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32" r:id="rId2"/>
    <p:sldMasterId id="2147483744" r:id="rId3"/>
    <p:sldMasterId id="2147483756" r:id="rId4"/>
    <p:sldMasterId id="2147483708" r:id="rId5"/>
    <p:sldMasterId id="2147483768" r:id="rId6"/>
    <p:sldMasterId id="2147483780" r:id="rId7"/>
    <p:sldMasterId id="2147483816" r:id="rId8"/>
  </p:sldMasterIdLst>
  <p:notesMasterIdLst>
    <p:notesMasterId r:id="rId50"/>
  </p:notesMasterIdLst>
  <p:sldIdLst>
    <p:sldId id="256" r:id="rId9"/>
    <p:sldId id="286" r:id="rId10"/>
    <p:sldId id="257" r:id="rId11"/>
    <p:sldId id="265" r:id="rId12"/>
    <p:sldId id="274" r:id="rId13"/>
    <p:sldId id="269" r:id="rId14"/>
    <p:sldId id="270" r:id="rId15"/>
    <p:sldId id="271" r:id="rId16"/>
    <p:sldId id="272" r:id="rId17"/>
    <p:sldId id="273" r:id="rId18"/>
    <p:sldId id="258" r:id="rId19"/>
    <p:sldId id="266" r:id="rId20"/>
    <p:sldId id="275" r:id="rId21"/>
    <p:sldId id="276" r:id="rId22"/>
    <p:sldId id="259" r:id="rId23"/>
    <p:sldId id="277" r:id="rId24"/>
    <p:sldId id="260" r:id="rId25"/>
    <p:sldId id="278" r:id="rId26"/>
    <p:sldId id="261" r:id="rId27"/>
    <p:sldId id="262" r:id="rId28"/>
    <p:sldId id="263" r:id="rId29"/>
    <p:sldId id="279" r:id="rId30"/>
    <p:sldId id="280" r:id="rId31"/>
    <p:sldId id="281" r:id="rId32"/>
    <p:sldId id="282" r:id="rId33"/>
    <p:sldId id="283" r:id="rId34"/>
    <p:sldId id="264" r:id="rId35"/>
    <p:sldId id="284" r:id="rId36"/>
    <p:sldId id="285" r:id="rId37"/>
    <p:sldId id="287" r:id="rId38"/>
    <p:sldId id="288" r:id="rId39"/>
    <p:sldId id="289" r:id="rId40"/>
    <p:sldId id="290" r:id="rId41"/>
    <p:sldId id="291" r:id="rId42"/>
    <p:sldId id="293" r:id="rId43"/>
    <p:sldId id="294" r:id="rId44"/>
    <p:sldId id="295" r:id="rId45"/>
    <p:sldId id="292" r:id="rId46"/>
    <p:sldId id="296" r:id="rId47"/>
    <p:sldId id="297" r:id="rId48"/>
    <p:sldId id="298" r:id="rId49"/>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Προεπιλεγμένη ενότητα" id="{698EF1F2-59D3-466C-9223-A455AB1AF36B}">
          <p14:sldIdLst>
            <p14:sldId id="256"/>
            <p14:sldId id="286"/>
            <p14:sldId id="257"/>
            <p14:sldId id="265"/>
            <p14:sldId id="274"/>
            <p14:sldId id="269"/>
            <p14:sldId id="270"/>
            <p14:sldId id="271"/>
            <p14:sldId id="272"/>
            <p14:sldId id="273"/>
            <p14:sldId id="258"/>
            <p14:sldId id="266"/>
            <p14:sldId id="275"/>
            <p14:sldId id="276"/>
            <p14:sldId id="259"/>
            <p14:sldId id="277"/>
            <p14:sldId id="260"/>
            <p14:sldId id="278"/>
            <p14:sldId id="261"/>
            <p14:sldId id="262"/>
            <p14:sldId id="263"/>
            <p14:sldId id="279"/>
            <p14:sldId id="280"/>
            <p14:sldId id="281"/>
            <p14:sldId id="282"/>
            <p14:sldId id="283"/>
            <p14:sldId id="264"/>
            <p14:sldId id="284"/>
            <p14:sldId id="285"/>
            <p14:sldId id="287"/>
            <p14:sldId id="288"/>
            <p14:sldId id="289"/>
            <p14:sldId id="290"/>
            <p14:sldId id="291"/>
            <p14:sldId id="293"/>
            <p14:sldId id="294"/>
            <p14:sldId id="295"/>
            <p14:sldId id="292"/>
            <p14:sldId id="296"/>
            <p14:sldId id="297"/>
            <p14:sldId id="298"/>
          </p14:sldIdLst>
        </p14:section>
      </p14:sectionLst>
    </p:ext>
    <p:ext uri="{EFAFB233-063F-42B5-8137-9DF3F51BA10A}">
      <p15:sldGuideLst xmlns:p15="http://schemas.microsoft.com/office/powerpoint/2012/main">
        <p15:guide id="1" orient="horz" pos="2137" userDrawn="1">
          <p15:clr>
            <a:srgbClr val="A4A3A4"/>
          </p15:clr>
        </p15:guide>
        <p15:guide id="3" orient="horz" pos="754" userDrawn="1">
          <p15:clr>
            <a:srgbClr val="A4A3A4"/>
          </p15:clr>
        </p15:guide>
        <p15:guide id="4"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Άγγελος Ψιλόπουλος" initials="ΆΨ" lastIdx="1" clrIdx="0">
    <p:extLst>
      <p:ext uri="{19B8F6BF-5375-455C-9EA6-DF929625EA0E}">
        <p15:presenceInfo xmlns:p15="http://schemas.microsoft.com/office/powerpoint/2012/main" userId="b4bfc68ae8efadf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Μεσαίο στυλ 2 - Έμφαση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38B1855-1B75-4FBE-930C-398BA8C253C6}" styleName="Στυλ με θέμα 2 - Έμφαση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25E5076-3810-47DD-B79F-674D7AD40C01}" styleName="Σκούρο στυλ 1 - Έμφαση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06799F8-075E-4A3A-A7F6-7FBC6576F1A4}" styleName="Στυλ με θέμα 2 - Έμφαση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Στυλ με θέμα 2 - Έμφαση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Στυλ με θέμα 2 - Έμφαση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3537" autoAdjust="0"/>
  </p:normalViewPr>
  <p:slideViewPr>
    <p:cSldViewPr snapToGrid="0" showGuides="1">
      <p:cViewPr varScale="1">
        <p:scale>
          <a:sx n="94" d="100"/>
          <a:sy n="94" d="100"/>
        </p:scale>
        <p:origin x="102" y="336"/>
      </p:cViewPr>
      <p:guideLst>
        <p:guide orient="horz" pos="2137"/>
        <p:guide orient="horz" pos="754"/>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8" Type="http://schemas.openxmlformats.org/officeDocument/2006/relationships/slideMaster" Target="slideMasters/slideMaster8.xml"/><Relationship Id="rId51" Type="http://schemas.openxmlformats.org/officeDocument/2006/relationships/commentAuthors" Target="commentAuthors.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181A02-D9AD-412E-8D01-1685C89F9903}" type="datetimeFigureOut">
              <a:rPr lang="el-GR" smtClean="0"/>
              <a:t>11/3/2015</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451DD1-ED68-458C-8CE6-6EEF9A81834B}" type="slidenum">
              <a:rPr lang="el-GR" smtClean="0"/>
              <a:t>‹#›</a:t>
            </a:fld>
            <a:endParaRPr lang="el-GR"/>
          </a:p>
        </p:txBody>
      </p:sp>
    </p:spTree>
    <p:extLst>
      <p:ext uri="{BB962C8B-B14F-4D97-AF65-F5344CB8AC3E}">
        <p14:creationId xmlns:p14="http://schemas.microsoft.com/office/powerpoint/2010/main" val="18776520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Σίφνος - Απολλωνία</a:t>
            </a:r>
            <a:endParaRPr lang="el-GR" dirty="0"/>
          </a:p>
        </p:txBody>
      </p:sp>
      <p:sp>
        <p:nvSpPr>
          <p:cNvPr id="4" name="Θέση αριθμού διαφάνειας 3"/>
          <p:cNvSpPr>
            <a:spLocks noGrp="1"/>
          </p:cNvSpPr>
          <p:nvPr>
            <p:ph type="sldNum" sz="quarter" idx="10"/>
          </p:nvPr>
        </p:nvSpPr>
        <p:spPr/>
        <p:txBody>
          <a:bodyPr/>
          <a:lstStyle/>
          <a:p>
            <a:fld id="{C1451DD1-ED68-458C-8CE6-6EEF9A81834B}" type="slidenum">
              <a:rPr lang="el-GR" smtClean="0"/>
              <a:t>23</a:t>
            </a:fld>
            <a:endParaRPr lang="el-GR"/>
          </a:p>
        </p:txBody>
      </p:sp>
    </p:spTree>
    <p:extLst>
      <p:ext uri="{BB962C8B-B14F-4D97-AF65-F5344CB8AC3E}">
        <p14:creationId xmlns:p14="http://schemas.microsoft.com/office/powerpoint/2010/main" val="23333112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Βέροια</a:t>
            </a:r>
            <a:endParaRPr lang="el-GR" dirty="0"/>
          </a:p>
        </p:txBody>
      </p:sp>
      <p:sp>
        <p:nvSpPr>
          <p:cNvPr id="4" name="Θέση αριθμού διαφάνειας 3"/>
          <p:cNvSpPr>
            <a:spLocks noGrp="1"/>
          </p:cNvSpPr>
          <p:nvPr>
            <p:ph type="sldNum" sz="quarter" idx="10"/>
          </p:nvPr>
        </p:nvSpPr>
        <p:spPr/>
        <p:txBody>
          <a:bodyPr/>
          <a:lstStyle/>
          <a:p>
            <a:fld id="{C1451DD1-ED68-458C-8CE6-6EEF9A81834B}" type="slidenum">
              <a:rPr lang="el-GR" smtClean="0"/>
              <a:t>25</a:t>
            </a:fld>
            <a:endParaRPr lang="el-GR"/>
          </a:p>
        </p:txBody>
      </p:sp>
    </p:spTree>
    <p:extLst>
      <p:ext uri="{BB962C8B-B14F-4D97-AF65-F5344CB8AC3E}">
        <p14:creationId xmlns:p14="http://schemas.microsoft.com/office/powerpoint/2010/main" val="11897590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Καστοριά (Λαογραφικό Μουσείο)</a:t>
            </a:r>
            <a:endParaRPr lang="el-GR" dirty="0"/>
          </a:p>
        </p:txBody>
      </p:sp>
      <p:sp>
        <p:nvSpPr>
          <p:cNvPr id="4" name="Θέση αριθμού διαφάνειας 3"/>
          <p:cNvSpPr>
            <a:spLocks noGrp="1"/>
          </p:cNvSpPr>
          <p:nvPr>
            <p:ph type="sldNum" sz="quarter" idx="10"/>
          </p:nvPr>
        </p:nvSpPr>
        <p:spPr/>
        <p:txBody>
          <a:bodyPr/>
          <a:lstStyle/>
          <a:p>
            <a:fld id="{C1451DD1-ED68-458C-8CE6-6EEF9A81834B}" type="slidenum">
              <a:rPr lang="el-GR" smtClean="0"/>
              <a:t>26</a:t>
            </a:fld>
            <a:endParaRPr lang="el-GR"/>
          </a:p>
        </p:txBody>
      </p:sp>
    </p:spTree>
    <p:extLst>
      <p:ext uri="{BB962C8B-B14F-4D97-AF65-F5344CB8AC3E}">
        <p14:creationId xmlns:p14="http://schemas.microsoft.com/office/powerpoint/2010/main" val="24189555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l-GR" smtClean="0"/>
              <a:t>Στυλ κύριου τίτλου</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l-GR" smtClean="0"/>
              <a:t>Στυλ κύριου υπότιτλου</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3/11/2015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424184803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Vertical Text Placeholder 2"/>
          <p:cNvSpPr>
            <a:spLocks noGrp="1"/>
          </p:cNvSpPr>
          <p:nvPr>
            <p:ph type="body" orient="vert" idx="1"/>
          </p:nvPr>
        </p:nvSpPr>
        <p:spPr/>
        <p:txBody>
          <a:bodyPr vert="eaVert" ancho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3/11/2015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87632539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l-GR" smtClean="0"/>
              <a:t>Στυλ κύριου τίτλου</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3/11/2015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280801098"/>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l-GR" smtClean="0"/>
              <a:t>Στυλ κύριου τίτλου</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l-GR" smtClean="0"/>
              <a:t>Στυλ κύριου υπότιτλου</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3/11/2015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391327731"/>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3/11/2015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556222540"/>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l-GR" smtClean="0"/>
              <a:t>Στυλ κύριου τίτλου</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fld id="{5586B75A-687E-405C-8A0B-8D00578BA2C3}" type="datetimeFigureOut">
              <a:rPr lang="en-US" dirty="0"/>
              <a:pPr/>
              <a:t>3/11/2015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840940542"/>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pPr/>
              <a:t>3/11/2015</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430829838"/>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l-GR" smtClean="0"/>
              <a:t>Στυλ κύριου τίτλου</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3/11/2015</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208976343"/>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l-GR" smtClean="0"/>
              <a:t>Στυλ κύριου τίτλου</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3/11/2015</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49095873"/>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Κενή">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3/11/2015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358085718"/>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256031" y="1143000"/>
            <a:ext cx="2834641" cy="2377440"/>
          </a:xfrm>
        </p:spPr>
        <p:txBody>
          <a:bodyPr anchor="b">
            <a:normAutofit/>
          </a:bodyPr>
          <a:lstStyle>
            <a:lvl1pPr>
              <a:defRPr sz="3600" b="0" baseline="0"/>
            </a:lvl1pPr>
          </a:lstStyle>
          <a:p>
            <a:r>
              <a:rPr lang="el-GR" dirty="0" smtClean="0"/>
              <a:t>Στυλ κύριου τίτλου</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8" name="Date Placeholder 7"/>
          <p:cNvSpPr>
            <a:spLocks noGrp="1"/>
          </p:cNvSpPr>
          <p:nvPr>
            <p:ph type="dt" sz="half" idx="10"/>
          </p:nvPr>
        </p:nvSpPr>
        <p:spPr/>
        <p:txBody>
          <a:bodyPr/>
          <a:lstStyle/>
          <a:p>
            <a:fld id="{5586B75A-687E-405C-8A0B-8D00578BA2C3}" type="datetimeFigureOut">
              <a:rPr lang="en-US" dirty="0"/>
              <a:pPr/>
              <a:t>3/11/2015</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8711050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3/11/2015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655741336"/>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256031" y="1143000"/>
            <a:ext cx="2834641" cy="2377440"/>
          </a:xfrm>
        </p:spPr>
        <p:txBody>
          <a:bodyPr anchor="b">
            <a:normAutofit/>
          </a:bodyPr>
          <a:lstStyle>
            <a:lvl1pPr>
              <a:defRPr sz="3600" b="0"/>
            </a:lvl1pPr>
          </a:lstStyle>
          <a:p>
            <a:r>
              <a:rPr lang="el-GR" dirty="0" smtClean="0"/>
              <a:t>Στυλ κύριου τίτλου</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smtClean="0"/>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8" name="Date Placeholder 7"/>
          <p:cNvSpPr>
            <a:spLocks noGrp="1"/>
          </p:cNvSpPr>
          <p:nvPr>
            <p:ph type="dt" sz="half" idx="10"/>
          </p:nvPr>
        </p:nvSpPr>
        <p:spPr/>
        <p:txBody>
          <a:bodyPr/>
          <a:lstStyle/>
          <a:p>
            <a:fld id="{5586B75A-687E-405C-8A0B-8D00578BA2C3}" type="datetimeFigureOut">
              <a:rPr lang="en-US" dirty="0"/>
              <a:pPr/>
              <a:t>3/11/2015</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33891507"/>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Vertical Text Placeholder 2"/>
          <p:cNvSpPr>
            <a:spLocks noGrp="1"/>
          </p:cNvSpPr>
          <p:nvPr>
            <p:ph type="body" orient="vert" idx="1"/>
          </p:nvPr>
        </p:nvSpPr>
        <p:spPr/>
        <p:txBody>
          <a:bodyPr vert="eaVert" ancho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3/11/2015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265800880"/>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l-GR" smtClean="0"/>
              <a:t>Στυλ κύριου τίτλου</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3/11/2015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532040327"/>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l-GR" smtClean="0"/>
              <a:t>Στυλ κύριου τίτλου</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l-GR" smtClean="0"/>
              <a:t>Στυλ κύριου υπότιτλου</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3/11/2015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832221080"/>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3/11/2015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714862658"/>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l-GR" smtClean="0"/>
              <a:t>Στυλ κύριου τίτλου</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fld id="{5586B75A-687E-405C-8A0B-8D00578BA2C3}" type="datetimeFigureOut">
              <a:rPr lang="en-US" dirty="0"/>
              <a:pPr/>
              <a:t>3/11/2015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880208554"/>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pPr/>
              <a:t>3/11/2015</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778023897"/>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l-GR" smtClean="0"/>
              <a:t>Στυλ κύριου τίτλου</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3/11/2015</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030892148"/>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l-GR" smtClean="0"/>
              <a:t>Στυλ κύριου τίτλου</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3/11/2015</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913904156"/>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Κενή">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3/11/2015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17755991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l-GR" smtClean="0"/>
              <a:t>Στυλ κύριου τίτλου</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fld id="{5586B75A-687E-405C-8A0B-8D00578BA2C3}" type="datetimeFigureOut">
              <a:rPr lang="en-US" dirty="0"/>
              <a:pPr/>
              <a:t>3/11/2015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945957177"/>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256031" y="1143000"/>
            <a:ext cx="2834641" cy="2377440"/>
          </a:xfrm>
        </p:spPr>
        <p:txBody>
          <a:bodyPr anchor="b">
            <a:normAutofit/>
          </a:bodyPr>
          <a:lstStyle>
            <a:lvl1pPr>
              <a:defRPr sz="3600" b="0" baseline="0"/>
            </a:lvl1pPr>
          </a:lstStyle>
          <a:p>
            <a:r>
              <a:rPr lang="el-GR" dirty="0" smtClean="0"/>
              <a:t>Στυλ κύριου τίτλου</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8" name="Date Placeholder 7"/>
          <p:cNvSpPr>
            <a:spLocks noGrp="1"/>
          </p:cNvSpPr>
          <p:nvPr>
            <p:ph type="dt" sz="half" idx="10"/>
          </p:nvPr>
        </p:nvSpPr>
        <p:spPr/>
        <p:txBody>
          <a:bodyPr/>
          <a:lstStyle/>
          <a:p>
            <a:fld id="{5586B75A-687E-405C-8A0B-8D00578BA2C3}" type="datetimeFigureOut">
              <a:rPr lang="en-US" dirty="0"/>
              <a:pPr/>
              <a:t>3/11/2015</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290380636"/>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256031" y="1143000"/>
            <a:ext cx="2834641" cy="2377440"/>
          </a:xfrm>
        </p:spPr>
        <p:txBody>
          <a:bodyPr anchor="b">
            <a:normAutofit/>
          </a:bodyPr>
          <a:lstStyle>
            <a:lvl1pPr>
              <a:defRPr sz="3600" b="0"/>
            </a:lvl1pPr>
          </a:lstStyle>
          <a:p>
            <a:r>
              <a:rPr lang="el-GR" dirty="0" smtClean="0"/>
              <a:t>Στυλ κύριου τίτλου</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smtClean="0"/>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8" name="Date Placeholder 7"/>
          <p:cNvSpPr>
            <a:spLocks noGrp="1"/>
          </p:cNvSpPr>
          <p:nvPr>
            <p:ph type="dt" sz="half" idx="10"/>
          </p:nvPr>
        </p:nvSpPr>
        <p:spPr/>
        <p:txBody>
          <a:bodyPr/>
          <a:lstStyle/>
          <a:p>
            <a:fld id="{5586B75A-687E-405C-8A0B-8D00578BA2C3}" type="datetimeFigureOut">
              <a:rPr lang="en-US" dirty="0"/>
              <a:pPr/>
              <a:t>3/11/2015</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291042701"/>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Vertical Text Placeholder 2"/>
          <p:cNvSpPr>
            <a:spLocks noGrp="1"/>
          </p:cNvSpPr>
          <p:nvPr>
            <p:ph type="body" orient="vert" idx="1"/>
          </p:nvPr>
        </p:nvSpPr>
        <p:spPr/>
        <p:txBody>
          <a:bodyPr vert="eaVert" ancho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3/11/2015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4242985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l-GR" smtClean="0"/>
              <a:t>Στυλ κύριου τίτλου</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3/11/2015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32996437"/>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l-GR" smtClean="0"/>
              <a:t>Στυλ κύριου τίτλου</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l-GR" smtClean="0"/>
              <a:t>Στυλ κύριου υπότιτλου</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3/11/2015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73801187"/>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3/11/2015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11840044"/>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l-GR" smtClean="0"/>
              <a:t>Στυλ κύριου τίτλου</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fld id="{5586B75A-687E-405C-8A0B-8D00578BA2C3}" type="datetimeFigureOut">
              <a:rPr lang="en-US" dirty="0"/>
              <a:pPr/>
              <a:t>3/11/2015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535836613"/>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pPr/>
              <a:t>3/11/2015</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422944727"/>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l-GR" smtClean="0"/>
              <a:t>Στυλ κύριου τίτλου</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3/11/2015</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69560117"/>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l-GR" smtClean="0"/>
              <a:t>Στυλ κύριου τίτλου</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3/11/2015</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68001286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pPr/>
              <a:t>3/11/2015</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327932874"/>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Κενή">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3/11/2015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372294194"/>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256031" y="1143000"/>
            <a:ext cx="2834641" cy="2377440"/>
          </a:xfrm>
        </p:spPr>
        <p:txBody>
          <a:bodyPr anchor="b">
            <a:normAutofit/>
          </a:bodyPr>
          <a:lstStyle>
            <a:lvl1pPr>
              <a:defRPr sz="3600" b="0" baseline="0"/>
            </a:lvl1pPr>
          </a:lstStyle>
          <a:p>
            <a:r>
              <a:rPr lang="el-GR" dirty="0" smtClean="0"/>
              <a:t>Στυλ κύριου τίτλου</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20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8" name="Date Placeholder 7"/>
          <p:cNvSpPr>
            <a:spLocks noGrp="1"/>
          </p:cNvSpPr>
          <p:nvPr>
            <p:ph type="dt" sz="half" idx="10"/>
          </p:nvPr>
        </p:nvSpPr>
        <p:spPr/>
        <p:txBody>
          <a:bodyPr/>
          <a:lstStyle/>
          <a:p>
            <a:fld id="{5586B75A-687E-405C-8A0B-8D00578BA2C3}" type="datetimeFigureOut">
              <a:rPr lang="en-US" dirty="0"/>
              <a:pPr/>
              <a:t>3/11/2015</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745677058"/>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256031" y="1143000"/>
            <a:ext cx="2834641" cy="2377440"/>
          </a:xfrm>
        </p:spPr>
        <p:txBody>
          <a:bodyPr anchor="b">
            <a:normAutofit/>
          </a:bodyPr>
          <a:lstStyle>
            <a:lvl1pPr>
              <a:defRPr sz="3600" b="0"/>
            </a:lvl1pPr>
          </a:lstStyle>
          <a:p>
            <a:r>
              <a:rPr lang="el-GR" dirty="0" smtClean="0"/>
              <a:t>Στυλ κύριου τίτλου</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smtClean="0"/>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8" name="Date Placeholder 7"/>
          <p:cNvSpPr>
            <a:spLocks noGrp="1"/>
          </p:cNvSpPr>
          <p:nvPr>
            <p:ph type="dt" sz="half" idx="10"/>
          </p:nvPr>
        </p:nvSpPr>
        <p:spPr/>
        <p:txBody>
          <a:bodyPr/>
          <a:lstStyle/>
          <a:p>
            <a:fld id="{5586B75A-687E-405C-8A0B-8D00578BA2C3}" type="datetimeFigureOut">
              <a:rPr lang="en-US" dirty="0"/>
              <a:pPr/>
              <a:t>3/11/2015</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585349115"/>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Vertical Text Placeholder 2"/>
          <p:cNvSpPr>
            <a:spLocks noGrp="1"/>
          </p:cNvSpPr>
          <p:nvPr>
            <p:ph type="body" orient="vert" idx="1"/>
          </p:nvPr>
        </p:nvSpPr>
        <p:spPr/>
        <p:txBody>
          <a:bodyPr vert="eaVert" ancho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3/11/2015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852890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l-GR" smtClean="0"/>
              <a:t>Στυλ κύριου τίτλου</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3/11/2015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665709353"/>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l-GR" smtClean="0"/>
              <a:t>Στυλ κύριου τίτλου</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l-GR" smtClean="0"/>
              <a:t>Στυλ κύριου υπότιτλου</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3/11/2015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713344681"/>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3/11/2015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207150967"/>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l-GR" smtClean="0"/>
              <a:t>Στυλ κύριου τίτλου</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fld id="{5586B75A-687E-405C-8A0B-8D00578BA2C3}" type="datetimeFigureOut">
              <a:rPr lang="en-US" dirty="0"/>
              <a:pPr/>
              <a:t>3/11/2015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61621662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pPr/>
              <a:t>3/11/2015</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546006315"/>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l-GR" smtClean="0"/>
              <a:t>Στυλ κύριου τίτλου</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3/11/2015</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695868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l-GR" smtClean="0"/>
              <a:t>Στυλ κύριου τίτλου</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3/11/2015</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140077232"/>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l-GR" smtClean="0"/>
              <a:t>Στυλ κύριου τίτλου</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3/11/2015</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715412603"/>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Κενή">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3/11/2015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123773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256031" y="1143000"/>
            <a:ext cx="2834641" cy="2377440"/>
          </a:xfrm>
        </p:spPr>
        <p:txBody>
          <a:bodyPr anchor="b">
            <a:normAutofit/>
          </a:bodyPr>
          <a:lstStyle>
            <a:lvl1pPr>
              <a:defRPr sz="3600" b="0" baseline="0"/>
            </a:lvl1pPr>
          </a:lstStyle>
          <a:p>
            <a:r>
              <a:rPr lang="el-GR" dirty="0" smtClean="0"/>
              <a:t>Στυλ κύριου τίτλου</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20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8" name="Date Placeholder 7"/>
          <p:cNvSpPr>
            <a:spLocks noGrp="1"/>
          </p:cNvSpPr>
          <p:nvPr>
            <p:ph type="dt" sz="half" idx="10"/>
          </p:nvPr>
        </p:nvSpPr>
        <p:spPr/>
        <p:txBody>
          <a:bodyPr/>
          <a:lstStyle/>
          <a:p>
            <a:fld id="{5586B75A-687E-405C-8A0B-8D00578BA2C3}" type="datetimeFigureOut">
              <a:rPr lang="en-US" dirty="0"/>
              <a:pPr/>
              <a:t>3/11/2015</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11076132"/>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256031" y="1143000"/>
            <a:ext cx="2978236" cy="2377440"/>
          </a:xfrm>
        </p:spPr>
        <p:txBody>
          <a:bodyPr anchor="b">
            <a:normAutofit/>
          </a:bodyPr>
          <a:lstStyle>
            <a:lvl1pPr>
              <a:defRPr sz="3600" b="0"/>
            </a:lvl1pPr>
          </a:lstStyle>
          <a:p>
            <a:r>
              <a:rPr lang="el-GR" dirty="0" smtClean="0"/>
              <a:t>Στυλ κύριου τίτλου</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smtClean="0"/>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256031" y="3493008"/>
            <a:ext cx="2978235" cy="2322576"/>
          </a:xfrm>
        </p:spPr>
        <p:txBody>
          <a:bodyPr anchor="t">
            <a:normAutofit/>
          </a:bodyPr>
          <a:lstStyle>
            <a:lvl1pPr marL="0" indent="0">
              <a:lnSpc>
                <a:spcPct val="100000"/>
              </a:lnSpc>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8" name="Date Placeholder 7"/>
          <p:cNvSpPr>
            <a:spLocks noGrp="1"/>
          </p:cNvSpPr>
          <p:nvPr>
            <p:ph type="dt" sz="half" idx="10"/>
          </p:nvPr>
        </p:nvSpPr>
        <p:spPr/>
        <p:txBody>
          <a:bodyPr/>
          <a:lstStyle/>
          <a:p>
            <a:fld id="{5586B75A-687E-405C-8A0B-8D00578BA2C3}" type="datetimeFigureOut">
              <a:rPr lang="en-US" dirty="0"/>
              <a:pPr/>
              <a:t>3/11/2015</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4223340550"/>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Vertical Text Placeholder 2"/>
          <p:cNvSpPr>
            <a:spLocks noGrp="1"/>
          </p:cNvSpPr>
          <p:nvPr>
            <p:ph type="body" orient="vert" idx="1"/>
          </p:nvPr>
        </p:nvSpPr>
        <p:spPr/>
        <p:txBody>
          <a:bodyPr vert="eaVert" ancho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3/11/2015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491124649"/>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l-GR" smtClean="0"/>
              <a:t>Στυλ κύριου τίτλου</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3/11/2015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573858023"/>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l-GR" smtClean="0"/>
              <a:t>Στυλ κύριου τίτλου</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l-GR" smtClean="0"/>
              <a:t>Στυλ κύριου υπότιτλου</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3/11/2015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412030818"/>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3/11/2015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533749183"/>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l-GR" smtClean="0"/>
              <a:t>Στυλ κύριου τίτλου</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fld id="{5586B75A-687E-405C-8A0B-8D00578BA2C3}" type="datetimeFigureOut">
              <a:rPr lang="en-US" dirty="0"/>
              <a:pPr/>
              <a:t>3/11/2015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7340323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pPr/>
              <a:t>3/11/2015</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403790920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l-GR" smtClean="0"/>
              <a:t>Στυλ κύριου τίτλου</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3/11/2015</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78424990"/>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l-GR" smtClean="0"/>
              <a:t>Στυλ κύριου τίτλου</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3/11/2015</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30891317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l-GR" smtClean="0"/>
              <a:t>Στυλ κύριου τίτλου</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3/11/2015</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4249135343"/>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blank" preserve="1">
  <p:cSld name="Κενή">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3/11/2015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02363421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256031" y="1143000"/>
            <a:ext cx="2834641" cy="2377440"/>
          </a:xfrm>
        </p:spPr>
        <p:txBody>
          <a:bodyPr anchor="b">
            <a:normAutofit/>
          </a:bodyPr>
          <a:lstStyle>
            <a:lvl1pPr>
              <a:defRPr sz="3600" b="0" baseline="0"/>
            </a:lvl1pPr>
          </a:lstStyle>
          <a:p>
            <a:r>
              <a:rPr lang="el-GR" dirty="0" smtClean="0"/>
              <a:t>Στυλ κύριου τίτλου</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20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8" name="Date Placeholder 7"/>
          <p:cNvSpPr>
            <a:spLocks noGrp="1"/>
          </p:cNvSpPr>
          <p:nvPr>
            <p:ph type="dt" sz="half" idx="10"/>
          </p:nvPr>
        </p:nvSpPr>
        <p:spPr/>
        <p:txBody>
          <a:bodyPr/>
          <a:lstStyle/>
          <a:p>
            <a:fld id="{5586B75A-687E-405C-8A0B-8D00578BA2C3}" type="datetimeFigureOut">
              <a:rPr lang="en-US" dirty="0"/>
              <a:pPr/>
              <a:t>3/11/2015</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406578476"/>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256031" y="1143000"/>
            <a:ext cx="2834641" cy="2377440"/>
          </a:xfrm>
        </p:spPr>
        <p:txBody>
          <a:bodyPr anchor="b">
            <a:normAutofit/>
          </a:bodyPr>
          <a:lstStyle>
            <a:lvl1pPr>
              <a:defRPr sz="3600" b="0"/>
            </a:lvl1pPr>
          </a:lstStyle>
          <a:p>
            <a:r>
              <a:rPr lang="el-GR" dirty="0" smtClean="0"/>
              <a:t>Στυλ κύριου τίτλου</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smtClean="0"/>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8" name="Date Placeholder 7"/>
          <p:cNvSpPr>
            <a:spLocks noGrp="1"/>
          </p:cNvSpPr>
          <p:nvPr>
            <p:ph type="dt" sz="half" idx="10"/>
          </p:nvPr>
        </p:nvSpPr>
        <p:spPr/>
        <p:txBody>
          <a:bodyPr/>
          <a:lstStyle/>
          <a:p>
            <a:fld id="{5586B75A-687E-405C-8A0B-8D00578BA2C3}" type="datetimeFigureOut">
              <a:rPr lang="en-US" dirty="0"/>
              <a:pPr/>
              <a:t>3/11/2015</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914617594"/>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Vertical Text Placeholder 2"/>
          <p:cNvSpPr>
            <a:spLocks noGrp="1"/>
          </p:cNvSpPr>
          <p:nvPr>
            <p:ph type="body" orient="vert" idx="1"/>
          </p:nvPr>
        </p:nvSpPr>
        <p:spPr/>
        <p:txBody>
          <a:bodyPr vert="eaVert" ancho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3/11/2015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497576306"/>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l-GR" smtClean="0"/>
              <a:t>Στυλ κύριου τίτλου</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3/11/2015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4269272454"/>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l-GR" smtClean="0"/>
              <a:t>Στυλ κύριου τίτλου</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l-GR" smtClean="0"/>
              <a:t>Στυλ κύριου υπότιτλου</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3/11/2015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984504958"/>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3/11/2015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386259106"/>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l-GR" smtClean="0"/>
              <a:t>Στυλ κύριου τίτλου</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fld id="{5586B75A-687E-405C-8A0B-8D00578BA2C3}" type="datetimeFigureOut">
              <a:rPr lang="en-US" dirty="0"/>
              <a:pPr/>
              <a:t>3/11/2015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5769928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Κενή">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3/11/2015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4280045062"/>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pPr/>
              <a:t>3/11/2015</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650725321"/>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l-GR" smtClean="0"/>
              <a:t>Στυλ κύριου τίτλου</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3/11/2015</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1340829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l-GR" smtClean="0"/>
              <a:t>Στυλ κύριου τίτλου</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3/11/2015</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542752643"/>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blank" preserve="1">
  <p:cSld name="Κενή">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3/11/2015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86738410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256031" y="1143000"/>
            <a:ext cx="2834641" cy="2377440"/>
          </a:xfrm>
        </p:spPr>
        <p:txBody>
          <a:bodyPr anchor="b">
            <a:normAutofit/>
          </a:bodyPr>
          <a:lstStyle>
            <a:lvl1pPr>
              <a:defRPr sz="3600" b="0" baseline="0"/>
            </a:lvl1pPr>
          </a:lstStyle>
          <a:p>
            <a:r>
              <a:rPr lang="el-GR" dirty="0" smtClean="0"/>
              <a:t>Στυλ κύριου τίτλου</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8" name="Date Placeholder 7"/>
          <p:cNvSpPr>
            <a:spLocks noGrp="1"/>
          </p:cNvSpPr>
          <p:nvPr>
            <p:ph type="dt" sz="half" idx="10"/>
          </p:nvPr>
        </p:nvSpPr>
        <p:spPr/>
        <p:txBody>
          <a:bodyPr/>
          <a:lstStyle/>
          <a:p>
            <a:fld id="{5586B75A-687E-405C-8A0B-8D00578BA2C3}" type="datetimeFigureOut">
              <a:rPr lang="en-US" dirty="0"/>
              <a:pPr/>
              <a:t>3/11/2015</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360691365"/>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256031" y="1143000"/>
            <a:ext cx="2834641" cy="2377440"/>
          </a:xfrm>
        </p:spPr>
        <p:txBody>
          <a:bodyPr anchor="b">
            <a:normAutofit/>
          </a:bodyPr>
          <a:lstStyle>
            <a:lvl1pPr>
              <a:defRPr sz="3600" b="0"/>
            </a:lvl1pPr>
          </a:lstStyle>
          <a:p>
            <a:r>
              <a:rPr lang="el-GR" dirty="0" smtClean="0"/>
              <a:t>Στυλ κύριου τίτλου</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smtClean="0"/>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8" name="Date Placeholder 7"/>
          <p:cNvSpPr>
            <a:spLocks noGrp="1"/>
          </p:cNvSpPr>
          <p:nvPr>
            <p:ph type="dt" sz="half" idx="10"/>
          </p:nvPr>
        </p:nvSpPr>
        <p:spPr/>
        <p:txBody>
          <a:bodyPr/>
          <a:lstStyle/>
          <a:p>
            <a:fld id="{5586B75A-687E-405C-8A0B-8D00578BA2C3}" type="datetimeFigureOut">
              <a:rPr lang="en-US" dirty="0"/>
              <a:pPr/>
              <a:t>3/11/2015</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625938076"/>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Vertical Text Placeholder 2"/>
          <p:cNvSpPr>
            <a:spLocks noGrp="1"/>
          </p:cNvSpPr>
          <p:nvPr>
            <p:ph type="body" orient="vert" idx="1"/>
          </p:nvPr>
        </p:nvSpPr>
        <p:spPr/>
        <p:txBody>
          <a:bodyPr vert="eaVert" ancho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3/11/2015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348640020"/>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l-GR" smtClean="0"/>
              <a:t>Στυλ κύριου τίτλου</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3/11/2015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530253319"/>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l-GR" smtClean="0"/>
              <a:t>Στυλ κύριου τίτλου</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smtClean="0"/>
              <a:t>Στυλ κύριου υπότιτλου</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3/11/2015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631880537"/>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3/11/2015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9448708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256031" y="1143000"/>
            <a:ext cx="2834641" cy="2377440"/>
          </a:xfrm>
        </p:spPr>
        <p:txBody>
          <a:bodyPr anchor="b">
            <a:normAutofit/>
          </a:bodyPr>
          <a:lstStyle>
            <a:lvl1pPr>
              <a:defRPr sz="3600" b="0" baseline="0"/>
            </a:lvl1pPr>
          </a:lstStyle>
          <a:p>
            <a:r>
              <a:rPr lang="el-GR" dirty="0" smtClean="0"/>
              <a:t>Στυλ κύριου τίτλου</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8" name="Date Placeholder 7"/>
          <p:cNvSpPr>
            <a:spLocks noGrp="1"/>
          </p:cNvSpPr>
          <p:nvPr>
            <p:ph type="dt" sz="half" idx="10"/>
          </p:nvPr>
        </p:nvSpPr>
        <p:spPr/>
        <p:txBody>
          <a:bodyPr/>
          <a:lstStyle/>
          <a:p>
            <a:fld id="{5586B75A-687E-405C-8A0B-8D00578BA2C3}" type="datetimeFigureOut">
              <a:rPr lang="en-US" dirty="0"/>
              <a:pPr/>
              <a:t>3/11/2015</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614615261"/>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l-GR" smtClean="0"/>
              <a:t>Στυλ κύριου τίτλου</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fld id="{5586B75A-687E-405C-8A0B-8D00578BA2C3}" type="datetimeFigureOut">
              <a:rPr lang="en-US" smtClean="0"/>
              <a:pPr/>
              <a:t>3/11/2015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71934579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Date Placeholder 4"/>
          <p:cNvSpPr>
            <a:spLocks noGrp="1"/>
          </p:cNvSpPr>
          <p:nvPr>
            <p:ph type="dt" sz="half" idx="10"/>
          </p:nvPr>
        </p:nvSpPr>
        <p:spPr/>
        <p:txBody>
          <a:bodyPr/>
          <a:lstStyle/>
          <a:p>
            <a:fld id="{5586B75A-687E-405C-8A0B-8D00578BA2C3}" type="datetimeFigureOut">
              <a:rPr lang="en-US" smtClean="0"/>
              <a:pPr/>
              <a:t>3/11/2015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15741500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l-GR" smtClean="0"/>
              <a:t>Στυλ κύριου τίτλου</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Content Placeholder 3"/>
          <p:cNvSpPr>
            <a:spLocks noGrp="1"/>
          </p:cNvSpPr>
          <p:nvPr>
            <p:ph sz="half" idx="2"/>
          </p:nvPr>
        </p:nvSpPr>
        <p:spPr>
          <a:xfrm>
            <a:off x="839788" y="2505075"/>
            <a:ext cx="5157787" cy="368458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Content Placeholder 5"/>
          <p:cNvSpPr>
            <a:spLocks noGrp="1"/>
          </p:cNvSpPr>
          <p:nvPr>
            <p:ph sz="quarter" idx="4"/>
          </p:nvPr>
        </p:nvSpPr>
        <p:spPr>
          <a:xfrm>
            <a:off x="6172200" y="2505075"/>
            <a:ext cx="5183188" cy="368458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smtClean="0"/>
              <a:pPr/>
              <a:t>3/11/2015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20498827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Date Placeholder 2"/>
          <p:cNvSpPr>
            <a:spLocks noGrp="1"/>
          </p:cNvSpPr>
          <p:nvPr>
            <p:ph type="dt" sz="half" idx="10"/>
          </p:nvPr>
        </p:nvSpPr>
        <p:spPr/>
        <p:txBody>
          <a:bodyPr/>
          <a:lstStyle/>
          <a:p>
            <a:fld id="{5586B75A-687E-405C-8A0B-8D00578BA2C3}" type="datetimeFigureOut">
              <a:rPr lang="en-US" smtClean="0"/>
              <a:pPr/>
              <a:t>3/11/2015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05534203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86B75A-687E-405C-8A0B-8D00578BA2C3}" type="datetimeFigureOut">
              <a:rPr lang="en-US" smtClean="0"/>
              <a:pPr/>
              <a:t>3/11/2015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832097046"/>
      </p:ext>
    </p:extLst>
  </p:cSld>
  <p:clrMapOvr>
    <a:masterClrMapping/>
  </p:clrMapOvr>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l-GR" smtClean="0"/>
              <a:t>Στυλ κύριου τίτλου</a:t>
            </a:r>
            <a:endParaRPr lang="en-US" dirty="0"/>
          </a:p>
        </p:txBody>
      </p:sp>
      <p:sp>
        <p:nvSpPr>
          <p:cNvPr id="3" name="Content Placeholder 2"/>
          <p:cNvSpPr>
            <a:spLocks noGrp="1"/>
          </p:cNvSpPr>
          <p:nvPr>
            <p:ph idx="1"/>
          </p:nvPr>
        </p:nvSpPr>
        <p:spPr>
          <a:xfrm>
            <a:off x="5183188" y="987425"/>
            <a:ext cx="6172200" cy="4873625"/>
          </a:xfrm>
        </p:spPr>
        <p:txBody>
          <a:bodyPr anchor="b"/>
          <a:lstStyle>
            <a:lvl1pPr marL="0" indent="0" algn="r">
              <a:buNone/>
              <a:defRPr sz="3200" i="1"/>
            </a:lvl1pPr>
            <a:lvl2pPr marL="457200" indent="0" algn="r">
              <a:buNone/>
              <a:defRPr sz="2800" i="1"/>
            </a:lvl2pPr>
            <a:lvl3pPr marL="914400" indent="0" algn="r">
              <a:buNone/>
              <a:defRPr sz="2400" i="1"/>
            </a:lvl3pPr>
            <a:lvl4pPr marL="1371600" indent="0" algn="r">
              <a:buNone/>
              <a:defRPr sz="2000" i="1"/>
            </a:lvl4pPr>
            <a:lvl5pPr marL="1828800" indent="0" algn="r">
              <a:buNone/>
              <a:defRPr sz="2000" i="1"/>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Text Placeholder 3"/>
          <p:cNvSpPr>
            <a:spLocks noGrp="1"/>
          </p:cNvSpPr>
          <p:nvPr>
            <p:ph type="body" sz="half" idx="2"/>
          </p:nvPr>
        </p:nvSpPr>
        <p:spPr>
          <a:xfrm>
            <a:off x="839788" y="2428240"/>
            <a:ext cx="3932237" cy="344074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fld id="{5586B75A-687E-405C-8A0B-8D00578BA2C3}" type="datetimeFigureOut">
              <a:rPr lang="en-US" smtClean="0"/>
              <a:pPr/>
              <a:t>3/11/2015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628439329"/>
      </p:ext>
    </p:extLst>
  </p:cSld>
  <p:clrMapOvr>
    <a:masterClrMapping/>
  </p:clrMapOvr>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l-GR" smtClean="0"/>
              <a:t>Στυλ κύριου τίτλου</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smtClean="0"/>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fld id="{5586B75A-687E-405C-8A0B-8D00578BA2C3}" type="datetimeFigureOut">
              <a:rPr lang="en-US" smtClean="0"/>
              <a:pPr/>
              <a:t>3/11/2015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98659646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Vertical Text Placeholder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3/11/2015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94502245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l-GR" smtClean="0"/>
              <a:t>Στυλ κύριου τίτλου</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3/11/2015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8325233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256031" y="1143000"/>
            <a:ext cx="2910502" cy="2377440"/>
          </a:xfrm>
        </p:spPr>
        <p:txBody>
          <a:bodyPr anchor="b">
            <a:normAutofit/>
          </a:bodyPr>
          <a:lstStyle>
            <a:lvl1pPr>
              <a:defRPr sz="3600" b="0"/>
            </a:lvl1pPr>
          </a:lstStyle>
          <a:p>
            <a:r>
              <a:rPr lang="el-GR" dirty="0" smtClean="0"/>
              <a:t>Στυλ κύριου τίτλου</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smtClean="0"/>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256031" y="3493008"/>
            <a:ext cx="2910501" cy="2322576"/>
          </a:xfrm>
        </p:spPr>
        <p:txBody>
          <a:bodyPr anchor="t">
            <a:normAutofit/>
          </a:bodyPr>
          <a:lstStyle>
            <a:lvl1pPr marL="0" indent="0">
              <a:lnSpc>
                <a:spcPct val="100000"/>
              </a:lnSpc>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8" name="Date Placeholder 7"/>
          <p:cNvSpPr>
            <a:spLocks noGrp="1"/>
          </p:cNvSpPr>
          <p:nvPr>
            <p:ph type="dt" sz="half" idx="10"/>
          </p:nvPr>
        </p:nvSpPr>
        <p:spPr/>
        <p:txBody>
          <a:bodyPr/>
          <a:lstStyle/>
          <a:p>
            <a:fld id="{5586B75A-687E-405C-8A0B-8D00578BA2C3}" type="datetimeFigureOut">
              <a:rPr lang="en-US" dirty="0"/>
              <a:pPr/>
              <a:t>3/11/2015</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8003748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l-GR" smtClean="0"/>
              <a:t>Στυλ κύριου τίτλου</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l-GR" dirty="0" smtClean="0"/>
              <a:t>Στυλ υποδείγματος κειμένου</a:t>
            </a:r>
          </a:p>
          <a:p>
            <a:pPr lvl="1"/>
            <a:r>
              <a:rPr lang="el-GR" dirty="0" smtClean="0"/>
              <a:t>Δεύτερου επιπέδου</a:t>
            </a:r>
          </a:p>
          <a:p>
            <a:pPr lvl="2"/>
            <a:r>
              <a:rPr lang="el-GR" dirty="0" smtClean="0"/>
              <a:t>Τρίτου επιπέδου</a:t>
            </a:r>
          </a:p>
          <a:p>
            <a:pPr lvl="3"/>
            <a:r>
              <a:rPr lang="el-GR" dirty="0" smtClean="0"/>
              <a:t>Τέταρτου επιπέδου</a:t>
            </a:r>
          </a:p>
          <a:p>
            <a:pPr lvl="4"/>
            <a:r>
              <a:rPr lang="el-GR" dirty="0" smtClean="0"/>
              <a:t>Πέμπτου επιπέδου</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3/11/2015</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285895598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iming>
    <p:tnLst>
      <p:par>
        <p:cTn id="1" dur="indefinite" restart="never" nodeType="tmRoot"/>
      </p:par>
    </p:tnLst>
  </p:timing>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l-GR" smtClean="0"/>
              <a:t>Στυλ κύριου τίτλου</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l-GR" dirty="0" smtClean="0"/>
              <a:t>Στυλ υποδείγματος κειμένου</a:t>
            </a:r>
          </a:p>
          <a:p>
            <a:pPr lvl="1"/>
            <a:r>
              <a:rPr lang="el-GR" dirty="0" smtClean="0"/>
              <a:t>Δεύτερου επιπέδου</a:t>
            </a:r>
          </a:p>
          <a:p>
            <a:pPr lvl="2"/>
            <a:r>
              <a:rPr lang="el-GR" dirty="0" smtClean="0"/>
              <a:t>Τρίτου επιπέδου</a:t>
            </a:r>
          </a:p>
          <a:p>
            <a:pPr lvl="3"/>
            <a:r>
              <a:rPr lang="el-GR" dirty="0" smtClean="0"/>
              <a:t>Τέταρτου επιπέδου</a:t>
            </a:r>
          </a:p>
          <a:p>
            <a:pPr lvl="4"/>
            <a:r>
              <a:rPr lang="el-GR" dirty="0" smtClean="0"/>
              <a:t>Πέμπτου επιπέδου</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3/11/2015</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258049723"/>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iming>
    <p:tnLst>
      <p:par>
        <p:cTn id="1" dur="indefinite" restart="never" nodeType="tmRoot"/>
      </p:par>
    </p:tnLst>
  </p:timing>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l-GR" smtClean="0"/>
              <a:t>Στυλ κύριου τίτλου</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l-GR" dirty="0" smtClean="0"/>
              <a:t>Στυλ υποδείγματος κειμένου</a:t>
            </a:r>
          </a:p>
          <a:p>
            <a:pPr lvl="1"/>
            <a:r>
              <a:rPr lang="el-GR" dirty="0" smtClean="0"/>
              <a:t>Δεύτερου επιπέδου</a:t>
            </a:r>
          </a:p>
          <a:p>
            <a:pPr lvl="2"/>
            <a:r>
              <a:rPr lang="el-GR" dirty="0" smtClean="0"/>
              <a:t>Τρίτου επιπέδου</a:t>
            </a:r>
          </a:p>
          <a:p>
            <a:pPr lvl="3"/>
            <a:r>
              <a:rPr lang="el-GR" dirty="0" smtClean="0"/>
              <a:t>Τέταρτου επιπέδου</a:t>
            </a:r>
          </a:p>
          <a:p>
            <a:pPr lvl="4"/>
            <a:r>
              <a:rPr lang="el-GR" dirty="0" smtClean="0"/>
              <a:t>Πέμπτου επιπέδου</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3/11/2015</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1724671450"/>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iming>
    <p:tnLst>
      <p:par>
        <p:cTn id="1" dur="indefinite" restart="never" nodeType="tmRoot"/>
      </p:par>
    </p:tnLst>
  </p:timing>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l-GR" smtClean="0"/>
              <a:t>Στυλ κύριου τίτλου</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l-GR" dirty="0" smtClean="0"/>
              <a:t>Στυλ υποδείγματος κειμένου</a:t>
            </a:r>
          </a:p>
          <a:p>
            <a:pPr lvl="1"/>
            <a:r>
              <a:rPr lang="el-GR" dirty="0" smtClean="0"/>
              <a:t>Δεύτερου επιπέδου</a:t>
            </a:r>
          </a:p>
          <a:p>
            <a:pPr lvl="2"/>
            <a:r>
              <a:rPr lang="el-GR" dirty="0" smtClean="0"/>
              <a:t>Τρίτου επιπέδου</a:t>
            </a:r>
          </a:p>
          <a:p>
            <a:pPr lvl="3"/>
            <a:r>
              <a:rPr lang="el-GR" dirty="0" smtClean="0"/>
              <a:t>Τέταρτου επιπέδου</a:t>
            </a:r>
          </a:p>
          <a:p>
            <a:pPr lvl="4"/>
            <a:r>
              <a:rPr lang="el-GR" dirty="0" smtClean="0"/>
              <a:t>Πέμπτου επιπέδου</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3/11/2015</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1021141604"/>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iming>
    <p:tnLst>
      <p:par>
        <p:cTn id="1" dur="indefinite" restart="never" nodeType="tmRoot"/>
      </p:par>
    </p:tnLst>
  </p:timing>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l-GR" smtClean="0"/>
              <a:t>Στυλ κύριου τίτλου</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l-GR" dirty="0" smtClean="0"/>
              <a:t>Στυλ υποδείγματος κειμένου</a:t>
            </a:r>
          </a:p>
          <a:p>
            <a:pPr lvl="1"/>
            <a:r>
              <a:rPr lang="el-GR" dirty="0" smtClean="0"/>
              <a:t>Δεύτερου επιπέδου</a:t>
            </a:r>
          </a:p>
          <a:p>
            <a:pPr lvl="2"/>
            <a:r>
              <a:rPr lang="el-GR" dirty="0" smtClean="0"/>
              <a:t>Τρίτου επιπέδου</a:t>
            </a:r>
          </a:p>
          <a:p>
            <a:pPr lvl="3"/>
            <a:r>
              <a:rPr lang="el-GR" dirty="0" smtClean="0"/>
              <a:t>Τέταρτου επιπέδου</a:t>
            </a:r>
          </a:p>
          <a:p>
            <a:pPr lvl="4"/>
            <a:r>
              <a:rPr lang="el-GR" dirty="0" smtClean="0"/>
              <a:t>Πέμπτου επιπέδου</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3/11/2015</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4336818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iming>
    <p:tnLst>
      <p:par>
        <p:cTn id="1" dur="indefinite" restart="never" nodeType="tmRoot"/>
      </p:par>
    </p:tnLst>
  </p:timing>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l-GR" smtClean="0"/>
              <a:t>Στυλ κύριου τίτλου</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l-GR" dirty="0" smtClean="0"/>
              <a:t>Στυλ υποδείγματος κειμένου</a:t>
            </a:r>
          </a:p>
          <a:p>
            <a:pPr lvl="1"/>
            <a:r>
              <a:rPr lang="el-GR" dirty="0" smtClean="0"/>
              <a:t>Δεύτερου επιπέδου</a:t>
            </a:r>
          </a:p>
          <a:p>
            <a:pPr lvl="2"/>
            <a:r>
              <a:rPr lang="el-GR" dirty="0" smtClean="0"/>
              <a:t>Τρίτου επιπέδου</a:t>
            </a:r>
          </a:p>
          <a:p>
            <a:pPr lvl="3"/>
            <a:r>
              <a:rPr lang="el-GR" dirty="0" smtClean="0"/>
              <a:t>Τέταρτου επιπέδου</a:t>
            </a:r>
          </a:p>
          <a:p>
            <a:pPr lvl="4"/>
            <a:r>
              <a:rPr lang="el-GR" dirty="0" smtClean="0"/>
              <a:t>Πέμπτου επιπέδου</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3/11/2015</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1752500157"/>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iming>
    <p:tnLst>
      <p:par>
        <p:cTn id="1" dur="indefinite" restart="never" nodeType="tmRoot"/>
      </p:par>
    </p:tnLst>
  </p:timing>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l-GR" smtClean="0"/>
              <a:t>Στυλ κύριου τίτλου</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l-GR" dirty="0" smtClean="0"/>
              <a:t>Στυλ υποδείγματος κειμένου</a:t>
            </a:r>
          </a:p>
          <a:p>
            <a:pPr lvl="1"/>
            <a:r>
              <a:rPr lang="el-GR" dirty="0" smtClean="0"/>
              <a:t>Δεύτερου επιπέδου</a:t>
            </a:r>
          </a:p>
          <a:p>
            <a:pPr lvl="2"/>
            <a:r>
              <a:rPr lang="el-GR" dirty="0" smtClean="0"/>
              <a:t>Τρίτου επιπέδου</a:t>
            </a:r>
          </a:p>
          <a:p>
            <a:pPr lvl="3"/>
            <a:r>
              <a:rPr lang="el-GR" dirty="0" smtClean="0"/>
              <a:t>Τέταρτου επιπέδου</a:t>
            </a:r>
          </a:p>
          <a:p>
            <a:pPr lvl="4"/>
            <a:r>
              <a:rPr lang="el-GR" dirty="0" smtClean="0"/>
              <a:t>Πέμπτου επιπέδου</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3/11/2015</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3515297553"/>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iming>
    <p:tnLst>
      <p:par>
        <p:cTn id="1" dur="indefinite" restart="never" nodeType="tmRoot"/>
      </p:par>
    </p:tnLst>
  </p:timing>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smtClean="0"/>
              <a:t>Στυλ κύριου τίτλου</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86B75A-687E-405C-8A0B-8D00578BA2C3}" type="datetimeFigureOut">
              <a:rPr lang="en-US" smtClean="0"/>
              <a:pPr/>
              <a:t>3/11/2015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484446796"/>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iming>
    <p:tnLst>
      <p:par>
        <p:cTn id="1" dur="indefinite" restart="never" nodeType="tmRoot"/>
      </p:par>
    </p:tnLst>
  </p:timing>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flickr.com/photos/fotinakis/2511128168" TargetMode="External"/><Relationship Id="rId2" Type="http://schemas.openxmlformats.org/officeDocument/2006/relationships/image" Target="../media/image1.jpg"/><Relationship Id="rId1" Type="http://schemas.openxmlformats.org/officeDocument/2006/relationships/slideLayout" Target="../slideLayouts/slideLayout78.xml"/><Relationship Id="rId5" Type="http://schemas.openxmlformats.org/officeDocument/2006/relationships/hyperlink" Target="https://creativecommons.org/licenses/by-nc/2.0/" TargetMode="External"/><Relationship Id="rId4" Type="http://schemas.openxmlformats.org/officeDocument/2006/relationships/hyperlink" Target="https://www.flickr.com/photos/fotinakis/"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s://www.flickr.com/photos/daquellamanera/208508710" TargetMode="External"/><Relationship Id="rId2" Type="http://schemas.openxmlformats.org/officeDocument/2006/relationships/image" Target="../media/image10.jpg"/><Relationship Id="rId1" Type="http://schemas.openxmlformats.org/officeDocument/2006/relationships/slideLayout" Target="../slideLayouts/slideLayout84.xml"/><Relationship Id="rId5" Type="http://schemas.openxmlformats.org/officeDocument/2006/relationships/hyperlink" Target="https://creativecommons.org/licenses/by/2.0/" TargetMode="External"/><Relationship Id="rId4" Type="http://schemas.openxmlformats.org/officeDocument/2006/relationships/hyperlink" Target="https://www.flickr.com/photos/daquellamanera/"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www.flickr.com/photos/theo_reth/3046050409" TargetMode="External"/><Relationship Id="rId2" Type="http://schemas.openxmlformats.org/officeDocument/2006/relationships/image" Target="../media/image11.png"/><Relationship Id="rId1" Type="http://schemas.openxmlformats.org/officeDocument/2006/relationships/slideLayout" Target="../slideLayouts/slideLayout85.xml"/><Relationship Id="rId5" Type="http://schemas.openxmlformats.org/officeDocument/2006/relationships/hyperlink" Target="https://creativecommons.org/licenses/by-nc-nd/2.0/" TargetMode="External"/><Relationship Id="rId4" Type="http://schemas.openxmlformats.org/officeDocument/2006/relationships/hyperlink" Target="https://www.flickr.com/photos/theo_reth/"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www.flickr.com/photos/vathis/9143366169" TargetMode="External"/><Relationship Id="rId2" Type="http://schemas.openxmlformats.org/officeDocument/2006/relationships/image" Target="../media/image12.jpg"/><Relationship Id="rId1" Type="http://schemas.openxmlformats.org/officeDocument/2006/relationships/slideLayout" Target="../slideLayouts/slideLayout84.xml"/><Relationship Id="rId5" Type="http://schemas.openxmlformats.org/officeDocument/2006/relationships/hyperlink" Target="https://creativecommons.org/licenses/by-nc-nd/2.0/" TargetMode="External"/><Relationship Id="rId4" Type="http://schemas.openxmlformats.org/officeDocument/2006/relationships/hyperlink" Target="https://www.flickr.com/photos/vathis/"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www.flickr.com/photos/zoonyzoozoodazoo/7919944908" TargetMode="External"/><Relationship Id="rId2" Type="http://schemas.openxmlformats.org/officeDocument/2006/relationships/image" Target="../media/image13.jpg"/><Relationship Id="rId1" Type="http://schemas.openxmlformats.org/officeDocument/2006/relationships/slideLayout" Target="../slideLayouts/slideLayout84.xml"/><Relationship Id="rId5" Type="http://schemas.openxmlformats.org/officeDocument/2006/relationships/hyperlink" Target="https://creativecommons.org/licenses/by-nc-nd/2.0/" TargetMode="External"/><Relationship Id="rId4" Type="http://schemas.openxmlformats.org/officeDocument/2006/relationships/hyperlink" Target="https://www.flickr.com/photos/zoonyzoozoodazoo/"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www.flickr.com/photos/47376155@N07/6208890580" TargetMode="External"/><Relationship Id="rId2" Type="http://schemas.openxmlformats.org/officeDocument/2006/relationships/image" Target="../media/image14.jpg"/><Relationship Id="rId1" Type="http://schemas.openxmlformats.org/officeDocument/2006/relationships/slideLayout" Target="../slideLayouts/slideLayout84.xml"/><Relationship Id="rId5" Type="http://schemas.openxmlformats.org/officeDocument/2006/relationships/hyperlink" Target="https://creativecommons.org/licenses/by-nc-sa/2.0/" TargetMode="External"/><Relationship Id="rId4" Type="http://schemas.openxmlformats.org/officeDocument/2006/relationships/hyperlink" Target="https://www.flickr.com/photos/47376155@N07/"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www.flickr.com/photos/33284937@N04/5425440282" TargetMode="External"/><Relationship Id="rId2" Type="http://schemas.openxmlformats.org/officeDocument/2006/relationships/image" Target="../media/image15.png"/><Relationship Id="rId1" Type="http://schemas.openxmlformats.org/officeDocument/2006/relationships/slideLayout" Target="../slideLayouts/slideLayout85.xml"/><Relationship Id="rId5" Type="http://schemas.openxmlformats.org/officeDocument/2006/relationships/hyperlink" Target="https://creativecommons.org/licenses/by-nc/2.0/" TargetMode="External"/><Relationship Id="rId4" Type="http://schemas.openxmlformats.org/officeDocument/2006/relationships/hyperlink" Target="https://www.flickr.com/photos/33284937@N04/"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flickr.com/photos/theo_reth/8485934713" TargetMode="External"/><Relationship Id="rId2" Type="http://schemas.openxmlformats.org/officeDocument/2006/relationships/image" Target="../media/image16.jpg"/><Relationship Id="rId1" Type="http://schemas.openxmlformats.org/officeDocument/2006/relationships/slideLayout" Target="../slideLayouts/slideLayout84.xml"/><Relationship Id="rId5" Type="http://schemas.openxmlformats.org/officeDocument/2006/relationships/hyperlink" Target="https://creativecommons.org/licenses/by-nc/2.0/" TargetMode="External"/><Relationship Id="rId4" Type="http://schemas.openxmlformats.org/officeDocument/2006/relationships/hyperlink" Target="https://www.flickr.com/photos/theo_reth/"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www.flickr.com/photos/eole/3327155132" TargetMode="External"/><Relationship Id="rId2" Type="http://schemas.openxmlformats.org/officeDocument/2006/relationships/image" Target="../media/image17.png"/><Relationship Id="rId1" Type="http://schemas.openxmlformats.org/officeDocument/2006/relationships/slideLayout" Target="../slideLayouts/slideLayout85.xml"/><Relationship Id="rId5" Type="http://schemas.openxmlformats.org/officeDocument/2006/relationships/hyperlink" Target="https://creativecommons.org/licenses/by-nc-sa/2.0/" TargetMode="External"/><Relationship Id="rId4" Type="http://schemas.openxmlformats.org/officeDocument/2006/relationships/hyperlink" Target="https://www.flickr.com/photos/eole/"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www.flickr.com/photos/andriuxuk/4001701611" TargetMode="External"/><Relationship Id="rId2" Type="http://schemas.openxmlformats.org/officeDocument/2006/relationships/image" Target="../media/image18.jpg"/><Relationship Id="rId1" Type="http://schemas.openxmlformats.org/officeDocument/2006/relationships/slideLayout" Target="../slideLayouts/slideLayout84.xml"/><Relationship Id="rId5" Type="http://schemas.openxmlformats.org/officeDocument/2006/relationships/hyperlink" Target="https://creativecommons.org/licenses/by-sa/2.0/" TargetMode="External"/><Relationship Id="rId4" Type="http://schemas.openxmlformats.org/officeDocument/2006/relationships/hyperlink" Target="https://www.flickr.com/photos/andriuxuk/"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www.flickr.com/photos/drriss/8174757952" TargetMode="External"/><Relationship Id="rId2" Type="http://schemas.openxmlformats.org/officeDocument/2006/relationships/image" Target="../media/image19.png"/><Relationship Id="rId1" Type="http://schemas.openxmlformats.org/officeDocument/2006/relationships/slideLayout" Target="../slideLayouts/slideLayout85.xml"/><Relationship Id="rId5" Type="http://schemas.openxmlformats.org/officeDocument/2006/relationships/hyperlink" Target="https://creativecommons.org/licenses/by-nc-sa/2.0/" TargetMode="External"/><Relationship Id="rId4" Type="http://schemas.openxmlformats.org/officeDocument/2006/relationships/hyperlink" Target="https://www.flickr.com/photos/drriss/"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84.xml"/></Relationships>
</file>

<file path=ppt/slides/_rels/slide20.xml.rels><?xml version="1.0" encoding="UTF-8" standalone="yes"?>
<Relationships xmlns="http://schemas.openxmlformats.org/package/2006/relationships"><Relationship Id="rId3" Type="http://schemas.openxmlformats.org/officeDocument/2006/relationships/hyperlink" Target="https://www.flickr.com/photos/dkilim/6388143951" TargetMode="External"/><Relationship Id="rId2" Type="http://schemas.openxmlformats.org/officeDocument/2006/relationships/image" Target="../media/image20.png"/><Relationship Id="rId1" Type="http://schemas.openxmlformats.org/officeDocument/2006/relationships/slideLayout" Target="../slideLayouts/slideLayout85.xml"/><Relationship Id="rId5" Type="http://schemas.openxmlformats.org/officeDocument/2006/relationships/hyperlink" Target="https://creativecommons.org/licenses/by-nc-sa/2.0/" TargetMode="External"/><Relationship Id="rId4" Type="http://schemas.openxmlformats.org/officeDocument/2006/relationships/hyperlink" Target="https://www.flickr.com/photos/dkilim/"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www.flickr.com/photos/tedpap/396879801" TargetMode="External"/><Relationship Id="rId2" Type="http://schemas.openxmlformats.org/officeDocument/2006/relationships/image" Target="../media/image21.png"/><Relationship Id="rId1" Type="http://schemas.openxmlformats.org/officeDocument/2006/relationships/slideLayout" Target="../slideLayouts/slideLayout85.xml"/><Relationship Id="rId5" Type="http://schemas.openxmlformats.org/officeDocument/2006/relationships/hyperlink" Target="https://creativecommons.org/licenses/by-nc/2.0/" TargetMode="External"/><Relationship Id="rId4" Type="http://schemas.openxmlformats.org/officeDocument/2006/relationships/hyperlink" Target="https://www.flickr.com/photos/tedpap/"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www.flickr.com/photos/dkilim/5367182328" TargetMode="External"/><Relationship Id="rId2" Type="http://schemas.openxmlformats.org/officeDocument/2006/relationships/image" Target="../media/image22.jpg"/><Relationship Id="rId1" Type="http://schemas.openxmlformats.org/officeDocument/2006/relationships/slideLayout" Target="../slideLayouts/slideLayout84.xml"/><Relationship Id="rId5" Type="http://schemas.openxmlformats.org/officeDocument/2006/relationships/hyperlink" Target="https://creativecommons.org/licenses/by-nc-sa/2.0/" TargetMode="External"/><Relationship Id="rId4" Type="http://schemas.openxmlformats.org/officeDocument/2006/relationships/hyperlink" Target="https://www.flickr.com/photos/dkilim/"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xml"/><Relationship Id="rId1" Type="http://schemas.openxmlformats.org/officeDocument/2006/relationships/slideLayout" Target="../slideLayouts/slideLayout84.xml"/><Relationship Id="rId6" Type="http://schemas.openxmlformats.org/officeDocument/2006/relationships/hyperlink" Target="https://creativecommons.org/licenses/by-nc-nd/2.0/" TargetMode="External"/><Relationship Id="rId5" Type="http://schemas.openxmlformats.org/officeDocument/2006/relationships/hyperlink" Target="https://www.flickr.com/photos/bernardo-g/" TargetMode="External"/><Relationship Id="rId4" Type="http://schemas.openxmlformats.org/officeDocument/2006/relationships/hyperlink" Target="https://www.flickr.com/photos/bernardo-g/15666616229"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www.flickr.com/photos/fazer69/8673590225" TargetMode="External"/><Relationship Id="rId2" Type="http://schemas.openxmlformats.org/officeDocument/2006/relationships/image" Target="../media/image24.jpg"/><Relationship Id="rId1" Type="http://schemas.openxmlformats.org/officeDocument/2006/relationships/slideLayout" Target="../slideLayouts/slideLayout84.xml"/><Relationship Id="rId5" Type="http://schemas.openxmlformats.org/officeDocument/2006/relationships/hyperlink" Target="https://creativecommons.org/licenses/by/2.0/" TargetMode="External"/><Relationship Id="rId4" Type="http://schemas.openxmlformats.org/officeDocument/2006/relationships/hyperlink" Target="https://www.flickr.com/photos/fazer69/"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xml"/><Relationship Id="rId1" Type="http://schemas.openxmlformats.org/officeDocument/2006/relationships/slideLayout" Target="../slideLayouts/slideLayout84.xml"/><Relationship Id="rId6" Type="http://schemas.openxmlformats.org/officeDocument/2006/relationships/hyperlink" Target="https://creativecommons.org/licenses/by-nc-nd/2.0/" TargetMode="External"/><Relationship Id="rId5" Type="http://schemas.openxmlformats.org/officeDocument/2006/relationships/hyperlink" Target="https://www.flickr.com/photos/orientalizing/" TargetMode="External"/><Relationship Id="rId4" Type="http://schemas.openxmlformats.org/officeDocument/2006/relationships/hyperlink" Target="https://www.flickr.com/photos/orientalizing/8389555276"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xml"/><Relationship Id="rId1" Type="http://schemas.openxmlformats.org/officeDocument/2006/relationships/slideLayout" Target="../slideLayouts/slideLayout84.xml"/><Relationship Id="rId6" Type="http://schemas.openxmlformats.org/officeDocument/2006/relationships/hyperlink" Target="https://creativecommons.org/licenses/by/2.0/" TargetMode="External"/><Relationship Id="rId5" Type="http://schemas.openxmlformats.org/officeDocument/2006/relationships/hyperlink" Target="https://www.flickr.com/photos/stg_gr1/" TargetMode="External"/><Relationship Id="rId4" Type="http://schemas.openxmlformats.org/officeDocument/2006/relationships/hyperlink" Target="https://www.flickr.com/photos/stg_gr1/5092826244"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www.flickr.com/photos/atlih/3810996689" TargetMode="External"/><Relationship Id="rId2" Type="http://schemas.openxmlformats.org/officeDocument/2006/relationships/image" Target="../media/image27.png"/><Relationship Id="rId1" Type="http://schemas.openxmlformats.org/officeDocument/2006/relationships/slideLayout" Target="../slideLayouts/slideLayout85.xml"/><Relationship Id="rId5" Type="http://schemas.openxmlformats.org/officeDocument/2006/relationships/hyperlink" Target="https://creativecommons.org/licenses/by-nd/2.0/" TargetMode="External"/><Relationship Id="rId4" Type="http://schemas.openxmlformats.org/officeDocument/2006/relationships/hyperlink" Target="https://www.flickr.com/photos/atlih/"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cathpain.blogspot.gr/2012/08/blog-post.html" TargetMode="External"/><Relationship Id="rId2" Type="http://schemas.openxmlformats.org/officeDocument/2006/relationships/image" Target="../media/image28.jpg"/><Relationship Id="rId1" Type="http://schemas.openxmlformats.org/officeDocument/2006/relationships/slideLayout" Target="../slideLayouts/slideLayout85.xml"/></Relationships>
</file>

<file path=ppt/slides/_rels/slide29.xml.rels><?xml version="1.0" encoding="UTF-8" standalone="yes"?>
<Relationships xmlns="http://schemas.openxmlformats.org/package/2006/relationships"><Relationship Id="rId3" Type="http://schemas.openxmlformats.org/officeDocument/2006/relationships/hyperlink" Target="https://www.flickr.com/photos/dkilim/5530051400" TargetMode="External"/><Relationship Id="rId2" Type="http://schemas.openxmlformats.org/officeDocument/2006/relationships/image" Target="../media/image29.jpg"/><Relationship Id="rId1" Type="http://schemas.openxmlformats.org/officeDocument/2006/relationships/slideLayout" Target="../slideLayouts/slideLayout85.xml"/><Relationship Id="rId5" Type="http://schemas.openxmlformats.org/officeDocument/2006/relationships/hyperlink" Target="https://creativecommons.org/licenses/by-nc-sa/2.0/" TargetMode="External"/><Relationship Id="rId4" Type="http://schemas.openxmlformats.org/officeDocument/2006/relationships/hyperlink" Target="https://www.flickr.com/photos/dkilim/"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www.flickr.com/photos/club-med-discover/15153026968" TargetMode="External"/><Relationship Id="rId2" Type="http://schemas.openxmlformats.org/officeDocument/2006/relationships/image" Target="../media/image3.png"/><Relationship Id="rId1" Type="http://schemas.openxmlformats.org/officeDocument/2006/relationships/slideLayout" Target="../slideLayouts/slideLayout85.xml"/><Relationship Id="rId5" Type="http://schemas.openxmlformats.org/officeDocument/2006/relationships/hyperlink" Target="https://creativecommons.org/licenses/by-nc/2.0/" TargetMode="External"/><Relationship Id="rId4" Type="http://schemas.openxmlformats.org/officeDocument/2006/relationships/hyperlink" Target="https://www.flickr.com/photos/club-med-discover/"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https://www.flickr.com/photos/damiavos/507572004" TargetMode="External"/><Relationship Id="rId2" Type="http://schemas.openxmlformats.org/officeDocument/2006/relationships/image" Target="../media/image30.png"/><Relationship Id="rId1" Type="http://schemas.openxmlformats.org/officeDocument/2006/relationships/slideLayout" Target="../slideLayouts/slideLayout85.xml"/><Relationship Id="rId5" Type="http://schemas.openxmlformats.org/officeDocument/2006/relationships/hyperlink" Target="https://creativecommons.org/licenses/by-nc/2.0/" TargetMode="External"/><Relationship Id="rId4" Type="http://schemas.openxmlformats.org/officeDocument/2006/relationships/hyperlink" Target="https://www.flickr.com/photos/damiavos/"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png"/><Relationship Id="rId1" Type="http://schemas.openxmlformats.org/officeDocument/2006/relationships/slideLayout" Target="../slideLayouts/slideLayout85.xml"/><Relationship Id="rId6" Type="http://schemas.openxmlformats.org/officeDocument/2006/relationships/hyperlink" Target="https://creativecommons.org/licenses/by-nc/2.0/" TargetMode="External"/><Relationship Id="rId5" Type="http://schemas.openxmlformats.org/officeDocument/2006/relationships/hyperlink" Target="https://www.flickr.com/photos/damiavos/" TargetMode="External"/><Relationship Id="rId4" Type="http://schemas.openxmlformats.org/officeDocument/2006/relationships/hyperlink" Target="https://www.flickr.com/photos/damiavos/507572898/in/set-72157603365420154"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www.flickr.com/photos/dkilim/5529474797/in/photostream/" TargetMode="External"/><Relationship Id="rId2" Type="http://schemas.openxmlformats.org/officeDocument/2006/relationships/image" Target="../media/image33.jpg"/><Relationship Id="rId1" Type="http://schemas.openxmlformats.org/officeDocument/2006/relationships/slideLayout" Target="../slideLayouts/slideLayout85.xml"/><Relationship Id="rId5" Type="http://schemas.openxmlformats.org/officeDocument/2006/relationships/hyperlink" Target="https://creativecommons.org/licenses/by-nc-sa/2.0/" TargetMode="External"/><Relationship Id="rId4" Type="http://schemas.openxmlformats.org/officeDocument/2006/relationships/hyperlink" Target="https://www.flickr.com/photos/dkilim/" TargetMode="External"/></Relationships>
</file>

<file path=ppt/slides/_rels/slide3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85.xml"/></Relationships>
</file>

<file path=ppt/slides/_rels/slide34.xml.rels><?xml version="1.0" encoding="UTF-8" standalone="yes"?>
<Relationships xmlns="http://schemas.openxmlformats.org/package/2006/relationships"><Relationship Id="rId3" Type="http://schemas.openxmlformats.org/officeDocument/2006/relationships/hyperlink" Target="http://vaptistis-kilkis7.webnode.gr/%CF%83%CE%BF%CF%86%CE%AF%CE%B4%CE%B5%CF%82-%CE%BA%CE%B1%CE%B9-%CE%AC%CE%B9-%CE%B3%CE%B9%CE%AC%CE%BD%CE%BD%CE%B7%CF%82/%CE%BF%CE%B4%CE%BF%CE%B9%CF%80%CE%BF%CF%81%CE%B9%CE%BA%CF%8C-/" TargetMode="External"/><Relationship Id="rId2" Type="http://schemas.openxmlformats.org/officeDocument/2006/relationships/image" Target="../media/image35.JPG"/><Relationship Id="rId1" Type="http://schemas.openxmlformats.org/officeDocument/2006/relationships/slideLayout" Target="../slideLayouts/slideLayout85.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84.xml"/></Relationships>
</file>

<file path=ppt/slides/_rels/slide36.xml.rels><?xml version="1.0" encoding="UTF-8" standalone="yes"?>
<Relationships xmlns="http://schemas.openxmlformats.org/package/2006/relationships"><Relationship Id="rId3" Type="http://schemas.openxmlformats.org/officeDocument/2006/relationships/hyperlink" Target="http://vaptistis-kilkis7.webnode.gr/%CF%83%CE%BF%CF%86%CE%AF%CE%B4%CE%B5%CF%82-%CE%BA%CE%B1%CE%B9-%CE%AC%CE%B9-%CE%B3%CE%B9%CE%AC%CE%BD%CE%BD%CE%B7%CF%82/%CE%BF%CE%B4%CE%BF%CE%B9%CF%80%CE%BF%CF%81%CE%B9%CE%BA%CF%8C-/" TargetMode="External"/><Relationship Id="rId2" Type="http://schemas.openxmlformats.org/officeDocument/2006/relationships/image" Target="../media/image38.jpg"/><Relationship Id="rId1" Type="http://schemas.openxmlformats.org/officeDocument/2006/relationships/slideLayout" Target="../slideLayouts/slideLayout84.xml"/></Relationships>
</file>

<file path=ppt/slides/_rels/slide3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84.xml"/></Relationships>
</file>

<file path=ppt/slides/_rels/slide38.xml.rels><?xml version="1.0" encoding="UTF-8" standalone="yes"?>
<Relationships xmlns="http://schemas.openxmlformats.org/package/2006/relationships"><Relationship Id="rId3" Type="http://schemas.openxmlformats.org/officeDocument/2006/relationships/hyperlink" Target="https://www.flickr.com/photos/joncrel/1214874879" TargetMode="External"/><Relationship Id="rId2" Type="http://schemas.openxmlformats.org/officeDocument/2006/relationships/image" Target="../media/image40.jpg"/><Relationship Id="rId1" Type="http://schemas.openxmlformats.org/officeDocument/2006/relationships/slideLayout" Target="../slideLayouts/slideLayout85.xml"/><Relationship Id="rId5" Type="http://schemas.openxmlformats.org/officeDocument/2006/relationships/hyperlink" Target="https://creativecommons.org/licenses/by-nd/2.0/" TargetMode="External"/><Relationship Id="rId4" Type="http://schemas.openxmlformats.org/officeDocument/2006/relationships/hyperlink" Target="https://www.flickr.com/photos/joncrel/"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www.flickr.com/photos/eudoxus/9693684226" TargetMode="External"/><Relationship Id="rId2" Type="http://schemas.openxmlformats.org/officeDocument/2006/relationships/image" Target="../media/image41.jpg"/><Relationship Id="rId1" Type="http://schemas.openxmlformats.org/officeDocument/2006/relationships/slideLayout" Target="../slideLayouts/slideLayout85.xml"/><Relationship Id="rId5" Type="http://schemas.openxmlformats.org/officeDocument/2006/relationships/hyperlink" Target="https://creativecommons.org/licenses/by-nc-sa/2.0/" TargetMode="External"/><Relationship Id="rId4" Type="http://schemas.openxmlformats.org/officeDocument/2006/relationships/hyperlink" Target="https://www.flickr.com/photos/eudoxus/"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www.flickr.com/photos/betta_design/2086852016" TargetMode="External"/><Relationship Id="rId2" Type="http://schemas.openxmlformats.org/officeDocument/2006/relationships/image" Target="../media/image4.jpg"/><Relationship Id="rId1" Type="http://schemas.openxmlformats.org/officeDocument/2006/relationships/slideLayout" Target="../slideLayouts/slideLayout84.xml"/><Relationship Id="rId5" Type="http://schemas.openxmlformats.org/officeDocument/2006/relationships/hyperlink" Target="https://creativecommons.org/licenses/by-nc/2.0/" TargetMode="External"/><Relationship Id="rId4" Type="http://schemas.openxmlformats.org/officeDocument/2006/relationships/hyperlink" Target="https://www.flickr.com/photos/betta_design/" TargetMode="External"/></Relationships>
</file>

<file path=ppt/slides/_rels/slide40.xml.rels><?xml version="1.0" encoding="UTF-8" standalone="yes"?>
<Relationships xmlns="http://schemas.openxmlformats.org/package/2006/relationships"><Relationship Id="rId3" Type="http://schemas.openxmlformats.org/officeDocument/2006/relationships/hyperlink" Target="https://www.flickr.com/photos/eudoxus/9693684226" TargetMode="External"/><Relationship Id="rId2" Type="http://schemas.openxmlformats.org/officeDocument/2006/relationships/image" Target="../media/image42.jpg"/><Relationship Id="rId1" Type="http://schemas.openxmlformats.org/officeDocument/2006/relationships/slideLayout" Target="../slideLayouts/slideLayout85.xml"/><Relationship Id="rId5" Type="http://schemas.openxmlformats.org/officeDocument/2006/relationships/hyperlink" Target="https://creativecommons.org/licenses/by-nc-sa/2.0/" TargetMode="External"/><Relationship Id="rId4" Type="http://schemas.openxmlformats.org/officeDocument/2006/relationships/hyperlink" Target="https://www.flickr.com/photos/eudoxus/"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www.flickr.com/photos/vathis/9143366169" TargetMode="External"/><Relationship Id="rId2" Type="http://schemas.openxmlformats.org/officeDocument/2006/relationships/image" Target="../media/image12.jpg"/><Relationship Id="rId1" Type="http://schemas.openxmlformats.org/officeDocument/2006/relationships/slideLayout" Target="../slideLayouts/slideLayout85.xml"/><Relationship Id="rId5" Type="http://schemas.openxmlformats.org/officeDocument/2006/relationships/hyperlink" Target="https://creativecommons.org/licenses/by-nc-nd/2.0/" TargetMode="External"/><Relationship Id="rId4" Type="http://schemas.openxmlformats.org/officeDocument/2006/relationships/hyperlink" Target="https://www.flickr.com/photos/vathis/"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www.flickr.com/photos/koltregaskes/729064615/in/photolist-27qDvz-9scLmE-3aJGLN-5t26oD-27udMd-9UToi5-pKqsEt-m4na5s-2aP5PM-8XGsqB-2F4GGu-2TZkdS-a5icSL-9UTp5E-aAi1Td-aAf5Jn-rg7vP-9v34x3-a5feQE-nbE3fh-nLaoye-eMKqNj-dojqZm-5rbTFd-2aTvSs-7dkgyM-atsVVn-9Uhbre-9DbjCx-zug4e-buS1tf-6UTjPk-9aLsca-6Fg6jP-6FfQTn-6FjV1h-Kgq7d-fMsEVD-99QT7k-5tfFDz-d1DxLd-wc2Mw-eXfM9-azDoDQ-fEqma3-dhruS2-6Vi47M-GVABV-9fPJcs-zugnN" TargetMode="External"/><Relationship Id="rId2" Type="http://schemas.openxmlformats.org/officeDocument/2006/relationships/image" Target="../media/image5.jpg"/><Relationship Id="rId1" Type="http://schemas.openxmlformats.org/officeDocument/2006/relationships/slideLayout" Target="../slideLayouts/slideLayout84.xml"/><Relationship Id="rId5" Type="http://schemas.openxmlformats.org/officeDocument/2006/relationships/hyperlink" Target="https://creativecommons.org/licenses/by-nc-sa/2.0/" TargetMode="External"/><Relationship Id="rId4" Type="http://schemas.openxmlformats.org/officeDocument/2006/relationships/hyperlink" Target="https://www.flickr.com/photos/koltregaskes/"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www.flickr.com/photos/t3mujin/16355951119" TargetMode="External"/><Relationship Id="rId2" Type="http://schemas.openxmlformats.org/officeDocument/2006/relationships/image" Target="../media/image6.jpg"/><Relationship Id="rId1" Type="http://schemas.openxmlformats.org/officeDocument/2006/relationships/slideLayout" Target="../slideLayouts/slideLayout84.xml"/><Relationship Id="rId5" Type="http://schemas.openxmlformats.org/officeDocument/2006/relationships/hyperlink" Target="https://creativecommons.org/licenses/by-nc-sa/2.0/" TargetMode="External"/><Relationship Id="rId4" Type="http://schemas.openxmlformats.org/officeDocument/2006/relationships/hyperlink" Target="https://www.flickr.com/photos/t3mujin/"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www.flickr.com/photos/anguskirk/6788956687/in/photostream/" TargetMode="External"/><Relationship Id="rId2" Type="http://schemas.openxmlformats.org/officeDocument/2006/relationships/image" Target="../media/image7.jpg"/><Relationship Id="rId1" Type="http://schemas.openxmlformats.org/officeDocument/2006/relationships/slideLayout" Target="../slideLayouts/slideLayout84.xml"/><Relationship Id="rId5" Type="http://schemas.openxmlformats.org/officeDocument/2006/relationships/hyperlink" Target="https://creativecommons.org/licenses/by-nc-nd/2.0/" TargetMode="External"/><Relationship Id="rId4" Type="http://schemas.openxmlformats.org/officeDocument/2006/relationships/hyperlink" Target="https://www.flickr.com/photos/anguskirk/"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ww.flickr.com/photos/stevecadman/117969999" TargetMode="External"/><Relationship Id="rId2" Type="http://schemas.openxmlformats.org/officeDocument/2006/relationships/image" Target="../media/image8.jpg"/><Relationship Id="rId1" Type="http://schemas.openxmlformats.org/officeDocument/2006/relationships/slideLayout" Target="../slideLayouts/slideLayout84.xml"/><Relationship Id="rId5" Type="http://schemas.openxmlformats.org/officeDocument/2006/relationships/hyperlink" Target="https://creativecommons.org/licenses/by-sa/2.0/" TargetMode="External"/><Relationship Id="rId4" Type="http://schemas.openxmlformats.org/officeDocument/2006/relationships/hyperlink" Target="https://www.flickr.com/photos/stevecadman/"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www.flickr.com/photos/psulibscollections/5596483169" TargetMode="External"/><Relationship Id="rId2" Type="http://schemas.openxmlformats.org/officeDocument/2006/relationships/image" Target="../media/image9.jpg"/><Relationship Id="rId1" Type="http://schemas.openxmlformats.org/officeDocument/2006/relationships/slideLayout" Target="../slideLayouts/slideLayout84.xml"/><Relationship Id="rId5" Type="http://schemas.openxmlformats.org/officeDocument/2006/relationships/hyperlink" Target="https://creativecommons.org/licenses/by-nc/2.0/" TargetMode="External"/><Relationship Id="rId4" Type="http://schemas.openxmlformats.org/officeDocument/2006/relationships/hyperlink" Target="https://www.flickr.com/photos/psulibscollection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2" name="Τίτλος 1"/>
          <p:cNvSpPr>
            <a:spLocks noGrp="1"/>
          </p:cNvSpPr>
          <p:nvPr>
            <p:ph type="ctrTitle"/>
          </p:nvPr>
        </p:nvSpPr>
        <p:spPr>
          <a:xfrm>
            <a:off x="1524000" y="1122363"/>
            <a:ext cx="9144000" cy="2487612"/>
          </a:xfrm>
        </p:spPr>
        <p:txBody>
          <a:bodyPr/>
          <a:lstStyle/>
          <a:p>
            <a:r>
              <a:rPr lang="el-GR" dirty="0">
                <a:solidFill>
                  <a:schemeClr val="accent6">
                    <a:lumMod val="50000"/>
                  </a:schemeClr>
                </a:solidFill>
              </a:rPr>
              <a:t>Παραδοσιακοί </a:t>
            </a:r>
            <a:r>
              <a:rPr lang="el-GR" dirty="0" smtClean="0">
                <a:solidFill>
                  <a:schemeClr val="accent6">
                    <a:lumMod val="50000"/>
                  </a:schemeClr>
                </a:solidFill>
              </a:rPr>
              <a:t>οικισμοί </a:t>
            </a:r>
            <a:r>
              <a:rPr lang="el-GR" dirty="0">
                <a:solidFill>
                  <a:schemeClr val="accent6">
                    <a:lumMod val="50000"/>
                  </a:schemeClr>
                </a:solidFill>
              </a:rPr>
              <a:t>στην </a:t>
            </a:r>
            <a:r>
              <a:rPr lang="el-GR" dirty="0" smtClean="0">
                <a:solidFill>
                  <a:schemeClr val="accent6">
                    <a:lumMod val="50000"/>
                  </a:schemeClr>
                </a:solidFill>
              </a:rPr>
              <a:t>Ελλάδα</a:t>
            </a:r>
            <a:endParaRPr lang="el-GR" sz="3200" dirty="0">
              <a:solidFill>
                <a:schemeClr val="accent6">
                  <a:lumMod val="50000"/>
                </a:schemeClr>
              </a:solidFill>
            </a:endParaRPr>
          </a:p>
        </p:txBody>
      </p:sp>
      <p:sp>
        <p:nvSpPr>
          <p:cNvPr id="3" name="Υπότιτλος 2"/>
          <p:cNvSpPr>
            <a:spLocks noGrp="1"/>
          </p:cNvSpPr>
          <p:nvPr>
            <p:ph type="subTitle" idx="1"/>
          </p:nvPr>
        </p:nvSpPr>
        <p:spPr>
          <a:xfrm>
            <a:off x="1524000" y="3609976"/>
            <a:ext cx="9144000" cy="1647824"/>
          </a:xfrm>
        </p:spPr>
        <p:txBody>
          <a:bodyPr/>
          <a:lstStyle/>
          <a:p>
            <a:r>
              <a:rPr lang="el-GR" sz="2400" dirty="0">
                <a:solidFill>
                  <a:schemeClr val="accent5">
                    <a:lumMod val="75000"/>
                  </a:schemeClr>
                </a:solidFill>
              </a:rPr>
              <a:t>Μορφολογία και </a:t>
            </a:r>
            <a:r>
              <a:rPr lang="el-GR" sz="2400" dirty="0" smtClean="0">
                <a:solidFill>
                  <a:schemeClr val="accent5">
                    <a:lumMod val="75000"/>
                  </a:schemeClr>
                </a:solidFill>
              </a:rPr>
              <a:t>κατασκευαστικές </a:t>
            </a:r>
            <a:r>
              <a:rPr lang="el-GR" sz="2400" dirty="0">
                <a:solidFill>
                  <a:schemeClr val="accent5">
                    <a:lumMod val="75000"/>
                  </a:schemeClr>
                </a:solidFill>
              </a:rPr>
              <a:t>λογικές σε διάλογο µε τον </a:t>
            </a:r>
            <a:r>
              <a:rPr lang="el-GR" sz="2400" dirty="0" smtClean="0">
                <a:solidFill>
                  <a:schemeClr val="accent5">
                    <a:lumMod val="75000"/>
                  </a:schemeClr>
                </a:solidFill>
              </a:rPr>
              <a:t>τόπο</a:t>
            </a:r>
            <a:endParaRPr lang="el-GR" dirty="0">
              <a:solidFill>
                <a:schemeClr val="accent5">
                  <a:lumMod val="75000"/>
                </a:schemeClr>
              </a:solidFill>
            </a:endParaRPr>
          </a:p>
        </p:txBody>
      </p:sp>
      <p:sp>
        <p:nvSpPr>
          <p:cNvPr id="5" name="TextBox 4"/>
          <p:cNvSpPr txBox="1"/>
          <p:nvPr/>
        </p:nvSpPr>
        <p:spPr>
          <a:xfrm>
            <a:off x="3756025" y="6307921"/>
            <a:ext cx="7704138" cy="338554"/>
          </a:xfrm>
          <a:prstGeom prst="rect">
            <a:avLst/>
          </a:prstGeom>
          <a:noFill/>
        </p:spPr>
        <p:txBody>
          <a:bodyPr wrap="square" rtlCol="0">
            <a:spAutoFit/>
          </a:bodyPr>
          <a:lstStyle/>
          <a:p>
            <a:pPr algn="r"/>
            <a:r>
              <a:rPr lang="en-US" sz="800" dirty="0"/>
              <a:t>"</a:t>
            </a:r>
            <a:r>
              <a:rPr lang="en-US" sz="800" dirty="0">
                <a:hlinkClick r:id="rId3"/>
              </a:rPr>
              <a:t>traditional house at </a:t>
            </a:r>
            <a:r>
              <a:rPr lang="en-US" sz="800" dirty="0" err="1">
                <a:hlinkClick r:id="rId3"/>
              </a:rPr>
              <a:t>chania</a:t>
            </a:r>
            <a:r>
              <a:rPr lang="en-US" sz="800" dirty="0"/>
              <a:t>" by </a:t>
            </a:r>
            <a:r>
              <a:rPr lang="en-US" sz="800" dirty="0">
                <a:hlinkClick r:id="rId4"/>
              </a:rPr>
              <a:t>michalis </a:t>
            </a:r>
            <a:r>
              <a:rPr lang="en-US" sz="800" dirty="0" err="1">
                <a:hlinkClick r:id="rId4"/>
              </a:rPr>
              <a:t>fotinakis</a:t>
            </a:r>
            <a:r>
              <a:rPr lang="en-US" sz="800" dirty="0"/>
              <a:t>.</a:t>
            </a:r>
            <a:endParaRPr lang="en-US" sz="800" dirty="0" smtClean="0"/>
          </a:p>
          <a:p>
            <a:pPr algn="r"/>
            <a:r>
              <a:rPr lang="en-US" sz="800" dirty="0" smtClean="0"/>
              <a:t>Licensed </a:t>
            </a:r>
            <a:r>
              <a:rPr lang="en-US" sz="800" dirty="0"/>
              <a:t>under </a:t>
            </a:r>
            <a:r>
              <a:rPr lang="en-US" sz="800" dirty="0">
                <a:hlinkClick r:id="rId5"/>
              </a:rPr>
              <a:t>CC BY-NC </a:t>
            </a:r>
            <a:r>
              <a:rPr lang="en-US" sz="800" dirty="0" smtClean="0">
                <a:hlinkClick r:id="rId5"/>
              </a:rPr>
              <a:t>2.0</a:t>
            </a:r>
            <a:r>
              <a:rPr lang="el-GR" sz="800" dirty="0" smtClean="0">
                <a:hlinkClick r:id="rId5"/>
              </a:rPr>
              <a:t> </a:t>
            </a:r>
            <a:r>
              <a:rPr lang="en-US" sz="800" dirty="0" smtClean="0"/>
              <a:t>via </a:t>
            </a:r>
            <a:r>
              <a:rPr lang="en-US" sz="800" dirty="0"/>
              <a:t>Flickr</a:t>
            </a:r>
            <a:endParaRPr lang="el-GR" sz="800" dirty="0"/>
          </a:p>
        </p:txBody>
      </p:sp>
    </p:spTree>
    <p:extLst>
      <p:ext uri="{BB962C8B-B14F-4D97-AF65-F5344CB8AC3E}">
        <p14:creationId xmlns:p14="http://schemas.microsoft.com/office/powerpoint/2010/main" val="297927720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9000" b="-69000"/>
          </a:stretch>
        </a:blipFill>
        <a:effectLst/>
      </p:bgPr>
    </p:bg>
    <p:spTree>
      <p:nvGrpSpPr>
        <p:cNvPr id="1" name=""/>
        <p:cNvGrpSpPr/>
        <p:nvPr/>
      </p:nvGrpSpPr>
      <p:grpSpPr>
        <a:xfrm>
          <a:off x="0" y="0"/>
          <a:ext cx="0" cy="0"/>
          <a:chOff x="0" y="0"/>
          <a:chExt cx="0" cy="0"/>
        </a:xfrm>
      </p:grpSpPr>
      <p:sp>
        <p:nvSpPr>
          <p:cNvPr id="2" name="TextBox 1"/>
          <p:cNvSpPr txBox="1"/>
          <p:nvPr/>
        </p:nvSpPr>
        <p:spPr>
          <a:xfrm>
            <a:off x="5183188" y="6307921"/>
            <a:ext cx="6172200" cy="338554"/>
          </a:xfrm>
          <a:prstGeom prst="rect">
            <a:avLst/>
          </a:prstGeom>
          <a:noFill/>
        </p:spPr>
        <p:txBody>
          <a:bodyPr wrap="square" rtlCol="0">
            <a:spAutoFit/>
          </a:bodyPr>
          <a:lstStyle/>
          <a:p>
            <a:pPr algn="r"/>
            <a:r>
              <a:rPr lang="en-US" sz="800" dirty="0">
                <a:solidFill>
                  <a:schemeClr val="bg1"/>
                </a:solidFill>
              </a:rPr>
              <a:t>"</a:t>
            </a:r>
            <a:r>
              <a:rPr lang="en-US" sz="800" dirty="0">
                <a:solidFill>
                  <a:schemeClr val="bg1"/>
                </a:solidFill>
                <a:hlinkClick r:id="rId3"/>
              </a:rPr>
              <a:t>Oia</a:t>
            </a:r>
            <a:r>
              <a:rPr lang="en-US" sz="800" dirty="0">
                <a:solidFill>
                  <a:schemeClr val="bg1"/>
                </a:solidFill>
              </a:rPr>
              <a:t>" </a:t>
            </a:r>
            <a:r>
              <a:rPr lang="en-US" sz="800" dirty="0">
                <a:solidFill>
                  <a:schemeClr val="bg1"/>
                </a:solidFill>
              </a:rPr>
              <a:t>by </a:t>
            </a:r>
            <a:r>
              <a:rPr lang="en-US" sz="800" dirty="0">
                <a:solidFill>
                  <a:schemeClr val="bg1"/>
                </a:solidFill>
                <a:hlinkClick r:id="rId4"/>
              </a:rPr>
              <a:t>Daniel </a:t>
            </a:r>
            <a:r>
              <a:rPr lang="en-US" sz="800" dirty="0" smtClean="0">
                <a:solidFill>
                  <a:schemeClr val="bg1"/>
                </a:solidFill>
                <a:hlinkClick r:id="rId4"/>
              </a:rPr>
              <a:t>Lobo</a:t>
            </a:r>
            <a:r>
              <a:rPr lang="en-US" sz="800" dirty="0" smtClean="0">
                <a:solidFill>
                  <a:schemeClr val="bg1"/>
                </a:solidFill>
              </a:rPr>
              <a:t>.</a:t>
            </a:r>
            <a:endParaRPr lang="en-US" sz="800" dirty="0" smtClean="0">
              <a:solidFill>
                <a:schemeClr val="bg1"/>
              </a:solidFill>
            </a:endParaRPr>
          </a:p>
          <a:p>
            <a:pPr algn="r"/>
            <a:r>
              <a:rPr lang="en-US" sz="800" dirty="0" smtClean="0">
                <a:solidFill>
                  <a:schemeClr val="bg1"/>
                </a:solidFill>
              </a:rPr>
              <a:t>Licensed </a:t>
            </a:r>
            <a:r>
              <a:rPr lang="en-US" sz="800" dirty="0">
                <a:solidFill>
                  <a:schemeClr val="bg1"/>
                </a:solidFill>
              </a:rPr>
              <a:t>under </a:t>
            </a:r>
            <a:r>
              <a:rPr lang="en-US" sz="800" dirty="0">
                <a:solidFill>
                  <a:schemeClr val="bg1"/>
                </a:solidFill>
                <a:hlinkClick r:id="rId5"/>
              </a:rPr>
              <a:t>CC BY </a:t>
            </a:r>
            <a:r>
              <a:rPr lang="en-US" sz="800" dirty="0" smtClean="0">
                <a:solidFill>
                  <a:schemeClr val="bg1"/>
                </a:solidFill>
                <a:hlinkClick r:id="rId5"/>
              </a:rPr>
              <a:t>2.0 </a:t>
            </a:r>
            <a:r>
              <a:rPr lang="en-US" sz="800" dirty="0" smtClean="0">
                <a:solidFill>
                  <a:schemeClr val="bg1"/>
                </a:solidFill>
              </a:rPr>
              <a:t>via </a:t>
            </a:r>
            <a:r>
              <a:rPr lang="en-US" sz="800" dirty="0">
                <a:solidFill>
                  <a:schemeClr val="bg1"/>
                </a:solidFill>
              </a:rPr>
              <a:t>Flickr</a:t>
            </a:r>
            <a:endParaRPr lang="el-GR" sz="800" dirty="0">
              <a:solidFill>
                <a:schemeClr val="bg1"/>
              </a:solidFill>
            </a:endParaRPr>
          </a:p>
        </p:txBody>
      </p:sp>
    </p:spTree>
    <p:extLst>
      <p:ext uri="{BB962C8B-B14F-4D97-AF65-F5344CB8AC3E}">
        <p14:creationId xmlns:p14="http://schemas.microsoft.com/office/powerpoint/2010/main" val="387100131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t="-21000" b="-21000"/>
          </a:stretch>
        </a:blip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solidFill>
                  <a:schemeClr val="bg1"/>
                </a:solidFill>
              </a:rPr>
              <a:t>Μαθαίνοντας από την ανώνυμη </a:t>
            </a:r>
            <a:r>
              <a:rPr lang="el-GR" dirty="0" err="1" smtClean="0">
                <a:solidFill>
                  <a:schemeClr val="bg1"/>
                </a:solidFill>
              </a:rPr>
              <a:t>κτιριοδομία</a:t>
            </a:r>
            <a:endParaRPr lang="el-GR" dirty="0">
              <a:solidFill>
                <a:schemeClr val="bg1"/>
              </a:solidFill>
            </a:endParaRPr>
          </a:p>
        </p:txBody>
      </p:sp>
      <p:sp>
        <p:nvSpPr>
          <p:cNvPr id="3" name="Θέση περιεχομένου 2"/>
          <p:cNvSpPr>
            <a:spLocks noGrp="1"/>
          </p:cNvSpPr>
          <p:nvPr>
            <p:ph idx="1"/>
          </p:nvPr>
        </p:nvSpPr>
        <p:spPr/>
        <p:txBody>
          <a:bodyPr/>
          <a:lstStyle/>
          <a:p>
            <a:r>
              <a:rPr lang="el-GR" dirty="0" smtClean="0">
                <a:solidFill>
                  <a:schemeClr val="bg1"/>
                </a:solidFill>
              </a:rPr>
              <a:t>Η αρχιτεκτονική δεν υπάρχει αποκλειστικά στα μνημεία, αλλά και στην ανώνυμη, ‘λαϊκή’ </a:t>
            </a:r>
            <a:r>
              <a:rPr lang="el-GR" dirty="0" err="1" smtClean="0">
                <a:solidFill>
                  <a:schemeClr val="bg1"/>
                </a:solidFill>
              </a:rPr>
              <a:t>κτιριοδομική</a:t>
            </a:r>
            <a:r>
              <a:rPr lang="el-GR" dirty="0" smtClean="0">
                <a:solidFill>
                  <a:schemeClr val="bg1"/>
                </a:solidFill>
              </a:rPr>
              <a:t> πρακτική που αποτελεί παρακαταθήκη πολλών ετών, ή ακόμα και αιώνων. </a:t>
            </a:r>
            <a:endParaRPr lang="el-GR" dirty="0">
              <a:solidFill>
                <a:schemeClr val="bg1"/>
              </a:solidFill>
            </a:endParaRPr>
          </a:p>
        </p:txBody>
      </p:sp>
      <p:sp>
        <p:nvSpPr>
          <p:cNvPr id="4" name="Θέση κειμένου 3"/>
          <p:cNvSpPr>
            <a:spLocks noGrp="1"/>
          </p:cNvSpPr>
          <p:nvPr>
            <p:ph type="body" sz="half" idx="2"/>
          </p:nvPr>
        </p:nvSpPr>
        <p:spPr/>
        <p:txBody>
          <a:bodyPr>
            <a:normAutofit lnSpcReduction="10000"/>
          </a:bodyPr>
          <a:lstStyle/>
          <a:p>
            <a:r>
              <a:rPr lang="el-GR" dirty="0" smtClean="0">
                <a:solidFill>
                  <a:schemeClr val="bg1"/>
                </a:solidFill>
              </a:rPr>
              <a:t>Παρότι τα ‘σημαντικά’ κατορθώματα της αρχιτεκτονικής αποτελούν ένα εξαιρετικό αντικείμενο μελέτης, είναι σχεδόν αδιέξοδο να τα μελετάμε έξω από το περιβάλλον στο οποίο δημιουργήθηκαν.</a:t>
            </a:r>
          </a:p>
          <a:p>
            <a:r>
              <a:rPr lang="el-GR" dirty="0" smtClean="0">
                <a:solidFill>
                  <a:schemeClr val="bg1"/>
                </a:solidFill>
              </a:rPr>
              <a:t>Κάθε τι αξιοσημείωτο που έχουν να επιδείξουν αυτά τα κτίρια πηγάζει από μια ανώνυμη ‘μήτρα’, μια τυπολογία ή μια πρακτική που είναι θεμελιωμένη στον αντίστοιχο τόπο, στην αντίστοιχη κοινωνία, στην αντίστοιχη </a:t>
            </a:r>
            <a:r>
              <a:rPr lang="el-GR" dirty="0" err="1" smtClean="0">
                <a:solidFill>
                  <a:schemeClr val="bg1"/>
                </a:solidFill>
              </a:rPr>
              <a:t>κτιριοδομική</a:t>
            </a:r>
            <a:r>
              <a:rPr lang="el-GR" dirty="0" smtClean="0">
                <a:solidFill>
                  <a:schemeClr val="bg1"/>
                </a:solidFill>
              </a:rPr>
              <a:t> κληρονομιά.</a:t>
            </a:r>
          </a:p>
          <a:p>
            <a:r>
              <a:rPr lang="el-GR" dirty="0" smtClean="0">
                <a:solidFill>
                  <a:schemeClr val="bg1"/>
                </a:solidFill>
              </a:rPr>
              <a:t>Στην ανώνυμη ή λαϊκή πρακτική υπάρχουν κτίρια εξαιρετικής αξίας που έχουν να μας διδάξουν πολλά!</a:t>
            </a:r>
            <a:endParaRPr lang="el-GR" dirty="0">
              <a:solidFill>
                <a:schemeClr val="bg1"/>
              </a:solidFill>
            </a:endParaRPr>
          </a:p>
        </p:txBody>
      </p:sp>
      <p:sp>
        <p:nvSpPr>
          <p:cNvPr id="5" name="TextBox 4"/>
          <p:cNvSpPr txBox="1"/>
          <p:nvPr/>
        </p:nvSpPr>
        <p:spPr>
          <a:xfrm>
            <a:off x="5183188" y="6307921"/>
            <a:ext cx="6172200" cy="338554"/>
          </a:xfrm>
          <a:prstGeom prst="rect">
            <a:avLst/>
          </a:prstGeom>
          <a:noFill/>
        </p:spPr>
        <p:txBody>
          <a:bodyPr wrap="square" rtlCol="0">
            <a:spAutoFit/>
          </a:bodyPr>
          <a:lstStyle/>
          <a:p>
            <a:pPr algn="r"/>
            <a:r>
              <a:rPr lang="en-US" sz="800" dirty="0">
                <a:solidFill>
                  <a:schemeClr val="bg1"/>
                </a:solidFill>
              </a:rPr>
              <a:t>"</a:t>
            </a:r>
            <a:r>
              <a:rPr lang="en-US" sz="800" dirty="0">
                <a:solidFill>
                  <a:schemeClr val="bg1"/>
                </a:solidFill>
                <a:hlinkClick r:id="rId3"/>
              </a:rPr>
              <a:t>Old village house</a:t>
            </a:r>
            <a:r>
              <a:rPr lang="en-US" sz="800" dirty="0">
                <a:solidFill>
                  <a:schemeClr val="bg1"/>
                </a:solidFill>
              </a:rPr>
              <a:t>" by </a:t>
            </a:r>
            <a:r>
              <a:rPr lang="en-US" sz="800" dirty="0">
                <a:solidFill>
                  <a:schemeClr val="bg1"/>
                </a:solidFill>
                <a:hlinkClick r:id="rId4"/>
              </a:rPr>
              <a:t>Theophilos Papadopoulos</a:t>
            </a:r>
            <a:r>
              <a:rPr lang="en-US" sz="800" dirty="0">
                <a:solidFill>
                  <a:schemeClr val="bg1"/>
                </a:solidFill>
              </a:rPr>
              <a:t>.</a:t>
            </a:r>
            <a:endParaRPr lang="en-US" sz="800" dirty="0" smtClean="0">
              <a:solidFill>
                <a:schemeClr val="bg1"/>
              </a:solidFill>
            </a:endParaRPr>
          </a:p>
          <a:p>
            <a:pPr algn="r"/>
            <a:r>
              <a:rPr lang="en-US" sz="800" dirty="0" smtClean="0">
                <a:solidFill>
                  <a:schemeClr val="bg1"/>
                </a:solidFill>
              </a:rPr>
              <a:t>Licensed </a:t>
            </a:r>
            <a:r>
              <a:rPr lang="en-US" sz="800" dirty="0">
                <a:solidFill>
                  <a:schemeClr val="bg1"/>
                </a:solidFill>
              </a:rPr>
              <a:t>under </a:t>
            </a:r>
            <a:r>
              <a:rPr lang="en-US" sz="800" dirty="0">
                <a:solidFill>
                  <a:schemeClr val="bg1"/>
                </a:solidFill>
                <a:hlinkClick r:id="rId5"/>
              </a:rPr>
              <a:t>CC BY-NC-ND </a:t>
            </a:r>
            <a:r>
              <a:rPr lang="en-US" sz="800" dirty="0" smtClean="0">
                <a:solidFill>
                  <a:schemeClr val="bg1"/>
                </a:solidFill>
                <a:hlinkClick r:id="rId5"/>
              </a:rPr>
              <a:t>2.0</a:t>
            </a:r>
            <a:r>
              <a:rPr lang="el-GR" sz="800" dirty="0" smtClean="0">
                <a:solidFill>
                  <a:schemeClr val="bg1"/>
                </a:solidFill>
              </a:rPr>
              <a:t> </a:t>
            </a:r>
            <a:r>
              <a:rPr lang="en-US" sz="800" dirty="0" smtClean="0">
                <a:solidFill>
                  <a:schemeClr val="bg1"/>
                </a:solidFill>
              </a:rPr>
              <a:t>via </a:t>
            </a:r>
            <a:r>
              <a:rPr lang="en-US" sz="800" dirty="0">
                <a:solidFill>
                  <a:schemeClr val="bg1"/>
                </a:solidFill>
              </a:rPr>
              <a:t>Flickr</a:t>
            </a:r>
            <a:endParaRPr lang="el-GR" sz="800" dirty="0">
              <a:solidFill>
                <a:schemeClr val="bg1"/>
              </a:solidFill>
            </a:endParaRPr>
          </a:p>
        </p:txBody>
      </p:sp>
    </p:spTree>
    <p:extLst>
      <p:ext uri="{BB962C8B-B14F-4D97-AF65-F5344CB8AC3E}">
        <p14:creationId xmlns:p14="http://schemas.microsoft.com/office/powerpoint/2010/main" val="369335874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extBox 1"/>
          <p:cNvSpPr txBox="1"/>
          <p:nvPr/>
        </p:nvSpPr>
        <p:spPr>
          <a:xfrm>
            <a:off x="5183188" y="6307921"/>
            <a:ext cx="6172200" cy="338554"/>
          </a:xfrm>
          <a:prstGeom prst="rect">
            <a:avLst/>
          </a:prstGeom>
          <a:noFill/>
        </p:spPr>
        <p:txBody>
          <a:bodyPr wrap="square" rtlCol="0">
            <a:spAutoFit/>
          </a:bodyPr>
          <a:lstStyle/>
          <a:p>
            <a:pPr algn="r"/>
            <a:r>
              <a:rPr lang="en-US" sz="800" dirty="0" smtClean="0">
                <a:solidFill>
                  <a:schemeClr val="bg1"/>
                </a:solidFill>
              </a:rPr>
              <a:t>"</a:t>
            </a:r>
            <a:r>
              <a:rPr lang="el-GR" sz="800" dirty="0" err="1">
                <a:solidFill>
                  <a:schemeClr val="bg1"/>
                </a:solidFill>
                <a:hlinkClick r:id="rId3"/>
              </a:rPr>
              <a:t>Βάθεια</a:t>
            </a:r>
            <a:r>
              <a:rPr lang="el-GR" sz="800" dirty="0">
                <a:solidFill>
                  <a:schemeClr val="bg1"/>
                </a:solidFill>
                <a:hlinkClick r:id="rId3"/>
              </a:rPr>
              <a:t> // </a:t>
            </a:r>
            <a:r>
              <a:rPr lang="en-US" sz="800" dirty="0" err="1">
                <a:solidFill>
                  <a:schemeClr val="bg1"/>
                </a:solidFill>
                <a:hlinkClick r:id="rId3"/>
              </a:rPr>
              <a:t>Vathia</a:t>
            </a:r>
            <a:r>
              <a:rPr lang="en-US" sz="800" dirty="0">
                <a:solidFill>
                  <a:schemeClr val="bg1"/>
                </a:solidFill>
              </a:rPr>
              <a:t>" </a:t>
            </a:r>
            <a:r>
              <a:rPr lang="en-US" sz="800" dirty="0">
                <a:solidFill>
                  <a:schemeClr val="bg1"/>
                </a:solidFill>
              </a:rPr>
              <a:t>by </a:t>
            </a:r>
            <a:r>
              <a:rPr lang="el-GR" sz="800" dirty="0">
                <a:solidFill>
                  <a:schemeClr val="bg1"/>
                </a:solidFill>
                <a:hlinkClick r:id="rId4"/>
              </a:rPr>
              <a:t>Σπύρος </a:t>
            </a:r>
            <a:r>
              <a:rPr lang="el-GR" sz="800" dirty="0" err="1" smtClean="0">
                <a:solidFill>
                  <a:schemeClr val="bg1"/>
                </a:solidFill>
                <a:hlinkClick r:id="rId4"/>
              </a:rPr>
              <a:t>Βάθης</a:t>
            </a:r>
            <a:r>
              <a:rPr lang="en-US" sz="800" dirty="0" smtClean="0">
                <a:solidFill>
                  <a:schemeClr val="bg1"/>
                </a:solidFill>
              </a:rPr>
              <a:t>.</a:t>
            </a:r>
            <a:endParaRPr lang="en-US" sz="800" dirty="0" smtClean="0">
              <a:solidFill>
                <a:schemeClr val="bg1"/>
              </a:solidFill>
            </a:endParaRPr>
          </a:p>
          <a:p>
            <a:pPr algn="r"/>
            <a:r>
              <a:rPr lang="en-US" sz="800" dirty="0" smtClean="0">
                <a:solidFill>
                  <a:schemeClr val="bg1"/>
                </a:solidFill>
              </a:rPr>
              <a:t>Licensed </a:t>
            </a:r>
            <a:r>
              <a:rPr lang="en-US" sz="800" dirty="0">
                <a:solidFill>
                  <a:schemeClr val="bg1"/>
                </a:solidFill>
              </a:rPr>
              <a:t>under </a:t>
            </a:r>
            <a:r>
              <a:rPr lang="en-US" sz="800" dirty="0">
                <a:solidFill>
                  <a:schemeClr val="bg1"/>
                </a:solidFill>
                <a:hlinkClick r:id="rId5"/>
              </a:rPr>
              <a:t>CC BY-NC-ND </a:t>
            </a:r>
            <a:r>
              <a:rPr lang="en-US" sz="800" dirty="0" smtClean="0">
                <a:solidFill>
                  <a:schemeClr val="bg1"/>
                </a:solidFill>
                <a:hlinkClick r:id="rId5"/>
              </a:rPr>
              <a:t>2.0</a:t>
            </a:r>
            <a:r>
              <a:rPr lang="el-GR" sz="800" dirty="0" smtClean="0">
                <a:solidFill>
                  <a:schemeClr val="bg1"/>
                </a:solidFill>
              </a:rPr>
              <a:t> </a:t>
            </a:r>
            <a:r>
              <a:rPr lang="en-US" sz="800" dirty="0" smtClean="0">
                <a:solidFill>
                  <a:schemeClr val="bg1"/>
                </a:solidFill>
              </a:rPr>
              <a:t>via </a:t>
            </a:r>
            <a:r>
              <a:rPr lang="en-US" sz="800" dirty="0">
                <a:solidFill>
                  <a:schemeClr val="bg1"/>
                </a:solidFill>
              </a:rPr>
              <a:t>Flickr</a:t>
            </a:r>
            <a:endParaRPr lang="el-GR" sz="800" dirty="0">
              <a:solidFill>
                <a:schemeClr val="bg1"/>
              </a:solidFill>
            </a:endParaRPr>
          </a:p>
        </p:txBody>
      </p:sp>
    </p:spTree>
    <p:extLst>
      <p:ext uri="{BB962C8B-B14F-4D97-AF65-F5344CB8AC3E}">
        <p14:creationId xmlns:p14="http://schemas.microsoft.com/office/powerpoint/2010/main" val="75169930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extBox 1"/>
          <p:cNvSpPr txBox="1"/>
          <p:nvPr/>
        </p:nvSpPr>
        <p:spPr>
          <a:xfrm>
            <a:off x="5183188" y="6307921"/>
            <a:ext cx="6172200" cy="338554"/>
          </a:xfrm>
          <a:prstGeom prst="rect">
            <a:avLst/>
          </a:prstGeom>
          <a:noFill/>
        </p:spPr>
        <p:txBody>
          <a:bodyPr wrap="square" rtlCol="0">
            <a:spAutoFit/>
          </a:bodyPr>
          <a:lstStyle/>
          <a:p>
            <a:pPr algn="r"/>
            <a:r>
              <a:rPr lang="en-US" sz="800" dirty="0">
                <a:solidFill>
                  <a:schemeClr val="bg1"/>
                </a:solidFill>
              </a:rPr>
              <a:t>"</a:t>
            </a:r>
            <a:r>
              <a:rPr lang="en-US" sz="800" dirty="0">
                <a:solidFill>
                  <a:schemeClr val="bg1"/>
                </a:solidFill>
                <a:hlinkClick r:id="rId3"/>
              </a:rPr>
              <a:t>Backstreets of Hora ( IMG_3685 )</a:t>
            </a:r>
            <a:r>
              <a:rPr lang="en-US" sz="800" dirty="0">
                <a:solidFill>
                  <a:schemeClr val="bg1"/>
                </a:solidFill>
              </a:rPr>
              <a:t>" </a:t>
            </a:r>
            <a:r>
              <a:rPr lang="en-US" sz="800" dirty="0">
                <a:solidFill>
                  <a:schemeClr val="bg1"/>
                </a:solidFill>
              </a:rPr>
              <a:t>by </a:t>
            </a:r>
            <a:r>
              <a:rPr lang="en-US" sz="800" dirty="0">
                <a:solidFill>
                  <a:schemeClr val="bg1"/>
                </a:solidFill>
                <a:hlinkClick r:id="rId4"/>
              </a:rPr>
              <a:t>Yiannis </a:t>
            </a:r>
            <a:r>
              <a:rPr lang="en-US" sz="800" dirty="0" err="1">
                <a:solidFill>
                  <a:schemeClr val="bg1"/>
                </a:solidFill>
                <a:hlinkClick r:id="rId4"/>
              </a:rPr>
              <a:t>Theologos</a:t>
            </a:r>
            <a:r>
              <a:rPr lang="en-US" sz="800" dirty="0">
                <a:solidFill>
                  <a:schemeClr val="bg1"/>
                </a:solidFill>
                <a:hlinkClick r:id="rId4"/>
              </a:rPr>
              <a:t> </a:t>
            </a:r>
            <a:r>
              <a:rPr lang="en-US" sz="800" dirty="0" err="1" smtClean="0">
                <a:solidFill>
                  <a:schemeClr val="bg1"/>
                </a:solidFill>
                <a:hlinkClick r:id="rId4"/>
              </a:rPr>
              <a:t>Michellis</a:t>
            </a:r>
            <a:r>
              <a:rPr lang="en-US" sz="800" dirty="0" smtClean="0">
                <a:solidFill>
                  <a:schemeClr val="bg1"/>
                </a:solidFill>
              </a:rPr>
              <a:t>.</a:t>
            </a:r>
            <a:endParaRPr lang="en-US" sz="800" dirty="0" smtClean="0">
              <a:solidFill>
                <a:schemeClr val="bg1"/>
              </a:solidFill>
            </a:endParaRPr>
          </a:p>
          <a:p>
            <a:pPr algn="r"/>
            <a:r>
              <a:rPr lang="en-US" sz="800" dirty="0" smtClean="0">
                <a:solidFill>
                  <a:schemeClr val="bg1"/>
                </a:solidFill>
              </a:rPr>
              <a:t>Licensed </a:t>
            </a:r>
            <a:r>
              <a:rPr lang="en-US" sz="800" dirty="0">
                <a:solidFill>
                  <a:schemeClr val="bg1"/>
                </a:solidFill>
              </a:rPr>
              <a:t>under </a:t>
            </a:r>
            <a:r>
              <a:rPr lang="en-US" sz="800" dirty="0">
                <a:solidFill>
                  <a:schemeClr val="bg1"/>
                </a:solidFill>
                <a:hlinkClick r:id="rId5"/>
              </a:rPr>
              <a:t>CC BY-NC-ND </a:t>
            </a:r>
            <a:r>
              <a:rPr lang="en-US" sz="800" dirty="0" smtClean="0">
                <a:solidFill>
                  <a:schemeClr val="bg1"/>
                </a:solidFill>
                <a:hlinkClick r:id="rId5"/>
              </a:rPr>
              <a:t>2.0</a:t>
            </a:r>
            <a:r>
              <a:rPr lang="el-GR" sz="800" dirty="0" smtClean="0">
                <a:solidFill>
                  <a:schemeClr val="bg1"/>
                </a:solidFill>
              </a:rPr>
              <a:t> </a:t>
            </a:r>
            <a:r>
              <a:rPr lang="en-US" sz="800" dirty="0" smtClean="0">
                <a:solidFill>
                  <a:schemeClr val="bg1"/>
                </a:solidFill>
              </a:rPr>
              <a:t>via </a:t>
            </a:r>
            <a:r>
              <a:rPr lang="en-US" sz="800" dirty="0">
                <a:solidFill>
                  <a:schemeClr val="bg1"/>
                </a:solidFill>
              </a:rPr>
              <a:t>Flickr</a:t>
            </a:r>
            <a:endParaRPr lang="el-GR" sz="800" dirty="0">
              <a:solidFill>
                <a:schemeClr val="bg1"/>
              </a:solidFill>
            </a:endParaRPr>
          </a:p>
        </p:txBody>
      </p:sp>
    </p:spTree>
    <p:extLst>
      <p:ext uri="{BB962C8B-B14F-4D97-AF65-F5344CB8AC3E}">
        <p14:creationId xmlns:p14="http://schemas.microsoft.com/office/powerpoint/2010/main" val="180166513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extBox 1"/>
          <p:cNvSpPr txBox="1"/>
          <p:nvPr/>
        </p:nvSpPr>
        <p:spPr>
          <a:xfrm>
            <a:off x="5183188" y="6307921"/>
            <a:ext cx="6172200" cy="338554"/>
          </a:xfrm>
          <a:prstGeom prst="rect">
            <a:avLst/>
          </a:prstGeom>
          <a:noFill/>
        </p:spPr>
        <p:txBody>
          <a:bodyPr wrap="square" rtlCol="0">
            <a:spAutoFit/>
          </a:bodyPr>
          <a:lstStyle/>
          <a:p>
            <a:pPr algn="r"/>
            <a:r>
              <a:rPr lang="en-US" sz="800" dirty="0">
                <a:solidFill>
                  <a:schemeClr val="bg1"/>
                </a:solidFill>
              </a:rPr>
              <a:t>"</a:t>
            </a:r>
            <a:r>
              <a:rPr lang="en-US" sz="800" dirty="0" err="1">
                <a:solidFill>
                  <a:schemeClr val="bg1"/>
                </a:solidFill>
                <a:hlinkClick r:id="rId3"/>
              </a:rPr>
              <a:t>Monemvasia</a:t>
            </a:r>
            <a:r>
              <a:rPr lang="en-US" sz="800" dirty="0">
                <a:solidFill>
                  <a:schemeClr val="bg1"/>
                </a:solidFill>
                <a:hlinkClick r:id="rId3"/>
              </a:rPr>
              <a:t>- Greece!!!</a:t>
            </a:r>
            <a:r>
              <a:rPr lang="en-US" sz="800" dirty="0">
                <a:solidFill>
                  <a:schemeClr val="bg1"/>
                </a:solidFill>
              </a:rPr>
              <a:t>" </a:t>
            </a:r>
            <a:r>
              <a:rPr lang="en-US" sz="800" dirty="0">
                <a:solidFill>
                  <a:schemeClr val="bg1"/>
                </a:solidFill>
              </a:rPr>
              <a:t>by </a:t>
            </a:r>
            <a:r>
              <a:rPr lang="en-US" sz="800" dirty="0" err="1" smtClean="0">
                <a:solidFill>
                  <a:schemeClr val="bg1"/>
                </a:solidFill>
                <a:hlinkClick r:id="rId4"/>
              </a:rPr>
              <a:t>Hloipapa</a:t>
            </a:r>
            <a:r>
              <a:rPr lang="en-US" sz="800" dirty="0" smtClean="0">
                <a:solidFill>
                  <a:schemeClr val="bg1"/>
                </a:solidFill>
              </a:rPr>
              <a:t>.</a:t>
            </a:r>
            <a:endParaRPr lang="en-US" sz="800" dirty="0" smtClean="0">
              <a:solidFill>
                <a:schemeClr val="bg1"/>
              </a:solidFill>
            </a:endParaRPr>
          </a:p>
          <a:p>
            <a:pPr algn="r"/>
            <a:r>
              <a:rPr lang="en-US" sz="800" dirty="0" smtClean="0">
                <a:solidFill>
                  <a:schemeClr val="bg1"/>
                </a:solidFill>
              </a:rPr>
              <a:t>Licensed </a:t>
            </a:r>
            <a:r>
              <a:rPr lang="en-US" sz="800" dirty="0">
                <a:solidFill>
                  <a:schemeClr val="bg1"/>
                </a:solidFill>
              </a:rPr>
              <a:t>under </a:t>
            </a:r>
            <a:r>
              <a:rPr lang="en-US" sz="800" dirty="0">
                <a:solidFill>
                  <a:schemeClr val="bg1"/>
                </a:solidFill>
                <a:hlinkClick r:id="rId5"/>
              </a:rPr>
              <a:t>CC BY-NC-SA </a:t>
            </a:r>
            <a:r>
              <a:rPr lang="en-US" sz="800" dirty="0" smtClean="0">
                <a:solidFill>
                  <a:schemeClr val="bg1"/>
                </a:solidFill>
                <a:hlinkClick r:id="rId5"/>
              </a:rPr>
              <a:t>2.0</a:t>
            </a:r>
            <a:r>
              <a:rPr lang="en-US" sz="800" dirty="0" smtClean="0">
                <a:solidFill>
                  <a:schemeClr val="bg1"/>
                </a:solidFill>
              </a:rPr>
              <a:t> via </a:t>
            </a:r>
            <a:r>
              <a:rPr lang="en-US" sz="800" dirty="0">
                <a:solidFill>
                  <a:schemeClr val="bg1"/>
                </a:solidFill>
              </a:rPr>
              <a:t>Flickr</a:t>
            </a:r>
            <a:endParaRPr lang="el-GR" sz="800" dirty="0">
              <a:solidFill>
                <a:schemeClr val="bg1"/>
              </a:solidFill>
            </a:endParaRPr>
          </a:p>
        </p:txBody>
      </p:sp>
    </p:spTree>
    <p:extLst>
      <p:ext uri="{BB962C8B-B14F-4D97-AF65-F5344CB8AC3E}">
        <p14:creationId xmlns:p14="http://schemas.microsoft.com/office/powerpoint/2010/main" val="284306798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t="-9000" b="-9000"/>
          </a:stretch>
        </a:blip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solidFill>
                  <a:schemeClr val="bg1"/>
                </a:solidFill>
              </a:rPr>
              <a:t>Βλέποντας την αρχιτεκτονική μέσα στο πλαίσιό της</a:t>
            </a:r>
            <a:endParaRPr lang="el-GR" dirty="0">
              <a:solidFill>
                <a:schemeClr val="bg1"/>
              </a:solidFill>
            </a:endParaRPr>
          </a:p>
        </p:txBody>
      </p:sp>
      <p:sp>
        <p:nvSpPr>
          <p:cNvPr id="3" name="Θέση περιεχομένου 2"/>
          <p:cNvSpPr>
            <a:spLocks noGrp="1"/>
          </p:cNvSpPr>
          <p:nvPr>
            <p:ph idx="1"/>
          </p:nvPr>
        </p:nvSpPr>
        <p:spPr/>
        <p:txBody>
          <a:bodyPr/>
          <a:lstStyle/>
          <a:p>
            <a:r>
              <a:rPr lang="el-GR" dirty="0" smtClean="0">
                <a:solidFill>
                  <a:schemeClr val="bg1"/>
                </a:solidFill>
              </a:rPr>
              <a:t>Κάθε οικοδόμημα είναι προϊόν μιας ευρύτερης συλλογικής πρακτικής, μιας τοπικής συνθήκης ή μιας ιστορικής συγκυρίας.</a:t>
            </a:r>
            <a:endParaRPr lang="el-GR" dirty="0">
              <a:solidFill>
                <a:schemeClr val="bg1"/>
              </a:solidFill>
            </a:endParaRPr>
          </a:p>
        </p:txBody>
      </p:sp>
      <p:sp>
        <p:nvSpPr>
          <p:cNvPr id="4" name="Θέση κειμένου 3"/>
          <p:cNvSpPr>
            <a:spLocks noGrp="1"/>
          </p:cNvSpPr>
          <p:nvPr>
            <p:ph type="body" sz="half" idx="2"/>
          </p:nvPr>
        </p:nvSpPr>
        <p:spPr/>
        <p:txBody>
          <a:bodyPr>
            <a:normAutofit/>
          </a:bodyPr>
          <a:lstStyle/>
          <a:p>
            <a:r>
              <a:rPr lang="el-GR" dirty="0" smtClean="0">
                <a:solidFill>
                  <a:schemeClr val="bg1"/>
                </a:solidFill>
              </a:rPr>
              <a:t>Για να κατανοήσουμε ένα οικοδόμημα θα πρέπει να το εξετάσουμε μέσα από την ιστορία της μορφής του, την σχέση του με το περιβάλλον, τους κοινωνικούς δεσμούς, τις ιεραρχίες και τις πρακτικές των ανθρώπων που το συνέλαβαν και το έχτισαν, την χωροταξία του οικισμού ή του τόπου στον οποίο ανήκει.</a:t>
            </a:r>
          </a:p>
          <a:p>
            <a:r>
              <a:rPr lang="el-GR" dirty="0" smtClean="0">
                <a:solidFill>
                  <a:schemeClr val="bg1"/>
                </a:solidFill>
              </a:rPr>
              <a:t>Επιπλέον θα πρέπει να το εξετάσουμε μέσα από τους υλικούς περιορισμούς και την διαθέσιμη τεχνολογία της εποχής όπου χτίστηκε, όπως και τις πιθανές ειδικές συγκυρίες που επηρέασαν την μορφή του.</a:t>
            </a:r>
            <a:endParaRPr lang="el-GR" dirty="0">
              <a:solidFill>
                <a:schemeClr val="bg1"/>
              </a:solidFill>
            </a:endParaRPr>
          </a:p>
        </p:txBody>
      </p:sp>
      <p:sp>
        <p:nvSpPr>
          <p:cNvPr id="5" name="TextBox 4"/>
          <p:cNvSpPr txBox="1"/>
          <p:nvPr/>
        </p:nvSpPr>
        <p:spPr>
          <a:xfrm>
            <a:off x="5183188" y="6307921"/>
            <a:ext cx="6172200" cy="338554"/>
          </a:xfrm>
          <a:prstGeom prst="rect">
            <a:avLst/>
          </a:prstGeom>
          <a:noFill/>
        </p:spPr>
        <p:txBody>
          <a:bodyPr wrap="square" rtlCol="0">
            <a:spAutoFit/>
          </a:bodyPr>
          <a:lstStyle/>
          <a:p>
            <a:pPr algn="r"/>
            <a:r>
              <a:rPr lang="en-US" sz="800" dirty="0" smtClean="0">
                <a:solidFill>
                  <a:schemeClr val="bg1"/>
                </a:solidFill>
                <a:hlinkClick r:id="rId3"/>
              </a:rPr>
              <a:t>Untitled</a:t>
            </a:r>
            <a:r>
              <a:rPr lang="en-US" sz="800" dirty="0" smtClean="0">
                <a:solidFill>
                  <a:schemeClr val="bg1"/>
                </a:solidFill>
              </a:rPr>
              <a:t> by </a:t>
            </a:r>
            <a:r>
              <a:rPr lang="en-US" sz="800" dirty="0">
                <a:solidFill>
                  <a:schemeClr val="bg1"/>
                </a:solidFill>
                <a:hlinkClick r:id="rId4"/>
              </a:rPr>
              <a:t>Nikos </a:t>
            </a:r>
            <a:r>
              <a:rPr lang="en-US" sz="800" dirty="0" err="1">
                <a:solidFill>
                  <a:schemeClr val="bg1"/>
                </a:solidFill>
                <a:hlinkClick r:id="rId4"/>
              </a:rPr>
              <a:t>Koutoulas</a:t>
            </a:r>
            <a:r>
              <a:rPr lang="en-US" sz="800" dirty="0">
                <a:solidFill>
                  <a:schemeClr val="bg1"/>
                </a:solidFill>
              </a:rPr>
              <a:t>.</a:t>
            </a:r>
            <a:endParaRPr lang="en-US" sz="800" dirty="0" smtClean="0">
              <a:solidFill>
                <a:schemeClr val="bg1"/>
              </a:solidFill>
            </a:endParaRPr>
          </a:p>
          <a:p>
            <a:pPr algn="r"/>
            <a:r>
              <a:rPr lang="en-US" sz="800" dirty="0" smtClean="0">
                <a:solidFill>
                  <a:schemeClr val="bg1"/>
                </a:solidFill>
              </a:rPr>
              <a:t>Licensed </a:t>
            </a:r>
            <a:r>
              <a:rPr lang="en-US" sz="800" dirty="0">
                <a:solidFill>
                  <a:schemeClr val="bg1"/>
                </a:solidFill>
              </a:rPr>
              <a:t>under </a:t>
            </a:r>
            <a:r>
              <a:rPr lang="en-US" sz="800" dirty="0">
                <a:solidFill>
                  <a:schemeClr val="bg1"/>
                </a:solidFill>
                <a:hlinkClick r:id="rId5"/>
              </a:rPr>
              <a:t>CC BY-NC </a:t>
            </a:r>
            <a:r>
              <a:rPr lang="en-US" sz="800" dirty="0" smtClean="0">
                <a:solidFill>
                  <a:schemeClr val="bg1"/>
                </a:solidFill>
                <a:hlinkClick r:id="rId5"/>
              </a:rPr>
              <a:t>2.0</a:t>
            </a:r>
            <a:r>
              <a:rPr lang="el-GR" sz="800" dirty="0" smtClean="0">
                <a:solidFill>
                  <a:schemeClr val="bg1"/>
                </a:solidFill>
                <a:hlinkClick r:id="rId5"/>
              </a:rPr>
              <a:t> </a:t>
            </a:r>
            <a:r>
              <a:rPr lang="en-US" sz="800" dirty="0" smtClean="0">
                <a:solidFill>
                  <a:schemeClr val="bg1"/>
                </a:solidFill>
              </a:rPr>
              <a:t>via </a:t>
            </a:r>
            <a:r>
              <a:rPr lang="en-US" sz="800" dirty="0">
                <a:solidFill>
                  <a:schemeClr val="bg1"/>
                </a:solidFill>
              </a:rPr>
              <a:t>Flickr</a:t>
            </a:r>
            <a:endParaRPr lang="el-GR" sz="800" dirty="0">
              <a:solidFill>
                <a:schemeClr val="bg1"/>
              </a:solidFill>
            </a:endParaRPr>
          </a:p>
        </p:txBody>
      </p:sp>
    </p:spTree>
    <p:extLst>
      <p:ext uri="{BB962C8B-B14F-4D97-AF65-F5344CB8AC3E}">
        <p14:creationId xmlns:p14="http://schemas.microsoft.com/office/powerpoint/2010/main" val="340964228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TextBox 5"/>
          <p:cNvSpPr txBox="1"/>
          <p:nvPr/>
        </p:nvSpPr>
        <p:spPr>
          <a:xfrm>
            <a:off x="3756025" y="6307921"/>
            <a:ext cx="7704138" cy="338554"/>
          </a:xfrm>
          <a:prstGeom prst="rect">
            <a:avLst/>
          </a:prstGeom>
          <a:noFill/>
        </p:spPr>
        <p:txBody>
          <a:bodyPr wrap="square" rtlCol="0">
            <a:spAutoFit/>
          </a:bodyPr>
          <a:lstStyle/>
          <a:p>
            <a:pPr algn="r"/>
            <a:r>
              <a:rPr lang="en-US" sz="800" dirty="0"/>
              <a:t>"</a:t>
            </a:r>
            <a:r>
              <a:rPr lang="en-US" sz="800" dirty="0">
                <a:hlinkClick r:id="rId3"/>
              </a:rPr>
              <a:t>Sunday morning in the old town of </a:t>
            </a:r>
            <a:r>
              <a:rPr lang="en-US" sz="800" dirty="0" err="1">
                <a:hlinkClick r:id="rId3"/>
              </a:rPr>
              <a:t>Rethymno</a:t>
            </a:r>
            <a:r>
              <a:rPr lang="en-US" sz="800" dirty="0"/>
              <a:t>" </a:t>
            </a:r>
            <a:r>
              <a:rPr lang="en-US" sz="800" dirty="0"/>
              <a:t>by </a:t>
            </a:r>
            <a:r>
              <a:rPr lang="en-US" sz="800" dirty="0" err="1">
                <a:hlinkClick r:id="rId4"/>
              </a:rPr>
              <a:t>Theophilos</a:t>
            </a:r>
            <a:r>
              <a:rPr lang="en-US" sz="800" dirty="0">
                <a:hlinkClick r:id="rId4"/>
              </a:rPr>
              <a:t> </a:t>
            </a:r>
            <a:r>
              <a:rPr lang="en-US" sz="800" dirty="0" smtClean="0">
                <a:hlinkClick r:id="rId4"/>
              </a:rPr>
              <a:t>Papadopoulos</a:t>
            </a:r>
            <a:r>
              <a:rPr lang="en-US" sz="800" dirty="0" smtClean="0"/>
              <a:t>.</a:t>
            </a:r>
            <a:endParaRPr lang="en-US" sz="800" dirty="0" smtClean="0"/>
          </a:p>
          <a:p>
            <a:pPr algn="r"/>
            <a:r>
              <a:rPr lang="en-US" sz="800" dirty="0" smtClean="0"/>
              <a:t>Licensed </a:t>
            </a:r>
            <a:r>
              <a:rPr lang="en-US" sz="800" dirty="0"/>
              <a:t>under </a:t>
            </a:r>
            <a:r>
              <a:rPr lang="en-US" sz="800" dirty="0">
                <a:hlinkClick r:id="rId5"/>
              </a:rPr>
              <a:t>CC BY-NC </a:t>
            </a:r>
            <a:r>
              <a:rPr lang="en-US" sz="800" dirty="0" smtClean="0">
                <a:hlinkClick r:id="rId5"/>
              </a:rPr>
              <a:t>2.0</a:t>
            </a:r>
            <a:r>
              <a:rPr lang="el-GR" sz="800" dirty="0" smtClean="0">
                <a:hlinkClick r:id="rId5"/>
              </a:rPr>
              <a:t> </a:t>
            </a:r>
            <a:r>
              <a:rPr lang="en-US" sz="800" dirty="0" smtClean="0"/>
              <a:t>via </a:t>
            </a:r>
            <a:r>
              <a:rPr lang="en-US" sz="800" dirty="0"/>
              <a:t>Flickr</a:t>
            </a:r>
            <a:endParaRPr lang="el-GR" sz="800" dirty="0"/>
          </a:p>
        </p:txBody>
      </p:sp>
    </p:spTree>
    <p:extLst>
      <p:ext uri="{BB962C8B-B14F-4D97-AF65-F5344CB8AC3E}">
        <p14:creationId xmlns:p14="http://schemas.microsoft.com/office/powerpoint/2010/main" val="47092399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5000"/>
            <a:lum/>
          </a:blip>
          <a:srcRect/>
          <a:stretch>
            <a:fillRect t="-9000" b="-9000"/>
          </a:stretch>
        </a:blip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solidFill>
                  <a:schemeClr val="bg1"/>
                </a:solidFill>
              </a:rPr>
              <a:t>Η ‘επίσημη’ αρχιτεκτονική παράδοση</a:t>
            </a:r>
            <a:endParaRPr lang="el-GR" dirty="0">
              <a:solidFill>
                <a:schemeClr val="bg1"/>
              </a:solidFill>
            </a:endParaRPr>
          </a:p>
        </p:txBody>
      </p:sp>
      <p:sp>
        <p:nvSpPr>
          <p:cNvPr id="3" name="Θέση περιεχομένου 2"/>
          <p:cNvSpPr>
            <a:spLocks noGrp="1"/>
          </p:cNvSpPr>
          <p:nvPr>
            <p:ph idx="1"/>
          </p:nvPr>
        </p:nvSpPr>
        <p:spPr/>
        <p:txBody>
          <a:bodyPr/>
          <a:lstStyle/>
          <a:p>
            <a:r>
              <a:rPr lang="el-GR" dirty="0" smtClean="0">
                <a:solidFill>
                  <a:schemeClr val="bg1"/>
                </a:solidFill>
              </a:rPr>
              <a:t>Τα μνημεία εξ</a:t>
            </a:r>
            <a:r>
              <a:rPr lang="el-GR" dirty="0">
                <a:solidFill>
                  <a:schemeClr val="bg1"/>
                </a:solidFill>
              </a:rPr>
              <a:t>’ ορισμού </a:t>
            </a:r>
            <a:r>
              <a:rPr lang="el-GR" dirty="0" smtClean="0">
                <a:solidFill>
                  <a:schemeClr val="bg1"/>
                </a:solidFill>
              </a:rPr>
              <a:t>διαφοροποιούνται από την εποχή τους, μια και σχεδιάζονται για να ξεπεράσουν τα όρια της κοινής πρακτικής</a:t>
            </a:r>
            <a:endParaRPr lang="el-GR" dirty="0">
              <a:solidFill>
                <a:schemeClr val="bg1"/>
              </a:solidFill>
            </a:endParaRPr>
          </a:p>
        </p:txBody>
      </p:sp>
      <p:sp>
        <p:nvSpPr>
          <p:cNvPr id="4" name="Θέση κειμένου 3"/>
          <p:cNvSpPr>
            <a:spLocks noGrp="1"/>
          </p:cNvSpPr>
          <p:nvPr>
            <p:ph type="body" sz="half" idx="2"/>
          </p:nvPr>
        </p:nvSpPr>
        <p:spPr/>
        <p:txBody>
          <a:bodyPr/>
          <a:lstStyle/>
          <a:p>
            <a:r>
              <a:rPr lang="el-GR" dirty="0" smtClean="0">
                <a:solidFill>
                  <a:schemeClr val="bg1"/>
                </a:solidFill>
              </a:rPr>
              <a:t>Τα μνημεία της ‘επίσημης’ αρχιτεκτονικής παράδοσης δεν είναι παρά κτίρια τα οποία χτίζονται για να εντυπωσιάσουν τον λαό από έναν άρχοντα, ή ευρύτερα την άρχουσα τάξη.</a:t>
            </a:r>
          </a:p>
          <a:p>
            <a:r>
              <a:rPr lang="el-GR" dirty="0" smtClean="0">
                <a:solidFill>
                  <a:schemeClr val="bg1"/>
                </a:solidFill>
              </a:rPr>
              <a:t>Τα κτίρια τούτα συλλαμβάνονται και χτίζονται σαν εξαιρετικά οικοδομήματα από μια κλειστή ομάδα αρχιτεκτόνων που ανήκουν στην σφαίρα επιρροής αυτής της τάξης.</a:t>
            </a:r>
          </a:p>
          <a:p>
            <a:r>
              <a:rPr lang="el-GR" dirty="0" smtClean="0">
                <a:solidFill>
                  <a:schemeClr val="bg1"/>
                </a:solidFill>
              </a:rPr>
              <a:t>Σχεδόν πάντα εκφράζουν τις αξίες, τις φιλοδοξίες το ‘καλό γούστο’ και τις επιδιώξεις αυτής της τάξης, όπως επίσης και την ευφυία του δημιουργού τους.</a:t>
            </a:r>
            <a:endParaRPr lang="el-GR" dirty="0">
              <a:solidFill>
                <a:schemeClr val="bg1"/>
              </a:solidFill>
            </a:endParaRPr>
          </a:p>
        </p:txBody>
      </p:sp>
      <p:sp>
        <p:nvSpPr>
          <p:cNvPr id="5" name="TextBox 4"/>
          <p:cNvSpPr txBox="1"/>
          <p:nvPr/>
        </p:nvSpPr>
        <p:spPr>
          <a:xfrm>
            <a:off x="5183188" y="6307921"/>
            <a:ext cx="6172200" cy="338554"/>
          </a:xfrm>
          <a:prstGeom prst="rect">
            <a:avLst/>
          </a:prstGeom>
          <a:noFill/>
        </p:spPr>
        <p:txBody>
          <a:bodyPr wrap="square" rtlCol="0">
            <a:spAutoFit/>
          </a:bodyPr>
          <a:lstStyle/>
          <a:p>
            <a:pPr algn="r"/>
            <a:r>
              <a:rPr lang="en-US" sz="800" dirty="0">
                <a:solidFill>
                  <a:schemeClr val="bg1"/>
                </a:solidFill>
              </a:rPr>
              <a:t>"</a:t>
            </a:r>
            <a:r>
              <a:rPr lang="en-US" sz="800" dirty="0">
                <a:solidFill>
                  <a:schemeClr val="bg1"/>
                </a:solidFill>
                <a:hlinkClick r:id="rId3"/>
              </a:rPr>
              <a:t>Renewal</a:t>
            </a:r>
            <a:r>
              <a:rPr lang="en-US" sz="800" dirty="0">
                <a:solidFill>
                  <a:schemeClr val="bg1"/>
                </a:solidFill>
              </a:rPr>
              <a:t>" by </a:t>
            </a:r>
            <a:r>
              <a:rPr lang="en-US" sz="800" dirty="0">
                <a:solidFill>
                  <a:schemeClr val="bg1"/>
                </a:solidFill>
                <a:hlinkClick r:id="rId4"/>
              </a:rPr>
              <a:t>Éole Wind</a:t>
            </a:r>
            <a:r>
              <a:rPr lang="en-US" sz="800" dirty="0">
                <a:solidFill>
                  <a:schemeClr val="bg1"/>
                </a:solidFill>
              </a:rPr>
              <a:t>.</a:t>
            </a:r>
            <a:endParaRPr lang="en-US" sz="800" dirty="0" smtClean="0">
              <a:solidFill>
                <a:schemeClr val="bg1"/>
              </a:solidFill>
            </a:endParaRPr>
          </a:p>
          <a:p>
            <a:pPr algn="r"/>
            <a:r>
              <a:rPr lang="en-US" sz="800" dirty="0" smtClean="0">
                <a:solidFill>
                  <a:schemeClr val="bg1"/>
                </a:solidFill>
              </a:rPr>
              <a:t>Licensed </a:t>
            </a:r>
            <a:r>
              <a:rPr lang="en-US" sz="800" dirty="0">
                <a:solidFill>
                  <a:schemeClr val="bg1"/>
                </a:solidFill>
              </a:rPr>
              <a:t>under </a:t>
            </a:r>
            <a:r>
              <a:rPr lang="en-US" sz="800" dirty="0">
                <a:solidFill>
                  <a:schemeClr val="bg1"/>
                </a:solidFill>
                <a:hlinkClick r:id="rId5"/>
              </a:rPr>
              <a:t>CC BY-NC-SA </a:t>
            </a:r>
            <a:r>
              <a:rPr lang="en-US" sz="800" dirty="0" smtClean="0">
                <a:solidFill>
                  <a:schemeClr val="bg1"/>
                </a:solidFill>
                <a:hlinkClick r:id="rId5"/>
              </a:rPr>
              <a:t>2.0</a:t>
            </a:r>
            <a:r>
              <a:rPr lang="en-US" sz="800" dirty="0" smtClean="0">
                <a:solidFill>
                  <a:schemeClr val="bg1"/>
                </a:solidFill>
              </a:rPr>
              <a:t> via </a:t>
            </a:r>
            <a:r>
              <a:rPr lang="en-US" sz="800" dirty="0">
                <a:solidFill>
                  <a:schemeClr val="bg1"/>
                </a:solidFill>
              </a:rPr>
              <a:t>Flickr</a:t>
            </a:r>
            <a:endParaRPr lang="el-GR" sz="800" dirty="0">
              <a:solidFill>
                <a:schemeClr val="bg1"/>
              </a:solidFill>
            </a:endParaRPr>
          </a:p>
        </p:txBody>
      </p:sp>
    </p:spTree>
    <p:extLst>
      <p:ext uri="{BB962C8B-B14F-4D97-AF65-F5344CB8AC3E}">
        <p14:creationId xmlns:p14="http://schemas.microsoft.com/office/powerpoint/2010/main" val="267241831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5000"/>
            <a:lum/>
          </a:blip>
          <a:srcRect/>
          <a:stretch>
            <a:fillRect t="-9000" b="-9000"/>
          </a:stretch>
        </a:blipFill>
        <a:effectLst/>
      </p:bgPr>
    </p:bg>
    <p:spTree>
      <p:nvGrpSpPr>
        <p:cNvPr id="1" name=""/>
        <p:cNvGrpSpPr/>
        <p:nvPr/>
      </p:nvGrpSpPr>
      <p:grpSpPr>
        <a:xfrm>
          <a:off x="0" y="0"/>
          <a:ext cx="0" cy="0"/>
          <a:chOff x="0" y="0"/>
          <a:chExt cx="0" cy="0"/>
        </a:xfrm>
      </p:grpSpPr>
      <p:sp>
        <p:nvSpPr>
          <p:cNvPr id="5" name="TextBox 4"/>
          <p:cNvSpPr txBox="1"/>
          <p:nvPr/>
        </p:nvSpPr>
        <p:spPr>
          <a:xfrm>
            <a:off x="5183188" y="6307921"/>
            <a:ext cx="6172200" cy="338554"/>
          </a:xfrm>
          <a:prstGeom prst="rect">
            <a:avLst/>
          </a:prstGeom>
          <a:noFill/>
        </p:spPr>
        <p:txBody>
          <a:bodyPr wrap="square" rtlCol="0">
            <a:spAutoFit/>
          </a:bodyPr>
          <a:lstStyle/>
          <a:p>
            <a:pPr algn="r"/>
            <a:r>
              <a:rPr lang="en-US" sz="800" dirty="0" smtClean="0">
                <a:solidFill>
                  <a:schemeClr val="bg1"/>
                </a:solidFill>
              </a:rPr>
              <a:t>"</a:t>
            </a:r>
            <a:r>
              <a:rPr lang="fr-FR" sz="800" dirty="0">
                <a:solidFill>
                  <a:schemeClr val="bg1"/>
                </a:solidFill>
                <a:hlinkClick r:id="rId3"/>
              </a:rPr>
              <a:t>La Grande Arche de La Défense</a:t>
            </a:r>
            <a:r>
              <a:rPr lang="en-US" sz="800" dirty="0" smtClean="0">
                <a:solidFill>
                  <a:schemeClr val="bg1"/>
                </a:solidFill>
              </a:rPr>
              <a:t>" </a:t>
            </a:r>
            <a:r>
              <a:rPr lang="en-US" sz="800" dirty="0">
                <a:solidFill>
                  <a:schemeClr val="bg1"/>
                </a:solidFill>
              </a:rPr>
              <a:t>by </a:t>
            </a:r>
            <a:r>
              <a:rPr lang="en-US" sz="800" dirty="0" err="1" smtClean="0">
                <a:solidFill>
                  <a:schemeClr val="bg1"/>
                </a:solidFill>
                <a:hlinkClick r:id="rId4"/>
              </a:rPr>
              <a:t>andriuXphoto</a:t>
            </a:r>
            <a:r>
              <a:rPr lang="en-US" sz="800" dirty="0" smtClean="0">
                <a:solidFill>
                  <a:schemeClr val="bg1"/>
                </a:solidFill>
              </a:rPr>
              <a:t>.</a:t>
            </a:r>
            <a:endParaRPr lang="en-US" sz="800" dirty="0" smtClean="0">
              <a:solidFill>
                <a:schemeClr val="bg1"/>
              </a:solidFill>
            </a:endParaRPr>
          </a:p>
          <a:p>
            <a:pPr algn="r"/>
            <a:r>
              <a:rPr lang="en-US" sz="800" dirty="0" smtClean="0">
                <a:solidFill>
                  <a:schemeClr val="bg1"/>
                </a:solidFill>
              </a:rPr>
              <a:t>Licensed </a:t>
            </a:r>
            <a:r>
              <a:rPr lang="en-US" sz="800" dirty="0">
                <a:solidFill>
                  <a:schemeClr val="bg1"/>
                </a:solidFill>
              </a:rPr>
              <a:t>under </a:t>
            </a:r>
            <a:r>
              <a:rPr lang="en-US" sz="800" dirty="0">
                <a:solidFill>
                  <a:schemeClr val="bg1"/>
                </a:solidFill>
                <a:hlinkClick r:id="rId5"/>
              </a:rPr>
              <a:t>CC BY-SA </a:t>
            </a:r>
            <a:r>
              <a:rPr lang="en-US" sz="800" dirty="0" smtClean="0">
                <a:solidFill>
                  <a:schemeClr val="bg1"/>
                </a:solidFill>
                <a:hlinkClick r:id="rId5"/>
              </a:rPr>
              <a:t>2.0 </a:t>
            </a:r>
            <a:r>
              <a:rPr lang="en-US" sz="800" dirty="0" smtClean="0">
                <a:solidFill>
                  <a:schemeClr val="bg1"/>
                </a:solidFill>
              </a:rPr>
              <a:t>via </a:t>
            </a:r>
            <a:r>
              <a:rPr lang="en-US" sz="800" dirty="0">
                <a:solidFill>
                  <a:schemeClr val="bg1"/>
                </a:solidFill>
              </a:rPr>
              <a:t>Flickr</a:t>
            </a:r>
            <a:endParaRPr lang="el-GR" sz="800" dirty="0">
              <a:solidFill>
                <a:schemeClr val="bg1"/>
              </a:solidFill>
            </a:endParaRPr>
          </a:p>
        </p:txBody>
      </p:sp>
    </p:spTree>
    <p:extLst>
      <p:ext uri="{BB962C8B-B14F-4D97-AF65-F5344CB8AC3E}">
        <p14:creationId xmlns:p14="http://schemas.microsoft.com/office/powerpoint/2010/main" val="413398089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t="-9000" b="-9000"/>
          </a:stretch>
        </a:blip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solidFill>
                  <a:schemeClr val="bg1"/>
                </a:solidFill>
              </a:rPr>
              <a:t>Η ‘λαϊκή’ αρχιτεκτονική παράδοση</a:t>
            </a:r>
            <a:endParaRPr lang="el-GR" dirty="0">
              <a:solidFill>
                <a:schemeClr val="bg1"/>
              </a:solidFill>
            </a:endParaRPr>
          </a:p>
        </p:txBody>
      </p:sp>
      <p:sp>
        <p:nvSpPr>
          <p:cNvPr id="3" name="Θέση περιεχομένου 2"/>
          <p:cNvSpPr>
            <a:spLocks noGrp="1"/>
          </p:cNvSpPr>
          <p:nvPr>
            <p:ph idx="1"/>
          </p:nvPr>
        </p:nvSpPr>
        <p:spPr/>
        <p:txBody>
          <a:bodyPr/>
          <a:lstStyle/>
          <a:p>
            <a:r>
              <a:rPr lang="el-GR" dirty="0" smtClean="0">
                <a:solidFill>
                  <a:schemeClr val="bg1"/>
                </a:solidFill>
              </a:rPr>
              <a:t>Η λαϊκή αρχιτεκτονική πρακτική αποτυπώνει με τον καλύτερο τρόπο το σύνολο των συνθηκών και της ιστορικής συνέχειας ενός τόπου και μιας κοινότητας.</a:t>
            </a:r>
            <a:endParaRPr lang="el-GR" dirty="0">
              <a:solidFill>
                <a:schemeClr val="bg1"/>
              </a:solidFill>
            </a:endParaRPr>
          </a:p>
        </p:txBody>
      </p:sp>
      <p:sp>
        <p:nvSpPr>
          <p:cNvPr id="4" name="Θέση κειμένου 3"/>
          <p:cNvSpPr>
            <a:spLocks noGrp="1"/>
          </p:cNvSpPr>
          <p:nvPr>
            <p:ph type="body" sz="half" idx="2"/>
          </p:nvPr>
        </p:nvSpPr>
        <p:spPr/>
        <p:txBody>
          <a:bodyPr/>
          <a:lstStyle/>
          <a:p>
            <a:r>
              <a:rPr lang="el-GR" dirty="0" smtClean="0">
                <a:solidFill>
                  <a:schemeClr val="bg1"/>
                </a:solidFill>
              </a:rPr>
              <a:t>Η λαϊκή αρχιτεκτονική είναι η άμεση και οργανικά εξελιγμένη έκφραση μιας κληρονομιάς, των αξιών και των επιθυμιών μιας κοινότητας, των αναγκών, των επιδιώξεων και των ονείρων ενός λαού.</a:t>
            </a:r>
          </a:p>
          <a:p>
            <a:r>
              <a:rPr lang="el-GR" dirty="0" smtClean="0">
                <a:solidFill>
                  <a:schemeClr val="bg1"/>
                </a:solidFill>
              </a:rPr>
              <a:t>Σε αντίθεση με το μοναδικό δημιούργημα ενός ιδιοφυούς αρχιτέκτονα, οι οικισμοί δημιουργούνται μέσα από τις ανάγκες της κοινότητας και αποτυπώνουν μια κοσμοθεωρία σε μικρογραφία.</a:t>
            </a:r>
          </a:p>
          <a:p>
            <a:r>
              <a:rPr lang="el-GR" dirty="0" smtClean="0">
                <a:solidFill>
                  <a:schemeClr val="bg1"/>
                </a:solidFill>
              </a:rPr>
              <a:t>Η λαϊκή παράδοση είναι πολύ πιο κοντά στην κουλτούρα της πλειονότητας και στην ζωή όπως πραγματικά βιώνεται.</a:t>
            </a:r>
            <a:endParaRPr lang="el-GR" dirty="0">
              <a:solidFill>
                <a:schemeClr val="bg1"/>
              </a:solidFill>
            </a:endParaRPr>
          </a:p>
        </p:txBody>
      </p:sp>
      <p:sp>
        <p:nvSpPr>
          <p:cNvPr id="5" name="TextBox 4"/>
          <p:cNvSpPr txBox="1"/>
          <p:nvPr/>
        </p:nvSpPr>
        <p:spPr>
          <a:xfrm>
            <a:off x="5183188" y="6307921"/>
            <a:ext cx="6172200" cy="338554"/>
          </a:xfrm>
          <a:prstGeom prst="rect">
            <a:avLst/>
          </a:prstGeom>
          <a:noFill/>
        </p:spPr>
        <p:txBody>
          <a:bodyPr wrap="square" rtlCol="0">
            <a:spAutoFit/>
          </a:bodyPr>
          <a:lstStyle/>
          <a:p>
            <a:pPr algn="r"/>
            <a:r>
              <a:rPr lang="en-US" sz="800" dirty="0">
                <a:solidFill>
                  <a:schemeClr val="bg1"/>
                </a:solidFill>
              </a:rPr>
              <a:t>"</a:t>
            </a:r>
            <a:r>
              <a:rPr lang="en-US" sz="800" dirty="0">
                <a:solidFill>
                  <a:schemeClr val="bg1"/>
                </a:solidFill>
                <a:hlinkClick r:id="rId3"/>
              </a:rPr>
              <a:t>Molyvos - Village Center</a:t>
            </a:r>
            <a:r>
              <a:rPr lang="en-US" sz="800" dirty="0">
                <a:solidFill>
                  <a:schemeClr val="bg1"/>
                </a:solidFill>
              </a:rPr>
              <a:t>" by </a:t>
            </a:r>
            <a:r>
              <a:rPr lang="en-US" sz="800" dirty="0">
                <a:solidFill>
                  <a:schemeClr val="bg1"/>
                </a:solidFill>
                <a:hlinkClick r:id="rId4"/>
              </a:rPr>
              <a:t>Drriss &amp; </a:t>
            </a:r>
            <a:r>
              <a:rPr lang="en-US" sz="800" dirty="0" err="1" smtClean="0">
                <a:solidFill>
                  <a:schemeClr val="bg1"/>
                </a:solidFill>
                <a:hlinkClick r:id="rId4"/>
              </a:rPr>
              <a:t>Marrionn</a:t>
            </a:r>
            <a:r>
              <a:rPr lang="en-US" sz="800" dirty="0" smtClean="0">
                <a:solidFill>
                  <a:schemeClr val="bg1"/>
                </a:solidFill>
              </a:rPr>
              <a:t>.</a:t>
            </a:r>
          </a:p>
          <a:p>
            <a:pPr algn="r"/>
            <a:r>
              <a:rPr lang="en-US" sz="800" dirty="0" smtClean="0">
                <a:solidFill>
                  <a:schemeClr val="bg1"/>
                </a:solidFill>
              </a:rPr>
              <a:t>Licensed </a:t>
            </a:r>
            <a:r>
              <a:rPr lang="en-US" sz="800" dirty="0">
                <a:solidFill>
                  <a:schemeClr val="bg1"/>
                </a:solidFill>
              </a:rPr>
              <a:t>under </a:t>
            </a:r>
            <a:r>
              <a:rPr lang="en-US" sz="800" dirty="0">
                <a:solidFill>
                  <a:schemeClr val="bg1"/>
                </a:solidFill>
                <a:hlinkClick r:id="rId5"/>
              </a:rPr>
              <a:t>CC BY-NC-SA </a:t>
            </a:r>
            <a:r>
              <a:rPr lang="en-US" sz="800" dirty="0" smtClean="0">
                <a:solidFill>
                  <a:schemeClr val="bg1"/>
                </a:solidFill>
                <a:hlinkClick r:id="rId5"/>
              </a:rPr>
              <a:t>2.0</a:t>
            </a:r>
            <a:r>
              <a:rPr lang="en-US" sz="800" dirty="0" smtClean="0">
                <a:solidFill>
                  <a:schemeClr val="bg1"/>
                </a:solidFill>
              </a:rPr>
              <a:t> via </a:t>
            </a:r>
            <a:r>
              <a:rPr lang="en-US" sz="800" dirty="0">
                <a:solidFill>
                  <a:schemeClr val="bg1"/>
                </a:solidFill>
              </a:rPr>
              <a:t>Flickr</a:t>
            </a:r>
            <a:endParaRPr lang="el-GR" sz="800" dirty="0">
              <a:solidFill>
                <a:schemeClr val="bg1"/>
              </a:solidFill>
            </a:endParaRPr>
          </a:p>
        </p:txBody>
      </p:sp>
    </p:spTree>
    <p:extLst>
      <p:ext uri="{BB962C8B-B14F-4D97-AF65-F5344CB8AC3E}">
        <p14:creationId xmlns:p14="http://schemas.microsoft.com/office/powerpoint/2010/main" val="54904523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Εικόνα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8000" y="137016"/>
            <a:ext cx="8636000" cy="6583968"/>
          </a:xfrm>
          <a:prstGeom prst="rect">
            <a:avLst/>
          </a:prstGeom>
        </p:spPr>
      </p:pic>
    </p:spTree>
    <p:extLst>
      <p:ext uri="{BB962C8B-B14F-4D97-AF65-F5344CB8AC3E}">
        <p14:creationId xmlns:p14="http://schemas.microsoft.com/office/powerpoint/2010/main" val="29094115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t="-10000" b="-10000"/>
          </a:stretch>
        </a:blip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solidFill>
                  <a:schemeClr val="bg1"/>
                </a:solidFill>
              </a:rPr>
              <a:t>Ένας ‘οργανικός’ τρόπος κτισίματος</a:t>
            </a:r>
            <a:endParaRPr lang="el-GR" dirty="0">
              <a:solidFill>
                <a:schemeClr val="bg1"/>
              </a:solidFill>
            </a:endParaRPr>
          </a:p>
        </p:txBody>
      </p:sp>
      <p:sp>
        <p:nvSpPr>
          <p:cNvPr id="3" name="Θέση περιεχομένου 2"/>
          <p:cNvSpPr>
            <a:spLocks noGrp="1"/>
          </p:cNvSpPr>
          <p:nvPr>
            <p:ph idx="1"/>
          </p:nvPr>
        </p:nvSpPr>
        <p:spPr/>
        <p:txBody>
          <a:bodyPr/>
          <a:lstStyle/>
          <a:p>
            <a:r>
              <a:rPr lang="el-GR" dirty="0" smtClean="0">
                <a:solidFill>
                  <a:schemeClr val="bg1"/>
                </a:solidFill>
              </a:rPr>
              <a:t>Η τυπολογία της λαϊκής αρχιτεκτονικής είναι αποτέλεσμα μιας διαρκούς εξέλιξης των απλούστερων αναγκών ενός ανθρώπου ή μιας οικογένειας.</a:t>
            </a:r>
            <a:endParaRPr lang="el-GR" dirty="0">
              <a:solidFill>
                <a:schemeClr val="bg1"/>
              </a:solidFill>
            </a:endParaRPr>
          </a:p>
        </p:txBody>
      </p:sp>
      <p:sp>
        <p:nvSpPr>
          <p:cNvPr id="4" name="Θέση κειμένου 3"/>
          <p:cNvSpPr>
            <a:spLocks noGrp="1"/>
          </p:cNvSpPr>
          <p:nvPr>
            <p:ph type="body" sz="half" idx="2"/>
          </p:nvPr>
        </p:nvSpPr>
        <p:spPr/>
        <p:txBody>
          <a:bodyPr>
            <a:normAutofit/>
          </a:bodyPr>
          <a:lstStyle/>
          <a:p>
            <a:r>
              <a:rPr lang="el-GR" dirty="0" smtClean="0">
                <a:solidFill>
                  <a:schemeClr val="bg1"/>
                </a:solidFill>
              </a:rPr>
              <a:t>Παρότι φαινομενικά απλοϊκές, οι κατασκευές αυτής της αρχιτεκτονικής είναι το αποτέλεσμα μιας διαρκώς εξελισσόμενης </a:t>
            </a:r>
            <a:r>
              <a:rPr lang="el-GR" dirty="0" smtClean="0">
                <a:solidFill>
                  <a:schemeClr val="bg1"/>
                </a:solidFill>
              </a:rPr>
              <a:t>λογικής </a:t>
            </a:r>
            <a:r>
              <a:rPr lang="el-GR" dirty="0" smtClean="0">
                <a:solidFill>
                  <a:schemeClr val="bg1"/>
                </a:solidFill>
              </a:rPr>
              <a:t>που είναι εξαρτημένη </a:t>
            </a:r>
            <a:r>
              <a:rPr lang="el-GR" dirty="0" smtClean="0">
                <a:solidFill>
                  <a:schemeClr val="bg1"/>
                </a:solidFill>
              </a:rPr>
              <a:t>από </a:t>
            </a:r>
            <a:r>
              <a:rPr lang="el-GR" dirty="0" smtClean="0">
                <a:solidFill>
                  <a:schemeClr val="bg1"/>
                </a:solidFill>
              </a:rPr>
              <a:t>την ανθρώπινη </a:t>
            </a:r>
            <a:r>
              <a:rPr lang="el-GR" dirty="0" smtClean="0">
                <a:solidFill>
                  <a:schemeClr val="bg1"/>
                </a:solidFill>
              </a:rPr>
              <a:t>ανάγκη.</a:t>
            </a:r>
            <a:endParaRPr lang="el-GR" dirty="0" smtClean="0">
              <a:solidFill>
                <a:schemeClr val="bg1"/>
              </a:solidFill>
            </a:endParaRPr>
          </a:p>
          <a:p>
            <a:r>
              <a:rPr lang="el-GR" dirty="0" smtClean="0">
                <a:solidFill>
                  <a:schemeClr val="bg1"/>
                </a:solidFill>
              </a:rPr>
              <a:t>Από τις πρωτόγονες καλύβες μέχρι τις πλέον εξελιγμένες τυπολογίες των νεότερων χρόνων, ο κάθε άνθρωπος χτίζει το δικό του σπίτι βασισμένο στις δικές του ανάγκες και λογικές</a:t>
            </a:r>
            <a:r>
              <a:rPr lang="el-GR" dirty="0" smtClean="0">
                <a:solidFill>
                  <a:schemeClr val="bg1"/>
                </a:solidFill>
              </a:rPr>
              <a:t>.</a:t>
            </a:r>
          </a:p>
          <a:p>
            <a:r>
              <a:rPr lang="el-GR" dirty="0" smtClean="0">
                <a:solidFill>
                  <a:schemeClr val="bg1"/>
                </a:solidFill>
              </a:rPr>
              <a:t>Ακόμα κι όταν χρησιμοποιούνται ειδικοί τεχνίτες, κάθε μέλος της κοινότητας γνωρίζει τους βασικούς τύπους κατοικίας αλλά και το πώς να τους χτίσει.</a:t>
            </a:r>
            <a:endParaRPr lang="el-GR" dirty="0">
              <a:solidFill>
                <a:schemeClr val="bg1"/>
              </a:solidFill>
            </a:endParaRPr>
          </a:p>
        </p:txBody>
      </p:sp>
      <p:sp>
        <p:nvSpPr>
          <p:cNvPr id="5" name="TextBox 4"/>
          <p:cNvSpPr txBox="1"/>
          <p:nvPr/>
        </p:nvSpPr>
        <p:spPr>
          <a:xfrm>
            <a:off x="5183188" y="6307921"/>
            <a:ext cx="6172200" cy="338554"/>
          </a:xfrm>
          <a:prstGeom prst="rect">
            <a:avLst/>
          </a:prstGeom>
          <a:noFill/>
        </p:spPr>
        <p:txBody>
          <a:bodyPr wrap="square" rtlCol="0">
            <a:spAutoFit/>
          </a:bodyPr>
          <a:lstStyle/>
          <a:p>
            <a:pPr algn="r"/>
            <a:r>
              <a:rPr lang="en-US" sz="800" dirty="0">
                <a:solidFill>
                  <a:schemeClr val="bg1"/>
                </a:solidFill>
              </a:rPr>
              <a:t>"</a:t>
            </a:r>
            <a:r>
              <a:rPr lang="en-US" sz="800" dirty="0">
                <a:solidFill>
                  <a:schemeClr val="bg1"/>
                </a:solidFill>
                <a:hlinkClick r:id="rId3"/>
              </a:rPr>
              <a:t>Family house</a:t>
            </a:r>
            <a:r>
              <a:rPr lang="en-US" sz="800" dirty="0">
                <a:solidFill>
                  <a:schemeClr val="bg1"/>
                </a:solidFill>
              </a:rPr>
              <a:t>" by </a:t>
            </a:r>
            <a:r>
              <a:rPr lang="en-US" sz="800" dirty="0" smtClean="0">
                <a:solidFill>
                  <a:schemeClr val="bg1"/>
                </a:solidFill>
                <a:hlinkClick r:id="rId4"/>
              </a:rPr>
              <a:t>Dimitris </a:t>
            </a:r>
            <a:r>
              <a:rPr lang="en-US" sz="800" dirty="0" err="1">
                <a:solidFill>
                  <a:schemeClr val="bg1"/>
                </a:solidFill>
                <a:hlinkClick r:id="rId4"/>
              </a:rPr>
              <a:t>Kilymis</a:t>
            </a:r>
            <a:r>
              <a:rPr lang="en-US" sz="800" dirty="0">
                <a:solidFill>
                  <a:schemeClr val="bg1"/>
                </a:solidFill>
              </a:rPr>
              <a:t>.</a:t>
            </a:r>
            <a:endParaRPr lang="en-US" sz="800" dirty="0" smtClean="0">
              <a:solidFill>
                <a:schemeClr val="bg1"/>
              </a:solidFill>
            </a:endParaRPr>
          </a:p>
          <a:p>
            <a:pPr algn="r"/>
            <a:r>
              <a:rPr lang="en-US" sz="800" dirty="0" smtClean="0">
                <a:solidFill>
                  <a:schemeClr val="bg1"/>
                </a:solidFill>
              </a:rPr>
              <a:t>Licensed </a:t>
            </a:r>
            <a:r>
              <a:rPr lang="en-US" sz="800" dirty="0">
                <a:solidFill>
                  <a:schemeClr val="bg1"/>
                </a:solidFill>
              </a:rPr>
              <a:t>under </a:t>
            </a:r>
            <a:r>
              <a:rPr lang="en-US" sz="800" dirty="0">
                <a:solidFill>
                  <a:schemeClr val="bg1"/>
                </a:solidFill>
                <a:hlinkClick r:id="rId5"/>
              </a:rPr>
              <a:t>CC BY-NC-SA </a:t>
            </a:r>
            <a:r>
              <a:rPr lang="en-US" sz="800" dirty="0" smtClean="0">
                <a:solidFill>
                  <a:schemeClr val="bg1"/>
                </a:solidFill>
                <a:hlinkClick r:id="rId5"/>
              </a:rPr>
              <a:t>2.0</a:t>
            </a:r>
            <a:r>
              <a:rPr lang="en-US" sz="800" dirty="0" smtClean="0">
                <a:solidFill>
                  <a:schemeClr val="bg1"/>
                </a:solidFill>
              </a:rPr>
              <a:t> via </a:t>
            </a:r>
            <a:r>
              <a:rPr lang="en-US" sz="800" dirty="0">
                <a:solidFill>
                  <a:schemeClr val="bg1"/>
                </a:solidFill>
              </a:rPr>
              <a:t>Flickr</a:t>
            </a:r>
            <a:endParaRPr lang="el-GR" sz="800" dirty="0">
              <a:solidFill>
                <a:schemeClr val="bg1"/>
              </a:solidFill>
            </a:endParaRPr>
          </a:p>
        </p:txBody>
      </p:sp>
    </p:spTree>
    <p:extLst>
      <p:ext uri="{BB962C8B-B14F-4D97-AF65-F5344CB8AC3E}">
        <p14:creationId xmlns:p14="http://schemas.microsoft.com/office/powerpoint/2010/main" val="199652110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t="-9000" b="-9000"/>
          </a:stretch>
        </a:blip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dirty="0" smtClean="0">
                <a:solidFill>
                  <a:schemeClr val="bg1"/>
                </a:solidFill>
              </a:rPr>
              <a:t>Μια τεχνολογία συνδεδεμένη με τον τόπο</a:t>
            </a:r>
            <a:endParaRPr lang="el-GR" dirty="0">
              <a:solidFill>
                <a:schemeClr val="bg1"/>
              </a:solidFill>
            </a:endParaRPr>
          </a:p>
        </p:txBody>
      </p:sp>
      <p:sp>
        <p:nvSpPr>
          <p:cNvPr id="3" name="Θέση περιεχομένου 2"/>
          <p:cNvSpPr>
            <a:spLocks noGrp="1"/>
          </p:cNvSpPr>
          <p:nvPr>
            <p:ph idx="1"/>
          </p:nvPr>
        </p:nvSpPr>
        <p:spPr/>
        <p:txBody>
          <a:bodyPr/>
          <a:lstStyle/>
          <a:p>
            <a:r>
              <a:rPr lang="el-GR" dirty="0" smtClean="0">
                <a:solidFill>
                  <a:schemeClr val="bg1"/>
                </a:solidFill>
              </a:rPr>
              <a:t>Αυτό που αναγνωρίζουμε σαν ‘τοπικό ιδίωμα’ είναι άμεσα συναρτημένο στα ιδιαίτερα δεδομένα ενός τόπου.</a:t>
            </a:r>
            <a:endParaRPr lang="el-GR" dirty="0">
              <a:solidFill>
                <a:schemeClr val="bg1"/>
              </a:solidFill>
            </a:endParaRPr>
          </a:p>
        </p:txBody>
      </p:sp>
      <p:sp>
        <p:nvSpPr>
          <p:cNvPr id="4" name="Θέση κειμένου 3"/>
          <p:cNvSpPr>
            <a:spLocks noGrp="1"/>
          </p:cNvSpPr>
          <p:nvPr>
            <p:ph type="body" sz="half" idx="2"/>
          </p:nvPr>
        </p:nvSpPr>
        <p:spPr/>
        <p:txBody>
          <a:bodyPr/>
          <a:lstStyle/>
          <a:p>
            <a:r>
              <a:rPr lang="el-GR" dirty="0" smtClean="0">
                <a:solidFill>
                  <a:schemeClr val="bg1"/>
                </a:solidFill>
              </a:rPr>
              <a:t>Οι κατασκευαστικές τυπολογίες και λογικές δεν είναι μόνο το αποτέλεσμα των προσωπικών αναγκών και επιδιώξεων ενός κυττάρου της κοινότητας, αλλ</a:t>
            </a:r>
            <a:r>
              <a:rPr lang="el-GR" dirty="0" smtClean="0">
                <a:solidFill>
                  <a:schemeClr val="bg1"/>
                </a:solidFill>
              </a:rPr>
              <a:t>ά </a:t>
            </a:r>
            <a:r>
              <a:rPr lang="el-GR" dirty="0" smtClean="0">
                <a:solidFill>
                  <a:schemeClr val="bg1"/>
                </a:solidFill>
              </a:rPr>
              <a:t>εντάσσονται συνολικά στο άμεσό τους περιβάλλον (π.χ. έναν οικισμό ή ένα τοπίο), ανταποκρίνονται στο </a:t>
            </a:r>
            <a:r>
              <a:rPr lang="el-GR" dirty="0" err="1" smtClean="0">
                <a:solidFill>
                  <a:schemeClr val="bg1"/>
                </a:solidFill>
              </a:rPr>
              <a:t>μικροκλίμα</a:t>
            </a:r>
            <a:r>
              <a:rPr lang="el-GR" dirty="0" smtClean="0">
                <a:solidFill>
                  <a:schemeClr val="bg1"/>
                </a:solidFill>
              </a:rPr>
              <a:t>, και εκμεταλλεύονται τους φυσικούς πόρους που έχουν στην διάθεσή τους.</a:t>
            </a:r>
          </a:p>
          <a:p>
            <a:r>
              <a:rPr lang="el-GR" dirty="0" smtClean="0">
                <a:solidFill>
                  <a:schemeClr val="bg1"/>
                </a:solidFill>
              </a:rPr>
              <a:t>Οι διαστάσεις των χώρων και η συνολική μορφή του κτιρίου είναι εξαρτημένες από τα διαθέσιμα υλικά και τις ιδιαίτερες ιδιότητές τους.</a:t>
            </a:r>
            <a:endParaRPr lang="el-GR" dirty="0">
              <a:solidFill>
                <a:schemeClr val="bg1"/>
              </a:solidFill>
            </a:endParaRPr>
          </a:p>
        </p:txBody>
      </p:sp>
      <p:sp>
        <p:nvSpPr>
          <p:cNvPr id="5" name="TextBox 4"/>
          <p:cNvSpPr txBox="1"/>
          <p:nvPr/>
        </p:nvSpPr>
        <p:spPr>
          <a:xfrm>
            <a:off x="5183188" y="6307921"/>
            <a:ext cx="6172200" cy="338554"/>
          </a:xfrm>
          <a:prstGeom prst="rect">
            <a:avLst/>
          </a:prstGeom>
          <a:noFill/>
        </p:spPr>
        <p:txBody>
          <a:bodyPr wrap="square" rtlCol="0">
            <a:spAutoFit/>
          </a:bodyPr>
          <a:lstStyle/>
          <a:p>
            <a:pPr algn="r"/>
            <a:r>
              <a:rPr lang="en-US" sz="800" dirty="0">
                <a:solidFill>
                  <a:schemeClr val="bg1"/>
                </a:solidFill>
                <a:hlinkClick r:id="rId3"/>
              </a:rPr>
              <a:t>MIKROS PAPIGOS VILLAGE </a:t>
            </a:r>
            <a:r>
              <a:rPr lang="en-US" sz="800" dirty="0" smtClean="0">
                <a:solidFill>
                  <a:schemeClr val="bg1"/>
                </a:solidFill>
              </a:rPr>
              <a:t>by </a:t>
            </a:r>
            <a:r>
              <a:rPr lang="en-US" sz="800" dirty="0" smtClean="0">
                <a:solidFill>
                  <a:schemeClr val="bg1"/>
                </a:solidFill>
                <a:hlinkClick r:id="rId4"/>
              </a:rPr>
              <a:t>Theodore</a:t>
            </a:r>
            <a:r>
              <a:rPr lang="en-US" sz="800" dirty="0" smtClean="0">
                <a:solidFill>
                  <a:schemeClr val="bg1"/>
                </a:solidFill>
              </a:rPr>
              <a:t>.</a:t>
            </a:r>
            <a:endParaRPr lang="en-US" sz="800" dirty="0" smtClean="0">
              <a:solidFill>
                <a:schemeClr val="bg1"/>
              </a:solidFill>
            </a:endParaRPr>
          </a:p>
          <a:p>
            <a:pPr algn="r"/>
            <a:r>
              <a:rPr lang="en-US" sz="800" dirty="0" smtClean="0">
                <a:solidFill>
                  <a:schemeClr val="bg1"/>
                </a:solidFill>
              </a:rPr>
              <a:t>Licensed </a:t>
            </a:r>
            <a:r>
              <a:rPr lang="en-US" sz="800" dirty="0">
                <a:solidFill>
                  <a:schemeClr val="bg1"/>
                </a:solidFill>
              </a:rPr>
              <a:t>under </a:t>
            </a:r>
            <a:r>
              <a:rPr lang="en-US" sz="800" dirty="0">
                <a:solidFill>
                  <a:schemeClr val="bg1"/>
                </a:solidFill>
                <a:hlinkClick r:id="rId5"/>
              </a:rPr>
              <a:t>CC BY-NC </a:t>
            </a:r>
            <a:r>
              <a:rPr lang="en-US" sz="800" dirty="0" smtClean="0">
                <a:solidFill>
                  <a:schemeClr val="bg1"/>
                </a:solidFill>
                <a:hlinkClick r:id="rId5"/>
              </a:rPr>
              <a:t>2.0</a:t>
            </a:r>
            <a:r>
              <a:rPr lang="el-GR" sz="800" dirty="0" smtClean="0">
                <a:solidFill>
                  <a:schemeClr val="bg1"/>
                </a:solidFill>
                <a:hlinkClick r:id="rId5"/>
              </a:rPr>
              <a:t> </a:t>
            </a:r>
            <a:r>
              <a:rPr lang="en-US" sz="800" dirty="0" smtClean="0">
                <a:solidFill>
                  <a:schemeClr val="bg1"/>
                </a:solidFill>
              </a:rPr>
              <a:t>via </a:t>
            </a:r>
            <a:r>
              <a:rPr lang="en-US" sz="800" dirty="0">
                <a:solidFill>
                  <a:schemeClr val="bg1"/>
                </a:solidFill>
              </a:rPr>
              <a:t>Flickr</a:t>
            </a:r>
            <a:endParaRPr lang="el-GR" sz="800" dirty="0">
              <a:solidFill>
                <a:schemeClr val="bg1"/>
              </a:solidFill>
            </a:endParaRPr>
          </a:p>
        </p:txBody>
      </p:sp>
    </p:spTree>
    <p:extLst>
      <p:ext uri="{BB962C8B-B14F-4D97-AF65-F5344CB8AC3E}">
        <p14:creationId xmlns:p14="http://schemas.microsoft.com/office/powerpoint/2010/main" val="420386292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6" name="TextBox 5"/>
          <p:cNvSpPr txBox="1"/>
          <p:nvPr/>
        </p:nvSpPr>
        <p:spPr>
          <a:xfrm>
            <a:off x="6019800" y="0"/>
            <a:ext cx="6172200" cy="338554"/>
          </a:xfrm>
          <a:prstGeom prst="rect">
            <a:avLst/>
          </a:prstGeom>
          <a:noFill/>
        </p:spPr>
        <p:txBody>
          <a:bodyPr wrap="square" rtlCol="0">
            <a:spAutoFit/>
          </a:bodyPr>
          <a:lstStyle/>
          <a:p>
            <a:pPr algn="r"/>
            <a:r>
              <a:rPr lang="en-US" sz="800" dirty="0">
                <a:solidFill>
                  <a:schemeClr val="bg1"/>
                </a:solidFill>
              </a:rPr>
              <a:t>"</a:t>
            </a:r>
            <a:r>
              <a:rPr lang="en-US" sz="800" dirty="0">
                <a:solidFill>
                  <a:schemeClr val="bg1"/>
                </a:solidFill>
                <a:hlinkClick r:id="rId3"/>
              </a:rPr>
              <a:t>Crossing the river like a caterpillar!</a:t>
            </a:r>
            <a:r>
              <a:rPr lang="en-US" sz="800" dirty="0">
                <a:solidFill>
                  <a:schemeClr val="bg1"/>
                </a:solidFill>
              </a:rPr>
              <a:t>" </a:t>
            </a:r>
            <a:r>
              <a:rPr lang="en-US" sz="800" dirty="0">
                <a:solidFill>
                  <a:schemeClr val="bg1"/>
                </a:solidFill>
              </a:rPr>
              <a:t>by </a:t>
            </a:r>
            <a:r>
              <a:rPr lang="en-US" sz="800" dirty="0">
                <a:solidFill>
                  <a:schemeClr val="bg1"/>
                </a:solidFill>
                <a:hlinkClick r:id="rId4"/>
              </a:rPr>
              <a:t>Dimitris </a:t>
            </a:r>
            <a:r>
              <a:rPr lang="en-US" sz="800" dirty="0" err="1" smtClean="0">
                <a:solidFill>
                  <a:schemeClr val="bg1"/>
                </a:solidFill>
                <a:hlinkClick r:id="rId4"/>
              </a:rPr>
              <a:t>Kilymis</a:t>
            </a:r>
            <a:r>
              <a:rPr lang="en-US" sz="800" dirty="0" smtClean="0">
                <a:solidFill>
                  <a:schemeClr val="bg1"/>
                </a:solidFill>
              </a:rPr>
              <a:t>.</a:t>
            </a:r>
            <a:endParaRPr lang="en-US" sz="800" dirty="0" smtClean="0">
              <a:solidFill>
                <a:schemeClr val="bg1"/>
              </a:solidFill>
            </a:endParaRPr>
          </a:p>
          <a:p>
            <a:pPr algn="r"/>
            <a:r>
              <a:rPr lang="en-US" sz="800" dirty="0" smtClean="0">
                <a:solidFill>
                  <a:schemeClr val="bg1"/>
                </a:solidFill>
              </a:rPr>
              <a:t>Licensed </a:t>
            </a:r>
            <a:r>
              <a:rPr lang="en-US" sz="800" dirty="0">
                <a:solidFill>
                  <a:schemeClr val="bg1"/>
                </a:solidFill>
              </a:rPr>
              <a:t>under </a:t>
            </a:r>
            <a:r>
              <a:rPr lang="en-US" sz="800" dirty="0">
                <a:solidFill>
                  <a:schemeClr val="bg1"/>
                </a:solidFill>
                <a:hlinkClick r:id="rId5"/>
              </a:rPr>
              <a:t>CC BY-NC-SA </a:t>
            </a:r>
            <a:r>
              <a:rPr lang="en-US" sz="800" dirty="0" smtClean="0">
                <a:solidFill>
                  <a:schemeClr val="bg1"/>
                </a:solidFill>
                <a:hlinkClick r:id="rId5"/>
              </a:rPr>
              <a:t>2.0</a:t>
            </a:r>
            <a:r>
              <a:rPr lang="en-US" sz="800" dirty="0" smtClean="0">
                <a:solidFill>
                  <a:schemeClr val="bg1"/>
                </a:solidFill>
              </a:rPr>
              <a:t> via </a:t>
            </a:r>
            <a:r>
              <a:rPr lang="en-US" sz="800" dirty="0">
                <a:solidFill>
                  <a:schemeClr val="bg1"/>
                </a:solidFill>
              </a:rPr>
              <a:t>Flickr</a:t>
            </a:r>
            <a:endParaRPr lang="el-GR" sz="800" dirty="0">
              <a:solidFill>
                <a:schemeClr val="bg1"/>
              </a:solidFill>
            </a:endParaRPr>
          </a:p>
        </p:txBody>
      </p:sp>
    </p:spTree>
    <p:extLst>
      <p:ext uri="{BB962C8B-B14F-4D97-AF65-F5344CB8AC3E}">
        <p14:creationId xmlns:p14="http://schemas.microsoft.com/office/powerpoint/2010/main" val="230466393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extBox 1"/>
          <p:cNvSpPr txBox="1"/>
          <p:nvPr/>
        </p:nvSpPr>
        <p:spPr>
          <a:xfrm>
            <a:off x="6019800" y="90001"/>
            <a:ext cx="6172200" cy="338554"/>
          </a:xfrm>
          <a:prstGeom prst="rect">
            <a:avLst/>
          </a:prstGeom>
          <a:noFill/>
        </p:spPr>
        <p:txBody>
          <a:bodyPr wrap="square" rtlCol="0">
            <a:spAutoFit/>
          </a:bodyPr>
          <a:lstStyle/>
          <a:p>
            <a:pPr algn="r"/>
            <a:r>
              <a:rPr lang="en-US" sz="800" dirty="0" smtClean="0">
                <a:solidFill>
                  <a:schemeClr val="bg1"/>
                </a:solidFill>
              </a:rPr>
              <a:t>"</a:t>
            </a:r>
            <a:r>
              <a:rPr lang="el-GR" sz="800" dirty="0">
                <a:solidFill>
                  <a:schemeClr val="bg1"/>
                </a:solidFill>
                <a:hlinkClick r:id="rId4"/>
              </a:rPr>
              <a:t>Σίφνος - </a:t>
            </a:r>
            <a:r>
              <a:rPr lang="en-US" sz="800" dirty="0" err="1">
                <a:solidFill>
                  <a:schemeClr val="bg1"/>
                </a:solidFill>
                <a:hlinkClick r:id="rId4"/>
              </a:rPr>
              <a:t>Sifnos</a:t>
            </a:r>
            <a:r>
              <a:rPr lang="en-US" sz="800" dirty="0">
                <a:solidFill>
                  <a:schemeClr val="bg1"/>
                </a:solidFill>
              </a:rPr>
              <a:t>" </a:t>
            </a:r>
            <a:r>
              <a:rPr lang="en-US" sz="800" dirty="0">
                <a:solidFill>
                  <a:schemeClr val="bg1"/>
                </a:solidFill>
              </a:rPr>
              <a:t>by </a:t>
            </a:r>
            <a:r>
              <a:rPr lang="en-US" sz="800" dirty="0" smtClean="0">
                <a:solidFill>
                  <a:schemeClr val="bg1"/>
                </a:solidFill>
                <a:hlinkClick r:id="rId5"/>
              </a:rPr>
              <a:t>Bernard-G</a:t>
            </a:r>
            <a:r>
              <a:rPr lang="en-US" sz="800" dirty="0" smtClean="0">
                <a:solidFill>
                  <a:schemeClr val="bg1"/>
                </a:solidFill>
              </a:rPr>
              <a:t>.</a:t>
            </a:r>
            <a:endParaRPr lang="en-US" sz="800" dirty="0" smtClean="0">
              <a:solidFill>
                <a:schemeClr val="bg1"/>
              </a:solidFill>
            </a:endParaRPr>
          </a:p>
          <a:p>
            <a:pPr algn="r"/>
            <a:r>
              <a:rPr lang="en-US" sz="800" dirty="0" smtClean="0">
                <a:solidFill>
                  <a:schemeClr val="bg1"/>
                </a:solidFill>
              </a:rPr>
              <a:t>Licensed </a:t>
            </a:r>
            <a:r>
              <a:rPr lang="en-US" sz="800" dirty="0">
                <a:solidFill>
                  <a:schemeClr val="bg1"/>
                </a:solidFill>
              </a:rPr>
              <a:t>under </a:t>
            </a:r>
            <a:r>
              <a:rPr lang="en-US" sz="800" dirty="0">
                <a:solidFill>
                  <a:schemeClr val="bg1"/>
                </a:solidFill>
                <a:hlinkClick r:id="rId6"/>
              </a:rPr>
              <a:t>CC BY-NC-ND </a:t>
            </a:r>
            <a:r>
              <a:rPr lang="en-US" sz="800" dirty="0" smtClean="0">
                <a:solidFill>
                  <a:schemeClr val="bg1"/>
                </a:solidFill>
                <a:hlinkClick r:id="rId6"/>
              </a:rPr>
              <a:t>2.0</a:t>
            </a:r>
            <a:r>
              <a:rPr lang="el-GR" sz="800" dirty="0" smtClean="0">
                <a:solidFill>
                  <a:schemeClr val="bg1"/>
                </a:solidFill>
              </a:rPr>
              <a:t> </a:t>
            </a:r>
            <a:r>
              <a:rPr lang="en-US" sz="800" dirty="0" smtClean="0">
                <a:solidFill>
                  <a:schemeClr val="bg1"/>
                </a:solidFill>
              </a:rPr>
              <a:t>via </a:t>
            </a:r>
            <a:r>
              <a:rPr lang="en-US" sz="800" dirty="0">
                <a:solidFill>
                  <a:schemeClr val="bg1"/>
                </a:solidFill>
              </a:rPr>
              <a:t>Flickr</a:t>
            </a:r>
            <a:endParaRPr lang="el-GR" sz="800" dirty="0">
              <a:solidFill>
                <a:schemeClr val="bg1"/>
              </a:solidFill>
            </a:endParaRPr>
          </a:p>
        </p:txBody>
      </p:sp>
    </p:spTree>
    <p:extLst>
      <p:ext uri="{BB962C8B-B14F-4D97-AF65-F5344CB8AC3E}">
        <p14:creationId xmlns:p14="http://schemas.microsoft.com/office/powerpoint/2010/main" val="20956991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extBox 1"/>
          <p:cNvSpPr txBox="1"/>
          <p:nvPr/>
        </p:nvSpPr>
        <p:spPr>
          <a:xfrm>
            <a:off x="5183188" y="6307921"/>
            <a:ext cx="6172200" cy="338554"/>
          </a:xfrm>
          <a:prstGeom prst="rect">
            <a:avLst/>
          </a:prstGeom>
          <a:noFill/>
        </p:spPr>
        <p:txBody>
          <a:bodyPr wrap="square" rtlCol="0">
            <a:spAutoFit/>
          </a:bodyPr>
          <a:lstStyle/>
          <a:p>
            <a:pPr algn="r"/>
            <a:r>
              <a:rPr lang="en-US" sz="800" dirty="0" smtClean="0">
                <a:solidFill>
                  <a:schemeClr val="bg1"/>
                </a:solidFill>
              </a:rPr>
              <a:t>"</a:t>
            </a:r>
            <a:r>
              <a:rPr lang="az-Cyrl-AZ" sz="800" dirty="0">
                <a:solidFill>
                  <a:schemeClr val="bg1"/>
                </a:solidFill>
                <a:hlinkClick r:id="rId3"/>
              </a:rPr>
              <a:t>Монемвасия</a:t>
            </a:r>
            <a:r>
              <a:rPr lang="en-US" sz="800" dirty="0" smtClean="0">
                <a:solidFill>
                  <a:schemeClr val="bg1"/>
                </a:solidFill>
              </a:rPr>
              <a:t>" </a:t>
            </a:r>
            <a:r>
              <a:rPr lang="en-US" sz="800" dirty="0">
                <a:solidFill>
                  <a:schemeClr val="bg1"/>
                </a:solidFill>
              </a:rPr>
              <a:t>by </a:t>
            </a:r>
            <a:r>
              <a:rPr lang="en-US" sz="800" dirty="0" smtClean="0">
                <a:solidFill>
                  <a:schemeClr val="bg1"/>
                </a:solidFill>
                <a:hlinkClick r:id="rId4"/>
              </a:rPr>
              <a:t>Pavel69</a:t>
            </a:r>
            <a:r>
              <a:rPr lang="en-US" sz="800" dirty="0" smtClean="0">
                <a:solidFill>
                  <a:schemeClr val="bg1"/>
                </a:solidFill>
              </a:rPr>
              <a:t>.</a:t>
            </a:r>
            <a:endParaRPr lang="en-US" sz="800" dirty="0" smtClean="0">
              <a:solidFill>
                <a:schemeClr val="bg1"/>
              </a:solidFill>
            </a:endParaRPr>
          </a:p>
          <a:p>
            <a:pPr algn="r"/>
            <a:r>
              <a:rPr lang="en-US" sz="800" dirty="0" smtClean="0">
                <a:solidFill>
                  <a:schemeClr val="bg1"/>
                </a:solidFill>
              </a:rPr>
              <a:t>Licensed </a:t>
            </a:r>
            <a:r>
              <a:rPr lang="en-US" sz="800" dirty="0">
                <a:solidFill>
                  <a:schemeClr val="bg1"/>
                </a:solidFill>
              </a:rPr>
              <a:t>under </a:t>
            </a:r>
            <a:r>
              <a:rPr lang="en-US" sz="800" dirty="0">
                <a:solidFill>
                  <a:schemeClr val="bg1"/>
                </a:solidFill>
                <a:hlinkClick r:id="rId5"/>
              </a:rPr>
              <a:t>CC BY </a:t>
            </a:r>
            <a:r>
              <a:rPr lang="en-US" sz="800" dirty="0" smtClean="0">
                <a:solidFill>
                  <a:schemeClr val="bg1"/>
                </a:solidFill>
                <a:hlinkClick r:id="rId5"/>
              </a:rPr>
              <a:t>2.0 </a:t>
            </a:r>
            <a:r>
              <a:rPr lang="en-US" sz="800" dirty="0" smtClean="0">
                <a:solidFill>
                  <a:schemeClr val="bg1"/>
                </a:solidFill>
              </a:rPr>
              <a:t>via </a:t>
            </a:r>
            <a:r>
              <a:rPr lang="en-US" sz="800" dirty="0">
                <a:solidFill>
                  <a:schemeClr val="bg1"/>
                </a:solidFill>
              </a:rPr>
              <a:t>Flickr</a:t>
            </a:r>
            <a:endParaRPr lang="el-GR" sz="800" dirty="0">
              <a:solidFill>
                <a:schemeClr val="bg1"/>
              </a:solidFill>
            </a:endParaRPr>
          </a:p>
        </p:txBody>
      </p:sp>
    </p:spTree>
    <p:extLst>
      <p:ext uri="{BB962C8B-B14F-4D97-AF65-F5344CB8AC3E}">
        <p14:creationId xmlns:p14="http://schemas.microsoft.com/office/powerpoint/2010/main" val="307963856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extBox 1"/>
          <p:cNvSpPr txBox="1"/>
          <p:nvPr/>
        </p:nvSpPr>
        <p:spPr>
          <a:xfrm>
            <a:off x="5643880" y="6379041"/>
            <a:ext cx="6172200" cy="338554"/>
          </a:xfrm>
          <a:prstGeom prst="rect">
            <a:avLst/>
          </a:prstGeom>
          <a:noFill/>
        </p:spPr>
        <p:txBody>
          <a:bodyPr wrap="square" rtlCol="0">
            <a:spAutoFit/>
          </a:bodyPr>
          <a:lstStyle/>
          <a:p>
            <a:pPr algn="r"/>
            <a:r>
              <a:rPr lang="en-US" sz="800" dirty="0" smtClean="0">
                <a:solidFill>
                  <a:schemeClr val="bg1"/>
                </a:solidFill>
                <a:hlinkClick r:id="rId4"/>
              </a:rPr>
              <a:t>Untitled</a:t>
            </a:r>
            <a:r>
              <a:rPr lang="en-US" sz="800" dirty="0" smtClean="0">
                <a:solidFill>
                  <a:schemeClr val="bg1"/>
                </a:solidFill>
              </a:rPr>
              <a:t> </a:t>
            </a:r>
            <a:r>
              <a:rPr lang="en-US" sz="800" dirty="0" smtClean="0">
                <a:solidFill>
                  <a:schemeClr val="bg1"/>
                </a:solidFill>
              </a:rPr>
              <a:t>by </a:t>
            </a:r>
            <a:r>
              <a:rPr lang="en-US" sz="800" dirty="0" err="1" smtClean="0">
                <a:solidFill>
                  <a:schemeClr val="bg1"/>
                </a:solidFill>
                <a:hlinkClick r:id="rId5"/>
              </a:rPr>
              <a:t>orientalizing</a:t>
            </a:r>
            <a:r>
              <a:rPr lang="en-US" sz="800" dirty="0" smtClean="0">
                <a:solidFill>
                  <a:schemeClr val="bg1"/>
                </a:solidFill>
              </a:rPr>
              <a:t>.</a:t>
            </a:r>
            <a:endParaRPr lang="en-US" sz="800" dirty="0" smtClean="0">
              <a:solidFill>
                <a:schemeClr val="bg1"/>
              </a:solidFill>
            </a:endParaRPr>
          </a:p>
          <a:p>
            <a:pPr algn="r"/>
            <a:r>
              <a:rPr lang="en-US" sz="800" dirty="0" smtClean="0">
                <a:solidFill>
                  <a:schemeClr val="bg1"/>
                </a:solidFill>
              </a:rPr>
              <a:t>Licensed </a:t>
            </a:r>
            <a:r>
              <a:rPr lang="en-US" sz="800" dirty="0">
                <a:solidFill>
                  <a:schemeClr val="bg1"/>
                </a:solidFill>
              </a:rPr>
              <a:t>under </a:t>
            </a:r>
            <a:r>
              <a:rPr lang="en-US" sz="800" dirty="0">
                <a:solidFill>
                  <a:schemeClr val="bg1"/>
                </a:solidFill>
                <a:hlinkClick r:id="rId6"/>
              </a:rPr>
              <a:t>CC BY-NC-ND </a:t>
            </a:r>
            <a:r>
              <a:rPr lang="en-US" sz="800" dirty="0" smtClean="0">
                <a:solidFill>
                  <a:schemeClr val="bg1"/>
                </a:solidFill>
                <a:hlinkClick r:id="rId6"/>
              </a:rPr>
              <a:t>2.0</a:t>
            </a:r>
            <a:r>
              <a:rPr lang="el-GR" sz="800" dirty="0" smtClean="0">
                <a:solidFill>
                  <a:schemeClr val="bg1"/>
                </a:solidFill>
              </a:rPr>
              <a:t> </a:t>
            </a:r>
            <a:r>
              <a:rPr lang="en-US" sz="800" dirty="0" smtClean="0">
                <a:solidFill>
                  <a:schemeClr val="bg1"/>
                </a:solidFill>
              </a:rPr>
              <a:t>via </a:t>
            </a:r>
            <a:r>
              <a:rPr lang="en-US" sz="800" dirty="0">
                <a:solidFill>
                  <a:schemeClr val="bg1"/>
                </a:solidFill>
              </a:rPr>
              <a:t>Flickr</a:t>
            </a:r>
            <a:endParaRPr lang="el-GR" sz="800" dirty="0">
              <a:solidFill>
                <a:schemeClr val="bg1"/>
              </a:solidFill>
            </a:endParaRPr>
          </a:p>
        </p:txBody>
      </p:sp>
    </p:spTree>
    <p:extLst>
      <p:ext uri="{BB962C8B-B14F-4D97-AF65-F5344CB8AC3E}">
        <p14:creationId xmlns:p14="http://schemas.microsoft.com/office/powerpoint/2010/main" val="3862643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100000"/>
          </a:stretch>
        </a:blipFill>
        <a:effectLst/>
      </p:bgPr>
    </p:bg>
    <p:spTree>
      <p:nvGrpSpPr>
        <p:cNvPr id="1" name=""/>
        <p:cNvGrpSpPr/>
        <p:nvPr/>
      </p:nvGrpSpPr>
      <p:grpSpPr>
        <a:xfrm>
          <a:off x="0" y="0"/>
          <a:ext cx="0" cy="0"/>
          <a:chOff x="0" y="0"/>
          <a:chExt cx="0" cy="0"/>
        </a:xfrm>
      </p:grpSpPr>
      <p:sp>
        <p:nvSpPr>
          <p:cNvPr id="2" name="TextBox 1"/>
          <p:cNvSpPr txBox="1"/>
          <p:nvPr/>
        </p:nvSpPr>
        <p:spPr>
          <a:xfrm>
            <a:off x="5894388" y="120481"/>
            <a:ext cx="6172200" cy="338554"/>
          </a:xfrm>
          <a:prstGeom prst="rect">
            <a:avLst/>
          </a:prstGeom>
          <a:noFill/>
        </p:spPr>
        <p:txBody>
          <a:bodyPr wrap="square" rtlCol="0">
            <a:spAutoFit/>
          </a:bodyPr>
          <a:lstStyle/>
          <a:p>
            <a:pPr algn="r"/>
            <a:r>
              <a:rPr lang="en-US" sz="800" dirty="0" smtClean="0">
                <a:solidFill>
                  <a:schemeClr val="bg1"/>
                </a:solidFill>
              </a:rPr>
              <a:t>"</a:t>
            </a:r>
            <a:r>
              <a:rPr lang="fr-FR" sz="800" dirty="0" err="1">
                <a:solidFill>
                  <a:schemeClr val="bg1"/>
                </a:solidFill>
                <a:hlinkClick r:id="rId4"/>
              </a:rPr>
              <a:t>Folclor</a:t>
            </a:r>
            <a:r>
              <a:rPr lang="fr-FR" sz="800" dirty="0">
                <a:solidFill>
                  <a:schemeClr val="bg1"/>
                </a:solidFill>
                <a:hlinkClick r:id="rId4"/>
              </a:rPr>
              <a:t> Museum Kastoria</a:t>
            </a:r>
            <a:r>
              <a:rPr lang="en-US" sz="800" dirty="0" smtClean="0">
                <a:solidFill>
                  <a:schemeClr val="bg1"/>
                </a:solidFill>
              </a:rPr>
              <a:t>" </a:t>
            </a:r>
            <a:r>
              <a:rPr lang="en-US" sz="800" dirty="0">
                <a:solidFill>
                  <a:schemeClr val="bg1"/>
                </a:solidFill>
              </a:rPr>
              <a:t>by </a:t>
            </a:r>
            <a:r>
              <a:rPr lang="en-US" sz="800" dirty="0" smtClean="0">
                <a:solidFill>
                  <a:schemeClr val="bg1"/>
                </a:solidFill>
                <a:hlinkClick r:id="rId5"/>
              </a:rPr>
              <a:t>stefg74</a:t>
            </a:r>
            <a:r>
              <a:rPr lang="en-US" sz="800" dirty="0" smtClean="0">
                <a:solidFill>
                  <a:schemeClr val="bg1"/>
                </a:solidFill>
              </a:rPr>
              <a:t>.</a:t>
            </a:r>
            <a:endParaRPr lang="en-US" sz="800" dirty="0" smtClean="0">
              <a:solidFill>
                <a:schemeClr val="bg1"/>
              </a:solidFill>
            </a:endParaRPr>
          </a:p>
          <a:p>
            <a:pPr algn="r"/>
            <a:r>
              <a:rPr lang="en-US" sz="800" dirty="0" smtClean="0">
                <a:solidFill>
                  <a:schemeClr val="bg1"/>
                </a:solidFill>
              </a:rPr>
              <a:t>Licensed </a:t>
            </a:r>
            <a:r>
              <a:rPr lang="en-US" sz="800" dirty="0">
                <a:solidFill>
                  <a:schemeClr val="bg1"/>
                </a:solidFill>
              </a:rPr>
              <a:t>under </a:t>
            </a:r>
            <a:r>
              <a:rPr lang="en-US" sz="800" dirty="0">
                <a:solidFill>
                  <a:schemeClr val="bg1"/>
                </a:solidFill>
                <a:hlinkClick r:id="rId6"/>
              </a:rPr>
              <a:t>CC BY </a:t>
            </a:r>
            <a:r>
              <a:rPr lang="en-US" sz="800" dirty="0" smtClean="0">
                <a:solidFill>
                  <a:schemeClr val="bg1"/>
                </a:solidFill>
                <a:hlinkClick r:id="rId6"/>
              </a:rPr>
              <a:t>2.0 </a:t>
            </a:r>
            <a:r>
              <a:rPr lang="en-US" sz="800" dirty="0" smtClean="0">
                <a:solidFill>
                  <a:schemeClr val="bg1"/>
                </a:solidFill>
              </a:rPr>
              <a:t>via </a:t>
            </a:r>
            <a:r>
              <a:rPr lang="en-US" sz="800" dirty="0">
                <a:solidFill>
                  <a:schemeClr val="bg1"/>
                </a:solidFill>
              </a:rPr>
              <a:t>Flickr</a:t>
            </a:r>
            <a:endParaRPr lang="el-GR" sz="800" dirty="0">
              <a:solidFill>
                <a:schemeClr val="bg1"/>
              </a:solidFill>
            </a:endParaRPr>
          </a:p>
        </p:txBody>
      </p:sp>
    </p:spTree>
    <p:extLst>
      <p:ext uri="{BB962C8B-B14F-4D97-AF65-F5344CB8AC3E}">
        <p14:creationId xmlns:p14="http://schemas.microsoft.com/office/powerpoint/2010/main" val="414519028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t="-39000" b="-39000"/>
          </a:stretch>
        </a:blip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solidFill>
                  <a:schemeClr val="bg1"/>
                </a:solidFill>
              </a:rPr>
              <a:t>Ένα κληροδότημα ανάμεσα σε γενιές</a:t>
            </a:r>
            <a:endParaRPr lang="el-GR" dirty="0">
              <a:solidFill>
                <a:schemeClr val="bg1"/>
              </a:solidFill>
            </a:endParaRPr>
          </a:p>
        </p:txBody>
      </p:sp>
      <p:sp>
        <p:nvSpPr>
          <p:cNvPr id="3" name="Θέση περιεχομένου 2"/>
          <p:cNvSpPr>
            <a:spLocks noGrp="1"/>
          </p:cNvSpPr>
          <p:nvPr>
            <p:ph idx="1"/>
          </p:nvPr>
        </p:nvSpPr>
        <p:spPr/>
        <p:txBody>
          <a:bodyPr/>
          <a:lstStyle/>
          <a:p>
            <a:r>
              <a:rPr lang="el-GR" dirty="0" smtClean="0">
                <a:solidFill>
                  <a:schemeClr val="bg1"/>
                </a:solidFill>
              </a:rPr>
              <a:t>Το σύνολο των μερών αυτής της δραστηριότητας εγκαθιδρύει έναν συνδετικό ιστό ανάμεσα στο παρελθόν, το παρόν και το μέλλον μιας κοινότητας. Αποτελεί την παράδοσή της!</a:t>
            </a:r>
            <a:endParaRPr lang="el-GR" dirty="0">
              <a:solidFill>
                <a:schemeClr val="bg1"/>
              </a:solidFill>
            </a:endParaRPr>
          </a:p>
        </p:txBody>
      </p:sp>
      <p:sp>
        <p:nvSpPr>
          <p:cNvPr id="4" name="Θέση κειμένου 3"/>
          <p:cNvSpPr>
            <a:spLocks noGrp="1"/>
          </p:cNvSpPr>
          <p:nvPr>
            <p:ph type="body" sz="half" idx="2"/>
          </p:nvPr>
        </p:nvSpPr>
        <p:spPr/>
        <p:txBody>
          <a:bodyPr>
            <a:normAutofit lnSpcReduction="10000"/>
          </a:bodyPr>
          <a:lstStyle/>
          <a:p>
            <a:r>
              <a:rPr lang="el-GR" dirty="0" smtClean="0">
                <a:solidFill>
                  <a:schemeClr val="bg1"/>
                </a:solidFill>
              </a:rPr>
              <a:t>Το πρότυπο του κτίσματος και η τεχνική που το συνοδεύει είναι ο καρπός της συνεργασίας ανάμεσα στους κατασκευαστές και τους χρήστες των κτισμάτων μέσα από πολλές γενιές.</a:t>
            </a:r>
          </a:p>
          <a:p>
            <a:r>
              <a:rPr lang="el-GR" dirty="0" smtClean="0">
                <a:solidFill>
                  <a:schemeClr val="bg1"/>
                </a:solidFill>
              </a:rPr>
              <a:t>Όλοι κατέχουν την γνώση του πρότυπου, όλοι γνωρίζουν το πώς θα κατασκευαστεί. Ο τεχνίτης καλείται μόνο επειδή έχει μια </a:t>
            </a:r>
            <a:r>
              <a:rPr lang="el-GR" i="1" dirty="0" smtClean="0">
                <a:solidFill>
                  <a:schemeClr val="bg1"/>
                </a:solidFill>
              </a:rPr>
              <a:t>λεπτομερέστερη</a:t>
            </a:r>
            <a:r>
              <a:rPr lang="el-GR" dirty="0" smtClean="0">
                <a:solidFill>
                  <a:schemeClr val="bg1"/>
                </a:solidFill>
              </a:rPr>
              <a:t> γνώση των κανόνων αυτών. Η αισθητική ποιότητα δεν δημιουργείται ξεχωριστά για κάθε σπίτι.</a:t>
            </a:r>
          </a:p>
          <a:p>
            <a:r>
              <a:rPr lang="el-GR" dirty="0" smtClean="0">
                <a:solidFill>
                  <a:schemeClr val="bg1"/>
                </a:solidFill>
              </a:rPr>
              <a:t>Καθώς αυτό το σύνολο κληροδοτείται από γενιά σε γενιά, συνιστά την </a:t>
            </a:r>
            <a:r>
              <a:rPr lang="el-GR" i="1" dirty="0" smtClean="0">
                <a:solidFill>
                  <a:schemeClr val="bg1"/>
                </a:solidFill>
              </a:rPr>
              <a:t>παράδοση</a:t>
            </a:r>
            <a:r>
              <a:rPr lang="el-GR" dirty="0" smtClean="0">
                <a:solidFill>
                  <a:schemeClr val="bg1"/>
                </a:solidFill>
              </a:rPr>
              <a:t> του τόπου και της κοινότητας.</a:t>
            </a:r>
            <a:endParaRPr lang="el-GR" dirty="0">
              <a:solidFill>
                <a:schemeClr val="bg1"/>
              </a:solidFill>
            </a:endParaRPr>
          </a:p>
        </p:txBody>
      </p:sp>
      <p:sp>
        <p:nvSpPr>
          <p:cNvPr id="5" name="TextBox 4"/>
          <p:cNvSpPr txBox="1"/>
          <p:nvPr/>
        </p:nvSpPr>
        <p:spPr>
          <a:xfrm>
            <a:off x="5183188" y="6307921"/>
            <a:ext cx="6172200" cy="338554"/>
          </a:xfrm>
          <a:prstGeom prst="rect">
            <a:avLst/>
          </a:prstGeom>
          <a:noFill/>
        </p:spPr>
        <p:txBody>
          <a:bodyPr wrap="square" rtlCol="0">
            <a:spAutoFit/>
          </a:bodyPr>
          <a:lstStyle/>
          <a:p>
            <a:pPr algn="r"/>
            <a:r>
              <a:rPr lang="en-US" sz="800" dirty="0" smtClean="0">
                <a:solidFill>
                  <a:schemeClr val="bg1"/>
                </a:solidFill>
              </a:rPr>
              <a:t>“</a:t>
            </a:r>
            <a:r>
              <a:rPr lang="en-US" sz="800" dirty="0" smtClean="0">
                <a:solidFill>
                  <a:schemeClr val="bg1"/>
                </a:solidFill>
                <a:hlinkClick r:id="rId3"/>
              </a:rPr>
              <a:t>Greece </a:t>
            </a:r>
            <a:r>
              <a:rPr lang="en-US" sz="800" dirty="0">
                <a:solidFill>
                  <a:schemeClr val="bg1"/>
                </a:solidFill>
                <a:hlinkClick r:id="rId3"/>
              </a:rPr>
              <a:t>- </a:t>
            </a:r>
            <a:r>
              <a:rPr lang="el-GR" sz="800" dirty="0">
                <a:solidFill>
                  <a:schemeClr val="bg1"/>
                </a:solidFill>
                <a:hlinkClick r:id="rId3"/>
              </a:rPr>
              <a:t>Ελλάδα </a:t>
            </a:r>
            <a:r>
              <a:rPr lang="el-GR" sz="800" dirty="0" smtClean="0">
                <a:solidFill>
                  <a:schemeClr val="bg1"/>
                </a:solidFill>
                <a:hlinkClick r:id="rId3"/>
              </a:rPr>
              <a:t>– </a:t>
            </a:r>
            <a:r>
              <a:rPr lang="en-US" sz="800" dirty="0" err="1" smtClean="0">
                <a:solidFill>
                  <a:schemeClr val="bg1"/>
                </a:solidFill>
                <a:hlinkClick r:id="rId3"/>
              </a:rPr>
              <a:t>Grikkland</a:t>
            </a:r>
            <a:r>
              <a:rPr lang="en-US" sz="800" dirty="0" smtClean="0">
                <a:solidFill>
                  <a:schemeClr val="bg1"/>
                </a:solidFill>
              </a:rPr>
              <a:t>”</a:t>
            </a:r>
            <a:r>
              <a:rPr lang="el-GR" sz="800" dirty="0" smtClean="0">
                <a:solidFill>
                  <a:schemeClr val="bg1"/>
                </a:solidFill>
              </a:rPr>
              <a:t> </a:t>
            </a:r>
            <a:r>
              <a:rPr lang="en-US" sz="800" dirty="0" smtClean="0">
                <a:solidFill>
                  <a:schemeClr val="bg1"/>
                </a:solidFill>
              </a:rPr>
              <a:t>by </a:t>
            </a:r>
            <a:r>
              <a:rPr lang="en-US" sz="800" dirty="0" smtClean="0">
                <a:solidFill>
                  <a:schemeClr val="bg1"/>
                </a:solidFill>
                <a:hlinkClick r:id="rId4"/>
              </a:rPr>
              <a:t>Atli </a:t>
            </a:r>
            <a:r>
              <a:rPr lang="en-US" sz="800" dirty="0" err="1">
                <a:solidFill>
                  <a:schemeClr val="bg1"/>
                </a:solidFill>
                <a:hlinkClick r:id="rId4"/>
              </a:rPr>
              <a:t>Harðarson</a:t>
            </a:r>
            <a:r>
              <a:rPr lang="en-US" sz="800" dirty="0">
                <a:solidFill>
                  <a:schemeClr val="bg1"/>
                </a:solidFill>
              </a:rPr>
              <a:t>.</a:t>
            </a:r>
            <a:endParaRPr lang="en-US" sz="800" dirty="0" smtClean="0">
              <a:solidFill>
                <a:schemeClr val="bg1"/>
              </a:solidFill>
            </a:endParaRPr>
          </a:p>
          <a:p>
            <a:pPr algn="r"/>
            <a:r>
              <a:rPr lang="en-US" sz="800" dirty="0" smtClean="0">
                <a:solidFill>
                  <a:schemeClr val="bg1"/>
                </a:solidFill>
              </a:rPr>
              <a:t>Licensed </a:t>
            </a:r>
            <a:r>
              <a:rPr lang="en-US" sz="800" dirty="0">
                <a:solidFill>
                  <a:schemeClr val="bg1"/>
                </a:solidFill>
              </a:rPr>
              <a:t>under </a:t>
            </a:r>
            <a:r>
              <a:rPr lang="en-US" sz="800" dirty="0">
                <a:solidFill>
                  <a:schemeClr val="bg1"/>
                </a:solidFill>
                <a:hlinkClick r:id="rId5"/>
              </a:rPr>
              <a:t>CC BY-ND </a:t>
            </a:r>
            <a:r>
              <a:rPr lang="en-US" sz="800" dirty="0" smtClean="0">
                <a:solidFill>
                  <a:schemeClr val="bg1"/>
                </a:solidFill>
                <a:hlinkClick r:id="rId5"/>
              </a:rPr>
              <a:t>2.0 </a:t>
            </a:r>
            <a:r>
              <a:rPr lang="en-US" sz="800" dirty="0" smtClean="0">
                <a:solidFill>
                  <a:schemeClr val="bg1"/>
                </a:solidFill>
              </a:rPr>
              <a:t>via </a:t>
            </a:r>
            <a:r>
              <a:rPr lang="en-US" sz="800" dirty="0">
                <a:solidFill>
                  <a:schemeClr val="bg1"/>
                </a:solidFill>
              </a:rPr>
              <a:t>Flickr</a:t>
            </a:r>
            <a:endParaRPr lang="el-GR" sz="800" dirty="0">
              <a:solidFill>
                <a:schemeClr val="bg1"/>
              </a:solidFill>
            </a:endParaRPr>
          </a:p>
        </p:txBody>
      </p:sp>
    </p:spTree>
    <p:extLst>
      <p:ext uri="{BB962C8B-B14F-4D97-AF65-F5344CB8AC3E}">
        <p14:creationId xmlns:p14="http://schemas.microsoft.com/office/powerpoint/2010/main" val="33031826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987424"/>
            <a:ext cx="3932237" cy="1069975"/>
          </a:xfrm>
          <a:gradFill flip="none" rotWithShape="1">
            <a:gsLst>
              <a:gs pos="0">
                <a:schemeClr val="tx1">
                  <a:alpha val="45000"/>
                </a:schemeClr>
              </a:gs>
              <a:gs pos="100000">
                <a:schemeClr val="tx1">
                  <a:alpha val="25000"/>
                </a:schemeClr>
              </a:gs>
            </a:gsLst>
            <a:lin ang="5400000" scaled="1"/>
            <a:tileRect/>
          </a:gradFill>
        </p:spPr>
        <p:txBody>
          <a:bodyPr/>
          <a:lstStyle/>
          <a:p>
            <a:r>
              <a:rPr lang="el-GR" dirty="0" smtClean="0">
                <a:solidFill>
                  <a:schemeClr val="bg1"/>
                </a:solidFill>
              </a:rPr>
              <a:t>Η κατασκευαστική διαδικασία</a:t>
            </a:r>
            <a:endParaRPr lang="el-GR" dirty="0">
              <a:solidFill>
                <a:schemeClr val="bg1"/>
              </a:solidFill>
            </a:endParaRPr>
          </a:p>
        </p:txBody>
      </p:sp>
      <p:sp>
        <p:nvSpPr>
          <p:cNvPr id="3" name="Θέση περιεχομένου 2"/>
          <p:cNvSpPr>
            <a:spLocks noGrp="1"/>
          </p:cNvSpPr>
          <p:nvPr>
            <p:ph idx="1"/>
          </p:nvPr>
        </p:nvSpPr>
        <p:spPr>
          <a:solidFill>
            <a:schemeClr val="tx1">
              <a:alpha val="40000"/>
            </a:schemeClr>
          </a:solidFill>
        </p:spPr>
        <p:txBody>
          <a:bodyPr/>
          <a:lstStyle/>
          <a:p>
            <a:r>
              <a:rPr lang="el-GR" dirty="0">
                <a:solidFill>
                  <a:schemeClr val="bg1"/>
                </a:solidFill>
              </a:rPr>
              <a:t>Μ</a:t>
            </a:r>
            <a:r>
              <a:rPr lang="el-GR" dirty="0" smtClean="0">
                <a:solidFill>
                  <a:schemeClr val="bg1"/>
                </a:solidFill>
              </a:rPr>
              <a:t>ε την πάροδο των χρόνων εμφανίζονται εξελικτικά ολοένα και πιο σύνθετες εκφράσεις της βασικής τυπολογίας. Ωστόσο στην ίδια χρονική περίοδο οι διαφοροποιήσεις είναι ελάχιστες, εξαιρώντας την διαφορά ανάμεσα σε αρχοντικά και στα κοινά σπίτια.</a:t>
            </a:r>
            <a:endParaRPr lang="el-GR" dirty="0">
              <a:solidFill>
                <a:schemeClr val="bg1"/>
              </a:solidFill>
            </a:endParaRPr>
          </a:p>
        </p:txBody>
      </p:sp>
      <p:sp>
        <p:nvSpPr>
          <p:cNvPr id="4" name="Θέση κειμένου 3"/>
          <p:cNvSpPr>
            <a:spLocks noGrp="1"/>
          </p:cNvSpPr>
          <p:nvPr>
            <p:ph type="body" sz="half" idx="2"/>
          </p:nvPr>
        </p:nvSpPr>
        <p:spPr>
          <a:solidFill>
            <a:schemeClr val="tx1">
              <a:alpha val="40000"/>
            </a:schemeClr>
          </a:solidFill>
        </p:spPr>
        <p:txBody>
          <a:bodyPr>
            <a:normAutofit lnSpcReduction="10000"/>
          </a:bodyPr>
          <a:lstStyle/>
          <a:p>
            <a:r>
              <a:rPr lang="el-GR" dirty="0" smtClean="0">
                <a:solidFill>
                  <a:schemeClr val="bg1"/>
                </a:solidFill>
              </a:rPr>
              <a:t>Η διερεύνηση της διαδικασίας μπορεί να βασιστεί σε δύο κριτήρια:</a:t>
            </a:r>
          </a:p>
          <a:p>
            <a:pPr marL="342900" indent="-342900">
              <a:buFont typeface="+mj-lt"/>
              <a:buAutoNum type="arabicPeriod"/>
            </a:pPr>
            <a:r>
              <a:rPr lang="el-GR" dirty="0" smtClean="0">
                <a:solidFill>
                  <a:schemeClr val="bg1"/>
                </a:solidFill>
              </a:rPr>
              <a:t>Την ομοιογένεια των μορφών, και</a:t>
            </a:r>
          </a:p>
          <a:p>
            <a:pPr marL="342900" indent="-342900">
              <a:buFont typeface="+mj-lt"/>
              <a:buAutoNum type="arabicPeriod"/>
            </a:pPr>
            <a:r>
              <a:rPr lang="el-GR" dirty="0" smtClean="0">
                <a:solidFill>
                  <a:schemeClr val="bg1"/>
                </a:solidFill>
              </a:rPr>
              <a:t>Την εξειδίκευση των αρχιτεκτονικών τύπων</a:t>
            </a:r>
          </a:p>
          <a:p>
            <a:r>
              <a:rPr lang="el-GR" dirty="0" smtClean="0">
                <a:solidFill>
                  <a:schemeClr val="bg1"/>
                </a:solidFill>
              </a:rPr>
              <a:t>Το πρώτο έχει να κάνει με τον τρόπο με τον οποίο η τοπική κοινότητα υποδέχεται εξωτερικές επιρροές.</a:t>
            </a:r>
          </a:p>
          <a:p>
            <a:r>
              <a:rPr lang="el-GR" dirty="0" smtClean="0">
                <a:solidFill>
                  <a:schemeClr val="bg1"/>
                </a:solidFill>
              </a:rPr>
              <a:t>Το δεύτερο έχει να κάνει με την ανάδειξη επιπλέον απαιτήσεων (λ.χ. της επίδειξης), καθώς κατά τα άλλα εμφανίζονται ελάχιστες διαφοροποιήσεις.</a:t>
            </a:r>
            <a:endParaRPr lang="el-GR" dirty="0">
              <a:solidFill>
                <a:schemeClr val="bg1"/>
              </a:solidFill>
            </a:endParaRPr>
          </a:p>
        </p:txBody>
      </p:sp>
      <p:sp>
        <p:nvSpPr>
          <p:cNvPr id="5" name="TextBox 4"/>
          <p:cNvSpPr txBox="1"/>
          <p:nvPr/>
        </p:nvSpPr>
        <p:spPr>
          <a:xfrm>
            <a:off x="5183188" y="6307921"/>
            <a:ext cx="6172200" cy="215444"/>
          </a:xfrm>
          <a:prstGeom prst="rect">
            <a:avLst/>
          </a:prstGeom>
          <a:noFill/>
        </p:spPr>
        <p:txBody>
          <a:bodyPr wrap="square" rtlCol="0">
            <a:spAutoFit/>
          </a:bodyPr>
          <a:lstStyle/>
          <a:p>
            <a:pPr algn="r"/>
            <a:r>
              <a:rPr lang="el-GR" sz="800" dirty="0" smtClean="0">
                <a:solidFill>
                  <a:schemeClr val="bg1"/>
                </a:solidFill>
              </a:rPr>
              <a:t>Πύργος Μαυρομιχάλη. </a:t>
            </a:r>
            <a:r>
              <a:rPr lang="el-GR" sz="800" dirty="0" smtClean="0">
                <a:solidFill>
                  <a:schemeClr val="bg1"/>
                </a:solidFill>
              </a:rPr>
              <a:t>Πηγή: </a:t>
            </a:r>
            <a:r>
              <a:rPr lang="fr-FR" sz="800" dirty="0">
                <a:solidFill>
                  <a:schemeClr val="bg1"/>
                </a:solidFill>
                <a:hlinkClick r:id="rId3"/>
              </a:rPr>
              <a:t>http://cathpain.blogspot.gr/2012/08/blog-post.html</a:t>
            </a:r>
            <a:endParaRPr lang="en-US" sz="800" dirty="0" smtClean="0">
              <a:solidFill>
                <a:schemeClr val="bg1"/>
              </a:solidFill>
            </a:endParaRPr>
          </a:p>
        </p:txBody>
      </p:sp>
    </p:spTree>
    <p:extLst>
      <p:ext uri="{BB962C8B-B14F-4D97-AF65-F5344CB8AC3E}">
        <p14:creationId xmlns:p14="http://schemas.microsoft.com/office/powerpoint/2010/main" val="423986906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1000" b="-41000"/>
          </a:stretch>
        </a:blip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solidFill>
                  <a:schemeClr val="bg1"/>
                </a:solidFill>
              </a:rPr>
              <a:t>Ατομικό και Συλλογικό</a:t>
            </a:r>
            <a:endParaRPr lang="el-GR" dirty="0">
              <a:solidFill>
                <a:schemeClr val="bg1"/>
              </a:solidFill>
            </a:endParaRPr>
          </a:p>
        </p:txBody>
      </p:sp>
      <p:sp>
        <p:nvSpPr>
          <p:cNvPr id="3" name="Θέση περιεχομένου 2"/>
          <p:cNvSpPr>
            <a:spLocks noGrp="1"/>
          </p:cNvSpPr>
          <p:nvPr>
            <p:ph idx="1"/>
          </p:nvPr>
        </p:nvSpPr>
        <p:spPr/>
        <p:txBody>
          <a:bodyPr/>
          <a:lstStyle/>
          <a:p>
            <a:r>
              <a:rPr lang="el-GR" dirty="0" smtClean="0">
                <a:solidFill>
                  <a:schemeClr val="bg1"/>
                </a:solidFill>
              </a:rPr>
              <a:t>Η ανώνυμη δημιουργία είναι προϊόν συλλογικής εργασίας – από τον πιο έμπειρο που προσφέρει καθοδήγηση μέχρι τον πιο άπειρο που συνεισφέρει όπως μπορεί.</a:t>
            </a:r>
            <a:endParaRPr lang="el-GR" dirty="0">
              <a:solidFill>
                <a:schemeClr val="bg1"/>
              </a:solidFill>
            </a:endParaRPr>
          </a:p>
        </p:txBody>
      </p:sp>
      <p:sp>
        <p:nvSpPr>
          <p:cNvPr id="4" name="Θέση κειμένου 3"/>
          <p:cNvSpPr>
            <a:spLocks noGrp="1"/>
          </p:cNvSpPr>
          <p:nvPr>
            <p:ph type="body" sz="half" idx="2"/>
          </p:nvPr>
        </p:nvSpPr>
        <p:spPr/>
        <p:txBody>
          <a:bodyPr>
            <a:normAutofit fontScale="92500"/>
          </a:bodyPr>
          <a:lstStyle/>
          <a:p>
            <a:r>
              <a:rPr lang="el-GR" dirty="0" smtClean="0">
                <a:solidFill>
                  <a:schemeClr val="bg1"/>
                </a:solidFill>
              </a:rPr>
              <a:t>Η παραδοσιακή αρχιτεκτονική βασίζεται σε μεθόδους κοινές σε όλα τα μέλη της κοινότητας. Τα συνεργεία είναι τοπικά, οργανωμένα μάλιστα σε ομάδες των οποίων τα μέλη συμμετέχουν όχι επειδή έχουν ειδική κατάρτιση αλλά με βάση την συγγένεια.</a:t>
            </a:r>
          </a:p>
          <a:p>
            <a:r>
              <a:rPr lang="el-GR" dirty="0" smtClean="0">
                <a:solidFill>
                  <a:schemeClr val="bg1"/>
                </a:solidFill>
              </a:rPr>
              <a:t>Ο καθένας ‘βάζει ένα χέρι’: από το κουβάλημα των υλικών μέχρι τις δουλειές που απαιτούν έναν περισσότερο έμπειρο μάστορα, άντρες αλλά ακόμα και γυναίκες συμμετέχουν ενισχύοντας την συνοχή της κοινωνικής ομάδας.</a:t>
            </a:r>
          </a:p>
          <a:p>
            <a:r>
              <a:rPr lang="el-GR" dirty="0" smtClean="0">
                <a:solidFill>
                  <a:schemeClr val="bg1"/>
                </a:solidFill>
              </a:rPr>
              <a:t>Ο ιδιοκτήτης δεν εμφανίζεται ως άτομο που αυτενεργεί αλλά ως μέλος μιας ομάδας.</a:t>
            </a:r>
            <a:endParaRPr lang="el-GR" dirty="0">
              <a:solidFill>
                <a:schemeClr val="bg1"/>
              </a:solidFill>
            </a:endParaRPr>
          </a:p>
        </p:txBody>
      </p:sp>
      <p:sp>
        <p:nvSpPr>
          <p:cNvPr id="5" name="TextBox 4"/>
          <p:cNvSpPr txBox="1"/>
          <p:nvPr/>
        </p:nvSpPr>
        <p:spPr>
          <a:xfrm>
            <a:off x="5183188" y="6350000"/>
            <a:ext cx="6172200" cy="338554"/>
          </a:xfrm>
          <a:prstGeom prst="rect">
            <a:avLst/>
          </a:prstGeom>
          <a:noFill/>
        </p:spPr>
        <p:txBody>
          <a:bodyPr wrap="square" rtlCol="0">
            <a:spAutoFit/>
          </a:bodyPr>
          <a:lstStyle/>
          <a:p>
            <a:pPr algn="r"/>
            <a:r>
              <a:rPr lang="en-US" sz="800" dirty="0">
                <a:solidFill>
                  <a:schemeClr val="bg1"/>
                </a:solidFill>
              </a:rPr>
              <a:t>"</a:t>
            </a:r>
            <a:r>
              <a:rPr lang="en-US" sz="800" dirty="0">
                <a:solidFill>
                  <a:schemeClr val="bg1"/>
                </a:solidFill>
                <a:hlinkClick r:id="rId3"/>
              </a:rPr>
              <a:t>Palio (old) </a:t>
            </a:r>
            <a:r>
              <a:rPr lang="en-US" sz="800" dirty="0" err="1">
                <a:solidFill>
                  <a:schemeClr val="bg1"/>
                </a:solidFill>
                <a:hlinkClick r:id="rId3"/>
              </a:rPr>
              <a:t>Chortokopi</a:t>
            </a:r>
            <a:r>
              <a:rPr lang="en-US" sz="800" dirty="0">
                <a:solidFill>
                  <a:schemeClr val="bg1"/>
                </a:solidFill>
                <a:hlinkClick r:id="rId3"/>
              </a:rPr>
              <a:t> village</a:t>
            </a:r>
            <a:r>
              <a:rPr lang="en-US" sz="800" dirty="0">
                <a:solidFill>
                  <a:schemeClr val="bg1"/>
                </a:solidFill>
              </a:rPr>
              <a:t>" </a:t>
            </a:r>
            <a:r>
              <a:rPr lang="en-US" sz="800" dirty="0">
                <a:solidFill>
                  <a:schemeClr val="bg1"/>
                </a:solidFill>
              </a:rPr>
              <a:t>by </a:t>
            </a:r>
            <a:r>
              <a:rPr lang="en-US" sz="800" dirty="0">
                <a:solidFill>
                  <a:schemeClr val="bg1"/>
                </a:solidFill>
                <a:hlinkClick r:id="rId4"/>
              </a:rPr>
              <a:t>Dimitris </a:t>
            </a:r>
            <a:r>
              <a:rPr lang="en-US" sz="800" dirty="0" err="1" smtClean="0">
                <a:solidFill>
                  <a:schemeClr val="bg1"/>
                </a:solidFill>
                <a:hlinkClick r:id="rId4"/>
              </a:rPr>
              <a:t>Kilymis</a:t>
            </a:r>
            <a:r>
              <a:rPr lang="en-US" sz="800" dirty="0" smtClean="0">
                <a:solidFill>
                  <a:schemeClr val="bg1"/>
                </a:solidFill>
              </a:rPr>
              <a:t>.</a:t>
            </a:r>
            <a:endParaRPr lang="en-US" sz="800" dirty="0" smtClean="0">
              <a:solidFill>
                <a:schemeClr val="bg1"/>
              </a:solidFill>
            </a:endParaRPr>
          </a:p>
          <a:p>
            <a:pPr algn="r"/>
            <a:r>
              <a:rPr lang="en-US" sz="800" dirty="0" smtClean="0">
                <a:solidFill>
                  <a:schemeClr val="bg1"/>
                </a:solidFill>
              </a:rPr>
              <a:t>Licensed </a:t>
            </a:r>
            <a:r>
              <a:rPr lang="en-US" sz="800" dirty="0">
                <a:solidFill>
                  <a:schemeClr val="bg1"/>
                </a:solidFill>
              </a:rPr>
              <a:t>under </a:t>
            </a:r>
            <a:r>
              <a:rPr lang="en-US" sz="800" dirty="0">
                <a:solidFill>
                  <a:schemeClr val="bg1"/>
                </a:solidFill>
                <a:hlinkClick r:id="rId5"/>
              </a:rPr>
              <a:t>CC BY-NC-SA </a:t>
            </a:r>
            <a:r>
              <a:rPr lang="en-US" sz="800" dirty="0" smtClean="0">
                <a:solidFill>
                  <a:schemeClr val="bg1"/>
                </a:solidFill>
                <a:hlinkClick r:id="rId5"/>
              </a:rPr>
              <a:t>2.0</a:t>
            </a:r>
            <a:r>
              <a:rPr lang="en-US" sz="800" dirty="0" smtClean="0">
                <a:solidFill>
                  <a:schemeClr val="bg1"/>
                </a:solidFill>
              </a:rPr>
              <a:t> via </a:t>
            </a:r>
            <a:r>
              <a:rPr lang="en-US" sz="800" dirty="0">
                <a:solidFill>
                  <a:schemeClr val="bg1"/>
                </a:solidFill>
              </a:rPr>
              <a:t>Flickr</a:t>
            </a:r>
            <a:endParaRPr lang="el-GR" sz="800" dirty="0">
              <a:solidFill>
                <a:schemeClr val="bg1"/>
              </a:solidFill>
            </a:endParaRPr>
          </a:p>
        </p:txBody>
      </p:sp>
    </p:spTree>
    <p:extLst>
      <p:ext uri="{BB962C8B-B14F-4D97-AF65-F5344CB8AC3E}">
        <p14:creationId xmlns:p14="http://schemas.microsoft.com/office/powerpoint/2010/main" val="174134765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t="-9000" b="-9000"/>
          </a:stretch>
        </a:blipFill>
        <a:effectLst/>
      </p:bgPr>
    </p:bg>
    <p:spTree>
      <p:nvGrpSpPr>
        <p:cNvPr id="1" name=""/>
        <p:cNvGrpSpPr/>
        <p:nvPr/>
      </p:nvGrpSpPr>
      <p:grpSpPr>
        <a:xfrm>
          <a:off x="0" y="0"/>
          <a:ext cx="0" cy="0"/>
          <a:chOff x="0" y="0"/>
          <a:chExt cx="0" cy="0"/>
        </a:xfrm>
      </p:grpSpPr>
      <p:sp>
        <p:nvSpPr>
          <p:cNvPr id="9" name="Τίτλος 8"/>
          <p:cNvSpPr>
            <a:spLocks noGrp="1"/>
          </p:cNvSpPr>
          <p:nvPr>
            <p:ph type="title"/>
          </p:nvPr>
        </p:nvSpPr>
        <p:spPr/>
        <p:txBody>
          <a:bodyPr/>
          <a:lstStyle/>
          <a:p>
            <a:r>
              <a:rPr lang="el-GR" dirty="0" smtClean="0">
                <a:solidFill>
                  <a:schemeClr val="bg1"/>
                </a:solidFill>
              </a:rPr>
              <a:t>Ανάμεσα στην ‘υψηλή’ και την ‘δημώδη’ παράδοση</a:t>
            </a:r>
            <a:endParaRPr lang="el-GR" dirty="0">
              <a:solidFill>
                <a:schemeClr val="bg1"/>
              </a:solidFill>
            </a:endParaRPr>
          </a:p>
        </p:txBody>
      </p:sp>
      <p:sp>
        <p:nvSpPr>
          <p:cNvPr id="20" name="Θέση περιεχομένου 19"/>
          <p:cNvSpPr>
            <a:spLocks noGrp="1"/>
          </p:cNvSpPr>
          <p:nvPr>
            <p:ph idx="1"/>
          </p:nvPr>
        </p:nvSpPr>
        <p:spPr/>
        <p:txBody>
          <a:bodyPr anchor="b"/>
          <a:lstStyle/>
          <a:p>
            <a:pPr marL="0" indent="0" algn="r">
              <a:buNone/>
            </a:pPr>
            <a:r>
              <a:rPr lang="el-GR" i="1" dirty="0" smtClean="0">
                <a:solidFill>
                  <a:schemeClr val="bg1"/>
                </a:solidFill>
              </a:rPr>
              <a:t>Το ‘μοναδικό’ έργο δεν </a:t>
            </a:r>
            <a:r>
              <a:rPr lang="el-GR" dirty="0" smtClean="0">
                <a:solidFill>
                  <a:schemeClr val="bg1"/>
                </a:solidFill>
              </a:rPr>
              <a:t>αποτελεί παρά ένα μικρό ποσοστό μιας ευρύτερης δραστηριότητας, που την συναντάμε στην </a:t>
            </a:r>
            <a:r>
              <a:rPr lang="el-GR" i="1" dirty="0" smtClean="0">
                <a:solidFill>
                  <a:schemeClr val="bg1"/>
                </a:solidFill>
              </a:rPr>
              <a:t>ανώνυμη, λαϊκή ή ‘δημώδη’ αρχιτεκτονική</a:t>
            </a:r>
            <a:endParaRPr lang="el-GR" i="1" dirty="0">
              <a:solidFill>
                <a:schemeClr val="bg1"/>
              </a:solidFill>
            </a:endParaRPr>
          </a:p>
        </p:txBody>
      </p:sp>
      <p:sp>
        <p:nvSpPr>
          <p:cNvPr id="21" name="Θέση κειμένου 20"/>
          <p:cNvSpPr>
            <a:spLocks noGrp="1"/>
          </p:cNvSpPr>
          <p:nvPr>
            <p:ph type="body" sz="half" idx="2"/>
          </p:nvPr>
        </p:nvSpPr>
        <p:spPr/>
        <p:txBody>
          <a:bodyPr>
            <a:normAutofit lnSpcReduction="10000"/>
          </a:bodyPr>
          <a:lstStyle/>
          <a:p>
            <a:r>
              <a:rPr lang="el-GR" dirty="0" smtClean="0">
                <a:solidFill>
                  <a:schemeClr val="bg1"/>
                </a:solidFill>
              </a:rPr>
              <a:t>Η θεωρία και η ιστορία της αρχιτεκτονικής έχουν κατά κύριο λόγο ασχοληθεί με εκείνες τις κατασκευές που λογίζονται ως ‘μνημεία’.</a:t>
            </a:r>
          </a:p>
          <a:p>
            <a:r>
              <a:rPr lang="el-GR" dirty="0" smtClean="0">
                <a:solidFill>
                  <a:schemeClr val="bg1"/>
                </a:solidFill>
              </a:rPr>
              <a:t>Πρόκειται δηλαδή για κατασκευές εξαιρετικής αισθητικής και τεχνολογικής αξίας που καθορίζουν μια παρακαταθήκη και έναν εξελικτικό βηματισμό για τις κατακτήσεις του ανθρώπινου πνεύματος.</a:t>
            </a:r>
          </a:p>
          <a:p>
            <a:r>
              <a:rPr lang="el-GR" dirty="0" smtClean="0">
                <a:solidFill>
                  <a:schemeClr val="bg1"/>
                </a:solidFill>
              </a:rPr>
              <a:t>Ωστόσο τούτες οι κατασκευές δεν αποτελούν παρά ένα μικρό ποσοστό της οικοδομικής δραστηριότητας της εκάστοτε εποχής, και συχνά αντιπροσωπεύουν τις επιδιώξεις μιας κοινωνικής ελίτ.</a:t>
            </a:r>
            <a:endParaRPr lang="el-GR" dirty="0">
              <a:solidFill>
                <a:schemeClr val="bg1"/>
              </a:solidFill>
            </a:endParaRPr>
          </a:p>
        </p:txBody>
      </p:sp>
      <p:sp>
        <p:nvSpPr>
          <p:cNvPr id="5" name="TextBox 4"/>
          <p:cNvSpPr txBox="1"/>
          <p:nvPr/>
        </p:nvSpPr>
        <p:spPr>
          <a:xfrm>
            <a:off x="5183188" y="6307921"/>
            <a:ext cx="6172200" cy="338554"/>
          </a:xfrm>
          <a:prstGeom prst="rect">
            <a:avLst/>
          </a:prstGeom>
          <a:noFill/>
        </p:spPr>
        <p:txBody>
          <a:bodyPr wrap="square" rtlCol="0">
            <a:spAutoFit/>
          </a:bodyPr>
          <a:lstStyle/>
          <a:p>
            <a:pPr algn="r"/>
            <a:r>
              <a:rPr lang="en-US" sz="800" dirty="0">
                <a:solidFill>
                  <a:schemeClr val="bg1"/>
                </a:solidFill>
              </a:rPr>
              <a:t>"</a:t>
            </a:r>
            <a:r>
              <a:rPr lang="en-US" sz="800" dirty="0">
                <a:solidFill>
                  <a:schemeClr val="bg1"/>
                </a:solidFill>
                <a:hlinkClick r:id="rId3"/>
              </a:rPr>
              <a:t>Greece</a:t>
            </a:r>
            <a:r>
              <a:rPr lang="en-US" sz="800" dirty="0">
                <a:solidFill>
                  <a:schemeClr val="bg1"/>
                </a:solidFill>
              </a:rPr>
              <a:t>" by </a:t>
            </a:r>
            <a:r>
              <a:rPr lang="en-US" sz="800" dirty="0">
                <a:solidFill>
                  <a:schemeClr val="bg1"/>
                </a:solidFill>
                <a:hlinkClick r:id="rId4"/>
              </a:rPr>
              <a:t>Club Med UK</a:t>
            </a:r>
            <a:r>
              <a:rPr lang="en-US" sz="800" dirty="0">
                <a:solidFill>
                  <a:schemeClr val="bg1"/>
                </a:solidFill>
              </a:rPr>
              <a:t>.</a:t>
            </a:r>
            <a:endParaRPr lang="en-US" sz="800" dirty="0" smtClean="0">
              <a:solidFill>
                <a:schemeClr val="bg1"/>
              </a:solidFill>
            </a:endParaRPr>
          </a:p>
          <a:p>
            <a:pPr algn="r"/>
            <a:r>
              <a:rPr lang="en-US" sz="800" dirty="0" smtClean="0">
                <a:solidFill>
                  <a:schemeClr val="bg1"/>
                </a:solidFill>
              </a:rPr>
              <a:t>Licensed </a:t>
            </a:r>
            <a:r>
              <a:rPr lang="en-US" sz="800" dirty="0">
                <a:solidFill>
                  <a:schemeClr val="bg1"/>
                </a:solidFill>
              </a:rPr>
              <a:t>under </a:t>
            </a:r>
            <a:r>
              <a:rPr lang="en-US" sz="800" dirty="0">
                <a:solidFill>
                  <a:schemeClr val="bg1"/>
                </a:solidFill>
                <a:hlinkClick r:id="rId5"/>
              </a:rPr>
              <a:t>CC BY-NC </a:t>
            </a:r>
            <a:r>
              <a:rPr lang="en-US" sz="800" dirty="0" smtClean="0">
                <a:solidFill>
                  <a:schemeClr val="bg1"/>
                </a:solidFill>
                <a:hlinkClick r:id="rId5"/>
              </a:rPr>
              <a:t>2.0</a:t>
            </a:r>
            <a:r>
              <a:rPr lang="el-GR" sz="800" dirty="0" smtClean="0">
                <a:solidFill>
                  <a:schemeClr val="bg1"/>
                </a:solidFill>
                <a:hlinkClick r:id="rId5"/>
              </a:rPr>
              <a:t> </a:t>
            </a:r>
            <a:r>
              <a:rPr lang="en-US" sz="800" dirty="0" smtClean="0">
                <a:solidFill>
                  <a:schemeClr val="bg1"/>
                </a:solidFill>
              </a:rPr>
              <a:t>via </a:t>
            </a:r>
            <a:r>
              <a:rPr lang="en-US" sz="800" dirty="0">
                <a:solidFill>
                  <a:schemeClr val="bg1"/>
                </a:solidFill>
              </a:rPr>
              <a:t>Flickr</a:t>
            </a:r>
            <a:endParaRPr lang="el-GR" sz="800" dirty="0">
              <a:solidFill>
                <a:schemeClr val="bg1"/>
              </a:solidFill>
            </a:endParaRPr>
          </a:p>
        </p:txBody>
      </p:sp>
    </p:spTree>
    <p:extLst>
      <p:ext uri="{BB962C8B-B14F-4D97-AF65-F5344CB8AC3E}">
        <p14:creationId xmlns:p14="http://schemas.microsoft.com/office/powerpoint/2010/main" val="207345226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t="-17000" b="-17000"/>
          </a:stretch>
        </a:blip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solidFill>
                  <a:schemeClr val="bg1"/>
                </a:solidFill>
              </a:rPr>
              <a:t>Η αξία του μάστορα</a:t>
            </a:r>
            <a:endParaRPr lang="el-GR" dirty="0">
              <a:solidFill>
                <a:schemeClr val="bg1"/>
              </a:solidFill>
            </a:endParaRPr>
          </a:p>
        </p:txBody>
      </p:sp>
      <p:sp>
        <p:nvSpPr>
          <p:cNvPr id="3" name="Θέση περιεχομένου 2"/>
          <p:cNvSpPr>
            <a:spLocks noGrp="1"/>
          </p:cNvSpPr>
          <p:nvPr>
            <p:ph idx="1"/>
          </p:nvPr>
        </p:nvSpPr>
        <p:spPr/>
        <p:txBody>
          <a:bodyPr/>
          <a:lstStyle/>
          <a:p>
            <a:r>
              <a:rPr lang="el-GR" dirty="0" smtClean="0">
                <a:solidFill>
                  <a:schemeClr val="bg1"/>
                </a:solidFill>
              </a:rPr>
              <a:t>Η ‘καλή δουλειά’ ενός μεμονωμένου μάστορα αντανακλά συνολικά στην κοινότητα μέσα στην οποία δημιουργεί. </a:t>
            </a:r>
            <a:endParaRPr lang="el-GR" dirty="0">
              <a:solidFill>
                <a:schemeClr val="bg1"/>
              </a:solidFill>
            </a:endParaRPr>
          </a:p>
        </p:txBody>
      </p:sp>
      <p:sp>
        <p:nvSpPr>
          <p:cNvPr id="4" name="Θέση κειμένου 3"/>
          <p:cNvSpPr>
            <a:spLocks noGrp="1"/>
          </p:cNvSpPr>
          <p:nvPr>
            <p:ph type="body" sz="half" idx="2"/>
          </p:nvPr>
        </p:nvSpPr>
        <p:spPr>
          <a:solidFill>
            <a:schemeClr val="tx1">
              <a:alpha val="30000"/>
            </a:schemeClr>
          </a:solidFill>
        </p:spPr>
        <p:txBody>
          <a:bodyPr>
            <a:normAutofit lnSpcReduction="10000"/>
          </a:bodyPr>
          <a:lstStyle/>
          <a:p>
            <a:r>
              <a:rPr lang="el-GR" dirty="0" smtClean="0">
                <a:solidFill>
                  <a:schemeClr val="bg1"/>
                </a:solidFill>
              </a:rPr>
              <a:t>Εφόσον η οικοδομή εμφανίζει ιδιαίτερες δυσκολίες και απαιτήσεις, είναι δυνατόν να προσκληθούν ένας ή περισσότεροι εξειδικευμένοι τεχνίτες – π.χ. ένας τεχνίτης ξύλου γνωστός για τα περίτεχνα σχέδια που σκαλίζει.</a:t>
            </a:r>
          </a:p>
          <a:p>
            <a:r>
              <a:rPr lang="el-GR" dirty="0" smtClean="0">
                <a:solidFill>
                  <a:schemeClr val="bg1"/>
                </a:solidFill>
              </a:rPr>
              <a:t>Σε αυτή την περίπτωση η δημιουργία ξεχωρίζει από την συλλογική και οι υπόλοιποι την θυμούνται ειδικά. Ωστόσο η έννοια που έχει το μεράκι του μάστορα εμφανίζει εξίσου και την ατομική αίσθηση αρτιότητας και καλής εκτέλεσης, αλλά και την συλλογική αποδοχή που αντανακλά στην κοινότητα (π.χ. μέσα από την καλή φήμη). </a:t>
            </a:r>
            <a:endParaRPr lang="el-GR" dirty="0">
              <a:solidFill>
                <a:schemeClr val="bg1"/>
              </a:solidFill>
            </a:endParaRPr>
          </a:p>
        </p:txBody>
      </p:sp>
      <p:sp>
        <p:nvSpPr>
          <p:cNvPr id="5" name="TextBox 4"/>
          <p:cNvSpPr txBox="1"/>
          <p:nvPr/>
        </p:nvSpPr>
        <p:spPr>
          <a:xfrm>
            <a:off x="5183188" y="6307921"/>
            <a:ext cx="6172200" cy="338554"/>
          </a:xfrm>
          <a:prstGeom prst="rect">
            <a:avLst/>
          </a:prstGeom>
          <a:noFill/>
        </p:spPr>
        <p:txBody>
          <a:bodyPr wrap="square" rtlCol="0">
            <a:spAutoFit/>
          </a:bodyPr>
          <a:lstStyle/>
          <a:p>
            <a:pPr algn="r"/>
            <a:r>
              <a:rPr lang="en-US" sz="800" dirty="0" smtClean="0">
                <a:solidFill>
                  <a:schemeClr val="bg1"/>
                </a:solidFill>
              </a:rPr>
              <a:t>“</a:t>
            </a:r>
            <a:r>
              <a:rPr lang="en-US" sz="800" dirty="0" err="1" smtClean="0">
                <a:solidFill>
                  <a:schemeClr val="bg1"/>
                </a:solidFill>
                <a:hlinkClick r:id="rId3"/>
              </a:rPr>
              <a:t>ambelakia</a:t>
            </a:r>
            <a:r>
              <a:rPr lang="en-US" sz="800" dirty="0" smtClean="0">
                <a:solidFill>
                  <a:schemeClr val="bg1"/>
                </a:solidFill>
                <a:hlinkClick r:id="rId3"/>
              </a:rPr>
              <a:t> </a:t>
            </a:r>
            <a:r>
              <a:rPr lang="en-US" sz="800" dirty="0" err="1">
                <a:solidFill>
                  <a:schemeClr val="bg1"/>
                </a:solidFill>
                <a:hlinkClick r:id="rId3"/>
              </a:rPr>
              <a:t>sh</a:t>
            </a:r>
            <a:r>
              <a:rPr lang="en-US" sz="800" dirty="0">
                <a:solidFill>
                  <a:schemeClr val="bg1"/>
                </a:solidFill>
                <a:hlinkClick r:id="rId3"/>
              </a:rPr>
              <a:t> </a:t>
            </a:r>
            <a:r>
              <a:rPr lang="en-US" sz="800" dirty="0" smtClean="0">
                <a:solidFill>
                  <a:schemeClr val="bg1"/>
                </a:solidFill>
                <a:hlinkClick r:id="rId3"/>
              </a:rPr>
              <a:t>14</a:t>
            </a:r>
            <a:r>
              <a:rPr lang="en-US" sz="800" dirty="0" smtClean="0">
                <a:solidFill>
                  <a:schemeClr val="bg1"/>
                </a:solidFill>
              </a:rPr>
              <a:t>” </a:t>
            </a:r>
            <a:r>
              <a:rPr lang="en-US" sz="800" dirty="0" smtClean="0">
                <a:solidFill>
                  <a:schemeClr val="bg1"/>
                </a:solidFill>
              </a:rPr>
              <a:t>by </a:t>
            </a:r>
            <a:r>
              <a:rPr lang="en-US" sz="800" dirty="0" err="1">
                <a:solidFill>
                  <a:schemeClr val="bg1"/>
                </a:solidFill>
                <a:hlinkClick r:id="rId4"/>
              </a:rPr>
              <a:t>damian</a:t>
            </a:r>
            <a:r>
              <a:rPr lang="en-US" sz="800" dirty="0">
                <a:solidFill>
                  <a:schemeClr val="bg1"/>
                </a:solidFill>
                <a:hlinkClick r:id="rId4"/>
              </a:rPr>
              <a:t> </a:t>
            </a:r>
            <a:r>
              <a:rPr lang="en-US" sz="800" dirty="0" err="1" smtClean="0">
                <a:solidFill>
                  <a:schemeClr val="bg1"/>
                </a:solidFill>
                <a:hlinkClick r:id="rId4"/>
              </a:rPr>
              <a:t>entwistle</a:t>
            </a:r>
            <a:r>
              <a:rPr lang="en-US" sz="800" dirty="0" smtClean="0">
                <a:solidFill>
                  <a:schemeClr val="bg1"/>
                </a:solidFill>
              </a:rPr>
              <a:t>.</a:t>
            </a:r>
            <a:endParaRPr lang="en-US" sz="800" dirty="0" smtClean="0">
              <a:solidFill>
                <a:schemeClr val="bg1"/>
              </a:solidFill>
            </a:endParaRPr>
          </a:p>
          <a:p>
            <a:pPr algn="r"/>
            <a:r>
              <a:rPr lang="en-US" sz="800" dirty="0" smtClean="0">
                <a:solidFill>
                  <a:schemeClr val="bg1"/>
                </a:solidFill>
              </a:rPr>
              <a:t>Licensed </a:t>
            </a:r>
            <a:r>
              <a:rPr lang="en-US" sz="800" dirty="0">
                <a:solidFill>
                  <a:schemeClr val="bg1"/>
                </a:solidFill>
              </a:rPr>
              <a:t>under </a:t>
            </a:r>
            <a:r>
              <a:rPr lang="en-US" sz="800" dirty="0">
                <a:solidFill>
                  <a:schemeClr val="bg1"/>
                </a:solidFill>
                <a:hlinkClick r:id="rId5"/>
              </a:rPr>
              <a:t>CC BY-NC </a:t>
            </a:r>
            <a:r>
              <a:rPr lang="en-US" sz="800" dirty="0" smtClean="0">
                <a:solidFill>
                  <a:schemeClr val="bg1"/>
                </a:solidFill>
                <a:hlinkClick r:id="rId5"/>
              </a:rPr>
              <a:t>2.0</a:t>
            </a:r>
            <a:r>
              <a:rPr lang="el-GR" sz="800" dirty="0" smtClean="0">
                <a:solidFill>
                  <a:schemeClr val="bg1"/>
                </a:solidFill>
                <a:hlinkClick r:id="rId5"/>
              </a:rPr>
              <a:t> </a:t>
            </a:r>
            <a:r>
              <a:rPr lang="en-US" sz="800" dirty="0" smtClean="0">
                <a:solidFill>
                  <a:schemeClr val="bg1"/>
                </a:solidFill>
              </a:rPr>
              <a:t>via </a:t>
            </a:r>
            <a:r>
              <a:rPr lang="en-US" sz="800" dirty="0">
                <a:solidFill>
                  <a:schemeClr val="bg1"/>
                </a:solidFill>
              </a:rPr>
              <a:t>Flickr</a:t>
            </a:r>
            <a:endParaRPr lang="el-GR" sz="800" dirty="0">
              <a:solidFill>
                <a:schemeClr val="bg1"/>
              </a:solidFill>
            </a:endParaRPr>
          </a:p>
        </p:txBody>
      </p:sp>
    </p:spTree>
    <p:extLst>
      <p:ext uri="{BB962C8B-B14F-4D97-AF65-F5344CB8AC3E}">
        <p14:creationId xmlns:p14="http://schemas.microsoft.com/office/powerpoint/2010/main" val="32316151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l="-6000" r="-6000"/>
          </a:stretch>
        </a:blip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457200"/>
            <a:ext cx="4509452" cy="1600200"/>
          </a:xfrm>
        </p:spPr>
        <p:txBody>
          <a:bodyPr/>
          <a:lstStyle/>
          <a:p>
            <a:r>
              <a:rPr lang="el-GR" dirty="0" smtClean="0">
                <a:solidFill>
                  <a:schemeClr val="bg1"/>
                </a:solidFill>
              </a:rPr>
              <a:t>Ξεπερνώντας τον μέσο όρο</a:t>
            </a:r>
            <a:endParaRPr lang="el-GR" dirty="0">
              <a:solidFill>
                <a:schemeClr val="bg1"/>
              </a:solidFill>
            </a:endParaRPr>
          </a:p>
        </p:txBody>
      </p:sp>
      <p:pic>
        <p:nvPicPr>
          <p:cNvPr id="5" name="Θέση περιεχομένου 4"/>
          <p:cNvPicPr>
            <a:picLocks noGrp="1" noChangeAspect="1"/>
          </p:cNvPicPr>
          <p:nvPr>
            <p:ph idx="1"/>
          </p:nvPr>
        </p:nvPicPr>
        <p:blipFill rotWithShape="1">
          <a:blip r:embed="rId3">
            <a:extLst>
              <a:ext uri="{28A0092B-C50C-407E-A947-70E740481C1C}">
                <a14:useLocalDpi xmlns:a14="http://schemas.microsoft.com/office/drawing/2010/main" val="0"/>
              </a:ext>
            </a:extLst>
          </a:blip>
          <a:srcRect t="24428" b="426"/>
          <a:stretch/>
        </p:blipFill>
        <p:spPr>
          <a:xfrm rot="5400000">
            <a:off x="6101239" y="499587"/>
            <a:ext cx="5364162" cy="5374640"/>
          </a:xfrm>
        </p:spPr>
      </p:pic>
      <p:sp>
        <p:nvSpPr>
          <p:cNvPr id="4" name="Θέση κειμένου 3"/>
          <p:cNvSpPr>
            <a:spLocks noGrp="1"/>
          </p:cNvSpPr>
          <p:nvPr>
            <p:ph type="body" sz="half" idx="2"/>
          </p:nvPr>
        </p:nvSpPr>
        <p:spPr>
          <a:xfrm>
            <a:off x="839788" y="2428240"/>
            <a:ext cx="4646612" cy="3440748"/>
          </a:xfrm>
          <a:solidFill>
            <a:schemeClr val="tx1">
              <a:alpha val="45000"/>
            </a:schemeClr>
          </a:solidFill>
        </p:spPr>
        <p:txBody>
          <a:bodyPr>
            <a:normAutofit fontScale="92500" lnSpcReduction="10000"/>
          </a:bodyPr>
          <a:lstStyle/>
          <a:p>
            <a:r>
              <a:rPr lang="el-GR" dirty="0" smtClean="0">
                <a:solidFill>
                  <a:schemeClr val="bg1"/>
                </a:solidFill>
              </a:rPr>
              <a:t>Μαρτυρώντας κοινωνικές μεταλλάξεις (π.χ. την επίδειξη κοινωνικής διάκρισης), ορισμένα δείγματα κατοικιών ζητούν να επιτύχουν ένα ανώτερο από το μέσο επίπεδο. Το έργο αυτό ανατίθεται στα λεγόμενα «</a:t>
            </a:r>
            <a:r>
              <a:rPr lang="el-GR" dirty="0" err="1" smtClean="0">
                <a:solidFill>
                  <a:schemeClr val="bg1"/>
                </a:solidFill>
              </a:rPr>
              <a:t>ισνάφια</a:t>
            </a:r>
            <a:r>
              <a:rPr lang="el-GR" dirty="0" smtClean="0">
                <a:solidFill>
                  <a:schemeClr val="bg1"/>
                </a:solidFill>
              </a:rPr>
              <a:t>», δηλαδή ειδικά συνεργεία που περιφέρονται από περιοχή σε περιοχή χτίζοντας οικοδομές κατά παραγγελία.</a:t>
            </a:r>
          </a:p>
          <a:p>
            <a:r>
              <a:rPr lang="el-GR" dirty="0" smtClean="0">
                <a:solidFill>
                  <a:schemeClr val="bg1"/>
                </a:solidFill>
              </a:rPr>
              <a:t>Μια μελέτη του έργου τους φανερώνει τόσο τον τόπο προέλευσής τους όσο και το πεδίο της επιρροής τους. Για παράδειγμα τα </a:t>
            </a:r>
            <a:r>
              <a:rPr lang="el-GR" dirty="0" err="1" smtClean="0">
                <a:solidFill>
                  <a:schemeClr val="bg1"/>
                </a:solidFill>
              </a:rPr>
              <a:t>μαστοροχώρια</a:t>
            </a:r>
            <a:r>
              <a:rPr lang="el-GR" dirty="0" smtClean="0">
                <a:solidFill>
                  <a:schemeClr val="bg1"/>
                </a:solidFill>
              </a:rPr>
              <a:t> της Πίνδου (π.χ. </a:t>
            </a:r>
            <a:r>
              <a:rPr lang="el-GR" dirty="0" err="1" smtClean="0">
                <a:solidFill>
                  <a:schemeClr val="bg1"/>
                </a:solidFill>
              </a:rPr>
              <a:t>Ζαγόρι</a:t>
            </a:r>
            <a:r>
              <a:rPr lang="el-GR" dirty="0" smtClean="0">
                <a:solidFill>
                  <a:schemeClr val="bg1"/>
                </a:solidFill>
              </a:rPr>
              <a:t>) τροφοδοτούν την Β. Ελλάδα, ενώ τα αντίστοιχα της Αρκαδίας (π.χ. Λαγκάδια) την Πελοπόννησο.</a:t>
            </a:r>
          </a:p>
          <a:p>
            <a:r>
              <a:rPr lang="el-GR" dirty="0" smtClean="0">
                <a:solidFill>
                  <a:schemeClr val="bg1"/>
                </a:solidFill>
              </a:rPr>
              <a:t>Τα «</a:t>
            </a:r>
            <a:r>
              <a:rPr lang="el-GR" dirty="0" err="1" smtClean="0">
                <a:solidFill>
                  <a:schemeClr val="bg1"/>
                </a:solidFill>
              </a:rPr>
              <a:t>ισνάφια</a:t>
            </a:r>
            <a:r>
              <a:rPr lang="el-GR" dirty="0" smtClean="0">
                <a:solidFill>
                  <a:schemeClr val="bg1"/>
                </a:solidFill>
              </a:rPr>
              <a:t>» λειτουργούν σαν κλειστές συντεχνίες, με μαθητεία και ιεραρχίες, ενώ ορισμένες έχουν και την δική τους διάλεκτο.</a:t>
            </a:r>
            <a:endParaRPr lang="el-GR" dirty="0">
              <a:solidFill>
                <a:schemeClr val="bg1"/>
              </a:solidFill>
            </a:endParaRPr>
          </a:p>
        </p:txBody>
      </p:sp>
      <p:sp>
        <p:nvSpPr>
          <p:cNvPr id="6" name="TextBox 5"/>
          <p:cNvSpPr txBox="1"/>
          <p:nvPr/>
        </p:nvSpPr>
        <p:spPr>
          <a:xfrm>
            <a:off x="6969759" y="5868988"/>
            <a:ext cx="4551681" cy="461665"/>
          </a:xfrm>
          <a:prstGeom prst="rect">
            <a:avLst/>
          </a:prstGeom>
          <a:noFill/>
        </p:spPr>
        <p:txBody>
          <a:bodyPr wrap="square" rtlCol="0">
            <a:spAutoFit/>
          </a:bodyPr>
          <a:lstStyle/>
          <a:p>
            <a:pPr algn="r"/>
            <a:r>
              <a:rPr lang="el-GR" sz="800" dirty="0" smtClean="0">
                <a:solidFill>
                  <a:schemeClr val="bg1"/>
                </a:solidFill>
              </a:rPr>
              <a:t>Σχηματική κατανομή ζωνών επιρροής. </a:t>
            </a:r>
            <a:r>
              <a:rPr lang="el-GR" sz="800" dirty="0" smtClean="0">
                <a:solidFill>
                  <a:schemeClr val="bg1"/>
                </a:solidFill>
              </a:rPr>
              <a:t>Πηγή: Φιλιππίδης, Δ. (2010) «Ανώνυμη αρχιτεκτονική στην Ελλάδα ή ο </a:t>
            </a:r>
            <a:r>
              <a:rPr lang="el-GR" sz="800" dirty="0" err="1" smtClean="0">
                <a:solidFill>
                  <a:schemeClr val="bg1"/>
                </a:solidFill>
              </a:rPr>
              <a:t>έλληνας</a:t>
            </a:r>
            <a:r>
              <a:rPr lang="el-GR" sz="800" dirty="0" smtClean="0">
                <a:solidFill>
                  <a:schemeClr val="bg1"/>
                </a:solidFill>
              </a:rPr>
              <a:t> </a:t>
            </a:r>
            <a:r>
              <a:rPr lang="el-GR" sz="800" dirty="0" err="1" smtClean="0">
                <a:solidFill>
                  <a:schemeClr val="bg1"/>
                </a:solidFill>
              </a:rPr>
              <a:t>Ράποπορτ</a:t>
            </a:r>
            <a:r>
              <a:rPr lang="el-GR" sz="800" dirty="0" smtClean="0">
                <a:solidFill>
                  <a:schemeClr val="bg1"/>
                </a:solidFill>
              </a:rPr>
              <a:t>», στο </a:t>
            </a:r>
            <a:r>
              <a:rPr lang="en-US" sz="800" dirty="0" err="1" smtClean="0">
                <a:solidFill>
                  <a:schemeClr val="bg1"/>
                </a:solidFill>
              </a:rPr>
              <a:t>Rapoport</a:t>
            </a:r>
            <a:r>
              <a:rPr lang="en-US" sz="800" dirty="0" smtClean="0">
                <a:solidFill>
                  <a:schemeClr val="bg1"/>
                </a:solidFill>
              </a:rPr>
              <a:t>, A.</a:t>
            </a:r>
            <a:r>
              <a:rPr lang="el-GR" sz="800" dirty="0" smtClean="0">
                <a:solidFill>
                  <a:schemeClr val="bg1"/>
                </a:solidFill>
              </a:rPr>
              <a:t>, </a:t>
            </a:r>
            <a:r>
              <a:rPr lang="el-GR" sz="800" i="1" dirty="0" smtClean="0">
                <a:solidFill>
                  <a:schemeClr val="bg1"/>
                </a:solidFill>
              </a:rPr>
              <a:t>Ανώνυμη αρχιτεκτονική και πολιτιστικοί παράγοντες,</a:t>
            </a:r>
            <a:r>
              <a:rPr lang="el-GR" sz="800" dirty="0" smtClean="0">
                <a:solidFill>
                  <a:schemeClr val="bg1"/>
                </a:solidFill>
              </a:rPr>
              <a:t> Αθήνα: Μέλισσα. σ.275</a:t>
            </a:r>
            <a:endParaRPr lang="en-US" sz="800" dirty="0" smtClean="0">
              <a:solidFill>
                <a:schemeClr val="bg1"/>
              </a:solidFill>
            </a:endParaRPr>
          </a:p>
        </p:txBody>
      </p:sp>
      <p:sp>
        <p:nvSpPr>
          <p:cNvPr id="7" name="TextBox 6"/>
          <p:cNvSpPr txBox="1"/>
          <p:nvPr/>
        </p:nvSpPr>
        <p:spPr>
          <a:xfrm>
            <a:off x="6096000" y="6460511"/>
            <a:ext cx="5425440" cy="338554"/>
          </a:xfrm>
          <a:prstGeom prst="rect">
            <a:avLst/>
          </a:prstGeom>
          <a:noFill/>
        </p:spPr>
        <p:txBody>
          <a:bodyPr wrap="square" rtlCol="0">
            <a:spAutoFit/>
          </a:bodyPr>
          <a:lstStyle/>
          <a:p>
            <a:pPr algn="r"/>
            <a:r>
              <a:rPr lang="el-GR" sz="800" dirty="0" smtClean="0">
                <a:solidFill>
                  <a:schemeClr val="bg1"/>
                </a:solidFill>
              </a:rPr>
              <a:t>Εικόνα στο φόντο: </a:t>
            </a:r>
            <a:r>
              <a:rPr lang="en-US" sz="800" dirty="0" smtClean="0">
                <a:solidFill>
                  <a:schemeClr val="bg1"/>
                </a:solidFill>
              </a:rPr>
              <a:t>“</a:t>
            </a:r>
            <a:r>
              <a:rPr lang="en-US" sz="800" dirty="0" err="1" smtClean="0">
                <a:solidFill>
                  <a:schemeClr val="bg1"/>
                </a:solidFill>
                <a:hlinkClick r:id="rId4"/>
              </a:rPr>
              <a:t>ambelakia</a:t>
            </a:r>
            <a:r>
              <a:rPr lang="en-US" sz="800" dirty="0" smtClean="0">
                <a:solidFill>
                  <a:schemeClr val="bg1"/>
                </a:solidFill>
                <a:hlinkClick r:id="rId4"/>
              </a:rPr>
              <a:t> </a:t>
            </a:r>
            <a:r>
              <a:rPr lang="en-US" sz="800" dirty="0" err="1">
                <a:solidFill>
                  <a:schemeClr val="bg1"/>
                </a:solidFill>
                <a:hlinkClick r:id="rId4"/>
              </a:rPr>
              <a:t>sh</a:t>
            </a:r>
            <a:r>
              <a:rPr lang="en-US" sz="800" dirty="0">
                <a:solidFill>
                  <a:schemeClr val="bg1"/>
                </a:solidFill>
                <a:hlinkClick r:id="rId4"/>
              </a:rPr>
              <a:t> </a:t>
            </a:r>
            <a:r>
              <a:rPr lang="el-GR" sz="800" dirty="0" smtClean="0">
                <a:solidFill>
                  <a:schemeClr val="bg1"/>
                </a:solidFill>
                <a:hlinkClick r:id="rId4"/>
              </a:rPr>
              <a:t>23</a:t>
            </a:r>
            <a:r>
              <a:rPr lang="en-US" sz="800" dirty="0" smtClean="0">
                <a:solidFill>
                  <a:schemeClr val="bg1"/>
                </a:solidFill>
              </a:rPr>
              <a:t>” </a:t>
            </a:r>
            <a:r>
              <a:rPr lang="en-US" sz="800" dirty="0" smtClean="0">
                <a:solidFill>
                  <a:schemeClr val="bg1"/>
                </a:solidFill>
              </a:rPr>
              <a:t>by </a:t>
            </a:r>
            <a:r>
              <a:rPr lang="en-US" sz="800" dirty="0" err="1">
                <a:solidFill>
                  <a:schemeClr val="bg1"/>
                </a:solidFill>
                <a:hlinkClick r:id="rId5"/>
              </a:rPr>
              <a:t>damian</a:t>
            </a:r>
            <a:r>
              <a:rPr lang="en-US" sz="800" dirty="0">
                <a:solidFill>
                  <a:schemeClr val="bg1"/>
                </a:solidFill>
                <a:hlinkClick r:id="rId5"/>
              </a:rPr>
              <a:t> </a:t>
            </a:r>
            <a:r>
              <a:rPr lang="en-US" sz="800" dirty="0" err="1" smtClean="0">
                <a:solidFill>
                  <a:schemeClr val="bg1"/>
                </a:solidFill>
                <a:hlinkClick r:id="rId5"/>
              </a:rPr>
              <a:t>entwistle</a:t>
            </a:r>
            <a:r>
              <a:rPr lang="en-US" sz="800" dirty="0" smtClean="0">
                <a:solidFill>
                  <a:schemeClr val="bg1"/>
                </a:solidFill>
              </a:rPr>
              <a:t>.</a:t>
            </a:r>
            <a:endParaRPr lang="en-US" sz="800" dirty="0" smtClean="0">
              <a:solidFill>
                <a:schemeClr val="bg1"/>
              </a:solidFill>
            </a:endParaRPr>
          </a:p>
          <a:p>
            <a:pPr algn="r"/>
            <a:r>
              <a:rPr lang="en-US" sz="800" dirty="0" smtClean="0">
                <a:solidFill>
                  <a:schemeClr val="bg1"/>
                </a:solidFill>
              </a:rPr>
              <a:t>Licensed </a:t>
            </a:r>
            <a:r>
              <a:rPr lang="en-US" sz="800" dirty="0">
                <a:solidFill>
                  <a:schemeClr val="bg1"/>
                </a:solidFill>
              </a:rPr>
              <a:t>under </a:t>
            </a:r>
            <a:r>
              <a:rPr lang="en-US" sz="800" dirty="0">
                <a:solidFill>
                  <a:schemeClr val="bg1"/>
                </a:solidFill>
                <a:hlinkClick r:id="rId6"/>
              </a:rPr>
              <a:t>CC BY-NC </a:t>
            </a:r>
            <a:r>
              <a:rPr lang="en-US" sz="800" dirty="0" smtClean="0">
                <a:solidFill>
                  <a:schemeClr val="bg1"/>
                </a:solidFill>
                <a:hlinkClick r:id="rId6"/>
              </a:rPr>
              <a:t>2.0</a:t>
            </a:r>
            <a:r>
              <a:rPr lang="el-GR" sz="800" dirty="0" smtClean="0">
                <a:solidFill>
                  <a:schemeClr val="bg1"/>
                </a:solidFill>
                <a:hlinkClick r:id="rId6"/>
              </a:rPr>
              <a:t> </a:t>
            </a:r>
            <a:r>
              <a:rPr lang="en-US" sz="800" dirty="0" smtClean="0">
                <a:solidFill>
                  <a:schemeClr val="bg1"/>
                </a:solidFill>
              </a:rPr>
              <a:t>via </a:t>
            </a:r>
            <a:r>
              <a:rPr lang="en-US" sz="800" dirty="0">
                <a:solidFill>
                  <a:schemeClr val="bg1"/>
                </a:solidFill>
              </a:rPr>
              <a:t>Flickr</a:t>
            </a:r>
            <a:endParaRPr lang="el-GR" sz="800" dirty="0">
              <a:solidFill>
                <a:schemeClr val="bg1"/>
              </a:solidFill>
            </a:endParaRPr>
          </a:p>
        </p:txBody>
      </p:sp>
    </p:spTree>
    <p:extLst>
      <p:ext uri="{BB962C8B-B14F-4D97-AF65-F5344CB8AC3E}">
        <p14:creationId xmlns:p14="http://schemas.microsoft.com/office/powerpoint/2010/main" val="410467791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0" b="-40000"/>
          </a:stretch>
        </a:blip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987424"/>
            <a:ext cx="3932237" cy="1069975"/>
          </a:xfrm>
          <a:solidFill>
            <a:schemeClr val="bg1">
              <a:alpha val="40000"/>
            </a:schemeClr>
          </a:solidFill>
        </p:spPr>
        <p:txBody>
          <a:bodyPr/>
          <a:lstStyle/>
          <a:p>
            <a:r>
              <a:rPr lang="el-GR" dirty="0" smtClean="0"/>
              <a:t>Τα υλικά ως βάση επιλογής</a:t>
            </a:r>
            <a:endParaRPr lang="el-GR" dirty="0"/>
          </a:p>
        </p:txBody>
      </p:sp>
      <p:sp>
        <p:nvSpPr>
          <p:cNvPr id="3" name="Θέση περιεχομένου 2"/>
          <p:cNvSpPr>
            <a:spLocks noGrp="1"/>
          </p:cNvSpPr>
          <p:nvPr>
            <p:ph idx="1"/>
          </p:nvPr>
        </p:nvSpPr>
        <p:spPr>
          <a:solidFill>
            <a:schemeClr val="tx1">
              <a:alpha val="40000"/>
            </a:schemeClr>
          </a:solidFill>
        </p:spPr>
        <p:txBody>
          <a:bodyPr>
            <a:normAutofit/>
          </a:bodyPr>
          <a:lstStyle/>
          <a:p>
            <a:r>
              <a:rPr lang="el-GR" sz="2800" dirty="0" smtClean="0">
                <a:solidFill>
                  <a:schemeClr val="bg1"/>
                </a:solidFill>
              </a:rPr>
              <a:t>Τα υλικά διακρίνονται σε ‘σκληρά’ </a:t>
            </a:r>
            <a:r>
              <a:rPr lang="el-GR" sz="2800" dirty="0">
                <a:solidFill>
                  <a:schemeClr val="bg1"/>
                </a:solidFill>
              </a:rPr>
              <a:t>και </a:t>
            </a:r>
            <a:r>
              <a:rPr lang="el-GR" sz="2800" dirty="0" smtClean="0">
                <a:solidFill>
                  <a:schemeClr val="bg1"/>
                </a:solidFill>
              </a:rPr>
              <a:t>‘</a:t>
            </a:r>
            <a:r>
              <a:rPr lang="el-GR" sz="2800" dirty="0">
                <a:solidFill>
                  <a:schemeClr val="bg1"/>
                </a:solidFill>
              </a:rPr>
              <a:t>μαλακά</a:t>
            </a:r>
            <a:r>
              <a:rPr lang="el-GR" sz="2800" dirty="0" smtClean="0">
                <a:solidFill>
                  <a:schemeClr val="bg1"/>
                </a:solidFill>
              </a:rPr>
              <a:t>’.</a:t>
            </a:r>
          </a:p>
          <a:p>
            <a:r>
              <a:rPr lang="el-GR" sz="2800" dirty="0" smtClean="0">
                <a:solidFill>
                  <a:schemeClr val="bg1"/>
                </a:solidFill>
              </a:rPr>
              <a:t>Τα πρώτα είναι δύσκολα στην συγκομιδή και την επεξεργασία τους αλλά είναι άκαμπτα και έχουν εξαιρετική αντοχή μέσα στον χρόνο. Τα δεύτερα συχνά θέλουν ειδική κατεργασία για να αντέξουν, ωστόσο δεν θεωρούνται απαραιτήτως υποδεέστερα.</a:t>
            </a:r>
            <a:endParaRPr lang="el-GR" sz="2800" dirty="0">
              <a:solidFill>
                <a:schemeClr val="bg1"/>
              </a:solidFill>
            </a:endParaRPr>
          </a:p>
        </p:txBody>
      </p:sp>
      <p:sp>
        <p:nvSpPr>
          <p:cNvPr id="4" name="Θέση κειμένου 3"/>
          <p:cNvSpPr>
            <a:spLocks noGrp="1"/>
          </p:cNvSpPr>
          <p:nvPr>
            <p:ph type="body" sz="half" idx="2"/>
          </p:nvPr>
        </p:nvSpPr>
        <p:spPr>
          <a:solidFill>
            <a:schemeClr val="bg1">
              <a:alpha val="40000"/>
            </a:schemeClr>
          </a:solidFill>
        </p:spPr>
        <p:txBody>
          <a:bodyPr/>
          <a:lstStyle/>
          <a:p>
            <a:r>
              <a:rPr lang="el-GR" dirty="0" smtClean="0"/>
              <a:t>Πέρα από την προφανή διάσταση της </a:t>
            </a:r>
            <a:r>
              <a:rPr lang="el-GR" i="1" dirty="0" smtClean="0"/>
              <a:t>εντοπιότητας</a:t>
            </a:r>
            <a:r>
              <a:rPr lang="el-GR" dirty="0" smtClean="0"/>
              <a:t> και την </a:t>
            </a:r>
            <a:r>
              <a:rPr lang="el-GR" i="1" dirty="0" smtClean="0"/>
              <a:t>διαθεσιμότητας</a:t>
            </a:r>
            <a:r>
              <a:rPr lang="el-GR" dirty="0" smtClean="0"/>
              <a:t>, ένας από τους σημαντικότερους παράγοντες επιλογής των υλικών – και επομένως και των συνακόλουθων τεχνικών που επιστρατεύονται – έχει να κάνει με την μηχανική ικανότητα και μακροβιότητα τους σε σχέση με την </a:t>
            </a:r>
            <a:r>
              <a:rPr lang="el-GR" b="1" dirty="0" smtClean="0"/>
              <a:t>σημασία του κτίσματος</a:t>
            </a:r>
            <a:r>
              <a:rPr lang="el-GR" dirty="0" smtClean="0"/>
              <a:t>.</a:t>
            </a:r>
          </a:p>
          <a:p>
            <a:r>
              <a:rPr lang="el-GR" dirty="0" smtClean="0"/>
              <a:t>Με απλά λόγια, κτίρια όπως μια εκκλησία κτίζονται με την παραδοχή ότι θα υπάρχουν για πάντα, ενώ τα σπίτια θεωρούνται φθαρτά και εφήμερα.</a:t>
            </a:r>
            <a:endParaRPr lang="el-GR" dirty="0"/>
          </a:p>
        </p:txBody>
      </p:sp>
      <p:sp>
        <p:nvSpPr>
          <p:cNvPr id="5" name="TextBox 4"/>
          <p:cNvSpPr txBox="1"/>
          <p:nvPr/>
        </p:nvSpPr>
        <p:spPr>
          <a:xfrm>
            <a:off x="5183188" y="6350000"/>
            <a:ext cx="6172200" cy="338554"/>
          </a:xfrm>
          <a:prstGeom prst="rect">
            <a:avLst/>
          </a:prstGeom>
          <a:noFill/>
        </p:spPr>
        <p:txBody>
          <a:bodyPr wrap="square" rtlCol="0">
            <a:spAutoFit/>
          </a:bodyPr>
          <a:lstStyle/>
          <a:p>
            <a:pPr algn="r"/>
            <a:r>
              <a:rPr lang="en-US" sz="800" dirty="0">
                <a:solidFill>
                  <a:schemeClr val="bg1"/>
                </a:solidFill>
              </a:rPr>
              <a:t>"</a:t>
            </a:r>
            <a:r>
              <a:rPr lang="en-US" sz="800" dirty="0">
                <a:solidFill>
                  <a:schemeClr val="bg1"/>
                </a:solidFill>
                <a:hlinkClick r:id="rId3"/>
              </a:rPr>
              <a:t>Palio (old) </a:t>
            </a:r>
            <a:r>
              <a:rPr lang="en-US" sz="800" dirty="0" err="1">
                <a:solidFill>
                  <a:schemeClr val="bg1"/>
                </a:solidFill>
                <a:hlinkClick r:id="rId3"/>
              </a:rPr>
              <a:t>Mavronoros</a:t>
            </a:r>
            <a:r>
              <a:rPr lang="en-US" sz="800" dirty="0">
                <a:solidFill>
                  <a:schemeClr val="bg1"/>
                </a:solidFill>
                <a:hlinkClick r:id="rId3"/>
              </a:rPr>
              <a:t> village</a:t>
            </a:r>
            <a:r>
              <a:rPr lang="en-US" sz="800" dirty="0">
                <a:solidFill>
                  <a:schemeClr val="bg1"/>
                </a:solidFill>
              </a:rPr>
              <a:t>" </a:t>
            </a:r>
            <a:r>
              <a:rPr lang="en-US" sz="800" dirty="0">
                <a:solidFill>
                  <a:schemeClr val="bg1"/>
                </a:solidFill>
              </a:rPr>
              <a:t>by </a:t>
            </a:r>
            <a:r>
              <a:rPr lang="en-US" sz="800" dirty="0">
                <a:solidFill>
                  <a:schemeClr val="bg1"/>
                </a:solidFill>
                <a:hlinkClick r:id="rId4"/>
              </a:rPr>
              <a:t>Dimitris </a:t>
            </a:r>
            <a:r>
              <a:rPr lang="en-US" sz="800" dirty="0" err="1" smtClean="0">
                <a:solidFill>
                  <a:schemeClr val="bg1"/>
                </a:solidFill>
                <a:hlinkClick r:id="rId4"/>
              </a:rPr>
              <a:t>Kilymis</a:t>
            </a:r>
            <a:r>
              <a:rPr lang="en-US" sz="800" dirty="0" smtClean="0">
                <a:solidFill>
                  <a:schemeClr val="bg1"/>
                </a:solidFill>
              </a:rPr>
              <a:t>.</a:t>
            </a:r>
            <a:endParaRPr lang="en-US" sz="800" dirty="0" smtClean="0">
              <a:solidFill>
                <a:schemeClr val="bg1"/>
              </a:solidFill>
            </a:endParaRPr>
          </a:p>
          <a:p>
            <a:pPr algn="r"/>
            <a:r>
              <a:rPr lang="en-US" sz="800" dirty="0" smtClean="0">
                <a:solidFill>
                  <a:schemeClr val="bg1"/>
                </a:solidFill>
              </a:rPr>
              <a:t>Licensed </a:t>
            </a:r>
            <a:r>
              <a:rPr lang="en-US" sz="800" dirty="0">
                <a:solidFill>
                  <a:schemeClr val="bg1"/>
                </a:solidFill>
              </a:rPr>
              <a:t>under </a:t>
            </a:r>
            <a:r>
              <a:rPr lang="en-US" sz="800" dirty="0">
                <a:solidFill>
                  <a:schemeClr val="bg1"/>
                </a:solidFill>
                <a:hlinkClick r:id="rId5"/>
              </a:rPr>
              <a:t>CC BY-NC-SA </a:t>
            </a:r>
            <a:r>
              <a:rPr lang="en-US" sz="800" dirty="0" smtClean="0">
                <a:solidFill>
                  <a:schemeClr val="bg1"/>
                </a:solidFill>
                <a:hlinkClick r:id="rId5"/>
              </a:rPr>
              <a:t>2.0</a:t>
            </a:r>
            <a:r>
              <a:rPr lang="en-US" sz="800" dirty="0" smtClean="0">
                <a:solidFill>
                  <a:schemeClr val="bg1"/>
                </a:solidFill>
              </a:rPr>
              <a:t> via </a:t>
            </a:r>
            <a:r>
              <a:rPr lang="en-US" sz="800" dirty="0">
                <a:solidFill>
                  <a:schemeClr val="bg1"/>
                </a:solidFill>
              </a:rPr>
              <a:t>Flickr</a:t>
            </a:r>
            <a:endParaRPr lang="el-GR" sz="800" dirty="0">
              <a:solidFill>
                <a:schemeClr val="bg1"/>
              </a:solidFill>
            </a:endParaRPr>
          </a:p>
        </p:txBody>
      </p:sp>
    </p:spTree>
    <p:extLst>
      <p:ext uri="{BB962C8B-B14F-4D97-AF65-F5344CB8AC3E}">
        <p14:creationId xmlns:p14="http://schemas.microsoft.com/office/powerpoint/2010/main" val="167036482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802640"/>
            <a:ext cx="3932237" cy="1254760"/>
          </a:xfrm>
          <a:solidFill>
            <a:schemeClr val="bg1">
              <a:alpha val="54000"/>
            </a:schemeClr>
          </a:solidFill>
        </p:spPr>
        <p:txBody>
          <a:bodyPr>
            <a:normAutofit/>
          </a:bodyPr>
          <a:lstStyle/>
          <a:p>
            <a:r>
              <a:rPr lang="el-GR" dirty="0" smtClean="0"/>
              <a:t>Καθορισμός της μορφής</a:t>
            </a:r>
            <a:endParaRPr lang="el-GR" dirty="0"/>
          </a:p>
        </p:txBody>
      </p:sp>
      <p:sp>
        <p:nvSpPr>
          <p:cNvPr id="4" name="Θέση κειμένου 3"/>
          <p:cNvSpPr>
            <a:spLocks noGrp="1"/>
          </p:cNvSpPr>
          <p:nvPr>
            <p:ph type="body" sz="half" idx="2"/>
          </p:nvPr>
        </p:nvSpPr>
        <p:spPr>
          <a:solidFill>
            <a:schemeClr val="bg1">
              <a:alpha val="70000"/>
            </a:schemeClr>
          </a:solidFill>
        </p:spPr>
        <p:txBody>
          <a:bodyPr/>
          <a:lstStyle/>
          <a:p>
            <a:r>
              <a:rPr lang="el-GR" dirty="0" smtClean="0"/>
              <a:t>Τα διαθέσιμα κατά τόπους υλικά αποτελούν σημαντικό παράγοντα καθορισμού της μορφής των κτισμάτων. Τόσο η μορφή τους (ξύλα, καλάμια, σχιστόλιθοι) όσο και η μηχανική τους αντοχή καθορίζουν τον τρόπο με τον οποίο διαρρυθμίζονται οι χώροι στους οποίους εφαρμόζονται.</a:t>
            </a:r>
          </a:p>
          <a:p>
            <a:r>
              <a:rPr lang="el-GR" dirty="0" smtClean="0"/>
              <a:t>Μαζί με τον εξίσου κρίσιμο παράγοντα των κλιματολογικών συνθηκών, μας επιτρέπουν να διαχωρίσουμε την οικοδομική πρακτική στην Ελλάδα σε δύο μεγάλες ενότητες: </a:t>
            </a:r>
            <a:r>
              <a:rPr lang="el-GR" b="1" dirty="0" smtClean="0"/>
              <a:t>την ηπειρωτική </a:t>
            </a:r>
            <a:r>
              <a:rPr lang="el-GR" dirty="0" smtClean="0"/>
              <a:t>και </a:t>
            </a:r>
            <a:r>
              <a:rPr lang="el-GR" b="1" dirty="0" smtClean="0"/>
              <a:t>την νησιωτική</a:t>
            </a:r>
            <a:r>
              <a:rPr lang="el-GR" dirty="0" smtClean="0"/>
              <a:t>.</a:t>
            </a:r>
            <a:endParaRPr lang="el-GR" dirty="0"/>
          </a:p>
        </p:txBody>
      </p:sp>
      <p:sp>
        <p:nvSpPr>
          <p:cNvPr id="6" name="Θέση περιεχομένου 5"/>
          <p:cNvSpPr>
            <a:spLocks noGrp="1"/>
          </p:cNvSpPr>
          <p:nvPr>
            <p:ph idx="1"/>
          </p:nvPr>
        </p:nvSpPr>
        <p:spPr>
          <a:gradFill>
            <a:gsLst>
              <a:gs pos="0">
                <a:schemeClr val="tx1">
                  <a:alpha val="45000"/>
                </a:schemeClr>
              </a:gs>
              <a:gs pos="100000">
                <a:schemeClr val="tx1">
                  <a:alpha val="25000"/>
                </a:schemeClr>
              </a:gs>
            </a:gsLst>
            <a:lin ang="5400000" scaled="1"/>
          </a:gradFill>
        </p:spPr>
        <p:txBody>
          <a:bodyPr/>
          <a:lstStyle/>
          <a:p>
            <a:r>
              <a:rPr lang="el-GR" dirty="0" smtClean="0">
                <a:solidFill>
                  <a:schemeClr val="bg1"/>
                </a:solidFill>
              </a:rPr>
              <a:t>Σχεδόν πάντα συζητούμε για εφαρμογές που κάνουν χρήση της πέτρας και του ξύλου, σε συνδυασμούς ή ακόμα και μόνα τους. Συμπληρωματικά θα δούμε την χρήση του χώματος και των μετάλλων.</a:t>
            </a:r>
            <a:endParaRPr lang="el-GR" dirty="0">
              <a:solidFill>
                <a:schemeClr val="bg1"/>
              </a:solidFill>
            </a:endParaRPr>
          </a:p>
        </p:txBody>
      </p:sp>
    </p:spTree>
    <p:extLst>
      <p:ext uri="{BB962C8B-B14F-4D97-AF65-F5344CB8AC3E}">
        <p14:creationId xmlns:p14="http://schemas.microsoft.com/office/powerpoint/2010/main" val="322639861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solidFill>
            <a:schemeClr val="tx1">
              <a:alpha val="40000"/>
            </a:schemeClr>
          </a:solidFill>
        </p:spPr>
        <p:txBody>
          <a:bodyPr/>
          <a:lstStyle/>
          <a:p>
            <a:r>
              <a:rPr lang="el-GR" dirty="0" smtClean="0">
                <a:solidFill>
                  <a:schemeClr val="bg1"/>
                </a:solidFill>
              </a:rPr>
              <a:t>Η αρχιτεκτονική του ξύλου</a:t>
            </a:r>
            <a:endParaRPr lang="el-GR" dirty="0">
              <a:solidFill>
                <a:schemeClr val="bg1"/>
              </a:solidFill>
            </a:endParaRPr>
          </a:p>
        </p:txBody>
      </p:sp>
      <p:sp>
        <p:nvSpPr>
          <p:cNvPr id="3" name="Θέση περιεχομένου 2"/>
          <p:cNvSpPr>
            <a:spLocks noGrp="1"/>
          </p:cNvSpPr>
          <p:nvPr>
            <p:ph idx="1"/>
          </p:nvPr>
        </p:nvSpPr>
        <p:spPr>
          <a:solidFill>
            <a:schemeClr val="tx1">
              <a:alpha val="40000"/>
            </a:schemeClr>
          </a:solidFill>
        </p:spPr>
        <p:txBody>
          <a:bodyPr/>
          <a:lstStyle/>
          <a:p>
            <a:r>
              <a:rPr lang="el-GR" dirty="0" smtClean="0">
                <a:solidFill>
                  <a:schemeClr val="bg1"/>
                </a:solidFill>
              </a:rPr>
              <a:t>Το ξύλο συναντάται </a:t>
            </a:r>
            <a:r>
              <a:rPr lang="el-GR" dirty="0">
                <a:solidFill>
                  <a:schemeClr val="bg1"/>
                </a:solidFill>
              </a:rPr>
              <a:t>κατά κύριο λόγο στις ορεινές και τις ημιορεινές περιοχές της ηπειρωτικής Ελλάδας όπου το </a:t>
            </a:r>
            <a:r>
              <a:rPr lang="el-GR" dirty="0" smtClean="0">
                <a:solidFill>
                  <a:schemeClr val="bg1"/>
                </a:solidFill>
              </a:rPr>
              <a:t>αφθονεί </a:t>
            </a:r>
            <a:r>
              <a:rPr lang="el-GR" dirty="0">
                <a:solidFill>
                  <a:schemeClr val="bg1"/>
                </a:solidFill>
              </a:rPr>
              <a:t>σε διάφορες ποικιλίες</a:t>
            </a:r>
            <a:r>
              <a:rPr lang="el-GR" dirty="0" smtClean="0">
                <a:solidFill>
                  <a:schemeClr val="bg1"/>
                </a:solidFill>
              </a:rPr>
              <a:t>.</a:t>
            </a:r>
            <a:endParaRPr lang="el-GR" dirty="0">
              <a:solidFill>
                <a:schemeClr val="bg1"/>
              </a:solidFill>
            </a:endParaRPr>
          </a:p>
        </p:txBody>
      </p:sp>
      <p:sp>
        <p:nvSpPr>
          <p:cNvPr id="4" name="Θέση κειμένου 3"/>
          <p:cNvSpPr>
            <a:spLocks noGrp="1"/>
          </p:cNvSpPr>
          <p:nvPr>
            <p:ph type="body" sz="half" idx="2"/>
          </p:nvPr>
        </p:nvSpPr>
        <p:spPr>
          <a:solidFill>
            <a:schemeClr val="tx1">
              <a:alpha val="40000"/>
            </a:schemeClr>
          </a:solidFill>
        </p:spPr>
        <p:txBody>
          <a:bodyPr>
            <a:normAutofit fontScale="92500"/>
          </a:bodyPr>
          <a:lstStyle/>
          <a:p>
            <a:r>
              <a:rPr lang="el-GR" dirty="0" smtClean="0">
                <a:solidFill>
                  <a:schemeClr val="bg1"/>
                </a:solidFill>
              </a:rPr>
              <a:t>Χρησιμοποιείται ως φέρουσα κατασκευή σε τοίχους ορόφων πάνω από το (συνήθως λίθινο) ισόγειο, σε στέγες, σε υπέρθυρα, αλλά και σαν </a:t>
            </a:r>
            <a:r>
              <a:rPr lang="el-GR" b="1" i="1" dirty="0" smtClean="0">
                <a:solidFill>
                  <a:schemeClr val="bg1"/>
                </a:solidFill>
              </a:rPr>
              <a:t>ξυλοδεσιά </a:t>
            </a:r>
            <a:r>
              <a:rPr lang="el-GR" dirty="0" smtClean="0">
                <a:solidFill>
                  <a:schemeClr val="bg1"/>
                </a:solidFill>
              </a:rPr>
              <a:t>(ενισχυτικοί περιμετρικοί δοκοί μέσα στον λίθινο τοίχο), ενώ χρησιμοποιείται επίσης ως μη φέρων οργανισμός σε εσωτερικά διαχωριστικά και επενδύσεις τοίχων και δαπέδων.</a:t>
            </a:r>
          </a:p>
          <a:p>
            <a:r>
              <a:rPr lang="el-GR" dirty="0" smtClean="0">
                <a:solidFill>
                  <a:schemeClr val="bg1"/>
                </a:solidFill>
              </a:rPr>
              <a:t>Στην πρώτη περίπτωση συναντάμε ξυλεία σε τυποποιημένες διατομές που αντέχει σε θλίψη και εφελκυσμό, ενώ στην δεύτερη συναντάμε εφαρμογές με μεγαλύτερη ελευθερία και ευρηματικότητα.</a:t>
            </a:r>
          </a:p>
          <a:p>
            <a:r>
              <a:rPr lang="el-GR" dirty="0" smtClean="0">
                <a:solidFill>
                  <a:schemeClr val="bg1"/>
                </a:solidFill>
              </a:rPr>
              <a:t>Τέτοιες κατασκευές είναι το «μπαγδατί», ο «</a:t>
            </a:r>
            <a:r>
              <a:rPr lang="el-GR" dirty="0" err="1" smtClean="0">
                <a:solidFill>
                  <a:schemeClr val="bg1"/>
                </a:solidFill>
              </a:rPr>
              <a:t>τσατμάς</a:t>
            </a:r>
            <a:r>
              <a:rPr lang="el-GR" dirty="0" smtClean="0">
                <a:solidFill>
                  <a:schemeClr val="bg1"/>
                </a:solidFill>
              </a:rPr>
              <a:t>», καλαμωτές, κ.α.</a:t>
            </a:r>
            <a:endParaRPr lang="el-GR" dirty="0">
              <a:solidFill>
                <a:schemeClr val="bg1"/>
              </a:solidFill>
            </a:endParaRPr>
          </a:p>
        </p:txBody>
      </p:sp>
      <p:sp>
        <p:nvSpPr>
          <p:cNvPr id="5" name="TextBox 4"/>
          <p:cNvSpPr txBox="1"/>
          <p:nvPr/>
        </p:nvSpPr>
        <p:spPr>
          <a:xfrm>
            <a:off x="5183188" y="6307921"/>
            <a:ext cx="6172200" cy="215444"/>
          </a:xfrm>
          <a:prstGeom prst="rect">
            <a:avLst/>
          </a:prstGeom>
          <a:solidFill>
            <a:schemeClr val="tx1">
              <a:alpha val="26000"/>
            </a:schemeClr>
          </a:solidFill>
        </p:spPr>
        <p:txBody>
          <a:bodyPr wrap="square" rtlCol="0">
            <a:spAutoFit/>
          </a:bodyPr>
          <a:lstStyle/>
          <a:p>
            <a:pPr algn="r"/>
            <a:r>
              <a:rPr lang="el-GR" sz="800" dirty="0" smtClean="0">
                <a:solidFill>
                  <a:schemeClr val="bg1"/>
                </a:solidFill>
              </a:rPr>
              <a:t>Τσατμάς. </a:t>
            </a:r>
            <a:r>
              <a:rPr lang="el-GR" sz="800" dirty="0" smtClean="0">
                <a:solidFill>
                  <a:schemeClr val="bg1"/>
                </a:solidFill>
              </a:rPr>
              <a:t>Πηγή: </a:t>
            </a:r>
            <a:r>
              <a:rPr lang="fr-FR" sz="800" dirty="0">
                <a:solidFill>
                  <a:schemeClr val="bg1"/>
                </a:solidFill>
                <a:hlinkClick r:id="rId3"/>
              </a:rPr>
              <a:t>http://vaptistis-kilkis7.webnode.gr/</a:t>
            </a:r>
            <a:endParaRPr lang="en-US" sz="800" dirty="0" smtClean="0">
              <a:solidFill>
                <a:schemeClr val="bg1"/>
              </a:solidFill>
            </a:endParaRPr>
          </a:p>
        </p:txBody>
      </p:sp>
    </p:spTree>
    <p:extLst>
      <p:ext uri="{BB962C8B-B14F-4D97-AF65-F5344CB8AC3E}">
        <p14:creationId xmlns:p14="http://schemas.microsoft.com/office/powerpoint/2010/main" val="352532878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p:cNvPicPr>
            <a:picLocks noChangeAspect="1"/>
          </p:cNvPicPr>
          <p:nvPr/>
        </p:nvPicPr>
        <p:blipFill rotWithShape="1">
          <a:blip r:embed="rId2">
            <a:extLst>
              <a:ext uri="{28A0092B-C50C-407E-A947-70E740481C1C}">
                <a14:useLocalDpi xmlns:a14="http://schemas.microsoft.com/office/drawing/2010/main" val="0"/>
              </a:ext>
            </a:extLst>
          </a:blip>
          <a:srcRect l="13426" r="10640"/>
          <a:stretch/>
        </p:blipFill>
        <p:spPr>
          <a:xfrm>
            <a:off x="107297" y="924560"/>
            <a:ext cx="5978544" cy="5505780"/>
          </a:xfrm>
          <a:prstGeom prst="rect">
            <a:avLst/>
          </a:prstGeom>
        </p:spPr>
      </p:pic>
      <p:pic>
        <p:nvPicPr>
          <p:cNvPr id="6" name="Εικόνα 5"/>
          <p:cNvPicPr>
            <a:picLocks noChangeAspect="1"/>
          </p:cNvPicPr>
          <p:nvPr/>
        </p:nvPicPr>
        <p:blipFill rotWithShape="1">
          <a:blip r:embed="rId3">
            <a:extLst>
              <a:ext uri="{28A0092B-C50C-407E-A947-70E740481C1C}">
                <a14:useLocalDpi xmlns:a14="http://schemas.microsoft.com/office/drawing/2010/main" val="0"/>
              </a:ext>
            </a:extLst>
          </a:blip>
          <a:srcRect l="10891" r="11682"/>
          <a:stretch/>
        </p:blipFill>
        <p:spPr>
          <a:xfrm>
            <a:off x="6096000" y="924560"/>
            <a:ext cx="6096000" cy="5505780"/>
          </a:xfrm>
          <a:prstGeom prst="rect">
            <a:avLst/>
          </a:prstGeom>
        </p:spPr>
      </p:pic>
      <p:sp>
        <p:nvSpPr>
          <p:cNvPr id="7" name="TextBox 6"/>
          <p:cNvSpPr txBox="1"/>
          <p:nvPr/>
        </p:nvSpPr>
        <p:spPr>
          <a:xfrm>
            <a:off x="883921" y="555228"/>
            <a:ext cx="5201920" cy="369332"/>
          </a:xfrm>
          <a:prstGeom prst="rect">
            <a:avLst/>
          </a:prstGeom>
          <a:noFill/>
        </p:spPr>
        <p:txBody>
          <a:bodyPr wrap="square" rtlCol="0">
            <a:spAutoFit/>
          </a:bodyPr>
          <a:lstStyle/>
          <a:p>
            <a:r>
              <a:rPr lang="el-GR" b="1" dirty="0" err="1"/>
              <a:t>Ξυλόπηκτος</a:t>
            </a:r>
            <a:r>
              <a:rPr lang="el-GR" b="1" dirty="0"/>
              <a:t> τοίχος – Τσατμάς</a:t>
            </a:r>
            <a:endParaRPr lang="el-GR" dirty="0"/>
          </a:p>
        </p:txBody>
      </p:sp>
      <p:sp>
        <p:nvSpPr>
          <p:cNvPr id="8" name="TextBox 7"/>
          <p:cNvSpPr txBox="1"/>
          <p:nvPr/>
        </p:nvSpPr>
        <p:spPr>
          <a:xfrm>
            <a:off x="7157101" y="555228"/>
            <a:ext cx="4907283" cy="369332"/>
          </a:xfrm>
          <a:prstGeom prst="rect">
            <a:avLst/>
          </a:prstGeom>
          <a:noFill/>
        </p:spPr>
        <p:txBody>
          <a:bodyPr wrap="square" rtlCol="0">
            <a:spAutoFit/>
          </a:bodyPr>
          <a:lstStyle/>
          <a:p>
            <a:r>
              <a:rPr lang="el-GR" b="1" dirty="0" smtClean="0"/>
              <a:t>Μπαγδατί</a:t>
            </a:r>
            <a:endParaRPr lang="el-GR" dirty="0"/>
          </a:p>
        </p:txBody>
      </p:sp>
      <p:sp>
        <p:nvSpPr>
          <p:cNvPr id="9" name="TextBox 8"/>
          <p:cNvSpPr txBox="1"/>
          <p:nvPr/>
        </p:nvSpPr>
        <p:spPr>
          <a:xfrm>
            <a:off x="5892185" y="6430340"/>
            <a:ext cx="6172200" cy="215444"/>
          </a:xfrm>
          <a:prstGeom prst="rect">
            <a:avLst/>
          </a:prstGeom>
          <a:noFill/>
        </p:spPr>
        <p:txBody>
          <a:bodyPr wrap="square" rtlCol="0">
            <a:spAutoFit/>
          </a:bodyPr>
          <a:lstStyle/>
          <a:p>
            <a:pPr algn="r"/>
            <a:r>
              <a:rPr lang="el-GR" sz="800" dirty="0" err="1" smtClean="0"/>
              <a:t>Βελημάχι</a:t>
            </a:r>
            <a:r>
              <a:rPr lang="el-GR" sz="800" dirty="0" smtClean="0"/>
              <a:t> - Εσωτερικά Χωρίσματα, </a:t>
            </a:r>
            <a:r>
              <a:rPr lang="el-GR" sz="800" dirty="0" err="1" smtClean="0"/>
              <a:t>Ξυλόπηκτος</a:t>
            </a:r>
            <a:r>
              <a:rPr lang="el-GR" sz="800" dirty="0" smtClean="0"/>
              <a:t> </a:t>
            </a:r>
            <a:r>
              <a:rPr lang="el-GR" sz="800" dirty="0"/>
              <a:t>Τοίχος και Μπαγδατί. </a:t>
            </a:r>
            <a:r>
              <a:rPr lang="el-GR" sz="800" dirty="0" smtClean="0"/>
              <a:t>Πηγή: </a:t>
            </a:r>
            <a:r>
              <a:rPr lang="fr-FR" sz="800" dirty="0"/>
              <a:t>http://5a.arch.ntua.gr/project/1001/1348</a:t>
            </a:r>
            <a:endParaRPr lang="en-US" sz="800" dirty="0" smtClean="0"/>
          </a:p>
        </p:txBody>
      </p:sp>
    </p:spTree>
    <p:extLst>
      <p:ext uri="{BB962C8B-B14F-4D97-AF65-F5344CB8AC3E}">
        <p14:creationId xmlns:p14="http://schemas.microsoft.com/office/powerpoint/2010/main" val="48317801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2" name="TextBox 1"/>
          <p:cNvSpPr txBox="1"/>
          <p:nvPr/>
        </p:nvSpPr>
        <p:spPr>
          <a:xfrm>
            <a:off x="5183188" y="6307921"/>
            <a:ext cx="6172200" cy="215444"/>
          </a:xfrm>
          <a:prstGeom prst="rect">
            <a:avLst/>
          </a:prstGeom>
          <a:solidFill>
            <a:schemeClr val="tx1">
              <a:alpha val="26000"/>
            </a:schemeClr>
          </a:solidFill>
        </p:spPr>
        <p:txBody>
          <a:bodyPr wrap="square" rtlCol="0">
            <a:spAutoFit/>
          </a:bodyPr>
          <a:lstStyle/>
          <a:p>
            <a:pPr algn="r"/>
            <a:r>
              <a:rPr lang="el-GR" sz="800" dirty="0" err="1">
                <a:solidFill>
                  <a:schemeClr val="bg1"/>
                </a:solidFill>
              </a:rPr>
              <a:t>Φωτογκαλερί</a:t>
            </a:r>
            <a:r>
              <a:rPr lang="el-GR" sz="800" dirty="0">
                <a:solidFill>
                  <a:schemeClr val="bg1"/>
                </a:solidFill>
              </a:rPr>
              <a:t>: Οδοιπορικό. </a:t>
            </a:r>
            <a:r>
              <a:rPr lang="el-GR" sz="800" dirty="0" smtClean="0">
                <a:solidFill>
                  <a:schemeClr val="bg1"/>
                </a:solidFill>
              </a:rPr>
              <a:t>Πηγή: </a:t>
            </a:r>
            <a:r>
              <a:rPr lang="fr-FR" sz="800" dirty="0">
                <a:solidFill>
                  <a:schemeClr val="bg1"/>
                </a:solidFill>
                <a:hlinkClick r:id="rId3"/>
              </a:rPr>
              <a:t>http://vaptistis-kilkis7.webnode.gr/</a:t>
            </a:r>
            <a:endParaRPr lang="en-US" sz="800" dirty="0" smtClean="0">
              <a:solidFill>
                <a:schemeClr val="bg1"/>
              </a:solidFill>
            </a:endParaRPr>
          </a:p>
        </p:txBody>
      </p:sp>
    </p:spTree>
    <p:extLst>
      <p:ext uri="{BB962C8B-B14F-4D97-AF65-F5344CB8AC3E}">
        <p14:creationId xmlns:p14="http://schemas.microsoft.com/office/powerpoint/2010/main" val="213158855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2" name="TextBox 1"/>
          <p:cNvSpPr txBox="1"/>
          <p:nvPr/>
        </p:nvSpPr>
        <p:spPr>
          <a:xfrm>
            <a:off x="5892185" y="6430340"/>
            <a:ext cx="6172200" cy="215444"/>
          </a:xfrm>
          <a:prstGeom prst="rect">
            <a:avLst/>
          </a:prstGeom>
          <a:noFill/>
        </p:spPr>
        <p:txBody>
          <a:bodyPr wrap="square" rtlCol="0">
            <a:spAutoFit/>
          </a:bodyPr>
          <a:lstStyle/>
          <a:p>
            <a:pPr algn="r"/>
            <a:r>
              <a:rPr lang="el-GR" sz="800" dirty="0" err="1" smtClean="0">
                <a:solidFill>
                  <a:schemeClr val="bg1"/>
                </a:solidFill>
              </a:rPr>
              <a:t>Βελημάχι</a:t>
            </a:r>
            <a:r>
              <a:rPr lang="el-GR" sz="800" dirty="0" smtClean="0">
                <a:solidFill>
                  <a:schemeClr val="bg1"/>
                </a:solidFill>
              </a:rPr>
              <a:t> </a:t>
            </a:r>
            <a:r>
              <a:rPr lang="el-GR" sz="800" dirty="0">
                <a:solidFill>
                  <a:schemeClr val="bg1"/>
                </a:solidFill>
              </a:rPr>
              <a:t>- Στέγη - Ταβάνωμα. </a:t>
            </a:r>
            <a:r>
              <a:rPr lang="el-GR" sz="800" dirty="0" smtClean="0">
                <a:solidFill>
                  <a:schemeClr val="bg1"/>
                </a:solidFill>
              </a:rPr>
              <a:t>Πηγή: </a:t>
            </a:r>
            <a:r>
              <a:rPr lang="fr-FR" sz="800" dirty="0">
                <a:solidFill>
                  <a:schemeClr val="bg1"/>
                </a:solidFill>
              </a:rPr>
              <a:t>http://5a.arch.ntua.gr/project/1001/1367#</a:t>
            </a:r>
            <a:endParaRPr lang="en-US" sz="800" dirty="0" smtClean="0">
              <a:solidFill>
                <a:schemeClr val="bg1"/>
              </a:solidFill>
            </a:endParaRPr>
          </a:p>
        </p:txBody>
      </p:sp>
    </p:spTree>
    <p:extLst>
      <p:ext uri="{BB962C8B-B14F-4D97-AF65-F5344CB8AC3E}">
        <p14:creationId xmlns:p14="http://schemas.microsoft.com/office/powerpoint/2010/main" val="246137819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9000" b="-69000"/>
          </a:stretch>
        </a:blip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solidFill>
            <a:schemeClr val="tx1">
              <a:alpha val="40000"/>
            </a:schemeClr>
          </a:solidFill>
        </p:spPr>
        <p:txBody>
          <a:bodyPr/>
          <a:lstStyle/>
          <a:p>
            <a:r>
              <a:rPr lang="el-GR" dirty="0" smtClean="0">
                <a:solidFill>
                  <a:schemeClr val="bg1"/>
                </a:solidFill>
              </a:rPr>
              <a:t>Η αρχιτεκτονική της πέτρας</a:t>
            </a:r>
            <a:endParaRPr lang="el-GR" dirty="0">
              <a:solidFill>
                <a:schemeClr val="bg1"/>
              </a:solidFill>
            </a:endParaRPr>
          </a:p>
        </p:txBody>
      </p:sp>
      <p:sp>
        <p:nvSpPr>
          <p:cNvPr id="3" name="Θέση περιεχομένου 2"/>
          <p:cNvSpPr>
            <a:spLocks noGrp="1"/>
          </p:cNvSpPr>
          <p:nvPr>
            <p:ph idx="1"/>
          </p:nvPr>
        </p:nvSpPr>
        <p:spPr>
          <a:solidFill>
            <a:schemeClr val="tx1">
              <a:alpha val="40000"/>
            </a:schemeClr>
          </a:solidFill>
        </p:spPr>
        <p:txBody>
          <a:bodyPr/>
          <a:lstStyle/>
          <a:p>
            <a:r>
              <a:rPr lang="el-GR" dirty="0">
                <a:solidFill>
                  <a:schemeClr val="bg1"/>
                </a:solidFill>
              </a:rPr>
              <a:t>Ο</a:t>
            </a:r>
            <a:r>
              <a:rPr lang="el-GR" dirty="0" smtClean="0">
                <a:solidFill>
                  <a:schemeClr val="bg1"/>
                </a:solidFill>
              </a:rPr>
              <a:t>ι διαφορετικές ιδιότητες των διαθέσιμων λίθων είναι σε ευθεία συνάρτηση με την μορφή των κτισμάτων για τα οποία χρησιμοποιούνται.</a:t>
            </a:r>
            <a:endParaRPr lang="el-GR" dirty="0">
              <a:solidFill>
                <a:schemeClr val="bg1"/>
              </a:solidFill>
            </a:endParaRPr>
          </a:p>
        </p:txBody>
      </p:sp>
      <p:sp>
        <p:nvSpPr>
          <p:cNvPr id="4" name="Θέση κειμένου 3"/>
          <p:cNvSpPr>
            <a:spLocks noGrp="1"/>
          </p:cNvSpPr>
          <p:nvPr>
            <p:ph type="body" sz="half" idx="2"/>
          </p:nvPr>
        </p:nvSpPr>
        <p:spPr>
          <a:solidFill>
            <a:schemeClr val="tx1">
              <a:alpha val="40000"/>
            </a:schemeClr>
          </a:solidFill>
        </p:spPr>
        <p:txBody>
          <a:bodyPr>
            <a:normAutofit/>
          </a:bodyPr>
          <a:lstStyle/>
          <a:p>
            <a:r>
              <a:rPr lang="el-GR" dirty="0" smtClean="0">
                <a:solidFill>
                  <a:schemeClr val="bg1"/>
                </a:solidFill>
              </a:rPr>
              <a:t>Χρησιμοποιείται πρακτικά σε ολόκληρη την επικράτεια, τόσο μόνο του όσο και σε μικτές κατασκευές σε συνδυασμό με χρήση ξύλινων κατασκευών για την </a:t>
            </a:r>
            <a:r>
              <a:rPr lang="el-GR" dirty="0" err="1" smtClean="0">
                <a:solidFill>
                  <a:schemeClr val="bg1"/>
                </a:solidFill>
              </a:rPr>
              <a:t>ανωδομή</a:t>
            </a:r>
            <a:r>
              <a:rPr lang="el-GR" dirty="0" smtClean="0">
                <a:solidFill>
                  <a:schemeClr val="bg1"/>
                </a:solidFill>
              </a:rPr>
              <a:t> (Β. Ελλάδα).</a:t>
            </a:r>
          </a:p>
          <a:p>
            <a:r>
              <a:rPr lang="el-GR" dirty="0" smtClean="0">
                <a:solidFill>
                  <a:schemeClr val="bg1"/>
                </a:solidFill>
              </a:rPr>
              <a:t>Το είδος της διαθέσιμης πέτρας επηρεάζει άμεσα την μορφή – π.χ. ο δύσκολος στην επεξεργασία ασβεστόλιθος δίνει τις τραχιές όψεις των κτιρίων στην Ήπειρο ή στην Αρκαδία, ενώ ο ευκολότερος στην κατεργασία αμμόλιθος δίνει τις </a:t>
            </a:r>
            <a:r>
              <a:rPr lang="el-GR" dirty="0" err="1" smtClean="0">
                <a:solidFill>
                  <a:schemeClr val="bg1"/>
                </a:solidFill>
              </a:rPr>
              <a:t>ανεπίχριστες</a:t>
            </a:r>
            <a:r>
              <a:rPr lang="el-GR" dirty="0" smtClean="0">
                <a:solidFill>
                  <a:schemeClr val="bg1"/>
                </a:solidFill>
              </a:rPr>
              <a:t> </a:t>
            </a:r>
            <a:r>
              <a:rPr lang="el-GR" dirty="0" err="1" smtClean="0">
                <a:solidFill>
                  <a:schemeClr val="bg1"/>
                </a:solidFill>
              </a:rPr>
              <a:t>ισόδομες</a:t>
            </a:r>
            <a:r>
              <a:rPr lang="el-GR" dirty="0" smtClean="0">
                <a:solidFill>
                  <a:schemeClr val="bg1"/>
                </a:solidFill>
              </a:rPr>
              <a:t> λιθοδομές με ανάγλυφες διακοσμήσεις στην Ρόδο.</a:t>
            </a:r>
            <a:endParaRPr lang="el-GR" dirty="0">
              <a:solidFill>
                <a:schemeClr val="bg1"/>
              </a:solidFill>
            </a:endParaRPr>
          </a:p>
        </p:txBody>
      </p:sp>
      <p:sp>
        <p:nvSpPr>
          <p:cNvPr id="6" name="TextBox 5"/>
          <p:cNvSpPr txBox="1"/>
          <p:nvPr/>
        </p:nvSpPr>
        <p:spPr>
          <a:xfrm>
            <a:off x="5183188" y="6307921"/>
            <a:ext cx="6172200" cy="338554"/>
          </a:xfrm>
          <a:prstGeom prst="rect">
            <a:avLst/>
          </a:prstGeom>
          <a:noFill/>
        </p:spPr>
        <p:txBody>
          <a:bodyPr wrap="square" rtlCol="0">
            <a:spAutoFit/>
          </a:bodyPr>
          <a:lstStyle/>
          <a:p>
            <a:pPr algn="r"/>
            <a:r>
              <a:rPr lang="en-US" sz="800" dirty="0">
                <a:solidFill>
                  <a:schemeClr val="bg1"/>
                </a:solidFill>
              </a:rPr>
              <a:t>“</a:t>
            </a:r>
            <a:r>
              <a:rPr lang="en-US" sz="800" dirty="0">
                <a:solidFill>
                  <a:schemeClr val="bg1"/>
                </a:solidFill>
                <a:hlinkClick r:id="rId3"/>
              </a:rPr>
              <a:t>rhodes old town</a:t>
            </a:r>
            <a:r>
              <a:rPr lang="en-US" sz="800" dirty="0">
                <a:solidFill>
                  <a:schemeClr val="bg1"/>
                </a:solidFill>
              </a:rPr>
              <a:t>”</a:t>
            </a:r>
            <a:r>
              <a:rPr lang="el-GR" sz="800" dirty="0" smtClean="0">
                <a:solidFill>
                  <a:schemeClr val="bg1"/>
                </a:solidFill>
              </a:rPr>
              <a:t> </a:t>
            </a:r>
            <a:r>
              <a:rPr lang="en-US" sz="800" dirty="0" smtClean="0">
                <a:solidFill>
                  <a:schemeClr val="bg1"/>
                </a:solidFill>
              </a:rPr>
              <a:t>by </a:t>
            </a:r>
            <a:r>
              <a:rPr lang="en-US" sz="800" dirty="0">
                <a:solidFill>
                  <a:schemeClr val="bg1"/>
                </a:solidFill>
                <a:hlinkClick r:id="rId4"/>
              </a:rPr>
              <a:t>jon </a:t>
            </a:r>
            <a:r>
              <a:rPr lang="en-US" sz="800" dirty="0" err="1" smtClean="0">
                <a:solidFill>
                  <a:schemeClr val="bg1"/>
                </a:solidFill>
                <a:hlinkClick r:id="rId4"/>
              </a:rPr>
              <a:t>crel</a:t>
            </a:r>
            <a:r>
              <a:rPr lang="en-US" sz="800" dirty="0" smtClean="0">
                <a:solidFill>
                  <a:schemeClr val="bg1"/>
                </a:solidFill>
              </a:rPr>
              <a:t>.</a:t>
            </a:r>
            <a:endParaRPr lang="en-US" sz="800" dirty="0" smtClean="0">
              <a:solidFill>
                <a:schemeClr val="bg1"/>
              </a:solidFill>
            </a:endParaRPr>
          </a:p>
          <a:p>
            <a:pPr algn="r"/>
            <a:r>
              <a:rPr lang="en-US" sz="800" dirty="0" smtClean="0">
                <a:solidFill>
                  <a:schemeClr val="bg1"/>
                </a:solidFill>
              </a:rPr>
              <a:t>Licensed </a:t>
            </a:r>
            <a:r>
              <a:rPr lang="en-US" sz="800" dirty="0">
                <a:solidFill>
                  <a:schemeClr val="bg1"/>
                </a:solidFill>
              </a:rPr>
              <a:t>under </a:t>
            </a:r>
            <a:r>
              <a:rPr lang="en-US" sz="800" dirty="0">
                <a:solidFill>
                  <a:schemeClr val="bg1"/>
                </a:solidFill>
                <a:hlinkClick r:id="rId5"/>
              </a:rPr>
              <a:t>CC BY-ND </a:t>
            </a:r>
            <a:r>
              <a:rPr lang="en-US" sz="800" dirty="0" smtClean="0">
                <a:solidFill>
                  <a:schemeClr val="bg1"/>
                </a:solidFill>
                <a:hlinkClick r:id="rId5"/>
              </a:rPr>
              <a:t>2.0 </a:t>
            </a:r>
            <a:r>
              <a:rPr lang="en-US" sz="800" dirty="0" smtClean="0">
                <a:solidFill>
                  <a:schemeClr val="bg1"/>
                </a:solidFill>
              </a:rPr>
              <a:t>via </a:t>
            </a:r>
            <a:r>
              <a:rPr lang="en-US" sz="800" dirty="0">
                <a:solidFill>
                  <a:schemeClr val="bg1"/>
                </a:solidFill>
              </a:rPr>
              <a:t>Flickr</a:t>
            </a:r>
            <a:endParaRPr lang="el-GR" sz="800" dirty="0">
              <a:solidFill>
                <a:schemeClr val="bg1"/>
              </a:solidFill>
            </a:endParaRPr>
          </a:p>
        </p:txBody>
      </p:sp>
    </p:spTree>
    <p:extLst>
      <p:ext uri="{BB962C8B-B14F-4D97-AF65-F5344CB8AC3E}">
        <p14:creationId xmlns:p14="http://schemas.microsoft.com/office/powerpoint/2010/main" val="148151957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solidFill>
            <a:schemeClr val="bg1">
              <a:alpha val="70000"/>
            </a:schemeClr>
          </a:solidFill>
        </p:spPr>
        <p:txBody>
          <a:bodyPr/>
          <a:lstStyle/>
          <a:p>
            <a:r>
              <a:rPr lang="el-GR" dirty="0" smtClean="0"/>
              <a:t>Η αρχιτεκτονική της πέτρας</a:t>
            </a:r>
            <a:endParaRPr lang="el-GR" dirty="0"/>
          </a:p>
        </p:txBody>
      </p:sp>
      <p:sp>
        <p:nvSpPr>
          <p:cNvPr id="3" name="Θέση περιεχομένου 2"/>
          <p:cNvSpPr>
            <a:spLocks noGrp="1"/>
          </p:cNvSpPr>
          <p:nvPr>
            <p:ph idx="1"/>
          </p:nvPr>
        </p:nvSpPr>
        <p:spPr>
          <a:solidFill>
            <a:schemeClr val="tx1">
              <a:alpha val="40000"/>
            </a:schemeClr>
          </a:solidFill>
        </p:spPr>
        <p:txBody>
          <a:bodyPr/>
          <a:lstStyle/>
          <a:p>
            <a:r>
              <a:rPr lang="el-GR" dirty="0" smtClean="0">
                <a:solidFill>
                  <a:schemeClr val="bg1"/>
                </a:solidFill>
              </a:rPr>
              <a:t>Τα δομικά συστήματα εμφανίζονται συχνά εξαρτημένα από την σπανιότητα υλικών και συστατικών όπως το νερό. Σε τέτοιες περιπτώσεις π.χ. βλέπουμε λιθοδομές χωρίς κονιάματα.</a:t>
            </a:r>
            <a:endParaRPr lang="el-GR" dirty="0">
              <a:solidFill>
                <a:schemeClr val="bg1"/>
              </a:solidFill>
            </a:endParaRPr>
          </a:p>
        </p:txBody>
      </p:sp>
      <p:sp>
        <p:nvSpPr>
          <p:cNvPr id="4" name="Θέση κειμένου 3"/>
          <p:cNvSpPr>
            <a:spLocks noGrp="1"/>
          </p:cNvSpPr>
          <p:nvPr>
            <p:ph type="body" sz="half" idx="2"/>
          </p:nvPr>
        </p:nvSpPr>
        <p:spPr>
          <a:solidFill>
            <a:schemeClr val="bg1">
              <a:alpha val="70000"/>
            </a:schemeClr>
          </a:solidFill>
        </p:spPr>
        <p:txBody>
          <a:bodyPr>
            <a:normAutofit lnSpcReduction="10000"/>
          </a:bodyPr>
          <a:lstStyle/>
          <a:p>
            <a:r>
              <a:rPr lang="el-GR" dirty="0" smtClean="0"/>
              <a:t>Κατ’ αναλογία σε περιοχές όπως η Μάνη στις οποίες ο λίθος αφθονεί, αλλά και σε αντανάκλαση των κοινωνικών δομών της εκάστοτε περιοχής, οι κατοικίες δημιουργούνται σαν ψηλοί οχυρωματικοί πύργοι με ανάλογες περιφράξεις κατά περίπτωση. Η τυπολογία αυτή εξελίχθηκε διαχρονικά, με σημείο τομής την εισαγωγή της χρήσης ασβέστη σε κονιάματα που επέτρεψε την δημιουργία ψηλότερων και λεπτότερων τοίχων.</a:t>
            </a:r>
          </a:p>
          <a:p>
            <a:r>
              <a:rPr lang="el-GR" dirty="0" smtClean="0"/>
              <a:t>Με ανάλογο τρόπο η έλλειψη ξυλείας στα νησιά του Αιγαίου οδηγεί σε κατασκευές που χρησιμοποιούν εξ’ ολοκλήρου την πέτρα, με στεγάσεις από θολωτές κατασκευές διαφόρων τύπων.</a:t>
            </a:r>
            <a:endParaRPr lang="el-GR" dirty="0"/>
          </a:p>
        </p:txBody>
      </p:sp>
      <p:sp>
        <p:nvSpPr>
          <p:cNvPr id="6" name="TextBox 5"/>
          <p:cNvSpPr txBox="1"/>
          <p:nvPr/>
        </p:nvSpPr>
        <p:spPr>
          <a:xfrm>
            <a:off x="5183188" y="6307921"/>
            <a:ext cx="6172200" cy="338554"/>
          </a:xfrm>
          <a:prstGeom prst="rect">
            <a:avLst/>
          </a:prstGeom>
          <a:noFill/>
        </p:spPr>
        <p:txBody>
          <a:bodyPr wrap="square" rtlCol="0">
            <a:spAutoFit/>
          </a:bodyPr>
          <a:lstStyle/>
          <a:p>
            <a:pPr algn="r"/>
            <a:r>
              <a:rPr lang="en-US" sz="800" dirty="0">
                <a:solidFill>
                  <a:schemeClr val="bg1"/>
                </a:solidFill>
              </a:rPr>
              <a:t>“</a:t>
            </a:r>
            <a:r>
              <a:rPr lang="en-US" sz="800" dirty="0">
                <a:solidFill>
                  <a:schemeClr val="bg1"/>
                </a:solidFill>
                <a:hlinkClick r:id="rId3"/>
              </a:rPr>
              <a:t>DSC_5372.jpg</a:t>
            </a:r>
            <a:r>
              <a:rPr lang="en-US" sz="800" dirty="0">
                <a:solidFill>
                  <a:schemeClr val="bg1"/>
                </a:solidFill>
              </a:rPr>
              <a:t>”</a:t>
            </a:r>
            <a:r>
              <a:rPr lang="el-GR" sz="800" dirty="0" smtClean="0">
                <a:solidFill>
                  <a:schemeClr val="bg1"/>
                </a:solidFill>
              </a:rPr>
              <a:t> </a:t>
            </a:r>
            <a:r>
              <a:rPr lang="en-US" sz="800" dirty="0" smtClean="0">
                <a:solidFill>
                  <a:schemeClr val="bg1"/>
                </a:solidFill>
              </a:rPr>
              <a:t>by </a:t>
            </a:r>
            <a:r>
              <a:rPr lang="en-US" sz="800" dirty="0">
                <a:solidFill>
                  <a:schemeClr val="bg1"/>
                </a:solidFill>
                <a:hlinkClick r:id="rId4"/>
              </a:rPr>
              <a:t>Thomas </a:t>
            </a:r>
            <a:r>
              <a:rPr lang="en-US" sz="800" dirty="0" smtClean="0">
                <a:solidFill>
                  <a:schemeClr val="bg1"/>
                </a:solidFill>
                <a:hlinkClick r:id="rId4"/>
              </a:rPr>
              <a:t>Steiner</a:t>
            </a:r>
            <a:r>
              <a:rPr lang="en-US" sz="800" dirty="0" smtClean="0">
                <a:solidFill>
                  <a:schemeClr val="bg1"/>
                </a:solidFill>
              </a:rPr>
              <a:t>.</a:t>
            </a:r>
            <a:endParaRPr lang="en-US" sz="800" dirty="0" smtClean="0">
              <a:solidFill>
                <a:schemeClr val="bg1"/>
              </a:solidFill>
            </a:endParaRPr>
          </a:p>
          <a:p>
            <a:pPr algn="r"/>
            <a:r>
              <a:rPr lang="en-US" sz="800" dirty="0" smtClean="0">
                <a:solidFill>
                  <a:schemeClr val="bg1"/>
                </a:solidFill>
              </a:rPr>
              <a:t>Licensed </a:t>
            </a:r>
            <a:r>
              <a:rPr lang="en-US" sz="800" dirty="0">
                <a:solidFill>
                  <a:schemeClr val="bg1"/>
                </a:solidFill>
              </a:rPr>
              <a:t>under </a:t>
            </a:r>
            <a:r>
              <a:rPr lang="en-US" sz="800" dirty="0">
                <a:solidFill>
                  <a:schemeClr val="bg1"/>
                </a:solidFill>
                <a:hlinkClick r:id="rId5"/>
              </a:rPr>
              <a:t>BY-NC-SA </a:t>
            </a:r>
            <a:r>
              <a:rPr lang="en-US" sz="800" dirty="0" smtClean="0">
                <a:solidFill>
                  <a:schemeClr val="bg1"/>
                </a:solidFill>
                <a:hlinkClick r:id="rId5"/>
              </a:rPr>
              <a:t>2.0</a:t>
            </a:r>
            <a:r>
              <a:rPr lang="en-US" sz="800" dirty="0" smtClean="0">
                <a:solidFill>
                  <a:schemeClr val="bg1"/>
                </a:solidFill>
              </a:rPr>
              <a:t> via </a:t>
            </a:r>
            <a:r>
              <a:rPr lang="en-US" sz="800" dirty="0">
                <a:solidFill>
                  <a:schemeClr val="bg1"/>
                </a:solidFill>
              </a:rPr>
              <a:t>Flickr</a:t>
            </a:r>
            <a:endParaRPr lang="el-GR" sz="800" dirty="0">
              <a:solidFill>
                <a:schemeClr val="bg1"/>
              </a:solidFill>
            </a:endParaRPr>
          </a:p>
        </p:txBody>
      </p:sp>
    </p:spTree>
    <p:extLst>
      <p:ext uri="{BB962C8B-B14F-4D97-AF65-F5344CB8AC3E}">
        <p14:creationId xmlns:p14="http://schemas.microsoft.com/office/powerpoint/2010/main" val="293337322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6" name="TextBox 5"/>
          <p:cNvSpPr txBox="1"/>
          <p:nvPr/>
        </p:nvSpPr>
        <p:spPr>
          <a:xfrm>
            <a:off x="5183188" y="6307921"/>
            <a:ext cx="6172200" cy="338554"/>
          </a:xfrm>
          <a:prstGeom prst="rect">
            <a:avLst/>
          </a:prstGeom>
          <a:noFill/>
        </p:spPr>
        <p:txBody>
          <a:bodyPr wrap="square" rtlCol="0">
            <a:spAutoFit/>
          </a:bodyPr>
          <a:lstStyle/>
          <a:p>
            <a:pPr algn="r"/>
            <a:r>
              <a:rPr lang="en-US" sz="800" dirty="0">
                <a:solidFill>
                  <a:schemeClr val="bg1"/>
                </a:solidFill>
              </a:rPr>
              <a:t>"</a:t>
            </a:r>
            <a:r>
              <a:rPr lang="en-US" sz="800" dirty="0">
                <a:solidFill>
                  <a:schemeClr val="bg1"/>
                </a:solidFill>
                <a:hlinkClick r:id="rId3"/>
              </a:rPr>
              <a:t>Taj </a:t>
            </a:r>
            <a:r>
              <a:rPr lang="en-US" sz="800" dirty="0" err="1">
                <a:solidFill>
                  <a:schemeClr val="bg1"/>
                </a:solidFill>
                <a:hlinkClick r:id="rId3"/>
              </a:rPr>
              <a:t>Mahal</a:t>
            </a:r>
            <a:r>
              <a:rPr lang="en-US" sz="800" dirty="0">
                <a:solidFill>
                  <a:schemeClr val="bg1"/>
                </a:solidFill>
                <a:hlinkClick r:id="rId3"/>
              </a:rPr>
              <a:t> at sunset - Celebrating 150 Thousand Views - Thanks!</a:t>
            </a:r>
            <a:r>
              <a:rPr lang="en-US" sz="800" dirty="0">
                <a:solidFill>
                  <a:schemeClr val="bg1"/>
                </a:solidFill>
              </a:rPr>
              <a:t>" </a:t>
            </a:r>
            <a:r>
              <a:rPr lang="en-US" sz="800" dirty="0">
                <a:solidFill>
                  <a:schemeClr val="bg1"/>
                </a:solidFill>
              </a:rPr>
              <a:t>by </a:t>
            </a:r>
            <a:r>
              <a:rPr lang="en-US" sz="800" dirty="0">
                <a:solidFill>
                  <a:schemeClr val="bg1"/>
                </a:solidFill>
                <a:hlinkClick r:id="rId4"/>
              </a:rPr>
              <a:t>Francisco </a:t>
            </a:r>
            <a:r>
              <a:rPr lang="en-US" sz="800" dirty="0" smtClean="0">
                <a:solidFill>
                  <a:schemeClr val="bg1"/>
                </a:solidFill>
                <a:hlinkClick r:id="rId4"/>
              </a:rPr>
              <a:t>Martins</a:t>
            </a:r>
            <a:r>
              <a:rPr lang="en-US" sz="800" dirty="0" smtClean="0">
                <a:solidFill>
                  <a:schemeClr val="bg1"/>
                </a:solidFill>
              </a:rPr>
              <a:t>.</a:t>
            </a:r>
            <a:endParaRPr lang="en-US" sz="800" dirty="0" smtClean="0">
              <a:solidFill>
                <a:schemeClr val="bg1"/>
              </a:solidFill>
            </a:endParaRPr>
          </a:p>
          <a:p>
            <a:pPr algn="r"/>
            <a:r>
              <a:rPr lang="en-US" sz="800" dirty="0" smtClean="0">
                <a:solidFill>
                  <a:schemeClr val="bg1"/>
                </a:solidFill>
              </a:rPr>
              <a:t>Licensed </a:t>
            </a:r>
            <a:r>
              <a:rPr lang="en-US" sz="800" dirty="0">
                <a:solidFill>
                  <a:schemeClr val="bg1"/>
                </a:solidFill>
              </a:rPr>
              <a:t>under </a:t>
            </a:r>
            <a:r>
              <a:rPr lang="en-US" sz="800" dirty="0">
                <a:solidFill>
                  <a:schemeClr val="bg1"/>
                </a:solidFill>
                <a:hlinkClick r:id="rId5"/>
              </a:rPr>
              <a:t>CC BY-NC </a:t>
            </a:r>
            <a:r>
              <a:rPr lang="en-US" sz="800" dirty="0" smtClean="0">
                <a:solidFill>
                  <a:schemeClr val="bg1"/>
                </a:solidFill>
                <a:hlinkClick r:id="rId5"/>
              </a:rPr>
              <a:t>2.0</a:t>
            </a:r>
            <a:r>
              <a:rPr lang="el-GR" sz="800" dirty="0" smtClean="0">
                <a:solidFill>
                  <a:schemeClr val="bg1"/>
                </a:solidFill>
                <a:hlinkClick r:id="rId5"/>
              </a:rPr>
              <a:t> </a:t>
            </a:r>
            <a:r>
              <a:rPr lang="en-US" sz="800" dirty="0" smtClean="0">
                <a:solidFill>
                  <a:schemeClr val="bg1"/>
                </a:solidFill>
              </a:rPr>
              <a:t>via </a:t>
            </a:r>
            <a:r>
              <a:rPr lang="en-US" sz="800" dirty="0">
                <a:solidFill>
                  <a:schemeClr val="bg1"/>
                </a:solidFill>
              </a:rPr>
              <a:t>Flickr</a:t>
            </a:r>
            <a:endParaRPr lang="el-GR" sz="800" dirty="0">
              <a:solidFill>
                <a:schemeClr val="bg1"/>
              </a:solidFill>
            </a:endParaRPr>
          </a:p>
        </p:txBody>
      </p:sp>
    </p:spTree>
    <p:extLst>
      <p:ext uri="{BB962C8B-B14F-4D97-AF65-F5344CB8AC3E}">
        <p14:creationId xmlns:p14="http://schemas.microsoft.com/office/powerpoint/2010/main" val="347592312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solidFill>
            <a:schemeClr val="tx1">
              <a:alpha val="40000"/>
            </a:schemeClr>
          </a:solidFill>
        </p:spPr>
        <p:txBody>
          <a:bodyPr/>
          <a:lstStyle/>
          <a:p>
            <a:r>
              <a:rPr lang="el-GR" dirty="0" smtClean="0">
                <a:solidFill>
                  <a:schemeClr val="bg1"/>
                </a:solidFill>
              </a:rPr>
              <a:t>Η αρχιτεκτονική της πέτρας</a:t>
            </a:r>
            <a:endParaRPr lang="el-GR" dirty="0">
              <a:solidFill>
                <a:schemeClr val="bg1"/>
              </a:solidFill>
            </a:endParaRPr>
          </a:p>
        </p:txBody>
      </p:sp>
      <p:sp>
        <p:nvSpPr>
          <p:cNvPr id="3" name="Θέση περιεχομένου 2"/>
          <p:cNvSpPr>
            <a:spLocks noGrp="1"/>
          </p:cNvSpPr>
          <p:nvPr>
            <p:ph idx="1"/>
          </p:nvPr>
        </p:nvSpPr>
        <p:spPr>
          <a:solidFill>
            <a:schemeClr val="tx1">
              <a:alpha val="40000"/>
            </a:schemeClr>
          </a:solidFill>
        </p:spPr>
        <p:txBody>
          <a:bodyPr/>
          <a:lstStyle/>
          <a:p>
            <a:r>
              <a:rPr lang="el-GR" dirty="0" smtClean="0">
                <a:solidFill>
                  <a:schemeClr val="bg1"/>
                </a:solidFill>
              </a:rPr>
              <a:t>Ο ευρηματικός σχεδιασμός στην Τήνο δεν είναι ανεξάρτητος από την δημιουργία μιας σπουδαίας παράδοσης </a:t>
            </a:r>
            <a:r>
              <a:rPr lang="el-GR" dirty="0" err="1" smtClean="0">
                <a:solidFill>
                  <a:schemeClr val="bg1"/>
                </a:solidFill>
              </a:rPr>
              <a:t>λιθοτεχνίας</a:t>
            </a:r>
            <a:r>
              <a:rPr lang="el-GR" dirty="0" smtClean="0">
                <a:solidFill>
                  <a:schemeClr val="bg1"/>
                </a:solidFill>
              </a:rPr>
              <a:t>, η οποία αργότερα έδωσε μερικούς από τους σημαντικότερους Έλληνες γλύπτες και </a:t>
            </a:r>
            <a:r>
              <a:rPr lang="el-GR" dirty="0" err="1" smtClean="0">
                <a:solidFill>
                  <a:schemeClr val="bg1"/>
                </a:solidFill>
              </a:rPr>
              <a:t>μαραμροτεχνίτες</a:t>
            </a:r>
            <a:r>
              <a:rPr lang="el-GR" dirty="0" smtClean="0">
                <a:solidFill>
                  <a:schemeClr val="bg1"/>
                </a:solidFill>
              </a:rPr>
              <a:t>.</a:t>
            </a:r>
            <a:endParaRPr lang="el-GR" dirty="0">
              <a:solidFill>
                <a:schemeClr val="bg1"/>
              </a:solidFill>
            </a:endParaRPr>
          </a:p>
        </p:txBody>
      </p:sp>
      <p:sp>
        <p:nvSpPr>
          <p:cNvPr id="4" name="Θέση κειμένου 3"/>
          <p:cNvSpPr>
            <a:spLocks noGrp="1"/>
          </p:cNvSpPr>
          <p:nvPr>
            <p:ph type="body" sz="half" idx="2"/>
          </p:nvPr>
        </p:nvSpPr>
        <p:spPr>
          <a:solidFill>
            <a:schemeClr val="tx1">
              <a:alpha val="40000"/>
            </a:schemeClr>
          </a:solidFill>
        </p:spPr>
        <p:txBody>
          <a:bodyPr>
            <a:normAutofit/>
          </a:bodyPr>
          <a:lstStyle/>
          <a:p>
            <a:r>
              <a:rPr lang="el-GR" dirty="0" smtClean="0">
                <a:solidFill>
                  <a:schemeClr val="bg1"/>
                </a:solidFill>
              </a:rPr>
              <a:t>Στα γειτονικά νησιά της Κέας, της Άνδρου και της Τήνου, η παρουσία ασβεστολιθικών πετρωμάτων συνέβαλε στην ευρηματική αξιοποίηση των ιδιοτήτων της, με την χρήση των </a:t>
            </a:r>
            <a:r>
              <a:rPr lang="el-GR" dirty="0" err="1" smtClean="0">
                <a:solidFill>
                  <a:schemeClr val="bg1"/>
                </a:solidFill>
              </a:rPr>
              <a:t>σχιστόπλακων</a:t>
            </a:r>
            <a:r>
              <a:rPr lang="el-GR" dirty="0" smtClean="0">
                <a:solidFill>
                  <a:schemeClr val="bg1"/>
                </a:solidFill>
              </a:rPr>
              <a:t> για την γεφύρωση μεγάλων ανοιγμάτων με την χρήση του </a:t>
            </a:r>
            <a:r>
              <a:rPr lang="el-GR" dirty="0" err="1" smtClean="0">
                <a:solidFill>
                  <a:schemeClr val="bg1"/>
                </a:solidFill>
              </a:rPr>
              <a:t>εκφορικού</a:t>
            </a:r>
            <a:r>
              <a:rPr lang="el-GR" dirty="0" smtClean="0">
                <a:solidFill>
                  <a:schemeClr val="bg1"/>
                </a:solidFill>
              </a:rPr>
              <a:t> συστήματος (θόλοι).</a:t>
            </a:r>
          </a:p>
          <a:p>
            <a:r>
              <a:rPr lang="el-GR" dirty="0" smtClean="0">
                <a:solidFill>
                  <a:schemeClr val="bg1"/>
                </a:solidFill>
              </a:rPr>
              <a:t>Με τον ίδιο τρόπο στην Τήνο οργανώνονται και οι χαρακτηριστικοί διακοσμητικοί φεγγίτες, οι περιστερώνες, αλλά και κάποιες ευρηματικές </a:t>
            </a:r>
            <a:r>
              <a:rPr lang="el-GR" dirty="0" err="1" smtClean="0">
                <a:solidFill>
                  <a:schemeClr val="bg1"/>
                </a:solidFill>
              </a:rPr>
              <a:t>υδροροές</a:t>
            </a:r>
            <a:r>
              <a:rPr lang="el-GR" dirty="0" smtClean="0">
                <a:solidFill>
                  <a:schemeClr val="bg1"/>
                </a:solidFill>
              </a:rPr>
              <a:t> στην Άνδρο.</a:t>
            </a:r>
            <a:endParaRPr lang="el-GR" dirty="0">
              <a:solidFill>
                <a:schemeClr val="bg1"/>
              </a:solidFill>
            </a:endParaRPr>
          </a:p>
        </p:txBody>
      </p:sp>
      <p:sp>
        <p:nvSpPr>
          <p:cNvPr id="6" name="TextBox 5"/>
          <p:cNvSpPr txBox="1"/>
          <p:nvPr/>
        </p:nvSpPr>
        <p:spPr>
          <a:xfrm>
            <a:off x="5183188" y="6307921"/>
            <a:ext cx="6172200" cy="338554"/>
          </a:xfrm>
          <a:prstGeom prst="rect">
            <a:avLst/>
          </a:prstGeom>
          <a:noFill/>
        </p:spPr>
        <p:txBody>
          <a:bodyPr wrap="square" rtlCol="0">
            <a:spAutoFit/>
          </a:bodyPr>
          <a:lstStyle/>
          <a:p>
            <a:pPr algn="r"/>
            <a:r>
              <a:rPr lang="en-US" sz="800" dirty="0">
                <a:solidFill>
                  <a:schemeClr val="bg1"/>
                </a:solidFill>
              </a:rPr>
              <a:t>“</a:t>
            </a:r>
            <a:r>
              <a:rPr lang="en-US" sz="800" dirty="0">
                <a:solidFill>
                  <a:schemeClr val="bg1"/>
                </a:solidFill>
                <a:hlinkClick r:id="rId3"/>
              </a:rPr>
              <a:t>DSC_5372.jpg</a:t>
            </a:r>
            <a:r>
              <a:rPr lang="en-US" sz="800" dirty="0">
                <a:solidFill>
                  <a:schemeClr val="bg1"/>
                </a:solidFill>
              </a:rPr>
              <a:t>”</a:t>
            </a:r>
            <a:r>
              <a:rPr lang="el-GR" sz="800" dirty="0" smtClean="0">
                <a:solidFill>
                  <a:schemeClr val="bg1"/>
                </a:solidFill>
              </a:rPr>
              <a:t> </a:t>
            </a:r>
            <a:r>
              <a:rPr lang="en-US" sz="800" dirty="0" smtClean="0">
                <a:solidFill>
                  <a:schemeClr val="bg1"/>
                </a:solidFill>
              </a:rPr>
              <a:t>by </a:t>
            </a:r>
            <a:r>
              <a:rPr lang="en-US" sz="800" dirty="0">
                <a:solidFill>
                  <a:schemeClr val="bg1"/>
                </a:solidFill>
                <a:hlinkClick r:id="rId4"/>
              </a:rPr>
              <a:t>Thomas </a:t>
            </a:r>
            <a:r>
              <a:rPr lang="en-US" sz="800" dirty="0" smtClean="0">
                <a:solidFill>
                  <a:schemeClr val="bg1"/>
                </a:solidFill>
                <a:hlinkClick r:id="rId4"/>
              </a:rPr>
              <a:t>Steiner</a:t>
            </a:r>
            <a:r>
              <a:rPr lang="en-US" sz="800" dirty="0" smtClean="0">
                <a:solidFill>
                  <a:schemeClr val="bg1"/>
                </a:solidFill>
              </a:rPr>
              <a:t>.</a:t>
            </a:r>
            <a:endParaRPr lang="en-US" sz="800" dirty="0" smtClean="0">
              <a:solidFill>
                <a:schemeClr val="bg1"/>
              </a:solidFill>
            </a:endParaRPr>
          </a:p>
          <a:p>
            <a:pPr algn="r"/>
            <a:r>
              <a:rPr lang="en-US" sz="800" dirty="0" smtClean="0">
                <a:solidFill>
                  <a:schemeClr val="bg1"/>
                </a:solidFill>
              </a:rPr>
              <a:t>Licensed </a:t>
            </a:r>
            <a:r>
              <a:rPr lang="en-US" sz="800" dirty="0">
                <a:solidFill>
                  <a:schemeClr val="bg1"/>
                </a:solidFill>
              </a:rPr>
              <a:t>under </a:t>
            </a:r>
            <a:r>
              <a:rPr lang="en-US" sz="800" dirty="0">
                <a:solidFill>
                  <a:schemeClr val="bg1"/>
                </a:solidFill>
                <a:hlinkClick r:id="rId5"/>
              </a:rPr>
              <a:t>BY-NC-SA </a:t>
            </a:r>
            <a:r>
              <a:rPr lang="en-US" sz="800" dirty="0" smtClean="0">
                <a:solidFill>
                  <a:schemeClr val="bg1"/>
                </a:solidFill>
                <a:hlinkClick r:id="rId5"/>
              </a:rPr>
              <a:t>2.0</a:t>
            </a:r>
            <a:r>
              <a:rPr lang="en-US" sz="800" dirty="0" smtClean="0">
                <a:solidFill>
                  <a:schemeClr val="bg1"/>
                </a:solidFill>
              </a:rPr>
              <a:t> via </a:t>
            </a:r>
            <a:r>
              <a:rPr lang="en-US" sz="800" dirty="0">
                <a:solidFill>
                  <a:schemeClr val="bg1"/>
                </a:solidFill>
              </a:rPr>
              <a:t>Flickr</a:t>
            </a:r>
            <a:endParaRPr lang="el-GR" sz="800" dirty="0">
              <a:solidFill>
                <a:schemeClr val="bg1"/>
              </a:solidFill>
            </a:endParaRPr>
          </a:p>
        </p:txBody>
      </p:sp>
    </p:spTree>
    <p:extLst>
      <p:ext uri="{BB962C8B-B14F-4D97-AF65-F5344CB8AC3E}">
        <p14:creationId xmlns:p14="http://schemas.microsoft.com/office/powerpoint/2010/main" val="105188403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solidFill>
            <a:schemeClr val="tx1">
              <a:alpha val="40000"/>
            </a:schemeClr>
          </a:solidFill>
        </p:spPr>
        <p:txBody>
          <a:bodyPr/>
          <a:lstStyle/>
          <a:p>
            <a:r>
              <a:rPr lang="el-GR" dirty="0" smtClean="0">
                <a:solidFill>
                  <a:schemeClr val="bg1"/>
                </a:solidFill>
              </a:rPr>
              <a:t>Την επόμενη φορά…</a:t>
            </a:r>
            <a:endParaRPr lang="el-GR" dirty="0">
              <a:solidFill>
                <a:schemeClr val="bg1"/>
              </a:solidFill>
            </a:endParaRPr>
          </a:p>
        </p:txBody>
      </p:sp>
      <p:sp>
        <p:nvSpPr>
          <p:cNvPr id="5" name="Θέση κειμένου 4"/>
          <p:cNvSpPr>
            <a:spLocks noGrp="1"/>
          </p:cNvSpPr>
          <p:nvPr>
            <p:ph type="body" sz="half" idx="2"/>
          </p:nvPr>
        </p:nvSpPr>
        <p:spPr/>
        <p:txBody>
          <a:bodyPr/>
          <a:lstStyle/>
          <a:p>
            <a:endParaRPr lang="el-GR"/>
          </a:p>
        </p:txBody>
      </p:sp>
      <p:sp>
        <p:nvSpPr>
          <p:cNvPr id="7" name="Τίτλος 6"/>
          <p:cNvSpPr>
            <a:spLocks noGrp="1"/>
          </p:cNvSpPr>
          <p:nvPr>
            <p:ph type="title"/>
          </p:nvPr>
        </p:nvSpPr>
        <p:spPr/>
        <p:txBody>
          <a:bodyPr/>
          <a:lstStyle/>
          <a:p>
            <a:endParaRPr lang="el-GR"/>
          </a:p>
        </p:txBody>
      </p:sp>
      <p:sp>
        <p:nvSpPr>
          <p:cNvPr id="8" name="TextBox 7"/>
          <p:cNvSpPr txBox="1"/>
          <p:nvPr/>
        </p:nvSpPr>
        <p:spPr>
          <a:xfrm>
            <a:off x="5183188" y="6307921"/>
            <a:ext cx="6172200" cy="338554"/>
          </a:xfrm>
          <a:prstGeom prst="rect">
            <a:avLst/>
          </a:prstGeom>
          <a:noFill/>
        </p:spPr>
        <p:txBody>
          <a:bodyPr wrap="square" rtlCol="0">
            <a:spAutoFit/>
          </a:bodyPr>
          <a:lstStyle/>
          <a:p>
            <a:pPr algn="r"/>
            <a:r>
              <a:rPr lang="en-US" sz="800" dirty="0" smtClean="0">
                <a:solidFill>
                  <a:schemeClr val="bg1"/>
                </a:solidFill>
              </a:rPr>
              <a:t>"</a:t>
            </a:r>
            <a:r>
              <a:rPr lang="el-GR" sz="800" dirty="0" err="1">
                <a:solidFill>
                  <a:schemeClr val="bg1"/>
                </a:solidFill>
                <a:hlinkClick r:id="rId3"/>
              </a:rPr>
              <a:t>Βάθεια</a:t>
            </a:r>
            <a:r>
              <a:rPr lang="el-GR" sz="800" dirty="0">
                <a:solidFill>
                  <a:schemeClr val="bg1"/>
                </a:solidFill>
                <a:hlinkClick r:id="rId3"/>
              </a:rPr>
              <a:t> // </a:t>
            </a:r>
            <a:r>
              <a:rPr lang="en-US" sz="800" dirty="0" err="1">
                <a:solidFill>
                  <a:schemeClr val="bg1"/>
                </a:solidFill>
                <a:hlinkClick r:id="rId3"/>
              </a:rPr>
              <a:t>Vathia</a:t>
            </a:r>
            <a:r>
              <a:rPr lang="en-US" sz="800" dirty="0">
                <a:solidFill>
                  <a:schemeClr val="bg1"/>
                </a:solidFill>
              </a:rPr>
              <a:t>" </a:t>
            </a:r>
            <a:r>
              <a:rPr lang="en-US" sz="800" dirty="0">
                <a:solidFill>
                  <a:schemeClr val="bg1"/>
                </a:solidFill>
              </a:rPr>
              <a:t>by </a:t>
            </a:r>
            <a:r>
              <a:rPr lang="el-GR" sz="800" dirty="0">
                <a:solidFill>
                  <a:schemeClr val="bg1"/>
                </a:solidFill>
                <a:hlinkClick r:id="rId4"/>
              </a:rPr>
              <a:t>Σπύρος </a:t>
            </a:r>
            <a:r>
              <a:rPr lang="el-GR" sz="800" dirty="0" err="1" smtClean="0">
                <a:solidFill>
                  <a:schemeClr val="bg1"/>
                </a:solidFill>
                <a:hlinkClick r:id="rId4"/>
              </a:rPr>
              <a:t>Βάθης</a:t>
            </a:r>
            <a:r>
              <a:rPr lang="en-US" sz="800" dirty="0" smtClean="0">
                <a:solidFill>
                  <a:schemeClr val="bg1"/>
                </a:solidFill>
              </a:rPr>
              <a:t>.</a:t>
            </a:r>
            <a:endParaRPr lang="en-US" sz="800" dirty="0" smtClean="0">
              <a:solidFill>
                <a:schemeClr val="bg1"/>
              </a:solidFill>
            </a:endParaRPr>
          </a:p>
          <a:p>
            <a:pPr algn="r"/>
            <a:r>
              <a:rPr lang="en-US" sz="800" dirty="0" smtClean="0">
                <a:solidFill>
                  <a:schemeClr val="bg1"/>
                </a:solidFill>
              </a:rPr>
              <a:t>Licensed </a:t>
            </a:r>
            <a:r>
              <a:rPr lang="en-US" sz="800" dirty="0">
                <a:solidFill>
                  <a:schemeClr val="bg1"/>
                </a:solidFill>
              </a:rPr>
              <a:t>under </a:t>
            </a:r>
            <a:r>
              <a:rPr lang="en-US" sz="800" dirty="0">
                <a:solidFill>
                  <a:schemeClr val="bg1"/>
                </a:solidFill>
                <a:hlinkClick r:id="rId5"/>
              </a:rPr>
              <a:t>CC BY-NC-ND </a:t>
            </a:r>
            <a:r>
              <a:rPr lang="en-US" sz="800" dirty="0" smtClean="0">
                <a:solidFill>
                  <a:schemeClr val="bg1"/>
                </a:solidFill>
                <a:hlinkClick r:id="rId5"/>
              </a:rPr>
              <a:t>2.0</a:t>
            </a:r>
            <a:r>
              <a:rPr lang="el-GR" sz="800" dirty="0" smtClean="0">
                <a:solidFill>
                  <a:schemeClr val="bg1"/>
                </a:solidFill>
              </a:rPr>
              <a:t> </a:t>
            </a:r>
            <a:r>
              <a:rPr lang="en-US" sz="800" dirty="0" smtClean="0">
                <a:solidFill>
                  <a:schemeClr val="bg1"/>
                </a:solidFill>
              </a:rPr>
              <a:t>via </a:t>
            </a:r>
            <a:r>
              <a:rPr lang="en-US" sz="800" dirty="0">
                <a:solidFill>
                  <a:schemeClr val="bg1"/>
                </a:solidFill>
              </a:rPr>
              <a:t>Flickr</a:t>
            </a:r>
            <a:endParaRPr lang="el-GR" sz="800" dirty="0">
              <a:solidFill>
                <a:schemeClr val="bg1"/>
              </a:solidFill>
            </a:endParaRPr>
          </a:p>
        </p:txBody>
      </p:sp>
    </p:spTree>
    <p:extLst>
      <p:ext uri="{BB962C8B-B14F-4D97-AF65-F5344CB8AC3E}">
        <p14:creationId xmlns:p14="http://schemas.microsoft.com/office/powerpoint/2010/main" val="229114796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extBox 1"/>
          <p:cNvSpPr txBox="1"/>
          <p:nvPr/>
        </p:nvSpPr>
        <p:spPr>
          <a:xfrm>
            <a:off x="5183188" y="6307921"/>
            <a:ext cx="6172200" cy="338554"/>
          </a:xfrm>
          <a:prstGeom prst="rect">
            <a:avLst/>
          </a:prstGeom>
          <a:noFill/>
        </p:spPr>
        <p:txBody>
          <a:bodyPr wrap="square" rtlCol="0">
            <a:spAutoFit/>
          </a:bodyPr>
          <a:lstStyle/>
          <a:p>
            <a:pPr algn="r"/>
            <a:r>
              <a:rPr lang="en-US" sz="800" dirty="0">
                <a:solidFill>
                  <a:schemeClr val="bg1"/>
                </a:solidFill>
              </a:rPr>
              <a:t>"</a:t>
            </a:r>
            <a:r>
              <a:rPr lang="en-US" sz="800" dirty="0">
                <a:solidFill>
                  <a:schemeClr val="bg1"/>
                </a:solidFill>
                <a:hlinkClick r:id="rId3"/>
              </a:rPr>
              <a:t>Changing of the guard &amp; Buckingham Palace</a:t>
            </a:r>
            <a:r>
              <a:rPr lang="en-US" sz="800" dirty="0">
                <a:solidFill>
                  <a:schemeClr val="bg1"/>
                </a:solidFill>
              </a:rPr>
              <a:t>" </a:t>
            </a:r>
            <a:r>
              <a:rPr lang="en-US" sz="800" dirty="0">
                <a:solidFill>
                  <a:schemeClr val="bg1"/>
                </a:solidFill>
              </a:rPr>
              <a:t>by </a:t>
            </a:r>
            <a:r>
              <a:rPr lang="en-US" sz="800" dirty="0" err="1">
                <a:solidFill>
                  <a:schemeClr val="bg1"/>
                </a:solidFill>
                <a:hlinkClick r:id="rId4"/>
              </a:rPr>
              <a:t>Kol</a:t>
            </a:r>
            <a:r>
              <a:rPr lang="en-US" sz="800" dirty="0">
                <a:solidFill>
                  <a:schemeClr val="bg1"/>
                </a:solidFill>
                <a:hlinkClick r:id="rId4"/>
              </a:rPr>
              <a:t> </a:t>
            </a:r>
            <a:r>
              <a:rPr lang="en-US" sz="800" dirty="0" err="1" smtClean="0">
                <a:solidFill>
                  <a:schemeClr val="bg1"/>
                </a:solidFill>
                <a:hlinkClick r:id="rId4"/>
              </a:rPr>
              <a:t>Tregaskes</a:t>
            </a:r>
            <a:r>
              <a:rPr lang="en-US" sz="800" dirty="0" smtClean="0">
                <a:solidFill>
                  <a:schemeClr val="bg1"/>
                </a:solidFill>
              </a:rPr>
              <a:t>.</a:t>
            </a:r>
            <a:endParaRPr lang="en-US" sz="800" dirty="0" smtClean="0">
              <a:solidFill>
                <a:schemeClr val="bg1"/>
              </a:solidFill>
            </a:endParaRPr>
          </a:p>
          <a:p>
            <a:pPr algn="r"/>
            <a:r>
              <a:rPr lang="en-US" sz="800" dirty="0" smtClean="0">
                <a:solidFill>
                  <a:schemeClr val="bg1"/>
                </a:solidFill>
              </a:rPr>
              <a:t>Licensed </a:t>
            </a:r>
            <a:r>
              <a:rPr lang="en-US" sz="800" dirty="0">
                <a:solidFill>
                  <a:schemeClr val="bg1"/>
                </a:solidFill>
              </a:rPr>
              <a:t>under </a:t>
            </a:r>
            <a:r>
              <a:rPr lang="en-US" sz="800" dirty="0">
                <a:solidFill>
                  <a:schemeClr val="bg1"/>
                </a:solidFill>
                <a:hlinkClick r:id="rId5"/>
              </a:rPr>
              <a:t>CC BY-NC-SA </a:t>
            </a:r>
            <a:r>
              <a:rPr lang="en-US" sz="800" dirty="0" smtClean="0">
                <a:solidFill>
                  <a:schemeClr val="bg1"/>
                </a:solidFill>
                <a:hlinkClick r:id="rId5"/>
              </a:rPr>
              <a:t>2.0</a:t>
            </a:r>
            <a:r>
              <a:rPr lang="en-US" sz="800" dirty="0" smtClean="0">
                <a:solidFill>
                  <a:schemeClr val="bg1"/>
                </a:solidFill>
              </a:rPr>
              <a:t> via </a:t>
            </a:r>
            <a:r>
              <a:rPr lang="en-US" sz="800" dirty="0">
                <a:solidFill>
                  <a:schemeClr val="bg1"/>
                </a:solidFill>
              </a:rPr>
              <a:t>Flickr</a:t>
            </a:r>
            <a:endParaRPr lang="el-GR" sz="800" dirty="0">
              <a:solidFill>
                <a:schemeClr val="bg1"/>
              </a:solidFill>
            </a:endParaRPr>
          </a:p>
        </p:txBody>
      </p:sp>
    </p:spTree>
    <p:extLst>
      <p:ext uri="{BB962C8B-B14F-4D97-AF65-F5344CB8AC3E}">
        <p14:creationId xmlns:p14="http://schemas.microsoft.com/office/powerpoint/2010/main" val="27877142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extBox 1"/>
          <p:cNvSpPr txBox="1"/>
          <p:nvPr/>
        </p:nvSpPr>
        <p:spPr>
          <a:xfrm>
            <a:off x="5183188" y="6307921"/>
            <a:ext cx="6172200" cy="338554"/>
          </a:xfrm>
          <a:prstGeom prst="rect">
            <a:avLst/>
          </a:prstGeom>
          <a:noFill/>
        </p:spPr>
        <p:txBody>
          <a:bodyPr wrap="square" rtlCol="0">
            <a:spAutoFit/>
          </a:bodyPr>
          <a:lstStyle/>
          <a:p>
            <a:pPr algn="r"/>
            <a:r>
              <a:rPr lang="en-US" sz="800" dirty="0">
                <a:solidFill>
                  <a:schemeClr val="bg1"/>
                </a:solidFill>
              </a:rPr>
              <a:t>"</a:t>
            </a:r>
            <a:r>
              <a:rPr lang="en-US" sz="800" dirty="0">
                <a:solidFill>
                  <a:schemeClr val="bg1"/>
                </a:solidFill>
                <a:hlinkClick r:id="rId3"/>
              </a:rPr>
              <a:t>Jodhpur-201306472</a:t>
            </a:r>
            <a:r>
              <a:rPr lang="en-US" sz="800" dirty="0">
                <a:solidFill>
                  <a:schemeClr val="bg1"/>
                </a:solidFill>
              </a:rPr>
              <a:t>" </a:t>
            </a:r>
            <a:r>
              <a:rPr lang="en-US" sz="800" dirty="0">
                <a:solidFill>
                  <a:schemeClr val="bg1"/>
                </a:solidFill>
              </a:rPr>
              <a:t>by </a:t>
            </a:r>
            <a:r>
              <a:rPr lang="en-US" sz="800" dirty="0" err="1">
                <a:solidFill>
                  <a:schemeClr val="bg1"/>
                </a:solidFill>
                <a:hlinkClick r:id="rId4"/>
              </a:rPr>
              <a:t>João</a:t>
            </a:r>
            <a:r>
              <a:rPr lang="en-US" sz="800" dirty="0">
                <a:solidFill>
                  <a:schemeClr val="bg1"/>
                </a:solidFill>
                <a:hlinkClick r:id="rId4"/>
              </a:rPr>
              <a:t> </a:t>
            </a:r>
            <a:r>
              <a:rPr lang="en-US" sz="800" dirty="0" smtClean="0">
                <a:solidFill>
                  <a:schemeClr val="bg1"/>
                </a:solidFill>
                <a:hlinkClick r:id="rId4"/>
              </a:rPr>
              <a:t>Almeida</a:t>
            </a:r>
            <a:r>
              <a:rPr lang="en-US" sz="800" dirty="0" smtClean="0">
                <a:solidFill>
                  <a:schemeClr val="bg1"/>
                </a:solidFill>
              </a:rPr>
              <a:t>.</a:t>
            </a:r>
            <a:endParaRPr lang="en-US" sz="800" dirty="0" smtClean="0">
              <a:solidFill>
                <a:schemeClr val="bg1"/>
              </a:solidFill>
            </a:endParaRPr>
          </a:p>
          <a:p>
            <a:pPr algn="r"/>
            <a:r>
              <a:rPr lang="en-US" sz="800" dirty="0" smtClean="0">
                <a:solidFill>
                  <a:schemeClr val="bg1"/>
                </a:solidFill>
              </a:rPr>
              <a:t>Licensed </a:t>
            </a:r>
            <a:r>
              <a:rPr lang="en-US" sz="800" dirty="0">
                <a:solidFill>
                  <a:schemeClr val="bg1"/>
                </a:solidFill>
              </a:rPr>
              <a:t>under </a:t>
            </a:r>
            <a:r>
              <a:rPr lang="en-US" sz="800" dirty="0">
                <a:solidFill>
                  <a:schemeClr val="bg1"/>
                </a:solidFill>
                <a:hlinkClick r:id="rId5"/>
              </a:rPr>
              <a:t>CC BY-NC-SA </a:t>
            </a:r>
            <a:r>
              <a:rPr lang="en-US" sz="800" dirty="0" smtClean="0">
                <a:solidFill>
                  <a:schemeClr val="bg1"/>
                </a:solidFill>
                <a:hlinkClick r:id="rId5"/>
              </a:rPr>
              <a:t>2.0</a:t>
            </a:r>
            <a:r>
              <a:rPr lang="en-US" sz="800" dirty="0" smtClean="0">
                <a:solidFill>
                  <a:schemeClr val="bg1"/>
                </a:solidFill>
              </a:rPr>
              <a:t> via </a:t>
            </a:r>
            <a:r>
              <a:rPr lang="en-US" sz="800" dirty="0">
                <a:solidFill>
                  <a:schemeClr val="bg1"/>
                </a:solidFill>
              </a:rPr>
              <a:t>Flickr</a:t>
            </a:r>
            <a:endParaRPr lang="el-GR" sz="800" dirty="0">
              <a:solidFill>
                <a:schemeClr val="bg1"/>
              </a:solidFill>
            </a:endParaRPr>
          </a:p>
        </p:txBody>
      </p:sp>
    </p:spTree>
    <p:extLst>
      <p:ext uri="{BB962C8B-B14F-4D97-AF65-F5344CB8AC3E}">
        <p14:creationId xmlns:p14="http://schemas.microsoft.com/office/powerpoint/2010/main" val="324568244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extBox 1"/>
          <p:cNvSpPr txBox="1"/>
          <p:nvPr/>
        </p:nvSpPr>
        <p:spPr>
          <a:xfrm>
            <a:off x="5183188" y="6307921"/>
            <a:ext cx="6172200" cy="338554"/>
          </a:xfrm>
          <a:prstGeom prst="rect">
            <a:avLst/>
          </a:prstGeom>
          <a:noFill/>
        </p:spPr>
        <p:txBody>
          <a:bodyPr wrap="square" rtlCol="0">
            <a:spAutoFit/>
          </a:bodyPr>
          <a:lstStyle/>
          <a:p>
            <a:pPr algn="r"/>
            <a:r>
              <a:rPr lang="en-US" sz="800" dirty="0">
                <a:solidFill>
                  <a:schemeClr val="bg1"/>
                </a:solidFill>
              </a:rPr>
              <a:t>"</a:t>
            </a:r>
            <a:r>
              <a:rPr lang="en-US" sz="800" dirty="0">
                <a:solidFill>
                  <a:schemeClr val="bg1"/>
                </a:solidFill>
                <a:hlinkClick r:id="rId3"/>
              </a:rPr>
              <a:t>The High Street of </a:t>
            </a:r>
            <a:r>
              <a:rPr lang="en-US" sz="800" dirty="0" err="1">
                <a:solidFill>
                  <a:schemeClr val="bg1"/>
                </a:solidFill>
                <a:hlinkClick r:id="rId3"/>
              </a:rPr>
              <a:t>Hambledon</a:t>
            </a:r>
            <a:r>
              <a:rPr lang="en-US" sz="800" dirty="0">
                <a:solidFill>
                  <a:schemeClr val="bg1"/>
                </a:solidFill>
                <a:hlinkClick r:id="rId3"/>
              </a:rPr>
              <a:t> in Hampshire</a:t>
            </a:r>
            <a:r>
              <a:rPr lang="en-US" sz="800" dirty="0">
                <a:solidFill>
                  <a:schemeClr val="bg1"/>
                </a:solidFill>
              </a:rPr>
              <a:t>" </a:t>
            </a:r>
            <a:r>
              <a:rPr lang="en-US" sz="800" dirty="0">
                <a:solidFill>
                  <a:schemeClr val="bg1"/>
                </a:solidFill>
              </a:rPr>
              <a:t>by </a:t>
            </a:r>
            <a:r>
              <a:rPr lang="en-US" sz="800" dirty="0" smtClean="0">
                <a:solidFill>
                  <a:schemeClr val="bg1"/>
                </a:solidFill>
                <a:hlinkClick r:id="rId4"/>
              </a:rPr>
              <a:t>Anguskirk</a:t>
            </a:r>
            <a:r>
              <a:rPr lang="en-US" sz="800" dirty="0" smtClean="0">
                <a:solidFill>
                  <a:schemeClr val="bg1"/>
                </a:solidFill>
              </a:rPr>
              <a:t>.</a:t>
            </a:r>
            <a:endParaRPr lang="en-US" sz="800" dirty="0" smtClean="0">
              <a:solidFill>
                <a:schemeClr val="bg1"/>
              </a:solidFill>
            </a:endParaRPr>
          </a:p>
          <a:p>
            <a:pPr algn="r"/>
            <a:r>
              <a:rPr lang="en-US" sz="800" dirty="0" smtClean="0">
                <a:solidFill>
                  <a:schemeClr val="bg1"/>
                </a:solidFill>
              </a:rPr>
              <a:t>Licensed </a:t>
            </a:r>
            <a:r>
              <a:rPr lang="en-US" sz="800" dirty="0">
                <a:solidFill>
                  <a:schemeClr val="bg1"/>
                </a:solidFill>
              </a:rPr>
              <a:t>under </a:t>
            </a:r>
            <a:r>
              <a:rPr lang="en-US" sz="800" dirty="0">
                <a:solidFill>
                  <a:schemeClr val="bg1"/>
                </a:solidFill>
                <a:hlinkClick r:id="rId5"/>
              </a:rPr>
              <a:t>CC BY-NC-ND </a:t>
            </a:r>
            <a:r>
              <a:rPr lang="en-US" sz="800" dirty="0" smtClean="0">
                <a:solidFill>
                  <a:schemeClr val="bg1"/>
                </a:solidFill>
                <a:hlinkClick r:id="rId5"/>
              </a:rPr>
              <a:t>2.0</a:t>
            </a:r>
            <a:r>
              <a:rPr lang="el-GR" sz="800" dirty="0" smtClean="0">
                <a:solidFill>
                  <a:schemeClr val="bg1"/>
                </a:solidFill>
              </a:rPr>
              <a:t> </a:t>
            </a:r>
            <a:r>
              <a:rPr lang="en-US" sz="800" dirty="0" smtClean="0">
                <a:solidFill>
                  <a:schemeClr val="bg1"/>
                </a:solidFill>
              </a:rPr>
              <a:t>via </a:t>
            </a:r>
            <a:r>
              <a:rPr lang="en-US" sz="800" dirty="0">
                <a:solidFill>
                  <a:schemeClr val="bg1"/>
                </a:solidFill>
              </a:rPr>
              <a:t>Flickr</a:t>
            </a:r>
            <a:endParaRPr lang="el-GR" sz="800" dirty="0">
              <a:solidFill>
                <a:schemeClr val="bg1"/>
              </a:solidFill>
            </a:endParaRPr>
          </a:p>
        </p:txBody>
      </p:sp>
    </p:spTree>
    <p:extLst>
      <p:ext uri="{BB962C8B-B14F-4D97-AF65-F5344CB8AC3E}">
        <p14:creationId xmlns:p14="http://schemas.microsoft.com/office/powerpoint/2010/main" val="7408668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extBox 1"/>
          <p:cNvSpPr txBox="1"/>
          <p:nvPr/>
        </p:nvSpPr>
        <p:spPr>
          <a:xfrm>
            <a:off x="5183188" y="6307921"/>
            <a:ext cx="6172200" cy="338554"/>
          </a:xfrm>
          <a:prstGeom prst="rect">
            <a:avLst/>
          </a:prstGeom>
          <a:noFill/>
        </p:spPr>
        <p:txBody>
          <a:bodyPr wrap="square" rtlCol="0">
            <a:spAutoFit/>
          </a:bodyPr>
          <a:lstStyle/>
          <a:p>
            <a:pPr algn="r"/>
            <a:r>
              <a:rPr lang="en-US" sz="800" dirty="0">
                <a:solidFill>
                  <a:schemeClr val="bg1"/>
                </a:solidFill>
              </a:rPr>
              <a:t>"</a:t>
            </a:r>
            <a:r>
              <a:rPr lang="en-US" sz="800" dirty="0">
                <a:solidFill>
                  <a:schemeClr val="bg1"/>
                </a:solidFill>
                <a:hlinkClick r:id="rId3"/>
              </a:rPr>
              <a:t>Village </a:t>
            </a:r>
            <a:r>
              <a:rPr lang="en-US" sz="800" dirty="0" err="1">
                <a:solidFill>
                  <a:schemeClr val="bg1"/>
                </a:solidFill>
                <a:hlinkClick r:id="rId3"/>
              </a:rPr>
              <a:t>Rooves</a:t>
            </a:r>
            <a:r>
              <a:rPr lang="en-US" sz="800" dirty="0">
                <a:solidFill>
                  <a:schemeClr val="bg1"/>
                </a:solidFill>
                <a:hlinkClick r:id="rId3"/>
              </a:rPr>
              <a:t> near the Yellow Mountains</a:t>
            </a:r>
            <a:r>
              <a:rPr lang="en-US" sz="800" dirty="0">
                <a:solidFill>
                  <a:schemeClr val="bg1"/>
                </a:solidFill>
              </a:rPr>
              <a:t>" </a:t>
            </a:r>
            <a:r>
              <a:rPr lang="en-US" sz="800" dirty="0">
                <a:solidFill>
                  <a:schemeClr val="bg1"/>
                </a:solidFill>
              </a:rPr>
              <a:t>by </a:t>
            </a:r>
            <a:r>
              <a:rPr lang="en-US" sz="800" dirty="0">
                <a:solidFill>
                  <a:schemeClr val="bg1"/>
                </a:solidFill>
                <a:hlinkClick r:id="rId4"/>
              </a:rPr>
              <a:t>Steve </a:t>
            </a:r>
            <a:r>
              <a:rPr lang="en-US" sz="800" dirty="0" smtClean="0">
                <a:solidFill>
                  <a:schemeClr val="bg1"/>
                </a:solidFill>
                <a:hlinkClick r:id="rId4"/>
              </a:rPr>
              <a:t>Cadman</a:t>
            </a:r>
            <a:r>
              <a:rPr lang="en-US" sz="800" dirty="0" smtClean="0">
                <a:solidFill>
                  <a:schemeClr val="bg1"/>
                </a:solidFill>
              </a:rPr>
              <a:t>.</a:t>
            </a:r>
            <a:endParaRPr lang="en-US" sz="800" dirty="0" smtClean="0">
              <a:solidFill>
                <a:schemeClr val="bg1"/>
              </a:solidFill>
            </a:endParaRPr>
          </a:p>
          <a:p>
            <a:pPr algn="r"/>
            <a:r>
              <a:rPr lang="en-US" sz="800" dirty="0" smtClean="0">
                <a:solidFill>
                  <a:schemeClr val="bg1"/>
                </a:solidFill>
              </a:rPr>
              <a:t>Licensed </a:t>
            </a:r>
            <a:r>
              <a:rPr lang="en-US" sz="800" dirty="0">
                <a:solidFill>
                  <a:schemeClr val="bg1"/>
                </a:solidFill>
              </a:rPr>
              <a:t>under </a:t>
            </a:r>
            <a:r>
              <a:rPr lang="en-US" sz="800" dirty="0">
                <a:solidFill>
                  <a:schemeClr val="bg1"/>
                </a:solidFill>
                <a:hlinkClick r:id="rId5"/>
              </a:rPr>
              <a:t>CC BY-SA </a:t>
            </a:r>
            <a:r>
              <a:rPr lang="en-US" sz="800" dirty="0" smtClean="0">
                <a:solidFill>
                  <a:schemeClr val="bg1"/>
                </a:solidFill>
                <a:hlinkClick r:id="rId5"/>
              </a:rPr>
              <a:t>2.0 </a:t>
            </a:r>
            <a:r>
              <a:rPr lang="en-US" sz="800" dirty="0" smtClean="0">
                <a:solidFill>
                  <a:schemeClr val="bg1"/>
                </a:solidFill>
              </a:rPr>
              <a:t>via </a:t>
            </a:r>
            <a:r>
              <a:rPr lang="en-US" sz="800" dirty="0">
                <a:solidFill>
                  <a:schemeClr val="bg1"/>
                </a:solidFill>
              </a:rPr>
              <a:t>Flickr</a:t>
            </a:r>
            <a:endParaRPr lang="el-GR" sz="800" dirty="0">
              <a:solidFill>
                <a:schemeClr val="bg1"/>
              </a:solidFill>
            </a:endParaRPr>
          </a:p>
        </p:txBody>
      </p:sp>
    </p:spTree>
    <p:extLst>
      <p:ext uri="{BB962C8B-B14F-4D97-AF65-F5344CB8AC3E}">
        <p14:creationId xmlns:p14="http://schemas.microsoft.com/office/powerpoint/2010/main" val="102411862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extBox 1"/>
          <p:cNvSpPr txBox="1"/>
          <p:nvPr/>
        </p:nvSpPr>
        <p:spPr>
          <a:xfrm>
            <a:off x="5183188" y="6307921"/>
            <a:ext cx="6172200" cy="338554"/>
          </a:xfrm>
          <a:prstGeom prst="rect">
            <a:avLst/>
          </a:prstGeom>
          <a:noFill/>
        </p:spPr>
        <p:txBody>
          <a:bodyPr wrap="square" rtlCol="0">
            <a:spAutoFit/>
          </a:bodyPr>
          <a:lstStyle/>
          <a:p>
            <a:pPr algn="r"/>
            <a:r>
              <a:rPr lang="en-US" sz="800" dirty="0">
                <a:solidFill>
                  <a:schemeClr val="bg1"/>
                </a:solidFill>
              </a:rPr>
              <a:t>"</a:t>
            </a:r>
            <a:r>
              <a:rPr lang="en-US" sz="800" dirty="0">
                <a:solidFill>
                  <a:schemeClr val="bg1"/>
                </a:solidFill>
                <a:hlinkClick r:id="rId3"/>
              </a:rPr>
              <a:t>Wooden house in </a:t>
            </a:r>
            <a:r>
              <a:rPr lang="en-US" sz="800" dirty="0" err="1">
                <a:solidFill>
                  <a:schemeClr val="bg1"/>
                </a:solidFill>
                <a:hlinkClick r:id="rId3"/>
              </a:rPr>
              <a:t>Chocholow</a:t>
            </a:r>
            <a:r>
              <a:rPr lang="en-US" sz="800" dirty="0">
                <a:solidFill>
                  <a:schemeClr val="bg1"/>
                </a:solidFill>
                <a:hlinkClick r:id="rId3"/>
              </a:rPr>
              <a:t>: view of exterior</a:t>
            </a:r>
            <a:r>
              <a:rPr lang="en-US" sz="800" dirty="0">
                <a:solidFill>
                  <a:schemeClr val="bg1"/>
                </a:solidFill>
              </a:rPr>
              <a:t>" </a:t>
            </a:r>
            <a:r>
              <a:rPr lang="en-US" sz="800" dirty="0">
                <a:solidFill>
                  <a:schemeClr val="bg1"/>
                </a:solidFill>
              </a:rPr>
              <a:t>by </a:t>
            </a:r>
            <a:r>
              <a:rPr lang="en-US" sz="800" dirty="0">
                <a:solidFill>
                  <a:schemeClr val="bg1"/>
                </a:solidFill>
                <a:hlinkClick r:id="rId4"/>
              </a:rPr>
              <a:t>Penn State University Libraries Architecture and Landscape</a:t>
            </a:r>
            <a:r>
              <a:rPr lang="en-US" sz="800" dirty="0">
                <a:solidFill>
                  <a:schemeClr val="bg1"/>
                </a:solidFill>
              </a:rPr>
              <a:t>.</a:t>
            </a:r>
            <a:endParaRPr lang="en-US" sz="800" dirty="0" smtClean="0">
              <a:solidFill>
                <a:schemeClr val="bg1"/>
              </a:solidFill>
            </a:endParaRPr>
          </a:p>
          <a:p>
            <a:pPr algn="r"/>
            <a:r>
              <a:rPr lang="en-US" sz="800" dirty="0" smtClean="0">
                <a:solidFill>
                  <a:schemeClr val="bg1"/>
                </a:solidFill>
              </a:rPr>
              <a:t>Licensed </a:t>
            </a:r>
            <a:r>
              <a:rPr lang="en-US" sz="800" dirty="0">
                <a:solidFill>
                  <a:schemeClr val="bg1"/>
                </a:solidFill>
              </a:rPr>
              <a:t>under </a:t>
            </a:r>
            <a:r>
              <a:rPr lang="en-US" sz="800" dirty="0">
                <a:solidFill>
                  <a:schemeClr val="bg1"/>
                </a:solidFill>
                <a:hlinkClick r:id="rId5"/>
              </a:rPr>
              <a:t>CC BY-NC </a:t>
            </a:r>
            <a:r>
              <a:rPr lang="en-US" sz="800" dirty="0" smtClean="0">
                <a:solidFill>
                  <a:schemeClr val="bg1"/>
                </a:solidFill>
                <a:hlinkClick r:id="rId5"/>
              </a:rPr>
              <a:t>2.0</a:t>
            </a:r>
            <a:r>
              <a:rPr lang="el-GR" sz="800" dirty="0" smtClean="0">
                <a:solidFill>
                  <a:schemeClr val="bg1"/>
                </a:solidFill>
                <a:hlinkClick r:id="rId5"/>
              </a:rPr>
              <a:t> </a:t>
            </a:r>
            <a:r>
              <a:rPr lang="en-US" sz="800" dirty="0" smtClean="0">
                <a:solidFill>
                  <a:schemeClr val="bg1"/>
                </a:solidFill>
              </a:rPr>
              <a:t>via </a:t>
            </a:r>
            <a:r>
              <a:rPr lang="en-US" sz="800" dirty="0">
                <a:solidFill>
                  <a:schemeClr val="bg1"/>
                </a:solidFill>
              </a:rPr>
              <a:t>Flickr</a:t>
            </a:r>
            <a:endParaRPr lang="el-GR" sz="800" dirty="0">
              <a:solidFill>
                <a:schemeClr val="bg1"/>
              </a:solidFill>
            </a:endParaRPr>
          </a:p>
        </p:txBody>
      </p:sp>
    </p:spTree>
    <p:extLst>
      <p:ext uri="{BB962C8B-B14F-4D97-AF65-F5344CB8AC3E}">
        <p14:creationId xmlns:p14="http://schemas.microsoft.com/office/powerpoint/2010/main" val="810263559"/>
      </p:ext>
    </p:extLst>
  </p:cSld>
  <p:clrMapOvr>
    <a:masterClrMapping/>
  </p:clrMapOvr>
  <p:timing>
    <p:tnLst>
      <p:par>
        <p:cTn id="1" dur="indefinite" restart="never" nodeType="tmRoot"/>
      </p:par>
    </p:tnLst>
  </p:timing>
</p:sld>
</file>

<file path=ppt/theme/theme1.xml><?xml version="1.0" encoding="utf-8"?>
<a:theme xmlns:a="http://schemas.openxmlformats.org/drawingml/2006/main" name="1_Πλαίσιο">
  <a:themeElements>
    <a:clrScheme name="Πλαίσιο">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Πλαίσιο">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xml><?xml version="1.0" encoding="utf-8"?>
<a:theme xmlns:a="http://schemas.openxmlformats.org/drawingml/2006/main" name="4_Πλαίσιο">
  <a:themeElements>
    <a:clrScheme name="Άποψη">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Πλαίσιο">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3.xml><?xml version="1.0" encoding="utf-8"?>
<a:theme xmlns:a="http://schemas.openxmlformats.org/drawingml/2006/main" name="5_Πλαίσιο">
  <a:themeElements>
    <a:clrScheme name="Διάμεσος">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Πλαίσιο">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4.xml><?xml version="1.0" encoding="utf-8"?>
<a:theme xmlns:a="http://schemas.openxmlformats.org/drawingml/2006/main" name="6_Πλαίσιο">
  <a:themeElements>
    <a:clrScheme name="Μπλε ΙΙ">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Πλαίσιο">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5.xml><?xml version="1.0" encoding="utf-8"?>
<a:theme xmlns:a="http://schemas.openxmlformats.org/drawingml/2006/main" name="2_Πλαίσιο">
  <a:themeElements>
    <a:clrScheme name="Πρασινοκίτρινο">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Πλαίσιο">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6.xml><?xml version="1.0" encoding="utf-8"?>
<a:theme xmlns:a="http://schemas.openxmlformats.org/drawingml/2006/main" name="3_Πλαίσιο">
  <a:themeElements>
    <a:clrScheme name="Βιολετί">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Πλαίσιο">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7.xml><?xml version="1.0" encoding="utf-8"?>
<a:theme xmlns:a="http://schemas.openxmlformats.org/drawingml/2006/main" name="7_Πλαίσιο">
  <a:themeElements>
    <a:clrScheme name="Μπλε">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Πλαίσιο">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8.xml><?xml version="1.0" encoding="utf-8"?>
<a:theme xmlns:a="http://schemas.openxmlformats.org/drawingml/2006/main" name="Office Theme">
  <a:themeElements>
    <a:clrScheme name="Προσαρμοσμένο 4">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D8D8D8"/>
      </a:hlink>
      <a:folHlink>
        <a:srgbClr val="E7CDE7"/>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Θέμα του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9.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7075</TotalTime>
  <Words>2686</Words>
  <Application>Microsoft Office PowerPoint</Application>
  <PresentationFormat>Ευρεία οθόνη</PresentationFormat>
  <Paragraphs>169</Paragraphs>
  <Slides>41</Slides>
  <Notes>3</Notes>
  <HiddenSlides>0</HiddenSlides>
  <MMClips>0</MMClips>
  <ScaleCrop>false</ScaleCrop>
  <HeadingPairs>
    <vt:vector size="6" baseType="variant">
      <vt:variant>
        <vt:lpstr>Γραμματοσειρές που χρησιμοποιούνται</vt:lpstr>
      </vt:variant>
      <vt:variant>
        <vt:i4>6</vt:i4>
      </vt:variant>
      <vt:variant>
        <vt:lpstr>Θέμα</vt:lpstr>
      </vt:variant>
      <vt:variant>
        <vt:i4>8</vt:i4>
      </vt:variant>
      <vt:variant>
        <vt:lpstr>Τίτλοι διαφανειών</vt:lpstr>
      </vt:variant>
      <vt:variant>
        <vt:i4>41</vt:i4>
      </vt:variant>
    </vt:vector>
  </HeadingPairs>
  <TitlesOfParts>
    <vt:vector size="55" baseType="lpstr">
      <vt:lpstr>Arial</vt:lpstr>
      <vt:lpstr>Calibri</vt:lpstr>
      <vt:lpstr>Franklin Gothic Book</vt:lpstr>
      <vt:lpstr>Franklin Gothic Medium</vt:lpstr>
      <vt:lpstr>Georgia</vt:lpstr>
      <vt:lpstr>Wingdings 2</vt:lpstr>
      <vt:lpstr>1_Πλαίσιο</vt:lpstr>
      <vt:lpstr>4_Πλαίσιο</vt:lpstr>
      <vt:lpstr>5_Πλαίσιο</vt:lpstr>
      <vt:lpstr>6_Πλαίσιο</vt:lpstr>
      <vt:lpstr>2_Πλαίσιο</vt:lpstr>
      <vt:lpstr>3_Πλαίσιο</vt:lpstr>
      <vt:lpstr>7_Πλαίσιο</vt:lpstr>
      <vt:lpstr>Office Theme</vt:lpstr>
      <vt:lpstr>Παραδοσιακοί οικισμοί στην Ελλάδα</vt:lpstr>
      <vt:lpstr>Παρουσίαση του PowerPoint</vt:lpstr>
      <vt:lpstr>Ανάμεσα στην ‘υψηλή’ και την ‘δημώδη’ παράδοση</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Μαθαίνοντας από την ανώνυμη κτιριοδομία</vt:lpstr>
      <vt:lpstr>Παρουσίαση του PowerPoint</vt:lpstr>
      <vt:lpstr>Παρουσίαση του PowerPoint</vt:lpstr>
      <vt:lpstr>Παρουσίαση του PowerPoint</vt:lpstr>
      <vt:lpstr>Βλέποντας την αρχιτεκτονική μέσα στο πλαίσιό της</vt:lpstr>
      <vt:lpstr>Παρουσίαση του PowerPoint</vt:lpstr>
      <vt:lpstr>Η ‘επίσημη’ αρχιτεκτονική παράδοση</vt:lpstr>
      <vt:lpstr>Παρουσίαση του PowerPoint</vt:lpstr>
      <vt:lpstr>Η ‘λαϊκή’ αρχιτεκτονική παράδοση</vt:lpstr>
      <vt:lpstr>Ένας ‘οργανικός’ τρόπος κτισίματος</vt:lpstr>
      <vt:lpstr>Μια τεχνολογία συνδεδεμένη με τον τόπο</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Ένα κληροδότημα ανάμεσα σε γενιές</vt:lpstr>
      <vt:lpstr>Η κατασκευαστική διαδικασία</vt:lpstr>
      <vt:lpstr>Ατομικό και Συλλογικό</vt:lpstr>
      <vt:lpstr>Η αξία του μάστορα</vt:lpstr>
      <vt:lpstr>Ξεπερνώντας τον μέσο όρο</vt:lpstr>
      <vt:lpstr>Τα υλικά ως βάση επιλογής</vt:lpstr>
      <vt:lpstr>Καθορισμός της μορφής</vt:lpstr>
      <vt:lpstr>Η αρχιτεκτονική του ξύλου</vt:lpstr>
      <vt:lpstr>Παρουσίαση του PowerPoint</vt:lpstr>
      <vt:lpstr>Παρουσίαση του PowerPoint</vt:lpstr>
      <vt:lpstr>Παρουσίαση του PowerPoint</vt:lpstr>
      <vt:lpstr>Η αρχιτεκτονική της πέτρας</vt:lpstr>
      <vt:lpstr>Η αρχιτεκτονική της πέτρας</vt:lpstr>
      <vt:lpstr>Η αρχιτεκτονική της πέτρας</vt:lpstr>
      <vt:lpstr>Παρουσίαση του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ΑΕΧ - Παραδοσιακά Κελύφη</dc:title>
  <dc:creator>Άγγελος Ψιλόπουλος</dc:creator>
  <cp:lastModifiedBy>Άγγελος Ψιλόπουλος</cp:lastModifiedBy>
  <cp:revision>515</cp:revision>
  <dcterms:created xsi:type="dcterms:W3CDTF">2014-10-13T15:29:18Z</dcterms:created>
  <dcterms:modified xsi:type="dcterms:W3CDTF">2015-03-12T06:13:27Z</dcterms:modified>
</cp:coreProperties>
</file>