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07" r:id="rId3"/>
  </p:sldMasterIdLst>
  <p:notesMasterIdLst>
    <p:notesMasterId r:id="rId33"/>
  </p:notesMasterIdLst>
  <p:handoutMasterIdLst>
    <p:handoutMasterId r:id="rId34"/>
  </p:handoutMasterIdLst>
  <p:sldIdLst>
    <p:sldId id="256"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57" r:id="rId26"/>
    <p:sldId id="262" r:id="rId27"/>
    <p:sldId id="264" r:id="rId28"/>
    <p:sldId id="288" r:id="rId29"/>
    <p:sldId id="289" r:id="rId30"/>
    <p:sldId id="266" r:id="rId31"/>
    <p:sldId id="261" r:id="rId32"/>
  </p:sldIdLst>
  <p:sldSz cx="9144000" cy="6858000" type="screen4x3"/>
  <p:notesSz cx="7104063" cy="10234613"/>
  <p:custDataLst>
    <p:tags r:id="rId35"/>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gs" Target="tags/tag1.xml"/><Relationship Id="rId8" Type="http://schemas.openxmlformats.org/officeDocument/2006/relationships/slide" Target="slides/slide5.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4/6/2015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4/6/2015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4</a:t>
            </a:fld>
            <a:endParaRPr lang="el-GR">
              <a:solidFill>
                <a:prstClr val="black"/>
              </a:solidFill>
            </a:endParaRPr>
          </a:p>
        </p:txBody>
      </p:sp>
    </p:spTree>
    <p:extLst>
      <p:ext uri="{BB962C8B-B14F-4D97-AF65-F5344CB8AC3E}">
        <p14:creationId xmlns:p14="http://schemas.microsoft.com/office/powerpoint/2010/main" val="2640770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22</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25</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90148617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5441293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69904417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dirty="0"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53502019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79044913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77681079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77349325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0080243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19481397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13362807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18146164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54451512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6060010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4192535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9208225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15031401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83275423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06060721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66100494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47703688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1569200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76138243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4000" b="1" dirty="0" smtClean="0">
                <a:solidFill>
                  <a:schemeClr val="tx1"/>
                </a:solidFill>
                <a:latin typeface="+mn-lt"/>
              </a:rPr>
              <a:t>Ναυπηγικό σχέδιο και αρχές </a:t>
            </a:r>
            <a:r>
              <a:rPr lang="el-GR" sz="4000" b="1" dirty="0" err="1" smtClean="0">
                <a:solidFill>
                  <a:schemeClr val="tx1"/>
                </a:solidFill>
                <a:latin typeface="+mn-lt"/>
              </a:rPr>
              <a:t>casd</a:t>
            </a:r>
            <a:endParaRPr lang="el-GR" sz="4000" b="1" dirty="0">
              <a:solidFill>
                <a:schemeClr val="tx1"/>
              </a:solidFill>
              <a:latin typeface="+mn-lt"/>
            </a:endParaRPr>
          </a:p>
        </p:txBody>
      </p:sp>
      <p:sp>
        <p:nvSpPr>
          <p:cNvPr id="3" name="Υπότιτλος 2"/>
          <p:cNvSpPr>
            <a:spLocks noGrp="1"/>
          </p:cNvSpPr>
          <p:nvPr>
            <p:ph type="subTitle" idx="1"/>
          </p:nvPr>
        </p:nvSpPr>
        <p:spPr>
          <a:xfrm>
            <a:off x="0" y="3096543"/>
            <a:ext cx="9144000" cy="1752600"/>
          </a:xfrm>
        </p:spPr>
        <p:txBody>
          <a:bodyPr>
            <a:normAutofit/>
          </a:bodyPr>
          <a:lstStyle/>
          <a:p>
            <a:pPr>
              <a:spcBef>
                <a:spcPts val="0"/>
              </a:spcBef>
              <a:spcAft>
                <a:spcPts val="1800"/>
              </a:spcAft>
            </a:pPr>
            <a:r>
              <a:rPr lang="el-GR" sz="2600" b="1" dirty="0" smtClean="0"/>
              <a:t>Ενότητα 11</a:t>
            </a:r>
            <a:r>
              <a:rPr lang="el-GR" sz="2600" dirty="0" smtClean="0"/>
              <a:t>:</a:t>
            </a:r>
            <a:r>
              <a:rPr lang="en-US" sz="2600" dirty="0" smtClean="0"/>
              <a:t> </a:t>
            </a:r>
            <a:r>
              <a:rPr lang="el-GR" sz="2600" dirty="0"/>
              <a:t>Μορφές Πλώρης Μορφές Πρύμνης</a:t>
            </a:r>
            <a:endParaRPr lang="en-US" sz="2600" dirty="0" smtClean="0"/>
          </a:p>
          <a:p>
            <a:pPr>
              <a:spcBef>
                <a:spcPts val="0"/>
              </a:spcBef>
            </a:pPr>
            <a:r>
              <a:rPr lang="el-GR" sz="2200" dirty="0"/>
              <a:t>Γεώργιος Κ. </a:t>
            </a:r>
            <a:r>
              <a:rPr lang="el-GR" sz="2200" dirty="0" err="1"/>
              <a:t>Χατζηκωνσταντής</a:t>
            </a:r>
            <a:r>
              <a:rPr lang="el-GR" sz="2200" dirty="0"/>
              <a:t> Επίκουρος Καθηγητής </a:t>
            </a:r>
          </a:p>
          <a:p>
            <a:pPr>
              <a:spcBef>
                <a:spcPts val="0"/>
              </a:spcBef>
            </a:pPr>
            <a:r>
              <a:rPr lang="el-GR" sz="2200" dirty="0" err="1"/>
              <a:t>Διπλ</a:t>
            </a:r>
            <a:r>
              <a:rPr lang="el-GR" sz="2200" dirty="0"/>
              <a:t>. Ναυπηγός Μηχανολόγος Μηχανικός </a:t>
            </a:r>
          </a:p>
          <a:p>
            <a:pPr>
              <a:spcBef>
                <a:spcPts val="0"/>
              </a:spcBef>
            </a:pPr>
            <a:r>
              <a:rPr lang="el-GR" sz="2200" dirty="0" err="1"/>
              <a:t>M.Sc</a:t>
            </a:r>
            <a:r>
              <a:rPr lang="el-GR" sz="2200" dirty="0"/>
              <a:t>. ‘’Διασφάλιση Ποιότητας’’, Τμήμα </a:t>
            </a:r>
            <a:r>
              <a:rPr lang="el-GR" sz="2200" dirty="0" smtClean="0"/>
              <a:t>Ναυπηγικών Μηχανικών ΤΕ</a:t>
            </a:r>
            <a:endParaRPr lang="el-GR" sz="2200" dirty="0"/>
          </a:p>
          <a:p>
            <a:pPr>
              <a:spcBef>
                <a:spcPts val="0"/>
              </a:spcBef>
            </a:pP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Μορφές πλώρης </a:t>
            </a:r>
            <a:r>
              <a:rPr lang="el-GR" sz="3200" b="0" dirty="0" smtClean="0"/>
              <a:t>(6 </a:t>
            </a:r>
            <a:r>
              <a:rPr lang="el-GR" sz="3200" b="0" dirty="0"/>
              <a:t>από </a:t>
            </a:r>
            <a:r>
              <a:rPr lang="el-GR" sz="3200" b="0" dirty="0" smtClean="0"/>
              <a:t>6)</a:t>
            </a:r>
            <a:endParaRPr lang="el-GR" dirty="0"/>
          </a:p>
        </p:txBody>
      </p:sp>
      <p:sp>
        <p:nvSpPr>
          <p:cNvPr id="3" name="Θέση περιεχομένου 2"/>
          <p:cNvSpPr>
            <a:spLocks noGrp="1"/>
          </p:cNvSpPr>
          <p:nvPr>
            <p:ph idx="1"/>
          </p:nvPr>
        </p:nvSpPr>
        <p:spPr/>
        <p:txBody>
          <a:bodyPr/>
          <a:lstStyle/>
          <a:p>
            <a:pPr marL="0" indent="0">
              <a:buNone/>
            </a:pPr>
            <a:r>
              <a:rPr lang="el-GR" sz="2400" b="1" dirty="0"/>
              <a:t>Πλώρη </a:t>
            </a:r>
            <a:r>
              <a:rPr lang="el-GR" sz="2400" b="1" dirty="0" err="1"/>
              <a:t>Φάλκης</a:t>
            </a:r>
            <a:endParaRPr lang="el-GR" sz="2400" b="1" dirty="0"/>
          </a:p>
          <a:p>
            <a:pPr marL="0" indent="0">
              <a:buNone/>
            </a:pPr>
            <a:r>
              <a:rPr lang="el-GR" sz="2400" dirty="0" smtClean="0"/>
              <a:t>Από </a:t>
            </a:r>
            <a:r>
              <a:rPr lang="el-GR" sz="2400" dirty="0"/>
              <a:t>τις παλαιότερες μορφές πλώρης , που κατά κανόνα είχαν τα ιστιοφόρα. Κατάλληλη διαμόρφωση πλώρης για τη στήριξη </a:t>
            </a:r>
            <a:r>
              <a:rPr lang="el-GR" sz="2400" dirty="0" err="1"/>
              <a:t>πρόβολου</a:t>
            </a:r>
            <a:r>
              <a:rPr lang="el-GR" sz="2400" dirty="0"/>
              <a:t> και διακόσμηση πλώρης με τις περίφημες γοργόνες. </a:t>
            </a:r>
          </a:p>
          <a:p>
            <a:pPr marL="0" indent="0">
              <a:buNone/>
            </a:pPr>
            <a:r>
              <a:rPr lang="el-GR" sz="2400" dirty="0"/>
              <a:t>Στις σημερινές κατασκευές η πλώρη αυτή χρησιμοποιείται στα ξύλινα σκάφη (</a:t>
            </a:r>
            <a:r>
              <a:rPr lang="el-GR" sz="2400" dirty="0" err="1"/>
              <a:t>θαλαμηγά</a:t>
            </a:r>
            <a:r>
              <a:rPr lang="el-GR" sz="2400" dirty="0"/>
              <a:t> πλοία) , επιτρέπει δε μεγαλύτερο άνοιγμα των νομέων στο κατάστρωμα .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a:solidFill>
                <a:prstClr val="black"/>
              </a:solidFill>
            </a:endParaRPr>
          </a:p>
        </p:txBody>
      </p:sp>
      <p:pic>
        <p:nvPicPr>
          <p:cNvPr id="5" name="Εικόνα 4"/>
          <p:cNvPicPr>
            <a:picLocks noChangeAspect="1"/>
          </p:cNvPicPr>
          <p:nvPr/>
        </p:nvPicPr>
        <p:blipFill>
          <a:blip r:embed="rId2"/>
          <a:stretch>
            <a:fillRect/>
          </a:stretch>
        </p:blipFill>
        <p:spPr>
          <a:xfrm>
            <a:off x="3310018" y="4311708"/>
            <a:ext cx="2523963" cy="2109399"/>
          </a:xfrm>
          <a:prstGeom prst="rect">
            <a:avLst/>
          </a:prstGeom>
        </p:spPr>
      </p:pic>
    </p:spTree>
    <p:extLst>
      <p:ext uri="{BB962C8B-B14F-4D97-AF65-F5344CB8AC3E}">
        <p14:creationId xmlns:p14="http://schemas.microsoft.com/office/powerpoint/2010/main" val="4381233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Πλώρη με </a:t>
            </a:r>
            <a:r>
              <a:rPr lang="el-GR" dirty="0" smtClean="0"/>
              <a:t>Βολβό </a:t>
            </a:r>
            <a:r>
              <a:rPr lang="el-GR" sz="3200" b="0" dirty="0" smtClean="0"/>
              <a:t>(1 από 3)</a:t>
            </a:r>
            <a:endParaRPr lang="el-GR" sz="3200" b="0" dirty="0"/>
          </a:p>
        </p:txBody>
      </p:sp>
      <p:sp>
        <p:nvSpPr>
          <p:cNvPr id="3" name="Θέση περιεχομένου 2"/>
          <p:cNvSpPr>
            <a:spLocks noGrp="1"/>
          </p:cNvSpPr>
          <p:nvPr>
            <p:ph idx="1"/>
          </p:nvPr>
        </p:nvSpPr>
        <p:spPr/>
        <p:txBody>
          <a:bodyPr>
            <a:normAutofit/>
          </a:bodyPr>
          <a:lstStyle/>
          <a:p>
            <a:pPr marL="0" indent="0">
              <a:spcBef>
                <a:spcPts val="4200"/>
              </a:spcBef>
              <a:buNone/>
            </a:pPr>
            <a:r>
              <a:rPr lang="el-GR" sz="2400" dirty="0"/>
              <a:t>Το περίγραμμα της πλώρης είναι ευθύγραμμο από πάνω προς τα κάτω με ελαφριά κλίση προς </a:t>
            </a:r>
            <a:r>
              <a:rPr lang="el-GR" sz="2400" dirty="0" err="1"/>
              <a:t>πρύμα</a:t>
            </a:r>
            <a:r>
              <a:rPr lang="el-GR" sz="2400" dirty="0"/>
              <a:t>. Κάτω από την ίσαλο σχεδίασης και </a:t>
            </a:r>
            <a:r>
              <a:rPr lang="el-GR" sz="2400" dirty="0" err="1"/>
              <a:t>πρώραθεν</a:t>
            </a:r>
            <a:r>
              <a:rPr lang="el-GR" sz="2400" dirty="0"/>
              <a:t> της πρωραίας καθέτου ,  προέκταση της γάστρας με όγκο διάφορης μορφής , που συνήθως εξέχει και εγκάρσια από τη γάστρα με ανάλογη μορφή των </a:t>
            </a:r>
            <a:r>
              <a:rPr lang="el-GR" sz="2400" dirty="0" err="1"/>
              <a:t>παρισάλων</a:t>
            </a:r>
            <a:r>
              <a:rPr lang="el-GR" sz="2400" dirty="0"/>
              <a:t>.</a:t>
            </a:r>
          </a:p>
          <a:p>
            <a:pPr marL="0" indent="0">
              <a:spcBef>
                <a:spcPts val="4200"/>
              </a:spcBef>
              <a:buNone/>
            </a:pPr>
            <a:r>
              <a:rPr lang="el-GR" sz="2400" dirty="0"/>
              <a:t>Οι καμπύλες των </a:t>
            </a:r>
            <a:r>
              <a:rPr lang="el-GR" sz="2400" dirty="0" err="1"/>
              <a:t>παρισάλων</a:t>
            </a:r>
            <a:r>
              <a:rPr lang="el-GR" sz="2400" dirty="0"/>
              <a:t> είναι λεπτές στο ύψος της ισάλου σχεδίασης , ενώ κάτω από την ίσαλο σχεδίασης οι νομείς διευρύνονται σε σχήμα τόξου , γίνονται πιο ογκώδεις και κυρτές στην περιοχή που αρχίζει ο βολβός στην περιοχή των υφάλων.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a:solidFill>
                <a:prstClr val="black"/>
              </a:solidFill>
            </a:endParaRPr>
          </a:p>
        </p:txBody>
      </p:sp>
    </p:spTree>
    <p:extLst>
      <p:ext uri="{BB962C8B-B14F-4D97-AF65-F5344CB8AC3E}">
        <p14:creationId xmlns:p14="http://schemas.microsoft.com/office/powerpoint/2010/main" val="29541556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Πλώρη με Βολβό </a:t>
            </a:r>
            <a:r>
              <a:rPr lang="el-GR" sz="3200" b="0" dirty="0" smtClean="0"/>
              <a:t>(2 </a:t>
            </a:r>
            <a:r>
              <a:rPr lang="el-GR" sz="3200" b="0" dirty="0"/>
              <a:t>από </a:t>
            </a:r>
            <a:r>
              <a:rPr lang="el-GR" sz="3200" b="0" dirty="0" smtClean="0"/>
              <a:t>3)</a:t>
            </a:r>
            <a:endParaRPr lang="el-GR" dirty="0"/>
          </a:p>
        </p:txBody>
      </p:sp>
      <p:sp>
        <p:nvSpPr>
          <p:cNvPr id="3" name="Θέση περιεχομένου 2"/>
          <p:cNvSpPr>
            <a:spLocks noGrp="1"/>
          </p:cNvSpPr>
          <p:nvPr>
            <p:ph idx="1"/>
          </p:nvPr>
        </p:nvSpPr>
        <p:spPr/>
        <p:txBody>
          <a:bodyPr>
            <a:normAutofit/>
          </a:bodyPr>
          <a:lstStyle/>
          <a:p>
            <a:pPr marL="0" indent="0">
              <a:spcBef>
                <a:spcPts val="3000"/>
              </a:spcBef>
              <a:buNone/>
            </a:pPr>
            <a:r>
              <a:rPr lang="el-GR" sz="2400" dirty="0"/>
              <a:t>Η παρουσία του βολβού συνεπάγεται μείωση του ύψους κύματος στην πλώρη , διόρθωση της κατανομής του κυματισμού στην πρύμνη (γέμισμα της κοιλάδας του κύματος στην πρύμνη) και μικρότερη αντίσταση στην πρόωση του πλοίου.</a:t>
            </a:r>
          </a:p>
          <a:p>
            <a:pPr marL="0" indent="0">
              <a:spcBef>
                <a:spcPts val="3000"/>
              </a:spcBef>
              <a:buNone/>
            </a:pPr>
            <a:r>
              <a:rPr lang="el-GR" sz="2400" dirty="0"/>
              <a:t>Βολβοειδής πλώρη συναντάται σε : επιβατηγά και ταχέα φορτηγά – πολεμικά με μεγάλα ηχοβολιστικά – ογκώδη γενικά πλοία – αλλά και αλιευτικά υπερπόντιας αλιείας.</a:t>
            </a:r>
          </a:p>
          <a:p>
            <a:pPr marL="0" indent="0">
              <a:buNone/>
            </a:pPr>
            <a:endParaRPr lang="el-GR" sz="2400" dirty="0"/>
          </a:p>
          <a:p>
            <a:pPr marL="0" indent="0">
              <a:buNone/>
            </a:pP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a:t>
            </a:fld>
            <a:endParaRPr lang="el-GR">
              <a:solidFill>
                <a:prstClr val="black"/>
              </a:solidFill>
            </a:endParaRPr>
          </a:p>
        </p:txBody>
      </p:sp>
    </p:spTree>
    <p:extLst>
      <p:ext uri="{BB962C8B-B14F-4D97-AF65-F5344CB8AC3E}">
        <p14:creationId xmlns:p14="http://schemas.microsoft.com/office/powerpoint/2010/main" val="12692840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Πλώρη με Βολβό </a:t>
            </a:r>
            <a:r>
              <a:rPr lang="el-GR" sz="3200" b="0" dirty="0" smtClean="0"/>
              <a:t>(3 </a:t>
            </a:r>
            <a:r>
              <a:rPr lang="el-GR" sz="3200" b="0" dirty="0"/>
              <a:t>από </a:t>
            </a:r>
            <a:r>
              <a:rPr lang="el-GR" sz="3200" b="0" dirty="0" smtClean="0"/>
              <a:t>3)</a:t>
            </a:r>
            <a:endParaRPr lang="el-GR" dirty="0"/>
          </a:p>
        </p:txBody>
      </p:sp>
      <p:pic>
        <p:nvPicPr>
          <p:cNvPr id="5" name="Θέση περιεχομένου 4"/>
          <p:cNvPicPr>
            <a:picLocks noGrp="1" noChangeAspect="1"/>
          </p:cNvPicPr>
          <p:nvPr>
            <p:ph idx="1"/>
          </p:nvPr>
        </p:nvPicPr>
        <p:blipFill>
          <a:blip r:embed="rId2"/>
          <a:stretch>
            <a:fillRect/>
          </a:stretch>
        </p:blipFill>
        <p:spPr>
          <a:xfrm>
            <a:off x="323528" y="2132856"/>
            <a:ext cx="3383573" cy="2133785"/>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a:t>
            </a:fld>
            <a:endParaRPr lang="el-GR">
              <a:solidFill>
                <a:prstClr val="black"/>
              </a:solidFill>
            </a:endParaRPr>
          </a:p>
        </p:txBody>
      </p:sp>
      <p:pic>
        <p:nvPicPr>
          <p:cNvPr id="6" name="Εικόνα 5"/>
          <p:cNvPicPr>
            <a:picLocks noChangeAspect="1"/>
          </p:cNvPicPr>
          <p:nvPr/>
        </p:nvPicPr>
        <p:blipFill>
          <a:blip r:embed="rId3"/>
          <a:stretch>
            <a:fillRect/>
          </a:stretch>
        </p:blipFill>
        <p:spPr>
          <a:xfrm>
            <a:off x="3923928" y="1340768"/>
            <a:ext cx="4649387" cy="4032448"/>
          </a:xfrm>
          <a:prstGeom prst="rect">
            <a:avLst/>
          </a:prstGeom>
        </p:spPr>
      </p:pic>
    </p:spTree>
    <p:extLst>
      <p:ext uri="{BB962C8B-B14F-4D97-AF65-F5344CB8AC3E}">
        <p14:creationId xmlns:p14="http://schemas.microsoft.com/office/powerpoint/2010/main" val="18185936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Μορφές πρύμνης </a:t>
            </a:r>
            <a:r>
              <a:rPr lang="el-GR" sz="3200" b="0" dirty="0" smtClean="0"/>
              <a:t>(1 από 8)</a:t>
            </a:r>
            <a:endParaRPr lang="el-GR" sz="3200" b="0" dirty="0"/>
          </a:p>
        </p:txBody>
      </p:sp>
      <p:sp>
        <p:nvSpPr>
          <p:cNvPr id="3" name="Θέση περιεχομένου 2"/>
          <p:cNvSpPr>
            <a:spLocks noGrp="1"/>
          </p:cNvSpPr>
          <p:nvPr>
            <p:ph idx="1"/>
          </p:nvPr>
        </p:nvSpPr>
        <p:spPr/>
        <p:txBody>
          <a:bodyPr/>
          <a:lstStyle/>
          <a:p>
            <a:pPr marL="0" indent="0">
              <a:buNone/>
            </a:pPr>
            <a:r>
              <a:rPr lang="el-GR" sz="2400" b="1" dirty="0"/>
              <a:t>Πρύμνη με καμπύλη (ελλειπτικό σχήμα</a:t>
            </a:r>
            <a:r>
              <a:rPr lang="el-GR" sz="2400" b="1" dirty="0" smtClean="0"/>
              <a:t>)</a:t>
            </a:r>
          </a:p>
          <a:p>
            <a:pPr marL="0" indent="0">
              <a:buNone/>
            </a:pPr>
            <a:r>
              <a:rPr lang="el-GR" sz="2400" dirty="0"/>
              <a:t>Το περίγραμμα της πρύμνης πάνω από την ίσαλο σχεδίασης ανοίγει σαν </a:t>
            </a:r>
            <a:r>
              <a:rPr lang="el-GR" sz="2400" dirty="0" smtClean="0"/>
              <a:t>«βεντάλια» </a:t>
            </a:r>
            <a:r>
              <a:rPr lang="el-GR" sz="2400" dirty="0"/>
              <a:t>και ταυτόχρονα παρουσιάζει μια ευρεία έκταση προς </a:t>
            </a:r>
            <a:r>
              <a:rPr lang="el-GR" sz="2400" dirty="0" err="1"/>
              <a:t>πρύμα</a:t>
            </a:r>
            <a:r>
              <a:rPr lang="el-GR" sz="2400" dirty="0"/>
              <a:t>.</a:t>
            </a:r>
          </a:p>
          <a:p>
            <a:pPr marL="0" indent="0">
              <a:buNone/>
            </a:pPr>
            <a:r>
              <a:rPr lang="el-GR" sz="2400" dirty="0"/>
              <a:t>Σε ορισμένες περιπτώσεις (π.χ. ρυμουλκά) η προς </a:t>
            </a:r>
            <a:r>
              <a:rPr lang="el-GR" sz="2400" dirty="0" err="1"/>
              <a:t>πρύμα</a:t>
            </a:r>
            <a:r>
              <a:rPr lang="el-GR" sz="2400" dirty="0"/>
              <a:t> έκταση της πρύμνης στο ύψος του κυρίου καταστρώματος κατασκευάζεται με κατεύθυνση προς πλώρα ή κατακόρυφα.</a:t>
            </a:r>
          </a:p>
          <a:p>
            <a:pPr marL="0" indent="0">
              <a:buNone/>
            </a:pPr>
            <a:r>
              <a:rPr lang="el-GR" sz="2400" dirty="0" smtClean="0"/>
              <a:t>Οι </a:t>
            </a:r>
            <a:r>
              <a:rPr lang="el-GR" sz="2400" dirty="0"/>
              <a:t>καμπύλες των </a:t>
            </a:r>
            <a:r>
              <a:rPr lang="el-GR" sz="2400" dirty="0" err="1"/>
              <a:t>παρισάλων</a:t>
            </a:r>
            <a:r>
              <a:rPr lang="el-GR" sz="2400" dirty="0"/>
              <a:t> πάνω από την ίσαλο σχεδίασης τελειώνουν με κυρτή καμπυλότητα και με ευρεία </a:t>
            </a:r>
            <a:r>
              <a:rPr lang="el-GR" sz="2400" dirty="0" err="1"/>
              <a:t>ημι</a:t>
            </a:r>
            <a:r>
              <a:rPr lang="el-GR" sz="2400" dirty="0"/>
              <a:t>- πλάτη. Η ελλειπτική μορφή πρύμνης παρέχει κατάστρωμα στην πρύμνη με ευρεία επιφάνεια που έχει </a:t>
            </a:r>
            <a:r>
              <a:rPr lang="el-GR" sz="2400" dirty="0" smtClean="0"/>
              <a:t>μεγάλη </a:t>
            </a:r>
            <a:r>
              <a:rPr lang="el-GR" sz="2400" dirty="0"/>
              <a:t>εφαρμογή στα αλιευτικά πλοία</a:t>
            </a:r>
            <a:r>
              <a:rPr lang="el-GR" sz="2400"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a:t>
            </a:fld>
            <a:endParaRPr lang="el-GR">
              <a:solidFill>
                <a:prstClr val="black"/>
              </a:solidFill>
            </a:endParaRPr>
          </a:p>
        </p:txBody>
      </p:sp>
    </p:spTree>
    <p:extLst>
      <p:ext uri="{BB962C8B-B14F-4D97-AF65-F5344CB8AC3E}">
        <p14:creationId xmlns:p14="http://schemas.microsoft.com/office/powerpoint/2010/main" val="501846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Μορφές πρύμνης </a:t>
            </a:r>
            <a:r>
              <a:rPr lang="el-GR" sz="3200" b="0" dirty="0" smtClean="0"/>
              <a:t>(2 </a:t>
            </a:r>
            <a:r>
              <a:rPr lang="el-GR" sz="3200" b="0" dirty="0"/>
              <a:t>από </a:t>
            </a:r>
            <a:r>
              <a:rPr lang="el-GR" sz="3200" b="0" dirty="0" smtClean="0"/>
              <a:t>8)</a:t>
            </a:r>
            <a:endParaRPr lang="el-GR" dirty="0"/>
          </a:p>
        </p:txBody>
      </p:sp>
      <p:pic>
        <p:nvPicPr>
          <p:cNvPr id="5" name="Θέση περιεχομένου 4"/>
          <p:cNvPicPr>
            <a:picLocks noGrp="1" noChangeAspect="1"/>
          </p:cNvPicPr>
          <p:nvPr>
            <p:ph idx="1"/>
          </p:nvPr>
        </p:nvPicPr>
        <p:blipFill>
          <a:blip r:embed="rId2"/>
          <a:stretch>
            <a:fillRect/>
          </a:stretch>
        </p:blipFill>
        <p:spPr>
          <a:xfrm>
            <a:off x="1206808" y="2362145"/>
            <a:ext cx="6575387" cy="2657411"/>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a:t>
            </a:fld>
            <a:endParaRPr lang="el-GR">
              <a:solidFill>
                <a:prstClr val="black"/>
              </a:solidFill>
            </a:endParaRPr>
          </a:p>
        </p:txBody>
      </p:sp>
      <p:sp>
        <p:nvSpPr>
          <p:cNvPr id="6" name="Ορθογώνιο 5"/>
          <p:cNvSpPr/>
          <p:nvPr/>
        </p:nvSpPr>
        <p:spPr>
          <a:xfrm>
            <a:off x="1907704" y="1289529"/>
            <a:ext cx="5173597" cy="461665"/>
          </a:xfrm>
          <a:prstGeom prst="rect">
            <a:avLst/>
          </a:prstGeom>
        </p:spPr>
        <p:txBody>
          <a:bodyPr wrap="none">
            <a:spAutoFit/>
          </a:bodyPr>
          <a:lstStyle/>
          <a:p>
            <a:pPr algn="ctr"/>
            <a:r>
              <a:rPr lang="el-GR" sz="2400" dirty="0">
                <a:solidFill>
                  <a:prstClr val="black"/>
                </a:solidFill>
                <a:latin typeface="Calibri"/>
              </a:rPr>
              <a:t>Πρύμνη με καμπύλη (ελλειπτικό σχήμα)</a:t>
            </a:r>
          </a:p>
        </p:txBody>
      </p:sp>
    </p:spTree>
    <p:extLst>
      <p:ext uri="{BB962C8B-B14F-4D97-AF65-F5344CB8AC3E}">
        <p14:creationId xmlns:p14="http://schemas.microsoft.com/office/powerpoint/2010/main" val="16825547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Μορφές πρύμνης </a:t>
            </a:r>
            <a:r>
              <a:rPr lang="el-GR" sz="3200" b="0" dirty="0" smtClean="0"/>
              <a:t>(3 </a:t>
            </a:r>
            <a:r>
              <a:rPr lang="el-GR" sz="3200" b="0" dirty="0"/>
              <a:t>από </a:t>
            </a:r>
            <a:r>
              <a:rPr lang="el-GR" sz="3200" b="0" dirty="0" smtClean="0"/>
              <a:t>8)</a:t>
            </a:r>
            <a:endParaRPr lang="el-GR" dirty="0"/>
          </a:p>
        </p:txBody>
      </p:sp>
      <p:sp>
        <p:nvSpPr>
          <p:cNvPr id="3" name="Θέση περιεχομένου 2"/>
          <p:cNvSpPr>
            <a:spLocks noGrp="1"/>
          </p:cNvSpPr>
          <p:nvPr>
            <p:ph idx="1"/>
          </p:nvPr>
        </p:nvSpPr>
        <p:spPr>
          <a:xfrm>
            <a:off x="457200" y="1025352"/>
            <a:ext cx="8507288" cy="5472608"/>
          </a:xfrm>
        </p:spPr>
        <p:txBody>
          <a:bodyPr>
            <a:noAutofit/>
          </a:bodyPr>
          <a:lstStyle/>
          <a:p>
            <a:pPr marL="0" indent="0">
              <a:buNone/>
            </a:pPr>
            <a:r>
              <a:rPr lang="el-GR" sz="2200" b="1" dirty="0"/>
              <a:t>Πρύμνη </a:t>
            </a:r>
            <a:r>
              <a:rPr lang="el-GR" sz="2200" b="1" dirty="0" smtClean="0"/>
              <a:t>«ΚΑΤΑΔΡΟΜΙΚΟΥ»</a:t>
            </a:r>
            <a:endParaRPr lang="el-GR" sz="2200" b="1" dirty="0"/>
          </a:p>
          <a:p>
            <a:pPr marL="0" indent="0">
              <a:buNone/>
            </a:pPr>
            <a:r>
              <a:rPr lang="el-GR" sz="2200" dirty="0" smtClean="0"/>
              <a:t>Η </a:t>
            </a:r>
            <a:r>
              <a:rPr lang="el-GR" sz="2200" dirty="0"/>
              <a:t>συνηθέστερη μορφή πρύμνης , παλαιότερα χρησιμοποιείτο στα πολεμικά πλοία. Το περίγραμμα από το υψηλότερο σημείο και προς τα κάτω έχει αρχικά μια κλίση ομαλή προς πρώρα και κατεβαίνει κάθετα μέχρι την τρόπιδα στην περιοχή του </a:t>
            </a:r>
            <a:r>
              <a:rPr lang="el-GR" sz="2200" dirty="0" err="1"/>
              <a:t>ελικοστήματος</a:t>
            </a:r>
            <a:r>
              <a:rPr lang="el-GR" sz="2200" dirty="0"/>
              <a:t>.  </a:t>
            </a:r>
          </a:p>
          <a:p>
            <a:pPr marL="0" indent="0">
              <a:buNone/>
            </a:pPr>
            <a:r>
              <a:rPr lang="el-GR" sz="2200" dirty="0"/>
              <a:t>Μεγάλο τμήμα της καμπύλης είναι μέσα στη θάλασσα και οι </a:t>
            </a:r>
            <a:r>
              <a:rPr lang="el-GR" sz="2200" dirty="0" err="1"/>
              <a:t>παρίσαλοι</a:t>
            </a:r>
            <a:r>
              <a:rPr lang="el-GR" sz="2200" dirty="0"/>
              <a:t> κάτω από την ίσαλο σχεδίασης παρουσιάζουν καμπυλότητα έντονα κυρτή στο τελείωμά τους. </a:t>
            </a:r>
          </a:p>
          <a:p>
            <a:pPr marL="0" indent="0">
              <a:buNone/>
            </a:pPr>
            <a:r>
              <a:rPr lang="el-GR" sz="2200" dirty="0"/>
              <a:t>Παρουσιάζει αυξημένο μήκος ισάλου , το πλοίο είναι λεπτότερο στην περιοχή αυτή, με αποτέλεσμα για ορισμένο εκτόπισμα να διαπιστώνεται μικρότερη αντίσταση πρόωσης.</a:t>
            </a:r>
          </a:p>
          <a:p>
            <a:pPr marL="0" indent="0">
              <a:buNone/>
            </a:pPr>
            <a:r>
              <a:rPr lang="el-GR" sz="2200" dirty="0"/>
              <a:t>Αυξάνεται το εμβαδόν της ισάλου επιφανείας , οπότε βελτιώνεται η ευστάθεια και δημιουργείται επαρκής εσωτερικός χώρος στην πρυμναία περιοχή.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15</a:t>
            </a:fld>
            <a:endParaRPr lang="el-GR">
              <a:solidFill>
                <a:prstClr val="black"/>
              </a:solidFill>
            </a:endParaRPr>
          </a:p>
        </p:txBody>
      </p:sp>
    </p:spTree>
    <p:extLst>
      <p:ext uri="{BB962C8B-B14F-4D97-AF65-F5344CB8AC3E}">
        <p14:creationId xmlns:p14="http://schemas.microsoft.com/office/powerpoint/2010/main" val="11759179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Μορφές πρύμνης </a:t>
            </a:r>
            <a:r>
              <a:rPr lang="el-GR" sz="3200" b="0" dirty="0" smtClean="0"/>
              <a:t>(4 </a:t>
            </a:r>
            <a:r>
              <a:rPr lang="el-GR" sz="3200" b="0" dirty="0"/>
              <a:t>από </a:t>
            </a:r>
            <a:r>
              <a:rPr lang="el-GR" sz="3200" b="0" dirty="0" smtClean="0"/>
              <a:t>8)</a:t>
            </a:r>
            <a:endParaRPr lang="el-GR" dirty="0"/>
          </a:p>
        </p:txBody>
      </p:sp>
      <p:pic>
        <p:nvPicPr>
          <p:cNvPr id="5" name="Θέση περιεχομένου 4"/>
          <p:cNvPicPr>
            <a:picLocks noGrp="1" noChangeAspect="1"/>
          </p:cNvPicPr>
          <p:nvPr>
            <p:ph idx="1"/>
          </p:nvPr>
        </p:nvPicPr>
        <p:blipFill>
          <a:blip r:embed="rId2"/>
          <a:stretch>
            <a:fillRect/>
          </a:stretch>
        </p:blipFill>
        <p:spPr>
          <a:xfrm>
            <a:off x="1691680" y="2420888"/>
            <a:ext cx="5977569" cy="2880320"/>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16</a:t>
            </a:fld>
            <a:endParaRPr lang="el-GR">
              <a:solidFill>
                <a:prstClr val="black"/>
              </a:solidFill>
            </a:endParaRPr>
          </a:p>
        </p:txBody>
      </p:sp>
      <p:sp>
        <p:nvSpPr>
          <p:cNvPr id="6" name="Ορθογώνιο 5"/>
          <p:cNvSpPr/>
          <p:nvPr/>
        </p:nvSpPr>
        <p:spPr>
          <a:xfrm>
            <a:off x="2742353" y="1412776"/>
            <a:ext cx="3679982" cy="461665"/>
          </a:xfrm>
          <a:prstGeom prst="rect">
            <a:avLst/>
          </a:prstGeom>
        </p:spPr>
        <p:txBody>
          <a:bodyPr wrap="none">
            <a:spAutoFit/>
          </a:bodyPr>
          <a:lstStyle/>
          <a:p>
            <a:pPr algn="ctr"/>
            <a:r>
              <a:rPr lang="el-GR" sz="2400" dirty="0">
                <a:solidFill>
                  <a:prstClr val="black"/>
                </a:solidFill>
                <a:latin typeface="Calibri"/>
              </a:rPr>
              <a:t>Πρύμνη   «ΚΑΤΑΔΡΟΜΙΚΟΥ»</a:t>
            </a:r>
          </a:p>
        </p:txBody>
      </p:sp>
    </p:spTree>
    <p:extLst>
      <p:ext uri="{BB962C8B-B14F-4D97-AF65-F5344CB8AC3E}">
        <p14:creationId xmlns:p14="http://schemas.microsoft.com/office/powerpoint/2010/main" val="24032021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Μορφές πρύμνης </a:t>
            </a:r>
            <a:r>
              <a:rPr lang="el-GR" sz="3200" b="0" dirty="0"/>
              <a:t>(5 από </a:t>
            </a:r>
            <a:r>
              <a:rPr lang="el-GR" sz="3200" b="0" dirty="0" smtClean="0"/>
              <a:t>8)</a:t>
            </a:r>
            <a:endParaRPr lang="el-GR" dirty="0"/>
          </a:p>
        </p:txBody>
      </p:sp>
      <p:pic>
        <p:nvPicPr>
          <p:cNvPr id="5" name="Θέση περιεχομένου 4"/>
          <p:cNvPicPr>
            <a:picLocks noGrp="1" noChangeAspect="1"/>
          </p:cNvPicPr>
          <p:nvPr>
            <p:ph idx="1"/>
          </p:nvPr>
        </p:nvPicPr>
        <p:blipFill>
          <a:blip r:embed="rId2"/>
          <a:stretch>
            <a:fillRect/>
          </a:stretch>
        </p:blipFill>
        <p:spPr>
          <a:xfrm>
            <a:off x="611560" y="2276872"/>
            <a:ext cx="8229600" cy="2219283"/>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17</a:t>
            </a:fld>
            <a:endParaRPr lang="el-GR">
              <a:solidFill>
                <a:prstClr val="black"/>
              </a:solidFill>
            </a:endParaRPr>
          </a:p>
        </p:txBody>
      </p:sp>
    </p:spTree>
    <p:extLst>
      <p:ext uri="{BB962C8B-B14F-4D97-AF65-F5344CB8AC3E}">
        <p14:creationId xmlns:p14="http://schemas.microsoft.com/office/powerpoint/2010/main" val="2148769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Μορφές πρύμνης </a:t>
            </a:r>
            <a:r>
              <a:rPr lang="el-GR" sz="3200" b="0" dirty="0" smtClean="0"/>
              <a:t>(6 </a:t>
            </a:r>
            <a:r>
              <a:rPr lang="el-GR" sz="3200" b="0" dirty="0"/>
              <a:t>από </a:t>
            </a:r>
            <a:r>
              <a:rPr lang="el-GR" sz="3200" b="0" dirty="0" smtClean="0"/>
              <a:t>8)</a:t>
            </a:r>
            <a:endParaRPr lang="el-GR" dirty="0"/>
          </a:p>
        </p:txBody>
      </p:sp>
      <p:sp>
        <p:nvSpPr>
          <p:cNvPr id="3" name="Θέση περιεχομένου 2"/>
          <p:cNvSpPr>
            <a:spLocks noGrp="1"/>
          </p:cNvSpPr>
          <p:nvPr>
            <p:ph idx="1"/>
          </p:nvPr>
        </p:nvSpPr>
        <p:spPr>
          <a:xfrm>
            <a:off x="457200" y="1196752"/>
            <a:ext cx="8363272" cy="5328592"/>
          </a:xfrm>
        </p:spPr>
        <p:txBody>
          <a:bodyPr>
            <a:noAutofit/>
          </a:bodyPr>
          <a:lstStyle/>
          <a:p>
            <a:pPr marL="0" indent="0">
              <a:buNone/>
            </a:pPr>
            <a:r>
              <a:rPr lang="el-GR" sz="2200" b="1" dirty="0"/>
              <a:t>Πρύμνη </a:t>
            </a:r>
            <a:r>
              <a:rPr lang="el-GR" sz="2200" b="1" dirty="0" smtClean="0"/>
              <a:t>«ΚΑΘΡΕΠΤΗ» </a:t>
            </a:r>
            <a:r>
              <a:rPr lang="el-GR" sz="2200" b="1" dirty="0"/>
              <a:t>ή Πρύμνη ΑΒΑΚΟΣ  (παπαδιά</a:t>
            </a:r>
            <a:r>
              <a:rPr lang="el-GR" sz="2200" b="1" dirty="0" smtClean="0"/>
              <a:t>)</a:t>
            </a:r>
            <a:endParaRPr lang="el-GR" sz="2200" b="1" dirty="0"/>
          </a:p>
          <a:p>
            <a:pPr marL="0" indent="0">
              <a:spcBef>
                <a:spcPts val="600"/>
              </a:spcBef>
              <a:buNone/>
            </a:pPr>
            <a:r>
              <a:rPr lang="el-GR" sz="2200" dirty="0" smtClean="0"/>
              <a:t>Οι </a:t>
            </a:r>
            <a:r>
              <a:rPr lang="el-GR" sz="2200" dirty="0" err="1" smtClean="0"/>
              <a:t>παρίσαλοι</a:t>
            </a:r>
            <a:r>
              <a:rPr lang="el-GR" sz="2200" dirty="0" smtClean="0"/>
              <a:t> </a:t>
            </a:r>
            <a:r>
              <a:rPr lang="el-GR" sz="2200" dirty="0"/>
              <a:t>και τα ίχνη των </a:t>
            </a:r>
            <a:r>
              <a:rPr lang="el-GR" sz="2200" dirty="0" err="1"/>
              <a:t>διαμήκων</a:t>
            </a:r>
            <a:r>
              <a:rPr lang="el-GR" sz="2200" dirty="0"/>
              <a:t> τομών τελειώνουν με ευθύγραμμο τμήμα χωρίς κυκλικής μορφής ένωση με την αντίστοιχη υπόλοιπη καμπύλη , αλλά με απότομη γωνιακή σύνδεση.</a:t>
            </a:r>
          </a:p>
          <a:p>
            <a:pPr marL="0" indent="0">
              <a:buNone/>
            </a:pPr>
            <a:r>
              <a:rPr lang="el-GR" sz="2200" dirty="0"/>
              <a:t>Η </a:t>
            </a:r>
            <a:r>
              <a:rPr lang="el-GR" sz="2200" dirty="0" err="1"/>
              <a:t>ακροπρυμναία</a:t>
            </a:r>
            <a:r>
              <a:rPr lang="el-GR" sz="2200" dirty="0"/>
              <a:t> περιοχή του πλοίου αποτελείται από μια επίπεδη επιφάνεια κάθετη ή λίγο κεκλιμένη προς </a:t>
            </a:r>
            <a:r>
              <a:rPr lang="el-GR" sz="2200" dirty="0" err="1"/>
              <a:t>πρύμα</a:t>
            </a:r>
            <a:r>
              <a:rPr lang="el-GR" sz="2200" dirty="0"/>
              <a:t> , που κατασκευαστικά έχει μικρό κόστος.</a:t>
            </a:r>
          </a:p>
          <a:p>
            <a:pPr marL="0" indent="0">
              <a:buNone/>
            </a:pPr>
            <a:r>
              <a:rPr lang="el-GR" sz="2200" dirty="0"/>
              <a:t>Η πρύμνη σχήματος </a:t>
            </a:r>
            <a:r>
              <a:rPr lang="el-GR" sz="2200" dirty="0" err="1"/>
              <a:t>άβακος</a:t>
            </a:r>
            <a:r>
              <a:rPr lang="el-GR" sz="2200" dirty="0"/>
              <a:t> , χρησιμοποιείται ευρύτατα σε πολεμικά – εμπορικά – μικρά ταχύπλοα πλοία – </a:t>
            </a:r>
            <a:r>
              <a:rPr lang="el-GR" sz="2200" dirty="0" err="1"/>
              <a:t>κ.λ.π</a:t>
            </a:r>
            <a:r>
              <a:rPr lang="el-GR" sz="2200" dirty="0"/>
              <a:t>.</a:t>
            </a:r>
          </a:p>
          <a:p>
            <a:pPr marL="0" indent="0">
              <a:buNone/>
            </a:pPr>
            <a:r>
              <a:rPr lang="el-GR" sz="2200" dirty="0"/>
              <a:t>Βελτιώνει τη γενική διάταξη παρέχοντας μεγαλύτερη επιφάνεια καταστρώματος και </a:t>
            </a:r>
            <a:r>
              <a:rPr lang="el-GR" sz="2200" dirty="0" err="1"/>
              <a:t>άντωση</a:t>
            </a:r>
            <a:r>
              <a:rPr lang="el-GR" sz="2200" dirty="0"/>
              <a:t> , επιτρέποντας τη μεταφορά βαρών χωρίς σημαντική πρυμναία διαγωγή.</a:t>
            </a:r>
          </a:p>
          <a:p>
            <a:pPr marL="0" indent="0">
              <a:buNone/>
            </a:pPr>
            <a:r>
              <a:rPr lang="el-GR" sz="2200" dirty="0"/>
              <a:t>Η αύξηση άνωσης επιτυγχάνεται και με την προσθήκη σφηνών, </a:t>
            </a:r>
          </a:p>
          <a:p>
            <a:pPr marL="0" indent="0">
              <a:buNone/>
            </a:pPr>
            <a:r>
              <a:rPr lang="el-GR" sz="2200" dirty="0"/>
              <a:t>όπως φαίνεται στο επόμενο  σχήμα.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18</a:t>
            </a:fld>
            <a:endParaRPr lang="el-GR">
              <a:solidFill>
                <a:prstClr val="black"/>
              </a:solidFill>
            </a:endParaRPr>
          </a:p>
        </p:txBody>
      </p:sp>
    </p:spTree>
    <p:extLst>
      <p:ext uri="{BB962C8B-B14F-4D97-AF65-F5344CB8AC3E}">
        <p14:creationId xmlns:p14="http://schemas.microsoft.com/office/powerpoint/2010/main" val="15755462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smtClean="0"/>
              <a:t>Μορφ</a:t>
            </a:r>
            <a:r>
              <a:rPr lang="el-GR" sz="4400" dirty="0"/>
              <a:t>έ</a:t>
            </a:r>
            <a:r>
              <a:rPr lang="el-GR" sz="4400" dirty="0" smtClean="0"/>
              <a:t>ς πλώρης – </a:t>
            </a:r>
            <a:r>
              <a:rPr lang="el-GR" sz="4400" dirty="0"/>
              <a:t>Μ</a:t>
            </a:r>
            <a:r>
              <a:rPr lang="el-GR" sz="4400" dirty="0" smtClean="0"/>
              <a:t>ορφές πρύμνης </a:t>
            </a:r>
            <a:r>
              <a:rPr lang="el-GR" sz="3600" b="0" dirty="0" smtClean="0"/>
              <a:t>(1 από </a:t>
            </a:r>
            <a:r>
              <a:rPr lang="en-US" sz="3600" b="0" dirty="0" smtClean="0"/>
              <a:t>3</a:t>
            </a:r>
            <a:r>
              <a:rPr lang="el-GR" sz="3600" b="0" dirty="0" smtClean="0"/>
              <a:t>)</a:t>
            </a:r>
            <a:endParaRPr lang="el-GR" sz="3600" b="0" dirty="0"/>
          </a:p>
        </p:txBody>
      </p:sp>
      <p:sp>
        <p:nvSpPr>
          <p:cNvPr id="3" name="Θέση περιεχομένου 2"/>
          <p:cNvSpPr>
            <a:spLocks noGrp="1"/>
          </p:cNvSpPr>
          <p:nvPr>
            <p:ph idx="1"/>
          </p:nvPr>
        </p:nvSpPr>
        <p:spPr/>
        <p:txBody>
          <a:bodyPr>
            <a:normAutofit/>
          </a:bodyPr>
          <a:lstStyle/>
          <a:p>
            <a:pPr marL="0" indent="0">
              <a:buNone/>
            </a:pPr>
            <a:r>
              <a:rPr lang="el-GR" sz="2400" dirty="0"/>
              <a:t>Τα περιγράμματα  της πλώρης και τα περιγράμματα  της πρύμνης τείνουν </a:t>
            </a:r>
            <a:r>
              <a:rPr lang="el-GR" sz="2400" dirty="0" smtClean="0"/>
              <a:t>να εξέχουν </a:t>
            </a:r>
            <a:r>
              <a:rPr lang="el-GR" sz="2400" dirty="0"/>
              <a:t>από τα ίχνη της πρωραίας και της πρυμναίας καθέτου και το σχήμα τους εξαρτάται από τη μορφή που αποφασίζεται να δοθεί στο συγκεκριμένο πλοίο.</a:t>
            </a:r>
          </a:p>
          <a:p>
            <a:pPr>
              <a:spcBef>
                <a:spcPts val="3000"/>
              </a:spcBef>
              <a:buFont typeface="Wingdings" panose="05000000000000000000" pitchFamily="2" charset="2"/>
              <a:buChar char="Ø"/>
            </a:pPr>
            <a:r>
              <a:rPr lang="el-GR" sz="2400" dirty="0" smtClean="0"/>
              <a:t>Η </a:t>
            </a:r>
            <a:r>
              <a:rPr lang="el-GR" sz="2400" b="1" dirty="0" smtClean="0"/>
              <a:t>πλώρη</a:t>
            </a:r>
            <a:r>
              <a:rPr lang="el-GR" sz="2400" dirty="0" smtClean="0"/>
              <a:t> </a:t>
            </a:r>
            <a:r>
              <a:rPr lang="el-GR" sz="2400" dirty="0"/>
              <a:t>είναι μια πολύπλοκη και ειδικά ενισχυμένη κατασκευή , με στόχο να αντιμετωπίζονται αποτελεσματικά οι ιδιαίτερες καταπονήσεις . Η ακμή της πλώρης ήταν σχετικά λεπτή , και η κατασκευή γινόταν με χυτό μέταλλο (φουρκέτα). </a:t>
            </a:r>
            <a:r>
              <a:rPr lang="el-GR" sz="2400" dirty="0" smtClean="0"/>
              <a:t>Νεώτερες μορφές </a:t>
            </a:r>
            <a:r>
              <a:rPr lang="el-GR" sz="2400" dirty="0"/>
              <a:t>πλώρης δεν είναι πλέον λεπτές ούτε κατασκευάζονται εξ ολοκλήρου από χυτό μέταλλο  .</a:t>
            </a:r>
          </a:p>
          <a:p>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a:solidFill>
                <a:prstClr val="black"/>
              </a:solidFill>
            </a:endParaRPr>
          </a:p>
        </p:txBody>
      </p:sp>
    </p:spTree>
    <p:extLst>
      <p:ext uri="{BB962C8B-B14F-4D97-AF65-F5344CB8AC3E}">
        <p14:creationId xmlns:p14="http://schemas.microsoft.com/office/powerpoint/2010/main" val="34506819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Μορφές πρύμνης </a:t>
            </a:r>
            <a:r>
              <a:rPr lang="el-GR" sz="3200" b="0" dirty="0" smtClean="0"/>
              <a:t>(7 </a:t>
            </a:r>
            <a:r>
              <a:rPr lang="el-GR" sz="3200" b="0" dirty="0"/>
              <a:t>από </a:t>
            </a:r>
            <a:r>
              <a:rPr lang="el-GR" sz="3200" b="0" dirty="0" smtClean="0"/>
              <a:t>8)</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19</a:t>
            </a:fld>
            <a:endParaRPr lang="el-GR">
              <a:solidFill>
                <a:prstClr val="black"/>
              </a:solidFill>
            </a:endParaRPr>
          </a:p>
        </p:txBody>
      </p:sp>
      <p:sp>
        <p:nvSpPr>
          <p:cNvPr id="7" name="Θέση περιεχομένου 6"/>
          <p:cNvSpPr>
            <a:spLocks noGrp="1"/>
          </p:cNvSpPr>
          <p:nvPr>
            <p:ph idx="1"/>
          </p:nvPr>
        </p:nvSpPr>
        <p:spPr/>
        <p:txBody>
          <a:bodyPr/>
          <a:lstStyle/>
          <a:p>
            <a:pPr marL="0" indent="0">
              <a:buNone/>
            </a:pPr>
            <a:r>
              <a:rPr lang="el-GR" sz="2400" dirty="0"/>
              <a:t>Η σφήνα επίσης επιδρά επί της ροής του νερού δίνοντας σε αυτό ώθηση προς τα κάτω ώστε να μειώνεται το ύψος του κύματος και επομένως η απώλεια ενέργειας.</a:t>
            </a:r>
          </a:p>
          <a:p>
            <a:endParaRPr lang="el-GR" dirty="0"/>
          </a:p>
        </p:txBody>
      </p:sp>
      <p:pic>
        <p:nvPicPr>
          <p:cNvPr id="8" name="Εικόνα 7"/>
          <p:cNvPicPr>
            <a:picLocks noChangeAspect="1"/>
          </p:cNvPicPr>
          <p:nvPr/>
        </p:nvPicPr>
        <p:blipFill>
          <a:blip r:embed="rId2"/>
          <a:stretch>
            <a:fillRect/>
          </a:stretch>
        </p:blipFill>
        <p:spPr>
          <a:xfrm>
            <a:off x="844249" y="2996952"/>
            <a:ext cx="7476190" cy="2448272"/>
          </a:xfrm>
          <a:prstGeom prst="rect">
            <a:avLst/>
          </a:prstGeom>
        </p:spPr>
      </p:pic>
    </p:spTree>
    <p:extLst>
      <p:ext uri="{BB962C8B-B14F-4D97-AF65-F5344CB8AC3E}">
        <p14:creationId xmlns:p14="http://schemas.microsoft.com/office/powerpoint/2010/main" val="22906488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Μορφές πρύμνης </a:t>
            </a:r>
            <a:r>
              <a:rPr lang="el-GR" sz="3200" b="0" dirty="0" smtClean="0"/>
              <a:t>(8 </a:t>
            </a:r>
            <a:r>
              <a:rPr lang="el-GR" sz="3200" b="0" dirty="0"/>
              <a:t>από </a:t>
            </a:r>
            <a:r>
              <a:rPr lang="el-GR" sz="3200" b="0" dirty="0" smtClean="0"/>
              <a:t>8)</a:t>
            </a:r>
            <a:endParaRPr lang="el-GR" sz="3200" b="0" dirty="0"/>
          </a:p>
        </p:txBody>
      </p:sp>
      <p:sp>
        <p:nvSpPr>
          <p:cNvPr id="3" name="Θέση περιεχομένου 2"/>
          <p:cNvSpPr>
            <a:spLocks noGrp="1"/>
          </p:cNvSpPr>
          <p:nvPr>
            <p:ph idx="1"/>
          </p:nvPr>
        </p:nvSpPr>
        <p:spPr>
          <a:xfrm>
            <a:off x="457200" y="1025352"/>
            <a:ext cx="8229600" cy="2448272"/>
          </a:xfrm>
        </p:spPr>
        <p:txBody>
          <a:bodyPr/>
          <a:lstStyle/>
          <a:p>
            <a:pPr marL="0" indent="0">
              <a:buNone/>
            </a:pPr>
            <a:r>
              <a:rPr lang="el-GR" sz="2400" dirty="0"/>
              <a:t>Με την επιτυχή σχεδίαση της πρύμνης </a:t>
            </a:r>
            <a:r>
              <a:rPr lang="el-GR" sz="2400" dirty="0" smtClean="0"/>
              <a:t>επιδιώκονται:</a:t>
            </a:r>
            <a:endParaRPr lang="el-GR" sz="2400" dirty="0"/>
          </a:p>
          <a:p>
            <a:pPr>
              <a:spcBef>
                <a:spcPts val="1800"/>
              </a:spcBef>
            </a:pPr>
            <a:r>
              <a:rPr lang="el-GR" sz="2400" dirty="0"/>
              <a:t>Μείωση της διάσπασης της </a:t>
            </a:r>
            <a:r>
              <a:rPr lang="el-GR" sz="2400" dirty="0" smtClean="0"/>
              <a:t>ροής.</a:t>
            </a:r>
            <a:endParaRPr lang="el-GR" sz="2400" dirty="0"/>
          </a:p>
          <a:p>
            <a:pPr>
              <a:spcBef>
                <a:spcPts val="1800"/>
              </a:spcBef>
            </a:pPr>
            <a:r>
              <a:rPr lang="el-GR" sz="2400" dirty="0"/>
              <a:t>Ομοιόμορφη ροή του νερού στην περιοχή της </a:t>
            </a:r>
            <a:r>
              <a:rPr lang="el-GR" sz="2400" dirty="0" smtClean="0"/>
              <a:t>έλικας.</a:t>
            </a:r>
            <a:endParaRPr lang="el-GR" sz="2400" dirty="0"/>
          </a:p>
          <a:p>
            <a:pPr>
              <a:spcBef>
                <a:spcPts val="1800"/>
              </a:spcBef>
            </a:pPr>
            <a:r>
              <a:rPr lang="el-GR" sz="2400" dirty="0"/>
              <a:t>Επαρκείς ανοχές της έλικας για την αποφυγή κραδασμών.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20</a:t>
            </a:fld>
            <a:endParaRPr lang="el-GR">
              <a:solidFill>
                <a:prstClr val="black"/>
              </a:solidFill>
            </a:endParaRPr>
          </a:p>
        </p:txBody>
      </p:sp>
      <p:pic>
        <p:nvPicPr>
          <p:cNvPr id="5" name="Εικόνα 4"/>
          <p:cNvPicPr>
            <a:picLocks noChangeAspect="1"/>
          </p:cNvPicPr>
          <p:nvPr/>
        </p:nvPicPr>
        <p:blipFill>
          <a:blip r:embed="rId2"/>
          <a:stretch>
            <a:fillRect/>
          </a:stretch>
        </p:blipFill>
        <p:spPr>
          <a:xfrm>
            <a:off x="2627784" y="3573181"/>
            <a:ext cx="4259853" cy="2936358"/>
          </a:xfrm>
          <a:prstGeom prst="rect">
            <a:avLst/>
          </a:prstGeom>
        </p:spPr>
      </p:pic>
    </p:spTree>
    <p:extLst>
      <p:ext uri="{BB962C8B-B14F-4D97-AF65-F5344CB8AC3E}">
        <p14:creationId xmlns:p14="http://schemas.microsoft.com/office/powerpoint/2010/main" val="21703670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Ανοχές έλικας - </a:t>
            </a:r>
            <a:r>
              <a:rPr lang="el-GR" dirty="0" smtClean="0"/>
              <a:t>κλωβού</a:t>
            </a:r>
            <a:endParaRPr lang="el-GR" dirty="0"/>
          </a:p>
        </p:txBody>
      </p:sp>
      <p:pic>
        <p:nvPicPr>
          <p:cNvPr id="5" name="Θέση περιεχομένου 4"/>
          <p:cNvPicPr>
            <a:picLocks noGrp="1" noChangeAspect="1"/>
          </p:cNvPicPr>
          <p:nvPr>
            <p:ph idx="1"/>
          </p:nvPr>
        </p:nvPicPr>
        <p:blipFill>
          <a:blip r:embed="rId2"/>
          <a:stretch>
            <a:fillRect/>
          </a:stretch>
        </p:blipFill>
        <p:spPr>
          <a:xfrm>
            <a:off x="467544" y="1844824"/>
            <a:ext cx="7779170" cy="3145809"/>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21</a:t>
            </a:fld>
            <a:endParaRPr lang="el-GR">
              <a:solidFill>
                <a:prstClr val="black"/>
              </a:solidFill>
            </a:endParaRPr>
          </a:p>
        </p:txBody>
      </p:sp>
    </p:spTree>
    <p:extLst>
      <p:ext uri="{BB962C8B-B14F-4D97-AF65-F5344CB8AC3E}">
        <p14:creationId xmlns:p14="http://schemas.microsoft.com/office/powerpoint/2010/main" val="25590050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smtClean="0"/>
              <a:t>Γεώργιος </a:t>
            </a:r>
            <a:r>
              <a:rPr lang="el-GR" sz="2000" dirty="0" err="1" smtClean="0"/>
              <a:t>Χατζηκωνσταντής</a:t>
            </a:r>
            <a:r>
              <a:rPr lang="el-GR" sz="2000" dirty="0" smtClean="0"/>
              <a:t> 2014. </a:t>
            </a:r>
            <a:r>
              <a:rPr lang="el-GR" sz="2000" dirty="0"/>
              <a:t>Γεώργιος </a:t>
            </a:r>
            <a:r>
              <a:rPr lang="el-GR" sz="2000" dirty="0" err="1"/>
              <a:t>Χατζηκωνσταντής</a:t>
            </a:r>
            <a:r>
              <a:rPr lang="el-GR" sz="2000" dirty="0"/>
              <a:t>. </a:t>
            </a:r>
            <a:r>
              <a:rPr lang="el-GR" sz="2000" dirty="0" smtClean="0"/>
              <a:t>«</a:t>
            </a:r>
            <a:r>
              <a:rPr lang="el-GR" sz="2000" dirty="0"/>
              <a:t>Ναυπηγικό σχέδιο και αρχές </a:t>
            </a:r>
            <a:r>
              <a:rPr lang="el-GR" sz="2000" dirty="0" err="1"/>
              <a:t>casd</a:t>
            </a:r>
            <a:r>
              <a:rPr lang="el-GR" sz="2000" dirty="0" smtClean="0"/>
              <a:t>. Ενότητα 11</a:t>
            </a:r>
            <a:r>
              <a:rPr lang="en-US" sz="2000" dirty="0" smtClean="0"/>
              <a:t>:</a:t>
            </a:r>
            <a:r>
              <a:rPr lang="el-GR" sz="2000" dirty="0" smtClean="0"/>
              <a:t> </a:t>
            </a:r>
            <a:r>
              <a:rPr lang="el-GR" sz="2000" dirty="0"/>
              <a:t>Μορφές Πλώρης Μορφές Πρύμνης».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30686156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73249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Μορφές πλώρης – Μ</a:t>
            </a:r>
            <a:r>
              <a:rPr lang="el-GR" sz="4400" dirty="0" smtClean="0"/>
              <a:t>ορφές </a:t>
            </a:r>
            <a:r>
              <a:rPr lang="el-GR" sz="4400" dirty="0"/>
              <a:t>πρύμνης </a:t>
            </a:r>
            <a:r>
              <a:rPr lang="el-GR" sz="4400" dirty="0" smtClean="0"/>
              <a:t/>
            </a:r>
            <a:br>
              <a:rPr lang="el-GR" sz="4400" dirty="0" smtClean="0"/>
            </a:br>
            <a:r>
              <a:rPr lang="el-GR" sz="3600" b="0" dirty="0" smtClean="0"/>
              <a:t>(</a:t>
            </a:r>
            <a:r>
              <a:rPr lang="el-GR" sz="3600" b="0" dirty="0"/>
              <a:t>2</a:t>
            </a:r>
            <a:r>
              <a:rPr lang="el-GR" sz="3600" b="0" dirty="0" smtClean="0"/>
              <a:t> </a:t>
            </a:r>
            <a:r>
              <a:rPr lang="el-GR" sz="3600" b="0" dirty="0"/>
              <a:t>από </a:t>
            </a:r>
            <a:r>
              <a:rPr lang="en-US" sz="3600" b="0" dirty="0" smtClean="0"/>
              <a:t>3</a:t>
            </a:r>
            <a:r>
              <a:rPr lang="el-GR" sz="3600" b="0" dirty="0" smtClean="0"/>
              <a:t>)</a:t>
            </a:r>
            <a:endParaRPr lang="el-GR" sz="3600" dirty="0"/>
          </a:p>
        </p:txBody>
      </p:sp>
      <p:sp>
        <p:nvSpPr>
          <p:cNvPr id="3" name="Θέση περιεχομένου 2"/>
          <p:cNvSpPr>
            <a:spLocks noGrp="1"/>
          </p:cNvSpPr>
          <p:nvPr>
            <p:ph idx="1"/>
          </p:nvPr>
        </p:nvSpPr>
        <p:spPr/>
        <p:txBody>
          <a:bodyPr>
            <a:noAutofit/>
          </a:bodyPr>
          <a:lstStyle/>
          <a:p>
            <a:pPr>
              <a:buFont typeface="Wingdings" panose="05000000000000000000" pitchFamily="2" charset="2"/>
              <a:buChar char="Ø"/>
            </a:pPr>
            <a:r>
              <a:rPr lang="el-GR" sz="2400" dirty="0"/>
              <a:t>Η </a:t>
            </a:r>
            <a:r>
              <a:rPr lang="el-GR" sz="2400" b="1" dirty="0" smtClean="0"/>
              <a:t>πρύμνη</a:t>
            </a:r>
            <a:r>
              <a:rPr lang="el-GR" sz="2400" dirty="0" smtClean="0"/>
              <a:t> </a:t>
            </a:r>
            <a:r>
              <a:rPr lang="el-GR" sz="2400" dirty="0"/>
              <a:t>είναι πολύπλοκη κατασκευή με ιδιαίτερη κατασκευαστική ενίσχυση.  Δέχεται ισχυρές δυνάμεις πίεσης και από υδροστατικές πιέσεις του νερού , αλλά και από τη λειτουργία έλικας (ή ελίκων) και πηδαλίου (ή πηδαλίων) . Το σπουδαιότερο κατασκευαστικό στοιχείο στην πρύμη είναι το ποδόστημα ( συχνά κατασκευάζεται από χυτό μέταλλο ή </a:t>
            </a:r>
            <a:r>
              <a:rPr lang="el-GR" sz="2400" dirty="0" err="1"/>
              <a:t>συγκολλητό</a:t>
            </a:r>
            <a:r>
              <a:rPr lang="el-GR" sz="2400" dirty="0"/>
              <a:t> με ιδιαίτερα ισχυρή ενίσχυση) και κυρίως το πιο χαμηλό τμήμα μέχρι και το </a:t>
            </a:r>
            <a:r>
              <a:rPr lang="el-GR" sz="2400" dirty="0" err="1"/>
              <a:t>ελικόστημα</a:t>
            </a:r>
            <a:r>
              <a:rPr lang="el-GR" sz="2400" dirty="0" smtClean="0"/>
              <a:t>. </a:t>
            </a:r>
            <a:r>
              <a:rPr lang="el-GR" sz="2400" dirty="0"/>
              <a:t>Η μορφή της πρύμνης εξαρτάται από τον τύπο του πλοίου , αριθμό </a:t>
            </a:r>
            <a:r>
              <a:rPr lang="el-GR" sz="2400" dirty="0" smtClean="0"/>
              <a:t>ελίκων, </a:t>
            </a:r>
            <a:r>
              <a:rPr lang="el-GR" sz="2400" dirty="0"/>
              <a:t>αριθμό </a:t>
            </a:r>
            <a:r>
              <a:rPr lang="el-GR" sz="2400" dirty="0" smtClean="0"/>
              <a:t>πηδαλίων. </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a:solidFill>
                <a:prstClr val="black"/>
              </a:solidFill>
            </a:endParaRPr>
          </a:p>
        </p:txBody>
      </p:sp>
    </p:spTree>
    <p:extLst>
      <p:ext uri="{BB962C8B-B14F-4D97-AF65-F5344CB8AC3E}">
        <p14:creationId xmlns:p14="http://schemas.microsoft.com/office/powerpoint/2010/main" val="14922523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Μορφές πλώρης – Μ</a:t>
            </a:r>
            <a:r>
              <a:rPr lang="el-GR" sz="4400" dirty="0" smtClean="0"/>
              <a:t>ορφές </a:t>
            </a:r>
            <a:r>
              <a:rPr lang="el-GR" sz="4400" dirty="0"/>
              <a:t>πρύμνης </a:t>
            </a:r>
            <a:br>
              <a:rPr lang="el-GR" sz="4400" dirty="0"/>
            </a:br>
            <a:r>
              <a:rPr lang="el-GR" sz="3600" b="0" dirty="0" smtClean="0"/>
              <a:t>(3 </a:t>
            </a:r>
            <a:r>
              <a:rPr lang="el-GR" sz="3600" b="0" dirty="0"/>
              <a:t>από </a:t>
            </a:r>
            <a:r>
              <a:rPr lang="en-US" sz="3600" b="0" dirty="0" smtClean="0"/>
              <a:t>3</a:t>
            </a:r>
            <a:r>
              <a:rPr lang="el-GR" sz="3600" b="0" dirty="0" smtClean="0"/>
              <a:t>)</a:t>
            </a:r>
            <a:endParaRPr lang="el-GR" sz="3600" dirty="0"/>
          </a:p>
        </p:txBody>
      </p:sp>
      <p:sp>
        <p:nvSpPr>
          <p:cNvPr id="3" name="Θέση περιεχομένου 2"/>
          <p:cNvSpPr>
            <a:spLocks noGrp="1"/>
          </p:cNvSpPr>
          <p:nvPr>
            <p:ph idx="1"/>
          </p:nvPr>
        </p:nvSpPr>
        <p:spPr/>
        <p:txBody>
          <a:bodyPr>
            <a:normAutofit/>
          </a:bodyPr>
          <a:lstStyle/>
          <a:p>
            <a:pPr marL="0" indent="0">
              <a:buNone/>
            </a:pPr>
            <a:r>
              <a:rPr lang="el-GR" sz="2400" dirty="0"/>
              <a:t>Στα </a:t>
            </a:r>
            <a:r>
              <a:rPr lang="el-GR" sz="2400" dirty="0" err="1"/>
              <a:t>μονοέλικα</a:t>
            </a:r>
            <a:r>
              <a:rPr lang="el-GR" sz="2400" dirty="0"/>
              <a:t> πλοία κάτω από την ίσαλο σχεδίασης έχει περίπου κατακόρυφο περίγραμμα κοντά στην πρυμναία κάθετο. Στα </a:t>
            </a:r>
            <a:r>
              <a:rPr lang="el-GR" sz="2400" dirty="0" err="1"/>
              <a:t>διπλέλικα</a:t>
            </a:r>
            <a:r>
              <a:rPr lang="el-GR" sz="2400" dirty="0"/>
              <a:t> πλοία το περίγραμμα της πρύμνης κατέρχεται σταδιακά με εσωτερική ή εξωτερική καμπυλότητα (ή συνδυασμό των δύο) και τις περισσότερες φορές συμπληρώνεται από μια κατασκευή μικρού πλάτους (κότσι) επί του διαμήκους επιπέδου του πλοίου. Η κατασκευή αυτή διαχωρίζει τα </a:t>
            </a:r>
            <a:r>
              <a:rPr lang="el-GR" sz="2400" dirty="0" smtClean="0"/>
              <a:t>«νερά» </a:t>
            </a:r>
            <a:r>
              <a:rPr lang="el-GR" sz="2400" dirty="0"/>
              <a:t>των δύο </a:t>
            </a:r>
            <a:r>
              <a:rPr lang="el-GR" sz="2400" dirty="0" smtClean="0"/>
              <a:t>ελίκων, </a:t>
            </a:r>
            <a:r>
              <a:rPr lang="el-GR" sz="2400" dirty="0"/>
              <a:t>αυξάνει τη βρεχόμενη επιφάνεια αλλά μειώνει τις ολισθήσεις σε εγκάρσια μετακίνηση του πλοίου.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a:solidFill>
                <a:prstClr val="black"/>
              </a:solidFill>
            </a:endParaRPr>
          </a:p>
        </p:txBody>
      </p:sp>
    </p:spTree>
    <p:extLst>
      <p:ext uri="{BB962C8B-B14F-4D97-AF65-F5344CB8AC3E}">
        <p14:creationId xmlns:p14="http://schemas.microsoft.com/office/powerpoint/2010/main" val="25086617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Μορφές πλώρης </a:t>
            </a:r>
            <a:r>
              <a:rPr lang="el-GR" sz="3200" b="0" dirty="0" smtClean="0"/>
              <a:t>(1 από 6)</a:t>
            </a:r>
            <a:endParaRPr lang="el-GR" sz="3200" b="0" dirty="0"/>
          </a:p>
        </p:txBody>
      </p:sp>
      <p:sp>
        <p:nvSpPr>
          <p:cNvPr id="3" name="Θέση περιεχομένου 2"/>
          <p:cNvSpPr>
            <a:spLocks noGrp="1"/>
          </p:cNvSpPr>
          <p:nvPr>
            <p:ph idx="1"/>
          </p:nvPr>
        </p:nvSpPr>
        <p:spPr/>
        <p:txBody>
          <a:bodyPr/>
          <a:lstStyle/>
          <a:p>
            <a:pPr marL="0" indent="0">
              <a:buNone/>
            </a:pPr>
            <a:r>
              <a:rPr lang="el-GR" sz="2400" b="1" dirty="0"/>
              <a:t>Κάθετη Πλώρη</a:t>
            </a:r>
          </a:p>
          <a:p>
            <a:pPr marL="0" indent="0">
              <a:buNone/>
            </a:pPr>
            <a:r>
              <a:rPr lang="el-GR" sz="2400" dirty="0"/>
              <a:t>Ευθύγραμμο περίγραμμα και  κατακόρυφο ,  πάνω και κάτω από την ίσαλο σχεδίασης και συνδέεται με τη τρόπιδα με ένα τμήμα μέτριας καμπυλότητας. Νομείς μορφής </a:t>
            </a:r>
            <a:r>
              <a:rPr lang="el-GR" sz="2400" b="1" dirty="0" smtClean="0"/>
              <a:t>U</a:t>
            </a:r>
            <a:r>
              <a:rPr lang="el-GR" sz="2400" dirty="0" smtClean="0"/>
              <a:t>, </a:t>
            </a:r>
            <a:r>
              <a:rPr lang="el-GR" sz="2400" dirty="0"/>
              <a:t>γεμάτες και ανοικτές καμπύλες </a:t>
            </a:r>
            <a:r>
              <a:rPr lang="el-GR" sz="2400" dirty="0" err="1" smtClean="0"/>
              <a:t>παρισάλων</a:t>
            </a:r>
            <a:r>
              <a:rPr lang="el-GR" sz="2400" dirty="0" smtClean="0"/>
              <a:t>. Σχήμα </a:t>
            </a:r>
            <a:r>
              <a:rPr lang="el-GR" sz="2400" dirty="0"/>
              <a:t>πλώρης με μικρό κατασκευαστικό κόστος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a:solidFill>
                <a:prstClr val="black"/>
              </a:solidFill>
            </a:endParaRPr>
          </a:p>
        </p:txBody>
      </p:sp>
      <p:pic>
        <p:nvPicPr>
          <p:cNvPr id="5" name="Εικόνα 4"/>
          <p:cNvPicPr>
            <a:picLocks noChangeAspect="1"/>
          </p:cNvPicPr>
          <p:nvPr/>
        </p:nvPicPr>
        <p:blipFill>
          <a:blip r:embed="rId3"/>
          <a:stretch>
            <a:fillRect/>
          </a:stretch>
        </p:blipFill>
        <p:spPr>
          <a:xfrm>
            <a:off x="3563888" y="3705514"/>
            <a:ext cx="2019684" cy="2650836"/>
          </a:xfrm>
          <a:prstGeom prst="rect">
            <a:avLst/>
          </a:prstGeom>
        </p:spPr>
      </p:pic>
    </p:spTree>
    <p:extLst>
      <p:ext uri="{BB962C8B-B14F-4D97-AF65-F5344CB8AC3E}">
        <p14:creationId xmlns:p14="http://schemas.microsoft.com/office/powerpoint/2010/main" val="11372038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Μορφές πλώρης </a:t>
            </a:r>
            <a:r>
              <a:rPr lang="el-GR" sz="3200" b="0" dirty="0" smtClean="0"/>
              <a:t>(2 </a:t>
            </a:r>
            <a:r>
              <a:rPr lang="el-GR" sz="3200" b="0" dirty="0"/>
              <a:t>από </a:t>
            </a:r>
            <a:r>
              <a:rPr lang="el-GR" sz="3200" b="0" dirty="0" smtClean="0"/>
              <a:t>6)</a:t>
            </a:r>
            <a:endParaRPr lang="el-GR" dirty="0"/>
          </a:p>
        </p:txBody>
      </p:sp>
      <p:sp>
        <p:nvSpPr>
          <p:cNvPr id="3" name="Θέση περιεχομένου 2"/>
          <p:cNvSpPr>
            <a:spLocks noGrp="1"/>
          </p:cNvSpPr>
          <p:nvPr>
            <p:ph idx="1"/>
          </p:nvPr>
        </p:nvSpPr>
        <p:spPr>
          <a:xfrm>
            <a:off x="457200" y="1196752"/>
            <a:ext cx="8229600" cy="5472608"/>
          </a:xfrm>
        </p:spPr>
        <p:txBody>
          <a:bodyPr>
            <a:normAutofit/>
          </a:bodyPr>
          <a:lstStyle/>
          <a:p>
            <a:pPr marL="0" indent="0">
              <a:lnSpc>
                <a:spcPct val="110000"/>
              </a:lnSpc>
              <a:buNone/>
            </a:pPr>
            <a:r>
              <a:rPr lang="el-GR" sz="2200" b="1" dirty="0" smtClean="0"/>
              <a:t>Πλώρη </a:t>
            </a:r>
            <a:r>
              <a:rPr lang="el-GR" sz="2200" b="1" dirty="0"/>
              <a:t>κεκλιμένη </a:t>
            </a:r>
            <a:r>
              <a:rPr lang="el-GR" sz="2200" b="1" dirty="0" smtClean="0"/>
              <a:t>– </a:t>
            </a:r>
            <a:r>
              <a:rPr lang="el-GR" sz="2200" b="1" dirty="0"/>
              <a:t>Πλώρη (μερικώς) κάθετη (</a:t>
            </a:r>
            <a:r>
              <a:rPr lang="el-GR" sz="2200" b="1" dirty="0" err="1"/>
              <a:t>προκλίνουσα</a:t>
            </a:r>
            <a:r>
              <a:rPr lang="el-GR" sz="2200" b="1" dirty="0" smtClean="0"/>
              <a:t>)</a:t>
            </a:r>
          </a:p>
          <a:p>
            <a:pPr marL="0" indent="0">
              <a:lnSpc>
                <a:spcPct val="110000"/>
              </a:lnSpc>
              <a:buNone/>
            </a:pPr>
            <a:r>
              <a:rPr lang="el-GR" sz="2200" dirty="0"/>
              <a:t>Το περίγραμμα της πλώρης είναι ευθύγραμμο με κλίση προς πλώρα με γωνίες κλίσης (</a:t>
            </a:r>
            <a:r>
              <a:rPr lang="el-GR" sz="2200" dirty="0" smtClean="0"/>
              <a:t>15</a:t>
            </a:r>
            <a:r>
              <a:rPr lang="el-GR" sz="2200" dirty="0" smtClean="0">
                <a:latin typeface="Cambria Math" panose="02040503050406030204" pitchFamily="18" charset="0"/>
                <a:ea typeface="Cambria Math" panose="02040503050406030204" pitchFamily="18" charset="0"/>
              </a:rPr>
              <a:t>°</a:t>
            </a:r>
            <a:r>
              <a:rPr lang="el-GR" sz="2200" dirty="0" smtClean="0"/>
              <a:t> </a:t>
            </a:r>
            <a:r>
              <a:rPr lang="el-GR" sz="2200" dirty="0"/>
              <a:t>– </a:t>
            </a:r>
            <a:r>
              <a:rPr lang="el-GR" sz="2200" dirty="0" smtClean="0"/>
              <a:t>30</a:t>
            </a:r>
            <a:r>
              <a:rPr lang="el-GR" sz="2200" dirty="0" smtClean="0">
                <a:latin typeface="Cambria Math" panose="02040503050406030204" pitchFamily="18" charset="0"/>
                <a:ea typeface="Cambria Math" panose="02040503050406030204" pitchFamily="18" charset="0"/>
              </a:rPr>
              <a:t>°</a:t>
            </a:r>
            <a:r>
              <a:rPr lang="el-GR" sz="2200" dirty="0" smtClean="0"/>
              <a:t>) </a:t>
            </a:r>
            <a:r>
              <a:rPr lang="el-GR" sz="2200" dirty="0"/>
              <a:t>, με αποτέλεσμα σταθερής (κατά προσέγγιση) γωνίας εισόδου σε μεγάλη περιοχή του βυθίσματος. Τα έξαλλα του πλοίου διευρύνονται γρήγορα με ταχεία απόσβεση της κατακόρυφης ταλάντωσης. Το άνω μέρος της πλώρης κατασκευάζεται από καμπύλο έλασμα με ακτίνες καμπυλότητας αυξανόμενες προοδευτικά προς τα άνω , στην ίσαλο και κάτω από την ίσαλο με συμπαγή κατασκευή. Νομείς λίγο άνοιγμα προς τα έξω , οι καμπύλες των </a:t>
            </a:r>
            <a:r>
              <a:rPr lang="el-GR" sz="2200" dirty="0" err="1"/>
              <a:t>παρισάλων</a:t>
            </a:r>
            <a:r>
              <a:rPr lang="el-GR" sz="2200" dirty="0"/>
              <a:t> γεμάτες και ανοικτές από χαμηλά προς τα άνω. </a:t>
            </a:r>
          </a:p>
          <a:p>
            <a:pPr marL="0" indent="0">
              <a:lnSpc>
                <a:spcPct val="110000"/>
              </a:lnSpc>
              <a:buNone/>
            </a:pPr>
            <a:r>
              <a:rPr lang="el-GR" sz="2200" dirty="0"/>
              <a:t>Συνήθης ο συνδυασμός της κεκλιμένης πλώρης από την ίσαλο και πάνω (περιοχή των </a:t>
            </a:r>
            <a:r>
              <a:rPr lang="el-GR" sz="2200" dirty="0" err="1"/>
              <a:t>εξάλλων</a:t>
            </a:r>
            <a:r>
              <a:rPr lang="el-GR" sz="2200" dirty="0"/>
              <a:t>)  </a:t>
            </a:r>
            <a:r>
              <a:rPr lang="el-GR" sz="2200" dirty="0" err="1"/>
              <a:t>πρώραθεν</a:t>
            </a:r>
            <a:r>
              <a:rPr lang="el-GR" sz="2200" dirty="0"/>
              <a:t> της πρωραίας καθέτου, με το τμήμα του περιγράμματος της πλώρης κάθετο κάτω από την ίσαλο.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a:solidFill>
                <a:prstClr val="black"/>
              </a:solidFill>
            </a:endParaRPr>
          </a:p>
        </p:txBody>
      </p:sp>
    </p:spTree>
    <p:extLst>
      <p:ext uri="{BB962C8B-B14F-4D97-AF65-F5344CB8AC3E}">
        <p14:creationId xmlns:p14="http://schemas.microsoft.com/office/powerpoint/2010/main" val="991849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Μορφές πλώρης </a:t>
            </a:r>
            <a:r>
              <a:rPr lang="el-GR" sz="3200" b="0" dirty="0" smtClean="0"/>
              <a:t>(3 </a:t>
            </a:r>
            <a:r>
              <a:rPr lang="el-GR" sz="3200" b="0" dirty="0"/>
              <a:t>από </a:t>
            </a:r>
            <a:r>
              <a:rPr lang="el-GR" sz="3200" b="0" dirty="0" smtClean="0"/>
              <a:t>6)</a:t>
            </a:r>
            <a:endParaRPr lang="el-GR" dirty="0"/>
          </a:p>
        </p:txBody>
      </p:sp>
      <p:pic>
        <p:nvPicPr>
          <p:cNvPr id="5" name="Θέση περιεχομένου 4"/>
          <p:cNvPicPr>
            <a:picLocks noGrp="1" noChangeAspect="1"/>
          </p:cNvPicPr>
          <p:nvPr>
            <p:ph idx="1"/>
          </p:nvPr>
        </p:nvPicPr>
        <p:blipFill>
          <a:blip r:embed="rId2"/>
          <a:stretch>
            <a:fillRect/>
          </a:stretch>
        </p:blipFill>
        <p:spPr>
          <a:xfrm>
            <a:off x="1763688" y="1844824"/>
            <a:ext cx="5499870" cy="3420972"/>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a:solidFill>
                <a:prstClr val="black"/>
              </a:solidFill>
            </a:endParaRPr>
          </a:p>
        </p:txBody>
      </p:sp>
    </p:spTree>
    <p:extLst>
      <p:ext uri="{BB962C8B-B14F-4D97-AF65-F5344CB8AC3E}">
        <p14:creationId xmlns:p14="http://schemas.microsoft.com/office/powerpoint/2010/main" val="13321133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Μορφές πλώρης </a:t>
            </a:r>
            <a:r>
              <a:rPr lang="el-GR" sz="3200" b="0" dirty="0" smtClean="0"/>
              <a:t>(4 </a:t>
            </a:r>
            <a:r>
              <a:rPr lang="el-GR" sz="3200" b="0" dirty="0"/>
              <a:t>από </a:t>
            </a:r>
            <a:r>
              <a:rPr lang="el-GR" sz="3200" b="0" dirty="0" smtClean="0"/>
              <a:t>6)</a:t>
            </a:r>
            <a:endParaRPr lang="el-GR" dirty="0"/>
          </a:p>
        </p:txBody>
      </p:sp>
      <p:sp>
        <p:nvSpPr>
          <p:cNvPr id="3" name="Θέση περιεχομένου 2"/>
          <p:cNvSpPr>
            <a:spLocks noGrp="1"/>
          </p:cNvSpPr>
          <p:nvPr>
            <p:ph idx="1"/>
          </p:nvPr>
        </p:nvSpPr>
        <p:spPr>
          <a:xfrm>
            <a:off x="457200" y="1196752"/>
            <a:ext cx="5842992" cy="5328592"/>
          </a:xfrm>
        </p:spPr>
        <p:txBody>
          <a:bodyPr>
            <a:normAutofit/>
          </a:bodyPr>
          <a:lstStyle/>
          <a:p>
            <a:pPr marL="0" indent="0">
              <a:lnSpc>
                <a:spcPct val="110000"/>
              </a:lnSpc>
              <a:spcBef>
                <a:spcPts val="1200"/>
              </a:spcBef>
              <a:buNone/>
            </a:pPr>
            <a:r>
              <a:rPr lang="el-GR" sz="2200" b="1" dirty="0"/>
              <a:t>Πλώρη τύπου </a:t>
            </a:r>
            <a:r>
              <a:rPr lang="en-US" sz="2200" b="1" dirty="0" smtClean="0"/>
              <a:t>CLIPPER</a:t>
            </a:r>
            <a:r>
              <a:rPr lang="el-GR" sz="2200" b="1" dirty="0" smtClean="0"/>
              <a:t> </a:t>
            </a:r>
            <a:r>
              <a:rPr lang="en-US" sz="2200" b="1" dirty="0" smtClean="0"/>
              <a:t>(</a:t>
            </a:r>
            <a:r>
              <a:rPr lang="el-GR" sz="2200" b="1" dirty="0" err="1"/>
              <a:t>προκλίνουσα</a:t>
            </a:r>
            <a:r>
              <a:rPr lang="el-GR" sz="2200" b="1" dirty="0"/>
              <a:t>)</a:t>
            </a:r>
          </a:p>
          <a:p>
            <a:pPr marL="0" indent="0">
              <a:lnSpc>
                <a:spcPct val="110000"/>
              </a:lnSpc>
              <a:spcBef>
                <a:spcPts val="1200"/>
              </a:spcBef>
              <a:buNone/>
            </a:pPr>
            <a:r>
              <a:rPr lang="el-GR" sz="2200" dirty="0" smtClean="0"/>
              <a:t>Περίγραμμα </a:t>
            </a:r>
            <a:r>
              <a:rPr lang="el-GR" sz="2200" dirty="0"/>
              <a:t>αρκετά κεκλιμένο προς πλώρα. Παρουσιάζει χαμηλά μια καμπυλότητα προς τα άνω και υψηλά μια καμπυλότητα προς τα κάτω με αλλαγή κατεύθυνσης στην ένωση των δύο καμπυλών. Νομείς συνήθως μορφής V, μικρή καμπυλότητα οι χαμηλές </a:t>
            </a:r>
            <a:r>
              <a:rPr lang="el-GR" sz="2200" dirty="0" err="1"/>
              <a:t>παρίσαλοι</a:t>
            </a:r>
            <a:r>
              <a:rPr lang="el-GR" sz="2200" dirty="0"/>
              <a:t>.</a:t>
            </a:r>
          </a:p>
          <a:p>
            <a:pPr marL="0" indent="0">
              <a:lnSpc>
                <a:spcPct val="110000"/>
              </a:lnSpc>
              <a:spcBef>
                <a:spcPts val="1200"/>
              </a:spcBef>
              <a:buNone/>
            </a:pPr>
            <a:r>
              <a:rPr lang="el-GR" sz="2200" dirty="0"/>
              <a:t>Η πλώρη αυτή περιορίζει τη ζημιά σε σύγκρουση και προστατεύει τα πρωραία </a:t>
            </a:r>
            <a:r>
              <a:rPr lang="el-GR" sz="2200" dirty="0" err="1"/>
              <a:t>ύφαλα</a:t>
            </a:r>
            <a:r>
              <a:rPr lang="el-GR" sz="2200" dirty="0"/>
              <a:t>. Η μεγάλη πλευρική επιφάνεια αντιστέκεται στον άνεμο και το πλοίο δεν στρέφει προς τον άνεμο (δεν </a:t>
            </a:r>
            <a:r>
              <a:rPr lang="el-GR" sz="2200" dirty="0" smtClean="0"/>
              <a:t>«ορτσάρει»).</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a:solidFill>
                <a:prstClr val="black"/>
              </a:solidFill>
            </a:endParaRPr>
          </a:p>
        </p:txBody>
      </p:sp>
      <p:pic>
        <p:nvPicPr>
          <p:cNvPr id="6" name="Εικόνα 5"/>
          <p:cNvPicPr>
            <a:picLocks noChangeAspect="1"/>
          </p:cNvPicPr>
          <p:nvPr/>
        </p:nvPicPr>
        <p:blipFill>
          <a:blip r:embed="rId2"/>
          <a:stretch>
            <a:fillRect/>
          </a:stretch>
        </p:blipFill>
        <p:spPr>
          <a:xfrm>
            <a:off x="6300192" y="1916832"/>
            <a:ext cx="2427525" cy="2808312"/>
          </a:xfrm>
          <a:prstGeom prst="rect">
            <a:avLst/>
          </a:prstGeom>
        </p:spPr>
      </p:pic>
    </p:spTree>
    <p:extLst>
      <p:ext uri="{BB962C8B-B14F-4D97-AF65-F5344CB8AC3E}">
        <p14:creationId xmlns:p14="http://schemas.microsoft.com/office/powerpoint/2010/main" val="15318623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Μορφές πλώρης </a:t>
            </a:r>
            <a:r>
              <a:rPr lang="el-GR" sz="3200" b="0" dirty="0" smtClean="0"/>
              <a:t>(5 </a:t>
            </a:r>
            <a:r>
              <a:rPr lang="el-GR" sz="3200" b="0" dirty="0"/>
              <a:t>από </a:t>
            </a:r>
            <a:r>
              <a:rPr lang="el-GR" sz="3200" b="0" dirty="0" smtClean="0"/>
              <a:t>6)</a:t>
            </a:r>
            <a:endParaRPr lang="el-GR" dirty="0"/>
          </a:p>
        </p:txBody>
      </p:sp>
      <p:sp>
        <p:nvSpPr>
          <p:cNvPr id="3" name="Θέση περιεχομένου 2"/>
          <p:cNvSpPr>
            <a:spLocks noGrp="1"/>
          </p:cNvSpPr>
          <p:nvPr>
            <p:ph idx="1"/>
          </p:nvPr>
        </p:nvSpPr>
        <p:spPr/>
        <p:txBody>
          <a:bodyPr>
            <a:normAutofit/>
          </a:bodyPr>
          <a:lstStyle/>
          <a:p>
            <a:pPr marL="0" indent="0">
              <a:buNone/>
            </a:pPr>
            <a:r>
              <a:rPr lang="el-GR" sz="2400" b="1" dirty="0"/>
              <a:t>Πλώρη παγοθραυστικού</a:t>
            </a:r>
          </a:p>
          <a:p>
            <a:pPr marL="0" indent="0">
              <a:buNone/>
            </a:pPr>
            <a:r>
              <a:rPr lang="el-GR" sz="2400" dirty="0"/>
              <a:t>Η ιδιαίτερη αυτή  μορφή επιτρέπει στο πλοίο υπό την επίδραση της πρόωσης να </a:t>
            </a:r>
            <a:r>
              <a:rPr lang="el-GR" sz="2400" dirty="0" smtClean="0"/>
              <a:t>«ανέβει» </a:t>
            </a:r>
            <a:r>
              <a:rPr lang="el-GR" sz="2400" dirty="0"/>
              <a:t>στους πάγους και στη συνέχεια να τους σπάσει με το βάρος του.</a:t>
            </a:r>
          </a:p>
          <a:p>
            <a:pPr marL="0" indent="0">
              <a:buNone/>
            </a:pPr>
            <a:r>
              <a:rPr lang="el-GR" sz="2400" dirty="0"/>
              <a:t>Το περίγραμμα της πλώρης αμέσως κάτω από την ίσαλο σχεδίασης είναι ευθύγραμμο με έντονη κλίση , ώστε να δημιουργείται ένα κεκλιμένο επίπεδο που διευκολύνει το </a:t>
            </a:r>
            <a:r>
              <a:rPr lang="el-GR" sz="2400" dirty="0" smtClean="0"/>
              <a:t>«ανέβασμα» </a:t>
            </a:r>
            <a:r>
              <a:rPr lang="el-GR" sz="2400" dirty="0"/>
              <a:t>της πλώρης στον πάγο.</a:t>
            </a:r>
          </a:p>
          <a:p>
            <a:pPr marL="0" indent="0">
              <a:buNone/>
            </a:pP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a:solidFill>
                <a:prstClr val="black"/>
              </a:solidFill>
            </a:endParaRPr>
          </a:p>
        </p:txBody>
      </p:sp>
      <p:pic>
        <p:nvPicPr>
          <p:cNvPr id="5" name="Εικόνα 4"/>
          <p:cNvPicPr>
            <a:picLocks noChangeAspect="1"/>
          </p:cNvPicPr>
          <p:nvPr/>
        </p:nvPicPr>
        <p:blipFill>
          <a:blip r:embed="rId2"/>
          <a:stretch>
            <a:fillRect/>
          </a:stretch>
        </p:blipFill>
        <p:spPr>
          <a:xfrm>
            <a:off x="5367816" y="4196668"/>
            <a:ext cx="2231329" cy="2194750"/>
          </a:xfrm>
          <a:prstGeom prst="rect">
            <a:avLst/>
          </a:prstGeom>
        </p:spPr>
      </p:pic>
    </p:spTree>
    <p:extLst>
      <p:ext uri="{BB962C8B-B14F-4D97-AF65-F5344CB8AC3E}">
        <p14:creationId xmlns:p14="http://schemas.microsoft.com/office/powerpoint/2010/main" val="414725320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pmlatenew">
  <a:themeElements>
    <a:clrScheme name="Προσαρμοσμένο 17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tepmlatenew</Template>
  <TotalTime>7</TotalTime>
  <Words>1947</Words>
  <Application>Microsoft Office PowerPoint</Application>
  <PresentationFormat>Προβολή στην οθόνη (4:3)</PresentationFormat>
  <Paragraphs>154</Paragraphs>
  <Slides>29</Slides>
  <Notes>8</Notes>
  <HiddenSlides>0</HiddenSlides>
  <MMClips>0</MMClips>
  <ScaleCrop>false</ScaleCrop>
  <HeadingPairs>
    <vt:vector size="4" baseType="variant">
      <vt:variant>
        <vt:lpstr>Θέμα</vt:lpstr>
      </vt:variant>
      <vt:variant>
        <vt:i4>3</vt:i4>
      </vt:variant>
      <vt:variant>
        <vt:lpstr>Τίτλοι διαφανειών</vt:lpstr>
      </vt:variant>
      <vt:variant>
        <vt:i4>29</vt:i4>
      </vt:variant>
    </vt:vector>
  </HeadingPairs>
  <TitlesOfParts>
    <vt:vector size="32" baseType="lpstr">
      <vt:lpstr>tepmlatenew</vt:lpstr>
      <vt:lpstr>OC_template_updated</vt:lpstr>
      <vt:lpstr>1_OC_template_updated</vt:lpstr>
      <vt:lpstr>Ναυπηγικό σχέδιο και αρχές casd</vt:lpstr>
      <vt:lpstr>Μορφές πλώρης – Μορφές πρύμνης (1 από 3)</vt:lpstr>
      <vt:lpstr>Μορφές πλώρης – Μορφές πρύμνης  (2 από 3)</vt:lpstr>
      <vt:lpstr>Μορφές πλώρης – Μορφές πρύμνης  (3 από 3)</vt:lpstr>
      <vt:lpstr>Μορφές πλώρης (1 από 6)</vt:lpstr>
      <vt:lpstr>Μορφές πλώρης (2 από 6)</vt:lpstr>
      <vt:lpstr>Μορφές πλώρης (3 από 6)</vt:lpstr>
      <vt:lpstr>Μορφές πλώρης (4 από 6)</vt:lpstr>
      <vt:lpstr>Μορφές πλώρης (5 από 6)</vt:lpstr>
      <vt:lpstr>Μορφές πλώρης (6 από 6)</vt:lpstr>
      <vt:lpstr>Πλώρη με Βολβό (1 από 3)</vt:lpstr>
      <vt:lpstr>Πλώρη με Βολβό (2 από 3)</vt:lpstr>
      <vt:lpstr>Πλώρη με Βολβό (3 από 3)</vt:lpstr>
      <vt:lpstr>Μορφές πρύμνης (1 από 8)</vt:lpstr>
      <vt:lpstr>Μορφές πρύμνης (2 από 8)</vt:lpstr>
      <vt:lpstr>Μορφές πρύμνης (3 από 8)</vt:lpstr>
      <vt:lpstr>Μορφές πρύμνης (4 από 8)</vt:lpstr>
      <vt:lpstr>Μορφές πρύμνης (5 από 8)</vt:lpstr>
      <vt:lpstr>Μορφές πρύμνης (6 από 8)</vt:lpstr>
      <vt:lpstr>Μορφές πρύμνης (7 από 8)</vt:lpstr>
      <vt:lpstr>Μορφές πρύμνης (8 από 8)</vt:lpstr>
      <vt:lpstr>Ανοχές έλικας - κλωβού</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Ναυπηγικό σχέδιο και αρχές casd</dc:title>
  <dc:creator>opencourses@teiath.gr</dc:creator>
  <cp:lastModifiedBy>fkaram2</cp:lastModifiedBy>
  <cp:revision>5</cp:revision>
  <dcterms:created xsi:type="dcterms:W3CDTF">2014-10-25T13:29:30Z</dcterms:created>
  <dcterms:modified xsi:type="dcterms:W3CDTF">2015-06-04T07:08:52Z</dcterms:modified>
</cp:coreProperties>
</file>