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3"/>
  </p:notesMasterIdLst>
  <p:handoutMasterIdLst>
    <p:handoutMasterId r:id="rId34"/>
  </p:handoutMasterIdLst>
  <p:sldIdLst>
    <p:sldId id="256" r:id="rId3"/>
    <p:sldId id="272" r:id="rId4"/>
    <p:sldId id="273" r:id="rId5"/>
    <p:sldId id="29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57" r:id="rId26"/>
    <p:sldId id="262" r:id="rId27"/>
    <p:sldId id="264" r:id="rId28"/>
    <p:sldId id="269" r:id="rId29"/>
    <p:sldId id="270" r:id="rId30"/>
    <p:sldId id="266" r:id="rId31"/>
    <p:sldId id="261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968552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53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7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mphora_olive-gathering_BM_B226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ibi_Saint-Po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zavarasoil.gr/node/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82911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Τεχνολογία και ποιότητα Λιπών-Ελαιών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18521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Βιολογική αξία </a:t>
            </a:r>
            <a:r>
              <a:rPr lang="el-GR" sz="2600" dirty="0" smtClean="0"/>
              <a:t>ελαιολάδου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Ιωάννης Τσάκνης, Καθηγητής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Επιδράσεις των </a:t>
            </a:r>
            <a:r>
              <a:rPr lang="el-GR" dirty="0" smtClean="0">
                <a:solidFill>
                  <a:prstClr val="white"/>
                </a:solidFill>
              </a:rPr>
              <a:t>ασαπωνοποίητων </a:t>
            </a:r>
            <a:r>
              <a:rPr lang="el-GR" dirty="0">
                <a:solidFill>
                  <a:prstClr val="white"/>
                </a:solidFill>
              </a:rPr>
              <a:t>συστατικών του ελαιόλαδου στην υγεία </a:t>
            </a:r>
            <a:r>
              <a:rPr lang="el-GR" sz="3000" b="0" dirty="0" smtClean="0">
                <a:solidFill>
                  <a:prstClr val="white"/>
                </a:solidFill>
              </a:rPr>
              <a:t>2/6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 </a:t>
            </a:r>
            <a:r>
              <a:rPr lang="el-GR" b="1" dirty="0" smtClean="0"/>
              <a:t>Στερόλες:</a:t>
            </a:r>
            <a:endParaRPr lang="el-GR" b="1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Μειώνουν την απορρόφηση χοληστερίνης στο έντερο.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καθημερινή λήψη μειώνει την ολική, αλλά και την LDL χοληστερίνη.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κατανάλωση τους σε συνδυασμό με υπολιπιδαιμικά φάρμακα, ενισχύει τη δράση των δεύτερων.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Μειώνει τον κίνδυνο για νόσο από καρκίνο του μαστού, του προστάτη, του εντέρου και του στομάχου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04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Επιδράσεις των </a:t>
            </a:r>
            <a:r>
              <a:rPr lang="el-GR" dirty="0" smtClean="0">
                <a:solidFill>
                  <a:prstClr val="white"/>
                </a:solidFill>
              </a:rPr>
              <a:t>ασαπωνοποίητων </a:t>
            </a:r>
            <a:r>
              <a:rPr lang="el-GR" dirty="0">
                <a:solidFill>
                  <a:prstClr val="white"/>
                </a:solidFill>
              </a:rPr>
              <a:t>συστατικών του ελαιόλαδου στην υγεία </a:t>
            </a:r>
            <a:r>
              <a:rPr lang="el-GR" sz="3000" b="0" dirty="0" smtClean="0">
                <a:solidFill>
                  <a:prstClr val="white"/>
                </a:solidFill>
              </a:rPr>
              <a:t>3/6</a:t>
            </a:r>
            <a:endParaRPr lang="el-GR" alt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Τοκοφερόλες: Βιταμίνη Ε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Πιστεύεται ότι μειώνει τον κίνδυνο για στεφανιαία καρδιοπάθεια.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Προστατεύει έναντι της οξειδωτικής βλάβης και της LDL.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Μειώνει τον κίνδυνο για καρκίνο της ουροδόχου κύστεως και του προστάτη.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Προστατεύει τα περιφερειακά νεύρα από την τοξική δράση της χημειοθεραπείας με Paclitaxel και Cisplatin. </a:t>
            </a:r>
          </a:p>
        </p:txBody>
      </p:sp>
    </p:spTree>
    <p:extLst>
      <p:ext uri="{BB962C8B-B14F-4D97-AF65-F5344CB8AC3E}">
        <p14:creationId xmlns:p14="http://schemas.microsoft.com/office/powerpoint/2010/main" val="252278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Επιδράσεις των </a:t>
            </a:r>
            <a:r>
              <a:rPr lang="el-GR" dirty="0" smtClean="0">
                <a:solidFill>
                  <a:prstClr val="white"/>
                </a:solidFill>
              </a:rPr>
              <a:t>ασαπωνοποίητων </a:t>
            </a:r>
            <a:r>
              <a:rPr lang="el-GR" dirty="0">
                <a:solidFill>
                  <a:prstClr val="white"/>
                </a:solidFill>
              </a:rPr>
              <a:t>συστατικών του ελαιόλαδου στην υγεία </a:t>
            </a:r>
            <a:r>
              <a:rPr lang="el-GR" sz="3000" b="0" dirty="0" smtClean="0">
                <a:solidFill>
                  <a:prstClr val="white"/>
                </a:solidFill>
              </a:rPr>
              <a:t>4/6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Φαινόλες:</a:t>
            </a:r>
            <a:endParaRPr lang="el-GR" b="1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Βελτιώνουν την κατάσταση και λειτουργικότητα του καρδειαγγειακού συστήματος.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Αναστέλλουν τη συσσώρευση αιμοπεταλίων και τον in vitro σχηματισμό εικοσανοειδούς των αιμοπεταλίων.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ελευρωπαΐνη, η υδροξυτυροσόλη, τα παράγωγα του βενζοϊκού και κινναμικού </a:t>
            </a:r>
            <a:r>
              <a:rPr lang="el-GR" dirty="0" smtClean="0"/>
              <a:t>οξέων έχουν </a:t>
            </a:r>
            <a:r>
              <a:rPr lang="el-GR" dirty="0"/>
              <a:t>αντιμικροβιακή δράση.</a:t>
            </a:r>
          </a:p>
          <a:p>
            <a:pPr marL="0" indent="0">
              <a:buNone/>
            </a:pPr>
            <a:r>
              <a:rPr lang="el-GR" b="1" dirty="0"/>
              <a:t>Γευστικά συστατικά: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Έχουν αντιμικροβιακή δράση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29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Επιδράσεις των </a:t>
            </a:r>
            <a:r>
              <a:rPr lang="el-GR" dirty="0" smtClean="0">
                <a:solidFill>
                  <a:prstClr val="white"/>
                </a:solidFill>
              </a:rPr>
              <a:t>ασαπωνοποίητων </a:t>
            </a:r>
            <a:r>
              <a:rPr lang="el-GR" dirty="0">
                <a:solidFill>
                  <a:prstClr val="white"/>
                </a:solidFill>
              </a:rPr>
              <a:t>συστατικών του ελαιόλαδου στην υγεία </a:t>
            </a:r>
            <a:r>
              <a:rPr lang="el-GR" sz="3000" b="0" dirty="0" smtClean="0">
                <a:solidFill>
                  <a:prstClr val="white"/>
                </a:solidFill>
              </a:rPr>
              <a:t>5/6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Καροτενοειδή:</a:t>
            </a:r>
            <a:endParaRPr lang="el-GR" b="1" dirty="0"/>
          </a:p>
          <a:p>
            <a:r>
              <a:rPr lang="el-GR" dirty="0"/>
              <a:t>Έχουν προστατευτική δράση έναντι του καρκίνου, των καρδιακών παθήσεων και της εκφυλιστικής ασθένειας των ματιών.</a:t>
            </a:r>
          </a:p>
          <a:p>
            <a:r>
              <a:rPr lang="el-GR" dirty="0"/>
              <a:t>Προστατεύει από τον κίνδυνο νόσου από HPV τις γυναίκες.</a:t>
            </a:r>
          </a:p>
          <a:p>
            <a:pPr marL="0" indent="0">
              <a:buNone/>
            </a:pPr>
            <a:r>
              <a:rPr lang="el-GR" b="1" dirty="0" smtClean="0"/>
              <a:t>Φλαβονοειδή: </a:t>
            </a:r>
            <a:endParaRPr lang="el-GR" b="1" dirty="0"/>
          </a:p>
          <a:p>
            <a:r>
              <a:rPr lang="el-GR" dirty="0"/>
              <a:t>Αναστέλλουν την οξείδωση της LDL από κυτταρικούς και μη κυτταρικούς παράγοντες.</a:t>
            </a:r>
          </a:p>
          <a:p>
            <a:r>
              <a:rPr lang="el-GR" dirty="0"/>
              <a:t>Συνδέονται αντιστρόφως ανάλογα με την θνησιμότητα από καρδιαγγειακά νοσήματα.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61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Επιδράσεις των </a:t>
            </a:r>
            <a:r>
              <a:rPr lang="el-GR" dirty="0" smtClean="0">
                <a:solidFill>
                  <a:prstClr val="white"/>
                </a:solidFill>
              </a:rPr>
              <a:t>ασαπωνοποίητων </a:t>
            </a:r>
            <a:r>
              <a:rPr lang="el-GR" dirty="0">
                <a:solidFill>
                  <a:prstClr val="white"/>
                </a:solidFill>
              </a:rPr>
              <a:t>συστατικών του ελαιόλαδου στην υγεία </a:t>
            </a:r>
            <a:r>
              <a:rPr lang="el-GR" sz="3000" b="0" dirty="0" smtClean="0">
                <a:solidFill>
                  <a:prstClr val="white"/>
                </a:solidFill>
              </a:rPr>
              <a:t>6/6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Ολεοκανθάλη: </a:t>
            </a:r>
            <a:endParaRPr lang="el-GR" b="1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l-GR" dirty="0" smtClean="0"/>
              <a:t>Έχει </a:t>
            </a:r>
            <a:r>
              <a:rPr lang="el-GR" dirty="0"/>
              <a:t>αντιφλεγμονώδη δράση και προστατεύει από: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Καρδιαγγειακά </a:t>
            </a:r>
            <a:r>
              <a:rPr lang="el-GR" dirty="0" smtClean="0"/>
              <a:t>νοσήματα.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Καρκίνο.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Νόσο </a:t>
            </a:r>
            <a:r>
              <a:rPr lang="el-GR" dirty="0" smtClean="0"/>
              <a:t>Αλτσχάιμερ.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767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Ελαιόλαδο και υγεία</a:t>
            </a:r>
            <a:r>
              <a:rPr lang="en-US" dirty="0" smtClean="0"/>
              <a:t> </a:t>
            </a:r>
            <a:r>
              <a:rPr lang="en-US" sz="3000" b="0" dirty="0" smtClean="0"/>
              <a:t>1/7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Πέψη και απορρόφηση </a:t>
            </a:r>
            <a:r>
              <a:rPr lang="el-GR" b="1" dirty="0" smtClean="0"/>
              <a:t>ελαιολάδου:</a:t>
            </a:r>
            <a:endParaRPr lang="el-GR" b="1" dirty="0"/>
          </a:p>
          <a:p>
            <a:pPr marL="817562" lvl="1" indent="-457200">
              <a:buFont typeface="+mj-lt"/>
              <a:buAutoNum type="arabicPeriod"/>
            </a:pPr>
            <a:r>
              <a:rPr lang="el-GR" dirty="0"/>
              <a:t>Προκαλεί την έκκριση του παγκρεατικού </a:t>
            </a:r>
            <a:r>
              <a:rPr lang="el-GR" dirty="0" smtClean="0"/>
              <a:t>υγρού.</a:t>
            </a:r>
            <a:endParaRPr lang="el-GR" dirty="0"/>
          </a:p>
          <a:p>
            <a:pPr marL="817562" lvl="1" indent="-457200">
              <a:buFont typeface="+mj-lt"/>
              <a:buAutoNum type="arabicPeriod"/>
            </a:pPr>
            <a:r>
              <a:rPr lang="el-GR" dirty="0"/>
              <a:t>Μειώνει την έκκριση υδροχλωρικού </a:t>
            </a:r>
            <a:r>
              <a:rPr lang="el-GR" dirty="0" smtClean="0"/>
              <a:t>οξέος.</a:t>
            </a:r>
            <a:endParaRPr lang="el-GR" dirty="0"/>
          </a:p>
          <a:p>
            <a:pPr marL="817562" lvl="1" indent="-457200">
              <a:buFont typeface="+mj-lt"/>
              <a:buAutoNum type="arabicPeriod"/>
            </a:pPr>
            <a:r>
              <a:rPr lang="el-GR" dirty="0"/>
              <a:t>Διευκολύνει την παγκρεατική λιπάση στη λιπολυτική της </a:t>
            </a:r>
            <a:r>
              <a:rPr lang="el-GR" dirty="0" smtClean="0"/>
              <a:t>δράση.</a:t>
            </a:r>
            <a:endParaRPr lang="el-GR" dirty="0"/>
          </a:p>
          <a:p>
            <a:r>
              <a:rPr lang="el-GR" b="1" dirty="0"/>
              <a:t>Αφομοίωση του ελαιολάδου από τον οργανισμό:</a:t>
            </a:r>
          </a:p>
          <a:p>
            <a:pPr marL="817562" lvl="1" indent="-457200">
              <a:buFont typeface="+mj-lt"/>
              <a:buAutoNum type="arabicPeriod"/>
            </a:pPr>
            <a:r>
              <a:rPr lang="el-GR" dirty="0"/>
              <a:t>Διευκολύνει την απορρόφηση των λιποδιαλυτών </a:t>
            </a:r>
            <a:r>
              <a:rPr lang="el-GR" dirty="0" smtClean="0"/>
              <a:t>βιταμινών.</a:t>
            </a:r>
            <a:endParaRPr lang="el-GR" dirty="0"/>
          </a:p>
          <a:p>
            <a:pPr marL="817562" lvl="1" indent="-457200">
              <a:buFont typeface="+mj-lt"/>
              <a:buAutoNum type="arabicPeriod"/>
            </a:pPr>
            <a:r>
              <a:rPr lang="el-GR" dirty="0"/>
              <a:t>Ευνοεί το μεταβολισμό της ενδογενούς </a:t>
            </a:r>
            <a:r>
              <a:rPr lang="el-GR" dirty="0" smtClean="0"/>
              <a:t>χοληστερόλης.</a:t>
            </a:r>
            <a:endParaRPr lang="el-GR" dirty="0"/>
          </a:p>
          <a:p>
            <a:pPr marL="817562" lvl="1" indent="-457200">
              <a:buFont typeface="+mj-lt"/>
              <a:buAutoNum type="arabicPeriod"/>
            </a:pPr>
            <a:r>
              <a:rPr lang="el-GR" dirty="0"/>
              <a:t>Διευκολύνει την πέψη άλλων </a:t>
            </a:r>
            <a:r>
              <a:rPr lang="el-GR" dirty="0" smtClean="0"/>
              <a:t>τροφών.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523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 Ελαιόλαδο και υγεία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2/7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Ελαιόλαδο και πεπτικό σύστημα</a:t>
            </a:r>
          </a:p>
          <a:p>
            <a:r>
              <a:rPr lang="el-GR" b="1" dirty="0"/>
              <a:t>Στομάχι: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Μειώνει πολύ λιγότερο τον μυϊκό τόνο του Κ.Ο.Σ από τα άλλα </a:t>
            </a:r>
            <a:r>
              <a:rPr lang="el-GR" dirty="0" smtClean="0"/>
              <a:t>λίπη.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Ευεργετική επίδραση στην υπερχλωριδική γαστρίτιδα και στα γαστροδώδεκαδακτυλιακά </a:t>
            </a:r>
            <a:r>
              <a:rPr lang="el-GR" dirty="0" smtClean="0"/>
              <a:t>έλκη.</a:t>
            </a:r>
            <a:endParaRPr lang="el-GR" dirty="0"/>
          </a:p>
          <a:p>
            <a:r>
              <a:rPr lang="el-GR" b="1" dirty="0"/>
              <a:t>Έντερο: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Ικανοποιητική επίδραση στην απλή χρόνια </a:t>
            </a:r>
            <a:r>
              <a:rPr lang="el-GR" dirty="0" smtClean="0"/>
              <a:t>δυσκοιλιότητα.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48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 Ελαιόλαδο και υγεία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3/7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040560"/>
          </a:xfrm>
        </p:spPr>
        <p:txBody>
          <a:bodyPr/>
          <a:lstStyle/>
          <a:p>
            <a:r>
              <a:rPr lang="el-GR" b="1" dirty="0"/>
              <a:t>Ελαιόλαδο και χοληδόχοι πόροι: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Έχει χολαγωγό </a:t>
            </a:r>
            <a:r>
              <a:rPr lang="el-GR" dirty="0" smtClean="0"/>
              <a:t>δράση.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Ενεργοποιεί τη ροή της χολής και αυξάνει τις </a:t>
            </a:r>
            <a:r>
              <a:rPr lang="el-GR" dirty="0" smtClean="0"/>
              <a:t>HDL.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Μειώνει την εμφάνιση </a:t>
            </a:r>
            <a:r>
              <a:rPr lang="el-GR" dirty="0" smtClean="0"/>
              <a:t>χολολίθων.</a:t>
            </a:r>
            <a:endParaRPr lang="el-GR" dirty="0"/>
          </a:p>
          <a:p>
            <a:r>
              <a:rPr lang="el-GR" b="1" dirty="0"/>
              <a:t>Ελαιόλαδο και παιδική ηλικία: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Λινελαϊκό οξύ : α-λινελαϊκό οξύ, η δράση του συγκρίνεται με το μητρικό γάλα.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Καροτενοειδή που προστατεύουν από λοιμώξεις το </a:t>
            </a:r>
            <a:r>
              <a:rPr lang="el-GR" dirty="0" smtClean="0"/>
              <a:t>βρέφος.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505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 Ελαιόλαδο και υγεία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4/7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/>
              <a:t>Ελαιόλαδο και </a:t>
            </a:r>
            <a:r>
              <a:rPr lang="el-GR" b="1" dirty="0" smtClean="0"/>
              <a:t>γήρανση:</a:t>
            </a:r>
            <a:endParaRPr lang="el-GR" b="1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Βελτιώνει την λειτουργία των νευρικών </a:t>
            </a:r>
            <a:r>
              <a:rPr lang="el-GR" dirty="0" smtClean="0"/>
              <a:t>κυττάρων.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Αυξάνει το μέσο όριο </a:t>
            </a:r>
            <a:r>
              <a:rPr lang="el-GR" dirty="0" smtClean="0"/>
              <a:t>ζωής.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Μειώνει την διανοητική έκπτωση (γεροντική άνοια</a:t>
            </a:r>
            <a:r>
              <a:rPr lang="el-GR" dirty="0" smtClean="0"/>
              <a:t>).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Βελτιώνει την εναπόθεση των αλάτων στα </a:t>
            </a:r>
            <a:r>
              <a:rPr lang="el-GR" dirty="0" smtClean="0"/>
              <a:t>οστά.</a:t>
            </a:r>
            <a:endParaRPr lang="el-GR" dirty="0"/>
          </a:p>
          <a:p>
            <a:r>
              <a:rPr lang="el-GR" b="1" dirty="0"/>
              <a:t>Ελαιόλαδο και </a:t>
            </a:r>
            <a:r>
              <a:rPr lang="el-GR" b="1" dirty="0" smtClean="0"/>
              <a:t>αθηροματοσκλήρωση:</a:t>
            </a:r>
            <a:endParaRPr lang="el-GR" b="1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Καθιστά τα λιποπρωτεϊνικά σωματίδια λιγότερο </a:t>
            </a:r>
            <a:r>
              <a:rPr lang="el-GR" dirty="0" smtClean="0"/>
              <a:t>οξειδώσιμα.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Ελαττώνει την βιολογική δραστηριότητα που σχετίζεται με τη διαδικασία της </a:t>
            </a:r>
            <a:r>
              <a:rPr lang="el-GR" dirty="0" smtClean="0"/>
              <a:t>αθηροματοσκλήρωσης.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154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 Ελαιόλαδο και υγεία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5/7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Ελαιόλαδο και </a:t>
            </a:r>
            <a:r>
              <a:rPr lang="el-GR" b="1" dirty="0" smtClean="0"/>
              <a:t>διαβήτης:</a:t>
            </a:r>
            <a:endParaRPr lang="el-GR" b="1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Μειώνει τα επίπεδα </a:t>
            </a:r>
            <a:r>
              <a:rPr lang="el-GR" dirty="0" smtClean="0"/>
              <a:t>ινσουλίνης.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Μειώνει τα επίπεδα γλυκόζης στο </a:t>
            </a:r>
            <a:r>
              <a:rPr lang="el-GR" dirty="0" smtClean="0"/>
              <a:t>αίμα.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Μειώνει τα επίπεδα της LDL και κυρίως των μεταγευματικών </a:t>
            </a:r>
            <a:r>
              <a:rPr lang="el-GR" dirty="0" smtClean="0"/>
              <a:t>λιποπρωτεϊνών.</a:t>
            </a:r>
            <a:endParaRPr lang="el-GR" dirty="0"/>
          </a:p>
          <a:p>
            <a:r>
              <a:rPr lang="el-GR" b="1" dirty="0"/>
              <a:t>Ελαιόλαδο και ρευματοειδής </a:t>
            </a:r>
            <a:r>
              <a:rPr lang="el-GR" b="1" dirty="0" smtClean="0"/>
              <a:t>αρθρίτιδα:</a:t>
            </a:r>
            <a:endParaRPr lang="el-GR" b="1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Μειώνει τα συμπτώματα της </a:t>
            </a:r>
            <a:r>
              <a:rPr lang="el-GR" dirty="0" smtClean="0"/>
              <a:t>ασθένειας.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Βελτιώνει τη λειτουργικότητα και τη ζωτικότητα των </a:t>
            </a:r>
            <a:r>
              <a:rPr lang="el-GR" dirty="0" smtClean="0"/>
              <a:t>ασθενών.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718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Ιστορικά…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340767"/>
            <a:ext cx="5400600" cy="5544616"/>
          </a:xfrm>
        </p:spPr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Ελιά υποστηρίζεται ότι πρωτοεμφανίστηκε την 3η χιλιετία </a:t>
            </a:r>
            <a:r>
              <a:rPr lang="el-GR" dirty="0" smtClean="0"/>
              <a:t>π.Χ</a:t>
            </a:r>
            <a:r>
              <a:rPr lang="el-GR" dirty="0"/>
              <a:t>.</a:t>
            </a:r>
            <a:r>
              <a:rPr lang="el-GR" dirty="0"/>
              <a:t> στην περιοχή της Μέσης Ανατολής από όπου  διαδίδεται στα νησιά του Αιγαίου, την υπόλοιπη Ελλάδα και τις άλλες χώρες της Μεσογείου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ελαιόλαδο, χρησιμοποιήθηκε αρωματισμένο ή όχι για καλλωπισμό, για επαλείψεις του σώματος, στις θρησκευτικές τελετές, ως μέσο θεραπείας, ως </a:t>
            </a:r>
            <a:r>
              <a:rPr lang="el-GR" dirty="0" smtClean="0"/>
              <a:t>λιπαντικό και </a:t>
            </a:r>
            <a:r>
              <a:rPr lang="el-GR" dirty="0"/>
              <a:t>ως φωτιστική ύλη.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pic>
        <p:nvPicPr>
          <p:cNvPr id="1026" name="Picture 2" descr="File:Amphora olive-gathering BM B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2966183" cy="45750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5868143" y="6063679"/>
            <a:ext cx="2966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Amphora olive-gathering BM </a:t>
            </a:r>
            <a:r>
              <a:rPr lang="en-US" sz="1200" dirty="0" smtClean="0">
                <a:latin typeface="+mn-lt"/>
                <a:hlinkClick r:id="rId3"/>
              </a:rPr>
              <a:t>B226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Bibi Saint-Pol"/>
              </a:rPr>
              <a:t>Bibi Saint-Pol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422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 Ελαιόλαδο και υγεία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6/7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661248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Ελαιόλαδο και αρτηριακή </a:t>
            </a:r>
            <a:r>
              <a:rPr lang="el-GR" b="1" dirty="0" smtClean="0"/>
              <a:t>πίεση:</a:t>
            </a:r>
            <a:endParaRPr lang="el-GR" b="1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Μειώνει την αρτηριακή </a:t>
            </a:r>
            <a:r>
              <a:rPr lang="el-GR" dirty="0" smtClean="0"/>
              <a:t>πίεση.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Μειώνει την ανάγκη λήψης αντιυπερτασικών φαρμάκων σε ασθενείς με ήπια ή μέτρια </a:t>
            </a:r>
            <a:r>
              <a:rPr lang="el-GR" dirty="0" smtClean="0"/>
              <a:t>υπέρταση.</a:t>
            </a:r>
            <a:endParaRPr lang="el-GR" dirty="0"/>
          </a:p>
          <a:p>
            <a:r>
              <a:rPr lang="el-GR" b="1" dirty="0"/>
              <a:t>Ελαιόλαδο και </a:t>
            </a:r>
            <a:r>
              <a:rPr lang="el-GR" b="1" dirty="0" smtClean="0"/>
              <a:t>καρκίνος:</a:t>
            </a:r>
            <a:endParaRPr lang="el-GR" b="1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Μειώνει τα επίπεδα του γονιδίου που προάγει τον καρκίνο του </a:t>
            </a:r>
            <a:r>
              <a:rPr lang="el-GR" dirty="0" smtClean="0"/>
              <a:t>μαστού.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Μειώνει τον κίνδυνο εμφάνισης καρκίνου του εντέρου.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Σχετίζεται αντιστρόφως ανάλογα με την εμφάνιση καρκίνου του </a:t>
            </a:r>
            <a:r>
              <a:rPr lang="el-GR" dirty="0" smtClean="0"/>
              <a:t>προστάτη.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Μειώνει τον κίνδυνο νόσου από καρκίνο του </a:t>
            </a:r>
            <a:r>
              <a:rPr lang="el-GR" dirty="0" smtClean="0"/>
              <a:t>οισοφάγου.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282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 Ελαιόλαδο και υγεία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7/7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Ελαιόλαδο και λειτουργία του </a:t>
            </a:r>
            <a:r>
              <a:rPr lang="el-GR" b="1" dirty="0" smtClean="0"/>
              <a:t>ενδοθηλίου:</a:t>
            </a:r>
            <a:endParaRPr lang="el-GR" b="1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Βελτιώνει την ενδοθηλιακή λειτουργία σε ασθενείς με υπερλιπιδαιμία.</a:t>
            </a:r>
          </a:p>
          <a:p>
            <a:r>
              <a:rPr lang="el-GR" b="1" dirty="0"/>
              <a:t>Ελαιόλαδο και </a:t>
            </a:r>
            <a:r>
              <a:rPr lang="el-GR" b="1" dirty="0" smtClean="0"/>
              <a:t>καρδιά:</a:t>
            </a:r>
            <a:endParaRPr lang="el-GR" b="1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Μειώνει τους βασικούς παράγοντες επικινδυνότητας για στεφανιαία νόσο (παράγοντες που προαναφέρθηκαν)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Μειώνει την πιθανότητα εμφάνισης Αλτσχάιμερ.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688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ελαιόλαδο ως μέρος της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μεσογειακής διατροφής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pic>
        <p:nvPicPr>
          <p:cNvPr id="63494" name="Picture 6" descr="Πυραμίδα Μεσογειακής Δίαιτα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1479114"/>
            <a:ext cx="4865873" cy="41101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51520" y="1412776"/>
            <a:ext cx="4104456" cy="5040560"/>
          </a:xfrm>
        </p:spPr>
        <p:txBody>
          <a:bodyPr/>
          <a:lstStyle/>
          <a:p>
            <a:r>
              <a:rPr lang="el-GR" dirty="0"/>
              <a:t>Είναι το κύριο λίπος που χρησιμοποιείται στην λεκάνη της Μεσογείου και βασικό κομμάτι της Μεσογειακής διατροφής.</a:t>
            </a:r>
          </a:p>
          <a:p>
            <a:r>
              <a:rPr lang="el-GR" dirty="0"/>
              <a:t>Βοηθά στην κατανάλωση άλλων τροφών δίνοντας τους γεύση και ενέργεια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6068999" y="5733256"/>
            <a:ext cx="10077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tzavarasoil.gr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789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Ελαιόλαδο και τηγάνισμα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Οξειδώνεται πολύ λιγότερο από όλα τα άλλα λίπη όταν τηγανίζεται.</a:t>
            </a:r>
          </a:p>
          <a:p>
            <a:r>
              <a:rPr lang="el-GR" dirty="0"/>
              <a:t>Κατά το τηγάνισμα λαχανικών ή ψαριών μεταφέρονται ευεργετικά συστατικά του ελαιολάδου από το λάδι στο τρόφιμο με αποτέλεσμα την συνεισφορά θρεπτικών συστατικών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463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000" dirty="0">
                <a:solidFill>
                  <a:prstClr val="black"/>
                </a:solidFill>
              </a:rPr>
              <a:t>Copyright Τεχνολογικό Εκπαιδευτικό Ίδρυμα Αθήνας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l-GR" sz="2000" dirty="0">
                <a:solidFill>
                  <a:prstClr val="black"/>
                </a:solidFill>
              </a:rPr>
              <a:t>Ιωάννης Τσάκνης 2014. Ιωάννης Τσάκνης. «Τεχνολογία και ποιότητα Λιπών-Ελαιών (Θ). Ενότητα </a:t>
            </a:r>
            <a:r>
              <a:rPr lang="en-US" sz="2000" dirty="0" smtClean="0">
                <a:solidFill>
                  <a:prstClr val="black"/>
                </a:solidFill>
              </a:rPr>
              <a:t>9:</a:t>
            </a:r>
            <a:r>
              <a:rPr lang="el-GR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/>
              <a:t>Βιολογική αξία ελαιολάδου</a:t>
            </a:r>
            <a:r>
              <a:rPr lang="el-GR" sz="2000" dirty="0" smtClean="0">
                <a:solidFill>
                  <a:prstClr val="black"/>
                </a:solidFill>
              </a:rPr>
              <a:t>». </a:t>
            </a:r>
            <a:r>
              <a:rPr lang="el-GR" sz="2000" dirty="0">
                <a:solidFill>
                  <a:prstClr val="black"/>
                </a:solidFill>
              </a:rPr>
              <a:t>Έκδοση: 1.0. Αθήνα 2014. Διαθέσιμο από τη δικτυακή διεύθυνση: </a:t>
            </a:r>
            <a:r>
              <a:rPr lang="en-US" sz="2000" dirty="0">
                <a:solidFill>
                  <a:prstClr val="black"/>
                </a:solidFill>
                <a:hlinkClick r:id="rId3"/>
              </a:rPr>
              <a:t>ocp.teiath.gr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30" name="Group 1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407657"/>
              </p:ext>
            </p:extLst>
          </p:nvPr>
        </p:nvGraphicFramePr>
        <p:xfrm>
          <a:off x="494570" y="2695241"/>
          <a:ext cx="8154861" cy="3614079"/>
        </p:xfrm>
        <a:graphic>
          <a:graphicData uri="http://schemas.openxmlformats.org/drawingml/2006/table">
            <a:tbl>
              <a:tblPr firstRow="1"/>
              <a:tblGrid>
                <a:gridCol w="1650937"/>
                <a:gridCol w="2400046"/>
                <a:gridCol w="1818132"/>
                <a:gridCol w="2285746"/>
              </a:tblGrid>
              <a:tr h="50405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Λιπαρά οξέα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Περιεκτικότητα      %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Λιπαρά οξέα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Περιεκτικότητα    %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280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Ελαϊκό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56,0-83,0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Μυριστικό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Ίχνη-0,1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4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Παλμιτικό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7,5-20,0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Αραχιδικό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Μεγ. 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91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Λινελαϊκό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3,5-20,0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Βεχενικό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Μεγ. 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4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Στεατικό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0,5-5,0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Λιγνοκερικό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Μεγ. 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91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Παλμιτελαϊκό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0,3-3,5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Δεκαρπτανοϊκό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Μεγ. 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4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Λινολενικό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Ίχνη-1,5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Δεκαεπτενεϊκό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ahoma" pitchFamily="34" charset="0"/>
                        </a:rPr>
                        <a:t>Μεγ. 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29" name="Rectangle 185"/>
          <p:cNvSpPr>
            <a:spLocks noChangeArrowheads="1"/>
          </p:cNvSpPr>
          <p:nvPr/>
        </p:nvSpPr>
        <p:spPr bwMode="auto">
          <a:xfrm>
            <a:off x="0" y="435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l-GR" altLang="el-GR" sz="1800" dirty="0">
              <a:latin typeface="Arial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Χημική σύσταση ελαιόλαδου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1440160"/>
          </a:xfrm>
        </p:spPr>
        <p:txBody>
          <a:bodyPr/>
          <a:lstStyle/>
          <a:p>
            <a:r>
              <a:rPr lang="el-GR" dirty="0"/>
              <a:t> Το ελαιόλαδο είναι κυρίως μείγμα τριγλυκεριδίων, δηλαδή τριεστέρων της γλυκερόλης με ανώτερα λιπαρά οξέα. Η σύσταση σε λιπαρά οξέα είναι η εξής: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44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Χημική σύσταση ελαιόλαδου </a:t>
            </a:r>
            <a:r>
              <a:rPr lang="el-GR" sz="3000" b="0" dirty="0" smtClean="0">
                <a:solidFill>
                  <a:prstClr val="white"/>
                </a:solidFill>
              </a:rPr>
              <a:t>2/4</a:t>
            </a:r>
            <a:endParaRPr lang="el-GR" alt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23528" y="2276872"/>
            <a:ext cx="8640960" cy="3888432"/>
          </a:xfrm>
        </p:spPr>
        <p:txBody>
          <a:bodyPr numCol="2">
            <a:noAutofit/>
          </a:bodyPr>
          <a:lstStyle/>
          <a:p>
            <a:pPr marL="538163" lvl="1"/>
            <a:r>
              <a:rPr lang="el-GR" dirty="0" smtClean="0"/>
              <a:t>Ελεύθερα </a:t>
            </a:r>
            <a:r>
              <a:rPr lang="el-GR" dirty="0"/>
              <a:t>λιπαρά οξέα (προϊόντα υδρόλυσης </a:t>
            </a:r>
            <a:r>
              <a:rPr lang="el-GR" dirty="0" smtClean="0"/>
              <a:t>των τριγλυκεριδίων).</a:t>
            </a:r>
            <a:endParaRPr lang="el-GR" dirty="0"/>
          </a:p>
          <a:p>
            <a:pPr marL="538163" lvl="1"/>
            <a:r>
              <a:rPr lang="el-GR" dirty="0" smtClean="0"/>
              <a:t>Φωσφατίδια </a:t>
            </a:r>
            <a:r>
              <a:rPr lang="el-GR" dirty="0"/>
              <a:t>(ή φωσφολιπίδια</a:t>
            </a:r>
            <a:r>
              <a:rPr lang="el-GR" dirty="0" smtClean="0"/>
              <a:t>).</a:t>
            </a:r>
            <a:endParaRPr lang="el-GR" dirty="0"/>
          </a:p>
          <a:p>
            <a:pPr marL="538163" lvl="1"/>
            <a:r>
              <a:rPr lang="el-GR" dirty="0" smtClean="0"/>
              <a:t>Στερόλες.</a:t>
            </a:r>
            <a:endParaRPr lang="el-GR" dirty="0"/>
          </a:p>
          <a:p>
            <a:pPr marL="538163" lvl="1"/>
            <a:r>
              <a:rPr lang="el-GR" dirty="0" smtClean="0"/>
              <a:t>Αλειφατικές αλκοόλες.</a:t>
            </a:r>
            <a:endParaRPr lang="el-GR" dirty="0"/>
          </a:p>
          <a:p>
            <a:pPr lvl="1"/>
            <a:r>
              <a:rPr lang="el-GR" dirty="0" smtClean="0"/>
              <a:t>Φαινόλες .</a:t>
            </a:r>
            <a:endParaRPr lang="el-GR" dirty="0"/>
          </a:p>
          <a:p>
            <a:pPr lvl="1"/>
            <a:r>
              <a:rPr lang="el-GR" dirty="0" smtClean="0"/>
              <a:t>Τοκοφερόλες.</a:t>
            </a:r>
            <a:endParaRPr lang="el-GR" dirty="0"/>
          </a:p>
          <a:p>
            <a:pPr lvl="1"/>
            <a:r>
              <a:rPr lang="el-GR" dirty="0" smtClean="0"/>
              <a:t>Χρωστικές.</a:t>
            </a:r>
            <a:endParaRPr lang="el-GR" dirty="0"/>
          </a:p>
          <a:p>
            <a:pPr lvl="1"/>
            <a:r>
              <a:rPr lang="el-GR" dirty="0" smtClean="0"/>
              <a:t>Πτητικές </a:t>
            </a:r>
            <a:r>
              <a:rPr lang="el-GR" dirty="0"/>
              <a:t>οργανικές </a:t>
            </a:r>
            <a:r>
              <a:rPr lang="el-GR" dirty="0" smtClean="0"/>
              <a:t>ενώσεις.</a:t>
            </a:r>
            <a:endParaRPr lang="el-GR" dirty="0"/>
          </a:p>
          <a:p>
            <a:pPr lvl="1"/>
            <a:r>
              <a:rPr lang="el-GR" dirty="0" smtClean="0"/>
              <a:t>Διάφορες </a:t>
            </a:r>
            <a:r>
              <a:rPr lang="el-GR" dirty="0"/>
              <a:t>ρητινοειδής και ζελατινοειδείς ουσίες, </a:t>
            </a:r>
            <a:r>
              <a:rPr lang="el-GR" dirty="0" smtClean="0"/>
              <a:t>κ.τ.λ.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23528" y="1268760"/>
            <a:ext cx="8712968" cy="91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Εκτός από τα τριγλυκερίδια, το ελαιόλαδο περιέχει μικρές ποσότητες και από άλλα συστατικά, όπως:</a:t>
            </a: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644008" y="2348880"/>
            <a:ext cx="0" cy="352839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41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Χημική σύσταση ελαιόλαδου </a:t>
            </a:r>
            <a:r>
              <a:rPr lang="el-GR" sz="3000" b="0" dirty="0" smtClean="0">
                <a:solidFill>
                  <a:prstClr val="white"/>
                </a:solidFill>
              </a:rPr>
              <a:t>3/4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544616"/>
          </a:xfrm>
        </p:spPr>
        <p:txBody>
          <a:bodyPr>
            <a:normAutofit/>
          </a:bodyPr>
          <a:lstStyle/>
          <a:p>
            <a:r>
              <a:rPr lang="el-GR" dirty="0"/>
              <a:t> Αυτά τα μικρής ποσότητας συστατικά ονομάζονται </a:t>
            </a:r>
            <a:r>
              <a:rPr lang="el-GR" b="1" dirty="0"/>
              <a:t>ασαπωνοποίητα συστατικά </a:t>
            </a:r>
            <a:r>
              <a:rPr lang="el-GR" dirty="0"/>
              <a:t>του ελαιολάδου και περιλαμβάνουν:</a:t>
            </a:r>
          </a:p>
          <a:p>
            <a:pPr lvl="1"/>
            <a:r>
              <a:rPr lang="el-GR" b="1" dirty="0" smtClean="0"/>
              <a:t>Υδρογονάνθρακες: </a:t>
            </a:r>
            <a:r>
              <a:rPr lang="el-GR" dirty="0"/>
              <a:t>Σκουαλένιο, παραφίνες, ναφθαλίνιο και παράγωγά </a:t>
            </a:r>
            <a:r>
              <a:rPr lang="el-GR" dirty="0" smtClean="0"/>
              <a:t>του.</a:t>
            </a:r>
            <a:endParaRPr lang="el-GR" dirty="0"/>
          </a:p>
          <a:p>
            <a:pPr lvl="1"/>
            <a:r>
              <a:rPr lang="el-GR" b="1" dirty="0"/>
              <a:t>Καροτενοειδή: </a:t>
            </a:r>
            <a:r>
              <a:rPr lang="el-GR" dirty="0" smtClean="0"/>
              <a:t>Λουτε</a:t>
            </a:r>
            <a:r>
              <a:rPr lang="el-GR" dirty="0"/>
              <a:t>ΐ</a:t>
            </a:r>
            <a:r>
              <a:rPr lang="el-GR" dirty="0" smtClean="0"/>
              <a:t>νη,</a:t>
            </a:r>
            <a:r>
              <a:rPr lang="en-US" dirty="0" smtClean="0"/>
              <a:t> </a:t>
            </a:r>
            <a:r>
              <a:rPr lang="el-GR" dirty="0" smtClean="0"/>
              <a:t>καροτένια </a:t>
            </a:r>
            <a:r>
              <a:rPr lang="el-GR" dirty="0"/>
              <a:t>(α-,β-,γ-), βιολαξανθίνη και νεοξανθίνη.</a:t>
            </a:r>
          </a:p>
          <a:p>
            <a:pPr lvl="1"/>
            <a:r>
              <a:rPr lang="el-GR" b="1" dirty="0"/>
              <a:t>Χλωροφύλλες: </a:t>
            </a:r>
            <a:r>
              <a:rPr lang="el-GR" dirty="0"/>
              <a:t>Χλωροφύλλη a και χλωροφύλλη b.</a:t>
            </a:r>
          </a:p>
          <a:p>
            <a:pPr lvl="1"/>
            <a:r>
              <a:rPr lang="el-GR" b="1" dirty="0"/>
              <a:t>Βιταμίνες: </a:t>
            </a:r>
            <a:r>
              <a:rPr lang="el-GR" dirty="0"/>
              <a:t>Βιταμίνη Ε και προβιταμίνη Α (β-καροτένιο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3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Χημική σύσταση ελαιόλαδου </a:t>
            </a:r>
            <a:r>
              <a:rPr lang="el-GR" sz="3000" b="0" dirty="0" smtClean="0">
                <a:solidFill>
                  <a:prstClr val="white"/>
                </a:solidFill>
              </a:rPr>
              <a:t>4/4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5040560"/>
          </a:xfrm>
        </p:spPr>
        <p:txBody>
          <a:bodyPr/>
          <a:lstStyle/>
          <a:p>
            <a:pPr marL="342900" lvl="1" indent="-342900"/>
            <a:r>
              <a:rPr lang="el-GR" b="1" dirty="0"/>
              <a:t>Τοκοφερόλες: </a:t>
            </a:r>
            <a:r>
              <a:rPr lang="el-GR" dirty="0"/>
              <a:t>α-τοκοφερόλη, β-τοκοφερόλη, γ-τοκοφερόλη και δ-τοκοφερόλη</a:t>
            </a:r>
            <a:r>
              <a:rPr lang="el-GR" dirty="0" smtClean="0"/>
              <a:t>.</a:t>
            </a:r>
            <a:endParaRPr lang="el-GR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l-GR" b="1" dirty="0" smtClean="0"/>
              <a:t>Στερόλες</a:t>
            </a:r>
            <a:r>
              <a:rPr lang="el-GR" b="1" dirty="0"/>
              <a:t>: </a:t>
            </a:r>
            <a:r>
              <a:rPr lang="el-GR" dirty="0"/>
              <a:t>β-σιτοστερόλη, καμπεστερόλη, στιγμαστερόλη.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b="1" dirty="0"/>
              <a:t>Τριτερπενικά οξέα: </a:t>
            </a:r>
            <a:r>
              <a:rPr lang="el-GR" dirty="0"/>
              <a:t>ελεανολικό οξύ, μασλινικό οξύ και ουρσολικό οξύ.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b="1" dirty="0"/>
              <a:t>Φαινόλες: </a:t>
            </a:r>
            <a:r>
              <a:rPr lang="el-GR" dirty="0"/>
              <a:t>τυροσόλη, υδροξυτυροσόλη, καφεϊκό οξύ, πρωτοκατεχικό οξύ, βαννιλικό, κουμαρικό και γαλλικό οξύ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249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Αντιοξειδωτικά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251520" y="1196752"/>
            <a:ext cx="8820472" cy="5040560"/>
          </a:xfrm>
        </p:spPr>
        <p:txBody>
          <a:bodyPr/>
          <a:lstStyle/>
          <a:p>
            <a:r>
              <a:rPr lang="el-GR" dirty="0"/>
              <a:t>Ουσίες που βρίσκονται σε πολλές τροφές και έχει αποδειχθεί ότι ασκούν προληπτική προστασία για διάφορες ασθένειες ή λειτουργίες του οργανισμού.</a:t>
            </a:r>
          </a:p>
          <a:p>
            <a:r>
              <a:rPr lang="el-GR" dirty="0"/>
              <a:t>Διακρίνονται σε φυσικά και συνθετικά:</a:t>
            </a:r>
          </a:p>
          <a:p>
            <a:pPr lvl="1"/>
            <a:r>
              <a:rPr lang="el-GR" b="1" dirty="0"/>
              <a:t>Συνθετικά: </a:t>
            </a:r>
            <a:r>
              <a:rPr lang="el-GR" dirty="0"/>
              <a:t>βουτυλιωμένη υδροξυανισόλη (ΒΗΑ), </a:t>
            </a:r>
            <a:r>
              <a:rPr lang="el-GR" dirty="0" smtClean="0"/>
              <a:t>βουτυλιωμένη </a:t>
            </a:r>
            <a:r>
              <a:rPr lang="el-GR" dirty="0"/>
              <a:t>υδροξυτολουόλη (ΒΗΤ), βουτυλιωμένη υδροξυκινίνη (ΤΒΗQ), προπυλεστέρας του γαλλικού </a:t>
            </a:r>
            <a:r>
              <a:rPr lang="el-GR" dirty="0" smtClean="0"/>
              <a:t>οξέος (PG).</a:t>
            </a:r>
            <a:endParaRPr lang="el-GR" dirty="0"/>
          </a:p>
          <a:p>
            <a:pPr lvl="1"/>
            <a:r>
              <a:rPr lang="el-GR" b="1" dirty="0"/>
              <a:t>Φυσικά: </a:t>
            </a:r>
            <a:r>
              <a:rPr lang="el-GR" dirty="0"/>
              <a:t>τοκοφερόλες, φαινόλες, φλαβονοειδή, φαινολικά διτερπένια, </a:t>
            </a:r>
            <a:r>
              <a:rPr lang="el-GR" dirty="0" smtClean="0"/>
              <a:t>καροτενοειδή.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752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Δευτεροταγή </a:t>
            </a:r>
            <a:r>
              <a:rPr lang="el-GR" dirty="0" smtClean="0"/>
              <a:t>αντιοξειδωτικά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Ουσίες που από μόνες τους παρουσιάζουν μικρή αντιοξειδωτική </a:t>
            </a:r>
            <a:r>
              <a:rPr lang="el-GR" dirty="0" smtClean="0"/>
              <a:t>δράση.</a:t>
            </a:r>
            <a:endParaRPr lang="el-GR" dirty="0"/>
          </a:p>
          <a:p>
            <a:r>
              <a:rPr lang="el-GR" dirty="0"/>
              <a:t>Σε συνδυασμό με τα κύρια αντιοξειδωτικά αυξάνουν την αποτελεσματικότητα των τελευταίων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Παρόλα αυτά, έχει αποδειχθεί ότι η υπερβολική λήψη αντιοξειδωτικών βιταμινούχων συμπληρωμάτων, μπορεί να μειώσει το προσδόκιμο ζωής.		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36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Επιδράσεις των ασαπωνοποίητων συστατικών του ελαιόλαδου στην υγεία </a:t>
            </a:r>
            <a:r>
              <a:rPr lang="el-GR" sz="3000" b="0" dirty="0" smtClean="0"/>
              <a:t>1/6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Υδρογονάνθρακες: Σκουαλένιο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Μειώνει τη συγκέντρωση της λιποπρωτεΐνης χαμηλής πυκνότητας στο αίμα.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Μειώνει τον κίνδυνο ασθένειας  από καρκίνο του μαστού, του παγκρέατος, του δέρματος, του εντέρου και του πνεύμονα.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Παίζει σημαντικό ρόλο στην υγεία του ματιού.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Βοηθά στην ικανότητα αποβολής τοξινών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410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74</TotalTime>
  <Words>1842</Words>
  <Application>Microsoft Office PowerPoint</Application>
  <PresentationFormat>Προβολή στην οθόνη (4:3)</PresentationFormat>
  <Paragraphs>259</Paragraphs>
  <Slides>30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30</vt:i4>
      </vt:variant>
    </vt:vector>
  </HeadingPairs>
  <TitlesOfParts>
    <vt:vector size="32" baseType="lpstr">
      <vt:lpstr>template</vt:lpstr>
      <vt:lpstr>OC_template_updated</vt:lpstr>
      <vt:lpstr>Τεχνολογία και ποιότητα Λιπών-Ελαιών (Θ)</vt:lpstr>
      <vt:lpstr>Ιστορικά…</vt:lpstr>
      <vt:lpstr>Χημική σύσταση ελαιόλαδου 1/4</vt:lpstr>
      <vt:lpstr>Χημική σύσταση ελαιόλαδου 2/4</vt:lpstr>
      <vt:lpstr>Χημική σύσταση ελαιόλαδου 3/4</vt:lpstr>
      <vt:lpstr>Χημική σύσταση ελαιόλαδου 4/4</vt:lpstr>
      <vt:lpstr> Αντιοξειδωτικά</vt:lpstr>
      <vt:lpstr>Δευτεροταγή αντιοξειδωτικά</vt:lpstr>
      <vt:lpstr>Επιδράσεις των ασαπωνοποίητων συστατικών του ελαιόλαδου στην υγεία 1/6</vt:lpstr>
      <vt:lpstr>Επιδράσεις των ασαπωνοποίητων συστατικών του ελαιόλαδου στην υγεία 2/6</vt:lpstr>
      <vt:lpstr>Επιδράσεις των ασαπωνοποίητων συστατικών του ελαιόλαδου στην υγεία 3/6</vt:lpstr>
      <vt:lpstr>Επιδράσεις των ασαπωνοποίητων συστατικών του ελαιόλαδου στην υγεία 4/6</vt:lpstr>
      <vt:lpstr>Επιδράσεις των ασαπωνοποίητων συστατικών του ελαιόλαδου στην υγεία 5/6</vt:lpstr>
      <vt:lpstr>Επιδράσεις των ασαπωνοποίητων συστατικών του ελαιόλαδου στην υγεία 6/6</vt:lpstr>
      <vt:lpstr> Ελαιόλαδο και υγεία 1/7</vt:lpstr>
      <vt:lpstr> Ελαιόλαδο και υγεία 2/7</vt:lpstr>
      <vt:lpstr> Ελαιόλαδο και υγεία 3/7</vt:lpstr>
      <vt:lpstr> Ελαιόλαδο και υγεία 4/7</vt:lpstr>
      <vt:lpstr> Ελαιόλαδο και υγεία 5/7</vt:lpstr>
      <vt:lpstr> Ελαιόλαδο και υγεία 6/7</vt:lpstr>
      <vt:lpstr> Ελαιόλαδο και υγεία 7/7</vt:lpstr>
      <vt:lpstr>Το ελαιόλαδο ως μέρος της  μεσογειακής διατροφής</vt:lpstr>
      <vt:lpstr>Ελαιόλαδο και τηγάνισμα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Τεχνολογία και ποιότητα Λιπών-Ελαιών (Θ)</dc:title>
  <dc:creator>opencourses@teiath.gr</dc:creator>
  <cp:lastModifiedBy>natasakar new</cp:lastModifiedBy>
  <cp:revision>10</cp:revision>
  <dcterms:created xsi:type="dcterms:W3CDTF">2015-03-31T12:05:45Z</dcterms:created>
  <dcterms:modified xsi:type="dcterms:W3CDTF">2015-05-06T12:23:35Z</dcterms:modified>
</cp:coreProperties>
</file>