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1"/>
  </p:notesMasterIdLst>
  <p:handoutMasterIdLst>
    <p:handoutMasterId r:id="rId2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4" r:id="rId18"/>
    <p:sldId id="271" r:id="rId19"/>
    <p:sldId id="272" r:id="rId20"/>
  </p:sldIdLst>
  <p:sldSz cx="9144000" cy="6858000" type="screen4x3"/>
  <p:notesSz cx="7104063" cy="10234613"/>
  <p:custDataLst>
    <p:tags r:id="rId2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504216728"/>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108897735"/>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66371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7917280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7473642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0500928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p>
        </p:txBody>
      </p:sp>
      <p:sp>
        <p:nvSpPr>
          <p:cNvPr id="3" name="Footer Placeholder 2"/>
          <p:cNvSpPr>
            <a:spLocks noGrp="1"/>
          </p:cNvSpPr>
          <p:nvPr>
            <p:ph type="ftr" sz="quarter" idx="11"/>
          </p:nvPr>
        </p:nvSpPr>
        <p:spPr/>
        <p:txBody>
          <a:bodyPr/>
          <a:lstStyle/>
          <a:p>
            <a:pPr>
              <a:defRPr/>
            </a:pPr>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2141133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63667895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4837461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0" y="116632"/>
            <a:ext cx="9144000" cy="1080120"/>
          </a:xfrm>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Font typeface="Wingdings" panose="05000000000000000000" pitchFamily="2" charset="2"/>
              <a:buChar char="Ø"/>
              <a:defRPr sz="2400"/>
            </a:lvl1pPr>
            <a:lvl2pPr marL="742950" indent="-285750">
              <a:buFont typeface="Arial" panose="020B0604020202020204" pitchFamily="34" charset="0"/>
              <a:buChar char="•"/>
              <a:defRPr sz="2200"/>
            </a:lvl2pPr>
            <a:lvl3pPr marL="1143000" indent="-228600">
              <a:buFont typeface="Courier New" panose="02070309020205020404" pitchFamily="49" charset="0"/>
              <a:buChar char="o"/>
              <a:defRPr/>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32969614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96502365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594862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161613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912408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81015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16802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25219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752934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577467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13950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40257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3206284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84474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Βιοηθική </a:t>
            </a:r>
            <a:r>
              <a:rPr lang="el-GR" sz="4400" b="1" dirty="0">
                <a:solidFill>
                  <a:schemeClr val="tx1"/>
                </a:solidFill>
                <a:latin typeface="+mn-lt"/>
              </a:rPr>
              <a:t>κ</a:t>
            </a:r>
            <a:r>
              <a:rPr lang="el-GR" sz="4400" b="1" dirty="0" smtClean="0">
                <a:solidFill>
                  <a:schemeClr val="tx1"/>
                </a:solidFill>
                <a:latin typeface="+mn-lt"/>
              </a:rPr>
              <a:t>αι Δεοντολογία στην Φυσικοθεραπεία</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r>
              <a:rPr lang="el-GR" sz="2800" b="1" dirty="0" smtClean="0"/>
              <a:t>Ενότητα </a:t>
            </a:r>
            <a:r>
              <a:rPr lang="en-US" sz="2800" b="1" dirty="0" smtClean="0"/>
              <a:t>3</a:t>
            </a:r>
            <a:r>
              <a:rPr lang="el-GR" sz="2800" dirty="0" smtClean="0"/>
              <a:t>:</a:t>
            </a:r>
            <a:r>
              <a:rPr lang="en-US" sz="2800" dirty="0" smtClean="0"/>
              <a:t> </a:t>
            </a:r>
            <a:r>
              <a:rPr lang="el-GR" sz="2800" dirty="0" smtClean="0"/>
              <a:t>Κοινωνική Διάσταση της Υγείας</a:t>
            </a:r>
            <a:endParaRPr lang="en-US" sz="2800" dirty="0" smtClean="0"/>
          </a:p>
          <a:p>
            <a:endParaRPr lang="en-US" sz="2400" dirty="0" smtClean="0"/>
          </a:p>
          <a:p>
            <a:r>
              <a:rPr lang="el-GR" sz="2400" dirty="0"/>
              <a:t>Γεωργία </a:t>
            </a:r>
            <a:r>
              <a:rPr lang="el-GR" sz="2400" dirty="0" smtClean="0"/>
              <a:t>Πέττα</a:t>
            </a:r>
            <a:endParaRPr lang="en-US" sz="2400" dirty="0" smtClean="0"/>
          </a:p>
          <a:p>
            <a:r>
              <a:rPr lang="el-GR" sz="2400"/>
              <a:t>Τμήμα </a:t>
            </a:r>
            <a:r>
              <a:rPr lang="el-GR" sz="2400" smtClean="0"/>
              <a:t>Φυσικοθεραπείας</a:t>
            </a:r>
            <a:endParaRPr lang="el-GR" sz="240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170052590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3"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(9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normAutofit/>
          </a:bodyPr>
          <a:lstStyle/>
          <a:p>
            <a:pPr>
              <a:spcBef>
                <a:spcPts val="3000"/>
              </a:spcBef>
            </a:pPr>
            <a:r>
              <a:rPr lang="el-GR" dirty="0" smtClean="0"/>
              <a:t>Η αρχή του ιατρικού απορρήτου βασίζεται στην εχεμύθεια του θεράποντα ,σε ότι αφορά τα στοιχεία του ασθενούς και επιβεβαιώνει την ανάγκη σεβασμού στην αυτονομία του.</a:t>
            </a:r>
          </a:p>
          <a:p>
            <a:pPr>
              <a:spcBef>
                <a:spcPts val="3000"/>
              </a:spcBef>
            </a:pPr>
            <a:r>
              <a:rPr lang="el-GR" dirty="0" smtClean="0"/>
              <a:t>Το κοινωνικό κίνητρο πρέπει να προσβλέπει</a:t>
            </a:r>
            <a:r>
              <a:rPr lang="en-US" dirty="0" smtClean="0"/>
              <a:t>:</a:t>
            </a:r>
            <a:r>
              <a:rPr lang="el-GR" dirty="0" smtClean="0"/>
              <a:t> </a:t>
            </a:r>
          </a:p>
          <a:p>
            <a:pPr marL="857250" lvl="1" indent="-457200">
              <a:spcBef>
                <a:spcPts val="1200"/>
              </a:spcBef>
              <a:buFont typeface="+mj-lt"/>
              <a:buAutoNum type="arabicPeriod"/>
            </a:pPr>
            <a:r>
              <a:rPr lang="el-GR" sz="2400" dirty="0" smtClean="0"/>
              <a:t>Στο </a:t>
            </a:r>
            <a:r>
              <a:rPr lang="el-GR" sz="2400" b="1" dirty="0" smtClean="0"/>
              <a:t>Συμφέρον</a:t>
            </a:r>
            <a:r>
              <a:rPr lang="el-GR" sz="2400" dirty="0" smtClean="0"/>
              <a:t> του ασθενούς,</a:t>
            </a:r>
          </a:p>
          <a:p>
            <a:pPr marL="857250" lvl="1" indent="-457200">
              <a:spcBef>
                <a:spcPts val="1200"/>
              </a:spcBef>
              <a:buFont typeface="+mj-lt"/>
              <a:buAutoNum type="arabicPeriod"/>
            </a:pPr>
            <a:r>
              <a:rPr lang="el-GR" sz="2400" dirty="0" smtClean="0"/>
              <a:t>Στην </a:t>
            </a:r>
            <a:r>
              <a:rPr lang="el-GR" sz="2400" dirty="0"/>
              <a:t>εκπλήρωση του θεραπευτικού </a:t>
            </a:r>
            <a:r>
              <a:rPr lang="el-GR" sz="2400" dirty="0" smtClean="0"/>
              <a:t>έργου.</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5" name="Ορθογώνιο 4"/>
          <p:cNvSpPr/>
          <p:nvPr/>
        </p:nvSpPr>
        <p:spPr>
          <a:xfrm>
            <a:off x="6563740" y="4437112"/>
            <a:ext cx="1145826" cy="369332"/>
          </a:xfrm>
          <a:prstGeom prst="rect">
            <a:avLst/>
          </a:prstGeom>
        </p:spPr>
        <p:txBody>
          <a:bodyPr wrap="none">
            <a:spAutoFit/>
          </a:bodyPr>
          <a:lstStyle/>
          <a:p>
            <a:pPr>
              <a:buNone/>
            </a:pPr>
            <a:r>
              <a:rPr lang="el-GR" dirty="0">
                <a:latin typeface="+mn-lt"/>
              </a:rPr>
              <a:t>ΕΑΠ 1999 </a:t>
            </a:r>
          </a:p>
        </p:txBody>
      </p:sp>
    </p:spTree>
    <p:extLst>
      <p:ext uri="{BB962C8B-B14F-4D97-AF65-F5344CB8AC3E}">
        <p14:creationId xmlns:p14="http://schemas.microsoft.com/office/powerpoint/2010/main" val="617500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099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000" b="1" cap="none" dirty="0" smtClean="0"/>
              <a:t>Σημειώματα</a:t>
            </a:r>
            <a:endParaRPr lang="el-GR" sz="4000" b="1"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22528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Σημείωμα </a:t>
            </a:r>
            <a:r>
              <a:rPr lang="el-GR" sz="4000" b="1" dirty="0" smtClean="0"/>
              <a:t>Αναφοράς</a:t>
            </a:r>
            <a:endParaRPr lang="el-GR" sz="4000" b="1"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Γεωργία Πέττα 2014. Γεωργία Πέττα. «Βιοηθική και Δεοντολογία στην Φυσικοθεραπεία. Ενότητα </a:t>
            </a:r>
            <a:r>
              <a:rPr lang="en-US" sz="2000" dirty="0" smtClean="0"/>
              <a:t>3</a:t>
            </a:r>
            <a:r>
              <a:rPr lang="el-GR" sz="2000" dirty="0" smtClean="0"/>
              <a:t>: Κοινωνική Διάσταση της 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097350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2798111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Διατήρηση </a:t>
            </a:r>
            <a:r>
              <a:rPr lang="el-GR" sz="4000" b="1" dirty="0" smtClean="0"/>
              <a:t>Σημειωμάτων</a:t>
            </a:r>
            <a:endParaRPr lang="el-GR" sz="4000"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282704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smtClean="0"/>
              <a:t>Χρηματοδότηση</a:t>
            </a:r>
            <a:endParaRPr lang="el-GR" sz="4000" b="1"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659763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a:t>
            </a:r>
            <a:r>
              <a:rPr lang="el-GR" dirty="0" smtClean="0"/>
              <a:t>υγείας </a:t>
            </a:r>
            <a:r>
              <a:rPr lang="el-GR" sz="3200" b="0" dirty="0" smtClean="0"/>
              <a:t>(1 από </a:t>
            </a:r>
            <a:r>
              <a:rPr lang="en-US" sz="3200" b="0" dirty="0" smtClean="0"/>
              <a:t>9</a:t>
            </a:r>
            <a:r>
              <a:rPr lang="el-GR" sz="3200" b="0" dirty="0" smtClean="0"/>
              <a:t>)</a:t>
            </a:r>
            <a:endParaRPr lang="el-GR" sz="3200" b="0" dirty="0"/>
          </a:p>
        </p:txBody>
      </p:sp>
      <p:sp>
        <p:nvSpPr>
          <p:cNvPr id="3" name="Θέση περιεχομένου 2"/>
          <p:cNvSpPr>
            <a:spLocks noGrp="1"/>
          </p:cNvSpPr>
          <p:nvPr>
            <p:ph idx="1"/>
          </p:nvPr>
        </p:nvSpPr>
        <p:spPr/>
        <p:txBody>
          <a:bodyPr/>
          <a:lstStyle/>
          <a:p>
            <a:pPr>
              <a:spcBef>
                <a:spcPts val="2400"/>
              </a:spcBef>
            </a:pPr>
            <a:r>
              <a:rPr lang="el-GR" b="1" dirty="0" smtClean="0">
                <a:solidFill>
                  <a:srgbClr val="820000"/>
                </a:solidFill>
              </a:rPr>
              <a:t>Η Υγεία </a:t>
            </a:r>
            <a:r>
              <a:rPr lang="el-GR" dirty="0"/>
              <a:t>θεωρείται κοινωνικό αγαθό και έτσι μελετάται στην σύγχρονη </a:t>
            </a:r>
            <a:r>
              <a:rPr lang="el-GR" dirty="0" smtClean="0"/>
              <a:t>κοινωνία</a:t>
            </a:r>
            <a:r>
              <a:rPr lang="en-US" dirty="0" smtClean="0"/>
              <a:t>.</a:t>
            </a:r>
            <a:endParaRPr lang="el-GR" dirty="0"/>
          </a:p>
          <a:p>
            <a:pPr>
              <a:spcBef>
                <a:spcPts val="2400"/>
              </a:spcBef>
            </a:pPr>
            <a:r>
              <a:rPr lang="el-GR" dirty="0"/>
              <a:t>Οι κοινωνικοί αγώνες συνέβαλλαν μέσα από την βελτίωση των συνθηκών διαβίωσης και των συνθηκών εργασίας στην βελτίωση του δείκτη υγείας των αναπτυγμένων </a:t>
            </a:r>
            <a:r>
              <a:rPr lang="el-GR" dirty="0" smtClean="0"/>
              <a:t>χωρών</a:t>
            </a:r>
            <a:r>
              <a:rPr lang="en-US" dirty="0" smtClean="0"/>
              <a:t>.</a:t>
            </a:r>
            <a:endParaRPr lang="el-GR" dirty="0"/>
          </a:p>
          <a:p>
            <a:pPr>
              <a:spcBef>
                <a:spcPts val="2400"/>
              </a:spcBef>
            </a:pPr>
            <a:r>
              <a:rPr lang="el-GR" dirty="0"/>
              <a:t>Τα διεθνή κινήματα και οι Οργανώσεις μέσα από τις αρχές που διακηρύσσουν για τα ανθρώπινα δικαιώματα προστατεύουν και το δικαίωμα του ανθρώπου στην αντιμετώπιση της ασθένειας και της ίσης πρόσβασης στα συστήματα ΥΓΕΙΑΣ , όπου </a:t>
            </a:r>
            <a:r>
              <a:rPr lang="el-GR" dirty="0" smtClean="0"/>
              <a:t>υπάρχουν</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5" name="Ορθογώνιο 4"/>
          <p:cNvSpPr/>
          <p:nvPr/>
        </p:nvSpPr>
        <p:spPr>
          <a:xfrm>
            <a:off x="3059832" y="5866230"/>
            <a:ext cx="5904656" cy="369332"/>
          </a:xfrm>
          <a:prstGeom prst="rect">
            <a:avLst/>
          </a:prstGeom>
        </p:spPr>
        <p:txBody>
          <a:bodyPr wrap="square">
            <a:spAutoFit/>
          </a:bodyPr>
          <a:lstStyle/>
          <a:p>
            <a:r>
              <a:rPr lang="el-GR" dirty="0" err="1">
                <a:latin typeface="+mn-lt"/>
              </a:rPr>
              <a:t>Γ.Πέττα</a:t>
            </a:r>
            <a:r>
              <a:rPr lang="el-GR" dirty="0">
                <a:latin typeface="+mn-lt"/>
              </a:rPr>
              <a:t> 2000 φύλλα διδασκαλίας δεοντολογίας </a:t>
            </a:r>
            <a:r>
              <a:rPr lang="el-GR" dirty="0" smtClean="0">
                <a:latin typeface="+mn-lt"/>
              </a:rPr>
              <a:t>ΤΕΙΑ</a:t>
            </a:r>
            <a:endParaRPr lang="el-GR" dirty="0">
              <a:latin typeface="+mn-lt"/>
            </a:endParaRPr>
          </a:p>
        </p:txBody>
      </p:sp>
    </p:spTree>
    <p:extLst>
      <p:ext uri="{BB962C8B-B14F-4D97-AF65-F5344CB8AC3E}">
        <p14:creationId xmlns:p14="http://schemas.microsoft.com/office/powerpoint/2010/main" val="362841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(2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dirty="0"/>
              <a:t>Οι αρχές που πρέπει να διέπουν τους τα συστήματα Υγείας τόσο σε ανθρώπινο δυναμικό, όσο και σε οργάνωση κυρίως είναι:</a:t>
            </a:r>
          </a:p>
          <a:p>
            <a:pPr>
              <a:spcBef>
                <a:spcPts val="3000"/>
              </a:spcBef>
            </a:pPr>
            <a:r>
              <a:rPr lang="el-GR" dirty="0"/>
              <a:t>Αρχή της αυτονομίας του </a:t>
            </a:r>
            <a:r>
              <a:rPr lang="el-GR" dirty="0" smtClean="0"/>
              <a:t>προσώπου,</a:t>
            </a:r>
            <a:endParaRPr lang="el-GR" dirty="0"/>
          </a:p>
          <a:p>
            <a:pPr>
              <a:spcBef>
                <a:spcPts val="3000"/>
              </a:spcBef>
            </a:pPr>
            <a:r>
              <a:rPr lang="el-GR" dirty="0"/>
              <a:t>Αρχή της Ελάχιστης </a:t>
            </a:r>
            <a:r>
              <a:rPr lang="el-GR" dirty="0" smtClean="0"/>
              <a:t>Ηθικής,</a:t>
            </a:r>
            <a:endParaRPr lang="el-GR" dirty="0"/>
          </a:p>
          <a:p>
            <a:pPr>
              <a:spcBef>
                <a:spcPts val="3000"/>
              </a:spcBef>
            </a:pPr>
            <a:r>
              <a:rPr lang="el-GR" dirty="0"/>
              <a:t>Αρχή της </a:t>
            </a:r>
            <a:r>
              <a:rPr lang="el-GR" dirty="0" smtClean="0"/>
              <a:t>Συναίνεσης, </a:t>
            </a:r>
            <a:endParaRPr lang="el-GR" dirty="0"/>
          </a:p>
          <a:p>
            <a:pPr>
              <a:spcBef>
                <a:spcPts val="3000"/>
              </a:spcBef>
            </a:pPr>
            <a:r>
              <a:rPr lang="el-GR" dirty="0"/>
              <a:t>Αρχή του Ιατρικού </a:t>
            </a:r>
            <a:r>
              <a:rPr lang="el-GR" dirty="0" smtClean="0"/>
              <a:t>Απορρήτου.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
        <p:nvSpPr>
          <p:cNvPr id="5" name="Ορθογώνιο 4"/>
          <p:cNvSpPr/>
          <p:nvPr/>
        </p:nvSpPr>
        <p:spPr>
          <a:xfrm>
            <a:off x="2195736" y="5501279"/>
            <a:ext cx="6336704" cy="369332"/>
          </a:xfrm>
          <a:prstGeom prst="rect">
            <a:avLst/>
          </a:prstGeom>
        </p:spPr>
        <p:txBody>
          <a:bodyPr wrap="square">
            <a:spAutoFit/>
          </a:bodyPr>
          <a:lstStyle/>
          <a:p>
            <a:pPr algn="r"/>
            <a:r>
              <a:rPr lang="el-GR" dirty="0" err="1">
                <a:latin typeface="+mn-lt"/>
              </a:rPr>
              <a:t>Γ.Πέττα</a:t>
            </a:r>
            <a:r>
              <a:rPr lang="el-GR" dirty="0">
                <a:latin typeface="+mn-lt"/>
              </a:rPr>
              <a:t> 2000 φύλλα διδασκαλίας δεοντολογίας </a:t>
            </a:r>
            <a:r>
              <a:rPr lang="el-GR" dirty="0" smtClean="0">
                <a:latin typeface="+mn-lt"/>
              </a:rPr>
              <a:t>ΤΕΙΑ</a:t>
            </a:r>
            <a:endParaRPr lang="el-GR" dirty="0">
              <a:latin typeface="+mn-lt"/>
            </a:endParaRPr>
          </a:p>
        </p:txBody>
      </p:sp>
    </p:spTree>
    <p:extLst>
      <p:ext uri="{BB962C8B-B14F-4D97-AF65-F5344CB8AC3E}">
        <p14:creationId xmlns:p14="http://schemas.microsoft.com/office/powerpoint/2010/main" val="1564261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(3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820000"/>
                </a:solidFill>
              </a:rPr>
              <a:t>Αυτόνομο</a:t>
            </a:r>
            <a:r>
              <a:rPr lang="el-GR" dirty="0"/>
              <a:t> είναι το πρόσωπο που έχει την ικανότητα να θέτει ελεύθερα τους δικούς του κανόνες-νόμους ανεξάρτητα από εξωτερικές αιτίες ,(όπως οι κοινωνικές παραδόσεις, η θρησκεία),καθώς και να συμπεριφέρεται σύμφωνα με τους κανόνες και τις αξίες του ορθού λόγου.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Ορθογώνιο 4"/>
          <p:cNvSpPr/>
          <p:nvPr/>
        </p:nvSpPr>
        <p:spPr>
          <a:xfrm>
            <a:off x="6888774" y="4365104"/>
            <a:ext cx="1153842" cy="369332"/>
          </a:xfrm>
          <a:prstGeom prst="rect">
            <a:avLst/>
          </a:prstGeom>
        </p:spPr>
        <p:txBody>
          <a:bodyPr wrap="none">
            <a:spAutoFit/>
          </a:bodyPr>
          <a:lstStyle/>
          <a:p>
            <a:pPr>
              <a:buNone/>
            </a:pPr>
            <a:r>
              <a:rPr lang="el-GR" dirty="0">
                <a:latin typeface="+mn-lt"/>
              </a:rPr>
              <a:t>ΕΑΠ 1999 </a:t>
            </a:r>
          </a:p>
        </p:txBody>
      </p:sp>
    </p:spTree>
    <p:extLst>
      <p:ext uri="{BB962C8B-B14F-4D97-AF65-F5344CB8AC3E}">
        <p14:creationId xmlns:p14="http://schemas.microsoft.com/office/powerpoint/2010/main" val="147426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(4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Η έννοια της αυτονομίας εμπεριέχει και την έννοια της ελευθερίας του ατόμου, το οποίο έχει την δυνατότητα να επιλέγει συμπεριφορές και πράξεις σύμφωνα με την θέλησή του, αλλά και προσδιορίζει τα όρια της ελευθερίας του που είναι η ελευθερία του </a:t>
            </a:r>
            <a:r>
              <a:rPr lang="el-GR" dirty="0" smtClean="0"/>
              <a:t>άλλου.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Ορθογώνιο 4"/>
          <p:cNvSpPr/>
          <p:nvPr/>
        </p:nvSpPr>
        <p:spPr>
          <a:xfrm>
            <a:off x="6732240" y="4293096"/>
            <a:ext cx="1153842" cy="369332"/>
          </a:xfrm>
          <a:prstGeom prst="rect">
            <a:avLst/>
          </a:prstGeom>
        </p:spPr>
        <p:txBody>
          <a:bodyPr wrap="none">
            <a:spAutoFit/>
          </a:bodyPr>
          <a:lstStyle/>
          <a:p>
            <a:pPr>
              <a:buNone/>
            </a:pPr>
            <a:r>
              <a:rPr lang="el-GR" dirty="0">
                <a:latin typeface="+mn-lt"/>
              </a:rPr>
              <a:t>ΕΑΠ 1999 </a:t>
            </a:r>
          </a:p>
        </p:txBody>
      </p:sp>
    </p:spTree>
    <p:extLst>
      <p:ext uri="{BB962C8B-B14F-4D97-AF65-F5344CB8AC3E}">
        <p14:creationId xmlns:p14="http://schemas.microsoft.com/office/powerpoint/2010/main" val="2936987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(5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Σύμφωνα με το εγχειρίδιο </a:t>
            </a:r>
            <a:r>
              <a:rPr lang="el-GR" dirty="0" err="1"/>
              <a:t>Childress</a:t>
            </a:r>
            <a:r>
              <a:rPr lang="el-GR" dirty="0"/>
              <a:t> </a:t>
            </a:r>
            <a:r>
              <a:rPr lang="el-GR" dirty="0" err="1"/>
              <a:t>Principles</a:t>
            </a:r>
            <a:r>
              <a:rPr lang="el-GR" dirty="0"/>
              <a:t> of </a:t>
            </a:r>
            <a:r>
              <a:rPr lang="el-GR" dirty="0" err="1"/>
              <a:t>Biochemical</a:t>
            </a:r>
            <a:r>
              <a:rPr lang="el-GR" dirty="0"/>
              <a:t> </a:t>
            </a:r>
            <a:r>
              <a:rPr lang="el-GR" dirty="0" err="1"/>
              <a:t>Ethics</a:t>
            </a:r>
            <a:r>
              <a:rPr lang="el-GR" dirty="0"/>
              <a:t>, που εκδόθηκε πρώτη φορά το 1979 η </a:t>
            </a:r>
            <a:r>
              <a:rPr lang="el-GR" dirty="0" smtClean="0"/>
              <a:t>«αυτονομία </a:t>
            </a:r>
            <a:r>
              <a:rPr lang="el-GR" dirty="0"/>
              <a:t>είναι μία μορφή ελευθερίας στην οποία το άτομο καθορίζει τις πράξεις του σύμφωνα με ένα σχέδιο, ένα πιστεύω, ή μία αντίληψη που έχει </a:t>
            </a:r>
            <a:r>
              <a:rPr lang="el-GR" dirty="0" smtClean="0"/>
              <a:t>επιλέξει»</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Ορθογώνιο 4"/>
          <p:cNvSpPr/>
          <p:nvPr/>
        </p:nvSpPr>
        <p:spPr>
          <a:xfrm>
            <a:off x="6948264" y="4365104"/>
            <a:ext cx="1311578" cy="369332"/>
          </a:xfrm>
          <a:prstGeom prst="rect">
            <a:avLst/>
          </a:prstGeom>
        </p:spPr>
        <p:txBody>
          <a:bodyPr wrap="none">
            <a:spAutoFit/>
          </a:bodyPr>
          <a:lstStyle/>
          <a:p>
            <a:r>
              <a:rPr lang="en-US" dirty="0">
                <a:latin typeface="+mn-lt"/>
              </a:rPr>
              <a:t>Beauchamp</a:t>
            </a:r>
            <a:endParaRPr lang="el-GR" dirty="0">
              <a:latin typeface="+mn-lt"/>
            </a:endParaRPr>
          </a:p>
        </p:txBody>
      </p:sp>
    </p:spTree>
    <p:extLst>
      <p:ext uri="{BB962C8B-B14F-4D97-AF65-F5344CB8AC3E}">
        <p14:creationId xmlns:p14="http://schemas.microsoft.com/office/powerpoint/2010/main" val="992942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(6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r>
              <a:rPr lang="el-GR" dirty="0"/>
              <a:t>Στην σύγχρονη </a:t>
            </a:r>
            <a:r>
              <a:rPr lang="el-GR" dirty="0" smtClean="0"/>
              <a:t>εποχή, που </a:t>
            </a:r>
            <a:r>
              <a:rPr lang="el-GR" dirty="0"/>
              <a:t>παρατηρείται κρίση αξιών οι έννοιες της </a:t>
            </a:r>
            <a:r>
              <a:rPr lang="el-GR" dirty="0" smtClean="0"/>
              <a:t>υγείας, ασθένειας </a:t>
            </a:r>
            <a:r>
              <a:rPr lang="el-GR" dirty="0"/>
              <a:t>και του θανάτου δυστυχώς επηρεάζονται από τις μεταβολές ,ιδιαίτερα της τεχνολογίας στην επιστήμη. </a:t>
            </a:r>
            <a:endParaRPr lang="el-GR" dirty="0" smtClean="0"/>
          </a:p>
          <a:p>
            <a:r>
              <a:rPr lang="el-GR" dirty="0" smtClean="0"/>
              <a:t>Ως </a:t>
            </a:r>
            <a:r>
              <a:rPr lang="el-GR" dirty="0"/>
              <a:t>εκ τούτου προκύπτουν θέματα βιοηθικής </a:t>
            </a:r>
            <a:r>
              <a:rPr lang="el-GR" dirty="0" smtClean="0"/>
              <a:t>που </a:t>
            </a:r>
            <a:r>
              <a:rPr lang="el-GR" dirty="0"/>
              <a:t>χρειάζονται έναν </a:t>
            </a:r>
            <a:r>
              <a:rPr lang="el-GR" dirty="0" smtClean="0"/>
              <a:t>«σχετικισμό» και </a:t>
            </a:r>
            <a:r>
              <a:rPr lang="el-GR" dirty="0"/>
              <a:t>την ευρύτερη </a:t>
            </a:r>
            <a:r>
              <a:rPr lang="el-GR" dirty="0" smtClean="0"/>
              <a:t>συναίνεση, όπως </a:t>
            </a:r>
            <a:r>
              <a:rPr lang="el-GR" dirty="0"/>
              <a:t>στην θεραπευτική διαδικασία κολοβώματος μέλους, </a:t>
            </a:r>
            <a:r>
              <a:rPr lang="el-GR" dirty="0" smtClean="0"/>
              <a:t>ευθανασία, </a:t>
            </a:r>
            <a:r>
              <a:rPr lang="el-GR" dirty="0"/>
              <a:t>τεχνητή γονιμοποίηση, την χρήση </a:t>
            </a:r>
            <a:r>
              <a:rPr lang="el-GR" dirty="0" err="1"/>
              <a:t>βλαστοκυττάρων</a:t>
            </a:r>
            <a:r>
              <a:rPr lang="el-GR" dirty="0"/>
              <a:t> κλπ.</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8956002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(7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pPr>
              <a:spcBef>
                <a:spcPts val="2400"/>
              </a:spcBef>
            </a:pPr>
            <a:r>
              <a:rPr lang="el-GR" dirty="0"/>
              <a:t>Ο σχετικισμός των αξιών λοιπόν ,οδήγησε στην ανάπτυξη της θεωρίας της </a:t>
            </a:r>
            <a:r>
              <a:rPr lang="el-GR" dirty="0" smtClean="0"/>
              <a:t>«ελάχιστης ηθικής», </a:t>
            </a:r>
            <a:r>
              <a:rPr lang="el-GR" dirty="0"/>
              <a:t>ή αλλιώς ηθικής του δικαίου. Σύμφωνα με αυτή την </a:t>
            </a:r>
            <a:r>
              <a:rPr lang="el-GR" dirty="0" smtClean="0"/>
              <a:t>θεωρία, το </a:t>
            </a:r>
            <a:r>
              <a:rPr lang="el-GR" dirty="0"/>
              <a:t>άτομο μπορεί να επιλέξει για τον εαυτό του ότι κρίνει </a:t>
            </a:r>
            <a:r>
              <a:rPr lang="el-GR" dirty="0" smtClean="0"/>
              <a:t>καλό, σύμφωνα </a:t>
            </a:r>
            <a:r>
              <a:rPr lang="el-GR" dirty="0"/>
              <a:t>με τις πεποιθήσεις </a:t>
            </a:r>
            <a:r>
              <a:rPr lang="el-GR" dirty="0" smtClean="0"/>
              <a:t>του.</a:t>
            </a:r>
            <a:endParaRPr lang="el-GR" dirty="0"/>
          </a:p>
          <a:p>
            <a:pPr>
              <a:spcBef>
                <a:spcPts val="2400"/>
              </a:spcBef>
            </a:pPr>
            <a:r>
              <a:rPr lang="el-GR" dirty="0"/>
              <a:t>Έτσι η ΒΙΟΗΘΙΚΗ παίζει το ρόλο του προστάτη της αυτονομίας του ατόμου και παράλληλα του  νομικού διαιτητή σε περίπτωση διαφορετικών αντιλήψεων για το καλό ή το κακό του ασθενούς.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5" name="Ορθογώνιο 4"/>
          <p:cNvSpPr/>
          <p:nvPr/>
        </p:nvSpPr>
        <p:spPr>
          <a:xfrm>
            <a:off x="7092280" y="5085184"/>
            <a:ext cx="1145826" cy="369332"/>
          </a:xfrm>
          <a:prstGeom prst="rect">
            <a:avLst/>
          </a:prstGeom>
        </p:spPr>
        <p:txBody>
          <a:bodyPr wrap="none">
            <a:spAutoFit/>
          </a:bodyPr>
          <a:lstStyle/>
          <a:p>
            <a:pPr>
              <a:buNone/>
            </a:pPr>
            <a:r>
              <a:rPr lang="el-GR" dirty="0">
                <a:latin typeface="+mn-lt"/>
              </a:rPr>
              <a:t>ΕΑΠ 1999 </a:t>
            </a:r>
          </a:p>
        </p:txBody>
      </p:sp>
    </p:spTree>
    <p:extLst>
      <p:ext uri="{BB962C8B-B14F-4D97-AF65-F5344CB8AC3E}">
        <p14:creationId xmlns:p14="http://schemas.microsoft.com/office/powerpoint/2010/main" val="592281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Κοινωνική διάσταση της υγείας </a:t>
            </a:r>
            <a:r>
              <a:rPr lang="el-GR" sz="3200" b="0" dirty="0" smtClean="0"/>
              <a:t>(8 </a:t>
            </a:r>
            <a:r>
              <a:rPr lang="el-GR" sz="3200" b="0" dirty="0"/>
              <a:t>από </a:t>
            </a:r>
            <a:r>
              <a:rPr lang="en-US" sz="3200" b="0" dirty="0" smtClean="0"/>
              <a:t>9</a:t>
            </a:r>
            <a:r>
              <a:rPr lang="el-GR" sz="3200" b="0" dirty="0" smtClean="0"/>
              <a:t>)</a:t>
            </a:r>
            <a:endParaRPr lang="el-GR" dirty="0"/>
          </a:p>
        </p:txBody>
      </p:sp>
      <p:sp>
        <p:nvSpPr>
          <p:cNvPr id="3" name="Θέση περιεχομένου 2"/>
          <p:cNvSpPr>
            <a:spLocks noGrp="1"/>
          </p:cNvSpPr>
          <p:nvPr>
            <p:ph idx="1"/>
          </p:nvPr>
        </p:nvSpPr>
        <p:spPr/>
        <p:txBody>
          <a:bodyPr/>
          <a:lstStyle/>
          <a:p>
            <a:pPr>
              <a:spcBef>
                <a:spcPts val="2400"/>
              </a:spcBef>
            </a:pPr>
            <a:r>
              <a:rPr lang="el-GR" dirty="0"/>
              <a:t>Στις ιατρικές και θεραπευτικές πράξεις σεβόμενοι την </a:t>
            </a:r>
            <a:r>
              <a:rPr lang="el-GR" dirty="0" smtClean="0"/>
              <a:t>«αυτονομία» </a:t>
            </a:r>
            <a:r>
              <a:rPr lang="el-GR" dirty="0"/>
              <a:t>του προσώπου ,ο ασθενής είναι αυτός που πρέπει να συναινέσει στην θεραπεία ελεύθερα και ενσυνείδητα.</a:t>
            </a:r>
          </a:p>
          <a:p>
            <a:pPr>
              <a:spcBef>
                <a:spcPts val="2400"/>
              </a:spcBef>
            </a:pPr>
            <a:r>
              <a:rPr lang="el-GR" dirty="0"/>
              <a:t>Σύμφωνα με την θεωρία του </a:t>
            </a:r>
            <a:r>
              <a:rPr lang="el-GR" dirty="0" err="1"/>
              <a:t>Καντ</a:t>
            </a:r>
            <a:r>
              <a:rPr lang="el-GR" dirty="0"/>
              <a:t> ο σεβασμός εμπεριέχει την </a:t>
            </a:r>
            <a:r>
              <a:rPr lang="el-GR" b="1" dirty="0" smtClean="0">
                <a:solidFill>
                  <a:srgbClr val="004A82"/>
                </a:solidFill>
              </a:rPr>
              <a:t>Συναίνεση</a:t>
            </a:r>
            <a:r>
              <a:rPr lang="el-GR" dirty="0" smtClean="0"/>
              <a:t> </a:t>
            </a:r>
            <a:r>
              <a:rPr lang="el-GR" dirty="0"/>
              <a:t>του άλλου και την ευμένεια στο μέτρο του δυνατού, απέναντι σε όσους το έχουν </a:t>
            </a:r>
            <a:r>
              <a:rPr lang="el-GR" dirty="0" smtClean="0"/>
              <a:t>ανάγκη. </a:t>
            </a:r>
            <a:endParaRPr lang="el-GR" dirty="0"/>
          </a:p>
          <a:p>
            <a:pPr>
              <a:spcBef>
                <a:spcPts val="2400"/>
              </a:spcBef>
            </a:pPr>
            <a:r>
              <a:rPr lang="el-GR" dirty="0"/>
              <a:t>Η </a:t>
            </a:r>
            <a:r>
              <a:rPr lang="el-GR" dirty="0" smtClean="0"/>
              <a:t>«</a:t>
            </a:r>
            <a:r>
              <a:rPr lang="el-GR" b="1" dirty="0" smtClean="0">
                <a:solidFill>
                  <a:srgbClr val="004A82"/>
                </a:solidFill>
              </a:rPr>
              <a:t>Καντιανή</a:t>
            </a:r>
            <a:r>
              <a:rPr lang="el-GR" dirty="0" smtClean="0"/>
              <a:t>» </a:t>
            </a:r>
            <a:r>
              <a:rPr lang="el-GR" dirty="0"/>
              <a:t>θεώρηση βρίσκεται πολύ κοντά στην ηθική των δικαιωμάτων του ανθρώπου και αποτελεί </a:t>
            </a:r>
            <a:r>
              <a:rPr lang="el-GR" b="1" dirty="0" smtClean="0">
                <a:solidFill>
                  <a:srgbClr val="004A82"/>
                </a:solidFill>
              </a:rPr>
              <a:t>Δεοντολογία,</a:t>
            </a:r>
            <a:r>
              <a:rPr lang="el-GR" dirty="0" smtClean="0"/>
              <a:t> </a:t>
            </a:r>
            <a:r>
              <a:rPr lang="el-GR" dirty="0" err="1"/>
              <a:t>δλδ</a:t>
            </a:r>
            <a:r>
              <a:rPr lang="el-GR" dirty="0"/>
              <a:t> </a:t>
            </a:r>
            <a:r>
              <a:rPr lang="el-GR" b="1" dirty="0" smtClean="0">
                <a:solidFill>
                  <a:srgbClr val="004A82"/>
                </a:solidFill>
              </a:rPr>
              <a:t>Θεωρία του δέοντος. </a:t>
            </a:r>
            <a:endParaRPr lang="el-GR" b="1" dirty="0">
              <a:solidFill>
                <a:srgbClr val="004A8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Ορθογώνιο 4"/>
          <p:cNvSpPr/>
          <p:nvPr/>
        </p:nvSpPr>
        <p:spPr>
          <a:xfrm>
            <a:off x="6957977" y="5589240"/>
            <a:ext cx="1457450" cy="369332"/>
          </a:xfrm>
          <a:prstGeom prst="rect">
            <a:avLst/>
          </a:prstGeom>
        </p:spPr>
        <p:txBody>
          <a:bodyPr wrap="none">
            <a:spAutoFit/>
          </a:bodyPr>
          <a:lstStyle/>
          <a:p>
            <a:r>
              <a:rPr lang="el-GR" dirty="0">
                <a:latin typeface="+mj-lt"/>
              </a:rPr>
              <a:t> (1994,σ.320)</a:t>
            </a:r>
          </a:p>
        </p:txBody>
      </p:sp>
    </p:spTree>
    <p:extLst>
      <p:ext uri="{BB962C8B-B14F-4D97-AF65-F5344CB8AC3E}">
        <p14:creationId xmlns:p14="http://schemas.microsoft.com/office/powerpoint/2010/main" val="37250396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fddbdb8527b556a8b722b5f7478d938a3826b0e2"/>
  <p:tag name="ISPRING_RESOURCE_PATHS_HASH_PRESENTER" val="7374b15679d6c9b6ce43c5902a2ffe0e665fc4f"/>
</p:tagLst>
</file>

<file path=ppt/theme/theme1.xml><?xml version="1.0" encoding="utf-8"?>
<a:theme xmlns:a="http://schemas.openxmlformats.org/drawingml/2006/main" name="OC_template_updated">
  <a:themeElements>
    <a:clrScheme name="Custom 5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1219</Words>
  <Application>Microsoft Office PowerPoint</Application>
  <PresentationFormat>Προβολή στην οθόνη (4:3)</PresentationFormat>
  <Paragraphs>114</Paragraphs>
  <Slides>17</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17</vt:i4>
      </vt:variant>
    </vt:vector>
  </HeadingPairs>
  <TitlesOfParts>
    <vt:vector size="20" baseType="lpstr">
      <vt:lpstr>OC_template_updated</vt:lpstr>
      <vt:lpstr>Office Theme</vt:lpstr>
      <vt:lpstr>1_OC_template_updated</vt:lpstr>
      <vt:lpstr>Βιοηθική και Δεοντολογία στην Φυσικοθεραπεία</vt:lpstr>
      <vt:lpstr>Κοινωνική διάσταση της υγείας (1 από 9)</vt:lpstr>
      <vt:lpstr>Κοινωνική διάσταση της υγείας (2 από 9)</vt:lpstr>
      <vt:lpstr>Κοινωνική διάσταση της υγείας (3 από 9)</vt:lpstr>
      <vt:lpstr>Κοινωνική διάσταση της υγείας (4 από 9)</vt:lpstr>
      <vt:lpstr>Κοινωνική διάσταση της υγείας (5 από 9)</vt:lpstr>
      <vt:lpstr>Κοινωνική διάσταση της υγείας (6 από 9)</vt:lpstr>
      <vt:lpstr>Κοινωνική διάσταση της υγείας (7 από 9)</vt:lpstr>
      <vt:lpstr>Κοινωνική διάσταση της υγείας (8 από 9)</vt:lpstr>
      <vt:lpstr>Κοινωνική διάσταση της υγείας (9 από 9)</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36</cp:revision>
  <dcterms:created xsi:type="dcterms:W3CDTF">2014-02-21T09:13:28Z</dcterms:created>
  <dcterms:modified xsi:type="dcterms:W3CDTF">2015-06-09T09:23:44Z</dcterms:modified>
</cp:coreProperties>
</file>