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47"/>
  </p:notesMasterIdLst>
  <p:sldIdLst>
    <p:sldId id="283" r:id="rId3"/>
    <p:sldId id="291" r:id="rId4"/>
    <p:sldId id="292" r:id="rId5"/>
    <p:sldId id="293" r:id="rId6"/>
    <p:sldId id="294" r:id="rId7"/>
    <p:sldId id="295" r:id="rId8"/>
    <p:sldId id="296" r:id="rId9"/>
    <p:sldId id="297" r:id="rId10"/>
    <p:sldId id="298" r:id="rId11"/>
    <p:sldId id="324" r:id="rId12"/>
    <p:sldId id="299" r:id="rId13"/>
    <p:sldId id="300" r:id="rId14"/>
    <p:sldId id="325"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284" r:id="rId39"/>
    <p:sldId id="285" r:id="rId40"/>
    <p:sldId id="286" r:id="rId41"/>
    <p:sldId id="326" r:id="rId42"/>
    <p:sldId id="327" r:id="rId43"/>
    <p:sldId id="328" r:id="rId44"/>
    <p:sldId id="288" r:id="rId45"/>
    <p:sldId id="290" r:id="rId46"/>
  </p:sldIdLst>
  <p:sldSz cx="9144000" cy="5143500" type="screen16x9"/>
  <p:notesSz cx="6858000" cy="9144000"/>
  <p:custDataLst>
    <p:tags r:id="rId4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5841"/>
    <a:srgbClr val="547026"/>
    <a:srgbClr val="BD582C"/>
    <a:srgbClr val="FFFFFF"/>
    <a:srgbClr val="32696F"/>
    <a:srgbClr val="39736B"/>
    <a:srgbClr val="2B5F5F"/>
    <a:srgbClr val="948A54"/>
    <a:srgbClr val="04523D"/>
    <a:srgbClr val="F8E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648"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0AF2D-DB6A-4709-99C5-8EDB22DDA88F}" type="datetimeFigureOut">
              <a:rPr lang="el-GR" smtClean="0"/>
              <a:t>3/7/2015</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C0C9F-8DF1-4923-931D-4922ACA26F4A}" type="slidenum">
              <a:rPr lang="el-GR" smtClean="0"/>
              <a:t>‹#›</a:t>
            </a:fld>
            <a:endParaRPr lang="el-GR"/>
          </a:p>
        </p:txBody>
      </p:sp>
    </p:spTree>
    <p:extLst>
      <p:ext uri="{BB962C8B-B14F-4D97-AF65-F5344CB8AC3E}">
        <p14:creationId xmlns:p14="http://schemas.microsoft.com/office/powerpoint/2010/main" val="71725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C4C0C9F-8DF1-4923-931D-4922ACA26F4A}" type="slidenum">
              <a:rPr lang="el-GR" smtClean="0"/>
              <a:t>23</a:t>
            </a:fld>
            <a:endParaRPr lang="el-GR"/>
          </a:p>
        </p:txBody>
      </p:sp>
    </p:spTree>
    <p:extLst>
      <p:ext uri="{BB962C8B-B14F-4D97-AF65-F5344CB8AC3E}">
        <p14:creationId xmlns:p14="http://schemas.microsoft.com/office/powerpoint/2010/main" val="172408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3/7/2015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7847306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CC97DA9-247C-4304-973C-C5AFEA712E32}" type="datetimeFigureOut">
              <a:rPr lang="el-GR" smtClean="0"/>
              <a:t>3/7/2015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72922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CC97DA9-247C-4304-973C-C5AFEA712E32}" type="datetimeFigureOut">
              <a:rPr lang="el-GR" smtClean="0"/>
              <a:t>3/7/2015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25775226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CC97DA9-247C-4304-973C-C5AFEA712E32}" type="datetimeFigureOut">
              <a:rPr lang="el-GR" smtClean="0"/>
              <a:t>3/7/2015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34903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97DA9-247C-4304-973C-C5AFEA712E32}" type="datetimeFigureOut">
              <a:rPr lang="el-GR" smtClean="0"/>
              <a:t>3/7/2015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752877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DA9-247C-4304-973C-C5AFEA712E32}" type="datetimeFigureOut">
              <a:rPr lang="el-GR" smtClean="0"/>
              <a:t>3/7/2015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23252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DA9-247C-4304-973C-C5AFEA712E32}" type="datetimeFigureOut">
              <a:rPr lang="el-GR" smtClean="0"/>
              <a:t>3/7/2015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565880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3/7/2015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361575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3/7/2015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271081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Online Image Placeholder 2"/>
          <p:cNvSpPr>
            <a:spLocks noGrp="1"/>
          </p:cNvSpPr>
          <p:nvPr>
            <p:ph type="clipArt" sz="half" idx="1"/>
          </p:nvPr>
        </p:nvSpPr>
        <p:spPr>
          <a:xfrm>
            <a:off x="1143000" y="1343025"/>
            <a:ext cx="3810000" cy="3286125"/>
          </a:xfrm>
        </p:spPr>
        <p:txBody>
          <a:bodyPr rtlCol="0">
            <a:normAutofit/>
          </a:bodyPr>
          <a:lstStyle/>
          <a:p>
            <a:pPr lvl="0"/>
            <a:endParaRPr lang="el-GR" noProof="0" dirty="0" smtClean="0"/>
          </a:p>
        </p:txBody>
      </p:sp>
      <p:sp>
        <p:nvSpPr>
          <p:cNvPr id="4" name="Text Placeholder 3"/>
          <p:cNvSpPr>
            <a:spLocks noGrp="1"/>
          </p:cNvSpPr>
          <p:nvPr>
            <p:ph type="body" sz="half" idx="2"/>
          </p:nvPr>
        </p:nvSpPr>
        <p:spPr>
          <a:xfrm>
            <a:off x="51054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40A3CCE-23AB-410E-A75E-9A5EF55A3DC8}" type="slidenum">
              <a:rPr lang="el-GR" altLang="el-GR"/>
              <a:pPr>
                <a:defRPr/>
              </a:pPr>
              <a:t>‹#›</a:t>
            </a:fld>
            <a:endParaRPr lang="el-GR" altLang="el-GR"/>
          </a:p>
        </p:txBody>
      </p:sp>
    </p:spTree>
    <p:extLst>
      <p:ext uri="{BB962C8B-B14F-4D97-AF65-F5344CB8AC3E}">
        <p14:creationId xmlns:p14="http://schemas.microsoft.com/office/powerpoint/2010/main" val="3907959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1430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5105400" y="1343025"/>
            <a:ext cx="3810000" cy="1585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5105400" y="3043237"/>
            <a:ext cx="3810000" cy="1585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AF6FEDA8-CB83-4ED7-8E66-A14793952224}" type="slidenum">
              <a:rPr lang="el-GR" altLang="el-GR"/>
              <a:pPr>
                <a:defRPr/>
              </a:pPr>
              <a:t>‹#›</a:t>
            </a:fld>
            <a:endParaRPr lang="el-GR" altLang="el-GR"/>
          </a:p>
        </p:txBody>
      </p:sp>
    </p:spTree>
    <p:extLst>
      <p:ext uri="{BB962C8B-B14F-4D97-AF65-F5344CB8AC3E}">
        <p14:creationId xmlns:p14="http://schemas.microsoft.com/office/powerpoint/2010/main" val="221974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87574"/>
          </a:xfrm>
          <a:prstGeom prst="rect">
            <a:avLst/>
          </a:prstGeom>
          <a:solidFill>
            <a:srgbClr val="547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7200" y="65162"/>
            <a:ext cx="8229600" cy="778396"/>
          </a:xfrm>
        </p:spPr>
        <p:txBody>
          <a:bodyPr/>
          <a:lstStyle>
            <a:lvl1pPr>
              <a:defRPr>
                <a:solidFill>
                  <a:schemeClr val="bg1"/>
                </a:solidFill>
              </a:defRPr>
            </a:lvl1pPr>
          </a:lstStyle>
          <a:p>
            <a:r>
              <a:rPr lang="en-US" smtClean="0"/>
              <a:t>Click to edit Master title style</a:t>
            </a:r>
            <a:endParaRPr lang="el-GR"/>
          </a:p>
        </p:txBody>
      </p:sp>
      <p:sp>
        <p:nvSpPr>
          <p:cNvPr id="3" name="Content Placeholder 2"/>
          <p:cNvSpPr>
            <a:spLocks noGrp="1"/>
          </p:cNvSpPr>
          <p:nvPr>
            <p:ph idx="1"/>
          </p:nvPr>
        </p:nvSpPr>
        <p:spPr>
          <a:xfrm>
            <a:off x="457200" y="1200150"/>
            <a:ext cx="8229600" cy="3819871"/>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4770116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143000" y="1343025"/>
            <a:ext cx="7772400" cy="3286125"/>
          </a:xfrm>
        </p:spPr>
        <p:txBody>
          <a:bodyPr rtlCol="0">
            <a:normAutofit/>
          </a:bodyPr>
          <a:lstStyle/>
          <a:p>
            <a:pPr lvl="0"/>
            <a:endParaRPr lang="el-GR" noProof="0" dirty="0" smtClean="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A2EE600-3CD4-4E5A-9132-D17A5DB26AA0}" type="slidenum">
              <a:rPr lang="el-GR" altLang="el-GR"/>
              <a:pPr>
                <a:defRPr/>
              </a:pPr>
              <a:t>‹#›</a:t>
            </a:fld>
            <a:endParaRPr lang="el-GR" altLang="el-GR"/>
          </a:p>
        </p:txBody>
      </p:sp>
    </p:spTree>
    <p:extLst>
      <p:ext uri="{BB962C8B-B14F-4D97-AF65-F5344CB8AC3E}">
        <p14:creationId xmlns:p14="http://schemas.microsoft.com/office/powerpoint/2010/main" val="93692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3501" y="200025"/>
            <a:ext cx="8937625" cy="4429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554376E2-FE60-46A1-BE81-FF05A4325274}" type="slidenum">
              <a:rPr lang="el-GR" altLang="el-GR"/>
              <a:pPr>
                <a:defRPr/>
              </a:pPr>
              <a:t>‹#›</a:t>
            </a:fld>
            <a:endParaRPr lang="el-GR" altLang="el-GR"/>
          </a:p>
        </p:txBody>
      </p:sp>
    </p:spTree>
    <p:extLst>
      <p:ext uri="{BB962C8B-B14F-4D97-AF65-F5344CB8AC3E}">
        <p14:creationId xmlns:p14="http://schemas.microsoft.com/office/powerpoint/2010/main" val="1493016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1430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1054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Footer Placeholder 4"/>
          <p:cNvSpPr>
            <a:spLocks noGrp="1"/>
          </p:cNvSpPr>
          <p:nvPr>
            <p:ph type="ftr" sz="quarter" idx="10"/>
          </p:nvPr>
        </p:nvSpPr>
        <p:spPr>
          <a:xfrm>
            <a:off x="3276600" y="4800600"/>
            <a:ext cx="2895600" cy="342900"/>
          </a:xfrm>
        </p:spPr>
        <p:txBody>
          <a:bodyPr/>
          <a:lstStyle>
            <a:lvl1pPr>
              <a:defRPr/>
            </a:lvl1pPr>
          </a:lstStyle>
          <a:p>
            <a:pPr>
              <a:defRPr/>
            </a:pPr>
            <a:endParaRPr lang="el-GR"/>
          </a:p>
        </p:txBody>
      </p:sp>
      <p:sp>
        <p:nvSpPr>
          <p:cNvPr id="6" name="Slide Number Placeholder 5"/>
          <p:cNvSpPr>
            <a:spLocks noGrp="1"/>
          </p:cNvSpPr>
          <p:nvPr>
            <p:ph type="sldNum" sz="quarter" idx="11"/>
          </p:nvPr>
        </p:nvSpPr>
        <p:spPr>
          <a:xfrm>
            <a:off x="7010400" y="4800600"/>
            <a:ext cx="1905000" cy="342900"/>
          </a:xfrm>
        </p:spPr>
        <p:txBody>
          <a:bodyPr/>
          <a:lstStyle>
            <a:lvl1pPr>
              <a:defRPr smtClean="0"/>
            </a:lvl1pPr>
          </a:lstStyle>
          <a:p>
            <a:pPr>
              <a:defRPr/>
            </a:pPr>
            <a:fld id="{DED444C1-3976-4D4D-A8A1-2AD07B693FBD}" type="slidenum">
              <a:rPr lang="el-GR" altLang="el-GR"/>
              <a:pPr>
                <a:defRPr/>
              </a:pPr>
              <a:t>‹#›</a:t>
            </a:fld>
            <a:endParaRPr lang="el-GR" altLang="el-GR"/>
          </a:p>
        </p:txBody>
      </p:sp>
      <p:sp>
        <p:nvSpPr>
          <p:cNvPr id="7" name="Date Placeholder 6"/>
          <p:cNvSpPr>
            <a:spLocks noGrp="1"/>
          </p:cNvSpPr>
          <p:nvPr>
            <p:ph type="dt" sz="half" idx="12"/>
          </p:nvPr>
        </p:nvSpPr>
        <p:spPr>
          <a:xfrm>
            <a:off x="0" y="4800600"/>
            <a:ext cx="1905000" cy="342900"/>
          </a:xfrm>
        </p:spPr>
        <p:txBody>
          <a:bodyPr/>
          <a:lstStyle>
            <a:lvl1pPr>
              <a:defRPr/>
            </a:lvl1pPr>
          </a:lstStyle>
          <a:p>
            <a:pPr>
              <a:defRPr/>
            </a:pPr>
            <a:endParaRPr lang="el-GR"/>
          </a:p>
        </p:txBody>
      </p:sp>
    </p:spTree>
    <p:extLst>
      <p:ext uri="{BB962C8B-B14F-4D97-AF65-F5344CB8AC3E}">
        <p14:creationId xmlns:p14="http://schemas.microsoft.com/office/powerpoint/2010/main" val="2842786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8360"/>
            <a:ext cx="8229600" cy="857250"/>
          </a:xfrm>
        </p:spPr>
        <p:txBody>
          <a:bodyPr lIns="58055" tIns="29028" rIns="58055" bIns="29028"/>
          <a:lstStyle/>
          <a:p>
            <a:r>
              <a:rPr lang="en-US" smtClean="0"/>
              <a:t>Click to edit Master title style</a:t>
            </a:r>
            <a:endParaRPr lang="el-GR"/>
          </a:p>
        </p:txBody>
      </p:sp>
      <p:sp>
        <p:nvSpPr>
          <p:cNvPr id="3" name="Content Placeholder 2"/>
          <p:cNvSpPr>
            <a:spLocks noGrp="1"/>
          </p:cNvSpPr>
          <p:nvPr>
            <p:ph sz="quarter" idx="1"/>
          </p:nvPr>
        </p:nvSpPr>
        <p:spPr>
          <a:xfrm>
            <a:off x="457200" y="1200151"/>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200151"/>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7200" y="2956322"/>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2956322"/>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603" y="4686150"/>
            <a:ext cx="2132794" cy="343202"/>
          </a:xfrm>
        </p:spPr>
        <p:txBody>
          <a:bodyPr lIns="58055" tIns="29028" rIns="58055" bIns="29028"/>
          <a:lstStyle>
            <a:lvl1pPr>
              <a:defRPr/>
            </a:lvl1pPr>
          </a:lstStyle>
          <a:p>
            <a:pPr>
              <a:defRPr/>
            </a:pPr>
            <a:endParaRPr lang="el-GR"/>
          </a:p>
        </p:txBody>
      </p:sp>
      <p:sp>
        <p:nvSpPr>
          <p:cNvPr id="8" name="Footer Placeholder 7"/>
          <p:cNvSpPr>
            <a:spLocks noGrp="1"/>
          </p:cNvSpPr>
          <p:nvPr>
            <p:ph type="ftr" sz="quarter" idx="11"/>
          </p:nvPr>
        </p:nvSpPr>
        <p:spPr>
          <a:xfrm>
            <a:off x="3124603" y="4686150"/>
            <a:ext cx="2894794" cy="343202"/>
          </a:xfrm>
        </p:spPr>
        <p:txBody>
          <a:bodyPr lIns="58055" tIns="29028" rIns="58055" bIns="29028"/>
          <a:lstStyle>
            <a:lvl1pPr>
              <a:defRPr/>
            </a:lvl1pPr>
          </a:lstStyle>
          <a:p>
            <a:pPr>
              <a:defRPr/>
            </a:pPr>
            <a:r>
              <a:rPr lang="el-GR"/>
              <a:t>Ημερίδα Συντήρησης ΑΜΘ 2008</a:t>
            </a:r>
          </a:p>
        </p:txBody>
      </p:sp>
      <p:sp>
        <p:nvSpPr>
          <p:cNvPr id="9" name="Slide Number Placeholder 8"/>
          <p:cNvSpPr>
            <a:spLocks noGrp="1"/>
          </p:cNvSpPr>
          <p:nvPr>
            <p:ph type="sldNum" sz="quarter" idx="12"/>
          </p:nvPr>
        </p:nvSpPr>
        <p:spPr>
          <a:xfrm>
            <a:off x="6553603" y="4686150"/>
            <a:ext cx="2132794" cy="343202"/>
          </a:xfrm>
        </p:spPr>
        <p:txBody>
          <a:bodyPr/>
          <a:lstStyle>
            <a:lvl1pPr>
              <a:defRPr/>
            </a:lvl1pPr>
          </a:lstStyle>
          <a:p>
            <a:pPr>
              <a:defRPr/>
            </a:pPr>
            <a:fld id="{8ABEC6D2-2EC3-47AB-B279-A48EEC8C17C6}" type="slidenum">
              <a:rPr lang="el-GR"/>
              <a:pPr>
                <a:defRPr/>
              </a:pPr>
              <a:t>‹#›</a:t>
            </a:fld>
            <a:endParaRPr lang="el-GR"/>
          </a:p>
        </p:txBody>
      </p:sp>
    </p:spTree>
    <p:extLst>
      <p:ext uri="{BB962C8B-B14F-4D97-AF65-F5344CB8AC3E}">
        <p14:creationId xmlns:p14="http://schemas.microsoft.com/office/powerpoint/2010/main" val="1772591617"/>
      </p:ext>
    </p:extLst>
  </p:cSld>
  <p:clrMapOvr>
    <a:masterClrMapping/>
  </p:clrMapOvr>
  <p:transition>
    <p:pull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Online Image Placeholder 3"/>
          <p:cNvSpPr>
            <a:spLocks noGrp="1"/>
          </p:cNvSpPr>
          <p:nvPr>
            <p:ph type="clipArt" sz="half" idx="2"/>
          </p:nvPr>
        </p:nvSpPr>
        <p:spPr>
          <a:xfrm>
            <a:off x="4648200" y="1485900"/>
            <a:ext cx="3810000" cy="3086100"/>
          </a:xfrm>
        </p:spPr>
        <p:txBody>
          <a:bodyPr/>
          <a:lstStyle/>
          <a:p>
            <a:endParaRPr lang="el-GR"/>
          </a:p>
        </p:txBody>
      </p:sp>
      <p:sp>
        <p:nvSpPr>
          <p:cNvPr id="5" name="Date Placeholder 4"/>
          <p:cNvSpPr>
            <a:spLocks noGrp="1"/>
          </p:cNvSpPr>
          <p:nvPr>
            <p:ph type="dt" sz="half" idx="10"/>
          </p:nvPr>
        </p:nvSpPr>
        <p:spPr>
          <a:xfrm>
            <a:off x="685800" y="4686300"/>
            <a:ext cx="1905000" cy="342900"/>
          </a:xfrm>
        </p:spPr>
        <p:txBody>
          <a:bodyPr/>
          <a:lstStyle>
            <a:lvl1pPr>
              <a:defRPr/>
            </a:lvl1pPr>
          </a:lstStyle>
          <a:p>
            <a:endParaRPr lang="en-GB" altLang="el-GR"/>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GB" altLang="el-GR"/>
          </a:p>
        </p:txBody>
      </p:sp>
      <p:sp>
        <p:nvSpPr>
          <p:cNvPr id="7" name="Slide Number Placeholder 6"/>
          <p:cNvSpPr>
            <a:spLocks noGrp="1"/>
          </p:cNvSpPr>
          <p:nvPr>
            <p:ph type="sldNum" sz="quarter" idx="12"/>
          </p:nvPr>
        </p:nvSpPr>
        <p:spPr>
          <a:xfrm>
            <a:off x="6553200" y="4686300"/>
            <a:ext cx="1905000" cy="342900"/>
          </a:xfrm>
        </p:spPr>
        <p:txBody>
          <a:bodyPr/>
          <a:lstStyle>
            <a:lvl1pPr>
              <a:defRPr/>
            </a:lvl1pPr>
          </a:lstStyle>
          <a:p>
            <a:fld id="{087312ED-EB33-4ECC-A62F-66F4B3C96394}" type="slidenum">
              <a:rPr lang="en-GB" altLang="el-GR"/>
              <a:pPr/>
              <a:t>‹#›</a:t>
            </a:fld>
            <a:endParaRPr lang="en-GB" altLang="el-GR"/>
          </a:p>
        </p:txBody>
      </p:sp>
    </p:spTree>
    <p:extLst>
      <p:ext uri="{BB962C8B-B14F-4D97-AF65-F5344CB8AC3E}">
        <p14:creationId xmlns:p14="http://schemas.microsoft.com/office/powerpoint/2010/main" val="4095269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prstClr val="black">
                    <a:tint val="75000"/>
                  </a:prstClr>
                </a:solidFill>
              </a:rPr>
              <a:pPr/>
              <a:t>7/3/2015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2308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7438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751047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440056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5512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4320480"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4955300" y="0"/>
            <a:ext cx="4188700" cy="5143500"/>
          </a:xfrm>
          <a:prstGeom prst="rect">
            <a:avLst/>
          </a:prstGeom>
          <a:solidFill>
            <a:srgbClr val="547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547727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897565"/>
            <a:ext cx="4040188"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897565"/>
            <a:ext cx="4041775"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024449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87474"/>
            <a:ext cx="8229600" cy="6804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2240707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43101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34544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11545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594749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3816424"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3816424"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4499992" y="0"/>
            <a:ext cx="4644008" cy="5143500"/>
          </a:xfrm>
          <a:prstGeom prst="rect">
            <a:avLst/>
          </a:prstGeom>
          <a:solidFill>
            <a:srgbClr val="547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70472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540060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5400600"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6084168" y="0"/>
            <a:ext cx="3059832" cy="5143500"/>
          </a:xfrm>
          <a:prstGeom prst="rect">
            <a:avLst/>
          </a:prstGeom>
          <a:solidFill>
            <a:srgbClr val="547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942139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7194" y="0"/>
            <a:ext cx="4435178" cy="5143500"/>
          </a:xfrm>
          <a:prstGeom prst="rect">
            <a:avLst/>
          </a:prstGeom>
          <a:solidFill>
            <a:srgbClr val="547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86435"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4572000" y="1203598"/>
            <a:ext cx="4320480"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8" name="Content Placeholder 2"/>
          <p:cNvSpPr>
            <a:spLocks noGrp="1"/>
          </p:cNvSpPr>
          <p:nvPr>
            <p:ph idx="13"/>
          </p:nvPr>
        </p:nvSpPr>
        <p:spPr>
          <a:xfrm>
            <a:off x="179512" y="1203598"/>
            <a:ext cx="4032448" cy="3747864"/>
          </a:xfrm>
        </p:spPr>
        <p:txBody>
          <a:bodyPr/>
          <a:lstStyle>
            <a:lvl1pPr>
              <a:buClr>
                <a:schemeClr val="accent6">
                  <a:lumMod val="75000"/>
                </a:schemeClr>
              </a:buClr>
              <a:defRPr>
                <a:solidFill>
                  <a:schemeClr val="bg1"/>
                </a:solidFill>
              </a:defRPr>
            </a:lvl1pPr>
            <a:lvl2pPr>
              <a:buClr>
                <a:schemeClr val="accent6">
                  <a:lumMod val="75000"/>
                </a:schemeClr>
              </a:buClr>
              <a:defRPr>
                <a:solidFill>
                  <a:schemeClr val="bg1"/>
                </a:solidFill>
              </a:defRPr>
            </a:lvl2pPr>
            <a:lvl3pPr>
              <a:buClr>
                <a:schemeClr val="accent6">
                  <a:lumMod val="75000"/>
                </a:schemeClr>
              </a:buClr>
              <a:defRPr>
                <a:solidFill>
                  <a:schemeClr val="bg1"/>
                </a:solidFill>
              </a:defRPr>
            </a:lvl3pPr>
            <a:lvl4pPr>
              <a:buClr>
                <a:schemeClr val="accent6">
                  <a:lumMod val="75000"/>
                </a:schemeClr>
              </a:buClr>
              <a:defRPr>
                <a:solidFill>
                  <a:schemeClr val="bg1"/>
                </a:solidFill>
              </a:defRPr>
            </a:lvl4pPr>
            <a:lvl5pPr>
              <a:buClr>
                <a:schemeClr val="accent6">
                  <a:lumMod val="75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900426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7194" y="0"/>
            <a:ext cx="4188700" cy="5143500"/>
          </a:xfrm>
          <a:prstGeom prst="rect">
            <a:avLst/>
          </a:prstGeom>
          <a:solidFill>
            <a:srgbClr val="547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86435"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4572000" y="1203598"/>
            <a:ext cx="4320480"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8" name="Content Placeholder 2"/>
          <p:cNvSpPr>
            <a:spLocks noGrp="1"/>
          </p:cNvSpPr>
          <p:nvPr>
            <p:ph idx="13"/>
          </p:nvPr>
        </p:nvSpPr>
        <p:spPr>
          <a:xfrm>
            <a:off x="179512" y="1203598"/>
            <a:ext cx="3816424" cy="3747864"/>
          </a:xfrm>
        </p:spPr>
        <p:txBody>
          <a:bodyPr/>
          <a:lstStyle>
            <a:lvl1pPr>
              <a:buClr>
                <a:schemeClr val="accent6">
                  <a:lumMod val="75000"/>
                </a:schemeClr>
              </a:buClr>
              <a:defRPr>
                <a:solidFill>
                  <a:schemeClr val="bg1"/>
                </a:solidFill>
              </a:defRPr>
            </a:lvl1pPr>
            <a:lvl2pPr>
              <a:buClr>
                <a:schemeClr val="accent6">
                  <a:lumMod val="75000"/>
                </a:schemeClr>
              </a:buClr>
              <a:defRPr>
                <a:solidFill>
                  <a:schemeClr val="bg1"/>
                </a:solidFill>
              </a:defRPr>
            </a:lvl2pPr>
            <a:lvl3pPr>
              <a:buClr>
                <a:schemeClr val="accent6">
                  <a:lumMod val="75000"/>
                </a:schemeClr>
              </a:buClr>
              <a:defRPr>
                <a:solidFill>
                  <a:schemeClr val="bg1"/>
                </a:solidFill>
              </a:defRPr>
            </a:lvl3pPr>
            <a:lvl4pPr>
              <a:buClr>
                <a:schemeClr val="accent6">
                  <a:lumMod val="75000"/>
                </a:schemeClr>
              </a:buClr>
              <a:defRPr>
                <a:solidFill>
                  <a:schemeClr val="bg1"/>
                </a:solidFill>
              </a:defRPr>
            </a:lvl4pPr>
            <a:lvl5pPr>
              <a:buClr>
                <a:schemeClr val="accent6">
                  <a:lumMod val="75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800564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7194" y="0"/>
            <a:ext cx="3643090" cy="5143500"/>
          </a:xfrm>
          <a:prstGeom prst="rect">
            <a:avLst/>
          </a:prstGeom>
          <a:solidFill>
            <a:srgbClr val="547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3851920" y="205979"/>
            <a:ext cx="5054995"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851920" y="1203598"/>
            <a:ext cx="5040560"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8" name="Content Placeholder 2"/>
          <p:cNvSpPr>
            <a:spLocks noGrp="1"/>
          </p:cNvSpPr>
          <p:nvPr>
            <p:ph idx="13"/>
          </p:nvPr>
        </p:nvSpPr>
        <p:spPr>
          <a:xfrm>
            <a:off x="179512" y="1203598"/>
            <a:ext cx="3240360" cy="3747864"/>
          </a:xfrm>
        </p:spPr>
        <p:txBody>
          <a:bodyPr/>
          <a:lstStyle>
            <a:lvl1pPr>
              <a:buClr>
                <a:schemeClr val="accent6">
                  <a:lumMod val="75000"/>
                </a:schemeClr>
              </a:buClr>
              <a:defRPr>
                <a:solidFill>
                  <a:schemeClr val="bg1"/>
                </a:solidFill>
              </a:defRPr>
            </a:lvl1pPr>
            <a:lvl2pPr>
              <a:buClr>
                <a:schemeClr val="accent6">
                  <a:lumMod val="75000"/>
                </a:schemeClr>
              </a:buClr>
              <a:defRPr>
                <a:solidFill>
                  <a:schemeClr val="bg1"/>
                </a:solidFill>
              </a:defRPr>
            </a:lvl2pPr>
            <a:lvl3pPr>
              <a:buClr>
                <a:schemeClr val="accent6">
                  <a:lumMod val="75000"/>
                </a:schemeClr>
              </a:buClr>
              <a:defRPr>
                <a:solidFill>
                  <a:schemeClr val="bg1"/>
                </a:solidFill>
              </a:defRPr>
            </a:lvl3pPr>
            <a:lvl4pPr>
              <a:buClr>
                <a:schemeClr val="accent6">
                  <a:lumMod val="75000"/>
                </a:schemeClr>
              </a:buClr>
              <a:defRPr>
                <a:solidFill>
                  <a:schemeClr val="bg1"/>
                </a:solidFill>
              </a:defRPr>
            </a:lvl4pPr>
            <a:lvl5pPr>
              <a:buClr>
                <a:schemeClr val="accent6">
                  <a:lumMod val="75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8873258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97DA9-247C-4304-973C-C5AFEA712E32}" type="datetimeFigureOut">
              <a:rPr lang="el-GR" smtClean="0"/>
              <a:t>3/7/2015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93193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C97DA9-247C-4304-973C-C5AFEA712E32}" type="datetimeFigureOut">
              <a:rPr lang="el-GR" smtClean="0"/>
              <a:t>3/7/2015</a:t>
            </a:fld>
            <a:endParaRPr lang="el-G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E500E66-6A01-4133-A2BB-DB8B08A453A4}" type="slidenum">
              <a:rPr lang="el-GR" smtClean="0"/>
              <a:t>‹#›</a:t>
            </a:fld>
            <a:endParaRPr lang="el-GR"/>
          </a:p>
        </p:txBody>
      </p:sp>
    </p:spTree>
    <p:extLst>
      <p:ext uri="{BB962C8B-B14F-4D97-AF65-F5344CB8AC3E}">
        <p14:creationId xmlns:p14="http://schemas.microsoft.com/office/powerpoint/2010/main" val="2721864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2" r:id="rId5"/>
    <p:sldLayoutId id="2147483661" r:id="rId6"/>
    <p:sldLayoutId id="2147483681" r:id="rId7"/>
    <p:sldLayoutId id="2147483664"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77" r:id="rId18"/>
    <p:sldLayoutId id="2147483678" r:id="rId19"/>
    <p:sldLayoutId id="2147483679" r:id="rId20"/>
    <p:sldLayoutId id="2147483680" r:id="rId21"/>
    <p:sldLayoutId id="2147483682" r:id="rId22"/>
    <p:sldLayoutId id="2147483683" r:id="rId23"/>
    <p:sldLayoutId id="2147483684" r:id="rId2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87474"/>
            <a:ext cx="8229600" cy="68154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897564"/>
            <a:ext cx="8229600" cy="37804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6749176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file:///C:\Users\bessie\Documents\Metal\Metal2\Adhesives-Coatings\&#917;&#953;&#954;&#972;&#957;&#949;&#962;%20&#960;&#945;&#961;&#959;&#965;&#963;&#943;&#945;&#963;&#951;&#962;\P338_1.JP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wallyg/1232458011/" TargetMode="External"/><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hyperlink" Target="https://creativecommons.org/licenses/by-nc-nd/2.0/" TargetMode="External"/><Relationship Id="rId4" Type="http://schemas.openxmlformats.org/officeDocument/2006/relationships/hyperlink" Target="https://www.flickr.com/photos/wally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ile:///D:\Downloads\METAL07_vol5_Argyropoulos_10-15.pdf" TargetMode="External"/><Relationship Id="rId2" Type="http://schemas.openxmlformats.org/officeDocument/2006/relationships/image" Target="../media/image12.jpe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Onjacktallcuca" TargetMode="External"/><Relationship Id="rId4" Type="http://schemas.openxmlformats.org/officeDocument/2006/relationships/hyperlink" Target="http://en.wikipedia.org/wiki/Spray_painting#/media/File:Pistola_de_pintura_LVLP.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cademia.edu/2706563/Measuring_the_thickness_of_protective_coatings_on_historic_metal_objects_using_nanosecond_and_femtosecond_laser_induced_breakdown_spectroscopy_depth_profiling"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exova.com/media/153894/capabilities-coatings.jp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www.independentpaintinspection.i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5.xml"/><Relationship Id="rId6" Type="http://schemas.openxmlformats.org/officeDocument/2006/relationships/hyperlink" Target="http://www.slideshare.net/amarilindra1?utm_campaign=profiletracking&amp;utm_medium=sssite&amp;utm_source=ssslideview" TargetMode="External"/><Relationship Id="rId5" Type="http://schemas.openxmlformats.org/officeDocument/2006/relationships/hyperlink" Target="http://www.slideshare.net/amarilindra1/types-of-corrosions" TargetMode="Externa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www.jcse.org/volume2/paper26/v2p26.php"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bS8E7sCeh2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en.wikipedia.org/wiki/Paraloid_B-72#/media/File:Paraloid_b72.jpg" TargetMode="Externa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hyperlink" Target="http://www.jiaa-kaman.org/pdfs/aas_15/AAS_15_Li_C_pp_283_290.pdf" TargetMode="Externa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Gixie"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etty.edu/conservation/publications_resources/pdf_publications/pdf/nitrate.pdf"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www.penn.museum/sites/artifactlab/2014/04/18/investigating-the-shabti-box-coating/"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www.getty.edu/conservation/publications_resources/pdf_publications/pdf/nitrate.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Came_glasswork#/media/File:CopperFoil_glasswork_soldering.jpg" TargetMode="External"/><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hyperlink" Target="http://creativecommons.org/licenses/by/2.5/" TargetMode="External"/><Relationship Id="rId4" Type="http://schemas.openxmlformats.org/officeDocument/2006/relationships/hyperlink" Target="http://commons.wikimedia.org/wiki/User:Rickjpelle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361147" y="2211710"/>
            <a:ext cx="6400800" cy="1811725"/>
          </a:xfrm>
        </p:spPr>
        <p:txBody>
          <a:bodyPr>
            <a:normAutofit/>
          </a:bodyPr>
          <a:lstStyle/>
          <a:p>
            <a:pPr>
              <a:spcBef>
                <a:spcPts val="0"/>
              </a:spcBef>
            </a:pPr>
            <a:r>
              <a:rPr lang="el-GR" sz="2400" b="1" dirty="0" smtClean="0">
                <a:solidFill>
                  <a:schemeClr val="tx1"/>
                </a:solidFill>
              </a:rPr>
              <a:t>Ενότητα </a:t>
            </a:r>
            <a:r>
              <a:rPr lang="en-US" sz="2400" b="1" dirty="0" smtClean="0">
                <a:solidFill>
                  <a:schemeClr val="tx1"/>
                </a:solidFill>
              </a:rPr>
              <a:t>6</a:t>
            </a:r>
            <a:r>
              <a:rPr lang="el-GR" sz="2400" dirty="0" smtClean="0">
                <a:solidFill>
                  <a:schemeClr val="tx1"/>
                </a:solidFill>
              </a:rPr>
              <a:t>:</a:t>
            </a:r>
            <a:r>
              <a:rPr lang="en-US" sz="2400" dirty="0" smtClean="0">
                <a:solidFill>
                  <a:schemeClr val="tx1"/>
                </a:solidFill>
              </a:rPr>
              <a:t> </a:t>
            </a:r>
            <a:r>
              <a:rPr lang="el-GR" sz="2400" dirty="0" smtClean="0">
                <a:solidFill>
                  <a:schemeClr val="tx1"/>
                </a:solidFill>
              </a:rPr>
              <a:t>Συγκολλητικά &amp; </a:t>
            </a:r>
            <a:r>
              <a:rPr lang="el-GR" sz="2400" dirty="0" err="1" smtClean="0">
                <a:solidFill>
                  <a:schemeClr val="tx1"/>
                </a:solidFill>
              </a:rPr>
              <a:t>Επικαλυπτικά</a:t>
            </a:r>
            <a:endParaRPr lang="en-US" sz="2400" dirty="0" smtClean="0">
              <a:solidFill>
                <a:schemeClr val="tx1"/>
              </a:solidFill>
            </a:endParaRPr>
          </a:p>
          <a:p>
            <a:pPr>
              <a:spcBef>
                <a:spcPts val="0"/>
              </a:spcBef>
            </a:pPr>
            <a:r>
              <a:rPr lang="el-GR" sz="1400" dirty="0">
                <a:solidFill>
                  <a:schemeClr val="tx1"/>
                </a:solidFill>
              </a:rPr>
              <a:t/>
            </a:r>
            <a:br>
              <a:rPr lang="el-GR" sz="1400" dirty="0">
                <a:solidFill>
                  <a:schemeClr val="tx1"/>
                </a:solidFill>
              </a:rPr>
            </a:br>
            <a:r>
              <a:rPr lang="el-GR" sz="2000" dirty="0" smtClean="0">
                <a:solidFill>
                  <a:schemeClr val="tx1"/>
                </a:solidFill>
              </a:rPr>
              <a:t>Βασιλική Αργυροπούλου</a:t>
            </a:r>
          </a:p>
          <a:p>
            <a:pPr>
              <a:spcBef>
                <a:spcPts val="0"/>
              </a:spcBef>
            </a:pPr>
            <a:r>
              <a:rPr lang="el-GR" sz="2000" dirty="0" smtClean="0">
                <a:solidFill>
                  <a:schemeClr val="tx1"/>
                </a:solidFill>
              </a:rPr>
              <a:t>Τμήμα Συντήρησης Αρχαιοτήτων &amp; Έργων Τέχνης</a:t>
            </a:r>
            <a:endParaRPr lang="el-GR" sz="2000" dirty="0">
              <a:solidFill>
                <a:schemeClr val="tx1"/>
              </a:solidFill>
            </a:endParaRP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80" y="259481"/>
            <a:ext cx="854197" cy="648072"/>
          </a:xfrm>
          <a:prstGeom prst="rect">
            <a:avLst/>
          </a:prstGeom>
        </p:spPr>
      </p:pic>
      <p:pic>
        <p:nvPicPr>
          <p:cNvPr id="13"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32" y="236421"/>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53675" y="414240"/>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5" name="Table 14"/>
          <p:cNvGraphicFramePr>
            <a:graphicFrameLocks noGrp="1"/>
          </p:cNvGraphicFramePr>
          <p:nvPr>
            <p:extLst>
              <p:ext uri="{D42A27DB-BD31-4B8C-83A1-F6EECF244321}">
                <p14:modId xmlns:p14="http://schemas.microsoft.com/office/powerpoint/2010/main" val="1456621831"/>
              </p:ext>
            </p:extLst>
          </p:nvPr>
        </p:nvGraphicFramePr>
        <p:xfrm>
          <a:off x="1724025" y="4351413"/>
          <a:ext cx="5695950" cy="843392"/>
        </p:xfrm>
        <a:graphic>
          <a:graphicData uri="http://schemas.openxmlformats.org/drawingml/2006/table">
            <a:tbl>
              <a:tblPr firstRow="1" firstCol="1" bandRow="1">
                <a:tableStyleId>{2D5ABB26-0587-4C30-8999-92F81FD0307C}</a:tableStyleId>
              </a:tblPr>
              <a:tblGrid>
                <a:gridCol w="2138838"/>
                <a:gridCol w="3557112"/>
              </a:tblGrid>
              <a:tr h="84339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1806569" y="3630554"/>
            <a:ext cx="1971675" cy="702000"/>
          </a:xfrm>
          <a:prstGeom prst="rect">
            <a:avLst/>
          </a:prstGeom>
          <a:noFill/>
        </p:spPr>
      </p:pic>
      <p:pic>
        <p:nvPicPr>
          <p:cNvPr id="17"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3996811" y="3630554"/>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Τίτλος 1"/>
          <p:cNvSpPr>
            <a:spLocks noGrp="1"/>
          </p:cNvSpPr>
          <p:nvPr>
            <p:ph type="ctrTitle"/>
          </p:nvPr>
        </p:nvSpPr>
        <p:spPr>
          <a:xfrm>
            <a:off x="683568" y="1005576"/>
            <a:ext cx="7772400" cy="1102519"/>
          </a:xfrm>
        </p:spPr>
        <p:txBody>
          <a:bodyPr>
            <a:normAutofit/>
          </a:bodyPr>
          <a:lstStyle/>
          <a:p>
            <a:pPr lvl="1" algn="ctr"/>
            <a:r>
              <a:rPr lang="el-GR" sz="3600" b="1" dirty="0" smtClean="0">
                <a:solidFill>
                  <a:schemeClr val="tx1"/>
                </a:solidFill>
                <a:latin typeface="+mn-lt"/>
              </a:rPr>
              <a:t>Συντήρηση Μεταλλικών Αντικειμένων</a:t>
            </a:r>
            <a:endParaRPr lang="el-GR" sz="3600" b="1" dirty="0">
              <a:solidFill>
                <a:schemeClr val="tx1"/>
              </a:solidFill>
              <a:latin typeface="+mn-lt"/>
            </a:endParaRPr>
          </a:p>
        </p:txBody>
      </p:sp>
    </p:spTree>
    <p:extLst>
      <p:ext uri="{BB962C8B-B14F-4D97-AF65-F5344CB8AC3E}">
        <p14:creationId xmlns:p14="http://schemas.microsoft.com/office/powerpoint/2010/main" val="1691188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sz="4000" dirty="0" smtClean="0"/>
              <a:t>Υλικά για υποστήριξη - Στερέωση</a:t>
            </a:r>
            <a:endParaRPr lang="el-GR" sz="4000" dirty="0"/>
          </a:p>
        </p:txBody>
      </p:sp>
      <p:sp>
        <p:nvSpPr>
          <p:cNvPr id="3" name="Content Placeholder 2"/>
          <p:cNvSpPr>
            <a:spLocks noGrp="1"/>
          </p:cNvSpPr>
          <p:nvPr>
            <p:ph idx="1"/>
          </p:nvPr>
        </p:nvSpPr>
        <p:spPr>
          <a:xfrm>
            <a:off x="457200" y="1200150"/>
            <a:ext cx="8507288" cy="3943350"/>
          </a:xfrm>
        </p:spPr>
        <p:txBody>
          <a:bodyPr>
            <a:normAutofit/>
          </a:bodyPr>
          <a:lstStyle/>
          <a:p>
            <a:pPr marL="457200" indent="-457200" defTabSz="685800" fontAlgn="base">
              <a:spcAft>
                <a:spcPct val="0"/>
              </a:spcAft>
              <a:buClrTx/>
              <a:buFontTx/>
              <a:buAutoNum type="arabicParenR"/>
            </a:pPr>
            <a:r>
              <a:rPr lang="el-GR" altLang="el-GR" sz="2000" dirty="0"/>
              <a:t>Ιαπωνικό φύλλο</a:t>
            </a:r>
            <a:endParaRPr lang="en-US" altLang="el-GR" sz="2000" dirty="0"/>
          </a:p>
          <a:p>
            <a:pPr marL="457200" indent="-457200" defTabSz="685800" fontAlgn="base">
              <a:spcAft>
                <a:spcPct val="0"/>
              </a:spcAft>
              <a:buClrTx/>
              <a:buFontTx/>
              <a:buAutoNum type="arabicParenR"/>
            </a:pPr>
            <a:r>
              <a:rPr lang="el-GR" altLang="el-GR" sz="2000" dirty="0"/>
              <a:t>Μη υφασμένο πολυεστερικό φύλλο</a:t>
            </a:r>
            <a:endParaRPr lang="en-US" altLang="el-GR" sz="2000" dirty="0"/>
          </a:p>
          <a:p>
            <a:pPr marL="457200" indent="-457200" defTabSz="685800" fontAlgn="base">
              <a:spcAft>
                <a:spcPct val="0"/>
              </a:spcAft>
              <a:buClrTx/>
              <a:buFontTx/>
              <a:buAutoNum type="arabicParenR"/>
            </a:pPr>
            <a:r>
              <a:rPr lang="el-GR" altLang="el-GR" sz="2000" dirty="0"/>
              <a:t>Υαλοΰφασμα</a:t>
            </a:r>
          </a:p>
          <a:p>
            <a:pPr marL="457200" indent="-457200" defTabSz="685800" fontAlgn="base">
              <a:spcAft>
                <a:spcPct val="0"/>
              </a:spcAft>
              <a:buClrTx/>
              <a:buFontTx/>
              <a:buAutoNum type="arabicParenR"/>
            </a:pPr>
            <a:r>
              <a:rPr lang="el-GR" altLang="el-GR" sz="2000" dirty="0"/>
              <a:t>Πλαστικός σκελετός για τη στήριξη μεταλλικών κομματιών (συγκολλείται το πλαστικό στο μέταλλο).</a:t>
            </a:r>
          </a:p>
          <a:p>
            <a:pPr marL="457200" indent="-457200" defTabSz="685800" fontAlgn="base">
              <a:spcAft>
                <a:spcPct val="0"/>
              </a:spcAft>
              <a:buClrTx/>
              <a:buFontTx/>
              <a:buAutoNum type="arabicParenR"/>
            </a:pPr>
            <a:r>
              <a:rPr lang="el-GR" altLang="el-GR" sz="2000" dirty="0"/>
              <a:t>Εποξικός στόκος (</a:t>
            </a:r>
            <a:r>
              <a:rPr lang="en-US" altLang="el-GR" sz="2000" dirty="0"/>
              <a:t>epoxy putty) </a:t>
            </a:r>
            <a:r>
              <a:rPr lang="el-GR" altLang="el-GR" sz="2000" dirty="0"/>
              <a:t>δύο συστατικών Α και Β, τα οποία αναμιγνύονται σε ίση ποσότητα και χρησιμοποιούνται για να γεμίσουν τα κενά σε μεγάλα αντικείμενα. Δεν είναι αντιστρέψιμο υλικό και γιααυτό δεν έχει ευρεία χρήση</a:t>
            </a:r>
            <a:r>
              <a:rPr lang="el-GR" altLang="el-GR" sz="2000" dirty="0" smtClean="0"/>
              <a:t>.</a:t>
            </a:r>
            <a:endParaRPr lang="el-GR" altLang="el-GR" sz="2000" dirty="0"/>
          </a:p>
        </p:txBody>
      </p:sp>
    </p:spTree>
    <p:extLst>
      <p:ext uri="{BB962C8B-B14F-4D97-AF65-F5344CB8AC3E}">
        <p14:creationId xmlns:p14="http://schemas.microsoft.com/office/powerpoint/2010/main" val="287710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sz="4000" dirty="0" smtClean="0"/>
              <a:t>Υλικά για υποστήριξη - Στερέωση</a:t>
            </a:r>
            <a:endParaRPr lang="el-GR" sz="4000" dirty="0"/>
          </a:p>
        </p:txBody>
      </p:sp>
      <p:sp>
        <p:nvSpPr>
          <p:cNvPr id="3" name="Content Placeholder 2"/>
          <p:cNvSpPr>
            <a:spLocks noGrp="1"/>
          </p:cNvSpPr>
          <p:nvPr>
            <p:ph idx="1"/>
          </p:nvPr>
        </p:nvSpPr>
        <p:spPr>
          <a:xfrm>
            <a:off x="457200" y="1200150"/>
            <a:ext cx="8507288" cy="3943350"/>
          </a:xfrm>
        </p:spPr>
        <p:txBody>
          <a:bodyPr>
            <a:normAutofit/>
          </a:bodyPr>
          <a:lstStyle/>
          <a:p>
            <a:pPr marL="360363" indent="-360363" defTabSz="685800" fontAlgn="base">
              <a:spcAft>
                <a:spcPct val="0"/>
              </a:spcAft>
              <a:buClrTx/>
              <a:buFont typeface="+mj-lt"/>
              <a:buAutoNum type="arabicParenR" startAt="6"/>
            </a:pPr>
            <a:r>
              <a:rPr lang="el-GR" altLang="el-GR" sz="2000" dirty="0" smtClean="0"/>
              <a:t>Τοποθετείται </a:t>
            </a:r>
            <a:r>
              <a:rPr lang="el-GR" altLang="el-GR" sz="2000" dirty="0"/>
              <a:t>στην επιφάνεια του αντικειμένου ή εμβαπτίζεις όλο το αντικείμενο στο διάλυμα. Διαλύεται σε αιθανόλη ή σε ακετόνη ή σε </a:t>
            </a:r>
            <a:r>
              <a:rPr lang="el-GR" altLang="el-GR" sz="2000" dirty="0" err="1"/>
              <a:t>τολουόλιο</a:t>
            </a:r>
            <a:r>
              <a:rPr lang="el-GR" altLang="el-GR" sz="2000" dirty="0"/>
              <a:t>. Συνήθως χρησιμοποιείται αιθανόλη για λόγους υγείας. Η ρητίνη που παραμένει στην επιφάνεια αφαιρείται με πινέλο με αιθανόλη και σκουπίζεται το αντικείμενο με χαρτί, για να αφαιρεθούν τα υπολείμματα του στερεωτικού. Γενικά ξεκινάμε με μία χαμηλή συγκέντρωση 1-5% και καταλήγουμε σε μεγάλη συγκέντρωση 15-20%, έως ότου κορεστεί </a:t>
            </a:r>
            <a:r>
              <a:rPr lang="en-US" altLang="el-GR" sz="2000" dirty="0"/>
              <a:t> </a:t>
            </a:r>
            <a:r>
              <a:rPr lang="el-GR" altLang="el-GR" sz="2000" dirty="0"/>
              <a:t>το αντικείμενο.</a:t>
            </a:r>
          </a:p>
          <a:p>
            <a:pPr marL="514350" indent="-514350">
              <a:buFont typeface="+mj-lt"/>
              <a:buAutoNum type="arabicParenR" startAt="6"/>
            </a:pPr>
            <a:endParaRPr lang="el-GR" sz="4000" dirty="0"/>
          </a:p>
        </p:txBody>
      </p:sp>
    </p:spTree>
    <p:extLst>
      <p:ext uri="{BB962C8B-B14F-4D97-AF65-F5344CB8AC3E}">
        <p14:creationId xmlns:p14="http://schemas.microsoft.com/office/powerpoint/2010/main" val="444991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sz="4000" dirty="0"/>
              <a:t>Επικαλύψεις για προστασία</a:t>
            </a:r>
            <a:endParaRPr lang="el-GR" sz="4000" dirty="0"/>
          </a:p>
        </p:txBody>
      </p:sp>
      <p:sp>
        <p:nvSpPr>
          <p:cNvPr id="3" name="Content Placeholder 2"/>
          <p:cNvSpPr>
            <a:spLocks noGrp="1"/>
          </p:cNvSpPr>
          <p:nvPr>
            <p:ph idx="1"/>
          </p:nvPr>
        </p:nvSpPr>
        <p:spPr/>
        <p:txBody>
          <a:bodyPr>
            <a:normAutofit/>
          </a:bodyPr>
          <a:lstStyle/>
          <a:p>
            <a:pPr>
              <a:spcAft>
                <a:spcPts val="600"/>
              </a:spcAft>
            </a:pPr>
            <a:r>
              <a:rPr lang="el-GR" sz="2000" dirty="0" smtClean="0"/>
              <a:t>Η απόφαση για επικάλυψη του αντικειμένου εξαρτάται από τις περιβαλλοντικές συνθήκες έκθεσης του αντικειμένου.</a:t>
            </a:r>
            <a:r>
              <a:rPr lang="en-US" sz="2000" dirty="0" smtClean="0"/>
              <a:t>  </a:t>
            </a:r>
          </a:p>
          <a:p>
            <a:pPr>
              <a:spcAft>
                <a:spcPts val="600"/>
              </a:spcAft>
            </a:pPr>
            <a:r>
              <a:rPr lang="el-GR" sz="2000" dirty="0" smtClean="0"/>
              <a:t>Είναι καλύτερη η μη επικάλυψη αντικειμένων που θα αποθηκευθούν ή/και εκτεθούν σε ελεγχόμενες συνθήκες, καθώς η εφαρμογή τους απαιτεί επαναλαμβανόμενη συντήρηση.</a:t>
            </a:r>
            <a:endParaRPr lang="en-US" sz="2000" dirty="0" smtClean="0"/>
          </a:p>
          <a:p>
            <a:pPr>
              <a:spcAft>
                <a:spcPts val="600"/>
              </a:spcAft>
            </a:pPr>
            <a:r>
              <a:rPr lang="el-GR" sz="2000" dirty="0" smtClean="0"/>
              <a:t>Ωστόσο, πολλά αντικείμενα μπορεί να εκτεθούν σε εξωτερικό περιβάλλον ή σε μουσεία που έχουν μη ελεγχόμενες συνθήκες σε σχέση με τη σχετική υγρασία</a:t>
            </a:r>
            <a:r>
              <a:rPr lang="en-US" sz="2000" dirty="0" smtClean="0"/>
              <a:t> </a:t>
            </a:r>
            <a:r>
              <a:rPr lang="en-US" sz="2000" dirty="0"/>
              <a:t>(RH</a:t>
            </a:r>
            <a:r>
              <a:rPr lang="en-US" sz="2000" dirty="0" smtClean="0"/>
              <a:t>)</a:t>
            </a:r>
            <a:r>
              <a:rPr lang="el-GR" sz="2000" dirty="0" smtClean="0"/>
              <a:t> και τη θερμοκρασία</a:t>
            </a:r>
            <a:r>
              <a:rPr lang="en-US" sz="2000" dirty="0" smtClean="0"/>
              <a:t> </a:t>
            </a:r>
            <a:r>
              <a:rPr lang="en-US" sz="2000" dirty="0"/>
              <a:t>(T</a:t>
            </a:r>
            <a:r>
              <a:rPr lang="en-US" sz="2000" dirty="0" smtClean="0"/>
              <a:t>)</a:t>
            </a:r>
            <a:r>
              <a:rPr lang="el-GR" sz="2000" dirty="0" smtClean="0"/>
              <a:t> και έχουν επιθετικούς παράγοοντες , όπως χλωριούχα άλατα, τα οποία προκαλούν υποβάθμιση του μετάλλου.</a:t>
            </a:r>
            <a:r>
              <a:rPr lang="en-US" sz="2000" dirty="0" smtClean="0"/>
              <a:t> </a:t>
            </a:r>
            <a:endParaRPr lang="en-US" altLang="el-GR" sz="2000" dirty="0" smtClean="0">
              <a:solidFill>
                <a:srgbClr val="A50021"/>
              </a:solidFill>
            </a:endParaRPr>
          </a:p>
          <a:p>
            <a:pPr marL="0" indent="0">
              <a:spcAft>
                <a:spcPts val="600"/>
              </a:spcAft>
            </a:pPr>
            <a:endParaRPr lang="el-GR" sz="2000" dirty="0"/>
          </a:p>
        </p:txBody>
      </p:sp>
    </p:spTree>
    <p:extLst>
      <p:ext uri="{BB962C8B-B14F-4D97-AF65-F5344CB8AC3E}">
        <p14:creationId xmlns:p14="http://schemas.microsoft.com/office/powerpoint/2010/main" val="3928178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sz="4000" dirty="0"/>
              <a:t>Επικαλύψεις για προστασία</a:t>
            </a:r>
            <a:endParaRPr lang="el-GR" sz="4000" dirty="0"/>
          </a:p>
        </p:txBody>
      </p:sp>
      <p:sp>
        <p:nvSpPr>
          <p:cNvPr id="3" name="Content Placeholder 2"/>
          <p:cNvSpPr>
            <a:spLocks noGrp="1"/>
          </p:cNvSpPr>
          <p:nvPr>
            <p:ph idx="1"/>
          </p:nvPr>
        </p:nvSpPr>
        <p:spPr/>
        <p:txBody>
          <a:bodyPr>
            <a:noAutofit/>
          </a:bodyPr>
          <a:lstStyle/>
          <a:p>
            <a:pPr>
              <a:spcAft>
                <a:spcPts val="1200"/>
              </a:spcAft>
            </a:pPr>
            <a:r>
              <a:rPr lang="el-GR" altLang="el-GR" sz="2000" b="1" dirty="0" smtClean="0">
                <a:solidFill>
                  <a:srgbClr val="A65841"/>
                </a:solidFill>
              </a:rPr>
              <a:t>Αν αποφασισθεί η επικάλυψη ενός αντικειμένου, τότε η εφαρμογή της εφαρμογή </a:t>
            </a:r>
            <a:r>
              <a:rPr lang="el-GR" altLang="el-GR" sz="2000" b="1" dirty="0">
                <a:solidFill>
                  <a:srgbClr val="A65841"/>
                </a:solidFill>
              </a:rPr>
              <a:t>της προστατευτικής επικάλυψης είναι το τελικό βήμα στη συντήρηση του αντικειμένου.</a:t>
            </a:r>
          </a:p>
          <a:p>
            <a:pPr>
              <a:spcAft>
                <a:spcPts val="1200"/>
              </a:spcAft>
            </a:pPr>
            <a:r>
              <a:rPr lang="el-GR" sz="2000" dirty="0" smtClean="0"/>
              <a:t>Τα επικαλυπτικά επιλέγονται με το αν εκπληρούν τα πρότυπα του πεδίου της πολιτιστικής κληρονομιάς (αντιστρεψιμότητα, διαφάνεια και/ή περιορισμένη σε έκταση χρωματική αλλαγή, μακροπρόθεσμη αποτελεσματικότητα).</a:t>
            </a:r>
            <a:r>
              <a:rPr lang="en-US" sz="2000" dirty="0" smtClean="0"/>
              <a:t> </a:t>
            </a:r>
            <a:endParaRPr lang="el-GR" altLang="el-GR" sz="2000" dirty="0">
              <a:solidFill>
                <a:srgbClr val="A50021"/>
              </a:solidFill>
            </a:endParaRPr>
          </a:p>
          <a:p>
            <a:pPr marL="0" indent="0">
              <a:spcAft>
                <a:spcPts val="1200"/>
              </a:spcAft>
            </a:pPr>
            <a:endParaRPr lang="el-GR" sz="2000" dirty="0"/>
          </a:p>
        </p:txBody>
      </p:sp>
    </p:spTree>
    <p:extLst>
      <p:ext uri="{BB962C8B-B14F-4D97-AF65-F5344CB8AC3E}">
        <p14:creationId xmlns:p14="http://schemas.microsoft.com/office/powerpoint/2010/main" val="1862965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sz="4000" dirty="0" smtClean="0"/>
              <a:t>Επιλογή </a:t>
            </a:r>
            <a:r>
              <a:rPr lang="el-GR" altLang="el-GR" sz="4000" dirty="0"/>
              <a:t>της επικάλυψης</a:t>
            </a:r>
            <a:endParaRPr lang="el-GR" sz="4000" dirty="0"/>
          </a:p>
        </p:txBody>
      </p:sp>
      <p:sp>
        <p:nvSpPr>
          <p:cNvPr id="3" name="Content Placeholder 2"/>
          <p:cNvSpPr>
            <a:spLocks noGrp="1"/>
          </p:cNvSpPr>
          <p:nvPr>
            <p:ph idx="1"/>
          </p:nvPr>
        </p:nvSpPr>
        <p:spPr/>
        <p:txBody>
          <a:bodyPr>
            <a:normAutofit/>
          </a:bodyPr>
          <a:lstStyle/>
          <a:p>
            <a:pPr>
              <a:buNone/>
            </a:pPr>
            <a:r>
              <a:rPr lang="el-GR" altLang="el-GR" sz="2400" dirty="0"/>
              <a:t>Η επιλογή της επικάλυψης εξαρτάται από πολλούς παράγοντες:</a:t>
            </a:r>
          </a:p>
          <a:p>
            <a:pPr>
              <a:buNone/>
            </a:pPr>
            <a:r>
              <a:rPr lang="el-GR" altLang="el-GR" sz="2400" dirty="0"/>
              <a:t>α) Το είδος του αντικειμένου, π.χ.: δεν γίνεται επικάλυψη με κερί σε κινητά μέρη του αντικειμένου.</a:t>
            </a:r>
          </a:p>
          <a:p>
            <a:pPr>
              <a:buNone/>
            </a:pPr>
            <a:r>
              <a:rPr lang="el-GR" altLang="el-GR" sz="2400" dirty="0"/>
              <a:t>β) Η αισθητική του αντικειμένου, π.χ. το </a:t>
            </a:r>
            <a:r>
              <a:rPr lang="el-GR" altLang="el-GR" sz="2400" dirty="0" err="1"/>
              <a:t>ταννικό</a:t>
            </a:r>
            <a:r>
              <a:rPr lang="el-GR" altLang="el-GR" sz="2400" dirty="0"/>
              <a:t> οξύ (</a:t>
            </a:r>
            <a:r>
              <a:rPr lang="el-GR" altLang="el-GR" sz="2400" dirty="0" err="1"/>
              <a:t>δεψικό</a:t>
            </a:r>
            <a:r>
              <a:rPr lang="el-GR" altLang="el-GR" sz="2400" dirty="0"/>
              <a:t> οξύ) προσδίδει μαύρη εμφάνιση </a:t>
            </a:r>
            <a:r>
              <a:rPr lang="el-GR" altLang="el-GR" sz="2400" dirty="0" smtClean="0"/>
              <a:t>για διαβρωμένο σίδηρο που </a:t>
            </a:r>
            <a:r>
              <a:rPr lang="el-GR" altLang="el-GR" sz="2400" dirty="0"/>
              <a:t>μπορεί να μην είναι επιθυμητή.</a:t>
            </a:r>
          </a:p>
          <a:p>
            <a:pPr>
              <a:buNone/>
            </a:pPr>
            <a:r>
              <a:rPr lang="el-GR" altLang="el-GR" sz="2400" dirty="0"/>
              <a:t>γ) Ο προορισμός του αντικειμένου, σε ποιες συνθήκες θα γίνει η </a:t>
            </a:r>
            <a:r>
              <a:rPr lang="el-GR" altLang="el-GR" sz="2400" dirty="0" smtClean="0"/>
              <a:t>αποθήκευση/έκθεσή </a:t>
            </a:r>
            <a:r>
              <a:rPr lang="el-GR" altLang="el-GR" sz="2400" dirty="0"/>
              <a:t>του στο μέλλον.</a:t>
            </a:r>
          </a:p>
          <a:p>
            <a:endParaRPr lang="el-GR" sz="2400" dirty="0"/>
          </a:p>
        </p:txBody>
      </p:sp>
    </p:spTree>
    <p:extLst>
      <p:ext uri="{BB962C8B-B14F-4D97-AF65-F5344CB8AC3E}">
        <p14:creationId xmlns:p14="http://schemas.microsoft.com/office/powerpoint/2010/main" val="2374942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Τύποι επικαλυπτικών πετρελαϊκής βάσης</a:t>
            </a:r>
            <a:endParaRPr lang="el-GR"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730" r="29263"/>
          <a:stretch/>
        </p:blipFill>
        <p:spPr>
          <a:xfrm>
            <a:off x="4716000" y="1656000"/>
            <a:ext cx="1352550" cy="3219822"/>
          </a:xfrm>
        </p:spPr>
      </p:pic>
      <p:sp>
        <p:nvSpPr>
          <p:cNvPr id="4" name="Text Placeholder 3"/>
          <p:cNvSpPr>
            <a:spLocks noGrp="1"/>
          </p:cNvSpPr>
          <p:nvPr>
            <p:ph idx="13"/>
          </p:nvPr>
        </p:nvSpPr>
        <p:spPr>
          <a:xfrm>
            <a:off x="179512" y="483518"/>
            <a:ext cx="4032448" cy="4467944"/>
          </a:xfrm>
        </p:spPr>
        <p:txBody>
          <a:bodyPr>
            <a:noAutofit/>
          </a:bodyPr>
          <a:lstStyle/>
          <a:p>
            <a:pPr marL="0" indent="0">
              <a:buNone/>
            </a:pPr>
            <a:r>
              <a:rPr lang="el-GR" altLang="el-GR" sz="2400" b="1" dirty="0"/>
              <a:t>Λάδι</a:t>
            </a:r>
          </a:p>
          <a:p>
            <a:r>
              <a:rPr lang="el-GR" altLang="el-GR" sz="2400" dirty="0"/>
              <a:t>Τα ιστορικά </a:t>
            </a:r>
            <a:r>
              <a:rPr lang="el-GR" altLang="el-GR" sz="2400" dirty="0" smtClean="0"/>
              <a:t>αντικείμενα από σίδηρο </a:t>
            </a:r>
            <a:r>
              <a:rPr lang="el-GR" altLang="el-GR" sz="2400" dirty="0"/>
              <a:t>καλύτερα να επικαλυφθούν με </a:t>
            </a:r>
            <a:r>
              <a:rPr lang="el-GR" altLang="el-GR" sz="2400" dirty="0" smtClean="0"/>
              <a:t>προστατευτικό λάδι </a:t>
            </a:r>
            <a:r>
              <a:rPr lang="el-GR" altLang="el-GR" sz="2400" dirty="0"/>
              <a:t>(ορυκτό έλαιο), π.χ. τα </a:t>
            </a:r>
            <a:r>
              <a:rPr lang="el-GR" altLang="el-GR" sz="2400" dirty="0" smtClean="0"/>
              <a:t>τουφέκια</a:t>
            </a:r>
            <a:endParaRPr lang="el-GR" altLang="el-GR" sz="2400" dirty="0"/>
          </a:p>
          <a:p>
            <a:r>
              <a:rPr lang="el-GR" altLang="el-GR" sz="2400" dirty="0"/>
              <a:t>Να αφαιρείται η περίσσεια του λαδιού με χαρτί.</a:t>
            </a:r>
          </a:p>
          <a:p>
            <a:endParaRPr lang="el-GR" sz="2400" dirty="0"/>
          </a:p>
        </p:txBody>
      </p:sp>
      <p:graphicFrame>
        <p:nvGraphicFramePr>
          <p:cNvPr id="7" name="Object 11"/>
          <p:cNvGraphicFramePr>
            <a:graphicFrameLocks noChangeAspect="1"/>
          </p:cNvGraphicFramePr>
          <p:nvPr>
            <p:extLst>
              <p:ext uri="{D42A27DB-BD31-4B8C-83A1-F6EECF244321}">
                <p14:modId xmlns:p14="http://schemas.microsoft.com/office/powerpoint/2010/main" val="394733689"/>
              </p:ext>
            </p:extLst>
          </p:nvPr>
        </p:nvGraphicFramePr>
        <p:xfrm>
          <a:off x="6228184" y="3291830"/>
          <a:ext cx="2603897" cy="1485900"/>
        </p:xfrm>
        <a:graphic>
          <a:graphicData uri="http://schemas.openxmlformats.org/presentationml/2006/ole">
            <mc:AlternateContent xmlns:mc="http://schemas.openxmlformats.org/markup-compatibility/2006">
              <mc:Choice xmlns:v="urn:schemas-microsoft-com:vml" Requires="v">
                <p:oleObj spid="_x0000_s2073" name="Photo Editor Photo" r:id="rId4" imgW="11050542" imgH="6304762" progId="MSPhotoEd.3">
                  <p:link updateAutomatic="1"/>
                </p:oleObj>
              </mc:Choice>
              <mc:Fallback>
                <p:oleObj name="Photo Editor Photo" r:id="rId4" imgW="11050542" imgH="6304762" progId="MSPhotoEd.3">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291830"/>
                        <a:ext cx="2603897"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21708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435" y="205979"/>
            <a:ext cx="4320480" cy="565571"/>
          </a:xfrm>
        </p:spPr>
        <p:txBody>
          <a:bodyPr/>
          <a:lstStyle/>
          <a:p>
            <a:r>
              <a:rPr lang="el-GR" dirty="0" smtClean="0"/>
              <a:t>Βαφές</a:t>
            </a:r>
            <a:endParaRPr lang="el-GR" dirty="0"/>
          </a:p>
        </p:txBody>
      </p:sp>
      <p:sp>
        <p:nvSpPr>
          <p:cNvPr id="3" name="Content Placeholder 2"/>
          <p:cNvSpPr>
            <a:spLocks noGrp="1"/>
          </p:cNvSpPr>
          <p:nvPr>
            <p:ph idx="1"/>
          </p:nvPr>
        </p:nvSpPr>
        <p:spPr>
          <a:xfrm>
            <a:off x="179512" y="555526"/>
            <a:ext cx="3888432" cy="4251920"/>
          </a:xfrm>
        </p:spPr>
        <p:txBody>
          <a:bodyPr>
            <a:normAutofit lnSpcReduction="10000"/>
          </a:bodyPr>
          <a:lstStyle/>
          <a:p>
            <a:pPr algn="just">
              <a:buNone/>
            </a:pPr>
            <a:r>
              <a:rPr lang="el-GR" altLang="el-GR" sz="2400" b="1" dirty="0">
                <a:solidFill>
                  <a:schemeClr val="bg1"/>
                </a:solidFill>
              </a:rPr>
              <a:t>Βαφή</a:t>
            </a:r>
          </a:p>
          <a:p>
            <a:r>
              <a:rPr lang="el-GR" altLang="el-GR" sz="2400" dirty="0">
                <a:solidFill>
                  <a:schemeClr val="bg1"/>
                </a:solidFill>
              </a:rPr>
              <a:t>Τα μεγάλα ιστορικά </a:t>
            </a:r>
            <a:r>
              <a:rPr lang="el-GR" altLang="el-GR" sz="2400" dirty="0" smtClean="0">
                <a:solidFill>
                  <a:schemeClr val="bg1"/>
                </a:solidFill>
              </a:rPr>
              <a:t>αντικείμενα του εξωτερικού περιβάλλοντος μπορούν </a:t>
            </a:r>
            <a:r>
              <a:rPr lang="el-GR" altLang="el-GR" sz="2400" dirty="0">
                <a:solidFill>
                  <a:schemeClr val="bg1"/>
                </a:solidFill>
              </a:rPr>
              <a:t>να </a:t>
            </a:r>
            <a:r>
              <a:rPr lang="el-GR" altLang="el-GR" sz="2400" dirty="0" smtClean="0">
                <a:solidFill>
                  <a:schemeClr val="bg1"/>
                </a:solidFill>
              </a:rPr>
              <a:t>«απογυμνωθούν» </a:t>
            </a:r>
            <a:r>
              <a:rPr lang="el-GR" altLang="el-GR" sz="2400" dirty="0">
                <a:solidFill>
                  <a:schemeClr val="bg1"/>
                </a:solidFill>
              </a:rPr>
              <a:t>και να βαφτούν.</a:t>
            </a:r>
          </a:p>
          <a:p>
            <a:r>
              <a:rPr lang="el-GR" altLang="el-GR" sz="2400" dirty="0" smtClean="0">
                <a:solidFill>
                  <a:schemeClr val="bg1"/>
                </a:solidFill>
              </a:rPr>
              <a:t>Απαιτούνται </a:t>
            </a:r>
            <a:r>
              <a:rPr lang="el-GR" altLang="el-GR" sz="2400" dirty="0">
                <a:solidFill>
                  <a:schemeClr val="bg1"/>
                </a:solidFill>
              </a:rPr>
              <a:t>βαφές ανθεκτικές στη διάβρωση (</a:t>
            </a:r>
            <a:r>
              <a:rPr lang="en-US" altLang="el-GR" sz="2400" dirty="0">
                <a:solidFill>
                  <a:schemeClr val="bg1"/>
                </a:solidFill>
              </a:rPr>
              <a:t>corrosion resistant paints).</a:t>
            </a:r>
          </a:p>
          <a:p>
            <a:endParaRPr lang="el-GR" sz="2400" dirty="0">
              <a:solidFill>
                <a:schemeClr val="bg1"/>
              </a:solidFill>
            </a:endParaRPr>
          </a:p>
        </p:txBody>
      </p:sp>
      <p:pic>
        <p:nvPicPr>
          <p:cNvPr id="5" name="Content Placeholder 4"/>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5544000" y="919137"/>
            <a:ext cx="2492624" cy="3748088"/>
          </a:xfrm>
        </p:spPr>
      </p:pic>
      <p:sp>
        <p:nvSpPr>
          <p:cNvPr id="7" name="TextBox 6"/>
          <p:cNvSpPr txBox="1"/>
          <p:nvPr/>
        </p:nvSpPr>
        <p:spPr>
          <a:xfrm>
            <a:off x="5544000" y="4566418"/>
            <a:ext cx="2491200" cy="577081"/>
          </a:xfrm>
          <a:prstGeom prst="rect">
            <a:avLst/>
          </a:prstGeom>
          <a:solidFill>
            <a:schemeClr val="bg1">
              <a:lumMod val="95000"/>
            </a:schemeClr>
          </a:solidFill>
        </p:spPr>
        <p:txBody>
          <a:bodyPr wrap="square" lIns="68580" tIns="34290" rIns="68580" bIns="34290" rtlCol="0">
            <a:spAutoFit/>
          </a:bodyPr>
          <a:lstStyle/>
          <a:p>
            <a:pPr algn="ctr"/>
            <a:r>
              <a:rPr lang="en-US" sz="1100" dirty="0" smtClean="0">
                <a:solidFill>
                  <a:schemeClr val="tx1">
                    <a:lumMod val="65000"/>
                    <a:lumOff val="35000"/>
                  </a:schemeClr>
                </a:solidFill>
                <a:hlinkClick r:id="rId3"/>
              </a:rPr>
              <a:t>“</a:t>
            </a:r>
            <a:r>
              <a:rPr lang="en-US" sz="1100" dirty="0">
                <a:hlinkClick r:id="rId3"/>
              </a:rPr>
              <a:t>RI - Newport: The Breakers Gateway</a:t>
            </a:r>
            <a:r>
              <a:rPr lang="en-US" sz="1100" dirty="0" smtClean="0">
                <a:solidFill>
                  <a:schemeClr val="tx1">
                    <a:lumMod val="65000"/>
                    <a:lumOff val="35000"/>
                  </a:schemeClr>
                </a:solidFill>
              </a:rPr>
              <a:t>” </a:t>
            </a:r>
            <a:r>
              <a:rPr lang="el-GR" sz="1100" dirty="0" smtClean="0">
                <a:solidFill>
                  <a:schemeClr val="tx1">
                    <a:lumMod val="65000"/>
                    <a:lumOff val="35000"/>
                  </a:schemeClr>
                </a:solidFill>
              </a:rPr>
              <a:t>από </a:t>
            </a:r>
            <a:r>
              <a:rPr lang="en-US" sz="1100" dirty="0" smtClean="0">
                <a:hlinkClick r:id="rId4" tooltip="Go to Wally Gobetz's photostream"/>
              </a:rPr>
              <a:t>Wally </a:t>
            </a:r>
            <a:r>
              <a:rPr lang="en-US" sz="1100" dirty="0" err="1" smtClean="0">
                <a:hlinkClick r:id="rId4" tooltip="Go to Wally Gobetz's photostream"/>
              </a:rPr>
              <a:t>Gobetz</a:t>
            </a:r>
            <a:r>
              <a:rPr lang="en-US" sz="1100" dirty="0" smtClean="0"/>
              <a:t> </a:t>
            </a:r>
            <a:r>
              <a:rPr lang="el-GR" sz="1100" dirty="0" smtClean="0">
                <a:solidFill>
                  <a:schemeClr val="tx1">
                    <a:lumMod val="65000"/>
                    <a:lumOff val="35000"/>
                  </a:schemeClr>
                </a:solidFill>
              </a:rPr>
              <a:t> διαθέσιμο με άδεια </a:t>
            </a:r>
            <a:r>
              <a:rPr lang="en-US" sz="1100" dirty="0">
                <a:hlinkClick r:id="rId5"/>
              </a:rPr>
              <a:t>CC BY-NC-ND 2.0</a:t>
            </a:r>
            <a:endParaRPr lang="en-US" sz="1100" dirty="0"/>
          </a:p>
        </p:txBody>
      </p:sp>
    </p:spTree>
    <p:extLst>
      <p:ext uri="{BB962C8B-B14F-4D97-AF65-F5344CB8AC3E}">
        <p14:creationId xmlns:p14="http://schemas.microsoft.com/office/powerpoint/2010/main" val="3339642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sz="4000" dirty="0" smtClean="0"/>
              <a:t>Βερνίκια</a:t>
            </a:r>
            <a:endParaRPr lang="el-GR" sz="6600" dirty="0"/>
          </a:p>
        </p:txBody>
      </p:sp>
      <p:sp>
        <p:nvSpPr>
          <p:cNvPr id="3" name="Content Placeholder 2"/>
          <p:cNvSpPr>
            <a:spLocks noGrp="1"/>
          </p:cNvSpPr>
          <p:nvPr>
            <p:ph idx="1"/>
          </p:nvPr>
        </p:nvSpPr>
        <p:spPr/>
        <p:txBody>
          <a:bodyPr>
            <a:normAutofit/>
          </a:bodyPr>
          <a:lstStyle/>
          <a:p>
            <a:r>
              <a:rPr lang="el-GR" altLang="el-GR" sz="2400" b="1" dirty="0"/>
              <a:t>Χαλκός και κράματα χαλκού</a:t>
            </a:r>
            <a:endParaRPr lang="en-US" altLang="el-GR" sz="2400" dirty="0" smtClean="0"/>
          </a:p>
          <a:p>
            <a:pPr marL="361950" indent="0">
              <a:buNone/>
            </a:pPr>
            <a:r>
              <a:rPr lang="el-GR" altLang="el-GR" sz="2400" dirty="0" smtClean="0"/>
              <a:t>Όπως </a:t>
            </a:r>
            <a:r>
              <a:rPr lang="en-US" altLang="el-GR" sz="2400" dirty="0" err="1" smtClean="0"/>
              <a:t>Incralac</a:t>
            </a:r>
            <a:r>
              <a:rPr lang="en-US" altLang="el-GR" sz="2400" dirty="0" smtClean="0"/>
              <a:t>- </a:t>
            </a:r>
            <a:r>
              <a:rPr lang="el-GR" altLang="el-GR" sz="2400" dirty="0"/>
              <a:t>πρόκειται για </a:t>
            </a:r>
            <a:r>
              <a:rPr lang="el-GR" altLang="el-GR" sz="2400" dirty="0" smtClean="0"/>
              <a:t>μεθακρυλική ρητίνη (</a:t>
            </a:r>
            <a:r>
              <a:rPr lang="en-US" altLang="el-GR" sz="2400" dirty="0" smtClean="0"/>
              <a:t>methyl </a:t>
            </a:r>
            <a:r>
              <a:rPr lang="en-US" altLang="el-GR" sz="2400" dirty="0" err="1" smtClean="0"/>
              <a:t>methacrylate</a:t>
            </a:r>
            <a:r>
              <a:rPr lang="el-GR" altLang="el-GR" sz="2400" dirty="0" smtClean="0"/>
              <a:t>)</a:t>
            </a:r>
            <a:r>
              <a:rPr lang="en-US" altLang="el-GR" sz="2400" dirty="0" smtClean="0"/>
              <a:t> </a:t>
            </a:r>
            <a:r>
              <a:rPr lang="el-GR" altLang="el-GR" sz="2400" dirty="0" smtClean="0"/>
              <a:t>: 15% κ.ό. σε </a:t>
            </a:r>
            <a:r>
              <a:rPr lang="el-GR" altLang="el-GR" sz="2400" dirty="0"/>
              <a:t>τολουόλιο με βενζοτριαζόλη για αναστολέα. Το διάλυμα αυτό αραιώνεται. Εφαρμόζεται με βούρτσα αέρα και γίνονται συνήθως δύο επαναλήψεις για την επικάλυψη</a:t>
            </a:r>
            <a:r>
              <a:rPr lang="el-GR" altLang="el-GR" sz="2400" dirty="0" smtClean="0"/>
              <a:t>.</a:t>
            </a:r>
            <a:endParaRPr lang="en-US" altLang="el-GR" sz="2400" dirty="0" smtClean="0"/>
          </a:p>
          <a:p>
            <a:r>
              <a:rPr lang="el-GR" altLang="el-GR" sz="2400" b="1" dirty="0" smtClean="0"/>
              <a:t>Σίδηρος</a:t>
            </a:r>
            <a:r>
              <a:rPr lang="el-GR" altLang="el-GR" sz="2400" dirty="0" smtClean="0"/>
              <a:t> </a:t>
            </a:r>
          </a:p>
          <a:p>
            <a:pPr marL="361950" indent="0">
              <a:buNone/>
            </a:pPr>
            <a:r>
              <a:rPr lang="el-GR" altLang="el-GR" sz="2400" dirty="0" smtClean="0"/>
              <a:t>Όπως </a:t>
            </a:r>
            <a:r>
              <a:rPr lang="en-US" altLang="el-GR" sz="2400" dirty="0" smtClean="0"/>
              <a:t>Paraloid B72</a:t>
            </a:r>
            <a:r>
              <a:rPr lang="el-GR" altLang="el-GR" sz="2400" dirty="0" smtClean="0"/>
              <a:t> σε ακετόνη/αιθανόλη/ τολουόλιο</a:t>
            </a:r>
            <a:endParaRPr lang="el-GR" altLang="el-GR" sz="2400" dirty="0"/>
          </a:p>
          <a:p>
            <a:endParaRPr lang="el-GR" sz="2400" dirty="0"/>
          </a:p>
        </p:txBody>
      </p:sp>
    </p:spTree>
    <p:extLst>
      <p:ext uri="{BB962C8B-B14F-4D97-AF65-F5344CB8AC3E}">
        <p14:creationId xmlns:p14="http://schemas.microsoft.com/office/powerpoint/2010/main" val="897364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l-GR" sz="3200" dirty="0"/>
              <a:t>Κεριά για σίδηρο, χαλκό, μόλυβδο και </a:t>
            </a:r>
            <a:r>
              <a:rPr lang="el-GR" altLang="el-GR" sz="3200" dirty="0" smtClean="0"/>
              <a:t>άργυρο</a:t>
            </a:r>
            <a:endParaRPr lang="el-GR" sz="3200" dirty="0"/>
          </a:p>
        </p:txBody>
      </p:sp>
      <p:sp>
        <p:nvSpPr>
          <p:cNvPr id="3" name="Content Placeholder 2"/>
          <p:cNvSpPr>
            <a:spLocks noGrp="1"/>
          </p:cNvSpPr>
          <p:nvPr>
            <p:ph idx="1"/>
          </p:nvPr>
        </p:nvSpPr>
        <p:spPr>
          <a:xfrm>
            <a:off x="457200" y="1200150"/>
            <a:ext cx="8229600" cy="3943350"/>
          </a:xfrm>
        </p:spPr>
        <p:txBody>
          <a:bodyPr>
            <a:normAutofit fontScale="62500" lnSpcReduction="20000"/>
          </a:bodyPr>
          <a:lstStyle/>
          <a:p>
            <a:pPr>
              <a:lnSpc>
                <a:spcPct val="120000"/>
              </a:lnSpc>
              <a:buNone/>
            </a:pPr>
            <a:r>
              <a:rPr lang="el-GR" altLang="el-GR" b="1" dirty="0"/>
              <a:t>Να εφαρμοστεί ή όχι κερί;</a:t>
            </a:r>
          </a:p>
          <a:p>
            <a:pPr>
              <a:lnSpc>
                <a:spcPct val="120000"/>
              </a:lnSpc>
            </a:pPr>
            <a:r>
              <a:rPr lang="el-GR" altLang="el-GR" dirty="0"/>
              <a:t>Αν το αντικείμενο θα τοποθετηθεί σε εξωτερικό χώρο ή σε ένα περιβάλλον που δεν είναι σταθερό (π.χ. </a:t>
            </a:r>
            <a:r>
              <a:rPr lang="el-GR" altLang="el-GR" dirty="0" smtClean="0"/>
              <a:t>σχετική </a:t>
            </a:r>
            <a:r>
              <a:rPr lang="el-GR" altLang="el-GR" dirty="0"/>
              <a:t>υγρασία κ.τ.λ.), τότε εφαρμόζεται κερί.</a:t>
            </a:r>
          </a:p>
          <a:p>
            <a:pPr>
              <a:lnSpc>
                <a:spcPct val="120000"/>
              </a:lnSpc>
            </a:pPr>
            <a:r>
              <a:rPr lang="el-GR" altLang="el-GR" dirty="0"/>
              <a:t>Τα κεριά οξειδώνονται, όταν εκτίθενται στο φως, γιατί υποβαθμίζονται στο χρόνο, αλλάζουν χρώμα και γίνονται </a:t>
            </a:r>
            <a:r>
              <a:rPr lang="el-GR" altLang="el-GR" dirty="0" smtClean="0"/>
              <a:t>εύθρυπτα.</a:t>
            </a:r>
            <a:endParaRPr lang="el-GR" altLang="el-GR" dirty="0"/>
          </a:p>
          <a:p>
            <a:pPr>
              <a:lnSpc>
                <a:spcPct val="120000"/>
              </a:lnSpc>
            </a:pPr>
            <a:r>
              <a:rPr lang="el-GR" altLang="el-GR" dirty="0" smtClean="0"/>
              <a:t>Στη </a:t>
            </a:r>
            <a:r>
              <a:rPr lang="el-GR" altLang="el-GR" dirty="0"/>
              <a:t>συντήρηση χρησιμοποιούνται κεριά συνθετικά ή από πετρέλαιο αντί για κεριά ζωικής ή φυτικής προέλευσης (φυσικά κεριά). Τα κεριά φυτικής ή ζωικής προέλευσης </a:t>
            </a:r>
            <a:r>
              <a:rPr lang="el-GR" altLang="el-GR" dirty="0" err="1"/>
              <a:t>υδρολύονται</a:t>
            </a:r>
            <a:r>
              <a:rPr lang="el-GR" altLang="el-GR" dirty="0"/>
              <a:t> και παράγονται οξέα που διαβρώνουν το μέταλλο.</a:t>
            </a:r>
          </a:p>
          <a:p>
            <a:pPr>
              <a:lnSpc>
                <a:spcPct val="120000"/>
              </a:lnSpc>
            </a:pPr>
            <a:endParaRPr lang="el-GR" dirty="0"/>
          </a:p>
        </p:txBody>
      </p:sp>
    </p:spTree>
    <p:extLst>
      <p:ext uri="{BB962C8B-B14F-4D97-AF65-F5344CB8AC3E}">
        <p14:creationId xmlns:p14="http://schemas.microsoft.com/office/powerpoint/2010/main" val="773708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Νέοι τύποι επικαλυπτικών</a:t>
            </a:r>
            <a:endParaRPr lang="el-GR" dirty="0"/>
          </a:p>
        </p:txBody>
      </p:sp>
      <p:sp>
        <p:nvSpPr>
          <p:cNvPr id="6" name="Content Placeholder 5"/>
          <p:cNvSpPr>
            <a:spLocks noGrp="1"/>
          </p:cNvSpPr>
          <p:nvPr>
            <p:ph idx="1"/>
          </p:nvPr>
        </p:nvSpPr>
        <p:spPr/>
        <p:txBody>
          <a:bodyPr>
            <a:normAutofit/>
          </a:bodyPr>
          <a:lstStyle/>
          <a:p>
            <a:pPr marL="0" indent="0">
              <a:buNone/>
            </a:pPr>
            <a:r>
              <a:rPr lang="en-US" sz="2400" b="1" dirty="0" err="1"/>
              <a:t>Poligen</a:t>
            </a:r>
            <a:r>
              <a:rPr lang="en-US" sz="2400" b="1" dirty="0"/>
              <a:t>® ES 91009</a:t>
            </a:r>
            <a:endParaRPr lang="el-GR" sz="2400" b="1" dirty="0"/>
          </a:p>
          <a:p>
            <a:r>
              <a:rPr lang="el-GR" sz="2400" dirty="0" err="1" smtClean="0"/>
              <a:t>Συμπολυμερές</a:t>
            </a:r>
            <a:r>
              <a:rPr lang="el-GR" sz="2400" dirty="0" smtClean="0"/>
              <a:t> αιθυλενίου-ακρυλικού οξέος  που εφαρμόζεται σαν επικαλυπτικό από υδατικό διάλυμμα με τη μορφή άλατος καρβοξυλικού αμμωνίου</a:t>
            </a:r>
            <a:r>
              <a:rPr lang="en-US" sz="2400" dirty="0" smtClean="0"/>
              <a:t> </a:t>
            </a:r>
            <a:r>
              <a:rPr lang="en-US" sz="2400" dirty="0"/>
              <a:t>(pH 8.5-9.0</a:t>
            </a:r>
            <a:r>
              <a:rPr lang="en-US" sz="2400" dirty="0" smtClean="0"/>
              <a:t>) </a:t>
            </a:r>
            <a:r>
              <a:rPr lang="el-GR" sz="2400" dirty="0" smtClean="0"/>
              <a:t>και έχει ελεγχθεί σε καθαρό από διάβρωση σίδηρο</a:t>
            </a:r>
            <a:endParaRPr lang="el-GR" sz="2400" dirty="0"/>
          </a:p>
        </p:txBody>
      </p:sp>
      <p:sp>
        <p:nvSpPr>
          <p:cNvPr id="7" name="Text Placeholder 6"/>
          <p:cNvSpPr>
            <a:spLocks noGrp="1"/>
          </p:cNvSpPr>
          <p:nvPr>
            <p:ph type="body" sz="quarter" idx="4294967295"/>
          </p:nvPr>
        </p:nvSpPr>
        <p:spPr>
          <a:xfrm>
            <a:off x="6228184" y="3435846"/>
            <a:ext cx="2771775" cy="481012"/>
          </a:xfrm>
        </p:spPr>
        <p:txBody>
          <a:bodyPr>
            <a:normAutofit lnSpcReduction="10000"/>
          </a:bodyPr>
          <a:lstStyle/>
          <a:p>
            <a:pPr marL="0" indent="0" algn="ctr">
              <a:buNone/>
            </a:pPr>
            <a:r>
              <a:rPr lang="el-GR" sz="1400" dirty="0">
                <a:solidFill>
                  <a:schemeClr val="bg1"/>
                </a:solidFill>
              </a:rPr>
              <a:t>Φωτό από </a:t>
            </a:r>
            <a:r>
              <a:rPr lang="en-US" sz="1400" dirty="0">
                <a:solidFill>
                  <a:schemeClr val="bg1"/>
                </a:solidFill>
              </a:rPr>
              <a:t>SEM </a:t>
            </a:r>
            <a:r>
              <a:rPr lang="el-GR" sz="1400" dirty="0">
                <a:solidFill>
                  <a:schemeClr val="bg1"/>
                </a:solidFill>
              </a:rPr>
              <a:t>επικάλυψης </a:t>
            </a:r>
            <a:r>
              <a:rPr lang="el-GR" sz="1400" dirty="0" err="1" smtClean="0">
                <a:solidFill>
                  <a:schemeClr val="bg1"/>
                </a:solidFill>
              </a:rPr>
              <a:t>πρ</a:t>
            </a:r>
            <a:r>
              <a:rPr lang="el-GR" sz="1400" dirty="0" err="1">
                <a:solidFill>
                  <a:schemeClr val="bg1"/>
                </a:solidFill>
              </a:rPr>
              <a:t>ί</a:t>
            </a:r>
            <a:r>
              <a:rPr lang="el-GR" sz="1400" dirty="0" err="1" smtClean="0">
                <a:solidFill>
                  <a:schemeClr val="bg1"/>
                </a:solidFill>
              </a:rPr>
              <a:t>ν</a:t>
            </a:r>
            <a:r>
              <a:rPr lang="el-GR" sz="1400" dirty="0" smtClean="0">
                <a:solidFill>
                  <a:schemeClr val="bg1"/>
                </a:solidFill>
              </a:rPr>
              <a:t> </a:t>
            </a:r>
            <a:r>
              <a:rPr lang="el-GR" sz="1400" dirty="0">
                <a:solidFill>
                  <a:schemeClr val="bg1"/>
                </a:solidFill>
              </a:rPr>
              <a:t>από γήρανση</a:t>
            </a:r>
          </a:p>
        </p:txBody>
      </p:sp>
      <p:pic>
        <p:nvPicPr>
          <p:cNvPr id="9" name="Content Placeholder 8"/>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082352" y="915566"/>
            <a:ext cx="3076084" cy="2448272"/>
          </a:xfrm>
        </p:spPr>
      </p:pic>
      <p:sp>
        <p:nvSpPr>
          <p:cNvPr id="2" name="TextBox 1"/>
          <p:cNvSpPr txBox="1"/>
          <p:nvPr/>
        </p:nvSpPr>
        <p:spPr>
          <a:xfrm>
            <a:off x="2339752" y="4434251"/>
            <a:ext cx="2880320" cy="577081"/>
          </a:xfrm>
          <a:prstGeom prst="rect">
            <a:avLst/>
          </a:prstGeom>
          <a:noFill/>
        </p:spPr>
        <p:txBody>
          <a:bodyPr wrap="square" lIns="68580" tIns="34290" rIns="68580" bIns="34290" rtlCol="0">
            <a:spAutoFit/>
          </a:bodyPr>
          <a:lstStyle/>
          <a:p>
            <a:r>
              <a:rPr lang="en-US" sz="1100" dirty="0"/>
              <a:t>Testing of a new wax coating </a:t>
            </a:r>
            <a:r>
              <a:rPr lang="en-US" sz="1100" dirty="0" err="1"/>
              <a:t>Poligen</a:t>
            </a:r>
            <a:r>
              <a:rPr lang="en-US" sz="1100" dirty="0"/>
              <a:t> ES 91009® and corrosion inhibitor additives used for improving coatings for historic iron alloys</a:t>
            </a:r>
            <a:endParaRPr lang="el-GR" sz="1100" dirty="0"/>
          </a:p>
        </p:txBody>
      </p:sp>
      <p:pic>
        <p:nvPicPr>
          <p:cNvPr id="8" name="Picture 2" descr="http://icons.iconarchive.com/icons/graphicloads/filetype/256/pdf-icon.png">
            <a:hlinkClick r:id="rId3" action="ppaction://hlinkfile"/>
          </p:cNvPr>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292080" y="4453664"/>
            <a:ext cx="557668" cy="5576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1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Στόχοι</a:t>
            </a:r>
            <a:endParaRPr lang="el-GR" dirty="0"/>
          </a:p>
        </p:txBody>
      </p:sp>
      <p:sp>
        <p:nvSpPr>
          <p:cNvPr id="3" name="Content Placeholder 2"/>
          <p:cNvSpPr>
            <a:spLocks noGrp="1"/>
          </p:cNvSpPr>
          <p:nvPr>
            <p:ph idx="1"/>
          </p:nvPr>
        </p:nvSpPr>
        <p:spPr/>
        <p:txBody>
          <a:bodyPr>
            <a:normAutofit/>
          </a:bodyPr>
          <a:lstStyle/>
          <a:p>
            <a:r>
              <a:rPr lang="el-GR" sz="2400" dirty="0" smtClean="0"/>
              <a:t>Γνώση των τύπων των συγκολλητικών και των υλικών συμπλήρωσης που είναι κατάλληλα για μεταλλικά αντικείμενα/μνημεία</a:t>
            </a:r>
            <a:endParaRPr lang="en-US" sz="2400" dirty="0" smtClean="0"/>
          </a:p>
          <a:p>
            <a:r>
              <a:rPr lang="el-GR" sz="2400" dirty="0" smtClean="0"/>
              <a:t>Γνώση του πότε και πως εφαρμόζονται τα επικαλυπτικά σε μεταλλικά αντικείμενα/μνημεία</a:t>
            </a:r>
          </a:p>
          <a:p>
            <a:r>
              <a:rPr lang="el-GR" sz="2400" dirty="0" smtClean="0"/>
              <a:t>Γνώση των τύπων αστοχίας των επικαλυπτικών για μεταλλικά αντικείμενα/μνημεία</a:t>
            </a:r>
            <a:endParaRPr lang="el-GR" sz="2400" dirty="0"/>
          </a:p>
        </p:txBody>
      </p:sp>
    </p:spTree>
    <p:extLst>
      <p:ext uri="{BB962C8B-B14F-4D97-AF65-F5344CB8AC3E}">
        <p14:creationId xmlns:p14="http://schemas.microsoft.com/office/powerpoint/2010/main" val="4191016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6" y="4276137"/>
            <a:ext cx="9144000" cy="867363"/>
          </a:xfrm>
          <a:prstGeom prst="rect">
            <a:avLst/>
          </a:prstGeom>
          <a:solidFill>
            <a:srgbClr val="547026"/>
          </a:solidFill>
          <a:ln>
            <a:solidFill>
              <a:srgbClr val="547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normAutofit fontScale="90000"/>
          </a:bodyPr>
          <a:lstStyle/>
          <a:p>
            <a:r>
              <a:rPr lang="el-GR" dirty="0" smtClean="0"/>
              <a:t>Μέθοδοι εφαρμογής επικαλυπτικών</a:t>
            </a:r>
            <a:endParaRPr lang="el-GR"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1261" y="1239149"/>
            <a:ext cx="2465015" cy="2465015"/>
          </a:xfrm>
        </p:spPr>
      </p:pic>
      <p:sp>
        <p:nvSpPr>
          <p:cNvPr id="3" name="Text Placeholder 2"/>
          <p:cNvSpPr>
            <a:spLocks noGrp="1"/>
          </p:cNvSpPr>
          <p:nvPr>
            <p:ph type="body" idx="4294967295"/>
          </p:nvPr>
        </p:nvSpPr>
        <p:spPr>
          <a:xfrm>
            <a:off x="463674" y="4455736"/>
            <a:ext cx="4040188" cy="481012"/>
          </a:xfrm>
        </p:spPr>
        <p:txBody>
          <a:bodyPr>
            <a:noAutofit/>
          </a:bodyPr>
          <a:lstStyle/>
          <a:p>
            <a:pPr marL="0" indent="0" algn="ctr">
              <a:buNone/>
            </a:pPr>
            <a:r>
              <a:rPr lang="el-GR" sz="2400" dirty="0" smtClean="0">
                <a:solidFill>
                  <a:schemeClr val="bg1"/>
                </a:solidFill>
              </a:rPr>
              <a:t>Με ψεκασμό</a:t>
            </a:r>
            <a:endParaRPr lang="el-GR" sz="2400" dirty="0">
              <a:solidFill>
                <a:schemeClr val="bg1"/>
              </a:solidFill>
            </a:endParaRPr>
          </a:p>
        </p:txBody>
      </p:sp>
      <p:sp>
        <p:nvSpPr>
          <p:cNvPr id="5" name="Text Placeholder 4"/>
          <p:cNvSpPr>
            <a:spLocks noGrp="1"/>
          </p:cNvSpPr>
          <p:nvPr>
            <p:ph type="body" sz="quarter" idx="4294967295"/>
          </p:nvPr>
        </p:nvSpPr>
        <p:spPr>
          <a:xfrm>
            <a:off x="4860032" y="4455736"/>
            <a:ext cx="4041775" cy="481012"/>
          </a:xfrm>
        </p:spPr>
        <p:txBody>
          <a:bodyPr>
            <a:noAutofit/>
          </a:bodyPr>
          <a:lstStyle/>
          <a:p>
            <a:pPr marL="0" indent="0" algn="ctr">
              <a:buNone/>
            </a:pPr>
            <a:r>
              <a:rPr lang="el-GR" sz="2400" dirty="0" smtClean="0">
                <a:solidFill>
                  <a:schemeClr val="bg1"/>
                </a:solidFill>
              </a:rPr>
              <a:t>Με πινέλο</a:t>
            </a:r>
            <a:endParaRPr lang="el-GR" sz="2400" dirty="0">
              <a:solidFill>
                <a:schemeClr val="bg1"/>
              </a:solidFill>
            </a:endParaRPr>
          </a:p>
        </p:txBody>
      </p:sp>
      <p:pic>
        <p:nvPicPr>
          <p:cNvPr id="7" name="Content Placeholder 6"/>
          <p:cNvPicPr>
            <a:picLocks noGrp="1" noChangeAspect="1"/>
          </p:cNvPicPr>
          <p:nvPr>
            <p:ph sz="quarter" idx="4294967295"/>
          </p:nvPr>
        </p:nvPicPr>
        <p:blipFill>
          <a:blip r:embed="rId3"/>
          <a:stretch>
            <a:fillRect/>
          </a:stretch>
        </p:blipFill>
        <p:spPr>
          <a:xfrm>
            <a:off x="5311266" y="1275606"/>
            <a:ext cx="3139306" cy="2352588"/>
          </a:xfrm>
          <a:prstGeom prst="rect">
            <a:avLst/>
          </a:prstGeom>
        </p:spPr>
      </p:pic>
      <p:sp>
        <p:nvSpPr>
          <p:cNvPr id="9" name="TextBox 8"/>
          <p:cNvSpPr txBox="1"/>
          <p:nvPr/>
        </p:nvSpPr>
        <p:spPr>
          <a:xfrm>
            <a:off x="1331640" y="3742157"/>
            <a:ext cx="2304256" cy="438582"/>
          </a:xfrm>
          <a:prstGeom prst="rect">
            <a:avLst/>
          </a:prstGeom>
          <a:solidFill>
            <a:schemeClr val="bg1">
              <a:lumMod val="95000"/>
            </a:schemeClr>
          </a:solidFill>
        </p:spPr>
        <p:txBody>
          <a:bodyPr wrap="square" lIns="68580" tIns="34290" rIns="68580" bIns="34290" rtlCol="0">
            <a:spAutoFit/>
          </a:bodyPr>
          <a:lstStyle/>
          <a:p>
            <a:pPr algn="ctr"/>
            <a:r>
              <a:rPr lang="en-US" sz="1200" dirty="0" smtClean="0">
                <a:solidFill>
                  <a:schemeClr val="tx1">
                    <a:lumMod val="65000"/>
                    <a:lumOff val="35000"/>
                  </a:schemeClr>
                </a:solidFill>
              </a:rPr>
              <a:t>“</a:t>
            </a:r>
            <a:r>
              <a:rPr lang="en-US" sz="1200" dirty="0" smtClean="0">
                <a:solidFill>
                  <a:schemeClr val="tx1">
                    <a:lumMod val="65000"/>
                    <a:lumOff val="35000"/>
                  </a:schemeClr>
                </a:solidFill>
                <a:hlinkClick r:id="rId4"/>
              </a:rPr>
              <a:t>LVLP system</a:t>
            </a:r>
            <a:r>
              <a:rPr lang="en-US" sz="1200" dirty="0" smtClean="0">
                <a:solidFill>
                  <a:schemeClr val="tx1">
                    <a:lumMod val="65000"/>
                    <a:lumOff val="35000"/>
                  </a:schemeClr>
                </a:solidFill>
              </a:rPr>
              <a:t>“</a:t>
            </a:r>
            <a:r>
              <a:rPr lang="el-GR" sz="1200" dirty="0" smtClean="0">
                <a:solidFill>
                  <a:schemeClr val="tx1">
                    <a:lumMod val="65000"/>
                    <a:lumOff val="35000"/>
                  </a:schemeClr>
                </a:solidFill>
              </a:rPr>
              <a:t> από </a:t>
            </a:r>
            <a:r>
              <a:rPr lang="en-US" sz="1200" dirty="0" err="1" smtClean="0">
                <a:solidFill>
                  <a:schemeClr val="tx1">
                    <a:lumMod val="65000"/>
                    <a:lumOff val="35000"/>
                  </a:schemeClr>
                </a:solidFill>
                <a:hlinkClick r:id="rId5" tooltip="User:Onjacktallcuca"/>
              </a:rPr>
              <a:t>Onjacktallcuca</a:t>
            </a:r>
            <a:r>
              <a:rPr lang="el-GR" sz="1200" dirty="0" smtClean="0">
                <a:solidFill>
                  <a:schemeClr val="tx1">
                    <a:lumMod val="65000"/>
                    <a:lumOff val="35000"/>
                  </a:schemeClr>
                </a:solidFill>
              </a:rPr>
              <a:t> διαθέσιμο με άδεια </a:t>
            </a:r>
            <a:r>
              <a:rPr lang="en-US" sz="1200" dirty="0">
                <a:solidFill>
                  <a:schemeClr val="tx1">
                    <a:lumMod val="65000"/>
                    <a:lumOff val="35000"/>
                  </a:schemeClr>
                </a:solidFill>
                <a:hlinkClick r:id="rId6"/>
              </a:rPr>
              <a:t>CC BY-SA </a:t>
            </a:r>
            <a:r>
              <a:rPr lang="en-US" sz="1200" dirty="0" smtClean="0">
                <a:solidFill>
                  <a:schemeClr val="tx1">
                    <a:lumMod val="65000"/>
                    <a:lumOff val="35000"/>
                  </a:schemeClr>
                </a:solidFill>
                <a:hlinkClick r:id="rId6"/>
              </a:rPr>
              <a:t>3.0</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1757069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Εφαρμογή επικαλυπτικών</a:t>
            </a:r>
            <a:r>
              <a:rPr lang="en-US" sz="4000" dirty="0" smtClean="0"/>
              <a:t>-</a:t>
            </a:r>
            <a:r>
              <a:rPr lang="el-GR" sz="4000" dirty="0" smtClean="0"/>
              <a:t>Τεχνικές</a:t>
            </a:r>
            <a:endParaRPr lang="el-GR" sz="4000" dirty="0"/>
          </a:p>
        </p:txBody>
      </p:sp>
      <p:sp>
        <p:nvSpPr>
          <p:cNvPr id="3" name="Content Placeholder 2"/>
          <p:cNvSpPr>
            <a:spLocks noGrp="1"/>
          </p:cNvSpPr>
          <p:nvPr>
            <p:ph idx="1"/>
          </p:nvPr>
        </p:nvSpPr>
        <p:spPr/>
        <p:txBody>
          <a:bodyPr>
            <a:normAutofit/>
          </a:bodyPr>
          <a:lstStyle/>
          <a:p>
            <a:r>
              <a:rPr lang="el-GR" sz="2400" dirty="0" smtClean="0"/>
              <a:t>Προετοιμασία επιφάνειας</a:t>
            </a:r>
            <a:r>
              <a:rPr lang="en-US" sz="2400" dirty="0" smtClean="0"/>
              <a:t> - </a:t>
            </a:r>
            <a:r>
              <a:rPr lang="el-GR" sz="2400" b="1" dirty="0" smtClean="0">
                <a:solidFill>
                  <a:srgbClr val="A65841"/>
                </a:solidFill>
              </a:rPr>
              <a:t>π</a:t>
            </a:r>
            <a:r>
              <a:rPr lang="el-GR" altLang="el-GR" sz="2400" b="1" dirty="0" smtClean="0">
                <a:solidFill>
                  <a:srgbClr val="A65841"/>
                </a:solidFill>
              </a:rPr>
              <a:t>ριν </a:t>
            </a:r>
            <a:r>
              <a:rPr lang="el-GR" altLang="el-GR" sz="2400" b="1" dirty="0">
                <a:solidFill>
                  <a:srgbClr val="A65841"/>
                </a:solidFill>
              </a:rPr>
              <a:t>εφαρμοστεί η τελική επικάλυψη, πρέπει η επιφάνεια του αντικειμένου να είναι </a:t>
            </a:r>
            <a:r>
              <a:rPr lang="el-GR" altLang="el-GR" sz="2400" b="1" dirty="0" smtClean="0">
                <a:solidFill>
                  <a:srgbClr val="A65841"/>
                </a:solidFill>
              </a:rPr>
              <a:t>καθαρή (χωρίς σκόνη και επικαθίσεις</a:t>
            </a:r>
            <a:r>
              <a:rPr lang="en-US" altLang="el-GR" sz="2400" b="1" dirty="0" smtClean="0">
                <a:solidFill>
                  <a:srgbClr val="A65841"/>
                </a:solidFill>
              </a:rPr>
              <a:t>)</a:t>
            </a:r>
            <a:r>
              <a:rPr lang="el-GR" altLang="el-GR" sz="2400" b="1" dirty="0" smtClean="0">
                <a:solidFill>
                  <a:srgbClr val="A65841"/>
                </a:solidFill>
              </a:rPr>
              <a:t>, </a:t>
            </a:r>
            <a:r>
              <a:rPr lang="el-GR" altLang="el-GR" sz="2400" b="1" dirty="0">
                <a:solidFill>
                  <a:srgbClr val="A65841"/>
                </a:solidFill>
              </a:rPr>
              <a:t>σταθερή και στεγνή (χωρίς την παρουσία νερού ή υγρασίας).</a:t>
            </a:r>
            <a:endParaRPr lang="en-US" altLang="el-GR" sz="2400" b="1" dirty="0">
              <a:solidFill>
                <a:srgbClr val="A65841"/>
              </a:solidFill>
            </a:endParaRPr>
          </a:p>
          <a:p>
            <a:r>
              <a:rPr lang="el-GR" sz="2400" dirty="0" smtClean="0"/>
              <a:t>Παράμετροι εφαρμογής</a:t>
            </a:r>
            <a:r>
              <a:rPr lang="en-US" sz="2400" dirty="0" smtClean="0"/>
              <a:t> (</a:t>
            </a:r>
            <a:r>
              <a:rPr lang="el-GR" sz="2400" dirty="0" smtClean="0"/>
              <a:t>ομοιόμορφο και επαρκές πάχος,</a:t>
            </a:r>
            <a:r>
              <a:rPr lang="en-US" sz="2400" dirty="0" smtClean="0"/>
              <a:t> </a:t>
            </a:r>
            <a:r>
              <a:rPr lang="el-GR" sz="2400" dirty="0" smtClean="0"/>
              <a:t>αποδεκτό εύρος </a:t>
            </a:r>
            <a:r>
              <a:rPr lang="en-GB" sz="2400" dirty="0" smtClean="0"/>
              <a:t>RH</a:t>
            </a:r>
            <a:r>
              <a:rPr lang="el-GR" sz="2400" dirty="0" smtClean="0"/>
              <a:t> και θερμοκρασίας</a:t>
            </a:r>
            <a:r>
              <a:rPr lang="en-US" sz="2400" dirty="0" smtClean="0"/>
              <a:t>,  </a:t>
            </a:r>
            <a:r>
              <a:rPr lang="el-GR" sz="2400" dirty="0" smtClean="0"/>
              <a:t>σε συμφωνία με τις οδηγίες του κατασκευαστή</a:t>
            </a:r>
            <a:r>
              <a:rPr lang="en-US" sz="2400" dirty="0" smtClean="0"/>
              <a:t>)</a:t>
            </a:r>
          </a:p>
          <a:p>
            <a:r>
              <a:rPr lang="el-GR" sz="2400" dirty="0" smtClean="0"/>
              <a:t>Επιθεώρηση επικαλυπτικών</a:t>
            </a:r>
            <a:endParaRPr lang="el-GR" sz="2400" dirty="0"/>
          </a:p>
        </p:txBody>
      </p:sp>
    </p:spTree>
    <p:extLst>
      <p:ext uri="{BB962C8B-B14F-4D97-AF65-F5344CB8AC3E}">
        <p14:creationId xmlns:p14="http://schemas.microsoft.com/office/powerpoint/2010/main" val="505979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Μέτρηση πάχους επικαλυπτικών</a:t>
            </a:r>
            <a:endParaRPr lang="el-GR" dirty="0"/>
          </a:p>
        </p:txBody>
      </p:sp>
      <p:sp>
        <p:nvSpPr>
          <p:cNvPr id="3" name="Content Placeholder 2"/>
          <p:cNvSpPr>
            <a:spLocks noGrp="1"/>
          </p:cNvSpPr>
          <p:nvPr>
            <p:ph idx="1"/>
          </p:nvPr>
        </p:nvSpPr>
        <p:spPr>
          <a:xfrm>
            <a:off x="457200" y="1200150"/>
            <a:ext cx="8291264" cy="3819871"/>
          </a:xfrm>
        </p:spPr>
        <p:txBody>
          <a:bodyPr>
            <a:noAutofit/>
          </a:bodyPr>
          <a:lstStyle/>
          <a:p>
            <a:r>
              <a:rPr lang="el-GR" sz="2000" dirty="0" smtClean="0"/>
              <a:t>Το πάχος του επικαλυπτικού είναι σημαντικό για να μην υπάρξει αστοχία, όπου οι περισσότεροι κατασκευαστές θέτουν το ελάχιστο απαιτούμενο πάχος, το οποίο μπορεί να είναι ή να μην είναι κατάλληλο για τους σκοπούς της συντήρησης.</a:t>
            </a:r>
            <a:endParaRPr lang="en-US" sz="2000" dirty="0" smtClean="0"/>
          </a:p>
          <a:p>
            <a:r>
              <a:rPr lang="el-GR" sz="2000" dirty="0" smtClean="0"/>
              <a:t>Μπορεί να απαιτούνται περισσότερα του ενός στρώματα επικάλυψης, αλλά είναι σημαντικό να έχει γίνει πλήρης ξήρανση του υποκείμενου στρώματος πριν την εφαρμογή νέου στρώματος.</a:t>
            </a:r>
            <a:endParaRPr lang="en-US" sz="2000" dirty="0" smtClean="0"/>
          </a:p>
          <a:p>
            <a:r>
              <a:rPr lang="el-GR" sz="2000" dirty="0" smtClean="0"/>
              <a:t>Στη βιομηχανία υπάρχουν πολλά εργαλεία για τη μέτρηση του πάχους ενός επικαλυπτικού.</a:t>
            </a:r>
            <a:endParaRPr lang="el-GR" sz="2000" dirty="0"/>
          </a:p>
        </p:txBody>
      </p:sp>
      <p:sp>
        <p:nvSpPr>
          <p:cNvPr id="4" name="TextBox 3"/>
          <p:cNvSpPr txBox="1"/>
          <p:nvPr/>
        </p:nvSpPr>
        <p:spPr>
          <a:xfrm>
            <a:off x="4912196" y="3995980"/>
            <a:ext cx="2655912" cy="915635"/>
          </a:xfrm>
          <a:prstGeom prst="rect">
            <a:avLst/>
          </a:prstGeom>
          <a:noFill/>
        </p:spPr>
        <p:txBody>
          <a:bodyPr wrap="square" lIns="68580" tIns="34290" rIns="68580" bIns="34290" rtlCol="0">
            <a:spAutoFit/>
          </a:bodyPr>
          <a:lstStyle/>
          <a:p>
            <a:r>
              <a:rPr lang="el-GR" sz="1100" dirty="0" smtClean="0"/>
              <a:t>Μέτρηση </a:t>
            </a:r>
            <a:r>
              <a:rPr lang="el-GR" sz="1100" dirty="0"/>
              <a:t>πάχους προστατευτικών μεταλλικών σε ιστορικά μεταλλικά αντικείμενα με τη χρήση φασματοσκοπίας εξάχνωσης επαγόμενη από παλμό </a:t>
            </a:r>
            <a:r>
              <a:rPr lang="el-GR" sz="1100" dirty="0" smtClean="0"/>
              <a:t>λέιζερ </a:t>
            </a:r>
            <a:r>
              <a:rPr lang="en-GB" sz="1100" dirty="0" smtClean="0"/>
              <a:t>nanosecond</a:t>
            </a:r>
            <a:r>
              <a:rPr lang="el-GR" sz="1100" dirty="0" smtClean="0"/>
              <a:t> </a:t>
            </a:r>
            <a:r>
              <a:rPr lang="el-GR" sz="1100" dirty="0"/>
              <a:t>και </a:t>
            </a:r>
            <a:r>
              <a:rPr lang="en-GB" sz="1100" dirty="0"/>
              <a:t>_</a:t>
            </a:r>
            <a:r>
              <a:rPr lang="en-GB" sz="1100" dirty="0" err="1"/>
              <a:t>femtosecond</a:t>
            </a:r>
            <a:endParaRPr lang="el-GR" sz="1100" dirty="0"/>
          </a:p>
        </p:txBody>
      </p:sp>
      <p:pic>
        <p:nvPicPr>
          <p:cNvPr id="5" name="Picture 2" descr="http://icons.iconarchive.com/icons/graphicloads/filetype/256/pdf-icon.png">
            <a:hlinkClick r:id="rId2"/>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596336" y="3995980"/>
            <a:ext cx="845700" cy="8457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51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076" y="4443957"/>
            <a:ext cx="9144000" cy="699543"/>
          </a:xfrm>
          <a:prstGeom prst="rect">
            <a:avLst/>
          </a:prstGeom>
          <a:solidFill>
            <a:srgbClr val="547026"/>
          </a:solidFill>
          <a:ln>
            <a:solidFill>
              <a:srgbClr val="547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4" name="Title 3"/>
          <p:cNvSpPr>
            <a:spLocks noGrp="1"/>
          </p:cNvSpPr>
          <p:nvPr>
            <p:ph type="title"/>
          </p:nvPr>
        </p:nvSpPr>
        <p:spPr/>
        <p:txBody>
          <a:bodyPr>
            <a:noAutofit/>
          </a:bodyPr>
          <a:lstStyle/>
          <a:p>
            <a:r>
              <a:rPr lang="el-GR" sz="3200" dirty="0" smtClean="0"/>
              <a:t>Εφαρμογή </a:t>
            </a:r>
            <a:r>
              <a:rPr lang="el-GR" sz="3200" dirty="0" err="1" smtClean="0"/>
              <a:t>επικαλυπτικών</a:t>
            </a:r>
            <a:r>
              <a:rPr lang="el-GR" sz="3200" dirty="0" smtClean="0"/>
              <a:t> -</a:t>
            </a:r>
            <a:r>
              <a:rPr lang="en-US" sz="3200" dirty="0" smtClean="0"/>
              <a:t> </a:t>
            </a:r>
            <a:r>
              <a:rPr lang="el-GR" sz="3200" dirty="0" smtClean="0"/>
              <a:t>Χρήση θερμότητας</a:t>
            </a:r>
            <a:endParaRPr lang="el-GR" sz="32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 y="1059582"/>
            <a:ext cx="4536505" cy="3024336"/>
          </a:xfrm>
        </p:spPr>
      </p:pic>
      <p:sp>
        <p:nvSpPr>
          <p:cNvPr id="5" name="Text Placeholder 4"/>
          <p:cNvSpPr>
            <a:spLocks noGrp="1"/>
          </p:cNvSpPr>
          <p:nvPr>
            <p:ph type="body" idx="4294967295"/>
          </p:nvPr>
        </p:nvSpPr>
        <p:spPr>
          <a:xfrm>
            <a:off x="0" y="4443957"/>
            <a:ext cx="4392488" cy="699543"/>
          </a:xfrm>
        </p:spPr>
        <p:txBody>
          <a:bodyPr>
            <a:noAutofit/>
          </a:bodyPr>
          <a:lstStyle/>
          <a:p>
            <a:pPr marL="0" indent="0">
              <a:spcBef>
                <a:spcPts val="0"/>
              </a:spcBef>
              <a:buNone/>
            </a:pPr>
            <a:r>
              <a:rPr lang="el-GR" sz="1400" dirty="0">
                <a:solidFill>
                  <a:schemeClr val="bg1"/>
                </a:solidFill>
              </a:rPr>
              <a:t>Ηλεκτρικές θερμάστρες που χρησιμοποιούνται για θέρμανση της επιφάνειας πριν από την εφαρμογή του κεριού</a:t>
            </a:r>
          </a:p>
        </p:txBody>
      </p:sp>
      <p:sp>
        <p:nvSpPr>
          <p:cNvPr id="7" name="Text Placeholder 6"/>
          <p:cNvSpPr>
            <a:spLocks noGrp="1"/>
          </p:cNvSpPr>
          <p:nvPr>
            <p:ph type="body" sz="quarter" idx="4294967295"/>
          </p:nvPr>
        </p:nvSpPr>
        <p:spPr>
          <a:xfrm>
            <a:off x="4549924" y="4443957"/>
            <a:ext cx="4041775" cy="699544"/>
          </a:xfrm>
        </p:spPr>
        <p:txBody>
          <a:bodyPr>
            <a:noAutofit/>
          </a:bodyPr>
          <a:lstStyle/>
          <a:p>
            <a:pPr marL="0" indent="0">
              <a:buNone/>
            </a:pPr>
            <a:r>
              <a:rPr lang="el-GR" sz="1600" dirty="0">
                <a:solidFill>
                  <a:schemeClr val="bg1"/>
                </a:solidFill>
              </a:rPr>
              <a:t>Χρήση πιστολιού θερμού αέρα για πολύπλοκες μορφολογικά επιφάνειες</a:t>
            </a:r>
          </a:p>
        </p:txBody>
      </p:sp>
      <p:pic>
        <p:nvPicPr>
          <p:cNvPr id="12" name="Content Placeholder 11"/>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4597772" y="1059582"/>
            <a:ext cx="4546228" cy="3024336"/>
          </a:xfrm>
        </p:spPr>
      </p:pic>
      <p:sp>
        <p:nvSpPr>
          <p:cNvPr id="10" name="TextBox 9"/>
          <p:cNvSpPr txBox="1"/>
          <p:nvPr/>
        </p:nvSpPr>
        <p:spPr>
          <a:xfrm>
            <a:off x="5758" y="4140000"/>
            <a:ext cx="9138241"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755378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2558781" y="2784767"/>
            <a:ext cx="4170449" cy="576065"/>
          </a:xfrm>
          <a:prstGeom prst="rect">
            <a:avLst/>
          </a:prstGeom>
          <a:solidFill>
            <a:srgbClr val="547026"/>
          </a:solidFill>
          <a:ln>
            <a:solidFill>
              <a:srgbClr val="547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554" name="Rectangle 2"/>
          <p:cNvSpPr>
            <a:spLocks noGrp="1" noChangeArrowheads="1"/>
          </p:cNvSpPr>
          <p:nvPr>
            <p:ph type="title"/>
          </p:nvPr>
        </p:nvSpPr>
        <p:spPr/>
        <p:txBody>
          <a:bodyPr>
            <a:normAutofit/>
          </a:bodyPr>
          <a:lstStyle/>
          <a:p>
            <a:r>
              <a:rPr lang="el-GR" altLang="el-GR" sz="3600" dirty="0">
                <a:latin typeface="+mn-lt"/>
              </a:rPr>
              <a:t>Κατάσταση πριν και μετά το κερί</a:t>
            </a:r>
          </a:p>
        </p:txBody>
      </p:sp>
      <p:grpSp>
        <p:nvGrpSpPr>
          <p:cNvPr id="2" name="Group 1"/>
          <p:cNvGrpSpPr/>
          <p:nvPr/>
        </p:nvGrpSpPr>
        <p:grpSpPr>
          <a:xfrm>
            <a:off x="1824299" y="987573"/>
            <a:ext cx="5411997" cy="3893450"/>
            <a:chOff x="1643768" y="987574"/>
            <a:chExt cx="5808552" cy="4202518"/>
          </a:xfrm>
        </p:grpSpPr>
        <p:pic>
          <p:nvPicPr>
            <p:cNvPr id="23555" name="Picture 3" descr="ip52-fxxs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768" y="987574"/>
              <a:ext cx="2930355" cy="4202518"/>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sf07b-1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44008" y="987574"/>
              <a:ext cx="2808312" cy="420251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6328" y="4881023"/>
            <a:ext cx="9137672"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515833243"/>
      </p:ext>
    </p:extLst>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3517576" y="2288877"/>
            <a:ext cx="5133181" cy="576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noAutofit/>
          </a:bodyPr>
          <a:lstStyle/>
          <a:p>
            <a:r>
              <a:rPr lang="el-GR" sz="2800" dirty="0" smtClean="0"/>
              <a:t>Σίδηρος εκτεθειμένος σε εξωτερικό ενάλιο περιβάλλον από τον τροχό του ατμόπλοιου ΄Πατρίς΄</a:t>
            </a:r>
            <a:endParaRPr lang="el-GR" sz="2800" dirty="0"/>
          </a:p>
        </p:txBody>
      </p:sp>
      <p:pic>
        <p:nvPicPr>
          <p:cNvPr id="5" name="Content Placeholder 4"/>
          <p:cNvPicPr>
            <a:picLocks noGrp="1" noChangeAspect="1"/>
          </p:cNvPicPr>
          <p:nvPr>
            <p:ph idx="1"/>
          </p:nvPr>
        </p:nvPicPr>
        <p:blipFill>
          <a:blip r:embed="rId2"/>
          <a:stretch>
            <a:fillRect/>
          </a:stretch>
        </p:blipFill>
        <p:spPr>
          <a:xfrm>
            <a:off x="6390000" y="843558"/>
            <a:ext cx="2756297" cy="3675063"/>
          </a:xfrm>
          <a:prstGeom prst="rect">
            <a:avLst/>
          </a:prstGeom>
        </p:spPr>
      </p:pic>
      <p:sp>
        <p:nvSpPr>
          <p:cNvPr id="4" name="Text Placeholder 3"/>
          <p:cNvSpPr>
            <a:spLocks noGrp="1"/>
          </p:cNvSpPr>
          <p:nvPr>
            <p:ph type="body" sz="half" idx="4294967295"/>
          </p:nvPr>
        </p:nvSpPr>
        <p:spPr>
          <a:xfrm>
            <a:off x="179512" y="1419622"/>
            <a:ext cx="6048672" cy="3723878"/>
          </a:xfrm>
        </p:spPr>
        <p:txBody>
          <a:bodyPr>
            <a:noAutofit/>
          </a:bodyPr>
          <a:lstStyle/>
          <a:p>
            <a:pPr>
              <a:buClr>
                <a:schemeClr val="accent6">
                  <a:lumMod val="75000"/>
                </a:schemeClr>
              </a:buClr>
            </a:pPr>
            <a:r>
              <a:rPr lang="el-GR" sz="1900" dirty="0" smtClean="0"/>
              <a:t>Για την εφαρμογή αυτή επιλέχθηκε ένα ειδικό επικαλυπτικό σύστημα για το συντηρημένο τροχό από σίδηρο που ανασύρθηκε από τη θάλασσα και εκτείθεται σε εξωτερικό ενάλιο περιβάλλον στο Βιομηχανικό Μουσείο Σύρου, σε βροχή και σε αερομεταφερόμενα άλατα.</a:t>
            </a:r>
            <a:endParaRPr lang="en-US" sz="1900" dirty="0" smtClean="0"/>
          </a:p>
          <a:p>
            <a:pPr marL="895350" indent="-628650">
              <a:buFont typeface="+mj-lt"/>
              <a:buAutoNum type="arabicParenR"/>
            </a:pPr>
            <a:r>
              <a:rPr lang="el-GR" sz="1900" dirty="0" smtClean="0"/>
              <a:t>Σύστημα δύο στρωμάτων: Αστάρι </a:t>
            </a:r>
            <a:r>
              <a:rPr lang="en-US" sz="1900" dirty="0" smtClean="0"/>
              <a:t>PD-000090-UV </a:t>
            </a:r>
            <a:r>
              <a:rPr lang="el-GR" sz="1900" dirty="0" smtClean="0"/>
              <a:t>και υαλώδες στρώμα επικάλυψηςν</a:t>
            </a:r>
            <a:r>
              <a:rPr lang="en-US" sz="1900" dirty="0" smtClean="0"/>
              <a:t>PD-000073-UV</a:t>
            </a:r>
          </a:p>
          <a:p>
            <a:pPr marL="895350" indent="-628650">
              <a:buFont typeface="+mj-lt"/>
              <a:buAutoNum type="arabicParenR"/>
            </a:pPr>
            <a:r>
              <a:rPr lang="el-GR" sz="1900" dirty="0" smtClean="0"/>
              <a:t>Τελική επικάλυψη με γαλάκτωμα αντιδιαβρωτικού κεριού </a:t>
            </a:r>
            <a:r>
              <a:rPr lang="en-US" sz="1900" dirty="0" smtClean="0"/>
              <a:t>XR-000053 </a:t>
            </a:r>
          </a:p>
          <a:p>
            <a:pPr>
              <a:buClr>
                <a:schemeClr val="accent6">
                  <a:lumMod val="75000"/>
                </a:schemeClr>
              </a:buClr>
            </a:pPr>
            <a:r>
              <a:rPr lang="el-GR" sz="1900" dirty="0" smtClean="0"/>
              <a:t>Κατασκευή: </a:t>
            </a:r>
            <a:r>
              <a:rPr lang="en-US" sz="1900" dirty="0" smtClean="0"/>
              <a:t>Dr</a:t>
            </a:r>
            <a:r>
              <a:rPr lang="en-US" sz="1900" dirty="0"/>
              <a:t>. A. </a:t>
            </a:r>
            <a:r>
              <a:rPr lang="en-US" sz="1900" dirty="0" err="1"/>
              <a:t>Conrads</a:t>
            </a:r>
            <a:r>
              <a:rPr lang="en-US" sz="1900" dirty="0"/>
              <a:t> </a:t>
            </a:r>
            <a:r>
              <a:rPr lang="en-US" sz="1900" dirty="0" err="1"/>
              <a:t>Lacke</a:t>
            </a:r>
            <a:r>
              <a:rPr lang="en-US" sz="1900" dirty="0"/>
              <a:t> GmbH &amp; Co. </a:t>
            </a:r>
            <a:endParaRPr lang="el-GR" sz="1900" dirty="0"/>
          </a:p>
        </p:txBody>
      </p:sp>
      <p:sp>
        <p:nvSpPr>
          <p:cNvPr id="7" name="TextBox 6"/>
          <p:cNvSpPr txBox="1"/>
          <p:nvPr/>
        </p:nvSpPr>
        <p:spPr>
          <a:xfrm>
            <a:off x="6512805" y="4587974"/>
            <a:ext cx="2520130" cy="430887"/>
          </a:xfrm>
          <a:prstGeom prst="rect">
            <a:avLst/>
          </a:prstGeom>
          <a:solidFill>
            <a:schemeClr val="bg1">
              <a:lumMod val="95000"/>
            </a:schemeClr>
          </a:solidFill>
        </p:spPr>
        <p:txBody>
          <a:bodyPr wrap="square" rtlCol="0">
            <a:spAutoFit/>
          </a:bodyPr>
          <a:lstStyle/>
          <a:p>
            <a:pPr algn="ctr"/>
            <a:r>
              <a:rPr lang="en-US" sz="1100" dirty="0" smtClean="0">
                <a:solidFill>
                  <a:schemeClr val="tx1">
                    <a:lumMod val="75000"/>
                    <a:lumOff val="25000"/>
                  </a:schemeClr>
                </a:solidFill>
              </a:rPr>
              <a:t>© </a:t>
            </a:r>
            <a:r>
              <a:rPr lang="el-GR" sz="1100" dirty="0" smtClean="0">
                <a:solidFill>
                  <a:schemeClr val="tx1">
                    <a:lumMod val="75000"/>
                    <a:lumOff val="25000"/>
                  </a:schemeClr>
                </a:solidFill>
              </a:rPr>
              <a:t>Εργαστήριο Συντήρησης Μεταλλικών Αντικειμένων-ΤΕΙ ΑΘΗΝΑΣ </a:t>
            </a:r>
            <a:endParaRPr lang="el-GR" sz="1100" dirty="0">
              <a:solidFill>
                <a:schemeClr val="tx1">
                  <a:lumMod val="75000"/>
                  <a:lumOff val="25000"/>
                </a:schemeClr>
              </a:solidFill>
            </a:endParaRPr>
          </a:p>
        </p:txBody>
      </p:sp>
    </p:spTree>
    <p:extLst>
      <p:ext uri="{BB962C8B-B14F-4D97-AF65-F5344CB8AC3E}">
        <p14:creationId xmlns:p14="http://schemas.microsoft.com/office/powerpoint/2010/main" val="418219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Εφαρμογή επικαλυπτικού με πινέλο</a:t>
            </a:r>
            <a:endParaRPr lang="el-GR" dirty="0"/>
          </a:p>
        </p:txBody>
      </p:sp>
      <p:pic>
        <p:nvPicPr>
          <p:cNvPr id="5" name="Content Placeholder 4"/>
          <p:cNvPicPr>
            <a:picLocks noGrp="1" noChangeAspect="1"/>
          </p:cNvPicPr>
          <p:nvPr>
            <p:ph idx="1"/>
          </p:nvPr>
        </p:nvPicPr>
        <p:blipFill>
          <a:blip r:embed="rId2"/>
          <a:stretch>
            <a:fillRect/>
          </a:stretch>
        </p:blipFill>
        <p:spPr>
          <a:xfrm>
            <a:off x="4957200" y="987574"/>
            <a:ext cx="4176002" cy="3132000"/>
          </a:xfrm>
          <a:prstGeom prst="rect">
            <a:avLst/>
          </a:prstGeom>
        </p:spPr>
      </p:pic>
      <p:sp>
        <p:nvSpPr>
          <p:cNvPr id="4" name="Text Placeholder 3"/>
          <p:cNvSpPr>
            <a:spLocks noGrp="1"/>
          </p:cNvSpPr>
          <p:nvPr>
            <p:ph type="body" sz="half" idx="4294967295"/>
          </p:nvPr>
        </p:nvSpPr>
        <p:spPr>
          <a:xfrm>
            <a:off x="251520" y="1347614"/>
            <a:ext cx="4392488" cy="3517900"/>
          </a:xfrm>
        </p:spPr>
        <p:txBody>
          <a:bodyPr>
            <a:normAutofit fontScale="62500" lnSpcReduction="20000"/>
          </a:bodyPr>
          <a:lstStyle/>
          <a:p>
            <a:pPr>
              <a:lnSpc>
                <a:spcPct val="120000"/>
              </a:lnSpc>
              <a:buClr>
                <a:schemeClr val="accent6">
                  <a:lumMod val="75000"/>
                </a:schemeClr>
              </a:buClr>
            </a:pPr>
            <a:r>
              <a:rPr lang="el-GR" dirty="0" smtClean="0"/>
              <a:t>Διάρκεια επικάλυψης 15 με 20 χρόνια</a:t>
            </a:r>
            <a:endParaRPr lang="en-US" dirty="0" smtClean="0"/>
          </a:p>
          <a:p>
            <a:pPr algn="l">
              <a:lnSpc>
                <a:spcPct val="120000"/>
              </a:lnSpc>
              <a:buClr>
                <a:schemeClr val="accent6">
                  <a:lumMod val="75000"/>
                </a:schemeClr>
              </a:buClr>
            </a:pPr>
            <a:r>
              <a:rPr lang="el-GR" dirty="0" smtClean="0"/>
              <a:t>Το επικαλυπτικό γαλακτώματος κεριού μπορεί να αφαιρεθεί μόνο με ζεστή υδροβολή υψηλής πίεσης και το επικαλυπτικό σύστημα δύο συστατικών με μηχανικές μεθόδους, καθώς οι διαλύτες δε μπορούν να αφαιρέσουν το επικαλυπτικό σύστημα.  </a:t>
            </a:r>
            <a:endParaRPr lang="en-US" dirty="0" smtClean="0"/>
          </a:p>
          <a:p>
            <a:pPr algn="l"/>
            <a:endParaRPr lang="el-GR" dirty="0"/>
          </a:p>
        </p:txBody>
      </p:sp>
      <p:sp>
        <p:nvSpPr>
          <p:cNvPr id="7" name="TextBox 6"/>
          <p:cNvSpPr txBox="1"/>
          <p:nvPr/>
        </p:nvSpPr>
        <p:spPr>
          <a:xfrm>
            <a:off x="5796136" y="4250948"/>
            <a:ext cx="2520130" cy="430887"/>
          </a:xfrm>
          <a:prstGeom prst="rect">
            <a:avLst/>
          </a:prstGeom>
          <a:solidFill>
            <a:schemeClr val="bg1">
              <a:lumMod val="95000"/>
            </a:schemeClr>
          </a:solidFill>
        </p:spPr>
        <p:txBody>
          <a:bodyPr wrap="square" rtlCol="0">
            <a:spAutoFit/>
          </a:bodyPr>
          <a:lstStyle/>
          <a:p>
            <a:pPr algn="ctr"/>
            <a:r>
              <a:rPr lang="en-US" sz="1100" dirty="0" smtClean="0">
                <a:solidFill>
                  <a:schemeClr val="tx1">
                    <a:lumMod val="75000"/>
                    <a:lumOff val="25000"/>
                  </a:schemeClr>
                </a:solidFill>
              </a:rPr>
              <a:t>© </a:t>
            </a:r>
            <a:r>
              <a:rPr lang="el-GR" sz="1100" dirty="0" smtClean="0">
                <a:solidFill>
                  <a:schemeClr val="tx1">
                    <a:lumMod val="75000"/>
                    <a:lumOff val="25000"/>
                  </a:schemeClr>
                </a:solidFill>
              </a:rPr>
              <a:t>Εργαστήριο Συντήρησης Μεταλλικών Αντικειμένων-ΤΕΙ ΑΘΗΝΑΣ </a:t>
            </a:r>
            <a:endParaRPr lang="el-GR" sz="1100" dirty="0">
              <a:solidFill>
                <a:schemeClr val="tx1">
                  <a:lumMod val="75000"/>
                  <a:lumOff val="25000"/>
                </a:schemeClr>
              </a:solidFill>
            </a:endParaRPr>
          </a:p>
        </p:txBody>
      </p:sp>
    </p:spTree>
    <p:extLst>
      <p:ext uri="{BB962C8B-B14F-4D97-AF65-F5344CB8AC3E}">
        <p14:creationId xmlns:p14="http://schemas.microsoft.com/office/powerpoint/2010/main" val="1123588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76" y="4587975"/>
            <a:ext cx="9144000" cy="555526"/>
          </a:xfrm>
          <a:prstGeom prst="rect">
            <a:avLst/>
          </a:prstGeom>
          <a:solidFill>
            <a:srgbClr val="547026"/>
          </a:solidFill>
          <a:ln>
            <a:solidFill>
              <a:srgbClr val="547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normAutofit fontScale="90000"/>
          </a:bodyPr>
          <a:lstStyle/>
          <a:p>
            <a:r>
              <a:rPr lang="el-GR" sz="2400" dirty="0"/>
              <a:t>Επιθεώρηση </a:t>
            </a:r>
            <a:r>
              <a:rPr lang="el-GR" sz="2400" dirty="0" err="1" smtClean="0"/>
              <a:t>επικαλυπτικών</a:t>
            </a:r>
            <a:r>
              <a:rPr lang="en-US" sz="2400" dirty="0" smtClean="0"/>
              <a:t> - </a:t>
            </a:r>
            <a:r>
              <a:rPr lang="el-GR" sz="2400" dirty="0"/>
              <a:t>έλεγχος με επικάθιση σταγόνας νερού</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987574"/>
            <a:ext cx="7200800" cy="3600400"/>
          </a:xfrm>
        </p:spPr>
      </p:pic>
      <p:sp>
        <p:nvSpPr>
          <p:cNvPr id="3" name="TextBox 2"/>
          <p:cNvSpPr txBox="1"/>
          <p:nvPr/>
        </p:nvSpPr>
        <p:spPr>
          <a:xfrm>
            <a:off x="3845441" y="4738780"/>
            <a:ext cx="1453119" cy="253916"/>
          </a:xfrm>
          <a:prstGeom prst="rect">
            <a:avLst/>
          </a:prstGeom>
          <a:solidFill>
            <a:schemeClr val="bg1">
              <a:lumMod val="95000"/>
            </a:schemeClr>
          </a:solidFill>
        </p:spPr>
        <p:txBody>
          <a:bodyPr wrap="square" lIns="68580" tIns="34290" rIns="68580" bIns="34290" rtlCol="0">
            <a:spAutoFit/>
          </a:bodyPr>
          <a:lstStyle/>
          <a:p>
            <a:pPr algn="ctr"/>
            <a:r>
              <a:rPr lang="en-GB" sz="1200" dirty="0">
                <a:solidFill>
                  <a:schemeClr val="tx1">
                    <a:lumMod val="65000"/>
                    <a:lumOff val="35000"/>
                  </a:schemeClr>
                </a:solidFill>
              </a:rPr>
              <a:t>©</a:t>
            </a:r>
            <a:r>
              <a:rPr lang="en-GB" sz="1200" dirty="0">
                <a:solidFill>
                  <a:schemeClr val="tx1">
                    <a:lumMod val="65000"/>
                    <a:lumOff val="35000"/>
                  </a:schemeClr>
                </a:solidFill>
                <a:hlinkClick r:id="rId3"/>
              </a:rPr>
              <a:t>exova.com</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2121784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19" y="4587974"/>
            <a:ext cx="9144000" cy="555526"/>
          </a:xfrm>
          <a:prstGeom prst="rect">
            <a:avLst/>
          </a:prstGeom>
          <a:solidFill>
            <a:srgbClr val="547026"/>
          </a:solidFill>
          <a:ln>
            <a:solidFill>
              <a:srgbClr val="547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7200" y="65162"/>
            <a:ext cx="8229600" cy="850404"/>
          </a:xfrm>
        </p:spPr>
        <p:txBody>
          <a:bodyPr>
            <a:noAutofit/>
          </a:bodyPr>
          <a:lstStyle/>
          <a:p>
            <a:r>
              <a:rPr lang="el-GR" sz="3200" dirty="0" smtClean="0"/>
              <a:t>Ανιχνευτές </a:t>
            </a:r>
            <a:r>
              <a:rPr lang="en-GB" sz="3200" dirty="0" smtClean="0"/>
              <a:t>holiday </a:t>
            </a:r>
            <a:r>
              <a:rPr lang="el-GR" sz="3200" dirty="0" smtClean="0"/>
              <a:t>για την επιθεώρηση επιφανειών με βαφή</a:t>
            </a:r>
            <a:endParaRPr lang="el-GR" sz="3200"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19408" y="987573"/>
            <a:ext cx="5305185" cy="3600401"/>
          </a:xfrm>
        </p:spPr>
      </p:pic>
      <p:sp>
        <p:nvSpPr>
          <p:cNvPr id="5" name="TextBox 4"/>
          <p:cNvSpPr txBox="1"/>
          <p:nvPr/>
        </p:nvSpPr>
        <p:spPr>
          <a:xfrm>
            <a:off x="2725854" y="4738779"/>
            <a:ext cx="3692293" cy="253916"/>
          </a:xfrm>
          <a:prstGeom prst="rect">
            <a:avLst/>
          </a:prstGeom>
          <a:solidFill>
            <a:schemeClr val="bg1">
              <a:lumMod val="95000"/>
            </a:schemeClr>
          </a:solidFill>
        </p:spPr>
        <p:txBody>
          <a:bodyPr wrap="none" lIns="68580" tIns="34290" rIns="68580" bIns="34290" rtlCol="0">
            <a:spAutoFit/>
          </a:bodyPr>
          <a:lstStyle/>
          <a:p>
            <a:r>
              <a:rPr lang="en-US" sz="1200" dirty="0">
                <a:solidFill>
                  <a:schemeClr val="tx1">
                    <a:lumMod val="65000"/>
                    <a:lumOff val="35000"/>
                  </a:schemeClr>
                </a:solidFill>
              </a:rPr>
              <a:t>©</a:t>
            </a:r>
            <a:r>
              <a:rPr lang="en-US" sz="1200" dirty="0">
                <a:solidFill>
                  <a:schemeClr val="tx1">
                    <a:lumMod val="65000"/>
                    <a:lumOff val="35000"/>
                  </a:schemeClr>
                </a:solidFill>
                <a:hlinkClick r:id="rId4"/>
              </a:rPr>
              <a:t>Independent Paint Inspection 2011. All rights reserved</a:t>
            </a:r>
            <a:r>
              <a:rPr lang="en-US" sz="1200" dirty="0">
                <a:solidFill>
                  <a:schemeClr val="tx1">
                    <a:lumMod val="65000"/>
                    <a:lumOff val="35000"/>
                  </a:schemeClr>
                </a:solidFill>
              </a:rPr>
              <a:t>.</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3310863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΄Αστοχίες΄ επικαλυπτικών</a:t>
            </a:r>
            <a:endParaRPr lang="el-GR" sz="3600" dirty="0"/>
          </a:p>
        </p:txBody>
      </p:sp>
      <p:sp>
        <p:nvSpPr>
          <p:cNvPr id="3" name="Content Placeholder 2"/>
          <p:cNvSpPr>
            <a:spLocks noGrp="1"/>
          </p:cNvSpPr>
          <p:nvPr>
            <p:ph idx="1"/>
          </p:nvPr>
        </p:nvSpPr>
        <p:spPr/>
        <p:txBody>
          <a:bodyPr>
            <a:normAutofit/>
          </a:bodyPr>
          <a:lstStyle/>
          <a:p>
            <a:r>
              <a:rPr lang="el-GR" sz="2800" dirty="0" smtClean="0"/>
              <a:t>Αστοχίες σε σχέση με τη διαμόρφωση</a:t>
            </a:r>
            <a:endParaRPr lang="en-US" sz="2800" dirty="0" smtClean="0"/>
          </a:p>
          <a:p>
            <a:r>
              <a:rPr lang="el-GR" sz="2800" dirty="0" smtClean="0"/>
              <a:t>Αστοχίες σε σχέση με το υπόστρωμα</a:t>
            </a:r>
            <a:endParaRPr lang="en-US" sz="2800" dirty="0" smtClean="0"/>
          </a:p>
          <a:p>
            <a:r>
              <a:rPr lang="el-GR" sz="2800" dirty="0" smtClean="0"/>
              <a:t>Αστοχίες σε σχέση με φυσικά ελαττώματα</a:t>
            </a:r>
            <a:endParaRPr lang="el-GR" sz="2800" dirty="0"/>
          </a:p>
        </p:txBody>
      </p:sp>
    </p:spTree>
    <p:extLst>
      <p:ext uri="{BB962C8B-B14F-4D97-AF65-F5344CB8AC3E}">
        <p14:creationId xmlns:p14="http://schemas.microsoft.com/office/powerpoint/2010/main" val="668294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sz="4000" dirty="0" smtClean="0"/>
              <a:t>Συγκολλητικά Υλικά</a:t>
            </a:r>
            <a:endParaRPr lang="el-GR" sz="4000" dirty="0"/>
          </a:p>
        </p:txBody>
      </p:sp>
      <p:sp>
        <p:nvSpPr>
          <p:cNvPr id="3" name="Content Placeholder 2"/>
          <p:cNvSpPr>
            <a:spLocks noGrp="1"/>
          </p:cNvSpPr>
          <p:nvPr>
            <p:ph idx="1"/>
          </p:nvPr>
        </p:nvSpPr>
        <p:spPr/>
        <p:txBody>
          <a:bodyPr>
            <a:normAutofit/>
          </a:bodyPr>
          <a:lstStyle/>
          <a:p>
            <a:pPr marL="0" indent="0">
              <a:buNone/>
            </a:pPr>
            <a:r>
              <a:rPr lang="el-GR" altLang="el-GR" sz="2400" dirty="0" smtClean="0"/>
              <a:t>Ένα αποτελεσματικό συγκολλητικό για </a:t>
            </a:r>
            <a:r>
              <a:rPr lang="el-GR" altLang="el-GR" sz="2400" dirty="0"/>
              <a:t>τη συντήρηση μετάλλων πρέπει να έχει:</a:t>
            </a:r>
          </a:p>
          <a:p>
            <a:r>
              <a:rPr lang="el-GR" altLang="el-GR" sz="2400" dirty="0"/>
              <a:t>Αντοχή</a:t>
            </a:r>
          </a:p>
          <a:p>
            <a:r>
              <a:rPr lang="el-GR" altLang="el-GR" sz="2400" dirty="0"/>
              <a:t>Συμβατότητα (</a:t>
            </a:r>
            <a:r>
              <a:rPr lang="en-US" altLang="el-GR" sz="2400" dirty="0"/>
              <a:t>compatibility)</a:t>
            </a:r>
          </a:p>
          <a:p>
            <a:r>
              <a:rPr lang="el-GR" altLang="el-GR" sz="2400" dirty="0"/>
              <a:t>Σταθερότητα (αντίσταση σε </a:t>
            </a:r>
            <a:r>
              <a:rPr lang="el-GR" altLang="el-GR" sz="2400" dirty="0" smtClean="0"/>
              <a:t>υπεριώδη ακτινοβολία, κ.λ.π.)</a:t>
            </a:r>
            <a:endParaRPr lang="el-GR" altLang="el-GR" sz="2400" dirty="0"/>
          </a:p>
          <a:p>
            <a:r>
              <a:rPr lang="el-GR" altLang="el-GR" sz="2400" dirty="0" smtClean="0"/>
              <a:t>Αντιστρεψιμότητα (</a:t>
            </a:r>
            <a:r>
              <a:rPr lang="en-US" altLang="el-GR" sz="2400" dirty="0" err="1" smtClean="0"/>
              <a:t>reversib</a:t>
            </a:r>
            <a:r>
              <a:rPr lang="en-GB" altLang="el-GR" sz="2400" dirty="0" err="1" smtClean="0"/>
              <a:t>ility</a:t>
            </a:r>
            <a:r>
              <a:rPr lang="en-US" altLang="el-GR" sz="2400" dirty="0" smtClean="0"/>
              <a:t>)</a:t>
            </a:r>
            <a:endParaRPr lang="en-US" altLang="el-GR" sz="2400" dirty="0"/>
          </a:p>
          <a:p>
            <a:r>
              <a:rPr lang="el-GR" altLang="el-GR" sz="2400" dirty="0" smtClean="0"/>
              <a:t>Ευκολία εφαρμογής</a:t>
            </a:r>
            <a:endParaRPr lang="el-GR" altLang="el-GR" sz="2400" dirty="0"/>
          </a:p>
          <a:p>
            <a:r>
              <a:rPr lang="el-GR" altLang="el-GR" sz="2400" dirty="0" smtClean="0"/>
              <a:t>Χημική σταθερότητα</a:t>
            </a:r>
            <a:endParaRPr lang="el-GR" altLang="el-GR" sz="2400" dirty="0"/>
          </a:p>
          <a:p>
            <a:endParaRPr lang="el-GR" sz="2400" dirty="0"/>
          </a:p>
        </p:txBody>
      </p:sp>
    </p:spTree>
    <p:extLst>
      <p:ext uri="{BB962C8B-B14F-4D97-AF65-F5344CB8AC3E}">
        <p14:creationId xmlns:p14="http://schemas.microsoft.com/office/powerpoint/2010/main" val="3914457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Αστοχίες σε σχέση με τη διαμόρφωση</a:t>
            </a:r>
            <a:endParaRPr lang="el-GR" sz="3600" dirty="0"/>
          </a:p>
        </p:txBody>
      </p:sp>
      <p:sp>
        <p:nvSpPr>
          <p:cNvPr id="3" name="Content Placeholder 2"/>
          <p:cNvSpPr>
            <a:spLocks noGrp="1"/>
          </p:cNvSpPr>
          <p:nvPr>
            <p:ph idx="1"/>
          </p:nvPr>
        </p:nvSpPr>
        <p:spPr>
          <a:xfrm>
            <a:off x="457200" y="1200150"/>
            <a:ext cx="8229600" cy="3943350"/>
          </a:xfrm>
        </p:spPr>
        <p:txBody>
          <a:bodyPr>
            <a:normAutofit/>
          </a:bodyPr>
          <a:lstStyle/>
          <a:p>
            <a:pPr marL="0" indent="0">
              <a:buNone/>
            </a:pPr>
            <a:r>
              <a:rPr lang="el-GR" sz="2400" dirty="0" smtClean="0"/>
              <a:t>Στην έρευνα στο πεδίο της συντήρησης, θα πρέπει να αποφεύγονται αστοχίες σε σχέση με τη διαμόρφωση του επικαλυπτικού με την επιλογή νέων </a:t>
            </a:r>
            <a:r>
              <a:rPr lang="el-GR" sz="2400" dirty="0" err="1" smtClean="0"/>
              <a:t>επικαλυπτικών</a:t>
            </a:r>
            <a:r>
              <a:rPr lang="en-US" sz="2400" dirty="0" smtClean="0"/>
              <a:t>:</a:t>
            </a:r>
            <a:r>
              <a:rPr lang="el-GR" sz="2400" dirty="0" smtClean="0"/>
              <a:t> </a:t>
            </a:r>
          </a:p>
          <a:p>
            <a:r>
              <a:rPr lang="el-GR" sz="2400" dirty="0" smtClean="0"/>
              <a:t>για συστηματική διερεύνηση μετά από προεπιλογή με βάση αν τηρούν τις προδιαγραφές και τις απαιτήσεις της συντήρησης </a:t>
            </a:r>
          </a:p>
          <a:p>
            <a:r>
              <a:rPr lang="el-GR" sz="2400" dirty="0" smtClean="0"/>
              <a:t>για την επικάλυψη μετάλλων στο πεδίο της πολιτιστικής κληρονομιάς</a:t>
            </a:r>
            <a:r>
              <a:rPr lang="en-US" sz="2400" dirty="0" smtClean="0"/>
              <a:t> (</a:t>
            </a:r>
            <a:r>
              <a:rPr lang="el-GR" sz="2400" dirty="0" smtClean="0"/>
              <a:t>αντιστρεψιμότητα, διαφάνεια και/ή περιορισμένη επιφανειακή αλλαγή, μακροπρόθεσμη αποτελεσματικότητα).</a:t>
            </a:r>
            <a:endParaRPr lang="el-GR" altLang="el-GR" sz="2400" dirty="0">
              <a:solidFill>
                <a:srgbClr val="A50021"/>
              </a:solidFill>
            </a:endParaRPr>
          </a:p>
        </p:txBody>
      </p:sp>
    </p:spTree>
    <p:extLst>
      <p:ext uri="{BB962C8B-B14F-4D97-AF65-F5344CB8AC3E}">
        <p14:creationId xmlns:p14="http://schemas.microsoft.com/office/powerpoint/2010/main" val="1923231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Αστοχίες σε σχέση με το υπόστρωμα</a:t>
            </a:r>
            <a:endParaRPr lang="el-GR" sz="3600" dirty="0"/>
          </a:p>
        </p:txBody>
      </p:sp>
      <p:sp>
        <p:nvSpPr>
          <p:cNvPr id="3" name="Content Placeholder 2"/>
          <p:cNvSpPr>
            <a:spLocks noGrp="1"/>
          </p:cNvSpPr>
          <p:nvPr>
            <p:ph idx="1"/>
          </p:nvPr>
        </p:nvSpPr>
        <p:spPr/>
        <p:txBody>
          <a:bodyPr>
            <a:normAutofit/>
          </a:bodyPr>
          <a:lstStyle/>
          <a:p>
            <a:r>
              <a:rPr lang="el-GR" sz="2400" dirty="0" smtClean="0"/>
              <a:t>Οι αστοχίες σε σχέση με το υπόστρωμα ποικίλλουν για την έρευνα στη συντήρηση, καθώς τα μεταλλικά αντικείμενα της πολιτιστικής κληρονομιάς έχουν διαφορετικούς τύπους ποικίλων προϊόντων διάβρωσης και ελαττωμάτων, αλλά και επιθετικών παραγόντων, όπως είναι τα χλωριούχα άλατα.</a:t>
            </a:r>
          </a:p>
          <a:p>
            <a:r>
              <a:rPr lang="el-GR" sz="2400" dirty="0" smtClean="0"/>
              <a:t>Ένα επικαλυπτικό μπορεί να είναι ακτάλληλο για μία συλλογή μετάλλων και όχι για μία διαφορετική.  </a:t>
            </a:r>
            <a:endParaRPr lang="el-GR" sz="2400" dirty="0"/>
          </a:p>
        </p:txBody>
      </p:sp>
    </p:spTree>
    <p:extLst>
      <p:ext uri="{BB962C8B-B14F-4D97-AF65-F5344CB8AC3E}">
        <p14:creationId xmlns:p14="http://schemas.microsoft.com/office/powerpoint/2010/main" val="1842185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Αστοχίες σε σχέση με φυσικά ελαττώματα</a:t>
            </a:r>
            <a:endParaRPr lang="el-GR" sz="3600" dirty="0"/>
          </a:p>
        </p:txBody>
      </p:sp>
      <p:sp>
        <p:nvSpPr>
          <p:cNvPr id="3" name="Content Placeholder 2"/>
          <p:cNvSpPr>
            <a:spLocks noGrp="1"/>
          </p:cNvSpPr>
          <p:nvPr>
            <p:ph idx="1"/>
          </p:nvPr>
        </p:nvSpPr>
        <p:spPr/>
        <p:txBody>
          <a:bodyPr>
            <a:noAutofit/>
          </a:bodyPr>
          <a:lstStyle/>
          <a:p>
            <a:r>
              <a:rPr lang="el-GR" sz="2400" dirty="0" smtClean="0"/>
              <a:t>Οι αστοχίες που σχετίζονται με φυσικά ελαττώματα μπορεί να είναι πιο δύσκολο να εξετασθούν μακροσκοπικά σε μεταλλικές συλλογές εσωτερικού περιβάλλοντος με διαβρωμένες επιφάνειες σε αντίθεση με μεταλλικά αντικείμενα εξωτερικού περιβάλλοντος με στιλπνές επιφάνειες και αντικείμενα από σίδηρο ή άργυρο με στιλβωμένες επιφάνειες, όπου η αστοχία το επικαλυπτικού διακρίνεται με ευκολία. </a:t>
            </a:r>
            <a:endParaRPr lang="el-GR" sz="2400" dirty="0"/>
          </a:p>
        </p:txBody>
      </p:sp>
    </p:spTree>
    <p:extLst>
      <p:ext uri="{BB962C8B-B14F-4D97-AF65-F5344CB8AC3E}">
        <p14:creationId xmlns:p14="http://schemas.microsoft.com/office/powerpoint/2010/main" val="1109563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Νηματοειδής (</a:t>
            </a:r>
            <a:r>
              <a:rPr lang="en-GB" dirty="0" err="1" smtClean="0"/>
              <a:t>filifrom</a:t>
            </a:r>
            <a:r>
              <a:rPr lang="en-GB" dirty="0" smtClean="0"/>
              <a:t>) </a:t>
            </a:r>
            <a:r>
              <a:rPr lang="el-GR" dirty="0" smtClean="0"/>
              <a:t>διάβρωση</a:t>
            </a:r>
            <a:endParaRPr lang="el-GR" dirty="0"/>
          </a:p>
        </p:txBody>
      </p:sp>
      <p:pic>
        <p:nvPicPr>
          <p:cNvPr id="7" name="Content Placeholder 6"/>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557" t="36292" r="50648" b="23980"/>
          <a:stretch/>
        </p:blipFill>
        <p:spPr>
          <a:xfrm>
            <a:off x="323528" y="1275606"/>
            <a:ext cx="3484120" cy="1820031"/>
          </a:xfrm>
        </p:spPr>
      </p:pic>
      <p:pic>
        <p:nvPicPr>
          <p:cNvPr id="3" name="Content Placeholder 2"/>
          <p:cNvPicPr>
            <a:picLocks noGrp="1" noChangeAspect="1"/>
          </p:cNvPicPr>
          <p:nvPr>
            <p:ph sz="half" idx="4294967295"/>
          </p:nvPr>
        </p:nvPicPr>
        <p:blipFill>
          <a:blip r:embed="rId4"/>
          <a:stretch>
            <a:fillRect/>
          </a:stretch>
        </p:blipFill>
        <p:spPr>
          <a:xfrm>
            <a:off x="6311272" y="63397"/>
            <a:ext cx="2640208" cy="3523281"/>
          </a:xfrm>
          <a:prstGeom prst="rect">
            <a:avLst/>
          </a:prstGeom>
        </p:spPr>
      </p:pic>
      <p:sp>
        <p:nvSpPr>
          <p:cNvPr id="9" name="TextBox 8"/>
          <p:cNvSpPr txBox="1"/>
          <p:nvPr/>
        </p:nvSpPr>
        <p:spPr>
          <a:xfrm>
            <a:off x="971600" y="4735185"/>
            <a:ext cx="4150955" cy="253916"/>
          </a:xfrm>
          <a:prstGeom prst="rect">
            <a:avLst/>
          </a:prstGeom>
          <a:solidFill>
            <a:schemeClr val="bg1">
              <a:lumMod val="95000"/>
            </a:schemeClr>
          </a:solidFill>
        </p:spPr>
        <p:txBody>
          <a:bodyPr wrap="square" lIns="68580" tIns="34290" rIns="68580" bIns="34290" rtlCol="0">
            <a:spAutoFit/>
          </a:bodyPr>
          <a:lstStyle/>
          <a:p>
            <a:pPr algn="ctr"/>
            <a:r>
              <a:rPr lang="en-US" sz="1200" dirty="0" smtClean="0">
                <a:solidFill>
                  <a:schemeClr val="tx1">
                    <a:lumMod val="65000"/>
                    <a:lumOff val="35000"/>
                  </a:schemeClr>
                </a:solidFill>
              </a:rPr>
              <a:t>“</a:t>
            </a:r>
            <a:r>
              <a:rPr lang="en-US" sz="1200" dirty="0">
                <a:solidFill>
                  <a:schemeClr val="tx1">
                    <a:lumMod val="65000"/>
                    <a:lumOff val="35000"/>
                  </a:schemeClr>
                </a:solidFill>
                <a:hlinkClick r:id="rId5"/>
              </a:rPr>
              <a:t>Types of </a:t>
            </a:r>
            <a:r>
              <a:rPr lang="en-US" sz="1200" dirty="0" smtClean="0">
                <a:solidFill>
                  <a:schemeClr val="tx1">
                    <a:lumMod val="65000"/>
                    <a:lumOff val="35000"/>
                  </a:schemeClr>
                </a:solidFill>
                <a:hlinkClick r:id="rId5"/>
              </a:rPr>
              <a:t>corrosions</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smtClean="0">
                <a:solidFill>
                  <a:schemeClr val="tx1">
                    <a:lumMod val="65000"/>
                    <a:lumOff val="35000"/>
                  </a:schemeClr>
                </a:solidFill>
                <a:hlinkClick r:id="rId6"/>
              </a:rPr>
              <a:t>Amar </a:t>
            </a:r>
            <a:r>
              <a:rPr lang="en-US" sz="1200" dirty="0" err="1" smtClean="0">
                <a:solidFill>
                  <a:schemeClr val="tx1">
                    <a:lumMod val="65000"/>
                    <a:lumOff val="35000"/>
                  </a:schemeClr>
                </a:solidFill>
                <a:hlinkClick r:id="rId6"/>
              </a:rPr>
              <a:t>Ilindra</a:t>
            </a:r>
            <a:r>
              <a:rPr lang="el-GR" sz="1200" dirty="0" smtClean="0">
                <a:solidFill>
                  <a:schemeClr val="tx1">
                    <a:lumMod val="65000"/>
                    <a:lumOff val="35000"/>
                  </a:schemeClr>
                </a:solidFill>
                <a:hlinkClick r:id="rId6"/>
              </a:rPr>
              <a:t> </a:t>
            </a:r>
            <a:r>
              <a:rPr lang="el-GR" sz="1200" dirty="0" smtClean="0">
                <a:solidFill>
                  <a:schemeClr val="tx1">
                    <a:lumMod val="65000"/>
                    <a:lumOff val="35000"/>
                  </a:schemeClr>
                </a:solidFill>
              </a:rPr>
              <a:t>στο </a:t>
            </a:r>
            <a:r>
              <a:rPr lang="en-US" sz="1200" dirty="0" smtClean="0">
                <a:solidFill>
                  <a:schemeClr val="tx1">
                    <a:lumMod val="65000"/>
                    <a:lumOff val="35000"/>
                  </a:schemeClr>
                </a:solidFill>
              </a:rPr>
              <a:t>slideshare.net</a:t>
            </a:r>
            <a:endParaRPr lang="en-US" sz="1200" dirty="0">
              <a:solidFill>
                <a:schemeClr val="tx1">
                  <a:lumMod val="65000"/>
                  <a:lumOff val="35000"/>
                </a:schemeClr>
              </a:solidFill>
            </a:endParaRPr>
          </a:p>
        </p:txBody>
      </p:sp>
      <p:sp>
        <p:nvSpPr>
          <p:cNvPr id="4" name="TextBox 3"/>
          <p:cNvSpPr txBox="1"/>
          <p:nvPr/>
        </p:nvSpPr>
        <p:spPr>
          <a:xfrm>
            <a:off x="6444208" y="4011910"/>
            <a:ext cx="2374336" cy="931024"/>
          </a:xfrm>
          <a:prstGeom prst="rect">
            <a:avLst/>
          </a:prstGeom>
          <a:noFill/>
        </p:spPr>
        <p:txBody>
          <a:bodyPr wrap="square" lIns="68580" tIns="34290" rIns="68580" bIns="34290" rtlCol="0">
            <a:spAutoFit/>
          </a:bodyPr>
          <a:lstStyle/>
          <a:p>
            <a:pPr algn="ctr"/>
            <a:r>
              <a:rPr lang="el-GR" sz="1400" dirty="0">
                <a:solidFill>
                  <a:schemeClr val="bg1"/>
                </a:solidFill>
              </a:rPr>
              <a:t>Δοκίμιο από σίδηρο με επικάλυψη </a:t>
            </a:r>
            <a:r>
              <a:rPr lang="en-US" sz="1400" dirty="0">
                <a:solidFill>
                  <a:schemeClr val="bg1"/>
                </a:solidFill>
              </a:rPr>
              <a:t>Paraloid B-72 </a:t>
            </a:r>
            <a:r>
              <a:rPr lang="el-GR" sz="1400" dirty="0">
                <a:solidFill>
                  <a:schemeClr val="bg1"/>
                </a:solidFill>
              </a:rPr>
              <a:t>και ίχνη νηματοειδούς διάβρωσης μετά από τεχνητή γήρανση</a:t>
            </a:r>
          </a:p>
        </p:txBody>
      </p:sp>
      <p:pic>
        <p:nvPicPr>
          <p:cNvPr id="3074" name="Picture 2" descr="http://www.corrosionclinic.com/types_of_corrosion/filiform_corrosion_underfilm_corros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3475" y="2859782"/>
            <a:ext cx="3085931" cy="14537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314828" y="3586678"/>
            <a:ext cx="2638800" cy="400110"/>
          </a:xfrm>
          <a:prstGeom prst="rect">
            <a:avLst/>
          </a:prstGeom>
          <a:solidFill>
            <a:schemeClr val="bg1">
              <a:lumMod val="95000"/>
            </a:schemeClr>
          </a:solidFill>
        </p:spPr>
        <p:txBody>
          <a:bodyPr wrap="square" rtlCol="0">
            <a:spAutoFit/>
          </a:bodyPr>
          <a:lstStyle/>
          <a:p>
            <a:pPr algn="ctr"/>
            <a:r>
              <a:rPr lang="en-US" sz="1000" dirty="0" smtClean="0">
                <a:solidFill>
                  <a:schemeClr val="tx1">
                    <a:lumMod val="75000"/>
                    <a:lumOff val="25000"/>
                  </a:schemeClr>
                </a:solidFill>
              </a:rPr>
              <a:t>© </a:t>
            </a:r>
            <a:r>
              <a:rPr lang="el-GR" sz="1000" dirty="0" smtClean="0">
                <a:solidFill>
                  <a:schemeClr val="tx1">
                    <a:lumMod val="75000"/>
                    <a:lumOff val="25000"/>
                  </a:schemeClr>
                </a:solidFill>
              </a:rPr>
              <a:t>Εργαστήριο Συντήρησης Μεταλλικών Αντικειμένων-ΤΕΙ ΑΘΗΝΑΣ </a:t>
            </a:r>
            <a:endParaRPr lang="el-GR" sz="1000" dirty="0">
              <a:solidFill>
                <a:schemeClr val="tx1">
                  <a:lumMod val="75000"/>
                  <a:lumOff val="25000"/>
                </a:schemeClr>
              </a:solidFill>
            </a:endParaRPr>
          </a:p>
        </p:txBody>
      </p:sp>
    </p:spTree>
    <p:extLst>
      <p:ext uri="{BB962C8B-B14F-4D97-AF65-F5344CB8AC3E}">
        <p14:creationId xmlns:p14="http://schemas.microsoft.com/office/powerpoint/2010/main" val="3781796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l-GR" dirty="0" smtClean="0"/>
              <a:t>Σημειακή διάβρωση</a:t>
            </a:r>
            <a:endParaRPr lang="el-GR" dirty="0"/>
          </a:p>
        </p:txBody>
      </p:sp>
      <p:pic>
        <p:nvPicPr>
          <p:cNvPr id="9" name="Content Placeholder 8"/>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492786" y="1491630"/>
            <a:ext cx="3895238" cy="1495238"/>
          </a:xfrm>
          <a:prstGeom prst="rect">
            <a:avLst/>
          </a:prstGeom>
        </p:spPr>
      </p:pic>
      <p:sp>
        <p:nvSpPr>
          <p:cNvPr id="13" name="Content Placeholder 12"/>
          <p:cNvSpPr>
            <a:spLocks noGrp="1"/>
          </p:cNvSpPr>
          <p:nvPr>
            <p:ph sz="half" idx="4294967295"/>
          </p:nvPr>
        </p:nvSpPr>
        <p:spPr>
          <a:xfrm>
            <a:off x="5105400" y="900113"/>
            <a:ext cx="3787080" cy="2546350"/>
          </a:xfrm>
        </p:spPr>
        <p:txBody>
          <a:bodyPr>
            <a:noAutofit/>
          </a:bodyPr>
          <a:lstStyle/>
          <a:p>
            <a:pPr>
              <a:spcBef>
                <a:spcPts val="0"/>
              </a:spcBef>
              <a:buClr>
                <a:schemeClr val="accent6">
                  <a:lumMod val="75000"/>
                </a:schemeClr>
              </a:buClr>
            </a:pPr>
            <a:r>
              <a:rPr lang="el-GR" sz="2400" dirty="0">
                <a:solidFill>
                  <a:schemeClr val="bg1"/>
                </a:solidFill>
                <a:ea typeface="Times New Roman" panose="02020603050405020304" pitchFamily="18" charset="0"/>
              </a:rPr>
              <a:t>Λεπίδα μαχαιριού που μετά την συντήρηση της εμφάνισε στίγματα </a:t>
            </a:r>
            <a:r>
              <a:rPr lang="el-GR" sz="2400" dirty="0" smtClean="0">
                <a:solidFill>
                  <a:schemeClr val="bg1"/>
                </a:solidFill>
                <a:ea typeface="Times New Roman" panose="02020603050405020304" pitchFamily="18" charset="0"/>
              </a:rPr>
              <a:t>προϊόντων διάβρωσης. </a:t>
            </a:r>
            <a:r>
              <a:rPr lang="el-GR" sz="2400" dirty="0">
                <a:solidFill>
                  <a:schemeClr val="bg1"/>
                </a:solidFill>
                <a:ea typeface="Times New Roman" panose="02020603050405020304" pitchFamily="18" charset="0"/>
              </a:rPr>
              <a:t>Στην λεπίδα υπάρχει εγχάρακτο δίστιχο ποίημα το οποίο πλαισιώνεται από λιτή φυτική διακόσμηση. </a:t>
            </a:r>
          </a:p>
          <a:p>
            <a:endParaRPr lang="el-GR" sz="2400" dirty="0">
              <a:solidFill>
                <a:schemeClr val="bg1"/>
              </a:solidFill>
            </a:endParaRPr>
          </a:p>
        </p:txBody>
      </p:sp>
      <p:sp>
        <p:nvSpPr>
          <p:cNvPr id="2" name="TextBox 1"/>
          <p:cNvSpPr txBox="1"/>
          <p:nvPr/>
        </p:nvSpPr>
        <p:spPr>
          <a:xfrm>
            <a:off x="430957" y="3527198"/>
            <a:ext cx="3960440" cy="900246"/>
          </a:xfrm>
          <a:prstGeom prst="rect">
            <a:avLst/>
          </a:prstGeom>
          <a:noFill/>
        </p:spPr>
        <p:txBody>
          <a:bodyPr wrap="square" lIns="68580" tIns="34290" rIns="68580" bIns="34290" rtlCol="0">
            <a:spAutoFit/>
          </a:bodyPr>
          <a:lstStyle/>
          <a:p>
            <a:pPr algn="ctr"/>
            <a:r>
              <a:rPr lang="el-GR" dirty="0" smtClean="0"/>
              <a:t>Ίχνη αστοχίας </a:t>
            </a:r>
            <a:r>
              <a:rPr lang="el-GR" dirty="0" err="1" smtClean="0"/>
              <a:t>επικαλυπτικού</a:t>
            </a:r>
            <a:r>
              <a:rPr lang="el-GR" dirty="0" smtClean="0"/>
              <a:t> -</a:t>
            </a:r>
            <a:r>
              <a:rPr lang="en-US" dirty="0" smtClean="0"/>
              <a:t> </a:t>
            </a:r>
            <a:r>
              <a:rPr lang="el-GR" dirty="0" smtClean="0"/>
              <a:t>σημειακά προϊόντα διάβρωσης. Το μαχαίρι έχει επικαλυφθεί με </a:t>
            </a:r>
            <a:r>
              <a:rPr lang="en-US" dirty="0" smtClean="0"/>
              <a:t>Paraloid B72</a:t>
            </a:r>
            <a:endParaRPr lang="el-GR" dirty="0"/>
          </a:p>
        </p:txBody>
      </p:sp>
      <p:sp>
        <p:nvSpPr>
          <p:cNvPr id="6" name="TextBox 5"/>
          <p:cNvSpPr txBox="1"/>
          <p:nvPr/>
        </p:nvSpPr>
        <p:spPr>
          <a:xfrm>
            <a:off x="464179" y="3024000"/>
            <a:ext cx="3927218" cy="253916"/>
          </a:xfrm>
          <a:prstGeom prst="rect">
            <a:avLst/>
          </a:prstGeom>
          <a:solidFill>
            <a:schemeClr val="bg1">
              <a:lumMod val="95000"/>
            </a:schemeClr>
          </a:solidFill>
        </p:spPr>
        <p:txBody>
          <a:bodyPr wrap="square" rtlCol="0">
            <a:spAutoFit/>
          </a:bodyPr>
          <a:lstStyle/>
          <a:p>
            <a:pPr algn="ctr"/>
            <a:r>
              <a:rPr lang="en-US" sz="1050" dirty="0" smtClean="0">
                <a:solidFill>
                  <a:schemeClr val="tx1">
                    <a:lumMod val="75000"/>
                    <a:lumOff val="25000"/>
                  </a:schemeClr>
                </a:solidFill>
              </a:rPr>
              <a:t>© </a:t>
            </a:r>
            <a:r>
              <a:rPr lang="el-GR" sz="1050" dirty="0" smtClean="0">
                <a:solidFill>
                  <a:schemeClr val="tx1">
                    <a:lumMod val="75000"/>
                    <a:lumOff val="25000"/>
                  </a:schemeClr>
                </a:solidFill>
              </a:rPr>
              <a:t>Εργαστήριο Συντήρησης Μεταλλικών Αντικειμένων-ΤΕΙ ΑΘΗΝΑΣ </a:t>
            </a:r>
            <a:endParaRPr lang="el-GR" sz="1050" dirty="0">
              <a:solidFill>
                <a:schemeClr val="tx1">
                  <a:lumMod val="75000"/>
                  <a:lumOff val="25000"/>
                </a:schemeClr>
              </a:solidFill>
            </a:endParaRPr>
          </a:p>
        </p:txBody>
      </p:sp>
    </p:spTree>
    <p:extLst>
      <p:ext uri="{BB962C8B-B14F-4D97-AF65-F5344CB8AC3E}">
        <p14:creationId xmlns:p14="http://schemas.microsoft.com/office/powerpoint/2010/main" val="274845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Εξογκώματα και αποκόλληση επικαλυπτικών σε σίδηρο</a:t>
            </a:r>
            <a:endParaRPr lang="el-GR" sz="3200" dirty="0"/>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14500" y="1491630"/>
            <a:ext cx="5715000" cy="2562225"/>
          </a:xfrm>
        </p:spPr>
      </p:pic>
      <p:sp>
        <p:nvSpPr>
          <p:cNvPr id="6" name="TextBox 5"/>
          <p:cNvSpPr txBox="1"/>
          <p:nvPr/>
        </p:nvSpPr>
        <p:spPr>
          <a:xfrm>
            <a:off x="1763688" y="3980098"/>
            <a:ext cx="5616624" cy="623248"/>
          </a:xfrm>
          <a:prstGeom prst="rect">
            <a:avLst/>
          </a:prstGeom>
          <a:noFill/>
        </p:spPr>
        <p:txBody>
          <a:bodyPr wrap="square" lIns="68580" tIns="34290" rIns="68580" bIns="34290" rtlCol="0">
            <a:spAutoFit/>
          </a:bodyPr>
          <a:lstStyle/>
          <a:p>
            <a:pPr algn="ctr"/>
            <a:r>
              <a:rPr lang="en-US" sz="1200" dirty="0"/>
              <a:t>“</a:t>
            </a:r>
            <a:r>
              <a:rPr lang="en-US" sz="1200" dirty="0">
                <a:hlinkClick r:id="rId4"/>
              </a:rPr>
              <a:t>Figure 1: An illustration of the blistering and delamination processes after [2]</a:t>
            </a:r>
            <a:r>
              <a:rPr lang="en-US" sz="1200" dirty="0"/>
              <a:t>”, D. Greenfield &amp; J. D. </a:t>
            </a:r>
            <a:r>
              <a:rPr lang="en-US" sz="1200" dirty="0" err="1" smtClean="0"/>
              <a:t>Scantlebury</a:t>
            </a:r>
            <a:r>
              <a:rPr lang="en-US" sz="1200" dirty="0" smtClean="0"/>
              <a:t> </a:t>
            </a:r>
            <a:r>
              <a:rPr lang="en-US" sz="1200" i="1" dirty="0" smtClean="0"/>
              <a:t>Blistering and Delamination Processes on Coated Steel, </a:t>
            </a:r>
            <a:r>
              <a:rPr lang="en-US" sz="1200" dirty="0"/>
              <a:t>Corrosion and Protection Centre, UMIST, PO Box 88, Manchester M60 </a:t>
            </a:r>
            <a:r>
              <a:rPr lang="en-US" sz="1200" dirty="0" smtClean="0"/>
              <a:t>1QD</a:t>
            </a:r>
            <a:endParaRPr lang="el-GR" sz="1200" i="1" dirty="0"/>
          </a:p>
        </p:txBody>
      </p:sp>
    </p:spTree>
    <p:extLst>
      <p:ext uri="{BB962C8B-B14F-4D97-AF65-F5344CB8AC3E}">
        <p14:creationId xmlns:p14="http://schemas.microsoft.com/office/powerpoint/2010/main" val="1575458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Άλλοι τύποι επικάλυψης</a:t>
            </a:r>
            <a:endParaRPr lang="el-GR" sz="3600" dirty="0"/>
          </a:p>
        </p:txBody>
      </p:sp>
      <p:sp>
        <p:nvSpPr>
          <p:cNvPr id="3" name="Content Placeholder 2"/>
          <p:cNvSpPr>
            <a:spLocks noGrp="1"/>
          </p:cNvSpPr>
          <p:nvPr>
            <p:ph idx="1"/>
          </p:nvPr>
        </p:nvSpPr>
        <p:spPr/>
        <p:txBody>
          <a:bodyPr>
            <a:normAutofit/>
          </a:bodyPr>
          <a:lstStyle/>
          <a:p>
            <a:r>
              <a:rPr lang="el-GR" sz="2400" dirty="0" smtClean="0"/>
              <a:t>Συχνά μεταλλικά αντικείμενα επικαλύπτονται με άλλους τύπους μετάλλων για αισθητικούς λόγους, προστασία ή λόγω της χρήσης/λειτουργίας του αντικειμένου.</a:t>
            </a:r>
            <a:endParaRPr lang="en-US" sz="2400" dirty="0" smtClean="0"/>
          </a:p>
          <a:p>
            <a:r>
              <a:rPr lang="el-GR" sz="2400" dirty="0" smtClean="0"/>
              <a:t>Σε μερικές περιπτώσεις σε εφαρμογές συντήρησης μπορέι να αποφασισθεί η εφαρμογή εκ νέου επικάλυψης με μέταλλο</a:t>
            </a:r>
            <a:r>
              <a:rPr lang="en-US" sz="2400" dirty="0" smtClean="0"/>
              <a:t> (</a:t>
            </a:r>
            <a:r>
              <a:rPr lang="el-GR" sz="2400" dirty="0" smtClean="0"/>
              <a:t>ειδικά για αρχιτεκτονικά στοιχεία με παράδειγμα της επιχρύσωση)</a:t>
            </a:r>
            <a:endParaRPr lang="en-GB" sz="2400" dirty="0" smtClean="0">
              <a:hlinkClick r:id="rId2"/>
            </a:endParaRPr>
          </a:p>
          <a:p>
            <a:pPr fontAlgn="t"/>
            <a:r>
              <a:rPr lang="en-US" sz="2400" dirty="0">
                <a:hlinkClick r:id="rId2"/>
              </a:rPr>
              <a:t>The arts and crafts specialists of Versailles - Gilding on metal</a:t>
            </a:r>
            <a:endParaRPr lang="en-US" sz="2400" dirty="0"/>
          </a:p>
          <a:p>
            <a:endParaRPr lang="en-GB" sz="2400" dirty="0" smtClean="0"/>
          </a:p>
          <a:p>
            <a:endParaRPr lang="el-GR" sz="2400" dirty="0"/>
          </a:p>
        </p:txBody>
      </p:sp>
    </p:spTree>
    <p:extLst>
      <p:ext uri="{BB962C8B-B14F-4D97-AF65-F5344CB8AC3E}">
        <p14:creationId xmlns:p14="http://schemas.microsoft.com/office/powerpoint/2010/main" val="2044821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10" name="Group 9"/>
          <p:cNvGrpSpPr/>
          <p:nvPr/>
        </p:nvGrpSpPr>
        <p:grpSpPr>
          <a:xfrm>
            <a:off x="1820806" y="4371950"/>
            <a:ext cx="5502388" cy="720000"/>
            <a:chOff x="1839716" y="4371950"/>
            <a:chExt cx="5502388" cy="720000"/>
          </a:xfrm>
        </p:grpSpPr>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839716" y="4371950"/>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6011" y="4371950"/>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9067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995318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Αργυροπούλου, Μαρία </a:t>
            </a:r>
            <a:r>
              <a:rPr lang="el-GR" sz="2000" dirty="0" err="1"/>
              <a:t>Γιαννουλάκη</a:t>
            </a:r>
            <a:r>
              <a:rPr lang="el-GR" sz="2000" dirty="0"/>
              <a:t> 2014. Βασιλική Αργυροπούλου, Μαρία </a:t>
            </a:r>
            <a:r>
              <a:rPr lang="el-GR" sz="2000" dirty="0" err="1"/>
              <a:t>Γιαννουλάκη</a:t>
            </a:r>
            <a:r>
              <a:rPr lang="el-GR" sz="2000" dirty="0"/>
              <a:t>. «Συντήρηση Μεταλλικών Αντικειμένων. Ενότητα </a:t>
            </a:r>
            <a:r>
              <a:rPr lang="en-US" sz="2000" smtClean="0"/>
              <a:t>6</a:t>
            </a:r>
            <a:r>
              <a:rPr lang="el-GR" sz="2000" smtClean="0"/>
              <a:t>: </a:t>
            </a:r>
            <a:r>
              <a:rPr lang="el-GR" sz="2000" dirty="0"/>
              <a:t>Συγκολλητικά &amp; </a:t>
            </a:r>
            <a:r>
              <a:rPr lang="el-GR" sz="2000" dirty="0" err="1" smtClean="0"/>
              <a:t>Επικαλυπτικά</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239692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Τύποι </a:t>
            </a:r>
            <a:r>
              <a:rPr lang="el-GR" altLang="el-GR" dirty="0" smtClean="0"/>
              <a:t>συγκολλητικών</a:t>
            </a:r>
            <a:br>
              <a:rPr lang="el-GR" altLang="el-GR" dirty="0" smtClean="0"/>
            </a:br>
            <a:r>
              <a:rPr lang="en-US" altLang="el-GR" dirty="0" smtClean="0"/>
              <a:t>Paraloid B72</a:t>
            </a:r>
            <a:endParaRPr lang="el-GR" dirty="0"/>
          </a:p>
        </p:txBody>
      </p:sp>
      <p:sp>
        <p:nvSpPr>
          <p:cNvPr id="5" name="Text Placeholder 4"/>
          <p:cNvSpPr>
            <a:spLocks noGrp="1"/>
          </p:cNvSpPr>
          <p:nvPr>
            <p:ph idx="1"/>
          </p:nvPr>
        </p:nvSpPr>
        <p:spPr/>
        <p:txBody>
          <a:bodyPr>
            <a:normAutofit/>
          </a:bodyPr>
          <a:lstStyle/>
          <a:p>
            <a:pPr>
              <a:spcBef>
                <a:spcPts val="600"/>
              </a:spcBef>
            </a:pPr>
            <a:r>
              <a:rPr lang="en-US" altLang="el-GR" sz="2400" dirty="0"/>
              <a:t>Ethyl </a:t>
            </a:r>
            <a:r>
              <a:rPr lang="en-US" altLang="el-GR" sz="2400" dirty="0" err="1"/>
              <a:t>methacrylate</a:t>
            </a:r>
            <a:r>
              <a:rPr lang="en-US" altLang="el-GR" sz="2400" dirty="0"/>
              <a:t> </a:t>
            </a:r>
            <a:r>
              <a:rPr lang="en-US" altLang="el-GR" sz="2400" dirty="0" smtClean="0"/>
              <a:t>copolymer</a:t>
            </a:r>
            <a:r>
              <a:rPr lang="el-GR" altLang="el-GR" sz="2400" dirty="0" smtClean="0"/>
              <a:t>- </a:t>
            </a:r>
            <a:r>
              <a:rPr lang="en-US" altLang="el-GR" sz="2400" dirty="0" smtClean="0"/>
              <a:t> </a:t>
            </a:r>
            <a:r>
              <a:rPr lang="en-US" altLang="el-GR" sz="2400" b="1" dirty="0" smtClean="0"/>
              <a:t>Paraloid B 72 </a:t>
            </a:r>
            <a:r>
              <a:rPr lang="el-GR" altLang="el-GR" sz="2400" dirty="0" smtClean="0"/>
              <a:t>(αιθυλομεθακρυλικό συμπολυμερές</a:t>
            </a:r>
            <a:r>
              <a:rPr lang="el-GR" altLang="el-GR" sz="2400" b="1" dirty="0" smtClean="0"/>
              <a:t>)</a:t>
            </a:r>
            <a:r>
              <a:rPr lang="el-GR" altLang="el-GR" sz="2400" dirty="0" smtClean="0"/>
              <a:t> </a:t>
            </a:r>
            <a:r>
              <a:rPr lang="el-GR" altLang="el-GR" sz="2400" dirty="0"/>
              <a:t>– διαλύεται σε αιθανόλη ή σε ακετόνη ή σε </a:t>
            </a:r>
            <a:r>
              <a:rPr lang="el-GR" altLang="el-GR" sz="2400" dirty="0" smtClean="0"/>
              <a:t>τολουόλιο</a:t>
            </a:r>
            <a:endParaRPr lang="el-GR" altLang="el-GR" sz="2400" dirty="0"/>
          </a:p>
          <a:p>
            <a:pPr>
              <a:spcBef>
                <a:spcPts val="600"/>
              </a:spcBef>
            </a:pPr>
            <a:r>
              <a:rPr lang="el-GR" altLang="el-GR" sz="2400" dirty="0" smtClean="0"/>
              <a:t>Είναι πολύ σταθερή κόλλα, όμως χάνει τη συγκολλητική </a:t>
            </a:r>
            <a:r>
              <a:rPr lang="el-GR" altLang="el-GR" sz="2400" dirty="0"/>
              <a:t>της ικανότητα όταν εκτίθεται σε υψηλές θερμοκρασίες ή σε ζεστό νερό.</a:t>
            </a:r>
          </a:p>
          <a:p>
            <a:pPr>
              <a:spcBef>
                <a:spcPts val="600"/>
              </a:spcBef>
            </a:pPr>
            <a:endParaRPr lang="el-GR" dirty="0"/>
          </a:p>
        </p:txBody>
      </p:sp>
      <p:pic>
        <p:nvPicPr>
          <p:cNvPr id="8" name="Content Placeholder 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084168" y="1451800"/>
            <a:ext cx="3059832" cy="2376156"/>
          </a:xfrm>
        </p:spPr>
      </p:pic>
      <p:sp>
        <p:nvSpPr>
          <p:cNvPr id="4" name="TextBox 3"/>
          <p:cNvSpPr txBox="1"/>
          <p:nvPr/>
        </p:nvSpPr>
        <p:spPr>
          <a:xfrm>
            <a:off x="3209308" y="4321569"/>
            <a:ext cx="1944216" cy="623248"/>
          </a:xfrm>
          <a:prstGeom prst="rect">
            <a:avLst/>
          </a:prstGeom>
          <a:noFill/>
        </p:spPr>
        <p:txBody>
          <a:bodyPr wrap="square" lIns="68580" tIns="34290" rIns="68580" bIns="34290" rtlCol="0">
            <a:spAutoFit/>
          </a:bodyPr>
          <a:lstStyle/>
          <a:p>
            <a:r>
              <a:rPr lang="en-US" sz="1200" dirty="0" err="1" smtClean="0"/>
              <a:t>Biodeteriotation</a:t>
            </a:r>
            <a:r>
              <a:rPr lang="en-US" sz="1200" dirty="0" smtClean="0"/>
              <a:t> of Acrylic Polymers Paraloid B-72  and B-44:</a:t>
            </a:r>
            <a:r>
              <a:rPr lang="el-GR" sz="1200" dirty="0" smtClean="0"/>
              <a:t> </a:t>
            </a:r>
            <a:r>
              <a:rPr lang="en-US" sz="1200" dirty="0" smtClean="0"/>
              <a:t>Reports of Field Trials</a:t>
            </a:r>
            <a:endParaRPr lang="el-GR" sz="2000" dirty="0"/>
          </a:p>
        </p:txBody>
      </p:sp>
      <p:sp>
        <p:nvSpPr>
          <p:cNvPr id="9" name="TextBox 8"/>
          <p:cNvSpPr txBox="1"/>
          <p:nvPr/>
        </p:nvSpPr>
        <p:spPr>
          <a:xfrm>
            <a:off x="6348510" y="3939902"/>
            <a:ext cx="2530843" cy="423193"/>
          </a:xfrm>
          <a:prstGeom prst="rect">
            <a:avLst/>
          </a:prstGeom>
          <a:solidFill>
            <a:schemeClr val="bg1">
              <a:lumMod val="95000"/>
            </a:schemeClr>
          </a:solidFill>
        </p:spPr>
        <p:txBody>
          <a:bodyPr wrap="square" lIns="68580" tIns="34290" rIns="68580" bIns="34290" rtlCol="0">
            <a:spAutoFit/>
          </a:bodyPr>
          <a:lstStyle/>
          <a:p>
            <a:pPr algn="ctr"/>
            <a:r>
              <a:rPr lang="en-US" sz="1200" dirty="0" smtClean="0">
                <a:solidFill>
                  <a:schemeClr val="tx1">
                    <a:lumMod val="65000"/>
                    <a:lumOff val="35000"/>
                  </a:schemeClr>
                </a:solidFill>
              </a:rPr>
              <a:t>“</a:t>
            </a:r>
            <a:r>
              <a:rPr lang="en-US" sz="1200" dirty="0" smtClean="0">
                <a:solidFill>
                  <a:schemeClr val="tx1">
                    <a:lumMod val="65000"/>
                    <a:lumOff val="35000"/>
                  </a:schemeClr>
                </a:solidFill>
                <a:hlinkClick r:id="rId3"/>
              </a:rPr>
              <a:t>Paraloid B-72 in pellet form</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100" dirty="0" err="1" smtClean="0">
                <a:solidFill>
                  <a:schemeClr val="tx1">
                    <a:lumMod val="65000"/>
                    <a:lumOff val="35000"/>
                  </a:schemeClr>
                </a:solidFill>
                <a:hlinkClick r:id="rId4"/>
              </a:rPr>
              <a:t>Gixie</a:t>
            </a:r>
            <a:r>
              <a:rPr lang="el-GR" sz="1100" dirty="0" smtClean="0">
                <a:solidFill>
                  <a:schemeClr val="tx1">
                    <a:lumMod val="65000"/>
                    <a:lumOff val="35000"/>
                  </a:schemeClr>
                </a:solidFill>
              </a:rPr>
              <a:t> διαθέσιμο με άδεια </a:t>
            </a:r>
            <a:r>
              <a:rPr lang="en-US" sz="1100" dirty="0">
                <a:solidFill>
                  <a:schemeClr val="tx1">
                    <a:lumMod val="65000"/>
                    <a:lumOff val="35000"/>
                  </a:schemeClr>
                </a:solidFill>
                <a:hlinkClick r:id="rId5"/>
              </a:rPr>
              <a:t>CC BY-SA 3.0</a:t>
            </a:r>
            <a:endParaRPr lang="el-GR" sz="1100" dirty="0">
              <a:solidFill>
                <a:schemeClr val="tx1">
                  <a:lumMod val="65000"/>
                  <a:lumOff val="35000"/>
                </a:schemeClr>
              </a:solidFill>
            </a:endParaRPr>
          </a:p>
        </p:txBody>
      </p:sp>
      <p:pic>
        <p:nvPicPr>
          <p:cNvPr id="7" name="Picture 2" descr="http://icons.iconarchive.com/icons/graphicloads/filetype/256/pdf-icon.png">
            <a:hlinkClick r:id="rId6"/>
          </p:cNvPr>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148064" y="4363095"/>
            <a:ext cx="557668" cy="5576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171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04"/>
            <a:ext cx="8229600" cy="85725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573528"/>
            <a:ext cx="8928992" cy="1558752"/>
          </a:xfrm>
          <a:noFill/>
        </p:spPr>
        <p:txBody>
          <a:bodyPr>
            <a:noAutofit/>
          </a:bodyPr>
          <a:lstStyle/>
          <a:p>
            <a:pPr marL="0" indent="0">
              <a:buNone/>
            </a:pPr>
            <a:r>
              <a:rPr lang="el-GR" sz="1600" dirty="0" smtClean="0"/>
              <a:t>Το </a:t>
            </a:r>
            <a:r>
              <a:rPr lang="el-GR" sz="16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600" dirty="0" err="1"/>
              <a:t>κ.λ.π</a:t>
            </a:r>
            <a:r>
              <a:rPr lang="el-GR" sz="1600" dirty="0"/>
              <a:t>., </a:t>
            </a:r>
            <a:r>
              <a:rPr lang="el-GR" sz="1600" dirty="0" smtClean="0"/>
              <a:t>τα </a:t>
            </a:r>
            <a:r>
              <a:rPr lang="el-GR" sz="1600" dirty="0"/>
              <a:t>οποία εμπεριέχονται σε </a:t>
            </a:r>
            <a:r>
              <a:rPr lang="el-GR" sz="1600" dirty="0" smtClean="0"/>
              <a:t>αυτό. </a:t>
            </a:r>
            <a:r>
              <a:rPr lang="el-GR" sz="1600" dirty="0"/>
              <a:t>Οι όροι χρήσης των </a:t>
            </a:r>
            <a:r>
              <a:rPr lang="el-GR" sz="1600" dirty="0" smtClean="0"/>
              <a:t>έργων τρίτων </a:t>
            </a:r>
            <a:r>
              <a:rPr lang="el-GR" sz="1600" dirty="0"/>
              <a:t>επεξηγούνται στη διαφάνεια  «Επεξήγηση όρων χρήσης έργων </a:t>
            </a:r>
            <a:r>
              <a:rPr lang="el-GR" sz="1600" dirty="0" smtClean="0"/>
              <a:t>τρίτων». </a:t>
            </a:r>
          </a:p>
          <a:p>
            <a:pPr marL="0" indent="0">
              <a:buNone/>
            </a:pPr>
            <a:r>
              <a:rPr lang="el-GR" sz="1600" dirty="0" smtClean="0"/>
              <a:t>Τα έργα για τα οποία έχει ζητηθεί άδεια  αναφέρονται στο «Σημείωμα  </a:t>
            </a:r>
            <a:r>
              <a:rPr lang="el-GR" sz="1600" dirty="0"/>
              <a:t>Χρήσης Έργων Τρίτων</a:t>
            </a:r>
            <a:r>
              <a:rPr lang="el-GR" sz="1600" dirty="0" smtClean="0"/>
              <a:t>». </a:t>
            </a:r>
          </a:p>
        </p:txBody>
      </p:sp>
      <p:sp>
        <p:nvSpPr>
          <p:cNvPr id="6" name="TextBox 5"/>
          <p:cNvSpPr txBox="1"/>
          <p:nvPr/>
        </p:nvSpPr>
        <p:spPr>
          <a:xfrm>
            <a:off x="76648" y="2463738"/>
            <a:ext cx="9036496" cy="2679762"/>
          </a:xfrm>
          <a:prstGeom prst="rect">
            <a:avLst/>
          </a:prstGeom>
        </p:spPr>
        <p:txBody>
          <a:bodyPr vert="horz" wrap="square" lIns="91440" tIns="45720" rIns="91440" bIns="45720" rtlCol="0" anchor="ctr">
            <a:normAutofit fontScale="92500" lnSpcReduction="20000"/>
          </a:bodyPr>
          <a:lstStyle/>
          <a:p>
            <a:pPr>
              <a:spcBef>
                <a:spcPts val="600"/>
              </a:spcBef>
            </a:pPr>
            <a:r>
              <a:rPr lang="el-GR" dirty="0">
                <a:solidFill>
                  <a:prstClr val="black"/>
                </a:solidFill>
              </a:rPr>
              <a:t>[1] http://creativecommons.org/licenses/by-nc-sa/4.0/ </a:t>
            </a:r>
            <a:endParaRPr lang="en-US" dirty="0" smtClean="0">
              <a:solidFill>
                <a:prstClr val="black"/>
              </a:solidFill>
            </a:endParaRPr>
          </a:p>
          <a:p>
            <a:pPr>
              <a:spcBef>
                <a:spcPts val="600"/>
              </a:spcBef>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spcBef>
                <a:spcPts val="600"/>
              </a:spcBef>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a:spcBef>
                <a:spcPts val="600"/>
              </a:spcBef>
            </a:pPr>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pic>
        <p:nvPicPr>
          <p:cNvPr id="7"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1917290"/>
            <a:ext cx="1648660"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948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68154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
        <p:nvSpPr>
          <p:cNvPr id="6" name="Rectangle 5"/>
          <p:cNvSpPr/>
          <p:nvPr/>
        </p:nvSpPr>
        <p:spPr>
          <a:xfrm>
            <a:off x="2088230" y="617529"/>
            <a:ext cx="6624736" cy="523220"/>
          </a:xfrm>
          <a:prstGeom prst="rect">
            <a:avLst/>
          </a:prstGeom>
        </p:spPr>
        <p:txBody>
          <a:bodyPr wrap="square">
            <a:spAutoFit/>
          </a:bodyPr>
          <a:lstStyle/>
          <a:p>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685973"/>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3" y="1020712"/>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5" y="1459293"/>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2872383"/>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2349002"/>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053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485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2376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2814674"/>
            <a:ext cx="6624736" cy="738664"/>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5" y="1897874"/>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1920956"/>
            <a:ext cx="6624736" cy="523220"/>
          </a:xfrm>
          <a:prstGeom prst="rect">
            <a:avLst/>
          </a:prstGeom>
        </p:spPr>
        <p:txBody>
          <a:bodyPr wrap="square">
            <a:spAutoFit/>
          </a:bodyPr>
          <a:lstStyle/>
          <a:p>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7" y="3385426"/>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3408508"/>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3" y="3834002"/>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3" y="4343330"/>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3834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4266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3" y="4750885"/>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4750885"/>
            <a:ext cx="7062962" cy="307777"/>
          </a:xfrm>
          <a:prstGeom prst="rect">
            <a:avLst/>
          </a:prstGeom>
        </p:spPr>
        <p:txBody>
          <a:bodyPr wrap="square">
            <a:spAutoFit/>
          </a:bodyPr>
          <a:lstStyle/>
          <a:p>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180736" y="109731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0736" y="153584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0736" y="196407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736" y="23899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0736" y="285158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736" y="34452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0736" y="389296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0736" y="4332814"/>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0736" y="4725229"/>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296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71" y="0"/>
            <a:ext cx="8686259" cy="681540"/>
          </a:xfrm>
          <a:noFill/>
        </p:spPr>
        <p:txBody>
          <a:bodyPr>
            <a:normAutofit fontScale="90000"/>
          </a:bodyPr>
          <a:lstStyle/>
          <a:p>
            <a:r>
              <a:rPr lang="en-US" dirty="0" smtClean="0"/>
              <a:t>Explanation of the third party works’ use</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
        <p:nvSpPr>
          <p:cNvPr id="6" name="Rectangle 5"/>
          <p:cNvSpPr/>
          <p:nvPr/>
        </p:nvSpPr>
        <p:spPr>
          <a:xfrm>
            <a:off x="2088000" y="734864"/>
            <a:ext cx="6624736" cy="307777"/>
          </a:xfrm>
          <a:prstGeom prst="rect">
            <a:avLst/>
          </a:prstGeom>
        </p:spPr>
        <p:txBody>
          <a:bodyPr wrap="square">
            <a:spAutoFit/>
          </a:bodyPr>
          <a:lstStyle/>
          <a:p>
            <a:r>
              <a:rPr lang="en-US" sz="1400" dirty="0" smtClean="0">
                <a:solidFill>
                  <a:prstClr val="black">
                    <a:lumMod val="75000"/>
                    <a:lumOff val="25000"/>
                  </a:prstClr>
                </a:solidFill>
              </a:rPr>
              <a:t>The reuse of the work is not allowed. Permission from the creator is required.</a:t>
            </a:r>
            <a:endParaRPr lang="el-GR" sz="3200" dirty="0">
              <a:solidFill>
                <a:prstClr val="black"/>
              </a:solidFill>
            </a:endParaRPr>
          </a:p>
        </p:txBody>
      </p:sp>
      <p:sp>
        <p:nvSpPr>
          <p:cNvPr id="7" name="Rectangle 6"/>
          <p:cNvSpPr/>
          <p:nvPr/>
        </p:nvSpPr>
        <p:spPr>
          <a:xfrm>
            <a:off x="1688763" y="685973"/>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3" y="1020712"/>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5" y="1459293"/>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2872383"/>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2349002"/>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053000"/>
            <a:ext cx="6624736" cy="523220"/>
          </a:xfrm>
          <a:prstGeom prst="rect">
            <a:avLst/>
          </a:prstGeom>
        </p:spPr>
        <p:txBody>
          <a:bodyPr wrap="square">
            <a:spAutoFit/>
          </a:bodyPr>
          <a:lstStyle/>
          <a:p>
            <a:r>
              <a:rPr lang="en-US" sz="1400" dirty="0" smtClean="0">
                <a:solidFill>
                  <a:prstClr val="black">
                    <a:lumMod val="75000"/>
                    <a:lumOff val="25000"/>
                  </a:prstClr>
                </a:solidFill>
              </a:rPr>
              <a:t>The reuse, sharing and adaptation of the work is allowed  as long as creator is credited appropriately </a:t>
            </a:r>
            <a:endParaRPr lang="el-GR" sz="3200" dirty="0">
              <a:solidFill>
                <a:prstClr val="black"/>
              </a:solidFill>
            </a:endParaRPr>
          </a:p>
        </p:txBody>
      </p:sp>
      <p:sp>
        <p:nvSpPr>
          <p:cNvPr id="16" name="Rectangle 15"/>
          <p:cNvSpPr/>
          <p:nvPr/>
        </p:nvSpPr>
        <p:spPr>
          <a:xfrm>
            <a:off x="2088000" y="1485000"/>
            <a:ext cx="6624736"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as long as creator is credited appropriately </a:t>
            </a:r>
            <a:r>
              <a:rPr lang="en-US" sz="1400" dirty="0" smtClean="0">
                <a:solidFill>
                  <a:prstClr val="black">
                    <a:lumMod val="75000"/>
                    <a:lumOff val="25000"/>
                  </a:prstClr>
                </a:solidFill>
              </a:rPr>
              <a:t>and the derivative work is distributed with the same license. </a:t>
            </a:r>
            <a:endParaRPr lang="el-GR" sz="3200" dirty="0">
              <a:solidFill>
                <a:prstClr val="black"/>
              </a:solidFill>
            </a:endParaRPr>
          </a:p>
        </p:txBody>
      </p:sp>
      <p:sp>
        <p:nvSpPr>
          <p:cNvPr id="17" name="Rectangle 16"/>
          <p:cNvSpPr/>
          <p:nvPr/>
        </p:nvSpPr>
        <p:spPr>
          <a:xfrm>
            <a:off x="2088000" y="2376000"/>
            <a:ext cx="6624736" cy="523220"/>
          </a:xfrm>
          <a:prstGeom prst="rect">
            <a:avLst/>
          </a:prstGeom>
        </p:spPr>
        <p:txBody>
          <a:bodyPr wrap="square">
            <a:spAutoFit/>
          </a:bodyPr>
          <a:lstStyle/>
          <a:p>
            <a:r>
              <a:rPr lang="en-US" sz="1400" dirty="0">
                <a:solidFill>
                  <a:prstClr val="black">
                    <a:lumMod val="75000"/>
                    <a:lumOff val="25000"/>
                  </a:prstClr>
                </a:solidFill>
              </a:rPr>
              <a:t>The reuse of the work is allowed  as long as creator is credited appropriately. </a:t>
            </a:r>
            <a:r>
              <a:rPr lang="en-US" sz="1400" dirty="0" smtClean="0">
                <a:solidFill>
                  <a:prstClr val="black">
                    <a:lumMod val="75000"/>
                    <a:lumOff val="25000"/>
                  </a:prstClr>
                </a:solidFill>
              </a:rPr>
              <a:t>Commercial use is not allowed </a:t>
            </a:r>
            <a:endParaRPr lang="el-GR" sz="3200" dirty="0">
              <a:solidFill>
                <a:prstClr val="black"/>
              </a:solidFill>
            </a:endParaRPr>
          </a:p>
        </p:txBody>
      </p:sp>
      <p:sp>
        <p:nvSpPr>
          <p:cNvPr id="18" name="Rectangle 17"/>
          <p:cNvSpPr/>
          <p:nvPr/>
        </p:nvSpPr>
        <p:spPr>
          <a:xfrm>
            <a:off x="2081328" y="2882286"/>
            <a:ext cx="6811151" cy="477054"/>
          </a:xfrm>
          <a:prstGeom prst="rect">
            <a:avLst/>
          </a:prstGeom>
        </p:spPr>
        <p:txBody>
          <a:bodyPr wrap="square">
            <a:spAutoFit/>
          </a:bodyPr>
          <a:lstStyle/>
          <a:p>
            <a:r>
              <a:rPr lang="en-US" sz="1250" dirty="0">
                <a:solidFill>
                  <a:prstClr val="black">
                    <a:lumMod val="75000"/>
                    <a:lumOff val="25000"/>
                  </a:prstClr>
                </a:solidFill>
              </a:rPr>
              <a:t>The reuse, sharing and adaptation of the work is allowed  as long as creator is credited appropriately and the derivative work is distributed with the same license. Commercial use is not </a:t>
            </a:r>
            <a:r>
              <a:rPr lang="en-US" sz="1250" dirty="0" smtClean="0">
                <a:solidFill>
                  <a:prstClr val="black">
                    <a:lumMod val="75000"/>
                    <a:lumOff val="25000"/>
                  </a:prstClr>
                </a:solidFill>
              </a:rPr>
              <a:t>allowed.</a:t>
            </a:r>
            <a:endParaRPr lang="el-GR" sz="1250" dirty="0">
              <a:solidFill>
                <a:prstClr val="black"/>
              </a:solidFill>
            </a:endParaRPr>
          </a:p>
        </p:txBody>
      </p:sp>
      <p:sp>
        <p:nvSpPr>
          <p:cNvPr id="20" name="Rectangle 19"/>
          <p:cNvSpPr/>
          <p:nvPr/>
        </p:nvSpPr>
        <p:spPr>
          <a:xfrm>
            <a:off x="293935" y="1897874"/>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1920956"/>
            <a:ext cx="6624736" cy="523220"/>
          </a:xfrm>
          <a:prstGeom prst="rect">
            <a:avLst/>
          </a:prstGeom>
        </p:spPr>
        <p:txBody>
          <a:bodyPr wrap="square">
            <a:spAutoFit/>
          </a:bodyPr>
          <a:lstStyle/>
          <a:p>
            <a:r>
              <a:rPr lang="en-US" sz="1400" dirty="0">
                <a:solidFill>
                  <a:prstClr val="black">
                    <a:lumMod val="75000"/>
                    <a:lumOff val="25000"/>
                  </a:prstClr>
                </a:solidFill>
              </a:rPr>
              <a:t>The </a:t>
            </a:r>
            <a:r>
              <a:rPr lang="en-US" sz="1400" dirty="0" smtClean="0">
                <a:solidFill>
                  <a:prstClr val="black">
                    <a:lumMod val="75000"/>
                    <a:lumOff val="25000"/>
                  </a:prstClr>
                </a:solidFill>
              </a:rPr>
              <a:t>reuse of </a:t>
            </a:r>
            <a:r>
              <a:rPr lang="en-US" sz="1400" dirty="0">
                <a:solidFill>
                  <a:prstClr val="black">
                    <a:lumMod val="75000"/>
                    <a:lumOff val="25000"/>
                  </a:prstClr>
                </a:solidFill>
              </a:rPr>
              <a:t>the work is allowed  as long as creator is credited </a:t>
            </a:r>
            <a:r>
              <a:rPr lang="en-US" sz="1400" dirty="0" smtClean="0">
                <a:solidFill>
                  <a:prstClr val="black">
                    <a:lumMod val="75000"/>
                    <a:lumOff val="25000"/>
                  </a:prstClr>
                </a:solidFill>
              </a:rPr>
              <a:t>appropriately. No derivatives are allowed. </a:t>
            </a:r>
            <a:endParaRPr lang="el-GR" sz="3200" dirty="0">
              <a:solidFill>
                <a:prstClr val="black"/>
              </a:solidFill>
            </a:endParaRPr>
          </a:p>
        </p:txBody>
      </p:sp>
      <p:sp>
        <p:nvSpPr>
          <p:cNvPr id="22" name="Rectangle 21"/>
          <p:cNvSpPr/>
          <p:nvPr/>
        </p:nvSpPr>
        <p:spPr>
          <a:xfrm>
            <a:off x="405957" y="3385426"/>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3408508"/>
            <a:ext cx="6804250" cy="523220"/>
          </a:xfrm>
          <a:prstGeom prst="rect">
            <a:avLst/>
          </a:prstGeom>
        </p:spPr>
        <p:txBody>
          <a:bodyPr wrap="square">
            <a:spAutoFit/>
          </a:bodyPr>
          <a:lstStyle/>
          <a:p>
            <a:r>
              <a:rPr lang="en-US" sz="1400" dirty="0">
                <a:solidFill>
                  <a:prstClr val="black">
                    <a:lumMod val="75000"/>
                    <a:lumOff val="25000"/>
                  </a:prstClr>
                </a:solidFill>
              </a:rPr>
              <a:t>The reuse of the work is allowed  as long as creator is credited appropriately. </a:t>
            </a:r>
            <a:r>
              <a:rPr lang="en-US" sz="1400" dirty="0" smtClean="0">
                <a:solidFill>
                  <a:prstClr val="black">
                    <a:lumMod val="75000"/>
                    <a:lumOff val="25000"/>
                  </a:prstClr>
                </a:solidFill>
              </a:rPr>
              <a:t>Derivatives and commercial use are </a:t>
            </a:r>
            <a:r>
              <a:rPr lang="en-US" sz="1400" dirty="0">
                <a:solidFill>
                  <a:prstClr val="black">
                    <a:lumMod val="75000"/>
                    <a:lumOff val="25000"/>
                  </a:prstClr>
                </a:solidFill>
              </a:rPr>
              <a:t>allowed. </a:t>
            </a:r>
            <a:endParaRPr lang="el-GR" sz="3200" dirty="0">
              <a:solidFill>
                <a:prstClr val="black"/>
              </a:solidFill>
            </a:endParaRPr>
          </a:p>
        </p:txBody>
      </p:sp>
      <p:sp>
        <p:nvSpPr>
          <p:cNvPr id="24" name="Rectangle 23"/>
          <p:cNvSpPr/>
          <p:nvPr/>
        </p:nvSpPr>
        <p:spPr>
          <a:xfrm>
            <a:off x="3" y="3834002"/>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3" y="4343330"/>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3834000"/>
            <a:ext cx="7062962"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t>
            </a:r>
            <a:r>
              <a:rPr lang="en-US" sz="1400" dirty="0" smtClean="0">
                <a:solidFill>
                  <a:prstClr val="black">
                    <a:lumMod val="75000"/>
                    <a:lumOff val="25000"/>
                  </a:prstClr>
                </a:solidFill>
              </a:rPr>
              <a:t>as the commercial use without crediting the creator.</a:t>
            </a:r>
            <a:endParaRPr lang="el-GR" sz="3200" dirty="0">
              <a:solidFill>
                <a:prstClr val="black"/>
              </a:solidFill>
            </a:endParaRPr>
          </a:p>
        </p:txBody>
      </p:sp>
      <p:sp>
        <p:nvSpPr>
          <p:cNvPr id="27" name="Rectangle 26"/>
          <p:cNvSpPr/>
          <p:nvPr/>
        </p:nvSpPr>
        <p:spPr>
          <a:xfrm>
            <a:off x="2088231" y="4266000"/>
            <a:ext cx="7062962"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as the commercial use without crediting the creator.</a:t>
            </a:r>
            <a:endParaRPr lang="el-GR" sz="3200" dirty="0">
              <a:solidFill>
                <a:prstClr val="black"/>
              </a:solidFill>
            </a:endParaRPr>
          </a:p>
        </p:txBody>
      </p:sp>
      <p:sp>
        <p:nvSpPr>
          <p:cNvPr id="28" name="Rectangle 27"/>
          <p:cNvSpPr/>
          <p:nvPr/>
        </p:nvSpPr>
        <p:spPr>
          <a:xfrm>
            <a:off x="3" y="4750885"/>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4750885"/>
            <a:ext cx="7062962" cy="307777"/>
          </a:xfrm>
          <a:prstGeom prst="rect">
            <a:avLst/>
          </a:prstGeom>
        </p:spPr>
        <p:txBody>
          <a:bodyPr wrap="square">
            <a:spAutoFit/>
          </a:bodyPr>
          <a:lstStyle/>
          <a:p>
            <a:r>
              <a:rPr lang="en-US" sz="1400" dirty="0" smtClean="0">
                <a:solidFill>
                  <a:prstClr val="black">
                    <a:lumMod val="75000"/>
                    <a:lumOff val="25000"/>
                  </a:prstClr>
                </a:solidFill>
              </a:rPr>
              <a:t>Usually the reuse of the work is not allowed</a:t>
            </a:r>
          </a:p>
        </p:txBody>
      </p:sp>
      <p:cxnSp>
        <p:nvCxnSpPr>
          <p:cNvPr id="31" name="Straight Connector 30"/>
          <p:cNvCxnSpPr/>
          <p:nvPr/>
        </p:nvCxnSpPr>
        <p:spPr>
          <a:xfrm>
            <a:off x="180736" y="109731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0736" y="153584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0736" y="196407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736" y="23899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0736" y="285158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736" y="34452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0736" y="389296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0736" y="4332814"/>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0736" y="4725229"/>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237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314375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Χρηματοδότηση</a:t>
            </a:r>
            <a:endParaRPr lang="el-GR" dirty="0"/>
          </a:p>
        </p:txBody>
      </p:sp>
      <p:sp>
        <p:nvSpPr>
          <p:cNvPr id="3" name="Content Placeholder 2"/>
          <p:cNvSpPr>
            <a:spLocks noGrp="1"/>
          </p:cNvSpPr>
          <p:nvPr>
            <p:ph idx="1"/>
          </p:nvPr>
        </p:nvSpPr>
        <p:spPr>
          <a:xfrm>
            <a:off x="457200" y="1005577"/>
            <a:ext cx="8229600" cy="339447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4"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628" y="3795886"/>
            <a:ext cx="4184745" cy="1054880"/>
          </a:xfrm>
          <a:prstGeom prst="rect">
            <a:avLst/>
          </a:prstGeom>
        </p:spPr>
      </p:pic>
    </p:spTree>
    <p:extLst>
      <p:ext uri="{BB962C8B-B14F-4D97-AF65-F5344CB8AC3E}">
        <p14:creationId xmlns:p14="http://schemas.microsoft.com/office/powerpoint/2010/main" val="369586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Ν</a:t>
            </a:r>
            <a:r>
              <a:rPr lang="el-GR" altLang="el-GR" dirty="0" smtClean="0"/>
              <a:t>ιτροκυτταρίνη</a:t>
            </a:r>
            <a:endParaRPr lang="el-GR" dirty="0"/>
          </a:p>
        </p:txBody>
      </p:sp>
      <p:sp>
        <p:nvSpPr>
          <p:cNvPr id="3" name="Content Placeholder 2"/>
          <p:cNvSpPr>
            <a:spLocks noGrp="1"/>
          </p:cNvSpPr>
          <p:nvPr>
            <p:ph idx="1"/>
          </p:nvPr>
        </p:nvSpPr>
        <p:spPr>
          <a:xfrm>
            <a:off x="457200" y="1200151"/>
            <a:ext cx="8229600" cy="3459832"/>
          </a:xfrm>
        </p:spPr>
        <p:txBody>
          <a:bodyPr>
            <a:normAutofit fontScale="55000" lnSpcReduction="20000"/>
          </a:bodyPr>
          <a:lstStyle/>
          <a:p>
            <a:pPr>
              <a:lnSpc>
                <a:spcPct val="120000"/>
              </a:lnSpc>
            </a:pPr>
            <a:r>
              <a:rPr lang="el-GR" altLang="el-GR" dirty="0" smtClean="0"/>
              <a:t>Η </a:t>
            </a:r>
            <a:r>
              <a:rPr lang="el-GR" altLang="el-GR" b="1" dirty="0"/>
              <a:t>νιτροκυτταρίνη </a:t>
            </a:r>
            <a:r>
              <a:rPr lang="el-GR" altLang="el-GR" dirty="0"/>
              <a:t>(</a:t>
            </a:r>
            <a:r>
              <a:rPr lang="en-US" altLang="el-GR" dirty="0"/>
              <a:t>cellulose nitrate</a:t>
            </a:r>
            <a:r>
              <a:rPr lang="el-GR" altLang="el-GR" dirty="0"/>
              <a:t>), π.χ.: </a:t>
            </a:r>
            <a:r>
              <a:rPr lang="en-US" altLang="el-GR" dirty="0" err="1"/>
              <a:t>HMGadhesive</a:t>
            </a:r>
            <a:r>
              <a:rPr lang="en-US" altLang="el-GR" dirty="0"/>
              <a:t>, UHU Hart, </a:t>
            </a:r>
            <a:r>
              <a:rPr lang="en-US" altLang="el-GR" dirty="0" err="1"/>
              <a:t>Duco</a:t>
            </a:r>
            <a:r>
              <a:rPr lang="en-US" altLang="el-GR" dirty="0"/>
              <a:t> cement.</a:t>
            </a:r>
            <a:endParaRPr lang="el-GR" altLang="el-GR" dirty="0"/>
          </a:p>
          <a:p>
            <a:pPr>
              <a:lnSpc>
                <a:spcPct val="120000"/>
              </a:lnSpc>
            </a:pPr>
            <a:r>
              <a:rPr lang="el-GR" altLang="el-GR" dirty="0" smtClean="0"/>
              <a:t>Υπάρχει </a:t>
            </a:r>
            <a:r>
              <a:rPr lang="el-GR" altLang="el-GR" dirty="0"/>
              <a:t>διαφωνία σχετικά </a:t>
            </a:r>
            <a:r>
              <a:rPr lang="el-GR" altLang="el-GR" dirty="0" smtClean="0"/>
              <a:t>με τα χαρακτηριστικά των συγκολλητικών νιτροκυτταρίνης.</a:t>
            </a:r>
            <a:endParaRPr lang="el-GR" altLang="el-GR" dirty="0"/>
          </a:p>
          <a:p>
            <a:pPr>
              <a:lnSpc>
                <a:spcPct val="120000"/>
              </a:lnSpc>
            </a:pPr>
            <a:r>
              <a:rPr lang="el-GR" altLang="el-GR" dirty="0" smtClean="0"/>
              <a:t>Οι </a:t>
            </a:r>
            <a:r>
              <a:rPr lang="el-GR" altLang="el-GR" dirty="0"/>
              <a:t>συντηρητές </a:t>
            </a:r>
            <a:r>
              <a:rPr lang="el-GR" altLang="el-GR" dirty="0" smtClean="0"/>
              <a:t>τα </a:t>
            </a:r>
            <a:r>
              <a:rPr lang="el-GR" altLang="el-GR" dirty="0"/>
              <a:t>προτιμούν περισσότερο από το </a:t>
            </a:r>
            <a:r>
              <a:rPr lang="el-GR" altLang="el-GR" dirty="0" smtClean="0"/>
              <a:t>Β72</a:t>
            </a:r>
            <a:r>
              <a:rPr lang="el-GR" altLang="el-GR" dirty="0"/>
              <a:t>, γιατί είναι πιο </a:t>
            </a:r>
            <a:r>
              <a:rPr lang="el-GR" altLang="el-GR" dirty="0" smtClean="0"/>
              <a:t>εύκολα </a:t>
            </a:r>
            <a:r>
              <a:rPr lang="el-GR" altLang="el-GR" dirty="0"/>
              <a:t>στην χρήση και </a:t>
            </a:r>
            <a:r>
              <a:rPr lang="el-GR" altLang="el-GR" dirty="0" smtClean="0"/>
              <a:t>αφαιρούνται </a:t>
            </a:r>
            <a:r>
              <a:rPr lang="el-GR" altLang="el-GR" dirty="0"/>
              <a:t>με ακετόνη.</a:t>
            </a:r>
          </a:p>
          <a:p>
            <a:pPr>
              <a:lnSpc>
                <a:spcPct val="120000"/>
              </a:lnSpc>
            </a:pPr>
            <a:r>
              <a:rPr lang="el-GR" altLang="el-GR" dirty="0" smtClean="0"/>
              <a:t>Με </a:t>
            </a:r>
            <a:r>
              <a:rPr lang="el-GR" altLang="el-GR" dirty="0"/>
              <a:t>τον καιρό, </a:t>
            </a:r>
            <a:r>
              <a:rPr lang="el-GR" altLang="el-GR" dirty="0" smtClean="0"/>
              <a:t>τα συγκολλητικά νιτροκυτταρίνης κιτρινίζουν</a:t>
            </a:r>
            <a:r>
              <a:rPr lang="el-GR" altLang="el-GR" dirty="0"/>
              <a:t>, γίνονται </a:t>
            </a:r>
            <a:r>
              <a:rPr lang="el-GR" altLang="el-GR" dirty="0" smtClean="0"/>
              <a:t>εύθρυπτα, εξασθενούν </a:t>
            </a:r>
            <a:r>
              <a:rPr lang="el-GR" altLang="el-GR" dirty="0"/>
              <a:t>και τελικά </a:t>
            </a:r>
            <a:r>
              <a:rPr lang="el-GR" altLang="el-GR" dirty="0" smtClean="0"/>
              <a:t>διαλύονται μέσα από μηχανισμούς οξείδωσης και υδρόλυσης. Ενδέχεται </a:t>
            </a:r>
            <a:r>
              <a:rPr lang="el-GR" altLang="el-GR" dirty="0"/>
              <a:t>να μετατραπούν σε οξέα (μυρμηκικό </a:t>
            </a:r>
            <a:r>
              <a:rPr lang="el-GR" altLang="el-GR" dirty="0" smtClean="0"/>
              <a:t>οξύ, νιτρικό οξύ </a:t>
            </a:r>
            <a:r>
              <a:rPr lang="el-GR" altLang="el-GR" dirty="0"/>
              <a:t>ή οξαλικό οξύ).</a:t>
            </a:r>
          </a:p>
          <a:p>
            <a:pPr>
              <a:lnSpc>
                <a:spcPct val="120000"/>
              </a:lnSpc>
            </a:pPr>
            <a:r>
              <a:rPr lang="el-GR" altLang="el-GR" dirty="0" smtClean="0"/>
              <a:t>Γενική οδηγία χρήσης: η </a:t>
            </a:r>
            <a:r>
              <a:rPr lang="el-GR" altLang="el-GR" dirty="0"/>
              <a:t>μεταλλική επιφάνεια πρέπει να είναι καθαρή </a:t>
            </a:r>
            <a:r>
              <a:rPr lang="el-GR" altLang="el-GR" dirty="0" smtClean="0"/>
              <a:t>και απολιπασμένη για </a:t>
            </a:r>
            <a:r>
              <a:rPr lang="el-GR" altLang="el-GR" dirty="0"/>
              <a:t>να πετύχει η συγκόλληση</a:t>
            </a:r>
            <a:r>
              <a:rPr lang="el-GR" altLang="el-GR" dirty="0" smtClean="0"/>
              <a:t>.</a:t>
            </a:r>
            <a:endParaRPr lang="el-GR" dirty="0"/>
          </a:p>
        </p:txBody>
      </p:sp>
      <p:sp>
        <p:nvSpPr>
          <p:cNvPr id="5" name="Rectangle 4"/>
          <p:cNvSpPr/>
          <p:nvPr/>
        </p:nvSpPr>
        <p:spPr>
          <a:xfrm>
            <a:off x="5364088" y="4417782"/>
            <a:ext cx="2448272" cy="646331"/>
          </a:xfrm>
          <a:prstGeom prst="rect">
            <a:avLst/>
          </a:prstGeom>
        </p:spPr>
        <p:txBody>
          <a:bodyPr wrap="square">
            <a:spAutoFit/>
          </a:bodyPr>
          <a:lstStyle/>
          <a:p>
            <a:r>
              <a:rPr lang="en-US" sz="1200" dirty="0" smtClean="0"/>
              <a:t>“Cellulose </a:t>
            </a:r>
            <a:r>
              <a:rPr lang="en-US" sz="1200" dirty="0"/>
              <a:t>Nitrate in </a:t>
            </a:r>
            <a:r>
              <a:rPr lang="en-US" sz="1200" dirty="0" smtClean="0"/>
              <a:t>Conservation”, Research </a:t>
            </a:r>
            <a:r>
              <a:rPr lang="en-US" sz="1200" dirty="0"/>
              <a:t>in Conservation, © 1988 by the J. Paul Getty Trust</a:t>
            </a:r>
            <a:endParaRPr lang="el-GR" sz="1200" dirty="0"/>
          </a:p>
        </p:txBody>
      </p:sp>
      <p:pic>
        <p:nvPicPr>
          <p:cNvPr id="6" name="Picture 2" descr="http://icons.iconarchive.com/icons/graphicloads/filetype/256/pdf-icon.png">
            <a:hlinkClick r:id="rId2"/>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740352" y="4462113"/>
            <a:ext cx="557668" cy="5576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584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dirty="0"/>
              <a:t>Spot test </a:t>
            </a:r>
            <a:r>
              <a:rPr lang="el-GR" altLang="el-GR" dirty="0"/>
              <a:t>για νιτροκυτταρίνη</a:t>
            </a:r>
            <a:endParaRPr lang="el-G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355" y="1563638"/>
            <a:ext cx="4052611" cy="1512168"/>
          </a:xfrm>
        </p:spPr>
      </p:pic>
      <p:sp>
        <p:nvSpPr>
          <p:cNvPr id="6" name="TextBox 5"/>
          <p:cNvSpPr txBox="1"/>
          <p:nvPr/>
        </p:nvSpPr>
        <p:spPr>
          <a:xfrm>
            <a:off x="251520" y="3675534"/>
            <a:ext cx="4032448" cy="469359"/>
          </a:xfrm>
          <a:prstGeom prst="rect">
            <a:avLst/>
          </a:prstGeom>
          <a:solidFill>
            <a:schemeClr val="bg1">
              <a:lumMod val="95000"/>
            </a:schemeClr>
          </a:solidFill>
        </p:spPr>
        <p:txBody>
          <a:bodyPr wrap="square" lIns="68580" tIns="34290" rIns="68580" bIns="34290" rtlCol="0">
            <a:spAutoFit/>
          </a:bodyPr>
          <a:lstStyle/>
          <a:p>
            <a:pPr algn="ctr"/>
            <a:r>
              <a:rPr lang="en-GB" sz="1300" dirty="0" smtClean="0">
                <a:hlinkClick r:id="rId3"/>
              </a:rPr>
              <a:t>Penn Museum, in the  </a:t>
            </a:r>
            <a:r>
              <a:rPr lang="en-GB" sz="1300" dirty="0" err="1" smtClean="0">
                <a:hlinkClick r:id="rId3"/>
              </a:rPr>
              <a:t>Artifact</a:t>
            </a:r>
            <a:r>
              <a:rPr lang="en-GB" sz="1300" dirty="0" smtClean="0">
                <a:hlinkClick r:id="rId3"/>
              </a:rPr>
              <a:t> Lab, </a:t>
            </a:r>
            <a:r>
              <a:rPr lang="en-US" sz="1300" dirty="0">
                <a:hlinkClick r:id="rId3"/>
              </a:rPr>
              <a:t>Investigating the </a:t>
            </a:r>
            <a:r>
              <a:rPr lang="en-US" sz="1300" dirty="0" err="1">
                <a:hlinkClick r:id="rId3"/>
              </a:rPr>
              <a:t>shabti</a:t>
            </a:r>
            <a:r>
              <a:rPr lang="en-US" sz="1300" dirty="0">
                <a:hlinkClick r:id="rId3"/>
              </a:rPr>
              <a:t> box coating</a:t>
            </a:r>
            <a:r>
              <a:rPr lang="en-GB" sz="1300" dirty="0" smtClean="0">
                <a:hlinkClick r:id="rId3"/>
              </a:rPr>
              <a:t> </a:t>
            </a:r>
            <a:endParaRPr lang="el-GR" sz="1300" dirty="0"/>
          </a:p>
        </p:txBody>
      </p:sp>
      <p:sp>
        <p:nvSpPr>
          <p:cNvPr id="3" name="TextBox 2"/>
          <p:cNvSpPr txBox="1"/>
          <p:nvPr/>
        </p:nvSpPr>
        <p:spPr>
          <a:xfrm>
            <a:off x="184498" y="4371950"/>
            <a:ext cx="3546788" cy="577081"/>
          </a:xfrm>
          <a:prstGeom prst="rect">
            <a:avLst/>
          </a:prstGeom>
          <a:noFill/>
        </p:spPr>
        <p:txBody>
          <a:bodyPr wrap="square" lIns="68580" tIns="34290" rIns="68580" bIns="34290" rtlCol="0">
            <a:spAutoFit/>
          </a:bodyPr>
          <a:lstStyle/>
          <a:p>
            <a:pPr fontAlgn="b"/>
            <a:r>
              <a:rPr lang="en-US" sz="1100" dirty="0"/>
              <a:t>The Diphenylamine Spot Test for Cellulose Nitrate in Museum Objects - CCI Notes </a:t>
            </a:r>
            <a:r>
              <a:rPr lang="en-US" sz="1100" dirty="0" smtClean="0"/>
              <a:t>17/2, </a:t>
            </a:r>
            <a:r>
              <a:rPr lang="en-US" sz="1100" dirty="0"/>
              <a:t>by R. Scott Williams, </a:t>
            </a:r>
            <a:r>
              <a:rPr lang="en-US" sz="1100" dirty="0" smtClean="0"/>
              <a:t>     © </a:t>
            </a:r>
            <a:r>
              <a:rPr lang="en-US" sz="1100" dirty="0"/>
              <a:t>Government of Canada, </a:t>
            </a:r>
            <a:r>
              <a:rPr lang="en-US" sz="1100" dirty="0" smtClean="0"/>
              <a:t>1994</a:t>
            </a:r>
            <a:endParaRPr lang="el-GR" sz="1100" dirty="0"/>
          </a:p>
        </p:txBody>
      </p:sp>
      <p:sp>
        <p:nvSpPr>
          <p:cNvPr id="8" name="Rectangle 7"/>
          <p:cNvSpPr/>
          <p:nvPr/>
        </p:nvSpPr>
        <p:spPr>
          <a:xfrm>
            <a:off x="4572000" y="110549"/>
            <a:ext cx="4572000" cy="5293757"/>
          </a:xfrm>
          <a:prstGeom prst="rect">
            <a:avLst/>
          </a:prstGeom>
        </p:spPr>
        <p:txBody>
          <a:bodyPr>
            <a:spAutoFit/>
          </a:bodyPr>
          <a:lstStyle/>
          <a:p>
            <a:pPr>
              <a:spcBef>
                <a:spcPts val="600"/>
              </a:spcBef>
            </a:pPr>
            <a:r>
              <a:rPr lang="el-GR" altLang="el-GR" sz="1600" dirty="0">
                <a:solidFill>
                  <a:schemeClr val="bg1"/>
                </a:solidFill>
              </a:rPr>
              <a:t>Υπάρχει ένα </a:t>
            </a:r>
            <a:r>
              <a:rPr lang="en-US" altLang="el-GR" sz="1600" dirty="0">
                <a:solidFill>
                  <a:schemeClr val="bg1"/>
                </a:solidFill>
              </a:rPr>
              <a:t>spot test </a:t>
            </a:r>
            <a:r>
              <a:rPr lang="el-GR" altLang="el-GR" sz="1600" dirty="0">
                <a:solidFill>
                  <a:schemeClr val="bg1"/>
                </a:solidFill>
              </a:rPr>
              <a:t>για νιτροκυτταρίνη </a:t>
            </a:r>
            <a:r>
              <a:rPr lang="en-US" altLang="el-GR" sz="1600" dirty="0">
                <a:solidFill>
                  <a:schemeClr val="bg1"/>
                </a:solidFill>
              </a:rPr>
              <a:t>(cellulose nitrate) </a:t>
            </a:r>
            <a:r>
              <a:rPr lang="el-GR" altLang="el-GR" sz="1600" dirty="0">
                <a:solidFill>
                  <a:schemeClr val="bg1"/>
                </a:solidFill>
              </a:rPr>
              <a:t>με </a:t>
            </a:r>
            <a:r>
              <a:rPr lang="el-GR" altLang="el-GR" sz="1600" dirty="0" err="1">
                <a:solidFill>
                  <a:schemeClr val="bg1"/>
                </a:solidFill>
              </a:rPr>
              <a:t>διφαινύλιο</a:t>
            </a:r>
            <a:r>
              <a:rPr lang="el-GR" altLang="el-GR" sz="1600" dirty="0">
                <a:solidFill>
                  <a:schemeClr val="bg1"/>
                </a:solidFill>
              </a:rPr>
              <a:t>-</a:t>
            </a:r>
            <a:r>
              <a:rPr lang="el-GR" altLang="el-GR" sz="1600" dirty="0" err="1">
                <a:solidFill>
                  <a:schemeClr val="bg1"/>
                </a:solidFill>
              </a:rPr>
              <a:t>αμίνη</a:t>
            </a:r>
            <a:r>
              <a:rPr lang="el-GR" altLang="el-GR" sz="1600" dirty="0">
                <a:solidFill>
                  <a:schemeClr val="bg1"/>
                </a:solidFill>
              </a:rPr>
              <a:t> (</a:t>
            </a:r>
            <a:r>
              <a:rPr lang="en-US" altLang="el-GR" sz="1600" dirty="0">
                <a:solidFill>
                  <a:schemeClr val="bg1"/>
                </a:solidFill>
              </a:rPr>
              <a:t>diphenylamine).</a:t>
            </a:r>
          </a:p>
          <a:p>
            <a:pPr>
              <a:spcBef>
                <a:spcPts val="600"/>
              </a:spcBef>
            </a:pPr>
            <a:r>
              <a:rPr lang="el-GR" altLang="el-GR" sz="1600" dirty="0" smtClean="0">
                <a:solidFill>
                  <a:schemeClr val="bg1"/>
                </a:solidFill>
              </a:rPr>
              <a:t>Η </a:t>
            </a:r>
            <a:r>
              <a:rPr lang="el-GR" altLang="el-GR" sz="1600" dirty="0">
                <a:solidFill>
                  <a:schemeClr val="bg1"/>
                </a:solidFill>
              </a:rPr>
              <a:t>σύσταση του </a:t>
            </a:r>
            <a:r>
              <a:rPr lang="en-US" altLang="el-GR" sz="1600" dirty="0">
                <a:solidFill>
                  <a:schemeClr val="bg1"/>
                </a:solidFill>
              </a:rPr>
              <a:t>spot test </a:t>
            </a:r>
            <a:r>
              <a:rPr lang="el-GR" altLang="el-GR" sz="1600" dirty="0">
                <a:solidFill>
                  <a:schemeClr val="bg1"/>
                </a:solidFill>
              </a:rPr>
              <a:t>είναι:</a:t>
            </a:r>
          </a:p>
          <a:p>
            <a:pPr marL="285750" indent="-285750">
              <a:spcBef>
                <a:spcPts val="600"/>
              </a:spcBef>
              <a:buClr>
                <a:schemeClr val="accent6">
                  <a:lumMod val="75000"/>
                </a:schemeClr>
              </a:buClr>
              <a:buFont typeface="Arial" panose="020B0604020202020204" pitchFamily="34" charset="0"/>
              <a:buChar char="•"/>
            </a:pPr>
            <a:r>
              <a:rPr lang="en-US" altLang="el-GR" sz="1600" dirty="0" smtClean="0">
                <a:solidFill>
                  <a:schemeClr val="bg1"/>
                </a:solidFill>
              </a:rPr>
              <a:t>0,5</a:t>
            </a:r>
            <a:r>
              <a:rPr lang="en-US" altLang="el-GR" sz="1600" dirty="0">
                <a:solidFill>
                  <a:schemeClr val="bg1"/>
                </a:solidFill>
              </a:rPr>
              <a:t>% </a:t>
            </a:r>
            <a:r>
              <a:rPr lang="el-GR" altLang="el-GR" sz="1600" dirty="0" err="1">
                <a:solidFill>
                  <a:schemeClr val="bg1"/>
                </a:solidFill>
              </a:rPr>
              <a:t>διφαινύλιο</a:t>
            </a:r>
            <a:r>
              <a:rPr lang="el-GR" altLang="el-GR" sz="1600" dirty="0">
                <a:solidFill>
                  <a:schemeClr val="bg1"/>
                </a:solidFill>
              </a:rPr>
              <a:t>-</a:t>
            </a:r>
            <a:r>
              <a:rPr lang="el-GR" altLang="el-GR" sz="1600" dirty="0" err="1">
                <a:solidFill>
                  <a:schemeClr val="bg1"/>
                </a:solidFill>
              </a:rPr>
              <a:t>αμίνη</a:t>
            </a:r>
            <a:r>
              <a:rPr lang="el-GR" altLang="el-GR" sz="1600" dirty="0">
                <a:solidFill>
                  <a:schemeClr val="bg1"/>
                </a:solidFill>
              </a:rPr>
              <a:t> σε 90% </a:t>
            </a:r>
            <a:r>
              <a:rPr lang="el-GR" altLang="el-GR" sz="1600" dirty="0" err="1">
                <a:solidFill>
                  <a:schemeClr val="bg1"/>
                </a:solidFill>
              </a:rPr>
              <a:t>θειϊκό</a:t>
            </a:r>
            <a:r>
              <a:rPr lang="el-GR" altLang="el-GR" sz="1600" dirty="0">
                <a:solidFill>
                  <a:schemeClr val="bg1"/>
                </a:solidFill>
              </a:rPr>
              <a:t> οξύ</a:t>
            </a:r>
          </a:p>
          <a:p>
            <a:pPr marL="285750" indent="-285750">
              <a:spcBef>
                <a:spcPts val="600"/>
              </a:spcBef>
              <a:buClr>
                <a:schemeClr val="accent6">
                  <a:lumMod val="75000"/>
                </a:schemeClr>
              </a:buClr>
              <a:buFont typeface="Arial" panose="020B0604020202020204" pitchFamily="34" charset="0"/>
              <a:buChar char="•"/>
            </a:pPr>
            <a:r>
              <a:rPr lang="el-GR" altLang="el-GR" sz="1600" dirty="0" smtClean="0">
                <a:solidFill>
                  <a:schemeClr val="bg1"/>
                </a:solidFill>
              </a:rPr>
              <a:t>90</a:t>
            </a:r>
            <a:r>
              <a:rPr lang="en-US" altLang="el-GR" sz="1600" dirty="0">
                <a:solidFill>
                  <a:schemeClr val="bg1"/>
                </a:solidFill>
              </a:rPr>
              <a:t>ml </a:t>
            </a:r>
            <a:r>
              <a:rPr lang="el-GR" altLang="el-GR" sz="1600" dirty="0" err="1">
                <a:solidFill>
                  <a:schemeClr val="bg1"/>
                </a:solidFill>
              </a:rPr>
              <a:t>θειϊκό</a:t>
            </a:r>
            <a:r>
              <a:rPr lang="el-GR" altLang="el-GR" sz="1600" dirty="0">
                <a:solidFill>
                  <a:schemeClr val="bg1"/>
                </a:solidFill>
              </a:rPr>
              <a:t> οξύ σε </a:t>
            </a:r>
            <a:r>
              <a:rPr lang="en-US" altLang="el-GR" sz="1600" dirty="0">
                <a:solidFill>
                  <a:schemeClr val="bg1"/>
                </a:solidFill>
              </a:rPr>
              <a:t>10ml</a:t>
            </a:r>
            <a:r>
              <a:rPr lang="el-GR" altLang="el-GR" sz="1600" dirty="0">
                <a:solidFill>
                  <a:schemeClr val="bg1"/>
                </a:solidFill>
              </a:rPr>
              <a:t> νερό και μετά προστίθεται 0,5</a:t>
            </a:r>
            <a:r>
              <a:rPr lang="en-US" altLang="el-GR" sz="1600" dirty="0">
                <a:solidFill>
                  <a:schemeClr val="bg1"/>
                </a:solidFill>
              </a:rPr>
              <a:t>g </a:t>
            </a:r>
            <a:r>
              <a:rPr lang="el-GR" altLang="el-GR" sz="1600" dirty="0" err="1">
                <a:solidFill>
                  <a:schemeClr val="bg1"/>
                </a:solidFill>
              </a:rPr>
              <a:t>διφαινύλιο</a:t>
            </a:r>
            <a:r>
              <a:rPr lang="el-GR" altLang="el-GR" sz="1600" dirty="0">
                <a:solidFill>
                  <a:schemeClr val="bg1"/>
                </a:solidFill>
              </a:rPr>
              <a:t>-</a:t>
            </a:r>
            <a:r>
              <a:rPr lang="el-GR" altLang="el-GR" sz="1600" dirty="0" err="1">
                <a:solidFill>
                  <a:schemeClr val="bg1"/>
                </a:solidFill>
              </a:rPr>
              <a:t>αμίνη</a:t>
            </a:r>
            <a:r>
              <a:rPr lang="el-GR" altLang="el-GR" sz="1600" dirty="0">
                <a:solidFill>
                  <a:schemeClr val="bg1"/>
                </a:solidFill>
              </a:rPr>
              <a:t> </a:t>
            </a:r>
            <a:endParaRPr lang="en-US" altLang="el-GR" sz="1600" dirty="0">
              <a:solidFill>
                <a:schemeClr val="bg1"/>
              </a:solidFill>
            </a:endParaRPr>
          </a:p>
          <a:p>
            <a:pPr>
              <a:spcBef>
                <a:spcPts val="600"/>
              </a:spcBef>
            </a:pPr>
            <a:r>
              <a:rPr lang="el-GR" altLang="el-GR" sz="1600" dirty="0" smtClean="0">
                <a:solidFill>
                  <a:schemeClr val="bg1"/>
                </a:solidFill>
              </a:rPr>
              <a:t>Αυτό </a:t>
            </a:r>
            <a:r>
              <a:rPr lang="el-GR" altLang="el-GR" sz="1600" dirty="0">
                <a:solidFill>
                  <a:schemeClr val="bg1"/>
                </a:solidFill>
              </a:rPr>
              <a:t>το διάλυμα διατηρείται για πολλά χρόνια.</a:t>
            </a:r>
          </a:p>
          <a:p>
            <a:pPr>
              <a:spcBef>
                <a:spcPts val="600"/>
              </a:spcBef>
            </a:pPr>
            <a:r>
              <a:rPr lang="el-GR" altLang="el-GR" sz="1600" dirty="0" smtClean="0">
                <a:solidFill>
                  <a:schemeClr val="bg1"/>
                </a:solidFill>
              </a:rPr>
              <a:t>Η </a:t>
            </a:r>
            <a:r>
              <a:rPr lang="el-GR" altLang="el-GR" sz="1600" dirty="0">
                <a:solidFill>
                  <a:schemeClr val="bg1"/>
                </a:solidFill>
              </a:rPr>
              <a:t>διαδικασία είναι η ακόλουθη:</a:t>
            </a:r>
          </a:p>
          <a:p>
            <a:pPr marL="285750" indent="-285750">
              <a:spcBef>
                <a:spcPts val="600"/>
              </a:spcBef>
              <a:buClr>
                <a:schemeClr val="accent6">
                  <a:lumMod val="75000"/>
                </a:schemeClr>
              </a:buClr>
              <a:buFont typeface="Arial" panose="020B0604020202020204" pitchFamily="34" charset="0"/>
              <a:buChar char="•"/>
            </a:pPr>
            <a:r>
              <a:rPr lang="el-GR" altLang="el-GR" sz="1600" dirty="0" smtClean="0">
                <a:solidFill>
                  <a:schemeClr val="bg1"/>
                </a:solidFill>
              </a:rPr>
              <a:t>Λαμβάνεται </a:t>
            </a:r>
            <a:r>
              <a:rPr lang="el-GR" altLang="el-GR" sz="1600" dirty="0">
                <a:solidFill>
                  <a:schemeClr val="bg1"/>
                </a:solidFill>
              </a:rPr>
              <a:t>μικρό δείγμα από το συγκολλητικό και τοποθετείται σε γυάλινη πλάκα ή σε άσπρη πορσελάνινη πλάκα για </a:t>
            </a:r>
            <a:r>
              <a:rPr lang="en-US" altLang="el-GR" sz="1600" dirty="0">
                <a:solidFill>
                  <a:schemeClr val="bg1"/>
                </a:solidFill>
              </a:rPr>
              <a:t>spot test.</a:t>
            </a:r>
          </a:p>
          <a:p>
            <a:pPr marL="285750" indent="-285750">
              <a:spcBef>
                <a:spcPts val="600"/>
              </a:spcBef>
              <a:buClr>
                <a:schemeClr val="accent6">
                  <a:lumMod val="75000"/>
                </a:schemeClr>
              </a:buClr>
              <a:buFont typeface="Arial" panose="020B0604020202020204" pitchFamily="34" charset="0"/>
              <a:buChar char="•"/>
            </a:pPr>
            <a:r>
              <a:rPr lang="el-GR" altLang="el-GR" sz="1600" dirty="0" smtClean="0">
                <a:solidFill>
                  <a:schemeClr val="bg1"/>
                </a:solidFill>
              </a:rPr>
              <a:t>Εφαρμόζεται </a:t>
            </a:r>
            <a:r>
              <a:rPr lang="el-GR" altLang="el-GR" sz="1600" dirty="0">
                <a:solidFill>
                  <a:schemeClr val="bg1"/>
                </a:solidFill>
              </a:rPr>
              <a:t>μία σταγόνα από το διάλυμα.</a:t>
            </a:r>
          </a:p>
          <a:p>
            <a:pPr marL="285750" indent="-285750">
              <a:spcBef>
                <a:spcPts val="600"/>
              </a:spcBef>
              <a:buClr>
                <a:schemeClr val="accent6">
                  <a:lumMod val="75000"/>
                </a:schemeClr>
              </a:buClr>
              <a:buFont typeface="Arial" panose="020B0604020202020204" pitchFamily="34" charset="0"/>
              <a:buChar char="•"/>
            </a:pPr>
            <a:r>
              <a:rPr lang="el-GR" altLang="el-GR" sz="1600" dirty="0" smtClean="0">
                <a:solidFill>
                  <a:schemeClr val="bg1"/>
                </a:solidFill>
              </a:rPr>
              <a:t>Αν </a:t>
            </a:r>
            <a:r>
              <a:rPr lang="el-GR" altLang="el-GR" sz="1600" dirty="0">
                <a:solidFill>
                  <a:schemeClr val="bg1"/>
                </a:solidFill>
              </a:rPr>
              <a:t>η σταγόνα χρωματιστεί μπλε-βιολετί σημαίνει ότι υπάρχει νιτροκυτταρίνη.</a:t>
            </a:r>
          </a:p>
          <a:p>
            <a:pPr marL="285750" indent="-285750">
              <a:spcBef>
                <a:spcPts val="600"/>
              </a:spcBef>
              <a:buClr>
                <a:schemeClr val="accent6">
                  <a:lumMod val="75000"/>
                </a:schemeClr>
              </a:buClr>
              <a:buFont typeface="Arial" panose="020B0604020202020204" pitchFamily="34" charset="0"/>
              <a:buChar char="•"/>
            </a:pPr>
            <a:r>
              <a:rPr lang="el-GR" altLang="el-GR" sz="1600" dirty="0" smtClean="0">
                <a:solidFill>
                  <a:schemeClr val="bg1"/>
                </a:solidFill>
              </a:rPr>
              <a:t>Αν </a:t>
            </a:r>
            <a:r>
              <a:rPr lang="el-GR" altLang="el-GR" sz="1600" dirty="0">
                <a:solidFill>
                  <a:schemeClr val="bg1"/>
                </a:solidFill>
              </a:rPr>
              <a:t>δεν αλλάξει χρώμα ή αν γίνει πορτοκαλί ή κίτρινη ή πράσινη ή καφέ, τότε σημαίνει ότι δεν υπάρχει νιτροκυτταρίνη.</a:t>
            </a:r>
          </a:p>
          <a:p>
            <a:pPr>
              <a:spcBef>
                <a:spcPts val="600"/>
              </a:spcBef>
            </a:pPr>
            <a:endParaRPr lang="el-GR" sz="16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60095" y="3108305"/>
            <a:ext cx="2286000" cy="523220"/>
          </a:xfrm>
          <a:prstGeom prst="rect">
            <a:avLst/>
          </a:prstGeom>
        </p:spPr>
        <p:txBody>
          <a:bodyPr wrap="square">
            <a:spAutoFit/>
          </a:bodyPr>
          <a:lstStyle/>
          <a:p>
            <a:pPr algn="ctr"/>
            <a:r>
              <a:rPr lang="el-GR" sz="1400" dirty="0" smtClean="0"/>
              <a:t>Δείγμα </a:t>
            </a:r>
            <a:r>
              <a:rPr lang="el-GR" sz="1400" dirty="0"/>
              <a:t>μετά από </a:t>
            </a:r>
            <a:r>
              <a:rPr lang="en-US" sz="1400" dirty="0"/>
              <a:t>spot test (</a:t>
            </a:r>
            <a:r>
              <a:rPr lang="el-GR" sz="1400" dirty="0"/>
              <a:t>αρνητικό αποτέλεσμα</a:t>
            </a:r>
            <a:r>
              <a:rPr lang="en-US" sz="1400" dirty="0"/>
              <a:t>) </a:t>
            </a:r>
            <a:endParaRPr lang="el-GR" sz="1400" dirty="0"/>
          </a:p>
        </p:txBody>
      </p:sp>
      <p:sp>
        <p:nvSpPr>
          <p:cNvPr id="10" name="Rectangle 9"/>
          <p:cNvSpPr/>
          <p:nvPr/>
        </p:nvSpPr>
        <p:spPr>
          <a:xfrm>
            <a:off x="2101235" y="3108305"/>
            <a:ext cx="2304256" cy="523220"/>
          </a:xfrm>
          <a:prstGeom prst="rect">
            <a:avLst/>
          </a:prstGeom>
        </p:spPr>
        <p:txBody>
          <a:bodyPr wrap="square">
            <a:spAutoFit/>
          </a:bodyPr>
          <a:lstStyle/>
          <a:p>
            <a:pPr algn="ctr"/>
            <a:r>
              <a:rPr lang="el-GR" sz="1400" dirty="0" smtClean="0"/>
              <a:t>Δείγμα </a:t>
            </a:r>
            <a:r>
              <a:rPr lang="el-GR" sz="1400" dirty="0"/>
              <a:t>μετά από </a:t>
            </a:r>
            <a:r>
              <a:rPr lang="en-US" sz="1400" dirty="0"/>
              <a:t>spot test (</a:t>
            </a:r>
            <a:r>
              <a:rPr lang="el-GR" sz="1400" dirty="0"/>
              <a:t>θετικό αποτέλεσμα</a:t>
            </a:r>
            <a:r>
              <a:rPr lang="en-US" sz="1400" dirty="0"/>
              <a:t>) </a:t>
            </a:r>
            <a:endParaRPr lang="el-GR" sz="1400" dirty="0"/>
          </a:p>
        </p:txBody>
      </p:sp>
      <p:pic>
        <p:nvPicPr>
          <p:cNvPr id="11" name="Picture 2" descr="http://icons.iconarchive.com/icons/graphicloads/filetype/256/pdf-icon.png">
            <a:hlinkClick r:id="rId4"/>
          </p:cNvPr>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731286" y="4391363"/>
            <a:ext cx="557668" cy="5576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53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Απαγορεύεται η χρήση συγκολλητικών </a:t>
            </a:r>
            <a:r>
              <a:rPr lang="en-US" sz="3600" dirty="0" smtClean="0"/>
              <a:t>PVA</a:t>
            </a:r>
            <a:endParaRPr lang="el-GR" sz="3600" dirty="0"/>
          </a:p>
        </p:txBody>
      </p:sp>
      <p:sp>
        <p:nvSpPr>
          <p:cNvPr id="3" name="Content Placeholder 2"/>
          <p:cNvSpPr>
            <a:spLocks noGrp="1"/>
          </p:cNvSpPr>
          <p:nvPr>
            <p:ph idx="1"/>
          </p:nvPr>
        </p:nvSpPr>
        <p:spPr/>
        <p:txBody>
          <a:bodyPr>
            <a:normAutofit/>
          </a:bodyPr>
          <a:lstStyle/>
          <a:p>
            <a:r>
              <a:rPr lang="el-GR" altLang="el-GR" sz="2800" dirty="0" smtClean="0"/>
              <a:t>Υπάρχουν πολλά συγκολλητικά, </a:t>
            </a:r>
            <a:r>
              <a:rPr lang="el-GR" altLang="el-GR" sz="2800" dirty="0"/>
              <a:t>αλλά πρέπει </a:t>
            </a:r>
            <a:r>
              <a:rPr lang="el-GR" altLang="el-GR" sz="2800" dirty="0" smtClean="0"/>
              <a:t>πριν την εφαρμογή τους να </a:t>
            </a:r>
            <a:r>
              <a:rPr lang="el-GR" altLang="el-GR" sz="2800" dirty="0"/>
              <a:t>είναι γνωστή και η αντίδρασή τους με τον καιρό.</a:t>
            </a:r>
          </a:p>
          <a:p>
            <a:r>
              <a:rPr lang="el-GR" altLang="el-GR" sz="2800" dirty="0" smtClean="0"/>
              <a:t>Ποτέ </a:t>
            </a:r>
            <a:r>
              <a:rPr lang="el-GR" altLang="el-GR" sz="2800" dirty="0"/>
              <a:t>να μην χρησιμοποιείται οξικό πολυβινύλιο (</a:t>
            </a:r>
            <a:r>
              <a:rPr lang="en-US" altLang="el-GR" sz="2800" dirty="0"/>
              <a:t>polyvinyl acetate-PVA), </a:t>
            </a:r>
            <a:r>
              <a:rPr lang="el-GR" altLang="el-GR" sz="2800" dirty="0" smtClean="0"/>
              <a:t>ήτοι άσπρο συγκολλητικό </a:t>
            </a:r>
            <a:r>
              <a:rPr lang="el-GR" altLang="el-GR" sz="2800" dirty="0"/>
              <a:t>για ξύλο, γιατί διαλύεται στο νερό και υδρολύεται παρουσία οξικού οξέος.</a:t>
            </a:r>
          </a:p>
          <a:p>
            <a:endParaRPr lang="el-GR" sz="2800" dirty="0"/>
          </a:p>
        </p:txBody>
      </p:sp>
    </p:spTree>
    <p:extLst>
      <p:ext uri="{BB962C8B-B14F-4D97-AF65-F5344CB8AC3E}">
        <p14:creationId xmlns:p14="http://schemas.microsoft.com/office/powerpoint/2010/main" val="885312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2800" dirty="0" smtClean="0"/>
              <a:t>Αποκατάσταση αρχιτεκτονικών μεταλλικών στοιχείων</a:t>
            </a:r>
            <a:endParaRPr lang="el-GR" sz="28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7600" y="1491630"/>
            <a:ext cx="3072000" cy="2304000"/>
          </a:xfrm>
        </p:spPr>
      </p:pic>
      <p:sp>
        <p:nvSpPr>
          <p:cNvPr id="5" name="Text Placeholder 4"/>
          <p:cNvSpPr>
            <a:spLocks noGrp="1"/>
          </p:cNvSpPr>
          <p:nvPr>
            <p:ph type="body" sz="half" idx="4294967295"/>
          </p:nvPr>
        </p:nvSpPr>
        <p:spPr>
          <a:xfrm>
            <a:off x="323528" y="1203598"/>
            <a:ext cx="5400600" cy="3744913"/>
          </a:xfrm>
        </p:spPr>
        <p:txBody>
          <a:bodyPr>
            <a:noAutofit/>
          </a:bodyPr>
          <a:lstStyle/>
          <a:p>
            <a:pPr>
              <a:buClr>
                <a:schemeClr val="accent6">
                  <a:lumMod val="75000"/>
                </a:schemeClr>
              </a:buClr>
            </a:pPr>
            <a:r>
              <a:rPr lang="el-GR" altLang="el-GR" sz="2000" dirty="0" smtClean="0"/>
              <a:t>Συχνά είναι απαραίτητη η συγκόλληση μεταλλικών στοιχείων που χρησιμοποιούνται  σε σχέδια αποκατάστασης της πολιτιστικής αρχιτεκτονικής κληρονομιάς ή αντικειμένων που πρέπει να έχουν λειτουργικότητα.</a:t>
            </a:r>
            <a:endParaRPr lang="en-US" altLang="el-GR" sz="2000" dirty="0" smtClean="0"/>
          </a:p>
          <a:p>
            <a:pPr>
              <a:buClr>
                <a:schemeClr val="accent6">
                  <a:lumMod val="75000"/>
                </a:schemeClr>
              </a:buClr>
            </a:pPr>
            <a:r>
              <a:rPr lang="el-GR" altLang="el-GR" sz="2000" dirty="0" smtClean="0"/>
              <a:t>Σε τέτοιες περιπτώσεις πρέπει να ληφθεί υπόψη</a:t>
            </a:r>
            <a:r>
              <a:rPr lang="en-US" altLang="el-GR" sz="2000" dirty="0" smtClean="0"/>
              <a:t>:</a:t>
            </a:r>
            <a:endParaRPr lang="el-GR" altLang="el-GR" sz="2000" dirty="0"/>
          </a:p>
          <a:p>
            <a:pPr lvl="1"/>
            <a:r>
              <a:rPr lang="el-GR" altLang="el-GR" sz="2000" dirty="0" smtClean="0"/>
              <a:t>Να </a:t>
            </a:r>
            <a:r>
              <a:rPr lang="el-GR" altLang="el-GR" sz="2000" dirty="0"/>
              <a:t>μην χρησιμοποιούνται </a:t>
            </a:r>
            <a:r>
              <a:rPr lang="el-GR" altLang="el-GR" sz="2000" dirty="0" err="1"/>
              <a:t>συλλιπάσματα</a:t>
            </a:r>
            <a:r>
              <a:rPr lang="el-GR" altLang="el-GR" sz="2000" dirty="0"/>
              <a:t> με οξέα, γιατί με τον καιρό διαβρώνουν το μέταλλο.</a:t>
            </a:r>
          </a:p>
          <a:p>
            <a:pPr lvl="1"/>
            <a:r>
              <a:rPr lang="el-GR" altLang="el-GR" sz="2000" dirty="0" smtClean="0"/>
              <a:t>Να </a:t>
            </a:r>
            <a:r>
              <a:rPr lang="el-GR" altLang="el-GR" sz="2000" dirty="0"/>
              <a:t>γίνεται χρήση ρητίνης ως </a:t>
            </a:r>
            <a:r>
              <a:rPr lang="el-GR" altLang="el-GR" sz="2000" dirty="0" err="1"/>
              <a:t>συλλίπασμα</a:t>
            </a:r>
            <a:r>
              <a:rPr lang="el-GR" altLang="el-GR" sz="2000" dirty="0"/>
              <a:t>.</a:t>
            </a:r>
          </a:p>
          <a:p>
            <a:pPr lvl="1"/>
            <a:endParaRPr lang="el-GR" sz="2000" dirty="0"/>
          </a:p>
        </p:txBody>
      </p:sp>
      <p:sp>
        <p:nvSpPr>
          <p:cNvPr id="10" name="TextBox 9"/>
          <p:cNvSpPr txBox="1"/>
          <p:nvPr/>
        </p:nvSpPr>
        <p:spPr>
          <a:xfrm>
            <a:off x="6300192" y="843558"/>
            <a:ext cx="2633573" cy="561692"/>
          </a:xfrm>
          <a:prstGeom prst="rect">
            <a:avLst/>
          </a:prstGeom>
          <a:noFill/>
        </p:spPr>
        <p:txBody>
          <a:bodyPr wrap="square" lIns="68580" tIns="34290" rIns="68580" bIns="34290" rtlCol="0">
            <a:spAutoFit/>
          </a:bodyPr>
          <a:lstStyle/>
          <a:p>
            <a:pPr algn="ctr"/>
            <a:r>
              <a:rPr lang="el-GR" sz="1600" dirty="0">
                <a:solidFill>
                  <a:schemeClr val="bg1"/>
                </a:solidFill>
              </a:rPr>
              <a:t>Φύλλο χαλκού για συγκόλληση υαλουργήματος</a:t>
            </a:r>
          </a:p>
        </p:txBody>
      </p:sp>
      <p:sp>
        <p:nvSpPr>
          <p:cNvPr id="7" name="TextBox 6"/>
          <p:cNvSpPr txBox="1"/>
          <p:nvPr/>
        </p:nvSpPr>
        <p:spPr>
          <a:xfrm>
            <a:off x="6351556" y="3867894"/>
            <a:ext cx="2530843" cy="407804"/>
          </a:xfrm>
          <a:prstGeom prst="rect">
            <a:avLst/>
          </a:prstGeom>
          <a:solidFill>
            <a:schemeClr val="bg1">
              <a:lumMod val="95000"/>
            </a:schemeClr>
          </a:solidFill>
        </p:spPr>
        <p:txBody>
          <a:bodyPr wrap="square" lIns="68580" tIns="34290" rIns="68580" bIns="34290" rtlCol="0">
            <a:spAutoFit/>
          </a:bodyPr>
          <a:lstStyle/>
          <a:p>
            <a:pPr algn="ctr"/>
            <a:r>
              <a:rPr lang="en-US" sz="1100" dirty="0" smtClean="0">
                <a:solidFill>
                  <a:schemeClr val="tx1">
                    <a:lumMod val="65000"/>
                    <a:lumOff val="35000"/>
                  </a:schemeClr>
                </a:solidFill>
              </a:rPr>
              <a:t>“</a:t>
            </a:r>
            <a:r>
              <a:rPr lang="en-US" sz="1100" dirty="0">
                <a:hlinkClick r:id="rId3"/>
              </a:rPr>
              <a:t>CopperFoil glasswork soldering</a:t>
            </a:r>
            <a:r>
              <a:rPr lang="en-US" sz="1100" dirty="0" smtClean="0">
                <a:solidFill>
                  <a:schemeClr val="tx1">
                    <a:lumMod val="65000"/>
                    <a:lumOff val="35000"/>
                  </a:schemeClr>
                </a:solidFill>
              </a:rPr>
              <a:t>” </a:t>
            </a:r>
            <a:r>
              <a:rPr lang="el-GR" sz="1100" dirty="0" smtClean="0">
                <a:solidFill>
                  <a:schemeClr val="tx1">
                    <a:lumMod val="65000"/>
                    <a:lumOff val="35000"/>
                  </a:schemeClr>
                </a:solidFill>
              </a:rPr>
              <a:t>από </a:t>
            </a:r>
            <a:r>
              <a:rPr lang="en-US" sz="1100" dirty="0" err="1" smtClean="0">
                <a:hlinkClick r:id="rId4"/>
              </a:rPr>
              <a:t>Rickjpelleg</a:t>
            </a:r>
            <a:r>
              <a:rPr lang="en-US" sz="1100" dirty="0" smtClean="0"/>
              <a:t> </a:t>
            </a:r>
            <a:r>
              <a:rPr lang="el-GR" sz="1100" dirty="0" smtClean="0">
                <a:solidFill>
                  <a:schemeClr val="tx1">
                    <a:lumMod val="65000"/>
                    <a:lumOff val="35000"/>
                  </a:schemeClr>
                </a:solidFill>
              </a:rPr>
              <a:t> διαθέσιμο με άδεια </a:t>
            </a:r>
            <a:r>
              <a:rPr lang="en-US" sz="1100" dirty="0">
                <a:hlinkClick r:id="rId5"/>
              </a:rPr>
              <a:t>CC BY 2.5</a:t>
            </a:r>
            <a:endParaRPr lang="en-US" sz="1100" dirty="0"/>
          </a:p>
        </p:txBody>
      </p:sp>
    </p:spTree>
    <p:extLst>
      <p:ext uri="{BB962C8B-B14F-4D97-AF65-F5344CB8AC3E}">
        <p14:creationId xmlns:p14="http://schemas.microsoft.com/office/powerpoint/2010/main" val="866876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sz="4000" dirty="0"/>
              <a:t>Υλικά για </a:t>
            </a:r>
            <a:r>
              <a:rPr lang="el-GR" altLang="el-GR" sz="4000" dirty="0" smtClean="0"/>
              <a:t>συμπλήρωση </a:t>
            </a:r>
            <a:r>
              <a:rPr lang="el-GR" altLang="el-GR" sz="4000" dirty="0"/>
              <a:t>(</a:t>
            </a:r>
            <a:r>
              <a:rPr lang="en-US" altLang="el-GR" sz="4000" dirty="0"/>
              <a:t>mending</a:t>
            </a:r>
            <a:r>
              <a:rPr lang="en-US" altLang="el-GR" sz="4000" dirty="0" smtClean="0"/>
              <a:t>)</a:t>
            </a:r>
            <a:endParaRPr lang="el-GR" sz="4000" dirty="0"/>
          </a:p>
        </p:txBody>
      </p:sp>
      <p:sp>
        <p:nvSpPr>
          <p:cNvPr id="3" name="Content Placeholder 2"/>
          <p:cNvSpPr>
            <a:spLocks noGrp="1"/>
          </p:cNvSpPr>
          <p:nvPr>
            <p:ph idx="1"/>
          </p:nvPr>
        </p:nvSpPr>
        <p:spPr/>
        <p:txBody>
          <a:bodyPr>
            <a:normAutofit/>
          </a:bodyPr>
          <a:lstStyle/>
          <a:p>
            <a:pPr>
              <a:spcBef>
                <a:spcPts val="600"/>
              </a:spcBef>
            </a:pPr>
            <a:r>
              <a:rPr lang="el-GR" altLang="el-GR" sz="2400" dirty="0" smtClean="0"/>
              <a:t>Δοχεία </a:t>
            </a:r>
            <a:r>
              <a:rPr lang="el-GR" altLang="el-GR" sz="2400" dirty="0"/>
              <a:t>με ψιλή άμμο (</a:t>
            </a:r>
            <a:r>
              <a:rPr lang="el-GR" altLang="el-GR" sz="2400" dirty="0" err="1"/>
              <a:t>αμμοδόχος</a:t>
            </a:r>
            <a:r>
              <a:rPr lang="el-GR" altLang="el-GR" sz="2400" dirty="0"/>
              <a:t>)</a:t>
            </a:r>
            <a:r>
              <a:rPr lang="en-US" altLang="el-GR" sz="2400" dirty="0"/>
              <a:t> </a:t>
            </a:r>
            <a:r>
              <a:rPr lang="el-GR" altLang="el-GR" sz="2400" dirty="0"/>
              <a:t>για την στήριξη του αντικειμένου, όταν γίνεται η </a:t>
            </a:r>
            <a:r>
              <a:rPr lang="el-GR" altLang="el-GR" sz="2400" dirty="0" smtClean="0"/>
              <a:t>συμπλήρωση απαιτείται προσοχή για να μη γίνουν εκδορές στη μεταλλική επιφάνεια.</a:t>
            </a:r>
            <a:endParaRPr lang="el-GR" altLang="el-GR" sz="2400" dirty="0"/>
          </a:p>
          <a:p>
            <a:pPr>
              <a:spcBef>
                <a:spcPts val="600"/>
              </a:spcBef>
            </a:pPr>
            <a:r>
              <a:rPr lang="el-GR" altLang="el-GR" sz="2400" dirty="0"/>
              <a:t>Μαγνήτης για </a:t>
            </a:r>
            <a:r>
              <a:rPr lang="el-GR" altLang="el-GR" sz="2400" dirty="0" smtClean="0"/>
              <a:t>τη συγκράτηση σιδηρών τμημάτωνκατά τη διάρκεια της συμπλήρωσης</a:t>
            </a:r>
            <a:endParaRPr lang="el-GR" altLang="el-GR" sz="2400" dirty="0"/>
          </a:p>
          <a:p>
            <a:pPr>
              <a:spcBef>
                <a:spcPts val="600"/>
              </a:spcBef>
            </a:pPr>
            <a:r>
              <a:rPr lang="el-GR" altLang="el-GR" sz="2400" dirty="0" smtClean="0"/>
              <a:t>Αντικολλητικό χαρτί </a:t>
            </a:r>
            <a:r>
              <a:rPr lang="en-US" altLang="el-GR" sz="2400" dirty="0" smtClean="0"/>
              <a:t>Teflon </a:t>
            </a:r>
            <a:r>
              <a:rPr lang="el-GR" altLang="el-GR" sz="2400" dirty="0" smtClean="0"/>
              <a:t>(</a:t>
            </a:r>
            <a:r>
              <a:rPr lang="en-GB" altLang="el-GR" sz="2400" dirty="0" smtClean="0"/>
              <a:t>Teflon </a:t>
            </a:r>
            <a:r>
              <a:rPr lang="en-US" altLang="el-GR" sz="2400" dirty="0" smtClean="0"/>
              <a:t>release paper): </a:t>
            </a:r>
            <a:r>
              <a:rPr lang="el-GR" altLang="el-GR" sz="2400" dirty="0"/>
              <a:t>χρησιμοποιείται </a:t>
            </a:r>
            <a:r>
              <a:rPr lang="el-GR" altLang="el-GR" sz="2400" dirty="0" smtClean="0"/>
              <a:t>για</a:t>
            </a:r>
            <a:r>
              <a:rPr lang="en-GB" altLang="el-GR" sz="2400" dirty="0" smtClean="0"/>
              <a:t> </a:t>
            </a:r>
            <a:r>
              <a:rPr lang="el-GR" altLang="el-GR" sz="2400" dirty="0" smtClean="0"/>
              <a:t>υποστήριξη συμπλήρωσης </a:t>
            </a:r>
            <a:r>
              <a:rPr lang="el-GR" altLang="el-GR" sz="2400" dirty="0"/>
              <a:t>σε </a:t>
            </a:r>
            <a:r>
              <a:rPr lang="el-GR" altLang="el-GR" sz="2400" dirty="0" smtClean="0"/>
              <a:t>κενά στο </a:t>
            </a:r>
            <a:r>
              <a:rPr lang="el-GR" altLang="el-GR" sz="2400" dirty="0"/>
              <a:t>αντικείμενο, γιατί είναι εύκαμπτο, λεπτό και δεν κολλάει με άλλα υλικά.</a:t>
            </a:r>
          </a:p>
          <a:p>
            <a:pPr>
              <a:spcBef>
                <a:spcPts val="600"/>
              </a:spcBef>
            </a:pPr>
            <a:endParaRPr lang="el-GR" sz="2400" dirty="0"/>
          </a:p>
        </p:txBody>
      </p:sp>
    </p:spTree>
    <p:extLst>
      <p:ext uri="{BB962C8B-B14F-4D97-AF65-F5344CB8AC3E}">
        <p14:creationId xmlns:p14="http://schemas.microsoft.com/office/powerpoint/2010/main" val="11252505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f8b867368852f2d405c8a12a32351bd5b669"/>
</p:tagLst>
</file>

<file path=ppt/theme/theme1.xml><?xml version="1.0" encoding="utf-8"?>
<a:theme xmlns:a="http://schemas.openxmlformats.org/drawingml/2006/main" name="Office Theme">
  <a:themeElements>
    <a:clrScheme name="Custom 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2623</TotalTime>
  <Words>2949</Words>
  <Application>Microsoft Office PowerPoint</Application>
  <PresentationFormat>On-screen Show (16:9)</PresentationFormat>
  <Paragraphs>247</Paragraphs>
  <Slides>44</Slides>
  <Notes>8</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44</vt:i4>
      </vt:variant>
    </vt:vector>
  </HeadingPairs>
  <TitlesOfParts>
    <vt:vector size="47" baseType="lpstr">
      <vt:lpstr>Office Theme</vt:lpstr>
      <vt:lpstr>OC_template_updated</vt:lpstr>
      <vt:lpstr>C:\Users\bessie\Documents\Metal\Metal2\Adhesives-Coatings\Εικόνες παρουσίασης\P338_1.JPG</vt:lpstr>
      <vt:lpstr>Συντήρηση Μεταλλικών Αντικειμένων</vt:lpstr>
      <vt:lpstr>Στόχοι</vt:lpstr>
      <vt:lpstr>Συγκολλητικά Υλικά</vt:lpstr>
      <vt:lpstr>Τύποι συγκολλητικών Paraloid B72</vt:lpstr>
      <vt:lpstr>Νιτροκυτταρίνη</vt:lpstr>
      <vt:lpstr>Spot test για νιτροκυτταρίνη</vt:lpstr>
      <vt:lpstr>Απαγορεύεται η χρήση συγκολλητικών PVA</vt:lpstr>
      <vt:lpstr>Αποκατάσταση αρχιτεκτονικών μεταλλικών στοιχείων</vt:lpstr>
      <vt:lpstr>Υλικά για συμπλήρωση (mending)</vt:lpstr>
      <vt:lpstr>Υλικά για υποστήριξη - Στερέωση</vt:lpstr>
      <vt:lpstr>Υλικά για υποστήριξη - Στερέωση</vt:lpstr>
      <vt:lpstr>Επικαλύψεις για προστασία</vt:lpstr>
      <vt:lpstr>Επικαλύψεις για προστασία</vt:lpstr>
      <vt:lpstr>Επιλογή της επικάλυψης</vt:lpstr>
      <vt:lpstr>Τύποι επικαλυπτικών πετρελαϊκής βάσης</vt:lpstr>
      <vt:lpstr>Βαφές</vt:lpstr>
      <vt:lpstr>Βερνίκια</vt:lpstr>
      <vt:lpstr>Κεριά για σίδηρο, χαλκό, μόλυβδο και άργυρο</vt:lpstr>
      <vt:lpstr>Νέοι τύποι επικαλυπτικών</vt:lpstr>
      <vt:lpstr>Μέθοδοι εφαρμογής επικαλυπτικών</vt:lpstr>
      <vt:lpstr>Εφαρμογή επικαλυπτικών-Τεχνικές</vt:lpstr>
      <vt:lpstr>Μέτρηση πάχους επικαλυπτικών</vt:lpstr>
      <vt:lpstr>Εφαρμογή επικαλυπτικών - Χρήση θερμότητας</vt:lpstr>
      <vt:lpstr>Κατάσταση πριν και μετά το κερί</vt:lpstr>
      <vt:lpstr>Σίδηρος εκτεθειμένος σε εξωτερικό ενάλιο περιβάλλον από τον τροχό του ατμόπλοιου ΄Πατρίς΄</vt:lpstr>
      <vt:lpstr>Εφαρμογή επικαλυπτικού με πινέλο</vt:lpstr>
      <vt:lpstr>Επιθεώρηση επικαλυπτικών - έλεγχος με επικάθιση σταγόνας νερού</vt:lpstr>
      <vt:lpstr>Ανιχνευτές holiday για την επιθεώρηση επιφανειών με βαφή</vt:lpstr>
      <vt:lpstr>΄Αστοχίες΄ επικαλυπτικών</vt:lpstr>
      <vt:lpstr>Αστοχίες σε σχέση με τη διαμόρφωση</vt:lpstr>
      <vt:lpstr>Αστοχίες σε σχέση με το υπόστρωμα</vt:lpstr>
      <vt:lpstr>Αστοχίες σε σχέση με φυσικά ελαττώματα</vt:lpstr>
      <vt:lpstr>Νηματοειδής (filifrom) διάβρωση</vt:lpstr>
      <vt:lpstr>Σημειακή διάβρωση</vt:lpstr>
      <vt:lpstr>Εξογκώματα και αποκόλληση επικαλυπτικών σε σίδηρο</vt:lpstr>
      <vt:lpstr>Άλλοι τύποι επικάλυψης</vt:lpstr>
      <vt:lpstr>Τέλος Ενότητας</vt:lpstr>
      <vt:lpstr>Σημειώματα</vt:lpstr>
      <vt:lpstr>Σημείωμα Αναφοράς</vt:lpstr>
      <vt:lpstr>Σημείωμα Αδειοδότησης</vt:lpstr>
      <vt:lpstr>Επεξήγηση όρων χρήσης έργων τρίτων</vt:lpstr>
      <vt:lpstr>Explanation of the third party works’ use</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opencourses@teiath.gr</dc:creator>
  <cp:lastModifiedBy>alex</cp:lastModifiedBy>
  <cp:revision>670</cp:revision>
  <dcterms:created xsi:type="dcterms:W3CDTF">2014-12-10T08:47:41Z</dcterms:created>
  <dcterms:modified xsi:type="dcterms:W3CDTF">2015-07-03T07:55:09Z</dcterms:modified>
</cp:coreProperties>
</file>