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  <p:sldMasterId id="2147483709" r:id="rId3"/>
  </p:sldMasterIdLst>
  <p:notesMasterIdLst>
    <p:notesMasterId r:id="rId47"/>
  </p:notesMasterIdLst>
  <p:handoutMasterIdLst>
    <p:handoutMasterId r:id="rId48"/>
  </p:handout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4" r:id="rId13"/>
    <p:sldId id="267" r:id="rId14"/>
    <p:sldId id="268" r:id="rId15"/>
    <p:sldId id="269" r:id="rId16"/>
    <p:sldId id="270" r:id="rId17"/>
    <p:sldId id="271" r:id="rId18"/>
    <p:sldId id="29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1" r:id="rId27"/>
    <p:sldId id="280" r:id="rId28"/>
    <p:sldId id="281" r:id="rId29"/>
    <p:sldId id="292" r:id="rId30"/>
    <p:sldId id="282" r:id="rId31"/>
    <p:sldId id="296" r:id="rId32"/>
    <p:sldId id="283" r:id="rId33"/>
    <p:sldId id="284" r:id="rId34"/>
    <p:sldId id="285" r:id="rId35"/>
    <p:sldId id="286" r:id="rId36"/>
    <p:sldId id="287" r:id="rId37"/>
    <p:sldId id="288" r:id="rId38"/>
    <p:sldId id="297" r:id="rId39"/>
    <p:sldId id="298" r:id="rId40"/>
    <p:sldId id="299" r:id="rId41"/>
    <p:sldId id="304" r:id="rId42"/>
    <p:sldId id="305" r:id="rId43"/>
    <p:sldId id="301" r:id="rId44"/>
    <p:sldId id="302" r:id="rId45"/>
    <p:sldId id="303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00"/>
    <a:srgbClr val="C00000"/>
    <a:srgbClr val="333399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87799" autoAdjust="0"/>
  </p:normalViewPr>
  <p:slideViewPr>
    <p:cSldViewPr>
      <p:cViewPr>
        <p:scale>
          <a:sx n="110" d="100"/>
          <a:sy n="110" d="100"/>
        </p:scale>
        <p:origin x="-18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02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433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5970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0783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76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6545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667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399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4517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451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4141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5661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5661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9004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4747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1215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643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886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2232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202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221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22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76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650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3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0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2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6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0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5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9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4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7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0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3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8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9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676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255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6" r:id="rId5"/>
    <p:sldLayoutId id="2147483697" r:id="rId6"/>
    <p:sldLayoutId id="2147483689" r:id="rId7"/>
    <p:sldLayoutId id="2147483690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ars.com/search=glas-col%20mantle%20for%20round-bottom%20flasks%20series%20m%20model%20100cm108%201000%20ml" TargetMode="External"/><Relationship Id="rId5" Type="http://schemas.openxmlformats.org/officeDocument/2006/relationships/hyperlink" Target="http://img.getit.in/raysscientifics/Q1DSYGD91heating_mantle.jpg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5/deed.en" TargetMode="External"/><Relationship Id="rId5" Type="http://schemas.openxmlformats.org/officeDocument/2006/relationships/hyperlink" Target="http://en.wikipedia.org/wiki/File:Nalgene_bottles.jpg" TargetMode="Externa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" TargetMode="External"/><Relationship Id="rId5" Type="http://schemas.openxmlformats.org/officeDocument/2006/relationships/hyperlink" Target="http://queenselphie.deviantart.com/" TargetMode="External"/><Relationship Id="rId4" Type="http://schemas.openxmlformats.org/officeDocument/2006/relationships/hyperlink" Target="http://queenselphie.deviantart.com/art/Let-it-burn-fire-stock-350433143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orgchem.colorado.edu/CCCE/frame/images/handbook.pdf" TargetMode="Externa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nyae.gr/el/lib_file_upload/ergastiria_23.1329912062328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rgchem.colorado.edu/CCCE/frame/images/handbook.pdf" TargetMode="External"/><Relationship Id="rId4" Type="http://schemas.openxmlformats.org/officeDocument/2006/relationships/hyperlink" Target="http://www.chem.uoa.gr/courses/organiki_1/val_hyg_asfaleia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olimerek" TargetMode="External"/><Relationship Id="rId4" Type="http://schemas.openxmlformats.org/officeDocument/2006/relationships/hyperlink" Target="http://commons.wikimedia.org/wiki/File:Fume_hood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231" y="90872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latin typeface="+mn-lt"/>
              </a:rPr>
              <a:t>Ε</a:t>
            </a:r>
            <a:r>
              <a:rPr lang="el-GR" sz="4400" b="1" dirty="0" smtClean="0">
                <a:latin typeface="+mn-lt"/>
              </a:rPr>
              <a:t>ργαστήριο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Επιστήμης Υλικών ΙΙ</a:t>
            </a:r>
            <a:r>
              <a:rPr lang="en-US" sz="4400" b="1" dirty="0" smtClean="0">
                <a:latin typeface="+mn-lt"/>
              </a:rPr>
              <a:t> 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2971" y="2564904"/>
            <a:ext cx="8280920" cy="2232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Ενημέρωση και εξοικείωση με τα </a:t>
            </a:r>
            <a:r>
              <a:rPr lang="el-GR" sz="2600" dirty="0" smtClean="0"/>
              <a:t>σκεύη</a:t>
            </a:r>
            <a:r>
              <a:rPr lang="en-US" sz="2600" dirty="0" smtClean="0"/>
              <a:t>, </a:t>
            </a:r>
            <a:r>
              <a:rPr lang="el-GR" sz="2600" dirty="0" smtClean="0"/>
              <a:t>όργανα </a:t>
            </a:r>
            <a:r>
              <a:rPr lang="el-GR" sz="2600" dirty="0"/>
              <a:t>και αντιδραστήρια του </a:t>
            </a:r>
            <a:r>
              <a:rPr lang="el-GR" sz="2600" dirty="0" smtClean="0"/>
              <a:t>εργαστηρίου. </a:t>
            </a:r>
            <a:r>
              <a:rPr lang="el-GR" sz="2600" dirty="0"/>
              <a:t>Εργαστηριακοί κίνδυνοι και </a:t>
            </a:r>
            <a:r>
              <a:rPr lang="el-GR" sz="2600" dirty="0" smtClean="0"/>
              <a:t>προφυλάξεις</a:t>
            </a:r>
            <a:r>
              <a:rPr lang="en-US" sz="2600" dirty="0" smtClean="0"/>
              <a:t>.</a:t>
            </a:r>
          </a:p>
          <a:p>
            <a:r>
              <a:rPr lang="el-GR" sz="2400" dirty="0" smtClean="0"/>
              <a:t>Σταμάτης Μπογιατζής</a:t>
            </a:r>
            <a:r>
              <a:rPr lang="en-US" sz="2400" dirty="0" smtClean="0"/>
              <a:t>, </a:t>
            </a:r>
            <a:r>
              <a:rPr lang="el-GR" sz="2400" dirty="0" smtClean="0"/>
              <a:t>επίκουρος καθηγητής</a:t>
            </a:r>
          </a:p>
          <a:p>
            <a:r>
              <a:rPr lang="el-GR" sz="2400" dirty="0" smtClean="0"/>
              <a:t>Τμήμα Συντήρησης Αρχαιοτήτων &amp; Έργων Τέχνης</a:t>
            </a:r>
          </a:p>
        </p:txBody>
      </p:sp>
      <p:pic>
        <p:nvPicPr>
          <p:cNvPr id="12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82859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7"/>
          <a:stretch/>
        </p:blipFill>
        <p:spPr bwMode="auto">
          <a:xfrm>
            <a:off x="4045866" y="5253135"/>
            <a:ext cx="3348000" cy="8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ασφάλεια στο εργαστήριο </a:t>
            </a:r>
            <a:r>
              <a:rPr lang="el-GR" sz="3200" b="0" dirty="0" smtClean="0"/>
              <a:t>(3 από 5)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Ο χειρισμός των σκευών και των χημικών υλών πρέπει να γίνεται με προσοχή: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Κατά κανόνα δουλεύουμε στον </a:t>
            </a:r>
            <a:r>
              <a:rPr lang="el-GR" sz="2400" b="1" dirty="0" smtClean="0"/>
              <a:t>απαγωγό</a:t>
            </a:r>
            <a:r>
              <a:rPr lang="el-GR" sz="2400" dirty="0" smtClean="0"/>
              <a:t> τις χημικές αντιδράσεις, όλους τους χειρισμούς με οργανικούς διαλύτες και θέρμανση οποιασδήποτε εύφλεκτης ύλης,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Οι διαλύτες </a:t>
            </a:r>
            <a:r>
              <a:rPr lang="el-GR" sz="2400" u="sng" dirty="0" smtClean="0"/>
              <a:t>μετά</a:t>
            </a:r>
            <a:r>
              <a:rPr lang="el-GR" sz="2400" dirty="0" smtClean="0"/>
              <a:t> τη χρήση τους απορρίπτονται σε ειδικό </a:t>
            </a:r>
            <a:r>
              <a:rPr lang="el-GR" sz="2400" b="1" dirty="0" smtClean="0"/>
              <a:t>δοχείο «απορριπτόμενων διαλυτών»</a:t>
            </a:r>
            <a:r>
              <a:rPr lang="el-GR" sz="2400" dirty="0" smtClean="0"/>
              <a:t> που φέρει ειδική ταμπέλα.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73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Η ασφάλεια στο εργαστήριο: </a:t>
            </a:r>
            <a:br>
              <a:rPr lang="el-GR" dirty="0" smtClean="0"/>
            </a:br>
            <a:r>
              <a:rPr lang="el-GR" dirty="0" smtClean="0"/>
              <a:t>μέθοδοι θέρμανσης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32000" lvl="1" indent="-3600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l-GR" sz="2400" dirty="0" smtClean="0"/>
          </a:p>
          <a:p>
            <a:pPr marL="432000" lvl="1" indent="-3600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Για τη θέρμανση διαλυμάτων προτιμούμε ηλεκτρικές </a:t>
            </a:r>
            <a:r>
              <a:rPr lang="el-GR" sz="2400" b="1" dirty="0" smtClean="0"/>
              <a:t>θερμαντικές πλάκες </a:t>
            </a:r>
            <a:r>
              <a:rPr lang="el-GR" sz="2400" dirty="0" smtClean="0"/>
              <a:t>ή/και </a:t>
            </a:r>
            <a:r>
              <a:rPr lang="el-GR" sz="2400" b="1" dirty="0" smtClean="0"/>
              <a:t>θερμαντικούς μανδύες,</a:t>
            </a:r>
          </a:p>
          <a:p>
            <a:pPr marL="432000" lvl="1" indent="-3600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Σε περίπτωση που δεν διαθέτουμε ηλεκτρικά θερμαντικά, χρησιμοποιούμε </a:t>
            </a:r>
            <a:r>
              <a:rPr lang="el-GR" sz="2400" b="1" dirty="0" smtClean="0"/>
              <a:t>λύχνο </a:t>
            </a:r>
            <a:r>
              <a:rPr lang="en-US" sz="2400" b="1" dirty="0" smtClean="0"/>
              <a:t>Bunsen</a:t>
            </a:r>
            <a:r>
              <a:rPr lang="el-GR" sz="2400" b="1" dirty="0"/>
              <a:t>,</a:t>
            </a:r>
            <a:endParaRPr lang="en-US" sz="2400" b="1" dirty="0" smtClean="0"/>
          </a:p>
          <a:p>
            <a:pPr marL="432000" lvl="1" indent="-3600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b="1" dirty="0" smtClean="0"/>
              <a:t>Αποφεύγουμε</a:t>
            </a:r>
            <a:r>
              <a:rPr lang="el-GR" sz="2400" dirty="0" smtClean="0"/>
              <a:t> τη θέρμανση διαλυμάτων απευθείας με </a:t>
            </a:r>
            <a:r>
              <a:rPr lang="el-GR" sz="2400" b="1" dirty="0" smtClean="0"/>
              <a:t>φλόγα</a:t>
            </a:r>
            <a:r>
              <a:rPr lang="el-GR" sz="2400" dirty="0" smtClean="0"/>
              <a:t>. Παρεμβάλλουμε πάντα πλέγμα αμιάντου,</a:t>
            </a:r>
            <a:endParaRPr lang="en-US" sz="2400" dirty="0" smtClean="0"/>
          </a:p>
          <a:p>
            <a:pPr marL="432000" lvl="1" indent="-3600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Προτιμούμε να κάνουμε τη θέρμανση όλων των διαλυμάτων στον </a:t>
            </a:r>
            <a:r>
              <a:rPr lang="el-GR" sz="2400" b="1" dirty="0" smtClean="0"/>
              <a:t>απαγωγό</a:t>
            </a:r>
            <a:r>
              <a:rPr lang="el-GR" sz="2400" dirty="0" smtClean="0"/>
              <a:t>!</a:t>
            </a:r>
          </a:p>
          <a:p>
            <a:pPr marL="432000" indent="-360000">
              <a:lnSpc>
                <a:spcPct val="120000"/>
              </a:lnSpc>
              <a:spcBef>
                <a:spcPts val="1200"/>
              </a:spcBef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5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θέρμανσης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600" dirty="0" smtClean="0"/>
              <a:t>Λύχνος </a:t>
            </a:r>
            <a:r>
              <a:rPr lang="en-US" sz="2600" dirty="0" smtClean="0"/>
              <a:t>Bunsen </a:t>
            </a:r>
            <a:r>
              <a:rPr lang="el-GR" sz="2600" dirty="0" smtClean="0"/>
              <a:t>και τρίποδο με πλέγμα αμιάντου</a:t>
            </a:r>
            <a:endParaRPr lang="el-GR" sz="2600" dirty="0"/>
          </a:p>
        </p:txBody>
      </p:sp>
      <p:graphicFrame>
        <p:nvGraphicFramePr>
          <p:cNvPr id="1026" name="Object 2" descr="εικόνα Λύχνου Bunsen και τρίποδο με πλέγμα αμιάντου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32518"/>
              </p:ext>
            </p:extLst>
          </p:nvPr>
        </p:nvGraphicFramePr>
        <p:xfrm>
          <a:off x="3271015" y="1844824"/>
          <a:ext cx="2601970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hemSketch" r:id="rId4" imgW="3240000" imgH="4892040" progId="ACD.ChemSketch.20">
                  <p:embed/>
                </p:oleObj>
              </mc:Choice>
              <mc:Fallback>
                <p:oleObj name="ChemSketch" r:id="rId4" imgW="3240000" imgH="4892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015" y="1844824"/>
                        <a:ext cx="2601970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4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θέρμανσης </a:t>
            </a:r>
            <a:r>
              <a:rPr lang="el-GR" sz="3600" b="0" dirty="0" smtClean="0">
                <a:solidFill>
                  <a:prstClr val="black"/>
                </a:solidFill>
              </a:rPr>
              <a:t>(2 </a:t>
            </a:r>
            <a:r>
              <a:rPr lang="el-GR" sz="3600" b="0" dirty="0">
                <a:solidFill>
                  <a:prstClr val="black"/>
                </a:solidFill>
              </a:rPr>
              <a:t>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600" dirty="0" smtClean="0"/>
              <a:t>Θερμαντική πλάκα </a:t>
            </a:r>
            <a:r>
              <a:rPr lang="el-GR" sz="2400" dirty="0" smtClean="0"/>
              <a:t>(συχνά με ενσωματωμένο μαγνητικό αναδευτήρα)</a:t>
            </a:r>
            <a:endParaRPr lang="el-GR" sz="2400" dirty="0"/>
          </a:p>
        </p:txBody>
      </p:sp>
      <p:graphicFrame>
        <p:nvGraphicFramePr>
          <p:cNvPr id="2051" name="Object 3" descr="εικόνα Θερμαντικής πλάκας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212474"/>
              </p:ext>
            </p:extLst>
          </p:nvPr>
        </p:nvGraphicFramePr>
        <p:xfrm>
          <a:off x="2051720" y="2636912"/>
          <a:ext cx="5044683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ChemSketch" r:id="rId4" imgW="4002120" imgH="2267640" progId="ACD.ChemSketch.20">
                  <p:embed/>
                </p:oleObj>
              </mc:Choice>
              <mc:Fallback>
                <p:oleObj name="ChemSketch" r:id="rId4" imgW="4002120" imgH="2267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636912"/>
                        <a:ext cx="5044683" cy="2857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83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θέρμανσης </a:t>
            </a:r>
            <a:r>
              <a:rPr lang="el-GR" sz="3600" b="0" dirty="0" smtClean="0">
                <a:solidFill>
                  <a:prstClr val="black"/>
                </a:solidFill>
              </a:rPr>
              <a:t>(3 </a:t>
            </a:r>
            <a:r>
              <a:rPr lang="el-GR" sz="3600" b="0" dirty="0">
                <a:solidFill>
                  <a:prstClr val="black"/>
                </a:solidFill>
              </a:rPr>
              <a:t>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Θερμομανδύας </a:t>
            </a:r>
            <a:r>
              <a:rPr lang="el-GR" sz="2400" dirty="0" smtClean="0"/>
              <a:t>(κατάλληλος για θέρμανση σφαιρικών φιαλών)</a:t>
            </a:r>
            <a:endParaRPr lang="el-GR" sz="2400" dirty="0"/>
          </a:p>
        </p:txBody>
      </p:sp>
      <p:grpSp>
        <p:nvGrpSpPr>
          <p:cNvPr id="5" name="Group 4" descr="εικόνα Θερμομανδύα"/>
          <p:cNvGrpSpPr/>
          <p:nvPr/>
        </p:nvGrpSpPr>
        <p:grpSpPr>
          <a:xfrm>
            <a:off x="1539426" y="2378210"/>
            <a:ext cx="6065148" cy="3214710"/>
            <a:chOff x="971600" y="2378210"/>
            <a:chExt cx="6065148" cy="3214710"/>
          </a:xfrm>
        </p:grpSpPr>
        <p:pic>
          <p:nvPicPr>
            <p:cNvPr id="3080" name="Picture 8" descr="εικόνα Θερμομανδύα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22038" y="2378210"/>
              <a:ext cx="3214710" cy="3214710"/>
            </a:xfrm>
            <a:prstGeom prst="rect">
              <a:avLst/>
            </a:prstGeom>
            <a:noFill/>
          </p:spPr>
        </p:pic>
        <p:pic>
          <p:nvPicPr>
            <p:cNvPr id="3076" name="Picture 4" descr="εικόνα θερμομανδύα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465268"/>
              <a:ext cx="2857500" cy="2857500"/>
            </a:xfrm>
            <a:prstGeom prst="rect">
              <a:avLst/>
            </a:prstGeom>
            <a:noFill/>
          </p:spPr>
        </p:pic>
      </p:grpSp>
      <p:sp>
        <p:nvSpPr>
          <p:cNvPr id="6" name="Ορθογώνιο 5"/>
          <p:cNvSpPr/>
          <p:nvPr/>
        </p:nvSpPr>
        <p:spPr>
          <a:xfrm>
            <a:off x="5313143" y="5351748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img.getit.in</a:t>
            </a:r>
            <a:endParaRPr lang="el-GR" sz="12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263269" y="5312328"/>
            <a:ext cx="1409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sears.com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ασφάλεια στο εργαστήριο </a:t>
            </a:r>
            <a:r>
              <a:rPr lang="el-GR" sz="3200" b="0" dirty="0" smtClean="0"/>
              <a:t>(4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57200" y="112474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>
                <a:latin typeface="+mn-lt"/>
              </a:rPr>
              <a:t>Ο καλύτερος τρόπος να αποφεύγονται τα ατυχήματα είναι να έχουμε </a:t>
            </a:r>
            <a:r>
              <a:rPr lang="el-GR" sz="2400" b="1" dirty="0">
                <a:latin typeface="+mn-lt"/>
              </a:rPr>
              <a:t>από πριν </a:t>
            </a:r>
            <a:r>
              <a:rPr lang="el-GR" sz="2400" dirty="0">
                <a:latin typeface="+mn-lt"/>
              </a:rPr>
              <a:t>καταγράψει τις ανάγκες κάθε </a:t>
            </a:r>
            <a:r>
              <a:rPr lang="el-GR" sz="2400" dirty="0" smtClean="0">
                <a:latin typeface="+mn-lt"/>
              </a:rPr>
              <a:t>άσκησης.</a:t>
            </a:r>
            <a:endParaRPr lang="el-GR" sz="24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/>
              <a:t>Δίνουμε έμφαση στα «ψιλά γράμματα» σε μια διαδικασία που ακολουθούμε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622300" lvl="1" indent="0">
              <a:spcBef>
                <a:spcPts val="600"/>
              </a:spcBef>
              <a:buNone/>
            </a:pPr>
            <a:r>
              <a:rPr lang="el-GR" sz="2400" b="1" dirty="0" smtClean="0">
                <a:sym typeface="Wingdings 2"/>
              </a:rPr>
              <a:t> </a:t>
            </a:r>
            <a:r>
              <a:rPr lang="el-GR" sz="2400" b="1" dirty="0" smtClean="0"/>
              <a:t>ΠΑΡΑΔΕΙΓΜΑ:</a:t>
            </a:r>
          </a:p>
          <a:p>
            <a:pPr marL="6223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/>
              <a:t>Όταν διαβάζουμε  «η αντίδραση είναι πολύ εξώθερμη», αυτό σημαίνει ότι όταν αναμίξουμε δυο διαλύματα με σκοπό την αντίδρασή τους, το μεγάλο ποσό θερμότητας που εκλύεται μπορεί να εκτινάξει επικίνδυνα </a:t>
            </a:r>
            <a:r>
              <a:rPr lang="el-GR" sz="2400" b="1" dirty="0" smtClean="0"/>
              <a:t>σταγονίδια</a:t>
            </a:r>
            <a:r>
              <a:rPr lang="el-GR" sz="2400" dirty="0" smtClean="0"/>
              <a:t>, διαλυτών, οξέων, οξειδωτικών κλπ.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59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ασφάλεια στο εργαστήριο </a:t>
            </a:r>
            <a:r>
              <a:rPr lang="el-GR" sz="3200" b="0" dirty="0" smtClean="0"/>
              <a:t>(5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lvl="1" indent="-354013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/>
              <a:t>Ισχυρά </a:t>
            </a:r>
            <a:r>
              <a:rPr lang="el-GR" sz="2400" b="1" dirty="0"/>
              <a:t>εξώθερμες</a:t>
            </a:r>
            <a:r>
              <a:rPr lang="el-GR" sz="2400" dirty="0"/>
              <a:t> μπορεί να είναι και οι απλές αναμίξεις με σκοπό τη </a:t>
            </a:r>
            <a:r>
              <a:rPr lang="el-GR" sz="2400" b="1" dirty="0"/>
              <a:t>διαλυτοποίηση</a:t>
            </a:r>
            <a:r>
              <a:rPr lang="el-GR" sz="2400" dirty="0"/>
              <a:t>. </a:t>
            </a:r>
            <a:endParaRPr lang="el-GR" sz="2400" dirty="0" smtClean="0"/>
          </a:p>
          <a:p>
            <a:pPr marL="1073150" lvl="1" indent="0" defTabSz="107315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dirty="0" smtClean="0">
                <a:sym typeface="Wingdings 2"/>
              </a:rPr>
              <a:t></a:t>
            </a:r>
            <a:r>
              <a:rPr lang="el-GR" sz="2400" b="1" dirty="0">
                <a:sym typeface="Wingdings 2"/>
              </a:rPr>
              <a:t> </a:t>
            </a:r>
            <a:r>
              <a:rPr lang="el-GR" sz="2400" b="1" dirty="0" smtClean="0"/>
              <a:t>ΠΑΡΑΔΕΙΓΜΑ: </a:t>
            </a:r>
            <a:r>
              <a:rPr lang="el-GR" sz="2400" dirty="0" smtClean="0"/>
              <a:t>η διαλυτοποίηση θειικού οξέος στο νερό.</a:t>
            </a:r>
          </a:p>
          <a:p>
            <a:pPr lvl="1">
              <a:spcBef>
                <a:spcPts val="0"/>
              </a:spcBef>
            </a:pPr>
            <a:endParaRPr lang="el-GR" sz="2400" dirty="0" smtClean="0"/>
          </a:p>
          <a:p>
            <a:pPr marL="354013" lvl="1" indent="-354013">
              <a:spcBef>
                <a:spcPts val="0"/>
              </a:spcBef>
              <a:buFont typeface="Arial" pitchFamily="34" charset="0"/>
              <a:buChar char="•"/>
              <a:tabLst>
                <a:tab pos="354013" algn="l"/>
              </a:tabLst>
            </a:pPr>
            <a:r>
              <a:rPr lang="el-GR" sz="2400" dirty="0" smtClean="0"/>
              <a:t>Δεν </a:t>
            </a:r>
            <a:r>
              <a:rPr lang="el-GR" sz="2400" dirty="0"/>
              <a:t>πρέπει να ξεχνάμε ότι οι </a:t>
            </a:r>
            <a:r>
              <a:rPr lang="el-GR" sz="2400" b="1" dirty="0"/>
              <a:t>εκρήξεις</a:t>
            </a:r>
            <a:r>
              <a:rPr lang="el-GR" sz="2400" dirty="0"/>
              <a:t> είναι ισχυρά εξώθερμες και ταχύτατες αντιδράσεις.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07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Προειδοποιητικές πινακίδες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3995936" y="1268760"/>
            <a:ext cx="4996755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 smtClean="0"/>
              <a:t>Στη συσκευασία των υλικών συχνά επικολλούνται προειδοποιητικά σήματα όπως αυτά που φαίνονται δίπλα για να υποδηλώσουν τον βαθμό επικινδυνότητας μιας ουσίας ή ενός υλικού,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Πριν χρησιμοποιήσουμε ένα δοχείο με κάποια χημική ουσία (διαλύτη, οξύ, βάση, οξειδωτικό, κλπ.) ΕΛΕΓΧΟΥΜΕ ΠΑΝΤΑ τη σχετική </a:t>
            </a:r>
            <a:r>
              <a:rPr lang="el-GR" sz="2400" b="1" dirty="0" smtClean="0"/>
              <a:t>ταμπέλα</a:t>
            </a:r>
            <a:r>
              <a:rPr lang="el-GR" sz="2400" dirty="0" smtClean="0"/>
              <a:t> που είναι κολλημένη στα τοιχώματα.</a:t>
            </a:r>
            <a:endParaRPr lang="el-GR" sz="2400" dirty="0"/>
          </a:p>
        </p:txBody>
      </p:sp>
      <p:pic>
        <p:nvPicPr>
          <p:cNvPr id="31746" name="Picture 2" descr="εικόνα με προειδοποιητικές πινακίδε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412776"/>
            <a:ext cx="3600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1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Επικίνδυνα υλικά</a:t>
            </a:r>
            <a:endParaRPr lang="el-GR" dirty="0"/>
          </a:p>
        </p:txBody>
      </p:sp>
      <p:pic>
        <p:nvPicPr>
          <p:cNvPr id="4" name="Picture 2" descr="εικόνα με επικίνδυνα υλικά"/>
          <p:cNvPicPr>
            <a:picLocks noChangeAspect="1" noChangeArrowheads="1"/>
          </p:cNvPicPr>
          <p:nvPr/>
        </p:nvPicPr>
        <p:blipFill>
          <a:blip r:embed="rId2"/>
          <a:srcRect r="39750" b="65042"/>
          <a:stretch>
            <a:fillRect/>
          </a:stretch>
        </p:blipFill>
        <p:spPr bwMode="auto">
          <a:xfrm>
            <a:off x="3393273" y="1857364"/>
            <a:ext cx="2357454" cy="1788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467545" y="1772816"/>
            <a:ext cx="2782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 smtClean="0">
                <a:latin typeface="+mn-lt"/>
              </a:rPr>
              <a:t>Διαβρωτικά</a:t>
            </a:r>
            <a:r>
              <a:rPr lang="el-GR" sz="2400" dirty="0" smtClean="0">
                <a:latin typeface="+mn-lt"/>
              </a:rPr>
              <a:t> (δραστικές χημικές ουσίες (οξέα, βάσεις, οξειδωτικά).</a:t>
            </a:r>
            <a:endParaRPr lang="el-GR" sz="2400" dirty="0">
              <a:latin typeface="+mn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966528" y="2926977"/>
            <a:ext cx="227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Τοξικά</a:t>
            </a:r>
            <a:r>
              <a:rPr lang="el-GR" sz="2400" dirty="0" smtClean="0">
                <a:latin typeface="+mn-lt"/>
              </a:rPr>
              <a:t> (κίνδυνοι για την υγεία).</a:t>
            </a:r>
            <a:endParaRPr lang="el-GR" sz="2400" dirty="0">
              <a:latin typeface="+mn-lt"/>
            </a:endParaRPr>
          </a:p>
        </p:txBody>
      </p:sp>
      <p:pic>
        <p:nvPicPr>
          <p:cNvPr id="5" name="Picture 2" descr="εικόνα με επικίνδυνα υλικά"/>
          <p:cNvPicPr>
            <a:picLocks noChangeAspect="1" noChangeArrowheads="1"/>
          </p:cNvPicPr>
          <p:nvPr/>
        </p:nvPicPr>
        <p:blipFill>
          <a:blip r:embed="rId2"/>
          <a:srcRect t="33369" r="39750" b="30084"/>
          <a:stretch>
            <a:fillRect/>
          </a:stretch>
        </p:blipFill>
        <p:spPr bwMode="auto">
          <a:xfrm>
            <a:off x="3428992" y="4145842"/>
            <a:ext cx="2286016" cy="1813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TextBox"/>
          <p:cNvSpPr txBox="1"/>
          <p:nvPr/>
        </p:nvSpPr>
        <p:spPr>
          <a:xfrm>
            <a:off x="618064" y="4036991"/>
            <a:ext cx="263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 smtClean="0">
                <a:latin typeface="+mn-lt"/>
              </a:rPr>
              <a:t>Βιολογικώς</a:t>
            </a:r>
            <a:r>
              <a:rPr lang="el-GR" sz="2400" dirty="0" smtClean="0">
                <a:latin typeface="+mn-lt"/>
              </a:rPr>
              <a:t> επικίνδυνες ουσίες.</a:t>
            </a:r>
            <a:endParaRPr lang="el-GR" sz="2400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953552" y="4867988"/>
            <a:ext cx="278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Εύφλεκτες</a:t>
            </a:r>
            <a:r>
              <a:rPr lang="el-GR" sz="2400" dirty="0" smtClean="0">
                <a:latin typeface="+mn-lt"/>
              </a:rPr>
              <a:t> ουσίες (συνήθως οργανικοί διαλύτες).</a:t>
            </a:r>
            <a:endParaRPr lang="el-GR" sz="2400" dirty="0">
              <a:latin typeface="+mn-lt"/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69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NFPA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29174" y="908720"/>
            <a:ext cx="5207322" cy="53300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dirty="0" smtClean="0"/>
              <a:t>Συχνά ακολουθείται το σύστημα </a:t>
            </a:r>
            <a:r>
              <a:rPr lang="en-US" sz="2400" dirty="0" smtClean="0"/>
              <a:t>NFPA </a:t>
            </a:r>
            <a:r>
              <a:rPr lang="el-GR" sz="2400" dirty="0" smtClean="0"/>
              <a:t>(</a:t>
            </a:r>
            <a:r>
              <a:rPr lang="en-US" sz="2400" dirty="0" smtClean="0"/>
              <a:t>National Fire Protection Association) </a:t>
            </a:r>
            <a:r>
              <a:rPr lang="el-GR" sz="2400" dirty="0" smtClean="0"/>
              <a:t>για την κατάδειξη των πιθανών κινδύνων σε ένα εργαστήριο,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b="1" dirty="0" smtClean="0"/>
              <a:t>Τέσσερις</a:t>
            </a:r>
            <a:r>
              <a:rPr lang="el-GR" sz="2400" dirty="0" smtClean="0"/>
              <a:t> κύριες κατηγορίες κινδύνων εμφανίζονται σε ένα </a:t>
            </a:r>
            <a:r>
              <a:rPr lang="el-GR" sz="2400" b="1" dirty="0" smtClean="0"/>
              <a:t>ρόμβο</a:t>
            </a:r>
            <a:r>
              <a:rPr lang="el-GR" sz="2400" dirty="0" smtClean="0"/>
              <a:t> χωρισμένο σε τέσσερις ίσες περιοχές με χρώματα: </a:t>
            </a:r>
            <a:r>
              <a:rPr lang="el-GR" sz="2400" b="1" dirty="0" smtClean="0"/>
              <a:t>μπλε</a:t>
            </a:r>
            <a:r>
              <a:rPr lang="el-GR" sz="2400" dirty="0" smtClean="0"/>
              <a:t> (υγεία), </a:t>
            </a:r>
            <a:r>
              <a:rPr lang="el-GR" sz="2400" b="1" dirty="0" smtClean="0"/>
              <a:t>κόκκινο</a:t>
            </a:r>
            <a:r>
              <a:rPr lang="el-GR" sz="2400" dirty="0" smtClean="0"/>
              <a:t> (φωτιά), </a:t>
            </a:r>
            <a:r>
              <a:rPr lang="el-GR" sz="2400" b="1" dirty="0" smtClean="0"/>
              <a:t>κίτρινο</a:t>
            </a:r>
            <a:r>
              <a:rPr lang="el-GR" sz="2400" dirty="0" smtClean="0"/>
              <a:t>  (δραστικότητα) και (ειδικοί κίνδυνοι),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dirty="0" smtClean="0"/>
              <a:t>Σε κάθε χρώμα υπάρχει ένας αριθμός από το </a:t>
            </a:r>
            <a:r>
              <a:rPr lang="el-GR" sz="2400" b="1" dirty="0" smtClean="0"/>
              <a:t>0</a:t>
            </a:r>
            <a:r>
              <a:rPr lang="el-GR" sz="2400" dirty="0" smtClean="0"/>
              <a:t> (χαμηλότερος κίνδυνος) μέχρι το </a:t>
            </a:r>
            <a:r>
              <a:rPr lang="el-GR" sz="2400" b="1" dirty="0" smtClean="0"/>
              <a:t>4</a:t>
            </a:r>
            <a:r>
              <a:rPr lang="el-GR" sz="2400" dirty="0" smtClean="0"/>
              <a:t> (ύψιστος κίνδυνος).</a:t>
            </a:r>
            <a:endParaRPr lang="el-GR" sz="2400" dirty="0"/>
          </a:p>
        </p:txBody>
      </p:sp>
      <p:pic>
        <p:nvPicPr>
          <p:cNvPr id="36869" name="Picture 5" descr="Το σύστημα NFPA" title="Εικό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62244">
            <a:off x="961328" y="2645497"/>
            <a:ext cx="1788123" cy="174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 descr="β"/>
          <p:cNvSpPr txBox="1"/>
          <p:nvPr/>
        </p:nvSpPr>
        <p:spPr>
          <a:xfrm>
            <a:off x="-45569" y="1736120"/>
            <a:ext cx="1362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Κίνδυνος για την υγεία</a:t>
            </a:r>
            <a:endParaRPr lang="el-GR" sz="2000" dirty="0">
              <a:latin typeface="+mn-lt"/>
            </a:endParaRPr>
          </a:p>
        </p:txBody>
      </p:sp>
      <p:cxnSp>
        <p:nvCxnSpPr>
          <p:cNvPr id="12" name="11 - Ευθύγραμμο βέλος σύνδεσης" descr="βέλος που αντιστοιχεί πλαίσιο κειμένου με την εικόνα"/>
          <p:cNvCxnSpPr/>
          <p:nvPr/>
        </p:nvCxnSpPr>
        <p:spPr>
          <a:xfrm>
            <a:off x="695968" y="2751783"/>
            <a:ext cx="156190" cy="2451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1003519" y="102823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Κίνδυνος φωτιάς</a:t>
            </a:r>
            <a:endParaRPr lang="el-GR" sz="2000" dirty="0">
              <a:latin typeface="+mn-lt"/>
            </a:endParaRPr>
          </a:p>
        </p:txBody>
      </p:sp>
      <p:cxnSp>
        <p:nvCxnSpPr>
          <p:cNvPr id="13" name="12 - Ευθύγραμμο βέλος σύνδεσης" descr="βέλος που αντιστοιχεί πλαίσιο κειμένου με την εικόνα"/>
          <p:cNvCxnSpPr/>
          <p:nvPr/>
        </p:nvCxnSpPr>
        <p:spPr>
          <a:xfrm>
            <a:off x="1619672" y="1736120"/>
            <a:ext cx="0" cy="5326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2197045" y="1832729"/>
            <a:ext cx="208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Χημική δραστικότητα</a:t>
            </a:r>
            <a:endParaRPr lang="el-GR" sz="2000" dirty="0">
              <a:latin typeface="+mn-lt"/>
            </a:endParaRPr>
          </a:p>
        </p:txBody>
      </p:sp>
      <p:cxnSp>
        <p:nvCxnSpPr>
          <p:cNvPr id="15" name="14 - Ευθύγραμμο βέλος σύνδεσης" descr="βέλος που αντιστοιχεί πλαίσιο κειμένου με την εικόνα"/>
          <p:cNvCxnSpPr/>
          <p:nvPr/>
        </p:nvCxnSpPr>
        <p:spPr>
          <a:xfrm flipH="1">
            <a:off x="2948839" y="2751783"/>
            <a:ext cx="96093" cy="524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4201" y="4915310"/>
            <a:ext cx="376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Ειδικοί κίνδυνοι (π.χ. οξειδωτικά, επικίνδυνη αντίδραση με το νερό, ουσίες που προκαλούν ασφυξία, κπ.)</a:t>
            </a:r>
            <a:endParaRPr lang="el-GR" sz="2000" dirty="0">
              <a:latin typeface="+mn-lt"/>
            </a:endParaRPr>
          </a:p>
        </p:txBody>
      </p:sp>
      <p:cxnSp>
        <p:nvCxnSpPr>
          <p:cNvPr id="17" name="16 - Ευθύγραμμο βέλος σύνδεσης" descr="βέλος που αντιστοιχεί πλαίσιο κειμένου με την εικόνα"/>
          <p:cNvCxnSpPr/>
          <p:nvPr/>
        </p:nvCxnSpPr>
        <p:spPr>
          <a:xfrm flipV="1">
            <a:off x="1001102" y="4498730"/>
            <a:ext cx="500714" cy="408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57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Με τι ασχολείται το εργαστηριακό μάθημα;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Με το εργαστηριακό μάθημα Επιστήμης Υλικών ΙΙ οι σπουδαστές θα έρθουν σε επαφή με τις </a:t>
            </a:r>
            <a:r>
              <a:rPr lang="el-GR" sz="2400" u="sng" dirty="0" smtClean="0"/>
              <a:t>χημικές</a:t>
            </a:r>
            <a:r>
              <a:rPr lang="el-GR" sz="2400" dirty="0" smtClean="0"/>
              <a:t> κυρίως ιδιότητες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(</a:t>
            </a:r>
            <a:r>
              <a:rPr lang="el-GR" sz="2400" dirty="0" smtClean="0"/>
              <a:t>α) των φυσικής προέλευσης οργανικών υλικών που απαντώνται στα Μουσειακά αντικείμενα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(β) των (συνθετικών κυρίως) οργανικών υλικών που χρησιμοποιούνται στη συντήρηση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81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στο σύστημα </a:t>
            </a:r>
            <a:r>
              <a:rPr lang="en-US" dirty="0" smtClean="0"/>
              <a:t>NFPA</a:t>
            </a:r>
            <a:endParaRPr lang="el-GR" dirty="0"/>
          </a:p>
        </p:txBody>
      </p:sp>
      <p:pic>
        <p:nvPicPr>
          <p:cNvPr id="36869" name="Picture 5" descr="Το σύστημα NFPA" title="Εικό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62244">
            <a:off x="1316419" y="1265995"/>
            <a:ext cx="787903" cy="766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13 - Θέση περιεχομένου"/>
          <p:cNvSpPr>
            <a:spLocks noGrp="1"/>
          </p:cNvSpPr>
          <p:nvPr>
            <p:ph idx="1"/>
          </p:nvPr>
        </p:nvSpPr>
        <p:spPr>
          <a:xfrm>
            <a:off x="395536" y="2348880"/>
            <a:ext cx="3312368" cy="38884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b="1" dirty="0" smtClean="0"/>
              <a:t>Αιθανόλη</a:t>
            </a:r>
            <a:r>
              <a:rPr lang="el-GR" sz="2400" dirty="0" smtClean="0"/>
              <a:t> (κοινό οινόπνευμα): κίνδυνος </a:t>
            </a:r>
            <a:r>
              <a:rPr lang="el-GR" sz="2400" b="1" dirty="0" smtClean="0"/>
              <a:t>φωτιάς 3</a:t>
            </a:r>
            <a:r>
              <a:rPr lang="el-GR" sz="2400" dirty="0" smtClean="0"/>
              <a:t>, οι άλλοι κίνδυνοι: </a:t>
            </a:r>
            <a:r>
              <a:rPr lang="el-GR" sz="2400" b="1" dirty="0" smtClean="0"/>
              <a:t>0,</a:t>
            </a:r>
          </a:p>
          <a:p>
            <a:pPr>
              <a:buFont typeface="Wingdings" pitchFamily="2" charset="2"/>
              <a:buChar char="§"/>
            </a:pPr>
            <a:endParaRPr lang="el-GR" sz="2400" b="1" dirty="0" smtClean="0"/>
          </a:p>
          <a:p>
            <a:pPr>
              <a:buFont typeface="Wingdings" pitchFamily="2" charset="2"/>
              <a:buChar char="§"/>
            </a:pPr>
            <a:r>
              <a:rPr lang="el-GR" sz="2400" b="1" dirty="0" smtClean="0"/>
              <a:t>Ακετόνη</a:t>
            </a:r>
            <a:r>
              <a:rPr lang="el-GR" sz="2400" dirty="0" smtClean="0"/>
              <a:t> (συχνός διαλύτης): κίνδυνος </a:t>
            </a:r>
            <a:r>
              <a:rPr lang="el-GR" sz="2400" b="1" dirty="0" smtClean="0"/>
              <a:t>φωτιάς 3</a:t>
            </a:r>
            <a:r>
              <a:rPr lang="el-GR" sz="2400" dirty="0" smtClean="0"/>
              <a:t>, κίνδυνος </a:t>
            </a:r>
            <a:r>
              <a:rPr lang="el-GR" sz="2400" b="1" dirty="0" smtClean="0"/>
              <a:t>υγείας</a:t>
            </a:r>
            <a:r>
              <a:rPr lang="el-GR" sz="2400" dirty="0" smtClean="0"/>
              <a:t> </a:t>
            </a:r>
            <a:r>
              <a:rPr lang="el-GR" sz="2400" b="1" dirty="0" smtClean="0"/>
              <a:t>1</a:t>
            </a:r>
            <a:r>
              <a:rPr lang="el-GR" sz="2400" dirty="0" smtClean="0"/>
              <a:t>, οι άλλοι κίνδυνοι </a:t>
            </a:r>
            <a:r>
              <a:rPr lang="el-GR" sz="2400" b="1" dirty="0" smtClean="0"/>
              <a:t>0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38914" name="Picture 2" descr="Εικόνα με δοχεία αιθανόλης κια ακετόνη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979958"/>
            <a:ext cx="4714908" cy="5259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48167" y="6283535"/>
            <a:ext cx="3322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Nalgene bottles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.”,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Nuno Nogueira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2.5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17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κίνδυνος της φωτιάς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7444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Ένας από τους μεγαλύτερους κινδύνους σε ένα εργαστήριο χημείας είναι η </a:t>
            </a:r>
            <a:r>
              <a:rPr lang="el-GR" sz="2400" b="1" dirty="0" smtClean="0"/>
              <a:t>φωτιά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Για οποιοδήποτε τύπο φωτιάς ισχύει το «</a:t>
            </a:r>
            <a:r>
              <a:rPr lang="el-GR" sz="2400" b="1" dirty="0" smtClean="0"/>
              <a:t>τετράεδρο </a:t>
            </a:r>
            <a:r>
              <a:rPr lang="el-GR" sz="2400" dirty="0" smtClean="0"/>
              <a:t>της φωτιάς»,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Στις 4 κορυφές του τετραέδρου αντιστοιχούνται: ένα </a:t>
            </a:r>
            <a:r>
              <a:rPr lang="el-GR" sz="2400" b="1" dirty="0" smtClean="0"/>
              <a:t>καύσιμο</a:t>
            </a:r>
            <a:r>
              <a:rPr lang="el-GR" sz="2400" dirty="0" smtClean="0"/>
              <a:t>, ένα </a:t>
            </a:r>
            <a:r>
              <a:rPr lang="el-GR" sz="2400" b="1" dirty="0" smtClean="0"/>
              <a:t>οξειδωτικό</a:t>
            </a:r>
            <a:r>
              <a:rPr lang="el-GR" sz="2400" dirty="0" smtClean="0"/>
              <a:t>, μια </a:t>
            </a:r>
            <a:r>
              <a:rPr lang="el-GR" sz="2400" b="1" dirty="0" smtClean="0"/>
              <a:t>πηγή ανάφλεξης </a:t>
            </a:r>
            <a:r>
              <a:rPr lang="el-GR" sz="2400" dirty="0" smtClean="0"/>
              <a:t>και ένας </a:t>
            </a:r>
            <a:r>
              <a:rPr lang="el-GR" sz="2400" b="1" dirty="0" smtClean="0"/>
              <a:t>μηχανισμός αντίδρασης,</a:t>
            </a:r>
            <a:endParaRPr lang="el-GR" sz="2400" dirty="0" smtClean="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Τα μέτρα πυρόσβεσης ή και προφύλαξης από τη φωτιά συνίστανται στην </a:t>
            </a:r>
            <a:r>
              <a:rPr lang="el-GR" sz="2400" b="1" dirty="0" smtClean="0"/>
              <a:t>εκμηδένιση</a:t>
            </a:r>
            <a:r>
              <a:rPr lang="el-GR" sz="2400" dirty="0" smtClean="0"/>
              <a:t> κάποιου από τα τέσσερα στοιχεία,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Η συχνότερη μέθοδος αφορά την απομάκρυνση της πηγής ανάφλεξης από το καύσιμο.</a:t>
            </a:r>
          </a:p>
        </p:txBody>
      </p:sp>
      <p:pic>
        <p:nvPicPr>
          <p:cNvPr id="8195" name="Picture 3" descr="Εικόνα με το τετράεδρο της φωτιά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16" y="4258231"/>
            <a:ext cx="2532309" cy="21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- Ορθογώνιο"/>
          <p:cNvSpPr/>
          <p:nvPr/>
        </p:nvSpPr>
        <p:spPr>
          <a:xfrm>
            <a:off x="5104459" y="4088304"/>
            <a:ext cx="1087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7030A0"/>
                </a:solidFill>
                <a:latin typeface="+mn-lt"/>
              </a:rPr>
              <a:t>καύσιμο</a:t>
            </a:r>
            <a:endParaRPr lang="el-GR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084168" y="5804846"/>
            <a:ext cx="1358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οξειδωτικό</a:t>
            </a:r>
            <a:endParaRPr lang="el-GR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305390" y="6432910"/>
            <a:ext cx="2031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latin typeface="+mn-lt"/>
              </a:rPr>
              <a:t>πηγή ανάφλεξης </a:t>
            </a:r>
            <a:endParaRPr lang="el-GR" sz="2000" dirty="0">
              <a:latin typeface="+mn-lt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26414" y="5450903"/>
            <a:ext cx="179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000" b="1" dirty="0" smtClean="0">
                <a:solidFill>
                  <a:srgbClr val="0033CC"/>
                </a:solidFill>
                <a:latin typeface="+mn-lt"/>
              </a:rPr>
              <a:t>μηχανισμός αντίδρασης</a:t>
            </a:r>
            <a:endParaRPr lang="el-GR" sz="20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0929" y="621377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Αιτίες φωτιάς: Γενικά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6627041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 smtClean="0"/>
              <a:t>Ως εύφλεκτα υλικά (καύσιμα) συνήθως θεωρούνται οι περισσότεροι </a:t>
            </a:r>
            <a:r>
              <a:rPr lang="el-GR" sz="2400" b="1" dirty="0" smtClean="0"/>
              <a:t>οργανικοί διαλύτες</a:t>
            </a:r>
            <a:r>
              <a:rPr lang="el-GR" sz="2400" dirty="0" smtClean="0"/>
              <a:t>. Αναφλέγονται σε υψηλή θερμοκρασία (ιδιαίτερη για κάθε ουσία) όταν έρθουν σε επαφή με ένα μέσο ανάφλεξης όπως το οξυγόνο,</a:t>
            </a:r>
          </a:p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Ουσίες με ειδική δραστικότητα, π.χ. μεταλλικό </a:t>
            </a:r>
            <a:r>
              <a:rPr lang="el-GR" sz="2400" b="1" dirty="0" smtClean="0"/>
              <a:t>νάτριο</a:t>
            </a:r>
            <a:r>
              <a:rPr lang="el-GR" sz="2400" dirty="0" smtClean="0"/>
              <a:t> και </a:t>
            </a:r>
            <a:r>
              <a:rPr lang="el-GR" sz="2400" b="1" dirty="0" smtClean="0"/>
              <a:t>μαγνήσιο</a:t>
            </a:r>
            <a:r>
              <a:rPr lang="el-GR" sz="2400" dirty="0" smtClean="0"/>
              <a:t>, τα οποία αντιδρούν βίαια με το </a:t>
            </a:r>
            <a:r>
              <a:rPr lang="el-GR" sz="2400" b="1" dirty="0" smtClean="0"/>
              <a:t>νερό</a:t>
            </a:r>
            <a:r>
              <a:rPr lang="el-GR" sz="2400" dirty="0" smtClean="0"/>
              <a:t>, ή οργανικά αντιδραστήρια όπως το </a:t>
            </a:r>
            <a:r>
              <a:rPr lang="en-US" sz="2400" b="1" dirty="0" smtClean="0"/>
              <a:t>n</a:t>
            </a:r>
            <a:r>
              <a:rPr lang="el-GR" sz="2400" b="1" dirty="0" smtClean="0"/>
              <a:t>-βουτυλο-λίθιο </a:t>
            </a:r>
            <a:r>
              <a:rPr lang="el-GR" sz="2400" dirty="0" smtClean="0"/>
              <a:t>που επίσης αντιδρά βίαια με το </a:t>
            </a:r>
            <a:r>
              <a:rPr lang="el-GR" sz="2400" b="1" dirty="0" smtClean="0"/>
              <a:t>νερό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9218" name="Picture 2" descr="σήμανση για εύφλεκτο υγρ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1340768"/>
            <a:ext cx="173947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87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φωτιάς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5820678" cy="5661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b="1" dirty="0" smtClean="0"/>
              <a:t>Τύπου Α</a:t>
            </a:r>
            <a:r>
              <a:rPr lang="el-GR" sz="2400" dirty="0" smtClean="0"/>
              <a:t>: φωτιές με καύσιμα (π.χ. ξύλο, λάστιχο, ύφασμα, ορισμένα πλαστικά) που μετά το τέλος της καύσης αφήνουν υπόλειμμα με τη μορφή στάχτης,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b="1" dirty="0" smtClean="0"/>
              <a:t>Τύπου Β</a:t>
            </a:r>
            <a:r>
              <a:rPr lang="el-GR" sz="2400" dirty="0" smtClean="0"/>
              <a:t>: φωτιές με υγρά και αέρια καύσιμα (π.χ. πετρέλαιο, βενζίνη, διαλυτικό χρωμάτων, προπάνιο, κλπ.),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b="1" dirty="0" smtClean="0"/>
              <a:t>Τύπου </a:t>
            </a:r>
            <a:r>
              <a:rPr lang="en-US" sz="2400" b="1" dirty="0" smtClean="0"/>
              <a:t>C</a:t>
            </a:r>
            <a:r>
              <a:rPr lang="el-GR" sz="2400" dirty="0" smtClean="0"/>
              <a:t>: φωτιές που προέρχονται από ηλεκτρικά αίτια (γυμνά καλώδια, κινητήρες, υπολογιστές,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b="1" dirty="0" smtClean="0"/>
              <a:t>Τύπου </a:t>
            </a:r>
            <a:r>
              <a:rPr lang="en-US" sz="2400" b="1" dirty="0" smtClean="0"/>
              <a:t>D</a:t>
            </a:r>
            <a:r>
              <a:rPr lang="el-GR" sz="2400" dirty="0" smtClean="0"/>
              <a:t>: φωτιές από δραστικά μέταλλα (π.χ. νάτριο, μαγνήσιο) και δραστικά με το νερό αντιδραστήρια (βουτυλ-λίθιο, αντιδραστήριο </a:t>
            </a:r>
            <a:r>
              <a:rPr lang="en-US" sz="2400" dirty="0" smtClean="0"/>
              <a:t>Grignard)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sp>
        <p:nvSpPr>
          <p:cNvPr id="14" name="13 - Δεξιό βέλος" descr="πράσινο βέλος με δεξιά φορά "/>
          <p:cNvSpPr/>
          <p:nvPr/>
        </p:nvSpPr>
        <p:spPr>
          <a:xfrm>
            <a:off x="6167558" y="1616202"/>
            <a:ext cx="357190" cy="5000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40964" name="Picture 4" descr="[green triangle with letter A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9062" y="1575722"/>
            <a:ext cx="647700" cy="581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2" name="Picture 2" descr="Σήμανση για φωτιά τύπου Α" title="Εικόν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880" y="1513810"/>
            <a:ext cx="714375" cy="704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14 - Δεξιό βέλος" descr="κόκκινο βέλος με δεξιά φορά "/>
          <p:cNvSpPr/>
          <p:nvPr/>
        </p:nvSpPr>
        <p:spPr>
          <a:xfrm>
            <a:off x="6167557" y="3062985"/>
            <a:ext cx="357190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40966" name="Picture 6" descr="[red square with letter B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9061" y="3032031"/>
            <a:ext cx="561975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8" name="Picture 8" descr="[red icon with burning liquid and gasoline can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879" y="2960593"/>
            <a:ext cx="714375" cy="704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15 - Δεξιό βέλος" descr="πράσινο βέλος με δεξιά φορά "/>
          <p:cNvSpPr/>
          <p:nvPr/>
        </p:nvSpPr>
        <p:spPr>
          <a:xfrm>
            <a:off x="6167558" y="4260072"/>
            <a:ext cx="357190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33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40970" name="Picture 10" descr="[blue circle with letter C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9062" y="4229118"/>
            <a:ext cx="561975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72" name="Picture 12" descr="[blue icon with burning electrical socket and cord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880" y="4157680"/>
            <a:ext cx="714375" cy="704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16 - Δεξιό βέλος" descr="κίτρινο βέλος με δεξιά φορά "/>
          <p:cNvSpPr/>
          <p:nvPr/>
        </p:nvSpPr>
        <p:spPr>
          <a:xfrm>
            <a:off x="6167558" y="5479284"/>
            <a:ext cx="357190" cy="50006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40974" name="Picture 14" descr="[yellow 5-pointed star with letter D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7624" y="5336408"/>
            <a:ext cx="714375" cy="71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75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Εύφλεκτα υλικά: Θερμοκρασία ανάφλεξης (</a:t>
            </a:r>
            <a:r>
              <a:rPr lang="en-US" dirty="0" smtClean="0"/>
              <a:t>flash point)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529408"/>
            <a:ext cx="4680520" cy="53285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Θερμοκρασία ανάφλεξης είναι η χαμηλότερη θερμοκρασία που μπορεί μια ουσία να σχηματίζει αναφλέξιμο μείγμα με τον αέρα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Ο κίνδυνος φωτιάς είναι μεγαλύτερος όσο </a:t>
            </a:r>
            <a:r>
              <a:rPr lang="el-GR" sz="2400" b="1" dirty="0" smtClean="0"/>
              <a:t>χαμηλότερη</a:t>
            </a:r>
            <a:r>
              <a:rPr lang="el-GR" sz="2400" dirty="0" smtClean="0"/>
              <a:t> είναι η θερμοκρασία ανάφλεξης,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Η φωτιά μπορεί να σταματήσει όταν </a:t>
            </a:r>
            <a:r>
              <a:rPr lang="el-GR" sz="2400" b="1" dirty="0" smtClean="0"/>
              <a:t>απομακρυνθεί</a:t>
            </a:r>
            <a:r>
              <a:rPr lang="el-GR" sz="2400" dirty="0" smtClean="0"/>
              <a:t> το </a:t>
            </a:r>
            <a:r>
              <a:rPr lang="el-GR" sz="2400" b="1" dirty="0" smtClean="0"/>
              <a:t>αίτιο ανάφλεξης</a:t>
            </a:r>
            <a:r>
              <a:rPr lang="el-GR" sz="2400" dirty="0" smtClean="0"/>
              <a:t> (σπινθήρας, φλόγα).</a:t>
            </a:r>
            <a:endParaRPr lang="el-GR" sz="2400" dirty="0"/>
          </a:p>
        </p:txBody>
      </p:sp>
      <p:graphicFrame>
        <p:nvGraphicFramePr>
          <p:cNvPr id="6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147135"/>
              </p:ext>
            </p:extLst>
          </p:nvPr>
        </p:nvGraphicFramePr>
        <p:xfrm>
          <a:off x="5076056" y="1628800"/>
          <a:ext cx="3500462" cy="433400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750231"/>
                <a:gridCol w="1750231"/>
              </a:tblGrid>
              <a:tr h="5536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b="1" u="none" strike="noStrike" dirty="0" smtClean="0">
                          <a:solidFill>
                            <a:schemeClr val="bg1"/>
                          </a:solidFill>
                        </a:rPr>
                        <a:t>Καύσιμο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b="1" u="none" strike="noStrike" dirty="0" smtClean="0">
                          <a:solidFill>
                            <a:schemeClr val="bg1"/>
                          </a:solidFill>
                        </a:rPr>
                        <a:t>Θερμοκρασία ανάφλεξης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464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Αιθανόλη (70%)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2000" u="none" strike="noStrike" dirty="0"/>
                        <a:t>16.6 °C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4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Βενζίνη κίνησης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2000" u="none" strike="noStrike" dirty="0"/>
                        <a:t>−43 °</a:t>
                      </a:r>
                      <a:r>
                        <a:rPr lang="en-US" sz="2000" u="none" strike="noStrike" dirty="0" smtClean="0"/>
                        <a:t>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36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Πετρέλαιο (ντίζελ)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2000" u="none" strike="noStrike" dirty="0"/>
                        <a:t>&gt;62 °C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536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Καύσιμο κινητήρων τζετ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2000" u="none" strike="noStrike" dirty="0"/>
                        <a:t>&gt;60 °C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536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Κηροζίνη (παραφίνη)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2000" u="none" strike="noStrike" dirty="0"/>
                        <a:t>&gt;38–72 °</a:t>
                      </a:r>
                      <a:r>
                        <a:rPr lang="en-US" sz="2000" u="none" strike="noStrike" dirty="0" smtClean="0"/>
                        <a:t>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4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Φυτικό λάδι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2000" u="none" strike="noStrike" dirty="0"/>
                        <a:t>327 °</a:t>
                      </a:r>
                      <a:r>
                        <a:rPr lang="en-US" sz="2000" u="none" strike="noStrike" dirty="0" smtClean="0"/>
                        <a:t>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4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Βιο-ντίζελ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2000" u="none" strike="noStrike" dirty="0"/>
                        <a:t>&gt;130 °C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49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Εύφλεκτα υλικά: Θερμοκρασία καύσης (</a:t>
            </a:r>
            <a:r>
              <a:rPr lang="en-US" dirty="0" smtClean="0"/>
              <a:t>fire point)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5544616" cy="42332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 smtClean="0"/>
              <a:t>Θερμοκρασία καύσης είναι ό,τι και η θερμοκρασία ανάφλεξης , με τη διαφορά ότι εδώ η φωτιά </a:t>
            </a:r>
            <a:r>
              <a:rPr lang="el-GR" sz="2400" b="1" dirty="0" smtClean="0"/>
              <a:t>διαρκεί</a:t>
            </a:r>
            <a:r>
              <a:rPr lang="el-GR" sz="2400" dirty="0" smtClean="0"/>
              <a:t> αφού απομακρυνθεί το αίτιο ανάφλεξης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Ο κίνδυνος φωτιάς είναι μεγαλύτερος όσο </a:t>
            </a:r>
            <a:r>
              <a:rPr lang="el-GR" sz="2400" b="1" dirty="0" smtClean="0"/>
              <a:t>χαμηλότερη</a:t>
            </a:r>
            <a:r>
              <a:rPr lang="el-GR" sz="2400" dirty="0" smtClean="0"/>
              <a:t> είναι η θερμοκρασία ανάφλεξης,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Υγρά με θερμοκρασίες ανάφλεξης ή καύσης κάτω από 60</a:t>
            </a:r>
            <a:r>
              <a:rPr lang="en-US" sz="2400" dirty="0" smtClean="0"/>
              <a:t>°C</a:t>
            </a:r>
            <a:r>
              <a:rPr lang="el-GR" sz="2400" dirty="0" smtClean="0"/>
              <a:t> θεωρούνται </a:t>
            </a:r>
            <a:r>
              <a:rPr lang="el-GR" sz="2400" b="1" dirty="0" smtClean="0"/>
              <a:t>εύφλεκτα</a:t>
            </a:r>
            <a:r>
              <a:rPr lang="el-GR" sz="2400" dirty="0" smtClean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24" y="1656224"/>
            <a:ext cx="2705120" cy="202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58213" y="3803848"/>
            <a:ext cx="2674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Let it burn - fire stock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Queenselphie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71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Εύφλεκτα υλικά: Θερμοκρασία αυτο-ανάφλεξης </a:t>
            </a:r>
            <a:r>
              <a:rPr lang="el-GR" sz="3200" dirty="0" smtClean="0"/>
              <a:t>(</a:t>
            </a:r>
            <a:r>
              <a:rPr lang="en-US" sz="3200" dirty="0" smtClean="0"/>
              <a:t>self-ignition temperature)</a:t>
            </a:r>
            <a:r>
              <a:rPr lang="el-GR" sz="3200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2304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dirty="0" smtClean="0"/>
              <a:t>Θερμοκρασία αυτό-ανάφλεξης είναι η χαμηλότερη θερμοκρασία που μπορεί μια ουσία να σχηματίζει αναφλέξιμο μείγμα με τον αέρα χωρίς αίτιο ανάφλεξης</a:t>
            </a:r>
            <a:r>
              <a:rPr lang="el-GR" sz="2200" dirty="0"/>
              <a:t>,</a:t>
            </a:r>
            <a:endParaRPr lang="el-GR" sz="22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dirty="0" smtClean="0"/>
              <a:t>Επειδή ΔΕΝ απαιτείται </a:t>
            </a:r>
            <a:r>
              <a:rPr lang="el-GR" sz="2200" b="1" dirty="0" smtClean="0"/>
              <a:t>αίτιο ανάφλεξης</a:t>
            </a:r>
            <a:r>
              <a:rPr lang="el-GR" sz="2200" dirty="0" smtClean="0"/>
              <a:t> (π.χ. σπινθήρας) σημαίνει ότι μια ουσία με χαμηλή θερμοκρασία αυτό-ανάφλεξης είναι  ΕΞΑΙΡΕΤΙΚΑ ΕΠΙΚΙΝΔΥΝΗ</a:t>
            </a:r>
            <a:r>
              <a:rPr lang="el-GR" sz="2200" dirty="0"/>
              <a:t>,</a:t>
            </a:r>
            <a:endParaRPr lang="el-GR" sz="2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73280" y="3242735"/>
            <a:ext cx="439248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Ο κίνδυνος φωτιάς είναι μεγαλύτερος όσο </a:t>
            </a:r>
            <a:r>
              <a:rPr lang="el-GR" sz="2200" b="1" dirty="0">
                <a:latin typeface="+mn-lt"/>
              </a:rPr>
              <a:t>χαμηλότερη</a:t>
            </a:r>
            <a:r>
              <a:rPr lang="el-GR" sz="2200" dirty="0">
                <a:latin typeface="+mn-lt"/>
              </a:rPr>
              <a:t> είναι η θερμοκρασία αυτο-ανάφλεξης. </a:t>
            </a:r>
            <a:endParaRPr lang="el-GR" sz="2200" dirty="0" smtClean="0">
              <a:latin typeface="+mn-lt"/>
            </a:endParaRPr>
          </a:p>
          <a:p>
            <a:pPr marL="268288">
              <a:spcBef>
                <a:spcPts val="600"/>
              </a:spcBef>
            </a:pPr>
            <a:r>
              <a:rPr lang="el-GR" sz="2200" b="1" dirty="0" smtClean="0">
                <a:latin typeface="+mn-lt"/>
                <a:sym typeface="Wingdings 2"/>
              </a:rPr>
              <a:t> </a:t>
            </a:r>
            <a:r>
              <a:rPr lang="el-GR" sz="2200" b="1" dirty="0" smtClean="0">
                <a:latin typeface="+mn-lt"/>
              </a:rPr>
              <a:t>ΠΑΡΑΔΕΙΓΜΑ</a:t>
            </a:r>
            <a:r>
              <a:rPr lang="el-GR" sz="2200" dirty="0" smtClean="0">
                <a:latin typeface="+mn-lt"/>
              </a:rPr>
              <a:t>: </a:t>
            </a:r>
            <a:r>
              <a:rPr lang="en-US" sz="2200" dirty="0" smtClean="0">
                <a:latin typeface="+mn-lt"/>
              </a:rPr>
              <a:t>O</a:t>
            </a:r>
            <a:r>
              <a:rPr lang="el-GR" sz="2200" dirty="0" smtClean="0">
                <a:latin typeface="+mn-lt"/>
              </a:rPr>
              <a:t> </a:t>
            </a:r>
            <a:r>
              <a:rPr lang="el-GR" sz="2200" b="1" dirty="0" smtClean="0">
                <a:latin typeface="+mn-lt"/>
              </a:rPr>
              <a:t>λευκός φώσφορος </a:t>
            </a:r>
            <a:r>
              <a:rPr lang="el-GR" sz="2200" dirty="0" smtClean="0">
                <a:latin typeface="+mn-lt"/>
              </a:rPr>
              <a:t>είναι ΕΞΑΙΡΕΤΙΚΑ επικίνδυνος με σημείο αυτό-ανάφλεξης 34</a:t>
            </a:r>
            <a:r>
              <a:rPr lang="en-US" sz="2200" dirty="0" smtClean="0">
                <a:latin typeface="+mn-lt"/>
              </a:rPr>
              <a:t>°C</a:t>
            </a:r>
            <a:r>
              <a:rPr lang="el-GR" sz="2200" dirty="0" smtClean="0">
                <a:latin typeface="+mn-lt"/>
              </a:rPr>
              <a:t> (!)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3631"/>
              </p:ext>
            </p:extLst>
          </p:nvPr>
        </p:nvGraphicFramePr>
        <p:xfrm>
          <a:off x="4067944" y="3062767"/>
          <a:ext cx="4216552" cy="353458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200994"/>
                <a:gridCol w="2015558"/>
              </a:tblGrid>
              <a:tr h="41706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b="1" u="none" strike="noStrike" dirty="0" smtClean="0">
                          <a:solidFill>
                            <a:schemeClr val="bg1"/>
                          </a:solidFill>
                        </a:rPr>
                        <a:t>Καύσιμο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b="1" u="none" strike="noStrike" dirty="0" smtClean="0">
                          <a:solidFill>
                            <a:schemeClr val="bg1"/>
                          </a:solidFill>
                        </a:rPr>
                        <a:t>Θερμοκρασία </a:t>
                      </a:r>
                    </a:p>
                    <a:p>
                      <a:pPr marL="72000" algn="l" fontAlgn="b"/>
                      <a:r>
                        <a:rPr lang="el-GR" sz="2000" b="1" u="none" strike="noStrike" dirty="0" smtClean="0">
                          <a:solidFill>
                            <a:schemeClr val="bg1"/>
                          </a:solidFill>
                        </a:rPr>
                        <a:t>αυτό-ανάφλεξης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41706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Αιθανόλη (70%)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2000" u="none" strike="noStrike" dirty="0"/>
                        <a:t>363 °</a:t>
                      </a:r>
                      <a:r>
                        <a:rPr lang="en-US" sz="2000" u="none" strike="noStrike" dirty="0" smtClean="0"/>
                        <a:t>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706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Βενζίνη κίνησης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2000" u="none" strike="noStrike" dirty="0"/>
                        <a:t>280 </a:t>
                      </a:r>
                      <a:r>
                        <a:rPr lang="en-US" sz="2000" u="none" strike="noStrike" dirty="0" smtClean="0"/>
                        <a:t>°C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706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Πετρέλαιο (ντίζελ)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2000" u="none" strike="noStrike" dirty="0"/>
                        <a:t>210 °C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1706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Καύσιμο κινητήρων τζετ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2000" u="none" strike="noStrike" dirty="0"/>
                        <a:t>210 °</a:t>
                      </a:r>
                      <a:r>
                        <a:rPr lang="en-US" sz="2000" u="none" strike="noStrike" dirty="0" smtClean="0"/>
                        <a:t>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17061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u="none" strike="noStrike" dirty="0" smtClean="0"/>
                        <a:t>Κηροζίνη (παραφίνη)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US" sz="2000" u="none" strike="noStrike" dirty="0"/>
                        <a:t>220 °</a:t>
                      </a:r>
                      <a:r>
                        <a:rPr lang="en-US" sz="2000" u="none" strike="noStrike" dirty="0" smtClean="0"/>
                        <a:t>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6027"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2000" dirty="0" smtClean="0"/>
                        <a:t>Λευκός φώσφορος 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l-GR" sz="2000" u="none" strike="noStrike" dirty="0" smtClean="0"/>
                        <a:t>34</a:t>
                      </a:r>
                      <a:r>
                        <a:rPr lang="en-US" sz="2000" u="none" strike="noStrike" dirty="0" smtClean="0"/>
                        <a:t> °C</a:t>
                      </a:r>
                      <a:endParaRPr lang="el-GR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5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Εύφλεκτα υλικά: Θερμοκρασία αυτο-ανάφλεξης </a:t>
            </a:r>
            <a:r>
              <a:rPr lang="el-GR" sz="3200" dirty="0" smtClean="0"/>
              <a:t>(</a:t>
            </a:r>
            <a:r>
              <a:rPr lang="en-US" sz="3200" dirty="0" smtClean="0"/>
              <a:t>self-ignition temperature)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Θερμοκρασία αυτό-ανάφλεξης είναι η χαμηλότερη θερμοκρασία που μπορεί μια ουσία να σχηματίζει αναφλέξιμο μείγμα με τον αέρα χωρίς αίτιο ανάφλεξης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Επειδή ΔΕΝ απαιτείται </a:t>
            </a:r>
            <a:r>
              <a:rPr lang="el-GR" sz="2400" b="1" dirty="0" smtClean="0"/>
              <a:t>αίτιο ανάφλεξης</a:t>
            </a:r>
            <a:r>
              <a:rPr lang="el-GR" sz="2400" dirty="0" smtClean="0"/>
              <a:t> (π.χ. σπινθήρας) σημαίνει ότι μια ουσία με χαμηλή θερμοκρασία αυτό-ανάφλεξης είναι  ΕΞΑΙΡΕΤΙΚΑ ΕΠΙΚΙΝΔΥΝΗ</a:t>
            </a:r>
            <a:r>
              <a:rPr lang="el-GR" sz="2400" dirty="0"/>
              <a:t>,</a:t>
            </a:r>
            <a:endParaRPr lang="el-GR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 smtClean="0"/>
              <a:t>Ο κίνδυνος φωτιάς είναι μεγαλύτερος όσο </a:t>
            </a:r>
            <a:r>
              <a:rPr lang="el-GR" sz="2400" b="1" dirty="0" smtClean="0"/>
              <a:t>χαμηλότερη</a:t>
            </a:r>
            <a:r>
              <a:rPr lang="el-GR" sz="2400" dirty="0" smtClean="0"/>
              <a:t> είναι η θερμοκρασία αυτο-ανάφλεξης.</a:t>
            </a:r>
          </a:p>
          <a:p>
            <a:pPr marL="354013" indent="-354013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b="1" dirty="0" smtClean="0">
                <a:sym typeface="Wingdings 2"/>
              </a:rPr>
              <a:t> </a:t>
            </a:r>
            <a:r>
              <a:rPr lang="el-GR" sz="2400" b="1" dirty="0" smtClean="0"/>
              <a:t>ΠΑΡΑΔΕΙΓΜΑ</a:t>
            </a:r>
            <a:r>
              <a:rPr lang="el-GR" sz="2400" dirty="0" smtClean="0"/>
              <a:t>: 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b="1" dirty="0" smtClean="0"/>
              <a:t>λευκός φώσφορος </a:t>
            </a:r>
            <a:r>
              <a:rPr lang="el-GR" sz="2400" dirty="0" smtClean="0"/>
              <a:t>είναι ΕΞΑΙΡΕΤΙΚΑ επικίνδυνος με σημείο αυτό-ανάφλεξης 34</a:t>
            </a:r>
            <a:r>
              <a:rPr lang="en-US" sz="2400" dirty="0" smtClean="0"/>
              <a:t>°C</a:t>
            </a:r>
            <a:r>
              <a:rPr lang="el-GR" sz="2400" dirty="0" smtClean="0"/>
              <a:t> (!)</a:t>
            </a:r>
            <a:endParaRPr lang="en-US" sz="24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7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σβήνουμε μια φωτιά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5" name="Rectangle 4"/>
          <p:cNvSpPr/>
          <p:nvPr/>
        </p:nvSpPr>
        <p:spPr>
          <a:xfrm>
            <a:off x="457200" y="13407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dirty="0">
                <a:latin typeface="+mn-lt"/>
              </a:rPr>
              <a:t>Υπάρχουν πολλά μέσα </a:t>
            </a:r>
            <a:r>
              <a:rPr lang="el-GR" sz="2400" b="1" dirty="0">
                <a:latin typeface="+mn-lt"/>
              </a:rPr>
              <a:t>πυρόσβεσης</a:t>
            </a:r>
            <a:r>
              <a:rPr lang="el-GR" sz="2400" dirty="0">
                <a:latin typeface="+mn-lt"/>
              </a:rPr>
              <a:t> τα οποία λειτουργούν με διαφορετικούς </a:t>
            </a:r>
            <a:r>
              <a:rPr lang="el-GR" sz="2400" dirty="0" smtClean="0">
                <a:latin typeface="+mn-lt"/>
              </a:rPr>
              <a:t>μηχανισμούς 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45638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b="1" dirty="0" smtClean="0"/>
              <a:t>Νερό</a:t>
            </a:r>
            <a:r>
              <a:rPr lang="el-GR" sz="2400" dirty="0" smtClean="0"/>
              <a:t>: δρα μειώνοντας τη θερμοκρασία στο σημείο ανάφλεξης. Κατάλληλο για φωτιές τύπου </a:t>
            </a:r>
            <a:r>
              <a:rPr lang="el-GR" sz="2400" b="1" dirty="0" smtClean="0"/>
              <a:t>Α,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r>
              <a:rPr lang="el-GR" sz="2400" dirty="0" smtClean="0"/>
              <a:t>: δρα πυροσβεστικά αποκλείοντας το οξυγόνο από το σημείο ανάφλεξης. Κατάλληλο κυρίως</a:t>
            </a:r>
            <a:r>
              <a:rPr lang="en-US" sz="2400" dirty="0" smtClean="0"/>
              <a:t> </a:t>
            </a:r>
            <a:r>
              <a:rPr lang="el-GR" sz="2400" dirty="0" smtClean="0"/>
              <a:t>για φωτιές τύπου </a:t>
            </a:r>
            <a:r>
              <a:rPr lang="el-GR" sz="2400" b="1" dirty="0" smtClean="0"/>
              <a:t>Β</a:t>
            </a:r>
            <a:r>
              <a:rPr lang="el-GR" sz="2400" dirty="0" smtClean="0"/>
              <a:t> και </a:t>
            </a:r>
            <a:r>
              <a:rPr lang="en-US" sz="2400" b="1" dirty="0" smtClean="0"/>
              <a:t>C</a:t>
            </a:r>
            <a:r>
              <a:rPr lang="el-GR" sz="2400" b="1" dirty="0" smtClean="0"/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l-GR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l-GR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8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σβήνουμε μια φωτιά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b="1" dirty="0" smtClean="0"/>
              <a:t>Ξηρά χημικά </a:t>
            </a:r>
            <a:r>
              <a:rPr lang="el-GR" sz="2400" dirty="0" smtClean="0"/>
              <a:t>και πυροσβεστήρες  που περιέχουν </a:t>
            </a:r>
            <a:r>
              <a:rPr lang="el-GR" sz="2400" b="1" dirty="0" smtClean="0"/>
              <a:t>χλωράνθρακες</a:t>
            </a:r>
            <a:r>
              <a:rPr lang="el-GR" sz="2400" dirty="0" smtClean="0"/>
              <a:t>, βρωμιάνθρακες (τύπου </a:t>
            </a:r>
            <a:r>
              <a:rPr lang="en-US" sz="2400" dirty="0" smtClean="0"/>
              <a:t>“</a:t>
            </a:r>
            <a:r>
              <a:rPr lang="en-US" sz="2400" b="1" dirty="0" smtClean="0"/>
              <a:t>Halon</a:t>
            </a:r>
            <a:r>
              <a:rPr lang="en-US" sz="2400" dirty="0" smtClean="0"/>
              <a:t>”</a:t>
            </a:r>
            <a:r>
              <a:rPr lang="el-GR" sz="2400" dirty="0" smtClean="0"/>
              <a:t>) οι οποίοι είναι πολύ καταστρεπτικοί για το όζον της ατμόσφαιρας, και </a:t>
            </a:r>
            <a:r>
              <a:rPr lang="el-GR" sz="2400" b="1" dirty="0" smtClean="0"/>
              <a:t>χλωροφθοράνθρακες</a:t>
            </a:r>
            <a:r>
              <a:rPr lang="en-US" sz="2400" dirty="0" smtClean="0"/>
              <a:t>.</a:t>
            </a:r>
            <a:r>
              <a:rPr lang="el-GR" sz="2400" dirty="0" smtClean="0"/>
              <a:t> Δρουν δεσμεύοντας το οξυγόνο στο σημείο ανάφλεξης. Πολύ αποτελεσματικά κυρίως για φωτιές τύπου </a:t>
            </a:r>
            <a:r>
              <a:rPr lang="en-US" sz="2400" b="1" dirty="0" smtClean="0"/>
              <a:t>B</a:t>
            </a:r>
            <a:r>
              <a:rPr lang="el-GR" sz="2400" dirty="0" smtClean="0"/>
              <a:t> και </a:t>
            </a:r>
            <a:r>
              <a:rPr lang="en-US" sz="2400" b="1" dirty="0" smtClean="0"/>
              <a:t>C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b="1" dirty="0" smtClean="0"/>
              <a:t>Αφροί (</a:t>
            </a:r>
            <a:r>
              <a:rPr lang="en-US" sz="2400" b="1" dirty="0" smtClean="0"/>
              <a:t>foams)</a:t>
            </a:r>
            <a:r>
              <a:rPr lang="el-GR" sz="2400" dirty="0" smtClean="0"/>
              <a:t>: δρουν σχηματίζοντας προστατευτικό φιλμ γύρω από τα υλικά στο σημείο ανάφλεξης. Κατάλληλα για φωτιές τύπου </a:t>
            </a:r>
            <a:r>
              <a:rPr lang="el-GR" sz="2400" b="1" dirty="0" smtClean="0"/>
              <a:t>Α</a:t>
            </a:r>
            <a:r>
              <a:rPr lang="el-GR" sz="2400" dirty="0" smtClean="0"/>
              <a:t> και </a:t>
            </a:r>
            <a:r>
              <a:rPr lang="el-GR" sz="2400" b="1" dirty="0" smtClean="0"/>
              <a:t>Β</a:t>
            </a:r>
            <a:r>
              <a:rPr lang="el-GR" sz="2400" dirty="0" smtClean="0"/>
              <a:t>. Έχουν αναπτυχθεί και ορισμένα πυροσβεστικά μέσα για φωτιές τύπου </a:t>
            </a:r>
            <a:r>
              <a:rPr lang="en-US" sz="2400" b="1" dirty="0" smtClean="0"/>
              <a:t>D</a:t>
            </a:r>
            <a:r>
              <a:rPr lang="en-US" sz="2400" dirty="0" smtClean="0"/>
              <a:t> (</a:t>
            </a:r>
            <a:r>
              <a:rPr lang="el-GR" sz="2400" dirty="0" smtClean="0"/>
              <a:t>π.χ. το υλικό «</a:t>
            </a:r>
            <a:r>
              <a:rPr lang="en-US" sz="2400" dirty="0" smtClean="0"/>
              <a:t>Arctic Fire</a:t>
            </a:r>
            <a:r>
              <a:rPr lang="el-GR" sz="2400" dirty="0" smtClean="0"/>
              <a:t>» και «</a:t>
            </a:r>
            <a:r>
              <a:rPr lang="en-US" sz="2400" dirty="0" smtClean="0"/>
              <a:t>FireAid</a:t>
            </a:r>
            <a:r>
              <a:rPr lang="el-GR" sz="2400" dirty="0" smtClean="0"/>
              <a:t>».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899592" y="5517232"/>
            <a:ext cx="7622504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b="1" dirty="0">
                <a:latin typeface="+mn-lt"/>
              </a:rPr>
              <a:t>ΠΟΤΕ</a:t>
            </a:r>
            <a:r>
              <a:rPr lang="el-GR" sz="2400" dirty="0">
                <a:latin typeface="+mn-lt"/>
              </a:rPr>
              <a:t> δεν προσπαθούμε να σβήσουμε φωτιά τύπου</a:t>
            </a:r>
            <a:r>
              <a:rPr lang="el-GR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D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με </a:t>
            </a:r>
            <a:r>
              <a:rPr lang="el-GR" sz="2400" b="1" dirty="0">
                <a:latin typeface="+mn-lt"/>
              </a:rPr>
              <a:t>νερό</a:t>
            </a:r>
            <a:r>
              <a:rPr lang="el-GR" sz="2400" dirty="0">
                <a:latin typeface="+mn-lt"/>
              </a:rPr>
              <a:t>! Αντίθετα θα αυξήσει την ανάφλεξη!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7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Τα οργανικά υλικά κατασκευής των μουσειακών αντικειμένων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/>
              <a:t>Θα εξεταστούν οι ιδιότητες μερικών από τα πιο συνήθη υλικά που απαντώνται στα έργα τέχνης και τις αρχαιότητες: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Λιπαρών υλών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Πρωτεϊνικών υλικών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Υδατανθράκων 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Οργανικών χρωστικών (βαφών)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89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Συνήθη σκεύη σε ένα εργαστήριο οργανικής χημείας και επιστήμης υλικών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439224"/>
            <a:ext cx="201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Ποτήρι ζέσεως</a:t>
            </a:r>
            <a:endParaRPr lang="el-GR" sz="24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843808" y="4439224"/>
            <a:ext cx="3128348" cy="1160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Κωνική φιάλη (ή φιάλη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Erlenmeyer)</a:t>
            </a:r>
            <a:r>
              <a:rPr kumimoji="0" lang="el-GR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 εσμυρισμένο πώμα</a:t>
            </a:r>
            <a:endParaRPr kumimoji="0" lang="el-GR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086262" y="4439224"/>
            <a:ext cx="2648834" cy="800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dirty="0" smtClean="0">
                <a:latin typeface="+mn-lt"/>
              </a:rPr>
              <a:t>Σφαιρική φιάλη με εσμυρισμένο πώμα</a:t>
            </a:r>
            <a:endParaRPr kumimoji="0" lang="el-GR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" name="Group 5" descr="Εικόνα με συνήθη σκεύη σε ένα εργαστήριο οργανικής χημείας και επιστήμης υλικών"/>
          <p:cNvGrpSpPr/>
          <p:nvPr/>
        </p:nvGrpSpPr>
        <p:grpSpPr>
          <a:xfrm>
            <a:off x="440494" y="1772816"/>
            <a:ext cx="8280920" cy="2319852"/>
            <a:chOff x="467544" y="2132857"/>
            <a:chExt cx="8064896" cy="2319852"/>
          </a:xfrm>
          <a:effectLst>
            <a:outerShdw sx="1000" sy="1000" algn="ctr" rotWithShape="0">
              <a:prstClr val="black"/>
            </a:outerShdw>
            <a:reflection blurRad="6350" endPos="0" dir="5400000" sy="-100000" algn="bl" rotWithShape="0"/>
          </a:effectLst>
        </p:grpSpPr>
        <p:sp>
          <p:nvSpPr>
            <p:cNvPr id="3" name="Rectangle 2"/>
            <p:cNvSpPr/>
            <p:nvPr/>
          </p:nvSpPr>
          <p:spPr>
            <a:xfrm>
              <a:off x="467544" y="2132857"/>
              <a:ext cx="8064896" cy="23198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6147" name="Object 3" descr="εικόνα ποτήρι ζέσεως&#10;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694390"/>
                </p:ext>
              </p:extLst>
            </p:nvPr>
          </p:nvGraphicFramePr>
          <p:xfrm>
            <a:off x="1000100" y="2857496"/>
            <a:ext cx="1000132" cy="1303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4" name="ChemSketch" r:id="rId4" imgW="820080" imgH="1103400" progId="ACD.ChemSketch.20">
                    <p:embed/>
                  </p:oleObj>
                </mc:Choice>
                <mc:Fallback>
                  <p:oleObj name="ChemSketch" r:id="rId4" imgW="820080" imgH="11034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857496"/>
                          <a:ext cx="1000132" cy="1303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6" name="Object 2" descr="εικόνα κωνική φιάλης (ή φιάλη Erlenmeyer) με εσμυρισμένο πώμα&#10;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7191576"/>
                </p:ext>
              </p:extLst>
            </p:nvPr>
          </p:nvGraphicFramePr>
          <p:xfrm>
            <a:off x="3553243" y="2366476"/>
            <a:ext cx="1311275" cy="185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5" name="ChemSketch" r:id="rId6" imgW="1310760" imgH="1853280" progId="ACD.ChemSketch.20">
                    <p:embed/>
                  </p:oleObj>
                </mc:Choice>
                <mc:Fallback>
                  <p:oleObj name="ChemSketch" r:id="rId6" imgW="1310760" imgH="18532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243" y="2366476"/>
                          <a:ext cx="1311275" cy="1852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" name="Object 1" descr="εικόνα σφαιρικής φιάλης με εσμυρισμένο πώμα&#10;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182295"/>
                </p:ext>
              </p:extLst>
            </p:nvPr>
          </p:nvGraphicFramePr>
          <p:xfrm>
            <a:off x="6815150" y="2374899"/>
            <a:ext cx="1350963" cy="182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6" name="ChemSketch" r:id="rId8" imgW="1350360" imgH="1822680" progId="ACD.ChemSketch.20">
                    <p:embed/>
                  </p:oleObj>
                </mc:Choice>
                <mc:Fallback>
                  <p:oleObj name="ChemSketch" r:id="rId8" imgW="1350360" imgH="18226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5150" y="2374899"/>
                          <a:ext cx="1350963" cy="182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8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Μέσα συμπύκνωσης ατμών</a:t>
            </a:r>
            <a:endParaRPr lang="el-GR" dirty="0"/>
          </a:p>
        </p:txBody>
      </p:sp>
      <p:grpSp>
        <p:nvGrpSpPr>
          <p:cNvPr id="3" name="Group 2"/>
          <p:cNvGrpSpPr/>
          <p:nvPr/>
        </p:nvGrpSpPr>
        <p:grpSpPr>
          <a:xfrm>
            <a:off x="2018281" y="1332831"/>
            <a:ext cx="5107438" cy="3684587"/>
            <a:chOff x="1619672" y="1332831"/>
            <a:chExt cx="5107438" cy="3684587"/>
          </a:xfrm>
        </p:grpSpPr>
        <p:graphicFrame>
          <p:nvGraphicFramePr>
            <p:cNvPr id="27650" name="Object 2" descr="εικόνα ψυκτήρα ή στήλη συμπύκνωσης ατμών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921133"/>
                </p:ext>
              </p:extLst>
            </p:nvPr>
          </p:nvGraphicFramePr>
          <p:xfrm>
            <a:off x="1619672" y="1332831"/>
            <a:ext cx="603250" cy="3684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5" name="ChemSketch" r:id="rId4" imgW="603360" imgH="3684960" progId="ACD.ChemSketch.20">
                    <p:embed/>
                  </p:oleObj>
                </mc:Choice>
                <mc:Fallback>
                  <p:oleObj name="ChemSketch" r:id="rId4" imgW="603360" imgH="36849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672" y="1332831"/>
                          <a:ext cx="603250" cy="3684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1" name="Object 3" descr="εικόνα ψυκτήρα ή στήλη συμπύκνωσης ατμών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6892596"/>
                </p:ext>
              </p:extLst>
            </p:nvPr>
          </p:nvGraphicFramePr>
          <p:xfrm>
            <a:off x="3754884" y="1340768"/>
            <a:ext cx="673100" cy="367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6" name="ChemSketch" r:id="rId6" imgW="673560" imgH="3675960" progId="ACD.ChemSketch.20">
                    <p:embed/>
                  </p:oleObj>
                </mc:Choice>
                <mc:Fallback>
                  <p:oleObj name="ChemSketch" r:id="rId6" imgW="673560" imgH="36759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884" y="1340768"/>
                          <a:ext cx="673100" cy="3676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2" name="Object 4" descr="εικόνα ψυκτήρα ή στήλη συμπύκνωσης ατμών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5027357"/>
                </p:ext>
              </p:extLst>
            </p:nvPr>
          </p:nvGraphicFramePr>
          <p:xfrm>
            <a:off x="6084168" y="1339181"/>
            <a:ext cx="642942" cy="3678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7" name="ChemSketch" r:id="rId8" imgW="698040" imgH="3678840" progId="ACD.ChemSketch.20">
                    <p:embed/>
                  </p:oleObj>
                </mc:Choice>
                <mc:Fallback>
                  <p:oleObj name="ChemSketch" r:id="rId8" imgW="698040" imgH="36788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168" y="1339181"/>
                          <a:ext cx="642942" cy="3678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5 - TextBox"/>
          <p:cNvSpPr txBox="1"/>
          <p:nvPr/>
        </p:nvSpPr>
        <p:spPr>
          <a:xfrm>
            <a:off x="851190" y="5324419"/>
            <a:ext cx="744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+mn-lt"/>
              </a:rPr>
              <a:t>Ψυκτήρες</a:t>
            </a:r>
            <a:r>
              <a:rPr lang="el-GR" sz="2400" dirty="0" smtClean="0">
                <a:latin typeface="+mn-lt"/>
              </a:rPr>
              <a:t> (ή στήλες συμπύκνωσης ατμών): τρία διαφορετικά είδη. Προλαμβάνουν την εξάτμιση διαλυτών.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6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Σκεύη και όργανα σε ένα εργαστήριο οργανικής χημείας και επιστήμης υλικών</a:t>
            </a:r>
            <a:endParaRPr lang="el-GR" dirty="0"/>
          </a:p>
        </p:txBody>
      </p:sp>
      <p:graphicFrame>
        <p:nvGraphicFramePr>
          <p:cNvPr id="30726" name="Object 6" descr="εικόνα θερμόμετρου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79144"/>
              </p:ext>
            </p:extLst>
          </p:nvPr>
        </p:nvGraphicFramePr>
        <p:xfrm>
          <a:off x="1115616" y="1453976"/>
          <a:ext cx="128587" cy="455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ChemSketch" r:id="rId4" imgW="128160" imgH="4550760" progId="ACD.ChemSketch.20">
                  <p:embed/>
                </p:oleObj>
              </mc:Choice>
              <mc:Fallback>
                <p:oleObj name="ChemSketch" r:id="rId4" imgW="128160" imgH="4550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53976"/>
                        <a:ext cx="128587" cy="455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 descr="εικόνα θερμόμετρου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5758"/>
              </p:ext>
            </p:extLst>
          </p:nvPr>
        </p:nvGraphicFramePr>
        <p:xfrm>
          <a:off x="2283134" y="1513588"/>
          <a:ext cx="265113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ChemSketch" r:id="rId6" imgW="265320" imgH="4672440" progId="ACD.ChemSketch.20">
                  <p:embed/>
                </p:oleObj>
              </mc:Choice>
              <mc:Fallback>
                <p:oleObj name="ChemSketch" r:id="rId6" imgW="265320" imgH="4672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34" y="1513588"/>
                        <a:ext cx="265113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971600" y="6165304"/>
            <a:ext cx="173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θερμόμετρα</a:t>
            </a:r>
            <a:endParaRPr lang="el-GR" sz="24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32887" y="1196752"/>
            <a:ext cx="4997197" cy="5430421"/>
            <a:chOff x="3132887" y="1196752"/>
            <a:chExt cx="4997197" cy="5430421"/>
          </a:xfrm>
        </p:grpSpPr>
        <p:sp>
          <p:nvSpPr>
            <p:cNvPr id="7" name="6 - TextBox"/>
            <p:cNvSpPr txBox="1"/>
            <p:nvPr/>
          </p:nvSpPr>
          <p:spPr>
            <a:xfrm>
              <a:off x="5004048" y="2492896"/>
              <a:ext cx="29289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+mn-lt"/>
                </a:rPr>
                <a:t>Χρήση </a:t>
              </a:r>
              <a:r>
                <a:rPr lang="el-GR" sz="2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θερμομέτρου</a:t>
              </a:r>
              <a:r>
                <a:rPr lang="el-GR" sz="2400" dirty="0" smtClean="0">
                  <a:latin typeface="+mn-lt"/>
                </a:rPr>
                <a:t> σε </a:t>
              </a:r>
              <a:r>
                <a:rPr lang="el-GR" sz="2400" b="1" dirty="0" smtClean="0">
                  <a:solidFill>
                    <a:srgbClr val="333399"/>
                  </a:solidFill>
                  <a:latin typeface="+mn-lt"/>
                </a:rPr>
                <a:t>συσκευή απόσταξης</a:t>
              </a:r>
              <a:endParaRPr lang="el-GR" sz="2400" b="1" dirty="0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8" name="7 - Έλλειψη"/>
            <p:cNvSpPr/>
            <p:nvPr/>
          </p:nvSpPr>
          <p:spPr>
            <a:xfrm>
              <a:off x="4062652" y="1196752"/>
              <a:ext cx="571504" cy="3286148"/>
            </a:xfrm>
            <a:prstGeom prst="ellipse">
              <a:avLst/>
            </a:prstGeom>
            <a:noFill/>
            <a:ln w="31750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132887" y="1384300"/>
              <a:ext cx="4997197" cy="5242873"/>
              <a:chOff x="3132887" y="1384300"/>
              <a:chExt cx="4997197" cy="5242873"/>
            </a:xfrm>
          </p:grpSpPr>
          <p:graphicFrame>
            <p:nvGraphicFramePr>
              <p:cNvPr id="30727" name="Object 7" descr="Χρήση θερμομέτρου σε συσκευή απόσταξης&#10;" title="Εικόνα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9580012"/>
                  </p:ext>
                </p:extLst>
              </p:nvPr>
            </p:nvGraphicFramePr>
            <p:xfrm>
              <a:off x="3995738" y="1384300"/>
              <a:ext cx="4013200" cy="5100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1" name="ChemSketch" r:id="rId8" imgW="4980600" imgH="6327720" progId="ACD.ChemSketch.20">
                      <p:embed/>
                    </p:oleObj>
                  </mc:Choice>
                  <mc:Fallback>
                    <p:oleObj name="ChemSketch" r:id="rId8" imgW="4980600" imgH="632772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738" y="1384300"/>
                            <a:ext cx="4013200" cy="51006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8 - Έλλειψη"/>
              <p:cNvSpPr/>
              <p:nvPr/>
            </p:nvSpPr>
            <p:spPr>
              <a:xfrm rot="17317227">
                <a:off x="4328538" y="2825627"/>
                <a:ext cx="2605895" cy="4997197"/>
              </a:xfrm>
              <a:prstGeom prst="ellipse">
                <a:avLst/>
              </a:prstGeom>
              <a:noFill/>
              <a:ln w="31750">
                <a:solidFill>
                  <a:srgbClr val="33339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1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Σκεύη σε ένα εργαστήριο οργανικής χημείας και επιστήμης υλικών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graphicFrame>
        <p:nvGraphicFramePr>
          <p:cNvPr id="28677" name="Object 5" descr="εικόνα προχοΐδας και βάσης στήριξης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41930"/>
              </p:ext>
            </p:extLst>
          </p:nvPr>
        </p:nvGraphicFramePr>
        <p:xfrm>
          <a:off x="857224" y="1428736"/>
          <a:ext cx="2711073" cy="509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ChemSketch" r:id="rId3" imgW="3215520" imgH="6044040" progId="ACD.ChemSketch.20">
                  <p:embed/>
                </p:oleObj>
              </mc:Choice>
              <mc:Fallback>
                <p:oleObj name="ChemSketch" r:id="rId3" imgW="3215520" imgH="6044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428736"/>
                        <a:ext cx="2711073" cy="5094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2239130" y="5805264"/>
            <a:ext cx="3765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Προχοΐδα και βάση στήριξης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28678" name="Object 6" descr="εικόνα διαχωριστικής χοάνης&#10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151560"/>
              </p:ext>
            </p:extLst>
          </p:nvPr>
        </p:nvGraphicFramePr>
        <p:xfrm>
          <a:off x="6500826" y="2071678"/>
          <a:ext cx="906462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ChemSketch" r:id="rId5" imgW="530280" imgH="1880640" progId="ACD.ChemSketch.20">
                  <p:embed/>
                </p:oleObj>
              </mc:Choice>
              <mc:Fallback>
                <p:oleObj name="ChemSketch" r:id="rId5" imgW="530280" imgH="1880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2071678"/>
                        <a:ext cx="906462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6000760" y="550070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Διαχωριστική χοάνη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Σκεύη σε ένα εργαστήριο οργανικής χημείας και επιστήμης υλικών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2)</a:t>
            </a:r>
            <a:endParaRPr lang="el-GR" sz="3600" dirty="0"/>
          </a:p>
        </p:txBody>
      </p:sp>
      <p:sp>
        <p:nvSpPr>
          <p:cNvPr id="14" name="Rectangle 13"/>
          <p:cNvSpPr/>
          <p:nvPr/>
        </p:nvSpPr>
        <p:spPr>
          <a:xfrm>
            <a:off x="1747344" y="1297630"/>
            <a:ext cx="1872208" cy="46147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700" name="Object 4" descr="Σύστημα διήθησης υπό κενό" title="Εικόνα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72488"/>
              </p:ext>
            </p:extLst>
          </p:nvPr>
        </p:nvGraphicFramePr>
        <p:xfrm>
          <a:off x="1979613" y="1557338"/>
          <a:ext cx="1343025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ChemSketch" r:id="rId4" imgW="1112400" imgH="3420000" progId="ACD.ChemSketch.20">
                  <p:embed/>
                </p:oleObj>
              </mc:Choice>
              <mc:Fallback>
                <p:oleObj name="ChemSketch" r:id="rId4" imgW="1112400" imgH="3420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557338"/>
                        <a:ext cx="1343025" cy="412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3131840" y="5944302"/>
            <a:ext cx="375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smtClean="0">
                <a:hlinkClick r:id="rId6"/>
              </a:rPr>
              <a:t>Figure </a:t>
            </a:r>
            <a:r>
              <a:rPr lang="en-US" sz="1200" dirty="0">
                <a:hlinkClick r:id="rId6"/>
              </a:rPr>
              <a:t>10.4 Apparatus set-up for vacuum </a:t>
            </a:r>
            <a:r>
              <a:rPr lang="en-US" sz="1200" dirty="0" smtClean="0">
                <a:hlinkClick r:id="rId6"/>
              </a:rPr>
              <a:t>filtration</a:t>
            </a:r>
            <a:r>
              <a:rPr lang="en-US" sz="1200" dirty="0" smtClean="0"/>
              <a:t>.”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</a:t>
            </a:r>
            <a:r>
              <a:rPr lang="en-US" sz="1200" dirty="0">
                <a:hlinkClick r:id="rId6"/>
              </a:rPr>
              <a:t>University of Colorado at </a:t>
            </a:r>
            <a:r>
              <a:rPr lang="en-US" sz="1200" dirty="0" smtClean="0">
                <a:hlinkClick r:id="rId6"/>
              </a:rPr>
              <a:t>Boulder</a:t>
            </a:r>
            <a:endParaRPr lang="el-GR" sz="1200" dirty="0"/>
          </a:p>
        </p:txBody>
      </p:sp>
      <p:pic>
        <p:nvPicPr>
          <p:cNvPr id="7215" name="Picture 47" descr="Εικόνα με σύστημα διήθησης υπό κενό&#10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04" y="1296102"/>
            <a:ext cx="2895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732240" y="4149080"/>
            <a:ext cx="562740" cy="43204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7294980" y="2596843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Σύστημα διήθησης υπό κενό</a:t>
            </a:r>
            <a:endParaRPr lang="el-GR" sz="2000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294980" y="4286256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Προς αντλία κενού, ή υδραντλία)</a:t>
            </a:r>
            <a:endParaRPr lang="el-GR" sz="20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2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- Πηγές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ΥΓΕΙΑ ΚΑΙ ΑΣΦΑΛΕΙΑ ΣΤΑ ΕΡΓΑΣΤΗΡΙΑ, Ελληνικό ινστιτούτο υγιεινής και ασφάλειας της εργασίας, Θεματικό βιβλιογραφικό δελτίο </a:t>
            </a:r>
            <a:endParaRPr lang="el-G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Αθ. Βαλαβανίδη, Βασικές Αρχές Υγιεινής και Ασφάλειας σε Χημικά και Βιοχημικά Εργαστήρια. Πληροφορίες για Επικίνδυνες Χημικές Ουσίες, Τμήμα Χημείας Πανεπιστημίου Αθηνών, 200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7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 </a:t>
            </a:r>
            <a:endParaRPr lang="el-G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 Safety Manual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Harvard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Department of Chemistry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Chemical Biology, 2012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 Manual, MIT, Department of Chemistry, IAP2013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Safety in the Laboratory, University of Colorado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09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860473"/>
            <a:ext cx="5828703" cy="839228"/>
            <a:chOff x="1767633" y="5860473"/>
            <a:chExt cx="5828703" cy="839228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9"/>
            <a:stretch/>
          </p:blipFill>
          <p:spPr bwMode="auto">
            <a:xfrm>
              <a:off x="3923928" y="5860473"/>
              <a:ext cx="3672408" cy="83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86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44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«Εργαστήριο Επιστήμης Υλικών ΙΙ.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Ενημέρωση και εξοικείωση με τα σκεύη</a:t>
            </a:r>
            <a:r>
              <a:rPr lang="en-US" sz="2000" dirty="0"/>
              <a:t>, </a:t>
            </a:r>
            <a:r>
              <a:rPr lang="el-GR" sz="2000" dirty="0"/>
              <a:t>όργανα και αντιδραστήρια του εργαστηρίου. Εργαστηριακοί κίνδυνοι και προφυλάξεις</a:t>
            </a:r>
            <a:r>
              <a:rPr lang="en-US" sz="2000" dirty="0" smtClean="0"/>
              <a:t>.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67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8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οργανικά υλικά της συντήρησης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Ο συντηρητής χρησιμοποιεί μια πληθώρα από διαθέσιμα υλικά για τις ανάγκες καθαρισμού, στερέωσης, επικάλυψης, συγκόλλησης των αντικειμένων που συντηρεί.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sz="2400" dirty="0" smtClean="0"/>
              <a:t>Στο εργαστήριο θα εξεταστούν: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Οι διαλύτες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Τα πολυμερή</a:t>
            </a:r>
            <a:r>
              <a:rPr lang="en-US" sz="2400" dirty="0"/>
              <a:t>.</a:t>
            </a:r>
            <a:endParaRPr lang="el-GR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l-GR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l-GR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6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978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Όλες οι εικόνες και χημικοί τύποι</a:t>
            </a:r>
            <a:r>
              <a:rPr lang="el-GR" sz="2000" dirty="0" smtClean="0"/>
              <a:t>:© </a:t>
            </a:r>
            <a:r>
              <a:rPr lang="el-GR" sz="2000" dirty="0"/>
              <a:t>Σταμάτης Χ. Μπογιατζής </a:t>
            </a:r>
          </a:p>
          <a:p>
            <a:pPr marL="0" indent="0">
              <a:buNone/>
            </a:pPr>
            <a:r>
              <a:rPr lang="el-GR" sz="2000" dirty="0"/>
              <a:t>(εκτός αν αναφέρεται </a:t>
            </a:r>
            <a:r>
              <a:rPr lang="el-GR" sz="2000" dirty="0" smtClean="0"/>
              <a:t>διαφορετικά</a:t>
            </a:r>
            <a:r>
              <a:rPr lang="en-US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110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εργαστήριο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3068960"/>
            <a:ext cx="8640960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Σε ένα εργαστήριο εντοπίζουμε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Τους πάγκους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Τον/τους απαγωγούς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Τον/τους πυροσβεστήρες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Την ειδική ντουσιέρα ανάγκης και το σύστημα</a:t>
            </a:r>
            <a:r>
              <a:rPr lang="en-US" sz="2400" dirty="0" smtClean="0"/>
              <a:t> </a:t>
            </a:r>
            <a:r>
              <a:rPr lang="el-GR" sz="2400" dirty="0" smtClean="0"/>
              <a:t>οφθαλμόλουτρου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11967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Το εργαστήριο στο οποίο θα ασκούνται οι σπουδαστές είναι, σε γενικές γραμμές, ένα τυπικό εργαστήριο </a:t>
            </a:r>
            <a:r>
              <a:rPr lang="el-GR" sz="2400" b="1" dirty="0">
                <a:latin typeface="+mn-lt"/>
              </a:rPr>
              <a:t>οργανικής χημείας </a:t>
            </a:r>
            <a:r>
              <a:rPr lang="el-GR" sz="2400" dirty="0">
                <a:latin typeface="+mn-lt"/>
              </a:rPr>
              <a:t>στο οποίο θα δίνεται έμφαση στις ιδιότητες υλικών που σχηματίζονται από οργανικά μόρια.</a:t>
            </a:r>
          </a:p>
        </p:txBody>
      </p:sp>
    </p:spTree>
    <p:extLst>
      <p:ext uri="{BB962C8B-B14F-4D97-AF65-F5344CB8AC3E}">
        <p14:creationId xmlns:p14="http://schemas.microsoft.com/office/powerpoint/2010/main" val="1705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απαγωγός</a:t>
            </a:r>
            <a:r>
              <a:rPr lang="en-US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5" name="Rectangle 4"/>
          <p:cNvSpPr/>
          <p:nvPr/>
        </p:nvSpPr>
        <p:spPr>
          <a:xfrm>
            <a:off x="246616" y="1052736"/>
            <a:ext cx="82206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600" dirty="0">
                <a:latin typeface="+mn-lt"/>
              </a:rPr>
              <a:t>Ο σκοπός του απαγωγού σε ένα εργαστηριακό χώρο είναι 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42156" y="1628800"/>
            <a:ext cx="4185828" cy="43924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 smtClean="0"/>
              <a:t>Να  προστατέψει τον εργαζόμενο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Να προστατέψει την εργασία που εκτελείται (π.χ. αντίδραση, διαλυτοποίηση, εκχύλιση, καθαρισμός με διαλύτες, κλπ.)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Να προστατέψει το περιβάλλον από ανεπιθύμητα προϊόντα ή υλικά που χρησιμοποιούνται</a:t>
            </a:r>
            <a:r>
              <a:rPr lang="en-US" sz="2400" dirty="0" smtClean="0"/>
              <a:t>.</a:t>
            </a:r>
            <a:endParaRPr lang="el-GR" sz="2600" dirty="0" smtClean="0"/>
          </a:p>
        </p:txBody>
      </p:sp>
      <p:pic>
        <p:nvPicPr>
          <p:cNvPr id="46082" name="Picture 2" descr="εικόνα απαγωγού"/>
          <p:cNvPicPr>
            <a:picLocks noChangeAspect="1" noChangeArrowheads="1"/>
          </p:cNvPicPr>
          <p:nvPr/>
        </p:nvPicPr>
        <p:blipFill>
          <a:blip r:embed="rId3"/>
          <a:srcRect l="10660" r="10152"/>
          <a:stretch>
            <a:fillRect/>
          </a:stretch>
        </p:blipFill>
        <p:spPr bwMode="auto">
          <a:xfrm>
            <a:off x="4572000" y="1800000"/>
            <a:ext cx="4143404" cy="392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8"/>
          <p:cNvSpPr/>
          <p:nvPr/>
        </p:nvSpPr>
        <p:spPr>
          <a:xfrm>
            <a:off x="5131534" y="580526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Fume </a:t>
            </a:r>
            <a:r>
              <a:rPr lang="en-US" sz="1200" dirty="0" smtClean="0">
                <a:latin typeface="+mn-lt"/>
                <a:hlinkClick r:id="rId4"/>
              </a:rPr>
              <a:t>hood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latin typeface="+mn-lt"/>
                <a:hlinkClick r:id="rId5"/>
              </a:rPr>
              <a:t>Polimerek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Vision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89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α</a:t>
            </a:r>
            <a:r>
              <a:rPr lang="el-GR" dirty="0" smtClean="0"/>
              <a:t>παγωγός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Σε ένα απαγωγό ελέγχουμε πάντα: </a:t>
            </a:r>
          </a:p>
          <a:p>
            <a:pPr marL="358775" indent="-358775">
              <a:lnSpc>
                <a:spcPct val="130000"/>
              </a:lnSpc>
              <a:buFont typeface="Wingdings" pitchFamily="2" charset="2"/>
              <a:buChar char="§"/>
            </a:pPr>
            <a:r>
              <a:rPr lang="el-GR" sz="2400" dirty="0" smtClean="0"/>
              <a:t>Να λειτουργεί το σύστημα </a:t>
            </a:r>
            <a:r>
              <a:rPr lang="el-GR" sz="2400" b="1" dirty="0" smtClean="0"/>
              <a:t>εξαερισμού</a:t>
            </a:r>
            <a:r>
              <a:rPr lang="el-GR" sz="2400" dirty="0" smtClean="0"/>
              <a:t>, 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l-GR" sz="2400" dirty="0" smtClean="0"/>
              <a:t>Να κινείται χωρίς προβλήματα το γυάλινο</a:t>
            </a:r>
            <a:r>
              <a:rPr lang="en-US" sz="2400" dirty="0" smtClean="0"/>
              <a:t> </a:t>
            </a:r>
            <a:r>
              <a:rPr lang="el-GR" sz="2400" dirty="0" smtClean="0"/>
              <a:t>προστατευτικό </a:t>
            </a:r>
            <a:r>
              <a:rPr lang="el-GR" sz="2400" b="1" dirty="0" smtClean="0"/>
              <a:t>παράθυρο</a:t>
            </a:r>
            <a:r>
              <a:rPr lang="el-GR" sz="2400" dirty="0"/>
              <a:t>,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l-GR" sz="2400" dirty="0" smtClean="0"/>
              <a:t>Ποια είναι τα χημικά που είναι αποθηκευμένα στον εσωτερικό πάγκο του, αλλά και στα κάτω ντουλάπια.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4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ασφάλεια στο εργαστήριο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5" name="Rectangle 4"/>
          <p:cNvSpPr/>
          <p:nvPr/>
        </p:nvSpPr>
        <p:spPr>
          <a:xfrm>
            <a:off x="457200" y="892170"/>
            <a:ext cx="8291264" cy="830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>
                <a:latin typeface="+mn-lt"/>
              </a:rPr>
              <a:t>Το απαραίτητα απαιτούμενο στον εργαστηριακό χώρο αποτελεί η ασφάλεια των εργαζομένων και των ασκουμένων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Autofit/>
          </a:bodyPr>
          <a:lstStyle/>
          <a:p>
            <a:pPr marL="354013" lvl="1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Πάντα φοράμε τη </a:t>
            </a:r>
            <a:r>
              <a:rPr lang="el-GR" sz="2400" b="1" dirty="0" smtClean="0"/>
              <a:t>λευκή εργαστηριακή μπλούζα</a:t>
            </a:r>
            <a:r>
              <a:rPr lang="el-GR" sz="2400" dirty="0" smtClean="0"/>
              <a:t> (ή ποδιά),</a:t>
            </a:r>
          </a:p>
          <a:p>
            <a:pPr marL="354013" lvl="1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Πάντα φοράμε τα προστατευτικά </a:t>
            </a:r>
            <a:r>
              <a:rPr lang="el-GR" sz="2400" b="1" dirty="0" smtClean="0"/>
              <a:t>γυαλιά,</a:t>
            </a:r>
          </a:p>
          <a:p>
            <a:pPr marL="354013" lvl="1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Πάντα  κρατούμε </a:t>
            </a:r>
            <a:r>
              <a:rPr lang="el-GR" sz="2400" b="1" dirty="0" smtClean="0"/>
              <a:t>καθαρό </a:t>
            </a:r>
            <a:r>
              <a:rPr lang="el-GR" sz="2400" dirty="0" smtClean="0"/>
              <a:t>και</a:t>
            </a:r>
            <a:r>
              <a:rPr lang="el-GR" sz="2400" b="1" dirty="0" smtClean="0"/>
              <a:t> τακτικό </a:t>
            </a:r>
            <a:r>
              <a:rPr lang="el-GR" sz="2400" dirty="0" smtClean="0"/>
              <a:t>τον χώρο (ή πάγκο) εργασίας,</a:t>
            </a:r>
          </a:p>
          <a:p>
            <a:pPr marL="354013" lvl="1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Απαγορεύεται οποιαδήποτε κατανάλωση </a:t>
            </a:r>
            <a:r>
              <a:rPr lang="el-GR" sz="2400" b="1" dirty="0" smtClean="0"/>
              <a:t>τροφής</a:t>
            </a:r>
            <a:r>
              <a:rPr lang="el-GR" sz="2400" dirty="0" smtClean="0"/>
              <a:t> ή </a:t>
            </a:r>
            <a:r>
              <a:rPr lang="el-GR" sz="2400" b="1" dirty="0" smtClean="0"/>
              <a:t>ποτού</a:t>
            </a:r>
            <a:r>
              <a:rPr lang="el-GR" sz="2400" dirty="0"/>
              <a:t>,</a:t>
            </a:r>
            <a:endParaRPr lang="el-GR" sz="2400" dirty="0" smtClean="0"/>
          </a:p>
          <a:p>
            <a:pPr marL="354013" lvl="1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b="1" dirty="0" smtClean="0"/>
              <a:t>Ντύσιμο</a:t>
            </a:r>
            <a:r>
              <a:rPr lang="el-GR" sz="2400" dirty="0" smtClean="0"/>
              <a:t>: προσεκτικό (όχι τακούνια, μακριά φορέματα ή φούστες, και γενικά αποφεύγεται ο,τιδήποτε δυσκολεύει τις κινήσεις μας και που μπορεί να προκαλέσει ατύχημα),</a:t>
            </a:r>
          </a:p>
          <a:p>
            <a:pPr marL="354013" lvl="1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dirty="0" smtClean="0"/>
              <a:t>Τα </a:t>
            </a:r>
            <a:r>
              <a:rPr lang="el-GR" sz="2400" b="1" dirty="0" smtClean="0"/>
              <a:t>μακριά μαλλιά</a:t>
            </a:r>
            <a:r>
              <a:rPr lang="el-GR" sz="2400" dirty="0" smtClean="0"/>
              <a:t> ενέχουν κίνδυνο. Προτείνεται το μάζεμά τους,</a:t>
            </a:r>
          </a:p>
          <a:p>
            <a:pPr marL="354013" lvl="1" indent="-354013">
              <a:spcBef>
                <a:spcPts val="600"/>
              </a:spcBef>
              <a:buFont typeface="Wingdings" pitchFamily="2" charset="2"/>
              <a:buChar char="§"/>
            </a:pPr>
            <a:r>
              <a:rPr lang="el-GR" sz="2400" b="1" dirty="0" smtClean="0"/>
              <a:t>Κάπνισμα</a:t>
            </a:r>
            <a:r>
              <a:rPr lang="el-GR" sz="2400" dirty="0" smtClean="0"/>
              <a:t>; (Μάλλον θα αστειευόμαστε!)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88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ασφάλεια στο εργαστήριο </a:t>
            </a:r>
            <a:r>
              <a:rPr lang="el-GR" sz="3200" b="0" dirty="0" smtClean="0"/>
              <a:t>(2 από 5)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Ο χειρισμός των σκευών και των χημικών υλών πρέπει να γίνεται με προσοχή: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Τα δοχεία με πτητικά υγρά (</a:t>
            </a:r>
            <a:r>
              <a:rPr lang="el-GR" sz="2400" b="1" dirty="0" smtClean="0"/>
              <a:t>οξέα</a:t>
            </a:r>
            <a:r>
              <a:rPr lang="el-GR" sz="2400" dirty="0" smtClean="0"/>
              <a:t>, οργανικοί </a:t>
            </a:r>
            <a:r>
              <a:rPr lang="el-GR" sz="2400" b="1" dirty="0" smtClean="0"/>
              <a:t>διαλύτες</a:t>
            </a:r>
            <a:r>
              <a:rPr lang="el-GR" sz="2400" dirty="0" smtClean="0"/>
              <a:t>, κλπ.) βρίσκονται πάντα </a:t>
            </a:r>
            <a:r>
              <a:rPr lang="el-GR" sz="2400" b="1" dirty="0" smtClean="0"/>
              <a:t>κλειστά</a:t>
            </a:r>
            <a:r>
              <a:rPr lang="el-GR" sz="2400" dirty="0" smtClean="0"/>
              <a:t> στον απαγωγό. Τα ανοίγουμε ΣΤΙΓΜΙΑΙΑ για να μεταφέρουμε μια ποσότητα σε άλλο δοχείο για τις ανάγκες της άσκησης και στη συνέχεια τα κλείνουμε αμέσως,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Ποτέ δεν αφήνουμε γυάλινη (ή άλλη) φιάλη/φιαλίδιο, ποτήρι ζέσεως ή άλλο δοχείο χωρίς αντίστοιχη </a:t>
            </a:r>
            <a:r>
              <a:rPr lang="el-GR" sz="2400" b="1" dirty="0" smtClean="0"/>
              <a:t>ταμπέλα </a:t>
            </a:r>
            <a:r>
              <a:rPr lang="el-GR" sz="2400" dirty="0" smtClean="0"/>
              <a:t>που να περιγράφει το περιεχόμενο.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2889</TotalTime>
  <Words>2731</Words>
  <Application>Microsoft Office PowerPoint</Application>
  <PresentationFormat>Προβολή στην οθόνη (4:3)</PresentationFormat>
  <Paragraphs>331</Paragraphs>
  <Slides>43</Slides>
  <Notes>33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7" baseType="lpstr">
      <vt:lpstr>OC_template_updated</vt:lpstr>
      <vt:lpstr>1_OC_template_updated</vt:lpstr>
      <vt:lpstr>2_OC_template_updated</vt:lpstr>
      <vt:lpstr>ChemSketch</vt:lpstr>
      <vt:lpstr>Εργαστήριο  Επιστήμης Υλικών ΙΙ </vt:lpstr>
      <vt:lpstr>Με τι ασχολείται το εργαστηριακό μάθημα;</vt:lpstr>
      <vt:lpstr>Τα οργανικά υλικά κατασκευής των μουσειακών αντικειμένων</vt:lpstr>
      <vt:lpstr>Τα οργανικά υλικά της συντήρησης</vt:lpstr>
      <vt:lpstr>Το εργαστήριο</vt:lpstr>
      <vt:lpstr>Ο απαγωγός (1 από 2)</vt:lpstr>
      <vt:lpstr>Ο απαγωγός (2 από 2)</vt:lpstr>
      <vt:lpstr>Η ασφάλεια στο εργαστήριο (1 από 5)</vt:lpstr>
      <vt:lpstr>Η ασφάλεια στο εργαστήριο (2 από 5)</vt:lpstr>
      <vt:lpstr>Η ασφάλεια στο εργαστήριο (3 από 5)</vt:lpstr>
      <vt:lpstr>Η ασφάλεια στο εργαστήριο:  μέθοδοι θέρμανσης</vt:lpstr>
      <vt:lpstr>Μέθοδοι θέρμανσης (1 από 3)</vt:lpstr>
      <vt:lpstr>Μέθοδοι θέρμανσης (2 από 3)</vt:lpstr>
      <vt:lpstr>Μέθοδοι θέρμανσης (3 από 3)</vt:lpstr>
      <vt:lpstr>Η ασφάλεια στο εργαστήριο (4 από 5)</vt:lpstr>
      <vt:lpstr>Η ασφάλεια στο εργαστήριο (5 από 5)</vt:lpstr>
      <vt:lpstr>Προειδοποιητικές πινακίδες</vt:lpstr>
      <vt:lpstr>Επικίνδυνα υλικά</vt:lpstr>
      <vt:lpstr>Το σύστημα NFPA</vt:lpstr>
      <vt:lpstr>Παραδείγματα στο σύστημα NFPA</vt:lpstr>
      <vt:lpstr>Ο κίνδυνος της φωτιάς</vt:lpstr>
      <vt:lpstr>Αιτίες φωτιάς: Γενικά</vt:lpstr>
      <vt:lpstr>Είδη φωτιάς</vt:lpstr>
      <vt:lpstr>Εύφλεκτα υλικά: Θερμοκρασία ανάφλεξης (flash point)</vt:lpstr>
      <vt:lpstr>Εύφλεκτα υλικά: Θερμοκρασία καύσης (fire point)</vt:lpstr>
      <vt:lpstr>Εύφλεκτα υλικά: Θερμοκρασία αυτο-ανάφλεξης (self-ignition temperature) (1 από 2)</vt:lpstr>
      <vt:lpstr>Εύφλεκτα υλικά: Θερμοκρασία αυτο-ανάφλεξης (self-ignition temperature) (2 από 2)</vt:lpstr>
      <vt:lpstr>Πως σβήνουμε μια φωτιά (1 από 2)</vt:lpstr>
      <vt:lpstr>Πως σβήνουμε μια φωτιά (2 από 2)</vt:lpstr>
      <vt:lpstr>Συνήθη σκεύη σε ένα εργαστήριο οργανικής χημείας και επιστήμης υλικών</vt:lpstr>
      <vt:lpstr>Μέσα συμπύκνωσης ατμών</vt:lpstr>
      <vt:lpstr>Σκεύη και όργανα σε ένα εργαστήριο οργανικής χημείας και επιστήμης υλικών</vt:lpstr>
      <vt:lpstr>Σκεύη σε ένα εργαστήριο οργανικής χημείας και επιστήμης υλικών (1 από 2)</vt:lpstr>
      <vt:lpstr>Σκεύη σε ένα εργαστήριο οργανικής χημείας και επιστήμης υλικών (2 από 2)</vt:lpstr>
      <vt:lpstr>Βιβλιογραφία - Πηγές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102</cp:revision>
  <dcterms:created xsi:type="dcterms:W3CDTF">2013-04-02T07:52:05Z</dcterms:created>
  <dcterms:modified xsi:type="dcterms:W3CDTF">2015-02-27T13:09:10Z</dcterms:modified>
</cp:coreProperties>
</file>