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4"/>
  </p:notesMasterIdLst>
  <p:handoutMasterIdLst>
    <p:handoutMasterId r:id="rId35"/>
  </p:handoutMasterIdLst>
  <p:sldIdLst>
    <p:sldId id="256" r:id="rId3"/>
    <p:sldId id="272" r:id="rId4"/>
    <p:sldId id="273" r:id="rId5"/>
    <p:sldId id="274" r:id="rId6"/>
    <p:sldId id="275" r:id="rId7"/>
    <p:sldId id="276" r:id="rId8"/>
    <p:sldId id="277" r:id="rId9"/>
    <p:sldId id="278" r:id="rId10"/>
    <p:sldId id="279" r:id="rId11"/>
    <p:sldId id="294"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57" r:id="rId27"/>
    <p:sldId id="262" r:id="rId28"/>
    <p:sldId id="264" r:id="rId29"/>
    <p:sldId id="269" r:id="rId30"/>
    <p:sldId id="270"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9</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42174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ED29B53F-C41F-4F02-8552-32E857218A76}" type="slidenum">
              <a:rPr lang="el-GR">
                <a:latin typeface="Calibri" pitchFamily="34" charset="0"/>
              </a:rPr>
              <a:pPr fontAlgn="base">
                <a:spcBef>
                  <a:spcPct val="0"/>
                </a:spcBef>
                <a:spcAft>
                  <a:spcPct val="0"/>
                </a:spcAft>
              </a:pPr>
              <a:t>10</a:t>
            </a:fld>
            <a:endParaRPr lang="el-GR">
              <a:latin typeface="Calibri" pitchFamily="34" charset="0"/>
            </a:endParaRPr>
          </a:p>
        </p:txBody>
      </p:sp>
      <p:sp>
        <p:nvSpPr>
          <p:cNvPr id="276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11685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35C11DB-3A21-40DF-BA7B-E41FEE7D1B79}" type="slidenum">
              <a:rPr lang="el-GR">
                <a:latin typeface="Calibri" pitchFamily="34" charset="0"/>
              </a:rPr>
              <a:pPr fontAlgn="base">
                <a:spcBef>
                  <a:spcPct val="0"/>
                </a:spcBef>
                <a:spcAft>
                  <a:spcPct val="0"/>
                </a:spcAft>
              </a:pPr>
              <a:t>11</a:t>
            </a:fld>
            <a:endParaRPr lang="el-GR">
              <a:latin typeface="Calibri" pitchFamily="34" charset="0"/>
            </a:endParaRPr>
          </a:p>
        </p:txBody>
      </p:sp>
      <p:sp>
        <p:nvSpPr>
          <p:cNvPr id="286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79460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C0E6ADEE-B6D4-4604-B3DC-3A0A2731B0E2}" type="slidenum">
              <a:rPr lang="el-GR">
                <a:latin typeface="Calibri" pitchFamily="34" charset="0"/>
              </a:rPr>
              <a:pPr fontAlgn="base">
                <a:spcBef>
                  <a:spcPct val="0"/>
                </a:spcBef>
                <a:spcAft>
                  <a:spcPct val="0"/>
                </a:spcAft>
              </a:pPr>
              <a:t>12</a:t>
            </a:fld>
            <a:endParaRPr lang="el-GR">
              <a:latin typeface="Calibri" pitchFamily="34" charset="0"/>
            </a:endParaRPr>
          </a:p>
        </p:txBody>
      </p:sp>
      <p:sp>
        <p:nvSpPr>
          <p:cNvPr id="297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57360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F0627C89-68CE-4405-9FB1-6B86D8A8D8E2}" type="slidenum">
              <a:rPr lang="el-GR">
                <a:latin typeface="Calibri" pitchFamily="34" charset="0"/>
              </a:rPr>
              <a:pPr fontAlgn="base">
                <a:spcBef>
                  <a:spcPct val="0"/>
                </a:spcBef>
                <a:spcAft>
                  <a:spcPct val="0"/>
                </a:spcAft>
              </a:pPr>
              <a:t>13</a:t>
            </a:fld>
            <a:endParaRPr lang="el-GR">
              <a:latin typeface="Calibri" pitchFamily="34" charset="0"/>
            </a:endParaRPr>
          </a:p>
        </p:txBody>
      </p:sp>
      <p:sp>
        <p:nvSpPr>
          <p:cNvPr id="317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250341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6F4DEE85-A152-4C7F-9ADC-AA056D63D7D7}" type="slidenum">
              <a:rPr lang="el-GR">
                <a:latin typeface="Calibri" pitchFamily="34" charset="0"/>
              </a:rPr>
              <a:pPr fontAlgn="base">
                <a:spcBef>
                  <a:spcPct val="0"/>
                </a:spcBef>
                <a:spcAft>
                  <a:spcPct val="0"/>
                </a:spcAft>
              </a:pPr>
              <a:t>14</a:t>
            </a:fld>
            <a:endParaRPr lang="el-GR">
              <a:latin typeface="Calibri" pitchFamily="34" charset="0"/>
            </a:endParaRPr>
          </a:p>
        </p:txBody>
      </p:sp>
      <p:sp>
        <p:nvSpPr>
          <p:cNvPr id="32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9536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15</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97404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AD5C88C1-9560-41D1-935A-A41E4EB64B98}" type="slidenum">
              <a:rPr lang="el-GR">
                <a:latin typeface="Calibri" pitchFamily="34" charset="0"/>
              </a:rPr>
              <a:pPr fontAlgn="base">
                <a:spcBef>
                  <a:spcPct val="0"/>
                </a:spcBef>
                <a:spcAft>
                  <a:spcPct val="0"/>
                </a:spcAft>
              </a:pPr>
              <a:t>16</a:t>
            </a:fld>
            <a:endParaRPr lang="el-GR">
              <a:latin typeface="Calibri" pitchFamily="34" charset="0"/>
            </a:endParaRPr>
          </a:p>
        </p:txBody>
      </p:sp>
      <p:sp>
        <p:nvSpPr>
          <p:cNvPr id="358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09165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17</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38352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18</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93896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a:t>
            </a:fld>
            <a:endParaRPr lang="el-GR"/>
          </a:p>
        </p:txBody>
      </p:sp>
    </p:spTree>
    <p:extLst>
      <p:ext uri="{BB962C8B-B14F-4D97-AF65-F5344CB8AC3E}">
        <p14:creationId xmlns:p14="http://schemas.microsoft.com/office/powerpoint/2010/main" val="332746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19</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06947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F351CCF7-163F-4531-BD8A-9A1AAC70A0B9}" type="slidenum">
              <a:rPr lang="el-GR">
                <a:latin typeface="Calibri" pitchFamily="34" charset="0"/>
              </a:rPr>
              <a:pPr fontAlgn="base">
                <a:spcBef>
                  <a:spcPct val="0"/>
                </a:spcBef>
                <a:spcAft>
                  <a:spcPct val="0"/>
                </a:spcAft>
              </a:pPr>
              <a:t>20</a:t>
            </a:fld>
            <a:endParaRPr lang="el-GR">
              <a:latin typeface="Calibri" pitchFamily="34" charset="0"/>
            </a:endParaRPr>
          </a:p>
        </p:txBody>
      </p:sp>
      <p:sp>
        <p:nvSpPr>
          <p:cNvPr id="378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397706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20C6673-CED2-429A-85C1-98284F1B8E14}" type="slidenum">
              <a:rPr lang="el-GR">
                <a:latin typeface="Calibri" pitchFamily="34" charset="0"/>
              </a:rPr>
              <a:pPr fontAlgn="base">
                <a:spcBef>
                  <a:spcPct val="0"/>
                </a:spcBef>
                <a:spcAft>
                  <a:spcPct val="0"/>
                </a:spcAft>
              </a:pPr>
              <a:t>21</a:t>
            </a:fld>
            <a:endParaRPr lang="el-GR">
              <a:latin typeface="Calibri" pitchFamily="34" charset="0"/>
            </a:endParaRPr>
          </a:p>
        </p:txBody>
      </p:sp>
      <p:sp>
        <p:nvSpPr>
          <p:cNvPr id="40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4113511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B9F9702F-924D-4037-97E5-169F715D78FF}" type="slidenum">
              <a:rPr lang="el-GR">
                <a:latin typeface="Calibri" pitchFamily="34" charset="0"/>
              </a:rPr>
              <a:pPr fontAlgn="base">
                <a:spcBef>
                  <a:spcPct val="0"/>
                </a:spcBef>
                <a:spcAft>
                  <a:spcPct val="0"/>
                </a:spcAft>
              </a:pPr>
              <a:t>22</a:t>
            </a:fld>
            <a:endParaRPr lang="el-GR">
              <a:latin typeface="Calibri" pitchFamily="34" charset="0"/>
            </a:endParaRPr>
          </a:p>
        </p:txBody>
      </p:sp>
      <p:sp>
        <p:nvSpPr>
          <p:cNvPr id="389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00367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3777BE5D-3504-44D7-AA9F-74526114DE7D}" type="slidenum">
              <a:rPr lang="el-GR">
                <a:latin typeface="Calibri" pitchFamily="34" charset="0"/>
              </a:rPr>
              <a:pPr fontAlgn="base">
                <a:spcBef>
                  <a:spcPct val="0"/>
                </a:spcBef>
                <a:spcAft>
                  <a:spcPct val="0"/>
                </a:spcAft>
              </a:pPr>
              <a:t>23</a:t>
            </a:fld>
            <a:endParaRPr lang="el-GR">
              <a:latin typeface="Calibri" pitchFamily="34" charset="0"/>
            </a:endParaRPr>
          </a:p>
        </p:txBody>
      </p:sp>
      <p:sp>
        <p:nvSpPr>
          <p:cNvPr id="399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713456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3</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4</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5</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6</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7</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23706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8</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42174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Εφαρμογές Στατιστικής στην Τεχνολογία Τροφίμων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l-GR" sz="2600" b="1" dirty="0"/>
              <a:t>7</a:t>
            </a:r>
            <a:r>
              <a:rPr lang="el-GR" sz="2600" dirty="0" smtClean="0"/>
              <a:t>:</a:t>
            </a:r>
            <a:r>
              <a:rPr lang="en-US" sz="2600" dirty="0" smtClean="0"/>
              <a:t> </a:t>
            </a:r>
            <a:r>
              <a:rPr lang="el-GR" sz="2600" dirty="0"/>
              <a:t>Συσχέτιση - </a:t>
            </a:r>
            <a:r>
              <a:rPr lang="el-GR" sz="2600" dirty="0" smtClean="0"/>
              <a:t>Παλινδρόμηση</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a:t>Τμήμα Τεχνολογίας Τροφίμων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640960" cy="5517232"/>
          </a:xfrm>
        </p:spPr>
        <p:txBody>
          <a:bodyPr>
            <a:noAutofit/>
          </a:bodyPr>
          <a:lstStyle/>
          <a:p>
            <a:pPr>
              <a:defRPr/>
            </a:pPr>
            <a:r>
              <a:rPr lang="el-GR" sz="2200" b="1" dirty="0" smtClean="0">
                <a:ea typeface="Verdana" pitchFamily="34" charset="0"/>
                <a:cs typeface="Verdana" pitchFamily="34" charset="0"/>
              </a:rPr>
              <a:t>Κανονικότητα</a:t>
            </a:r>
            <a:r>
              <a:rPr lang="el-GR" sz="2200" b="1" dirty="0">
                <a:ea typeface="Verdana" pitchFamily="34" charset="0"/>
                <a:cs typeface="Verdana" pitchFamily="34" charset="0"/>
              </a:rPr>
              <a:t>: </a:t>
            </a:r>
            <a:r>
              <a:rPr lang="el-GR" sz="2200" dirty="0">
                <a:ea typeface="Verdana" pitchFamily="34" charset="0"/>
                <a:cs typeface="Verdana" pitchFamily="34" charset="0"/>
              </a:rPr>
              <a:t>τα κατάλοιπα θα πρέπει να ακολουθούν κανονική κατανομή με μέσο 0 και διακύμανση </a:t>
            </a:r>
            <a:r>
              <a:rPr lang="el-GR" sz="2200" dirty="0" smtClean="0">
                <a:ea typeface="Verdana" pitchFamily="34" charset="0"/>
                <a:cs typeface="Verdana" pitchFamily="34" charset="0"/>
              </a:rPr>
              <a:t>γνωστή.</a:t>
            </a:r>
          </a:p>
          <a:p>
            <a:pPr fontAlgn="auto">
              <a:spcAft>
                <a:spcPts val="0"/>
              </a:spcAft>
              <a:defRPr/>
            </a:pPr>
            <a:r>
              <a:rPr lang="el-GR" sz="2200" b="1" dirty="0" smtClean="0">
                <a:ea typeface="Verdana" pitchFamily="34" charset="0"/>
                <a:cs typeface="Verdana" pitchFamily="34" charset="0"/>
              </a:rPr>
              <a:t>Ομοσκεδαστικότητα</a:t>
            </a:r>
            <a:r>
              <a:rPr lang="el-GR" sz="2200" b="1" dirty="0">
                <a:ea typeface="Verdana" pitchFamily="34" charset="0"/>
                <a:cs typeface="Verdana" pitchFamily="34" charset="0"/>
              </a:rPr>
              <a:t>:</a:t>
            </a:r>
            <a:r>
              <a:rPr lang="el-GR" sz="2200" dirty="0">
                <a:ea typeface="Verdana" pitchFamily="34" charset="0"/>
                <a:cs typeface="Verdana" pitchFamily="34" charset="0"/>
              </a:rPr>
              <a:t> </a:t>
            </a:r>
            <a:r>
              <a:rPr lang="el-GR" sz="2200" dirty="0" smtClean="0">
                <a:ea typeface="Verdana" pitchFamily="34" charset="0"/>
                <a:cs typeface="Verdana" pitchFamily="34" charset="0"/>
              </a:rPr>
              <a:t>Ισότητα </a:t>
            </a:r>
            <a:r>
              <a:rPr lang="el-GR" sz="2200" dirty="0">
                <a:ea typeface="Verdana" pitchFamily="34" charset="0"/>
                <a:cs typeface="Verdana" pitchFamily="34" charset="0"/>
              </a:rPr>
              <a:t>διακυμάνσεων </a:t>
            </a:r>
            <a:r>
              <a:rPr lang="el-GR" sz="2200" dirty="0" smtClean="0">
                <a:ea typeface="Verdana" pitchFamily="34" charset="0"/>
                <a:cs typeface="Verdana" pitchFamily="34" charset="0"/>
              </a:rPr>
              <a:t>Στην </a:t>
            </a:r>
            <a:r>
              <a:rPr lang="el-GR" sz="2200" dirty="0">
                <a:ea typeface="Verdana" pitchFamily="34" charset="0"/>
                <a:cs typeface="Verdana" pitchFamily="34" charset="0"/>
              </a:rPr>
              <a:t>περίπτωση απλής γραμμικής παλινδρόμησης κάνουμε ένα διάγραμμα σημείων (Scatter Plot) των καταλοίπων με την επεξηγηματική. Αν τα σημεία είναι τυχαία και δεν παρουσιάζουν κάποια τάση τότε υπάρχει </a:t>
            </a:r>
            <a:r>
              <a:rPr lang="el-GR" sz="2200" dirty="0" smtClean="0">
                <a:ea typeface="Verdana" pitchFamily="34" charset="0"/>
                <a:cs typeface="Verdana" pitchFamily="34" charset="0"/>
              </a:rPr>
              <a:t>ομοσκεδαστικότητα.</a:t>
            </a:r>
          </a:p>
          <a:p>
            <a:pPr fontAlgn="auto">
              <a:spcAft>
                <a:spcPts val="0"/>
              </a:spcAft>
              <a:defRPr/>
            </a:pPr>
            <a:r>
              <a:rPr lang="el-GR" sz="2200" b="1" dirty="0">
                <a:ea typeface="Verdana" pitchFamily="34" charset="0"/>
                <a:cs typeface="Verdana" pitchFamily="34" charset="0"/>
              </a:rPr>
              <a:t>Ανεξαρτησία καταλοίπων</a:t>
            </a:r>
            <a:r>
              <a:rPr lang="el-GR" sz="2200" b="1" dirty="0" smtClean="0">
                <a:ea typeface="Verdana" pitchFamily="34" charset="0"/>
                <a:cs typeface="Verdana" pitchFamily="34" charset="0"/>
              </a:rPr>
              <a:t>: </a:t>
            </a:r>
            <a:r>
              <a:rPr lang="el-GR" sz="2200" dirty="0" smtClean="0">
                <a:ea typeface="Verdana" pitchFamily="34" charset="0"/>
                <a:cs typeface="Verdana" pitchFamily="34" charset="0"/>
              </a:rPr>
              <a:t>Κάνουμε </a:t>
            </a:r>
            <a:r>
              <a:rPr lang="el-GR" sz="2200" dirty="0">
                <a:ea typeface="Verdana" pitchFamily="34" charset="0"/>
                <a:cs typeface="Verdana" pitchFamily="34" charset="0"/>
              </a:rPr>
              <a:t>ένα διάγραμμα σημείων μεταξύ των προβλεπόμενων τιμών (Predicted values) και των καταλοίπων (Residuals). Αν είναι τυχαία τα σημεία τότε έχουμε ανεξαρτησία.</a:t>
            </a:r>
            <a:endParaRPr lang="el-GR" sz="2200" dirty="0" smtClean="0">
              <a:ea typeface="Verdana" pitchFamily="34" charset="0"/>
              <a:cs typeface="Verdana" pitchFamily="34" charset="0"/>
            </a:endParaRPr>
          </a:p>
          <a:p>
            <a:pPr fontAlgn="auto">
              <a:spcAft>
                <a:spcPts val="0"/>
              </a:spcAft>
              <a:defRPr/>
            </a:pPr>
            <a:r>
              <a:rPr lang="el-GR" sz="2200" b="1" dirty="0" smtClean="0">
                <a:ea typeface="Verdana" pitchFamily="34" charset="0"/>
                <a:cs typeface="Verdana" pitchFamily="34" charset="0"/>
              </a:rPr>
              <a:t>Γραμμικότητα:</a:t>
            </a:r>
            <a:r>
              <a:rPr lang="el-GR" sz="2200" dirty="0" smtClean="0">
                <a:ea typeface="Verdana" pitchFamily="34" charset="0"/>
                <a:cs typeface="Verdana" pitchFamily="34" charset="0"/>
              </a:rPr>
              <a:t> Θα </a:t>
            </a:r>
            <a:r>
              <a:rPr lang="el-GR" sz="2200" dirty="0">
                <a:ea typeface="Verdana" pitchFamily="34" charset="0"/>
                <a:cs typeface="Verdana" pitchFamily="34" charset="0"/>
              </a:rPr>
              <a:t>κάνουμε ένα διάγραμμα σημείων (</a:t>
            </a:r>
            <a:r>
              <a:rPr lang="en-US" sz="2200" dirty="0">
                <a:ea typeface="Verdana" pitchFamily="34" charset="0"/>
                <a:cs typeface="Verdana" pitchFamily="34" charset="0"/>
              </a:rPr>
              <a:t>Scatter Plot) </a:t>
            </a:r>
            <a:r>
              <a:rPr lang="el-GR" sz="2200" dirty="0">
                <a:ea typeface="Verdana" pitchFamily="34" charset="0"/>
                <a:cs typeface="Verdana" pitchFamily="34" charset="0"/>
              </a:rPr>
              <a:t>προβλεπόμενων τιμών (</a:t>
            </a:r>
            <a:r>
              <a:rPr lang="en-US" sz="2200" dirty="0">
                <a:ea typeface="Verdana" pitchFamily="34" charset="0"/>
                <a:cs typeface="Verdana" pitchFamily="34" charset="0"/>
              </a:rPr>
              <a:t>Unstandardized Predicted Values) </a:t>
            </a:r>
            <a:r>
              <a:rPr lang="el-GR" sz="2200" dirty="0">
                <a:ea typeface="Verdana" pitchFamily="34" charset="0"/>
                <a:cs typeface="Verdana" pitchFamily="34" charset="0"/>
              </a:rPr>
              <a:t>έναντι καταλοίπων (</a:t>
            </a:r>
            <a:r>
              <a:rPr lang="en-US" sz="2200" dirty="0">
                <a:ea typeface="Verdana" pitchFamily="34" charset="0"/>
                <a:cs typeface="Verdana" pitchFamily="34" charset="0"/>
              </a:rPr>
              <a:t>Standardized </a:t>
            </a:r>
            <a:r>
              <a:rPr lang="en-US" sz="2200" dirty="0" smtClean="0">
                <a:ea typeface="Verdana" pitchFamily="34" charset="0"/>
                <a:cs typeface="Verdana" pitchFamily="34" charset="0"/>
              </a:rPr>
              <a:t>Residuals</a:t>
            </a:r>
            <a:r>
              <a:rPr lang="en-US" sz="2200" dirty="0">
                <a:ea typeface="Verdana" pitchFamily="34" charset="0"/>
                <a:cs typeface="Verdana" pitchFamily="34" charset="0"/>
              </a:rPr>
              <a:t>).</a:t>
            </a:r>
            <a:endParaRPr lang="el-GR" sz="2200" dirty="0" smtClean="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9</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3/14</a:t>
            </a:r>
            <a:endParaRPr lang="el-GR" dirty="0"/>
          </a:p>
        </p:txBody>
      </p:sp>
    </p:spTree>
    <p:extLst>
      <p:ext uri="{BB962C8B-B14F-4D97-AF65-F5344CB8AC3E}">
        <p14:creationId xmlns:p14="http://schemas.microsoft.com/office/powerpoint/2010/main" val="48268043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4968552" cy="5040560"/>
          </a:xfrm>
        </p:spPr>
        <p:txBody>
          <a:bodyPr>
            <a:normAutofit/>
          </a:bodyPr>
          <a:lstStyle/>
          <a:p>
            <a:pPr marL="0" indent="0">
              <a:buNone/>
              <a:defRPr/>
            </a:pPr>
            <a:r>
              <a:rPr lang="el-GR" b="1" dirty="0" smtClean="0"/>
              <a:t>Παράδειγμα:</a:t>
            </a:r>
          </a:p>
          <a:p>
            <a:pPr marL="0" indent="0" fontAlgn="auto">
              <a:spcAft>
                <a:spcPts val="0"/>
              </a:spcAft>
              <a:buNone/>
              <a:defRPr/>
            </a:pPr>
            <a:r>
              <a:rPr lang="el-GR" dirty="0" smtClean="0">
                <a:solidFill>
                  <a:srgbClr val="000000"/>
                </a:solidFill>
                <a:ea typeface="Verdana" pitchFamily="34" charset="0"/>
                <a:cs typeface="Verdana" pitchFamily="34" charset="0"/>
              </a:rPr>
              <a:t>Δίνονται οι τιμές της απορρόφησης πρωτείνης (σε μήκος κύματος 280nm) ανάλογα με την πυκνότητα (συγκέντρωση) της πρωτείνης αυτής (gr/lt). Υπάρχει σχέση απορρόφησης και πυκνότητας πρωτεΐνης;</a:t>
            </a:r>
          </a:p>
        </p:txBody>
      </p:sp>
      <p:sp>
        <p:nvSpPr>
          <p:cNvPr id="8" name="7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10</a:t>
            </a:fld>
            <a:endParaRPr lang="el-GR"/>
          </a:p>
        </p:txBody>
      </p:sp>
      <p:sp>
        <p:nvSpPr>
          <p:cNvPr id="10245" name="Rectangle 7"/>
          <p:cNvSpPr>
            <a:spLocks noChangeArrowheads="1"/>
          </p:cNvSpPr>
          <p:nvPr/>
        </p:nvSpPr>
        <p:spPr bwMode="auto">
          <a:xfrm>
            <a:off x="611188" y="41513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graphicFrame>
        <p:nvGraphicFramePr>
          <p:cNvPr id="5" name="Table 4"/>
          <p:cNvGraphicFramePr>
            <a:graphicFrameLocks noGrp="1"/>
          </p:cNvGraphicFramePr>
          <p:nvPr>
            <p:extLst>
              <p:ext uri="{D42A27DB-BD31-4B8C-83A1-F6EECF244321}">
                <p14:modId xmlns:p14="http://schemas.microsoft.com/office/powerpoint/2010/main" val="1513754756"/>
              </p:ext>
            </p:extLst>
          </p:nvPr>
        </p:nvGraphicFramePr>
        <p:xfrm>
          <a:off x="5436095" y="1556792"/>
          <a:ext cx="3312368" cy="4663506"/>
        </p:xfrm>
        <a:graphic>
          <a:graphicData uri="http://schemas.openxmlformats.org/drawingml/2006/table">
            <a:tbl>
              <a:tblPr firstRow="1" bandRow="1">
                <a:tableStyleId>{5C22544A-7EE6-4342-B048-85BDC9FD1C3A}</a:tableStyleId>
              </a:tblPr>
              <a:tblGrid>
                <a:gridCol w="1656184"/>
                <a:gridCol w="1656184"/>
              </a:tblGrid>
              <a:tr h="579163">
                <a:tc>
                  <a:txBody>
                    <a:bodyPr/>
                    <a:lstStyle/>
                    <a:p>
                      <a:r>
                        <a:rPr kumimoji="0" lang="el-GR" sz="2000" b="1" i="0" u="none" strike="noStrike" kern="1200" cap="none" spc="0" normalizeH="0" baseline="0" noProof="0" dirty="0" smtClean="0">
                          <a:ln>
                            <a:noFill/>
                          </a:ln>
                          <a:solidFill>
                            <a:schemeClr val="bg1"/>
                          </a:solidFill>
                          <a:effectLst/>
                          <a:uLnTx/>
                          <a:uFillTx/>
                          <a:latin typeface="+mn-lt"/>
                          <a:ea typeface="+mn-ea"/>
                          <a:cs typeface="+mn-cs"/>
                        </a:rPr>
                        <a:t>Απορρόφηση</a:t>
                      </a:r>
                    </a:p>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Πρωτείνης</a:t>
                      </a:r>
                      <a:endParaRPr lang="el-GR" sz="2000" b="1" dirty="0">
                        <a:solidFill>
                          <a:schemeClr val="bg1"/>
                        </a:solidFill>
                        <a:latin typeface="+mn-lt"/>
                      </a:endParaRPr>
                    </a:p>
                  </a:txBody>
                  <a:tcPr marL="91458" marR="91458" marT="45723" marB="45723"/>
                </a:tc>
                <a:tc>
                  <a:txBody>
                    <a:bodyPr/>
                    <a:lstStyle/>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Πυκνότητα</a:t>
                      </a:r>
                    </a:p>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Πρωτείνης</a:t>
                      </a:r>
                      <a:endParaRPr lang="el-GR" sz="2000" b="1" dirty="0">
                        <a:solidFill>
                          <a:schemeClr val="bg1"/>
                        </a:solidFill>
                        <a:latin typeface="+mn-lt"/>
                      </a:endParaRPr>
                    </a:p>
                  </a:txBody>
                  <a:tcPr marL="91458" marR="91458" marT="45723" marB="45723"/>
                </a:tc>
              </a:tr>
              <a:tr h="365787">
                <a:tc>
                  <a:txBody>
                    <a:bodyPr/>
                    <a:lstStyle/>
                    <a:p>
                      <a:r>
                        <a:rPr lang="el-GR" sz="2000" dirty="0" smtClean="0">
                          <a:latin typeface="+mn-lt"/>
                        </a:rPr>
                        <a:t>0,10</a:t>
                      </a:r>
                      <a:endParaRPr lang="el-GR" sz="2000" dirty="0">
                        <a:latin typeface="+mn-lt"/>
                      </a:endParaRPr>
                    </a:p>
                  </a:txBody>
                  <a:tcPr marL="91458" marR="91458" marT="45723" marB="45723"/>
                </a:tc>
                <a:tc>
                  <a:txBody>
                    <a:bodyPr/>
                    <a:lstStyle/>
                    <a:p>
                      <a:r>
                        <a:rPr lang="el-GR" sz="2000" dirty="0" smtClean="0">
                          <a:latin typeface="+mn-lt"/>
                        </a:rPr>
                        <a:t>5</a:t>
                      </a:r>
                      <a:endParaRPr lang="el-GR" sz="2000" dirty="0">
                        <a:latin typeface="+mn-lt"/>
                      </a:endParaRPr>
                    </a:p>
                  </a:txBody>
                  <a:tcPr marL="91458" marR="91458" marT="45723" marB="45723"/>
                </a:tc>
              </a:tr>
              <a:tr h="365787">
                <a:tc>
                  <a:txBody>
                    <a:bodyPr/>
                    <a:lstStyle/>
                    <a:p>
                      <a:r>
                        <a:rPr lang="el-GR" sz="2000" dirty="0" smtClean="0">
                          <a:latin typeface="+mn-lt"/>
                        </a:rPr>
                        <a:t>0,21</a:t>
                      </a:r>
                      <a:endParaRPr lang="el-GR" sz="2000" dirty="0">
                        <a:latin typeface="+mn-lt"/>
                      </a:endParaRPr>
                    </a:p>
                  </a:txBody>
                  <a:tcPr marL="91458" marR="91458" marT="45723" marB="45723"/>
                </a:tc>
                <a:tc>
                  <a:txBody>
                    <a:bodyPr/>
                    <a:lstStyle/>
                    <a:p>
                      <a:r>
                        <a:rPr lang="el-GR" sz="2000" dirty="0" smtClean="0">
                          <a:latin typeface="+mn-lt"/>
                        </a:rPr>
                        <a:t>10</a:t>
                      </a:r>
                      <a:endParaRPr lang="el-GR" sz="2000" dirty="0">
                        <a:latin typeface="+mn-lt"/>
                      </a:endParaRPr>
                    </a:p>
                  </a:txBody>
                  <a:tcPr marL="91458" marR="91458" marT="45723" marB="45723"/>
                </a:tc>
              </a:tr>
              <a:tr h="365787">
                <a:tc>
                  <a:txBody>
                    <a:bodyPr/>
                    <a:lstStyle/>
                    <a:p>
                      <a:r>
                        <a:rPr lang="el-GR" sz="2000" dirty="0" smtClean="0">
                          <a:latin typeface="+mn-lt"/>
                        </a:rPr>
                        <a:t>0,25</a:t>
                      </a:r>
                      <a:endParaRPr lang="el-GR" sz="2000" dirty="0">
                        <a:latin typeface="+mn-lt"/>
                      </a:endParaRPr>
                    </a:p>
                  </a:txBody>
                  <a:tcPr marL="91458" marR="91458" marT="45723" marB="45723"/>
                </a:tc>
                <a:tc>
                  <a:txBody>
                    <a:bodyPr/>
                    <a:lstStyle/>
                    <a:p>
                      <a:r>
                        <a:rPr lang="el-GR" sz="2000" dirty="0" smtClean="0">
                          <a:latin typeface="+mn-lt"/>
                        </a:rPr>
                        <a:t>15</a:t>
                      </a:r>
                      <a:endParaRPr lang="el-GR" sz="2000" dirty="0">
                        <a:latin typeface="+mn-lt"/>
                      </a:endParaRPr>
                    </a:p>
                  </a:txBody>
                  <a:tcPr marL="91458" marR="91458" marT="45723" marB="45723"/>
                </a:tc>
              </a:tr>
              <a:tr h="365787">
                <a:tc>
                  <a:txBody>
                    <a:bodyPr/>
                    <a:lstStyle/>
                    <a:p>
                      <a:r>
                        <a:rPr lang="el-GR" sz="2000" dirty="0" smtClean="0">
                          <a:latin typeface="+mn-lt"/>
                        </a:rPr>
                        <a:t>0,32</a:t>
                      </a:r>
                      <a:endParaRPr lang="el-GR" sz="2000" dirty="0">
                        <a:latin typeface="+mn-lt"/>
                      </a:endParaRPr>
                    </a:p>
                  </a:txBody>
                  <a:tcPr marL="91458" marR="91458" marT="45723" marB="45723"/>
                </a:tc>
                <a:tc>
                  <a:txBody>
                    <a:bodyPr/>
                    <a:lstStyle/>
                    <a:p>
                      <a:r>
                        <a:rPr lang="el-GR" sz="2000" dirty="0" smtClean="0">
                          <a:latin typeface="+mn-lt"/>
                        </a:rPr>
                        <a:t>20</a:t>
                      </a:r>
                      <a:endParaRPr lang="el-GR" sz="2000" dirty="0">
                        <a:latin typeface="+mn-lt"/>
                      </a:endParaRPr>
                    </a:p>
                  </a:txBody>
                  <a:tcPr marL="91458" marR="91458" marT="45723" marB="45723"/>
                </a:tc>
              </a:tr>
              <a:tr h="365787">
                <a:tc>
                  <a:txBody>
                    <a:bodyPr/>
                    <a:lstStyle/>
                    <a:p>
                      <a:r>
                        <a:rPr lang="el-GR" sz="2000" dirty="0" smtClean="0">
                          <a:latin typeface="+mn-lt"/>
                        </a:rPr>
                        <a:t>0,40</a:t>
                      </a:r>
                      <a:endParaRPr lang="el-GR" sz="2000" dirty="0">
                        <a:latin typeface="+mn-lt"/>
                      </a:endParaRPr>
                    </a:p>
                  </a:txBody>
                  <a:tcPr marL="91458" marR="91458" marT="45723" marB="45723"/>
                </a:tc>
                <a:tc>
                  <a:txBody>
                    <a:bodyPr/>
                    <a:lstStyle/>
                    <a:p>
                      <a:r>
                        <a:rPr lang="el-GR" sz="2000" dirty="0" smtClean="0">
                          <a:latin typeface="+mn-lt"/>
                        </a:rPr>
                        <a:t>25</a:t>
                      </a:r>
                      <a:endParaRPr lang="el-GR" sz="2000" dirty="0">
                        <a:latin typeface="+mn-lt"/>
                      </a:endParaRPr>
                    </a:p>
                  </a:txBody>
                  <a:tcPr marL="91458" marR="91458" marT="45723" marB="45723"/>
                </a:tc>
              </a:tr>
              <a:tr h="365787">
                <a:tc>
                  <a:txBody>
                    <a:bodyPr/>
                    <a:lstStyle/>
                    <a:p>
                      <a:r>
                        <a:rPr lang="el-GR" sz="2000" dirty="0" smtClean="0">
                          <a:latin typeface="+mn-lt"/>
                        </a:rPr>
                        <a:t>0,48</a:t>
                      </a:r>
                      <a:endParaRPr lang="el-GR" sz="2000" dirty="0">
                        <a:latin typeface="+mn-lt"/>
                      </a:endParaRPr>
                    </a:p>
                  </a:txBody>
                  <a:tcPr marL="91458" marR="91458" marT="45723" marB="45723"/>
                </a:tc>
                <a:tc>
                  <a:txBody>
                    <a:bodyPr/>
                    <a:lstStyle/>
                    <a:p>
                      <a:r>
                        <a:rPr lang="el-GR" sz="2000" dirty="0" smtClean="0">
                          <a:latin typeface="+mn-lt"/>
                        </a:rPr>
                        <a:t>30</a:t>
                      </a:r>
                      <a:endParaRPr lang="el-GR" sz="2000" dirty="0">
                        <a:latin typeface="+mn-lt"/>
                      </a:endParaRPr>
                    </a:p>
                  </a:txBody>
                  <a:tcPr marL="91458" marR="91458" marT="45723" marB="45723"/>
                </a:tc>
              </a:tr>
              <a:tr h="365787">
                <a:tc>
                  <a:txBody>
                    <a:bodyPr/>
                    <a:lstStyle/>
                    <a:p>
                      <a:r>
                        <a:rPr lang="el-GR" sz="2000" dirty="0" smtClean="0">
                          <a:latin typeface="+mn-lt"/>
                        </a:rPr>
                        <a:t>0,55</a:t>
                      </a:r>
                      <a:endParaRPr lang="el-GR" sz="2000" dirty="0">
                        <a:latin typeface="+mn-lt"/>
                      </a:endParaRPr>
                    </a:p>
                  </a:txBody>
                  <a:tcPr marL="91458" marR="91458" marT="45723" marB="45723"/>
                </a:tc>
                <a:tc>
                  <a:txBody>
                    <a:bodyPr/>
                    <a:lstStyle/>
                    <a:p>
                      <a:r>
                        <a:rPr lang="el-GR" sz="2000" dirty="0" smtClean="0">
                          <a:latin typeface="+mn-lt"/>
                        </a:rPr>
                        <a:t>35</a:t>
                      </a:r>
                      <a:endParaRPr lang="el-GR" sz="2000" dirty="0">
                        <a:latin typeface="+mn-lt"/>
                      </a:endParaRPr>
                    </a:p>
                  </a:txBody>
                  <a:tcPr marL="91458" marR="91458" marT="45723" marB="45723"/>
                </a:tc>
              </a:tr>
              <a:tr h="365787">
                <a:tc>
                  <a:txBody>
                    <a:bodyPr/>
                    <a:lstStyle/>
                    <a:p>
                      <a:r>
                        <a:rPr lang="el-GR" sz="2000" dirty="0" smtClean="0">
                          <a:latin typeface="+mn-lt"/>
                        </a:rPr>
                        <a:t>0,64</a:t>
                      </a:r>
                      <a:endParaRPr lang="el-GR" sz="2000" dirty="0">
                        <a:latin typeface="+mn-lt"/>
                      </a:endParaRPr>
                    </a:p>
                  </a:txBody>
                  <a:tcPr marL="91458" marR="91458" marT="45723" marB="45723"/>
                </a:tc>
                <a:tc>
                  <a:txBody>
                    <a:bodyPr/>
                    <a:lstStyle/>
                    <a:p>
                      <a:r>
                        <a:rPr lang="el-GR" sz="2000" dirty="0" smtClean="0">
                          <a:latin typeface="+mn-lt"/>
                        </a:rPr>
                        <a:t>40</a:t>
                      </a:r>
                      <a:endParaRPr lang="el-GR" sz="2000" dirty="0">
                        <a:latin typeface="+mn-lt"/>
                      </a:endParaRPr>
                    </a:p>
                  </a:txBody>
                  <a:tcPr marL="91458" marR="91458" marT="45723" marB="45723"/>
                </a:tc>
              </a:tr>
              <a:tr h="365787">
                <a:tc>
                  <a:txBody>
                    <a:bodyPr/>
                    <a:lstStyle/>
                    <a:p>
                      <a:r>
                        <a:rPr lang="el-GR" sz="2000" dirty="0" smtClean="0">
                          <a:latin typeface="+mn-lt"/>
                        </a:rPr>
                        <a:t>0,75</a:t>
                      </a:r>
                      <a:endParaRPr lang="el-GR" sz="2000" dirty="0">
                        <a:latin typeface="+mn-lt"/>
                      </a:endParaRPr>
                    </a:p>
                  </a:txBody>
                  <a:tcPr marL="91458" marR="91458" marT="45723" marB="45723"/>
                </a:tc>
                <a:tc>
                  <a:txBody>
                    <a:bodyPr/>
                    <a:lstStyle/>
                    <a:p>
                      <a:r>
                        <a:rPr lang="el-GR" sz="2000" dirty="0" smtClean="0">
                          <a:latin typeface="+mn-lt"/>
                        </a:rPr>
                        <a:t>45</a:t>
                      </a:r>
                      <a:endParaRPr lang="el-GR" sz="2000" dirty="0">
                        <a:latin typeface="+mn-lt"/>
                      </a:endParaRPr>
                    </a:p>
                  </a:txBody>
                  <a:tcPr marL="91458" marR="91458" marT="45723" marB="45723"/>
                </a:tc>
              </a:tr>
              <a:tr h="365787">
                <a:tc>
                  <a:txBody>
                    <a:bodyPr/>
                    <a:lstStyle/>
                    <a:p>
                      <a:r>
                        <a:rPr lang="el-GR" sz="2000" dirty="0" smtClean="0">
                          <a:latin typeface="+mn-lt"/>
                        </a:rPr>
                        <a:t>0,80</a:t>
                      </a:r>
                      <a:endParaRPr lang="el-GR" sz="2000" dirty="0">
                        <a:latin typeface="+mn-lt"/>
                      </a:endParaRPr>
                    </a:p>
                  </a:txBody>
                  <a:tcPr marL="91458" marR="91458" marT="45723" marB="45723"/>
                </a:tc>
                <a:tc>
                  <a:txBody>
                    <a:bodyPr/>
                    <a:lstStyle/>
                    <a:p>
                      <a:r>
                        <a:rPr lang="el-GR" sz="2000" dirty="0" smtClean="0">
                          <a:latin typeface="+mn-lt"/>
                        </a:rPr>
                        <a:t>50</a:t>
                      </a:r>
                      <a:endParaRPr lang="el-GR" sz="2000" dirty="0">
                        <a:latin typeface="+mn-lt"/>
                      </a:endParaRPr>
                    </a:p>
                  </a:txBody>
                  <a:tcPr marL="91458" marR="91458" marT="45723" marB="45723"/>
                </a:tc>
              </a:tr>
            </a:tbl>
          </a:graphicData>
        </a:graphic>
      </p:graphicFrame>
      <p:sp>
        <p:nvSpPr>
          <p:cNvPr id="6" name="Ορθογώνιο 5"/>
          <p:cNvSpPr/>
          <p:nvPr/>
        </p:nvSpPr>
        <p:spPr>
          <a:xfrm>
            <a:off x="179512" y="6488946"/>
            <a:ext cx="6912768" cy="276999"/>
          </a:xfrm>
          <a:prstGeom prst="rect">
            <a:avLst/>
          </a:prstGeom>
        </p:spPr>
        <p:txBody>
          <a:bodyPr wrap="square">
            <a:spAutoFit/>
          </a:bodyPr>
          <a:lstStyle/>
          <a:p>
            <a:r>
              <a:rPr lang="el-GR" sz="1200" i="1" dirty="0">
                <a:latin typeface="+mn-lt"/>
              </a:rPr>
              <a:t>(Άσκηση 167 σελ. 48 του Βιβλίου Ασκήσεων </a:t>
            </a:r>
            <a:r>
              <a:rPr lang="el-GR" sz="1200" i="1" dirty="0" err="1">
                <a:latin typeface="+mn-lt"/>
              </a:rPr>
              <a:t>Βιοστατιστικής</a:t>
            </a:r>
            <a:r>
              <a:rPr lang="el-GR" sz="1200" i="1" dirty="0">
                <a:latin typeface="+mn-lt"/>
              </a:rPr>
              <a:t> Α. </a:t>
            </a:r>
            <a:r>
              <a:rPr lang="el-GR" sz="1200" i="1" dirty="0" err="1">
                <a:latin typeface="+mn-lt"/>
              </a:rPr>
              <a:t>Τζώνου</a:t>
            </a:r>
            <a:r>
              <a:rPr lang="el-GR" sz="1200" i="1" dirty="0">
                <a:latin typeface="+mn-lt"/>
              </a:rPr>
              <a:t> &amp; Κ. </a:t>
            </a:r>
            <a:r>
              <a:rPr lang="el-GR" sz="1200" i="1" dirty="0" err="1">
                <a:latin typeface="+mn-lt"/>
              </a:rPr>
              <a:t>Κατσουγιάννη</a:t>
            </a:r>
            <a:r>
              <a:rPr lang="el-GR" sz="1200" i="1" dirty="0">
                <a:latin typeface="+mn-lt"/>
              </a:rPr>
              <a:t>)</a:t>
            </a:r>
          </a:p>
        </p:txBody>
      </p:sp>
      <p:sp>
        <p:nvSpPr>
          <p:cNvPr id="7" name="Τίτλος 6"/>
          <p:cNvSpPr>
            <a:spLocks noGrp="1"/>
          </p:cNvSpPr>
          <p:nvPr>
            <p:ph type="title"/>
          </p:nvPr>
        </p:nvSpPr>
        <p:spPr/>
        <p:txBody>
          <a:bodyPr/>
          <a:lstStyle/>
          <a:p>
            <a:r>
              <a:rPr lang="el-GR" dirty="0"/>
              <a:t>Απλή Παλινδρόμηση </a:t>
            </a:r>
            <a:r>
              <a:rPr lang="el-GR" sz="3000" b="0" dirty="0" smtClean="0"/>
              <a:t>4/14</a:t>
            </a:r>
            <a:endParaRPr lang="el-GR" dirty="0"/>
          </a:p>
        </p:txBody>
      </p:sp>
    </p:spTree>
    <p:extLst>
      <p:ext uri="{BB962C8B-B14F-4D97-AF65-F5344CB8AC3E}">
        <p14:creationId xmlns:p14="http://schemas.microsoft.com/office/powerpoint/2010/main" val="355381329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23528" y="1412776"/>
            <a:ext cx="3113855" cy="5040560"/>
          </a:xfrm>
        </p:spPr>
        <p:txBody>
          <a:bodyPr>
            <a:normAutofit/>
          </a:bodyPr>
          <a:lstStyle/>
          <a:p>
            <a:pPr marL="0" indent="0">
              <a:buFont typeface="Wingdings" pitchFamily="2" charset="2"/>
              <a:buNone/>
            </a:pPr>
            <a:r>
              <a:rPr lang="el-GR" b="1" dirty="0" smtClean="0">
                <a:ea typeface="Verdana" pitchFamily="34" charset="0"/>
                <a:cs typeface="Verdana" pitchFamily="34" charset="0"/>
              </a:rPr>
              <a:t>Λύση:</a:t>
            </a:r>
          </a:p>
          <a:p>
            <a:pPr marL="0" indent="0">
              <a:buFont typeface="Wingdings" pitchFamily="2" charset="2"/>
              <a:buNone/>
            </a:pPr>
            <a:r>
              <a:rPr lang="el-GR" dirty="0" smtClean="0">
                <a:ea typeface="Verdana" pitchFamily="34" charset="0"/>
                <a:cs typeface="Verdana" pitchFamily="34" charset="0"/>
              </a:rPr>
              <a:t>Ακολουθούμε τα παρακάτω βήματα:</a:t>
            </a:r>
          </a:p>
          <a:p>
            <a:pPr marL="0" indent="0">
              <a:buFont typeface="Wingdings" pitchFamily="2" charset="2"/>
              <a:buNone/>
            </a:pPr>
            <a:r>
              <a:rPr lang="el-GR" dirty="0" smtClean="0">
                <a:ea typeface="Verdana" pitchFamily="34" charset="0"/>
                <a:cs typeface="Verdana" pitchFamily="34" charset="0"/>
              </a:rPr>
              <a:t>Εισάγουμε τα δεδομένα σε στήλες (με τον γνωστό τρόπο) όπως φαίνεται και στην παρακάτω εικόνα: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11</a:t>
            </a:fld>
            <a:endParaRPr lang="el-GR"/>
          </a:p>
        </p:txBody>
      </p:sp>
      <p:pic>
        <p:nvPicPr>
          <p:cNvPr id="11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383" y="1484784"/>
            <a:ext cx="5599113" cy="3887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5/14</a:t>
            </a:r>
            <a:endParaRPr lang="el-GR" dirty="0"/>
          </a:p>
        </p:txBody>
      </p:sp>
    </p:spTree>
    <p:extLst>
      <p:ext uri="{BB962C8B-B14F-4D97-AF65-F5344CB8AC3E}">
        <p14:creationId xmlns:p14="http://schemas.microsoft.com/office/powerpoint/2010/main" val="3907598491"/>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12</a:t>
            </a:fld>
            <a:endParaRPr lang="el-GR"/>
          </a:p>
        </p:txBody>
      </p:sp>
      <p:sp>
        <p:nvSpPr>
          <p:cNvPr id="4" name="Θέση περιεχομένου 3"/>
          <p:cNvSpPr>
            <a:spLocks noGrp="1"/>
          </p:cNvSpPr>
          <p:nvPr>
            <p:ph idx="1"/>
          </p:nvPr>
        </p:nvSpPr>
        <p:spPr/>
        <p:txBody>
          <a:bodyPr/>
          <a:lstStyle/>
          <a:p>
            <a:r>
              <a:rPr lang="el-GR" dirty="0"/>
              <a:t>Στη συνέχεια κατασκευάζουμε ένα διάγραμμα διασποράς (</a:t>
            </a:r>
            <a:r>
              <a:rPr lang="el-GR" dirty="0" err="1"/>
              <a:t>scatter</a:t>
            </a:r>
            <a:r>
              <a:rPr lang="el-GR" dirty="0"/>
              <a:t> </a:t>
            </a:r>
            <a:r>
              <a:rPr lang="el-GR" dirty="0" err="1"/>
              <a:t>plot</a:t>
            </a:r>
            <a:r>
              <a:rPr lang="el-GR" dirty="0"/>
              <a:t>) το οποίο κρίνεται απαραίτητο προκειμένου να αναζητήσουμε αν υπάρχει κάποιου είδους σχέση μεταξύ των δύο μεταβλητών ή αν αυτές εμφανίζονται τυχαία κατανεμημένες</a:t>
            </a:r>
            <a:r>
              <a:rPr lang="el-GR" dirty="0" smtClean="0"/>
              <a:t>.</a:t>
            </a:r>
            <a:endParaRPr lang="el-GR" dirty="0"/>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6/14</a:t>
            </a:r>
            <a:endParaRPr lang="el-GR" dirty="0"/>
          </a:p>
        </p:txBody>
      </p:sp>
    </p:spTree>
    <p:extLst>
      <p:ext uri="{BB962C8B-B14F-4D97-AF65-F5344CB8AC3E}">
        <p14:creationId xmlns:p14="http://schemas.microsoft.com/office/powerpoint/2010/main" val="2568677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13</a:t>
            </a:fld>
            <a:endParaRPr lang="el-GR"/>
          </a:p>
        </p:txBody>
      </p: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27207"/>
            <a:ext cx="6552728" cy="50525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7/14</a:t>
            </a:r>
            <a:endParaRPr lang="el-GR" dirty="0"/>
          </a:p>
        </p:txBody>
      </p:sp>
    </p:spTree>
    <p:extLst>
      <p:ext uri="{BB962C8B-B14F-4D97-AF65-F5344CB8AC3E}">
        <p14:creationId xmlns:p14="http://schemas.microsoft.com/office/powerpoint/2010/main" val="332587053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14</a:t>
            </a:fld>
            <a:endParaRPr lang="el-GR"/>
          </a:p>
        </p:txBody>
      </p:sp>
      <p:sp>
        <p:nvSpPr>
          <p:cNvPr id="3" name="Θέση περιεχομένου 2"/>
          <p:cNvSpPr>
            <a:spLocks noGrp="1"/>
          </p:cNvSpPr>
          <p:nvPr>
            <p:ph idx="1"/>
          </p:nvPr>
        </p:nvSpPr>
        <p:spPr/>
        <p:txBody>
          <a:bodyPr/>
          <a:lstStyle/>
          <a:p>
            <a:r>
              <a:rPr lang="el-GR" dirty="0"/>
              <a:t>Από το προηγούμενο διάγραμμα διασποράς (</a:t>
            </a:r>
            <a:r>
              <a:rPr lang="el-GR" dirty="0" err="1"/>
              <a:t>Scatterplot</a:t>
            </a:r>
            <a:r>
              <a:rPr lang="el-GR" dirty="0"/>
              <a:t>) είναι εμφανές ότι το μοντέλο μας είναι γραμμικό και συνεπώς μπορούμε να προχωρήσουμε στην εφαρμογή της αντίστοιχης θεωρίας για την απλή παλινδρόμηση και να εκτιμήσουμε τους συντελεστές της ευθείας που προσαρμόζεται στα δεδομένα μας</a:t>
            </a:r>
            <a:r>
              <a:rPr lang="el-GR" dirty="0" smtClean="0"/>
              <a:t>.</a:t>
            </a:r>
            <a:endParaRPr lang="el-GR" dirty="0"/>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8/14</a:t>
            </a:r>
            <a:endParaRPr lang="el-GR" dirty="0"/>
          </a:p>
        </p:txBody>
      </p:sp>
    </p:spTree>
    <p:extLst>
      <p:ext uri="{BB962C8B-B14F-4D97-AF65-F5344CB8AC3E}">
        <p14:creationId xmlns:p14="http://schemas.microsoft.com/office/powerpoint/2010/main" val="260016431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64" y="1196752"/>
            <a:ext cx="8363272" cy="2529072"/>
          </a:xfrm>
        </p:spPr>
        <p:txBody>
          <a:bodyPr>
            <a:normAutofit/>
          </a:bodyPr>
          <a:lstStyle/>
          <a:p>
            <a:pPr marL="0" indent="0" algn="just" fontAlgn="auto">
              <a:spcAft>
                <a:spcPts val="0"/>
              </a:spcAft>
              <a:buFont typeface="Wingdings"/>
              <a:buNone/>
              <a:defRPr/>
            </a:pPr>
            <a:r>
              <a:rPr lang="el-GR" sz="2200" dirty="0" smtClean="0"/>
              <a:t>Διαπιστώσαμε:</a:t>
            </a:r>
          </a:p>
          <a:p>
            <a:pPr algn="just">
              <a:defRPr/>
            </a:pPr>
            <a:r>
              <a:rPr lang="el-GR" sz="2200" dirty="0" smtClean="0"/>
              <a:t>Ύπαρξη </a:t>
            </a:r>
            <a:r>
              <a:rPr lang="el-GR" sz="2200" dirty="0"/>
              <a:t>συσχέτισης μεταξύ  </a:t>
            </a:r>
            <a:r>
              <a:rPr lang="el-GR" sz="2200" dirty="0" smtClean="0"/>
              <a:t>Χ, Υ</a:t>
            </a:r>
            <a:endParaRPr lang="el-GR" sz="2200" dirty="0"/>
          </a:p>
          <a:p>
            <a:pPr algn="just">
              <a:defRPr/>
            </a:pPr>
            <a:r>
              <a:rPr lang="el-GR" sz="2200" dirty="0" smtClean="0"/>
              <a:t>Ύπαρξη </a:t>
            </a:r>
            <a:r>
              <a:rPr lang="el-GR" sz="2200" dirty="0"/>
              <a:t>γραμμικής συσχέτισης μεταξύ  </a:t>
            </a:r>
            <a:r>
              <a:rPr lang="el-GR" sz="2200" dirty="0" smtClean="0"/>
              <a:t>Χ,Υ</a:t>
            </a:r>
          </a:p>
          <a:p>
            <a:pPr marL="0" indent="0" algn="ctr">
              <a:buNone/>
              <a:defRPr/>
            </a:pPr>
            <a:r>
              <a:rPr lang="el-GR" sz="2200" b="1" dirty="0" smtClean="0"/>
              <a:t>Υ = α + </a:t>
            </a:r>
            <a:r>
              <a:rPr lang="el-GR" sz="2200" b="1" dirty="0" err="1" smtClean="0"/>
              <a:t>βχ</a:t>
            </a:r>
            <a:r>
              <a:rPr lang="el-GR" sz="2200" b="1" dirty="0" smtClean="0"/>
              <a:t>	(Υ = α + </a:t>
            </a:r>
            <a:r>
              <a:rPr lang="el-GR" sz="2200" b="1" dirty="0" err="1" smtClean="0"/>
              <a:t>βχ</a:t>
            </a:r>
            <a:r>
              <a:rPr lang="el-GR" sz="2200" b="1" dirty="0" smtClean="0"/>
              <a:t> + ε)</a:t>
            </a:r>
          </a:p>
        </p:txBody>
      </p:sp>
      <p:sp>
        <p:nvSpPr>
          <p:cNvPr id="13" name="1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15</a:t>
            </a:fld>
            <a:endParaRPr lang="el-GR"/>
          </a:p>
        </p:txBody>
      </p:sp>
      <p:pic>
        <p:nvPicPr>
          <p:cNvPr id="5"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5518" y="3826937"/>
            <a:ext cx="3216884" cy="81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2402" y="3821267"/>
            <a:ext cx="2666848" cy="81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930" y="4850651"/>
            <a:ext cx="1282106" cy="4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6282" y="5229200"/>
            <a:ext cx="1301774" cy="45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9552" y="5877272"/>
            <a:ext cx="8064896" cy="430887"/>
          </a:xfrm>
          <a:prstGeom prst="rect">
            <a:avLst/>
          </a:prstGeom>
        </p:spPr>
        <p:txBody>
          <a:bodyPr wrap="square">
            <a:spAutoFit/>
          </a:bodyPr>
          <a:lstStyle/>
          <a:p>
            <a:r>
              <a:rPr lang="el-GR" sz="2200" dirty="0">
                <a:latin typeface="+mn-lt"/>
              </a:rPr>
              <a:t>Προχωράμε στην επίλυση και παρατίθεται το αποτέλεσμα:</a:t>
            </a:r>
          </a:p>
        </p:txBody>
      </p:sp>
      <p:sp>
        <p:nvSpPr>
          <p:cNvPr id="9" name="Ορθογώνιο 8"/>
          <p:cNvSpPr/>
          <p:nvPr/>
        </p:nvSpPr>
        <p:spPr>
          <a:xfrm>
            <a:off x="344239" y="3260634"/>
            <a:ext cx="7704856" cy="446148"/>
          </a:xfrm>
          <a:prstGeom prst="rect">
            <a:avLst/>
          </a:prstGeom>
        </p:spPr>
        <p:txBody>
          <a:bodyPr wrap="square">
            <a:spAutoFit/>
          </a:bodyPr>
          <a:lstStyle/>
          <a:p>
            <a:pPr lvl="0" fontAlgn="auto">
              <a:lnSpc>
                <a:spcPct val="110000"/>
              </a:lnSpc>
              <a:spcBef>
                <a:spcPts val="1200"/>
              </a:spcBef>
              <a:spcAft>
                <a:spcPts val="0"/>
              </a:spcAft>
              <a:defRPr/>
            </a:pPr>
            <a:r>
              <a:rPr lang="el-GR" sz="2200" dirty="0">
                <a:solidFill>
                  <a:prstClr val="black"/>
                </a:solidFill>
                <a:latin typeface="+mn-lt"/>
              </a:rPr>
              <a:t>Συνεπώς προχωράμε σε εκτίμηση των παραμέτρων</a:t>
            </a:r>
            <a:r>
              <a:rPr lang="en-US" sz="2200" dirty="0">
                <a:solidFill>
                  <a:prstClr val="black"/>
                </a:solidFill>
                <a:latin typeface="+mn-lt"/>
              </a:rPr>
              <a:t>  </a:t>
            </a:r>
            <a:r>
              <a:rPr lang="el-GR" sz="2200" dirty="0" err="1">
                <a:solidFill>
                  <a:prstClr val="black"/>
                </a:solidFill>
                <a:latin typeface="+mn-lt"/>
              </a:rPr>
              <a:t>α,β</a:t>
            </a:r>
            <a:r>
              <a:rPr lang="el-GR" sz="2200" dirty="0" smtClean="0">
                <a:solidFill>
                  <a:prstClr val="black"/>
                </a:solidFill>
                <a:latin typeface="+mn-lt"/>
              </a:rPr>
              <a:t>:</a:t>
            </a:r>
            <a:endParaRPr lang="el-GR" sz="2200" dirty="0">
              <a:solidFill>
                <a:prstClr val="black"/>
              </a:solidFill>
              <a:latin typeface="+mn-lt"/>
            </a:endParaRPr>
          </a:p>
        </p:txBody>
      </p:sp>
      <p:sp>
        <p:nvSpPr>
          <p:cNvPr id="10" name="Τίτλος 9"/>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9/14</a:t>
            </a:r>
            <a:endParaRPr lang="el-GR" dirty="0"/>
          </a:p>
        </p:txBody>
      </p:sp>
    </p:spTree>
    <p:extLst>
      <p:ext uri="{BB962C8B-B14F-4D97-AF65-F5344CB8AC3E}">
        <p14:creationId xmlns:p14="http://schemas.microsoft.com/office/powerpoint/2010/main" val="1153675098"/>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fontAlgn="auto">
              <a:spcAft>
                <a:spcPts val="0"/>
              </a:spcAft>
              <a:defRPr/>
            </a:pPr>
            <a:r>
              <a:rPr lang="el-GR" sz="1600" b="1" dirty="0">
                <a:solidFill>
                  <a:srgbClr val="575F6D"/>
                </a:solidFill>
              </a:rPr>
              <a:t>ΚΕΦΑΛΑΙΟ 6.</a:t>
            </a:r>
            <a:r>
              <a:rPr lang="en-US" sz="1600" b="1" dirty="0">
                <a:solidFill>
                  <a:srgbClr val="575F6D"/>
                </a:solidFill>
              </a:rPr>
              <a:t>	</a:t>
            </a:r>
            <a:r>
              <a:rPr lang="el-GR" sz="1600" b="1" dirty="0">
                <a:solidFill>
                  <a:srgbClr val="575F6D"/>
                </a:solidFill>
              </a:rPr>
              <a:t>ΑΠΛΗ ΠΑΛΙΝΔΡΟΜΗΣΗ</a:t>
            </a:r>
            <a:br>
              <a:rPr lang="el-GR" sz="1600" b="1" dirty="0">
                <a:solidFill>
                  <a:srgbClr val="575F6D"/>
                </a:solidFill>
              </a:rPr>
            </a:br>
            <a:endParaRPr lang="el-GR" sz="1600"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16</a:t>
            </a:fld>
            <a:endParaRPr lang="el-GR"/>
          </a:p>
        </p:txBody>
      </p:sp>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46" y="404813"/>
            <a:ext cx="5416550" cy="6065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8472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706" t="-626"/>
            </a:stretch>
          </a:blipFill>
        </p:spPr>
        <p:txBody>
          <a:bodyPr/>
          <a:lstStyle/>
          <a:p>
            <a:r>
              <a:rPr lang="el-GR" dirty="0">
                <a:noFill/>
              </a:rPr>
              <a:t>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17</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10/14</a:t>
            </a:r>
            <a:endParaRPr lang="el-GR" dirty="0"/>
          </a:p>
        </p:txBody>
      </p:sp>
    </p:spTree>
    <p:extLst>
      <p:ext uri="{BB962C8B-B14F-4D97-AF65-F5344CB8AC3E}">
        <p14:creationId xmlns:p14="http://schemas.microsoft.com/office/powerpoint/2010/main" val="1444644861"/>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0"/>
                <a:r>
                  <a:rPr lang="el-GR" dirty="0" smtClean="0">
                    <a:ea typeface="Verdana" pitchFamily="34" charset="0"/>
                    <a:cs typeface="Verdana" pitchFamily="34" charset="0"/>
                  </a:rPr>
                  <a:t>Η τιμή </a:t>
                </a:r>
                <a:r>
                  <a:rPr lang="el-GR" b="1" i="1" dirty="0" smtClean="0">
                    <a:ea typeface="Verdana" pitchFamily="34" charset="0"/>
                    <a:cs typeface="Verdana" pitchFamily="34" charset="0"/>
                  </a:rPr>
                  <a:t>του Συντελεστή </a:t>
                </a:r>
                <a:r>
                  <a:rPr lang="el-GR" b="1" i="1" dirty="0">
                    <a:ea typeface="Verdana" pitchFamily="34" charset="0"/>
                    <a:cs typeface="Verdana" pitchFamily="34" charset="0"/>
                  </a:rPr>
                  <a:t>γραμμικής συσχέτισης του </a:t>
                </a:r>
                <a:r>
                  <a:rPr lang="el-GR" b="1" i="1" dirty="0" err="1" smtClean="0">
                    <a:ea typeface="Verdana" pitchFamily="34" charset="0"/>
                    <a:cs typeface="Verdana" pitchFamily="34" charset="0"/>
                  </a:rPr>
                  <a:t>Peαrson</a:t>
                </a:r>
                <a:r>
                  <a:rPr lang="el-GR" b="1" i="1" dirty="0" smtClean="0">
                    <a:ea typeface="Verdana" pitchFamily="34" charset="0"/>
                    <a:cs typeface="Verdana" pitchFamily="34" charset="0"/>
                  </a:rPr>
                  <a:t> </a:t>
                </a:r>
                <a:r>
                  <a:rPr lang="el-GR" dirty="0" smtClean="0">
                    <a:ea typeface="Verdana" pitchFamily="34" charset="0"/>
                    <a:cs typeface="Verdana" pitchFamily="34" charset="0"/>
                  </a:rPr>
                  <a:t>είναι 0.997477, και ερμηνεύεται όπως αναφέραμε στην αντίστοιχη παράγραφο.</a:t>
                </a:r>
                <a:r>
                  <a:rPr lang="el-GR" i="1" dirty="0">
                    <a:ea typeface="Verdana" pitchFamily="34" charset="0"/>
                    <a:cs typeface="Verdana" pitchFamily="34" charset="0"/>
                  </a:rPr>
                  <a:t> </a:t>
                </a:r>
                <a:endParaRPr lang="el-GR" dirty="0" smtClean="0">
                  <a:ea typeface="Verdana" pitchFamily="34" charset="0"/>
                  <a:cs typeface="Verdana" pitchFamily="34" charset="0"/>
                </a:endParaRPr>
              </a:p>
              <a:p>
                <a:pPr lvl="0"/>
                <a:r>
                  <a:rPr lang="el-GR" dirty="0">
                    <a:ea typeface="Verdana" pitchFamily="34" charset="0"/>
                    <a:cs typeface="Verdana" pitchFamily="34" charset="0"/>
                  </a:rPr>
                  <a:t>Η τιμή </a:t>
                </a:r>
                <a:r>
                  <a:rPr lang="el-GR" b="1" i="1" dirty="0">
                    <a:ea typeface="Verdana" pitchFamily="34" charset="0"/>
                    <a:cs typeface="Verdana" pitchFamily="34" charset="0"/>
                  </a:rPr>
                  <a:t>R squαre (Δείκτης προσδιορισμού)</a:t>
                </a:r>
                <a:r>
                  <a:rPr lang="el-GR" dirty="0">
                    <a:ea typeface="Verdana" pitchFamily="34" charset="0"/>
                    <a:cs typeface="Verdana" pitchFamily="34" charset="0"/>
                  </a:rPr>
                  <a:t>είναι </a:t>
                </a:r>
                <a:r>
                  <a:rPr lang="el-GR" dirty="0" smtClean="0">
                    <a:ea typeface="Verdana" pitchFamily="34" charset="0"/>
                    <a:cs typeface="Verdana" pitchFamily="34" charset="0"/>
                  </a:rPr>
                  <a:t>99.496 και είναι το τετράγωνο του συντελεστή </a:t>
                </a:r>
                <a:r>
                  <a:rPr lang="el-GR" dirty="0">
                    <a:ea typeface="Verdana" pitchFamily="34" charset="0"/>
                    <a:cs typeface="Verdana" pitchFamily="34" charset="0"/>
                  </a:rPr>
                  <a:t>γραμμικής συσχέτισης του </a:t>
                </a:r>
                <a:r>
                  <a:rPr lang="el-GR" dirty="0" smtClean="0">
                    <a:ea typeface="Verdana" pitchFamily="34" charset="0"/>
                    <a:cs typeface="Verdana" pitchFamily="34" charset="0"/>
                  </a:rPr>
                  <a:t>Peαrson,  (</a:t>
                </a:r>
                <a14:m>
                  <m:oMath xmlns:m="http://schemas.openxmlformats.org/officeDocument/2006/math">
                    <m:sSup>
                      <m:sSupPr>
                        <m:ctrlPr>
                          <a:rPr lang="en-US" i="1" smtClean="0">
                            <a:latin typeface="Cambria Math"/>
                          </a:rPr>
                        </m:ctrlPr>
                      </m:sSupPr>
                      <m:e>
                        <m:r>
                          <a:rPr lang="el-GR" b="0" i="1" smtClean="0">
                            <a:latin typeface="Cambria Math"/>
                          </a:rPr>
                          <m:t>0.997477</m:t>
                        </m:r>
                      </m:e>
                      <m:sup>
                        <m:r>
                          <a:rPr lang="en-US" i="1" smtClean="0">
                            <a:latin typeface="Cambria Math"/>
                          </a:rPr>
                          <m:t>2</m:t>
                        </m:r>
                      </m:sup>
                    </m:sSup>
                  </m:oMath>
                </a14:m>
                <a:r>
                  <a:rPr lang="el-GR" dirty="0" smtClean="0">
                    <a:ea typeface="Verdana" pitchFamily="34" charset="0"/>
                    <a:cs typeface="Verdana" pitchFamily="34" charset="0"/>
                  </a:rPr>
                  <a:t>=0.99496 ). Εκφράζεται  σε % και όσο πιο κοντά στο 100 βρίσκεται η τιμή του, τόσο πιο καλή προσαρμογή του μοντέλου έχουμε.</a:t>
                </a:r>
                <a:endParaRPr lang="el-GR" dirty="0">
                  <a:ea typeface="Verdana" pitchFamily="34" charset="0"/>
                  <a:cs typeface="Verdana" pitchFamily="34" charset="0"/>
                </a:endParaRPr>
              </a:p>
              <a:p>
                <a:pPr marL="0" indent="0">
                  <a:buNone/>
                </a:pPr>
                <a:r>
                  <a:rPr lang="el-GR" dirty="0" smtClean="0">
                    <a:ea typeface="Verdana" pitchFamily="34" charset="0"/>
                    <a:cs typeface="Verdana" pitchFamily="34" charset="0"/>
                  </a:rPr>
                  <a:t>Στο παράδειγμά μας έχουμε σχεδόν τέλεια προσαρμογή του γραμμικού μοντέλου.</a:t>
                </a:r>
                <a:endParaRPr lang="el-GR" dirty="0">
                  <a:ea typeface="Verdana" pitchFamily="34" charset="0"/>
                  <a:cs typeface="Verdan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93" t="-605" r="-1385"/>
                </a:stretch>
              </a:blipFill>
            </p:spPr>
            <p:txBody>
              <a:bodyPr/>
              <a:lstStyle/>
              <a:p>
                <a:r>
                  <a:rPr lang="el-GR">
                    <a:noFill/>
                  </a:rPr>
                  <a:t> </a:t>
                </a:r>
              </a:p>
            </p:txBody>
          </p:sp>
        </mc:Fallback>
      </mc:AlternateContent>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18</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11/14</a:t>
            </a:r>
            <a:endParaRPr lang="el-GR" dirty="0"/>
          </a:p>
        </p:txBody>
      </p:sp>
    </p:spTree>
    <p:extLst>
      <p:ext uri="{BB962C8B-B14F-4D97-AF65-F5344CB8AC3E}">
        <p14:creationId xmlns:p14="http://schemas.microsoft.com/office/powerpoint/2010/main" val="353598119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1</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smtClean="0"/>
              <a:t>Συσχέτιση</a:t>
            </a:r>
            <a:r>
              <a:rPr lang="en-US" dirty="0" smtClean="0"/>
              <a:t> </a:t>
            </a:r>
            <a:r>
              <a:rPr lang="en-US" sz="3000" b="0" dirty="0" smtClean="0"/>
              <a:t>1/6</a:t>
            </a:r>
            <a:endParaRPr lang="el-GR" sz="3000" b="0" dirty="0"/>
          </a:p>
        </p:txBody>
      </p:sp>
      <p:sp>
        <p:nvSpPr>
          <p:cNvPr id="8" name="Θέση περιεχομένου 7"/>
          <p:cNvSpPr>
            <a:spLocks noGrp="1"/>
          </p:cNvSpPr>
          <p:nvPr>
            <p:ph idx="1"/>
          </p:nvPr>
        </p:nvSpPr>
        <p:spPr/>
        <p:txBody>
          <a:bodyPr/>
          <a:lstStyle/>
          <a:p>
            <a:pPr marL="0" indent="0">
              <a:buNone/>
            </a:pPr>
            <a:r>
              <a:rPr lang="el-GR" b="1" dirty="0"/>
              <a:t>Συντελεστής Συσχέτισης </a:t>
            </a:r>
            <a:r>
              <a:rPr lang="el-GR" b="1" dirty="0" err="1"/>
              <a:t>Pearson</a:t>
            </a:r>
            <a:endParaRPr lang="el-GR" b="1" dirty="0"/>
          </a:p>
          <a:p>
            <a:pPr marL="0" indent="0">
              <a:buNone/>
            </a:pPr>
            <a:r>
              <a:rPr lang="el-GR" dirty="0"/>
              <a:t>Ας θεωρήσουμε μια κλινική δοκιμή.</a:t>
            </a:r>
          </a:p>
          <a:p>
            <a:pPr marL="0" indent="0">
              <a:buNone/>
            </a:pPr>
            <a:r>
              <a:rPr lang="el-GR" b="1" dirty="0"/>
              <a:t>Υπόθεση: </a:t>
            </a:r>
            <a:r>
              <a:rPr lang="el-GR" dirty="0"/>
              <a:t>Υπάρχει κάποια σχέση μεταξύ κάποιων μεταβλητών για παράδειγμα μεταξύ των λιπών που περιέχονται στις τροφές και του επιπέδου χοληστερόλης στο αίμα ή </a:t>
            </a:r>
            <a:r>
              <a:rPr lang="el-GR" dirty="0" smtClean="0"/>
              <a:t>μεταξύ </a:t>
            </a:r>
            <a:r>
              <a:rPr lang="el-GR" dirty="0"/>
              <a:t>συστολικής πίεσης και ηλικίας.</a:t>
            </a:r>
          </a:p>
          <a:p>
            <a:pPr marL="0" indent="0">
              <a:buNone/>
            </a:pPr>
            <a:r>
              <a:rPr lang="el-GR" b="1" dirty="0"/>
              <a:t>Ερώτημα: </a:t>
            </a:r>
            <a:r>
              <a:rPr lang="el-GR" dirty="0"/>
              <a:t>Πως μπορούμε να </a:t>
            </a:r>
            <a:r>
              <a:rPr lang="el-GR" dirty="0" err="1"/>
              <a:t>ποσοτικοποιήσουμε</a:t>
            </a:r>
            <a:r>
              <a:rPr lang="el-GR" dirty="0"/>
              <a:t> τέτοιες σχέσεις; </a:t>
            </a:r>
            <a:r>
              <a:rPr lang="el-GR" dirty="0" err="1"/>
              <a:t>How</a:t>
            </a:r>
            <a:r>
              <a:rPr lang="el-GR" dirty="0"/>
              <a:t> </a:t>
            </a:r>
            <a:r>
              <a:rPr lang="el-GR" dirty="0" err="1"/>
              <a:t>can</a:t>
            </a:r>
            <a:r>
              <a:rPr lang="el-GR" dirty="0"/>
              <a:t> </a:t>
            </a:r>
            <a:r>
              <a:rPr lang="el-GR" dirty="0" err="1"/>
              <a:t>we</a:t>
            </a:r>
            <a:r>
              <a:rPr lang="el-GR" dirty="0"/>
              <a:t> </a:t>
            </a:r>
            <a:r>
              <a:rPr lang="el-GR" dirty="0" err="1"/>
              <a:t>quantify</a:t>
            </a:r>
            <a:r>
              <a:rPr lang="el-GR" dirty="0"/>
              <a:t> </a:t>
            </a:r>
            <a:r>
              <a:rPr lang="el-GR" dirty="0" err="1"/>
              <a:t>such</a:t>
            </a:r>
            <a:r>
              <a:rPr lang="el-GR" dirty="0"/>
              <a:t> </a:t>
            </a:r>
            <a:r>
              <a:rPr lang="en-US" dirty="0" smtClean="0"/>
              <a:t>“</a:t>
            </a:r>
            <a:r>
              <a:rPr lang="el-GR" dirty="0" err="1" smtClean="0"/>
              <a:t>relationships</a:t>
            </a:r>
            <a:r>
              <a:rPr lang="en-US" dirty="0" smtClean="0"/>
              <a:t>”</a:t>
            </a:r>
            <a:r>
              <a:rPr lang="el-GR" dirty="0" smtClean="0"/>
              <a:t>?</a:t>
            </a:r>
            <a:endParaRPr lang="el-GR" dirty="0"/>
          </a:p>
          <a:p>
            <a:pPr marL="0" indent="0">
              <a:buNone/>
            </a:pPr>
            <a:r>
              <a:rPr lang="el-GR" b="1" dirty="0"/>
              <a:t>Αναζητείται: </a:t>
            </a:r>
            <a:r>
              <a:rPr lang="el-GR" dirty="0"/>
              <a:t>Ένα μέτρο που να </a:t>
            </a:r>
            <a:r>
              <a:rPr lang="el-GR" dirty="0" err="1"/>
              <a:t>ποσοτικοποιεί</a:t>
            </a:r>
            <a:r>
              <a:rPr lang="el-GR" dirty="0"/>
              <a:t> σχέσεις μεταξύ </a:t>
            </a:r>
            <a:r>
              <a:rPr lang="el-GR" dirty="0" smtClean="0"/>
              <a:t>μεταβλητών</a:t>
            </a:r>
            <a:r>
              <a:rPr lang="en-US" dirty="0" smtClean="0"/>
              <a:t>.</a:t>
            </a:r>
            <a:endParaRPr lang="el-GR" dirty="0"/>
          </a:p>
          <a:p>
            <a:endParaRPr lang="el-GR" dirty="0"/>
          </a:p>
          <a:p>
            <a:endParaRPr lang="el-GR" dirty="0"/>
          </a:p>
        </p:txBody>
      </p:sp>
    </p:spTree>
    <p:extLst>
      <p:ext uri="{BB962C8B-B14F-4D97-AF65-F5344CB8AC3E}">
        <p14:creationId xmlns:p14="http://schemas.microsoft.com/office/powerpoint/2010/main" val="3308229060"/>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l-GR" dirty="0" smtClean="0">
                <a:ea typeface="Verdana" pitchFamily="34" charset="0"/>
                <a:cs typeface="Verdana" pitchFamily="34" charset="0"/>
              </a:rPr>
              <a:t>Οι αντίστοιχες τιμές του </a:t>
            </a:r>
            <a:r>
              <a:rPr lang="el-GR" b="1" i="1" dirty="0" smtClean="0">
                <a:ea typeface="Verdana" pitchFamily="34" charset="0"/>
                <a:cs typeface="Verdana" pitchFamily="34" charset="0"/>
              </a:rPr>
              <a:t>p-value</a:t>
            </a:r>
            <a:r>
              <a:rPr lang="el-GR" dirty="0" smtClean="0">
                <a:ea typeface="Verdana" pitchFamily="34" charset="0"/>
                <a:cs typeface="Verdana" pitchFamily="34" charset="0"/>
              </a:rPr>
              <a:t> που εμφανίζονται στον πίνακα υπολογισμού του σταθερού όρου(α) και της κλίσης(β), αφορούν ελέγχους με μηδενικές υποθέσεις αντίστοιχα: το α=0 ή   β=0.</a:t>
            </a:r>
          </a:p>
          <a:p>
            <a:pPr marL="0" lvl="0" indent="0">
              <a:buNone/>
            </a:pPr>
            <a:r>
              <a:rPr lang="el-GR" dirty="0">
                <a:ea typeface="Verdana" pitchFamily="34" charset="0"/>
                <a:cs typeface="Verdana" pitchFamily="34" charset="0"/>
              </a:rPr>
              <a:t>Στο παράδειγμά μας έχουμε</a:t>
            </a:r>
            <a:r>
              <a:rPr lang="el-GR" dirty="0" smtClean="0">
                <a:ea typeface="Verdana" pitchFamily="34" charset="0"/>
                <a:cs typeface="Verdana" pitchFamily="34" charset="0"/>
              </a:rPr>
              <a:t> για το α p-value=0.1325 και για το β το p-value=0.</a:t>
            </a:r>
          </a:p>
          <a:p>
            <a:pPr marL="0" lvl="0" indent="0">
              <a:buNone/>
            </a:pPr>
            <a:r>
              <a:rPr lang="el-GR" dirty="0" smtClean="0">
                <a:ea typeface="Verdana" pitchFamily="34" charset="0"/>
                <a:cs typeface="Verdana" pitchFamily="34" charset="0"/>
              </a:rPr>
              <a:t>Συνεπώς αντιστοίχως αποδεχόμαστε την μηδενική υπόθεση για το α, δηλαδή δεχόμαστε α=0, ενώ απορρίπτουμε </a:t>
            </a:r>
            <a:r>
              <a:rPr lang="el-GR" dirty="0">
                <a:ea typeface="Verdana" pitchFamily="34" charset="0"/>
                <a:cs typeface="Verdana" pitchFamily="34" charset="0"/>
              </a:rPr>
              <a:t>την μηδενική υπόθεση για το </a:t>
            </a:r>
            <a:r>
              <a:rPr lang="el-GR" dirty="0" smtClean="0">
                <a:ea typeface="Verdana" pitchFamily="34" charset="0"/>
                <a:cs typeface="Verdana" pitchFamily="34" charset="0"/>
              </a:rPr>
              <a:t>β, δηλαδή το β δεν είναι μηδέν. </a:t>
            </a:r>
            <a:endParaRPr lang="el-GR" dirty="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19</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12/14</a:t>
            </a:r>
            <a:endParaRPr lang="el-GR" dirty="0"/>
          </a:p>
        </p:txBody>
      </p:sp>
    </p:spTree>
    <p:extLst>
      <p:ext uri="{BB962C8B-B14F-4D97-AF65-F5344CB8AC3E}">
        <p14:creationId xmlns:p14="http://schemas.microsoft.com/office/powerpoint/2010/main" val="150195954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20</a:t>
            </a:fld>
            <a:endParaRPr lang="el-G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20688"/>
            <a:ext cx="5688483" cy="564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115490"/>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p:txBody>
          <a:bodyPr>
            <a:normAutofit lnSpcReduction="10000"/>
          </a:bodyPr>
          <a:lstStyle/>
          <a:p>
            <a:pPr marL="0" indent="0">
              <a:buNone/>
            </a:pPr>
            <a:r>
              <a:rPr lang="el-GR" b="1" dirty="0" smtClean="0"/>
              <a:t>Ερμηνεία </a:t>
            </a:r>
            <a:r>
              <a:rPr lang="el-GR" b="1" dirty="0"/>
              <a:t>του β:</a:t>
            </a:r>
          </a:p>
          <a:p>
            <a:pPr marL="0" indent="0">
              <a:buNone/>
            </a:pPr>
            <a:r>
              <a:rPr lang="el-GR" dirty="0"/>
              <a:t>Ο συντελεστής β εκφράζει την μεταβολή στην εξαρτημένη μεταβλητή Υ όταν η ανεξάρτητη μεταβλητή Χ αυξηθεί κατά μία μονάδα.</a:t>
            </a:r>
          </a:p>
          <a:p>
            <a:pPr marL="0" indent="0">
              <a:buNone/>
            </a:pPr>
            <a:r>
              <a:rPr lang="el-GR" dirty="0" smtClean="0"/>
              <a:t>Επίσης</a:t>
            </a:r>
            <a:r>
              <a:rPr lang="el-GR" dirty="0"/>
              <a:t>, εάν β=0, το μοντέλο παίρνει την μορφή:</a:t>
            </a:r>
          </a:p>
          <a:p>
            <a:pPr marL="0" indent="0" algn="ctr">
              <a:buNone/>
            </a:pPr>
            <a:r>
              <a:rPr lang="el-GR" dirty="0" err="1"/>
              <a:t>Υ=α</a:t>
            </a:r>
            <a:endParaRPr lang="el-GR" dirty="0"/>
          </a:p>
          <a:p>
            <a:pPr marL="0" indent="0">
              <a:buNone/>
            </a:pPr>
            <a:r>
              <a:rPr lang="el-GR" dirty="0"/>
              <a:t>Και συνεπώς η ανεξάρτητη μεταβλητή Χ δεν επηρεάζει καθόλου την Υ.</a:t>
            </a:r>
          </a:p>
          <a:p>
            <a:pPr marL="0" indent="0">
              <a:buNone/>
            </a:pPr>
            <a:r>
              <a:rPr lang="el-GR" dirty="0" smtClean="0"/>
              <a:t>Σε αυτό </a:t>
            </a:r>
            <a:r>
              <a:rPr lang="el-GR" dirty="0"/>
              <a:t>το σημείο πρέπει να προσέξουμε γιατί στην  ακρίβεια η ανεξάρτητη μεταβλητή Χ δεν έχει </a:t>
            </a:r>
            <a:r>
              <a:rPr lang="el-GR" dirty="0" smtClean="0"/>
              <a:t>καμία </a:t>
            </a:r>
            <a:r>
              <a:rPr lang="el-GR" dirty="0"/>
              <a:t>γραμμική σχέση με την Υ. Δεν αποκλείονται όμως άλλου είδους επιδράσεις. </a:t>
            </a:r>
          </a:p>
          <a:p>
            <a:pPr marL="0" indent="0">
              <a:buNone/>
            </a:pPr>
            <a:endParaRPr lang="el-GR"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21</a:t>
            </a:fld>
            <a:endParaRPr lang="el-GR"/>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13/14</a:t>
            </a:r>
            <a:endParaRPr lang="el-GR" dirty="0"/>
          </a:p>
        </p:txBody>
      </p:sp>
    </p:spTree>
    <p:extLst>
      <p:ext uri="{BB962C8B-B14F-4D97-AF65-F5344CB8AC3E}">
        <p14:creationId xmlns:p14="http://schemas.microsoft.com/office/powerpoint/2010/main" val="315348367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323528" y="1412776"/>
            <a:ext cx="8424936" cy="5256584"/>
          </a:xfrm>
        </p:spPr>
        <p:txBody>
          <a:bodyPr>
            <a:noAutofit/>
          </a:bodyPr>
          <a:lstStyle/>
          <a:p>
            <a:r>
              <a:rPr lang="el-GR" sz="2300" dirty="0" smtClean="0"/>
              <a:t>Παράλληλα </a:t>
            </a:r>
            <a:r>
              <a:rPr lang="el-GR" sz="2300" dirty="0"/>
              <a:t>έχουμε την δυνατότητα να κάνουμε πρόβλεψη μέσω του γραμμικού μας μοντέλου για την πυκνότητα </a:t>
            </a:r>
            <a:r>
              <a:rPr lang="el-GR" sz="2300" dirty="0" smtClean="0"/>
              <a:t>πρωτεΐνης </a:t>
            </a:r>
            <a:r>
              <a:rPr lang="el-GR" sz="2300" dirty="0"/>
              <a:t>για οποιαδήποτε τιμή της απορρόφησης </a:t>
            </a:r>
            <a:r>
              <a:rPr lang="el-GR" sz="2300" dirty="0" smtClean="0"/>
              <a:t>πρωτεΐνης  </a:t>
            </a:r>
            <a:r>
              <a:rPr lang="el-GR" sz="2300" dirty="0"/>
              <a:t>που μας ενδιαφέρει.</a:t>
            </a:r>
          </a:p>
          <a:p>
            <a:pPr marL="0" indent="0">
              <a:buNone/>
            </a:pPr>
            <a:r>
              <a:rPr lang="el-GR" sz="2300" dirty="0"/>
              <a:t>Παρατίθεται ένα παράδειγμα:</a:t>
            </a:r>
          </a:p>
          <a:p>
            <a:r>
              <a:rPr lang="el-GR" sz="2300" dirty="0"/>
              <a:t>Έστω ότι θέλουμε να κάνουμε πρόβλεψη στις τιμές της απορρόφησης της </a:t>
            </a:r>
            <a:r>
              <a:rPr lang="el-GR" sz="2300" dirty="0" smtClean="0"/>
              <a:t>πρωτεΐνης </a:t>
            </a:r>
            <a:endParaRPr lang="el-GR" sz="2300" dirty="0"/>
          </a:p>
          <a:p>
            <a:pPr marL="0" indent="0" algn="ctr">
              <a:buNone/>
            </a:pPr>
            <a:r>
              <a:rPr lang="el-GR" sz="2300" dirty="0"/>
              <a:t>χ=0.1 και χ=0.8.</a:t>
            </a:r>
          </a:p>
          <a:p>
            <a:r>
              <a:rPr lang="el-GR" sz="2300" dirty="0"/>
              <a:t>Ταυτόχρονα έχουμε την δυνατότητα να έχουμε ένα 95% Δ.Ε. για την πρόβλεψη.</a:t>
            </a:r>
          </a:p>
          <a:p>
            <a:r>
              <a:rPr lang="el-GR" sz="2300" dirty="0"/>
              <a:t>Παίρνουμε το ακόλουθο αποτέλεσμα</a:t>
            </a:r>
            <a:r>
              <a:rPr lang="el-GR" sz="2300" dirty="0" smtClean="0"/>
              <a:t>:</a:t>
            </a:r>
            <a:endParaRPr lang="el-GR" sz="2300"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22</a:t>
            </a:fld>
            <a:endParaRPr lang="el-GR"/>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14/14</a:t>
            </a:r>
            <a:endParaRPr lang="el-GR" dirty="0"/>
          </a:p>
        </p:txBody>
      </p:sp>
    </p:spTree>
    <p:extLst>
      <p:ext uri="{BB962C8B-B14F-4D97-AF65-F5344CB8AC3E}">
        <p14:creationId xmlns:p14="http://schemas.microsoft.com/office/powerpoint/2010/main" val="695587058"/>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23</a:t>
            </a:fld>
            <a:endParaRPr lang="el-GR"/>
          </a:p>
        </p:txBody>
      </p:sp>
      <p:sp>
        <p:nvSpPr>
          <p:cNvPr id="22533" name="TextBox 1"/>
          <p:cNvSpPr txBox="1">
            <a:spLocks noChangeArrowheads="1"/>
          </p:cNvSpPr>
          <p:nvPr/>
        </p:nvSpPr>
        <p:spPr bwMode="auto">
          <a:xfrm>
            <a:off x="468313" y="1125538"/>
            <a:ext cx="76327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p:txBody>
      </p:sp>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39" y="907206"/>
            <a:ext cx="7819301" cy="489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72571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«Εφαρμογές Στατιστικής στην Τεχνολογία Τροφίμων (Θ). </a:t>
            </a:r>
            <a:r>
              <a:rPr lang="el-GR" sz="2000" dirty="0" smtClean="0"/>
              <a:t>Ενότητα </a:t>
            </a:r>
            <a:r>
              <a:rPr lang="el-GR" sz="2000" dirty="0"/>
              <a:t>7</a:t>
            </a:r>
            <a:r>
              <a:rPr lang="en-US" sz="2000" dirty="0" smtClean="0"/>
              <a:t>:</a:t>
            </a:r>
            <a:r>
              <a:rPr lang="el-GR" sz="2000" dirty="0" smtClean="0"/>
              <a:t> </a:t>
            </a:r>
            <a:r>
              <a:rPr lang="el-GR" sz="2000" dirty="0"/>
              <a:t>Συσχέτιση - </a:t>
            </a:r>
            <a:r>
              <a:rPr lang="el-GR" sz="2000" dirty="0" smtClean="0"/>
              <a:t>Παλινδρόμηση».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03616" y="1206699"/>
            <a:ext cx="8363272" cy="5040560"/>
          </a:xfrm>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2</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00808"/>
            <a:ext cx="59986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2/6</a:t>
            </a:r>
            <a:endParaRPr lang="el-GR" dirty="0"/>
          </a:p>
        </p:txBody>
      </p:sp>
    </p:spTree>
    <p:extLst>
      <p:ext uri="{BB962C8B-B14F-4D97-AF65-F5344CB8AC3E}">
        <p14:creationId xmlns:p14="http://schemas.microsoft.com/office/powerpoint/2010/main" val="331268643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3</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52854"/>
            <a:ext cx="6205522" cy="457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3/6</a:t>
            </a:r>
            <a:endParaRPr lang="el-GR" dirty="0"/>
          </a:p>
        </p:txBody>
      </p:sp>
    </p:spTree>
    <p:extLst>
      <p:ext uri="{BB962C8B-B14F-4D97-AF65-F5344CB8AC3E}">
        <p14:creationId xmlns:p14="http://schemas.microsoft.com/office/powerpoint/2010/main" val="122231975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4</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632" y="1980072"/>
            <a:ext cx="6639240" cy="462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4/6</a:t>
            </a:r>
            <a:endParaRPr lang="el-GR" dirty="0"/>
          </a:p>
        </p:txBody>
      </p:sp>
    </p:spTree>
    <p:extLst>
      <p:ext uri="{BB962C8B-B14F-4D97-AF65-F5344CB8AC3E}">
        <p14:creationId xmlns:p14="http://schemas.microsoft.com/office/powerpoint/2010/main" val="199387396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23528" y="1412776"/>
            <a:ext cx="8820472" cy="5400600"/>
          </a:xfrm>
        </p:spPr>
        <p:txBody>
          <a:bodyPr>
            <a:noAutofit/>
          </a:bodyPr>
          <a:lstStyle/>
          <a:p>
            <a:pPr marL="0" indent="0">
              <a:lnSpc>
                <a:spcPct val="105000"/>
              </a:lnSpc>
              <a:spcBef>
                <a:spcPts val="600"/>
              </a:spcBef>
              <a:buNone/>
            </a:pPr>
            <a:r>
              <a:rPr lang="el-GR" sz="2200" b="1" dirty="0" smtClean="0">
                <a:ea typeface="Verdana" pitchFamily="34" charset="0"/>
                <a:cs typeface="Verdana" pitchFamily="34" charset="0"/>
              </a:rPr>
              <a:t>Συντελεστής </a:t>
            </a:r>
            <a:r>
              <a:rPr lang="el-GR" sz="2200" b="1" dirty="0">
                <a:ea typeface="Verdana" pitchFamily="34" charset="0"/>
                <a:cs typeface="Verdana" pitchFamily="34" charset="0"/>
              </a:rPr>
              <a:t>Συσχέτισης </a:t>
            </a:r>
            <a:r>
              <a:rPr lang="en-US" sz="2200" b="1" dirty="0" smtClean="0">
                <a:ea typeface="Verdana" pitchFamily="34" charset="0"/>
                <a:cs typeface="Verdana" pitchFamily="34" charset="0"/>
              </a:rPr>
              <a:t>Pearson</a:t>
            </a:r>
          </a:p>
          <a:p>
            <a:pPr marL="0" indent="0">
              <a:lnSpc>
                <a:spcPct val="105000"/>
              </a:lnSpc>
              <a:spcBef>
                <a:spcPts val="600"/>
              </a:spcBef>
              <a:buNone/>
            </a:pPr>
            <a:r>
              <a:rPr lang="el-GR" sz="2200" dirty="0">
                <a:ea typeface="Verdana" pitchFamily="34" charset="0"/>
                <a:cs typeface="Verdana" pitchFamily="34" charset="0"/>
              </a:rPr>
              <a:t>Η τιμή του συντελεστή </a:t>
            </a:r>
            <a:r>
              <a:rPr lang="en-US" sz="2200" dirty="0">
                <a:ea typeface="Verdana" pitchFamily="34" charset="0"/>
                <a:cs typeface="Verdana" pitchFamily="34" charset="0"/>
              </a:rPr>
              <a:t>Pearson </a:t>
            </a:r>
            <a:r>
              <a:rPr lang="el-GR" sz="2200" dirty="0">
                <a:ea typeface="Verdana" pitchFamily="34" charset="0"/>
                <a:cs typeface="Verdana" pitchFamily="34" charset="0"/>
              </a:rPr>
              <a:t>είναι:</a:t>
            </a:r>
            <a:r>
              <a:rPr lang="en-US" sz="2200" dirty="0">
                <a:ea typeface="Verdana" pitchFamily="34" charset="0"/>
                <a:cs typeface="Verdana" pitchFamily="34" charset="0"/>
              </a:rPr>
              <a:t> </a:t>
            </a:r>
            <a:endParaRPr lang="el-GR" sz="2200" dirty="0">
              <a:ea typeface="Verdana" pitchFamily="34" charset="0"/>
              <a:cs typeface="Verdana" pitchFamily="34" charset="0"/>
            </a:endParaRPr>
          </a:p>
          <a:p>
            <a:pPr>
              <a:lnSpc>
                <a:spcPct val="105000"/>
              </a:lnSpc>
              <a:spcBef>
                <a:spcPts val="600"/>
              </a:spcBef>
            </a:pPr>
            <a:r>
              <a:rPr lang="el-GR" sz="2200" b="1" dirty="0">
                <a:ea typeface="Verdana" pitchFamily="34" charset="0"/>
                <a:cs typeface="Verdana" pitchFamily="34" charset="0"/>
              </a:rPr>
              <a:t>Ίση με 1</a:t>
            </a:r>
            <a:r>
              <a:rPr lang="en-US" sz="2200" b="1" dirty="0">
                <a:ea typeface="Verdana" pitchFamily="34" charset="0"/>
                <a:cs typeface="Verdana" pitchFamily="34" charset="0"/>
              </a:rPr>
              <a:t> </a:t>
            </a:r>
            <a:r>
              <a:rPr lang="el-GR" sz="2200" dirty="0">
                <a:ea typeface="Verdana" pitchFamily="34" charset="0"/>
                <a:cs typeface="Verdana" pitchFamily="34" charset="0"/>
              </a:rPr>
              <a:t>όταν έχουμε τέλεια θετική συσχέτιση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a:t>
            </a:r>
          </a:p>
          <a:p>
            <a:pPr>
              <a:lnSpc>
                <a:spcPct val="105000"/>
              </a:lnSpc>
              <a:spcBef>
                <a:spcPts val="600"/>
              </a:spcBef>
            </a:pPr>
            <a:r>
              <a:rPr lang="el-GR" sz="2200" b="1" dirty="0">
                <a:ea typeface="Verdana" pitchFamily="34" charset="0"/>
                <a:cs typeface="Verdana" pitchFamily="34" charset="0"/>
              </a:rPr>
              <a:t>Ίση με </a:t>
            </a:r>
            <a:r>
              <a:rPr lang="en-US" sz="2200" b="1" dirty="0">
                <a:ea typeface="Verdana" pitchFamily="34" charset="0"/>
                <a:cs typeface="Verdana" pitchFamily="34" charset="0"/>
              </a:rPr>
              <a:t>0 </a:t>
            </a:r>
            <a:r>
              <a:rPr lang="el-GR" sz="2200" dirty="0">
                <a:ea typeface="Verdana" pitchFamily="34" charset="0"/>
                <a:cs typeface="Verdana" pitchFamily="34" charset="0"/>
              </a:rPr>
              <a:t>όταν δεν έχουμε καθόλου σχέση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II)</a:t>
            </a:r>
          </a:p>
          <a:p>
            <a:pPr>
              <a:lnSpc>
                <a:spcPct val="105000"/>
              </a:lnSpc>
              <a:spcBef>
                <a:spcPts val="600"/>
              </a:spcBef>
            </a:pPr>
            <a:r>
              <a:rPr lang="el-GR" sz="2200" b="1" dirty="0">
                <a:ea typeface="Verdana" pitchFamily="34" charset="0"/>
                <a:cs typeface="Verdana" pitchFamily="34" charset="0"/>
              </a:rPr>
              <a:t>Ίση με </a:t>
            </a:r>
            <a:r>
              <a:rPr lang="el-GR" sz="2200" dirty="0">
                <a:ea typeface="Verdana" pitchFamily="34" charset="0"/>
                <a:cs typeface="Verdana" pitchFamily="34" charset="0"/>
              </a:rPr>
              <a:t>-</a:t>
            </a:r>
            <a:r>
              <a:rPr lang="en-US" sz="2200" b="1" dirty="0">
                <a:ea typeface="Verdana" pitchFamily="34" charset="0"/>
                <a:cs typeface="Verdana" pitchFamily="34" charset="0"/>
              </a:rPr>
              <a:t>1 </a:t>
            </a:r>
            <a:r>
              <a:rPr lang="el-GR" sz="2200" dirty="0">
                <a:ea typeface="Verdana" pitchFamily="34" charset="0"/>
                <a:cs typeface="Verdana" pitchFamily="34" charset="0"/>
              </a:rPr>
              <a:t>όταν έχουμε τέλεια </a:t>
            </a:r>
            <a:r>
              <a:rPr lang="el-GR" sz="2200" dirty="0" err="1">
                <a:ea typeface="Verdana" pitchFamily="34" charset="0"/>
                <a:cs typeface="Verdana" pitchFamily="34" charset="0"/>
              </a:rPr>
              <a:t>αρνηική</a:t>
            </a:r>
            <a:r>
              <a:rPr lang="el-GR" sz="2200" dirty="0">
                <a:ea typeface="Verdana" pitchFamily="34" charset="0"/>
                <a:cs typeface="Verdana" pitchFamily="34" charset="0"/>
              </a:rPr>
              <a:t> συσχέτιση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III)</a:t>
            </a:r>
          </a:p>
          <a:p>
            <a:pPr>
              <a:lnSpc>
                <a:spcPct val="105000"/>
              </a:lnSpc>
              <a:spcBef>
                <a:spcPts val="600"/>
              </a:spcBef>
            </a:pPr>
            <a:r>
              <a:rPr lang="el-GR" sz="2200" b="1" dirty="0">
                <a:ea typeface="Verdana" pitchFamily="34" charset="0"/>
                <a:cs typeface="Verdana" pitchFamily="34" charset="0"/>
              </a:rPr>
              <a:t>Μεταξύ </a:t>
            </a:r>
            <a:r>
              <a:rPr lang="en-US" sz="2200" b="1" dirty="0">
                <a:ea typeface="Verdana" pitchFamily="34" charset="0"/>
                <a:cs typeface="Verdana" pitchFamily="34" charset="0"/>
              </a:rPr>
              <a:t>0 </a:t>
            </a:r>
            <a:r>
              <a:rPr lang="el-GR" sz="2200" b="1" dirty="0">
                <a:ea typeface="Verdana" pitchFamily="34" charset="0"/>
                <a:cs typeface="Verdana" pitchFamily="34" charset="0"/>
              </a:rPr>
              <a:t>και</a:t>
            </a:r>
            <a:r>
              <a:rPr lang="en-US" sz="2200" b="1" dirty="0">
                <a:ea typeface="Verdana" pitchFamily="34" charset="0"/>
                <a:cs typeface="Verdana" pitchFamily="34" charset="0"/>
              </a:rPr>
              <a:t> 1 </a:t>
            </a:r>
            <a:r>
              <a:rPr lang="el-GR" sz="2200" dirty="0">
                <a:ea typeface="Verdana" pitchFamily="34" charset="0"/>
                <a:cs typeface="Verdana" pitchFamily="34" charset="0"/>
              </a:rPr>
              <a:t>όταν έχουμε θετικές συσχετίσεις διαφόρων εντάσεων</a:t>
            </a:r>
            <a:r>
              <a:rPr lang="el-GR" sz="2200" b="1" dirty="0">
                <a:ea typeface="Verdana" pitchFamily="34" charset="0"/>
                <a:cs typeface="Verdana" pitchFamily="34" charset="0"/>
              </a:rPr>
              <a:t> </a:t>
            </a:r>
          </a:p>
          <a:p>
            <a:pPr>
              <a:lnSpc>
                <a:spcPct val="105000"/>
              </a:lnSpc>
              <a:spcBef>
                <a:spcPts val="600"/>
              </a:spcBef>
            </a:pPr>
            <a:r>
              <a:rPr lang="el-GR" sz="2200" b="1" dirty="0">
                <a:ea typeface="Verdana" pitchFamily="34" charset="0"/>
                <a:cs typeface="Verdana" pitchFamily="34" charset="0"/>
              </a:rPr>
              <a:t>Μεταξύ </a:t>
            </a:r>
            <a:r>
              <a:rPr lang="el-GR" sz="2200" dirty="0">
                <a:ea typeface="Verdana" pitchFamily="34" charset="0"/>
                <a:cs typeface="Verdana" pitchFamily="34" charset="0"/>
              </a:rPr>
              <a:t>-</a:t>
            </a:r>
            <a:r>
              <a:rPr lang="en-US" sz="2200" b="1" dirty="0">
                <a:ea typeface="Verdana" pitchFamily="34" charset="0"/>
                <a:cs typeface="Verdana" pitchFamily="34" charset="0"/>
              </a:rPr>
              <a:t>1 </a:t>
            </a:r>
            <a:r>
              <a:rPr lang="el-GR" sz="2200" b="1" dirty="0">
                <a:ea typeface="Verdana" pitchFamily="34" charset="0"/>
                <a:cs typeface="Verdana" pitchFamily="34" charset="0"/>
              </a:rPr>
              <a:t>και</a:t>
            </a:r>
            <a:r>
              <a:rPr lang="en-US" sz="2200" b="1" dirty="0">
                <a:ea typeface="Verdana" pitchFamily="34" charset="0"/>
                <a:cs typeface="Verdana" pitchFamily="34" charset="0"/>
              </a:rPr>
              <a:t> 0</a:t>
            </a:r>
            <a:r>
              <a:rPr lang="en-US" sz="2200" dirty="0">
                <a:ea typeface="Verdana" pitchFamily="34" charset="0"/>
                <a:cs typeface="Verdana" pitchFamily="34" charset="0"/>
              </a:rPr>
              <a:t>, </a:t>
            </a:r>
            <a:r>
              <a:rPr lang="el-GR" sz="2200" dirty="0">
                <a:ea typeface="Verdana" pitchFamily="34" charset="0"/>
                <a:cs typeface="Verdana" pitchFamily="34" charset="0"/>
              </a:rPr>
              <a:t>όταν έχουμε αρνητικές συσχετίσεις διαφόρων εντάσεων</a:t>
            </a:r>
          </a:p>
          <a:p>
            <a:pPr>
              <a:lnSpc>
                <a:spcPct val="105000"/>
              </a:lnSpc>
              <a:spcBef>
                <a:spcPts val="600"/>
              </a:spcBef>
              <a:buFont typeface="Wingdings" panose="05000000000000000000" pitchFamily="2" charset="2"/>
              <a:buChar char="ü"/>
            </a:pPr>
            <a:r>
              <a:rPr lang="el-GR" sz="2200" b="1" dirty="0" smtClean="0"/>
              <a:t>Προσοχή</a:t>
            </a:r>
            <a:r>
              <a:rPr lang="en-US" sz="2200" b="1" dirty="0"/>
              <a:t>! </a:t>
            </a:r>
            <a:r>
              <a:rPr lang="el-GR" sz="2200" dirty="0"/>
              <a:t>Ο συντελεστής </a:t>
            </a:r>
            <a:r>
              <a:rPr lang="en-US" sz="2200" dirty="0"/>
              <a:t>Pearson </a:t>
            </a:r>
            <a:r>
              <a:rPr lang="el-GR" sz="2200" dirty="0"/>
              <a:t>είναι κατάλληλος για γραμμικές συσχετίσεις και μόνο, δηλαδή μία τιμή του γύρω στο μηδέν υποδηλώνει </a:t>
            </a:r>
            <a:r>
              <a:rPr lang="el-GR" sz="2200" b="1" dirty="0"/>
              <a:t>«όχι γραμμική σχέση</a:t>
            </a:r>
            <a:r>
              <a:rPr lang="en-US" sz="2200" b="1" dirty="0"/>
              <a:t>!</a:t>
            </a:r>
            <a:r>
              <a:rPr lang="el-GR" sz="2200" b="1" dirty="0"/>
              <a:t> </a:t>
            </a:r>
            <a:endParaRPr lang="en-US" sz="2200" b="1" dirty="0"/>
          </a:p>
          <a:p>
            <a:pPr marL="355600" indent="0">
              <a:lnSpc>
                <a:spcPct val="105000"/>
              </a:lnSpc>
              <a:spcBef>
                <a:spcPts val="600"/>
              </a:spcBef>
              <a:buNone/>
            </a:pPr>
            <a:r>
              <a:rPr lang="el-GR" sz="2200" dirty="0"/>
              <a:t>Συνεπώς μη γραμμικές συσχετίσεις μπορεί να ισχύουν και </a:t>
            </a:r>
            <a:r>
              <a:rPr lang="el-GR" sz="2200" dirty="0" smtClean="0"/>
              <a:t>για</a:t>
            </a:r>
            <a:r>
              <a:rPr lang="en-US" sz="2200" dirty="0" smtClean="0"/>
              <a:t> </a:t>
            </a:r>
            <a:r>
              <a:rPr lang="el-GR" sz="2200" dirty="0" smtClean="0"/>
              <a:t>αυτό </a:t>
            </a:r>
            <a:r>
              <a:rPr lang="el-GR" sz="2200" dirty="0"/>
              <a:t>κατασκευάζουμε και διαγράμματα </a:t>
            </a:r>
            <a:r>
              <a:rPr lang="el-GR" sz="2200" dirty="0" smtClean="0"/>
              <a:t>διασποράς.</a:t>
            </a:r>
            <a:endParaRPr lang="el-GR" sz="220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5</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5/6</a:t>
            </a:r>
            <a:endParaRPr lang="el-GR" dirty="0"/>
          </a:p>
        </p:txBody>
      </p:sp>
    </p:spTree>
    <p:extLst>
      <p:ext uri="{BB962C8B-B14F-4D97-AF65-F5344CB8AC3E}">
        <p14:creationId xmlns:p14="http://schemas.microsoft.com/office/powerpoint/2010/main" val="15470526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smtClean="0">
                <a:ea typeface="Verdana" pitchFamily="34" charset="0"/>
                <a:cs typeface="Verdana" pitchFamily="34" charset="0"/>
              </a:rPr>
              <a:t>Εναλλακτικοί του </a:t>
            </a:r>
            <a:r>
              <a:rPr lang="en-US" b="1" dirty="0" smtClean="0">
                <a:ea typeface="Verdana" pitchFamily="34" charset="0"/>
                <a:cs typeface="Verdana" pitchFamily="34" charset="0"/>
              </a:rPr>
              <a:t>Pearson</a:t>
            </a:r>
            <a:r>
              <a:rPr lang="el-GR" b="1" dirty="0" smtClean="0">
                <a:ea typeface="Verdana" pitchFamily="34" charset="0"/>
                <a:cs typeface="Verdana" pitchFamily="34" charset="0"/>
              </a:rPr>
              <a:t> συντελεστές συσχέτισης </a:t>
            </a:r>
            <a:r>
              <a:rPr lang="en-US" b="1" dirty="0" smtClean="0">
                <a:ea typeface="Verdana" pitchFamily="34" charset="0"/>
                <a:cs typeface="Verdana" pitchFamily="34" charset="0"/>
              </a:rPr>
              <a:t>:</a:t>
            </a:r>
            <a:endParaRPr lang="en-US" b="1" dirty="0">
              <a:ea typeface="Verdana" pitchFamily="34" charset="0"/>
              <a:cs typeface="Verdana" pitchFamily="34" charset="0"/>
            </a:endParaRPr>
          </a:p>
          <a:p>
            <a:pPr marL="0" indent="0" algn="ctr">
              <a:buNone/>
            </a:pPr>
            <a:r>
              <a:rPr lang="en-US" b="1" dirty="0">
                <a:ea typeface="Verdana" pitchFamily="34" charset="0"/>
                <a:cs typeface="Verdana" pitchFamily="34" charset="0"/>
              </a:rPr>
              <a:t>Spearman and Kendall</a:t>
            </a:r>
          </a:p>
          <a:p>
            <a:pPr marL="0" indent="0">
              <a:buNone/>
            </a:pPr>
            <a:r>
              <a:rPr lang="en-US" b="1" dirty="0" smtClean="0">
                <a:ea typeface="Verdana" pitchFamily="34" charset="0"/>
                <a:cs typeface="Verdana" pitchFamily="34" charset="0"/>
              </a:rPr>
              <a:t>Spearman </a:t>
            </a:r>
            <a:r>
              <a:rPr lang="el-GR" dirty="0" smtClean="0">
                <a:ea typeface="Verdana" pitchFamily="34" charset="0"/>
                <a:cs typeface="Verdana" pitchFamily="34" charset="0"/>
              </a:rPr>
              <a:t>και</a:t>
            </a:r>
            <a:r>
              <a:rPr lang="en-US" dirty="0" smtClean="0">
                <a:ea typeface="Verdana" pitchFamily="34" charset="0"/>
                <a:cs typeface="Verdana" pitchFamily="34" charset="0"/>
              </a:rPr>
              <a:t> </a:t>
            </a:r>
            <a:r>
              <a:rPr lang="en-US" b="1" dirty="0" smtClean="0">
                <a:ea typeface="Verdana" pitchFamily="34" charset="0"/>
                <a:cs typeface="Verdana" pitchFamily="34" charset="0"/>
              </a:rPr>
              <a:t>Kendall </a:t>
            </a:r>
            <a:r>
              <a:rPr lang="el-GR" dirty="0" smtClean="0">
                <a:ea typeface="Verdana" pitchFamily="34" charset="0"/>
                <a:cs typeface="Verdana" pitchFamily="34" charset="0"/>
              </a:rPr>
              <a:t>συντελεστές συσχέτισης.</a:t>
            </a:r>
          </a:p>
          <a:p>
            <a:pPr marL="0" indent="0">
              <a:buNone/>
            </a:pPr>
            <a:r>
              <a:rPr lang="el-GR" dirty="0" smtClean="0">
                <a:ea typeface="Verdana" pitchFamily="34" charset="0"/>
                <a:cs typeface="Verdana" pitchFamily="34" charset="0"/>
              </a:rPr>
              <a:t>Σημειώστε ότι</a:t>
            </a:r>
            <a:r>
              <a:rPr lang="en-US" dirty="0" smtClean="0">
                <a:ea typeface="Verdana" pitchFamily="34" charset="0"/>
                <a:cs typeface="Verdana" pitchFamily="34" charset="0"/>
              </a:rPr>
              <a:t>:</a:t>
            </a:r>
            <a:endParaRPr lang="en-US" dirty="0">
              <a:ea typeface="Verdana" pitchFamily="34" charset="0"/>
              <a:cs typeface="Verdana" pitchFamily="34" charset="0"/>
            </a:endParaRPr>
          </a:p>
          <a:p>
            <a:r>
              <a:rPr lang="el-GR" dirty="0" smtClean="0">
                <a:ea typeface="Verdana" pitchFamily="34" charset="0"/>
                <a:cs typeface="Verdana" pitchFamily="34" charset="0"/>
              </a:rPr>
              <a:t>Οι μεταβλητές πρέπει να είναι </a:t>
            </a:r>
            <a:r>
              <a:rPr lang="en-US" dirty="0" smtClean="0">
                <a:ea typeface="Verdana" pitchFamily="34" charset="0"/>
                <a:cs typeface="Verdana" pitchFamily="34" charset="0"/>
              </a:rPr>
              <a:t>ordinal </a:t>
            </a:r>
            <a:r>
              <a:rPr lang="el-GR" dirty="0" smtClean="0">
                <a:ea typeface="Verdana" pitchFamily="34" charset="0"/>
                <a:cs typeface="Verdana" pitchFamily="34" charset="0"/>
              </a:rPr>
              <a:t>ή</a:t>
            </a:r>
            <a:r>
              <a:rPr lang="en-US" dirty="0" smtClean="0">
                <a:ea typeface="Verdana" pitchFamily="34" charset="0"/>
                <a:cs typeface="Verdana" pitchFamily="34" charset="0"/>
              </a:rPr>
              <a:t> </a:t>
            </a:r>
            <a:r>
              <a:rPr lang="en-US" dirty="0">
                <a:ea typeface="Verdana" pitchFamily="34" charset="0"/>
                <a:cs typeface="Verdana" pitchFamily="34" charset="0"/>
              </a:rPr>
              <a:t>scale </a:t>
            </a:r>
            <a:r>
              <a:rPr lang="el-GR" dirty="0">
                <a:ea typeface="Verdana" pitchFamily="34" charset="0"/>
                <a:cs typeface="Verdana" pitchFamily="34" charset="0"/>
              </a:rPr>
              <a:t>ή</a:t>
            </a:r>
            <a:r>
              <a:rPr lang="en-US" dirty="0" smtClean="0">
                <a:ea typeface="Verdana" pitchFamily="34" charset="0"/>
                <a:cs typeface="Verdana" pitchFamily="34" charset="0"/>
              </a:rPr>
              <a:t> dichotomous</a:t>
            </a:r>
            <a:r>
              <a:rPr lang="el-GR" dirty="0" smtClean="0">
                <a:ea typeface="Verdana" pitchFamily="34" charset="0"/>
                <a:cs typeface="Verdana" pitchFamily="34" charset="0"/>
              </a:rPr>
              <a:t>.</a:t>
            </a:r>
            <a:endParaRPr lang="en-US" dirty="0">
              <a:ea typeface="Verdana" pitchFamily="34" charset="0"/>
              <a:cs typeface="Verdana" pitchFamily="34" charset="0"/>
            </a:endParaRPr>
          </a:p>
          <a:p>
            <a:r>
              <a:rPr lang="el-GR" dirty="0" smtClean="0">
                <a:ea typeface="Verdana" pitchFamily="34" charset="0"/>
                <a:cs typeface="Verdana" pitchFamily="34" charset="0"/>
              </a:rPr>
              <a:t>Οι παραπάνω δύο μη παραμετρικοί συντελεστές συσχέτισης περιγράφουν μονότονες σχέσεις.</a:t>
            </a:r>
            <a:endParaRPr lang="en-US" dirty="0">
              <a:ea typeface="Verdana" pitchFamily="34" charset="0"/>
              <a:cs typeface="Verdana" pitchFamily="34" charset="0"/>
            </a:endParaRPr>
          </a:p>
          <a:p>
            <a:r>
              <a:rPr lang="el-GR" dirty="0" smtClean="0">
                <a:ea typeface="Verdana" pitchFamily="34" charset="0"/>
                <a:cs typeface="Verdana" pitchFamily="34" charset="0"/>
              </a:rPr>
              <a:t>Δεδομένου ότι η γραμμική σχέση είναι μια μονότονη σχέση οι </a:t>
            </a:r>
            <a:r>
              <a:rPr lang="en-US" dirty="0" smtClean="0">
                <a:ea typeface="Verdana" pitchFamily="34" charset="0"/>
                <a:cs typeface="Verdana" pitchFamily="34" charset="0"/>
              </a:rPr>
              <a:t>Spearman </a:t>
            </a:r>
            <a:r>
              <a:rPr lang="el-GR" dirty="0" smtClean="0">
                <a:ea typeface="Verdana" pitchFamily="34" charset="0"/>
                <a:cs typeface="Verdana" pitchFamily="34" charset="0"/>
              </a:rPr>
              <a:t>και</a:t>
            </a:r>
            <a:r>
              <a:rPr lang="en-US" dirty="0" smtClean="0">
                <a:ea typeface="Verdana" pitchFamily="34" charset="0"/>
                <a:cs typeface="Verdana" pitchFamily="34" charset="0"/>
              </a:rPr>
              <a:t> Kendall </a:t>
            </a:r>
            <a:r>
              <a:rPr lang="el-GR" dirty="0">
                <a:ea typeface="Verdana" pitchFamily="34" charset="0"/>
                <a:cs typeface="Verdana" pitchFamily="34" charset="0"/>
              </a:rPr>
              <a:t>συντελεστές συσχέτισης </a:t>
            </a:r>
            <a:r>
              <a:rPr lang="el-GR" dirty="0" smtClean="0">
                <a:ea typeface="Verdana" pitchFamily="34" charset="0"/>
                <a:cs typeface="Verdana" pitchFamily="34" charset="0"/>
              </a:rPr>
              <a:t>μπορούν να εφαρμοστούν και σε γραμμικές συσχετίσεις.</a:t>
            </a:r>
            <a:endParaRPr lang="en-US" dirty="0" smtClean="0">
              <a:ea typeface="Verdana" pitchFamily="34" charset="0"/>
              <a:cs typeface="Verdana" pitchFamily="34" charset="0"/>
            </a:endParaRP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6</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6/6</a:t>
            </a:r>
            <a:endParaRPr lang="el-GR" dirty="0"/>
          </a:p>
        </p:txBody>
      </p:sp>
    </p:spTree>
    <p:extLst>
      <p:ext uri="{BB962C8B-B14F-4D97-AF65-F5344CB8AC3E}">
        <p14:creationId xmlns:p14="http://schemas.microsoft.com/office/powerpoint/2010/main" val="328128133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712968" cy="5589240"/>
          </a:xfrm>
        </p:spPr>
        <p:txBody>
          <a:bodyPr>
            <a:noAutofit/>
          </a:bodyPr>
          <a:lstStyle/>
          <a:p>
            <a:pPr marL="0" indent="0" fontAlgn="auto">
              <a:spcAft>
                <a:spcPts val="0"/>
              </a:spcAft>
              <a:buFont typeface="Wingdings"/>
              <a:buNone/>
              <a:defRPr/>
            </a:pPr>
            <a:r>
              <a:rPr lang="el-GR" sz="2100" dirty="0" smtClean="0">
                <a:ea typeface="Verdana" pitchFamily="34" charset="0"/>
                <a:cs typeface="Verdana" pitchFamily="34" charset="0"/>
              </a:rPr>
              <a:t>Η παρούσα παράγραφος αφορά στην απλή παλινδρόμηση. </a:t>
            </a:r>
          </a:p>
          <a:p>
            <a:pPr marL="0" indent="0" fontAlgn="auto">
              <a:spcAft>
                <a:spcPts val="0"/>
              </a:spcAft>
              <a:buFont typeface="Wingdings"/>
              <a:buNone/>
              <a:defRPr/>
            </a:pPr>
            <a:r>
              <a:rPr lang="el-GR" sz="2100" dirty="0" smtClean="0">
                <a:ea typeface="Verdana" pitchFamily="34" charset="0"/>
                <a:cs typeface="Verdana" pitchFamily="34" charset="0"/>
              </a:rPr>
              <a:t>Στην </a:t>
            </a:r>
            <a:r>
              <a:rPr lang="el-GR" sz="2100" dirty="0">
                <a:ea typeface="Verdana" pitchFamily="34" charset="0"/>
                <a:cs typeface="Verdana" pitchFamily="34" charset="0"/>
              </a:rPr>
              <a:t>απλή παλινδρόμηση απαιτούνται δύο ποσοτικές μεταβλητές εκ των οποίων η μία θεωρείται ανεξάρτητη-ίndependent (Χ) και η άλλη εξαρτημένη </a:t>
            </a:r>
            <a:r>
              <a:rPr lang="el-GR" sz="2100" dirty="0" smtClean="0">
                <a:ea typeface="Verdana" pitchFamily="34" charset="0"/>
                <a:cs typeface="Verdana" pitchFamily="34" charset="0"/>
              </a:rPr>
              <a:t>- dependent </a:t>
            </a:r>
            <a:r>
              <a:rPr lang="el-GR" sz="2100" dirty="0">
                <a:ea typeface="Verdana" pitchFamily="34" charset="0"/>
                <a:cs typeface="Verdana" pitchFamily="34" charset="0"/>
              </a:rPr>
              <a:t>(Υ). Η διερεύνηση της μορφής της παλινδρόμησης είναι το βασικό πρόβλημα το οποίο κατ' αρχάς θα πρέπει να επιλυθεί. Είναι δηλαδή απαραίτητο να προσδιορίσουμε αν τα ζεύγη τιμών (Χ, Υ) προσαρμόζονται καλύτερα σε μια ευθεία ή παραβολή ή έλλειψη ή υπερβολή κ.λ.π</a:t>
            </a:r>
            <a:r>
              <a:rPr lang="el-GR" sz="2100" dirty="0" smtClean="0">
                <a:ea typeface="Verdana" pitchFamily="34" charset="0"/>
                <a:cs typeface="Verdana" pitchFamily="34" charset="0"/>
              </a:rPr>
              <a:t>.</a:t>
            </a:r>
          </a:p>
          <a:p>
            <a:pPr marL="0" indent="0" fontAlgn="auto">
              <a:spcAft>
                <a:spcPts val="0"/>
              </a:spcAft>
              <a:buFont typeface="Wingdings"/>
              <a:buNone/>
              <a:defRPr/>
            </a:pPr>
            <a:r>
              <a:rPr lang="el-GR" sz="2100" dirty="0">
                <a:ea typeface="Verdana" pitchFamily="34" charset="0"/>
                <a:cs typeface="Verdana" pitchFamily="34" charset="0"/>
              </a:rPr>
              <a:t>Αν υποθέσουμε ότι η κατάλληλη μορφή παλινδρόμησης, για κάποια συγκεκριμένα ζεύγη τιμών, είναι η γραμμική, τότε για να υπολογίσουμε τους συντελεστές της παλινδρόμησης και τα διάφορα στατιστικά μέτρα τα οποία είναι απαραίτητα, η διαδικασία την οποία πρέπει να ακολουθήσουμε </a:t>
            </a:r>
            <a:r>
              <a:rPr lang="el-GR" sz="2100" dirty="0" smtClean="0">
                <a:ea typeface="Verdana" pitchFamily="34" charset="0"/>
                <a:cs typeface="Verdana" pitchFamily="34" charset="0"/>
              </a:rPr>
              <a:t> αποτελεί αντικείμενο του συγκεκριμένης παραγράφου. </a:t>
            </a:r>
          </a:p>
          <a:p>
            <a:pPr marL="0" indent="0" fontAlgn="auto">
              <a:spcAft>
                <a:spcPts val="0"/>
              </a:spcAft>
              <a:buFont typeface="Wingdings"/>
              <a:buNone/>
              <a:defRPr/>
            </a:pPr>
            <a:r>
              <a:rPr lang="el-GR" sz="2100" dirty="0" smtClean="0">
                <a:ea typeface="Verdana" pitchFamily="34" charset="0"/>
                <a:cs typeface="Verdana" pitchFamily="34" charset="0"/>
              </a:rPr>
              <a:t>Παρατίθεται και λυμένο </a:t>
            </a:r>
            <a:r>
              <a:rPr lang="el-GR" sz="2100" dirty="0">
                <a:ea typeface="Verdana" pitchFamily="34" charset="0"/>
                <a:cs typeface="Verdana" pitchFamily="34" charset="0"/>
              </a:rPr>
              <a:t>παράδειγμα  </a:t>
            </a:r>
            <a:r>
              <a:rPr lang="el-GR" sz="2100" dirty="0" smtClean="0">
                <a:ea typeface="Verdana" pitchFamily="34" charset="0"/>
                <a:cs typeface="Verdana" pitchFamily="34" charset="0"/>
              </a:rPr>
              <a:t>απλής παλινδρόμησης στο οποίο περιγράφεται η εν λόγω διαδικασία.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7</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5" name="Τίτλος 4"/>
          <p:cNvSpPr>
            <a:spLocks noGrp="1"/>
          </p:cNvSpPr>
          <p:nvPr>
            <p:ph type="title"/>
          </p:nvPr>
        </p:nvSpPr>
        <p:spPr/>
        <p:txBody>
          <a:bodyPr/>
          <a:lstStyle/>
          <a:p>
            <a:r>
              <a:rPr lang="el-GR" dirty="0"/>
              <a:t>Απλή </a:t>
            </a:r>
            <a:r>
              <a:rPr lang="el-GR" dirty="0" smtClean="0"/>
              <a:t>Παλινδρόμηση </a:t>
            </a:r>
            <a:r>
              <a:rPr lang="el-GR" sz="3000" b="0" dirty="0" smtClean="0"/>
              <a:t>1/14</a:t>
            </a:r>
            <a:endParaRPr lang="el-GR" sz="3000" b="0" dirty="0"/>
          </a:p>
        </p:txBody>
      </p:sp>
    </p:spTree>
    <p:extLst>
      <p:ext uri="{BB962C8B-B14F-4D97-AF65-F5344CB8AC3E}">
        <p14:creationId xmlns:p14="http://schemas.microsoft.com/office/powerpoint/2010/main" val="3999234265"/>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640960" cy="5517232"/>
          </a:xfrm>
        </p:spPr>
        <p:txBody>
          <a:bodyPr>
            <a:noAutofit/>
          </a:bodyPr>
          <a:lstStyle/>
          <a:p>
            <a:pPr marL="0" indent="0" fontAlgn="auto">
              <a:spcAft>
                <a:spcPts val="0"/>
              </a:spcAft>
              <a:buFont typeface="Wingdings"/>
              <a:buNone/>
              <a:defRPr/>
            </a:pPr>
            <a:r>
              <a:rPr lang="el-GR" sz="2200" dirty="0" smtClean="0">
                <a:ea typeface="Verdana" pitchFamily="34" charset="0"/>
                <a:cs typeface="Verdana" pitchFamily="34" charset="0"/>
              </a:rPr>
              <a:t>Στην </a:t>
            </a:r>
            <a:r>
              <a:rPr lang="el-GR" sz="2200" dirty="0">
                <a:ea typeface="Verdana" pitchFamily="34" charset="0"/>
                <a:cs typeface="Verdana" pitchFamily="34" charset="0"/>
              </a:rPr>
              <a:t>ανάλυση συνεχών δεδομένων (π.χ. ηλικία, χρόνος, επίδοση κ.α.) χρησιμοποιούμε μοντέλα απλής γραμμικής παλινδρόμησης (με μία μόνο επεξηγηματική μεταβλητή Χ), μοντέλα πολλαπλής γραμμικής παλινδρόμησης (δηλαδή με παραπάνω από μια επεξηγηματική μεταβλητή Χ στο μοντέλο), καθώς και με μοντέλα ανάλυσης διακύμανσης που εκφράζουν την επίδραση κάθε επιπέδου μιας ή περισσοτέρων επεξηγηματικών στην εξαρτημένη Y. Για παράδειγμα, έστω ότι θέλουμε να ελέγξουμε την επίδραση που θα είχε κάποιο φάρμακο (φάρμακο Α, φάρμακο Β, φάρμακο Γ, δηλαδή 3 επίπεδα στην μεταβλητή Φάρμακο) σε ένα άνθρωπο ανάλογα με την ηλικία του. Εδώ η εξαρτημένη είναι η ηλικία του ανθρώπου (Υ) και η επεξηγηματική είναι του Φάρμακο (Χ).</a:t>
            </a:r>
          </a:p>
          <a:p>
            <a:pPr marL="0" indent="0" fontAlgn="auto">
              <a:spcAft>
                <a:spcPts val="0"/>
              </a:spcAft>
              <a:buFont typeface="Wingdings"/>
              <a:buNone/>
              <a:defRPr/>
            </a:pPr>
            <a:r>
              <a:rPr lang="el-GR" sz="2200" dirty="0">
                <a:ea typeface="Verdana" pitchFamily="34" charset="0"/>
                <a:cs typeface="Verdana" pitchFamily="34" charset="0"/>
              </a:rPr>
              <a:t>Και στις τρεις αυτές αναλύσεις, επειδή ακριβώς στηρίζονται στο γραμμικό υπόδειγμα, για να είναι οι εκτιμήσεις συνεπείς, οπότε και σωστές θα πρέπει να πληρούνται κάποιες προϋποθέσεις</a:t>
            </a:r>
            <a:r>
              <a:rPr lang="el-GR" sz="2200" dirty="0" smtClean="0">
                <a:ea typeface="Verdana" pitchFamily="34" charset="0"/>
                <a:cs typeface="Verdana" pitchFamily="34" charset="0"/>
              </a:rPr>
              <a:t>.</a:t>
            </a:r>
            <a:endParaRPr lang="el-GR" sz="2200" dirty="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8</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2/14</a:t>
            </a:r>
            <a:endParaRPr lang="el-GR" dirty="0"/>
          </a:p>
        </p:txBody>
      </p:sp>
    </p:spTree>
    <p:extLst>
      <p:ext uri="{BB962C8B-B14F-4D97-AF65-F5344CB8AC3E}">
        <p14:creationId xmlns:p14="http://schemas.microsoft.com/office/powerpoint/2010/main" val="427264605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45</TotalTime>
  <Words>1901</Words>
  <Application>Microsoft Office PowerPoint</Application>
  <PresentationFormat>Προβολή στην οθόνη (4:3)</PresentationFormat>
  <Paragraphs>279</Paragraphs>
  <Slides>31</Slides>
  <Notes>30</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template</vt:lpstr>
      <vt:lpstr>OC_template_updated</vt:lpstr>
      <vt:lpstr>Εφαρμογές Στατιστικής στην Τεχνολογία Τροφίμων (Θ)</vt:lpstr>
      <vt:lpstr>Συσχέτιση 1/6</vt:lpstr>
      <vt:lpstr>Συσχέτιση 2/6</vt:lpstr>
      <vt:lpstr>Συσχέτιση 3/6</vt:lpstr>
      <vt:lpstr>Συσχέτιση 4/6</vt:lpstr>
      <vt:lpstr>Συσχέτιση 5/6</vt:lpstr>
      <vt:lpstr>Συσχέτιση 6/6</vt:lpstr>
      <vt:lpstr>Απλή Παλινδρόμηση 1/14</vt:lpstr>
      <vt:lpstr>Απλή Παλινδρόμηση 2/14</vt:lpstr>
      <vt:lpstr>Απλή Παλινδρόμηση 3/14</vt:lpstr>
      <vt:lpstr>Απλή Παλινδρόμηση 4/14</vt:lpstr>
      <vt:lpstr>Απλή Παλινδρόμηση 5/14</vt:lpstr>
      <vt:lpstr>Απλή Παλινδρόμηση 6/14</vt:lpstr>
      <vt:lpstr>Απλή Παλινδρόμηση 7/14</vt:lpstr>
      <vt:lpstr>Απλή Παλινδρόμηση 8/14</vt:lpstr>
      <vt:lpstr>Απλή Παλινδρόμηση 9/14</vt:lpstr>
      <vt:lpstr>ΚΕΦΑΛΑΙΟ 6. ΑΠΛΗ ΠΑΛΙΝΔΡΟΜΗΣΗ </vt:lpstr>
      <vt:lpstr>Απλή Παλινδρόμηση 10/14</vt:lpstr>
      <vt:lpstr>Απλή Παλινδρόμηση 11/14</vt:lpstr>
      <vt:lpstr>Απλή Παλινδρόμηση 12/14</vt:lpstr>
      <vt:lpstr>Παρουσίαση του PowerPoint</vt:lpstr>
      <vt:lpstr>Απλή Παλινδρόμηση 13/14</vt:lpstr>
      <vt:lpstr>Απλή Παλινδρόμηση 14/14</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7</cp:revision>
  <dcterms:created xsi:type="dcterms:W3CDTF">2015-11-24T09:39:04Z</dcterms:created>
  <dcterms:modified xsi:type="dcterms:W3CDTF">2015-11-27T10:23:40Z</dcterms:modified>
</cp:coreProperties>
</file>