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320" r:id="rId3"/>
    <p:sldId id="321" r:id="rId4"/>
    <p:sldId id="312" r:id="rId5"/>
    <p:sldId id="313" r:id="rId6"/>
    <p:sldId id="306" r:id="rId7"/>
    <p:sldId id="314" r:id="rId8"/>
    <p:sldId id="322" r:id="rId9"/>
    <p:sldId id="307" r:id="rId10"/>
    <p:sldId id="315" r:id="rId11"/>
    <p:sldId id="316" r:id="rId12"/>
    <p:sldId id="317" r:id="rId13"/>
    <p:sldId id="308" r:id="rId14"/>
    <p:sldId id="323" r:id="rId15"/>
    <p:sldId id="319" r:id="rId16"/>
    <p:sldId id="309" r:id="rId17"/>
    <p:sldId id="318" r:id="rId18"/>
    <p:sldId id="325" r:id="rId19"/>
    <p:sldId id="324" r:id="rId20"/>
    <p:sldId id="330" r:id="rId21"/>
    <p:sldId id="331" r:id="rId22"/>
    <p:sldId id="332" r:id="rId23"/>
    <p:sldId id="338" r:id="rId24"/>
    <p:sldId id="311" r:id="rId25"/>
    <p:sldId id="310" r:id="rId26"/>
    <p:sldId id="327" r:id="rId27"/>
    <p:sldId id="326" r:id="rId28"/>
    <p:sldId id="328" r:id="rId29"/>
    <p:sldId id="329" r:id="rId30"/>
    <p:sldId id="333" r:id="rId31"/>
    <p:sldId id="349" r:id="rId32"/>
    <p:sldId id="369" r:id="rId33"/>
    <p:sldId id="348" r:id="rId34"/>
    <p:sldId id="341" r:id="rId35"/>
    <p:sldId id="336" r:id="rId36"/>
    <p:sldId id="337" r:id="rId37"/>
    <p:sldId id="339" r:id="rId38"/>
    <p:sldId id="358" r:id="rId39"/>
    <p:sldId id="343" r:id="rId40"/>
    <p:sldId id="364" r:id="rId41"/>
    <p:sldId id="365" r:id="rId42"/>
    <p:sldId id="367" r:id="rId43"/>
    <p:sldId id="344" r:id="rId44"/>
    <p:sldId id="342" r:id="rId45"/>
    <p:sldId id="366" r:id="rId46"/>
    <p:sldId id="350" r:id="rId47"/>
    <p:sldId id="351" r:id="rId48"/>
    <p:sldId id="345" r:id="rId49"/>
    <p:sldId id="363" r:id="rId50"/>
    <p:sldId id="347" r:id="rId51"/>
    <p:sldId id="340" r:id="rId52"/>
    <p:sldId id="359" r:id="rId53"/>
    <p:sldId id="360" r:id="rId54"/>
    <p:sldId id="362" r:id="rId55"/>
    <p:sldId id="352" r:id="rId56"/>
    <p:sldId id="353" r:id="rId57"/>
    <p:sldId id="368" r:id="rId58"/>
    <p:sldId id="357" r:id="rId59"/>
    <p:sldId id="354" r:id="rId60"/>
    <p:sldId id="356" r:id="rId61"/>
    <p:sldId id="355" r:id="rId62"/>
    <p:sldId id="361" r:id="rId63"/>
    <p:sldId id="370" r:id="rId6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Άγγελος Ψιλόπουλος" initials="ΆΨ" lastIdx="17" clrIdx="0">
    <p:extLst>
      <p:ext uri="{19B8F6BF-5375-455C-9EA6-DF929625EA0E}">
        <p15:presenceInfo xmlns:p15="http://schemas.microsoft.com/office/powerpoint/2012/main" userId="b4bfc68ae8efad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68" autoAdjust="0"/>
    <p:restoredTop sz="94660"/>
  </p:normalViewPr>
  <p:slideViewPr>
    <p:cSldViewPr snapToGrid="0">
      <p:cViewPr varScale="1">
        <p:scale>
          <a:sx n="96" d="100"/>
          <a:sy n="96" d="100"/>
        </p:scale>
        <p:origin x="102" y="4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5-07T21:47:18.610" idx="7">
    <p:pos x="10" y="10"/>
    <p:text>Σαρόγλειο Μέγαρο, κεντρικό κλιμακοστάσιο.</p:text>
    <p:extLst>
      <p:ext uri="{C676402C-5697-4E1C-873F-D02D1690AC5C}">
        <p15:threadingInfo xmlns:p15="http://schemas.microsoft.com/office/powerpoint/2012/main" timeZoneBias="-1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4-05-07T23:02:00.346" idx="11">
    <p:pos x="10" y="10"/>
    <p:text>Αρχοντικό Ζάννου, Πύργος Σαντορίνη.</p:text>
    <p:extLst>
      <p:ext uri="{C676402C-5697-4E1C-873F-D02D1690AC5C}">
        <p15:threadingInfo xmlns:p15="http://schemas.microsoft.com/office/powerpoint/2012/main" timeZoneBias="-1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4-05-07T23:02:00.346" idx="11">
    <p:pos x="10" y="10"/>
    <p:text>Αρχοντικό Ζάννου, Πύργος Σαντορίνη.</p:text>
    <p:extLst>
      <p:ext uri="{C676402C-5697-4E1C-873F-D02D1690AC5C}">
        <p15:threadingInfo xmlns:p15="http://schemas.microsoft.com/office/powerpoint/2012/main" timeZoneBias="-1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4-05-07T21:35:35.383" idx="1">
    <p:pos x="10" y="10"/>
    <p:text>πρώην οικία Ziller, περιήλθε στο τραπεζίτη και ιδρυτή της Ιωνικής και Λαϊκής Τράπεζας, Διονύσιο Λοβέρδο. Η ζωγραφική διακόσμηση του μεγάρου ήταν δημιουργία του Σλοβένου ζωγράφου Γιούρι Σούμπιτς, ο οποίος είχε αναλάβει και τον εικαστικό διάκοσμο του μεγάρου Σλίμαν («Ιλίου Μέλαθρον»)... 
Διαβάστε όλο το άρθρο: www.mixanitouxronou.gr/i-exosi-tou-tsiler/</p:text>
    <p:extLst>
      <p:ext uri="{C676402C-5697-4E1C-873F-D02D1690AC5C}">
        <p15:threadingInfo xmlns:p15="http://schemas.microsoft.com/office/powerpoint/2012/main" timeZoneBias="-1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4-05-07T23:14:17.895" idx="12">
    <p:pos x="10" y="10"/>
    <p:text>Αίθουσα χορού στον 1ο όροφο του «Ιλίου Μέλαθρον», αρχιτέκτων E. Ziller.  Η ζωγραφική διακόσμηση του μεγάρου ήταν δημιουργία του Σλοβένου ζωγράφου Γιούρι Σούμπιτς.</p:text>
    <p:extLst>
      <p:ext uri="{C676402C-5697-4E1C-873F-D02D1690AC5C}">
        <p15:threadingInfo xmlns:p15="http://schemas.microsoft.com/office/powerpoint/2012/main" timeZoneBias="-18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4-05-07T23:16:04.977" idx="13">
    <p:pos x="5280" y="1194"/>
    <p:text>Αρσάκειο. λεπτομέρειες μαρμάρινων δαπέδων. Κάτω: Δημαρχείο Ερμούπολης, Σύρος. Μαρμάρινο δάπεδο.</p:text>
    <p:extLst mod="1">
      <p:ext uri="{C676402C-5697-4E1C-873F-D02D1690AC5C}">
        <p15:threadingInfo xmlns:p15="http://schemas.microsoft.com/office/powerpoint/2012/main" timeZoneBias="-18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14-05-07T23:16:04.977" idx="13">
    <p:pos x="5280" y="1194"/>
    <p:text>Σοφοκλέους, παλαιό Χρηματηστίριο. Μπορντούρα &amp; σκαλοπάτια από μάρμαρο, δάπεδο από τσιμεντένια πλακίδια. Προσοχή στην ενσωμάτωση αεραγωγών και παροχών ρεύματος με τρόπο τέτοιο ώστε να εντάσσονται αρμονικά στο συνολικό σχέδιο.</p:text>
    <p:extLst mod="1">
      <p:ext uri="{C676402C-5697-4E1C-873F-D02D1690AC5C}">
        <p15:threadingInfo xmlns:p15="http://schemas.microsoft.com/office/powerpoint/2012/main" timeZoneBias="-18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4-05-07T23:26:16.919" idx="14">
    <p:pos x="6240" y="561"/>
    <p:text>Ρωμαιοκαθολική εκκλησία του Αγ. Διονυσίου, οδός Πανεπιστημίου. Μαρμάρινο δάπεδο.</p:text>
    <p:extLst mod="1">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4-05-07T21:46:08.668" idx="6">
    <p:pos x="10" y="10"/>
    <p:text>Ναύπλιο, πρώιμος νεοκλασικισμός. Λιτή και απέρριτη οργάωση της όψης.</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4-05-07T21:45:15.211" idx="5">
    <p:pos x="10" y="10"/>
    <p:text>Σαρόγλειο Μέγαρο, Β. Σοφίας και Ρηγίλλης.</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4-05-07T21:52:13.001" idx="9">
    <p:pos x="10" y="10"/>
    <p:text>Οροφογραφία νεοκλασικής οικίας στα Άνω Λεχώνια, Βόλος. Τα αρχοντικά άρχισαν να κτίζονται από πλούσιους Έλληνες βολιώτικης καταγωγής. Αυτό άρχισε να γίνεται στα τέλη του 19ου αιώνα, όταν άρχισε η σιδηροδρομική σύνδεση του χωριού με το Βόλο. Θεώρησαν τα Λεχώνια προάστιο της πόλης -όπως πράγματι είναι- και τα παρομοίασαν με την Κηφισιά. Η επικράτηση του νεοκλασικισμού στο χώρο του Πηλίου έρχεται με την προσάρτηση της Θεσσαλίας στο Ελληνικό κράτος ( του οποίου ο νεοκλασικισμός είναι το επίσημο αρχιτεκτονικό ύφος) το 1881.</p:text>
    <p:extLst>
      <p:ext uri="{C676402C-5697-4E1C-873F-D02D1690AC5C}">
        <p15:threadingInfo xmlns:p15="http://schemas.microsoft.com/office/powerpoint/2012/main" timeZoneBias="-1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4-05-08T00:36:55.458" idx="16">
    <p:pos x="5461" y="0"/>
    <p:text>Μέγαρο Σταθάτου. λεπτομέρεια γύψινου διακόσμου.</p:text>
    <p:extLst>
      <p:ext uri="{C676402C-5697-4E1C-873F-D02D1690AC5C}">
        <p15:threadingInfo xmlns:p15="http://schemas.microsoft.com/office/powerpoint/2012/main" timeZoneBias="-1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4-05-08T00:40:40.153" idx="17">
    <p:pos x="6703" y="332"/>
    <p:text>Αγ. Διονύσιος των Καθολικών, οδός Πανεπιστημίου. Φατνωματική οροφή από μπαγδατί. Ζωγραφική απομίμηση μαρμάρου στους τοίχους.</p:text>
    <p:extLst>
      <p:ext uri="{C676402C-5697-4E1C-873F-D02D1690AC5C}">
        <p15:threadingInfo xmlns:p15="http://schemas.microsoft.com/office/powerpoint/2012/main" timeZoneBias="-1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4-05-07T21:40:53.942" idx="3">
    <p:pos x="10" y="10"/>
    <p:text>Λαογραφικό &amp; Ιστορικό Μουσείο Ξάνθης</p:text>
    <p:extLst>
      <p:ext uri="{C676402C-5697-4E1C-873F-D02D1690AC5C}">
        <p15:threadingInfo xmlns:p15="http://schemas.microsoft.com/office/powerpoint/2012/main" timeZoneBias="-1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4-05-07T21:44:32.613" idx="4">
    <p:pos x="10" y="10"/>
    <p:text>πρώην Βασιλικό Θέατρο (νυν Εθνικό Θέατρο), έργο E. Ziller.</p:text>
    <p:extLst>
      <p:ext uri="{C676402C-5697-4E1C-873F-D02D1690AC5C}">
        <p15:threadingInfo xmlns:p15="http://schemas.microsoft.com/office/powerpoint/2012/main" timeZoneBias="-1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4-05-08T00:40:40.153" idx="17">
    <p:pos x="6703" y="332"/>
    <p:text>Αρχοντικό Κουντουριώτη, Ύδρα. Ξυλόγλυπτη οροφή.</p:text>
    <p:extLst>
      <p:ext uri="{C676402C-5697-4E1C-873F-D02D1690AC5C}">
        <p15:threadingInfo xmlns:p15="http://schemas.microsoft.com/office/powerpoint/2012/main" timeZoneBias="-1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7/5/2014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1635384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7/5/2014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181419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7/5/2014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288824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7/5/2014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3792442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710AA480-4809-49FC-83CB-4C3BE7D5B91B}" type="datetimeFigureOut">
              <a:rPr lang="el-GR" smtClean="0"/>
              <a:t>7/5/2014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326812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710AA480-4809-49FC-83CB-4C3BE7D5B91B}" type="datetimeFigureOut">
              <a:rPr lang="el-GR" smtClean="0"/>
              <a:t>7/5/2014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2495951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710AA480-4809-49FC-83CB-4C3BE7D5B91B}" type="datetimeFigureOut">
              <a:rPr lang="el-GR" smtClean="0"/>
              <a:t>7/5/2014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87527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710AA480-4809-49FC-83CB-4C3BE7D5B91B}" type="datetimeFigureOut">
              <a:rPr lang="el-GR" smtClean="0"/>
              <a:t>7/5/2014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1486574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10AA480-4809-49FC-83CB-4C3BE7D5B91B}" type="datetimeFigureOut">
              <a:rPr lang="el-GR" smtClean="0"/>
              <a:t>7/5/2014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335089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10AA480-4809-49FC-83CB-4C3BE7D5B91B}" type="datetimeFigureOut">
              <a:rPr lang="el-GR" smtClean="0"/>
              <a:t>7/5/2014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715328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10AA480-4809-49FC-83CB-4C3BE7D5B91B}" type="datetimeFigureOut">
              <a:rPr lang="el-GR" smtClean="0"/>
              <a:t>7/5/2014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2533897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AA480-4809-49FC-83CB-4C3BE7D5B91B}" type="datetimeFigureOut">
              <a:rPr lang="el-GR" smtClean="0"/>
              <a:t>7/5/2014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BA124-8C20-4C80-BEDE-B2ED576B7ABF}" type="slidenum">
              <a:rPr lang="el-GR" smtClean="0"/>
              <a:t>‹#›</a:t>
            </a:fld>
            <a:endParaRPr lang="el-GR"/>
          </a:p>
        </p:txBody>
      </p:sp>
    </p:spTree>
    <p:extLst>
      <p:ext uri="{BB962C8B-B14F-4D97-AF65-F5344CB8AC3E}">
        <p14:creationId xmlns:p14="http://schemas.microsoft.com/office/powerpoint/2010/main" val="4015138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31.jpg"/></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comments" Target="../comments/comment9.xml"/></Relationships>
</file>

<file path=ppt/slides/_rels/slide46.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1.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comments" Target="../comments/comment14.xml"/><Relationship Id="rId4" Type="http://schemas.openxmlformats.org/officeDocument/2006/relationships/image" Target="../media/image49.jpg"/></Relationships>
</file>

<file path=ppt/slides/_rels/slide5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comments" Target="../comments/comment15.xml"/></Relationships>
</file>

<file path=ppt/slides/_rels/slide58.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2">
            <a:extLst>
              <a:ext uri="{28A0092B-C50C-407E-A947-70E740481C1C}">
                <a14:useLocalDpi xmlns:a14="http://schemas.microsoft.com/office/drawing/2010/main" val="0"/>
              </a:ext>
            </a:extLst>
          </a:blip>
          <a:srcRect r="8085"/>
          <a:stretch/>
        </p:blipFill>
        <p:spPr>
          <a:xfrm rot="16200000">
            <a:off x="3573482" y="-31424"/>
            <a:ext cx="5065125" cy="7996301"/>
          </a:xfrm>
          <a:prstGeom prst="rect">
            <a:avLst/>
          </a:prstGeom>
        </p:spPr>
      </p:pic>
      <p:sp>
        <p:nvSpPr>
          <p:cNvPr id="7" name="TextBox 6"/>
          <p:cNvSpPr txBox="1"/>
          <p:nvPr/>
        </p:nvSpPr>
        <p:spPr>
          <a:xfrm>
            <a:off x="1777999" y="833998"/>
            <a:ext cx="8656090" cy="1200329"/>
          </a:xfrm>
          <a:prstGeom prst="rect">
            <a:avLst/>
          </a:prstGeom>
          <a:noFill/>
        </p:spPr>
        <p:txBody>
          <a:bodyPr wrap="square" rtlCol="0">
            <a:spAutoFit/>
          </a:bodyPr>
          <a:lstStyle/>
          <a:p>
            <a:pPr algn="ctr"/>
            <a:r>
              <a:rPr lang="el-GR" sz="3600" dirty="0" smtClean="0">
                <a:latin typeface="Minion Pro Med" panose="02040503050306020203" pitchFamily="18" charset="0"/>
                <a:ea typeface="Microsoft YaHei UI Light" panose="020B0502040204020203" pitchFamily="34" charset="-122"/>
              </a:rPr>
              <a:t>Βασικές αρχές της αρχιτεκτονικής του νεοκλασικισμού</a:t>
            </a:r>
          </a:p>
        </p:txBody>
      </p:sp>
    </p:spTree>
    <p:extLst>
      <p:ext uri="{BB962C8B-B14F-4D97-AF65-F5344CB8AC3E}">
        <p14:creationId xmlns:p14="http://schemas.microsoft.com/office/powerpoint/2010/main" val="41868861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788635" y="0"/>
            <a:ext cx="8614729" cy="6858000"/>
          </a:xfrm>
          <a:prstGeom prst="rect">
            <a:avLst/>
          </a:prstGeom>
        </p:spPr>
      </p:pic>
      <p:sp>
        <p:nvSpPr>
          <p:cNvPr id="3" name="Ορθογώνιο 2"/>
          <p:cNvSpPr/>
          <p:nvPr/>
        </p:nvSpPr>
        <p:spPr>
          <a:xfrm>
            <a:off x="3209925" y="5095875"/>
            <a:ext cx="6172200" cy="11811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3"/>
          <p:cNvSpPr txBox="1"/>
          <p:nvPr/>
        </p:nvSpPr>
        <p:spPr>
          <a:xfrm>
            <a:off x="1729343" y="4757321"/>
            <a:ext cx="1539875" cy="338554"/>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Βάση</a:t>
            </a:r>
            <a:endParaRPr lang="el-GR" sz="1600"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8244384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788635" y="0"/>
            <a:ext cx="8614729" cy="6858000"/>
          </a:xfrm>
          <a:prstGeom prst="rect">
            <a:avLst/>
          </a:prstGeom>
        </p:spPr>
      </p:pic>
      <p:sp>
        <p:nvSpPr>
          <p:cNvPr id="3" name="Ορθογώνιο 2"/>
          <p:cNvSpPr/>
          <p:nvPr/>
        </p:nvSpPr>
        <p:spPr>
          <a:xfrm>
            <a:off x="3209925" y="5095875"/>
            <a:ext cx="6172200" cy="11811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p:cNvSpPr/>
          <p:nvPr/>
        </p:nvSpPr>
        <p:spPr>
          <a:xfrm>
            <a:off x="3209925" y="2143125"/>
            <a:ext cx="6172200" cy="2952750"/>
          </a:xfrm>
          <a:prstGeom prst="rect">
            <a:avLst/>
          </a:pr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1670050" y="3450223"/>
            <a:ext cx="1539875" cy="338554"/>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Κορμός</a:t>
            </a:r>
            <a:endParaRPr lang="el-GR" sz="1600"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4152579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788635" y="0"/>
            <a:ext cx="8614729" cy="6858000"/>
          </a:xfrm>
          <a:prstGeom prst="rect">
            <a:avLst/>
          </a:prstGeom>
        </p:spPr>
      </p:pic>
      <p:sp>
        <p:nvSpPr>
          <p:cNvPr id="3" name="Ορθογώνιο 2"/>
          <p:cNvSpPr/>
          <p:nvPr/>
        </p:nvSpPr>
        <p:spPr>
          <a:xfrm>
            <a:off x="3209925" y="5095875"/>
            <a:ext cx="6172200" cy="11811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p:cNvSpPr/>
          <p:nvPr/>
        </p:nvSpPr>
        <p:spPr>
          <a:xfrm>
            <a:off x="3209925" y="2143125"/>
            <a:ext cx="6172200" cy="2952750"/>
          </a:xfrm>
          <a:prstGeom prst="rect">
            <a:avLst/>
          </a:pr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p:cNvSpPr/>
          <p:nvPr/>
        </p:nvSpPr>
        <p:spPr>
          <a:xfrm>
            <a:off x="3209925" y="142875"/>
            <a:ext cx="6172200" cy="2000250"/>
          </a:xfrm>
          <a:prstGeom prst="rect">
            <a:avLst/>
          </a:prstGeom>
          <a:solidFill>
            <a:schemeClr val="accent4">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1670050" y="1223546"/>
            <a:ext cx="1539875" cy="338554"/>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Στέψη</a:t>
            </a:r>
            <a:endParaRPr lang="el-GR" sz="1600"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906434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61067" y="957111"/>
            <a:ext cx="8689956" cy="3970318"/>
          </a:xfrm>
          <a:prstGeom prst="rect">
            <a:avLst/>
          </a:prstGeom>
          <a:noFill/>
        </p:spPr>
        <p:txBody>
          <a:bodyPr wrap="square" rtlCol="0">
            <a:spAutoFit/>
          </a:bodyPr>
          <a:lstStyle/>
          <a:p>
            <a:pPr algn="ctr"/>
            <a:r>
              <a:rPr lang="el-GR" sz="2800" dirty="0" smtClean="0">
                <a:latin typeface="Minion Pro Med" panose="02040503050306020203" pitchFamily="18" charset="0"/>
                <a:ea typeface="Microsoft YaHei UI Light" panose="020B0502040204020203" pitchFamily="34" charset="-122"/>
              </a:rPr>
              <a:t>Βασικές αρχές της αρχιτεκτονικής του νεοκλασικισμού</a:t>
            </a:r>
          </a:p>
          <a:p>
            <a:pPr algn="ctr"/>
            <a:endParaRPr lang="el-GR" dirty="0" smtClean="0">
              <a:latin typeface="Microsoft YaHei UI Light" panose="020B0502040204020203" pitchFamily="34" charset="-122"/>
              <a:ea typeface="Microsoft YaHei UI Light" panose="020B0502040204020203" pitchFamily="34" charset="-122"/>
            </a:endParaRPr>
          </a:p>
          <a:p>
            <a:pPr algn="ctr"/>
            <a:endParaRPr lang="el-GR" b="1" dirty="0" smtClean="0">
              <a:latin typeface="Microsoft YaHei UI Light" panose="020B0502040204020203" pitchFamily="34" charset="-122"/>
              <a:ea typeface="Microsoft YaHei UI Light" panose="020B0502040204020203" pitchFamily="34" charset="-122"/>
            </a:endParaRPr>
          </a:p>
          <a:p>
            <a:pPr algn="ctr"/>
            <a:endParaRPr lang="el-GR" b="1" dirty="0" smtClean="0">
              <a:latin typeface="Microsoft YaHei UI Light" panose="020B0502040204020203" pitchFamily="34" charset="-122"/>
              <a:ea typeface="Microsoft YaHei UI Light" panose="020B0502040204020203" pitchFamily="34" charset="-122"/>
            </a:endParaRPr>
          </a:p>
          <a:p>
            <a:pPr algn="ctr"/>
            <a:r>
              <a:rPr lang="el-GR" sz="4400" b="1" dirty="0" smtClean="0">
                <a:latin typeface="Microsoft YaHei UI Light" panose="020B0502040204020203" pitchFamily="34" charset="-122"/>
                <a:ea typeface="Microsoft YaHei UI Light" panose="020B0502040204020203" pitchFamily="34" charset="-122"/>
              </a:rPr>
              <a:t>4.</a:t>
            </a:r>
            <a:endParaRPr lang="el-GR" dirty="0" smtClean="0">
              <a:latin typeface="Microsoft YaHei UI Light" panose="020B0502040204020203" pitchFamily="34" charset="-122"/>
              <a:ea typeface="Microsoft YaHei UI Light" panose="020B0502040204020203" pitchFamily="34" charset="-122"/>
            </a:endParaRP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dirty="0" smtClean="0">
                <a:latin typeface="Microsoft YaHei UI Light" panose="020B0502040204020203" pitchFamily="34" charset="-122"/>
                <a:ea typeface="Microsoft YaHei UI Light" panose="020B0502040204020203" pitchFamily="34" charset="-122"/>
              </a:rPr>
              <a:t>Η κύρια όψη είναι </a:t>
            </a:r>
            <a:r>
              <a:rPr lang="el-GR" b="1" dirty="0" smtClean="0">
                <a:latin typeface="Microsoft YaHei UI Light" panose="020B0502040204020203" pitchFamily="34" charset="-122"/>
                <a:ea typeface="Microsoft YaHei UI Light" panose="020B0502040204020203" pitchFamily="34" charset="-122"/>
              </a:rPr>
              <a:t>συμμετρική κατά πλάτος</a:t>
            </a:r>
            <a:r>
              <a:rPr lang="el-GR" dirty="0" smtClean="0">
                <a:latin typeface="Microsoft YaHei UI Light" panose="020B0502040204020203" pitchFamily="34" charset="-122"/>
                <a:ea typeface="Microsoft YaHei UI Light" panose="020B0502040204020203" pitchFamily="34" charset="-122"/>
              </a:rPr>
              <a:t>, αποτελούμενη συνήθως από </a:t>
            </a:r>
            <a:r>
              <a:rPr lang="el-GR" b="1" dirty="0" smtClean="0">
                <a:latin typeface="Microsoft YaHei UI Light" panose="020B0502040204020203" pitchFamily="34" charset="-122"/>
                <a:ea typeface="Microsoft YaHei UI Light" panose="020B0502040204020203" pitchFamily="34" charset="-122"/>
              </a:rPr>
              <a:t>ένα κεντρικό τμήμα </a:t>
            </a:r>
            <a:r>
              <a:rPr lang="el-GR" dirty="0" smtClean="0">
                <a:latin typeface="Microsoft YaHei UI Light" panose="020B0502040204020203" pitchFamily="34" charset="-122"/>
                <a:ea typeface="Microsoft YaHei UI Light" panose="020B0502040204020203" pitchFamily="34" charset="-122"/>
              </a:rPr>
              <a:t>(που βρίσκεται σε μικρή προεξοχή ως προς τα πλαϊνά του και </a:t>
            </a:r>
            <a:r>
              <a:rPr lang="el-GR" b="1" dirty="0" smtClean="0">
                <a:latin typeface="Microsoft YaHei UI Light" panose="020B0502040204020203" pitchFamily="34" charset="-122"/>
                <a:ea typeface="Microsoft YaHei UI Light" panose="020B0502040204020203" pitchFamily="34" charset="-122"/>
              </a:rPr>
              <a:t>στέφεται, κατά περίπτωση, από αέτωμα </a:t>
            </a:r>
            <a:r>
              <a:rPr lang="el-GR" dirty="0" smtClean="0">
                <a:latin typeface="Microsoft YaHei UI Light" panose="020B0502040204020203" pitchFamily="34" charset="-122"/>
                <a:ea typeface="Microsoft YaHei UI Light" panose="020B0502040204020203" pitchFamily="34" charset="-122"/>
              </a:rPr>
              <a:t>με το οποίο τονίζεται έντονα ο κατακόρυφος άξονας συμμετρίας. Πάνω στον άξονα τοποθετούνται η υπερυψωμένη θύρα εισόδου με τα μαρμάρινα σκαλοπάτια που οδηγούν σε αυτή και ο κεντρικός μαρμάρινος εξώστης.</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5944319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973"/>
          <a:stretch/>
        </p:blipFill>
        <p:spPr>
          <a:xfrm>
            <a:off x="1547930" y="142875"/>
            <a:ext cx="9096140" cy="6448425"/>
          </a:xfrm>
          <a:prstGeom prst="rect">
            <a:avLst/>
          </a:prstGeom>
        </p:spPr>
      </p:pic>
      <p:sp>
        <p:nvSpPr>
          <p:cNvPr id="3" name="Ορθογώνιο 2"/>
          <p:cNvSpPr/>
          <p:nvPr/>
        </p:nvSpPr>
        <p:spPr>
          <a:xfrm>
            <a:off x="6867525" y="304800"/>
            <a:ext cx="1371600" cy="628650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8435975" y="142875"/>
            <a:ext cx="1539875" cy="584775"/>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Κεντρικό τμήμα</a:t>
            </a:r>
            <a:endParaRPr lang="el-GR" sz="1600"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937806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973"/>
          <a:stretch/>
        </p:blipFill>
        <p:spPr>
          <a:xfrm>
            <a:off x="1547930" y="142875"/>
            <a:ext cx="9096140" cy="6448425"/>
          </a:xfrm>
          <a:prstGeom prst="rect">
            <a:avLst/>
          </a:prstGeom>
        </p:spPr>
      </p:pic>
      <p:cxnSp>
        <p:nvCxnSpPr>
          <p:cNvPr id="5" name="Ευθεία γραμμή σύνδεσης 4"/>
          <p:cNvCxnSpPr/>
          <p:nvPr/>
        </p:nvCxnSpPr>
        <p:spPr>
          <a:xfrm>
            <a:off x="5048250" y="3981450"/>
            <a:ext cx="5124450" cy="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a:off x="7543800" y="142875"/>
            <a:ext cx="0" cy="6619875"/>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7" name="Ορθογώνιο 6"/>
          <p:cNvSpPr/>
          <p:nvPr/>
        </p:nvSpPr>
        <p:spPr>
          <a:xfrm>
            <a:off x="6867525" y="304800"/>
            <a:ext cx="1371600" cy="628650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8435975" y="142875"/>
            <a:ext cx="1539875" cy="584775"/>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Άξονες συμμετρίας</a:t>
            </a:r>
            <a:endParaRPr lang="el-GR" sz="1600"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414247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78000" y="957111"/>
            <a:ext cx="8656090" cy="4247317"/>
          </a:xfrm>
          <a:prstGeom prst="rect">
            <a:avLst/>
          </a:prstGeom>
          <a:noFill/>
        </p:spPr>
        <p:txBody>
          <a:bodyPr wrap="square" rtlCol="0">
            <a:spAutoFit/>
          </a:bodyPr>
          <a:lstStyle/>
          <a:p>
            <a:pPr algn="ctr"/>
            <a:r>
              <a:rPr lang="el-GR" sz="2800" dirty="0" smtClean="0">
                <a:latin typeface="Minion Pro Med" panose="02040503050306020203" pitchFamily="18" charset="0"/>
                <a:ea typeface="Microsoft YaHei UI Light" panose="020B0502040204020203" pitchFamily="34" charset="-122"/>
              </a:rPr>
              <a:t>Βασικές αρχές της αρχιτεκτονικής του νεοκλασικισμού</a:t>
            </a:r>
          </a:p>
          <a:p>
            <a:pPr algn="ctr"/>
            <a:endParaRPr lang="el-GR" dirty="0" smtClean="0">
              <a:latin typeface="Microsoft YaHei UI Light" panose="020B0502040204020203" pitchFamily="34" charset="-122"/>
              <a:ea typeface="Microsoft YaHei UI Light" panose="020B0502040204020203" pitchFamily="34" charset="-122"/>
            </a:endParaRPr>
          </a:p>
          <a:p>
            <a:pPr algn="ctr"/>
            <a:endParaRPr lang="el-GR" b="1" dirty="0" smtClean="0">
              <a:latin typeface="Microsoft YaHei UI Light" panose="020B0502040204020203" pitchFamily="34" charset="-122"/>
              <a:ea typeface="Microsoft YaHei UI Light" panose="020B0502040204020203" pitchFamily="34" charset="-122"/>
            </a:endParaRPr>
          </a:p>
          <a:p>
            <a:pPr algn="ctr"/>
            <a:endParaRPr lang="el-GR" b="1" dirty="0" smtClean="0">
              <a:latin typeface="Microsoft YaHei UI Light" panose="020B0502040204020203" pitchFamily="34" charset="-122"/>
              <a:ea typeface="Microsoft YaHei UI Light" panose="020B0502040204020203" pitchFamily="34" charset="-122"/>
            </a:endParaRPr>
          </a:p>
          <a:p>
            <a:pPr algn="ctr"/>
            <a:r>
              <a:rPr lang="el-GR" sz="4400" b="1" dirty="0" smtClean="0">
                <a:latin typeface="Microsoft YaHei UI Light" panose="020B0502040204020203" pitchFamily="34" charset="-122"/>
                <a:ea typeface="Microsoft YaHei UI Light" panose="020B0502040204020203" pitchFamily="34" charset="-122"/>
              </a:rPr>
              <a:t>5.</a:t>
            </a:r>
            <a:endParaRPr lang="el-GR" dirty="0" smtClean="0">
              <a:latin typeface="Microsoft YaHei UI Light" panose="020B0502040204020203" pitchFamily="34" charset="-122"/>
              <a:ea typeface="Microsoft YaHei UI Light" panose="020B0502040204020203" pitchFamily="34" charset="-122"/>
            </a:endParaRP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dirty="0" smtClean="0">
                <a:latin typeface="Microsoft YaHei UI Light" panose="020B0502040204020203" pitchFamily="34" charset="-122"/>
                <a:ea typeface="Microsoft YaHei UI Light" panose="020B0502040204020203" pitchFamily="34" charset="-122"/>
              </a:rPr>
              <a:t>Η διάταξη των ανοιγμάτων και των εξωστών σε κατακόρυφους άξονες, καθώς και το κεντρικό αέτωμα που στέφει το σύνολο, </a:t>
            </a:r>
            <a:r>
              <a:rPr lang="el-GR" b="1" dirty="0" smtClean="0">
                <a:latin typeface="Microsoft YaHei UI Light" panose="020B0502040204020203" pitchFamily="34" charset="-122"/>
                <a:ea typeface="Microsoft YaHei UI Light" panose="020B0502040204020203" pitchFamily="34" charset="-122"/>
              </a:rPr>
              <a:t>αναδεικνύουν την κατακόρυφη διεύθυνση</a:t>
            </a:r>
            <a:r>
              <a:rPr lang="el-GR" dirty="0" smtClean="0">
                <a:latin typeface="Microsoft YaHei UI Light" panose="020B0502040204020203" pitchFamily="34" charset="-122"/>
                <a:ea typeface="Microsoft YaHei UI Light" panose="020B0502040204020203" pitchFamily="34" charset="-122"/>
              </a:rPr>
              <a:t> ενώ τα επαναλαμβανόμενα παράθυρα που παρατίθενται ρυθμικά, καθώς και άλλα, κατά περίπτωση, στοιχεία του κορμού του κτίσματος όπως τα γείσα της στέγης, οι περιμετρικές ζώνες μικρής προεξοχής που υποδηλώνουν την θέση των πατωμάτων, οι διακοσμητικές ταινίες, </a:t>
            </a:r>
            <a:r>
              <a:rPr lang="el-GR" b="1" dirty="0" smtClean="0">
                <a:latin typeface="Microsoft YaHei UI Light" panose="020B0502040204020203" pitchFamily="34" charset="-122"/>
                <a:ea typeface="Microsoft YaHei UI Light" panose="020B0502040204020203" pitchFamily="34" charset="-122"/>
              </a:rPr>
              <a:t>συντελούν στον τονισμό της οριζόντιας διεύθυνσης</a:t>
            </a:r>
            <a:r>
              <a:rPr lang="el-GR" dirty="0" smtClean="0">
                <a:latin typeface="Microsoft YaHei UI Light" panose="020B0502040204020203" pitchFamily="34" charset="-122"/>
                <a:ea typeface="Microsoft YaHei UI Light" panose="020B0502040204020203" pitchFamily="34" charset="-122"/>
              </a:rPr>
              <a:t>.</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809629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88635" y="0"/>
            <a:ext cx="8614729" cy="6858000"/>
          </a:xfrm>
          <a:prstGeom prst="rect">
            <a:avLst/>
          </a:prstGeom>
        </p:spPr>
      </p:pic>
      <p:sp>
        <p:nvSpPr>
          <p:cNvPr id="14" name="Ορθογώνιο 13"/>
          <p:cNvSpPr/>
          <p:nvPr/>
        </p:nvSpPr>
        <p:spPr>
          <a:xfrm>
            <a:off x="1228725" y="5000625"/>
            <a:ext cx="9686924" cy="85725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ρθογώνιο 18"/>
          <p:cNvSpPr/>
          <p:nvPr/>
        </p:nvSpPr>
        <p:spPr>
          <a:xfrm>
            <a:off x="1181101" y="2905125"/>
            <a:ext cx="9686924" cy="36195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Ορθογώνιο 19"/>
          <p:cNvSpPr/>
          <p:nvPr/>
        </p:nvSpPr>
        <p:spPr>
          <a:xfrm>
            <a:off x="1181101" y="1533526"/>
            <a:ext cx="9686924" cy="371473"/>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223470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88635" y="0"/>
            <a:ext cx="8614729" cy="6858000"/>
          </a:xfrm>
          <a:prstGeom prst="rect">
            <a:avLst/>
          </a:prstGeom>
        </p:spPr>
      </p:pic>
      <p:sp>
        <p:nvSpPr>
          <p:cNvPr id="15" name="Ορθογώνιο 14"/>
          <p:cNvSpPr/>
          <p:nvPr/>
        </p:nvSpPr>
        <p:spPr>
          <a:xfrm>
            <a:off x="3800475" y="180975"/>
            <a:ext cx="459265" cy="6057900"/>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ρθογώνιο 15"/>
          <p:cNvSpPr/>
          <p:nvPr/>
        </p:nvSpPr>
        <p:spPr>
          <a:xfrm>
            <a:off x="6370160" y="180975"/>
            <a:ext cx="440215" cy="6048375"/>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p:cNvSpPr/>
          <p:nvPr/>
        </p:nvSpPr>
        <p:spPr>
          <a:xfrm>
            <a:off x="4924425" y="180975"/>
            <a:ext cx="762000" cy="6057900"/>
          </a:xfrm>
          <a:prstGeom prst="rect">
            <a:avLst/>
          </a:prstGeom>
          <a:solidFill>
            <a:schemeClr val="accent4">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1558081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88635" y="0"/>
            <a:ext cx="8614729" cy="6858000"/>
          </a:xfrm>
          <a:prstGeom prst="rect">
            <a:avLst/>
          </a:prstGeom>
        </p:spPr>
      </p:pic>
      <p:sp>
        <p:nvSpPr>
          <p:cNvPr id="18" name="Ορθογώνιο 17"/>
          <p:cNvSpPr/>
          <p:nvPr/>
        </p:nvSpPr>
        <p:spPr>
          <a:xfrm>
            <a:off x="2809875" y="1171575"/>
            <a:ext cx="5200650" cy="4686300"/>
          </a:xfrm>
          <a:prstGeom prst="rect">
            <a:avLst/>
          </a:prstGeom>
          <a:solidFill>
            <a:schemeClr val="accent2">
              <a:lumMod val="75000"/>
              <a:alpha val="5098"/>
            </a:schemeClr>
          </a:solid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 name="Ευθεία γραμμή σύνδεσης 9"/>
          <p:cNvCxnSpPr/>
          <p:nvPr/>
        </p:nvCxnSpPr>
        <p:spPr>
          <a:xfrm flipV="1">
            <a:off x="2809875" y="1800225"/>
            <a:ext cx="8058150" cy="3175"/>
          </a:xfrm>
          <a:prstGeom prst="line">
            <a:avLst/>
          </a:prstGeom>
          <a:ln w="254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flipV="1">
            <a:off x="2809875" y="3267075"/>
            <a:ext cx="8058150" cy="9525"/>
          </a:xfrm>
          <a:prstGeom prst="line">
            <a:avLst/>
          </a:prstGeom>
          <a:ln w="254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flipV="1">
            <a:off x="2809875" y="5000625"/>
            <a:ext cx="8105774" cy="3175"/>
          </a:xfrm>
          <a:prstGeom prst="line">
            <a:avLst/>
          </a:prstGeom>
          <a:ln w="254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4" name="Ευθεία γραμμή σύνδεσης 3"/>
          <p:cNvCxnSpPr/>
          <p:nvPr/>
        </p:nvCxnSpPr>
        <p:spPr>
          <a:xfrm>
            <a:off x="4000500" y="180975"/>
            <a:ext cx="21167" cy="567690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Ευθεία γραμμή σύνδεσης 5"/>
          <p:cNvCxnSpPr/>
          <p:nvPr/>
        </p:nvCxnSpPr>
        <p:spPr>
          <a:xfrm>
            <a:off x="5276850" y="180975"/>
            <a:ext cx="76200" cy="63246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a:off x="6608233" y="180975"/>
            <a:ext cx="14843" cy="567690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542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78000" y="957111"/>
            <a:ext cx="8656090" cy="3970318"/>
          </a:xfrm>
          <a:prstGeom prst="rect">
            <a:avLst/>
          </a:prstGeom>
          <a:noFill/>
        </p:spPr>
        <p:txBody>
          <a:bodyPr wrap="square" rtlCol="0">
            <a:spAutoFit/>
          </a:bodyPr>
          <a:lstStyle/>
          <a:p>
            <a:pPr algn="ctr"/>
            <a:r>
              <a:rPr lang="el-GR" sz="2800" dirty="0" smtClean="0">
                <a:latin typeface="Minion Pro Med" panose="02040503050306020203" pitchFamily="18" charset="0"/>
                <a:ea typeface="Microsoft YaHei UI Light" panose="020B0502040204020203" pitchFamily="34" charset="-122"/>
              </a:rPr>
              <a:t>Βασικές αρχές της αρχιτεκτονικής του νεοκλασικισμού</a:t>
            </a:r>
          </a:p>
          <a:p>
            <a:pPr algn="ctr"/>
            <a:endParaRPr lang="el-GR" dirty="0" smtClean="0">
              <a:latin typeface="Microsoft YaHei UI Light" panose="020B0502040204020203" pitchFamily="34" charset="-122"/>
              <a:ea typeface="Microsoft YaHei UI Light" panose="020B0502040204020203" pitchFamily="34" charset="-122"/>
            </a:endParaRPr>
          </a:p>
          <a:p>
            <a:pPr algn="ctr"/>
            <a:endParaRPr lang="el-GR" b="1" dirty="0" smtClean="0">
              <a:latin typeface="Microsoft YaHei UI Light" panose="020B0502040204020203" pitchFamily="34" charset="-122"/>
              <a:ea typeface="Microsoft YaHei UI Light" panose="020B0502040204020203" pitchFamily="34" charset="-122"/>
            </a:endParaRPr>
          </a:p>
          <a:p>
            <a:pPr algn="ctr"/>
            <a:endParaRPr lang="el-GR" b="1" dirty="0" smtClean="0">
              <a:latin typeface="Microsoft YaHei UI Light" panose="020B0502040204020203" pitchFamily="34" charset="-122"/>
              <a:ea typeface="Microsoft YaHei UI Light" panose="020B0502040204020203" pitchFamily="34" charset="-122"/>
            </a:endParaRPr>
          </a:p>
          <a:p>
            <a:pPr algn="ctr"/>
            <a:r>
              <a:rPr lang="el-GR" sz="4400" b="1" dirty="0" smtClean="0">
                <a:latin typeface="Microsoft YaHei UI Light" panose="020B0502040204020203" pitchFamily="34" charset="-122"/>
                <a:ea typeface="Microsoft YaHei UI Light" panose="020B0502040204020203" pitchFamily="34" charset="-122"/>
              </a:rPr>
              <a:t>1.</a:t>
            </a:r>
            <a:endParaRPr lang="el-GR" sz="4400" b="1" dirty="0">
              <a:latin typeface="Microsoft YaHei UI Light" panose="020B0502040204020203" pitchFamily="34" charset="-122"/>
              <a:ea typeface="Microsoft YaHei UI Light" panose="020B0502040204020203" pitchFamily="34" charset="-122"/>
            </a:endParaRP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dirty="0" smtClean="0">
                <a:latin typeface="Microsoft YaHei UI Light" panose="020B0502040204020203" pitchFamily="34" charset="-122"/>
                <a:ea typeface="Microsoft YaHei UI Light" panose="020B0502040204020203" pitchFamily="34" charset="-122"/>
              </a:rPr>
              <a:t>Το δομικό σύστημα που χρησιμοποιείται είναι αυτό της </a:t>
            </a:r>
            <a:r>
              <a:rPr lang="el-GR" b="1" dirty="0" smtClean="0">
                <a:latin typeface="Microsoft YaHei UI Light" panose="020B0502040204020203" pitchFamily="34" charset="-122"/>
                <a:ea typeface="Microsoft YaHei UI Light" panose="020B0502040204020203" pitchFamily="34" charset="-122"/>
              </a:rPr>
              <a:t>«δοκού επί στύλου»</a:t>
            </a:r>
            <a:r>
              <a:rPr lang="el-GR" dirty="0" smtClean="0">
                <a:latin typeface="Microsoft YaHei UI Light" panose="020B0502040204020203" pitchFamily="34" charset="-122"/>
                <a:ea typeface="Microsoft YaHei UI Light" panose="020B0502040204020203" pitchFamily="34" charset="-122"/>
              </a:rPr>
              <a:t>, δηλ. </a:t>
            </a:r>
            <a:r>
              <a:rPr lang="el-GR" b="1" dirty="0" smtClean="0">
                <a:latin typeface="Microsoft YaHei UI Light" panose="020B0502040204020203" pitchFamily="34" charset="-122"/>
                <a:ea typeface="Microsoft YaHei UI Light" panose="020B0502040204020203" pitchFamily="34" charset="-122"/>
              </a:rPr>
              <a:t>κατακόρυφοι φέροντες λιθόκτιστοι τοίχοι στους οποίους στηρίζονται τα οριζόντια ξύλινα δάπεδα και η κεραμωτή στέγη</a:t>
            </a:r>
            <a:r>
              <a:rPr lang="el-GR" dirty="0" smtClean="0">
                <a:latin typeface="Microsoft YaHei UI Light" panose="020B0502040204020203" pitchFamily="34" charset="-122"/>
                <a:ea typeface="Microsoft YaHei UI Light" panose="020B0502040204020203" pitchFamily="34" charset="-122"/>
              </a:rPr>
              <a:t>, σπανιότερα δε και ανάλογα με την περιοχή, το οριζόντιο δώμα με στηθαίο. Συχνά στα υπόγεια εμφανίζονται θόλοι και καμάρες.</a:t>
            </a:r>
          </a:p>
          <a:p>
            <a:pPr algn="ct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967729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78000" y="957111"/>
            <a:ext cx="8656090" cy="4524315"/>
          </a:xfrm>
          <a:prstGeom prst="rect">
            <a:avLst/>
          </a:prstGeom>
          <a:noFill/>
        </p:spPr>
        <p:txBody>
          <a:bodyPr wrap="square" rtlCol="0">
            <a:spAutoFit/>
          </a:bodyPr>
          <a:lstStyle/>
          <a:p>
            <a:pPr algn="ctr"/>
            <a:r>
              <a:rPr lang="el-GR" sz="2800" dirty="0" smtClean="0">
                <a:latin typeface="Minion Pro Med" panose="02040503050306020203" pitchFamily="18" charset="0"/>
                <a:ea typeface="Microsoft YaHei UI Light" panose="020B0502040204020203" pitchFamily="34" charset="-122"/>
              </a:rPr>
              <a:t>Βασικές αρχές της αρχιτεκτονικής του νεοκλασικισμού</a:t>
            </a:r>
          </a:p>
          <a:p>
            <a:pPr algn="ctr"/>
            <a:endParaRPr lang="el-GR" dirty="0" smtClean="0">
              <a:latin typeface="Microsoft YaHei UI Light" panose="020B0502040204020203" pitchFamily="34" charset="-122"/>
              <a:ea typeface="Microsoft YaHei UI Light" panose="020B0502040204020203" pitchFamily="34" charset="-122"/>
            </a:endParaRPr>
          </a:p>
          <a:p>
            <a:pPr algn="ctr"/>
            <a:endParaRPr lang="el-GR" b="1" dirty="0" smtClean="0">
              <a:latin typeface="Microsoft YaHei UI Light" panose="020B0502040204020203" pitchFamily="34" charset="-122"/>
              <a:ea typeface="Microsoft YaHei UI Light" panose="020B0502040204020203" pitchFamily="34" charset="-122"/>
            </a:endParaRPr>
          </a:p>
          <a:p>
            <a:pPr algn="ctr"/>
            <a:endParaRPr lang="el-GR" b="1" dirty="0" smtClean="0">
              <a:latin typeface="Microsoft YaHei UI Light" panose="020B0502040204020203" pitchFamily="34" charset="-122"/>
              <a:ea typeface="Microsoft YaHei UI Light" panose="020B0502040204020203" pitchFamily="34" charset="-122"/>
            </a:endParaRPr>
          </a:p>
          <a:p>
            <a:pPr algn="ctr"/>
            <a:r>
              <a:rPr lang="el-GR" sz="4400" b="1" dirty="0" smtClean="0">
                <a:latin typeface="Microsoft YaHei UI Light" panose="020B0502040204020203" pitchFamily="34" charset="-122"/>
                <a:ea typeface="Microsoft YaHei UI Light" panose="020B0502040204020203" pitchFamily="34" charset="-122"/>
              </a:rPr>
              <a:t>6.</a:t>
            </a:r>
            <a:endParaRPr lang="el-GR" dirty="0" smtClean="0">
              <a:latin typeface="Microsoft YaHei UI Light" panose="020B0502040204020203" pitchFamily="34" charset="-122"/>
              <a:ea typeface="Microsoft YaHei UI Light" panose="020B0502040204020203" pitchFamily="34" charset="-122"/>
            </a:endParaRP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dirty="0" smtClean="0">
                <a:latin typeface="Microsoft YaHei UI Light" panose="020B0502040204020203" pitchFamily="34" charset="-122"/>
                <a:ea typeface="Microsoft YaHei UI Light" panose="020B0502040204020203" pitchFamily="34" charset="-122"/>
              </a:rPr>
              <a:t>Τριμερής κάτοψη</a:t>
            </a:r>
            <a:r>
              <a:rPr lang="el-GR" dirty="0">
                <a:latin typeface="Microsoft YaHei UI Light" panose="020B0502040204020203" pitchFamily="34" charset="-122"/>
                <a:ea typeface="Microsoft YaHei UI Light" panose="020B0502040204020203" pitchFamily="34" charset="-122"/>
              </a:rPr>
              <a:t>: </a:t>
            </a:r>
            <a:r>
              <a:rPr lang="el-GR" dirty="0" smtClean="0">
                <a:latin typeface="Microsoft YaHei UI Light" panose="020B0502040204020203" pitchFamily="34" charset="-122"/>
                <a:ea typeface="Microsoft YaHei UI Light" panose="020B0502040204020203" pitchFamily="34" charset="-122"/>
              </a:rPr>
              <a:t>συμμετρική διάταξη µε </a:t>
            </a:r>
            <a:r>
              <a:rPr lang="el-GR" dirty="0">
                <a:latin typeface="Microsoft YaHei UI Light" panose="020B0502040204020203" pitchFamily="34" charset="-122"/>
                <a:ea typeface="Microsoft YaHei UI Light" panose="020B0502040204020203" pitchFamily="34" charset="-122"/>
              </a:rPr>
              <a:t>κεντρικό </a:t>
            </a:r>
            <a:r>
              <a:rPr lang="el-GR" dirty="0" smtClean="0">
                <a:latin typeface="Microsoft YaHei UI Light" panose="020B0502040204020203" pitchFamily="34" charset="-122"/>
                <a:ea typeface="Microsoft YaHei UI Light" panose="020B0502040204020203" pitchFamily="34" charset="-122"/>
              </a:rPr>
              <a:t>προθάλαμο </a:t>
            </a:r>
            <a:r>
              <a:rPr lang="el-GR" dirty="0">
                <a:latin typeface="Microsoft YaHei UI Light" panose="020B0502040204020203" pitchFamily="34" charset="-122"/>
                <a:ea typeface="Microsoft YaHei UI Light" panose="020B0502040204020203" pitchFamily="34" charset="-122"/>
              </a:rPr>
              <a:t>και παράταξη χωρών εκατέρωθεν</a:t>
            </a:r>
          </a:p>
          <a:p>
            <a:pPr algn="ctr"/>
            <a:r>
              <a:rPr lang="el-GR" dirty="0">
                <a:latin typeface="Microsoft YaHei UI Light" panose="020B0502040204020203" pitchFamily="34" charset="-122"/>
                <a:ea typeface="Microsoft YaHei UI Light" panose="020B0502040204020203" pitchFamily="34" charset="-122"/>
              </a:rPr>
              <a:t>•</a:t>
            </a:r>
          </a:p>
          <a:p>
            <a:pPr algn="ctr"/>
            <a:r>
              <a:rPr lang="el-GR" dirty="0">
                <a:latin typeface="Microsoft YaHei UI Light" panose="020B0502040204020203" pitchFamily="34" charset="-122"/>
                <a:ea typeface="Microsoft YaHei UI Light" panose="020B0502040204020203" pitchFamily="34" charset="-122"/>
              </a:rPr>
              <a:t>Τρίµερης οργάνωση της όψης σε αντιστοιχία µε την </a:t>
            </a:r>
          </a:p>
          <a:p>
            <a:pPr algn="ctr"/>
            <a:r>
              <a:rPr lang="el-GR" dirty="0">
                <a:latin typeface="Microsoft YaHei UI Light" panose="020B0502040204020203" pitchFamily="34" charset="-122"/>
                <a:ea typeface="Microsoft YaHei UI Light" panose="020B0502040204020203" pitchFamily="34" charset="-122"/>
              </a:rPr>
              <a:t>κάτοψη, το κεντρικό μέρος σε ελαφρά προεξοχή</a:t>
            </a:r>
          </a:p>
          <a:p>
            <a:pPr algn="ctr"/>
            <a:r>
              <a:rPr lang="el-GR" dirty="0" smtClean="0">
                <a:latin typeface="Microsoft YaHei UI Light" panose="020B0502040204020203" pitchFamily="34" charset="-122"/>
                <a:ea typeface="Microsoft YaHei UI Light" panose="020B0502040204020203" pitchFamily="34" charset="-122"/>
              </a:rPr>
              <a:t>•</a:t>
            </a:r>
          </a:p>
          <a:p>
            <a:pPr algn="ctr"/>
            <a:r>
              <a:rPr lang="el-GR" dirty="0" smtClean="0">
                <a:latin typeface="Microsoft YaHei UI Light" panose="020B0502040204020203" pitchFamily="34" charset="-122"/>
                <a:ea typeface="Microsoft YaHei UI Light" panose="020B0502040204020203" pitchFamily="34" charset="-122"/>
              </a:rPr>
              <a:t>Κεντρικό </a:t>
            </a:r>
            <a:r>
              <a:rPr lang="el-GR" dirty="0">
                <a:latin typeface="Microsoft YaHei UI Light" panose="020B0502040204020203" pitchFamily="34" charset="-122"/>
                <a:ea typeface="Microsoft YaHei UI Light" panose="020B0502040204020203" pitchFamily="34" charset="-122"/>
              </a:rPr>
              <a:t>κλιμακοστάσιο: μνημειακή έκφραση</a:t>
            </a:r>
          </a:p>
          <a:p>
            <a:pPr algn="ct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6302056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85900"/>
            <a:ext cx="6096000" cy="4486199"/>
          </a:xfrm>
          <a:prstGeom prst="rect">
            <a:avLst/>
          </a:prstGeom>
        </p:spPr>
      </p:pic>
      <p:pic>
        <p:nvPicPr>
          <p:cNvPr id="3" name="Εικόνα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72225" y="735167"/>
            <a:ext cx="3952875" cy="5387665"/>
          </a:xfrm>
          <a:prstGeom prst="rect">
            <a:avLst/>
          </a:prstGeom>
        </p:spPr>
      </p:pic>
      <p:sp>
        <p:nvSpPr>
          <p:cNvPr id="4" name="Ορθογώνιο 3"/>
          <p:cNvSpPr/>
          <p:nvPr/>
        </p:nvSpPr>
        <p:spPr>
          <a:xfrm>
            <a:off x="7800975" y="3428999"/>
            <a:ext cx="1123950" cy="962026"/>
          </a:xfrm>
          <a:prstGeom prst="rect">
            <a:avLst/>
          </a:prstGeom>
          <a:solidFill>
            <a:srgbClr val="5B9BD5">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Ευθεία γραμμή σύνδεσης 5"/>
          <p:cNvCxnSpPr/>
          <p:nvPr/>
        </p:nvCxnSpPr>
        <p:spPr>
          <a:xfrm>
            <a:off x="8362950" y="619125"/>
            <a:ext cx="0" cy="5715000"/>
          </a:xfrm>
          <a:prstGeom prst="line">
            <a:avLst/>
          </a:prstGeom>
          <a:ln w="25400" cmpd="sng">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p:cNvCxnSpPr/>
          <p:nvPr/>
        </p:nvCxnSpPr>
        <p:spPr>
          <a:xfrm>
            <a:off x="6372225" y="3910012"/>
            <a:ext cx="4133850" cy="0"/>
          </a:xfrm>
          <a:prstGeom prst="line">
            <a:avLst/>
          </a:prstGeom>
          <a:ln w="2222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p:cNvCxnSpPr/>
          <p:nvPr/>
        </p:nvCxnSpPr>
        <p:spPr>
          <a:xfrm>
            <a:off x="3981450" y="571499"/>
            <a:ext cx="0" cy="5715000"/>
          </a:xfrm>
          <a:prstGeom prst="line">
            <a:avLst/>
          </a:prstGeom>
          <a:ln w="25400" cmpd="sng">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p:cNvCxnSpPr/>
          <p:nvPr/>
        </p:nvCxnSpPr>
        <p:spPr>
          <a:xfrm>
            <a:off x="6324600" y="2347912"/>
            <a:ext cx="4133850" cy="0"/>
          </a:xfrm>
          <a:prstGeom prst="line">
            <a:avLst/>
          </a:prstGeom>
          <a:ln w="22225">
            <a:solidFill>
              <a:schemeClr val="accent2">
                <a:alpha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639176" y="3476625"/>
            <a:ext cx="152400" cy="369332"/>
          </a:xfrm>
          <a:prstGeom prst="rect">
            <a:avLst/>
          </a:prstGeom>
          <a:noFill/>
        </p:spPr>
        <p:txBody>
          <a:bodyPr wrap="square" rtlCol="0">
            <a:spAutoFit/>
          </a:bodyPr>
          <a:lstStyle/>
          <a:p>
            <a:r>
              <a:rPr lang="en-US" dirty="0" smtClean="0">
                <a:latin typeface="Microsoft YaHei UI Light" panose="020B0502040204020203" pitchFamily="34" charset="-122"/>
                <a:ea typeface="Microsoft YaHei UI Light" panose="020B0502040204020203" pitchFamily="34" charset="-122"/>
              </a:rPr>
              <a:t>1</a:t>
            </a:r>
            <a:endParaRPr lang="el-GR" dirty="0">
              <a:latin typeface="Microsoft YaHei UI Light" panose="020B0502040204020203" pitchFamily="34" charset="-122"/>
              <a:ea typeface="Microsoft YaHei UI Light" panose="020B0502040204020203" pitchFamily="34" charset="-122"/>
            </a:endParaRPr>
          </a:p>
        </p:txBody>
      </p:sp>
      <p:sp>
        <p:nvSpPr>
          <p:cNvPr id="13" name="TextBox 12"/>
          <p:cNvSpPr txBox="1"/>
          <p:nvPr/>
        </p:nvSpPr>
        <p:spPr>
          <a:xfrm>
            <a:off x="9553576" y="4647090"/>
            <a:ext cx="152400" cy="369332"/>
          </a:xfrm>
          <a:prstGeom prst="rect">
            <a:avLst/>
          </a:prstGeom>
          <a:noFill/>
        </p:spPr>
        <p:txBody>
          <a:bodyPr wrap="square" rtlCol="0">
            <a:spAutoFit/>
          </a:bodyPr>
          <a:lstStyle/>
          <a:p>
            <a:r>
              <a:rPr lang="el-GR" dirty="0" smtClean="0">
                <a:latin typeface="Microsoft YaHei UI Light" panose="020B0502040204020203" pitchFamily="34" charset="-122"/>
                <a:ea typeface="Microsoft YaHei UI Light" panose="020B0502040204020203" pitchFamily="34" charset="-122"/>
              </a:rPr>
              <a:t>3</a:t>
            </a:r>
            <a:endParaRPr lang="el-GR" dirty="0">
              <a:latin typeface="Microsoft YaHei UI Light" panose="020B0502040204020203" pitchFamily="34" charset="-122"/>
              <a:ea typeface="Microsoft YaHei UI Light" panose="020B0502040204020203" pitchFamily="34" charset="-122"/>
            </a:endParaRPr>
          </a:p>
        </p:txBody>
      </p:sp>
      <p:sp>
        <p:nvSpPr>
          <p:cNvPr id="14" name="TextBox 13"/>
          <p:cNvSpPr txBox="1"/>
          <p:nvPr/>
        </p:nvSpPr>
        <p:spPr>
          <a:xfrm>
            <a:off x="6924674" y="4647090"/>
            <a:ext cx="152400" cy="369332"/>
          </a:xfrm>
          <a:prstGeom prst="rect">
            <a:avLst/>
          </a:prstGeom>
          <a:noFill/>
        </p:spPr>
        <p:txBody>
          <a:bodyPr wrap="square" rtlCol="0">
            <a:spAutoFit/>
          </a:bodyPr>
          <a:lstStyle/>
          <a:p>
            <a:r>
              <a:rPr lang="el-GR" dirty="0" smtClean="0">
                <a:latin typeface="Microsoft YaHei UI Light" panose="020B0502040204020203" pitchFamily="34" charset="-122"/>
                <a:ea typeface="Microsoft YaHei UI Light" panose="020B0502040204020203" pitchFamily="34" charset="-122"/>
              </a:rPr>
              <a:t>3</a:t>
            </a:r>
            <a:endParaRPr lang="el-GR" dirty="0">
              <a:latin typeface="Microsoft YaHei UI Light" panose="020B0502040204020203" pitchFamily="34" charset="-122"/>
              <a:ea typeface="Microsoft YaHei UI Light" panose="020B0502040204020203" pitchFamily="34" charset="-122"/>
            </a:endParaRPr>
          </a:p>
        </p:txBody>
      </p:sp>
      <p:sp>
        <p:nvSpPr>
          <p:cNvPr id="15" name="TextBox 14"/>
          <p:cNvSpPr txBox="1"/>
          <p:nvPr/>
        </p:nvSpPr>
        <p:spPr>
          <a:xfrm>
            <a:off x="9553576" y="2459594"/>
            <a:ext cx="152400" cy="369332"/>
          </a:xfrm>
          <a:prstGeom prst="rect">
            <a:avLst/>
          </a:prstGeom>
          <a:noFill/>
        </p:spPr>
        <p:txBody>
          <a:bodyPr wrap="square" rtlCol="0">
            <a:spAutoFit/>
          </a:bodyPr>
          <a:lstStyle/>
          <a:p>
            <a:r>
              <a:rPr lang="en-US" dirty="0" smtClean="0">
                <a:latin typeface="Microsoft YaHei UI Light" panose="020B0502040204020203" pitchFamily="34" charset="-122"/>
                <a:ea typeface="Microsoft YaHei UI Light" panose="020B0502040204020203" pitchFamily="34" charset="-122"/>
              </a:rPr>
              <a:t>3</a:t>
            </a:r>
            <a:endParaRPr lang="el-GR" dirty="0">
              <a:latin typeface="Microsoft YaHei UI Light" panose="020B0502040204020203" pitchFamily="34" charset="-122"/>
              <a:ea typeface="Microsoft YaHei UI Light" panose="020B0502040204020203" pitchFamily="34" charset="-122"/>
            </a:endParaRPr>
          </a:p>
        </p:txBody>
      </p:sp>
      <p:sp>
        <p:nvSpPr>
          <p:cNvPr id="16" name="TextBox 15"/>
          <p:cNvSpPr txBox="1"/>
          <p:nvPr/>
        </p:nvSpPr>
        <p:spPr>
          <a:xfrm>
            <a:off x="6924674" y="2459594"/>
            <a:ext cx="152400" cy="369332"/>
          </a:xfrm>
          <a:prstGeom prst="rect">
            <a:avLst/>
          </a:prstGeom>
          <a:noFill/>
        </p:spPr>
        <p:txBody>
          <a:bodyPr wrap="square" rtlCol="0">
            <a:spAutoFit/>
          </a:bodyPr>
          <a:lstStyle/>
          <a:p>
            <a:r>
              <a:rPr lang="en-US" dirty="0" smtClean="0">
                <a:latin typeface="Microsoft YaHei UI Light" panose="020B0502040204020203" pitchFamily="34" charset="-122"/>
                <a:ea typeface="Microsoft YaHei UI Light" panose="020B0502040204020203" pitchFamily="34" charset="-122"/>
              </a:rPr>
              <a:t>3</a:t>
            </a:r>
            <a:endParaRPr lang="el-GR" dirty="0">
              <a:latin typeface="Microsoft YaHei UI Light" panose="020B0502040204020203" pitchFamily="34" charset="-122"/>
              <a:ea typeface="Microsoft YaHei UI Light" panose="020B0502040204020203" pitchFamily="34" charset="-122"/>
            </a:endParaRPr>
          </a:p>
        </p:txBody>
      </p:sp>
      <p:sp>
        <p:nvSpPr>
          <p:cNvPr id="17" name="TextBox 16"/>
          <p:cNvSpPr txBox="1"/>
          <p:nvPr/>
        </p:nvSpPr>
        <p:spPr>
          <a:xfrm>
            <a:off x="8639176" y="1553408"/>
            <a:ext cx="152400" cy="369332"/>
          </a:xfrm>
          <a:prstGeom prst="rect">
            <a:avLst/>
          </a:prstGeom>
          <a:noFill/>
        </p:spPr>
        <p:txBody>
          <a:bodyPr wrap="square" rtlCol="0">
            <a:spAutoFit/>
          </a:bodyPr>
          <a:lstStyle/>
          <a:p>
            <a:r>
              <a:rPr lang="el-GR" dirty="0" smtClean="0">
                <a:latin typeface="Microsoft YaHei UI Light" panose="020B0502040204020203" pitchFamily="34" charset="-122"/>
                <a:ea typeface="Microsoft YaHei UI Light" panose="020B0502040204020203" pitchFamily="34" charset="-122"/>
              </a:rPr>
              <a:t>2</a:t>
            </a:r>
            <a:endParaRPr lang="el-GR" dirty="0">
              <a:latin typeface="Microsoft YaHei UI Light" panose="020B0502040204020203" pitchFamily="34" charset="-122"/>
              <a:ea typeface="Microsoft YaHei UI Light" panose="020B0502040204020203" pitchFamily="34" charset="-122"/>
            </a:endParaRPr>
          </a:p>
        </p:txBody>
      </p:sp>
      <p:sp>
        <p:nvSpPr>
          <p:cNvPr id="18" name="TextBox 17"/>
          <p:cNvSpPr txBox="1"/>
          <p:nvPr/>
        </p:nvSpPr>
        <p:spPr>
          <a:xfrm>
            <a:off x="10210800" y="4647090"/>
            <a:ext cx="1981200" cy="954107"/>
          </a:xfrm>
          <a:prstGeom prst="rect">
            <a:avLst/>
          </a:prstGeom>
          <a:noFill/>
        </p:spPr>
        <p:txBody>
          <a:bodyPr wrap="square" rtlCol="0">
            <a:spAutoFit/>
          </a:bodyPr>
          <a:lstStyle/>
          <a:p>
            <a:pPr marL="342900" indent="-342900">
              <a:buAutoNum type="arabicPeriod"/>
            </a:pPr>
            <a:r>
              <a:rPr lang="el-GR" sz="1400" dirty="0" smtClean="0">
                <a:latin typeface="Microsoft YaHei UI Light" panose="020B0502040204020203" pitchFamily="34" charset="-122"/>
                <a:ea typeface="Microsoft YaHei UI Light" panose="020B0502040204020203" pitchFamily="34" charset="-122"/>
              </a:rPr>
              <a:t>Προθάλαμος</a:t>
            </a:r>
          </a:p>
          <a:p>
            <a:pPr marL="342900" indent="-342900">
              <a:buFontTx/>
              <a:buAutoNum type="arabicPeriod"/>
            </a:pPr>
            <a:r>
              <a:rPr lang="en-US" sz="1400" dirty="0">
                <a:latin typeface="Microsoft YaHei UI Light" panose="020B0502040204020203" pitchFamily="34" charset="-122"/>
                <a:ea typeface="Microsoft YaHei UI Light" panose="020B0502040204020203" pitchFamily="34" charset="-122"/>
              </a:rPr>
              <a:t>Hall</a:t>
            </a:r>
          </a:p>
          <a:p>
            <a:pPr marL="342900" indent="-342900">
              <a:buAutoNum type="arabicPeriod"/>
            </a:pPr>
            <a:r>
              <a:rPr lang="el-GR" sz="1400" dirty="0" smtClean="0">
                <a:latin typeface="Microsoft YaHei UI Light" panose="020B0502040204020203" pitchFamily="34" charset="-122"/>
                <a:ea typeface="Microsoft YaHei UI Light" panose="020B0502040204020203" pitchFamily="34" charset="-122"/>
              </a:rPr>
              <a:t>Χώροι εκατέρωθεν</a:t>
            </a:r>
          </a:p>
        </p:txBody>
      </p:sp>
      <p:sp>
        <p:nvSpPr>
          <p:cNvPr id="19" name="Ορθογώνιο 18"/>
          <p:cNvSpPr/>
          <p:nvPr/>
        </p:nvSpPr>
        <p:spPr>
          <a:xfrm>
            <a:off x="7800975" y="1114426"/>
            <a:ext cx="1123950" cy="2076450"/>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269850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557" y="0"/>
            <a:ext cx="9318885" cy="6858000"/>
          </a:xfrm>
          <a:prstGeom prst="rect">
            <a:avLst/>
          </a:prstGeom>
        </p:spPr>
      </p:pic>
      <p:sp>
        <p:nvSpPr>
          <p:cNvPr id="5" name="TextBox 4"/>
          <p:cNvSpPr txBox="1"/>
          <p:nvPr/>
        </p:nvSpPr>
        <p:spPr>
          <a:xfrm>
            <a:off x="2438400" y="4132740"/>
            <a:ext cx="1981200" cy="738664"/>
          </a:xfrm>
          <a:prstGeom prst="rect">
            <a:avLst/>
          </a:prstGeom>
          <a:noFill/>
        </p:spPr>
        <p:txBody>
          <a:bodyPr wrap="square" rtlCol="0">
            <a:spAutoFit/>
          </a:bodyPr>
          <a:lstStyle/>
          <a:p>
            <a:pPr marL="342900" indent="-342900">
              <a:buAutoNum type="arabicPeriod"/>
            </a:pPr>
            <a:r>
              <a:rPr lang="el-GR" sz="1400" dirty="0" smtClean="0">
                <a:latin typeface="Microsoft YaHei UI Light" panose="020B0502040204020203" pitchFamily="34" charset="-122"/>
                <a:ea typeface="Microsoft YaHei UI Light" panose="020B0502040204020203" pitchFamily="34" charset="-122"/>
              </a:rPr>
              <a:t>Προθάλαμος</a:t>
            </a:r>
          </a:p>
          <a:p>
            <a:pPr marL="342900" indent="-342900">
              <a:buFontTx/>
              <a:buAutoNum type="arabicPeriod"/>
            </a:pPr>
            <a:r>
              <a:rPr lang="en-US" sz="1400" dirty="0">
                <a:latin typeface="Microsoft YaHei UI Light" panose="020B0502040204020203" pitchFamily="34" charset="-122"/>
                <a:ea typeface="Microsoft YaHei UI Light" panose="020B0502040204020203" pitchFamily="34" charset="-122"/>
              </a:rPr>
              <a:t>Hall</a:t>
            </a:r>
          </a:p>
          <a:p>
            <a:pPr marL="342900" indent="-342900">
              <a:buAutoNum type="arabicPeriod"/>
            </a:pPr>
            <a:r>
              <a:rPr lang="el-GR" sz="1400" dirty="0" smtClean="0">
                <a:latin typeface="Microsoft YaHei UI Light" panose="020B0502040204020203" pitchFamily="34" charset="-122"/>
                <a:ea typeface="Microsoft YaHei UI Light" panose="020B0502040204020203" pitchFamily="34" charset="-122"/>
              </a:rPr>
              <a:t>Κλιμακοστάσιο</a:t>
            </a:r>
          </a:p>
        </p:txBody>
      </p:sp>
    </p:spTree>
    <p:extLst>
      <p:ext uri="{BB962C8B-B14F-4D97-AF65-F5344CB8AC3E}">
        <p14:creationId xmlns:p14="http://schemas.microsoft.com/office/powerpoint/2010/main" val="2341261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5902" y="0"/>
            <a:ext cx="4420195" cy="6858000"/>
          </a:xfrm>
          <a:prstGeom prst="rect">
            <a:avLst/>
          </a:prstGeom>
        </p:spPr>
      </p:pic>
    </p:spTree>
    <p:extLst>
      <p:ext uri="{BB962C8B-B14F-4D97-AF65-F5344CB8AC3E}">
        <p14:creationId xmlns:p14="http://schemas.microsoft.com/office/powerpoint/2010/main" val="24054292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78000" y="957111"/>
            <a:ext cx="8656090" cy="4124206"/>
          </a:xfrm>
          <a:prstGeom prst="rect">
            <a:avLst/>
          </a:prstGeom>
          <a:noFill/>
        </p:spPr>
        <p:txBody>
          <a:bodyPr wrap="square" rtlCol="0">
            <a:spAutoFit/>
          </a:bodyPr>
          <a:lstStyle/>
          <a:p>
            <a:pPr algn="ctr"/>
            <a:r>
              <a:rPr lang="el-GR" sz="2800" dirty="0">
                <a:latin typeface="Minion Pro Med" panose="02040503050306020203" pitchFamily="18" charset="0"/>
                <a:ea typeface="Microsoft YaHei UI Light" panose="020B0502040204020203" pitchFamily="34" charset="-122"/>
              </a:rPr>
              <a:t>Το όλον και </a:t>
            </a:r>
            <a:r>
              <a:rPr lang="el-GR" sz="2800" dirty="0" smtClean="0">
                <a:latin typeface="Minion Pro Med" panose="02040503050306020203" pitchFamily="18" charset="0"/>
                <a:ea typeface="Microsoft YaHei UI Light" panose="020B0502040204020203" pitchFamily="34" charset="-122"/>
              </a:rPr>
              <a:t>το μέρος</a:t>
            </a:r>
            <a:endParaRPr lang="el-GR" sz="2800" dirty="0">
              <a:latin typeface="Minion Pro Med" panose="02040503050306020203" pitchFamily="18" charset="0"/>
              <a:ea typeface="Microsoft YaHei UI Light" panose="020B0502040204020203" pitchFamily="34" charset="-122"/>
            </a:endParaRPr>
          </a:p>
          <a:p>
            <a:pPr algn="ctr"/>
            <a:endParaRPr lang="el-GR" b="1" dirty="0" smtClean="0">
              <a:latin typeface="Microsoft YaHei UI Light" panose="020B0502040204020203" pitchFamily="34" charset="-122"/>
              <a:ea typeface="Microsoft YaHei UI Light" panose="020B0502040204020203" pitchFamily="34" charset="-122"/>
            </a:endParaRP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b="1" dirty="0" smtClean="0">
                <a:latin typeface="Microsoft YaHei UI Light" panose="020B0502040204020203" pitchFamily="34" charset="-122"/>
                <a:ea typeface="Microsoft YaHei UI Light" panose="020B0502040204020203" pitchFamily="34" charset="-122"/>
              </a:rPr>
              <a:t>Η </a:t>
            </a:r>
            <a:r>
              <a:rPr lang="el-GR" b="1" dirty="0">
                <a:latin typeface="Microsoft YaHei UI Light" panose="020B0502040204020203" pitchFamily="34" charset="-122"/>
                <a:ea typeface="Microsoft YaHei UI Light" panose="020B0502040204020203" pitchFamily="34" charset="-122"/>
              </a:rPr>
              <a:t>συνθετική λογική </a:t>
            </a:r>
            <a:r>
              <a:rPr lang="el-GR" b="1" dirty="0" smtClean="0">
                <a:latin typeface="Microsoft YaHei UI Light" panose="020B0502040204020203" pitchFamily="34" charset="-122"/>
                <a:ea typeface="Microsoft YaHei UI Light" panose="020B0502040204020203" pitchFamily="34" charset="-122"/>
              </a:rPr>
              <a:t>της μορφολόγησης</a:t>
            </a:r>
            <a:r>
              <a:rPr lang="el-GR" dirty="0" smtClean="0">
                <a:latin typeface="Microsoft YaHei UI Light" panose="020B0502040204020203" pitchFamily="34" charset="-122"/>
                <a:ea typeface="Microsoft YaHei UI Light" panose="020B0502040204020203" pitchFamily="34" charset="-122"/>
              </a:rPr>
              <a:t> </a:t>
            </a:r>
            <a:endParaRPr lang="el-GR" dirty="0">
              <a:latin typeface="Microsoft YaHei UI Light" panose="020B0502040204020203" pitchFamily="34" charset="-122"/>
              <a:ea typeface="Microsoft YaHei UI Light" panose="020B0502040204020203" pitchFamily="34" charset="-122"/>
            </a:endParaRPr>
          </a:p>
          <a:p>
            <a:pPr algn="ctr"/>
            <a:r>
              <a:rPr lang="el-GR" dirty="0">
                <a:latin typeface="Microsoft YaHei UI Light" panose="020B0502040204020203" pitchFamily="34" charset="-122"/>
                <a:ea typeface="Microsoft YaHei UI Light" panose="020B0502040204020203" pitchFamily="34" charset="-122"/>
              </a:rPr>
              <a:t>-</a:t>
            </a:r>
          </a:p>
          <a:p>
            <a:pPr algn="ctr"/>
            <a:r>
              <a:rPr lang="el-GR" dirty="0" smtClean="0">
                <a:latin typeface="Microsoft YaHei UI Light" panose="020B0502040204020203" pitchFamily="34" charset="-122"/>
                <a:ea typeface="Microsoft YaHei UI Light" panose="020B0502040204020203" pitchFamily="34" charset="-122"/>
              </a:rPr>
              <a:t>Διάρθρωση επιμέρους ενοτήτων µε </a:t>
            </a:r>
            <a:r>
              <a:rPr lang="el-GR" dirty="0">
                <a:latin typeface="Microsoft YaHei UI Light" panose="020B0502040204020203" pitchFamily="34" charset="-122"/>
                <a:ea typeface="Microsoft YaHei UI Light" panose="020B0502040204020203" pitchFamily="34" charset="-122"/>
              </a:rPr>
              <a:t>αυστηρή εσωτερική </a:t>
            </a:r>
            <a:r>
              <a:rPr lang="el-GR" dirty="0" smtClean="0">
                <a:latin typeface="Microsoft YaHei UI Light" panose="020B0502040204020203" pitchFamily="34" charset="-122"/>
                <a:ea typeface="Microsoft YaHei UI Light" panose="020B0502040204020203" pitchFamily="34" charset="-122"/>
              </a:rPr>
              <a:t>νομοτέλεια </a:t>
            </a:r>
            <a:r>
              <a:rPr lang="el-GR" dirty="0">
                <a:latin typeface="Microsoft YaHei UI Light" panose="020B0502040204020203" pitchFamily="34" charset="-122"/>
                <a:ea typeface="Microsoft YaHei UI Light" panose="020B0502040204020203" pitchFamily="34" charset="-122"/>
              </a:rPr>
              <a:t>είτε πρόκειται για </a:t>
            </a:r>
            <a:r>
              <a:rPr lang="el-GR" dirty="0" smtClean="0">
                <a:latin typeface="Microsoft YaHei UI Light" panose="020B0502040204020203" pitchFamily="34" charset="-122"/>
                <a:ea typeface="Microsoft YaHei UI Light" panose="020B0502040204020203" pitchFamily="34" charset="-122"/>
              </a:rPr>
              <a:t>διακριτούς </a:t>
            </a:r>
            <a:r>
              <a:rPr lang="el-GR" dirty="0">
                <a:latin typeface="Microsoft YaHei UI Light" panose="020B0502040204020203" pitchFamily="34" charset="-122"/>
                <a:ea typeface="Microsoft YaHei UI Light" panose="020B0502040204020203" pitchFamily="34" charset="-122"/>
              </a:rPr>
              <a:t>όγκους είτε για ανεξάρτητες όψεις ή </a:t>
            </a:r>
            <a:r>
              <a:rPr lang="el-GR" dirty="0" smtClean="0">
                <a:latin typeface="Microsoft YaHei UI Light" panose="020B0502040204020203" pitchFamily="34" charset="-122"/>
                <a:ea typeface="Microsoft YaHei UI Light" panose="020B0502040204020203" pitchFamily="34" charset="-122"/>
              </a:rPr>
              <a:t>τμήματα </a:t>
            </a:r>
            <a:r>
              <a:rPr lang="el-GR" dirty="0">
                <a:latin typeface="Microsoft YaHei UI Light" panose="020B0502040204020203" pitchFamily="34" charset="-122"/>
                <a:ea typeface="Microsoft YaHei UI Light" panose="020B0502040204020203" pitchFamily="34" charset="-122"/>
              </a:rPr>
              <a:t>όψεων.</a:t>
            </a:r>
          </a:p>
          <a:p>
            <a:pPr algn="ctr"/>
            <a:r>
              <a:rPr lang="el-GR" dirty="0">
                <a:latin typeface="Microsoft YaHei UI Light" panose="020B0502040204020203" pitchFamily="34" charset="-122"/>
                <a:ea typeface="Microsoft YaHei UI Light" panose="020B0502040204020203" pitchFamily="34" charset="-122"/>
              </a:rPr>
              <a:t>-</a:t>
            </a:r>
          </a:p>
          <a:p>
            <a:pPr algn="ctr"/>
            <a:r>
              <a:rPr lang="el-GR" dirty="0">
                <a:latin typeface="Microsoft YaHei UI Light" panose="020B0502040204020203" pitchFamily="34" charset="-122"/>
                <a:ea typeface="Microsoft YaHei UI Light" panose="020B0502040204020203" pitchFamily="34" charset="-122"/>
              </a:rPr>
              <a:t>Κάθε ενότητα παρουσιάζεται αυτοτελής </a:t>
            </a:r>
            <a:r>
              <a:rPr lang="el-GR" dirty="0" smtClean="0">
                <a:latin typeface="Microsoft YaHei UI Light" panose="020B0502040204020203" pitchFamily="34" charset="-122"/>
                <a:ea typeface="Microsoft YaHei UI Light" panose="020B0502040204020203" pitchFamily="34" charset="-122"/>
              </a:rPr>
              <a:t>ρυθμολογικά </a:t>
            </a:r>
            <a:r>
              <a:rPr lang="el-GR" dirty="0">
                <a:latin typeface="Microsoft YaHei UI Light" panose="020B0502040204020203" pitchFamily="34" charset="-122"/>
                <a:ea typeface="Microsoft YaHei UI Light" panose="020B0502040204020203" pitchFamily="34" charset="-122"/>
              </a:rPr>
              <a:t>και </a:t>
            </a:r>
            <a:r>
              <a:rPr lang="el-GR" dirty="0" smtClean="0">
                <a:latin typeface="Microsoft YaHei UI Light" panose="020B0502040204020203" pitchFamily="34" charset="-122"/>
                <a:ea typeface="Microsoft YaHei UI Light" panose="020B0502040204020203" pitchFamily="34" charset="-122"/>
              </a:rPr>
              <a:t>ενταγμένη </a:t>
            </a:r>
            <a:r>
              <a:rPr lang="el-GR" dirty="0">
                <a:latin typeface="Microsoft YaHei UI Light" panose="020B0502040204020203" pitchFamily="34" charset="-122"/>
                <a:ea typeface="Microsoft YaHei UI Light" panose="020B0502040204020203" pitchFamily="34" charset="-122"/>
              </a:rPr>
              <a:t>μ</a:t>
            </a:r>
            <a:r>
              <a:rPr lang="el-GR" dirty="0" smtClean="0">
                <a:latin typeface="Microsoft YaHei UI Light" panose="020B0502040204020203" pitchFamily="34" charset="-122"/>
                <a:ea typeface="Microsoft YaHei UI Light" panose="020B0502040204020203" pitchFamily="34" charset="-122"/>
              </a:rPr>
              <a:t>έσα στη γενική σύνθεση</a:t>
            </a:r>
            <a:endParaRPr lang="el-GR" dirty="0">
              <a:latin typeface="Microsoft YaHei UI Light" panose="020B0502040204020203" pitchFamily="34" charset="-122"/>
              <a:ea typeface="Microsoft YaHei UI Light" panose="020B0502040204020203" pitchFamily="34" charset="-122"/>
            </a:endParaRPr>
          </a:p>
          <a:p>
            <a:pPr algn="ctr"/>
            <a:r>
              <a:rPr lang="el-GR" dirty="0">
                <a:latin typeface="Microsoft YaHei UI Light" panose="020B0502040204020203" pitchFamily="34" charset="-122"/>
                <a:ea typeface="Microsoft YaHei UI Light" panose="020B0502040204020203" pitchFamily="34" charset="-122"/>
              </a:rPr>
              <a:t>-</a:t>
            </a:r>
          </a:p>
          <a:p>
            <a:pPr algn="ctr"/>
            <a:r>
              <a:rPr lang="el-GR" dirty="0" smtClean="0">
                <a:latin typeface="Microsoft YaHei UI Light" panose="020B0502040204020203" pitchFamily="34" charset="-122"/>
                <a:ea typeface="Microsoft YaHei UI Light" panose="020B0502040204020203" pitchFamily="34" charset="-122"/>
              </a:rPr>
              <a:t>Ακόμα </a:t>
            </a:r>
            <a:r>
              <a:rPr lang="el-GR" dirty="0">
                <a:latin typeface="Microsoft YaHei UI Light" panose="020B0502040204020203" pitchFamily="34" charset="-122"/>
                <a:ea typeface="Microsoft YaHei UI Light" panose="020B0502040204020203" pitchFamily="34" charset="-122"/>
              </a:rPr>
              <a:t>και τα </a:t>
            </a:r>
            <a:r>
              <a:rPr lang="el-GR" dirty="0" smtClean="0">
                <a:latin typeface="Microsoft YaHei UI Light" panose="020B0502040204020203" pitchFamily="34" charset="-122"/>
                <a:ea typeface="Microsoft YaHei UI Light" panose="020B0502040204020203" pitchFamily="34" charset="-122"/>
              </a:rPr>
              <a:t>επιμέρους δομικά </a:t>
            </a:r>
            <a:r>
              <a:rPr lang="el-GR" dirty="0">
                <a:latin typeface="Microsoft YaHei UI Light" panose="020B0502040204020203" pitchFamily="34" charset="-122"/>
                <a:ea typeface="Microsoft YaHei UI Light" panose="020B0502040204020203" pitchFamily="34" charset="-122"/>
              </a:rPr>
              <a:t>στοιχεία όπως τα </a:t>
            </a:r>
            <a:r>
              <a:rPr lang="el-GR" dirty="0" smtClean="0">
                <a:latin typeface="Microsoft YaHei UI Light" panose="020B0502040204020203" pitchFamily="34" charset="-122"/>
                <a:ea typeface="Microsoft YaHei UI Light" panose="020B0502040204020203" pitchFamily="34" charset="-122"/>
              </a:rPr>
              <a:t>ανοίγματα </a:t>
            </a:r>
            <a:r>
              <a:rPr lang="el-GR" dirty="0">
                <a:latin typeface="Microsoft YaHei UI Light" panose="020B0502040204020203" pitchFamily="34" charset="-122"/>
                <a:ea typeface="Microsoft YaHei UI Light" panose="020B0502040204020203" pitchFamily="34" charset="-122"/>
              </a:rPr>
              <a:t>παρουσιάζουν </a:t>
            </a:r>
            <a:r>
              <a:rPr lang="el-GR" dirty="0" smtClean="0">
                <a:latin typeface="Microsoft YaHei UI Light" panose="020B0502040204020203" pitchFamily="34" charset="-122"/>
                <a:ea typeface="Microsoft YaHei UI Light" panose="020B0502040204020203" pitchFamily="34" charset="-122"/>
              </a:rPr>
              <a:t>ρυθμολογική </a:t>
            </a:r>
            <a:r>
              <a:rPr lang="el-GR" dirty="0">
                <a:latin typeface="Microsoft YaHei UI Light" panose="020B0502040204020203" pitchFamily="34" charset="-122"/>
                <a:ea typeface="Microsoft YaHei UI Light" panose="020B0502040204020203" pitchFamily="34" charset="-122"/>
              </a:rPr>
              <a:t>αυτοτέλεια </a:t>
            </a:r>
            <a:r>
              <a:rPr lang="el-GR" dirty="0" smtClean="0">
                <a:latin typeface="Microsoft YaHei UI Light" panose="020B0502040204020203" pitchFamily="34" charset="-122"/>
                <a:ea typeface="Microsoft YaHei UI Light" panose="020B0502040204020203" pitchFamily="34" charset="-122"/>
              </a:rPr>
              <a:t>είτε μεμονωμένα </a:t>
            </a:r>
            <a:r>
              <a:rPr lang="el-GR" dirty="0">
                <a:latin typeface="Microsoft YaHei UI Light" panose="020B0502040204020203" pitchFamily="34" charset="-122"/>
                <a:ea typeface="Microsoft YaHei UI Light" panose="020B0502040204020203" pitchFamily="34" charset="-122"/>
              </a:rPr>
              <a:t>είτε σε </a:t>
            </a:r>
            <a:r>
              <a:rPr lang="el-GR" dirty="0" smtClean="0">
                <a:latin typeface="Microsoft YaHei UI Light" panose="020B0502040204020203" pitchFamily="34" charset="-122"/>
                <a:ea typeface="Microsoft YaHei UI Light" panose="020B0502040204020203" pitchFamily="34" charset="-122"/>
              </a:rPr>
              <a:t>συμπλέγματα</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21240202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78000" y="957111"/>
            <a:ext cx="8656090" cy="3847207"/>
          </a:xfrm>
          <a:prstGeom prst="rect">
            <a:avLst/>
          </a:prstGeom>
          <a:noFill/>
        </p:spPr>
        <p:txBody>
          <a:bodyPr wrap="square" rtlCol="0">
            <a:spAutoFit/>
          </a:bodyPr>
          <a:lstStyle/>
          <a:p>
            <a:pPr algn="ctr"/>
            <a:r>
              <a:rPr lang="el-GR" sz="2800" dirty="0">
                <a:latin typeface="Minion Pro Med" panose="02040503050306020203" pitchFamily="18" charset="0"/>
                <a:ea typeface="Microsoft YaHei UI Light" panose="020B0502040204020203" pitchFamily="34" charset="-122"/>
              </a:rPr>
              <a:t>Το όλον και το </a:t>
            </a:r>
            <a:r>
              <a:rPr lang="el-GR" sz="2800" dirty="0" smtClean="0">
                <a:latin typeface="Minion Pro Med" panose="02040503050306020203" pitchFamily="18" charset="0"/>
                <a:ea typeface="Microsoft YaHei UI Light" panose="020B0502040204020203" pitchFamily="34" charset="-122"/>
              </a:rPr>
              <a:t>μέρος</a:t>
            </a:r>
            <a:endParaRPr lang="el-GR" dirty="0" smtClean="0">
              <a:latin typeface="Microsoft YaHei UI Light" panose="020B0502040204020203" pitchFamily="34" charset="-122"/>
              <a:ea typeface="Microsoft YaHei UI Light" panose="020B0502040204020203" pitchFamily="34" charset="-122"/>
            </a:endParaRPr>
          </a:p>
          <a:p>
            <a:pPr algn="ctr"/>
            <a:endParaRPr lang="el-GR" b="1" dirty="0" smtClean="0">
              <a:latin typeface="Microsoft YaHei UI Light" panose="020B0502040204020203" pitchFamily="34" charset="-122"/>
              <a:ea typeface="Microsoft YaHei UI Light" panose="020B0502040204020203" pitchFamily="34" charset="-122"/>
            </a:endParaRP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dirty="0" smtClean="0">
                <a:latin typeface="Microsoft YaHei UI Light" panose="020B0502040204020203" pitchFamily="34" charset="-122"/>
                <a:ea typeface="Microsoft YaHei UI Light" panose="020B0502040204020203" pitchFamily="34" charset="-122"/>
              </a:rPr>
              <a:t>Τα κτίσματα νεοκλασικού ρυθμού ανήκουν στην αισθητική κατηγορία του «πλαστικού», το οποίο χαρακτηρίζει η τάξη, η κανονικότητα και η αφηρημένη γεωμετρικότητα. </a:t>
            </a:r>
            <a:r>
              <a:rPr lang="el-GR" b="1" dirty="0" smtClean="0">
                <a:latin typeface="Microsoft YaHei UI Light" panose="020B0502040204020203" pitchFamily="34" charset="-122"/>
                <a:ea typeface="Microsoft YaHei UI Light" panose="020B0502040204020203" pitchFamily="34" charset="-122"/>
              </a:rPr>
              <a:t>Όλα τα επιμέρους στοιχεία είναι δεμένα με το σύνολο σαν οργανικά μέλη του. Προορίζονται για την συγκεκριμένη θέση και είναι κατάλληλα διαμορφωμένα γι' αυτήν. Δεν είναι μέρη του συνόλου που μπορεί να μετακινηθούν.</a:t>
            </a:r>
          </a:p>
          <a:p>
            <a:pPr algn="ctr"/>
            <a:endParaRPr lang="el-GR" b="1" dirty="0">
              <a:latin typeface="Microsoft YaHei UI Light" panose="020B0502040204020203" pitchFamily="34" charset="-122"/>
              <a:ea typeface="Microsoft YaHei UI Light" panose="020B0502040204020203" pitchFamily="34" charset="-122"/>
            </a:endParaRPr>
          </a:p>
          <a:p>
            <a:pPr algn="ctr"/>
            <a:r>
              <a:rPr lang="el-GR" dirty="0">
                <a:latin typeface="Microsoft YaHei UI Light" panose="020B0502040204020203" pitchFamily="34" charset="-122"/>
                <a:ea typeface="Microsoft YaHei UI Light" panose="020B0502040204020203" pitchFamily="34" charset="-122"/>
              </a:rPr>
              <a:t>Γενικά η μορφή του κτιρίου είναι «κλειστή», ολοκληρωμένη και παγιωμένη. </a:t>
            </a:r>
            <a:r>
              <a:rPr lang="el-GR" b="1" dirty="0">
                <a:latin typeface="Microsoft YaHei UI Light" panose="020B0502040204020203" pitchFamily="34" charset="-122"/>
                <a:ea typeface="Microsoft YaHei UI Light" panose="020B0502040204020203" pitchFamily="34" charset="-122"/>
              </a:rPr>
              <a:t>Δεν μπορεί να δεχτεί προσθήκες χωρίς επιπτώσεις στην γενική σύνθεση</a:t>
            </a:r>
            <a:r>
              <a:rPr lang="el-GR" dirty="0">
                <a:latin typeface="Microsoft YaHei UI Light" panose="020B0502040204020203" pitchFamily="34" charset="-122"/>
                <a:ea typeface="Microsoft YaHei UI Light" panose="020B0502040204020203" pitchFamily="34" charset="-122"/>
              </a:rPr>
              <a:t>.</a:t>
            </a:r>
          </a:p>
          <a:p>
            <a:pPr algn="ctr"/>
            <a:endParaRPr lang="el-GR" b="1"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9122975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81"/>
          <a:stretch/>
        </p:blipFill>
        <p:spPr>
          <a:xfrm>
            <a:off x="1515533" y="0"/>
            <a:ext cx="9196103" cy="6858000"/>
          </a:xfrm>
          <a:prstGeom prst="rect">
            <a:avLst/>
          </a:prstGeom>
        </p:spPr>
      </p:pic>
    </p:spTree>
    <p:extLst>
      <p:ext uri="{BB962C8B-B14F-4D97-AF65-F5344CB8AC3E}">
        <p14:creationId xmlns:p14="http://schemas.microsoft.com/office/powerpoint/2010/main" val="29796059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b="4306"/>
          <a:stretch/>
        </p:blipFill>
        <p:spPr>
          <a:xfrm>
            <a:off x="1480363" y="147637"/>
            <a:ext cx="9231273" cy="6562725"/>
          </a:xfrm>
          <a:prstGeom prst="rect">
            <a:avLst/>
          </a:prstGeom>
        </p:spPr>
      </p:pic>
    </p:spTree>
    <p:extLst>
      <p:ext uri="{BB962C8B-B14F-4D97-AF65-F5344CB8AC3E}">
        <p14:creationId xmlns:p14="http://schemas.microsoft.com/office/powerpoint/2010/main" val="710381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05589"/>
            <a:ext cx="10058400" cy="5646821"/>
          </a:xfrm>
          <a:prstGeom prst="rect">
            <a:avLst/>
          </a:prstGeom>
        </p:spPr>
      </p:pic>
    </p:spTree>
    <p:extLst>
      <p:ext uri="{BB962C8B-B14F-4D97-AF65-F5344CB8AC3E}">
        <p14:creationId xmlns:p14="http://schemas.microsoft.com/office/powerpoint/2010/main" val="40001254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6384" y="197274"/>
            <a:ext cx="2999232" cy="6242304"/>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78" y="987498"/>
            <a:ext cx="3075051" cy="4661856"/>
          </a:xfrm>
          <a:prstGeom prst="rect">
            <a:avLst/>
          </a:prstGeom>
        </p:spPr>
      </p:pic>
      <p:pic>
        <p:nvPicPr>
          <p:cNvPr id="4" name="Εικόνα 3"/>
          <p:cNvPicPr>
            <a:picLocks noChangeAspect="1"/>
          </p:cNvPicPr>
          <p:nvPr/>
        </p:nvPicPr>
        <p:blipFill rotWithShape="1">
          <a:blip r:embed="rId4">
            <a:extLst>
              <a:ext uri="{28A0092B-C50C-407E-A947-70E740481C1C}">
                <a14:useLocalDpi xmlns:a14="http://schemas.microsoft.com/office/drawing/2010/main" val="0"/>
              </a:ext>
            </a:extLst>
          </a:blip>
          <a:srcRect l="66839"/>
          <a:stretch/>
        </p:blipFill>
        <p:spPr>
          <a:xfrm>
            <a:off x="8222171" y="987498"/>
            <a:ext cx="2989799" cy="4661856"/>
          </a:xfrm>
          <a:prstGeom prst="rect">
            <a:avLst/>
          </a:prstGeom>
        </p:spPr>
      </p:pic>
    </p:spTree>
    <p:extLst>
      <p:ext uri="{BB962C8B-B14F-4D97-AF65-F5344CB8AC3E}">
        <p14:creationId xmlns:p14="http://schemas.microsoft.com/office/powerpoint/2010/main" val="2347168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Εικόνα 22"/>
          <p:cNvPicPr>
            <a:picLocks noChangeAspect="1"/>
          </p:cNvPicPr>
          <p:nvPr/>
        </p:nvPicPr>
        <p:blipFill rotWithShape="1">
          <a:blip r:embed="rId2">
            <a:extLst>
              <a:ext uri="{28A0092B-C50C-407E-A947-70E740481C1C}">
                <a14:useLocalDpi xmlns:a14="http://schemas.microsoft.com/office/drawing/2010/main" val="0"/>
              </a:ext>
            </a:extLst>
          </a:blip>
          <a:srcRect l="14995" t="3287" r="18650" b="3356"/>
          <a:stretch/>
        </p:blipFill>
        <p:spPr>
          <a:xfrm>
            <a:off x="2675466" y="1737253"/>
            <a:ext cx="2997200" cy="3826933"/>
          </a:xfrm>
          <a:prstGeom prst="rect">
            <a:avLst/>
          </a:prstGeom>
        </p:spPr>
      </p:pic>
      <p:cxnSp>
        <p:nvCxnSpPr>
          <p:cNvPr id="8" name="Ευθεία γραμμή σύνδεσης 7"/>
          <p:cNvCxnSpPr/>
          <p:nvPr/>
        </p:nvCxnSpPr>
        <p:spPr>
          <a:xfrm flipV="1">
            <a:off x="4256616" y="2947987"/>
            <a:ext cx="3109383" cy="112495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p:cNvCxnSpPr/>
          <p:nvPr/>
        </p:nvCxnSpPr>
        <p:spPr>
          <a:xfrm flipV="1">
            <a:off x="4256616" y="3540654"/>
            <a:ext cx="3109383" cy="147420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flipV="1">
            <a:off x="4165599" y="1999721"/>
            <a:ext cx="3200400" cy="44556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p:cNvCxnSpPr/>
          <p:nvPr/>
        </p:nvCxnSpPr>
        <p:spPr>
          <a:xfrm>
            <a:off x="7365999" y="1999721"/>
            <a:ext cx="6434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p:cNvCxnSpPr/>
          <p:nvPr/>
        </p:nvCxnSpPr>
        <p:spPr>
          <a:xfrm>
            <a:off x="7365999" y="2947987"/>
            <a:ext cx="62653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flipV="1">
            <a:off x="7365999" y="3532186"/>
            <a:ext cx="626534" cy="846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071533" y="701148"/>
            <a:ext cx="6366933" cy="584775"/>
          </a:xfrm>
          <a:prstGeom prst="rect">
            <a:avLst/>
          </a:prstGeom>
          <a:noFill/>
        </p:spPr>
        <p:txBody>
          <a:bodyPr wrap="square" rtlCol="0">
            <a:spAutoFit/>
          </a:bodyPr>
          <a:lstStyle/>
          <a:p>
            <a:r>
              <a:rPr lang="el-GR" sz="3200" dirty="0" smtClean="0">
                <a:latin typeface="Microsoft YaHei UI Light" panose="020B0502040204020203" pitchFamily="34" charset="-122"/>
                <a:ea typeface="Microsoft YaHei UI Light" panose="020B0502040204020203" pitchFamily="34" charset="-122"/>
              </a:rPr>
              <a:t>Σύστημα ‘δοκού επί στύλου’</a:t>
            </a:r>
            <a:endParaRPr lang="el-GR" sz="3200" dirty="0">
              <a:latin typeface="Microsoft YaHei UI Light" panose="020B0502040204020203" pitchFamily="34" charset="-122"/>
              <a:ea typeface="Microsoft YaHei UI Light" panose="020B0502040204020203" pitchFamily="34" charset="-122"/>
            </a:endParaRPr>
          </a:p>
        </p:txBody>
      </p:sp>
      <p:sp>
        <p:nvSpPr>
          <p:cNvPr id="37" name="TextBox 36"/>
          <p:cNvSpPr txBox="1"/>
          <p:nvPr/>
        </p:nvSpPr>
        <p:spPr>
          <a:xfrm>
            <a:off x="7992533" y="1735249"/>
            <a:ext cx="3183467" cy="369332"/>
          </a:xfrm>
          <a:prstGeom prst="rect">
            <a:avLst/>
          </a:prstGeom>
          <a:noFill/>
        </p:spPr>
        <p:txBody>
          <a:bodyPr wrap="square" rtlCol="0">
            <a:spAutoFit/>
          </a:bodyPr>
          <a:lstStyle/>
          <a:p>
            <a:r>
              <a:rPr lang="el-GR" dirty="0" smtClean="0">
                <a:latin typeface="Microsoft YaHei UI Light" panose="020B0502040204020203" pitchFamily="34" charset="-122"/>
                <a:ea typeface="Microsoft YaHei UI Light" panose="020B0502040204020203" pitchFamily="34" charset="-122"/>
              </a:rPr>
              <a:t>Στέγη ή δώμα</a:t>
            </a:r>
            <a:endParaRPr lang="el-GR" dirty="0">
              <a:latin typeface="Microsoft YaHei UI Light" panose="020B0502040204020203" pitchFamily="34" charset="-122"/>
              <a:ea typeface="Microsoft YaHei UI Light" panose="020B0502040204020203" pitchFamily="34" charset="-122"/>
            </a:endParaRPr>
          </a:p>
        </p:txBody>
      </p:sp>
      <p:sp>
        <p:nvSpPr>
          <p:cNvPr id="38" name="TextBox 37"/>
          <p:cNvSpPr txBox="1"/>
          <p:nvPr/>
        </p:nvSpPr>
        <p:spPr>
          <a:xfrm>
            <a:off x="8009466" y="2688727"/>
            <a:ext cx="3200400" cy="369332"/>
          </a:xfrm>
          <a:prstGeom prst="rect">
            <a:avLst/>
          </a:prstGeom>
          <a:noFill/>
        </p:spPr>
        <p:txBody>
          <a:bodyPr wrap="square" rtlCol="0">
            <a:spAutoFit/>
          </a:bodyPr>
          <a:lstStyle/>
          <a:p>
            <a:r>
              <a:rPr lang="el-GR" dirty="0" smtClean="0">
                <a:latin typeface="Microsoft YaHei UI Light" panose="020B0502040204020203" pitchFamily="34" charset="-122"/>
                <a:ea typeface="Microsoft YaHei UI Light" panose="020B0502040204020203" pitchFamily="34" charset="-122"/>
              </a:rPr>
              <a:t>Όροφος</a:t>
            </a:r>
            <a:endParaRPr lang="el-GR" dirty="0">
              <a:latin typeface="Microsoft YaHei UI Light" panose="020B0502040204020203" pitchFamily="34" charset="-122"/>
              <a:ea typeface="Microsoft YaHei UI Light" panose="020B0502040204020203" pitchFamily="34" charset="-122"/>
            </a:endParaRPr>
          </a:p>
        </p:txBody>
      </p:sp>
      <p:sp>
        <p:nvSpPr>
          <p:cNvPr id="39" name="TextBox 38"/>
          <p:cNvSpPr txBox="1"/>
          <p:nvPr/>
        </p:nvSpPr>
        <p:spPr>
          <a:xfrm>
            <a:off x="8009466" y="3390967"/>
            <a:ext cx="3234267" cy="369332"/>
          </a:xfrm>
          <a:prstGeom prst="rect">
            <a:avLst/>
          </a:prstGeom>
          <a:noFill/>
        </p:spPr>
        <p:txBody>
          <a:bodyPr wrap="square" rtlCol="0">
            <a:spAutoFit/>
          </a:bodyPr>
          <a:lstStyle/>
          <a:p>
            <a:r>
              <a:rPr lang="el-GR" dirty="0" smtClean="0">
                <a:latin typeface="Microsoft YaHei UI Light" panose="020B0502040204020203" pitchFamily="34" charset="-122"/>
                <a:ea typeface="Microsoft YaHei UI Light" panose="020B0502040204020203" pitchFamily="34" charset="-122"/>
              </a:rPr>
              <a:t>Υπερυψωμένο ισόγειο</a:t>
            </a:r>
            <a:endParaRPr lang="el-GR" dirty="0">
              <a:latin typeface="Microsoft YaHei UI Light" panose="020B0502040204020203" pitchFamily="34" charset="-122"/>
              <a:ea typeface="Microsoft YaHei UI Light" panose="020B0502040204020203" pitchFamily="34" charset="-122"/>
            </a:endParaRPr>
          </a:p>
        </p:txBody>
      </p:sp>
      <p:cxnSp>
        <p:nvCxnSpPr>
          <p:cNvPr id="42" name="Ευθεία γραμμή σύνδεσης 41"/>
          <p:cNvCxnSpPr/>
          <p:nvPr/>
        </p:nvCxnSpPr>
        <p:spPr>
          <a:xfrm>
            <a:off x="2328333" y="4353454"/>
            <a:ext cx="2760133" cy="1803398"/>
          </a:xfrm>
          <a:prstGeom prst="line">
            <a:avLst/>
          </a:prstGeom>
          <a:ln w="28575">
            <a:prstDash val="sysDash"/>
          </a:ln>
        </p:spPr>
        <p:style>
          <a:lnRef idx="1">
            <a:schemeClr val="accent6"/>
          </a:lnRef>
          <a:fillRef idx="0">
            <a:schemeClr val="accent6"/>
          </a:fillRef>
          <a:effectRef idx="0">
            <a:schemeClr val="accent6"/>
          </a:effectRef>
          <a:fontRef idx="minor">
            <a:schemeClr val="tx1"/>
          </a:fontRef>
        </p:style>
      </p:cxnSp>
      <p:cxnSp>
        <p:nvCxnSpPr>
          <p:cNvPr id="44" name="Ευθεία γραμμή σύνδεσης 43"/>
          <p:cNvCxnSpPr/>
          <p:nvPr/>
        </p:nvCxnSpPr>
        <p:spPr>
          <a:xfrm flipH="1">
            <a:off x="3090333" y="4438121"/>
            <a:ext cx="3014133" cy="1628770"/>
          </a:xfrm>
          <a:prstGeom prst="line">
            <a:avLst/>
          </a:prstGeom>
          <a:ln w="19050">
            <a:prstDash val="sysDash"/>
          </a:ln>
        </p:spPr>
        <p:style>
          <a:lnRef idx="1">
            <a:schemeClr val="accent6"/>
          </a:lnRef>
          <a:fillRef idx="0">
            <a:schemeClr val="accent6"/>
          </a:fillRef>
          <a:effectRef idx="0">
            <a:schemeClr val="accent6"/>
          </a:effectRef>
          <a:fontRef idx="minor">
            <a:schemeClr val="tx1"/>
          </a:fontRef>
        </p:style>
      </p:cxnSp>
      <p:sp>
        <p:nvSpPr>
          <p:cNvPr id="48" name="TextBox 47"/>
          <p:cNvSpPr txBox="1"/>
          <p:nvPr/>
        </p:nvSpPr>
        <p:spPr>
          <a:xfrm>
            <a:off x="5118099" y="5648853"/>
            <a:ext cx="3234267" cy="369332"/>
          </a:xfrm>
          <a:prstGeom prst="rect">
            <a:avLst/>
          </a:prstGeom>
          <a:noFill/>
        </p:spPr>
        <p:txBody>
          <a:bodyPr wrap="square" rtlCol="0">
            <a:spAutoFit/>
          </a:bodyPr>
          <a:lstStyle/>
          <a:p>
            <a:r>
              <a:rPr lang="el-GR" dirty="0" smtClean="0">
                <a:latin typeface="Microsoft YaHei UI Light" panose="020B0502040204020203" pitchFamily="34" charset="-122"/>
                <a:ea typeface="Microsoft YaHei UI Light" panose="020B0502040204020203" pitchFamily="34" charset="-122"/>
              </a:rPr>
              <a:t>Επίπεδο δρόμου</a:t>
            </a:r>
            <a:endParaRPr lang="el-GR" dirty="0">
              <a:latin typeface="Microsoft YaHei UI Light" panose="020B0502040204020203" pitchFamily="34" charset="-122"/>
              <a:ea typeface="Microsoft YaHei UI Light" panose="020B0502040204020203" pitchFamily="34" charset="-122"/>
            </a:endParaRPr>
          </a:p>
        </p:txBody>
      </p:sp>
      <p:cxnSp>
        <p:nvCxnSpPr>
          <p:cNvPr id="51" name="Ευθεία γραμμή σύνδεσης 50"/>
          <p:cNvCxnSpPr/>
          <p:nvPr/>
        </p:nvCxnSpPr>
        <p:spPr>
          <a:xfrm flipH="1" flipV="1">
            <a:off x="4040717" y="1500853"/>
            <a:ext cx="186266" cy="4211865"/>
          </a:xfrm>
          <a:prstGeom prst="line">
            <a:avLst/>
          </a:prstGeom>
          <a:ln w="12700">
            <a:solidFill>
              <a:srgbClr val="002060"/>
            </a:solidFill>
            <a:prstDash val="sysDash"/>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243416" y="2165852"/>
            <a:ext cx="2673350" cy="369332"/>
          </a:xfrm>
          <a:prstGeom prst="rect">
            <a:avLst/>
          </a:prstGeom>
          <a:noFill/>
        </p:spPr>
        <p:txBody>
          <a:bodyPr wrap="square" rtlCol="0">
            <a:spAutoFit/>
          </a:bodyPr>
          <a:lstStyle/>
          <a:p>
            <a:r>
              <a:rPr lang="el-GR" dirty="0" smtClean="0">
                <a:latin typeface="Microsoft YaHei UI Light" panose="020B0502040204020203" pitchFamily="34" charset="-122"/>
                <a:ea typeface="Microsoft YaHei UI Light" panose="020B0502040204020203" pitchFamily="34" charset="-122"/>
              </a:rPr>
              <a:t>Φέρουσα τοιχοποιία</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6409311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67955" y="2598003"/>
            <a:ext cx="8656090" cy="707886"/>
          </a:xfrm>
          <a:prstGeom prst="rect">
            <a:avLst/>
          </a:prstGeom>
          <a:noFill/>
        </p:spPr>
        <p:txBody>
          <a:bodyPr wrap="square" rtlCol="0">
            <a:spAutoFit/>
          </a:bodyPr>
          <a:lstStyle/>
          <a:p>
            <a:pPr algn="ctr"/>
            <a:r>
              <a:rPr lang="el-GR" sz="4000" dirty="0" smtClean="0">
                <a:latin typeface="Minion Pro Med" panose="02040503050306020203" pitchFamily="18" charset="0"/>
                <a:ea typeface="Microsoft YaHei UI Light" panose="020B0502040204020203" pitchFamily="34" charset="-122"/>
              </a:rPr>
              <a:t>Δάπεδα, τοίχοι και οροφές</a:t>
            </a:r>
            <a:endParaRPr lang="el-GR" sz="4000" dirty="0" smtClean="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4421292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08" y="228600"/>
            <a:ext cx="11771184" cy="6400800"/>
          </a:xfrm>
          <a:prstGeom prst="rect">
            <a:avLst/>
          </a:prstGeom>
        </p:spPr>
      </p:pic>
    </p:spTree>
    <p:extLst>
      <p:ext uri="{BB962C8B-B14F-4D97-AF65-F5344CB8AC3E}">
        <p14:creationId xmlns:p14="http://schemas.microsoft.com/office/powerpoint/2010/main" val="12153197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02" y="546653"/>
            <a:ext cx="6330108" cy="4224130"/>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138" y="542975"/>
            <a:ext cx="4270513" cy="4227808"/>
          </a:xfrm>
          <a:prstGeom prst="rect">
            <a:avLst/>
          </a:prstGeom>
        </p:spPr>
      </p:pic>
    </p:spTree>
    <p:extLst>
      <p:ext uri="{BB962C8B-B14F-4D97-AF65-F5344CB8AC3E}">
        <p14:creationId xmlns:p14="http://schemas.microsoft.com/office/powerpoint/2010/main" val="2158569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78000" y="1642911"/>
            <a:ext cx="8656090" cy="2585323"/>
          </a:xfrm>
          <a:prstGeom prst="rect">
            <a:avLst/>
          </a:prstGeom>
          <a:noFill/>
        </p:spPr>
        <p:txBody>
          <a:bodyPr wrap="square" rtlCol="0">
            <a:spAutoFit/>
          </a:bodyPr>
          <a:lstStyle/>
          <a:p>
            <a:pPr algn="ctr"/>
            <a:endParaRPr lang="el-GR" b="1" dirty="0" smtClean="0">
              <a:latin typeface="Microsoft YaHei UI Light" panose="020B0502040204020203" pitchFamily="34" charset="-122"/>
              <a:ea typeface="Microsoft YaHei UI Light" panose="020B0502040204020203" pitchFamily="34" charset="-122"/>
            </a:endParaRP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dirty="0" smtClean="0">
                <a:latin typeface="Microsoft YaHei UI Light" panose="020B0502040204020203" pitchFamily="34" charset="-122"/>
                <a:ea typeface="Microsoft YaHei UI Light" panose="020B0502040204020203" pitchFamily="34" charset="-122"/>
              </a:rPr>
              <a:t>Σαν </a:t>
            </a:r>
            <a:r>
              <a:rPr lang="el-GR" b="1" dirty="0" smtClean="0">
                <a:latin typeface="Microsoft YaHei UI Light" panose="020B0502040204020203" pitchFamily="34" charset="-122"/>
                <a:ea typeface="Microsoft YaHei UI Light" panose="020B0502040204020203" pitchFamily="34" charset="-122"/>
              </a:rPr>
              <a:t>γενικό </a:t>
            </a:r>
            <a:r>
              <a:rPr lang="el-GR" dirty="0" smtClean="0">
                <a:latin typeface="Microsoft YaHei UI Light" panose="020B0502040204020203" pitchFamily="34" charset="-122"/>
                <a:ea typeface="Microsoft YaHei UI Light" panose="020B0502040204020203" pitchFamily="34" charset="-122"/>
              </a:rPr>
              <a:t>κανόνα, τόσο τα δάπεδα όσο και οι τοίχοι και οι οροφές ακολουθούν την λογική της </a:t>
            </a:r>
            <a:r>
              <a:rPr lang="el-GR" b="1" dirty="0" smtClean="0">
                <a:latin typeface="Microsoft YaHei UI Light" panose="020B0502040204020203" pitchFamily="34" charset="-122"/>
                <a:ea typeface="Microsoft YaHei UI Light" panose="020B0502040204020203" pitchFamily="34" charset="-122"/>
              </a:rPr>
              <a:t>εσωτερικής συνθετικής αυτοτέλειας</a:t>
            </a:r>
            <a:r>
              <a:rPr lang="el-GR" dirty="0" smtClean="0">
                <a:latin typeface="Microsoft YaHei UI Light" panose="020B0502040204020203" pitchFamily="34" charset="-122"/>
                <a:ea typeface="Microsoft YaHei UI Light" panose="020B0502040204020203" pitchFamily="34" charset="-122"/>
              </a:rPr>
              <a:t>. Οργανώνουν την κάτοψη σε μια διακοσμητική σύνθεση ακολουθώντας τον κανόνα της </a:t>
            </a:r>
            <a:r>
              <a:rPr lang="el-GR" dirty="0" err="1" smtClean="0">
                <a:latin typeface="Microsoft YaHei UI Light" panose="020B0502040204020203" pitchFamily="34" charset="-122"/>
                <a:ea typeface="Microsoft YaHei UI Light" panose="020B0502040204020203" pitchFamily="34" charset="-122"/>
              </a:rPr>
              <a:t>διαμερισματοποίησης</a:t>
            </a:r>
            <a:r>
              <a:rPr lang="el-GR" dirty="0" smtClean="0">
                <a:latin typeface="Microsoft YaHei UI Light" panose="020B0502040204020203" pitchFamily="34" charset="-122"/>
                <a:ea typeface="Microsoft YaHei UI Light" panose="020B0502040204020203" pitchFamily="34" charset="-122"/>
              </a:rPr>
              <a:t> και της συμμετρικής ανάπτυξης.</a:t>
            </a:r>
          </a:p>
          <a:p>
            <a:pPr algn="ctr"/>
            <a:endParaRPr lang="el-GR" dirty="0">
              <a:latin typeface="Microsoft YaHei UI Light" panose="020B0502040204020203" pitchFamily="34" charset="-122"/>
              <a:ea typeface="Microsoft YaHei UI Light" panose="020B0502040204020203" pitchFamily="34" charset="-122"/>
            </a:endParaRPr>
          </a:p>
          <a:p>
            <a:pPr algn="ctr"/>
            <a:r>
              <a:rPr lang="el-GR" dirty="0" smtClean="0">
                <a:latin typeface="Microsoft YaHei UI Light" panose="020B0502040204020203" pitchFamily="34" charset="-122"/>
                <a:ea typeface="Microsoft YaHei UI Light" panose="020B0502040204020203" pitchFamily="34" charset="-122"/>
              </a:rPr>
              <a:t>Στις </a:t>
            </a:r>
            <a:r>
              <a:rPr lang="el-GR" b="1" dirty="0" smtClean="0">
                <a:latin typeface="Microsoft YaHei UI Light" panose="020B0502040204020203" pitchFamily="34" charset="-122"/>
                <a:ea typeface="Microsoft YaHei UI Light" panose="020B0502040204020203" pitchFamily="34" charset="-122"/>
              </a:rPr>
              <a:t>κατακόρυφες επιφάνειες </a:t>
            </a:r>
            <a:r>
              <a:rPr lang="el-GR" dirty="0" smtClean="0">
                <a:latin typeface="Microsoft YaHei UI Light" panose="020B0502040204020203" pitchFamily="34" charset="-122"/>
                <a:ea typeface="Microsoft YaHei UI Light" panose="020B0502040204020203" pitchFamily="34" charset="-122"/>
              </a:rPr>
              <a:t>είναι ευδιάκριτη η κλιμάκωση καθ’ ύψος κατά την γενική αρχή του ‘βάση – κορμός – στέψη’.</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0081376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78000" y="1642911"/>
            <a:ext cx="8656090" cy="2862322"/>
          </a:xfrm>
          <a:prstGeom prst="rect">
            <a:avLst/>
          </a:prstGeom>
          <a:noFill/>
        </p:spPr>
        <p:txBody>
          <a:bodyPr wrap="square" rtlCol="0">
            <a:spAutoFit/>
          </a:bodyPr>
          <a:lstStyle/>
          <a:p>
            <a:pPr algn="ctr"/>
            <a:endParaRPr lang="el-GR" b="1" dirty="0" smtClean="0">
              <a:latin typeface="Microsoft YaHei UI Light" panose="020B0502040204020203" pitchFamily="34" charset="-122"/>
              <a:ea typeface="Microsoft YaHei UI Light" panose="020B0502040204020203" pitchFamily="34" charset="-122"/>
            </a:endParaRP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dirty="0">
                <a:latin typeface="Microsoft YaHei UI Light" panose="020B0502040204020203" pitchFamily="34" charset="-122"/>
                <a:ea typeface="Microsoft YaHei UI Light" panose="020B0502040204020203" pitchFamily="34" charset="-122"/>
              </a:rPr>
              <a:t>Οι </a:t>
            </a:r>
            <a:r>
              <a:rPr lang="el-GR" b="1" dirty="0">
                <a:latin typeface="Microsoft YaHei UI Light" panose="020B0502040204020203" pitchFamily="34" charset="-122"/>
                <a:ea typeface="Microsoft YaHei UI Light" panose="020B0502040204020203" pitchFamily="34" charset="-122"/>
              </a:rPr>
              <a:t>οριζόντιες επιφάνειες </a:t>
            </a:r>
            <a:r>
              <a:rPr lang="el-GR" dirty="0">
                <a:latin typeface="Microsoft YaHei UI Light" panose="020B0502040204020203" pitchFamily="34" charset="-122"/>
                <a:ea typeface="Microsoft YaHei UI Light" panose="020B0502040204020203" pitchFamily="34" charset="-122"/>
              </a:rPr>
              <a:t>αναπτύσσονται </a:t>
            </a:r>
            <a:r>
              <a:rPr lang="el-GR" b="1" dirty="0">
                <a:latin typeface="Microsoft YaHei UI Light" panose="020B0502040204020203" pitchFamily="34" charset="-122"/>
                <a:ea typeface="Microsoft YaHei UI Light" panose="020B0502040204020203" pitchFamily="34" charset="-122"/>
              </a:rPr>
              <a:t>από την περίμετρο προς το κέντρο</a:t>
            </a:r>
            <a:r>
              <a:rPr lang="el-GR" dirty="0">
                <a:latin typeface="Microsoft YaHei UI Light" panose="020B0502040204020203" pitchFamily="34" charset="-122"/>
                <a:ea typeface="Microsoft YaHei UI Light" panose="020B0502040204020203" pitchFamily="34" charset="-122"/>
              </a:rPr>
              <a:t>, με περίτεχνες φρίζες (μπορντούρες) που οδηγούν σε εντυπωσιακές συνθέσεις (π.χ. ρόδακες με ανθέμια) στο κέντρο της σύνθεσης</a:t>
            </a:r>
            <a:r>
              <a:rPr lang="el-GR" dirty="0" smtClean="0">
                <a:latin typeface="Microsoft YaHei UI Light" panose="020B0502040204020203" pitchFamily="34" charset="-122"/>
                <a:ea typeface="Microsoft YaHei UI Light" panose="020B0502040204020203" pitchFamily="34" charset="-122"/>
              </a:rPr>
              <a:t>.</a:t>
            </a:r>
          </a:p>
          <a:p>
            <a:pPr algn="ctr"/>
            <a:endParaRPr lang="el-GR" dirty="0">
              <a:latin typeface="Microsoft YaHei UI Light" panose="020B0502040204020203" pitchFamily="34" charset="-122"/>
              <a:ea typeface="Microsoft YaHei UI Light" panose="020B0502040204020203" pitchFamily="34" charset="-122"/>
            </a:endParaRPr>
          </a:p>
          <a:p>
            <a:pPr algn="ctr"/>
            <a:r>
              <a:rPr lang="el-GR" dirty="0" smtClean="0">
                <a:latin typeface="Microsoft YaHei UI Light" panose="020B0502040204020203" pitchFamily="34" charset="-122"/>
                <a:ea typeface="Microsoft YaHei UI Light" panose="020B0502040204020203" pitchFamily="34" charset="-122"/>
              </a:rPr>
              <a:t>Στον</a:t>
            </a:r>
            <a:r>
              <a:rPr lang="el-GR" b="1" dirty="0" smtClean="0">
                <a:latin typeface="Microsoft YaHei UI Light" panose="020B0502040204020203" pitchFamily="34" charset="-122"/>
                <a:ea typeface="Microsoft YaHei UI Light" panose="020B0502040204020203" pitchFamily="34" charset="-122"/>
              </a:rPr>
              <a:t> </a:t>
            </a:r>
            <a:r>
              <a:rPr lang="el-GR" dirty="0">
                <a:latin typeface="Microsoft YaHei UI Light" panose="020B0502040204020203" pitchFamily="34" charset="-122"/>
                <a:ea typeface="Microsoft YaHei UI Light" panose="020B0502040204020203" pitchFamily="34" charset="-122"/>
              </a:rPr>
              <a:t>πρώιμο νεοκλασικισμό ακολουθείται η λογική της έντονης διακοσμητικής διάθεσης (συχνά με παραστάσεις), ενώ στον ύστερο νεοκλασικισμό συναντάμε πιο διακριτικά, αλλά ωστόσο εξαιρετικά περίτεχνα σχέδια. </a:t>
            </a:r>
            <a:endParaRPr lang="el-GR" b="1"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5549474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468" y="918812"/>
            <a:ext cx="7621064" cy="5020376"/>
          </a:xfrm>
          <a:prstGeom prst="rect">
            <a:avLst/>
          </a:prstGeom>
        </p:spPr>
      </p:pic>
    </p:spTree>
    <p:extLst>
      <p:ext uri="{BB962C8B-B14F-4D97-AF65-F5344CB8AC3E}">
        <p14:creationId xmlns:p14="http://schemas.microsoft.com/office/powerpoint/2010/main" val="22790621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709" y="0"/>
            <a:ext cx="9174582" cy="6858000"/>
          </a:xfrm>
          <a:prstGeom prst="rect">
            <a:avLst/>
          </a:prstGeom>
        </p:spPr>
      </p:pic>
    </p:spTree>
    <p:extLst>
      <p:ext uri="{BB962C8B-B14F-4D97-AF65-F5344CB8AC3E}">
        <p14:creationId xmlns:p14="http://schemas.microsoft.com/office/powerpoint/2010/main" val="28748639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78000" y="1642911"/>
            <a:ext cx="8656090" cy="2308324"/>
          </a:xfrm>
          <a:prstGeom prst="rect">
            <a:avLst/>
          </a:prstGeom>
          <a:noFill/>
        </p:spPr>
        <p:txBody>
          <a:bodyPr wrap="square" rtlCol="0">
            <a:spAutoFit/>
          </a:bodyPr>
          <a:lstStyle/>
          <a:p>
            <a:pPr algn="ctr"/>
            <a:endParaRPr lang="el-GR" b="1" dirty="0" smtClean="0">
              <a:latin typeface="Microsoft YaHei UI Light" panose="020B0502040204020203" pitchFamily="34" charset="-122"/>
              <a:ea typeface="Microsoft YaHei UI Light" panose="020B0502040204020203" pitchFamily="34" charset="-122"/>
            </a:endParaRP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dirty="0">
                <a:latin typeface="Microsoft YaHei UI Light" panose="020B0502040204020203" pitchFamily="34" charset="-122"/>
                <a:ea typeface="Microsoft YaHei UI Light" panose="020B0502040204020203" pitchFamily="34" charset="-122"/>
              </a:rPr>
              <a:t>Στον πρώιμο κλασικισμό (Οθωνική περίοδος) οι </a:t>
            </a:r>
            <a:r>
              <a:rPr lang="el-GR" b="1" dirty="0">
                <a:latin typeface="Microsoft YaHei UI Light" panose="020B0502040204020203" pitchFamily="34" charset="-122"/>
                <a:ea typeface="Microsoft YaHei UI Light" panose="020B0502040204020203" pitchFamily="34" charset="-122"/>
              </a:rPr>
              <a:t>οροφές και οι τοίχοι </a:t>
            </a:r>
            <a:r>
              <a:rPr lang="el-GR" dirty="0">
                <a:latin typeface="Microsoft YaHei UI Light" panose="020B0502040204020203" pitchFamily="34" charset="-122"/>
                <a:ea typeface="Microsoft YaHei UI Light" panose="020B0502040204020203" pitchFamily="34" charset="-122"/>
              </a:rPr>
              <a:t>γίνονται κατά κύριο λόγο με </a:t>
            </a:r>
            <a:r>
              <a:rPr lang="el-GR" b="1" dirty="0">
                <a:latin typeface="Microsoft YaHei UI Light" panose="020B0502040204020203" pitchFamily="34" charset="-122"/>
                <a:ea typeface="Microsoft YaHei UI Light" panose="020B0502040204020203" pitchFamily="34" charset="-122"/>
              </a:rPr>
              <a:t>ζωγραφικές συνθέσεις</a:t>
            </a:r>
            <a:r>
              <a:rPr lang="el-GR" dirty="0">
                <a:latin typeface="Microsoft YaHei UI Light" panose="020B0502040204020203" pitchFamily="34" charset="-122"/>
                <a:ea typeface="Microsoft YaHei UI Light" panose="020B0502040204020203" pitchFamily="34" charset="-122"/>
              </a:rPr>
              <a:t>. Στον ύστερο νεοκλασικισμό εμφανίζεται πιο ευδιάκριτα ο </a:t>
            </a:r>
            <a:r>
              <a:rPr lang="el-GR" b="1" dirty="0">
                <a:latin typeface="Microsoft YaHei UI Light" panose="020B0502040204020203" pitchFamily="34" charset="-122"/>
                <a:ea typeface="Microsoft YaHei UI Light" panose="020B0502040204020203" pitchFamily="34" charset="-122"/>
              </a:rPr>
              <a:t>ανάγλυφος διάκοσμος </a:t>
            </a:r>
            <a:r>
              <a:rPr lang="el-GR" dirty="0">
                <a:latin typeface="Microsoft YaHei UI Light" panose="020B0502040204020203" pitchFamily="34" charset="-122"/>
                <a:ea typeface="Microsoft YaHei UI Light" panose="020B0502040204020203" pitchFamily="34" charset="-122"/>
              </a:rPr>
              <a:t>(και οριακά απουσιάζουν οι ζωγραφικές συνθέσεις). Στην εκλαϊκευμένη εκδοχή του νεοκλασικισμού ο διάκοσμος είναι εξαιρετικά απλός </a:t>
            </a:r>
            <a:r>
              <a:rPr lang="el-GR" b="1" dirty="0">
                <a:latin typeface="Microsoft YaHei UI Light" panose="020B0502040204020203" pitchFamily="34" charset="-122"/>
                <a:ea typeface="Microsoft YaHei UI Light" panose="020B0502040204020203" pitchFamily="34" charset="-122"/>
              </a:rPr>
              <a:t>ή ακόμα και απουσιάζει παντελώς</a:t>
            </a:r>
            <a:r>
              <a:rPr lang="el-GR" dirty="0">
                <a:latin typeface="Microsoft YaHei UI Light" panose="020B0502040204020203" pitchFamily="34" charset="-122"/>
                <a:ea typeface="Microsoft YaHei UI Light" panose="020B0502040204020203" pitchFamily="34" charset="-122"/>
              </a:rPr>
              <a:t>.</a:t>
            </a:r>
          </a:p>
        </p:txBody>
      </p:sp>
    </p:spTree>
    <p:extLst>
      <p:ext uri="{BB962C8B-B14F-4D97-AF65-F5344CB8AC3E}">
        <p14:creationId xmlns:p14="http://schemas.microsoft.com/office/powerpoint/2010/main" val="1877593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318625" y="0"/>
            <a:ext cx="4980556" cy="6858000"/>
          </a:xfrm>
          <a:prstGeom prst="rect">
            <a:avLst/>
          </a:prstGeom>
        </p:spPr>
      </p:pic>
      <p:pic>
        <p:nvPicPr>
          <p:cNvPr id="4" name="Εικόνα 3"/>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99181" y="0"/>
            <a:ext cx="4892819" cy="6858000"/>
          </a:xfrm>
          <a:prstGeom prst="rect">
            <a:avLst/>
          </a:prstGeom>
        </p:spPr>
      </p:pic>
      <p:sp>
        <p:nvSpPr>
          <p:cNvPr id="6" name="TextBox 5"/>
          <p:cNvSpPr txBox="1"/>
          <p:nvPr/>
        </p:nvSpPr>
        <p:spPr>
          <a:xfrm>
            <a:off x="245533" y="347134"/>
            <a:ext cx="2073092" cy="4185761"/>
          </a:xfrm>
          <a:prstGeom prst="rect">
            <a:avLst/>
          </a:prstGeom>
          <a:noFill/>
        </p:spPr>
        <p:txBody>
          <a:bodyPr wrap="square" rtlCol="0">
            <a:spAutoFit/>
          </a:bodyPr>
          <a:lstStyle/>
          <a:p>
            <a:r>
              <a:rPr lang="el-GR" sz="1400" dirty="0" smtClean="0">
                <a:latin typeface="Microsoft YaHei UI Light" panose="020B0502040204020203" pitchFamily="34" charset="-122"/>
                <a:ea typeface="Microsoft YaHei UI Light" panose="020B0502040204020203" pitchFamily="34" charset="-122"/>
              </a:rPr>
              <a:t>Λεπτομέρειες από διακοσμητικές μπορντούρες (φρίζες) και σχέδια οροφών.</a:t>
            </a:r>
          </a:p>
          <a:p>
            <a:endParaRPr lang="el-GR" sz="1400" dirty="0">
              <a:latin typeface="Microsoft YaHei UI Light" panose="020B0502040204020203" pitchFamily="34" charset="-122"/>
              <a:ea typeface="Microsoft YaHei UI Light" panose="020B0502040204020203" pitchFamily="34" charset="-122"/>
            </a:endParaRPr>
          </a:p>
          <a:p>
            <a:r>
              <a:rPr lang="el-GR" sz="1400" dirty="0" smtClean="0">
                <a:latin typeface="Microsoft YaHei UI Light" panose="020B0502040204020203" pitchFamily="34" charset="-122"/>
                <a:ea typeface="Microsoft YaHei UI Light" panose="020B0502040204020203" pitchFamily="34" charset="-122"/>
              </a:rPr>
              <a:t>Προσέχουμε την οριοθέτηση του σχεδίου και την ανάπτυξη προς το κέντρο όπου βρίσκεται η κορύφωση του σχεδίου.</a:t>
            </a:r>
          </a:p>
          <a:p>
            <a:endParaRPr lang="el-GR" sz="1400" dirty="0">
              <a:latin typeface="Microsoft YaHei UI Light" panose="020B0502040204020203" pitchFamily="34" charset="-122"/>
              <a:ea typeface="Microsoft YaHei UI Light" panose="020B0502040204020203" pitchFamily="34" charset="-122"/>
            </a:endParaRPr>
          </a:p>
          <a:p>
            <a:r>
              <a:rPr lang="el-GR" sz="1400" dirty="0" smtClean="0">
                <a:latin typeface="Microsoft YaHei UI Light" panose="020B0502040204020203" pitchFamily="34" charset="-122"/>
                <a:ea typeface="Microsoft YaHei UI Light" panose="020B0502040204020203" pitchFamily="34" charset="-122"/>
              </a:rPr>
              <a:t>Τα σχέδια μπορούν να είναι ζωγραφιστά ή ακόμα και ξυλόγλυπτα (ανάγλυφα).</a:t>
            </a:r>
            <a:endParaRPr lang="el-GR" sz="1400"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2053165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950" y="528309"/>
            <a:ext cx="6896100" cy="5801382"/>
          </a:xfrm>
          <a:prstGeom prst="rect">
            <a:avLst/>
          </a:prstGeom>
        </p:spPr>
      </p:pic>
    </p:spTree>
    <p:extLst>
      <p:ext uri="{BB962C8B-B14F-4D97-AF65-F5344CB8AC3E}">
        <p14:creationId xmlns:p14="http://schemas.microsoft.com/office/powerpoint/2010/main" val="3851458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075" y="0"/>
            <a:ext cx="6115050" cy="6143625"/>
          </a:xfrm>
          <a:prstGeom prst="rect">
            <a:avLst/>
          </a:prstGeom>
        </p:spPr>
      </p:pic>
      <p:sp>
        <p:nvSpPr>
          <p:cNvPr id="5" name="TextBox 4"/>
          <p:cNvSpPr txBox="1"/>
          <p:nvPr/>
        </p:nvSpPr>
        <p:spPr>
          <a:xfrm>
            <a:off x="9143293" y="1371443"/>
            <a:ext cx="1686527" cy="584775"/>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Κεραμωτή στέγη</a:t>
            </a:r>
            <a:endParaRPr lang="el-GR" sz="1600" dirty="0">
              <a:latin typeface="Microsoft YaHei UI Light" panose="020B0502040204020203" pitchFamily="34" charset="-122"/>
              <a:ea typeface="Microsoft YaHei UI Light" panose="020B0502040204020203" pitchFamily="34" charset="-122"/>
            </a:endParaRPr>
          </a:p>
        </p:txBody>
      </p:sp>
      <p:sp>
        <p:nvSpPr>
          <p:cNvPr id="9" name="TextBox 8"/>
          <p:cNvSpPr txBox="1"/>
          <p:nvPr/>
        </p:nvSpPr>
        <p:spPr>
          <a:xfrm>
            <a:off x="9143293" y="3148391"/>
            <a:ext cx="1922640" cy="338554"/>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Όροφος</a:t>
            </a:r>
            <a:endParaRPr lang="el-GR" sz="1600" dirty="0">
              <a:latin typeface="Microsoft YaHei UI Light" panose="020B0502040204020203" pitchFamily="34" charset="-122"/>
              <a:ea typeface="Microsoft YaHei UI Light" panose="020B0502040204020203" pitchFamily="34" charset="-122"/>
            </a:endParaRPr>
          </a:p>
        </p:txBody>
      </p:sp>
      <p:sp>
        <p:nvSpPr>
          <p:cNvPr id="10" name="TextBox 9"/>
          <p:cNvSpPr txBox="1"/>
          <p:nvPr/>
        </p:nvSpPr>
        <p:spPr>
          <a:xfrm>
            <a:off x="9143293" y="4771451"/>
            <a:ext cx="2058107" cy="584775"/>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Υπερυψωμένο ισόγειο</a:t>
            </a:r>
            <a:endParaRPr lang="el-GR" sz="1600" dirty="0">
              <a:latin typeface="Microsoft YaHei UI Light" panose="020B0502040204020203" pitchFamily="34" charset="-122"/>
              <a:ea typeface="Microsoft YaHei UI Light" panose="020B0502040204020203" pitchFamily="34" charset="-122"/>
            </a:endParaRPr>
          </a:p>
        </p:txBody>
      </p:sp>
      <p:cxnSp>
        <p:nvCxnSpPr>
          <p:cNvPr id="13" name="Ευθεία γραμμή σύνδεσης 12"/>
          <p:cNvCxnSpPr/>
          <p:nvPr/>
        </p:nvCxnSpPr>
        <p:spPr>
          <a:xfrm>
            <a:off x="8644466" y="1644521"/>
            <a:ext cx="1389592" cy="965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8644466" y="3505201"/>
            <a:ext cx="1389592" cy="965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p:cNvCxnSpPr/>
          <p:nvPr/>
        </p:nvCxnSpPr>
        <p:spPr>
          <a:xfrm>
            <a:off x="8644466" y="5063838"/>
            <a:ext cx="1389592" cy="9654"/>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1197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5891" y="0"/>
            <a:ext cx="9235606" cy="6858000"/>
          </a:xfrm>
          <a:prstGeom prst="rect">
            <a:avLst/>
          </a:prstGeom>
        </p:spPr>
      </p:pic>
    </p:spTree>
    <p:extLst>
      <p:ext uri="{BB962C8B-B14F-4D97-AF65-F5344CB8AC3E}">
        <p14:creationId xmlns:p14="http://schemas.microsoft.com/office/powerpoint/2010/main" val="42870312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378596" y="0"/>
            <a:ext cx="5290195" cy="6858000"/>
          </a:xfrm>
          <a:prstGeom prst="rect">
            <a:avLst/>
          </a:prstGeom>
        </p:spPr>
      </p:pic>
    </p:spTree>
    <p:extLst>
      <p:ext uri="{BB962C8B-B14F-4D97-AF65-F5344CB8AC3E}">
        <p14:creationId xmlns:p14="http://schemas.microsoft.com/office/powerpoint/2010/main" val="35853319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34" y="526525"/>
            <a:ext cx="6947775" cy="5804950"/>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6599" y="3343574"/>
            <a:ext cx="2889452" cy="2603025"/>
          </a:xfrm>
          <a:prstGeom prst="rect">
            <a:avLst/>
          </a:prstGeo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084" y="526525"/>
            <a:ext cx="3917905" cy="5804950"/>
          </a:xfrm>
          <a:prstGeom prst="rect">
            <a:avLst/>
          </a:prstGeom>
        </p:spPr>
      </p:pic>
    </p:spTree>
    <p:extLst>
      <p:ext uri="{BB962C8B-B14F-4D97-AF65-F5344CB8AC3E}">
        <p14:creationId xmlns:p14="http://schemas.microsoft.com/office/powerpoint/2010/main" val="21673839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050" y="1921401"/>
            <a:ext cx="9105900" cy="3015198"/>
          </a:xfrm>
          <a:prstGeom prst="rect">
            <a:avLst/>
          </a:prstGeom>
        </p:spPr>
      </p:pic>
    </p:spTree>
    <p:extLst>
      <p:ext uri="{BB962C8B-B14F-4D97-AF65-F5344CB8AC3E}">
        <p14:creationId xmlns:p14="http://schemas.microsoft.com/office/powerpoint/2010/main" val="26783818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890587"/>
            <a:ext cx="7620000" cy="5076825"/>
          </a:xfrm>
          <a:prstGeom prst="rect">
            <a:avLst/>
          </a:prstGeom>
        </p:spPr>
      </p:pic>
    </p:spTree>
    <p:extLst>
      <p:ext uri="{BB962C8B-B14F-4D97-AF65-F5344CB8AC3E}">
        <p14:creationId xmlns:p14="http://schemas.microsoft.com/office/powerpoint/2010/main" val="25551318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66000"/>
                    </a14:imgEffect>
                  </a14:imgLayer>
                </a14:imgProps>
              </a:ext>
              <a:ext uri="{28A0092B-C50C-407E-A947-70E740481C1C}">
                <a14:useLocalDpi xmlns:a14="http://schemas.microsoft.com/office/drawing/2010/main" val="0"/>
              </a:ext>
            </a:extLst>
          </a:blip>
          <a:srcRect l="920"/>
          <a:stretch/>
        </p:blipFill>
        <p:spPr>
          <a:xfrm>
            <a:off x="1490869" y="526525"/>
            <a:ext cx="9150627" cy="5804950"/>
          </a:xfrm>
          <a:prstGeom prst="rect">
            <a:avLst/>
          </a:prstGeom>
        </p:spPr>
      </p:pic>
    </p:spTree>
    <p:extLst>
      <p:ext uri="{BB962C8B-B14F-4D97-AF65-F5344CB8AC3E}">
        <p14:creationId xmlns:p14="http://schemas.microsoft.com/office/powerpoint/2010/main" val="38915441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658236"/>
            <a:ext cx="8305800" cy="5541528"/>
          </a:xfrm>
          <a:prstGeom prst="rect">
            <a:avLst/>
          </a:prstGeom>
        </p:spPr>
      </p:pic>
    </p:spTree>
    <p:extLst>
      <p:ext uri="{BB962C8B-B14F-4D97-AF65-F5344CB8AC3E}">
        <p14:creationId xmlns:p14="http://schemas.microsoft.com/office/powerpoint/2010/main" val="4470237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499" y="0"/>
            <a:ext cx="4597002" cy="6858000"/>
          </a:xfrm>
          <a:prstGeom prst="rect">
            <a:avLst/>
          </a:prstGeom>
        </p:spPr>
      </p:pic>
    </p:spTree>
    <p:extLst>
      <p:ext uri="{BB962C8B-B14F-4D97-AF65-F5344CB8AC3E}">
        <p14:creationId xmlns:p14="http://schemas.microsoft.com/office/powerpoint/2010/main" val="32528027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550" y="1235610"/>
            <a:ext cx="6438900" cy="4386780"/>
          </a:xfrm>
          <a:prstGeom prst="rect">
            <a:avLst/>
          </a:prstGeom>
        </p:spPr>
      </p:pic>
    </p:spTree>
    <p:extLst>
      <p:ext uri="{BB962C8B-B14F-4D97-AF65-F5344CB8AC3E}">
        <p14:creationId xmlns:p14="http://schemas.microsoft.com/office/powerpoint/2010/main" val="25102698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627" y="228313"/>
            <a:ext cx="2052612" cy="6401374"/>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318" y="228314"/>
            <a:ext cx="7355256" cy="6401372"/>
          </a:xfrm>
          <a:prstGeom prst="rect">
            <a:avLst/>
          </a:prstGeom>
        </p:spPr>
      </p:pic>
    </p:spTree>
    <p:extLst>
      <p:ext uri="{BB962C8B-B14F-4D97-AF65-F5344CB8AC3E}">
        <p14:creationId xmlns:p14="http://schemas.microsoft.com/office/powerpoint/2010/main" val="2208649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41955" y="-92071"/>
            <a:ext cx="10058400" cy="6809197"/>
          </a:xfrm>
          <a:prstGeom prst="rect">
            <a:avLst/>
          </a:prstGeom>
        </p:spPr>
      </p:pic>
      <p:sp>
        <p:nvSpPr>
          <p:cNvPr id="18" name="TextBox 17"/>
          <p:cNvSpPr txBox="1"/>
          <p:nvPr/>
        </p:nvSpPr>
        <p:spPr>
          <a:xfrm>
            <a:off x="499532" y="1176949"/>
            <a:ext cx="1013495" cy="338554"/>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Δώμα</a:t>
            </a:r>
            <a:endParaRPr lang="el-GR" sz="1600" dirty="0">
              <a:latin typeface="Microsoft YaHei UI Light" panose="020B0502040204020203" pitchFamily="34" charset="-122"/>
              <a:ea typeface="Microsoft YaHei UI Light" panose="020B0502040204020203" pitchFamily="34" charset="-122"/>
            </a:endParaRPr>
          </a:p>
        </p:txBody>
      </p:sp>
      <p:sp>
        <p:nvSpPr>
          <p:cNvPr id="19" name="TextBox 18"/>
          <p:cNvSpPr txBox="1"/>
          <p:nvPr/>
        </p:nvSpPr>
        <p:spPr>
          <a:xfrm>
            <a:off x="499532" y="3031180"/>
            <a:ext cx="1100667" cy="338554"/>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Όροφος</a:t>
            </a:r>
            <a:endParaRPr lang="el-GR" sz="1600" dirty="0">
              <a:latin typeface="Microsoft YaHei UI Light" panose="020B0502040204020203" pitchFamily="34" charset="-122"/>
              <a:ea typeface="Microsoft YaHei UI Light" panose="020B0502040204020203" pitchFamily="34" charset="-122"/>
            </a:endParaRPr>
          </a:p>
        </p:txBody>
      </p:sp>
      <p:sp>
        <p:nvSpPr>
          <p:cNvPr id="20" name="TextBox 19"/>
          <p:cNvSpPr txBox="1"/>
          <p:nvPr/>
        </p:nvSpPr>
        <p:spPr>
          <a:xfrm>
            <a:off x="499532" y="4645639"/>
            <a:ext cx="1867021" cy="584775"/>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Υπερυψωμένο ισόγειο</a:t>
            </a:r>
            <a:endParaRPr lang="el-GR" sz="1600" dirty="0">
              <a:latin typeface="Microsoft YaHei UI Light" panose="020B0502040204020203" pitchFamily="34" charset="-122"/>
              <a:ea typeface="Microsoft YaHei UI Light" panose="020B0502040204020203" pitchFamily="34" charset="-122"/>
            </a:endParaRPr>
          </a:p>
        </p:txBody>
      </p:sp>
      <p:cxnSp>
        <p:nvCxnSpPr>
          <p:cNvPr id="21" name="Ευθεία γραμμή σύνδεσης 20"/>
          <p:cNvCxnSpPr/>
          <p:nvPr/>
        </p:nvCxnSpPr>
        <p:spPr>
          <a:xfrm>
            <a:off x="872066" y="1509054"/>
            <a:ext cx="1389592" cy="965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p:cNvCxnSpPr/>
          <p:nvPr/>
        </p:nvCxnSpPr>
        <p:spPr>
          <a:xfrm>
            <a:off x="872066" y="3369734"/>
            <a:ext cx="1389592" cy="965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p:cNvCxnSpPr/>
          <p:nvPr/>
        </p:nvCxnSpPr>
        <p:spPr>
          <a:xfrm>
            <a:off x="872066" y="4928371"/>
            <a:ext cx="1389592" cy="9654"/>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4220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450" y="760283"/>
            <a:ext cx="8039100" cy="5337434"/>
          </a:xfrm>
          <a:prstGeom prst="rect">
            <a:avLst/>
          </a:prstGeom>
        </p:spPr>
      </p:pic>
    </p:spTree>
    <p:extLst>
      <p:ext uri="{BB962C8B-B14F-4D97-AF65-F5344CB8AC3E}">
        <p14:creationId xmlns:p14="http://schemas.microsoft.com/office/powerpoint/2010/main" val="42538736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78000" y="1642911"/>
            <a:ext cx="8656090" cy="1754326"/>
          </a:xfrm>
          <a:prstGeom prst="rect">
            <a:avLst/>
          </a:prstGeom>
          <a:noFill/>
        </p:spPr>
        <p:txBody>
          <a:bodyPr wrap="square" rtlCol="0">
            <a:spAutoFit/>
          </a:bodyPr>
          <a:lstStyle/>
          <a:p>
            <a:pPr algn="ctr"/>
            <a:endParaRPr lang="el-GR" b="1" dirty="0" smtClean="0">
              <a:latin typeface="Microsoft YaHei UI Light" panose="020B0502040204020203" pitchFamily="34" charset="-122"/>
              <a:ea typeface="Microsoft YaHei UI Light" panose="020B0502040204020203" pitchFamily="34" charset="-122"/>
            </a:endParaRP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dirty="0">
                <a:latin typeface="Microsoft YaHei UI Light" panose="020B0502040204020203" pitchFamily="34" charset="-122"/>
                <a:ea typeface="Microsoft YaHei UI Light" panose="020B0502040204020203" pitchFamily="34" charset="-122"/>
              </a:rPr>
              <a:t>Τα</a:t>
            </a:r>
            <a:r>
              <a:rPr lang="el-GR" b="1" dirty="0">
                <a:latin typeface="Microsoft YaHei UI Light" panose="020B0502040204020203" pitchFamily="34" charset="-122"/>
                <a:ea typeface="Microsoft YaHei UI Light" panose="020B0502040204020203" pitchFamily="34" charset="-122"/>
              </a:rPr>
              <a:t> δάπεδα</a:t>
            </a:r>
            <a:r>
              <a:rPr lang="el-GR" dirty="0">
                <a:latin typeface="Microsoft YaHei UI Light" panose="020B0502040204020203" pitchFamily="34" charset="-122"/>
                <a:ea typeface="Microsoft YaHei UI Light" panose="020B0502040204020203" pitchFamily="34" charset="-122"/>
              </a:rPr>
              <a:t> γίνονται είτε με </a:t>
            </a:r>
            <a:r>
              <a:rPr lang="el-GR" b="1" dirty="0">
                <a:latin typeface="Microsoft YaHei UI Light" panose="020B0502040204020203" pitchFamily="34" charset="-122"/>
                <a:ea typeface="Microsoft YaHei UI Light" panose="020B0502040204020203" pitchFamily="34" charset="-122"/>
              </a:rPr>
              <a:t>λίθινες επιφάνειες </a:t>
            </a:r>
            <a:r>
              <a:rPr lang="el-GR" dirty="0">
                <a:latin typeface="Microsoft YaHei UI Light" panose="020B0502040204020203" pitchFamily="34" charset="-122"/>
                <a:ea typeface="Microsoft YaHei UI Light" panose="020B0502040204020203" pitchFamily="34" charset="-122"/>
              </a:rPr>
              <a:t>(μάρμαρο, μωσαϊκό, </a:t>
            </a:r>
            <a:r>
              <a:rPr lang="el-GR" dirty="0" smtClean="0">
                <a:latin typeface="Microsoft YaHei UI Light" panose="020B0502040204020203" pitchFamily="34" charset="-122"/>
                <a:ea typeface="Microsoft YaHei UI Light" panose="020B0502040204020203" pitchFamily="34" charset="-122"/>
              </a:rPr>
              <a:t>ή/και με </a:t>
            </a:r>
            <a:r>
              <a:rPr lang="el-GR" dirty="0" smtClean="0">
                <a:latin typeface="Microsoft YaHei UI Light" panose="020B0502040204020203" pitchFamily="34" charset="-122"/>
                <a:ea typeface="Microsoft YaHei UI Light" panose="020B0502040204020203" pitchFamily="34" charset="-122"/>
              </a:rPr>
              <a:t>τσιμεντένια πλακίδια</a:t>
            </a:r>
            <a:r>
              <a:rPr lang="el-GR" dirty="0">
                <a:latin typeface="Microsoft YaHei UI Light" panose="020B0502040204020203" pitchFamily="34" charset="-122"/>
                <a:ea typeface="Microsoft YaHei UI Light" panose="020B0502040204020203" pitchFamily="34" charset="-122"/>
              </a:rPr>
              <a:t>), είτε με </a:t>
            </a:r>
            <a:r>
              <a:rPr lang="el-GR" b="1" dirty="0">
                <a:latin typeface="Microsoft YaHei UI Light" panose="020B0502040204020203" pitchFamily="34" charset="-122"/>
                <a:ea typeface="Microsoft YaHei UI Light" panose="020B0502040204020203" pitchFamily="34" charset="-122"/>
              </a:rPr>
              <a:t>ξύλινες επιφάνειες </a:t>
            </a:r>
            <a:r>
              <a:rPr lang="el-GR" dirty="0">
                <a:latin typeface="Microsoft YaHei UI Light" panose="020B0502040204020203" pitchFamily="34" charset="-122"/>
                <a:ea typeface="Microsoft YaHei UI Light" panose="020B0502040204020203" pitchFamily="34" charset="-122"/>
              </a:rPr>
              <a:t>(περίτεχνα παρκέ στα αρχοντικά και απλό σανίδωμα στην λαϊκή εκδοχή).</a:t>
            </a:r>
          </a:p>
          <a:p>
            <a:pPr algn="ctr"/>
            <a:endParaRPr lang="el-GR" b="1"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9380175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4134" y="0"/>
            <a:ext cx="4912551" cy="6858000"/>
          </a:xfrm>
          <a:prstGeom prst="rect">
            <a:avLst/>
          </a:prstGeom>
        </p:spPr>
      </p:pic>
      <p:pic>
        <p:nvPicPr>
          <p:cNvPr id="5" name="Εικόνα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698538" y="1998134"/>
            <a:ext cx="6493462" cy="3539066"/>
          </a:xfrm>
          <a:prstGeom prst="rect">
            <a:avLst/>
          </a:prstGeom>
        </p:spPr>
      </p:pic>
      <p:sp>
        <p:nvSpPr>
          <p:cNvPr id="8" name="TextBox 7"/>
          <p:cNvSpPr txBox="1"/>
          <p:nvPr/>
        </p:nvSpPr>
        <p:spPr>
          <a:xfrm>
            <a:off x="8934451" y="469957"/>
            <a:ext cx="2656417" cy="584775"/>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Λεπτομέρειες ξύλινων δαπέδων</a:t>
            </a:r>
            <a:endParaRPr lang="el-GR" sz="1600"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450360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934451" y="469957"/>
            <a:ext cx="2656417" cy="584775"/>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Λεπτομέρειες ξύλινων δαπέδων</a:t>
            </a:r>
            <a:endParaRPr lang="el-GR" sz="1600" dirty="0">
              <a:latin typeface="Microsoft YaHei UI Light" panose="020B0502040204020203" pitchFamily="34" charset="-122"/>
              <a:ea typeface="Microsoft YaHei UI Light" panose="020B0502040204020203" pitchFamily="34" charset="-122"/>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40" y="0"/>
            <a:ext cx="6939320" cy="6858000"/>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161" y="3655906"/>
            <a:ext cx="3901440" cy="2763520"/>
          </a:xfrm>
          <a:prstGeom prst="rect">
            <a:avLst/>
          </a:prstGeom>
        </p:spPr>
      </p:pic>
    </p:spTree>
    <p:extLst>
      <p:ext uri="{BB962C8B-B14F-4D97-AF65-F5344CB8AC3E}">
        <p14:creationId xmlns:p14="http://schemas.microsoft.com/office/powerpoint/2010/main" val="12138901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934451" y="469957"/>
            <a:ext cx="2656417" cy="584775"/>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Λεπτομέρειες ξύλινων δαπέδων</a:t>
            </a:r>
            <a:endParaRPr lang="el-GR" sz="1600" dirty="0">
              <a:latin typeface="Microsoft YaHei UI Light" panose="020B0502040204020203" pitchFamily="34" charset="-122"/>
              <a:ea typeface="Microsoft YaHei UI Light" panose="020B0502040204020203" pitchFamily="34" charset="-122"/>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40" y="22589"/>
            <a:ext cx="6939320" cy="6812821"/>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121" y="3655906"/>
            <a:ext cx="2763520" cy="2763520"/>
          </a:xfrm>
          <a:prstGeom prst="rect">
            <a:avLst/>
          </a:prstGeom>
        </p:spPr>
      </p:pic>
    </p:spTree>
    <p:extLst>
      <p:ext uri="{BB962C8B-B14F-4D97-AF65-F5344CB8AC3E}">
        <p14:creationId xmlns:p14="http://schemas.microsoft.com/office/powerpoint/2010/main" val="13122696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587" y="0"/>
            <a:ext cx="10410626" cy="6858000"/>
          </a:xfrm>
          <a:prstGeom prst="rect">
            <a:avLst/>
          </a:prstGeom>
        </p:spPr>
      </p:pic>
    </p:spTree>
    <p:extLst>
      <p:ext uri="{BB962C8B-B14F-4D97-AF65-F5344CB8AC3E}">
        <p14:creationId xmlns:p14="http://schemas.microsoft.com/office/powerpoint/2010/main" val="34557033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988" y="4114092"/>
            <a:ext cx="4347972" cy="2445734"/>
          </a:xfrm>
          <a:prstGeom prst="rect">
            <a:avLst/>
          </a:prstGeom>
          <a:noFill/>
          <a:ln>
            <a:noFill/>
          </a:ln>
        </p:spPr>
      </p:pic>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988" y="298273"/>
            <a:ext cx="4347972" cy="3717036"/>
          </a:xfrm>
          <a:prstGeom prst="rect">
            <a:avLst/>
          </a:prstGeom>
        </p:spPr>
      </p:pic>
      <p:pic>
        <p:nvPicPr>
          <p:cNvPr id="3" name="Εικόνα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0999" y="298273"/>
            <a:ext cx="4320540" cy="3717036"/>
          </a:xfrm>
          <a:prstGeom prst="rect">
            <a:avLst/>
          </a:prstGeom>
        </p:spPr>
      </p:pic>
    </p:spTree>
    <p:extLst>
      <p:ext uri="{BB962C8B-B14F-4D97-AF65-F5344CB8AC3E}">
        <p14:creationId xmlns:p14="http://schemas.microsoft.com/office/powerpoint/2010/main" val="4206904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21" y="236206"/>
            <a:ext cx="8913670" cy="6385588"/>
          </a:xfrm>
          <a:prstGeom prst="rect">
            <a:avLst/>
          </a:prstGeom>
        </p:spPr>
      </p:pic>
      <p:pic>
        <p:nvPicPr>
          <p:cNvPr id="2" name="Εικόνα 1"/>
          <p:cNvPicPr>
            <a:picLocks noChangeAspect="1"/>
          </p:cNvPicPr>
          <p:nvPr/>
        </p:nvPicPr>
        <p:blipFill rotWithShape="1">
          <a:blip r:embed="rId3">
            <a:extLst>
              <a:ext uri="{28A0092B-C50C-407E-A947-70E740481C1C}">
                <a14:useLocalDpi xmlns:a14="http://schemas.microsoft.com/office/drawing/2010/main" val="0"/>
              </a:ext>
            </a:extLst>
          </a:blip>
          <a:srcRect b="35818"/>
          <a:stretch/>
        </p:blipFill>
        <p:spPr>
          <a:xfrm rot="16200000">
            <a:off x="9022413" y="792301"/>
            <a:ext cx="3268980" cy="2156791"/>
          </a:xfrm>
          <a:prstGeom prst="rect">
            <a:avLst/>
          </a:prstGeom>
        </p:spPr>
      </p:pic>
    </p:spTree>
    <p:extLst>
      <p:ext uri="{BB962C8B-B14F-4D97-AF65-F5344CB8AC3E}">
        <p14:creationId xmlns:p14="http://schemas.microsoft.com/office/powerpoint/2010/main" val="11379663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890587"/>
            <a:ext cx="7620000" cy="5076825"/>
          </a:xfrm>
          <a:prstGeom prst="rect">
            <a:avLst/>
          </a:prstGeom>
        </p:spPr>
      </p:pic>
    </p:spTree>
    <p:extLst>
      <p:ext uri="{BB962C8B-B14F-4D97-AF65-F5344CB8AC3E}">
        <p14:creationId xmlns:p14="http://schemas.microsoft.com/office/powerpoint/2010/main" val="38903891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10035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61067" y="957111"/>
            <a:ext cx="8689956" cy="3139321"/>
          </a:xfrm>
          <a:prstGeom prst="rect">
            <a:avLst/>
          </a:prstGeom>
          <a:noFill/>
        </p:spPr>
        <p:txBody>
          <a:bodyPr wrap="square" rtlCol="0">
            <a:spAutoFit/>
          </a:bodyPr>
          <a:lstStyle/>
          <a:p>
            <a:pPr algn="ctr"/>
            <a:r>
              <a:rPr lang="el-GR" sz="2800" dirty="0" smtClean="0">
                <a:latin typeface="Minion Pro Med" panose="02040503050306020203" pitchFamily="18" charset="0"/>
                <a:ea typeface="Microsoft YaHei UI Light" panose="020B0502040204020203" pitchFamily="34" charset="-122"/>
              </a:rPr>
              <a:t>Βασικές αρχές της αρχιτεκτονικής του νεοκλασικισμού</a:t>
            </a:r>
          </a:p>
          <a:p>
            <a:pPr algn="ctr"/>
            <a:endParaRPr lang="el-GR" dirty="0" smtClean="0">
              <a:latin typeface="Microsoft YaHei UI Light" panose="020B0502040204020203" pitchFamily="34" charset="-122"/>
              <a:ea typeface="Microsoft YaHei UI Light" panose="020B0502040204020203" pitchFamily="34" charset="-122"/>
            </a:endParaRPr>
          </a:p>
          <a:p>
            <a:pPr algn="ctr"/>
            <a:endParaRPr lang="el-GR" b="1" dirty="0" smtClean="0">
              <a:latin typeface="Microsoft YaHei UI Light" panose="020B0502040204020203" pitchFamily="34" charset="-122"/>
              <a:ea typeface="Microsoft YaHei UI Light" panose="020B0502040204020203" pitchFamily="34" charset="-122"/>
            </a:endParaRPr>
          </a:p>
          <a:p>
            <a:pPr algn="ctr"/>
            <a:endParaRPr lang="el-GR" b="1" dirty="0" smtClean="0">
              <a:latin typeface="Microsoft YaHei UI Light" panose="020B0502040204020203" pitchFamily="34" charset="-122"/>
              <a:ea typeface="Microsoft YaHei UI Light" panose="020B0502040204020203" pitchFamily="34" charset="-122"/>
            </a:endParaRPr>
          </a:p>
          <a:p>
            <a:pPr algn="ctr"/>
            <a:r>
              <a:rPr lang="en-US" sz="4400" b="1" dirty="0" smtClean="0">
                <a:latin typeface="Microsoft YaHei UI Light" panose="020B0502040204020203" pitchFamily="34" charset="-122"/>
                <a:ea typeface="Microsoft YaHei UI Light" panose="020B0502040204020203" pitchFamily="34" charset="-122"/>
              </a:rPr>
              <a:t>2</a:t>
            </a:r>
            <a:r>
              <a:rPr lang="el-GR" sz="4400" b="1" dirty="0" smtClean="0">
                <a:latin typeface="Microsoft YaHei UI Light" panose="020B0502040204020203" pitchFamily="34" charset="-122"/>
                <a:ea typeface="Microsoft YaHei UI Light" panose="020B0502040204020203" pitchFamily="34" charset="-122"/>
              </a:rPr>
              <a:t>.</a:t>
            </a:r>
            <a:endParaRPr lang="el-GR" dirty="0" smtClean="0">
              <a:latin typeface="Microsoft YaHei UI Light" panose="020B0502040204020203" pitchFamily="34" charset="-122"/>
              <a:ea typeface="Microsoft YaHei UI Light" panose="020B0502040204020203" pitchFamily="34" charset="-122"/>
            </a:endParaRP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dirty="0" smtClean="0">
                <a:latin typeface="Microsoft YaHei UI Light" panose="020B0502040204020203" pitchFamily="34" charset="-122"/>
                <a:ea typeface="Microsoft YaHei UI Light" panose="020B0502040204020203" pitchFamily="34" charset="-122"/>
              </a:rPr>
              <a:t>Η διάρθρωση της κάτοψης και της κύριας όψης ορίζονται γεωμετρικά με </a:t>
            </a:r>
            <a:r>
              <a:rPr lang="el-GR" b="1" dirty="0" smtClean="0">
                <a:latin typeface="Microsoft YaHei UI Light" panose="020B0502040204020203" pitchFamily="34" charset="-122"/>
                <a:ea typeface="Microsoft YaHei UI Light" panose="020B0502040204020203" pitchFamily="34" charset="-122"/>
              </a:rPr>
              <a:t>άξονες</a:t>
            </a:r>
            <a:r>
              <a:rPr lang="el-GR" dirty="0" smtClean="0">
                <a:latin typeface="Microsoft YaHei UI Light" panose="020B0502040204020203" pitchFamily="34" charset="-122"/>
                <a:ea typeface="Microsoft YaHei UI Light" panose="020B0502040204020203" pitchFamily="34" charset="-122"/>
              </a:rPr>
              <a:t> – οδηγούς για την χάραξη των τοίχων, τη θέση των ανοιγμάτων, τη διάταξη των επιμέρους στοιχείων (εξώστες, αετώματα κλπ.).</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9425857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0575" y="619125"/>
            <a:ext cx="7470850" cy="5619750"/>
          </a:xfrm>
          <a:prstGeom prst="rect">
            <a:avLst/>
          </a:prstGeom>
        </p:spPr>
      </p:pic>
    </p:spTree>
    <p:extLst>
      <p:ext uri="{BB962C8B-B14F-4D97-AF65-F5344CB8AC3E}">
        <p14:creationId xmlns:p14="http://schemas.microsoft.com/office/powerpoint/2010/main" val="13711409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2678" y="1011196"/>
            <a:ext cx="4001676" cy="5334000"/>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1196"/>
            <a:ext cx="3943350" cy="5256253"/>
          </a:xfrm>
          <a:prstGeom prst="rect">
            <a:avLst/>
          </a:prstGeo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3682" y="1011196"/>
            <a:ext cx="3728318" cy="4969630"/>
          </a:xfrm>
          <a:prstGeom prst="rect">
            <a:avLst/>
          </a:prstGeom>
        </p:spPr>
      </p:pic>
    </p:spTree>
    <p:extLst>
      <p:ext uri="{BB962C8B-B14F-4D97-AF65-F5344CB8AC3E}">
        <p14:creationId xmlns:p14="http://schemas.microsoft.com/office/powerpoint/2010/main" val="26406404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012" y="0"/>
            <a:ext cx="5933975" cy="6858000"/>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987" y="0"/>
            <a:ext cx="5145013" cy="6858000"/>
          </a:xfrm>
          <a:prstGeom prst="rect">
            <a:avLst/>
          </a:prstGeom>
        </p:spPr>
      </p:pic>
    </p:spTree>
    <p:extLst>
      <p:ext uri="{BB962C8B-B14F-4D97-AF65-F5344CB8AC3E}">
        <p14:creationId xmlns:p14="http://schemas.microsoft.com/office/powerpoint/2010/main" val="25489559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33564" y="1126077"/>
            <a:ext cx="10124872" cy="3724096"/>
          </a:xfrm>
          <a:prstGeom prst="rect">
            <a:avLst/>
          </a:prstGeom>
          <a:noFill/>
        </p:spPr>
        <p:txBody>
          <a:bodyPr wrap="square" rtlCol="0">
            <a:spAutoFit/>
          </a:bodyPr>
          <a:lstStyle/>
          <a:p>
            <a:pPr algn="ctr"/>
            <a:endParaRPr lang="el-GR" b="1" dirty="0" smtClean="0">
              <a:latin typeface="Microsoft YaHei UI Light" panose="020B0502040204020203" pitchFamily="34" charset="-122"/>
              <a:ea typeface="Microsoft YaHei UI Light" panose="020B0502040204020203" pitchFamily="34" charset="-122"/>
            </a:endParaRPr>
          </a:p>
          <a:p>
            <a:pPr algn="ctr"/>
            <a:r>
              <a:rPr lang="el-GR" sz="4400" dirty="0" smtClean="0">
                <a:solidFill>
                  <a:schemeClr val="accent5"/>
                </a:solidFill>
                <a:latin typeface="Microsoft YaHei UI Light" panose="020B0502040204020203" pitchFamily="34" charset="-122"/>
                <a:ea typeface="Microsoft YaHei UI Light" panose="020B0502040204020203" pitchFamily="34" charset="-122"/>
              </a:rPr>
              <a:t>Την επόμενη φορά…</a:t>
            </a:r>
          </a:p>
          <a:p>
            <a:pPr algn="ctr"/>
            <a:endParaRPr lang="el-GR" dirty="0" smtClean="0">
              <a:latin typeface="Microsoft YaHei UI Light" panose="020B0502040204020203" pitchFamily="34" charset="-122"/>
              <a:ea typeface="Microsoft YaHei UI Light" panose="020B0502040204020203" pitchFamily="34" charset="-122"/>
            </a:endParaRP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sz="2800" b="1" dirty="0" smtClean="0">
                <a:latin typeface="Microsoft YaHei UI Light" panose="020B0502040204020203" pitchFamily="34" charset="-122"/>
                <a:ea typeface="Microsoft YaHei UI Light" panose="020B0502040204020203" pitchFamily="34" charset="-122"/>
              </a:rPr>
              <a:t>Θύρες, παράθυρα, ερμάρια,</a:t>
            </a:r>
          </a:p>
          <a:p>
            <a:pPr algn="ctr"/>
            <a:r>
              <a:rPr lang="el-GR" sz="2800" b="1" dirty="0" smtClean="0">
                <a:latin typeface="Microsoft YaHei UI Light" panose="020B0502040204020203" pitchFamily="34" charset="-122"/>
                <a:ea typeface="Microsoft YaHei UI Light" panose="020B0502040204020203" pitchFamily="34" charset="-122"/>
              </a:rPr>
              <a:t>εξώστες και </a:t>
            </a:r>
            <a:r>
              <a:rPr lang="el-GR" sz="2800" b="1" dirty="0" smtClean="0">
                <a:latin typeface="Microsoft YaHei UI Light" panose="020B0502040204020203" pitchFamily="34" charset="-122"/>
                <a:ea typeface="Microsoft YaHei UI Light" panose="020B0502040204020203" pitchFamily="34" charset="-122"/>
              </a:rPr>
              <a:t>κλίμακες</a:t>
            </a:r>
          </a:p>
          <a:p>
            <a:pPr algn="ctr"/>
            <a:r>
              <a:rPr lang="el-GR" dirty="0" smtClean="0">
                <a:latin typeface="Microsoft YaHei UI Light" panose="020B0502040204020203" pitchFamily="34" charset="-122"/>
                <a:ea typeface="Microsoft YaHei UI Light" panose="020B0502040204020203" pitchFamily="34" charset="-122"/>
              </a:rPr>
              <a:t>(Ταμπλαδωτές ξύλινες κατασκευές, μεταλλοτεχνία και ολόσωμες μαρμάρινες κατασκευές)</a:t>
            </a:r>
          </a:p>
          <a:p>
            <a:pPr algn="ctr"/>
            <a:endParaRPr lang="el-GR" b="1" dirty="0">
              <a:latin typeface="Microsoft YaHei UI Light" panose="020B0502040204020203" pitchFamily="34" charset="-122"/>
              <a:ea typeface="Microsoft YaHei UI Light" panose="020B0502040204020203" pitchFamily="34" charset="-122"/>
            </a:endParaRPr>
          </a:p>
          <a:p>
            <a:pPr algn="ctr"/>
            <a:r>
              <a:rPr lang="el-GR" sz="2800" b="1" dirty="0" smtClean="0">
                <a:latin typeface="Microsoft YaHei UI Light" panose="020B0502040204020203" pitchFamily="34" charset="-122"/>
                <a:ea typeface="Microsoft YaHei UI Light" panose="020B0502040204020203" pitchFamily="34" charset="-122"/>
              </a:rPr>
              <a:t>Μετόπες και γενικές γύψινες διακοσμήσεις</a:t>
            </a:r>
          </a:p>
          <a:p>
            <a:pPr algn="ctr"/>
            <a:r>
              <a:rPr lang="el-GR" dirty="0" smtClean="0">
                <a:latin typeface="Microsoft YaHei UI Light" panose="020B0502040204020203" pitchFamily="34" charset="-122"/>
                <a:ea typeface="Microsoft YaHei UI Light" panose="020B0502040204020203" pitchFamily="34" charset="-122"/>
              </a:rPr>
              <a:t>(εξέχοντα μέρη του κτιρίου, μπαγδατί, τεχνικές του τριφτού και του ‘τραβηχτού’)</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213851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00048" y="0"/>
            <a:ext cx="9791904" cy="6858000"/>
          </a:xfrm>
          <a:prstGeom prst="rect">
            <a:avLst/>
          </a:prstGeom>
        </p:spPr>
      </p:pic>
      <p:cxnSp>
        <p:nvCxnSpPr>
          <p:cNvPr id="4" name="Ευθεία γραμμή σύνδεσης 3"/>
          <p:cNvCxnSpPr/>
          <p:nvPr/>
        </p:nvCxnSpPr>
        <p:spPr>
          <a:xfrm flipH="1">
            <a:off x="4238625" y="142875"/>
            <a:ext cx="19050" cy="6134100"/>
          </a:xfrm>
          <a:prstGeom prst="line">
            <a:avLst/>
          </a:prstGeom>
          <a:ln w="15875">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a:off x="9020175" y="0"/>
            <a:ext cx="19050" cy="332422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p:cNvCxnSpPr/>
          <p:nvPr/>
        </p:nvCxnSpPr>
        <p:spPr>
          <a:xfrm>
            <a:off x="8925022" y="3448052"/>
            <a:ext cx="19050" cy="332422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495550" y="220246"/>
            <a:ext cx="1539875" cy="830997"/>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Κύριος άξονας συμμετρίας</a:t>
            </a:r>
            <a:endParaRPr lang="el-GR" sz="1600"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010943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00048" y="0"/>
            <a:ext cx="9791904" cy="6858000"/>
          </a:xfrm>
          <a:prstGeom prst="rect">
            <a:avLst/>
          </a:prstGeom>
        </p:spPr>
      </p:pic>
      <p:cxnSp>
        <p:nvCxnSpPr>
          <p:cNvPr id="4" name="Ευθεία γραμμή σύνδεσης 3"/>
          <p:cNvCxnSpPr/>
          <p:nvPr/>
        </p:nvCxnSpPr>
        <p:spPr>
          <a:xfrm flipH="1">
            <a:off x="4238625" y="142875"/>
            <a:ext cx="19050" cy="6134100"/>
          </a:xfrm>
          <a:prstGeom prst="line">
            <a:avLst/>
          </a:prstGeom>
          <a:ln w="15875">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cxnSp>
        <p:nvCxnSpPr>
          <p:cNvPr id="6" name="Ευθεία γραμμή σύνδεσης 5"/>
          <p:cNvCxnSpPr/>
          <p:nvPr/>
        </p:nvCxnSpPr>
        <p:spPr>
          <a:xfrm>
            <a:off x="1200048" y="3590925"/>
            <a:ext cx="5972277" cy="57150"/>
          </a:xfrm>
          <a:prstGeom prst="line">
            <a:avLst/>
          </a:prstGeom>
          <a:ln w="38100">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p:cNvCxnSpPr/>
          <p:nvPr/>
        </p:nvCxnSpPr>
        <p:spPr>
          <a:xfrm>
            <a:off x="3152775" y="1076325"/>
            <a:ext cx="0" cy="4800600"/>
          </a:xfrm>
          <a:prstGeom prst="line">
            <a:avLst/>
          </a:prstGeom>
          <a:ln w="25400">
            <a:solidFill>
              <a:schemeClr val="accent6">
                <a:alpha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a:off x="5305425" y="1095375"/>
            <a:ext cx="0" cy="4800600"/>
          </a:xfrm>
          <a:prstGeom prst="line">
            <a:avLst/>
          </a:prstGeom>
          <a:ln w="25400">
            <a:solidFill>
              <a:schemeClr val="accent6">
                <a:alpha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p:cNvCxnSpPr/>
          <p:nvPr/>
        </p:nvCxnSpPr>
        <p:spPr>
          <a:xfrm>
            <a:off x="2066925" y="2962275"/>
            <a:ext cx="4533900" cy="3810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2066925" y="4262437"/>
            <a:ext cx="4533900" cy="3810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p:cNvCxnSpPr/>
          <p:nvPr/>
        </p:nvCxnSpPr>
        <p:spPr>
          <a:xfrm>
            <a:off x="2066925" y="4910137"/>
            <a:ext cx="4533900" cy="3810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p:cNvCxnSpPr/>
          <p:nvPr/>
        </p:nvCxnSpPr>
        <p:spPr>
          <a:xfrm>
            <a:off x="1200048" y="5572125"/>
            <a:ext cx="551507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a:off x="9020175" y="0"/>
            <a:ext cx="19050" cy="332422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p:cNvCxnSpPr/>
          <p:nvPr/>
        </p:nvCxnSpPr>
        <p:spPr>
          <a:xfrm>
            <a:off x="8448674" y="-1"/>
            <a:ext cx="19050" cy="3324225"/>
          </a:xfrm>
          <a:prstGeom prst="line">
            <a:avLst/>
          </a:prstGeom>
          <a:ln w="158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p:cNvCxnSpPr/>
          <p:nvPr/>
        </p:nvCxnSpPr>
        <p:spPr>
          <a:xfrm>
            <a:off x="9572626" y="-2"/>
            <a:ext cx="19050" cy="3324225"/>
          </a:xfrm>
          <a:prstGeom prst="line">
            <a:avLst/>
          </a:prstGeom>
          <a:ln w="158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p:cNvCxnSpPr/>
          <p:nvPr/>
        </p:nvCxnSpPr>
        <p:spPr>
          <a:xfrm>
            <a:off x="8925022" y="3448052"/>
            <a:ext cx="19050" cy="332422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p:cNvCxnSpPr/>
          <p:nvPr/>
        </p:nvCxnSpPr>
        <p:spPr>
          <a:xfrm>
            <a:off x="8353521" y="3448051"/>
            <a:ext cx="19050" cy="3324225"/>
          </a:xfrm>
          <a:prstGeom prst="line">
            <a:avLst/>
          </a:prstGeom>
          <a:ln w="158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4" name="Ευθεία γραμμή σύνδεσης 23"/>
          <p:cNvCxnSpPr/>
          <p:nvPr/>
        </p:nvCxnSpPr>
        <p:spPr>
          <a:xfrm>
            <a:off x="9477473" y="3448050"/>
            <a:ext cx="19050" cy="3324225"/>
          </a:xfrm>
          <a:prstGeom prst="line">
            <a:avLst/>
          </a:prstGeom>
          <a:ln w="158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p:cNvCxnSpPr/>
          <p:nvPr/>
        </p:nvCxnSpPr>
        <p:spPr>
          <a:xfrm>
            <a:off x="1200048" y="2009775"/>
            <a:ext cx="551507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59025" y="151769"/>
            <a:ext cx="1663699" cy="830997"/>
          </a:xfrm>
          <a:prstGeom prst="rect">
            <a:avLst/>
          </a:prstGeom>
          <a:noFill/>
        </p:spPr>
        <p:txBody>
          <a:bodyPr wrap="square" rtlCol="0">
            <a:spAutoFit/>
          </a:bodyPr>
          <a:lstStyle/>
          <a:p>
            <a:r>
              <a:rPr lang="el-GR" sz="1600" dirty="0" smtClean="0">
                <a:latin typeface="Microsoft YaHei UI Light" panose="020B0502040204020203" pitchFamily="34" charset="-122"/>
                <a:ea typeface="Microsoft YaHei UI Light" panose="020B0502040204020203" pitchFamily="34" charset="-122"/>
              </a:rPr>
              <a:t>Δευτερεύουσες οργανώσεις συμμετρίας</a:t>
            </a:r>
            <a:endParaRPr lang="el-GR" sz="1600"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2845705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78000" y="957111"/>
            <a:ext cx="8656090" cy="2585323"/>
          </a:xfrm>
          <a:prstGeom prst="rect">
            <a:avLst/>
          </a:prstGeom>
          <a:noFill/>
        </p:spPr>
        <p:txBody>
          <a:bodyPr wrap="square" rtlCol="0">
            <a:spAutoFit/>
          </a:bodyPr>
          <a:lstStyle/>
          <a:p>
            <a:pPr algn="ctr"/>
            <a:r>
              <a:rPr lang="el-GR" sz="2800" dirty="0" smtClean="0">
                <a:latin typeface="Minion Pro Med" panose="02040503050306020203" pitchFamily="18" charset="0"/>
                <a:ea typeface="Microsoft YaHei UI Light" panose="020B0502040204020203" pitchFamily="34" charset="-122"/>
              </a:rPr>
              <a:t>Βασικές αρχές της αρχιτεκτονικής του νεοκλασικισμού</a:t>
            </a:r>
          </a:p>
          <a:p>
            <a:pPr algn="ctr"/>
            <a:endParaRPr lang="el-GR" dirty="0" smtClean="0">
              <a:latin typeface="Microsoft YaHei UI Light" panose="020B0502040204020203" pitchFamily="34" charset="-122"/>
              <a:ea typeface="Microsoft YaHei UI Light" panose="020B0502040204020203" pitchFamily="34" charset="-122"/>
            </a:endParaRPr>
          </a:p>
          <a:p>
            <a:pPr algn="ctr"/>
            <a:endParaRPr lang="el-GR" b="1" dirty="0" smtClean="0">
              <a:latin typeface="Microsoft YaHei UI Light" panose="020B0502040204020203" pitchFamily="34" charset="-122"/>
              <a:ea typeface="Microsoft YaHei UI Light" panose="020B0502040204020203" pitchFamily="34" charset="-122"/>
            </a:endParaRPr>
          </a:p>
          <a:p>
            <a:pPr algn="ctr"/>
            <a:endParaRPr lang="el-GR" b="1" dirty="0" smtClean="0">
              <a:latin typeface="Microsoft YaHei UI Light" panose="020B0502040204020203" pitchFamily="34" charset="-122"/>
              <a:ea typeface="Microsoft YaHei UI Light" panose="020B0502040204020203" pitchFamily="34" charset="-122"/>
            </a:endParaRPr>
          </a:p>
          <a:p>
            <a:pPr algn="ctr"/>
            <a:r>
              <a:rPr lang="el-GR" sz="4400" b="1" dirty="0" smtClean="0">
                <a:latin typeface="Microsoft YaHei UI Light" panose="020B0502040204020203" pitchFamily="34" charset="-122"/>
                <a:ea typeface="Microsoft YaHei UI Light" panose="020B0502040204020203" pitchFamily="34" charset="-122"/>
              </a:rPr>
              <a:t>3.</a:t>
            </a:r>
            <a:endParaRPr lang="el-GR" dirty="0" smtClean="0">
              <a:latin typeface="Microsoft YaHei UI Light" panose="020B0502040204020203" pitchFamily="34" charset="-122"/>
              <a:ea typeface="Microsoft YaHei UI Light" panose="020B0502040204020203" pitchFamily="34" charset="-122"/>
            </a:endParaRPr>
          </a:p>
          <a:p>
            <a:pPr algn="ctr"/>
            <a:endParaRPr lang="el-GR" dirty="0" smtClean="0">
              <a:latin typeface="Microsoft YaHei UI Light" panose="020B0502040204020203" pitchFamily="34" charset="-122"/>
              <a:ea typeface="Microsoft YaHei UI Light" panose="020B0502040204020203" pitchFamily="34" charset="-122"/>
            </a:endParaRPr>
          </a:p>
          <a:p>
            <a:pPr algn="ctr"/>
            <a:r>
              <a:rPr lang="el-GR" dirty="0" smtClean="0">
                <a:latin typeface="Microsoft YaHei UI Light" panose="020B0502040204020203" pitchFamily="34" charset="-122"/>
                <a:ea typeface="Microsoft YaHei UI Light" panose="020B0502040204020203" pitchFamily="34" charset="-122"/>
              </a:rPr>
              <a:t>Εξωτερικά το κτίριο διαιρείται καθ’ ύψος σε </a:t>
            </a:r>
            <a:r>
              <a:rPr lang="el-GR" b="1" dirty="0" smtClean="0">
                <a:latin typeface="Microsoft YaHei UI Light" panose="020B0502040204020203" pitchFamily="34" charset="-122"/>
                <a:ea typeface="Microsoft YaHei UI Light" panose="020B0502040204020203" pitchFamily="34" charset="-122"/>
              </a:rPr>
              <a:t>βάση</a:t>
            </a:r>
            <a:r>
              <a:rPr lang="el-GR" dirty="0" smtClean="0">
                <a:latin typeface="Microsoft YaHei UI Light" panose="020B0502040204020203" pitchFamily="34" charset="-122"/>
                <a:ea typeface="Microsoft YaHei UI Light" panose="020B0502040204020203" pitchFamily="34" charset="-122"/>
              </a:rPr>
              <a:t>, </a:t>
            </a:r>
            <a:r>
              <a:rPr lang="el-GR" b="1" dirty="0" smtClean="0">
                <a:latin typeface="Microsoft YaHei UI Light" panose="020B0502040204020203" pitchFamily="34" charset="-122"/>
                <a:ea typeface="Microsoft YaHei UI Light" panose="020B0502040204020203" pitchFamily="34" charset="-122"/>
              </a:rPr>
              <a:t>κορμό</a:t>
            </a:r>
            <a:r>
              <a:rPr lang="el-GR" dirty="0" smtClean="0">
                <a:latin typeface="Microsoft YaHei UI Light" panose="020B0502040204020203" pitchFamily="34" charset="-122"/>
                <a:ea typeface="Microsoft YaHei UI Light" panose="020B0502040204020203" pitchFamily="34" charset="-122"/>
              </a:rPr>
              <a:t> και </a:t>
            </a:r>
            <a:r>
              <a:rPr lang="el-GR" b="1" dirty="0" smtClean="0">
                <a:latin typeface="Microsoft YaHei UI Light" panose="020B0502040204020203" pitchFamily="34" charset="-122"/>
                <a:ea typeface="Microsoft YaHei UI Light" panose="020B0502040204020203" pitchFamily="34" charset="-122"/>
              </a:rPr>
              <a:t>στέψη</a:t>
            </a:r>
            <a:r>
              <a:rPr lang="el-GR" dirty="0" smtClean="0">
                <a:latin typeface="Microsoft YaHei UI Light" panose="020B0502040204020203" pitchFamily="34" charset="-122"/>
                <a:ea typeface="Microsoft YaHei UI Light" panose="020B0502040204020203" pitchFamily="34" charset="-122"/>
              </a:rPr>
              <a:t>.</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083491271"/>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1658</TotalTime>
  <Words>845</Words>
  <Application>Microsoft Office PowerPoint</Application>
  <PresentationFormat>Ευρεία οθόνη</PresentationFormat>
  <Paragraphs>130</Paragraphs>
  <Slides>63</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63</vt:i4>
      </vt:variant>
    </vt:vector>
  </HeadingPairs>
  <TitlesOfParts>
    <vt:vector size="69" baseType="lpstr">
      <vt:lpstr>Microsoft YaHei UI Light</vt:lpstr>
      <vt:lpstr>Arial</vt:lpstr>
      <vt:lpstr>Calibri</vt:lpstr>
      <vt:lpstr>Calibri Light</vt:lpstr>
      <vt:lpstr>Minion Pro Med</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Νεοκλασική μορφολογία και αισθητικές αρχές</dc:title>
  <dc:creator>Άγγελος Ψιλόπουλος</dc:creator>
  <cp:lastModifiedBy>Άγγελος Ψιλόπουλος</cp:lastModifiedBy>
  <cp:revision>110</cp:revision>
  <dcterms:created xsi:type="dcterms:W3CDTF">2014-04-28T15:48:20Z</dcterms:created>
  <dcterms:modified xsi:type="dcterms:W3CDTF">2014-05-07T22:12:49Z</dcterms:modified>
</cp:coreProperties>
</file>