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4" r:id="rId3"/>
    <p:sldMasterId id="2147483725" r:id="rId4"/>
  </p:sldMasterIdLst>
  <p:notesMasterIdLst>
    <p:notesMasterId r:id="rId91"/>
  </p:notesMasterIdLst>
  <p:handoutMasterIdLst>
    <p:handoutMasterId r:id="rId92"/>
  </p:handoutMasterIdLst>
  <p:sldIdLst>
    <p:sldId id="256"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51" r:id="rId83"/>
    <p:sldId id="262" r:id="rId84"/>
    <p:sldId id="269" r:id="rId85"/>
    <p:sldId id="349" r:id="rId86"/>
    <p:sldId id="350" r:id="rId87"/>
    <p:sldId id="266" r:id="rId88"/>
    <p:sldId id="267" r:id="rId89"/>
    <p:sldId id="261" r:id="rId90"/>
  </p:sldIdLst>
  <p:sldSz cx="9144000" cy="6858000" type="screen4x3"/>
  <p:notesSz cx="7104063" cy="10234613"/>
  <p:custDataLst>
    <p:tags r:id="rId9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286" autoAdjust="0"/>
  </p:normalViewPr>
  <p:slideViewPr>
    <p:cSldViewPr>
      <p:cViewPr varScale="1">
        <p:scale>
          <a:sx n="110" d="100"/>
          <a:sy n="110" d="100"/>
        </p:scale>
        <p:origin x="-181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2280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44</a:t>
            </a:fld>
            <a:endParaRPr lang="el-GR"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pt-B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45</a:t>
            </a:fld>
            <a:endParaRPr lang="el-GR"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46</a:t>
            </a:fld>
            <a:endParaRPr 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51</a:t>
            </a:fld>
            <a:endParaRPr lang="el-GR"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53</a:t>
            </a:fld>
            <a:endParaRPr lang="el-GR"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54</a:t>
            </a:fld>
            <a:endParaRPr lang="el-GR"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60</a:t>
            </a:fld>
            <a:endParaRPr lang="el-GR"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n-US"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63</a:t>
            </a:fld>
            <a:endParaRPr lang="el-GR"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68</a:t>
            </a:fld>
            <a:endParaRPr 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69</a:t>
            </a:fld>
            <a:endParaRPr lang="el-GR"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72</a:t>
            </a:fld>
            <a:endParaRPr lang="el-GR"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74</a:t>
            </a:fld>
            <a:endParaRPr lang="el-GR"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75</a:t>
            </a:fld>
            <a:endParaRPr lang="el-GR"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76</a:t>
            </a:fld>
            <a:endParaRPr lang="el-GR"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77</a:t>
            </a:fld>
            <a:endParaRPr lang="el-GR"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78</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85</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8350"/>
            <a:ext cx="5116513" cy="3836988"/>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4"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dirty="0">
              <a:solidFill>
                <a:srgbClr val="FFFFFF"/>
              </a:solidFill>
            </a:endParaRPr>
          </a:p>
        </p:txBody>
      </p:sp>
      <p:sp>
        <p:nvSpPr>
          <p:cNvPr id="501762" name="Rectangle 2"/>
          <p:cNvSpPr>
            <a:spLocks noGrp="1" noChangeArrowheads="1"/>
          </p:cNvSpPr>
          <p:nvPr>
            <p:ph type="ctrTitle" sz="quarter"/>
          </p:nvPr>
        </p:nvSpPr>
        <p:spPr>
          <a:xfrm>
            <a:off x="685800" y="1997083"/>
            <a:ext cx="7772400" cy="1431925"/>
          </a:xfrm>
        </p:spPr>
        <p:txBody>
          <a:bodyPr anchor="b" anchorCtr="1"/>
          <a:lstStyle>
            <a:lvl1pPr algn="ctr">
              <a:defRPr/>
            </a:lvl1pPr>
          </a:lstStyle>
          <a:p>
            <a:r>
              <a:rPr lang="el-GR" smtClean="0"/>
              <a:t>Kλικ για επεξεργασία του τίτλου</a:t>
            </a:r>
            <a:endParaRPr lang="el-G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smtClean="0"/>
              <a:t>Κάντε κλικ για να επεξεργαστείτε τον υπότιτλο του υποδείγματος</a:t>
            </a:r>
            <a:endParaRPr lang="el-GR"/>
          </a:p>
        </p:txBody>
      </p:sp>
      <p:sp>
        <p:nvSpPr>
          <p:cNvPr id="5" name="Rectangle 5"/>
          <p:cNvSpPr>
            <a:spLocks noGrp="1" noChangeArrowheads="1"/>
          </p:cNvSpPr>
          <p:nvPr>
            <p:ph type="ftr" sz="quarter" idx="10"/>
          </p:nvPr>
        </p:nvSpPr>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8E2ABB92-6011-4F41-9E24-9820A60E8E64}" type="slidenum">
              <a:rPr lang="el-GR">
                <a:solidFill>
                  <a:srgbClr val="DADADA">
                    <a:lumMod val="10000"/>
                  </a:srgbClr>
                </a:solidFill>
              </a:rPr>
              <a:pPr>
                <a:defRPr/>
              </a:pPr>
              <a:t>‹#›</a:t>
            </a:fld>
            <a:endParaRPr lang="el-GR" dirty="0">
              <a:solidFill>
                <a:srgbClr val="DADADA">
                  <a:lumMod val="10000"/>
                </a:srgbClr>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l-GR" dirty="0">
              <a:solidFill>
                <a:srgbClr val="FFFFFF"/>
              </a:solidFill>
            </a:endParaRPr>
          </a:p>
        </p:txBody>
      </p:sp>
    </p:spTree>
    <p:extLst>
      <p:ext uri="{BB962C8B-B14F-4D97-AF65-F5344CB8AC3E}">
        <p14:creationId xmlns:p14="http://schemas.microsoft.com/office/powerpoint/2010/main" val="2134228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sz="3600" b="1"/>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solidFill>
                  <a:srgbClr val="DADADA">
                    <a:lumMod val="10000"/>
                  </a:srgbClr>
                </a:solidFill>
              </a:rPr>
              <a:pPr>
                <a:defRPr/>
              </a:pPr>
              <a:t>‹#›</a:t>
            </a:fld>
            <a:endParaRPr lang="el-GR" dirty="0">
              <a:solidFill>
                <a:srgbClr val="DADADA">
                  <a:lumMod val="10000"/>
                </a:srgbClr>
              </a:solidFill>
            </a:endParaRPr>
          </a:p>
        </p:txBody>
      </p:sp>
      <p:sp>
        <p:nvSpPr>
          <p:cNvPr id="7" name="Line 43"/>
          <p:cNvSpPr>
            <a:spLocks noChangeShapeType="1"/>
          </p:cNvSpPr>
          <p:nvPr userDrawn="1"/>
        </p:nvSpPr>
        <p:spPr bwMode="auto">
          <a:xfrm>
            <a:off x="323528" y="1052736"/>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113631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7"/>
            <a:ext cx="8229600" cy="1090531"/>
          </a:xfrm>
        </p:spPr>
        <p:txBody>
          <a:bodyPr/>
          <a:lstStyle>
            <a:lvl1pPr>
              <a:defRPr sz="3600" b="1"/>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a:xfrm>
            <a:off x="457200" y="1556792"/>
            <a:ext cx="8229600" cy="4463008"/>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effectLst/>
              </a:defRPr>
            </a:lvl1pPr>
          </a:lstStyle>
          <a:p>
            <a:pPr>
              <a:defRPr/>
            </a:pPr>
            <a:fld id="{8198C6A6-8556-485F-81D9-A8F098D09877}" type="slidenum">
              <a:rPr lang="el-GR" smtClean="0">
                <a:solidFill>
                  <a:srgbClr val="DADADA">
                    <a:lumMod val="10000"/>
                  </a:srgbClr>
                </a:solidFill>
              </a:rPr>
              <a:pPr>
                <a:defRPr/>
              </a:pPr>
              <a:t>‹#›</a:t>
            </a:fld>
            <a:endParaRPr lang="el-GR" dirty="0">
              <a:solidFill>
                <a:srgbClr val="DADADA">
                  <a:lumMod val="10000"/>
                </a:srgbClr>
              </a:solidFill>
            </a:endParaRPr>
          </a:p>
        </p:txBody>
      </p:sp>
      <p:sp>
        <p:nvSpPr>
          <p:cNvPr id="7" name="Line 43"/>
          <p:cNvSpPr>
            <a:spLocks noChangeShapeType="1"/>
          </p:cNvSpPr>
          <p:nvPr userDrawn="1"/>
        </p:nvSpPr>
        <p:spPr bwMode="auto">
          <a:xfrm>
            <a:off x="323528" y="1322519"/>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243954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8"/>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F4274A-3E1F-429B-93CD-83637C754FB2}"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7535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07B58-808E-42F4-9881-88645C632675}"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2083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CD191-6424-4621-81DE-459D13F2F860}"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191270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586E21-CE0C-477C-85B7-757B0DE2A1A3}"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777766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4"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D01522-B095-4E74-B527-DB930D27A770}"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508988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6E543F-9972-498B-BAC0-66756E033BB3}"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243954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8D5C53-57CA-4069-AFD2-7C85A528B9DC}"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1975879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Θέση ημερομηνίας 2"/>
          <p:cNvSpPr>
            <a:spLocks noGrp="1"/>
          </p:cNvSpPr>
          <p:nvPr>
            <p:ph type="dt" sz="half" idx="10"/>
          </p:nvPr>
        </p:nvSpPr>
        <p:spPr/>
        <p:txBody>
          <a:bodyPr/>
          <a:lstStyle/>
          <a:p>
            <a:pPr>
              <a:defRPr/>
            </a:pPr>
            <a:endParaRPr lang="el-GR" dirty="0">
              <a:solidFill>
                <a:srgbClr val="FFFFFF"/>
              </a:solidFill>
            </a:endParaRPr>
          </a:p>
        </p:txBody>
      </p:sp>
      <p:sp>
        <p:nvSpPr>
          <p:cNvPr id="4" name="Θέση υποσέλιδου 3"/>
          <p:cNvSpPr>
            <a:spLocks noGrp="1"/>
          </p:cNvSpPr>
          <p:nvPr>
            <p:ph type="ftr" sz="quarter" idx="11"/>
          </p:nvPr>
        </p:nvSpPr>
        <p:spPr/>
        <p:txBody>
          <a:bodyPr/>
          <a:lstStyle/>
          <a:p>
            <a:pPr>
              <a:defRPr/>
            </a:pPr>
            <a:endParaRPr lang="el-GR" dirty="0">
              <a:solidFill>
                <a:srgbClr val="FFFFFF"/>
              </a:solidFill>
            </a:endParaRPr>
          </a:p>
        </p:txBody>
      </p:sp>
      <p:sp>
        <p:nvSpPr>
          <p:cNvPr id="5" name="Θέση αριθμού διαφάνειας 4"/>
          <p:cNvSpPr>
            <a:spLocks noGrp="1"/>
          </p:cNvSpPr>
          <p:nvPr>
            <p:ph type="sldNum" sz="quarter" idx="12"/>
          </p:nvPr>
        </p:nvSpPr>
        <p:spPr/>
        <p:txBody>
          <a:bodyPr/>
          <a:lstStyle/>
          <a:p>
            <a:pPr>
              <a:defRPr/>
            </a:pPr>
            <a:fld id="{DDC0A718-727F-4B41-BB27-44FCE954EB78}" type="slidenum">
              <a:rPr lang="el-GR" smtClean="0">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103342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2D035F-B9A4-46CB-98D6-3FAC25A8AB63}"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726472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r>
              <a:rPr lang="el-GR" noProof="0" dirty="0" smtClean="0"/>
              <a:t>Κάντε κλικ στο εικονίδιο για να προσθέσετε έναν πίνακα</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193FA-F154-4751-AE67-3038BDA3C1C7}"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692367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FB8F1-E99E-4B35-A2F6-AAA4A5788990}"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705091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EDAB8-1772-4A76-A910-7FF9010558EB}"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786810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xfrm>
            <a:off x="6876256" y="6237312"/>
            <a:ext cx="2133600" cy="476250"/>
          </a:xfrm>
          <a:ln/>
        </p:spPr>
        <p:txBody>
          <a:bodyPr/>
          <a:lstStyle>
            <a:lvl1pPr>
              <a:defRPr/>
            </a:lvl1pPr>
          </a:lstStyle>
          <a:p>
            <a:pPr>
              <a:defRPr/>
            </a:pPr>
            <a:fld id="{8E1E4C69-F127-4E0A-B5BA-8E15EBCF7F93}"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897754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3" y="1600206"/>
            <a:ext cx="4047067"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ClipArt 3"/>
          <p:cNvSpPr>
            <a:spLocks noGrp="1"/>
          </p:cNvSpPr>
          <p:nvPr>
            <p:ph type="clipArt" sz="half" idx="2"/>
          </p:nvPr>
        </p:nvSpPr>
        <p:spPr>
          <a:xfrm>
            <a:off x="4639733" y="1600206"/>
            <a:ext cx="4047067" cy="4525963"/>
          </a:xfrm>
        </p:spPr>
        <p:txBody>
          <a:bodyPr/>
          <a:lstStyle/>
          <a:p>
            <a:pPr lvl="0"/>
            <a:endParaRPr lang="el-GR"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DB4C96-92A3-42A4-AC93-99CAF042FBB7}" type="slidenum">
              <a:rPr lang="el-GR" altLang="el-GR">
                <a:solidFill>
                  <a:srgbClr val="DADADA">
                    <a:lumMod val="10000"/>
                  </a:srgbClr>
                </a:solidFill>
              </a:rPr>
              <a:pPr>
                <a:defRPr/>
              </a:pPr>
              <a:t>‹#›</a:t>
            </a:fld>
            <a:endParaRPr lang="el-GR" altLang="el-GR" dirty="0">
              <a:solidFill>
                <a:srgbClr val="DADADA">
                  <a:lumMod val="10000"/>
                </a:srgbClr>
              </a:solidFill>
            </a:endParaRPr>
          </a:p>
        </p:txBody>
      </p:sp>
    </p:spTree>
    <p:extLst>
      <p:ext uri="{BB962C8B-B14F-4D97-AF65-F5344CB8AC3E}">
        <p14:creationId xmlns:p14="http://schemas.microsoft.com/office/powerpoint/2010/main" val="643816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76228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3608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7546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9272178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23743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35262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32050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57340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948594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529549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6800560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53861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75809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06914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515337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24614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387192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14501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1699035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0598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1.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accent4">
                    <a:lumMod val="10000"/>
                  </a:schemeClr>
                </a:solidFill>
                <a:effectLst/>
                <a:latin typeface="Arial" charset="0"/>
              </a:defRPr>
            </a:lvl1pPr>
          </a:lstStyle>
          <a:p>
            <a:pPr>
              <a:defRPr/>
            </a:pPr>
            <a:fld id="{DDC0A718-727F-4B41-BB27-44FCE954EB78}" type="slidenum">
              <a:rPr lang="el-GR" smtClean="0">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247342419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ctr" rtl="0" eaLnBrk="1" fontAlgn="base" hangingPunct="1">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1" fontAlgn="base" latinLnBrk="0" hangingPunct="1">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49304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751167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mykneeguide.com/images/Knee_prosthesis_posterior_cruciate_retaining.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mykneeguide.com/images/Knee_prosthesis_posterior_cruciate_substituting_sacrificing.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mykneeguide.com/images/Knee_prosthesis_posterior_cruciate_xrays_box_PS_CR.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ijoonline.com/article.asp?issn=0019-5413;year=2010;volume=44;issue=4;spage=438;epage=443;aulast=Villanuev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exac.com/products/images/knee/img_product_Optetrak_HiFlex.jpg/image_preview"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www.smbs.buffalo.edu/ortho/axialdeformity.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boneandjoint.org.uk/sites/default/files/styles/large/public/Fig%202_2.jp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www.drgurdeepsingh.com/MDK/userfiles/knee8(1).jpg" TargetMode="External"/><Relationship Id="rId5" Type="http://schemas.openxmlformats.org/officeDocument/2006/relationships/hyperlink" Target="http://www.wheelessonline.com/userfiles/tkr1256.jpg" TargetMode="Externa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hyperlink" Target="http://creativecommons.org/licenses/by-nc/3.0/" TargetMode="External"/><Relationship Id="rId3" Type="http://schemas.openxmlformats.org/officeDocument/2006/relationships/image" Target="../media/image20.jpeg"/><Relationship Id="rId7" Type="http://schemas.openxmlformats.org/officeDocument/2006/relationships/hyperlink" Target="http://www.e-sciencecentral.org/advanced/?term=author&amp;given_name=Douglas%20A.&amp;surname=Denni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e-sciencecentral.org/advanced/?term=author&amp;given_name=Brian%20K.&amp;surname=Daines" TargetMode="External"/><Relationship Id="rId5" Type="http://schemas.openxmlformats.org/officeDocument/2006/relationships/hyperlink" Target="http://www.e-sciencecentral.org/articles/SC000004545#__abstract" TargetMode="Externa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openi.nlm.nih.gov/detailedresult.php?img=2650044_11999_2008_539_Fig1_HTML&amp;req=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www.malzer.homepage.t-online.de/HomepageClassic01/images/ali12.gi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www.actaorthopaedica.be/acta/download/2012-1/03-schindler.pdf"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www.smith-nephew.com/global/images/products/surgical/stability_bicruciatestabilized.jp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intranet.tdmu.edu.ua/data/kafedra/internal/endoscop_fpo/classes_stud/en/med/lik/ptn/Actual%20problems%20of%20orthopaedics/Knee%20problem.files/image031.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hyperlink" Target="http://www.scielo.br/img/revistas/rbort/v46n4/en_12f02.jp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s://www2.aofoundation.org/AOFileServerSurgery/MyPortalFiles?FilePath=/Surgery/en/_img/surgery/04-Approaches/33/A21_lateral_parapatellar/33_A21_i210_218_deep_dissection.gif"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hyperlink" Target="http://www.kneeguru.co.uk/KNEEnotes/files/styles/large/public/metallosis04.png?itok=602TGoK3"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9.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aofoundation.org/Structure/Pages/default.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orthoinfo.aaos.or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170865"/>
            <a:ext cx="9144000" cy="1754079"/>
          </a:xfrm>
        </p:spPr>
        <p:txBody>
          <a:bodyPr>
            <a:noAutofit/>
          </a:bodyPr>
          <a:lstStyle/>
          <a:p>
            <a:pPr lvl="1" algn="ctr"/>
            <a:r>
              <a:rPr lang="el-GR" sz="3600" b="1" dirty="0" smtClean="0">
                <a:solidFill>
                  <a:schemeClr val="tx1"/>
                </a:solidFill>
                <a:latin typeface="+mn-lt"/>
              </a:rPr>
              <a:t>Κλινική Άσκηση στη Φυσικοθεραπεία Μυοσκελετικών Κακώσεων και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296145"/>
          </a:xfrm>
        </p:spPr>
        <p:txBody>
          <a:bodyPr>
            <a:normAutofit/>
          </a:bodyPr>
          <a:lstStyle/>
          <a:p>
            <a:pPr>
              <a:spcBef>
                <a:spcPts val="0"/>
              </a:spcBef>
              <a:spcAft>
                <a:spcPts val="1200"/>
              </a:spcAft>
            </a:pPr>
            <a:r>
              <a:rPr lang="el-GR" sz="2600" b="1" dirty="0" smtClean="0"/>
              <a:t>Ενότητα 7</a:t>
            </a:r>
            <a:r>
              <a:rPr lang="el-GR" sz="2600" dirty="0"/>
              <a:t>: Αρθροπλαστική Γόνατος: Ενδείξεις, Αντενδείξεις, Χειρουργικές Τεχνικές</a:t>
            </a:r>
            <a:endParaRPr lang="en-US" sz="26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95536" y="4069521"/>
            <a:ext cx="4464497" cy="923330"/>
          </a:xfrm>
          <a:prstGeom prst="rect">
            <a:avLst/>
          </a:prstGeom>
          <a:noFill/>
        </p:spPr>
        <p:txBody>
          <a:bodyPr wrap="square" rtlCol="0">
            <a:spAutoFit/>
          </a:bodyPr>
          <a:lstStyle/>
          <a:p>
            <a:r>
              <a:rPr lang="el-GR" b="1" dirty="0" smtClean="0">
                <a:solidFill>
                  <a:prstClr val="black"/>
                </a:solidFill>
                <a:latin typeface="+mn-lt"/>
              </a:rPr>
              <a:t>Δρ.</a:t>
            </a:r>
            <a:r>
              <a:rPr lang="el-GR" dirty="0" smtClean="0">
                <a:solidFill>
                  <a:prstClr val="black"/>
                </a:solidFill>
                <a:latin typeface="+mn-lt"/>
              </a:rPr>
              <a:t> </a:t>
            </a:r>
            <a:r>
              <a:rPr lang="el-GR" b="1" dirty="0" smtClean="0">
                <a:solidFill>
                  <a:prstClr val="black"/>
                </a:solidFill>
                <a:latin typeface="+mn-lt"/>
              </a:rPr>
              <a:t>Γεώργιος Παπαθανασίου,</a:t>
            </a:r>
            <a:r>
              <a:rPr lang="el-GR" dirty="0" smtClean="0">
                <a:solidFill>
                  <a:prstClr val="black"/>
                </a:solidFill>
                <a:latin typeface="+mn-lt"/>
              </a:rPr>
              <a:t> ΦΘ, </a:t>
            </a:r>
            <a:r>
              <a:rPr lang="en-US" dirty="0" smtClean="0">
                <a:solidFill>
                  <a:prstClr val="black"/>
                </a:solidFill>
                <a:latin typeface="+mn-lt"/>
              </a:rPr>
              <a:t>MSc, PhD</a:t>
            </a:r>
            <a:endParaRPr lang="el-GR" dirty="0" smtClean="0">
              <a:solidFill>
                <a:prstClr val="black"/>
              </a:solidFill>
              <a:latin typeface="+mn-lt"/>
            </a:endParaRPr>
          </a:p>
          <a:p>
            <a:r>
              <a:rPr lang="el-GR" dirty="0" smtClean="0">
                <a:solidFill>
                  <a:prstClr val="black"/>
                </a:solidFill>
                <a:latin typeface="+mn-lt"/>
              </a:rPr>
              <a:t>Αναπληρωτής Καθηγητής</a:t>
            </a:r>
          </a:p>
          <a:p>
            <a:r>
              <a:rPr lang="el-GR" dirty="0" smtClean="0">
                <a:solidFill>
                  <a:prstClr val="black"/>
                </a:solidFill>
                <a:latin typeface="+mn-lt"/>
              </a:rPr>
              <a:t>Τμήμα Φυσικοθεραπείας – ΤΕΙ Αθήνας</a:t>
            </a:r>
          </a:p>
        </p:txBody>
      </p:sp>
      <p:sp>
        <p:nvSpPr>
          <p:cNvPr id="14" name="TextBox 3"/>
          <p:cNvSpPr txBox="1"/>
          <p:nvPr/>
        </p:nvSpPr>
        <p:spPr>
          <a:xfrm>
            <a:off x="5040560" y="4069521"/>
            <a:ext cx="3851920" cy="923330"/>
          </a:xfrm>
          <a:prstGeom prst="rect">
            <a:avLst/>
          </a:prstGeom>
          <a:noFill/>
        </p:spPr>
        <p:txBody>
          <a:bodyPr wrap="square" rtlCol="0">
            <a:spAutoFit/>
          </a:bodyPr>
          <a:lstStyle/>
          <a:p>
            <a:r>
              <a:rPr lang="el-GR" b="1" dirty="0" smtClean="0">
                <a:solidFill>
                  <a:prstClr val="black"/>
                </a:solidFill>
                <a:latin typeface="+mn-lt"/>
              </a:rPr>
              <a:t>Σοφία Στάση, </a:t>
            </a:r>
            <a:r>
              <a:rPr lang="el-GR" dirty="0" smtClean="0">
                <a:solidFill>
                  <a:prstClr val="black"/>
                </a:solidFill>
                <a:latin typeface="+mn-lt"/>
              </a:rPr>
              <a:t>ΦΘ</a:t>
            </a:r>
            <a:r>
              <a:rPr lang="el-GR" b="1" dirty="0" smtClean="0">
                <a:solidFill>
                  <a:prstClr val="black"/>
                </a:solidFill>
                <a:latin typeface="+mn-lt"/>
              </a:rPr>
              <a:t>,</a:t>
            </a:r>
            <a:r>
              <a:rPr lang="el-GR" dirty="0" smtClean="0">
                <a:solidFill>
                  <a:prstClr val="black"/>
                </a:solidFill>
                <a:latin typeface="+mn-lt"/>
              </a:rPr>
              <a:t> </a:t>
            </a:r>
            <a:r>
              <a:rPr lang="en-US" dirty="0" smtClean="0">
                <a:solidFill>
                  <a:prstClr val="black"/>
                </a:solidFill>
                <a:latin typeface="+mn-lt"/>
              </a:rPr>
              <a:t>MSc</a:t>
            </a:r>
            <a:endParaRPr lang="el-GR" dirty="0" smtClean="0">
              <a:solidFill>
                <a:prstClr val="black"/>
              </a:solidFill>
              <a:latin typeface="+mn-lt"/>
            </a:endParaRPr>
          </a:p>
          <a:p>
            <a:r>
              <a:rPr lang="el-GR" dirty="0" smtClean="0">
                <a:solidFill>
                  <a:prstClr val="black"/>
                </a:solidFill>
                <a:latin typeface="+mn-lt"/>
              </a:rPr>
              <a:t>Εργαστηριακή Συνεργάτης</a:t>
            </a:r>
          </a:p>
          <a:p>
            <a:r>
              <a:rPr lang="el-GR" dirty="0" smtClean="0">
                <a:solidFill>
                  <a:prstClr val="black"/>
                </a:solidFill>
                <a:latin typeface="+mn-lt"/>
              </a:rPr>
              <a:t>Τμήμα Φυσικοθεραπείας – ΤΕΙ Αθήνας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Τύποι Προθέσεων</a:t>
            </a:r>
            <a:r>
              <a:rPr lang="el-GR" altLang="el-GR" sz="3200" baseline="-16000" dirty="0" smtClean="0"/>
              <a:t>  [2/9] </a:t>
            </a:r>
            <a:endParaRPr lang="el-GR" sz="3200" dirty="0"/>
          </a:p>
        </p:txBody>
      </p:sp>
      <p:sp>
        <p:nvSpPr>
          <p:cNvPr id="3" name="2 - Θέση περιεχομένου"/>
          <p:cNvSpPr>
            <a:spLocks noGrp="1"/>
          </p:cNvSpPr>
          <p:nvPr>
            <p:ph idx="1"/>
          </p:nvPr>
        </p:nvSpPr>
        <p:spPr>
          <a:xfrm>
            <a:off x="72008" y="1412776"/>
            <a:ext cx="8964488" cy="2088232"/>
          </a:xfrm>
        </p:spPr>
        <p:txBody>
          <a:bodyPr/>
          <a:lstStyle/>
          <a:p>
            <a:pPr>
              <a:buSzPct val="100000"/>
            </a:pPr>
            <a:r>
              <a:rPr lang="el-GR" dirty="0" smtClean="0"/>
              <a:t>Οι προθέσεις τύπου </a:t>
            </a:r>
            <a:r>
              <a:rPr lang="en-US" dirty="0" smtClean="0"/>
              <a:t>cruciate-retaining </a:t>
            </a:r>
            <a:r>
              <a:rPr lang="el-GR" dirty="0" smtClean="0"/>
              <a:t>είναι σχεδιασμένες με τέτοιο τρόπο ώστε να διατηρείται ο οπίσθιος χιαστός σύνδεσμος. </a:t>
            </a:r>
          </a:p>
          <a:p>
            <a:pPr>
              <a:buSzPct val="100000"/>
            </a:pPr>
            <a:r>
              <a:rPr lang="el-GR" dirty="0" smtClean="0"/>
              <a:t>Οι προθέσεις αυτές είναι κατάλληλες για έναν ασθενή όπου ο χειρουργός θα κρίνει ότι ο οπίσθιος χιαστός σύνδεσμος έχει άριστη λειτουργική ισορροπία (ούτε χαλαρός - ούτε βραχύς), ενώ η τεχνική απαιτεί μεγάλη χειρουργική εμπειρία και ακρίβεια.</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9</a:t>
            </a:fld>
            <a:endParaRPr lang="el-GR" dirty="0">
              <a:solidFill>
                <a:srgbClr val="DADADA">
                  <a:lumMod val="10000"/>
                </a:srgbClr>
              </a:solidFill>
            </a:endParaRPr>
          </a:p>
        </p:txBody>
      </p:sp>
      <p:pic>
        <p:nvPicPr>
          <p:cNvPr id="59394" name="Picture 2" descr="total Knee Components, posterior stabilized followed by cruciate retaining"/>
          <p:cNvPicPr>
            <a:picLocks noChangeAspect="1" noChangeArrowheads="1"/>
          </p:cNvPicPr>
          <p:nvPr/>
        </p:nvPicPr>
        <p:blipFill>
          <a:blip r:embed="rId3" cstate="print"/>
          <a:srcRect l="7560" t="8021" r="7391" b="7757"/>
          <a:stretch>
            <a:fillRect/>
          </a:stretch>
        </p:blipFill>
        <p:spPr bwMode="auto">
          <a:xfrm>
            <a:off x="3142131" y="3645024"/>
            <a:ext cx="3086057" cy="2880319"/>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3821063" y="6525344"/>
            <a:ext cx="1728192" cy="276999"/>
          </a:xfrm>
          <a:prstGeom prst="rect">
            <a:avLst/>
          </a:prstGeom>
        </p:spPr>
        <p:txBody>
          <a:bodyPr wrap="square">
            <a:spAutoFit/>
          </a:bodyPr>
          <a:lstStyle/>
          <a:p>
            <a:pPr lvl="0" algn="ctr" eaLnBrk="0" hangingPunct="0">
              <a:spcBef>
                <a:spcPct val="30000"/>
              </a:spcBef>
              <a:defRPr/>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mykneeguide.com</a:t>
            </a:r>
            <a:endParaRPr lang="en-US" sz="1200" dirty="0" smtClean="0">
              <a:solidFill>
                <a:prstClr val="black"/>
              </a:solidFill>
              <a:latin typeface="Calibri"/>
            </a:endParaRPr>
          </a:p>
        </p:txBody>
      </p:sp>
    </p:spTree>
    <p:extLst>
      <p:ext uri="{BB962C8B-B14F-4D97-AF65-F5344CB8AC3E}">
        <p14:creationId xmlns:p14="http://schemas.microsoft.com/office/powerpoint/2010/main" val="3424251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Τύποι Προθέσεων</a:t>
            </a:r>
            <a:r>
              <a:rPr lang="el-GR" altLang="el-GR" sz="3200" baseline="-16000" dirty="0" smtClean="0"/>
              <a:t>  [3/9]  </a:t>
            </a:r>
            <a:endParaRPr lang="el-GR" sz="3200" dirty="0"/>
          </a:p>
        </p:txBody>
      </p:sp>
      <p:sp>
        <p:nvSpPr>
          <p:cNvPr id="6" name="5 - Θέση περιεχομένου"/>
          <p:cNvSpPr>
            <a:spLocks noGrp="1"/>
          </p:cNvSpPr>
          <p:nvPr>
            <p:ph idx="1"/>
          </p:nvPr>
        </p:nvSpPr>
        <p:spPr>
          <a:xfrm>
            <a:off x="35496" y="1340768"/>
            <a:ext cx="9036496" cy="1008112"/>
          </a:xfrm>
        </p:spPr>
        <p:txBody>
          <a:bodyPr/>
          <a:lstStyle/>
          <a:p>
            <a:pPr>
              <a:buSzPct val="100000"/>
            </a:pPr>
            <a:r>
              <a:rPr lang="el-GR" dirty="0" smtClean="0"/>
              <a:t>Στις προθέσεις οπίσθιας σταθεροποίησης (</a:t>
            </a:r>
            <a:r>
              <a:rPr lang="en-US" dirty="0" smtClean="0"/>
              <a:t>posterior-stabilized</a:t>
            </a:r>
            <a:r>
              <a:rPr lang="el-GR" dirty="0" smtClean="0"/>
              <a:t> </a:t>
            </a:r>
            <a:r>
              <a:rPr lang="en-US" dirty="0" smtClean="0"/>
              <a:t>designs</a:t>
            </a:r>
            <a:r>
              <a:rPr lang="el-GR" dirty="0" smtClean="0"/>
              <a:t>), ο οπίσθιος χιαστός σύνδεσμος αφαιρείται και η σταθερότητα εξασφαλίζεται από ειδικά σχεδιασμένες προθέσεις.</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10</a:t>
            </a:fld>
            <a:endParaRPr lang="el-GR" dirty="0">
              <a:solidFill>
                <a:srgbClr val="DADADA">
                  <a:lumMod val="10000"/>
                </a:srgbClr>
              </a:solidFill>
            </a:endParaRPr>
          </a:p>
        </p:txBody>
      </p:sp>
      <p:pic>
        <p:nvPicPr>
          <p:cNvPr id="22534" name="Picture 6" descr="https://www.mykneeguide.com/images/Knee_prosthesis_posterior_cruciate_substituting_sacrificing.png"/>
          <p:cNvPicPr>
            <a:picLocks noChangeAspect="1" noChangeArrowheads="1"/>
          </p:cNvPicPr>
          <p:nvPr/>
        </p:nvPicPr>
        <p:blipFill>
          <a:blip r:embed="rId3" cstate="print"/>
          <a:srcRect l="7560" t="8021" r="5501" b="7757"/>
          <a:stretch>
            <a:fillRect/>
          </a:stretch>
        </p:blipFill>
        <p:spPr bwMode="auto">
          <a:xfrm>
            <a:off x="5796136" y="2564904"/>
            <a:ext cx="3154636" cy="2880320"/>
          </a:xfrm>
          <a:prstGeom prst="rect">
            <a:avLst/>
          </a:prstGeom>
          <a:ln w="38100" cap="sq" cmpd="thickThin">
            <a:solidFill>
              <a:srgbClr val="000000"/>
            </a:solidFill>
            <a:prstDash val="solid"/>
            <a:miter lim="800000"/>
          </a:ln>
          <a:effectLst>
            <a:innerShdw blurRad="76200">
              <a:srgbClr val="000000"/>
            </a:innerShdw>
          </a:effectLst>
        </p:spPr>
      </p:pic>
      <p:sp>
        <p:nvSpPr>
          <p:cNvPr id="7" name="5 - Θέση περιεχομένου"/>
          <p:cNvSpPr txBox="1">
            <a:spLocks/>
          </p:cNvSpPr>
          <p:nvPr/>
        </p:nvSpPr>
        <p:spPr bwMode="auto">
          <a:xfrm>
            <a:off x="35496" y="2420888"/>
            <a:ext cx="5904656" cy="41764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anose="05000000000000000000" pitchFamily="2" charset="2"/>
              <a:buChar char="Ø"/>
              <a:defRPr/>
            </a:pPr>
            <a:r>
              <a:rPr lang="el-GR" sz="2200" kern="0" dirty="0" smtClean="0">
                <a:solidFill>
                  <a:srgbClr val="DADADA">
                    <a:lumMod val="10000"/>
                  </a:srgbClr>
                </a:solidFill>
                <a:latin typeface="Calibri" panose="020F0502020204030204" pitchFamily="34" charset="0"/>
                <a:cs typeface="Calibri" panose="020F0502020204030204" pitchFamily="34" charset="0"/>
              </a:rPr>
              <a:t>Συγκεκριμένα, στο πολυαιθυλένιο της κνημιαίας πρόθεσης υπάρχει μια υπερυψωμένη επιφάνεια </a:t>
            </a:r>
            <a:r>
              <a:rPr lang="en-US" sz="2200" kern="0" dirty="0" smtClean="0">
                <a:solidFill>
                  <a:srgbClr val="DADADA">
                    <a:lumMod val="10000"/>
                  </a:srgbClr>
                </a:solidFill>
                <a:latin typeface="Calibri" panose="020F0502020204030204" pitchFamily="34" charset="0"/>
                <a:cs typeface="Calibri" panose="020F0502020204030204" pitchFamily="34" charset="0"/>
              </a:rPr>
              <a:t>(post) </a:t>
            </a:r>
            <a:r>
              <a:rPr lang="el-GR" sz="2200" kern="0" dirty="0" smtClean="0">
                <a:solidFill>
                  <a:srgbClr val="DADADA">
                    <a:lumMod val="10000"/>
                  </a:srgbClr>
                </a:solidFill>
                <a:latin typeface="Calibri" panose="020F0502020204030204" pitchFamily="34" charset="0"/>
                <a:cs typeface="Calibri" panose="020F0502020204030204" pitchFamily="34" charset="0"/>
              </a:rPr>
              <a:t>που προσαρμόζεται σε ειδική εσοχή της μηριαίας πρόθεσης (</a:t>
            </a:r>
            <a:r>
              <a:rPr lang="en-US" sz="2200" kern="0" dirty="0" smtClean="0">
                <a:solidFill>
                  <a:srgbClr val="DADADA">
                    <a:lumMod val="10000"/>
                  </a:srgbClr>
                </a:solidFill>
                <a:latin typeface="Calibri" panose="020F0502020204030204" pitchFamily="34" charset="0"/>
                <a:cs typeface="Calibri" panose="020F0502020204030204" pitchFamily="34" charset="0"/>
              </a:rPr>
              <a:t>cam</a:t>
            </a:r>
            <a:r>
              <a:rPr lang="el-GR" sz="2200" kern="0" dirty="0" smtClean="0">
                <a:solidFill>
                  <a:srgbClr val="DADADA">
                    <a:lumMod val="10000"/>
                  </a:srgbClr>
                </a:solidFill>
                <a:latin typeface="Calibri" panose="020F0502020204030204" pitchFamily="34" charset="0"/>
                <a:cs typeface="Calibri" panose="020F0502020204030204" pitchFamily="34" charset="0"/>
              </a:rPr>
              <a:t> </a:t>
            </a:r>
            <a:r>
              <a:rPr lang="en-US" sz="2200" kern="0" dirty="0" smtClean="0">
                <a:solidFill>
                  <a:srgbClr val="DADADA">
                    <a:lumMod val="10000"/>
                  </a:srgbClr>
                </a:solidFill>
                <a:latin typeface="Calibri" panose="020F0502020204030204" pitchFamily="34" charset="0"/>
                <a:cs typeface="Calibri" panose="020F0502020204030204" pitchFamily="34" charset="0"/>
              </a:rPr>
              <a:t>mechanism)</a:t>
            </a:r>
            <a:r>
              <a:rPr lang="el-GR" sz="2200" kern="0" dirty="0" smtClean="0">
                <a:solidFill>
                  <a:srgbClr val="DADADA">
                    <a:lumMod val="10000"/>
                  </a:srgbClr>
                </a:solidFill>
                <a:latin typeface="Calibri" panose="020F0502020204030204" pitchFamily="34" charset="0"/>
                <a:cs typeface="Calibri" panose="020F0502020204030204" pitchFamily="34" charset="0"/>
              </a:rPr>
              <a:t>. Η εσοχή αυτή έχει μία παρυφή στην οπίσθια επιφάνειά της εξασφαλίζοντας ότι, κατά τη διάρκεια της κάμψης δεν θα γίνει υπέρμετρη ολίσθηση μεταξύ των δύο αρθρούμενων οστών</a:t>
            </a:r>
            <a:r>
              <a:rPr lang="en-US" sz="2200" kern="0" dirty="0" smtClean="0">
                <a:solidFill>
                  <a:srgbClr val="DADADA">
                    <a:lumMod val="10000"/>
                  </a:srgbClr>
                </a:solidFill>
                <a:latin typeface="Calibri" panose="020F0502020204030204" pitchFamily="34" charset="0"/>
                <a:cs typeface="Calibri" panose="020F0502020204030204" pitchFamily="34" charset="0"/>
              </a:rPr>
              <a:t>,</a:t>
            </a:r>
            <a:r>
              <a:rPr lang="el-GR" altLang="el-GR" sz="2200" kern="0" dirty="0" smtClean="0">
                <a:solidFill>
                  <a:srgbClr val="000000"/>
                </a:solidFill>
                <a:latin typeface="Calibri" panose="020F0502020204030204" pitchFamily="34" charset="0"/>
                <a:cs typeface="Calibri" panose="020F0502020204030204" pitchFamily="34" charset="0"/>
              </a:rPr>
              <a:t> βελτιώνοντας</a:t>
            </a:r>
            <a:r>
              <a:rPr lang="en-US" altLang="el-GR" sz="2200" kern="0" dirty="0" smtClean="0">
                <a:solidFill>
                  <a:srgbClr val="000000"/>
                </a:solidFill>
                <a:latin typeface="Calibri" panose="020F0502020204030204" pitchFamily="34" charset="0"/>
                <a:cs typeface="Calibri" panose="020F0502020204030204" pitchFamily="34" charset="0"/>
              </a:rPr>
              <a:t> </a:t>
            </a:r>
            <a:r>
              <a:rPr lang="el-GR" altLang="el-GR" sz="2200" kern="0" dirty="0" smtClean="0">
                <a:solidFill>
                  <a:srgbClr val="000000"/>
                </a:solidFill>
                <a:latin typeface="Calibri" panose="020F0502020204030204" pitchFamily="34" charset="0"/>
                <a:cs typeface="Calibri" panose="020F0502020204030204" pitchFamily="34" charset="0"/>
              </a:rPr>
              <a:t>έτσι  σημαντικά την οπίσθια σταθερότητα του γόνατος και αυξάνοντας το εύρος τροχιάς</a:t>
            </a:r>
            <a:r>
              <a:rPr lang="el-GR" sz="2200" kern="0" dirty="0" smtClean="0">
                <a:solidFill>
                  <a:srgbClr val="000000"/>
                </a:solidFill>
                <a:latin typeface="Calibri" panose="020F0502020204030204" pitchFamily="34" charset="0"/>
                <a:cs typeface="Calibri" panose="020F0502020204030204" pitchFamily="34" charset="0"/>
              </a:rPr>
              <a:t>. </a:t>
            </a:r>
            <a:endParaRPr lang="en-US" sz="2200" b="1" kern="0" dirty="0" smtClean="0">
              <a:solidFill>
                <a:srgbClr val="000000"/>
              </a:solidFill>
              <a:latin typeface="Calibri" panose="020F0502020204030204" pitchFamily="34" charset="0"/>
              <a:cs typeface="Calibri" panose="020F0502020204030204" pitchFamily="34" charset="0"/>
            </a:endParaRPr>
          </a:p>
        </p:txBody>
      </p:sp>
      <p:sp>
        <p:nvSpPr>
          <p:cNvPr id="3" name="Ορθογώνιο 2"/>
          <p:cNvSpPr/>
          <p:nvPr/>
        </p:nvSpPr>
        <p:spPr>
          <a:xfrm>
            <a:off x="6512787" y="5517232"/>
            <a:ext cx="1721334"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mykneeguide.com</a:t>
            </a:r>
            <a:endParaRPr lang="el-GR" sz="1200" dirty="0">
              <a:solidFill>
                <a:prstClr val="black"/>
              </a:solidFill>
              <a:latin typeface="Calibri"/>
            </a:endParaRPr>
          </a:p>
        </p:txBody>
      </p:sp>
    </p:spTree>
    <p:extLst>
      <p:ext uri="{BB962C8B-B14F-4D97-AF65-F5344CB8AC3E}">
        <p14:creationId xmlns:p14="http://schemas.microsoft.com/office/powerpoint/2010/main" val="425605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Τύποι Προθέσεων</a:t>
            </a:r>
            <a:r>
              <a:rPr lang="el-GR" altLang="el-GR" sz="3200" baseline="-16000" dirty="0" smtClean="0"/>
              <a:t>  [4/9] </a:t>
            </a:r>
            <a:endParaRPr lang="el-GR" sz="3200" dirty="0"/>
          </a:p>
        </p:txBody>
      </p:sp>
      <p:sp>
        <p:nvSpPr>
          <p:cNvPr id="3" name="2 - Θέση περιεχομένου"/>
          <p:cNvSpPr>
            <a:spLocks noGrp="1"/>
          </p:cNvSpPr>
          <p:nvPr>
            <p:ph idx="1"/>
          </p:nvPr>
        </p:nvSpPr>
        <p:spPr>
          <a:xfrm>
            <a:off x="144016" y="1628800"/>
            <a:ext cx="8999984" cy="1944216"/>
          </a:xfrm>
        </p:spPr>
        <p:txBody>
          <a:bodyPr/>
          <a:lstStyle/>
          <a:p>
            <a:pPr marL="447675" indent="-266700">
              <a:buFont typeface="Wingdings" pitchFamily="2" charset="2"/>
              <a:buChar char="§"/>
            </a:pPr>
            <a:r>
              <a:rPr lang="el-GR" dirty="0" smtClean="0"/>
              <a:t>Οι προθέσεις οπίσθιας σταθεροποίησης (PS </a:t>
            </a:r>
            <a:r>
              <a:rPr lang="en-US" dirty="0" smtClean="0"/>
              <a:t>designs</a:t>
            </a:r>
            <a:r>
              <a:rPr lang="el-GR" dirty="0" smtClean="0"/>
              <a:t>) επιτρέπουν την αξιόπιστη αποκατάσταση της κινηματικής της άρθρωσης του γόνατος, μικρές βελτιώσεις σε κίνηση σε σχέση με τις προθέσεις όπου διατηρείται ο οπίσθιος χιαστός σύνδεσμος (CR</a:t>
            </a:r>
            <a:r>
              <a:rPr lang="en-US" dirty="0">
                <a:solidFill>
                  <a:srgbClr val="DADADA">
                    <a:lumMod val="10000"/>
                  </a:srgbClr>
                </a:solidFill>
              </a:rPr>
              <a:t> designs</a:t>
            </a:r>
            <a:r>
              <a:rPr lang="el-GR" dirty="0" smtClean="0"/>
              <a:t>) και θεωρητικά το πολυαιθυλένιο τους εμφανίζει μικρότερη φθορά.</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11</a:t>
            </a:fld>
            <a:endParaRPr lang="el-GR" dirty="0">
              <a:solidFill>
                <a:srgbClr val="DADADA">
                  <a:lumMod val="10000"/>
                </a:srgbClr>
              </a:solidFill>
            </a:endParaRPr>
          </a:p>
        </p:txBody>
      </p:sp>
      <p:pic>
        <p:nvPicPr>
          <p:cNvPr id="60418" name="Picture 2" descr="difference between knee prosthesis components"/>
          <p:cNvPicPr>
            <a:picLocks noChangeAspect="1" noChangeArrowheads="1"/>
          </p:cNvPicPr>
          <p:nvPr/>
        </p:nvPicPr>
        <p:blipFill>
          <a:blip r:embed="rId3" cstate="print"/>
          <a:srcRect l="7560" t="6130" r="7391" b="8055"/>
          <a:stretch>
            <a:fillRect/>
          </a:stretch>
        </p:blipFill>
        <p:spPr bwMode="auto">
          <a:xfrm>
            <a:off x="3095836" y="3645024"/>
            <a:ext cx="2952328" cy="2755506"/>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3599892" y="6472538"/>
            <a:ext cx="1944216"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mykneeguide.com</a:t>
            </a:r>
            <a:endParaRPr lang="el-GR" sz="1200" dirty="0">
              <a:solidFill>
                <a:prstClr val="black"/>
              </a:solidFill>
              <a:latin typeface="Calibri"/>
            </a:endParaRPr>
          </a:p>
        </p:txBody>
      </p:sp>
    </p:spTree>
    <p:extLst>
      <p:ext uri="{BB962C8B-B14F-4D97-AF65-F5344CB8AC3E}">
        <p14:creationId xmlns:p14="http://schemas.microsoft.com/office/powerpoint/2010/main" val="527380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Τύποι Προθέσεων</a:t>
            </a:r>
            <a:r>
              <a:rPr lang="el-GR" altLang="el-GR" sz="3200" baseline="-16000" dirty="0" smtClean="0"/>
              <a:t>  [5/9] </a:t>
            </a:r>
            <a:endParaRPr lang="el-GR" sz="3200" dirty="0"/>
          </a:p>
        </p:txBody>
      </p:sp>
      <p:sp>
        <p:nvSpPr>
          <p:cNvPr id="3" name="2 - Θέση περιεχομένου"/>
          <p:cNvSpPr>
            <a:spLocks noGrp="1"/>
          </p:cNvSpPr>
          <p:nvPr>
            <p:ph idx="1"/>
          </p:nvPr>
        </p:nvSpPr>
        <p:spPr>
          <a:xfrm>
            <a:off x="72008" y="1340768"/>
            <a:ext cx="8964488" cy="3096344"/>
          </a:xfrm>
        </p:spPr>
        <p:txBody>
          <a:bodyPr/>
          <a:lstStyle/>
          <a:p>
            <a:pPr marL="447675" indent="-266700">
              <a:buFont typeface="Wingdings" pitchFamily="2" charset="2"/>
              <a:buChar char="§"/>
            </a:pPr>
            <a:r>
              <a:rPr lang="el-GR" dirty="0" smtClean="0"/>
              <a:t>Οι προθέσεις οπίσθιας σταθεροποίησης (PS) ενδείκνυνται ειδικά σε ασθενείς με σοβαρή δυσμορφία, σοβαρή δυσκαμψία, προηγούμενη αφαίρεση της επιγονατίδας ή/και σε δεύτερη χειρουργική επέμβαση αναθεώρησης της αρθροπλαστικής (</a:t>
            </a:r>
            <a:r>
              <a:rPr lang="en-US" dirty="0" smtClean="0"/>
              <a:t>revision)</a:t>
            </a:r>
            <a:r>
              <a:rPr lang="el-GR" dirty="0" smtClean="0"/>
              <a:t>. Επίσης, εφαρμόζονται όταν ο οπίσθιος χιαστός σύνδεσμος είναι βραχύς (</a:t>
            </a:r>
            <a:r>
              <a:rPr lang="en-US" dirty="0" smtClean="0"/>
              <a:t>tight)</a:t>
            </a:r>
            <a:r>
              <a:rPr lang="el-GR" dirty="0" smtClean="0"/>
              <a:t>.</a:t>
            </a:r>
          </a:p>
          <a:p>
            <a:pPr marL="447675" indent="-266700">
              <a:buFont typeface="Wingdings" pitchFamily="2" charset="2"/>
              <a:buChar char="§"/>
            </a:pPr>
            <a:r>
              <a:rPr lang="el-GR" dirty="0" smtClean="0"/>
              <a:t>Στην τοποθέτηση των προθέσεων όπου διατηρείται ο οπίσθιος χιαστός σύνδεσμος (CR), απαιτείται λιγότερη εκτομή οστού, είναι μειωμένος ο κίνδυνος του συνδρόμου «αναπήδησης της επιγονατίδας» και μικρότερες </a:t>
            </a:r>
            <a:r>
              <a:rPr lang="el-GR" dirty="0" smtClean="0">
                <a:solidFill>
                  <a:srgbClr val="000000"/>
                </a:solidFill>
              </a:rPr>
              <a:t>οι πιθανές επιπλοκές από το σχήμα του πολυαιθυλενίου.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12</a:t>
            </a:fld>
            <a:endParaRPr lang="el-GR" dirty="0">
              <a:solidFill>
                <a:srgbClr val="DADADA">
                  <a:lumMod val="10000"/>
                </a:srgbClr>
              </a:solidFill>
            </a:endParaRPr>
          </a:p>
        </p:txBody>
      </p:sp>
      <p:pic>
        <p:nvPicPr>
          <p:cNvPr id="1026" name="Picture 2" descr="C:\Users\SONIA\Desktop\2.JPG"/>
          <p:cNvPicPr>
            <a:picLocks noChangeAspect="1" noChangeArrowheads="1"/>
          </p:cNvPicPr>
          <p:nvPr/>
        </p:nvPicPr>
        <p:blipFill>
          <a:blip r:embed="rId3" cstate="print"/>
          <a:srcRect/>
          <a:stretch>
            <a:fillRect/>
          </a:stretch>
        </p:blipFill>
        <p:spPr bwMode="auto">
          <a:xfrm>
            <a:off x="1979712" y="4598531"/>
            <a:ext cx="5391861" cy="1800200"/>
          </a:xfrm>
          <a:prstGeom prst="rect">
            <a:avLst/>
          </a:prstGeom>
          <a:ln w="38100" cap="sq" cmpd="thickThin">
            <a:solidFill>
              <a:srgbClr val="000000"/>
            </a:solidFill>
            <a:prstDash val="solid"/>
            <a:miter lim="800000"/>
          </a:ln>
          <a:effectLst>
            <a:innerShdw blurRad="76200">
              <a:srgbClr val="000000"/>
            </a:innerShdw>
          </a:effectLst>
        </p:spPr>
      </p:pic>
      <p:sp>
        <p:nvSpPr>
          <p:cNvPr id="2" name="Ορθογώνιο 1"/>
          <p:cNvSpPr/>
          <p:nvPr/>
        </p:nvSpPr>
        <p:spPr>
          <a:xfrm>
            <a:off x="1651306" y="6375702"/>
            <a:ext cx="6048672" cy="461665"/>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rPr>
              <a:t>Villanueva </a:t>
            </a:r>
            <a:r>
              <a:rPr lang="en-US" sz="1200" dirty="0">
                <a:solidFill>
                  <a:schemeClr val="accent4">
                    <a:lumMod val="50000"/>
                  </a:schemeClr>
                </a:solidFill>
                <a:latin typeface="Calibri" panose="020F0502020204030204" pitchFamily="34" charset="0"/>
              </a:rPr>
              <a:t>M, Ríos-Luna A, Pereiro J, Fahandez-Saddi H, Pérez-Caballer A. Dislocation following total knee arthroplasty: </a:t>
            </a:r>
            <a:r>
              <a:rPr lang="en-US" sz="1200" dirty="0">
                <a:solidFill>
                  <a:schemeClr val="accent4">
                    <a:lumMod val="50000"/>
                  </a:schemeClr>
                </a:solidFill>
                <a:latin typeface="Calibri" panose="020F0502020204030204" pitchFamily="34" charset="0"/>
                <a:hlinkClick r:id="rId4"/>
              </a:rPr>
              <a:t>A report of six cases</a:t>
            </a:r>
            <a:r>
              <a:rPr lang="en-US" sz="1200" dirty="0">
                <a:solidFill>
                  <a:schemeClr val="accent4">
                    <a:lumMod val="50000"/>
                  </a:schemeClr>
                </a:solidFill>
                <a:latin typeface="Calibri" panose="020F0502020204030204" pitchFamily="34" charset="0"/>
              </a:rPr>
              <a:t>. Indian J Orthop 2010;44:438-43</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982676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Τύποι Προθέσεων</a:t>
            </a:r>
            <a:r>
              <a:rPr lang="el-GR" altLang="el-GR" sz="3200" baseline="-16000" dirty="0" smtClean="0"/>
              <a:t>  [6/9] </a:t>
            </a:r>
            <a:endParaRPr lang="el-GR" dirty="0"/>
          </a:p>
        </p:txBody>
      </p:sp>
      <p:sp>
        <p:nvSpPr>
          <p:cNvPr id="3" name="2 - Θέση περιεχομένου"/>
          <p:cNvSpPr>
            <a:spLocks noGrp="1"/>
          </p:cNvSpPr>
          <p:nvPr>
            <p:ph idx="1"/>
          </p:nvPr>
        </p:nvSpPr>
        <p:spPr>
          <a:xfrm>
            <a:off x="179512" y="1556792"/>
            <a:ext cx="5544616" cy="5040560"/>
          </a:xfrm>
        </p:spPr>
        <p:txBody>
          <a:bodyPr/>
          <a:lstStyle/>
          <a:p>
            <a:pPr>
              <a:buSzPct val="100000"/>
            </a:pPr>
            <a:r>
              <a:rPr lang="el-GR" dirty="0" smtClean="0"/>
              <a:t>Λόγω των υψηλών απαιτήσεων και την πρόοδο της τεχνολογίας υπάρχουν σχεδιάσεις  προθέσεων οπίσθιας σταθεροποίησης (</a:t>
            </a:r>
            <a:r>
              <a:rPr lang="en-US" dirty="0" smtClean="0"/>
              <a:t>PS designs</a:t>
            </a:r>
            <a:r>
              <a:rPr lang="el-GR" dirty="0" smtClean="0"/>
              <a:t>), στις οποίες το </a:t>
            </a:r>
            <a:r>
              <a:rPr lang="en-US" dirty="0" smtClean="0"/>
              <a:t>post </a:t>
            </a:r>
            <a:r>
              <a:rPr lang="el-GR" dirty="0" smtClean="0"/>
              <a:t>του πολυαιθυλένιου της κνημιαίας πρόθεσης είναι πιο μεγάλο και προσαρμόζεται στην μηριαία πρόθεση σε βαθύτερο «κουτί». (εικόνα</a:t>
            </a:r>
            <a:r>
              <a:rPr lang="en-US" dirty="0" smtClean="0"/>
              <a:t>: </a:t>
            </a:r>
            <a:r>
              <a:rPr lang="el-GR" dirty="0" smtClean="0"/>
              <a:t>τα Α&amp;</a:t>
            </a:r>
            <a:r>
              <a:rPr lang="en-US" dirty="0" smtClean="0"/>
              <a:t>C</a:t>
            </a:r>
            <a:r>
              <a:rPr lang="el-GR" dirty="0" smtClean="0"/>
              <a:t>) </a:t>
            </a:r>
          </a:p>
          <a:p>
            <a:pPr>
              <a:buSzPct val="100000"/>
            </a:pPr>
            <a:r>
              <a:rPr lang="el-GR" dirty="0" smtClean="0"/>
              <a:t>Ο </a:t>
            </a:r>
            <a:r>
              <a:rPr lang="en-US" dirty="0" smtClean="0"/>
              <a:t>cam</a:t>
            </a:r>
            <a:r>
              <a:rPr lang="el-GR" dirty="0" smtClean="0"/>
              <a:t> </a:t>
            </a:r>
            <a:r>
              <a:rPr lang="en-US" dirty="0" smtClean="0"/>
              <a:t>mechanism </a:t>
            </a:r>
            <a:r>
              <a:rPr lang="el-GR" dirty="0" smtClean="0"/>
              <a:t>εκτός από τη στροφική σταθερότητα που παρέχει υποκαθιστώντας τον οπίσθιο χιαστό σύνδεσμο, παρέχει και σταθερότητα έναντι ραιβότητας ή βλαισότητας</a:t>
            </a:r>
            <a:r>
              <a:rPr lang="en-US" dirty="0" smtClean="0"/>
              <a:t>.</a:t>
            </a:r>
            <a:r>
              <a:rPr lang="el-GR" dirty="0" smtClean="0"/>
              <a:t> </a:t>
            </a:r>
          </a:p>
        </p:txBody>
      </p:sp>
      <p:sp>
        <p:nvSpPr>
          <p:cNvPr id="4" name="3 - Θέση αριθμού διαφάνειας"/>
          <p:cNvSpPr>
            <a:spLocks noGrp="1"/>
          </p:cNvSpPr>
          <p:nvPr>
            <p:ph type="sldNum" sz="quarter" idx="12"/>
          </p:nvPr>
        </p:nvSpPr>
        <p:spPr>
          <a:xfrm>
            <a:off x="8640960" y="6337126"/>
            <a:ext cx="467544" cy="476250"/>
          </a:xfrm>
        </p:spPr>
        <p:txBody>
          <a:bodyPr/>
          <a:lstStyle/>
          <a:p>
            <a:pPr>
              <a:defRPr/>
            </a:pPr>
            <a:fld id="{8198C6A6-8556-485F-81D9-A8F098D09877}" type="slidenum">
              <a:rPr lang="el-GR" smtClean="0">
                <a:solidFill>
                  <a:srgbClr val="DADADA">
                    <a:lumMod val="10000"/>
                  </a:srgbClr>
                </a:solidFill>
              </a:rPr>
              <a:pPr>
                <a:defRPr/>
              </a:pPr>
              <a:t>13</a:t>
            </a:fld>
            <a:endParaRPr lang="el-GR" dirty="0">
              <a:solidFill>
                <a:srgbClr val="DADADA">
                  <a:lumMod val="10000"/>
                </a:srgbClr>
              </a:solidFill>
            </a:endParaRPr>
          </a:p>
        </p:txBody>
      </p:sp>
      <p:pic>
        <p:nvPicPr>
          <p:cNvPr id="1026" name="Picture 2" descr="Optetrak Hi-Flex"/>
          <p:cNvPicPr>
            <a:picLocks noChangeAspect="1" noChangeArrowheads="1"/>
          </p:cNvPicPr>
          <p:nvPr/>
        </p:nvPicPr>
        <p:blipFill>
          <a:blip r:embed="rId3" cstate="print"/>
          <a:srcRect l="8355" r="13286" b="7407"/>
          <a:stretch>
            <a:fillRect/>
          </a:stretch>
        </p:blipFill>
        <p:spPr bwMode="auto">
          <a:xfrm>
            <a:off x="5868144" y="1954551"/>
            <a:ext cx="2949194" cy="3850713"/>
          </a:xfrm>
          <a:prstGeom prst="rect">
            <a:avLst/>
          </a:prstGeom>
          <a:ln w="38100" cap="sq" cmpd="thickThin">
            <a:solidFill>
              <a:srgbClr val="000000"/>
            </a:solidFill>
            <a:prstDash val="solid"/>
            <a:miter lim="800000"/>
          </a:ln>
          <a:effectLst>
            <a:innerShdw blurRad="76200">
              <a:srgbClr val="000000"/>
            </a:innerShdw>
          </a:effectLst>
        </p:spPr>
      </p:pic>
      <p:sp>
        <p:nvSpPr>
          <p:cNvPr id="6" name="Ορθογώνιο 5"/>
          <p:cNvSpPr/>
          <p:nvPr/>
        </p:nvSpPr>
        <p:spPr>
          <a:xfrm>
            <a:off x="6307753" y="5954796"/>
            <a:ext cx="2069976"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exac.com</a:t>
            </a:r>
            <a:endParaRPr lang="el-GR" sz="1200" dirty="0">
              <a:solidFill>
                <a:prstClr val="black"/>
              </a:solidFill>
              <a:latin typeface="Calibri"/>
            </a:endParaRPr>
          </a:p>
        </p:txBody>
      </p:sp>
    </p:spTree>
    <p:extLst>
      <p:ext uri="{BB962C8B-B14F-4D97-AF65-F5344CB8AC3E}">
        <p14:creationId xmlns:p14="http://schemas.microsoft.com/office/powerpoint/2010/main" val="64827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Τύποι Προθέσεων</a:t>
            </a:r>
            <a:r>
              <a:rPr lang="el-GR" altLang="el-GR" sz="3200" baseline="-16000" dirty="0" smtClean="0"/>
              <a:t>  [7/9] </a:t>
            </a:r>
            <a:endParaRPr lang="el-GR" sz="3200" dirty="0"/>
          </a:p>
        </p:txBody>
      </p:sp>
      <p:sp>
        <p:nvSpPr>
          <p:cNvPr id="5" name="4 - Θέση περιεχομένου"/>
          <p:cNvSpPr>
            <a:spLocks noGrp="1"/>
          </p:cNvSpPr>
          <p:nvPr>
            <p:ph idx="1"/>
          </p:nvPr>
        </p:nvSpPr>
        <p:spPr>
          <a:xfrm>
            <a:off x="179512" y="1340768"/>
            <a:ext cx="8856984" cy="5112568"/>
          </a:xfrm>
        </p:spPr>
        <p:txBody>
          <a:bodyPr/>
          <a:lstStyle/>
          <a:p>
            <a:pPr>
              <a:lnSpc>
                <a:spcPct val="112000"/>
              </a:lnSpc>
              <a:spcBef>
                <a:spcPts val="1200"/>
              </a:spcBef>
              <a:buSzPct val="100000"/>
            </a:pPr>
            <a:r>
              <a:rPr lang="el-GR" dirty="0" smtClean="0"/>
              <a:t>Η άλλη κατηγοριοποίηση των προθέσεων αφορά στην κινητικότητα του πολυαιθυλένιου σε σχέση με την κνημιαία πρόθεση. Στην διάθεση του χειρουργού υπάρχουν:</a:t>
            </a:r>
          </a:p>
          <a:p>
            <a:pPr marL="625475" indent="-265113">
              <a:lnSpc>
                <a:spcPct val="112000"/>
              </a:lnSpc>
              <a:spcBef>
                <a:spcPts val="1200"/>
              </a:spcBef>
              <a:buFont typeface="Wingdings" pitchFamily="2" charset="2"/>
              <a:buChar char="§"/>
              <a:tabLst>
                <a:tab pos="625475" algn="l"/>
              </a:tabLst>
            </a:pPr>
            <a:r>
              <a:rPr lang="el-GR" dirty="0" smtClean="0"/>
              <a:t>Οι προθέσεις</a:t>
            </a:r>
            <a:r>
              <a:rPr lang="en-US" dirty="0" smtClean="0"/>
              <a:t> </a:t>
            </a:r>
            <a:r>
              <a:rPr lang="el-GR" dirty="0" smtClean="0"/>
              <a:t>σταθερού εδράνου </a:t>
            </a:r>
            <a:r>
              <a:rPr lang="en-US" dirty="0" smtClean="0"/>
              <a:t>(fixed-bearing prosthesis)</a:t>
            </a:r>
            <a:r>
              <a:rPr lang="el-GR" dirty="0" smtClean="0"/>
              <a:t>,</a:t>
            </a:r>
          </a:p>
          <a:p>
            <a:pPr marL="625475" indent="-265113">
              <a:lnSpc>
                <a:spcPct val="112000"/>
              </a:lnSpc>
              <a:spcBef>
                <a:spcPts val="1200"/>
              </a:spcBef>
              <a:buFont typeface="Wingdings" pitchFamily="2" charset="2"/>
              <a:buChar char="§"/>
              <a:tabLst>
                <a:tab pos="625475" algn="l"/>
              </a:tabLst>
            </a:pPr>
            <a:r>
              <a:rPr lang="el-GR" dirty="0" smtClean="0"/>
              <a:t>Οι</a:t>
            </a:r>
            <a:r>
              <a:rPr lang="en-US" dirty="0" smtClean="0"/>
              <a:t> </a:t>
            </a:r>
            <a:r>
              <a:rPr lang="el-GR" dirty="0" smtClean="0"/>
              <a:t>προθέσεις</a:t>
            </a:r>
            <a:r>
              <a:rPr lang="en-US" dirty="0" smtClean="0"/>
              <a:t> </a:t>
            </a:r>
            <a:r>
              <a:rPr lang="el-GR" dirty="0" smtClean="0"/>
              <a:t>κινητού εδράνου </a:t>
            </a:r>
            <a:r>
              <a:rPr lang="en-US" dirty="0" smtClean="0"/>
              <a:t>(mobile-bearing prosthesis)</a:t>
            </a:r>
            <a:r>
              <a:rPr lang="el-GR" dirty="0" smtClean="0"/>
              <a:t>. </a:t>
            </a:r>
            <a:endParaRPr lang="en-US" dirty="0" smtClean="0"/>
          </a:p>
          <a:p>
            <a:pPr>
              <a:lnSpc>
                <a:spcPct val="112000"/>
              </a:lnSpc>
              <a:spcBef>
                <a:spcPts val="1200"/>
              </a:spcBef>
              <a:buSzPct val="100000"/>
              <a:tabLst>
                <a:tab pos="538163" algn="l"/>
              </a:tabLst>
            </a:pPr>
            <a:r>
              <a:rPr lang="el-GR" dirty="0">
                <a:solidFill>
                  <a:srgbClr val="DADADA">
                    <a:lumMod val="10000"/>
                  </a:srgbClr>
                </a:solidFill>
              </a:rPr>
              <a:t>Στις προθέσεις</a:t>
            </a:r>
            <a:r>
              <a:rPr lang="en-US" dirty="0">
                <a:solidFill>
                  <a:srgbClr val="DADADA">
                    <a:lumMod val="10000"/>
                  </a:srgbClr>
                </a:solidFill>
              </a:rPr>
              <a:t> </a:t>
            </a:r>
            <a:r>
              <a:rPr lang="el-GR" dirty="0">
                <a:solidFill>
                  <a:srgbClr val="DADADA">
                    <a:lumMod val="10000"/>
                  </a:srgbClr>
                </a:solidFill>
              </a:rPr>
              <a:t>σταθερού εδράνου </a:t>
            </a:r>
            <a:r>
              <a:rPr lang="en-US" dirty="0">
                <a:solidFill>
                  <a:srgbClr val="DADADA">
                    <a:lumMod val="10000"/>
                  </a:srgbClr>
                </a:solidFill>
              </a:rPr>
              <a:t>(fixed-bearing prosthesis) </a:t>
            </a:r>
            <a:r>
              <a:rPr lang="el-GR" dirty="0">
                <a:solidFill>
                  <a:srgbClr val="DADADA">
                    <a:lumMod val="10000"/>
                  </a:srgbClr>
                </a:solidFill>
              </a:rPr>
              <a:t>το πολυαιθυλένιο συνδέεται σταθερά με το μεταλλικό εμφύτευμα της κνημιαίας πρόθεσης. Η μηριαία πρόθεση κινείται πάνω σε αυτήν τη μαλακή επιφάνεια. </a:t>
            </a:r>
            <a:endParaRPr lang="en-US"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14</a:t>
            </a:fld>
            <a:endParaRPr lang="el-GR" dirty="0">
              <a:solidFill>
                <a:srgbClr val="DADADA">
                  <a:lumMod val="10000"/>
                </a:srgbClr>
              </a:solidFill>
            </a:endParaRPr>
          </a:p>
        </p:txBody>
      </p:sp>
    </p:spTree>
    <p:extLst>
      <p:ext uri="{BB962C8B-B14F-4D97-AF65-F5344CB8AC3E}">
        <p14:creationId xmlns:p14="http://schemas.microsoft.com/office/powerpoint/2010/main" val="4001379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Τύποι Προθέσεων</a:t>
            </a:r>
            <a:r>
              <a:rPr lang="el-GR" altLang="el-GR" sz="3200" baseline="-16000" dirty="0" smtClean="0"/>
              <a:t>  [8/9] </a:t>
            </a:r>
            <a:endParaRPr lang="el-GR" sz="3200" dirty="0"/>
          </a:p>
        </p:txBody>
      </p:sp>
      <p:sp>
        <p:nvSpPr>
          <p:cNvPr id="3" name="2 - Θέση περιεχομένου"/>
          <p:cNvSpPr>
            <a:spLocks noGrp="1"/>
          </p:cNvSpPr>
          <p:nvPr>
            <p:ph idx="1"/>
          </p:nvPr>
        </p:nvSpPr>
        <p:spPr>
          <a:xfrm>
            <a:off x="107504" y="1340768"/>
            <a:ext cx="8856984" cy="5112568"/>
          </a:xfrm>
        </p:spPr>
        <p:txBody>
          <a:bodyPr/>
          <a:lstStyle/>
          <a:p>
            <a:pPr>
              <a:lnSpc>
                <a:spcPct val="112000"/>
              </a:lnSpc>
              <a:spcBef>
                <a:spcPts val="1200"/>
              </a:spcBef>
              <a:buSzPct val="100000"/>
            </a:pPr>
            <a:r>
              <a:rPr lang="el-GR" dirty="0" smtClean="0"/>
              <a:t>Στις</a:t>
            </a:r>
            <a:r>
              <a:rPr lang="en-US" dirty="0" smtClean="0"/>
              <a:t> </a:t>
            </a:r>
            <a:r>
              <a:rPr lang="el-GR" dirty="0" smtClean="0"/>
              <a:t>προθέσεις</a:t>
            </a:r>
            <a:r>
              <a:rPr lang="en-US" dirty="0" smtClean="0"/>
              <a:t> </a:t>
            </a:r>
            <a:r>
              <a:rPr lang="el-GR" dirty="0" smtClean="0"/>
              <a:t>κινητού εδράνου </a:t>
            </a:r>
            <a:r>
              <a:rPr lang="en-US" dirty="0" smtClean="0"/>
              <a:t>(mobile-bearing prosthesis)</a:t>
            </a:r>
            <a:r>
              <a:rPr lang="el-GR" dirty="0" smtClean="0"/>
              <a:t>,</a:t>
            </a:r>
            <a:r>
              <a:rPr lang="en-US" dirty="0" smtClean="0"/>
              <a:t> </a:t>
            </a:r>
            <a:r>
              <a:rPr lang="el-GR" dirty="0" smtClean="0"/>
              <a:t>το ένθετο του πολυαιθυλενίου μπορεί να στρέφει ελαφρώς μέσα στο μεταλλικό κνημιαίο δίσκο.</a:t>
            </a:r>
            <a:endParaRPr lang="en-US" dirty="0" smtClean="0"/>
          </a:p>
          <a:p>
            <a:pPr>
              <a:lnSpc>
                <a:spcPct val="112000"/>
              </a:lnSpc>
              <a:spcBef>
                <a:spcPts val="1200"/>
              </a:spcBef>
              <a:buSzPct val="100000"/>
            </a:pPr>
            <a:r>
              <a:rPr lang="el-GR" dirty="0">
                <a:solidFill>
                  <a:srgbClr val="DADADA">
                    <a:lumMod val="10000"/>
                  </a:srgbClr>
                </a:solidFill>
              </a:rPr>
              <a:t>Ο τύπος αυτός έχει σχεδιαστεί για να επιτρέπει στους ασθενείς τη φυσιολογική στροφική κίνηση της άρθρωσης κατά την πλήρη έκταση, αλλά απαιτεί περισσότερη υποστήριξη από τους συνδέσμους και τα μαλακά μόρια της περιοχής γύρω από το γόνατο. Αν οι μαλακοί ιστοί δεν είναι αρκετά ισχυροί, η άρθρωση που φέρει </a:t>
            </a:r>
            <a:r>
              <a:rPr lang="el-GR" dirty="0">
                <a:solidFill>
                  <a:srgbClr val="000000"/>
                </a:solidFill>
              </a:rPr>
              <a:t>πρόθεση</a:t>
            </a:r>
            <a:r>
              <a:rPr lang="en-US" dirty="0">
                <a:solidFill>
                  <a:srgbClr val="000000"/>
                </a:solidFill>
              </a:rPr>
              <a:t> </a:t>
            </a:r>
            <a:r>
              <a:rPr lang="el-GR" dirty="0">
                <a:solidFill>
                  <a:srgbClr val="000000"/>
                </a:solidFill>
              </a:rPr>
              <a:t>κινητού εδράνου έχει περισσότερες πιθανότητες </a:t>
            </a:r>
            <a:r>
              <a:rPr lang="el-GR" dirty="0">
                <a:solidFill>
                  <a:srgbClr val="DADADA">
                    <a:lumMod val="10000"/>
                  </a:srgbClr>
                </a:solidFill>
              </a:rPr>
              <a:t>εξάρθρωσης. </a:t>
            </a:r>
            <a:endParaRPr lang="en-US" dirty="0" smtClean="0">
              <a:solidFill>
                <a:srgbClr val="DADADA">
                  <a:lumMod val="10000"/>
                </a:srgbClr>
              </a:solidFill>
            </a:endParaRPr>
          </a:p>
          <a:p>
            <a:pPr>
              <a:lnSpc>
                <a:spcPct val="112000"/>
              </a:lnSpc>
              <a:spcBef>
                <a:spcPts val="1200"/>
              </a:spcBef>
              <a:buSzPct val="100000"/>
            </a:pPr>
            <a:r>
              <a:rPr lang="el-GR" dirty="0">
                <a:solidFill>
                  <a:srgbClr val="000000"/>
                </a:solidFill>
              </a:rPr>
              <a:t>Στις προθέσεις κινητού εδράνου σημειώνεται μικρότερη καταπόνηση στην ανυψωμένη περιοχή του πολυαιθυλενίου, από τα διατμητικά φορτία που δημιουργούνται κατά την κάμψη του γόνατος</a:t>
            </a:r>
            <a:r>
              <a:rPr lang="el-GR" dirty="0" smtClean="0">
                <a:solidFill>
                  <a:srgbClr val="000000"/>
                </a:solidFill>
              </a:rPr>
              <a:t>.</a:t>
            </a:r>
            <a:endParaRPr lang="el-GR"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15</a:t>
            </a:fld>
            <a:endParaRPr lang="el-GR" dirty="0">
              <a:solidFill>
                <a:srgbClr val="DADADA">
                  <a:lumMod val="10000"/>
                </a:srgbClr>
              </a:solidFill>
            </a:endParaRPr>
          </a:p>
        </p:txBody>
      </p:sp>
    </p:spTree>
    <p:extLst>
      <p:ext uri="{BB962C8B-B14F-4D97-AF65-F5344CB8AC3E}">
        <p14:creationId xmlns:p14="http://schemas.microsoft.com/office/powerpoint/2010/main" val="1509698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a:t>
            </a:r>
            <a:r>
              <a:rPr lang="el-GR" dirty="0" smtClean="0">
                <a:solidFill>
                  <a:srgbClr val="990033"/>
                </a:solidFill>
              </a:rPr>
              <a:t/>
            </a:r>
            <a:br>
              <a:rPr lang="el-GR" dirty="0" smtClean="0">
                <a:solidFill>
                  <a:srgbClr val="990033"/>
                </a:solidFill>
              </a:rPr>
            </a:br>
            <a:r>
              <a:rPr lang="el-GR" dirty="0" smtClean="0">
                <a:solidFill>
                  <a:srgbClr val="990033"/>
                </a:solidFill>
              </a:rPr>
              <a:t> </a:t>
            </a:r>
            <a:r>
              <a:rPr lang="el-GR" sz="3200" dirty="0" smtClean="0">
                <a:solidFill>
                  <a:srgbClr val="990033"/>
                </a:solidFill>
              </a:rPr>
              <a:t>Τύποι Προθέσεων</a:t>
            </a:r>
            <a:r>
              <a:rPr lang="el-GR" altLang="el-GR" sz="3200" baseline="-16000" dirty="0" smtClean="0"/>
              <a:t>  [9/9</a:t>
            </a:r>
            <a:r>
              <a:rPr lang="el-GR" altLang="el-GR" baseline="-16000" dirty="0" smtClean="0"/>
              <a:t>] </a:t>
            </a:r>
            <a:endParaRPr lang="el-GR" dirty="0"/>
          </a:p>
        </p:txBody>
      </p:sp>
      <p:sp>
        <p:nvSpPr>
          <p:cNvPr id="3" name="2 - Θέση περιεχομένου"/>
          <p:cNvSpPr>
            <a:spLocks noGrp="1"/>
          </p:cNvSpPr>
          <p:nvPr>
            <p:ph idx="1"/>
          </p:nvPr>
        </p:nvSpPr>
        <p:spPr>
          <a:xfrm>
            <a:off x="72008" y="1340768"/>
            <a:ext cx="8964488" cy="4896544"/>
          </a:xfrm>
        </p:spPr>
        <p:txBody>
          <a:bodyPr/>
          <a:lstStyle/>
          <a:p>
            <a:pPr>
              <a:buSzPct val="100000"/>
            </a:pPr>
            <a:r>
              <a:rPr lang="el-GR" altLang="el-GR" dirty="0" smtClean="0">
                <a:solidFill>
                  <a:srgbClr val="000000"/>
                </a:solidFill>
              </a:rPr>
              <a:t>Επίσης, οι προθέσεις κατηγοριοποιούνται ως μη-περιοριστικού ή περιοριστικού τύπου. </a:t>
            </a:r>
          </a:p>
          <a:p>
            <a:pPr>
              <a:buSzPct val="100000"/>
            </a:pPr>
            <a:r>
              <a:rPr lang="el-GR" dirty="0" smtClean="0">
                <a:solidFill>
                  <a:srgbClr val="000000"/>
                </a:solidFill>
              </a:rPr>
              <a:t>Π</a:t>
            </a:r>
            <a:r>
              <a:rPr lang="el-GR" dirty="0" smtClean="0"/>
              <a:t>εριορισμός (</a:t>
            </a:r>
            <a:r>
              <a:rPr lang="en-US" dirty="0" smtClean="0"/>
              <a:t>constraint</a:t>
            </a:r>
            <a:r>
              <a:rPr lang="el-GR" dirty="0" smtClean="0"/>
              <a:t>)</a:t>
            </a:r>
            <a:r>
              <a:rPr lang="en-US" dirty="0" smtClean="0"/>
              <a:t> </a:t>
            </a:r>
            <a:r>
              <a:rPr lang="el-GR" dirty="0" smtClean="0"/>
              <a:t>ορίζεται ως η επίδραση της σχεδίασης της πρόθεσης στην σταθερότητα της τεχνητής άρθρωσης και στην εξουδετέρωση ανεπιθύμητων φορτίων κατά την κίνηση αυτής. </a:t>
            </a:r>
          </a:p>
          <a:p>
            <a:pPr>
              <a:buSzPct val="100000"/>
            </a:pPr>
            <a:r>
              <a:rPr lang="el-GR" dirty="0" smtClean="0"/>
              <a:t>Οι προθέσεις ταξινομούνται κατά σειρά από τη λιγότερο έως την περισσότερο περιοριστική σε:</a:t>
            </a:r>
          </a:p>
          <a:p>
            <a:pPr marL="627063" indent="-271463">
              <a:buFont typeface="Wingdings" pitchFamily="2" charset="2"/>
              <a:buChar char="§"/>
            </a:pPr>
            <a:r>
              <a:rPr lang="el-GR" dirty="0" smtClean="0"/>
              <a:t>προθέσεις διατήρησης του οπισθίου χιαστού συνδέσμου,</a:t>
            </a:r>
            <a:endParaRPr lang="en-US" dirty="0" smtClean="0"/>
          </a:p>
          <a:p>
            <a:pPr marL="627063" indent="-271463">
              <a:buFont typeface="Wingdings" pitchFamily="2" charset="2"/>
              <a:buChar char="§"/>
            </a:pPr>
            <a:r>
              <a:rPr lang="el-GR" dirty="0" smtClean="0"/>
              <a:t>προθέσεις οπίσθιας σταθεροποίησης (υποκατάστασης του χιαστού),</a:t>
            </a:r>
          </a:p>
          <a:p>
            <a:pPr marL="627063" indent="-271463">
              <a:buFont typeface="Wingdings" pitchFamily="2" charset="2"/>
              <a:buChar char="§"/>
            </a:pPr>
            <a:r>
              <a:rPr lang="el-GR" dirty="0" smtClean="0"/>
              <a:t>προθέσεις οπίσθιας σταθεροποίησης περιορισμού ραιβότητας / βλαισότητας οι οποίες χαρακτηρίζονται ως</a:t>
            </a:r>
            <a:r>
              <a:rPr lang="el-GR" dirty="0" smtClean="0">
                <a:solidFill>
                  <a:srgbClr val="000000"/>
                </a:solidFill>
              </a:rPr>
              <a:t> «</a:t>
            </a:r>
            <a:r>
              <a:rPr lang="en-US" dirty="0" smtClean="0">
                <a:solidFill>
                  <a:srgbClr val="000000"/>
                </a:solidFill>
              </a:rPr>
              <a:t>semi-</a:t>
            </a:r>
            <a:r>
              <a:rPr lang="en-US" altLang="el-GR" dirty="0" smtClean="0">
                <a:solidFill>
                  <a:srgbClr val="000000"/>
                </a:solidFill>
              </a:rPr>
              <a:t>constrained designs</a:t>
            </a:r>
            <a:r>
              <a:rPr lang="el-GR" altLang="el-GR" dirty="0" smtClean="0">
                <a:solidFill>
                  <a:srgbClr val="000000"/>
                </a:solidFill>
              </a:rPr>
              <a:t>»,</a:t>
            </a:r>
            <a:r>
              <a:rPr lang="el-GR" dirty="0" smtClean="0"/>
              <a:t> </a:t>
            </a:r>
          </a:p>
          <a:p>
            <a:pPr marL="627063" indent="-271463">
              <a:buFont typeface="Wingdings" pitchFamily="2" charset="2"/>
              <a:buChar char="§"/>
            </a:pPr>
            <a:r>
              <a:rPr lang="el-GR" dirty="0" smtClean="0"/>
              <a:t>προθέσεις στροφικές τύπου «μεντεσέ» (hinge) οι οποίες χαρακτηρίζονται ως</a:t>
            </a:r>
            <a:r>
              <a:rPr lang="el-GR" dirty="0" smtClean="0">
                <a:solidFill>
                  <a:srgbClr val="000000"/>
                </a:solidFill>
              </a:rPr>
              <a:t> «</a:t>
            </a:r>
            <a:r>
              <a:rPr lang="en-US" altLang="el-GR" dirty="0" smtClean="0">
                <a:solidFill>
                  <a:srgbClr val="000000"/>
                </a:solidFill>
              </a:rPr>
              <a:t>highly constrained designs</a:t>
            </a:r>
            <a:r>
              <a:rPr lang="el-GR" altLang="el-GR" dirty="0" smtClean="0">
                <a:solidFill>
                  <a:srgbClr val="000000"/>
                </a:solidFill>
              </a:rPr>
              <a:t>».</a:t>
            </a:r>
            <a:endParaRPr lang="el-GR" dirty="0"/>
          </a:p>
        </p:txBody>
      </p:sp>
      <p:sp>
        <p:nvSpPr>
          <p:cNvPr id="4" name="3 - Θέση αριθμού διαφάνειας"/>
          <p:cNvSpPr>
            <a:spLocks noGrp="1"/>
          </p:cNvSpPr>
          <p:nvPr>
            <p:ph type="sldNum" sz="quarter" idx="12"/>
          </p:nvPr>
        </p:nvSpPr>
        <p:spPr>
          <a:xfrm>
            <a:off x="8532440" y="6237312"/>
            <a:ext cx="477416" cy="476250"/>
          </a:xfrm>
        </p:spPr>
        <p:txBody>
          <a:bodyPr/>
          <a:lstStyle/>
          <a:p>
            <a:pPr>
              <a:defRPr/>
            </a:pPr>
            <a:fld id="{8198C6A6-8556-485F-81D9-A8F098D09877}" type="slidenum">
              <a:rPr lang="el-GR" smtClean="0">
                <a:solidFill>
                  <a:srgbClr val="DADADA">
                    <a:lumMod val="10000"/>
                  </a:srgbClr>
                </a:solidFill>
              </a:rPr>
              <a:pPr>
                <a:defRPr/>
              </a:pPr>
              <a:t>16</a:t>
            </a:fld>
            <a:endParaRPr lang="el-GR" dirty="0">
              <a:solidFill>
                <a:srgbClr val="DADADA">
                  <a:lumMod val="10000"/>
                </a:srgbClr>
              </a:solidFill>
            </a:endParaRPr>
          </a:p>
        </p:txBody>
      </p:sp>
      <p:sp>
        <p:nvSpPr>
          <p:cNvPr id="192514" name="AutoShape 2" descr="http://upload.orthobullets.com/topic/5019/images/lcck%20illustration.jpg"/>
          <p:cNvSpPr>
            <a:spLocks noChangeAspect="1" noChangeArrowheads="1"/>
          </p:cNvSpPr>
          <p:nvPr/>
        </p:nvSpPr>
        <p:spPr bwMode="auto">
          <a:xfrm>
            <a:off x="155575" y="-1050925"/>
            <a:ext cx="1247775" cy="2190750"/>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192516" name="AutoShape 4" descr="http://upload.orthobullets.com/topic/5019/images/lcck%20illustration.jpg"/>
          <p:cNvSpPr>
            <a:spLocks noChangeAspect="1" noChangeArrowheads="1"/>
          </p:cNvSpPr>
          <p:nvPr/>
        </p:nvSpPr>
        <p:spPr bwMode="auto">
          <a:xfrm>
            <a:off x="155575" y="-1050925"/>
            <a:ext cx="1247775" cy="2190750"/>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7" name="TextBox 1"/>
          <p:cNvSpPr txBox="1"/>
          <p:nvPr/>
        </p:nvSpPr>
        <p:spPr>
          <a:xfrm>
            <a:off x="4794412" y="6453336"/>
            <a:ext cx="3816424"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Karadsheh</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M</a:t>
            </a:r>
            <a:r>
              <a:rPr lang="en-US"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 orthobullets.com</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14</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747998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 Υλικά Προθέσεων</a:t>
            </a:r>
            <a:endParaRPr lang="el-GR" dirty="0"/>
          </a:p>
        </p:txBody>
      </p:sp>
      <p:sp>
        <p:nvSpPr>
          <p:cNvPr id="3" name="2 - Θέση περιεχομένου"/>
          <p:cNvSpPr>
            <a:spLocks noGrp="1"/>
          </p:cNvSpPr>
          <p:nvPr>
            <p:ph idx="1"/>
          </p:nvPr>
        </p:nvSpPr>
        <p:spPr>
          <a:xfrm>
            <a:off x="251520" y="1484784"/>
            <a:ext cx="8712968" cy="4392488"/>
          </a:xfrm>
        </p:spPr>
        <p:txBody>
          <a:bodyPr/>
          <a:lstStyle/>
          <a:p>
            <a:pPr>
              <a:buSzPct val="100000"/>
            </a:pPr>
            <a:r>
              <a:rPr lang="el-GR" dirty="0" smtClean="0"/>
              <a:t>Τα υλικά (</a:t>
            </a:r>
            <a:r>
              <a:rPr lang="en-US" dirty="0" smtClean="0"/>
              <a:t>implants’ materials)</a:t>
            </a:r>
            <a:r>
              <a:rPr lang="el-GR" dirty="0" smtClean="0"/>
              <a:t> που χρησιμοποιούνται στην κατασκευή των προθέσεων είναι:</a:t>
            </a:r>
          </a:p>
          <a:p>
            <a:pPr marL="623888" indent="-263525">
              <a:buFont typeface="Wingdings" pitchFamily="2" charset="2"/>
              <a:buChar char="§"/>
              <a:tabLst>
                <a:tab pos="536575" algn="l"/>
              </a:tabLst>
            </a:pPr>
            <a:r>
              <a:rPr lang="el-GR" dirty="0" smtClean="0"/>
              <a:t>Τιτάνιο ή κράμα τιτανίου,</a:t>
            </a:r>
          </a:p>
          <a:p>
            <a:pPr marL="623888" indent="-263525">
              <a:buFont typeface="Wingdings" pitchFamily="2" charset="2"/>
              <a:buChar char="§"/>
              <a:tabLst>
                <a:tab pos="536575" algn="l"/>
              </a:tabLst>
            </a:pPr>
            <a:r>
              <a:rPr lang="el-GR" dirty="0" smtClean="0"/>
              <a:t>Κοβάλτιο ή κράμα κοβαλτίου-χρωμίου, </a:t>
            </a:r>
          </a:p>
          <a:p>
            <a:pPr marL="623888" indent="-263525">
              <a:buFont typeface="Wingdings" pitchFamily="2" charset="2"/>
              <a:buChar char="§"/>
              <a:tabLst>
                <a:tab pos="536575" algn="l"/>
              </a:tabLst>
            </a:pPr>
            <a:r>
              <a:rPr lang="el-GR" dirty="0" smtClean="0"/>
              <a:t>Ζιρκόνιο ή κράμα ζιρκονίου, </a:t>
            </a:r>
          </a:p>
          <a:p>
            <a:pPr marL="623888" indent="-263525">
              <a:buFont typeface="Wingdings" pitchFamily="2" charset="2"/>
              <a:buChar char="§"/>
              <a:tabLst>
                <a:tab pos="536575" algn="l"/>
              </a:tabLst>
            </a:pPr>
            <a:r>
              <a:rPr lang="el-GR" dirty="0" smtClean="0"/>
              <a:t>Κεραμικά, συμπεριλαμβανομένου και του οξειδωμένου ζιρκονίου, </a:t>
            </a:r>
          </a:p>
          <a:p>
            <a:pPr marL="623888" indent="-263525">
              <a:buFont typeface="Wingdings" pitchFamily="2" charset="2"/>
              <a:buChar char="§"/>
              <a:tabLst>
                <a:tab pos="536575" algn="l"/>
              </a:tabLst>
            </a:pPr>
            <a:r>
              <a:rPr lang="el-GR" dirty="0" smtClean="0"/>
              <a:t>Ταντάλιο.</a:t>
            </a:r>
          </a:p>
          <a:p>
            <a:pPr marL="87313" indent="0">
              <a:buNone/>
            </a:pPr>
            <a:r>
              <a:rPr lang="el-GR" b="1" dirty="0" smtClean="0"/>
              <a:t>Παρατήρηση</a:t>
            </a:r>
            <a:r>
              <a:rPr lang="el-GR" dirty="0" smtClean="0"/>
              <a:t>: Πριν από την επιλογή-χρήση προθέσεων από κράματα κοβαλτίου-χρωμίου ο χειρουργός πρέπει να σιγουρευτεί ότι ο ασθενής δεν παρουσιάζει αλλεργία στο νικέλιο, καθώς κάποια από τα κράματα αυτά περιέχουν αυτό το μεταλλικό στοιχείο.</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17</a:t>
            </a:fld>
            <a:endParaRPr lang="el-GR" dirty="0">
              <a:solidFill>
                <a:srgbClr val="DADADA">
                  <a:lumMod val="10000"/>
                </a:srgbClr>
              </a:solidFill>
            </a:endParaRPr>
          </a:p>
        </p:txBody>
      </p:sp>
      <p:sp>
        <p:nvSpPr>
          <p:cNvPr id="5" name="TextBox 1"/>
          <p:cNvSpPr txBox="1"/>
          <p:nvPr/>
        </p:nvSpPr>
        <p:spPr>
          <a:xfrm>
            <a:off x="6588224" y="5877272"/>
            <a:ext cx="223224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Strover 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13</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4156146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Τρόποι </a:t>
            </a:r>
            <a:r>
              <a:rPr lang="el-GR" altLang="el-GR" sz="3200" dirty="0" smtClean="0"/>
              <a:t>Σταθεροποίησης των Προθέσεων</a:t>
            </a:r>
            <a:r>
              <a:rPr lang="el-GR" altLang="el-GR" sz="3200" baseline="-16000" dirty="0" smtClean="0"/>
              <a:t> [1/2] </a:t>
            </a:r>
            <a:endParaRPr lang="el-GR" sz="3200" dirty="0"/>
          </a:p>
        </p:txBody>
      </p:sp>
      <p:sp>
        <p:nvSpPr>
          <p:cNvPr id="7" name="6 - Θέση περιεχομένου"/>
          <p:cNvSpPr>
            <a:spLocks noGrp="1"/>
          </p:cNvSpPr>
          <p:nvPr>
            <p:ph idx="1"/>
          </p:nvPr>
        </p:nvSpPr>
        <p:spPr>
          <a:xfrm>
            <a:off x="179512" y="1484784"/>
            <a:ext cx="8676456" cy="4680520"/>
          </a:xfrm>
        </p:spPr>
        <p:txBody>
          <a:bodyPr/>
          <a:lstStyle/>
          <a:p>
            <a:pPr marL="273050" indent="-273050">
              <a:buSzPct val="100000"/>
              <a:tabLst>
                <a:tab pos="273050" algn="l"/>
                <a:tab pos="542925" algn="l"/>
              </a:tabLst>
              <a:defRPr/>
            </a:pPr>
            <a:r>
              <a:rPr lang="el-GR" altLang="el-GR" dirty="0" smtClean="0">
                <a:solidFill>
                  <a:srgbClr val="000000"/>
                </a:solidFill>
              </a:rPr>
              <a:t> Σε αρθροπλαστική γόνατος χρησιμοποιούνται τρεις τρόποι σταθεροποίησης των προθέσεων:</a:t>
            </a:r>
          </a:p>
          <a:p>
            <a:pPr marL="625475" indent="-265113">
              <a:buSzPct val="100000"/>
              <a:buFont typeface="Wingdings" pitchFamily="2" charset="2"/>
              <a:buChar char="§"/>
              <a:tabLst>
                <a:tab pos="625475" algn="l"/>
              </a:tabLst>
              <a:defRPr/>
            </a:pPr>
            <a:r>
              <a:rPr lang="el-GR" altLang="el-GR" dirty="0" smtClean="0">
                <a:solidFill>
                  <a:srgbClr val="000000"/>
                </a:solidFill>
              </a:rPr>
              <a:t>Η σταθεροποίηση όλων των προθέσεων με χρήση ακρυλικού τσιμέντου (</a:t>
            </a:r>
            <a:r>
              <a:rPr lang="en-US" altLang="el-GR" dirty="0" smtClean="0">
                <a:solidFill>
                  <a:srgbClr val="000000"/>
                </a:solidFill>
              </a:rPr>
              <a:t>bone</a:t>
            </a:r>
            <a:r>
              <a:rPr lang="el-GR" altLang="el-GR" dirty="0" smtClean="0">
                <a:solidFill>
                  <a:srgbClr val="000000"/>
                </a:solidFill>
              </a:rPr>
              <a:t> </a:t>
            </a:r>
            <a:r>
              <a:rPr lang="en-US" altLang="el-GR" dirty="0" smtClean="0">
                <a:solidFill>
                  <a:srgbClr val="000000"/>
                </a:solidFill>
              </a:rPr>
              <a:t>cement polymethylmethacrylate)</a:t>
            </a:r>
            <a:r>
              <a:rPr lang="el-GR" altLang="el-GR" dirty="0" smtClean="0">
                <a:solidFill>
                  <a:srgbClr val="000000"/>
                </a:solidFill>
              </a:rPr>
              <a:t>. </a:t>
            </a:r>
            <a:r>
              <a:rPr lang="en-US" altLang="el-GR" dirty="0" smtClean="0">
                <a:solidFill>
                  <a:srgbClr val="000000"/>
                </a:solidFill>
              </a:rPr>
              <a:t> </a:t>
            </a:r>
            <a:endParaRPr lang="el-GR" altLang="el-GR" dirty="0" smtClean="0">
              <a:solidFill>
                <a:srgbClr val="000000"/>
              </a:solidFill>
            </a:endParaRPr>
          </a:p>
          <a:p>
            <a:pPr marL="625475" indent="-265113">
              <a:buSzPct val="100000"/>
              <a:buFont typeface="Wingdings" pitchFamily="2" charset="2"/>
              <a:buChar char="§"/>
              <a:tabLst>
                <a:tab pos="625475" algn="l"/>
              </a:tabLst>
              <a:defRPr/>
            </a:pPr>
            <a:r>
              <a:rPr lang="el-GR" altLang="el-GR" dirty="0" smtClean="0">
                <a:solidFill>
                  <a:srgbClr val="000000"/>
                </a:solidFill>
              </a:rPr>
              <a:t>Η σταθεροποίηση όλων των προθέσεων χωρίς τσιμέντο (</a:t>
            </a:r>
            <a:r>
              <a:rPr lang="en-US" altLang="el-GR" dirty="0" smtClean="0">
                <a:solidFill>
                  <a:srgbClr val="000000"/>
                </a:solidFill>
              </a:rPr>
              <a:t>press fit).</a:t>
            </a:r>
            <a:r>
              <a:rPr lang="el-GR" altLang="el-GR" dirty="0" smtClean="0">
                <a:solidFill>
                  <a:srgbClr val="000000"/>
                </a:solidFill>
              </a:rPr>
              <a:t> Τα εμφυτεύματα έχουν πορώδεις επιφάνειες ή ειδική επικάλυψη έτσι ώστε</a:t>
            </a:r>
            <a:r>
              <a:rPr lang="el-GR" dirty="0" smtClean="0"/>
              <a:t> να ευοδώνεται η ανάπτυξη οστού γύρω από την πρόθεση.  </a:t>
            </a:r>
          </a:p>
          <a:p>
            <a:pPr marL="625475" indent="-265113">
              <a:buSzPct val="100000"/>
              <a:buFont typeface="Wingdings" pitchFamily="2" charset="2"/>
              <a:buChar char="§"/>
              <a:tabLst>
                <a:tab pos="625475" algn="l"/>
              </a:tabLst>
              <a:defRPr/>
            </a:pPr>
            <a:r>
              <a:rPr lang="el-GR" altLang="el-GR" dirty="0" smtClean="0">
                <a:solidFill>
                  <a:srgbClr val="000000"/>
                </a:solidFill>
              </a:rPr>
              <a:t>Η υβριδική τεχνική σταθεροποίησης συνδυάζει δύο τρόπους σταθεροποίησης.  Επιλέγεται και τοποθετείται μηριαία πρόθεση με πορώδη επιφάνεια η οποία στερεώνεται χωρίς τσιμέντο (</a:t>
            </a:r>
            <a:r>
              <a:rPr lang="en-US" altLang="el-GR" dirty="0" smtClean="0">
                <a:solidFill>
                  <a:srgbClr val="000000"/>
                </a:solidFill>
              </a:rPr>
              <a:t>press fit)</a:t>
            </a:r>
            <a:r>
              <a:rPr lang="el-GR" altLang="el-GR" dirty="0" smtClean="0">
                <a:solidFill>
                  <a:srgbClr val="000000"/>
                </a:solidFill>
              </a:rPr>
              <a:t>, ενώ η κνημιαία πρόθεση και η επιγονατιδική πρόθεση στερεώνονται με τσιμέντο. </a:t>
            </a:r>
            <a:endParaRPr lang="el-GR" altLang="el-GR" sz="1400" dirty="0" smtClean="0">
              <a:solidFill>
                <a:srgbClr val="000000"/>
              </a:solidFill>
            </a:endParaRPr>
          </a:p>
          <a:p>
            <a:pPr marL="273050" indent="-273050" algn="just">
              <a:buSzPct val="100000"/>
              <a:tabLst>
                <a:tab pos="273050" algn="l"/>
                <a:tab pos="542925" algn="l"/>
              </a:tabLst>
              <a:defRPr/>
            </a:pPr>
            <a:endParaRPr lang="el-GR" altLang="el-GR" sz="1400" dirty="0" smtClean="0">
              <a:solidFill>
                <a:srgbClr val="000000"/>
              </a:solidFill>
            </a:endParaRPr>
          </a:p>
          <a:p>
            <a:endParaRPr lang="el-GR" dirty="0"/>
          </a:p>
        </p:txBody>
      </p:sp>
      <p:sp>
        <p:nvSpPr>
          <p:cNvPr id="4" name="3 - Θέση αριθμού διαφάνειας"/>
          <p:cNvSpPr>
            <a:spLocks noGrp="1"/>
          </p:cNvSpPr>
          <p:nvPr>
            <p:ph type="sldNum" sz="quarter" idx="12"/>
          </p:nvPr>
        </p:nvSpPr>
        <p:spPr>
          <a:xfrm>
            <a:off x="8388424" y="6337126"/>
            <a:ext cx="683568" cy="476250"/>
          </a:xfrm>
        </p:spPr>
        <p:txBody>
          <a:bodyPr/>
          <a:lstStyle/>
          <a:p>
            <a:pPr>
              <a:defRPr/>
            </a:pPr>
            <a:fld id="{8198C6A6-8556-485F-81D9-A8F098D09877}" type="slidenum">
              <a:rPr lang="el-GR" smtClean="0">
                <a:solidFill>
                  <a:srgbClr val="DADADA">
                    <a:lumMod val="10000"/>
                  </a:srgbClr>
                </a:solidFill>
              </a:rPr>
              <a:pPr>
                <a:defRPr/>
              </a:pPr>
              <a:t>18</a:t>
            </a:fld>
            <a:endParaRPr lang="el-GR" dirty="0">
              <a:solidFill>
                <a:srgbClr val="DADADA">
                  <a:lumMod val="10000"/>
                </a:srgbClr>
              </a:solidFill>
            </a:endParaRPr>
          </a:p>
        </p:txBody>
      </p:sp>
      <p:sp>
        <p:nvSpPr>
          <p:cNvPr id="6" name="TextBox 1"/>
          <p:cNvSpPr txBox="1"/>
          <p:nvPr/>
        </p:nvSpPr>
        <p:spPr>
          <a:xfrm>
            <a:off x="7524328" y="6021288"/>
            <a:ext cx="151216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t>
            </a:r>
            <a:r>
              <a:rPr lang="el-GR" b="1" dirty="0" smtClean="0">
                <a:solidFill>
                  <a:srgbClr val="A50021"/>
                </a:solidFill>
                <a:latin typeface="Arial Narrow" pitchFamily="34" charset="0"/>
                <a:cs typeface="Arial" pitchFamily="34" charset="0"/>
              </a:rPr>
              <a:t>Α</a:t>
            </a:r>
            <a:r>
              <a:rPr lang="en-US" b="1" dirty="0" smtClean="0">
                <a:solidFill>
                  <a:srgbClr val="A50021"/>
                </a:solidFill>
                <a:latin typeface="Arial Narrow" pitchFamily="34" charset="0"/>
                <a:cs typeface="Arial" pitchFamily="34" charset="0"/>
              </a:rPr>
              <a:t>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10</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959340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a:t>
            </a:fld>
            <a:endParaRPr lang="el-GR" dirty="0">
              <a:solidFill>
                <a:srgbClr val="DADADA">
                  <a:lumMod val="10000"/>
                </a:srgbClr>
              </a:solidFill>
            </a:endParaRPr>
          </a:p>
        </p:txBody>
      </p:sp>
      <p:sp>
        <p:nvSpPr>
          <p:cNvPr id="5" name="1 - Τίτλος"/>
          <p:cNvSpPr txBox="1">
            <a:spLocks/>
          </p:cNvSpPr>
          <p:nvPr/>
        </p:nvSpPr>
        <p:spPr>
          <a:xfrm>
            <a:off x="395536" y="2348880"/>
            <a:ext cx="8424936" cy="1512168"/>
          </a:xfrm>
          <a:prstGeom prst="rect">
            <a:avLst/>
          </a:prstGeom>
          <a:ln w="19050">
            <a:solidFill>
              <a:srgbClr val="A50021"/>
            </a:solidFill>
          </a:ln>
        </p:spPr>
        <p:txBody>
          <a:bodyPr/>
          <a:lstStyle/>
          <a:p>
            <a:pPr algn="ctr">
              <a:defRPr/>
            </a:pPr>
            <a:r>
              <a:rPr lang="el-GR" sz="4400" b="1" kern="0" dirty="0" smtClean="0">
                <a:solidFill>
                  <a:srgbClr val="000000"/>
                </a:solidFill>
                <a:effectLst>
                  <a:outerShdw blurRad="38100" dist="38100" dir="2700000" algn="tl">
                    <a:srgbClr val="000000">
                      <a:alpha val="43137"/>
                    </a:srgbClr>
                  </a:outerShdw>
                </a:effectLst>
                <a:latin typeface="Arial Narrow" panose="020B0606020202030204" pitchFamily="34" charset="0"/>
              </a:rPr>
              <a:t>Αρθροπλαστική του Γόνατος</a:t>
            </a:r>
            <a:r>
              <a:rPr lang="el-GR" sz="44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t/>
            </a:r>
            <a:br>
              <a:rPr lang="el-GR" sz="44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br>
            <a:r>
              <a:rPr lang="el-GR" sz="40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Ενδείξεις - Αντενδείξεις</a:t>
            </a:r>
            <a:endParaRPr lang="el-GR" sz="4000" b="1" kern="0"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00605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Τρόποι </a:t>
            </a:r>
            <a:r>
              <a:rPr lang="el-GR" altLang="el-GR" sz="3200" dirty="0" smtClean="0"/>
              <a:t>Σταθεροποίησης </a:t>
            </a:r>
            <a:r>
              <a:rPr lang="el-GR" altLang="el-GR" sz="3200" dirty="0"/>
              <a:t>των Προθέσεων</a:t>
            </a:r>
            <a:r>
              <a:rPr lang="el-GR" altLang="el-GR" sz="3200" baseline="-16000" dirty="0"/>
              <a:t> </a:t>
            </a:r>
            <a:r>
              <a:rPr lang="el-GR" altLang="el-GR" sz="3200" baseline="-16000" dirty="0" smtClean="0"/>
              <a:t>[2/2] </a:t>
            </a:r>
            <a:endParaRPr lang="el-GR" sz="3200" dirty="0"/>
          </a:p>
        </p:txBody>
      </p:sp>
      <p:sp>
        <p:nvSpPr>
          <p:cNvPr id="7" name="6 - Θέση περιεχομένου"/>
          <p:cNvSpPr>
            <a:spLocks noGrp="1"/>
          </p:cNvSpPr>
          <p:nvPr>
            <p:ph idx="1"/>
          </p:nvPr>
        </p:nvSpPr>
        <p:spPr>
          <a:xfrm>
            <a:off x="467544" y="1628800"/>
            <a:ext cx="8208912" cy="3816424"/>
          </a:xfrm>
        </p:spPr>
        <p:txBody>
          <a:bodyPr/>
          <a:lstStyle/>
          <a:p>
            <a:pPr marL="0" indent="0">
              <a:buSzPct val="100000"/>
              <a:buNone/>
              <a:tabLst>
                <a:tab pos="0" algn="l"/>
              </a:tabLst>
              <a:defRPr/>
            </a:pPr>
            <a:r>
              <a:rPr lang="el-GR" altLang="el-GR" b="1" dirty="0" smtClean="0">
                <a:solidFill>
                  <a:srgbClr val="000000"/>
                </a:solidFill>
              </a:rPr>
              <a:t>Παρατηρήσεις: </a:t>
            </a:r>
          </a:p>
          <a:p>
            <a:pPr marL="0" indent="0">
              <a:buSzPct val="100000"/>
              <a:buNone/>
              <a:tabLst>
                <a:tab pos="0" algn="l"/>
              </a:tabLst>
              <a:defRPr/>
            </a:pPr>
            <a:endParaRPr lang="el-GR" altLang="el-GR" sz="800" b="1" dirty="0">
              <a:solidFill>
                <a:srgbClr val="000000"/>
              </a:solidFill>
            </a:endParaRPr>
          </a:p>
          <a:p>
            <a:pPr>
              <a:buSzPct val="100000"/>
              <a:tabLst>
                <a:tab pos="0" algn="l"/>
              </a:tabLst>
              <a:defRPr/>
            </a:pPr>
            <a:r>
              <a:rPr lang="el-GR" altLang="el-GR" dirty="0" smtClean="0">
                <a:solidFill>
                  <a:srgbClr val="000000"/>
                </a:solidFill>
              </a:rPr>
              <a:t>Η σταθεροποίηση των προθέσεων με τσιμέντο επιτρέπει τη γρήγορη  βάδιση και εφαρμόζεται σε ασθενείς μεγάλης ηλικίας με μικρή σωματική δραστηριότητα. </a:t>
            </a:r>
          </a:p>
          <a:p>
            <a:pPr>
              <a:buSzPct val="100000"/>
              <a:tabLst>
                <a:tab pos="0" algn="l"/>
              </a:tabLst>
              <a:defRPr/>
            </a:pPr>
            <a:r>
              <a:rPr lang="el-GR" altLang="el-GR" dirty="0" smtClean="0">
                <a:solidFill>
                  <a:srgbClr val="000000"/>
                </a:solidFill>
              </a:rPr>
              <a:t>Στις πορώδεις προθέσεις, η έναρξη της βάδισης και ιδιαίτερα η πλήρης φόρτιση του χειρουργημένου σκέλους καθυστερούν, ενώ αυξάνονται τα προβλήματα χαλάρωσης της κνημιαίας πρόθεσης. Μακροπρόθεσμα, όμως, η φθορά των προθέσεων είναι μικρότερη και για αυτό το λόγο χρησιμοποιούνται σε νεότερα και σωματικά δραστήρια άτομα. </a:t>
            </a:r>
          </a:p>
        </p:txBody>
      </p:sp>
      <p:sp>
        <p:nvSpPr>
          <p:cNvPr id="4" name="3 - Θέση αριθμού διαφάνειας"/>
          <p:cNvSpPr>
            <a:spLocks noGrp="1"/>
          </p:cNvSpPr>
          <p:nvPr>
            <p:ph type="sldNum" sz="quarter" idx="12"/>
          </p:nvPr>
        </p:nvSpPr>
        <p:spPr>
          <a:xfrm>
            <a:off x="8388424" y="6337126"/>
            <a:ext cx="683568" cy="476250"/>
          </a:xfrm>
        </p:spPr>
        <p:txBody>
          <a:bodyPr/>
          <a:lstStyle/>
          <a:p>
            <a:pPr>
              <a:defRPr/>
            </a:pPr>
            <a:fld id="{8198C6A6-8556-485F-81D9-A8F098D09877}" type="slidenum">
              <a:rPr lang="el-GR" smtClean="0">
                <a:solidFill>
                  <a:srgbClr val="DADADA">
                    <a:lumMod val="10000"/>
                  </a:srgbClr>
                </a:solidFill>
              </a:rPr>
              <a:pPr>
                <a:defRPr/>
              </a:pPr>
              <a:t>19</a:t>
            </a:fld>
            <a:endParaRPr lang="el-GR" dirty="0">
              <a:solidFill>
                <a:srgbClr val="DADADA">
                  <a:lumMod val="10000"/>
                </a:srgbClr>
              </a:solidFill>
            </a:endParaRPr>
          </a:p>
        </p:txBody>
      </p:sp>
      <p:sp>
        <p:nvSpPr>
          <p:cNvPr id="6" name="TextBox 1"/>
          <p:cNvSpPr txBox="1"/>
          <p:nvPr/>
        </p:nvSpPr>
        <p:spPr>
          <a:xfrm>
            <a:off x="7308304" y="6021288"/>
            <a:ext cx="151216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t>
            </a:r>
            <a:r>
              <a:rPr lang="el-GR" b="1" dirty="0" smtClean="0">
                <a:solidFill>
                  <a:srgbClr val="A50021"/>
                </a:solidFill>
                <a:latin typeface="Arial Narrow" pitchFamily="34" charset="0"/>
                <a:cs typeface="Arial" pitchFamily="34" charset="0"/>
              </a:rPr>
              <a:t>Α</a:t>
            </a:r>
            <a:r>
              <a:rPr lang="en-US" b="1" dirty="0" smtClean="0">
                <a:solidFill>
                  <a:srgbClr val="A50021"/>
                </a:solidFill>
                <a:latin typeface="Arial Narrow" pitchFamily="34" charset="0"/>
                <a:cs typeface="Arial" pitchFamily="34" charset="0"/>
              </a:rPr>
              <a:t>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10</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844315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smtClean="0">
                <a:solidFill>
                  <a:schemeClr val="accent4">
                    <a:lumMod val="10000"/>
                  </a:schemeClr>
                </a:solidFill>
              </a:rPr>
              <a:t>Ολική Αρθροπλαστική </a:t>
            </a:r>
            <a:r>
              <a:rPr lang="el-GR" dirty="0">
                <a:solidFill>
                  <a:schemeClr val="accent4">
                    <a:lumMod val="10000"/>
                  </a:schemeClr>
                </a:solidFill>
              </a:rPr>
              <a:t>Γόνατος </a:t>
            </a:r>
            <a:r>
              <a:rPr lang="el-GR" dirty="0">
                <a:solidFill>
                  <a:srgbClr val="990033"/>
                </a:solidFill>
              </a:rPr>
              <a:t>Αναθεώρηση (</a:t>
            </a:r>
            <a:r>
              <a:rPr lang="en-US" dirty="0" smtClean="0">
                <a:solidFill>
                  <a:srgbClr val="990033"/>
                </a:solidFill>
              </a:rPr>
              <a:t>Revision</a:t>
            </a:r>
            <a:r>
              <a:rPr lang="el-GR" dirty="0" smtClean="0">
                <a:solidFill>
                  <a:srgbClr val="990033"/>
                </a:solidFill>
              </a:rPr>
              <a:t>)</a:t>
            </a:r>
            <a:r>
              <a:rPr lang="el-GR" altLang="el-GR" baseline="-16000" dirty="0" smtClean="0"/>
              <a:t>  [1/2]  </a:t>
            </a:r>
            <a:endParaRPr lang="el-GR" dirty="0"/>
          </a:p>
        </p:txBody>
      </p:sp>
      <p:sp>
        <p:nvSpPr>
          <p:cNvPr id="6" name="5 - Θέση περιεχομένου"/>
          <p:cNvSpPr>
            <a:spLocks noGrp="1"/>
          </p:cNvSpPr>
          <p:nvPr>
            <p:ph idx="1"/>
          </p:nvPr>
        </p:nvSpPr>
        <p:spPr>
          <a:xfrm>
            <a:off x="539552" y="1700808"/>
            <a:ext cx="7992888" cy="4463008"/>
          </a:xfrm>
        </p:spPr>
        <p:txBody>
          <a:bodyPr/>
          <a:lstStyle/>
          <a:p>
            <a:pPr>
              <a:buSzPct val="100000"/>
            </a:pPr>
            <a:r>
              <a:rPr lang="el-GR" dirty="0" smtClean="0"/>
              <a:t>Η μακροβιότητα και η λειτουργικότητα μιας ολικής αρθροπλαστικής γόνατος εξαρτάται από διάφορους παράγοντες, συμπεριλαμβανομένου του επιπέδου των δραστηριοτήτων του ασθενούς, το σωματικό βάρος του</a:t>
            </a:r>
            <a:r>
              <a:rPr lang="en-US" dirty="0" smtClean="0"/>
              <a:t> </a:t>
            </a:r>
            <a:r>
              <a:rPr lang="el-GR" dirty="0" smtClean="0"/>
              <a:t>και τυχόν συνοδές παθήσεις.</a:t>
            </a:r>
          </a:p>
          <a:p>
            <a:pPr>
              <a:buSzPct val="100000"/>
            </a:pPr>
            <a:endParaRPr lang="el-GR" sz="2000" dirty="0" smtClean="0"/>
          </a:p>
          <a:p>
            <a:pPr>
              <a:buSzPct val="100000"/>
            </a:pPr>
            <a:r>
              <a:rPr lang="el-GR" dirty="0" smtClean="0"/>
              <a:t>Όπως η φθορά της φυσιολογικής άρθρωσης συμβάλλει στην ανάγκη της πρώτης ΟΑΓ (</a:t>
            </a:r>
            <a:r>
              <a:rPr lang="en-US" dirty="0" smtClean="0"/>
              <a:t>primary)</a:t>
            </a:r>
            <a:r>
              <a:rPr lang="el-GR" dirty="0" smtClean="0"/>
              <a:t>, η φθορά των εμφυτευμάτων μπορεί τελικά να οδηγήσει τον ασθενή σε δεύτερη χειρουργική επέμβαση η οποία ονομάζεται αναθεώρηση </a:t>
            </a:r>
            <a:r>
              <a:rPr lang="en-US" dirty="0" smtClean="0"/>
              <a:t>(revision)</a:t>
            </a:r>
            <a:r>
              <a:rPr lang="el-GR" dirty="0" smtClean="0"/>
              <a:t>.</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20</a:t>
            </a:fld>
            <a:endParaRPr lang="el-GR" dirty="0">
              <a:solidFill>
                <a:srgbClr val="DADADA">
                  <a:lumMod val="10000"/>
                </a:srgbClr>
              </a:solidFill>
            </a:endParaRPr>
          </a:p>
        </p:txBody>
      </p:sp>
    </p:spTree>
    <p:extLst>
      <p:ext uri="{BB962C8B-B14F-4D97-AF65-F5344CB8AC3E}">
        <p14:creationId xmlns:p14="http://schemas.microsoft.com/office/powerpoint/2010/main" val="251411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556792"/>
            <a:ext cx="6264696" cy="4968552"/>
          </a:xfrm>
        </p:spPr>
        <p:txBody>
          <a:bodyPr/>
          <a:lstStyle/>
          <a:p>
            <a:pPr>
              <a:lnSpc>
                <a:spcPct val="105000"/>
              </a:lnSpc>
              <a:spcBef>
                <a:spcPts val="1200"/>
              </a:spcBef>
              <a:buSzPct val="100000"/>
            </a:pPr>
            <a:r>
              <a:rPr lang="el-GR" dirty="0" smtClean="0"/>
              <a:t>Σε </a:t>
            </a:r>
            <a:r>
              <a:rPr lang="en-US" dirty="0" smtClean="0"/>
              <a:t>revision</a:t>
            </a:r>
            <a:r>
              <a:rPr lang="el-GR" dirty="0"/>
              <a:t> </a:t>
            </a:r>
            <a:r>
              <a:rPr lang="el-GR" dirty="0" smtClean="0"/>
              <a:t>ΟΑΓ</a:t>
            </a:r>
            <a:r>
              <a:rPr lang="en-US" dirty="0" smtClean="0"/>
              <a:t> </a:t>
            </a:r>
            <a:r>
              <a:rPr lang="el-GR" dirty="0" smtClean="0"/>
              <a:t>μπορεί να απαιτηθούν ειδικού τύπου εμφυτεύματα. Συνήθως οι προθέσεις έχουν στελέχη (</a:t>
            </a:r>
            <a:r>
              <a:rPr lang="en-US" dirty="0" smtClean="0"/>
              <a:t>stem) </a:t>
            </a:r>
            <a:r>
              <a:rPr lang="el-GR" dirty="0" smtClean="0"/>
              <a:t>μεγαλύτερου μήκους συγκρινόμενες με τις προθέσεις που χρησιμοποιούνται σε </a:t>
            </a:r>
            <a:r>
              <a:rPr lang="en-US" dirty="0" smtClean="0"/>
              <a:t>primary </a:t>
            </a:r>
            <a:r>
              <a:rPr lang="el-GR" dirty="0" smtClean="0"/>
              <a:t>ΟΑΓ.</a:t>
            </a:r>
            <a:endParaRPr lang="el-GR" sz="1600" dirty="0" smtClean="0"/>
          </a:p>
          <a:p>
            <a:pPr>
              <a:lnSpc>
                <a:spcPct val="105000"/>
              </a:lnSpc>
              <a:spcBef>
                <a:spcPts val="1200"/>
              </a:spcBef>
              <a:buSzPct val="100000"/>
            </a:pPr>
            <a:r>
              <a:rPr lang="el-GR" dirty="0" smtClean="0"/>
              <a:t>Σε περιπτώσεις όπου</a:t>
            </a:r>
            <a:r>
              <a:rPr lang="en-US" dirty="0" smtClean="0"/>
              <a:t> </a:t>
            </a:r>
            <a:r>
              <a:rPr lang="el-GR" dirty="0" smtClean="0"/>
              <a:t>ο χειρουργός κρίνει ότι η άρθρωση είναι πολύ ασταθής ή/και υπάρχει μεγάλο οστικό έλλειμμα μπορεί να τοποθετήσει προθέσεις στο μηριαίο και </a:t>
            </a:r>
            <a:r>
              <a:rPr lang="el-GR" dirty="0"/>
              <a:t>σ</a:t>
            </a:r>
            <a:r>
              <a:rPr lang="el-GR" dirty="0" smtClean="0"/>
              <a:t>την κνήμη, οι οποίες συνενώνονται στο κέντρο τους με ένα μεταλλικό εξάρτημα τύπου «μεντεσέ» </a:t>
            </a:r>
            <a:r>
              <a:rPr lang="en-US" dirty="0" smtClean="0"/>
              <a:t>(hinge)</a:t>
            </a:r>
            <a:r>
              <a:rPr lang="el-GR" dirty="0" smtClean="0"/>
              <a:t> εξασφαλίζοντας πρόσθετη σταθερότητα</a:t>
            </a:r>
            <a:r>
              <a:rPr lang="en-US" dirty="0" smtClean="0"/>
              <a:t>.</a:t>
            </a:r>
            <a:endParaRPr lang="el-GR" dirty="0" smtClean="0"/>
          </a:p>
        </p:txBody>
      </p:sp>
      <p:sp>
        <p:nvSpPr>
          <p:cNvPr id="4" name="3 - Θέση αριθμού διαφάνειας"/>
          <p:cNvSpPr>
            <a:spLocks noGrp="1"/>
          </p:cNvSpPr>
          <p:nvPr>
            <p:ph type="sldNum" sz="quarter" idx="12"/>
          </p:nvPr>
        </p:nvSpPr>
        <p:spPr>
          <a:xfrm>
            <a:off x="6830888" y="6245225"/>
            <a:ext cx="2133600" cy="476250"/>
          </a:xfrm>
        </p:spPr>
        <p:txBody>
          <a:bodyPr/>
          <a:lstStyle/>
          <a:p>
            <a:pPr>
              <a:defRPr/>
            </a:pPr>
            <a:fld id="{8198C6A6-8556-485F-81D9-A8F098D09877}" type="slidenum">
              <a:rPr lang="el-GR" smtClean="0">
                <a:solidFill>
                  <a:srgbClr val="DADADA">
                    <a:lumMod val="10000"/>
                  </a:srgbClr>
                </a:solidFill>
              </a:rPr>
              <a:pPr>
                <a:defRPr/>
              </a:pPr>
              <a:t>21</a:t>
            </a:fld>
            <a:endParaRPr lang="el-GR" dirty="0">
              <a:solidFill>
                <a:srgbClr val="DADADA">
                  <a:lumMod val="10000"/>
                </a:srgbClr>
              </a:solidFill>
            </a:endParaRPr>
          </a:p>
        </p:txBody>
      </p:sp>
      <p:sp>
        <p:nvSpPr>
          <p:cNvPr id="5" name="4 - Τίτλος"/>
          <p:cNvSpPr>
            <a:spLocks noGrp="1"/>
          </p:cNvSpPr>
          <p:nvPr>
            <p:ph type="title"/>
          </p:nvPr>
        </p:nvSpPr>
        <p:spPr/>
        <p:txBody>
          <a:bodyPr/>
          <a:lstStyle/>
          <a:p>
            <a:r>
              <a:rPr lang="el-GR" dirty="0">
                <a:solidFill>
                  <a:schemeClr val="accent4">
                    <a:lumMod val="10000"/>
                  </a:schemeClr>
                </a:solidFill>
              </a:rPr>
              <a:t>Ολική </a:t>
            </a:r>
            <a:r>
              <a:rPr lang="el-GR" dirty="0" smtClean="0">
                <a:solidFill>
                  <a:schemeClr val="accent4">
                    <a:lumMod val="10000"/>
                  </a:schemeClr>
                </a:solidFill>
              </a:rPr>
              <a:t>Αρθροπλαστική Γόνατος </a:t>
            </a:r>
            <a:r>
              <a:rPr lang="el-GR" dirty="0">
                <a:solidFill>
                  <a:srgbClr val="990033"/>
                </a:solidFill>
              </a:rPr>
              <a:t>Αναθεώρηση (</a:t>
            </a:r>
            <a:r>
              <a:rPr lang="en-US" dirty="0">
                <a:solidFill>
                  <a:srgbClr val="990033"/>
                </a:solidFill>
              </a:rPr>
              <a:t>Revision</a:t>
            </a:r>
            <a:r>
              <a:rPr lang="el-GR" dirty="0" smtClean="0">
                <a:solidFill>
                  <a:srgbClr val="990033"/>
                </a:solidFill>
              </a:rPr>
              <a:t>) </a:t>
            </a:r>
            <a:r>
              <a:rPr lang="el-GR" altLang="el-GR" baseline="-16000" dirty="0" smtClean="0"/>
              <a:t>[</a:t>
            </a:r>
            <a:r>
              <a:rPr lang="en-US" altLang="el-GR" baseline="-16000" dirty="0" smtClean="0"/>
              <a:t>2</a:t>
            </a:r>
            <a:r>
              <a:rPr lang="el-GR" altLang="el-GR" baseline="-16000" dirty="0" smtClean="0"/>
              <a:t>/2]  </a:t>
            </a:r>
            <a:endParaRPr lang="el-GR" dirty="0"/>
          </a:p>
        </p:txBody>
      </p:sp>
      <p:pic>
        <p:nvPicPr>
          <p:cNvPr id="6" name="Picture 2" descr="http://orthoinfo.aaos.org/figures/A00221F05.jpg"/>
          <p:cNvPicPr>
            <a:picLocks noChangeAspect="1" noChangeArrowheads="1"/>
          </p:cNvPicPr>
          <p:nvPr/>
        </p:nvPicPr>
        <p:blipFill>
          <a:blip r:embed="rId3" cstate="print"/>
          <a:srcRect/>
          <a:stretch>
            <a:fillRect/>
          </a:stretch>
        </p:blipFill>
        <p:spPr bwMode="auto">
          <a:xfrm>
            <a:off x="6516216" y="1484784"/>
            <a:ext cx="1944216" cy="4572796"/>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6"/>
          <p:cNvSpPr/>
          <p:nvPr/>
        </p:nvSpPr>
        <p:spPr>
          <a:xfrm>
            <a:off x="5976156" y="6093296"/>
            <a:ext cx="3204356" cy="646331"/>
          </a:xfrm>
          <a:prstGeom prst="rect">
            <a:avLst/>
          </a:prstGeom>
        </p:spPr>
        <p:txBody>
          <a:bodyPr wrap="square">
            <a:spAutoFit/>
          </a:bodyPr>
          <a:lstStyle/>
          <a:p>
            <a:r>
              <a:rPr lang="en-US" sz="1200" dirty="0" smtClean="0">
                <a:solidFill>
                  <a:schemeClr val="accent4">
                    <a:lumMod val="25000"/>
                  </a:schemeClr>
                </a:solidFill>
                <a:latin typeface="Calibri" panose="020F0502020204030204" pitchFamily="34" charset="0"/>
              </a:rPr>
              <a:t>Reproduced </a:t>
            </a:r>
            <a:r>
              <a:rPr lang="en-US" sz="1200" dirty="0">
                <a:solidFill>
                  <a:schemeClr val="accent4">
                    <a:lumMod val="25000"/>
                  </a:schemeClr>
                </a:solidFill>
                <a:latin typeface="Calibri" panose="020F0502020204030204" pitchFamily="34" charset="0"/>
              </a:rPr>
              <a:t>with permission from </a:t>
            </a:r>
            <a:r>
              <a:rPr lang="en-US" sz="1200" i="1" dirty="0">
                <a:solidFill>
                  <a:schemeClr val="accent4">
                    <a:lumMod val="25000"/>
                  </a:schemeClr>
                </a:solidFill>
                <a:latin typeface="Calibri" panose="020F0502020204030204" pitchFamily="34" charset="0"/>
              </a:rPr>
              <a:t>OrthoInfo. </a:t>
            </a:r>
            <a:r>
              <a:rPr lang="en-US" sz="1200" dirty="0">
                <a:solidFill>
                  <a:schemeClr val="accent4">
                    <a:lumMod val="25000"/>
                  </a:schemeClr>
                </a:solidFill>
                <a:latin typeface="Calibri" panose="020F0502020204030204" pitchFamily="34" charset="0"/>
              </a:rPr>
              <a:t>© American Academy of Orthopaedic Surgeons. Rosemont, IL. http://orthoinfo.aaos.org. </a:t>
            </a:r>
            <a:endParaRPr lang="el-GR" sz="1200" dirty="0">
              <a:solidFill>
                <a:schemeClr val="accent4">
                  <a:lumMod val="25000"/>
                </a:schemeClr>
              </a:solidFill>
              <a:latin typeface="Calibri" panose="020F0502020204030204" pitchFamily="34" charset="0"/>
            </a:endParaRPr>
          </a:p>
        </p:txBody>
      </p:sp>
    </p:spTree>
    <p:extLst>
      <p:ext uri="{BB962C8B-B14F-4D97-AF65-F5344CB8AC3E}">
        <p14:creationId xmlns:p14="http://schemas.microsoft.com/office/powerpoint/2010/main" val="2368182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22</a:t>
            </a:fld>
            <a:endParaRPr lang="el-GR" dirty="0">
              <a:solidFill>
                <a:srgbClr val="DADADA">
                  <a:lumMod val="10000"/>
                </a:srgbClr>
              </a:solidFill>
            </a:endParaRPr>
          </a:p>
        </p:txBody>
      </p:sp>
      <p:sp>
        <p:nvSpPr>
          <p:cNvPr id="5" name="1 - Τίτλος"/>
          <p:cNvSpPr txBox="1">
            <a:spLocks/>
          </p:cNvSpPr>
          <p:nvPr/>
        </p:nvSpPr>
        <p:spPr>
          <a:xfrm>
            <a:off x="395536" y="2132856"/>
            <a:ext cx="8424936" cy="2304256"/>
          </a:xfrm>
          <a:prstGeom prst="rect">
            <a:avLst/>
          </a:prstGeom>
          <a:ln w="19050">
            <a:solidFill>
              <a:srgbClr val="A50021"/>
            </a:solidFill>
          </a:ln>
        </p:spPr>
        <p:txBody>
          <a:bodyPr/>
          <a:lstStyle/>
          <a:p>
            <a:pPr algn="ctr">
              <a:defRPr/>
            </a:pPr>
            <a:r>
              <a:rPr lang="el-GR" sz="4400" b="1" kern="0" dirty="0" smtClean="0">
                <a:solidFill>
                  <a:srgbClr val="000000"/>
                </a:solidFill>
                <a:effectLst>
                  <a:outerShdw blurRad="38100" dist="38100" dir="2700000" algn="tl">
                    <a:srgbClr val="000000">
                      <a:alpha val="43137"/>
                    </a:srgbClr>
                  </a:outerShdw>
                </a:effectLst>
                <a:latin typeface="Arial Narrow" panose="020B0606020202030204" pitchFamily="34" charset="0"/>
              </a:rPr>
              <a:t>Αρθροπλαστική του Γόνατος</a:t>
            </a:r>
            <a:r>
              <a:rPr lang="el-GR" sz="44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t/>
            </a:r>
            <a:br>
              <a:rPr lang="el-GR" sz="4400" b="1" kern="0" dirty="0" smtClean="0">
                <a:solidFill>
                  <a:srgbClr val="990033"/>
                </a:solidFill>
                <a:effectLst>
                  <a:outerShdw blurRad="38100" dist="38100" dir="2700000" algn="tl">
                    <a:srgbClr val="000000">
                      <a:alpha val="43137"/>
                    </a:srgbClr>
                  </a:outerShdw>
                </a:effectLst>
                <a:latin typeface="Arial Narrow" panose="020B0606020202030204" pitchFamily="34" charset="0"/>
              </a:rPr>
            </a:br>
            <a:r>
              <a:rPr lang="el-GR" sz="44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sz="40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Διαμόρφωση των Οστικών Επιφανειών και Αντικατάσταση</a:t>
            </a:r>
            <a:endParaRPr lang="el-GR" sz="4000" b="1" kern="0"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3040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457200" y="116640"/>
            <a:ext cx="8229600" cy="1090531"/>
          </a:xfrm>
          <a:extLst>
            <a:ext uri="{91240B29-F687-4F45-9708-019B960494DF}">
              <a14:hiddenLine xmlns:a14="http://schemas.microsoft.com/office/drawing/2010/main" w="28575" cmpd="sng">
                <a:solidFill>
                  <a:schemeClr val="tx1"/>
                </a:solidFill>
                <a:miter lim="800000"/>
                <a:headEnd/>
                <a:tailEnd/>
              </a14:hiddenLine>
            </a:ext>
          </a:extLst>
        </p:spPr>
        <p:txBody>
          <a:bodyPr/>
          <a:lstStyle/>
          <a:p>
            <a:pPr>
              <a:defRPr/>
            </a:pPr>
            <a:r>
              <a:rPr lang="el-GR" dirty="0" smtClean="0">
                <a:solidFill>
                  <a:schemeClr val="accent4">
                    <a:lumMod val="10000"/>
                  </a:schemeClr>
                </a:solidFill>
              </a:rPr>
              <a:t>Αρθροπλαστική Γόνατος</a:t>
            </a:r>
            <a:r>
              <a:rPr lang="en-US" dirty="0" smtClean="0"/>
              <a:t/>
            </a:r>
            <a:br>
              <a:rPr lang="en-US" dirty="0" smtClean="0"/>
            </a:br>
            <a:r>
              <a:rPr lang="el-GR" sz="3200" dirty="0" smtClean="0"/>
              <a:t>Αποκατάσταση Αξόνων</a:t>
            </a:r>
            <a:r>
              <a:rPr lang="el-GR" altLang="el-GR" baseline="-16000" dirty="0" smtClean="0"/>
              <a:t> [1/</a:t>
            </a:r>
            <a:r>
              <a:rPr lang="en-US" altLang="el-GR" baseline="-16000" dirty="0" smtClean="0"/>
              <a:t>3</a:t>
            </a:r>
            <a:r>
              <a:rPr lang="el-GR" altLang="el-GR" baseline="-16000" dirty="0" smtClean="0"/>
              <a:t>] </a:t>
            </a:r>
            <a:endParaRPr lang="el-GR" altLang="el-GR" dirty="0" smtClean="0">
              <a:solidFill>
                <a:srgbClr val="FFFF00"/>
              </a:solidFill>
              <a:effectLst>
                <a:outerShdw blurRad="38100" dist="38100" dir="2700000" algn="tl">
                  <a:srgbClr val="000000"/>
                </a:outerShdw>
              </a:effectLst>
              <a:latin typeface="Times New Roman" pitchFamily="18" charset="0"/>
            </a:endParaRPr>
          </a:p>
        </p:txBody>
      </p:sp>
      <p:sp>
        <p:nvSpPr>
          <p:cNvPr id="48133" name="Rectangle 5"/>
          <p:cNvSpPr>
            <a:spLocks noGrp="1" noChangeArrowheads="1"/>
          </p:cNvSpPr>
          <p:nvPr>
            <p:ph type="body" sz="half" idx="4294967295"/>
          </p:nvPr>
        </p:nvSpPr>
        <p:spPr>
          <a:xfrm>
            <a:off x="0" y="1340768"/>
            <a:ext cx="6732240" cy="3816424"/>
          </a:xfrm>
        </p:spPr>
        <p:txBody>
          <a:bodyPr/>
          <a:lstStyle/>
          <a:p>
            <a:pPr marL="360363" indent="-273050">
              <a:buClr>
                <a:srgbClr val="A50021"/>
              </a:buClr>
              <a:buSzPct val="100000"/>
              <a:buFont typeface="Wingdings" pitchFamily="2" charset="2"/>
              <a:buChar char="Ø"/>
              <a:defRPr/>
            </a:pPr>
            <a:r>
              <a:rPr lang="el-GR" altLang="el-GR" dirty="0" smtClean="0">
                <a:solidFill>
                  <a:srgbClr val="000000"/>
                </a:solidFill>
                <a:latin typeface="Calibri" pitchFamily="34" charset="0"/>
              </a:rPr>
              <a:t>Κατά τον </a:t>
            </a:r>
            <a:r>
              <a:rPr lang="el-GR" altLang="el-GR" dirty="0" smtClean="0">
                <a:solidFill>
                  <a:srgbClr val="000000"/>
                </a:solidFill>
                <a:latin typeface="Calibri" pitchFamily="34" charset="0"/>
              </a:rPr>
              <a:t>προεγχειρητικό</a:t>
            </a:r>
            <a:r>
              <a:rPr lang="el-GR" altLang="el-GR" dirty="0" smtClean="0">
                <a:solidFill>
                  <a:srgbClr val="000000"/>
                </a:solidFill>
                <a:latin typeface="Calibri" pitchFamily="34" charset="0"/>
              </a:rPr>
              <a:t> σχεδιασμό, με βάση τις </a:t>
            </a:r>
            <a:r>
              <a:rPr lang="el-GR" altLang="el-GR" dirty="0" smtClean="0">
                <a:solidFill>
                  <a:srgbClr val="000000"/>
                </a:solidFill>
                <a:latin typeface="Calibri" pitchFamily="34" charset="0"/>
              </a:rPr>
              <a:t>προσθιοπίσθιες</a:t>
            </a:r>
            <a:r>
              <a:rPr lang="el-GR" altLang="el-GR" dirty="0" smtClean="0">
                <a:solidFill>
                  <a:srgbClr val="000000"/>
                </a:solidFill>
                <a:latin typeface="Calibri" pitchFamily="34" charset="0"/>
              </a:rPr>
              <a:t> ακτινογραφίες του ασθενή  υπολογίζονται οι μοίρες παραμόρφωσης των γωνιών της άρθρωσης του γόνατος, καθώς και το μέγεθος και σχήμα που θα πρέπει να έχουν τα εκτομημένα οστά, ώστε όταν θα τοποθετηθούν οι προθέσεις, οι μοίρες των γωνιών που σχηματίζουν οι άξονες της άρθρωσης να είναι μέσα σε φυσιολογικά όρια (εικόνα).</a:t>
            </a:r>
            <a:endParaRPr lang="en-US" altLang="el-GR" dirty="0" smtClean="0">
              <a:solidFill>
                <a:srgbClr val="000000"/>
              </a:solidFill>
              <a:latin typeface="Calibri" pitchFamily="34" charset="0"/>
            </a:endParaRPr>
          </a:p>
          <a:p>
            <a:pPr marL="360363" indent="-273050">
              <a:buClr>
                <a:srgbClr val="A50021"/>
              </a:buClr>
              <a:buSzPct val="100000"/>
              <a:buFont typeface="Wingdings" pitchFamily="2" charset="2"/>
              <a:buChar char="Ø"/>
              <a:defRPr/>
            </a:pPr>
            <a:r>
              <a:rPr lang="el-GR" dirty="0" smtClean="0">
                <a:solidFill>
                  <a:srgbClr val="161616"/>
                </a:solidFill>
                <a:latin typeface="Calibri" pitchFamily="34" charset="0"/>
                <a:ea typeface="Calibri" pitchFamily="34" charset="0"/>
              </a:rPr>
              <a:t>Οι άξονες και οι γωνίες που σχηματίζουν μεταξύ τους και λαμβάνονται υπ’ όψιν στον προ-εγχειρητικό σχεδιασμό μιας ΟΑΓ είναι:</a:t>
            </a:r>
          </a:p>
        </p:txBody>
      </p:sp>
      <p:pic>
        <p:nvPicPr>
          <p:cNvPr id="1028" name="Picture 4" descr="C:\Users\SONIA\Desktop\t-f angle-words.jpg"/>
          <p:cNvPicPr>
            <a:picLocks noChangeAspect="1" noChangeArrowheads="1"/>
          </p:cNvPicPr>
          <p:nvPr/>
        </p:nvPicPr>
        <p:blipFill>
          <a:blip r:embed="rId3" cstate="print"/>
          <a:srcRect/>
          <a:stretch>
            <a:fillRect/>
          </a:stretch>
        </p:blipFill>
        <p:spPr bwMode="auto">
          <a:xfrm>
            <a:off x="6804248" y="1412776"/>
            <a:ext cx="2066630" cy="3528392"/>
          </a:xfrm>
          <a:prstGeom prst="rect">
            <a:avLst/>
          </a:prstGeom>
          <a:ln w="38100" cap="sq" cmpd="thickThin">
            <a:solidFill>
              <a:srgbClr val="000000"/>
            </a:solidFill>
            <a:prstDash val="solid"/>
            <a:miter lim="800000"/>
          </a:ln>
          <a:effectLst>
            <a:innerShdw blurRad="76200">
              <a:srgbClr val="000000"/>
            </a:innerShdw>
          </a:effectLst>
        </p:spPr>
      </p:pic>
      <p:sp>
        <p:nvSpPr>
          <p:cNvPr id="5" name="TextBox 1"/>
          <p:cNvSpPr txBox="1"/>
          <p:nvPr/>
        </p:nvSpPr>
        <p:spPr>
          <a:xfrm>
            <a:off x="5724128" y="6165304"/>
            <a:ext cx="295232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Pickering &amp; Armstrong,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6" name="5 - Ορθογώνιο"/>
          <p:cNvSpPr/>
          <p:nvPr/>
        </p:nvSpPr>
        <p:spPr>
          <a:xfrm>
            <a:off x="251520" y="5157192"/>
            <a:ext cx="8496944" cy="1107996"/>
          </a:xfrm>
          <a:prstGeom prst="rect">
            <a:avLst/>
          </a:prstGeom>
        </p:spPr>
        <p:txBody>
          <a:bodyPr wrap="square">
            <a:spAutoFit/>
          </a:bodyPr>
          <a:lstStyle/>
          <a:p>
            <a:pPr marL="271463" indent="-177800">
              <a:buClr>
                <a:srgbClr val="A50021"/>
              </a:buClr>
              <a:buFont typeface="Wingdings" panose="05000000000000000000" pitchFamily="2" charset="2"/>
              <a:buChar char="§"/>
            </a:pPr>
            <a:r>
              <a:rPr lang="el-GR" sz="2200" dirty="0" smtClean="0">
                <a:solidFill>
                  <a:srgbClr val="161616"/>
                </a:solidFill>
                <a:latin typeface="Calibri" pitchFamily="34" charset="0"/>
                <a:ea typeface="Calibri" pitchFamily="34" charset="0"/>
              </a:rPr>
              <a:t>Ο </a:t>
            </a:r>
            <a:r>
              <a:rPr lang="el-GR" sz="2200" b="1" dirty="0">
                <a:solidFill>
                  <a:srgbClr val="161616"/>
                </a:solidFill>
                <a:latin typeface="Calibri" pitchFamily="34" charset="0"/>
                <a:ea typeface="Calibri" pitchFamily="34" charset="0"/>
              </a:rPr>
              <a:t>Μ</a:t>
            </a:r>
            <a:r>
              <a:rPr lang="el-GR" sz="2200" b="1" dirty="0" smtClean="0">
                <a:solidFill>
                  <a:srgbClr val="161616"/>
                </a:solidFill>
                <a:latin typeface="Calibri" pitchFamily="34" charset="0"/>
                <a:ea typeface="Calibri" pitchFamily="34" charset="0"/>
              </a:rPr>
              <a:t>ηχανικός Άξονας </a:t>
            </a:r>
            <a:r>
              <a:rPr lang="el-GR" sz="2200" dirty="0" smtClean="0">
                <a:solidFill>
                  <a:srgbClr val="161616"/>
                </a:solidFill>
                <a:latin typeface="Calibri" pitchFamily="34" charset="0"/>
                <a:ea typeface="Calibri" pitchFamily="34" charset="0"/>
              </a:rPr>
              <a:t>του σκέλους: σχηματίζεται από τη γραμμή που ενώνει την κεφαλή του μηριαίου οστού και το κέντρο του αστραγάλου και διέρχεται από το κέντρο της άρθρωσης του γόνατος. </a:t>
            </a:r>
          </a:p>
        </p:txBody>
      </p:sp>
      <p:sp>
        <p:nvSpPr>
          <p:cNvPr id="7" name="3 - Θέση αριθμού διαφάνειας"/>
          <p:cNvSpPr>
            <a:spLocks noGrp="1"/>
          </p:cNvSpPr>
          <p:nvPr>
            <p:ph type="sldNum" sz="quarter" idx="12"/>
          </p:nvPr>
        </p:nvSpPr>
        <p:spPr>
          <a:xfrm>
            <a:off x="6737278" y="6265118"/>
            <a:ext cx="2133600" cy="476250"/>
          </a:xfrm>
          <a:noFill/>
        </p:spPr>
        <p:txBody>
          <a:bodyPr/>
          <a:lstStyle/>
          <a:p>
            <a:fld id="{318A373C-EB4C-4F32-A8B3-9B12A598E8C3}" type="slidenum">
              <a:rPr lang="el-GR">
                <a:solidFill>
                  <a:srgbClr val="DADADA">
                    <a:lumMod val="10000"/>
                  </a:srgbClr>
                </a:solidFill>
              </a:rPr>
              <a:pPr/>
              <a:t>23</a:t>
            </a:fld>
            <a:endParaRPr lang="el-GR" dirty="0">
              <a:solidFill>
                <a:srgbClr val="DADADA">
                  <a:lumMod val="10000"/>
                </a:srgbClr>
              </a:solidFill>
            </a:endParaRPr>
          </a:p>
        </p:txBody>
      </p:sp>
      <p:sp>
        <p:nvSpPr>
          <p:cNvPr id="2" name="Ορθογώνιο 1"/>
          <p:cNvSpPr/>
          <p:nvPr/>
        </p:nvSpPr>
        <p:spPr>
          <a:xfrm>
            <a:off x="7092280" y="4952201"/>
            <a:ext cx="1521122" cy="276999"/>
          </a:xfrm>
          <a:prstGeom prst="rect">
            <a:avLst/>
          </a:prstGeom>
        </p:spPr>
        <p:txBody>
          <a:bodyPr wrap="none">
            <a:spAutoFit/>
          </a:bodyPr>
          <a:lstStyle/>
          <a:p>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smbs.buffalo.edu</a:t>
            </a:r>
            <a:endParaRPr lang="el-GR" dirty="0"/>
          </a:p>
        </p:txBody>
      </p:sp>
    </p:spTree>
    <p:extLst>
      <p:ext uri="{BB962C8B-B14F-4D97-AF65-F5344CB8AC3E}">
        <p14:creationId xmlns:p14="http://schemas.microsoft.com/office/powerpoint/2010/main" val="3593429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090612"/>
          </a:xfrm>
        </p:spPr>
        <p:txBody>
          <a:bodyPr/>
          <a:lstStyle/>
          <a:p>
            <a:pPr>
              <a:defRPr/>
            </a:pPr>
            <a:r>
              <a:rPr lang="el-GR" dirty="0" smtClean="0">
                <a:solidFill>
                  <a:schemeClr val="accent4">
                    <a:lumMod val="10000"/>
                  </a:schemeClr>
                </a:solidFill>
              </a:rPr>
              <a:t>Αρθροπλαστική Γόνατος</a:t>
            </a:r>
            <a:r>
              <a:rPr lang="en-US" dirty="0" smtClean="0"/>
              <a:t/>
            </a:r>
            <a:br>
              <a:rPr lang="en-US" dirty="0" smtClean="0"/>
            </a:br>
            <a:r>
              <a:rPr lang="el-GR" sz="3200" dirty="0" smtClean="0"/>
              <a:t>Αποκατάσταση Αξόνων</a:t>
            </a:r>
            <a:r>
              <a:rPr lang="el-GR" altLang="el-GR" baseline="-16000" dirty="0" smtClean="0"/>
              <a:t> [</a:t>
            </a:r>
            <a:r>
              <a:rPr lang="en-US" altLang="el-GR" baseline="-16000" dirty="0" smtClean="0"/>
              <a:t>2</a:t>
            </a:r>
            <a:r>
              <a:rPr lang="el-GR" altLang="el-GR" baseline="-16000" dirty="0" smtClean="0"/>
              <a:t>/</a:t>
            </a:r>
            <a:r>
              <a:rPr lang="en-US" altLang="el-GR" baseline="-16000" dirty="0" smtClean="0"/>
              <a:t>3</a:t>
            </a:r>
            <a:r>
              <a:rPr lang="el-GR" altLang="el-GR" baseline="-16000" dirty="0" smtClean="0"/>
              <a:t>] </a:t>
            </a:r>
            <a:endParaRPr lang="el-GR" dirty="0"/>
          </a:p>
        </p:txBody>
      </p:sp>
      <p:sp>
        <p:nvSpPr>
          <p:cNvPr id="3" name="2 - Θέση περιεχομένου"/>
          <p:cNvSpPr>
            <a:spLocks noGrp="1"/>
          </p:cNvSpPr>
          <p:nvPr>
            <p:ph idx="1"/>
          </p:nvPr>
        </p:nvSpPr>
        <p:spPr>
          <a:xfrm>
            <a:off x="206023" y="1413447"/>
            <a:ext cx="8758767" cy="4679849"/>
          </a:xfrm>
        </p:spPr>
        <p:txBody>
          <a:bodyPr/>
          <a:lstStyle/>
          <a:p>
            <a:pPr>
              <a:buFont typeface="Wingdings" panose="05000000000000000000" pitchFamily="2" charset="2"/>
              <a:buChar char="§"/>
            </a:pPr>
            <a:r>
              <a:rPr lang="el-GR" dirty="0" smtClean="0">
                <a:solidFill>
                  <a:srgbClr val="161616"/>
                </a:solidFill>
                <a:ea typeface="Calibri" pitchFamily="34" charset="0"/>
              </a:rPr>
              <a:t>Ο </a:t>
            </a:r>
            <a:r>
              <a:rPr lang="el-GR" b="1" dirty="0" smtClean="0">
                <a:solidFill>
                  <a:srgbClr val="161616"/>
                </a:solidFill>
                <a:ea typeface="Calibri" pitchFamily="34" charset="0"/>
              </a:rPr>
              <a:t>Ανατομικός Άξονας </a:t>
            </a:r>
            <a:r>
              <a:rPr lang="el-GR" dirty="0" smtClean="0">
                <a:solidFill>
                  <a:srgbClr val="161616"/>
                </a:solidFill>
                <a:ea typeface="Calibri" pitchFamily="34" charset="0"/>
              </a:rPr>
              <a:t>του σκέλους: είναι 7</a:t>
            </a:r>
            <a:r>
              <a:rPr lang="el-GR" baseline="30000" dirty="0" smtClean="0">
                <a:solidFill>
                  <a:srgbClr val="161616"/>
                </a:solidFill>
                <a:ea typeface="Calibri" pitchFamily="34" charset="0"/>
              </a:rPr>
              <a:t>ο</a:t>
            </a:r>
            <a:r>
              <a:rPr lang="el-GR" dirty="0" smtClean="0">
                <a:solidFill>
                  <a:srgbClr val="161616"/>
                </a:solidFill>
                <a:ea typeface="Calibri" pitchFamily="34" charset="0"/>
              </a:rPr>
              <a:t> </a:t>
            </a:r>
            <a:r>
              <a:rPr lang="el-GR" dirty="0" smtClean="0">
                <a:solidFill>
                  <a:srgbClr val="000000"/>
                </a:solidFill>
                <a:ea typeface="Calibri" pitchFamily="34" charset="0"/>
              </a:rPr>
              <a:t>σε βλαισότητα </a:t>
            </a:r>
            <a:r>
              <a:rPr lang="el-GR" dirty="0" smtClean="0">
                <a:solidFill>
                  <a:srgbClr val="161616"/>
                </a:solidFill>
                <a:ea typeface="Calibri" pitchFamily="34" charset="0"/>
              </a:rPr>
              <a:t>σε σύγκριση με τον κατακόρυφο άξονα του σώματος, εξαιτίας του </a:t>
            </a:r>
            <a:r>
              <a:rPr lang="en-US" dirty="0" smtClean="0">
                <a:solidFill>
                  <a:srgbClr val="161616"/>
                </a:solidFill>
                <a:ea typeface="Calibri" pitchFamily="34" charset="0"/>
              </a:rPr>
              <a:t>offset</a:t>
            </a:r>
            <a:r>
              <a:rPr lang="el-GR" dirty="0" smtClean="0">
                <a:solidFill>
                  <a:srgbClr val="161616"/>
                </a:solidFill>
                <a:ea typeface="Calibri" pitchFamily="34" charset="0"/>
              </a:rPr>
              <a:t> που δημιουργείται από τον αυχένα του μηριαίου οστού. </a:t>
            </a:r>
          </a:p>
          <a:p>
            <a:pPr>
              <a:buFont typeface="Wingdings" panose="05000000000000000000" pitchFamily="2" charset="2"/>
              <a:buChar char="§"/>
            </a:pPr>
            <a:r>
              <a:rPr lang="el-GR" dirty="0" smtClean="0">
                <a:solidFill>
                  <a:srgbClr val="161616"/>
                </a:solidFill>
                <a:ea typeface="Calibri" pitchFamily="34" charset="0"/>
              </a:rPr>
              <a:t>Ο </a:t>
            </a:r>
            <a:r>
              <a:rPr lang="el-GR" b="1" dirty="0" smtClean="0">
                <a:solidFill>
                  <a:srgbClr val="161616"/>
                </a:solidFill>
                <a:ea typeface="Calibri" pitchFamily="34" charset="0"/>
              </a:rPr>
              <a:t>Μηχανικός Άξονας </a:t>
            </a:r>
            <a:r>
              <a:rPr lang="el-GR" dirty="0" smtClean="0">
                <a:solidFill>
                  <a:srgbClr val="161616"/>
                </a:solidFill>
                <a:ea typeface="Calibri" pitchFamily="34" charset="0"/>
              </a:rPr>
              <a:t>του σκέλους σχηματίζει γωνία 3</a:t>
            </a:r>
            <a:r>
              <a:rPr lang="el-GR" baseline="30000" dirty="0" smtClean="0">
                <a:solidFill>
                  <a:srgbClr val="161616"/>
                </a:solidFill>
                <a:ea typeface="Calibri" pitchFamily="34" charset="0"/>
              </a:rPr>
              <a:t>ο</a:t>
            </a:r>
            <a:r>
              <a:rPr lang="el-GR" dirty="0" smtClean="0">
                <a:solidFill>
                  <a:srgbClr val="161616"/>
                </a:solidFill>
                <a:ea typeface="Calibri" pitchFamily="34" charset="0"/>
              </a:rPr>
              <a:t> σε ραιβότητα σε σύγκριση με τον κατακόρυφο άξονα του σώματος.</a:t>
            </a:r>
          </a:p>
          <a:p>
            <a:pPr>
              <a:buFont typeface="Wingdings" panose="05000000000000000000" pitchFamily="2" charset="2"/>
              <a:buChar char="§"/>
            </a:pPr>
            <a:r>
              <a:rPr lang="el-GR" dirty="0" smtClean="0">
                <a:solidFill>
                  <a:srgbClr val="161616"/>
                </a:solidFill>
                <a:ea typeface="Calibri" pitchFamily="34" charset="0"/>
              </a:rPr>
              <a:t>Ο </a:t>
            </a:r>
            <a:r>
              <a:rPr lang="el-GR" b="1" dirty="0" smtClean="0">
                <a:solidFill>
                  <a:srgbClr val="161616"/>
                </a:solidFill>
                <a:ea typeface="Calibri" pitchFamily="34" charset="0"/>
              </a:rPr>
              <a:t>Εγκάρσιος Άξονας </a:t>
            </a:r>
            <a:r>
              <a:rPr lang="el-GR" dirty="0" smtClean="0">
                <a:solidFill>
                  <a:srgbClr val="161616"/>
                </a:solidFill>
                <a:ea typeface="Calibri" pitchFamily="34" charset="0"/>
              </a:rPr>
              <a:t>της άρθρωσης του γονάτου: είναι κάθετος προς τον κατακόρυφο άξονα του σώματος και σχηματίζει γωνία 3</a:t>
            </a:r>
            <a:r>
              <a:rPr lang="el-GR" baseline="30000" dirty="0" smtClean="0">
                <a:solidFill>
                  <a:srgbClr val="161616"/>
                </a:solidFill>
                <a:ea typeface="Calibri" pitchFamily="34" charset="0"/>
              </a:rPr>
              <a:t>ο</a:t>
            </a:r>
            <a:r>
              <a:rPr lang="el-GR" dirty="0" smtClean="0">
                <a:solidFill>
                  <a:srgbClr val="161616"/>
                </a:solidFill>
                <a:ea typeface="Calibri" pitchFamily="34" charset="0"/>
              </a:rPr>
              <a:t> με τον άξονα της κνημιαίας διάφυσης και γωνία 10</a:t>
            </a:r>
            <a:r>
              <a:rPr lang="el-GR" baseline="30000" dirty="0" smtClean="0">
                <a:solidFill>
                  <a:srgbClr val="161616"/>
                </a:solidFill>
                <a:ea typeface="Calibri" pitchFamily="34" charset="0"/>
              </a:rPr>
              <a:t>ο</a:t>
            </a:r>
            <a:r>
              <a:rPr lang="el-GR" dirty="0" smtClean="0">
                <a:solidFill>
                  <a:srgbClr val="161616"/>
                </a:solidFill>
                <a:ea typeface="Calibri" pitchFamily="34" charset="0"/>
              </a:rPr>
              <a:t> με τον άξονα της μηριαίας διάφυσης. </a:t>
            </a:r>
            <a:endParaRPr lang="en-US" dirty="0" smtClean="0">
              <a:solidFill>
                <a:srgbClr val="161616"/>
              </a:solidFill>
              <a:ea typeface="Calibri" pitchFamily="34" charset="0"/>
            </a:endParaRPr>
          </a:p>
          <a:p>
            <a:pPr>
              <a:buFont typeface="Wingdings" panose="05000000000000000000" pitchFamily="2" charset="2"/>
              <a:buChar char="§"/>
            </a:pPr>
            <a:r>
              <a:rPr lang="el-GR" altLang="el-GR" dirty="0" smtClean="0">
                <a:solidFill>
                  <a:srgbClr val="000000"/>
                </a:solidFill>
              </a:rPr>
              <a:t>Η γωνία μεταξύ του ανατομικού άξονα του μηριαίου και του ανατομικού άξονα της κνήμης</a:t>
            </a:r>
            <a:r>
              <a:rPr lang="en-US" altLang="el-GR" dirty="0" smtClean="0">
                <a:solidFill>
                  <a:srgbClr val="000000"/>
                </a:solidFill>
              </a:rPr>
              <a:t> </a:t>
            </a:r>
            <a:r>
              <a:rPr lang="el-GR" altLang="el-GR" dirty="0" smtClean="0">
                <a:solidFill>
                  <a:srgbClr val="000000"/>
                </a:solidFill>
              </a:rPr>
              <a:t>ονομάζεται </a:t>
            </a:r>
            <a:r>
              <a:rPr lang="el-GR" altLang="el-GR" b="1" dirty="0" smtClean="0">
                <a:solidFill>
                  <a:srgbClr val="000000"/>
                </a:solidFill>
              </a:rPr>
              <a:t>κνημομηριαία διαφυσιακή γωνία</a:t>
            </a:r>
            <a:r>
              <a:rPr lang="el-GR" altLang="el-GR" dirty="0" smtClean="0">
                <a:solidFill>
                  <a:srgbClr val="000000"/>
                </a:solidFill>
              </a:rPr>
              <a:t> </a:t>
            </a:r>
            <a:r>
              <a:rPr lang="en-US" altLang="el-GR" dirty="0" smtClean="0">
                <a:solidFill>
                  <a:srgbClr val="000000"/>
                </a:solidFill>
              </a:rPr>
              <a:t>(tibio femoral shaft angle)</a:t>
            </a:r>
            <a:r>
              <a:rPr lang="el-GR" altLang="el-GR" dirty="0" smtClean="0">
                <a:solidFill>
                  <a:srgbClr val="000000"/>
                </a:solidFill>
              </a:rPr>
              <a:t> και είναι περίπου</a:t>
            </a:r>
            <a:r>
              <a:rPr lang="en-US" altLang="el-GR" dirty="0" smtClean="0">
                <a:solidFill>
                  <a:srgbClr val="000000"/>
                </a:solidFill>
                <a:cs typeface="Arial" pitchFamily="34" charset="0"/>
              </a:rPr>
              <a:t> 6</a:t>
            </a:r>
            <a:r>
              <a:rPr lang="el-GR" altLang="el-GR" baseline="30000" dirty="0" smtClean="0">
                <a:solidFill>
                  <a:srgbClr val="000000"/>
                </a:solidFill>
                <a:cs typeface="Arial" pitchFamily="34" charset="0"/>
              </a:rPr>
              <a:t>ο</a:t>
            </a:r>
            <a:r>
              <a:rPr lang="el-GR" altLang="el-GR" dirty="0" smtClean="0">
                <a:solidFill>
                  <a:srgbClr val="000000"/>
                </a:solidFill>
                <a:cs typeface="Arial" pitchFamily="34" charset="0"/>
              </a:rPr>
              <a:t>. </a:t>
            </a:r>
            <a:r>
              <a:rPr lang="el-GR" altLang="el-GR" dirty="0" smtClean="0">
                <a:solidFill>
                  <a:srgbClr val="000000"/>
                </a:solidFill>
              </a:rPr>
              <a:t>Η κνημομηριαία γωνία σε βλαισά γόνατα είναι </a:t>
            </a:r>
            <a:r>
              <a:rPr lang="en-US" altLang="el-GR" dirty="0" smtClean="0">
                <a:solidFill>
                  <a:srgbClr val="000000"/>
                </a:solidFill>
              </a:rPr>
              <a:t>&gt; 6</a:t>
            </a:r>
            <a:r>
              <a:rPr lang="el-GR" altLang="el-GR" baseline="30000" dirty="0" smtClean="0">
                <a:solidFill>
                  <a:srgbClr val="000000"/>
                </a:solidFill>
              </a:rPr>
              <a:t>ο</a:t>
            </a:r>
            <a:r>
              <a:rPr lang="el-GR" altLang="el-GR" dirty="0" smtClean="0">
                <a:solidFill>
                  <a:srgbClr val="000000"/>
                </a:solidFill>
              </a:rPr>
              <a:t>, ενώ σε ραιβά γόνατα είναι </a:t>
            </a:r>
            <a:r>
              <a:rPr lang="en-US" altLang="el-GR" dirty="0" smtClean="0">
                <a:solidFill>
                  <a:srgbClr val="000000"/>
                </a:solidFill>
              </a:rPr>
              <a:t>&lt; 6</a:t>
            </a:r>
            <a:r>
              <a:rPr lang="el-GR" altLang="el-GR" baseline="30000" dirty="0" smtClean="0">
                <a:solidFill>
                  <a:srgbClr val="000000"/>
                </a:solidFill>
              </a:rPr>
              <a:t>ο</a:t>
            </a:r>
            <a:r>
              <a:rPr lang="el-GR" altLang="el-GR" dirty="0" smtClean="0">
                <a:solidFill>
                  <a:srgbClr val="000000"/>
                </a:solidFill>
              </a:rPr>
              <a:t>.  </a:t>
            </a:r>
            <a:r>
              <a:rPr lang="el-GR" dirty="0" smtClean="0">
                <a:solidFill>
                  <a:srgbClr val="161616"/>
                </a:solidFill>
                <a:ea typeface="Calibri" pitchFamily="34" charset="0"/>
              </a:rPr>
              <a:t> </a:t>
            </a:r>
          </a:p>
        </p:txBody>
      </p:sp>
      <p:sp>
        <p:nvSpPr>
          <p:cNvPr id="19460" name="3 - Θέση αριθμού διαφάνειας"/>
          <p:cNvSpPr>
            <a:spLocks noGrp="1"/>
          </p:cNvSpPr>
          <p:nvPr>
            <p:ph type="sldNum" sz="quarter" idx="12"/>
          </p:nvPr>
        </p:nvSpPr>
        <p:spPr>
          <a:noFill/>
        </p:spPr>
        <p:txBody>
          <a:bodyPr/>
          <a:lstStyle/>
          <a:p>
            <a:fld id="{318A373C-EB4C-4F32-A8B3-9B12A598E8C3}" type="slidenum">
              <a:rPr lang="el-GR">
                <a:solidFill>
                  <a:srgbClr val="DADADA">
                    <a:lumMod val="10000"/>
                  </a:srgbClr>
                </a:solidFill>
              </a:rPr>
              <a:pPr/>
              <a:t>24</a:t>
            </a:fld>
            <a:endParaRPr lang="el-GR" dirty="0">
              <a:solidFill>
                <a:srgbClr val="DADADA">
                  <a:lumMod val="10000"/>
                </a:srgbClr>
              </a:solidFill>
            </a:endParaRPr>
          </a:p>
        </p:txBody>
      </p:sp>
      <p:sp>
        <p:nvSpPr>
          <p:cNvPr id="19461" name="TextBox 1"/>
          <p:cNvSpPr txBox="1">
            <a:spLocks noChangeArrowheads="1"/>
          </p:cNvSpPr>
          <p:nvPr/>
        </p:nvSpPr>
        <p:spPr bwMode="auto">
          <a:xfrm>
            <a:off x="5867016" y="6021288"/>
            <a:ext cx="2953456" cy="369888"/>
          </a:xfrm>
          <a:prstGeom prst="rect">
            <a:avLst/>
          </a:prstGeom>
          <a:noFill/>
          <a:ln w="9525">
            <a:noFill/>
            <a:miter lim="800000"/>
            <a:headEnd/>
            <a:tailEnd/>
          </a:ln>
        </p:spPr>
        <p:txBody>
          <a:bodyPr>
            <a:spAutoFit/>
          </a:bodyPr>
          <a:lstStyle/>
          <a:p>
            <a:r>
              <a:rPr lang="el-GR" b="1" dirty="0">
                <a:solidFill>
                  <a:srgbClr val="A50021"/>
                </a:solidFill>
                <a:latin typeface="Arial Narrow" pitchFamily="34" charset="0"/>
                <a:cs typeface="Arial" charset="0"/>
              </a:rPr>
              <a:t>[</a:t>
            </a:r>
            <a:r>
              <a:rPr lang="en-US" b="1" dirty="0">
                <a:solidFill>
                  <a:srgbClr val="A50021"/>
                </a:solidFill>
                <a:latin typeface="Arial Narrow" pitchFamily="34" charset="0"/>
                <a:cs typeface="Arial" charset="0"/>
              </a:rPr>
              <a:t>Pickering &amp; Armstrong, </a:t>
            </a:r>
            <a:r>
              <a:rPr lang="en-US" b="1" dirty="0">
                <a:solidFill>
                  <a:srgbClr val="A50021"/>
                </a:solidFill>
                <a:latin typeface="Arial Narrow" pitchFamily="34" charset="0"/>
              </a:rPr>
              <a:t>20</a:t>
            </a:r>
            <a:r>
              <a:rPr lang="el-GR" b="1" dirty="0">
                <a:solidFill>
                  <a:srgbClr val="A50021"/>
                </a:solidFill>
                <a:latin typeface="Arial Narrow" pitchFamily="34" charset="0"/>
              </a:rPr>
              <a:t>12</a:t>
            </a:r>
            <a:r>
              <a:rPr lang="el-GR" b="1" dirty="0">
                <a:solidFill>
                  <a:srgbClr val="A50021"/>
                </a:solidFill>
                <a:latin typeface="Arial Narrow" pitchFamily="34" charset="0"/>
                <a:cs typeface="Arial" charset="0"/>
              </a:rPr>
              <a:t>]</a:t>
            </a:r>
            <a:endParaRPr lang="en-US" b="1" dirty="0">
              <a:solidFill>
                <a:srgbClr val="A50021"/>
              </a:solidFill>
              <a:latin typeface="Arial Narrow" pitchFamily="34" charset="0"/>
              <a:cs typeface="Arial" charset="0"/>
            </a:endParaRPr>
          </a:p>
        </p:txBody>
      </p:sp>
    </p:spTree>
    <p:extLst>
      <p:ext uri="{BB962C8B-B14F-4D97-AF65-F5344CB8AC3E}">
        <p14:creationId xmlns:p14="http://schemas.microsoft.com/office/powerpoint/2010/main" val="3605887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090531"/>
          </a:xfrm>
        </p:spPr>
        <p:txBody>
          <a:bodyPr/>
          <a:lstStyle/>
          <a:p>
            <a:r>
              <a:rPr lang="el-GR" dirty="0">
                <a:solidFill>
                  <a:schemeClr val="accent4">
                    <a:lumMod val="10000"/>
                  </a:schemeClr>
                </a:solidFill>
              </a:rPr>
              <a:t>Αρθροπλαστική Γόνατος</a:t>
            </a:r>
            <a:r>
              <a:rPr lang="en-US" dirty="0"/>
              <a:t/>
            </a:r>
            <a:br>
              <a:rPr lang="en-US" dirty="0"/>
            </a:br>
            <a:r>
              <a:rPr lang="el-GR" sz="3200" dirty="0"/>
              <a:t>Αποκατάσταση Αξόνων</a:t>
            </a:r>
            <a:r>
              <a:rPr lang="el-GR" dirty="0"/>
              <a:t> </a:t>
            </a:r>
            <a:r>
              <a:rPr lang="el-GR" altLang="el-GR" baseline="-16000" dirty="0" smtClean="0"/>
              <a:t>[</a:t>
            </a:r>
            <a:r>
              <a:rPr lang="en-US" altLang="el-GR" baseline="-16000" dirty="0" smtClean="0"/>
              <a:t>3</a:t>
            </a:r>
            <a:r>
              <a:rPr lang="el-GR" altLang="el-GR" baseline="-16000" dirty="0" smtClean="0"/>
              <a:t>/</a:t>
            </a:r>
            <a:r>
              <a:rPr lang="en-US" altLang="el-GR" baseline="-16000" dirty="0" smtClean="0"/>
              <a:t>3</a:t>
            </a:r>
            <a:r>
              <a:rPr lang="el-GR" altLang="el-GR" baseline="-16000" dirty="0" smtClean="0"/>
              <a:t>] </a:t>
            </a:r>
            <a:endParaRPr lang="el-GR" dirty="0"/>
          </a:p>
        </p:txBody>
      </p:sp>
      <p:sp>
        <p:nvSpPr>
          <p:cNvPr id="3" name="2 - Θέση περιεχομένου"/>
          <p:cNvSpPr>
            <a:spLocks noGrp="1"/>
          </p:cNvSpPr>
          <p:nvPr>
            <p:ph idx="1"/>
          </p:nvPr>
        </p:nvSpPr>
        <p:spPr>
          <a:xfrm>
            <a:off x="205680" y="1556792"/>
            <a:ext cx="5446440" cy="4752528"/>
          </a:xfrm>
        </p:spPr>
        <p:txBody>
          <a:bodyPr/>
          <a:lstStyle/>
          <a:p>
            <a:pPr marL="447675" indent="-266700">
              <a:buFont typeface="Wingdings" pitchFamily="2" charset="2"/>
              <a:buChar char="§"/>
            </a:pPr>
            <a:endParaRPr lang="el-GR" sz="800" dirty="0" smtClean="0">
              <a:solidFill>
                <a:srgbClr val="000000"/>
              </a:solidFill>
            </a:endParaRPr>
          </a:p>
          <a:p>
            <a:pPr marL="447675" indent="-266700">
              <a:buFont typeface="Wingdings" pitchFamily="2" charset="2"/>
              <a:buChar char="§"/>
            </a:pPr>
            <a:r>
              <a:rPr lang="el-GR" dirty="0" smtClean="0">
                <a:solidFill>
                  <a:srgbClr val="000000"/>
                </a:solidFill>
              </a:rPr>
              <a:t>Ο </a:t>
            </a:r>
            <a:r>
              <a:rPr lang="el-GR" b="1" dirty="0" smtClean="0">
                <a:solidFill>
                  <a:srgbClr val="000000"/>
                </a:solidFill>
              </a:rPr>
              <a:t>Διαεπικονδυλιακός (transepicondylar) Άξονας</a:t>
            </a:r>
            <a:r>
              <a:rPr lang="el-GR" dirty="0" smtClean="0">
                <a:solidFill>
                  <a:srgbClr val="000000"/>
                </a:solidFill>
              </a:rPr>
              <a:t> του μηριαίου οστού </a:t>
            </a:r>
            <a:r>
              <a:rPr lang="el-GR" dirty="0" smtClean="0"/>
              <a:t>είναι κάθετος προς το μηχανικό άξονα και </a:t>
            </a:r>
            <a:r>
              <a:rPr lang="el-GR" dirty="0" smtClean="0">
                <a:solidFill>
                  <a:srgbClr val="000000"/>
                </a:solidFill>
              </a:rPr>
              <a:t>καθορίζεται σχεδιάζοντας μια νοητή γραμμή μεταξύ του</a:t>
            </a:r>
            <a:r>
              <a:rPr lang="en-US" dirty="0" smtClean="0">
                <a:solidFill>
                  <a:srgbClr val="000000"/>
                </a:solidFill>
              </a:rPr>
              <a:t> </a:t>
            </a:r>
            <a:r>
              <a:rPr lang="el-GR" dirty="0" smtClean="0">
                <a:solidFill>
                  <a:srgbClr val="000000"/>
                </a:solidFill>
              </a:rPr>
              <a:t>έξω επικόνδυλου και της έκφυσης του έσω πλαγίου συνδέσμου, η οποία βρίσκεται στο κάτω μέρος της αύλακας του έσω επικονδύλου. </a:t>
            </a:r>
          </a:p>
          <a:p>
            <a:pPr marL="447675" indent="-87313">
              <a:buNone/>
            </a:pPr>
            <a:endParaRPr lang="el-GR" sz="800" dirty="0" smtClean="0">
              <a:solidFill>
                <a:srgbClr val="000000"/>
              </a:solidFill>
            </a:endParaRPr>
          </a:p>
          <a:p>
            <a:pPr marL="442913" indent="0">
              <a:buNone/>
            </a:pPr>
            <a:r>
              <a:rPr lang="el-GR" b="1" dirty="0" smtClean="0">
                <a:solidFill>
                  <a:srgbClr val="000000"/>
                </a:solidFill>
              </a:rPr>
              <a:t>Παρατήρηση: </a:t>
            </a:r>
            <a:r>
              <a:rPr lang="el-GR" dirty="0" smtClean="0">
                <a:solidFill>
                  <a:srgbClr val="000000"/>
                </a:solidFill>
              </a:rPr>
              <a:t>Ο διαεπικονδυλιακός άξονας προσδιορίζεται κατά τη διάρκεια του χειρουργείου. </a:t>
            </a:r>
          </a:p>
          <a:p>
            <a:pPr marL="447675" indent="-87313">
              <a:buNone/>
            </a:pPr>
            <a:endParaRPr lang="el-GR" dirty="0" smtClean="0">
              <a:solidFill>
                <a:schemeClr val="accent2">
                  <a:lumMod val="75000"/>
                </a:schemeClr>
              </a:solidFill>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25</a:t>
            </a:fld>
            <a:endParaRPr lang="el-GR" dirty="0">
              <a:solidFill>
                <a:srgbClr val="DADADA">
                  <a:lumMod val="10000"/>
                </a:srgbClr>
              </a:solidFill>
            </a:endParaRPr>
          </a:p>
        </p:txBody>
      </p:sp>
      <p:pic>
        <p:nvPicPr>
          <p:cNvPr id="114692" name="Picture 4" descr="http://boneandjoint.org.uk/sites/default/files/styles/large/public/Fig%202_2.jpg"/>
          <p:cNvPicPr>
            <a:picLocks noChangeAspect="1" noChangeArrowheads="1"/>
          </p:cNvPicPr>
          <p:nvPr/>
        </p:nvPicPr>
        <p:blipFill>
          <a:blip r:embed="rId3" cstate="print"/>
          <a:srcRect/>
          <a:stretch>
            <a:fillRect/>
          </a:stretch>
        </p:blipFill>
        <p:spPr bwMode="auto">
          <a:xfrm>
            <a:off x="5868144" y="1628800"/>
            <a:ext cx="2905125" cy="4572000"/>
          </a:xfrm>
          <a:prstGeom prst="rect">
            <a:avLst/>
          </a:prstGeom>
          <a:ln w="38100" cap="sq" cmpd="thickThin">
            <a:solidFill>
              <a:srgbClr val="000000"/>
            </a:solidFill>
            <a:prstDash val="solid"/>
            <a:miter lim="800000"/>
          </a:ln>
          <a:effectLst>
            <a:innerShdw blurRad="76200">
              <a:srgbClr val="000000"/>
            </a:innerShdw>
          </a:effectLst>
        </p:spPr>
      </p:pic>
      <p:sp>
        <p:nvSpPr>
          <p:cNvPr id="6" name="TextBox 1"/>
          <p:cNvSpPr txBox="1"/>
          <p:nvPr/>
        </p:nvSpPr>
        <p:spPr>
          <a:xfrm>
            <a:off x="2555776" y="5850205"/>
            <a:ext cx="295232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Pickering &amp; Armstrong,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7" name="Ορθογώνιο 6"/>
          <p:cNvSpPr/>
          <p:nvPr/>
        </p:nvSpPr>
        <p:spPr>
          <a:xfrm>
            <a:off x="5934806" y="6226343"/>
            <a:ext cx="2771800"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boneandjoint.org.uk</a:t>
            </a:r>
            <a:endParaRPr lang="el-GR" sz="1200" dirty="0">
              <a:solidFill>
                <a:prstClr val="black"/>
              </a:solidFill>
              <a:latin typeface="Calibri"/>
            </a:endParaRPr>
          </a:p>
        </p:txBody>
      </p:sp>
    </p:spTree>
    <p:extLst>
      <p:ext uri="{BB962C8B-B14F-4D97-AF65-F5344CB8AC3E}">
        <p14:creationId xmlns:p14="http://schemas.microsoft.com/office/powerpoint/2010/main" val="4143437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smtClean="0">
                <a:solidFill>
                  <a:schemeClr val="accent4">
                    <a:lumMod val="10000"/>
                  </a:schemeClr>
                </a:solidFill>
              </a:rPr>
              <a:t>Αρθροπλαστική Γόνατος</a:t>
            </a:r>
            <a:r>
              <a:rPr lang="el-GR" dirty="0" smtClean="0">
                <a:solidFill>
                  <a:srgbClr val="990033"/>
                </a:solidFill>
              </a:rPr>
              <a:t/>
            </a:r>
            <a:br>
              <a:rPr lang="el-GR" dirty="0" smtClean="0">
                <a:solidFill>
                  <a:srgbClr val="990033"/>
                </a:solidFill>
              </a:rPr>
            </a:br>
            <a:r>
              <a:rPr lang="el-GR" dirty="0" smtClean="0">
                <a:solidFill>
                  <a:srgbClr val="990033"/>
                </a:solidFill>
              </a:rPr>
              <a:t> </a:t>
            </a:r>
            <a:r>
              <a:rPr lang="el-GR" sz="3200" dirty="0" smtClean="0">
                <a:solidFill>
                  <a:srgbClr val="990033"/>
                </a:solidFill>
              </a:rPr>
              <a:t>Αντικατάσταση Οστικών Επιφανειών</a:t>
            </a:r>
            <a:r>
              <a:rPr lang="el-GR" altLang="el-GR" sz="3200" baseline="-16000" dirty="0" smtClean="0"/>
              <a:t> [1/3]</a:t>
            </a:r>
            <a:r>
              <a:rPr lang="el-GR" sz="3200" dirty="0" smtClean="0">
                <a:solidFill>
                  <a:srgbClr val="990033"/>
                </a:solidFill>
              </a:rPr>
              <a:t> </a:t>
            </a:r>
            <a:r>
              <a:rPr lang="el-GR" altLang="el-GR" sz="3200" baseline="-16000" dirty="0" smtClean="0"/>
              <a:t> </a:t>
            </a:r>
            <a:endParaRPr lang="el-GR" sz="3200"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26</a:t>
            </a:fld>
            <a:endParaRPr lang="el-GR" dirty="0">
              <a:solidFill>
                <a:srgbClr val="DADADA">
                  <a:lumMod val="10000"/>
                </a:srgbClr>
              </a:solidFill>
            </a:endParaRPr>
          </a:p>
        </p:txBody>
      </p:sp>
      <p:sp>
        <p:nvSpPr>
          <p:cNvPr id="8" name="7 - Ορθογώνιο"/>
          <p:cNvSpPr/>
          <p:nvPr/>
        </p:nvSpPr>
        <p:spPr>
          <a:xfrm>
            <a:off x="144016" y="1550402"/>
            <a:ext cx="8892480" cy="3259610"/>
          </a:xfrm>
          <a:prstGeom prst="rect">
            <a:avLst/>
          </a:prstGeom>
        </p:spPr>
        <p:txBody>
          <a:bodyPr wrap="square">
            <a:spAutoFit/>
          </a:bodyPr>
          <a:lstStyle/>
          <a:p>
            <a:pPr marL="355600" indent="-355600">
              <a:lnSpc>
                <a:spcPct val="112000"/>
              </a:lnSpc>
              <a:spcBef>
                <a:spcPts val="1200"/>
              </a:spcBef>
              <a:buClr>
                <a:srgbClr val="A50021"/>
              </a:buClr>
              <a:buFont typeface="Wingdings" pitchFamily="2" charset="2"/>
              <a:buChar char="Ø"/>
            </a:pPr>
            <a:r>
              <a:rPr lang="el-GR" sz="2200" dirty="0" smtClean="0">
                <a:solidFill>
                  <a:srgbClr val="000000"/>
                </a:solidFill>
                <a:latin typeface="Calibri" pitchFamily="34" charset="0"/>
              </a:rPr>
              <a:t>Στην περίπτωση που χρειαστεί να παρασκευαστούν και να αντικατασταθούν και οι δύο αρθρικές επιφάνειες της κνημομηριαίας  άρθρωσης, η ολική αρθροπλαστική καλείται διδιαμερισματική (</a:t>
            </a:r>
            <a:r>
              <a:rPr lang="en-US" sz="2200" dirty="0" smtClean="0">
                <a:solidFill>
                  <a:srgbClr val="000000"/>
                </a:solidFill>
                <a:latin typeface="Calibri" pitchFamily="34" charset="0"/>
              </a:rPr>
              <a:t>bicompartmental</a:t>
            </a:r>
            <a:r>
              <a:rPr lang="el-GR" sz="2200" dirty="0" smtClean="0">
                <a:solidFill>
                  <a:srgbClr val="000000"/>
                </a:solidFill>
                <a:latin typeface="Calibri" pitchFamily="34" charset="0"/>
              </a:rPr>
              <a:t>).</a:t>
            </a:r>
            <a:endParaRPr lang="en-US" sz="2200" dirty="0" smtClean="0">
              <a:solidFill>
                <a:srgbClr val="000000"/>
              </a:solidFill>
              <a:latin typeface="Calibri" pitchFamily="34" charset="0"/>
            </a:endParaRPr>
          </a:p>
          <a:p>
            <a:pPr marL="355600" indent="-355600">
              <a:lnSpc>
                <a:spcPct val="112000"/>
              </a:lnSpc>
              <a:spcBef>
                <a:spcPts val="1200"/>
              </a:spcBef>
              <a:buClr>
                <a:srgbClr val="A50021"/>
              </a:buClr>
              <a:buFont typeface="Wingdings" pitchFamily="2" charset="2"/>
              <a:buChar char="Ø"/>
            </a:pPr>
            <a:r>
              <a:rPr lang="el-GR" sz="2200" dirty="0">
                <a:solidFill>
                  <a:srgbClr val="000000"/>
                </a:solidFill>
                <a:latin typeface="Calibri" pitchFamily="34" charset="0"/>
              </a:rPr>
              <a:t>Στην περίπτωση ύπαρξης αρθρίτιδας στην επιγονατιδομηριαία άρθρωση, παρασκευάζεται και αντικαθίσταται και η οπίσθια επιφάνεια της επιγονατίδας, και η ολική αρθροπλαστική καλείται τριδιαμερισματική (</a:t>
            </a:r>
            <a:r>
              <a:rPr lang="en-US" altLang="el-GR" sz="2200" dirty="0">
                <a:solidFill>
                  <a:srgbClr val="000000"/>
                </a:solidFill>
                <a:latin typeface="Calibri" pitchFamily="34" charset="0"/>
              </a:rPr>
              <a:t>tricompartmental</a:t>
            </a:r>
            <a:r>
              <a:rPr lang="el-GR" altLang="el-GR" sz="2200" dirty="0" smtClean="0">
                <a:solidFill>
                  <a:srgbClr val="000000"/>
                </a:solidFill>
                <a:latin typeface="Calibri" pitchFamily="34" charset="0"/>
              </a:rPr>
              <a:t>).</a:t>
            </a:r>
            <a:endParaRPr lang="el-GR" sz="2200" dirty="0">
              <a:solidFill>
                <a:srgbClr val="000000"/>
              </a:solidFill>
              <a:latin typeface="Calibri" pitchFamily="34" charset="0"/>
            </a:endParaRPr>
          </a:p>
        </p:txBody>
      </p:sp>
    </p:spTree>
    <p:extLst>
      <p:ext uri="{BB962C8B-B14F-4D97-AF65-F5344CB8AC3E}">
        <p14:creationId xmlns:p14="http://schemas.microsoft.com/office/powerpoint/2010/main" val="2378545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116632"/>
            <a:ext cx="8229600" cy="1090531"/>
          </a:xfrm>
        </p:spPr>
        <p:txBody>
          <a:bodyPr/>
          <a:lstStyle/>
          <a:p>
            <a:r>
              <a:rPr lang="el-GR" dirty="0" smtClean="0">
                <a:solidFill>
                  <a:schemeClr val="accent4">
                    <a:lumMod val="10000"/>
                  </a:schemeClr>
                </a:solidFill>
              </a:rPr>
              <a:t>Αρθροπλαστική Γόνατος</a:t>
            </a:r>
            <a:r>
              <a:rPr lang="el-GR" dirty="0" smtClean="0">
                <a:solidFill>
                  <a:srgbClr val="990033"/>
                </a:solidFill>
              </a:rPr>
              <a:t/>
            </a:r>
            <a:br>
              <a:rPr lang="el-GR" dirty="0" smtClean="0">
                <a:solidFill>
                  <a:srgbClr val="990033"/>
                </a:solidFill>
              </a:rPr>
            </a:br>
            <a:r>
              <a:rPr lang="el-GR" dirty="0" smtClean="0">
                <a:solidFill>
                  <a:srgbClr val="990033"/>
                </a:solidFill>
              </a:rPr>
              <a:t> </a:t>
            </a:r>
            <a:r>
              <a:rPr lang="el-GR" sz="3200" dirty="0" smtClean="0">
                <a:solidFill>
                  <a:srgbClr val="990033"/>
                </a:solidFill>
              </a:rPr>
              <a:t>Αντικατάσταση Οστικών Επιφανειών</a:t>
            </a:r>
            <a:r>
              <a:rPr lang="el-GR" altLang="el-GR" sz="3200" baseline="-16000" dirty="0" smtClean="0"/>
              <a:t> [2/3]</a:t>
            </a:r>
            <a:r>
              <a:rPr lang="el-GR" sz="3200" dirty="0" smtClean="0">
                <a:solidFill>
                  <a:srgbClr val="990033"/>
                </a:solidFill>
              </a:rPr>
              <a:t> </a:t>
            </a:r>
            <a:r>
              <a:rPr lang="el-GR" altLang="el-GR" sz="3200" baseline="-16000" dirty="0" smtClean="0"/>
              <a:t> </a:t>
            </a:r>
            <a:endParaRPr lang="el-GR" sz="3200"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27</a:t>
            </a:fld>
            <a:endParaRPr lang="el-GR" dirty="0">
              <a:solidFill>
                <a:srgbClr val="DADADA">
                  <a:lumMod val="10000"/>
                </a:srgbClr>
              </a:solidFill>
            </a:endParaRPr>
          </a:p>
        </p:txBody>
      </p:sp>
      <p:sp>
        <p:nvSpPr>
          <p:cNvPr id="8" name="7 - Ορθογώνιο"/>
          <p:cNvSpPr/>
          <p:nvPr/>
        </p:nvSpPr>
        <p:spPr>
          <a:xfrm>
            <a:off x="323528" y="1628800"/>
            <a:ext cx="8496944" cy="3259610"/>
          </a:xfrm>
          <a:prstGeom prst="rect">
            <a:avLst/>
          </a:prstGeom>
        </p:spPr>
        <p:txBody>
          <a:bodyPr wrap="square">
            <a:spAutoFit/>
          </a:bodyPr>
          <a:lstStyle/>
          <a:p>
            <a:pPr marL="273050" indent="-273050">
              <a:lnSpc>
                <a:spcPct val="112000"/>
              </a:lnSpc>
              <a:spcBef>
                <a:spcPts val="1200"/>
              </a:spcBef>
              <a:buClr>
                <a:srgbClr val="A50021"/>
              </a:buClr>
              <a:buFont typeface="Wingdings" pitchFamily="2" charset="2"/>
              <a:buChar char="Ø"/>
            </a:pPr>
            <a:r>
              <a:rPr lang="el-GR" sz="2200" dirty="0" smtClean="0">
                <a:solidFill>
                  <a:srgbClr val="000000"/>
                </a:solidFill>
                <a:latin typeface="Calibri" pitchFamily="34" charset="0"/>
              </a:rPr>
              <a:t>Οι αρθρικές επιφάνειες οι οποίες παρασκευάζονται και αντικαθιστώνται είναι:</a:t>
            </a:r>
          </a:p>
          <a:p>
            <a:pPr marL="534988" indent="-261938">
              <a:lnSpc>
                <a:spcPct val="112000"/>
              </a:lnSpc>
              <a:spcBef>
                <a:spcPts val="1200"/>
              </a:spcBef>
              <a:buClr>
                <a:srgbClr val="A50021"/>
              </a:buClr>
              <a:buFont typeface="Wingdings" pitchFamily="2" charset="2"/>
              <a:buChar char="§"/>
            </a:pPr>
            <a:r>
              <a:rPr lang="el-GR" sz="2200" b="1" dirty="0" smtClean="0">
                <a:solidFill>
                  <a:srgbClr val="000000"/>
                </a:solidFill>
                <a:latin typeface="Calibri" pitchFamily="34" charset="0"/>
              </a:rPr>
              <a:t>Η αρθρική επιφάνεια του κατώτερου άκρου του μηριαίου οστού:       </a:t>
            </a:r>
            <a:r>
              <a:rPr lang="el-GR" sz="2200" dirty="0" smtClean="0">
                <a:solidFill>
                  <a:srgbClr val="000000"/>
                </a:solidFill>
                <a:latin typeface="Calibri" pitchFamily="34" charset="0"/>
              </a:rPr>
              <a:t>Το μεταλλικό εμφύτευμα που τοποθετείται γύρω από το άκρο του μηριαίου οστού, είναι -σύμφωνα με την ανατομία της περιοχής- καμπυλωτό με αύλακα (τροχιλία) στη μέση, έτσι ώστε η επιγονατίδα να μπορεί να τροχιοδρομείται ομαλά κατά τη διάρκεια της κάμψης και της έκτασης του γόνατος.</a:t>
            </a:r>
            <a:endParaRPr lang="en-US" sz="2200" dirty="0" smtClean="0">
              <a:solidFill>
                <a:srgbClr val="000000"/>
              </a:solidFill>
              <a:latin typeface="Calibri" pitchFamily="34" charset="0"/>
            </a:endParaRPr>
          </a:p>
        </p:txBody>
      </p:sp>
    </p:spTree>
    <p:extLst>
      <p:ext uri="{BB962C8B-B14F-4D97-AF65-F5344CB8AC3E}">
        <p14:creationId xmlns:p14="http://schemas.microsoft.com/office/powerpoint/2010/main" val="2202343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090531"/>
          </a:xfrm>
        </p:spPr>
        <p:txBody>
          <a:bodyPr/>
          <a:lstStyle/>
          <a:p>
            <a:r>
              <a:rPr lang="el-GR" dirty="0" smtClean="0">
                <a:solidFill>
                  <a:schemeClr val="accent4">
                    <a:lumMod val="10000"/>
                  </a:schemeClr>
                </a:solidFill>
              </a:rPr>
              <a:t>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Αντικατάσταση Οστικών Επιφανειών</a:t>
            </a:r>
            <a:r>
              <a:rPr lang="el-GR" altLang="el-GR" sz="3200" baseline="-16000" dirty="0" smtClean="0"/>
              <a:t> [3/3] </a:t>
            </a:r>
            <a:endParaRPr lang="el-GR" sz="3200" dirty="0"/>
          </a:p>
        </p:txBody>
      </p:sp>
      <p:sp>
        <p:nvSpPr>
          <p:cNvPr id="3" name="2 - Θέση περιεχομένου"/>
          <p:cNvSpPr>
            <a:spLocks noGrp="1"/>
          </p:cNvSpPr>
          <p:nvPr>
            <p:ph idx="1"/>
          </p:nvPr>
        </p:nvSpPr>
        <p:spPr>
          <a:xfrm>
            <a:off x="179512" y="1412776"/>
            <a:ext cx="8856984" cy="5184576"/>
          </a:xfrm>
        </p:spPr>
        <p:txBody>
          <a:bodyPr/>
          <a:lstStyle/>
          <a:p>
            <a:pPr marL="360363" indent="-184150">
              <a:spcBef>
                <a:spcPts val="800"/>
              </a:spcBef>
              <a:buFont typeface="Wingdings" pitchFamily="2" charset="2"/>
              <a:buChar char="§"/>
              <a:tabLst>
                <a:tab pos="360363" algn="l"/>
              </a:tabLst>
            </a:pPr>
            <a:r>
              <a:rPr lang="el-GR" b="1" dirty="0" smtClean="0"/>
              <a:t>Η άνω επιφάνεια της κνήμης: </a:t>
            </a:r>
            <a:r>
              <a:rPr lang="el-GR" dirty="0" smtClean="0"/>
              <a:t>Η κνημιαία πρόθεση είναι τυπικά μια επίπεδη μεταλλική πλατφόρμα </a:t>
            </a:r>
            <a:r>
              <a:rPr lang="en-US" dirty="0" smtClean="0"/>
              <a:t>(tray)</a:t>
            </a:r>
            <a:r>
              <a:rPr lang="el-GR" dirty="0" smtClean="0"/>
              <a:t> με ένθετο από ισχυρό, ανθεκτικό πλαστικό από πολυαιθυλένιο. Ορισμένα μοντέλα κνημιαίων εμφυτευμάτων</a:t>
            </a:r>
            <a:r>
              <a:rPr lang="en-US" dirty="0" smtClean="0"/>
              <a:t> </a:t>
            </a:r>
            <a:r>
              <a:rPr lang="el-GR" dirty="0" smtClean="0"/>
              <a:t>δεν έχουν μεταλλικό τμήμα και το πολυαιθυλένιο προσαρμόζεται απευθείας στο οστό της κνήμης. Για πρόσθετη σταθερότητα, το μεταλλικό τμήμα της πρόθεσης μπορεί να έχει ένα στέλεχος το οποίο </a:t>
            </a:r>
            <a:r>
              <a:rPr lang="el-GR" dirty="0" smtClean="0">
                <a:solidFill>
                  <a:srgbClr val="000000"/>
                </a:solidFill>
              </a:rPr>
              <a:t>εισάγεται κεντρικά στη κνήμη</a:t>
            </a:r>
            <a:r>
              <a:rPr lang="el-GR" dirty="0" smtClean="0"/>
              <a:t>.</a:t>
            </a:r>
            <a:endParaRPr lang="en-US" dirty="0" smtClean="0"/>
          </a:p>
          <a:p>
            <a:pPr marL="360363" indent="-184150">
              <a:spcBef>
                <a:spcPts val="800"/>
              </a:spcBef>
              <a:buFont typeface="Wingdings" pitchFamily="2" charset="2"/>
              <a:buChar char="§"/>
              <a:tabLst>
                <a:tab pos="360363" algn="l"/>
              </a:tabLst>
            </a:pPr>
            <a:r>
              <a:rPr lang="el-GR" b="1" dirty="0" smtClean="0"/>
              <a:t>Η οπίσθια επιφάνεια της επιγονατίδας</a:t>
            </a:r>
            <a:r>
              <a:rPr lang="el-GR" dirty="0" smtClean="0"/>
              <a:t>: Το εμφύτευμα που τοποθετείται είναι ένα θολωτό κομμάτι (</a:t>
            </a:r>
            <a:r>
              <a:rPr lang="en-US" dirty="0" smtClean="0"/>
              <a:t>button) </a:t>
            </a:r>
            <a:r>
              <a:rPr lang="el-GR" dirty="0" smtClean="0"/>
              <a:t>από πολυαιθυλένιο, που αναπαράγει το σχήμα της επιγονατίδας.</a:t>
            </a:r>
            <a:endParaRPr lang="el-GR" sz="800" b="1" u="sng" dirty="0" smtClean="0"/>
          </a:p>
          <a:p>
            <a:pPr marL="355600" indent="0">
              <a:spcBef>
                <a:spcPts val="800"/>
              </a:spcBef>
              <a:buNone/>
              <a:tabLst>
                <a:tab pos="273050" algn="l"/>
              </a:tabLst>
            </a:pPr>
            <a:r>
              <a:rPr lang="el-GR" b="1" dirty="0" smtClean="0"/>
              <a:t>Παρατήρηση</a:t>
            </a:r>
            <a:r>
              <a:rPr lang="el-GR" dirty="0" smtClean="0"/>
              <a:t>: Τα προθετικά εμφυτεύματα είναι σχεδιασμένα έτσι ώστε το μέταλλο να γειτνιάζει πάντα με πλαστικό, το οποίο παρέχει πιο ομαλή κίνηση και έχει ως αποτέλεσμα ελάχιστη φθορά των υλικών.</a:t>
            </a:r>
            <a:endParaRPr lang="en-US"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28</a:t>
            </a:fld>
            <a:endParaRPr lang="el-GR" dirty="0">
              <a:solidFill>
                <a:srgbClr val="DADADA">
                  <a:lumMod val="10000"/>
                </a:srgbClr>
              </a:solidFill>
            </a:endParaRPr>
          </a:p>
        </p:txBody>
      </p:sp>
    </p:spTree>
    <p:extLst>
      <p:ext uri="{BB962C8B-B14F-4D97-AF65-F5344CB8AC3E}">
        <p14:creationId xmlns:p14="http://schemas.microsoft.com/office/powerpoint/2010/main" val="3383047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solidFill>
                  <a:srgbClr val="990033"/>
                </a:solidFill>
              </a:rPr>
              <a:t>Αρθροπλαστική του Γόνατος</a:t>
            </a:r>
            <a:r>
              <a:rPr lang="el-GR" altLang="el-GR" baseline="-16000" dirty="0" smtClean="0"/>
              <a:t>  </a:t>
            </a:r>
            <a:endParaRPr lang="el-GR" dirty="0"/>
          </a:p>
        </p:txBody>
      </p:sp>
      <p:sp>
        <p:nvSpPr>
          <p:cNvPr id="6" name="Θέση περιεχομένου 5"/>
          <p:cNvSpPr>
            <a:spLocks noGrp="1"/>
          </p:cNvSpPr>
          <p:nvPr>
            <p:ph idx="1"/>
          </p:nvPr>
        </p:nvSpPr>
        <p:spPr/>
        <p:txBody>
          <a:bodyPr/>
          <a:lstStyle/>
          <a:p>
            <a:pPr>
              <a:lnSpc>
                <a:spcPct val="112000"/>
              </a:lnSpc>
              <a:spcBef>
                <a:spcPts val="1200"/>
              </a:spcBef>
            </a:pPr>
            <a:r>
              <a:rPr lang="en-US" sz="2400" dirty="0" smtClean="0"/>
              <a:t>A</a:t>
            </a:r>
            <a:r>
              <a:rPr lang="el-GR" sz="2400" dirty="0" smtClean="0"/>
              <a:t>ρθροπλαστική</a:t>
            </a:r>
            <a:r>
              <a:rPr lang="el-GR" sz="2400" dirty="0" smtClean="0"/>
              <a:t> γόνατος ονομάζεται η χειρουργική διαδικασία με την οποία επιχειρείται η αναμόρφωση και η αντικατάσταση τμήματος ή ολόκληρης της κνημομηριαίας άρθρωσης ή/και της οπίσθιας επιφάνειας της επιγονατίδας από προθετικά εμφυτεύματα.</a:t>
            </a:r>
          </a:p>
        </p:txBody>
      </p:sp>
      <p:sp>
        <p:nvSpPr>
          <p:cNvPr id="4" name="Θέση αριθμού διαφάνειας 3"/>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a:t>
            </a:fld>
            <a:endParaRPr lang="el-GR" dirty="0">
              <a:solidFill>
                <a:srgbClr val="DADADA">
                  <a:lumMod val="10000"/>
                </a:srgbClr>
              </a:solidFill>
            </a:endParaRPr>
          </a:p>
        </p:txBody>
      </p:sp>
    </p:spTree>
    <p:extLst>
      <p:ext uri="{BB962C8B-B14F-4D97-AF65-F5344CB8AC3E}">
        <p14:creationId xmlns:p14="http://schemas.microsoft.com/office/powerpoint/2010/main" val="1422447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ln w="19050">
            <a:solidFill>
              <a:srgbClr val="A50021"/>
            </a:solidFill>
          </a:ln>
        </p:spPr>
        <p:txBody>
          <a:bodyPr anchor="ctr"/>
          <a:lstStyle/>
          <a:p>
            <a:r>
              <a:rPr lang="el-GR" sz="4400" b="1" dirty="0" smtClean="0"/>
              <a:t>Κνημομηριαία  Άρθρωση</a:t>
            </a:r>
            <a:endParaRPr lang="el-GR" sz="4400" b="1" dirty="0"/>
          </a:p>
        </p:txBody>
      </p:sp>
    </p:spTree>
    <p:extLst>
      <p:ext uri="{BB962C8B-B14F-4D97-AF65-F5344CB8AC3E}">
        <p14:creationId xmlns:p14="http://schemas.microsoft.com/office/powerpoint/2010/main" val="472567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pPr eaLnBrk="1" hangingPunct="1">
              <a:defRPr/>
            </a:pPr>
            <a:r>
              <a:rPr lang="el-GR" altLang="el-GR" dirty="0" smtClean="0">
                <a:effectLst>
                  <a:outerShdw blurRad="38100" dist="38100" dir="2700000" algn="tl">
                    <a:srgbClr val="000000"/>
                  </a:outerShdw>
                </a:effectLst>
              </a:rPr>
              <a:t>Κνημομηριαία  Άρθρωση</a:t>
            </a:r>
          </a:p>
        </p:txBody>
      </p:sp>
      <p:sp>
        <p:nvSpPr>
          <p:cNvPr id="61445" name="Rectangle 5"/>
          <p:cNvSpPr>
            <a:spLocks noGrp="1" noChangeArrowheads="1"/>
          </p:cNvSpPr>
          <p:nvPr>
            <p:ph idx="1"/>
          </p:nvPr>
        </p:nvSpPr>
        <p:spPr>
          <a:xfrm>
            <a:off x="457200" y="1340768"/>
            <a:ext cx="8229600" cy="3672408"/>
          </a:xfrm>
        </p:spPr>
        <p:txBody>
          <a:bodyPr/>
          <a:lstStyle/>
          <a:p>
            <a:pPr marL="446088" indent="-446088" eaLnBrk="1" hangingPunct="1">
              <a:buSzPct val="100000"/>
              <a:buFont typeface="Wingdings" pitchFamily="2" charset="2"/>
              <a:buChar char="Ø"/>
              <a:defRPr/>
            </a:pPr>
            <a:r>
              <a:rPr lang="el-GR" altLang="el-GR" sz="2200" dirty="0" smtClean="0">
                <a:solidFill>
                  <a:srgbClr val="000000"/>
                </a:solidFill>
                <a:latin typeface="Calibri" pitchFamily="34" charset="0"/>
              </a:rPr>
              <a:t>Το μέγεθος και η κυκλικότητα των συμπιεστικών δυνάμεων στην κνημομηριαία  άρθρωση  αποτελούν  κρίσιμες παραμέτρους στη σχεδίαση της ΟΑΓ.</a:t>
            </a:r>
          </a:p>
          <a:p>
            <a:pPr marL="446088" indent="-446088" eaLnBrk="1" hangingPunct="1">
              <a:buSzPct val="100000"/>
              <a:buFont typeface="Wingdings" pitchFamily="2" charset="2"/>
              <a:buChar char="Ø"/>
              <a:defRPr/>
            </a:pPr>
            <a:r>
              <a:rPr lang="el-GR" altLang="el-GR" sz="2200" dirty="0" smtClean="0">
                <a:solidFill>
                  <a:srgbClr val="000000"/>
                </a:solidFill>
                <a:latin typeface="Calibri" pitchFamily="34" charset="0"/>
              </a:rPr>
              <a:t>Η κνημομηριαία φόρτιση κατά τη βάδιση κυμαίνεται μεταξύ 2 - 4 ΣΒ, ενώ παρουσιάζει έντονη κυκλικότητα με τρεις κορυφές κατά τη φάση στήριξης.</a:t>
            </a:r>
          </a:p>
          <a:p>
            <a:pPr marL="446088" indent="-446088" eaLnBrk="1" hangingPunct="1">
              <a:buSzPct val="100000"/>
              <a:buFont typeface="Wingdings" pitchFamily="2" charset="2"/>
              <a:buChar char="Ø"/>
              <a:defRPr/>
            </a:pPr>
            <a:r>
              <a:rPr lang="el-GR" altLang="el-GR" sz="2200" dirty="0" smtClean="0">
                <a:solidFill>
                  <a:srgbClr val="000000"/>
                </a:solidFill>
                <a:latin typeface="Calibri" pitchFamily="34" charset="0"/>
              </a:rPr>
              <a:t>Η σχεδίαση και τα υλικά των προθέσεων  θα πρέπει να έχουν μεγάλη ανοχή στην αυξημένη συμπιεστική φόρτιση και ιδιαίτερα στην κυκλική εφαρμογή των δυνάμεων, ώστε να μειώνεται ο κίνδυνος αποτυχίας.</a:t>
            </a:r>
            <a:r>
              <a:rPr lang="el-GR" altLang="el-GR" sz="2200" dirty="0" smtClean="0">
                <a:solidFill>
                  <a:srgbClr val="000000"/>
                </a:solidFill>
                <a:effectLst>
                  <a:outerShdw blurRad="38100" dist="38100" dir="2700000" algn="tl">
                    <a:srgbClr val="000000"/>
                  </a:outerShdw>
                </a:effectLst>
                <a:latin typeface="Calibri" pitchFamily="34" charset="0"/>
              </a:rPr>
              <a:t>  </a:t>
            </a:r>
          </a:p>
        </p:txBody>
      </p:sp>
      <p:sp>
        <p:nvSpPr>
          <p:cNvPr id="4" name="3 - Θέση αριθμού διαφάνειας"/>
          <p:cNvSpPr>
            <a:spLocks noGrp="1"/>
          </p:cNvSpPr>
          <p:nvPr>
            <p:ph type="sldNum" sz="quarter" idx="12"/>
          </p:nvPr>
        </p:nvSpPr>
        <p:spPr>
          <a:xfrm>
            <a:off x="6686872" y="6165304"/>
            <a:ext cx="2133600" cy="476250"/>
          </a:xfrm>
          <a:noFill/>
        </p:spPr>
        <p:txBody>
          <a:bodyPr/>
          <a:lstStyle/>
          <a:p>
            <a:fld id="{318A373C-EB4C-4F32-A8B3-9B12A598E8C3}" type="slidenum">
              <a:rPr lang="el-GR">
                <a:solidFill>
                  <a:srgbClr val="DADADA">
                    <a:lumMod val="10000"/>
                  </a:srgbClr>
                </a:solidFill>
              </a:rPr>
              <a:pPr/>
              <a:t>30</a:t>
            </a:fld>
            <a:endParaRPr lang="el-GR" dirty="0">
              <a:solidFill>
                <a:srgbClr val="DADADA">
                  <a:lumMod val="10000"/>
                </a:srgbClr>
              </a:solidFill>
            </a:endParaRPr>
          </a:p>
        </p:txBody>
      </p:sp>
    </p:spTree>
    <p:extLst>
      <p:ext uri="{BB962C8B-B14F-4D97-AF65-F5344CB8AC3E}">
        <p14:creationId xmlns:p14="http://schemas.microsoft.com/office/powerpoint/2010/main" val="2699115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l-GR" altLang="el-GR" dirty="0" smtClean="0">
                <a:effectLst>
                  <a:outerShdw blurRad="38100" dist="38100" dir="2700000" algn="tl">
                    <a:srgbClr val="000000"/>
                  </a:outerShdw>
                </a:effectLst>
              </a:rPr>
              <a:t>Ανύψωση  Αρθρικής  Γραμμής </a:t>
            </a:r>
            <a:r>
              <a:rPr lang="el-GR" altLang="el-GR" baseline="-16000" dirty="0" smtClean="0"/>
              <a:t> [1/2] </a:t>
            </a:r>
            <a:endParaRPr lang="el-GR" altLang="el-GR" dirty="0" smtClean="0">
              <a:effectLst>
                <a:outerShdw blurRad="38100" dist="38100" dir="2700000" algn="tl">
                  <a:srgbClr val="000000"/>
                </a:outerShdw>
              </a:effectLst>
            </a:endParaRPr>
          </a:p>
        </p:txBody>
      </p:sp>
      <p:sp>
        <p:nvSpPr>
          <p:cNvPr id="53251" name="Rectangle 3"/>
          <p:cNvSpPr>
            <a:spLocks noGrp="1" noChangeArrowheads="1"/>
          </p:cNvSpPr>
          <p:nvPr>
            <p:ph idx="1"/>
          </p:nvPr>
        </p:nvSpPr>
        <p:spPr>
          <a:xfrm>
            <a:off x="35496" y="1052736"/>
            <a:ext cx="9036496" cy="2808312"/>
          </a:xfrm>
        </p:spPr>
        <p:txBody>
          <a:bodyPr/>
          <a:lstStyle/>
          <a:p>
            <a:pPr marL="355600" lvl="0" indent="-355600">
              <a:buSzPct val="100000"/>
              <a:defRPr/>
            </a:pPr>
            <a:r>
              <a:rPr lang="el-GR" altLang="el-GR" dirty="0" smtClean="0">
                <a:solidFill>
                  <a:srgbClr val="000000"/>
                </a:solidFill>
                <a:latin typeface="Calibri" pitchFamily="34" charset="0"/>
              </a:rPr>
              <a:t>Ανύψωση της αρθρικής κνημομηριαίας γραμμής παρατηρείται σε περιπτώσεις ΟΑΓ, όπου απαιτείται αποκατάσταση της ισορροπίας τάσεως των πλαγίων συνδέσμων και επιμήκυνση του </a:t>
            </a:r>
            <a:r>
              <a:rPr lang="el-GR" altLang="el-GR" dirty="0" smtClean="0">
                <a:solidFill>
                  <a:srgbClr val="000000"/>
                </a:solidFill>
              </a:rPr>
              <a:t>οπισθίου χιαστού συνδέσμου</a:t>
            </a:r>
            <a:r>
              <a:rPr lang="el-GR" altLang="el-GR" dirty="0" smtClean="0">
                <a:solidFill>
                  <a:srgbClr val="000000"/>
                </a:solidFill>
                <a:latin typeface="Calibri" pitchFamily="34" charset="0"/>
              </a:rPr>
              <a:t>.</a:t>
            </a:r>
            <a:r>
              <a:rPr lang="el-GR" altLang="el-GR" dirty="0" smtClean="0">
                <a:solidFill>
                  <a:srgbClr val="000000"/>
                </a:solidFill>
              </a:rPr>
              <a:t> Επίσης, συμβαίνει σε περιπτώσεις όπου πραγματοποιείται πρόσθετη μηριαία οστική εκτομή, όπως κατά την αποκατάσταση της βράχυνσης των οπίσθιων θυλακοσυνδεσμικών στοιχείων.</a:t>
            </a:r>
          </a:p>
          <a:p>
            <a:pPr marL="355600" indent="-355600">
              <a:buSzPct val="100000"/>
              <a:defRPr/>
            </a:pPr>
            <a:r>
              <a:rPr lang="el-GR" dirty="0" smtClean="0">
                <a:solidFill>
                  <a:srgbClr val="000000"/>
                </a:solidFill>
              </a:rPr>
              <a:t>Η διαφορά του ύψους της αρθρικής γραμμής μεταξύ προ- και μετεγχειρητικών ακτινογραφιών δεν πρέπει να υπερβαίνει τα 5 mm</a:t>
            </a:r>
            <a:r>
              <a:rPr lang="en-US" dirty="0" smtClean="0">
                <a:solidFill>
                  <a:srgbClr val="000000"/>
                </a:solidFill>
              </a:rPr>
              <a:t>.</a:t>
            </a:r>
            <a:endParaRPr lang="el-GR" altLang="el-GR" dirty="0" smtClean="0">
              <a:solidFill>
                <a:srgbClr val="000000"/>
              </a:solidFill>
            </a:endParaRPr>
          </a:p>
        </p:txBody>
      </p:sp>
      <p:sp>
        <p:nvSpPr>
          <p:cNvPr id="7" name="6 - Ορθογώνιο"/>
          <p:cNvSpPr/>
          <p:nvPr/>
        </p:nvSpPr>
        <p:spPr>
          <a:xfrm>
            <a:off x="0" y="3933056"/>
            <a:ext cx="5652120" cy="2462213"/>
          </a:xfrm>
          <a:prstGeom prst="rect">
            <a:avLst/>
          </a:prstGeom>
        </p:spPr>
        <p:txBody>
          <a:bodyPr wrap="square">
            <a:spAutoFit/>
          </a:bodyPr>
          <a:lstStyle/>
          <a:p>
            <a:pPr marL="355600" indent="-355600">
              <a:buClr>
                <a:srgbClr val="A50021"/>
              </a:buClr>
              <a:buFont typeface="Wingdings" pitchFamily="2" charset="2"/>
              <a:buChar char="Ø"/>
              <a:defRPr/>
            </a:pPr>
            <a:r>
              <a:rPr lang="el-GR" altLang="el-GR" sz="2200" dirty="0" smtClean="0">
                <a:solidFill>
                  <a:srgbClr val="000000"/>
                </a:solidFill>
                <a:latin typeface="Calibri" pitchFamily="34" charset="0"/>
              </a:rPr>
              <a:t>Η ανύψωση της αρθρικής κνημομηριαίας γραμμής μετά από ΟΑΓ, διαταράσσει  :</a:t>
            </a:r>
          </a:p>
          <a:p>
            <a:pPr marL="627063" indent="-271463">
              <a:buClr>
                <a:srgbClr val="A50021"/>
              </a:buClr>
              <a:buSzPct val="100000"/>
              <a:buFont typeface="Wingdings" pitchFamily="2" charset="2"/>
              <a:buChar char="§"/>
              <a:defRPr/>
            </a:pPr>
            <a:r>
              <a:rPr lang="el-GR" altLang="el-GR" sz="2200" dirty="0" smtClean="0">
                <a:solidFill>
                  <a:srgbClr val="000000"/>
                </a:solidFill>
                <a:latin typeface="Calibri" pitchFamily="34" charset="0"/>
              </a:rPr>
              <a:t>τη λειτουργία του οπισθίου χιαστού συνδέσμου</a:t>
            </a:r>
            <a:r>
              <a:rPr lang="en-US" altLang="el-GR" sz="2200" dirty="0" smtClean="0">
                <a:solidFill>
                  <a:srgbClr val="000000"/>
                </a:solidFill>
                <a:latin typeface="Calibri" pitchFamily="34" charset="0"/>
              </a:rPr>
              <a:t>,</a:t>
            </a:r>
            <a:endParaRPr lang="el-GR" altLang="el-GR" sz="2200" dirty="0" smtClean="0">
              <a:solidFill>
                <a:srgbClr val="000000"/>
              </a:solidFill>
              <a:latin typeface="Calibri" pitchFamily="34" charset="0"/>
            </a:endParaRPr>
          </a:p>
          <a:p>
            <a:pPr marL="627063" indent="-271463">
              <a:buClr>
                <a:srgbClr val="A50021"/>
              </a:buClr>
              <a:buSzPct val="100000"/>
              <a:buFont typeface="Wingdings" pitchFamily="2" charset="2"/>
              <a:buChar char="§"/>
              <a:defRPr/>
            </a:pPr>
            <a:r>
              <a:rPr lang="el-GR" altLang="el-GR" sz="2200" dirty="0" smtClean="0">
                <a:solidFill>
                  <a:srgbClr val="000000"/>
                </a:solidFill>
                <a:latin typeface="Calibri" pitchFamily="34" charset="0"/>
              </a:rPr>
              <a:t>τη λειτουργία των πλάγιων συνδέσμων</a:t>
            </a:r>
            <a:r>
              <a:rPr lang="en-US" altLang="el-GR" sz="2200" dirty="0" smtClean="0">
                <a:solidFill>
                  <a:srgbClr val="000000"/>
                </a:solidFill>
                <a:latin typeface="Calibri" pitchFamily="34" charset="0"/>
              </a:rPr>
              <a:t>,</a:t>
            </a:r>
            <a:endParaRPr lang="el-GR" altLang="el-GR" sz="2200" dirty="0" smtClean="0">
              <a:solidFill>
                <a:srgbClr val="000000"/>
              </a:solidFill>
              <a:latin typeface="Calibri" pitchFamily="34" charset="0"/>
            </a:endParaRPr>
          </a:p>
          <a:p>
            <a:pPr marL="627063" indent="-271463">
              <a:buClr>
                <a:srgbClr val="A50021"/>
              </a:buClr>
              <a:buSzPct val="100000"/>
              <a:buFont typeface="Wingdings" pitchFamily="2" charset="2"/>
              <a:buChar char="§"/>
              <a:defRPr/>
            </a:pPr>
            <a:r>
              <a:rPr lang="el-GR" altLang="el-GR" sz="2200" dirty="0" smtClean="0">
                <a:solidFill>
                  <a:srgbClr val="000000"/>
                </a:solidFill>
                <a:latin typeface="Calibri" pitchFamily="34" charset="0"/>
              </a:rPr>
              <a:t>τη μηχανική της επιγονατιδομηριαίας άρθρωσης.</a:t>
            </a:r>
          </a:p>
        </p:txBody>
      </p:sp>
      <p:pic>
        <p:nvPicPr>
          <p:cNvPr id="8" name="Picture 2" descr="Measurement of joint line position as described by Figgie et al."/>
          <p:cNvPicPr>
            <a:picLocks noChangeAspect="1" noChangeArrowheads="1"/>
          </p:cNvPicPr>
          <p:nvPr/>
        </p:nvPicPr>
        <p:blipFill>
          <a:blip r:embed="rId3" cstate="print"/>
          <a:srcRect/>
          <a:stretch>
            <a:fillRect/>
          </a:stretch>
        </p:blipFill>
        <p:spPr bwMode="auto">
          <a:xfrm>
            <a:off x="5580112" y="4075623"/>
            <a:ext cx="3226304" cy="2161689"/>
          </a:xfrm>
          <a:prstGeom prst="rect">
            <a:avLst/>
          </a:prstGeom>
          <a:ln w="38100" cap="sq" cmpd="thickThin">
            <a:solidFill>
              <a:srgbClr val="000000"/>
            </a:solidFill>
            <a:prstDash val="solid"/>
            <a:miter lim="800000"/>
          </a:ln>
          <a:effectLst>
            <a:innerShdw blurRad="76200">
              <a:srgbClr val="000000"/>
            </a:innerShdw>
          </a:effectLst>
        </p:spPr>
      </p:pic>
      <p:sp>
        <p:nvSpPr>
          <p:cNvPr id="9" name="TextBox 1"/>
          <p:cNvSpPr txBox="1"/>
          <p:nvPr/>
        </p:nvSpPr>
        <p:spPr>
          <a:xfrm>
            <a:off x="3275856" y="6210603"/>
            <a:ext cx="2016224"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Hassaballa</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M</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10" name="3 - Θέση αριθμού διαφάνειας"/>
          <p:cNvSpPr>
            <a:spLocks noGrp="1"/>
          </p:cNvSpPr>
          <p:nvPr>
            <p:ph type="sldNum" sz="quarter" idx="12"/>
          </p:nvPr>
        </p:nvSpPr>
        <p:spPr>
          <a:xfrm>
            <a:off x="6553200" y="6245225"/>
            <a:ext cx="2133600" cy="476250"/>
          </a:xfrm>
          <a:noFill/>
        </p:spPr>
        <p:txBody>
          <a:bodyPr/>
          <a:lstStyle/>
          <a:p>
            <a:fld id="{318A373C-EB4C-4F32-A8B3-9B12A598E8C3}" type="slidenum">
              <a:rPr lang="el-GR">
                <a:solidFill>
                  <a:srgbClr val="DADADA">
                    <a:lumMod val="10000"/>
                  </a:srgbClr>
                </a:solidFill>
              </a:rPr>
              <a:pPr/>
              <a:t>31</a:t>
            </a:fld>
            <a:endParaRPr lang="el-GR" dirty="0">
              <a:solidFill>
                <a:srgbClr val="DADADA">
                  <a:lumMod val="10000"/>
                </a:srgbClr>
              </a:solidFill>
            </a:endParaRPr>
          </a:p>
        </p:txBody>
      </p:sp>
    </p:spTree>
    <p:extLst>
      <p:ext uri="{BB962C8B-B14F-4D97-AF65-F5344CB8AC3E}">
        <p14:creationId xmlns:p14="http://schemas.microsoft.com/office/powerpoint/2010/main" val="2810476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l-GR" altLang="el-GR" sz="4000" dirty="0" smtClean="0">
                <a:solidFill>
                  <a:srgbClr val="FFFF00"/>
                </a:solidFill>
                <a:effectLst>
                  <a:outerShdw blurRad="38100" dist="38100" dir="2700000" algn="tl">
                    <a:srgbClr val="000000"/>
                  </a:outerShdw>
                </a:effectLst>
                <a:latin typeface="Times New Roman" pitchFamily="18" charset="0"/>
              </a:rPr>
              <a:t/>
            </a:r>
            <a:br>
              <a:rPr lang="el-GR" altLang="el-GR" sz="4000" dirty="0" smtClean="0">
                <a:solidFill>
                  <a:srgbClr val="FFFF00"/>
                </a:solidFill>
                <a:effectLst>
                  <a:outerShdw blurRad="38100" dist="38100" dir="2700000" algn="tl">
                    <a:srgbClr val="000000"/>
                  </a:outerShdw>
                </a:effectLst>
                <a:latin typeface="Times New Roman" pitchFamily="18" charset="0"/>
              </a:rPr>
            </a:br>
            <a:r>
              <a:rPr lang="el-GR" altLang="el-GR" sz="4000" dirty="0" smtClean="0">
                <a:solidFill>
                  <a:srgbClr val="FFFF00"/>
                </a:solidFill>
                <a:effectLst>
                  <a:outerShdw blurRad="38100" dist="38100" dir="2700000" algn="tl">
                    <a:srgbClr val="000000"/>
                  </a:outerShdw>
                </a:effectLst>
                <a:latin typeface="Times New Roman" pitchFamily="18" charset="0"/>
              </a:rPr>
              <a:t> </a:t>
            </a:r>
            <a:r>
              <a:rPr lang="el-GR" altLang="el-GR" sz="3600" b="1" dirty="0" smtClean="0">
                <a:effectLst>
                  <a:outerShdw blurRad="38100" dist="38100" dir="2700000" algn="tl">
                    <a:srgbClr val="000000"/>
                  </a:outerShdw>
                </a:effectLst>
              </a:rPr>
              <a:t>Ανύψωση  Αρθρικής  Γραμμής</a:t>
            </a:r>
            <a:r>
              <a:rPr lang="el-GR" altLang="el-GR" sz="4000" baseline="-16000" dirty="0" smtClean="0"/>
              <a:t> </a:t>
            </a:r>
            <a:r>
              <a:rPr lang="el-GR" altLang="el-GR" sz="4000" baseline="-16000" dirty="0"/>
              <a:t> </a:t>
            </a:r>
            <a:r>
              <a:rPr lang="el-GR" altLang="el-GR" sz="4000" baseline="-16000" dirty="0" smtClean="0"/>
              <a:t>[2/2] </a:t>
            </a:r>
            <a:r>
              <a:rPr lang="en-US" altLang="el-GR" sz="4000" dirty="0" smtClean="0">
                <a:solidFill>
                  <a:srgbClr val="FFFF00"/>
                </a:solidFill>
                <a:effectLst>
                  <a:outerShdw blurRad="38100" dist="38100" dir="2700000" algn="tl">
                    <a:srgbClr val="000000"/>
                  </a:outerShdw>
                </a:effectLst>
                <a:latin typeface="Times New Roman" pitchFamily="18" charset="0"/>
              </a:rPr>
              <a:t/>
            </a:r>
            <a:br>
              <a:rPr lang="en-US" altLang="el-GR" sz="4000" dirty="0" smtClean="0">
                <a:solidFill>
                  <a:srgbClr val="FFFF00"/>
                </a:solidFill>
                <a:effectLst>
                  <a:outerShdw blurRad="38100" dist="38100" dir="2700000" algn="tl">
                    <a:srgbClr val="000000"/>
                  </a:outerShdw>
                </a:effectLst>
                <a:latin typeface="Times New Roman" pitchFamily="18" charset="0"/>
              </a:rPr>
            </a:br>
            <a:endParaRPr lang="el-GR" altLang="el-GR" sz="4000" dirty="0" smtClean="0">
              <a:solidFill>
                <a:srgbClr val="FFFF00"/>
              </a:solidFill>
              <a:effectLst>
                <a:outerShdw blurRad="38100" dist="38100" dir="2700000" algn="tl">
                  <a:srgbClr val="000000"/>
                </a:outerShdw>
              </a:effectLst>
              <a:latin typeface="Times New Roman" pitchFamily="18" charset="0"/>
            </a:endParaRPr>
          </a:p>
        </p:txBody>
      </p:sp>
      <p:sp>
        <p:nvSpPr>
          <p:cNvPr id="5" name="4 - Ορθογώνιο"/>
          <p:cNvSpPr/>
          <p:nvPr/>
        </p:nvSpPr>
        <p:spPr>
          <a:xfrm>
            <a:off x="179512" y="1237109"/>
            <a:ext cx="8640960" cy="3895425"/>
          </a:xfrm>
          <a:prstGeom prst="rect">
            <a:avLst/>
          </a:prstGeom>
        </p:spPr>
        <p:txBody>
          <a:bodyPr wrap="square">
            <a:spAutoFit/>
          </a:bodyPr>
          <a:lstStyle/>
          <a:p>
            <a:pPr marL="355600" indent="-355600">
              <a:lnSpc>
                <a:spcPct val="112000"/>
              </a:lnSpc>
              <a:spcBef>
                <a:spcPts val="1200"/>
              </a:spcBef>
              <a:buClr>
                <a:srgbClr val="A50021"/>
              </a:buClr>
              <a:buSzPct val="100000"/>
              <a:buFont typeface="Wingdings" pitchFamily="2" charset="2"/>
              <a:buChar char="Ø"/>
              <a:defRPr/>
            </a:pPr>
            <a:r>
              <a:rPr lang="el-GR" altLang="el-GR" sz="2200" dirty="0" smtClean="0">
                <a:solidFill>
                  <a:srgbClr val="000000"/>
                </a:solidFill>
                <a:latin typeface="Calibri" pitchFamily="34" charset="0"/>
              </a:rPr>
              <a:t>Μετά από ΟΑΓ, η υπέρμετρη ανύψωση (&gt; </a:t>
            </a:r>
            <a:r>
              <a:rPr lang="el-GR" sz="2200" dirty="0" smtClean="0">
                <a:solidFill>
                  <a:srgbClr val="000000"/>
                </a:solidFill>
                <a:latin typeface="Calibri" pitchFamily="34" charset="0"/>
              </a:rPr>
              <a:t>5 mm) </a:t>
            </a:r>
            <a:r>
              <a:rPr lang="el-GR" altLang="el-GR" sz="2200" dirty="0" smtClean="0">
                <a:solidFill>
                  <a:srgbClr val="000000"/>
                </a:solidFill>
                <a:latin typeface="Calibri" pitchFamily="34" charset="0"/>
              </a:rPr>
              <a:t>της </a:t>
            </a:r>
            <a:r>
              <a:rPr lang="en-US" altLang="el-GR" sz="2200" dirty="0" smtClean="0">
                <a:solidFill>
                  <a:srgbClr val="000000"/>
                </a:solidFill>
                <a:latin typeface="Calibri" pitchFamily="34" charset="0"/>
              </a:rPr>
              <a:t> </a:t>
            </a:r>
            <a:r>
              <a:rPr lang="el-GR" altLang="el-GR" sz="2200" dirty="0" smtClean="0">
                <a:solidFill>
                  <a:srgbClr val="000000"/>
                </a:solidFill>
                <a:latin typeface="Calibri" pitchFamily="34" charset="0"/>
              </a:rPr>
              <a:t>αρθρικής γραμμής οδηγεί σε</a:t>
            </a:r>
            <a:r>
              <a:rPr lang="el-GR" altLang="el-GR" sz="2200" b="1" dirty="0" smtClean="0">
                <a:solidFill>
                  <a:srgbClr val="000000"/>
                </a:solidFill>
                <a:latin typeface="Calibri" pitchFamily="34" charset="0"/>
              </a:rPr>
              <a:t>:</a:t>
            </a:r>
            <a:r>
              <a:rPr lang="el-GR" altLang="el-GR" sz="2200" dirty="0" smtClean="0">
                <a:solidFill>
                  <a:srgbClr val="000000"/>
                </a:solidFill>
                <a:latin typeface="Calibri" pitchFamily="34" charset="0"/>
              </a:rPr>
              <a:t> </a:t>
            </a:r>
          </a:p>
          <a:p>
            <a:pPr marL="627063" indent="-271463">
              <a:lnSpc>
                <a:spcPct val="112000"/>
              </a:lnSpc>
              <a:spcBef>
                <a:spcPts val="1200"/>
              </a:spcBef>
              <a:buClr>
                <a:srgbClr val="A50021"/>
              </a:buClr>
              <a:buSzPct val="100000"/>
              <a:buFont typeface="Wingdings" pitchFamily="2" charset="2"/>
              <a:buChar char="§"/>
              <a:tabLst>
                <a:tab pos="541338" algn="l"/>
              </a:tabLst>
              <a:defRPr/>
            </a:pPr>
            <a:r>
              <a:rPr lang="el-GR" altLang="el-GR" sz="2200" dirty="0" smtClean="0">
                <a:solidFill>
                  <a:srgbClr val="000000"/>
                </a:solidFill>
                <a:latin typeface="Calibri" pitchFamily="34" charset="0"/>
              </a:rPr>
              <a:t>μετατόπιση </a:t>
            </a:r>
            <a:r>
              <a:rPr lang="el-GR" altLang="el-GR" sz="2200" dirty="0" smtClean="0">
                <a:solidFill>
                  <a:srgbClr val="000000"/>
                </a:solidFill>
                <a:latin typeface="Calibri" pitchFamily="34" charset="0"/>
                <a:cs typeface="Arial" pitchFamily="34" charset="0"/>
              </a:rPr>
              <a:t>προς</a:t>
            </a:r>
            <a:r>
              <a:rPr lang="el-GR" altLang="el-GR" sz="2200" dirty="0" smtClean="0">
                <a:solidFill>
                  <a:srgbClr val="000000"/>
                </a:solidFill>
                <a:latin typeface="Calibri" pitchFamily="34" charset="0"/>
              </a:rPr>
              <a:t> τα κάτω της επιγονατιδομηριαίας επαφής (εικόνα),</a:t>
            </a:r>
          </a:p>
          <a:p>
            <a:pPr marL="627063" indent="-271463">
              <a:lnSpc>
                <a:spcPct val="112000"/>
              </a:lnSpc>
              <a:spcBef>
                <a:spcPts val="1200"/>
              </a:spcBef>
              <a:buClr>
                <a:srgbClr val="A50021"/>
              </a:buClr>
              <a:buSzPct val="100000"/>
              <a:buFont typeface="Wingdings" pitchFamily="2" charset="2"/>
              <a:buChar char="§"/>
              <a:tabLst>
                <a:tab pos="541338" algn="l"/>
              </a:tabLst>
              <a:defRPr/>
            </a:pPr>
            <a:r>
              <a:rPr lang="el-GR" altLang="el-GR" sz="2200" dirty="0" smtClean="0">
                <a:solidFill>
                  <a:srgbClr val="000000"/>
                </a:solidFill>
                <a:latin typeface="Calibri" pitchFamily="34" charset="0"/>
              </a:rPr>
              <a:t>ισχυρό μετεγχειρητικό πόνο,</a:t>
            </a:r>
          </a:p>
          <a:p>
            <a:pPr marL="627063" indent="-271463">
              <a:lnSpc>
                <a:spcPct val="112000"/>
              </a:lnSpc>
              <a:spcBef>
                <a:spcPts val="1200"/>
              </a:spcBef>
              <a:buClr>
                <a:srgbClr val="A50021"/>
              </a:buClr>
              <a:buSzPct val="100000"/>
              <a:buFont typeface="Wingdings" pitchFamily="2" charset="2"/>
              <a:buChar char="§"/>
              <a:tabLst>
                <a:tab pos="541338" algn="l"/>
              </a:tabLst>
              <a:defRPr/>
            </a:pPr>
            <a:r>
              <a:rPr lang="el-GR" altLang="el-GR" sz="2200" dirty="0" smtClean="0">
                <a:solidFill>
                  <a:srgbClr val="000000"/>
                </a:solidFill>
                <a:latin typeface="Calibri" pitchFamily="34" charset="0"/>
              </a:rPr>
              <a:t>φθορά και χαλάρωση της επιγονατιδικής πρόθεσης,</a:t>
            </a:r>
          </a:p>
          <a:p>
            <a:pPr marL="627063" indent="-271463">
              <a:lnSpc>
                <a:spcPct val="112000"/>
              </a:lnSpc>
              <a:spcBef>
                <a:spcPts val="1200"/>
              </a:spcBef>
              <a:buClr>
                <a:srgbClr val="A50021"/>
              </a:buClr>
              <a:buSzPct val="100000"/>
              <a:buFont typeface="Wingdings" pitchFamily="2" charset="2"/>
              <a:buChar char="§"/>
              <a:tabLst>
                <a:tab pos="541338" algn="l"/>
              </a:tabLst>
              <a:defRPr/>
            </a:pPr>
            <a:r>
              <a:rPr lang="el-GR" altLang="el-GR" sz="2200" dirty="0" smtClean="0">
                <a:solidFill>
                  <a:srgbClr val="000000"/>
                </a:solidFill>
                <a:latin typeface="Calibri" pitchFamily="34" charset="0"/>
              </a:rPr>
              <a:t>φτωχό κλινικό αποτέλεσμα και αυξημένη πιθανότητα καταγμάτων,</a:t>
            </a:r>
          </a:p>
          <a:p>
            <a:pPr marL="627063" indent="-271463">
              <a:lnSpc>
                <a:spcPct val="112000"/>
              </a:lnSpc>
              <a:spcBef>
                <a:spcPts val="1200"/>
              </a:spcBef>
              <a:buClr>
                <a:srgbClr val="A50021"/>
              </a:buClr>
              <a:buSzPct val="100000"/>
              <a:buFont typeface="Wingdings" pitchFamily="2" charset="2"/>
              <a:buChar char="§"/>
              <a:tabLst>
                <a:tab pos="541338" algn="l"/>
              </a:tabLst>
              <a:defRPr/>
            </a:pPr>
            <a:r>
              <a:rPr lang="el-GR" altLang="el-GR" sz="2200" dirty="0" smtClean="0">
                <a:solidFill>
                  <a:srgbClr val="000000"/>
                </a:solidFill>
                <a:latin typeface="Calibri" pitchFamily="34" charset="0"/>
              </a:rPr>
              <a:t>μικρότερο εύρος τροχιάς κίνησης της άρθρωσης του γόνατος.</a:t>
            </a:r>
          </a:p>
        </p:txBody>
      </p:sp>
      <p:sp>
        <p:nvSpPr>
          <p:cNvPr id="6" name="3 - Θέση αριθμού διαφάνειας"/>
          <p:cNvSpPr>
            <a:spLocks noGrp="1"/>
          </p:cNvSpPr>
          <p:nvPr>
            <p:ph type="sldNum" sz="quarter" idx="12"/>
          </p:nvPr>
        </p:nvSpPr>
        <p:spPr>
          <a:xfrm>
            <a:off x="6689805" y="6165304"/>
            <a:ext cx="2133600" cy="476250"/>
          </a:xfrm>
          <a:noFill/>
        </p:spPr>
        <p:txBody>
          <a:bodyPr/>
          <a:lstStyle/>
          <a:p>
            <a:fld id="{318A373C-EB4C-4F32-A8B3-9B12A598E8C3}" type="slidenum">
              <a:rPr lang="el-GR">
                <a:solidFill>
                  <a:srgbClr val="DADADA">
                    <a:lumMod val="10000"/>
                  </a:srgbClr>
                </a:solidFill>
              </a:rPr>
              <a:pPr/>
              <a:t>32</a:t>
            </a:fld>
            <a:endParaRPr lang="el-GR" dirty="0">
              <a:solidFill>
                <a:srgbClr val="DADADA">
                  <a:lumMod val="10000"/>
                </a:srgbClr>
              </a:solidFill>
            </a:endParaRPr>
          </a:p>
        </p:txBody>
      </p:sp>
    </p:spTree>
    <p:extLst>
      <p:ext uri="{BB962C8B-B14F-4D97-AF65-F5344CB8AC3E}">
        <p14:creationId xmlns:p14="http://schemas.microsoft.com/office/powerpoint/2010/main" val="3993305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33</a:t>
            </a:fld>
            <a:endParaRPr lang="el-GR" dirty="0">
              <a:solidFill>
                <a:srgbClr val="DADADA">
                  <a:lumMod val="10000"/>
                </a:srgbClr>
              </a:solidFill>
            </a:endParaRPr>
          </a:p>
        </p:txBody>
      </p:sp>
      <p:pic>
        <p:nvPicPr>
          <p:cNvPr id="99334" name="Picture 6" descr="http://www.wheelessonline.com/userfiles/tkr1256.jpg"/>
          <p:cNvPicPr>
            <a:picLocks noChangeAspect="1" noChangeArrowheads="1"/>
          </p:cNvPicPr>
          <p:nvPr/>
        </p:nvPicPr>
        <p:blipFill>
          <a:blip r:embed="rId3" cstate="print"/>
          <a:srcRect/>
          <a:stretch>
            <a:fillRect/>
          </a:stretch>
        </p:blipFill>
        <p:spPr bwMode="auto">
          <a:xfrm>
            <a:off x="4198573" y="2636912"/>
            <a:ext cx="2359857" cy="3159642"/>
          </a:xfrm>
          <a:prstGeom prst="rect">
            <a:avLst/>
          </a:prstGeom>
          <a:ln w="38100" cap="sq" cmpd="thickThin">
            <a:solidFill>
              <a:srgbClr val="000000"/>
            </a:solidFill>
            <a:prstDash val="solid"/>
            <a:miter lim="800000"/>
          </a:ln>
          <a:effectLst>
            <a:innerShdw blurRad="76200">
              <a:srgbClr val="000000"/>
            </a:innerShdw>
          </a:effectLst>
        </p:spPr>
      </p:pic>
      <p:pic>
        <p:nvPicPr>
          <p:cNvPr id="99341" name="Picture 13"/>
          <p:cNvPicPr>
            <a:picLocks noChangeAspect="1" noChangeArrowheads="1"/>
          </p:cNvPicPr>
          <p:nvPr/>
        </p:nvPicPr>
        <p:blipFill>
          <a:blip r:embed="rId4" cstate="print"/>
          <a:srcRect l="15492" r="10149"/>
          <a:stretch>
            <a:fillRect/>
          </a:stretch>
        </p:blipFill>
        <p:spPr bwMode="auto">
          <a:xfrm>
            <a:off x="6660232" y="2636912"/>
            <a:ext cx="2376264" cy="3169444"/>
          </a:xfrm>
          <a:prstGeom prst="rect">
            <a:avLst/>
          </a:prstGeom>
          <a:ln w="38100" cap="sq" cmpd="thickThin">
            <a:solidFill>
              <a:srgbClr val="000000"/>
            </a:solidFill>
            <a:prstDash val="solid"/>
            <a:miter lim="800000"/>
          </a:ln>
          <a:effectLst>
            <a:innerShdw blurRad="76200">
              <a:srgbClr val="000000"/>
            </a:innerShdw>
          </a:effectLst>
        </p:spPr>
      </p:pic>
      <p:sp>
        <p:nvSpPr>
          <p:cNvPr id="14" name="5 - Τίτλος"/>
          <p:cNvSpPr>
            <a:spLocks noGrp="1"/>
          </p:cNvSpPr>
          <p:nvPr>
            <p:ph type="title"/>
          </p:nvPr>
        </p:nvSpPr>
        <p:spPr>
          <a:xfrm>
            <a:off x="457200" y="250237"/>
            <a:ext cx="8229600" cy="1090531"/>
          </a:xfrm>
        </p:spPr>
        <p:txBody>
          <a:bodyPr/>
          <a:lstStyle/>
          <a:p>
            <a:r>
              <a:rPr lang="el-GR" dirty="0" smtClean="0"/>
              <a:t>Διαμόρφωση Οστικών Επιφανειών </a:t>
            </a:r>
            <a:r>
              <a:rPr lang="el-GR" altLang="el-GR" baseline="-16000" dirty="0" smtClean="0"/>
              <a:t>[1/8] </a:t>
            </a:r>
            <a:endParaRPr lang="el-GR" dirty="0"/>
          </a:p>
        </p:txBody>
      </p:sp>
      <p:sp>
        <p:nvSpPr>
          <p:cNvPr id="15" name="4 - Θέση περιεχομένου"/>
          <p:cNvSpPr>
            <a:spLocks noGrp="1"/>
          </p:cNvSpPr>
          <p:nvPr>
            <p:ph idx="1"/>
          </p:nvPr>
        </p:nvSpPr>
        <p:spPr>
          <a:xfrm>
            <a:off x="72008" y="1484784"/>
            <a:ext cx="9036496" cy="1080120"/>
          </a:xfrm>
        </p:spPr>
        <p:txBody>
          <a:bodyPr/>
          <a:lstStyle/>
          <a:p>
            <a:pPr>
              <a:buSzPct val="100000"/>
            </a:pPr>
            <a:r>
              <a:rPr lang="el-GR" altLang="el-GR" dirty="0" smtClean="0">
                <a:solidFill>
                  <a:srgbClr val="000000"/>
                </a:solidFill>
              </a:rPr>
              <a:t>Σε πρώτο στάδιο, είναι ιδιαίτερα σημαντική η οστική προετοιμασία του μηριαίου και της κνήμης, ώστε να εφαρμοστούν σωστά οι προθέσεις.</a:t>
            </a:r>
          </a:p>
        </p:txBody>
      </p:sp>
      <p:sp>
        <p:nvSpPr>
          <p:cNvPr id="7" name="4 - Θέση περιεχομένου"/>
          <p:cNvSpPr txBox="1">
            <a:spLocks/>
          </p:cNvSpPr>
          <p:nvPr/>
        </p:nvSpPr>
        <p:spPr bwMode="auto">
          <a:xfrm>
            <a:off x="35496" y="2492896"/>
            <a:ext cx="4176464"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anose="05000000000000000000" pitchFamily="2" charset="2"/>
              <a:buChar char="Ø"/>
              <a:defRPr/>
            </a:pPr>
            <a:r>
              <a:rPr lang="el-GR" altLang="el-GR" sz="2200" kern="0" dirty="0" smtClean="0">
                <a:solidFill>
                  <a:srgbClr val="000000"/>
                </a:solidFill>
                <a:latin typeface="Calibri" panose="020F0502020204030204" pitchFamily="34" charset="0"/>
                <a:cs typeface="Calibri" panose="020F0502020204030204" pitchFamily="34" charset="0"/>
              </a:rPr>
              <a:t>Η προετοιμασία αυτή πραγματοποιείται με ειδικά συστήματα μέτρησης/εκτομής, τα οποία διασφαλίζουν την ορθή διαμόρφωση των οστικών επιφανειών στο επιθυμητό σχήμα και με το σωστό προσανατολισμό, σε σχέση με τον ανατομικό και μηχανικό άξονα του κάτω άκρου.</a:t>
            </a:r>
          </a:p>
        </p:txBody>
      </p:sp>
      <p:sp>
        <p:nvSpPr>
          <p:cNvPr id="5" name="Ορθογώνιο 4"/>
          <p:cNvSpPr/>
          <p:nvPr/>
        </p:nvSpPr>
        <p:spPr>
          <a:xfrm>
            <a:off x="4226372" y="5877272"/>
            <a:ext cx="2304257"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5"/>
              </a:rPr>
              <a:t>wheelessonline.com</a:t>
            </a:r>
            <a:endParaRPr lang="el-GR" sz="1200" dirty="0">
              <a:latin typeface="Calibri" panose="020F0502020204030204" pitchFamily="34" charset="0"/>
            </a:endParaRPr>
          </a:p>
        </p:txBody>
      </p:sp>
      <p:sp>
        <p:nvSpPr>
          <p:cNvPr id="6" name="Ορθογώνιο 5"/>
          <p:cNvSpPr/>
          <p:nvPr/>
        </p:nvSpPr>
        <p:spPr>
          <a:xfrm>
            <a:off x="6989689" y="5877272"/>
            <a:ext cx="1717350"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6"/>
              </a:rPr>
              <a:t>drgurdeepsingh.com</a:t>
            </a:r>
            <a:endParaRPr lang="el-GR" sz="1200" dirty="0">
              <a:solidFill>
                <a:prstClr val="black"/>
              </a:solidFill>
              <a:latin typeface="Calibri"/>
            </a:endParaRPr>
          </a:p>
        </p:txBody>
      </p:sp>
    </p:spTree>
    <p:extLst>
      <p:ext uri="{BB962C8B-B14F-4D97-AF65-F5344CB8AC3E}">
        <p14:creationId xmlns:p14="http://schemas.microsoft.com/office/powerpoint/2010/main" val="1276217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0237"/>
            <a:ext cx="8229600" cy="1090531"/>
          </a:xfrm>
        </p:spPr>
        <p:txBody>
          <a:bodyPr/>
          <a:lstStyle/>
          <a:p>
            <a:r>
              <a:rPr lang="el-GR" dirty="0" smtClean="0"/>
              <a:t>Διαμόρφωση </a:t>
            </a:r>
            <a:r>
              <a:rPr lang="el-GR" dirty="0"/>
              <a:t>Οστικών</a:t>
            </a:r>
            <a:r>
              <a:rPr lang="el-GR" dirty="0" smtClean="0"/>
              <a:t> Επιφανειών</a:t>
            </a:r>
            <a:r>
              <a:rPr lang="el-GR" altLang="el-GR" baseline="-16000" dirty="0" smtClean="0"/>
              <a:t> [</a:t>
            </a:r>
            <a:r>
              <a:rPr lang="en-US" altLang="el-GR" baseline="-16000" dirty="0" smtClean="0"/>
              <a:t>2</a:t>
            </a:r>
            <a:r>
              <a:rPr lang="el-GR" altLang="el-GR" baseline="-16000" dirty="0" smtClean="0"/>
              <a:t>/8] </a:t>
            </a:r>
            <a:endParaRPr lang="el-GR" dirty="0"/>
          </a:p>
        </p:txBody>
      </p:sp>
      <p:sp>
        <p:nvSpPr>
          <p:cNvPr id="3" name="2 - Θέση περιεχομένου"/>
          <p:cNvSpPr>
            <a:spLocks noGrp="1"/>
          </p:cNvSpPr>
          <p:nvPr>
            <p:ph idx="1"/>
          </p:nvPr>
        </p:nvSpPr>
        <p:spPr>
          <a:xfrm>
            <a:off x="72008" y="1340768"/>
            <a:ext cx="9036496" cy="2808312"/>
          </a:xfrm>
        </p:spPr>
        <p:txBody>
          <a:bodyPr/>
          <a:lstStyle/>
          <a:p>
            <a:pPr>
              <a:buSzPct val="100000"/>
            </a:pPr>
            <a:r>
              <a:rPr lang="el-GR" dirty="0" smtClean="0"/>
              <a:t>Για την ακριβή τοποθέτηση της μηριαίας πρόθεσης σε στροφή, χρησιμοποιείται ο </a:t>
            </a:r>
            <a:r>
              <a:rPr lang="el-GR" dirty="0" smtClean="0">
                <a:solidFill>
                  <a:srgbClr val="000000"/>
                </a:solidFill>
              </a:rPr>
              <a:t>διαεπικονδυλιακός</a:t>
            </a:r>
            <a:r>
              <a:rPr lang="el-GR" dirty="0" smtClean="0"/>
              <a:t> άξονας. Σε σχέση με τον άξονα αυτόν, χαράσσεται μια κάθετη γραμμή κατά μήκος του βαθύτερου τμήματος της τροχιλιακής εγκοπής που ονομάζεται «γραμμή του Whiteside».</a:t>
            </a:r>
          </a:p>
          <a:p>
            <a:pPr>
              <a:buSzPct val="100000"/>
            </a:pPr>
            <a:r>
              <a:rPr lang="el-GR" dirty="0" smtClean="0"/>
              <a:t>Η γραμμή του Whiteside  και ο </a:t>
            </a:r>
            <a:r>
              <a:rPr lang="el-GR" dirty="0" smtClean="0">
                <a:solidFill>
                  <a:srgbClr val="000000"/>
                </a:solidFill>
              </a:rPr>
              <a:t>διαεπικονδυλιακός</a:t>
            </a:r>
            <a:r>
              <a:rPr lang="el-GR" dirty="0" smtClean="0"/>
              <a:t> άξονας χρησιμοποιούνται ως «γραμμές αναφοράς» για την τοποθέτηση της μηριαίας πρόθεσης στην επιθυμητή έξω στροφή των 3</a:t>
            </a:r>
            <a:r>
              <a:rPr lang="el-GR" baseline="30000" dirty="0" smtClean="0"/>
              <a:t>ο</a:t>
            </a:r>
            <a:r>
              <a:rPr lang="el-GR" dirty="0" smtClean="0"/>
              <a:t>, στο μετωπιαίο επίπεδο.</a:t>
            </a:r>
            <a:r>
              <a:rPr lang="el-GR" baseline="30000" dirty="0" smtClean="0"/>
              <a:t> </a:t>
            </a:r>
            <a:endParaRPr lang="el-GR" dirty="0"/>
          </a:p>
        </p:txBody>
      </p:sp>
      <p:sp>
        <p:nvSpPr>
          <p:cNvPr id="4" name="3 - Θέση αριθμού διαφάνειας"/>
          <p:cNvSpPr>
            <a:spLocks noGrp="1"/>
          </p:cNvSpPr>
          <p:nvPr>
            <p:ph type="sldNum" sz="quarter" idx="12"/>
          </p:nvPr>
        </p:nvSpPr>
        <p:spPr>
          <a:xfrm>
            <a:off x="8532440" y="6245225"/>
            <a:ext cx="504056" cy="476250"/>
          </a:xfrm>
        </p:spPr>
        <p:txBody>
          <a:bodyPr/>
          <a:lstStyle/>
          <a:p>
            <a:pPr>
              <a:defRPr/>
            </a:pPr>
            <a:fld id="{8198C6A6-8556-485F-81D9-A8F098D09877}" type="slidenum">
              <a:rPr lang="el-GR" smtClean="0">
                <a:solidFill>
                  <a:srgbClr val="DADADA">
                    <a:lumMod val="10000"/>
                  </a:srgbClr>
                </a:solidFill>
              </a:rPr>
              <a:pPr>
                <a:defRPr/>
              </a:pPr>
              <a:t>34</a:t>
            </a:fld>
            <a:endParaRPr lang="el-GR" dirty="0">
              <a:solidFill>
                <a:srgbClr val="DADADA">
                  <a:lumMod val="10000"/>
                </a:srgbClr>
              </a:solidFill>
            </a:endParaRPr>
          </a:p>
        </p:txBody>
      </p:sp>
      <p:sp>
        <p:nvSpPr>
          <p:cNvPr id="6" name="TextBox 1"/>
          <p:cNvSpPr txBox="1"/>
          <p:nvPr/>
        </p:nvSpPr>
        <p:spPr>
          <a:xfrm>
            <a:off x="6050984" y="4249146"/>
            <a:ext cx="295232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Pickering &amp; Armstrong,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grpSp>
        <p:nvGrpSpPr>
          <p:cNvPr id="31" name="Ομάδα 30"/>
          <p:cNvGrpSpPr/>
          <p:nvPr/>
        </p:nvGrpSpPr>
        <p:grpSpPr>
          <a:xfrm>
            <a:off x="2401149" y="4433812"/>
            <a:ext cx="3466995" cy="2117178"/>
            <a:chOff x="2411760" y="4433812"/>
            <a:chExt cx="3466995" cy="2117178"/>
          </a:xfrm>
        </p:grpSpPr>
        <p:grpSp>
          <p:nvGrpSpPr>
            <p:cNvPr id="7" name="Ομάδα 6"/>
            <p:cNvGrpSpPr/>
            <p:nvPr/>
          </p:nvGrpSpPr>
          <p:grpSpPr>
            <a:xfrm>
              <a:off x="2411760" y="4433812"/>
              <a:ext cx="2952328" cy="2117178"/>
              <a:chOff x="5995668" y="932756"/>
              <a:chExt cx="2952328" cy="2117178"/>
            </a:xfrm>
          </p:grpSpPr>
          <p:sp>
            <p:nvSpPr>
              <p:cNvPr id="8" name="Ελεύθερη σχεδίαση 7"/>
              <p:cNvSpPr/>
              <p:nvPr/>
            </p:nvSpPr>
            <p:spPr>
              <a:xfrm rot="170396">
                <a:off x="6356320" y="1238679"/>
                <a:ext cx="1801656" cy="1454304"/>
              </a:xfrm>
              <a:custGeom>
                <a:avLst/>
                <a:gdLst>
                  <a:gd name="connsiteX0" fmla="*/ 745825 w 1801656"/>
                  <a:gd name="connsiteY0" fmla="*/ 1065306 h 1454304"/>
                  <a:gd name="connsiteX1" fmla="*/ 840093 w 1801656"/>
                  <a:gd name="connsiteY1" fmla="*/ 848490 h 1454304"/>
                  <a:gd name="connsiteX2" fmla="*/ 1000349 w 1801656"/>
                  <a:gd name="connsiteY2" fmla="*/ 857917 h 1454304"/>
                  <a:gd name="connsiteX3" fmla="*/ 1066337 w 1801656"/>
                  <a:gd name="connsiteY3" fmla="*/ 1008745 h 1454304"/>
                  <a:gd name="connsiteX4" fmla="*/ 1104044 w 1801656"/>
                  <a:gd name="connsiteY4" fmla="*/ 1187855 h 1454304"/>
                  <a:gd name="connsiteX5" fmla="*/ 1188885 w 1801656"/>
                  <a:gd name="connsiteY5" fmla="*/ 1376391 h 1454304"/>
                  <a:gd name="connsiteX6" fmla="*/ 1377421 w 1801656"/>
                  <a:gd name="connsiteY6" fmla="*/ 1451805 h 1454304"/>
                  <a:gd name="connsiteX7" fmla="*/ 1669652 w 1801656"/>
                  <a:gd name="connsiteY7" fmla="*/ 1423525 h 1454304"/>
                  <a:gd name="connsiteX8" fmla="*/ 1792201 w 1801656"/>
                  <a:gd name="connsiteY8" fmla="*/ 1300976 h 1454304"/>
                  <a:gd name="connsiteX9" fmla="*/ 1773347 w 1801656"/>
                  <a:gd name="connsiteY9" fmla="*/ 1055879 h 1454304"/>
                  <a:gd name="connsiteX10" fmla="*/ 1735640 w 1801656"/>
                  <a:gd name="connsiteY10" fmla="*/ 848490 h 1454304"/>
                  <a:gd name="connsiteX11" fmla="*/ 1801628 w 1801656"/>
                  <a:gd name="connsiteY11" fmla="*/ 754222 h 1454304"/>
                  <a:gd name="connsiteX12" fmla="*/ 1726213 w 1801656"/>
                  <a:gd name="connsiteY12" fmla="*/ 603393 h 1454304"/>
                  <a:gd name="connsiteX13" fmla="*/ 1556531 w 1801656"/>
                  <a:gd name="connsiteY13" fmla="*/ 452564 h 1454304"/>
                  <a:gd name="connsiteX14" fmla="*/ 1509397 w 1801656"/>
                  <a:gd name="connsiteY14" fmla="*/ 320589 h 1454304"/>
                  <a:gd name="connsiteX15" fmla="*/ 1415129 w 1801656"/>
                  <a:gd name="connsiteY15" fmla="*/ 169760 h 1454304"/>
                  <a:gd name="connsiteX16" fmla="*/ 1141751 w 1801656"/>
                  <a:gd name="connsiteY16" fmla="*/ 113199 h 1454304"/>
                  <a:gd name="connsiteX17" fmla="*/ 868374 w 1801656"/>
                  <a:gd name="connsiteY17" fmla="*/ 169760 h 1454304"/>
                  <a:gd name="connsiteX18" fmla="*/ 670411 w 1801656"/>
                  <a:gd name="connsiteY18" fmla="*/ 94345 h 1454304"/>
                  <a:gd name="connsiteX19" fmla="*/ 434741 w 1801656"/>
                  <a:gd name="connsiteY19" fmla="*/ 77 h 1454304"/>
                  <a:gd name="connsiteX20" fmla="*/ 302766 w 1801656"/>
                  <a:gd name="connsiteY20" fmla="*/ 84919 h 1454304"/>
                  <a:gd name="connsiteX21" fmla="*/ 151937 w 1801656"/>
                  <a:gd name="connsiteY21" fmla="*/ 386576 h 1454304"/>
                  <a:gd name="connsiteX22" fmla="*/ 85949 w 1801656"/>
                  <a:gd name="connsiteY22" fmla="*/ 612820 h 1454304"/>
                  <a:gd name="connsiteX23" fmla="*/ 1108 w 1801656"/>
                  <a:gd name="connsiteY23" fmla="*/ 773075 h 1454304"/>
                  <a:gd name="connsiteX24" fmla="*/ 38815 w 1801656"/>
                  <a:gd name="connsiteY24" fmla="*/ 905051 h 1454304"/>
                  <a:gd name="connsiteX25" fmla="*/ 57669 w 1801656"/>
                  <a:gd name="connsiteY25" fmla="*/ 1121867 h 1454304"/>
                  <a:gd name="connsiteX26" fmla="*/ 170790 w 1801656"/>
                  <a:gd name="connsiteY26" fmla="*/ 1376391 h 1454304"/>
                  <a:gd name="connsiteX27" fmla="*/ 387607 w 1801656"/>
                  <a:gd name="connsiteY27" fmla="*/ 1404671 h 1454304"/>
                  <a:gd name="connsiteX28" fmla="*/ 604423 w 1801656"/>
                  <a:gd name="connsiteY28" fmla="*/ 1310403 h 1454304"/>
                  <a:gd name="connsiteX29" fmla="*/ 745825 w 1801656"/>
                  <a:gd name="connsiteY29" fmla="*/ 1065306 h 14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1656" h="1454304">
                    <a:moveTo>
                      <a:pt x="745825" y="1065306"/>
                    </a:moveTo>
                    <a:cubicBezTo>
                      <a:pt x="785103" y="988320"/>
                      <a:pt x="797672" y="883055"/>
                      <a:pt x="840093" y="848490"/>
                    </a:cubicBezTo>
                    <a:cubicBezTo>
                      <a:pt x="882514" y="813925"/>
                      <a:pt x="962642" y="831208"/>
                      <a:pt x="1000349" y="857917"/>
                    </a:cubicBezTo>
                    <a:cubicBezTo>
                      <a:pt x="1038056" y="884626"/>
                      <a:pt x="1049055" y="953755"/>
                      <a:pt x="1066337" y="1008745"/>
                    </a:cubicBezTo>
                    <a:cubicBezTo>
                      <a:pt x="1083619" y="1063735"/>
                      <a:pt x="1083619" y="1126581"/>
                      <a:pt x="1104044" y="1187855"/>
                    </a:cubicBezTo>
                    <a:cubicBezTo>
                      <a:pt x="1124469" y="1249129"/>
                      <a:pt x="1143322" y="1332399"/>
                      <a:pt x="1188885" y="1376391"/>
                    </a:cubicBezTo>
                    <a:cubicBezTo>
                      <a:pt x="1234448" y="1420383"/>
                      <a:pt x="1297293" y="1443949"/>
                      <a:pt x="1377421" y="1451805"/>
                    </a:cubicBezTo>
                    <a:cubicBezTo>
                      <a:pt x="1457549" y="1459661"/>
                      <a:pt x="1600522" y="1448663"/>
                      <a:pt x="1669652" y="1423525"/>
                    </a:cubicBezTo>
                    <a:cubicBezTo>
                      <a:pt x="1738782" y="1398387"/>
                      <a:pt x="1774919" y="1362250"/>
                      <a:pt x="1792201" y="1300976"/>
                    </a:cubicBezTo>
                    <a:cubicBezTo>
                      <a:pt x="1809483" y="1239702"/>
                      <a:pt x="1782774" y="1131293"/>
                      <a:pt x="1773347" y="1055879"/>
                    </a:cubicBezTo>
                    <a:cubicBezTo>
                      <a:pt x="1763920" y="980465"/>
                      <a:pt x="1730927" y="898766"/>
                      <a:pt x="1735640" y="848490"/>
                    </a:cubicBezTo>
                    <a:cubicBezTo>
                      <a:pt x="1740353" y="798214"/>
                      <a:pt x="1803199" y="795071"/>
                      <a:pt x="1801628" y="754222"/>
                    </a:cubicBezTo>
                    <a:cubicBezTo>
                      <a:pt x="1800057" y="713373"/>
                      <a:pt x="1767063" y="653669"/>
                      <a:pt x="1726213" y="603393"/>
                    </a:cubicBezTo>
                    <a:cubicBezTo>
                      <a:pt x="1685363" y="553117"/>
                      <a:pt x="1592667" y="499698"/>
                      <a:pt x="1556531" y="452564"/>
                    </a:cubicBezTo>
                    <a:cubicBezTo>
                      <a:pt x="1520395" y="405430"/>
                      <a:pt x="1532964" y="367723"/>
                      <a:pt x="1509397" y="320589"/>
                    </a:cubicBezTo>
                    <a:cubicBezTo>
                      <a:pt x="1485830" y="273455"/>
                      <a:pt x="1476403" y="204325"/>
                      <a:pt x="1415129" y="169760"/>
                    </a:cubicBezTo>
                    <a:cubicBezTo>
                      <a:pt x="1353855" y="135195"/>
                      <a:pt x="1232877" y="113199"/>
                      <a:pt x="1141751" y="113199"/>
                    </a:cubicBezTo>
                    <a:cubicBezTo>
                      <a:pt x="1050625" y="113199"/>
                      <a:pt x="946931" y="172902"/>
                      <a:pt x="868374" y="169760"/>
                    </a:cubicBezTo>
                    <a:cubicBezTo>
                      <a:pt x="789817" y="166618"/>
                      <a:pt x="670411" y="94345"/>
                      <a:pt x="670411" y="94345"/>
                    </a:cubicBezTo>
                    <a:cubicBezTo>
                      <a:pt x="598139" y="66065"/>
                      <a:pt x="496015" y="1648"/>
                      <a:pt x="434741" y="77"/>
                    </a:cubicBezTo>
                    <a:cubicBezTo>
                      <a:pt x="373467" y="-1494"/>
                      <a:pt x="349900" y="20503"/>
                      <a:pt x="302766" y="84919"/>
                    </a:cubicBezTo>
                    <a:cubicBezTo>
                      <a:pt x="255632" y="149335"/>
                      <a:pt x="188073" y="298592"/>
                      <a:pt x="151937" y="386576"/>
                    </a:cubicBezTo>
                    <a:cubicBezTo>
                      <a:pt x="115801" y="474559"/>
                      <a:pt x="111087" y="548404"/>
                      <a:pt x="85949" y="612820"/>
                    </a:cubicBezTo>
                    <a:cubicBezTo>
                      <a:pt x="60811" y="677236"/>
                      <a:pt x="8964" y="724370"/>
                      <a:pt x="1108" y="773075"/>
                    </a:cubicBezTo>
                    <a:cubicBezTo>
                      <a:pt x="-6748" y="821780"/>
                      <a:pt x="29388" y="846919"/>
                      <a:pt x="38815" y="905051"/>
                    </a:cubicBezTo>
                    <a:cubicBezTo>
                      <a:pt x="48242" y="963183"/>
                      <a:pt x="35673" y="1043310"/>
                      <a:pt x="57669" y="1121867"/>
                    </a:cubicBezTo>
                    <a:cubicBezTo>
                      <a:pt x="79665" y="1200424"/>
                      <a:pt x="115800" y="1329257"/>
                      <a:pt x="170790" y="1376391"/>
                    </a:cubicBezTo>
                    <a:cubicBezTo>
                      <a:pt x="225780" y="1423525"/>
                      <a:pt x="315335" y="1415669"/>
                      <a:pt x="387607" y="1404671"/>
                    </a:cubicBezTo>
                    <a:cubicBezTo>
                      <a:pt x="459879" y="1393673"/>
                      <a:pt x="546291" y="1359108"/>
                      <a:pt x="604423" y="1310403"/>
                    </a:cubicBezTo>
                    <a:cubicBezTo>
                      <a:pt x="662555" y="1261698"/>
                      <a:pt x="706547" y="1142292"/>
                      <a:pt x="745825" y="1065306"/>
                    </a:cubicBezTo>
                    <a:close/>
                  </a:path>
                </a:pathLst>
              </a:custGeom>
              <a:blipFill>
                <a:blip r:embed="rId3"/>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9" name="Ευθεία γραμμή σύνδεσης 8"/>
              <p:cNvCxnSpPr/>
              <p:nvPr/>
            </p:nvCxnSpPr>
            <p:spPr>
              <a:xfrm flipH="1">
                <a:off x="7257065" y="932756"/>
                <a:ext cx="83" cy="2117178"/>
              </a:xfrm>
              <a:prstGeom prst="line">
                <a:avLst/>
              </a:prstGeom>
              <a:ln w="28575">
                <a:solidFill>
                  <a:schemeClr val="accent4">
                    <a:lumMod val="1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6156176" y="2492896"/>
                <a:ext cx="2647804" cy="0"/>
              </a:xfrm>
              <a:prstGeom prst="line">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6156176" y="2564904"/>
                <a:ext cx="2647804" cy="21602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95668" y="1844824"/>
                <a:ext cx="325730" cy="369332"/>
              </a:xfrm>
              <a:prstGeom prst="rect">
                <a:avLst/>
              </a:prstGeom>
              <a:noFill/>
            </p:spPr>
            <p:txBody>
              <a:bodyPr wrap="none" rtlCol="0">
                <a:spAutoFit/>
              </a:bodyPr>
              <a:lstStyle/>
              <a:p>
                <a:r>
                  <a:rPr lang="en-US" b="1" dirty="0" smtClean="0">
                    <a:solidFill>
                      <a:schemeClr val="accent4">
                        <a:lumMod val="10000"/>
                      </a:schemeClr>
                    </a:solidFill>
                  </a:rPr>
                  <a:t>L</a:t>
                </a:r>
                <a:endParaRPr lang="el-GR" b="1" dirty="0">
                  <a:solidFill>
                    <a:schemeClr val="accent4">
                      <a:lumMod val="10000"/>
                    </a:schemeClr>
                  </a:solidFill>
                </a:endParaRPr>
              </a:p>
            </p:txBody>
          </p:sp>
          <p:sp>
            <p:nvSpPr>
              <p:cNvPr id="13" name="TextBox 12"/>
              <p:cNvSpPr txBox="1"/>
              <p:nvPr/>
            </p:nvSpPr>
            <p:spPr>
              <a:xfrm>
                <a:off x="8155414" y="1835532"/>
                <a:ext cx="377026" cy="369332"/>
              </a:xfrm>
              <a:prstGeom prst="rect">
                <a:avLst/>
              </a:prstGeom>
              <a:noFill/>
            </p:spPr>
            <p:txBody>
              <a:bodyPr wrap="none" rtlCol="0">
                <a:spAutoFit/>
              </a:bodyPr>
              <a:lstStyle/>
              <a:p>
                <a:r>
                  <a:rPr lang="en-US" b="1" dirty="0" smtClean="0">
                    <a:solidFill>
                      <a:schemeClr val="accent4">
                        <a:lumMod val="10000"/>
                      </a:schemeClr>
                    </a:solidFill>
                  </a:rPr>
                  <a:t>M</a:t>
                </a:r>
                <a:endParaRPr lang="el-GR" b="1" dirty="0">
                  <a:solidFill>
                    <a:schemeClr val="accent4">
                      <a:lumMod val="10000"/>
                    </a:schemeClr>
                  </a:solidFill>
                </a:endParaRPr>
              </a:p>
            </p:txBody>
          </p:sp>
          <p:sp>
            <p:nvSpPr>
              <p:cNvPr id="14" name="TextBox 13"/>
              <p:cNvSpPr txBox="1"/>
              <p:nvPr/>
            </p:nvSpPr>
            <p:spPr>
              <a:xfrm>
                <a:off x="8415935" y="2464578"/>
                <a:ext cx="532061" cy="369332"/>
              </a:xfrm>
              <a:prstGeom prst="rect">
                <a:avLst/>
              </a:prstGeom>
              <a:noFill/>
            </p:spPr>
            <p:txBody>
              <a:bodyPr wrap="square" rtlCol="0">
                <a:spAutoFit/>
              </a:bodyPr>
              <a:lstStyle/>
              <a:p>
                <a:r>
                  <a:rPr lang="en-US" dirty="0" smtClean="0">
                    <a:solidFill>
                      <a:schemeClr val="accent4">
                        <a:lumMod val="10000"/>
                      </a:schemeClr>
                    </a:solidFill>
                  </a:rPr>
                  <a:t>3</a:t>
                </a:r>
                <a:r>
                  <a:rPr lang="el-GR" baseline="30000" dirty="0" smtClean="0">
                    <a:solidFill>
                      <a:schemeClr val="accent4">
                        <a:lumMod val="10000"/>
                      </a:schemeClr>
                    </a:solidFill>
                  </a:rPr>
                  <a:t>ο</a:t>
                </a:r>
                <a:endParaRPr lang="el-GR" dirty="0">
                  <a:solidFill>
                    <a:schemeClr val="accent4">
                      <a:lumMod val="10000"/>
                    </a:schemeClr>
                  </a:solidFill>
                </a:endParaRPr>
              </a:p>
            </p:txBody>
          </p:sp>
        </p:grpSp>
        <p:sp>
          <p:nvSpPr>
            <p:cNvPr id="15" name="TextBox 14"/>
            <p:cNvSpPr txBox="1"/>
            <p:nvPr/>
          </p:nvSpPr>
          <p:spPr>
            <a:xfrm>
              <a:off x="4018309" y="4433812"/>
              <a:ext cx="1860446" cy="369332"/>
            </a:xfrm>
            <a:prstGeom prst="rect">
              <a:avLst/>
            </a:prstGeom>
            <a:noFill/>
            <a:ln w="19050">
              <a:solidFill>
                <a:schemeClr val="bg2">
                  <a:lumMod val="60000"/>
                  <a:lumOff val="40000"/>
                </a:schemeClr>
              </a:solidFill>
            </a:ln>
          </p:spPr>
          <p:txBody>
            <a:bodyPr wrap="none" rtlCol="0">
              <a:spAutoFit/>
            </a:bodyPr>
            <a:lstStyle/>
            <a:p>
              <a:r>
                <a:rPr lang="en-US" dirty="0" smtClean="0">
                  <a:solidFill>
                    <a:schemeClr val="accent4">
                      <a:lumMod val="10000"/>
                    </a:schemeClr>
                  </a:solidFill>
                </a:rPr>
                <a:t>Whiteside’s Line</a:t>
              </a:r>
              <a:endParaRPr lang="el-GR" dirty="0">
                <a:solidFill>
                  <a:schemeClr val="accent4">
                    <a:lumMod val="10000"/>
                  </a:schemeClr>
                </a:solidFill>
              </a:endParaRPr>
            </a:p>
          </p:txBody>
        </p:sp>
        <p:cxnSp>
          <p:nvCxnSpPr>
            <p:cNvPr id="18" name="Ευθύγραμμο βέλος σύνδεσης 17"/>
            <p:cNvCxnSpPr>
              <a:stCxn id="15" idx="1"/>
            </p:cNvCxnSpPr>
            <p:nvPr/>
          </p:nvCxnSpPr>
          <p:spPr>
            <a:xfrm flipH="1">
              <a:off x="3673240" y="4618478"/>
              <a:ext cx="345069" cy="0"/>
            </a:xfrm>
            <a:prstGeom prst="straightConnector1">
              <a:avLst/>
            </a:prstGeom>
            <a:ln w="1905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2" idx="1"/>
            </p:cNvCxnSpPr>
            <p:nvPr/>
          </p:nvCxnSpPr>
          <p:spPr>
            <a:xfrm>
              <a:off x="2411760" y="5530546"/>
              <a:ext cx="2686297" cy="0"/>
            </a:xfrm>
            <a:prstGeom prst="line">
              <a:avLst/>
            </a:prstGeom>
            <a:ln w="28575">
              <a:solidFill>
                <a:schemeClr val="accent4">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3673240" y="5345880"/>
              <a:ext cx="172534"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a:off x="3845774" y="5345880"/>
              <a:ext cx="0" cy="184666"/>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H="1">
              <a:off x="3563888" y="5877272"/>
              <a:ext cx="109269"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3563888" y="5877272"/>
              <a:ext cx="0" cy="11668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3" name="Ορθογώνιο 8"/>
          <p:cNvSpPr/>
          <p:nvPr/>
        </p:nvSpPr>
        <p:spPr>
          <a:xfrm>
            <a:off x="2844197" y="6556702"/>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725558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0237"/>
            <a:ext cx="8229600" cy="1090531"/>
          </a:xfrm>
        </p:spPr>
        <p:txBody>
          <a:bodyPr/>
          <a:lstStyle/>
          <a:p>
            <a:r>
              <a:rPr lang="el-GR" dirty="0" smtClean="0"/>
              <a:t>Διαμόρφωση </a:t>
            </a:r>
            <a:r>
              <a:rPr lang="el-GR" dirty="0"/>
              <a:t>Οστικών</a:t>
            </a:r>
            <a:r>
              <a:rPr lang="el-GR" dirty="0" smtClean="0"/>
              <a:t> Επιφανειών</a:t>
            </a:r>
            <a:r>
              <a:rPr lang="el-GR" altLang="el-GR" baseline="-16000" dirty="0" smtClean="0"/>
              <a:t> [3/8] </a:t>
            </a:r>
            <a:endParaRPr lang="el-GR" dirty="0"/>
          </a:p>
        </p:txBody>
      </p:sp>
      <p:sp>
        <p:nvSpPr>
          <p:cNvPr id="3" name="2 - Θέση περιεχομένου"/>
          <p:cNvSpPr>
            <a:spLocks noGrp="1"/>
          </p:cNvSpPr>
          <p:nvPr>
            <p:ph idx="1"/>
          </p:nvPr>
        </p:nvSpPr>
        <p:spPr>
          <a:xfrm>
            <a:off x="439561" y="1556792"/>
            <a:ext cx="8424936" cy="2160240"/>
          </a:xfrm>
        </p:spPr>
        <p:txBody>
          <a:bodyPr/>
          <a:lstStyle/>
          <a:p>
            <a:pPr>
              <a:buSzPct val="100000"/>
            </a:pPr>
            <a:r>
              <a:rPr lang="el-GR" dirty="0" smtClean="0"/>
              <a:t>Συνιστάται η μηριαία πρόθεση να τοποθετείται σε έξω στροφή 3</a:t>
            </a:r>
            <a:r>
              <a:rPr lang="el-GR" baseline="30000" dirty="0" smtClean="0"/>
              <a:t>ο</a:t>
            </a:r>
            <a:r>
              <a:rPr lang="el-GR" dirty="0" smtClean="0"/>
              <a:t>, διότι έτσι επιτυγχάνεται καλύτερος προσανατολισμός της επιγονατίδας σε σχέση με την τροχιλία, με αποτέλεσμα καλύτερη επιγονατιδομηριαία επαλληλία και καλύτερη τροχιοδρόμηση (</a:t>
            </a:r>
            <a:r>
              <a:rPr lang="en-US" dirty="0" smtClean="0">
                <a:solidFill>
                  <a:srgbClr val="000000"/>
                </a:solidFill>
              </a:rPr>
              <a:t>tracking</a:t>
            </a:r>
            <a:r>
              <a:rPr lang="el-GR" dirty="0" smtClean="0">
                <a:solidFill>
                  <a:srgbClr val="000000"/>
                </a:solidFill>
              </a:rPr>
              <a:t>)</a:t>
            </a:r>
            <a:r>
              <a:rPr lang="el-GR" dirty="0" smtClean="0"/>
              <a:t> της επιγονατίδας</a:t>
            </a:r>
            <a:r>
              <a:rPr lang="en-US" dirty="0" smtClean="0"/>
              <a:t>.</a:t>
            </a:r>
            <a:r>
              <a:rPr lang="el-GR"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35</a:t>
            </a:fld>
            <a:endParaRPr lang="el-GR" dirty="0">
              <a:solidFill>
                <a:srgbClr val="DADADA">
                  <a:lumMod val="10000"/>
                </a:srgbClr>
              </a:solidFill>
            </a:endParaRPr>
          </a:p>
        </p:txBody>
      </p:sp>
      <p:sp>
        <p:nvSpPr>
          <p:cNvPr id="6" name="5 - Ορθογώνιο"/>
          <p:cNvSpPr/>
          <p:nvPr/>
        </p:nvSpPr>
        <p:spPr>
          <a:xfrm>
            <a:off x="6660232" y="3501008"/>
            <a:ext cx="1872208" cy="369332"/>
          </a:xfrm>
          <a:prstGeom prst="rect">
            <a:avLst/>
          </a:prstGeom>
        </p:spPr>
        <p:txBody>
          <a:bodyPr wrap="square">
            <a:spAutoFit/>
          </a:bodyPr>
          <a:lstStyle/>
          <a:p>
            <a:r>
              <a:rPr lang="el-GR" b="1" dirty="0" smtClean="0">
                <a:solidFill>
                  <a:srgbClr val="A50021"/>
                </a:solidFill>
                <a:latin typeface="Arial Narrow" pitchFamily="34" charset="0"/>
              </a:rPr>
              <a:t>[</a:t>
            </a:r>
            <a:r>
              <a:rPr lang="en-US" b="1" dirty="0" smtClean="0">
                <a:solidFill>
                  <a:srgbClr val="A50021"/>
                </a:solidFill>
                <a:latin typeface="Arial Narrow" pitchFamily="34" charset="0"/>
              </a:rPr>
              <a:t>Motsis et al</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2009</a:t>
            </a:r>
            <a:r>
              <a:rPr lang="el-GR" b="1" dirty="0" smtClean="0">
                <a:solidFill>
                  <a:srgbClr val="A50021"/>
                </a:solidFill>
                <a:latin typeface="Arial Narrow" pitchFamily="34" charset="0"/>
              </a:rPr>
              <a:t>]</a:t>
            </a:r>
            <a:endParaRPr lang="en-US" b="1" dirty="0">
              <a:solidFill>
                <a:srgbClr val="A50021"/>
              </a:solidFill>
              <a:latin typeface="Arial Narrow" pitchFamily="34" charset="0"/>
            </a:endParaRPr>
          </a:p>
        </p:txBody>
      </p:sp>
    </p:spTree>
    <p:extLst>
      <p:ext uri="{BB962C8B-B14F-4D97-AF65-F5344CB8AC3E}">
        <p14:creationId xmlns:p14="http://schemas.microsoft.com/office/powerpoint/2010/main" val="3735103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Διαμόρφωση </a:t>
            </a:r>
            <a:r>
              <a:rPr lang="el-GR" dirty="0"/>
              <a:t>Οστικών</a:t>
            </a:r>
            <a:r>
              <a:rPr lang="el-GR" dirty="0" smtClean="0"/>
              <a:t> Επιφανειών</a:t>
            </a:r>
            <a:r>
              <a:rPr lang="el-GR" altLang="el-GR" baseline="-16000" dirty="0" smtClean="0"/>
              <a:t> [4/8] </a:t>
            </a:r>
            <a:endParaRPr lang="el-GR" dirty="0"/>
          </a:p>
        </p:txBody>
      </p:sp>
      <p:sp>
        <p:nvSpPr>
          <p:cNvPr id="3" name="2 - Θέση περιεχομένου"/>
          <p:cNvSpPr>
            <a:spLocks noGrp="1"/>
          </p:cNvSpPr>
          <p:nvPr>
            <p:ph idx="1"/>
          </p:nvPr>
        </p:nvSpPr>
        <p:spPr>
          <a:xfrm>
            <a:off x="457200" y="1340768"/>
            <a:ext cx="8229600" cy="2808312"/>
          </a:xfrm>
        </p:spPr>
        <p:txBody>
          <a:bodyPr/>
          <a:lstStyle/>
          <a:p>
            <a:pPr>
              <a:buSzPct val="100000"/>
            </a:pPr>
            <a:r>
              <a:rPr lang="el-GR" dirty="0" smtClean="0"/>
              <a:t>Η δημιουργία συμμετρικών κενών κατά την κάμψη και την έκταση (</a:t>
            </a:r>
            <a:r>
              <a:rPr lang="en-US" dirty="0" smtClean="0"/>
              <a:t>flexion and extension </a:t>
            </a:r>
            <a:r>
              <a:rPr lang="el-GR" dirty="0" smtClean="0"/>
              <a:t> </a:t>
            </a:r>
            <a:r>
              <a:rPr lang="en-US" dirty="0" smtClean="0"/>
              <a:t>gaps</a:t>
            </a:r>
            <a:r>
              <a:rPr lang="el-GR" dirty="0" smtClean="0"/>
              <a:t>)</a:t>
            </a:r>
            <a:r>
              <a:rPr lang="en-US" dirty="0" smtClean="0"/>
              <a:t> </a:t>
            </a:r>
            <a:r>
              <a:rPr lang="el-GR" dirty="0" smtClean="0"/>
              <a:t>εξισορροπεί την τάση των θυλακοσυνδεσμικών στοιχείων της περιοχής, </a:t>
            </a:r>
            <a:r>
              <a:rPr lang="el-GR" altLang="el-GR" dirty="0" smtClean="0">
                <a:solidFill>
                  <a:srgbClr val="000000"/>
                </a:solidFill>
              </a:rPr>
              <a:t>διατηρεί τη φυσιολογική κινηματική στο οβελιαίο επίπεδο </a:t>
            </a:r>
            <a:r>
              <a:rPr lang="el-GR" dirty="0" smtClean="0"/>
              <a:t>και επιτρέπει στροφική κίνηση της άρθρωσης.</a:t>
            </a:r>
          </a:p>
          <a:p>
            <a:pPr>
              <a:buSzPct val="100000"/>
            </a:pPr>
            <a:r>
              <a:rPr lang="el-GR" dirty="0" smtClean="0"/>
              <a:t>Η διαφορά του οστικού κενού σε κάμψη 90</a:t>
            </a:r>
            <a:r>
              <a:rPr lang="el-GR" baseline="30000" dirty="0" smtClean="0"/>
              <a:t>ο</a:t>
            </a:r>
            <a:r>
              <a:rPr lang="el-GR" dirty="0"/>
              <a:t>,</a:t>
            </a:r>
            <a:r>
              <a:rPr lang="en-US" dirty="0" smtClean="0"/>
              <a:t> </a:t>
            </a:r>
            <a:r>
              <a:rPr lang="el-GR" dirty="0" smtClean="0"/>
              <a:t>σε σχέση με το οστικό κενό κατά την έκταση, δεν πρέπει να υπερβαίνει τα </a:t>
            </a:r>
            <a:r>
              <a:rPr lang="en-US" dirty="0" smtClean="0"/>
              <a:t>3 mm. </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36</a:t>
            </a:fld>
            <a:endParaRPr lang="el-GR" dirty="0">
              <a:solidFill>
                <a:srgbClr val="DADADA">
                  <a:lumMod val="10000"/>
                </a:srgbClr>
              </a:solidFill>
            </a:endParaRPr>
          </a:p>
        </p:txBody>
      </p:sp>
      <p:pic>
        <p:nvPicPr>
          <p:cNvPr id="37892" name="Picture 4"/>
          <p:cNvPicPr>
            <a:picLocks noChangeAspect="1" noChangeArrowheads="1"/>
          </p:cNvPicPr>
          <p:nvPr/>
        </p:nvPicPr>
        <p:blipFill>
          <a:blip r:embed="rId3" cstate="print"/>
          <a:srcRect/>
          <a:stretch>
            <a:fillRect/>
          </a:stretch>
        </p:blipFill>
        <p:spPr bwMode="auto">
          <a:xfrm>
            <a:off x="899596" y="4221088"/>
            <a:ext cx="2515329" cy="1716216"/>
          </a:xfrm>
          <a:prstGeom prst="rect">
            <a:avLst/>
          </a:prstGeom>
          <a:ln w="38100" cap="sq" cmpd="thickThin">
            <a:solidFill>
              <a:srgbClr val="000000"/>
            </a:solidFill>
            <a:prstDash val="solid"/>
            <a:miter lim="800000"/>
          </a:ln>
          <a:effectLst>
            <a:innerShdw blurRad="76200">
              <a:srgbClr val="000000"/>
            </a:innerShdw>
          </a:effectLst>
        </p:spPr>
      </p:pic>
      <p:pic>
        <p:nvPicPr>
          <p:cNvPr id="37894" name="Picture 6"/>
          <p:cNvPicPr>
            <a:picLocks noChangeAspect="1" noChangeArrowheads="1"/>
          </p:cNvPicPr>
          <p:nvPr/>
        </p:nvPicPr>
        <p:blipFill>
          <a:blip r:embed="rId4" cstate="print"/>
          <a:srcRect/>
          <a:stretch>
            <a:fillRect/>
          </a:stretch>
        </p:blipFill>
        <p:spPr bwMode="auto">
          <a:xfrm>
            <a:off x="3697209" y="4209112"/>
            <a:ext cx="2674991" cy="1728192"/>
          </a:xfrm>
          <a:prstGeom prst="rect">
            <a:avLst/>
          </a:prstGeom>
          <a:ln w="38100" cap="sq" cmpd="thickThin">
            <a:solidFill>
              <a:srgbClr val="000000"/>
            </a:solidFill>
            <a:prstDash val="solid"/>
            <a:miter lim="800000"/>
          </a:ln>
          <a:effectLst>
            <a:innerShdw blurRad="76200">
              <a:srgbClr val="000000"/>
            </a:innerShdw>
          </a:effectLst>
        </p:spPr>
      </p:pic>
      <p:sp>
        <p:nvSpPr>
          <p:cNvPr id="8" name="7 - Ορθογώνιο"/>
          <p:cNvSpPr/>
          <p:nvPr/>
        </p:nvSpPr>
        <p:spPr>
          <a:xfrm>
            <a:off x="6588224" y="3933056"/>
            <a:ext cx="2520280" cy="369332"/>
          </a:xfrm>
          <a:prstGeom prst="rect">
            <a:avLst/>
          </a:prstGeom>
        </p:spPr>
        <p:txBody>
          <a:bodyPr wrap="square">
            <a:spAutoFit/>
          </a:bodyPr>
          <a:lstStyle/>
          <a:p>
            <a:r>
              <a:rPr lang="en-US" b="1" dirty="0" smtClean="0">
                <a:solidFill>
                  <a:srgbClr val="A50021"/>
                </a:solidFill>
                <a:latin typeface="Arial Narrow" pitchFamily="34" charset="0"/>
              </a:rPr>
              <a:t>[Nicoll &amp; Rowley, 2010]</a:t>
            </a:r>
            <a:r>
              <a:rPr lang="en-US" dirty="0" smtClean="0">
                <a:solidFill>
                  <a:srgbClr val="FFFFFF"/>
                </a:solidFill>
              </a:rPr>
              <a:t>;.</a:t>
            </a:r>
            <a:endParaRPr lang="el-GR" dirty="0">
              <a:solidFill>
                <a:srgbClr val="FFFFFF"/>
              </a:solidFill>
            </a:endParaRPr>
          </a:p>
        </p:txBody>
      </p:sp>
      <p:sp>
        <p:nvSpPr>
          <p:cNvPr id="6" name="Ορθογώνιο 5"/>
          <p:cNvSpPr/>
          <p:nvPr/>
        </p:nvSpPr>
        <p:spPr>
          <a:xfrm>
            <a:off x="1102042" y="6038582"/>
            <a:ext cx="5184576" cy="461665"/>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5"/>
              </a:rPr>
              <a:t>Gap Balancing vs. Measured Resection Technique in Total Knee Arthroplasty</a:t>
            </a:r>
            <a:r>
              <a:rPr lang="el-GR" sz="1200" dirty="0" smtClean="0">
                <a:solidFill>
                  <a:schemeClr val="accent4">
                    <a:lumMod val="50000"/>
                  </a:schemeClr>
                </a:solidFill>
                <a:latin typeface="Calibri" panose="020F0502020204030204" pitchFamily="34" charset="0"/>
              </a:rPr>
              <a:t> , </a:t>
            </a:r>
            <a:r>
              <a:rPr lang="fr-FR" sz="1200" dirty="0">
                <a:solidFill>
                  <a:schemeClr val="accent4">
                    <a:lumMod val="50000"/>
                  </a:schemeClr>
                </a:solidFill>
                <a:latin typeface="Calibri" panose="020F0502020204030204" pitchFamily="34" charset="0"/>
                <a:hlinkClick r:id="rId6"/>
              </a:rPr>
              <a:t>Brian K. Daines</a:t>
            </a:r>
            <a:r>
              <a:rPr lang="fr-FR" sz="1200" dirty="0">
                <a:solidFill>
                  <a:schemeClr val="accent4">
                    <a:lumMod val="50000"/>
                  </a:schemeClr>
                </a:solidFill>
                <a:latin typeface="Calibri" panose="020F0502020204030204" pitchFamily="34" charset="0"/>
              </a:rPr>
              <a:t>, MD, </a:t>
            </a:r>
            <a:r>
              <a:rPr lang="fr-FR" sz="1200" dirty="0">
                <a:solidFill>
                  <a:schemeClr val="accent4">
                    <a:lumMod val="50000"/>
                  </a:schemeClr>
                </a:solidFill>
                <a:latin typeface="Calibri" panose="020F0502020204030204" pitchFamily="34" charset="0"/>
                <a:hlinkClick r:id="rId7"/>
              </a:rPr>
              <a:t>Douglas A. Dennis</a:t>
            </a:r>
            <a:r>
              <a:rPr lang="fr-FR" sz="1200" dirty="0">
                <a:solidFill>
                  <a:schemeClr val="accent4">
                    <a:lumMod val="50000"/>
                  </a:schemeClr>
                </a:solidFill>
                <a:latin typeface="Calibri" panose="020F0502020204030204" pitchFamily="34" charset="0"/>
              </a:rPr>
              <a:t>, </a:t>
            </a:r>
            <a:r>
              <a:rPr lang="fr-FR" sz="1200" dirty="0" smtClean="0">
                <a:solidFill>
                  <a:schemeClr val="accent4">
                    <a:lumMod val="50000"/>
                  </a:schemeClr>
                </a:solidFill>
                <a:latin typeface="Calibri" panose="020F0502020204030204" pitchFamily="34" charset="0"/>
              </a:rPr>
              <a:t>MD</a:t>
            </a:r>
            <a:r>
              <a:rPr lang="el-GR" sz="1200" dirty="0" smtClean="0">
                <a:solidFill>
                  <a:schemeClr val="accent4">
                    <a:lumMod val="50000"/>
                  </a:schemeClr>
                </a:solidFill>
                <a:latin typeface="Calibri" panose="020F0502020204030204" pitchFamily="34" charset="0"/>
              </a:rPr>
              <a:t> με άδεια </a:t>
            </a:r>
            <a:r>
              <a:rPr lang="en-US" sz="1200" dirty="0">
                <a:latin typeface="Calibri" panose="020F0502020204030204" pitchFamily="34" charset="0"/>
                <a:hlinkClick r:id="rId8"/>
              </a:rPr>
              <a:t>CC BY-NC </a:t>
            </a:r>
            <a:r>
              <a:rPr lang="en-US" sz="1200" dirty="0" smtClean="0">
                <a:latin typeface="Calibri" panose="020F0502020204030204" pitchFamily="34" charset="0"/>
                <a:hlinkClick r:id="rId8"/>
              </a:rPr>
              <a:t>3.0</a:t>
            </a:r>
            <a:endParaRPr lang="en-US" sz="1200" dirty="0">
              <a:latin typeface="Calibri" panose="020F0502020204030204" pitchFamily="34" charset="0"/>
            </a:endParaRPr>
          </a:p>
        </p:txBody>
      </p:sp>
    </p:spTree>
    <p:extLst>
      <p:ext uri="{BB962C8B-B14F-4D97-AF65-F5344CB8AC3E}">
        <p14:creationId xmlns:p14="http://schemas.microsoft.com/office/powerpoint/2010/main" val="1662228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Διαμόρφωση </a:t>
            </a:r>
            <a:r>
              <a:rPr lang="el-GR" dirty="0"/>
              <a:t>Οστικών</a:t>
            </a:r>
            <a:r>
              <a:rPr lang="el-GR" dirty="0" smtClean="0"/>
              <a:t> Επιφανειών</a:t>
            </a:r>
            <a:r>
              <a:rPr lang="el-GR" altLang="el-GR" baseline="-16000" dirty="0" smtClean="0"/>
              <a:t> [5/8] </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37</a:t>
            </a:fld>
            <a:endParaRPr lang="el-GR" dirty="0">
              <a:solidFill>
                <a:srgbClr val="DADADA">
                  <a:lumMod val="10000"/>
                </a:srgbClr>
              </a:solidFill>
            </a:endParaRPr>
          </a:p>
        </p:txBody>
      </p:sp>
      <p:pic>
        <p:nvPicPr>
          <p:cNvPr id="102402" name="Picture 2" descr="http://www.biomedsearch.com/attachments/00/18/83/07/18830793/11999_2008_539_Fig1_HTML.jpg"/>
          <p:cNvPicPr>
            <a:picLocks noChangeAspect="1" noChangeArrowheads="1"/>
          </p:cNvPicPr>
          <p:nvPr/>
        </p:nvPicPr>
        <p:blipFill>
          <a:blip r:embed="rId3" cstate="print"/>
          <a:srcRect/>
          <a:stretch>
            <a:fillRect/>
          </a:stretch>
        </p:blipFill>
        <p:spPr bwMode="auto">
          <a:xfrm>
            <a:off x="4894575" y="2708928"/>
            <a:ext cx="3571356" cy="3079009"/>
          </a:xfrm>
          <a:prstGeom prst="rect">
            <a:avLst/>
          </a:prstGeom>
          <a:ln w="38100" cap="sq" cmpd="thickThin">
            <a:solidFill>
              <a:srgbClr val="000000"/>
            </a:solidFill>
            <a:prstDash val="solid"/>
            <a:miter lim="800000"/>
          </a:ln>
          <a:effectLst>
            <a:innerShdw blurRad="76200">
              <a:srgbClr val="000000"/>
            </a:innerShdw>
          </a:effectLst>
        </p:spPr>
      </p:pic>
      <p:sp>
        <p:nvSpPr>
          <p:cNvPr id="6" name="2 - Θέση περιεχομένου"/>
          <p:cNvSpPr txBox="1">
            <a:spLocks/>
          </p:cNvSpPr>
          <p:nvPr/>
        </p:nvSpPr>
        <p:spPr bwMode="auto">
          <a:xfrm>
            <a:off x="179512" y="1556792"/>
            <a:ext cx="8712968"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anose="05000000000000000000" pitchFamily="2" charset="2"/>
              <a:buChar char="Ø"/>
              <a:defRPr/>
            </a:pPr>
            <a:r>
              <a:rPr lang="el-GR" sz="2200" dirty="0" smtClean="0">
                <a:solidFill>
                  <a:srgbClr val="000000"/>
                </a:solidFill>
                <a:latin typeface="Calibri" pitchFamily="34" charset="0"/>
              </a:rPr>
              <a:t>Διαφορά μεγαλύτερη των </a:t>
            </a:r>
            <a:r>
              <a:rPr lang="en-US" sz="2200" dirty="0" smtClean="0">
                <a:solidFill>
                  <a:srgbClr val="000000"/>
                </a:solidFill>
                <a:latin typeface="Calibri" pitchFamily="34" charset="0"/>
              </a:rPr>
              <a:t>3 mm </a:t>
            </a:r>
            <a:r>
              <a:rPr lang="el-GR" sz="2200" dirty="0" smtClean="0">
                <a:solidFill>
                  <a:srgbClr val="000000"/>
                </a:solidFill>
                <a:latin typeface="Calibri" pitchFamily="34" charset="0"/>
              </a:rPr>
              <a:t>μεταξύ του οστικού κενού σε κάμψη 90</a:t>
            </a:r>
            <a:r>
              <a:rPr lang="el-GR" sz="2200" baseline="30000" dirty="0" smtClean="0">
                <a:solidFill>
                  <a:srgbClr val="000000"/>
                </a:solidFill>
                <a:latin typeface="Calibri" pitchFamily="34" charset="0"/>
              </a:rPr>
              <a:t>ο</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και του οστικού κενού κατά την έκταση, οδηγεί </a:t>
            </a:r>
            <a:r>
              <a:rPr lang="el-GR" sz="2200" kern="0" dirty="0" smtClean="0">
                <a:solidFill>
                  <a:srgbClr val="DADADA">
                    <a:lumMod val="10000"/>
                  </a:srgbClr>
                </a:solidFill>
                <a:latin typeface="Calibri" panose="020F0502020204030204" pitchFamily="34" charset="0"/>
              </a:rPr>
              <a:t>σε</a:t>
            </a:r>
            <a:r>
              <a:rPr lang="el-GR" sz="2200" kern="0" dirty="0" smtClean="0">
                <a:solidFill>
                  <a:srgbClr val="DADADA">
                    <a:lumMod val="10000"/>
                  </a:srgbClr>
                </a:solidFill>
                <a:latin typeface="Calibri" panose="020F0502020204030204" pitchFamily="34" charset="0"/>
                <a:cs typeface="Calibri" panose="020F0502020204030204" pitchFamily="34" charset="0"/>
              </a:rPr>
              <a:t> ασύμμετρη τάση των θυλακοσυνδεσμικών στοιχείων με αποτέλεσμα:</a:t>
            </a:r>
          </a:p>
          <a:p>
            <a:pPr marL="623888" indent="-176213">
              <a:spcBef>
                <a:spcPct val="20000"/>
              </a:spcBef>
              <a:buClr>
                <a:srgbClr val="A50021"/>
              </a:buClr>
              <a:buSzPct val="120000"/>
              <a:buFont typeface="Wingdings"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 Πρόσθιο πόνο στο γόνατο, </a:t>
            </a:r>
          </a:p>
          <a:p>
            <a:pPr marL="623888" indent="-176213">
              <a:spcBef>
                <a:spcPct val="20000"/>
              </a:spcBef>
              <a:buClr>
                <a:srgbClr val="A50021"/>
              </a:buClr>
              <a:buSzPct val="120000"/>
              <a:buFont typeface="Wingdings"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 Αρθρο-ίνωση (arthrofibrosis), </a:t>
            </a:r>
          </a:p>
          <a:p>
            <a:pPr marL="623888" indent="-176213">
              <a:spcBef>
                <a:spcPct val="20000"/>
              </a:spcBef>
              <a:buClr>
                <a:srgbClr val="A50021"/>
              </a:buClr>
              <a:buSzPct val="120000"/>
              <a:buFont typeface="Wingdings" pitchFamily="2" charset="2"/>
              <a:buChar char="§"/>
              <a:defRPr/>
            </a:pPr>
            <a:r>
              <a:rPr lang="el-GR" sz="2200" kern="0" dirty="0" smtClean="0">
                <a:solidFill>
                  <a:srgbClr val="DADADA">
                    <a:lumMod val="10000"/>
                  </a:srgbClr>
                </a:solidFill>
                <a:latin typeface="Calibri" panose="020F0502020204030204" pitchFamily="34" charset="0"/>
                <a:cs typeface="Calibri" panose="020F0502020204030204" pitchFamily="34" charset="0"/>
              </a:rPr>
              <a:t> Αστάθεια κατά την κάμψη.</a:t>
            </a:r>
          </a:p>
        </p:txBody>
      </p:sp>
      <p:sp>
        <p:nvSpPr>
          <p:cNvPr id="7" name="6 - Ορθογώνιο"/>
          <p:cNvSpPr/>
          <p:nvPr/>
        </p:nvSpPr>
        <p:spPr>
          <a:xfrm>
            <a:off x="179512" y="4077072"/>
            <a:ext cx="4608512" cy="1107996"/>
          </a:xfrm>
          <a:prstGeom prst="rect">
            <a:avLst/>
          </a:prstGeom>
        </p:spPr>
        <p:txBody>
          <a:bodyPr wrap="square">
            <a:spAutoFit/>
          </a:bodyPr>
          <a:lstStyle/>
          <a:p>
            <a:pPr marL="360363" indent="-360363">
              <a:spcBef>
                <a:spcPct val="20000"/>
              </a:spcBef>
              <a:buClr>
                <a:srgbClr val="A50021"/>
              </a:buClr>
              <a:buSzPct val="100000"/>
              <a:buFont typeface="Wingdings" pitchFamily="2" charset="2"/>
              <a:buChar char="Ø"/>
              <a:defRPr/>
            </a:pPr>
            <a:r>
              <a:rPr lang="el-GR" sz="2200" kern="0" dirty="0" smtClean="0">
                <a:solidFill>
                  <a:srgbClr val="DADADA">
                    <a:lumMod val="10000"/>
                  </a:srgbClr>
                </a:solidFill>
                <a:latin typeface="Calibri" panose="020F0502020204030204" pitchFamily="34" charset="0"/>
              </a:rPr>
              <a:t>Επίσης, η ασυμμετρία των οστικών κενών μπορεί να οδηγήσει σε</a:t>
            </a:r>
            <a:r>
              <a:rPr lang="el-GR" sz="2200" kern="0" dirty="0" smtClean="0">
                <a:solidFill>
                  <a:srgbClr val="DADADA">
                    <a:lumMod val="10000"/>
                  </a:srgbClr>
                </a:solidFill>
                <a:latin typeface="Calibri" panose="020F0502020204030204" pitchFamily="34" charset="0"/>
                <a:cs typeface="Calibri" panose="020F0502020204030204" pitchFamily="34" charset="0"/>
              </a:rPr>
              <a:t> επιγονατιδομηριαία αστάθεια.</a:t>
            </a:r>
            <a:endParaRPr lang="el-GR" sz="2200" kern="0" dirty="0">
              <a:solidFill>
                <a:srgbClr val="DADADA">
                  <a:lumMod val="10000"/>
                </a:srgbClr>
              </a:solidFill>
              <a:latin typeface="Calibri" panose="020F0502020204030204" pitchFamily="34" charset="0"/>
              <a:cs typeface="Calibri" panose="020F0502020204030204" pitchFamily="34" charset="0"/>
            </a:endParaRPr>
          </a:p>
        </p:txBody>
      </p:sp>
      <p:sp>
        <p:nvSpPr>
          <p:cNvPr id="8" name="7 - Ορθογώνιο"/>
          <p:cNvSpPr/>
          <p:nvPr/>
        </p:nvSpPr>
        <p:spPr>
          <a:xfrm>
            <a:off x="2382098" y="5427537"/>
            <a:ext cx="2520280" cy="369332"/>
          </a:xfrm>
          <a:prstGeom prst="rect">
            <a:avLst/>
          </a:prstGeom>
        </p:spPr>
        <p:txBody>
          <a:bodyPr wrap="square">
            <a:spAutoFit/>
          </a:bodyPr>
          <a:lstStyle/>
          <a:p>
            <a:r>
              <a:rPr lang="en-US" b="1" dirty="0" smtClean="0">
                <a:solidFill>
                  <a:srgbClr val="A50021"/>
                </a:solidFill>
                <a:latin typeface="Arial Narrow" pitchFamily="34" charset="0"/>
              </a:rPr>
              <a:t>[Nicoll &amp; Rowley, 2010]</a:t>
            </a:r>
            <a:r>
              <a:rPr lang="en-US" dirty="0" smtClean="0">
                <a:solidFill>
                  <a:srgbClr val="FFFFFF"/>
                </a:solidFill>
                <a:latin typeface="Arial Narrow" panose="020B0606020202030204" pitchFamily="34" charset="0"/>
              </a:rPr>
              <a:t>;.</a:t>
            </a:r>
            <a:endParaRPr lang="el-GR" dirty="0">
              <a:solidFill>
                <a:srgbClr val="FFFFFF"/>
              </a:solidFill>
              <a:latin typeface="Arial Narrow" panose="020B0606020202030204" pitchFamily="34" charset="0"/>
            </a:endParaRPr>
          </a:p>
        </p:txBody>
      </p:sp>
      <p:sp>
        <p:nvSpPr>
          <p:cNvPr id="3" name="Ορθογώνιο 2"/>
          <p:cNvSpPr/>
          <p:nvPr/>
        </p:nvSpPr>
        <p:spPr>
          <a:xfrm>
            <a:off x="5672141" y="5888305"/>
            <a:ext cx="2016224"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openi.nlm.nih.gov</a:t>
            </a:r>
            <a:endParaRPr lang="el-GR" sz="1200" dirty="0">
              <a:latin typeface="Calibri" panose="020F0502020204030204" pitchFamily="34" charset="0"/>
            </a:endParaRPr>
          </a:p>
        </p:txBody>
      </p:sp>
    </p:spTree>
    <p:extLst>
      <p:ext uri="{BB962C8B-B14F-4D97-AF65-F5344CB8AC3E}">
        <p14:creationId xmlns:p14="http://schemas.microsoft.com/office/powerpoint/2010/main" val="1113960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Διαμόρφωση </a:t>
            </a:r>
            <a:r>
              <a:rPr lang="el-GR" dirty="0"/>
              <a:t>Οστικών</a:t>
            </a:r>
            <a:r>
              <a:rPr lang="el-GR" dirty="0" smtClean="0"/>
              <a:t> Επιφανειών</a:t>
            </a:r>
            <a:r>
              <a:rPr lang="el-GR" altLang="el-GR" baseline="-16000" dirty="0" smtClean="0"/>
              <a:t> [6/8] </a:t>
            </a:r>
            <a:endParaRPr lang="el-GR" dirty="0"/>
          </a:p>
        </p:txBody>
      </p:sp>
      <p:sp>
        <p:nvSpPr>
          <p:cNvPr id="3" name="2 - Θέση περιεχομένου"/>
          <p:cNvSpPr>
            <a:spLocks noGrp="1"/>
          </p:cNvSpPr>
          <p:nvPr>
            <p:ph idx="1"/>
          </p:nvPr>
        </p:nvSpPr>
        <p:spPr>
          <a:xfrm>
            <a:off x="107504" y="1772816"/>
            <a:ext cx="8928992" cy="3600400"/>
          </a:xfrm>
        </p:spPr>
        <p:txBody>
          <a:bodyPr/>
          <a:lstStyle/>
          <a:p>
            <a:pPr>
              <a:buSzPct val="100000"/>
            </a:pPr>
            <a:r>
              <a:rPr lang="en-US" dirty="0" smtClean="0"/>
              <a:t>K</a:t>
            </a:r>
            <a:r>
              <a:rPr lang="el-GR" dirty="0" smtClean="0"/>
              <a:t>αθοριστικός παράγοντας για την ακριβή και λειτουργική ευθυγράμμιση της επιγονατιδομηριαίας άρθρωσης αποτελεί και η στροφή της κνημιαίας πρόθεσης. </a:t>
            </a:r>
          </a:p>
          <a:p>
            <a:pPr>
              <a:buSzPct val="100000"/>
            </a:pPr>
            <a:r>
              <a:rPr lang="el-GR" dirty="0" smtClean="0"/>
              <a:t>Σε ένα φυσιολογικό γόνατο, το κνημιαίο κύρτωμα είναι μετατοπισμένο πλαγίως </a:t>
            </a:r>
            <a:r>
              <a:rPr lang="el-GR" dirty="0" smtClean="0">
                <a:solidFill>
                  <a:srgbClr val="000000"/>
                </a:solidFill>
              </a:rPr>
              <a:t>προς τα έξω </a:t>
            </a:r>
            <a:r>
              <a:rPr lang="el-GR" dirty="0" smtClean="0"/>
              <a:t>σε απόσταση περίπου 1 cm από την τροχιλιακή εγκοπή. Η ίδια μετατόπιση πρέπει να αναπαραχθεί και στην ΟΑΓ, προκειμένου να διασφαλιστεί φυσιολογική φόρτιση του επιγονατιδικού τένοντα κατά την κίνηση.</a:t>
            </a:r>
          </a:p>
          <a:p>
            <a:pPr>
              <a:buSzPct val="100000"/>
            </a:pPr>
            <a:r>
              <a:rPr lang="el-GR" dirty="0" smtClean="0">
                <a:solidFill>
                  <a:srgbClr val="000000"/>
                </a:solidFill>
              </a:rPr>
              <a:t>Καθώς η κνήμη στρέφει σε σχέση με τον προσθιοπίσθιο άξονα, η κνημιαία πρόθεση θα πρέπει να είναι ευθυγραμμισμένη με το έσω 1/3 της πρόσφυσης του επιγονατιδικού τένοντα. </a:t>
            </a:r>
          </a:p>
          <a:p>
            <a:endParaRPr lang="el-GR" dirty="0" smtClean="0"/>
          </a:p>
        </p:txBody>
      </p:sp>
      <p:sp>
        <p:nvSpPr>
          <p:cNvPr id="4" name="3 - Θέση αριθμού διαφάνειας"/>
          <p:cNvSpPr>
            <a:spLocks noGrp="1"/>
          </p:cNvSpPr>
          <p:nvPr>
            <p:ph type="sldNum" sz="quarter" idx="12"/>
          </p:nvPr>
        </p:nvSpPr>
        <p:spPr>
          <a:xfrm>
            <a:off x="8172400" y="6245225"/>
            <a:ext cx="514400" cy="476250"/>
          </a:xfrm>
        </p:spPr>
        <p:txBody>
          <a:bodyPr/>
          <a:lstStyle/>
          <a:p>
            <a:pPr>
              <a:defRPr/>
            </a:pPr>
            <a:fld id="{8198C6A6-8556-485F-81D9-A8F098D09877}" type="slidenum">
              <a:rPr lang="el-GR" smtClean="0">
                <a:solidFill>
                  <a:srgbClr val="DADADA">
                    <a:lumMod val="10000"/>
                  </a:srgbClr>
                </a:solidFill>
              </a:rPr>
              <a:pPr>
                <a:defRPr/>
              </a:pPr>
              <a:t>38</a:t>
            </a:fld>
            <a:endParaRPr lang="el-GR" dirty="0">
              <a:solidFill>
                <a:srgbClr val="DADADA">
                  <a:lumMod val="10000"/>
                </a:srgbClr>
              </a:solidFill>
            </a:endParaRPr>
          </a:p>
        </p:txBody>
      </p:sp>
      <p:sp>
        <p:nvSpPr>
          <p:cNvPr id="5" name="4 - Ορθογώνιο"/>
          <p:cNvSpPr/>
          <p:nvPr/>
        </p:nvSpPr>
        <p:spPr>
          <a:xfrm>
            <a:off x="7020272" y="5877272"/>
            <a:ext cx="1728192" cy="369332"/>
          </a:xfrm>
          <a:prstGeom prst="rect">
            <a:avLst/>
          </a:prstGeom>
        </p:spPr>
        <p:txBody>
          <a:bodyPr wrap="square">
            <a:spAutoFit/>
          </a:bodyPr>
          <a:lstStyle/>
          <a:p>
            <a:r>
              <a:rPr lang="en-US" b="1" dirty="0" smtClean="0">
                <a:solidFill>
                  <a:srgbClr val="A50021"/>
                </a:solidFill>
                <a:latin typeface="Arial Narrow" pitchFamily="34" charset="0"/>
              </a:rPr>
              <a:t> [Amis AA, 2007]</a:t>
            </a:r>
            <a:r>
              <a:rPr lang="en-US" dirty="0" smtClean="0">
                <a:solidFill>
                  <a:srgbClr val="FFFFFF"/>
                </a:solidFill>
              </a:rPr>
              <a:t>.</a:t>
            </a:r>
            <a:endParaRPr lang="el-GR" dirty="0">
              <a:solidFill>
                <a:srgbClr val="FFFFFF"/>
              </a:solidFill>
            </a:endParaRPr>
          </a:p>
        </p:txBody>
      </p:sp>
    </p:spTree>
    <p:extLst>
      <p:ext uri="{BB962C8B-B14F-4D97-AF65-F5344CB8AC3E}">
        <p14:creationId xmlns:p14="http://schemas.microsoft.com/office/powerpoint/2010/main" val="4259850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cs typeface="Times New Roman" pitchFamily="18" charset="0"/>
              </a:rPr>
              <a:t>Αρθροπλαστική Γόνατος</a:t>
            </a:r>
            <a:r>
              <a:rPr lang="en-US" altLang="el-GR" dirty="0" smtClean="0">
                <a:solidFill>
                  <a:schemeClr val="accent4">
                    <a:lumMod val="10000"/>
                  </a:schemeClr>
                </a:solidFill>
                <a:cs typeface="Times New Roman" pitchFamily="18" charset="0"/>
              </a:rPr>
              <a:t> </a:t>
            </a:r>
            <a:r>
              <a:rPr lang="el-GR" altLang="el-GR" dirty="0" smtClean="0">
                <a:cs typeface="Times New Roman" pitchFamily="18" charset="0"/>
              </a:rPr>
              <a:t/>
            </a:r>
            <a:br>
              <a:rPr lang="el-GR" altLang="el-GR" dirty="0" smtClean="0">
                <a:cs typeface="Times New Roman" pitchFamily="18" charset="0"/>
              </a:rPr>
            </a:br>
            <a:r>
              <a:rPr lang="el-GR" altLang="el-GR" sz="3200" dirty="0" smtClean="0">
                <a:cs typeface="Times New Roman" pitchFamily="18" charset="0"/>
              </a:rPr>
              <a:t>Ενδείξεις</a:t>
            </a:r>
            <a:r>
              <a:rPr lang="el-GR" altLang="el-GR" sz="3200" baseline="-16000" dirty="0" smtClean="0"/>
              <a:t> [1/2] </a:t>
            </a:r>
            <a:endParaRPr lang="el-GR" dirty="0"/>
          </a:p>
        </p:txBody>
      </p:sp>
      <p:sp>
        <p:nvSpPr>
          <p:cNvPr id="6" name="5 - Θέση περιεχομένου"/>
          <p:cNvSpPr>
            <a:spLocks noGrp="1"/>
          </p:cNvSpPr>
          <p:nvPr>
            <p:ph idx="1"/>
          </p:nvPr>
        </p:nvSpPr>
        <p:spPr>
          <a:xfrm>
            <a:off x="0" y="1412776"/>
            <a:ext cx="9036496" cy="4248472"/>
          </a:xfrm>
        </p:spPr>
        <p:txBody>
          <a:bodyPr/>
          <a:lstStyle/>
          <a:p>
            <a:pPr>
              <a:buSzPct val="100000"/>
            </a:pPr>
            <a:r>
              <a:rPr lang="el-GR" dirty="0" smtClean="0"/>
              <a:t>Κύριες ενδείξεις για την αρθροπλαστική γόνατος αποτελούν: </a:t>
            </a:r>
          </a:p>
          <a:p>
            <a:pPr marL="623888" indent="-263525">
              <a:buFont typeface="Wingdings" pitchFamily="2" charset="2"/>
              <a:buChar char="§"/>
            </a:pPr>
            <a:r>
              <a:rPr lang="el-GR" dirty="0" smtClean="0"/>
              <a:t>Η ύπαρξη έντονου μυοσκελετικού-αρθριτικού πόνου στην περιοχή του γόνατος ή/και δυσκαμψία η οποία περιορίζει σοβαρά τις καθημερινές δραστηριότητες, </a:t>
            </a:r>
          </a:p>
          <a:p>
            <a:pPr marL="623888" indent="-263525">
              <a:buFont typeface="Wingdings" pitchFamily="2" charset="2"/>
              <a:buChar char="§"/>
            </a:pPr>
            <a:r>
              <a:rPr lang="el-GR" dirty="0" smtClean="0"/>
              <a:t>Ο μέτριος ή ο σοβαρός πόνος στο γόνατο κατά την ανάπαυση, είτε κατά τη διάρκεια της ημέρας ή κατά την διάρκεια της νύχτας, </a:t>
            </a:r>
          </a:p>
          <a:p>
            <a:pPr marL="623888" indent="-263525">
              <a:buFont typeface="Wingdings" pitchFamily="2" charset="2"/>
              <a:buChar char="§"/>
            </a:pPr>
            <a:r>
              <a:rPr lang="el-GR" dirty="0" smtClean="0"/>
              <a:t>Η ύπαρξη χρόνιας φλεγμονής και οιδήματος του γόνατος που δεν βελτιώνεται με την ανάπαυση ή την κατάλληλη φαρμακευτική αγωγή, </a:t>
            </a:r>
          </a:p>
          <a:p>
            <a:pPr marL="623888" indent="-263525">
              <a:buFont typeface="Wingdings" pitchFamily="2" charset="2"/>
              <a:buChar char="§"/>
            </a:pPr>
            <a:r>
              <a:rPr lang="el-GR" dirty="0" smtClean="0"/>
              <a:t>Η απόκλιση των αξόνων της άρθρωσης πέρα των φυσιολογικών ορίων (σοβαρές γωνιακές παραμορφώσεις, όπως η παραμόρφωση ραιβότητας, βλαισότητας, κλπ),</a:t>
            </a:r>
          </a:p>
          <a:p>
            <a:pPr marL="623888" indent="-263525">
              <a:buFont typeface="Wingdings" pitchFamily="2" charset="2"/>
              <a:buChar char="§"/>
            </a:pPr>
            <a:r>
              <a:rPr lang="el-GR" dirty="0" smtClean="0"/>
              <a:t>Σοβαρά προβλήματα πόνου και χωλότητας που επιβάλουν τη χρήση βοηθήματος κατά τη βάδιση. </a:t>
            </a:r>
          </a:p>
          <a:p>
            <a:pPr marL="623888" indent="-263525">
              <a:buNone/>
            </a:pPr>
            <a:endParaRPr lang="el-GR" dirty="0" smtClean="0"/>
          </a:p>
        </p:txBody>
      </p:sp>
      <p:sp>
        <p:nvSpPr>
          <p:cNvPr id="4" name="3 - Θέση αριθμού διαφάνειας"/>
          <p:cNvSpPr>
            <a:spLocks noGrp="1"/>
          </p:cNvSpPr>
          <p:nvPr>
            <p:ph type="sldNum" sz="quarter" idx="12"/>
          </p:nvPr>
        </p:nvSpPr>
        <p:spPr>
          <a:xfrm>
            <a:off x="8604448" y="6245225"/>
            <a:ext cx="360040" cy="476250"/>
          </a:xfrm>
        </p:spPr>
        <p:txBody>
          <a:bodyPr/>
          <a:lstStyle/>
          <a:p>
            <a:pPr>
              <a:defRPr/>
            </a:pPr>
            <a:fld id="{8198C6A6-8556-485F-81D9-A8F098D09877}" type="slidenum">
              <a:rPr lang="el-GR" smtClean="0">
                <a:solidFill>
                  <a:srgbClr val="DADADA">
                    <a:lumMod val="10000"/>
                  </a:srgbClr>
                </a:solidFill>
              </a:rPr>
              <a:pPr>
                <a:defRPr/>
              </a:pPr>
              <a:t>3</a:t>
            </a:fld>
            <a:endParaRPr lang="el-GR" dirty="0">
              <a:solidFill>
                <a:srgbClr val="DADADA">
                  <a:lumMod val="10000"/>
                </a:srgbClr>
              </a:solidFill>
            </a:endParaRPr>
          </a:p>
        </p:txBody>
      </p:sp>
      <p:sp>
        <p:nvSpPr>
          <p:cNvPr id="7" name="TextBox 1"/>
          <p:cNvSpPr txBox="1"/>
          <p:nvPr/>
        </p:nvSpPr>
        <p:spPr>
          <a:xfrm>
            <a:off x="3203848" y="6156012"/>
            <a:ext cx="5616624"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American Academy of Orthopaedic Surgeons (A</a:t>
            </a:r>
            <a:r>
              <a:rPr lang="el-GR" b="1" dirty="0" smtClean="0">
                <a:solidFill>
                  <a:srgbClr val="A50021"/>
                </a:solidFill>
                <a:latin typeface="Arial Narrow" pitchFamily="34" charset="0"/>
                <a:cs typeface="Arial" pitchFamily="34" charset="0"/>
              </a:rPr>
              <a:t>Α</a:t>
            </a:r>
            <a:r>
              <a:rPr lang="en-US" b="1" dirty="0" smtClean="0">
                <a:solidFill>
                  <a:srgbClr val="A50021"/>
                </a:solidFill>
                <a:latin typeface="Arial Narrow" pitchFamily="34" charset="0"/>
                <a:cs typeface="Arial" pitchFamily="34" charset="0"/>
              </a:rPr>
              <a:t>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500385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Διαμόρφωση </a:t>
            </a:r>
            <a:r>
              <a:rPr lang="el-GR" dirty="0"/>
              <a:t>Οστικών</a:t>
            </a:r>
            <a:r>
              <a:rPr lang="el-GR" dirty="0" smtClean="0"/>
              <a:t> Επιφανειών</a:t>
            </a:r>
            <a:r>
              <a:rPr lang="el-GR" altLang="el-GR" baseline="-16000" dirty="0" smtClean="0"/>
              <a:t> [7/8] </a:t>
            </a:r>
            <a:endParaRPr lang="el-GR" dirty="0"/>
          </a:p>
        </p:txBody>
      </p:sp>
      <p:sp>
        <p:nvSpPr>
          <p:cNvPr id="3" name="2 - Θέση περιεχομένου"/>
          <p:cNvSpPr>
            <a:spLocks noGrp="1"/>
          </p:cNvSpPr>
          <p:nvPr>
            <p:ph idx="1"/>
          </p:nvPr>
        </p:nvSpPr>
        <p:spPr>
          <a:xfrm>
            <a:off x="323528" y="1556792"/>
            <a:ext cx="8640960" cy="2160240"/>
          </a:xfrm>
        </p:spPr>
        <p:txBody>
          <a:bodyPr/>
          <a:lstStyle/>
          <a:p>
            <a:pPr>
              <a:spcBef>
                <a:spcPts val="1200"/>
              </a:spcBef>
              <a:buSzPct val="100000"/>
            </a:pPr>
            <a:r>
              <a:rPr lang="el-GR" dirty="0" smtClean="0"/>
              <a:t>Υπερβολική έσω στροφή της κνημιαίας πρόθεσης θα οδηγήσει σε σχετική έξω στροφή του κνημιαίου κυρτώματος, αυξάνοντας την πιθανότητα υπεξαρθρήματος ή εξαρθρήματος της επιγονατίδας.</a:t>
            </a:r>
          </a:p>
          <a:p>
            <a:pPr>
              <a:spcBef>
                <a:spcPts val="1200"/>
              </a:spcBef>
              <a:buSzPct val="100000"/>
            </a:pPr>
            <a:r>
              <a:rPr lang="el-GR" dirty="0" smtClean="0"/>
              <a:t>Υπερβολική έξω στροφή της κνημιαίας πρόθεσης μπορεί να οδηγήσει σε πρόσκρουση της οπίσθιας προεξοχής της πρόσθεσης σε μαλακά μόρια και σχετική έσω στροφή του κνημιαίου κυρτώματος.</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39</a:t>
            </a:fld>
            <a:endParaRPr lang="el-GR" dirty="0">
              <a:solidFill>
                <a:srgbClr val="DADADA">
                  <a:lumMod val="10000"/>
                </a:srgbClr>
              </a:solidFill>
            </a:endParaRPr>
          </a:p>
        </p:txBody>
      </p:sp>
      <p:sp>
        <p:nvSpPr>
          <p:cNvPr id="5" name="4 - Ορθογώνιο"/>
          <p:cNvSpPr/>
          <p:nvPr/>
        </p:nvSpPr>
        <p:spPr>
          <a:xfrm>
            <a:off x="6884867" y="6024713"/>
            <a:ext cx="2439661" cy="369332"/>
          </a:xfrm>
          <a:prstGeom prst="rect">
            <a:avLst/>
          </a:prstGeom>
        </p:spPr>
        <p:txBody>
          <a:bodyPr wrap="square">
            <a:spAutoFit/>
          </a:bodyPr>
          <a:lstStyle/>
          <a:p>
            <a:r>
              <a:rPr lang="en-US" b="1" dirty="0" smtClean="0">
                <a:solidFill>
                  <a:srgbClr val="A50021"/>
                </a:solidFill>
                <a:latin typeface="Arial Narrow" pitchFamily="34" charset="0"/>
              </a:rPr>
              <a:t>[Nicoll &amp; Rowley, 2010]</a:t>
            </a:r>
            <a:r>
              <a:rPr lang="en-US" dirty="0" smtClean="0">
                <a:solidFill>
                  <a:srgbClr val="FFFFFF"/>
                </a:solidFill>
                <a:latin typeface="Arial Narrow" panose="020B0606020202030204" pitchFamily="34" charset="0"/>
              </a:rPr>
              <a:t>;.</a:t>
            </a:r>
            <a:endParaRPr lang="el-GR" dirty="0">
              <a:solidFill>
                <a:srgbClr val="FFFFFF"/>
              </a:solidFill>
              <a:latin typeface="Arial Narrow" panose="020B0606020202030204" pitchFamily="34" charset="0"/>
            </a:endParaRPr>
          </a:p>
        </p:txBody>
      </p:sp>
      <p:pic>
        <p:nvPicPr>
          <p:cNvPr id="36866" name="Picture 2"/>
          <p:cNvPicPr>
            <a:picLocks noChangeAspect="1" noChangeArrowheads="1"/>
          </p:cNvPicPr>
          <p:nvPr/>
        </p:nvPicPr>
        <p:blipFill>
          <a:blip r:embed="rId3" cstate="print"/>
          <a:srcRect/>
          <a:stretch>
            <a:fillRect/>
          </a:stretch>
        </p:blipFill>
        <p:spPr bwMode="auto">
          <a:xfrm>
            <a:off x="1835700" y="3933056"/>
            <a:ext cx="4868639" cy="2089026"/>
          </a:xfrm>
          <a:prstGeom prst="rect">
            <a:avLst/>
          </a:prstGeom>
          <a:ln w="38100" cap="sq" cmpd="thickThin">
            <a:solidFill>
              <a:srgbClr val="000000"/>
            </a:solidFill>
            <a:prstDash val="solid"/>
            <a:miter lim="800000"/>
          </a:ln>
          <a:effectLst>
            <a:innerShdw blurRad="76200">
              <a:srgbClr val="000000"/>
            </a:innerShdw>
          </a:effectLst>
        </p:spPr>
      </p:pic>
      <p:sp>
        <p:nvSpPr>
          <p:cNvPr id="6" name="Ορθογώνιο 5"/>
          <p:cNvSpPr/>
          <p:nvPr/>
        </p:nvSpPr>
        <p:spPr>
          <a:xfrm>
            <a:off x="1984019" y="6063679"/>
            <a:ext cx="4572000" cy="276999"/>
          </a:xfrm>
          <a:prstGeom prst="rect">
            <a:avLst/>
          </a:prstGeom>
        </p:spPr>
        <p:txBody>
          <a:bodyPr>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malzer.homepage.t-online.de</a:t>
            </a:r>
            <a:endParaRPr lang="el-GR" sz="1200" dirty="0">
              <a:latin typeface="Calibri" panose="020F0502020204030204" pitchFamily="34" charset="0"/>
            </a:endParaRPr>
          </a:p>
        </p:txBody>
      </p:sp>
    </p:spTree>
    <p:extLst>
      <p:ext uri="{BB962C8B-B14F-4D97-AF65-F5344CB8AC3E}">
        <p14:creationId xmlns:p14="http://schemas.microsoft.com/office/powerpoint/2010/main" val="2578405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a:defRPr/>
            </a:pPr>
            <a:r>
              <a:rPr lang="el-GR" dirty="0" smtClean="0"/>
              <a:t>Διαμόρφωση </a:t>
            </a:r>
            <a:r>
              <a:rPr lang="el-GR" dirty="0"/>
              <a:t>Οστικών</a:t>
            </a:r>
            <a:r>
              <a:rPr lang="el-GR" dirty="0" smtClean="0"/>
              <a:t> Επιφανειών</a:t>
            </a:r>
            <a:r>
              <a:rPr lang="el-GR" altLang="el-GR" baseline="-16000" dirty="0" smtClean="0"/>
              <a:t> [8/8] </a:t>
            </a:r>
            <a:endParaRPr lang="el-GR" altLang="el-GR" dirty="0" smtClean="0">
              <a:solidFill>
                <a:srgbClr val="FFFF00"/>
              </a:solidFill>
              <a:effectLst>
                <a:outerShdw blurRad="38100" dist="38100" dir="2700000" algn="tl">
                  <a:srgbClr val="000000"/>
                </a:outerShdw>
              </a:effectLst>
              <a:latin typeface="Times New Roman" pitchFamily="18" charset="0"/>
            </a:endParaRPr>
          </a:p>
        </p:txBody>
      </p:sp>
      <p:sp>
        <p:nvSpPr>
          <p:cNvPr id="10" name="Rectangle 5"/>
          <p:cNvSpPr>
            <a:spLocks noGrp="1" noChangeArrowheads="1"/>
          </p:cNvSpPr>
          <p:nvPr>
            <p:ph idx="1"/>
          </p:nvPr>
        </p:nvSpPr>
        <p:spPr>
          <a:xfrm>
            <a:off x="179512" y="1196752"/>
            <a:ext cx="8712968" cy="5175284"/>
          </a:xfrm>
        </p:spPr>
        <p:txBody>
          <a:bodyPr/>
          <a:lstStyle/>
          <a:p>
            <a:pPr marL="271463" indent="-271463">
              <a:lnSpc>
                <a:spcPct val="110000"/>
              </a:lnSpc>
              <a:spcBef>
                <a:spcPts val="1200"/>
              </a:spcBef>
              <a:buSzPct val="100000"/>
              <a:tabLst>
                <a:tab pos="271463" algn="l"/>
              </a:tabLst>
              <a:defRPr/>
            </a:pPr>
            <a:r>
              <a:rPr lang="el-GR" dirty="0" smtClean="0">
                <a:solidFill>
                  <a:srgbClr val="000000"/>
                </a:solidFill>
              </a:rPr>
              <a:t>Σε τριδιαμερισματική (</a:t>
            </a:r>
            <a:r>
              <a:rPr lang="en-US" altLang="el-GR" dirty="0" smtClean="0">
                <a:solidFill>
                  <a:srgbClr val="000000"/>
                </a:solidFill>
              </a:rPr>
              <a:t>tricompartmental</a:t>
            </a:r>
            <a:r>
              <a:rPr lang="el-GR" altLang="el-GR" dirty="0" smtClean="0">
                <a:solidFill>
                  <a:srgbClr val="000000"/>
                </a:solidFill>
              </a:rPr>
              <a:t>) ΟΑΓ η ανακατασκευή της επιγονατίδας θα πρέπει να προσεγγίζει τη φυσιολογική ανατομία, ώστε να αποτρέπεται η αύξηση της γωνίας </a:t>
            </a:r>
            <a:r>
              <a:rPr lang="en-US" altLang="el-GR" dirty="0" smtClean="0">
                <a:solidFill>
                  <a:srgbClr val="000000"/>
                </a:solidFill>
              </a:rPr>
              <a:t>Q</a:t>
            </a:r>
            <a:r>
              <a:rPr lang="el-GR" altLang="el-GR" dirty="0" smtClean="0">
                <a:solidFill>
                  <a:srgbClr val="000000"/>
                </a:solidFill>
              </a:rPr>
              <a:t>  και να εξασφαλίζεται η σωστή τροχιοδρόμηση της μέσα στην μηριαία τροχιλία</a:t>
            </a:r>
            <a:r>
              <a:rPr lang="en-US" altLang="el-GR" dirty="0" smtClean="0">
                <a:solidFill>
                  <a:srgbClr val="000000"/>
                </a:solidFill>
              </a:rPr>
              <a:t>.</a:t>
            </a:r>
          </a:p>
          <a:p>
            <a:pPr marL="271463" indent="-271463">
              <a:lnSpc>
                <a:spcPct val="110000"/>
              </a:lnSpc>
              <a:spcBef>
                <a:spcPts val="1200"/>
              </a:spcBef>
              <a:buSzPct val="100000"/>
              <a:tabLst>
                <a:tab pos="271463" algn="l"/>
              </a:tabLst>
              <a:defRPr/>
            </a:pPr>
            <a:r>
              <a:rPr lang="el-GR" dirty="0">
                <a:solidFill>
                  <a:srgbClr val="DADADA">
                    <a:lumMod val="10000"/>
                  </a:srgbClr>
                </a:solidFill>
              </a:rPr>
              <a:t>Το οστικό υπόλοιπο της επιγονατίδας θα πρέπει να είναι ένας συμμετρικά ισοπαχής δίσκος με διαμόρφωση</a:t>
            </a:r>
            <a:r>
              <a:rPr lang="en-US" altLang="el-GR" dirty="0">
                <a:solidFill>
                  <a:srgbClr val="000000"/>
                </a:solidFill>
              </a:rPr>
              <a:t> </a:t>
            </a:r>
            <a:r>
              <a:rPr lang="el-GR" altLang="el-GR" dirty="0">
                <a:solidFill>
                  <a:srgbClr val="000000"/>
                </a:solidFill>
              </a:rPr>
              <a:t>«</a:t>
            </a:r>
            <a:r>
              <a:rPr lang="en-US" altLang="el-GR" dirty="0">
                <a:solidFill>
                  <a:srgbClr val="000000"/>
                </a:solidFill>
              </a:rPr>
              <a:t>hockey puck–shaped</a:t>
            </a:r>
            <a:r>
              <a:rPr lang="el-GR" altLang="el-GR" dirty="0">
                <a:solidFill>
                  <a:srgbClr val="000000"/>
                </a:solidFill>
              </a:rPr>
              <a:t>»</a:t>
            </a:r>
            <a:r>
              <a:rPr lang="el-GR" dirty="0">
                <a:solidFill>
                  <a:srgbClr val="DADADA">
                    <a:lumMod val="10000"/>
                  </a:srgbClr>
                </a:solidFill>
              </a:rPr>
              <a:t>. </a:t>
            </a:r>
          </a:p>
          <a:p>
            <a:pPr marL="271463" indent="-271463">
              <a:lnSpc>
                <a:spcPct val="110000"/>
              </a:lnSpc>
              <a:spcBef>
                <a:spcPts val="1200"/>
              </a:spcBef>
              <a:buSzPct val="100000"/>
              <a:tabLst>
                <a:tab pos="271463" algn="l"/>
              </a:tabLst>
              <a:defRPr/>
            </a:pPr>
            <a:r>
              <a:rPr lang="el-GR" dirty="0">
                <a:solidFill>
                  <a:srgbClr val="DADADA">
                    <a:lumMod val="10000"/>
                  </a:srgbClr>
                </a:solidFill>
              </a:rPr>
              <a:t>Η εκτομή του πλαγίου</a:t>
            </a:r>
            <a:r>
              <a:rPr lang="en-US" altLang="el-GR" dirty="0">
                <a:solidFill>
                  <a:srgbClr val="000000"/>
                </a:solidFill>
              </a:rPr>
              <a:t> facet </a:t>
            </a:r>
            <a:r>
              <a:rPr lang="el-GR" dirty="0">
                <a:solidFill>
                  <a:srgbClr val="DADADA">
                    <a:lumMod val="10000"/>
                  </a:srgbClr>
                </a:solidFill>
              </a:rPr>
              <a:t> ή του άπω πόλου οδηγεί σε σφίξιμο (</a:t>
            </a:r>
            <a:r>
              <a:rPr lang="en-US" dirty="0">
                <a:solidFill>
                  <a:srgbClr val="DADADA">
                    <a:lumMod val="10000"/>
                  </a:srgbClr>
                </a:solidFill>
              </a:rPr>
              <a:t>tightness</a:t>
            </a:r>
            <a:r>
              <a:rPr lang="el-GR" dirty="0">
                <a:solidFill>
                  <a:srgbClr val="DADADA">
                    <a:lumMod val="10000"/>
                  </a:srgbClr>
                </a:solidFill>
              </a:rPr>
              <a:t>) του πλαγίου καθεκτικού συνδέσμου και σε μια τάση για υπεξάρθρημα. </a:t>
            </a:r>
            <a:endParaRPr lang="en-US" dirty="0" smtClean="0">
              <a:solidFill>
                <a:srgbClr val="DADADA">
                  <a:lumMod val="10000"/>
                </a:srgbClr>
              </a:solidFill>
            </a:endParaRPr>
          </a:p>
          <a:p>
            <a:pPr marL="271463" indent="-271463">
              <a:lnSpc>
                <a:spcPct val="110000"/>
              </a:lnSpc>
              <a:spcBef>
                <a:spcPts val="1200"/>
              </a:spcBef>
              <a:buSzPct val="100000"/>
              <a:tabLst>
                <a:tab pos="271463" algn="l"/>
              </a:tabLst>
              <a:defRPr/>
            </a:pPr>
            <a:r>
              <a:rPr lang="el-GR" dirty="0">
                <a:solidFill>
                  <a:srgbClr val="DADADA">
                    <a:lumMod val="10000"/>
                  </a:srgbClr>
                </a:solidFill>
              </a:rPr>
              <a:t>Μετά την τοποθέτηση του εμφυτεύματος στην επιγονατίδα, η αύξηση του συνολικού πάχους της επιγονατίδας ή το «γέμισμα» (</a:t>
            </a:r>
            <a:r>
              <a:rPr lang="en-US" dirty="0">
                <a:solidFill>
                  <a:srgbClr val="DADADA">
                    <a:lumMod val="10000"/>
                  </a:srgbClr>
                </a:solidFill>
              </a:rPr>
              <a:t>stuffing) </a:t>
            </a:r>
            <a:r>
              <a:rPr lang="el-GR" dirty="0">
                <a:solidFill>
                  <a:srgbClr val="DADADA">
                    <a:lumMod val="10000"/>
                  </a:srgbClr>
                </a:solidFill>
              </a:rPr>
              <a:t>της άρθρωσης μπορεί να οδηγήσει σε πλαγία αστάθεια της επιγονατίδας</a:t>
            </a:r>
            <a:r>
              <a:rPr lang="el-GR" dirty="0" smtClean="0">
                <a:solidFill>
                  <a:srgbClr val="DADADA">
                    <a:lumMod val="10000"/>
                  </a:srgbClr>
                </a:solidFill>
              </a:rPr>
              <a:t>.</a:t>
            </a:r>
            <a:endParaRPr lang="el-GR" dirty="0">
              <a:solidFill>
                <a:srgbClr val="DADADA">
                  <a:lumMod val="10000"/>
                </a:srgbClr>
              </a:solidFill>
            </a:endParaRPr>
          </a:p>
        </p:txBody>
      </p:sp>
      <p:sp>
        <p:nvSpPr>
          <p:cNvPr id="7" name="6 - Ορθογώνιο"/>
          <p:cNvSpPr/>
          <p:nvPr/>
        </p:nvSpPr>
        <p:spPr>
          <a:xfrm>
            <a:off x="6156176" y="6300028"/>
            <a:ext cx="2186817" cy="369332"/>
          </a:xfrm>
          <a:prstGeom prst="rect">
            <a:avLst/>
          </a:prstGeom>
        </p:spPr>
        <p:txBody>
          <a:bodyPr wrap="none">
            <a:spAutoFit/>
          </a:bodyPr>
          <a:lstStyle/>
          <a:p>
            <a:r>
              <a:rPr lang="el-GR" b="1" dirty="0" smtClean="0">
                <a:solidFill>
                  <a:srgbClr val="A50021"/>
                </a:solidFill>
                <a:latin typeface="Arial Narrow" pitchFamily="34" charset="0"/>
              </a:rPr>
              <a:t>[</a:t>
            </a:r>
            <a:r>
              <a:rPr lang="en-US" b="1" dirty="0" smtClean="0">
                <a:solidFill>
                  <a:srgbClr val="A50021"/>
                </a:solidFill>
                <a:latin typeface="Arial Narrow" pitchFamily="34" charset="0"/>
              </a:rPr>
              <a:t>Motsis </a:t>
            </a:r>
            <a:r>
              <a:rPr lang="el-GR" b="1" dirty="0" smtClean="0">
                <a:solidFill>
                  <a:srgbClr val="A50021"/>
                </a:solidFill>
                <a:latin typeface="Arial Narrow" pitchFamily="34" charset="0"/>
              </a:rPr>
              <a:t>ΕΚ </a:t>
            </a:r>
            <a:r>
              <a:rPr lang="en-US" b="1" dirty="0" smtClean="0">
                <a:solidFill>
                  <a:srgbClr val="A50021"/>
                </a:solidFill>
                <a:latin typeface="Arial Narrow" pitchFamily="34" charset="0"/>
              </a:rPr>
              <a:t>et al</a:t>
            </a:r>
            <a:r>
              <a:rPr lang="el-GR" b="1" dirty="0" smtClean="0">
                <a:solidFill>
                  <a:srgbClr val="A50021"/>
                </a:solidFill>
                <a:latin typeface="Arial Narrow" pitchFamily="34" charset="0"/>
              </a:rPr>
              <a:t>, 2009]</a:t>
            </a:r>
            <a:endParaRPr lang="el-GR" b="1" dirty="0">
              <a:solidFill>
                <a:srgbClr val="A50021"/>
              </a:solidFill>
              <a:latin typeface="Arial Narrow" pitchFamily="34" charset="0"/>
            </a:endParaRPr>
          </a:p>
        </p:txBody>
      </p:sp>
      <p:sp>
        <p:nvSpPr>
          <p:cNvPr id="8" name="3 - Θέση αριθμού διαφάνειας"/>
          <p:cNvSpPr>
            <a:spLocks noGrp="1"/>
          </p:cNvSpPr>
          <p:nvPr>
            <p:ph type="sldNum" sz="quarter" idx="12"/>
          </p:nvPr>
        </p:nvSpPr>
        <p:spPr>
          <a:xfrm>
            <a:off x="6686872" y="6245225"/>
            <a:ext cx="2133600" cy="476250"/>
          </a:xfrm>
        </p:spPr>
        <p:txBody>
          <a:bodyPr/>
          <a:lstStyle/>
          <a:p>
            <a:pPr>
              <a:defRPr/>
            </a:pPr>
            <a:fld id="{8198C6A6-8556-485F-81D9-A8F098D09877}" type="slidenum">
              <a:rPr lang="el-GR" smtClean="0">
                <a:solidFill>
                  <a:srgbClr val="DADADA">
                    <a:lumMod val="10000"/>
                  </a:srgbClr>
                </a:solidFill>
              </a:rPr>
              <a:pPr>
                <a:defRPr/>
              </a:pPr>
              <a:t>40</a:t>
            </a:fld>
            <a:endParaRPr lang="el-GR" dirty="0">
              <a:solidFill>
                <a:srgbClr val="DADADA">
                  <a:lumMod val="10000"/>
                </a:srgbClr>
              </a:solidFill>
            </a:endParaRPr>
          </a:p>
        </p:txBody>
      </p:sp>
    </p:spTree>
    <p:extLst>
      <p:ext uri="{BB962C8B-B14F-4D97-AF65-F5344CB8AC3E}">
        <p14:creationId xmlns:p14="http://schemas.microsoft.com/office/powerpoint/2010/main" val="3871578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sz="quarter"/>
          </p:nvPr>
        </p:nvSpPr>
        <p:spPr>
          <a:ln w="19050">
            <a:solidFill>
              <a:srgbClr val="A50021"/>
            </a:solidFill>
          </a:ln>
        </p:spPr>
        <p:txBody>
          <a:bodyPr anchor="ctr"/>
          <a:lstStyle/>
          <a:p>
            <a:r>
              <a:rPr lang="el-GR" sz="4400" b="1" dirty="0" smtClean="0"/>
              <a:t>Επιγονατιδομηριαία  Άρθρωση</a:t>
            </a:r>
            <a:endParaRPr lang="el-GR" sz="4400" b="1" dirty="0"/>
          </a:p>
        </p:txBody>
      </p:sp>
    </p:spTree>
    <p:extLst>
      <p:ext uri="{BB962C8B-B14F-4D97-AF65-F5344CB8AC3E}">
        <p14:creationId xmlns:p14="http://schemas.microsoft.com/office/powerpoint/2010/main" val="1614564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a:defRPr/>
            </a:pPr>
            <a:r>
              <a:rPr lang="el-GR" altLang="el-GR" dirty="0" smtClean="0">
                <a:effectLst>
                  <a:outerShdw blurRad="38100" dist="38100" dir="2700000" algn="tl">
                    <a:srgbClr val="000000"/>
                  </a:outerShdw>
                </a:effectLst>
              </a:rPr>
              <a:t>Σχεδιασμός Μηριαίας Τροχιλίας</a:t>
            </a: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42</a:t>
            </a:fld>
            <a:endParaRPr lang="el-GR" dirty="0">
              <a:solidFill>
                <a:srgbClr val="DADADA">
                  <a:lumMod val="10000"/>
                </a:srgbClr>
              </a:solidFill>
            </a:endParaRPr>
          </a:p>
        </p:txBody>
      </p:sp>
      <p:sp>
        <p:nvSpPr>
          <p:cNvPr id="3" name="Θέση περιεχομένου 2"/>
          <p:cNvSpPr>
            <a:spLocks noGrp="1"/>
          </p:cNvSpPr>
          <p:nvPr>
            <p:ph idx="1"/>
          </p:nvPr>
        </p:nvSpPr>
        <p:spPr>
          <a:xfrm>
            <a:off x="251520" y="1268760"/>
            <a:ext cx="8784976" cy="5400600"/>
          </a:xfrm>
        </p:spPr>
        <p:txBody>
          <a:bodyPr/>
          <a:lstStyle/>
          <a:p>
            <a:pPr>
              <a:lnSpc>
                <a:spcPct val="110000"/>
              </a:lnSpc>
              <a:spcBef>
                <a:spcPts val="1200"/>
              </a:spcBef>
              <a:buSzPct val="100000"/>
            </a:pPr>
            <a:r>
              <a:rPr lang="el-GR" altLang="el-GR" dirty="0">
                <a:solidFill>
                  <a:srgbClr val="000000"/>
                </a:solidFill>
              </a:rPr>
              <a:t>Η επιλογή της μηριαίας πρόθεσης επηρεάζει το λειτουργικό αποτέλεσμα της επιγονατιδομηριαίας άρθρωσης κατά τη βάδιση. Εάν επιλεγεί πρόθεση με ανατομική σχεδίαση τότε διασφαλίζεται: </a:t>
            </a:r>
            <a:endParaRPr lang="el-GR" dirty="0">
              <a:solidFill>
                <a:srgbClr val="FFFFFF"/>
              </a:solidFill>
            </a:endParaRPr>
          </a:p>
          <a:p>
            <a:pPr marL="538163" indent="-266700">
              <a:lnSpc>
                <a:spcPct val="110000"/>
              </a:lnSpc>
              <a:spcBef>
                <a:spcPts val="1200"/>
              </a:spcBef>
              <a:buSzPct val="100000"/>
              <a:buFont typeface="Wingdings" pitchFamily="2" charset="2"/>
              <a:buChar char="§"/>
              <a:tabLst>
                <a:tab pos="449263" algn="l"/>
              </a:tabLst>
              <a:defRPr/>
            </a:pPr>
            <a:r>
              <a:rPr lang="el-GR" altLang="el-GR" dirty="0">
                <a:solidFill>
                  <a:srgbClr val="000000"/>
                </a:solidFill>
              </a:rPr>
              <a:t>ακριβέστερη  προσομοίωση της φυσιολογικής ανατομίας,</a:t>
            </a:r>
          </a:p>
          <a:p>
            <a:pPr marL="538163" indent="-266700">
              <a:lnSpc>
                <a:spcPct val="110000"/>
              </a:lnSpc>
              <a:spcBef>
                <a:spcPts val="1200"/>
              </a:spcBef>
              <a:buSzPct val="100000"/>
              <a:buFont typeface="Wingdings" pitchFamily="2" charset="2"/>
              <a:buChar char="§"/>
              <a:tabLst>
                <a:tab pos="449263" algn="l"/>
              </a:tabLst>
              <a:defRPr/>
            </a:pPr>
            <a:r>
              <a:rPr lang="el-GR" altLang="el-GR" dirty="0">
                <a:solidFill>
                  <a:srgbClr val="000000"/>
                </a:solidFill>
              </a:rPr>
              <a:t>μικρότερη γωνία και ροπή κάμψης κατά τη βάδιση,</a:t>
            </a:r>
          </a:p>
          <a:p>
            <a:pPr marL="538163" indent="-266700">
              <a:lnSpc>
                <a:spcPct val="110000"/>
              </a:lnSpc>
              <a:spcBef>
                <a:spcPts val="1200"/>
              </a:spcBef>
              <a:buSzPct val="100000"/>
              <a:buFont typeface="Wingdings" pitchFamily="2" charset="2"/>
              <a:buChar char="§"/>
              <a:tabLst>
                <a:tab pos="449263" algn="l"/>
              </a:tabLst>
              <a:defRPr/>
            </a:pPr>
            <a:r>
              <a:rPr lang="el-GR" altLang="el-GR" dirty="0">
                <a:solidFill>
                  <a:srgbClr val="000000"/>
                </a:solidFill>
              </a:rPr>
              <a:t>Απαιτείται όμως μεγαλύτερη εκτομή οστού. </a:t>
            </a:r>
          </a:p>
          <a:p>
            <a:pPr marL="358775" indent="-358775">
              <a:lnSpc>
                <a:spcPct val="110000"/>
              </a:lnSpc>
              <a:spcBef>
                <a:spcPts val="1200"/>
              </a:spcBef>
              <a:buSzPct val="100000"/>
              <a:tabLst>
                <a:tab pos="446088" algn="l"/>
              </a:tabLst>
              <a:defRPr/>
            </a:pPr>
            <a:r>
              <a:rPr lang="el-GR" altLang="el-GR" dirty="0">
                <a:solidFill>
                  <a:srgbClr val="000000"/>
                </a:solidFill>
              </a:rPr>
              <a:t>Εάν επιλεγεί πρόθεση με μη-ανατομική σχεδίαση τότε </a:t>
            </a:r>
            <a:r>
              <a:rPr lang="el-GR" altLang="el-GR" dirty="0" smtClean="0">
                <a:solidFill>
                  <a:srgbClr val="000000"/>
                </a:solidFill>
              </a:rPr>
              <a:t>διασφαλίζεται:</a:t>
            </a:r>
            <a:endParaRPr lang="el-GR" altLang="el-GR" dirty="0">
              <a:solidFill>
                <a:srgbClr val="000000"/>
              </a:solidFill>
            </a:endParaRPr>
          </a:p>
          <a:p>
            <a:pPr marL="538163" indent="-266700">
              <a:lnSpc>
                <a:spcPct val="110000"/>
              </a:lnSpc>
              <a:spcBef>
                <a:spcPts val="1200"/>
              </a:spcBef>
              <a:buSzPct val="100000"/>
              <a:buFont typeface="Wingdings" pitchFamily="2" charset="2"/>
              <a:buChar char="§"/>
              <a:tabLst>
                <a:tab pos="446088" algn="l"/>
              </a:tabLst>
              <a:defRPr/>
            </a:pPr>
            <a:r>
              <a:rPr lang="el-GR" altLang="el-GR" dirty="0">
                <a:solidFill>
                  <a:srgbClr val="000000"/>
                </a:solidFill>
                <a:cs typeface="Arial" pitchFamily="34" charset="0"/>
              </a:rPr>
              <a:t>αυξημένη</a:t>
            </a:r>
            <a:r>
              <a:rPr lang="el-GR" altLang="el-GR" dirty="0">
                <a:solidFill>
                  <a:srgbClr val="000000"/>
                </a:solidFill>
                <a:effectLst>
                  <a:outerShdw blurRad="38100" dist="38100" dir="2700000" algn="tl">
                    <a:srgbClr val="000000"/>
                  </a:outerShdw>
                </a:effectLst>
                <a:cs typeface="Arial" pitchFamily="34" charset="0"/>
              </a:rPr>
              <a:t> </a:t>
            </a:r>
            <a:r>
              <a:rPr lang="el-GR" altLang="el-GR" dirty="0">
                <a:solidFill>
                  <a:srgbClr val="000000"/>
                </a:solidFill>
                <a:cs typeface="Arial" pitchFamily="34" charset="0"/>
              </a:rPr>
              <a:t>κάμψη γόνατος και ροπή στο     τέλος της φάσης  στήριξης,</a:t>
            </a:r>
            <a:r>
              <a:rPr lang="el-GR" altLang="el-GR" dirty="0">
                <a:solidFill>
                  <a:srgbClr val="000000"/>
                </a:solidFill>
              </a:rPr>
              <a:t> </a:t>
            </a:r>
          </a:p>
          <a:p>
            <a:pPr marL="538163" indent="-266700">
              <a:lnSpc>
                <a:spcPct val="110000"/>
              </a:lnSpc>
              <a:spcBef>
                <a:spcPts val="1200"/>
              </a:spcBef>
              <a:buSzPct val="100000"/>
              <a:buFont typeface="Wingdings" pitchFamily="2" charset="2"/>
              <a:buChar char="§"/>
              <a:tabLst>
                <a:tab pos="446088" algn="l"/>
              </a:tabLst>
              <a:defRPr/>
            </a:pPr>
            <a:r>
              <a:rPr lang="el-GR" altLang="el-GR" dirty="0">
                <a:solidFill>
                  <a:srgbClr val="000000"/>
                </a:solidFill>
              </a:rPr>
              <a:t>μικρότερη εκτομή οστού,</a:t>
            </a:r>
            <a:r>
              <a:rPr lang="el-GR" altLang="el-GR" dirty="0">
                <a:solidFill>
                  <a:srgbClr val="000000"/>
                </a:solidFill>
                <a:cs typeface="Arial" pitchFamily="34" charset="0"/>
              </a:rPr>
              <a:t> </a:t>
            </a:r>
            <a:r>
              <a:rPr lang="el-GR" altLang="el-GR" dirty="0">
                <a:solidFill>
                  <a:srgbClr val="000000"/>
                </a:solidFill>
              </a:rPr>
              <a:t> </a:t>
            </a:r>
          </a:p>
          <a:p>
            <a:pPr marL="538163" indent="-266700">
              <a:lnSpc>
                <a:spcPct val="110000"/>
              </a:lnSpc>
              <a:spcBef>
                <a:spcPts val="1200"/>
              </a:spcBef>
              <a:buSzPct val="100000"/>
              <a:buFont typeface="Wingdings" pitchFamily="2" charset="2"/>
              <a:buChar char="§"/>
              <a:tabLst>
                <a:tab pos="446088" algn="l"/>
              </a:tabLst>
              <a:defRPr/>
            </a:pPr>
            <a:r>
              <a:rPr lang="el-GR" altLang="el-GR" dirty="0">
                <a:solidFill>
                  <a:srgbClr val="000000"/>
                </a:solidFill>
                <a:cs typeface="Arial" pitchFamily="34" charset="0"/>
              </a:rPr>
              <a:t>έχει όμως σαν αποτέλεσμα την υπέρμετρη φόρτιση της επιγονατιδομηριαίας άρθρωσης</a:t>
            </a:r>
            <a:r>
              <a:rPr lang="el-GR" altLang="el-GR" dirty="0" smtClean="0">
                <a:solidFill>
                  <a:srgbClr val="000000"/>
                </a:solidFill>
                <a:cs typeface="Arial" pitchFamily="34" charset="0"/>
              </a:rPr>
              <a:t>.</a:t>
            </a:r>
            <a:endParaRPr lang="el-GR" dirty="0"/>
          </a:p>
        </p:txBody>
      </p:sp>
    </p:spTree>
    <p:extLst>
      <p:ext uri="{BB962C8B-B14F-4D97-AF65-F5344CB8AC3E}">
        <p14:creationId xmlns:p14="http://schemas.microsoft.com/office/powerpoint/2010/main" val="970477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t>Θέση  Επιγονατίδας</a:t>
            </a:r>
            <a:endParaRPr lang="el-GR" dirty="0"/>
          </a:p>
        </p:txBody>
      </p:sp>
      <p:sp>
        <p:nvSpPr>
          <p:cNvPr id="6" name="5 - Θέση περιεχομένου"/>
          <p:cNvSpPr>
            <a:spLocks noGrp="1"/>
          </p:cNvSpPr>
          <p:nvPr>
            <p:ph idx="1"/>
          </p:nvPr>
        </p:nvSpPr>
        <p:spPr>
          <a:xfrm>
            <a:off x="251520" y="1124744"/>
            <a:ext cx="8928992" cy="1008112"/>
          </a:xfrm>
        </p:spPr>
        <p:txBody>
          <a:bodyPr/>
          <a:lstStyle/>
          <a:p>
            <a:pPr marL="271463" indent="-271463">
              <a:buSzPct val="100000"/>
            </a:pPr>
            <a:r>
              <a:rPr lang="el-GR" altLang="el-GR" dirty="0" smtClean="0">
                <a:solidFill>
                  <a:srgbClr val="000000"/>
                </a:solidFill>
              </a:rPr>
              <a:t>Η σημαντική αύξηση της ροπής κάμψης αυξάνει υπέρμετρα τη συμπιεστική φόρτιση στην επιγονατιδομηριαία άρθρωση.</a:t>
            </a:r>
          </a:p>
        </p:txBody>
      </p:sp>
      <p:sp>
        <p:nvSpPr>
          <p:cNvPr id="7" name="6 - Ορθογώνιο"/>
          <p:cNvSpPr/>
          <p:nvPr/>
        </p:nvSpPr>
        <p:spPr>
          <a:xfrm>
            <a:off x="251520" y="5013176"/>
            <a:ext cx="8640960" cy="1446550"/>
          </a:xfrm>
          <a:prstGeom prst="rect">
            <a:avLst/>
          </a:prstGeom>
        </p:spPr>
        <p:txBody>
          <a:bodyPr wrap="square">
            <a:spAutoFit/>
          </a:bodyPr>
          <a:lstStyle/>
          <a:p>
            <a:pPr>
              <a:buClr>
                <a:srgbClr val="A50021"/>
              </a:buClr>
              <a:buSzPct val="100000"/>
              <a:defRPr/>
            </a:pPr>
            <a:r>
              <a:rPr lang="el-GR" altLang="el-GR" sz="2200" b="1" dirty="0" smtClean="0">
                <a:solidFill>
                  <a:srgbClr val="000000"/>
                </a:solidFill>
                <a:latin typeface="Calibri" pitchFamily="34" charset="0"/>
              </a:rPr>
              <a:t>Παρατήρηση: </a:t>
            </a:r>
            <a:r>
              <a:rPr lang="el-GR" altLang="el-GR" sz="2200" dirty="0" smtClean="0">
                <a:solidFill>
                  <a:srgbClr val="000000"/>
                </a:solidFill>
                <a:latin typeface="Calibri" pitchFamily="34" charset="0"/>
              </a:rPr>
              <a:t>Η ταπείνωση (κατά 15</a:t>
            </a:r>
            <a:r>
              <a:rPr lang="en-US" altLang="el-GR" sz="2200" dirty="0" smtClean="0">
                <a:solidFill>
                  <a:srgbClr val="000000"/>
                </a:solidFill>
                <a:latin typeface="Calibri" pitchFamily="34" charset="0"/>
              </a:rPr>
              <a:t>mm</a:t>
            </a:r>
            <a:r>
              <a:rPr lang="el-GR" altLang="el-GR" sz="2200" dirty="0" smtClean="0">
                <a:solidFill>
                  <a:srgbClr val="000000"/>
                </a:solidFill>
                <a:latin typeface="Calibri" pitchFamily="34" charset="0"/>
              </a:rPr>
              <a:t>) της επιγονατίδας περιορίζει την ανύψωση της κνημομηριαίας αρθρικής γραμμής και μειώνει κατά 50% τη ροπή κάμψης (και ακολούθως τη ροπή βαρύτητας) σε καθημερινές δραστηριότητες όπως η άνοδος κλίμακας</a:t>
            </a:r>
            <a:r>
              <a:rPr lang="en-US" altLang="el-GR" sz="2200" dirty="0" smtClean="0">
                <a:solidFill>
                  <a:srgbClr val="000000"/>
                </a:solidFill>
                <a:latin typeface="Calibri" pitchFamily="34" charset="0"/>
              </a:rPr>
              <a:t>.</a:t>
            </a:r>
            <a:r>
              <a:rPr lang="el-GR" altLang="el-GR" sz="2200" dirty="0" smtClean="0">
                <a:solidFill>
                  <a:srgbClr val="000000"/>
                </a:solidFill>
                <a:latin typeface="Calibri" pitchFamily="34" charset="0"/>
              </a:rPr>
              <a:t>  </a:t>
            </a:r>
          </a:p>
        </p:txBody>
      </p:sp>
      <p:sp>
        <p:nvSpPr>
          <p:cNvPr id="9" name="Rectangle 5"/>
          <p:cNvSpPr txBox="1">
            <a:spLocks noChangeArrowheads="1"/>
          </p:cNvSpPr>
          <p:nvPr/>
        </p:nvSpPr>
        <p:spPr bwMode="auto">
          <a:xfrm>
            <a:off x="251520" y="1916832"/>
            <a:ext cx="8856984" cy="31683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1463" indent="-271463">
              <a:spcBef>
                <a:spcPts val="900"/>
              </a:spcBef>
              <a:buClr>
                <a:srgbClr val="A50021"/>
              </a:buClr>
              <a:buSzPct val="100000"/>
              <a:buFont typeface="Wingdings" pitchFamily="2" charset="2"/>
              <a:buChar char="Ø"/>
              <a:tabLst>
                <a:tab pos="719138" algn="l"/>
              </a:tabLst>
              <a:defRPr/>
            </a:pPr>
            <a:r>
              <a:rPr lang="el-GR" altLang="el-GR" sz="2200" kern="0" dirty="0" smtClean="0">
                <a:solidFill>
                  <a:srgbClr val="000000"/>
                </a:solidFill>
                <a:latin typeface="Calibri" pitchFamily="34" charset="0"/>
              </a:rPr>
              <a:t>Η ανακατασκευή και η επιλογή του σχήματος του προθετικού πολυαιθυλενίου (</a:t>
            </a:r>
            <a:r>
              <a:rPr lang="en-US" altLang="el-GR" sz="2200" kern="0" dirty="0" smtClean="0">
                <a:solidFill>
                  <a:srgbClr val="000000"/>
                </a:solidFill>
                <a:latin typeface="Calibri" pitchFamily="34" charset="0"/>
              </a:rPr>
              <a:t>button) </a:t>
            </a:r>
            <a:r>
              <a:rPr lang="el-GR" altLang="el-GR" sz="2200" kern="0" dirty="0" smtClean="0">
                <a:solidFill>
                  <a:srgbClr val="000000"/>
                </a:solidFill>
                <a:latin typeface="Calibri" pitchFamily="34" charset="0"/>
              </a:rPr>
              <a:t>της επιγονατίδας θα πρέπει να εξασφαλίζει</a:t>
            </a:r>
            <a:r>
              <a:rPr lang="el-GR" altLang="el-GR" sz="2200" b="1" kern="0" dirty="0" smtClean="0">
                <a:solidFill>
                  <a:srgbClr val="000000"/>
                </a:solidFill>
                <a:latin typeface="Calibri" pitchFamily="34" charset="0"/>
              </a:rPr>
              <a:t>:</a:t>
            </a:r>
          </a:p>
          <a:p>
            <a:pPr marL="449263" indent="-177800">
              <a:spcBef>
                <a:spcPts val="900"/>
              </a:spcBef>
              <a:buClr>
                <a:srgbClr val="A50021"/>
              </a:buClr>
              <a:buSzPct val="100000"/>
              <a:buFont typeface="Wingdings" pitchFamily="2" charset="2"/>
              <a:buChar char="§"/>
              <a:tabLst>
                <a:tab pos="627063" algn="l"/>
              </a:tabLst>
              <a:defRPr/>
            </a:pPr>
            <a:r>
              <a:rPr lang="el-GR" altLang="el-GR" sz="2200" kern="0" dirty="0" smtClean="0">
                <a:solidFill>
                  <a:srgbClr val="000000"/>
                </a:solidFill>
                <a:latin typeface="Calibri" pitchFamily="34" charset="0"/>
              </a:rPr>
              <a:t>σωστή τροχιοδρόμηση,</a:t>
            </a:r>
          </a:p>
          <a:p>
            <a:pPr marL="449263" indent="-177800">
              <a:spcBef>
                <a:spcPts val="900"/>
              </a:spcBef>
              <a:buClr>
                <a:srgbClr val="A50021"/>
              </a:buClr>
              <a:buSzPct val="100000"/>
              <a:buFont typeface="Wingdings" pitchFamily="2" charset="2"/>
              <a:buChar char="§"/>
              <a:tabLst>
                <a:tab pos="627063" algn="l"/>
              </a:tabLst>
              <a:defRPr/>
            </a:pPr>
            <a:r>
              <a:rPr lang="el-GR" altLang="el-GR" sz="2200" kern="0" dirty="0" smtClean="0">
                <a:solidFill>
                  <a:srgbClr val="000000"/>
                </a:solidFill>
                <a:latin typeface="Calibri" pitchFamily="34" charset="0"/>
              </a:rPr>
              <a:t>μεγάλες επιφάνειες επαφής,</a:t>
            </a:r>
          </a:p>
          <a:p>
            <a:pPr marL="449263" indent="-177800">
              <a:spcBef>
                <a:spcPts val="900"/>
              </a:spcBef>
              <a:buClr>
                <a:srgbClr val="A50021"/>
              </a:buClr>
              <a:buSzPct val="100000"/>
              <a:buFont typeface="Wingdings" pitchFamily="2" charset="2"/>
              <a:buChar char="§"/>
              <a:tabLst>
                <a:tab pos="627063" algn="l"/>
              </a:tabLst>
              <a:defRPr/>
            </a:pPr>
            <a:r>
              <a:rPr lang="el-GR" altLang="el-GR" sz="2200" kern="0" dirty="0" smtClean="0">
                <a:solidFill>
                  <a:srgbClr val="000000"/>
                </a:solidFill>
                <a:latin typeface="Calibri" pitchFamily="34" charset="0"/>
              </a:rPr>
              <a:t>φυσιολογική γωνία </a:t>
            </a:r>
            <a:r>
              <a:rPr lang="en-US" altLang="el-GR" sz="2200" kern="0" dirty="0" smtClean="0">
                <a:solidFill>
                  <a:srgbClr val="000000"/>
                </a:solidFill>
                <a:latin typeface="Calibri" pitchFamily="34" charset="0"/>
              </a:rPr>
              <a:t> Q</a:t>
            </a:r>
            <a:r>
              <a:rPr lang="el-GR" altLang="el-GR" sz="2200" kern="0" dirty="0" smtClean="0">
                <a:solidFill>
                  <a:srgbClr val="000000"/>
                </a:solidFill>
                <a:latin typeface="Calibri" pitchFamily="34" charset="0"/>
              </a:rPr>
              <a:t>,</a:t>
            </a:r>
          </a:p>
          <a:p>
            <a:pPr marL="449263" indent="-177800">
              <a:spcBef>
                <a:spcPts val="900"/>
              </a:spcBef>
              <a:buClr>
                <a:srgbClr val="A50021"/>
              </a:buClr>
              <a:buSzPct val="100000"/>
              <a:buFont typeface="Wingdings" pitchFamily="2" charset="2"/>
              <a:buChar char="§"/>
              <a:tabLst>
                <a:tab pos="627063" algn="l"/>
              </a:tabLst>
              <a:defRPr/>
            </a:pPr>
            <a:r>
              <a:rPr lang="el-GR" altLang="el-GR" sz="2200" kern="0" dirty="0" smtClean="0">
                <a:solidFill>
                  <a:srgbClr val="000000"/>
                </a:solidFill>
                <a:latin typeface="Calibri" pitchFamily="34" charset="0"/>
              </a:rPr>
              <a:t>μικρή συμπιεστική φόρτιση,</a:t>
            </a:r>
          </a:p>
          <a:p>
            <a:pPr marL="449263" indent="-177800">
              <a:spcBef>
                <a:spcPts val="900"/>
              </a:spcBef>
              <a:buClr>
                <a:srgbClr val="A50021"/>
              </a:buClr>
              <a:buSzPct val="100000"/>
              <a:buFont typeface="Wingdings" pitchFamily="2" charset="2"/>
              <a:buChar char="§"/>
              <a:tabLst>
                <a:tab pos="627063" algn="l"/>
              </a:tabLst>
              <a:defRPr/>
            </a:pPr>
            <a:r>
              <a:rPr lang="el-GR" altLang="el-GR" sz="2200" kern="0" dirty="0" smtClean="0">
                <a:solidFill>
                  <a:srgbClr val="000000"/>
                </a:solidFill>
                <a:latin typeface="Calibri" pitchFamily="34" charset="0"/>
              </a:rPr>
              <a:t>ικανό μοχλοβραχίονα έκτασης.</a:t>
            </a: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43</a:t>
            </a:fld>
            <a:endParaRPr lang="el-GR" dirty="0">
              <a:solidFill>
                <a:srgbClr val="DADADA">
                  <a:lumMod val="10000"/>
                </a:srgbClr>
              </a:solidFill>
            </a:endParaRPr>
          </a:p>
        </p:txBody>
      </p:sp>
    </p:spTree>
    <p:extLst>
      <p:ext uri="{BB962C8B-B14F-4D97-AF65-F5344CB8AC3E}">
        <p14:creationId xmlns:p14="http://schemas.microsoft.com/office/powerpoint/2010/main" val="898907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a:defRPr/>
            </a:pPr>
            <a:r>
              <a:rPr lang="el-GR" altLang="el-GR" dirty="0" smtClean="0">
                <a:effectLst>
                  <a:outerShdw blurRad="38100" dist="38100" dir="2700000" algn="tl">
                    <a:srgbClr val="000000"/>
                  </a:outerShdw>
                </a:effectLst>
              </a:rPr>
              <a:t>Σχήμα Πολυαιθυλενίου Επιγονατίδας </a:t>
            </a:r>
            <a:r>
              <a:rPr lang="el-GR" altLang="el-GR" baseline="-16000" dirty="0" smtClean="0"/>
              <a:t> [1/2]</a:t>
            </a:r>
            <a:r>
              <a:rPr lang="el-GR" altLang="el-GR" dirty="0" smtClean="0">
                <a:effectLst>
                  <a:outerShdw blurRad="38100" dist="38100" dir="2700000" algn="tl">
                    <a:srgbClr val="000000"/>
                  </a:outerShdw>
                </a:effectLst>
              </a:rPr>
              <a:t> </a:t>
            </a:r>
          </a:p>
        </p:txBody>
      </p:sp>
      <p:sp>
        <p:nvSpPr>
          <p:cNvPr id="6" name="Rectangle 5"/>
          <p:cNvSpPr txBox="1">
            <a:spLocks noChangeArrowheads="1"/>
          </p:cNvSpPr>
          <p:nvPr/>
        </p:nvSpPr>
        <p:spPr bwMode="auto">
          <a:xfrm>
            <a:off x="0" y="1124744"/>
            <a:ext cx="8964488" cy="26642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80000"/>
              </a:lnSpc>
              <a:spcBef>
                <a:spcPct val="20000"/>
              </a:spcBef>
              <a:buClr>
                <a:srgbClr val="A50021"/>
              </a:buClr>
              <a:buSzPct val="100000"/>
              <a:buFont typeface="Wingdings" pitchFamily="2" charset="2"/>
              <a:buChar char="Ø"/>
              <a:tabLst>
                <a:tab pos="534988" algn="l"/>
              </a:tabLst>
              <a:defRPr/>
            </a:pPr>
            <a:endParaRPr lang="el-GR" altLang="el-GR" sz="2200" kern="0" dirty="0" smtClean="0">
              <a:solidFill>
                <a:srgbClr val="000000"/>
              </a:solidFill>
              <a:latin typeface="Calibri" pitchFamily="34" charset="0"/>
            </a:endParaRPr>
          </a:p>
        </p:txBody>
      </p:sp>
      <p:sp>
        <p:nvSpPr>
          <p:cNvPr id="12" name="11 - Ορθογώνιο"/>
          <p:cNvSpPr/>
          <p:nvPr/>
        </p:nvSpPr>
        <p:spPr>
          <a:xfrm>
            <a:off x="6300192" y="6300028"/>
            <a:ext cx="2520280" cy="369332"/>
          </a:xfrm>
          <a:prstGeom prst="rect">
            <a:avLst/>
          </a:prstGeom>
        </p:spPr>
        <p:txBody>
          <a:bodyPr wrap="square">
            <a:spAutoFit/>
          </a:bodyPr>
          <a:lstStyle/>
          <a:p>
            <a:r>
              <a:rPr lang="en-US" b="1" dirty="0" smtClean="0">
                <a:solidFill>
                  <a:srgbClr val="A50021"/>
                </a:solidFill>
                <a:latin typeface="Arial Narrow" pitchFamily="34" charset="0"/>
              </a:rPr>
              <a:t>[Schindler OS, 2012]</a:t>
            </a:r>
            <a:r>
              <a:rPr lang="en-US" dirty="0" smtClean="0">
                <a:solidFill>
                  <a:srgbClr val="FFFFFF"/>
                </a:solidFill>
                <a:latin typeface="Arial Narrow" panose="020B0606020202030204" pitchFamily="34" charset="0"/>
              </a:rPr>
              <a:t>;.</a:t>
            </a:r>
            <a:endParaRPr lang="el-GR" dirty="0">
              <a:solidFill>
                <a:srgbClr val="FFFFFF"/>
              </a:solidFill>
              <a:latin typeface="Arial Narrow" panose="020B0606020202030204" pitchFamily="34" charset="0"/>
            </a:endParaRPr>
          </a:p>
        </p:txBody>
      </p:sp>
      <p:sp>
        <p:nvSpPr>
          <p:cNvPr id="7" name="6 - Ορθογώνιο"/>
          <p:cNvSpPr/>
          <p:nvPr/>
        </p:nvSpPr>
        <p:spPr>
          <a:xfrm>
            <a:off x="107504" y="1096868"/>
            <a:ext cx="8784976" cy="1107996"/>
          </a:xfrm>
          <a:prstGeom prst="rect">
            <a:avLst/>
          </a:prstGeom>
        </p:spPr>
        <p:txBody>
          <a:bodyPr wrap="square">
            <a:spAutoFit/>
          </a:bodyPr>
          <a:lstStyle/>
          <a:p>
            <a:pPr marL="342900" indent="-342900">
              <a:spcBef>
                <a:spcPct val="20000"/>
              </a:spcBef>
              <a:buClr>
                <a:srgbClr val="A50021"/>
              </a:buClr>
              <a:buSzPct val="100000"/>
              <a:buFont typeface="Wingdings" pitchFamily="2" charset="2"/>
              <a:buChar char="Ø"/>
              <a:tabLst>
                <a:tab pos="534988" algn="l"/>
              </a:tabLst>
              <a:defRPr/>
            </a:pPr>
            <a:r>
              <a:rPr lang="el-GR" sz="2200" dirty="0" smtClean="0">
                <a:solidFill>
                  <a:srgbClr val="000000"/>
                </a:solidFill>
                <a:latin typeface="Calibri" pitchFamily="34" charset="0"/>
              </a:rPr>
              <a:t>Τα γεωμετρικά σχήματα του εμφυτεύματος της αρθρικής επιφάνειας της επιγονατίδας ποικίλλουν, αλλά μπορούν να ταξινομηθούν σε πέντε βασικά σχήματα:</a:t>
            </a:r>
          </a:p>
        </p:txBody>
      </p:sp>
      <p:sp>
        <p:nvSpPr>
          <p:cNvPr id="9" name="8 - Ορθογώνιο"/>
          <p:cNvSpPr/>
          <p:nvPr/>
        </p:nvSpPr>
        <p:spPr>
          <a:xfrm>
            <a:off x="144016" y="4862770"/>
            <a:ext cx="8748464" cy="1785104"/>
          </a:xfrm>
          <a:prstGeom prst="rect">
            <a:avLst/>
          </a:prstGeom>
        </p:spPr>
        <p:txBody>
          <a:bodyPr wrap="square">
            <a:spAutoFit/>
          </a:bodyPr>
          <a:lstStyle/>
          <a:p>
            <a:pPr marL="342900" indent="-342900">
              <a:spcBef>
                <a:spcPct val="20000"/>
              </a:spcBef>
              <a:buClr>
                <a:srgbClr val="A50021"/>
              </a:buClr>
              <a:buSzPct val="100000"/>
              <a:buFont typeface="Wingdings" pitchFamily="2" charset="2"/>
              <a:buChar char="Ø"/>
              <a:tabLst>
                <a:tab pos="534988" algn="l"/>
              </a:tabLst>
              <a:defRPr/>
            </a:pPr>
            <a:r>
              <a:rPr lang="el-GR" sz="2200" dirty="0" smtClean="0">
                <a:solidFill>
                  <a:srgbClr val="000000"/>
                </a:solidFill>
                <a:latin typeface="Calibri" pitchFamily="34" charset="0"/>
              </a:rPr>
              <a:t>Κάθε σχήμα του εμφυτεύματος φέρει ιδιαίτερα πλεονεκτήματα όσον αφορά στην ακρίβεια επαφής κατά την κίνηση, τη σταθερότητα και τη φθορά του, τελικά όμως κανένα δεν υπερέχει</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καθώς από τον κατασκευαστή είναι σχεδιασμένα με βάση τη μηριαία πρόθεση για την οποία προορίζονται.</a:t>
            </a:r>
            <a:endParaRPr lang="el-GR" altLang="el-GR" sz="2200" kern="0" dirty="0" smtClean="0">
              <a:solidFill>
                <a:srgbClr val="000000"/>
              </a:solidFill>
              <a:latin typeface="Calibri" pitchFamily="34" charset="0"/>
            </a:endParaRPr>
          </a:p>
        </p:txBody>
      </p:sp>
      <p:sp>
        <p:nvSpPr>
          <p:cNvPr id="10" name="9 - Ορθογώνιο"/>
          <p:cNvSpPr/>
          <p:nvPr/>
        </p:nvSpPr>
        <p:spPr>
          <a:xfrm>
            <a:off x="179512" y="2136104"/>
            <a:ext cx="5616624" cy="2733056"/>
          </a:xfrm>
          <a:prstGeom prst="rect">
            <a:avLst/>
          </a:prstGeom>
        </p:spPr>
        <p:txBody>
          <a:bodyPr wrap="square">
            <a:spAutoFit/>
          </a:bodyPr>
          <a:lstStyle/>
          <a:p>
            <a:pPr marL="542925" indent="-180975">
              <a:spcBef>
                <a:spcPct val="20000"/>
              </a:spcBef>
              <a:buClr>
                <a:srgbClr val="A50021"/>
              </a:buClr>
              <a:buSzPct val="100000"/>
              <a:buFont typeface="Wingdings" pitchFamily="2" charset="2"/>
              <a:buChar char="§"/>
              <a:tabLst>
                <a:tab pos="534988" algn="l"/>
              </a:tabLst>
              <a:defRPr/>
            </a:pPr>
            <a:r>
              <a:rPr lang="el-GR" sz="2200" dirty="0" smtClean="0">
                <a:solidFill>
                  <a:srgbClr val="000000"/>
                </a:solidFill>
                <a:latin typeface="Calibri" pitchFamily="34" charset="0"/>
              </a:rPr>
              <a:t>κυρτό ή σχήμα θόλου (</a:t>
            </a:r>
            <a:r>
              <a:rPr lang="en-US" sz="2200" dirty="0" smtClean="0">
                <a:solidFill>
                  <a:srgbClr val="000000"/>
                </a:solidFill>
                <a:latin typeface="Calibri" pitchFamily="34" charset="0"/>
              </a:rPr>
              <a:t>dome or offset dome)</a:t>
            </a:r>
            <a:r>
              <a:rPr lang="el-GR" sz="2200" dirty="0" smtClean="0">
                <a:solidFill>
                  <a:srgbClr val="000000"/>
                </a:solidFill>
                <a:latin typeface="Calibri" pitchFamily="34" charset="0"/>
              </a:rPr>
              <a:t>, </a:t>
            </a:r>
          </a:p>
          <a:p>
            <a:pPr marL="542925" indent="-180975">
              <a:spcBef>
                <a:spcPct val="20000"/>
              </a:spcBef>
              <a:buClr>
                <a:srgbClr val="A50021"/>
              </a:buClr>
              <a:buSzPct val="100000"/>
              <a:buFont typeface="Wingdings" pitchFamily="2" charset="2"/>
              <a:buChar char="§"/>
              <a:tabLst>
                <a:tab pos="534988" algn="l"/>
              </a:tabLst>
              <a:defRPr/>
            </a:pPr>
            <a:r>
              <a:rPr lang="el-GR" sz="2200" dirty="0" smtClean="0">
                <a:solidFill>
                  <a:srgbClr val="000000"/>
                </a:solidFill>
                <a:latin typeface="Calibri" pitchFamily="34" charset="0"/>
              </a:rPr>
              <a:t>τροποποιημένο σχήμα θόλου τύπου «καπέλο σομπρέρο»</a:t>
            </a:r>
            <a:r>
              <a:rPr lang="en-US" sz="2200" dirty="0" smtClean="0">
                <a:solidFill>
                  <a:srgbClr val="000000"/>
                </a:solidFill>
                <a:latin typeface="Calibri" pitchFamily="34" charset="0"/>
              </a:rPr>
              <a:t> (modified dome),</a:t>
            </a:r>
            <a:r>
              <a:rPr lang="el-GR" sz="2200" dirty="0" smtClean="0">
                <a:solidFill>
                  <a:srgbClr val="000000"/>
                </a:solidFill>
                <a:latin typeface="Calibri" pitchFamily="34" charset="0"/>
              </a:rPr>
              <a:t> </a:t>
            </a:r>
          </a:p>
          <a:p>
            <a:pPr marL="542925" indent="-180975">
              <a:spcBef>
                <a:spcPct val="20000"/>
              </a:spcBef>
              <a:buClr>
                <a:srgbClr val="A50021"/>
              </a:buClr>
              <a:buSzPct val="100000"/>
              <a:buFont typeface="Wingdings" pitchFamily="2" charset="2"/>
              <a:buChar char="§"/>
              <a:tabLst>
                <a:tab pos="534988" algn="l"/>
              </a:tabLst>
              <a:defRPr/>
            </a:pPr>
            <a:r>
              <a:rPr lang="el-GR" sz="2200" dirty="0" smtClean="0">
                <a:solidFill>
                  <a:srgbClr val="000000"/>
                </a:solidFill>
                <a:latin typeface="Calibri" pitchFamily="34" charset="0"/>
              </a:rPr>
              <a:t>ανατομικά σχεδιασμένες</a:t>
            </a:r>
            <a:r>
              <a:rPr lang="en-US" sz="2200" dirty="0" smtClean="0">
                <a:solidFill>
                  <a:srgbClr val="000000"/>
                </a:solidFill>
                <a:latin typeface="Calibri" pitchFamily="34" charset="0"/>
              </a:rPr>
              <a:t> (anatomic)</a:t>
            </a:r>
            <a:r>
              <a:rPr lang="el-GR" sz="2200" dirty="0" smtClean="0">
                <a:solidFill>
                  <a:srgbClr val="000000"/>
                </a:solidFill>
                <a:latin typeface="Calibri" pitchFamily="34" charset="0"/>
              </a:rPr>
              <a:t> </a:t>
            </a:r>
          </a:p>
          <a:p>
            <a:pPr marL="542925" indent="-180975">
              <a:spcBef>
                <a:spcPct val="20000"/>
              </a:spcBef>
              <a:buClr>
                <a:srgbClr val="A50021"/>
              </a:buClr>
              <a:buSzPct val="100000"/>
              <a:buFont typeface="Wingdings" pitchFamily="2" charset="2"/>
              <a:buChar char="§"/>
              <a:tabLst>
                <a:tab pos="534988" algn="l"/>
              </a:tabLst>
              <a:defRPr/>
            </a:pPr>
            <a:r>
              <a:rPr lang="el-GR" sz="2200" dirty="0" smtClean="0">
                <a:solidFill>
                  <a:srgbClr val="000000"/>
                </a:solidFill>
                <a:latin typeface="Calibri" pitchFamily="34" charset="0"/>
              </a:rPr>
              <a:t>κυλινδρικό ή σαμαροειδές</a:t>
            </a:r>
            <a:r>
              <a:rPr lang="en-US" sz="2200" dirty="0" smtClean="0">
                <a:solidFill>
                  <a:srgbClr val="000000"/>
                </a:solidFill>
                <a:latin typeface="Calibri" pitchFamily="34" charset="0"/>
              </a:rPr>
              <a:t> (cylyndrical)</a:t>
            </a:r>
            <a:r>
              <a:rPr lang="el-GR" sz="2200" dirty="0" smtClean="0">
                <a:solidFill>
                  <a:srgbClr val="000000"/>
                </a:solidFill>
                <a:latin typeface="Calibri" pitchFamily="34" charset="0"/>
              </a:rPr>
              <a:t> </a:t>
            </a:r>
          </a:p>
          <a:p>
            <a:pPr marL="542925" indent="-180975">
              <a:spcBef>
                <a:spcPct val="20000"/>
              </a:spcBef>
              <a:buClr>
                <a:srgbClr val="A50021"/>
              </a:buClr>
              <a:buSzPct val="100000"/>
              <a:buFont typeface="Wingdings" pitchFamily="2" charset="2"/>
              <a:buChar char="§"/>
              <a:tabLst>
                <a:tab pos="534988" algn="l"/>
              </a:tabLst>
              <a:defRPr/>
            </a:pPr>
            <a:r>
              <a:rPr lang="el-GR" sz="2200" dirty="0" smtClean="0">
                <a:solidFill>
                  <a:srgbClr val="000000"/>
                </a:solidFill>
                <a:latin typeface="Calibri" pitchFamily="34" charset="0"/>
              </a:rPr>
              <a:t>κινητού εδράνου</a:t>
            </a:r>
            <a:r>
              <a:rPr lang="en-US" sz="2200" dirty="0" smtClean="0">
                <a:solidFill>
                  <a:srgbClr val="000000"/>
                </a:solidFill>
                <a:latin typeface="Calibri" pitchFamily="34" charset="0"/>
              </a:rPr>
              <a:t> (mobile bearing)</a:t>
            </a:r>
            <a:endParaRPr lang="el-GR" sz="2200" dirty="0" smtClean="0">
              <a:solidFill>
                <a:srgbClr val="000000"/>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940152" y="1916832"/>
            <a:ext cx="2623567" cy="2762625"/>
          </a:xfrm>
          <a:prstGeom prst="rect">
            <a:avLst/>
          </a:prstGeom>
          <a:ln w="38100" cap="sq" cmpd="thickThin">
            <a:solidFill>
              <a:srgbClr val="000000"/>
            </a:solidFill>
            <a:prstDash val="solid"/>
            <a:miter lim="800000"/>
          </a:ln>
          <a:effectLst>
            <a:innerShdw blurRad="76200">
              <a:srgbClr val="000000"/>
            </a:innerShdw>
          </a:effectLst>
        </p:spPr>
      </p:pic>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44</a:t>
            </a:fld>
            <a:endParaRPr lang="el-GR" dirty="0">
              <a:solidFill>
                <a:srgbClr val="DADADA">
                  <a:lumMod val="10000"/>
                </a:srgbClr>
              </a:solidFill>
            </a:endParaRPr>
          </a:p>
        </p:txBody>
      </p:sp>
      <p:sp>
        <p:nvSpPr>
          <p:cNvPr id="3" name="Ορθογώνιο 2"/>
          <p:cNvSpPr/>
          <p:nvPr/>
        </p:nvSpPr>
        <p:spPr>
          <a:xfrm>
            <a:off x="5940151" y="4725144"/>
            <a:ext cx="2623567" cy="276999"/>
          </a:xfrm>
          <a:prstGeom prst="rect">
            <a:avLst/>
          </a:prstGeom>
        </p:spPr>
        <p:txBody>
          <a:bodyPr wrap="square">
            <a:spAutoFit/>
          </a:bodyPr>
          <a:lstStyle/>
          <a:p>
            <a:pPr lvl="0" algn="ctr" eaLnBrk="0" hangingPunct="0">
              <a:spcBef>
                <a:spcPct val="30000"/>
              </a:spcBef>
              <a:defRPr/>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pt-BR" sz="1200" dirty="0" smtClean="0">
                <a:solidFill>
                  <a:prstClr val="black"/>
                </a:solidFill>
                <a:latin typeface="Calibri"/>
                <a:hlinkClick r:id="rId4"/>
              </a:rPr>
              <a:t>actaorthopaedica.be</a:t>
            </a:r>
            <a:endParaRPr lang="pt-BR" sz="1200" dirty="0">
              <a:solidFill>
                <a:prstClr val="black"/>
              </a:solidFill>
              <a:latin typeface="Calibri"/>
            </a:endParaRPr>
          </a:p>
        </p:txBody>
      </p:sp>
    </p:spTree>
    <p:extLst>
      <p:ext uri="{BB962C8B-B14F-4D97-AF65-F5344CB8AC3E}">
        <p14:creationId xmlns:p14="http://schemas.microsoft.com/office/powerpoint/2010/main" val="2720744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a:defRPr/>
            </a:pPr>
            <a:r>
              <a:rPr lang="el-GR" altLang="el-GR" dirty="0" smtClean="0">
                <a:effectLst>
                  <a:outerShdw blurRad="38100" dist="38100" dir="2700000" algn="tl">
                    <a:srgbClr val="000000"/>
                  </a:outerShdw>
                </a:effectLst>
              </a:rPr>
              <a:t>Σχήμα Πολυαιθυλενίου Επιγονατίδας </a:t>
            </a:r>
            <a:r>
              <a:rPr lang="el-GR" altLang="el-GR" baseline="-16000" dirty="0" smtClean="0"/>
              <a:t> [2/2]</a:t>
            </a:r>
            <a:r>
              <a:rPr lang="el-GR" altLang="el-GR" dirty="0" smtClean="0">
                <a:effectLst>
                  <a:outerShdw blurRad="38100" dist="38100" dir="2700000" algn="tl">
                    <a:srgbClr val="000000"/>
                  </a:outerShdw>
                </a:effectLst>
              </a:rPr>
              <a:t> </a:t>
            </a:r>
          </a:p>
        </p:txBody>
      </p:sp>
      <p:sp>
        <p:nvSpPr>
          <p:cNvPr id="6" name="Rectangle 5"/>
          <p:cNvSpPr txBox="1">
            <a:spLocks noChangeArrowheads="1"/>
          </p:cNvSpPr>
          <p:nvPr/>
        </p:nvSpPr>
        <p:spPr bwMode="auto">
          <a:xfrm>
            <a:off x="0" y="1052736"/>
            <a:ext cx="9144000" cy="5616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66700" indent="-266700">
              <a:spcBef>
                <a:spcPct val="20000"/>
              </a:spcBef>
              <a:buClr>
                <a:srgbClr val="A50021"/>
              </a:buClr>
              <a:buSzPct val="100000"/>
              <a:buFont typeface="Wingdings" pitchFamily="2" charset="2"/>
              <a:buChar char="Ø"/>
              <a:defRPr/>
            </a:pPr>
            <a:r>
              <a:rPr lang="el-GR" sz="2200" dirty="0" smtClean="0">
                <a:solidFill>
                  <a:srgbClr val="000000"/>
                </a:solidFill>
                <a:latin typeface="Calibri" pitchFamily="34" charset="0"/>
              </a:rPr>
              <a:t>Το κύριο πλεονέκτημα του </a:t>
            </a:r>
            <a:r>
              <a:rPr lang="en-US" sz="2200" dirty="0" smtClean="0">
                <a:solidFill>
                  <a:srgbClr val="000000"/>
                </a:solidFill>
                <a:latin typeface="Calibri" pitchFamily="34" charset="0"/>
              </a:rPr>
              <a:t>button </a:t>
            </a:r>
            <a:r>
              <a:rPr lang="el-GR" sz="2200" dirty="0" smtClean="0">
                <a:solidFill>
                  <a:srgbClr val="000000"/>
                </a:solidFill>
                <a:latin typeface="Calibri" pitchFamily="34" charset="0"/>
              </a:rPr>
              <a:t>σε σχήμα θόλου σε σύγκριση με το σχήμα τύπου «καπέλο σομπρέρο» και του ανατομικά σχεδιασμένου </a:t>
            </a:r>
            <a:r>
              <a:rPr lang="en-US" sz="2200" dirty="0" smtClean="0">
                <a:solidFill>
                  <a:srgbClr val="000000"/>
                </a:solidFill>
                <a:latin typeface="Calibri" pitchFamily="34" charset="0"/>
              </a:rPr>
              <a:t>button </a:t>
            </a:r>
            <a:r>
              <a:rPr lang="el-GR" sz="2200" dirty="0" smtClean="0">
                <a:solidFill>
                  <a:srgbClr val="000000"/>
                </a:solidFill>
                <a:latin typeface="Calibri" pitchFamily="34" charset="0"/>
              </a:rPr>
              <a:t>είναι η δυνατότητα πραγματοποίησης κάμψης του γόνατος σε διαφορετικά επίπεδα</a:t>
            </a:r>
            <a:r>
              <a:rPr lang="en-US" sz="2200" dirty="0" smtClean="0">
                <a:solidFill>
                  <a:srgbClr val="000000"/>
                </a:solidFill>
                <a:latin typeface="Calibri" pitchFamily="34" charset="0"/>
              </a:rPr>
              <a:t>,</a:t>
            </a:r>
            <a:r>
              <a:rPr lang="el-GR" sz="2200" dirty="0" smtClean="0">
                <a:solidFill>
                  <a:srgbClr val="000000"/>
                </a:solidFill>
                <a:latin typeface="Calibri" pitchFamily="34" charset="0"/>
              </a:rPr>
              <a:t> ώστε να αποφεύγονται</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πολύ υψηλές στιγμιαίες φορτίσεις.</a:t>
            </a:r>
          </a:p>
          <a:p>
            <a:pPr marL="266700" indent="-266700">
              <a:spcBef>
                <a:spcPct val="20000"/>
              </a:spcBef>
              <a:buClr>
                <a:srgbClr val="A50021"/>
              </a:buClr>
              <a:buSzPct val="100000"/>
              <a:buFont typeface="Wingdings" pitchFamily="2" charset="2"/>
              <a:buChar char="Ø"/>
              <a:defRPr/>
            </a:pPr>
            <a:r>
              <a:rPr lang="el-GR" sz="2200" dirty="0" smtClean="0">
                <a:solidFill>
                  <a:srgbClr val="000000"/>
                </a:solidFill>
                <a:latin typeface="Calibri" pitchFamily="34" charset="0"/>
              </a:rPr>
              <a:t>Το κυλινδρικό </a:t>
            </a:r>
            <a:r>
              <a:rPr lang="el-GR" sz="2200" dirty="0">
                <a:solidFill>
                  <a:srgbClr val="000000"/>
                </a:solidFill>
                <a:latin typeface="Calibri" pitchFamily="34" charset="0"/>
              </a:rPr>
              <a:t>ή σαμαροειδές </a:t>
            </a:r>
            <a:r>
              <a:rPr lang="en-US" sz="2200" dirty="0" smtClean="0">
                <a:solidFill>
                  <a:srgbClr val="000000"/>
                </a:solidFill>
                <a:latin typeface="Calibri" pitchFamily="34" charset="0"/>
              </a:rPr>
              <a:t>button </a:t>
            </a:r>
            <a:r>
              <a:rPr lang="el-GR" sz="2200" dirty="0" smtClean="0">
                <a:solidFill>
                  <a:srgbClr val="000000"/>
                </a:solidFill>
                <a:latin typeface="Calibri" pitchFamily="34" charset="0"/>
              </a:rPr>
              <a:t>σχεδιάστηκε ώστε να συνδυάσει υψηλή συνάφεια των επιφανειών επαφής σε όλο το εύρος της κάμψης έως και τις 110°. Λόγω του ιδιαίτερου σχεδιασμού του, η γεωμετρία της επιγονατίδας αντιστοιχεί σε μεγάλο βαθμό με τη γεωμετρία της μηριαίας πρόθεσης, στο οβελιαίο επίπεδο.</a:t>
            </a:r>
          </a:p>
          <a:p>
            <a:pPr marL="266700" indent="-266700">
              <a:spcBef>
                <a:spcPct val="20000"/>
              </a:spcBef>
              <a:buClr>
                <a:srgbClr val="A50021"/>
              </a:buClr>
              <a:buSzPct val="100000"/>
              <a:buFont typeface="Wingdings" pitchFamily="2" charset="2"/>
              <a:buChar char="Ø"/>
              <a:defRPr/>
            </a:pPr>
            <a:r>
              <a:rPr lang="el-GR" sz="2200" dirty="0" smtClean="0">
                <a:solidFill>
                  <a:srgbClr val="000000"/>
                </a:solidFill>
                <a:latin typeface="Calibri" pitchFamily="34" charset="0"/>
              </a:rPr>
              <a:t>Ο σχεδιασμός των ανατομικά διαμορφωμένων εμφυτευμάτων κινητού εδράνου (με μεταλλικό υπόστρωμα) βασίζεται στις ίδιες εμβιομηχανικές αρχές με τις κνημιαίες προθέσεις</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κινητού εδράνου. Το πλεονέκτημα του εμφυτεύματος αυτού</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ενδέχεται στην πραγματικότητα να είναι η ιδιαιτερότητα να στρέφεται το πολυαιθυλένιο σε μια θέση χωρίς επιδρά η στροφική αυτή κίνηση στην ορθή τροχιοδρόμηση της επιγονατίδας, η οποία επιτυγχάνεται με το μεταλλικό υπόστρωμα.</a:t>
            </a:r>
          </a:p>
        </p:txBody>
      </p:sp>
      <p:sp>
        <p:nvSpPr>
          <p:cNvPr id="9" name="8 - Ορθογώνιο"/>
          <p:cNvSpPr/>
          <p:nvPr/>
        </p:nvSpPr>
        <p:spPr>
          <a:xfrm>
            <a:off x="6084168" y="6372036"/>
            <a:ext cx="2376264" cy="369332"/>
          </a:xfrm>
          <a:prstGeom prst="rect">
            <a:avLst/>
          </a:prstGeom>
        </p:spPr>
        <p:txBody>
          <a:bodyPr wrap="square">
            <a:spAutoFit/>
          </a:bodyPr>
          <a:lstStyle/>
          <a:p>
            <a:r>
              <a:rPr lang="en-US" b="1" dirty="0" smtClean="0">
                <a:solidFill>
                  <a:srgbClr val="A50021"/>
                </a:solidFill>
                <a:latin typeface="Arial Narrow" pitchFamily="34" charset="0"/>
              </a:rPr>
              <a:t>[Schindler OS, 2012]</a:t>
            </a:r>
            <a:r>
              <a:rPr lang="en-US" dirty="0" smtClean="0">
                <a:solidFill>
                  <a:srgbClr val="FFFFFF"/>
                </a:solidFill>
              </a:rPr>
              <a:t>;.</a:t>
            </a:r>
            <a:endParaRPr lang="el-GR" dirty="0">
              <a:solidFill>
                <a:srgbClr val="FFFFFF"/>
              </a:solidFill>
            </a:endParaRP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45</a:t>
            </a:fld>
            <a:endParaRPr lang="el-GR" dirty="0">
              <a:solidFill>
                <a:srgbClr val="DADADA">
                  <a:lumMod val="10000"/>
                </a:srgbClr>
              </a:solidFill>
            </a:endParaRPr>
          </a:p>
        </p:txBody>
      </p:sp>
    </p:spTree>
    <p:extLst>
      <p:ext uri="{BB962C8B-B14F-4D97-AF65-F5344CB8AC3E}">
        <p14:creationId xmlns:p14="http://schemas.microsoft.com/office/powerpoint/2010/main" val="1030241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a:defRPr/>
            </a:pPr>
            <a:r>
              <a:rPr lang="el-GR" altLang="el-GR" sz="4000" dirty="0" smtClean="0">
                <a:solidFill>
                  <a:srgbClr val="FFFF00"/>
                </a:solidFill>
                <a:effectLst>
                  <a:outerShdw blurRad="38100" dist="38100" dir="2700000" algn="tl">
                    <a:srgbClr val="000000"/>
                  </a:outerShdw>
                </a:effectLst>
                <a:latin typeface="Times New Roman" pitchFamily="18" charset="0"/>
              </a:rPr>
              <a:t> </a:t>
            </a:r>
            <a:r>
              <a:rPr lang="el-GR" altLang="el-GR" dirty="0" smtClean="0">
                <a:solidFill>
                  <a:schemeClr val="accent4">
                    <a:lumMod val="10000"/>
                  </a:schemeClr>
                </a:solidFill>
              </a:rPr>
              <a:t>Επιγονατιδομηριαία Άρθρωση </a:t>
            </a:r>
            <a:r>
              <a:rPr lang="el-GR" altLang="el-GR" sz="4000" dirty="0" smtClean="0"/>
              <a:t/>
            </a:r>
            <a:br>
              <a:rPr lang="el-GR" altLang="el-GR" sz="4000" dirty="0" smtClean="0"/>
            </a:br>
            <a:r>
              <a:rPr lang="el-GR" altLang="el-GR" sz="3200" dirty="0" smtClean="0"/>
              <a:t>Τοποθέτηση Πολυαιθυλενίου </a:t>
            </a:r>
            <a:r>
              <a:rPr lang="el-GR" altLang="el-GR" sz="3200" dirty="0" smtClean="0">
                <a:effectLst>
                  <a:outerShdw blurRad="38100" dist="38100" dir="2700000" algn="tl">
                    <a:srgbClr val="000000"/>
                  </a:outerShdw>
                </a:effectLst>
              </a:rPr>
              <a:t>Επιγονατίδας</a:t>
            </a:r>
          </a:p>
        </p:txBody>
      </p:sp>
      <p:sp>
        <p:nvSpPr>
          <p:cNvPr id="21509" name="Rectangle 5"/>
          <p:cNvSpPr>
            <a:spLocks noGrp="1" noChangeArrowheads="1"/>
          </p:cNvSpPr>
          <p:nvPr>
            <p:ph type="body" sz="half" idx="4294967295"/>
          </p:nvPr>
        </p:nvSpPr>
        <p:spPr>
          <a:xfrm>
            <a:off x="146356" y="1340768"/>
            <a:ext cx="8818132" cy="4104456"/>
          </a:xfrm>
        </p:spPr>
        <p:txBody>
          <a:bodyPr/>
          <a:lstStyle/>
          <a:p>
            <a:pPr marL="266700" indent="-266700">
              <a:lnSpc>
                <a:spcPct val="110000"/>
              </a:lnSpc>
              <a:spcBef>
                <a:spcPts val="1200"/>
              </a:spcBef>
              <a:buClr>
                <a:srgbClr val="A50021"/>
              </a:buClr>
              <a:buSzPct val="100000"/>
              <a:buFont typeface="Wingdings" pitchFamily="2" charset="2"/>
              <a:buChar char="Ø"/>
              <a:defRPr/>
            </a:pPr>
            <a:r>
              <a:rPr lang="el-GR" dirty="0" smtClean="0">
                <a:latin typeface="Calibri" pitchFamily="34" charset="0"/>
              </a:rPr>
              <a:t>Συνιστάται το εμφύτευμα να τοποθετείται ελαφρώς </a:t>
            </a:r>
            <a:r>
              <a:rPr lang="el-GR" dirty="0" smtClean="0">
                <a:solidFill>
                  <a:srgbClr val="000000"/>
                </a:solidFill>
                <a:latin typeface="Calibri" pitchFamily="34" charset="0"/>
              </a:rPr>
              <a:t>προς τα έσω σε σχέση με το κέντρο </a:t>
            </a:r>
            <a:r>
              <a:rPr lang="el-GR" dirty="0" smtClean="0">
                <a:latin typeface="Calibri" pitchFamily="34" charset="0"/>
              </a:rPr>
              <a:t>του οστικού υπόλοιπου της επιγονατίδας, καθώς η θέση αυτή αναπαράγει τη φυσική θέση της κορυφής της επιγονατίδας (εικόνα).</a:t>
            </a:r>
            <a:endParaRPr lang="el-GR" altLang="el-GR" dirty="0" smtClean="0">
              <a:solidFill>
                <a:srgbClr val="000000"/>
              </a:solidFill>
              <a:latin typeface="Calibri" pitchFamily="34" charset="0"/>
            </a:endParaRPr>
          </a:p>
          <a:p>
            <a:pPr marL="266700" indent="-266700">
              <a:lnSpc>
                <a:spcPct val="110000"/>
              </a:lnSpc>
              <a:spcBef>
                <a:spcPts val="1200"/>
              </a:spcBef>
              <a:buClr>
                <a:srgbClr val="A50021"/>
              </a:buClr>
              <a:buSzPct val="100000"/>
              <a:buFont typeface="Wingdings" pitchFamily="2" charset="2"/>
              <a:buChar char="Ø"/>
              <a:defRPr/>
            </a:pPr>
            <a:r>
              <a:rPr lang="el-GR" dirty="0" smtClean="0">
                <a:latin typeface="Calibri" pitchFamily="34" charset="0"/>
              </a:rPr>
              <a:t>Η κεντρική</a:t>
            </a:r>
            <a:r>
              <a:rPr lang="en-US" dirty="0" smtClean="0">
                <a:latin typeface="Calibri" pitchFamily="34" charset="0"/>
              </a:rPr>
              <a:t> </a:t>
            </a:r>
            <a:r>
              <a:rPr lang="el-GR" dirty="0" smtClean="0">
                <a:latin typeface="Calibri" pitchFamily="34" charset="0"/>
              </a:rPr>
              <a:t>τοποθέτηση του </a:t>
            </a:r>
            <a:r>
              <a:rPr lang="en-US" dirty="0" smtClean="0">
                <a:latin typeface="Calibri" pitchFamily="34" charset="0"/>
              </a:rPr>
              <a:t>button</a:t>
            </a:r>
            <a:r>
              <a:rPr lang="el-GR" dirty="0" smtClean="0">
                <a:latin typeface="Calibri" pitchFamily="34" charset="0"/>
              </a:rPr>
              <a:t> αυξάνει τη γωνία Q και επιβαρύνει την τάση των πλαγίων καθεκτικών συνδέσμων. </a:t>
            </a:r>
            <a:endParaRPr lang="en-US" dirty="0" smtClean="0">
              <a:latin typeface="Calibri" pitchFamily="34" charset="0"/>
            </a:endParaRPr>
          </a:p>
          <a:p>
            <a:pPr marL="266700" indent="-266700">
              <a:lnSpc>
                <a:spcPct val="110000"/>
              </a:lnSpc>
              <a:spcBef>
                <a:spcPts val="1200"/>
              </a:spcBef>
              <a:buClr>
                <a:srgbClr val="A50021"/>
              </a:buClr>
              <a:buSzPct val="100000"/>
              <a:buFont typeface="Wingdings" pitchFamily="2" charset="2"/>
              <a:buChar char="Ø"/>
              <a:defRPr/>
            </a:pPr>
            <a:r>
              <a:rPr lang="el-GR" dirty="0" smtClean="0">
                <a:latin typeface="Calibri" pitchFamily="34" charset="0"/>
              </a:rPr>
              <a:t>Η προς τα έσω τοποθέτηση (</a:t>
            </a:r>
            <a:r>
              <a:rPr lang="el-GR" dirty="0" smtClean="0">
                <a:solidFill>
                  <a:srgbClr val="000000"/>
                </a:solidFill>
                <a:latin typeface="Calibri" pitchFamily="34" charset="0"/>
              </a:rPr>
              <a:t>medialisation) </a:t>
            </a:r>
            <a:r>
              <a:rPr lang="el-GR" dirty="0" smtClean="0">
                <a:latin typeface="Calibri" pitchFamily="34" charset="0"/>
              </a:rPr>
              <a:t>του </a:t>
            </a:r>
            <a:r>
              <a:rPr lang="en-US" dirty="0" smtClean="0">
                <a:latin typeface="Calibri" pitchFamily="34" charset="0"/>
              </a:rPr>
              <a:t>button</a:t>
            </a:r>
            <a:r>
              <a:rPr lang="el-GR" dirty="0" smtClean="0">
                <a:latin typeface="Calibri" pitchFamily="34" charset="0"/>
              </a:rPr>
              <a:t> συνδέεται με μικρή ανάγκη απελευθέρωσης των πλαγίων καθεκτικών συνδέσμων και ως εκ τούτου μειώνεται ο κίνδυνος καταγμάτων του οστικού υπόλοιπου της επιγονατίδας.</a:t>
            </a:r>
            <a:endParaRPr lang="el-GR" altLang="el-GR" dirty="0" smtClean="0">
              <a:solidFill>
                <a:srgbClr val="000000"/>
              </a:solidFill>
              <a:latin typeface="Calibri" pitchFamily="34" charset="0"/>
            </a:endParaRPr>
          </a:p>
        </p:txBody>
      </p:sp>
      <p:sp>
        <p:nvSpPr>
          <p:cNvPr id="50178" name="AutoShape 2" descr="An external file that holds a picture, illustration, etc.&#10;Object name is 167_2012_1985_Fig4_HTM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7" name="6 - Ορθογώνιο"/>
          <p:cNvSpPr/>
          <p:nvPr/>
        </p:nvSpPr>
        <p:spPr>
          <a:xfrm>
            <a:off x="6020871" y="6156507"/>
            <a:ext cx="2186817" cy="369332"/>
          </a:xfrm>
          <a:prstGeom prst="rect">
            <a:avLst/>
          </a:prstGeom>
        </p:spPr>
        <p:txBody>
          <a:bodyPr wrap="none">
            <a:spAutoFit/>
          </a:bodyPr>
          <a:lstStyle/>
          <a:p>
            <a:r>
              <a:rPr lang="el-GR" b="1" dirty="0" smtClean="0">
                <a:solidFill>
                  <a:srgbClr val="A50021"/>
                </a:solidFill>
                <a:latin typeface="Arial Narrow" pitchFamily="34" charset="0"/>
              </a:rPr>
              <a:t>[</a:t>
            </a:r>
            <a:r>
              <a:rPr lang="en-US" b="1" dirty="0" smtClean="0">
                <a:solidFill>
                  <a:srgbClr val="A50021"/>
                </a:solidFill>
                <a:latin typeface="Arial Narrow" pitchFamily="34" charset="0"/>
              </a:rPr>
              <a:t>Motsis </a:t>
            </a:r>
            <a:r>
              <a:rPr lang="el-GR" b="1" dirty="0" smtClean="0">
                <a:solidFill>
                  <a:srgbClr val="A50021"/>
                </a:solidFill>
                <a:latin typeface="Arial Narrow" pitchFamily="34" charset="0"/>
              </a:rPr>
              <a:t>ΕΚ </a:t>
            </a:r>
            <a:r>
              <a:rPr lang="en-US" b="1" dirty="0" smtClean="0">
                <a:solidFill>
                  <a:srgbClr val="A50021"/>
                </a:solidFill>
                <a:latin typeface="Arial Narrow" pitchFamily="34" charset="0"/>
              </a:rPr>
              <a:t>et al</a:t>
            </a:r>
            <a:r>
              <a:rPr lang="el-GR" b="1" dirty="0" smtClean="0">
                <a:solidFill>
                  <a:srgbClr val="A50021"/>
                </a:solidFill>
                <a:latin typeface="Arial Narrow" pitchFamily="34" charset="0"/>
              </a:rPr>
              <a:t>, 2009]</a:t>
            </a:r>
            <a:endParaRPr lang="el-GR" b="1" dirty="0">
              <a:solidFill>
                <a:srgbClr val="A50021"/>
              </a:solidFill>
              <a:latin typeface="Arial Narrow" pitchFamily="34" charset="0"/>
            </a:endParaRPr>
          </a:p>
        </p:txBody>
      </p:sp>
      <p:sp>
        <p:nvSpPr>
          <p:cNvPr id="8" name="7 - Ορθογώνιο"/>
          <p:cNvSpPr/>
          <p:nvPr/>
        </p:nvSpPr>
        <p:spPr>
          <a:xfrm>
            <a:off x="359024" y="5417348"/>
            <a:ext cx="8784976" cy="1107996"/>
          </a:xfrm>
          <a:prstGeom prst="rect">
            <a:avLst/>
          </a:prstGeom>
        </p:spPr>
        <p:txBody>
          <a:bodyPr wrap="square">
            <a:spAutoFit/>
          </a:bodyPr>
          <a:lstStyle/>
          <a:p>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Πρακτικά,</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το μήκος της ακάλυπτης -από το </a:t>
            </a:r>
            <a:r>
              <a:rPr lang="en-US" sz="2200" dirty="0" smtClean="0">
                <a:solidFill>
                  <a:srgbClr val="000000"/>
                </a:solidFill>
                <a:latin typeface="Calibri" pitchFamily="34" charset="0"/>
              </a:rPr>
              <a:t>button</a:t>
            </a:r>
            <a:r>
              <a:rPr lang="el-GR" sz="2200" dirty="0" smtClean="0">
                <a:solidFill>
                  <a:srgbClr val="000000"/>
                </a:solidFill>
                <a:latin typeface="Calibri" pitchFamily="34" charset="0"/>
              </a:rPr>
              <a:t>-</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 έσω επιφάνειας του οστικού υπόλοιπου πρέπει να είναι το μισό σε σχέση με το μήκος της ακάλυπτης έξω επιφάνειας</a:t>
            </a:r>
            <a:r>
              <a:rPr lang="en-US" sz="2200" dirty="0" smtClean="0">
                <a:solidFill>
                  <a:srgbClr val="000000"/>
                </a:solidFill>
                <a:latin typeface="Calibri" pitchFamily="34" charset="0"/>
              </a:rPr>
              <a:t>.</a:t>
            </a:r>
            <a:r>
              <a:rPr lang="el-GR" sz="2200" dirty="0" smtClean="0">
                <a:solidFill>
                  <a:srgbClr val="000000"/>
                </a:solidFill>
                <a:latin typeface="Calibri" pitchFamily="34" charset="0"/>
              </a:rPr>
              <a:t> </a:t>
            </a:r>
            <a:endParaRPr lang="el-GR" sz="2200" dirty="0">
              <a:solidFill>
                <a:srgbClr val="000000"/>
              </a:solidFill>
            </a:endParaRP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46</a:t>
            </a:fld>
            <a:endParaRPr lang="el-GR" dirty="0">
              <a:solidFill>
                <a:srgbClr val="DADADA">
                  <a:lumMod val="10000"/>
                </a:srgbClr>
              </a:solidFill>
            </a:endParaRPr>
          </a:p>
        </p:txBody>
      </p:sp>
    </p:spTree>
    <p:extLst>
      <p:ext uri="{BB962C8B-B14F-4D97-AF65-F5344CB8AC3E}">
        <p14:creationId xmlns:p14="http://schemas.microsoft.com/office/powerpoint/2010/main" val="31618976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47</a:t>
            </a:fld>
            <a:endParaRPr lang="el-GR" dirty="0">
              <a:solidFill>
                <a:srgbClr val="DADADA">
                  <a:lumMod val="10000"/>
                </a:srgbClr>
              </a:solidFill>
            </a:endParaRPr>
          </a:p>
        </p:txBody>
      </p:sp>
      <p:sp>
        <p:nvSpPr>
          <p:cNvPr id="5" name="1 - Τίτλος"/>
          <p:cNvSpPr txBox="1">
            <a:spLocks/>
          </p:cNvSpPr>
          <p:nvPr/>
        </p:nvSpPr>
        <p:spPr>
          <a:xfrm>
            <a:off x="395536" y="2348880"/>
            <a:ext cx="8424936" cy="2304256"/>
          </a:xfrm>
          <a:prstGeom prst="rect">
            <a:avLst/>
          </a:prstGeom>
          <a:ln w="19050">
            <a:solidFill>
              <a:srgbClr val="A50021"/>
            </a:solidFill>
          </a:ln>
        </p:spPr>
        <p:txBody>
          <a:bodyPr/>
          <a:lstStyle/>
          <a:p>
            <a:pPr algn="ctr">
              <a:defRPr/>
            </a:pPr>
            <a:r>
              <a:rPr lang="el-GR" sz="4400" b="1" kern="0" dirty="0" smtClean="0">
                <a:solidFill>
                  <a:srgbClr val="000000"/>
                </a:solidFill>
                <a:effectLst>
                  <a:outerShdw blurRad="38100" dist="38100" dir="2700000" algn="tl">
                    <a:srgbClr val="000000"/>
                  </a:outerShdw>
                </a:effectLst>
                <a:latin typeface="Arial Narrow" panose="020B0606020202030204" pitchFamily="34" charset="0"/>
              </a:rPr>
              <a:t>Αρθροπλαστική του Γόνατος</a:t>
            </a:r>
            <a:r>
              <a:rPr lang="el-GR" sz="4400" b="1" kern="0" dirty="0" smtClean="0">
                <a:solidFill>
                  <a:srgbClr val="990033"/>
                </a:solidFill>
                <a:effectLst>
                  <a:outerShdw blurRad="38100" dist="38100" dir="2700000" algn="tl">
                    <a:srgbClr val="000000"/>
                  </a:outerShdw>
                </a:effectLst>
                <a:latin typeface="Arial Narrow" panose="020B0606020202030204" pitchFamily="34" charset="0"/>
              </a:rPr>
              <a:t/>
            </a:r>
            <a:br>
              <a:rPr lang="el-GR" sz="4400" b="1" kern="0" dirty="0" smtClean="0">
                <a:solidFill>
                  <a:srgbClr val="990033"/>
                </a:solidFill>
                <a:effectLst>
                  <a:outerShdw blurRad="38100" dist="38100" dir="2700000" algn="tl">
                    <a:srgbClr val="000000"/>
                  </a:outerShdw>
                </a:effectLst>
                <a:latin typeface="Arial Narrow" panose="020B0606020202030204" pitchFamily="34" charset="0"/>
              </a:rPr>
            </a:br>
            <a:r>
              <a:rPr lang="el-GR" sz="4000" b="1" kern="0" dirty="0" smtClean="0">
                <a:solidFill>
                  <a:srgbClr val="990033"/>
                </a:solidFill>
                <a:effectLst>
                  <a:outerShdw blurRad="38100" dist="38100" dir="2700000" algn="tl">
                    <a:srgbClr val="000000"/>
                  </a:outerShdw>
                </a:effectLst>
                <a:latin typeface="Arial Narrow" panose="020B0606020202030204" pitchFamily="34" charset="0"/>
              </a:rPr>
              <a:t>Λειτουργική Ισορροπία Θυλακοσυνδεσμικών Στοιχείων</a:t>
            </a:r>
            <a:endParaRPr lang="el-GR" sz="4000" b="1" kern="0" dirty="0">
              <a:solidFill>
                <a:srgbClr val="A50021"/>
              </a:solidFill>
              <a:effectLst>
                <a:outerShdw blurRad="38100" dist="38100" dir="2700000" algn="tl">
                  <a:srgbClr val="000000"/>
                </a:outerShdw>
              </a:effectLst>
              <a:latin typeface="Arial Narrow" panose="020B0606020202030204" pitchFamily="34" charset="0"/>
            </a:endParaRPr>
          </a:p>
        </p:txBody>
      </p:sp>
    </p:spTree>
    <p:extLst>
      <p:ext uri="{BB962C8B-B14F-4D97-AF65-F5344CB8AC3E}">
        <p14:creationId xmlns:p14="http://schemas.microsoft.com/office/powerpoint/2010/main" val="3404311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l-GR" altLang="el-GR" sz="3600" dirty="0" smtClean="0">
                <a:effectLst>
                  <a:outerShdw blurRad="38100" dist="38100" dir="2700000" algn="tl">
                    <a:srgbClr val="000000"/>
                  </a:outerShdw>
                </a:effectLst>
              </a:rPr>
              <a:t>Λειτουργική  Ισορροπία                  Θυλακοσυνδεσμικών  Στοιχείων</a:t>
            </a:r>
            <a:r>
              <a:rPr lang="el-GR" altLang="el-GR" baseline="-16000" dirty="0" smtClean="0"/>
              <a:t>  [1/2] </a:t>
            </a:r>
            <a:endParaRPr lang="el-GR" altLang="el-GR" sz="3600" dirty="0" smtClean="0">
              <a:effectLst>
                <a:outerShdw blurRad="38100" dist="38100" dir="2700000" algn="tl">
                  <a:srgbClr val="000000"/>
                </a:outerShdw>
              </a:effectLst>
            </a:endParaRPr>
          </a:p>
        </p:txBody>
      </p:sp>
      <p:sp>
        <p:nvSpPr>
          <p:cNvPr id="55299" name="Rectangle 3"/>
          <p:cNvSpPr>
            <a:spLocks noGrp="1" noChangeArrowheads="1"/>
          </p:cNvSpPr>
          <p:nvPr>
            <p:ph idx="1"/>
          </p:nvPr>
        </p:nvSpPr>
        <p:spPr>
          <a:xfrm>
            <a:off x="144016" y="1412776"/>
            <a:ext cx="8748464" cy="4320480"/>
          </a:xfrm>
        </p:spPr>
        <p:txBody>
          <a:bodyPr/>
          <a:lstStyle/>
          <a:p>
            <a:pPr marL="271463" indent="-271463">
              <a:buSzPct val="100000"/>
              <a:defRPr/>
            </a:pPr>
            <a:r>
              <a:rPr lang="el-GR" altLang="el-GR" dirty="0" smtClean="0">
                <a:solidFill>
                  <a:srgbClr val="000000"/>
                </a:solidFill>
              </a:rPr>
              <a:t>Στη φυσιολογική άρθρωση, για την ολοκλήρωση της τροχιάς της κάμψης του γόνατος απαιτείται ακριβής συνδυασμός τροχοειδούς κίνησης και ολίσθησης προς τα πίσω του μηριαίου πάνω στην κνήμη (</a:t>
            </a:r>
            <a:r>
              <a:rPr lang="en-US" altLang="el-GR" dirty="0" smtClean="0">
                <a:solidFill>
                  <a:srgbClr val="000000"/>
                </a:solidFill>
              </a:rPr>
              <a:t>femoral rollback).</a:t>
            </a:r>
            <a:r>
              <a:rPr lang="el-GR" dirty="0" smtClean="0"/>
              <a:t> </a:t>
            </a:r>
          </a:p>
          <a:p>
            <a:pPr marL="271463" indent="-271463">
              <a:buSzPct val="100000"/>
              <a:defRPr/>
            </a:pPr>
            <a:r>
              <a:rPr lang="el-GR" altLang="el-GR" dirty="0" smtClean="0"/>
              <a:t>Το μηριαίο</a:t>
            </a:r>
            <a:r>
              <a:rPr lang="en-US" dirty="0" smtClean="0"/>
              <a:t> rollback</a:t>
            </a:r>
            <a:r>
              <a:rPr lang="el-GR" dirty="0" smtClean="0"/>
              <a:t> βελτιώνει τη λειτουργία του τετρακεφάλου και το εύρος της κάμψης του γόνατος, εμποδίζοντας την οπίσθια πρόσκρουση (</a:t>
            </a:r>
            <a:r>
              <a:rPr lang="en-US" dirty="0" smtClean="0"/>
              <a:t>posterior impingement</a:t>
            </a:r>
            <a:r>
              <a:rPr lang="el-GR" dirty="0" smtClean="0"/>
              <a:t>)</a:t>
            </a:r>
            <a:r>
              <a:rPr lang="en-US" dirty="0" smtClean="0"/>
              <a:t> </a:t>
            </a:r>
            <a:r>
              <a:rPr lang="el-GR" dirty="0" smtClean="0"/>
              <a:t>κατά τη διάρκεια βαθιάς κάμψης.</a:t>
            </a:r>
            <a:r>
              <a:rPr lang="el-GR" altLang="el-GR" dirty="0" smtClean="0">
                <a:solidFill>
                  <a:srgbClr val="000000"/>
                </a:solidFill>
              </a:rPr>
              <a:t> </a:t>
            </a:r>
          </a:p>
          <a:p>
            <a:pPr marL="271463" indent="-271463">
              <a:buSzPct val="100000"/>
              <a:defRPr/>
            </a:pPr>
            <a:r>
              <a:rPr lang="el-GR" altLang="el-GR" dirty="0" smtClean="0"/>
              <a:t>Το μηριαίο</a:t>
            </a:r>
            <a:r>
              <a:rPr lang="en-US" dirty="0" smtClean="0"/>
              <a:t> rollback</a:t>
            </a:r>
            <a:r>
              <a:rPr lang="el-GR" dirty="0" smtClean="0"/>
              <a:t> ελέγχεται από τους δύο χιαστούς συνδέσμους.</a:t>
            </a:r>
          </a:p>
          <a:p>
            <a:pPr marL="271463" indent="-271463">
              <a:buSzPct val="100000"/>
              <a:defRPr/>
            </a:pPr>
            <a:r>
              <a:rPr lang="el-GR" altLang="el-GR" dirty="0" smtClean="0">
                <a:solidFill>
                  <a:srgbClr val="000000"/>
                </a:solidFill>
              </a:rPr>
              <a:t>Η αποκατάσταση της λειτουργικής ισορροπίας των θυλακοσυνδεσμικών  στοιχείων, δηλαδή της ενέργειας , του μήκους</a:t>
            </a:r>
            <a:r>
              <a:rPr lang="en-US" altLang="el-GR" dirty="0" smtClean="0">
                <a:solidFill>
                  <a:srgbClr val="000000"/>
                </a:solidFill>
              </a:rPr>
              <a:t> </a:t>
            </a:r>
            <a:r>
              <a:rPr lang="el-GR" altLang="el-GR" dirty="0" smtClean="0">
                <a:solidFill>
                  <a:srgbClr val="000000"/>
                </a:solidFill>
              </a:rPr>
              <a:t>και της τάσης τους είναι ιδιαίτερα σημαντική για την επίτευξη του επιδιωκόμενου λειτουργικού αποτελέσματος μετά από ΟΑΓ.</a:t>
            </a:r>
            <a:endParaRPr lang="el-GR" dirty="0" smtClean="0"/>
          </a:p>
          <a:p>
            <a:pPr marL="271463" indent="-271463">
              <a:buSzPct val="100000"/>
              <a:defRPr/>
            </a:pPr>
            <a:endParaRPr lang="el-GR" altLang="el-GR" dirty="0" smtClean="0">
              <a:solidFill>
                <a:srgbClr val="000000"/>
              </a:solidFill>
            </a:endParaRPr>
          </a:p>
          <a:p>
            <a:pPr marL="271463" indent="-271463">
              <a:buSzPct val="100000"/>
              <a:defRPr/>
            </a:pPr>
            <a:endParaRPr lang="el-GR" altLang="el-GR" sz="2200" dirty="0" smtClean="0">
              <a:solidFill>
                <a:srgbClr val="000000"/>
              </a:solidFill>
              <a:latin typeface="Calibri" pitchFamily="34" charset="0"/>
            </a:endParaRPr>
          </a:p>
        </p:txBody>
      </p:sp>
      <p:sp>
        <p:nvSpPr>
          <p:cNvPr id="52226" name="AutoShape 2" descr="http://img.orthobullets.com/Reconstruction/Total%20Knee%20Replacement/Prosthesis%20Desgins/Images/Cam%20rollback%20illustr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52228" name="AutoShape 4" descr="http://img.orthobullets.com/Reconstruction/Total%20Knee%20Replacement/Prosthesis%20Desgins/Images/Cam%20rollback%20illustr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6" name="TextBox 1"/>
          <p:cNvSpPr txBox="1"/>
          <p:nvPr/>
        </p:nvSpPr>
        <p:spPr>
          <a:xfrm>
            <a:off x="4499992" y="6309320"/>
            <a:ext cx="3816424"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Karadsheh</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M</a:t>
            </a:r>
            <a:r>
              <a:rPr lang="en-US"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 orthobullets.com</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14</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48</a:t>
            </a:fld>
            <a:endParaRPr lang="el-GR" dirty="0">
              <a:solidFill>
                <a:srgbClr val="DADADA">
                  <a:lumMod val="10000"/>
                </a:srgbClr>
              </a:solidFill>
            </a:endParaRPr>
          </a:p>
        </p:txBody>
      </p:sp>
    </p:spTree>
    <p:extLst>
      <p:ext uri="{BB962C8B-B14F-4D97-AF65-F5344CB8AC3E}">
        <p14:creationId xmlns:p14="http://schemas.microsoft.com/office/powerpoint/2010/main" val="2445933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cs typeface="Times New Roman" pitchFamily="18" charset="0"/>
              </a:rPr>
              <a:t>Αρθροπλαστική Γόνατος</a:t>
            </a:r>
            <a:r>
              <a:rPr lang="en-US" altLang="el-GR" dirty="0" smtClean="0">
                <a:solidFill>
                  <a:schemeClr val="accent4">
                    <a:lumMod val="10000"/>
                  </a:schemeClr>
                </a:solidFill>
                <a:cs typeface="Times New Roman" pitchFamily="18" charset="0"/>
              </a:rPr>
              <a:t> </a:t>
            </a:r>
            <a:r>
              <a:rPr lang="el-GR" altLang="el-GR" dirty="0" smtClean="0">
                <a:cs typeface="Times New Roman" pitchFamily="18" charset="0"/>
              </a:rPr>
              <a:t/>
            </a:r>
            <a:br>
              <a:rPr lang="el-GR" altLang="el-GR" dirty="0" smtClean="0">
                <a:cs typeface="Times New Roman" pitchFamily="18" charset="0"/>
              </a:rPr>
            </a:br>
            <a:r>
              <a:rPr lang="el-GR" altLang="el-GR" sz="3200" dirty="0" smtClean="0">
                <a:cs typeface="Times New Roman" pitchFamily="18" charset="0"/>
              </a:rPr>
              <a:t> Ενδείξεις</a:t>
            </a:r>
            <a:r>
              <a:rPr lang="el-GR" altLang="el-GR" sz="3200" baseline="-16000" dirty="0" smtClean="0"/>
              <a:t> [2/2] </a:t>
            </a:r>
            <a:endParaRPr lang="el-GR" sz="3200" dirty="0"/>
          </a:p>
        </p:txBody>
      </p:sp>
      <p:sp>
        <p:nvSpPr>
          <p:cNvPr id="6" name="5 - Θέση περιεχομένου"/>
          <p:cNvSpPr>
            <a:spLocks noGrp="1"/>
          </p:cNvSpPr>
          <p:nvPr>
            <p:ph idx="1"/>
          </p:nvPr>
        </p:nvSpPr>
        <p:spPr>
          <a:xfrm>
            <a:off x="107504" y="1484784"/>
            <a:ext cx="8712968" cy="4824536"/>
          </a:xfrm>
        </p:spPr>
        <p:txBody>
          <a:bodyPr/>
          <a:lstStyle/>
          <a:p>
            <a:pPr marL="361950" indent="-361950">
              <a:buFont typeface="Wingdings" pitchFamily="2" charset="2"/>
              <a:buChar char="§"/>
            </a:pPr>
            <a:r>
              <a:rPr lang="el-GR" dirty="0" smtClean="0"/>
              <a:t>Η αδυναμία ουσιαστικής βελτίωσης των συμπτωμάτων  με άλλες επιλογές ή θεραπείες όπως αντιφλεγμονώδη φάρμακα, ενδοαρθρικές εγχύσεις, φυσικοθεραπευτική παρέμβαση ή άλλες χειρουργικές επεμβάσεις [αρθροσκοπικός  χειρουργικός καθαρισμός (</a:t>
            </a:r>
            <a:r>
              <a:rPr lang="en-US" dirty="0" smtClean="0"/>
              <a:t>arthroscopic debridement</a:t>
            </a:r>
            <a:r>
              <a:rPr lang="el-GR" dirty="0" smtClean="0"/>
              <a:t>), οστεοτομία].</a:t>
            </a:r>
          </a:p>
          <a:p>
            <a:pPr>
              <a:buSzPct val="100000"/>
            </a:pPr>
            <a:r>
              <a:rPr lang="el-GR" dirty="0" smtClean="0"/>
              <a:t>Η αρθρίτιδα είναι η πιο κοινή αιτία χρόνιου πόνου </a:t>
            </a:r>
            <a:r>
              <a:rPr lang="el-GR" dirty="0"/>
              <a:t>και λειτουργικής </a:t>
            </a:r>
            <a:r>
              <a:rPr lang="el-GR" dirty="0" smtClean="0"/>
              <a:t>ανικανότητας στην άρθρωση του γόνατος.</a:t>
            </a:r>
            <a:r>
              <a:rPr lang="el-GR" dirty="0"/>
              <a:t> </a:t>
            </a:r>
            <a:r>
              <a:rPr lang="el-GR" dirty="0" smtClean="0"/>
              <a:t>Παρά το γεγονός ότι υπάρχουν πολλοί τύποι αρθρίτιδας, τρεις κυρίως τύποι ευθύνονται για τον χρόνιο πόνο στο γόνατο:</a:t>
            </a:r>
          </a:p>
          <a:p>
            <a:pPr marL="625475" indent="-182563">
              <a:buFont typeface="Arial" panose="020B0604020202020204" pitchFamily="34" charset="0"/>
              <a:buChar char="•"/>
            </a:pPr>
            <a:r>
              <a:rPr lang="el-GR" dirty="0" smtClean="0"/>
              <a:t> Η Οστεοαρθρίτιδα</a:t>
            </a:r>
            <a:endParaRPr lang="en-US" dirty="0" smtClean="0"/>
          </a:p>
          <a:p>
            <a:pPr marL="625475" indent="-182563">
              <a:buFont typeface="Arial" panose="020B0604020202020204" pitchFamily="34" charset="0"/>
              <a:buChar char="•"/>
            </a:pPr>
            <a:r>
              <a:rPr lang="el-GR" dirty="0" smtClean="0"/>
              <a:t> Η Ρευματοειδής Αρθρίτιδα</a:t>
            </a:r>
            <a:r>
              <a:rPr lang="en-US" dirty="0" smtClean="0"/>
              <a:t> </a:t>
            </a:r>
          </a:p>
          <a:p>
            <a:pPr marL="625475" indent="-182563">
              <a:buFont typeface="Arial" panose="020B0604020202020204" pitchFamily="34" charset="0"/>
              <a:buChar char="•"/>
            </a:pPr>
            <a:r>
              <a:rPr lang="el-GR" dirty="0" smtClean="0"/>
              <a:t> Η Μετα-τραυματική Αρθρίτιδα</a:t>
            </a:r>
            <a:r>
              <a:rPr lang="en-US" dirty="0" smtClean="0"/>
              <a:t>  </a:t>
            </a:r>
            <a:endParaRPr lang="el-GR" dirty="0"/>
          </a:p>
        </p:txBody>
      </p:sp>
      <p:sp>
        <p:nvSpPr>
          <p:cNvPr id="4" name="3 - Θέση αριθμού διαφάνειας"/>
          <p:cNvSpPr>
            <a:spLocks noGrp="1"/>
          </p:cNvSpPr>
          <p:nvPr>
            <p:ph type="sldNum" sz="quarter" idx="12"/>
          </p:nvPr>
        </p:nvSpPr>
        <p:spPr>
          <a:xfrm>
            <a:off x="8604448" y="6245225"/>
            <a:ext cx="432048" cy="476250"/>
          </a:xfrm>
        </p:spPr>
        <p:txBody>
          <a:bodyPr/>
          <a:lstStyle/>
          <a:p>
            <a:pPr>
              <a:defRPr/>
            </a:pPr>
            <a:fld id="{8198C6A6-8556-485F-81D9-A8F098D09877}" type="slidenum">
              <a:rPr lang="el-GR" smtClean="0">
                <a:solidFill>
                  <a:srgbClr val="DADADA">
                    <a:lumMod val="10000"/>
                  </a:srgbClr>
                </a:solidFill>
              </a:rPr>
              <a:pPr>
                <a:defRPr/>
              </a:pPr>
              <a:t>4</a:t>
            </a:fld>
            <a:endParaRPr lang="el-GR" dirty="0">
              <a:solidFill>
                <a:srgbClr val="DADADA">
                  <a:lumMod val="10000"/>
                </a:srgbClr>
              </a:solidFill>
            </a:endParaRPr>
          </a:p>
        </p:txBody>
      </p:sp>
      <p:sp>
        <p:nvSpPr>
          <p:cNvPr id="7" name="TextBox 1"/>
          <p:cNvSpPr txBox="1"/>
          <p:nvPr/>
        </p:nvSpPr>
        <p:spPr>
          <a:xfrm>
            <a:off x="3347864" y="6021288"/>
            <a:ext cx="5616624"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American Academy of Orthopaedic Surgeons (AAOS),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9573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l-GR" altLang="el-GR" sz="3600" dirty="0" smtClean="0">
                <a:effectLst>
                  <a:outerShdw blurRad="38100" dist="38100" dir="2700000" algn="tl">
                    <a:srgbClr val="000000"/>
                  </a:outerShdw>
                </a:effectLst>
              </a:rPr>
              <a:t>Λειτουργική  Ισορροπία                  Θυλακοσυνδεσμικών  Στοιχείων</a:t>
            </a:r>
            <a:r>
              <a:rPr lang="el-GR" altLang="el-GR" baseline="-16000" dirty="0" smtClean="0"/>
              <a:t>  [2/2] </a:t>
            </a:r>
            <a:endParaRPr lang="el-GR" altLang="el-GR" sz="3600" dirty="0" smtClean="0">
              <a:effectLst>
                <a:outerShdw blurRad="38100" dist="38100" dir="2700000" algn="tl">
                  <a:srgbClr val="000000"/>
                </a:outerShdw>
              </a:effectLst>
            </a:endParaRPr>
          </a:p>
        </p:txBody>
      </p:sp>
      <p:sp>
        <p:nvSpPr>
          <p:cNvPr id="52226" name="AutoShape 2" descr="http://img.orthobullets.com/Reconstruction/Total%20Knee%20Replacement/Prosthesis%20Desgins/Images/Cam%20rollback%20illustr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52228" name="AutoShape 4" descr="http://img.orthobullets.com/Reconstruction/Total%20Knee%20Replacement/Prosthesis%20Desgins/Images/Cam%20rollback%20illustr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solidFill>
                <a:srgbClr val="FFFFFF"/>
              </a:solidFill>
            </a:endParaRPr>
          </a:p>
        </p:txBody>
      </p:sp>
      <p:sp>
        <p:nvSpPr>
          <p:cNvPr id="6" name="TextBox 1"/>
          <p:cNvSpPr txBox="1"/>
          <p:nvPr/>
        </p:nvSpPr>
        <p:spPr>
          <a:xfrm>
            <a:off x="4932040" y="5589240"/>
            <a:ext cx="3816424"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Karadsheh</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M</a:t>
            </a:r>
            <a:r>
              <a:rPr lang="en-US"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 orthobullets.com</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14</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13" name="Rectangle 3"/>
          <p:cNvSpPr txBox="1">
            <a:spLocks noChangeArrowheads="1"/>
          </p:cNvSpPr>
          <p:nvPr/>
        </p:nvSpPr>
        <p:spPr bwMode="auto">
          <a:xfrm>
            <a:off x="152400" y="1484784"/>
            <a:ext cx="8740080" cy="4968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71463" indent="-271463">
              <a:lnSpc>
                <a:spcPct val="112000"/>
              </a:lnSpc>
              <a:spcBef>
                <a:spcPts val="1200"/>
              </a:spcBef>
              <a:buClr>
                <a:srgbClr val="A50021"/>
              </a:buClr>
              <a:buSzPct val="100000"/>
              <a:buFont typeface="Wingdings" pitchFamily="2" charset="2"/>
              <a:buChar char="Ø"/>
              <a:defRPr/>
            </a:pPr>
            <a:r>
              <a:rPr lang="el-GR" sz="2200" dirty="0" smtClean="0">
                <a:solidFill>
                  <a:srgbClr val="000000"/>
                </a:solidFill>
                <a:latin typeface="Calibri" pitchFamily="34" charset="0"/>
              </a:rPr>
              <a:t>Μετά από ΟΑΓ, η παρουσία αποτελεσματικού  μηριαίου </a:t>
            </a:r>
            <a:r>
              <a:rPr lang="en-US" sz="2200" dirty="0" smtClean="0">
                <a:solidFill>
                  <a:srgbClr val="000000"/>
                </a:solidFill>
                <a:latin typeface="Calibri" pitchFamily="34" charset="0"/>
              </a:rPr>
              <a:t>rollback </a:t>
            </a:r>
            <a:r>
              <a:rPr lang="el-GR" sz="2200" dirty="0" smtClean="0">
                <a:solidFill>
                  <a:srgbClr val="000000"/>
                </a:solidFill>
                <a:latin typeface="Calibri" pitchFamily="34" charset="0"/>
              </a:rPr>
              <a:t>αυξάνει σημαντικά το δυναμικό εύρος κίνησης.</a:t>
            </a:r>
          </a:p>
          <a:p>
            <a:pPr marL="271463" indent="-271463">
              <a:lnSpc>
                <a:spcPct val="112000"/>
              </a:lnSpc>
              <a:spcBef>
                <a:spcPts val="1200"/>
              </a:spcBef>
              <a:buClr>
                <a:srgbClr val="A50021"/>
              </a:buClr>
              <a:buSzPct val="100000"/>
              <a:buFont typeface="Wingdings" pitchFamily="2" charset="2"/>
              <a:buChar char="Ø"/>
              <a:defRPr/>
            </a:pPr>
            <a:r>
              <a:rPr lang="el-GR" altLang="el-GR" sz="2200" kern="0" dirty="0" smtClean="0">
                <a:solidFill>
                  <a:srgbClr val="000000"/>
                </a:solidFill>
                <a:latin typeface="Calibri" pitchFamily="34" charset="0"/>
                <a:cs typeface="Calibri" panose="020F0502020204030204" pitchFamily="34" charset="0"/>
              </a:rPr>
              <a:t>Εάν η αποκατάσταση  της ισορροπίας  των συνδέσμων  είναι πολύ δύσκολη, τότε επιλέγονται προθέσεις περιοριστικού τύπου (</a:t>
            </a:r>
            <a:r>
              <a:rPr lang="en-US" altLang="el-GR" sz="2200" kern="0" dirty="0" smtClean="0">
                <a:solidFill>
                  <a:srgbClr val="000000"/>
                </a:solidFill>
                <a:latin typeface="Calibri" pitchFamily="34" charset="0"/>
                <a:cs typeface="Calibri" panose="020F0502020204030204" pitchFamily="34" charset="0"/>
              </a:rPr>
              <a:t>highly or semi-constrained designs), </a:t>
            </a:r>
            <a:r>
              <a:rPr lang="el-GR" altLang="el-GR" sz="2200" kern="0" dirty="0" smtClean="0">
                <a:solidFill>
                  <a:srgbClr val="000000"/>
                </a:solidFill>
                <a:latin typeface="Calibri" pitchFamily="34" charset="0"/>
                <a:cs typeface="Calibri" panose="020F0502020204030204" pitchFamily="34" charset="0"/>
              </a:rPr>
              <a:t>ιδιαίτερα  σε  ασθενείς με μεγάλη ηλικία  και σοβαρές παραμορφώσεις.</a:t>
            </a:r>
          </a:p>
          <a:p>
            <a:pPr marL="271463" indent="-271463">
              <a:lnSpc>
                <a:spcPct val="112000"/>
              </a:lnSpc>
              <a:spcBef>
                <a:spcPts val="1200"/>
              </a:spcBef>
              <a:buClr>
                <a:srgbClr val="A50021"/>
              </a:buClr>
              <a:buSzPct val="100000"/>
              <a:buFont typeface="Wingdings" pitchFamily="2" charset="2"/>
              <a:buChar char="Ø"/>
              <a:defRPr/>
            </a:pPr>
            <a:r>
              <a:rPr lang="el-GR" sz="2200" dirty="0" smtClean="0">
                <a:solidFill>
                  <a:srgbClr val="000000"/>
                </a:solidFill>
                <a:latin typeface="Calibri" pitchFamily="34" charset="0"/>
              </a:rPr>
              <a:t>Στις </a:t>
            </a:r>
            <a:r>
              <a:rPr lang="el-GR" altLang="el-GR" sz="2200" kern="0" dirty="0" smtClean="0">
                <a:solidFill>
                  <a:srgbClr val="000000"/>
                </a:solidFill>
                <a:latin typeface="Calibri" pitchFamily="34" charset="0"/>
                <a:cs typeface="Calibri" panose="020F0502020204030204" pitchFamily="34" charset="0"/>
              </a:rPr>
              <a:t>προθέσεις περιοριστικού τύπου, </a:t>
            </a:r>
            <a:r>
              <a:rPr lang="el-GR" sz="2200" dirty="0" smtClean="0">
                <a:solidFill>
                  <a:srgbClr val="000000"/>
                </a:solidFill>
                <a:latin typeface="Calibri" pitchFamily="34" charset="0"/>
              </a:rPr>
              <a:t>κατά την διάρκεια του</a:t>
            </a:r>
            <a:r>
              <a:rPr lang="en-US" sz="2200" dirty="0" smtClean="0">
                <a:solidFill>
                  <a:srgbClr val="000000"/>
                </a:solidFill>
                <a:latin typeface="Calibri" pitchFamily="34" charset="0"/>
              </a:rPr>
              <a:t> rollback</a:t>
            </a:r>
            <a:r>
              <a:rPr lang="el-GR" sz="2200" dirty="0" smtClean="0">
                <a:solidFill>
                  <a:srgbClr val="000000"/>
                </a:solidFill>
                <a:latin typeface="Calibri" pitchFamily="34" charset="0"/>
              </a:rPr>
              <a:t> του μηριαίου οστού, ο μηχανισμός </a:t>
            </a:r>
            <a:r>
              <a:rPr lang="en-US" sz="2200" dirty="0" smtClean="0">
                <a:solidFill>
                  <a:srgbClr val="000000"/>
                </a:solidFill>
                <a:latin typeface="Calibri" pitchFamily="34" charset="0"/>
              </a:rPr>
              <a:t>cam </a:t>
            </a:r>
            <a:r>
              <a:rPr lang="el-GR" sz="2200" dirty="0" smtClean="0">
                <a:solidFill>
                  <a:srgbClr val="000000"/>
                </a:solidFill>
                <a:latin typeface="Calibri" pitchFamily="34" charset="0"/>
              </a:rPr>
              <a:t>της μηριαίας πρόθεσης είναι σε διαρκή επαφή με την κνημιαία υπερυψωμένη επιφάνεια (</a:t>
            </a:r>
            <a:r>
              <a:rPr lang="en-US" sz="2200" dirty="0" smtClean="0">
                <a:solidFill>
                  <a:srgbClr val="000000"/>
                </a:solidFill>
                <a:latin typeface="Calibri" pitchFamily="34" charset="0"/>
              </a:rPr>
              <a:t>post</a:t>
            </a:r>
            <a:r>
              <a:rPr lang="el-GR" sz="2200" dirty="0" smtClean="0">
                <a:solidFill>
                  <a:srgbClr val="000000"/>
                </a:solidFill>
                <a:latin typeface="Calibri" pitchFamily="34" charset="0"/>
              </a:rPr>
              <a:t>).</a:t>
            </a:r>
            <a:endParaRPr lang="el-GR" altLang="el-GR" sz="2200" kern="0" dirty="0" smtClean="0">
              <a:solidFill>
                <a:srgbClr val="000000"/>
              </a:solidFill>
              <a:latin typeface="Calibri" pitchFamily="34" charset="0"/>
              <a:cs typeface="Calibri" panose="020F0502020204030204" pitchFamily="34" charset="0"/>
            </a:endParaRP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49</a:t>
            </a:fld>
            <a:endParaRPr lang="el-GR" dirty="0">
              <a:solidFill>
                <a:srgbClr val="DADADA">
                  <a:lumMod val="10000"/>
                </a:srgbClr>
              </a:solidFill>
            </a:endParaRPr>
          </a:p>
        </p:txBody>
      </p:sp>
    </p:spTree>
    <p:extLst>
      <p:ext uri="{BB962C8B-B14F-4D97-AF65-F5344CB8AC3E}">
        <p14:creationId xmlns:p14="http://schemas.microsoft.com/office/powerpoint/2010/main" val="3041591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l-GR" altLang="el-GR" dirty="0" smtClean="0">
                <a:effectLst>
                  <a:outerShdw blurRad="38100" dist="38100" dir="2700000" algn="tl">
                    <a:srgbClr val="000000"/>
                  </a:outerShdw>
                </a:effectLst>
              </a:rPr>
              <a:t>Πρόσθιος Χιαστός Σύνδεσμος</a:t>
            </a:r>
            <a:r>
              <a:rPr lang="el-GR" altLang="el-GR" baseline="-16000" dirty="0" smtClean="0"/>
              <a:t> [</a:t>
            </a:r>
            <a:r>
              <a:rPr lang="en-US" altLang="el-GR" baseline="-16000" dirty="0" smtClean="0"/>
              <a:t>1</a:t>
            </a:r>
            <a:r>
              <a:rPr lang="el-GR" altLang="el-GR" baseline="-16000" dirty="0" smtClean="0"/>
              <a:t>/3] </a:t>
            </a:r>
            <a:endParaRPr lang="el-GR" altLang="el-GR" dirty="0" smtClean="0">
              <a:effectLst>
                <a:outerShdw blurRad="38100" dist="38100" dir="2700000" algn="tl">
                  <a:srgbClr val="000000"/>
                </a:outerShdw>
              </a:effectLst>
            </a:endParaRPr>
          </a:p>
        </p:txBody>
      </p:sp>
      <p:sp>
        <p:nvSpPr>
          <p:cNvPr id="25603" name="Rectangle 3"/>
          <p:cNvSpPr>
            <a:spLocks noGrp="1" noChangeArrowheads="1"/>
          </p:cNvSpPr>
          <p:nvPr>
            <p:ph idx="1"/>
          </p:nvPr>
        </p:nvSpPr>
        <p:spPr>
          <a:xfrm>
            <a:off x="323528" y="1325784"/>
            <a:ext cx="8496944" cy="5055544"/>
          </a:xfrm>
        </p:spPr>
        <p:txBody>
          <a:bodyPr/>
          <a:lstStyle/>
          <a:p>
            <a:pPr marL="355600" indent="-355600" eaLnBrk="1" hangingPunct="1">
              <a:lnSpc>
                <a:spcPct val="112000"/>
              </a:lnSpc>
              <a:spcBef>
                <a:spcPts val="1200"/>
              </a:spcBef>
              <a:buClr>
                <a:srgbClr val="A50021"/>
              </a:buClr>
              <a:buSzPct val="101000"/>
              <a:buFont typeface="Wingdings" pitchFamily="2" charset="2"/>
              <a:buChar char="Ø"/>
              <a:defRPr/>
            </a:pPr>
            <a:r>
              <a:rPr lang="el-GR" altLang="el-GR" dirty="0" smtClean="0">
                <a:solidFill>
                  <a:srgbClr val="000000"/>
                </a:solidFill>
                <a:latin typeface="Calibri" pitchFamily="34" charset="0"/>
              </a:rPr>
              <a:t>Στις ΟΑΓ, </a:t>
            </a:r>
            <a:r>
              <a:rPr lang="el-GR" altLang="el-GR" dirty="0" smtClean="0">
                <a:solidFill>
                  <a:srgbClr val="000000"/>
                </a:solidFill>
              </a:rPr>
              <a:t>ο πρόσθιος χιαστός σύνδεσμος</a:t>
            </a:r>
            <a:r>
              <a:rPr lang="el-GR" altLang="el-GR" dirty="0" smtClean="0">
                <a:solidFill>
                  <a:srgbClr val="000000"/>
                </a:solidFill>
                <a:latin typeface="Calibri" pitchFamily="34" charset="0"/>
              </a:rPr>
              <a:t> συνήθως είτε αφαιρείται, είτε ήδη δεν υπάρχει.</a:t>
            </a:r>
          </a:p>
          <a:p>
            <a:pPr marL="355600" indent="-355600" eaLnBrk="1" hangingPunct="1">
              <a:lnSpc>
                <a:spcPct val="112000"/>
              </a:lnSpc>
              <a:spcBef>
                <a:spcPts val="1200"/>
              </a:spcBef>
              <a:buClr>
                <a:srgbClr val="A50021"/>
              </a:buClr>
              <a:buSzPct val="101000"/>
              <a:buFont typeface="Wingdings" pitchFamily="2" charset="2"/>
              <a:buChar char="Ø"/>
              <a:defRPr/>
            </a:pPr>
            <a:r>
              <a:rPr lang="el-GR" altLang="el-GR" dirty="0" smtClean="0">
                <a:solidFill>
                  <a:srgbClr val="000000"/>
                </a:solidFill>
                <a:latin typeface="Calibri" pitchFamily="34" charset="0"/>
              </a:rPr>
              <a:t>Σε ΟΑΓ μονού διαμερίσματος  (</a:t>
            </a:r>
            <a:r>
              <a:rPr lang="en-US" altLang="el-GR" dirty="0" smtClean="0">
                <a:solidFill>
                  <a:srgbClr val="000000"/>
                </a:solidFill>
                <a:latin typeface="Calibri" pitchFamily="34" charset="0"/>
              </a:rPr>
              <a:t>unicompartmental)</a:t>
            </a:r>
            <a:r>
              <a:rPr lang="el-GR" altLang="el-GR" dirty="0" smtClean="0">
                <a:solidFill>
                  <a:srgbClr val="000000"/>
                </a:solidFill>
                <a:latin typeface="Calibri" pitchFamily="34" charset="0"/>
              </a:rPr>
              <a:t>, εάν είναι αυτό δυνατό, διατηρούνται  συνήθως και οι δύο  χιαστοί  σύνδεσμοι.</a:t>
            </a:r>
          </a:p>
          <a:p>
            <a:pPr marL="355600" indent="-355600" eaLnBrk="1" hangingPunct="1">
              <a:lnSpc>
                <a:spcPct val="112000"/>
              </a:lnSpc>
              <a:spcBef>
                <a:spcPts val="1200"/>
              </a:spcBef>
              <a:buClr>
                <a:srgbClr val="A50021"/>
              </a:buClr>
              <a:buSzPct val="101000"/>
              <a:buFont typeface="Wingdings" pitchFamily="2" charset="2"/>
              <a:buChar char="Ø"/>
              <a:defRPr/>
            </a:pPr>
            <a:r>
              <a:rPr lang="el-GR" altLang="el-GR" dirty="0" smtClean="0">
                <a:solidFill>
                  <a:srgbClr val="000000"/>
                </a:solidFill>
                <a:latin typeface="Calibri" pitchFamily="34" charset="0"/>
              </a:rPr>
              <a:t>Η  συμβολή του πρόσθιου χιαστού στην  ιδιοδεκτικότητα, τη σταθερότητα και τη λειτουργικότητα της άρθρωσης του γόνατος είναι ανεκτίμητη.</a:t>
            </a:r>
            <a:endParaRPr lang="en-US" altLang="el-GR" dirty="0" smtClean="0">
              <a:solidFill>
                <a:srgbClr val="000000"/>
              </a:solidFill>
              <a:latin typeface="Calibri" pitchFamily="34" charset="0"/>
            </a:endParaRPr>
          </a:p>
          <a:p>
            <a:pPr marL="355600" indent="-355600">
              <a:lnSpc>
                <a:spcPct val="112000"/>
              </a:lnSpc>
              <a:spcBef>
                <a:spcPts val="1200"/>
              </a:spcBef>
              <a:buSzPct val="101000"/>
              <a:defRPr/>
            </a:pPr>
            <a:r>
              <a:rPr lang="el-GR" altLang="el-GR" dirty="0">
                <a:solidFill>
                  <a:srgbClr val="000000"/>
                </a:solidFill>
              </a:rPr>
              <a:t>Συχνά, η απουσία του προσθίου χιαστού συνδέσμου, και όχι ο τύπος της </a:t>
            </a:r>
            <a:r>
              <a:rPr lang="en-US" altLang="el-GR" dirty="0">
                <a:solidFill>
                  <a:srgbClr val="000000"/>
                </a:solidFill>
              </a:rPr>
              <a:t> </a:t>
            </a:r>
            <a:r>
              <a:rPr lang="el-GR" altLang="el-GR" dirty="0">
                <a:solidFill>
                  <a:srgbClr val="000000"/>
                </a:solidFill>
              </a:rPr>
              <a:t>πρόθεσης</a:t>
            </a:r>
            <a:r>
              <a:rPr lang="el-GR" altLang="el-GR" dirty="0">
                <a:solidFill>
                  <a:srgbClr val="000000"/>
                </a:solidFill>
                <a:effectLst>
                  <a:outerShdw blurRad="38100" dist="38100" dir="2700000" algn="tl">
                    <a:srgbClr val="000000">
                      <a:alpha val="43137"/>
                    </a:srgbClr>
                  </a:outerShdw>
                </a:effectLst>
              </a:rPr>
              <a:t>,</a:t>
            </a:r>
            <a:r>
              <a:rPr lang="el-GR" altLang="el-GR" dirty="0">
                <a:solidFill>
                  <a:srgbClr val="000000"/>
                </a:solidFill>
              </a:rPr>
              <a:t> είναι η αιτία του ελλείμματος στη λειτουργικότητα του γόνατος μετά από ΟΑΓ, ανεξάρτητα από το άριστο </a:t>
            </a:r>
            <a:r>
              <a:rPr lang="el-GR" altLang="el-GR" dirty="0">
                <a:solidFill>
                  <a:srgbClr val="000000"/>
                </a:solidFill>
                <a:effectLst>
                  <a:outerShdw blurRad="38100" dist="38100" dir="2700000" algn="tl">
                    <a:srgbClr val="000000">
                      <a:alpha val="43137"/>
                    </a:srgbClr>
                  </a:outerShdw>
                </a:effectLst>
              </a:rPr>
              <a:t> </a:t>
            </a:r>
            <a:r>
              <a:rPr lang="el-GR" altLang="el-GR" dirty="0">
                <a:solidFill>
                  <a:srgbClr val="000000"/>
                </a:solidFill>
              </a:rPr>
              <a:t>χειρουργικό αποτέλεσμα που μπορεί να έχει επιτευχθεί</a:t>
            </a:r>
            <a:r>
              <a:rPr lang="el-GR" altLang="el-GR" dirty="0" smtClean="0">
                <a:solidFill>
                  <a:srgbClr val="000000"/>
                </a:solidFill>
              </a:rPr>
              <a:t>.</a:t>
            </a:r>
            <a:endParaRPr lang="el-GR" altLang="el-GR" dirty="0">
              <a:solidFill>
                <a:srgbClr val="000000"/>
              </a:solidFill>
            </a:endParaRPr>
          </a:p>
        </p:txBody>
      </p:sp>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50</a:t>
            </a:fld>
            <a:endParaRPr lang="el-GR" dirty="0">
              <a:solidFill>
                <a:srgbClr val="DADADA">
                  <a:lumMod val="10000"/>
                </a:srgbClr>
              </a:solidFill>
            </a:endParaRPr>
          </a:p>
        </p:txBody>
      </p:sp>
    </p:spTree>
    <p:extLst>
      <p:ext uri="{BB962C8B-B14F-4D97-AF65-F5344CB8AC3E}">
        <p14:creationId xmlns:p14="http://schemas.microsoft.com/office/powerpoint/2010/main" val="4123030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dirty="0" smtClean="0"/>
              <a:t>Πρόσθιος Χιαστός Σύνδεσμος</a:t>
            </a:r>
            <a:r>
              <a:rPr lang="el-GR" altLang="el-GR" baseline="-16000" dirty="0" smtClean="0"/>
              <a:t> [2/3] </a:t>
            </a:r>
            <a:endParaRPr lang="el-GR" dirty="0"/>
          </a:p>
        </p:txBody>
      </p:sp>
      <p:sp>
        <p:nvSpPr>
          <p:cNvPr id="5" name="4 - Θέση περιεχομένου"/>
          <p:cNvSpPr>
            <a:spLocks noGrp="1"/>
          </p:cNvSpPr>
          <p:nvPr>
            <p:ph idx="1"/>
          </p:nvPr>
        </p:nvSpPr>
        <p:spPr>
          <a:xfrm>
            <a:off x="323528" y="1124744"/>
            <a:ext cx="8640960" cy="2736304"/>
          </a:xfrm>
        </p:spPr>
        <p:txBody>
          <a:bodyPr/>
          <a:lstStyle/>
          <a:p>
            <a:pPr>
              <a:buSzPct val="100000"/>
            </a:pPr>
            <a:r>
              <a:rPr lang="el-GR" dirty="0" smtClean="0"/>
              <a:t>Τα </a:t>
            </a:r>
            <a:r>
              <a:rPr lang="el-GR" dirty="0"/>
              <a:t>τελευταία </a:t>
            </a:r>
            <a:r>
              <a:rPr lang="el-GR" dirty="0" smtClean="0"/>
              <a:t>χρόνια, έχουν σχεδιασθεί προθέσεις οι οποίες φέρουν δύο </a:t>
            </a:r>
            <a:r>
              <a:rPr lang="en-US" dirty="0" smtClean="0"/>
              <a:t>cam-post </a:t>
            </a:r>
            <a:r>
              <a:rPr lang="el-GR" dirty="0" smtClean="0"/>
              <a:t>μηχανισμούς (</a:t>
            </a:r>
            <a:r>
              <a:rPr lang="en-US" dirty="0" smtClean="0"/>
              <a:t>bicruciate substituting</a:t>
            </a:r>
            <a:r>
              <a:rPr lang="el-GR" dirty="0" smtClean="0"/>
              <a:t>), έναν οπίσθιο που υποκαθιστά τον οπίσθιο χιαστό σύνδεσμο και έναν πρόσθιο που υποκαθιστά τον οπίσθιο χιαστό σύνδεσμο</a:t>
            </a:r>
            <a:r>
              <a:rPr lang="en-US" dirty="0"/>
              <a:t> </a:t>
            </a:r>
            <a:r>
              <a:rPr lang="el-GR" dirty="0" smtClean="0"/>
              <a:t>(εικόνα)</a:t>
            </a:r>
            <a:r>
              <a:rPr lang="en-US" dirty="0" smtClean="0"/>
              <a:t>.</a:t>
            </a:r>
            <a:endParaRPr lang="el-GR" dirty="0" smtClean="0"/>
          </a:p>
          <a:p>
            <a:pPr>
              <a:buSzPct val="100000"/>
            </a:pPr>
            <a:r>
              <a:rPr lang="el-GR" dirty="0" smtClean="0"/>
              <a:t>Παρόλα αυτά, διεξάγονται </a:t>
            </a:r>
            <a:r>
              <a:rPr lang="el-GR" dirty="0"/>
              <a:t>σημαντικές εμβιομηχανικές αναλύσεις και </a:t>
            </a:r>
            <a:r>
              <a:rPr lang="el-GR" dirty="0" smtClean="0"/>
              <a:t>μελέτες για την περαιτέρω ανάπτυξη και τελειοποίησή τους. </a:t>
            </a:r>
            <a:endParaRPr lang="en-US" dirty="0" smtClean="0"/>
          </a:p>
        </p:txBody>
      </p:sp>
      <p:sp>
        <p:nvSpPr>
          <p:cNvPr id="4" name="3 - Θέση αριθμού διαφάνειας"/>
          <p:cNvSpPr>
            <a:spLocks noGrp="1"/>
          </p:cNvSpPr>
          <p:nvPr>
            <p:ph type="sldNum" sz="quarter" idx="12"/>
          </p:nvPr>
        </p:nvSpPr>
        <p:spPr>
          <a:xfrm>
            <a:off x="8604448" y="6337126"/>
            <a:ext cx="504056" cy="476250"/>
          </a:xfrm>
        </p:spPr>
        <p:txBody>
          <a:bodyPr/>
          <a:lstStyle/>
          <a:p>
            <a:pPr>
              <a:defRPr/>
            </a:pPr>
            <a:fld id="{8198C6A6-8556-485F-81D9-A8F098D09877}" type="slidenum">
              <a:rPr lang="el-GR" smtClean="0">
                <a:solidFill>
                  <a:srgbClr val="DADADA">
                    <a:lumMod val="10000"/>
                  </a:srgbClr>
                </a:solidFill>
              </a:rPr>
              <a:pPr>
                <a:defRPr/>
              </a:pPr>
              <a:t>51</a:t>
            </a:fld>
            <a:endParaRPr lang="el-GR" dirty="0">
              <a:solidFill>
                <a:srgbClr val="DADADA">
                  <a:lumMod val="10000"/>
                </a:srgbClr>
              </a:solidFill>
            </a:endParaRPr>
          </a:p>
        </p:txBody>
      </p:sp>
      <p:pic>
        <p:nvPicPr>
          <p:cNvPr id="43010" name="Picture 2"/>
          <p:cNvPicPr>
            <a:picLocks noChangeAspect="1" noChangeArrowheads="1"/>
          </p:cNvPicPr>
          <p:nvPr/>
        </p:nvPicPr>
        <p:blipFill>
          <a:blip r:embed="rId3" cstate="print"/>
          <a:srcRect/>
          <a:stretch>
            <a:fillRect/>
          </a:stretch>
        </p:blipFill>
        <p:spPr bwMode="auto">
          <a:xfrm>
            <a:off x="3386138" y="3744813"/>
            <a:ext cx="2371725" cy="2276475"/>
          </a:xfrm>
          <a:prstGeom prst="rect">
            <a:avLst/>
          </a:prstGeom>
          <a:ln w="38100" cap="sq" cmpd="thickThin">
            <a:solidFill>
              <a:srgbClr val="000000"/>
            </a:solidFill>
            <a:prstDash val="solid"/>
            <a:miter lim="800000"/>
          </a:ln>
          <a:effectLst>
            <a:innerShdw blurRad="76200">
              <a:srgbClr val="000000"/>
            </a:innerShdw>
          </a:effectLst>
        </p:spPr>
      </p:pic>
      <p:sp>
        <p:nvSpPr>
          <p:cNvPr id="7" name="6 - Ορθογώνιο"/>
          <p:cNvSpPr/>
          <p:nvPr/>
        </p:nvSpPr>
        <p:spPr>
          <a:xfrm>
            <a:off x="6084168" y="3401107"/>
            <a:ext cx="2569255" cy="369332"/>
          </a:xfrm>
          <a:prstGeom prst="rect">
            <a:avLst/>
          </a:prstGeom>
        </p:spPr>
        <p:txBody>
          <a:bodyPr wrap="square">
            <a:spAutoFit/>
          </a:bodyPr>
          <a:lstStyle/>
          <a:p>
            <a:r>
              <a:rPr lang="en-US" b="1" dirty="0" smtClean="0">
                <a:solidFill>
                  <a:srgbClr val="A50021"/>
                </a:solidFill>
                <a:latin typeface="Arial Narrow" pitchFamily="34" charset="0"/>
              </a:rPr>
              <a:t>[van Duren</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BH et al, 2010]</a:t>
            </a:r>
            <a:endParaRPr lang="el-GR" b="1" dirty="0">
              <a:solidFill>
                <a:srgbClr val="A50021"/>
              </a:solidFill>
              <a:latin typeface="Arial Narrow" pitchFamily="34" charset="0"/>
            </a:endParaRPr>
          </a:p>
        </p:txBody>
      </p:sp>
      <p:sp>
        <p:nvSpPr>
          <p:cNvPr id="3" name="Ορθογώνιο 2"/>
          <p:cNvSpPr/>
          <p:nvPr/>
        </p:nvSpPr>
        <p:spPr>
          <a:xfrm>
            <a:off x="3491880" y="6093296"/>
            <a:ext cx="2160240" cy="276999"/>
          </a:xfrm>
          <a:prstGeom prst="rect">
            <a:avLst/>
          </a:prstGeom>
        </p:spPr>
        <p:txBody>
          <a:bodyPr wrap="square">
            <a:spAutoFit/>
          </a:bodyPr>
          <a:lstStyle/>
          <a:p>
            <a:pPr lvl="0" algn="ctr" eaLnBrk="0" hangingPunct="0">
              <a:spcBef>
                <a:spcPct val="30000"/>
              </a:spcBef>
            </a:pP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prstClr val="black"/>
                </a:solidFill>
                <a:latin typeface="Calibri"/>
                <a:hlinkClick r:id="rId4"/>
              </a:rPr>
              <a:t>smith-nephew.com</a:t>
            </a:r>
            <a:endParaRPr lang="el-GR" sz="1200" dirty="0">
              <a:solidFill>
                <a:prstClr val="black"/>
              </a:solidFill>
              <a:latin typeface="Calibri"/>
            </a:endParaRPr>
          </a:p>
        </p:txBody>
      </p:sp>
    </p:spTree>
    <p:extLst>
      <p:ext uri="{BB962C8B-B14F-4D97-AF65-F5344CB8AC3E}">
        <p14:creationId xmlns:p14="http://schemas.microsoft.com/office/powerpoint/2010/main" val="26693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dirty="0" smtClean="0"/>
              <a:t>Πρόσθιος Χιαστός Σύνδεσμος</a:t>
            </a:r>
            <a:r>
              <a:rPr lang="el-GR" altLang="el-GR" baseline="-16000" dirty="0" smtClean="0"/>
              <a:t> [3/3] </a:t>
            </a:r>
            <a:endParaRPr lang="el-GR" dirty="0"/>
          </a:p>
        </p:txBody>
      </p:sp>
      <p:sp>
        <p:nvSpPr>
          <p:cNvPr id="3" name="2 - Θέση περιεχομένου"/>
          <p:cNvSpPr>
            <a:spLocks noGrp="1"/>
          </p:cNvSpPr>
          <p:nvPr>
            <p:ph idx="1"/>
          </p:nvPr>
        </p:nvSpPr>
        <p:spPr>
          <a:xfrm>
            <a:off x="395536" y="1628800"/>
            <a:ext cx="8496944" cy="2952328"/>
          </a:xfrm>
        </p:spPr>
        <p:txBody>
          <a:bodyPr/>
          <a:lstStyle/>
          <a:p>
            <a:pPr>
              <a:buSzPct val="100000"/>
            </a:pPr>
            <a:r>
              <a:rPr lang="el-GR" dirty="0" smtClean="0"/>
              <a:t>Συγκριτικές κινηματικές αναλύσεις έχουν δείξει ότι στις προθέσεις με διπλό </a:t>
            </a:r>
            <a:r>
              <a:rPr lang="en-US" dirty="0" smtClean="0"/>
              <a:t>cam</a:t>
            </a:r>
            <a:r>
              <a:rPr lang="el-GR" dirty="0" smtClean="0"/>
              <a:t>-</a:t>
            </a:r>
            <a:r>
              <a:rPr lang="en-US" dirty="0" smtClean="0"/>
              <a:t>post </a:t>
            </a:r>
            <a:r>
              <a:rPr lang="el-GR" dirty="0" smtClean="0"/>
              <a:t>μηχανισμό πραγματοποιείται πιο φυσιολογικό μηριαίο </a:t>
            </a:r>
            <a:r>
              <a:rPr lang="en-US" dirty="0" smtClean="0"/>
              <a:t>rollback </a:t>
            </a:r>
            <a:r>
              <a:rPr lang="el-GR" dirty="0" smtClean="0"/>
              <a:t>σε σχέση τις προθέσεις που φέρουν μόνο οπίσθιο </a:t>
            </a:r>
            <a:r>
              <a:rPr lang="en-US" dirty="0" smtClean="0"/>
              <a:t>cam</a:t>
            </a:r>
            <a:r>
              <a:rPr lang="el-GR" dirty="0" smtClean="0"/>
              <a:t>-</a:t>
            </a:r>
            <a:r>
              <a:rPr lang="en-US" dirty="0" smtClean="0"/>
              <a:t>post </a:t>
            </a:r>
            <a:r>
              <a:rPr lang="el-GR" dirty="0" smtClean="0"/>
              <a:t>μηχανισμό. </a:t>
            </a:r>
          </a:p>
          <a:p>
            <a:pPr>
              <a:buSzPct val="100000"/>
            </a:pPr>
            <a:r>
              <a:rPr lang="el-GR" dirty="0" smtClean="0"/>
              <a:t>Η κινηματική των προθέσεων με διπλό </a:t>
            </a:r>
            <a:r>
              <a:rPr lang="en-US" dirty="0" smtClean="0"/>
              <a:t>cam</a:t>
            </a:r>
            <a:r>
              <a:rPr lang="el-GR" dirty="0" smtClean="0"/>
              <a:t>-</a:t>
            </a:r>
            <a:r>
              <a:rPr lang="en-US" dirty="0" smtClean="0"/>
              <a:t>post </a:t>
            </a:r>
            <a:r>
              <a:rPr lang="el-GR" dirty="0" smtClean="0"/>
              <a:t>μηχανισμό προσομοιάζει σε σημαντικό βαθμό την κίνηση της φυσιολογικής άρθρωσης</a:t>
            </a:r>
            <a:r>
              <a:rPr lang="en-US" dirty="0" smtClean="0"/>
              <a:t>,</a:t>
            </a:r>
            <a:r>
              <a:rPr lang="el-GR" dirty="0" smtClean="0"/>
              <a:t> εκτός από τη λειτουργία του εκτατικού μηχανισμού.</a:t>
            </a:r>
          </a:p>
          <a:p>
            <a:pPr marL="0" indent="0">
              <a:buSzPct val="100000"/>
              <a:buNone/>
            </a:pPr>
            <a:endParaRPr lang="el-GR" dirty="0" smtClean="0"/>
          </a:p>
          <a:p>
            <a:endParaRPr lang="el-GR" dirty="0"/>
          </a:p>
        </p:txBody>
      </p:sp>
      <p:sp>
        <p:nvSpPr>
          <p:cNvPr id="4" name="3 - Θέση αριθμού διαφάνειας"/>
          <p:cNvSpPr>
            <a:spLocks noGrp="1"/>
          </p:cNvSpPr>
          <p:nvPr>
            <p:ph type="sldNum" sz="quarter" idx="12"/>
          </p:nvPr>
        </p:nvSpPr>
        <p:spPr>
          <a:xfrm>
            <a:off x="8532440" y="6337126"/>
            <a:ext cx="576064" cy="476250"/>
          </a:xfrm>
        </p:spPr>
        <p:txBody>
          <a:bodyPr/>
          <a:lstStyle/>
          <a:p>
            <a:pPr>
              <a:defRPr/>
            </a:pPr>
            <a:fld id="{8198C6A6-8556-485F-81D9-A8F098D09877}" type="slidenum">
              <a:rPr lang="el-GR" smtClean="0">
                <a:solidFill>
                  <a:srgbClr val="DADADA">
                    <a:lumMod val="10000"/>
                  </a:srgbClr>
                </a:solidFill>
              </a:rPr>
              <a:pPr>
                <a:defRPr/>
              </a:pPr>
              <a:t>52</a:t>
            </a:fld>
            <a:endParaRPr lang="el-GR" dirty="0">
              <a:solidFill>
                <a:srgbClr val="DADADA">
                  <a:lumMod val="10000"/>
                </a:srgbClr>
              </a:solidFill>
            </a:endParaRPr>
          </a:p>
        </p:txBody>
      </p:sp>
      <p:sp>
        <p:nvSpPr>
          <p:cNvPr id="5" name="4 - Ορθογώνιο"/>
          <p:cNvSpPr/>
          <p:nvPr/>
        </p:nvSpPr>
        <p:spPr>
          <a:xfrm>
            <a:off x="5945292" y="4293096"/>
            <a:ext cx="2569255" cy="369332"/>
          </a:xfrm>
          <a:prstGeom prst="rect">
            <a:avLst/>
          </a:prstGeom>
        </p:spPr>
        <p:txBody>
          <a:bodyPr wrap="square">
            <a:spAutoFit/>
          </a:bodyPr>
          <a:lstStyle/>
          <a:p>
            <a:r>
              <a:rPr lang="en-US" b="1" dirty="0" smtClean="0">
                <a:solidFill>
                  <a:srgbClr val="A50021"/>
                </a:solidFill>
                <a:latin typeface="Arial Narrow" pitchFamily="34" charset="0"/>
              </a:rPr>
              <a:t>[van Duren</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BH et al, 2010]</a:t>
            </a:r>
            <a:endParaRPr lang="el-GR" b="1" dirty="0">
              <a:solidFill>
                <a:srgbClr val="A50021"/>
              </a:solidFill>
              <a:latin typeface="Arial Narrow" pitchFamily="34" charset="0"/>
            </a:endParaRPr>
          </a:p>
        </p:txBody>
      </p:sp>
    </p:spTree>
    <p:extLst>
      <p:ext uri="{BB962C8B-B14F-4D97-AF65-F5344CB8AC3E}">
        <p14:creationId xmlns:p14="http://schemas.microsoft.com/office/powerpoint/2010/main" val="981389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50237"/>
            <a:ext cx="9144000" cy="1090531"/>
          </a:xfrm>
        </p:spPr>
        <p:txBody>
          <a:bodyPr/>
          <a:lstStyle/>
          <a:p>
            <a:pPr>
              <a:defRPr/>
            </a:pPr>
            <a:r>
              <a:rPr lang="el-GR" altLang="el-GR" dirty="0" smtClean="0">
                <a:effectLst>
                  <a:outerShdw blurRad="38100" dist="38100" dir="2700000" algn="tl">
                    <a:srgbClr val="000000"/>
                  </a:outerShdw>
                </a:effectLst>
              </a:rPr>
              <a:t>Οπίσθιος  Χιαστός  Σύνδεσμος</a:t>
            </a:r>
            <a:r>
              <a:rPr lang="el-GR" altLang="el-GR" baseline="-16000" dirty="0" smtClean="0"/>
              <a:t>  </a:t>
            </a:r>
            <a:r>
              <a:rPr lang="el-GR" altLang="el-GR" sz="3200" baseline="-16000" dirty="0" smtClean="0"/>
              <a:t>[1/6] </a:t>
            </a:r>
            <a:endParaRPr lang="el-GR" altLang="el-GR" sz="3200" dirty="0" smtClean="0">
              <a:effectLst>
                <a:outerShdw blurRad="38100" dist="38100" dir="2700000" algn="tl">
                  <a:srgbClr val="000000"/>
                </a:outerShdw>
              </a:effectLst>
            </a:endParaRPr>
          </a:p>
        </p:txBody>
      </p:sp>
      <p:sp>
        <p:nvSpPr>
          <p:cNvPr id="26627" name="Rectangle 3"/>
          <p:cNvSpPr>
            <a:spLocks noGrp="1" noChangeArrowheads="1"/>
          </p:cNvSpPr>
          <p:nvPr>
            <p:ph idx="1"/>
          </p:nvPr>
        </p:nvSpPr>
        <p:spPr>
          <a:xfrm>
            <a:off x="179512" y="1700808"/>
            <a:ext cx="5112568" cy="2048497"/>
          </a:xfrm>
        </p:spPr>
        <p:txBody>
          <a:bodyPr/>
          <a:lstStyle/>
          <a:p>
            <a:pPr marL="271463" indent="-271463">
              <a:spcBef>
                <a:spcPts val="800"/>
              </a:spcBef>
              <a:buClr>
                <a:srgbClr val="A50021"/>
              </a:buClr>
              <a:buSzPct val="100000"/>
              <a:buFont typeface="Wingdings" pitchFamily="2" charset="2"/>
              <a:buChar char="Ø"/>
              <a:defRPr/>
            </a:pPr>
            <a:r>
              <a:rPr lang="el-GR" altLang="el-GR" dirty="0" smtClean="0">
                <a:solidFill>
                  <a:srgbClr val="000000"/>
                </a:solidFill>
                <a:latin typeface="Calibri" pitchFamily="34" charset="0"/>
              </a:rPr>
              <a:t>Η δυναμική αλληλεπίδραση του </a:t>
            </a:r>
            <a:r>
              <a:rPr lang="el-GR" dirty="0" smtClean="0">
                <a:latin typeface="Calibri" pitchFamily="34" charset="0"/>
              </a:rPr>
              <a:t>οπίσθιου χιαστού συνδέσμου (</a:t>
            </a:r>
            <a:r>
              <a:rPr lang="el-GR" altLang="el-GR" dirty="0" smtClean="0">
                <a:solidFill>
                  <a:srgbClr val="000000"/>
                </a:solidFill>
                <a:latin typeface="Calibri" pitchFamily="34" charset="0"/>
              </a:rPr>
              <a:t>ΟΧΣ) με το μηριαίο </a:t>
            </a:r>
            <a:r>
              <a:rPr lang="en-US" altLang="el-GR" dirty="0" smtClean="0">
                <a:solidFill>
                  <a:srgbClr val="000000"/>
                </a:solidFill>
                <a:latin typeface="Calibri" pitchFamily="34" charset="0"/>
              </a:rPr>
              <a:t>rollback </a:t>
            </a:r>
            <a:r>
              <a:rPr lang="el-GR" altLang="el-GR" dirty="0" smtClean="0">
                <a:solidFill>
                  <a:srgbClr val="000000"/>
                </a:solidFill>
                <a:latin typeface="Calibri" pitchFamily="34" charset="0"/>
              </a:rPr>
              <a:t>είναι ιδιαίτερα σημαντική για τη λειτουργικότητα της άρθρωσης και την επίτευξη ικανοποιητικού εύρους κίνησης</a:t>
            </a:r>
            <a:r>
              <a:rPr lang="en-US" altLang="el-GR" dirty="0" smtClean="0">
                <a:solidFill>
                  <a:srgbClr val="000000"/>
                </a:solidFill>
                <a:latin typeface="Calibri" pitchFamily="34" charset="0"/>
              </a:rPr>
              <a:t>.</a:t>
            </a:r>
            <a:endParaRPr lang="el-GR" altLang="el-GR" dirty="0" smtClean="0">
              <a:solidFill>
                <a:srgbClr val="000000"/>
              </a:solidFill>
              <a:latin typeface="Calibri"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5434346" y="1602044"/>
            <a:ext cx="2883819" cy="2042980"/>
          </a:xfrm>
          <a:prstGeom prst="rect">
            <a:avLst/>
          </a:prstGeom>
          <a:ln w="38100" cap="sq" cmpd="thickThin">
            <a:solidFill>
              <a:srgbClr val="000000"/>
            </a:solidFill>
            <a:prstDash val="solid"/>
            <a:miter lim="800000"/>
          </a:ln>
          <a:effectLst>
            <a:innerShdw blurRad="76200">
              <a:srgbClr val="000000"/>
            </a:innerShdw>
          </a:effectLst>
        </p:spPr>
      </p:pic>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53</a:t>
            </a:fld>
            <a:endParaRPr lang="el-GR" dirty="0">
              <a:solidFill>
                <a:srgbClr val="DADADA">
                  <a:lumMod val="10000"/>
                </a:srgbClr>
              </a:solidFill>
            </a:endParaRPr>
          </a:p>
        </p:txBody>
      </p:sp>
      <p:sp>
        <p:nvSpPr>
          <p:cNvPr id="3" name="Ορθογώνιο 2"/>
          <p:cNvSpPr/>
          <p:nvPr/>
        </p:nvSpPr>
        <p:spPr>
          <a:xfrm>
            <a:off x="6084168" y="3680555"/>
            <a:ext cx="1584176"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tdmu.edu.ua</a:t>
            </a:r>
            <a:endParaRPr lang="el-GR" sz="1200" dirty="0">
              <a:latin typeface="Calibri" panose="020F0502020204030204" pitchFamily="34" charset="0"/>
            </a:endParaRPr>
          </a:p>
        </p:txBody>
      </p:sp>
      <p:sp>
        <p:nvSpPr>
          <p:cNvPr id="4" name="Ορθογώνιο 3"/>
          <p:cNvSpPr/>
          <p:nvPr/>
        </p:nvSpPr>
        <p:spPr>
          <a:xfrm>
            <a:off x="74549" y="3939054"/>
            <a:ext cx="8784976" cy="2226250"/>
          </a:xfrm>
          <a:prstGeom prst="rect">
            <a:avLst/>
          </a:prstGeom>
        </p:spPr>
        <p:txBody>
          <a:bodyPr wrap="square">
            <a:spAutoFit/>
          </a:bodyPr>
          <a:lstStyle/>
          <a:p>
            <a:pPr marL="271463" lvl="0" indent="-271463">
              <a:spcBef>
                <a:spcPts val="800"/>
              </a:spcBef>
              <a:buClr>
                <a:srgbClr val="A50021"/>
              </a:buClr>
              <a:buSzPct val="100000"/>
              <a:buFont typeface="Wingdings" pitchFamily="2" charset="2"/>
              <a:buChar char="Ø"/>
              <a:defRPr/>
            </a:pPr>
            <a:r>
              <a:rPr lang="el-GR" sz="2200" kern="0" dirty="0">
                <a:solidFill>
                  <a:srgbClr val="DADADA">
                    <a:lumMod val="10000"/>
                  </a:srgbClr>
                </a:solidFill>
                <a:latin typeface="Calibri" panose="020F0502020204030204" pitchFamily="34" charset="0"/>
              </a:rPr>
              <a:t>Η λειτουργική ισορροπία του ΟΧΣ (μήκος- τάση) είναι ιδιαίτερα κρίσιμη και απαραίτητη για τη μετεγχειρητική λειτουργικότητα της άρθρωσης του γόνατος.</a:t>
            </a:r>
          </a:p>
          <a:p>
            <a:pPr marL="730250" lvl="1" indent="-273050">
              <a:spcBef>
                <a:spcPts val="800"/>
              </a:spcBef>
              <a:buClr>
                <a:srgbClr val="A50021"/>
              </a:buClr>
              <a:buSzPct val="100000"/>
              <a:buFont typeface="Wingdings" pitchFamily="2" charset="2"/>
              <a:buChar char="§"/>
              <a:defRPr/>
            </a:pPr>
            <a:r>
              <a:rPr lang="el-GR" sz="2200" kern="0" dirty="0">
                <a:solidFill>
                  <a:srgbClr val="DADADA">
                    <a:lumMod val="10000"/>
                  </a:srgbClr>
                </a:solidFill>
                <a:latin typeface="Calibri" panose="020F0502020204030204" pitchFamily="34" charset="0"/>
              </a:rPr>
              <a:t>Εάν ο ΟΧΣ είναι χαλαρός, τότε το μηριαίο  </a:t>
            </a:r>
            <a:r>
              <a:rPr lang="en-US" sz="2200" kern="0" dirty="0">
                <a:solidFill>
                  <a:srgbClr val="DADADA">
                    <a:lumMod val="10000"/>
                  </a:srgbClr>
                </a:solidFill>
                <a:latin typeface="Calibri" panose="020F0502020204030204" pitchFamily="34" charset="0"/>
              </a:rPr>
              <a:t>rollback</a:t>
            </a:r>
            <a:r>
              <a:rPr lang="el-GR" sz="2200" kern="0" dirty="0">
                <a:solidFill>
                  <a:srgbClr val="DADADA">
                    <a:lumMod val="10000"/>
                  </a:srgbClr>
                </a:solidFill>
                <a:latin typeface="Calibri" panose="020F0502020204030204" pitchFamily="34" charset="0"/>
              </a:rPr>
              <a:t> είναι ανεπαρκές περιορίζοντας την κάμψη και διαταράσσεται το πρότυπο της βάδισης κατά την άνοδο κλίμακας.</a:t>
            </a:r>
            <a:endParaRPr lang="el-GR" altLang="el-GR" sz="2200" kern="0" dirty="0">
              <a:solidFill>
                <a:srgbClr val="000000"/>
              </a:solidFill>
              <a:latin typeface="Calibri" pitchFamily="34" charset="0"/>
            </a:endParaRPr>
          </a:p>
        </p:txBody>
      </p:sp>
    </p:spTree>
    <p:extLst>
      <p:ext uri="{BB962C8B-B14F-4D97-AF65-F5344CB8AC3E}">
        <p14:creationId xmlns:p14="http://schemas.microsoft.com/office/powerpoint/2010/main" val="619597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250237"/>
            <a:ext cx="9144000" cy="1090531"/>
          </a:xfrm>
        </p:spPr>
        <p:txBody>
          <a:bodyPr/>
          <a:lstStyle/>
          <a:p>
            <a:pPr>
              <a:defRPr/>
            </a:pPr>
            <a:r>
              <a:rPr lang="el-GR" altLang="el-GR" dirty="0" smtClean="0">
                <a:effectLst>
                  <a:outerShdw blurRad="38100" dist="38100" dir="2700000" algn="tl">
                    <a:srgbClr val="000000"/>
                  </a:outerShdw>
                </a:effectLst>
              </a:rPr>
              <a:t>Οπίσθιος  Χιαστός  Σύνδεσμος</a:t>
            </a:r>
            <a:r>
              <a:rPr lang="el-GR" altLang="el-GR" baseline="-16000" dirty="0" smtClean="0"/>
              <a:t>  </a:t>
            </a:r>
            <a:r>
              <a:rPr lang="el-GR" altLang="el-GR" sz="3200" baseline="-16000" dirty="0" smtClean="0"/>
              <a:t>[2/6] </a:t>
            </a:r>
            <a:endParaRPr lang="el-GR" altLang="el-GR" sz="3200" dirty="0" smtClean="0">
              <a:effectLst>
                <a:outerShdw blurRad="38100" dist="38100" dir="2700000" algn="tl">
                  <a:srgbClr val="000000"/>
                </a:outerShdw>
              </a:effectLst>
            </a:endParaRPr>
          </a:p>
        </p:txBody>
      </p:sp>
      <p:sp>
        <p:nvSpPr>
          <p:cNvPr id="26627" name="Rectangle 3"/>
          <p:cNvSpPr>
            <a:spLocks noGrp="1" noChangeArrowheads="1"/>
          </p:cNvSpPr>
          <p:nvPr>
            <p:ph idx="1"/>
          </p:nvPr>
        </p:nvSpPr>
        <p:spPr>
          <a:xfrm>
            <a:off x="144016" y="1340768"/>
            <a:ext cx="8892480" cy="3600400"/>
          </a:xfrm>
        </p:spPr>
        <p:txBody>
          <a:bodyPr/>
          <a:lstStyle/>
          <a:p>
            <a:pPr marL="355600" indent="-261938">
              <a:spcBef>
                <a:spcPts val="1200"/>
              </a:spcBef>
              <a:buClr>
                <a:srgbClr val="A50021"/>
              </a:buClr>
              <a:buSzPct val="100000"/>
              <a:buFont typeface="Wingdings" pitchFamily="2" charset="2"/>
              <a:buChar char="§"/>
            </a:pPr>
            <a:r>
              <a:rPr lang="el-GR" dirty="0" smtClean="0">
                <a:latin typeface="Calibri" pitchFamily="34" charset="0"/>
              </a:rPr>
              <a:t>Εάν ο ΟΧΣ είναι σφικτός – βραχύς, τότε οδηγεί σε υπέρμετρο μηριαίο </a:t>
            </a:r>
            <a:r>
              <a:rPr lang="en-US" dirty="0" smtClean="0">
                <a:latin typeface="Calibri" pitchFamily="34" charset="0"/>
              </a:rPr>
              <a:t>rollback</a:t>
            </a:r>
            <a:r>
              <a:rPr lang="el-GR" dirty="0" smtClean="0">
                <a:latin typeface="Calibri" pitchFamily="34" charset="0"/>
              </a:rPr>
              <a:t>, περιορίζεται το εύρος της τροχιάς της κάμψης και επιταχύνεται η φθορά στην οπίσθια επιφάνεια επαφής του πολυαιθυλενίου (εικόνα). </a:t>
            </a:r>
          </a:p>
          <a:p>
            <a:pPr marL="541338" indent="-185738">
              <a:spcBef>
                <a:spcPts val="1200"/>
              </a:spcBef>
              <a:buClr>
                <a:srgbClr val="A50021"/>
              </a:buClr>
              <a:buSzPct val="100000"/>
              <a:buFont typeface="Arial" pitchFamily="34" charset="0"/>
              <a:buChar char="•"/>
            </a:pPr>
            <a:r>
              <a:rPr lang="el-GR" dirty="0" smtClean="0">
                <a:latin typeface="Calibri" pitchFamily="34" charset="0"/>
              </a:rPr>
              <a:t>Το υπέρμετρο μηριαίο </a:t>
            </a:r>
            <a:r>
              <a:rPr lang="en-US" dirty="0" smtClean="0">
                <a:latin typeface="Calibri" pitchFamily="34" charset="0"/>
              </a:rPr>
              <a:t>rollback</a:t>
            </a:r>
            <a:r>
              <a:rPr lang="el-GR" dirty="0" smtClean="0">
                <a:latin typeface="Calibri" pitchFamily="34" charset="0"/>
              </a:rPr>
              <a:t> (διατήρηση σφικτού ΟΧΣ) επιδρά αρνητικά στην εφαρμογή της κνημιαίας πρόθεσης, λόγω της συνεχούς και υπερβολικής προσθιο-οπίσθιας μετατόπισης της μηροκνημιαίας επιφάνειας επαφής κατά την κίνηση της άρθρωσης.</a:t>
            </a:r>
          </a:p>
          <a:p>
            <a:pPr marL="541338" indent="-185738">
              <a:spcBef>
                <a:spcPts val="1200"/>
              </a:spcBef>
              <a:buSzPct val="100000"/>
              <a:buFont typeface="Arial" pitchFamily="34" charset="0"/>
              <a:buChar char="•"/>
            </a:pPr>
            <a:r>
              <a:rPr lang="el-GR" dirty="0" smtClean="0"/>
              <a:t>Ο</a:t>
            </a:r>
            <a:r>
              <a:rPr lang="el-GR" dirty="0" smtClean="0">
                <a:latin typeface="Calibri" pitchFamily="34" charset="0"/>
              </a:rPr>
              <a:t> βραχύς ΟΧΣ είναι σφικτός κατά την κάμψη και αυξάνει δραματικά τη  συμπιεστική φόρτιση που ασκούν οι μηριαίοι κόνδυλοι στην οπίσθια ακμή της κνημιαίας πρόθεσης </a:t>
            </a:r>
            <a:r>
              <a:rPr lang="el-GR" dirty="0" smtClean="0"/>
              <a:t>(εικόνα).</a:t>
            </a:r>
            <a:r>
              <a:rPr lang="el-GR" dirty="0" smtClean="0">
                <a:latin typeface="Calibri" pitchFamily="34" charset="0"/>
              </a:rPr>
              <a:t> </a:t>
            </a:r>
          </a:p>
        </p:txBody>
      </p:sp>
      <p:pic>
        <p:nvPicPr>
          <p:cNvPr id="46084" name="Picture 4"/>
          <p:cNvPicPr>
            <a:picLocks noChangeAspect="1" noChangeArrowheads="1"/>
          </p:cNvPicPr>
          <p:nvPr/>
        </p:nvPicPr>
        <p:blipFill>
          <a:blip r:embed="rId3" cstate="print"/>
          <a:srcRect b="14092"/>
          <a:stretch>
            <a:fillRect/>
          </a:stretch>
        </p:blipFill>
        <p:spPr bwMode="auto">
          <a:xfrm>
            <a:off x="3205823" y="5157192"/>
            <a:ext cx="2952328" cy="1609564"/>
          </a:xfrm>
          <a:prstGeom prst="rect">
            <a:avLst/>
          </a:prstGeom>
          <a:ln w="38100" cap="sq" cmpd="thickThin">
            <a:solidFill>
              <a:srgbClr val="000000"/>
            </a:solidFill>
            <a:prstDash val="solid"/>
            <a:miter lim="800000"/>
          </a:ln>
          <a:effectLst>
            <a:innerShdw blurRad="76200">
              <a:srgbClr val="000000"/>
            </a:innerShdw>
          </a:effectLst>
        </p:spPr>
      </p:pic>
      <p:sp>
        <p:nvSpPr>
          <p:cNvPr id="2" name="Θέση αριθμού διαφάνειας 1"/>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54</a:t>
            </a:fld>
            <a:endParaRPr lang="el-GR" dirty="0">
              <a:solidFill>
                <a:srgbClr val="DADADA">
                  <a:lumMod val="10000"/>
                </a:srgbClr>
              </a:solidFill>
            </a:endParaRPr>
          </a:p>
        </p:txBody>
      </p:sp>
      <p:sp>
        <p:nvSpPr>
          <p:cNvPr id="3" name="Ορθογώνιο 2"/>
          <p:cNvSpPr/>
          <p:nvPr/>
        </p:nvSpPr>
        <p:spPr>
          <a:xfrm rot="16200000">
            <a:off x="2418517" y="5881548"/>
            <a:ext cx="1149645" cy="276999"/>
          </a:xfrm>
          <a:prstGeom prst="rect">
            <a:avLst/>
          </a:prstGeom>
        </p:spPr>
        <p:txBody>
          <a:bodyPr wrap="square">
            <a:spAutoFit/>
          </a:bodyPr>
          <a:lstStyle/>
          <a:p>
            <a:pPr algn="ctr"/>
            <a:r>
              <a:rPr lang="el-GR" sz="1200" i="1" dirty="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latin typeface="Calibri" panose="020F0502020204030204" pitchFamily="34" charset="0"/>
                <a:hlinkClick r:id="rId4"/>
              </a:rPr>
              <a:t>scielo.br</a:t>
            </a:r>
            <a:endParaRPr lang="en-US" sz="1200" dirty="0">
              <a:latin typeface="Calibri" panose="020F0502020204030204" pitchFamily="34" charset="0"/>
            </a:endParaRPr>
          </a:p>
        </p:txBody>
      </p:sp>
    </p:spTree>
    <p:extLst>
      <p:ext uri="{BB962C8B-B14F-4D97-AF65-F5344CB8AC3E}">
        <p14:creationId xmlns:p14="http://schemas.microsoft.com/office/powerpoint/2010/main" val="30502866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179512" y="250237"/>
            <a:ext cx="8856984" cy="1090531"/>
          </a:xfrm>
        </p:spPr>
        <p:txBody>
          <a:bodyPr/>
          <a:lstStyle/>
          <a:p>
            <a:r>
              <a:rPr lang="el-GR" altLang="el-GR" dirty="0" smtClean="0"/>
              <a:t>Οπίσθιος  Χιαστός  Σύνδεσμος</a:t>
            </a:r>
            <a:r>
              <a:rPr lang="el-GR" altLang="el-GR" baseline="-16000" dirty="0" smtClean="0"/>
              <a:t>  </a:t>
            </a:r>
            <a:r>
              <a:rPr lang="el-GR" altLang="el-GR" sz="3200" baseline="-16000" dirty="0" smtClean="0"/>
              <a:t>[3/6] </a:t>
            </a:r>
            <a:endParaRPr lang="el-GR" dirty="0"/>
          </a:p>
        </p:txBody>
      </p:sp>
      <p:sp>
        <p:nvSpPr>
          <p:cNvPr id="6" name="5 - Θέση περιεχομένου"/>
          <p:cNvSpPr>
            <a:spLocks noGrp="1"/>
          </p:cNvSpPr>
          <p:nvPr>
            <p:ph idx="1"/>
          </p:nvPr>
        </p:nvSpPr>
        <p:spPr>
          <a:xfrm>
            <a:off x="107504" y="1340768"/>
            <a:ext cx="8856984" cy="5112568"/>
          </a:xfrm>
        </p:spPr>
        <p:txBody>
          <a:bodyPr/>
          <a:lstStyle/>
          <a:p>
            <a:pPr lvl="0">
              <a:buSzPct val="100000"/>
            </a:pPr>
            <a:r>
              <a:rPr lang="el-GR" dirty="0" smtClean="0"/>
              <a:t>Τα πλεονεκτήματα της διατήρησης ενός λειτουργικού ΟΧΣ είναι</a:t>
            </a:r>
            <a:r>
              <a:rPr lang="el-GR" b="1" dirty="0" smtClean="0"/>
              <a:t>:</a:t>
            </a:r>
            <a:endParaRPr lang="el-GR" dirty="0" smtClean="0"/>
          </a:p>
          <a:p>
            <a:pPr marL="544513" lvl="0" indent="-188913">
              <a:buSzPct val="100000"/>
              <a:buFont typeface="Wingdings" pitchFamily="2" charset="2"/>
              <a:buChar char="§"/>
            </a:pPr>
            <a:r>
              <a:rPr lang="el-GR" dirty="0" smtClean="0"/>
              <a:t>η παρουσία λειτουργικού/δυναμικού ΟΧΣ περιορίζει την ευθύγραμμη μετατόπιση του γόνατος, απαιτεί μικρότερη εκτομή μηριαίου οστού καθώς δεν τοποθετείται </a:t>
            </a:r>
            <a:r>
              <a:rPr lang="en-US" dirty="0" smtClean="0"/>
              <a:t>cam mechanism</a:t>
            </a:r>
            <a:r>
              <a:rPr lang="el-GR" dirty="0" smtClean="0"/>
              <a:t>, ενώ το φυσιολογικό </a:t>
            </a:r>
            <a:r>
              <a:rPr lang="el-GR" kern="1200" dirty="0" smtClean="0">
                <a:solidFill>
                  <a:srgbClr val="000000"/>
                </a:solidFill>
                <a:cs typeface="+mn-cs"/>
              </a:rPr>
              <a:t>μηριαίο </a:t>
            </a:r>
            <a:r>
              <a:rPr lang="en-US" kern="1200" dirty="0">
                <a:solidFill>
                  <a:srgbClr val="000000"/>
                </a:solidFill>
                <a:cs typeface="+mn-cs"/>
              </a:rPr>
              <a:t>rollback </a:t>
            </a:r>
            <a:r>
              <a:rPr lang="el-GR" kern="1200" dirty="0">
                <a:solidFill>
                  <a:srgbClr val="000000"/>
                </a:solidFill>
                <a:cs typeface="+mn-cs"/>
              </a:rPr>
              <a:t>αυξάνει σημαντικά το δυναμικό εύρος </a:t>
            </a:r>
            <a:r>
              <a:rPr lang="el-GR" kern="1200" dirty="0" smtClean="0">
                <a:solidFill>
                  <a:srgbClr val="000000"/>
                </a:solidFill>
                <a:cs typeface="+mn-cs"/>
              </a:rPr>
              <a:t>κίνησης.</a:t>
            </a:r>
            <a:endParaRPr lang="el-GR" dirty="0" smtClean="0"/>
          </a:p>
          <a:p>
            <a:pPr marL="544513" lvl="0" indent="-188913">
              <a:buSzPct val="100000"/>
              <a:buFont typeface="Wingdings" pitchFamily="2" charset="2"/>
              <a:buChar char="§"/>
            </a:pPr>
            <a:r>
              <a:rPr lang="el-GR" dirty="0" smtClean="0"/>
              <a:t>επιτυγχάνεται καλύτερη γεωμετρία μεταξύ της επιγονατίδας και της κνημομηριαίας αρθρικής γραμμής η οποία οδηγεί σε βελτιωμένη λειτουργία και χαμηλή φόρτιση της επιγονατιδομηριαίας άρθρωσης. </a:t>
            </a:r>
          </a:p>
          <a:p>
            <a:pPr>
              <a:buSzPct val="100000"/>
            </a:pPr>
            <a:r>
              <a:rPr lang="el-GR" dirty="0" smtClean="0"/>
              <a:t>Τα μειονεκτήματα της διατήρησης του ΟΧΣ είναι ότι</a:t>
            </a:r>
            <a:r>
              <a:rPr lang="el-GR" b="1" dirty="0" smtClean="0"/>
              <a:t>:</a:t>
            </a:r>
            <a:endParaRPr lang="el-GR" dirty="0" smtClean="0"/>
          </a:p>
          <a:p>
            <a:pPr marL="541338" lvl="0" indent="-185738">
              <a:buSzPct val="100000"/>
              <a:buFont typeface="Wingdings" pitchFamily="2" charset="2"/>
              <a:buChar char="§"/>
            </a:pPr>
            <a:r>
              <a:rPr lang="el-GR" dirty="0" smtClean="0"/>
              <a:t>κατά την εφαρμογή αυτής της τεχνικής δεν διευκολύνεται η διόρθωση της ισορροπίας και της τάσης των πλάγιων συνδέσμων,</a:t>
            </a:r>
          </a:p>
          <a:p>
            <a:pPr marL="541338" lvl="0" indent="-185738">
              <a:buSzPct val="100000"/>
              <a:buFont typeface="Wingdings" pitchFamily="2" charset="2"/>
              <a:buChar char="§"/>
            </a:pPr>
            <a:r>
              <a:rPr lang="el-GR" dirty="0" smtClean="0"/>
              <a:t>επίσης, απαιτείται μεγαλύτερη εκτομή  του κνημιαίου οστού για την ορθότερη αναπαραγωγή της αρθρικής γραμμής και στην χειρουργική τεχνική απαιτείται ακρίβεια χιλιοστών (</a:t>
            </a:r>
            <a:r>
              <a:rPr lang="en-US" dirty="0" smtClean="0"/>
              <a:t>mm</a:t>
            </a:r>
            <a:r>
              <a:rPr lang="el-GR" dirty="0" smtClean="0"/>
              <a:t>). </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55</a:t>
            </a:fld>
            <a:endParaRPr lang="el-GR" dirty="0">
              <a:solidFill>
                <a:srgbClr val="DADADA">
                  <a:lumMod val="10000"/>
                </a:srgbClr>
              </a:solidFill>
            </a:endParaRPr>
          </a:p>
        </p:txBody>
      </p:sp>
    </p:spTree>
    <p:extLst>
      <p:ext uri="{BB962C8B-B14F-4D97-AF65-F5344CB8AC3E}">
        <p14:creationId xmlns:p14="http://schemas.microsoft.com/office/powerpoint/2010/main" val="35562349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484784"/>
            <a:ext cx="8856984" cy="4824536"/>
          </a:xfrm>
        </p:spPr>
        <p:txBody>
          <a:bodyPr/>
          <a:lstStyle/>
          <a:p>
            <a:pPr marL="273050" lvl="0" indent="-273050">
              <a:lnSpc>
                <a:spcPct val="112000"/>
              </a:lnSpc>
              <a:spcBef>
                <a:spcPts val="1200"/>
              </a:spcBef>
              <a:buSzPct val="100000"/>
              <a:tabLst>
                <a:tab pos="273050" algn="l"/>
              </a:tabLst>
              <a:defRPr/>
            </a:pPr>
            <a:r>
              <a:rPr lang="el-GR" altLang="el-GR" dirty="0" smtClean="0">
                <a:solidFill>
                  <a:srgbClr val="000000"/>
                </a:solidFill>
              </a:rPr>
              <a:t> Σε έλλειμμα </a:t>
            </a:r>
            <a:r>
              <a:rPr lang="el-GR" dirty="0" smtClean="0"/>
              <a:t>του ΟΧΣ, το </a:t>
            </a:r>
            <a:r>
              <a:rPr lang="en-US" dirty="0" smtClean="0"/>
              <a:t>rollback</a:t>
            </a:r>
            <a:r>
              <a:rPr lang="el-GR" dirty="0" smtClean="0"/>
              <a:t> του μηριαίου περιορίζεται και ο μοχλοβραχίονας της έκτασης μικραίνει, αυξάνοντας έτσι το έργο που απαιτείται από τον τετρακέφαλο στην άνοδο κλίμακας. </a:t>
            </a:r>
          </a:p>
          <a:p>
            <a:pPr marL="273050" lvl="0" indent="-273050">
              <a:lnSpc>
                <a:spcPct val="112000"/>
              </a:lnSpc>
              <a:spcBef>
                <a:spcPts val="1200"/>
              </a:spcBef>
              <a:buSzPct val="100000"/>
              <a:tabLst>
                <a:tab pos="273050" algn="l"/>
              </a:tabLst>
              <a:defRPr/>
            </a:pPr>
            <a:r>
              <a:rPr lang="el-GR" dirty="0" smtClean="0"/>
              <a:t>Σε ασθενείς χωρίς ΟΧΣ, το </a:t>
            </a:r>
            <a:r>
              <a:rPr lang="en-US" dirty="0" smtClean="0"/>
              <a:t>rollback</a:t>
            </a:r>
            <a:r>
              <a:rPr lang="el-GR" dirty="0" smtClean="0"/>
              <a:t> γίνεται στην αρχή της κάμψης, ώστε να διατηρείται ικανό το μήκος του μοχλοβραχίονα της έκτασης και να εξελίσσεται ομαλά η άνοδος.</a:t>
            </a:r>
            <a:r>
              <a:rPr lang="el-GR" b="1" dirty="0" smtClean="0"/>
              <a:t> </a:t>
            </a:r>
            <a:endParaRPr lang="en-US" b="1" dirty="0" smtClean="0"/>
          </a:p>
          <a:p>
            <a:pPr marL="273050" indent="-273050">
              <a:lnSpc>
                <a:spcPct val="112000"/>
              </a:lnSpc>
              <a:spcBef>
                <a:spcPts val="1200"/>
              </a:spcBef>
              <a:buSzPct val="100000"/>
              <a:tabLst>
                <a:tab pos="273050" algn="l"/>
              </a:tabLst>
              <a:defRPr/>
            </a:pPr>
            <a:r>
              <a:rPr lang="el-GR" dirty="0">
                <a:solidFill>
                  <a:srgbClr val="000000"/>
                </a:solidFill>
              </a:rPr>
              <a:t>Επίσης, ενεργοποιείται δυνατά ο υποκνημίδιος μυς, ενώ το σώμα έρχεται μπροστά πάνω στο πρόσθιο τμήμα του άκρου πόδα. Με τον τρόπο αυτό, μικραίνει η ροπή  κάμψης και αντίστοιχα μειώνεται  η απαιτούμενη ενέργεια του τετρακέφαλου διευκολύνοντας την άνοδο κλίμακας</a:t>
            </a:r>
            <a:r>
              <a:rPr lang="el-GR" dirty="0" smtClean="0">
                <a:solidFill>
                  <a:srgbClr val="000000"/>
                </a:solidFill>
              </a:rPr>
              <a:t>.</a:t>
            </a:r>
            <a:endParaRPr lang="el-GR" altLang="el-GR" dirty="0" smtClean="0">
              <a:solidFill>
                <a:srgbClr val="000000"/>
              </a:solidFill>
            </a:endParaRPr>
          </a:p>
        </p:txBody>
      </p:sp>
      <p:sp>
        <p:nvSpPr>
          <p:cNvPr id="4" name="3 - Θέση αριθμού διαφάνειας"/>
          <p:cNvSpPr>
            <a:spLocks noGrp="1"/>
          </p:cNvSpPr>
          <p:nvPr>
            <p:ph type="sldNum" sz="quarter" idx="12"/>
          </p:nvPr>
        </p:nvSpPr>
        <p:spPr>
          <a:xfrm>
            <a:off x="8532440" y="6337126"/>
            <a:ext cx="539552" cy="476250"/>
          </a:xfrm>
        </p:spPr>
        <p:txBody>
          <a:bodyPr/>
          <a:lstStyle/>
          <a:p>
            <a:pPr>
              <a:defRPr/>
            </a:pPr>
            <a:fld id="{8198C6A6-8556-485F-81D9-A8F098D09877}" type="slidenum">
              <a:rPr lang="el-GR" smtClean="0">
                <a:solidFill>
                  <a:srgbClr val="DADADA">
                    <a:lumMod val="10000"/>
                  </a:srgbClr>
                </a:solidFill>
              </a:rPr>
              <a:pPr>
                <a:defRPr/>
              </a:pPr>
              <a:t>56</a:t>
            </a:fld>
            <a:endParaRPr lang="el-GR" dirty="0">
              <a:solidFill>
                <a:srgbClr val="DADADA">
                  <a:lumMod val="10000"/>
                </a:srgbClr>
              </a:solidFill>
            </a:endParaRPr>
          </a:p>
        </p:txBody>
      </p:sp>
      <p:sp>
        <p:nvSpPr>
          <p:cNvPr id="10" name="4 - Τίτλος"/>
          <p:cNvSpPr>
            <a:spLocks noGrp="1"/>
          </p:cNvSpPr>
          <p:nvPr>
            <p:ph type="title"/>
          </p:nvPr>
        </p:nvSpPr>
        <p:spPr>
          <a:xfrm>
            <a:off x="144016" y="250237"/>
            <a:ext cx="8820472" cy="1090531"/>
          </a:xfrm>
        </p:spPr>
        <p:txBody>
          <a:bodyPr/>
          <a:lstStyle/>
          <a:p>
            <a:r>
              <a:rPr lang="el-GR" altLang="el-GR" dirty="0" smtClean="0"/>
              <a:t>Οπίσθιος  Χιαστός  Σύνδεσμος</a:t>
            </a:r>
            <a:r>
              <a:rPr lang="el-GR" altLang="el-GR" baseline="-16000" dirty="0" smtClean="0"/>
              <a:t>  </a:t>
            </a:r>
            <a:r>
              <a:rPr lang="el-GR" altLang="el-GR" sz="3200" baseline="-16000" dirty="0" smtClean="0"/>
              <a:t>[4/6] </a:t>
            </a:r>
            <a:endParaRPr lang="el-GR" dirty="0"/>
          </a:p>
        </p:txBody>
      </p:sp>
    </p:spTree>
    <p:extLst>
      <p:ext uri="{BB962C8B-B14F-4D97-AF65-F5344CB8AC3E}">
        <p14:creationId xmlns:p14="http://schemas.microsoft.com/office/powerpoint/2010/main" val="254861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123" y="250237"/>
            <a:ext cx="8712968" cy="1090531"/>
          </a:xfrm>
        </p:spPr>
        <p:txBody>
          <a:bodyPr/>
          <a:lstStyle/>
          <a:p>
            <a:r>
              <a:rPr lang="el-GR" altLang="el-GR" dirty="0" smtClean="0"/>
              <a:t>Οπίσθιος  Χιαστός  Σύνδεσμος</a:t>
            </a:r>
            <a:r>
              <a:rPr lang="el-GR" altLang="el-GR" baseline="-16000" dirty="0" smtClean="0"/>
              <a:t>  </a:t>
            </a:r>
            <a:r>
              <a:rPr lang="el-GR" altLang="el-GR" sz="3200" baseline="-16000" dirty="0" smtClean="0"/>
              <a:t>[5/6] </a:t>
            </a:r>
            <a:endParaRPr lang="el-GR" dirty="0"/>
          </a:p>
        </p:txBody>
      </p:sp>
      <p:sp>
        <p:nvSpPr>
          <p:cNvPr id="3" name="2 - Θέση περιεχομένου"/>
          <p:cNvSpPr>
            <a:spLocks noGrp="1"/>
          </p:cNvSpPr>
          <p:nvPr>
            <p:ph idx="1"/>
          </p:nvPr>
        </p:nvSpPr>
        <p:spPr>
          <a:xfrm>
            <a:off x="251520" y="1484784"/>
            <a:ext cx="8712968" cy="4320480"/>
          </a:xfrm>
        </p:spPr>
        <p:txBody>
          <a:bodyPr/>
          <a:lstStyle/>
          <a:p>
            <a:pPr lvl="0">
              <a:lnSpc>
                <a:spcPct val="112000"/>
              </a:lnSpc>
              <a:spcBef>
                <a:spcPts val="1200"/>
              </a:spcBef>
              <a:buSzPct val="100000"/>
            </a:pPr>
            <a:r>
              <a:rPr lang="el-GR" dirty="0" smtClean="0"/>
              <a:t>Σε κάθε περίπτωση χρόνιας οστεοαρθρίτιδας όπου δεν υπάρχει ΟΧΣ με το κατάλληλο μήκος και τάση, επιλέγεται  η αποκοπή του [διότι είναι πολύ δύσκολη η αναπαραγωγή της σωστής λειτουργίας και τάσης του συνδέσμου] και η τοποθέτηση περιοριστικού τύπου πρόθεσης. </a:t>
            </a:r>
            <a:endParaRPr lang="en-US" dirty="0" smtClean="0"/>
          </a:p>
          <a:p>
            <a:pPr>
              <a:lnSpc>
                <a:spcPct val="112000"/>
              </a:lnSpc>
              <a:spcBef>
                <a:spcPts val="1200"/>
              </a:spcBef>
              <a:buSzPct val="100000"/>
            </a:pPr>
            <a:r>
              <a:rPr lang="el-GR" dirty="0">
                <a:solidFill>
                  <a:srgbClr val="000000"/>
                </a:solidFill>
              </a:rPr>
              <a:t>Οι προθέσεις</a:t>
            </a:r>
            <a:r>
              <a:rPr lang="el-GR" dirty="0">
                <a:solidFill>
                  <a:srgbClr val="000000"/>
                </a:solidFill>
                <a:effectLst>
                  <a:outerShdw blurRad="38100" dist="38100" dir="2700000" algn="tl">
                    <a:srgbClr val="000000">
                      <a:alpha val="43137"/>
                    </a:srgbClr>
                  </a:outerShdw>
                </a:effectLst>
              </a:rPr>
              <a:t> </a:t>
            </a:r>
            <a:r>
              <a:rPr lang="el-GR" dirty="0">
                <a:solidFill>
                  <a:srgbClr val="000000"/>
                </a:solidFill>
              </a:rPr>
              <a:t>υποκατάστασης</a:t>
            </a:r>
            <a:r>
              <a:rPr lang="el-GR" dirty="0">
                <a:solidFill>
                  <a:srgbClr val="000000"/>
                </a:solidFill>
                <a:effectLst>
                  <a:outerShdw blurRad="38100" dist="38100" dir="2700000" algn="tl">
                    <a:srgbClr val="000000">
                      <a:alpha val="43137"/>
                    </a:srgbClr>
                  </a:outerShdw>
                </a:effectLst>
              </a:rPr>
              <a:t> </a:t>
            </a:r>
            <a:r>
              <a:rPr lang="el-GR" dirty="0">
                <a:solidFill>
                  <a:srgbClr val="000000"/>
                </a:solidFill>
              </a:rPr>
              <a:t>του ΟΧΣ αντιμετωπίζουν το έλλειμμα του με την κατάλληλη γεωμετρία των επιμέρους εμφυτευμάτων, εξασφαλίζοντας ως ένα βαθμό (εικόνα) το μηριαίο </a:t>
            </a:r>
            <a:r>
              <a:rPr lang="en-US" dirty="0">
                <a:solidFill>
                  <a:srgbClr val="000000"/>
                </a:solidFill>
              </a:rPr>
              <a:t>rollback</a:t>
            </a:r>
            <a:r>
              <a:rPr lang="el-GR" dirty="0">
                <a:solidFill>
                  <a:srgbClr val="000000"/>
                </a:solidFill>
              </a:rPr>
              <a:t> πάνω στην κνήμη, το οποίο όμως οδηγεί σε βάθος χρόνου σε μεγαλύτερα ποσοστά χαλάρωσης της κνημιαίας πρόθεσης</a:t>
            </a:r>
            <a:r>
              <a:rPr lang="el-GR" dirty="0" smtClean="0">
                <a:solidFill>
                  <a:srgbClr val="000000"/>
                </a:solidFill>
              </a:rPr>
              <a:t>.</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57</a:t>
            </a:fld>
            <a:endParaRPr lang="el-GR" dirty="0">
              <a:solidFill>
                <a:srgbClr val="DADADA">
                  <a:lumMod val="10000"/>
                </a:srgbClr>
              </a:solidFill>
            </a:endParaRPr>
          </a:p>
        </p:txBody>
      </p:sp>
    </p:spTree>
    <p:extLst>
      <p:ext uri="{BB962C8B-B14F-4D97-AF65-F5344CB8AC3E}">
        <p14:creationId xmlns:p14="http://schemas.microsoft.com/office/powerpoint/2010/main" val="31320955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4016" y="1340768"/>
            <a:ext cx="8748464" cy="5184576"/>
          </a:xfrm>
        </p:spPr>
        <p:txBody>
          <a:bodyPr/>
          <a:lstStyle/>
          <a:p>
            <a:pPr lvl="0">
              <a:buSzPct val="100000"/>
            </a:pPr>
            <a:r>
              <a:rPr lang="el-GR" dirty="0" smtClean="0"/>
              <a:t>Τα πλεονεκτήματα της υποκατάστασης του ΟΧΣ είναι</a:t>
            </a:r>
            <a:r>
              <a:rPr lang="el-GR" b="1" dirty="0" smtClean="0"/>
              <a:t>:</a:t>
            </a:r>
            <a:endParaRPr lang="el-GR" dirty="0" smtClean="0"/>
          </a:p>
          <a:p>
            <a:pPr marL="447675" indent="-180975">
              <a:buFont typeface="Wingdings" pitchFamily="2" charset="2"/>
              <a:buChar char="§"/>
            </a:pPr>
            <a:r>
              <a:rPr lang="el-GR" dirty="0" smtClean="0"/>
              <a:t>Η επιθυμητή οπίσθια σταθερότητα παρέχεται από την αυξημένη - περιοριστική και διαρκή επαφή μεταξύ των αρθρούμενων επιφανειών. </a:t>
            </a:r>
          </a:p>
          <a:p>
            <a:pPr marL="447675" indent="-180975">
              <a:buFont typeface="Wingdings" pitchFamily="2" charset="2"/>
              <a:buChar char="§"/>
            </a:pPr>
            <a:r>
              <a:rPr lang="el-GR" dirty="0" smtClean="0"/>
              <a:t>Με τις προθέσεις υποκατάστασης του ΟΧΣ είναι πιο εύκολη η αποκατάσταση δυσμορφιών (</a:t>
            </a:r>
            <a:r>
              <a:rPr lang="en-US" dirty="0" smtClean="0"/>
              <a:t>varus</a:t>
            </a:r>
            <a:r>
              <a:rPr lang="el-GR" dirty="0" smtClean="0"/>
              <a:t> ή </a:t>
            </a:r>
            <a:r>
              <a:rPr lang="en-US" dirty="0" smtClean="0"/>
              <a:t>valgus</a:t>
            </a:r>
            <a:r>
              <a:rPr lang="el-GR" dirty="0" smtClean="0"/>
              <a:t>), διότι το χειρουργικό πεδίο είναι πιο ανοικτό με την εκτομή του ΟΧΣ. </a:t>
            </a:r>
          </a:p>
          <a:p>
            <a:pPr lvl="0">
              <a:buSzPct val="100000"/>
            </a:pPr>
            <a:r>
              <a:rPr lang="el-GR" dirty="0" smtClean="0"/>
              <a:t>Τα  μειονεκτήματα της υποκατάστασης του ΟΧΣ είναι:</a:t>
            </a:r>
          </a:p>
          <a:p>
            <a:pPr marL="628650" lvl="0" indent="-266700">
              <a:buFont typeface="Wingdings" pitchFamily="2" charset="2"/>
              <a:buChar char="§"/>
            </a:pPr>
            <a:r>
              <a:rPr lang="el-GR" dirty="0" smtClean="0"/>
              <a:t>Η ανύψωση της αρθρικής γραμμής διαταράσσει την επιγονατιδομηριαία λειτουργία, ενώ αυξάνει τον μετεγχειρητικό πόνο και τον κίνδυνο εξάρθρωσης.</a:t>
            </a:r>
          </a:p>
          <a:p>
            <a:pPr marL="628650" lvl="0" indent="-266700">
              <a:buFont typeface="Wingdings" pitchFamily="2" charset="2"/>
              <a:buChar char="§"/>
            </a:pPr>
            <a:r>
              <a:rPr lang="el-GR" dirty="0" smtClean="0"/>
              <a:t>το ανεπαρκές </a:t>
            </a:r>
            <a:r>
              <a:rPr lang="en-US" dirty="0" smtClean="0"/>
              <a:t>rollback </a:t>
            </a:r>
            <a:r>
              <a:rPr lang="el-GR" dirty="0" smtClean="0"/>
              <a:t>του μηριαίου, η απώλεια ιδιοδεκτικότητας και ο μικρότερος μοχλοβραχίονας έκτασης οδηγούν στην τροποποίηση του πρότυπου βάδισης.</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58</a:t>
            </a:fld>
            <a:endParaRPr lang="el-GR" dirty="0">
              <a:solidFill>
                <a:srgbClr val="DADADA">
                  <a:lumMod val="10000"/>
                </a:srgbClr>
              </a:solidFill>
            </a:endParaRPr>
          </a:p>
        </p:txBody>
      </p:sp>
      <p:sp>
        <p:nvSpPr>
          <p:cNvPr id="6" name="1 - Τίτλος"/>
          <p:cNvSpPr>
            <a:spLocks noGrp="1"/>
          </p:cNvSpPr>
          <p:nvPr>
            <p:ph type="title"/>
          </p:nvPr>
        </p:nvSpPr>
        <p:spPr>
          <a:xfrm>
            <a:off x="179512" y="250237"/>
            <a:ext cx="8784976" cy="1090531"/>
          </a:xfrm>
        </p:spPr>
        <p:txBody>
          <a:bodyPr/>
          <a:lstStyle/>
          <a:p>
            <a:r>
              <a:rPr lang="el-GR" altLang="el-GR" dirty="0" smtClean="0"/>
              <a:t>Οπίσθιος  Χιαστός  Σύνδεσμος</a:t>
            </a:r>
            <a:r>
              <a:rPr lang="el-GR" altLang="el-GR" baseline="-16000" dirty="0" smtClean="0"/>
              <a:t>  </a:t>
            </a:r>
            <a:r>
              <a:rPr lang="el-GR" altLang="el-GR" sz="3200" baseline="-16000" dirty="0" smtClean="0"/>
              <a:t>[6/6] </a:t>
            </a:r>
            <a:endParaRPr lang="el-GR" dirty="0"/>
          </a:p>
        </p:txBody>
      </p:sp>
    </p:spTree>
    <p:extLst>
      <p:ext uri="{BB962C8B-B14F-4D97-AF65-F5344CB8AC3E}">
        <p14:creationId xmlns:p14="http://schemas.microsoft.com/office/powerpoint/2010/main" val="2497217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altLang="el-GR" dirty="0" smtClean="0">
                <a:solidFill>
                  <a:schemeClr val="accent4">
                    <a:lumMod val="10000"/>
                  </a:schemeClr>
                </a:solidFill>
                <a:cs typeface="Times New Roman" pitchFamily="18" charset="0"/>
              </a:rPr>
              <a:t>Αρθροπλαστική Γόνατος</a:t>
            </a:r>
            <a:r>
              <a:rPr lang="en-US" altLang="el-GR" dirty="0" smtClean="0">
                <a:solidFill>
                  <a:schemeClr val="accent4">
                    <a:lumMod val="10000"/>
                  </a:schemeClr>
                </a:solidFill>
                <a:cs typeface="Times New Roman" pitchFamily="18" charset="0"/>
              </a:rPr>
              <a:t> </a:t>
            </a:r>
            <a:r>
              <a:rPr lang="el-GR" altLang="el-GR" dirty="0" smtClean="0">
                <a:cs typeface="Times New Roman" pitchFamily="18" charset="0"/>
              </a:rPr>
              <a:t/>
            </a:r>
            <a:br>
              <a:rPr lang="el-GR" altLang="el-GR" dirty="0" smtClean="0">
                <a:cs typeface="Times New Roman" pitchFamily="18" charset="0"/>
              </a:rPr>
            </a:br>
            <a:r>
              <a:rPr lang="el-GR" altLang="el-GR" sz="3200" dirty="0" smtClean="0">
                <a:cs typeface="Times New Roman" pitchFamily="18" charset="0"/>
              </a:rPr>
              <a:t>Αντενδείξεις</a:t>
            </a:r>
            <a:r>
              <a:rPr lang="el-GR" altLang="el-GR" sz="3200" baseline="-16000" dirty="0" smtClean="0"/>
              <a:t> </a:t>
            </a:r>
            <a:endParaRPr lang="el-GR" dirty="0"/>
          </a:p>
        </p:txBody>
      </p:sp>
      <p:sp>
        <p:nvSpPr>
          <p:cNvPr id="6" name="5 - Θέση περιεχομένου"/>
          <p:cNvSpPr>
            <a:spLocks noGrp="1"/>
          </p:cNvSpPr>
          <p:nvPr>
            <p:ph idx="1"/>
          </p:nvPr>
        </p:nvSpPr>
        <p:spPr>
          <a:xfrm>
            <a:off x="179512" y="1340768"/>
            <a:ext cx="8856984" cy="5040560"/>
          </a:xfrm>
        </p:spPr>
        <p:txBody>
          <a:bodyPr/>
          <a:lstStyle/>
          <a:p>
            <a:pPr marL="273050" indent="-273050">
              <a:buSzPct val="100000"/>
              <a:tabLst>
                <a:tab pos="0" algn="l"/>
              </a:tabLst>
              <a:defRPr/>
            </a:pPr>
            <a:r>
              <a:rPr lang="el-GR" altLang="el-GR" b="1" dirty="0" smtClean="0">
                <a:solidFill>
                  <a:srgbClr val="000000"/>
                </a:solidFill>
              </a:rPr>
              <a:t> Απόλυτες αντενδείξεις </a:t>
            </a:r>
            <a:r>
              <a:rPr lang="el-GR" altLang="el-GR" dirty="0" smtClean="0">
                <a:solidFill>
                  <a:srgbClr val="000000"/>
                </a:solidFill>
                <a:cs typeface="Times New Roman" pitchFamily="18" charset="0"/>
              </a:rPr>
              <a:t>στην πραγματοποίηση αρθροπλαστικής του γόνατος αποτελούν: </a:t>
            </a:r>
            <a:endParaRPr lang="el-GR" altLang="el-GR" b="1" dirty="0" smtClean="0">
              <a:solidFill>
                <a:srgbClr val="000000"/>
              </a:solidFill>
            </a:endParaRPr>
          </a:p>
          <a:p>
            <a:pPr marL="623888" indent="-263525">
              <a:buFont typeface="Wingdings" pitchFamily="2" charset="2"/>
              <a:buChar char="§"/>
              <a:tabLst>
                <a:tab pos="0" algn="l"/>
              </a:tabLst>
              <a:defRPr/>
            </a:pPr>
            <a:r>
              <a:rPr lang="el-GR" altLang="el-GR" dirty="0" smtClean="0">
                <a:solidFill>
                  <a:srgbClr val="000000"/>
                </a:solidFill>
              </a:rPr>
              <a:t>Η παρουσία εξελισσόμενης μόλυνσης ή σηπτικής διαδικασίας, ακόμη και εάν η εστία είναι σε περιοχή μακριά από την άρθρωση,</a:t>
            </a:r>
          </a:p>
          <a:p>
            <a:pPr marL="623888" indent="-263525">
              <a:buFont typeface="Wingdings" pitchFamily="2" charset="2"/>
              <a:buChar char="§"/>
              <a:tabLst>
                <a:tab pos="0" algn="l"/>
              </a:tabLst>
              <a:defRPr/>
            </a:pPr>
            <a:r>
              <a:rPr lang="el-GR" altLang="el-GR" dirty="0" smtClean="0">
                <a:solidFill>
                  <a:srgbClr val="000000"/>
                </a:solidFill>
              </a:rPr>
              <a:t>Σοβαρή μυϊκή αδυναμία ή δυσλειτουργία του εκτατικού μηχανισμού,</a:t>
            </a:r>
          </a:p>
          <a:p>
            <a:pPr marL="623888" indent="-263525">
              <a:buFont typeface="Wingdings" pitchFamily="2" charset="2"/>
              <a:buChar char="§"/>
              <a:tabLst>
                <a:tab pos="0" algn="l"/>
              </a:tabLst>
              <a:defRPr/>
            </a:pPr>
            <a:r>
              <a:rPr lang="el-GR" altLang="el-GR" dirty="0" smtClean="0">
                <a:solidFill>
                  <a:srgbClr val="000000"/>
                </a:solidFill>
              </a:rPr>
              <a:t>Το υπερβολικό σωματικό βάρος.</a:t>
            </a:r>
          </a:p>
          <a:p>
            <a:pPr marL="273050" indent="-273050">
              <a:buSzPct val="100000"/>
              <a:defRPr/>
            </a:pPr>
            <a:r>
              <a:rPr lang="el-GR" altLang="el-GR" b="1" dirty="0" smtClean="0">
                <a:solidFill>
                  <a:srgbClr val="000000"/>
                </a:solidFill>
              </a:rPr>
              <a:t> Σχετικές αντενδείξεις </a:t>
            </a:r>
            <a:r>
              <a:rPr lang="el-GR" altLang="el-GR" dirty="0" smtClean="0">
                <a:solidFill>
                  <a:srgbClr val="000000"/>
                </a:solidFill>
                <a:cs typeface="Times New Roman" pitchFamily="18" charset="0"/>
              </a:rPr>
              <a:t>αποτελούν</a:t>
            </a:r>
            <a:r>
              <a:rPr lang="el-GR" altLang="el-GR" dirty="0" smtClean="0">
                <a:solidFill>
                  <a:srgbClr val="000000"/>
                </a:solidFill>
              </a:rPr>
              <a:t>:  </a:t>
            </a:r>
          </a:p>
          <a:p>
            <a:pPr marL="627063" indent="-266700">
              <a:buFont typeface="Wingdings" pitchFamily="2" charset="2"/>
              <a:buChar char="§"/>
              <a:defRPr/>
            </a:pPr>
            <a:r>
              <a:rPr lang="el-GR" altLang="el-GR" dirty="0" smtClean="0">
                <a:solidFill>
                  <a:srgbClr val="000000"/>
                </a:solidFill>
              </a:rPr>
              <a:t>Η μειωμένη ανοχή στην αναισθησία,</a:t>
            </a:r>
          </a:p>
          <a:p>
            <a:pPr marL="627063" indent="-266700">
              <a:buFont typeface="Wingdings" pitchFamily="2" charset="2"/>
              <a:buChar char="§"/>
              <a:defRPr/>
            </a:pPr>
            <a:r>
              <a:rPr lang="el-GR" altLang="el-GR" dirty="0" smtClean="0">
                <a:solidFill>
                  <a:srgbClr val="000000"/>
                </a:solidFill>
              </a:rPr>
              <a:t>Διάφορα δερματικά προβλήματα (καθυστερημένη επούλωση - τοπική ψωρίαση), </a:t>
            </a:r>
          </a:p>
          <a:p>
            <a:pPr marL="627063" indent="-266700">
              <a:buFont typeface="Wingdings" pitchFamily="2" charset="2"/>
              <a:buChar char="§"/>
              <a:defRPr/>
            </a:pPr>
            <a:r>
              <a:rPr lang="el-GR" altLang="el-GR" dirty="0" smtClean="0">
                <a:solidFill>
                  <a:srgbClr val="000000"/>
                </a:solidFill>
              </a:rPr>
              <a:t>Αρτηριοσκλήρυνση στο πάσχον σκέλος,</a:t>
            </a:r>
          </a:p>
          <a:p>
            <a:pPr marL="627063" indent="-266700">
              <a:buFont typeface="Wingdings" pitchFamily="2" charset="2"/>
              <a:buChar char="§"/>
              <a:defRPr/>
            </a:pPr>
            <a:r>
              <a:rPr lang="el-GR" altLang="el-GR" dirty="0" smtClean="0">
                <a:solidFill>
                  <a:srgbClr val="000000"/>
                </a:solidFill>
              </a:rPr>
              <a:t>Ιστορικό πολιομυελίτιδας,</a:t>
            </a:r>
          </a:p>
          <a:p>
            <a:pPr marL="627063" indent="-266700">
              <a:buFont typeface="Wingdings" pitchFamily="2" charset="2"/>
              <a:buChar char="§"/>
              <a:defRPr/>
            </a:pPr>
            <a:r>
              <a:rPr lang="el-GR" altLang="el-GR" dirty="0" smtClean="0">
                <a:solidFill>
                  <a:srgbClr val="000000"/>
                </a:solidFill>
              </a:rPr>
              <a:t>Επαναλαμβανόμενες λοιμώξεις του ουροποιητικού συστήματος.</a:t>
            </a:r>
          </a:p>
          <a:p>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a:t>
            </a:fld>
            <a:endParaRPr lang="el-GR" dirty="0">
              <a:solidFill>
                <a:srgbClr val="DADADA">
                  <a:lumMod val="10000"/>
                </a:srgbClr>
              </a:solidFill>
            </a:endParaRPr>
          </a:p>
        </p:txBody>
      </p:sp>
    </p:spTree>
    <p:extLst>
      <p:ext uri="{BB962C8B-B14F-4D97-AF65-F5344CB8AC3E}">
        <p14:creationId xmlns:p14="http://schemas.microsoft.com/office/powerpoint/2010/main" val="1807375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348880"/>
            <a:ext cx="8424936" cy="1728192"/>
          </a:xfrm>
          <a:ln w="19050">
            <a:solidFill>
              <a:srgbClr val="A50021"/>
            </a:solidFill>
          </a:ln>
        </p:spPr>
        <p:txBody>
          <a:bodyPr/>
          <a:lstStyle/>
          <a:p>
            <a:pPr>
              <a:defRPr/>
            </a:pPr>
            <a:r>
              <a:rPr lang="el-GR" sz="4400" b="1" dirty="0" smtClean="0">
                <a:solidFill>
                  <a:srgbClr val="000000"/>
                </a:solidFill>
              </a:rPr>
              <a:t>Αρθροπλαστική </a:t>
            </a:r>
            <a:r>
              <a:rPr lang="el-GR" sz="4400" b="1" dirty="0">
                <a:solidFill>
                  <a:srgbClr val="000000"/>
                </a:solidFill>
              </a:rPr>
              <a:t>του </a:t>
            </a:r>
            <a:r>
              <a:rPr lang="el-GR" sz="4400" b="1" dirty="0" smtClean="0">
                <a:solidFill>
                  <a:srgbClr val="000000"/>
                </a:solidFill>
              </a:rPr>
              <a:t>Γόνατος</a:t>
            </a:r>
            <a:r>
              <a:rPr lang="el-GR" sz="4400" b="1" dirty="0" smtClean="0"/>
              <a:t> </a:t>
            </a:r>
            <a:r>
              <a:rPr lang="el-GR" altLang="el-GR" sz="4400" b="1" dirty="0" smtClean="0">
                <a:cs typeface="Times New Roman" pitchFamily="18" charset="0"/>
              </a:rPr>
              <a:t>Χειρουργικές Τεχνικές</a:t>
            </a:r>
            <a:endParaRPr lang="el-GR" sz="4400" b="1" dirty="0"/>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59</a:t>
            </a:fld>
            <a:endParaRPr lang="el-GR" dirty="0">
              <a:solidFill>
                <a:srgbClr val="DADADA">
                  <a:lumMod val="10000"/>
                </a:srgbClr>
              </a:solidFill>
            </a:endParaRPr>
          </a:p>
        </p:txBody>
      </p:sp>
    </p:spTree>
    <p:extLst>
      <p:ext uri="{BB962C8B-B14F-4D97-AF65-F5344CB8AC3E}">
        <p14:creationId xmlns:p14="http://schemas.microsoft.com/office/powerpoint/2010/main" val="266760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Χειρουργική Διαδικασία</a:t>
            </a:r>
            <a:r>
              <a:rPr lang="el-GR" altLang="el-GR" baseline="-16000" dirty="0" smtClean="0">
                <a:effectLst>
                  <a:outerShdw blurRad="38100" dist="38100" dir="2700000" algn="tl">
                    <a:srgbClr val="000000">
                      <a:alpha val="43137"/>
                    </a:srgbClr>
                  </a:outerShdw>
                </a:effectLst>
              </a:rPr>
              <a:t>  </a:t>
            </a:r>
            <a:r>
              <a:rPr lang="el-GR" altLang="el-GR" sz="3200" baseline="-16000" dirty="0"/>
              <a:t>[</a:t>
            </a:r>
            <a:r>
              <a:rPr lang="en-US" altLang="el-GR" sz="3200" baseline="-16000" dirty="0"/>
              <a:t>1</a:t>
            </a:r>
            <a:r>
              <a:rPr lang="el-GR" altLang="el-GR" sz="3200" baseline="-16000" dirty="0"/>
              <a:t>/2] </a:t>
            </a:r>
            <a:endParaRPr lang="el-GR" sz="3200" baseline="-16000" dirty="0"/>
          </a:p>
        </p:txBody>
      </p:sp>
      <p:sp>
        <p:nvSpPr>
          <p:cNvPr id="6" name="Θέση περιεχομένου 5"/>
          <p:cNvSpPr>
            <a:spLocks noGrp="1"/>
          </p:cNvSpPr>
          <p:nvPr>
            <p:ph idx="1"/>
          </p:nvPr>
        </p:nvSpPr>
        <p:spPr>
          <a:xfrm>
            <a:off x="107504" y="1844824"/>
            <a:ext cx="8784976" cy="4896544"/>
          </a:xfrm>
        </p:spPr>
        <p:txBody>
          <a:bodyPr/>
          <a:lstStyle/>
          <a:p>
            <a:pPr marL="627063" lvl="1" indent="-271463">
              <a:lnSpc>
                <a:spcPct val="112000"/>
              </a:lnSpc>
              <a:spcBef>
                <a:spcPts val="1200"/>
              </a:spcBef>
              <a:buSzPct val="100000"/>
              <a:defRPr/>
            </a:pPr>
            <a:r>
              <a:rPr lang="el-GR" altLang="el-GR" dirty="0" smtClean="0">
                <a:solidFill>
                  <a:srgbClr val="000000"/>
                </a:solidFill>
              </a:rPr>
              <a:t>Τοποθέτηση </a:t>
            </a:r>
            <a:r>
              <a:rPr lang="en-US" altLang="el-GR" dirty="0" smtClean="0">
                <a:solidFill>
                  <a:srgbClr val="000000"/>
                </a:solidFill>
              </a:rPr>
              <a:t>tourniquet </a:t>
            </a:r>
            <a:r>
              <a:rPr lang="el-GR" altLang="el-GR" dirty="0" smtClean="0">
                <a:solidFill>
                  <a:srgbClr val="000000"/>
                </a:solidFill>
              </a:rPr>
              <a:t>(αιμοστατική ταινία πεπιεσμένου αέρα),</a:t>
            </a:r>
            <a:endParaRPr lang="en-US" altLang="el-GR" dirty="0" smtClean="0">
              <a:solidFill>
                <a:srgbClr val="000000"/>
              </a:solidFill>
            </a:endParaRPr>
          </a:p>
          <a:p>
            <a:pPr marL="627063" lvl="1" indent="-271463">
              <a:lnSpc>
                <a:spcPct val="112000"/>
              </a:lnSpc>
              <a:spcBef>
                <a:spcPts val="1200"/>
              </a:spcBef>
              <a:buSzPct val="100000"/>
              <a:defRPr/>
            </a:pPr>
            <a:r>
              <a:rPr lang="el-GR" altLang="el-GR" dirty="0" smtClean="0">
                <a:solidFill>
                  <a:srgbClr val="000000"/>
                </a:solidFill>
              </a:rPr>
              <a:t>Τομή δέρματος, διατομή ή απώθηση των μυών, </a:t>
            </a:r>
          </a:p>
          <a:p>
            <a:pPr marL="627063" lvl="1" indent="-271463">
              <a:lnSpc>
                <a:spcPct val="112000"/>
              </a:lnSpc>
              <a:spcBef>
                <a:spcPts val="1200"/>
              </a:spcBef>
              <a:buSzPct val="100000"/>
              <a:defRPr/>
            </a:pPr>
            <a:r>
              <a:rPr lang="el-GR" altLang="el-GR" dirty="0" smtClean="0">
                <a:solidFill>
                  <a:srgbClr val="000000"/>
                </a:solidFill>
              </a:rPr>
              <a:t>Διατομή των πλαγίων καθεκτικών συνδέσμων, ανάσπαση της επιγονατίδας και αποκάλυψη της άρθρωσης,</a:t>
            </a:r>
            <a:endParaRPr lang="en-US" altLang="el-GR" dirty="0" smtClean="0">
              <a:solidFill>
                <a:srgbClr val="000000"/>
              </a:solidFill>
            </a:endParaRPr>
          </a:p>
          <a:p>
            <a:pPr marL="627063" lvl="1" indent="-271463">
              <a:lnSpc>
                <a:spcPct val="112000"/>
              </a:lnSpc>
              <a:spcBef>
                <a:spcPts val="1200"/>
              </a:spcBef>
              <a:buSzPct val="100000"/>
              <a:defRPr/>
            </a:pPr>
            <a:r>
              <a:rPr lang="el-GR" altLang="el-GR" dirty="0">
                <a:solidFill>
                  <a:srgbClr val="000000"/>
                </a:solidFill>
              </a:rPr>
              <a:t>Διατομή αρθρικού θυλάκου,</a:t>
            </a:r>
          </a:p>
          <a:p>
            <a:pPr marL="627063" lvl="1" indent="-271463">
              <a:lnSpc>
                <a:spcPct val="112000"/>
              </a:lnSpc>
              <a:spcBef>
                <a:spcPts val="1200"/>
              </a:spcBef>
              <a:buSzPct val="100000"/>
              <a:defRPr/>
            </a:pPr>
            <a:r>
              <a:rPr lang="el-GR" altLang="el-GR" dirty="0">
                <a:solidFill>
                  <a:srgbClr val="000000"/>
                </a:solidFill>
              </a:rPr>
              <a:t>Κατάλληλη παρασκευή των οπίσθιων θυλακοσυνδεσμικών στοιχείων σε περίπτωση δυσλειτουργίας τους (ρίκνωση - βράχυνση),</a:t>
            </a:r>
          </a:p>
          <a:p>
            <a:pPr marL="627063" lvl="1" indent="-271463">
              <a:lnSpc>
                <a:spcPct val="112000"/>
              </a:lnSpc>
              <a:spcBef>
                <a:spcPts val="1200"/>
              </a:spcBef>
              <a:buSzPct val="100000"/>
              <a:defRPr/>
            </a:pPr>
            <a:r>
              <a:rPr lang="el-GR" altLang="el-GR" dirty="0">
                <a:solidFill>
                  <a:srgbClr val="000000"/>
                </a:solidFill>
              </a:rPr>
              <a:t>Τοποθέτηση του συστήματος μέτρησης, προετοιμασία και εκτομή του μηριαίου οστού</a:t>
            </a:r>
            <a:r>
              <a:rPr lang="el-GR" altLang="el-GR" dirty="0" smtClean="0">
                <a:solidFill>
                  <a:srgbClr val="000000"/>
                </a:solidFill>
              </a:rPr>
              <a:t>.</a:t>
            </a:r>
            <a:endParaRPr lang="el-GR" altLang="el-GR" dirty="0">
              <a:solidFill>
                <a:srgbClr val="000000"/>
              </a:solidFill>
            </a:endParaRPr>
          </a:p>
        </p:txBody>
      </p:sp>
      <p:sp>
        <p:nvSpPr>
          <p:cNvPr id="4" name="Θέση αριθμού διαφάνειας 3"/>
          <p:cNvSpPr>
            <a:spLocks noGrp="1"/>
          </p:cNvSpPr>
          <p:nvPr>
            <p:ph type="sldNum" sz="quarter" idx="12"/>
          </p:nvPr>
        </p:nvSpPr>
        <p:spPr>
          <a:xfrm>
            <a:off x="8460432" y="6237312"/>
            <a:ext cx="576064" cy="476250"/>
          </a:xfrm>
        </p:spPr>
        <p:txBody>
          <a:bodyPr/>
          <a:lstStyle/>
          <a:p>
            <a:pPr>
              <a:defRPr/>
            </a:pPr>
            <a:fld id="{8198C6A6-8556-485F-81D9-A8F098D09877}" type="slidenum">
              <a:rPr lang="el-GR" smtClean="0">
                <a:solidFill>
                  <a:srgbClr val="DADADA">
                    <a:lumMod val="10000"/>
                  </a:srgbClr>
                </a:solidFill>
              </a:rPr>
              <a:pPr>
                <a:defRPr/>
              </a:pPr>
              <a:t>60</a:t>
            </a:fld>
            <a:endParaRPr lang="el-GR" dirty="0">
              <a:solidFill>
                <a:srgbClr val="DADADA">
                  <a:lumMod val="10000"/>
                </a:srgbClr>
              </a:solidFill>
            </a:endParaRPr>
          </a:p>
        </p:txBody>
      </p:sp>
      <p:sp>
        <p:nvSpPr>
          <p:cNvPr id="9" name="Θέση περιεχομένου 5"/>
          <p:cNvSpPr txBox="1">
            <a:spLocks/>
          </p:cNvSpPr>
          <p:nvPr/>
        </p:nvSpPr>
        <p:spPr bwMode="auto">
          <a:xfrm>
            <a:off x="259904" y="1124744"/>
            <a:ext cx="8560568" cy="8640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55600" lvl="1" indent="-355600">
              <a:spcBef>
                <a:spcPct val="20000"/>
              </a:spcBef>
              <a:buClr>
                <a:srgbClr val="A50021"/>
              </a:buClr>
              <a:buSzPct val="100000"/>
              <a:buFont typeface="Wingdings" pitchFamily="2" charset="2"/>
              <a:buChar char="Ø"/>
              <a:defRPr/>
            </a:pPr>
            <a:r>
              <a:rPr lang="el-GR" altLang="el-GR" sz="2200" kern="0" dirty="0" smtClean="0">
                <a:solidFill>
                  <a:srgbClr val="000000"/>
                </a:solidFill>
                <a:latin typeface="Calibri" panose="020F0502020204030204" pitchFamily="34" charset="0"/>
                <a:cs typeface="Calibri" panose="020F0502020204030204" pitchFamily="34" charset="0"/>
              </a:rPr>
              <a:t>Κατά την πραγματοποίηση αρθροπλαστικής γόνατος ακολουθούνται τα ακόλουθα χειρουργικά στάδια: </a:t>
            </a:r>
          </a:p>
        </p:txBody>
      </p:sp>
    </p:spTree>
    <p:extLst>
      <p:ext uri="{BB962C8B-B14F-4D97-AF65-F5344CB8AC3E}">
        <p14:creationId xmlns:p14="http://schemas.microsoft.com/office/powerpoint/2010/main" val="2645815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Χειρουργική Διαδικασία</a:t>
            </a:r>
            <a:r>
              <a:rPr lang="el-GR" altLang="el-GR" baseline="-16000" dirty="0" smtClean="0">
                <a:effectLst>
                  <a:outerShdw blurRad="38100" dist="38100" dir="2700000" algn="tl">
                    <a:srgbClr val="000000">
                      <a:alpha val="43137"/>
                    </a:srgbClr>
                  </a:outerShdw>
                </a:effectLst>
              </a:rPr>
              <a:t>  </a:t>
            </a:r>
            <a:r>
              <a:rPr lang="el-GR" altLang="el-GR" sz="3200" baseline="-16000" dirty="0"/>
              <a:t>[2/2] </a:t>
            </a:r>
            <a:endParaRPr lang="el-GR" sz="3200" baseline="-16000" dirty="0"/>
          </a:p>
        </p:txBody>
      </p:sp>
      <p:sp>
        <p:nvSpPr>
          <p:cNvPr id="6" name="Θέση περιεχομένου 5"/>
          <p:cNvSpPr>
            <a:spLocks noGrp="1"/>
          </p:cNvSpPr>
          <p:nvPr>
            <p:ph idx="1"/>
          </p:nvPr>
        </p:nvSpPr>
        <p:spPr>
          <a:xfrm>
            <a:off x="323528" y="1340768"/>
            <a:ext cx="8424936" cy="5256584"/>
          </a:xfrm>
        </p:spPr>
        <p:txBody>
          <a:bodyPr/>
          <a:lstStyle/>
          <a:p>
            <a:pPr marL="627063" lvl="1" indent="-271463">
              <a:spcBef>
                <a:spcPts val="1200"/>
              </a:spcBef>
              <a:buSzPct val="100000"/>
              <a:defRPr/>
            </a:pPr>
            <a:r>
              <a:rPr lang="el-GR" altLang="el-GR" dirty="0" smtClean="0">
                <a:solidFill>
                  <a:srgbClr val="000000"/>
                </a:solidFill>
              </a:rPr>
              <a:t>Τοποθέτηση και σταθεροποίηση της μηριαίας πρόθεσης,</a:t>
            </a:r>
          </a:p>
          <a:p>
            <a:pPr marL="627063" lvl="1" indent="-271463">
              <a:spcBef>
                <a:spcPts val="1200"/>
              </a:spcBef>
              <a:buSzPct val="100000"/>
              <a:defRPr/>
            </a:pPr>
            <a:r>
              <a:rPr lang="el-GR" altLang="el-GR" dirty="0" smtClean="0">
                <a:solidFill>
                  <a:srgbClr val="000000"/>
                </a:solidFill>
              </a:rPr>
              <a:t>Τοποθέτηση </a:t>
            </a:r>
            <a:r>
              <a:rPr lang="el-GR" altLang="el-GR" dirty="0">
                <a:solidFill>
                  <a:srgbClr val="000000"/>
                </a:solidFill>
              </a:rPr>
              <a:t>του συστήματος μέτρησης, προετοιμασία και εκτομή της κνήμης,</a:t>
            </a:r>
            <a:r>
              <a:rPr lang="en-US" altLang="el-GR" dirty="0">
                <a:solidFill>
                  <a:srgbClr val="000000"/>
                </a:solidFill>
              </a:rPr>
              <a:t> </a:t>
            </a:r>
            <a:endParaRPr lang="el-GR" altLang="el-GR" dirty="0">
              <a:solidFill>
                <a:srgbClr val="000000"/>
              </a:solidFill>
            </a:endParaRPr>
          </a:p>
          <a:p>
            <a:pPr marL="627063" lvl="1" indent="-271463">
              <a:spcBef>
                <a:spcPts val="1200"/>
              </a:spcBef>
              <a:buSzPct val="100000"/>
              <a:defRPr/>
            </a:pPr>
            <a:r>
              <a:rPr lang="el-GR" altLang="el-GR" dirty="0">
                <a:solidFill>
                  <a:srgbClr val="000000"/>
                </a:solidFill>
              </a:rPr>
              <a:t>Τοποθέτηση και σταθεροποίηση της κνημιαίας </a:t>
            </a:r>
            <a:r>
              <a:rPr lang="el-GR" altLang="el-GR" dirty="0" smtClean="0">
                <a:solidFill>
                  <a:srgbClr val="000000"/>
                </a:solidFill>
              </a:rPr>
              <a:t>πρόθεσης,</a:t>
            </a:r>
          </a:p>
          <a:p>
            <a:pPr marL="627063" lvl="1" indent="-271463">
              <a:spcBef>
                <a:spcPts val="1200"/>
              </a:spcBef>
              <a:buSzPct val="100000"/>
              <a:defRPr/>
            </a:pPr>
            <a:r>
              <a:rPr lang="el-GR" altLang="el-GR" dirty="0" smtClean="0">
                <a:solidFill>
                  <a:srgbClr val="000000"/>
                </a:solidFill>
              </a:rPr>
              <a:t>Παρασκευή της επιγονατίδας και τοποθέτηση του εμφυτεύματος,</a:t>
            </a:r>
          </a:p>
          <a:p>
            <a:pPr marL="627063" lvl="1" indent="-271463">
              <a:spcBef>
                <a:spcPts val="1200"/>
              </a:spcBef>
              <a:buSzPct val="100000"/>
              <a:defRPr/>
            </a:pPr>
            <a:r>
              <a:rPr lang="el-GR" altLang="el-GR" dirty="0" smtClean="0">
                <a:solidFill>
                  <a:srgbClr val="000000"/>
                </a:solidFill>
              </a:rPr>
              <a:t>Τοποθέτηση του ένθετου του πολυαιθυλενίου,</a:t>
            </a:r>
          </a:p>
          <a:p>
            <a:pPr marL="627063" lvl="1" indent="-271463">
              <a:spcBef>
                <a:spcPts val="1200"/>
              </a:spcBef>
              <a:buSzPct val="100000"/>
              <a:defRPr/>
            </a:pPr>
            <a:r>
              <a:rPr lang="el-GR" altLang="el-GR" dirty="0" smtClean="0">
                <a:solidFill>
                  <a:srgbClr val="000000"/>
                </a:solidFill>
              </a:rPr>
              <a:t>Τοποθέτηση παροχέτευσης,</a:t>
            </a:r>
          </a:p>
          <a:p>
            <a:pPr marL="627063" lvl="1" indent="-271463">
              <a:spcBef>
                <a:spcPts val="1200"/>
              </a:spcBef>
              <a:buSzPct val="100000"/>
              <a:defRPr/>
            </a:pPr>
            <a:r>
              <a:rPr lang="el-GR" altLang="el-GR" dirty="0" smtClean="0">
                <a:solidFill>
                  <a:srgbClr val="000000"/>
                </a:solidFill>
              </a:rPr>
              <a:t>Συρραφή μαλακών μορίων και δέρματος,</a:t>
            </a:r>
          </a:p>
          <a:p>
            <a:pPr marL="627063" lvl="1" indent="-271463">
              <a:spcBef>
                <a:spcPts val="1200"/>
              </a:spcBef>
              <a:buSzPct val="100000"/>
              <a:defRPr/>
            </a:pPr>
            <a:r>
              <a:rPr lang="el-GR" altLang="el-GR" dirty="0" smtClean="0">
                <a:solidFill>
                  <a:srgbClr val="000000"/>
                </a:solidFill>
              </a:rPr>
              <a:t>Επίδεση, </a:t>
            </a:r>
          </a:p>
          <a:p>
            <a:pPr marL="627063" lvl="1" indent="-271463">
              <a:spcBef>
                <a:spcPts val="1200"/>
              </a:spcBef>
              <a:buSzPct val="100000"/>
              <a:defRPr/>
            </a:pPr>
            <a:r>
              <a:rPr lang="el-GR" altLang="el-GR" dirty="0" smtClean="0">
                <a:solidFill>
                  <a:srgbClr val="000000"/>
                </a:solidFill>
              </a:rPr>
              <a:t>Απελευθέρωση του </a:t>
            </a:r>
            <a:r>
              <a:rPr lang="en-US" altLang="el-GR" dirty="0" smtClean="0">
                <a:solidFill>
                  <a:srgbClr val="000000"/>
                </a:solidFill>
              </a:rPr>
              <a:t>tourniquet.</a:t>
            </a:r>
            <a:endParaRPr lang="el-GR" altLang="el-GR" dirty="0" smtClean="0">
              <a:solidFill>
                <a:srgbClr val="000000"/>
              </a:solidFill>
            </a:endParaRPr>
          </a:p>
        </p:txBody>
      </p:sp>
      <p:sp>
        <p:nvSpPr>
          <p:cNvPr id="4" name="Θέση αριθμού διαφάνειας 3"/>
          <p:cNvSpPr>
            <a:spLocks noGrp="1"/>
          </p:cNvSpPr>
          <p:nvPr>
            <p:ph type="sldNum" sz="quarter" idx="12"/>
          </p:nvPr>
        </p:nvSpPr>
        <p:spPr>
          <a:xfrm>
            <a:off x="8388424" y="6245225"/>
            <a:ext cx="576064" cy="476250"/>
          </a:xfrm>
        </p:spPr>
        <p:txBody>
          <a:bodyPr/>
          <a:lstStyle/>
          <a:p>
            <a:pPr>
              <a:defRPr/>
            </a:pPr>
            <a:fld id="{8198C6A6-8556-485F-81D9-A8F098D09877}" type="slidenum">
              <a:rPr lang="el-GR" smtClean="0">
                <a:solidFill>
                  <a:srgbClr val="DADADA">
                    <a:lumMod val="10000"/>
                  </a:srgbClr>
                </a:solidFill>
              </a:rPr>
              <a:pPr>
                <a:defRPr/>
              </a:pPr>
              <a:t>61</a:t>
            </a:fld>
            <a:endParaRPr lang="el-GR" dirty="0">
              <a:solidFill>
                <a:srgbClr val="DADADA">
                  <a:lumMod val="10000"/>
                </a:srgbClr>
              </a:solidFill>
            </a:endParaRPr>
          </a:p>
        </p:txBody>
      </p:sp>
    </p:spTree>
    <p:extLst>
      <p:ext uri="{BB962C8B-B14F-4D97-AF65-F5344CB8AC3E}">
        <p14:creationId xmlns:p14="http://schemas.microsoft.com/office/powerpoint/2010/main" val="38985212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23528" y="1628800"/>
            <a:ext cx="8712968" cy="4392488"/>
          </a:xfrm>
        </p:spPr>
        <p:txBody>
          <a:bodyPr/>
          <a:lstStyle/>
          <a:p>
            <a:pPr marL="361950" indent="-361950">
              <a:spcBef>
                <a:spcPts val="1200"/>
              </a:spcBef>
              <a:buSzPct val="100000"/>
              <a:defRPr/>
            </a:pPr>
            <a:r>
              <a:rPr lang="en-US" altLang="el-GR" dirty="0" smtClean="0">
                <a:solidFill>
                  <a:srgbClr val="000000"/>
                </a:solidFill>
              </a:rPr>
              <a:t>H</a:t>
            </a:r>
            <a:r>
              <a:rPr lang="el-GR" altLang="el-GR" dirty="0" smtClean="0">
                <a:solidFill>
                  <a:srgbClr val="000000"/>
                </a:solidFill>
              </a:rPr>
              <a:t> </a:t>
            </a:r>
            <a:r>
              <a:rPr lang="en-US" altLang="el-GR" dirty="0" smtClean="0">
                <a:solidFill>
                  <a:srgbClr val="000000"/>
                </a:solidFill>
              </a:rPr>
              <a:t> </a:t>
            </a:r>
            <a:r>
              <a:rPr lang="el-GR" altLang="el-GR" dirty="0" smtClean="0">
                <a:solidFill>
                  <a:srgbClr val="000000"/>
                </a:solidFill>
              </a:rPr>
              <a:t>βράχυνση/ρίκνωση (</a:t>
            </a:r>
            <a:r>
              <a:rPr lang="en-US" altLang="el-GR" dirty="0" smtClean="0">
                <a:solidFill>
                  <a:srgbClr val="000000"/>
                </a:solidFill>
              </a:rPr>
              <a:t>Flexion</a:t>
            </a:r>
            <a:r>
              <a:rPr lang="el-GR" altLang="el-GR" dirty="0" smtClean="0">
                <a:solidFill>
                  <a:srgbClr val="000000"/>
                </a:solidFill>
              </a:rPr>
              <a:t> </a:t>
            </a:r>
            <a:r>
              <a:rPr lang="en-US" altLang="el-GR" dirty="0" smtClean="0">
                <a:solidFill>
                  <a:srgbClr val="000000"/>
                </a:solidFill>
              </a:rPr>
              <a:t>Contracture</a:t>
            </a:r>
            <a:r>
              <a:rPr lang="el-GR" altLang="el-GR" dirty="0" smtClean="0">
                <a:solidFill>
                  <a:srgbClr val="000000"/>
                </a:solidFill>
              </a:rPr>
              <a:t>) των  οπίσθιων  θυλακοσυνδεσμικών στοιχείων περιορίζει σημαντικά  την πλήρη  έκταση του γόνατος.</a:t>
            </a:r>
          </a:p>
          <a:p>
            <a:pPr marL="361950" indent="-361950">
              <a:spcBef>
                <a:spcPts val="1200"/>
              </a:spcBef>
              <a:buSzPct val="100000"/>
              <a:defRPr/>
            </a:pPr>
            <a:r>
              <a:rPr lang="el-GR" altLang="el-GR" dirty="0" smtClean="0">
                <a:solidFill>
                  <a:srgbClr val="000000"/>
                </a:solidFill>
              </a:rPr>
              <a:t>Ο χειρουργός αποκαθιστά την τάση των θυλακοσυνδεσμικών στοιχείων με:</a:t>
            </a:r>
          </a:p>
          <a:p>
            <a:pPr marL="628650" indent="-266700">
              <a:spcBef>
                <a:spcPts val="1200"/>
              </a:spcBef>
              <a:buSzPct val="100000"/>
              <a:buFont typeface="Wingdings" pitchFamily="2" charset="2"/>
              <a:buChar char="§"/>
              <a:defRPr/>
            </a:pPr>
            <a:r>
              <a:rPr lang="el-GR" altLang="el-GR" dirty="0" smtClean="0">
                <a:solidFill>
                  <a:srgbClr val="000000"/>
                </a:solidFill>
              </a:rPr>
              <a:t>απελευθέρωση του οπίσθιου θύλακα από τυχόν συμφύσεις,</a:t>
            </a:r>
          </a:p>
          <a:p>
            <a:pPr marL="628650" indent="-266700">
              <a:spcBef>
                <a:spcPts val="1200"/>
              </a:spcBef>
              <a:buSzPct val="100000"/>
              <a:buFont typeface="Wingdings" pitchFamily="2" charset="2"/>
              <a:buChar char="§"/>
              <a:defRPr/>
            </a:pPr>
            <a:r>
              <a:rPr lang="el-GR" altLang="el-GR" dirty="0" smtClean="0">
                <a:solidFill>
                  <a:srgbClr val="000000"/>
                </a:solidFill>
              </a:rPr>
              <a:t>αφαίρεση τυχόν οστεοφύτων από την οπίσθια περιοχή των κονδύλων,</a:t>
            </a:r>
          </a:p>
          <a:p>
            <a:pPr marL="628650" indent="-266700">
              <a:spcBef>
                <a:spcPts val="1200"/>
              </a:spcBef>
              <a:buSzPct val="100000"/>
              <a:buFont typeface="Wingdings" pitchFamily="2" charset="2"/>
              <a:buChar char="§"/>
              <a:defRPr/>
            </a:pPr>
            <a:r>
              <a:rPr lang="el-GR" altLang="el-GR" dirty="0" smtClean="0">
                <a:solidFill>
                  <a:srgbClr val="000000"/>
                </a:solidFill>
              </a:rPr>
              <a:t>πρόσθετη εκτομή μηριαίου  οστού, η οποία όμως οδηγεί σε ανύψωση της κνημομηριαίας αρθρικής γραμμής.</a:t>
            </a:r>
            <a:endParaRPr lang="el-GR" altLang="el-GR" sz="2400" dirty="0" smtClean="0">
              <a:solidFill>
                <a:schemeClr val="bg1"/>
              </a:solidFill>
            </a:endParaRPr>
          </a:p>
        </p:txBody>
      </p:sp>
      <p:sp>
        <p:nvSpPr>
          <p:cNvPr id="5" name="Τίτλος 4"/>
          <p:cNvSpPr txBox="1">
            <a:spLocks/>
          </p:cNvSpPr>
          <p:nvPr/>
        </p:nvSpPr>
        <p:spPr bwMode="auto">
          <a:xfrm>
            <a:off x="0" y="188640"/>
            <a:ext cx="9144000" cy="11521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altLang="el-GR" sz="3600" b="1" dirty="0">
                <a:solidFill>
                  <a:srgbClr val="A50021"/>
                </a:solidFill>
                <a:effectLst>
                  <a:outerShdw blurRad="38100" dist="38100" dir="2700000" algn="tl">
                    <a:srgbClr val="000000"/>
                  </a:outerShdw>
                </a:effectLst>
                <a:latin typeface="Arial Narrow" panose="020B0606020202030204" pitchFamily="34" charset="0"/>
                <a:ea typeface="+mj-ea"/>
                <a:cs typeface="+mj-cs"/>
              </a:rPr>
              <a:t>Ρίκνωση - Βράχυνση Οπίσθιων Μαλακών Ιστών  </a:t>
            </a:r>
            <a:endParaRPr lang="el-GR" sz="3600" b="1" dirty="0">
              <a:solidFill>
                <a:srgbClr val="A50021"/>
              </a:solidFill>
              <a:effectLst>
                <a:outerShdw blurRad="38100" dist="38100" dir="2700000" algn="tl">
                  <a:srgbClr val="000000"/>
                </a:outerShdw>
              </a:effectLst>
              <a:latin typeface="Arial Narrow" panose="020B0606020202030204" pitchFamily="34" charset="0"/>
              <a:ea typeface="+mj-ea"/>
              <a:cs typeface="+mj-cs"/>
            </a:endParaRPr>
          </a:p>
        </p:txBody>
      </p:sp>
      <p:sp>
        <p:nvSpPr>
          <p:cNvPr id="4" name="3 - Θέση αριθμού διαφάνειας"/>
          <p:cNvSpPr>
            <a:spLocks noGrp="1"/>
          </p:cNvSpPr>
          <p:nvPr>
            <p:ph type="sldNum" sz="quarter" idx="12"/>
          </p:nvPr>
        </p:nvSpPr>
        <p:spPr>
          <a:xfrm>
            <a:off x="6553200" y="6245225"/>
            <a:ext cx="2133600" cy="476250"/>
          </a:xfrm>
          <a:noFill/>
        </p:spPr>
        <p:txBody>
          <a:bodyPr/>
          <a:lstStyle/>
          <a:p>
            <a:fld id="{318A373C-EB4C-4F32-A8B3-9B12A598E8C3}" type="slidenum">
              <a:rPr lang="el-GR">
                <a:solidFill>
                  <a:srgbClr val="DADADA">
                    <a:lumMod val="10000"/>
                  </a:srgbClr>
                </a:solidFill>
              </a:rPr>
              <a:pPr/>
              <a:t>62</a:t>
            </a:fld>
            <a:endParaRPr lang="el-GR" dirty="0">
              <a:solidFill>
                <a:srgbClr val="DADADA">
                  <a:lumMod val="10000"/>
                </a:srgbClr>
              </a:solidFill>
            </a:endParaRPr>
          </a:p>
        </p:txBody>
      </p:sp>
    </p:spTree>
    <p:extLst>
      <p:ext uri="{BB962C8B-B14F-4D97-AF65-F5344CB8AC3E}">
        <p14:creationId xmlns:p14="http://schemas.microsoft.com/office/powerpoint/2010/main" val="35112170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Κλασσικές Χειρουργικές Προσπελάσεις</a:t>
            </a:r>
            <a:r>
              <a:rPr lang="el-GR" altLang="el-GR" baseline="-16000" dirty="0" smtClean="0">
                <a:effectLst>
                  <a:outerShdw blurRad="38100" dist="38100" dir="2700000" algn="tl">
                    <a:srgbClr val="000000">
                      <a:alpha val="43137"/>
                    </a:srgbClr>
                  </a:outerShdw>
                </a:effectLst>
              </a:rPr>
              <a:t>  </a:t>
            </a:r>
            <a:r>
              <a:rPr lang="el-GR" altLang="el-GR" sz="3200" baseline="-16000" dirty="0"/>
              <a:t>[</a:t>
            </a:r>
            <a:r>
              <a:rPr lang="en-US" altLang="el-GR" sz="3200" baseline="-16000" dirty="0"/>
              <a:t>1</a:t>
            </a:r>
            <a:r>
              <a:rPr lang="el-GR" altLang="el-GR" sz="3200" baseline="-16000" dirty="0"/>
              <a:t>/2] </a:t>
            </a:r>
            <a:endParaRPr lang="el-GR" sz="3200" baseline="-16000" dirty="0"/>
          </a:p>
        </p:txBody>
      </p:sp>
      <p:sp>
        <p:nvSpPr>
          <p:cNvPr id="3" name="2 - Θέση περιεχομένου"/>
          <p:cNvSpPr>
            <a:spLocks noGrp="1"/>
          </p:cNvSpPr>
          <p:nvPr>
            <p:ph idx="1"/>
          </p:nvPr>
        </p:nvSpPr>
        <p:spPr>
          <a:xfrm>
            <a:off x="107504" y="1340768"/>
            <a:ext cx="8856984" cy="2376264"/>
          </a:xfrm>
        </p:spPr>
        <p:txBody>
          <a:bodyPr/>
          <a:lstStyle/>
          <a:p>
            <a:pPr>
              <a:lnSpc>
                <a:spcPct val="112000"/>
              </a:lnSpc>
              <a:spcBef>
                <a:spcPts val="1200"/>
              </a:spcBef>
              <a:buSzPct val="100000"/>
            </a:pPr>
            <a:r>
              <a:rPr lang="el-GR" altLang="el-GR" dirty="0" smtClean="0">
                <a:solidFill>
                  <a:srgbClr val="000000"/>
                </a:solidFill>
                <a:cs typeface="Arial" pitchFamily="34" charset="0"/>
              </a:rPr>
              <a:t>Οι κλασσικές χειρουργικές προσπελάσεις</a:t>
            </a:r>
            <a:r>
              <a:rPr lang="el-GR" altLang="el-GR" dirty="0" smtClean="0">
                <a:solidFill>
                  <a:srgbClr val="000000"/>
                </a:solidFill>
              </a:rPr>
              <a:t> που χρησιμοποιούνται για την πραγματοποίηση αρθροπλαστικής γόνατος είναι:</a:t>
            </a:r>
          </a:p>
          <a:p>
            <a:pPr marL="717550" indent="-357188">
              <a:lnSpc>
                <a:spcPct val="112000"/>
              </a:lnSpc>
              <a:spcBef>
                <a:spcPts val="1200"/>
              </a:spcBef>
              <a:buSzPct val="100000"/>
              <a:buFont typeface="Wingdings" pitchFamily="2" charset="2"/>
              <a:buChar char="§"/>
            </a:pPr>
            <a:r>
              <a:rPr lang="en-US" dirty="0" smtClean="0"/>
              <a:t>H</a:t>
            </a:r>
            <a:r>
              <a:rPr lang="el-GR" dirty="0" smtClean="0"/>
              <a:t> έσω παραεπιγονατιδική</a:t>
            </a:r>
            <a:r>
              <a:rPr lang="en-US" dirty="0" smtClean="0"/>
              <a:t> </a:t>
            </a:r>
            <a:r>
              <a:rPr lang="el-GR" altLang="el-GR" dirty="0" smtClean="0">
                <a:solidFill>
                  <a:srgbClr val="000000"/>
                </a:solidFill>
                <a:cs typeface="Arial" pitchFamily="34" charset="0"/>
              </a:rPr>
              <a:t> προσπέλαση</a:t>
            </a:r>
            <a:r>
              <a:rPr lang="el-GR" altLang="el-GR" dirty="0" smtClean="0">
                <a:solidFill>
                  <a:srgbClr val="000000"/>
                </a:solidFill>
              </a:rPr>
              <a:t> </a:t>
            </a:r>
            <a:r>
              <a:rPr lang="en-US" dirty="0" smtClean="0"/>
              <a:t>(median parapatellar)</a:t>
            </a:r>
            <a:r>
              <a:rPr lang="el-GR" dirty="0" smtClean="0"/>
              <a:t>, </a:t>
            </a:r>
          </a:p>
          <a:p>
            <a:pPr marL="717550" indent="-357188">
              <a:lnSpc>
                <a:spcPct val="112000"/>
              </a:lnSpc>
              <a:spcBef>
                <a:spcPts val="1200"/>
              </a:spcBef>
              <a:buSzPct val="100000"/>
              <a:buFont typeface="Wingdings" pitchFamily="2" charset="2"/>
              <a:buChar char="§"/>
            </a:pPr>
            <a:r>
              <a:rPr lang="en-US" dirty="0" smtClean="0"/>
              <a:t>H</a:t>
            </a:r>
            <a:r>
              <a:rPr lang="el-GR" dirty="0" smtClean="0"/>
              <a:t> υπό τον έσω πλατύ μυ </a:t>
            </a:r>
            <a:r>
              <a:rPr lang="el-GR" altLang="el-GR" dirty="0" smtClean="0">
                <a:solidFill>
                  <a:srgbClr val="000000"/>
                </a:solidFill>
                <a:cs typeface="Arial" pitchFamily="34" charset="0"/>
              </a:rPr>
              <a:t>προσπέλαση </a:t>
            </a:r>
            <a:r>
              <a:rPr lang="el-GR" dirty="0" smtClean="0"/>
              <a:t>(subvastus), </a:t>
            </a:r>
          </a:p>
          <a:p>
            <a:pPr marL="717550" indent="-357188">
              <a:lnSpc>
                <a:spcPct val="112000"/>
              </a:lnSpc>
              <a:spcBef>
                <a:spcPts val="1200"/>
              </a:spcBef>
              <a:buSzPct val="100000"/>
              <a:buFont typeface="Wingdings" pitchFamily="2" charset="2"/>
              <a:buChar char="§"/>
            </a:pPr>
            <a:r>
              <a:rPr lang="en-US" dirty="0" smtClean="0"/>
              <a:t>H</a:t>
            </a:r>
            <a:r>
              <a:rPr lang="el-GR" dirty="0" smtClean="0"/>
              <a:t> διά του έσω πλατέως μυός </a:t>
            </a:r>
            <a:r>
              <a:rPr lang="el-GR" altLang="el-GR" dirty="0" smtClean="0">
                <a:solidFill>
                  <a:srgbClr val="000000"/>
                </a:solidFill>
                <a:cs typeface="Arial" pitchFamily="34" charset="0"/>
              </a:rPr>
              <a:t>προσπέλαση </a:t>
            </a:r>
            <a:r>
              <a:rPr lang="el-GR" dirty="0" smtClean="0"/>
              <a:t>(midvastus).</a:t>
            </a:r>
            <a:endParaRPr lang="el-GR" altLang="el-GR" dirty="0" smtClean="0">
              <a:solidFill>
                <a:srgbClr val="000000"/>
              </a:solidFill>
              <a:cs typeface="Arial" pitchFamily="34" charset="0"/>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63</a:t>
            </a:fld>
            <a:endParaRPr lang="el-GR" dirty="0">
              <a:solidFill>
                <a:srgbClr val="DADADA">
                  <a:lumMod val="10000"/>
                </a:srgbClr>
              </a:solidFill>
            </a:endParaRPr>
          </a:p>
        </p:txBody>
      </p:sp>
    </p:spTree>
    <p:extLst>
      <p:ext uri="{BB962C8B-B14F-4D97-AF65-F5344CB8AC3E}">
        <p14:creationId xmlns:p14="http://schemas.microsoft.com/office/powerpoint/2010/main" val="25469973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Κλασσικές Χειρουργικές Προσπελάσεις</a:t>
            </a:r>
            <a:r>
              <a:rPr lang="el-GR" altLang="el-GR" baseline="-16000" dirty="0" smtClean="0">
                <a:effectLst>
                  <a:outerShdw blurRad="38100" dist="38100" dir="2700000" algn="tl">
                    <a:srgbClr val="000000">
                      <a:alpha val="43137"/>
                    </a:srgbClr>
                  </a:outerShdw>
                </a:effectLst>
              </a:rPr>
              <a:t> </a:t>
            </a:r>
            <a:r>
              <a:rPr lang="el-GR" altLang="el-GR" sz="3200" baseline="-16000" dirty="0"/>
              <a:t>[2/2] </a:t>
            </a:r>
            <a:endParaRPr lang="el-GR" sz="3200" baseline="-16000" dirty="0"/>
          </a:p>
        </p:txBody>
      </p:sp>
      <p:sp>
        <p:nvSpPr>
          <p:cNvPr id="3" name="2 - Θέση περιεχομένου"/>
          <p:cNvSpPr>
            <a:spLocks noGrp="1"/>
          </p:cNvSpPr>
          <p:nvPr>
            <p:ph idx="1"/>
          </p:nvPr>
        </p:nvSpPr>
        <p:spPr>
          <a:xfrm>
            <a:off x="251520" y="1628800"/>
            <a:ext cx="8640960" cy="1152128"/>
          </a:xfrm>
        </p:spPr>
        <p:txBody>
          <a:bodyPr/>
          <a:lstStyle/>
          <a:p>
            <a:pPr marL="273050" indent="-273050">
              <a:buSzPct val="100000"/>
              <a:buFont typeface="Wingdings" pitchFamily="2" charset="2"/>
              <a:buChar char="§"/>
            </a:pPr>
            <a:r>
              <a:rPr lang="el-GR" dirty="0" smtClean="0"/>
              <a:t>Η έξω παραεπιγονατιδική προσπέλαση (</a:t>
            </a:r>
            <a:r>
              <a:rPr lang="en-US" dirty="0" smtClean="0"/>
              <a:t>lateral parapatellar)</a:t>
            </a:r>
            <a:r>
              <a:rPr lang="el-GR" dirty="0" smtClean="0"/>
              <a:t>, η οποία χρησιμοποιείται σπάνια σε περιπτώσεις όπου η άρθρωση εμφανίζει μεγάλη παραμόρφωση βλαισότητας.</a:t>
            </a:r>
            <a:endParaRPr lang="el-GR" altLang="el-GR" dirty="0" smtClean="0">
              <a:solidFill>
                <a:srgbClr val="000000"/>
              </a:solidFill>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64</a:t>
            </a:fld>
            <a:endParaRPr lang="el-GR" dirty="0">
              <a:solidFill>
                <a:srgbClr val="DADADA">
                  <a:lumMod val="10000"/>
                </a:srgbClr>
              </a:solidFill>
            </a:endParaRPr>
          </a:p>
        </p:txBody>
      </p:sp>
      <p:pic>
        <p:nvPicPr>
          <p:cNvPr id="5" name="Picture 6" descr="Lateral parapatellar approach"/>
          <p:cNvPicPr>
            <a:picLocks noChangeAspect="1" noChangeArrowheads="1"/>
          </p:cNvPicPr>
          <p:nvPr/>
        </p:nvPicPr>
        <p:blipFill>
          <a:blip r:embed="rId3" cstate="print"/>
          <a:srcRect l="16147" r="5101"/>
          <a:stretch>
            <a:fillRect/>
          </a:stretch>
        </p:blipFill>
        <p:spPr bwMode="auto">
          <a:xfrm>
            <a:off x="2987824" y="2972129"/>
            <a:ext cx="2952328" cy="2545111"/>
          </a:xfrm>
          <a:prstGeom prst="rect">
            <a:avLst/>
          </a:prstGeom>
          <a:ln w="38100" cap="sq" cmpd="thickThin">
            <a:solidFill>
              <a:srgbClr val="000000"/>
            </a:solidFill>
            <a:prstDash val="solid"/>
            <a:miter lim="800000"/>
          </a:ln>
          <a:effectLst>
            <a:innerShdw blurRad="76200">
              <a:srgbClr val="000000"/>
            </a:innerShdw>
          </a:effectLst>
        </p:spPr>
      </p:pic>
      <p:sp>
        <p:nvSpPr>
          <p:cNvPr id="6" name="Ορθογώνιο 5"/>
          <p:cNvSpPr/>
          <p:nvPr/>
        </p:nvSpPr>
        <p:spPr>
          <a:xfrm>
            <a:off x="3239852" y="5666763"/>
            <a:ext cx="2448272" cy="461665"/>
          </a:xfrm>
          <a:prstGeom prst="rect">
            <a:avLst/>
          </a:prstGeom>
        </p:spPr>
        <p:txBody>
          <a:bodyPr wrap="square">
            <a:spAutoFit/>
          </a:bodyPr>
          <a:lstStyle/>
          <a:p>
            <a:pPr algn="ctr"/>
            <a:r>
              <a:rPr lang="el-GR" sz="1200" i="1" dirty="0" smtClean="0">
                <a:solidFill>
                  <a:schemeClr val="accent4">
                    <a:lumMod val="50000"/>
                  </a:schemeClr>
                </a:solidFill>
                <a:latin typeface="Calibri" panose="020F0502020204030204" pitchFamily="34" charset="0"/>
                <a:sym typeface="Wingdings"/>
              </a:rPr>
              <a:t></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hlinkClick r:id="rId4"/>
              </a:rPr>
              <a:t>deep_dissection</a:t>
            </a:r>
            <a:r>
              <a:rPr lang="en-US" sz="1200" dirty="0" smtClean="0">
                <a:solidFill>
                  <a:schemeClr val="accent4">
                    <a:lumMod val="50000"/>
                  </a:schemeClr>
                </a:solidFill>
                <a:latin typeface="Calibri" panose="020F0502020204030204" pitchFamily="34" charset="0"/>
              </a:rPr>
              <a:t>, </a:t>
            </a:r>
            <a:r>
              <a:rPr lang="en-US" sz="1200" dirty="0">
                <a:solidFill>
                  <a:schemeClr val="accent4">
                    <a:lumMod val="50000"/>
                  </a:schemeClr>
                </a:solidFill>
                <a:latin typeface="Calibri" panose="020F0502020204030204" pitchFamily="34" charset="0"/>
              </a:rPr>
              <a:t>Copyright by AO Foundation, </a:t>
            </a:r>
            <a:r>
              <a:rPr lang="en-US" sz="1200" dirty="0" smtClean="0">
                <a:solidFill>
                  <a:schemeClr val="accent4">
                    <a:lumMod val="50000"/>
                  </a:schemeClr>
                </a:solidFill>
                <a:latin typeface="Calibri" panose="020F0502020204030204" pitchFamily="34" charset="0"/>
              </a:rPr>
              <a:t>Switzerland</a:t>
            </a:r>
            <a:endParaRPr lang="el-GR"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24425794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188647"/>
            <a:ext cx="9144000" cy="1090531"/>
          </a:xfrm>
        </p:spPr>
        <p:txBody>
          <a:bodyPr/>
          <a:lstStyle/>
          <a:p>
            <a:r>
              <a:rPr lang="el-GR" dirty="0" smtClean="0">
                <a:solidFill>
                  <a:schemeClr val="accent4">
                    <a:lumMod val="10000"/>
                  </a:schemeClr>
                </a:solidFill>
                <a:effectLst>
                  <a:outerShdw blurRad="38100" dist="38100" dir="2700000" algn="tl">
                    <a:srgbClr val="000000">
                      <a:alpha val="43137"/>
                    </a:srgbClr>
                  </a:outerShdw>
                </a:effectLst>
              </a:rPr>
              <a:t>Προσπελάσεις Περιορισμένης Επεμβατικότητας</a:t>
            </a:r>
            <a:r>
              <a:rPr lang="el-GR" sz="3200" dirty="0" smtClean="0"/>
              <a:t/>
            </a:r>
            <a:br>
              <a:rPr lang="el-GR" sz="3200" dirty="0" smtClean="0"/>
            </a:br>
            <a:r>
              <a:rPr lang="el-GR" sz="3200" dirty="0" smtClean="0">
                <a:effectLst>
                  <a:outerShdw blurRad="38100" dist="38100" dir="2700000" algn="tl">
                    <a:srgbClr val="000000">
                      <a:alpha val="43137"/>
                    </a:srgbClr>
                  </a:outerShdw>
                </a:effectLst>
              </a:rPr>
              <a:t>(</a:t>
            </a:r>
            <a:r>
              <a:rPr lang="en-US" sz="3200" dirty="0" smtClean="0">
                <a:effectLst>
                  <a:outerShdw blurRad="38100" dist="38100" dir="2700000" algn="tl">
                    <a:srgbClr val="000000">
                      <a:alpha val="43137"/>
                    </a:srgbClr>
                  </a:outerShdw>
                </a:effectLst>
              </a:rPr>
              <a:t>Minimally Invasive Surgery</a:t>
            </a:r>
            <a:r>
              <a:rPr lang="el-GR" sz="3200" dirty="0" smtClean="0">
                <a:effectLst>
                  <a:outerShdw blurRad="38100" dist="38100" dir="2700000" algn="tl">
                    <a:srgbClr val="000000">
                      <a:alpha val="43137"/>
                    </a:srgbClr>
                  </a:outerShdw>
                </a:effectLst>
              </a:rPr>
              <a:t>)</a:t>
            </a:r>
            <a:r>
              <a:rPr lang="el-GR" altLang="el-GR" sz="3200" baseline="-16000" dirty="0" smtClean="0">
                <a:effectLst>
                  <a:outerShdw blurRad="38100" dist="38100" dir="2700000" algn="tl">
                    <a:srgbClr val="000000">
                      <a:alpha val="43137"/>
                    </a:srgbClr>
                  </a:outerShdw>
                </a:effectLst>
              </a:rPr>
              <a:t>  </a:t>
            </a:r>
            <a:endParaRPr lang="el-GR" sz="3200" dirty="0">
              <a:effectLst>
                <a:outerShdw blurRad="38100" dist="38100" dir="2700000" algn="tl">
                  <a:srgbClr val="000000">
                    <a:alpha val="43137"/>
                  </a:srgbClr>
                </a:outerShdw>
              </a:effectLst>
            </a:endParaRPr>
          </a:p>
        </p:txBody>
      </p:sp>
      <p:sp>
        <p:nvSpPr>
          <p:cNvPr id="6" name="5 - Θέση περιεχομένου"/>
          <p:cNvSpPr>
            <a:spLocks noGrp="1"/>
          </p:cNvSpPr>
          <p:nvPr>
            <p:ph idx="1"/>
          </p:nvPr>
        </p:nvSpPr>
        <p:spPr>
          <a:xfrm>
            <a:off x="107504" y="1484784"/>
            <a:ext cx="8856984" cy="4680520"/>
          </a:xfrm>
        </p:spPr>
        <p:txBody>
          <a:bodyPr/>
          <a:lstStyle/>
          <a:p>
            <a:pPr>
              <a:spcBef>
                <a:spcPts val="1200"/>
              </a:spcBef>
              <a:buSzPct val="100000"/>
              <a:defRPr/>
            </a:pPr>
            <a:r>
              <a:rPr lang="el-GR" dirty="0" smtClean="0"/>
              <a:t>Σε «προσπέλαση περιορισμένης επεμβατικότητας» (</a:t>
            </a:r>
            <a:r>
              <a:rPr lang="en-US" dirty="0" smtClean="0"/>
              <a:t>MIS</a:t>
            </a:r>
            <a:r>
              <a:rPr lang="el-GR" dirty="0" smtClean="0"/>
              <a:t>)  της άρθρωσης του γόνατος, η χειρουργική τομή είναι από </a:t>
            </a:r>
            <a:r>
              <a:rPr lang="en-US" dirty="0" smtClean="0"/>
              <a:t>7,5cm</a:t>
            </a:r>
            <a:r>
              <a:rPr lang="el-GR" dirty="0" smtClean="0"/>
              <a:t> έως </a:t>
            </a:r>
            <a:r>
              <a:rPr lang="en-US" dirty="0" smtClean="0"/>
              <a:t>10cm</a:t>
            </a:r>
            <a:r>
              <a:rPr lang="el-GR" dirty="0" smtClean="0"/>
              <a:t>, σε σχέση με την κλασσική προσπέλαση όπου η τομή είναι από </a:t>
            </a:r>
            <a:r>
              <a:rPr lang="en-US" dirty="0" smtClean="0"/>
              <a:t>14cm</a:t>
            </a:r>
            <a:r>
              <a:rPr lang="el-GR" dirty="0" smtClean="0"/>
              <a:t> έως 1</a:t>
            </a:r>
            <a:r>
              <a:rPr lang="en-US" dirty="0" smtClean="0"/>
              <a:t>8</a:t>
            </a:r>
            <a:r>
              <a:rPr lang="el-GR" dirty="0" smtClean="0"/>
              <a:t> </a:t>
            </a:r>
            <a:r>
              <a:rPr lang="en-US" dirty="0" smtClean="0"/>
              <a:t>cm</a:t>
            </a:r>
            <a:r>
              <a:rPr lang="el-GR" dirty="0" smtClean="0"/>
              <a:t>.</a:t>
            </a:r>
          </a:p>
          <a:p>
            <a:pPr>
              <a:spcBef>
                <a:spcPts val="1200"/>
              </a:spcBef>
              <a:buSzPct val="100000"/>
              <a:defRPr/>
            </a:pPr>
            <a:r>
              <a:rPr lang="el-GR" dirty="0" smtClean="0"/>
              <a:t>Σε αυτού του είδους τις προσπελάσεις πραγματοποιείται μικρότερη τομή στον τένοντα και τη μυϊκή μάζα του τετρακέφαλου, με αποτέλεσμα μικρότερη </a:t>
            </a:r>
            <a:r>
              <a:rPr lang="el-GR" dirty="0"/>
              <a:t>απώλεια </a:t>
            </a:r>
            <a:r>
              <a:rPr lang="el-GR" dirty="0" smtClean="0"/>
              <a:t>αίματος, μειωμένο μετεγχειρητικό πόνο και κατά συνέπεια επιτάχυνση της ανάρρωσης. </a:t>
            </a:r>
          </a:p>
          <a:p>
            <a:pPr>
              <a:spcBef>
                <a:spcPts val="1200"/>
              </a:spcBef>
              <a:buSzPct val="100000"/>
              <a:defRPr/>
            </a:pPr>
            <a:r>
              <a:rPr lang="el-GR" dirty="0" smtClean="0"/>
              <a:t>Η βασική διαφορά μεταξύ των προσπελάσεων</a:t>
            </a:r>
            <a:r>
              <a:rPr lang="el-GR" dirty="0" smtClean="0">
                <a:solidFill>
                  <a:srgbClr val="DADADA">
                    <a:lumMod val="10000"/>
                  </a:srgbClr>
                </a:solidFill>
              </a:rPr>
              <a:t> </a:t>
            </a:r>
            <a:r>
              <a:rPr lang="en-US" dirty="0" smtClean="0">
                <a:solidFill>
                  <a:srgbClr val="DADADA">
                    <a:lumMod val="10000"/>
                  </a:srgbClr>
                </a:solidFill>
              </a:rPr>
              <a:t>MIS</a:t>
            </a:r>
            <a:r>
              <a:rPr lang="el-GR" dirty="0" smtClean="0"/>
              <a:t> και των κλασσικών είναι ότι η επιγονατίδα απωθείται πλευρικά αντί να ανασπαστεί. </a:t>
            </a:r>
          </a:p>
          <a:p>
            <a:pPr>
              <a:spcBef>
                <a:spcPts val="1200"/>
              </a:spcBef>
              <a:buSzPct val="100000"/>
              <a:defRPr/>
            </a:pPr>
            <a:r>
              <a:rPr lang="el-GR" dirty="0" smtClean="0"/>
              <a:t>Στην </a:t>
            </a:r>
            <a:r>
              <a:rPr lang="el-GR" dirty="0"/>
              <a:t>περίπτωση </a:t>
            </a:r>
            <a:r>
              <a:rPr lang="el-GR" dirty="0" smtClean="0"/>
              <a:t>όμως που </a:t>
            </a:r>
            <a:r>
              <a:rPr lang="el-GR" dirty="0"/>
              <a:t>χρειάζεται να αντικατασταθεί και η οπίσθια αρθρική επιφάνεια της </a:t>
            </a:r>
            <a:r>
              <a:rPr lang="el-GR" dirty="0" smtClean="0"/>
              <a:t>επιγονατίδας, τότε είναι πιθανόν οι προσπελάσεις </a:t>
            </a:r>
            <a:r>
              <a:rPr lang="en-US" dirty="0">
                <a:solidFill>
                  <a:srgbClr val="DADADA">
                    <a:lumMod val="10000"/>
                  </a:srgbClr>
                </a:solidFill>
              </a:rPr>
              <a:t>MIS </a:t>
            </a:r>
            <a:r>
              <a:rPr lang="el-GR" dirty="0" smtClean="0"/>
              <a:t>να μην είναι οι πλέον κατάλληλες.</a:t>
            </a:r>
          </a:p>
        </p:txBody>
      </p:sp>
      <p:sp>
        <p:nvSpPr>
          <p:cNvPr id="4" name="3 - Θέση αριθμού διαφάνειας"/>
          <p:cNvSpPr>
            <a:spLocks noGrp="1"/>
          </p:cNvSpPr>
          <p:nvPr>
            <p:ph type="sldNum" sz="quarter" idx="12"/>
          </p:nvPr>
        </p:nvSpPr>
        <p:spPr>
          <a:xfrm>
            <a:off x="8532440" y="6381335"/>
            <a:ext cx="432048" cy="340147"/>
          </a:xfrm>
        </p:spPr>
        <p:txBody>
          <a:bodyPr/>
          <a:lstStyle/>
          <a:p>
            <a:pPr>
              <a:defRPr/>
            </a:pPr>
            <a:fld id="{8198C6A6-8556-485F-81D9-A8F098D09877}" type="slidenum">
              <a:rPr lang="el-GR" smtClean="0">
                <a:solidFill>
                  <a:srgbClr val="DADADA">
                    <a:lumMod val="10000"/>
                  </a:srgbClr>
                </a:solidFill>
              </a:rPr>
              <a:pPr>
                <a:defRPr/>
              </a:pPr>
              <a:t>65</a:t>
            </a:fld>
            <a:endParaRPr lang="el-GR" dirty="0">
              <a:solidFill>
                <a:srgbClr val="DADADA">
                  <a:lumMod val="10000"/>
                </a:srgbClr>
              </a:solidFill>
            </a:endParaRPr>
          </a:p>
        </p:txBody>
      </p:sp>
    </p:spTree>
    <p:extLst>
      <p:ext uri="{BB962C8B-B14F-4D97-AF65-F5344CB8AC3E}">
        <p14:creationId xmlns:p14="http://schemas.microsoft.com/office/powerpoint/2010/main" val="13773372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Computer-Assisted Surgery (CAS)</a:t>
            </a:r>
            <a:endParaRPr lang="el-GR" dirty="0"/>
          </a:p>
        </p:txBody>
      </p:sp>
      <p:sp>
        <p:nvSpPr>
          <p:cNvPr id="3" name="2 - Θέση περιεχομένου"/>
          <p:cNvSpPr>
            <a:spLocks noGrp="1"/>
          </p:cNvSpPr>
          <p:nvPr>
            <p:ph idx="1"/>
          </p:nvPr>
        </p:nvSpPr>
        <p:spPr>
          <a:xfrm>
            <a:off x="107504" y="1052736"/>
            <a:ext cx="8928992" cy="5688632"/>
          </a:xfrm>
        </p:spPr>
        <p:txBody>
          <a:bodyPr/>
          <a:lstStyle/>
          <a:p>
            <a:pPr>
              <a:buSzPct val="100000"/>
            </a:pPr>
            <a:r>
              <a:rPr lang="el-GR" dirty="0" smtClean="0"/>
              <a:t>Τα τελευταία χρόνια, χρησιμοποιούνται συχνότερα </a:t>
            </a:r>
            <a:r>
              <a:rPr lang="en-US" dirty="0" smtClean="0"/>
              <a:t>Computer-Assisted</a:t>
            </a:r>
            <a:r>
              <a:rPr lang="el-GR" dirty="0" smtClean="0"/>
              <a:t> χειρουργικές τεχνικές (</a:t>
            </a:r>
            <a:r>
              <a:rPr lang="en-US" dirty="0" smtClean="0"/>
              <a:t>CAS</a:t>
            </a:r>
            <a:r>
              <a:rPr lang="el-GR" dirty="0" smtClean="0"/>
              <a:t>), σε συνδυασμό με κλασσικές είτε ελάχιστα επεμβατικές προσπελάσεις:  </a:t>
            </a:r>
          </a:p>
          <a:p>
            <a:pPr marL="625475" indent="-265113">
              <a:buSzPct val="100000"/>
              <a:buFont typeface="Wingdings" pitchFamily="2" charset="2"/>
              <a:buChar char="§"/>
            </a:pPr>
            <a:r>
              <a:rPr lang="el-GR" dirty="0" smtClean="0"/>
              <a:t>Ο χειρουργός εισάγει τα ατομικά ανατομικά δεδομένα του ασθενούς στον υπολογιστή και ο υπολογιστής δημιουργεί ένα τρισδιάστατο μοντέλο της άρθρωσης του γόνατος. </a:t>
            </a:r>
          </a:p>
          <a:p>
            <a:pPr marL="625475" indent="-265113">
              <a:buSzPct val="100000"/>
              <a:buFont typeface="Wingdings" pitchFamily="2" charset="2"/>
              <a:buChar char="§"/>
            </a:pPr>
            <a:r>
              <a:rPr lang="el-GR" dirty="0" smtClean="0"/>
              <a:t>Με βάση το τρισδιάστατο αυτό μοντέλο, ο υπολογιστής επεξεργάζεται τα δεδομένα και προτείνει στο χειρουργό τη σωστή ευθυγράμμιση και την κατάλληλη εκτομή των οστικών επιφανειών -σύμφωνα με τις ατομικές ανατομικές ιδιαιτερότητες-, έτσι ώστε η τοποθέτηση των προθέσεων να πραγματοποιηθεί με ακρίβεια, αυξάνοντας τις πιθανότητες ότι η τεχνητή άρθρωση θα λειτουργήσει αποτελεσματικά. </a:t>
            </a:r>
          </a:p>
          <a:p>
            <a:pPr marL="625475" indent="-265113">
              <a:buSzPct val="100000"/>
              <a:buFont typeface="Wingdings" pitchFamily="2" charset="2"/>
              <a:buChar char="§"/>
            </a:pPr>
            <a:r>
              <a:rPr lang="el-GR" dirty="0" smtClean="0"/>
              <a:t>Μία </a:t>
            </a:r>
            <a:r>
              <a:rPr lang="en-US" dirty="0">
                <a:solidFill>
                  <a:srgbClr val="DADADA">
                    <a:lumMod val="10000"/>
                  </a:srgbClr>
                </a:solidFill>
              </a:rPr>
              <a:t>CAS </a:t>
            </a:r>
            <a:r>
              <a:rPr lang="el-GR" dirty="0" smtClean="0"/>
              <a:t>επέμβαση ΟΑΓ επιτρέπει ακριβέστερη εφαρμογή των προθέσεων, μειώνοντας τις πιθανότητες φθοράς τους και αυξάνοντας τη μακροβιότητα της τεχνητής άρθρωσης.</a:t>
            </a:r>
            <a:r>
              <a:rPr lang="en-US"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66</a:t>
            </a:fld>
            <a:endParaRPr lang="el-GR" dirty="0">
              <a:solidFill>
                <a:srgbClr val="DADADA">
                  <a:lumMod val="10000"/>
                </a:srgbClr>
              </a:solidFill>
            </a:endParaRPr>
          </a:p>
        </p:txBody>
      </p:sp>
    </p:spTree>
    <p:extLst>
      <p:ext uri="{BB962C8B-B14F-4D97-AF65-F5344CB8AC3E}">
        <p14:creationId xmlns:p14="http://schemas.microsoft.com/office/powerpoint/2010/main" val="21162093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348880"/>
            <a:ext cx="8424936" cy="1728192"/>
          </a:xfrm>
          <a:ln w="19050">
            <a:solidFill>
              <a:srgbClr val="A50021"/>
            </a:solidFill>
          </a:ln>
        </p:spPr>
        <p:txBody>
          <a:bodyPr/>
          <a:lstStyle/>
          <a:p>
            <a:pPr>
              <a:defRPr/>
            </a:pPr>
            <a:r>
              <a:rPr lang="el-GR" sz="4400" b="1" dirty="0" smtClean="0">
                <a:solidFill>
                  <a:srgbClr val="000000"/>
                </a:solidFill>
              </a:rPr>
              <a:t>Αρθροπλαστική </a:t>
            </a:r>
            <a:r>
              <a:rPr lang="el-GR" sz="4400" b="1" dirty="0">
                <a:solidFill>
                  <a:srgbClr val="000000"/>
                </a:solidFill>
              </a:rPr>
              <a:t>του </a:t>
            </a:r>
            <a:r>
              <a:rPr lang="el-GR" sz="4400" b="1" dirty="0" smtClean="0">
                <a:solidFill>
                  <a:srgbClr val="000000"/>
                </a:solidFill>
              </a:rPr>
              <a:t>Γόνατος </a:t>
            </a:r>
            <a:r>
              <a:rPr lang="el-GR" sz="4400" b="1" dirty="0" smtClean="0"/>
              <a:t/>
            </a:r>
            <a:br>
              <a:rPr lang="el-GR" sz="4400" b="1" dirty="0" smtClean="0"/>
            </a:br>
            <a:r>
              <a:rPr lang="el-GR" sz="4400" b="1" dirty="0" smtClean="0">
                <a:cs typeface="Times New Roman" pitchFamily="18" charset="0"/>
              </a:rPr>
              <a:t>Επιπλοκές</a:t>
            </a:r>
            <a:endParaRPr lang="el-GR" sz="4400" b="1" dirty="0"/>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67</a:t>
            </a:fld>
            <a:endParaRPr lang="el-GR" dirty="0">
              <a:solidFill>
                <a:srgbClr val="DADADA">
                  <a:lumMod val="10000"/>
                </a:srgbClr>
              </a:solidFill>
            </a:endParaRPr>
          </a:p>
        </p:txBody>
      </p:sp>
    </p:spTree>
    <p:extLst>
      <p:ext uri="{BB962C8B-B14F-4D97-AF65-F5344CB8AC3E}">
        <p14:creationId xmlns:p14="http://schemas.microsoft.com/office/powerpoint/2010/main" val="36810748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57200" y="188647"/>
            <a:ext cx="8435280" cy="1090531"/>
          </a:xfrm>
        </p:spPr>
        <p:txBody>
          <a:bodyPr/>
          <a:lstStyle/>
          <a:p>
            <a:r>
              <a:rPr lang="el-GR" dirty="0" smtClean="0">
                <a:solidFill>
                  <a:schemeClr val="accent4">
                    <a:lumMod val="10000"/>
                  </a:schemeClr>
                </a:solidFill>
                <a:effectLst>
                  <a:outerShdw blurRad="38100" dist="38100" dir="2700000" algn="tl">
                    <a:srgbClr val="000000">
                      <a:alpha val="43137"/>
                    </a:srgbClr>
                  </a:outerShdw>
                </a:effectLst>
              </a:rPr>
              <a:t>Αρθροπλαστική Γόνατος</a:t>
            </a:r>
            <a:r>
              <a:rPr lang="el-GR" b="1" dirty="0" smtClean="0">
                <a:solidFill>
                  <a:schemeClr val="accent4">
                    <a:lumMod val="10000"/>
                  </a:schemeClr>
                </a:solidFill>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cs typeface="Times New Roman" pitchFamily="18" charset="0"/>
              </a:rPr>
              <a:t> </a:t>
            </a:r>
            <a:r>
              <a:rPr lang="el-GR" altLang="el-GR" sz="3200" dirty="0"/>
              <a:t>Επιπλοκές</a:t>
            </a:r>
            <a:r>
              <a:rPr lang="el-GR" altLang="el-GR" sz="3200" baseline="-16000" dirty="0" smtClean="0">
                <a:effectLst>
                  <a:outerShdw blurRad="38100" dist="38100" dir="2700000" algn="tl">
                    <a:srgbClr val="000000">
                      <a:alpha val="43137"/>
                    </a:srgbClr>
                  </a:outerShdw>
                </a:effectLst>
              </a:rPr>
              <a:t>  </a:t>
            </a:r>
            <a:r>
              <a:rPr lang="el-GR" altLang="el-GR" baseline="-25000" dirty="0"/>
              <a:t>[1/2] </a:t>
            </a:r>
            <a:endParaRPr lang="el-GR" baseline="-25000" dirty="0"/>
          </a:p>
        </p:txBody>
      </p:sp>
      <p:sp>
        <p:nvSpPr>
          <p:cNvPr id="2" name="Θέση περιεχομένου 1"/>
          <p:cNvSpPr>
            <a:spLocks noGrp="1"/>
          </p:cNvSpPr>
          <p:nvPr>
            <p:ph idx="1"/>
          </p:nvPr>
        </p:nvSpPr>
        <p:spPr>
          <a:xfrm>
            <a:off x="179512" y="1340768"/>
            <a:ext cx="8784976" cy="4752528"/>
          </a:xfrm>
        </p:spPr>
        <p:txBody>
          <a:bodyPr/>
          <a:lstStyle/>
          <a:p>
            <a:pPr marL="449263" lvl="1" indent="-355600">
              <a:buSzPct val="100000"/>
              <a:buFont typeface="Wingdings" pitchFamily="2" charset="2"/>
              <a:buChar char="Ø"/>
            </a:pPr>
            <a:r>
              <a:rPr lang="el-GR" altLang="el-GR" dirty="0" smtClean="0">
                <a:solidFill>
                  <a:srgbClr val="000000"/>
                </a:solidFill>
              </a:rPr>
              <a:t>Οι συνηθέστερες επιπλοκές μετά από αρθροπλαστική γόνατος είναι:</a:t>
            </a:r>
          </a:p>
          <a:p>
            <a:pPr lvl="1">
              <a:buSzPct val="100000"/>
            </a:pPr>
            <a:r>
              <a:rPr lang="el-GR" dirty="0" smtClean="0"/>
              <a:t>Η εν τω βάθει φλεβική θρόμβωση.</a:t>
            </a:r>
          </a:p>
          <a:p>
            <a:pPr lvl="1">
              <a:buSzPct val="100000"/>
            </a:pPr>
            <a:r>
              <a:rPr lang="el-GR" dirty="0" smtClean="0"/>
              <a:t>Αρτηριακές βλάβες [αναφέρονται σε ποσοστό 0,05% του συνόλου των ασθενών (τρώση ιγνυακής αρτηρίας)]. </a:t>
            </a:r>
          </a:p>
          <a:p>
            <a:pPr lvl="1">
              <a:buSzPct val="100000"/>
            </a:pPr>
            <a:r>
              <a:rPr lang="el-GR" dirty="0" smtClean="0"/>
              <a:t>Βλάβες νεύρων: </a:t>
            </a:r>
          </a:p>
          <a:p>
            <a:pPr marL="984250" lvl="1" indent="-174625">
              <a:buSzPct val="100000"/>
              <a:buFont typeface="Arial" pitchFamily="34" charset="0"/>
              <a:buChar char="•"/>
            </a:pPr>
            <a:r>
              <a:rPr lang="el-GR" dirty="0" smtClean="0"/>
              <a:t>Η βλάβη του περονιαίου νεύρου λόγω πίεσης ή ισχαιμίας κατά τη διάρκεια της επέμβασης, είναι η μόνη συχνά αναφερόμενη επιπλοκή σε ποσοστό 1-3%. Σε ασθενείς με πλήρη πάρεση, το </a:t>
            </a:r>
            <a:r>
              <a:rPr lang="el-GR" dirty="0" smtClean="0">
                <a:solidFill>
                  <a:srgbClr val="000000"/>
                </a:solidFill>
              </a:rPr>
              <a:t>νεύρο ανακάμπτει πλήρως σε ποσοστό 54%, ενώ σε ασθενείς με μερική πάρεση, το νεύρο ανακάμπτει πλήρως σε ποσοστό 84% των περιπτώσεων. </a:t>
            </a:r>
          </a:p>
          <a:p>
            <a:pPr marL="984250" lvl="1" indent="-174625">
              <a:buSzPct val="100000"/>
              <a:buFont typeface="Arial" pitchFamily="34" charset="0"/>
              <a:buChar char="•"/>
            </a:pPr>
            <a:r>
              <a:rPr lang="el-GR" dirty="0" smtClean="0"/>
              <a:t>Σπάνια, σε ασθενείς με σοβαρή παραμόρφωση βλαισότητας παρατηρείται τραυματισμός του έξω ιγνυακού νεύρου.</a:t>
            </a:r>
          </a:p>
        </p:txBody>
      </p:sp>
      <p:sp>
        <p:nvSpPr>
          <p:cNvPr id="9" name="8 - Θέση αριθμού διαφάνειας"/>
          <p:cNvSpPr>
            <a:spLocks noGrp="1"/>
          </p:cNvSpPr>
          <p:nvPr>
            <p:ph type="sldNum" sz="quarter" idx="12"/>
          </p:nvPr>
        </p:nvSpPr>
        <p:spPr>
          <a:xfrm>
            <a:off x="7884368" y="6309320"/>
            <a:ext cx="1152128" cy="332234"/>
          </a:xfrm>
        </p:spPr>
        <p:txBody>
          <a:bodyPr/>
          <a:lstStyle/>
          <a:p>
            <a:pPr>
              <a:defRPr/>
            </a:pPr>
            <a:fld id="{8198C6A6-8556-485F-81D9-A8F098D09877}" type="slidenum">
              <a:rPr lang="el-GR" smtClean="0">
                <a:solidFill>
                  <a:srgbClr val="DADADA">
                    <a:lumMod val="10000"/>
                  </a:srgbClr>
                </a:solidFill>
              </a:rPr>
              <a:pPr>
                <a:defRPr/>
              </a:pPr>
              <a:t>68</a:t>
            </a:fld>
            <a:endParaRPr lang="el-GR" dirty="0">
              <a:solidFill>
                <a:srgbClr val="DADADA">
                  <a:lumMod val="10000"/>
                </a:srgbClr>
              </a:solidFill>
            </a:endParaRPr>
          </a:p>
        </p:txBody>
      </p:sp>
      <p:sp>
        <p:nvSpPr>
          <p:cNvPr id="5" name="TextBox 1"/>
          <p:cNvSpPr txBox="1"/>
          <p:nvPr/>
        </p:nvSpPr>
        <p:spPr>
          <a:xfrm>
            <a:off x="6804248" y="6156012"/>
            <a:ext cx="172819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Cross MJ,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864365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6</a:t>
            </a:fld>
            <a:endParaRPr lang="el-GR" dirty="0">
              <a:solidFill>
                <a:srgbClr val="DADADA">
                  <a:lumMod val="10000"/>
                </a:srgbClr>
              </a:solidFill>
            </a:endParaRPr>
          </a:p>
        </p:txBody>
      </p:sp>
      <p:sp>
        <p:nvSpPr>
          <p:cNvPr id="5" name="1 - Τίτλος"/>
          <p:cNvSpPr txBox="1">
            <a:spLocks/>
          </p:cNvSpPr>
          <p:nvPr/>
        </p:nvSpPr>
        <p:spPr>
          <a:xfrm>
            <a:off x="395536" y="2348880"/>
            <a:ext cx="8424936" cy="1584176"/>
          </a:xfrm>
          <a:prstGeom prst="rect">
            <a:avLst/>
          </a:prstGeom>
          <a:ln w="19050">
            <a:solidFill>
              <a:srgbClr val="A50021"/>
            </a:solidFill>
          </a:ln>
        </p:spPr>
        <p:txBody>
          <a:bodyPr/>
          <a:lstStyle/>
          <a:p>
            <a:pPr algn="ctr">
              <a:defRPr/>
            </a:pPr>
            <a:r>
              <a:rPr lang="el-GR" sz="4400" b="1" kern="0" dirty="0" smtClean="0">
                <a:solidFill>
                  <a:srgbClr val="000000"/>
                </a:solidFill>
                <a:effectLst>
                  <a:outerShdw blurRad="38100" dist="38100" dir="2700000" algn="tl">
                    <a:srgbClr val="000000"/>
                  </a:outerShdw>
                </a:effectLst>
                <a:latin typeface="Arial Narrow" panose="020B0606020202030204" pitchFamily="34" charset="0"/>
              </a:rPr>
              <a:t>Αρθροπλαστική του Γόνατος</a:t>
            </a:r>
            <a:r>
              <a:rPr lang="el-GR" sz="4400" b="1" kern="0" dirty="0" smtClean="0">
                <a:solidFill>
                  <a:srgbClr val="990033"/>
                </a:solidFill>
                <a:effectLst>
                  <a:outerShdw blurRad="38100" dist="38100" dir="2700000" algn="tl">
                    <a:srgbClr val="000000"/>
                  </a:outerShdw>
                </a:effectLst>
                <a:latin typeface="Arial Narrow" panose="020B0606020202030204" pitchFamily="34" charset="0"/>
              </a:rPr>
              <a:t/>
            </a:r>
            <a:br>
              <a:rPr lang="el-GR" sz="4400" b="1" kern="0" dirty="0" smtClean="0">
                <a:solidFill>
                  <a:srgbClr val="990033"/>
                </a:solidFill>
                <a:effectLst>
                  <a:outerShdw blurRad="38100" dist="38100" dir="2700000" algn="tl">
                    <a:srgbClr val="000000"/>
                  </a:outerShdw>
                </a:effectLst>
                <a:latin typeface="Arial Narrow" panose="020B0606020202030204" pitchFamily="34" charset="0"/>
              </a:rPr>
            </a:br>
            <a:r>
              <a:rPr lang="el-GR" sz="4000" b="1" kern="0" dirty="0" smtClean="0">
                <a:solidFill>
                  <a:srgbClr val="A50021"/>
                </a:solidFill>
                <a:effectLst>
                  <a:outerShdw blurRad="38100" dist="38100" dir="2700000" algn="tl">
                    <a:srgbClr val="000000"/>
                  </a:outerShdw>
                </a:effectLst>
                <a:latin typeface="Arial Narrow" panose="020B0606020202030204" pitchFamily="34" charset="0"/>
              </a:rPr>
              <a:t>Τύποι - Προθέσεις</a:t>
            </a:r>
            <a:endParaRPr lang="el-GR" sz="4000" b="1" kern="0" dirty="0">
              <a:solidFill>
                <a:srgbClr val="A50021"/>
              </a:solidFill>
              <a:effectLst>
                <a:outerShdw blurRad="38100" dist="38100" dir="2700000" algn="tl">
                  <a:srgbClr val="000000"/>
                </a:outerShdw>
              </a:effectLst>
              <a:latin typeface="Arial Narrow" panose="020B0606020202030204" pitchFamily="34" charset="0"/>
            </a:endParaRPr>
          </a:p>
        </p:txBody>
      </p:sp>
    </p:spTree>
    <p:extLst>
      <p:ext uri="{BB962C8B-B14F-4D97-AF65-F5344CB8AC3E}">
        <p14:creationId xmlns:p14="http://schemas.microsoft.com/office/powerpoint/2010/main" val="27701519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57200" y="188647"/>
            <a:ext cx="8435280" cy="1090531"/>
          </a:xfrm>
        </p:spPr>
        <p:txBody>
          <a:bodyPr/>
          <a:lstStyle/>
          <a:p>
            <a:r>
              <a:rPr lang="el-GR" dirty="0" smtClean="0">
                <a:solidFill>
                  <a:schemeClr val="accent4">
                    <a:lumMod val="10000"/>
                  </a:schemeClr>
                </a:solidFill>
                <a:effectLst>
                  <a:outerShdw blurRad="38100" dist="38100" dir="2700000" algn="tl">
                    <a:srgbClr val="000000">
                      <a:alpha val="43137"/>
                    </a:srgbClr>
                  </a:outerShdw>
                </a:effectLst>
              </a:rPr>
              <a:t>Αρθροπλαστική Γόνατος</a:t>
            </a:r>
            <a:r>
              <a:rPr lang="el-GR" b="1" dirty="0" smtClean="0">
                <a:solidFill>
                  <a:schemeClr val="accent4">
                    <a:lumMod val="10000"/>
                  </a:schemeClr>
                </a:solidFill>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altLang="el-GR" sz="3200" dirty="0" smtClean="0">
                <a:effectLst>
                  <a:outerShdw blurRad="38100" dist="38100" dir="2700000" algn="tl">
                    <a:srgbClr val="000000">
                      <a:alpha val="43137"/>
                    </a:srgbClr>
                  </a:outerShdw>
                </a:effectLst>
                <a:cs typeface="Times New Roman" pitchFamily="18" charset="0"/>
              </a:rPr>
              <a:t> </a:t>
            </a:r>
            <a:r>
              <a:rPr lang="el-GR" altLang="el-GR" sz="3200" dirty="0"/>
              <a:t>Επιπλοκές</a:t>
            </a:r>
            <a:r>
              <a:rPr lang="el-GR" altLang="el-GR" sz="3200" baseline="-16000" dirty="0" smtClean="0">
                <a:effectLst>
                  <a:outerShdw blurRad="38100" dist="38100" dir="2700000" algn="tl">
                    <a:srgbClr val="000000">
                      <a:alpha val="43137"/>
                    </a:srgbClr>
                  </a:outerShdw>
                </a:effectLst>
              </a:rPr>
              <a:t>  </a:t>
            </a:r>
            <a:r>
              <a:rPr lang="el-GR" altLang="el-GR" baseline="-25000" dirty="0"/>
              <a:t>[2/2] </a:t>
            </a:r>
            <a:endParaRPr lang="el-GR" baseline="-25000" dirty="0"/>
          </a:p>
        </p:txBody>
      </p:sp>
      <p:sp>
        <p:nvSpPr>
          <p:cNvPr id="2" name="Θέση περιεχομένου 1"/>
          <p:cNvSpPr>
            <a:spLocks noGrp="1"/>
          </p:cNvSpPr>
          <p:nvPr>
            <p:ph idx="1"/>
          </p:nvPr>
        </p:nvSpPr>
        <p:spPr>
          <a:xfrm>
            <a:off x="107504" y="1628800"/>
            <a:ext cx="8928992" cy="4392488"/>
          </a:xfrm>
        </p:spPr>
        <p:txBody>
          <a:bodyPr/>
          <a:lstStyle/>
          <a:p>
            <a:pPr lvl="1">
              <a:buSzPct val="100000"/>
            </a:pPr>
            <a:r>
              <a:rPr lang="el-GR" dirty="0" smtClean="0"/>
              <a:t>Συνεχιζόμενος </a:t>
            </a:r>
            <a:r>
              <a:rPr lang="el-GR" dirty="0"/>
              <a:t>Πόνος</a:t>
            </a:r>
            <a:r>
              <a:rPr lang="el-GR" dirty="0" smtClean="0"/>
              <a:t>: Ένας </a:t>
            </a:r>
            <a:r>
              <a:rPr lang="el-GR" dirty="0"/>
              <a:t>μικρός αριθμός των ασθενών συνεχίζει να βιώνει πόνο μετά από μια ΟΑΓ χωρίς να έχουν διευκρινιστεί ακριβώς τα παθοφυσιολογικά </a:t>
            </a:r>
            <a:r>
              <a:rPr lang="el-GR" dirty="0" smtClean="0"/>
              <a:t>αίτια του,</a:t>
            </a:r>
          </a:p>
          <a:p>
            <a:pPr lvl="1">
              <a:buSzPct val="100000"/>
            </a:pPr>
            <a:r>
              <a:rPr lang="el-GR" dirty="0" smtClean="0"/>
              <a:t>Φθορά των εμφυτευμάτων ή/και χαλάρωση των προθέσεων: Παρά το γεγονός ότι τα σχέδια και τα υλικά των εμφυτευμάτων, καθώς και οι χειρουργικές τεχνικές συνεχίζουν να βελτιώνονται, οι επιφάνειες των εμφυτευμάτων μπορεί να φθαρούν ή μπορεί να χαλαρώσουν λόγω οστεόλυσης,</a:t>
            </a:r>
          </a:p>
          <a:p>
            <a:pPr lvl="1">
              <a:buSzPct val="100000"/>
            </a:pPr>
            <a:r>
              <a:rPr lang="el-GR" dirty="0" smtClean="0"/>
              <a:t>Η αρθροίνωση, </a:t>
            </a:r>
          </a:p>
          <a:p>
            <a:pPr lvl="1">
              <a:buSzPct val="100000"/>
            </a:pPr>
            <a:r>
              <a:rPr lang="el-GR" dirty="0" smtClean="0"/>
              <a:t>Η φλεγμονή (παρατηρείται σε ποσοστό 1-2,5%)</a:t>
            </a:r>
            <a:endParaRPr lang="en-US" dirty="0" smtClean="0"/>
          </a:p>
          <a:p>
            <a:pPr lvl="1">
              <a:buSzPct val="100000"/>
            </a:pPr>
            <a:r>
              <a:rPr lang="el-GR" dirty="0" smtClean="0"/>
              <a:t>Μετάλλωση - Μεταλλογενής Υμενίτιδα/Θυλακίτιδα</a:t>
            </a:r>
            <a:r>
              <a:rPr lang="el-GR" dirty="0" smtClean="0">
                <a:effectLst>
                  <a:outerShdw blurRad="38100" dist="38100" dir="2700000" algn="tl">
                    <a:srgbClr val="000000">
                      <a:alpha val="43137"/>
                    </a:srgbClr>
                  </a:outerShdw>
                </a:effectLst>
              </a:rPr>
              <a:t> </a:t>
            </a:r>
            <a:r>
              <a:rPr lang="el-GR" dirty="0" smtClean="0"/>
              <a:t>(</a:t>
            </a:r>
            <a:r>
              <a:rPr lang="en-US" dirty="0" smtClean="0"/>
              <a:t>Metallosis</a:t>
            </a:r>
            <a:r>
              <a:rPr lang="el-GR" dirty="0" smtClean="0"/>
              <a:t> </a:t>
            </a:r>
            <a:r>
              <a:rPr lang="en-US" dirty="0" smtClean="0"/>
              <a:t>and Metal-Induced Synovitis</a:t>
            </a:r>
            <a:r>
              <a:rPr lang="el-GR" dirty="0" smtClean="0"/>
              <a:t>)  </a:t>
            </a:r>
          </a:p>
        </p:txBody>
      </p:sp>
      <p:sp>
        <p:nvSpPr>
          <p:cNvPr id="9" name="8 - Θέση αριθμού διαφάνειας"/>
          <p:cNvSpPr>
            <a:spLocks noGrp="1"/>
          </p:cNvSpPr>
          <p:nvPr>
            <p:ph type="sldNum" sz="quarter" idx="12"/>
          </p:nvPr>
        </p:nvSpPr>
        <p:spPr>
          <a:xfrm>
            <a:off x="7884368" y="6309320"/>
            <a:ext cx="1152128" cy="332234"/>
          </a:xfrm>
        </p:spPr>
        <p:txBody>
          <a:bodyPr/>
          <a:lstStyle/>
          <a:p>
            <a:pPr>
              <a:defRPr/>
            </a:pPr>
            <a:fld id="{8198C6A6-8556-485F-81D9-A8F098D09877}" type="slidenum">
              <a:rPr lang="el-GR" smtClean="0">
                <a:solidFill>
                  <a:srgbClr val="DADADA">
                    <a:lumMod val="10000"/>
                  </a:srgbClr>
                </a:solidFill>
              </a:rPr>
              <a:pPr>
                <a:defRPr/>
              </a:pPr>
              <a:t>69</a:t>
            </a:fld>
            <a:endParaRPr lang="el-GR" dirty="0">
              <a:solidFill>
                <a:srgbClr val="DADADA">
                  <a:lumMod val="10000"/>
                </a:srgbClr>
              </a:solidFill>
            </a:endParaRPr>
          </a:p>
        </p:txBody>
      </p:sp>
      <p:sp>
        <p:nvSpPr>
          <p:cNvPr id="5" name="TextBox 1"/>
          <p:cNvSpPr txBox="1"/>
          <p:nvPr/>
        </p:nvSpPr>
        <p:spPr>
          <a:xfrm>
            <a:off x="6804248" y="6021288"/>
            <a:ext cx="172819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Cross MJ,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4786225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7"/>
            <a:ext cx="8507288" cy="1090531"/>
          </a:xfrm>
        </p:spPr>
        <p:txBody>
          <a:bodyPr/>
          <a:lstStyle/>
          <a:p>
            <a:pPr lvl="1" algn="ctr"/>
            <a:r>
              <a:rPr lang="el-GR" altLang="el-GR" sz="3600" b="1" dirty="0" smtClean="0">
                <a:solidFill>
                  <a:srgbClr val="A50021"/>
                </a:solidFill>
                <a:latin typeface="Arial Narrow" pitchFamily="34" charset="0"/>
              </a:rPr>
              <a:t/>
            </a:r>
            <a:br>
              <a:rPr lang="el-GR" altLang="el-GR" sz="3600" b="1" dirty="0" smtClean="0">
                <a:solidFill>
                  <a:srgbClr val="A50021"/>
                </a:solidFill>
                <a:latin typeface="Arial Narrow" pitchFamily="34" charset="0"/>
              </a:rPr>
            </a:br>
            <a:r>
              <a:rPr lang="el-GR" altLang="el-GR" sz="3600" b="1" dirty="0" smtClean="0">
                <a:solidFill>
                  <a:srgbClr val="A50021"/>
                </a:solidFill>
                <a:latin typeface="Arial Narrow" pitchFamily="34" charset="0"/>
              </a:rPr>
              <a:t> </a:t>
            </a:r>
            <a:r>
              <a:rPr lang="el-GR" altLang="el-GR" sz="3600" b="1" dirty="0" smtClean="0">
                <a:solidFill>
                  <a:schemeClr val="accent4">
                    <a:lumMod val="10000"/>
                  </a:schemeClr>
                </a:solidFill>
                <a:latin typeface="Arial Narrow" pitchFamily="34" charset="0"/>
              </a:rPr>
              <a:t>Επιπλοκές Αρθροπλαστικής Γόνατος </a:t>
            </a:r>
            <a:r>
              <a:rPr lang="el-GR" altLang="el-GR" sz="3200" b="1" dirty="0" smtClean="0">
                <a:solidFill>
                  <a:srgbClr val="A50021"/>
                </a:solidFill>
                <a:latin typeface="Arial Narrow" panose="020B0606020202030204" pitchFamily="34" charset="0"/>
              </a:rPr>
              <a:t>Αρθροίνωση</a:t>
            </a:r>
            <a:r>
              <a:rPr lang="el-GR" alt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altLang="el-GR" dirty="0" smtClean="0">
                <a:solidFill>
                  <a:srgbClr val="000000"/>
                </a:solidFill>
                <a:cs typeface="Times New Roman" pitchFamily="18" charset="0"/>
              </a:rPr>
              <a:t/>
            </a:r>
            <a:br>
              <a:rPr lang="el-GR" altLang="el-GR" dirty="0" smtClean="0">
                <a:solidFill>
                  <a:srgbClr val="000000"/>
                </a:solidFill>
                <a:cs typeface="Times New Roman" pitchFamily="18" charset="0"/>
              </a:rPr>
            </a:br>
            <a:endParaRPr lang="el-GR" dirty="0"/>
          </a:p>
        </p:txBody>
      </p:sp>
      <p:sp>
        <p:nvSpPr>
          <p:cNvPr id="3" name="2 - Θέση περιεχομένου"/>
          <p:cNvSpPr>
            <a:spLocks noGrp="1"/>
          </p:cNvSpPr>
          <p:nvPr>
            <p:ph idx="1"/>
          </p:nvPr>
        </p:nvSpPr>
        <p:spPr>
          <a:xfrm>
            <a:off x="107504" y="1628800"/>
            <a:ext cx="8928992" cy="3600400"/>
          </a:xfrm>
        </p:spPr>
        <p:txBody>
          <a:bodyPr/>
          <a:lstStyle/>
          <a:p>
            <a:pPr>
              <a:buSzPct val="100000"/>
            </a:pPr>
            <a:r>
              <a:rPr lang="el-GR" dirty="0" smtClean="0"/>
              <a:t>Μία επιπλοκή που συμβαίνει μετά την επέμβαση, και χωρίς να έχει διευκρινιστεί ο ακριβής παθοφυσιολογικός μηχανισμός της, είναι η σημαντική ρίκνωση των συνδέσμων του γόνατος. Η επιπλοκή αυτή ονομάζεται αρθροίνωση και έχει σαν αποτέλεσμα την παρεμπόδιση της κάμψης του γόνατος και προκαλεί σημαντική δυσκαμψία. </a:t>
            </a:r>
          </a:p>
          <a:p>
            <a:pPr>
              <a:buSzPct val="100000"/>
            </a:pPr>
            <a:r>
              <a:rPr lang="el-GR" dirty="0" smtClean="0"/>
              <a:t>Η επιπλοκή αυτή αντιμετωπίζεται με εντατική φυσικοθεραπεία. Είναι πιθανό, εάν μετά από 2-3 μήνες δεν έχει επιτευχτεί κάμψη μεγαλύτερη των 90</a:t>
            </a:r>
            <a:r>
              <a:rPr lang="el-GR" baseline="30000" dirty="0" smtClean="0"/>
              <a:t>ο</a:t>
            </a:r>
            <a:r>
              <a:rPr lang="el-GR" dirty="0" smtClean="0"/>
              <a:t>, να επιλεγεί </a:t>
            </a:r>
            <a:r>
              <a:rPr lang="el-GR" dirty="0" smtClean="0">
                <a:solidFill>
                  <a:srgbClr val="000000"/>
                </a:solidFill>
              </a:rPr>
              <a:t>χειρισμός υπό νάρκωση για την κινητοποίηση της άρθρωσης από τον χειρουργό. </a:t>
            </a:r>
            <a:endParaRPr lang="en-US" dirty="0" smtClean="0">
              <a:solidFill>
                <a:srgbClr val="000000"/>
              </a:solidFill>
            </a:endParaRP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70</a:t>
            </a:fld>
            <a:endParaRPr lang="el-GR" dirty="0">
              <a:solidFill>
                <a:srgbClr val="DADADA">
                  <a:lumMod val="10000"/>
                </a:srgbClr>
              </a:solidFill>
            </a:endParaRPr>
          </a:p>
        </p:txBody>
      </p:sp>
      <p:sp>
        <p:nvSpPr>
          <p:cNvPr id="5" name="TextBox 1"/>
          <p:cNvSpPr txBox="1"/>
          <p:nvPr/>
        </p:nvSpPr>
        <p:spPr>
          <a:xfrm>
            <a:off x="6876256" y="5445224"/>
            <a:ext cx="172819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Cross MJ,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998175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504" y="1628800"/>
            <a:ext cx="8928992" cy="2952328"/>
          </a:xfrm>
        </p:spPr>
        <p:txBody>
          <a:bodyPr/>
          <a:lstStyle/>
          <a:p>
            <a:pPr>
              <a:buSzPct val="100000"/>
            </a:pPr>
            <a:r>
              <a:rPr lang="el-GR" dirty="0" smtClean="0"/>
              <a:t>Φλεγμονή του τραύματος μπορεί να συμβεί</a:t>
            </a:r>
            <a:r>
              <a:rPr lang="en-US" dirty="0" smtClean="0"/>
              <a:t>, </a:t>
            </a:r>
            <a:r>
              <a:rPr lang="el-GR" dirty="0" smtClean="0"/>
              <a:t>είτε κατά την περίοδο νοσηλείας είτε κατά την πρώιμη μετεγχειρητική περίοδο, ή μπορεί να εμφανιστεί και χρόνια αργότερα (απώτερη επιπλοκή).</a:t>
            </a:r>
          </a:p>
          <a:p>
            <a:pPr marL="625475" indent="-265113">
              <a:buSzPct val="100000"/>
              <a:buFont typeface="Wingdings" pitchFamily="2" charset="2"/>
              <a:buChar char="§"/>
            </a:pPr>
            <a:r>
              <a:rPr lang="el-GR" dirty="0" smtClean="0"/>
              <a:t>Οι επιφανειακές φλεγμονές αντιμετωπίζονται εύκολα με χρήση κατάλληλων αντιβιοτικών.</a:t>
            </a:r>
          </a:p>
          <a:p>
            <a:pPr marL="625475" indent="-265113">
              <a:buSzPct val="100000"/>
              <a:buFont typeface="Wingdings" pitchFamily="2" charset="2"/>
              <a:buChar char="§"/>
            </a:pPr>
            <a:r>
              <a:rPr lang="el-GR" dirty="0" smtClean="0"/>
              <a:t>Οι φλεγμονές μεγάλης έκτασης ή οι εν τω βάθει φλεγμονές μπορεί να απαιτούν χειρουργικό καθαρισμό (</a:t>
            </a:r>
            <a:r>
              <a:rPr lang="en-US" dirty="0" smtClean="0"/>
              <a:t>debridement</a:t>
            </a:r>
            <a:r>
              <a:rPr lang="el-GR" dirty="0" smtClean="0"/>
              <a:t>) ή σταδιοποιημένη χειρουργική επέμβαση</a:t>
            </a:r>
            <a:r>
              <a:rPr lang="el-GR" b="1" dirty="0" smtClean="0"/>
              <a:t> </a:t>
            </a:r>
            <a:r>
              <a:rPr lang="el-GR" dirty="0" smtClean="0"/>
              <a:t>(</a:t>
            </a:r>
            <a:r>
              <a:rPr lang="en-US" dirty="0" smtClean="0"/>
              <a:t>staged surgery</a:t>
            </a:r>
            <a:r>
              <a:rPr lang="el-GR" dirty="0" smtClean="0"/>
              <a:t>).</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71</a:t>
            </a:fld>
            <a:endParaRPr lang="el-GR" dirty="0">
              <a:solidFill>
                <a:srgbClr val="DADADA">
                  <a:lumMod val="10000"/>
                </a:srgbClr>
              </a:solidFill>
            </a:endParaRPr>
          </a:p>
        </p:txBody>
      </p:sp>
      <p:sp>
        <p:nvSpPr>
          <p:cNvPr id="5" name="TextBox 1"/>
          <p:cNvSpPr txBox="1"/>
          <p:nvPr/>
        </p:nvSpPr>
        <p:spPr>
          <a:xfrm>
            <a:off x="7308304" y="5877272"/>
            <a:ext cx="172819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7" name="1 - Τίτλος"/>
          <p:cNvSpPr txBox="1">
            <a:spLocks/>
          </p:cNvSpPr>
          <p:nvPr/>
        </p:nvSpPr>
        <p:spPr bwMode="auto">
          <a:xfrm>
            <a:off x="107504" y="116640"/>
            <a:ext cx="8892480" cy="1090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l-GR" altLang="el-GR" sz="3600" b="1" kern="0"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Επιπλοκές Αρθροπλαστικής Γόνατος</a:t>
            </a:r>
          </a:p>
          <a:p>
            <a:pPr algn="ctr">
              <a:defRPr/>
            </a:pPr>
            <a:r>
              <a:rPr lang="el-GR" altLang="el-GR" sz="3600" b="1" kern="0"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altLang="el-GR" sz="3200" b="1" dirty="0">
                <a:solidFill>
                  <a:srgbClr val="A50021"/>
                </a:solidFill>
                <a:effectLst>
                  <a:outerShdw blurRad="38100" dist="38100" dir="2700000" algn="tl">
                    <a:srgbClr val="000000"/>
                  </a:outerShdw>
                </a:effectLst>
                <a:latin typeface="Arial Narrow" panose="020B0606020202030204" pitchFamily="34" charset="0"/>
              </a:rPr>
              <a:t>Φλεγμονές  </a:t>
            </a:r>
            <a:endParaRPr lang="el-GR" sz="3200" b="1" dirty="0">
              <a:solidFill>
                <a:srgbClr val="A50021"/>
              </a:solidFill>
              <a:effectLst>
                <a:outerShdw blurRad="38100" dist="38100" dir="2700000" algn="tl">
                  <a:srgbClr val="000000"/>
                </a:outerShdw>
              </a:effectLst>
              <a:latin typeface="Arial Narrow" panose="020B0606020202030204" pitchFamily="34" charset="0"/>
            </a:endParaRPr>
          </a:p>
        </p:txBody>
      </p:sp>
    </p:spTree>
    <p:extLst>
      <p:ext uri="{BB962C8B-B14F-4D97-AF65-F5344CB8AC3E}">
        <p14:creationId xmlns:p14="http://schemas.microsoft.com/office/powerpoint/2010/main" val="4145857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88647"/>
            <a:ext cx="8892480" cy="1090531"/>
          </a:xfrm>
        </p:spPr>
        <p:txBody>
          <a:bodyPr/>
          <a:lstStyle/>
          <a:p>
            <a:r>
              <a:rPr lang="el-GR" altLang="el-GR" dirty="0">
                <a:solidFill>
                  <a:schemeClr val="accent4">
                    <a:lumMod val="10000"/>
                  </a:schemeClr>
                </a:solidFill>
                <a:effectLst>
                  <a:outerShdw blurRad="38100" dist="38100" dir="2700000" algn="tl">
                    <a:srgbClr val="000000">
                      <a:alpha val="43137"/>
                    </a:srgbClr>
                  </a:outerShdw>
                </a:effectLst>
              </a:rPr>
              <a:t>Απώτερες Επιπλοκές</a:t>
            </a:r>
            <a:r>
              <a:rPr lang="el-GR" altLang="el-GR" dirty="0" smtClean="0">
                <a:solidFill>
                  <a:schemeClr val="accent4">
                    <a:lumMod val="10000"/>
                  </a:schemeClr>
                </a:solidFill>
                <a:effectLst>
                  <a:outerShdw blurRad="38100" dist="38100" dir="2700000" algn="tl">
                    <a:srgbClr val="000000">
                      <a:alpha val="43137"/>
                    </a:srgbClr>
                  </a:outerShdw>
                </a:effectLst>
              </a:rPr>
              <a:t> </a:t>
            </a:r>
            <a:r>
              <a:rPr lang="el-GR" altLang="el-GR" dirty="0">
                <a:solidFill>
                  <a:schemeClr val="accent4">
                    <a:lumMod val="10000"/>
                  </a:schemeClr>
                </a:solidFill>
                <a:effectLst>
                  <a:outerShdw blurRad="38100" dist="38100" dir="2700000" algn="tl">
                    <a:srgbClr val="000000">
                      <a:alpha val="43137"/>
                    </a:srgbClr>
                  </a:outerShdw>
                </a:effectLst>
              </a:rPr>
              <a:t>σε ΟΑΓ</a:t>
            </a:r>
            <a:r>
              <a:rPr lang="el-GR" altLang="el-GR" dirty="0">
                <a:effectLst>
                  <a:outerShdw blurRad="38100" dist="38100" dir="2700000" algn="tl">
                    <a:srgbClr val="000000">
                      <a:alpha val="43137"/>
                    </a:srgbClr>
                  </a:outerShdw>
                </a:effectLst>
              </a:rPr>
              <a:t/>
            </a:r>
            <a:br>
              <a:rPr lang="el-GR" altLang="el-GR" dirty="0">
                <a:effectLst>
                  <a:outerShdw blurRad="38100" dist="38100" dir="2700000" algn="tl">
                    <a:srgbClr val="000000">
                      <a:alpha val="43137"/>
                    </a:srgbClr>
                  </a:outerShdw>
                </a:effectLst>
              </a:rPr>
            </a:br>
            <a:r>
              <a:rPr lang="el-GR" sz="3200" dirty="0"/>
              <a:t>Εν τω βάθει </a:t>
            </a:r>
            <a:r>
              <a:rPr lang="el-GR" altLang="el-GR" sz="3200" dirty="0"/>
              <a:t>Φλεγμονή </a:t>
            </a:r>
            <a:r>
              <a:rPr lang="el-GR" altLang="el-GR" baseline="-25000" dirty="0"/>
              <a:t>[1/4] </a:t>
            </a:r>
            <a:endParaRPr lang="el-GR" baseline="-25000" dirty="0"/>
          </a:p>
        </p:txBody>
      </p:sp>
      <p:sp>
        <p:nvSpPr>
          <p:cNvPr id="3" name="2 - Θέση περιεχομένου"/>
          <p:cNvSpPr>
            <a:spLocks noGrp="1"/>
          </p:cNvSpPr>
          <p:nvPr>
            <p:ph idx="1"/>
          </p:nvPr>
        </p:nvSpPr>
        <p:spPr>
          <a:xfrm>
            <a:off x="179512" y="1556792"/>
            <a:ext cx="8712968" cy="3600400"/>
          </a:xfrm>
        </p:spPr>
        <p:txBody>
          <a:bodyPr/>
          <a:lstStyle/>
          <a:p>
            <a:pPr>
              <a:buNone/>
            </a:pPr>
            <a:r>
              <a:rPr lang="el-GR" b="1" dirty="0" smtClean="0"/>
              <a:t>Χειρουργικός Καθαρισμός (</a:t>
            </a:r>
            <a:r>
              <a:rPr lang="en-US" b="1" dirty="0" smtClean="0"/>
              <a:t>Debridement</a:t>
            </a:r>
            <a:r>
              <a:rPr lang="el-GR" b="1" dirty="0" smtClean="0"/>
              <a:t>)</a:t>
            </a:r>
            <a:r>
              <a:rPr lang="en-US" dirty="0" smtClean="0"/>
              <a:t> </a:t>
            </a:r>
          </a:p>
          <a:p>
            <a:pPr>
              <a:buSzPct val="100000"/>
            </a:pPr>
            <a:r>
              <a:rPr lang="el-GR" dirty="0" smtClean="0"/>
              <a:t>Κατά τη διάρκεια αυτής της διαδικασίας, αφαιρούνται όλοι οι μολυσμένοι μαλακοί ιστοί και λαμβάνεται δείγμα για την ταυτοποίηση του μικροβίου και την επιλογή της κατάλληλης αντιβιοτικής φαρμακευτικής αγωγής.</a:t>
            </a:r>
          </a:p>
          <a:p>
            <a:pPr>
              <a:buSzPct val="100000"/>
            </a:pPr>
            <a:r>
              <a:rPr lang="el-GR" dirty="0" smtClean="0"/>
              <a:t>Τα εμφυτεύματα καθαρίζονται επιμελώς και αντικαθίσταται το πολυαιθυλένιο.</a:t>
            </a:r>
          </a:p>
          <a:p>
            <a:pPr>
              <a:buSzPct val="100000"/>
            </a:pPr>
            <a:r>
              <a:rPr lang="el-GR" dirty="0" smtClean="0"/>
              <a:t>Μετά τη χειρουργική διαδικασία, χορηγείται η κατάλληλη ενδοφλέβια αντιβίωση για περίπου 6 εβδομάδες.</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72</a:t>
            </a:fld>
            <a:endParaRPr lang="el-GR" dirty="0">
              <a:solidFill>
                <a:srgbClr val="DADADA">
                  <a:lumMod val="10000"/>
                </a:srgbClr>
              </a:solidFill>
            </a:endParaRPr>
          </a:p>
        </p:txBody>
      </p:sp>
      <p:sp>
        <p:nvSpPr>
          <p:cNvPr id="5" name="TextBox 1"/>
          <p:cNvSpPr txBox="1"/>
          <p:nvPr/>
        </p:nvSpPr>
        <p:spPr>
          <a:xfrm>
            <a:off x="7380312" y="5877272"/>
            <a:ext cx="172819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6441342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340768"/>
            <a:ext cx="8640960" cy="4608512"/>
          </a:xfrm>
        </p:spPr>
        <p:txBody>
          <a:bodyPr/>
          <a:lstStyle/>
          <a:p>
            <a:pPr>
              <a:buNone/>
            </a:pPr>
            <a:r>
              <a:rPr lang="el-GR" b="1" dirty="0" smtClean="0"/>
              <a:t>Σταδιοποιημένη Χειρουργική Επέμβαση </a:t>
            </a:r>
            <a:r>
              <a:rPr lang="el-GR" dirty="0" smtClean="0"/>
              <a:t>(</a:t>
            </a:r>
            <a:r>
              <a:rPr lang="en-US" dirty="0" smtClean="0"/>
              <a:t>Staged Surgery</a:t>
            </a:r>
            <a:r>
              <a:rPr lang="el-GR" dirty="0" smtClean="0"/>
              <a:t>)</a:t>
            </a:r>
            <a:endParaRPr lang="en-US" dirty="0" smtClean="0"/>
          </a:p>
          <a:p>
            <a:pPr>
              <a:buSzPct val="100000"/>
            </a:pPr>
            <a:r>
              <a:rPr lang="el-GR" dirty="0" smtClean="0"/>
              <a:t>Σε γενικές γραμμές, οι καθυστερημένες φλεγμονές (αυτές που συμβαίνουν μήνες ή χρόνια μετά από μία ΟΑΓ) ή/και οι χρόνιες φλεγμονές που είναι παρούσες (ενεργές ή ανενεργές) για μεγάλο χρονικό διάστημα, απαιτούν σχεδόν πάντα χειρουργική αντιμετώπιση δύο σταδίων.</a:t>
            </a:r>
            <a:endParaRPr lang="en-US" dirty="0" smtClean="0"/>
          </a:p>
          <a:p>
            <a:pPr>
              <a:buSzPct val="100000"/>
            </a:pPr>
            <a:r>
              <a:rPr lang="el-GR" dirty="0" smtClean="0"/>
              <a:t>Το πρώτο στάδιο περιλαμβάνει:</a:t>
            </a:r>
          </a:p>
          <a:p>
            <a:pPr marL="625475" indent="-265113">
              <a:buSzPct val="100000"/>
              <a:buFont typeface="Wingdings" pitchFamily="2" charset="2"/>
              <a:buChar char="§"/>
            </a:pPr>
            <a:r>
              <a:rPr lang="el-GR" dirty="0" smtClean="0"/>
              <a:t>Αφαίρεση των εμφυτευμάτων, </a:t>
            </a:r>
          </a:p>
          <a:p>
            <a:pPr marL="625475" indent="-265113">
              <a:buSzPct val="100000"/>
              <a:buFont typeface="Wingdings" pitchFamily="2" charset="2"/>
              <a:buChar char="§"/>
            </a:pPr>
            <a:r>
              <a:rPr lang="el-GR" dirty="0" smtClean="0"/>
              <a:t>Έκπλυση των οστών και των πέριξ μαλακών μορίων,</a:t>
            </a:r>
          </a:p>
          <a:p>
            <a:pPr marL="625475" indent="-265113">
              <a:buSzPct val="100000"/>
              <a:buFont typeface="Wingdings" pitchFamily="2" charset="2"/>
              <a:buChar char="§"/>
            </a:pPr>
            <a:r>
              <a:rPr lang="el-GR" dirty="0" smtClean="0"/>
              <a:t>Τοποθέτηση spacer,</a:t>
            </a:r>
          </a:p>
          <a:p>
            <a:pPr marL="625475" indent="-265113">
              <a:buSzPct val="100000"/>
              <a:buFont typeface="Wingdings" pitchFamily="2" charset="2"/>
              <a:buChar char="§"/>
            </a:pPr>
            <a:r>
              <a:rPr lang="el-GR" dirty="0" smtClean="0"/>
              <a:t>Ενδοφλέβια συμπληρωματική αντιβίωση</a:t>
            </a:r>
            <a:r>
              <a:rPr lang="el-GR" dirty="0" smtClean="0">
                <a:solidFill>
                  <a:srgbClr val="000000"/>
                </a:solidFill>
              </a:rPr>
              <a:t> (για τουλάχιστον 6 εβδομάδες).</a:t>
            </a:r>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73</a:t>
            </a:fld>
            <a:endParaRPr lang="el-GR" dirty="0">
              <a:solidFill>
                <a:srgbClr val="DADADA">
                  <a:lumMod val="10000"/>
                </a:srgbClr>
              </a:solidFill>
            </a:endParaRPr>
          </a:p>
        </p:txBody>
      </p:sp>
      <p:sp>
        <p:nvSpPr>
          <p:cNvPr id="5" name="TextBox 1"/>
          <p:cNvSpPr txBox="1"/>
          <p:nvPr/>
        </p:nvSpPr>
        <p:spPr>
          <a:xfrm>
            <a:off x="7308304" y="5949280"/>
            <a:ext cx="172819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6" name="1 - Τίτλος"/>
          <p:cNvSpPr>
            <a:spLocks noGrp="1"/>
          </p:cNvSpPr>
          <p:nvPr>
            <p:ph type="title"/>
          </p:nvPr>
        </p:nvSpPr>
        <p:spPr>
          <a:xfrm>
            <a:off x="107504" y="188647"/>
            <a:ext cx="8892480" cy="1090531"/>
          </a:xfrm>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Απώτερες </a:t>
            </a:r>
            <a:r>
              <a:rPr lang="el-GR" altLang="el-GR" dirty="0">
                <a:solidFill>
                  <a:schemeClr val="accent4">
                    <a:lumMod val="10000"/>
                  </a:schemeClr>
                </a:solidFill>
                <a:effectLst>
                  <a:outerShdw blurRad="38100" dist="38100" dir="2700000" algn="tl">
                    <a:srgbClr val="000000">
                      <a:alpha val="43137"/>
                    </a:srgbClr>
                  </a:outerShdw>
                </a:effectLst>
              </a:rPr>
              <a:t>Επιπλοκές σε </a:t>
            </a:r>
            <a:r>
              <a:rPr lang="el-GR" altLang="el-GR" dirty="0" smtClean="0">
                <a:solidFill>
                  <a:schemeClr val="accent4">
                    <a:lumMod val="10000"/>
                  </a:schemeClr>
                </a:solidFill>
                <a:effectLst>
                  <a:outerShdw blurRad="38100" dist="38100" dir="2700000" algn="tl">
                    <a:srgbClr val="000000">
                      <a:alpha val="43137"/>
                    </a:srgbClr>
                  </a:outerShdw>
                </a:effectLst>
              </a:rPr>
              <a:t>ΟΑΓ</a:t>
            </a:r>
            <a:r>
              <a:rPr lang="el-GR" altLang="el-GR" dirty="0" smtClean="0">
                <a:effectLst>
                  <a:outerShdw blurRad="38100" dist="38100" dir="2700000" algn="tl">
                    <a:srgbClr val="000000">
                      <a:alpha val="43137"/>
                    </a:srgbClr>
                  </a:outerShdw>
                </a:effectLst>
              </a:rPr>
              <a:t/>
            </a:r>
            <a:br>
              <a:rPr lang="el-GR" altLang="el-GR" dirty="0" smtClean="0">
                <a:effectLst>
                  <a:outerShdw blurRad="38100" dist="38100" dir="2700000" algn="tl">
                    <a:srgbClr val="000000">
                      <a:alpha val="43137"/>
                    </a:srgbClr>
                  </a:outerShdw>
                </a:effectLst>
              </a:rPr>
            </a:br>
            <a:r>
              <a:rPr lang="el-GR" sz="3200" dirty="0"/>
              <a:t>Εν τω βάθει </a:t>
            </a:r>
            <a:r>
              <a:rPr lang="el-GR" altLang="el-GR" sz="3200" dirty="0"/>
              <a:t>Φλεγμονή  </a:t>
            </a:r>
            <a:r>
              <a:rPr lang="el-GR" altLang="el-GR" baseline="-25000" dirty="0"/>
              <a:t>[2/4] </a:t>
            </a:r>
            <a:endParaRPr lang="el-GR" baseline="-25000" dirty="0"/>
          </a:p>
        </p:txBody>
      </p:sp>
    </p:spTree>
    <p:extLst>
      <p:ext uri="{BB962C8B-B14F-4D97-AF65-F5344CB8AC3E}">
        <p14:creationId xmlns:p14="http://schemas.microsoft.com/office/powerpoint/2010/main" val="31138728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8032" y="1484784"/>
            <a:ext cx="8964488" cy="1368152"/>
          </a:xfrm>
        </p:spPr>
        <p:txBody>
          <a:bodyPr/>
          <a:lstStyle/>
          <a:p>
            <a:pPr>
              <a:buSzPct val="100000"/>
            </a:pPr>
            <a:r>
              <a:rPr lang="el-GR" dirty="0" smtClean="0"/>
              <a:t>Το </a:t>
            </a:r>
            <a:r>
              <a:rPr lang="en-US" dirty="0" smtClean="0"/>
              <a:t>spacer </a:t>
            </a:r>
            <a:r>
              <a:rPr lang="el-GR" dirty="0" smtClean="0"/>
              <a:t>είναι μια κατασκευή -συνήθως δύο τεμαχίων- οστικού τσιμέντου που εμπεριέχει αντιβιοτικό σε υψηλή συγκέντρωση. Τα αντιβιοτικά εισρέουν στα οστά και τα πέριξ μαλακά μόρια και με την πάροδο του χρόνου βοηθούν στην αντιμετώπιση της φλεγμονής.</a:t>
            </a:r>
          </a:p>
        </p:txBody>
      </p:sp>
      <p:sp>
        <p:nvSpPr>
          <p:cNvPr id="4" name="3 - Θέση αριθμού διαφάνειας"/>
          <p:cNvSpPr>
            <a:spLocks noGrp="1"/>
          </p:cNvSpPr>
          <p:nvPr>
            <p:ph type="sldNum" sz="quarter" idx="12"/>
          </p:nvPr>
        </p:nvSpPr>
        <p:spPr>
          <a:xfrm>
            <a:off x="8604448" y="6337126"/>
            <a:ext cx="467544" cy="476250"/>
          </a:xfrm>
        </p:spPr>
        <p:txBody>
          <a:bodyPr/>
          <a:lstStyle/>
          <a:p>
            <a:pPr>
              <a:defRPr/>
            </a:pPr>
            <a:fld id="{8198C6A6-8556-485F-81D9-A8F098D09877}" type="slidenum">
              <a:rPr lang="el-GR" smtClean="0">
                <a:solidFill>
                  <a:srgbClr val="DADADA">
                    <a:lumMod val="10000"/>
                  </a:srgbClr>
                </a:solidFill>
              </a:rPr>
              <a:pPr>
                <a:defRPr/>
              </a:pPr>
              <a:t>74</a:t>
            </a:fld>
            <a:endParaRPr lang="el-GR" dirty="0">
              <a:solidFill>
                <a:srgbClr val="DADADA">
                  <a:lumMod val="10000"/>
                </a:srgbClr>
              </a:solidFill>
            </a:endParaRPr>
          </a:p>
        </p:txBody>
      </p:sp>
      <p:pic>
        <p:nvPicPr>
          <p:cNvPr id="1026" name="Picture 2"/>
          <p:cNvPicPr>
            <a:picLocks noChangeAspect="1" noChangeArrowheads="1"/>
          </p:cNvPicPr>
          <p:nvPr/>
        </p:nvPicPr>
        <p:blipFill>
          <a:blip r:embed="rId3" cstate="print"/>
          <a:srcRect t="54530"/>
          <a:stretch>
            <a:fillRect/>
          </a:stretch>
        </p:blipFill>
        <p:spPr bwMode="auto">
          <a:xfrm>
            <a:off x="5260378" y="3322458"/>
            <a:ext cx="3219224" cy="2232248"/>
          </a:xfrm>
          <a:prstGeom prst="rect">
            <a:avLst/>
          </a:prstGeom>
          <a:ln w="38100" cap="sq" cmpd="thickThin">
            <a:solidFill>
              <a:srgbClr val="000000"/>
            </a:solidFill>
            <a:prstDash val="solid"/>
            <a:miter lim="800000"/>
          </a:ln>
          <a:effectLst>
            <a:innerShdw blurRad="76200">
              <a:srgbClr val="000000"/>
            </a:innerShdw>
          </a:effectLst>
        </p:spPr>
      </p:pic>
      <p:sp>
        <p:nvSpPr>
          <p:cNvPr id="7" name="2 - Θέση περιεχομένου"/>
          <p:cNvSpPr txBox="1">
            <a:spLocks/>
          </p:cNvSpPr>
          <p:nvPr/>
        </p:nvSpPr>
        <p:spPr bwMode="auto">
          <a:xfrm>
            <a:off x="251520" y="2924944"/>
            <a:ext cx="4824536" cy="360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anose="05000000000000000000" pitchFamily="2" charset="2"/>
              <a:buChar char="Ø"/>
            </a:pPr>
            <a:r>
              <a:rPr lang="el-GR" sz="2200" dirty="0" smtClean="0">
                <a:solidFill>
                  <a:srgbClr val="000000"/>
                </a:solidFill>
                <a:latin typeface="Calibri" pitchFamily="34" charset="0"/>
              </a:rPr>
              <a:t>Η τοποθέτησή του </a:t>
            </a:r>
            <a:r>
              <a:rPr lang="en-US" sz="2200" dirty="0" smtClean="0">
                <a:solidFill>
                  <a:srgbClr val="000000"/>
                </a:solidFill>
                <a:latin typeface="Calibri" pitchFamily="34" charset="0"/>
              </a:rPr>
              <a:t>spacer </a:t>
            </a:r>
            <a:r>
              <a:rPr lang="el-GR" sz="2200" dirty="0" smtClean="0">
                <a:solidFill>
                  <a:srgbClr val="000000"/>
                </a:solidFill>
                <a:latin typeface="Calibri" pitchFamily="34" charset="0"/>
              </a:rPr>
              <a:t>στα άκρα του μηριαίου οστού και της κνήμης πραγματοποιείται με τέτοιο τρόπο ώστε να διατηρείται -ως ένα βαθμό- η ευθυγράμμιση τους καθώς και το μεσάρθριο διάστημα της άρθρωσης,</a:t>
            </a:r>
            <a:r>
              <a:rPr lang="el-GR" sz="2400" dirty="0" smtClean="0">
                <a:solidFill>
                  <a:srgbClr val="FFFFFF"/>
                </a:solidFill>
              </a:rPr>
              <a:t> </a:t>
            </a:r>
            <a:r>
              <a:rPr lang="el-GR" sz="2200" dirty="0" smtClean="0">
                <a:solidFill>
                  <a:srgbClr val="000000"/>
                </a:solidFill>
                <a:latin typeface="Calibri" pitchFamily="34" charset="0"/>
              </a:rPr>
              <a:t>παρέχοντας έτσι τη δυνατότητα κινητοποίησης των ασθενών, ενώ η φλεγμονή τελεί υπό έλεγχο.</a:t>
            </a:r>
            <a:r>
              <a:rPr lang="en-US" sz="2200" dirty="0" smtClean="0">
                <a:solidFill>
                  <a:srgbClr val="000000"/>
                </a:solidFill>
                <a:latin typeface="Calibri" pitchFamily="34" charset="0"/>
              </a:rPr>
              <a:t> </a:t>
            </a:r>
            <a:endParaRPr lang="el-GR" sz="2200" kern="0" dirty="0" smtClean="0">
              <a:solidFill>
                <a:srgbClr val="000000"/>
              </a:solidFill>
              <a:latin typeface="Calibri" pitchFamily="34" charset="0"/>
              <a:cs typeface="Calibri" panose="020F0502020204030204" pitchFamily="34" charset="0"/>
            </a:endParaRPr>
          </a:p>
        </p:txBody>
      </p:sp>
      <p:sp>
        <p:nvSpPr>
          <p:cNvPr id="8" name="TextBox 1"/>
          <p:cNvSpPr txBox="1"/>
          <p:nvPr/>
        </p:nvSpPr>
        <p:spPr>
          <a:xfrm>
            <a:off x="7380312" y="6156012"/>
            <a:ext cx="172819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9" name="1 - Τίτλος"/>
          <p:cNvSpPr>
            <a:spLocks noGrp="1"/>
          </p:cNvSpPr>
          <p:nvPr>
            <p:ph type="title"/>
          </p:nvPr>
        </p:nvSpPr>
        <p:spPr>
          <a:xfrm>
            <a:off x="107504" y="188647"/>
            <a:ext cx="8892480" cy="1090531"/>
          </a:xfrm>
        </p:spPr>
        <p:txBody>
          <a:bodyPr/>
          <a:lstStyle/>
          <a:p>
            <a:r>
              <a:rPr lang="el-GR" altLang="el-GR" dirty="0">
                <a:solidFill>
                  <a:schemeClr val="accent4">
                    <a:lumMod val="10000"/>
                  </a:schemeClr>
                </a:solidFill>
                <a:effectLst>
                  <a:outerShdw blurRad="38100" dist="38100" dir="2700000" algn="tl">
                    <a:srgbClr val="000000">
                      <a:alpha val="43137"/>
                    </a:srgbClr>
                  </a:outerShdw>
                </a:effectLst>
              </a:rPr>
              <a:t>Απώτερες Επιπλοκές</a:t>
            </a:r>
            <a:r>
              <a:rPr lang="el-GR" altLang="el-GR" dirty="0" smtClean="0">
                <a:solidFill>
                  <a:schemeClr val="accent4">
                    <a:lumMod val="10000"/>
                  </a:schemeClr>
                </a:solidFill>
                <a:effectLst>
                  <a:outerShdw blurRad="38100" dist="38100" dir="2700000" algn="tl">
                    <a:srgbClr val="000000">
                      <a:alpha val="43137"/>
                    </a:srgbClr>
                  </a:outerShdw>
                </a:effectLst>
              </a:rPr>
              <a:t> </a:t>
            </a:r>
            <a:r>
              <a:rPr lang="el-GR" altLang="el-GR" dirty="0">
                <a:solidFill>
                  <a:schemeClr val="accent4">
                    <a:lumMod val="10000"/>
                  </a:schemeClr>
                </a:solidFill>
                <a:effectLst>
                  <a:outerShdw blurRad="38100" dist="38100" dir="2700000" algn="tl">
                    <a:srgbClr val="000000">
                      <a:alpha val="43137"/>
                    </a:srgbClr>
                  </a:outerShdw>
                </a:effectLst>
              </a:rPr>
              <a:t>σε ΟΑΓ</a:t>
            </a:r>
            <a:r>
              <a:rPr lang="el-GR" altLang="el-GR" dirty="0">
                <a:effectLst>
                  <a:outerShdw blurRad="38100" dist="38100" dir="2700000" algn="tl">
                    <a:srgbClr val="000000">
                      <a:alpha val="43137"/>
                    </a:srgbClr>
                  </a:outerShdw>
                </a:effectLst>
              </a:rPr>
              <a:t/>
            </a:r>
            <a:br>
              <a:rPr lang="el-GR" altLang="el-GR" dirty="0">
                <a:effectLst>
                  <a:outerShdw blurRad="38100" dist="38100" dir="2700000" algn="tl">
                    <a:srgbClr val="000000">
                      <a:alpha val="43137"/>
                    </a:srgbClr>
                  </a:outerShdw>
                </a:effectLst>
              </a:rPr>
            </a:br>
            <a:r>
              <a:rPr lang="el-GR" sz="3200" dirty="0"/>
              <a:t>Εν τω βάθει </a:t>
            </a:r>
            <a:r>
              <a:rPr lang="el-GR" altLang="el-GR" sz="3200" dirty="0"/>
              <a:t>Φλεγμονή </a:t>
            </a:r>
            <a:r>
              <a:rPr lang="el-GR" altLang="el-GR" baseline="-25000" dirty="0"/>
              <a:t>[</a:t>
            </a:r>
            <a:r>
              <a:rPr lang="el-GR" altLang="el-GR" baseline="-25000" dirty="0"/>
              <a:t>3/4] </a:t>
            </a:r>
            <a:endParaRPr lang="el-GR" baseline="-25000" dirty="0"/>
          </a:p>
        </p:txBody>
      </p:sp>
      <p:sp>
        <p:nvSpPr>
          <p:cNvPr id="10" name="Ορθογώνιο 9"/>
          <p:cNvSpPr/>
          <p:nvPr/>
        </p:nvSpPr>
        <p:spPr>
          <a:xfrm>
            <a:off x="5241511" y="5614718"/>
            <a:ext cx="3256957" cy="646331"/>
          </a:xfrm>
          <a:prstGeom prst="rect">
            <a:avLst/>
          </a:prstGeom>
        </p:spPr>
        <p:txBody>
          <a:bodyPr wrap="square">
            <a:spAutoFit/>
          </a:bodyPr>
          <a:lstStyle/>
          <a:p>
            <a:r>
              <a:rPr lang="en-US" sz="1200" dirty="0" smtClean="0">
                <a:solidFill>
                  <a:schemeClr val="accent4">
                    <a:lumMod val="25000"/>
                  </a:schemeClr>
                </a:solidFill>
                <a:latin typeface="Calibri" panose="020F0502020204030204" pitchFamily="34" charset="0"/>
              </a:rPr>
              <a:t>Reproduced </a:t>
            </a:r>
            <a:r>
              <a:rPr lang="en-US" sz="1200" dirty="0">
                <a:solidFill>
                  <a:schemeClr val="accent4">
                    <a:lumMod val="25000"/>
                  </a:schemeClr>
                </a:solidFill>
                <a:latin typeface="Calibri" panose="020F0502020204030204" pitchFamily="34" charset="0"/>
              </a:rPr>
              <a:t>with permission from </a:t>
            </a:r>
            <a:r>
              <a:rPr lang="en-US" sz="1200" i="1" dirty="0">
                <a:solidFill>
                  <a:schemeClr val="accent4">
                    <a:lumMod val="25000"/>
                  </a:schemeClr>
                </a:solidFill>
                <a:latin typeface="Calibri" panose="020F0502020204030204" pitchFamily="34" charset="0"/>
              </a:rPr>
              <a:t>OrthoInfo. </a:t>
            </a:r>
            <a:r>
              <a:rPr lang="en-US" sz="1200" dirty="0">
                <a:solidFill>
                  <a:schemeClr val="accent4">
                    <a:lumMod val="25000"/>
                  </a:schemeClr>
                </a:solidFill>
                <a:latin typeface="Calibri" panose="020F0502020204030204" pitchFamily="34" charset="0"/>
              </a:rPr>
              <a:t>© American Academy of Orthopaedic Surgeons. Rosemont, IL. http://orthoinfo.aaos.org. </a:t>
            </a:r>
            <a:endParaRPr lang="el-GR" sz="1200" dirty="0">
              <a:solidFill>
                <a:schemeClr val="accent4">
                  <a:lumMod val="25000"/>
                </a:schemeClr>
              </a:solidFill>
              <a:latin typeface="Calibri" panose="020F0502020204030204" pitchFamily="34" charset="0"/>
            </a:endParaRPr>
          </a:p>
        </p:txBody>
      </p:sp>
    </p:spTree>
    <p:extLst>
      <p:ext uri="{BB962C8B-B14F-4D97-AF65-F5344CB8AC3E}">
        <p14:creationId xmlns:p14="http://schemas.microsoft.com/office/powerpoint/2010/main" val="41557572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604448" y="6337126"/>
            <a:ext cx="467544" cy="476250"/>
          </a:xfrm>
        </p:spPr>
        <p:txBody>
          <a:bodyPr/>
          <a:lstStyle/>
          <a:p>
            <a:pPr>
              <a:defRPr/>
            </a:pPr>
            <a:fld id="{8198C6A6-8556-485F-81D9-A8F098D09877}" type="slidenum">
              <a:rPr lang="el-GR" smtClean="0">
                <a:solidFill>
                  <a:srgbClr val="DADADA">
                    <a:lumMod val="10000"/>
                  </a:srgbClr>
                </a:solidFill>
              </a:rPr>
              <a:pPr>
                <a:defRPr/>
              </a:pPr>
              <a:t>75</a:t>
            </a:fld>
            <a:endParaRPr lang="el-GR" dirty="0">
              <a:solidFill>
                <a:srgbClr val="DADADA">
                  <a:lumMod val="10000"/>
                </a:srgbClr>
              </a:solidFill>
            </a:endParaRPr>
          </a:p>
        </p:txBody>
      </p:sp>
      <p:sp>
        <p:nvSpPr>
          <p:cNvPr id="8" name="TextBox 1"/>
          <p:cNvSpPr txBox="1"/>
          <p:nvPr/>
        </p:nvSpPr>
        <p:spPr>
          <a:xfrm>
            <a:off x="6904865" y="6173195"/>
            <a:ext cx="1728192"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AAOS,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2</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9" name="1 - Τίτλος"/>
          <p:cNvSpPr>
            <a:spLocks noGrp="1"/>
          </p:cNvSpPr>
          <p:nvPr>
            <p:ph type="title"/>
          </p:nvPr>
        </p:nvSpPr>
        <p:spPr>
          <a:xfrm>
            <a:off x="107504" y="188647"/>
            <a:ext cx="8892480" cy="1090531"/>
          </a:xfrm>
        </p:spPr>
        <p:txBody>
          <a:bodyPr/>
          <a:lstStyle/>
          <a:p>
            <a:r>
              <a:rPr lang="el-GR" altLang="el-GR" dirty="0">
                <a:solidFill>
                  <a:schemeClr val="accent4">
                    <a:lumMod val="10000"/>
                  </a:schemeClr>
                </a:solidFill>
                <a:effectLst>
                  <a:outerShdw blurRad="38100" dist="38100" dir="2700000" algn="tl">
                    <a:srgbClr val="000000">
                      <a:alpha val="43137"/>
                    </a:srgbClr>
                  </a:outerShdw>
                </a:effectLst>
              </a:rPr>
              <a:t>Απώτερες Επιπλοκές</a:t>
            </a:r>
            <a:r>
              <a:rPr lang="el-GR" altLang="el-GR" dirty="0" smtClean="0">
                <a:solidFill>
                  <a:schemeClr val="accent4">
                    <a:lumMod val="10000"/>
                  </a:schemeClr>
                </a:solidFill>
                <a:effectLst>
                  <a:outerShdw blurRad="38100" dist="38100" dir="2700000" algn="tl">
                    <a:srgbClr val="000000">
                      <a:alpha val="43137"/>
                    </a:srgbClr>
                  </a:outerShdw>
                </a:effectLst>
              </a:rPr>
              <a:t> σε ΟΑΓ</a:t>
            </a:r>
            <a:r>
              <a:rPr lang="el-GR" altLang="el-GR" dirty="0" smtClean="0">
                <a:effectLst>
                  <a:outerShdw blurRad="38100" dist="38100" dir="2700000" algn="tl">
                    <a:srgbClr val="000000">
                      <a:alpha val="43137"/>
                    </a:srgbClr>
                  </a:outerShdw>
                </a:effectLst>
              </a:rPr>
              <a:t/>
            </a:r>
            <a:br>
              <a:rPr lang="el-GR" altLang="el-GR" dirty="0" smtClean="0">
                <a:effectLst>
                  <a:outerShdw blurRad="38100" dist="38100" dir="2700000" algn="tl">
                    <a:srgbClr val="000000">
                      <a:alpha val="43137"/>
                    </a:srgbClr>
                  </a:outerShdw>
                </a:effectLst>
              </a:rPr>
            </a:br>
            <a:r>
              <a:rPr lang="el-GR" sz="3200" dirty="0"/>
              <a:t>Εν τω βάθει </a:t>
            </a:r>
            <a:r>
              <a:rPr lang="el-GR" altLang="el-GR" sz="3200" dirty="0"/>
              <a:t>Φλεγμονή  </a:t>
            </a:r>
            <a:r>
              <a:rPr lang="el-GR" altLang="el-GR" baseline="-25000" dirty="0"/>
              <a:t>[4/4] </a:t>
            </a:r>
            <a:endParaRPr lang="el-GR" baseline="-25000" dirty="0"/>
          </a:p>
        </p:txBody>
      </p:sp>
      <p:sp>
        <p:nvSpPr>
          <p:cNvPr id="10" name="2 - Θέση περιεχομένου"/>
          <p:cNvSpPr txBox="1">
            <a:spLocks/>
          </p:cNvSpPr>
          <p:nvPr/>
        </p:nvSpPr>
        <p:spPr bwMode="auto">
          <a:xfrm>
            <a:off x="179512" y="1556792"/>
            <a:ext cx="8712968"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itchFamily="2" charset="2"/>
              <a:buChar char="Ø"/>
            </a:pPr>
            <a:r>
              <a:rPr lang="el-GR" sz="2200" dirty="0" smtClean="0">
                <a:solidFill>
                  <a:srgbClr val="000000"/>
                </a:solidFill>
                <a:latin typeface="Calibri" pitchFamily="34" charset="0"/>
              </a:rPr>
              <a:t>Μετά την πάροδο 2-3 μηνών, σε δεύτερο στάδιο, αφαιρείται το </a:t>
            </a:r>
            <a:r>
              <a:rPr lang="en-US" sz="2200" dirty="0" smtClean="0">
                <a:solidFill>
                  <a:srgbClr val="000000"/>
                </a:solidFill>
                <a:latin typeface="Calibri" pitchFamily="34" charset="0"/>
              </a:rPr>
              <a:t>spacer </a:t>
            </a:r>
            <a:r>
              <a:rPr lang="el-GR" sz="2200" dirty="0" smtClean="0">
                <a:solidFill>
                  <a:srgbClr val="000000"/>
                </a:solidFill>
                <a:latin typeface="Calibri" pitchFamily="34" charset="0"/>
              </a:rPr>
              <a:t>και η πραγματοποιείται η εμφύτευση νέων προθέσεων </a:t>
            </a:r>
            <a:r>
              <a:rPr lang="en-US" sz="2200" dirty="0" smtClean="0">
                <a:solidFill>
                  <a:srgbClr val="000000"/>
                </a:solidFill>
                <a:latin typeface="Calibri" pitchFamily="34" charset="0"/>
              </a:rPr>
              <a:t>(revision)</a:t>
            </a:r>
            <a:r>
              <a:rPr lang="el-GR" sz="2200" dirty="0" smtClean="0">
                <a:solidFill>
                  <a:srgbClr val="000000"/>
                </a:solidFill>
                <a:latin typeface="Calibri" pitchFamily="34" charset="0"/>
              </a:rPr>
              <a:t>.</a:t>
            </a:r>
            <a:endParaRPr lang="el-GR" sz="2200" kern="0" dirty="0" smtClean="0">
              <a:solidFill>
                <a:srgbClr val="DADADA">
                  <a:lumMod val="10000"/>
                </a:srgbClr>
              </a:solidFill>
              <a:latin typeface="Calibri" panose="020F0502020204030204" pitchFamily="34" charset="0"/>
              <a:cs typeface="Calibri" panose="020F0502020204030204"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3059836" y="2492896"/>
            <a:ext cx="3145981" cy="3240360"/>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6"/>
          <p:cNvSpPr/>
          <p:nvPr/>
        </p:nvSpPr>
        <p:spPr>
          <a:xfrm>
            <a:off x="2971730" y="5804695"/>
            <a:ext cx="3322191" cy="646331"/>
          </a:xfrm>
          <a:prstGeom prst="rect">
            <a:avLst/>
          </a:prstGeom>
        </p:spPr>
        <p:txBody>
          <a:bodyPr wrap="square">
            <a:spAutoFit/>
          </a:bodyPr>
          <a:lstStyle/>
          <a:p>
            <a:r>
              <a:rPr lang="en-US" sz="1200" dirty="0" smtClean="0">
                <a:solidFill>
                  <a:schemeClr val="accent4">
                    <a:lumMod val="25000"/>
                  </a:schemeClr>
                </a:solidFill>
                <a:latin typeface="Calibri" panose="020F0502020204030204" pitchFamily="34" charset="0"/>
              </a:rPr>
              <a:t>Reproduced </a:t>
            </a:r>
            <a:r>
              <a:rPr lang="en-US" sz="1200" dirty="0">
                <a:solidFill>
                  <a:schemeClr val="accent4">
                    <a:lumMod val="25000"/>
                  </a:schemeClr>
                </a:solidFill>
                <a:latin typeface="Calibri" panose="020F0502020204030204" pitchFamily="34" charset="0"/>
              </a:rPr>
              <a:t>with permission from </a:t>
            </a:r>
            <a:r>
              <a:rPr lang="en-US" sz="1200" i="1" dirty="0">
                <a:solidFill>
                  <a:schemeClr val="accent4">
                    <a:lumMod val="25000"/>
                  </a:schemeClr>
                </a:solidFill>
                <a:latin typeface="Calibri" panose="020F0502020204030204" pitchFamily="34" charset="0"/>
              </a:rPr>
              <a:t>OrthoInfo. </a:t>
            </a:r>
            <a:r>
              <a:rPr lang="en-US" sz="1200" dirty="0">
                <a:solidFill>
                  <a:schemeClr val="accent4">
                    <a:lumMod val="25000"/>
                  </a:schemeClr>
                </a:solidFill>
                <a:latin typeface="Calibri" panose="020F0502020204030204" pitchFamily="34" charset="0"/>
              </a:rPr>
              <a:t>© American Academy of Orthopaedic Surgeons. Rosemont, IL. http://orthoinfo.aaos.org. </a:t>
            </a:r>
            <a:endParaRPr lang="el-GR" sz="1200" dirty="0">
              <a:solidFill>
                <a:schemeClr val="accent4">
                  <a:lumMod val="25000"/>
                </a:schemeClr>
              </a:solidFill>
              <a:latin typeface="Calibri" panose="020F0502020204030204" pitchFamily="34" charset="0"/>
            </a:endParaRPr>
          </a:p>
        </p:txBody>
      </p:sp>
    </p:spTree>
    <p:extLst>
      <p:ext uri="{BB962C8B-B14F-4D97-AF65-F5344CB8AC3E}">
        <p14:creationId xmlns:p14="http://schemas.microsoft.com/office/powerpoint/2010/main" val="24083957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a:xfrm>
            <a:off x="8604448" y="6337126"/>
            <a:ext cx="467544" cy="476250"/>
          </a:xfrm>
        </p:spPr>
        <p:txBody>
          <a:bodyPr/>
          <a:lstStyle/>
          <a:p>
            <a:pPr>
              <a:defRPr/>
            </a:pPr>
            <a:fld id="{8198C6A6-8556-485F-81D9-A8F098D09877}" type="slidenum">
              <a:rPr lang="el-GR" smtClean="0">
                <a:solidFill>
                  <a:srgbClr val="DADADA">
                    <a:lumMod val="10000"/>
                  </a:srgbClr>
                </a:solidFill>
              </a:rPr>
              <a:pPr>
                <a:defRPr/>
              </a:pPr>
              <a:t>76</a:t>
            </a:fld>
            <a:endParaRPr lang="el-GR" dirty="0">
              <a:solidFill>
                <a:srgbClr val="DADADA">
                  <a:lumMod val="10000"/>
                </a:srgbClr>
              </a:solidFill>
            </a:endParaRPr>
          </a:p>
        </p:txBody>
      </p:sp>
      <p:sp>
        <p:nvSpPr>
          <p:cNvPr id="8" name="TextBox 1"/>
          <p:cNvSpPr txBox="1"/>
          <p:nvPr/>
        </p:nvSpPr>
        <p:spPr>
          <a:xfrm>
            <a:off x="3635896" y="6196662"/>
            <a:ext cx="511256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Schiavone Panni A,</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1</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Apostolopoulos AP,</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4</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9" name="1 - Τίτλος"/>
          <p:cNvSpPr>
            <a:spLocks noGrp="1"/>
          </p:cNvSpPr>
          <p:nvPr>
            <p:ph type="title"/>
          </p:nvPr>
        </p:nvSpPr>
        <p:spPr>
          <a:xfrm>
            <a:off x="107504" y="188647"/>
            <a:ext cx="8892480" cy="1090531"/>
          </a:xfrm>
        </p:spPr>
        <p:txBody>
          <a:bodyPr/>
          <a:lstStyle/>
          <a:p>
            <a:r>
              <a:rPr lang="el-GR" altLang="el-GR" dirty="0">
                <a:solidFill>
                  <a:schemeClr val="accent4">
                    <a:lumMod val="10000"/>
                  </a:schemeClr>
                </a:solidFill>
                <a:effectLst>
                  <a:outerShdw blurRad="38100" dist="38100" dir="2700000" algn="tl">
                    <a:srgbClr val="000000">
                      <a:alpha val="43137"/>
                    </a:srgbClr>
                  </a:outerShdw>
                </a:effectLst>
              </a:rPr>
              <a:t>Απώτερες Επιπλοκές</a:t>
            </a:r>
            <a:r>
              <a:rPr lang="el-GR" altLang="el-GR" dirty="0" smtClean="0">
                <a:solidFill>
                  <a:schemeClr val="accent4">
                    <a:lumMod val="10000"/>
                  </a:schemeClr>
                </a:solidFill>
                <a:effectLst>
                  <a:outerShdw blurRad="38100" dist="38100" dir="2700000" algn="tl">
                    <a:srgbClr val="000000">
                      <a:alpha val="43137"/>
                    </a:srgbClr>
                  </a:outerShdw>
                </a:effectLst>
              </a:rPr>
              <a:t> σε ΟΑΓ</a:t>
            </a:r>
            <a:r>
              <a:rPr lang="el-GR" altLang="el-GR" dirty="0" smtClean="0">
                <a:effectLst>
                  <a:outerShdw blurRad="38100" dist="38100" dir="2700000" algn="tl">
                    <a:srgbClr val="000000">
                      <a:alpha val="43137"/>
                    </a:srgbClr>
                  </a:outerShdw>
                </a:effectLst>
              </a:rPr>
              <a:t/>
            </a:r>
            <a:br>
              <a:rPr lang="el-GR" altLang="el-GR" dirty="0" smtClean="0">
                <a:effectLst>
                  <a:outerShdw blurRad="38100" dist="38100" dir="2700000" algn="tl">
                    <a:srgbClr val="000000">
                      <a:alpha val="43137"/>
                    </a:srgbClr>
                  </a:outerShdw>
                </a:effectLst>
              </a:rPr>
            </a:br>
            <a:r>
              <a:rPr lang="el-GR" altLang="el-GR" sz="3200" dirty="0"/>
              <a:t>Μετάλλωση </a:t>
            </a:r>
            <a:r>
              <a:rPr lang="en-US" altLang="el-GR" sz="3200" dirty="0"/>
              <a:t>-</a:t>
            </a:r>
            <a:r>
              <a:rPr lang="el-GR" altLang="el-GR" sz="3200" dirty="0"/>
              <a:t> Μεταλλογενής Υμενίτιδα </a:t>
            </a:r>
            <a:r>
              <a:rPr lang="el-GR" altLang="el-GR" baseline="-25000" dirty="0"/>
              <a:t>[</a:t>
            </a:r>
            <a:r>
              <a:rPr lang="en-US" altLang="el-GR" baseline="-25000" dirty="0"/>
              <a:t>1</a:t>
            </a:r>
            <a:r>
              <a:rPr lang="el-GR" altLang="el-GR" baseline="-25000" dirty="0"/>
              <a:t>/</a:t>
            </a:r>
            <a:r>
              <a:rPr lang="en-US" altLang="el-GR" baseline="-25000" dirty="0"/>
              <a:t>2</a:t>
            </a:r>
            <a:r>
              <a:rPr lang="el-GR" altLang="el-GR" baseline="-25000" dirty="0"/>
              <a:t>]  </a:t>
            </a:r>
            <a:endParaRPr lang="el-GR" baseline="-25000" dirty="0"/>
          </a:p>
        </p:txBody>
      </p:sp>
      <p:sp>
        <p:nvSpPr>
          <p:cNvPr id="10" name="2 - Θέση περιεχομένου"/>
          <p:cNvSpPr txBox="1">
            <a:spLocks/>
          </p:cNvSpPr>
          <p:nvPr/>
        </p:nvSpPr>
        <p:spPr bwMode="auto">
          <a:xfrm>
            <a:off x="35496" y="1628800"/>
            <a:ext cx="5184576" cy="18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itchFamily="2" charset="2"/>
              <a:buChar char="Ø"/>
            </a:pPr>
            <a:r>
              <a:rPr lang="el-GR" sz="2200" dirty="0" smtClean="0">
                <a:solidFill>
                  <a:srgbClr val="000000"/>
                </a:solidFill>
                <a:latin typeface="Calibri" pitchFamily="34" charset="0"/>
              </a:rPr>
              <a:t>Η μετάλλωση αποτελεί μια σπάνια και σοβαρή επιπλοκή που εμφανίζεται σε χειρουργικές επεμβάσεις</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πχ. ΟΑΙ, ΟΑΓ) αντικατάστασης όπου τοποθετούνται μεταλλικά εμφυτεύματα.</a:t>
            </a:r>
          </a:p>
        </p:txBody>
      </p:sp>
      <p:pic>
        <p:nvPicPr>
          <p:cNvPr id="3074" name="Picture 2"/>
          <p:cNvPicPr>
            <a:picLocks noChangeAspect="1" noChangeArrowheads="1"/>
          </p:cNvPicPr>
          <p:nvPr/>
        </p:nvPicPr>
        <p:blipFill>
          <a:blip r:embed="rId3" cstate="print"/>
          <a:srcRect/>
          <a:stretch>
            <a:fillRect/>
          </a:stretch>
        </p:blipFill>
        <p:spPr bwMode="auto">
          <a:xfrm>
            <a:off x="5364088" y="1484784"/>
            <a:ext cx="3149285" cy="1800200"/>
          </a:xfrm>
          <a:prstGeom prst="rect">
            <a:avLst/>
          </a:prstGeom>
          <a:ln w="38100" cap="sq" cmpd="thickThin">
            <a:solidFill>
              <a:srgbClr val="000000"/>
            </a:solidFill>
            <a:prstDash val="solid"/>
            <a:miter lim="800000"/>
          </a:ln>
          <a:effectLst>
            <a:innerShdw blurRad="76200">
              <a:srgbClr val="000000"/>
            </a:innerShdw>
          </a:effectLst>
        </p:spPr>
      </p:pic>
      <p:sp>
        <p:nvSpPr>
          <p:cNvPr id="7" name="2 - Θέση περιεχομένου"/>
          <p:cNvSpPr txBox="1">
            <a:spLocks/>
          </p:cNvSpPr>
          <p:nvPr/>
        </p:nvSpPr>
        <p:spPr bwMode="auto">
          <a:xfrm>
            <a:off x="0" y="3429000"/>
            <a:ext cx="9036496" cy="29523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rgbClr val="A50021"/>
              </a:buClr>
              <a:buSzPct val="100000"/>
              <a:buFont typeface="Wingdings" pitchFamily="2" charset="2"/>
              <a:buChar char="Ø"/>
            </a:pPr>
            <a:r>
              <a:rPr lang="el-GR" sz="2200" dirty="0" smtClean="0">
                <a:solidFill>
                  <a:srgbClr val="000000"/>
                </a:solidFill>
                <a:latin typeface="Calibri" pitchFamily="34" charset="0"/>
              </a:rPr>
              <a:t>Η τριβή μεταξύ των μεταλλικών προθετικών εμφυτευμάτων δημιουργεί μεταλλικά «συντρίμμια» (</a:t>
            </a:r>
            <a:r>
              <a:rPr lang="en-US" sz="2200" dirty="0" smtClean="0">
                <a:solidFill>
                  <a:srgbClr val="000000"/>
                </a:solidFill>
                <a:latin typeface="Calibri" pitchFamily="34" charset="0"/>
              </a:rPr>
              <a:t>metallic debris</a:t>
            </a:r>
            <a:r>
              <a:rPr lang="el-GR" sz="2200" dirty="0" smtClean="0">
                <a:solidFill>
                  <a:srgbClr val="000000"/>
                </a:solidFill>
                <a:latin typeface="Calibri" pitchFamily="34" charset="0"/>
              </a:rPr>
              <a:t>) τα οποία στη συνέχεια διηθούνται και συσσωρεύονται στους περιπροθετικούς μαλακούς ιστούς.</a:t>
            </a:r>
          </a:p>
          <a:p>
            <a:pPr marL="342900" indent="-342900">
              <a:spcBef>
                <a:spcPct val="20000"/>
              </a:spcBef>
              <a:buClr>
                <a:srgbClr val="A50021"/>
              </a:buClr>
              <a:buSzPct val="100000"/>
              <a:buFont typeface="Wingdings" pitchFamily="2" charset="2"/>
              <a:buChar char="Ø"/>
            </a:pPr>
            <a:r>
              <a:rPr lang="el-GR" sz="2200" dirty="0" smtClean="0">
                <a:solidFill>
                  <a:srgbClr val="000000"/>
                </a:solidFill>
                <a:latin typeface="Calibri" pitchFamily="34" charset="0"/>
              </a:rPr>
              <a:t>Τα </a:t>
            </a:r>
            <a:r>
              <a:rPr lang="en-US" sz="2200" dirty="0" smtClean="0">
                <a:solidFill>
                  <a:srgbClr val="000000"/>
                </a:solidFill>
                <a:latin typeface="Calibri" pitchFamily="34" charset="0"/>
              </a:rPr>
              <a:t>debris</a:t>
            </a:r>
            <a:r>
              <a:rPr lang="el-GR" sz="2200" dirty="0" smtClean="0">
                <a:solidFill>
                  <a:srgbClr val="000000"/>
                </a:solidFill>
                <a:latin typeface="Calibri" pitchFamily="34" charset="0"/>
              </a:rPr>
              <a:t> διεγείρουν τα Τ-λεμφοκύτταρα με αποτέλεσμα μια μαζική απελευθέρωση κυτοκινών.</a:t>
            </a:r>
          </a:p>
          <a:p>
            <a:pPr marL="342900" indent="-342900">
              <a:spcBef>
                <a:spcPct val="20000"/>
              </a:spcBef>
              <a:buClr>
                <a:srgbClr val="A50021"/>
              </a:buClr>
              <a:buSzPct val="100000"/>
              <a:buFont typeface="Wingdings" pitchFamily="2" charset="2"/>
              <a:buChar char="Ø"/>
            </a:pPr>
            <a:r>
              <a:rPr lang="el-GR" sz="2200" dirty="0" smtClean="0">
                <a:solidFill>
                  <a:srgbClr val="000000"/>
                </a:solidFill>
                <a:latin typeface="Calibri" pitchFamily="34" charset="0"/>
              </a:rPr>
              <a:t>Η χρόνια φλεγμονώδης αντίδραση οδηγεί σε οστεόλυση και χαλάρωση της πρόθεσης καθιστώντας αναγκαία την αναθεώρηση</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της αρθροπλαστικής (</a:t>
            </a:r>
            <a:r>
              <a:rPr lang="en-US" sz="2200" dirty="0" smtClean="0">
                <a:solidFill>
                  <a:srgbClr val="000000"/>
                </a:solidFill>
                <a:latin typeface="Calibri" pitchFamily="34" charset="0"/>
              </a:rPr>
              <a:t>revision</a:t>
            </a:r>
            <a:r>
              <a:rPr lang="el-GR" sz="2200" dirty="0" smtClean="0">
                <a:solidFill>
                  <a:srgbClr val="000000"/>
                </a:solidFill>
                <a:latin typeface="Calibri" pitchFamily="34" charset="0"/>
              </a:rPr>
              <a:t>). </a:t>
            </a:r>
          </a:p>
        </p:txBody>
      </p:sp>
      <p:sp>
        <p:nvSpPr>
          <p:cNvPr id="2" name="Ορθογώνιο 1"/>
          <p:cNvSpPr/>
          <p:nvPr/>
        </p:nvSpPr>
        <p:spPr>
          <a:xfrm>
            <a:off x="6065506" y="3290500"/>
            <a:ext cx="1746448" cy="276999"/>
          </a:xfrm>
          <a:prstGeom prst="rect">
            <a:avLst/>
          </a:prstGeom>
        </p:spPr>
        <p:txBody>
          <a:bodyPr wrap="square">
            <a:spAutoFit/>
          </a:bodyPr>
          <a:lstStyle/>
          <a:p>
            <a:pPr lvl="0" algn="ctr" eaLnBrk="0" hangingPunct="0">
              <a:spcBef>
                <a:spcPct val="30000"/>
              </a:spcBef>
            </a:pPr>
            <a:r>
              <a:rPr lang="en-US" sz="1200" dirty="0" smtClean="0">
                <a:solidFill>
                  <a:prstClr val="black"/>
                </a:solidFill>
                <a:latin typeface="Calibri"/>
                <a:hlinkClick r:id="rId4"/>
              </a:rPr>
              <a:t>kneeguru.co.uk</a:t>
            </a:r>
            <a:endParaRPr lang="el-GR" sz="1200" dirty="0">
              <a:solidFill>
                <a:prstClr val="black"/>
              </a:solidFill>
              <a:latin typeface="Calibri"/>
            </a:endParaRPr>
          </a:p>
        </p:txBody>
      </p:sp>
    </p:spTree>
    <p:extLst>
      <p:ext uri="{BB962C8B-B14F-4D97-AF65-F5344CB8AC3E}">
        <p14:creationId xmlns:p14="http://schemas.microsoft.com/office/powerpoint/2010/main" val="31806255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el-GR" dirty="0" smtClean="0">
                <a:solidFill>
                  <a:schemeClr val="accent4">
                    <a:lumMod val="10000"/>
                  </a:schemeClr>
                </a:solidFill>
                <a:effectLst>
                  <a:outerShdw blurRad="38100" dist="38100" dir="2700000" algn="tl">
                    <a:srgbClr val="000000">
                      <a:alpha val="43137"/>
                    </a:srgbClr>
                  </a:outerShdw>
                </a:effectLst>
              </a:rPr>
              <a:t>Απώτερες Επιπλοκές σε ΟΑΓ</a:t>
            </a:r>
            <a:r>
              <a:rPr lang="el-GR" altLang="el-GR" dirty="0" smtClean="0">
                <a:effectLst>
                  <a:outerShdw blurRad="38100" dist="38100" dir="2700000" algn="tl">
                    <a:srgbClr val="000000">
                      <a:alpha val="43137"/>
                    </a:srgbClr>
                  </a:outerShdw>
                </a:effectLst>
              </a:rPr>
              <a:t/>
            </a:r>
            <a:br>
              <a:rPr lang="el-GR" altLang="el-GR" dirty="0" smtClean="0">
                <a:effectLst>
                  <a:outerShdw blurRad="38100" dist="38100" dir="2700000" algn="tl">
                    <a:srgbClr val="000000">
                      <a:alpha val="43137"/>
                    </a:srgbClr>
                  </a:outerShdw>
                </a:effectLst>
              </a:rPr>
            </a:br>
            <a:r>
              <a:rPr lang="el-GR" altLang="el-GR" sz="3200" dirty="0"/>
              <a:t>Μετάλλωση </a:t>
            </a:r>
            <a:r>
              <a:rPr lang="en-US" altLang="el-GR" sz="3200" dirty="0"/>
              <a:t>-</a:t>
            </a:r>
            <a:r>
              <a:rPr lang="el-GR" altLang="el-GR" sz="3200" dirty="0"/>
              <a:t> Μεταλλογενής Υμενίτιδα </a:t>
            </a:r>
            <a:r>
              <a:rPr lang="el-GR" altLang="el-GR" baseline="-25000" dirty="0"/>
              <a:t>[</a:t>
            </a:r>
            <a:r>
              <a:rPr lang="en-US" altLang="el-GR" baseline="-25000" dirty="0"/>
              <a:t>2</a:t>
            </a:r>
            <a:r>
              <a:rPr lang="el-GR" altLang="el-GR" baseline="-25000" dirty="0"/>
              <a:t>/</a:t>
            </a:r>
            <a:r>
              <a:rPr lang="en-US" altLang="el-GR" baseline="-25000" dirty="0"/>
              <a:t>2</a:t>
            </a:r>
            <a:r>
              <a:rPr lang="el-GR" altLang="el-GR" baseline="-25000" dirty="0"/>
              <a:t>] </a:t>
            </a:r>
            <a:endParaRPr lang="el-GR" baseline="-25000" dirty="0"/>
          </a:p>
        </p:txBody>
      </p:sp>
      <p:sp>
        <p:nvSpPr>
          <p:cNvPr id="3" name="2 - Θέση περιεχομένου"/>
          <p:cNvSpPr>
            <a:spLocks noGrp="1"/>
          </p:cNvSpPr>
          <p:nvPr>
            <p:ph idx="1"/>
          </p:nvPr>
        </p:nvSpPr>
        <p:spPr>
          <a:xfrm>
            <a:off x="179512" y="1625117"/>
            <a:ext cx="8784976" cy="3249652"/>
          </a:xfrm>
        </p:spPr>
        <p:txBody>
          <a:bodyPr/>
          <a:lstStyle/>
          <a:p>
            <a:pPr>
              <a:lnSpc>
                <a:spcPct val="112000"/>
              </a:lnSpc>
              <a:spcBef>
                <a:spcPts val="1200"/>
              </a:spcBef>
              <a:buSzPct val="100000"/>
            </a:pPr>
            <a:r>
              <a:rPr lang="el-GR" dirty="0" smtClean="0">
                <a:solidFill>
                  <a:srgbClr val="000000"/>
                </a:solidFill>
              </a:rPr>
              <a:t>Σε ΟΑΓ, η επιπλοκή αυτή συμβαίνει</a:t>
            </a:r>
            <a:r>
              <a:rPr lang="en-US" dirty="0" smtClean="0">
                <a:solidFill>
                  <a:srgbClr val="000000"/>
                </a:solidFill>
              </a:rPr>
              <a:t> </a:t>
            </a:r>
            <a:r>
              <a:rPr lang="el-GR" dirty="0" smtClean="0">
                <a:solidFill>
                  <a:srgbClr val="000000"/>
                </a:solidFill>
              </a:rPr>
              <a:t>συνήθως ως αποτέλεσμα: </a:t>
            </a:r>
          </a:p>
          <a:p>
            <a:pPr marL="627063" indent="-265113">
              <a:lnSpc>
                <a:spcPct val="112000"/>
              </a:lnSpc>
              <a:spcBef>
                <a:spcPts val="1200"/>
              </a:spcBef>
              <a:buSzPct val="100000"/>
              <a:buFont typeface="Wingdings" pitchFamily="2" charset="2"/>
              <a:buChar char="§"/>
            </a:pPr>
            <a:r>
              <a:rPr lang="el-GR" dirty="0" smtClean="0">
                <a:solidFill>
                  <a:srgbClr val="000000"/>
                </a:solidFill>
              </a:rPr>
              <a:t>είτε της μερικής μετατόπισης του πολυαιθυλενίου, </a:t>
            </a:r>
          </a:p>
          <a:p>
            <a:pPr marL="627063" indent="-265113">
              <a:lnSpc>
                <a:spcPct val="112000"/>
              </a:lnSpc>
              <a:spcBef>
                <a:spcPts val="1200"/>
              </a:spcBef>
              <a:buSzPct val="100000"/>
              <a:buFont typeface="Wingdings" pitchFamily="2" charset="2"/>
              <a:buChar char="§"/>
            </a:pPr>
            <a:r>
              <a:rPr lang="el-GR" dirty="0" smtClean="0">
                <a:solidFill>
                  <a:srgbClr val="000000"/>
                </a:solidFill>
              </a:rPr>
              <a:t>είτε της ολικού πάχους φθοράς του πολυαιθυλενίου της κνημιαίας πρόθεσης, </a:t>
            </a:r>
          </a:p>
          <a:p>
            <a:pPr marL="627063" indent="-265113">
              <a:lnSpc>
                <a:spcPct val="112000"/>
              </a:lnSpc>
              <a:spcBef>
                <a:spcPts val="1200"/>
              </a:spcBef>
              <a:buSzPct val="100000"/>
              <a:buFont typeface="Wingdings" pitchFamily="2" charset="2"/>
              <a:buChar char="§"/>
            </a:pPr>
            <a:r>
              <a:rPr lang="el-GR" dirty="0" smtClean="0">
                <a:solidFill>
                  <a:srgbClr val="000000"/>
                </a:solidFill>
              </a:rPr>
              <a:t>ή ακόμη σε περιπτώσεις </a:t>
            </a:r>
            <a:r>
              <a:rPr lang="el-GR" dirty="0" err="1" smtClean="0">
                <a:solidFill>
                  <a:srgbClr val="000000"/>
                </a:solidFill>
              </a:rPr>
              <a:t>τριδιαμερισματικής</a:t>
            </a:r>
            <a:r>
              <a:rPr lang="el-GR" dirty="0" smtClean="0">
                <a:solidFill>
                  <a:srgbClr val="000000"/>
                </a:solidFill>
              </a:rPr>
              <a:t> ΟΑΓ όπου έχει τοποθετηθεί  </a:t>
            </a:r>
            <a:r>
              <a:rPr lang="en-US" dirty="0" smtClean="0">
                <a:solidFill>
                  <a:srgbClr val="000000"/>
                </a:solidFill>
              </a:rPr>
              <a:t>button</a:t>
            </a:r>
            <a:r>
              <a:rPr lang="el-GR" dirty="0" smtClean="0">
                <a:solidFill>
                  <a:srgbClr val="000000"/>
                </a:solidFill>
              </a:rPr>
              <a:t> κινητού εδράνου </a:t>
            </a:r>
            <a:r>
              <a:rPr lang="en-US" dirty="0" smtClean="0">
                <a:solidFill>
                  <a:srgbClr val="000000"/>
                </a:solidFill>
              </a:rPr>
              <a:t>(mobile bearing</a:t>
            </a:r>
            <a:r>
              <a:rPr lang="el-GR" dirty="0" smtClean="0">
                <a:solidFill>
                  <a:srgbClr val="000000"/>
                </a:solidFill>
              </a:rPr>
              <a:t>)</a:t>
            </a:r>
            <a:r>
              <a:rPr lang="en-US" dirty="0" smtClean="0">
                <a:solidFill>
                  <a:srgbClr val="000000"/>
                </a:solidFill>
              </a:rPr>
              <a:t> </a:t>
            </a:r>
            <a:r>
              <a:rPr lang="el-GR" dirty="0" smtClean="0">
                <a:solidFill>
                  <a:srgbClr val="000000"/>
                </a:solidFill>
              </a:rPr>
              <a:t>στην επιγονατίδα.</a:t>
            </a:r>
          </a:p>
        </p:txBody>
      </p:sp>
      <p:sp>
        <p:nvSpPr>
          <p:cNvPr id="4" name="3 - Θέση αριθμού διαφάνειας"/>
          <p:cNvSpPr>
            <a:spLocks noGrp="1"/>
          </p:cNvSpPr>
          <p:nvPr>
            <p:ph type="sldNum" sz="quarter" idx="12"/>
          </p:nvPr>
        </p:nvSpPr>
        <p:spPr>
          <a:xfrm>
            <a:off x="8460432" y="6245225"/>
            <a:ext cx="576064" cy="476250"/>
          </a:xfrm>
        </p:spPr>
        <p:txBody>
          <a:bodyPr/>
          <a:lstStyle/>
          <a:p>
            <a:pPr>
              <a:defRPr/>
            </a:pPr>
            <a:fld id="{8198C6A6-8556-485F-81D9-A8F098D09877}" type="slidenum">
              <a:rPr lang="el-GR" smtClean="0">
                <a:solidFill>
                  <a:srgbClr val="DADADA">
                    <a:lumMod val="10000"/>
                  </a:srgbClr>
                </a:solidFill>
              </a:rPr>
              <a:pPr>
                <a:defRPr/>
              </a:pPr>
              <a:t>77</a:t>
            </a:fld>
            <a:endParaRPr lang="el-GR" dirty="0">
              <a:solidFill>
                <a:srgbClr val="DADADA">
                  <a:lumMod val="10000"/>
                </a:srgbClr>
              </a:solidFill>
            </a:endParaRPr>
          </a:p>
        </p:txBody>
      </p:sp>
      <p:sp>
        <p:nvSpPr>
          <p:cNvPr id="7" name="TextBox 1"/>
          <p:cNvSpPr txBox="1"/>
          <p:nvPr/>
        </p:nvSpPr>
        <p:spPr>
          <a:xfrm>
            <a:off x="3948536" y="4662428"/>
            <a:ext cx="5112568"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rPr>
              <a:t>Schiavone Panni A,</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1</a:t>
            </a:r>
            <a:r>
              <a:rPr lang="el-GR" b="1" dirty="0" smtClean="0">
                <a:solidFill>
                  <a:srgbClr val="A50021"/>
                </a:solidFill>
                <a:latin typeface="Arial Narrow" pitchFamily="34" charset="0"/>
              </a:rPr>
              <a:t>; </a:t>
            </a:r>
            <a:r>
              <a:rPr lang="en-US" b="1" dirty="0" smtClean="0">
                <a:solidFill>
                  <a:srgbClr val="A50021"/>
                </a:solidFill>
                <a:latin typeface="Arial Narrow" pitchFamily="34" charset="0"/>
              </a:rPr>
              <a:t>Apostolopoulos AP,</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20</a:t>
            </a:r>
            <a:r>
              <a:rPr lang="el-GR" b="1" dirty="0" smtClean="0">
                <a:solidFill>
                  <a:srgbClr val="A50021"/>
                </a:solidFill>
                <a:latin typeface="Arial Narrow" pitchFamily="34" charset="0"/>
              </a:rPr>
              <a:t>1</a:t>
            </a:r>
            <a:r>
              <a:rPr lang="en-US" b="1" dirty="0" smtClean="0">
                <a:solidFill>
                  <a:srgbClr val="A50021"/>
                </a:solidFill>
                <a:latin typeface="Arial Narrow" pitchFamily="34" charset="0"/>
              </a:rPr>
              <a:t>4</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71678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679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solidFill>
                  <a:srgbClr val="990033"/>
                </a:solidFill>
              </a:rPr>
              <a:t>Αρθροπλαστική Γόνατος - Τύποι</a:t>
            </a:r>
            <a:r>
              <a:rPr lang="el-GR" altLang="el-GR" baseline="-16000" dirty="0" smtClean="0"/>
              <a:t> </a:t>
            </a:r>
            <a:r>
              <a:rPr lang="el-GR" dirty="0" smtClean="0">
                <a:solidFill>
                  <a:srgbClr val="990033"/>
                </a:solidFill>
              </a:rPr>
              <a:t> </a:t>
            </a:r>
            <a:r>
              <a:rPr lang="el-GR" altLang="el-GR" baseline="-16000" dirty="0" smtClean="0"/>
              <a:t> </a:t>
            </a:r>
            <a:endParaRPr lang="el-GR" dirty="0"/>
          </a:p>
        </p:txBody>
      </p:sp>
      <p:sp>
        <p:nvSpPr>
          <p:cNvPr id="6" name="5 - Θέση περιεχομένου"/>
          <p:cNvSpPr>
            <a:spLocks noGrp="1"/>
          </p:cNvSpPr>
          <p:nvPr>
            <p:ph idx="1"/>
          </p:nvPr>
        </p:nvSpPr>
        <p:spPr>
          <a:xfrm>
            <a:off x="0" y="1052736"/>
            <a:ext cx="9108504" cy="3168352"/>
          </a:xfrm>
        </p:spPr>
        <p:txBody>
          <a:bodyPr/>
          <a:lstStyle/>
          <a:p>
            <a:pPr marL="273050" indent="-273050">
              <a:buSzPct val="100000"/>
            </a:pPr>
            <a:r>
              <a:rPr lang="el-GR" dirty="0" smtClean="0"/>
              <a:t>Πραγματοποιούνται δύο τύποι αρθροπλαστικής γόνατος, ανάλογα με την έκτασης της καταστροφής των αρθρικών επιφανειών:</a:t>
            </a:r>
          </a:p>
          <a:p>
            <a:pPr marL="533400" indent="-260350">
              <a:buFont typeface="Wingdings" pitchFamily="2" charset="2"/>
              <a:buChar char="§"/>
            </a:pPr>
            <a:r>
              <a:rPr lang="el-GR" dirty="0" smtClean="0"/>
              <a:t>Μονοδιαμερισματική Αρθροπλαστική Γόνατος </a:t>
            </a:r>
            <a:r>
              <a:rPr lang="en-US" dirty="0"/>
              <a:t>(unicompartmental knee </a:t>
            </a:r>
            <a:r>
              <a:rPr lang="en-US" dirty="0" smtClean="0"/>
              <a:t>replacement</a:t>
            </a:r>
            <a:r>
              <a:rPr lang="el-GR" dirty="0" smtClean="0"/>
              <a:t>, εικόνα </a:t>
            </a:r>
            <a:r>
              <a:rPr lang="el-GR" dirty="0"/>
              <a:t>Α</a:t>
            </a:r>
            <a:r>
              <a:rPr lang="en-US" dirty="0" smtClean="0"/>
              <a:t>)</a:t>
            </a:r>
            <a:r>
              <a:rPr lang="el-GR" dirty="0" smtClean="0"/>
              <a:t>: το ένα αρθρικό διαμέρισμα έχει φυσιολογικό αρθρικό κενό, ενώ το άλλο διαμέρισμα παρουσιάζει σοβαρή αρθρίτιδα </a:t>
            </a:r>
            <a:r>
              <a:rPr lang="el-GR" dirty="0" smtClean="0">
                <a:solidFill>
                  <a:srgbClr val="000000"/>
                </a:solidFill>
              </a:rPr>
              <a:t>με «οστούν-σε-οστό" εκφύλιση (εξαφάνιση του αρθρικού κενού). </a:t>
            </a:r>
          </a:p>
          <a:p>
            <a:pPr marL="533400" indent="-260350">
              <a:buFont typeface="Wingdings" pitchFamily="2" charset="2"/>
              <a:buChar char="§"/>
            </a:pPr>
            <a:r>
              <a:rPr lang="el-GR" dirty="0" smtClean="0"/>
              <a:t>Ολική Αρθροπλαστική Γόνατος (ΟΑΓ): πραγματοποιείται σε σοβαρή αρθρίτιδα (</a:t>
            </a:r>
            <a:r>
              <a:rPr lang="en-US" dirty="0" smtClean="0"/>
              <a:t>total knee replacement</a:t>
            </a:r>
            <a:r>
              <a:rPr lang="el-GR" dirty="0" smtClean="0"/>
              <a:t>, εικόνα Β)</a:t>
            </a:r>
            <a:r>
              <a:rPr lang="en-US" dirty="0" smtClean="0"/>
              <a:t>. </a:t>
            </a:r>
            <a:endParaRPr lang="el-GR"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7</a:t>
            </a:fld>
            <a:endParaRPr lang="el-GR" dirty="0">
              <a:solidFill>
                <a:srgbClr val="DADADA">
                  <a:lumMod val="10000"/>
                </a:srgbClr>
              </a:solidFill>
            </a:endParaRPr>
          </a:p>
        </p:txBody>
      </p:sp>
      <p:pic>
        <p:nvPicPr>
          <p:cNvPr id="39943" name="Picture 7" descr="C:\Users\SONIA\Desktop\UKR.JPG"/>
          <p:cNvPicPr>
            <a:picLocks noChangeAspect="1" noChangeArrowheads="1"/>
          </p:cNvPicPr>
          <p:nvPr/>
        </p:nvPicPr>
        <p:blipFill>
          <a:blip r:embed="rId3" cstate="print"/>
          <a:srcRect/>
          <a:stretch>
            <a:fillRect/>
          </a:stretch>
        </p:blipFill>
        <p:spPr bwMode="auto">
          <a:xfrm>
            <a:off x="1453977" y="4221088"/>
            <a:ext cx="2847975" cy="2066925"/>
          </a:xfrm>
          <a:prstGeom prst="rect">
            <a:avLst/>
          </a:prstGeom>
          <a:ln w="38100" cap="sq" cmpd="thickThin">
            <a:solidFill>
              <a:srgbClr val="000000"/>
            </a:solidFill>
            <a:prstDash val="solid"/>
            <a:miter lim="800000"/>
          </a:ln>
          <a:effectLst>
            <a:innerShdw blurRad="76200">
              <a:srgbClr val="000000"/>
            </a:innerShdw>
          </a:effectLst>
        </p:spPr>
      </p:pic>
      <p:pic>
        <p:nvPicPr>
          <p:cNvPr id="39944" name="Picture 8" descr="C:\Users\SONIA\Desktop\TKR.JPG"/>
          <p:cNvPicPr>
            <a:picLocks noChangeAspect="1" noChangeArrowheads="1"/>
          </p:cNvPicPr>
          <p:nvPr/>
        </p:nvPicPr>
        <p:blipFill>
          <a:blip r:embed="rId4" cstate="print"/>
          <a:srcRect/>
          <a:stretch>
            <a:fillRect/>
          </a:stretch>
        </p:blipFill>
        <p:spPr bwMode="auto">
          <a:xfrm>
            <a:off x="4499992" y="4221088"/>
            <a:ext cx="3143250" cy="2085975"/>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6"/>
          <p:cNvSpPr/>
          <p:nvPr/>
        </p:nvSpPr>
        <p:spPr>
          <a:xfrm>
            <a:off x="2303748" y="6369060"/>
            <a:ext cx="4392488" cy="461665"/>
          </a:xfrm>
          <a:prstGeom prst="rect">
            <a:avLst/>
          </a:prstGeom>
        </p:spPr>
        <p:txBody>
          <a:bodyPr wrap="square">
            <a:spAutoFit/>
          </a:bodyPr>
          <a:lstStyle/>
          <a:p>
            <a:r>
              <a:rPr lang="en-US" sz="1200" dirty="0" smtClean="0">
                <a:solidFill>
                  <a:schemeClr val="accent4">
                    <a:lumMod val="25000"/>
                  </a:schemeClr>
                </a:solidFill>
                <a:latin typeface="Calibri" panose="020F0502020204030204" pitchFamily="34" charset="0"/>
              </a:rPr>
              <a:t>Reproduced </a:t>
            </a:r>
            <a:r>
              <a:rPr lang="en-US" sz="1200" dirty="0">
                <a:solidFill>
                  <a:schemeClr val="accent4">
                    <a:lumMod val="25000"/>
                  </a:schemeClr>
                </a:solidFill>
                <a:latin typeface="Calibri" panose="020F0502020204030204" pitchFamily="34" charset="0"/>
              </a:rPr>
              <a:t>with permission from </a:t>
            </a:r>
            <a:r>
              <a:rPr lang="en-US" sz="1200" i="1" dirty="0">
                <a:solidFill>
                  <a:schemeClr val="accent4">
                    <a:lumMod val="25000"/>
                  </a:schemeClr>
                </a:solidFill>
                <a:latin typeface="Calibri" panose="020F0502020204030204" pitchFamily="34" charset="0"/>
              </a:rPr>
              <a:t>OrthoInfo. </a:t>
            </a:r>
            <a:r>
              <a:rPr lang="en-US" sz="1200" dirty="0">
                <a:solidFill>
                  <a:schemeClr val="accent4">
                    <a:lumMod val="25000"/>
                  </a:schemeClr>
                </a:solidFill>
                <a:latin typeface="Calibri" panose="020F0502020204030204" pitchFamily="34" charset="0"/>
              </a:rPr>
              <a:t>© American Academy of Orthopaedic Surgeons. Rosemont, IL. http://orthoinfo.aaos.org. </a:t>
            </a:r>
            <a:endParaRPr lang="el-GR" sz="1200" dirty="0">
              <a:solidFill>
                <a:schemeClr val="accent4">
                  <a:lumMod val="25000"/>
                </a:schemeClr>
              </a:solidFill>
              <a:latin typeface="Calibri" panose="020F0502020204030204" pitchFamily="34" charset="0"/>
            </a:endParaRPr>
          </a:p>
        </p:txBody>
      </p:sp>
    </p:spTree>
    <p:extLst>
      <p:ext uri="{BB962C8B-B14F-4D97-AF65-F5344CB8AC3E}">
        <p14:creationId xmlns:p14="http://schemas.microsoft.com/office/powerpoint/2010/main" val="20485998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Παπαθανασίου, Σοφία Στάση. </a:t>
            </a:r>
            <a:r>
              <a:rPr lang="el-GR" sz="2000" dirty="0" smtClean="0"/>
              <a:t>«</a:t>
            </a:r>
            <a:r>
              <a:rPr lang="el-GR" sz="2000" dirty="0"/>
              <a:t>Κλινική Άσκηση στη Φυσικοθεραπεία Μυοσκελετικών Κακώσεων και Παθήσεων</a:t>
            </a:r>
            <a:r>
              <a:rPr lang="el-GR" sz="2000" dirty="0" smtClean="0"/>
              <a:t>. Ενότητα 7</a:t>
            </a:r>
            <a:r>
              <a:rPr lang="en-US" sz="2000" dirty="0" smtClean="0"/>
              <a:t>:</a:t>
            </a:r>
            <a:r>
              <a:rPr lang="el-GR" sz="2000" dirty="0"/>
              <a:t> Αρθροπλαστική Γόνατος: Ενδείξεις, Αντενδείξεις, Χειρουργικές Τεχνικές».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Παπαθανασίου, Σοφία Στάση 2014.</a:t>
            </a:r>
          </a:p>
          <a:p>
            <a:endParaRPr lang="el-GR" sz="2000" dirty="0"/>
          </a:p>
        </p:txBody>
      </p:sp>
    </p:spTree>
    <p:extLst>
      <p:ext uri="{BB962C8B-B14F-4D97-AF65-F5344CB8AC3E}">
        <p14:creationId xmlns:p14="http://schemas.microsoft.com/office/powerpoint/2010/main" val="2470371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777100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0504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spcBef>
                <a:spcPts val="1200"/>
              </a:spcBef>
              <a:buNone/>
            </a:pPr>
            <a:r>
              <a:rPr lang="el-GR" sz="2000" dirty="0" smtClean="0"/>
              <a:t>Το </a:t>
            </a:r>
            <a:r>
              <a:rPr lang="el-GR" sz="2000" dirty="0"/>
              <a:t>Έργο αυτό κάνει χρήση των ακόλουθων έργων:</a:t>
            </a:r>
          </a:p>
          <a:p>
            <a:pPr>
              <a:spcBef>
                <a:spcPts val="1200"/>
              </a:spcBef>
            </a:pPr>
            <a:r>
              <a:rPr lang="el-GR" sz="2000" dirty="0" smtClean="0"/>
              <a:t>Εικόνες </a:t>
            </a:r>
            <a:r>
              <a:rPr lang="el-GR" sz="2000" dirty="0"/>
              <a:t>από </a:t>
            </a:r>
            <a:r>
              <a:rPr lang="en-US" sz="2000" dirty="0">
                <a:hlinkClick r:id="rId3"/>
              </a:rPr>
              <a:t>AO Foundation</a:t>
            </a:r>
            <a:r>
              <a:rPr lang="en-US" sz="2000" dirty="0" smtClean="0"/>
              <a:t>.</a:t>
            </a:r>
          </a:p>
          <a:p>
            <a:pPr>
              <a:spcBef>
                <a:spcPts val="1200"/>
              </a:spcBef>
            </a:pPr>
            <a:r>
              <a:rPr lang="el-GR" sz="2000" dirty="0"/>
              <a:t>Εικόνες με άδεια από </a:t>
            </a:r>
            <a:r>
              <a:rPr lang="en-US" sz="2000" dirty="0"/>
              <a:t>OrthoInfo. © American Academy of Orthopaedic Surgeons. Rosemont, IL. </a:t>
            </a:r>
            <a:r>
              <a:rPr lang="en-US" sz="2000" dirty="0">
                <a:hlinkClick r:id="rId4"/>
              </a:rPr>
              <a:t>http://orthoinfo.aaos.org</a:t>
            </a:r>
            <a:r>
              <a:rPr lang="en-US" sz="2000" dirty="0" smtClean="0"/>
              <a:t>.</a:t>
            </a:r>
            <a:endParaRPr lang="en-US"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10000"/>
                  </a:schemeClr>
                </a:solidFill>
              </a:rPr>
              <a:t>Ολική Αρθροπλαστική Γόνατος </a:t>
            </a:r>
            <a:r>
              <a:rPr lang="el-GR" dirty="0" smtClean="0">
                <a:solidFill>
                  <a:srgbClr val="990033"/>
                </a:solidFill>
              </a:rPr>
              <a:t/>
            </a:r>
            <a:br>
              <a:rPr lang="el-GR" dirty="0" smtClean="0">
                <a:solidFill>
                  <a:srgbClr val="990033"/>
                </a:solidFill>
              </a:rPr>
            </a:br>
            <a:r>
              <a:rPr lang="el-GR" sz="3200" dirty="0" smtClean="0">
                <a:solidFill>
                  <a:srgbClr val="990033"/>
                </a:solidFill>
              </a:rPr>
              <a:t>Τύποι Προθέσεων</a:t>
            </a:r>
            <a:r>
              <a:rPr lang="el-GR" altLang="el-GR" sz="3200" baseline="-16000" dirty="0" smtClean="0"/>
              <a:t>  [1/9] </a:t>
            </a:r>
            <a:endParaRPr lang="el-GR" sz="3200" dirty="0"/>
          </a:p>
        </p:txBody>
      </p:sp>
      <p:sp>
        <p:nvSpPr>
          <p:cNvPr id="5" name="4 - Θέση περιεχομένου"/>
          <p:cNvSpPr>
            <a:spLocks noGrp="1"/>
          </p:cNvSpPr>
          <p:nvPr>
            <p:ph idx="1"/>
          </p:nvPr>
        </p:nvSpPr>
        <p:spPr>
          <a:xfrm>
            <a:off x="35496" y="1484784"/>
            <a:ext cx="9001000" cy="4464496"/>
          </a:xfrm>
        </p:spPr>
        <p:txBody>
          <a:bodyPr/>
          <a:lstStyle/>
          <a:p>
            <a:pPr>
              <a:buSzPct val="100000"/>
            </a:pPr>
            <a:r>
              <a:rPr lang="el-GR" dirty="0" smtClean="0"/>
              <a:t>Στη διάθεση του χειρουργού υπάρχουν πολλοί τύποι προθέσεων. Η επιλογή του κατάλληλου τύπου πρόθεσης εξαρτάται από τη φθορά των αρθρούμενων επιφανειών, την ποιότητα του υποχόνδριου οστού, τη λειτουργικότητα των συνδέσμων, τη δύναμη των παρακείμενων μυϊκών ομάδων, την ηλικία, το σωματικό βάρος και τις απαιτήσεις του ασθενή σχετικά με το επίπεδο των δραστηριοτήτων του. </a:t>
            </a:r>
          </a:p>
          <a:p>
            <a:pPr>
              <a:buSzPct val="100000"/>
            </a:pPr>
            <a:r>
              <a:rPr lang="el-GR" dirty="0" smtClean="0"/>
              <a:t>Η διατήρηση ή η αποκοπή του οπίσθιου χιαστού συνδέσμου κατά την ΟΑΓ επηρεάζει </a:t>
            </a:r>
            <a:r>
              <a:rPr lang="el-GR" dirty="0"/>
              <a:t>και </a:t>
            </a:r>
            <a:r>
              <a:rPr lang="el-GR" dirty="0" smtClean="0"/>
              <a:t>τους τύπων </a:t>
            </a:r>
            <a:r>
              <a:rPr lang="el-GR" dirty="0"/>
              <a:t>των προθέσεων που θα </a:t>
            </a:r>
            <a:r>
              <a:rPr lang="el-GR" dirty="0" smtClean="0"/>
              <a:t>χρησιμοποιηθούν. Στη διάθεση του χειρουργού υπάρχουν σχεδιάσεις:</a:t>
            </a:r>
          </a:p>
          <a:p>
            <a:pPr marL="625475" indent="-265113">
              <a:buFont typeface="Wingdings" pitchFamily="2" charset="2"/>
              <a:buChar char="§"/>
              <a:tabLst>
                <a:tab pos="625475" algn="l"/>
              </a:tabLst>
            </a:pPr>
            <a:r>
              <a:rPr lang="en-US" dirty="0"/>
              <a:t>cruciate-retaining </a:t>
            </a:r>
            <a:r>
              <a:rPr lang="en-US" dirty="0" smtClean="0"/>
              <a:t>designs</a:t>
            </a:r>
            <a:r>
              <a:rPr lang="el-GR" dirty="0" smtClean="0"/>
              <a:t>: διατηρείται ο οπίσθιος χιαστός σύνδεσμος</a:t>
            </a:r>
            <a:r>
              <a:rPr lang="en-US" dirty="0" smtClean="0"/>
              <a:t>,</a:t>
            </a:r>
            <a:r>
              <a:rPr lang="el-GR" dirty="0" smtClean="0"/>
              <a:t> ή</a:t>
            </a:r>
            <a:endParaRPr lang="el-GR" b="1" dirty="0" smtClean="0"/>
          </a:p>
          <a:p>
            <a:pPr marL="625475" indent="-265113">
              <a:buFont typeface="Wingdings" pitchFamily="2" charset="2"/>
              <a:buChar char="§"/>
              <a:tabLst>
                <a:tab pos="625475" algn="l"/>
              </a:tabLst>
            </a:pPr>
            <a:r>
              <a:rPr lang="en-US" dirty="0"/>
              <a:t>posterior-stabilized </a:t>
            </a:r>
            <a:r>
              <a:rPr lang="en-US" dirty="0" smtClean="0"/>
              <a:t>designs</a:t>
            </a:r>
            <a:r>
              <a:rPr lang="el-GR" dirty="0" smtClean="0"/>
              <a:t>: προθέσεις οπίσθιας σταθεροποίησης όπου αφαιρείται ο </a:t>
            </a:r>
            <a:r>
              <a:rPr lang="el-GR" dirty="0">
                <a:solidFill>
                  <a:srgbClr val="DADADA">
                    <a:lumMod val="10000"/>
                  </a:srgbClr>
                </a:solidFill>
              </a:rPr>
              <a:t>οπίσθιος χιαστός σύνδεσμος</a:t>
            </a:r>
            <a:r>
              <a:rPr lang="el-GR" dirty="0" smtClean="0"/>
              <a:t>.</a:t>
            </a:r>
            <a:endParaRPr lang="en-US" dirty="0" smtClean="0"/>
          </a:p>
        </p:txBody>
      </p:sp>
      <p:sp>
        <p:nvSpPr>
          <p:cNvPr id="4" name="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8</a:t>
            </a:fld>
            <a:endParaRPr lang="el-GR" dirty="0">
              <a:solidFill>
                <a:srgbClr val="DADADA">
                  <a:lumMod val="10000"/>
                </a:srgbClr>
              </a:solidFill>
            </a:endParaRPr>
          </a:p>
        </p:txBody>
      </p:sp>
    </p:spTree>
    <p:extLst>
      <p:ext uri="{BB962C8B-B14F-4D97-AF65-F5344CB8AC3E}">
        <p14:creationId xmlns:p14="http://schemas.microsoft.com/office/powerpoint/2010/main" val="20276315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new">
  <a:themeElements>
    <a:clrScheme name="Προσαρμοσμένο 1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new 2">
  <a:themeElements>
    <a:clrScheme name="Προσαρμοσμένο 9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OC_template_new</Template>
  <TotalTime>426</TotalTime>
  <Words>7174</Words>
  <Application>Microsoft Office PowerPoint</Application>
  <PresentationFormat>Προβολή στην οθόνη (4:3)</PresentationFormat>
  <Paragraphs>598</Paragraphs>
  <Slides>86</Slides>
  <Notes>52</Notes>
  <HiddenSlides>0</HiddenSlides>
  <MMClips>0</MMClips>
  <ScaleCrop>false</ScaleCrop>
  <HeadingPairs>
    <vt:vector size="4" baseType="variant">
      <vt:variant>
        <vt:lpstr>Θέμα</vt:lpstr>
      </vt:variant>
      <vt:variant>
        <vt:i4>4</vt:i4>
      </vt:variant>
      <vt:variant>
        <vt:lpstr>Τίτλοι διαφανειών</vt:lpstr>
      </vt:variant>
      <vt:variant>
        <vt:i4>86</vt:i4>
      </vt:variant>
    </vt:vector>
  </HeadingPairs>
  <TitlesOfParts>
    <vt:vector size="90" baseType="lpstr">
      <vt:lpstr>OC_template_new</vt:lpstr>
      <vt:lpstr>OC_template_new 2</vt:lpstr>
      <vt:lpstr>OC_template_updated</vt:lpstr>
      <vt:lpstr>1_OC_template_updated</vt:lpstr>
      <vt:lpstr>Κλινική Άσκηση στη Φυσικοθεραπεία Μυοσκελετικών Κακώσεων και Παθήσεων</vt:lpstr>
      <vt:lpstr>Παρουσίαση του PowerPoint</vt:lpstr>
      <vt:lpstr>Αρθροπλαστική του Γόνατος  </vt:lpstr>
      <vt:lpstr>Αρθροπλαστική Γόνατος  Ενδείξεις [1/2] </vt:lpstr>
      <vt:lpstr>Αρθροπλαστική Γόνατος   Ενδείξεις [2/2] </vt:lpstr>
      <vt:lpstr>Αρθροπλαστική Γόνατος  Αντενδείξεις </vt:lpstr>
      <vt:lpstr>Παρουσίαση του PowerPoint</vt:lpstr>
      <vt:lpstr>Αρθροπλαστική Γόνατος - Τύποι   </vt:lpstr>
      <vt:lpstr>Ολική Αρθροπλαστική Γόνατος  Τύποι Προθέσεων  [1/9] </vt:lpstr>
      <vt:lpstr>Ολική Αρθροπλαστική Γόνατος  Τύποι Προθέσεων  [2/9] </vt:lpstr>
      <vt:lpstr>Ολική Αρθροπλαστική Γόνατος  Τύποι Προθέσεων  [3/9]  </vt:lpstr>
      <vt:lpstr>Ολική Αρθροπλαστική Γόνατος  Τύποι Προθέσεων  [4/9] </vt:lpstr>
      <vt:lpstr>Ολική Αρθροπλαστική Γόνατος  Τύποι Προθέσεων  [5/9] </vt:lpstr>
      <vt:lpstr>Ολική Αρθροπλαστική Γόνατος  Τύποι Προθέσεων  [6/9] </vt:lpstr>
      <vt:lpstr>Ολική Αρθροπλαστική Γόνατος  Τύποι Προθέσεων  [7/9] </vt:lpstr>
      <vt:lpstr>Ολική Αρθροπλαστική Γόνατος  Τύποι Προθέσεων  [8/9] </vt:lpstr>
      <vt:lpstr>Ολική Αρθροπλαστική Γόνατος  Τύποι Προθέσεων  [9/9] </vt:lpstr>
      <vt:lpstr>Ολική Αρθροπλαστική Γόνατος   Υλικά Προθέσεων</vt:lpstr>
      <vt:lpstr>Ολική Αρθροπλαστική Γόνατος  Τρόποι Σταθεροποίησης των Προθέσεων [1/2] </vt:lpstr>
      <vt:lpstr>Ολική Αρθροπλαστική Γόνατος  Τρόποι Σταθεροποίησης των Προθέσεων [2/2] </vt:lpstr>
      <vt:lpstr>Ολική Αρθροπλαστική Γόνατος Αναθεώρηση (Revision)  [1/2]  </vt:lpstr>
      <vt:lpstr>Ολική Αρθροπλαστική Γόνατος Αναθεώρηση (Revision) [2/2]  </vt:lpstr>
      <vt:lpstr>Παρουσίαση του PowerPoint</vt:lpstr>
      <vt:lpstr>Αρθροπλαστική Γόνατος Αποκατάσταση Αξόνων [1/3] </vt:lpstr>
      <vt:lpstr>Αρθροπλαστική Γόνατος Αποκατάσταση Αξόνων [2/3] </vt:lpstr>
      <vt:lpstr>Αρθροπλαστική Γόνατος Αποκατάσταση Αξόνων [3/3] </vt:lpstr>
      <vt:lpstr>Αρθροπλαστική Γόνατος  Αντικατάσταση Οστικών Επιφανειών [1/3]  </vt:lpstr>
      <vt:lpstr>Αρθροπλαστική Γόνατος  Αντικατάσταση Οστικών Επιφανειών [2/3]  </vt:lpstr>
      <vt:lpstr>Αρθροπλαστική Γόνατος  Αντικατάσταση Οστικών Επιφανειών [3/3] </vt:lpstr>
      <vt:lpstr>Κνημομηριαία  Άρθρωση</vt:lpstr>
      <vt:lpstr>Κνημομηριαία  Άρθρωση</vt:lpstr>
      <vt:lpstr>Ανύψωση  Αρθρικής  Γραμμής  [1/2] </vt:lpstr>
      <vt:lpstr>  Ανύψωση  Αρθρικής  Γραμμής  [2/2]  </vt:lpstr>
      <vt:lpstr>Διαμόρφωση Οστικών Επιφανειών [1/8] </vt:lpstr>
      <vt:lpstr>Διαμόρφωση Οστικών Επιφανειών [2/8] </vt:lpstr>
      <vt:lpstr>Διαμόρφωση Οστικών Επιφανειών [3/8] </vt:lpstr>
      <vt:lpstr>Διαμόρφωση Οστικών Επιφανειών [4/8] </vt:lpstr>
      <vt:lpstr>Διαμόρφωση Οστικών Επιφανειών [5/8] </vt:lpstr>
      <vt:lpstr>Διαμόρφωση Οστικών Επιφανειών [6/8] </vt:lpstr>
      <vt:lpstr>Διαμόρφωση Οστικών Επιφανειών [7/8] </vt:lpstr>
      <vt:lpstr>Διαμόρφωση Οστικών Επιφανειών [8/8] </vt:lpstr>
      <vt:lpstr>Επιγονατιδομηριαία  Άρθρωση</vt:lpstr>
      <vt:lpstr>Σχεδιασμός Μηριαίας Τροχιλίας</vt:lpstr>
      <vt:lpstr>Θέση  Επιγονατίδας</vt:lpstr>
      <vt:lpstr>Σχήμα Πολυαιθυλενίου Επιγονατίδας  [1/2] </vt:lpstr>
      <vt:lpstr>Σχήμα Πολυαιθυλενίου Επιγονατίδας  [2/2] </vt:lpstr>
      <vt:lpstr> Επιγονατιδομηριαία Άρθρωση  Τοποθέτηση Πολυαιθυλενίου Επιγονατίδας</vt:lpstr>
      <vt:lpstr>Παρουσίαση του PowerPoint</vt:lpstr>
      <vt:lpstr>Λειτουργική  Ισορροπία                  Θυλακοσυνδεσμικών  Στοιχείων  [1/2] </vt:lpstr>
      <vt:lpstr>Λειτουργική  Ισορροπία                  Θυλακοσυνδεσμικών  Στοιχείων  [2/2] </vt:lpstr>
      <vt:lpstr>Πρόσθιος Χιαστός Σύνδεσμος [1/3] </vt:lpstr>
      <vt:lpstr>Πρόσθιος Χιαστός Σύνδεσμος [2/3] </vt:lpstr>
      <vt:lpstr>Πρόσθιος Χιαστός Σύνδεσμος [3/3] </vt:lpstr>
      <vt:lpstr>Οπίσθιος  Χιαστός  Σύνδεσμος  [1/6] </vt:lpstr>
      <vt:lpstr>Οπίσθιος  Χιαστός  Σύνδεσμος  [2/6] </vt:lpstr>
      <vt:lpstr>Οπίσθιος  Χιαστός  Σύνδεσμος  [3/6] </vt:lpstr>
      <vt:lpstr>Οπίσθιος  Χιαστός  Σύνδεσμος  [4/6] </vt:lpstr>
      <vt:lpstr>Οπίσθιος  Χιαστός  Σύνδεσμος  [5/6] </vt:lpstr>
      <vt:lpstr>Οπίσθιος  Χιαστός  Σύνδεσμος  [6/6] </vt:lpstr>
      <vt:lpstr>Αρθροπλαστική του Γόνατος Χειρουργικές Τεχνικές</vt:lpstr>
      <vt:lpstr>Χειρουργική Διαδικασία  [1/2] </vt:lpstr>
      <vt:lpstr>Χειρουργική Διαδικασία  [2/2] </vt:lpstr>
      <vt:lpstr>Παρουσίαση του PowerPoint</vt:lpstr>
      <vt:lpstr>Κλασσικές Χειρουργικές Προσπελάσεις  [1/2] </vt:lpstr>
      <vt:lpstr>Κλασσικές Χειρουργικές Προσπελάσεις [2/2] </vt:lpstr>
      <vt:lpstr>Προσπελάσεις Περιορισμένης Επεμβατικότητας (Minimally Invasive Surgery)  </vt:lpstr>
      <vt:lpstr>Computer-Assisted Surgery (CAS)</vt:lpstr>
      <vt:lpstr>Αρθροπλαστική του Γόνατος  Επιπλοκές</vt:lpstr>
      <vt:lpstr>Αρθροπλαστική Γόνατος   Επιπλοκές  [1/2] </vt:lpstr>
      <vt:lpstr>Αρθροπλαστική Γόνατος   Επιπλοκές  [2/2] </vt:lpstr>
      <vt:lpstr>  Επιπλοκές Αρθροπλαστικής Γόνατος Αρθροίνωση  </vt:lpstr>
      <vt:lpstr>Παρουσίαση του PowerPoint</vt:lpstr>
      <vt:lpstr>Απώτερες Επιπλοκές σε ΟΑΓ Εν τω βάθει Φλεγμονή [1/4] </vt:lpstr>
      <vt:lpstr>Απώτερες Επιπλοκές σε ΟΑΓ Εν τω βάθει Φλεγμονή  [2/4] </vt:lpstr>
      <vt:lpstr>Απώτερες Επιπλοκές σε ΟΑΓ Εν τω βάθει Φλεγμονή [3/4] </vt:lpstr>
      <vt:lpstr>Απώτερες Επιπλοκές σε ΟΑΓ Εν τω βάθει Φλεγμονή  [4/4] </vt:lpstr>
      <vt:lpstr>Απώτερες Επιπλοκές σε ΟΑΓ Μετάλλωση - Μεταλλογενής Υμενίτιδα [1/2]  </vt:lpstr>
      <vt:lpstr>Απώτερες Επιπλοκές σε ΟΑΓ Μετάλλωση - Μεταλλογενής Υμενίτιδα [2/2] </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Κλινική Άσκηση στη Φυσικοθεραπεία Μυοσκελετικών Κακώσεων και Παθήσεων</dc:title>
  <dc:creator>opencourses@teiath.gr</dc:creator>
  <cp:lastModifiedBy>natasakar new</cp:lastModifiedBy>
  <cp:revision>46</cp:revision>
  <dcterms:created xsi:type="dcterms:W3CDTF">2015-01-08T07:44:40Z</dcterms:created>
  <dcterms:modified xsi:type="dcterms:W3CDTF">2015-03-27T13:46:22Z</dcterms:modified>
</cp:coreProperties>
</file>