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9" r:id="rId23"/>
    <p:sldId id="279" r:id="rId24"/>
    <p:sldId id="278" r:id="rId25"/>
    <p:sldId id="30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7104063" cy="10234613"/>
  <p:custDataLst>
    <p:tags r:id="rId5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274E1E"/>
    <a:srgbClr val="004A82"/>
    <a:srgbClr val="83134E"/>
    <a:srgbClr val="C6605E"/>
    <a:srgbClr val="FFFFCC"/>
    <a:srgbClr val="CE5308"/>
    <a:srgbClr val="F8A968"/>
    <a:srgbClr val="FFCC99"/>
    <a:srgbClr val="E97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1" autoAdjust="0"/>
    <p:restoredTop sz="9366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777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661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909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927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769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thinking-imagination-creative-152218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xabay.com/en/users/OpenClips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854304" y="3096543"/>
            <a:ext cx="7435393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Συστήματα Βασισμένα στη Γνώση</a:t>
            </a:r>
            <a:br>
              <a:rPr lang="el-GR" sz="2800" dirty="0"/>
            </a:br>
            <a:r>
              <a:rPr lang="el-GR" sz="2800" dirty="0" smtClean="0"/>
              <a:t>(</a:t>
            </a:r>
            <a:r>
              <a:rPr lang="en-US" sz="2800" dirty="0" smtClean="0"/>
              <a:t>Knowledge-Based Systems</a:t>
            </a:r>
            <a:r>
              <a:rPr lang="el-GR" sz="2800" dirty="0" smtClean="0"/>
              <a:t>)</a:t>
            </a:r>
            <a:r>
              <a:rPr lang="el-GR" sz="3000" dirty="0"/>
              <a:t/>
            </a:r>
            <a:br>
              <a:rPr lang="el-GR" sz="3000" dirty="0"/>
            </a:b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13134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Σύνολο </a:t>
            </a:r>
            <a:r>
              <a:rPr lang="el-GR" dirty="0"/>
              <a:t>σ</a:t>
            </a:r>
            <a:r>
              <a:rPr lang="el-GR" dirty="0" smtClean="0"/>
              <a:t>ύγκρουσης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ένα </a:t>
            </a:r>
            <a:r>
              <a:rPr lang="el-GR" b="1" dirty="0">
                <a:solidFill>
                  <a:srgbClr val="820000"/>
                </a:solidFill>
              </a:rPr>
              <a:t>σύνολο σύγκρουσης (conflict set) ή ατζέντα:</a:t>
            </a:r>
          </a:p>
          <a:p>
            <a:r>
              <a:rPr lang="el-GR" dirty="0"/>
              <a:t> Περιέχονται όλοι οι </a:t>
            </a:r>
            <a:r>
              <a:rPr lang="el-GR" b="1" dirty="0">
                <a:solidFill>
                  <a:srgbClr val="004A82"/>
                </a:solidFill>
              </a:rPr>
              <a:t>κανόνες</a:t>
            </a:r>
            <a:r>
              <a:rPr lang="el-GR" dirty="0"/>
              <a:t> των οποίων οι προϋποθέσεις είναι αληθείς άρα είναι </a:t>
            </a:r>
            <a:r>
              <a:rPr lang="el-GR" b="1" dirty="0">
                <a:solidFill>
                  <a:srgbClr val="004A82"/>
                </a:solidFill>
              </a:rPr>
              <a:t>έτοιμοι για πυροδότηση</a:t>
            </a:r>
          </a:p>
          <a:p>
            <a:r>
              <a:rPr lang="el-GR" dirty="0"/>
              <a:t> Ένας δεδομένος κανόνας μπορεί να εμφανίζεται </a:t>
            </a:r>
            <a:r>
              <a:rPr lang="el-GR" b="1" dirty="0">
                <a:solidFill>
                  <a:srgbClr val="004A82"/>
                </a:solidFill>
              </a:rPr>
              <a:t>περισσότερες από μία φορές, μία για κάθε πιθανή δέσμευση της μεταβλητής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/>
              <a:t>του IF μέρους με μία τιμή αλλά μόνο μία φορά πυροδοτείται για κάθε τιμή</a:t>
            </a:r>
          </a:p>
          <a:p>
            <a:r>
              <a:rPr lang="el-GR" dirty="0"/>
              <a:t> Εάν το IF μέρος αποτελείται από περισσότερες της μίας μεταβλητής τότε ο κανόνας μπορεί να εμφανίζεται μία φορά για </a:t>
            </a:r>
            <a:r>
              <a:rPr lang="el-GR" b="1" dirty="0">
                <a:solidFill>
                  <a:srgbClr val="004A82"/>
                </a:solidFill>
              </a:rPr>
              <a:t>κάθε πιθανό συνδυασμό δεσμεύσεων μεταβλητών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2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Στρατηγικές επιλογής κανόνα </a:t>
            </a:r>
            <a:r>
              <a:rPr lang="el-GR" dirty="0" smtClean="0"/>
              <a:t>                      </a:t>
            </a:r>
            <a:r>
              <a:rPr lang="el-GR" b="0" dirty="0" smtClean="0"/>
              <a:t>μέσα από το σύνολο σύγκρουσης</a:t>
            </a:r>
            <a:br>
              <a:rPr lang="el-GR" b="0" dirty="0" smtClean="0"/>
            </a:br>
            <a:r>
              <a:rPr lang="el-GR" b="0" dirty="0" smtClean="0"/>
              <a:t>(</a:t>
            </a:r>
            <a:r>
              <a:rPr lang="en-US" b="0" dirty="0" smtClean="0"/>
              <a:t>conflict resolution)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εκλογή ενός από τους κανόνες του συνόλου σύγκρουσης προς πυροδότηση γίνεται βάση διαφορετικών κριτηρίων μερικά από τα οποία μπορεί να είναι: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τυχαίος μηχανισμός </a:t>
            </a:r>
            <a:r>
              <a:rPr lang="el-GR" dirty="0" smtClean="0"/>
              <a:t>επιλογής,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προτεραιότητα που έχει δοθεί από τον σχεδιαστή του </a:t>
            </a:r>
            <a:r>
              <a:rPr lang="el-GR" dirty="0" smtClean="0"/>
              <a:t>συστήματος,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επιλογή του πιο πρόσφατα ενημερωμένου </a:t>
            </a:r>
            <a:r>
              <a:rPr lang="el-GR" dirty="0" smtClean="0"/>
              <a:t>κανόνα,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επιλογή κανόνα με τους περισσότερους </a:t>
            </a:r>
            <a:r>
              <a:rPr lang="el-GR" dirty="0" smtClean="0"/>
              <a:t>ισχυρισμούς,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επιλογή κανόνα με τα περισσότερα συνεπαγόμενα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92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</a:t>
            </a:r>
            <a:r>
              <a:rPr lang="el-GR" dirty="0" smtClean="0"/>
              <a:t>θέματα </a:t>
            </a:r>
            <a:r>
              <a:rPr lang="el-GR" dirty="0"/>
              <a:t>σ</a:t>
            </a:r>
            <a:r>
              <a:rPr lang="el-GR" dirty="0" smtClean="0"/>
              <a:t>χεδιασμού </a:t>
            </a:r>
            <a:r>
              <a:rPr lang="el-GR" dirty="0"/>
              <a:t>Σ.Π.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Ταίριασμα </a:t>
            </a:r>
            <a:r>
              <a:rPr lang="el-GR" dirty="0"/>
              <a:t>προϋποθέσεων-ισχυρισμών ενεργού μνήμης (pattern matching</a:t>
            </a:r>
            <a:r>
              <a:rPr lang="el-GR" dirty="0" smtClean="0"/>
              <a:t>),</a:t>
            </a:r>
            <a:endParaRPr lang="el-GR" dirty="0"/>
          </a:p>
          <a:p>
            <a:r>
              <a:rPr lang="el-GR" dirty="0"/>
              <a:t> Επιλογή κανόνα για </a:t>
            </a:r>
            <a:r>
              <a:rPr lang="el-GR" dirty="0" smtClean="0"/>
              <a:t>πυροδότηση,</a:t>
            </a:r>
            <a:endParaRPr lang="el-GR" dirty="0"/>
          </a:p>
          <a:p>
            <a:r>
              <a:rPr lang="el-GR" dirty="0"/>
              <a:t> Χρονοδρομολόγηση </a:t>
            </a:r>
            <a:r>
              <a:rPr lang="el-GR" dirty="0" smtClean="0"/>
              <a:t>κανόνων,</a:t>
            </a:r>
            <a:endParaRPr lang="el-GR" dirty="0"/>
          </a:p>
          <a:p>
            <a:r>
              <a:rPr lang="el-GR" dirty="0"/>
              <a:t> Εκτέλεση </a:t>
            </a:r>
            <a:r>
              <a:rPr lang="el-GR" dirty="0" smtClean="0"/>
              <a:t>ενεργειών,</a:t>
            </a:r>
            <a:endParaRPr lang="el-GR" dirty="0"/>
          </a:p>
          <a:p>
            <a:r>
              <a:rPr lang="el-GR" dirty="0"/>
              <a:t> Τήρηση </a:t>
            </a:r>
            <a:r>
              <a:rPr lang="el-GR" dirty="0" smtClean="0"/>
              <a:t>ιστορικού,</a:t>
            </a:r>
            <a:endParaRPr lang="el-GR" dirty="0"/>
          </a:p>
          <a:p>
            <a:r>
              <a:rPr lang="el-GR" dirty="0"/>
              <a:t> Εξασφάλιση μη ύπαρξης αμοιβαία αποκλειστικών </a:t>
            </a:r>
            <a:r>
              <a:rPr lang="el-GR" dirty="0" smtClean="0"/>
              <a:t>ισχυρισμών,</a:t>
            </a:r>
            <a:endParaRPr lang="el-GR" dirty="0"/>
          </a:p>
          <a:p>
            <a:r>
              <a:rPr lang="el-GR" dirty="0"/>
              <a:t> Επιλογή δομής ελέγχου (forward vs backward chaining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4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Προς τα εμπρός αλυσιδωτή αναζήτηση και </a:t>
            </a:r>
            <a:r>
              <a:rPr lang="el-GR" dirty="0" smtClean="0"/>
              <a:t>πυροδότηση κανόνων </a:t>
            </a:r>
            <a:r>
              <a:rPr lang="en-US" b="0" dirty="0"/>
              <a:t>(Forward Chaining)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9027" y="1556792"/>
            <a:ext cx="8229600" cy="4180538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50000"/>
              </a:spcBef>
              <a:buNone/>
            </a:pPr>
            <a:r>
              <a:rPr lang="en-US" altLang="el-GR" b="1" dirty="0">
                <a:solidFill>
                  <a:srgbClr val="820000"/>
                </a:solidFill>
                <a:cs typeface="Times New Roman" panose="02020603050405020304" pitchFamily="18" charset="0"/>
              </a:rPr>
              <a:t>Modes ponens</a:t>
            </a:r>
            <a:r>
              <a:rPr lang="el-GR" altLang="el-GR" b="1" dirty="0"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μία από τις τέσσερις μορφές συλλογισμών του προτασιακού λογισμού που χρησιμοποιεί την παραγωγή (</a:t>
            </a:r>
            <a:r>
              <a:rPr lang="en-US" alt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deduction</a:t>
            </a:r>
            <a:r>
              <a:rPr lang="el-GR" alt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) για την εξαγωγή </a:t>
            </a:r>
            <a:r>
              <a:rPr lang="el-GR" alt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συμπερασμάτων: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ΕΑΝ </a:t>
            </a:r>
            <a:r>
              <a:rPr lang="el-GR" altLang="el-GR" dirty="0">
                <a:solidFill>
                  <a:srgbClr val="000000"/>
                </a:solidFill>
                <a:cs typeface="Times New Roman" panose="02020603050405020304" pitchFamily="18" charset="0"/>
              </a:rPr>
              <a:t>Α ΤΟΤΕ Β </a:t>
            </a:r>
            <a:endParaRPr lang="el-GR" altLang="el-GR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spcBef>
                <a:spcPct val="50000"/>
              </a:spcBef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Α </a:t>
            </a:r>
            <a:r>
              <a:rPr lang="el-GR" altLang="el-GR" b="1" dirty="0">
                <a:solidFill>
                  <a:srgbClr val="820000"/>
                </a:solidFill>
              </a:rPr>
              <a:t>αληθές </a:t>
            </a:r>
            <a:r>
              <a:rPr lang="el-GR" altLang="el-GR" b="1" dirty="0">
                <a:solidFill>
                  <a:srgbClr val="820000"/>
                </a:solidFill>
                <a:sym typeface="Symbol" panose="05050102010706020507" pitchFamily="18" charset="2"/>
              </a:rPr>
              <a:t> Β </a:t>
            </a:r>
            <a:r>
              <a:rPr lang="el-GR" altLang="el-GR" b="1" dirty="0" smtClean="0">
                <a:solidFill>
                  <a:srgbClr val="820000"/>
                </a:solidFill>
                <a:sym typeface="Symbol" panose="05050102010706020507" pitchFamily="18" charset="2"/>
              </a:rPr>
              <a:t>αληθές</a:t>
            </a:r>
            <a:endParaRPr lang="el-GR" altLang="el-GR" b="1" dirty="0">
              <a:solidFill>
                <a:srgbClr val="820000"/>
              </a:solidFill>
              <a:sym typeface="Symbol" panose="05050102010706020507" pitchFamily="18" charset="2"/>
            </a:endParaRPr>
          </a:p>
          <a:p>
            <a:pPr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altLang="el-GR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Η εφαρμογή του </a:t>
            </a:r>
            <a:r>
              <a:rPr lang="en-US" altLang="el-GR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modes ponens</a:t>
            </a:r>
            <a:r>
              <a:rPr lang="el-GR" altLang="el-GR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σε ένα σύστημα κανόνων μπορεί να συγκεντρώσει μέσα στο σύνολο σύγκρουσης πολλούς κανόνες, όλους αυτούς με </a:t>
            </a:r>
            <a:r>
              <a:rPr lang="el-GR" altLang="el-GR" b="1" dirty="0">
                <a:solidFill>
                  <a:srgbClr val="82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ικανοποιημένες προϋποθέσεις.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63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χαρακτηριστικά του Forward Chaining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Εκτέλεση οδηγούμενη από τα δεδομένα (data-driven</a:t>
            </a:r>
            <a:r>
              <a:rPr lang="el-GR" dirty="0" smtClean="0"/>
              <a:t>),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Εκτέλεση </a:t>
            </a:r>
            <a:r>
              <a:rPr lang="el-GR" dirty="0"/>
              <a:t>από το βάθος προς τη κορυφή του δένδρου των   κανόνων (bottom-up</a:t>
            </a:r>
            <a:r>
              <a:rPr lang="el-GR" dirty="0" smtClean="0"/>
              <a:t>),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Δουλεύει προς τα εμπρός, δηλ. από τις προϋποθέσεις προς τα συμπεράσματα ενός κανόνα.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Σε κάθε κύκλο λειτουργίας επιλέγεται ένας κανόνας από το σύνολο σύγκρουσης για πυροδότηση (firing) και σαν συνέπεια:</a:t>
            </a:r>
          </a:p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νέοι </a:t>
            </a:r>
            <a:r>
              <a:rPr lang="el-GR" dirty="0"/>
              <a:t>ισχυρισμοί προστίθενται στην μνήμη εργασίας και</a:t>
            </a:r>
          </a:p>
          <a:p>
            <a:pPr marL="457200" indent="-457200">
              <a:buFont typeface="+mj-lt"/>
              <a:buAutoNum type="alphaLcParenR"/>
            </a:pPr>
            <a:r>
              <a:rPr lang="el-GR" dirty="0" smtClean="0"/>
              <a:t>εκτελούνται </a:t>
            </a:r>
            <a:r>
              <a:rPr lang="el-GR" dirty="0"/>
              <a:t>οι καθορισμένες μη παραγωγικές ενέργειες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7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</a:t>
            </a:r>
            <a:r>
              <a:rPr lang="en-US" altLang="el-GR" dirty="0" smtClean="0"/>
              <a:t>Forward Chaining</a:t>
            </a:r>
            <a:endParaRPr lang="el-GR" altLang="el-GR" dirty="0" smtClean="0"/>
          </a:p>
        </p:txBody>
      </p:sp>
      <p:sp>
        <p:nvSpPr>
          <p:cNvPr id="1638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2455DB-EC55-4E68-8C1E-0F4B826B0C8A}" type="slidenum">
              <a:rPr lang="el-GR" altLang="el-GR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87450" y="1700213"/>
            <a:ext cx="624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Βρες 	όλους τους κανόνες που είναι έτοιμοι για 	πυροδότηση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87450" y="2781300"/>
            <a:ext cx="69850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Βάλε τους κανόνες στο </a:t>
            </a:r>
            <a:r>
              <a:rPr lang="en-US" altLang="el-GR" sz="2400" dirty="0">
                <a:solidFill>
                  <a:srgbClr val="000000"/>
                </a:solidFill>
              </a:rPr>
              <a:t>CONFLICT SET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400" dirty="0">
                <a:solidFill>
                  <a:srgbClr val="000000"/>
                </a:solidFill>
              </a:rPr>
              <a:t>     </a:t>
            </a:r>
            <a:endParaRPr lang="el-GR" altLang="el-GR" sz="2400" dirty="0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051050" y="3573463"/>
            <a:ext cx="6264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Διάλεξε έναν βάσει κάποιας στρατηγικής επίλυσης δυγκρούσεων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051050" y="4437063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solidFill>
                  <a:srgbClr val="000000"/>
                </a:solidFill>
              </a:rPr>
              <a:t>Πυροδότησε τον κανόνα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508104" y="4581128"/>
            <a:ext cx="3384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820000"/>
                </a:solidFill>
                <a:latin typeface="+mj-lt"/>
              </a:rPr>
              <a:t>(πρόσθεσε τα συνεπαγόμενα στη μνήμη εργασίας και εκτέλεσε τις ενέργειες)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932363" y="4149725"/>
            <a:ext cx="3482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>
                <a:solidFill>
                  <a:srgbClr val="820000"/>
                </a:solidFill>
              </a:rPr>
              <a:t>(</a:t>
            </a:r>
            <a:r>
              <a:rPr lang="en-US" altLang="el-GR" sz="2000" b="1" dirty="0">
                <a:solidFill>
                  <a:srgbClr val="820000"/>
                </a:solidFill>
              </a:rPr>
              <a:t>CONFLICT RESOLUTION</a:t>
            </a:r>
            <a:r>
              <a:rPr lang="el-GR" altLang="el-GR" sz="2000" b="1" dirty="0">
                <a:solidFill>
                  <a:srgbClr val="820000"/>
                </a:solidFill>
              </a:rPr>
              <a:t>)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331913" y="3141663"/>
            <a:ext cx="5560946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Αν</a:t>
            </a:r>
            <a:r>
              <a:rPr lang="el-GR" altLang="el-GR" sz="2400" dirty="0">
                <a:solidFill>
                  <a:srgbClr val="000000"/>
                </a:solidFill>
              </a:rPr>
              <a:t> υπάρχουν &gt;= 1 κανόνες στο  </a:t>
            </a:r>
            <a:r>
              <a:rPr lang="en-US" altLang="el-GR" sz="2400" dirty="0">
                <a:solidFill>
                  <a:srgbClr val="000000"/>
                </a:solidFill>
              </a:rPr>
              <a:t>conflict set</a:t>
            </a:r>
            <a:endParaRPr lang="el-GR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rgbClr val="8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rgbClr val="82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820000"/>
                </a:solidFill>
              </a:rPr>
              <a:t>Τέλος 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Αν</a:t>
            </a:r>
            <a:endParaRPr lang="el-GR" altLang="el-GR" sz="2400" b="1" dirty="0">
              <a:solidFill>
                <a:srgbClr val="82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 b="1" dirty="0">
              <a:solidFill>
                <a:srgbClr val="82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43438" y="2060575"/>
            <a:ext cx="3384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rgbClr val="820000"/>
                </a:solidFill>
                <a:latin typeface="+mj-lt"/>
              </a:rPr>
              <a:t>(όλες οι προϋποθέσεις τους 	είναι αληθείς) 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3528" y="1077956"/>
            <a:ext cx="8286750" cy="578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912938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912938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9129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912938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ΟΣΟ</a:t>
            </a:r>
            <a:r>
              <a:rPr lang="en-US" altLang="el-GR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el-GR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υπάρχουν κανόνες έτοιμοι για πυροδότηση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l-GR" altLang="el-GR" sz="2400" dirty="0" smtClean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l-GR" sz="20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Τέλος ΟΣΟ</a:t>
            </a:r>
            <a:r>
              <a:rPr lang="el-GR" altLang="el-GR" sz="24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l-GR" altLang="el-GR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246014"/>
              </p:ext>
            </p:extLst>
          </p:nvPr>
        </p:nvGraphicFramePr>
        <p:xfrm>
          <a:off x="323850" y="1993900"/>
          <a:ext cx="8443913" cy="4791412"/>
        </p:xfrm>
        <a:graphic>
          <a:graphicData uri="http://schemas.openxmlformats.org/drawingml/2006/table">
            <a:tbl>
              <a:tblPr/>
              <a:tblGrid>
                <a:gridCol w="2433638"/>
                <a:gridCol w="2282825"/>
                <a:gridCol w="3727450"/>
              </a:tblGrid>
              <a:tr h="3962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Ισχυρισμοί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Conflict set: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Κανόν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ας που πυροδοτείται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Ελένη πληροφορικός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Νίκος πληροφορικός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R1 </a:t>
                      </a:r>
                      <a:r>
                        <a:rPr lang="en-GB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(?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Χ</a:t>
                      </a:r>
                      <a:r>
                        <a:rPr lang="en-GB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= 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Ελένη</a:t>
                      </a:r>
                      <a:r>
                        <a:rPr lang="en-GB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  <a:endParaRPr lang="el-GR" altLang="el-GR" sz="20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R1 </a:t>
                      </a:r>
                      <a:r>
                        <a:rPr lang="en-GB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(?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Χ</a:t>
                      </a:r>
                      <a:r>
                        <a:rPr lang="en-GB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= 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Νίκος)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Επιλέγεται τυχαία 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R1 (?Χ = Ελένη)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20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Ελένη πληροφορικός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Νίκος πληροφορικός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Ελένη είναι νοήμων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 (?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 = Νίκος)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R2 (?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Χ = Ελένη)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Επιλέγεται τυχαία 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R2 (?Χ = Ελένη)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"Είσαι σπίρτο Ελένη"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Ελένη πληροφορικός 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Νίκος πληροφορικός</a:t>
                      </a:r>
                    </a:p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Ελένη είναι νοήμων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R1 (?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 = Νίκος)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eaLnBrk="1" hangingPunct="1">
                        <a:buFontTx/>
                        <a:buNone/>
                      </a:pPr>
                      <a:r>
                        <a:rPr lang="el-GR" altLang="el-GR" sz="20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Επιλέγεται ο</a:t>
                      </a:r>
                    </a:p>
                    <a:p>
                      <a:pPr marL="0" indent="355600" eaLnBrk="1" hangingPunct="1">
                        <a:buFontTx/>
                        <a:buNone/>
                      </a:pPr>
                      <a:r>
                        <a:rPr lang="en-US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(?Χ = Νίκος)</a:t>
                      </a:r>
                      <a:r>
                        <a:rPr lang="el-GR" altLang="el-GR" sz="2000" dirty="0" smtClean="0">
                          <a:latin typeface="+mn-lt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611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Ελένη πληροφορικός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Νίκος πληροφορικός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Ελένη είναι νοήμων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Νίκος είναι νοήμων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R2 (?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Χ = Νίκος)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35560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i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Επιλέγεται ο</a:t>
                      </a:r>
                    </a:p>
                    <a:p>
                      <a:pPr marL="0" indent="35560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(?Χ = Νίκος) </a:t>
                      </a:r>
                    </a:p>
                    <a:p>
                      <a:pPr marL="0" indent="355600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"Είσαι σπίρτο Νίκος"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Forward Chaining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graphicFrame>
        <p:nvGraphicFramePr>
          <p:cNvPr id="6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95129"/>
              </p:ext>
            </p:extLst>
          </p:nvPr>
        </p:nvGraphicFramePr>
        <p:xfrm>
          <a:off x="395288" y="836613"/>
          <a:ext cx="8280400" cy="1041400"/>
        </p:xfrm>
        <a:graphic>
          <a:graphicData uri="http://schemas.openxmlformats.org/drawingml/2006/table">
            <a:tbl>
              <a:tblPr/>
              <a:tblGrid>
                <a:gridCol w="3830637"/>
                <a:gridCol w="4449763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Κανόνας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1: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         ?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X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πληροφορικός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  ?Χ είναι νοήμων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Κανόνας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2: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        ?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X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είναι νοήμων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THEN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εμφάνισε "Είσαι σπίρτο" ?Χ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Elbow Connector 9"/>
          <p:cNvCxnSpPr/>
          <p:nvPr/>
        </p:nvCxnSpPr>
        <p:spPr>
          <a:xfrm rot="10800000" flipV="1">
            <a:off x="2843808" y="2996952"/>
            <a:ext cx="2448272" cy="1080120"/>
          </a:xfrm>
          <a:prstGeom prst="bentConnector3">
            <a:avLst>
              <a:gd name="adj1" fmla="val 21570"/>
            </a:avLst>
          </a:prstGeom>
          <a:ln w="19050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2843808" y="4869160"/>
            <a:ext cx="2448272" cy="1728192"/>
          </a:xfrm>
          <a:prstGeom prst="bentConnector3">
            <a:avLst>
              <a:gd name="adj1" fmla="val 21570"/>
            </a:avLst>
          </a:prstGeom>
          <a:ln w="19050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0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Κατάληξη </a:t>
            </a:r>
            <a:r>
              <a:rPr lang="el-GR" dirty="0" smtClean="0"/>
              <a:t>παραδείγματος </a:t>
            </a:r>
            <a:r>
              <a:rPr lang="en-US" dirty="0"/>
              <a:t>F.C.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2406"/>
              </p:ext>
            </p:extLst>
          </p:nvPr>
        </p:nvGraphicFramePr>
        <p:xfrm>
          <a:off x="468313" y="2565400"/>
          <a:ext cx="8458200" cy="2987675"/>
        </p:xfrm>
        <a:graphic>
          <a:graphicData uri="http://schemas.openxmlformats.org/drawingml/2006/table">
            <a:tbl>
              <a:tblPr/>
              <a:tblGrid>
                <a:gridCol w="2438400"/>
                <a:gridCol w="2286000"/>
                <a:gridCol w="3733800"/>
              </a:tblGrid>
              <a:tr h="3963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Ισχυρισμοί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Conflict set: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Αποτέλεσμα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Ελένη πληροφορικός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Νίκος πληροφορικός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Ελένη είναι νοήμων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Νίκος είναι νοήμων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"Είσαι σπίρτο Ελένη"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"Είσαι σπίρτο Νίκος"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13900"/>
              </p:ext>
            </p:extLst>
          </p:nvPr>
        </p:nvGraphicFramePr>
        <p:xfrm>
          <a:off x="539552" y="1346200"/>
          <a:ext cx="8352928" cy="1041400"/>
        </p:xfrm>
        <a:graphic>
          <a:graphicData uri="http://schemas.openxmlformats.org/drawingml/2006/table">
            <a:tbl>
              <a:tblPr/>
              <a:tblGrid>
                <a:gridCol w="4120339"/>
                <a:gridCol w="4232589"/>
              </a:tblGrid>
              <a:tr h="1041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Κανόνας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1: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  ?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X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πληροφορικός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?Χ είναι νοήμων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Κανόνας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2: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  ?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X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είναι νοήμων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THEN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εμφάνισε "Είσαι σπίρτο" ?Χ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2</a:t>
            </a:r>
            <a:r>
              <a:rPr lang="el-GR" sz="4400" baseline="30000" dirty="0" smtClean="0"/>
              <a:t>ο</a:t>
            </a:r>
            <a:r>
              <a:rPr lang="el-GR" sz="4400" dirty="0" smtClean="0"/>
              <a:t>  </a:t>
            </a:r>
            <a:r>
              <a:rPr lang="el-GR" sz="4400" dirty="0"/>
              <a:t>π</a:t>
            </a:r>
            <a:r>
              <a:rPr lang="el-GR" sz="4400" dirty="0" smtClean="0"/>
              <a:t>αράδειγμα </a:t>
            </a:r>
            <a:r>
              <a:rPr lang="el-GR" sz="4400" dirty="0"/>
              <a:t>Forward Chaining</a:t>
            </a:r>
            <a:br>
              <a:rPr lang="el-GR" sz="4400" dirty="0"/>
            </a:br>
            <a:r>
              <a:rPr lang="el-GR" b="0" dirty="0"/>
              <a:t>Το πρόβλημα του Αγρότη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5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57440"/>
              </p:ext>
            </p:extLst>
          </p:nvPr>
        </p:nvGraphicFramePr>
        <p:xfrm>
          <a:off x="755650" y="1341438"/>
          <a:ext cx="7848600" cy="5059362"/>
        </p:xfrm>
        <a:graphic>
          <a:graphicData uri="http://schemas.openxmlformats.org/drawingml/2006/table">
            <a:tbl>
              <a:tblPr/>
              <a:tblGrid>
                <a:gridCol w="3816350"/>
                <a:gridCol w="4032250"/>
              </a:tblGrid>
              <a:tr h="25906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Rule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move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farmer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: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 ?s)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not (and (is G ?s) (is S ?s))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not (and (is W ?s) (is G ?s))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(opposite ?s ?o)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?o) 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Rule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2: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move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farmer&amp;woolf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?s) and  (is W ?s)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not (is G ?s) and (is S ?s)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(opposite ?s ?o)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?o)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(is W ?o)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8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Rule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move farmer&amp;goose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?s) and  (is G ?s)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(opposite ?s ?o)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?o)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G ?o)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Rule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: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move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farmer&amp;seed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?s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) and  (is S ?s)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not(  (is W ?s) and (is G ?s))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(opposite ?s ?o)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THEN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(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 ?o)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(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 ?o)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5 - Επεξήγηση με γραμμή 2 (χωρίς περίγραμμα)"/>
          <p:cNvSpPr/>
          <p:nvPr/>
        </p:nvSpPr>
        <p:spPr>
          <a:xfrm rot="20647743">
            <a:off x="2484961" y="1390486"/>
            <a:ext cx="2520280" cy="360040"/>
          </a:xfrm>
          <a:prstGeom prst="callout2">
            <a:avLst>
              <a:gd name="adj1" fmla="val 33442"/>
              <a:gd name="adj2" fmla="val -951"/>
              <a:gd name="adj3" fmla="val 42147"/>
              <a:gd name="adj4" fmla="val -7462"/>
              <a:gd name="adj5" fmla="val 55734"/>
              <a:gd name="adj6" fmla="val -932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4A82"/>
                </a:solidFill>
              </a:rPr>
              <a:t>?s : shore (left or right)</a:t>
            </a:r>
            <a:endParaRPr lang="el-GR" dirty="0">
              <a:solidFill>
                <a:srgbClr val="004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2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aphicFrame>
        <p:nvGraphicFramePr>
          <p:cNvPr id="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673278"/>
              </p:ext>
            </p:extLst>
          </p:nvPr>
        </p:nvGraphicFramePr>
        <p:xfrm>
          <a:off x="683568" y="1484784"/>
          <a:ext cx="7848600" cy="300815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645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R3 (?s = left)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R3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35896" y="1484784"/>
          <a:ext cx="4897438" cy="3008158"/>
        </p:xfrm>
        <a:graphic>
          <a:graphicData uri="http://schemas.openxmlformats.org/drawingml/2006/table">
            <a:tbl>
              <a:tblPr/>
              <a:tblGrid>
                <a:gridCol w="2162175"/>
                <a:gridCol w="2735263"/>
              </a:tblGrid>
              <a:tr h="645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πυροδοτήθηκε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7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R3 (?s = left)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673278"/>
              </p:ext>
            </p:extLst>
          </p:nvPr>
        </p:nvGraphicFramePr>
        <p:xfrm>
          <a:off x="683568" y="1484784"/>
          <a:ext cx="7848600" cy="300815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645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R3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4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Εισαγωγή,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Επίλυση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προβλημάτων,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Αλγόριθμοι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Αναζήτησης,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Αναπαράσταση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Γνώσης,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b="1" dirty="0">
                <a:solidFill>
                  <a:srgbClr val="004A82"/>
                </a:solidFill>
              </a:rPr>
              <a:t>Συστήματα βασισμένα στη </a:t>
            </a:r>
            <a:r>
              <a:rPr lang="el-GR" b="1" dirty="0" smtClean="0">
                <a:solidFill>
                  <a:srgbClr val="004A82"/>
                </a:solidFill>
              </a:rPr>
              <a:t>γνώση,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Μηχανική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Μάθηση,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Νοήμονες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πράκτορες.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94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graphicFrame>
        <p:nvGraphicFramePr>
          <p:cNvPr id="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997903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R1 (?s = right)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R3 (?s = right)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997903"/>
              </p:ext>
            </p:extLst>
          </p:nvPr>
        </p:nvGraphicFramePr>
        <p:xfrm>
          <a:off x="683568" y="1844824"/>
          <a:ext cx="7848600" cy="3227239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graphicFrame>
        <p:nvGraphicFramePr>
          <p:cNvPr id="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915181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(is W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R2 (?s = left)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R4 (?s = left)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9512" y="3068960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9512" y="3861048"/>
            <a:ext cx="4320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915181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4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graphicFrame>
        <p:nvGraphicFramePr>
          <p:cNvPr id="7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R3 (?s = right)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274E1E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l-G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R3</a:t>
                      </a: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aphicFrame>
        <p:nvGraphicFramePr>
          <p:cNvPr id="5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449691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R4 (?s = left)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449691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l-GR" sz="2000" b="1" dirty="0" smtClean="0">
                        <a:solidFill>
                          <a:srgbClr val="274E1E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R4</a:t>
                      </a: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8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6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aphicFrame>
        <p:nvGraphicFramePr>
          <p:cNvPr id="7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R1 (?s = right)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R2(?s = right)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844824"/>
          <a:ext cx="2951162" cy="3208338"/>
        </p:xfrm>
        <a:graphic>
          <a:graphicData uri="http://schemas.openxmlformats.org/drawingml/2006/table">
            <a:tbl>
              <a:tblPr/>
              <a:tblGrid>
                <a:gridCol w="2951162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lang="en-US" altLang="el-G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R1</a:t>
                      </a: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Κύκλοι λειτουργίας για το πρόβλημα του </a:t>
            </a:r>
            <a:r>
              <a:rPr lang="el-GR" sz="4400" dirty="0" smtClean="0"/>
              <a:t>αγρότη </a:t>
            </a:r>
            <a:r>
              <a:rPr lang="el-GR" sz="3600" b="0" dirty="0" smtClean="0"/>
              <a:t>(</a:t>
            </a:r>
            <a:r>
              <a:rPr lang="en-US" sz="3600" b="0" dirty="0" smtClean="0"/>
              <a:t>7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7</a:t>
            </a:r>
            <a:r>
              <a:rPr lang="el-GR" sz="3600" b="0" dirty="0" smtClean="0"/>
              <a:t>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aphicFrame>
        <p:nvGraphicFramePr>
          <p:cNvPr id="7" name="Group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4213" y="1844675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F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(is G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altLang="el-G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R3 (?s = right)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l-G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R3</a:t>
                      </a: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763989"/>
              </p:ext>
            </p:extLst>
          </p:nvPr>
        </p:nvGraphicFramePr>
        <p:xfrm>
          <a:off x="683568" y="1844824"/>
          <a:ext cx="7848600" cy="3208338"/>
        </p:xfrm>
        <a:graphic>
          <a:graphicData uri="http://schemas.openxmlformats.org/drawingml/2006/table">
            <a:tbl>
              <a:tblPr/>
              <a:tblGrid>
                <a:gridCol w="2951162"/>
                <a:gridCol w="2162175"/>
                <a:gridCol w="2735263"/>
              </a:tblGrid>
              <a:tr h="7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07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F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W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G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(is S right)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right  left)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(opposite left  right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4E1E"/>
                          </a:solidFill>
                          <a:effectLst/>
                          <a:latin typeface="+mn-lt"/>
                          <a:cs typeface="Arial" charset="0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l-GR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9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κίνησης </a:t>
            </a:r>
            <a:r>
              <a:rPr lang="el-GR" dirty="0"/>
              <a:t>ρ</a:t>
            </a:r>
            <a:r>
              <a:rPr lang="el-GR" dirty="0" smtClean="0"/>
              <a:t>ομπότ</a:t>
            </a:r>
            <a:r>
              <a:rPr lang="el-GR" dirty="0"/>
              <a:t>*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dirty="0"/>
              <a:t>Ρομπότ κινείται σε χώρο με </a:t>
            </a:r>
            <a:r>
              <a:rPr lang="el-GR" dirty="0" smtClean="0"/>
              <a:t>εμπόδια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Στόχος: Να αποφύγει τα εμπόδια και όταν βρει κάποιο αντικείμενο, να στείλει ένα μήνυμα και να </a:t>
            </a:r>
            <a:r>
              <a:rPr lang="el-GR" dirty="0" smtClean="0"/>
              <a:t>σταματήσει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6" name="Picture 5" descr="imageO7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032"/>
            <a:ext cx="34671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5940152" y="2727336"/>
            <a:ext cx="2933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l-GR" b="1" dirty="0">
                <a:solidFill>
                  <a:srgbClr val="004A82"/>
                </a:solidFill>
                <a:latin typeface="Courier New" pitchFamily="49" charset="0"/>
                <a:cs typeface="Courier New" pitchFamily="49" charset="0"/>
              </a:rPr>
              <a:t>Μνήμη Εργασίας</a:t>
            </a:r>
          </a:p>
          <a:p>
            <a:pPr lvl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robot_at(6,4)</a:t>
            </a:r>
            <a:endParaRPr lang="el-GR" sz="1050" dirty="0">
              <a:latin typeface="Times New Roman" pitchFamily="18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direction(e)</a:t>
            </a:r>
            <a:endParaRPr lang="el-GR" sz="1050" dirty="0">
              <a:latin typeface="Times New Roman" pitchFamily="18" charset="0"/>
              <a:ea typeface="Times New Roman" pitchFamily="18" charset="0"/>
              <a:cs typeface="Courier New" pitchFamily="49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choice(e) choice(w) choice(n) choice(s)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obstacle_at(7,4)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obstacle_at(6,8)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obstacle_at(7,7)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. . .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object_at(4,7)</a:t>
            </a:r>
            <a:endParaRPr lang="el-GR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227013" algn="l"/>
                <a:tab pos="457200" algn="l"/>
                <a:tab pos="684213" algn="l"/>
                <a:tab pos="914400" algn="l"/>
                <a:tab pos="1141413" algn="l"/>
                <a:tab pos="1368425" algn="l"/>
                <a:tab pos="1584325" algn="l"/>
                <a:tab pos="2052638" algn="l"/>
              </a:tabLst>
            </a:pPr>
            <a:r>
              <a:rPr lang="en-US" b="1" dirty="0">
                <a:latin typeface="Courier New" pitchFamily="49" charset="0"/>
                <a:cs typeface="Times New Roman" pitchFamily="18" charset="0"/>
              </a:rPr>
              <a:t>. . .</a:t>
            </a:r>
            <a:endParaRPr lang="el-GR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88776" y="5697832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* Από το βιβλίο: Βλαχάβας, Ι., Κεφαλάς, Π., Βασιλειάδης, Ν., Ρεφανίδης, Ι., Κοκκοράς, Φ. &amp; Σακελλαρίου, Η., Τεχνητή Νοημοσύνη, 3η έκδοση, Β. Γκιούρδας Εκδοτική, 2006.</a:t>
            </a:r>
          </a:p>
        </p:txBody>
      </p:sp>
    </p:spTree>
    <p:extLst>
      <p:ext uri="{BB962C8B-B14F-4D97-AF65-F5344CB8AC3E}">
        <p14:creationId xmlns:p14="http://schemas.microsoft.com/office/powerpoint/2010/main" val="10185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Κανόνες </a:t>
            </a:r>
            <a:r>
              <a:rPr lang="el-GR" dirty="0" smtClean="0"/>
              <a:t>κίνησης </a:t>
            </a:r>
            <a:r>
              <a:rPr lang="el-GR" dirty="0"/>
              <a:t>ρ</a:t>
            </a:r>
            <a:r>
              <a:rPr lang="el-GR" dirty="0" smtClean="0"/>
              <a:t>ομπότ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5446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2400"/>
              </a:spcBef>
              <a:buNone/>
              <a:defRPr/>
            </a:pPr>
            <a:r>
              <a:rPr lang="en-US" dirty="0"/>
              <a:t>1: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820000"/>
                </a:solidFill>
              </a:rPr>
              <a:t>detect_object:</a:t>
            </a:r>
            <a:r>
              <a:rPr lang="el-GR" dirty="0"/>
              <a:t> 	</a:t>
            </a:r>
            <a:r>
              <a:rPr lang="en-US" dirty="0"/>
              <a:t>if robot_at(X,Y) and object_at(X,Y)</a:t>
            </a:r>
            <a:r>
              <a:rPr lang="el-GR" dirty="0"/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l-GR" dirty="0"/>
              <a:t>			</a:t>
            </a:r>
            <a:r>
              <a:rPr lang="en-US" dirty="0" smtClean="0"/>
              <a:t>	then </a:t>
            </a:r>
            <a:r>
              <a:rPr lang="en-US" dirty="0"/>
              <a:t>output(‘</a:t>
            </a:r>
            <a:r>
              <a:rPr lang="en-US" b="1" dirty="0">
                <a:solidFill>
                  <a:srgbClr val="274E1E"/>
                </a:solidFill>
              </a:rPr>
              <a:t>object is found</a:t>
            </a:r>
            <a:r>
              <a:rPr lang="en-US" dirty="0" smtClean="0"/>
              <a:t>’)</a:t>
            </a:r>
            <a:endParaRPr lang="en-US" dirty="0"/>
          </a:p>
          <a:p>
            <a:pPr>
              <a:lnSpc>
                <a:spcPct val="90000"/>
              </a:lnSpc>
              <a:spcBef>
                <a:spcPts val="2400"/>
              </a:spcBef>
              <a:buNone/>
              <a:defRPr/>
            </a:pPr>
            <a:r>
              <a:rPr lang="en-US" dirty="0"/>
              <a:t>2: </a:t>
            </a:r>
            <a:r>
              <a:rPr lang="en-US" b="1" dirty="0">
                <a:solidFill>
                  <a:srgbClr val="820000"/>
                </a:solidFill>
              </a:rPr>
              <a:t>move_west:</a:t>
            </a:r>
            <a:r>
              <a:rPr lang="el-GR" b="1" dirty="0">
                <a:solidFill>
                  <a:srgbClr val="820000"/>
                </a:solidFill>
              </a:rPr>
              <a:t>    </a:t>
            </a:r>
            <a:r>
              <a:rPr lang="el-GR" dirty="0"/>
              <a:t>	 </a:t>
            </a:r>
            <a:r>
              <a:rPr lang="en-US" dirty="0"/>
              <a:t>if robot_at(X,Y) and direction(w) </a:t>
            </a:r>
            <a:endParaRPr lang="el-GR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dirty="0"/>
              <a:t>			</a:t>
            </a:r>
            <a:r>
              <a:rPr lang="en-US" dirty="0" smtClean="0"/>
              <a:t>	</a:t>
            </a:r>
            <a:r>
              <a:rPr lang="el-GR" dirty="0" smtClean="0"/>
              <a:t> </a:t>
            </a:r>
            <a:r>
              <a:rPr lang="en-US" dirty="0"/>
              <a:t>then delwm(robot_at(X,Y)) and NX=X-1 and </a:t>
            </a:r>
            <a:r>
              <a:rPr lang="el-GR" dirty="0"/>
              <a:t>				</a:t>
            </a:r>
            <a:r>
              <a:rPr lang="en-US" dirty="0" smtClean="0"/>
              <a:t>		addwm(robot_at(NX,Y))</a:t>
            </a:r>
            <a:endParaRPr lang="en-US" dirty="0"/>
          </a:p>
          <a:p>
            <a:pPr>
              <a:lnSpc>
                <a:spcPct val="90000"/>
              </a:lnSpc>
              <a:spcBef>
                <a:spcPts val="2400"/>
              </a:spcBef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3: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820000"/>
                </a:solidFill>
              </a:rPr>
              <a:t>move_east: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	</a:t>
            </a:r>
            <a:r>
              <a:rPr lang="en-US" dirty="0"/>
              <a:t>if robot_at(X,Y) and direction(e) </a:t>
            </a:r>
            <a:endParaRPr lang="el-GR" dirty="0"/>
          </a:p>
          <a:p>
            <a:pPr>
              <a:lnSpc>
                <a:spcPct val="90000"/>
              </a:lnSpc>
              <a:buNone/>
              <a:defRPr/>
            </a:pPr>
            <a:r>
              <a:rPr lang="el-GR" dirty="0"/>
              <a:t>			</a:t>
            </a:r>
            <a:r>
              <a:rPr lang="en-US" dirty="0" smtClean="0"/>
              <a:t>	then </a:t>
            </a:r>
            <a:r>
              <a:rPr lang="en-US" dirty="0"/>
              <a:t>delwm(robot_at(X,Y)) and NX=X+1 and </a:t>
            </a:r>
            <a:r>
              <a:rPr lang="el-GR" dirty="0"/>
              <a:t>				</a:t>
            </a:r>
            <a:r>
              <a:rPr lang="en-US" dirty="0" smtClean="0"/>
              <a:t>		addwm(robot_at(NX,Y))</a:t>
            </a:r>
            <a:endParaRPr lang="en-US" dirty="0"/>
          </a:p>
          <a:p>
            <a:pPr>
              <a:lnSpc>
                <a:spcPct val="90000"/>
              </a:lnSpc>
              <a:spcBef>
                <a:spcPts val="2400"/>
              </a:spcBef>
              <a:buNone/>
              <a:defRPr/>
            </a:pPr>
            <a:r>
              <a:rPr lang="en-US" dirty="0"/>
              <a:t>4: </a:t>
            </a:r>
            <a:r>
              <a:rPr lang="en-US" b="1" dirty="0">
                <a:solidFill>
                  <a:srgbClr val="820000"/>
                </a:solidFill>
              </a:rPr>
              <a:t>move_north:</a:t>
            </a:r>
            <a:r>
              <a:rPr lang="el-GR" b="1" dirty="0">
                <a:solidFill>
                  <a:srgbClr val="820000"/>
                </a:solidFill>
              </a:rPr>
              <a:t>   </a:t>
            </a:r>
            <a:r>
              <a:rPr lang="el-GR" dirty="0"/>
              <a:t>	</a:t>
            </a:r>
            <a:r>
              <a:rPr lang="en-US" dirty="0"/>
              <a:t>if robot_at(X,Y) and direction(n) 				</a:t>
            </a:r>
            <a:r>
              <a:rPr lang="el-GR" dirty="0"/>
              <a:t>   	</a:t>
            </a:r>
            <a:r>
              <a:rPr lang="en-US" dirty="0" smtClean="0"/>
              <a:t>	then </a:t>
            </a:r>
            <a:r>
              <a:rPr lang="en-US" dirty="0"/>
              <a:t>delwm(robot_at(X,Y)) and NY=Y+1 and </a:t>
            </a:r>
            <a:r>
              <a:rPr lang="el-GR" dirty="0"/>
              <a:t>				</a:t>
            </a:r>
            <a:r>
              <a:rPr lang="en-US" dirty="0" smtClean="0"/>
              <a:t>		addwm(robot_at(X,NY))</a:t>
            </a:r>
            <a:endParaRPr lang="en-US" dirty="0"/>
          </a:p>
          <a:p>
            <a:pPr>
              <a:lnSpc>
                <a:spcPct val="90000"/>
              </a:lnSpc>
              <a:spcBef>
                <a:spcPts val="2400"/>
              </a:spcBef>
              <a:buNone/>
              <a:defRPr/>
            </a:pPr>
            <a:r>
              <a:rPr lang="en-US" dirty="0"/>
              <a:t>5: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820000"/>
                </a:solidFill>
              </a:rPr>
              <a:t>move_south:</a:t>
            </a:r>
            <a:r>
              <a:rPr lang="el-GR" b="1" dirty="0">
                <a:solidFill>
                  <a:srgbClr val="820000"/>
                </a:solidFill>
              </a:rPr>
              <a:t>    </a:t>
            </a:r>
            <a:r>
              <a:rPr lang="el-GR" dirty="0"/>
              <a:t>	</a:t>
            </a:r>
            <a:r>
              <a:rPr lang="en-US" dirty="0"/>
              <a:t>if robot_at(X,Y) and direction(s) 			</a:t>
            </a:r>
            <a:r>
              <a:rPr lang="en-US" dirty="0" smtClean="0"/>
              <a:t>			then </a:t>
            </a:r>
            <a:r>
              <a:rPr lang="en-US" dirty="0"/>
              <a:t>delwm(robot_at(X,Y)) and NY=Y-1 </a:t>
            </a:r>
            <a:r>
              <a:rPr lang="en-US" dirty="0" smtClean="0"/>
              <a:t>and</a:t>
            </a:r>
            <a:r>
              <a:rPr lang="el-GR" dirty="0" smtClean="0"/>
              <a:t> </a:t>
            </a:r>
            <a:r>
              <a:rPr lang="en-US" dirty="0" smtClean="0"/>
              <a:t>						addwm(robot_at(X,NY</a:t>
            </a:r>
            <a:r>
              <a:rPr lang="en-US" dirty="0"/>
              <a:t>))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9925"/>
            <a:ext cx="9144000" cy="908720"/>
          </a:xfrm>
        </p:spPr>
        <p:txBody>
          <a:bodyPr/>
          <a:lstStyle/>
          <a:p>
            <a:r>
              <a:rPr lang="el-GR" dirty="0"/>
              <a:t>Κανόνες </a:t>
            </a:r>
            <a:r>
              <a:rPr lang="el-GR" dirty="0" smtClean="0"/>
              <a:t>κίνησης </a:t>
            </a:r>
            <a:r>
              <a:rPr lang="el-GR" dirty="0"/>
              <a:t>ρ</a:t>
            </a:r>
            <a:r>
              <a:rPr lang="el-GR" dirty="0" smtClean="0"/>
              <a:t>ομπότ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41335"/>
            <a:ext cx="9144000" cy="57801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tabLst>
                <a:tab pos="3041650" algn="l"/>
                <a:tab pos="4308475" algn="l"/>
              </a:tabLst>
              <a:defRPr/>
            </a:pPr>
            <a:r>
              <a:rPr lang="en-US" sz="2200" dirty="0"/>
              <a:t>6: </a:t>
            </a:r>
            <a:r>
              <a:rPr lang="en-US" sz="2200" b="1" dirty="0">
                <a:solidFill>
                  <a:srgbClr val="820000"/>
                </a:solidFill>
              </a:rPr>
              <a:t>avoid_obstacle_south:</a:t>
            </a:r>
            <a:r>
              <a:rPr lang="el-GR" sz="2200" b="1" dirty="0">
                <a:solidFill>
                  <a:srgbClr val="820000"/>
                </a:solidFill>
              </a:rPr>
              <a:t> </a:t>
            </a:r>
            <a:r>
              <a:rPr lang="en-US" sz="2200" dirty="0"/>
              <a:t>if robot_at(X,Y) and NY=Y-1 and</a:t>
            </a:r>
            <a:r>
              <a:rPr lang="el-GR" sz="2200" dirty="0"/>
              <a:t> </a:t>
            </a:r>
            <a:r>
              <a:rPr lang="en-US" sz="2200" dirty="0"/>
              <a:t>obstacle_at(X,NY) 	</a:t>
            </a:r>
            <a:r>
              <a:rPr lang="en-US" sz="2200" dirty="0" smtClean="0"/>
              <a:t>		and </a:t>
            </a:r>
            <a:r>
              <a:rPr lang="en-US" sz="2200" dirty="0"/>
              <a:t>direction(s) and </a:t>
            </a:r>
            <a:r>
              <a:rPr lang="en-US" sz="2200" dirty="0" smtClean="0"/>
              <a:t>choice(ND)	</a:t>
            </a:r>
          </a:p>
          <a:p>
            <a:pPr>
              <a:lnSpc>
                <a:spcPct val="80000"/>
              </a:lnSpc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		then </a:t>
            </a:r>
            <a:r>
              <a:rPr lang="en-US" sz="2200" dirty="0"/>
              <a:t>delwm(direction(s)) </a:t>
            </a:r>
            <a:r>
              <a:rPr lang="en-US" sz="2200" dirty="0" smtClean="0"/>
              <a:t>and addwm(direction(ND))</a:t>
            </a:r>
          </a:p>
          <a:p>
            <a:pPr>
              <a:lnSpc>
                <a:spcPct val="80000"/>
              </a:lnSpc>
              <a:spcBef>
                <a:spcPts val="3000"/>
              </a:spcBef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7</a:t>
            </a:r>
            <a:r>
              <a:rPr lang="en-US" sz="2200" dirty="0"/>
              <a:t>: </a:t>
            </a:r>
            <a:r>
              <a:rPr lang="en-US" sz="2200" b="1" dirty="0">
                <a:solidFill>
                  <a:srgbClr val="820000"/>
                </a:solidFill>
              </a:rPr>
              <a:t>avoid_obstacle_west:</a:t>
            </a:r>
            <a:r>
              <a:rPr lang="el-GR" sz="2200" dirty="0"/>
              <a:t>  </a:t>
            </a:r>
            <a:r>
              <a:rPr lang="el-GR" sz="2200" dirty="0" smtClean="0"/>
              <a:t> </a:t>
            </a:r>
            <a:r>
              <a:rPr lang="en-US" sz="2200" dirty="0"/>
              <a:t>if robot_at(X,Y) and NX=X-1 and obstacle_at(NX,Y) </a:t>
            </a:r>
            <a:r>
              <a:rPr lang="en-US" sz="2200" dirty="0" smtClean="0"/>
              <a:t>			and </a:t>
            </a:r>
            <a:r>
              <a:rPr lang="en-US" sz="2200" dirty="0"/>
              <a:t>direction(w) and choice(ND</a:t>
            </a:r>
            <a:r>
              <a:rPr lang="en-US" sz="2200" dirty="0" smtClean="0"/>
              <a:t>)</a:t>
            </a:r>
          </a:p>
          <a:p>
            <a:pPr algn="r">
              <a:lnSpc>
                <a:spcPct val="80000"/>
              </a:lnSpc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	then delwm(direction(w)) and addwm(direction(ND))</a:t>
            </a:r>
          </a:p>
          <a:p>
            <a:pPr>
              <a:lnSpc>
                <a:spcPct val="80000"/>
              </a:lnSpc>
              <a:spcBef>
                <a:spcPts val="3000"/>
              </a:spcBef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8</a:t>
            </a:r>
            <a:r>
              <a:rPr lang="en-US" sz="2200" dirty="0"/>
              <a:t>: </a:t>
            </a:r>
            <a:r>
              <a:rPr lang="en-US" sz="2200" b="1" dirty="0">
                <a:solidFill>
                  <a:srgbClr val="820000"/>
                </a:solidFill>
              </a:rPr>
              <a:t>avoid_obstacle_north:</a:t>
            </a:r>
            <a:r>
              <a:rPr lang="el-GR" sz="2200" dirty="0"/>
              <a:t>  </a:t>
            </a:r>
            <a:r>
              <a:rPr lang="en-US" sz="2200" dirty="0"/>
              <a:t>if robot_at(X,Y) and NY=Y+1 </a:t>
            </a:r>
            <a:r>
              <a:rPr lang="en-US" sz="2200" dirty="0" smtClean="0"/>
              <a:t>and</a:t>
            </a:r>
            <a:r>
              <a:rPr lang="el-GR" sz="2200" dirty="0" smtClean="0"/>
              <a:t> </a:t>
            </a:r>
            <a:r>
              <a:rPr lang="en-US" sz="2200" dirty="0" smtClean="0"/>
              <a:t>obstacle_at(X,NY</a:t>
            </a:r>
            <a:r>
              <a:rPr lang="en-US" sz="2200" dirty="0"/>
              <a:t>) </a:t>
            </a:r>
            <a:r>
              <a:rPr lang="en-US" sz="2200" dirty="0" smtClean="0"/>
              <a:t>			and </a:t>
            </a:r>
            <a:r>
              <a:rPr lang="en-US" sz="2200" dirty="0"/>
              <a:t>direction(n) and </a:t>
            </a:r>
            <a:r>
              <a:rPr lang="en-US" sz="2200" dirty="0" smtClean="0"/>
              <a:t>choice(ND)</a:t>
            </a:r>
          </a:p>
          <a:p>
            <a:pPr>
              <a:lnSpc>
                <a:spcPct val="80000"/>
              </a:lnSpc>
              <a:spcBef>
                <a:spcPts val="1800"/>
              </a:spcBef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		then </a:t>
            </a:r>
            <a:r>
              <a:rPr lang="en-US" sz="2200" dirty="0"/>
              <a:t>delwm(direction(n</a:t>
            </a:r>
            <a:r>
              <a:rPr lang="en-US" sz="2200" dirty="0" smtClean="0"/>
              <a:t>)) and addwm(direction(ND))</a:t>
            </a:r>
          </a:p>
          <a:p>
            <a:pPr>
              <a:lnSpc>
                <a:spcPct val="80000"/>
              </a:lnSpc>
              <a:spcBef>
                <a:spcPts val="3000"/>
              </a:spcBef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9</a:t>
            </a:r>
            <a:r>
              <a:rPr lang="en-US" sz="2200" dirty="0"/>
              <a:t>: </a:t>
            </a:r>
            <a:r>
              <a:rPr lang="en-US" sz="2200" b="1" dirty="0">
                <a:solidFill>
                  <a:srgbClr val="820000"/>
                </a:solidFill>
              </a:rPr>
              <a:t>avoid_obstacle_east:</a:t>
            </a:r>
            <a:r>
              <a:rPr lang="el-GR" sz="2200" b="1" dirty="0">
                <a:solidFill>
                  <a:srgbClr val="820000"/>
                </a:solidFill>
              </a:rPr>
              <a:t>  </a:t>
            </a:r>
            <a:r>
              <a:rPr lang="el-GR" sz="2200" b="1" dirty="0" smtClean="0">
                <a:solidFill>
                  <a:srgbClr val="820000"/>
                </a:solidFill>
              </a:rPr>
              <a:t>  </a:t>
            </a:r>
            <a:r>
              <a:rPr lang="en-US" sz="2200" dirty="0"/>
              <a:t>if robot_at(X,Y) and NX=X+1 </a:t>
            </a:r>
            <a:r>
              <a:rPr lang="en-US" sz="2200" dirty="0" smtClean="0"/>
              <a:t>and</a:t>
            </a:r>
            <a:r>
              <a:rPr lang="el-GR" sz="2200" dirty="0" smtClean="0"/>
              <a:t> </a:t>
            </a:r>
            <a:r>
              <a:rPr lang="en-US" sz="2200" dirty="0" smtClean="0"/>
              <a:t>obstacle_at(NX,Y</a:t>
            </a:r>
            <a:r>
              <a:rPr lang="en-US" sz="2200" dirty="0"/>
              <a:t>) </a:t>
            </a:r>
            <a:r>
              <a:rPr lang="en-US" sz="2200" dirty="0" smtClean="0"/>
              <a:t>			and </a:t>
            </a:r>
            <a:r>
              <a:rPr lang="en-US" sz="2200" dirty="0"/>
              <a:t>direction(e) and choice(ND)</a:t>
            </a:r>
          </a:p>
          <a:p>
            <a:pPr algn="r">
              <a:lnSpc>
                <a:spcPct val="80000"/>
              </a:lnSpc>
              <a:buNone/>
              <a:tabLst>
                <a:tab pos="2954338" algn="l"/>
                <a:tab pos="4308475" algn="l"/>
              </a:tabLst>
              <a:defRPr/>
            </a:pPr>
            <a:r>
              <a:rPr lang="en-US" sz="2200" dirty="0" smtClean="0"/>
              <a:t>then </a:t>
            </a:r>
            <a:r>
              <a:rPr lang="en-US" sz="2200" dirty="0"/>
              <a:t>delwm(direction(e)) and addwm(direction(ND))</a:t>
            </a:r>
            <a:endParaRPr lang="el-GR" sz="2200" dirty="0"/>
          </a:p>
          <a:p>
            <a:pPr algn="r"/>
            <a:endParaRPr lang="el-GR" sz="2200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3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 εκτέλεσης </a:t>
            </a:r>
            <a:r>
              <a:rPr lang="el-GR" dirty="0" smtClean="0"/>
              <a:t>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2952923"/>
              </p:ext>
            </p:extLst>
          </p:nvPr>
        </p:nvGraphicFramePr>
        <p:xfrm>
          <a:off x="431962" y="1124744"/>
          <a:ext cx="8280077" cy="5059632"/>
        </p:xfrm>
        <a:graphic>
          <a:graphicData uri="http://schemas.openxmlformats.org/drawingml/2006/table">
            <a:tbl>
              <a:tblPr/>
              <a:tblGrid>
                <a:gridCol w="936103"/>
                <a:gridCol w="2160240"/>
                <a:gridCol w="1440160"/>
                <a:gridCol w="1315481"/>
                <a:gridCol w="2428093"/>
              </a:tblGrid>
              <a:tr h="64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Κύκλος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Μνήμη Εργασίας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Ατζέντα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Στρατηγική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3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robot_at(6,4)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direction(e)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choice(w)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choice(n)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choice(s)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choice(e)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obstacle_at(7,4)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obstacle_at(6,8)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object_at(4,7)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{3,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(ND=w),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(ND=n),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(ND=s),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(ND=e)}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ΕΕ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(επιλογή πιο ειδικού)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ΤΕ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(τυχαία επιλογή)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9:avoid_obstacle_east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(ND=n)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robot_at(6,4)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{4}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4: move_north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robot_at(6,5)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{4}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4: move_north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3851920" y="3289584"/>
            <a:ext cx="3888432" cy="1219536"/>
          </a:xfrm>
          <a:prstGeom prst="wedgeRoundRectCallout">
            <a:avLst>
              <a:gd name="adj1" fmla="val -21725"/>
              <a:gd name="adj2" fmla="val -108841"/>
              <a:gd name="adj3" fmla="val 16667"/>
            </a:avLst>
          </a:prstGeom>
          <a:solidFill>
            <a:srgbClr val="FFFFFF"/>
          </a:solidFill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Κανόνες που οπλίζουν από τα δεδομένα της Μνήμης Εργασίας.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O (3) από το direction(e) και ο (9) από το direction(e) και από το obstacle(7,4)</a:t>
            </a:r>
          </a:p>
        </p:txBody>
      </p:sp>
      <p:sp>
        <p:nvSpPr>
          <p:cNvPr id="7" name="AutoShape 35"/>
          <p:cNvSpPr>
            <a:spLocks noChangeArrowheads="1"/>
          </p:cNvSpPr>
          <p:nvPr/>
        </p:nvSpPr>
        <p:spPr bwMode="auto">
          <a:xfrm>
            <a:off x="6826077" y="2564904"/>
            <a:ext cx="1649412" cy="724680"/>
          </a:xfrm>
          <a:prstGeom prst="wedgeRoundRectCallout">
            <a:avLst>
              <a:gd name="adj1" fmla="val -36236"/>
              <a:gd name="adj2" fmla="val -108056"/>
              <a:gd name="adj3" fmla="val 16667"/>
            </a:avLst>
          </a:prstGeom>
          <a:solidFill>
            <a:srgbClr val="FFFFFF"/>
          </a:solidFill>
          <a:ln w="9525">
            <a:solidFill>
              <a:srgbClr val="004A82"/>
            </a:solidFill>
            <a:miter lim="800000"/>
            <a:headEnd/>
            <a:tailEnd/>
          </a:ln>
        </p:spPr>
        <p:txBody>
          <a:bodyPr lIns="18000" tIns="10800" rIns="18000" bIns="1080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Επιλέγεται ένας (9), με choice(n)</a:t>
            </a:r>
          </a:p>
        </p:txBody>
      </p:sp>
    </p:spTree>
    <p:extLst>
      <p:ext uri="{BB962C8B-B14F-4D97-AF65-F5344CB8AC3E}">
        <p14:creationId xmlns:p14="http://schemas.microsoft.com/office/powerpoint/2010/main" val="20850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124744"/>
            <a:ext cx="7056784" cy="5472608"/>
          </a:xfrm>
          <a:solidFill>
            <a:srgbClr val="FFFFCC"/>
          </a:solidFill>
          <a:ln w="19050">
            <a:solidFill>
              <a:srgbClr val="82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3600" b="1" dirty="0" smtClean="0">
                <a:solidFill>
                  <a:srgbClr val="004A82"/>
                </a:solidFill>
              </a:rPr>
              <a:t>Συστήματα Βασισμένα στη Γνώση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4A82"/>
                </a:solidFill>
              </a:rPr>
              <a:t>Knowledge Based Systems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l-GR" sz="3600" b="1" dirty="0" smtClean="0">
              <a:solidFill>
                <a:srgbClr val="004A8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852936"/>
            <a:ext cx="3600400" cy="3744416"/>
          </a:xfrm>
          <a:solidFill>
            <a:srgbClr val="C6605E"/>
          </a:solidFill>
          <a:ln w="158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3200" b="0" dirty="0" smtClean="0">
                <a:solidFill>
                  <a:schemeClr val="bg1"/>
                </a:solidFill>
              </a:rPr>
              <a:t>Συστήματα Εξαγωγής Συμπερασμάτων</a:t>
            </a:r>
            <a:r>
              <a:rPr lang="el-GR" sz="3200" dirty="0" smtClean="0">
                <a:solidFill>
                  <a:schemeClr val="bg1"/>
                </a:solidFill>
              </a:rPr>
              <a:t/>
            </a:r>
            <a:br>
              <a:rPr lang="el-GR" sz="3200" dirty="0" smtClean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/>
            </a:r>
            <a:br>
              <a:rPr lang="el-GR" sz="3200" dirty="0" smtClean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 </a:t>
            </a:r>
            <a:endParaRPr lang="el-GR" sz="3200" b="0" dirty="0">
              <a:solidFill>
                <a:schemeClr val="bg1"/>
              </a:solidFill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4788024" y="2852936"/>
            <a:ext cx="3456384" cy="3744416"/>
          </a:xfrm>
          <a:prstGeom prst="rect">
            <a:avLst/>
          </a:prstGeom>
          <a:solidFill>
            <a:srgbClr val="C6605E"/>
          </a:solidFill>
          <a:ln w="15875">
            <a:solidFill>
              <a:srgbClr val="004A8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Συστήματα Παραγωγής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1331640" y="5229200"/>
            <a:ext cx="6768752" cy="1224136"/>
          </a:xfrm>
          <a:prstGeom prst="rect">
            <a:avLst/>
          </a:prstGeom>
          <a:solidFill>
            <a:schemeClr val="accent1"/>
          </a:solidFill>
          <a:ln w="15875">
            <a:solidFill>
              <a:srgbClr val="004A8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Συστήματα Κανόνων</a:t>
            </a:r>
            <a:b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Rule-Based Systems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 εκτέλεσης 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graphicFrame>
        <p:nvGraphicFramePr>
          <p:cNvPr id="5" name="Group 20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8213941"/>
              </p:ext>
            </p:extLst>
          </p:nvPr>
        </p:nvGraphicFramePr>
        <p:xfrm>
          <a:off x="432594" y="1000699"/>
          <a:ext cx="8278812" cy="5516830"/>
        </p:xfrm>
        <a:graphic>
          <a:graphicData uri="http://schemas.openxmlformats.org/drawingml/2006/table">
            <a:tbl>
              <a:tblPr/>
              <a:tblGrid>
                <a:gridCol w="982662"/>
                <a:gridCol w="2173288"/>
                <a:gridCol w="1379537"/>
                <a:gridCol w="1584325"/>
                <a:gridCol w="2159000"/>
              </a:tblGrid>
              <a:tr h="6400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Κύκλος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Μνήμη Εργασίας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Ατζέντα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Στρατηγική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1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robot_at(6,6)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{4}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4: move_north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6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obstacle_at(6,8)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{4,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(ND=w),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(ND=n),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(ND=s),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(ND=e)}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8:avoid_obstacle_north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(ND=n)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247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direction(n)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obstacle_at(6,8)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{4, 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(ND=w),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(ND=n),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(ND=s),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 (ND=e)}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AE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(αποφυγή επανάληψης)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8:avoid_obstacle_north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(ND=e)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56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direction(e)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obstacle_at(7,7)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{3,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(ND=w),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(ND=n),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(ND=s),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 (ND=e)}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9:avoid_obstacle_east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(ND=w)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Παρακολούθηση εκτέλεσης 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graphicFrame>
        <p:nvGraphicFramePr>
          <p:cNvPr id="5" name="Group 19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24970329"/>
              </p:ext>
            </p:extLst>
          </p:nvPr>
        </p:nvGraphicFramePr>
        <p:xfrm>
          <a:off x="540544" y="1124744"/>
          <a:ext cx="8062913" cy="4527551"/>
        </p:xfrm>
        <a:graphic>
          <a:graphicData uri="http://schemas.openxmlformats.org/drawingml/2006/table">
            <a:tbl>
              <a:tblPr/>
              <a:tblGrid>
                <a:gridCol w="1079500"/>
                <a:gridCol w="2016125"/>
                <a:gridCol w="1657350"/>
                <a:gridCol w="1295697"/>
                <a:gridCol w="2014241"/>
              </a:tblGrid>
              <a:tr h="1074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Κύκλος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Μνήμη Εργασίας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Ατζέντα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Στρατηγική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robot_at(6,7)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direction(w)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{2}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2: move_west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robot_at(5,7)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direction(w)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{2}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2: move_west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robot_at(4,7)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direction(w)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object_at(4,7)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. . 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{1,2}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EE</a:t>
                      </a:r>
                      <a:endParaRPr kumimoji="0" lang="el-G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  <a:tab pos="457200" algn="l"/>
                          <a:tab pos="684213" algn="l"/>
                          <a:tab pos="914400" algn="l"/>
                          <a:tab pos="1141413" algn="l"/>
                          <a:tab pos="1368425" algn="l"/>
                          <a:tab pos="1584325" algn="l"/>
                          <a:tab pos="2052638" algn="l"/>
                        </a:tabLst>
                      </a:pP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1: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detect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_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object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1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Προς τα πίσω αλυσιδωτή αναζήτηση και εκτέλεση κανόνων </a:t>
            </a:r>
            <a:r>
              <a:rPr lang="el-GR" b="0" dirty="0" smtClean="0"/>
              <a:t>(</a:t>
            </a:r>
            <a:r>
              <a:rPr lang="el-GR" b="0" dirty="0"/>
              <a:t>Backward Chaining)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Τα χαρακτηριστικά της προς τα πίσω αλυσιδωτής εκτέλεσης είναι: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εκτέλεση οδηγούμενη από το σκοπό (goal-driven) </a:t>
            </a:r>
            <a:r>
              <a:rPr lang="el-GR" b="1" dirty="0">
                <a:solidFill>
                  <a:srgbClr val="274E1E"/>
                </a:solidFill>
              </a:rPr>
              <a:t>ο οποίος </a:t>
            </a:r>
            <a:r>
              <a:rPr lang="el-GR" b="1" dirty="0">
                <a:solidFill>
                  <a:srgbClr val="820000"/>
                </a:solidFill>
              </a:rPr>
              <a:t>απαιτείτα</a:t>
            </a:r>
            <a:r>
              <a:rPr lang="el-GR" dirty="0">
                <a:solidFill>
                  <a:srgbClr val="820000"/>
                </a:solidFill>
              </a:rPr>
              <a:t>ι</a:t>
            </a:r>
            <a:r>
              <a:rPr lang="el-GR" b="1" dirty="0">
                <a:solidFill>
                  <a:srgbClr val="274E1E"/>
                </a:solidFill>
              </a:rPr>
              <a:t> να είναι γνωστός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εκτέλεση από τη κορυφή προς το βάθος του δένδρου των κανόνων (top-down)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εντοπίζεται στα συμπεράσματα των κανόνων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συχνά προλαβαίνει πυροδότηση κανόνων άσχετων προς το πρόβλημα προς λύση.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29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Backward Chaining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altLang="el-GR" b="1" dirty="0">
                <a:solidFill>
                  <a:srgbClr val="274E1E"/>
                </a:solidFill>
                <a:cs typeface="Arial" panose="020B0604020202020204" pitchFamily="34" charset="0"/>
              </a:rPr>
              <a:t>ΟΣΟ</a:t>
            </a:r>
            <a:r>
              <a:rPr lang="el-GR" altLang="el-GR" dirty="0">
                <a:solidFill>
                  <a:srgbClr val="274E1E"/>
                </a:solidFill>
                <a:cs typeface="Arial" panose="020B0604020202020204" pitchFamily="34" charset="0"/>
              </a:rPr>
              <a:t> </a:t>
            </a:r>
            <a:r>
              <a:rPr lang="en-US" altLang="el-GR" dirty="0">
                <a:solidFill>
                  <a:srgbClr val="274E1E"/>
                </a:solidFill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l-GR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υπάρχουν </a:t>
            </a:r>
            <a:r>
              <a:rPr lang="el-GR" altLang="el-GR" b="1" dirty="0">
                <a:solidFill>
                  <a:srgbClr val="820000"/>
                </a:solidFill>
                <a:cs typeface="Arial" panose="020B0604020202020204" pitchFamily="34" charset="0"/>
              </a:rPr>
              <a:t>προϋποθέσεις προς ικανοποίηση 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και </a:t>
            </a:r>
            <a:endParaRPr lang="en-US" altLang="el-G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l-GR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ο σκοπός</a:t>
            </a:r>
            <a:r>
              <a:rPr lang="el-GR" altLang="el-GR" dirty="0">
                <a:solidFill>
                  <a:srgbClr val="000000"/>
                </a:solidFill>
              </a:rPr>
              <a:t> </a:t>
            </a:r>
            <a:r>
              <a:rPr lang="el-GR" altLang="el-GR" b="1" dirty="0">
                <a:solidFill>
                  <a:srgbClr val="820000"/>
                </a:solidFill>
                <a:cs typeface="Arial" panose="020B0604020202020204" pitchFamily="34" charset="0"/>
              </a:rPr>
              <a:t>δεν είναι αληθής</a:t>
            </a:r>
            <a:endParaRPr lang="en-US" altLang="el-GR" b="1" dirty="0">
              <a:solidFill>
                <a:srgbClr val="82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l-GR" b="1" dirty="0">
                <a:solidFill>
                  <a:srgbClr val="000000"/>
                </a:solidFill>
                <a:cs typeface="Arial" panose="020B0604020202020204" pitchFamily="34" charset="0"/>
              </a:rPr>
              <a:t>	………..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altLang="el-GR" b="1" dirty="0">
                <a:solidFill>
                  <a:srgbClr val="274E1E"/>
                </a:solidFill>
                <a:cs typeface="Arial" panose="020B0604020202020204" pitchFamily="34" charset="0"/>
              </a:rPr>
              <a:t>Τέλος ΟΣΟ</a:t>
            </a:r>
            <a:endParaRPr lang="el-GR" altLang="el-GR" b="1" dirty="0">
              <a:solidFill>
                <a:srgbClr val="274E1E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altLang="el-GR" b="1" dirty="0">
                <a:solidFill>
                  <a:srgbClr val="274E1E"/>
                </a:solidFill>
                <a:cs typeface="Arial" panose="020B0604020202020204" pitchFamily="34" charset="0"/>
              </a:rPr>
              <a:t>Εάν</a:t>
            </a:r>
            <a:r>
              <a:rPr lang="el-GR" altLang="el-GR" dirty="0">
                <a:solidFill>
                  <a:srgbClr val="339966"/>
                </a:solidFill>
                <a:cs typeface="Arial" panose="020B060402020202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ο τελευταίος σκοπός είναι </a:t>
            </a:r>
            <a:r>
              <a:rPr lang="el-GR" altLang="el-GR" b="1" dirty="0">
                <a:solidFill>
                  <a:srgbClr val="820000"/>
                </a:solidFill>
                <a:cs typeface="Arial" panose="020B0604020202020204" pitchFamily="34" charset="0"/>
              </a:rPr>
              <a:t>ΑΛΗΘΗΣ </a:t>
            </a:r>
            <a:r>
              <a:rPr lang="en-US" altLang="el-GR" b="1" dirty="0">
                <a:solidFill>
                  <a:srgbClr val="820000"/>
                </a:solidFill>
                <a:cs typeface="Arial" panose="020B0604020202020204" pitchFamily="34" charset="0"/>
              </a:rPr>
              <a:t>(</a:t>
            </a:r>
            <a:r>
              <a:rPr lang="el-GR" altLang="el-GR" b="1" i="1" dirty="0">
                <a:solidFill>
                  <a:srgbClr val="820000"/>
                </a:solidFill>
                <a:cs typeface="Arial" panose="020B0604020202020204" pitchFamily="34" charset="0"/>
              </a:rPr>
              <a:t>είναι το ζητούμενο)</a:t>
            </a:r>
            <a:endParaRPr lang="el-GR" altLang="el-GR" b="1" dirty="0">
              <a:solidFill>
                <a:srgbClr val="820000"/>
              </a:solidFill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altLang="el-GR" dirty="0" smtClean="0">
                <a:cs typeface="Arial" panose="020B0604020202020204" pitchFamily="34" charset="0"/>
              </a:rPr>
              <a:t>εμφάνισε </a:t>
            </a:r>
            <a:r>
              <a:rPr lang="el-GR" altLang="el-GR" b="1" dirty="0">
                <a:solidFill>
                  <a:srgbClr val="004A82"/>
                </a:solidFill>
                <a:cs typeface="Arial" panose="020B0604020202020204" pitchFamily="34" charset="0"/>
              </a:rPr>
              <a:t>σαν λύση τη λίστα των ικανοποιημένων </a:t>
            </a:r>
            <a:r>
              <a:rPr lang="en-US" altLang="el-GR" b="1" dirty="0">
                <a:solidFill>
                  <a:srgbClr val="004A82"/>
                </a:solidFill>
                <a:cs typeface="Arial" panose="020B0604020202020204" pitchFamily="34" charset="0"/>
              </a:rPr>
              <a:t>	</a:t>
            </a:r>
            <a:r>
              <a:rPr lang="el-GR" altLang="el-GR" b="1" dirty="0" smtClean="0">
                <a:solidFill>
                  <a:srgbClr val="004A82"/>
                </a:solidFill>
                <a:cs typeface="Arial" panose="020B0604020202020204" pitchFamily="34" charset="0"/>
              </a:rPr>
              <a:t>ενδιαμέσων σκοπών</a:t>
            </a:r>
            <a:r>
              <a:rPr lang="en-US" altLang="el-GR" b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altLang="el-GR" b="1" i="1" dirty="0">
                <a:solidFill>
                  <a:srgbClr val="820000"/>
                </a:solidFill>
                <a:cs typeface="Arial" panose="020B0604020202020204" pitchFamily="34" charset="0"/>
              </a:rPr>
              <a:t>(</a:t>
            </a:r>
            <a:r>
              <a:rPr lang="el-GR" altLang="el-GR" b="1" i="1" dirty="0">
                <a:solidFill>
                  <a:srgbClr val="820000"/>
                </a:solidFill>
                <a:cs typeface="Arial" panose="020B0604020202020204" pitchFamily="34" charset="0"/>
              </a:rPr>
              <a:t>ιστορία)</a:t>
            </a:r>
            <a:endParaRPr lang="el-GR" altLang="el-GR" b="1" i="1" dirty="0">
              <a:solidFill>
                <a:srgbClr val="820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altLang="el-GR" b="1" dirty="0">
                <a:solidFill>
                  <a:srgbClr val="008000"/>
                </a:solidFill>
              </a:rPr>
              <a:t> </a:t>
            </a:r>
            <a:r>
              <a:rPr lang="el-GR" altLang="el-GR" b="1" dirty="0">
                <a:solidFill>
                  <a:srgbClr val="274E1E"/>
                </a:solidFill>
                <a:cs typeface="Arial" panose="020B0604020202020204" pitchFamily="34" charset="0"/>
              </a:rPr>
              <a:t>Αλλιώς</a:t>
            </a:r>
            <a:r>
              <a:rPr lang="el-GR" altLang="el-GR" dirty="0">
                <a:solidFill>
                  <a:srgbClr val="274E1E"/>
                </a:solidFill>
                <a:cs typeface="Arial" panose="020B0604020202020204" pitchFamily="34" charset="0"/>
              </a:rPr>
              <a:t> </a:t>
            </a:r>
            <a:endParaRPr lang="en-US" altLang="el-GR" dirty="0">
              <a:solidFill>
                <a:srgbClr val="274E1E"/>
              </a:solidFill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l-GR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el-GR" altLang="el-GR" dirty="0">
                <a:solidFill>
                  <a:srgbClr val="000000"/>
                </a:solidFill>
                <a:cs typeface="Arial" panose="020B0604020202020204" pitchFamily="34" charset="0"/>
              </a:rPr>
              <a:t>εμφάνισε </a:t>
            </a:r>
            <a:r>
              <a:rPr lang="el-GR" altLang="el-GR" i="1" dirty="0">
                <a:solidFill>
                  <a:srgbClr val="004A82"/>
                </a:solidFill>
                <a:cs typeface="Arial" panose="020B0604020202020204" pitchFamily="34" charset="0"/>
              </a:rPr>
              <a:t>"</a:t>
            </a:r>
            <a:r>
              <a:rPr lang="el-GR" altLang="el-GR" i="1" dirty="0" smtClean="0">
                <a:solidFill>
                  <a:srgbClr val="004A82"/>
                </a:solidFill>
                <a:cs typeface="Arial" panose="020B0604020202020204" pitchFamily="34" charset="0"/>
              </a:rPr>
              <a:t>Δεν υπάρχει </a:t>
            </a:r>
            <a:r>
              <a:rPr lang="el-GR" altLang="el-GR" i="1" dirty="0">
                <a:solidFill>
                  <a:srgbClr val="004A82"/>
                </a:solidFill>
                <a:cs typeface="Arial" panose="020B0604020202020204" pitchFamily="34" charset="0"/>
              </a:rPr>
              <a:t>αλυσίδα κανόνων που να </a:t>
            </a:r>
            <a:r>
              <a:rPr lang="en-US" altLang="el-GR" i="1" dirty="0">
                <a:solidFill>
                  <a:srgbClr val="004A82"/>
                </a:solidFill>
                <a:cs typeface="Arial" panose="020B0604020202020204" pitchFamily="34" charset="0"/>
              </a:rPr>
              <a:t>	</a:t>
            </a:r>
            <a:r>
              <a:rPr lang="el-GR" altLang="el-GR" i="1" dirty="0" smtClean="0">
                <a:solidFill>
                  <a:srgbClr val="004A82"/>
                </a:solidFill>
                <a:cs typeface="Arial" panose="020B0604020202020204" pitchFamily="34" charset="0"/>
              </a:rPr>
              <a:t>οδηγεί </a:t>
            </a:r>
            <a:r>
              <a:rPr lang="el-GR" altLang="el-GR" i="1" dirty="0">
                <a:solidFill>
                  <a:srgbClr val="004A82"/>
                </a:solidFill>
                <a:cs typeface="Arial" panose="020B0604020202020204" pitchFamily="34" charset="0"/>
              </a:rPr>
              <a:t>στο σκοπό </a:t>
            </a:r>
            <a:r>
              <a:rPr lang="el-GR" altLang="el-GR" i="1" dirty="0" smtClean="0">
                <a:solidFill>
                  <a:srgbClr val="004A82"/>
                </a:solidFill>
                <a:cs typeface="Arial" panose="020B0604020202020204" pitchFamily="34" charset="0"/>
              </a:rPr>
              <a:t>μας</a:t>
            </a:r>
            <a:r>
              <a:rPr lang="en-US" altLang="el-GR" i="1" dirty="0" smtClean="0">
                <a:solidFill>
                  <a:srgbClr val="004A82"/>
                </a:solidFill>
                <a:cs typeface="Arial" panose="020B0604020202020204" pitchFamily="34" charset="0"/>
              </a:rPr>
              <a:t>”</a:t>
            </a:r>
            <a:r>
              <a:rPr lang="el-GR" altLang="el-GR" i="1" dirty="0" smtClean="0">
                <a:solidFill>
                  <a:srgbClr val="004A82"/>
                </a:solidFill>
                <a:cs typeface="Arial" panose="020B0604020202020204" pitchFamily="34" charset="0"/>
              </a:rPr>
              <a:t> </a:t>
            </a:r>
            <a:r>
              <a:rPr lang="en-US" altLang="el-GR" b="1" i="1" dirty="0" smtClean="0">
                <a:solidFill>
                  <a:srgbClr val="820000"/>
                </a:solidFill>
              </a:rPr>
              <a:t>(</a:t>
            </a:r>
            <a:r>
              <a:rPr lang="el-GR" altLang="el-GR" b="1" i="1" dirty="0">
                <a:solidFill>
                  <a:srgbClr val="820000"/>
                </a:solidFill>
              </a:rPr>
              <a:t>αποτυχία)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8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Backward Chaining</a:t>
            </a:r>
            <a:br>
              <a:rPr lang="el-GR" sz="4400" dirty="0"/>
            </a:br>
            <a:r>
              <a:rPr lang="el-GR" b="0" dirty="0"/>
              <a:t> Κατασκευή Κέικ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9872" y="1772816"/>
            <a:ext cx="2242592" cy="2952328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Συνταγή Κέικ:</a:t>
            </a:r>
          </a:p>
          <a:p>
            <a:r>
              <a:rPr lang="el-GR" dirty="0" smtClean="0"/>
              <a:t>Αλεύρι,</a:t>
            </a:r>
            <a:endParaRPr lang="el-GR" dirty="0"/>
          </a:p>
          <a:p>
            <a:r>
              <a:rPr lang="el-GR" dirty="0" smtClean="0"/>
              <a:t>Αυγά,</a:t>
            </a:r>
            <a:endParaRPr lang="el-GR" dirty="0"/>
          </a:p>
          <a:p>
            <a:r>
              <a:rPr lang="el-GR" dirty="0" smtClean="0"/>
              <a:t>Ζάχαρη,</a:t>
            </a:r>
            <a:endParaRPr lang="el-GR" dirty="0"/>
          </a:p>
          <a:p>
            <a:r>
              <a:rPr lang="el-GR" dirty="0" smtClean="0"/>
              <a:t>Γάλα.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el-GR" dirty="0"/>
              <a:t>Κανόνες </a:t>
            </a:r>
            <a:r>
              <a:rPr lang="el-GR" dirty="0" smtClean="0"/>
              <a:t>κατασκευής </a:t>
            </a:r>
            <a:r>
              <a:rPr lang="el-GR" dirty="0"/>
              <a:t>κ</a:t>
            </a:r>
            <a:r>
              <a:rPr lang="el-GR" dirty="0" smtClean="0"/>
              <a:t>έικ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z="2200" smtClean="0">
                <a:latin typeface="+mn-lt"/>
              </a:rPr>
              <a:pPr>
                <a:defRPr/>
              </a:pPr>
              <a:t>34</a:t>
            </a:fld>
            <a:endParaRPr lang="el-GR" sz="2200" dirty="0">
              <a:latin typeface="+mn-lt"/>
            </a:endParaRPr>
          </a:p>
        </p:txBody>
      </p:sp>
      <p:sp>
        <p:nvSpPr>
          <p:cNvPr id="8" name="Rectangle 66"/>
          <p:cNvSpPr>
            <a:spLocks noChangeArrowheads="1"/>
          </p:cNvSpPr>
          <p:nvPr/>
        </p:nvSpPr>
        <p:spPr bwMode="auto">
          <a:xfrm>
            <a:off x="195260" y="806212"/>
            <a:ext cx="4266156" cy="2123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  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υπάρχει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αλεύρι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endParaRPr lang="el-GR" altLang="el-GR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υπάρχει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ζάχαρη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υπάρχει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αυγά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altLang="el-GR" sz="2200" dirty="0" smtClean="0">
                <a:solidFill>
                  <a:srgbClr val="000000"/>
                </a:solidFill>
                <a:latin typeface="+mn-lt"/>
              </a:rPr>
              <a:t>AND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υπάρχει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βούτυρο</a:t>
            </a:r>
            <a:endParaRPr lang="en-US" altLang="el-GR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υπάρχει κέικ </a:t>
            </a:r>
            <a:r>
              <a:rPr lang="el-GR" altLang="el-GR" sz="2200" b="1" dirty="0" smtClean="0">
                <a:solidFill>
                  <a:srgbClr val="004A82"/>
                </a:solidFill>
                <a:latin typeface="+mn-lt"/>
              </a:rPr>
              <a:t>(σκοπός)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auto">
          <a:xfrm>
            <a:off x="4724809" y="805870"/>
            <a:ext cx="4176000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2: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υπάρχει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χρήμα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endParaRPr lang="el-GR" altLang="el-GR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l-GR" sz="2200" dirty="0" smtClean="0">
                <a:solidFill>
                  <a:srgbClr val="000000"/>
                </a:solidFill>
                <a:latin typeface="+mn-lt"/>
              </a:rPr>
              <a:t>NOT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αλεύρι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 ΠΡΟΣΘΕΣΕ υπάρχει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αλεύρι 	ΑΦΑΙΡΕΣΕ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χρήμα</a:t>
            </a: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auto">
          <a:xfrm>
            <a:off x="195260" y="2987676"/>
            <a:ext cx="4266156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χρήμα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endParaRPr lang="el-GR" altLang="el-GR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altLang="el-GR" sz="2200" dirty="0" smtClean="0">
                <a:solidFill>
                  <a:srgbClr val="000000"/>
                </a:solidFill>
                <a:latin typeface="+mn-lt"/>
              </a:rPr>
              <a:t>NOT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ζάχαρη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ΠΡΟΣΘΕΣΕ υπάρχει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ζάχαρη      	ΑΦΑΙΡΕΣΕ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χρήμα</a:t>
            </a:r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4724809" y="2987676"/>
            <a:ext cx="4176713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4: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 υπάρχει χρήμα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endParaRPr lang="el-GR" altLang="el-GR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l-GR" sz="2200" dirty="0" smtClean="0">
                <a:solidFill>
                  <a:srgbClr val="000000"/>
                </a:solidFill>
                <a:latin typeface="+mn-lt"/>
              </a:rPr>
              <a:t>NOT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αυγά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ΠΡΟΣΘΕΣΕ υπάρχει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αυγά  	ΑΦΑΙΡΕΣΕ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χρήμα</a:t>
            </a:r>
          </a:p>
        </p:txBody>
      </p:sp>
      <p:sp>
        <p:nvSpPr>
          <p:cNvPr id="12" name="Rectangle 71"/>
          <p:cNvSpPr>
            <a:spLocks noChangeArrowheads="1"/>
          </p:cNvSpPr>
          <p:nvPr/>
        </p:nvSpPr>
        <p:spPr bwMode="auto">
          <a:xfrm>
            <a:off x="195260" y="4844399"/>
            <a:ext cx="4266156" cy="17851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5:</a:t>
            </a: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 υπάρχει χρήμα </a:t>
            </a: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AND </a:t>
            </a:r>
            <a:endParaRPr lang="el-GR" altLang="el-GR" sz="22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el-GR" sz="2200" dirty="0" smtClean="0">
                <a:solidFill>
                  <a:srgbClr val="000000"/>
                </a:solidFill>
                <a:latin typeface="+mn-lt"/>
              </a:rPr>
              <a:t>NOT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γάλα</a:t>
            </a:r>
            <a:endParaRPr lang="en-US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tabLst>
                <a:tab pos="358775" algn="l"/>
              </a:tabLst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ΠΡΟΣΘΕΣΕ υπάρχει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γάλα 	ΑΦΑΙΡΕΣΕ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υπάρχει χρήμα</a:t>
            </a:r>
            <a:r>
              <a:rPr lang="el-GR" altLang="el-GR" sz="2200" dirty="0">
                <a:latin typeface="+mn-lt"/>
              </a:rPr>
              <a:t> </a:t>
            </a:r>
          </a:p>
        </p:txBody>
      </p:sp>
      <p:sp>
        <p:nvSpPr>
          <p:cNvPr id="13" name="Rectangle 72"/>
          <p:cNvSpPr>
            <a:spLocks noChangeArrowheads="1"/>
          </p:cNvSpPr>
          <p:nvPr/>
        </p:nvSpPr>
        <p:spPr bwMode="auto">
          <a:xfrm>
            <a:off x="4711104" y="4844399"/>
            <a:ext cx="4176713" cy="144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Κανόνας </a:t>
            </a:r>
            <a:r>
              <a:rPr lang="en-US" altLang="el-GR" sz="2200" b="1" dirty="0">
                <a:solidFill>
                  <a:srgbClr val="820000"/>
                </a:solidFill>
                <a:latin typeface="+mn-lt"/>
              </a:rPr>
              <a:t>R</a:t>
            </a:r>
            <a:r>
              <a:rPr lang="el-GR" altLang="el-GR" sz="2200" b="1" dirty="0">
                <a:solidFill>
                  <a:srgbClr val="820000"/>
                </a:solidFill>
                <a:latin typeface="+mn-lt"/>
              </a:rPr>
              <a:t>6: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IF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 υπάρχει λογαριασμός στην </a:t>
            </a:r>
            <a:r>
              <a:rPr lang="el-GR" altLang="el-GR" sz="2200" dirty="0" smtClean="0">
                <a:solidFill>
                  <a:srgbClr val="000000"/>
                </a:solidFill>
                <a:latin typeface="+mn-lt"/>
              </a:rPr>
              <a:t>	τράπεζα </a:t>
            </a:r>
            <a:endParaRPr lang="el-GR" altLang="el-GR" sz="22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200" dirty="0">
                <a:solidFill>
                  <a:srgbClr val="000000"/>
                </a:solidFill>
                <a:latin typeface="+mn-lt"/>
              </a:rPr>
              <a:t>THEN </a:t>
            </a:r>
            <a:r>
              <a:rPr lang="el-GR" altLang="el-GR" sz="2200" dirty="0">
                <a:solidFill>
                  <a:srgbClr val="000000"/>
                </a:solidFill>
                <a:latin typeface="+mn-lt"/>
              </a:rPr>
              <a:t>ΠΡΟΣΘΕΣΕ υπάρχει χρήμα</a:t>
            </a:r>
          </a:p>
        </p:txBody>
      </p:sp>
    </p:spTree>
    <p:extLst>
      <p:ext uri="{BB962C8B-B14F-4D97-AF65-F5344CB8AC3E}">
        <p14:creationId xmlns:p14="http://schemas.microsoft.com/office/powerpoint/2010/main" val="197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39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40306"/>
              </p:ext>
            </p:extLst>
          </p:nvPr>
        </p:nvGraphicFramePr>
        <p:xfrm>
          <a:off x="456407" y="1355257"/>
          <a:ext cx="8231187" cy="5506638"/>
        </p:xfrm>
        <a:graphic>
          <a:graphicData uri="http://schemas.openxmlformats.org/drawingml/2006/table">
            <a:tbl>
              <a:tblPr/>
              <a:tblGrid>
                <a:gridCol w="3097212"/>
                <a:gridCol w="1739479"/>
                <a:gridCol w="3394496"/>
              </a:tblGrid>
              <a:tr h="633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endParaRPr kumimoji="0" lang="el-GR" sz="20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επιλέγεται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Υπάρχει χρήμα,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Υπάρχει ζάχαρη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Υπάρχει λογ.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στην Τράπεζα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3134E"/>
                          </a:solidFill>
                          <a:latin typeface="+mn-lt"/>
                        </a:rPr>
                        <a:t>R1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latin typeface="+mn-lt"/>
                        </a:rPr>
                        <a:t>R2, R4, R5</a:t>
                      </a:r>
                      <a:endParaRPr lang="el-GR" altLang="el-GR" sz="2000" b="1" dirty="0" smtClean="0"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R2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5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Υπάρχει ζάχαρη, </a:t>
                      </a:r>
                      <a:endParaRPr lang="en-US" altLang="el-GR" sz="2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Υπάρχει αλεύρι</a:t>
                      </a: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 </a:t>
                      </a:r>
                      <a:endParaRPr lang="en-US" altLang="el-GR" sz="2000" b="1" dirty="0" smtClean="0">
                        <a:solidFill>
                          <a:srgbClr val="274E1E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latin typeface="+mn-lt"/>
                        </a:rPr>
                        <a:t>Υπάρχει λογ. στην Τράπεζα 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(ΔΕΝ </a:t>
                      </a: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Υπάρχει χρήμα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R1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3134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R4,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el-GR" altLang="el-GR" sz="2000" b="1" dirty="0" smtClean="0">
                        <a:latin typeface="+mn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(ανικανοποίητες προϋποθέσεις)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Νέος στόχος: </a:t>
                      </a: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Υπάρχει χρήμα</a:t>
                      </a:r>
                      <a:endParaRPr lang="en-US" altLang="el-GR" sz="2000" b="1" dirty="0" smtClean="0">
                        <a:solidFill>
                          <a:srgbClr val="004A82"/>
                        </a:solidFill>
                        <a:latin typeface="+mn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Υπάρχει ζάχαρη,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Υπάρχει αλεύρι</a:t>
                      </a:r>
                      <a:r>
                        <a:rPr lang="el-GR" alt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altLang="el-GR" sz="20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latin typeface="+mn-lt"/>
                        </a:rPr>
                        <a:t>Υπάρχει λογ. στην Τράπεζα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3134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, R5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R6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Υπάρχει ζάχαρη, υπάρχει αλεύρι, </a:t>
                      </a:r>
                      <a:r>
                        <a:rPr lang="el-GR" altLang="el-GR" sz="2000" dirty="0" smtClean="0">
                          <a:latin typeface="+mn-lt"/>
                        </a:rPr>
                        <a:t>Υπάρχει λογ. στην Τράπεζα</a:t>
                      </a:r>
                      <a:r>
                        <a:rPr lang="el-GR" altLang="el-GR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 Υπάρχει χρήμα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3134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R5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l-GR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(δυνατός πλέον)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89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55CD1FA-0778-4BD2-86CF-49B4E3BBADA8}" type="slidenum">
              <a:rPr lang="el-GR" altLang="el-GR" sz="140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400" dirty="0">
              <a:latin typeface="+mn-lt"/>
            </a:endParaRPr>
          </a:p>
        </p:txBody>
      </p:sp>
      <p:graphicFrame>
        <p:nvGraphicFramePr>
          <p:cNvPr id="2469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5100"/>
              </p:ext>
            </p:extLst>
          </p:nvPr>
        </p:nvGraphicFramePr>
        <p:xfrm>
          <a:off x="190500" y="578768"/>
          <a:ext cx="8763000" cy="762000"/>
        </p:xfrm>
        <a:graphic>
          <a:graphicData uri="http://schemas.openxmlformats.org/drawingml/2006/table">
            <a:tbl>
              <a:tblPr/>
              <a:tblGrid>
                <a:gridCol w="3661420"/>
                <a:gridCol w="5101580"/>
              </a:tblGrid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ΣΤΟΧΟΣ: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Υπάρχει κέικ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  <a:cs typeface="Arial" charset="0"/>
                        </a:rPr>
                        <a:t>Ανικανοποίητες προϋποθέσεις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Arial" charset="0"/>
                        </a:rPr>
                        <a:t>Υπάρχει αλεύρι, Υπάρχει αυγά, Υπάρχει γάλα</a:t>
                      </a:r>
                      <a:endParaRPr kumimoji="0" lang="el-G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el-GR" altLang="el-GR" sz="3200" dirty="0">
                <a:ea typeface="Lucida Bright" panose="02040602050505020304" pitchFamily="18" charset="0"/>
                <a:cs typeface="Lucida Bright" panose="02040602050505020304" pitchFamily="18" charset="0"/>
              </a:rPr>
              <a:t>Παράδειγμα </a:t>
            </a:r>
            <a:r>
              <a:rPr lang="en-US" altLang="el-GR" sz="3200" dirty="0">
                <a:ea typeface="Lucida Bright" panose="02040602050505020304" pitchFamily="18" charset="0"/>
                <a:cs typeface="Lucida Bright" panose="02040602050505020304" pitchFamily="18" charset="0"/>
              </a:rPr>
              <a:t>Backward Chaining</a:t>
            </a:r>
            <a:endParaRPr lang="el-GR" sz="3200" dirty="0"/>
          </a:p>
        </p:txBody>
      </p:sp>
      <p:cxnSp>
        <p:nvCxnSpPr>
          <p:cNvPr id="31" name="Elbow Connector 30"/>
          <p:cNvCxnSpPr/>
          <p:nvPr/>
        </p:nvCxnSpPr>
        <p:spPr>
          <a:xfrm rot="10800000" flipV="1">
            <a:off x="2339752" y="2348880"/>
            <a:ext cx="3096344" cy="1512168"/>
          </a:xfrm>
          <a:prstGeom prst="bentConnector3">
            <a:avLst>
              <a:gd name="adj1" fmla="val 10331"/>
            </a:avLst>
          </a:prstGeom>
          <a:ln w="28575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3347864" y="5013176"/>
            <a:ext cx="2016224" cy="1584176"/>
          </a:xfrm>
          <a:prstGeom prst="bentConnector3">
            <a:avLst>
              <a:gd name="adj1" fmla="val 16858"/>
            </a:avLst>
          </a:prstGeom>
          <a:ln w="28575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6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CD5A41-D5F7-415A-892C-710677EA8DB2}" type="slidenum">
              <a:rPr lang="el-GR" altLang="el-GR" sz="1400">
                <a:latin typeface="+mn-lt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400" dirty="0">
              <a:latin typeface="+mn-lt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l-GR" altLang="el-GR" sz="3200" dirty="0" smtClean="0">
                <a:latin typeface="+mn-lt"/>
                <a:ea typeface="Lucida Bright" panose="02040602050505020304" pitchFamily="18" charset="0"/>
                <a:cs typeface="Lucida Bright" panose="02040602050505020304" pitchFamily="18" charset="0"/>
              </a:rPr>
              <a:t>Παράδειγμα </a:t>
            </a:r>
            <a:r>
              <a:rPr lang="en-US" altLang="el-GR" sz="3200" dirty="0" smtClean="0">
                <a:latin typeface="+mn-lt"/>
                <a:ea typeface="Lucida Bright" panose="02040602050505020304" pitchFamily="18" charset="0"/>
                <a:cs typeface="Lucida Bright" panose="02040602050505020304" pitchFamily="18" charset="0"/>
              </a:rPr>
              <a:t>Backward Chaining</a:t>
            </a:r>
            <a:r>
              <a:rPr lang="el-GR" altLang="el-GR" sz="3200" dirty="0" smtClean="0">
                <a:latin typeface="+mn-lt"/>
                <a:ea typeface="Lucida Bright" panose="02040602050505020304" pitchFamily="18" charset="0"/>
                <a:cs typeface="Lucida Bright" panose="02040602050505020304" pitchFamily="18" charset="0"/>
              </a:rPr>
              <a:t> </a:t>
            </a:r>
            <a:r>
              <a:rPr lang="el-GR" altLang="el-GR" sz="1600" dirty="0" smtClean="0">
                <a:latin typeface="+mn-lt"/>
                <a:ea typeface="Lucida Bright" panose="02040602050505020304" pitchFamily="18" charset="0"/>
                <a:cs typeface="Lucida Bright" panose="02040602050505020304" pitchFamily="18" charset="0"/>
              </a:rPr>
              <a:t>(συνέχεια)</a:t>
            </a:r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47410"/>
              </p:ext>
            </p:extLst>
          </p:nvPr>
        </p:nvGraphicFramePr>
        <p:xfrm>
          <a:off x="228600" y="809625"/>
          <a:ext cx="8686800" cy="5964141"/>
        </p:xfrm>
        <a:graphic>
          <a:graphicData uri="http://schemas.openxmlformats.org/drawingml/2006/table">
            <a:tbl>
              <a:tblPr/>
              <a:tblGrid>
                <a:gridCol w="3200400"/>
                <a:gridCol w="1981200"/>
                <a:gridCol w="3505200"/>
              </a:tblGrid>
              <a:tr h="666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Μνήμη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Εργασίας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Σύνολο σύγκρουσης</a:t>
                      </a:r>
                      <a:r>
                        <a:rPr kumimoji="0" lang="en-GB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l-G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Κανόνας που πυροδοτείται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4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Υπάρχει ζάχαρη, Υπάρχει αλεύρι, </a:t>
                      </a:r>
                      <a:r>
                        <a:rPr lang="el-GR" altLang="el-GR" sz="2000" dirty="0" smtClean="0">
                          <a:latin typeface="+mn-lt"/>
                        </a:rPr>
                        <a:t>Υπάρχει λογ. στην Τράπεζα, </a:t>
                      </a: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Υπάρχει αυγά</a:t>
                      </a: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endParaRPr lang="en-US" altLang="el-GR" sz="20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(ΔΕΝ </a:t>
                      </a: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Υπάρχει χρήμα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</a:rPr>
                        <a:t>R1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R5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</a:t>
                      </a:r>
                      <a:r>
                        <a:rPr lang="el-GR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  <a:r>
                        <a:rPr lang="el-GR" altLang="el-GR" sz="2000" b="1" dirty="0" smtClean="0">
                          <a:solidFill>
                            <a:srgbClr val="820000"/>
                          </a:solidFill>
                          <a:latin typeface="+mn-lt"/>
                        </a:rPr>
                        <a:t>(αδύνατο) </a:t>
                      </a:r>
                      <a:endParaRPr lang="en-US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l-GR" sz="2000" b="1" dirty="0" smtClean="0">
                        <a:solidFill>
                          <a:srgbClr val="82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Νέος στόχος: </a:t>
                      </a: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Υπάρχει χρήμα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altLang="el-GR" sz="2000" dirty="0" smtClean="0">
                          <a:latin typeface="+mn-lt"/>
                        </a:rPr>
                        <a:t>-»-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solidFill>
                            <a:srgbClr val="83134E"/>
                          </a:solidFill>
                          <a:latin typeface="+mn-lt"/>
                        </a:rPr>
                        <a:t>R1, R</a:t>
                      </a:r>
                      <a:r>
                        <a:rPr lang="el-GR" altLang="el-GR" sz="2000" b="1" dirty="0" smtClean="0">
                          <a:solidFill>
                            <a:srgbClr val="83134E"/>
                          </a:solidFill>
                          <a:latin typeface="+mn-lt"/>
                        </a:rPr>
                        <a:t>5, 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R6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latin typeface="+mn-lt"/>
                        </a:rPr>
                        <a:t>Υπάρχει ζάχαρη, Υπάρχει αλεύρι, Υπάρχει αυγά, </a:t>
                      </a:r>
                      <a:endParaRPr lang="en-US" altLang="el-GR" sz="2000" dirty="0" smtClean="0"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dirty="0" smtClean="0">
                          <a:latin typeface="+mn-lt"/>
                        </a:rPr>
                        <a:t>Y</a:t>
                      </a:r>
                      <a:r>
                        <a:rPr lang="el-GR" altLang="el-GR" sz="2000" dirty="0" smtClean="0">
                          <a:latin typeface="+mn-lt"/>
                        </a:rPr>
                        <a:t>πάρχει λογ. στην Τράπεζα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Υπάρχει χρήμα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74E1E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3134E"/>
                          </a:solidFill>
                          <a:effectLst/>
                          <a:latin typeface="+mn-lt"/>
                          <a:cs typeface="Arial" charset="0"/>
                        </a:rPr>
                        <a:t> R1, 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3134E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R5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n-US" altLang="el-GR" sz="20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R5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latin typeface="+mn-lt"/>
                        </a:rPr>
                        <a:t>Υπάρχει ζάχαρη, Υπάρχει αλεύρι, Υπάρχει αυγά, Υπάρχει λογ. στην Τράπεζα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1" dirty="0" smtClean="0">
                          <a:solidFill>
                            <a:srgbClr val="274E1E"/>
                          </a:solidFill>
                          <a:latin typeface="+mn-lt"/>
                        </a:rPr>
                        <a:t>Υπάρχει γάλα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(ΔΕΝ </a:t>
                      </a:r>
                      <a:r>
                        <a:rPr lang="en-US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Y</a:t>
                      </a: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πάρχει χρήμα</a:t>
                      </a:r>
                      <a:r>
                        <a:rPr lang="el-GR" altLang="el-GR" sz="2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l-GR" sz="2000" b="1" dirty="0" smtClean="0">
                          <a:latin typeface="+mn-lt"/>
                        </a:rPr>
                        <a:t>R1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altLang="el-GR" sz="2000" b="1" dirty="0" smtClean="0">
                        <a:solidFill>
                          <a:srgbClr val="004A82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b="1" dirty="0" smtClean="0">
                          <a:solidFill>
                            <a:srgbClr val="004A82"/>
                          </a:solidFill>
                          <a:latin typeface="+mn-lt"/>
                        </a:rPr>
                        <a:t>                 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7" name="Text Box 85"/>
          <p:cNvSpPr txBox="1">
            <a:spLocks noChangeArrowheads="1"/>
          </p:cNvSpPr>
          <p:nvPr/>
        </p:nvSpPr>
        <p:spPr bwMode="auto">
          <a:xfrm>
            <a:off x="4192588" y="280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l-GR" sz="2400" dirty="0">
              <a:latin typeface="+mn-lt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10800000" flipV="1">
            <a:off x="2051720" y="3276716"/>
            <a:ext cx="3528392" cy="1512169"/>
          </a:xfrm>
          <a:prstGeom prst="bentConnector3">
            <a:avLst>
              <a:gd name="adj1" fmla="val 14028"/>
            </a:avLst>
          </a:prstGeom>
          <a:ln w="28575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 flipV="1">
            <a:off x="1979713" y="4226940"/>
            <a:ext cx="3610281" cy="1938364"/>
          </a:xfrm>
          <a:prstGeom prst="bentConnector3">
            <a:avLst>
              <a:gd name="adj1" fmla="val 50000"/>
            </a:avLst>
          </a:prstGeom>
          <a:ln w="28575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>
            <a:off x="971600" y="1332000"/>
            <a:ext cx="1800200" cy="692840"/>
          </a:xfrm>
          <a:prstGeom prst="bentConnector3">
            <a:avLst>
              <a:gd name="adj1" fmla="val 115957"/>
            </a:avLst>
          </a:prstGeom>
          <a:ln w="28575">
            <a:solidFill>
              <a:srgbClr val="82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54452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b="1" dirty="0" smtClean="0">
                <a:solidFill>
                  <a:srgbClr val="004A82"/>
                </a:solidFill>
              </a:rPr>
              <a:t>Υπάρχει κέικ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2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268760"/>
            <a:ext cx="7776864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Problem-Space Theory of problem </a:t>
            </a:r>
            <a:r>
              <a:rPr lang="en-US" sz="4400" dirty="0" smtClean="0"/>
              <a:t>solving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ανθρώπινη συμπεριφορά στην επίλυση προβλημάτων μπορεί να θεωρηθεί σαν τη δημιουργία καταστάσεων γνώσης, εφαρμόζοντας νοητικούς τελεστές, πηγαίνοντας από μια αρχική κατάσταση σε μία τελική</a:t>
            </a:r>
            <a:r>
              <a:rPr lang="el-GR" i="1" dirty="0"/>
              <a:t>.</a:t>
            </a:r>
          </a:p>
          <a:p>
            <a:r>
              <a:rPr lang="el-GR" dirty="0"/>
              <a:t>Οι τελεστές αυτοί υπαγορεύουν τις επιτρεπόμενες κινήσεις στο χώρο ή ποιες κινήσεις απαγορεύονται όταν κάποιες ειδικές συνθήκες ισχύουν.</a:t>
            </a:r>
          </a:p>
          <a:p>
            <a:r>
              <a:rPr lang="el-GR" dirty="0"/>
              <a:t>Για κάθε δεδομένο πρόβλημα υπάρχει ένα μεγάλο πλήθος εναλλακτικών δρόμων που οδηγούν στο σκοπό. Το σύνολο των καταστάσεων που δημιουργούν οι τελεστές κατά την αναζήτηση λύσης αποκαλείται </a:t>
            </a:r>
            <a:r>
              <a:rPr lang="el-GR" b="1" dirty="0"/>
              <a:t>βασικός χώρος επίλυσης προβλήματος (basic problem space).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596770" y="6021868"/>
            <a:ext cx="4090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</a:rPr>
              <a:t>Newell &amp; Simon, recounted, 1972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Problem-Space Theory of problem solving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Οι άνθρωποι χρησιμοποιούν τις γνώσεις τους και διάφορες ευριστικές μεθόδους (</a:t>
            </a:r>
            <a:r>
              <a:rPr lang="el-GR" b="1" dirty="0">
                <a:solidFill>
                  <a:srgbClr val="820000"/>
                </a:solidFill>
              </a:rPr>
              <a:t>means-end analysis</a:t>
            </a:r>
            <a:r>
              <a:rPr lang="el-GR" dirty="0"/>
              <a:t>) για να ψάξουν τον βασικό χώρο επίλυσης των προβλημάτων και να βρουν τη συντομότερη λύση.</a:t>
            </a:r>
          </a:p>
          <a:p>
            <a:pPr>
              <a:lnSpc>
                <a:spcPct val="110000"/>
              </a:lnSpc>
            </a:pPr>
            <a:r>
              <a:rPr lang="el-GR" dirty="0"/>
              <a:t>Όλα αυτά δουλεύουν με τους περιορισμούς του ανθρώπινου γνωσιακού συστήματος, δηλαδή όρια χώρου </a:t>
            </a:r>
            <a:r>
              <a:rPr lang="el-GR" b="1" dirty="0">
                <a:solidFill>
                  <a:srgbClr val="820000"/>
                </a:solidFill>
              </a:rPr>
              <a:t>ενεργούς</a:t>
            </a: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μνήμης</a:t>
            </a:r>
            <a:r>
              <a:rPr lang="el-GR" dirty="0"/>
              <a:t> και όρια στη ταχύτητα με την οποία μπορεί να μεταφέρονται οι πληροφορίες από και προς τη </a:t>
            </a:r>
            <a:r>
              <a:rPr lang="el-GR" b="1" dirty="0">
                <a:solidFill>
                  <a:srgbClr val="820000"/>
                </a:solidFill>
              </a:rPr>
              <a:t>μνήμη μακράς αποθήκευσης.</a:t>
            </a:r>
          </a:p>
          <a:p>
            <a:pPr>
              <a:lnSpc>
                <a:spcPct val="110000"/>
              </a:lnSpc>
            </a:pPr>
            <a:r>
              <a:rPr lang="el-GR" dirty="0"/>
              <a:t>Η προσπάθεια των ερευνητών να σχεδιάσουν ένα γενικό σύστημα επίλυσης προβλημάτων βασιζόμενο στη θεωρία τους είχε σαν αποτέλεσμα τη δημιουργία του </a:t>
            </a:r>
            <a:r>
              <a:rPr lang="el-GR" b="1" dirty="0">
                <a:solidFill>
                  <a:srgbClr val="820000"/>
                </a:solidFill>
              </a:rPr>
              <a:t>General Problem Solver (GPS) </a:t>
            </a:r>
          </a:p>
          <a:p>
            <a:pPr>
              <a:lnSpc>
                <a:spcPct val="110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596770" y="5925463"/>
            <a:ext cx="40900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</a:rPr>
              <a:t>Newell &amp; Simon, recounted, 1972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6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Συστήματα </a:t>
            </a:r>
            <a:r>
              <a:rPr lang="el-GR" dirty="0" smtClean="0"/>
              <a:t>εξαγωγής </a:t>
            </a:r>
            <a:r>
              <a:rPr lang="el-GR" dirty="0"/>
              <a:t>σ</a:t>
            </a:r>
            <a:r>
              <a:rPr lang="el-GR" dirty="0" smtClean="0"/>
              <a:t>υμπερασμάτων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2050" name="Picture 2" descr="Thinking, Imagination, Creative, Thoughts, Ide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32" y="1484784"/>
            <a:ext cx="2046387" cy="26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7905" y="4174082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Thinking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OpenClips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3851920" y="1196753"/>
            <a:ext cx="3528392" cy="1536526"/>
          </a:xfrm>
          <a:prstGeom prst="wedgeEllipseCallout">
            <a:avLst>
              <a:gd name="adj1" fmla="val -68027"/>
              <a:gd name="adj2" fmla="val 428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l-GR" b="1" kern="0" dirty="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kern="0" dirty="0">
                <a:solidFill>
                  <a:srgbClr val="004A82"/>
                </a:solidFill>
                <a:latin typeface="Comic Sans MS" panose="030F0702030302020204" pitchFamily="66" charset="0"/>
              </a:rPr>
              <a:t>ΔΕΝ είμαι εμπειρογνώμων</a:t>
            </a:r>
            <a:r>
              <a:rPr lang="el-GR" altLang="el-GR" sz="2400" b="1" kern="0" dirty="0" smtClean="0">
                <a:solidFill>
                  <a:srgbClr val="004A82"/>
                </a:solidFill>
                <a:latin typeface="Comic Sans MS" panose="030F0702030302020204" pitchFamily="66" charset="0"/>
              </a:rPr>
              <a:t>!!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4787326"/>
            <a:ext cx="2736304" cy="13025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</a:rPr>
              <a:t>Έλεγχος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4787326"/>
            <a:ext cx="2592288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</a:rPr>
              <a:t>Βάση Κανόνων</a:t>
            </a: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indent="450850"/>
            <a:r>
              <a:rPr lang="en-US" b="1" dirty="0" smtClean="0">
                <a:solidFill>
                  <a:schemeClr val="tx1"/>
                </a:solidFill>
              </a:rPr>
              <a:t>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Συνθήκη</a:t>
            </a:r>
          </a:p>
          <a:p>
            <a:pPr indent="450850"/>
            <a:r>
              <a:rPr lang="en-US" b="1" dirty="0" smtClean="0">
                <a:solidFill>
                  <a:schemeClr val="tx1"/>
                </a:solidFill>
              </a:rPr>
              <a:t>then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Συμπέρασμα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9" idx="7"/>
          </p:cNvCxnSpPr>
          <p:nvPr/>
        </p:nvCxnSpPr>
        <p:spPr>
          <a:xfrm>
            <a:off x="3955254" y="4978078"/>
            <a:ext cx="14808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5"/>
          </p:cNvCxnSpPr>
          <p:nvPr/>
        </p:nvCxnSpPr>
        <p:spPr>
          <a:xfrm flipH="1">
            <a:off x="3955254" y="5899113"/>
            <a:ext cx="14808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Problem Solver (GPS)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98158"/>
            <a:ext cx="8229600" cy="57233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 GPS είναι ένας μηχανισμός για επίλυση προβλημάτων μέσω Η/Υ, που αποτελεί μοντέλο του ανθρώπινου τρόπου επίλυσης προβλημάτων. Το σύστημα χρησιμοποιεί στοίβα αποθήκευσης ενδιάμεσων σκοπών και βασίζεται στην </a:t>
            </a:r>
            <a:r>
              <a:rPr lang="el-GR" b="1" dirty="0">
                <a:solidFill>
                  <a:srgbClr val="820000"/>
                </a:solidFill>
              </a:rPr>
              <a:t>Means-Ends Analysis (MEA) </a:t>
            </a:r>
            <a:r>
              <a:rPr lang="el-GR" dirty="0"/>
              <a:t>που υλοποιεί τη θεωρία των συγγραφέων με τα εξής βήματα: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Σημείωσε τις διαφορές μεταξύ της τρέχουσας κατάστασης και του σκοπού.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Δημιούργησε ένα υπο-σκοπό για να μειώσεις αυτές τις διαφορές.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Διάλεξε ένα τελεστή που εφαρμοζόμενος θα ικανοποιήσει τον τεθέντα υπο-σκοπό.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Αν ο τελεστής έχει ανικανοποίητες προϋποθέσεις για να εφαρμοστεί, θέσε μία από αυτές τις προϋποθέσεις ως νέο υπο-σκοπό και συνέχισε.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735715" y="6293629"/>
            <a:ext cx="36349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+mn-lt"/>
              </a:rPr>
              <a:t>(Newell,Shaw &amp; Simon, 1963) 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8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Αλγόριθμος </a:t>
            </a:r>
            <a:r>
              <a:rPr lang="en-US" dirty="0"/>
              <a:t>Means-Ends Analysis (MEA)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Τοποθέτησε τελικό σκοπό στη ΣΤΟΙΒΑ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ΟΣΟ</a:t>
            </a:r>
            <a:r>
              <a:rPr lang="el-GR" dirty="0"/>
              <a:t> η στοίβα όχι κενή και όχι κορεσμένη</a:t>
            </a:r>
          </a:p>
          <a:p>
            <a:pPr marL="457200" lvl="1" indent="0">
              <a:buNone/>
            </a:pPr>
            <a:r>
              <a:rPr lang="el-GR" sz="2400" dirty="0" smtClean="0"/>
              <a:t>πρόσθεσε </a:t>
            </a:r>
            <a:r>
              <a:rPr lang="el-GR" sz="2400" dirty="0"/>
              <a:t>τις διαφορές μεταξύ του τρέχοντα σκοπού και του υπάρχοντα κόσμου στη στοίβα</a:t>
            </a:r>
          </a:p>
          <a:p>
            <a:pPr marL="457200" lvl="1" indent="0">
              <a:buNone/>
            </a:pPr>
            <a:r>
              <a:rPr lang="el-GR" sz="2400" dirty="0" smtClean="0"/>
              <a:t>Βρες </a:t>
            </a:r>
            <a:r>
              <a:rPr lang="el-GR" sz="2400" dirty="0"/>
              <a:t>όλους τους κανόνες που τα συμπεράσματα τους περιέχουν τον τρέχοντα σκοπό και βάλε τους στο </a:t>
            </a:r>
            <a:r>
              <a:rPr lang="el-GR" sz="2400" b="1" dirty="0">
                <a:solidFill>
                  <a:srgbClr val="004A82"/>
                </a:solidFill>
              </a:rPr>
              <a:t>conflict set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ΕΑΝ </a:t>
            </a:r>
            <a:r>
              <a:rPr lang="el-GR" sz="2400" b="1" dirty="0">
                <a:solidFill>
                  <a:srgbClr val="820000"/>
                </a:solidFill>
              </a:rPr>
              <a:t>&gt;= 1 κανόνες στο conflict set ΤΟΤΕ διάλεξε έναν 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ΕΑΝ </a:t>
            </a:r>
            <a:r>
              <a:rPr lang="el-GR" sz="2400" b="1" dirty="0">
                <a:solidFill>
                  <a:srgbClr val="820000"/>
                </a:solidFill>
              </a:rPr>
              <a:t>ο κανόνας είναι έτοιμος για πυροδότηση 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ΤΟΤΕ </a:t>
            </a:r>
            <a:r>
              <a:rPr lang="el-GR" sz="2400" b="1" dirty="0">
                <a:solidFill>
                  <a:srgbClr val="820000"/>
                </a:solidFill>
              </a:rPr>
              <a:t>πυροδότησε τον</a:t>
            </a:r>
          </a:p>
          <a:p>
            <a:pPr marL="457200" lvl="1" indent="0"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ΑΛΛΙΩΣ </a:t>
            </a:r>
            <a:r>
              <a:rPr lang="el-GR" sz="2400" b="1" dirty="0">
                <a:solidFill>
                  <a:srgbClr val="820000"/>
                </a:solidFill>
              </a:rPr>
              <a:t>πρόσθεσε τις μη ικανοποιημένες προϋποθέσεις </a:t>
            </a:r>
            <a:r>
              <a:rPr lang="el-GR" sz="2400" b="1" dirty="0" smtClean="0">
                <a:solidFill>
                  <a:srgbClr val="820000"/>
                </a:solidFill>
              </a:rPr>
              <a:t>στη </a:t>
            </a:r>
            <a:r>
              <a:rPr lang="el-GR" sz="2400" b="1" dirty="0">
                <a:solidFill>
                  <a:srgbClr val="820000"/>
                </a:solidFill>
              </a:rPr>
              <a:t>στοίβα </a:t>
            </a:r>
          </a:p>
          <a:p>
            <a:pPr marL="0" indent="0">
              <a:buNone/>
            </a:pPr>
            <a:r>
              <a:rPr lang="el-GR" dirty="0" smtClean="0"/>
              <a:t>ΑΛΛΙΩΣ </a:t>
            </a:r>
            <a:r>
              <a:rPr lang="el-GR" dirty="0"/>
              <a:t>δεν υπάρχει κανόνας να λύνει το τρέχον πρόβλημα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ΤΕΛΟΣ ΕΠΑΝΑΛΗΨΗΣ 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0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Συλλογιστική κάτω από </a:t>
            </a:r>
            <a:r>
              <a:rPr lang="el-GR" sz="4400" dirty="0" smtClean="0"/>
              <a:t>αβεβαιότητα </a:t>
            </a:r>
            <a:r>
              <a:rPr lang="el-GR" b="0" dirty="0"/>
              <a:t>(Uncertain Reasoning)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820000"/>
                </a:solidFill>
              </a:rPr>
              <a:t>Αβεβαιότητα</a:t>
            </a:r>
            <a:r>
              <a:rPr lang="el-GR" dirty="0"/>
              <a:t> είναι η έλλειψη επαρκούς πληροφόρησης για τη λήψη μιας απόφασης. Η έλλειψη μπορεί να οφείλεται σε αβέβαιη γνώση ή μαρτυρία. </a:t>
            </a:r>
          </a:p>
          <a:p>
            <a:pPr marL="0" indent="0">
              <a:buNone/>
            </a:pPr>
            <a:r>
              <a:rPr lang="el-GR" dirty="0"/>
              <a:t>Τα συνήθη είδη συλλογιστικής κάτω από αβεβαιότητα είναι: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Μη-μονοτονική συλλογιστική </a:t>
            </a:r>
            <a:r>
              <a:rPr lang="el-GR" dirty="0"/>
              <a:t>(non-monotonic 	reasoning)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Πιθανολογική Συλλογιστική </a:t>
            </a:r>
            <a:r>
              <a:rPr lang="el-GR" dirty="0"/>
              <a:t>(probabilistic  </a:t>
            </a:r>
            <a:r>
              <a:rPr lang="el-GR" dirty="0" smtClean="0"/>
              <a:t>reasoning) -Bayesian </a:t>
            </a:r>
            <a:r>
              <a:rPr lang="el-GR" dirty="0"/>
              <a:t>προσέγγιση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Συλλογιστική με συντελεστές </a:t>
            </a:r>
            <a:r>
              <a:rPr lang="el-GR" b="1" dirty="0" smtClean="0">
                <a:solidFill>
                  <a:srgbClr val="820000"/>
                </a:solidFill>
              </a:rPr>
              <a:t>βεβαιότητας </a:t>
            </a:r>
            <a:r>
              <a:rPr lang="el-GR" dirty="0" smtClean="0"/>
              <a:t>(reasoning </a:t>
            </a:r>
            <a:r>
              <a:rPr lang="el-GR" dirty="0"/>
              <a:t>with certainty factors)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820000"/>
                </a:solidFill>
              </a:rPr>
              <a:t>Ασαφής συλλογιστική </a:t>
            </a:r>
            <a:r>
              <a:rPr lang="el-GR" dirty="0"/>
              <a:t>(fuzzy reasoning)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06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98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Κατερίνα Γεωργούλη 2014. </a:t>
            </a:r>
            <a:r>
              <a:rPr lang="el-GR" sz="2000" dirty="0"/>
              <a:t>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8: Συστήματα Βασισμένα στη </a:t>
            </a:r>
            <a:r>
              <a:rPr lang="el-GR" sz="2000" dirty="0" smtClean="0"/>
              <a:t>Γνώση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l-GR" sz="2000" dirty="0"/>
              <a:t>Knowledge-Based Systems)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9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0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634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Παράδειγμα αναπαράστασης γνώσης με κανόνες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54113" y="1205093"/>
            <a:ext cx="4572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4: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 	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isa(Animal,carnivore)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 </a:t>
            </a:r>
            <a:endParaRPr lang="en-US" altLang="el-GR" sz="2000" kern="0" dirty="0">
              <a:solidFill>
                <a:srgbClr val="274E1E"/>
              </a:solidFill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(Animal,tawny_colour)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endParaRPr lang="en-US" altLang="el-GR" sz="2000" b="1" kern="0" dirty="0">
              <a:solidFill>
                <a:srgbClr val="820000"/>
              </a:solidFill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(Animal,dark_spots)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en-US" alt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isa(Animal,cheetah)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72000" y="2673921"/>
            <a:ext cx="42166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5: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	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isa(Animal,carnivore)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(Animal,tawny_colour)</a:t>
            </a:r>
            <a:endParaRPr lang="en-US" altLang="el-GR" sz="2000" kern="0" dirty="0">
              <a:solidFill>
                <a:srgbClr val="000000"/>
              </a:solidFill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(Animal,black_stripes)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en-US" alt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isa(Animal,tiger)</a:t>
            </a:r>
            <a:endParaRPr kumimoji="0" lang="el-GR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544" y="1488176"/>
            <a:ext cx="32403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1: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 	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(Animal,hair)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or 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gives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(Animal,milk)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 </a:t>
            </a:r>
            <a:r>
              <a:rPr lang="el-GR" altLang="el-GR" sz="20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</a:t>
            </a:r>
            <a:r>
              <a:rPr kumimoji="0" lang="en-US" altLang="el-G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Animal,mammal</a:t>
            </a:r>
            <a:r>
              <a:rPr kumimoji="0" lang="el-GR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)</a:t>
            </a:r>
            <a:endParaRPr kumimoji="0" lang="en-GB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8025" y="2806773"/>
            <a:ext cx="38401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2: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 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	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(Animal,feathers)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or</a:t>
            </a:r>
            <a:r>
              <a:rPr lang="el-GR" altLang="el-GR" sz="2000" b="1" kern="0" noProof="0" dirty="0" smtClean="0">
                <a:solidFill>
                  <a:srgbClr val="820000"/>
                </a:solidFill>
                <a:latin typeface="+mn-lt"/>
              </a:rPr>
              <a:t>    	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flies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(Animal)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		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lays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(Animal,eggs))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2000" kern="0" noProof="0" dirty="0" smtClean="0">
                <a:solidFill>
                  <a:srgbClr val="000000"/>
                </a:solidFill>
                <a:latin typeface="+mn-lt"/>
              </a:rPr>
              <a:t>t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hen</a:t>
            </a:r>
            <a:r>
              <a:rPr kumimoji="0" lang="el-GR" alt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isa(Animal,bird)</a:t>
            </a:r>
            <a:endParaRPr kumimoji="0" lang="el-GR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31788" y="4399864"/>
            <a:ext cx="39521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3: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	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isa(Animal,mammal)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eats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(Animal,meat)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or</a:t>
            </a:r>
            <a:endParaRPr lang="en-US" altLang="el-GR" sz="2000" b="1" kern="0" dirty="0">
              <a:solidFill>
                <a:srgbClr val="820000"/>
              </a:solidFill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(Animal,pointed_teeth)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n-US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(Animal,claws) </a:t>
            </a:r>
            <a:endParaRPr lang="en-US" altLang="el-GR" sz="2000" kern="0" dirty="0">
              <a:solidFill>
                <a:srgbClr val="000000"/>
              </a:solidFill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has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(Animal,forward_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			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pointing_eyes)))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en-US" altLang="el-GR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isa(Animal,carnivore)</a:t>
            </a:r>
            <a:endParaRPr kumimoji="0" lang="en-GB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72000" y="4142749"/>
            <a:ext cx="323167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6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if 	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isa(Animal,bird)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not flies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(Animal)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+mn-lt"/>
              </a:rPr>
              <a:t>swims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(Animal)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</a:rPr>
              <a:t>isa(Animal,penguin)</a:t>
            </a:r>
            <a:endParaRPr kumimoji="0" lang="el-GR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7441" y="5523249"/>
            <a:ext cx="38115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7: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if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 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isa(Animal,bird)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 </a:t>
            </a:r>
            <a:endParaRPr kumimoji="0" lang="el-GR" altLang="el-GR" sz="2000" b="0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  <a:p>
            <a:pPr lvl="1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+mn-lt"/>
              </a:rPr>
              <a:t>and</a:t>
            </a: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isa(Animal,good_flyer)</a:t>
            </a:r>
            <a:endParaRPr kumimoji="0" lang="el-GR" altLang="el-GR" sz="2000" b="1" i="0" u="sng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then</a:t>
            </a:r>
            <a:r>
              <a:rPr kumimoji="0" lang="el-GR" alt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4E1E"/>
                </a:solidFill>
                <a:effectLst/>
                <a:uLnTx/>
                <a:uFillTx/>
                <a:latin typeface="+mn-lt"/>
              </a:rPr>
              <a:t>isa(Animal,albatros)</a:t>
            </a:r>
            <a:endParaRPr kumimoji="0" lang="en-GB" altLang="el-GR" sz="2000" b="1" i="0" u="none" strike="noStrike" kern="0" cap="none" spc="0" normalizeH="0" baseline="0" noProof="0" dirty="0" smtClean="0">
              <a:ln>
                <a:noFill/>
              </a:ln>
              <a:solidFill>
                <a:srgbClr val="274E1E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12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Συσχετισμός </a:t>
            </a:r>
            <a:r>
              <a:rPr lang="el-GR" dirty="0" smtClean="0"/>
              <a:t>κανόνων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252078"/>
              </p:ext>
            </p:extLst>
          </p:nvPr>
        </p:nvGraphicFramePr>
        <p:xfrm>
          <a:off x="179388" y="1203325"/>
          <a:ext cx="8831262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icture" r:id="rId3" imgW="6743880" imgH="2962440" progId="Word.Picture.8">
                  <p:embed/>
                </p:oleObj>
              </mc:Choice>
              <mc:Fallback>
                <p:oleObj name="Picture" r:id="rId3" imgW="6743880" imgH="2962440" progId="Word.Picture.8">
                  <p:embed/>
                  <p:pic>
                    <p:nvPicPr>
                      <p:cNvPr id="0" name="Picture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03325"/>
                        <a:ext cx="8831262" cy="3879850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79388" y="5309900"/>
            <a:ext cx="8782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srgbClr val="274E1E"/>
                </a:solidFill>
                <a:latin typeface="+mn-lt"/>
              </a:rPr>
              <a:t>Ισχυρισμοί: </a:t>
            </a:r>
            <a:r>
              <a:rPr lang="en-US" sz="2200" b="1" dirty="0" smtClean="0">
                <a:latin typeface="+mn-lt"/>
              </a:rPr>
              <a:t>flies(petros),   lays(petros, eggs),   isa(petros, goodflyer)</a:t>
            </a:r>
          </a:p>
          <a:p>
            <a:pPr>
              <a:spcBef>
                <a:spcPts val="1200"/>
              </a:spcBef>
            </a:pPr>
            <a:r>
              <a:rPr lang="el-GR" sz="2200" b="1" dirty="0" smtClean="0">
                <a:solidFill>
                  <a:srgbClr val="274E1E"/>
                </a:solidFill>
                <a:latin typeface="+mn-lt"/>
              </a:rPr>
              <a:t>Παράγονται τα συμπεράσματα: </a:t>
            </a:r>
            <a:r>
              <a:rPr lang="en-US" sz="2200" b="1" dirty="0" smtClean="0">
                <a:latin typeface="+mn-lt"/>
              </a:rPr>
              <a:t>isa(petros, bird)</a:t>
            </a:r>
            <a:r>
              <a:rPr lang="el-GR" sz="2200" b="1" dirty="0" smtClean="0">
                <a:solidFill>
                  <a:srgbClr val="274E1E"/>
                </a:solidFill>
                <a:latin typeface="+mn-lt"/>
              </a:rPr>
              <a:t> </a:t>
            </a:r>
            <a:r>
              <a:rPr lang="el-GR" sz="2200" b="1" dirty="0" smtClean="0">
                <a:latin typeface="+mn-lt"/>
              </a:rPr>
              <a:t>και </a:t>
            </a:r>
            <a:r>
              <a:rPr lang="en-US" sz="2200" b="1" dirty="0" smtClean="0">
                <a:latin typeface="+mn-lt"/>
              </a:rPr>
              <a:t>isa(petros, albatros) </a:t>
            </a:r>
            <a:endParaRPr lang="el-GR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5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Δομή </a:t>
            </a:r>
            <a:r>
              <a:rPr lang="el-GR" dirty="0" smtClean="0"/>
              <a:t>συστημάτων </a:t>
            </a:r>
            <a:r>
              <a:rPr lang="el-GR" dirty="0"/>
              <a:t>β</a:t>
            </a:r>
            <a:r>
              <a:rPr lang="el-GR" dirty="0" smtClean="0"/>
              <a:t>ασισμένων </a:t>
            </a:r>
            <a:r>
              <a:rPr lang="el-GR" dirty="0" smtClean="0"/>
              <a:t>στη </a:t>
            </a:r>
            <a:r>
              <a:rPr lang="el-GR" dirty="0" smtClean="0"/>
              <a:t>γνώση</a:t>
            </a:r>
            <a:endParaRPr lang="el-GR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dirty="0"/>
              <a:t>Τα Συστήματα Παραγωγής αποτελούνται από: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4A82"/>
                </a:solidFill>
              </a:rPr>
              <a:t>IF-THEN </a:t>
            </a:r>
            <a:r>
              <a:rPr lang="el-GR" b="1" dirty="0">
                <a:solidFill>
                  <a:srgbClr val="004A82"/>
                </a:solidFill>
              </a:rPr>
              <a:t>κανόνες παραγωγής (production rules</a:t>
            </a:r>
            <a:r>
              <a:rPr lang="el-GR" b="1" dirty="0" smtClean="0">
                <a:solidFill>
                  <a:srgbClr val="004A82"/>
                </a:solidFill>
              </a:rPr>
              <a:t>)</a:t>
            </a:r>
            <a:r>
              <a:rPr lang="en-US" b="1" dirty="0" smtClean="0">
                <a:solidFill>
                  <a:srgbClr val="004A82"/>
                </a:solidFill>
              </a:rPr>
              <a:t>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4A82"/>
                </a:solidFill>
              </a:rPr>
              <a:t>Συλλογή </a:t>
            </a:r>
            <a:r>
              <a:rPr lang="el-GR" b="1" dirty="0">
                <a:solidFill>
                  <a:srgbClr val="004A82"/>
                </a:solidFill>
              </a:rPr>
              <a:t>ισχυρισμών (assertions</a:t>
            </a:r>
            <a:r>
              <a:rPr lang="el-GR" b="1" dirty="0" smtClean="0">
                <a:solidFill>
                  <a:srgbClr val="004A82"/>
                </a:solidFill>
              </a:rPr>
              <a:t>)</a:t>
            </a:r>
            <a:r>
              <a:rPr lang="en-US" b="1" dirty="0" smtClean="0">
                <a:solidFill>
                  <a:srgbClr val="004A82"/>
                </a:solidFill>
              </a:rPr>
              <a:t>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b="1" dirty="0" smtClean="0">
                <a:solidFill>
                  <a:srgbClr val="004A82"/>
                </a:solidFill>
              </a:rPr>
              <a:t>Δομή ελέγχου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l-GR" dirty="0" smtClean="0"/>
              <a:t>Η </a:t>
            </a:r>
            <a:r>
              <a:rPr lang="el-GR" dirty="0"/>
              <a:t>αλήθεια των ισχυρισμών που προηγούνται σε ένα κανόνα είναι αρκετοί για την εξαγωγή συμπερασμάτων αλλά όχι απαραίτητοι, εκτός και αν είναι οι μόνοι ισχυρισμοί που καταλήγουν στο συγκεκριμένο συμπέρασμα. Π.χ.: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l-GR" i="1" dirty="0" smtClean="0">
                <a:solidFill>
                  <a:srgbClr val="820000"/>
                </a:solidFill>
              </a:rPr>
              <a:t>ΕΑΝ </a:t>
            </a:r>
            <a:r>
              <a:rPr lang="el-GR" i="1" dirty="0" smtClean="0">
                <a:solidFill>
                  <a:srgbClr val="820000"/>
                </a:solidFill>
              </a:rPr>
              <a:t>ρίξει χιόνι ΤΟΤΕ η σκεπή θα ασπρίσει</a:t>
            </a:r>
            <a:endParaRPr lang="el-GR" i="1" dirty="0">
              <a:solidFill>
                <a:srgbClr val="82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39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Κύκλος λειτουργίας συστημάτων παραγωγής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41312" y="1700808"/>
            <a:ext cx="9002688" cy="4248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9" name="Ευθύγραμμο βέλος σύνδεσης 8"/>
          <p:cNvCxnSpPr>
            <a:stCxn id="7" idx="3"/>
            <a:endCxn id="10" idx="1"/>
          </p:cNvCxnSpPr>
          <p:nvPr/>
        </p:nvCxnSpPr>
        <p:spPr>
          <a:xfrm>
            <a:off x="2700391" y="2727715"/>
            <a:ext cx="4151856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Γωνιακή σύνδεση 13"/>
          <p:cNvCxnSpPr>
            <a:stCxn id="10" idx="2"/>
            <a:endCxn id="15" idx="6"/>
          </p:cNvCxnSpPr>
          <p:nvPr/>
        </p:nvCxnSpPr>
        <p:spPr>
          <a:xfrm rot="5400000">
            <a:off x="5709690" y="3510578"/>
            <a:ext cx="2404797" cy="1608511"/>
          </a:xfrm>
          <a:prstGeom prst="bentConnector2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Γωνιακή σύνδεση 16"/>
          <p:cNvCxnSpPr>
            <a:stCxn id="15" idx="2"/>
            <a:endCxn id="7" idx="2"/>
          </p:cNvCxnSpPr>
          <p:nvPr/>
        </p:nvCxnSpPr>
        <p:spPr>
          <a:xfrm rot="10800000">
            <a:off x="1836296" y="3112436"/>
            <a:ext cx="1511569" cy="2404797"/>
          </a:xfrm>
          <a:prstGeom prst="bentConnector2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Αριστερό βέλος 21"/>
          <p:cNvSpPr/>
          <p:nvPr/>
        </p:nvSpPr>
        <p:spPr>
          <a:xfrm rot="8445664" flipV="1">
            <a:off x="98848" y="3480602"/>
            <a:ext cx="1819116" cy="783676"/>
          </a:xfrm>
          <a:prstGeom prst="leftArrow">
            <a:avLst>
              <a:gd name="adj1" fmla="val 70416"/>
              <a:gd name="adj2" fmla="val 3757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l-GR" sz="2000" i="1" dirty="0" smtClean="0">
                <a:solidFill>
                  <a:schemeClr val="tx1"/>
                </a:solidFill>
              </a:rPr>
              <a:t>Νέοι Ισχυρισμοί</a:t>
            </a:r>
            <a:endParaRPr lang="el-GR" sz="2000" i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2132856"/>
            <a:ext cx="2952328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200" b="1" i="1" dirty="0" smtClean="0">
                <a:solidFill>
                  <a:srgbClr val="820000"/>
                </a:solidFill>
                <a:latin typeface="+mn-lt"/>
              </a:rPr>
              <a:t>Ισχυρισμοί </a:t>
            </a:r>
            <a:r>
              <a:rPr lang="el-GR" sz="2200" i="1" dirty="0" smtClean="0">
                <a:solidFill>
                  <a:srgbClr val="820000"/>
                </a:solidFill>
                <a:latin typeface="+mn-lt"/>
              </a:rPr>
              <a:t>(Γεγονότα)</a:t>
            </a:r>
            <a:endParaRPr lang="el-GR" sz="2200" i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76316" y="4077072"/>
            <a:ext cx="1467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i="1" dirty="0" smtClean="0">
                <a:solidFill>
                  <a:srgbClr val="820000"/>
                </a:solidFill>
                <a:latin typeface="+mn-lt"/>
              </a:rPr>
              <a:t>Κανόνες που </a:t>
            </a:r>
            <a:r>
              <a:rPr lang="el-GR" sz="2200" b="1" i="1" dirty="0" err="1" smtClean="0">
                <a:solidFill>
                  <a:srgbClr val="820000"/>
                </a:solidFill>
                <a:latin typeface="+mn-lt"/>
              </a:rPr>
              <a:t>ενεργο</a:t>
            </a:r>
            <a:r>
              <a:rPr lang="el-GR" sz="2200" b="1" i="1" dirty="0" smtClean="0">
                <a:solidFill>
                  <a:srgbClr val="820000"/>
                </a:solidFill>
                <a:latin typeface="+mn-lt"/>
              </a:rPr>
              <a:t>-ποιούνται</a:t>
            </a:r>
            <a:endParaRPr lang="el-GR" sz="2200" b="1" i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6" name="15 - Διάγραμμα ροής: Υπορουτίνα"/>
          <p:cNvSpPr/>
          <p:nvPr/>
        </p:nvSpPr>
        <p:spPr>
          <a:xfrm>
            <a:off x="1907704" y="2780928"/>
            <a:ext cx="5688632" cy="2664296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Συμπερασματική </a:t>
            </a:r>
          </a:p>
          <a:p>
            <a:pPr algn="ctr"/>
            <a:r>
              <a:rPr lang="el-G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Μηχανή </a:t>
            </a:r>
          </a:p>
          <a:p>
            <a:pPr algn="ctr"/>
            <a:r>
              <a:rPr lang="el-GR" sz="2800" dirty="0" smtClean="0">
                <a:solidFill>
                  <a:schemeClr val="bg1">
                    <a:lumMod val="85000"/>
                  </a:schemeClr>
                </a:solidFill>
              </a:rPr>
              <a:t>(Δομή Ελέγχου Επίλυσης Συγκρούσεων)</a:t>
            </a:r>
            <a:endParaRPr lang="el-GR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4581128"/>
            <a:ext cx="1830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i="1" dirty="0" smtClean="0">
                <a:solidFill>
                  <a:srgbClr val="820000"/>
                </a:solidFill>
                <a:latin typeface="+mn-lt"/>
              </a:rPr>
              <a:t>Κανόνας που πυροδοτείται</a:t>
            </a:r>
            <a:endParaRPr lang="el-GR" sz="2200" b="1" i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5" name="Έλλειψη 14"/>
          <p:cNvSpPr/>
          <p:nvPr/>
        </p:nvSpPr>
        <p:spPr>
          <a:xfrm>
            <a:off x="3347864" y="5013176"/>
            <a:ext cx="2759968" cy="100811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Σύνολο Σύγκρουσης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199" y="2342994"/>
            <a:ext cx="172819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Χώρος Εργασίας</a:t>
            </a:r>
            <a:endParaRPr lang="el-GR" sz="2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247" y="2342994"/>
            <a:ext cx="1728192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latin typeface="+mn-lt"/>
              </a:rPr>
              <a:t>Βάση Κανόνων</a:t>
            </a:r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49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16" grpId="1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l-GR" dirty="0" smtClean="0"/>
              <a:t>ελέγχου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744416"/>
          </a:xfrm>
        </p:spPr>
        <p:txBody>
          <a:bodyPr>
            <a:normAutofit/>
          </a:bodyPr>
          <a:lstStyle/>
          <a:p>
            <a:r>
              <a:rPr lang="el-GR" dirty="0"/>
              <a:t>Αναζητεί επαναληπτικά </a:t>
            </a:r>
            <a:r>
              <a:rPr lang="el-GR" dirty="0" smtClean="0"/>
              <a:t>(σε κύκλους λειτουργίας) κανόνες παραγωγής, </a:t>
            </a:r>
            <a:r>
              <a:rPr lang="el-GR" dirty="0"/>
              <a:t>των οποίων οι ισχυρισμοί υπάρχουν στην ενεργό μνήμη. </a:t>
            </a:r>
          </a:p>
          <a:p>
            <a:r>
              <a:rPr lang="el-GR" dirty="0"/>
              <a:t>Σε κάθε κύκλο </a:t>
            </a:r>
            <a:r>
              <a:rPr lang="el-GR" dirty="0" smtClean="0"/>
              <a:t>λειτουργίας ενημερώνει </a:t>
            </a:r>
            <a:r>
              <a:rPr lang="el-GR" dirty="0"/>
              <a:t>το σύστημα για τους κανόνες που εντόπισε </a:t>
            </a:r>
            <a:r>
              <a:rPr lang="el-GR" dirty="0" smtClean="0"/>
              <a:t>και τους καταχωρεί  σε ένα χώρο που καλείται </a:t>
            </a:r>
            <a:r>
              <a:rPr lang="el-GR" b="1" dirty="0" smtClean="0">
                <a:solidFill>
                  <a:srgbClr val="004A82"/>
                </a:solidFill>
              </a:rPr>
              <a:t>σύνολο σύγκρουσης </a:t>
            </a:r>
            <a:r>
              <a:rPr lang="el-GR" dirty="0" smtClean="0"/>
              <a:t>(</a:t>
            </a:r>
            <a:r>
              <a:rPr lang="el-GR" dirty="0" smtClean="0">
                <a:solidFill>
                  <a:srgbClr val="004A82"/>
                </a:solidFill>
              </a:rPr>
              <a:t>conflict set</a:t>
            </a:r>
            <a:r>
              <a:rPr lang="el-GR" dirty="0" smtClean="0"/>
              <a:t>) ή ατζέντα. </a:t>
            </a:r>
          </a:p>
          <a:p>
            <a:r>
              <a:rPr lang="el-GR" dirty="0" smtClean="0"/>
              <a:t>Επιλέγει ένα  κανόνα από το σύνολο σύγκρουσης βάσει μιας  ισχύουσας </a:t>
            </a:r>
            <a:r>
              <a:rPr lang="el-GR" b="1" dirty="0" smtClean="0">
                <a:solidFill>
                  <a:srgbClr val="004A82"/>
                </a:solidFill>
              </a:rPr>
              <a:t>στρατηγικής</a:t>
            </a:r>
            <a:r>
              <a:rPr lang="el-GR" dirty="0" smtClean="0"/>
              <a:t> και τον πυροδοτεί (εκτελεί) ενεργώντας </a:t>
            </a:r>
            <a:r>
              <a:rPr lang="el-GR" dirty="0"/>
              <a:t>σύμφωνα με το THEN μέρος του.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0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2fbe0b776a78fc4df51a86eafc56428fc48feed"/>
  <p:tag name="ISPRING_RESOURCE_PATHS_HASH_PRESENTER" val="451c28e174d21e61f1ed218ee9eeb299fe071a6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1664</TotalTime>
  <Words>3842</Words>
  <Application>Microsoft Office PowerPoint</Application>
  <PresentationFormat>Προβολή στην οθόνη (4:3)</PresentationFormat>
  <Paragraphs>813</Paragraphs>
  <Slides>49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1" baseType="lpstr">
      <vt:lpstr>OC_template_updated</vt:lpstr>
      <vt:lpstr>Picture</vt:lpstr>
      <vt:lpstr>Τεχνητή Νοημοσύνη (Θ)</vt:lpstr>
      <vt:lpstr>Επισκόπηση</vt:lpstr>
      <vt:lpstr>Συστήματα Εξαγωγής Συμπερασμάτων   </vt:lpstr>
      <vt:lpstr>Συστήματα εξαγωγής συμπερασμάτων</vt:lpstr>
      <vt:lpstr>Παράδειγμα αναπαράστασης γνώσης με κανόνες</vt:lpstr>
      <vt:lpstr>Συσχετισμός κανόνων</vt:lpstr>
      <vt:lpstr>Δομή συστημάτων βασισμένων στη γνώση</vt:lpstr>
      <vt:lpstr>Κύκλος λειτουργίας συστημάτων παραγωγής</vt:lpstr>
      <vt:lpstr>Δομή ελέγχου</vt:lpstr>
      <vt:lpstr>Σύνολο σύγκρουσης</vt:lpstr>
      <vt:lpstr>Στρατηγικές επιλογής κανόνα                       μέσα από το σύνολο σύγκρουσης (conflict resolution)</vt:lpstr>
      <vt:lpstr>Βασικά θέματα σχεδιασμού Σ.Π.</vt:lpstr>
      <vt:lpstr>Προς τα εμπρός αλυσιδωτή αναζήτηση και πυροδότηση κανόνων (Forward Chaining)</vt:lpstr>
      <vt:lpstr>Τα χαρακτηριστικά του Forward Chaining</vt:lpstr>
      <vt:lpstr>Αλγόριθμος Forward Chaining</vt:lpstr>
      <vt:lpstr>Παράδειγμα Forward Chaining</vt:lpstr>
      <vt:lpstr>Κατάληξη παραδείγματος F.C.</vt:lpstr>
      <vt:lpstr>2ο  παράδειγμα Forward Chaining Το πρόβλημα του Αγρότη</vt:lpstr>
      <vt:lpstr>Κύκλοι λειτουργίας για το πρόβλημα του αγρότη (1 από 7)</vt:lpstr>
      <vt:lpstr>Κύκλοι λειτουργίας για το πρόβλημα του αγρότη (2 από 7)</vt:lpstr>
      <vt:lpstr>Κύκλοι λειτουργίας για το πρόβλημα του αγρότη (3 από 7)</vt:lpstr>
      <vt:lpstr>Κύκλοι λειτουργίας για το πρόβλημα του αγρότη (4 από 7)</vt:lpstr>
      <vt:lpstr>Κύκλοι λειτουργίας για το πρόβλημα του αγρότη (5 από 7)</vt:lpstr>
      <vt:lpstr>Κύκλοι λειτουργίας για το πρόβλημα του αγρότη (6 από 7)</vt:lpstr>
      <vt:lpstr>Κύκλοι λειτουργίας για το πρόβλημα του αγρότη (7 από 7)</vt:lpstr>
      <vt:lpstr>Παράδειγμα κίνησης ρομπότ* </vt:lpstr>
      <vt:lpstr>Κανόνες κίνησης ρομπότ (1 από 2)</vt:lpstr>
      <vt:lpstr>Κανόνες κίνησης ρομπότ (2 από 2)</vt:lpstr>
      <vt:lpstr>Παρακολούθηση εκτέλεσης  (1 από 3)</vt:lpstr>
      <vt:lpstr>Παρακολούθηση εκτέλεσης  (2 από 3)</vt:lpstr>
      <vt:lpstr>Παρακολούθηση εκτέλεσης  (3 από 3)</vt:lpstr>
      <vt:lpstr>Προς τα πίσω αλυσιδωτή αναζήτηση και εκτέλεση κανόνων (Backward Chaining)</vt:lpstr>
      <vt:lpstr>Αλγόριθμος Backward Chaining</vt:lpstr>
      <vt:lpstr>Παράδειγμα Backward Chaining  Κατασκευή Κέικ</vt:lpstr>
      <vt:lpstr>Κανόνες κατασκευής κέικ</vt:lpstr>
      <vt:lpstr>Παράδειγμα Backward Chaining</vt:lpstr>
      <vt:lpstr>Παράδειγμα Backward Chaining (συνέχεια)</vt:lpstr>
      <vt:lpstr>Problem-Space Theory of problem solving (1 από 2)</vt:lpstr>
      <vt:lpstr>Problem-Space Theory of problem solving (2 από 2)</vt:lpstr>
      <vt:lpstr>General Problem Solver (GPS) </vt:lpstr>
      <vt:lpstr>Αλγόριθμος Means-Ends Analysis (MEA) </vt:lpstr>
      <vt:lpstr>Συλλογιστική κάτω από αβεβαιότητα (Uncertain Reasoning)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219</cp:revision>
  <dcterms:created xsi:type="dcterms:W3CDTF">2014-02-24T12:35:17Z</dcterms:created>
  <dcterms:modified xsi:type="dcterms:W3CDTF">2015-02-25T09:30:44Z</dcterms:modified>
</cp:coreProperties>
</file>