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5"/>
  </p:notesMasterIdLst>
  <p:handoutMasterIdLst>
    <p:handoutMasterId r:id="rId26"/>
  </p:handoutMasterIdLst>
  <p:sldIdLst>
    <p:sldId id="256" r:id="rId3"/>
    <p:sldId id="272" r:id="rId4"/>
    <p:sldId id="273" r:id="rId5"/>
    <p:sldId id="286" r:id="rId6"/>
    <p:sldId id="274" r:id="rId7"/>
    <p:sldId id="275" r:id="rId8"/>
    <p:sldId id="276" r:id="rId9"/>
    <p:sldId id="285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57" r:id="rId18"/>
    <p:sldId id="262" r:id="rId19"/>
    <p:sldId id="264" r:id="rId20"/>
    <p:sldId id="269" r:id="rId21"/>
    <p:sldId id="270" r:id="rId22"/>
    <p:sldId id="266" r:id="rId23"/>
    <p:sldId id="261" r:id="rId24"/>
  </p:sldIdLst>
  <p:sldSz cx="9144000" cy="6858000" type="screen4x3"/>
  <p:notesSz cx="7104063" cy="10234613"/>
  <p:custDataLst>
    <p:tags r:id="rId27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70" d="100"/>
          <a:sy n="70" d="100"/>
        </p:scale>
        <p:origin x="15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060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hilpsnutrilife.blogspot.g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8</a:t>
            </a:r>
            <a:r>
              <a:rPr lang="el-GR" sz="2600" dirty="0" smtClean="0"/>
              <a:t>: Νερό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3B78-84F8-457A-BB45-12AF8F393337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Ιδιαίτερες περιπτώσεις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Αυξημένες ανάγκες σε νερό προκαλούν:</a:t>
            </a:r>
          </a:p>
          <a:p>
            <a:r>
              <a:rPr lang="el-GR" altLang="el-GR" dirty="0"/>
              <a:t>Διάρροια</a:t>
            </a:r>
          </a:p>
          <a:p>
            <a:r>
              <a:rPr lang="el-GR" altLang="el-GR" dirty="0"/>
              <a:t>Εμετός</a:t>
            </a:r>
          </a:p>
          <a:p>
            <a:r>
              <a:rPr lang="el-GR" altLang="el-GR" dirty="0"/>
              <a:t>Πυρετός</a:t>
            </a:r>
          </a:p>
          <a:p>
            <a:r>
              <a:rPr lang="el-GR" altLang="el-GR" dirty="0"/>
              <a:t>Έντονη εφίδρωση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/>
              <a:t>Ανάγκες </a:t>
            </a:r>
            <a:r>
              <a:rPr lang="el-GR" altLang="el-GR" dirty="0"/>
              <a:t>μπορεί να ανέρχονται σε περισσότερα λίτρα την ημέρα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61946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F9AD-FDB8-42BF-936E-3184D0165AC7}" type="slidenum">
              <a:rPr lang="el-GR" altLang="el-GR"/>
              <a:pPr/>
              <a:t>10</a:t>
            </a:fld>
            <a:endParaRPr lang="el-GR" altLang="el-GR" dirty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Παιδιά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Ιδιαίτερα ευαίσθητα σε απώλειες νερού</a:t>
            </a:r>
          </a:p>
          <a:p>
            <a:r>
              <a:rPr lang="el-GR" altLang="el-GR" dirty="0"/>
              <a:t>Απώλειες της τάξης 10% του σωματικού βάρους σε νερό προκαλούν σοβαρά προβλήματα</a:t>
            </a:r>
          </a:p>
          <a:p>
            <a:r>
              <a:rPr lang="el-GR" altLang="el-GR" dirty="0"/>
              <a:t>Απώλειες της τάξης του 15-20% προκαλούν το θάνατο</a:t>
            </a:r>
          </a:p>
        </p:txBody>
      </p:sp>
    </p:spTree>
    <p:extLst>
      <p:ext uri="{BB962C8B-B14F-4D97-AF65-F5344CB8AC3E}">
        <p14:creationId xmlns:p14="http://schemas.microsoft.com/office/powerpoint/2010/main" val="378692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99C5-D8EC-4541-871E-625283581D6B}" type="slidenum">
              <a:rPr lang="el-GR" altLang="el-GR"/>
              <a:pPr/>
              <a:t>11</a:t>
            </a:fld>
            <a:endParaRPr lang="el-GR" altLang="el-GR" dirty="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Ανάγκες σε νερό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Εξαρτώνται από:</a:t>
            </a:r>
          </a:p>
          <a:p>
            <a:r>
              <a:rPr lang="el-GR" altLang="el-GR" dirty="0"/>
              <a:t>Τις κλιματολογικές συνθήκες</a:t>
            </a:r>
          </a:p>
          <a:p>
            <a:r>
              <a:rPr lang="el-GR" altLang="el-GR" dirty="0"/>
              <a:t>Τη φυσική δραστηριότητα</a:t>
            </a:r>
          </a:p>
          <a:p>
            <a:r>
              <a:rPr lang="el-GR" altLang="el-GR" dirty="0"/>
              <a:t>Την ποσότητα της προσληφθείσας τροφής</a:t>
            </a:r>
          </a:p>
          <a:p>
            <a:r>
              <a:rPr lang="el-GR" altLang="el-GR" dirty="0"/>
              <a:t>Την περιεκτικότητα της τροφής σε αλάτι</a:t>
            </a:r>
          </a:p>
        </p:txBody>
      </p:sp>
    </p:spTree>
    <p:extLst>
      <p:ext uri="{BB962C8B-B14F-4D97-AF65-F5344CB8AC3E}">
        <p14:creationId xmlns:p14="http://schemas.microsoft.com/office/powerpoint/2010/main" val="48381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Ελάχιστη πρόσληψη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1-1,5 l ημερήσια ελάχιστη πρόσληψη ακόμα και χωρίς πρόσληψη τροφής</a:t>
            </a:r>
          </a:p>
          <a:p>
            <a:r>
              <a:rPr lang="el-GR" dirty="0"/>
              <a:t>Ελάχιστη αποβολή 0,5 l για έξοδο:</a:t>
            </a:r>
          </a:p>
          <a:p>
            <a:pPr lvl="1"/>
            <a:r>
              <a:rPr lang="el-GR" dirty="0"/>
              <a:t>προϊόντων μεταβολισμού και </a:t>
            </a:r>
          </a:p>
          <a:p>
            <a:pPr lvl="1"/>
            <a:r>
              <a:rPr lang="el-GR" dirty="0"/>
              <a:t>περισσευμάτων σε μέταλλα (ιδίως </a:t>
            </a:r>
            <a:r>
              <a:rPr lang="el-GR" dirty="0" smtClean="0"/>
              <a:t>αλάτι)</a:t>
            </a:r>
          </a:p>
          <a:p>
            <a:pPr marL="360362" lvl="1" indent="0">
              <a:buNone/>
            </a:pPr>
            <a:r>
              <a:rPr lang="el-GR" dirty="0" smtClean="0"/>
              <a:t>από </a:t>
            </a:r>
            <a:r>
              <a:rPr lang="el-GR" dirty="0"/>
              <a:t>το:</a:t>
            </a:r>
          </a:p>
          <a:p>
            <a:pPr lvl="1"/>
            <a:r>
              <a:rPr lang="el-GR" dirty="0"/>
              <a:t>δέρμα</a:t>
            </a:r>
          </a:p>
          <a:p>
            <a:pPr lvl="1"/>
            <a:r>
              <a:rPr lang="el-GR" dirty="0"/>
              <a:t>πνεύμονες</a:t>
            </a:r>
          </a:p>
          <a:p>
            <a:pPr lvl="1"/>
            <a:r>
              <a:rPr lang="el-GR" dirty="0"/>
              <a:t>ούρα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C222-8EB7-4E64-A607-E9583EEC2A11}" type="slidenum">
              <a:rPr lang="el-GR" altLang="el-GR"/>
              <a:pPr/>
              <a:t>12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4844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446-064A-4108-B93F-5B273EABC200}" type="slidenum">
              <a:rPr lang="el-GR" altLang="el-GR"/>
              <a:pPr/>
              <a:t>13</a:t>
            </a:fld>
            <a:endParaRPr lang="el-GR" altLang="el-GR" dirty="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Ημερήσια συνιστώμενη πρόσληψη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Ενήλικες: 20-45 </a:t>
            </a:r>
            <a:r>
              <a:rPr lang="en-US" altLang="el-GR" dirty="0"/>
              <a:t>ml /kg </a:t>
            </a:r>
            <a:r>
              <a:rPr lang="el-GR" altLang="el-GR" dirty="0"/>
              <a:t>βάρους σώματος</a:t>
            </a:r>
          </a:p>
          <a:p>
            <a:r>
              <a:rPr lang="el-GR" altLang="el-GR" dirty="0" smtClean="0"/>
              <a:t>Κατά μέσο όρο 2-2,5 </a:t>
            </a:r>
            <a:r>
              <a:rPr lang="en-US" altLang="el-GR" dirty="0"/>
              <a:t>l </a:t>
            </a:r>
            <a:r>
              <a:rPr lang="el-GR" altLang="el-GR" dirty="0"/>
              <a:t> </a:t>
            </a:r>
            <a:r>
              <a:rPr lang="el-GR" altLang="el-GR" dirty="0" smtClean="0"/>
              <a:t>σε άτομο </a:t>
            </a:r>
            <a:r>
              <a:rPr lang="el-GR" altLang="el-GR" dirty="0"/>
              <a:t>70 </a:t>
            </a:r>
            <a:r>
              <a:rPr lang="en-US" altLang="el-GR" dirty="0" smtClean="0"/>
              <a:t>kg</a:t>
            </a:r>
            <a:r>
              <a:rPr lang="el-GR" altLang="el-GR" dirty="0" smtClean="0"/>
              <a:t> σωματικού βάρους</a:t>
            </a:r>
            <a:endParaRPr lang="el-GR" altLang="el-GR" dirty="0"/>
          </a:p>
          <a:p>
            <a:r>
              <a:rPr lang="el-GR" altLang="el-GR" dirty="0"/>
              <a:t>Κίνδυνος υπερβολικής πρόσληψη δεν προβλέπεται γιατί το περίσσευμα αποβάλλεται με τα ούρα</a:t>
            </a:r>
          </a:p>
        </p:txBody>
      </p:sp>
    </p:spTree>
    <p:extLst>
      <p:ext uri="{BB962C8B-B14F-4D97-AF65-F5344CB8AC3E}">
        <p14:creationId xmlns:p14="http://schemas.microsoft.com/office/powerpoint/2010/main" val="223332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Ιδιαίτερα ευαίσθητες πληθυσμιακές ομάδες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Βρέφη</a:t>
            </a:r>
          </a:p>
          <a:p>
            <a:r>
              <a:rPr lang="el-GR" altLang="el-GR" dirty="0"/>
              <a:t>Παιδιά</a:t>
            </a:r>
          </a:p>
          <a:p>
            <a:r>
              <a:rPr lang="el-GR" altLang="el-GR" dirty="0"/>
              <a:t>Ηλικιωμένοι</a:t>
            </a:r>
          </a:p>
          <a:p>
            <a:pPr lvl="1"/>
            <a:r>
              <a:rPr lang="el-GR" altLang="el-GR" dirty="0"/>
              <a:t>Φυσιολογική ελάττωση νερού στον οργανισμό</a:t>
            </a:r>
          </a:p>
          <a:p>
            <a:pPr lvl="1"/>
            <a:r>
              <a:rPr lang="el-GR" altLang="el-GR" dirty="0"/>
              <a:t>Μειωμένο αίσθημα δίψας</a:t>
            </a:r>
          </a:p>
          <a:p>
            <a:pPr lvl="2">
              <a:buFont typeface="Wingdings" pitchFamily="2" charset="2"/>
              <a:buNone/>
            </a:pPr>
            <a:r>
              <a:rPr lang="el-GR" altLang="el-GR" sz="2800" dirty="0"/>
              <a:t>να πίνουν  1 </a:t>
            </a:r>
            <a:r>
              <a:rPr lang="en-US" altLang="el-GR" sz="2800" dirty="0"/>
              <a:t>l/</a:t>
            </a:r>
            <a:r>
              <a:rPr lang="el-GR" altLang="el-GR" sz="2800" dirty="0"/>
              <a:t>ημέρα τουλάχιστον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843E0-252C-48B2-B713-A272932058FD}" type="slidenum">
              <a:rPr lang="el-GR" altLang="el-GR"/>
              <a:pPr/>
              <a:t>14</a:t>
            </a:fld>
            <a:endParaRPr lang="el-GR" altLang="el-GR" dirty="0"/>
          </a:p>
        </p:txBody>
      </p:sp>
      <p:sp>
        <p:nvSpPr>
          <p:cNvPr id="109572" name="AutoShape 4"/>
          <p:cNvSpPr>
            <a:spLocks noChangeArrowheads="1"/>
          </p:cNvSpPr>
          <p:nvPr/>
        </p:nvSpPr>
        <p:spPr bwMode="auto">
          <a:xfrm>
            <a:off x="467544" y="3717032"/>
            <a:ext cx="733425" cy="757238"/>
          </a:xfrm>
          <a:prstGeom prst="curvedRightArrow">
            <a:avLst>
              <a:gd name="adj1" fmla="val 20649"/>
              <a:gd name="adj2" fmla="val 41299"/>
              <a:gd name="adj3" fmla="val 3333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9880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8</a:t>
            </a:r>
            <a:r>
              <a:rPr lang="en-US" sz="2000" dirty="0" smtClean="0"/>
              <a:t>:</a:t>
            </a:r>
            <a:r>
              <a:rPr lang="el-GR" sz="2000" dirty="0" smtClean="0"/>
              <a:t> Νερό».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539E7-5381-4400-8BA8-5227A1A9A552}" type="slidenum">
              <a:rPr lang="el-GR" altLang="el-GR"/>
              <a:pPr/>
              <a:t>1</a:t>
            </a:fld>
            <a:endParaRPr lang="el-GR" altLang="el-GR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To </a:t>
            </a:r>
            <a:r>
              <a:rPr lang="el-GR" altLang="el-GR" dirty="0"/>
              <a:t>νερό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Θεωρείται το πιο σημαντικό θρεπτικό συστατικό</a:t>
            </a:r>
          </a:p>
          <a:p>
            <a:r>
              <a:rPr lang="el-GR" altLang="el-GR" dirty="0"/>
              <a:t>Χωρίς νερό ζούμε 3-4 ημέρες</a:t>
            </a:r>
          </a:p>
          <a:p>
            <a:r>
              <a:rPr lang="el-GR" altLang="el-GR" dirty="0"/>
              <a:t>Χωρίς στερεά τροφή ζούμε περισσότερο</a:t>
            </a:r>
          </a:p>
          <a:p>
            <a:r>
              <a:rPr lang="el-GR" altLang="el-GR" dirty="0"/>
              <a:t>Χωρίς νερό δεν αποβάλλονται με τα ούρα ουσίες και προκαλείται πήξη του αίματος και πρόβλημα στο κυκλοφορικό</a:t>
            </a:r>
          </a:p>
        </p:txBody>
      </p:sp>
    </p:spTree>
    <p:extLst>
      <p:ext uri="{BB962C8B-B14F-4D97-AF65-F5344CB8AC3E}">
        <p14:creationId xmlns:p14="http://schemas.microsoft.com/office/powerpoint/2010/main" val="94288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12651-DEAC-49D9-9320-8597423E6098}" type="slidenum">
              <a:rPr lang="el-GR" altLang="el-GR"/>
              <a:pPr/>
              <a:t>2</a:t>
            </a:fld>
            <a:endParaRPr lang="el-GR" altLang="el-GR" dirty="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Περιεκτικότητα σώματος 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50-60% το </a:t>
            </a:r>
            <a:r>
              <a:rPr lang="el-GR" altLang="el-GR" dirty="0"/>
              <a:t>σωματικού βάρους του ενήλικα αποτελείται από </a:t>
            </a:r>
            <a:r>
              <a:rPr lang="el-GR" altLang="el-GR" dirty="0" smtClean="0"/>
              <a:t>νερό</a:t>
            </a:r>
            <a:endParaRPr lang="el-GR" altLang="el-GR" dirty="0"/>
          </a:p>
          <a:p>
            <a:r>
              <a:rPr lang="el-GR" altLang="el-GR" dirty="0" smtClean="0"/>
              <a:t>70</a:t>
            </a:r>
            <a:r>
              <a:rPr lang="el-GR" altLang="el-GR" dirty="0"/>
              <a:t>% στα </a:t>
            </a:r>
            <a:r>
              <a:rPr lang="el-GR" altLang="el-GR" dirty="0" smtClean="0"/>
              <a:t>μωρά</a:t>
            </a:r>
          </a:p>
          <a:p>
            <a:endParaRPr lang="el-GR" altLang="el-GR" dirty="0"/>
          </a:p>
          <a:p>
            <a:r>
              <a:rPr lang="el-GR" altLang="el-GR" dirty="0"/>
              <a:t>2/3 </a:t>
            </a:r>
            <a:r>
              <a:rPr lang="el-GR" altLang="el-GR" dirty="0" smtClean="0"/>
              <a:t>αποτελεί το υγρό </a:t>
            </a:r>
            <a:r>
              <a:rPr lang="el-GR" altLang="el-GR" dirty="0"/>
              <a:t>των κυττάρων</a:t>
            </a:r>
          </a:p>
          <a:p>
            <a:r>
              <a:rPr lang="el-GR" altLang="el-GR" dirty="0"/>
              <a:t>1/3 </a:t>
            </a:r>
            <a:r>
              <a:rPr lang="el-GR" altLang="el-GR" dirty="0" smtClean="0"/>
              <a:t>βρίσκεται στον </a:t>
            </a:r>
            <a:r>
              <a:rPr lang="el-GR" altLang="el-GR" dirty="0"/>
              <a:t>εξωκυττάριο χώρο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257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961082"/>
          </a:xfrm>
        </p:spPr>
        <p:txBody>
          <a:bodyPr>
            <a:noAutofit/>
          </a:bodyPr>
          <a:lstStyle/>
          <a:p>
            <a:r>
              <a:rPr lang="el-GR" sz="3200" dirty="0" smtClean="0"/>
              <a:t>Κατανομ</a:t>
            </a:r>
            <a:r>
              <a:rPr lang="el-GR" sz="3200" dirty="0"/>
              <a:t>ή</a:t>
            </a:r>
            <a:r>
              <a:rPr lang="el-GR" sz="3200" dirty="0" smtClean="0"/>
              <a:t> υγρών ανάλογα με το φύλο &amp; την ποσότητα του λίπους</a:t>
            </a:r>
            <a:endParaRPr lang="el-GR" sz="32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85251" y="6061544"/>
            <a:ext cx="17734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  <a:hlinkClick r:id="rId3"/>
              </a:rPr>
              <a:t>shilpsnutrilife.blogspot.gr</a:t>
            </a:r>
            <a:endParaRPr lang="el-GR" sz="1200" dirty="0">
              <a:solidFill>
                <a:prstClr val="black"/>
              </a:solidFill>
            </a:endParaRPr>
          </a:p>
        </p:txBody>
      </p:sp>
      <p:pic>
        <p:nvPicPr>
          <p:cNvPr id="1026" name="Picture 2" descr="C:\Users\alex\Desktop\wat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877" y="1418135"/>
            <a:ext cx="4958246" cy="4660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43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9"/>
    </mc:Choice>
    <mc:Fallback xmlns="">
      <p:transition spd="slow" advTm="108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8E5A1-D8FD-4AE3-BF5B-0576CDB0701A}" type="slidenum">
              <a:rPr lang="el-GR" altLang="el-GR"/>
              <a:pPr/>
              <a:t>4</a:t>
            </a:fld>
            <a:endParaRPr lang="el-GR" altLang="el-GR" dirty="0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 ρόλος του νερού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 dirty="0"/>
              <a:t>Κυτταρικό δομικό υλικό (εσωκυττάριο υγρό)</a:t>
            </a:r>
          </a:p>
          <a:p>
            <a:r>
              <a:rPr lang="el-GR" altLang="el-GR" sz="2800" dirty="0"/>
              <a:t>Μέσω μεταφοράς </a:t>
            </a:r>
          </a:p>
          <a:p>
            <a:pPr lvl="1"/>
            <a:r>
              <a:rPr lang="el-GR" altLang="el-GR" dirty="0"/>
              <a:t>για τα θρεπτικά συστατικά που προσλήφθηκαν</a:t>
            </a:r>
            <a:endParaRPr lang="en-US" altLang="el-GR" dirty="0"/>
          </a:p>
          <a:p>
            <a:r>
              <a:rPr lang="el-GR" altLang="el-GR" sz="2800" dirty="0"/>
              <a:t>Διαλύτης  </a:t>
            </a:r>
          </a:p>
          <a:p>
            <a:pPr lvl="1"/>
            <a:r>
              <a:rPr lang="el-GR" altLang="el-GR" dirty="0"/>
              <a:t>ανόργανων αλάτων, </a:t>
            </a:r>
          </a:p>
          <a:p>
            <a:pPr lvl="1"/>
            <a:r>
              <a:rPr lang="el-GR" altLang="el-GR" dirty="0"/>
              <a:t>οργανικών ενώσεων και </a:t>
            </a:r>
          </a:p>
          <a:p>
            <a:pPr lvl="1"/>
            <a:r>
              <a:rPr lang="el-GR" altLang="el-GR" dirty="0"/>
              <a:t>αερίων</a:t>
            </a:r>
          </a:p>
        </p:txBody>
      </p:sp>
    </p:spTree>
    <p:extLst>
      <p:ext uri="{BB962C8B-B14F-4D97-AF65-F5344CB8AC3E}">
        <p14:creationId xmlns:p14="http://schemas.microsoft.com/office/powerpoint/2010/main" val="135638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A1CC-EAF8-415C-ADD6-B0B3E10CB9ED}" type="slidenum">
              <a:rPr lang="el-GR" altLang="el-GR"/>
              <a:pPr/>
              <a:t>5</a:t>
            </a:fld>
            <a:endParaRPr lang="el-GR" altLang="el-GR" dirty="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Ισοζύγιο νερού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Απαραίτητο για την καλή λειτουργία του οργανισμού</a:t>
            </a:r>
          </a:p>
          <a:p>
            <a:r>
              <a:rPr lang="el-GR" altLang="el-GR" dirty="0"/>
              <a:t>Πρόσληψη και αποβολή σε ισοζύγιο</a:t>
            </a:r>
          </a:p>
        </p:txBody>
      </p:sp>
    </p:spTree>
    <p:extLst>
      <p:ext uri="{BB962C8B-B14F-4D97-AF65-F5344CB8AC3E}">
        <p14:creationId xmlns:p14="http://schemas.microsoft.com/office/powerpoint/2010/main" val="210713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Πρόσληψη νερού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20080"/>
          </a:xfrm>
        </p:spPr>
        <p:txBody>
          <a:bodyPr/>
          <a:lstStyle/>
          <a:p>
            <a:r>
              <a:rPr lang="el-GR" dirty="0"/>
              <a:t>ανά 24ωρο προσλαμβάνουμε ~ 2,5 l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B4B6-7184-41BC-97A5-4802E32DABAB}" type="slidenum">
              <a:rPr lang="el-GR" altLang="el-GR"/>
              <a:pPr/>
              <a:t>6</a:t>
            </a:fld>
            <a:endParaRPr lang="el-GR" alt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286206"/>
              </p:ext>
            </p:extLst>
          </p:nvPr>
        </p:nvGraphicFramePr>
        <p:xfrm>
          <a:off x="611560" y="2204864"/>
          <a:ext cx="756084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52128"/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1, 2 l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ποτά, ροφήματα, υγρή τροφή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 l	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τροφές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l-GR" sz="2400" dirty="0" smtClean="0"/>
                        <a:t>0,3 l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προϊόν κυτταρικού</a:t>
                      </a:r>
                      <a:r>
                        <a:rPr lang="el-GR" sz="2400" baseline="0" dirty="0" smtClean="0"/>
                        <a:t> </a:t>
                      </a:r>
                      <a:r>
                        <a:rPr lang="el-GR" sz="2400" dirty="0" smtClean="0"/>
                        <a:t>μεταβολισμού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Αποβολή </a:t>
            </a:r>
            <a:r>
              <a:rPr lang="el-GR" altLang="el-GR" dirty="0"/>
              <a:t>νερού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2008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Κατά μέσο όρο ανά 24ωρο αποβάλλονται: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B4B6-7184-41BC-97A5-4802E32DABAB}" type="slidenum">
              <a:rPr lang="el-GR" altLang="el-GR"/>
              <a:pPr/>
              <a:t>7</a:t>
            </a:fld>
            <a:endParaRPr lang="el-GR" alt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386761"/>
              </p:ext>
            </p:extLst>
          </p:nvPr>
        </p:nvGraphicFramePr>
        <p:xfrm>
          <a:off x="611560" y="2204864"/>
          <a:ext cx="756084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52128"/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1,</a:t>
                      </a:r>
                      <a:r>
                        <a:rPr lang="el-GR" sz="2400" dirty="0" smtClean="0"/>
                        <a:t>5</a:t>
                      </a:r>
                      <a:r>
                        <a:rPr lang="en-US" sz="2400" dirty="0" smtClean="0"/>
                        <a:t> l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altLang="el-GR" sz="2400" dirty="0" smtClean="0"/>
                        <a:t>από τα ούρα</a:t>
                      </a:r>
                      <a:endParaRPr lang="en-US" alt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0,</a:t>
                      </a:r>
                      <a:r>
                        <a:rPr lang="en-US" sz="2400" dirty="0" smtClean="0"/>
                        <a:t>1 l	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με</a:t>
                      </a:r>
                      <a:r>
                        <a:rPr lang="el-GR" sz="2400" baseline="0" dirty="0" smtClean="0"/>
                        <a:t> τα κόπρανα</a:t>
                      </a:r>
                      <a:endParaRPr lang="el-GR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altLang="el-GR" sz="2400" dirty="0" smtClean="0"/>
                        <a:t>1</a:t>
                      </a:r>
                      <a:r>
                        <a:rPr lang="en-US" altLang="el-GR" sz="2400" dirty="0" smtClean="0"/>
                        <a:t> l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altLang="el-GR" sz="2400" dirty="0" smtClean="0"/>
                        <a:t>με την αναπνοή και εφίδρωση</a:t>
                      </a:r>
                      <a:endParaRPr lang="el-GR" sz="2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Θέση περιεχομένου 1"/>
          <p:cNvSpPr txBox="1">
            <a:spLocks/>
          </p:cNvSpPr>
          <p:nvPr/>
        </p:nvSpPr>
        <p:spPr>
          <a:xfrm>
            <a:off x="467544" y="3933056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382588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" pitchFamily="2" charset="2"/>
              <a:buNone/>
            </a:pPr>
            <a:r>
              <a:rPr lang="el-GR" altLang="el-GR" dirty="0"/>
              <a:t>Με την έντονη εφίδρωση μπορεί οι απώλειες να φτάσουνε και στο 1,5 l/h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275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Ρύθμιση της πρόσληψης/αποβολής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Ρυθμιστής: Το κέντρο δίψας στον υποθάλαμο</a:t>
            </a:r>
          </a:p>
          <a:p>
            <a:r>
              <a:rPr lang="el-GR" dirty="0"/>
              <a:t>Το αίσθημα της δίψας </a:t>
            </a:r>
          </a:p>
          <a:p>
            <a:pPr lvl="1"/>
            <a:r>
              <a:rPr lang="el-GR" dirty="0"/>
              <a:t>ελέγχουν</a:t>
            </a:r>
          </a:p>
          <a:p>
            <a:pPr lvl="2"/>
            <a:r>
              <a:rPr lang="el-GR" dirty="0"/>
              <a:t>Ορμόνες υποθαλάμου</a:t>
            </a:r>
          </a:p>
          <a:p>
            <a:pPr lvl="2"/>
            <a:r>
              <a:rPr lang="el-GR" dirty="0" smtClean="0"/>
              <a:t>Νεφροί</a:t>
            </a:r>
            <a:endParaRPr lang="el-GR" dirty="0"/>
          </a:p>
          <a:p>
            <a:pPr lvl="1"/>
            <a:r>
              <a:rPr lang="el-GR" dirty="0" smtClean="0"/>
              <a:t>προκαλείται όταν οι </a:t>
            </a:r>
            <a:r>
              <a:rPr lang="el-GR" dirty="0"/>
              <a:t>απώλειες </a:t>
            </a:r>
            <a:r>
              <a:rPr lang="el-GR" dirty="0" smtClean="0"/>
              <a:t>φτάσουν σε &gt;0,5</a:t>
            </a:r>
            <a:r>
              <a:rPr lang="el-GR" dirty="0"/>
              <a:t>% του σωματικού του βάρους σε νερό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EE0FA-2A02-449A-8F74-A5B81F7F1F25}" type="slidenum">
              <a:rPr lang="el-GR" altLang="el-GR"/>
              <a:pPr/>
              <a:t>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5607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141</TotalTime>
  <Words>982</Words>
  <Application>Microsoft Office PowerPoint</Application>
  <PresentationFormat>Προβολή στην οθόνη (4:3)</PresentationFormat>
  <Paragraphs>165</Paragraphs>
  <Slides>22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Διατροφή γυναίκας, παιδιού</vt:lpstr>
      <vt:lpstr>To νερό</vt:lpstr>
      <vt:lpstr>Περιεκτικότητα σώματος </vt:lpstr>
      <vt:lpstr>Κατανομή υγρών ανάλογα με το φύλο &amp; την ποσότητα του λίπους</vt:lpstr>
      <vt:lpstr>Ο ρόλος του νερού</vt:lpstr>
      <vt:lpstr>Ισοζύγιο νερού</vt:lpstr>
      <vt:lpstr>Πρόσληψη νερού</vt:lpstr>
      <vt:lpstr>Αποβολή νερού</vt:lpstr>
      <vt:lpstr>Ρύθμιση της πρόσληψης/αποβολής</vt:lpstr>
      <vt:lpstr>Ιδιαίτερες περιπτώσεις</vt:lpstr>
      <vt:lpstr>Παιδιά</vt:lpstr>
      <vt:lpstr>Ανάγκες σε νερό</vt:lpstr>
      <vt:lpstr>Ελάχιστη πρόσληψη</vt:lpstr>
      <vt:lpstr>Ημερήσια συνιστώμενη πρόσληψη</vt:lpstr>
      <vt:lpstr>Ιδιαίτερα ευαίσθητες πληθυσμιακές ομάδες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33</cp:revision>
  <dcterms:created xsi:type="dcterms:W3CDTF">2015-07-21T13:01:13Z</dcterms:created>
  <dcterms:modified xsi:type="dcterms:W3CDTF">2015-10-04T16:32:28Z</dcterms:modified>
</cp:coreProperties>
</file>