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51"/>
  </p:notesMasterIdLst>
  <p:handoutMasterIdLst>
    <p:handoutMasterId r:id="rId52"/>
  </p:handoutMasterIdLst>
  <p:sldIdLst>
    <p:sldId id="549" r:id="rId5"/>
    <p:sldId id="450" r:id="rId6"/>
    <p:sldId id="503" r:id="rId7"/>
    <p:sldId id="504" r:id="rId8"/>
    <p:sldId id="524" r:id="rId9"/>
    <p:sldId id="531" r:id="rId10"/>
    <p:sldId id="532" r:id="rId11"/>
    <p:sldId id="529" r:id="rId12"/>
    <p:sldId id="528" r:id="rId13"/>
    <p:sldId id="530" r:id="rId14"/>
    <p:sldId id="506" r:id="rId15"/>
    <p:sldId id="533" r:id="rId16"/>
    <p:sldId id="534" r:id="rId17"/>
    <p:sldId id="535" r:id="rId18"/>
    <p:sldId id="507" r:id="rId19"/>
    <p:sldId id="508" r:id="rId20"/>
    <p:sldId id="509" r:id="rId21"/>
    <p:sldId id="526" r:id="rId22"/>
    <p:sldId id="527" r:id="rId23"/>
    <p:sldId id="510" r:id="rId24"/>
    <p:sldId id="511" r:id="rId25"/>
    <p:sldId id="512" r:id="rId26"/>
    <p:sldId id="513" r:id="rId27"/>
    <p:sldId id="514" r:id="rId28"/>
    <p:sldId id="516" r:id="rId29"/>
    <p:sldId id="538" r:id="rId30"/>
    <p:sldId id="536" r:id="rId31"/>
    <p:sldId id="537" r:id="rId32"/>
    <p:sldId id="515" r:id="rId33"/>
    <p:sldId id="539" r:id="rId34"/>
    <p:sldId id="543" r:id="rId35"/>
    <p:sldId id="544" r:id="rId36"/>
    <p:sldId id="545" r:id="rId37"/>
    <p:sldId id="523" r:id="rId38"/>
    <p:sldId id="517" r:id="rId39"/>
    <p:sldId id="547" r:id="rId40"/>
    <p:sldId id="548" r:id="rId41"/>
    <p:sldId id="328" r:id="rId42"/>
    <p:sldId id="550" r:id="rId43"/>
    <p:sldId id="551" r:id="rId44"/>
    <p:sldId id="552" r:id="rId45"/>
    <p:sldId id="553" r:id="rId46"/>
    <p:sldId id="554" r:id="rId47"/>
    <p:sldId id="555" r:id="rId48"/>
    <p:sldId id="556" r:id="rId49"/>
    <p:sldId id="557" r:id="rId50"/>
  </p:sldIdLst>
  <p:sldSz cx="9144000" cy="6858000" type="screen4x3"/>
  <p:notesSz cx="7104063" cy="10234613"/>
  <p:custDataLst>
    <p:tags r:id="rId5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C00000"/>
    <a:srgbClr val="3A3A3A"/>
    <a:srgbClr val="373F28"/>
    <a:srgbClr val="FDFBB7"/>
    <a:srgbClr val="E9EFF7"/>
    <a:srgbClr val="4545C3"/>
    <a:srgbClr val="333399"/>
    <a:srgbClr val="92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7" autoAdjust="0"/>
    <p:restoredTop sz="84564" autoAdjust="0"/>
  </p:normalViewPr>
  <p:slideViewPr>
    <p:cSldViewPr>
      <p:cViewPr varScale="1">
        <p:scale>
          <a:sx n="63" d="100"/>
          <a:sy n="63" d="100"/>
        </p:scale>
        <p:origin x="1590" y="66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sbu.ac.uk/water/ref2.html" TargetMode="External"/><Relationship Id="rId3" Type="http://schemas.openxmlformats.org/officeDocument/2006/relationships/hyperlink" Target="http://www.food.gov.uk/safereating/chemsafe/additivesbranch/enumberlist" TargetMode="External"/><Relationship Id="rId7" Type="http://schemas.openxmlformats.org/officeDocument/2006/relationships/hyperlink" Target="http://www.lsbu.ac.uk/water/hydrat.html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lsbu.ac.uk/water/explan3.html" TargetMode="External"/><Relationship Id="rId5" Type="http://schemas.openxmlformats.org/officeDocument/2006/relationships/hyperlink" Target="http://www.lsbu.ac.uk/water/hyrhe.html" TargetMode="External"/><Relationship Id="rId4" Type="http://schemas.openxmlformats.org/officeDocument/2006/relationships/hyperlink" Target="http://www.lsbu.ac.uk/water/ref3.html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olymer" TargetMode="External"/><Relationship Id="rId13" Type="http://schemas.openxmlformats.org/officeDocument/2006/relationships/hyperlink" Target="http://en.wikipedia.org/wiki/Polar_molecule" TargetMode="External"/><Relationship Id="rId3" Type="http://schemas.openxmlformats.org/officeDocument/2006/relationships/hyperlink" Target="http://en.wikipedia.org/wiki/Methyl" TargetMode="External"/><Relationship Id="rId7" Type="http://schemas.openxmlformats.org/officeDocument/2006/relationships/hyperlink" Target="http://en.wikipedia.org/wiki/Methyl_group" TargetMode="External"/><Relationship Id="rId12" Type="http://schemas.openxmlformats.org/officeDocument/2006/relationships/hyperlink" Target="http://en.wikipedia.org/wiki/Solubility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Hydroxyl_group" TargetMode="External"/><Relationship Id="rId11" Type="http://schemas.openxmlformats.org/officeDocument/2006/relationships/hyperlink" Target="http://en.wikipedia.org/wiki/Methyl_chloride" TargetMode="External"/><Relationship Id="rId5" Type="http://schemas.openxmlformats.org/officeDocument/2006/relationships/hyperlink" Target="http://en.wikipedia.org/wiki/Hydrogen" TargetMode="External"/><Relationship Id="rId15" Type="http://schemas.openxmlformats.org/officeDocument/2006/relationships/hyperlink" Target="http://en.wikipedia.org/wiki/Dispersion" TargetMode="External"/><Relationship Id="rId10" Type="http://schemas.openxmlformats.org/officeDocument/2006/relationships/hyperlink" Target="http://en.wikipedia.org/wiki/Sodium_hydroxide" TargetMode="External"/><Relationship Id="rId4" Type="http://schemas.openxmlformats.org/officeDocument/2006/relationships/hyperlink" Target="http://en.wikipedia.org/wiki/Ether" TargetMode="External"/><Relationship Id="rId9" Type="http://schemas.openxmlformats.org/officeDocument/2006/relationships/hyperlink" Target="http://en.wikipedia.org/wiki/Glucose" TargetMode="External"/><Relationship Id="rId14" Type="http://schemas.openxmlformats.org/officeDocument/2006/relationships/hyperlink" Target="http://en.wikipedia.org/wiki/Precipitation_(chemistry)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95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60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31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5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http://commons.wikimedia.org/wiki/File:Polarimeter_(Optical_rotation).svg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88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Γεμίζει</a:t>
            </a:r>
            <a:r>
              <a:rPr lang="el-GR" baseline="0" dirty="0" smtClean="0"/>
              <a:t> το χώρο μεταξύ των κυτταρινών στα φυτικά κύτταρα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490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Methyl cellulose (</a:t>
            </a:r>
            <a:r>
              <a:rPr lang="en-US" sz="1200" dirty="0" smtClean="0">
                <a:hlinkClick r:id="rId3" tooltip="opens new site in a pop-up window"/>
              </a:rPr>
              <a:t>E461</a:t>
            </a:r>
            <a:r>
              <a:rPr lang="en-US" sz="1200" dirty="0" smtClean="0"/>
              <a:t>) [</a:t>
            </a:r>
            <a:r>
              <a:rPr lang="en-US" sz="1200" dirty="0" smtClean="0">
                <a:hlinkClick r:id="rId4" tooltip="go to cited reference"/>
              </a:rPr>
              <a:t>231</a:t>
            </a:r>
            <a:r>
              <a:rPr lang="en-US" sz="1200" dirty="0" smtClean="0"/>
              <a:t>] (made by methylating about 30% of the hydroxyl groups) is </a:t>
            </a:r>
            <a:r>
              <a:rPr lang="en-US" sz="1200" dirty="0" smtClean="0">
                <a:hlinkClick r:id="rId5"/>
              </a:rPr>
              <a:t>thermogelling</a:t>
            </a:r>
            <a:r>
              <a:rPr lang="en-US" sz="1200" dirty="0" smtClean="0"/>
              <a:t>, forming gels above a critical temperature due to hydrophobic interactions between high-substituted regions and consequentially stabilized intermolecular hydrogen bonding. Such gels break down on cooling </a:t>
            </a:r>
            <a:r>
              <a:rPr lang="el-GR" sz="1200" dirty="0" smtClean="0"/>
              <a:t>ι</a:t>
            </a:r>
            <a:r>
              <a:rPr lang="en-US" sz="1200" dirty="0" smtClean="0"/>
              <a:t>n a manner similar to that causing the </a:t>
            </a:r>
            <a:r>
              <a:rPr lang="en-US" sz="1200" dirty="0" smtClean="0">
                <a:hlinkClick r:id="rId6" tooltip="go to find more information"/>
              </a:rPr>
              <a:t>solubility minimum</a:t>
            </a:r>
            <a:r>
              <a:rPr lang="en-US" sz="1200" dirty="0" smtClean="0"/>
              <a:t> for non-polar gases; </a:t>
            </a:r>
            <a:r>
              <a:rPr lang="en-US" sz="1200" dirty="0" smtClean="0">
                <a:hlinkClick r:id="rId7"/>
              </a:rPr>
              <a:t>hydrophobic saccharides</a:t>
            </a:r>
            <a:r>
              <a:rPr lang="en-US" sz="1200" dirty="0" smtClean="0"/>
              <a:t> becoming less soluble as the temperature increases [</a:t>
            </a:r>
            <a:r>
              <a:rPr lang="en-US" sz="1200" dirty="0" smtClean="0">
                <a:hlinkClick r:id="rId8" tooltip="go to cited reference"/>
              </a:rPr>
              <a:t>187</a:t>
            </a:r>
            <a:r>
              <a:rPr lang="en-US" sz="1200" dirty="0" smtClean="0"/>
              <a:t>]. This property is useful in forming films as barriers to water loss and for holding on to small gas bubbles. </a:t>
            </a:r>
            <a:endParaRPr lang="el-G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5146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200" dirty="0" smtClean="0"/>
              <a:t>Chemically, methyl cellulose is a </a:t>
            </a:r>
            <a:r>
              <a:rPr lang="el-GR" sz="1200" dirty="0" smtClean="0">
                <a:hlinkClick r:id="rId3" tooltip="Methyl"/>
              </a:rPr>
              <a:t>methyl</a:t>
            </a:r>
            <a:r>
              <a:rPr lang="el-GR" sz="1200" dirty="0" smtClean="0"/>
              <a:t> </a:t>
            </a:r>
            <a:r>
              <a:rPr lang="el-GR" sz="1200" dirty="0" smtClean="0">
                <a:hlinkClick r:id="rId4" tooltip="Ether"/>
              </a:rPr>
              <a:t>ether</a:t>
            </a:r>
            <a:r>
              <a:rPr lang="el-GR" sz="1200" dirty="0" smtClean="0"/>
              <a:t> of cellulose, arising from substituting the </a:t>
            </a:r>
            <a:r>
              <a:rPr lang="el-GR" sz="1200" dirty="0" smtClean="0">
                <a:hlinkClick r:id="rId5" tooltip="Hydrogen"/>
              </a:rPr>
              <a:t>hydrogen</a:t>
            </a:r>
            <a:r>
              <a:rPr lang="el-GR" sz="1200" dirty="0" smtClean="0"/>
              <a:t> atoms of some of cellulose's </a:t>
            </a:r>
            <a:r>
              <a:rPr lang="el-GR" sz="1200" dirty="0" smtClean="0">
                <a:hlinkClick r:id="rId6" tooltip="Hydroxyl group"/>
              </a:rPr>
              <a:t>hydroxyl groups</a:t>
            </a:r>
            <a:r>
              <a:rPr lang="el-GR" sz="1200" dirty="0" smtClean="0"/>
              <a:t> -OH with </a:t>
            </a:r>
            <a:r>
              <a:rPr lang="el-GR" sz="1200" dirty="0" smtClean="0">
                <a:hlinkClick r:id="rId7" tooltip="Methyl group"/>
              </a:rPr>
              <a:t>methyl groups</a:t>
            </a:r>
            <a:r>
              <a:rPr lang="el-GR" sz="1200" dirty="0" smtClean="0"/>
              <a:t> -CH3, forming -OCH3 groups.</a:t>
            </a:r>
          </a:p>
          <a:p>
            <a:pPr eaLnBrk="1" hangingPunct="1">
              <a:lnSpc>
                <a:spcPct val="80000"/>
              </a:lnSpc>
            </a:pPr>
            <a:r>
              <a:rPr lang="el-GR" sz="1200" dirty="0" smtClean="0"/>
              <a:t>Different kinds of methyl cellulose can be prepared depending on the number of hydroxyl groups so substituted. Cellulose is a </a:t>
            </a:r>
            <a:r>
              <a:rPr lang="el-GR" sz="1200" dirty="0" smtClean="0">
                <a:hlinkClick r:id="rId8" tooltip="Polymer"/>
              </a:rPr>
              <a:t>polymer</a:t>
            </a:r>
            <a:r>
              <a:rPr lang="el-GR" sz="1200" dirty="0" smtClean="0"/>
              <a:t> consisting of numerous linked </a:t>
            </a:r>
            <a:r>
              <a:rPr lang="el-GR" sz="1200" dirty="0" smtClean="0">
                <a:hlinkClick r:id="rId9" tooltip="Glucose"/>
              </a:rPr>
              <a:t>glucose</a:t>
            </a:r>
            <a:r>
              <a:rPr lang="el-GR" sz="1200" dirty="0" smtClean="0"/>
              <a:t> molecules, each of which exposes three hydroxyl groups. The </a:t>
            </a:r>
            <a:r>
              <a:rPr lang="el-GR" sz="1200" i="1" dirty="0" smtClean="0"/>
              <a:t>Degree of Substitution</a:t>
            </a:r>
            <a:r>
              <a:rPr lang="el-GR" sz="1200" dirty="0" smtClean="0"/>
              <a:t> (DS) of a given form of methyl cellulose is defined as the average number of substituted hydroxyl groups per glucose. The theoretical maximum is thus a DS of 3.0, however more typical values are 1.3–2.6.</a:t>
            </a:r>
          </a:p>
          <a:p>
            <a:pPr eaLnBrk="1" hangingPunct="1">
              <a:lnSpc>
                <a:spcPct val="80000"/>
              </a:lnSpc>
            </a:pPr>
            <a:r>
              <a:rPr lang="el-GR" sz="1200" dirty="0" smtClean="0"/>
              <a:t>Different methyl cellulose preparations can also differ in the average length of their polymer backbones.</a:t>
            </a:r>
          </a:p>
          <a:p>
            <a:pPr eaLnBrk="1" hangingPunct="1">
              <a:lnSpc>
                <a:spcPct val="80000"/>
              </a:lnSpc>
            </a:pPr>
            <a:r>
              <a:rPr lang="el-GR" sz="1200" dirty="0" smtClean="0"/>
              <a:t>Methyl cellulose does not occur naturally and is synthetically produced by heating cellulose with caustic solution (e.g. a solution of </a:t>
            </a:r>
            <a:r>
              <a:rPr lang="el-GR" sz="1200" dirty="0" smtClean="0">
                <a:hlinkClick r:id="rId10" tooltip="Sodium hydroxide"/>
              </a:rPr>
              <a:t>sodium hydroxide</a:t>
            </a:r>
            <a:r>
              <a:rPr lang="el-GR" sz="1200" dirty="0" smtClean="0"/>
              <a:t>) and treating it with </a:t>
            </a:r>
            <a:r>
              <a:rPr lang="el-GR" sz="1200" dirty="0" smtClean="0">
                <a:hlinkClick r:id="rId11" tooltip="Methyl chloride"/>
              </a:rPr>
              <a:t>methyl chloride</a:t>
            </a:r>
            <a:r>
              <a:rPr lang="el-GR" sz="1200" dirty="0" smtClean="0"/>
              <a:t>.</a:t>
            </a:r>
            <a:endParaRPr lang="el-GR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Solubility and temperature</a:t>
            </a:r>
          </a:p>
          <a:p>
            <a:pPr eaLnBrk="1" hangingPunct="1">
              <a:lnSpc>
                <a:spcPct val="80000"/>
              </a:lnSpc>
            </a:pPr>
            <a:r>
              <a:rPr lang="el-GR" sz="1200" dirty="0" smtClean="0"/>
              <a:t>Methyl cellulose </a:t>
            </a:r>
            <a:r>
              <a:rPr lang="el-GR" sz="1200" dirty="0" smtClean="0">
                <a:hlinkClick r:id="rId12" tooltip="Solubility"/>
              </a:rPr>
              <a:t>dissolves</a:t>
            </a:r>
            <a:r>
              <a:rPr lang="el-GR" sz="1200" dirty="0" smtClean="0"/>
              <a:t> in cold water. Higher DS-values result in lower solubility, because the </a:t>
            </a:r>
            <a:r>
              <a:rPr lang="el-GR" sz="1200" dirty="0" smtClean="0">
                <a:hlinkClick r:id="rId13" tooltip="Polar molecule"/>
              </a:rPr>
              <a:t>polar</a:t>
            </a:r>
            <a:r>
              <a:rPr lang="el-GR" sz="1200" dirty="0" smtClean="0"/>
              <a:t> hydroxyl groups are masked. The chemical is not soluble in hot water, which has the paradoxical effect that heating a saturated solution of methyl cellulose will turn it solid, because methyl cellulose will </a:t>
            </a:r>
            <a:r>
              <a:rPr lang="el-GR" sz="1200" dirty="0" smtClean="0">
                <a:hlinkClick r:id="rId14" tooltip="Precipitation (chemistry)"/>
              </a:rPr>
              <a:t>precipitate</a:t>
            </a:r>
            <a:r>
              <a:rPr lang="el-GR" sz="1200" dirty="0" smtClean="0"/>
              <a:t> out. The temperature at which this occurs depends on DS-value, with higher DS-values giving lower precipitation temperatures.</a:t>
            </a:r>
          </a:p>
          <a:p>
            <a:pPr eaLnBrk="1" hangingPunct="1">
              <a:lnSpc>
                <a:spcPct val="80000"/>
              </a:lnSpc>
            </a:pPr>
            <a:r>
              <a:rPr lang="el-GR" sz="1200" dirty="0" smtClean="0"/>
              <a:t>Preparing a solution of methyl cellulose with cold water is difficult however: as the powder comes into contact with water, a gluey layer forms around it, and the inside remains dry. A better way is to first mix the powder with hot water, so that the methyl cellulose particles are well dispersed in the water, and cool down this </a:t>
            </a:r>
            <a:r>
              <a:rPr lang="el-GR" sz="1200" dirty="0" smtClean="0">
                <a:hlinkClick r:id="rId15" tooltip="Dispersion"/>
              </a:rPr>
              <a:t>dispersion</a:t>
            </a:r>
            <a:r>
              <a:rPr lang="el-GR" sz="1200" dirty="0" smtClean="0"/>
              <a:t> while stirring, leading to the dissolution of those particles.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86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0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6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6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3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1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8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0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7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0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1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9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0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4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7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1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1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2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0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5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4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1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2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6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6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7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0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6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1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ool.conservation-us.org/coolaic/sg/bpg/annual/v03/bp03-04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Επιστήμη Υλικών ΙΙ (Θ)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υδατάνθρακες, πολυσακχαρίτες 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Σταμάτης </a:t>
            </a:r>
            <a:r>
              <a:rPr lang="el-GR" sz="2400" dirty="0"/>
              <a:t>Μπογιατζής,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Τριόζες, τετρόζες, πεντόζες, </a:t>
            </a:r>
            <a:r>
              <a:rPr lang="el-GR" dirty="0" err="1" smtClean="0"/>
              <a:t>εξόζες</a:t>
            </a:r>
            <a:r>
              <a:rPr lang="el-GR" dirty="0" smtClean="0"/>
              <a:t> </a:t>
            </a:r>
            <a:r>
              <a:rPr lang="el-GR" sz="3600" b="0" dirty="0">
                <a:solidFill>
                  <a:prstClr val="black"/>
                </a:solidFill>
              </a:rPr>
              <a:t>3</a:t>
            </a:r>
            <a:r>
              <a:rPr lang="el-GR" sz="3600" b="0" dirty="0" smtClean="0">
                <a:solidFill>
                  <a:prstClr val="black"/>
                </a:solidFill>
              </a:rPr>
              <a:t>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45224"/>
            <a:ext cx="8363272" cy="1512168"/>
          </a:xfrm>
        </p:spPr>
        <p:txBody>
          <a:bodyPr>
            <a:noAutofit/>
          </a:bodyPr>
          <a:lstStyle/>
          <a:p>
            <a:r>
              <a:rPr lang="el-GR" dirty="0" smtClean="0"/>
              <a:t>Αλδοεξόζες: τρια από τα 16 στερεο-ισομερή</a:t>
            </a:r>
          </a:p>
          <a:p>
            <a:r>
              <a:rPr lang="el-GR" dirty="0" smtClean="0"/>
              <a:t>Υπάρχουν 8 </a:t>
            </a:r>
            <a:r>
              <a:rPr lang="en-US" dirty="0" smtClean="0"/>
              <a:t>D- </a:t>
            </a:r>
            <a:r>
              <a:rPr lang="el-GR" dirty="0" smtClean="0"/>
              <a:t>και 8 </a:t>
            </a:r>
            <a:r>
              <a:rPr lang="en-US" dirty="0" smtClean="0"/>
              <a:t>L- </a:t>
            </a:r>
            <a:r>
              <a:rPr lang="el-GR" dirty="0" smtClean="0"/>
              <a:t>στερεο-ισομερή</a:t>
            </a:r>
            <a:endParaRPr lang="en-US" dirty="0" smtClean="0"/>
          </a:p>
          <a:p>
            <a:r>
              <a:rPr lang="el-GR" dirty="0" smtClean="0"/>
              <a:t>Οι ζωντανοί οργανισμοί περιέχουν τις </a:t>
            </a:r>
            <a:r>
              <a:rPr lang="en-US" dirty="0" smtClean="0"/>
              <a:t>D- </a:t>
            </a:r>
            <a:r>
              <a:rPr lang="el-GR" dirty="0" smtClean="0"/>
              <a:t>μορφές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383327" y="4643844"/>
            <a:ext cx="12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D-</a:t>
            </a:r>
            <a:r>
              <a:rPr lang="el-GR" dirty="0" smtClean="0"/>
              <a:t>γλυκόζη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23" y="1229728"/>
            <a:ext cx="3825185" cy="31970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6277" y="4665459"/>
            <a:ext cx="12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D-</a:t>
            </a:r>
            <a:r>
              <a:rPr lang="el-GR" dirty="0" smtClean="0"/>
              <a:t>μαννόζη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156" y="992089"/>
            <a:ext cx="1937500" cy="3413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2468" y="4665459"/>
            <a:ext cx="148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D-</a:t>
            </a:r>
            <a:r>
              <a:rPr lang="el-GR" dirty="0" smtClean="0"/>
              <a:t>γαλακτόζη</a:t>
            </a:r>
          </a:p>
        </p:txBody>
      </p:sp>
    </p:spTree>
    <p:extLst>
      <p:ext uri="{BB962C8B-B14F-4D97-AF65-F5344CB8AC3E}">
        <p14:creationId xmlns:p14="http://schemas.microsoft.com/office/powerpoint/2010/main" val="7779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Οπτικοί αντίποδες της γλυκόζης</a:t>
            </a:r>
          </a:p>
        </p:txBody>
      </p:sp>
      <p:sp>
        <p:nvSpPr>
          <p:cNvPr id="1028" name="2 - Θέση περιεχομένου"/>
          <p:cNvSpPr>
            <a:spLocks noGrp="1"/>
          </p:cNvSpPr>
          <p:nvPr>
            <p:ph idx="1"/>
          </p:nvPr>
        </p:nvSpPr>
        <p:spPr>
          <a:xfrm>
            <a:off x="4005562" y="1484784"/>
            <a:ext cx="5138438" cy="5373216"/>
          </a:xfrm>
        </p:spPr>
        <p:txBody>
          <a:bodyPr>
            <a:noAutofit/>
          </a:bodyPr>
          <a:lstStyle/>
          <a:p>
            <a:r>
              <a:rPr lang="el-GR" sz="1600" dirty="0" smtClean="0"/>
              <a:t>Το κατοπτρικό είδωλο της D-γλυκόζης αποτελεί στερεοχημικά διαφορετική ένωση ή οποία όμως θα έχει τις </a:t>
            </a:r>
            <a:r>
              <a:rPr lang="el-GR" sz="1600" i="1" dirty="0" smtClean="0"/>
              <a:t>ίδιες βασικές χημικές ιδιότητες</a:t>
            </a:r>
            <a:r>
              <a:rPr lang="el-GR" sz="1600" dirty="0" smtClean="0"/>
              <a:t>. </a:t>
            </a:r>
            <a:endParaRPr lang="en-US" sz="1600" dirty="0" smtClean="0"/>
          </a:p>
          <a:p>
            <a:r>
              <a:rPr lang="el-GR" sz="1600" dirty="0" smtClean="0"/>
              <a:t>Έχει διαπιστωθεί ότι διάλυμα 1Μ D-γλυκόζης στους 20</a:t>
            </a:r>
            <a:r>
              <a:rPr lang="el-GR" sz="1600" baseline="30000" dirty="0" smtClean="0"/>
              <a:t>◦</a:t>
            </a:r>
            <a:r>
              <a:rPr lang="el-GR" sz="1600" dirty="0" smtClean="0"/>
              <a:t>C έχει γωνία στροφής [</a:t>
            </a:r>
            <a:r>
              <a:rPr lang="el-GR" sz="1600" i="1" dirty="0" smtClean="0"/>
              <a:t>α</a:t>
            </a:r>
            <a:r>
              <a:rPr lang="el-GR" sz="1600" dirty="0" smtClean="0"/>
              <a:t>]=+112,2</a:t>
            </a:r>
            <a:r>
              <a:rPr lang="el-GR" sz="1600" baseline="30000" dirty="0" smtClean="0"/>
              <a:t>◦</a:t>
            </a:r>
            <a:r>
              <a:rPr lang="el-GR" sz="1600" dirty="0" smtClean="0"/>
              <a:t> και το μόριο λέγεται </a:t>
            </a:r>
            <a:r>
              <a:rPr lang="el-GR" sz="1600" b="1" dirty="0" smtClean="0"/>
              <a:t>δεξιόστροφο</a:t>
            </a:r>
            <a:r>
              <a:rPr lang="el-GR" sz="1600" dirty="0" smtClean="0"/>
              <a:t>. </a:t>
            </a:r>
          </a:p>
          <a:p>
            <a:r>
              <a:rPr lang="el-GR" sz="1600" dirty="0" smtClean="0"/>
              <a:t>Αντίστοιχα, ένα όμοιο διάλυμα L-γλυκόζης θα στρέφει το επίπεδο του πολωμένου φωτός προς την αντίθετη κατεύθυνση ([</a:t>
            </a:r>
            <a:r>
              <a:rPr lang="el-GR" sz="1600" i="1" dirty="0" smtClean="0"/>
              <a:t>α</a:t>
            </a:r>
            <a:r>
              <a:rPr lang="el-GR" sz="1600" dirty="0" smtClean="0"/>
              <a:t>]=-112,2</a:t>
            </a:r>
            <a:r>
              <a:rPr lang="el-GR" sz="1600" baseline="30000" dirty="0" smtClean="0"/>
              <a:t>◦</a:t>
            </a:r>
            <a:r>
              <a:rPr lang="el-GR" sz="1600" dirty="0" smtClean="0"/>
              <a:t>) και συνεπώς η μορφή αυτή θα λέγεται </a:t>
            </a:r>
            <a:r>
              <a:rPr lang="el-GR" sz="1600" b="1" dirty="0" smtClean="0"/>
              <a:t>αριστερόστροφη</a:t>
            </a:r>
            <a:r>
              <a:rPr lang="el-GR" sz="1600" dirty="0" smtClean="0"/>
              <a:t>.</a:t>
            </a:r>
          </a:p>
          <a:p>
            <a:r>
              <a:rPr lang="el-GR" sz="1600" dirty="0" smtClean="0"/>
              <a:t> Όταν έχουμε μια ποσότητα που αποτελείται από 100% D-γλυκόζη, τότε λέμε ότι έχουμε </a:t>
            </a:r>
            <a:r>
              <a:rPr lang="el-GR" sz="1600" i="1" dirty="0" smtClean="0"/>
              <a:t>οπτικώς καθαρή</a:t>
            </a:r>
            <a:r>
              <a:rPr lang="el-GR" sz="1600" dirty="0" smtClean="0"/>
              <a:t> D-γλυκόζη. </a:t>
            </a:r>
          </a:p>
          <a:p>
            <a:r>
              <a:rPr lang="el-GR" sz="1600" dirty="0" smtClean="0"/>
              <a:t>Επί πλέον, δυο μορφές D- και L-γλυκόζης ονομάζονται </a:t>
            </a:r>
            <a:r>
              <a:rPr lang="el-GR" sz="1600" i="1" dirty="0" smtClean="0"/>
              <a:t>οπτικοί αντίποδες</a:t>
            </a:r>
            <a:r>
              <a:rPr lang="el-GR" sz="1600" dirty="0" smtClean="0"/>
              <a:t>. Μάλιστα, εάν αναμίξουμε ίσους όγκους δύο διαλυμάτων της D- και της L-γλυκόζης που έχουν την ίδια συγκέντρωση, το διάλυμα που θα προκύψει δεν θα έχει οπτική στροφική ικανότητα (δηλ. [</a:t>
            </a:r>
            <a:r>
              <a:rPr lang="el-GR" sz="1600" i="1" dirty="0" smtClean="0"/>
              <a:t>α</a:t>
            </a:r>
            <a:r>
              <a:rPr lang="el-GR" sz="1600" dirty="0" smtClean="0"/>
              <a:t>]=0) και θα καλείται </a:t>
            </a:r>
            <a:r>
              <a:rPr lang="el-GR" sz="1600" i="1" dirty="0" smtClean="0"/>
              <a:t>ρακεμικό μίγμα</a:t>
            </a:r>
            <a:r>
              <a:rPr lang="el-GR" sz="1600" dirty="0" smtClean="0"/>
              <a:t>.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639746"/>
              </p:ext>
            </p:extLst>
          </p:nvPr>
        </p:nvGraphicFramePr>
        <p:xfrm>
          <a:off x="107504" y="1833563"/>
          <a:ext cx="3884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1" name="ChemSketch" r:id="rId3" imgW="2980944" imgH="2334768" progId="ACD.ChemSketch.20">
                  <p:embed/>
                </p:oleObj>
              </mc:Choice>
              <mc:Fallback>
                <p:oleObj name="ChemSketch" r:id="rId3" imgW="2980944" imgH="233476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33563"/>
                        <a:ext cx="3884613" cy="304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347864" y="2136794"/>
            <a:ext cx="311925" cy="2374063"/>
            <a:chOff x="2974030" y="1859120"/>
            <a:chExt cx="311925" cy="2374063"/>
          </a:xfrm>
        </p:grpSpPr>
        <p:sp>
          <p:nvSpPr>
            <p:cNvPr id="7" name="TextBox 6"/>
            <p:cNvSpPr txBox="1"/>
            <p:nvPr/>
          </p:nvSpPr>
          <p:spPr>
            <a:xfrm>
              <a:off x="2987475" y="18591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1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4030" y="223958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2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7475" y="256838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3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7475" y="297758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4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7475" y="339776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5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4030" y="38946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6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5536" y="2136794"/>
            <a:ext cx="311925" cy="2374063"/>
            <a:chOff x="2974030" y="1859120"/>
            <a:chExt cx="311925" cy="2374063"/>
          </a:xfrm>
        </p:grpSpPr>
        <p:sp>
          <p:nvSpPr>
            <p:cNvPr id="14" name="TextBox 13"/>
            <p:cNvSpPr txBox="1"/>
            <p:nvPr/>
          </p:nvSpPr>
          <p:spPr>
            <a:xfrm>
              <a:off x="2987475" y="18591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1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74030" y="223958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2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475" y="256838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3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7475" y="297758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4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87475" y="339776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5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4030" y="38946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6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8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Οπτική στροφική ικανότητα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4272677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AutoNum type="arabicPeriod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Πηγή φωτός</a:t>
            </a:r>
          </a:p>
          <a:p>
            <a:pPr marL="342900" indent="-342900" algn="r">
              <a:buAutoNum type="arabicPeriod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Φυσικό φως</a:t>
            </a:r>
          </a:p>
          <a:p>
            <a:pPr marL="342900" indent="-342900" algn="r">
              <a:buAutoNum type="arabicPeriod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Πολωτής</a:t>
            </a:r>
          </a:p>
          <a:p>
            <a:pPr marL="342900" indent="-342900" algn="r">
              <a:buAutoNum type="arabicPeriod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Επίπεδα πολωμένο φως</a:t>
            </a:r>
          </a:p>
          <a:p>
            <a:pPr marL="342900" indent="-342900" algn="r">
              <a:buAutoNum type="arabicPeriod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Χώρος δείγματος</a:t>
            </a:r>
          </a:p>
          <a:p>
            <a:pPr marL="342900" indent="-342900" algn="r">
              <a:buAutoNum type="arabicPeriod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Οπτικά ενεργό δείγμα</a:t>
            </a:r>
          </a:p>
          <a:p>
            <a:pPr marL="342900" indent="-342900" algn="r">
              <a:buAutoNum type="arabicPeriod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επίπεδα πολωμένο φως με στραμμένο το επίπεδο πόλωσης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11616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7</a:t>
            </a:r>
            <a:endParaRPr lang="el-GR" sz="2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>
          <a:xfrm>
            <a:off x="4427984" y="2852936"/>
            <a:ext cx="4716016" cy="3501827"/>
          </a:xfrm>
        </p:spPr>
        <p:txBody>
          <a:bodyPr>
            <a:noAutofit/>
          </a:bodyPr>
          <a:lstStyle/>
          <a:p>
            <a:pPr algn="r"/>
            <a:r>
              <a:rPr lang="el-GR" sz="2000" dirty="0" smtClean="0"/>
              <a:t>Οι υδατάνθρακες, επειδή έχουν ασύμμετρα άτομα άνθρακα </a:t>
            </a:r>
            <a:r>
              <a:rPr lang="el-GR" sz="2000" dirty="0"/>
              <a:t>εμφανίζουν οπτική στροφική </a:t>
            </a:r>
            <a:r>
              <a:rPr lang="el-GR" sz="2000" dirty="0" smtClean="0"/>
              <a:t>ικανότητα, και συνεπώς καλούνται </a:t>
            </a:r>
            <a:r>
              <a:rPr lang="el-GR" sz="2000" b="1" i="1" dirty="0" smtClean="0"/>
              <a:t>οπτικώς ενεργοί</a:t>
            </a:r>
            <a:r>
              <a:rPr lang="el-GR" sz="2000" dirty="0" smtClean="0"/>
              <a:t>.</a:t>
            </a:r>
          </a:p>
          <a:p>
            <a:pPr algn="r"/>
            <a:r>
              <a:rPr lang="el-GR" sz="2000" dirty="0" smtClean="0"/>
              <a:t>Αυτή η ιδιότητά τους προέρχεται από την πειραματική παρατήρηση ότι ένα υδατικό διάλυμα D-γλυκόζης </a:t>
            </a:r>
            <a:r>
              <a:rPr lang="el-GR" sz="2000" b="1" dirty="0" smtClean="0"/>
              <a:t>στρέφει το επίπεδο του πολωμένου φωτός </a:t>
            </a:r>
            <a:r>
              <a:rPr lang="el-GR" sz="2000" dirty="0" smtClean="0"/>
              <a:t>κατά μια συγκεκριμένη γωνία, η οποία καλείται </a:t>
            </a:r>
            <a:r>
              <a:rPr lang="el-GR" sz="2000" b="1" dirty="0" smtClean="0"/>
              <a:t>γωνία στροφής </a:t>
            </a:r>
            <a:r>
              <a:rPr lang="el-GR" sz="2000" dirty="0" smtClean="0"/>
              <a:t>και εξαρτάται από τη συγκέντρωση του διαλύματος και τη θερμοκρασία.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08520" y="1006969"/>
            <a:ext cx="7620000" cy="4229101"/>
            <a:chOff x="-108520" y="1006969"/>
            <a:chExt cx="7620000" cy="4229101"/>
          </a:xfrm>
        </p:grpSpPr>
        <p:grpSp>
          <p:nvGrpSpPr>
            <p:cNvPr id="7" name="Group 6"/>
            <p:cNvGrpSpPr/>
            <p:nvPr/>
          </p:nvGrpSpPr>
          <p:grpSpPr>
            <a:xfrm>
              <a:off x="-108520" y="1006969"/>
              <a:ext cx="7620000" cy="4229101"/>
              <a:chOff x="-108520" y="1006969"/>
              <a:chExt cx="7620000" cy="4229101"/>
            </a:xfrm>
          </p:grpSpPr>
          <p:pic>
            <p:nvPicPr>
              <p:cNvPr id="9" name="Picture 2" descr="File:Polarimeter (Optical rotation)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520" y="1006969"/>
                <a:ext cx="7620000" cy="4229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156176" y="2564904"/>
                <a:ext cx="216024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295456" y="1615108"/>
              <a:ext cx="21602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1564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63688" y="1700808"/>
            <a:ext cx="5217612" cy="3785602"/>
            <a:chOff x="1763688" y="1700808"/>
            <a:chExt cx="5217612" cy="37856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688" y="1700808"/>
              <a:ext cx="5173068" cy="378560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804248" y="2060848"/>
              <a:ext cx="177052" cy="606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Ημιακετάλες, ημικετάλες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987335" y="2998352"/>
            <a:ext cx="12977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Αλδεΰδη</a:t>
            </a:r>
            <a:endParaRPr lang="el-GR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252" y="2998352"/>
            <a:ext cx="12639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Αλκοόλη</a:t>
            </a:r>
            <a:endParaRPr lang="el-GR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077" y="3005613"/>
            <a:ext cx="17505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Ημιακετάλη </a:t>
            </a:r>
            <a:endParaRPr lang="el-GR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2742" y="5692940"/>
            <a:ext cx="11344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Κετόνη </a:t>
            </a:r>
            <a:endParaRPr lang="el-GR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3956" y="5692941"/>
            <a:ext cx="12639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Αλκοόλη</a:t>
            </a:r>
            <a:endParaRPr lang="el-GR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5484" y="5700201"/>
            <a:ext cx="15758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Ημικετάλη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8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3573015"/>
            <a:ext cx="3960440" cy="3148459"/>
          </a:xfrm>
        </p:spPr>
        <p:txBody>
          <a:bodyPr/>
          <a:lstStyle/>
          <a:p>
            <a:r>
              <a:rPr lang="el-GR" dirty="0" smtClean="0"/>
              <a:t>Με την κυκλοποίησή της, η </a:t>
            </a:r>
            <a:r>
              <a:rPr lang="en-US" dirty="0" smtClean="0"/>
              <a:t>D-</a:t>
            </a:r>
            <a:r>
              <a:rPr lang="el-GR" dirty="0" smtClean="0"/>
              <a:t>γλυκόζη σχηματίζει 2 ημιακεταλικά </a:t>
            </a:r>
            <a:r>
              <a:rPr lang="el-GR" b="1" dirty="0" smtClean="0"/>
              <a:t>ανωμερή</a:t>
            </a:r>
            <a:r>
              <a:rPr lang="el-GR" dirty="0" smtClean="0"/>
              <a:t>:</a:t>
            </a:r>
            <a:endParaRPr lang="en-US" dirty="0" smtClean="0"/>
          </a:p>
          <a:p>
            <a:r>
              <a:rPr lang="el-GR" dirty="0" smtClean="0"/>
              <a:t>α-</a:t>
            </a:r>
            <a:r>
              <a:rPr lang="en-US" dirty="0" smtClean="0"/>
              <a:t>D-</a:t>
            </a:r>
            <a:r>
              <a:rPr lang="el-GR" dirty="0"/>
              <a:t>γλυκόζη </a:t>
            </a:r>
            <a:endParaRPr lang="el-GR" dirty="0" smtClean="0"/>
          </a:p>
          <a:p>
            <a:r>
              <a:rPr lang="el-GR" dirty="0" smtClean="0"/>
              <a:t>β-</a:t>
            </a:r>
            <a:r>
              <a:rPr lang="en-US" dirty="0" smtClean="0"/>
              <a:t>D-</a:t>
            </a:r>
            <a:r>
              <a:rPr lang="el-GR" dirty="0"/>
              <a:t>γλυκόζη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48" y="351876"/>
            <a:ext cx="4529084" cy="6372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572" y="620688"/>
            <a:ext cx="5133256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Κυκλική (ημιακεταλική) μορφή της γλυκόζης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46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Κυκλική μορφή της γλυκόζης</a:t>
            </a:r>
          </a:p>
        </p:txBody>
      </p:sp>
      <p:pic>
        <p:nvPicPr>
          <p:cNvPr id="8195" name="3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705600" cy="266700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89666"/>
              </p:ext>
            </p:extLst>
          </p:nvPr>
        </p:nvGraphicFramePr>
        <p:xfrm>
          <a:off x="755576" y="4941168"/>
          <a:ext cx="7344816" cy="1402080"/>
        </p:xfrm>
        <a:graphic>
          <a:graphicData uri="http://schemas.openxmlformats.org/drawingml/2006/table">
            <a:tbl>
              <a:tblPr/>
              <a:tblGrid>
                <a:gridCol w="3672408"/>
                <a:gridCol w="3672408"/>
              </a:tblGrid>
              <a:tr h="1143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Ανοικτή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μορφή D-γλυκόζης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Διαθέτει 4 ασύμμετρους άνθρακες που σημειώνονται με αστερίσκο (*)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1793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Κυκλική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μορφή α- D-γλυκόζης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(ή α- D-γλυκοπυρανόζης)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Διαθέτει 5 ασύμμετρους άνθρακες (*)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7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Κυκλική μορφή της φρουκτόζης</a:t>
            </a:r>
          </a:p>
        </p:txBody>
      </p:sp>
      <p:pic>
        <p:nvPicPr>
          <p:cNvPr id="9219" name="3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12776"/>
            <a:ext cx="5867400" cy="327660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685"/>
              </p:ext>
            </p:extLst>
          </p:nvPr>
        </p:nvGraphicFramePr>
        <p:xfrm>
          <a:off x="323528" y="4662686"/>
          <a:ext cx="8568952" cy="1752600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Ανοικτή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μορφή D-φρουκτόζης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Διαθέτει 3 ασύμμετρους άνθρακες που σημειώνονται με αστερίσκο (*)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1793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Κυκλική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μορφή α-D-φρουκτόζης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(ή α-D-φρουκτοφουρανόζης)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Διαθέτει 4 ασύμμετρους άνθρακες (*)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δηλ. έναν επί πλέον από την ανοικτή μορφή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Καλαμοσάκχαρο </a:t>
            </a:r>
            <a:br>
              <a:rPr lang="el-GR" dirty="0" smtClean="0"/>
            </a:br>
            <a:r>
              <a:rPr lang="el-GR" dirty="0" smtClean="0"/>
              <a:t>(σακχαρόζη, ή σουκρόζη)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65801"/>
              </p:ext>
            </p:extLst>
          </p:nvPr>
        </p:nvGraphicFramePr>
        <p:xfrm>
          <a:off x="1295400" y="2438400"/>
          <a:ext cx="6694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" name="ChemSketch" r:id="rId3" imgW="4133088" imgH="1551432" progId="ACD.ChemSketch.20">
                  <p:embed/>
                </p:oleObj>
              </mc:Choice>
              <mc:Fallback>
                <p:oleObj name="ChemSketch" r:id="rId3" imgW="4133088" imgH="155143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6694488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7 - Ορθογώνιο"/>
          <p:cNvSpPr>
            <a:spLocks noChangeArrowheads="1"/>
          </p:cNvSpPr>
          <p:nvPr/>
        </p:nvSpPr>
        <p:spPr bwMode="auto">
          <a:xfrm>
            <a:off x="1321718" y="5445224"/>
            <a:ext cx="7293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sz="2400" dirty="0"/>
              <a:t>Καλαμοσάκχαρο (σακχαρόζη): ένας δισακχαρίτης</a:t>
            </a:r>
          </a:p>
        </p:txBody>
      </p:sp>
    </p:spTree>
    <p:extLst>
      <p:ext uri="{BB962C8B-B14F-4D97-AF65-F5344CB8AC3E}">
        <p14:creationId xmlns:p14="http://schemas.microsoft.com/office/powerpoint/2010/main" val="3986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7000"/>
          </a:blip>
          <a:stretch>
            <a:fillRect/>
          </a:stretch>
        </p:blipFill>
        <p:spPr>
          <a:xfrm>
            <a:off x="4257407" y="490100"/>
            <a:ext cx="4886593" cy="6048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266195" cy="12961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Γλυκοπυρανόζες, φρουκτοπυρανόζες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2818656" cy="3096344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6732240" y="188640"/>
            <a:ext cx="2411760" cy="6532835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63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Παράγωγα της γλυκόζης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65291"/>
            <a:ext cx="8229600" cy="1656184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496326" y="1828383"/>
            <a:ext cx="8296068" cy="3032941"/>
            <a:chOff x="496326" y="1828383"/>
            <a:chExt cx="8296068" cy="30329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grayscl/>
              <a:lum bright="-16000" contrast="44000"/>
            </a:blip>
            <a:stretch>
              <a:fillRect/>
            </a:stretch>
          </p:blipFill>
          <p:spPr>
            <a:xfrm>
              <a:off x="496326" y="1828383"/>
              <a:ext cx="8296068" cy="30329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3568" y="4366845"/>
              <a:ext cx="25985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β-</a:t>
              </a:r>
              <a:r>
                <a:rPr lang="en-US" dirty="0" smtClean="0"/>
                <a:t>D-</a:t>
              </a:r>
              <a:r>
                <a:rPr lang="el-GR" dirty="0" smtClean="0"/>
                <a:t>γλυκουρονικό άλας</a:t>
              </a:r>
              <a:endParaRPr lang="el-GR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2702" y="4366845"/>
              <a:ext cx="21914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β-</a:t>
              </a:r>
              <a:r>
                <a:rPr lang="en-US" dirty="0" smtClean="0"/>
                <a:t>D-</a:t>
              </a:r>
              <a:r>
                <a:rPr lang="el-GR" dirty="0" smtClean="0"/>
                <a:t>γλυκονικό άλας</a:t>
              </a:r>
              <a:endParaRPr lang="el-G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4201" y="4396462"/>
              <a:ext cx="24090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D-</a:t>
              </a:r>
              <a:r>
                <a:rPr lang="el-GR" dirty="0" smtClean="0"/>
                <a:t>γλυκονο-</a:t>
              </a:r>
              <a:r>
                <a:rPr lang="en-US" dirty="0" smtClean="0"/>
                <a:t>D-</a:t>
              </a:r>
              <a:r>
                <a:rPr lang="el-GR" dirty="0" smtClean="0"/>
                <a:t>λακτόνη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4048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el-GR" dirty="0"/>
              <a:t>Πολυδύναμες αλκοόλες (πολυόλες), </a:t>
            </a:r>
          </a:p>
          <a:p>
            <a:r>
              <a:rPr lang="el-GR" dirty="0"/>
              <a:t>Μονοσακχαρίτης, </a:t>
            </a:r>
          </a:p>
          <a:p>
            <a:r>
              <a:rPr lang="el-GR" dirty="0" smtClean="0"/>
              <a:t>Αλδόζες, Κετόζες, Εξόζες</a:t>
            </a:r>
            <a:endParaRPr lang="el-GR" dirty="0"/>
          </a:p>
          <a:p>
            <a:r>
              <a:rPr lang="el-GR" dirty="0" smtClean="0"/>
              <a:t>Ανάγοντα σάκχαρα</a:t>
            </a:r>
            <a:endParaRPr lang="el-GR" dirty="0"/>
          </a:p>
          <a:p>
            <a:r>
              <a:rPr lang="el-GR" dirty="0"/>
              <a:t>Οπτική δραστικότητα</a:t>
            </a:r>
          </a:p>
          <a:p>
            <a:r>
              <a:rPr lang="el-GR" dirty="0" smtClean="0"/>
              <a:t>Πολυσακχαρίτης</a:t>
            </a:r>
          </a:p>
          <a:p>
            <a:r>
              <a:rPr lang="el-GR" dirty="0" smtClean="0"/>
              <a:t>Αμυλόζη</a:t>
            </a:r>
          </a:p>
          <a:p>
            <a:r>
              <a:rPr lang="el-GR" dirty="0" smtClean="0"/>
              <a:t>Αμυλοπηκτίνη </a:t>
            </a:r>
          </a:p>
          <a:p>
            <a:r>
              <a:rPr lang="el-GR" dirty="0" smtClean="0"/>
              <a:t>Κυτταρίνη </a:t>
            </a:r>
          </a:p>
          <a:p>
            <a:r>
              <a:rPr lang="el-GR" dirty="0" smtClean="0"/>
              <a:t>Λιγνίνη </a:t>
            </a:r>
          </a:p>
          <a:p>
            <a:r>
              <a:rPr lang="el-GR" dirty="0" smtClean="0"/>
              <a:t>Μεθυλοκυτταρίνη </a:t>
            </a:r>
          </a:p>
          <a:p>
            <a:r>
              <a:rPr lang="el-GR" dirty="0" smtClean="0"/>
              <a:t>Αναγεννημένη κυτταρίνη </a:t>
            </a:r>
          </a:p>
          <a:p>
            <a:endParaRPr lang="el-GR" dirty="0"/>
          </a:p>
          <a:p>
            <a:endParaRPr lang="el-GR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69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άμυλο: αμυλόζη </a:t>
            </a:r>
            <a:r>
              <a:rPr lang="el-GR" sz="3600" b="0" dirty="0" smtClean="0"/>
              <a:t>1/2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7563"/>
            <a:ext cx="7439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99592" y="4972993"/>
            <a:ext cx="5604060" cy="1346190"/>
            <a:chOff x="827584" y="3532262"/>
            <a:chExt cx="5604060" cy="1346190"/>
          </a:xfrm>
        </p:grpSpPr>
        <p:sp>
          <p:nvSpPr>
            <p:cNvPr id="2" name="TextBox 1"/>
            <p:cNvSpPr txBox="1"/>
            <p:nvPr/>
          </p:nvSpPr>
          <p:spPr>
            <a:xfrm>
              <a:off x="3316752" y="4509120"/>
              <a:ext cx="31148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70C0"/>
                  </a:solidFill>
                  <a:latin typeface="+mn-lt"/>
                </a:rPr>
                <a:t>Τρία ενωμένα μόρια γλυκόζης  </a:t>
              </a:r>
              <a:endParaRPr lang="el-GR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7584" y="3532262"/>
              <a:ext cx="27831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i="1" dirty="0" smtClean="0">
                  <a:solidFill>
                    <a:srgbClr val="0070C0"/>
                  </a:solidFill>
                  <a:latin typeface="+mn-lt"/>
                </a:rPr>
                <a:t>α</a:t>
              </a:r>
              <a:r>
                <a:rPr lang="el-GR" dirty="0" smtClean="0">
                  <a:solidFill>
                    <a:srgbClr val="0070C0"/>
                  </a:solidFill>
                  <a:latin typeface="+mn-lt"/>
                </a:rPr>
                <a:t>-1,4΄γλυκοσιδικός δεσμός</a:t>
              </a:r>
              <a:endParaRPr lang="el-GR" dirty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7197369">
            <a:off x="3521153" y="4560386"/>
            <a:ext cx="360040" cy="43777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 rot="17197369">
            <a:off x="5425398" y="5287306"/>
            <a:ext cx="360040" cy="43777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 rot="17197369">
            <a:off x="7173496" y="5974547"/>
            <a:ext cx="360040" cy="43777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 rot="17197369">
            <a:off x="1779778" y="3815076"/>
            <a:ext cx="360040" cy="43777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58370" name="Picture 2" descr="http://upload.wikimedia.org/wikipedia/commons/thumb/2/21/Amylose2.svg/1000px-Amylose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87" y="1365831"/>
            <a:ext cx="4480366" cy="17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56441" y="3079036"/>
            <a:ext cx="27831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+mn-lt"/>
              </a:rPr>
              <a:t>α</a:t>
            </a:r>
            <a:r>
              <a:rPr lang="el-GR" dirty="0" smtClean="0">
                <a:solidFill>
                  <a:srgbClr val="0070C0"/>
                </a:solidFill>
                <a:latin typeface="+mn-lt"/>
              </a:rPr>
              <a:t>-1,4΄γλυκοσιδικός δεσμός</a:t>
            </a:r>
            <a:endParaRPr lang="el-GR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3613561" y="2737262"/>
            <a:ext cx="360040" cy="2798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5037382" y="2708120"/>
            <a:ext cx="360040" cy="2798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5116326" y="2279617"/>
            <a:ext cx="360040" cy="43777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3618418" y="2306687"/>
            <a:ext cx="360040" cy="43777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0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άμυλο: αμυλόζη </a:t>
            </a:r>
            <a:r>
              <a:rPr lang="el-GR" sz="3600" b="0" dirty="0" smtClean="0"/>
              <a:t>2/2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6863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4 - TextBox"/>
          <p:cNvSpPr txBox="1">
            <a:spLocks noChangeArrowheads="1"/>
          </p:cNvSpPr>
          <p:nvPr/>
        </p:nvSpPr>
        <p:spPr bwMode="auto">
          <a:xfrm>
            <a:off x="5867400" y="2590800"/>
            <a:ext cx="266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dirty="0"/>
              <a:t>Η γραμμική αλυσίδα της αμυλόζης δεν είναι ευθύγραμμη. </a:t>
            </a:r>
          </a:p>
          <a:p>
            <a:r>
              <a:rPr lang="el-GR" dirty="0"/>
              <a:t>Σχηματίζει μια </a:t>
            </a:r>
            <a:r>
              <a:rPr lang="el-GR" b="1" dirty="0"/>
              <a:t>αριστερόστροφη έλικα</a:t>
            </a:r>
            <a:r>
              <a:rPr lang="el-GR" dirty="0"/>
              <a:t>. </a:t>
            </a:r>
          </a:p>
        </p:txBody>
      </p:sp>
      <p:sp>
        <p:nvSpPr>
          <p:cNvPr id="2" name="Curved Right Arrow 1"/>
          <p:cNvSpPr/>
          <p:nvPr/>
        </p:nvSpPr>
        <p:spPr>
          <a:xfrm rot="19841835">
            <a:off x="1755378" y="3967616"/>
            <a:ext cx="720080" cy="2214092"/>
          </a:xfrm>
          <a:prstGeom prst="curv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.wikimedia.org/wikipedia/commons/thumb/8/80/Amylopektin_Sessel.svg/1000px-Amylopektin_Sess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3964"/>
            <a:ext cx="6215280" cy="49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άμυλο: αμυλοπηκτίνη </a:t>
            </a:r>
            <a:r>
              <a:rPr lang="el-GR" sz="3600" b="0" dirty="0" smtClean="0"/>
              <a:t>1/2</a:t>
            </a:r>
            <a:r>
              <a:rPr lang="el-GR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5825247"/>
            <a:ext cx="456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latin typeface="+mn-lt"/>
              </a:rPr>
              <a:t>Τέσσερα ενωμένα μόρια γλυκόζης  </a:t>
            </a:r>
            <a:endParaRPr lang="el-GR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3995936" y="2006041"/>
            <a:ext cx="2952328" cy="443880"/>
          </a:xfrm>
          <a:prstGeom prst="wedgeRectCallout">
            <a:avLst>
              <a:gd name="adj1" fmla="val -42584"/>
              <a:gd name="adj2" fmla="val 241385"/>
            </a:avLst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 smtClean="0">
                <a:solidFill>
                  <a:srgbClr val="007E39"/>
                </a:solidFill>
              </a:rPr>
              <a:t>α</a:t>
            </a:r>
            <a:r>
              <a:rPr lang="el-GR" dirty="0" smtClean="0">
                <a:solidFill>
                  <a:srgbClr val="007E39"/>
                </a:solidFill>
              </a:rPr>
              <a:t>-1,6΄</a:t>
            </a:r>
            <a:r>
              <a:rPr lang="el-GR" dirty="0">
                <a:solidFill>
                  <a:srgbClr val="007E39"/>
                </a:solidFill>
              </a:rPr>
              <a:t>γλυκοσιδικός </a:t>
            </a:r>
            <a:r>
              <a:rPr lang="el-GR" dirty="0" smtClean="0">
                <a:solidFill>
                  <a:srgbClr val="007E39"/>
                </a:solidFill>
              </a:rPr>
              <a:t>δεσμός</a:t>
            </a:r>
            <a:endParaRPr lang="el-GR" dirty="0">
              <a:solidFill>
                <a:srgbClr val="007E39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667423" y="3523082"/>
            <a:ext cx="2952328" cy="443880"/>
          </a:xfrm>
          <a:prstGeom prst="wedgeRectCallout">
            <a:avLst>
              <a:gd name="adj1" fmla="val -43523"/>
              <a:gd name="adj2" fmla="val 272597"/>
            </a:avLst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>
                <a:solidFill>
                  <a:srgbClr val="0070C0"/>
                </a:solidFill>
              </a:rPr>
              <a:t>α</a:t>
            </a:r>
            <a:r>
              <a:rPr lang="el-GR" dirty="0">
                <a:solidFill>
                  <a:srgbClr val="0070C0"/>
                </a:solidFill>
              </a:rPr>
              <a:t>-1,4΄γλυκοσιδικός </a:t>
            </a:r>
            <a:r>
              <a:rPr lang="el-GR" dirty="0" smtClean="0">
                <a:solidFill>
                  <a:srgbClr val="0070C0"/>
                </a:solidFill>
              </a:rPr>
              <a:t>δεσμός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 rot="1244455">
            <a:off x="3821993" y="3166036"/>
            <a:ext cx="360040" cy="6570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 rot="17647217">
            <a:off x="4513261" y="5101891"/>
            <a:ext cx="479115" cy="38220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08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2057400"/>
            <a:ext cx="8763000" cy="3124200"/>
            <a:chOff x="228600" y="2057400"/>
            <a:chExt cx="8763000" cy="3124200"/>
          </a:xfrm>
        </p:grpSpPr>
        <p:pic>
          <p:nvPicPr>
            <p:cNvPr id="133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057400"/>
              <a:ext cx="87630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051720" y="2057400"/>
              <a:ext cx="3414117" cy="507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άμυλο: αμυλοπηκτίνη </a:t>
            </a:r>
            <a:r>
              <a:rPr lang="el-GR" sz="3600" b="0" dirty="0" smtClean="0"/>
              <a:t>2/2</a:t>
            </a:r>
            <a:r>
              <a:rPr lang="el-GR" dirty="0" smtClean="0"/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372" y="3357563"/>
            <a:ext cx="2768428" cy="443880"/>
          </a:xfrm>
          <a:prstGeom prst="wedgeRectCallout">
            <a:avLst>
              <a:gd name="adj1" fmla="val 43852"/>
              <a:gd name="adj2" fmla="val -132732"/>
            </a:avLst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 smtClean="0">
                <a:solidFill>
                  <a:srgbClr val="007E39"/>
                </a:solidFill>
              </a:rPr>
              <a:t>α</a:t>
            </a:r>
            <a:r>
              <a:rPr lang="el-GR" sz="1600" dirty="0" smtClean="0">
                <a:solidFill>
                  <a:srgbClr val="007E39"/>
                </a:solidFill>
              </a:rPr>
              <a:t>-1,6΄</a:t>
            </a:r>
            <a:r>
              <a:rPr lang="el-GR" sz="1600" dirty="0">
                <a:solidFill>
                  <a:srgbClr val="007E39"/>
                </a:solidFill>
              </a:rPr>
              <a:t>γλυκοσιδικός </a:t>
            </a:r>
            <a:r>
              <a:rPr lang="el-GR" sz="1600" dirty="0" smtClean="0">
                <a:solidFill>
                  <a:srgbClr val="007E39"/>
                </a:solidFill>
              </a:rPr>
              <a:t>δεσμός</a:t>
            </a:r>
            <a:endParaRPr lang="el-GR" sz="1600" dirty="0">
              <a:solidFill>
                <a:srgbClr val="007E39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264509" y="1835460"/>
            <a:ext cx="2768428" cy="443880"/>
          </a:xfrm>
          <a:prstGeom prst="wedgeRectCallout">
            <a:avLst>
              <a:gd name="adj1" fmla="val -32078"/>
              <a:gd name="adj2" fmla="val 144305"/>
            </a:avLst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 smtClean="0">
                <a:solidFill>
                  <a:srgbClr val="0070C0"/>
                </a:solidFill>
              </a:rPr>
              <a:t>α</a:t>
            </a:r>
            <a:r>
              <a:rPr lang="el-GR" sz="1600" dirty="0" smtClean="0">
                <a:solidFill>
                  <a:srgbClr val="0070C0"/>
                </a:solidFill>
              </a:rPr>
              <a:t>-1,6΄</a:t>
            </a:r>
            <a:r>
              <a:rPr lang="el-GR" sz="1600" dirty="0">
                <a:solidFill>
                  <a:srgbClr val="0070C0"/>
                </a:solidFill>
              </a:rPr>
              <a:t>γλυκοσιδικός </a:t>
            </a:r>
            <a:r>
              <a:rPr lang="el-GR" sz="1600" dirty="0" smtClean="0">
                <a:solidFill>
                  <a:srgbClr val="0070C0"/>
                </a:solidFill>
              </a:rPr>
              <a:t>δεσμός</a:t>
            </a:r>
            <a:endParaRPr lang="el-GR" sz="1600" dirty="0"/>
          </a:p>
        </p:txBody>
      </p:sp>
      <p:pic>
        <p:nvPicPr>
          <p:cNvPr id="57346" name="Picture 2" descr="http://upload.wikimedia.org/wikipedia/commons/7/74/Amylopectin_chain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66799"/>
            <a:ext cx="3371850" cy="5791201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upload.wikimedia.org/wikipedia/commons/thumb/0/07/Cellulose_Sessel.svg/1000px-Cellulose_Sess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38" y="1340768"/>
            <a:ext cx="6264324" cy="28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κυτταρίνη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1943894" y="4322446"/>
            <a:ext cx="3960440" cy="515888"/>
          </a:xfrm>
          <a:prstGeom prst="wedgeRectCallout">
            <a:avLst>
              <a:gd name="adj1" fmla="val 8151"/>
              <a:gd name="adj2" fmla="val -275492"/>
            </a:avLst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0070C0"/>
                </a:solidFill>
              </a:rPr>
              <a:t>β</a:t>
            </a:r>
            <a:r>
              <a:rPr lang="el-GR" sz="2400" dirty="0" smtClean="0">
                <a:solidFill>
                  <a:srgbClr val="0070C0"/>
                </a:solidFill>
              </a:rPr>
              <a:t>-1,4΄</a:t>
            </a:r>
            <a:r>
              <a:rPr lang="el-GR" sz="2400" dirty="0">
                <a:solidFill>
                  <a:srgbClr val="0070C0"/>
                </a:solidFill>
              </a:rPr>
              <a:t>γλυκοσιδικός </a:t>
            </a:r>
            <a:r>
              <a:rPr lang="el-GR" sz="2400" dirty="0" smtClean="0">
                <a:solidFill>
                  <a:srgbClr val="0070C0"/>
                </a:solidFill>
              </a:rPr>
              <a:t>δεσμός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5008" y="5157192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+mn-lt"/>
              </a:rPr>
              <a:t>Η κυτταρίνη είναι το πιο διαδεδομένο πολυμερές στη γη.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+mn-lt"/>
              </a:rPr>
              <a:t>Σχηματίζει, μαζί με τη λιγνίνη, τα κυτταρικά τοιχώματα στα φυτά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Σε κάθε δομική μονάδα υπάρχουν τρία ελεύθερα υδροξύλια. Όσον όμως αφορά στις ακραίες δομικές μονάδες του μορίου, η μία φέρει τέσσερα ελεύθερα υδροξύλια και η άλλη μια ομάδα ημιακετάλης. </a:t>
            </a:r>
          </a:p>
        </p:txBody>
      </p:sp>
      <p:sp>
        <p:nvSpPr>
          <p:cNvPr id="3" name="Oval 2"/>
          <p:cNvSpPr/>
          <p:nvPr/>
        </p:nvSpPr>
        <p:spPr>
          <a:xfrm>
            <a:off x="2483768" y="1268760"/>
            <a:ext cx="864096" cy="64807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Oval 6"/>
          <p:cNvSpPr/>
          <p:nvPr/>
        </p:nvSpPr>
        <p:spPr>
          <a:xfrm>
            <a:off x="3007457" y="3033527"/>
            <a:ext cx="864096" cy="64807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1511846" y="2737545"/>
            <a:ext cx="864096" cy="64807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24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ile:Cellulose-Ibeta-from-xtal-2002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4" y="1484784"/>
            <a:ext cx="8678351" cy="32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της κυτταρίνης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>
          <a:xfrm>
            <a:off x="467543" y="5085185"/>
            <a:ext cx="8443631" cy="1224136"/>
          </a:xfrm>
        </p:spPr>
        <p:txBody>
          <a:bodyPr/>
          <a:lstStyle/>
          <a:p>
            <a:r>
              <a:rPr lang="el-GR" sz="2400" dirty="0" smtClean="0"/>
              <a:t>Οι δεσμοί υδρογόνου που εκδηλώνονται μεταξύ μονάδων της </a:t>
            </a:r>
            <a:r>
              <a:rPr lang="el-GR" sz="2400" b="1" i="1" dirty="0" smtClean="0"/>
              <a:t>ίδιας</a:t>
            </a:r>
            <a:r>
              <a:rPr lang="el-GR" sz="2400" dirty="0" smtClean="0"/>
              <a:t> αλυσίδας, σταθεροποιούν την </a:t>
            </a:r>
            <a:r>
              <a:rPr lang="el-GR" sz="2400" b="1" dirty="0" smtClean="0"/>
              <a:t>ευθύγραμμη</a:t>
            </a:r>
            <a:r>
              <a:rPr lang="el-GR" sz="2400" dirty="0" smtClean="0"/>
              <a:t> διαμόρφωση του μακρομορίου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365242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…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 rot="1380287">
            <a:off x="2914438" y="18863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…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365242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…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 rot="20194007">
            <a:off x="7667826" y="371703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…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 rot="307669">
            <a:off x="6319837" y="18863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…</a:t>
            </a:r>
            <a:endParaRPr lang="el-GR" b="1" dirty="0"/>
          </a:p>
        </p:txBody>
      </p:sp>
      <p:sp>
        <p:nvSpPr>
          <p:cNvPr id="13" name="Rectangle 12"/>
          <p:cNvSpPr/>
          <p:nvPr/>
        </p:nvSpPr>
        <p:spPr>
          <a:xfrm>
            <a:off x="308620" y="46661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dirty="0"/>
              <a:t>http://en.wikipedia.org/wiki/File:Cellulose-Ibeta-from-xtal-2002-3D-balls.png</a:t>
            </a:r>
          </a:p>
        </p:txBody>
      </p:sp>
    </p:spTree>
    <p:extLst>
      <p:ext uri="{BB962C8B-B14F-4D97-AF65-F5344CB8AC3E}">
        <p14:creationId xmlns:p14="http://schemas.microsoft.com/office/powerpoint/2010/main" val="15900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κυτταρίνη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156176" y="1610267"/>
            <a:ext cx="2088232" cy="515888"/>
          </a:xfrm>
          <a:prstGeom prst="wedgeRectCallout">
            <a:avLst>
              <a:gd name="adj1" fmla="val 2040"/>
              <a:gd name="adj2" fmla="val 205609"/>
            </a:avLst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β</a:t>
            </a:r>
            <a:r>
              <a:rPr lang="el-GR" dirty="0" smtClean="0">
                <a:solidFill>
                  <a:srgbClr val="0070C0"/>
                </a:solidFill>
              </a:rPr>
              <a:t>-1,4΄</a:t>
            </a:r>
            <a:r>
              <a:rPr lang="el-GR" dirty="0">
                <a:solidFill>
                  <a:srgbClr val="0070C0"/>
                </a:solidFill>
              </a:rPr>
              <a:t>γλυκοσιδικός </a:t>
            </a:r>
            <a:r>
              <a:rPr lang="el-GR" dirty="0" smtClean="0">
                <a:solidFill>
                  <a:srgbClr val="0070C0"/>
                </a:solidFill>
              </a:rPr>
              <a:t>δεσμός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4972676"/>
            <a:ext cx="7293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Η σταθερότητα της δομής της κυτταρίνης οφείλεται στην ισημερινή διάταξη των –ΟΗ</a:t>
            </a:r>
          </a:p>
          <a:p>
            <a:r>
              <a:rPr lang="el-GR" dirty="0" smtClean="0">
                <a:latin typeface="+mn-lt"/>
              </a:rPr>
              <a:t>Αυτά μπορούν να συνδέονται με δεσμούς υδρογόνου με τα γειτονικές αλυσίδες κυτταρίνης με αποτέλεσμα να σχηματίζεται ένα άκαμπτο επίπεδο πλέγμα. </a:t>
            </a:r>
            <a:endParaRPr lang="el-GR" dirty="0">
              <a:latin typeface="+mn-lt"/>
            </a:endParaRPr>
          </a:p>
        </p:txBody>
      </p:sp>
      <p:sp>
        <p:nvSpPr>
          <p:cNvPr id="3" name="AutoShape 2" descr="http://upload.wikimedia.org/wikipedia/commons/thumb/f/f9/Cellulose-Ibeta-from-xtal-2002-3D-balls.png/640px-Cellulose-Ibeta-from-xtal-2002-3D-ball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60419" name="Εικόνα 12" descr="inter and intra-molecular hydrogen bonding links in cell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20" y="1624890"/>
            <a:ext cx="593430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8296" y="1594445"/>
            <a:ext cx="20890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Δεσμοί υδρογόνου</a:t>
            </a:r>
            <a:endParaRPr lang="el-GR" dirty="0"/>
          </a:p>
        </p:txBody>
      </p:sp>
      <p:sp>
        <p:nvSpPr>
          <p:cNvPr id="6" name="Down Arrow 5"/>
          <p:cNvSpPr/>
          <p:nvPr/>
        </p:nvSpPr>
        <p:spPr>
          <a:xfrm>
            <a:off x="1835696" y="2126155"/>
            <a:ext cx="288032" cy="438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Down Arrow 6"/>
          <p:cNvSpPr/>
          <p:nvPr/>
        </p:nvSpPr>
        <p:spPr>
          <a:xfrm rot="16389401">
            <a:off x="4298108" y="1613035"/>
            <a:ext cx="288032" cy="510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Down Arrow 11"/>
          <p:cNvSpPr/>
          <p:nvPr/>
        </p:nvSpPr>
        <p:spPr>
          <a:xfrm rot="18564152">
            <a:off x="2335468" y="2058526"/>
            <a:ext cx="288032" cy="356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Down Arrow 12"/>
          <p:cNvSpPr/>
          <p:nvPr/>
        </p:nvSpPr>
        <p:spPr>
          <a:xfrm rot="7441883">
            <a:off x="2558894" y="4019325"/>
            <a:ext cx="288032" cy="356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4306187" y="3179476"/>
            <a:ext cx="288032" cy="356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Down Arrow 14"/>
          <p:cNvSpPr/>
          <p:nvPr/>
        </p:nvSpPr>
        <p:spPr>
          <a:xfrm rot="10239602">
            <a:off x="7056276" y="3388006"/>
            <a:ext cx="288032" cy="356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7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le:Cellulose-Ibeta-from-xtal-2002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8" y="3130564"/>
            <a:ext cx="762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της κυτταρίνης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679851"/>
            <a:ext cx="9036496" cy="929288"/>
          </a:xfrm>
        </p:spPr>
        <p:txBody>
          <a:bodyPr>
            <a:noAutofit/>
          </a:bodyPr>
          <a:lstStyle/>
          <a:p>
            <a:r>
              <a:rPr lang="el-GR" sz="2000" dirty="0" smtClean="0"/>
              <a:t>Εκτεταμένο δίκτυο από αλυσίδες της κυτταρίνης: την καθιστούν </a:t>
            </a:r>
            <a:r>
              <a:rPr lang="el-GR" sz="2000" b="1" dirty="0" smtClean="0"/>
              <a:t>αδιάλυτη</a:t>
            </a:r>
            <a:r>
              <a:rPr lang="el-GR" sz="2000" dirty="0" smtClean="0"/>
              <a:t> στο </a:t>
            </a:r>
            <a:r>
              <a:rPr lang="el-GR" sz="2000" b="1" dirty="0" smtClean="0"/>
              <a:t>νερό. </a:t>
            </a:r>
            <a:r>
              <a:rPr lang="el-GR" sz="2000" dirty="0"/>
              <a:t>Λόγω </a:t>
            </a:r>
            <a:r>
              <a:rPr lang="el-GR" sz="2000" dirty="0" smtClean="0"/>
              <a:t>όμως της </a:t>
            </a:r>
            <a:r>
              <a:rPr lang="el-GR" sz="2000" dirty="0"/>
              <a:t>υδροφιλικότητάς </a:t>
            </a:r>
            <a:r>
              <a:rPr lang="el-GR" sz="2000" dirty="0" smtClean="0"/>
              <a:t>της, </a:t>
            </a:r>
            <a:r>
              <a:rPr lang="el-GR" sz="2000" dirty="0"/>
              <a:t>προσροφά μόρια νερού</a:t>
            </a:r>
          </a:p>
          <a:p>
            <a:r>
              <a:rPr lang="el-GR" sz="2000" dirty="0" smtClean="0"/>
              <a:t>Εμφανίζει υψηλή </a:t>
            </a:r>
            <a:r>
              <a:rPr lang="el-GR" sz="2000" b="1" dirty="0" smtClean="0"/>
              <a:t>κρυσταλλικότητα</a:t>
            </a:r>
            <a:r>
              <a:rPr lang="el-GR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61442" name="Picture 2" descr="File:Cellulose-Ibeta-from-xtal-2002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2" y="933137"/>
            <a:ext cx="762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6277564" y="300745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dirty="0"/>
              <a:t>http://en.wikipedia.org/wiki/File:Cellulose-Ibeta-from-xtal-2002-3D-balls.png</a:t>
            </a:r>
          </a:p>
        </p:txBody>
      </p:sp>
      <p:sp>
        <p:nvSpPr>
          <p:cNvPr id="7" name="TextBox 6"/>
          <p:cNvSpPr txBox="1"/>
          <p:nvPr/>
        </p:nvSpPr>
        <p:spPr>
          <a:xfrm rot="18381157">
            <a:off x="980960" y="32151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…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5542438">
            <a:off x="2570061" y="30148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…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4518602">
            <a:off x="6899200" y="350589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…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4518602">
            <a:off x="7647959" y="320582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…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5841210">
            <a:off x="4198821" y="32362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…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5542438">
            <a:off x="576797" y="95112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…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525891">
            <a:off x="3328319" y="10832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…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008096">
            <a:off x="6792125" y="12481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…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4617497">
            <a:off x="2374519" y="7651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…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008096">
            <a:off x="5283730" y="92422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…</a:t>
            </a:r>
            <a:endParaRPr lang="el-G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6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Κρυσταλλικότητα της κυτταρίνης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Η φυσική κυτταρίνη (κυτταρίνη Ι) περιλαμβάνει δύο δομές:</a:t>
            </a:r>
          </a:p>
          <a:p>
            <a:endParaRPr lang="el-GR" dirty="0" smtClean="0"/>
          </a:p>
          <a:p>
            <a:r>
              <a:rPr lang="el-GR" dirty="0" smtClean="0"/>
              <a:t>Την κυτταρίνη </a:t>
            </a:r>
            <a:r>
              <a:rPr lang="el-GR" b="1" dirty="0" smtClean="0"/>
              <a:t>Ι</a:t>
            </a:r>
            <a:r>
              <a:rPr lang="el-GR" b="1" baseline="-25000" dirty="0" smtClean="0"/>
              <a:t>α</a:t>
            </a:r>
            <a:r>
              <a:rPr lang="el-GR" dirty="0" smtClean="0"/>
              <a:t> (κρυσταλλώνεται στο τρικλινές)</a:t>
            </a:r>
          </a:p>
          <a:p>
            <a:pPr lvl="1"/>
            <a:r>
              <a:rPr lang="el-GR" dirty="0" smtClean="0"/>
              <a:t>Απαντάται περισσότερο στα </a:t>
            </a:r>
            <a:r>
              <a:rPr lang="el-GR" b="1" dirty="0" smtClean="0"/>
              <a:t>φύκη</a:t>
            </a:r>
            <a:r>
              <a:rPr lang="el-GR" dirty="0" smtClean="0"/>
              <a:t> και στα </a:t>
            </a:r>
            <a:r>
              <a:rPr lang="el-GR" b="1" dirty="0" smtClean="0"/>
              <a:t>βακτηρίδια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Την κυτταρίνη </a:t>
            </a:r>
            <a:r>
              <a:rPr lang="el-GR" b="1" dirty="0" smtClean="0"/>
              <a:t>Ι</a:t>
            </a:r>
            <a:r>
              <a:rPr lang="el-GR" b="1" baseline="-25000" dirty="0" smtClean="0"/>
              <a:t>β</a:t>
            </a:r>
            <a:r>
              <a:rPr lang="el-GR" dirty="0" smtClean="0"/>
              <a:t> (κρυσταλλώνεται στο μονοκλινές)</a:t>
            </a:r>
          </a:p>
          <a:p>
            <a:pPr lvl="1"/>
            <a:r>
              <a:rPr lang="el-GR" dirty="0" smtClean="0"/>
              <a:t>Απαντάται περισσότερο στα </a:t>
            </a:r>
            <a:r>
              <a:rPr lang="el-GR" b="1" dirty="0" smtClean="0"/>
              <a:t>ανώτερα φυτά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62466" name="Picture 2" descr="File:Cellulose stran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71" y="2996952"/>
            <a:ext cx="2945173" cy="26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1305660" y="4084192"/>
            <a:ext cx="32924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50" dirty="0"/>
              <a:t>http://en.wikipedia.org/wiki/File:Cellulose_strand.svg</a:t>
            </a:r>
          </a:p>
        </p:txBody>
      </p:sp>
    </p:spTree>
    <p:extLst>
      <p:ext uri="{BB962C8B-B14F-4D97-AF65-F5344CB8AC3E}">
        <p14:creationId xmlns:p14="http://schemas.microsoft.com/office/powerpoint/2010/main" val="31445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κυτταρίνη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5486400" y="2209800"/>
            <a:ext cx="3200400" cy="2971800"/>
          </a:xfrm>
        </p:spPr>
        <p:txBody>
          <a:bodyPr/>
          <a:lstStyle/>
          <a:p>
            <a:r>
              <a:rPr lang="el-GR" dirty="0" smtClean="0"/>
              <a:t>Κυτταρινικές φυτικές ίνες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49164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Υδατάνθρακες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Τα σάκχαρα ανήκουν στις ενώσεις βιολογικού ενδιαφέροντος και, όπως και οι πρωτεΐνες, έχουν μεγάλη σημασία επειδή απαντώνται ως δομικό συστατικό πολλών οργανικών υλικών. </a:t>
            </a:r>
          </a:p>
          <a:p>
            <a:r>
              <a:rPr lang="el-GR" dirty="0" smtClean="0"/>
              <a:t>Οι πολυσακχαρίτες είναι πολυμερή που απαντώνται στη φύση, και ως τέτοια, έχουν πολλές από τις ιδιότητες των συνθετικών πολυμερών</a:t>
            </a:r>
            <a:endParaRPr lang="el-GR" sz="2400" dirty="0" smtClean="0"/>
          </a:p>
          <a:p>
            <a:r>
              <a:rPr lang="el-GR" sz="2400" dirty="0" smtClean="0"/>
              <a:t>Η δομικές μονάδες όλων των σακχάρων είναι οι μονοσακχαρίτες, δηλαδή ενώσεις που αποτελούνται από 5 ή 6 συνήθως άτομα άνθρακα με τον γενικό τύπο C</a:t>
            </a:r>
            <a:r>
              <a:rPr lang="el-GR" sz="2400" baseline="-25000" dirty="0" smtClean="0"/>
              <a:t>6</a:t>
            </a:r>
            <a:r>
              <a:rPr lang="el-GR" sz="2400" dirty="0" smtClean="0"/>
              <a:t>H</a:t>
            </a:r>
            <a:r>
              <a:rPr lang="el-GR" sz="2400" baseline="-25000" dirty="0" smtClean="0"/>
              <a:t>12</a:t>
            </a:r>
            <a:r>
              <a:rPr lang="el-GR" sz="2400" dirty="0" smtClean="0"/>
              <a:t>O</a:t>
            </a:r>
            <a:r>
              <a:rPr lang="el-GR" sz="2400" baseline="-25000" dirty="0" smtClean="0"/>
              <a:t>6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Οι μονοσακχαρίτες βρίσκονται είτε σε </a:t>
            </a:r>
            <a:r>
              <a:rPr lang="el-GR" sz="2400" i="1" dirty="0" smtClean="0"/>
              <a:t>αλδεϋδική</a:t>
            </a:r>
            <a:r>
              <a:rPr lang="el-GR" sz="2400" dirty="0" smtClean="0"/>
              <a:t> (αλδόζες) είτε σε </a:t>
            </a:r>
            <a:r>
              <a:rPr lang="el-GR" sz="2400" i="1" dirty="0" smtClean="0"/>
              <a:t>κετονική</a:t>
            </a:r>
            <a:r>
              <a:rPr lang="el-GR" sz="2400" dirty="0" smtClean="0"/>
              <a:t> μορφή (κετόζες). </a:t>
            </a:r>
          </a:p>
          <a:p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9089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Ημικυτταρίνες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20280"/>
          </a:xfrm>
        </p:spPr>
        <p:txBody>
          <a:bodyPr/>
          <a:lstStyle/>
          <a:p>
            <a:r>
              <a:rPr lang="el-GR" dirty="0" smtClean="0"/>
              <a:t>Οι ημικυτταρίνες απαρτίζουν το 15-20% της μάζας των φυτών.</a:t>
            </a:r>
          </a:p>
          <a:p>
            <a:r>
              <a:rPr lang="el-GR" dirty="0" smtClean="0"/>
              <a:t>Απαρτίζονται από κυτταρινικού τύπου αλυσίδες, όμως αντί για γλυκόζη περιέχει κυρίως ξυλόζη, και δευτερευόντως, μανόζη, γαλακτόζη, ραμνόζη και αραβινόζη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759742"/>
              </p:ext>
            </p:extLst>
          </p:nvPr>
        </p:nvGraphicFramePr>
        <p:xfrm>
          <a:off x="683568" y="4140121"/>
          <a:ext cx="1512168" cy="123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5" name="ChemSketch" r:id="rId3" imgW="1313640" imgH="1072800" progId="ACD.ChemSketch.20">
                  <p:embed/>
                </p:oleObj>
              </mc:Choice>
              <mc:Fallback>
                <p:oleObj name="ChemSketch" r:id="rId3" imgW="1313640" imgH="10728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4140121"/>
                        <a:ext cx="1512168" cy="123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08088" y="5688952"/>
            <a:ext cx="87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ξυλόζη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6850" y="5638751"/>
            <a:ext cx="919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μανόζη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79165"/>
              </p:ext>
            </p:extLst>
          </p:nvPr>
        </p:nvGraphicFramePr>
        <p:xfrm>
          <a:off x="2915816" y="4140121"/>
          <a:ext cx="131286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6" name="ChemSketch" r:id="rId5" imgW="1313640" imgH="1185840" progId="ACD.ChemSketch.20">
                  <p:embed/>
                </p:oleObj>
              </mc:Choice>
              <mc:Fallback>
                <p:oleObj name="ChemSketch" r:id="rId5" imgW="1313640" imgH="1185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4140121"/>
                        <a:ext cx="1312863" cy="118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286243"/>
              </p:ext>
            </p:extLst>
          </p:nvPr>
        </p:nvGraphicFramePr>
        <p:xfrm>
          <a:off x="4788024" y="4244096"/>
          <a:ext cx="13128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" name="ChemSketch" r:id="rId7" imgW="1313640" imgH="1152000" progId="ACD.ChemSketch.20">
                  <p:embed/>
                </p:oleObj>
              </mc:Choice>
              <mc:Fallback>
                <p:oleObj name="ChemSketch" r:id="rId7" imgW="1313640" imgH="11520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8024" y="4244096"/>
                        <a:ext cx="1312863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825343" y="5640094"/>
            <a:ext cx="123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γαλακτόζη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231623"/>
              </p:ext>
            </p:extLst>
          </p:nvPr>
        </p:nvGraphicFramePr>
        <p:xfrm>
          <a:off x="6832275" y="4323471"/>
          <a:ext cx="13128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8" name="ChemSketch" r:id="rId9" imgW="1313640" imgH="1072800" progId="ACD.ChemSketch.20">
                  <p:embed/>
                </p:oleObj>
              </mc:Choice>
              <mc:Fallback>
                <p:oleObj name="ChemSketch" r:id="rId9" imgW="1313640" imgH="10728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32275" y="4323471"/>
                        <a:ext cx="1312863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986614" y="5633728"/>
            <a:ext cx="1235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αραβινόζη</a:t>
            </a:r>
          </a:p>
        </p:txBody>
      </p:sp>
    </p:spTree>
    <p:extLst>
      <p:ext uri="{BB962C8B-B14F-4D97-AF65-F5344CB8AC3E}">
        <p14:creationId xmlns:p14="http://schemas.microsoft.com/office/powerpoint/2010/main" val="19477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Πηκτίνη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5832648" cy="4320480"/>
          </a:xfrm>
        </p:spPr>
        <p:txBody>
          <a:bodyPr/>
          <a:lstStyle/>
          <a:p>
            <a:r>
              <a:rPr lang="el-GR" dirty="0" smtClean="0"/>
              <a:t>Είναι αλυσίδες </a:t>
            </a:r>
            <a:r>
              <a:rPr lang="en-US" b="1" dirty="0" smtClean="0"/>
              <a:t>D-</a:t>
            </a:r>
            <a:r>
              <a:rPr lang="el-GR" b="1" dirty="0" smtClean="0"/>
              <a:t>γαλακτουρονικού οξέος</a:t>
            </a:r>
          </a:p>
          <a:p>
            <a:r>
              <a:rPr lang="el-GR" dirty="0" smtClean="0"/>
              <a:t>Συνδέονται με α-1 </a:t>
            </a:r>
            <a:r>
              <a:rPr lang="el-GR" dirty="0" smtClean="0">
                <a:sym typeface="Wingdings" panose="05000000000000000000" pitchFamily="2" charset="2"/>
              </a:rPr>
              <a:t> 4 γλυκοσιδικό δεσμό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Με αυτό τον τρόπο σχηματίζονται αλυσίδες αντίστοιχες με του αμύλου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Συχνά, μονάδες </a:t>
            </a:r>
            <a:r>
              <a:rPr lang="en-US" dirty="0"/>
              <a:t>D-</a:t>
            </a:r>
            <a:r>
              <a:rPr lang="el-GR" dirty="0"/>
              <a:t>γαλακτουρονικού </a:t>
            </a:r>
            <a:r>
              <a:rPr lang="el-GR" dirty="0" smtClean="0"/>
              <a:t>οξέος αντικαθίστανται από τη </a:t>
            </a:r>
            <a:r>
              <a:rPr lang="el-GR" b="1" dirty="0" smtClean="0"/>
              <a:t>ραμνόζη</a:t>
            </a:r>
            <a:endParaRPr lang="el-GR" dirty="0" smtClean="0">
              <a:sym typeface="Wingdings" panose="05000000000000000000" pitchFamily="2" charset="2"/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553200" y="1781141"/>
          <a:ext cx="2097385" cy="190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2" name="ChemSketch" r:id="rId3" imgW="1313640" imgH="1194840" progId="ACD.ChemSketch.20">
                  <p:embed/>
                </p:oleObj>
              </mc:Choice>
              <mc:Fallback>
                <p:oleObj name="ChemSketch" r:id="rId3" imgW="1313640" imgH="1194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1781141"/>
                        <a:ext cx="2097385" cy="1909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553200" y="4149079"/>
          <a:ext cx="1969441" cy="176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3" name="ChemSketch" r:id="rId5" imgW="1194840" imgH="1072800" progId="ACD.ChemSketch.20">
                  <p:embed/>
                </p:oleObj>
              </mc:Choice>
              <mc:Fallback>
                <p:oleObj name="ChemSketch" r:id="rId5" imgW="1194840" imgH="10728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4149079"/>
                        <a:ext cx="1969441" cy="1768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3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Λιγνίνη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8" y="701254"/>
            <a:ext cx="2771800" cy="6120680"/>
          </a:xfrm>
        </p:spPr>
        <p:txBody>
          <a:bodyPr>
            <a:noAutofit/>
          </a:bodyPr>
          <a:lstStyle/>
          <a:p>
            <a:r>
              <a:rPr lang="el-GR" dirty="0" smtClean="0"/>
              <a:t>Είναι βιοπολυμερές με αρωματικό χαρακτήρα</a:t>
            </a:r>
          </a:p>
          <a:p>
            <a:r>
              <a:rPr lang="el-GR" dirty="0" smtClean="0"/>
              <a:t>Δεν έχει καθορισμένη δομή και σύσταση</a:t>
            </a:r>
          </a:p>
          <a:p>
            <a:r>
              <a:rPr lang="el-GR" dirty="0" smtClean="0"/>
              <a:t>Συνυπάρχει με την κυτταρίνη και τις πηκτίνες και ημικυτταρίνες στα τοιχώματα των φυτικών κυττάρων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5" name="Picture 2" descr="File:Lignin structur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33351"/>
            <a:ext cx="59150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43287" y="645986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100" dirty="0"/>
              <a:t>http://en.wikipedia.org/wiki/File:Lignin_structure.svg</a:t>
            </a:r>
          </a:p>
        </p:txBody>
      </p:sp>
      <p:pic>
        <p:nvPicPr>
          <p:cNvPr id="58370" name="Picture 2" descr="File:LigninStru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03" y="1556792"/>
            <a:ext cx="5376597" cy="4032448"/>
          </a:xfrm>
          <a:prstGeom prst="rect">
            <a:avLst/>
          </a:prstGeom>
          <a:noFill/>
          <a:effectLst>
            <a:outerShdw blurRad="317500" dist="1270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10203" y="5219908"/>
            <a:ext cx="390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Λεπτομέρεια του μορίου της λιγνίνης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File:Rayon syn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1" y="3809999"/>
            <a:ext cx="762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650826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100" dirty="0"/>
              <a:t>http://en.wikipedia.org/wiki/File:Rayon_synth.png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μορφές της κυτταρίνης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r>
              <a:rPr lang="en-US" dirty="0" smtClean="0"/>
              <a:t>Rayon </a:t>
            </a:r>
            <a:r>
              <a:rPr lang="el-GR" dirty="0" smtClean="0"/>
              <a:t>βισκόζης: αποτελεί καθαρή κυτταρίνη: γραμμικό πολυμερές της β-</a:t>
            </a:r>
            <a:r>
              <a:rPr lang="en-US" dirty="0" smtClean="0"/>
              <a:t>D-</a:t>
            </a:r>
            <a:r>
              <a:rPr lang="el-GR" dirty="0" smtClean="0"/>
              <a:t>γλυκόζης</a:t>
            </a:r>
          </a:p>
          <a:p>
            <a:r>
              <a:rPr lang="el-GR" dirty="0" smtClean="0"/>
              <a:t>Παρασκευάζεται ως εξής:</a:t>
            </a:r>
          </a:p>
          <a:p>
            <a:r>
              <a:rPr lang="el-GR" dirty="0" smtClean="0"/>
              <a:t> επίδραση </a:t>
            </a:r>
            <a:r>
              <a:rPr lang="en-US" dirty="0" smtClean="0"/>
              <a:t>NaOH</a:t>
            </a:r>
            <a:r>
              <a:rPr lang="el-GR" dirty="0" smtClean="0"/>
              <a:t> στην κυτταρίνη ξύλου. Σχηματίζεται «αλκαλική κυτταρίνη», </a:t>
            </a:r>
            <a:r>
              <a:rPr lang="en-US" dirty="0"/>
              <a:t>[C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-ONa]</a:t>
            </a:r>
            <a:r>
              <a:rPr lang="en-US" baseline="-25000" dirty="0"/>
              <a:t>n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Επίδραση διθειάνθρακα (</a:t>
            </a:r>
            <a:r>
              <a:rPr lang="en-US" dirty="0" smtClean="0"/>
              <a:t>CS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l-GR" dirty="0" smtClean="0"/>
              <a:t>και σχηματισμό </a:t>
            </a:r>
            <a:r>
              <a:rPr lang="el-GR" b="1" dirty="0" smtClean="0"/>
              <a:t>ξανθικού άλατος</a:t>
            </a:r>
            <a:r>
              <a:rPr lang="el-GR" dirty="0" smtClean="0"/>
              <a:t> </a:t>
            </a:r>
            <a:r>
              <a:rPr lang="en-US" dirty="0"/>
              <a:t>[C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-ONa]</a:t>
            </a:r>
            <a:r>
              <a:rPr lang="en-US" baseline="-25000" dirty="0"/>
              <a:t>n</a:t>
            </a:r>
            <a:r>
              <a:rPr lang="en-US" dirty="0"/>
              <a:t> + nCS</a:t>
            </a:r>
            <a:r>
              <a:rPr lang="en-US" baseline="-25000" dirty="0"/>
              <a:t>2</a:t>
            </a:r>
            <a:r>
              <a:rPr lang="en-US" dirty="0"/>
              <a:t> → [C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-OCS</a:t>
            </a:r>
            <a:r>
              <a:rPr lang="en-US" baseline="-25000" dirty="0"/>
              <a:t>2</a:t>
            </a:r>
            <a:r>
              <a:rPr lang="en-US" dirty="0"/>
              <a:t>Na]</a:t>
            </a:r>
            <a:r>
              <a:rPr lang="en-US" baseline="-25000" dirty="0"/>
              <a:t>n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756365" y="6017035"/>
            <a:ext cx="381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Ξανθικό άλας (</a:t>
            </a:r>
            <a:r>
              <a:rPr lang="en-US" dirty="0" smtClean="0"/>
              <a:t>xanthate)</a:t>
            </a:r>
            <a:r>
              <a:rPr lang="el-GR" dirty="0" smtClean="0"/>
              <a:t> κυτταρίνης</a:t>
            </a:r>
            <a:endParaRPr lang="el-GR" dirty="0"/>
          </a:p>
        </p:txBody>
      </p:sp>
      <p:sp>
        <p:nvSpPr>
          <p:cNvPr id="7" name="Oval 6"/>
          <p:cNvSpPr/>
          <p:nvPr/>
        </p:nvSpPr>
        <p:spPr>
          <a:xfrm>
            <a:off x="6948264" y="3717032"/>
            <a:ext cx="792088" cy="936104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Oval 10"/>
          <p:cNvSpPr/>
          <p:nvPr/>
        </p:nvSpPr>
        <p:spPr>
          <a:xfrm>
            <a:off x="7187049" y="5301208"/>
            <a:ext cx="553303" cy="576064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Oval 11"/>
          <p:cNvSpPr/>
          <p:nvPr/>
        </p:nvSpPr>
        <p:spPr>
          <a:xfrm>
            <a:off x="5292081" y="5409451"/>
            <a:ext cx="432048" cy="45852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Oval 12"/>
          <p:cNvSpPr/>
          <p:nvPr/>
        </p:nvSpPr>
        <p:spPr>
          <a:xfrm>
            <a:off x="6023541" y="5472806"/>
            <a:ext cx="432048" cy="45852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Oval 13"/>
          <p:cNvSpPr/>
          <p:nvPr/>
        </p:nvSpPr>
        <p:spPr>
          <a:xfrm>
            <a:off x="6431792" y="5435450"/>
            <a:ext cx="432048" cy="45852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Oval 14"/>
          <p:cNvSpPr/>
          <p:nvPr/>
        </p:nvSpPr>
        <p:spPr>
          <a:xfrm>
            <a:off x="5606246" y="3955819"/>
            <a:ext cx="432048" cy="45852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5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Τίτλος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dirty="0" smtClean="0"/>
              <a:t>Βισκόζη ή </a:t>
            </a:r>
            <a:r>
              <a:rPr lang="en-US" dirty="0" smtClean="0"/>
              <a:t>rayon</a:t>
            </a:r>
            <a:r>
              <a:rPr lang="el-GR" dirty="0" smtClean="0"/>
              <a:t> ή ‘συνθετικό μετάξι’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62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4 - TextBox"/>
          <p:cNvSpPr txBox="1">
            <a:spLocks noChangeArrowheads="1"/>
          </p:cNvSpPr>
          <p:nvPr/>
        </p:nvSpPr>
        <p:spPr bwMode="auto">
          <a:xfrm>
            <a:off x="1371600" y="1524000"/>
            <a:ext cx="5129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dirty="0"/>
              <a:t>Η βισκόζη είναι μια αναγεννημένη ίνα κυτταρίνης</a:t>
            </a:r>
          </a:p>
        </p:txBody>
      </p:sp>
      <p:sp>
        <p:nvSpPr>
          <p:cNvPr id="89093" name="5 - TextBox"/>
          <p:cNvSpPr txBox="1">
            <a:spLocks noChangeArrowheads="1"/>
          </p:cNvSpPr>
          <p:nvPr/>
        </p:nvSpPr>
        <p:spPr bwMode="auto">
          <a:xfrm>
            <a:off x="1143000" y="54102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dirty="0"/>
              <a:t>Στη δεκαετία του 1980 η εταιρεία </a:t>
            </a:r>
            <a:r>
              <a:rPr lang="en-US" dirty="0"/>
              <a:t>Courtaulds </a:t>
            </a:r>
            <a:r>
              <a:rPr lang="el-GR" dirty="0"/>
              <a:t>στην Βρετανία κατασκεύασε μια βελτιωμένη εκδοχή του </a:t>
            </a:r>
            <a:r>
              <a:rPr lang="en-US" dirty="0"/>
              <a:t>rayon</a:t>
            </a:r>
            <a:r>
              <a:rPr lang="el-GR" dirty="0"/>
              <a:t> χρησιμοποιώντας τον διαλύτη </a:t>
            </a:r>
            <a:r>
              <a:rPr lang="en-US" dirty="0"/>
              <a:t>N-</a:t>
            </a:r>
            <a:r>
              <a:rPr lang="el-GR" dirty="0"/>
              <a:t>μεθυλμορφολίνη</a:t>
            </a:r>
          </a:p>
        </p:txBody>
      </p:sp>
    </p:spTree>
    <p:extLst>
      <p:ext uri="{BB962C8B-B14F-4D97-AF65-F5344CB8AC3E}">
        <p14:creationId xmlns:p14="http://schemas.microsoft.com/office/powerpoint/2010/main" val="30294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sz="4000" dirty="0" smtClean="0"/>
              <a:t>Η κυτταρίνη και τα παράγωγά της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600200"/>
            <a:ext cx="3429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dirty="0" smtClean="0"/>
              <a:t>	</a:t>
            </a:r>
            <a:endParaRPr lang="el-GR" sz="1400" dirty="0" smtClean="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83568" y="1700808"/>
            <a:ext cx="7776864" cy="3046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Τα παράγωγα της κυτταρίνης είναι </a:t>
            </a:r>
            <a:r>
              <a:rPr lang="el-GR" sz="2400" b="1" dirty="0">
                <a:latin typeface="+mn-lt"/>
              </a:rPr>
              <a:t>θερμοπλαστικά</a:t>
            </a:r>
            <a:r>
              <a:rPr lang="el-GR" sz="2400" dirty="0">
                <a:latin typeface="+mn-lt"/>
              </a:rPr>
              <a:t> πολυμερή και διακρίνονται σε δύο κατηγορίες</a:t>
            </a:r>
            <a:r>
              <a:rPr lang="el-GR" sz="2400" dirty="0" smtClean="0">
                <a:latin typeface="+mn-lt"/>
              </a:rPr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l-GR" sz="2400" dirty="0">
              <a:latin typeface="+mn-lt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α) τους </a:t>
            </a:r>
            <a:r>
              <a:rPr lang="el-GR" sz="2400" b="1" dirty="0">
                <a:latin typeface="+mn-lt"/>
              </a:rPr>
              <a:t>εστέρες</a:t>
            </a:r>
            <a:r>
              <a:rPr lang="el-GR" sz="2400" dirty="0">
                <a:latin typeface="+mn-lt"/>
              </a:rPr>
              <a:t> της κυτταρίνης (νιτροκυτταρίνη, οξική κυτταρίνη)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β) τους </a:t>
            </a:r>
            <a:r>
              <a:rPr lang="el-GR" sz="2400" b="1" dirty="0">
                <a:latin typeface="+mn-lt"/>
              </a:rPr>
              <a:t>αιθέρες</a:t>
            </a:r>
            <a:r>
              <a:rPr lang="el-GR" sz="2400" dirty="0">
                <a:latin typeface="+mn-lt"/>
              </a:rPr>
              <a:t> της κυτταρίνης (μεθυλοκυτταρίνη, αιθυλοκυτταρίνη)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95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7488832" cy="547260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dirty="0" smtClean="0"/>
              <a:t>Περίπου το 1/3 της παραγωγής καθαρής κυτταρίνης χρησιμοποιείται ως βάση για σύνθεση παραγώγων, στην πλειονότητά τους υδατοδιαλυτά.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Οι ιδιότητές τους εξαρτώνται από τα μήκη των αλυσίδων.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l-GR" dirty="0" smtClean="0"/>
          </a:p>
          <a:p>
            <a:pPr eaLnBrk="1" hangingPunct="1">
              <a:lnSpc>
                <a:spcPct val="80000"/>
              </a:lnSpc>
            </a:pPr>
            <a:endParaRPr lang="el-GR" dirty="0"/>
          </a:p>
          <a:p>
            <a:pPr eaLnBrk="1" hangingPunct="1">
              <a:lnSpc>
                <a:spcPct val="80000"/>
              </a:lnSpc>
            </a:pPr>
            <a:endParaRPr lang="el-GR" dirty="0" smtClean="0"/>
          </a:p>
          <a:p>
            <a:pPr eaLnBrk="1" hangingPunct="1">
              <a:lnSpc>
                <a:spcPct val="80000"/>
              </a:lnSpc>
            </a:pPr>
            <a:endParaRPr lang="el-GR" dirty="0"/>
          </a:p>
          <a:p>
            <a:pPr eaLnBrk="1" hangingPunct="1">
              <a:lnSpc>
                <a:spcPct val="80000"/>
              </a:lnSpc>
            </a:pPr>
            <a:endParaRPr lang="el-GR" dirty="0" smtClean="0"/>
          </a:p>
          <a:p>
            <a:pPr eaLnBrk="1" hangingPunct="1">
              <a:lnSpc>
                <a:spcPct val="80000"/>
              </a:lnSpc>
            </a:pPr>
            <a:endParaRPr lang="el-GR" dirty="0"/>
          </a:p>
          <a:p>
            <a:pPr eaLnBrk="1" hangingPunct="1">
              <a:lnSpc>
                <a:spcPct val="80000"/>
              </a:lnSpc>
            </a:pPr>
            <a:endParaRPr lang="el-GR" dirty="0" smtClean="0"/>
          </a:p>
          <a:p>
            <a:pPr eaLnBrk="1" hangingPunct="1">
              <a:lnSpc>
                <a:spcPct val="80000"/>
              </a:lnSpc>
            </a:pPr>
            <a:endParaRPr 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Μεθυλοκυτταρίνη: </a:t>
            </a:r>
            <a:r>
              <a:rPr lang="el-GR" b="1" dirty="0" smtClean="0"/>
              <a:t>μεθυλίωση</a:t>
            </a:r>
            <a:r>
              <a:rPr lang="el-GR" dirty="0" smtClean="0"/>
              <a:t> του 30-80% περίπου των –ΟΗ ομάδων της κυτταρίνης</a:t>
            </a:r>
            <a:endParaRPr lang="el-GR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/>
              <a:t>Παράγωγα κυτταρίνης: μεθυλοκυτταρίνη</a:t>
            </a:r>
            <a:endParaRPr lang="el-GR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866238" y="3140968"/>
            <a:ext cx="2843808" cy="2456993"/>
            <a:chOff x="5853336" y="3357563"/>
            <a:chExt cx="2843808" cy="2456993"/>
          </a:xfrm>
        </p:grpSpPr>
        <p:pic>
          <p:nvPicPr>
            <p:cNvPr id="58370" name="Picture 2" descr="File:Methyl cellulos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4"/>
            <a:stretch/>
          </p:blipFill>
          <p:spPr bwMode="auto">
            <a:xfrm>
              <a:off x="5853336" y="3357563"/>
              <a:ext cx="2843808" cy="217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823032" y="5445224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R=CH</a:t>
              </a:r>
              <a:r>
                <a:rPr lang="en-US" baseline="-25000" dirty="0" smtClean="0"/>
                <a:t>3</a:t>
              </a:r>
              <a:endParaRPr lang="el-GR" baseline="-25000" dirty="0"/>
            </a:p>
          </p:txBody>
        </p:sp>
      </p:grpSp>
      <p:sp>
        <p:nvSpPr>
          <p:cNvPr id="5" name="Double Bracket 4"/>
          <p:cNvSpPr/>
          <p:nvPr/>
        </p:nvSpPr>
        <p:spPr>
          <a:xfrm>
            <a:off x="1191261" y="3118562"/>
            <a:ext cx="2674640" cy="202161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1191261" y="3056080"/>
            <a:ext cx="2927305" cy="2299266"/>
            <a:chOff x="2051720" y="3178900"/>
            <a:chExt cx="2927305" cy="2299266"/>
          </a:xfrm>
        </p:grpSpPr>
        <p:pic>
          <p:nvPicPr>
            <p:cNvPr id="4" name="Picture 2" descr="http://upload.wikimedia.org/wikipedia/commons/thumb/0/07/Cellulose_Sessel.svg/500px-Cellulose_Sessel.svg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12" r="7769"/>
            <a:stretch/>
          </p:blipFill>
          <p:spPr bwMode="auto">
            <a:xfrm>
              <a:off x="2051720" y="3178900"/>
              <a:ext cx="252028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622837" y="501650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endParaRPr lang="el-GR" sz="2400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3953245" y="4244737"/>
            <a:ext cx="1736036" cy="62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54424" y="378688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NaOH, CH</a:t>
            </a:r>
            <a:r>
              <a:rPr lang="en-US" baseline="-25000" dirty="0" smtClean="0"/>
              <a:t>3</a:t>
            </a:r>
            <a:r>
              <a:rPr lang="en-US" dirty="0" smtClean="0"/>
              <a:t>Cl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22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Παράγωγα κυτταρίνης: μεθυλοκυτταρίνη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6336704" cy="525658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dirty="0" smtClean="0"/>
              <a:t>Το παράδοξο είναι ότι, ενώ οι –ΟΗ ομάδες αντικαθίστανται από –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l-GR" dirty="0" smtClean="0"/>
              <a:t>το υλικό γίνεται πιο ευδιάλυτο στο νερό.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Αυτό συμβαίνει επειδή οι δεσμοί υδρογόνου που ασκούνται μεταξύ των αλυσίδων και σταθεροποιούσαν την κυτταρίνη (και την έκαναν αδιάλυτη), τώρα δεν υπάρχουν.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Ο αριθμός </a:t>
            </a:r>
            <a:r>
              <a:rPr lang="en-US" dirty="0" smtClean="0"/>
              <a:t>-</a:t>
            </a:r>
            <a:r>
              <a:rPr lang="el-GR" dirty="0" smtClean="0"/>
              <a:t>ΟΗ ομάδων αν</a:t>
            </a:r>
            <a:r>
              <a:rPr lang="el-GR" dirty="0"/>
              <a:t>ά</a:t>
            </a:r>
            <a:r>
              <a:rPr lang="el-GR" dirty="0" smtClean="0"/>
              <a:t> μονάδα γλυκόζης που μετατρέπονται σε –</a:t>
            </a:r>
            <a:r>
              <a:rPr lang="en-US" dirty="0" smtClean="0"/>
              <a:t>OCH</a:t>
            </a:r>
            <a:r>
              <a:rPr lang="el-GR" dirty="0" smtClean="0"/>
              <a:t>3 λέγεται </a:t>
            </a:r>
            <a:r>
              <a:rPr lang="el-GR" b="1" dirty="0" smtClean="0"/>
              <a:t>βαθμός υποκατάστασης</a:t>
            </a:r>
            <a:r>
              <a:rPr lang="el-GR" dirty="0" smtClean="0"/>
              <a:t> (</a:t>
            </a:r>
            <a:r>
              <a:rPr lang="en-US" dirty="0" smtClean="0"/>
              <a:t>DS)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Ο μέγιστος</a:t>
            </a:r>
            <a:r>
              <a:rPr lang="en-US" dirty="0" smtClean="0"/>
              <a:t> DS </a:t>
            </a:r>
            <a:r>
              <a:rPr lang="el-GR" dirty="0" smtClean="0"/>
              <a:t>είναι 3. Συνήθεις τιμές </a:t>
            </a:r>
            <a:r>
              <a:rPr lang="en-US" dirty="0" smtClean="0"/>
              <a:t>DS </a:t>
            </a:r>
            <a:r>
              <a:rPr lang="el-GR" dirty="0" smtClean="0"/>
              <a:t>είναι 1.2 - 2.8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Η διαλυτότητα στο νερό είναι μέγιστη για ενδιάμεσες τιμές υποκατάστασης</a:t>
            </a:r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Το υλικό σχηματίζει </a:t>
            </a:r>
            <a:r>
              <a:rPr lang="en-US" dirty="0" smtClean="0"/>
              <a:t>gels (</a:t>
            </a:r>
            <a:r>
              <a:rPr lang="el-GR" dirty="0" smtClean="0"/>
              <a:t>γέλες, ή πηκτώματα) με το νερό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 smtClean="0"/>
          </a:p>
        </p:txBody>
      </p:sp>
      <p:pic>
        <p:nvPicPr>
          <p:cNvPr id="58370" name="Picture 2" descr="File:Methyl cellulos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4"/>
          <a:stretch/>
        </p:blipFill>
        <p:spPr bwMode="auto">
          <a:xfrm>
            <a:off x="6156176" y="2492896"/>
            <a:ext cx="2843808" cy="217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680520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</a:pPr>
            <a:r>
              <a:rPr lang="el-GR" sz="2000" dirty="0">
                <a:ea typeface="Calibri" pitchFamily="34" charset="0"/>
                <a:cs typeface="Times New Roman" pitchFamily="18" charset="0"/>
              </a:rPr>
              <a:t>McMurry J</a:t>
            </a:r>
            <a:r>
              <a:rPr lang="en-US" sz="2000" dirty="0">
                <a:ea typeface="Calibri" pitchFamily="34" charset="0"/>
                <a:cs typeface="Times New Roman" pitchFamily="18" charset="0"/>
              </a:rPr>
              <a:t>.,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 Οργανική Χημεία, Πανεπιστημιακές Εκδόσεις Κρήτης, 2012 (ενιαίος τόμος)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</a:t>
            </a:r>
            <a:r>
              <a:rPr lang="el-GR" sz="2000" dirty="0"/>
              <a:t>. </a:t>
            </a:r>
            <a:r>
              <a:rPr lang="en-US" sz="2000" dirty="0"/>
              <a:t>L</a:t>
            </a:r>
            <a:r>
              <a:rPr lang="el-GR" sz="2000" dirty="0"/>
              <a:t>. </a:t>
            </a:r>
            <a:r>
              <a:rPr lang="en-US" sz="2000" dirty="0"/>
              <a:t>Nelson</a:t>
            </a:r>
            <a:r>
              <a:rPr lang="el-GR" sz="2000" dirty="0"/>
              <a:t>, </a:t>
            </a:r>
            <a:r>
              <a:rPr lang="en-US" sz="2000" dirty="0"/>
              <a:t>M</a:t>
            </a:r>
            <a:r>
              <a:rPr lang="el-GR" sz="2000" dirty="0"/>
              <a:t>. </a:t>
            </a:r>
            <a:r>
              <a:rPr lang="en-US" sz="2000" dirty="0"/>
              <a:t>Cox</a:t>
            </a:r>
            <a:r>
              <a:rPr lang="el-GR" sz="2000" dirty="0"/>
              <a:t>, </a:t>
            </a:r>
            <a:r>
              <a:rPr lang="en-US" sz="2000" dirty="0"/>
              <a:t>Lehninger</a:t>
            </a:r>
            <a:r>
              <a:rPr lang="el-GR" sz="2000" dirty="0"/>
              <a:t>, Γενικές Αρχές Βιοχημείας, Ιατρικές Εκδόσεις Π. Χ., Πασχαλίδης, Αθήνα 2011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cs typeface="Times New Roman" pitchFamily="18" charset="0"/>
              </a:rPr>
              <a:t>Berg J. M., J. L. Tymoczko, L. Stryer, Biochemistry, 5</a:t>
            </a:r>
            <a:r>
              <a:rPr lang="en-US" sz="2000" baseline="30000" dirty="0">
                <a:cs typeface="Times New Roman" pitchFamily="18" charset="0"/>
              </a:rPr>
              <a:t>th</a:t>
            </a:r>
            <a:r>
              <a:rPr lang="en-US" sz="2000" dirty="0">
                <a:cs typeface="Times New Roman" pitchFamily="18" charset="0"/>
              </a:rPr>
              <a:t> ed., W. Freeman and Company, 2002</a:t>
            </a:r>
            <a:endParaRPr lang="el-GR" sz="20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l-GR" sz="2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45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1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801619"/>
              </p:ext>
            </p:extLst>
          </p:nvPr>
        </p:nvGraphicFramePr>
        <p:xfrm>
          <a:off x="107504" y="4797152"/>
          <a:ext cx="4896544" cy="1652736"/>
        </p:xfrm>
        <a:graphic>
          <a:graphicData uri="http://schemas.openxmlformats.org/drawingml/2006/table">
            <a:tbl>
              <a:tblPr/>
              <a:tblGrid>
                <a:gridCol w="2311019"/>
                <a:gridCol w="2585525"/>
              </a:tblGrid>
              <a:tr h="16527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-γλυκόζη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(ΜΒ=180,15)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Είναι </a:t>
                      </a:r>
                      <a:r>
                        <a:rPr kumimoji="0" lang="el-G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αλδόζη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δηλ. έχει αλδεϋδομάδα στον C1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9750" algn="l"/>
                          <a:tab pos="1979613" algn="l"/>
                          <a:tab pos="45005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-φρουκτόζη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(ΜΒ=180,15)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1979613" algn="l"/>
                          <a:tab pos="4500563" algn="l"/>
                        </a:tabLst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Είναι </a:t>
                      </a:r>
                      <a:r>
                        <a:rPr kumimoji="0" lang="el-G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κετόζη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δηλ. έχει κετονική ομάδα στον C2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6" name="10 - Ορθογώνιο"/>
          <p:cNvSpPr>
            <a:spLocks noChangeArrowheads="1"/>
          </p:cNvSpPr>
          <p:nvPr/>
        </p:nvSpPr>
        <p:spPr bwMode="auto">
          <a:xfrm>
            <a:off x="5004048" y="1551104"/>
            <a:ext cx="392392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dirty="0"/>
              <a:t>Οι μονοσακχαρίτες που αποτελούνται από 4, 5, ή 6 άνθρακες είναι μικρού μοριακού βάρους (&lt;200), και ονομάζονται </a:t>
            </a:r>
            <a:r>
              <a:rPr lang="el-GR" dirty="0" smtClean="0"/>
              <a:t>τριόζες, </a:t>
            </a:r>
            <a:r>
              <a:rPr lang="el-GR" i="1" dirty="0" smtClean="0"/>
              <a:t>τετρόζες</a:t>
            </a:r>
            <a:r>
              <a:rPr lang="el-GR" dirty="0"/>
              <a:t>, </a:t>
            </a:r>
            <a:r>
              <a:rPr lang="el-GR" i="1" dirty="0"/>
              <a:t>πεντόζες</a:t>
            </a:r>
            <a:r>
              <a:rPr lang="el-GR" dirty="0"/>
              <a:t> και </a:t>
            </a:r>
            <a:r>
              <a:rPr lang="el-GR" i="1" dirty="0"/>
              <a:t>εξόζες</a:t>
            </a:r>
            <a:r>
              <a:rPr lang="el-GR" dirty="0"/>
              <a:t> αντίστοιχα. </a:t>
            </a:r>
          </a:p>
          <a:p>
            <a:endParaRPr lang="el-GR" dirty="0"/>
          </a:p>
          <a:p>
            <a:r>
              <a:rPr lang="el-GR" dirty="0"/>
              <a:t>Για παράδειγμα, η </a:t>
            </a:r>
            <a:r>
              <a:rPr lang="el-GR" b="1" dirty="0"/>
              <a:t>γλυκόζη</a:t>
            </a:r>
            <a:r>
              <a:rPr lang="el-GR" dirty="0"/>
              <a:t> και η </a:t>
            </a:r>
            <a:r>
              <a:rPr lang="el-GR" b="1" dirty="0"/>
              <a:t>φρουκτόζη</a:t>
            </a:r>
            <a:r>
              <a:rPr lang="el-GR" dirty="0"/>
              <a:t> ανήκουν στις </a:t>
            </a:r>
            <a:r>
              <a:rPr lang="el-GR" b="1" i="1" dirty="0"/>
              <a:t>εξόζες</a:t>
            </a:r>
            <a:r>
              <a:rPr lang="el-GR" dirty="0"/>
              <a:t>, αφού έχουν έξη άνθρακες στο μόριό τους. </a:t>
            </a:r>
          </a:p>
          <a:p>
            <a:r>
              <a:rPr lang="el-GR" dirty="0"/>
              <a:t>Έχουν τον ίδιο μοριακό τύπο C</a:t>
            </a:r>
            <a:r>
              <a:rPr lang="el-GR" baseline="-25000" dirty="0"/>
              <a:t>6</a:t>
            </a:r>
            <a:r>
              <a:rPr lang="el-GR" dirty="0"/>
              <a:t>H</a:t>
            </a:r>
            <a:r>
              <a:rPr lang="el-GR" baseline="-25000" dirty="0"/>
              <a:t>12</a:t>
            </a:r>
            <a:r>
              <a:rPr lang="el-GR" dirty="0"/>
              <a:t>O</a:t>
            </a:r>
            <a:r>
              <a:rPr lang="el-GR" baseline="-25000" dirty="0"/>
              <a:t>6</a:t>
            </a:r>
            <a:r>
              <a:rPr lang="el-GR" dirty="0"/>
              <a:t>, αλλά όπως βλέπουμε στη διπλανή εικόνα, οι συντακτικοί τους τύποι είναι διαφορετικοί.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Μονοσακχαρίτες: εξόζες</a:t>
            </a:r>
            <a:endParaRPr lang="el-GR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87674"/>
              </p:ext>
            </p:extLst>
          </p:nvPr>
        </p:nvGraphicFramePr>
        <p:xfrm>
          <a:off x="2555776" y="1772816"/>
          <a:ext cx="1424794" cy="271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" name="ChemSketch" r:id="rId3" imgW="902160" imgH="1716120" progId="ACD.ChemSketch.20">
                  <p:embed/>
                </p:oleObj>
              </mc:Choice>
              <mc:Fallback>
                <p:oleObj name="ChemSketch" r:id="rId3" imgW="902160" imgH="1716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1772816"/>
                        <a:ext cx="1424794" cy="2711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405809"/>
              </p:ext>
            </p:extLst>
          </p:nvPr>
        </p:nvGraphicFramePr>
        <p:xfrm>
          <a:off x="683301" y="1773115"/>
          <a:ext cx="1424794" cy="272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6" name="ChemSketch" r:id="rId5" imgW="902160" imgH="1722240" progId="ACD.ChemSketch.20">
                  <p:embed/>
                </p:oleObj>
              </mc:Choice>
              <mc:Fallback>
                <p:oleObj name="ChemSketch" r:id="rId5" imgW="902160" imgH="1722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301" y="1773115"/>
                        <a:ext cx="1424794" cy="2721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97218" y="191683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0070C0"/>
                </a:solidFill>
              </a:rPr>
              <a:t>1</a:t>
            </a:r>
            <a:endParaRPr lang="el-GR" sz="16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7218" y="222982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0070C0"/>
                </a:solidFill>
              </a:rPr>
              <a:t>2</a:t>
            </a:r>
            <a:endParaRPr lang="el-GR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1120" y="256838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0070C0"/>
                </a:solidFill>
              </a:rPr>
              <a:t>3</a:t>
            </a:r>
            <a:endParaRPr lang="el-GR" sz="16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1120" y="29775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0070C0"/>
                </a:solidFill>
              </a:rPr>
              <a:t>4</a:t>
            </a:r>
            <a:endParaRPr lang="el-GR" sz="16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1120" y="339776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0070C0"/>
                </a:solidFill>
              </a:rPr>
              <a:t>5</a:t>
            </a:r>
            <a:endParaRPr lang="el-GR" sz="1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675" y="389462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0070C0"/>
                </a:solidFill>
              </a:rPr>
              <a:t>6</a:t>
            </a:r>
            <a:endParaRPr lang="el-GR" sz="1600" b="1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74030" y="1926595"/>
            <a:ext cx="311925" cy="2306588"/>
            <a:chOff x="2974030" y="1926595"/>
            <a:chExt cx="311925" cy="2306588"/>
          </a:xfrm>
        </p:grpSpPr>
        <p:sp>
          <p:nvSpPr>
            <p:cNvPr id="24" name="TextBox 23"/>
            <p:cNvSpPr txBox="1"/>
            <p:nvPr/>
          </p:nvSpPr>
          <p:spPr>
            <a:xfrm>
              <a:off x="2974030" y="192659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1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74030" y="223958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2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87475" y="256838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3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87475" y="297758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4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87475" y="339776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5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74030" y="38946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70C0"/>
                  </a:solidFill>
                </a:rPr>
                <a:t>6</a:t>
              </a:r>
              <a:endParaRPr lang="el-GR" sz="16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5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9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«Επιστήμη Υλικών ΙΙ (Θ). Ενότητα 1</a:t>
            </a:r>
            <a:r>
              <a:rPr lang="en-US" sz="2000" dirty="0" smtClean="0"/>
              <a:t>2: </a:t>
            </a:r>
            <a:r>
              <a:rPr lang="el-GR" sz="2000" dirty="0" smtClean="0"/>
              <a:t>Υδατάνθρακες- πολυσακχαρίτες». 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9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837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Callister W. D.</a:t>
            </a:r>
            <a:r>
              <a:rPr lang="el-GR" sz="2000" dirty="0">
                <a:solidFill>
                  <a:prstClr val="black"/>
                </a:solidFill>
              </a:rPr>
              <a:t>,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i="1" dirty="0">
                <a:solidFill>
                  <a:prstClr val="black"/>
                </a:solidFill>
              </a:rPr>
              <a:t>Εισαγωγή στην Επιστήμη και Τεχνολογία των Υλικών</a:t>
            </a:r>
            <a:r>
              <a:rPr lang="el-GR" sz="2000" dirty="0">
                <a:solidFill>
                  <a:prstClr val="black"/>
                </a:solidFill>
              </a:rPr>
              <a:t>, Εκδ. </a:t>
            </a:r>
            <a:r>
              <a:rPr lang="el-GR" sz="2000" dirty="0" smtClean="0">
                <a:solidFill>
                  <a:prstClr val="black"/>
                </a:solidFill>
              </a:rPr>
              <a:t>Τζιόλα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Η </a:t>
            </a:r>
            <a:r>
              <a:rPr lang="el-GR" sz="2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φωτογραφία στη σελίδα 35 </a:t>
            </a:r>
            <a:r>
              <a:rPr lang="el-GR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παραχωρήθηκε από την </a:t>
            </a:r>
            <a:r>
              <a:rPr lang="en-US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P. J. Phillips. </a:t>
            </a:r>
            <a:r>
              <a:rPr lang="el-GR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Πρώτη δημοσίευση: </a:t>
            </a:r>
            <a:r>
              <a:rPr lang="en-US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R. Bartnikas and R. M. Eichhorn, Engineering Dielectrics, Vol. IIA, Electrical Properties of Solid Insulating Materials: Molecular Structure and Electrical Behavior. Copyright ASTM, 1916 Race Street, Philadelphia, PA 19103. </a:t>
            </a:r>
            <a:r>
              <a:rPr lang="en-US" sz="2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Callister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J. Burke, Solubility Parameters: Theory and Application, The Book and Paper Group, AIC, 1983, </a:t>
            </a:r>
            <a:r>
              <a:rPr lang="en-US" sz="2000" dirty="0" smtClean="0">
                <a:hlinkClick r:id="rId3"/>
              </a:rPr>
              <a:t>conservation-us.org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srgbClr val="292929"/>
                </a:solidFill>
              </a:rPr>
              <a:t>M. Lazzari, O. Chiantore</a:t>
            </a:r>
            <a:r>
              <a:rPr lang="en-US" sz="2000" dirty="0">
                <a:solidFill>
                  <a:srgbClr val="292929"/>
                </a:solidFill>
              </a:rPr>
              <a:t>; </a:t>
            </a:r>
            <a:r>
              <a:rPr lang="el-GR" sz="2000" dirty="0">
                <a:solidFill>
                  <a:srgbClr val="292929"/>
                </a:solidFill>
              </a:rPr>
              <a:t>Thermal-ageing of paraloid acrylic protective polymers</a:t>
            </a:r>
            <a:r>
              <a:rPr lang="en-US" sz="2000" dirty="0">
                <a:solidFill>
                  <a:srgbClr val="292929"/>
                </a:solidFill>
              </a:rPr>
              <a:t>; </a:t>
            </a:r>
            <a:r>
              <a:rPr lang="el-GR" sz="2000" i="1" dirty="0">
                <a:solidFill>
                  <a:srgbClr val="292929"/>
                </a:solidFill>
              </a:rPr>
              <a:t>Polymer</a:t>
            </a:r>
            <a:r>
              <a:rPr lang="el-GR" sz="2000" dirty="0">
                <a:solidFill>
                  <a:srgbClr val="292929"/>
                </a:solidFill>
              </a:rPr>
              <a:t> 41 (2000) 6447–6455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Τριόζες, τετρόζες, πεντόζες, εξόζες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2413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449" y="1916832"/>
            <a:ext cx="3201101" cy="1676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3881521"/>
            <a:ext cx="1911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Γλυκεριναλδεϋδη</a:t>
            </a:r>
          </a:p>
          <a:p>
            <a:pPr algn="ctr"/>
            <a:r>
              <a:rPr lang="el-GR" dirty="0" smtClean="0"/>
              <a:t>(μια αλδοτριόζη)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584873" y="3881520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Δι-υδρόξυακετόνη</a:t>
            </a:r>
          </a:p>
          <a:p>
            <a:pPr algn="ctr"/>
            <a:r>
              <a:rPr lang="el-GR" dirty="0" smtClean="0"/>
              <a:t>(μια </a:t>
            </a:r>
            <a:r>
              <a:rPr lang="el-GR" dirty="0"/>
              <a:t>αλδοτριόζη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18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13111" y="1234163"/>
            <a:ext cx="5294376" cy="4913376"/>
            <a:chOff x="1913111" y="1234163"/>
            <a:chExt cx="5294376" cy="49133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3111" y="1234163"/>
              <a:ext cx="5294376" cy="491337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54292" y="1306422"/>
              <a:ext cx="2265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Επίπεδο κάτοπτρο</a:t>
              </a:r>
              <a:endParaRPr lang="el-G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 </a:t>
            </a:r>
            <a:r>
              <a:rPr lang="el-GR" dirty="0" smtClean="0"/>
              <a:t>και </a:t>
            </a:r>
            <a:r>
              <a:rPr lang="en-US" dirty="0" smtClean="0"/>
              <a:t>L- </a:t>
            </a:r>
            <a:r>
              <a:rPr lang="el-GR" dirty="0" smtClean="0"/>
              <a:t>γλυκεριναλδεϋδη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50344" y="5549918"/>
            <a:ext cx="2916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</a:t>
            </a:r>
            <a:r>
              <a:rPr lang="el-GR" sz="2400" dirty="0" smtClean="0"/>
              <a:t>- Γλυκεριναλδεϋδη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6923" y="5495231"/>
            <a:ext cx="288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</a:t>
            </a:r>
            <a:r>
              <a:rPr lang="el-GR" sz="2400" dirty="0" smtClean="0"/>
              <a:t>- Γλυκεριναλδεϋδη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54" y="2328750"/>
            <a:ext cx="1440160" cy="1270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486" y="2341545"/>
            <a:ext cx="1651124" cy="135543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83568" y="2199193"/>
            <a:ext cx="1895702" cy="1497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Oval 17"/>
          <p:cNvSpPr/>
          <p:nvPr/>
        </p:nvSpPr>
        <p:spPr>
          <a:xfrm>
            <a:off x="7187968" y="2279570"/>
            <a:ext cx="1895702" cy="14977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3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11636" y="1724371"/>
            <a:ext cx="7087719" cy="2036452"/>
            <a:chOff x="1028140" y="2383750"/>
            <a:chExt cx="7087719" cy="20364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140" y="2383750"/>
              <a:ext cx="7087719" cy="20364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19672" y="2930673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dirty="0" smtClean="0"/>
                <a:t>*</a:t>
              </a:r>
              <a:endParaRPr lang="el-GR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80717" y="2972383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dirty="0" smtClean="0"/>
                <a:t>*</a:t>
              </a:r>
              <a:endParaRPr lang="el-GR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 </a:t>
            </a:r>
            <a:r>
              <a:rPr lang="el-GR" dirty="0" smtClean="0"/>
              <a:t>και </a:t>
            </a:r>
            <a:r>
              <a:rPr lang="en-US" dirty="0" smtClean="0"/>
              <a:t>L- </a:t>
            </a:r>
            <a:r>
              <a:rPr lang="el-GR" dirty="0" smtClean="0"/>
              <a:t>γλυκεριναλδεϋδη </a:t>
            </a:r>
            <a:r>
              <a:rPr lang="el-GR" sz="3600" b="0" dirty="0" smtClean="0"/>
              <a:t>2/2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09" y="4933171"/>
            <a:ext cx="8964488" cy="14532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Πόσα στερεοϊσομερή υπάρχουν;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Εάν είναι </a:t>
            </a:r>
            <a:r>
              <a:rPr lang="en-US" b="1" i="1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ο αριθμός των ασύμμετρων ανθράκων (</a:t>
            </a:r>
            <a:r>
              <a:rPr lang="el-GR" b="1" dirty="0" smtClean="0"/>
              <a:t>*</a:t>
            </a:r>
            <a:r>
              <a:rPr lang="en-US" b="1" dirty="0" smtClean="0"/>
              <a:t>C</a:t>
            </a:r>
            <a:r>
              <a:rPr lang="el-GR" dirty="0" smtClean="0"/>
              <a:t>), ο αριθμός των στερεο-ισομερών είναι </a:t>
            </a:r>
            <a:r>
              <a:rPr lang="el-GR" b="1" dirty="0" smtClean="0"/>
              <a:t>2</a:t>
            </a:r>
            <a:r>
              <a:rPr lang="en-US" b="1" baseline="30000" dirty="0" smtClean="0"/>
              <a:t>n</a:t>
            </a:r>
            <a:r>
              <a:rPr lang="el-GR" dirty="0" smtClean="0"/>
              <a:t> </a:t>
            </a:r>
            <a:endParaRPr lang="el-G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Συνεπώς, υπάρχουν 2 στερεο-ισομερή της γλυκεριναλδεϋδης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090042" y="3956619"/>
            <a:ext cx="221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</a:t>
            </a:r>
            <a:r>
              <a:rPr lang="el-GR" dirty="0" smtClean="0"/>
              <a:t>- Γλυκεριναλδεϋδη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9632" y="3969241"/>
            <a:ext cx="221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</a:t>
            </a:r>
            <a:r>
              <a:rPr lang="el-GR" dirty="0" smtClean="0"/>
              <a:t>- Γλυκεριναλδεϋδη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6854" y="1590883"/>
            <a:ext cx="2017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Προβολές </a:t>
            </a:r>
            <a:r>
              <a:rPr lang="en-US" dirty="0"/>
              <a:t>Fischer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4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Τριόζες, τετρόζες, πεντόζες, </a:t>
            </a:r>
            <a:r>
              <a:rPr lang="el-GR" dirty="0" err="1" smtClean="0"/>
              <a:t>εξόζες</a:t>
            </a:r>
            <a:r>
              <a:rPr lang="el-GR" dirty="0" smtClean="0"/>
              <a:t> </a:t>
            </a:r>
            <a:r>
              <a:rPr lang="el-GR" sz="3600" b="0" dirty="0" smtClean="0"/>
              <a:t>1/3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24136"/>
          </a:xfrm>
        </p:spPr>
        <p:txBody>
          <a:bodyPr/>
          <a:lstStyle/>
          <a:p>
            <a:r>
              <a:rPr lang="el-GR" dirty="0" smtClean="0"/>
              <a:t>Τετρόζες: Δύο από τα τέσσερα στερεο-ισομερή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353173" y="4428917"/>
            <a:ext cx="146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D- </a:t>
            </a:r>
            <a:r>
              <a:rPr lang="el-GR" dirty="0" smtClean="0"/>
              <a:t>ερυθρόζη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980445" y="4427517"/>
            <a:ext cx="120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D- </a:t>
            </a:r>
            <a:r>
              <a:rPr lang="el-GR" dirty="0" smtClean="0"/>
              <a:t>θρεόζη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32" y="1704490"/>
            <a:ext cx="4674624" cy="26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Τριόζες, τετρόζες, πεντόζες, </a:t>
            </a:r>
            <a:r>
              <a:rPr lang="el-GR" dirty="0" err="1" smtClean="0"/>
              <a:t>εξόζες</a:t>
            </a:r>
            <a:r>
              <a:rPr lang="el-GR" dirty="0" smtClean="0"/>
              <a:t> </a:t>
            </a:r>
            <a:r>
              <a:rPr lang="el-GR" sz="36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24136"/>
          </a:xfrm>
        </p:spPr>
        <p:txBody>
          <a:bodyPr/>
          <a:lstStyle/>
          <a:p>
            <a:r>
              <a:rPr lang="el-GR" dirty="0" smtClean="0"/>
              <a:t>Πεντόζες: τέσσερα από τα 8 στερεο-ισομερή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945826"/>
            <a:ext cx="2039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D-</a:t>
            </a:r>
            <a:r>
              <a:rPr lang="el-GR" dirty="0" smtClean="0"/>
              <a:t>ριβόζη</a:t>
            </a:r>
          </a:p>
          <a:p>
            <a:pPr algn="ctr"/>
            <a:r>
              <a:rPr lang="el-GR" dirty="0" smtClean="0"/>
              <a:t>(μια αλδοπεντόζη)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13" y="1841470"/>
            <a:ext cx="6161387" cy="21043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5788" y="4084325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D-</a:t>
            </a:r>
            <a:r>
              <a:rPr lang="el-GR" dirty="0" smtClean="0"/>
              <a:t>αραβινόζη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754227" y="4094700"/>
            <a:ext cx="112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D-</a:t>
            </a:r>
            <a:r>
              <a:rPr lang="el-GR" dirty="0" smtClean="0"/>
              <a:t>ξυλόζη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6466637" y="4095110"/>
            <a:ext cx="112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D-</a:t>
            </a:r>
            <a:r>
              <a:rPr lang="el-GR" dirty="0" smtClean="0"/>
              <a:t>λυξόζη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24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1943</TotalTime>
  <Words>2715</Words>
  <Application>Microsoft Office PowerPoint</Application>
  <PresentationFormat>Προβολή στην οθόνη (4:3)</PresentationFormat>
  <Paragraphs>368</Paragraphs>
  <Slides>46</Slides>
  <Notes>12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OC_template_updated</vt:lpstr>
      <vt:lpstr>1_OC_template_updated</vt:lpstr>
      <vt:lpstr>2_OC_template_updated</vt:lpstr>
      <vt:lpstr>3_OC_template_updated</vt:lpstr>
      <vt:lpstr>ChemSketch</vt:lpstr>
      <vt:lpstr>Επιστήμη Υλικών ΙΙ (Θ)</vt:lpstr>
      <vt:lpstr>Βασικοί όροι</vt:lpstr>
      <vt:lpstr>Υδατάνθρακες</vt:lpstr>
      <vt:lpstr>Μονοσακχαρίτες: εξόζες</vt:lpstr>
      <vt:lpstr>Τριόζες, τετρόζες, πεντόζες, εξόζες</vt:lpstr>
      <vt:lpstr>D- και L- γλυκεριναλδεϋδη 1/2</vt:lpstr>
      <vt:lpstr>D- και L- γλυκεριναλδεϋδη 2/2</vt:lpstr>
      <vt:lpstr>Τριόζες, τετρόζες, πεντόζες, εξόζες 1/3</vt:lpstr>
      <vt:lpstr>Τριόζες, τετρόζες, πεντόζες, εξόζες 2/3</vt:lpstr>
      <vt:lpstr>Τριόζες, τετρόζες, πεντόζες, εξόζες 3/3</vt:lpstr>
      <vt:lpstr>Οπτικοί αντίποδες της γλυκόζης</vt:lpstr>
      <vt:lpstr>Οπτική στροφική ικανότητα</vt:lpstr>
      <vt:lpstr>Ημιακετάλες, ημικετάλες</vt:lpstr>
      <vt:lpstr>Κυκλική (ημιακεταλική) μορφή της γλυκόζης</vt:lpstr>
      <vt:lpstr>Κυκλική μορφή της γλυκόζης</vt:lpstr>
      <vt:lpstr>Κυκλική μορφή της φρουκτόζης</vt:lpstr>
      <vt:lpstr>Καλαμοσάκχαρο  (σακχαρόζη, ή σουκρόζη)</vt:lpstr>
      <vt:lpstr>Γλυκοπυρανόζες, φρουκτοπυρανόζες</vt:lpstr>
      <vt:lpstr>Παράγωγα της γλυκόζης</vt:lpstr>
      <vt:lpstr>Το άμυλο: αμυλόζη 1/2</vt:lpstr>
      <vt:lpstr>Το άμυλο: αμυλόζη 2/2</vt:lpstr>
      <vt:lpstr>Το άμυλο: αμυλοπηκτίνη 1/2 </vt:lpstr>
      <vt:lpstr>Το άμυλο: αμυλοπηκτίνη 2/2 </vt:lpstr>
      <vt:lpstr>Η κυτταρίνη</vt:lpstr>
      <vt:lpstr>Η δομή της κυτταρίνης</vt:lpstr>
      <vt:lpstr>Η κυτταρίνη</vt:lpstr>
      <vt:lpstr>Η δομή της κυτταρίνης</vt:lpstr>
      <vt:lpstr>Κρυσταλλικότητα της κυτταρίνης</vt:lpstr>
      <vt:lpstr>Η κυτταρίνη</vt:lpstr>
      <vt:lpstr>Ημικυτταρίνες </vt:lpstr>
      <vt:lpstr>Πηκτίνη</vt:lpstr>
      <vt:lpstr>Λιγνίνη </vt:lpstr>
      <vt:lpstr>Άλλες μορφές της κυτταρίνης</vt:lpstr>
      <vt:lpstr>Βισκόζη ή rayon ή ‘συνθετικό μετάξι’</vt:lpstr>
      <vt:lpstr>Η κυτταρίνη και τα παράγωγά της</vt:lpstr>
      <vt:lpstr>Παράγωγα κυτταρίνης: μεθυλοκυτταρίνη</vt:lpstr>
      <vt:lpstr>Παράγωγα κυτταρίνης: μεθυλοκυτταρίνη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Επιστήμη Υλικών ΙΙ (Θ)</dc:title>
  <dc:creator>opencourses@teiath.gr</dc:creator>
  <cp:lastModifiedBy>Natassa Karap</cp:lastModifiedBy>
  <cp:revision>586</cp:revision>
  <dcterms:created xsi:type="dcterms:W3CDTF">2014-04-30T09:04:41Z</dcterms:created>
  <dcterms:modified xsi:type="dcterms:W3CDTF">2015-09-15T11:04:49Z</dcterms:modified>
</cp:coreProperties>
</file>