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8" r:id="rId4"/>
    <p:sldId id="269" r:id="rId5"/>
    <p:sldId id="270" r:id="rId6"/>
    <p:sldId id="271" r:id="rId7"/>
    <p:sldId id="273" r:id="rId8"/>
    <p:sldId id="272" r:id="rId9"/>
    <p:sldId id="257" r:id="rId10"/>
    <p:sldId id="262" r:id="rId11"/>
    <p:sldId id="264" r:id="rId12"/>
    <p:sldId id="274" r:id="rId13"/>
    <p:sldId id="275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nes_of_Bod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Περιγραφή της κίνησης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dirty="0" smtClean="0"/>
              <a:t> </a:t>
            </a:r>
            <a:r>
              <a:rPr lang="el-GR" sz="2000"/>
              <a:t>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Περιγραφή της </a:t>
            </a:r>
            <a:r>
              <a:rPr lang="el-GR" sz="2000" dirty="0" smtClean="0"/>
              <a:t>κίνησης».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4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3754760" cy="4968552"/>
          </a:xfrm>
        </p:spPr>
        <p:txBody>
          <a:bodyPr/>
          <a:lstStyle/>
          <a:p>
            <a:r>
              <a:rPr lang="el-GR" b="1" dirty="0" smtClean="0"/>
              <a:t>Παθητική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(δεν </a:t>
            </a:r>
            <a:r>
              <a:rPr lang="el-GR" dirty="0"/>
              <a:t>υπάρχει </a:t>
            </a:r>
            <a:r>
              <a:rPr lang="el-GR" dirty="0" smtClean="0"/>
              <a:t>εκούσια μυϊκή </a:t>
            </a:r>
            <a:r>
              <a:rPr lang="el-GR" dirty="0"/>
              <a:t>σύσπαση)</a:t>
            </a:r>
          </a:p>
          <a:p>
            <a:pPr lvl="1" indent="-387350"/>
            <a:r>
              <a:rPr lang="el-GR" dirty="0" smtClean="0"/>
              <a:t>Απλή παθητική.</a:t>
            </a:r>
            <a:endParaRPr lang="el-GR" dirty="0"/>
          </a:p>
          <a:p>
            <a:pPr lvl="1" indent="-387350"/>
            <a:r>
              <a:rPr lang="el-GR" dirty="0" smtClean="0"/>
              <a:t>Βίαιη παθητική.</a:t>
            </a:r>
            <a:endParaRPr lang="el-GR" dirty="0"/>
          </a:p>
          <a:p>
            <a:pPr lvl="1" indent="-387350"/>
            <a:r>
              <a:rPr lang="el-GR" dirty="0" smtClean="0"/>
              <a:t>Ειδικοί χειρισμοί.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88024" y="1412776"/>
            <a:ext cx="410445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b="1" dirty="0" smtClean="0"/>
              <a:t>Ενεργητική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l-GR" dirty="0" smtClean="0"/>
              <a:t>(</a:t>
            </a:r>
            <a:r>
              <a:rPr lang="el-GR" dirty="0"/>
              <a:t>υπάρχει ενεργητική σύσπαση των μυών)</a:t>
            </a:r>
          </a:p>
          <a:p>
            <a:pPr lvl="1" indent="-387350" fontAlgn="auto">
              <a:spcAft>
                <a:spcPts val="0"/>
              </a:spcAft>
            </a:pPr>
            <a:r>
              <a:rPr lang="el-GR" dirty="0" smtClean="0"/>
              <a:t>Αναρτώμενη </a:t>
            </a:r>
            <a:r>
              <a:rPr lang="el-GR" dirty="0"/>
              <a:t>(κατακόρυφη ή αξονική</a:t>
            </a:r>
            <a:r>
              <a:rPr lang="el-GR" dirty="0" smtClean="0"/>
              <a:t>).</a:t>
            </a:r>
            <a:endParaRPr lang="el-GR" dirty="0"/>
          </a:p>
          <a:p>
            <a:pPr lvl="1" indent="-387350" fontAlgn="auto">
              <a:spcAft>
                <a:spcPts val="0"/>
              </a:spcAft>
            </a:pPr>
            <a:r>
              <a:rPr lang="el-GR" dirty="0" smtClean="0"/>
              <a:t>Υποστηριζόμενη.</a:t>
            </a:r>
            <a:endParaRPr lang="el-GR" dirty="0"/>
          </a:p>
          <a:p>
            <a:pPr lvl="1" indent="-387350" fontAlgn="auto">
              <a:spcAft>
                <a:spcPts val="0"/>
              </a:spcAft>
            </a:pPr>
            <a:r>
              <a:rPr lang="el-GR" dirty="0" smtClean="0"/>
              <a:t>Υποβοηθούμενη.</a:t>
            </a:r>
            <a:endParaRPr lang="el-GR" dirty="0"/>
          </a:p>
          <a:p>
            <a:pPr lvl="1" indent="-387350" fontAlgn="auto">
              <a:spcAft>
                <a:spcPts val="0"/>
              </a:spcAft>
            </a:pPr>
            <a:r>
              <a:rPr lang="el-GR" dirty="0" smtClean="0"/>
              <a:t>Απλή ενεργητική.</a:t>
            </a:r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361894" y="1556792"/>
            <a:ext cx="0" cy="410445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7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Επιδράσεις παθητικής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84576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Διατήρηση </a:t>
            </a:r>
            <a:r>
              <a:rPr lang="el-GR" dirty="0"/>
              <a:t>της ακεραιότητας της άρθρωσης και </a:t>
            </a:r>
            <a:r>
              <a:rPr lang="el-GR" b="1" dirty="0"/>
              <a:t>του μαλακού </a:t>
            </a:r>
            <a:r>
              <a:rPr lang="el-GR" dirty="0" smtClean="0"/>
              <a:t>ιστού.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Μείωση των </a:t>
            </a:r>
            <a:r>
              <a:rPr lang="el-GR" dirty="0" smtClean="0"/>
              <a:t>βραχύνσεων.</a:t>
            </a:r>
            <a:endParaRPr lang="el-GR" b="1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Διατήρηση </a:t>
            </a:r>
            <a:r>
              <a:rPr lang="el-GR" dirty="0"/>
              <a:t>της ελαστικότητας του </a:t>
            </a:r>
            <a:r>
              <a:rPr lang="el-GR" dirty="0" smtClean="0"/>
              <a:t>μυ.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Διατήρηση της </a:t>
            </a:r>
            <a:r>
              <a:rPr lang="el-GR" dirty="0"/>
              <a:t>κυκλοφορίας και της αγγειακής </a:t>
            </a:r>
            <a:r>
              <a:rPr lang="el-GR" b="1" dirty="0" smtClean="0"/>
              <a:t>δυναμικής.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Διάχυση </a:t>
            </a:r>
            <a:r>
              <a:rPr lang="el-GR" dirty="0"/>
              <a:t>των υλικών της άρθρωσης (αρθρικού υγρού) και διευκόλυνση της θρέψης του </a:t>
            </a:r>
            <a:r>
              <a:rPr lang="el-GR" dirty="0" smtClean="0"/>
              <a:t>χόνδρου.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Μείωση ή </a:t>
            </a:r>
            <a:r>
              <a:rPr lang="el-GR" dirty="0"/>
              <a:t>αναστολή του </a:t>
            </a:r>
            <a:r>
              <a:rPr lang="el-GR" dirty="0" smtClean="0"/>
              <a:t>πόνου.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b="1" dirty="0"/>
              <a:t>Διατήρηση της </a:t>
            </a:r>
            <a:r>
              <a:rPr lang="el-GR" dirty="0"/>
              <a:t>αντίληψης της κίνησης από τον </a:t>
            </a:r>
            <a:r>
              <a:rPr lang="el-GR" b="1" dirty="0" smtClean="0"/>
              <a:t>ασθενή.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75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Επιδράσεις </a:t>
            </a:r>
            <a:r>
              <a:rPr lang="el-GR" dirty="0" smtClean="0"/>
              <a:t>ενεργητικής </a:t>
            </a:r>
            <a:r>
              <a:rPr lang="el-GR" dirty="0"/>
              <a:t>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/>
          <a:p>
            <a:r>
              <a:rPr lang="el-GR" b="1" dirty="0"/>
              <a:t>Πραγματοποίηση </a:t>
            </a:r>
            <a:r>
              <a:rPr lang="el-GR" dirty="0"/>
              <a:t>των ίδιων στόχων με την </a:t>
            </a:r>
            <a:r>
              <a:rPr lang="el-GR" b="1" dirty="0"/>
              <a:t>παθητική με </a:t>
            </a:r>
            <a:r>
              <a:rPr lang="el-GR" dirty="0"/>
              <a:t>επιπρόσθετα οφέλη προερχόμενα </a:t>
            </a:r>
            <a:r>
              <a:rPr lang="el-GR" b="1" dirty="0"/>
              <a:t>από τη μυϊκή </a:t>
            </a:r>
            <a:r>
              <a:rPr lang="el-GR" dirty="0" smtClean="0"/>
              <a:t>σύσπαση.</a:t>
            </a:r>
            <a:endParaRPr lang="el-GR" b="1" dirty="0"/>
          </a:p>
          <a:p>
            <a:r>
              <a:rPr lang="el-GR" b="1" dirty="0"/>
              <a:t>Διατήρηση της </a:t>
            </a:r>
            <a:r>
              <a:rPr lang="el-GR" dirty="0"/>
              <a:t>φυσιολογικής ελαστικότητας και </a:t>
            </a:r>
            <a:r>
              <a:rPr lang="el-GR" b="1" dirty="0"/>
              <a:t>συσταλτικότητας των </a:t>
            </a:r>
            <a:r>
              <a:rPr lang="el-GR" dirty="0"/>
              <a:t>εμπλεκόμενων </a:t>
            </a:r>
            <a:r>
              <a:rPr lang="el-GR" dirty="0" smtClean="0"/>
              <a:t>μυών.</a:t>
            </a:r>
            <a:endParaRPr lang="el-GR" b="1" dirty="0"/>
          </a:p>
          <a:p>
            <a:r>
              <a:rPr lang="el-GR" b="1" dirty="0"/>
              <a:t>Διασφάλιση </a:t>
            </a:r>
            <a:r>
              <a:rPr lang="el-GR" dirty="0"/>
              <a:t>αισθητήριας επανατροφοδότησης </a:t>
            </a:r>
            <a:r>
              <a:rPr lang="el-GR" b="1" dirty="0"/>
              <a:t>από τους μυς </a:t>
            </a:r>
            <a:r>
              <a:rPr lang="el-GR" dirty="0"/>
              <a:t>που </a:t>
            </a:r>
            <a:r>
              <a:rPr lang="el-GR" dirty="0" smtClean="0"/>
              <a:t>συσπώνται.</a:t>
            </a:r>
            <a:endParaRPr lang="el-GR" dirty="0"/>
          </a:p>
          <a:p>
            <a:r>
              <a:rPr lang="el-GR" b="1" dirty="0"/>
              <a:t>Αύξηση της </a:t>
            </a:r>
            <a:r>
              <a:rPr lang="el-GR" b="1" dirty="0" smtClean="0"/>
              <a:t>κυκλοφορίας.</a:t>
            </a:r>
            <a:endParaRPr lang="el-GR" b="1" dirty="0"/>
          </a:p>
          <a:p>
            <a:r>
              <a:rPr lang="el-GR" b="1" dirty="0"/>
              <a:t>Ανάπτυξη κινητικών </a:t>
            </a:r>
            <a:r>
              <a:rPr lang="el-GR" dirty="0"/>
              <a:t>ικανοτήτων για λειτουργικές </a:t>
            </a:r>
            <a:r>
              <a:rPr lang="el-GR" b="1" dirty="0" smtClean="0"/>
              <a:t>δραστηριότητες.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81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Επίπεδα κίνησης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κινήσεις εκτελούνται:</a:t>
            </a:r>
          </a:p>
          <a:p>
            <a:pPr lvl="1" indent="-387350"/>
            <a:r>
              <a:rPr lang="el-GR" dirty="0" smtClean="0"/>
              <a:t>Σε </a:t>
            </a:r>
            <a:r>
              <a:rPr lang="el-GR" dirty="0"/>
              <a:t>ανατομικά επίπεδα (μετωπιαίο, εγκάρσιο, οβελιαίο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l-GR" dirty="0" smtClean="0"/>
              <a:t>Στην </a:t>
            </a:r>
            <a:r>
              <a:rPr lang="el-GR" dirty="0"/>
              <a:t>κατεύθυνση της γραμμής έλξης των </a:t>
            </a:r>
            <a:r>
              <a:rPr lang="el-GR" dirty="0" smtClean="0"/>
              <a:t>μυών.</a:t>
            </a:r>
            <a:endParaRPr lang="el-GR" dirty="0"/>
          </a:p>
          <a:p>
            <a:pPr lvl="1" indent="-387350"/>
            <a:r>
              <a:rPr lang="el-GR" dirty="0" smtClean="0"/>
              <a:t>Σε </a:t>
            </a:r>
            <a:r>
              <a:rPr lang="el-GR" dirty="0"/>
              <a:t>λειτουργικά σχήματα για τις καθημερινές </a:t>
            </a:r>
            <a:r>
              <a:rPr lang="el-GR" dirty="0" smtClean="0"/>
              <a:t>δραστηριότητες.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38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Επίπεδα κίνησης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1026" name="Picture 2" descr="File:Planes of 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12" y="1340768"/>
            <a:ext cx="5211576" cy="53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707904" y="6464662"/>
            <a:ext cx="381500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Planes of </a:t>
            </a:r>
            <a:r>
              <a:rPr lang="en-US" sz="1200" dirty="0" smtClean="0">
                <a:latin typeface="+mn-lt"/>
                <a:hlinkClick r:id="rId3"/>
              </a:rPr>
              <a:t>Body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08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Διαδικασίες για την εφαρμογή των κινήσεων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Σωστή και άνετη θέση </a:t>
            </a:r>
            <a:r>
              <a:rPr lang="el-GR" b="1" dirty="0"/>
              <a:t>του </a:t>
            </a:r>
            <a:r>
              <a:rPr lang="el-GR" b="1" dirty="0" smtClean="0"/>
              <a:t>ασθενή.</a:t>
            </a:r>
            <a:endParaRPr lang="el-GR" dirty="0"/>
          </a:p>
          <a:p>
            <a:r>
              <a:rPr lang="el-GR" dirty="0"/>
              <a:t>Ελεύθερη περιοχή </a:t>
            </a:r>
            <a:r>
              <a:rPr lang="el-GR" b="1" dirty="0"/>
              <a:t>από περιοριστικό </a:t>
            </a:r>
            <a:r>
              <a:rPr lang="el-GR" dirty="0" smtClean="0"/>
              <a:t>ρουχισμό.</a:t>
            </a:r>
            <a:endParaRPr lang="el-GR" dirty="0"/>
          </a:p>
          <a:p>
            <a:r>
              <a:rPr lang="el-GR" dirty="0"/>
              <a:t>Κατάλληλη εργονομική </a:t>
            </a:r>
            <a:r>
              <a:rPr lang="el-GR" b="1" dirty="0"/>
              <a:t>θέση </a:t>
            </a:r>
            <a:r>
              <a:rPr lang="el-GR" dirty="0"/>
              <a:t>του </a:t>
            </a:r>
            <a:r>
              <a:rPr lang="el-GR" dirty="0" smtClean="0"/>
              <a:t>φυσικοθεραπευτή.</a:t>
            </a:r>
            <a:endParaRPr lang="el-GR" dirty="0"/>
          </a:p>
          <a:p>
            <a:r>
              <a:rPr lang="el-GR" dirty="0"/>
              <a:t>Υποστήριξη των περιοχών με μικρή δομική ακεραιότητα (επώδυνη περιοχή, πρόσφατο κάταγμα, </a:t>
            </a:r>
            <a:r>
              <a:rPr lang="el-GR" dirty="0" err="1"/>
              <a:t>παραιτικό</a:t>
            </a:r>
            <a:r>
              <a:rPr lang="el-GR" dirty="0"/>
              <a:t> μέλος κτλ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Εκτέλεση των κινήσεων ήπια και </a:t>
            </a:r>
            <a:r>
              <a:rPr lang="el-GR" dirty="0" smtClean="0"/>
              <a:t>ρυθμικά.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64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</TotalTime>
  <Words>847</Words>
  <Application>Microsoft Office PowerPoint</Application>
  <PresentationFormat>Προβολή στην οθόνη (4:3)</PresentationFormat>
  <Paragraphs>110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1_template final</vt:lpstr>
      <vt:lpstr>Κινησιοθεραπεία  (Θ) </vt:lpstr>
      <vt:lpstr>Κίνηση</vt:lpstr>
      <vt:lpstr>Επιδράσεις παθητικής κίνησης</vt:lpstr>
      <vt:lpstr>Επιδράσεις ενεργητικής κίνησης</vt:lpstr>
      <vt:lpstr>Επίπεδα κίνησης 1/2</vt:lpstr>
      <vt:lpstr>Επίπεδα κίνησης 2/2</vt:lpstr>
      <vt:lpstr>Διαδικασίες για την εφαρμογή των κινήσεων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8</cp:revision>
  <dcterms:created xsi:type="dcterms:W3CDTF">2014-11-03T12:36:36Z</dcterms:created>
  <dcterms:modified xsi:type="dcterms:W3CDTF">2015-02-20T10:29:26Z</dcterms:modified>
</cp:coreProperties>
</file>