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57" r:id="rId15"/>
    <p:sldId id="262" r:id="rId16"/>
    <p:sldId id="264" r:id="rId17"/>
    <p:sldId id="269" r:id="rId18"/>
    <p:sldId id="270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A8A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1207F56-3648-4E69-8D01-0D0077CCE8C5}" type="slidenum">
              <a:rPr lang="en-US" altLang="el-GR" sz="1300">
                <a:latin typeface="Calibri" pitchFamily="34" charset="0"/>
              </a:rPr>
              <a:pPr eaLnBrk="1" hangingPunct="1"/>
              <a:t>1</a:t>
            </a:fld>
            <a:endParaRPr lang="en-US" altLang="el-GR" sz="1300" dirty="0">
              <a:latin typeface="Calibri" pitchFamily="34" charset="0"/>
            </a:endParaRPr>
          </a:p>
        </p:txBody>
      </p:sp>
      <p:sp>
        <p:nvSpPr>
          <p:cNvPr id="18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en-US" altLang="el-G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198A8A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79/174581607x2548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ncsu.edu/staff/jdryan" TargetMode="External"/><Relationship Id="rId2" Type="http://schemas.openxmlformats.org/officeDocument/2006/relationships/hyperlink" Target="http://www.lib.ncsu.edu/staff/tsierr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ournal.code4lib.org/articles/10/comment-page-1" TargetMode="External"/><Relationship Id="rId4" Type="http://schemas.openxmlformats.org/officeDocument/2006/relationships/hyperlink" Target="http://www.lib.ncsu.edu/staff/mgwus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ynix-Main-Menu-via-Telnet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s://en.wikipedia.org/wiki/User:Skylarstricklan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marL="215900" indent="-214313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l-GR" sz="3600" dirty="0"/>
              <a:t>Υπηρεσίες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</a:t>
            </a:r>
            <a:r>
              <a:rPr lang="el-GR" sz="2600" dirty="0" smtClean="0"/>
              <a:t>: Είδη υπηρεσιών πληροφόρησης – 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dirty="0" smtClean="0"/>
              <a:t>Κατάλογος </a:t>
            </a:r>
            <a:r>
              <a:rPr lang="en-US" sz="2600" dirty="0" smtClean="0"/>
              <a:t>OPAC (</a:t>
            </a:r>
            <a:r>
              <a:rPr lang="el-GR" sz="2600" dirty="0" smtClean="0"/>
              <a:t>α’ μέρος)</a:t>
            </a:r>
            <a:endParaRPr lang="el-GR" sz="26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Ευγενία Βασιλακάκη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 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 </a:t>
            </a:r>
            <a:r>
              <a:rPr lang="en-US" sz="3200" b="0" dirty="0" smtClean="0">
                <a:solidFill>
                  <a:prstClr val="white"/>
                </a:solidFill>
              </a:rPr>
              <a:t>8/8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Υπηρεσίες ΟΠΣΒ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Κρατήσεις στα Τεκμήρια που είχαν ήδη δανειστεί (</a:t>
            </a:r>
            <a:r>
              <a:rPr lang="en-US" dirty="0"/>
              <a:t>Place Holds)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Αγορές Τεκμηρίων (</a:t>
            </a:r>
            <a:r>
              <a:rPr lang="en-US" dirty="0"/>
              <a:t>Purchase/ Acquisitions)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Καταλογογράφηση Τεκμηρίων (</a:t>
            </a:r>
            <a:r>
              <a:rPr lang="en-US" dirty="0"/>
              <a:t>Cataloguing)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Δανεισμός &amp; Διαδανεισμός Τεκμηρίων(</a:t>
            </a:r>
            <a:r>
              <a:rPr lang="en-US" dirty="0"/>
              <a:t>Circulation)</a:t>
            </a:r>
          </a:p>
          <a:p>
            <a:endParaRPr lang="el-GR" dirty="0"/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4AAF6F1-D2C0-4130-A4C7-48A45D7B7B43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9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Antelman, K., Lynema, E.,  &amp; Pace, AK. (2006). "Toward a Twenty-First Century Library Catalog". </a:t>
            </a:r>
            <a:r>
              <a:rPr lang="en-US" altLang="el-GR" sz="1800" i="1" dirty="0" smtClean="0">
                <a:ea typeface="ＭＳ Ｐゴシック" pitchFamily="34" charset="-128"/>
              </a:rPr>
              <a:t>Information Technology &amp; Libraries</a:t>
            </a:r>
            <a:r>
              <a:rPr lang="en-US" altLang="el-GR" sz="1800" dirty="0" smtClean="0">
                <a:ea typeface="ＭＳ Ｐゴシック" pitchFamily="34" charset="-128"/>
              </a:rPr>
              <a:t> (3): 128–139</a:t>
            </a:r>
            <a:r>
              <a:rPr lang="el-GR" altLang="el-GR" sz="1800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Babu, B.R. &amp; O</a:t>
            </a:r>
            <a:r>
              <a:rPr lang="en-US" altLang="en-US" sz="1800" dirty="0" smtClean="0">
                <a:ea typeface="ＭＳ Ｐゴシック" pitchFamily="34" charset="-128"/>
              </a:rPr>
              <a:t>’</a:t>
            </a:r>
            <a:r>
              <a:rPr lang="en-US" altLang="el-GR" sz="1800" dirty="0" smtClean="0">
                <a:ea typeface="ＭＳ Ｐゴシック" pitchFamily="34" charset="-128"/>
              </a:rPr>
              <a:t>Brien, A. (2000) "Web OPAC interfaces: an overview", </a:t>
            </a:r>
            <a:r>
              <a:rPr lang="en-US" altLang="el-GR" sz="1800" i="1" dirty="0" smtClean="0">
                <a:ea typeface="ＭＳ Ｐゴシック" pitchFamily="34" charset="-128"/>
              </a:rPr>
              <a:t>Electronic Library, The</a:t>
            </a:r>
            <a:r>
              <a:rPr lang="en-US" altLang="el-GR" sz="1800" dirty="0" smtClean="0">
                <a:ea typeface="ＭＳ Ｐゴシック" pitchFamily="34" charset="-128"/>
              </a:rPr>
              <a:t>, 18 (5): 316 - 330 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Bowman, J. H.  (2013). "OPACs: the early years, and user reactions." </a:t>
            </a:r>
            <a:r>
              <a:rPr lang="en-US" altLang="el-GR" sz="1800" i="1" dirty="0" smtClean="0">
                <a:ea typeface="ＭＳ Ｐゴシック" pitchFamily="34" charset="-128"/>
              </a:rPr>
              <a:t>Library History</a:t>
            </a:r>
            <a:r>
              <a:rPr lang="en-US" altLang="el-GR" sz="1800" dirty="0" smtClean="0">
                <a:ea typeface="ＭＳ Ｐゴシック" pitchFamily="34" charset="-128"/>
              </a:rPr>
              <a:t>. </a:t>
            </a:r>
            <a:r>
              <a:rPr lang="el-GR" altLang="el-GR" sz="1800" dirty="0" smtClean="0">
                <a:ea typeface="ＭＳ Ｐゴシック" pitchFamily="34" charset="-128"/>
              </a:rPr>
              <a:t>Διαθέσιμο</a:t>
            </a:r>
            <a:r>
              <a:rPr lang="en-US" altLang="el-GR" sz="1800" dirty="0" smtClean="0">
                <a:ea typeface="ＭＳ Ｐゴシック" pitchFamily="34" charset="-128"/>
              </a:rPr>
              <a:t>: </a:t>
            </a:r>
            <a:r>
              <a:rPr lang="en-US" altLang="el-GR" sz="1800" u="sng" dirty="0" smtClean="0">
                <a:ea typeface="ＭＳ Ｐゴシック" pitchFamily="34" charset="-128"/>
                <a:hlinkClick r:id="rId2"/>
              </a:rPr>
              <a:t>http://dx.doi.org/10.1179/174581607x254802</a:t>
            </a:r>
            <a:r>
              <a:rPr lang="en-US" altLang="el-GR" sz="1800" dirty="0" smtClean="0">
                <a:ea typeface="ＭＳ Ｐゴシック" pitchFamily="34" charset="-128"/>
              </a:rPr>
              <a:t> (</a:t>
            </a:r>
            <a:r>
              <a:rPr lang="el-GR" altLang="el-GR" sz="1800" dirty="0" smtClean="0">
                <a:ea typeface="ＭＳ Ｐゴシック" pitchFamily="34" charset="-128"/>
              </a:rPr>
              <a:t>Ημ</a:t>
            </a:r>
            <a:r>
              <a:rPr lang="en-US" altLang="el-GR" sz="1800" dirty="0" smtClean="0">
                <a:ea typeface="ＭＳ Ｐゴシック" pitchFamily="34" charset="-128"/>
              </a:rPr>
              <a:t>. </a:t>
            </a:r>
            <a:r>
              <a:rPr lang="el-GR" altLang="el-GR" sz="1800" dirty="0" smtClean="0">
                <a:ea typeface="ＭＳ Ｐゴシック" pitchFamily="34" charset="-128"/>
              </a:rPr>
              <a:t>Πρόσβασης</a:t>
            </a:r>
            <a:r>
              <a:rPr lang="en-US" altLang="el-GR" sz="1800" dirty="0" smtClean="0">
                <a:ea typeface="ＭＳ Ｐゴシック" pitchFamily="34" charset="-128"/>
              </a:rPr>
              <a:t>: 08/04/2014).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Chalon, P.X., Di Pretoro, E., and Ohn, L. (2008)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OPAC 2.0: Opportunities, Development and Analysis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. in </a:t>
            </a:r>
            <a:r>
              <a:rPr lang="en-US" altLang="el-GR" sz="1800" i="1" dirty="0" smtClean="0">
                <a:ea typeface="ＭＳ Ｐゴシック" pitchFamily="34" charset="-128"/>
              </a:rPr>
              <a:t>European Conference of Medical and Heakth Libraries, 11</a:t>
            </a:r>
            <a:r>
              <a:rPr lang="en-US" altLang="el-GR" sz="1800" dirty="0" smtClean="0">
                <a:ea typeface="ＭＳ Ｐゴシック" pitchFamily="34" charset="-128"/>
              </a:rPr>
              <a:t>. held 2008. 1–11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Husain, R. &amp; Alam Ansari, M. (2006). "From Card Catalog to Web OPACs". </a:t>
            </a:r>
            <a:r>
              <a:rPr lang="en-US" altLang="el-GR" sz="1800" i="1" dirty="0" smtClean="0">
                <a:ea typeface="ＭＳ Ｐゴシック" pitchFamily="34" charset="-128"/>
              </a:rPr>
              <a:t>DESIDOC Bulletin of Information Technology,</a:t>
            </a:r>
            <a:r>
              <a:rPr lang="en-US" altLang="el-GR" sz="1800" dirty="0" smtClean="0">
                <a:ea typeface="ＭＳ Ｐゴシック" pitchFamily="34" charset="-128"/>
              </a:rPr>
              <a:t> </a:t>
            </a:r>
            <a:r>
              <a:rPr lang="en-US" altLang="el-GR" sz="1800" b="1" dirty="0" smtClean="0">
                <a:ea typeface="ＭＳ Ｐゴシック" pitchFamily="34" charset="-128"/>
              </a:rPr>
              <a:t>26</a:t>
            </a:r>
            <a:r>
              <a:rPr lang="en-US" altLang="el-GR" sz="1800" dirty="0" smtClean="0">
                <a:ea typeface="ＭＳ Ｐゴシック" pitchFamily="34" charset="-128"/>
              </a:rPr>
              <a:t> (2): 41–7. 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el-GR" sz="1300" dirty="0" smtClean="0">
              <a:ea typeface="ＭＳ Ｐゴシック" pitchFamily="34" charset="-128"/>
            </a:endParaRPr>
          </a:p>
          <a:p>
            <a:pPr eaLnBrk="1" hangingPunct="1"/>
            <a:endParaRPr lang="en-US" altLang="el-GR" sz="1300" b="1" dirty="0" smtClean="0">
              <a:ea typeface="ＭＳ Ｐゴシック" pitchFamily="34" charset="-128"/>
            </a:endParaRPr>
          </a:p>
          <a:p>
            <a:pPr eaLnBrk="1" hangingPunct="1"/>
            <a:endParaRPr lang="el-GR" altLang="el-GR" sz="1300" dirty="0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40EF115-A46C-4486-87B1-CC70C7886455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10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r>
              <a:rPr lang="el-GR" sz="3200" b="0" dirty="0" smtClean="0"/>
              <a:t> 1/2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23723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Kemp</a:t>
            </a:r>
            <a:r>
              <a:rPr lang="en-US" altLang="el-GR" sz="1800" dirty="0" smtClean="0">
                <a:ea typeface="ＭＳ Ｐゴシック" pitchFamily="34" charset="-128"/>
              </a:rPr>
              <a:t>, R. (2007)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Catalog/ Cataloging Changes and Web 2.0 Functionality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. </a:t>
            </a:r>
            <a:r>
              <a:rPr lang="en-US" altLang="el-GR" sz="1800" i="1" dirty="0" smtClean="0">
                <a:ea typeface="ＭＳ Ｐゴシック" pitchFamily="34" charset="-128"/>
              </a:rPr>
              <a:t>The Serial Librarian</a:t>
            </a:r>
            <a:r>
              <a:rPr lang="en-US" altLang="el-GR" sz="1800" dirty="0" smtClean="0">
                <a:ea typeface="ＭＳ Ｐゴシック" pitchFamily="34" charset="-128"/>
              </a:rPr>
              <a:t> [online] 53. available from &lt;http://library.uncw.edu/web/faculty/kempr/Kemp-Catalog-Web-2-0-2007-03-12.pdf&gt;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u="sng" dirty="0" smtClean="0">
                <a:ea typeface="ＭＳ Ｐゴシック" pitchFamily="34" charset="-128"/>
                <a:hlinkClick r:id="rId2"/>
              </a:rPr>
              <a:t>Sierra</a:t>
            </a:r>
            <a:r>
              <a:rPr lang="en-US" altLang="el-GR" sz="1800" dirty="0" smtClean="0">
                <a:ea typeface="ＭＳ Ｐゴシック" pitchFamily="34" charset="-128"/>
              </a:rPr>
              <a:t>,  T., </a:t>
            </a:r>
            <a:r>
              <a:rPr lang="en-US" altLang="el-GR" sz="1800" u="sng" dirty="0" smtClean="0">
                <a:ea typeface="ＭＳ Ｐゴシック" pitchFamily="34" charset="-128"/>
                <a:hlinkClick r:id="rId3"/>
              </a:rPr>
              <a:t>Ryan</a:t>
            </a:r>
            <a:r>
              <a:rPr lang="en-US" altLang="el-GR" sz="1800" dirty="0" smtClean="0">
                <a:ea typeface="ＭＳ Ｐゴシック" pitchFamily="34" charset="-128"/>
              </a:rPr>
              <a:t>, J. &amp; </a:t>
            </a:r>
            <a:r>
              <a:rPr lang="en-US" altLang="el-GR" sz="1800" u="sng" dirty="0" smtClean="0">
                <a:ea typeface="ＭＳ Ｐゴシック" pitchFamily="34" charset="-128"/>
                <a:hlinkClick r:id="rId4"/>
              </a:rPr>
              <a:t>Wust</a:t>
            </a:r>
            <a:r>
              <a:rPr lang="en-US" altLang="el-GR" sz="1800" dirty="0" smtClean="0">
                <a:ea typeface="ＭＳ Ｐゴシック" pitchFamily="34" charset="-128"/>
              </a:rPr>
              <a:t>, M. (2007).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b="1" dirty="0" smtClean="0">
                <a:ea typeface="ＭＳ Ｐゴシック" pitchFamily="34" charset="-128"/>
              </a:rPr>
              <a:t>Beyond OPAC 2.0: Library Catalog as Versatile Discovery Platform</a:t>
            </a:r>
            <a:r>
              <a:rPr lang="en-US" altLang="en-US" sz="1800" b="1" dirty="0" smtClean="0">
                <a:ea typeface="ＭＳ Ｐゴシック" pitchFamily="34" charset="-128"/>
              </a:rPr>
              <a:t>”</a:t>
            </a:r>
            <a:r>
              <a:rPr lang="en-US" altLang="ja-JP" sz="1800" b="1" dirty="0" smtClean="0">
                <a:ea typeface="ＭＳ Ｐゴシック" pitchFamily="34" charset="-128"/>
              </a:rPr>
              <a:t>. Code{4}lib Journal,  23 (1). </a:t>
            </a:r>
            <a:r>
              <a:rPr lang="el-GR" altLang="ja-JP" sz="1800" b="1" dirty="0" smtClean="0">
                <a:ea typeface="ＭＳ Ｐゴシック" pitchFamily="34" charset="-128"/>
              </a:rPr>
              <a:t>Διαθέσιμο: </a:t>
            </a:r>
            <a:r>
              <a:rPr lang="en-US" altLang="ja-JP" sz="1800" b="1" u="sng" dirty="0" smtClean="0">
                <a:ea typeface="ＭＳ Ｐゴシック" pitchFamily="34" charset="-128"/>
                <a:hlinkClick r:id="rId5"/>
              </a:rPr>
              <a:t>http</a:t>
            </a:r>
            <a:r>
              <a:rPr lang="el-GR" altLang="ja-JP" sz="1800" b="1" u="sng" dirty="0" smtClean="0">
                <a:ea typeface="ＭＳ Ｐゴシック" pitchFamily="34" charset="-128"/>
                <a:hlinkClick r:id="rId5"/>
              </a:rPr>
              <a:t>://</a:t>
            </a:r>
            <a:r>
              <a:rPr lang="en-US" altLang="ja-JP" sz="1800" b="1" u="sng" dirty="0" smtClean="0">
                <a:ea typeface="ＭＳ Ｐゴシック" pitchFamily="34" charset="-128"/>
                <a:hlinkClick r:id="rId5"/>
              </a:rPr>
              <a:t>journal</a:t>
            </a:r>
            <a:r>
              <a:rPr lang="el-GR" altLang="ja-JP" sz="1800" b="1" u="sng" dirty="0" smtClean="0">
                <a:ea typeface="ＭＳ Ｐゴシック" pitchFamily="34" charset="-128"/>
                <a:hlinkClick r:id="rId5"/>
              </a:rPr>
              <a:t>.</a:t>
            </a:r>
            <a:r>
              <a:rPr lang="en-US" altLang="ja-JP" sz="1800" b="1" u="sng" dirty="0" smtClean="0">
                <a:ea typeface="ＭＳ Ｐゴシック" pitchFamily="34" charset="-128"/>
                <a:hlinkClick r:id="rId5"/>
              </a:rPr>
              <a:t>code</a:t>
            </a:r>
            <a:r>
              <a:rPr lang="el-GR" altLang="ja-JP" sz="1800" b="1" u="sng" dirty="0" smtClean="0">
                <a:ea typeface="ＭＳ Ｐゴシック" pitchFamily="34" charset="-128"/>
                <a:hlinkClick r:id="rId5"/>
              </a:rPr>
              <a:t>4</a:t>
            </a:r>
            <a:r>
              <a:rPr lang="en-US" altLang="ja-JP" sz="1800" b="1" u="sng" dirty="0" smtClean="0">
                <a:ea typeface="ＭＳ Ｐゴシック" pitchFamily="34" charset="-128"/>
                <a:hlinkClick r:id="rId5"/>
              </a:rPr>
              <a:t>lib</a:t>
            </a:r>
            <a:r>
              <a:rPr lang="el-GR" altLang="ja-JP" sz="1800" b="1" u="sng" dirty="0" smtClean="0">
                <a:ea typeface="ＭＳ Ｐゴシック" pitchFamily="34" charset="-128"/>
                <a:hlinkClick r:id="rId5"/>
              </a:rPr>
              <a:t>.</a:t>
            </a:r>
            <a:r>
              <a:rPr lang="en-US" altLang="ja-JP" sz="1800" b="1" u="sng" dirty="0" smtClean="0">
                <a:ea typeface="ＭＳ Ｐゴシック" pitchFamily="34" charset="-128"/>
                <a:hlinkClick r:id="rId5"/>
              </a:rPr>
              <a:t>org</a:t>
            </a:r>
            <a:r>
              <a:rPr lang="el-GR" altLang="ja-JP" sz="1800" b="1" u="sng" dirty="0" smtClean="0">
                <a:ea typeface="ＭＳ Ｐゴシック" pitchFamily="34" charset="-128"/>
                <a:hlinkClick r:id="rId5"/>
              </a:rPr>
              <a:t>/</a:t>
            </a:r>
            <a:r>
              <a:rPr lang="en-US" altLang="ja-JP" sz="1800" b="1" u="sng" dirty="0" smtClean="0">
                <a:ea typeface="ＭＳ Ｐゴシック" pitchFamily="34" charset="-128"/>
                <a:hlinkClick r:id="rId5"/>
              </a:rPr>
              <a:t>articles</a:t>
            </a:r>
            <a:r>
              <a:rPr lang="el-GR" altLang="ja-JP" sz="1800" b="1" u="sng" dirty="0" smtClean="0">
                <a:ea typeface="ＭＳ Ｐゴシック" pitchFamily="34" charset="-128"/>
                <a:hlinkClick r:id="rId5"/>
              </a:rPr>
              <a:t>/10/</a:t>
            </a:r>
            <a:r>
              <a:rPr lang="en-US" altLang="ja-JP" sz="1800" b="1" u="sng" dirty="0" smtClean="0">
                <a:ea typeface="ＭＳ Ｐゴシック" pitchFamily="34" charset="-128"/>
                <a:hlinkClick r:id="rId5"/>
              </a:rPr>
              <a:t>comment</a:t>
            </a:r>
            <a:r>
              <a:rPr lang="el-GR" altLang="ja-JP" sz="1800" b="1" u="sng" dirty="0" smtClean="0">
                <a:ea typeface="ＭＳ Ｐゴシック" pitchFamily="34" charset="-128"/>
                <a:hlinkClick r:id="rId5"/>
              </a:rPr>
              <a:t>-</a:t>
            </a:r>
            <a:r>
              <a:rPr lang="en-US" altLang="ja-JP" sz="1800" b="1" u="sng" dirty="0" smtClean="0">
                <a:ea typeface="ＭＳ Ｐゴシック" pitchFamily="34" charset="-128"/>
                <a:hlinkClick r:id="rId5"/>
              </a:rPr>
              <a:t>page</a:t>
            </a:r>
            <a:r>
              <a:rPr lang="el-GR" altLang="ja-JP" sz="1800" b="1" u="sng" dirty="0" smtClean="0">
                <a:ea typeface="ＭＳ Ｐゴシック" pitchFamily="34" charset="-128"/>
                <a:hlinkClick r:id="rId5"/>
              </a:rPr>
              <a:t>-1</a:t>
            </a:r>
            <a:r>
              <a:rPr lang="el-GR" altLang="ja-JP" sz="1800" b="1" dirty="0" smtClean="0">
                <a:ea typeface="ＭＳ Ｐゴシック" pitchFamily="34" charset="-128"/>
              </a:rPr>
              <a:t> [Ημ. Πρόσβασης: 08/04/2014].</a:t>
            </a:r>
            <a:endParaRPr lang="el-GR" altLang="ja-JP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Sierra, T., Ryan, J., and Wust, M. (2007)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Beyond OPAC 2.0: Library Catalog as Versatile Discovery Platform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. </a:t>
            </a:r>
            <a:r>
              <a:rPr lang="en-US" altLang="el-GR" sz="1800" i="1" dirty="0" smtClean="0">
                <a:ea typeface="ＭＳ Ｐゴシック" pitchFamily="34" charset="-128"/>
              </a:rPr>
              <a:t>The Code4Lib Journal</a:t>
            </a:r>
            <a:r>
              <a:rPr lang="en-US" altLang="el-GR" sz="1800" dirty="0" smtClean="0">
                <a:ea typeface="ＭＳ Ｐゴシック" pitchFamily="34" charset="-128"/>
              </a:rPr>
              <a:t> [online] 1, 10. available from </a:t>
            </a:r>
            <a:r>
              <a:rPr lang="en-US" altLang="el-GR" sz="1800" u="sng" dirty="0" smtClean="0">
                <a:ea typeface="ＭＳ Ｐゴシック" pitchFamily="34" charset="-128"/>
                <a:hlinkClick r:id="rId5"/>
              </a:rPr>
              <a:t>http://journal.code4lib.org/articles/10/comment-page-1</a:t>
            </a:r>
            <a:r>
              <a:rPr lang="el-GR" altLang="el-GR" sz="180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l-GR" sz="1800" dirty="0" smtClean="0">
                <a:ea typeface="ＭＳ Ｐゴシック" pitchFamily="34" charset="-128"/>
              </a:rPr>
              <a:t>Wilson, K. (2007) </a:t>
            </a:r>
            <a:r>
              <a:rPr lang="en-US" altLang="en-US" sz="1800" dirty="0" smtClean="0">
                <a:ea typeface="ＭＳ Ｐゴシック" pitchFamily="34" charset="-128"/>
              </a:rPr>
              <a:t>“</a:t>
            </a:r>
            <a:r>
              <a:rPr lang="en-US" altLang="el-GR" sz="1800" dirty="0" smtClean="0">
                <a:ea typeface="ＭＳ Ｐゴシック" pitchFamily="34" charset="-128"/>
              </a:rPr>
              <a:t>OPAC 2.0: Next Generation Online Library Catalogues Ride the Web 2.0 Wave!</a:t>
            </a:r>
            <a:r>
              <a:rPr lang="en-US" altLang="en-US" sz="1800" dirty="0" smtClean="0">
                <a:ea typeface="ＭＳ Ｐゴシック" pitchFamily="34" charset="-128"/>
              </a:rPr>
              <a:t>”</a:t>
            </a:r>
            <a:r>
              <a:rPr lang="en-US" altLang="el-GR" sz="1800" dirty="0" smtClean="0">
                <a:ea typeface="ＭＳ Ｐゴシック" pitchFamily="34" charset="-128"/>
              </a:rPr>
              <a:t> </a:t>
            </a:r>
            <a:r>
              <a:rPr lang="en-US" altLang="el-GR" sz="1800" i="1" dirty="0" smtClean="0">
                <a:ea typeface="ＭＳ Ｐゴシック" pitchFamily="34" charset="-128"/>
              </a:rPr>
              <a:t>Online Currents</a:t>
            </a:r>
            <a:r>
              <a:rPr lang="en-US" altLang="el-GR" sz="1800" dirty="0" smtClean="0">
                <a:ea typeface="ＭＳ Ｐゴシック" pitchFamily="34" charset="-128"/>
              </a:rPr>
              <a:t> [online] 21, 406–413. available from &lt;http://epubs.scu.edu.au/lib_pubs/11/&gt;</a:t>
            </a:r>
            <a:endParaRPr lang="el-GR" altLang="el-GR" sz="1800" dirty="0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el-GR" sz="1300" dirty="0" smtClean="0">
              <a:ea typeface="ＭＳ Ｐゴシック" pitchFamily="34" charset="-128"/>
            </a:endParaRPr>
          </a:p>
          <a:p>
            <a:pPr eaLnBrk="1" hangingPunct="1"/>
            <a:endParaRPr lang="en-US" altLang="el-GR" sz="1300" b="1" dirty="0" smtClean="0">
              <a:ea typeface="ＭＳ Ｐゴシック" pitchFamily="34" charset="-128"/>
            </a:endParaRPr>
          </a:p>
          <a:p>
            <a:pPr eaLnBrk="1" hangingPunct="1"/>
            <a:endParaRPr lang="el-GR" altLang="el-GR" sz="1300" dirty="0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40EF115-A46C-4486-87B1-CC70C7886455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11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b="0" dirty="0">
                <a:solidFill>
                  <a:prstClr val="white"/>
                </a:solidFill>
              </a:rPr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9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Βασιλακάκη 2015. Ευγενία Βασιλακάκη. «Υπηρεσίες Πληροφόρησης. Ενότητα </a:t>
            </a:r>
            <a:r>
              <a:rPr lang="en-US" sz="2000" dirty="0"/>
              <a:t>2</a:t>
            </a:r>
            <a:r>
              <a:rPr lang="el-GR" sz="2000" dirty="0"/>
              <a:t>: Είδη υπηρεσιών πληροφόρησης – Κατάλογος </a:t>
            </a:r>
            <a:r>
              <a:rPr lang="en-US" sz="2000" dirty="0" smtClean="0"/>
              <a:t>OPAC</a:t>
            </a:r>
            <a:r>
              <a:rPr lang="el-GR" sz="2000" dirty="0" smtClean="0"/>
              <a:t> (α’ μέρος)».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ΕΙΔΗ ΥΠΗΡΕΣΙΩΝ ΠΛΗΡΟΦΟΡΗΣΗΣ (ΓΕΝΙΚΑ)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ΚΑΤΑΛΟΓΟΣ (OPAC)</a:t>
            </a:r>
          </a:p>
          <a:p>
            <a:endParaRPr lang="el-GR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CEF0952-D94B-4D90-9073-AAFD52C91F0F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1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19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198A8A"/>
              </a:buClr>
            </a:pPr>
            <a:r>
              <a:rPr lang="el-GR" altLang="el-GR" dirty="0" smtClean="0">
                <a:ea typeface="ＭＳ Ｐゴシック" pitchFamily="34" charset="-128"/>
              </a:rPr>
              <a:t>Αποτέλεσαν εξέλιξη του παραδοσιακού Δελτιοκαταλόγου</a:t>
            </a:r>
          </a:p>
          <a:p>
            <a:pPr algn="just" eaLnBrk="1" hangingPunct="1">
              <a:buClr>
                <a:srgbClr val="198A8A"/>
              </a:buClr>
            </a:pPr>
            <a:r>
              <a:rPr lang="el-GR" altLang="el-GR" dirty="0" smtClean="0">
                <a:ea typeface="ＭＳ Ｐゴシック" pitchFamily="34" charset="-128"/>
              </a:rPr>
              <a:t>Αναπτύχθηκαν λόγω της ανάπτυξης και ευρείας διάθεσης της αντίστοιχης τεχνολογίας.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87CAFE-9239-4DBB-97E8-B3A0DEAAE9D1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2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Κατάλογος </a:t>
            </a:r>
            <a:r>
              <a:rPr lang="en-US" dirty="0" smtClean="0"/>
              <a:t>OPAC </a:t>
            </a:r>
            <a:r>
              <a:rPr lang="en-US" sz="3200" b="0" dirty="0" smtClean="0"/>
              <a:t>1/8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19984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Κατάλογος </a:t>
            </a:r>
            <a:r>
              <a:rPr lang="en-US" dirty="0" smtClean="0"/>
              <a:t>OPAC </a:t>
            </a:r>
            <a:r>
              <a:rPr lang="en-US" sz="3200" b="0" dirty="0" smtClean="0">
                <a:solidFill>
                  <a:prstClr val="white"/>
                </a:solidFill>
              </a:rPr>
              <a:t>2/8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μία ηλεκτρονική/ διαδικτυακή Βάση Δεδομένων (</a:t>
            </a:r>
            <a:r>
              <a:rPr lang="el-GR" b="1" dirty="0"/>
              <a:t>Database</a:t>
            </a:r>
            <a:r>
              <a:rPr lang="el-GR" dirty="0"/>
              <a:t>) στην οποία συγκεντρώνεται όλο η συλλογή (</a:t>
            </a:r>
            <a:r>
              <a:rPr lang="el-GR" b="1" dirty="0"/>
              <a:t>Collection</a:t>
            </a:r>
            <a:r>
              <a:rPr lang="el-GR" dirty="0"/>
              <a:t>) των τεκμηρίων της Βιβλιοθήκης (</a:t>
            </a:r>
            <a:r>
              <a:rPr lang="el-GR" b="1" dirty="0"/>
              <a:t>Library</a:t>
            </a:r>
            <a:r>
              <a:rPr lang="el-GR" dirty="0"/>
              <a:t>).</a:t>
            </a:r>
          </a:p>
          <a:p>
            <a:endParaRPr lang="el-GR" dirty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D155CD-5370-49BC-9D7B-BB4F3140C19F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3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198A8A"/>
              </a:buClr>
            </a:pPr>
            <a:r>
              <a:rPr lang="el-GR" altLang="el-GR" dirty="0" smtClean="0">
                <a:ea typeface="ＭＳ Ｐゴシック" pitchFamily="34" charset="-128"/>
              </a:rPr>
              <a:t>Αναζήτηση:</a:t>
            </a:r>
          </a:p>
          <a:p>
            <a:pPr lvl="1" eaLnBrk="1" hangingPunct="1">
              <a:buClr>
                <a:srgbClr val="198A8A"/>
              </a:buClr>
            </a:pPr>
            <a:r>
              <a:rPr lang="el-GR" altLang="el-GR" dirty="0" smtClean="0">
                <a:ea typeface="ＭＳ Ｐゴシック" pitchFamily="34" charset="-128"/>
              </a:rPr>
              <a:t>Αρχικά με λέξεις κλειδιά συγκεκριμένου μήκους</a:t>
            </a:r>
          </a:p>
          <a:p>
            <a:pPr lvl="1" eaLnBrk="1" hangingPunct="1">
              <a:buClr>
                <a:srgbClr val="198A8A"/>
              </a:buClr>
            </a:pPr>
            <a:r>
              <a:rPr lang="el-GR" altLang="el-GR" dirty="0" smtClean="0">
                <a:ea typeface="ＭＳ Ｐゴシック" pitchFamily="34" charset="-128"/>
              </a:rPr>
              <a:t>Αργότερα με βάση το Συγγραφέα και λέξεις κλειδιά με χρήση των τελεστών </a:t>
            </a:r>
            <a:r>
              <a:rPr lang="en-US" altLang="el-GR" dirty="0" smtClean="0">
                <a:ea typeface="ＭＳ Ｐゴシック" pitchFamily="34" charset="-128"/>
              </a:rPr>
              <a:t>Boolean (AND, OR, NOT).</a:t>
            </a:r>
          </a:p>
          <a:p>
            <a:pPr lvl="1" eaLnBrk="1" hangingPunct="1">
              <a:buFont typeface="Verdana" pitchFamily="34" charset="0"/>
              <a:buNone/>
            </a:pPr>
            <a:endParaRPr lang="el-GR" altLang="el-GR" dirty="0" smtClean="0">
              <a:ea typeface="ＭＳ Ｐゴシック" pitchFamily="34" charset="-128"/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060F284-A18B-48B6-8DA9-FB28DA646A56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4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 </a:t>
            </a:r>
            <a:r>
              <a:rPr lang="en-US" sz="3200" b="0" dirty="0" smtClean="0">
                <a:solidFill>
                  <a:prstClr val="white"/>
                </a:solidFill>
              </a:rPr>
              <a:t>3/8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80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52128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pitchFamily="34" charset="-128"/>
              </a:rPr>
              <a:t>Σκοπός των πρώτων αυτών καταλόγων ήταν να υποκαταστήσουν το Δελτιοκατάλογο (</a:t>
            </a:r>
            <a:r>
              <a:rPr lang="en-US" altLang="el-GR" dirty="0" smtClean="0">
                <a:ea typeface="ＭＳ Ｐゴシック" pitchFamily="34" charset="-128"/>
              </a:rPr>
              <a:t>Card catalogs</a:t>
            </a:r>
            <a:r>
              <a:rPr lang="el-GR" altLang="el-GR" dirty="0" smtClean="0">
                <a:ea typeface="ＭＳ Ｐゴシック" pitchFamily="34" charset="-128"/>
              </a:rPr>
              <a:t>)</a:t>
            </a:r>
            <a:endParaRPr lang="en-US" altLang="el-GR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altLang="el-GR" dirty="0" smtClean="0">
              <a:ea typeface="ＭＳ Ｐゴシック" pitchFamily="34" charset="-128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13DCEB4-AFEE-427F-AEEE-DAB4FDA452CD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5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 </a:t>
            </a:r>
            <a:r>
              <a:rPr lang="en-US" sz="3200" b="0" dirty="0" smtClean="0">
                <a:solidFill>
                  <a:prstClr val="white"/>
                </a:solidFill>
              </a:rPr>
              <a:t>4/8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5148064" cy="2895786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619672" y="58423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n-lt"/>
              </a:rPr>
              <a:t>"</a:t>
            </a:r>
            <a:r>
              <a:rPr lang="en-US" sz="1400" dirty="0">
                <a:latin typeface="+mn-lt"/>
                <a:hlinkClick r:id="rId3"/>
              </a:rPr>
              <a:t>Dynix-Main-Menu-via-Telnet</a:t>
            </a:r>
            <a:r>
              <a:rPr lang="en-US" sz="1400" dirty="0">
                <a:latin typeface="+mn-lt"/>
              </a:rPr>
              <a:t>" από τον </a:t>
            </a:r>
            <a:r>
              <a:rPr lang="en-US" sz="1400" dirty="0" smtClean="0">
                <a:latin typeface="+mn-lt"/>
                <a:hlinkClick r:id="rId4" tooltip="en:User:Skylarstrickland"/>
              </a:rPr>
              <a:t>User:Skylarstrickland</a:t>
            </a:r>
            <a:r>
              <a:rPr lang="el-GR" sz="1400" dirty="0" smtClean="0">
                <a:latin typeface="+mn-lt"/>
              </a:rPr>
              <a:t> διαθέσιμο με άδεια </a:t>
            </a:r>
            <a:r>
              <a:rPr lang="en-US" sz="1400" dirty="0">
                <a:latin typeface="+mn-lt"/>
                <a:hlinkClick r:id="rId5"/>
              </a:rPr>
              <a:t>CC BY-SA </a:t>
            </a:r>
            <a:r>
              <a:rPr lang="en-US" sz="1400" dirty="0" smtClean="0">
                <a:latin typeface="+mn-lt"/>
                <a:hlinkClick r:id="rId5"/>
              </a:rPr>
              <a:t>3.0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6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198A8A"/>
              </a:buClr>
            </a:pPr>
            <a:r>
              <a:rPr lang="el-GR" altLang="el-GR" dirty="0" smtClean="0">
                <a:ea typeface="ＭＳ Ｐゴシック" pitchFamily="34" charset="-128"/>
              </a:rPr>
              <a:t>Αναπτύχθηκαν τα πρώτα εμπορικά συστήματα</a:t>
            </a:r>
          </a:p>
          <a:p>
            <a:pPr eaLnBrk="1" hangingPunct="1">
              <a:buClr>
                <a:srgbClr val="198A8A"/>
              </a:buClr>
            </a:pPr>
            <a:r>
              <a:rPr lang="el-GR" altLang="el-GR" dirty="0" smtClean="0">
                <a:ea typeface="ＭＳ Ｐゴシック" pitchFamily="34" charset="-128"/>
              </a:rPr>
              <a:t>Οι ίδιες οι Βιβλιοθήκες ανέπτυσσαν τα δικά τους συστήματα </a:t>
            </a:r>
            <a:r>
              <a:rPr lang="en-US" altLang="el-GR" dirty="0" smtClean="0">
                <a:ea typeface="ＭＳ Ｐゴシック" pitchFamily="34" charset="-128"/>
              </a:rPr>
              <a:t>OPAC </a:t>
            </a:r>
            <a:r>
              <a:rPr lang="el-GR" altLang="el-GR" dirty="0" smtClean="0">
                <a:ea typeface="ＭＳ Ｐゴシック" pitchFamily="34" charset="-128"/>
              </a:rPr>
              <a:t>(</a:t>
            </a:r>
            <a:r>
              <a:rPr lang="en-US" altLang="el-GR" dirty="0" smtClean="0">
                <a:ea typeface="ＭＳ Ｐゴシック" pitchFamily="34" charset="-128"/>
              </a:rPr>
              <a:t>customized</a:t>
            </a:r>
            <a:r>
              <a:rPr lang="el-GR" altLang="el-GR" dirty="0" smtClean="0">
                <a:ea typeface="ＭＳ Ｐゴシック" pitchFamily="34" charset="-128"/>
              </a:rPr>
              <a:t>)</a:t>
            </a:r>
            <a:r>
              <a:rPr lang="en-US" altLang="el-GR" dirty="0" smtClean="0">
                <a:ea typeface="ＭＳ Ｐゴシック" pitchFamily="34" charset="-128"/>
              </a:rPr>
              <a:t>.</a:t>
            </a:r>
            <a:endParaRPr lang="el-GR" altLang="el-GR" dirty="0" smtClean="0">
              <a:ea typeface="ＭＳ Ｐゴシック" pitchFamily="34" charset="-128"/>
            </a:endParaRP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D5049D-90AF-467C-B865-7B73020D2F66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6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 </a:t>
            </a:r>
            <a:r>
              <a:rPr lang="en-US" sz="3200" b="0" dirty="0" smtClean="0">
                <a:solidFill>
                  <a:prstClr val="white"/>
                </a:solidFill>
              </a:rPr>
              <a:t>5/8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09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l-GR" dirty="0" smtClean="0">
                <a:ea typeface="ＭＳ Ｐゴシック" pitchFamily="34" charset="-128"/>
              </a:rPr>
              <a:t>Ολοκληρωμένα Πληροφοριακή Συστήματα Βιβλιοθηκών (</a:t>
            </a:r>
            <a:r>
              <a:rPr lang="en-US" altLang="el-GR" dirty="0" smtClean="0">
                <a:ea typeface="ＭＳ Ｐゴシック" pitchFamily="34" charset="-128"/>
              </a:rPr>
              <a:t>Integrated Library Systems</a:t>
            </a:r>
            <a:r>
              <a:rPr lang="el-GR" altLang="el-GR" dirty="0" smtClean="0">
                <a:ea typeface="ＭＳ Ｐゴシック" pitchFamily="34" charset="-128"/>
              </a:rPr>
              <a:t>)</a:t>
            </a:r>
            <a:endParaRPr lang="en-US" altLang="el-GR" dirty="0" smtClean="0">
              <a:ea typeface="ＭＳ Ｐゴシック" pitchFamily="34" charset="-128"/>
            </a:endParaRPr>
          </a:p>
          <a:p>
            <a:pPr eaLnBrk="1" hangingPunct="1"/>
            <a:endParaRPr lang="el-GR" altLang="el-GR" dirty="0" smtClean="0">
              <a:ea typeface="ＭＳ Ｐゴシック" pitchFamily="34" charset="-128"/>
            </a:endParaRP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DDBD45-D8F8-4F50-BE18-6637B01F8B33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7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 </a:t>
            </a:r>
            <a:r>
              <a:rPr lang="en-US" sz="3200" b="0" dirty="0" smtClean="0">
                <a:solidFill>
                  <a:prstClr val="white"/>
                </a:solidFill>
              </a:rPr>
              <a:t>6/8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8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198A8A"/>
              </a:buClr>
            </a:pPr>
            <a:r>
              <a:rPr lang="el-GR" altLang="el-GR" dirty="0" smtClean="0">
                <a:ea typeface="ＭＳ Ｐゴシック" pitchFamily="34" charset="-128"/>
              </a:rPr>
              <a:t>Υπηρεσίες ΟΠΣΒ</a:t>
            </a:r>
          </a:p>
          <a:p>
            <a:pPr lvl="1" eaLnBrk="1" hangingPunct="1">
              <a:buClr>
                <a:srgbClr val="198A8A"/>
              </a:buClr>
            </a:pPr>
            <a:r>
              <a:rPr lang="el-GR" altLang="el-GR" dirty="0" smtClean="0">
                <a:ea typeface="ＭＳ Ｐゴシック" pitchFamily="34" charset="-128"/>
              </a:rPr>
              <a:t>Αρχικά υποστήριζαν μόνο την </a:t>
            </a:r>
            <a:r>
              <a:rPr lang="el-GR" altLang="el-GR" b="1" u="sng" dirty="0" smtClean="0">
                <a:ea typeface="ＭＳ Ｐゴシック" pitchFamily="34" charset="-128"/>
              </a:rPr>
              <a:t>αναζήτηση</a:t>
            </a:r>
            <a:r>
              <a:rPr lang="el-GR" altLang="el-GR" dirty="0" smtClean="0">
                <a:ea typeface="ＭＳ Ｐゴシック" pitchFamily="34" charset="-128"/>
              </a:rPr>
              <a:t> μια και δημιουργήθηκαν ως εξέλιξη του Δελτιοκαταλόγου.</a:t>
            </a:r>
          </a:p>
          <a:p>
            <a:pPr lvl="2" eaLnBrk="1" hangingPunct="1">
              <a:buClr>
                <a:srgbClr val="198A8A"/>
              </a:buClr>
            </a:pPr>
            <a:r>
              <a:rPr lang="el-GR" altLang="el-GR" dirty="0" smtClean="0">
                <a:ea typeface="ＭＳ Ｐゴシック" pitchFamily="34" charset="-128"/>
              </a:rPr>
              <a:t>Αναζήτηση μόνο σε κάποια από τα </a:t>
            </a:r>
            <a:r>
              <a:rPr lang="el-GR" altLang="el-GR" b="1" u="sng" dirty="0" smtClean="0">
                <a:ea typeface="ＭＳ Ｐゴシック" pitchFamily="34" charset="-128"/>
              </a:rPr>
              <a:t>στοιχεία ταυτότητας</a:t>
            </a:r>
            <a:r>
              <a:rPr lang="el-GR" altLang="el-GR" dirty="0" smtClean="0">
                <a:ea typeface="ＭＳ Ｐゴシック" pitchFamily="34" charset="-128"/>
              </a:rPr>
              <a:t> του τεκμηρίου.</a:t>
            </a:r>
          </a:p>
          <a:p>
            <a:pPr lvl="2" eaLnBrk="1" hangingPunct="1">
              <a:buClr>
                <a:srgbClr val="198A8A"/>
              </a:buClr>
            </a:pPr>
            <a:r>
              <a:rPr lang="el-GR" altLang="el-GR" dirty="0" smtClean="0">
                <a:ea typeface="ＭＳ Ｐゴシック" pitchFamily="34" charset="-128"/>
              </a:rPr>
              <a:t>Σταδιακά εξασφάλισαν πρόσβαση σε όλα τα </a:t>
            </a:r>
            <a:r>
              <a:rPr lang="el-GR" altLang="el-GR" b="1" u="sng" dirty="0" smtClean="0">
                <a:ea typeface="ＭＳ Ｐゴシック" pitchFamily="34" charset="-128"/>
              </a:rPr>
              <a:t>σημεία πρόσβασης</a:t>
            </a:r>
            <a:r>
              <a:rPr lang="el-GR" altLang="el-GR" dirty="0" smtClean="0">
                <a:ea typeface="ＭＳ Ｐゴシック" pitchFamily="34" charset="-128"/>
              </a:rPr>
              <a:t> ενός τεκμηρίου.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73F4978-7091-4420-ABCA-7AC40323B53D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eaLnBrk="1" hangingPunct="1"/>
              <a:t>8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Κατάλογος </a:t>
            </a:r>
            <a:r>
              <a:rPr lang="en-US" dirty="0" smtClean="0"/>
              <a:t>OPAC </a:t>
            </a:r>
            <a:r>
              <a:rPr lang="en-US" sz="3200" b="0" dirty="0" smtClean="0">
                <a:solidFill>
                  <a:prstClr val="white"/>
                </a:solidFill>
              </a:rPr>
              <a:t>7/8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5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50</TotalTime>
  <Words>1193</Words>
  <Application>Microsoft Office PowerPoint</Application>
  <PresentationFormat>Προβολή στην οθόνη (4:3)</PresentationFormat>
  <Paragraphs>122</Paragraphs>
  <Slides>19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exo-opistho_simeiomata</vt:lpstr>
      <vt:lpstr>OC_template_updated</vt:lpstr>
      <vt:lpstr>Υπηρεσίες Πληροφόρησης</vt:lpstr>
      <vt:lpstr>Περιεχόμενα</vt:lpstr>
      <vt:lpstr>Κατάλογος OPAC 1/8</vt:lpstr>
      <vt:lpstr>Κατάλογος OPAC 2/8</vt:lpstr>
      <vt:lpstr>Κατάλογος OPAC 3/8</vt:lpstr>
      <vt:lpstr>Κατάλογος OPAC 4/8</vt:lpstr>
      <vt:lpstr>Κατάλογος OPAC 5/8</vt:lpstr>
      <vt:lpstr>Κατάλογος OPAC 6/8</vt:lpstr>
      <vt:lpstr>Κατάλογος OPAC 7/8</vt:lpstr>
      <vt:lpstr>Κατάλογος OPAC 8/8</vt:lpstr>
      <vt:lpstr>Βιβλιογραφία 1/2</vt:lpstr>
      <vt:lpstr>Βιβλιογραφία 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Τουρισμός και Αερομεταφορές</dc:title>
  <dc:creator>natasakar new</dc:creator>
  <cp:lastModifiedBy>natasakar new</cp:lastModifiedBy>
  <cp:revision>12</cp:revision>
  <dcterms:created xsi:type="dcterms:W3CDTF">2015-08-04T07:17:47Z</dcterms:created>
  <dcterms:modified xsi:type="dcterms:W3CDTF">2015-08-05T06:37:41Z</dcterms:modified>
</cp:coreProperties>
</file>