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8"/>
  </p:notesMasterIdLst>
  <p:handoutMasterIdLst>
    <p:handoutMasterId r:id="rId59"/>
  </p:handoutMasterIdLst>
  <p:sldIdLst>
    <p:sldId id="30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8" r:id="rId48"/>
    <p:sldId id="310" r:id="rId49"/>
    <p:sldId id="307" r:id="rId50"/>
    <p:sldId id="312" r:id="rId51"/>
    <p:sldId id="313" r:id="rId52"/>
    <p:sldId id="318" r:id="rId53"/>
    <p:sldId id="319" r:id="rId54"/>
    <p:sldId id="320" r:id="rId55"/>
    <p:sldId id="316" r:id="rId56"/>
    <p:sldId id="317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20000"/>
    <a:srgbClr val="4545C3"/>
    <a:srgbClr val="333399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7" autoAdjust="0"/>
    <p:restoredTop sz="89714" autoAdjust="0"/>
  </p:normalViewPr>
  <p:slideViewPr>
    <p:cSldViewPr>
      <p:cViewPr>
        <p:scale>
          <a:sx n="70" d="100"/>
          <a:sy n="70" d="100"/>
        </p:scale>
        <p:origin x="-281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8" indent="-18574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21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27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328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8178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9860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4260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701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461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181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324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646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56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8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564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027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school-admin.minedu.gov.gr/modules/ebook/show.php/DSGYM-A103/369/2465,9421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vingbio.net/respiratory%20system/the%20respiratory%20system.htm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santarosa.edu/presentation/page/?4854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_US" TargetMode="External"/><Relationship Id="rId5" Type="http://schemas.openxmlformats.org/officeDocument/2006/relationships/hyperlink" Target="http://en.wikipedia.org/wiki/User:Theresa_knott" TargetMode="External"/><Relationship Id="rId4" Type="http://schemas.openxmlformats.org/officeDocument/2006/relationships/hyperlink" Target="http://commons.wikimedia.org/wiki/File:Respiratory_system.sv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vista.com/content/biology/biology-iv/respiration-animals/breathing-mechanism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lemedicalgroup.org/stw/Page.asp?PageID=STW02393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ungVolume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User:Vihsada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eanfan.deviantart.com/art/Lungs-36090584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mber-planet.deviantart.com/art/lungs-33065151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hat-when-how.com/neuroscience/the-autonomic-nervous-system-integrative-systems-part-6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lderly_exercise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books.org/wiki/User:Sean.lewis29/Wiki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2.0/deed.en" TargetMode="External"/><Relationship Id="rId5" Type="http://schemas.openxmlformats.org/officeDocument/2006/relationships/hyperlink" Target="http://www.flickr.com/photos/brenopeck/" TargetMode="External"/><Relationship Id="rId4" Type="http://schemas.openxmlformats.org/officeDocument/2006/relationships/hyperlink" Target="http://www.flickr.com/photos/brenopeck/18209427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3.0/deed.en_U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sabled.gr/lib/?p=26100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rdio-respiratory.wikispaces.com/file/view/respiratory_anatomy.jpg/161256041/respiratory_anatomy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_US" TargetMode="External"/><Relationship Id="rId4" Type="http://schemas.openxmlformats.org/officeDocument/2006/relationships/hyperlink" Target="http://cardio-respiratory.wikispaces.com/Anatomy+of+the+Respiratory+Syste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el.wikipedia.org/wiki/%CE%91%CF%81%CF%87%CE%B5%CE%AF%CE%BF:Respiratory_system_complete_numbered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wetware.org/wiki/User:Shelly_Peyton" TargetMode="External"/><Relationship Id="rId2" Type="http://schemas.openxmlformats.org/officeDocument/2006/relationships/hyperlink" Target="http://openwetware.org/images/e/e3/Trache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creativecommons.org/licenses/by-sa/2.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/" TargetMode="External"/><Relationship Id="rId4" Type="http://schemas.openxmlformats.org/officeDocument/2006/relationships/hyperlink" Target="http://openwetware.org/wiki/User:Shelly_Pey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97514" y="2564904"/>
            <a:ext cx="8148971" cy="576064"/>
          </a:xfrm>
        </p:spPr>
        <p:txBody>
          <a:bodyPr>
            <a:normAutofit/>
          </a:bodyPr>
          <a:lstStyle/>
          <a:p>
            <a:pPr lvl="0"/>
            <a:r>
              <a:rPr lang="el-GR" sz="2700" b="1" dirty="0" smtClean="0"/>
              <a:t>Ενότητα 1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>
                <a:solidFill>
                  <a:prstClr val="black"/>
                </a:solidFill>
              </a:rPr>
              <a:t>Πνευμονικός Αερισμός</a:t>
            </a:r>
            <a:endParaRPr lang="el-GR" sz="2700" dirty="0">
              <a:solidFill>
                <a:prstClr val="black"/>
              </a:solidFill>
            </a:endParaRPr>
          </a:p>
          <a:p>
            <a:endParaRPr lang="en-US" sz="27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4283968" y="3307841"/>
            <a:ext cx="48407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Αικατερίνη </a:t>
            </a:r>
            <a:r>
              <a:rPr lang="el-GR" sz="2200" dirty="0" smtClean="0">
                <a:latin typeface="+mn-lt"/>
              </a:rPr>
              <a:t>Χανιώτου,</a:t>
            </a:r>
            <a:r>
              <a:rPr lang="en-US" sz="2200" dirty="0" smtClean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Πνευμονολόγος, </a:t>
            </a:r>
          </a:p>
          <a:p>
            <a:r>
              <a:rPr lang="el-GR" sz="2200" dirty="0" smtClean="0">
                <a:latin typeface="+mn-lt"/>
              </a:rPr>
              <a:t>Διευθύντρια Πνευμονολογικής κλινικής Ογκολογικού Νοσ. «Οι Άγιοι Ανάργυροι»</a:t>
            </a:r>
            <a:endParaRPr lang="el-GR" sz="2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08559" y="3311166"/>
            <a:ext cx="3801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Ειρήνη Γραμματοπούλου, </a:t>
            </a:r>
            <a:r>
              <a:rPr lang="el-GR" sz="2200" dirty="0" smtClean="0">
                <a:latin typeface="+mn-lt"/>
              </a:rPr>
              <a:t> Αναπληρώτρια Καθηγήτρια </a:t>
            </a:r>
            <a:endParaRPr lang="el-GR" sz="2200" dirty="0">
              <a:latin typeface="+mn-lt"/>
            </a:endParaRPr>
          </a:p>
          <a:p>
            <a:r>
              <a:rPr lang="el-GR" sz="2200" dirty="0">
                <a:latin typeface="+mn-lt"/>
              </a:rPr>
              <a:t>Τμήμα Φυσικοθεραπείας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484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3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5 από </a:t>
            </a:r>
            <a:r>
              <a:rPr lang="el-GR" sz="3200" b="0" dirty="0" smtClean="0">
                <a:solidFill>
                  <a:srgbClr val="004A82"/>
                </a:solidFill>
              </a:rPr>
              <a:t>7)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4"/>
          </a:xfrm>
        </p:spPr>
        <p:txBody>
          <a:bodyPr/>
          <a:lstStyle/>
          <a:p>
            <a:pPr marL="0" lv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Κυψελίδες: </a:t>
            </a:r>
            <a:r>
              <a:rPr lang="el-GR" sz="2400" dirty="0">
                <a:solidFill>
                  <a:prstClr val="black"/>
                </a:solidFill>
              </a:rPr>
              <a:t>η λειτουργική μονάδα των </a:t>
            </a:r>
            <a:r>
              <a:rPr lang="el-GR" sz="2400" dirty="0" smtClean="0">
                <a:solidFill>
                  <a:prstClr val="black"/>
                </a:solidFill>
              </a:rPr>
              <a:t>πνευμόνων</a:t>
            </a:r>
            <a:endParaRPr lang="el-GR" sz="2400" dirty="0">
              <a:solidFill>
                <a:prstClr val="black"/>
              </a:solidFill>
            </a:endParaRPr>
          </a:p>
          <a:p>
            <a:pPr marL="0" lv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Περιβάλλονται από τα τριχοειδή αγγεία της πνευμονικής αρτηρίας</a:t>
            </a:r>
            <a:r>
              <a:rPr lang="el-GR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</a:t>
            </a:r>
            <a:r>
              <a:rPr lang="el-GR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l-GR" sz="2400" dirty="0" smtClean="0">
                <a:solidFill>
                  <a:prstClr val="black"/>
                </a:solidFill>
              </a:rPr>
              <a:t>ανταλλαγή </a:t>
            </a:r>
            <a:r>
              <a:rPr lang="el-GR" sz="2400" dirty="0">
                <a:solidFill>
                  <a:prstClr val="black"/>
                </a:solidFill>
              </a:rPr>
              <a:t>των αναπνευστικών αερίων</a:t>
            </a:r>
          </a:p>
          <a:p>
            <a:pPr lvl="0" algn="just">
              <a:buNone/>
            </a:pPr>
            <a:endParaRPr lang="el-GR" sz="20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8230"/>
            <a:ext cx="402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79" y="2513632"/>
            <a:ext cx="5813843" cy="325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867749" y="2106000"/>
            <a:ext cx="288032" cy="402736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1628800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56000" y="5832000"/>
            <a:ext cx="581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Εικ. 4.7 Τα όργανα του αναπνευστικού συστήματος του ανθρώπου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Ψηφιακό Σχολείο, </a:t>
            </a:r>
            <a:r>
              <a:rPr lang="en-US" sz="1200" dirty="0" smtClean="0">
                <a:latin typeface="+mn-lt"/>
                <a:hlinkClick r:id="rId3"/>
              </a:rPr>
              <a:t>digitalschool.minedu.gov.g</a:t>
            </a:r>
            <a:r>
              <a:rPr lang="en-US" sz="1200" dirty="0">
                <a:latin typeface="+mn-lt"/>
                <a:hlinkClick r:id="rId3"/>
              </a:rPr>
              <a:t>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56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>
                <a:solidFill>
                  <a:srgbClr val="004A82"/>
                </a:solidFill>
              </a:rPr>
              <a:t>(6 από </a:t>
            </a:r>
            <a:r>
              <a:rPr lang="el-GR" sz="3200" b="0" dirty="0" smtClean="0">
                <a:solidFill>
                  <a:srgbClr val="004A82"/>
                </a:solidFill>
              </a:rPr>
              <a:t>7)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4392488"/>
          </a:xfrm>
        </p:spPr>
        <p:txBody>
          <a:bodyPr>
            <a:normAutofit/>
          </a:bodyPr>
          <a:lstStyle/>
          <a:p>
            <a:pPr marL="361950" lvl="1" indent="-361950">
              <a:buNone/>
            </a:pPr>
            <a:r>
              <a:rPr lang="el-GR" sz="2600" b="1" dirty="0">
                <a:solidFill>
                  <a:srgbClr val="820000"/>
                </a:solidFill>
              </a:rPr>
              <a:t>Αναπνοή από τη μύτη</a:t>
            </a:r>
          </a:p>
          <a:p>
            <a:pPr marL="361950" lvl="1" indent="-3619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Κ</a:t>
            </a:r>
            <a:r>
              <a:rPr lang="el-GR" sz="2400" dirty="0" smtClean="0"/>
              <a:t>αθαρίζεται</a:t>
            </a:r>
            <a:r>
              <a:rPr lang="el-GR" sz="2400" dirty="0"/>
              <a:t>, θερμαίνεται ο εισπνεόμενος αέρας</a:t>
            </a:r>
          </a:p>
          <a:p>
            <a:pPr marL="361950" lvl="1" indent="-3619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 smtClean="0"/>
              <a:t>Μεγαλύτερη </a:t>
            </a:r>
            <a:r>
              <a:rPr lang="el-GR" sz="2400" dirty="0"/>
              <a:t>αντίσταση κατά την εισπνοή και την εκπνοή</a:t>
            </a:r>
            <a:endParaRPr lang="en-US" sz="2400" dirty="0"/>
          </a:p>
          <a:p>
            <a:pPr marL="361950" lvl="1" indent="-3619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/>
              <a:t>Μειώνει την αναπνευστική συχνότητα </a:t>
            </a:r>
            <a:r>
              <a:rPr lang="el-GR" sz="2400" dirty="0" smtClean="0"/>
              <a:t>σε σχέση με την</a:t>
            </a:r>
            <a:r>
              <a:rPr lang="en-US" sz="2400" dirty="0" smtClean="0"/>
              <a:t> </a:t>
            </a:r>
            <a:r>
              <a:rPr lang="el-GR" sz="2400" dirty="0"/>
              <a:t>αναπνοή από το στόμα </a:t>
            </a:r>
          </a:p>
          <a:p>
            <a:pPr marL="361950" lvl="1" indent="-361950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/>
              <a:t>Ενδυνάμωση αναπνευστικών μυών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5011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(West, 1999, 2001, 2008, 2012; Bates, 1989; Cotes, 1992; McArdle, Katch, Katch, 2001</a:t>
            </a:r>
            <a:r>
              <a:rPr lang="en-US" sz="2000" dirty="0" smtClean="0">
                <a:latin typeface="+mn-lt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10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 smtClean="0">
                <a:solidFill>
                  <a:srgbClr val="004A82"/>
                </a:solidFill>
              </a:rPr>
              <a:t>(7 από </a:t>
            </a:r>
            <a:r>
              <a:rPr lang="el-GR" sz="3200" b="0" dirty="0">
                <a:solidFill>
                  <a:srgbClr val="004A82"/>
                </a:solidFill>
              </a:rPr>
              <a:t>7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Αναπνευστικός </a:t>
            </a:r>
            <a:r>
              <a:rPr lang="el-GR" sz="2600" b="1" dirty="0" smtClean="0">
                <a:solidFill>
                  <a:srgbClr val="820000"/>
                </a:solidFill>
              </a:rPr>
              <a:t>βλεννογόνος:</a:t>
            </a:r>
          </a:p>
          <a:p>
            <a:pPr eaLnBrk="0" hangingPunct="0"/>
            <a:r>
              <a:rPr lang="el-GR" sz="2400" dirty="0" smtClean="0">
                <a:solidFill>
                  <a:prstClr val="black"/>
                </a:solidFill>
              </a:rPr>
              <a:t>Ψευδοπολύστιβο </a:t>
            </a:r>
            <a:r>
              <a:rPr lang="el-GR" sz="2400" dirty="0">
                <a:solidFill>
                  <a:prstClr val="black"/>
                </a:solidFill>
              </a:rPr>
              <a:t>κυλινδρικό κροσσωτό </a:t>
            </a:r>
            <a:r>
              <a:rPr lang="el-GR" sz="2400" dirty="0" smtClean="0">
                <a:solidFill>
                  <a:prstClr val="black"/>
                </a:solidFill>
              </a:rPr>
              <a:t>επιθήλιο </a:t>
            </a:r>
          </a:p>
          <a:p>
            <a:pPr eaLnBrk="0" hangingPunct="0"/>
            <a:r>
              <a:rPr lang="el-GR" sz="2400" dirty="0" smtClean="0">
                <a:solidFill>
                  <a:prstClr val="black"/>
                </a:solidFill>
              </a:rPr>
              <a:t>Χόριο</a:t>
            </a:r>
          </a:p>
          <a:p>
            <a:pPr eaLnBrk="0" hangingPunct="0"/>
            <a:r>
              <a:rPr lang="el-GR" sz="2400" dirty="0" smtClean="0">
                <a:solidFill>
                  <a:prstClr val="black"/>
                </a:solidFill>
              </a:rPr>
              <a:t>Αδένες </a:t>
            </a:r>
            <a:r>
              <a:rPr lang="el-GR" sz="2400" dirty="0">
                <a:solidFill>
                  <a:srgbClr val="002060"/>
                </a:solidFill>
              </a:rPr>
              <a:t>	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10431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(West, 1999, 2001, 2008, 2012; Bates, 1989; Cotes, 1992; McArdle, Katch, Katch,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9" name="Picture 1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18473" y="2338062"/>
            <a:ext cx="4081305" cy="31982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708279" y="5612271"/>
            <a:ext cx="1067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leavingbio.net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1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75" y="1299006"/>
            <a:ext cx="5961249" cy="447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Ανταλλαγή Αναπνευστικών Αερίων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45907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  <a:latin typeface="+mn-lt"/>
              </a:rPr>
              <a:t>Κυψελίδες-αίμα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471033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400" dirty="0">
                <a:solidFill>
                  <a:prstClr val="black"/>
                </a:solidFill>
                <a:latin typeface="+mn-lt"/>
              </a:rPr>
              <a:t>Αίμα-κύτταρο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0845" y="5880301"/>
            <a:ext cx="5813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“25-Alveolar-Gas-Exchange-Diagram”, BIO 10 (Galt) , Ch. 23: Circulation and Gas Exchange ('Respiration', Breathing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),  Santa Rosa Junior College, </a:t>
            </a:r>
            <a:r>
              <a:rPr lang="en-US" sz="1200" dirty="0" smtClean="0">
                <a:latin typeface="+mn-lt"/>
                <a:hlinkClick r:id="rId3"/>
              </a:rPr>
              <a:t>online.santarosa.edu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97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Μηχανισμοί Πνευμονικού Αερισμού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Ο πνευμονικός αερισμός </a:t>
            </a:r>
            <a:r>
              <a:rPr lang="el-GR" sz="2400" dirty="0"/>
              <a:t>πραγματοποιείται με 2 μηχανισμούς:</a:t>
            </a:r>
          </a:p>
          <a:p>
            <a:pPr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Ροή </a:t>
            </a:r>
            <a:r>
              <a:rPr lang="el-GR" sz="2400" b="1" dirty="0">
                <a:solidFill>
                  <a:srgbClr val="004A82"/>
                </a:solidFill>
              </a:rPr>
              <a:t>αέρα </a:t>
            </a:r>
            <a:r>
              <a:rPr lang="el-GR" sz="2400" dirty="0"/>
              <a:t>λόγω διαφοράς </a:t>
            </a:r>
            <a:r>
              <a:rPr lang="en-US" sz="2400" dirty="0"/>
              <a:t>P</a:t>
            </a:r>
            <a:r>
              <a:rPr lang="el-GR" sz="2400" dirty="0"/>
              <a:t>κυψελιδικής-</a:t>
            </a:r>
            <a:r>
              <a:rPr lang="en-US" sz="2400" dirty="0"/>
              <a:t>P</a:t>
            </a:r>
            <a:r>
              <a:rPr lang="el-GR" sz="2400" dirty="0"/>
              <a:t>ατμοσφαιρικής</a:t>
            </a:r>
            <a:r>
              <a:rPr lang="en-US" sz="2400" dirty="0"/>
              <a:t> </a:t>
            </a:r>
            <a:r>
              <a:rPr lang="el-GR" sz="2400" dirty="0"/>
              <a:t>μέχρι τα  αναπνευστικά βρογχιόλια </a:t>
            </a:r>
            <a:endParaRPr lang="el-GR" sz="2400" dirty="0" smtClean="0"/>
          </a:p>
          <a:p>
            <a:pPr>
              <a:lnSpc>
                <a:spcPct val="114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Διάχυση </a:t>
            </a:r>
            <a:r>
              <a:rPr lang="el-GR" sz="2400" b="1" dirty="0">
                <a:solidFill>
                  <a:srgbClr val="004A82"/>
                </a:solidFill>
              </a:rPr>
              <a:t>των αερίων</a:t>
            </a:r>
            <a:r>
              <a:rPr lang="el-GR" sz="2400" dirty="0"/>
              <a:t>, δηλ. μετακίνηση του αέρα μέχρι τις κυψελίδες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1999, 2001, 2008, 2012;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Bates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1989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Cotes, 1992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McArdle, Katch, Katch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1127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Σύσταση Αναπνεόμενου Αέρα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05" y="1380543"/>
            <a:ext cx="1080120" cy="504000"/>
          </a:xfrm>
        </p:spPr>
        <p:txBody>
          <a:bodyPr anchor="ctr">
            <a:normAutofit/>
          </a:bodyPr>
          <a:lstStyle/>
          <a:p>
            <a:pPr marL="0" indent="0" fontAlgn="ctr">
              <a:spcBef>
                <a:spcPts val="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Αέριο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9653" y="1380543"/>
            <a:ext cx="28083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Εισπνεόμενος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αέρας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8005" y="1380543"/>
            <a:ext cx="295232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Εμπνεόμενος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αέρας</a:t>
            </a:r>
            <a:endParaRPr lang="en-US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413" y="204229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Άζωτο </a:t>
            </a:r>
            <a:r>
              <a:rPr lang="en-US" sz="2400" dirty="0" smtClean="0">
                <a:latin typeface="+mn-lt"/>
              </a:rPr>
              <a:t>                                </a:t>
            </a:r>
            <a:endParaRPr lang="el-GR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O2</a:t>
            </a:r>
            <a:endParaRPr lang="el-GR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CO2                                     </a:t>
            </a:r>
            <a:endParaRPr lang="el-GR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H2O (</a:t>
            </a:r>
            <a:r>
              <a:rPr lang="el-GR" sz="2400" dirty="0" smtClean="0">
                <a:latin typeface="+mn-lt"/>
              </a:rPr>
              <a:t>ατμός)          </a:t>
            </a:r>
            <a:endParaRPr lang="el-GR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670" y="6266682"/>
            <a:ext cx="493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</a:t>
            </a:r>
            <a:r>
              <a:rPr lang="en-US" sz="1600" dirty="0" smtClean="0">
                <a:latin typeface="+mn-lt"/>
              </a:rPr>
              <a:t>Katch, Katch</a:t>
            </a:r>
            <a:r>
              <a:rPr lang="el-GR" sz="1600" dirty="0">
                <a:latin typeface="+mn-lt"/>
              </a:rPr>
              <a:t>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2749653" y="2042290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78%                                        </a:t>
            </a:r>
            <a:endParaRPr lang="el-GR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20.8% </a:t>
            </a:r>
            <a:r>
              <a:rPr lang="el-GR" sz="2400" dirty="0" smtClean="0">
                <a:latin typeface="+mn-lt"/>
              </a:rPr>
              <a:t>                                         </a:t>
            </a:r>
          </a:p>
          <a:p>
            <a:r>
              <a:rPr lang="en-US" sz="2400" dirty="0" smtClean="0">
                <a:latin typeface="+mn-lt"/>
              </a:rPr>
              <a:t>0.04%                                      </a:t>
            </a:r>
          </a:p>
          <a:p>
            <a:r>
              <a:rPr lang="en-US" sz="2400" dirty="0" smtClean="0">
                <a:latin typeface="+mn-lt"/>
              </a:rPr>
              <a:t>1.2% </a:t>
            </a:r>
            <a:r>
              <a:rPr lang="el-GR" sz="2400" dirty="0" smtClean="0">
                <a:latin typeface="+mn-lt"/>
              </a:rPr>
              <a:t>  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8005" y="2042290"/>
            <a:ext cx="1179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76%</a:t>
            </a:r>
          </a:p>
          <a:p>
            <a:r>
              <a:rPr lang="en-US" sz="2400" dirty="0" smtClean="0">
                <a:latin typeface="+mn-lt"/>
              </a:rPr>
              <a:t>15.3%</a:t>
            </a:r>
            <a:r>
              <a:rPr lang="el-GR" sz="2400" dirty="0" smtClean="0">
                <a:latin typeface="+mn-lt"/>
              </a:rPr>
              <a:t>     </a:t>
            </a:r>
          </a:p>
          <a:p>
            <a:r>
              <a:rPr lang="en-US" sz="2400" dirty="0" smtClean="0">
                <a:latin typeface="+mn-lt"/>
              </a:rPr>
              <a:t>4.2%  </a:t>
            </a:r>
          </a:p>
          <a:p>
            <a:r>
              <a:rPr lang="en-US" sz="2400" dirty="0" smtClean="0">
                <a:latin typeface="+mn-lt"/>
              </a:rPr>
              <a:t>6.1% </a:t>
            </a:r>
            <a:r>
              <a:rPr lang="el-GR" sz="2400" dirty="0" smtClean="0">
                <a:latin typeface="+mn-lt"/>
              </a:rPr>
              <a:t>                                </a:t>
            </a:r>
            <a:endParaRPr lang="el-GR" sz="24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89413" y="1916832"/>
            <a:ext cx="80648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Τύποι Αναπνοής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10" y="1850088"/>
            <a:ext cx="2043594" cy="419124"/>
          </a:xfrm>
        </p:spPr>
        <p:txBody>
          <a:bodyPr>
            <a:noAutofit/>
          </a:bodyPr>
          <a:lstStyle/>
          <a:p>
            <a:pPr lvl="0"/>
            <a:r>
              <a:rPr lang="el-GR" sz="2400" b="1" dirty="0" smtClean="0">
                <a:solidFill>
                  <a:prstClr val="black"/>
                </a:solidFill>
              </a:rPr>
              <a:t>Ταχύπνοια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  <a:r>
              <a:rPr lang="el-GR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el-GR" sz="2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9" name="Up Arrow 8"/>
          <p:cNvSpPr/>
          <p:nvPr/>
        </p:nvSpPr>
        <p:spPr>
          <a:xfrm>
            <a:off x="2340000" y="1971701"/>
            <a:ext cx="45719" cy="21602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2340000" y="1848517"/>
            <a:ext cx="60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RR</a:t>
            </a:r>
            <a:endParaRPr lang="el-GR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86" y="235510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Βραδύπνοια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:</a:t>
            </a:r>
            <a:endParaRPr lang="el-GR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517832" y="2514854"/>
            <a:ext cx="45719" cy="2160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2563551" y="239203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RR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360795"/>
            <a:ext cx="3276872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sz="2600" b="1" dirty="0">
                <a:solidFill>
                  <a:srgbClr val="820000"/>
                </a:solidFill>
                <a:latin typeface="Calibri"/>
              </a:rPr>
              <a:t>Μορφές αναπνοής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Ανώτερη θωρακική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Διαφραγματική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ή κατώτερη θωρακική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Φτάρνισμα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Χασμουρητό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Βήχας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Λόξυγκας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Γέλιο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Ροχαλητό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3568" y="6310431"/>
            <a:ext cx="486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2001</a:t>
            </a:r>
            <a:r>
              <a:rPr lang="el-GR" sz="1600" dirty="0" smtClean="0">
                <a:latin typeface="+mn-lt"/>
              </a:rPr>
              <a:t>)</a:t>
            </a: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83278" y="1360795"/>
            <a:ext cx="52216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600" b="1" dirty="0">
                <a:solidFill>
                  <a:srgbClr val="820000"/>
                </a:solidFill>
                <a:latin typeface="+mn-lt"/>
              </a:rPr>
              <a:t>Συχνότητα</a:t>
            </a:r>
            <a:r>
              <a:rPr lang="el-GR" sz="26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αναπνοών (</a:t>
            </a:r>
            <a:r>
              <a:rPr lang="en-US" sz="2400" dirty="0">
                <a:latin typeface="+mn-lt"/>
              </a:rPr>
              <a:t>RR</a:t>
            </a:r>
            <a:r>
              <a:rPr lang="el-GR" sz="2400" dirty="0">
                <a:latin typeface="+mn-lt"/>
              </a:rPr>
              <a:t>)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 12-16 /</a:t>
            </a:r>
            <a:r>
              <a:rPr lang="en-US" sz="2400" dirty="0">
                <a:latin typeface="+mn-lt"/>
              </a:rPr>
              <a:t>min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1484784"/>
            <a:ext cx="0" cy="4176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51" y="2947701"/>
            <a:ext cx="3392663" cy="2713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7149" y="5762231"/>
            <a:ext cx="4408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Παράγωγο έργου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Respiratory system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Theresa knott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9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Σχέση μεταξύ της αναπνευστικής συχνότητας και πνευμονικών όγκων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828" y="1554302"/>
            <a:ext cx="926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ΑΝΑΠΝΟΗ     ΑΟΑ       ΑΣ             ΚΛΑ                    ΑΝΧ           ΚΥΨ/ΚΟΣ ΑΕΡ.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86" y="2282022"/>
            <a:ext cx="892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Επιπόλαιη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   150</a:t>
            </a:r>
            <a:r>
              <a:rPr lang="en-US" sz="2400" dirty="0" smtClean="0">
                <a:latin typeface="+mn-lt"/>
              </a:rPr>
              <a:t>ml </a:t>
            </a:r>
            <a:r>
              <a:rPr lang="el-GR" sz="2400" dirty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  </a:t>
            </a:r>
            <a:r>
              <a:rPr lang="en-US" sz="2400" dirty="0" smtClean="0">
                <a:latin typeface="+mn-lt"/>
              </a:rPr>
              <a:t>40b/min </a:t>
            </a:r>
            <a:r>
              <a:rPr lang="el-GR" sz="2400" dirty="0" smtClean="0">
                <a:latin typeface="+mn-lt"/>
              </a:rPr>
              <a:t>   </a:t>
            </a:r>
            <a:r>
              <a:rPr lang="en-US" sz="2400" dirty="0" smtClean="0">
                <a:latin typeface="+mn-lt"/>
              </a:rPr>
              <a:t>6000ml/min </a:t>
            </a:r>
            <a:r>
              <a:rPr lang="el-GR" sz="2400" dirty="0" smtClean="0">
                <a:latin typeface="+mn-lt"/>
              </a:rPr>
              <a:t>   </a:t>
            </a:r>
            <a:r>
              <a:rPr lang="en-US" sz="2400" dirty="0" smtClean="0">
                <a:latin typeface="+mn-lt"/>
              </a:rPr>
              <a:t>150x40   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0</a:t>
            </a:r>
            <a:endParaRPr lang="el-GR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86" y="285852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Ήρεμη </a:t>
            </a:r>
            <a:r>
              <a:rPr lang="el-GR" sz="2400" dirty="0" smtClean="0">
                <a:latin typeface="+mn-lt"/>
                <a:sym typeface="Wingdings" pitchFamily="2" charset="2"/>
              </a:rPr>
              <a:t>        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500         12      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      6000          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      150</a:t>
            </a:r>
            <a:r>
              <a:rPr lang="en-US" sz="2400" dirty="0" smtClean="0">
                <a:latin typeface="+mn-lt"/>
                <a:sym typeface="Wingdings" pitchFamily="2" charset="2"/>
              </a:rPr>
              <a:t>x12    </a:t>
            </a:r>
            <a:r>
              <a:rPr lang="el-GR" sz="2400" dirty="0" smtClean="0">
                <a:latin typeface="+mn-lt"/>
                <a:sym typeface="Wingdings" pitchFamily="2" charset="2"/>
              </a:rPr>
              <a:t>  </a:t>
            </a:r>
            <a:r>
              <a:rPr lang="en-US" sz="2400" dirty="0" smtClean="0">
                <a:latin typeface="+mn-lt"/>
                <a:sym typeface="Wingdings" pitchFamily="2" charset="2"/>
              </a:rPr>
              <a:t>4200</a:t>
            </a:r>
            <a:r>
              <a:rPr lang="el-GR" sz="2400" dirty="0" smtClean="0">
                <a:latin typeface="+mn-lt"/>
                <a:sym typeface="Wingdings" pitchFamily="2" charset="2"/>
              </a:rPr>
              <a:t>       </a:t>
            </a:r>
            <a:endParaRPr lang="el-GR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86" y="3410323"/>
            <a:ext cx="9021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Βαθιά </a:t>
            </a:r>
            <a:r>
              <a:rPr lang="el-GR" sz="2400" dirty="0" smtClean="0">
                <a:latin typeface="+mn-lt"/>
                <a:sym typeface="Wingdings" pitchFamily="2" charset="2"/>
              </a:rPr>
              <a:t>           1000    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 6         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  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l-GR" sz="2400" dirty="0" smtClean="0">
                <a:latin typeface="+mn-lt"/>
                <a:sym typeface="Wingdings" pitchFamily="2" charset="2"/>
              </a:rPr>
              <a:t> 6000                  150</a:t>
            </a:r>
            <a:r>
              <a:rPr lang="en-US" sz="2400" dirty="0" smtClean="0">
                <a:latin typeface="+mn-lt"/>
                <a:sym typeface="Wingdings" pitchFamily="2" charset="2"/>
              </a:rPr>
              <a:t>x6      </a:t>
            </a:r>
            <a:r>
              <a:rPr lang="el-GR" sz="2400" dirty="0" smtClean="0">
                <a:latin typeface="+mn-lt"/>
                <a:sym typeface="Wingdings" pitchFamily="2" charset="2"/>
              </a:rPr>
              <a:t> </a:t>
            </a:r>
            <a:r>
              <a:rPr lang="en-US" sz="2400" dirty="0" smtClean="0">
                <a:latin typeface="+mn-lt"/>
                <a:sym typeface="Wingdings" pitchFamily="2" charset="2"/>
              </a:rPr>
              <a:t> 5100</a:t>
            </a:r>
            <a:endParaRPr lang="el-GR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408" y="6519446"/>
            <a:ext cx="3385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</a:t>
            </a:r>
            <a:r>
              <a:rPr lang="el-GR" sz="1600" dirty="0" smtClean="0">
                <a:latin typeface="+mn-lt"/>
              </a:rPr>
              <a:t>2001</a:t>
            </a:r>
            <a:r>
              <a:rPr lang="en-US" sz="1600" dirty="0" smtClean="0">
                <a:latin typeface="+mn-lt"/>
              </a:rPr>
              <a:t>)</a:t>
            </a:r>
            <a:endParaRPr lang="el-GR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7676" y="2130366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487" y="1394099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372" y="4287199"/>
            <a:ext cx="8229600" cy="19501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AOA: </a:t>
            </a:r>
            <a:r>
              <a:rPr lang="el-GR" sz="2400" dirty="0" smtClean="0"/>
              <a:t>Αναπνεόμενος όγκος αέρα</a:t>
            </a:r>
          </a:p>
          <a:p>
            <a:r>
              <a:rPr lang="el-GR" sz="2400" dirty="0" smtClean="0"/>
              <a:t>ΑΣ</a:t>
            </a:r>
            <a:r>
              <a:rPr lang="en-US" sz="2400" dirty="0" smtClean="0"/>
              <a:t>:</a:t>
            </a:r>
            <a:r>
              <a:rPr lang="el-GR" sz="2400" dirty="0" smtClean="0"/>
              <a:t> Αναπνευστική συχνότητα</a:t>
            </a:r>
          </a:p>
          <a:p>
            <a:r>
              <a:rPr lang="el-GR" sz="2400" dirty="0" smtClean="0"/>
              <a:t>ΚΛΑ</a:t>
            </a:r>
            <a:r>
              <a:rPr lang="en-US" sz="2400" dirty="0" smtClean="0"/>
              <a:t>:</a:t>
            </a:r>
            <a:r>
              <a:rPr lang="el-GR" sz="2400" dirty="0" smtClean="0"/>
              <a:t> Κατά λεπτό αερισμός </a:t>
            </a:r>
          </a:p>
          <a:p>
            <a:r>
              <a:rPr lang="el-GR" sz="2400" dirty="0" smtClean="0"/>
              <a:t>ΑΝΧ</a:t>
            </a:r>
            <a:r>
              <a:rPr lang="en-US" sz="2400" dirty="0" smtClean="0"/>
              <a:t>:</a:t>
            </a:r>
            <a:r>
              <a:rPr lang="el-GR" sz="2400" dirty="0" smtClean="0"/>
              <a:t> Ανατομικός νεκρός χώρος 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7676" y="4005064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«</a:t>
            </a:r>
            <a:r>
              <a:rPr lang="el-GR" sz="4400" dirty="0">
                <a:solidFill>
                  <a:srgbClr val="004A82"/>
                </a:solidFill>
              </a:rPr>
              <a:t>Φυσιολογική» </a:t>
            </a:r>
            <a:r>
              <a:rPr lang="el-GR" sz="4400" dirty="0" smtClean="0">
                <a:solidFill>
                  <a:srgbClr val="004A82"/>
                </a:solidFill>
              </a:rPr>
              <a:t>Ανομοιογένεια αερισμού-αιμάτωσης</a:t>
            </a:r>
            <a:r>
              <a:rPr lang="en-US" sz="4400" dirty="0" smtClean="0">
                <a:solidFill>
                  <a:srgbClr val="004A82"/>
                </a:solidFill>
              </a:rPr>
              <a:t> </a:t>
            </a:r>
            <a:r>
              <a:rPr lang="en-US" sz="3600" b="0" dirty="0" smtClean="0">
                <a:solidFill>
                  <a:srgbClr val="004A82"/>
                </a:solidFill>
              </a:rPr>
              <a:t>(1</a:t>
            </a:r>
            <a:r>
              <a:rPr lang="el-GR" sz="3600" b="0" dirty="0" smtClean="0">
                <a:solidFill>
                  <a:srgbClr val="004A82"/>
                </a:solidFill>
              </a:rPr>
              <a:t>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04456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Λόγω: </a:t>
            </a:r>
            <a:endParaRPr lang="en-US" sz="2600" b="1" dirty="0" smtClean="0">
              <a:solidFill>
                <a:srgbClr val="82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1</a:t>
            </a:r>
            <a:r>
              <a:rPr lang="el-GR" sz="2400" b="1" dirty="0">
                <a:solidFill>
                  <a:schemeClr val="tx2"/>
                </a:solidFill>
              </a:rPr>
              <a:t>. </a:t>
            </a:r>
            <a:r>
              <a:rPr lang="el-GR" sz="2400" b="1" dirty="0" smtClean="0">
                <a:solidFill>
                  <a:schemeClr val="tx2"/>
                </a:solidFill>
              </a:rPr>
              <a:t>Του </a:t>
            </a:r>
            <a:r>
              <a:rPr lang="el-GR" sz="2400" b="1" dirty="0">
                <a:solidFill>
                  <a:schemeClr val="tx2"/>
                </a:solidFill>
              </a:rPr>
              <a:t>βάρους του πνεύμονα 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/>
              <a:t>Ο</a:t>
            </a:r>
            <a:r>
              <a:rPr lang="el-GR" sz="2400" dirty="0" smtClean="0"/>
              <a:t>ι </a:t>
            </a:r>
            <a:r>
              <a:rPr lang="el-GR" sz="2400" dirty="0"/>
              <a:t>πνευμονικές κορυφές διατείνονται περισσότερο συγκριτικά με τις </a:t>
            </a:r>
            <a:r>
              <a:rPr lang="el-GR" sz="2400" dirty="0" smtClean="0"/>
              <a:t>βάσεις</a:t>
            </a:r>
          </a:p>
          <a:p>
            <a:pPr marL="0" lvl="0" indent="0" fontAlgn="base">
              <a:spcBef>
                <a:spcPts val="1800"/>
              </a:spcBef>
              <a:spcAft>
                <a:spcPct val="0"/>
              </a:spcAft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2</a:t>
            </a:r>
            <a:r>
              <a:rPr lang="el-GR" sz="2400" b="1" dirty="0">
                <a:solidFill>
                  <a:schemeClr val="tx2"/>
                </a:solidFill>
              </a:rPr>
              <a:t>. </a:t>
            </a:r>
            <a:r>
              <a:rPr lang="el-GR" sz="2400" b="1" dirty="0" smtClean="0">
                <a:solidFill>
                  <a:schemeClr val="tx2"/>
                </a:solidFill>
              </a:rPr>
              <a:t>Διαφορών </a:t>
            </a:r>
            <a:r>
              <a:rPr lang="el-GR" sz="2400" b="1" dirty="0">
                <a:solidFill>
                  <a:schemeClr val="tx2"/>
                </a:solidFill>
              </a:rPr>
              <a:t>στην ενδοτικότητα των πνευμόνων/θωρακικού </a:t>
            </a:r>
            <a:r>
              <a:rPr lang="el-GR" sz="2400" b="1" dirty="0">
                <a:solidFill>
                  <a:srgbClr val="004A82"/>
                </a:solidFill>
              </a:rPr>
              <a:t>τοιχώματος και στις αντιστάσεις των αεραγωγών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/>
              <a:t>Περιοχές με μεγάλες αντιστάσεις </a:t>
            </a:r>
            <a:r>
              <a:rPr lang="el-GR" sz="2400" dirty="0" smtClean="0"/>
              <a:t>        μικρότερη </a:t>
            </a:r>
            <a:r>
              <a:rPr lang="el-GR" sz="2400" dirty="0"/>
              <a:t>ροή αέρα </a:t>
            </a:r>
            <a:r>
              <a:rPr lang="el-GR" sz="2400" dirty="0" smtClean="0"/>
              <a:t>          	περισσότερος </a:t>
            </a:r>
            <a:r>
              <a:rPr lang="el-GR" sz="2400" dirty="0"/>
              <a:t>χρόνος πλήρωσης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σε σχέση με </a:t>
            </a:r>
            <a:r>
              <a:rPr lang="el-GR" sz="2400" dirty="0" smtClean="0"/>
              <a:t>περιοχές </a:t>
            </a:r>
            <a:r>
              <a:rPr lang="el-GR" sz="2400" dirty="0"/>
              <a:t>με μικρότερες αντιστάσεις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1999, 2001, 2008, 2012;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Bates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1989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Cotes, 1992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McArdle, Katch, Katch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2001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)+ 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50314" y="4149080"/>
            <a:ext cx="288032" cy="267584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71600" y="4509120"/>
            <a:ext cx="288032" cy="267584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«</a:t>
            </a:r>
            <a:r>
              <a:rPr lang="el-GR" dirty="0">
                <a:solidFill>
                  <a:srgbClr val="004A82"/>
                </a:solidFill>
              </a:rPr>
              <a:t>Φυσιολογική» Ανομοιογένεια αερισμού-αιμάτωσης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  <a:latin typeface="+mn-lt"/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  <a:latin typeface="+mn-lt"/>
              </a:rPr>
              <a:t>2</a:t>
            </a:r>
            <a:r>
              <a:rPr lang="en-US" sz="3200" b="0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3200" b="0" dirty="0">
                <a:solidFill>
                  <a:srgbClr val="004A82"/>
                </a:solidFill>
                <a:latin typeface="+mn-lt"/>
              </a:rPr>
              <a:t>από 2)</a:t>
            </a:r>
            <a:r>
              <a:rPr lang="el-GR" sz="3200" b="0" u="sng" dirty="0">
                <a:solidFill>
                  <a:srgbClr val="004A82"/>
                </a:solidFill>
                <a:latin typeface="+mn-lt"/>
              </a:rPr>
              <a:t/>
            </a:r>
            <a:br>
              <a:rPr lang="el-GR" sz="3200" b="0" u="sng" dirty="0">
                <a:solidFill>
                  <a:srgbClr val="004A82"/>
                </a:solidFill>
                <a:latin typeface="+mn-lt"/>
              </a:rPr>
            </a:br>
            <a:endParaRPr lang="el-GR" sz="3200" b="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50" y="1974964"/>
            <a:ext cx="8229600" cy="152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chemeClr val="tx2"/>
                </a:solidFill>
              </a:rPr>
              <a:t>3. Βάθους, συχνότητας αναπνοής</a:t>
            </a:r>
          </a:p>
          <a:p>
            <a:pPr marL="355600" indent="-355600">
              <a:tabLst>
                <a:tab pos="355600" algn="l"/>
              </a:tabLst>
            </a:pPr>
            <a:r>
              <a:rPr lang="el-GR" sz="2400" dirty="0" smtClean="0"/>
              <a:t>Αργή </a:t>
            </a:r>
            <a:r>
              <a:rPr lang="el-GR" sz="2400" dirty="0"/>
              <a:t>εισπνοή</a:t>
            </a:r>
          </a:p>
          <a:p>
            <a:pPr marL="355600" indent="-355600">
              <a:tabLst>
                <a:tab pos="355600" algn="l"/>
              </a:tabLst>
            </a:pPr>
            <a:r>
              <a:rPr lang="el-GR" sz="2400" dirty="0" smtClean="0"/>
              <a:t>Γρήγορη </a:t>
            </a:r>
            <a:r>
              <a:rPr lang="el-GR" sz="2400" dirty="0"/>
              <a:t>εισπνοή</a:t>
            </a:r>
          </a:p>
          <a:p>
            <a:pPr marL="0" indent="0">
              <a:buNone/>
            </a:pPr>
            <a:endParaRPr lang="el-GR" sz="2400" dirty="0">
              <a:solidFill>
                <a:srgbClr val="0070C0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-23972" y="627322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2001)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473171"/>
            <a:ext cx="11228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Λόγω: </a:t>
            </a:r>
            <a:endParaRPr lang="en-US" sz="26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350" y="39330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Η ανομοιογένεια αυτής της αιτιολογίας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Δεν </a:t>
            </a:r>
            <a:r>
              <a:rPr lang="el-GR" sz="2400" dirty="0">
                <a:latin typeface="+mn-lt"/>
              </a:rPr>
              <a:t>επηρεάζει τον πνευμονικό αερισμό σε φυσιολογικά άτομα,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Επηρεάζει </a:t>
            </a:r>
            <a:r>
              <a:rPr lang="el-GR" sz="2400" dirty="0">
                <a:latin typeface="+mn-lt"/>
              </a:rPr>
              <a:t>τον πνευμονικό αερισμό μόνο σε παθολογικές καταστάσεις </a:t>
            </a:r>
            <a:endParaRPr lang="en-US" sz="2400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3645024"/>
            <a:ext cx="8496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Πνευμονικ</a:t>
            </a:r>
            <a:r>
              <a:rPr lang="el-GR" sz="4400" dirty="0">
                <a:solidFill>
                  <a:srgbClr val="004A82"/>
                </a:solidFill>
              </a:rPr>
              <a:t>ό</a:t>
            </a:r>
            <a:r>
              <a:rPr lang="el-GR" sz="4400" dirty="0" smtClean="0">
                <a:solidFill>
                  <a:srgbClr val="004A82"/>
                </a:solidFill>
              </a:rPr>
              <a:t>ς Αερισμός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>
                <a:solidFill>
                  <a:srgbClr val="004A82"/>
                </a:solidFill>
                <a:latin typeface="+mn-lt"/>
              </a:rPr>
              <a:t>Πνευμονικός αερισμός, αναπνευστική αντλία, Λειτουργικός έλεγχος των πνευμόνων, νευρικός έλεγχος της αναπνοής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181847" y="4933724"/>
            <a:ext cx="284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Demonstration of Breathing Mechanism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Copyright © 2013 - NCS Pearson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95596"/>
            <a:ext cx="36576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4A82"/>
                </a:solidFill>
              </a:rPr>
              <a:t>Ενδοτικότητα πνευμόνων</a:t>
            </a:r>
            <a:r>
              <a:rPr lang="en-US" b="1" dirty="0" smtClean="0">
                <a:solidFill>
                  <a:srgbClr val="004A82"/>
                </a:solidFill>
              </a:rPr>
              <a:t/>
            </a:r>
            <a:br>
              <a:rPr lang="en-US" b="1" dirty="0" smtClean="0">
                <a:solidFill>
                  <a:srgbClr val="004A82"/>
                </a:solidFill>
              </a:rPr>
            </a:br>
            <a:r>
              <a:rPr lang="el-GR" b="1" dirty="0" smtClean="0">
                <a:solidFill>
                  <a:srgbClr val="004A82"/>
                </a:solidFill>
              </a:rPr>
              <a:t>θωρακικού τοιχώματος </a:t>
            </a:r>
            <a:endParaRPr lang="en-US" b="1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368152"/>
          </a:xfrm>
          <a:ln>
            <a:solidFill>
              <a:srgbClr val="820000"/>
            </a:solidFill>
          </a:ln>
        </p:spPr>
        <p:txBody>
          <a:bodyPr/>
          <a:lstStyle/>
          <a:p>
            <a:pPr marL="0" lvl="0" indent="0">
              <a:lnSpc>
                <a:spcPct val="114000"/>
              </a:lnSpc>
              <a:buNone/>
            </a:pPr>
            <a:r>
              <a:rPr lang="el-GR" sz="2400" dirty="0">
                <a:solidFill>
                  <a:prstClr val="black"/>
                </a:solidFill>
              </a:rPr>
              <a:t>Είναι το μέτρο της διατασιμότητας, </a:t>
            </a:r>
            <a:r>
              <a:rPr lang="el-GR" sz="2400" dirty="0" smtClean="0">
                <a:solidFill>
                  <a:prstClr val="black"/>
                </a:solidFill>
              </a:rPr>
              <a:t>δηλαδή </a:t>
            </a:r>
            <a:r>
              <a:rPr lang="el-GR" sz="2400" dirty="0">
                <a:solidFill>
                  <a:prstClr val="black"/>
                </a:solidFill>
              </a:rPr>
              <a:t>της ευκολίας με την οποία οι πνεύμονες ή ο θώρακας μπορούν να αλλάζουν διαστάσεις με την εφαρμογή πίεσης – δύναμης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1999, 2001, 2008, 2012;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Bates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1989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Cotes,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1992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McArdle, Katch, Katch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200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46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Αντίσταση</a:t>
            </a:r>
            <a:endParaRPr lang="el-GR" dirty="0">
              <a:solidFill>
                <a:srgbClr val="004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36504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820000"/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Είναι </a:t>
                </a:r>
                <a:r>
                  <a:rPr lang="el-GR" sz="2400" dirty="0">
                    <a:solidFill>
                      <a:prstClr val="black"/>
                    </a:solidFill>
                  </a:rPr>
                  <a:t>η ιδιότητα μιας δομής να ανθίσταται στην κίνηση λόγω τριβής μεταξύ των κινούμενων δομών</a:t>
                </a:r>
              </a:p>
              <a:p>
                <a:pPr>
                  <a:buClr>
                    <a:srgbClr val="820000"/>
                  </a:buClr>
                  <a:buFont typeface="Wingdings" panose="05000000000000000000" pitchFamily="2" charset="2"/>
                  <a:buChar char="q"/>
                </a:pPr>
                <a:endParaRPr lang="el-GR" sz="2400" dirty="0">
                  <a:solidFill>
                    <a:prstClr val="black"/>
                  </a:solidFill>
                </a:endParaRPr>
              </a:p>
              <a:p>
                <a:pPr>
                  <a:buClr>
                    <a:srgbClr val="820000"/>
                  </a:buClr>
                  <a:buFont typeface="Wingdings" panose="05000000000000000000" pitchFamily="2" charset="2"/>
                  <a:buChar char="q"/>
                </a:pPr>
                <a:r>
                  <a:rPr lang="el-GR" sz="2400" dirty="0">
                    <a:solidFill>
                      <a:prstClr val="black"/>
                    </a:solidFill>
                  </a:rPr>
                  <a:t>Η συνολική αντίσταση στη ροή 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𝑙</m:t>
                        </m:r>
                      </m:num>
                      <m:den>
                        <m:sSup>
                          <m:sSupPr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36504"/>
              </a:xfrm>
              <a:blipFill rotWithShape="1">
                <a:blip r:embed="rId2" cstate="print"/>
                <a:stretch>
                  <a:fillRect l="-1037" t="-10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6273225"/>
            <a:ext cx="428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fontAlgn="auto">
              <a:spcBef>
                <a:spcPct val="20000"/>
              </a:spcBef>
              <a:spcAft>
                <a:spcPts val="0"/>
              </a:spcAft>
            </a:pPr>
            <a:r>
              <a:rPr lang="el-GR" sz="1600" dirty="0">
                <a:latin typeface="Calibri"/>
              </a:rPr>
              <a:t>(</a:t>
            </a:r>
            <a:r>
              <a:rPr lang="en-US" sz="1600" dirty="0">
                <a:latin typeface="Calibri"/>
              </a:rPr>
              <a:t>West</a:t>
            </a:r>
            <a:r>
              <a:rPr lang="el-GR" sz="1600" dirty="0">
                <a:latin typeface="Calibri"/>
              </a:rPr>
              <a:t>, 1999, 2001, 2008, 2012; </a:t>
            </a:r>
            <a:r>
              <a:rPr lang="en-US" sz="1600" dirty="0">
                <a:latin typeface="Calibri"/>
              </a:rPr>
              <a:t>Bates</a:t>
            </a:r>
            <a:r>
              <a:rPr lang="el-GR" sz="1600" dirty="0">
                <a:latin typeface="Calibri"/>
              </a:rPr>
              <a:t>, </a:t>
            </a:r>
            <a:r>
              <a:rPr lang="en-US" sz="1600" dirty="0">
                <a:latin typeface="Calibri"/>
              </a:rPr>
              <a:t>1989</a:t>
            </a:r>
            <a:r>
              <a:rPr lang="el-GR" sz="1600" dirty="0">
                <a:latin typeface="Calibri"/>
              </a:rPr>
              <a:t>; </a:t>
            </a:r>
            <a:r>
              <a:rPr lang="en-US" sz="1600" dirty="0">
                <a:latin typeface="Calibri"/>
              </a:rPr>
              <a:t>Cotes, 1992</a:t>
            </a:r>
            <a:r>
              <a:rPr lang="el-GR" sz="1600" dirty="0">
                <a:latin typeface="Calibri"/>
              </a:rPr>
              <a:t>; </a:t>
            </a:r>
            <a:r>
              <a:rPr lang="en-US" sz="1600" dirty="0">
                <a:latin typeface="Calibri"/>
              </a:rPr>
              <a:t>McArdle, Katch, Katch</a:t>
            </a:r>
            <a:r>
              <a:rPr lang="el-GR" sz="1600" dirty="0">
                <a:latin typeface="Calibri"/>
              </a:rPr>
              <a:t>, 200</a:t>
            </a:r>
            <a:r>
              <a:rPr lang="en-US" sz="1600" dirty="0">
                <a:latin typeface="Calibri"/>
              </a:rPr>
              <a:t>1</a:t>
            </a:r>
            <a:r>
              <a:rPr lang="el-GR" sz="1600" dirty="0" smtClean="0">
                <a:latin typeface="Calibri"/>
              </a:rPr>
              <a:t>)</a:t>
            </a:r>
            <a:endParaRPr lang="el-GR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58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Ελαστικότητα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pPr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Είναι η ιδιότητα μιας δομής να ανθίσταται στη μεταβολή του όγκου της </a:t>
            </a:r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q"/>
            </a:pPr>
            <a:endParaRPr lang="el-GR" sz="2400" dirty="0"/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Είναι αντίστροφη της ενδοτικότητας </a:t>
            </a:r>
            <a:endParaRPr lang="en-US" sz="2400" dirty="0"/>
          </a:p>
          <a:p>
            <a:pPr>
              <a:buClr>
                <a:srgbClr val="820000"/>
              </a:buClr>
              <a:buFont typeface="Wingdings" panose="05000000000000000000" pitchFamily="2" charset="2"/>
              <a:buChar char="q"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-4536" y="615011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fontAlgn="auto">
              <a:spcBef>
                <a:spcPct val="20000"/>
              </a:spcBef>
              <a:spcAft>
                <a:spcPts val="0"/>
              </a:spcAf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West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1999, 2001, 2008, 2012;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Bates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1989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Cotes, 1992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McArdle, Katch, Katch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, 200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96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Δοκιμασίες Επάρκειας </a:t>
            </a:r>
            <a:r>
              <a:rPr lang="el-GR" dirty="0">
                <a:solidFill>
                  <a:srgbClr val="004A82"/>
                </a:solidFill>
              </a:rPr>
              <a:t>τ</a:t>
            </a:r>
            <a:r>
              <a:rPr lang="el-GR" dirty="0" smtClean="0">
                <a:solidFill>
                  <a:srgbClr val="004A82"/>
                </a:solidFill>
              </a:rPr>
              <a:t>ου Πνευμονικού Αερισμού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28015"/>
            <a:ext cx="6552728" cy="372844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l-GR" sz="9600" b="1" dirty="0" smtClean="0">
                <a:solidFill>
                  <a:srgbClr val="004A82"/>
                </a:solidFill>
              </a:rPr>
              <a:t>ΠΡΟΕΤΟΙΜΑΣΙΑ </a:t>
            </a:r>
            <a:r>
              <a:rPr lang="el-GR" sz="9600" b="1" dirty="0">
                <a:solidFill>
                  <a:srgbClr val="004A82"/>
                </a:solidFill>
              </a:rPr>
              <a:t>ΑΣΘΕΝΟΥΣ</a:t>
            </a:r>
          </a:p>
          <a:p>
            <a:pPr lvl="0"/>
            <a:r>
              <a:rPr lang="el-GR" sz="9600" dirty="0">
                <a:solidFill>
                  <a:prstClr val="black"/>
                </a:solidFill>
              </a:rPr>
              <a:t>Σταθερή κατάσταση του ασθενούς </a:t>
            </a:r>
            <a:r>
              <a:rPr lang="el-GR" sz="9600" dirty="0" smtClean="0">
                <a:solidFill>
                  <a:prstClr val="black"/>
                </a:solidFill>
              </a:rPr>
              <a:t>                 (</a:t>
            </a:r>
            <a:r>
              <a:rPr lang="en-US" sz="9600" dirty="0">
                <a:solidFill>
                  <a:prstClr val="black"/>
                </a:solidFill>
              </a:rPr>
              <a:t>min </a:t>
            </a:r>
            <a:r>
              <a:rPr lang="el-GR" sz="9600" dirty="0">
                <a:solidFill>
                  <a:prstClr val="black"/>
                </a:solidFill>
              </a:rPr>
              <a:t>6 εβδομάδες χωρίς παροξυσμό)</a:t>
            </a:r>
          </a:p>
          <a:p>
            <a:pPr lvl="0"/>
            <a:r>
              <a:rPr lang="el-GR" sz="9600" dirty="0">
                <a:solidFill>
                  <a:prstClr val="black"/>
                </a:solidFill>
              </a:rPr>
              <a:t>Επιστόμιο πάνω από τη γλώσσα, </a:t>
            </a:r>
            <a:r>
              <a:rPr lang="el-GR" sz="9600" dirty="0" smtClean="0">
                <a:solidFill>
                  <a:prstClr val="black"/>
                </a:solidFill>
              </a:rPr>
              <a:t>             κλειστά-σφιχτά </a:t>
            </a:r>
            <a:r>
              <a:rPr lang="el-GR" sz="9600" dirty="0">
                <a:solidFill>
                  <a:prstClr val="black"/>
                </a:solidFill>
              </a:rPr>
              <a:t>χείλη γύρω από το επιστόμιο</a:t>
            </a:r>
          </a:p>
          <a:p>
            <a:pPr lvl="0"/>
            <a:r>
              <a:rPr lang="el-GR" sz="9600" dirty="0">
                <a:solidFill>
                  <a:prstClr val="black"/>
                </a:solidFill>
              </a:rPr>
              <a:t>Χαλαρός </a:t>
            </a:r>
            <a:r>
              <a:rPr lang="el-GR" sz="9600" dirty="0" smtClean="0">
                <a:solidFill>
                  <a:prstClr val="black"/>
                </a:solidFill>
              </a:rPr>
              <a:t>θώρακας - </a:t>
            </a:r>
            <a:r>
              <a:rPr lang="el-GR" sz="9600" dirty="0">
                <a:solidFill>
                  <a:prstClr val="black"/>
                </a:solidFill>
              </a:rPr>
              <a:t>κοιλιά</a:t>
            </a:r>
          </a:p>
          <a:p>
            <a:pPr lvl="0"/>
            <a:r>
              <a:rPr lang="el-GR" sz="9600" dirty="0">
                <a:solidFill>
                  <a:prstClr val="black"/>
                </a:solidFill>
              </a:rPr>
              <a:t>Ρινοπίεστρο</a:t>
            </a:r>
          </a:p>
          <a:p>
            <a:pPr lvl="0"/>
            <a:r>
              <a:rPr lang="el-GR" sz="9600" dirty="0">
                <a:solidFill>
                  <a:prstClr val="black"/>
                </a:solidFill>
              </a:rPr>
              <a:t>Πριν τη δοκιμασία απαγορεύεται η </a:t>
            </a:r>
            <a:r>
              <a:rPr lang="el-GR" sz="9600" dirty="0" smtClean="0">
                <a:solidFill>
                  <a:prstClr val="black"/>
                </a:solidFill>
              </a:rPr>
              <a:t>λήψη</a:t>
            </a:r>
            <a:r>
              <a:rPr lang="en-US" sz="9600" dirty="0" smtClean="0">
                <a:solidFill>
                  <a:prstClr val="black"/>
                </a:solidFill>
              </a:rPr>
              <a:t>:</a:t>
            </a:r>
            <a:r>
              <a:rPr lang="el-GR" sz="9600" dirty="0" smtClean="0">
                <a:solidFill>
                  <a:prstClr val="black"/>
                </a:solidFill>
              </a:rPr>
              <a:t> </a:t>
            </a:r>
            <a:endParaRPr lang="el-GR" sz="9600" dirty="0">
              <a:solidFill>
                <a:prstClr val="black"/>
              </a:solidFill>
            </a:endParaRPr>
          </a:p>
          <a:p>
            <a:pPr marL="717550" lvl="0" indent="-361950">
              <a:buFont typeface="Courier New" panose="02070309020205020404" pitchFamily="49" charset="0"/>
              <a:buChar char="o"/>
            </a:pPr>
            <a:r>
              <a:rPr lang="el-GR" sz="8800" dirty="0" smtClean="0">
                <a:solidFill>
                  <a:prstClr val="black"/>
                </a:solidFill>
              </a:rPr>
              <a:t>Βραχείας δράσης β2 αγωνιστές για 6 ώρες </a:t>
            </a:r>
          </a:p>
          <a:p>
            <a:pPr marL="717550" lvl="0" indent="-361950">
              <a:buFont typeface="Courier New" panose="02070309020205020404" pitchFamily="49" charset="0"/>
              <a:buChar char="o"/>
            </a:pPr>
            <a:r>
              <a:rPr lang="el-GR" sz="8800" dirty="0" smtClean="0">
                <a:solidFill>
                  <a:prstClr val="black"/>
                </a:solidFill>
              </a:rPr>
              <a:t>Μακράς δράσης βρογχοδιασταλτικά για 12 ώρες</a:t>
            </a:r>
          </a:p>
          <a:p>
            <a:pPr marL="717550" lvl="0" indent="-361950">
              <a:buFont typeface="Courier New" panose="02070309020205020404" pitchFamily="49" charset="0"/>
              <a:buChar char="o"/>
            </a:pPr>
            <a:r>
              <a:rPr lang="el-GR" sz="8800" dirty="0" smtClean="0">
                <a:solidFill>
                  <a:prstClr val="black"/>
                </a:solidFill>
              </a:rPr>
              <a:t>Θεοφυλλίνη για 24 ώρες</a:t>
            </a: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Agnew,2010)</a:t>
            </a:r>
            <a:endParaRPr lang="el-GR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>
            <a:off x="107504" y="1296000"/>
            <a:ext cx="288032" cy="267584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653298"/>
            <a:ext cx="903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  <a:latin typeface="+mn-lt"/>
              </a:rPr>
              <a:t>ΣΠΙΡΟΜΕΤΡΗΣΗ</a:t>
            </a:r>
          </a:p>
          <a:p>
            <a:pPr marL="0" lvl="0" indent="0">
              <a:buNone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(Διάγνωση, Εκτίμηση δραστικότητας </a:t>
            </a:r>
            <a:r>
              <a:rPr lang="el-GR" sz="2400" dirty="0" err="1" smtClean="0">
                <a:solidFill>
                  <a:prstClr val="black"/>
                </a:solidFill>
                <a:latin typeface="+mn-lt"/>
              </a:rPr>
              <a:t>Βρογχ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o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διασταλτικών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φαρμάκων)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1191633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buNone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Δυναμική εκπνοή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2515072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504" y="1684258"/>
            <a:ext cx="8928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448272" cy="1940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57428" y="4865140"/>
            <a:ext cx="2346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2013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Yale School of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Medicine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3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Δοκιμασίες Επάρκειας </a:t>
            </a:r>
            <a:r>
              <a:rPr lang="el-GR" dirty="0">
                <a:solidFill>
                  <a:srgbClr val="004A82"/>
                </a:solidFill>
              </a:rPr>
              <a:t>τ</a:t>
            </a:r>
            <a:r>
              <a:rPr lang="el-GR" dirty="0" smtClean="0">
                <a:solidFill>
                  <a:srgbClr val="004A82"/>
                </a:solidFill>
              </a:rPr>
              <a:t>ου </a:t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Πνευμονικού Αερισμού </a:t>
            </a:r>
            <a:r>
              <a:rPr lang="el-GR" sz="3200" b="0" dirty="0" smtClean="0">
                <a:solidFill>
                  <a:srgbClr val="004A82"/>
                </a:solidFill>
              </a:rPr>
              <a:t>(2 από </a:t>
            </a:r>
            <a:r>
              <a:rPr lang="el-GR" sz="3200" b="0" dirty="0">
                <a:solidFill>
                  <a:srgbClr val="004A82"/>
                </a:solidFill>
              </a:rPr>
              <a:t>2)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95232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l-GR" sz="2600" b="1" dirty="0">
                <a:solidFill>
                  <a:srgbClr val="820000"/>
                </a:solidFill>
              </a:rPr>
              <a:t>ΔΟΚΙΜΑΣΙΑ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Ο ασθενής εκτελεί αρχικά μία βαθειά εισπνοή και </a:t>
            </a:r>
            <a:r>
              <a:rPr lang="el-GR" sz="2400" dirty="0" smtClean="0">
                <a:solidFill>
                  <a:prstClr val="black"/>
                </a:solidFill>
              </a:rPr>
              <a:t>στη </a:t>
            </a:r>
            <a:r>
              <a:rPr lang="el-GR" sz="2400" dirty="0">
                <a:solidFill>
                  <a:prstClr val="black"/>
                </a:solidFill>
              </a:rPr>
              <a:t>συνέχεια εκπνέει δυναμικά όσο πιο γρήγορα μπορεί μέχρι να «αδειάσουν» τελείως οι πνεύμονες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Καθιστή ή όρθια θέση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Τρεις </a:t>
            </a:r>
            <a:r>
              <a:rPr lang="el-GR" sz="2400" dirty="0" smtClean="0">
                <a:solidFill>
                  <a:prstClr val="black"/>
                </a:solidFill>
              </a:rPr>
              <a:t>προσπάθειες διάρκειας </a:t>
            </a:r>
            <a:r>
              <a:rPr lang="el-GR" sz="2400" dirty="0">
                <a:solidFill>
                  <a:prstClr val="black"/>
                </a:solidFill>
              </a:rPr>
              <a:t>6 </a:t>
            </a:r>
            <a:r>
              <a:rPr lang="en-US" sz="2400" dirty="0">
                <a:solidFill>
                  <a:prstClr val="black"/>
                </a:solidFill>
              </a:rPr>
              <a:t>sec </a:t>
            </a:r>
            <a:endParaRPr lang="el-GR" sz="24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Αξιολογούμε </a:t>
            </a:r>
            <a:r>
              <a:rPr lang="el-GR" sz="2400" dirty="0">
                <a:solidFill>
                  <a:prstClr val="black"/>
                </a:solidFill>
              </a:rPr>
              <a:t>την καλύτερη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617806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Agnew,2010)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6" name="Picture 2" descr="C:\Users\alex\Desktop\LungVolu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625332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/>
          <p:nvPr/>
        </p:nvSpPr>
        <p:spPr>
          <a:xfrm>
            <a:off x="683568" y="6396335"/>
            <a:ext cx="2346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LungVolume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Vihsadas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79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53344"/>
          </a:xfrm>
        </p:spPr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Πνευμονικοί </a:t>
            </a:r>
            <a:r>
              <a:rPr lang="el-GR" sz="4400" dirty="0" smtClean="0">
                <a:solidFill>
                  <a:srgbClr val="004A82"/>
                </a:solidFill>
              </a:rPr>
              <a:t>όγκοι</a:t>
            </a:r>
            <a:r>
              <a:rPr lang="en-US" sz="4400" dirty="0" smtClean="0">
                <a:solidFill>
                  <a:srgbClr val="004A82"/>
                </a:solidFill>
              </a:rPr>
              <a:t> </a:t>
            </a:r>
            <a:r>
              <a:rPr lang="el-GR" sz="4400" dirty="0" smtClean="0">
                <a:solidFill>
                  <a:srgbClr val="004A82"/>
                </a:solidFill>
              </a:rPr>
              <a:t>και χωρητικότητες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4400" b="0" dirty="0" smtClean="0">
                <a:solidFill>
                  <a:srgbClr val="004A82"/>
                </a:solidFill>
              </a:rPr>
              <a:t>(1 από 2)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4156720" cy="4536504"/>
          </a:xfrm>
        </p:spPr>
        <p:txBody>
          <a:bodyPr>
            <a:normAutofit fontScale="25000" lnSpcReduction="20000"/>
          </a:bodyPr>
          <a:lstStyle/>
          <a:p>
            <a:pPr marL="177800" lvl="0" indent="-1778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</a:pPr>
            <a:r>
              <a:rPr lang="el-GR" sz="9600" b="1" dirty="0" smtClean="0">
                <a:solidFill>
                  <a:srgbClr val="820000"/>
                </a:solidFill>
              </a:rPr>
              <a:t>Αναπνεόμενος όγκος (</a:t>
            </a:r>
            <a:r>
              <a:rPr lang="en-US" sz="9600" b="1" dirty="0" smtClean="0">
                <a:solidFill>
                  <a:srgbClr val="820000"/>
                </a:solidFill>
              </a:rPr>
              <a:t>T.V.</a:t>
            </a:r>
            <a:r>
              <a:rPr lang="el-GR" sz="9600" b="1" dirty="0" smtClean="0">
                <a:solidFill>
                  <a:srgbClr val="820000"/>
                </a:solidFill>
              </a:rPr>
              <a:t>) </a:t>
            </a:r>
          </a:p>
          <a:p>
            <a:pPr marL="177800" lvl="0" indent="-1778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l-GR" sz="9600" dirty="0" smtClean="0">
                <a:solidFill>
                  <a:srgbClr val="000099"/>
                </a:solidFill>
              </a:rPr>
              <a:t>	Ο</a:t>
            </a:r>
            <a:r>
              <a:rPr lang="el-GR" sz="9600" dirty="0" smtClean="0">
                <a:solidFill>
                  <a:prstClr val="black"/>
                </a:solidFill>
              </a:rPr>
              <a:t> όγκος που εισπνέεται ή εκπνέεται σε μια ήρεμη αναπνοή (άνδρες=</a:t>
            </a:r>
            <a:r>
              <a:rPr lang="en-US" sz="9600" dirty="0" smtClean="0">
                <a:solidFill>
                  <a:prstClr val="black"/>
                </a:solidFill>
              </a:rPr>
              <a:t> </a:t>
            </a:r>
            <a:r>
              <a:rPr lang="el-GR" sz="9600" dirty="0" smtClean="0">
                <a:solidFill>
                  <a:prstClr val="black"/>
                </a:solidFill>
              </a:rPr>
              <a:t>0.6 </a:t>
            </a:r>
            <a:r>
              <a:rPr lang="en-US" sz="9600" dirty="0" smtClean="0">
                <a:solidFill>
                  <a:prstClr val="black"/>
                </a:solidFill>
              </a:rPr>
              <a:t>L</a:t>
            </a:r>
            <a:r>
              <a:rPr lang="el-GR" sz="9600" dirty="0" smtClean="0">
                <a:solidFill>
                  <a:prstClr val="black"/>
                </a:solidFill>
              </a:rPr>
              <a:t>, γυναίκες= 0.5 </a:t>
            </a:r>
            <a:r>
              <a:rPr lang="en-US" sz="9600" dirty="0" smtClean="0">
                <a:solidFill>
                  <a:prstClr val="black"/>
                </a:solidFill>
              </a:rPr>
              <a:t>L</a:t>
            </a:r>
            <a:r>
              <a:rPr lang="el-GR" sz="9600" dirty="0" smtClean="0">
                <a:solidFill>
                  <a:prstClr val="black"/>
                </a:solidFill>
              </a:rPr>
              <a:t>)</a:t>
            </a:r>
          </a:p>
          <a:p>
            <a:pPr marL="177800" lvl="0" indent="-1778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</a:pPr>
            <a:r>
              <a:rPr lang="el-GR" sz="9600" b="1" dirty="0" smtClean="0">
                <a:solidFill>
                  <a:srgbClr val="820000"/>
                </a:solidFill>
              </a:rPr>
              <a:t>Εφεδρικός εισπνεόμενος όγκος </a:t>
            </a:r>
            <a:r>
              <a:rPr lang="en-US" sz="9600" b="1" dirty="0" smtClean="0">
                <a:solidFill>
                  <a:srgbClr val="820000"/>
                </a:solidFill>
              </a:rPr>
              <a:t>(I.R.V.)</a:t>
            </a:r>
            <a:endParaRPr lang="el-GR" sz="9600" b="1" dirty="0" smtClean="0">
              <a:solidFill>
                <a:srgbClr val="820000"/>
              </a:solidFill>
            </a:endParaRPr>
          </a:p>
          <a:p>
            <a:pPr marL="177800" lvl="0" indent="-1778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el-GR" sz="9600" dirty="0" smtClean="0">
                <a:solidFill>
                  <a:prstClr val="black"/>
                </a:solidFill>
              </a:rPr>
              <a:t>	Μέγιστη εισπνοή μετά από μια ήρεμη εισπνοή</a:t>
            </a:r>
            <a:r>
              <a:rPr lang="en-US" sz="9600" dirty="0" smtClean="0">
                <a:solidFill>
                  <a:prstClr val="black"/>
                </a:solidFill>
              </a:rPr>
              <a:t> </a:t>
            </a:r>
            <a:r>
              <a:rPr lang="el-GR" sz="9600" dirty="0" smtClean="0">
                <a:solidFill>
                  <a:prstClr val="black"/>
                </a:solidFill>
              </a:rPr>
              <a:t>(άνδρες=</a:t>
            </a:r>
            <a:r>
              <a:rPr lang="en-US" sz="9600" dirty="0" smtClean="0">
                <a:solidFill>
                  <a:prstClr val="black"/>
                </a:solidFill>
              </a:rPr>
              <a:t> </a:t>
            </a:r>
            <a:r>
              <a:rPr lang="el-GR" sz="9600" dirty="0" smtClean="0">
                <a:solidFill>
                  <a:prstClr val="black"/>
                </a:solidFill>
              </a:rPr>
              <a:t>3,000 </a:t>
            </a:r>
            <a:r>
              <a:rPr lang="en-US" sz="9600" dirty="0" smtClean="0">
                <a:solidFill>
                  <a:prstClr val="black"/>
                </a:solidFill>
              </a:rPr>
              <a:t>L</a:t>
            </a:r>
            <a:r>
              <a:rPr lang="el-GR" sz="9600" dirty="0" smtClean="0">
                <a:solidFill>
                  <a:prstClr val="black"/>
                </a:solidFill>
              </a:rPr>
              <a:t>, γυναίκες= 1,900 </a:t>
            </a:r>
            <a:r>
              <a:rPr lang="en-US" sz="9600" dirty="0" smtClean="0">
                <a:solidFill>
                  <a:prstClr val="black"/>
                </a:solidFill>
              </a:rPr>
              <a:t>L</a:t>
            </a:r>
            <a:r>
              <a:rPr lang="el-GR" sz="9600" dirty="0" smtClean="0">
                <a:solidFill>
                  <a:prstClr val="black"/>
                </a:solidFill>
              </a:rPr>
              <a:t>)</a:t>
            </a:r>
            <a:endParaRPr lang="el-GR" sz="9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4068"/>
            <a:ext cx="860444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el-GR" sz="1600" dirty="0">
                <a:latin typeface="Calibri"/>
              </a:rPr>
              <a:t>(</a:t>
            </a:r>
            <a:r>
              <a:rPr lang="en-US" sz="1600" dirty="0">
                <a:latin typeface="Calibri"/>
              </a:rPr>
              <a:t>West</a:t>
            </a:r>
            <a:r>
              <a:rPr lang="el-GR" sz="1600" dirty="0">
                <a:latin typeface="Calibri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1999, 2001, 2008, 2012;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Bates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1989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Cotes, 1992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McArdle, Katch, Katch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2001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; Agnew, 2010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355976" y="1196752"/>
            <a:ext cx="4788024" cy="408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  <a:tabLst>
                <a:tab pos="177800" algn="l"/>
              </a:tabLst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Εφεδρικός εκπνεόμενος όγκος (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E.R.V.)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  <a:p>
            <a:pPr marL="177800" lvl="0">
              <a:spcBef>
                <a:spcPts val="0"/>
              </a:spcBef>
              <a:buClr>
                <a:prstClr val="black"/>
              </a:buClr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Μέγιστη εκπνοή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μετά από μια ήρεμη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εκπνοή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(άνδρες=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1,200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L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, γυναίκες= 0.8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L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)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  <a:p>
            <a:pPr marL="177800" lvl="0" indent="-177800">
              <a:lnSpc>
                <a:spcPct val="120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Υπολειπόμενος όγκος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αέρα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 (R.V.)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  <a:p>
            <a:pPr marL="177800" lvl="0">
              <a:spcBef>
                <a:spcPts val="0"/>
              </a:spcBef>
              <a:buClr>
                <a:prstClr val="black"/>
              </a:buClr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Ο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όγκος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που παραμένει στους πνεύμονες μετά από μια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μέγιστη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εκπνοή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(άνδρες=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1,200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L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, γυναίκες= 1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L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)</a:t>
            </a:r>
            <a:endParaRPr lang="el-GR" sz="24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11960" y="1556792"/>
            <a:ext cx="0" cy="28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251520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Ολική Πνευμονική Χωρητικότητα (TLC) </a:t>
            </a:r>
            <a:r>
              <a:rPr lang="el-GR" sz="2400" dirty="0" smtClean="0">
                <a:latin typeface="+mn-lt"/>
              </a:rPr>
              <a:t>είναι ο όγκος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αέρα που περιέχεται στο αναπνευστικό σύστημα στην μέγιστη εισπνευστική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θέση </a:t>
            </a:r>
            <a:r>
              <a:rPr lang="el-GR" sz="2400" dirty="0" smtClean="0">
                <a:solidFill>
                  <a:srgbClr val="820000"/>
                </a:solidFill>
                <a:latin typeface="+mn-lt"/>
              </a:rPr>
              <a:t>(</a:t>
            </a:r>
            <a:r>
              <a:rPr lang="en-US" sz="2400" dirty="0" smtClean="0">
                <a:solidFill>
                  <a:srgbClr val="820000"/>
                </a:solidFill>
                <a:latin typeface="+mn-lt"/>
              </a:rPr>
              <a:t>R.V. + E.R.V. + T.V. + I.R.V.)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7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Πνευμονικοί όγκοι και χωρητικότητες</a:t>
            </a:r>
            <a:br>
              <a:rPr lang="el-GR" dirty="0" smtClean="0">
                <a:solidFill>
                  <a:schemeClr val="tx2"/>
                </a:solidFill>
              </a:rPr>
            </a:br>
            <a:r>
              <a:rPr lang="el-GR" b="0" dirty="0" smtClean="0">
                <a:solidFill>
                  <a:schemeClr val="tx2"/>
                </a:solidFill>
              </a:rPr>
              <a:t>(2 από 2)</a:t>
            </a:r>
            <a:endParaRPr lang="el-GR" b="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712968" cy="475252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4000"/>
              </a:lnSpc>
              <a:buFont typeface="Wingdings" pitchFamily="2" charset="2"/>
              <a:buChar char="ü"/>
            </a:pPr>
            <a:r>
              <a:rPr lang="el-GR" sz="2600" b="1" dirty="0" smtClean="0">
                <a:solidFill>
                  <a:srgbClr val="820000"/>
                </a:solidFill>
              </a:rPr>
              <a:t>Ζωτική Χωρητικότητα (</a:t>
            </a:r>
            <a:r>
              <a:rPr lang="en-US" sz="2600" b="1" dirty="0" smtClean="0">
                <a:solidFill>
                  <a:srgbClr val="820000"/>
                </a:solidFill>
              </a:rPr>
              <a:t>T.V. + I.R.V. + E.R.V.)</a:t>
            </a:r>
            <a:endParaRPr lang="el-GR" sz="2600" b="1" dirty="0">
              <a:solidFill>
                <a:srgbClr val="820000"/>
              </a:solidFill>
            </a:endParaRPr>
          </a:p>
          <a:p>
            <a:pPr marL="355600" lvl="0" indent="0">
              <a:lnSpc>
                <a:spcPct val="114000"/>
              </a:lnSpc>
              <a:buNone/>
            </a:pPr>
            <a:r>
              <a:rPr lang="el-GR" sz="2600" dirty="0" smtClean="0">
                <a:solidFill>
                  <a:prstClr val="black"/>
                </a:solidFill>
              </a:rPr>
              <a:t>είναι ο όγκος αέρα που εκπνέεται από την μέγιστη εισπνευστική θέση προς την μέγιστη εκπνευστική θέση ή και αντιστρόφως (</a:t>
            </a:r>
            <a:r>
              <a:rPr lang="el-GR" sz="2600" b="1" dirty="0" smtClean="0">
                <a:solidFill>
                  <a:prstClr val="black"/>
                </a:solidFill>
              </a:rPr>
              <a:t>FIVC</a:t>
            </a:r>
            <a:r>
              <a:rPr lang="el-GR" sz="2600" dirty="0" smtClean="0">
                <a:solidFill>
                  <a:prstClr val="black"/>
                </a:solidFill>
              </a:rPr>
              <a:t>), δυναμικά (</a:t>
            </a:r>
            <a:r>
              <a:rPr lang="el-GR" sz="2600" b="1" dirty="0" smtClean="0">
                <a:solidFill>
                  <a:prstClr val="black"/>
                </a:solidFill>
              </a:rPr>
              <a:t>FEVC</a:t>
            </a:r>
            <a:r>
              <a:rPr lang="el-GR" sz="2600" dirty="0" smtClean="0">
                <a:solidFill>
                  <a:prstClr val="black"/>
                </a:solidFill>
              </a:rPr>
              <a:t>) ή αργά (</a:t>
            </a:r>
            <a:r>
              <a:rPr lang="el-GR" sz="2600" b="1" dirty="0" smtClean="0">
                <a:solidFill>
                  <a:prstClr val="black"/>
                </a:solidFill>
              </a:rPr>
              <a:t>SVC</a:t>
            </a:r>
            <a:r>
              <a:rPr lang="el-GR" sz="2600" dirty="0" smtClean="0">
                <a:solidFill>
                  <a:prstClr val="black"/>
                </a:solidFill>
              </a:rPr>
              <a:t>) </a:t>
            </a:r>
          </a:p>
          <a:p>
            <a:pPr marL="355600" lvl="0" indent="0">
              <a:lnSpc>
                <a:spcPct val="114000"/>
              </a:lnSpc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Δυναμικά </a:t>
            </a:r>
            <a:r>
              <a:rPr lang="el-GR" sz="2600" b="1" dirty="0">
                <a:solidFill>
                  <a:srgbClr val="820000"/>
                </a:solidFill>
              </a:rPr>
              <a:t>Εκπνεόμενος Όγκος Αέρα στο πρώτο </a:t>
            </a:r>
            <a:r>
              <a:rPr lang="en-US" sz="2600" b="1" dirty="0">
                <a:solidFill>
                  <a:srgbClr val="820000"/>
                </a:solidFill>
              </a:rPr>
              <a:t>sec </a:t>
            </a:r>
            <a:r>
              <a:rPr lang="el-GR" sz="2600" b="1" dirty="0">
                <a:solidFill>
                  <a:srgbClr val="820000"/>
                </a:solidFill>
              </a:rPr>
              <a:t>(</a:t>
            </a:r>
            <a:r>
              <a:rPr lang="el-GR" sz="2600" b="1" dirty="0" smtClean="0">
                <a:solidFill>
                  <a:srgbClr val="820000"/>
                </a:solidFill>
              </a:rPr>
              <a:t>F.E.V1.)  </a:t>
            </a:r>
          </a:p>
          <a:p>
            <a:pPr marL="363538" lv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l-GR" sz="2600" dirty="0" smtClean="0">
                <a:solidFill>
                  <a:prstClr val="black"/>
                </a:solidFill>
              </a:rPr>
              <a:t>Ο </a:t>
            </a:r>
            <a:r>
              <a:rPr lang="el-GR" sz="2600" dirty="0">
                <a:solidFill>
                  <a:prstClr val="black"/>
                </a:solidFill>
              </a:rPr>
              <a:t>όγκος του αέρα ο οποίος μπορεί δυναμικά να εκπνευστεί από την ολική χωρητικότητα μέσα στο πρώτο </a:t>
            </a:r>
            <a:r>
              <a:rPr lang="en-US" sz="2600" dirty="0" smtClean="0">
                <a:solidFill>
                  <a:prstClr val="black"/>
                </a:solidFill>
              </a:rPr>
              <a:t>sec</a:t>
            </a:r>
          </a:p>
          <a:p>
            <a:pPr>
              <a:lnSpc>
                <a:spcPct val="114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2600" b="1" dirty="0">
                <a:solidFill>
                  <a:srgbClr val="820000"/>
                </a:solidFill>
              </a:rPr>
              <a:t>Λειτουργική Υπολειπόμενη χωρητικότητα (</a:t>
            </a:r>
            <a:r>
              <a:rPr lang="en-US" sz="2600" b="1" dirty="0" smtClean="0">
                <a:solidFill>
                  <a:srgbClr val="820000"/>
                </a:solidFill>
              </a:rPr>
              <a:t>F</a:t>
            </a:r>
            <a:r>
              <a:rPr lang="el-GR" sz="2600" b="1" dirty="0" smtClean="0">
                <a:solidFill>
                  <a:srgbClr val="820000"/>
                </a:solidFill>
              </a:rPr>
              <a:t>.</a:t>
            </a:r>
            <a:r>
              <a:rPr lang="en-US" sz="2600" b="1" dirty="0" smtClean="0">
                <a:solidFill>
                  <a:srgbClr val="820000"/>
                </a:solidFill>
              </a:rPr>
              <a:t>R</a:t>
            </a:r>
            <a:r>
              <a:rPr lang="el-GR" sz="2600" b="1" dirty="0" smtClean="0">
                <a:solidFill>
                  <a:srgbClr val="820000"/>
                </a:solidFill>
              </a:rPr>
              <a:t>.</a:t>
            </a:r>
            <a:r>
              <a:rPr lang="en-US" sz="2600" b="1" dirty="0" smtClean="0">
                <a:solidFill>
                  <a:srgbClr val="820000"/>
                </a:solidFill>
              </a:rPr>
              <a:t>C</a:t>
            </a:r>
            <a:r>
              <a:rPr lang="el-GR" sz="2600" b="1" dirty="0" smtClean="0">
                <a:solidFill>
                  <a:srgbClr val="820000"/>
                </a:solidFill>
              </a:rPr>
              <a:t>.</a:t>
            </a:r>
            <a:r>
              <a:rPr lang="en-US" sz="2600" b="1" dirty="0" smtClean="0">
                <a:solidFill>
                  <a:srgbClr val="820000"/>
                </a:solidFill>
              </a:rPr>
              <a:t> = E.R.V. </a:t>
            </a:r>
            <a:r>
              <a:rPr lang="el-GR" sz="2600" b="1" dirty="0" smtClean="0">
                <a:solidFill>
                  <a:srgbClr val="820000"/>
                </a:solidFill>
              </a:rPr>
              <a:t>+</a:t>
            </a:r>
            <a:r>
              <a:rPr lang="en-US" sz="2600" b="1" dirty="0" smtClean="0">
                <a:solidFill>
                  <a:srgbClr val="820000"/>
                </a:solidFill>
              </a:rPr>
              <a:t> R.V.)</a:t>
            </a:r>
            <a:r>
              <a:rPr lang="el-GR" sz="2600" b="1" dirty="0" smtClean="0">
                <a:solidFill>
                  <a:srgbClr val="820000"/>
                </a:solidFill>
              </a:rPr>
              <a:t> </a:t>
            </a:r>
          </a:p>
          <a:p>
            <a:pPr marL="363538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l-GR" sz="2600" dirty="0" smtClean="0"/>
              <a:t>είναι ο όγκος αέρα που παραμένει εντός του αναπνευστικού συστήματος</a:t>
            </a:r>
            <a:r>
              <a:rPr lang="en-US" sz="2600" dirty="0" smtClean="0"/>
              <a:t> </a:t>
            </a:r>
            <a:r>
              <a:rPr lang="el-GR" sz="2600" dirty="0" smtClean="0"/>
              <a:t>στο τέλος μιας ήρεμης εκπνοής. Καλείται και τελο-εκπνευστικός όγκος</a:t>
            </a:r>
            <a:r>
              <a:rPr lang="en-US" sz="2600" dirty="0" smtClean="0"/>
              <a:t> </a:t>
            </a:r>
            <a:endParaRPr lang="en-US" sz="2600" dirty="0"/>
          </a:p>
          <a:p>
            <a:pPr lvl="0">
              <a:spcBef>
                <a:spcPts val="1800"/>
              </a:spcBef>
              <a:buFont typeface="Wingdings" pitchFamily="2" charset="2"/>
              <a:buChar char="ü"/>
            </a:pP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73225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Bef>
                <a:spcPct val="20000"/>
              </a:spcBef>
              <a:spcAft>
                <a:spcPts val="0"/>
              </a:spcAft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1999, 2001, 2008, 2012;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Bates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1989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Cotes, 1992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McArdle, Katch, Katch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2001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; Agnew, 2010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Δοκιμασίες </a:t>
            </a:r>
            <a:r>
              <a:rPr lang="el-GR" dirty="0" smtClean="0">
                <a:solidFill>
                  <a:srgbClr val="004A82"/>
                </a:solidFill>
              </a:rPr>
              <a:t>Επάρκειας </a:t>
            </a:r>
            <a:r>
              <a:rPr lang="el-GR" dirty="0">
                <a:solidFill>
                  <a:srgbClr val="004A82"/>
                </a:solidFill>
              </a:rPr>
              <a:t>Α</a:t>
            </a:r>
            <a:r>
              <a:rPr lang="el-GR" dirty="0" smtClean="0">
                <a:solidFill>
                  <a:srgbClr val="004A82"/>
                </a:solidFill>
              </a:rPr>
              <a:t>ερισμού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>
                <a:solidFill>
                  <a:srgbClr val="004A82"/>
                </a:solidFill>
              </a:rPr>
              <a:t>(1 </a:t>
            </a:r>
            <a:r>
              <a:rPr lang="el-GR" sz="3200" b="0" dirty="0">
                <a:solidFill>
                  <a:srgbClr val="004A82"/>
                </a:solidFill>
              </a:rPr>
              <a:t>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39" y="1401163"/>
            <a:ext cx="8229600" cy="50405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α) Φυσιολογικό εκπνευστικό σπιρογράφημα</a:t>
            </a:r>
          </a:p>
          <a:p>
            <a:pPr marL="0" lvl="0" indent="0" algn="ctr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8144" y="2932594"/>
                <a:ext cx="3247256" cy="242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FEV₁= 4,0 L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latin typeface="+mn-lt"/>
                  </a:rPr>
                  <a:t>FVC= 5,0L </a:t>
                </a:r>
                <a:r>
                  <a:rPr lang="en-US" sz="2200" dirty="0" smtClean="0">
                    <a:latin typeface="+mn-lt"/>
                  </a:rPr>
                  <a:t>(</a:t>
                </a:r>
                <a:r>
                  <a:rPr lang="el-GR" sz="2200" dirty="0" smtClean="0">
                    <a:latin typeface="+mn-lt"/>
                  </a:rPr>
                  <a:t>ζωτικ</a:t>
                </a:r>
                <a:r>
                  <a:rPr lang="el-GR" sz="2200" dirty="0">
                    <a:latin typeface="+mn-lt"/>
                  </a:rPr>
                  <a:t>ή</a:t>
                </a:r>
                <a:r>
                  <a:rPr lang="el-GR" sz="2200" dirty="0" smtClean="0">
                    <a:latin typeface="+mn-lt"/>
                  </a:rPr>
                  <a:t> χωρητικότητα)</a:t>
                </a:r>
              </a:p>
              <a:p>
                <a:r>
                  <a:rPr lang="en-US" sz="2400" dirty="0" smtClean="0">
                    <a:latin typeface="+mn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𝐹𝐸𝑉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𝐹𝑉𝐶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4,0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5,0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=80%</m:t>
                      </m:r>
                    </m:oMath>
                  </m:oMathPara>
                </a14:m>
                <a:endParaRPr lang="en-US" sz="24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932594"/>
                <a:ext cx="3247256" cy="242572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008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6519446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2012)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40" name="Rectangle 39"/>
          <p:cNvSpPr/>
          <p:nvPr/>
        </p:nvSpPr>
        <p:spPr>
          <a:xfrm>
            <a:off x="1082305" y="908720"/>
            <a:ext cx="68642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solidFill>
                  <a:srgbClr val="820000"/>
                </a:solidFill>
                <a:latin typeface="+mn-lt"/>
              </a:rPr>
              <a:t>Δυναμικά Εκπνεόμενος Όγκος σε ένα 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sec</a:t>
            </a:r>
            <a:r>
              <a:rPr lang="el-GR" sz="26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n-US" sz="2600" b="1" dirty="0">
                <a:solidFill>
                  <a:srgbClr val="820000"/>
                </a:solidFill>
                <a:latin typeface="+mn-lt"/>
              </a:rPr>
              <a:t>(FEV1)</a:t>
            </a:r>
            <a:endParaRPr lang="en-US" sz="26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8" y="1916833"/>
            <a:ext cx="4488194" cy="4520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Δοκιμασίες </a:t>
            </a:r>
            <a:r>
              <a:rPr lang="el-GR" dirty="0" smtClean="0">
                <a:solidFill>
                  <a:srgbClr val="004A82"/>
                </a:solidFill>
              </a:rPr>
              <a:t>Επάρκειας </a:t>
            </a:r>
            <a:r>
              <a:rPr lang="el-GR" dirty="0">
                <a:solidFill>
                  <a:srgbClr val="004A82"/>
                </a:solidFill>
              </a:rPr>
              <a:t>Α</a:t>
            </a:r>
            <a:r>
              <a:rPr lang="el-GR" dirty="0" smtClean="0">
                <a:solidFill>
                  <a:srgbClr val="004A82"/>
                </a:solidFill>
              </a:rPr>
              <a:t>ερισμού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2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4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β) Εκπνευστικό σπιρογράφημα αποφρακτικής αιτιολογίας</a:t>
            </a:r>
            <a:endParaRPr lang="el-GR" sz="2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4168" y="2935827"/>
                <a:ext cx="2808312" cy="216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+mn-lt"/>
                  </a:rPr>
                  <a:t>FEV₁= 1,3 L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+mn-lt"/>
                  </a:rPr>
                  <a:t>FVC= 3,1 L</a:t>
                </a:r>
              </a:p>
              <a:p>
                <a:endParaRPr lang="en-US" sz="24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𝐹𝐸𝑉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𝐹𝑉𝐶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1,3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3,1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=42%</m:t>
                      </m:r>
                      <m:r>
                        <a:rPr lang="en-US" sz="240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935827"/>
                <a:ext cx="2808312" cy="216411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254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653013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1999, 2001, 2008, 2012)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0247"/>
            <a:ext cx="4838591" cy="451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Δοκιμασίες </a:t>
            </a:r>
            <a:r>
              <a:rPr lang="el-GR" dirty="0" smtClean="0">
                <a:solidFill>
                  <a:srgbClr val="004A82"/>
                </a:solidFill>
              </a:rPr>
              <a:t>Επάρκειας </a:t>
            </a:r>
            <a:r>
              <a:rPr lang="el-GR" dirty="0">
                <a:solidFill>
                  <a:srgbClr val="004A82"/>
                </a:solidFill>
              </a:rPr>
              <a:t>Α</a:t>
            </a:r>
            <a:r>
              <a:rPr lang="el-GR" dirty="0" smtClean="0">
                <a:solidFill>
                  <a:srgbClr val="004A82"/>
                </a:solidFill>
              </a:rPr>
              <a:t>ερισμού </a:t>
            </a:r>
            <a:r>
              <a:rPr lang="el-GR" sz="3200" b="0" dirty="0">
                <a:solidFill>
                  <a:srgbClr val="004A82"/>
                </a:solidFill>
              </a:rPr>
              <a:t>(3 από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648072"/>
          </a:xfrm>
        </p:spPr>
        <p:txBody>
          <a:bodyPr/>
          <a:lstStyle/>
          <a:p>
            <a:pPr marL="0" lvl="0" indent="0" algn="ctr"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γ) Εκπνευστικό σπιρογράφημα περιοριστικής αιτιολογίας</a:t>
            </a:r>
            <a:endParaRPr lang="el-GR" sz="2400" b="1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9624" y="3068960"/>
                <a:ext cx="3384376" cy="216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+mn-lt"/>
                  </a:rPr>
                  <a:t>FEV₁ = 2,8 L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+mn-lt"/>
                  </a:rPr>
                  <a:t>FVC = 3,1 L</a:t>
                </a:r>
              </a:p>
              <a:p>
                <a:endParaRPr lang="en-US" sz="24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𝐹𝐸𝑉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𝐹𝑉𝐶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2,8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3,1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=90%</m:t>
                      </m:r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624" y="3068960"/>
                <a:ext cx="3384376" cy="216411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883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1322" y="6495991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2012)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1" y="1763781"/>
            <a:ext cx="5113043" cy="4496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Αναπνοή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67" y="1761601"/>
            <a:ext cx="57634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Είναι η διαδικασία με την οποία τα κύτταρα του σώματος χρησιμοποιούν Ο2 και παράγουν </a:t>
            </a:r>
            <a:r>
              <a:rPr lang="en-US" sz="2400" dirty="0">
                <a:latin typeface="+mn-lt"/>
              </a:rPr>
              <a:t>CO2</a:t>
            </a:r>
            <a:r>
              <a:rPr lang="el-GR" sz="2400" dirty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ανταλλάσσοντας </a:t>
            </a:r>
            <a:r>
              <a:rPr lang="el-GR" sz="2400" dirty="0">
                <a:latin typeface="+mn-lt"/>
              </a:rPr>
              <a:t>τα αέρια αυτά με την ατμόσφαιρα</a:t>
            </a:r>
          </a:p>
          <a:p>
            <a:pPr marL="342900" indent="-342900">
              <a:buFont typeface="Arial" pitchFamily="34" charset="0"/>
              <a:buChar char="•"/>
            </a:pPr>
            <a:endParaRPr lang="el-GR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Προϋποθέτει καλή λειτουργία του καρδιο-αγγειακού και κεντρικού νευρικού συστήματος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7011" y="6211669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>
                <a:latin typeface="Calibri"/>
              </a:rPr>
              <a:t>(</a:t>
            </a:r>
            <a:r>
              <a:rPr lang="en-US" dirty="0">
                <a:latin typeface="Calibri"/>
              </a:rPr>
              <a:t>West</a:t>
            </a:r>
            <a:r>
              <a:rPr lang="el-GR" dirty="0">
                <a:latin typeface="Calibri"/>
              </a:rPr>
              <a:t>, 1999, 2001, 2008, 2012; </a:t>
            </a:r>
            <a:r>
              <a:rPr lang="en-US" dirty="0">
                <a:latin typeface="Calibri"/>
              </a:rPr>
              <a:t>Bates</a:t>
            </a:r>
            <a:r>
              <a:rPr lang="el-GR" dirty="0">
                <a:latin typeface="Calibri"/>
              </a:rPr>
              <a:t>, </a:t>
            </a:r>
            <a:r>
              <a:rPr lang="en-US" dirty="0">
                <a:latin typeface="Calibri"/>
              </a:rPr>
              <a:t>1989</a:t>
            </a:r>
            <a:r>
              <a:rPr lang="el-GR" dirty="0">
                <a:latin typeface="Calibri"/>
              </a:rPr>
              <a:t>; </a:t>
            </a:r>
            <a:r>
              <a:rPr lang="en-US" dirty="0">
                <a:latin typeface="Calibri"/>
              </a:rPr>
              <a:t>Cotes, 1992</a:t>
            </a:r>
            <a:r>
              <a:rPr lang="el-GR" dirty="0">
                <a:latin typeface="Calibri"/>
              </a:rPr>
              <a:t>; </a:t>
            </a:r>
            <a:r>
              <a:rPr lang="en-US" dirty="0">
                <a:latin typeface="Calibri"/>
              </a:rPr>
              <a:t>McArdle, Katch, Katch</a:t>
            </a:r>
            <a:r>
              <a:rPr lang="el-GR" dirty="0">
                <a:latin typeface="Calibri"/>
              </a:rPr>
              <a:t>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8" y="1843013"/>
            <a:ext cx="2884165" cy="288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85727" y="4808589"/>
            <a:ext cx="284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Lungs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JeanFan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ΒΥ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-NC-ND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3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Δοκιμασίες </a:t>
            </a:r>
            <a:r>
              <a:rPr lang="el-GR" dirty="0" smtClean="0">
                <a:solidFill>
                  <a:srgbClr val="004A82"/>
                </a:solidFill>
              </a:rPr>
              <a:t>Επάρκειας </a:t>
            </a:r>
            <a:r>
              <a:rPr lang="el-GR" dirty="0">
                <a:solidFill>
                  <a:srgbClr val="004A82"/>
                </a:solidFill>
              </a:rPr>
              <a:t>Α</a:t>
            </a:r>
            <a:r>
              <a:rPr lang="el-GR" dirty="0" smtClean="0">
                <a:solidFill>
                  <a:srgbClr val="004A82"/>
                </a:solidFill>
              </a:rPr>
              <a:t>ερισμού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4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4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b="1" dirty="0"/>
              <a:t>Η καμπύλη Ροής – Όγκου</a:t>
            </a:r>
          </a:p>
          <a:p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2012)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5087"/>
            <a:ext cx="4227195" cy="3460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961742"/>
            <a:ext cx="4567238" cy="355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" y="2345398"/>
            <a:ext cx="5849516" cy="239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Αναπνευστική Αντλία</a:t>
            </a:r>
            <a:endParaRPr lang="el-GR" dirty="0">
              <a:solidFill>
                <a:srgbClr val="004A8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55335" y="4869160"/>
            <a:ext cx="1" cy="401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7919" y="4773586"/>
            <a:ext cx="2662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Όγκος παλμού</a:t>
            </a:r>
          </a:p>
          <a:p>
            <a:r>
              <a:rPr lang="el-GR" sz="2000" dirty="0" smtClean="0">
                <a:latin typeface="+mn-lt"/>
              </a:rPr>
              <a:t>Διάμεσοι όγκοι </a:t>
            </a:r>
          </a:p>
          <a:p>
            <a:r>
              <a:rPr lang="el-GR" sz="2000" dirty="0" smtClean="0">
                <a:latin typeface="+mn-lt"/>
              </a:rPr>
              <a:t>Πολιομυελίτιδα</a:t>
            </a:r>
          </a:p>
          <a:p>
            <a:r>
              <a:rPr lang="el-GR" sz="2000" dirty="0" smtClean="0">
                <a:latin typeface="+mn-lt"/>
              </a:rPr>
              <a:t>Μυική δυστροφία</a:t>
            </a:r>
          </a:p>
          <a:p>
            <a:r>
              <a:rPr lang="el-GR" sz="2000" dirty="0" smtClean="0">
                <a:latin typeface="+mn-lt"/>
              </a:rPr>
              <a:t>Νοσήματα Υπεζωκότα</a:t>
            </a:r>
            <a:endParaRPr lang="el-GR" sz="2000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3093" y="4869160"/>
            <a:ext cx="0" cy="4015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79912" y="47735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+mn-lt"/>
              </a:rPr>
              <a:t>Αντίσταση αεραγωγών</a:t>
            </a:r>
          </a:p>
          <a:p>
            <a:r>
              <a:rPr lang="el-GR" sz="2000" dirty="0" smtClean="0">
                <a:latin typeface="+mn-lt"/>
              </a:rPr>
              <a:t>Άσθμα</a:t>
            </a:r>
          </a:p>
          <a:p>
            <a:r>
              <a:rPr lang="el-GR" sz="2000" dirty="0" smtClean="0">
                <a:latin typeface="+mn-lt"/>
              </a:rPr>
              <a:t>βρογχίτιδα</a:t>
            </a:r>
          </a:p>
          <a:p>
            <a:endParaRPr lang="el-GR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93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600" b="1" dirty="0">
                <a:solidFill>
                  <a:srgbClr val="820000"/>
                </a:solidFill>
                <a:latin typeface="+mn-lt"/>
              </a:rPr>
              <a:t>ΑΝΑΠΝΕΥΣΤΙΚΗ ΑΝΤΛΙΑ: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l-GR" sz="2600" dirty="0" smtClean="0">
                <a:solidFill>
                  <a:prstClr val="black"/>
                </a:solidFill>
                <a:latin typeface="+mn-lt"/>
              </a:rPr>
              <a:t>Πνεύμονες</a:t>
            </a:r>
            <a:endParaRPr lang="el-GR" sz="2600" dirty="0">
              <a:solidFill>
                <a:prstClr val="black"/>
              </a:solidFill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l-GR" sz="2600" dirty="0" smtClean="0">
                <a:solidFill>
                  <a:prstClr val="black"/>
                </a:solidFill>
                <a:latin typeface="+mn-lt"/>
              </a:rPr>
              <a:t>Θώρακας</a:t>
            </a:r>
            <a:endParaRPr lang="el-GR" sz="2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801339"/>
            <a:ext cx="4517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Η απόδοσή της εξαρτάται από: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Τον </a:t>
            </a:r>
            <a:r>
              <a:rPr lang="el-GR" sz="2400" dirty="0">
                <a:latin typeface="+mn-lt"/>
              </a:rPr>
              <a:t>όγκο παλμού (ΖΧ),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Την </a:t>
            </a:r>
            <a:r>
              <a:rPr lang="el-GR" sz="2400" dirty="0">
                <a:latin typeface="+mn-lt"/>
              </a:rPr>
              <a:t>αντίσταση των  αεραγωγών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485511"/>
            <a:ext cx="350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1999, 2001, 2008, 2012)</a:t>
            </a:r>
            <a:endParaRPr lang="en-US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7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Η </a:t>
            </a:r>
            <a:r>
              <a:rPr lang="el-GR" dirty="0" smtClean="0">
                <a:solidFill>
                  <a:srgbClr val="004A82"/>
                </a:solidFill>
              </a:rPr>
              <a:t>Μέγιστη </a:t>
            </a:r>
            <a:r>
              <a:rPr lang="el-GR" dirty="0">
                <a:solidFill>
                  <a:srgbClr val="004A82"/>
                </a:solidFill>
              </a:rPr>
              <a:t>Ε</a:t>
            </a:r>
            <a:r>
              <a:rPr lang="el-GR" dirty="0" smtClean="0">
                <a:solidFill>
                  <a:srgbClr val="004A82"/>
                </a:solidFill>
              </a:rPr>
              <a:t>κπνευστική </a:t>
            </a:r>
            <a:r>
              <a:rPr lang="el-GR" dirty="0">
                <a:solidFill>
                  <a:srgbClr val="004A82"/>
                </a:solidFill>
              </a:rPr>
              <a:t>Ρ</a:t>
            </a:r>
            <a:r>
              <a:rPr lang="el-GR" dirty="0" smtClean="0">
                <a:solidFill>
                  <a:srgbClr val="004A82"/>
                </a:solidFill>
              </a:rPr>
              <a:t>οή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Καθορίζεται </a:t>
            </a:r>
            <a:r>
              <a:rPr lang="el-GR" sz="2600" b="1" dirty="0">
                <a:solidFill>
                  <a:srgbClr val="820000"/>
                </a:solidFill>
              </a:rPr>
              <a:t>από τη δυναμική συμπίεση των </a:t>
            </a:r>
            <a:r>
              <a:rPr lang="el-GR" sz="2600" b="1" dirty="0" smtClean="0">
                <a:solidFill>
                  <a:srgbClr val="820000"/>
                </a:solidFill>
              </a:rPr>
              <a:t>αεραγωγών</a:t>
            </a:r>
          </a:p>
          <a:p>
            <a:pPr marL="0" lvl="0" indent="0">
              <a:buNone/>
            </a:pPr>
            <a:endParaRPr lang="el-GR" sz="2600" b="1" dirty="0">
              <a:solidFill>
                <a:srgbClr val="820000"/>
              </a:solidFill>
            </a:endParaRPr>
          </a:p>
          <a:p>
            <a:pPr marL="0" lv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1. Σε αποφρακτικές παθήσεις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Η μέγιστη εκπνοή αρχίζει και τελειώνει σε παθολογικά υψηλούς πνευμονικούς όγκους και ροές πολύ χαμηλότερες του φυσιολογικού</a:t>
            </a:r>
          </a:p>
          <a:p>
            <a:pPr lvl="0"/>
            <a:endParaRPr lang="el-GR" sz="24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sz="2400" b="1" dirty="0">
                <a:solidFill>
                  <a:srgbClr val="004A82"/>
                </a:solidFill>
              </a:rPr>
              <a:t>2. Σε περιοριστικές παθήσεις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Οι ασθενείς αναπνέουν σε χαμηλούς πνευμονικούς όγκους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</a:rPr>
              <a:t>Οι ροές είναι μεγαλύτερες του φυσιολογικού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71410"/>
            <a:ext cx="486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2001</a:t>
            </a:r>
            <a:r>
              <a:rPr lang="en-US" sz="1600" dirty="0">
                <a:latin typeface="+mn-lt"/>
              </a:rPr>
              <a:t>; Agnew, 2010</a:t>
            </a:r>
            <a:r>
              <a:rPr lang="el-GR" sz="16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844824"/>
            <a:ext cx="7920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Ερμηνεία των </a:t>
            </a:r>
            <a:r>
              <a:rPr lang="el-GR" dirty="0" smtClean="0">
                <a:solidFill>
                  <a:srgbClr val="004A82"/>
                </a:solidFill>
              </a:rPr>
              <a:t>Δοκιμασιών </a:t>
            </a:r>
            <a:r>
              <a:rPr lang="el-GR" dirty="0">
                <a:solidFill>
                  <a:srgbClr val="004A82"/>
                </a:solidFill>
              </a:rPr>
              <a:t>της Δυναμικής Εκπνοής </a:t>
            </a:r>
            <a:r>
              <a:rPr lang="el-GR" sz="3200" b="0" dirty="0">
                <a:solidFill>
                  <a:srgbClr val="004A82"/>
                </a:solidFill>
              </a:rPr>
              <a:t>(1 από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340768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Πριν την εισπνοή</a:t>
            </a:r>
            <a:endParaRPr lang="en-US" sz="26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194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</a:t>
            </a:r>
            <a:r>
              <a:rPr lang="en-US" sz="1600" dirty="0">
                <a:latin typeface="+mn-lt"/>
              </a:rPr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23" y="2276872"/>
            <a:ext cx="4644554" cy="33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Ερμηνεία των </a:t>
            </a:r>
            <a:r>
              <a:rPr lang="el-GR" dirty="0" smtClean="0">
                <a:solidFill>
                  <a:srgbClr val="004A82"/>
                </a:solidFill>
              </a:rPr>
              <a:t>Δοκιμασιών </a:t>
            </a:r>
            <a:r>
              <a:rPr lang="el-GR" dirty="0">
                <a:solidFill>
                  <a:srgbClr val="004A82"/>
                </a:solidFill>
              </a:rPr>
              <a:t>της Δυναμικής Εκπνοής </a:t>
            </a:r>
            <a:r>
              <a:rPr lang="el-GR" sz="3200" b="0" dirty="0">
                <a:solidFill>
                  <a:srgbClr val="004A82"/>
                </a:solidFill>
              </a:rPr>
              <a:t>(2 από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-8011" y="6503275"/>
            <a:ext cx="341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66" y="1970086"/>
            <a:ext cx="4578668" cy="33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1340768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rgbClr val="820000"/>
                </a:solidFill>
                <a:latin typeface="+mn-lt"/>
              </a:rPr>
              <a:t>Διάρκεια  εισπνοής</a:t>
            </a:r>
            <a:endParaRPr lang="en-US" sz="26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5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Ερμηνεία των </a:t>
            </a:r>
            <a:r>
              <a:rPr lang="el-GR" dirty="0" smtClean="0">
                <a:solidFill>
                  <a:srgbClr val="004A82"/>
                </a:solidFill>
              </a:rPr>
              <a:t>Δοκιμασιών </a:t>
            </a:r>
            <a:r>
              <a:rPr lang="el-GR" dirty="0">
                <a:solidFill>
                  <a:srgbClr val="004A82"/>
                </a:solidFill>
              </a:rPr>
              <a:t>της Δυναμικής Εκπνοής </a:t>
            </a:r>
            <a:r>
              <a:rPr lang="el-GR" sz="3200" b="0" dirty="0">
                <a:solidFill>
                  <a:srgbClr val="004A82"/>
                </a:solidFill>
              </a:rPr>
              <a:t>(3 από 5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543600" y="602128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West</a:t>
            </a:r>
            <a:r>
              <a:rPr lang="el-GR" sz="2000" dirty="0">
                <a:latin typeface="+mn-lt"/>
              </a:rPr>
              <a:t>, 1999, 2001, 2008, 2012</a:t>
            </a:r>
            <a:r>
              <a:rPr lang="en-US" sz="2000" dirty="0">
                <a:latin typeface="+mn-lt"/>
              </a:rPr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2132856"/>
            <a:ext cx="4662488" cy="34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1340768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rgbClr val="820000"/>
                </a:solidFill>
                <a:latin typeface="+mn-lt"/>
              </a:rPr>
              <a:t>Τέλος  εισπνοής</a:t>
            </a:r>
            <a:endParaRPr lang="en-US" sz="26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4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Ερμηνεία </a:t>
            </a:r>
            <a:r>
              <a:rPr lang="el-GR" sz="4400" dirty="0">
                <a:solidFill>
                  <a:srgbClr val="004A82"/>
                </a:solidFill>
              </a:rPr>
              <a:t>των </a:t>
            </a:r>
            <a:r>
              <a:rPr lang="el-GR" sz="4400" dirty="0" smtClean="0">
                <a:solidFill>
                  <a:srgbClr val="004A82"/>
                </a:solidFill>
              </a:rPr>
              <a:t>Δοκιμασιών </a:t>
            </a:r>
            <a:r>
              <a:rPr lang="el-GR" sz="4400" dirty="0">
                <a:solidFill>
                  <a:srgbClr val="004A82"/>
                </a:solidFill>
              </a:rPr>
              <a:t>της Δυναμικής Εκπνοής </a:t>
            </a:r>
            <a:r>
              <a:rPr lang="el-GR" sz="3600" b="0" dirty="0">
                <a:solidFill>
                  <a:srgbClr val="004A82"/>
                </a:solidFill>
              </a:rPr>
              <a:t>(4 από 5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(West, 1999, 2001, 2008, 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1268760"/>
            <a:ext cx="576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rgbClr val="820000"/>
                </a:solidFill>
                <a:latin typeface="+mn-lt"/>
              </a:rPr>
              <a:t>Δυναμική εκπνοή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0"/>
            <a:ext cx="4640138" cy="460261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/>
              <a:t>Η ροή καθορίζεται από τη διαφορά μεταξύ Ρκυψελιδικής και </a:t>
            </a:r>
            <a:r>
              <a:rPr lang="el-GR" sz="2400" dirty="0" smtClean="0"/>
              <a:t>Ρέξω </a:t>
            </a:r>
            <a:r>
              <a:rPr lang="el-GR" sz="2400" dirty="0"/>
              <a:t>από τους αεραγωγούς, που έχουν </a:t>
            </a:r>
            <a:r>
              <a:rPr lang="el-GR" sz="2400" dirty="0" smtClean="0"/>
              <a:t>συμπιεστεί</a:t>
            </a:r>
            <a:endParaRPr lang="el-GR" sz="2400" dirty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Η διαφορά αυτή των 8</a:t>
            </a:r>
            <a:r>
              <a:rPr lang="en-US" sz="2400" dirty="0"/>
              <a:t>cm H2O </a:t>
            </a:r>
            <a:r>
              <a:rPr lang="el-GR" sz="2400" dirty="0"/>
              <a:t>είναι στατική πίεση επαναφοράς του πνεύμονα (</a:t>
            </a:r>
            <a:r>
              <a:rPr lang="en-US" sz="2400" dirty="0"/>
              <a:t>recoil) </a:t>
            </a:r>
            <a:r>
              <a:rPr lang="el-GR" sz="2400" dirty="0"/>
              <a:t>και εξαρτάται μόνο από την ενδοτικότητα και τον πνευμονικό </a:t>
            </a:r>
            <a:r>
              <a:rPr lang="el-GR" sz="2400" dirty="0" smtClean="0"/>
              <a:t>όγκο</a:t>
            </a:r>
            <a:endParaRPr lang="el-GR" sz="2400" dirty="0"/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Άρα, </a:t>
            </a:r>
            <a:r>
              <a:rPr lang="el-GR" sz="2400" dirty="0" smtClean="0"/>
              <a:t>η ροή είναι </a:t>
            </a:r>
            <a:r>
              <a:rPr lang="el-GR" sz="2400" dirty="0"/>
              <a:t>ανεξάρτητη από την εκπνευστική </a:t>
            </a:r>
            <a:r>
              <a:rPr lang="el-GR" sz="2400" dirty="0" smtClean="0"/>
              <a:t>προσπάθεια</a:t>
            </a:r>
            <a:endParaRPr 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9" y="2276872"/>
            <a:ext cx="40957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06" y="2078648"/>
            <a:ext cx="4760267" cy="25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Ερμηνεία </a:t>
            </a:r>
            <a:r>
              <a:rPr lang="el-GR" dirty="0">
                <a:solidFill>
                  <a:srgbClr val="004A82"/>
                </a:solidFill>
              </a:rPr>
              <a:t>των </a:t>
            </a:r>
            <a:r>
              <a:rPr lang="el-GR" dirty="0" smtClean="0">
                <a:solidFill>
                  <a:srgbClr val="004A82"/>
                </a:solidFill>
              </a:rPr>
              <a:t>Δοκιμασιών </a:t>
            </a:r>
            <a:r>
              <a:rPr lang="el-GR" dirty="0">
                <a:solidFill>
                  <a:srgbClr val="004A82"/>
                </a:solidFill>
              </a:rPr>
              <a:t>της 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Δυναμικής </a:t>
            </a:r>
            <a:r>
              <a:rPr lang="el-GR" dirty="0">
                <a:solidFill>
                  <a:srgbClr val="004A82"/>
                </a:solidFill>
              </a:rPr>
              <a:t>Εκπνοής </a:t>
            </a:r>
            <a:r>
              <a:rPr lang="el-GR" sz="3200" b="0" dirty="0">
                <a:solidFill>
                  <a:srgbClr val="004A82"/>
                </a:solidFill>
              </a:rPr>
              <a:t>(5 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4536504" cy="37444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Ο δυναμικά εκπνεόμενος όγκος επηρεάζεται τόσο από τους αεραγωγούς, όσο και από το πνευμονικό </a:t>
            </a:r>
            <a:r>
              <a:rPr lang="el-GR" sz="2400" dirty="0" smtClean="0"/>
              <a:t>παρέγχυμα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l-GR" sz="2400" b="1" dirty="0">
                <a:solidFill>
                  <a:srgbClr val="820000"/>
                </a:solidFill>
              </a:rPr>
              <a:t>Στη διάρκεια της δυναμικής εκπνοής</a:t>
            </a:r>
            <a:r>
              <a:rPr lang="el-GR" sz="2400" dirty="0">
                <a:solidFill>
                  <a:prstClr val="black"/>
                </a:solidFill>
              </a:rPr>
              <a:t>, η ροή καθορίζεται μόνο από την αντίσταση των αεραγωγών περιφερικότερα του σημείου </a:t>
            </a:r>
            <a:r>
              <a:rPr lang="el-GR" sz="2400" dirty="0" smtClean="0">
                <a:solidFill>
                  <a:prstClr val="black"/>
                </a:solidFill>
              </a:rPr>
              <a:t>σύγκλεισης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98822"/>
            <a:ext cx="341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(West, 1999, 2001, 2008, 2012)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530120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Στο τέλος της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 FVC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, μόνο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οι μικροί περιφερικοί αεραγωγοί καθορίζουν τη ροή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Πνευμονικές Χωρητικότητες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chemeClr val="tx2"/>
              </a:buClr>
              <a:buNone/>
            </a:pPr>
            <a:r>
              <a:rPr lang="el-GR" sz="2400" b="1" dirty="0">
                <a:solidFill>
                  <a:srgbClr val="820000"/>
                </a:solidFill>
              </a:rPr>
              <a:t>Εισπνευστική χωρητικότητα</a:t>
            </a:r>
          </a:p>
          <a:p>
            <a:pPr lvl="0"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Αναπνεόμενος </a:t>
            </a:r>
            <a:r>
              <a:rPr lang="el-GR" sz="2400" dirty="0">
                <a:solidFill>
                  <a:prstClr val="black"/>
                </a:solidFill>
              </a:rPr>
              <a:t>Όγκος Αέρα + Εισπνευστική Εφεδρεία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el-GR" sz="2400" b="1" dirty="0">
                <a:solidFill>
                  <a:srgbClr val="820000"/>
                </a:solidFill>
              </a:rPr>
              <a:t>Λειτουργική Υπολειπόμενη χωρητικότητα</a:t>
            </a:r>
          </a:p>
          <a:p>
            <a:pPr lvl="0"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Εκπνευστική </a:t>
            </a:r>
            <a:r>
              <a:rPr lang="el-GR" sz="2400" dirty="0">
                <a:solidFill>
                  <a:prstClr val="black"/>
                </a:solidFill>
              </a:rPr>
              <a:t>Εφεδρεία +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Υπολειπόμενος Όγκος Αέρα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el-GR" sz="2400" b="1" dirty="0">
                <a:solidFill>
                  <a:srgbClr val="820000"/>
                </a:solidFill>
              </a:rPr>
              <a:t>Ζωτική Χωρητικότητα</a:t>
            </a:r>
          </a:p>
          <a:p>
            <a:pPr lvl="0"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 smtClean="0"/>
              <a:t>Ε</a:t>
            </a:r>
            <a:r>
              <a:rPr lang="el-GR" sz="2400" dirty="0" smtClean="0">
                <a:solidFill>
                  <a:prstClr val="black"/>
                </a:solidFill>
              </a:rPr>
              <a:t>ισπνευστική </a:t>
            </a:r>
            <a:r>
              <a:rPr lang="el-GR" sz="2400" dirty="0">
                <a:solidFill>
                  <a:prstClr val="black"/>
                </a:solidFill>
              </a:rPr>
              <a:t>Εφεδρεία + Αναπνεόμενος Όγκος Αέρα + Εκπνευστική Εφεδρεία</a:t>
            </a:r>
          </a:p>
          <a:p>
            <a:pPr marL="0" lvl="0" indent="0">
              <a:buClr>
                <a:schemeClr val="tx2"/>
              </a:buClr>
              <a:buNone/>
            </a:pPr>
            <a:r>
              <a:rPr lang="el-GR" sz="2400" b="1" dirty="0">
                <a:solidFill>
                  <a:srgbClr val="820000"/>
                </a:solidFill>
              </a:rPr>
              <a:t>Ολική </a:t>
            </a:r>
            <a:r>
              <a:rPr lang="el-GR" sz="2400" b="1" dirty="0" smtClean="0">
                <a:solidFill>
                  <a:srgbClr val="820000"/>
                </a:solidFill>
              </a:rPr>
              <a:t>χωρητικότητα</a:t>
            </a:r>
          </a:p>
          <a:p>
            <a:pPr lvl="0"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Εισπνευστική </a:t>
            </a:r>
            <a:r>
              <a:rPr lang="el-GR" sz="2400" dirty="0">
                <a:solidFill>
                  <a:prstClr val="black"/>
                </a:solidFill>
              </a:rPr>
              <a:t>+ Εκπνευστική Εφεδρεία + Αναπνεόμενος Όγκος Αέρα + Υπολειπόμενος Όγκος Αέρα</a:t>
            </a:r>
          </a:p>
          <a:p>
            <a:pPr lvl="1">
              <a:buClr>
                <a:srgbClr val="FF0000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FF0000"/>
              </a:buClr>
              <a:buNone/>
            </a:pP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West</a:t>
            </a:r>
            <a:r>
              <a:rPr lang="el-GR" dirty="0">
                <a:latin typeface="+mn-lt"/>
              </a:rPr>
              <a:t>, 1999, 2001, 2008, 2012; </a:t>
            </a:r>
            <a:r>
              <a:rPr lang="en-US" dirty="0">
                <a:latin typeface="+mn-lt"/>
              </a:rPr>
              <a:t>Bates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1989</a:t>
            </a:r>
            <a:r>
              <a:rPr lang="el-GR" dirty="0">
                <a:latin typeface="+mn-lt"/>
              </a:rPr>
              <a:t>; </a:t>
            </a:r>
            <a:r>
              <a:rPr lang="en-US" dirty="0">
                <a:latin typeface="+mn-lt"/>
              </a:rPr>
              <a:t>Cotes, 1992</a:t>
            </a:r>
            <a:r>
              <a:rPr lang="el-GR" dirty="0">
                <a:latin typeface="+mn-lt"/>
              </a:rPr>
              <a:t>; </a:t>
            </a:r>
            <a:r>
              <a:rPr lang="en-US" dirty="0">
                <a:latin typeface="+mn-lt"/>
              </a:rPr>
              <a:t>McArdle, Katch, Katch</a:t>
            </a:r>
            <a:r>
              <a:rPr lang="el-GR" dirty="0">
                <a:latin typeface="+mn-lt"/>
              </a:rPr>
              <a:t>, 2001</a:t>
            </a:r>
            <a:r>
              <a:rPr lang="en-US" dirty="0">
                <a:latin typeface="+mn-lt"/>
              </a:rPr>
              <a:t>; Agnew, 2010</a:t>
            </a:r>
            <a:r>
              <a:rPr lang="el-GR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9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Κατά λεπτόν </a:t>
            </a:r>
            <a:r>
              <a:rPr lang="el-GR" dirty="0" smtClean="0">
                <a:solidFill>
                  <a:srgbClr val="004A82"/>
                </a:solidFill>
              </a:rPr>
              <a:t>Αερισμός</a:t>
            </a:r>
            <a:r>
              <a:rPr lang="en-US" dirty="0" smtClean="0">
                <a:solidFill>
                  <a:srgbClr val="004A82"/>
                </a:solidFill>
              </a:rPr>
              <a:t/>
            </a:r>
            <a:br>
              <a:rPr lang="en-US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Κυψελιδικός </a:t>
            </a:r>
            <a:r>
              <a:rPr lang="el-GR" dirty="0">
                <a:solidFill>
                  <a:srgbClr val="004A82"/>
                </a:solidFill>
              </a:rPr>
              <a:t>Α</a:t>
            </a:r>
            <a:r>
              <a:rPr lang="el-GR" dirty="0" smtClean="0">
                <a:solidFill>
                  <a:srgbClr val="004A82"/>
                </a:solidFill>
              </a:rPr>
              <a:t>ερισμός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chemeClr val="tx2"/>
              </a:buClr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Κατά </a:t>
            </a:r>
            <a:r>
              <a:rPr lang="el-GR" sz="2400" b="1" dirty="0">
                <a:solidFill>
                  <a:srgbClr val="820000"/>
                </a:solidFill>
              </a:rPr>
              <a:t>λεπτόν αερισμός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>
                <a:solidFill>
                  <a:prstClr val="black"/>
                </a:solidFill>
              </a:rPr>
              <a:t>Ο συνολικός αέρας εισπνέεται και εκπνέεται  κάθε λεπτό (Α.Σ.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Χ</a:t>
            </a:r>
            <a:r>
              <a:rPr lang="el-GR" sz="2400" dirty="0">
                <a:solidFill>
                  <a:prstClr val="black"/>
                </a:solidFill>
              </a:rPr>
              <a:t> Α.Ο.Α.)</a:t>
            </a:r>
          </a:p>
          <a:p>
            <a:pPr lvl="0">
              <a:lnSpc>
                <a:spcPct val="90000"/>
              </a:lnSpc>
              <a:buClr>
                <a:schemeClr val="tx2"/>
              </a:buClr>
            </a:pPr>
            <a:endParaRPr lang="el-GR" sz="2400" dirty="0">
              <a:solidFill>
                <a:srgbClr val="000099"/>
              </a:solidFill>
            </a:endParaRPr>
          </a:p>
          <a:p>
            <a:pPr marL="0" lv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l-GR" sz="2400" b="1" dirty="0">
                <a:solidFill>
                  <a:srgbClr val="820000"/>
                </a:solidFill>
              </a:rPr>
              <a:t>Ανατομικός νεκρός χώρος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>
                <a:solidFill>
                  <a:prstClr val="black"/>
                </a:solidFill>
              </a:rPr>
              <a:t>Το τμήμα του αναπνευστικού συστήματος στο οποίο δεν γίνεται ανταλλαγή </a:t>
            </a:r>
            <a:r>
              <a:rPr lang="el-GR" sz="2400" dirty="0" smtClean="0">
                <a:solidFill>
                  <a:prstClr val="black"/>
                </a:solidFill>
              </a:rPr>
              <a:t>αερίων	</a:t>
            </a:r>
          </a:p>
          <a:p>
            <a:pPr marL="0" lv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l-GR" sz="2400" dirty="0">
                <a:solidFill>
                  <a:prstClr val="black"/>
                </a:solidFill>
              </a:rPr>
              <a:t>Α.Σ.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Χ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Ν.Χ.)</a:t>
            </a:r>
          </a:p>
          <a:p>
            <a:pPr lvl="0">
              <a:lnSpc>
                <a:spcPct val="90000"/>
              </a:lnSpc>
              <a:buClr>
                <a:prstClr val="black"/>
              </a:buClr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l-GR" sz="2400" b="1" dirty="0">
                <a:solidFill>
                  <a:srgbClr val="820000"/>
                </a:solidFill>
              </a:rPr>
              <a:t>Κυψελιδικός αερισμός:</a:t>
            </a:r>
            <a:r>
              <a:rPr lang="en-US" sz="2400" b="1" dirty="0">
                <a:solidFill>
                  <a:srgbClr val="82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Ο αέρας / λεπτό που εισέρχεται στις κυψελίδες (Κ.Λ.Α. 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Α.Ν.Χ.)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1" indent="-342900">
              <a:lnSpc>
                <a:spcPct val="90000"/>
              </a:lnSpc>
              <a:buClr>
                <a:prstClr val="black"/>
              </a:buClr>
              <a:buNone/>
            </a:pPr>
            <a:endParaRPr lang="el-GR" sz="16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18706"/>
            <a:ext cx="50770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  <a:buClr>
                <a:schemeClr val="tx1"/>
              </a:buClr>
              <a:buNone/>
            </a:pPr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2001</a:t>
            </a:r>
            <a:r>
              <a:rPr lang="en-US" sz="1600" dirty="0">
                <a:latin typeface="+mn-lt"/>
              </a:rPr>
              <a:t>; Agnew, 2010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00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/>
            </a:r>
            <a:br>
              <a:rPr lang="el-GR" dirty="0" smtClean="0">
                <a:solidFill>
                  <a:prstClr val="black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Βασικές Λειτουργίες του Αναπνευστικού Συστήματος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br>
              <a:rPr lang="el-GR" sz="3200" b="0" dirty="0" smtClean="0">
                <a:solidFill>
                  <a:srgbClr val="004A82"/>
                </a:solidFill>
              </a:rPr>
            </a:b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690864" cy="2592288"/>
          </a:xfrm>
        </p:spPr>
        <p:txBody>
          <a:bodyPr/>
          <a:lstStyle/>
          <a:p>
            <a:pPr lvl="0">
              <a:spcAft>
                <a:spcPts val="300"/>
              </a:spcAft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Αερισμός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Aft>
                <a:spcPts val="300"/>
              </a:spcAft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Εξωτερική </a:t>
            </a:r>
            <a:r>
              <a:rPr lang="el-GR" sz="2400" dirty="0" smtClean="0">
                <a:solidFill>
                  <a:prstClr val="black"/>
                </a:solidFill>
              </a:rPr>
              <a:t>αναπνοή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Aft>
                <a:spcPts val="300"/>
              </a:spcAft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Μεταφορά </a:t>
            </a:r>
            <a:r>
              <a:rPr lang="en-US" sz="2400" dirty="0">
                <a:solidFill>
                  <a:prstClr val="black"/>
                </a:solidFill>
              </a:rPr>
              <a:t>O2 </a:t>
            </a:r>
            <a:r>
              <a:rPr lang="el-GR" sz="2400" dirty="0">
                <a:solidFill>
                  <a:prstClr val="black"/>
                </a:solidFill>
              </a:rPr>
              <a:t>και στο </a:t>
            </a:r>
            <a:r>
              <a:rPr lang="el-GR" sz="2400" dirty="0" smtClean="0">
                <a:solidFill>
                  <a:prstClr val="black"/>
                </a:solidFill>
              </a:rPr>
              <a:t>αίμα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Aft>
                <a:spcPts val="300"/>
              </a:spcAft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Εσωτερική </a:t>
            </a:r>
            <a:r>
              <a:rPr lang="el-GR" sz="2400" dirty="0" smtClean="0">
                <a:solidFill>
                  <a:prstClr val="black"/>
                </a:solidFill>
              </a:rPr>
              <a:t>αναπνοή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Aft>
                <a:spcPts val="300"/>
              </a:spcAft>
              <a:buClr>
                <a:prstClr val="black"/>
              </a:buClr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Κυτταρική αναπνοή</a:t>
            </a:r>
          </a:p>
          <a:p>
            <a:pPr lvl="0">
              <a:buClr>
                <a:prstClr val="black"/>
              </a:buClr>
            </a:pPr>
            <a:endParaRPr lang="el-GR" sz="2000" dirty="0">
              <a:solidFill>
                <a:srgbClr val="002060"/>
              </a:solidFill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-26397" y="6211669"/>
            <a:ext cx="467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>
                <a:latin typeface="Calibri"/>
              </a:rPr>
              <a:t>(</a:t>
            </a:r>
            <a:r>
              <a:rPr lang="en-US" dirty="0">
                <a:latin typeface="Calibri"/>
              </a:rPr>
              <a:t>West</a:t>
            </a:r>
            <a:r>
              <a:rPr lang="el-GR" dirty="0">
                <a:latin typeface="Calibri"/>
              </a:rPr>
              <a:t>, 1999, 2001, 2008, 2012; </a:t>
            </a:r>
            <a:r>
              <a:rPr lang="en-US" dirty="0">
                <a:latin typeface="Calibri"/>
              </a:rPr>
              <a:t>Bates</a:t>
            </a:r>
            <a:r>
              <a:rPr lang="el-GR" dirty="0">
                <a:latin typeface="Calibri"/>
              </a:rPr>
              <a:t>, </a:t>
            </a:r>
            <a:r>
              <a:rPr lang="en-US" dirty="0">
                <a:latin typeface="Calibri"/>
              </a:rPr>
              <a:t>1989</a:t>
            </a:r>
            <a:r>
              <a:rPr lang="el-GR" dirty="0">
                <a:latin typeface="Calibri"/>
              </a:rPr>
              <a:t>; </a:t>
            </a:r>
            <a:r>
              <a:rPr lang="en-US" dirty="0">
                <a:latin typeface="Calibri"/>
              </a:rPr>
              <a:t>Cotes, 1992</a:t>
            </a:r>
            <a:r>
              <a:rPr lang="el-GR" dirty="0">
                <a:latin typeface="Calibri"/>
              </a:rPr>
              <a:t>; </a:t>
            </a:r>
            <a:r>
              <a:rPr lang="en-US" dirty="0">
                <a:latin typeface="Calibri"/>
              </a:rPr>
              <a:t>McArdle, Katch, Katch</a:t>
            </a:r>
            <a:r>
              <a:rPr lang="el-GR" dirty="0">
                <a:latin typeface="Calibri"/>
              </a:rPr>
              <a:t>, 2001)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46" y="2060848"/>
            <a:ext cx="2088232" cy="218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1407" y="4274389"/>
            <a:ext cx="284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lungs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~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aMBER-pLANET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ΒΥ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-NC-ND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3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Πνευμονική Αιμάτωση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0" algn="l"/>
              </a:tabLst>
            </a:pPr>
            <a:r>
              <a:rPr lang="el-GR" sz="2400" b="1" dirty="0">
                <a:solidFill>
                  <a:srgbClr val="820000"/>
                </a:solidFill>
              </a:rPr>
              <a:t>Η πνευμονική αρτηρία </a:t>
            </a:r>
            <a:r>
              <a:rPr lang="el-GR" sz="2400" dirty="0">
                <a:solidFill>
                  <a:prstClr val="black"/>
                </a:solidFill>
              </a:rPr>
              <a:t>ξεκινά από τη δεξιά κοιλία, </a:t>
            </a:r>
            <a:r>
              <a:rPr lang="el-GR" sz="2400" dirty="0" smtClean="0">
                <a:solidFill>
                  <a:prstClr val="black"/>
                </a:solidFill>
              </a:rPr>
              <a:t>χωρίζεται στη </a:t>
            </a:r>
            <a:r>
              <a:rPr lang="el-GR" sz="2400" b="1" dirty="0" smtClean="0">
                <a:solidFill>
                  <a:srgbClr val="820000"/>
                </a:solidFill>
              </a:rPr>
              <a:t>δεξιά </a:t>
            </a:r>
            <a:r>
              <a:rPr lang="el-GR" sz="2400" b="1" dirty="0">
                <a:solidFill>
                  <a:srgbClr val="820000"/>
                </a:solidFill>
              </a:rPr>
              <a:t>και στην αριστερά </a:t>
            </a:r>
            <a:r>
              <a:rPr lang="el-GR" sz="2400" dirty="0">
                <a:solidFill>
                  <a:prstClr val="black"/>
                </a:solidFill>
              </a:rPr>
              <a:t>πνευμονική αρτηρία, </a:t>
            </a:r>
            <a:r>
              <a:rPr lang="el-GR" sz="2400" dirty="0" smtClean="0">
                <a:solidFill>
                  <a:prstClr val="black"/>
                </a:solidFill>
              </a:rPr>
              <a:t>οι </a:t>
            </a:r>
            <a:r>
              <a:rPr lang="el-GR" sz="2400" dirty="0">
                <a:solidFill>
                  <a:prstClr val="black"/>
                </a:solidFill>
              </a:rPr>
              <a:t>οποίες κατευθύνονται στους αντιστοίχους </a:t>
            </a:r>
            <a:r>
              <a:rPr lang="el-GR" sz="2400" dirty="0" smtClean="0">
                <a:solidFill>
                  <a:prstClr val="black"/>
                </a:solidFill>
              </a:rPr>
              <a:t>πνεύμονες</a:t>
            </a:r>
          </a:p>
          <a:p>
            <a:pPr marL="0" lvl="0" indent="0">
              <a:buNone/>
              <a:tabLst>
                <a:tab pos="0" algn="l"/>
              </a:tabLst>
            </a:pPr>
            <a:endParaRPr lang="el-GR" sz="2400" dirty="0">
              <a:solidFill>
                <a:prstClr val="black"/>
              </a:solidFill>
            </a:endParaRPr>
          </a:p>
          <a:p>
            <a:pPr marL="0" lvl="0" indent="0">
              <a:buNone/>
              <a:tabLst>
                <a:tab pos="0" algn="l"/>
              </a:tabLst>
            </a:pPr>
            <a:r>
              <a:rPr lang="el-GR" sz="2400" dirty="0" smtClean="0">
                <a:solidFill>
                  <a:prstClr val="black"/>
                </a:solidFill>
              </a:rPr>
              <a:t>Οι </a:t>
            </a:r>
            <a:r>
              <a:rPr lang="el-GR" sz="2400" dirty="0">
                <a:solidFill>
                  <a:prstClr val="black"/>
                </a:solidFill>
              </a:rPr>
              <a:t>2 αυτές αρτηρίες μετά την είσοδο τους στους </a:t>
            </a:r>
            <a:r>
              <a:rPr lang="el-GR" sz="2400" dirty="0" smtClean="0">
                <a:solidFill>
                  <a:prstClr val="black"/>
                </a:solidFill>
              </a:rPr>
              <a:t>πνεύμονες </a:t>
            </a:r>
            <a:r>
              <a:rPr lang="el-GR" sz="2400" b="1" dirty="0" smtClean="0">
                <a:solidFill>
                  <a:srgbClr val="820000"/>
                </a:solidFill>
              </a:rPr>
              <a:t>χωρίζονται </a:t>
            </a:r>
            <a:r>
              <a:rPr lang="el-GR" sz="2400" b="1" dirty="0">
                <a:solidFill>
                  <a:srgbClr val="820000"/>
                </a:solidFill>
              </a:rPr>
              <a:t>σε τόσους κλάδους, όσοι είναι οι λοβοί </a:t>
            </a:r>
            <a:r>
              <a:rPr lang="el-GR" sz="2400" b="1" dirty="0" smtClean="0">
                <a:solidFill>
                  <a:srgbClr val="820000"/>
                </a:solidFill>
              </a:rPr>
              <a:t>του πνεύμονα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lvl="0" indent="0">
              <a:buNone/>
              <a:tabLst>
                <a:tab pos="0" algn="l"/>
              </a:tabLst>
            </a:pPr>
            <a:endParaRPr lang="el-GR" sz="2400" dirty="0">
              <a:solidFill>
                <a:prstClr val="black"/>
              </a:solidFill>
            </a:endParaRPr>
          </a:p>
          <a:p>
            <a:pPr marL="0" lvl="0" indent="0">
              <a:buNone/>
              <a:tabLst>
                <a:tab pos="0" algn="l"/>
              </a:tabLst>
            </a:pPr>
            <a:r>
              <a:rPr lang="el-GR" sz="2400" dirty="0" smtClean="0">
                <a:solidFill>
                  <a:prstClr val="black"/>
                </a:solidFill>
              </a:rPr>
              <a:t>Στο </a:t>
            </a:r>
            <a:r>
              <a:rPr lang="el-GR" sz="2400" dirty="0">
                <a:solidFill>
                  <a:prstClr val="black"/>
                </a:solidFill>
              </a:rPr>
              <a:t>ύψος των πνευμονικών λοβίων </a:t>
            </a:r>
            <a:r>
              <a:rPr lang="el-GR" sz="2400" b="1" dirty="0">
                <a:solidFill>
                  <a:srgbClr val="820000"/>
                </a:solidFill>
              </a:rPr>
              <a:t>αναλύονται σε </a:t>
            </a:r>
            <a:r>
              <a:rPr lang="el-GR" sz="2400" b="1" dirty="0" smtClean="0">
                <a:solidFill>
                  <a:srgbClr val="820000"/>
                </a:solidFill>
              </a:rPr>
              <a:t>τριχοειδή αγγεία</a:t>
            </a:r>
            <a:endParaRPr lang="en-US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41667"/>
            <a:ext cx="522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(West, 1999, 2001, 2008, 2012; Bates, 1989; Cotes, 1992; McArdle, Katch, Katch, 2001; Agnew,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6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Πνευμονικ</a:t>
            </a:r>
            <a:r>
              <a:rPr lang="el-GR" dirty="0">
                <a:solidFill>
                  <a:srgbClr val="004A82"/>
                </a:solidFill>
              </a:rPr>
              <a:t>ή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l-GR" dirty="0" smtClean="0">
                <a:solidFill>
                  <a:srgbClr val="004A82"/>
                </a:solidFill>
              </a:rPr>
              <a:t>Αιμάτωση </a:t>
            </a:r>
            <a:r>
              <a:rPr lang="el-GR" sz="3200" b="0" dirty="0" smtClean="0">
                <a:solidFill>
                  <a:srgbClr val="004A82"/>
                </a:solidFill>
              </a:rPr>
              <a:t>(2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04056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600" b="1" dirty="0" smtClean="0"/>
              <a:t>Πνευμονικές αρτηρίες </a:t>
            </a:r>
            <a:endParaRPr lang="en-US" sz="2600" b="1" dirty="0" smtClean="0"/>
          </a:p>
          <a:p>
            <a:pPr lvl="0"/>
            <a:r>
              <a:rPr lang="el-GR" sz="2400" b="1" dirty="0" smtClean="0">
                <a:solidFill>
                  <a:schemeClr val="tx2"/>
                </a:solidFill>
              </a:rPr>
              <a:t>Μεταφέρουν αίμα φτωχό σε οξυγόνο </a:t>
            </a:r>
            <a:r>
              <a:rPr lang="el-GR" sz="2400" dirty="0" smtClean="0">
                <a:solidFill>
                  <a:prstClr val="black"/>
                </a:solidFill>
              </a:rPr>
              <a:t>από καρδιά</a:t>
            </a:r>
            <a:r>
              <a:rPr lang="en-US" sz="2400" dirty="0" smtClean="0">
                <a:solidFill>
                  <a:prstClr val="black"/>
                </a:solidFill>
              </a:rPr>
              <a:t>        </a:t>
            </a:r>
            <a:r>
              <a:rPr lang="el-GR" sz="2400" b="1" dirty="0">
                <a:solidFill>
                  <a:srgbClr val="1F497D"/>
                </a:solidFill>
              </a:rPr>
              <a:t>πνεύμονες</a:t>
            </a:r>
            <a:r>
              <a:rPr lang="el-GR" sz="2400" dirty="0"/>
              <a:t>,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όπου το αίμα οξυγονώνεται και μετατρέπεται σε αρτηριακό. 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Στη συνέχεια το παραλαμβάνουν λεπτοί φλεβικοί κλάδοι που σχηματίζουν τις </a:t>
            </a:r>
            <a:r>
              <a:rPr lang="el-GR" sz="2400" b="1" dirty="0">
                <a:solidFill>
                  <a:srgbClr val="820000"/>
                </a:solidFill>
              </a:rPr>
              <a:t>πνευμονικές φλέβες</a:t>
            </a:r>
            <a:r>
              <a:rPr lang="el-GR" sz="2400" b="1" dirty="0">
                <a:solidFill>
                  <a:srgbClr val="C0504D">
                    <a:lumMod val="50000"/>
                  </a:srgbClr>
                </a:solidFill>
              </a:rPr>
              <a:t>, </a:t>
            </a:r>
            <a:r>
              <a:rPr lang="el-GR" sz="2400" dirty="0">
                <a:solidFill>
                  <a:prstClr val="black"/>
                </a:solidFill>
              </a:rPr>
              <a:t>οι οποίες </a:t>
            </a:r>
            <a:r>
              <a:rPr lang="el-GR" sz="2400" b="1" dirty="0">
                <a:solidFill>
                  <a:srgbClr val="820000"/>
                </a:solidFill>
              </a:rPr>
              <a:t>μεταφέρουν το αίμα στη καρδιά</a:t>
            </a:r>
          </a:p>
          <a:p>
            <a:pPr lvl="0"/>
            <a:endParaRPr lang="el-GR" sz="2400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sz="2600" b="1" dirty="0"/>
              <a:t>Βρογχικές αρτηρίες </a:t>
            </a:r>
          </a:p>
          <a:p>
            <a:pPr lvl="0"/>
            <a:r>
              <a:rPr lang="el-GR" sz="2400" dirty="0">
                <a:solidFill>
                  <a:prstClr val="black"/>
                </a:solidFill>
              </a:rPr>
              <a:t>Μεταφέρουν </a:t>
            </a:r>
            <a:r>
              <a:rPr lang="el-GR" sz="2400" b="1" dirty="0">
                <a:solidFill>
                  <a:srgbClr val="820000"/>
                </a:solidFill>
              </a:rPr>
              <a:t>αρτηριακό αίμα πλούσιο σε οξυγόνο </a:t>
            </a:r>
            <a:r>
              <a:rPr lang="el-GR" sz="2400" dirty="0">
                <a:solidFill>
                  <a:prstClr val="black"/>
                </a:solidFill>
              </a:rPr>
              <a:t>για τη τροφοδοσία του βρογχικού δέντρου και του πνεύμονα (θρεπτική κυκλοφορία πνεύμονα)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sp>
        <p:nvSpPr>
          <p:cNvPr id="6" name="Right Arrow 5"/>
          <p:cNvSpPr/>
          <p:nvPr/>
        </p:nvSpPr>
        <p:spPr>
          <a:xfrm>
            <a:off x="6937379" y="1798228"/>
            <a:ext cx="364411" cy="25022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59753"/>
            <a:ext cx="5149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(West, 1999, 2001, 2008, 2012; Bates, 1989; Cotes, 1992; McArdle, Katch, Katch, 2001; Agnew, 2010)</a:t>
            </a:r>
          </a:p>
        </p:txBody>
      </p:sp>
    </p:spTree>
    <p:extLst>
      <p:ext uri="{BB962C8B-B14F-4D97-AF65-F5344CB8AC3E}">
        <p14:creationId xmlns:p14="http://schemas.microsoft.com/office/powerpoint/2010/main" val="2776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Νευρικός </a:t>
            </a:r>
            <a:r>
              <a:rPr lang="el-GR" dirty="0">
                <a:solidFill>
                  <a:srgbClr val="004A82"/>
                </a:solidFill>
              </a:rPr>
              <a:t>Έ</a:t>
            </a:r>
            <a:r>
              <a:rPr lang="el-GR" dirty="0" smtClean="0">
                <a:solidFill>
                  <a:srgbClr val="004A82"/>
                </a:solidFill>
              </a:rPr>
              <a:t>λεγχος </a:t>
            </a:r>
            <a:r>
              <a:rPr lang="el-GR" dirty="0">
                <a:solidFill>
                  <a:srgbClr val="004A82"/>
                </a:solidFill>
              </a:rPr>
              <a:t>τ</a:t>
            </a:r>
            <a:r>
              <a:rPr lang="el-GR" dirty="0" smtClean="0">
                <a:solidFill>
                  <a:srgbClr val="004A82"/>
                </a:solidFill>
              </a:rPr>
              <a:t>ης Αναπνοής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1 από </a:t>
            </a:r>
            <a:r>
              <a:rPr lang="el-GR" sz="3200" b="0" dirty="0" smtClean="0">
                <a:solidFill>
                  <a:srgbClr val="004A82"/>
                </a:solidFill>
              </a:rPr>
              <a:t>2)</a:t>
            </a:r>
            <a:endParaRPr lang="el-GR" sz="3200" dirty="0">
              <a:solidFill>
                <a:srgbClr val="004A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89" y="1508126"/>
            <a:ext cx="3699422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22591" y="5869457"/>
            <a:ext cx="3698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“FIGURE 22-13”, The Autonomic Nervous System (Integrative Systems) Part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6, </a:t>
            </a:r>
            <a:r>
              <a:rPr lang="en-US" sz="1200" dirty="0" smtClean="0">
                <a:latin typeface="+mn-lt"/>
                <a:hlinkClick r:id="rId3"/>
              </a:rPr>
              <a:t>what-when-how.com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97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Νευρικός Έλεγχος της Αναπνοής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38437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ΤΟ </a:t>
            </a:r>
            <a:r>
              <a:rPr lang="el-GR" sz="2400" b="1" dirty="0">
                <a:solidFill>
                  <a:srgbClr val="820000"/>
                </a:solidFill>
              </a:rPr>
              <a:t>ΑΝΑΠΝΕΥΣΤΙΚΟ ΚΕΝΤΡΟ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l-GR" sz="2400" dirty="0" smtClean="0">
                <a:solidFill>
                  <a:prstClr val="black"/>
                </a:solidFill>
              </a:rPr>
              <a:t>Είναι </a:t>
            </a:r>
            <a:r>
              <a:rPr lang="el-GR" sz="2400" dirty="0">
                <a:solidFill>
                  <a:prstClr val="black"/>
                </a:solidFill>
              </a:rPr>
              <a:t>µια οµάδα νευρώνων που βρίσκονται: </a:t>
            </a:r>
          </a:p>
          <a:p>
            <a:pPr marL="623888" lvl="0" indent="-260350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Στο </a:t>
            </a:r>
            <a:r>
              <a:rPr lang="el-GR" sz="2400" dirty="0">
                <a:solidFill>
                  <a:prstClr val="black"/>
                </a:solidFill>
              </a:rPr>
              <a:t>δικτυωτό σχηµατισµό</a:t>
            </a:r>
          </a:p>
          <a:p>
            <a:pPr marL="623888" lvl="0" indent="-260350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Στον </a:t>
            </a:r>
            <a:r>
              <a:rPr lang="el-GR" sz="2400" dirty="0">
                <a:solidFill>
                  <a:prstClr val="black"/>
                </a:solidFill>
              </a:rPr>
              <a:t>προµήκη (ραχιαία</a:t>
            </a:r>
            <a:r>
              <a:rPr lang="en-US" sz="2400" dirty="0">
                <a:solidFill>
                  <a:prstClr val="black"/>
                </a:solidFill>
              </a:rPr>
              <a:t> &amp; </a:t>
            </a:r>
            <a:r>
              <a:rPr lang="el-GR" sz="2400" dirty="0">
                <a:solidFill>
                  <a:prstClr val="black"/>
                </a:solidFill>
              </a:rPr>
              <a:t>κοιλιακή ομάδα</a:t>
            </a:r>
            <a:r>
              <a:rPr lang="en-US" sz="2400" dirty="0">
                <a:solidFill>
                  <a:prstClr val="black"/>
                </a:solidFill>
              </a:rPr>
              <a:t> – </a:t>
            </a:r>
            <a:r>
              <a:rPr lang="el-GR" sz="2400" dirty="0">
                <a:solidFill>
                  <a:prstClr val="black"/>
                </a:solidFill>
              </a:rPr>
              <a:t>εισπνευστική περιοχή)</a:t>
            </a:r>
          </a:p>
          <a:p>
            <a:pPr marL="623888" lvl="0" indent="-260350"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</a:rPr>
              <a:t>Στη </a:t>
            </a:r>
            <a:r>
              <a:rPr lang="el-GR" sz="2400" dirty="0">
                <a:solidFill>
                  <a:prstClr val="black"/>
                </a:solidFill>
              </a:rPr>
              <a:t>γέφυρα (πνευµονοταξική περιοχή- έλεγχος </a:t>
            </a:r>
            <a:r>
              <a:rPr lang="el-GR" sz="2400" dirty="0" smtClean="0">
                <a:solidFill>
                  <a:prstClr val="black"/>
                </a:solidFill>
              </a:rPr>
              <a:t>Α.Σ.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prstClr val="black"/>
                </a:solidFill>
              </a:rPr>
              <a:t>Το βασικό έλεγχο της αναπνοής έχει η εισπνευστική περιοχή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(Porter, 2008; Brain, 2006)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Το νευρικό σύστηµα ρυθµίζει τον κυψελιδικό αερισµό με βάση τις ανάγκες του οργανισµού, ώστε να μην μεταβάλλονται σημαντικά η ΡO2 &amp; η 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PCO2.  </a:t>
            </a:r>
            <a:endParaRPr lang="el-GR" sz="24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3528" y="2564904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Τροποποίηση της </a:t>
            </a:r>
            <a:r>
              <a:rPr lang="el-GR" dirty="0" smtClean="0">
                <a:solidFill>
                  <a:srgbClr val="004A82"/>
                </a:solidFill>
              </a:rPr>
              <a:t>Αναπνοής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85839"/>
            <a:ext cx="8784976" cy="5076563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Ανώτερα κέντρα </a:t>
            </a:r>
            <a:r>
              <a:rPr lang="el-GR" sz="2400" dirty="0" smtClean="0">
                <a:solidFill>
                  <a:prstClr val="black"/>
                </a:solidFill>
              </a:rPr>
              <a:t>(λόγος, συναισθήματα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dirty="0" smtClean="0">
                <a:solidFill>
                  <a:prstClr val="black"/>
                </a:solidFill>
              </a:rPr>
              <a:t>εκούσιος </a:t>
            </a:r>
            <a:r>
              <a:rPr lang="el-GR" sz="2400" dirty="0">
                <a:solidFill>
                  <a:prstClr val="black"/>
                </a:solidFill>
              </a:rPr>
              <a:t>έλεγχος αναπνοής, κίνηση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l-GR" sz="2400" dirty="0" err="1" smtClean="0">
                <a:solidFill>
                  <a:prstClr val="black"/>
                </a:solidFill>
              </a:rPr>
              <a:t>Χημιοϋποδοχείς,</a:t>
            </a:r>
            <a:r>
              <a:rPr lang="el-GR" sz="2400" dirty="0" err="1" smtClean="0"/>
              <a:t>↓</a:t>
            </a:r>
            <a:r>
              <a:rPr lang="el-GR" sz="2400" dirty="0" smtClean="0"/>
              <a:t> </a:t>
            </a:r>
            <a:r>
              <a:rPr lang="en-US" sz="2400" dirty="0"/>
              <a:t>PH, </a:t>
            </a:r>
            <a:r>
              <a:rPr lang="en-US" sz="2400" dirty="0" smtClean="0"/>
              <a:t>↑</a:t>
            </a:r>
            <a:r>
              <a:rPr lang="el-GR" sz="2400" dirty="0" smtClean="0"/>
              <a:t> </a:t>
            </a:r>
            <a:r>
              <a:rPr lang="en-US" sz="2400" dirty="0" smtClean="0"/>
              <a:t>CO2</a:t>
            </a:r>
            <a:endParaRPr lang="el-GR" sz="2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Χημιοϋποδοχείς καρωτιδικού &amp; </a:t>
            </a:r>
            <a:r>
              <a:rPr lang="el-GR" sz="2400" dirty="0">
                <a:solidFill>
                  <a:prstClr val="black"/>
                </a:solidFill>
              </a:rPr>
              <a:t>αορτικού </a:t>
            </a:r>
            <a:r>
              <a:rPr lang="el-GR" sz="2400" dirty="0" smtClean="0">
                <a:solidFill>
                  <a:prstClr val="black"/>
                </a:solidFill>
              </a:rPr>
              <a:t>σώματος </a:t>
            </a:r>
            <a:r>
              <a:rPr lang="el-GR" sz="2400" dirty="0" smtClean="0"/>
              <a:t>↓ </a:t>
            </a:r>
            <a:r>
              <a:rPr lang="en-US" sz="2400" dirty="0" smtClean="0"/>
              <a:t>O</a:t>
            </a:r>
            <a:r>
              <a:rPr lang="el-GR" sz="2400" dirty="0"/>
              <a:t>2</a:t>
            </a:r>
            <a:endParaRPr lang="el-GR" sz="2400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Αντανακλασικό </a:t>
            </a:r>
            <a:r>
              <a:rPr lang="en-US" sz="2400" dirty="0">
                <a:solidFill>
                  <a:prstClr val="black"/>
                </a:solidFill>
              </a:rPr>
              <a:t>Hering-Breuer (</a:t>
            </a:r>
            <a:r>
              <a:rPr lang="el-GR" sz="2400" dirty="0">
                <a:solidFill>
                  <a:prstClr val="black"/>
                </a:solidFill>
              </a:rPr>
              <a:t>διατατικοί υποδοχείς στις κυψελίδες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prstClr val="black"/>
                </a:solidFill>
              </a:rPr>
              <a:t>Ιδιοδεκτικοί </a:t>
            </a:r>
            <a:r>
              <a:rPr lang="el-GR" sz="2400" dirty="0" smtClean="0">
                <a:solidFill>
                  <a:prstClr val="black"/>
                </a:solidFill>
              </a:rPr>
              <a:t>υποδοχείς (μυς-αρθρώσεις)</a:t>
            </a:r>
            <a:endParaRPr lang="el-GR" sz="2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prstClr val="black"/>
                </a:solidFill>
              </a:rPr>
              <a:t>Υποδοχείς </a:t>
            </a:r>
            <a:r>
              <a:rPr lang="el-GR" sz="2400" dirty="0" smtClean="0">
                <a:solidFill>
                  <a:prstClr val="black"/>
                </a:solidFill>
              </a:rPr>
              <a:t>πίεσης, θερμοκρασίας, πόνου</a:t>
            </a:r>
            <a:endParaRPr lang="en-US" sz="2400" dirty="0">
              <a:solidFill>
                <a:prstClr val="black"/>
              </a:solidFill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l-GR" sz="2400" dirty="0"/>
          </a:p>
          <a:p>
            <a:pPr lvl="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l-GR" sz="2400" dirty="0">
              <a:solidFill>
                <a:prstClr val="black"/>
              </a:solidFill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l-GR" sz="2400" dirty="0"/>
          </a:p>
          <a:p>
            <a:pPr lvl="0" fontAlgn="base"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</a:p>
          <a:p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73225"/>
            <a:ext cx="520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(West, 1999, 2001, 2008, 2012; Bates, 1989; Cotes, 1992; McArdle, Katch, Katch, 2001; Agnew, 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  <p:sp>
        <p:nvSpPr>
          <p:cNvPr id="16" name="7 - TextBox"/>
          <p:cNvSpPr txBox="1"/>
          <p:nvPr/>
        </p:nvSpPr>
        <p:spPr>
          <a:xfrm>
            <a:off x="611560" y="5085183"/>
            <a:ext cx="7527724" cy="830997"/>
          </a:xfrm>
          <a:prstGeom prst="rect">
            <a:avLst/>
          </a:prstGeom>
          <a:noFill/>
          <a:ln>
            <a:solidFill>
              <a:srgbClr val="82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Τα ερεθίσματα φτάνουν στον προμήκη μυελό και στη γέφυρα και προκαλούν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τροποποίηση της αναπνοής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5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Ο Πνευμονικός Αερισμός στην Άσκηση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94170"/>
            <a:ext cx="5101674" cy="3384376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l-GR" sz="2600" b="1" dirty="0">
                <a:solidFill>
                  <a:srgbClr val="820000"/>
                </a:solidFill>
              </a:rPr>
              <a:t>Απότομη αύξηση</a:t>
            </a:r>
          </a:p>
          <a:p>
            <a:pPr marL="704850">
              <a:lnSpc>
                <a:spcPct val="90000"/>
              </a:lnSpc>
              <a:buClr>
                <a:schemeClr val="tx1"/>
              </a:buClr>
            </a:pPr>
            <a:r>
              <a:rPr lang="el-GR" sz="2400" dirty="0" smtClean="0"/>
              <a:t>Στην </a:t>
            </a:r>
            <a:r>
              <a:rPr lang="el-GR" sz="2400" dirty="0"/>
              <a:t>έναρξη της άσκησης</a:t>
            </a:r>
          </a:p>
          <a:p>
            <a:pPr marL="704850">
              <a:lnSpc>
                <a:spcPct val="90000"/>
              </a:lnSpc>
              <a:buClr>
                <a:schemeClr val="tx1"/>
              </a:buClr>
            </a:pPr>
            <a:r>
              <a:rPr lang="el-GR" sz="2400" dirty="0" smtClean="0"/>
              <a:t>Σε </a:t>
            </a:r>
            <a:r>
              <a:rPr lang="el-GR" sz="2400" dirty="0"/>
              <a:t>κινήσεις των άκρων</a:t>
            </a:r>
          </a:p>
          <a:p>
            <a:pPr marL="0" indent="0">
              <a:spcBef>
                <a:spcPts val="2400"/>
              </a:spcBef>
              <a:buClr>
                <a:schemeClr val="tx2"/>
              </a:buClr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Προοδευτική </a:t>
            </a:r>
            <a:r>
              <a:rPr lang="el-GR" sz="2600" b="1" dirty="0">
                <a:solidFill>
                  <a:srgbClr val="820000"/>
                </a:solidFill>
              </a:rPr>
              <a:t>αύξηση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l-GR" sz="2400" dirty="0" smtClean="0"/>
              <a:t>Σε </a:t>
            </a:r>
            <a:r>
              <a:rPr lang="el-GR" sz="2400" dirty="0"/>
              <a:t>4-</a:t>
            </a:r>
            <a:r>
              <a:rPr lang="en-US" sz="2400" dirty="0"/>
              <a:t>6 min</a:t>
            </a:r>
            <a:r>
              <a:rPr lang="el-GR" sz="2400" dirty="0"/>
              <a:t> μετά την έναρξη της άσκησης</a:t>
            </a:r>
            <a:endParaRPr lang="en-US" sz="2400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44068"/>
            <a:ext cx="38884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(McArdle, Katch, Katch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, 2001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4637"/>
            <a:ext cx="1857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660525"/>
            <a:ext cx="1817688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6" y="3645024"/>
            <a:ext cx="1716088" cy="19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47" y="3826867"/>
            <a:ext cx="209649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Η επίδραση της </a:t>
            </a:r>
            <a:r>
              <a:rPr lang="el-GR" dirty="0" smtClean="0">
                <a:solidFill>
                  <a:srgbClr val="004A82"/>
                </a:solidFill>
              </a:rPr>
              <a:t>Ηλικίας </a:t>
            </a:r>
            <a:r>
              <a:rPr lang="el-GR" dirty="0">
                <a:solidFill>
                  <a:srgbClr val="004A82"/>
                </a:solidFill>
              </a:rPr>
              <a:t>στον 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dirty="0" smtClean="0">
                <a:solidFill>
                  <a:srgbClr val="004A82"/>
                </a:solidFill>
              </a:rPr>
              <a:t>Πνευμονικό </a:t>
            </a:r>
            <a:r>
              <a:rPr lang="el-GR" dirty="0">
                <a:solidFill>
                  <a:srgbClr val="004A82"/>
                </a:solidFill>
              </a:rPr>
              <a:t>Α</a:t>
            </a:r>
            <a:r>
              <a:rPr lang="el-GR" dirty="0" smtClean="0">
                <a:solidFill>
                  <a:srgbClr val="004A82"/>
                </a:solidFill>
              </a:rPr>
              <a:t>ερισμό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5544616" cy="3312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800" b="1" dirty="0">
                <a:solidFill>
                  <a:srgbClr val="820000"/>
                </a:solidFill>
              </a:rPr>
              <a:t>Με την αύξηση της ηλικίας μειώνεται</a:t>
            </a:r>
            <a:r>
              <a:rPr lang="el-GR" sz="2800" b="1" dirty="0" smtClean="0">
                <a:solidFill>
                  <a:srgbClr val="820000"/>
                </a:solidFill>
              </a:rPr>
              <a:t>:</a:t>
            </a:r>
            <a:endParaRPr lang="el-GR" sz="28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600" dirty="0"/>
              <a:t>Η Ζ.Χ. και ο </a:t>
            </a:r>
            <a:r>
              <a:rPr lang="el-GR" sz="2600" dirty="0" smtClean="0"/>
              <a:t>Κ.Λ.Α.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600" dirty="0" smtClean="0"/>
              <a:t>Ο Υ.Ο.Α.</a:t>
            </a:r>
            <a:endParaRPr lang="el-GR" sz="2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600" dirty="0" smtClean="0"/>
              <a:t>Ο </a:t>
            </a:r>
            <a:r>
              <a:rPr lang="el-GR" sz="2600" dirty="0"/>
              <a:t>μηχανισμός αυτοκάθαρσης των βρόγχων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600" dirty="0" smtClean="0"/>
              <a:t>Η </a:t>
            </a:r>
            <a:r>
              <a:rPr lang="el-GR" sz="2600" dirty="0"/>
              <a:t>ανταλλαγή των αερίων</a:t>
            </a:r>
            <a:endParaRPr lang="en-US" sz="2600" dirty="0"/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-7184" y="65194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latin typeface="+mn-lt"/>
              </a:rPr>
              <a:t>(McArdle, Katch, Katch</a:t>
            </a:r>
            <a:r>
              <a:rPr lang="el-GR" sz="1600" dirty="0">
                <a:latin typeface="+mn-lt"/>
              </a:rPr>
              <a:t>, 2001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49" y="1982601"/>
            <a:ext cx="27940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16133" y="4919786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Elderly exercise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Sean.lewis29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2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Προτεινόμενη Βιβλιογραφία </a:t>
            </a:r>
            <a:r>
              <a:rPr lang="el-GR" sz="3200" b="0" dirty="0">
                <a:solidFill>
                  <a:srgbClr val="004A82"/>
                </a:solidFill>
              </a:rPr>
              <a:t>(1 από 2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Agnew M. Spirometry in clinical use: Practical issues. Breathe, 2010; 6: 197-203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Bates DV. Respiratory function in disease. London: Saunders Co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1989.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Cotes JE, Lung Function. Assessment and applications in Medicine. Oxford: Blackwell, 1992.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McArdle W, Katch F, Katch W. </a:t>
            </a:r>
            <a:r>
              <a:rPr lang="en-GB" sz="2400" dirty="0" smtClean="0">
                <a:solidFill>
                  <a:schemeClr val="tx1"/>
                </a:solidFill>
              </a:rPr>
              <a:t>Essentials of physiology. New York: Lippincott, Williams &amp; Wilkins</a:t>
            </a:r>
            <a:r>
              <a:rPr lang="en-US" sz="2400" dirty="0" smtClean="0"/>
              <a:t>,</a:t>
            </a:r>
            <a:r>
              <a:rPr lang="el-GR" sz="2400" dirty="0" smtClean="0">
                <a:solidFill>
                  <a:schemeClr val="tx1"/>
                </a:solidFill>
              </a:rPr>
              <a:t> 2001.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Murray JF. The normal lung. London: Saunders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1986.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 smtClean="0"/>
          </a:p>
          <a:p>
            <a:pPr algn="l"/>
            <a:endParaRPr lang="en-US" sz="2200" dirty="0" smtClean="0"/>
          </a:p>
          <a:p>
            <a:pPr algn="l"/>
            <a:endParaRPr lang="en-US" dirty="0" smtClean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Προτεινόμενη Βιβλιογραφία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sz="3200" b="0" dirty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2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2</a:t>
            </a:r>
            <a:r>
              <a:rPr lang="el-GR" sz="3200" b="0" dirty="0" smtClean="0">
                <a:solidFill>
                  <a:srgbClr val="004A82"/>
                </a:solidFill>
              </a:rPr>
              <a:t>)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Spencer H. Pathology of the lung. Oxford: Pergamon</a:t>
            </a:r>
            <a:r>
              <a:rPr lang="el-GR" sz="2400" dirty="0" smtClean="0"/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1985.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West JB. Respiratory Physiology: The Essentials. Philadelphia: Lippincott Williams &amp; Wilkins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2008.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West JB. Respiratory Physiology: The Essentials. Philadelphia: Lippincott Williams &amp; Wilkins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2012.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Weinberg SE, Cockrill BA, Mandel A. Principles of Pulmonary Medicine. Elsevier Health Sciences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2008</a:t>
            </a:r>
            <a:r>
              <a:rPr lang="el-GR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/>
          </a:p>
          <a:p>
            <a:pPr algn="l"/>
            <a:endParaRPr lang="en-US" sz="2200" dirty="0" smtClean="0"/>
          </a:p>
          <a:p>
            <a:pPr algn="l"/>
            <a:endParaRPr lang="en-US" dirty="0" smtClean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7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69368" y="521126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Σας ευχαριστώ πολύ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84" y="1628801"/>
            <a:ext cx="2081832" cy="2775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75856" y="4445809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“</a:t>
            </a:r>
            <a:r>
              <a:rPr lang="en-US" sz="1200" dirty="0" smtClean="0">
                <a:latin typeface="+mn-lt"/>
                <a:hlinkClick r:id="rId4"/>
              </a:rPr>
              <a:t>Catavento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/>
              </a:rPr>
              <a:t>Breno Peck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6"/>
              </a:rPr>
              <a:t>CC </a:t>
            </a:r>
            <a:r>
              <a:rPr lang="en-US" sz="1200" dirty="0" smtClean="0">
                <a:latin typeface="+mn-lt"/>
                <a:hlinkClick r:id="rId6"/>
              </a:rPr>
              <a:t>BY-NC-SA </a:t>
            </a:r>
            <a:r>
              <a:rPr lang="en-US" sz="1200" dirty="0">
                <a:latin typeface="+mn-lt"/>
                <a:hlinkClick r:id="rId6"/>
              </a:rPr>
              <a:t>2.0</a:t>
            </a:r>
            <a:endParaRPr lang="en-US" sz="1200" dirty="0">
              <a:latin typeface="+mn-lt"/>
            </a:endParaRPr>
          </a:p>
          <a:p>
            <a:pPr algn="ctr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6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Βασικές Λειτουργίες </a:t>
            </a:r>
            <a:r>
              <a:rPr lang="el-GR" dirty="0">
                <a:solidFill>
                  <a:srgbClr val="004A82"/>
                </a:solidFill>
              </a:rPr>
              <a:t>τ</a:t>
            </a:r>
            <a:r>
              <a:rPr lang="el-GR" dirty="0" smtClean="0">
                <a:solidFill>
                  <a:srgbClr val="004A82"/>
                </a:solidFill>
              </a:rPr>
              <a:t>ου Αναπνευστικού Συστήματος </a:t>
            </a:r>
            <a:r>
              <a:rPr lang="el-GR" sz="3200" b="0" dirty="0" smtClean="0">
                <a:solidFill>
                  <a:srgbClr val="004A82"/>
                </a:solidFill>
              </a:rPr>
              <a:t>(2 από 2</a:t>
            </a:r>
            <a:r>
              <a:rPr lang="el-GR" sz="3200" b="0" dirty="0">
                <a:solidFill>
                  <a:srgbClr val="004A82"/>
                </a:solidFill>
              </a:rPr>
              <a:t>)</a:t>
            </a:r>
            <a:r>
              <a:rPr lang="en-US" sz="3200" b="0" dirty="0">
                <a:solidFill>
                  <a:srgbClr val="004A82"/>
                </a:solidFill>
              </a:rPr>
              <a:t> 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89054"/>
            <a:ext cx="5122912" cy="3168352"/>
          </a:xfrm>
        </p:spPr>
        <p:txBody>
          <a:bodyPr/>
          <a:lstStyle/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Ανταλλαγή αερίων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Ρύθμιση του αρτηριακού </a:t>
            </a:r>
            <a:r>
              <a:rPr lang="en-US" sz="2400" dirty="0">
                <a:solidFill>
                  <a:prstClr val="black"/>
                </a:solidFill>
              </a:rPr>
              <a:t>Ph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Παραγωγή ήχου – ομιλίας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Όσφρηση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Θερμορύθμιση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Προστασία από μικροοργανισμούς</a:t>
            </a:r>
          </a:p>
          <a:p>
            <a:pPr marL="0" lvl="0" indent="0"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West, 1999,2001,2008,2012; Beates, 1989; Cotes, 1992; McArdle, Katch,Katch,2001)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91" y="1916833"/>
            <a:ext cx="3839796" cy="243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0791" y="4485407"/>
            <a:ext cx="363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Αντίληψη και Διαχείριση της Αναπνευστικής Δυσχέρειας μετά την Κάκωση Νωτιαίου Μυελού (μέρος 1ο)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Μαρία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Μπουλντά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CC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ΒΥ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-SA 3.0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disabled.gr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2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1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</a:t>
            </a:r>
            <a:r>
              <a:rPr lang="en-US" sz="2000" dirty="0" smtClean="0"/>
              <a:t>,</a:t>
            </a:r>
            <a:r>
              <a:rPr lang="el-GR" sz="2000" dirty="0"/>
              <a:t> Αικατερίνη Χανιώτου</a:t>
            </a:r>
            <a:r>
              <a:rPr lang="el-GR" sz="2000" dirty="0" smtClean="0"/>
              <a:t> 2014. </a:t>
            </a:r>
            <a:r>
              <a:rPr lang="el-GR" sz="2000" dirty="0"/>
              <a:t>Ειρήνη </a:t>
            </a:r>
            <a:r>
              <a:rPr lang="el-GR" sz="2000" dirty="0" smtClean="0"/>
              <a:t>Γραμματοπούλου</a:t>
            </a:r>
            <a:r>
              <a:rPr lang="en-US" sz="2000" dirty="0" smtClean="0"/>
              <a:t>,</a:t>
            </a:r>
            <a:r>
              <a:rPr lang="el-GR" sz="2000" dirty="0"/>
              <a:t> Αικατερίνη </a:t>
            </a:r>
            <a:r>
              <a:rPr lang="el-GR" sz="2000" dirty="0" smtClean="0"/>
              <a:t>Χανιώτου. «Αναπνευστική Φυσικοθεραπεία.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Πνευμονικός Αερισμός».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61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8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1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23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John B. </a:t>
            </a:r>
            <a:r>
              <a:rPr lang="en-US" sz="2000" dirty="0" smtClean="0"/>
              <a:t>West, “Challenges </a:t>
            </a:r>
            <a:r>
              <a:rPr lang="en-US" sz="2000" dirty="0"/>
              <a:t>in teaching the mechanics of breathing to medical and graduate students</a:t>
            </a:r>
            <a:r>
              <a:rPr lang="en-US" sz="2000" dirty="0" smtClean="0"/>
              <a:t>,” </a:t>
            </a:r>
            <a:r>
              <a:rPr lang="en-US" sz="2000" dirty="0"/>
              <a:t>Advances in Physiology </a:t>
            </a:r>
            <a:r>
              <a:rPr lang="en-US" sz="2000" dirty="0" smtClean="0"/>
              <a:t>Education Published </a:t>
            </a:r>
            <a:r>
              <a:rPr lang="en-US" sz="2000" dirty="0"/>
              <a:t>1 September </a:t>
            </a:r>
            <a:r>
              <a:rPr lang="en-US" sz="2000" dirty="0" smtClean="0"/>
              <a:t>2008 Vol</a:t>
            </a:r>
            <a:r>
              <a:rPr lang="en-US" sz="2000" dirty="0"/>
              <a:t>. 32no. 3, 177-184DOI: 10.1152/advan.90146.2008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586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1 από </a:t>
            </a:r>
            <a:r>
              <a:rPr lang="el-GR" sz="3200" b="0" dirty="0" smtClean="0">
                <a:solidFill>
                  <a:srgbClr val="004A82"/>
                </a:solidFill>
              </a:rPr>
              <a:t>7)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49" y="1968036"/>
            <a:ext cx="3610744" cy="3888432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Ανώτερο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Μύτη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Στόμα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Φάρυγγας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l-GR" sz="2400" dirty="0">
              <a:solidFill>
                <a:prstClr val="black"/>
              </a:solidFill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Κατώτερο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Λάρυγγας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Τραχεία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Βρόγχοι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 Πνεύμονες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l-GR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79" y="6211669"/>
            <a:ext cx="4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(West, 1999, 2001, 2008, 2012; Bates, 1989; Cotes, 1992; McArdle, Katch, Katch,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45" y="1197374"/>
            <a:ext cx="4028290" cy="442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922" y="5625636"/>
            <a:ext cx="363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Anatomy of the Respiratory System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latin typeface="+mn-lt"/>
                <a:hlinkClick r:id="rId4"/>
              </a:rPr>
              <a:t>cardio-respiratory.wikispaces.com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ΒΥ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-SA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748" y="1197374"/>
            <a:ext cx="3665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 Αεραγωγοί 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 Πνευμονικό παρέγχυμα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0810" y="3825887"/>
            <a:ext cx="3486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1779" y="2132856"/>
            <a:ext cx="3486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67" y="1916832"/>
            <a:ext cx="2912099" cy="4162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2 από </a:t>
            </a:r>
            <a:r>
              <a:rPr lang="el-GR" sz="3200" b="0" dirty="0" smtClean="0">
                <a:solidFill>
                  <a:srgbClr val="004A82"/>
                </a:solidFill>
              </a:rPr>
              <a:t>7)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84" y="4562329"/>
            <a:ext cx="3807753" cy="1127485"/>
          </a:xfrm>
        </p:spPr>
        <p:txBody>
          <a:bodyPr>
            <a:noAutofit/>
          </a:bodyPr>
          <a:lstStyle/>
          <a:p>
            <a:pPr marL="341313" lvl="0" indent="-341313" eaLnBrk="0" fontAlgn="base" hangingPunct="0"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Φωνητικές </a:t>
            </a:r>
            <a:r>
              <a:rPr lang="el-GR" sz="2400" dirty="0">
                <a:solidFill>
                  <a:prstClr val="black"/>
                </a:solidFill>
              </a:rPr>
              <a:t>χορδές </a:t>
            </a:r>
          </a:p>
          <a:p>
            <a:pPr marL="341313" lvl="0" indent="-341313" eaLnBrk="0" fontAlgn="base" hangingPunct="0">
              <a:spcAft>
                <a:spcPct val="0"/>
              </a:spcAft>
              <a:buFont typeface="Wingdings" pitchFamily="2" charset="2"/>
              <a:buChar char="ü"/>
            </a:pPr>
            <a:r>
              <a:rPr lang="el-GR" sz="2400" dirty="0" smtClean="0">
                <a:solidFill>
                  <a:prstClr val="black"/>
                </a:solidFill>
              </a:rPr>
              <a:t>Επιγλωττίδα (εμποδίζει </a:t>
            </a:r>
            <a:r>
              <a:rPr lang="el-GR" sz="2400" dirty="0">
                <a:solidFill>
                  <a:prstClr val="black"/>
                </a:solidFill>
              </a:rPr>
              <a:t>τις τροφές  να μπουν στην αναπνευστική οδό)</a:t>
            </a:r>
          </a:p>
          <a:p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19214" y="6273225"/>
            <a:ext cx="399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1999, 2001, 2008, 2012;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Bates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1989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Cotes, 1992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</a:rPr>
              <a:t>McArdle, Katch, Katch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169991" y="952486"/>
            <a:ext cx="86207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Φάρυγγας</a:t>
            </a:r>
          </a:p>
          <a:p>
            <a:pPr marL="0" lvl="1"/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Έχει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μήκος  14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cm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 και αποτελεί κοινή είσοδο του πεπτικού και του αναπνευστικού συστήματος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991" y="218359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lvl="0" indent="-341313" algn="just" eaLnBrk="0" hangingPunct="0">
              <a:spcBef>
                <a:spcPts val="12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Ρινοφάρυγγας</a:t>
            </a:r>
          </a:p>
          <a:p>
            <a:pPr marL="341313" lvl="0" indent="-341313" algn="just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Στοματοφάρυγγας</a:t>
            </a:r>
          </a:p>
          <a:p>
            <a:pPr marL="341313" lvl="0" indent="-341313" algn="just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Λαρυγγοφάρυγγας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991" y="3731332"/>
            <a:ext cx="24978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/>
            <a:r>
              <a:rPr lang="el-GR" sz="2600" b="1" dirty="0" smtClean="0">
                <a:solidFill>
                  <a:srgbClr val="820000"/>
                </a:solidFill>
                <a:latin typeface="+mn-lt"/>
              </a:rPr>
              <a:t>Λάρυγγας</a:t>
            </a:r>
          </a:p>
          <a:p>
            <a:pPr lvl="0" algn="just" eaLnBrk="0" hangingPunct="0"/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Έχει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μήκος 5-7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cm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9991" y="3658602"/>
            <a:ext cx="2961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7798" y="2228424"/>
            <a:ext cx="177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Ρινική Κοιλότητα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3422" y="2556000"/>
            <a:ext cx="214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Στοματική Κοιλότητα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4887" y="2808000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Φάρυγγας</a:t>
            </a:r>
            <a:endParaRPr lang="en-US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3742" y="3096000"/>
            <a:ext cx="11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Λάρυγγας</a:t>
            </a:r>
            <a:endParaRPr lang="en-US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5717" y="3348000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Τραχεία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5202" y="3977778"/>
            <a:ext cx="12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Πνεύμονες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4852" y="4226517"/>
            <a:ext cx="181197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l-GR" dirty="0" smtClean="0">
                <a:latin typeface="+mn-lt"/>
              </a:rPr>
              <a:t>Κυψελίδες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5202" y="463793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Καρδιά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04852" y="4968000"/>
            <a:ext cx="1548798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l-GR" dirty="0" smtClean="0">
                <a:latin typeface="+mn-lt"/>
              </a:rPr>
              <a:t>Πλευρική κοιλότητα</a:t>
            </a:r>
            <a:endParaRPr lang="en-US" dirty="0">
              <a:latin typeface="+mn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33422" y="2248012"/>
            <a:ext cx="0" cy="2608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36007" y="6103947"/>
            <a:ext cx="2831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Respiratory system complete numbered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LadyofHats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5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3 από </a:t>
            </a:r>
            <a:r>
              <a:rPr lang="el-GR" sz="3200" b="0" dirty="0" smtClean="0">
                <a:solidFill>
                  <a:srgbClr val="004A82"/>
                </a:solidFill>
              </a:rPr>
              <a:t>7)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1"/>
            <a:ext cx="3708095" cy="2225441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ΤΡΑΧΕΙΑ</a:t>
            </a:r>
          </a:p>
          <a:p>
            <a:pPr algn="just" fontAlgn="base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Μήκος 12 </a:t>
            </a:r>
            <a:r>
              <a:rPr lang="en-US" sz="2400" dirty="0">
                <a:solidFill>
                  <a:prstClr val="black"/>
                </a:solidFill>
              </a:rPr>
              <a:t>cm</a:t>
            </a:r>
            <a:r>
              <a:rPr lang="el-GR" sz="2400" dirty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algn="just" fontAlgn="base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Σχήμα κυλινδρικό,</a:t>
            </a:r>
          </a:p>
          <a:p>
            <a:pPr algn="just" fontAlgn="base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</a:rPr>
              <a:t>Κροσσωτό </a:t>
            </a:r>
            <a:r>
              <a:rPr lang="el-GR" sz="2400" dirty="0" smtClean="0">
                <a:solidFill>
                  <a:prstClr val="black"/>
                </a:solidFill>
              </a:rPr>
              <a:t>επιθήλιο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-19942" y="6174690"/>
            <a:ext cx="489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West</a:t>
            </a:r>
            <a:r>
              <a:rPr lang="el-GR" sz="2000" dirty="0">
                <a:latin typeface="+mn-lt"/>
              </a:rPr>
              <a:t>, 1999, 2001, 2008, 2012; </a:t>
            </a:r>
            <a:r>
              <a:rPr lang="en-US" sz="2000" dirty="0">
                <a:latin typeface="+mn-lt"/>
              </a:rPr>
              <a:t>Bates</a:t>
            </a:r>
            <a:r>
              <a:rPr lang="el-GR" sz="2000" dirty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1989</a:t>
            </a:r>
            <a:r>
              <a:rPr lang="el-GR" sz="2000" dirty="0">
                <a:latin typeface="+mn-lt"/>
              </a:rPr>
              <a:t>; </a:t>
            </a:r>
            <a:r>
              <a:rPr lang="en-US" sz="2000" dirty="0">
                <a:latin typeface="+mn-lt"/>
              </a:rPr>
              <a:t>Cotes, 1992</a:t>
            </a:r>
            <a:r>
              <a:rPr lang="el-GR" sz="2000" dirty="0">
                <a:latin typeface="+mn-lt"/>
              </a:rPr>
              <a:t>; </a:t>
            </a:r>
            <a:r>
              <a:rPr lang="en-US" sz="2000" dirty="0">
                <a:latin typeface="+mn-lt"/>
              </a:rPr>
              <a:t>McArdle, Katch, Katch</a:t>
            </a:r>
            <a:r>
              <a:rPr lang="el-GR" sz="2000" dirty="0">
                <a:latin typeface="+mn-lt"/>
              </a:rPr>
              <a:t>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5622471" y="4972131"/>
            <a:ext cx="266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Trachea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Shelly Peyton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ΒΥ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-SA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2.5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196752"/>
            <a:ext cx="2362200" cy="3752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1756266"/>
            <a:ext cx="145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λάρυγγας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343" y="2564904"/>
            <a:ext cx="145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τραχεία</a:t>
            </a:r>
            <a:endParaRPr lang="en-US" sz="24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6027787" y="1756266"/>
            <a:ext cx="416421" cy="2308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7092280" y="2795736"/>
            <a:ext cx="435063" cy="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7544" y="3818328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l-GR" sz="2400" b="1" dirty="0" smtClean="0">
                <a:latin typeface="+mn-lt"/>
              </a:rPr>
              <a:t>Διακλαδίζεται </a:t>
            </a:r>
            <a:r>
              <a:rPr lang="el-GR" sz="2400" b="1" dirty="0">
                <a:latin typeface="+mn-lt"/>
              </a:rPr>
              <a:t>σε: 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2 κύριους βρόγχους (Δ-Α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),</a:t>
            </a:r>
          </a:p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       πνευμονικές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κυψελίδες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76000" y="4869160"/>
            <a:ext cx="288032" cy="267584"/>
          </a:xfrm>
          <a:prstGeom prst="right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004A82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7544" y="3501008"/>
            <a:ext cx="34863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Αναπνευστικό Σύστημα </a:t>
            </a:r>
            <a:r>
              <a:rPr lang="el-GR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>
                <a:solidFill>
                  <a:srgbClr val="004A82"/>
                </a:solidFill>
              </a:rPr>
              <a:t>4</a:t>
            </a:r>
            <a:r>
              <a:rPr lang="el-GR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7)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5328592" cy="475252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l-GR" sz="2400" b="1" dirty="0">
                <a:solidFill>
                  <a:srgbClr val="820000"/>
                </a:solidFill>
              </a:rPr>
              <a:t>ΠΝΕΥΜΟΝΕΣ</a:t>
            </a:r>
          </a:p>
          <a:p>
            <a:pPr marL="341313" lvl="0" indent="-341313" eaLnBrk="0" hangingPunct="0"/>
            <a:r>
              <a:rPr lang="el-GR" sz="2400" b="1" dirty="0">
                <a:solidFill>
                  <a:schemeClr val="tx2"/>
                </a:solidFill>
              </a:rPr>
              <a:t>Οι πνεύμονες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περιβάλλονται </a:t>
            </a:r>
            <a:r>
              <a:rPr lang="el-GR" sz="2400" dirty="0">
                <a:solidFill>
                  <a:prstClr val="black"/>
                </a:solidFill>
              </a:rPr>
              <a:t>από τον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υπεζωκότα</a:t>
            </a:r>
            <a:endParaRPr lang="el-GR" sz="2400" b="1" dirty="0">
              <a:solidFill>
                <a:prstClr val="black"/>
              </a:solidFill>
            </a:endParaRPr>
          </a:p>
          <a:p>
            <a:pPr marL="341313" lvl="0" indent="-341313" eaLnBrk="0" hangingPunct="0"/>
            <a:r>
              <a:rPr lang="el-GR" sz="2400" b="1" dirty="0">
                <a:solidFill>
                  <a:schemeClr val="tx2"/>
                </a:solidFill>
              </a:rPr>
              <a:t>Ο υπεζωκότας </a:t>
            </a:r>
            <a:r>
              <a:rPr lang="el-GR" sz="2400" dirty="0">
                <a:solidFill>
                  <a:prstClr val="black"/>
                </a:solidFill>
              </a:rPr>
              <a:t>έχει 2 πέταλα: </a:t>
            </a:r>
            <a:r>
              <a:rPr lang="el-GR" sz="2400" dirty="0" smtClean="0">
                <a:solidFill>
                  <a:prstClr val="black"/>
                </a:solidFill>
              </a:rPr>
              <a:t>σπλαχνικό </a:t>
            </a:r>
            <a:r>
              <a:rPr lang="el-GR" sz="2400" dirty="0">
                <a:solidFill>
                  <a:prstClr val="black"/>
                </a:solidFill>
              </a:rPr>
              <a:t>και </a:t>
            </a:r>
            <a:r>
              <a:rPr lang="el-GR" sz="2400" dirty="0" smtClean="0">
                <a:solidFill>
                  <a:prstClr val="black"/>
                </a:solidFill>
              </a:rPr>
              <a:t>τοιχωματικό</a:t>
            </a:r>
          </a:p>
          <a:p>
            <a:pPr marL="341313" lvl="0" indent="-341313" eaLnBrk="0" hangingPunct="0"/>
            <a:endParaRPr lang="el-GR" sz="2400" dirty="0" smtClean="0">
              <a:solidFill>
                <a:prstClr val="black"/>
              </a:solidFill>
            </a:endParaRPr>
          </a:p>
          <a:p>
            <a:pPr marL="341313" lvl="0" indent="-341313" eaLnBrk="0" hangingPunct="0"/>
            <a:endParaRPr lang="el-GR" sz="2400" dirty="0">
              <a:solidFill>
                <a:prstClr val="black"/>
              </a:solidFill>
            </a:endParaRPr>
          </a:p>
          <a:p>
            <a:pPr marL="0" lvl="0" indent="0" eaLnBrk="0" hangingPunc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Κάθε </a:t>
            </a:r>
            <a:r>
              <a:rPr lang="el-GR" sz="2400" b="1" dirty="0">
                <a:solidFill>
                  <a:srgbClr val="820000"/>
                </a:solidFill>
              </a:rPr>
              <a:t>πνεύμονας  χωρίζεται σε </a:t>
            </a:r>
            <a:r>
              <a:rPr lang="el-GR" sz="2400" b="1" dirty="0" smtClean="0">
                <a:solidFill>
                  <a:srgbClr val="820000"/>
                </a:solidFill>
              </a:rPr>
              <a:t>λοβούς</a:t>
            </a:r>
            <a:endParaRPr lang="el-GR" sz="2400" b="1" dirty="0">
              <a:solidFill>
                <a:srgbClr val="820000"/>
              </a:solidFill>
            </a:endParaRPr>
          </a:p>
          <a:p>
            <a:pPr marL="341313" lvl="0" indent="-341313" eaLnBrk="0" hangingPunct="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tx2"/>
                </a:solidFill>
              </a:rPr>
              <a:t>Αριστερός:</a:t>
            </a:r>
            <a:r>
              <a:rPr lang="el-GR" sz="2400" b="1" dirty="0" smtClean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2 </a:t>
            </a:r>
            <a:r>
              <a:rPr lang="el-GR" sz="2400" dirty="0" smtClean="0">
                <a:solidFill>
                  <a:prstClr val="black"/>
                </a:solidFill>
              </a:rPr>
              <a:t>λοβοί: άνω-κάτω</a:t>
            </a:r>
            <a:endParaRPr lang="el-GR" sz="2400" dirty="0">
              <a:solidFill>
                <a:prstClr val="black"/>
              </a:solidFill>
            </a:endParaRPr>
          </a:p>
          <a:p>
            <a:pPr marL="341313" lvl="0" indent="-341313" eaLnBrk="0" hangingPunct="0">
              <a:buFont typeface="Wingdings" pitchFamily="2" charset="2"/>
              <a:buChar char="Ø"/>
            </a:pPr>
            <a:r>
              <a:rPr lang="el-GR" sz="2400" b="1" dirty="0" smtClean="0">
                <a:solidFill>
                  <a:schemeClr val="tx2"/>
                </a:solidFill>
              </a:rPr>
              <a:t>Δεξιός: </a:t>
            </a:r>
            <a:r>
              <a:rPr lang="el-GR" sz="2400" dirty="0">
                <a:solidFill>
                  <a:prstClr val="black"/>
                </a:solidFill>
              </a:rPr>
              <a:t>3 </a:t>
            </a:r>
            <a:r>
              <a:rPr lang="el-GR" sz="2400" dirty="0" smtClean="0">
                <a:solidFill>
                  <a:prstClr val="black"/>
                </a:solidFill>
              </a:rPr>
              <a:t>λοβοί: άνω-μέσος-κάτω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65266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l-GR" sz="1600" dirty="0">
                <a:latin typeface="+mn-lt"/>
              </a:rPr>
              <a:t>(</a:t>
            </a:r>
            <a:r>
              <a:rPr lang="en-US" sz="1600" dirty="0">
                <a:latin typeface="+mn-lt"/>
              </a:rPr>
              <a:t>West</a:t>
            </a:r>
            <a:r>
              <a:rPr lang="el-GR" sz="1600" dirty="0">
                <a:latin typeface="+mn-lt"/>
              </a:rPr>
              <a:t>, 1999, 2001, 2008, 2012; </a:t>
            </a:r>
            <a:r>
              <a:rPr lang="en-US" sz="1600" dirty="0">
                <a:latin typeface="+mn-lt"/>
              </a:rPr>
              <a:t>Bates</a:t>
            </a:r>
            <a:r>
              <a:rPr lang="el-GR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1989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Cotes, 1992</a:t>
            </a:r>
            <a:r>
              <a:rPr lang="el-GR" sz="1600" dirty="0">
                <a:latin typeface="+mn-lt"/>
              </a:rPr>
              <a:t>; </a:t>
            </a:r>
            <a:r>
              <a:rPr lang="en-US" sz="1600" dirty="0">
                <a:latin typeface="+mn-lt"/>
              </a:rPr>
              <a:t>McArdle, Katch, Katch</a:t>
            </a:r>
            <a:r>
              <a:rPr lang="el-GR" sz="1600" dirty="0">
                <a:latin typeface="+mn-lt"/>
              </a:rPr>
              <a:t>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0814" y="3501008"/>
            <a:ext cx="52172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769444" cy="27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69753" y="4610091"/>
            <a:ext cx="266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Diaphragmatic breathing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Shelly Peyton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BY-SA 2.5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2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f7b2b44515ef22ec6356515ef7f353575ee5efd"/>
</p:tagLst>
</file>

<file path=ppt/theme/theme1.xml><?xml version="1.0" encoding="utf-8"?>
<a:theme xmlns:a="http://schemas.openxmlformats.org/drawingml/2006/main" name="OC_template_updated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4948</TotalTime>
  <Words>3710</Words>
  <Application>Microsoft Office PowerPoint</Application>
  <PresentationFormat>Προβολή στην οθόνη (4:3)</PresentationFormat>
  <Paragraphs>529</Paragraphs>
  <Slides>56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OC_template_updated</vt:lpstr>
      <vt:lpstr>Αναπνευστική Φυσικοθεραπεία</vt:lpstr>
      <vt:lpstr>Πνευμονικός Αερισμός</vt:lpstr>
      <vt:lpstr>Αναπνοή</vt:lpstr>
      <vt:lpstr> Βασικές Λειτουργίες του Αναπνευστικού Συστήματος (1 από 2) </vt:lpstr>
      <vt:lpstr>Βασικές Λειτουργίες του Αναπνευστικού Συστήματος (2 από 2) </vt:lpstr>
      <vt:lpstr>Αναπνευστικό Σύστημα (1 από 7)</vt:lpstr>
      <vt:lpstr>Αναπνευστικό Σύστημα (2 από 7)</vt:lpstr>
      <vt:lpstr>Αναπνευστικό Σύστημα (3 από 7)</vt:lpstr>
      <vt:lpstr>Αναπνευστικό Σύστημα (4 από 7)</vt:lpstr>
      <vt:lpstr>Αναπνευστικό Σύστημα (5 από 7)</vt:lpstr>
      <vt:lpstr>Αναπνευστικό Σύστημα (6 από 7)</vt:lpstr>
      <vt:lpstr>Αναπνευστικό Σύστημα (7 από 7) </vt:lpstr>
      <vt:lpstr>Ανταλλαγή Αναπνευστικών Αερίων</vt:lpstr>
      <vt:lpstr>Μηχανισμοί Πνευμονικού Αερισμού</vt:lpstr>
      <vt:lpstr>Σύσταση Αναπνεόμενου Αέρα</vt:lpstr>
      <vt:lpstr>Τύποι Αναπνοής</vt:lpstr>
      <vt:lpstr>Σχέση μεταξύ της αναπνευστικής συχνότητας και πνευμονικών όγκων</vt:lpstr>
      <vt:lpstr>«Φυσιολογική» Ανομοιογένεια αερισμού-αιμάτωσης (1 από 2)</vt:lpstr>
      <vt:lpstr> «Φυσιολογική» Ανομοιογένεια αερισμού-αιμάτωσης (2 από 2) </vt:lpstr>
      <vt:lpstr>Ενδοτικότητα πνευμόνων θωρακικού τοιχώματος </vt:lpstr>
      <vt:lpstr>Αντίσταση</vt:lpstr>
      <vt:lpstr>Ελαστικότητα</vt:lpstr>
      <vt:lpstr>Δοκιμασίες Επάρκειας του Πνευμονικού Αερισμού (1 από 2) </vt:lpstr>
      <vt:lpstr>Δοκιμασίες Επάρκειας του  Πνευμονικού Αερισμού (2 από 2) </vt:lpstr>
      <vt:lpstr>Πνευμονικοί όγκοι και χωρητικότητες (1 από 2) </vt:lpstr>
      <vt:lpstr>Πνευμονικοί όγκοι και χωρητικότητες (2 από 2)</vt:lpstr>
      <vt:lpstr>Δοκιμασίες Επάρκειας Αερισμού (1 από 4)</vt:lpstr>
      <vt:lpstr>Δοκιμασίες Επάρκειας Αερισμού (2 από 4)</vt:lpstr>
      <vt:lpstr>Δοκιμασίες Επάρκειας Αερισμού (3 από 4)</vt:lpstr>
      <vt:lpstr>Δοκιμασίες Επάρκειας Αερισμού (4 από 4)</vt:lpstr>
      <vt:lpstr>Αναπνευστική Αντλία</vt:lpstr>
      <vt:lpstr>Η Μέγιστη Εκπνευστική Ροή</vt:lpstr>
      <vt:lpstr>Ερμηνεία των Δοκιμασιών της Δυναμικής Εκπνοής (1 από 5)</vt:lpstr>
      <vt:lpstr>Ερμηνεία των Δοκιμασιών της Δυναμικής Εκπνοής (2 από 5)</vt:lpstr>
      <vt:lpstr>Ερμηνεία των Δοκιμασιών της Δυναμικής Εκπνοής (3 από 5)</vt:lpstr>
      <vt:lpstr>Ερμηνεία των Δοκιμασιών της Δυναμικής Εκπνοής (4 από 5)</vt:lpstr>
      <vt:lpstr>Ερμηνεία των Δοκιμασιών της  Δυναμικής Εκπνοής (5 από 5)</vt:lpstr>
      <vt:lpstr>Πνευμονικές Χωρητικότητες</vt:lpstr>
      <vt:lpstr>Κατά λεπτόν Αερισμός Κυψελιδικός Αερισμός</vt:lpstr>
      <vt:lpstr>Πνευμονική Αιμάτωση (1 από 2)</vt:lpstr>
      <vt:lpstr>Πνευμονική Αιμάτωση (2 από 2)</vt:lpstr>
      <vt:lpstr>Νευρικός Έλεγχος της Αναπνοής (1 από 2)</vt:lpstr>
      <vt:lpstr>Νευρικός Έλεγχος της Αναπνοής (2 από 2)</vt:lpstr>
      <vt:lpstr>Τροποποίηση της Αναπνοής</vt:lpstr>
      <vt:lpstr>Ο Πνευμονικός Αερισμός στην Άσκηση</vt:lpstr>
      <vt:lpstr>Η επίδραση της Ηλικίας στον  Πνευμονικό Αερισμό</vt:lpstr>
      <vt:lpstr>Προτεινόμενη Βιβλιογραφία (1 από 2) </vt:lpstr>
      <vt:lpstr>Προτεινόμενη 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192</cp:revision>
  <dcterms:created xsi:type="dcterms:W3CDTF">2013-04-01T14:08:19Z</dcterms:created>
  <dcterms:modified xsi:type="dcterms:W3CDTF">2015-05-21T08:58:18Z</dcterms:modified>
</cp:coreProperties>
</file>