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26"/>
  </p:notesMasterIdLst>
  <p:handoutMasterIdLst>
    <p:handoutMasterId r:id="rId27"/>
  </p:handoutMasterIdLst>
  <p:sldIdLst>
    <p:sldId id="256" r:id="rId2"/>
    <p:sldId id="268" r:id="rId3"/>
    <p:sldId id="269" r:id="rId4"/>
    <p:sldId id="270" r:id="rId5"/>
    <p:sldId id="271" r:id="rId6"/>
    <p:sldId id="272" r:id="rId7"/>
    <p:sldId id="273" r:id="rId8"/>
    <p:sldId id="285" r:id="rId9"/>
    <p:sldId id="282" r:id="rId10"/>
    <p:sldId id="283" r:id="rId11"/>
    <p:sldId id="284" r:id="rId12"/>
    <p:sldId id="275" r:id="rId13"/>
    <p:sldId id="276" r:id="rId14"/>
    <p:sldId id="277" r:id="rId15"/>
    <p:sldId id="281" r:id="rId16"/>
    <p:sldId id="278" r:id="rId17"/>
    <p:sldId id="279" r:id="rId18"/>
    <p:sldId id="257" r:id="rId19"/>
    <p:sldId id="262" r:id="rId20"/>
    <p:sldId id="264" r:id="rId21"/>
    <p:sldId id="265" r:id="rId22"/>
    <p:sldId id="266" r:id="rId23"/>
    <p:sldId id="286" r:id="rId24"/>
    <p:sldId id="261" r:id="rId25"/>
  </p:sldIdLst>
  <p:sldSz cx="9144000" cy="6858000" type="screen4x3"/>
  <p:notesSz cx="7104063" cy="10234613"/>
  <p:custDataLst>
    <p:tags r:id="rId2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B5D6"/>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70" d="100"/>
          <a:sy n="70" d="100"/>
        </p:scale>
        <p:origin x="152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21/9/2015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21/9/2015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19</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20</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21</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22</a:t>
            </a:fld>
            <a:endParaRPr lang="el-GR" dirty="0"/>
          </a:p>
        </p:txBody>
      </p:sp>
    </p:spTree>
    <p:extLst>
      <p:ext uri="{BB962C8B-B14F-4D97-AF65-F5344CB8AC3E}">
        <p14:creationId xmlns:p14="http://schemas.microsoft.com/office/powerpoint/2010/main" val="2145123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23</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a:t>
            </a:fld>
            <a:endParaRPr lang="el-GR" dirty="0"/>
          </a:p>
        </p:txBody>
      </p:sp>
    </p:spTree>
    <p:extLst>
      <p:ext uri="{BB962C8B-B14F-4D97-AF65-F5344CB8AC3E}">
        <p14:creationId xmlns:p14="http://schemas.microsoft.com/office/powerpoint/2010/main" val="1688899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4</a:t>
            </a:fld>
            <a:endParaRPr lang="el-GR" dirty="0"/>
          </a:p>
        </p:txBody>
      </p:sp>
    </p:spTree>
    <p:extLst>
      <p:ext uri="{BB962C8B-B14F-4D97-AF65-F5344CB8AC3E}">
        <p14:creationId xmlns:p14="http://schemas.microsoft.com/office/powerpoint/2010/main" val="4121477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5</a:t>
            </a:fld>
            <a:endParaRPr lang="el-GR" dirty="0"/>
          </a:p>
        </p:txBody>
      </p:sp>
    </p:spTree>
    <p:extLst>
      <p:ext uri="{BB962C8B-B14F-4D97-AF65-F5344CB8AC3E}">
        <p14:creationId xmlns:p14="http://schemas.microsoft.com/office/powerpoint/2010/main" val="1518687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11</a:t>
            </a:fld>
            <a:endParaRPr lang="el-GR" dirty="0"/>
          </a:p>
        </p:txBody>
      </p:sp>
    </p:spTree>
    <p:extLst>
      <p:ext uri="{BB962C8B-B14F-4D97-AF65-F5344CB8AC3E}">
        <p14:creationId xmlns:p14="http://schemas.microsoft.com/office/powerpoint/2010/main" val="2453979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13</a:t>
            </a:fld>
            <a:endParaRPr lang="el-GR" dirty="0"/>
          </a:p>
        </p:txBody>
      </p:sp>
    </p:spTree>
    <p:extLst>
      <p:ext uri="{BB962C8B-B14F-4D97-AF65-F5344CB8AC3E}">
        <p14:creationId xmlns:p14="http://schemas.microsoft.com/office/powerpoint/2010/main" val="2997461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16</a:t>
            </a:fld>
            <a:endParaRPr lang="el-GR" dirty="0"/>
          </a:p>
        </p:txBody>
      </p:sp>
    </p:spTree>
    <p:extLst>
      <p:ext uri="{BB962C8B-B14F-4D97-AF65-F5344CB8AC3E}">
        <p14:creationId xmlns:p14="http://schemas.microsoft.com/office/powerpoint/2010/main" val="3025028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17</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18</a:t>
            </a:fld>
            <a:endParaRPr lang="el-GR" dirty="0"/>
          </a:p>
        </p:txBody>
      </p:sp>
    </p:spTree>
    <p:extLst>
      <p:ext uri="{BB962C8B-B14F-4D97-AF65-F5344CB8AC3E}">
        <p14:creationId xmlns:p14="http://schemas.microsoft.com/office/powerpoint/2010/main" val="2749721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BB5D6"/>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fogra.or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offsetprintinginks.wordpress.com/tag/spectrodens-premium/"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creativecommons.org/licenses/by-sa/3.0" TargetMode="External"/><Relationship Id="rId5" Type="http://schemas.openxmlformats.org/officeDocument/2006/relationships/hyperlink" Target="http://commons.wikimedia.org/w/index.php?title=User:DanielPenfield&amp;action=edit&amp;redlink=1" TargetMode="External"/><Relationship Id="rId4" Type="http://schemas.openxmlformats.org/officeDocument/2006/relationships/hyperlink" Target="http://en.wikipedia.org/wiki/Ishikawa_diagra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brakensiek.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Ishikawa_diagram" TargetMode="Externa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http://www.gnu.org/copyleft/fdl.html" TargetMode="External"/><Relationship Id="rId4" Type="http://schemas.openxmlformats.org/officeDocument/2006/relationships/hyperlink" Target="http://de.wikipedia.org/wiki/User:FabianLange"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commons.wikimedia.org/wiki/File:Fishbone_BadCoffeeExample.jpg" TargetMode="External"/><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hyperlink" Target="http://creativecommons.org/licenses/by-sa/3.0" TargetMode="External"/><Relationship Id="rId4" Type="http://schemas.openxmlformats.org/officeDocument/2006/relationships/hyperlink" Target="http://commons.wikimedia.org/w/index.php?title=User:KellyLawless&amp;action=edit&amp;redlink=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brakensiek.com/"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080120"/>
          </a:xfrm>
        </p:spPr>
        <p:txBody>
          <a:bodyPr>
            <a:normAutofit/>
          </a:bodyPr>
          <a:lstStyle/>
          <a:p>
            <a:pPr lvl="1" algn="ctr"/>
            <a:r>
              <a:rPr lang="el-GR" sz="4400" b="1" dirty="0" smtClean="0">
                <a:solidFill>
                  <a:schemeClr val="tx1"/>
                </a:solidFill>
                <a:latin typeface="+mn-lt"/>
              </a:rPr>
              <a:t>Λιθογραφία - Όφσετ</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448272"/>
          </a:xfrm>
        </p:spPr>
        <p:txBody>
          <a:bodyPr>
            <a:normAutofit/>
          </a:bodyPr>
          <a:lstStyle/>
          <a:p>
            <a:pPr>
              <a:spcBef>
                <a:spcPts val="0"/>
              </a:spcBef>
              <a:spcAft>
                <a:spcPts val="1800"/>
              </a:spcAft>
            </a:pPr>
            <a:r>
              <a:rPr lang="el-GR" sz="2600" b="1" dirty="0" smtClean="0"/>
              <a:t>Ενότητα </a:t>
            </a:r>
            <a:r>
              <a:rPr lang="en-US" sz="2600" b="1" dirty="0" smtClean="0"/>
              <a:t>5.</a:t>
            </a:r>
            <a:r>
              <a:rPr lang="el-GR" sz="2600" b="1" dirty="0" smtClean="0"/>
              <a:t>2</a:t>
            </a:r>
            <a:r>
              <a:rPr lang="el-GR" sz="2600" dirty="0" smtClean="0"/>
              <a:t>:</a:t>
            </a:r>
            <a:r>
              <a:rPr lang="en-US" sz="2600" dirty="0" smtClean="0"/>
              <a:t> </a:t>
            </a:r>
            <a:r>
              <a:rPr lang="el-GR" sz="2600" dirty="0" smtClean="0"/>
              <a:t>Εισαγωγή στον ποιοτικό έλεγχο</a:t>
            </a:r>
            <a:endParaRPr lang="en-US" sz="2600" dirty="0" smtClean="0"/>
          </a:p>
          <a:p>
            <a:pPr>
              <a:spcBef>
                <a:spcPts val="0"/>
              </a:spcBef>
            </a:pPr>
            <a:endParaRPr lang="el-GR" sz="2200" dirty="0" smtClean="0"/>
          </a:p>
          <a:p>
            <a:pPr>
              <a:spcBef>
                <a:spcPts val="0"/>
              </a:spcBef>
            </a:pPr>
            <a:r>
              <a:rPr lang="el-GR" sz="2200" dirty="0" smtClean="0"/>
              <a:t>Σπυρίδων Νομικός, PhD</a:t>
            </a:r>
            <a:endParaRPr lang="el-GR" sz="2200" dirty="0"/>
          </a:p>
          <a:p>
            <a:pPr>
              <a:spcBef>
                <a:spcPts val="0"/>
              </a:spcBef>
            </a:pPr>
            <a:r>
              <a:rPr lang="el-GR" sz="2200" dirty="0" smtClean="0"/>
              <a:t>Τμήμα Γραφιστικής</a:t>
            </a:r>
          </a:p>
          <a:p>
            <a:pPr>
              <a:spcBef>
                <a:spcPts val="0"/>
              </a:spcBef>
            </a:pPr>
            <a:r>
              <a:rPr lang="el-GR" sz="2200" dirty="0" smtClean="0"/>
              <a:t>Κατεύθυνση Τεχνολογίας Γραφικών Τεχνών</a:t>
            </a:r>
            <a:endParaRPr lang="el-GR" sz="22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l-GR" altLang="el-GR" dirty="0" smtClean="0"/>
              <a:t>Χάρτης εκτυπωμένου </a:t>
            </a:r>
            <a:r>
              <a:rPr lang="en-US" altLang="el-GR" dirty="0" smtClean="0"/>
              <a:t>test </a:t>
            </a:r>
            <a:r>
              <a:rPr lang="en-US" altLang="el-GR" sz="3600" b="0" dirty="0"/>
              <a:t>4</a:t>
            </a:r>
            <a:r>
              <a:rPr lang="en-US" altLang="el-GR" sz="3600" b="0" dirty="0" smtClean="0"/>
              <a:t>/5</a:t>
            </a:r>
            <a:endParaRPr lang="el-GR" altLang="el-GR" dirty="0" smtClean="0"/>
          </a:p>
        </p:txBody>
      </p:sp>
      <p:sp>
        <p:nvSpPr>
          <p:cNvPr id="3" name="Θέση περιεχομένου 2"/>
          <p:cNvSpPr>
            <a:spLocks noGrp="1"/>
          </p:cNvSpPr>
          <p:nvPr>
            <p:ph idx="1"/>
          </p:nvPr>
        </p:nvSpPr>
        <p:spPr/>
        <p:txBody>
          <a:bodyPr>
            <a:normAutofit fontScale="85000" lnSpcReduction="20000"/>
          </a:bodyPr>
          <a:lstStyle/>
          <a:p>
            <a:pPr marL="0" indent="0">
              <a:buNone/>
            </a:pPr>
            <a:r>
              <a:rPr lang="en-US" dirty="0"/>
              <a:t>(7) Lines and columns fields to the control of the resolution. The lines grid-shaped arranged in five-pfennig piece groups and columns are in the record in the strengths 0,011 mm (corresponds to a resolution of 2400 dpi), 0,021 mm (in 1200 dpi), 0,032 mm (800 dpi), 0,042 mm (600 dpi), 0,064 mm (400 dpi) and 0,085 mm (300 dpi) invested. In the circularly invested fields direction dependence can be recognised with the printing form exposure. </a:t>
            </a:r>
            <a:br>
              <a:rPr lang="en-US" dirty="0"/>
            </a:br>
            <a:r>
              <a:rPr lang="en-US" dirty="0"/>
              <a:t/>
            </a:r>
            <a:br>
              <a:rPr lang="en-US" dirty="0"/>
            </a:br>
            <a:r>
              <a:rPr lang="en-US" dirty="0"/>
              <a:t>(8) Background surface, invested in a 70-percent Cyan-sound value, for the visual judgement of stripe education in the pressure. </a:t>
            </a:r>
            <a:br>
              <a:rPr lang="en-US" dirty="0"/>
            </a:br>
            <a:r>
              <a:rPr lang="en-US" dirty="0"/>
              <a:t/>
            </a:r>
            <a:br>
              <a:rPr lang="en-US" dirty="0"/>
            </a:br>
            <a:r>
              <a:rPr lang="en-US" dirty="0"/>
              <a:t>(9) Line fields to the visual check of the Bildpassers. </a:t>
            </a:r>
            <a:endParaRPr lang="el-GR" dirty="0"/>
          </a:p>
        </p:txBody>
      </p:sp>
    </p:spTree>
    <p:extLst>
      <p:ext uri="{BB962C8B-B14F-4D97-AF65-F5344CB8AC3E}">
        <p14:creationId xmlns:p14="http://schemas.microsoft.com/office/powerpoint/2010/main" val="37716012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l-GR" altLang="el-GR" dirty="0" smtClean="0"/>
              <a:t>Χάρτης εκτυπωμένου </a:t>
            </a:r>
            <a:r>
              <a:rPr lang="en-US" altLang="el-GR" dirty="0" smtClean="0"/>
              <a:t>test </a:t>
            </a:r>
            <a:r>
              <a:rPr lang="en-US" altLang="el-GR" sz="3600" b="0" dirty="0"/>
              <a:t>5</a:t>
            </a:r>
            <a:r>
              <a:rPr lang="en-US" altLang="el-GR" sz="3600" b="0" dirty="0" smtClean="0"/>
              <a:t>/5</a:t>
            </a:r>
            <a:endParaRPr lang="el-GR" altLang="el-GR" dirty="0" smtClean="0"/>
          </a:p>
        </p:txBody>
      </p:sp>
      <p:sp>
        <p:nvSpPr>
          <p:cNvPr id="3" name="Θέση περιεχομένου 2"/>
          <p:cNvSpPr>
            <a:spLocks noGrp="1"/>
          </p:cNvSpPr>
          <p:nvPr>
            <p:ph idx="1"/>
          </p:nvPr>
        </p:nvSpPr>
        <p:spPr/>
        <p:txBody>
          <a:bodyPr>
            <a:normAutofit fontScale="85000" lnSpcReduction="10000"/>
          </a:bodyPr>
          <a:lstStyle/>
          <a:p>
            <a:pPr marL="0" indent="0">
              <a:buNone/>
            </a:pPr>
            <a:r>
              <a:rPr lang="en-US" dirty="0"/>
              <a:t>(10) Line fields to the check of distance variations of the print format to the curve edges. </a:t>
            </a:r>
            <a:br>
              <a:rPr lang="en-US" dirty="0"/>
            </a:br>
            <a:r>
              <a:rPr lang="en-US" dirty="0"/>
              <a:t/>
            </a:r>
            <a:br>
              <a:rPr lang="en-US" dirty="0"/>
            </a:br>
            <a:r>
              <a:rPr lang="en-US" dirty="0"/>
              <a:t>(11) Written field with positive and negative text lines in the type-sizes 10 points, 8 points and 6 points. </a:t>
            </a:r>
            <a:br>
              <a:rPr lang="en-US" dirty="0"/>
            </a:br>
            <a:r>
              <a:rPr lang="en-US" dirty="0"/>
              <a:t/>
            </a:r>
            <a:br>
              <a:rPr lang="en-US" dirty="0"/>
            </a:br>
            <a:r>
              <a:rPr lang="en-US" dirty="0"/>
              <a:t>(12) Pictures from the ISO 12640 with sensitive compound colours or very fine detail drawing. </a:t>
            </a:r>
            <a:br>
              <a:rPr lang="en-US" dirty="0"/>
            </a:br>
            <a:r>
              <a:rPr lang="en-US" dirty="0"/>
              <a:t/>
            </a:r>
            <a:br>
              <a:rPr lang="en-US" dirty="0"/>
            </a:br>
            <a:r>
              <a:rPr lang="en-US" dirty="0"/>
              <a:t>(13) More freely place for additional attaching of digital controlling stripes like Ugra / FOGRA digital pressure controlling stripe or the Ugra/Fogra-media wedge. </a:t>
            </a:r>
            <a:endParaRPr lang="el-GR" dirty="0"/>
          </a:p>
        </p:txBody>
      </p:sp>
    </p:spTree>
    <p:extLst>
      <p:ext uri="{BB962C8B-B14F-4D97-AF65-F5344CB8AC3E}">
        <p14:creationId xmlns:p14="http://schemas.microsoft.com/office/powerpoint/2010/main" val="5055900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74638"/>
            <a:ext cx="8229600" cy="922337"/>
          </a:xfrm>
        </p:spPr>
        <p:txBody>
          <a:bodyPr/>
          <a:lstStyle/>
          <a:p>
            <a:pPr eaLnBrk="1" hangingPunct="1"/>
            <a:r>
              <a:rPr lang="el-GR" altLang="el-GR" dirty="0" smtClean="0"/>
              <a:t>Διαδικασία ελέγχου ποιότητας</a:t>
            </a:r>
            <a:endParaRPr lang="el-GR" altLang="el-GR" b="1" dirty="0" smtClean="0"/>
          </a:p>
        </p:txBody>
      </p:sp>
      <p:pic>
        <p:nvPicPr>
          <p:cNvPr id="3" name="Θέση περιεχομένου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667000" y="1231106"/>
            <a:ext cx="3810000" cy="4972050"/>
          </a:xfrm>
        </p:spPr>
      </p:pic>
      <p:sp>
        <p:nvSpPr>
          <p:cNvPr id="4" name="TextBox 3"/>
          <p:cNvSpPr txBox="1"/>
          <p:nvPr/>
        </p:nvSpPr>
        <p:spPr>
          <a:xfrm>
            <a:off x="2667000" y="6381328"/>
            <a:ext cx="4032448" cy="276999"/>
          </a:xfrm>
          <a:prstGeom prst="rect">
            <a:avLst/>
          </a:prstGeom>
          <a:noFill/>
        </p:spPr>
        <p:txBody>
          <a:bodyPr wrap="square" rtlCol="0">
            <a:spAutoFit/>
          </a:bodyPr>
          <a:lstStyle/>
          <a:p>
            <a:r>
              <a:rPr lang="en-US" sz="1200" dirty="0" smtClean="0">
                <a:solidFill>
                  <a:schemeClr val="tx1">
                    <a:lumMod val="50000"/>
                    <a:lumOff val="50000"/>
                  </a:schemeClr>
                </a:solidFill>
                <a:latin typeface="+mn-lt"/>
              </a:rPr>
              <a:t>© </a:t>
            </a:r>
            <a:r>
              <a:rPr lang="en-US" sz="1200" dirty="0" smtClean="0">
                <a:solidFill>
                  <a:schemeClr val="tx1">
                    <a:lumMod val="50000"/>
                    <a:lumOff val="50000"/>
                  </a:schemeClr>
                </a:solidFill>
                <a:latin typeface="+mn-lt"/>
                <a:hlinkClick r:id="rId4"/>
              </a:rPr>
              <a:t>www.fogra.org</a:t>
            </a:r>
            <a:endParaRPr lang="el-GR" sz="1200" dirty="0">
              <a:solidFill>
                <a:schemeClr val="tx1">
                  <a:lumMod val="50000"/>
                  <a:lumOff val="50000"/>
                </a:schemeClr>
              </a:solidFill>
              <a:latin typeface="+mn-lt"/>
            </a:endParaRPr>
          </a:p>
        </p:txBody>
      </p:sp>
    </p:spTree>
    <p:extLst>
      <p:ext uri="{BB962C8B-B14F-4D97-AF65-F5344CB8AC3E}">
        <p14:creationId xmlns:p14="http://schemas.microsoft.com/office/powerpoint/2010/main" val="28381602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l-GR" altLang="el-GR" dirty="0" smtClean="0"/>
              <a:t>Πυκνόμετρο</a:t>
            </a:r>
          </a:p>
        </p:txBody>
      </p:sp>
      <p:pic>
        <p:nvPicPr>
          <p:cNvPr id="11267"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184275" y="1600200"/>
            <a:ext cx="6775450" cy="4525963"/>
          </a:xfrm>
          <a:noFill/>
        </p:spPr>
      </p:pic>
      <p:sp>
        <p:nvSpPr>
          <p:cNvPr id="2" name="TextBox 1"/>
          <p:cNvSpPr txBox="1"/>
          <p:nvPr/>
        </p:nvSpPr>
        <p:spPr>
          <a:xfrm>
            <a:off x="1184275" y="6165304"/>
            <a:ext cx="6624736" cy="276999"/>
          </a:xfrm>
          <a:prstGeom prst="rect">
            <a:avLst/>
          </a:prstGeom>
          <a:noFill/>
        </p:spPr>
        <p:txBody>
          <a:bodyPr wrap="square" rtlCol="0">
            <a:spAutoFit/>
          </a:bodyPr>
          <a:lstStyle/>
          <a:p>
            <a:r>
              <a:rPr lang="en-US" sz="1200" dirty="0">
                <a:latin typeface="+mn-lt"/>
                <a:hlinkClick r:id="rId3"/>
              </a:rPr>
              <a:t>offsetprintinginks.wordpress.com</a:t>
            </a:r>
            <a:endParaRPr lang="el-GR" sz="1200" dirty="0">
              <a:latin typeface="+mn-lt"/>
            </a:endParaRPr>
          </a:p>
        </p:txBody>
      </p:sp>
    </p:spTree>
    <p:extLst>
      <p:ext uri="{BB962C8B-B14F-4D97-AF65-F5344CB8AC3E}">
        <p14:creationId xmlns:p14="http://schemas.microsoft.com/office/powerpoint/2010/main" val="14578830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74638"/>
            <a:ext cx="8229600" cy="1498600"/>
          </a:xfrm>
        </p:spPr>
        <p:txBody>
          <a:bodyPr/>
          <a:lstStyle/>
          <a:p>
            <a:pPr eaLnBrk="1" hangingPunct="1"/>
            <a:r>
              <a:rPr lang="el-GR" altLang="el-GR" dirty="0" smtClean="0"/>
              <a:t>Μηχανικό σύστημα «σύμπτωσης»</a:t>
            </a:r>
          </a:p>
        </p:txBody>
      </p:sp>
      <p:pic>
        <p:nvPicPr>
          <p:cNvPr id="12291"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979613" y="2060575"/>
            <a:ext cx="4824412" cy="4464050"/>
          </a:xfrm>
          <a:noFill/>
        </p:spPr>
      </p:pic>
    </p:spTree>
    <p:extLst>
      <p:ext uri="{BB962C8B-B14F-4D97-AF65-F5344CB8AC3E}">
        <p14:creationId xmlns:p14="http://schemas.microsoft.com/office/powerpoint/2010/main" val="20715621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ltLang="el-GR" dirty="0" smtClean="0"/>
              <a:t>Gatf star target</a:t>
            </a:r>
            <a:r>
              <a:rPr lang="el-GR" altLang="el-GR" dirty="0" smtClean="0"/>
              <a:t> </a:t>
            </a:r>
            <a:r>
              <a:rPr lang="el-GR" altLang="el-GR" b="0" dirty="0"/>
              <a:t>1</a:t>
            </a:r>
            <a:r>
              <a:rPr lang="el-GR" altLang="el-GR" b="0" dirty="0" smtClean="0"/>
              <a:t>/2</a:t>
            </a:r>
          </a:p>
        </p:txBody>
      </p:sp>
      <p:sp>
        <p:nvSpPr>
          <p:cNvPr id="2" name="Θέση περιεχομένου 1"/>
          <p:cNvSpPr>
            <a:spLocks noGrp="1"/>
          </p:cNvSpPr>
          <p:nvPr>
            <p:ph idx="1"/>
          </p:nvPr>
        </p:nvSpPr>
        <p:spPr>
          <a:xfrm>
            <a:off x="457200" y="1196752"/>
            <a:ext cx="8147248" cy="3600400"/>
          </a:xfrm>
        </p:spPr>
        <p:txBody>
          <a:bodyPr>
            <a:normAutofit lnSpcReduction="10000"/>
          </a:bodyPr>
          <a:lstStyle/>
          <a:p>
            <a:r>
              <a:rPr lang="en-US" sz="2400" dirty="0"/>
              <a:t>One of the most common is the GATF Star Target. It's been around a long time. </a:t>
            </a:r>
            <a:endParaRPr lang="el-GR" sz="2400" dirty="0" smtClean="0"/>
          </a:p>
          <a:p>
            <a:r>
              <a:rPr lang="en-US" sz="2400" dirty="0" smtClean="0"/>
              <a:t>it's </a:t>
            </a:r>
            <a:r>
              <a:rPr lang="en-US" sz="2400" dirty="0"/>
              <a:t>origins were in photographic resolution targets, but in the late 1940s or early 1950s engineers at Western Printing and Lithographing Company in Wisconsin appear to have re-created it for the printing industry</a:t>
            </a:r>
            <a:r>
              <a:rPr lang="en-US" sz="2400" dirty="0" smtClean="0"/>
              <a:t>. </a:t>
            </a:r>
            <a:r>
              <a:rPr lang="en-US" sz="2400" dirty="0"/>
              <a:t>The Star Target began life at LTF (Lithographic Technical Foundation) which later became the GATF. </a:t>
            </a:r>
            <a:endParaRPr lang="el-GR" sz="2400" dirty="0" smtClean="0"/>
          </a:p>
          <a:p>
            <a:r>
              <a:rPr lang="en-US" sz="2400" dirty="0" smtClean="0"/>
              <a:t>The </a:t>
            </a:r>
            <a:r>
              <a:rPr lang="en-US" sz="2400" dirty="0"/>
              <a:t>Star Targets followed along</a:t>
            </a:r>
            <a:r>
              <a:rPr lang="en-US" sz="2400" dirty="0" smtClean="0"/>
              <a:t>.</a:t>
            </a:r>
            <a:r>
              <a:rPr lang="el-GR" sz="2400" dirty="0" smtClean="0"/>
              <a:t>  </a:t>
            </a:r>
          </a:p>
          <a:p>
            <a:pPr marL="0" indent="0" algn="r">
              <a:buNone/>
            </a:pPr>
            <a:r>
              <a:rPr lang="el-GR" sz="2200" dirty="0" smtClean="0"/>
              <a:t>(πηγή</a:t>
            </a:r>
            <a:r>
              <a:rPr lang="en-US" sz="2200" dirty="0"/>
              <a:t>:</a:t>
            </a:r>
            <a:r>
              <a:rPr lang="el-GR" sz="2200" dirty="0" smtClean="0"/>
              <a:t> </a:t>
            </a:r>
            <a:r>
              <a:rPr lang="en-US" sz="2200" dirty="0"/>
              <a:t>http://g7expert.blogspot.gr</a:t>
            </a:r>
            <a:r>
              <a:rPr lang="en-US" sz="2200" dirty="0" smtClean="0"/>
              <a:t>/</a:t>
            </a:r>
            <a:r>
              <a:rPr lang="el-GR" sz="2200" dirty="0" smtClean="0"/>
              <a:t>)</a:t>
            </a:r>
            <a:endParaRPr lang="el-GR" sz="2200" dirty="0"/>
          </a:p>
        </p:txBody>
      </p:sp>
      <p:pic>
        <p:nvPicPr>
          <p:cNvPr id="1028" name="Picture 4" descr="\\gus\opencourses\Α_ΜΑΘΗΜΑΤΑ\ΥΛΙΚΟ\ΣΓΤΚΣ\ΝΟΜΙΚΟΣ ΣΠΥΡΙΔΩΝ\ΛΙΘΟΓΡΑΦΙΑ OFFSET-Θ\ΕΚΠΑΙΔΕΥΤΙΚΟ ΥΛΙΚΟ\ΔΗΜΙΟΥΡΓΙΑ ΥΛΙΚΟΥ\eikones\digital ray targe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4797152"/>
            <a:ext cx="5369739" cy="173968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67744" y="6536838"/>
            <a:ext cx="4392488" cy="276999"/>
          </a:xfrm>
          <a:prstGeom prst="rect">
            <a:avLst/>
          </a:prstGeom>
          <a:noFill/>
        </p:spPr>
        <p:txBody>
          <a:bodyPr wrap="square" rtlCol="0">
            <a:spAutoFit/>
          </a:bodyPr>
          <a:lstStyle/>
          <a:p>
            <a:r>
              <a:rPr lang="en-US" sz="1200" dirty="0">
                <a:solidFill>
                  <a:schemeClr val="tx1">
                    <a:lumMod val="50000"/>
                    <a:lumOff val="50000"/>
                  </a:schemeClr>
                </a:solidFill>
                <a:latin typeface="+mn-lt"/>
              </a:rPr>
              <a:t>http://g7expert.blogspot.gr/</a:t>
            </a:r>
            <a:endParaRPr lang="el-GR" sz="1200" dirty="0">
              <a:solidFill>
                <a:schemeClr val="tx1">
                  <a:lumMod val="50000"/>
                  <a:lumOff val="50000"/>
                </a:schemeClr>
              </a:solidFill>
              <a:latin typeface="+mn-lt"/>
            </a:endParaRPr>
          </a:p>
        </p:txBody>
      </p:sp>
    </p:spTree>
    <p:extLst>
      <p:ext uri="{BB962C8B-B14F-4D97-AF65-F5344CB8AC3E}">
        <p14:creationId xmlns:p14="http://schemas.microsoft.com/office/powerpoint/2010/main" val="14081199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ltLang="el-GR" dirty="0" smtClean="0"/>
              <a:t>Gatf star target</a:t>
            </a:r>
            <a:r>
              <a:rPr lang="el-GR" altLang="el-GR" dirty="0" smtClean="0"/>
              <a:t> </a:t>
            </a:r>
            <a:r>
              <a:rPr lang="el-GR" altLang="el-GR" b="0" dirty="0"/>
              <a:t>2</a:t>
            </a:r>
            <a:r>
              <a:rPr lang="el-GR" altLang="el-GR" b="0" dirty="0" smtClean="0"/>
              <a:t>/2</a:t>
            </a:r>
          </a:p>
        </p:txBody>
      </p:sp>
      <p:sp>
        <p:nvSpPr>
          <p:cNvPr id="2" name="Θέση περιεχομένου 1"/>
          <p:cNvSpPr>
            <a:spLocks noGrp="1"/>
          </p:cNvSpPr>
          <p:nvPr>
            <p:ph idx="1"/>
          </p:nvPr>
        </p:nvSpPr>
        <p:spPr>
          <a:xfrm>
            <a:off x="457200" y="1196752"/>
            <a:ext cx="8147248" cy="2088232"/>
          </a:xfrm>
        </p:spPr>
        <p:txBody>
          <a:bodyPr>
            <a:normAutofit/>
          </a:bodyPr>
          <a:lstStyle/>
          <a:p>
            <a:r>
              <a:rPr lang="en-US" sz="2400" dirty="0"/>
              <a:t>The Star Target amplifies the effect of gain, slur, doubling, paper movement, </a:t>
            </a:r>
            <a:r>
              <a:rPr lang="en-US" sz="2400" dirty="0" smtClean="0"/>
              <a:t>so </a:t>
            </a:r>
            <a:r>
              <a:rPr lang="en-US" sz="2400" dirty="0"/>
              <a:t>that small distortions in print can be easily seen by the operator. The indicator is visual; there is no way to quantify the result</a:t>
            </a:r>
            <a:r>
              <a:rPr lang="en-US" sz="2400" dirty="0" smtClean="0"/>
              <a:t>.</a:t>
            </a:r>
            <a:endParaRPr lang="el-GR" sz="2400" dirty="0" smtClean="0"/>
          </a:p>
          <a:p>
            <a:pPr marL="0" indent="0" algn="r">
              <a:buNone/>
            </a:pPr>
            <a:r>
              <a:rPr lang="el-GR" sz="2000" dirty="0" smtClean="0"/>
              <a:t>(πηγή</a:t>
            </a:r>
            <a:r>
              <a:rPr lang="en-US" sz="2000" dirty="0"/>
              <a:t>:</a:t>
            </a:r>
            <a:r>
              <a:rPr lang="el-GR" sz="2000" dirty="0" smtClean="0"/>
              <a:t> </a:t>
            </a:r>
            <a:r>
              <a:rPr lang="en-US" sz="2000" dirty="0"/>
              <a:t>http://g7expert.blogspot.gr/</a:t>
            </a:r>
            <a:r>
              <a:rPr lang="el-GR" sz="2000" dirty="0"/>
              <a:t>)</a:t>
            </a:r>
          </a:p>
          <a:p>
            <a:endParaRPr lang="el-GR" sz="2400" dirty="0"/>
          </a:p>
        </p:txBody>
      </p:sp>
      <p:pic>
        <p:nvPicPr>
          <p:cNvPr id="1028" name="Picture 4" descr="\\gus\opencourses\Α_ΜΑΘΗΜΑΤΑ\ΥΛΙΚΟ\ΣΓΤΚΣ\ΝΟΜΙΚΟΣ ΣΠΥΡΙΔΩΝ\ΛΙΘΟΓΡΑΦΙΑ OFFSET-Θ\ΕΚΠΑΙΔΕΥΤΙΚΟ ΥΛΙΚΟ\ΔΗΜΙΟΥΡΓΙΑ ΥΛΙΚΟΥ\eikones\digital ray targe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2207" y="4365104"/>
            <a:ext cx="5797235" cy="187818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354796" y="6273025"/>
            <a:ext cx="4392488" cy="276999"/>
          </a:xfrm>
          <a:prstGeom prst="rect">
            <a:avLst/>
          </a:prstGeom>
          <a:noFill/>
        </p:spPr>
        <p:txBody>
          <a:bodyPr wrap="square" rtlCol="0">
            <a:spAutoFit/>
          </a:bodyPr>
          <a:lstStyle/>
          <a:p>
            <a:r>
              <a:rPr lang="en-US" sz="1200" dirty="0">
                <a:solidFill>
                  <a:schemeClr val="tx1">
                    <a:lumMod val="50000"/>
                    <a:lumOff val="50000"/>
                  </a:schemeClr>
                </a:solidFill>
                <a:latin typeface="+mn-lt"/>
              </a:rPr>
              <a:t>http://g7expert.blogspot.gr/</a:t>
            </a:r>
            <a:endParaRPr lang="el-GR" sz="1200" dirty="0">
              <a:solidFill>
                <a:schemeClr val="tx1">
                  <a:lumMod val="50000"/>
                  <a:lumOff val="50000"/>
                </a:schemeClr>
              </a:solidFill>
              <a:latin typeface="+mn-lt"/>
            </a:endParaRPr>
          </a:p>
        </p:txBody>
      </p:sp>
    </p:spTree>
    <p:extLst>
      <p:ext uri="{BB962C8B-B14F-4D97-AF65-F5344CB8AC3E}">
        <p14:creationId xmlns:p14="http://schemas.microsoft.com/office/powerpoint/2010/main" val="16678849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l-GR" altLang="el-GR" dirty="0" smtClean="0"/>
              <a:t>Εκτυπωτικός  Χώρος </a:t>
            </a:r>
          </a:p>
        </p:txBody>
      </p:sp>
      <p:pic>
        <p:nvPicPr>
          <p:cNvPr id="14339"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691680" y="1268760"/>
            <a:ext cx="5832475" cy="4997450"/>
          </a:xfrm>
          <a:noFill/>
        </p:spPr>
      </p:pic>
    </p:spTree>
    <p:extLst>
      <p:ext uri="{BB962C8B-B14F-4D97-AF65-F5344CB8AC3E}">
        <p14:creationId xmlns:p14="http://schemas.microsoft.com/office/powerpoint/2010/main" val="7739712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0"/>
            <a:ext cx="8229600" cy="865188"/>
          </a:xfrm>
        </p:spPr>
        <p:txBody>
          <a:bodyPr rtlCol="0">
            <a:normAutofit fontScale="90000"/>
          </a:bodyPr>
          <a:lstStyle/>
          <a:p>
            <a:pPr eaLnBrk="1" fontAlgn="auto" hangingPunct="1">
              <a:spcAft>
                <a:spcPts val="0"/>
              </a:spcAft>
              <a:defRPr/>
            </a:pPr>
            <a:r>
              <a:rPr lang="el-GR" dirty="0" smtClean="0"/>
              <a:t>Διαδικασίες ελέγχου ποιότητας</a:t>
            </a:r>
            <a:br>
              <a:rPr lang="el-GR" dirty="0" smtClean="0"/>
            </a:br>
            <a:r>
              <a:rPr lang="el-GR" dirty="0" smtClean="0"/>
              <a:t>Διάγραμμα </a:t>
            </a:r>
            <a:r>
              <a:rPr lang="en-US" dirty="0" smtClean="0"/>
              <a:t> </a:t>
            </a:r>
            <a:r>
              <a:rPr lang="el-GR" dirty="0" smtClean="0"/>
              <a:t> </a:t>
            </a:r>
            <a:r>
              <a:rPr lang="en-US" dirty="0" smtClean="0"/>
              <a:t>Ishikawa</a:t>
            </a:r>
            <a:endParaRPr lang="el-GR" dirty="0" smtClean="0"/>
          </a:p>
        </p:txBody>
      </p:sp>
      <p:pic>
        <p:nvPicPr>
          <p:cNvPr id="4" name="Θέση περιεχομένου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67533" y="1342683"/>
            <a:ext cx="5608933" cy="4748896"/>
          </a:xfrm>
        </p:spPr>
      </p:pic>
      <p:sp>
        <p:nvSpPr>
          <p:cNvPr id="5" name="TextBox 4"/>
          <p:cNvSpPr txBox="1"/>
          <p:nvPr/>
        </p:nvSpPr>
        <p:spPr>
          <a:xfrm>
            <a:off x="1767533" y="6381328"/>
            <a:ext cx="6192688" cy="276999"/>
          </a:xfrm>
          <a:prstGeom prst="rect">
            <a:avLst/>
          </a:prstGeom>
          <a:noFill/>
        </p:spPr>
        <p:txBody>
          <a:bodyPr wrap="square" rtlCol="0">
            <a:spAutoFit/>
          </a:bodyPr>
          <a:lstStyle/>
          <a:p>
            <a:r>
              <a:rPr lang="en-US" sz="1200" dirty="0">
                <a:solidFill>
                  <a:schemeClr val="tx1">
                    <a:lumMod val="50000"/>
                    <a:lumOff val="50000"/>
                  </a:schemeClr>
                </a:solidFill>
                <a:latin typeface="+mn-lt"/>
                <a:hlinkClick r:id="rId4"/>
              </a:rPr>
              <a:t>Cause and effect diagram for defect </a:t>
            </a:r>
            <a:r>
              <a:rPr lang="en-US" sz="1200" dirty="0" smtClean="0">
                <a:solidFill>
                  <a:schemeClr val="tx1">
                    <a:lumMod val="50000"/>
                    <a:lumOff val="50000"/>
                  </a:schemeClr>
                </a:solidFill>
                <a:latin typeface="+mn-lt"/>
                <a:hlinkClick r:id="rId4"/>
              </a:rPr>
              <a:t>XXX</a:t>
            </a:r>
            <a:r>
              <a:rPr lang="el-GR" sz="1200" dirty="0" smtClean="0">
                <a:solidFill>
                  <a:schemeClr val="tx1">
                    <a:lumMod val="50000"/>
                    <a:lumOff val="50000"/>
                  </a:schemeClr>
                </a:solidFill>
                <a:latin typeface="+mn-lt"/>
                <a:hlinkClick r:id="rId4"/>
              </a:rPr>
              <a:t> </a:t>
            </a:r>
            <a:r>
              <a:rPr lang="el-GR" sz="1200" dirty="0" smtClean="0">
                <a:solidFill>
                  <a:schemeClr val="tx1">
                    <a:lumMod val="50000"/>
                    <a:lumOff val="50000"/>
                  </a:schemeClr>
                </a:solidFill>
                <a:latin typeface="+mn-lt"/>
              </a:rPr>
              <a:t>από </a:t>
            </a:r>
            <a:r>
              <a:rPr lang="en-US" sz="1200" dirty="0" smtClean="0">
                <a:solidFill>
                  <a:schemeClr val="tx1">
                    <a:lumMod val="50000"/>
                    <a:lumOff val="50000"/>
                  </a:schemeClr>
                </a:solidFill>
                <a:latin typeface="+mn-lt"/>
                <a:hlinkClick r:id="rId5" tooltip="User:DanielPenfield (page does not exist)"/>
              </a:rPr>
              <a:t>DanielPenfield</a:t>
            </a:r>
            <a:r>
              <a:rPr lang="el-GR" sz="1200" dirty="0" smtClean="0">
                <a:solidFill>
                  <a:schemeClr val="tx1">
                    <a:lumMod val="50000"/>
                    <a:lumOff val="50000"/>
                  </a:schemeClr>
                </a:solidFill>
                <a:latin typeface="+mn-lt"/>
              </a:rPr>
              <a:t>, διαθέσιμο με άδεια </a:t>
            </a:r>
            <a:r>
              <a:rPr lang="en-US" sz="1200" dirty="0">
                <a:solidFill>
                  <a:schemeClr val="tx1">
                    <a:lumMod val="50000"/>
                    <a:lumOff val="50000"/>
                  </a:schemeClr>
                </a:solidFill>
                <a:latin typeface="+mn-lt"/>
                <a:hlinkClick r:id="rId6"/>
              </a:rPr>
              <a:t>CC BY-SA 3.0</a:t>
            </a:r>
            <a:endParaRPr lang="el-GR" sz="1200" dirty="0">
              <a:solidFill>
                <a:schemeClr val="tx1">
                  <a:lumMod val="50000"/>
                  <a:lumOff val="50000"/>
                </a:schemeClr>
              </a:solidFill>
              <a:latin typeface="+mn-lt"/>
            </a:endParaRPr>
          </a:p>
        </p:txBody>
      </p:sp>
    </p:spTree>
    <p:extLst>
      <p:ext uri="{BB962C8B-B14F-4D97-AF65-F5344CB8AC3E}">
        <p14:creationId xmlns:p14="http://schemas.microsoft.com/office/powerpoint/2010/main" val="23976165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Σπυρίδων Νομικός 2014. Σπυρίδων Νομικός. «Λιθογραφία- Όφσετ. Ενότητα 5</a:t>
            </a:r>
            <a:r>
              <a:rPr lang="en-US" sz="2000" dirty="0" smtClean="0"/>
              <a:t>.</a:t>
            </a:r>
            <a:r>
              <a:rPr lang="el-GR" sz="2000" dirty="0" smtClean="0"/>
              <a:t>2</a:t>
            </a:r>
            <a:r>
              <a:rPr lang="en-US" sz="2000" dirty="0" smtClean="0"/>
              <a:t>: </a:t>
            </a:r>
            <a:r>
              <a:rPr lang="el-GR" sz="2000" dirty="0" smtClean="0"/>
              <a:t>Εισαγωγή στον ποιοτικό έλεγχο».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solidFill>
                  <a:schemeClr val="tx1"/>
                </a:solidFill>
              </a:rPr>
              <a:t>Σημείωμα </a:t>
            </a:r>
            <a:r>
              <a:rPr lang="el-GR" dirty="0" smtClean="0">
                <a:solidFill>
                  <a:schemeClr val="tx1"/>
                </a:solidFill>
              </a:rPr>
              <a:t>Αδειοδότησης</a:t>
            </a:r>
            <a:endParaRPr lang="el-GR" dirty="0">
              <a:solidFill>
                <a:schemeClr val="tx1"/>
              </a:solidFill>
            </a:endParaRPr>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solidFill>
                  <a:schemeClr val="tx1"/>
                </a:solidFill>
              </a:rPr>
              <a:t>Σημείωμα Χρήσης Έργων </a:t>
            </a:r>
            <a:r>
              <a:rPr lang="el-GR" dirty="0" smtClean="0">
                <a:solidFill>
                  <a:schemeClr val="tx1"/>
                </a:solidFill>
              </a:rPr>
              <a:t>Τρίτων</a:t>
            </a:r>
            <a:endParaRPr lang="el-GR" dirty="0">
              <a:solidFill>
                <a:schemeClr val="tx1"/>
              </a:solidFill>
            </a:endParaRPr>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r>
              <a:rPr lang="el-GR" sz="2000" dirty="0" smtClean="0"/>
              <a:t>:</a:t>
            </a:r>
          </a:p>
          <a:p>
            <a:r>
              <a:rPr lang="el-GR" sz="2000" dirty="0" smtClean="0"/>
              <a:t>Ιστοσελίδα  </a:t>
            </a:r>
            <a:r>
              <a:rPr lang="en-US" sz="2000" dirty="0" smtClean="0">
                <a:hlinkClick r:id="rId3"/>
              </a:rPr>
              <a:t>http</a:t>
            </a:r>
            <a:r>
              <a:rPr lang="en-US" sz="2000" dirty="0">
                <a:hlinkClick r:id="rId3"/>
              </a:rPr>
              <a:t>://www.brakensiek.com</a:t>
            </a:r>
            <a:r>
              <a:rPr lang="en-US" sz="2000" dirty="0" smtClean="0">
                <a:hlinkClick r:id="rId3"/>
              </a:rPr>
              <a:t>/</a:t>
            </a:r>
            <a:endParaRPr lang="el-GR" sz="2000" dirty="0" smtClean="0"/>
          </a:p>
          <a:p>
            <a:r>
              <a:rPr lang="el-GR" sz="2000" dirty="0" smtClean="0"/>
              <a:t>Ιστοσ</a:t>
            </a:r>
            <a:r>
              <a:rPr lang="el-GR" sz="2000" dirty="0"/>
              <a:t>ε</a:t>
            </a:r>
            <a:r>
              <a:rPr lang="el-GR" sz="2000" dirty="0" smtClean="0"/>
              <a:t>λίδα </a:t>
            </a:r>
            <a:r>
              <a:rPr lang="en-US" sz="2000" dirty="0" smtClean="0"/>
              <a:t>www.forga.org</a:t>
            </a:r>
            <a:endParaRPr lang="el-GR" sz="2000" dirty="0"/>
          </a:p>
          <a:p>
            <a:endParaRPr lang="el-GR" sz="2000" dirty="0"/>
          </a:p>
        </p:txBody>
      </p:sp>
    </p:spTree>
    <p:extLst>
      <p:ext uri="{BB962C8B-B14F-4D97-AF65-F5344CB8AC3E}">
        <p14:creationId xmlns:p14="http://schemas.microsoft.com/office/powerpoint/2010/main" val="26506740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l-GR" altLang="el-GR" dirty="0" smtClean="0"/>
              <a:t>Διάγραμμα </a:t>
            </a:r>
            <a:r>
              <a:rPr lang="en-US" altLang="el-GR" dirty="0" smtClean="0"/>
              <a:t> </a:t>
            </a:r>
            <a:r>
              <a:rPr lang="el-GR" altLang="el-GR" dirty="0" smtClean="0"/>
              <a:t> </a:t>
            </a:r>
            <a:r>
              <a:rPr lang="en-US" altLang="el-GR" dirty="0" smtClean="0"/>
              <a:t>Ishikawa</a:t>
            </a:r>
            <a:r>
              <a:rPr lang="el-GR" altLang="el-GR" dirty="0" smtClean="0"/>
              <a:t> </a:t>
            </a:r>
            <a:r>
              <a:rPr lang="el-GR" altLang="el-GR" sz="3600" b="0" dirty="0" smtClean="0"/>
              <a:t>1/2</a:t>
            </a:r>
          </a:p>
        </p:txBody>
      </p:sp>
      <p:pic>
        <p:nvPicPr>
          <p:cNvPr id="3" name="Θέση περιεχομένου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23728" y="1412776"/>
            <a:ext cx="4964376" cy="3053091"/>
          </a:xfrm>
        </p:spPr>
      </p:pic>
      <p:sp>
        <p:nvSpPr>
          <p:cNvPr id="4" name="TextBox 3"/>
          <p:cNvSpPr txBox="1"/>
          <p:nvPr/>
        </p:nvSpPr>
        <p:spPr>
          <a:xfrm>
            <a:off x="2343127" y="5445224"/>
            <a:ext cx="5472608" cy="276999"/>
          </a:xfrm>
          <a:prstGeom prst="rect">
            <a:avLst/>
          </a:prstGeom>
          <a:noFill/>
        </p:spPr>
        <p:txBody>
          <a:bodyPr wrap="square" rtlCol="0">
            <a:spAutoFit/>
          </a:bodyPr>
          <a:lstStyle/>
          <a:p>
            <a:r>
              <a:rPr lang="en-US" sz="1200" dirty="0">
                <a:solidFill>
                  <a:schemeClr val="tx1">
                    <a:lumMod val="50000"/>
                    <a:lumOff val="50000"/>
                  </a:schemeClr>
                </a:solidFill>
                <a:latin typeface="+mn-lt"/>
              </a:rPr>
              <a:t>"</a:t>
            </a:r>
            <a:r>
              <a:rPr lang="en-US" sz="1200" dirty="0">
                <a:solidFill>
                  <a:schemeClr val="tx1">
                    <a:lumMod val="50000"/>
                    <a:lumOff val="50000"/>
                  </a:schemeClr>
                </a:solidFill>
                <a:latin typeface="+mn-lt"/>
                <a:hlinkClick r:id="rId3"/>
              </a:rPr>
              <a:t>Ishikawa Fishbone Diagram</a:t>
            </a:r>
            <a:r>
              <a:rPr lang="en-US" sz="1200" dirty="0">
                <a:solidFill>
                  <a:schemeClr val="tx1">
                    <a:lumMod val="50000"/>
                    <a:lumOff val="50000"/>
                  </a:schemeClr>
                </a:solidFill>
                <a:latin typeface="+mn-lt"/>
              </a:rPr>
              <a:t>" </a:t>
            </a:r>
            <a:r>
              <a:rPr lang="el-GR" sz="1200" dirty="0" smtClean="0">
                <a:solidFill>
                  <a:schemeClr val="tx1">
                    <a:lumMod val="50000"/>
                    <a:lumOff val="50000"/>
                  </a:schemeClr>
                </a:solidFill>
                <a:latin typeface="+mn-lt"/>
              </a:rPr>
              <a:t>από</a:t>
            </a:r>
            <a:r>
              <a:rPr lang="en-US" sz="1200" dirty="0" smtClean="0">
                <a:solidFill>
                  <a:schemeClr val="tx1">
                    <a:lumMod val="50000"/>
                    <a:lumOff val="50000"/>
                  </a:schemeClr>
                </a:solidFill>
                <a:latin typeface="+mn-lt"/>
              </a:rPr>
              <a:t> </a:t>
            </a:r>
            <a:r>
              <a:rPr lang="en-US" sz="1200" dirty="0" smtClean="0">
                <a:solidFill>
                  <a:schemeClr val="tx1">
                    <a:lumMod val="50000"/>
                    <a:lumOff val="50000"/>
                  </a:schemeClr>
                </a:solidFill>
                <a:latin typeface="+mn-lt"/>
                <a:hlinkClick r:id="rId4" tooltip="de:User:FabianLange"/>
              </a:rPr>
              <a:t>FabianLange</a:t>
            </a:r>
            <a:r>
              <a:rPr lang="el-GR" sz="1200" dirty="0" smtClean="0">
                <a:solidFill>
                  <a:schemeClr val="tx1">
                    <a:lumMod val="50000"/>
                    <a:lumOff val="50000"/>
                  </a:schemeClr>
                </a:solidFill>
                <a:latin typeface="+mn-lt"/>
              </a:rPr>
              <a:t> διαθέσιμο με άδεια </a:t>
            </a:r>
            <a:r>
              <a:rPr lang="en-US" sz="1200" dirty="0">
                <a:solidFill>
                  <a:schemeClr val="tx1">
                    <a:lumMod val="50000"/>
                    <a:lumOff val="50000"/>
                  </a:schemeClr>
                </a:solidFill>
                <a:latin typeface="+mn-lt"/>
                <a:hlinkClick r:id="rId5"/>
              </a:rPr>
              <a:t>GFDL</a:t>
            </a:r>
            <a:endParaRPr lang="el-GR" sz="1200" dirty="0">
              <a:solidFill>
                <a:schemeClr val="tx1">
                  <a:lumMod val="50000"/>
                  <a:lumOff val="50000"/>
                </a:schemeClr>
              </a:solidFill>
              <a:latin typeface="+mn-lt"/>
            </a:endParaRPr>
          </a:p>
        </p:txBody>
      </p:sp>
    </p:spTree>
    <p:extLst>
      <p:ext uri="{BB962C8B-B14F-4D97-AF65-F5344CB8AC3E}">
        <p14:creationId xmlns:p14="http://schemas.microsoft.com/office/powerpoint/2010/main" val="38901150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l-GR" altLang="el-GR" dirty="0" smtClean="0"/>
              <a:t>Διάγραμμα </a:t>
            </a:r>
            <a:r>
              <a:rPr lang="en-US" altLang="el-GR" dirty="0" smtClean="0"/>
              <a:t> </a:t>
            </a:r>
            <a:r>
              <a:rPr lang="el-GR" altLang="el-GR" dirty="0" smtClean="0"/>
              <a:t> </a:t>
            </a:r>
            <a:r>
              <a:rPr lang="en-US" altLang="el-GR" dirty="0" smtClean="0"/>
              <a:t>Ishikawa</a:t>
            </a:r>
            <a:r>
              <a:rPr lang="el-GR" altLang="el-GR" dirty="0" smtClean="0"/>
              <a:t> </a:t>
            </a:r>
            <a:r>
              <a:rPr lang="el-GR" altLang="el-GR" sz="3600" b="0" dirty="0" smtClean="0"/>
              <a:t>2/2</a:t>
            </a:r>
            <a:endParaRPr lang="el-GR" altLang="el-GR" dirty="0" smtClean="0"/>
          </a:p>
        </p:txBody>
      </p:sp>
      <p:pic>
        <p:nvPicPr>
          <p:cNvPr id="3" name="Θέση περιεχομένου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95437" y="1473994"/>
            <a:ext cx="5953125" cy="4486275"/>
          </a:xfrm>
        </p:spPr>
      </p:pic>
      <p:sp>
        <p:nvSpPr>
          <p:cNvPr id="4" name="TextBox 3"/>
          <p:cNvSpPr txBox="1"/>
          <p:nvPr/>
        </p:nvSpPr>
        <p:spPr>
          <a:xfrm>
            <a:off x="1907704" y="6309320"/>
            <a:ext cx="5904656" cy="276999"/>
          </a:xfrm>
          <a:prstGeom prst="rect">
            <a:avLst/>
          </a:prstGeom>
          <a:noFill/>
        </p:spPr>
        <p:txBody>
          <a:bodyPr wrap="square" rtlCol="0">
            <a:spAutoFit/>
          </a:bodyPr>
          <a:lstStyle/>
          <a:p>
            <a:r>
              <a:rPr lang="en-US" sz="1200" dirty="0">
                <a:solidFill>
                  <a:schemeClr val="tx1">
                    <a:lumMod val="50000"/>
                    <a:lumOff val="50000"/>
                  </a:schemeClr>
                </a:solidFill>
                <a:latin typeface="+mn-lt"/>
              </a:rPr>
              <a:t>"</a:t>
            </a:r>
            <a:r>
              <a:rPr lang="en-US" sz="1200" dirty="0">
                <a:solidFill>
                  <a:schemeClr val="tx1">
                    <a:lumMod val="50000"/>
                    <a:lumOff val="50000"/>
                  </a:schemeClr>
                </a:solidFill>
                <a:latin typeface="+mn-lt"/>
                <a:hlinkClick r:id="rId3"/>
              </a:rPr>
              <a:t>Fishbone BadCoffeeExample</a:t>
            </a:r>
            <a:r>
              <a:rPr lang="en-US" sz="1200" dirty="0">
                <a:solidFill>
                  <a:schemeClr val="tx1">
                    <a:lumMod val="50000"/>
                    <a:lumOff val="50000"/>
                  </a:schemeClr>
                </a:solidFill>
                <a:latin typeface="+mn-lt"/>
              </a:rPr>
              <a:t>" </a:t>
            </a:r>
            <a:r>
              <a:rPr lang="el-GR" sz="1200" dirty="0" smtClean="0">
                <a:solidFill>
                  <a:schemeClr val="tx1">
                    <a:lumMod val="50000"/>
                    <a:lumOff val="50000"/>
                  </a:schemeClr>
                </a:solidFill>
                <a:latin typeface="+mn-lt"/>
              </a:rPr>
              <a:t>από</a:t>
            </a:r>
            <a:r>
              <a:rPr lang="en-US" sz="1200" dirty="0" smtClean="0">
                <a:solidFill>
                  <a:schemeClr val="tx1">
                    <a:lumMod val="50000"/>
                    <a:lumOff val="50000"/>
                  </a:schemeClr>
                </a:solidFill>
                <a:latin typeface="+mn-lt"/>
              </a:rPr>
              <a:t> </a:t>
            </a:r>
            <a:r>
              <a:rPr lang="en-US" sz="1200" dirty="0">
                <a:solidFill>
                  <a:schemeClr val="tx1">
                    <a:lumMod val="50000"/>
                    <a:lumOff val="50000"/>
                  </a:schemeClr>
                </a:solidFill>
                <a:latin typeface="+mn-lt"/>
                <a:hlinkClick r:id="rId4" tooltip="User:KellyLawless (page does not exist)"/>
              </a:rPr>
              <a:t>KellyLawless</a:t>
            </a:r>
            <a:r>
              <a:rPr lang="en-US" sz="1200" dirty="0">
                <a:solidFill>
                  <a:schemeClr val="tx1">
                    <a:lumMod val="50000"/>
                    <a:lumOff val="50000"/>
                  </a:schemeClr>
                </a:solidFill>
                <a:latin typeface="+mn-lt"/>
              </a:rPr>
              <a:t> </a:t>
            </a:r>
            <a:r>
              <a:rPr lang="el-GR" sz="1200" dirty="0" smtClean="0">
                <a:solidFill>
                  <a:schemeClr val="tx1">
                    <a:lumMod val="50000"/>
                    <a:lumOff val="50000"/>
                  </a:schemeClr>
                </a:solidFill>
                <a:latin typeface="+mn-lt"/>
              </a:rPr>
              <a:t>διαθέσιμο με άδεια </a:t>
            </a:r>
            <a:r>
              <a:rPr lang="en-US" sz="1200" dirty="0">
                <a:solidFill>
                  <a:schemeClr val="tx1">
                    <a:lumMod val="50000"/>
                    <a:lumOff val="50000"/>
                  </a:schemeClr>
                </a:solidFill>
                <a:latin typeface="+mn-lt"/>
                <a:hlinkClick r:id="rId5"/>
              </a:rPr>
              <a:t>CC BY-SA 3.0</a:t>
            </a:r>
            <a:endParaRPr lang="el-GR" sz="1200" dirty="0">
              <a:solidFill>
                <a:schemeClr val="tx1">
                  <a:lumMod val="50000"/>
                  <a:lumOff val="50000"/>
                </a:schemeClr>
              </a:solidFill>
              <a:latin typeface="+mn-lt"/>
            </a:endParaRPr>
          </a:p>
        </p:txBody>
      </p:sp>
    </p:spTree>
    <p:extLst>
      <p:ext uri="{BB962C8B-B14F-4D97-AF65-F5344CB8AC3E}">
        <p14:creationId xmlns:p14="http://schemas.microsoft.com/office/powerpoint/2010/main" val="37757620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l-GR" dirty="0" smtClean="0"/>
              <a:t>Πίνακας ελέγχου ποιότητας εκτύπωσης</a:t>
            </a:r>
          </a:p>
        </p:txBody>
      </p:sp>
      <p:pic>
        <p:nvPicPr>
          <p:cNvPr id="6147"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457200" y="1484313"/>
            <a:ext cx="8229600" cy="5113337"/>
          </a:xfrm>
          <a:noFill/>
        </p:spPr>
      </p:pic>
    </p:spTree>
    <p:extLst>
      <p:ext uri="{BB962C8B-B14F-4D97-AF65-F5344CB8AC3E}">
        <p14:creationId xmlns:p14="http://schemas.microsoft.com/office/powerpoint/2010/main" val="21267814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l-GR" dirty="0" smtClean="0"/>
              <a:t>Δυνατότητες εγγραφής στην πλάκα</a:t>
            </a:r>
          </a:p>
        </p:txBody>
      </p:sp>
      <p:pic>
        <p:nvPicPr>
          <p:cNvPr id="7171"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85018" y="1340768"/>
            <a:ext cx="9028586" cy="3959769"/>
          </a:xfrm>
          <a:noFill/>
        </p:spPr>
      </p:pic>
    </p:spTree>
    <p:extLst>
      <p:ext uri="{BB962C8B-B14F-4D97-AF65-F5344CB8AC3E}">
        <p14:creationId xmlns:p14="http://schemas.microsoft.com/office/powerpoint/2010/main" val="4548852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l-GR" altLang="el-GR" dirty="0" smtClean="0"/>
              <a:t>Χάρτης εκτυπωμένου </a:t>
            </a:r>
            <a:r>
              <a:rPr lang="en-US" altLang="el-GR" dirty="0" smtClean="0"/>
              <a:t>test </a:t>
            </a:r>
            <a:r>
              <a:rPr lang="en-US" altLang="el-GR" sz="3600" b="0" dirty="0" smtClean="0"/>
              <a:t>1/5</a:t>
            </a:r>
            <a:endParaRPr lang="el-GR" altLang="el-GR" sz="3600" b="0" dirty="0" smtClean="0"/>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87584" y="1360512"/>
            <a:ext cx="3968831" cy="4713239"/>
          </a:xfrm>
        </p:spPr>
      </p:pic>
      <p:sp>
        <p:nvSpPr>
          <p:cNvPr id="5" name="Ορθογώνιο 4"/>
          <p:cNvSpPr/>
          <p:nvPr/>
        </p:nvSpPr>
        <p:spPr>
          <a:xfrm>
            <a:off x="3203848" y="6165304"/>
            <a:ext cx="2166747" cy="276999"/>
          </a:xfrm>
          <a:prstGeom prst="rect">
            <a:avLst/>
          </a:prstGeom>
        </p:spPr>
        <p:txBody>
          <a:bodyPr wrap="none">
            <a:spAutoFit/>
          </a:bodyPr>
          <a:lstStyle/>
          <a:p>
            <a:r>
              <a:rPr lang="en-US" sz="1200" dirty="0" smtClean="0">
                <a:latin typeface="+mn-lt"/>
              </a:rPr>
              <a:t>©</a:t>
            </a:r>
            <a:r>
              <a:rPr lang="el-GR" sz="1200" dirty="0" smtClean="0">
                <a:latin typeface="+mn-lt"/>
              </a:rPr>
              <a:t> </a:t>
            </a:r>
            <a:r>
              <a:rPr lang="en-US" sz="1200" dirty="0" smtClean="0">
                <a:latin typeface="+mn-lt"/>
                <a:hlinkClick r:id="rId3"/>
              </a:rPr>
              <a:t>http</a:t>
            </a:r>
            <a:r>
              <a:rPr lang="en-US" sz="1200" dirty="0">
                <a:latin typeface="+mn-lt"/>
                <a:hlinkClick r:id="rId3"/>
              </a:rPr>
              <a:t>://www.brakensiek.com</a:t>
            </a:r>
            <a:r>
              <a:rPr lang="en-US" sz="1200" dirty="0">
                <a:latin typeface="+mn-lt"/>
              </a:rPr>
              <a:t>/</a:t>
            </a:r>
            <a:endParaRPr lang="el-GR" sz="1200" dirty="0">
              <a:latin typeface="+mn-lt"/>
            </a:endParaRPr>
          </a:p>
        </p:txBody>
      </p:sp>
    </p:spTree>
    <p:extLst>
      <p:ext uri="{BB962C8B-B14F-4D97-AF65-F5344CB8AC3E}">
        <p14:creationId xmlns:p14="http://schemas.microsoft.com/office/powerpoint/2010/main" val="4525282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l-GR" altLang="el-GR" dirty="0" smtClean="0"/>
              <a:t>Χάρτης εκτυπωμένου </a:t>
            </a:r>
            <a:r>
              <a:rPr lang="en-US" altLang="el-GR" dirty="0" smtClean="0"/>
              <a:t>test </a:t>
            </a:r>
            <a:r>
              <a:rPr lang="en-US" altLang="el-GR" sz="3600" b="0" dirty="0" smtClean="0"/>
              <a:t>2/5</a:t>
            </a:r>
            <a:endParaRPr lang="el-GR" altLang="el-GR" sz="3600" b="0" dirty="0" smtClean="0"/>
          </a:p>
        </p:txBody>
      </p:sp>
      <p:sp>
        <p:nvSpPr>
          <p:cNvPr id="3" name="Θέση περιεχομένου 2"/>
          <p:cNvSpPr>
            <a:spLocks noGrp="1"/>
          </p:cNvSpPr>
          <p:nvPr>
            <p:ph idx="1"/>
          </p:nvPr>
        </p:nvSpPr>
        <p:spPr/>
        <p:txBody>
          <a:bodyPr>
            <a:normAutofit fontScale="70000" lnSpcReduction="20000"/>
          </a:bodyPr>
          <a:lstStyle/>
          <a:p>
            <a:pPr marL="0" indent="0">
              <a:buNone/>
            </a:pPr>
            <a:r>
              <a:rPr lang="en-US" b="1" dirty="0"/>
              <a:t>Components of the test </a:t>
            </a:r>
            <a:r>
              <a:rPr lang="en-US" b="1" dirty="0" smtClean="0"/>
              <a:t>form</a:t>
            </a:r>
          </a:p>
          <a:p>
            <a:pPr marL="0" indent="0">
              <a:buNone/>
            </a:pPr>
            <a:r>
              <a:rPr lang="en-US" dirty="0"/>
              <a:t> </a:t>
            </a:r>
            <a:br>
              <a:rPr lang="en-US" dirty="0"/>
            </a:br>
            <a:r>
              <a:rPr lang="en-US" dirty="0"/>
              <a:t>(1) Ugra / Fogra digital pressure scale is personalised by the Fogra for the single buyer and is licensed. A detailed explanation of the fields occurs in the instructions belonging to the scale. </a:t>
            </a:r>
            <a:br>
              <a:rPr lang="en-US" dirty="0"/>
            </a:br>
            <a:r>
              <a:rPr lang="en-US" dirty="0"/>
              <a:t/>
            </a:r>
            <a:br>
              <a:rPr lang="en-US" dirty="0"/>
            </a:br>
            <a:r>
              <a:rPr lang="en-US" dirty="0"/>
              <a:t>(2) Colour chart to the densitometrischen regulation of the pressure identity lines and to the colour-metrical regulation of the colour extent of digital printing. Check Constance of the colouring and the sound values of copy to copy. </a:t>
            </a:r>
            <a:br>
              <a:rPr lang="en-US" dirty="0"/>
            </a:br>
            <a:r>
              <a:rPr lang="en-US" dirty="0"/>
              <a:t/>
            </a:r>
            <a:br>
              <a:rPr lang="en-US" dirty="0"/>
            </a:br>
            <a:r>
              <a:rPr lang="en-US" dirty="0"/>
              <a:t>(3) Full tone and grid fields to the check of the same moderation of the colouring and the sound values about the print format. </a:t>
            </a:r>
            <a:br>
              <a:rPr lang="en-US" dirty="0"/>
            </a:br>
            <a:r>
              <a:rPr lang="en-US" dirty="0"/>
              <a:t/>
            </a:r>
            <a:br>
              <a:rPr lang="en-US" dirty="0"/>
            </a:br>
            <a:r>
              <a:rPr lang="en-US" dirty="0"/>
              <a:t>(4) Full tone beams in the primary colours to the regulation of colour density differences along and crosswise to the format. </a:t>
            </a:r>
            <a:endParaRPr lang="el-GR" dirty="0"/>
          </a:p>
        </p:txBody>
      </p:sp>
    </p:spTree>
    <p:extLst>
      <p:ext uri="{BB962C8B-B14F-4D97-AF65-F5344CB8AC3E}">
        <p14:creationId xmlns:p14="http://schemas.microsoft.com/office/powerpoint/2010/main" val="14848257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l-GR" altLang="el-GR" dirty="0" smtClean="0"/>
              <a:t>Χάρτης εκτυπωμένου </a:t>
            </a:r>
            <a:r>
              <a:rPr lang="en-US" altLang="el-GR" dirty="0" smtClean="0"/>
              <a:t>test </a:t>
            </a:r>
            <a:r>
              <a:rPr lang="en-US" altLang="el-GR" sz="3600" b="0" dirty="0" smtClean="0"/>
              <a:t>3/5</a:t>
            </a:r>
            <a:endParaRPr lang="el-GR" altLang="el-GR" dirty="0" smtClean="0"/>
          </a:p>
        </p:txBody>
      </p:sp>
      <p:sp>
        <p:nvSpPr>
          <p:cNvPr id="3" name="Θέση περιεχομένου 2"/>
          <p:cNvSpPr>
            <a:spLocks noGrp="1"/>
          </p:cNvSpPr>
          <p:nvPr>
            <p:ph idx="1"/>
          </p:nvPr>
        </p:nvSpPr>
        <p:spPr/>
        <p:txBody>
          <a:bodyPr>
            <a:normAutofit fontScale="85000" lnSpcReduction="20000"/>
          </a:bodyPr>
          <a:lstStyle/>
          <a:p>
            <a:pPr marL="0" indent="0">
              <a:buNone/>
            </a:pPr>
            <a:r>
              <a:rPr lang="en-US" dirty="0"/>
              <a:t>(5) Course fields in the primary colours to the visual regulation of the sound value extent. </a:t>
            </a:r>
            <a:br>
              <a:rPr lang="en-US" dirty="0"/>
            </a:br>
            <a:r>
              <a:rPr lang="en-US" dirty="0"/>
              <a:t/>
            </a:r>
            <a:br>
              <a:rPr lang="en-US" dirty="0"/>
            </a:br>
            <a:r>
              <a:rPr lang="en-US" dirty="0"/>
              <a:t>(6) Colour chart for a visual check of the visibility of sound value differences. </a:t>
            </a:r>
            <a:br>
              <a:rPr lang="en-US" dirty="0"/>
            </a:br>
            <a:r>
              <a:rPr lang="en-US" dirty="0"/>
              <a:t>The colour chart exists of colour fields with sound values of 1% to 100% in sound value gradations of 1%. By the fields of every sound value line runs a grid beam whose sound value with a sound value from the middle of the line agrees. The first field is determined outgoing by the grid field with which the sound value of the field with the sound value of the grid beam agrees, on the left and on the right with which visually a difference was recognizable between the field and the beam.</a:t>
            </a:r>
            <a:endParaRPr lang="el-GR" dirty="0"/>
          </a:p>
        </p:txBody>
      </p:sp>
    </p:spTree>
    <p:extLst>
      <p:ext uri="{BB962C8B-B14F-4D97-AF65-F5344CB8AC3E}">
        <p14:creationId xmlns:p14="http://schemas.microsoft.com/office/powerpoint/2010/main" val="172399807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Λιθογραφία - Offset">
  <a:themeElements>
    <a:clrScheme name="Προσαρμοσμένο 15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171</TotalTime>
  <Words>718</Words>
  <Application>Microsoft Office PowerPoint</Application>
  <PresentationFormat>Προβολή στην οθόνη (4:3)</PresentationFormat>
  <Paragraphs>87</Paragraphs>
  <Slides>24</Slides>
  <Notes>14</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24</vt:i4>
      </vt:variant>
    </vt:vector>
  </HeadingPairs>
  <TitlesOfParts>
    <vt:vector size="29" baseType="lpstr">
      <vt:lpstr>Arial</vt:lpstr>
      <vt:lpstr>Calibri</vt:lpstr>
      <vt:lpstr>Times New Roman</vt:lpstr>
      <vt:lpstr>Wingdings</vt:lpstr>
      <vt:lpstr>Λιθογραφία - Offset</vt:lpstr>
      <vt:lpstr>Λιθογραφία - Όφσετ</vt:lpstr>
      <vt:lpstr>Διαδικασίες ελέγχου ποιότητας Διάγραμμα   Ishikawa</vt:lpstr>
      <vt:lpstr>Διάγραμμα   Ishikawa 1/2</vt:lpstr>
      <vt:lpstr>Διάγραμμα   Ishikawa 2/2</vt:lpstr>
      <vt:lpstr>Πίνακας ελέγχου ποιότητας εκτύπωσης</vt:lpstr>
      <vt:lpstr>Δυνατότητες εγγραφής στην πλάκα</vt:lpstr>
      <vt:lpstr>Χάρτης εκτυπωμένου test 1/5</vt:lpstr>
      <vt:lpstr>Χάρτης εκτυπωμένου test 2/5</vt:lpstr>
      <vt:lpstr>Χάρτης εκτυπωμένου test 3/5</vt:lpstr>
      <vt:lpstr>Χάρτης εκτυπωμένου test 4/5</vt:lpstr>
      <vt:lpstr>Χάρτης εκτυπωμένου test 5/5</vt:lpstr>
      <vt:lpstr>Διαδικασία ελέγχου ποιότητας</vt:lpstr>
      <vt:lpstr>Πυκνόμετρο</vt:lpstr>
      <vt:lpstr>Μηχανικό σύστημα «σύμπτωσης»</vt:lpstr>
      <vt:lpstr>Gatf star target 1/2</vt:lpstr>
      <vt:lpstr>Gatf star target 2/2</vt:lpstr>
      <vt:lpstr>Εκτυπωτικός  Χώρος </vt:lpstr>
      <vt:lpstr>Τέλος Ενότητας</vt:lpstr>
      <vt:lpstr>Σημειώματα</vt:lpstr>
      <vt:lpstr>Σημείωμα Αναφοράς</vt:lpstr>
      <vt:lpstr>Σημείωμα Αδειοδότησης</vt:lpstr>
      <vt:lpstr>Διατήρηση Σημειωμάτων</vt:lpstr>
      <vt:lpstr>Σημείωμα Χρήσης Έργων Τρίτων</vt:lpstr>
      <vt:lpstr>Χρηματοδότηση</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Λιθογραφία - Offset</dc:title>
  <dc:creator>opencourses@teiath.gr</dc:creator>
  <cp:lastModifiedBy>Natassa Karap</cp:lastModifiedBy>
  <cp:revision>23</cp:revision>
  <dcterms:created xsi:type="dcterms:W3CDTF">2014-11-07T09:29:12Z</dcterms:created>
  <dcterms:modified xsi:type="dcterms:W3CDTF">2015-09-21T12:56:22Z</dcterms:modified>
</cp:coreProperties>
</file>