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0" r:id="rId3"/>
    <p:sldId id="302" r:id="rId4"/>
    <p:sldId id="303" r:id="rId5"/>
    <p:sldId id="304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21" r:id="rId17"/>
    <p:sldId id="322" r:id="rId18"/>
    <p:sldId id="319" r:id="rId19"/>
    <p:sldId id="320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C00000"/>
    <a:srgbClr val="333399"/>
    <a:srgbClr val="4545C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0EF1FD-6734-455B-990B-F88C1D921AA2}" type="slidenum">
              <a:rPr lang="el-GR" altLang="el-GR" smtClean="0"/>
              <a:pPr eaLnBrk="1" hangingPunct="1"/>
              <a:t>5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145BE6-7578-4781-99FF-99F50EE8D327}" type="slidenum">
              <a:rPr lang="el-GR" altLang="el-GR" smtClean="0"/>
              <a:pPr eaLnBrk="1" hangingPunct="1"/>
              <a:t>6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E6303E-2866-4970-A38C-5C88B27766B3}" type="slidenum">
              <a:rPr lang="el-GR" altLang="el-GR" smtClean="0"/>
              <a:pPr eaLnBrk="1" hangingPunct="1"/>
              <a:t>7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308998-CF10-4037-A813-338B0474EED9}" type="slidenum">
              <a:rPr lang="el-GR" altLang="el-GR" smtClean="0"/>
              <a:pPr eaLnBrk="1" hangingPunct="1"/>
              <a:t>8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FD3154-D359-40B7-85B5-5EC080C87AD7}" type="slidenum">
              <a:rPr lang="el-GR" altLang="el-GR" smtClean="0"/>
              <a:pPr eaLnBrk="1" hangingPunct="1"/>
              <a:t>9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B8FFD5-6089-4B93-B90A-230AE74DB52D}" type="slidenum">
              <a:rPr lang="el-GR" altLang="el-GR" smtClean="0"/>
              <a:pPr eaLnBrk="1" hangingPunct="1"/>
              <a:t>10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007821-3E69-4A56-BE1B-C28FEBC9ACA9}" type="slidenum">
              <a:rPr lang="el-GR" altLang="el-GR" smtClean="0"/>
              <a:pPr eaLnBrk="1" hangingPunct="1"/>
              <a:t>11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bep.g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lip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la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fla.org/faife/ethics/poland_code_of_ethic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Πολιτική πληροφόρησης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852936"/>
            <a:ext cx="6400800" cy="1996207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 smtClean="0"/>
              <a:t>Ενότητα </a:t>
            </a:r>
            <a:r>
              <a:rPr lang="en-US" b="1" dirty="0" smtClean="0"/>
              <a:t>12</a:t>
            </a:r>
            <a:r>
              <a:rPr lang="el-GR" dirty="0" smtClean="0"/>
              <a:t>: Ανακεφαλαίωση Μέρος ΙΙ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l-GR" dirty="0" smtClean="0"/>
              <a:t>Δρ </a:t>
            </a:r>
            <a:r>
              <a:rPr lang="el-GR" dirty="0"/>
              <a:t>Αλέξανδρος Κουλούρης</a:t>
            </a:r>
          </a:p>
          <a:p>
            <a:r>
              <a:rPr lang="el-GR" dirty="0"/>
              <a:t>Τμήμα Βιβλιοθηκονομίας &amp; Συστημάτων Πληροφόρησης</a:t>
            </a:r>
            <a:endParaRPr lang="el-GR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07228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5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Πρόσθετη βιβλιογραφία </a:t>
            </a:r>
            <a:r>
              <a:rPr lang="en-US" altLang="el-GR" dirty="0" smtClean="0"/>
              <a:t>(</a:t>
            </a:r>
            <a:r>
              <a:rPr lang="el-GR" altLang="el-GR" dirty="0" smtClean="0"/>
              <a:t>5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Mowat, M. (1998). </a:t>
            </a:r>
            <a:r>
              <a:rPr lang="en-US" altLang="el-GR" i="1" dirty="0" smtClean="0"/>
              <a:t>Legal liability for information provision</a:t>
            </a:r>
            <a:r>
              <a:rPr lang="en-US" altLang="el-GR" dirty="0" smtClean="0"/>
              <a:t>. London: ASLIB. ISBN 0-85142-371-X.</a:t>
            </a:r>
          </a:p>
          <a:p>
            <a:pPr eaLnBrk="1" hangingPunct="1"/>
            <a:r>
              <a:rPr lang="en-US" altLang="el-GR" dirty="0" smtClean="0"/>
              <a:t>Norman, S. (2003). </a:t>
            </a:r>
            <a:r>
              <a:rPr lang="en-US" altLang="el-GR" i="1" dirty="0" smtClean="0"/>
              <a:t>Practical copyright for information professionals</a:t>
            </a:r>
            <a:r>
              <a:rPr lang="en-US" altLang="el-GR" dirty="0" smtClean="0"/>
              <a:t>. London: Facet Publishing. ISBN 1-85604-490-4.</a:t>
            </a:r>
          </a:p>
        </p:txBody>
      </p:sp>
    </p:spTree>
    <p:extLst>
      <p:ext uri="{BB962C8B-B14F-4D97-AF65-F5344CB8AC3E}">
        <p14:creationId xmlns:p14="http://schemas.microsoft.com/office/powerpoint/2010/main" val="25328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Πρόσθετη βιβλιογραφία </a:t>
            </a:r>
            <a:r>
              <a:rPr lang="en-US" altLang="el-GR" dirty="0" smtClean="0"/>
              <a:t>(</a:t>
            </a:r>
            <a:r>
              <a:rPr lang="el-GR" altLang="el-GR" dirty="0" smtClean="0"/>
              <a:t>6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sz="2800" dirty="0" smtClean="0"/>
              <a:t>Pedley, P. (2000). </a:t>
            </a:r>
            <a:r>
              <a:rPr lang="en-US" altLang="el-GR" sz="2800" i="1" dirty="0" smtClean="0"/>
              <a:t>Copyright for information service professionals</a:t>
            </a:r>
            <a:r>
              <a:rPr lang="en-US" altLang="el-GR" sz="2800" dirty="0" smtClean="0"/>
              <a:t>. 2nd ed. London: ASLIB. ISBN 1-85142-432-5.</a:t>
            </a:r>
          </a:p>
          <a:p>
            <a:pPr eaLnBrk="1" hangingPunct="1"/>
            <a:r>
              <a:rPr lang="en-US" altLang="el-GR" sz="2800" dirty="0" smtClean="0"/>
              <a:t>Pedley, P. (2005). </a:t>
            </a:r>
            <a:r>
              <a:rPr lang="en-US" altLang="el-GR" sz="2800" i="1" dirty="0" smtClean="0"/>
              <a:t>Digital copyright.</a:t>
            </a:r>
            <a:r>
              <a:rPr lang="en-US" altLang="el-GR" sz="2800" dirty="0" smtClean="0"/>
              <a:t> London: Facet Publishing.</a:t>
            </a:r>
          </a:p>
          <a:p>
            <a:pPr eaLnBrk="1" hangingPunct="1"/>
            <a:r>
              <a:rPr lang="en-US" altLang="el-GR" sz="2800" dirty="0" smtClean="0"/>
              <a:t>Pedley, P. (2003). </a:t>
            </a:r>
            <a:r>
              <a:rPr lang="en-US" altLang="el-GR" sz="2800" i="1" dirty="0" smtClean="0"/>
              <a:t>Essential law for information professionals.</a:t>
            </a:r>
            <a:r>
              <a:rPr lang="en-US" altLang="el-GR" sz="2800" dirty="0" smtClean="0"/>
              <a:t> London: Facet Publishing. </a:t>
            </a:r>
          </a:p>
          <a:p>
            <a:pPr eaLnBrk="1" hangingPunct="1"/>
            <a:r>
              <a:rPr lang="en-US" altLang="el-GR" sz="2800" dirty="0" smtClean="0"/>
              <a:t>Pedley, P. (2005). </a:t>
            </a:r>
            <a:r>
              <a:rPr lang="en-US" altLang="el-GR" sz="2800" i="1" dirty="0" smtClean="0"/>
              <a:t>Managing digital rights: a practitioner's guide.</a:t>
            </a:r>
            <a:r>
              <a:rPr lang="en-US" altLang="el-GR" sz="2800" dirty="0" smtClean="0"/>
              <a:t> London: Facet Publishing.</a:t>
            </a:r>
          </a:p>
        </p:txBody>
      </p:sp>
    </p:spTree>
    <p:extLst>
      <p:ext uri="{BB962C8B-B14F-4D97-AF65-F5344CB8AC3E}">
        <p14:creationId xmlns:p14="http://schemas.microsoft.com/office/powerpoint/2010/main" val="33573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Πρόσθετη βιβλιογραφία </a:t>
            </a:r>
            <a:r>
              <a:rPr lang="en-US" altLang="el-GR" dirty="0" smtClean="0"/>
              <a:t>(</a:t>
            </a:r>
            <a:r>
              <a:rPr lang="el-GR" altLang="el-GR" dirty="0" smtClean="0"/>
              <a:t>7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Smith, K.</a:t>
            </a:r>
            <a:r>
              <a:rPr lang="el-GR" altLang="el-GR" dirty="0" smtClean="0"/>
              <a:t> (2004).</a:t>
            </a:r>
            <a:r>
              <a:rPr lang="en-US" altLang="el-GR" dirty="0" smtClean="0"/>
              <a:t> </a:t>
            </a:r>
            <a:r>
              <a:rPr lang="en-US" altLang="el-GR" i="1" dirty="0" smtClean="0"/>
              <a:t>Freedom of information.</a:t>
            </a:r>
            <a:r>
              <a:rPr lang="en-US" altLang="el-GR" dirty="0" smtClean="0"/>
              <a:t> London: Facet Publishing.</a:t>
            </a:r>
          </a:p>
          <a:p>
            <a:pPr eaLnBrk="1" hangingPunct="1"/>
            <a:r>
              <a:rPr lang="en-US" altLang="el-GR" dirty="0" smtClean="0"/>
              <a:t>Webster, F. </a:t>
            </a:r>
            <a:r>
              <a:rPr lang="el-GR" altLang="el-GR" dirty="0" smtClean="0"/>
              <a:t>(1995). </a:t>
            </a:r>
            <a:r>
              <a:rPr lang="en-US" altLang="el-GR" i="1" dirty="0" smtClean="0"/>
              <a:t>Theories of the information society.</a:t>
            </a:r>
            <a:r>
              <a:rPr lang="en-US" altLang="el-GR" dirty="0" smtClean="0"/>
              <a:t> Routledge.</a:t>
            </a: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8606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49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Κουλούρης 2014. Αλέξανδρος Κουλούρης. «Πολιτική Πληροφόρησης. Ενότητα </a:t>
            </a:r>
            <a:r>
              <a:rPr lang="el-GR" sz="2000" dirty="0" smtClean="0"/>
              <a:t>1</a:t>
            </a:r>
            <a:r>
              <a:rPr lang="en-US" sz="2000" dirty="0" smtClean="0"/>
              <a:t>2</a:t>
            </a:r>
            <a:r>
              <a:rPr lang="el-GR" sz="2000" dirty="0" smtClean="0"/>
              <a:t>: </a:t>
            </a:r>
            <a:r>
              <a:rPr lang="el-GR" sz="2000" dirty="0"/>
              <a:t>Ανακεφαλαίωση Μέρος </a:t>
            </a:r>
            <a:r>
              <a:rPr lang="el-GR" sz="2000" dirty="0" smtClean="0"/>
              <a:t>ΙΙ».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79876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4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850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Ενότητα 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b="1" dirty="0" smtClean="0">
                <a:solidFill>
                  <a:srgbClr val="004B82"/>
                </a:solidFill>
              </a:rPr>
              <a:t>Πολιτική υπηρεσιών πληροφόρησης</a:t>
            </a:r>
          </a:p>
          <a:p>
            <a:r>
              <a:rPr lang="el-GR" altLang="el-GR" sz="2800" dirty="0"/>
              <a:t>Πολιτική υπηρεσιών πληροφόρησης</a:t>
            </a:r>
          </a:p>
          <a:p>
            <a:pPr lvl="1"/>
            <a:r>
              <a:rPr lang="el-GR" altLang="el-GR" sz="2400" dirty="0"/>
              <a:t>Θεωρητικοί προβληματισμοί και θεωρητικό υπόβαθρό της</a:t>
            </a:r>
          </a:p>
          <a:p>
            <a:r>
              <a:rPr lang="el-GR" altLang="el-GR" sz="2800" dirty="0"/>
              <a:t>Διαχείριση της πληροφορίας</a:t>
            </a:r>
          </a:p>
          <a:p>
            <a:r>
              <a:rPr lang="el-GR" altLang="el-GR" sz="2800" dirty="0"/>
              <a:t>Υπηρεσίες πληροφόρησης και ανάπτυξής τους</a:t>
            </a:r>
          </a:p>
          <a:p>
            <a:r>
              <a:rPr lang="el-GR" altLang="el-GR" sz="2800" dirty="0"/>
              <a:t>Ειδικές υπηρεσίες πληροφόρησης</a:t>
            </a:r>
          </a:p>
          <a:p>
            <a:r>
              <a:rPr lang="el-GR" altLang="el-GR" sz="2800" dirty="0"/>
              <a:t>Πληροφοριακός αλφαβητισμός</a:t>
            </a:r>
          </a:p>
          <a:p>
            <a:pPr marL="0" indent="0">
              <a:buNone/>
            </a:pPr>
            <a:endParaRPr lang="en-US" altLang="el-GR" sz="2400" b="1" dirty="0">
              <a:solidFill>
                <a:srgbClr val="004B8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59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Ενότητα 8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b="1" dirty="0">
                <a:solidFill>
                  <a:srgbClr val="004B82"/>
                </a:solidFill>
              </a:rPr>
              <a:t>Δικαιώματα πνευματικής ιδιοκτησίας και πολιτικές </a:t>
            </a:r>
            <a:r>
              <a:rPr lang="el-GR" altLang="el-GR" sz="2800" b="1" dirty="0" smtClean="0">
                <a:solidFill>
                  <a:srgbClr val="004B82"/>
                </a:solidFill>
              </a:rPr>
              <a:t>βιβλιοθηκών</a:t>
            </a:r>
          </a:p>
          <a:p>
            <a:r>
              <a:rPr lang="el-GR" altLang="el-GR" sz="2400" dirty="0"/>
              <a:t>Κατά νόμο (</a:t>
            </a:r>
            <a:r>
              <a:rPr lang="el-GR" altLang="el-GR" sz="2400" i="1" dirty="0"/>
              <a:t>νομική</a:t>
            </a:r>
            <a:r>
              <a:rPr lang="el-GR" altLang="el-GR" sz="2400" dirty="0"/>
              <a:t>) κατάθεση </a:t>
            </a:r>
            <a:r>
              <a:rPr lang="en-US" altLang="el-GR" sz="2400" dirty="0"/>
              <a:t>(</a:t>
            </a:r>
            <a:r>
              <a:rPr lang="en-US" altLang="el-GR" sz="2400" i="1" dirty="0"/>
              <a:t>legal deposit</a:t>
            </a:r>
            <a:r>
              <a:rPr lang="en-US" altLang="el-GR" sz="2400" dirty="0"/>
              <a:t>)</a:t>
            </a:r>
            <a:r>
              <a:rPr lang="el-GR" altLang="el-GR" sz="2400" dirty="0"/>
              <a:t> </a:t>
            </a:r>
          </a:p>
          <a:p>
            <a:r>
              <a:rPr lang="el-GR" altLang="el-GR" sz="2400" dirty="0"/>
              <a:t>Συγκομιδή </a:t>
            </a:r>
            <a:r>
              <a:rPr lang="en-US" altLang="el-GR" sz="2400" dirty="0"/>
              <a:t>(</a:t>
            </a:r>
            <a:r>
              <a:rPr lang="en-US" altLang="el-GR" sz="2400" i="1" dirty="0"/>
              <a:t>harvesting</a:t>
            </a:r>
            <a:r>
              <a:rPr lang="en-US" altLang="el-GR" sz="2400" dirty="0"/>
              <a:t>) </a:t>
            </a:r>
            <a:r>
              <a:rPr lang="el-GR" altLang="el-GR" sz="2400" dirty="0"/>
              <a:t>πηγών Διαδικτύου</a:t>
            </a:r>
          </a:p>
          <a:p>
            <a:r>
              <a:rPr lang="el-GR" altLang="el-GR" sz="2400" dirty="0"/>
              <a:t>Οδηγία 2001/29 και ενσωμάτωσή της στην </a:t>
            </a:r>
            <a:r>
              <a:rPr lang="el-GR" altLang="el-GR" sz="2400" i="1" dirty="0"/>
              <a:t>ΕΕ</a:t>
            </a:r>
            <a:endParaRPr lang="el-GR" altLang="el-GR" sz="2400" dirty="0"/>
          </a:p>
          <a:p>
            <a:r>
              <a:rPr lang="el-GR" altLang="el-GR" sz="2400" dirty="0"/>
              <a:t>Ελληνική νομοθεσία πνευματικών δικαιωμάτων, βλ. </a:t>
            </a:r>
            <a:r>
              <a:rPr lang="el-GR" altLang="el-GR" sz="2400" i="1" dirty="0"/>
              <a:t>Ν. 2121/1993</a:t>
            </a:r>
            <a:r>
              <a:rPr lang="el-GR" altLang="el-GR" sz="2400" dirty="0"/>
              <a:t>, </a:t>
            </a:r>
            <a:r>
              <a:rPr lang="el-GR" altLang="el-GR" sz="2400" i="1" dirty="0"/>
              <a:t>Ν. 3057/2002</a:t>
            </a:r>
          </a:p>
          <a:p>
            <a:r>
              <a:rPr lang="el-GR" altLang="el-GR" sz="2400" dirty="0"/>
              <a:t>Πολιτικές δανεισμού, αναπαραγωγής και διατήρησης σε διάφορες χώρες, σε σχέση με τη νομοθεσία πνευματικών δικαιωμάτων</a:t>
            </a:r>
          </a:p>
          <a:p>
            <a:pPr marL="0" indent="0">
              <a:buNone/>
            </a:pPr>
            <a:endParaRPr lang="en-US" altLang="el-GR" sz="2400" b="1" dirty="0">
              <a:solidFill>
                <a:srgbClr val="004B8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70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Ενότητα 9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altLang="el-GR" sz="2800" b="1" dirty="0">
                <a:solidFill>
                  <a:srgbClr val="004B82"/>
                </a:solidFill>
              </a:rPr>
              <a:t>Διάθεση ψηφιακού πολιτιστικού αποθέματος μέσω της Ευρωπαϊκής Ψηφιακής Πύλης </a:t>
            </a:r>
            <a:r>
              <a:rPr lang="el-GR" altLang="el-GR" sz="2800" b="1" dirty="0" smtClean="0">
                <a:solidFill>
                  <a:srgbClr val="004B82"/>
                </a:solidFill>
              </a:rPr>
              <a:t>Europeana</a:t>
            </a:r>
          </a:p>
          <a:p>
            <a:pPr>
              <a:lnSpc>
                <a:spcPct val="120000"/>
              </a:lnSpc>
            </a:pPr>
            <a:r>
              <a:rPr lang="el-GR" altLang="el-GR" sz="2400" dirty="0" smtClean="0"/>
              <a:t>Πριν </a:t>
            </a:r>
            <a:r>
              <a:rPr lang="el-GR" altLang="el-GR" sz="2400" dirty="0"/>
              <a:t>την </a:t>
            </a:r>
            <a:r>
              <a:rPr lang="en-US" altLang="el-GR" sz="2400" dirty="0" smtClean="0"/>
              <a:t>Europeana</a:t>
            </a:r>
            <a:endParaRPr lang="el-GR" altLang="el-GR" sz="2400" dirty="0" smtClean="0"/>
          </a:p>
          <a:p>
            <a:pPr>
              <a:lnSpc>
                <a:spcPct val="120000"/>
              </a:lnSpc>
            </a:pPr>
            <a:r>
              <a:rPr lang="el-GR" altLang="el-GR" sz="2400" dirty="0"/>
              <a:t>Η </a:t>
            </a:r>
            <a:r>
              <a:rPr lang="el-GR" altLang="el-GR" sz="2400" dirty="0" smtClean="0"/>
              <a:t>Ευρωπαϊκή Βιβλιοθήκη</a:t>
            </a:r>
          </a:p>
          <a:p>
            <a:pPr>
              <a:lnSpc>
                <a:spcPct val="120000"/>
              </a:lnSpc>
            </a:pPr>
            <a:r>
              <a:rPr lang="en-GB" altLang="el-GR" sz="2400" dirty="0" smtClean="0"/>
              <a:t>i-2010</a:t>
            </a:r>
            <a:endParaRPr lang="el-GR" altLang="el-GR" sz="2400" dirty="0" smtClean="0"/>
          </a:p>
          <a:p>
            <a:pPr>
              <a:lnSpc>
                <a:spcPct val="120000"/>
              </a:lnSpc>
            </a:pPr>
            <a:r>
              <a:rPr lang="en-US" altLang="el-GR" sz="2400" dirty="0"/>
              <a:t>Digital Libraries Initiative (DLI)</a:t>
            </a:r>
            <a:r>
              <a:rPr lang="en-US" altLang="el-GR" sz="1600" dirty="0"/>
              <a:t/>
            </a:r>
            <a:br>
              <a:rPr lang="en-US" altLang="el-GR" sz="1600" dirty="0"/>
            </a:br>
            <a:r>
              <a:rPr lang="en-GB" altLang="el-GR" sz="2400" dirty="0" smtClean="0"/>
              <a:t>EDL Foundation </a:t>
            </a:r>
            <a:r>
              <a:rPr lang="en-GB" altLang="el-GR" sz="2400" dirty="0"/>
              <a:t>&amp; </a:t>
            </a:r>
            <a:r>
              <a:rPr lang="en-US" altLang="el-GR" sz="2400" dirty="0"/>
              <a:t>EDLnet</a:t>
            </a:r>
            <a:r>
              <a:rPr lang="en-GB" altLang="el-GR" sz="2400" dirty="0" smtClean="0"/>
              <a:t> </a:t>
            </a:r>
            <a:endParaRPr lang="el-GR" altLang="el-GR" sz="2400" dirty="0" smtClean="0"/>
          </a:p>
          <a:p>
            <a:pPr>
              <a:lnSpc>
                <a:spcPct val="120000"/>
              </a:lnSpc>
            </a:pPr>
            <a:r>
              <a:rPr lang="en-US" altLang="el-GR" sz="2400" dirty="0"/>
              <a:t>EDLocal (</a:t>
            </a:r>
            <a:r>
              <a:rPr lang="en-US" altLang="el-GR" sz="2400" dirty="0" smtClean="0"/>
              <a:t>EuropeanaLocal)</a:t>
            </a:r>
            <a:endParaRPr lang="el-GR" altLang="el-GR" sz="2400" dirty="0" smtClean="0"/>
          </a:p>
          <a:p>
            <a:pPr>
              <a:lnSpc>
                <a:spcPct val="120000"/>
              </a:lnSpc>
            </a:pPr>
            <a:r>
              <a:rPr lang="en-US" altLang="el-GR" sz="2400" dirty="0" smtClean="0"/>
              <a:t>Europeana.eu</a:t>
            </a:r>
            <a:endParaRPr lang="el-GR" altLang="el-GR" sz="2400" dirty="0" smtClean="0"/>
          </a:p>
          <a:p>
            <a:pPr lvl="1">
              <a:lnSpc>
                <a:spcPct val="120000"/>
              </a:lnSpc>
            </a:pPr>
            <a:r>
              <a:rPr lang="el-GR" altLang="el-GR" sz="2000" dirty="0" smtClean="0"/>
              <a:t>Στόχοι</a:t>
            </a:r>
          </a:p>
          <a:p>
            <a:pPr lvl="1">
              <a:lnSpc>
                <a:spcPct val="120000"/>
              </a:lnSpc>
            </a:pPr>
            <a:r>
              <a:rPr lang="el-GR" altLang="el-GR" sz="2000" dirty="0" smtClean="0"/>
              <a:t>Αποτελέσματα</a:t>
            </a:r>
          </a:p>
          <a:p>
            <a:pPr lvl="1">
              <a:lnSpc>
                <a:spcPct val="120000"/>
              </a:lnSpc>
            </a:pPr>
            <a:r>
              <a:rPr lang="el-GR" altLang="el-GR" sz="2000" dirty="0"/>
              <a:t>Πιθανή δομή της</a:t>
            </a:r>
            <a:r>
              <a:rPr lang="en-GB" altLang="el-GR" sz="2000" dirty="0"/>
              <a:t> </a:t>
            </a:r>
            <a:r>
              <a:rPr lang="en-GB" altLang="el-GR" sz="2000" dirty="0" smtClean="0"/>
              <a:t>Europeana</a:t>
            </a:r>
            <a:endParaRPr lang="el-GR" altLang="el-GR" sz="2000" dirty="0" smtClean="0"/>
          </a:p>
          <a:p>
            <a:pPr lvl="1">
              <a:lnSpc>
                <a:spcPct val="120000"/>
              </a:lnSpc>
            </a:pPr>
            <a:r>
              <a:rPr lang="el-GR" altLang="el-GR" sz="2000" dirty="0"/>
              <a:t>Σημερινό ψηφιακό </a:t>
            </a:r>
            <a:r>
              <a:rPr lang="el-GR" altLang="el-GR" sz="2000" dirty="0" smtClean="0"/>
              <a:t>περιεχόμενο</a:t>
            </a:r>
          </a:p>
          <a:p>
            <a:pPr lvl="1">
              <a:lnSpc>
                <a:spcPct val="120000"/>
              </a:lnSpc>
            </a:pPr>
            <a:r>
              <a:rPr lang="en-GB" altLang="el-GR" sz="2000" dirty="0"/>
              <a:t>Open Archive Initiative </a:t>
            </a:r>
            <a:r>
              <a:rPr lang="el-GR" altLang="el-GR" sz="2000" dirty="0"/>
              <a:t>(</a:t>
            </a:r>
            <a:r>
              <a:rPr lang="en-US" altLang="el-GR" sz="2000" dirty="0"/>
              <a:t>OAI</a:t>
            </a:r>
            <a:r>
              <a:rPr lang="en-US" altLang="el-GR" sz="2000" dirty="0" smtClean="0"/>
              <a:t>)</a:t>
            </a:r>
            <a:endParaRPr lang="en-US" altLang="el-GR" sz="2400" b="1" dirty="0">
              <a:solidFill>
                <a:srgbClr val="004B8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49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Ενότητα 10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b="1" dirty="0">
                <a:solidFill>
                  <a:srgbClr val="004B82"/>
                </a:solidFill>
              </a:rPr>
              <a:t>Ανοιχτή </a:t>
            </a:r>
            <a:r>
              <a:rPr lang="el-GR" altLang="el-GR" sz="2800" b="1" dirty="0" smtClean="0">
                <a:solidFill>
                  <a:srgbClr val="004B82"/>
                </a:solidFill>
              </a:rPr>
              <a:t>Πρόσβαση</a:t>
            </a:r>
          </a:p>
          <a:p>
            <a:r>
              <a:rPr lang="el-GR" altLang="el-GR" sz="2800" dirty="0"/>
              <a:t>Ανοικτή πρόσβαση (</a:t>
            </a:r>
            <a:r>
              <a:rPr lang="en-US" altLang="el-GR" sz="2800" dirty="0"/>
              <a:t>Open access)</a:t>
            </a:r>
            <a:endParaRPr lang="el-GR" altLang="el-GR" sz="2800" dirty="0"/>
          </a:p>
          <a:p>
            <a:r>
              <a:rPr lang="el-GR" altLang="el-GR" sz="2800" dirty="0"/>
              <a:t>Ηλεκτρονικά περιοδικά</a:t>
            </a:r>
          </a:p>
          <a:p>
            <a:r>
              <a:rPr lang="el-GR" altLang="el-GR" sz="2800" dirty="0"/>
              <a:t>Αποθετήρια</a:t>
            </a:r>
            <a:endParaRPr lang="el-GR" altLang="el-GR" sz="2800" i="1" dirty="0"/>
          </a:p>
          <a:p>
            <a:r>
              <a:rPr lang="en-US" altLang="el-GR" sz="2800" dirty="0"/>
              <a:t>Creative Commons</a:t>
            </a:r>
          </a:p>
          <a:p>
            <a:r>
              <a:rPr lang="el-GR" altLang="el-GR" sz="2800" dirty="0"/>
              <a:t>Παραδείγματα ανοικτής πρόσβασης, </a:t>
            </a:r>
            <a:r>
              <a:rPr lang="en-US" altLang="el-GR" sz="2800" dirty="0"/>
              <a:t>PubMed, PLoS</a:t>
            </a:r>
            <a:endParaRPr lang="el-GR" altLang="el-GR" sz="2800" dirty="0"/>
          </a:p>
          <a:p>
            <a:pPr marL="0" indent="0">
              <a:buNone/>
            </a:pPr>
            <a:endParaRPr lang="el-GR" altLang="el-GR" sz="2800" b="1" dirty="0">
              <a:solidFill>
                <a:srgbClr val="004B8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76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Πρόσθετη βιβλιογραφία </a:t>
            </a:r>
            <a:r>
              <a:rPr lang="en-US" altLang="el-GR" dirty="0"/>
              <a:t>(1)</a:t>
            </a:r>
            <a:endParaRPr lang="el-GR" alt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dirty="0" smtClean="0">
                <a:hlinkClick r:id="rId3"/>
              </a:rPr>
              <a:t>ΕΕΒΕΠ</a:t>
            </a:r>
            <a:r>
              <a:rPr lang="el-GR" altLang="el-GR" dirty="0" smtClean="0"/>
              <a:t>. </a:t>
            </a:r>
            <a:r>
              <a:rPr lang="el-GR" altLang="el-GR" i="1" dirty="0" smtClean="0"/>
              <a:t>Κώδικας δεοντολογίας του βιβλιοθηκονόμου: βασικές αρχές</a:t>
            </a:r>
            <a:r>
              <a:rPr lang="el-GR" altLang="el-GR" dirty="0" smtClean="0"/>
              <a:t>. </a:t>
            </a:r>
            <a:r>
              <a:rPr lang="en-US" altLang="el-GR" dirty="0" smtClean="0"/>
              <a:t>URL: </a:t>
            </a:r>
          </a:p>
          <a:p>
            <a:pPr marL="0" indent="354013" eaLnBrk="1" hangingPunct="1">
              <a:lnSpc>
                <a:spcPct val="80000"/>
              </a:lnSpc>
              <a:buNone/>
            </a:pPr>
            <a:r>
              <a:rPr lang="en-US" altLang="el-GR" dirty="0" smtClean="0"/>
              <a:t>[ </a:t>
            </a:r>
            <a:r>
              <a:rPr lang="el-GR" altLang="el-GR" dirty="0" smtClean="0"/>
              <a:t>Ημερομηνία πρόσβασης: </a:t>
            </a:r>
            <a:r>
              <a:rPr lang="en-US" altLang="el-GR" dirty="0" smtClean="0"/>
              <a:t>06</a:t>
            </a:r>
            <a:r>
              <a:rPr lang="el-GR" altLang="el-GR" dirty="0" smtClean="0"/>
              <a:t>-</a:t>
            </a:r>
            <a:r>
              <a:rPr lang="en-US" altLang="el-GR" dirty="0" smtClean="0"/>
              <a:t>10</a:t>
            </a:r>
            <a:r>
              <a:rPr lang="el-GR" altLang="el-GR" dirty="0" smtClean="0"/>
              <a:t>-</a:t>
            </a:r>
            <a:r>
              <a:rPr lang="en-US" altLang="el-GR" dirty="0" smtClean="0"/>
              <a:t>08]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Καϊτατζή-Γουϊτλοκ, Σ. (2003). </a:t>
            </a:r>
            <a:r>
              <a:rPr lang="el-GR" altLang="el-GR" i="1" dirty="0" smtClean="0"/>
              <a:t>Η επικράτεια των πληροφοριών.</a:t>
            </a:r>
            <a:r>
              <a:rPr lang="el-GR" altLang="el-GR" dirty="0" smtClean="0"/>
              <a:t> </a:t>
            </a:r>
            <a:r>
              <a:rPr lang="en-US" altLang="el-GR" dirty="0" smtClean="0"/>
              <a:t>Αθήνα.</a:t>
            </a:r>
            <a:endParaRPr lang="el-GR" altLang="el-GR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Κουμάντος, Γ. (1991). </a:t>
            </a:r>
            <a:r>
              <a:rPr lang="el-GR" altLang="el-GR" i="1" dirty="0" smtClean="0"/>
              <a:t>Πνευματική ιδιοκτησία.</a:t>
            </a:r>
            <a:r>
              <a:rPr lang="el-GR" altLang="el-GR" dirty="0" smtClean="0"/>
              <a:t> Αθήνα.</a:t>
            </a:r>
            <a:endParaRPr lang="en-US" altLang="el-GR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l-GR" dirty="0" smtClean="0"/>
              <a:t>Μάνεσης, Α.</a:t>
            </a:r>
            <a:r>
              <a:rPr lang="el-GR" altLang="el-GR" dirty="0" smtClean="0"/>
              <a:t> (1982).</a:t>
            </a:r>
            <a:r>
              <a:rPr lang="en-US" altLang="el-GR" dirty="0" smtClean="0"/>
              <a:t> </a:t>
            </a:r>
            <a:r>
              <a:rPr lang="el-GR" altLang="el-GR" i="1" dirty="0" smtClean="0"/>
              <a:t>Ατομικές ελευθερίες</a:t>
            </a:r>
            <a:r>
              <a:rPr lang="en-US" altLang="el-GR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80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Πρόσθετη βιβλιογραφία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sz="2800" dirty="0" smtClean="0"/>
              <a:t>Abell, A. </a:t>
            </a:r>
            <a:r>
              <a:rPr lang="el-GR" altLang="el-GR" sz="2800" dirty="0" smtClean="0"/>
              <a:t>(2005). </a:t>
            </a:r>
            <a:r>
              <a:rPr lang="en-US" altLang="el-GR" sz="2800" i="1" dirty="0" smtClean="0"/>
              <a:t>Information literacy in a joined up world</a:t>
            </a:r>
            <a:r>
              <a:rPr lang="en-US" altLang="el-GR" sz="2800" dirty="0" smtClean="0"/>
              <a:t>. London: Facet.</a:t>
            </a:r>
          </a:p>
          <a:p>
            <a:pPr eaLnBrk="1" hangingPunct="1"/>
            <a:r>
              <a:rPr lang="en-US" altLang="el-GR" sz="2800" dirty="0" smtClean="0"/>
              <a:t>Adam, R. </a:t>
            </a:r>
            <a:r>
              <a:rPr lang="el-GR" altLang="el-GR" sz="2800" dirty="0" smtClean="0"/>
              <a:t>(1991). </a:t>
            </a:r>
            <a:r>
              <a:rPr lang="en-US" altLang="el-GR" sz="2800" dirty="0" smtClean="0"/>
              <a:t>Laws for the lawless: ethics in information science. </a:t>
            </a:r>
            <a:r>
              <a:rPr lang="en-US" altLang="el-GR" sz="2800" i="1" dirty="0" smtClean="0"/>
              <a:t>Journal of Information Science</a:t>
            </a:r>
            <a:r>
              <a:rPr lang="en-US" altLang="el-GR" sz="2800" dirty="0" smtClean="0"/>
              <a:t>, 17(6)</a:t>
            </a:r>
            <a:r>
              <a:rPr lang="el-GR" altLang="el-GR" sz="2800" dirty="0" smtClean="0"/>
              <a:t>:</a:t>
            </a:r>
            <a:r>
              <a:rPr lang="en-US" altLang="el-GR" sz="2800" dirty="0" smtClean="0"/>
              <a:t> 357-372.</a:t>
            </a:r>
          </a:p>
          <a:p>
            <a:pPr eaLnBrk="1" hangingPunct="1"/>
            <a:r>
              <a:rPr lang="en-US" altLang="el-GR" sz="2800" dirty="0" smtClean="0"/>
              <a:t>Carbo, T. and Almango, S. (2001). Ethical issues of information technology: distinctive features of ethical debates and the consequence. </a:t>
            </a:r>
            <a:r>
              <a:rPr lang="en-US" altLang="el-GR" sz="2800" i="1" dirty="0" smtClean="0"/>
              <a:t>Library Trends</a:t>
            </a:r>
            <a:r>
              <a:rPr lang="en-US" altLang="el-GR" sz="2800" dirty="0" smtClean="0"/>
              <a:t>, 49(3): 497-499, 520-536.</a:t>
            </a:r>
          </a:p>
        </p:txBody>
      </p:sp>
    </p:spTree>
    <p:extLst>
      <p:ext uri="{BB962C8B-B14F-4D97-AF65-F5344CB8AC3E}">
        <p14:creationId xmlns:p14="http://schemas.microsoft.com/office/powerpoint/2010/main" val="4070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Πρόσθετη βιβλιογραφία </a:t>
            </a:r>
            <a:r>
              <a:rPr lang="en-US" altLang="el-GR" dirty="0" smtClean="0"/>
              <a:t>(</a:t>
            </a:r>
            <a:r>
              <a:rPr lang="el-GR" altLang="el-GR" dirty="0" smtClean="0"/>
              <a:t>3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sz="2800" dirty="0" smtClean="0"/>
              <a:t>CILIP (2004). </a:t>
            </a:r>
            <a:r>
              <a:rPr lang="en-US" altLang="el-GR" sz="2800" i="1" dirty="0" smtClean="0"/>
              <a:t>Ethical principles and code of professional practice for library and information professionals</a:t>
            </a:r>
            <a:r>
              <a:rPr lang="en-US" altLang="el-GR" sz="2800" dirty="0" smtClean="0"/>
              <a:t>. URL: </a:t>
            </a:r>
            <a:r>
              <a:rPr lang="en-US" altLang="el-GR" sz="2800" dirty="0" smtClean="0">
                <a:hlinkClick r:id="rId3"/>
              </a:rPr>
              <a:t>cilip.org</a:t>
            </a:r>
            <a:r>
              <a:rPr lang="en-US" altLang="el-GR" sz="2800" dirty="0" smtClean="0"/>
              <a:t> [</a:t>
            </a:r>
            <a:r>
              <a:rPr lang="el-GR" altLang="el-GR" sz="2800" dirty="0" smtClean="0"/>
              <a:t>Ημερομηνία πρόσβασης: </a:t>
            </a:r>
            <a:r>
              <a:rPr lang="en-US" altLang="el-GR" sz="2800" dirty="0" smtClean="0"/>
              <a:t>26-05-04]</a:t>
            </a:r>
          </a:p>
          <a:p>
            <a:pPr eaLnBrk="1" hangingPunct="1"/>
            <a:r>
              <a:rPr lang="en-US" altLang="el-GR" sz="2800" dirty="0" smtClean="0"/>
              <a:t>Cornish, G.P. (1990). </a:t>
            </a:r>
            <a:r>
              <a:rPr lang="en-US" altLang="el-GR" sz="2800" i="1" dirty="0" smtClean="0"/>
              <a:t>Copyright: interpreting the law for librarians and archives</a:t>
            </a:r>
            <a:r>
              <a:rPr lang="en-US" altLang="el-GR" sz="2800" dirty="0" smtClean="0"/>
              <a:t>. London: Facet Publishing.</a:t>
            </a:r>
          </a:p>
          <a:p>
            <a:pPr eaLnBrk="1" hangingPunct="1"/>
            <a:r>
              <a:rPr lang="en-US" altLang="el-GR" sz="2800" dirty="0" smtClean="0"/>
              <a:t>Feather, J. (2004). </a:t>
            </a:r>
            <a:r>
              <a:rPr lang="en-US" altLang="el-GR" sz="2800" i="1" dirty="0" smtClean="0"/>
              <a:t>The information society</a:t>
            </a:r>
            <a:r>
              <a:rPr lang="en-US" altLang="el-GR" sz="2800" dirty="0" smtClean="0"/>
              <a:t>. 4th ed. London: Facet Publishing.</a:t>
            </a:r>
          </a:p>
        </p:txBody>
      </p:sp>
    </p:spTree>
    <p:extLst>
      <p:ext uri="{BB962C8B-B14F-4D97-AF65-F5344CB8AC3E}">
        <p14:creationId xmlns:p14="http://schemas.microsoft.com/office/powerpoint/2010/main" val="12125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Πρόσθετη βιβλιογραφία </a:t>
            </a:r>
            <a:r>
              <a:rPr lang="en-US" altLang="el-GR" dirty="0" smtClean="0"/>
              <a:t>(</a:t>
            </a:r>
            <a:r>
              <a:rPr lang="el-GR" altLang="el-GR" dirty="0" smtClean="0"/>
              <a:t>4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l-GR" sz="2800" dirty="0" smtClean="0"/>
              <a:t>Hornby, S. and Clarke., Z. (2002). </a:t>
            </a:r>
            <a:r>
              <a:rPr lang="en-US" altLang="el-GR" sz="2800" i="1" dirty="0" smtClean="0"/>
              <a:t>Challenge and change in the information society</a:t>
            </a:r>
            <a:r>
              <a:rPr lang="en-US" altLang="el-GR" sz="2800" dirty="0" smtClean="0"/>
              <a:t>. London: Facet Publishing.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800" dirty="0" smtClean="0"/>
              <a:t>IFLA (1999).</a:t>
            </a:r>
            <a:r>
              <a:rPr lang="en-US" altLang="el-GR" sz="2800" i="1" dirty="0" smtClean="0"/>
              <a:t> Access to information: a librarian’s responsibility.</a:t>
            </a:r>
            <a:r>
              <a:rPr lang="en-US" altLang="el-GR" sz="2800" dirty="0" smtClean="0"/>
              <a:t> URL: </a:t>
            </a:r>
            <a:r>
              <a:rPr lang="en-US" altLang="el-GR" sz="2800" dirty="0" smtClean="0">
                <a:hlinkClick r:id="rId3"/>
              </a:rPr>
              <a:t>ifla.org</a:t>
            </a:r>
            <a:r>
              <a:rPr lang="en-US" altLang="el-GR" sz="2800" dirty="0" smtClean="0"/>
              <a:t> [</a:t>
            </a:r>
            <a:r>
              <a:rPr lang="el-GR" altLang="el-GR" sz="2800" dirty="0" smtClean="0"/>
              <a:t>Ημερομηνία πρόσβασης: </a:t>
            </a:r>
            <a:r>
              <a:rPr lang="en-US" altLang="el-GR" sz="2800" dirty="0" smtClean="0"/>
              <a:t>06-10-08]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800" dirty="0" smtClean="0"/>
              <a:t>IFLA (2006).</a:t>
            </a:r>
            <a:r>
              <a:rPr lang="en-US" altLang="el-GR" sz="2800" i="1" dirty="0" smtClean="0"/>
              <a:t> Code of ethics for librarians and information professionals.</a:t>
            </a:r>
            <a:r>
              <a:rPr lang="en-US" altLang="el-GR" sz="2800" dirty="0" smtClean="0"/>
              <a:t> URL: </a:t>
            </a:r>
            <a:r>
              <a:rPr lang="en-US" altLang="el-GR" sz="2800" dirty="0" smtClean="0">
                <a:hlinkClick r:id="rId4"/>
              </a:rPr>
              <a:t>ifla.org/faife/ethics/poland_code_of_ethics.htm</a:t>
            </a:r>
            <a:r>
              <a:rPr lang="en-US" altLang="el-GR" sz="2800" dirty="0" smtClean="0"/>
              <a:t> [</a:t>
            </a:r>
            <a:r>
              <a:rPr lang="el-GR" altLang="el-GR" sz="2800" dirty="0" smtClean="0"/>
              <a:t>Ημερομηνία πρόσβασης: </a:t>
            </a:r>
            <a:r>
              <a:rPr lang="en-US" altLang="el-GR" sz="2800" dirty="0" smtClean="0"/>
              <a:t>06-10-08]</a:t>
            </a:r>
          </a:p>
        </p:txBody>
      </p:sp>
    </p:spTree>
    <p:extLst>
      <p:ext uri="{BB962C8B-B14F-4D97-AF65-F5344CB8AC3E}">
        <p14:creationId xmlns:p14="http://schemas.microsoft.com/office/powerpoint/2010/main" val="18864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85d8f56192422c8315a91e48984765d2dfe99f"/>
  <p:tag name="ISPRING_RESOURCE_PATHS_HASH_PRESENTER" val="47fd51b9693199d543836c3c422c383e93c30b5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1195</Words>
  <Application>Microsoft Office PowerPoint</Application>
  <PresentationFormat>Προβολή στην οθόνη (4:3)</PresentationFormat>
  <Paragraphs>142</Paragraphs>
  <Slides>19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OC_template_updated</vt:lpstr>
      <vt:lpstr>Πολιτική πληροφόρησης</vt:lpstr>
      <vt:lpstr>Ενότητα 7</vt:lpstr>
      <vt:lpstr>Ενότητα 8</vt:lpstr>
      <vt:lpstr>Ενότητα 9</vt:lpstr>
      <vt:lpstr>Ενότητα 10</vt:lpstr>
      <vt:lpstr>Πρόσθετη βιβλιογραφία (1)</vt:lpstr>
      <vt:lpstr>Πρόσθετη βιβλιογραφία (2)</vt:lpstr>
      <vt:lpstr>Πρόσθετη βιβλιογραφία (3)</vt:lpstr>
      <vt:lpstr>Πρόσθετη βιβλιογραφία (4)</vt:lpstr>
      <vt:lpstr>Πρόσθετη βιβλιογραφία (5)</vt:lpstr>
      <vt:lpstr>Πρόσθετη βιβλιογραφία (6)</vt:lpstr>
      <vt:lpstr>Πρόσθετη βιβλιογραφία (7)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43</cp:revision>
  <dcterms:created xsi:type="dcterms:W3CDTF">2013-03-04T13:35:19Z</dcterms:created>
  <dcterms:modified xsi:type="dcterms:W3CDTF">2015-04-16T14:04:22Z</dcterms:modified>
</cp:coreProperties>
</file>