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03"/>
  </p:notesMasterIdLst>
  <p:handoutMasterIdLst>
    <p:handoutMasterId r:id="rId104"/>
  </p:handoutMasterIdLst>
  <p:sldIdLst>
    <p:sldId id="352" r:id="rId2"/>
    <p:sldId id="258" r:id="rId3"/>
    <p:sldId id="35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5" r:id="rId96"/>
    <p:sldId id="356" r:id="rId97"/>
    <p:sldId id="357" r:id="rId98"/>
    <p:sldId id="358" r:id="rId99"/>
    <p:sldId id="359" r:id="rId100"/>
    <p:sldId id="361" r:id="rId101"/>
    <p:sldId id="360" r:id="rId102"/>
  </p:sldIdLst>
  <p:sldSz cx="9144000" cy="6858000" type="screen4x3"/>
  <p:notesSz cx="7104063" cy="10234613"/>
  <p:custDataLst>
    <p:tags r:id="rId10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7"/>
    <a:srgbClr val="820000"/>
    <a:srgbClr val="4F81B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8" indent="-185748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E1740-0BAC-4914-B319-F1F761DF4600}" type="slidenum">
              <a:rPr lang="el-GR" smtClean="0"/>
              <a:pPr>
                <a:defRPr/>
              </a:pPr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20E36-AC6A-419E-96FA-205FA33B981C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A5A7-4F49-4221-81DE-04AF96F7A44A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16B1-69C4-4A65-8B4D-873A802D1E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2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6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cottsm/1177467071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/2.0/" TargetMode="External"/><Relationship Id="rId4" Type="http://schemas.openxmlformats.org/officeDocument/2006/relationships/hyperlink" Target="http://www.flickr.com/photos/scotts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2.0/" TargetMode="External"/><Relationship Id="rId2" Type="http://schemas.openxmlformats.org/officeDocument/2006/relationships/hyperlink" Target="http://www.flickr.com/photos/pisonjauji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cottalangreiff/191383673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2.0/" TargetMode="External"/><Relationship Id="rId4" Type="http://schemas.openxmlformats.org/officeDocument/2006/relationships/hyperlink" Target="http://www.flickr.com/photos/scottalangreiff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wworks/620380223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wwwork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childgrowth/e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bobtail-dog-child-young-boy-19197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abay.com/go/?t=http://creativecommons.org/publicdomain/zero/1.0/deed.en" TargetMode="External"/><Relationship Id="rId4" Type="http://schemas.openxmlformats.org/officeDocument/2006/relationships/hyperlink" Target="http://pixabay.com/en/users/Kurtsebastian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uan_Pablo_Arancibia_Medin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pixabay.com/en/users/Nem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ixabay.com/en/kids-yoga-cartoon-free-positions-35935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hyperlink" Target="http://pixabay.com/go/?t=http://creativecommons.org/publicdomain/zero/1.0/deed.en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Προσαρμοσμένη Κινητική Δραστηριότητα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l-GR" sz="2700" b="1" dirty="0" smtClean="0"/>
              <a:t>Ενότητα 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>
                <a:latin typeface="+mj-lt"/>
              </a:rPr>
              <a:t>Στάδια Κινητικής Εξέλιξης</a:t>
            </a:r>
            <a:endParaRPr lang="en-US" sz="2700" dirty="0" smtClean="0">
              <a:latin typeface="+mj-lt"/>
            </a:endParaRPr>
          </a:p>
          <a:p>
            <a:endParaRPr lang="el-GR" sz="1400" dirty="0"/>
          </a:p>
          <a:p>
            <a:pPr lvl="0" algn="l">
              <a:lnSpc>
                <a:spcPct val="80000"/>
              </a:lnSpc>
            </a:pPr>
            <a:r>
              <a:rPr lang="en-US" sz="2800" dirty="0">
                <a:solidFill>
                  <a:prstClr val="black"/>
                </a:solidFill>
              </a:rPr>
              <a:t>         </a:t>
            </a:r>
            <a:r>
              <a:rPr lang="el-GR" sz="2800" smtClean="0">
                <a:solidFill>
                  <a:prstClr val="black"/>
                </a:solidFill>
              </a:rPr>
              <a:t> </a:t>
            </a:r>
            <a:r>
              <a:rPr lang="el-GR" sz="2800" smtClean="0">
                <a:solidFill>
                  <a:prstClr val="black"/>
                </a:solidFill>
              </a:rPr>
              <a:t>    </a:t>
            </a:r>
            <a:r>
              <a:rPr lang="el-GR" sz="2400" dirty="0" smtClean="0">
                <a:solidFill>
                  <a:prstClr val="black"/>
                </a:solidFill>
              </a:rPr>
              <a:t>Ειρήνη </a:t>
            </a:r>
            <a:r>
              <a:rPr lang="el-GR" sz="2400" dirty="0" err="1">
                <a:solidFill>
                  <a:prstClr val="black"/>
                </a:solidFill>
              </a:rPr>
              <a:t>Γραμματοπούλου</a:t>
            </a:r>
            <a:r>
              <a:rPr lang="en-US" sz="2400" dirty="0">
                <a:solidFill>
                  <a:prstClr val="black"/>
                </a:solidFill>
              </a:rPr>
              <a:t>      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    </a:t>
            </a:r>
            <a:r>
              <a:rPr lang="el-GR" sz="2400" dirty="0">
                <a:solidFill>
                  <a:prstClr val="black"/>
                </a:solidFill>
              </a:rPr>
              <a:t>Νικόλαος </a:t>
            </a:r>
            <a:r>
              <a:rPr lang="el-GR" sz="2400" dirty="0" err="1">
                <a:solidFill>
                  <a:prstClr val="black"/>
                </a:solidFill>
              </a:rPr>
              <a:t>Χρυσάγης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Αναπληρώτρια </a:t>
            </a:r>
            <a:r>
              <a:rPr lang="el-GR" sz="2400" dirty="0">
                <a:solidFill>
                  <a:prstClr val="black"/>
                </a:solidFill>
              </a:rPr>
              <a:t>Καθηγήτρια       </a:t>
            </a:r>
            <a:r>
              <a:rPr lang="el-GR" sz="2400" dirty="0" smtClean="0">
                <a:solidFill>
                  <a:prstClr val="black"/>
                </a:solidFill>
              </a:rPr>
              <a:t>Εργαστηριακός </a:t>
            </a:r>
            <a:r>
              <a:rPr lang="el-GR" sz="2400" dirty="0">
                <a:solidFill>
                  <a:prstClr val="black"/>
                </a:solidFill>
              </a:rPr>
              <a:t>συνεργάτης</a:t>
            </a:r>
          </a:p>
          <a:p>
            <a:pPr lvl="0">
              <a:lnSpc>
                <a:spcPct val="80000"/>
              </a:lnSpc>
            </a:pPr>
            <a:r>
              <a:rPr lang="el-GR" sz="2400" dirty="0">
                <a:solidFill>
                  <a:prstClr val="black"/>
                </a:solidFill>
              </a:rPr>
              <a:t>Τμήμα Φυσικοθεραπείας ΤΕΙ-Αθήνας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2400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900" dirty="0">
                <a:solidFill>
                  <a:srgbClr val="004B82"/>
                </a:solidFill>
              </a:rPr>
              <a:t>Στάδια κινητικής εξέλιξης κατά </a:t>
            </a:r>
            <a:r>
              <a:rPr lang="en-US" sz="3900" dirty="0" err="1">
                <a:solidFill>
                  <a:srgbClr val="004B82"/>
                </a:solidFill>
              </a:rPr>
              <a:t>Gallahue</a:t>
            </a:r>
            <a:r>
              <a:rPr lang="en-US" sz="3900" dirty="0">
                <a:solidFill>
                  <a:srgbClr val="004B82"/>
                </a:solidFill>
              </a:rPr>
              <a:t> </a:t>
            </a:r>
            <a:r>
              <a:rPr lang="el-GR" sz="3900" dirty="0">
                <a:solidFill>
                  <a:srgbClr val="004B82"/>
                </a:solidFill>
              </a:rPr>
              <a:t>(</a:t>
            </a:r>
            <a:r>
              <a:rPr lang="en-US" sz="3900" dirty="0">
                <a:solidFill>
                  <a:srgbClr val="004B82"/>
                </a:solidFill>
              </a:rPr>
              <a:t>19</a:t>
            </a:r>
            <a:r>
              <a:rPr lang="el-GR" sz="3900" dirty="0">
                <a:solidFill>
                  <a:srgbClr val="004B82"/>
                </a:solidFill>
              </a:rPr>
              <a:t>98</a:t>
            </a:r>
            <a:r>
              <a:rPr lang="el-GR" dirty="0">
                <a:solidFill>
                  <a:srgbClr val="004B82"/>
                </a:solidFill>
              </a:rPr>
              <a:t>) </a:t>
            </a:r>
            <a:r>
              <a:rPr lang="el-GR" sz="3100" b="0" dirty="0">
                <a:solidFill>
                  <a:srgbClr val="004B82"/>
                </a:solidFill>
              </a:rPr>
              <a:t>(1 από 2</a:t>
            </a:r>
            <a:r>
              <a:rPr lang="el-GR" sz="3100" b="0" dirty="0" smtClean="0">
                <a:solidFill>
                  <a:srgbClr val="004B82"/>
                </a:solidFill>
              </a:rPr>
              <a:t>)</a:t>
            </a:r>
            <a:endParaRPr lang="el-GR" sz="3100" b="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l-GR" sz="2400" b="1" dirty="0" smtClean="0">
                <a:solidFill>
                  <a:srgbClr val="820000"/>
                </a:solidFill>
              </a:rPr>
              <a:t>0-1 έτος: </a:t>
            </a:r>
            <a:r>
              <a:rPr lang="el-GR" sz="2400" b="1" dirty="0" smtClean="0"/>
              <a:t>αντανακλαστικές κινήσεις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4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sz="2400" b="1" dirty="0" smtClean="0">
                <a:solidFill>
                  <a:srgbClr val="820000"/>
                </a:solidFill>
              </a:rPr>
              <a:t>1-2 ετών: </a:t>
            </a:r>
            <a:r>
              <a:rPr lang="el-GR" sz="2400" b="1" dirty="0" smtClean="0"/>
              <a:t>στοιχειώδεις κινήσεις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4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sz="2400" b="1" dirty="0" smtClean="0">
                <a:solidFill>
                  <a:srgbClr val="820000"/>
                </a:solidFill>
              </a:rPr>
              <a:t>2-7 ετών: </a:t>
            </a:r>
            <a:r>
              <a:rPr lang="el-GR" sz="2400" b="1" dirty="0" smtClean="0"/>
              <a:t>θεμελιώδεις- βασικές κινήσεις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4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sz="2400" b="1" dirty="0" smtClean="0">
                <a:solidFill>
                  <a:srgbClr val="820000"/>
                </a:solidFill>
              </a:rPr>
              <a:t>8 ετών και άνω: </a:t>
            </a:r>
            <a:r>
              <a:rPr lang="el-GR" sz="2400" b="1" dirty="0" smtClean="0"/>
              <a:t>αθλητικές- εξειδικευμένες  κινήσεις </a:t>
            </a:r>
            <a:endParaRPr lang="en-US" sz="2400" b="1" dirty="0" smtClean="0"/>
          </a:p>
          <a:p>
            <a:pPr marL="609600" indent="-609600" eaLnBrk="1" hangingPunct="1">
              <a:buFontTx/>
              <a:buNone/>
            </a:pPr>
            <a:endParaRPr lang="el-GR" sz="2400" dirty="0" smtClean="0"/>
          </a:p>
          <a:p>
            <a:pPr marL="609600" indent="-609600" eaLnBrk="1" hangingPunct="1">
              <a:buFontTx/>
              <a:buNone/>
            </a:pPr>
            <a:r>
              <a:rPr lang="el-GR" sz="1800" dirty="0" smtClean="0"/>
              <a:t>(</a:t>
            </a:r>
            <a:r>
              <a:rPr lang="en-US" sz="1800" dirty="0" err="1" smtClean="0"/>
              <a:t>Gallahue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Ozmun</a:t>
            </a:r>
            <a:r>
              <a:rPr lang="en-US" sz="1800" dirty="0" smtClean="0"/>
              <a:t>, 1998</a:t>
            </a:r>
            <a:r>
              <a:rPr lang="el-GR" sz="1800" dirty="0" smtClean="0"/>
              <a:t>)</a:t>
            </a:r>
          </a:p>
          <a:p>
            <a:pPr marL="609600" indent="-609600" eaLnBrk="1" hangingPunct="1">
              <a:buFontTx/>
              <a:buNone/>
            </a:pPr>
            <a:endParaRPr lang="en-US" sz="2200" b="1" u="sng" dirty="0" smtClean="0"/>
          </a:p>
          <a:p>
            <a:pPr marL="609600" indent="-609600" algn="ctr" eaLnBrk="1" hangingPunct="1">
              <a:buFont typeface="Wingdings" pitchFamily="2" charset="2"/>
              <a:buAutoNum type="arabicPeriod"/>
            </a:pPr>
            <a:endParaRPr lang="el-GR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682464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Gallahue</a:t>
            </a:r>
            <a:r>
              <a:rPr lang="en-US" sz="2000" dirty="0"/>
              <a:t> DL, </a:t>
            </a:r>
            <a:r>
              <a:rPr lang="en-US" sz="2000" dirty="0" err="1"/>
              <a:t>Ozmun</a:t>
            </a:r>
            <a:r>
              <a:rPr lang="en-US" sz="2000" dirty="0"/>
              <a:t> JC. </a:t>
            </a:r>
            <a:r>
              <a:rPr lang="en-US" sz="2000" dirty="0" smtClean="0"/>
              <a:t>Understanding </a:t>
            </a:r>
            <a:r>
              <a:rPr lang="en-US" sz="2000" dirty="0"/>
              <a:t>Motor Development. </a:t>
            </a:r>
            <a:r>
              <a:rPr lang="en-US" sz="2000" dirty="0" smtClean="0"/>
              <a:t>     </a:t>
            </a:r>
            <a:r>
              <a:rPr lang="en-US" sz="2000" dirty="0" err="1" smtClean="0"/>
              <a:t>Boston:Mc</a:t>
            </a:r>
            <a:r>
              <a:rPr lang="en-US" sz="2000" dirty="0" smtClean="0"/>
              <a:t> </a:t>
            </a:r>
            <a:r>
              <a:rPr lang="en-US" sz="2000" dirty="0" err="1"/>
              <a:t>Graw</a:t>
            </a:r>
            <a:r>
              <a:rPr lang="en-US" sz="2000" dirty="0"/>
              <a:t> Hill, 1998 (4th edition</a:t>
            </a:r>
            <a:r>
              <a:rPr lang="en-US" sz="2000" dirty="0" smtClean="0"/>
              <a:t>)</a:t>
            </a:r>
            <a:r>
              <a:rPr lang="el-GR" sz="2000" dirty="0" smtClean="0"/>
              <a:t>, Σχήματα 11.5 – 11.22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66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900" dirty="0" smtClean="0">
                <a:solidFill>
                  <a:srgbClr val="004B82"/>
                </a:solidFill>
              </a:rPr>
              <a:t>Στάδια </a:t>
            </a:r>
            <a:r>
              <a:rPr lang="el-GR" sz="3900" dirty="0">
                <a:solidFill>
                  <a:srgbClr val="004B82"/>
                </a:solidFill>
              </a:rPr>
              <a:t>κινητικής εξέλιξης κατά </a:t>
            </a:r>
            <a:r>
              <a:rPr lang="en-US" sz="3900" dirty="0" err="1" smtClean="0">
                <a:solidFill>
                  <a:srgbClr val="004B82"/>
                </a:solidFill>
              </a:rPr>
              <a:t>Gallahue</a:t>
            </a:r>
            <a:r>
              <a:rPr lang="en-US" sz="3900" dirty="0" smtClean="0">
                <a:solidFill>
                  <a:srgbClr val="004B82"/>
                </a:solidFill>
              </a:rPr>
              <a:t> </a:t>
            </a:r>
            <a:r>
              <a:rPr lang="el-GR" sz="3900" dirty="0" smtClean="0">
                <a:solidFill>
                  <a:srgbClr val="004B82"/>
                </a:solidFill>
              </a:rPr>
              <a:t>(</a:t>
            </a:r>
            <a:r>
              <a:rPr lang="en-US" sz="3900" dirty="0">
                <a:solidFill>
                  <a:srgbClr val="004B82"/>
                </a:solidFill>
              </a:rPr>
              <a:t>19</a:t>
            </a:r>
            <a:r>
              <a:rPr lang="el-GR" sz="3900" dirty="0">
                <a:solidFill>
                  <a:srgbClr val="004B82"/>
                </a:solidFill>
              </a:rPr>
              <a:t>98</a:t>
            </a:r>
            <a:r>
              <a:rPr lang="el-GR" sz="3900" dirty="0" smtClean="0">
                <a:solidFill>
                  <a:srgbClr val="004B82"/>
                </a:solidFill>
              </a:rPr>
              <a:t>)</a:t>
            </a:r>
            <a:r>
              <a:rPr lang="en-US" dirty="0" smtClean="0">
                <a:solidFill>
                  <a:srgbClr val="004B82"/>
                </a:solidFill>
              </a:rPr>
              <a:t>   </a:t>
            </a:r>
            <a:r>
              <a:rPr lang="el-GR" sz="3100" b="0" dirty="0" smtClean="0">
                <a:solidFill>
                  <a:srgbClr val="004B82"/>
                </a:solidFill>
              </a:rPr>
              <a:t>(</a:t>
            </a:r>
            <a:r>
              <a:rPr lang="en-US" sz="3100" b="0" dirty="0" smtClean="0">
                <a:solidFill>
                  <a:srgbClr val="004B82"/>
                </a:solidFill>
              </a:rPr>
              <a:t>2</a:t>
            </a:r>
            <a:r>
              <a:rPr lang="el-GR" sz="3100" b="0" dirty="0" smtClean="0">
                <a:solidFill>
                  <a:srgbClr val="004B82"/>
                </a:solidFill>
              </a:rPr>
              <a:t> </a:t>
            </a:r>
            <a:r>
              <a:rPr lang="el-GR" sz="3100" b="0" dirty="0">
                <a:solidFill>
                  <a:srgbClr val="004B82"/>
                </a:solidFill>
              </a:rPr>
              <a:t>από 2)</a:t>
            </a:r>
            <a:endParaRPr 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l-GR" sz="4000" b="1" dirty="0" smtClean="0">
                <a:solidFill>
                  <a:srgbClr val="004B82"/>
                </a:solidFill>
              </a:rPr>
              <a:t>Στάδια κινητικής εξέλιξης κατά </a:t>
            </a:r>
            <a:r>
              <a:rPr lang="en-US" sz="4000" b="1" dirty="0" err="1" smtClean="0">
                <a:solidFill>
                  <a:srgbClr val="004B82"/>
                </a:solidFill>
              </a:rPr>
              <a:t>Gallahue</a:t>
            </a:r>
            <a:r>
              <a:rPr lang="el-GR" sz="4000" b="1" dirty="0" smtClean="0">
                <a:solidFill>
                  <a:srgbClr val="004B82"/>
                </a:solidFill>
              </a:rPr>
              <a:t> (</a:t>
            </a:r>
            <a:r>
              <a:rPr lang="en-US" sz="4000" b="1" dirty="0" smtClean="0">
                <a:solidFill>
                  <a:srgbClr val="004B82"/>
                </a:solidFill>
              </a:rPr>
              <a:t>19</a:t>
            </a:r>
            <a:r>
              <a:rPr lang="el-GR" sz="4000" b="1" dirty="0" smtClean="0">
                <a:solidFill>
                  <a:srgbClr val="004B82"/>
                </a:solidFill>
              </a:rPr>
              <a:t>98) </a:t>
            </a:r>
            <a:r>
              <a:rPr lang="el-GR" dirty="0" smtClean="0">
                <a:solidFill>
                  <a:srgbClr val="004B82"/>
                </a:solidFill>
              </a:rPr>
              <a:t>(2 από 2) </a:t>
            </a:r>
            <a:endParaRPr lang="en-US" b="1" dirty="0" smtClean="0">
              <a:solidFill>
                <a:srgbClr val="004B82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l-GR" sz="2200" b="1" dirty="0" smtClean="0"/>
          </a:p>
          <a:p>
            <a:pPr marL="609600" indent="-609600" eaLnBrk="1" hangingPunct="1">
              <a:buFontTx/>
              <a:buNone/>
            </a:pPr>
            <a:endParaRPr lang="el-GR" sz="2800" b="1" u="sng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  <p:pic>
        <p:nvPicPr>
          <p:cNvPr id="2052" name="Picture 4" descr="http://pbs.twimg.com/media/A_wvft_CQAAMO3Y.jpg:large"/>
          <p:cNvPicPr>
            <a:picLocks noChangeAspect="1" noChangeArrowheads="1"/>
          </p:cNvPicPr>
          <p:nvPr/>
        </p:nvPicPr>
        <p:blipFill>
          <a:blip r:embed="rId2" cstate="print"/>
          <a:srcRect l="3720" t="10728" r="7005"/>
          <a:stretch>
            <a:fillRect/>
          </a:stretch>
        </p:blipFill>
        <p:spPr bwMode="auto">
          <a:xfrm>
            <a:off x="714348" y="1357298"/>
            <a:ext cx="7429552" cy="4914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89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Αντανακλαστικές κινήσεις (0-1 έτος</a:t>
            </a:r>
            <a:r>
              <a:rPr lang="el-GR" dirty="0" smtClean="0">
                <a:solidFill>
                  <a:srgbClr val="004B82"/>
                </a:solidFill>
              </a:rPr>
              <a:t>)</a:t>
            </a:r>
            <a:endParaRPr 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/>
              <a:t>ελέγχονται από τα κατώτερα κέντρα του ΚΝΣ (στέλεχος, προμήκη, ΝΜ)</a:t>
            </a:r>
          </a:p>
          <a:p>
            <a:pPr eaLnBrk="1" hangingPunct="1"/>
            <a:r>
              <a:rPr lang="el-GR" sz="2400" dirty="0" smtClean="0"/>
              <a:t>είναι  μηχανισμοί επιβίωσης &amp; προστασίας</a:t>
            </a:r>
          </a:p>
          <a:p>
            <a:pPr eaLnBrk="1" hangingPunct="1"/>
            <a:r>
              <a:rPr lang="el-GR" sz="2400" dirty="0" smtClean="0"/>
              <a:t>είναι ακούσιες, έμφυτες και υποχωρούν στους 4-12 μήνες και αντικαθίστανται με εκούσιες κινήσεις, ελεγχόμενες </a:t>
            </a:r>
          </a:p>
          <a:p>
            <a:pPr eaLnBrk="1" hangingPunct="1">
              <a:buFont typeface="Arial" charset="0"/>
              <a:buNone/>
            </a:pPr>
            <a:r>
              <a:rPr lang="el-GR" sz="2400" dirty="0" smtClean="0"/>
              <a:t>	από τα κινητικά κέντρα του εγκεφαλικού φλοιού</a:t>
            </a:r>
            <a:r>
              <a:rPr lang="en-US" sz="2400" dirty="0" smtClean="0">
                <a:solidFill>
                  <a:srgbClr val="CC3300"/>
                </a:solidFill>
              </a:rPr>
              <a:t>                               </a:t>
            </a:r>
          </a:p>
          <a:p>
            <a:pPr eaLnBrk="1" hangingPunct="1">
              <a:buFont typeface="Arial" charset="0"/>
              <a:buNone/>
            </a:pPr>
            <a:endParaRPr lang="el-GR" sz="2400" dirty="0" smtClean="0"/>
          </a:p>
          <a:p>
            <a:pPr eaLnBrk="1" hangingPunct="1">
              <a:buFontTx/>
              <a:buNone/>
            </a:pPr>
            <a:endParaRPr lang="el-GR" sz="2400" b="1" dirty="0" smtClean="0"/>
          </a:p>
          <a:p>
            <a:pPr eaLnBrk="1" hangingPunct="1">
              <a:buFontTx/>
              <a:buNone/>
            </a:pPr>
            <a:endParaRPr lang="el-GR" sz="2400" b="1" u="sng" dirty="0" smtClean="0"/>
          </a:p>
          <a:p>
            <a:pPr eaLnBrk="1" hangingPunct="1">
              <a:buFontTx/>
              <a:buNone/>
            </a:pPr>
            <a:r>
              <a:rPr lang="el-GR" sz="2400" b="1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1" y="3861048"/>
            <a:ext cx="5557992" cy="1384995"/>
          </a:xfrm>
          <a:prstGeom prst="rect">
            <a:avLst/>
          </a:prstGeom>
          <a:ln w="2222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l-GR" sz="2600" b="1" dirty="0" smtClean="0">
                <a:latin typeface="+mn-lt"/>
              </a:rPr>
              <a:t>Στάδια </a:t>
            </a:r>
            <a:endParaRPr lang="el-GR" sz="2600" b="1" dirty="0">
              <a:latin typeface="+mn-lt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l-GR" sz="2400" dirty="0" smtClean="0">
                <a:latin typeface="+mn-lt"/>
              </a:rPr>
              <a:t>α</a:t>
            </a:r>
            <a:r>
              <a:rPr lang="el-GR" sz="2400" dirty="0">
                <a:latin typeface="+mn-lt"/>
              </a:rPr>
              <a:t>) συλλογής πληροφοριών – ερεθισμάτων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l-GR" sz="2400" dirty="0" smtClean="0">
                <a:latin typeface="+mn-lt"/>
              </a:rPr>
              <a:t>β</a:t>
            </a:r>
            <a:r>
              <a:rPr lang="el-GR" sz="2400" dirty="0">
                <a:latin typeface="+mn-lt"/>
              </a:rPr>
              <a:t>) αποκωδικοποίηση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653" y="5563979"/>
            <a:ext cx="4038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Gallahue</a:t>
            </a:r>
            <a:r>
              <a:rPr lang="en-US" sz="1600" dirty="0">
                <a:latin typeface="+mn-lt"/>
              </a:rPr>
              <a:t> &amp; </a:t>
            </a:r>
            <a:r>
              <a:rPr lang="en-US" sz="1600" dirty="0" err="1">
                <a:latin typeface="+mn-lt"/>
              </a:rPr>
              <a:t>Ozmun</a:t>
            </a:r>
            <a:r>
              <a:rPr lang="en-US" sz="1600" dirty="0">
                <a:latin typeface="+mn-lt"/>
              </a:rPr>
              <a:t>, 1998</a:t>
            </a:r>
            <a:r>
              <a:rPr lang="el-GR" sz="1600" dirty="0">
                <a:latin typeface="+mn-lt"/>
              </a:rPr>
              <a:t>, </a:t>
            </a:r>
            <a:r>
              <a:rPr lang="el-GR" sz="1600" dirty="0" err="1">
                <a:latin typeface="+mn-lt"/>
              </a:rPr>
              <a:t>Κουτσούκη</a:t>
            </a:r>
            <a:r>
              <a:rPr lang="el-GR" sz="1600" dirty="0">
                <a:latin typeface="+mn-lt"/>
              </a:rPr>
              <a:t>, 1997</a:t>
            </a:r>
            <a:r>
              <a:rPr lang="en-US" sz="1600" dirty="0">
                <a:latin typeface="+mn-lt"/>
              </a:rPr>
              <a:t>) </a:t>
            </a:r>
          </a:p>
        </p:txBody>
      </p:sp>
      <p:pic>
        <p:nvPicPr>
          <p:cNvPr id="3074" name="Picture 2" descr="http://farm3.staticflickr.com/2826/11774670713_5e5f9885ab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597616" cy="20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5927429"/>
            <a:ext cx="259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Newborn fingers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Go to Scott Sherrill-Mix's photostream"/>
              </a:rPr>
              <a:t>Scott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Go to Scott Sherrill-Mix's photostream"/>
              </a:rPr>
              <a:t>Sherrill-Mix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available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-NC 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891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B82"/>
                </a:solidFill>
              </a:rPr>
              <a:t> Στοιχειώδεις κινήσεις (1-2 ετών)</a:t>
            </a:r>
            <a:r>
              <a:rPr lang="el-GR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76818" y="1329540"/>
            <a:ext cx="8229600" cy="18834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Η εμφάνισή τους βασίζεται στη </a:t>
            </a:r>
            <a:r>
              <a:rPr lang="el-GR" sz="2400" dirty="0" err="1" smtClean="0"/>
              <a:t>νευρομυϊκή</a:t>
            </a:r>
            <a:r>
              <a:rPr lang="el-GR" sz="2400" dirty="0" smtClean="0"/>
              <a:t> ωρίμανση, δηλ. έχουν προκαθορισμένη σειρά εμφάνισης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Διαφέρουν ως προς τη χρονική εμφάνιση για κάθε παιδί</a:t>
            </a:r>
            <a:r>
              <a:rPr lang="en-US" sz="2400" dirty="0" smtClean="0">
                <a:solidFill>
                  <a:srgbClr val="CC3300"/>
                </a:solidFill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2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800" b="1" dirty="0" smtClean="0">
              <a:latin typeface="Comic Sans MS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168541" y="5399117"/>
            <a:ext cx="3348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“Kids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playing water guns on Holi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Celebration” </a:t>
            </a:r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 tooltip="Go to Pison Jaujip's photostream"/>
              </a:rPr>
              <a:t>Pison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 tooltip="Go to Pison Jaujip's photostream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 tooltip="Go to Pison Jaujip's photostream"/>
              </a:rPr>
              <a:t>Jaujip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avaialble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CC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-NC-ND 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873" y="3166868"/>
            <a:ext cx="4326167" cy="1384995"/>
          </a:xfrm>
          <a:prstGeom prst="rect">
            <a:avLst/>
          </a:prstGeom>
          <a:ln w="2222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l-GR" sz="2600" b="1" dirty="0" smtClean="0">
                <a:latin typeface="+mn-lt"/>
              </a:rPr>
              <a:t>Στάδια </a:t>
            </a:r>
            <a:endParaRPr lang="el-GR" sz="2600" b="1" dirty="0">
              <a:latin typeface="+mn-lt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l-GR" sz="2400" dirty="0" smtClean="0">
                <a:latin typeface="+mn-lt"/>
              </a:rPr>
              <a:t>α</a:t>
            </a:r>
            <a:r>
              <a:rPr lang="el-GR" sz="2400" dirty="0">
                <a:latin typeface="+mn-lt"/>
              </a:rPr>
              <a:t>) αναστολής αντανακλαστικών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l-GR" sz="2400" dirty="0" smtClean="0">
                <a:latin typeface="+mn-lt"/>
              </a:rPr>
              <a:t>β</a:t>
            </a:r>
            <a:r>
              <a:rPr lang="el-GR" sz="2400" dirty="0">
                <a:latin typeface="+mn-lt"/>
              </a:rPr>
              <a:t>) προελέγχου της κίνησης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82956" y="4734630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Gallahue</a:t>
            </a:r>
            <a:r>
              <a:rPr lang="en-US" sz="1600" dirty="0">
                <a:latin typeface="+mn-lt"/>
              </a:rPr>
              <a:t> &amp; </a:t>
            </a:r>
            <a:r>
              <a:rPr lang="en-US" sz="1600" dirty="0" err="1">
                <a:latin typeface="+mn-lt"/>
              </a:rPr>
              <a:t>Ozmun</a:t>
            </a:r>
            <a:r>
              <a:rPr lang="en-US" sz="1600" dirty="0">
                <a:latin typeface="+mn-lt"/>
              </a:rPr>
              <a:t>, 1998</a:t>
            </a:r>
            <a:r>
              <a:rPr lang="el-GR" sz="1600" dirty="0">
                <a:latin typeface="+mn-lt"/>
              </a:rPr>
              <a:t>, </a:t>
            </a:r>
            <a:r>
              <a:rPr lang="el-GR" sz="1600" dirty="0" err="1">
                <a:latin typeface="+mn-lt"/>
              </a:rPr>
              <a:t>Κουτσούκη</a:t>
            </a:r>
            <a:r>
              <a:rPr lang="el-GR" sz="1600" dirty="0">
                <a:latin typeface="+mn-lt"/>
              </a:rPr>
              <a:t>, 1997</a:t>
            </a:r>
            <a:r>
              <a:rPr lang="en-US" sz="1600" dirty="0">
                <a:latin typeface="+mn-lt"/>
              </a:rPr>
              <a:t>) </a:t>
            </a:r>
          </a:p>
        </p:txBody>
      </p:sp>
      <p:pic>
        <p:nvPicPr>
          <p:cNvPr id="4098" name="Picture 2" descr="http://farm8.staticflickr.com/7151/6684292385_b9025a27de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42" y="3166869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6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Θεμελιώδη </a:t>
            </a:r>
            <a:r>
              <a:rPr lang="el-GR" dirty="0">
                <a:solidFill>
                  <a:srgbClr val="004B82"/>
                </a:solidFill>
              </a:rPr>
              <a:t>κινητικά πρότυπα - ΘΚΠ </a:t>
            </a:r>
            <a:r>
              <a:rPr lang="el-GR" dirty="0" smtClean="0">
                <a:solidFill>
                  <a:srgbClr val="004B82"/>
                </a:solidFill>
              </a:rPr>
              <a:t>(</a:t>
            </a:r>
            <a:r>
              <a:rPr lang="el-GR" dirty="0">
                <a:solidFill>
                  <a:srgbClr val="004B82"/>
                </a:solidFill>
              </a:rPr>
              <a:t>2-7 </a:t>
            </a:r>
            <a:r>
              <a:rPr lang="el-GR" dirty="0" smtClean="0">
                <a:solidFill>
                  <a:srgbClr val="004B82"/>
                </a:solidFill>
              </a:rPr>
              <a:t>ετών)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(1 </a:t>
            </a:r>
            <a:r>
              <a:rPr lang="el-GR" sz="3100" b="0" dirty="0">
                <a:solidFill>
                  <a:srgbClr val="004B82"/>
                </a:solidFill>
              </a:rPr>
              <a:t>από 2</a:t>
            </a:r>
            <a:r>
              <a:rPr lang="el-GR" sz="3100" b="0" dirty="0" smtClean="0">
                <a:solidFill>
                  <a:srgbClr val="004B82"/>
                </a:solidFill>
              </a:rPr>
              <a:t>)</a:t>
            </a:r>
            <a:endParaRPr lang="el-GR" sz="3100" b="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1196752"/>
            <a:ext cx="6059016" cy="50405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sz="2400" dirty="0" smtClean="0">
                <a:cs typeface="Times New Roman" pitchFamily="18" charset="0"/>
              </a:rPr>
              <a:t>	</a:t>
            </a:r>
            <a:r>
              <a:rPr lang="el-GR" sz="2400" b="1" dirty="0" smtClean="0">
                <a:cs typeface="Times New Roman" pitchFamily="18" charset="0"/>
              </a:rPr>
              <a:t>Επιτρέπουν στο παιδί:</a:t>
            </a:r>
          </a:p>
          <a:p>
            <a:pPr eaLnBrk="1" hangingPunct="1">
              <a:buFontTx/>
              <a:buNone/>
            </a:pPr>
            <a:r>
              <a:rPr lang="el-GR" sz="2400" dirty="0" smtClean="0">
                <a:cs typeface="Times New Roman" pitchFamily="18" charset="0"/>
              </a:rPr>
              <a:t>	- να ανακαλύπτει το περιβάλλον του σε σχέση με την κίνηση του σώματός του</a:t>
            </a:r>
          </a:p>
          <a:p>
            <a:pPr eaLnBrk="1" hangingPunct="1">
              <a:buFontTx/>
              <a:buNone/>
            </a:pPr>
            <a:endParaRPr lang="el-GR" sz="24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l-GR" sz="2400" dirty="0" smtClean="0">
                <a:cs typeface="Times New Roman" pitchFamily="18" charset="0"/>
              </a:rPr>
              <a:t>	- να χρησιμοποιεί την κίνηση σαν μέσο απόκτησης γνώσης και προσέγγισης νέων κινητικών εμπειριών</a:t>
            </a:r>
          </a:p>
          <a:p>
            <a:pPr eaLnBrk="1" hangingPunct="1">
              <a:buFontTx/>
              <a:buNone/>
            </a:pPr>
            <a:endParaRPr lang="el-GR" sz="2400" dirty="0" smtClean="0"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el-GR" sz="1800" dirty="0" smtClean="0"/>
              <a:t>       </a:t>
            </a:r>
            <a:r>
              <a:rPr lang="en-US" sz="1800" dirty="0" smtClean="0"/>
              <a:t>(</a:t>
            </a:r>
            <a:r>
              <a:rPr lang="en-US" sz="1800" dirty="0" err="1" smtClean="0"/>
              <a:t>Gallahue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Ozmun</a:t>
            </a:r>
            <a:r>
              <a:rPr lang="en-US" sz="1800" dirty="0" smtClean="0"/>
              <a:t>, 1998</a:t>
            </a:r>
            <a:r>
              <a:rPr lang="el-GR" sz="1800" dirty="0" smtClean="0"/>
              <a:t>, </a:t>
            </a:r>
            <a:r>
              <a:rPr lang="el-GR" sz="1800" dirty="0" err="1" smtClean="0"/>
              <a:t>Κουτσούκη</a:t>
            </a:r>
            <a:r>
              <a:rPr lang="el-GR" sz="1800" dirty="0" smtClean="0"/>
              <a:t>, 1997</a:t>
            </a:r>
            <a:r>
              <a:rPr lang="en-US" sz="1800" dirty="0" smtClean="0"/>
              <a:t>) 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			</a:t>
            </a:r>
            <a:r>
              <a:rPr lang="el-GR" sz="2400" b="1" dirty="0" smtClean="0">
                <a:cs typeface="Times New Roman" pitchFamily="18" charset="0"/>
              </a:rPr>
              <a:t>		</a:t>
            </a:r>
            <a:endParaRPr lang="el-GR" sz="2400" b="1" dirty="0" smtClean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896" y="980728"/>
            <a:ext cx="12241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Βάδιση</a:t>
            </a:r>
            <a:endParaRPr lang="en-US" sz="2000" b="1" dirty="0" smtClean="0">
              <a:solidFill>
                <a:srgbClr val="820000"/>
              </a:solidFill>
              <a:latin typeface="+mn-lt"/>
            </a:endParaRP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Τρέξιμο</a:t>
            </a:r>
            <a:endParaRPr lang="en-US" sz="2000" b="1" dirty="0" smtClean="0">
              <a:solidFill>
                <a:srgbClr val="820000"/>
              </a:solidFill>
              <a:latin typeface="+mn-lt"/>
            </a:endParaRP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Σύλληψη</a:t>
            </a:r>
            <a:endParaRPr lang="en-US" sz="2000" b="1" dirty="0" smtClean="0">
              <a:solidFill>
                <a:srgbClr val="82000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b="1" dirty="0" smtClean="0">
                <a:solidFill>
                  <a:srgbClr val="820000"/>
                </a:solidFill>
                <a:latin typeface="+mn-lt"/>
              </a:rPr>
              <a:t>&amp;</a:t>
            </a: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 ρίψη</a:t>
            </a:r>
            <a:endParaRPr lang="en-US" sz="2000" b="1" dirty="0" smtClean="0">
              <a:solidFill>
                <a:srgbClr val="82000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Μπάλας</a:t>
            </a:r>
            <a:endParaRPr lang="en-US" sz="2000" b="1" dirty="0" smtClean="0">
              <a:solidFill>
                <a:srgbClr val="820000"/>
              </a:solidFill>
              <a:latin typeface="+mn-lt"/>
            </a:endParaRP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l-GR" sz="2000" b="1" dirty="0">
                <a:solidFill>
                  <a:srgbClr val="820000"/>
                </a:solidFill>
                <a:latin typeface="+mn-lt"/>
              </a:rPr>
              <a:t>Ά</a:t>
            </a: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λματα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95736" y="1324008"/>
            <a:ext cx="0" cy="3401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farm1.staticflickr.com/74/191383673_bb06701f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6" y="4293097"/>
            <a:ext cx="13501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8143" y="6093297"/>
            <a:ext cx="192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Kids Running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Go to Scott Greiff's photostream"/>
              </a:rPr>
              <a:t>Scott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Go to Scott Greiff's photostream"/>
              </a:rPr>
              <a:t>Greiff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-NC-SA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81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rgbClr val="004B82"/>
                </a:solidFill>
              </a:rPr>
              <a:t>Θεμελιώδη κινητικά πρότυπα -</a:t>
            </a:r>
            <a:r>
              <a:rPr lang="el-GR" sz="2800" dirty="0">
                <a:solidFill>
                  <a:srgbClr val="004B82"/>
                </a:solidFill>
              </a:rPr>
              <a:t> </a:t>
            </a:r>
            <a:r>
              <a:rPr lang="el-GR" dirty="0">
                <a:solidFill>
                  <a:srgbClr val="004B82"/>
                </a:solidFill>
              </a:rPr>
              <a:t>ΘΚΠ (2-7 ετών)</a:t>
            </a:r>
            <a:r>
              <a:rPr lang="el-GR" sz="2800" dirty="0">
                <a:solidFill>
                  <a:srgbClr val="004B82"/>
                </a:solidFill>
              </a:rPr>
              <a:t/>
            </a:r>
            <a:br>
              <a:rPr lang="el-GR" sz="2800" dirty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</a:t>
            </a:r>
            <a:r>
              <a:rPr lang="el-GR" sz="3100" b="0" dirty="0">
                <a:solidFill>
                  <a:srgbClr val="004B82"/>
                </a:solidFill>
              </a:rPr>
              <a:t>2 από 2</a:t>
            </a:r>
            <a:r>
              <a:rPr lang="el-GR" sz="3100" b="0" dirty="0" smtClean="0">
                <a:solidFill>
                  <a:srgbClr val="004B82"/>
                </a:solidFill>
              </a:rPr>
              <a:t>)</a:t>
            </a:r>
            <a:endParaRPr lang="el-GR" sz="3100" b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39952" y="5661248"/>
            <a:ext cx="4572000" cy="576064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Gallahue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Ozmun</a:t>
            </a:r>
            <a:r>
              <a:rPr lang="en-US" sz="1800" dirty="0" smtClean="0"/>
              <a:t>, 1998</a:t>
            </a:r>
            <a:r>
              <a:rPr lang="el-GR" sz="1800" dirty="0" smtClean="0"/>
              <a:t>, </a:t>
            </a:r>
            <a:r>
              <a:rPr lang="el-GR" sz="1800" dirty="0" err="1" smtClean="0"/>
              <a:t>Κουτσούκη</a:t>
            </a:r>
            <a:r>
              <a:rPr lang="el-GR" sz="1800" dirty="0" smtClean="0"/>
              <a:t>, 1997</a:t>
            </a:r>
            <a:r>
              <a:rPr lang="en-US" sz="1800" dirty="0" smtClean="0"/>
              <a:t>)</a:t>
            </a:r>
            <a:endParaRPr lang="el-GR" sz="28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13464"/>
              </p:ext>
            </p:extLst>
          </p:nvPr>
        </p:nvGraphicFramePr>
        <p:xfrm>
          <a:off x="395536" y="1556792"/>
          <a:ext cx="8280920" cy="40324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44316"/>
                <a:gridCol w="5436604"/>
              </a:tblGrid>
              <a:tr h="400043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l-GR" sz="2600" dirty="0" smtClean="0"/>
                        <a:t>Στάδια </a:t>
                      </a:r>
                      <a:endParaRPr lang="en-US" sz="2600" b="1" dirty="0" smtClean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963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Πρώιμο στάδιο: 2-3 ετών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 smtClean="0"/>
                        <a:t>Υπάρχει: κινητικός στόχος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 smtClean="0"/>
                        <a:t>Απουσιάζει: </a:t>
                      </a:r>
                      <a:r>
                        <a:rPr lang="el-GR" sz="2400" dirty="0" err="1" smtClean="0"/>
                        <a:t>νευρομυϊκή</a:t>
                      </a:r>
                      <a:r>
                        <a:rPr lang="el-GR" sz="2400" dirty="0" smtClean="0"/>
                        <a:t> συναρμογή, συγχρονισμός, ρυθμός</a:t>
                      </a:r>
                      <a:endParaRPr lang="el-GR" sz="2400" dirty="0"/>
                    </a:p>
                  </a:txBody>
                  <a:tcPr/>
                </a:tc>
              </a:tr>
              <a:tr h="1257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Βασικό στάδιο: 3-4 ετών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 smtClean="0"/>
                        <a:t>Υπάρχει: ρυθμός και καλύτερος κινητικός έλεγχος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 smtClean="0"/>
                        <a:t>Απουσιάζει: εξειδίκευση μυϊκών ομάδων</a:t>
                      </a:r>
                      <a:endParaRPr lang="el-GR" sz="2400" dirty="0"/>
                    </a:p>
                  </a:txBody>
                  <a:tcPr/>
                </a:tc>
              </a:tr>
              <a:tr h="1097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Ώριμο στάδιο: 5-7 ετών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 smtClean="0"/>
                        <a:t>Υπάρχει: </a:t>
                      </a:r>
                      <a:r>
                        <a:rPr lang="el-GR" sz="2400" dirty="0" err="1" smtClean="0"/>
                        <a:t>νευρομυϊκή</a:t>
                      </a:r>
                      <a:r>
                        <a:rPr lang="el-GR" sz="2400" dirty="0" smtClean="0"/>
                        <a:t> συναρμογή, κινητικός έλεγχος, ακρίβεια, σταθερότητα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14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</a:rPr>
              <a:t>Αθλητικές κινήσεις (8 – πάνω)</a:t>
            </a:r>
            <a:br>
              <a:rPr lang="el-GR" dirty="0">
                <a:solidFill>
                  <a:srgbClr val="004B82"/>
                </a:solidFill>
              </a:rPr>
            </a:br>
            <a:r>
              <a:rPr lang="el-GR" sz="3100" b="0" dirty="0">
                <a:solidFill>
                  <a:srgbClr val="004B82"/>
                </a:solidFill>
              </a:rPr>
              <a:t>(1 από 2</a:t>
            </a:r>
            <a:r>
              <a:rPr lang="el-GR" sz="3100" b="0" dirty="0" smtClean="0">
                <a:solidFill>
                  <a:srgbClr val="004B82"/>
                </a:solidFill>
              </a:rPr>
              <a:t>)</a:t>
            </a:r>
            <a:endParaRPr lang="el-GR" sz="3100" b="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456384"/>
          </a:xfrm>
        </p:spPr>
        <p:txBody>
          <a:bodyPr>
            <a:normAutofit/>
          </a:bodyPr>
          <a:lstStyle/>
          <a:p>
            <a:pPr marL="450850" indent="-450850">
              <a:spcAft>
                <a:spcPts val="600"/>
              </a:spcAft>
              <a:buFont typeface="Wingdings" panose="05000000000000000000" pitchFamily="2" charset="2"/>
              <a:buChar char=""/>
            </a:pPr>
            <a:r>
              <a:rPr lang="el-GR" sz="2400" dirty="0" smtClean="0"/>
              <a:t>Έχει ολοκληρωθεί η απόκτηση των ΘΚΠ</a:t>
            </a:r>
          </a:p>
          <a:p>
            <a:pPr marL="450850" indent="-450850" eaLnBrk="1" hangingPunct="1">
              <a:spcAft>
                <a:spcPts val="600"/>
              </a:spcAft>
              <a:buFont typeface="Wingdings" panose="05000000000000000000" pitchFamily="2" charset="2"/>
              <a:buChar char=""/>
            </a:pPr>
            <a:r>
              <a:rPr lang="el-GR" sz="2400" dirty="0" smtClean="0"/>
              <a:t>Τα ΘΚΠ χρησιμοποιούνται σε σύνθετες δεξιότητες, αγωνιστικά παιχνίδια και στην αναψυχή</a:t>
            </a:r>
          </a:p>
          <a:p>
            <a:pPr marL="450850" indent="-450850" eaLnBrk="1" hangingPunct="1">
              <a:spcAft>
                <a:spcPts val="600"/>
              </a:spcAft>
              <a:buFont typeface="Wingdings" panose="05000000000000000000" pitchFamily="2" charset="2"/>
              <a:buChar char=""/>
            </a:pPr>
            <a:r>
              <a:rPr lang="el-GR" sz="2400" dirty="0" smtClean="0"/>
              <a:t>Έχει αποκτηθεί υψηλή οργάνωση, ιεράρχηση κινήσεων και σταθερή απόδοση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J"/>
            </a:pPr>
            <a:endParaRPr lang="el-GR" sz="2400" b="1" dirty="0" smtClean="0">
              <a:solidFill>
                <a:schemeClr val="hlink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Gallahue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Ozmun</a:t>
            </a:r>
            <a:r>
              <a:rPr lang="en-US" sz="1800" dirty="0" smtClean="0"/>
              <a:t>, 1998</a:t>
            </a:r>
            <a:r>
              <a:rPr lang="el-GR" sz="1800" dirty="0" smtClean="0"/>
              <a:t>, </a:t>
            </a:r>
            <a:r>
              <a:rPr lang="el-GR" sz="1800" dirty="0" err="1" smtClean="0"/>
              <a:t>Κουτσούκη</a:t>
            </a:r>
            <a:r>
              <a:rPr lang="el-GR" sz="1800" dirty="0" smtClean="0"/>
              <a:t>, 1997</a:t>
            </a:r>
            <a:r>
              <a:rPr lang="en-US" sz="1800" dirty="0" smtClean="0"/>
              <a:t>)</a:t>
            </a:r>
            <a:endParaRPr lang="el-GR" sz="1600" b="1" dirty="0" smtClean="0">
              <a:solidFill>
                <a:schemeClr val="hlink"/>
              </a:solidFill>
            </a:endParaRPr>
          </a:p>
        </p:txBody>
      </p:sp>
      <p:pic>
        <p:nvPicPr>
          <p:cNvPr id="5122" name="Picture 2" descr="http://farm7.staticflickr.com/6161/6203802230_198c25568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40" y="3281168"/>
            <a:ext cx="3169060" cy="21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0370" y="5393467"/>
            <a:ext cx="334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contested soccer ball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Go to woodleywonderworks's photostream"/>
              </a:rPr>
              <a:t>woodleywonderworks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08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</a:rPr>
              <a:t>Αθλητικές κινήσεις (8 – πάνω)</a:t>
            </a:r>
            <a:br>
              <a:rPr lang="el-GR" dirty="0">
                <a:solidFill>
                  <a:srgbClr val="004B82"/>
                </a:solidFill>
              </a:rPr>
            </a:br>
            <a:r>
              <a:rPr lang="el-GR" sz="3100" b="0" dirty="0">
                <a:solidFill>
                  <a:srgbClr val="004B82"/>
                </a:solidFill>
              </a:rPr>
              <a:t>(2 από 2</a:t>
            </a:r>
            <a:r>
              <a:rPr lang="el-GR" sz="3100" b="0" dirty="0" smtClean="0">
                <a:solidFill>
                  <a:srgbClr val="004B82"/>
                </a:solidFill>
              </a:rPr>
              <a:t>)</a:t>
            </a:r>
            <a:endParaRPr lang="el-GR" sz="3100" b="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589240"/>
            <a:ext cx="8229600" cy="64807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	</a:t>
            </a:r>
            <a:r>
              <a:rPr lang="en-US" sz="1800" dirty="0" smtClean="0"/>
              <a:t>(</a:t>
            </a:r>
            <a:r>
              <a:rPr lang="en-US" sz="1800" dirty="0" err="1" smtClean="0"/>
              <a:t>Gallahue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Ozmun</a:t>
            </a:r>
            <a:r>
              <a:rPr lang="en-US" sz="1800" dirty="0" smtClean="0"/>
              <a:t>, 1998</a:t>
            </a:r>
            <a:r>
              <a:rPr lang="el-GR" sz="1800" dirty="0" smtClean="0"/>
              <a:t>, </a:t>
            </a:r>
            <a:r>
              <a:rPr lang="el-GR" sz="1800" dirty="0" err="1" smtClean="0"/>
              <a:t>Κουτσούκη</a:t>
            </a:r>
            <a:r>
              <a:rPr lang="el-GR" sz="1800" dirty="0" smtClean="0"/>
              <a:t>, 1997</a:t>
            </a:r>
            <a:r>
              <a:rPr lang="en-US" sz="1800" dirty="0" smtClean="0"/>
              <a:t>) </a:t>
            </a:r>
          </a:p>
          <a:p>
            <a:pPr eaLnBrk="1" hangingPunct="1">
              <a:buFontTx/>
              <a:buNone/>
            </a:pPr>
            <a:endParaRPr lang="el-GR" sz="1600" b="1" dirty="0" smtClean="0"/>
          </a:p>
          <a:p>
            <a:pPr eaLnBrk="1" hangingPunct="1">
              <a:buFontTx/>
              <a:buNone/>
            </a:pPr>
            <a:endParaRPr lang="el-GR" sz="16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l-GR" sz="4000" b="1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en-US" sz="4800" b="1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el-GR" sz="60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16160"/>
              </p:ext>
            </p:extLst>
          </p:nvPr>
        </p:nvGraphicFramePr>
        <p:xfrm>
          <a:off x="251520" y="1556792"/>
          <a:ext cx="8568952" cy="3200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88432"/>
                <a:gridCol w="46805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Γενικό ή μεταβατικό στάδιο (7-10 ετών)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tx1"/>
                          </a:solidFill>
                        </a:rPr>
                        <a:t>Έλεγχος και ακρίβεια στις σύνθετες κινήσεις στο παιχνίδι και στις αθλητικές δραστηριότητες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Στάδιο ειδικών κινητικών δεξιοτήτων (11-13)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Συμμετοχή σε σπορ και προπονήσεις με προοπτική μελλοντικής απόδοσης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7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Στάδιο εξειδικευμένων κινητικών δεξιοτήτων (14-18) 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Επιλογή αγωνίσματος μέσα από ένα άθλημα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1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Κρίσιμες </a:t>
            </a:r>
            <a:r>
              <a:rPr lang="el-GR" dirty="0">
                <a:solidFill>
                  <a:srgbClr val="004B82"/>
                </a:solidFill>
              </a:rPr>
              <a:t>περίοδοι και προβλήματα κινητικής εξέλιξης </a:t>
            </a:r>
            <a:r>
              <a:rPr lang="el-GR" sz="3100" b="0" dirty="0">
                <a:solidFill>
                  <a:srgbClr val="004B82"/>
                </a:solidFill>
              </a:rPr>
              <a:t>(1 από 2</a:t>
            </a:r>
            <a:r>
              <a:rPr lang="el-GR" sz="3100" b="0" dirty="0" smtClean="0">
                <a:solidFill>
                  <a:srgbClr val="004B82"/>
                </a:solidFill>
              </a:rPr>
              <a:t>)</a:t>
            </a:r>
            <a:endParaRPr lang="el-GR" b="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096344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Κρίσιμες περίοδοι</a:t>
            </a:r>
            <a:r>
              <a:rPr lang="el-GR" sz="2400" b="1" dirty="0" smtClean="0"/>
              <a:t>: </a:t>
            </a:r>
            <a:r>
              <a:rPr lang="el-GR" sz="2400" dirty="0" smtClean="0"/>
              <a:t>χρονικές περίοδοι στη διάρκεια των οποίων αναπτύσσονται συγκεκριμένα σωματικά, φυσικά και κινητικά χαρακτηριστικά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l-GR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l-GR" sz="2400" dirty="0" smtClean="0"/>
              <a:t>Αν τα χαρακτηριστικά αυτά δεν εμφανιστούν στις συγκεκριμένες περιόδους, τότε ενδέχεται να μην αναπτυχθούν ή να παραμείνουν σε λανθάνουσα κατάσταση για την υπόλοιπη ζωή του ατόμου</a:t>
            </a:r>
            <a:endParaRPr lang="en-US" sz="2200" b="1" dirty="0" smtClean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816" y="4365104"/>
            <a:ext cx="8222640" cy="1200329"/>
          </a:xfrm>
          <a:prstGeom prst="rect">
            <a:avLst/>
          </a:prstGeom>
          <a:ln w="25400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l-GR" sz="2400" dirty="0">
                <a:latin typeface="+mn-lt"/>
              </a:rPr>
              <a:t>Η παρέλευση των κρίσιμων περιόδων χωρίς την αναστολή των αντανακλαστικών και την εμφάνιση των στοιχειωδών κινήσεων σημαίνει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«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αναπτυξιακή καθυστέρηση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»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1960" y="57646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buFont typeface="Arial" charset="0"/>
              <a:buNone/>
              <a:defRPr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Gallahue</a:t>
            </a:r>
            <a:r>
              <a:rPr lang="en-US" dirty="0">
                <a:latin typeface="+mn-lt"/>
              </a:rPr>
              <a:t> &amp; </a:t>
            </a:r>
            <a:r>
              <a:rPr lang="en-US" dirty="0" err="1">
                <a:latin typeface="+mn-lt"/>
              </a:rPr>
              <a:t>Ozmun</a:t>
            </a:r>
            <a:r>
              <a:rPr lang="en-US" dirty="0">
                <a:latin typeface="+mn-lt"/>
              </a:rPr>
              <a:t>, 1998</a:t>
            </a:r>
            <a:r>
              <a:rPr lang="el-GR" dirty="0">
                <a:latin typeface="+mn-lt"/>
              </a:rPr>
              <a:t>, </a:t>
            </a:r>
            <a:r>
              <a:rPr lang="el-GR" dirty="0" err="1">
                <a:latin typeface="+mn-lt"/>
              </a:rPr>
              <a:t>Κουτσούκη</a:t>
            </a:r>
            <a:r>
              <a:rPr lang="el-GR" dirty="0">
                <a:latin typeface="+mn-lt"/>
              </a:rPr>
              <a:t>, 1997</a:t>
            </a:r>
            <a:r>
              <a:rPr lang="en-US" dirty="0">
                <a:latin typeface="+mn-lt"/>
              </a:rPr>
              <a:t>) </a:t>
            </a:r>
            <a:endParaRPr lang="en-US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55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</a:rPr>
              <a:t>Κρίσιμες περίοδοι και προβλήματα κινητικής εξέλιξης </a:t>
            </a:r>
            <a:r>
              <a:rPr lang="el-GR" sz="3100" b="0" dirty="0">
                <a:solidFill>
                  <a:srgbClr val="004B82"/>
                </a:solidFill>
              </a:rPr>
              <a:t>(2 από 2</a:t>
            </a:r>
            <a:r>
              <a:rPr lang="el-GR" sz="3100" b="0" dirty="0" smtClean="0">
                <a:solidFill>
                  <a:srgbClr val="004B82"/>
                </a:solidFill>
              </a:rPr>
              <a:t>)</a:t>
            </a:r>
            <a:endParaRPr lang="el-GR" b="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sz="2400" b="1" dirty="0" smtClean="0">
                <a:solidFill>
                  <a:srgbClr val="820000"/>
                </a:solidFill>
              </a:rPr>
              <a:t>«</a:t>
            </a:r>
            <a:r>
              <a:rPr lang="el-GR" sz="2400" b="1" dirty="0" smtClean="0">
                <a:solidFill>
                  <a:srgbClr val="820000"/>
                </a:solidFill>
              </a:rPr>
              <a:t>Αναπτυξιακή Καθυστέρηση</a:t>
            </a:r>
            <a:r>
              <a:rPr lang="en-US" sz="2400" b="1" dirty="0" smtClean="0">
                <a:solidFill>
                  <a:srgbClr val="820000"/>
                </a:solidFill>
              </a:rPr>
              <a:t>»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endParaRPr lang="el-GR" sz="2400" dirty="0" smtClean="0">
              <a:solidFill>
                <a:srgbClr val="82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sz="2400" dirty="0" smtClean="0"/>
              <a:t>Έγκαιρη αναζήτηση των αιτίων </a:t>
            </a:r>
          </a:p>
          <a:p>
            <a:pPr eaLnBrk="1" hangingPunct="1">
              <a:spcAft>
                <a:spcPts val="600"/>
              </a:spcAft>
            </a:pPr>
            <a:r>
              <a:rPr lang="el-GR" sz="2400" dirty="0" smtClean="0"/>
              <a:t>Οι συνέπειές της ποικίλλουν ανάλογα με το είδος και τη σοβαρότητα</a:t>
            </a:r>
          </a:p>
          <a:p>
            <a:pPr eaLnBrk="1" hangingPunct="1">
              <a:spcAft>
                <a:spcPts val="600"/>
              </a:spcAft>
            </a:pPr>
            <a:r>
              <a:rPr lang="el-GR" sz="2400" dirty="0" smtClean="0"/>
              <a:t>Το περιβάλλον μπορεί να επηρεάσει το ρυθμό και το τελικό στάδιο ανάπτυξης των σωματικών και κινητικών χαρακτηριστικών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H </a:t>
            </a:r>
            <a:r>
              <a:rPr lang="el-GR" sz="2400" dirty="0" smtClean="0"/>
              <a:t>εξάσκηση ορισμένων αντανακλαστικών μπορεί να επιταχύνει την εμφάνιση των θεμελιωδών κινητικών προτύπων (π.χ. βάδιση)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l-GR" sz="2400" dirty="0" smtClean="0"/>
              <a:t> </a:t>
            </a:r>
            <a:r>
              <a:rPr lang="en-US" sz="1800" dirty="0" smtClean="0"/>
              <a:t>(</a:t>
            </a:r>
            <a:r>
              <a:rPr lang="el-GR" sz="1800" dirty="0" err="1" smtClean="0"/>
              <a:t>Κουτσούκη</a:t>
            </a:r>
            <a:r>
              <a:rPr lang="el-GR" sz="1800" dirty="0" smtClean="0"/>
              <a:t>, 1997, </a:t>
            </a:r>
            <a:r>
              <a:rPr lang="en-US" sz="1800" dirty="0" err="1" smtClean="0"/>
              <a:t>Zelazo</a:t>
            </a:r>
            <a:r>
              <a:rPr lang="en-US" sz="1800" dirty="0" smtClean="0"/>
              <a:t>, 1972)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1412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/>
              <a:t>Στάδια κινητικής Εξέλιξης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CC68B9-BA03-4DAF-AF10-80328FF4CC84}" type="slidenum">
              <a:rPr lang="el-GR" smtClean="0"/>
              <a:pPr>
                <a:defRPr/>
              </a:pPr>
              <a:t>1</a:t>
            </a:fld>
            <a:endParaRPr lang="el-GR" smtClean="0"/>
          </a:p>
        </p:txBody>
      </p:sp>
      <p:sp>
        <p:nvSpPr>
          <p:cNvPr id="10" name="Rectangle 9"/>
          <p:cNvSpPr/>
          <p:nvPr/>
        </p:nvSpPr>
        <p:spPr>
          <a:xfrm>
            <a:off x="179388" y="5373688"/>
            <a:ext cx="87137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l-GR" sz="2400" b="1" dirty="0">
                <a:latin typeface="+mn-lt"/>
                <a:cs typeface="+mn-cs"/>
              </a:rPr>
              <a:t>Λέξεις κλειδιά: </a:t>
            </a:r>
            <a:r>
              <a:rPr lang="el-GR" sz="2400" b="1" dirty="0">
                <a:solidFill>
                  <a:srgbClr val="004B82"/>
                </a:solidFill>
                <a:latin typeface="+mn-lt"/>
                <a:cs typeface="+mn-cs"/>
              </a:rPr>
              <a:t>Κινητική ανάπτυξη, θεμελιώδη κινητικά πρότυπα, κινητικές δεξιότητες,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  <a:cs typeface="+mn-cs"/>
              </a:rPr>
              <a:t> κινητικός έλεγχος, ρυθμός </a:t>
            </a:r>
            <a:endParaRPr lang="el-GR" sz="2400" b="1" dirty="0">
              <a:solidFill>
                <a:srgbClr val="004B82"/>
              </a:solidFill>
              <a:latin typeface="+mn-lt"/>
              <a:cs typeface="+mn-cs"/>
            </a:endParaRPr>
          </a:p>
        </p:txBody>
      </p:sp>
      <p:pic>
        <p:nvPicPr>
          <p:cNvPr id="3" name="Picture 2" descr="http://php.med.unsw.edu.au/embryology/images/6/67/WHO_report-_child_growth_stand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189206"/>
            <a:ext cx="4243538" cy="31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87058" y="4498580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WHO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6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r>
              <a:rPr lang="el-GR" sz="2800" b="0" dirty="0" smtClean="0">
                <a:solidFill>
                  <a:srgbClr val="004B82"/>
                </a:solidFill>
              </a:rPr>
              <a:t>(</a:t>
            </a:r>
            <a:r>
              <a:rPr lang="el-GR" sz="2800" b="0" dirty="0">
                <a:solidFill>
                  <a:srgbClr val="004B82"/>
                </a:solidFill>
              </a:rPr>
              <a:t>1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800" b="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Ισορροπία </a:t>
            </a:r>
            <a:r>
              <a:rPr lang="el-GR" sz="2400" b="1" dirty="0">
                <a:solidFill>
                  <a:srgbClr val="820000"/>
                </a:solidFill>
              </a:rPr>
              <a:t>στο ένα πόδι </a:t>
            </a:r>
            <a:r>
              <a:rPr lang="el-GR" sz="2400" dirty="0" smtClean="0">
                <a:solidFill>
                  <a:srgbClr val="820000"/>
                </a:solidFill>
              </a:rPr>
              <a:t>(1 </a:t>
            </a:r>
            <a:r>
              <a:rPr lang="el-GR" sz="2400" dirty="0">
                <a:solidFill>
                  <a:srgbClr val="820000"/>
                </a:solidFill>
              </a:rPr>
              <a:t>από 4)</a:t>
            </a:r>
            <a:endParaRPr lang="en-US" sz="2400" dirty="0">
              <a:solidFill>
                <a:srgbClr val="82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21507" name="Picture 4" descr="mso72FD0"/>
          <p:cNvPicPr>
            <a:picLocks noChangeAspect="1" noChangeArrowheads="1"/>
          </p:cNvPicPr>
          <p:nvPr/>
        </p:nvPicPr>
        <p:blipFill>
          <a:blip r:embed="rId3" cstate="print"/>
          <a:srcRect t="15347"/>
          <a:stretch>
            <a:fillRect/>
          </a:stretch>
        </p:blipFill>
        <p:spPr bwMode="auto">
          <a:xfrm>
            <a:off x="1857356" y="1649001"/>
            <a:ext cx="4248169" cy="46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23850" y="5949950"/>
            <a:ext cx="278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88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</a:t>
            </a:r>
            <a:r>
              <a:rPr lang="el-GR" sz="3600" dirty="0" smtClean="0">
                <a:solidFill>
                  <a:srgbClr val="004B82"/>
                </a:solidFill>
              </a:rPr>
              <a:t>πρότυπα-περιγραφή</a:t>
            </a:r>
            <a:r>
              <a:rPr lang="en-US" sz="3600" dirty="0" smtClean="0">
                <a:solidFill>
                  <a:srgbClr val="004B82"/>
                </a:solidFill>
              </a:rPr>
              <a:t/>
            </a:r>
            <a:br>
              <a:rPr lang="en-US" sz="3600" dirty="0" smtClean="0">
                <a:solidFill>
                  <a:srgbClr val="004B82"/>
                </a:solidFill>
              </a:rPr>
            </a:br>
            <a:r>
              <a:rPr lang="el-GR" sz="2800" b="0" dirty="0" smtClean="0">
                <a:solidFill>
                  <a:srgbClr val="004B82"/>
                </a:solidFill>
              </a:rPr>
              <a:t>(2 </a:t>
            </a:r>
            <a:r>
              <a:rPr lang="el-GR" sz="2800" b="0" dirty="0">
                <a:solidFill>
                  <a:srgbClr val="004B82"/>
                </a:solidFill>
              </a:rPr>
              <a:t>από 68)</a:t>
            </a:r>
            <a:endParaRPr lang="el-GR" sz="3200" b="0" dirty="0">
              <a:solidFill>
                <a:srgbClr val="C00000"/>
              </a:solidFill>
            </a:endParaRP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Ισορροπία στο ένα πόδι </a:t>
            </a:r>
            <a:r>
              <a:rPr lang="el-GR" sz="2400" dirty="0" smtClean="0">
                <a:solidFill>
                  <a:srgbClr val="820000"/>
                </a:solidFill>
              </a:rPr>
              <a:t>(2 από 4)</a:t>
            </a:r>
            <a:endParaRPr lang="en-US" sz="2400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Ο μηρός του σκέλους αιώρησης βρίσκεται σχεδόν παράλληλα με το έδαφος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l-GR" sz="2400" dirty="0" smtClean="0">
                <a:cs typeface="Calibri" pitchFamily="34" charset="0"/>
              </a:rPr>
              <a:t>στην προσπάθεια διατήρησης της ισορροπίας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ισορροπία είναι εφικτή μόνο με παροχή εξωτερικής βοήθειας, ενώ τα μάτια κοιτάζουν κάτω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Μπορεί να χρησιμοποιηθεί το προτιμητέο η το μη προτιμητέο ως σκέλος στήριξης </a:t>
            </a:r>
          </a:p>
          <a:p>
            <a:pPr eaLnBrk="1" hangingPunct="1">
              <a:buNone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8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 smtClean="0"/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Ισορροπία στο ένα πόδι </a:t>
            </a:r>
            <a:r>
              <a:rPr lang="el-GR" sz="2400" dirty="0" smtClean="0">
                <a:solidFill>
                  <a:srgbClr val="820000"/>
                </a:solidFill>
              </a:rPr>
              <a:t>(3 </a:t>
            </a:r>
            <a:r>
              <a:rPr lang="el-GR" sz="2400" dirty="0">
                <a:solidFill>
                  <a:srgbClr val="820000"/>
                </a:solidFill>
              </a:rPr>
              <a:t>από 4)</a:t>
            </a:r>
            <a:endParaRPr lang="en-US" sz="2400" dirty="0">
              <a:solidFill>
                <a:srgbClr val="820000"/>
              </a:solidFill>
            </a:endParaRP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  <a:endParaRPr lang="en-US" sz="2400" b="1" dirty="0" smtClean="0">
              <a:solidFill>
                <a:srgbClr val="004687"/>
              </a:solidFill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ισορροπία είναι αδύνατη με τα μάτια κλειστά ενώ τα χέρια συμβάλλουν στην διατήρηση της </a:t>
            </a:r>
            <a:endParaRPr lang="en-US" sz="2400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ισορροπία είναι καλύτερη με στήριξη στο κυρίαρχο σκέλος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38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</a:t>
            </a:r>
            <a:r>
              <a:rPr lang="el-GR" sz="3200" dirty="0">
                <a:solidFill>
                  <a:srgbClr val="004B82"/>
                </a:solidFill>
              </a:rPr>
              <a:t> </a:t>
            </a:r>
            <a:br>
              <a:rPr lang="el-GR" sz="32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Ισορροπία στο ένα πόδι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χέρια και ο κορμός χρησιμοποιούνται αποτελεσματικά για την διατήρηση της ισορροπίας</a:t>
            </a:r>
            <a:endParaRPr lang="en-US" sz="2400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Εστίαση σε εξωτερικό σημείο με δυνατότητα εναλλαγής σκέλους στήριξης ή κλείσιμο ματιών χωρίς απώλεια ισορροπίας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83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19685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endParaRPr lang="el-GR" sz="3200">
              <a:latin typeface="Times New Roman" pitchFamily="18" charset="0"/>
            </a:endParaRPr>
          </a:p>
        </p:txBody>
      </p:sp>
      <p:pic>
        <p:nvPicPr>
          <p:cNvPr id="25603" name="Picture 5" descr="mso8E511"/>
          <p:cNvPicPr>
            <a:picLocks noChangeAspect="1" noChangeArrowheads="1"/>
          </p:cNvPicPr>
          <p:nvPr/>
        </p:nvPicPr>
        <p:blipFill>
          <a:blip r:embed="rId3" cstate="print"/>
          <a:srcRect t="9052"/>
          <a:stretch>
            <a:fillRect/>
          </a:stretch>
        </p:blipFill>
        <p:spPr bwMode="auto">
          <a:xfrm>
            <a:off x="2071670" y="1643050"/>
            <a:ext cx="5214973" cy="458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23850" y="5949950"/>
            <a:ext cx="278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</a:t>
            </a:r>
            <a:r>
              <a:rPr lang="el-GR" sz="3200" dirty="0">
                <a:solidFill>
                  <a:srgbClr val="004B82"/>
                </a:solidFill>
              </a:rPr>
              <a:t> </a:t>
            </a:r>
            <a:br>
              <a:rPr lang="el-GR" sz="32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4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Περπάτημα στη δοκό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62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</a:t>
            </a:r>
            <a:r>
              <a:rPr lang="el-GR" sz="3200" dirty="0">
                <a:solidFill>
                  <a:srgbClr val="004B82"/>
                </a:solidFill>
              </a:rPr>
              <a:t> </a:t>
            </a:r>
            <a:br>
              <a:rPr lang="el-GR" sz="32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 από 68)</a:t>
            </a:r>
            <a:endParaRPr lang="el-GR" sz="2400" b="0" dirty="0">
              <a:solidFill>
                <a:srgbClr val="C00000"/>
              </a:solidFill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Περπάτημα στη δοκό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Ισορροπία με υποστήριξη χωρίς αντισταθμιστικές κινήσεις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κυρίαρχο πόδι βρίσκεται συνέχεια εμπρός κατά την διάρκεια του βηματισμού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Ο κορμός είναι άκαμπτος με πιθανή απώλεια ισορροπίας εάν  τα μάτια κοιτάξουν εμπρός, πέρα από την επιφάνεια στήριξης </a:t>
            </a:r>
          </a:p>
          <a:p>
            <a:pPr eaLnBrk="1" hangingPunct="1">
              <a:buNone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8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(7</a:t>
            </a:r>
            <a:r>
              <a:rPr lang="en-US" sz="2800" b="0" dirty="0">
                <a:solidFill>
                  <a:srgbClr val="004B82"/>
                </a:solidFill>
              </a:rPr>
              <a:t> </a:t>
            </a:r>
            <a:r>
              <a:rPr lang="el-GR" sz="2800" b="0" dirty="0">
                <a:solidFill>
                  <a:srgbClr val="004B82"/>
                </a:solidFill>
              </a:rPr>
              <a:t>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Περπάτημα στη δοκό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Βάδιση σε δοκό πλάτους 5 εκατοστών με τα μάτια προσηλωμένα  στα πόδια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Ασταθής ισορροπία με ελάχιστες αντισταθμιστικές κινήσεις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Δυνατότητα μετακίνησης εμπρός, πίσω και πλάγια αλλά με αρκετή προσπάθεια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59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(8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Περπάτημα στη δοκό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Βάδιση με εναλλαγή σκελών σε δοκό πλάτους </a:t>
            </a:r>
            <a:r>
              <a:rPr lang="el-GR" sz="2400" dirty="0" err="1" smtClean="0">
                <a:cs typeface="Calibri" pitchFamily="34" charset="0"/>
              </a:rPr>
              <a:t>πλάτους</a:t>
            </a:r>
            <a:r>
              <a:rPr lang="el-GR" sz="2400" dirty="0" smtClean="0">
                <a:cs typeface="Calibri" pitchFamily="34" charset="0"/>
              </a:rPr>
              <a:t> 2.5 εκατοστών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είναι ελεγχόμενη  ενώ τα μάτια κοιτάζουν πέρα από την δοκό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άνω άκρα χρησιμοποιούνται για διατήρηση της ισορροπίας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14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510213" y="2133600"/>
            <a:ext cx="2733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1800"/>
          </a:p>
        </p:txBody>
      </p:sp>
      <p:pic>
        <p:nvPicPr>
          <p:cNvPr id="29699" name="Picture 7" descr="mso5DD87"/>
          <p:cNvPicPr>
            <a:picLocks noChangeAspect="1" noChangeArrowheads="1"/>
          </p:cNvPicPr>
          <p:nvPr/>
        </p:nvPicPr>
        <p:blipFill>
          <a:blip r:embed="rId3" cstate="print"/>
          <a:srcRect t="10834"/>
          <a:stretch>
            <a:fillRect/>
          </a:stretch>
        </p:blipFill>
        <p:spPr bwMode="auto">
          <a:xfrm>
            <a:off x="1714480" y="1500174"/>
            <a:ext cx="5234008" cy="46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3850" y="594995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n-US" sz="1800" dirty="0"/>
              <a:t>)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(9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Βάδιση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270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</a:t>
            </a:r>
            <a:r>
              <a:rPr lang="el-GR" sz="3200" dirty="0">
                <a:solidFill>
                  <a:srgbClr val="004B82"/>
                </a:solidFill>
              </a:rPr>
              <a:t> </a:t>
            </a:r>
            <a:br>
              <a:rPr lang="el-GR" sz="32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(10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Βάδιση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Βαδίζει με  με μικρά βήματα και μεγάλη βάση στήριξης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γόνατα είναι λυγισμένα στην αρχή και τεντώνουν με την επαφή στο έδαφος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Χάνει εύκολα την ισορροπία ενώ το πέλμα να έρχεται όλο σε επαφή με το έδαφος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Έξω στροφή ισχίων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38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182563" indent="-182563"/>
            <a:r>
              <a:rPr lang="el-GR" sz="2400" dirty="0" smtClean="0"/>
              <a:t>Ορισμός κινητικής εξέλιξης</a:t>
            </a:r>
          </a:p>
          <a:p>
            <a:pPr marL="182563" indent="-182563"/>
            <a:r>
              <a:rPr lang="el-GR" sz="2400" dirty="0" smtClean="0"/>
              <a:t>Στάδια κινητικής εξέλιξης</a:t>
            </a:r>
          </a:p>
          <a:p>
            <a:pPr marL="182563" indent="-182563"/>
            <a:r>
              <a:rPr lang="el-GR" sz="2400" dirty="0" smtClean="0"/>
              <a:t>Βασικές αρχές κινητικής εξέλιξης</a:t>
            </a:r>
          </a:p>
          <a:p>
            <a:pPr marL="182563" indent="-182563"/>
            <a:r>
              <a:rPr lang="el-GR" sz="2400" dirty="0" smtClean="0"/>
              <a:t>Θεμελιώδη κινητικά πρότυπα (χαρακτηριστικά)</a:t>
            </a:r>
          </a:p>
          <a:p>
            <a:pPr marL="182563" indent="-182563"/>
            <a:r>
              <a:rPr lang="el-GR" sz="2400" dirty="0"/>
              <a:t>Θεμελιώδη κινητικά πρότυπα </a:t>
            </a:r>
            <a:r>
              <a:rPr lang="el-GR" sz="2400" dirty="0" smtClean="0"/>
              <a:t>(κατηγορίες)</a:t>
            </a:r>
          </a:p>
          <a:p>
            <a:pPr marL="182563" indent="-182563"/>
            <a:r>
              <a:rPr lang="el-GR" sz="2400" dirty="0"/>
              <a:t>Στάδια κινητικής </a:t>
            </a:r>
            <a:r>
              <a:rPr lang="el-GR" sz="2400" dirty="0" smtClean="0"/>
              <a:t>εξέλιξης κατά </a:t>
            </a:r>
            <a:r>
              <a:rPr lang="en-US" sz="2400" dirty="0" err="1" smtClean="0"/>
              <a:t>Gallahue</a:t>
            </a:r>
            <a:endParaRPr lang="en-US" sz="2400" dirty="0" smtClean="0"/>
          </a:p>
          <a:p>
            <a:pPr marL="182563" indent="-182563"/>
            <a:r>
              <a:rPr lang="el-GR" sz="2400" dirty="0" smtClean="0"/>
              <a:t>Αντανακλαστικές κινήσεις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pPr indent="-257175"/>
            <a:r>
              <a:rPr lang="el-GR" sz="2400" dirty="0" smtClean="0"/>
              <a:t>Στοιχειώδεις κινήσεις</a:t>
            </a:r>
          </a:p>
          <a:p>
            <a:pPr indent="-257175"/>
            <a:r>
              <a:rPr lang="el-GR" sz="2400" dirty="0"/>
              <a:t>Θεμελιώδη κινητικά </a:t>
            </a:r>
            <a:r>
              <a:rPr lang="el-GR" sz="2400" dirty="0" smtClean="0"/>
              <a:t>πρότυπα</a:t>
            </a:r>
          </a:p>
          <a:p>
            <a:pPr indent="-257175"/>
            <a:r>
              <a:rPr lang="el-GR" sz="2400" dirty="0" smtClean="0"/>
              <a:t>Αθλητικές κινήσεις</a:t>
            </a:r>
          </a:p>
          <a:p>
            <a:pPr indent="-257175"/>
            <a:r>
              <a:rPr lang="el-GR" sz="2400" dirty="0" smtClean="0"/>
              <a:t>Κρίσιμες περίοδοι και προβλήματα κινητικής εξέλιξης</a:t>
            </a:r>
          </a:p>
          <a:p>
            <a:pPr indent="-257175"/>
            <a:r>
              <a:rPr lang="el-GR" sz="2400" dirty="0" smtClean="0"/>
              <a:t>Περιγραφή θεμελιωδών κινητικών προτύπων</a:t>
            </a:r>
          </a:p>
          <a:p>
            <a:pPr indent="-257175"/>
            <a:r>
              <a:rPr lang="el-GR" sz="2400" dirty="0"/>
              <a:t>Αξιολόγηση θεμελιωδών κινητικών </a:t>
            </a:r>
            <a:r>
              <a:rPr lang="el-GR" sz="2400" dirty="0" smtClean="0"/>
              <a:t>προτύπων</a:t>
            </a:r>
          </a:p>
          <a:p>
            <a:pPr indent="-257175"/>
            <a:r>
              <a:rPr lang="el-GR" sz="2400" dirty="0" smtClean="0"/>
              <a:t>Προτεινόμενη βιβλιογραφία</a:t>
            </a:r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4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</a:t>
            </a:r>
            <a:r>
              <a:rPr lang="el-GR" sz="3200" dirty="0">
                <a:solidFill>
                  <a:srgbClr val="004B82"/>
                </a:solidFill>
              </a:rPr>
              <a:t> </a:t>
            </a:r>
            <a:br>
              <a:rPr lang="el-GR" sz="32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(11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Βάδιση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Βαδίζει με  μεγαλύτερο διασκελισμό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Πρώτα έρχεται σε επαφή με το έδαφος η πτέρνα και μετά τα δάκτυλα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Διατηρεί τα άνω άκρα σχεδόν άκαμπτα κοντά στο σώμα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σώμα ανυψώνεται κάθετα στο βηματισμό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4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004B82"/>
                </a:solidFill>
              </a:rPr>
              <a:t>Θεμελιώδη </a:t>
            </a:r>
            <a:r>
              <a:rPr lang="el-GR" sz="3600" dirty="0">
                <a:solidFill>
                  <a:srgbClr val="004B82"/>
                </a:solidFill>
              </a:rPr>
              <a:t>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(12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 smtClean="0"/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Βάδιση </a:t>
            </a:r>
            <a:r>
              <a:rPr lang="el-GR" sz="2400" dirty="0" smtClean="0">
                <a:solidFill>
                  <a:srgbClr val="820000"/>
                </a:solidFill>
              </a:rPr>
              <a:t>(4 </a:t>
            </a:r>
            <a:r>
              <a:rPr lang="el-GR" sz="2400" dirty="0">
                <a:solidFill>
                  <a:srgbClr val="820000"/>
                </a:solidFill>
              </a:rPr>
              <a:t>από 4</a:t>
            </a:r>
            <a:r>
              <a:rPr lang="el-GR" sz="2400" dirty="0" smtClean="0">
                <a:solidFill>
                  <a:srgbClr val="820000"/>
                </a:solidFill>
              </a:rPr>
              <a:t>)</a:t>
            </a:r>
            <a:r>
              <a:rPr lang="el-GR" sz="2400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Εναλλάσσει τα άνω και κάτω άκρα με μικρότερη βάση στήριξης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Βαδίζει με μεγαλύτερο διασκελισμό και μικρή  κάθετη ανύψωση του σώματος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Πρώτα έρχεται σε επαφή με το έδαφος η πτέρνα και μετά τα δάκτυλα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4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510213" y="2133600"/>
            <a:ext cx="2733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1800"/>
          </a:p>
        </p:txBody>
      </p:sp>
      <p:pic>
        <p:nvPicPr>
          <p:cNvPr id="33795" name="Picture 6" descr="msoD7A61"/>
          <p:cNvPicPr>
            <a:picLocks noChangeAspect="1" noChangeArrowheads="1"/>
          </p:cNvPicPr>
          <p:nvPr/>
        </p:nvPicPr>
        <p:blipFill>
          <a:blip r:embed="rId3" cstate="print"/>
          <a:srcRect t="5902"/>
          <a:stretch>
            <a:fillRect/>
          </a:stretch>
        </p:blipFill>
        <p:spPr bwMode="auto">
          <a:xfrm>
            <a:off x="2214546" y="1214422"/>
            <a:ext cx="4733942" cy="49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85720" y="6215082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</a:t>
            </a:r>
            <a:r>
              <a:rPr lang="el-GR" sz="3200" dirty="0">
                <a:solidFill>
                  <a:srgbClr val="004B82"/>
                </a:solidFill>
              </a:rPr>
              <a:t> </a:t>
            </a:r>
            <a:br>
              <a:rPr lang="el-GR" sz="32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(13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Τρέξιμο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430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</a:t>
            </a:r>
            <a:r>
              <a:rPr lang="el-GR" sz="3200" dirty="0">
                <a:solidFill>
                  <a:srgbClr val="004B82"/>
                </a:solidFill>
              </a:rPr>
              <a:t> </a:t>
            </a:r>
            <a:br>
              <a:rPr lang="el-GR" sz="32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(14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Τρέξιμο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Κατά την διάρκεια της κίνησης το ένα από τα δύο σκέλη  βρίσκεται σε επαφή με το έδαφος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αιώρηση των κάτω άκρων είναι περιορισμένη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Διατηρεί το σκέλος στήριξης σε μερική κάμψη στην φάση στήριξης και κινεί τα άνω άκρα μακριά από το σώμα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Κινεί τα κάτω άκρα διαγώνια προς τα έξω για διατήρηση της ισορροπίας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18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(15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Τρέξιμο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άνω άκρα κινούνται περισσότερο με μικρότερη οριζόντια κίνηση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σκέλος αιώρησης κινείται κοντά στη μέση γραμμή σώματος και η μετακίνηση γίνεται με μεγαλύτερη ταχύτητα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σκέλος στήριξης εκτείνεται περισσότερο δημιουργώντας συνθήκες εναέριας φάσης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46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(16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Τρέξιμο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Τρέξιμο με μεγαλύτερο διασκελισμό και ταχύτητα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Φάση αιώρησης με κάμψη ισχίου 90°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σκέλος στήριξης εκτείνεται πλήρως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 Εναλλασσόμενη κίνηση άνω και κάτω άκρων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1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mso50AE0"/>
          <p:cNvPicPr>
            <a:picLocks noChangeAspect="1" noChangeArrowheads="1"/>
          </p:cNvPicPr>
          <p:nvPr/>
        </p:nvPicPr>
        <p:blipFill>
          <a:blip r:embed="rId3" cstate="print"/>
          <a:srcRect t="9138"/>
          <a:stretch>
            <a:fillRect/>
          </a:stretch>
        </p:blipFill>
        <p:spPr bwMode="auto">
          <a:xfrm>
            <a:off x="1763713" y="1428735"/>
            <a:ext cx="4841875" cy="444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85720" y="6072206"/>
            <a:ext cx="259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(17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Οριζόντιο άλμα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09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(18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389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Οριζόντιο άλμα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Κατά την διάρκεια του άλματος κινεί τα άνω άκρα προς κάθε κατεύθυνση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μετακίνηση του σώματος είναι περισσότερο κάθετη παρά οριζόντια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Δεν κάμπτει αρκετά τα γόνατα στην αρχή της κίνησης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Προσγειώνεται πρώτα στο ένα πόδι και μετά στο άλλο με  βάρος του σώματος να μετακινείται προς τα πίσω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20" y="6286520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80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(19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Οριζόντιο άλμα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Κάμπτει περισσότερο τα γόνατα στην αρχή της κίνησης διατηρώντας τα άνω άκρα εμπρός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διάρκεια του άλματος κινεί τα άνω άκρα προς τα πλάγια ενώ τα ισχία βρίσκονται σε κάμψη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75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(20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409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Οριζόντιο άλμα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Κάμπτει περισσότερο τα γόνατα στην αρχή της κίνησης φέρνοντας τα άνω άκρων προς τα πίσω και πάνω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διάρκεια του άλματος κινεί τα άνω άκρα προς τα πάνω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 Η μετακίνηση του σώματος είναι περισσότερο οριζόντια παρά κάθετη οδηγώντας το βάρος σώματος κατά την προσγείωση προς τα εμπρός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14282" y="6286520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61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Ορισμός Κινητικής Εξέλιξης</a:t>
            </a:r>
            <a:endParaRPr lang="el-GR" sz="32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sz="2400" dirty="0" smtClean="0"/>
              <a:t>Προοδευτική μεταβολή στην κινητική συμπεριφορά του ατόμου μέσω της απόκτησης κινητικών</a:t>
            </a:r>
            <a:r>
              <a:rPr lang="en-US" sz="2400" dirty="0" smtClean="0"/>
              <a:t> </a:t>
            </a:r>
            <a:r>
              <a:rPr lang="el-GR" sz="2400" dirty="0" smtClean="0"/>
              <a:t>προτύπων &amp; δεξιοτήτων 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l-GR" sz="2400" dirty="0" smtClean="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88D109-8C67-472A-9B1D-20DD017214A8}" type="slidenum">
              <a:rPr lang="el-GR" smtClean="0"/>
              <a:pPr>
                <a:defRPr/>
              </a:pPr>
              <a:t>3</a:t>
            </a:fld>
            <a:endParaRPr lang="el-GR" smtClean="0"/>
          </a:p>
        </p:txBody>
      </p:sp>
      <p:sp>
        <p:nvSpPr>
          <p:cNvPr id="5" name="Rectangle 4"/>
          <p:cNvSpPr/>
          <p:nvPr/>
        </p:nvSpPr>
        <p:spPr>
          <a:xfrm>
            <a:off x="611560" y="6113304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+mn-cs"/>
              </a:rPr>
              <a:t> (</a:t>
            </a:r>
            <a:r>
              <a:rPr lang="en-US" sz="1800" dirty="0" err="1">
                <a:latin typeface="+mn-lt"/>
                <a:cs typeface="+mn-cs"/>
              </a:rPr>
              <a:t>Gallahue</a:t>
            </a:r>
            <a:r>
              <a:rPr lang="en-US" sz="1800" dirty="0">
                <a:latin typeface="+mn-lt"/>
                <a:cs typeface="+mn-cs"/>
              </a:rPr>
              <a:t> &amp; </a:t>
            </a:r>
            <a:r>
              <a:rPr lang="en-US" sz="1800" dirty="0" err="1">
                <a:latin typeface="+mn-lt"/>
                <a:cs typeface="+mn-cs"/>
              </a:rPr>
              <a:t>Ozmun</a:t>
            </a:r>
            <a:r>
              <a:rPr lang="en-US" sz="1800" dirty="0">
                <a:latin typeface="+mn-lt"/>
                <a:cs typeface="+mn-cs"/>
              </a:rPr>
              <a:t>, 1998</a:t>
            </a:r>
            <a:r>
              <a:rPr lang="el-GR" sz="1800" dirty="0">
                <a:latin typeface="+mn-lt"/>
                <a:cs typeface="+mn-cs"/>
              </a:rPr>
              <a:t>, </a:t>
            </a:r>
            <a:r>
              <a:rPr lang="el-GR" sz="1800" dirty="0" err="1">
                <a:latin typeface="+mn-lt"/>
                <a:cs typeface="+mn-cs"/>
              </a:rPr>
              <a:t>Κουτσούκη</a:t>
            </a:r>
            <a:r>
              <a:rPr lang="el-GR" sz="1800" dirty="0">
                <a:latin typeface="+mn-lt"/>
                <a:cs typeface="+mn-cs"/>
              </a:rPr>
              <a:t>, 1997</a:t>
            </a:r>
            <a:r>
              <a:rPr lang="en-US" sz="1800" dirty="0">
                <a:latin typeface="+mn-lt"/>
                <a:cs typeface="+mn-cs"/>
              </a:rPr>
              <a:t>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492896"/>
            <a:ext cx="7960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8 - TextBox"/>
          <p:cNvSpPr txBox="1">
            <a:spLocks noChangeArrowheads="1"/>
          </p:cNvSpPr>
          <p:nvPr/>
        </p:nvSpPr>
        <p:spPr bwMode="auto">
          <a:xfrm>
            <a:off x="484359" y="2852936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u="sng" dirty="0" smtClean="0">
                <a:latin typeface="Calibri" pitchFamily="34" charset="0"/>
              </a:rPr>
              <a:t>Αρχίζει </a:t>
            </a:r>
            <a:r>
              <a:rPr lang="el-GR" sz="2400" u="sng" dirty="0">
                <a:latin typeface="Calibri" pitchFamily="34" charset="0"/>
              </a:rPr>
              <a:t>από τη γέννηση</a:t>
            </a:r>
            <a:r>
              <a:rPr lang="el-GR" sz="2400" dirty="0">
                <a:latin typeface="Calibri" pitchFamily="34" charset="0"/>
              </a:rPr>
              <a:t> → αντανακλαστικές κινήσεις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Διαγράφει </a:t>
            </a:r>
            <a:r>
              <a:rPr lang="el-GR" sz="2400" dirty="0">
                <a:latin typeface="Calibri" pitchFamily="34" charset="0"/>
              </a:rPr>
              <a:t>μια </a:t>
            </a:r>
            <a:r>
              <a:rPr lang="el-GR" sz="2400" u="sng" dirty="0">
                <a:latin typeface="Calibri" pitchFamily="34" charset="0"/>
              </a:rPr>
              <a:t>σταθερή και συνεχή</a:t>
            </a:r>
            <a:r>
              <a:rPr lang="en-US" sz="2400" u="sng" dirty="0">
                <a:latin typeface="Calibri" pitchFamily="34" charset="0"/>
              </a:rPr>
              <a:t> </a:t>
            </a:r>
            <a:r>
              <a:rPr lang="el-GR" sz="2400" u="sng" dirty="0">
                <a:latin typeface="Calibri" pitchFamily="34" charset="0"/>
              </a:rPr>
              <a:t>σειρά από στάδια</a:t>
            </a:r>
            <a:r>
              <a:rPr lang="el-GR" sz="2400" dirty="0">
                <a:latin typeface="Calibri" pitchFamily="34" charset="0"/>
              </a:rPr>
              <a:t> για όλα τα άτομα του τυπικού πληθυσμού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u="sng" dirty="0" smtClean="0">
                <a:latin typeface="Calibri" pitchFamily="34" charset="0"/>
              </a:rPr>
              <a:t>Συνεχίζεται </a:t>
            </a:r>
            <a:r>
              <a:rPr lang="el-GR" sz="2400" u="sng" dirty="0">
                <a:latin typeface="Calibri" pitchFamily="34" charset="0"/>
              </a:rPr>
              <a:t>σε όλη τη διάρκεια της ζωής</a:t>
            </a:r>
            <a:endParaRPr lang="el-G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msoD52C6"/>
          <p:cNvPicPr>
            <a:picLocks noChangeAspect="1" noChangeArrowheads="1"/>
          </p:cNvPicPr>
          <p:nvPr/>
        </p:nvPicPr>
        <p:blipFill>
          <a:blip r:embed="rId3" cstate="print"/>
          <a:srcRect t="7765"/>
          <a:stretch>
            <a:fillRect/>
          </a:stretch>
        </p:blipFill>
        <p:spPr bwMode="auto">
          <a:xfrm>
            <a:off x="1928794" y="1285860"/>
            <a:ext cx="48255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3850" y="5949950"/>
            <a:ext cx="278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(21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ύψος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4932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(22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ύψος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Κατεβάζει πρώτα το ένα πόδι και μετά το άλλο κάνοντας βήμα παρά άλμα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Χρησιμοποιεί τα χέρια για ισορροπία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75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(23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ύψος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Κάνει άλμα αλλά δεν ελέγχει ικανοποιητικά την κίνηση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Προσγειώνεται πρώτα με το ένα πόδι και μετά με το άλλο με κάμψη ή έκταση γονάτων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1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r>
              <a:rPr lang="el-GR" sz="3600" b="0" dirty="0">
                <a:solidFill>
                  <a:srgbClr val="004B82"/>
                </a:solidFill>
              </a:rPr>
              <a:t/>
            </a:r>
            <a:br>
              <a:rPr lang="el-GR" sz="3600" b="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(24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</a:t>
            </a:r>
            <a:r>
              <a:rPr lang="el-GR" sz="2400" b="1" dirty="0" smtClean="0">
                <a:solidFill>
                  <a:srgbClr val="820000"/>
                </a:solidFill>
              </a:rPr>
              <a:t>ύψος </a:t>
            </a:r>
            <a:r>
              <a:rPr lang="el-GR" sz="2400" dirty="0" smtClean="0">
                <a:solidFill>
                  <a:srgbClr val="820000"/>
                </a:solidFill>
              </a:rPr>
              <a:t>(</a:t>
            </a:r>
            <a:r>
              <a:rPr lang="el-GR" sz="2400" dirty="0">
                <a:solidFill>
                  <a:srgbClr val="820000"/>
                </a:solidFill>
              </a:rPr>
              <a:t>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Κάνει άλμα και ελέγχει ικανοποιητικά την κίνηση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Προσγειώνεται ταυτόχρονα με τα δύο πόδια με  κάμψη γονάτων και ισχίων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Χρησιμοποιεί τα χέρια για ισορροπία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99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mso9271F"/>
          <p:cNvPicPr>
            <a:picLocks noChangeAspect="1" noChangeArrowheads="1"/>
          </p:cNvPicPr>
          <p:nvPr/>
        </p:nvPicPr>
        <p:blipFill>
          <a:blip r:embed="rId3" cstate="print"/>
          <a:srcRect t="13240"/>
          <a:stretch>
            <a:fillRect/>
          </a:stretch>
        </p:blipFill>
        <p:spPr bwMode="auto">
          <a:xfrm>
            <a:off x="1714480" y="1785926"/>
            <a:ext cx="5214974" cy="448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3850" y="5949950"/>
            <a:ext cx="304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(25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Κάθετο άλμα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589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(26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Κάθετο άλμα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δεν κάμπτει τα γόνατα και  σηκώνει πρώτα το ένα πόδι και μετά το άλλο</a:t>
            </a:r>
            <a:endParaRPr lang="en-US" sz="2400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Κατά την διάρκεια της κίνησης εκτείνει ελάχιστα το κεφάλι  και τον κορμό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Κάνει μικρό άλμα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46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(27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Κάθετο άλμα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κάμπτει τα γόνατα περίπου 90 ° και σηκώνει ταυτόχρονα και τα δύο πόδια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Κατά την διάρκεια της κίνησης εκτείνει περισσότερο τον κορμό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χέρια συμβάλλουν μερικές φορές στην διατήρηση της ισορροπίας και στο άλμα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6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(28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 smtClean="0"/>
          </a:p>
        </p:txBody>
      </p:sp>
      <p:sp>
        <p:nvSpPr>
          <p:cNvPr id="491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Κάθετο άλμα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κάμπτει τα γόνατα περισσότερο από  90 °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Εκτείνει πλήρως τον κορμό με ταυτόχρονη έκταση των άνω άκρων και προσγειώνεται κοντά στο σημείο απογείωσης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15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mso824BC"/>
          <p:cNvPicPr>
            <a:picLocks noChangeAspect="1" noChangeArrowheads="1"/>
          </p:cNvPicPr>
          <p:nvPr/>
        </p:nvPicPr>
        <p:blipFill>
          <a:blip r:embed="rId3" cstate="print"/>
          <a:srcRect t="7028"/>
          <a:stretch>
            <a:fillRect/>
          </a:stretch>
        </p:blipFill>
        <p:spPr bwMode="auto">
          <a:xfrm>
            <a:off x="2500298" y="1379258"/>
            <a:ext cx="4445014" cy="478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85720" y="6215082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(29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Κουτσό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581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(30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5120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Κουτσό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Κάμπτει το σκέλος αιώρησης διατηρώντας τα άνω άκρα λυγισμένα στο πλάι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Πραγματοποιεί ένα η δύο μικρά άλματα με ελλιπή ισορροπία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43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Στάδια Κινητικής Εξέλιξης</a:t>
            </a:r>
            <a:endParaRPr lang="el-GR" sz="32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28803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dirty="0" smtClean="0"/>
              <a:t>Η αλληλεπίδραση του ατόμου με  το περιβάλλον οδηγεί σε: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διαφορά στον ρυθμό ανάπτυξης  (χρονικό σημείο- διάρκεια)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Τα στάδια κινητικής εξέλιξης εμφανίζονται:</a:t>
            </a:r>
          </a:p>
          <a:p>
            <a:pPr eaLnBrk="1" hangingPunct="1">
              <a:spcAft>
                <a:spcPts val="600"/>
              </a:spcAft>
            </a:pPr>
            <a:r>
              <a:rPr lang="el-GR" sz="2400" dirty="0" smtClean="0"/>
              <a:t>ανάμεσα σε διάφορα είδη δεξιοτήτων (απλές → σύνθετες)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sz="2400" dirty="0" smtClean="0"/>
              <a:t>στη διάρκεια απόκτησης μιας δεξιότητας (αρχάρια → επιδέξια)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877E08-BA86-448F-A3A8-5FE020D53A06}" type="slidenum">
              <a:rPr lang="el-GR" smtClean="0"/>
              <a:pPr>
                <a:defRPr/>
              </a:pPr>
              <a:t>4</a:t>
            </a:fld>
            <a:endParaRPr lang="el-GR" smtClean="0"/>
          </a:p>
        </p:txBody>
      </p:sp>
      <p:sp>
        <p:nvSpPr>
          <p:cNvPr id="5" name="Rectangle 4"/>
          <p:cNvSpPr/>
          <p:nvPr/>
        </p:nvSpPr>
        <p:spPr>
          <a:xfrm>
            <a:off x="0" y="62865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dirty="0">
                <a:latin typeface="+mn-lt"/>
                <a:cs typeface="+mn-cs"/>
              </a:rPr>
              <a:t> </a:t>
            </a:r>
          </a:p>
        </p:txBody>
      </p:sp>
      <p:sp>
        <p:nvSpPr>
          <p:cNvPr id="20485" name="5 - Ορθογώνιο"/>
          <p:cNvSpPr>
            <a:spLocks noChangeArrowheads="1"/>
          </p:cNvSpPr>
          <p:nvPr/>
        </p:nvSpPr>
        <p:spPr bwMode="auto">
          <a:xfrm>
            <a:off x="4716016" y="4016022"/>
            <a:ext cx="4136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Gallahue</a:t>
            </a:r>
            <a:r>
              <a:rPr lang="en-US" sz="1600" dirty="0">
                <a:latin typeface="+mn-lt"/>
              </a:rPr>
              <a:t> &amp; </a:t>
            </a:r>
            <a:r>
              <a:rPr lang="en-US" sz="1600" dirty="0" err="1">
                <a:latin typeface="+mn-lt"/>
              </a:rPr>
              <a:t>Ozmun</a:t>
            </a:r>
            <a:r>
              <a:rPr lang="en-US" sz="1600" dirty="0">
                <a:latin typeface="+mn-lt"/>
              </a:rPr>
              <a:t>, 1998</a:t>
            </a:r>
            <a:r>
              <a:rPr lang="el-GR" sz="1600" dirty="0">
                <a:latin typeface="+mn-lt"/>
              </a:rPr>
              <a:t>, </a:t>
            </a:r>
            <a:r>
              <a:rPr lang="el-GR" sz="1600" dirty="0" err="1">
                <a:latin typeface="+mn-lt"/>
              </a:rPr>
              <a:t>Κουτσούκη</a:t>
            </a:r>
            <a:r>
              <a:rPr lang="el-GR" sz="1600" dirty="0">
                <a:latin typeface="+mn-lt"/>
              </a:rPr>
              <a:t>, 1997</a:t>
            </a:r>
            <a:r>
              <a:rPr lang="en-US" sz="1600" dirty="0">
                <a:latin typeface="+mn-lt"/>
              </a:rPr>
              <a:t>) </a:t>
            </a:r>
          </a:p>
        </p:txBody>
      </p:sp>
      <p:sp>
        <p:nvSpPr>
          <p:cNvPr id="2" name="AutoShape 4" descr="data:image/jpeg;base64,/9j/4AAQSkZJRgABAQAAAQABAAD/2wCEAAkGBxQTEhUTExQWFhUXFxsbGBgYGRkYHBwYHBgYIBgcGhocICggGx4lGxocITEhJSkrLi4uGx8zODMsNygtLisBCgoKDg0OGxAQGywmICQsLCwsLCwsLCwsLCwsLCwsLCwsLCwsLCwsLCwsLCwsLCwsLCwsLCwsLCwsLCwsLCwsLP/AABEIALcBFAMBIgACEQEDEQH/xAAbAAACAgMBAAAAAAAAAAAAAAADBAIFAAEGB//EAD0QAAECBAQDBgUDAwMDBQAAAAECEQADITEEEkFRBWFxIoGRobHwBhMywdFC4fEUUmIjcpIHFcIWM1OCsv/EABkBAAMBAQEAAAAAAAAAAAAAAAABAgMEBf/EACURAAICAQQCAwEBAQEAAAAAAAABAhEhAxIxQRNRBCJhgRRxMv/aAAwDAQACEQMRAD8A4PDYlZORIYuSwBYg1ApsKaiMRipi0JSQzkjs1U+gINqju7zFSicpIzJB2NXBqbHuifDcV26qYVJLOXuGDgCzcow2W2RR2OD4wpCDLoohTVCTdX1JLPmCaXpTpDvFRJn4U4eZNKcqxM7LEpLFkp0y/UzsQKaRxcvEmYsChVcBO4JNulW7tIu8CXQpI+piSTSodwCWcsLcukQrgwWOSwwEmShMuSFkIQpZCmf6xL51qlTh7F4NxNSSoJzOEpASQW7KXIBTuAGvobxzKVzicqQS6mAZ3AcvvQCoNad0XkuShwVsMyQAWc9Ru9n2i5y9l3WRDimLYlKXVdRIeqRehvWtta8l8OVhBByJSQ2UGhAIPa8j1HKLn/tiCQUEJQFVfMSVNSpY21Y2ECxnB5faOYAqD9pvJQsK6a+MStSKwK+yslTwXSFghQyswLBmJfQuaAXaLDHTeyhC+2SpIKUl2IoQWu7+QtC54eEJBWkqAAZLJKipzdn89vCvxGJyhRSaOCouLuGLas4DgaRpY/07Tgs5Rw0yWxSlBlhIIqS6q1rqz+kLJmugkdLe9ad3WOa4PxFlKIKmAv0FDUsDaGsNjwFK7VCmlXqE16B4iUTfS1tqpnqOCwalArdQzEn6Saihskg1D98VPxfwxUyXNDk5ZYWCUqDEFAP6Nkm/KOPlIFCCr/ksPUWZXOwg5wzFbzCQAHGdb8we0acjGktVVwZ7FfJy00VAILu+9tmtVzAZiiGSaAsxY2r9j5x0U/IVZu1QgPpztpFPxIlCfln6j2rixO2hPjQV0jBSTM8UVyb/AFE0JOnIV3iXzyBlSNd350PdeAoUm7V7/wA+zGIW1tRXobjpGjQqDy5wcA1YNSln8bxPDoCmSo5RmDXNTyEKImNoLNUdaxYcMDLkhcokLWnIo5k0zAFmopjFxjkZ61hMIABTSHUSA1oHIMNyzX3eN0hmpWDBakeY8XlNiprEF1AgAh/pDjxFucetytTyMeK8ZmZsRMykt8xVeYJ29s0ZfIX0olgJ4USlhUU1eoIs7O5NbRsfQBdgOyGuCQNP7vCrwrNxABbMRs21N+t4WzApS5YkqGoFAnlTX8RyKDaFWAyiS5d+1ROhDPViw6vpziGLlBOQAuoFiXqAB2R1hczCpVA2WgHhfcsG8ILMn5ySr6mvoGFbXd9d4va0MG92BYggdN2+8d38G4hSJRRLLBUylAalgHd3No4Mr1vuOdGBG0egfBmKwkuRKM6fLRMC8xSqZlNFuHBSbs941h/6sKvguPjPEk4nILIlgXOpJsBWhFIoyo65gz2KtBXpBOLY1M3ETJqVBSSqhDkFIGUF3ZqC13hUAGrJzDo4Y3d9GbpGU3cmz1NNbYpDKEPcnQNXW2sAZjqda7WF1RIoA/tatijlTuuIgsN/NDSumoiKNL9Cs9YSWcj31jISxanUb0pqfSNRVCs5WXiKN++/5hr5SQxTck0rXY0DU6xXyZSjofCnv94z+oLuKR0V6PJL5OLBATKSkMgJLKOUdtSjUkkl1HUlmi4kFRS9yP1qPZq4YJCXBItXwjk8KgBOZyC7N3UN/ffF/wAKV2lFiRQZgEhq0fQVtdg20ZzjSsmRYycQlKlTFUdKcwCi5WLXtq9XNLajmY5K6cwxGWhpari+vlowr5E0KSFVYvUOTbWwDW/AEczhcQpJNDRVNCzu9Q4pq2sZQamJZOhM8Hs5yz1qXYOA5Sab6vQ7QDiXERlDLHIkMWGoBq5vbveOfm4hZsReiddN7/zSphIlSvq/T6RqtMdF3gcUaFalFiTplDM1L222iXFJiZzTBlIFCzprzTua+kUcmSaKZxoK7RuXUm7C4tGiRd4ouAsyU/3A0CTu2ztv53hfBqzq8rga6PamvKFV8QWWBVQFwwAqzCnSOj+EMOkla5glFQYpeqgK5lAPRhS2r0YRM5bYtsBLF44pAQy3DO5I3tSr98WmDmvKWKu25vXeppGTOGHEzAlHZFTmykBNOykquddejtFkngyZSVpIcgAuFMHI5RhqakarsqMkuSsErKolRZLns2dr1HL1gWPky5iQEs4/VmWSkMf0MXFdqNE+Ky6UCuh7qeAG14TkYH5lf0sz+r6eB3hRXZFFNMUKhAJDBnrbagvA0qox998X0vgRYguSSyasQHLG5Gz6VhSfwyYkKUqXoTqrUCugoSX5N02U4hZXFWnpHTfD3EcgCJgzy3Csp/SoFwtOxB8axR4XCZ0zKkLSEFCQLpKmU50Z0+JhqWCNx7rFvBrpxvk9dkNcH6teW8Oy4QwcshKQ1gB4CH5aTG6M2MqmAS1KJYBJflHifHJqfmzSksj5iiHAcuXDgdY9P+M52XCn/JaR5v8A+MeR45s5Ja5NT6eUYaztpDcfrYIoKkumoF3p1IHRN4CpRcAENckUo1b1JuAbOTDAIZ3zMlmuzk2LcvOAz8YCko3UNhRu0O8t4RmrJRD+rH6k0uAKAEa71o9XiC8W9GHMtUtu0RWWNLc/DpEEAUp05+/zF7UAypQVZ3ISPHUeXhF/hJXZDio5qP4EUnCpbnMbCg0i8CgkZj6E+pH7xDXR0aKUVukP9oJdOWm5ZvO8Sws0FnopIqlgLE7jaKWbjkhQAs4DkU1NQD03t3RYcNxAUPmqS6E0NxfNQMbdeW8VGF4JepJztFxJSZlUhTF8r0DA1ILaWa5hXFqIfMLFie0z7Vp0hJfxFlplQAaJAuhzc6k1BetjyjeFxS5ksIVlA7WbMpXZowDKGVyQFal2jd6MGvq8my1UlXLK9WKLmw7o1D8rgyFDNLWVJO5AY6gOKjmwjcc706Odyk3yVMgF2IDbhmLWcHo2lzGsRwxNmy7bbln9tBceUhuwRqFAg3JdxWpNabUjMOpRUkLUoAocEhy/+VKauBWMrfKObgTkyDKWUgaZgpQAdqlQG9G3sIDLxynqrMVBwoA/USXNLdzUMXXEsN82UoUKkV1AUBahBfkOUUWExCcwcasXoAQBZuT3eNYvcslJ2W/DcCsqzakDUXex7tYdxgVOC5YQAql35AlxelLteNSJ6UkN9LaaHbweGJM9AL6udXLavzeIat2HYgODUdTlWoGz69A21tYQm4Y3LgkEM24pl1vu3lHQpnliAagamlhWGhKQooWoAqAsU2e4He3hF7n2Wcb/AEhOUqt/bQMWbyPu0W3D+AoKFfM+si4Ntta6d8Wh4S6jMSzEkts7Zj4xmFwpUc7gDvryOz08oiU/0myvkfDuZikkS3+rKBa4fUlxFjwnhKULKwkOElgQrsmod8xc11GqqCkWSMBlSGUSCHBU5F6AiymFNBfaNLQpyl6qJBvz6mMZzk1VlGhOCUpSmqiBmyuKsGbXS0VuNmslavmUUUskCr9Rp3xcIw7JBYEt0Ng31OSbneulorMbh1rWpJIa7MBS23lCgkwoWQvPa1TbXvppEUr+WEpSL3Y2Pt/GGsJgcpDPQHM4DGm5BYW/Z4ewGFSqYxYoDlRq5FNdrDqYr8CrwC4b8P4ycPmokkJ0KlBLtQ5QS58Is5PBVppOSvMzlA2LgDM/pHSYf4nDJLMDSWm3ZFAW5+UJ8c4rLxIMsKyrTUKuzX6/tFTgmsGniSKdPCJKypRllNCCUkgEEJcUO4FbuHirmcOll8uHIQmmcEgmrOXfNXWG5uPKWqVVNUuA7PpW1WekFw3HElIQpQZQqToW0FYwW72xGf8AqScgs8kj9LsC3N4ek/F6/wC2Sf8A7JEc9xfh4Ut5CElDBq2oKCvf3xXK4VN/+AHoT+Y7YaktuTaOkmsl/wDFHxH8+UlCkoSy8zhaS7Aj7xwXGHCyAxpcUe23vxi1VwmYC/8AS+ZP/lD/AA34bSoleJZFQEIQTbdQIJToLwtSaX2kTqpRjRxudkhlVZtq7bm8H4Zw9U1WT6QKqURRNDetyzd8ejTODYUhI+WApIKUqT2VEMQXI+ouTfe0Jj4dTIlqXKKjXORZRZNPCpagjFfJi1jk52yvwfA8GyRNdS6drMpNDuEmldq8zHM8Z4b8pbyzmlrJKC5Jy0u4pcNWHMTjSpnZPRr8z0p3RY8Kw5ISpQftdnMCwYEE+bBtoacofZsSK7CYQlIYFi4S2u7HWu3OLEcAnAuZerfUk91/bxd/96V8xicwD6OwYWIqHV6copcRilIUplMXdKidMz1JFdB0aJWrNvg0lqPgSxSM0z5RksrMAwDEkgNerF+kM4riQlJTLyIIQCEuM7A6B9H1qS3N4HhsJ/UFSyvKtKa0Z1MWKn0ZvKDSOAygn/UnsqodP0vYHmztoLs0dEfkKHeSYzaKrCyjOUAFJBcgUdiQSmwoWT5PF4nhICUJWpJU3blJIyrUGyusZcoS5oH77RY4TgsmWElLzFCqTmcA0ALFw11WNx3VmIw+UupRCXJ0b2/R2ES9Zyf1Y7svU8UlSxkVLCSLh0hv+LCMjk148gkJzKAsS35jULxP2OjnsNjikKckk23vXtaU06bRYYXFKI7akuA5zXKXGtzTb7RVjBrGkNyMIoGptbl09Y3cUydtl2OIFqkkqH1B3G4GY0/a0Vc3h4QAQpRNy7fY8+70spMknXTXu/buaHJXDxRqKvexbSISUeBqCRVLlFwoKNbjSt+YL90bVOVodNW8Qb+/G7l8PKe0FNziK+H5mcUuC5r1OosbfaHZVUFwuKlpOUpDU1dwbjxPlBZ5JLhgK2flAVcOQQ1xyqfGK2diTKJqTy1DeUZyg3lEyiy7wuMUE1IbTvP4izkYoCWSE/MKcodnIIOlKtQ3jjjxEEBywNnoLMIsMLMJSyF0U+ta3rzifHbySo5N4viK1qDgAlikPlD9pnAJbU03izwE80f6gKmrel7xyWPxihOcnM1DoT1i/wAFizkCQkAl3OZy2gPTpDemhqJdSlMcwygO/N2De+UDVJJF3Oh62HL94opvEinxFHdt/GkSlcXDXL9lg4vTzp5wKLRVF1Klq7EuWCtSlMATvWge8XM3g05GHmhSEJmrAOUKBXlFTZwACAb6coV4BiE4dAxLkrW6UCzAntqY60yg81QFHH5ilibdieybEFPaB3d2hKCvJnu2yKyZiyeVGGlgwAfap6wxwROWeLE1oK2Bu8R4jPlqCjLTMD/pUUFKehAzHk8T+Clpl5pSh2pjgK1BqzG926vCcf06pa8KwZxbO+YFKQ7ntB81XP8Axp3dIovnAmksu+ZRLWL3A8XMT4ulCRmdRQC2WxvShsaeReEsFxRAWrKOysAHNWgdz+IFHFmbOuk4lEtACBmc0YX99NotRMkhKfmOFqDhIu3P1eOQm8SQV/MUpClUozdrS96DfQQ7w3iLkKmHOTTM7FKTQtW/jC2y6KU2sHU/0IUMyHIOjH1asc9OxISS5BJfwdtunhFrheLSHLEGgdyqg1fnS/XnHKcWACiQVLCmbV6n6qDtPr0iWnLknVk5JDkriDvUHnYtX7esHOOWycirnpvct9NdfGleemlgylKapFSRpoL3bLuKw1wLFFwA5CVOc2UPRrdRrE+JMxWWBk/Dk93mLSKhxWgq7dd+fKvTYeSlMtMupZLZrHX8xSr4oRmVSmzc6N70gcniE2Z9CSqhJYb2A8qxo97HTb+oXi3CAQVJITqeatH3+0c5h8GuaaA0Df7gkVbU6aR2OH4ZiF/VLITYhRAJ3asTmcBAJZExPMJCuf6Sr0io3X6WtKbXBSfJTh05AoKWXJAHQDrrfeFcRiiWHZB2D8rbW8otJ/AyCWmLF6KRMAfT9IirxfD51kmUU7ZwPIsdOUStPOQ8U10DlzTQIUtJJumpLs5qprCr6RbLkKUwM3sgfrZRcW7ILKptaKyRw2cDmylQALZVJJvpWtNKQriZ0xgkypyN8wU3ewrXyi9r6Ftkuh2aESyUqu7u2V+YDRkJYNPzEuo1dtKWpUjeMiqJstJXDk/2N1J/MOSsGgXCR1APukNJw5Gg9fWDS0lI06sI4Zasn2RuZCTKSLC/dDcuWrSBC7u/+0DzaGSCaDNQXp6RFsCclKzSvfGFZSbm+rQRMo5XTmHWvgBeNHDM4US7Xu/TlDplMmnEU+zD8QriMNKV9SEn/wCv7RNQI+l/X73jUlSiGfp7Fbwb5LthbEjwzD//ABpbk4+4iQ4fKIbKw6kGHf6ZZ0FP8mg3yj/aKc4pak/YXIpz8OSSc1RzBHoRGkfDMsF0LXersXeLoStPQPv0giZHTvoftFrVmNNnOz/h0rp83uKfQvQwPD/CJSeysE6MT5R05maO3QdPGNplNVIB8i/URS1pF2cz8V8QCSEBBAQlktUMkXGlhoSOcD4bLKZaAoglnpzAvzpHU/EmAQpCZ1FkJUVBQpm+WaKLXc66tHNYfh+JUgLTJmEEUdJB8NerRpOairbIhBzwkFXKbmDeK2TiAjEUUHSzOwqCXp5QZcwgkLzIWLpUCx6MKHlBuF8CKVZ5lZilO9CBW7UpprFLiyZKnQDikmZMmTUpTmQtTpOUkMR2WI1ALP1itl/DC9QfMPHeTZyUi4B5E0/MLGaD+tJ9+UR5muDXdXJxyvhaZQspuhhpfC8QUBISWDvRqUarOT17o7T9NFG1mpzqdYWSVXf3zED136CzmMJg56CAqUeoHrT20S4hgZyg6ZLEbjVulY6QynJd6bU8hExKJH1F92if9D9Bus4JHAca4PyVEO9hetu4xaI4JOr/AKbEgOpRD+L+O8dXKlqFySNHpGTkNevQwedvoWPRyK/h2fcFLa1pzeLXh2GxEtTky1FgBQkgVoOUWqJYG51aChCWcUPUEwvNLoFKuAB4rOFClFNgfzG0ceWPqlhtwSIjMSevjAlyM1CAdojyTDyz6ZaI4wg3SsdGV9xBFY+USznvT+I59cop0po0bAc/SetYpa0hr5GoXkz+nV9WQ/7k/kQD+kw5oMg/2kp9CIrTLqBautIDPlHo3OK8zL/0z9Fsrgss6q/5k+rxkUglE3B8VRkPz/gv9X4GWSpnNb3bTbWCJl0/V1JgMknUHrt6RYS5bhwtI7z9gI5VGzJfZgZctVK1FvS/d6QwJNO0oilg/e8Vxnl2Y8tP3OsT+bYFagNRl101HSChWkM5mLORf25doKudcElwWILCvfzhGaC5IJy71DiIfLU4JJPcT5vSHSQrfRaS0qAcjLtmIYhqtStI0qb2hY729NIzDSgEua7aQ3IKHFFANcHkaMWeHRoljJqTOb9Ifqnv1eBKUBUpSBo256Ug0jKzg5tgaeZic8A/4tUACjPW0VQ6IStQksA76EeMbJUp/sb+/tASNXfdt+UL/NA+oUqz7wmxMdzABn6j3eJ/OI+lV/d4WlzE1OYHvfxg6PlvRBAMBSGsBjGICgJjklywUnLlICX3LvWoUbxd4ji6DTWOSxjJJUj9NWDAF92Pf4xR/wDdiC1i8c/yYasqkliqPV+FLScafKOs4zh5C5kueZeZaSwCSzu7FW+UsRCaQoJdXZUsvlrQaFvGscpxDjqir5QJB/VcEBnAG1DF5w2b/p1r5/zHboaUl8Zuf8/4cfzp6ctb6f1jk3DlTUrXQ6bd0Zj5JHZmJBVRjlS472pHdfCfAEISJk1IMxTEA2SCAwaz84v53D8PMUM8qWops6QWjaPx245OVnkKFMlgCNno3fBE4gBJzAvyA7qx6Pxz4UkzEKMtCUTNCHAcaECne0eWYmYpCylSSFJJBerEULxlq6bhyLdQYTGBIJrQgpr4iJ/MIoBX3Tb94Fg5c1blHRv5HWG52EmSw8xq8xTqIyrAqdXQD5hsXDan+YipVPpY9/pGyp6h21YD1iEtQNz/AMqN0iRXYd5bOqXpdKlJ72qIUMqvZzCzuUk/aDoXltlINHcOensQFczlR6/dxDsGzQUQKKfn7MSQs2cwEEMb+DwWVNapT4U2hZEjapYIsR0Nu6NyMKlIYqbmCYIjEZqhHjEZpKT9J8PvFpMulyaxEp9CWN2b0gWUDTxBHhBv6n/I0pfWNfO7TJL7e9YQmrFRJGgHn9o3DKwHt5ftGoRO0r5f+SlHYU6fvSGUEJByAPrmJgaVAmritNfL94ZTIyipBezV8RpEW2PkGn6nWker+UbViAwDDwAo3hE/lOLFR5adR11iQwzAsgktYB/IekOhZXBGXOVR05htcQdc9RrlZXj1fWAyJ4F0Obs+tgC9+nIQSbiauAEh7HtFm3I9P5NvZSkMTcSaNnTuNLbafuIEqaRqWu1K+IhYJzLf7ln6d0PSpIdmYBrHUe7QN+xqwefNVg29jo1PvDEoUymtKUa/NrAAQsualKiz31bfkGaIzJ6iVZRc6PbaGnQWhjEYkWao2L9PflFfKZ2mJUovpoBuYYQhQr2Rs7dWc6xf8F4ArEIzomIBBqLnvIi4RcnSC7ZRYmfhyOwgggvbly/isBnKcDIkJq51NWAoKfzFhxDArlTFImhinm+YaNy74UWQm1c125GCTksMbV5YvPWSjsqym1Ak3B37vKKtMp5iQb5hUk6V+0OcQKMuYKZiW7LkktSwr3wngVqXMGVDqALtqTT6RYkE1e8ehCVaH8Zi+Ss+IZDT0lwcyBysTfmzRd8JUBLfYjSnukXcv/p5isUETGlyhX/3M2dqVygeRjqZfwfIwsoCY05QFVKAD9EigEEI3pbfwpJlvwOeuakFmBD9xtF9KlkXNeWn7xykri/yZacqUpSQG35Q/gePrmFiMrFi4628I1SdFnQBT6R5x/1AwUv5mcpKVqFwBlU1iX10jvcFjM7hScqhzBfmCI5n/qRgCcP8xIJKDvod+UZ6sbgxM87lLDNboT16tE0TioMSe/8AMJJCnBIr19YKhKtXHeX5R5dmVsbR5c4xRFy3Kz+2hb57O7kd7nuiAnJs786DehgCx6bIQaoxDbpKSPBrefdA0EAtm/HUEwupAZ3IHd6tEpctwGJd9WMNqx3Y2laQGevvnAps5I/URXTuvGZg5BHe17ac4DNlBhSmg0/aFTG5DCEoIICxd2LfeGJuKXkyFRUimoP/AOvzyimlgCmYJ8T6QyvCzAkrSoLSf7BXvF4tWVGT6CfLzOygCLOGpzaCTOHzAHQmo1Ss+htFaJpBD5gejRZScQdCSOZI20g3VyNNdgECYL0L2MZDoUDXtdzxuFYbP0rloS1wWo9BTnGpCwHCVDoCx7vSAS1Egvca2108YkQAAO0XIdqaX3vR4jaZuSLCViVMygw31br4RFOLSxq1GFK+PWFzJBsTz7T++kQWgMeQDM3R6c61aGPex8F6gg03Y79In8nNRsrkVd9doQQpQ5Aag01f30gQxKg3azqNgNB1gDcWcjBoJU665XvQHRwa7k9L2cyAM2qejm/TR9XtvFarGEtUON+/zghnFRcm3u0FoaaRYTMLnN6CuldzzgMqWhIOUAbuo67D3aNSphFlEvd+lhETi3/SLVL+xAX9eiExAemU1ozkdz9I7f8A6byiEzSRRwBrZ39RHArx3+LBqGg/mPSPgjEJGFQ7ByXbdzfY2jo+KrmLAP4/l/6QnhDmWWJ/xfbWrR51OxwUaHsjp66l49o4hhhMlLRTtJIHeKVjxhfB57qR/TTCpOglqIp0BDc4v5Om3K0DsUn4dc5SESg5WW5VuSa2DW3j1X4T+DpOFAUxXMIDqVp0GkVPwLwMyEmfiEFMw0SksSBqWFn5x0uE4mZk1h4O+UNctR3anOOzTvxpMlR7Lz5oDDU2EcvxaeVKUCkHtMBuWLdwuekWcjFBIKlEubPcJAqTs5q1NIpsdigSFNYOxvUlnPNvB4tIsDjikKlnUukdxYFugMV8srExR5b60VTuMaXPJUVKv2T0YuPXyjWJx4zJYsS3ooH7eEMDoMBjwpqstJp4fiLjHJE2UpB/Ukg94jz6VimUS+U/g0jqcFxDMEl6kV6wmI8sn4coJo9aka11HfE8xSln7nenvpGsZm+asAUzHWNKkgB9PFu/u1jxZUmyGiJKiL13L+/CBGYHqa6jlblBjNAqLWuOf7Rv5JI0GwNHDihDV6wL8IaJSwWcOQ0CCwbMS2h++/7RcYHiUuWkJXLBtoC9a9GcCEcfiZb5ky8taXOumjUi2lQ5RilaYsifYWI5eXKJpLu793dGlYlgHS6Rsx0qa2tEVzv7R3AVvoPtE0SSMgCoJG1Pb/tEZayP19CKdKxIWJVmB5X8PvAVqB1qLGr+Gu0FUUsElKSR2wdAXLP4QWWQE0JbUkj7UMCAzWPgN9GN9I0pN3tyavdDHZbS5strq7ve8bhHDqSpP/uTEtRg8ZF7Wa4K3Dg0rvS3Un34xtZILB6XFIlNmAdSOQ15kNp4GF14dS62e/KtLe7xn+HMHmEkOkGmgqWJ9eUAGZtWN3cfzSDSMOAB1qQ9T3lmtr4QVckcn3anhux8oMDF5IBURm6k18N9IIrFnshr6gNfdt41NlUsGL0NX+/jDOBxRQlSRlIUliCKGtg9gbUhxoI12ATOClOxJ8CO7zpGp0wUqxZh71OnrDSpZ0N9LFq8/WtY1h0h6pLl9tLawMERw84kUNBoK3PlBVqaj3s1fHzieImJKSQl921LU5+zCksFnonl+R3xDLDjMA4Dl6gaDntHVfBnFClCkKahzAG7a3vHLSlKvkeu1BfusYnJUoGgIILg/Ye9I10p7JWaJHo//qFZolIA30HNzSCp4wrL2cy1B/pSLbhLv01O0eaYyZMWqhB3zHMx5J174OnizXWRkD5qg00ozOb723f0ozTVgd7jApSElc5QmLcJllh2uiQ5AFS5aK1E4BRlINAQf9zAuSRd1JJjmJXFFFALnNkKcxd+0p1HfQc4Lg8W6uyWyhhySKD898UpIZ1OIxhIIzUUTUbOaeCYSxM0qWOub0A8vUwhInsw5knqXp5w7Km1S2gL9BF2IgtD5iDQhm5BBZor8RIJVdr+IH3MWs0f/nzJA9IqsYXetv2iGwNLlOetov8AgQZJbQfaOcw1Df25jouF4zICAHo57qxO4Z58Z4zElZSS72a/4eNy5oCqpNdRbSgpr9oUUkmqA6X0JEMygtNCFaP9LjYx5TRlkYQwajO/h6PE5aRoaEOacr8recRmoJDgEm1qc3pEETww5dWO4ro/dCFwGWHSxIfns1awGctnGUqDNQOK03iAWBQhQLUNPfKJJmksQexXRrbvY8vSCwRoJDMCUgbORtZ6dWhiXLLuoktYvboRWIypmW9G3Y+PrprE/wCoVYZT3ObdeflFWhpeyCW/uNe/7QRGGDM5766esbRJCnUVBx3dIiiWhJIUac784LKS9kRJSDmWM3RwXbTl+Ihj0JBCpalAbKsOR/MEmzUF8jltqinS0QB7NieulfflDTB+hVaz/l3BxGQSfID3anOMhkZFzL3Ln05wRGDSG8v3p+dYihYNSpybNXyvv4wTMCQC1QzAtUBugibBRsCpCtC/Sgbv0iWVRa5ZqAU/jvMMyz2gGtZLX2631P2hdUpecubh8r/nzhUuwo3Mks7u70oI2JB1I7Rq9wI2uTmchVXAP2FTGkyVIV2lO7G+g9i8BWBmZPCQwJL1sTSjuTb+bwFRSTR6XHoT9vbyXjFOwSGPvvtBJc0gPpTnWpq9rd8CyK0CQg3qBSmlXpQN393WX0vSnk9OhiC8WoqPZ3YilO/7Q7g5aJhOY0ezgOwFGNC9oNvQYAoVQ3SdQC1dy7+YEClLeoKvLS/fWDTsShKmSS1OZZt9aDygKpudJYNyZ6+9IdVgpSNzplyC7GoNz72iyGIQpIBlhStLAeMV+CmjMyvlsHoQrYU+pg1WPKB4pRl5imwH1KKXe2m/46xUbjlMaYyua5OnvfeBoV8sEk0cO20LCcZmUB0nVg7kUpz/AHixm4IlAKhe/nfujo0ZNvJY783noG77+UEwmIdlWooNyKgPQeUVOWqQVUY+EGwM4EgHWo5beXrHVuEdAhZIL6n7ftHOrxgzFzrDPH+IfJlAg1Ljy/MeZ4pa1PXueM5SA7ubxhClBKC+8dn8IYhOZOZQKiC3iRHh2Hw6n7KmPKOm4djMTKKFSyh0kGoqWehHQ+9J3pPI0d78e4LCyzL+UkJmLUcyUkAZWuRYdpqiOYk4pLNRRcV1Z9v5vC0ycuYpa5r5jsWHQOdIFLlNYC71/iOTUdytGbdFkiUygyxWwqffSNYtCUqolQPewoN4UluT2VdqtC/oDQ0vfxg3yr5lFyaUoQ7mmsZBdhpCQXLvWoJL7Xu9ILiJb2cenK1TC03DKDdpx5M3jy3iJpcE9SLbtUij3g4C/aDFDDca9LUu8LzUJBdxuBWm3TuiQmpehdXL8xuapKg6nrQ6V0ff33sTJSp1C6QQo+9XjJiH/UbWV720gUuXSly1BUWrU84kWLuaj3T31hithsBJQpX+oFI5jcwzP4Wby5majPvdn509YqE50qJFU8i7H3tDP9SxBcguCW8fvFJotTVU0ZNwKh9QS7Vao841Ev8AuqqdtQ6fxGQ8DuBXrw4JqWvTS+94PLkMGZtXJFanbmIKVAnenVwesRE5JBbsl6sWr6D9oztszCS8TSmlHfWlIlKJJzGlHFdTUV5uzRqVNSTq4Gmtq8+nKITp+9GNvdoOSWqCkHYOK0sz36wIpTQkBhZzq9CzGAynUwCklwTR/A9zeMWUsqIctQXZ2FxpXUtFKI45KhUwZqguTsT06dIakYav0kmjPareN+6BSx2iDSltCWFfA16w5g55VQUI0auznR6GKVJFQjYf+nY9shH9ocm1KixbaE8RiRL0ZzahUe/7sIlxTDrz1NrVAowcuWJryhIgFTE1JN7aHanhpEyHqYwHQ6hQUPJz4c94nmaiAQ9KttpvU7bQGVLUHUCABZyz72B2/iDoxYA+lyVdaXr319mCiVaAp4cWcrJIrlFr172iIWBQjMNL17nesNLmMDYODz/l6UgE4hKRloLNRxpSA0s6f4I4QhalTpif9NFG3UN+kX3xCqWpACUpyiwAAHgI5z4JxKlImIUsBrJNy9jzG3N94tMYkmwpp438jHbpUoldHOz5KXc+3iC5iJYKybOT3A/iC/FOGSiQZhmlJsBlLE6Aq0feOBnTZkyhJILBujsPOG5VyJujfFuLzJ63LZR9I5Cx77wOXLKg9I3hsM1t/dYflyi5dmt78fSMpyJbMkYStU1p7fuMWEh00UaCj1sLvGky0tvUO9Of58Y1/REkl7lhbdr1A7vtGLkTdDiZzgZQ9T6wVCM7OHs9Kno3I98KIlFNSA3LaviIaTMP9p1ALnu1066xA7vkYVg0liUgEC9G5uTzc1g2JRZspDVq7in5hT5oUOQYVeAzJLWUdL9T6tEtjddDMpJBFGGxqD3QRZOgy/n2YWCiGBDvbk3MjfWGMwNXqPtpt/MIOiCGJDUOoqPLrE8RhszBIAp2nq/MDQDqbGIBBJKgxT4ECJoDWJ6E66ENr60hiQlOzCjhibh9KGkRw7/SlXUd/ukWE5i5Zjs3pC5wYAJv9vdIZLTNYbDh3Be1/e220SxMpKgxUQW11O/t7QITgkVB6C351hXETQTS960ba12HvdibwSOHahObnaMhKaliynVsaW584yK2kkzRgo3Z7l3tXTaHMOadlISkU7henURkZEtYKQVS2IDd2jeyICS/aG3gOW3hqIyMiBM3JJSlyHqDoxBelNaE6Q2MScpU7MOtABGRka1gEHw/1JUoaW0YUrvXXnq0HM9KCewARZrtTXSpfxjIyGzTc4pUI8Qx5WWDg6jQ2balR5wl8w1I6dTzryjIyFSJvc7YxIn5h2qtR7F9a6+UFQUD6U6000aMjIzfItzoUKHNgaXP4vSn7RBE0JckWOm/l7MZGRaBM1ipuYkoo1O7aGsH8VzpQKFJEztCrhLBP6QAGa8ZGRcJtcGpHjfxGvEj5eUIlj6quXejECgirRggaJBfT86RkZFSk3yHJpOHb6jbbzg0vDAnegZwKWBjIyIZFZoPLklL9PRvxByonYuKk9W99BGRkQxApSwHZ3Z20FQfX1gqJLgOosTYP4RkZCYLkMZYehPZ00Oh8/SCSZCicwYaVJLbsNbRkZCRpDkxZSCAwdRoQL9fekHQMrg0/axp0jIyE8FUgMxdQE2LD2/3iSFij82J82138Y3GQ48BFDc3C0KctRuabjT89IRMtRzLdmU3edv4jIyGkVtRCYlH1EFybUp027oXUjs0AYjUVIGsZGQGMkgKlgXLPWgjUZGQ7ZN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6" descr="data:image/jpeg;base64,/9j/4AAQSkZJRgABAQAAAQABAAD/2wCEAAkGBxQTEhUTExQWFhUXFxsbGBgYGRkYHBwYHBgYIBgcGhocICggGx4lGxocITEhJSkrLi4uGx8zODMsNygtLisBCgoKDg0OGxAQGywmICQsLCwsLCwsLCwsLCwsLCwsLCwsLCwsLCwsLCwsLCwsLCwsLCwsLCwsLCwsLCwsLCwsLP/AABEIALcBFAMBIgACEQEDEQH/xAAbAAACAgMBAAAAAAAAAAAAAAADBAIFAAEGB//EAD0QAAECBAQDBgUDAwMDBQAAAAECEQADITEEEkFRBWFxIoGRobHwBhMywdFC4fEUUmIjcpIHFcIWM1OCsv/EABkBAAMBAQEAAAAAAAAAAAAAAAABAgMEBf/EACURAAICAQQCAwEBAQEAAAAAAAABAhEhAxIxQRNRBCJhgRRxMv/aAAwDAQACEQMRAD8A4PDYlZORIYuSwBYg1ApsKaiMRipi0JSQzkjs1U+gINqju7zFSicpIzJB2NXBqbHuifDcV26qYVJLOXuGDgCzcow2W2RR2OD4wpCDLoohTVCTdX1JLPmCaXpTpDvFRJn4U4eZNKcqxM7LEpLFkp0y/UzsQKaRxcvEmYsChVcBO4JNulW7tIu8CXQpI+piSTSodwCWcsLcukQrgwWOSwwEmShMuSFkIQpZCmf6xL51qlTh7F4NxNSSoJzOEpASQW7KXIBTuAGvobxzKVzicqQS6mAZ3AcvvQCoNad0XkuShwVsMyQAWc9Ru9n2i5y9l3WRDimLYlKXVdRIeqRehvWtta8l8OVhBByJSQ2UGhAIPa8j1HKLn/tiCQUEJQFVfMSVNSpY21Y2ECxnB5faOYAqD9pvJQsK6a+MStSKwK+yslTwXSFghQyswLBmJfQuaAXaLDHTeyhC+2SpIKUl2IoQWu7+QtC54eEJBWkqAAZLJKipzdn89vCvxGJyhRSaOCouLuGLas4DgaRpY/07Tgs5Rw0yWxSlBlhIIqS6q1rqz+kLJmugkdLe9ad3WOa4PxFlKIKmAv0FDUsDaGsNjwFK7VCmlXqE16B4iUTfS1tqpnqOCwalArdQzEn6Saihskg1D98VPxfwxUyXNDk5ZYWCUqDEFAP6Nkm/KOPlIFCCr/ksPUWZXOwg5wzFbzCQAHGdb8we0acjGktVVwZ7FfJy00VAILu+9tmtVzAZiiGSaAsxY2r9j5x0U/IVZu1QgPpztpFPxIlCfln6j2rixO2hPjQV0jBSTM8UVyb/AFE0JOnIV3iXzyBlSNd350PdeAoUm7V7/wA+zGIW1tRXobjpGjQqDy5wcA1YNSln8bxPDoCmSo5RmDXNTyEKImNoLNUdaxYcMDLkhcokLWnIo5k0zAFmopjFxjkZ61hMIABTSHUSA1oHIMNyzX3eN0hmpWDBakeY8XlNiprEF1AgAh/pDjxFucetytTyMeK8ZmZsRMykt8xVeYJ29s0ZfIX0olgJ4USlhUU1eoIs7O5NbRsfQBdgOyGuCQNP7vCrwrNxABbMRs21N+t4WzApS5YkqGoFAnlTX8RyKDaFWAyiS5d+1ROhDPViw6vpziGLlBOQAuoFiXqAB2R1hczCpVA2WgHhfcsG8ILMn5ySr6mvoGFbXd9d4va0MG92BYggdN2+8d38G4hSJRRLLBUylAalgHd3No4Mr1vuOdGBG0egfBmKwkuRKM6fLRMC8xSqZlNFuHBSbs941h/6sKvguPjPEk4nILIlgXOpJsBWhFIoyo65gz2KtBXpBOLY1M3ETJqVBSSqhDkFIGUF3ZqC13hUAGrJzDo4Y3d9GbpGU3cmz1NNbYpDKEPcnQNXW2sAZjqda7WF1RIoA/tatijlTuuIgsN/NDSumoiKNL9Cs9YSWcj31jISxanUb0pqfSNRVCs5WXiKN++/5hr5SQxTck0rXY0DU6xXyZSjofCnv94z+oLuKR0V6PJL5OLBATKSkMgJLKOUdtSjUkkl1HUlmi4kFRS9yP1qPZq4YJCXBItXwjk8KgBOZyC7N3UN/ffF/wAKV2lFiRQZgEhq0fQVtdg20ZzjSsmRYycQlKlTFUdKcwCi5WLXtq9XNLajmY5K6cwxGWhpari+vlowr5E0KSFVYvUOTbWwDW/AEczhcQpJNDRVNCzu9Q4pq2sZQamJZOhM8Hs5yz1qXYOA5Sab6vQ7QDiXERlDLHIkMWGoBq5vbveOfm4hZsReiddN7/zSphIlSvq/T6RqtMdF3gcUaFalFiTplDM1L222iXFJiZzTBlIFCzprzTua+kUcmSaKZxoK7RuXUm7C4tGiRd4ouAsyU/3A0CTu2ztv53hfBqzq8rga6PamvKFV8QWWBVQFwwAqzCnSOj+EMOkla5glFQYpeqgK5lAPRhS2r0YRM5bYtsBLF44pAQy3DO5I3tSr98WmDmvKWKu25vXeppGTOGHEzAlHZFTmykBNOykquddejtFkngyZSVpIcgAuFMHI5RhqakarsqMkuSsErKolRZLns2dr1HL1gWPky5iQEs4/VmWSkMf0MXFdqNE+Ky6UCuh7qeAG14TkYH5lf0sz+r6eB3hRXZFFNMUKhAJDBnrbagvA0qox998X0vgRYguSSyasQHLG5Gz6VhSfwyYkKUqXoTqrUCugoSX5N02U4hZXFWnpHTfD3EcgCJgzy3Csp/SoFwtOxB8axR4XCZ0zKkLSEFCQLpKmU50Z0+JhqWCNx7rFvBrpxvk9dkNcH6teW8Oy4QwcshKQ1gB4CH5aTG6M2MqmAS1KJYBJflHifHJqfmzSksj5iiHAcuXDgdY9P+M52XCn/JaR5v8A+MeR45s5Ja5NT6eUYaztpDcfrYIoKkumoF3p1IHRN4CpRcAENckUo1b1JuAbOTDAIZ3zMlmuzk2LcvOAz8YCko3UNhRu0O8t4RmrJRD+rH6k0uAKAEa71o9XiC8W9GHMtUtu0RWWNLc/DpEEAUp05+/zF7UAypQVZ3ISPHUeXhF/hJXZDio5qP4EUnCpbnMbCg0i8CgkZj6E+pH7xDXR0aKUVukP9oJdOWm5ZvO8Sws0FnopIqlgLE7jaKWbjkhQAs4DkU1NQD03t3RYcNxAUPmqS6E0NxfNQMbdeW8VGF4JepJztFxJSZlUhTF8r0DA1ILaWa5hXFqIfMLFie0z7Vp0hJfxFlplQAaJAuhzc6k1BetjyjeFxS5ksIVlA7WbMpXZowDKGVyQFal2jd6MGvq8my1UlXLK9WKLmw7o1D8rgyFDNLWVJO5AY6gOKjmwjcc706Odyk3yVMgF2IDbhmLWcHo2lzGsRwxNmy7bbln9tBceUhuwRqFAg3JdxWpNabUjMOpRUkLUoAocEhy/+VKauBWMrfKObgTkyDKWUgaZgpQAdqlQG9G3sIDLxynqrMVBwoA/USXNLdzUMXXEsN82UoUKkV1AUBahBfkOUUWExCcwcasXoAQBZuT3eNYvcslJ2W/DcCsqzakDUXex7tYdxgVOC5YQAql35AlxelLteNSJ6UkN9LaaHbweGJM9AL6udXLavzeIat2HYgODUdTlWoGz69A21tYQm4Y3LgkEM24pl1vu3lHQpnliAagamlhWGhKQooWoAqAsU2e4He3hF7n2Wcb/AEhOUqt/bQMWbyPu0W3D+AoKFfM+si4Ntta6d8Wh4S6jMSzEkts7Zj4xmFwpUc7gDvryOz08oiU/0myvkfDuZikkS3+rKBa4fUlxFjwnhKULKwkOElgQrsmod8xc11GqqCkWSMBlSGUSCHBU5F6AiymFNBfaNLQpyl6qJBvz6mMZzk1VlGhOCUpSmqiBmyuKsGbXS0VuNmslavmUUUskCr9Rp3xcIw7JBYEt0Ng31OSbneulorMbh1rWpJIa7MBS23lCgkwoWQvPa1TbXvppEUr+WEpSL3Y2Pt/GGsJgcpDPQHM4DGm5BYW/Z4ewGFSqYxYoDlRq5FNdrDqYr8CrwC4b8P4ycPmokkJ0KlBLtQ5QS58Is5PBVppOSvMzlA2LgDM/pHSYf4nDJLMDSWm3ZFAW5+UJ8c4rLxIMsKyrTUKuzX6/tFTgmsGniSKdPCJKypRllNCCUkgEEJcUO4FbuHirmcOll8uHIQmmcEgmrOXfNXWG5uPKWqVVNUuA7PpW1WekFw3HElIQpQZQqToW0FYwW72xGf8AqScgs8kj9LsC3N4ek/F6/wC2Sf8A7JEc9xfh4Ut5CElDBq2oKCvf3xXK4VN/+AHoT+Y7YaktuTaOkmsl/wDFHxH8+UlCkoSy8zhaS7Aj7xwXGHCyAxpcUe23vxi1VwmYC/8AS+ZP/lD/AA34bSoleJZFQEIQTbdQIJToLwtSaX2kTqpRjRxudkhlVZtq7bm8H4Zw9U1WT6QKqURRNDetyzd8ejTODYUhI+WApIKUqT2VEMQXI+ouTfe0Jj4dTIlqXKKjXORZRZNPCpagjFfJi1jk52yvwfA8GyRNdS6drMpNDuEmldq8zHM8Z4b8pbyzmlrJKC5Jy0u4pcNWHMTjSpnZPRr8z0p3RY8Kw5ISpQftdnMCwYEE+bBtoacofZsSK7CYQlIYFi4S2u7HWu3OLEcAnAuZerfUk91/bxd/96V8xicwD6OwYWIqHV6copcRilIUplMXdKidMz1JFdB0aJWrNvg0lqPgSxSM0z5RksrMAwDEkgNerF+kM4riQlJTLyIIQCEuM7A6B9H1qS3N4HhsJ/UFSyvKtKa0Z1MWKn0ZvKDSOAygn/UnsqodP0vYHmztoLs0dEfkKHeSYzaKrCyjOUAFJBcgUdiQSmwoWT5PF4nhICUJWpJU3blJIyrUGyusZcoS5oH77RY4TgsmWElLzFCqTmcA0ALFw11WNx3VmIw+UupRCXJ0b2/R2ES9Zyf1Y7svU8UlSxkVLCSLh0hv+LCMjk148gkJzKAsS35jULxP2OjnsNjikKckk23vXtaU06bRYYXFKI7akuA5zXKXGtzTb7RVjBrGkNyMIoGptbl09Y3cUydtl2OIFqkkqH1B3G4GY0/a0Vc3h4QAQpRNy7fY8+70spMknXTXu/buaHJXDxRqKvexbSISUeBqCRVLlFwoKNbjSt+YL90bVOVodNW8Qb+/G7l8PKe0FNziK+H5mcUuC5r1OosbfaHZVUFwuKlpOUpDU1dwbjxPlBZ5JLhgK2flAVcOQQ1xyqfGK2diTKJqTy1DeUZyg3lEyiy7wuMUE1IbTvP4izkYoCWSE/MKcodnIIOlKtQ3jjjxEEBywNnoLMIsMLMJSyF0U+ta3rzifHbySo5N4viK1qDgAlikPlD9pnAJbU03izwE80f6gKmrel7xyWPxihOcnM1DoT1i/wAFizkCQkAl3OZy2gPTpDemhqJdSlMcwygO/N2De+UDVJJF3Oh62HL94opvEinxFHdt/GkSlcXDXL9lg4vTzp5wKLRVF1Klq7EuWCtSlMATvWge8XM3g05GHmhSEJmrAOUKBXlFTZwACAb6coV4BiE4dAxLkrW6UCzAntqY60yg81QFHH5ilibdieybEFPaB3d2hKCvJnu2yKyZiyeVGGlgwAfap6wxwROWeLE1oK2Bu8R4jPlqCjLTMD/pUUFKehAzHk8T+Clpl5pSh2pjgK1BqzG926vCcf06pa8KwZxbO+YFKQ7ntB81XP8Axp3dIovnAmksu+ZRLWL3A8XMT4ulCRmdRQC2WxvShsaeReEsFxRAWrKOysAHNWgdz+IFHFmbOuk4lEtACBmc0YX99NotRMkhKfmOFqDhIu3P1eOQm8SQV/MUpClUozdrS96DfQQ7w3iLkKmHOTTM7FKTQtW/jC2y6KU2sHU/0IUMyHIOjH1asc9OxISS5BJfwdtunhFrheLSHLEGgdyqg1fnS/XnHKcWACiQVLCmbV6n6qDtPr0iWnLknVk5JDkriDvUHnYtX7esHOOWycirnpvct9NdfGleemlgylKapFSRpoL3bLuKw1wLFFwA5CVOc2UPRrdRrE+JMxWWBk/Dk93mLSKhxWgq7dd+fKvTYeSlMtMupZLZrHX8xSr4oRmVSmzc6N70gcniE2Z9CSqhJYb2A8qxo97HTb+oXi3CAQVJITqeatH3+0c5h8GuaaA0Df7gkVbU6aR2OH4ZiF/VLITYhRAJ3asTmcBAJZExPMJCuf6Sr0io3X6WtKbXBSfJTh05AoKWXJAHQDrrfeFcRiiWHZB2D8rbW8otJ/AyCWmLF6KRMAfT9IirxfD51kmUU7ZwPIsdOUStPOQ8U10DlzTQIUtJJumpLs5qprCr6RbLkKUwM3sgfrZRcW7ILKptaKyRw2cDmylQALZVJJvpWtNKQriZ0xgkypyN8wU3ewrXyi9r6Ftkuh2aESyUqu7u2V+YDRkJYNPzEuo1dtKWpUjeMiqJstJXDk/2N1J/MOSsGgXCR1APukNJw5Gg9fWDS0lI06sI4Zasn2RuZCTKSLC/dDcuWrSBC7u/+0DzaGSCaDNQXp6RFsCclKzSvfGFZSbm+rQRMo5XTmHWvgBeNHDM4US7Xu/TlDplMmnEU+zD8QriMNKV9SEn/wCv7RNQI+l/X73jUlSiGfp7Fbwb5LthbEjwzD//ABpbk4+4iQ4fKIbKw6kGHf6ZZ0FP8mg3yj/aKc4pak/YXIpz8OSSc1RzBHoRGkfDMsF0LXersXeLoStPQPv0giZHTvoftFrVmNNnOz/h0rp83uKfQvQwPD/CJSeysE6MT5R05maO3QdPGNplNVIB8i/URS1pF2cz8V8QCSEBBAQlktUMkXGlhoSOcD4bLKZaAoglnpzAvzpHU/EmAQpCZ1FkJUVBQpm+WaKLXc66tHNYfh+JUgLTJmEEUdJB8NerRpOairbIhBzwkFXKbmDeK2TiAjEUUHSzOwqCXp5QZcwgkLzIWLpUCx6MKHlBuF8CKVZ5lZilO9CBW7UpprFLiyZKnQDikmZMmTUpTmQtTpOUkMR2WI1ALP1itl/DC9QfMPHeTZyUi4B5E0/MLGaD+tJ9+UR5muDXdXJxyvhaZQspuhhpfC8QUBISWDvRqUarOT17o7T9NFG1mpzqdYWSVXf3zED136CzmMJg56CAqUeoHrT20S4hgZyg6ZLEbjVulY6QynJd6bU8hExKJH1F92if9D9Bus4JHAca4PyVEO9hetu4xaI4JOr/AKbEgOpRD+L+O8dXKlqFySNHpGTkNevQwedvoWPRyK/h2fcFLa1pzeLXh2GxEtTky1FgBQkgVoOUWqJYG51aChCWcUPUEwvNLoFKuAB4rOFClFNgfzG0ceWPqlhtwSIjMSevjAlyM1CAdojyTDyz6ZaI4wg3SsdGV9xBFY+USznvT+I59cop0po0bAc/SetYpa0hr5GoXkz+nV9WQ/7k/kQD+kw5oMg/2kp9CIrTLqBautIDPlHo3OK8zL/0z9Fsrgss6q/5k+rxkUglE3B8VRkPz/gv9X4GWSpnNb3bTbWCJl0/V1JgMknUHrt6RYS5bhwtI7z9gI5VGzJfZgZctVK1FvS/d6QwJNO0oilg/e8Vxnl2Y8tP3OsT+bYFagNRl101HSChWkM5mLORf25doKudcElwWILCvfzhGaC5IJy71DiIfLU4JJPcT5vSHSQrfRaS0qAcjLtmIYhqtStI0qb2hY729NIzDSgEua7aQ3IKHFFANcHkaMWeHRoljJqTOb9Ifqnv1eBKUBUpSBo256Ug0jKzg5tgaeZic8A/4tUACjPW0VQ6IStQksA76EeMbJUp/sb+/tASNXfdt+UL/NA+oUqz7wmxMdzABn6j3eJ/OI+lV/d4WlzE1OYHvfxg6PlvRBAMBSGsBjGICgJjklywUnLlICX3LvWoUbxd4ji6DTWOSxjJJUj9NWDAF92Pf4xR/wDdiC1i8c/yYasqkliqPV+FLScafKOs4zh5C5kueZeZaSwCSzu7FW+UsRCaQoJdXZUsvlrQaFvGscpxDjqir5QJB/VcEBnAG1DF5w2b/p1r5/zHboaUl8Zuf8/4cfzp6ctb6f1jk3DlTUrXQ6bd0Zj5JHZmJBVRjlS472pHdfCfAEISJk1IMxTEA2SCAwaz84v53D8PMUM8qWops6QWjaPx245OVnkKFMlgCNno3fBE4gBJzAvyA7qx6Pxz4UkzEKMtCUTNCHAcaECne0eWYmYpCylSSFJJBerEULxlq6bhyLdQYTGBIJrQgpr4iJ/MIoBX3Tb94Fg5c1blHRv5HWG52EmSw8xq8xTqIyrAqdXQD5hsXDan+YipVPpY9/pGyp6h21YD1iEtQNz/AMqN0iRXYd5bOqXpdKlJ72qIUMqvZzCzuUk/aDoXltlINHcOensQFczlR6/dxDsGzQUQKKfn7MSQs2cwEEMb+DwWVNapT4U2hZEjapYIsR0Nu6NyMKlIYqbmCYIjEZqhHjEZpKT9J8PvFpMulyaxEp9CWN2b0gWUDTxBHhBv6n/I0pfWNfO7TJL7e9YQmrFRJGgHn9o3DKwHt5ftGoRO0r5f+SlHYU6fvSGUEJByAPrmJgaVAmritNfL94ZTIyipBezV8RpEW2PkGn6nWker+UbViAwDDwAo3hE/lOLFR5adR11iQwzAsgktYB/IekOhZXBGXOVR05htcQdc9RrlZXj1fWAyJ4F0Obs+tgC9+nIQSbiauAEh7HtFm3I9P5NvZSkMTcSaNnTuNLbafuIEqaRqWu1K+IhYJzLf7ln6d0PSpIdmYBrHUe7QN+xqwefNVg29jo1PvDEoUymtKUa/NrAAQsualKiz31bfkGaIzJ6iVZRc6PbaGnQWhjEYkWao2L9PflFfKZ2mJUovpoBuYYQhQr2Rs7dWc6xf8F4ArEIzomIBBqLnvIi4RcnSC7ZRYmfhyOwgggvbly/isBnKcDIkJq51NWAoKfzFhxDArlTFImhinm+YaNy74UWQm1c125GCTksMbV5YvPWSjsqym1Ak3B37vKKtMp5iQb5hUk6V+0OcQKMuYKZiW7LkktSwr3wngVqXMGVDqALtqTT6RYkE1e8ehCVaH8Zi+Ss+IZDT0lwcyBysTfmzRd8JUBLfYjSnukXcv/p5isUETGlyhX/3M2dqVygeRjqZfwfIwsoCY05QFVKAD9EigEEI3pbfwpJlvwOeuakFmBD9xtF9KlkXNeWn7xykri/yZacqUpSQG35Q/gePrmFiMrFi4628I1SdFnQBT6R5x/1AwUv5mcpKVqFwBlU1iX10jvcFjM7hScqhzBfmCI5n/qRgCcP8xIJKDvod+UZ6sbgxM87lLDNboT16tE0TioMSe/8AMJJCnBIr19YKhKtXHeX5R5dmVsbR5c4xRFy3Kz+2hb57O7kd7nuiAnJs786DehgCx6bIQaoxDbpKSPBrefdA0EAtm/HUEwupAZ3IHd6tEpctwGJd9WMNqx3Y2laQGevvnAps5I/URXTuvGZg5BHe17ac4DNlBhSmg0/aFTG5DCEoIICxd2LfeGJuKXkyFRUimoP/AOvzyimlgCmYJ8T6QyvCzAkrSoLSf7BXvF4tWVGT6CfLzOygCLOGpzaCTOHzAHQmo1Ss+htFaJpBD5gejRZScQdCSOZI20g3VyNNdgECYL0L2MZDoUDXtdzxuFYbP0rloS1wWo9BTnGpCwHCVDoCx7vSAS1Egvca2108YkQAAO0XIdqaX3vR4jaZuSLCViVMygw31br4RFOLSxq1GFK+PWFzJBsTz7T++kQWgMeQDM3R6c61aGPex8F6gg03Y79In8nNRsrkVd9doQQpQ5Aag01f30gQxKg3azqNgNB1gDcWcjBoJU665XvQHRwa7k9L2cyAM2qejm/TR9XtvFarGEtUON+/zghnFRcm3u0FoaaRYTMLnN6CuldzzgMqWhIOUAbuo67D3aNSphFlEvd+lhETi3/SLVL+xAX9eiExAemU1ozkdz9I7f8A6byiEzSRRwBrZ39RHArx3+LBqGg/mPSPgjEJGFQ7ByXbdzfY2jo+KrmLAP4/l/6QnhDmWWJ/xfbWrR51OxwUaHsjp66l49o4hhhMlLRTtJIHeKVjxhfB57qR/TTCpOglqIp0BDc4v5Om3K0DsUn4dc5SESg5WW5VuSa2DW3j1X4T+DpOFAUxXMIDqVp0GkVPwLwMyEmfiEFMw0SksSBqWFn5x0uE4mZk1h4O+UNctR3anOOzTvxpMlR7Lz5oDDU2EcvxaeVKUCkHtMBuWLdwuekWcjFBIKlEubPcJAqTs5q1NIpsdigSFNYOxvUlnPNvB4tIsDjikKlnUukdxYFugMV8srExR5b60VTuMaXPJUVKv2T0YuPXyjWJx4zJYsS3ooH7eEMDoMBjwpqstJp4fiLjHJE2UpB/Ukg94jz6VimUS+U/g0jqcFxDMEl6kV6wmI8sn4coJo9aka11HfE8xSln7nenvpGsZm+asAUzHWNKkgB9PFu/u1jxZUmyGiJKiL13L+/CBGYHqa6jlblBjNAqLWuOf7Rv5JI0GwNHDihDV6wL8IaJSwWcOQ0CCwbMS2h++/7RcYHiUuWkJXLBtoC9a9GcCEcfiZb5ky8taXOumjUi2lQ5RilaYsifYWI5eXKJpLu793dGlYlgHS6Rsx0qa2tEVzv7R3AVvoPtE0SSMgCoJG1Pb/tEZayP19CKdKxIWJVmB5X8PvAVqB1qLGr+Gu0FUUsElKSR2wdAXLP4QWWQE0JbUkj7UMCAzWPgN9GN9I0pN3tyavdDHZbS5strq7ve8bhHDqSpP/uTEtRg8ZF7Wa4K3Dg0rvS3Un34xtZILB6XFIlNmAdSOQ15kNp4GF14dS62e/KtLe7xn+HMHmEkOkGmgqWJ9eUAGZtWN3cfzSDSMOAB1qQ9T3lmtr4QVckcn3anhux8oMDF5IBURm6k18N9IIrFnshr6gNfdt41NlUsGL0NX+/jDOBxRQlSRlIUliCKGtg9gbUhxoI12ATOClOxJ8CO7zpGp0wUqxZh71OnrDSpZ0N9LFq8/WtY1h0h6pLl9tLawMERw84kUNBoK3PlBVqaj3s1fHzieImJKSQl921LU5+zCksFnonl+R3xDLDjMA4Dl6gaDntHVfBnFClCkKahzAG7a3vHLSlKvkeu1BfusYnJUoGgIILg/Ye9I10p7JWaJHo//qFZolIA30HNzSCp4wrL2cy1B/pSLbhLv01O0eaYyZMWqhB3zHMx5J174OnizXWRkD5qg00ozOb723f0ozTVgd7jApSElc5QmLcJllh2uiQ5AFS5aK1E4BRlINAQf9zAuSRd1JJjmJXFFFALnNkKcxd+0p1HfQc4Lg8W6uyWyhhySKD898UpIZ1OIxhIIzUUTUbOaeCYSxM0qWOub0A8vUwhInsw5knqXp5w7Km1S2gL9BF2IgtD5iDQhm5BBZor8RIJVdr+IH3MWs0f/nzJA9IqsYXetv2iGwNLlOetov8AgQZJbQfaOcw1Df25jouF4zICAHo57qxO4Z58Z4zElZSS72a/4eNy5oCqpNdRbSgpr9oUUkmqA6X0JEMygtNCFaP9LjYx5TRlkYQwajO/h6PE5aRoaEOacr8recRmoJDgEm1qc3pEETww5dWO4ro/dCFwGWHSxIfns1awGctnGUqDNQOK03iAWBQhQLUNPfKJJmksQexXRrbvY8vSCwRoJDMCUgbORtZ6dWhiXLLuoktYvboRWIypmW9G3Y+PrprE/wCoVYZT3ObdeflFWhpeyCW/uNe/7QRGGDM5766esbRJCnUVBx3dIiiWhJIUac784LKS9kRJSDmWM3RwXbTl+Ihj0JBCpalAbKsOR/MEmzUF8jltqinS0QB7NieulfflDTB+hVaz/l3BxGQSfID3anOMhkZFzL3Ln05wRGDSG8v3p+dYihYNSpybNXyvv4wTMCQC1QzAtUBugibBRsCpCtC/Sgbv0iWVRa5ZqAU/jvMMyz2gGtZLX2631P2hdUpecubh8r/nzhUuwo3Mks7u70oI2JB1I7Rq9wI2uTmchVXAP2FTGkyVIV2lO7G+g9i8BWBmZPCQwJL1sTSjuTb+bwFRSTR6XHoT9vbyXjFOwSGPvvtBJc0gPpTnWpq9rd8CyK0CQg3qBSmlXpQN393WX0vSnk9OhiC8WoqPZ3YilO/7Q7g5aJhOY0ezgOwFGNC9oNvQYAoVQ3SdQC1dy7+YEClLeoKvLS/fWDTsShKmSS1OZZt9aDygKpudJYNyZ6+9IdVgpSNzplyC7GoNz72iyGIQpIBlhStLAeMV+CmjMyvlsHoQrYU+pg1WPKB4pRl5imwH1KKXe2m/46xUbjlMaYyua5OnvfeBoV8sEk0cO20LCcZmUB0nVg7kUpz/AHixm4IlAKhe/nfujo0ZNvJY783noG77+UEwmIdlWooNyKgPQeUVOWqQVUY+EGwM4EgHWo5beXrHVuEdAhZIL6n7ftHOrxgzFzrDPH+IfJlAg1Ljy/MeZ4pa1PXueM5SA7ubxhClBKC+8dn8IYhOZOZQKiC3iRHh2Hw6n7KmPKOm4djMTKKFSyh0kGoqWehHQ+9J3pPI0d78e4LCyzL+UkJmLUcyUkAZWuRYdpqiOYk4pLNRRcV1Z9v5vC0ycuYpa5r5jsWHQOdIFLlNYC71/iOTUdytGbdFkiUygyxWwqffSNYtCUqolQPewoN4UluT2VdqtC/oDQ0vfxg3yr5lFyaUoQ7mmsZBdhpCQXLvWoJL7Xu9ILiJb2cenK1TC03DKDdpx5M3jy3iJpcE9SLbtUij3g4C/aDFDDca9LUu8LzUJBdxuBWm3TuiQmpehdXL8xuapKg6nrQ6V0ff33sTJSp1C6QQo+9XjJiH/UbWV720gUuXSly1BUWrU84kWLuaj3T31hithsBJQpX+oFI5jcwzP4Wby5majPvdn509YqE50qJFU8i7H3tDP9SxBcguCW8fvFJotTVU0ZNwKh9QS7Vao841Ev8AuqqdtQ6fxGQ8DuBXrw4JqWvTS+94PLkMGZtXJFanbmIKVAnenVwesRE5JBbsl6sWr6D9oztszCS8TSmlHfWlIlKJJzGlHFdTUV5uzRqVNSTq4Gmtq8+nKITp+9GNvdoOSWqCkHYOK0sz36wIpTQkBhZzq9CzGAynUwCklwTR/A9zeMWUsqIctQXZ2FxpXUtFKI45KhUwZqguTsT06dIakYav0kmjPareN+6BSx2iDSltCWFfA16w5g55VQUI0auznR6GKVJFQjYf+nY9shH9ocm1KixbaE8RiRL0ZzahUe/7sIlxTDrz1NrVAowcuWJryhIgFTE1JN7aHanhpEyHqYwHQ6hQUPJz4c94nmaiAQ9KttpvU7bQGVLUHUCABZyz72B2/iDoxYA+lyVdaXr319mCiVaAp4cWcrJIrlFr172iIWBQjMNL17nesNLmMDYODz/l6UgE4hKRloLNRxpSA0s6f4I4QhalTpif9NFG3UN+kX3xCqWpACUpyiwAAHgI5z4JxKlImIUsBrJNy9jzG3N94tMYkmwpp438jHbpUoldHOz5KXc+3iC5iJYKybOT3A/iC/FOGSiQZhmlJsBlLE6Aq0feOBnTZkyhJILBujsPOG5VyJujfFuLzJ63LZR9I5Cx77wOXLKg9I3hsM1t/dYflyi5dmt78fSMpyJbMkYStU1p7fuMWEh00UaCj1sLvGky0tvUO9Of58Y1/REkl7lhbdr1A7vtGLkTdDiZzgZQ9T6wVCM7OHs9Kno3I98KIlFNSA3LaviIaTMP9p1ALnu1066xA7vkYVg0liUgEC9G5uTzc1g2JRZspDVq7in5hT5oUOQYVeAzJLWUdL9T6tEtjddDMpJBFGGxqD3QRZOgy/n2YWCiGBDvbk3MjfWGMwNXqPtpt/MIOiCGJDUOoqPLrE8RhszBIAp2nq/MDQDqbGIBBJKgxT4ECJoDWJ6E66ENr60hiQlOzCjhibh9KGkRw7/SlXUd/ukWE5i5Zjs3pC5wYAJv9vdIZLTNYbDh3Be1/e220SxMpKgxUQW11O/t7QITgkVB6C351hXETQTS960ba12HvdibwSOHahObnaMhKaliynVsaW584yK2kkzRgo3Z7l3tXTaHMOadlISkU7henURkZEtYKQVS2IDd2jeyICS/aG3gOW3hqIyMiBM3JJSlyHqDoxBelNaE6Q2MScpU7MOtABGRka1gEHw/1JUoaW0YUrvXXnq0HM9KCewARZrtTXSpfxjIyGzTc4pUI8Qx5WWDg6jQ2balR5wl8w1I6dTzryjIyFSJvc7YxIn5h2qtR7F9a6+UFQUD6U6000aMjIzfItzoUKHNgaXP4vSn7RBE0JckWOm/l7MZGRaBM1ipuYkoo1O7aGsH8VzpQKFJEztCrhLBP6QAGa8ZGRcJtcGpHjfxGvEj5eUIlj6quXejECgirRggaJBfT86RkZFSk3yHJpOHb6jbbzg0vDAnegZwKWBjIyIZFZoPLklL9PRvxByonYuKk9W99BGRkQxApSwHZ3Z20FQfX1gqJLgOosTYP4RkZCYLkMZYehPZ00Oh8/SCSZCicwYaVJLbsNbRkZCRpDkxZSCAwdRoQL9fekHQMrg0/axp0jIyE8FUgMxdQE2LD2/3iSFij82J82138Y3GQ48BFDc3C0KctRuabjT89IRMtRzLdmU3edv4jIyGkVtRCYlH1EFybUp027oXUjs0AYjUVIGsZGQGMkgKlgXLPWgjUZGQ7ZN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8" descr="data:image/jpeg;base64,/9j/4AAQSkZJRgABAQAAAQABAAD/2wCEAAkGBxQTEhUTExQWFhUXFxsbGBgYGRkYHBwYHBgYIBgcGhocICggGx4lGxocITEhJSkrLi4uGx8zODMsNygtLisBCgoKDg0OGxAQGywmICQsLCwsLCwsLCwsLCwsLCwsLCwsLCwsLCwsLCwsLCwsLCwsLCwsLCwsLCwsLCwsLCwsLP/AABEIALcBFAMBIgACEQEDEQH/xAAbAAACAgMBAAAAAAAAAAAAAAADBAIFAAEGB//EAD0QAAECBAQDBgUDAwMDBQAAAAECEQADITEEEkFRBWFxIoGRobHwBhMywdFC4fEUUmIjcpIHFcIWM1OCsv/EABkBAAMBAQEAAAAAAAAAAAAAAAABAgMEBf/EACURAAICAQQCAwEBAQEAAAAAAAABAhEhAxIxQRNRBCJhgRRxMv/aAAwDAQACEQMRAD8A4PDYlZORIYuSwBYg1ApsKaiMRipi0JSQzkjs1U+gINqju7zFSicpIzJB2NXBqbHuifDcV26qYVJLOXuGDgCzcow2W2RR2OD4wpCDLoohTVCTdX1JLPmCaXpTpDvFRJn4U4eZNKcqxM7LEpLFkp0y/UzsQKaRxcvEmYsChVcBO4JNulW7tIu8CXQpI+piSTSodwCWcsLcukQrgwWOSwwEmShMuSFkIQpZCmf6xL51qlTh7F4NxNSSoJzOEpASQW7KXIBTuAGvobxzKVzicqQS6mAZ3AcvvQCoNad0XkuShwVsMyQAWc9Ru9n2i5y9l3WRDimLYlKXVdRIeqRehvWtta8l8OVhBByJSQ2UGhAIPa8j1HKLn/tiCQUEJQFVfMSVNSpY21Y2ECxnB5faOYAqD9pvJQsK6a+MStSKwK+yslTwXSFghQyswLBmJfQuaAXaLDHTeyhC+2SpIKUl2IoQWu7+QtC54eEJBWkqAAZLJKipzdn89vCvxGJyhRSaOCouLuGLas4DgaRpY/07Tgs5Rw0yWxSlBlhIIqS6q1rqz+kLJmugkdLe9ad3WOa4PxFlKIKmAv0FDUsDaGsNjwFK7VCmlXqE16B4iUTfS1tqpnqOCwalArdQzEn6Saihskg1D98VPxfwxUyXNDk5ZYWCUqDEFAP6Nkm/KOPlIFCCr/ksPUWZXOwg5wzFbzCQAHGdb8we0acjGktVVwZ7FfJy00VAILu+9tmtVzAZiiGSaAsxY2r9j5x0U/IVZu1QgPpztpFPxIlCfln6j2rixO2hPjQV0jBSTM8UVyb/AFE0JOnIV3iXzyBlSNd350PdeAoUm7V7/wA+zGIW1tRXobjpGjQqDy5wcA1YNSln8bxPDoCmSo5RmDXNTyEKImNoLNUdaxYcMDLkhcokLWnIo5k0zAFmopjFxjkZ61hMIABTSHUSA1oHIMNyzX3eN0hmpWDBakeY8XlNiprEF1AgAh/pDjxFucetytTyMeK8ZmZsRMykt8xVeYJ29s0ZfIX0olgJ4USlhUU1eoIs7O5NbRsfQBdgOyGuCQNP7vCrwrNxABbMRs21N+t4WzApS5YkqGoFAnlTX8RyKDaFWAyiS5d+1ROhDPViw6vpziGLlBOQAuoFiXqAB2R1hczCpVA2WgHhfcsG8ILMn5ySr6mvoGFbXd9d4va0MG92BYggdN2+8d38G4hSJRRLLBUylAalgHd3No4Mr1vuOdGBG0egfBmKwkuRKM6fLRMC8xSqZlNFuHBSbs941h/6sKvguPjPEk4nILIlgXOpJsBWhFIoyo65gz2KtBXpBOLY1M3ETJqVBSSqhDkFIGUF3ZqC13hUAGrJzDo4Y3d9GbpGU3cmz1NNbYpDKEPcnQNXW2sAZjqda7WF1RIoA/tatijlTuuIgsN/NDSumoiKNL9Cs9YSWcj31jISxanUb0pqfSNRVCs5WXiKN++/5hr5SQxTck0rXY0DU6xXyZSjofCnv94z+oLuKR0V6PJL5OLBATKSkMgJLKOUdtSjUkkl1HUlmi4kFRS9yP1qPZq4YJCXBItXwjk8KgBOZyC7N3UN/ffF/wAKV2lFiRQZgEhq0fQVtdg20ZzjSsmRYycQlKlTFUdKcwCi5WLXtq9XNLajmY5K6cwxGWhpari+vlowr5E0KSFVYvUOTbWwDW/AEczhcQpJNDRVNCzu9Q4pq2sZQamJZOhM8Hs5yz1qXYOA5Sab6vQ7QDiXERlDLHIkMWGoBq5vbveOfm4hZsReiddN7/zSphIlSvq/T6RqtMdF3gcUaFalFiTplDM1L222iXFJiZzTBlIFCzprzTua+kUcmSaKZxoK7RuXUm7C4tGiRd4ouAsyU/3A0CTu2ztv53hfBqzq8rga6PamvKFV8QWWBVQFwwAqzCnSOj+EMOkla5glFQYpeqgK5lAPRhS2r0YRM5bYtsBLF44pAQy3DO5I3tSr98WmDmvKWKu25vXeppGTOGHEzAlHZFTmykBNOykquddejtFkngyZSVpIcgAuFMHI5RhqakarsqMkuSsErKolRZLns2dr1HL1gWPky5iQEs4/VmWSkMf0MXFdqNE+Ky6UCuh7qeAG14TkYH5lf0sz+r6eB3hRXZFFNMUKhAJDBnrbagvA0qox998X0vgRYguSSyasQHLG5Gz6VhSfwyYkKUqXoTqrUCugoSX5N02U4hZXFWnpHTfD3EcgCJgzy3Csp/SoFwtOxB8axR4XCZ0zKkLSEFCQLpKmU50Z0+JhqWCNx7rFvBrpxvk9dkNcH6teW8Oy4QwcshKQ1gB4CH5aTG6M2MqmAS1KJYBJflHifHJqfmzSksj5iiHAcuXDgdY9P+M52XCn/JaR5v8A+MeR45s5Ja5NT6eUYaztpDcfrYIoKkumoF3p1IHRN4CpRcAENckUo1b1JuAbOTDAIZ3zMlmuzk2LcvOAz8YCko3UNhRu0O8t4RmrJRD+rH6k0uAKAEa71o9XiC8W9GHMtUtu0RWWNLc/DpEEAUp05+/zF7UAypQVZ3ISPHUeXhF/hJXZDio5qP4EUnCpbnMbCg0i8CgkZj6E+pH7xDXR0aKUVukP9oJdOWm5ZvO8Sws0FnopIqlgLE7jaKWbjkhQAs4DkU1NQD03t3RYcNxAUPmqS6E0NxfNQMbdeW8VGF4JepJztFxJSZlUhTF8r0DA1ILaWa5hXFqIfMLFie0z7Vp0hJfxFlplQAaJAuhzc6k1BetjyjeFxS5ksIVlA7WbMpXZowDKGVyQFal2jd6MGvq8my1UlXLK9WKLmw7o1D8rgyFDNLWVJO5AY6gOKjmwjcc706Odyk3yVMgF2IDbhmLWcHo2lzGsRwxNmy7bbln9tBceUhuwRqFAg3JdxWpNabUjMOpRUkLUoAocEhy/+VKauBWMrfKObgTkyDKWUgaZgpQAdqlQG9G3sIDLxynqrMVBwoA/USXNLdzUMXXEsN82UoUKkV1AUBahBfkOUUWExCcwcasXoAQBZuT3eNYvcslJ2W/DcCsqzakDUXex7tYdxgVOC5YQAql35AlxelLteNSJ6UkN9LaaHbweGJM9AL6udXLavzeIat2HYgODUdTlWoGz69A21tYQm4Y3LgkEM24pl1vu3lHQpnliAagamlhWGhKQooWoAqAsU2e4He3hF7n2Wcb/AEhOUqt/bQMWbyPu0W3D+AoKFfM+si4Ntta6d8Wh4S6jMSzEkts7Zj4xmFwpUc7gDvryOz08oiU/0myvkfDuZikkS3+rKBa4fUlxFjwnhKULKwkOElgQrsmod8xc11GqqCkWSMBlSGUSCHBU5F6AiymFNBfaNLQpyl6qJBvz6mMZzk1VlGhOCUpSmqiBmyuKsGbXS0VuNmslavmUUUskCr9Rp3xcIw7JBYEt0Ng31OSbneulorMbh1rWpJIa7MBS23lCgkwoWQvPa1TbXvppEUr+WEpSL3Y2Pt/GGsJgcpDPQHM4DGm5BYW/Z4ewGFSqYxYoDlRq5FNdrDqYr8CrwC4b8P4ycPmokkJ0KlBLtQ5QS58Is5PBVppOSvMzlA2LgDM/pHSYf4nDJLMDSWm3ZFAW5+UJ8c4rLxIMsKyrTUKuzX6/tFTgmsGniSKdPCJKypRllNCCUkgEEJcUO4FbuHirmcOll8uHIQmmcEgmrOXfNXWG5uPKWqVVNUuA7PpW1WekFw3HElIQpQZQqToW0FYwW72xGf8AqScgs8kj9LsC3N4ek/F6/wC2Sf8A7JEc9xfh4Ut5CElDBq2oKCvf3xXK4VN/+AHoT+Y7YaktuTaOkmsl/wDFHxH8+UlCkoSy8zhaS7Aj7xwXGHCyAxpcUe23vxi1VwmYC/8AS+ZP/lD/AA34bSoleJZFQEIQTbdQIJToLwtSaX2kTqpRjRxudkhlVZtq7bm8H4Zw9U1WT6QKqURRNDetyzd8ejTODYUhI+WApIKUqT2VEMQXI+ouTfe0Jj4dTIlqXKKjXORZRZNPCpagjFfJi1jk52yvwfA8GyRNdS6drMpNDuEmldq8zHM8Z4b8pbyzmlrJKC5Jy0u4pcNWHMTjSpnZPRr8z0p3RY8Kw5ISpQftdnMCwYEE+bBtoacofZsSK7CYQlIYFi4S2u7HWu3OLEcAnAuZerfUk91/bxd/96V8xicwD6OwYWIqHV6copcRilIUplMXdKidMz1JFdB0aJWrNvg0lqPgSxSM0z5RksrMAwDEkgNerF+kM4riQlJTLyIIQCEuM7A6B9H1qS3N4HhsJ/UFSyvKtKa0Z1MWKn0ZvKDSOAygn/UnsqodP0vYHmztoLs0dEfkKHeSYzaKrCyjOUAFJBcgUdiQSmwoWT5PF4nhICUJWpJU3blJIyrUGyusZcoS5oH77RY4TgsmWElLzFCqTmcA0ALFw11WNx3VmIw+UupRCXJ0b2/R2ES9Zyf1Y7svU8UlSxkVLCSLh0hv+LCMjk148gkJzKAsS35jULxP2OjnsNjikKckk23vXtaU06bRYYXFKI7akuA5zXKXGtzTb7RVjBrGkNyMIoGptbl09Y3cUydtl2OIFqkkqH1B3G4GY0/a0Vc3h4QAQpRNy7fY8+70spMknXTXu/buaHJXDxRqKvexbSISUeBqCRVLlFwoKNbjSt+YL90bVOVodNW8Qb+/G7l8PKe0FNziK+H5mcUuC5r1OosbfaHZVUFwuKlpOUpDU1dwbjxPlBZ5JLhgK2flAVcOQQ1xyqfGK2diTKJqTy1DeUZyg3lEyiy7wuMUE1IbTvP4izkYoCWSE/MKcodnIIOlKtQ3jjjxEEBywNnoLMIsMLMJSyF0U+ta3rzifHbySo5N4viK1qDgAlikPlD9pnAJbU03izwE80f6gKmrel7xyWPxihOcnM1DoT1i/wAFizkCQkAl3OZy2gPTpDemhqJdSlMcwygO/N2De+UDVJJF3Oh62HL94opvEinxFHdt/GkSlcXDXL9lg4vTzp5wKLRVF1Klq7EuWCtSlMATvWge8XM3g05GHmhSEJmrAOUKBXlFTZwACAb6coV4BiE4dAxLkrW6UCzAntqY60yg81QFHH5ilibdieybEFPaB3d2hKCvJnu2yKyZiyeVGGlgwAfap6wxwROWeLE1oK2Bu8R4jPlqCjLTMD/pUUFKehAzHk8T+Clpl5pSh2pjgK1BqzG926vCcf06pa8KwZxbO+YFKQ7ntB81XP8Axp3dIovnAmksu+ZRLWL3A8XMT4ulCRmdRQC2WxvShsaeReEsFxRAWrKOysAHNWgdz+IFHFmbOuk4lEtACBmc0YX99NotRMkhKfmOFqDhIu3P1eOQm8SQV/MUpClUozdrS96DfQQ7w3iLkKmHOTTM7FKTQtW/jC2y6KU2sHU/0IUMyHIOjH1asc9OxISS5BJfwdtunhFrheLSHLEGgdyqg1fnS/XnHKcWACiQVLCmbV6n6qDtPr0iWnLknVk5JDkriDvUHnYtX7esHOOWycirnpvct9NdfGleemlgylKapFSRpoL3bLuKw1wLFFwA5CVOc2UPRrdRrE+JMxWWBk/Dk93mLSKhxWgq7dd+fKvTYeSlMtMupZLZrHX8xSr4oRmVSmzc6N70gcniE2Z9CSqhJYb2A8qxo97HTb+oXi3CAQVJITqeatH3+0c5h8GuaaA0Df7gkVbU6aR2OH4ZiF/VLITYhRAJ3asTmcBAJZExPMJCuf6Sr0io3X6WtKbXBSfJTh05AoKWXJAHQDrrfeFcRiiWHZB2D8rbW8otJ/AyCWmLF6KRMAfT9IirxfD51kmUU7ZwPIsdOUStPOQ8U10DlzTQIUtJJumpLs5qprCr6RbLkKUwM3sgfrZRcW7ILKptaKyRw2cDmylQALZVJJvpWtNKQriZ0xgkypyN8wU3ewrXyi9r6Ftkuh2aESyUqu7u2V+YDRkJYNPzEuo1dtKWpUjeMiqJstJXDk/2N1J/MOSsGgXCR1APukNJw5Gg9fWDS0lI06sI4Zasn2RuZCTKSLC/dDcuWrSBC7u/+0DzaGSCaDNQXp6RFsCclKzSvfGFZSbm+rQRMo5XTmHWvgBeNHDM4US7Xu/TlDplMmnEU+zD8QriMNKV9SEn/wCv7RNQI+l/X73jUlSiGfp7Fbwb5LthbEjwzD//ABpbk4+4iQ4fKIbKw6kGHf6ZZ0FP8mg3yj/aKc4pak/YXIpz8OSSc1RzBHoRGkfDMsF0LXersXeLoStPQPv0giZHTvoftFrVmNNnOz/h0rp83uKfQvQwPD/CJSeysE6MT5R05maO3QdPGNplNVIB8i/URS1pF2cz8V8QCSEBBAQlktUMkXGlhoSOcD4bLKZaAoglnpzAvzpHU/EmAQpCZ1FkJUVBQpm+WaKLXc66tHNYfh+JUgLTJmEEUdJB8NerRpOairbIhBzwkFXKbmDeK2TiAjEUUHSzOwqCXp5QZcwgkLzIWLpUCx6MKHlBuF8CKVZ5lZilO9CBW7UpprFLiyZKnQDikmZMmTUpTmQtTpOUkMR2WI1ALP1itl/DC9QfMPHeTZyUi4B5E0/MLGaD+tJ9+UR5muDXdXJxyvhaZQspuhhpfC8QUBISWDvRqUarOT17o7T9NFG1mpzqdYWSVXf3zED136CzmMJg56CAqUeoHrT20S4hgZyg6ZLEbjVulY6QynJd6bU8hExKJH1F92if9D9Bus4JHAca4PyVEO9hetu4xaI4JOr/AKbEgOpRD+L+O8dXKlqFySNHpGTkNevQwedvoWPRyK/h2fcFLa1pzeLXh2GxEtTky1FgBQkgVoOUWqJYG51aChCWcUPUEwvNLoFKuAB4rOFClFNgfzG0ceWPqlhtwSIjMSevjAlyM1CAdojyTDyz6ZaI4wg3SsdGV9xBFY+USznvT+I59cop0po0bAc/SetYpa0hr5GoXkz+nV9WQ/7k/kQD+kw5oMg/2kp9CIrTLqBautIDPlHo3OK8zL/0z9Fsrgss6q/5k+rxkUglE3B8VRkPz/gv9X4GWSpnNb3bTbWCJl0/V1JgMknUHrt6RYS5bhwtI7z9gI5VGzJfZgZctVK1FvS/d6QwJNO0oilg/e8Vxnl2Y8tP3OsT+bYFagNRl101HSChWkM5mLORf25doKudcElwWILCvfzhGaC5IJy71DiIfLU4JJPcT5vSHSQrfRaS0qAcjLtmIYhqtStI0qb2hY729NIzDSgEua7aQ3IKHFFANcHkaMWeHRoljJqTOb9Ifqnv1eBKUBUpSBo256Ug0jKzg5tgaeZic8A/4tUACjPW0VQ6IStQksA76EeMbJUp/sb+/tASNXfdt+UL/NA+oUqz7wmxMdzABn6j3eJ/OI+lV/d4WlzE1OYHvfxg6PlvRBAMBSGsBjGICgJjklywUnLlICX3LvWoUbxd4ji6DTWOSxjJJUj9NWDAF92Pf4xR/wDdiC1i8c/yYasqkliqPV+FLScafKOs4zh5C5kueZeZaSwCSzu7FW+UsRCaQoJdXZUsvlrQaFvGscpxDjqir5QJB/VcEBnAG1DF5w2b/p1r5/zHboaUl8Zuf8/4cfzp6ctb6f1jk3DlTUrXQ6bd0Zj5JHZmJBVRjlS472pHdfCfAEISJk1IMxTEA2SCAwaz84v53D8PMUM8qWops6QWjaPx245OVnkKFMlgCNno3fBE4gBJzAvyA7qx6Pxz4UkzEKMtCUTNCHAcaECne0eWYmYpCylSSFJJBerEULxlq6bhyLdQYTGBIJrQgpr4iJ/MIoBX3Tb94Fg5c1blHRv5HWG52EmSw8xq8xTqIyrAqdXQD5hsXDan+YipVPpY9/pGyp6h21YD1iEtQNz/AMqN0iRXYd5bOqXpdKlJ72qIUMqvZzCzuUk/aDoXltlINHcOensQFczlR6/dxDsGzQUQKKfn7MSQs2cwEEMb+DwWVNapT4U2hZEjapYIsR0Nu6NyMKlIYqbmCYIjEZqhHjEZpKT9J8PvFpMulyaxEp9CWN2b0gWUDTxBHhBv6n/I0pfWNfO7TJL7e9YQmrFRJGgHn9o3DKwHt5ftGoRO0r5f+SlHYU6fvSGUEJByAPrmJgaVAmritNfL94ZTIyipBezV8RpEW2PkGn6nWker+UbViAwDDwAo3hE/lOLFR5adR11iQwzAsgktYB/IekOhZXBGXOVR05htcQdc9RrlZXj1fWAyJ4F0Obs+tgC9+nIQSbiauAEh7HtFm3I9P5NvZSkMTcSaNnTuNLbafuIEqaRqWu1K+IhYJzLf7ln6d0PSpIdmYBrHUe7QN+xqwefNVg29jo1PvDEoUymtKUa/NrAAQsualKiz31bfkGaIzJ6iVZRc6PbaGnQWhjEYkWao2L9PflFfKZ2mJUovpoBuYYQhQr2Rs7dWc6xf8F4ArEIzomIBBqLnvIi4RcnSC7ZRYmfhyOwgggvbly/isBnKcDIkJq51NWAoKfzFhxDArlTFImhinm+YaNy74UWQm1c125GCTksMbV5YvPWSjsqym1Ak3B37vKKtMp5iQb5hUk6V+0OcQKMuYKZiW7LkktSwr3wngVqXMGVDqALtqTT6RYkE1e8ehCVaH8Zi+Ss+IZDT0lwcyBysTfmzRd8JUBLfYjSnukXcv/p5isUETGlyhX/3M2dqVygeRjqZfwfIwsoCY05QFVKAD9EigEEI3pbfwpJlvwOeuakFmBD9xtF9KlkXNeWn7xykri/yZacqUpSQG35Q/gePrmFiMrFi4628I1SdFnQBT6R5x/1AwUv5mcpKVqFwBlU1iX10jvcFjM7hScqhzBfmCI5n/qRgCcP8xIJKDvod+UZ6sbgxM87lLDNboT16tE0TioMSe/8AMJJCnBIr19YKhKtXHeX5R5dmVsbR5c4xRFy3Kz+2hb57O7kd7nuiAnJs786DehgCx6bIQaoxDbpKSPBrefdA0EAtm/HUEwupAZ3IHd6tEpctwGJd9WMNqx3Y2laQGevvnAps5I/URXTuvGZg5BHe17ac4DNlBhSmg0/aFTG5DCEoIICxd2LfeGJuKXkyFRUimoP/AOvzyimlgCmYJ8T6QyvCzAkrSoLSf7BXvF4tWVGT6CfLzOygCLOGpzaCTOHzAHQmo1Ss+htFaJpBD5gejRZScQdCSOZI20g3VyNNdgECYL0L2MZDoUDXtdzxuFYbP0rloS1wWo9BTnGpCwHCVDoCx7vSAS1Egvca2108YkQAAO0XIdqaX3vR4jaZuSLCViVMygw31br4RFOLSxq1GFK+PWFzJBsTz7T++kQWgMeQDM3R6c61aGPex8F6gg03Y79In8nNRsrkVd9doQQpQ5Aag01f30gQxKg3azqNgNB1gDcWcjBoJU665XvQHRwa7k9L2cyAM2qejm/TR9XtvFarGEtUON+/zghnFRcm3u0FoaaRYTMLnN6CuldzzgMqWhIOUAbuo67D3aNSphFlEvd+lhETi3/SLVL+xAX9eiExAemU1ozkdz9I7f8A6byiEzSRRwBrZ39RHArx3+LBqGg/mPSPgjEJGFQ7ByXbdzfY2jo+KrmLAP4/l/6QnhDmWWJ/xfbWrR51OxwUaHsjp66l49o4hhhMlLRTtJIHeKVjxhfB57qR/TTCpOglqIp0BDc4v5Om3K0DsUn4dc5SESg5WW5VuSa2DW3j1X4T+DpOFAUxXMIDqVp0GkVPwLwMyEmfiEFMw0SksSBqWFn5x0uE4mZk1h4O+UNctR3anOOzTvxpMlR7Lz5oDDU2EcvxaeVKUCkHtMBuWLdwuekWcjFBIKlEubPcJAqTs5q1NIpsdigSFNYOxvUlnPNvB4tIsDjikKlnUukdxYFugMV8srExR5b60VTuMaXPJUVKv2T0YuPXyjWJx4zJYsS3ooH7eEMDoMBjwpqstJp4fiLjHJE2UpB/Ukg94jz6VimUS+U/g0jqcFxDMEl6kV6wmI8sn4coJo9aka11HfE8xSln7nenvpGsZm+asAUzHWNKkgB9PFu/u1jxZUmyGiJKiL13L+/CBGYHqa6jlblBjNAqLWuOf7Rv5JI0GwNHDihDV6wL8IaJSwWcOQ0CCwbMS2h++/7RcYHiUuWkJXLBtoC9a9GcCEcfiZb5ky8taXOumjUi2lQ5RilaYsifYWI5eXKJpLu793dGlYlgHS6Rsx0qa2tEVzv7R3AVvoPtE0SSMgCoJG1Pb/tEZayP19CKdKxIWJVmB5X8PvAVqB1qLGr+Gu0FUUsElKSR2wdAXLP4QWWQE0JbUkj7UMCAzWPgN9GN9I0pN3tyavdDHZbS5strq7ve8bhHDqSpP/uTEtRg8ZF7Wa4K3Dg0rvS3Un34xtZILB6XFIlNmAdSOQ15kNp4GF14dS62e/KtLe7xn+HMHmEkOkGmgqWJ9eUAGZtWN3cfzSDSMOAB1qQ9T3lmtr4QVckcn3anhux8oMDF5IBURm6k18N9IIrFnshr6gNfdt41NlUsGL0NX+/jDOBxRQlSRlIUliCKGtg9gbUhxoI12ATOClOxJ8CO7zpGp0wUqxZh71OnrDSpZ0N9LFq8/WtY1h0h6pLl9tLawMERw84kUNBoK3PlBVqaj3s1fHzieImJKSQl921LU5+zCksFnonl+R3xDLDjMA4Dl6gaDntHVfBnFClCkKahzAG7a3vHLSlKvkeu1BfusYnJUoGgIILg/Ye9I10p7JWaJHo//qFZolIA30HNzSCp4wrL2cy1B/pSLbhLv01O0eaYyZMWqhB3zHMx5J174OnizXWRkD5qg00ozOb723f0ozTVgd7jApSElc5QmLcJllh2uiQ5AFS5aK1E4BRlINAQf9zAuSRd1JJjmJXFFFALnNkKcxd+0p1HfQc4Lg8W6uyWyhhySKD898UpIZ1OIxhIIzUUTUbOaeCYSxM0qWOub0A8vUwhInsw5knqXp5w7Km1S2gL9BF2IgtD5iDQhm5BBZor8RIJVdr+IH3MWs0f/nzJA9IqsYXetv2iGwNLlOetov8AgQZJbQfaOcw1Df25jouF4zICAHo57qxO4Z58Z4zElZSS72a/4eNy5oCqpNdRbSgpr9oUUkmqA6X0JEMygtNCFaP9LjYx5TRlkYQwajO/h6PE5aRoaEOacr8recRmoJDgEm1qc3pEETww5dWO4ro/dCFwGWHSxIfns1awGctnGUqDNQOK03iAWBQhQLUNPfKJJmksQexXRrbvY8vSCwRoJDMCUgbORtZ6dWhiXLLuoktYvboRWIypmW9G3Y+PrprE/wCoVYZT3ObdeflFWhpeyCW/uNe/7QRGGDM5766esbRJCnUVBx3dIiiWhJIUac784LKS9kRJSDmWM3RwXbTl+Ihj0JBCpalAbKsOR/MEmzUF8jltqinS0QB7NieulfflDTB+hVaz/l3BxGQSfID3anOMhkZFzL3Ln05wRGDSG8v3p+dYihYNSpybNXyvv4wTMCQC1QzAtUBugibBRsCpCtC/Sgbv0iWVRa5ZqAU/jvMMyz2gGtZLX2631P2hdUpecubh8r/nzhUuwo3Mks7u70oI2JB1I7Rq9wI2uTmchVXAP2FTGkyVIV2lO7G+g9i8BWBmZPCQwJL1sTSjuTb+bwFRSTR6XHoT9vbyXjFOwSGPvvtBJc0gPpTnWpq9rd8CyK0CQg3qBSmlXpQN393WX0vSnk9OhiC8WoqPZ3YilO/7Q7g5aJhOY0ezgOwFGNC9oNvQYAoVQ3SdQC1dy7+YEClLeoKvLS/fWDTsShKmSS1OZZt9aDygKpudJYNyZ6+9IdVgpSNzplyC7GoNz72iyGIQpIBlhStLAeMV+CmjMyvlsHoQrYU+pg1WPKB4pRl5imwH1KKXe2m/46xUbjlMaYyua5OnvfeBoV8sEk0cO20LCcZmUB0nVg7kUpz/AHixm4IlAKhe/nfujo0ZNvJY783noG77+UEwmIdlWooNyKgPQeUVOWqQVUY+EGwM4EgHWo5beXrHVuEdAhZIL6n7ftHOrxgzFzrDPH+IfJlAg1Ljy/MeZ4pa1PXueM5SA7ubxhClBKC+8dn8IYhOZOZQKiC3iRHh2Hw6n7KmPKOm4djMTKKFSyh0kGoqWehHQ+9J3pPI0d78e4LCyzL+UkJmLUcyUkAZWuRYdpqiOYk4pLNRRcV1Z9v5vC0ycuYpa5r5jsWHQOdIFLlNYC71/iOTUdytGbdFkiUygyxWwqffSNYtCUqolQPewoN4UluT2VdqtC/oDQ0vfxg3yr5lFyaUoQ7mmsZBdhpCQXLvWoJL7Xu9ILiJb2cenK1TC03DKDdpx5M3jy3iJpcE9SLbtUij3g4C/aDFDDca9LUu8LzUJBdxuBWm3TuiQmpehdXL8xuapKg6nrQ6V0ff33sTJSp1C6QQo+9XjJiH/UbWV720gUuXSly1BUWrU84kWLuaj3T31hithsBJQpX+oFI5jcwzP4Wby5majPvdn509YqE50qJFU8i7H3tDP9SxBcguCW8fvFJotTVU0ZNwKh9QS7Vao841Ev8AuqqdtQ6fxGQ8DuBXrw4JqWvTS+94PLkMGZtXJFanbmIKVAnenVwesRE5JBbsl6sWr6D9oztszCS8TSmlHfWlIlKJJzGlHFdTUV5uzRqVNSTq4Gmtq8+nKITp+9GNvdoOSWqCkHYOK0sz36wIpTQkBhZzq9CzGAynUwCklwTR/A9zeMWUsqIctQXZ2FxpXUtFKI45KhUwZqguTsT06dIakYav0kmjPareN+6BSx2iDSltCWFfA16w5g55VQUI0auznR6GKVJFQjYf+nY9shH9ocm1KixbaE8RiRL0ZzahUe/7sIlxTDrz1NrVAowcuWJryhIgFTE1JN7aHanhpEyHqYwHQ6hQUPJz4c94nmaiAQ9KttpvU7bQGVLUHUCABZyz72B2/iDoxYA+lyVdaXr319mCiVaAp4cWcrJIrlFr172iIWBQjMNL17nesNLmMDYODz/l6UgE4hKRloLNRxpSA0s6f4I4QhalTpif9NFG3UN+kX3xCqWpACUpyiwAAHgI5z4JxKlImIUsBrJNy9jzG3N94tMYkmwpp438jHbpUoldHOz5KXc+3iC5iJYKybOT3A/iC/FOGSiQZhmlJsBlLE6Aq0feOBnTZkyhJILBujsPOG5VyJujfFuLzJ63LZR9I5Cx77wOXLKg9I3hsM1t/dYflyi5dmt78fSMpyJbMkYStU1p7fuMWEh00UaCj1sLvGky0tvUO9Of58Y1/REkl7lhbdr1A7vtGLkTdDiZzgZQ9T6wVCM7OHs9Kno3I98KIlFNSA3LaviIaTMP9p1ALnu1066xA7vkYVg0liUgEC9G5uTzc1g2JRZspDVq7in5hT5oUOQYVeAzJLWUdL9T6tEtjddDMpJBFGGxqD3QRZOgy/n2YWCiGBDvbk3MjfWGMwNXqPtpt/MIOiCGJDUOoqPLrE8RhszBIAp2nq/MDQDqbGIBBJKgxT4ECJoDWJ6E66ENr60hiQlOzCjhibh9KGkRw7/SlXUd/ukWE5i5Zjs3pC5wYAJv9vdIZLTNYbDh3Be1/e220SxMpKgxUQW11O/t7QITgkVB6C351hXETQTS960ba12HvdibwSOHahObnaMhKaliynVsaW584yK2kkzRgo3Z7l3tXTaHMOadlISkU7henURkZEtYKQVS2IDd2jeyICS/aG3gOW3hqIyMiBM3JJSlyHqDoxBelNaE6Q2MScpU7MOtABGRka1gEHw/1JUoaW0YUrvXXnq0HM9KCewARZrtTXSpfxjIyGzTc4pUI8Qx5WWDg6jQ2balR5wl8w1I6dTzryjIyFSJvc7YxIn5h2qtR7F9a6+UFQUD6U6000aMjIzfItzoUKHNgaXP4vSn7RBE0JckWOm/l7MZGRaBM1ipuYkoo1O7aGsH8VzpQKFJEztCrhLBP6QAGa8ZGRcJtcGpHjfxGvEj5eUIlj6quXejECgirRggaJBfT86RkZFSk3yHJpOHb6jbbzg0vDAnegZwKWBjIyIZFZoPLklL9PRvxByonYuKk9W99BGRkQxApSwHZ3Z20FQfX1gqJLgOosTYP4RkZCYLkMZYehPZ00Oh8/SCSZCicwYaVJLbsNbRkZCRpDkxZSCAwdRoQL9fekHQMrg0/axp0jIyE8FUgMxdQE2LD2/3iSFij82J82138Y3GQ48BFDc3C0KctRuabjT89IRMtRzLdmU3edv4jIyGkVtRCYlH1EFybUp027oXUjs0AYjUVIGsZGQGMkgKlgXLPWgjUZGQ7ZN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10" descr="data:image/jpeg;base64,/9j/4AAQSkZJRgABAQAAAQABAAD/2wCEAAkGBxQTEhUTExQWFhUXFxsbGBgYGRkYHBwYHBgYIBgcGhocICggGx4lGxocITEhJSkrLi4uGx8zODMsNygtLisBCgoKDg0OGxAQGywmICQsLCwsLCwsLCwsLCwsLCwsLCwsLCwsLCwsLCwsLCwsLCwsLCwsLCwsLCwsLCwsLCwsLP/AABEIALcBFAMBIgACEQEDEQH/xAAbAAACAgMBAAAAAAAAAAAAAAADBAIFAAEGB//EAD0QAAECBAQDBgUDAwMDBQAAAAECEQADITEEEkFRBWFxIoGRobHwBhMywdFC4fEUUmIjcpIHFcIWM1OCsv/EABkBAAMBAQEAAAAAAAAAAAAAAAABAgMEBf/EACURAAICAQQCAwEBAQEAAAAAAAABAhEhAxIxQRNRBCJhgRRxMv/aAAwDAQACEQMRAD8A4PDYlZORIYuSwBYg1ApsKaiMRipi0JSQzkjs1U+gINqju7zFSicpIzJB2NXBqbHuifDcV26qYVJLOXuGDgCzcow2W2RR2OD4wpCDLoohTVCTdX1JLPmCaXpTpDvFRJn4U4eZNKcqxM7LEpLFkp0y/UzsQKaRxcvEmYsChVcBO4JNulW7tIu8CXQpI+piSTSodwCWcsLcukQrgwWOSwwEmShMuSFkIQpZCmf6xL51qlTh7F4NxNSSoJzOEpASQW7KXIBTuAGvobxzKVzicqQS6mAZ3AcvvQCoNad0XkuShwVsMyQAWc9Ru9n2i5y9l3WRDimLYlKXVdRIeqRehvWtta8l8OVhBByJSQ2UGhAIPa8j1HKLn/tiCQUEJQFVfMSVNSpY21Y2ECxnB5faOYAqD9pvJQsK6a+MStSKwK+yslTwXSFghQyswLBmJfQuaAXaLDHTeyhC+2SpIKUl2IoQWu7+QtC54eEJBWkqAAZLJKipzdn89vCvxGJyhRSaOCouLuGLas4DgaRpY/07Tgs5Rw0yWxSlBlhIIqS6q1rqz+kLJmugkdLe9ad3WOa4PxFlKIKmAv0FDUsDaGsNjwFK7VCmlXqE16B4iUTfS1tqpnqOCwalArdQzEn6Saihskg1D98VPxfwxUyXNDk5ZYWCUqDEFAP6Nkm/KOPlIFCCr/ksPUWZXOwg5wzFbzCQAHGdb8we0acjGktVVwZ7FfJy00VAILu+9tmtVzAZiiGSaAsxY2r9j5x0U/IVZu1QgPpztpFPxIlCfln6j2rixO2hPjQV0jBSTM8UVyb/AFE0JOnIV3iXzyBlSNd350PdeAoUm7V7/wA+zGIW1tRXobjpGjQqDy5wcA1YNSln8bxPDoCmSo5RmDXNTyEKImNoLNUdaxYcMDLkhcokLWnIo5k0zAFmopjFxjkZ61hMIABTSHUSA1oHIMNyzX3eN0hmpWDBakeY8XlNiprEF1AgAh/pDjxFucetytTyMeK8ZmZsRMykt8xVeYJ29s0ZfIX0olgJ4USlhUU1eoIs7O5NbRsfQBdgOyGuCQNP7vCrwrNxABbMRs21N+t4WzApS5YkqGoFAnlTX8RyKDaFWAyiS5d+1ROhDPViw6vpziGLlBOQAuoFiXqAB2R1hczCpVA2WgHhfcsG8ILMn5ySr6mvoGFbXd9d4va0MG92BYggdN2+8d38G4hSJRRLLBUylAalgHd3No4Mr1vuOdGBG0egfBmKwkuRKM6fLRMC8xSqZlNFuHBSbs941h/6sKvguPjPEk4nILIlgXOpJsBWhFIoyo65gz2KtBXpBOLY1M3ETJqVBSSqhDkFIGUF3ZqC13hUAGrJzDo4Y3d9GbpGU3cmz1NNbYpDKEPcnQNXW2sAZjqda7WF1RIoA/tatijlTuuIgsN/NDSumoiKNL9Cs9YSWcj31jISxanUb0pqfSNRVCs5WXiKN++/5hr5SQxTck0rXY0DU6xXyZSjofCnv94z+oLuKR0V6PJL5OLBATKSkMgJLKOUdtSjUkkl1HUlmi4kFRS9yP1qPZq4YJCXBItXwjk8KgBOZyC7N3UN/ffF/wAKV2lFiRQZgEhq0fQVtdg20ZzjSsmRYycQlKlTFUdKcwCi5WLXtq9XNLajmY5K6cwxGWhpari+vlowr5E0KSFVYvUOTbWwDW/AEczhcQpJNDRVNCzu9Q4pq2sZQamJZOhM8Hs5yz1qXYOA5Sab6vQ7QDiXERlDLHIkMWGoBq5vbveOfm4hZsReiddN7/zSphIlSvq/T6RqtMdF3gcUaFalFiTplDM1L222iXFJiZzTBlIFCzprzTua+kUcmSaKZxoK7RuXUm7C4tGiRd4ouAsyU/3A0CTu2ztv53hfBqzq8rga6PamvKFV8QWWBVQFwwAqzCnSOj+EMOkla5glFQYpeqgK5lAPRhS2r0YRM5bYtsBLF44pAQy3DO5I3tSr98WmDmvKWKu25vXeppGTOGHEzAlHZFTmykBNOykquddejtFkngyZSVpIcgAuFMHI5RhqakarsqMkuSsErKolRZLns2dr1HL1gWPky5iQEs4/VmWSkMf0MXFdqNE+Ky6UCuh7qeAG14TkYH5lf0sz+r6eB3hRXZFFNMUKhAJDBnrbagvA0qox998X0vgRYguSSyasQHLG5Gz6VhSfwyYkKUqXoTqrUCugoSX5N02U4hZXFWnpHTfD3EcgCJgzy3Csp/SoFwtOxB8axR4XCZ0zKkLSEFCQLpKmU50Z0+JhqWCNx7rFvBrpxvk9dkNcH6teW8Oy4QwcshKQ1gB4CH5aTG6M2MqmAS1KJYBJflHifHJqfmzSksj5iiHAcuXDgdY9P+M52XCn/JaR5v8A+MeR45s5Ja5NT6eUYaztpDcfrYIoKkumoF3p1IHRN4CpRcAENckUo1b1JuAbOTDAIZ3zMlmuzk2LcvOAz8YCko3UNhRu0O8t4RmrJRD+rH6k0uAKAEa71o9XiC8W9GHMtUtu0RWWNLc/DpEEAUp05+/zF7UAypQVZ3ISPHUeXhF/hJXZDio5qP4EUnCpbnMbCg0i8CgkZj6E+pH7xDXR0aKUVukP9oJdOWm5ZvO8Sws0FnopIqlgLE7jaKWbjkhQAs4DkU1NQD03t3RYcNxAUPmqS6E0NxfNQMbdeW8VGF4JepJztFxJSZlUhTF8r0DA1ILaWa5hXFqIfMLFie0z7Vp0hJfxFlplQAaJAuhzc6k1BetjyjeFxS5ksIVlA7WbMpXZowDKGVyQFal2jd6MGvq8my1UlXLK9WKLmw7o1D8rgyFDNLWVJO5AY6gOKjmwjcc706Odyk3yVMgF2IDbhmLWcHo2lzGsRwxNmy7bbln9tBceUhuwRqFAg3JdxWpNabUjMOpRUkLUoAocEhy/+VKauBWMrfKObgTkyDKWUgaZgpQAdqlQG9G3sIDLxynqrMVBwoA/USXNLdzUMXXEsN82UoUKkV1AUBahBfkOUUWExCcwcasXoAQBZuT3eNYvcslJ2W/DcCsqzakDUXex7tYdxgVOC5YQAql35AlxelLteNSJ6UkN9LaaHbweGJM9AL6udXLavzeIat2HYgODUdTlWoGz69A21tYQm4Y3LgkEM24pl1vu3lHQpnliAagamlhWGhKQooWoAqAsU2e4He3hF7n2Wcb/AEhOUqt/bQMWbyPu0W3D+AoKFfM+si4Ntta6d8Wh4S6jMSzEkts7Zj4xmFwpUc7gDvryOz08oiU/0myvkfDuZikkS3+rKBa4fUlxFjwnhKULKwkOElgQrsmod8xc11GqqCkWSMBlSGUSCHBU5F6AiymFNBfaNLQpyl6qJBvz6mMZzk1VlGhOCUpSmqiBmyuKsGbXS0VuNmslavmUUUskCr9Rp3xcIw7JBYEt0Ng31OSbneulorMbh1rWpJIa7MBS23lCgkwoWQvPa1TbXvppEUr+WEpSL3Y2Pt/GGsJgcpDPQHM4DGm5BYW/Z4ewGFSqYxYoDlRq5FNdrDqYr8CrwC4b8P4ycPmokkJ0KlBLtQ5QS58Is5PBVppOSvMzlA2LgDM/pHSYf4nDJLMDSWm3ZFAW5+UJ8c4rLxIMsKyrTUKuzX6/tFTgmsGniSKdPCJKypRllNCCUkgEEJcUO4FbuHirmcOll8uHIQmmcEgmrOXfNXWG5uPKWqVVNUuA7PpW1WekFw3HElIQpQZQqToW0FYwW72xGf8AqScgs8kj9LsC3N4ek/F6/wC2Sf8A7JEc9xfh4Ut5CElDBq2oKCvf3xXK4VN/+AHoT+Y7YaktuTaOkmsl/wDFHxH8+UlCkoSy8zhaS7Aj7xwXGHCyAxpcUe23vxi1VwmYC/8AS+ZP/lD/AA34bSoleJZFQEIQTbdQIJToLwtSaX2kTqpRjRxudkhlVZtq7bm8H4Zw9U1WT6QKqURRNDetyzd8ejTODYUhI+WApIKUqT2VEMQXI+ouTfe0Jj4dTIlqXKKjXORZRZNPCpagjFfJi1jk52yvwfA8GyRNdS6drMpNDuEmldq8zHM8Z4b8pbyzmlrJKC5Jy0u4pcNWHMTjSpnZPRr8z0p3RY8Kw5ISpQftdnMCwYEE+bBtoacofZsSK7CYQlIYFi4S2u7HWu3OLEcAnAuZerfUk91/bxd/96V8xicwD6OwYWIqHV6copcRilIUplMXdKidMz1JFdB0aJWrNvg0lqPgSxSM0z5RksrMAwDEkgNerF+kM4riQlJTLyIIQCEuM7A6B9H1qS3N4HhsJ/UFSyvKtKa0Z1MWKn0ZvKDSOAygn/UnsqodP0vYHmztoLs0dEfkKHeSYzaKrCyjOUAFJBcgUdiQSmwoWT5PF4nhICUJWpJU3blJIyrUGyusZcoS5oH77RY4TgsmWElLzFCqTmcA0ALFw11WNx3VmIw+UupRCXJ0b2/R2ES9Zyf1Y7svU8UlSxkVLCSLh0hv+LCMjk148gkJzKAsS35jULxP2OjnsNjikKckk23vXtaU06bRYYXFKI7akuA5zXKXGtzTb7RVjBrGkNyMIoGptbl09Y3cUydtl2OIFqkkqH1B3G4GY0/a0Vc3h4QAQpRNy7fY8+70spMknXTXu/buaHJXDxRqKvexbSISUeBqCRVLlFwoKNbjSt+YL90bVOVodNW8Qb+/G7l8PKe0FNziK+H5mcUuC5r1OosbfaHZVUFwuKlpOUpDU1dwbjxPlBZ5JLhgK2flAVcOQQ1xyqfGK2diTKJqTy1DeUZyg3lEyiy7wuMUE1IbTvP4izkYoCWSE/MKcodnIIOlKtQ3jjjxEEBywNnoLMIsMLMJSyF0U+ta3rzifHbySo5N4viK1qDgAlikPlD9pnAJbU03izwE80f6gKmrel7xyWPxihOcnM1DoT1i/wAFizkCQkAl3OZy2gPTpDemhqJdSlMcwygO/N2De+UDVJJF3Oh62HL94opvEinxFHdt/GkSlcXDXL9lg4vTzp5wKLRVF1Klq7EuWCtSlMATvWge8XM3g05GHmhSEJmrAOUKBXlFTZwACAb6coV4BiE4dAxLkrW6UCzAntqY60yg81QFHH5ilibdieybEFPaB3d2hKCvJnu2yKyZiyeVGGlgwAfap6wxwROWeLE1oK2Bu8R4jPlqCjLTMD/pUUFKehAzHk8T+Clpl5pSh2pjgK1BqzG926vCcf06pa8KwZxbO+YFKQ7ntB81XP8Axp3dIovnAmksu+ZRLWL3A8XMT4ulCRmdRQC2WxvShsaeReEsFxRAWrKOysAHNWgdz+IFHFmbOuk4lEtACBmc0YX99NotRMkhKfmOFqDhIu3P1eOQm8SQV/MUpClUozdrS96DfQQ7w3iLkKmHOTTM7FKTQtW/jC2y6KU2sHU/0IUMyHIOjH1asc9OxISS5BJfwdtunhFrheLSHLEGgdyqg1fnS/XnHKcWACiQVLCmbV6n6qDtPr0iWnLknVk5JDkriDvUHnYtX7esHOOWycirnpvct9NdfGleemlgylKapFSRpoL3bLuKw1wLFFwA5CVOc2UPRrdRrE+JMxWWBk/Dk93mLSKhxWgq7dd+fKvTYeSlMtMupZLZrHX8xSr4oRmVSmzc6N70gcniE2Z9CSqhJYb2A8qxo97HTb+oXi3CAQVJITqeatH3+0c5h8GuaaA0Df7gkVbU6aR2OH4ZiF/VLITYhRAJ3asTmcBAJZExPMJCuf6Sr0io3X6WtKbXBSfJTh05AoKWXJAHQDrrfeFcRiiWHZB2D8rbW8otJ/AyCWmLF6KRMAfT9IirxfD51kmUU7ZwPIsdOUStPOQ8U10DlzTQIUtJJumpLs5qprCr6RbLkKUwM3sgfrZRcW7ILKptaKyRw2cDmylQALZVJJvpWtNKQriZ0xgkypyN8wU3ewrXyi9r6Ftkuh2aESyUqu7u2V+YDRkJYNPzEuo1dtKWpUjeMiqJstJXDk/2N1J/MOSsGgXCR1APukNJw5Gg9fWDS0lI06sI4Zasn2RuZCTKSLC/dDcuWrSBC7u/+0DzaGSCaDNQXp6RFsCclKzSvfGFZSbm+rQRMo5XTmHWvgBeNHDM4US7Xu/TlDplMmnEU+zD8QriMNKV9SEn/wCv7RNQI+l/X73jUlSiGfp7Fbwb5LthbEjwzD//ABpbk4+4iQ4fKIbKw6kGHf6ZZ0FP8mg3yj/aKc4pak/YXIpz8OSSc1RzBHoRGkfDMsF0LXersXeLoStPQPv0giZHTvoftFrVmNNnOz/h0rp83uKfQvQwPD/CJSeysE6MT5R05maO3QdPGNplNVIB8i/URS1pF2cz8V8QCSEBBAQlktUMkXGlhoSOcD4bLKZaAoglnpzAvzpHU/EmAQpCZ1FkJUVBQpm+WaKLXc66tHNYfh+JUgLTJmEEUdJB8NerRpOairbIhBzwkFXKbmDeK2TiAjEUUHSzOwqCXp5QZcwgkLzIWLpUCx6MKHlBuF8CKVZ5lZilO9CBW7UpprFLiyZKnQDikmZMmTUpTmQtTpOUkMR2WI1ALP1itl/DC9QfMPHeTZyUi4B5E0/MLGaD+tJ9+UR5muDXdXJxyvhaZQspuhhpfC8QUBISWDvRqUarOT17o7T9NFG1mpzqdYWSVXf3zED136CzmMJg56CAqUeoHrT20S4hgZyg6ZLEbjVulY6QynJd6bU8hExKJH1F92if9D9Bus4JHAca4PyVEO9hetu4xaI4JOr/AKbEgOpRD+L+O8dXKlqFySNHpGTkNevQwedvoWPRyK/h2fcFLa1pzeLXh2GxEtTky1FgBQkgVoOUWqJYG51aChCWcUPUEwvNLoFKuAB4rOFClFNgfzG0ceWPqlhtwSIjMSevjAlyM1CAdojyTDyz6ZaI4wg3SsdGV9xBFY+USznvT+I59cop0po0bAc/SetYpa0hr5GoXkz+nV9WQ/7k/kQD+kw5oMg/2kp9CIrTLqBautIDPlHo3OK8zL/0z9Fsrgss6q/5k+rxkUglE3B8VRkPz/gv9X4GWSpnNb3bTbWCJl0/V1JgMknUHrt6RYS5bhwtI7z9gI5VGzJfZgZctVK1FvS/d6QwJNO0oilg/e8Vxnl2Y8tP3OsT+bYFagNRl101HSChWkM5mLORf25doKudcElwWILCvfzhGaC5IJy71DiIfLU4JJPcT5vSHSQrfRaS0qAcjLtmIYhqtStI0qb2hY729NIzDSgEua7aQ3IKHFFANcHkaMWeHRoljJqTOb9Ifqnv1eBKUBUpSBo256Ug0jKzg5tgaeZic8A/4tUACjPW0VQ6IStQksA76EeMbJUp/sb+/tASNXfdt+UL/NA+oUqz7wmxMdzABn6j3eJ/OI+lV/d4WlzE1OYHvfxg6PlvRBAMBSGsBjGICgJjklywUnLlICX3LvWoUbxd4ji6DTWOSxjJJUj9NWDAF92Pf4xR/wDdiC1i8c/yYasqkliqPV+FLScafKOs4zh5C5kueZeZaSwCSzu7FW+UsRCaQoJdXZUsvlrQaFvGscpxDjqir5QJB/VcEBnAG1DF5w2b/p1r5/zHboaUl8Zuf8/4cfzp6ctb6f1jk3DlTUrXQ6bd0Zj5JHZmJBVRjlS472pHdfCfAEISJk1IMxTEA2SCAwaz84v53D8PMUM8qWops6QWjaPx245OVnkKFMlgCNno3fBE4gBJzAvyA7qx6Pxz4UkzEKMtCUTNCHAcaECne0eWYmYpCylSSFJJBerEULxlq6bhyLdQYTGBIJrQgpr4iJ/MIoBX3Tb94Fg5c1blHRv5HWG52EmSw8xq8xTqIyrAqdXQD5hsXDan+YipVPpY9/pGyp6h21YD1iEtQNz/AMqN0iRXYd5bOqXpdKlJ72qIUMqvZzCzuUk/aDoXltlINHcOensQFczlR6/dxDsGzQUQKKfn7MSQs2cwEEMb+DwWVNapT4U2hZEjapYIsR0Nu6NyMKlIYqbmCYIjEZqhHjEZpKT9J8PvFpMulyaxEp9CWN2b0gWUDTxBHhBv6n/I0pfWNfO7TJL7e9YQmrFRJGgHn9o3DKwHt5ftGoRO0r5f+SlHYU6fvSGUEJByAPrmJgaVAmritNfL94ZTIyipBezV8RpEW2PkGn6nWker+UbViAwDDwAo3hE/lOLFR5adR11iQwzAsgktYB/IekOhZXBGXOVR05htcQdc9RrlZXj1fWAyJ4F0Obs+tgC9+nIQSbiauAEh7HtFm3I9P5NvZSkMTcSaNnTuNLbafuIEqaRqWu1K+IhYJzLf7ln6d0PSpIdmYBrHUe7QN+xqwefNVg29jo1PvDEoUymtKUa/NrAAQsualKiz31bfkGaIzJ6iVZRc6PbaGnQWhjEYkWao2L9PflFfKZ2mJUovpoBuYYQhQr2Rs7dWc6xf8F4ArEIzomIBBqLnvIi4RcnSC7ZRYmfhyOwgggvbly/isBnKcDIkJq51NWAoKfzFhxDArlTFImhinm+YaNy74UWQm1c125GCTksMbV5YvPWSjsqym1Ak3B37vKKtMp5iQb5hUk6V+0OcQKMuYKZiW7LkktSwr3wngVqXMGVDqALtqTT6RYkE1e8ehCVaH8Zi+Ss+IZDT0lwcyBysTfmzRd8JUBLfYjSnukXcv/p5isUETGlyhX/3M2dqVygeRjqZfwfIwsoCY05QFVKAD9EigEEI3pbfwpJlvwOeuakFmBD9xtF9KlkXNeWn7xykri/yZacqUpSQG35Q/gePrmFiMrFi4628I1SdFnQBT6R5x/1AwUv5mcpKVqFwBlU1iX10jvcFjM7hScqhzBfmCI5n/qRgCcP8xIJKDvod+UZ6sbgxM87lLDNboT16tE0TioMSe/8AMJJCnBIr19YKhKtXHeX5R5dmVsbR5c4xRFy3Kz+2hb57O7kd7nuiAnJs786DehgCx6bIQaoxDbpKSPBrefdA0EAtm/HUEwupAZ3IHd6tEpctwGJd9WMNqx3Y2laQGevvnAps5I/URXTuvGZg5BHe17ac4DNlBhSmg0/aFTG5DCEoIICxd2LfeGJuKXkyFRUimoP/AOvzyimlgCmYJ8T6QyvCzAkrSoLSf7BXvF4tWVGT6CfLzOygCLOGpzaCTOHzAHQmo1Ss+htFaJpBD5gejRZScQdCSOZI20g3VyNNdgECYL0L2MZDoUDXtdzxuFYbP0rloS1wWo9BTnGpCwHCVDoCx7vSAS1Egvca2108YkQAAO0XIdqaX3vR4jaZuSLCViVMygw31br4RFOLSxq1GFK+PWFzJBsTz7T++kQWgMeQDM3R6c61aGPex8F6gg03Y79In8nNRsrkVd9doQQpQ5Aag01f30gQxKg3azqNgNB1gDcWcjBoJU665XvQHRwa7k9L2cyAM2qejm/TR9XtvFarGEtUON+/zghnFRcm3u0FoaaRYTMLnN6CuldzzgMqWhIOUAbuo67D3aNSphFlEvd+lhETi3/SLVL+xAX9eiExAemU1ozkdz9I7f8A6byiEzSRRwBrZ39RHArx3+LBqGg/mPSPgjEJGFQ7ByXbdzfY2jo+KrmLAP4/l/6QnhDmWWJ/xfbWrR51OxwUaHsjp66l49o4hhhMlLRTtJIHeKVjxhfB57qR/TTCpOglqIp0BDc4v5Om3K0DsUn4dc5SESg5WW5VuSa2DW3j1X4T+DpOFAUxXMIDqVp0GkVPwLwMyEmfiEFMw0SksSBqWFn5x0uE4mZk1h4O+UNctR3anOOzTvxpMlR7Lz5oDDU2EcvxaeVKUCkHtMBuWLdwuekWcjFBIKlEubPcJAqTs5q1NIpsdigSFNYOxvUlnPNvB4tIsDjikKlnUukdxYFugMV8srExR5b60VTuMaXPJUVKv2T0YuPXyjWJx4zJYsS3ooH7eEMDoMBjwpqstJp4fiLjHJE2UpB/Ukg94jz6VimUS+U/g0jqcFxDMEl6kV6wmI8sn4coJo9aka11HfE8xSln7nenvpGsZm+asAUzHWNKkgB9PFu/u1jxZUmyGiJKiL13L+/CBGYHqa6jlblBjNAqLWuOf7Rv5JI0GwNHDihDV6wL8IaJSwWcOQ0CCwbMS2h++/7RcYHiUuWkJXLBtoC9a9GcCEcfiZb5ky8taXOumjUi2lQ5RilaYsifYWI5eXKJpLu793dGlYlgHS6Rsx0qa2tEVzv7R3AVvoPtE0SSMgCoJG1Pb/tEZayP19CKdKxIWJVmB5X8PvAVqB1qLGr+Gu0FUUsElKSR2wdAXLP4QWWQE0JbUkj7UMCAzWPgN9GN9I0pN3tyavdDHZbS5strq7ve8bhHDqSpP/uTEtRg8ZF7Wa4K3Dg0rvS3Un34xtZILB6XFIlNmAdSOQ15kNp4GF14dS62e/KtLe7xn+HMHmEkOkGmgqWJ9eUAGZtWN3cfzSDSMOAB1qQ9T3lmtr4QVckcn3anhux8oMDF5IBURm6k18N9IIrFnshr6gNfdt41NlUsGL0NX+/jDOBxRQlSRlIUliCKGtg9gbUhxoI12ATOClOxJ8CO7zpGp0wUqxZh71OnrDSpZ0N9LFq8/WtY1h0h6pLl9tLawMERw84kUNBoK3PlBVqaj3s1fHzieImJKSQl921LU5+zCksFnonl+R3xDLDjMA4Dl6gaDntHVfBnFClCkKahzAG7a3vHLSlKvkeu1BfusYnJUoGgIILg/Ye9I10p7JWaJHo//qFZolIA30HNzSCp4wrL2cy1B/pSLbhLv01O0eaYyZMWqhB3zHMx5J174OnizXWRkD5qg00ozOb723f0ozTVgd7jApSElc5QmLcJllh2uiQ5AFS5aK1E4BRlINAQf9zAuSRd1JJjmJXFFFALnNkKcxd+0p1HfQc4Lg8W6uyWyhhySKD898UpIZ1OIxhIIzUUTUbOaeCYSxM0qWOub0A8vUwhInsw5knqXp5w7Km1S2gL9BF2IgtD5iDQhm5BBZor8RIJVdr+IH3MWs0f/nzJA9IqsYXetv2iGwNLlOetov8AgQZJbQfaOcw1Df25jouF4zICAHo57qxO4Z58Z4zElZSS72a/4eNy5oCqpNdRbSgpr9oUUkmqA6X0JEMygtNCFaP9LjYx5TRlkYQwajO/h6PE5aRoaEOacr8recRmoJDgEm1qc3pEETww5dWO4ro/dCFwGWHSxIfns1awGctnGUqDNQOK03iAWBQhQLUNPfKJJmksQexXRrbvY8vSCwRoJDMCUgbORtZ6dWhiXLLuoktYvboRWIypmW9G3Y+PrprE/wCoVYZT3ObdeflFWhpeyCW/uNe/7QRGGDM5766esbRJCnUVBx3dIiiWhJIUac784LKS9kRJSDmWM3RwXbTl+Ihj0JBCpalAbKsOR/MEmzUF8jltqinS0QB7NieulfflDTB+hVaz/l3BxGQSfID3anOMhkZFzL3Ln05wRGDSG8v3p+dYihYNSpybNXyvv4wTMCQC1QzAtUBugibBRsCpCtC/Sgbv0iWVRa5ZqAU/jvMMyz2gGtZLX2631P2hdUpecubh8r/nzhUuwo3Mks7u70oI2JB1I7Rq9wI2uTmchVXAP2FTGkyVIV2lO7G+g9i8BWBmZPCQwJL1sTSjuTb+bwFRSTR6XHoT9vbyXjFOwSGPvvtBJc0gPpTnWpq9rd8CyK0CQg3qBSmlXpQN393WX0vSnk9OhiC8WoqPZ3YilO/7Q7g5aJhOY0ezgOwFGNC9oNvQYAoVQ3SdQC1dy7+YEClLeoKvLS/fWDTsShKmSS1OZZt9aDygKpudJYNyZ6+9IdVgpSNzplyC7GoNz72iyGIQpIBlhStLAeMV+CmjMyvlsHoQrYU+pg1WPKB4pRl5imwH1KKXe2m/46xUbjlMaYyua5OnvfeBoV8sEk0cO20LCcZmUB0nVg7kUpz/AHixm4IlAKhe/nfujo0ZNvJY783noG77+UEwmIdlWooNyKgPQeUVOWqQVUY+EGwM4EgHWo5beXrHVuEdAhZIL6n7ftHOrxgzFzrDPH+IfJlAg1Ljy/MeZ4pa1PXueM5SA7ubxhClBKC+8dn8IYhOZOZQKiC3iRHh2Hw6n7KmPKOm4djMTKKFSyh0kGoqWehHQ+9J3pPI0d78e4LCyzL+UkJmLUcyUkAZWuRYdpqiOYk4pLNRRcV1Z9v5vC0ycuYpa5r5jsWHQOdIFLlNYC71/iOTUdytGbdFkiUygyxWwqffSNYtCUqolQPewoN4UluT2VdqtC/oDQ0vfxg3yr5lFyaUoQ7mmsZBdhpCQXLvWoJL7Xu9ILiJb2cenK1TC03DKDdpx5M3jy3iJpcE9SLbtUij3g4C/aDFDDca9LUu8LzUJBdxuBWm3TuiQmpehdXL8xuapKg6nrQ6V0ff33sTJSp1C6QQo+9XjJiH/UbWV720gUuXSly1BUWrU84kWLuaj3T31hithsBJQpX+oFI5jcwzP4Wby5majPvdn509YqE50qJFU8i7H3tDP9SxBcguCW8fvFJotTVU0ZNwKh9QS7Vao841Ev8AuqqdtQ6fxGQ8DuBXrw4JqWvTS+94PLkMGZtXJFanbmIKVAnenVwesRE5JBbsl6sWr6D9oztszCS8TSmlHfWlIlKJJzGlHFdTUV5uzRqVNSTq4Gmtq8+nKITp+9GNvdoOSWqCkHYOK0sz36wIpTQkBhZzq9CzGAynUwCklwTR/A9zeMWUsqIctQXZ2FxpXUtFKI45KhUwZqguTsT06dIakYav0kmjPareN+6BSx2iDSltCWFfA16w5g55VQUI0auznR6GKVJFQjYf+nY9shH9ocm1KixbaE8RiRL0ZzahUe/7sIlxTDrz1NrVAowcuWJryhIgFTE1JN7aHanhpEyHqYwHQ6hQUPJz4c94nmaiAQ9KttpvU7bQGVLUHUCABZyz72B2/iDoxYA+lyVdaXr319mCiVaAp4cWcrJIrlFr172iIWBQjMNL17nesNLmMDYODz/l6UgE4hKRloLNRxpSA0s6f4I4QhalTpif9NFG3UN+kX3xCqWpACUpyiwAAHgI5z4JxKlImIUsBrJNy9jzG3N94tMYkmwpp438jHbpUoldHOz5KXc+3iC5iJYKybOT3A/iC/FOGSiQZhmlJsBlLE6Aq0feOBnTZkyhJILBujsPOG5VyJujfFuLzJ63LZR9I5Cx77wOXLKg9I3hsM1t/dYflyi5dmt78fSMpyJbMkYStU1p7fuMWEh00UaCj1sLvGky0tvUO9Of58Y1/REkl7lhbdr1A7vtGLkTdDiZzgZQ9T6wVCM7OHs9Kno3I98KIlFNSA3LaviIaTMP9p1ALnu1066xA7vkYVg0liUgEC9G5uTzc1g2JRZspDVq7in5hT5oUOQYVeAzJLWUdL9T6tEtjddDMpJBFGGxqD3QRZOgy/n2YWCiGBDvbk3MjfWGMwNXqPtpt/MIOiCGJDUOoqPLrE8RhszBIAp2nq/MDQDqbGIBBJKgxT4ECJoDWJ6E66ENr60hiQlOzCjhibh9KGkRw7/SlXUd/ukWE5i5Zjs3pC5wYAJv9vdIZLTNYbDh3Be1/e220SxMpKgxUQW11O/t7QITgkVB6C351hXETQTS960ba12HvdibwSOHahObnaMhKaliynVsaW584yK2kkzRgo3Z7l3tXTaHMOadlISkU7henURkZEtYKQVS2IDd2jeyICS/aG3gOW3hqIyMiBM3JJSlyHqDoxBelNaE6Q2MScpU7MOtABGRka1gEHw/1JUoaW0YUrvXXnq0HM9KCewARZrtTXSpfxjIyGzTc4pUI8Qx5WWDg6jQ2balR5wl8w1I6dTzryjIyFSJvc7YxIn5h2qtR7F9a6+UFQUD6U6000aMjIzfItzoUKHNgaXP4vSn7RBE0JckWOm/l7MZGRaBM1ipuYkoo1O7aGsH8VzpQKFJEztCrhLBP6QAGa8ZGRcJtcGpHjfxGvEj5eUIlj6quXejECgirRggaJBfT86RkZFSk3yHJpOHb6jbbzg0vDAnegZwKWBjIyIZFZoPLklL9PRvxByonYuKk9W99BGRkQxApSwHZ3Z20FQfX1gqJLgOosTYP4RkZCYLkMZYehPZ00Oh8/SCSZCicwYaVJLbsNbRkZCRpDkxZSCAwdRoQL9fekHQMrg0/axp0jIyE8FUgMxdQE2LD2/3iSFij82J82138Y3GQ48BFDc3C0KctRuabjT89IRMtRzLdmU3edv4jIyGkVtRCYlH1EFybUp027oXUjs0AYjUVIGsZGQGMkgKlgXLPWgjUZGQ7ZN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2" descr="data:image/jpeg;base64,/9j/4AAQSkZJRgABAQAAAQABAAD/2wCEAAkGBxQTEhUTExQWFhUXFxsbGBgYGRkYHBwYHBgYIBgcGhocICggGx4lGxocITEhJSkrLi4uGx8zODMsNygtLisBCgoKDg0OGxAQGywmICQsLCwsLCwsLCwsLCwsLCwsLCwsLCwsLCwsLCwsLCwsLCwsLCwsLCwsLCwsLCwsLCwsLP/AABEIALcBFAMBIgACEQEDEQH/xAAbAAACAgMBAAAAAAAAAAAAAAADBAIFAAEGB//EAD0QAAECBAQDBgUDAwMDBQAAAAECEQADITEEEkFRBWFxIoGRobHwBhMywdFC4fEUUmIjcpIHFcIWM1OCsv/EABkBAAMBAQEAAAAAAAAAAAAAAAABAgMEBf/EACURAAICAQQCAwEBAQEAAAAAAAABAhEhAxIxQRNRBCJhgRRxMv/aAAwDAQACEQMRAD8A4PDYlZORIYuSwBYg1ApsKaiMRipi0JSQzkjs1U+gINqju7zFSicpIzJB2NXBqbHuifDcV26qYVJLOXuGDgCzcow2W2RR2OD4wpCDLoohTVCTdX1JLPmCaXpTpDvFRJn4U4eZNKcqxM7LEpLFkp0y/UzsQKaRxcvEmYsChVcBO4JNulW7tIu8CXQpI+piSTSodwCWcsLcukQrgwWOSwwEmShMuSFkIQpZCmf6xL51qlTh7F4NxNSSoJzOEpASQW7KXIBTuAGvobxzKVzicqQS6mAZ3AcvvQCoNad0XkuShwVsMyQAWc9Ru9n2i5y9l3WRDimLYlKXVdRIeqRehvWtta8l8OVhBByJSQ2UGhAIPa8j1HKLn/tiCQUEJQFVfMSVNSpY21Y2ECxnB5faOYAqD9pvJQsK6a+MStSKwK+yslTwXSFghQyswLBmJfQuaAXaLDHTeyhC+2SpIKUl2IoQWu7+QtC54eEJBWkqAAZLJKipzdn89vCvxGJyhRSaOCouLuGLas4DgaRpY/07Tgs5Rw0yWxSlBlhIIqS6q1rqz+kLJmugkdLe9ad3WOa4PxFlKIKmAv0FDUsDaGsNjwFK7VCmlXqE16B4iUTfS1tqpnqOCwalArdQzEn6Saihskg1D98VPxfwxUyXNDk5ZYWCUqDEFAP6Nkm/KOPlIFCCr/ksPUWZXOwg5wzFbzCQAHGdb8we0acjGktVVwZ7FfJy00VAILu+9tmtVzAZiiGSaAsxY2r9j5x0U/IVZu1QgPpztpFPxIlCfln6j2rixO2hPjQV0jBSTM8UVyb/AFE0JOnIV3iXzyBlSNd350PdeAoUm7V7/wA+zGIW1tRXobjpGjQqDy5wcA1YNSln8bxPDoCmSo5RmDXNTyEKImNoLNUdaxYcMDLkhcokLWnIo5k0zAFmopjFxjkZ61hMIABTSHUSA1oHIMNyzX3eN0hmpWDBakeY8XlNiprEF1AgAh/pDjxFucetytTyMeK8ZmZsRMykt8xVeYJ29s0ZfIX0olgJ4USlhUU1eoIs7O5NbRsfQBdgOyGuCQNP7vCrwrNxABbMRs21N+t4WzApS5YkqGoFAnlTX8RyKDaFWAyiS5d+1ROhDPViw6vpziGLlBOQAuoFiXqAB2R1hczCpVA2WgHhfcsG8ILMn5ySr6mvoGFbXd9d4va0MG92BYggdN2+8d38G4hSJRRLLBUylAalgHd3No4Mr1vuOdGBG0egfBmKwkuRKM6fLRMC8xSqZlNFuHBSbs941h/6sKvguPjPEk4nILIlgXOpJsBWhFIoyo65gz2KtBXpBOLY1M3ETJqVBSSqhDkFIGUF3ZqC13hUAGrJzDo4Y3d9GbpGU3cmz1NNbYpDKEPcnQNXW2sAZjqda7WF1RIoA/tatijlTuuIgsN/NDSumoiKNL9Cs9YSWcj31jISxanUb0pqfSNRVCs5WXiKN++/5hr5SQxTck0rXY0DU6xXyZSjofCnv94z+oLuKR0V6PJL5OLBATKSkMgJLKOUdtSjUkkl1HUlmi4kFRS9yP1qPZq4YJCXBItXwjk8KgBOZyC7N3UN/ffF/wAKV2lFiRQZgEhq0fQVtdg20ZzjSsmRYycQlKlTFUdKcwCi5WLXtq9XNLajmY5K6cwxGWhpari+vlowr5E0KSFVYvUOTbWwDW/AEczhcQpJNDRVNCzu9Q4pq2sZQamJZOhM8Hs5yz1qXYOA5Sab6vQ7QDiXERlDLHIkMWGoBq5vbveOfm4hZsReiddN7/zSphIlSvq/T6RqtMdF3gcUaFalFiTplDM1L222iXFJiZzTBlIFCzprzTua+kUcmSaKZxoK7RuXUm7C4tGiRd4ouAsyU/3A0CTu2ztv53hfBqzq8rga6PamvKFV8QWWBVQFwwAqzCnSOj+EMOkla5glFQYpeqgK5lAPRhS2r0YRM5bYtsBLF44pAQy3DO5I3tSr98WmDmvKWKu25vXeppGTOGHEzAlHZFTmykBNOykquddejtFkngyZSVpIcgAuFMHI5RhqakarsqMkuSsErKolRZLns2dr1HL1gWPky5iQEs4/VmWSkMf0MXFdqNE+Ky6UCuh7qeAG14TkYH5lf0sz+r6eB3hRXZFFNMUKhAJDBnrbagvA0qox998X0vgRYguSSyasQHLG5Gz6VhSfwyYkKUqXoTqrUCugoSX5N02U4hZXFWnpHTfD3EcgCJgzy3Csp/SoFwtOxB8axR4XCZ0zKkLSEFCQLpKmU50Z0+JhqWCNx7rFvBrpxvk9dkNcH6teW8Oy4QwcshKQ1gB4CH5aTG6M2MqmAS1KJYBJflHifHJqfmzSksj5iiHAcuXDgdY9P+M52XCn/JaR5v8A+MeR45s5Ja5NT6eUYaztpDcfrYIoKkumoF3p1IHRN4CpRcAENckUo1b1JuAbOTDAIZ3zMlmuzk2LcvOAz8YCko3UNhRu0O8t4RmrJRD+rH6k0uAKAEa71o9XiC8W9GHMtUtu0RWWNLc/DpEEAUp05+/zF7UAypQVZ3ISPHUeXhF/hJXZDio5qP4EUnCpbnMbCg0i8CgkZj6E+pH7xDXR0aKUVukP9oJdOWm5ZvO8Sws0FnopIqlgLE7jaKWbjkhQAs4DkU1NQD03t3RYcNxAUPmqS6E0NxfNQMbdeW8VGF4JepJztFxJSZlUhTF8r0DA1ILaWa5hXFqIfMLFie0z7Vp0hJfxFlplQAaJAuhzc6k1BetjyjeFxS5ksIVlA7WbMpXZowDKGVyQFal2jd6MGvq8my1UlXLK9WKLmw7o1D8rgyFDNLWVJO5AY6gOKjmwjcc706Odyk3yVMgF2IDbhmLWcHo2lzGsRwxNmy7bbln9tBceUhuwRqFAg3JdxWpNabUjMOpRUkLUoAocEhy/+VKauBWMrfKObgTkyDKWUgaZgpQAdqlQG9G3sIDLxynqrMVBwoA/USXNLdzUMXXEsN82UoUKkV1AUBahBfkOUUWExCcwcasXoAQBZuT3eNYvcslJ2W/DcCsqzakDUXex7tYdxgVOC5YQAql35AlxelLteNSJ6UkN9LaaHbweGJM9AL6udXLavzeIat2HYgODUdTlWoGz69A21tYQm4Y3LgkEM24pl1vu3lHQpnliAagamlhWGhKQooWoAqAsU2e4He3hF7n2Wcb/AEhOUqt/bQMWbyPu0W3D+AoKFfM+si4Ntta6d8Wh4S6jMSzEkts7Zj4xmFwpUc7gDvryOz08oiU/0myvkfDuZikkS3+rKBa4fUlxFjwnhKULKwkOElgQrsmod8xc11GqqCkWSMBlSGUSCHBU5F6AiymFNBfaNLQpyl6qJBvz6mMZzk1VlGhOCUpSmqiBmyuKsGbXS0VuNmslavmUUUskCr9Rp3xcIw7JBYEt0Ng31OSbneulorMbh1rWpJIa7MBS23lCgkwoWQvPa1TbXvppEUr+WEpSL3Y2Pt/GGsJgcpDPQHM4DGm5BYW/Z4ewGFSqYxYoDlRq5FNdrDqYr8CrwC4b8P4ycPmokkJ0KlBLtQ5QS58Is5PBVppOSvMzlA2LgDM/pHSYf4nDJLMDSWm3ZFAW5+UJ8c4rLxIMsKyrTUKuzX6/tFTgmsGniSKdPCJKypRllNCCUkgEEJcUO4FbuHirmcOll8uHIQmmcEgmrOXfNXWG5uPKWqVVNUuA7PpW1WekFw3HElIQpQZQqToW0FYwW72xGf8AqScgs8kj9LsC3N4ek/F6/wC2Sf8A7JEc9xfh4Ut5CElDBq2oKCvf3xXK4VN/+AHoT+Y7YaktuTaOkmsl/wDFHxH8+UlCkoSy8zhaS7Aj7xwXGHCyAxpcUe23vxi1VwmYC/8AS+ZP/lD/AA34bSoleJZFQEIQTbdQIJToLwtSaX2kTqpRjRxudkhlVZtq7bm8H4Zw9U1WT6QKqURRNDetyzd8ejTODYUhI+WApIKUqT2VEMQXI+ouTfe0Jj4dTIlqXKKjXORZRZNPCpagjFfJi1jk52yvwfA8GyRNdS6drMpNDuEmldq8zHM8Z4b8pbyzmlrJKC5Jy0u4pcNWHMTjSpnZPRr8z0p3RY8Kw5ISpQftdnMCwYEE+bBtoacofZsSK7CYQlIYFi4S2u7HWu3OLEcAnAuZerfUk91/bxd/96V8xicwD6OwYWIqHV6copcRilIUplMXdKidMz1JFdB0aJWrNvg0lqPgSxSM0z5RksrMAwDEkgNerF+kM4riQlJTLyIIQCEuM7A6B9H1qS3N4HhsJ/UFSyvKtKa0Z1MWKn0ZvKDSOAygn/UnsqodP0vYHmztoLs0dEfkKHeSYzaKrCyjOUAFJBcgUdiQSmwoWT5PF4nhICUJWpJU3blJIyrUGyusZcoS5oH77RY4TgsmWElLzFCqTmcA0ALFw11WNx3VmIw+UupRCXJ0b2/R2ES9Zyf1Y7svU8UlSxkVLCSLh0hv+LCMjk148gkJzKAsS35jULxP2OjnsNjikKckk23vXtaU06bRYYXFKI7akuA5zXKXGtzTb7RVjBrGkNyMIoGptbl09Y3cUydtl2OIFqkkqH1B3G4GY0/a0Vc3h4QAQpRNy7fY8+70spMknXTXu/buaHJXDxRqKvexbSISUeBqCRVLlFwoKNbjSt+YL90bVOVodNW8Qb+/G7l8PKe0FNziK+H5mcUuC5r1OosbfaHZVUFwuKlpOUpDU1dwbjxPlBZ5JLhgK2flAVcOQQ1xyqfGK2diTKJqTy1DeUZyg3lEyiy7wuMUE1IbTvP4izkYoCWSE/MKcodnIIOlKtQ3jjjxEEBywNnoLMIsMLMJSyF0U+ta3rzifHbySo5N4viK1qDgAlikPlD9pnAJbU03izwE80f6gKmrel7xyWPxihOcnM1DoT1i/wAFizkCQkAl3OZy2gPTpDemhqJdSlMcwygO/N2De+UDVJJF3Oh62HL94opvEinxFHdt/GkSlcXDXL9lg4vTzp5wKLRVF1Klq7EuWCtSlMATvWge8XM3g05GHmhSEJmrAOUKBXlFTZwACAb6coV4BiE4dAxLkrW6UCzAntqY60yg81QFHH5ilibdieybEFPaB3d2hKCvJnu2yKyZiyeVGGlgwAfap6wxwROWeLE1oK2Bu8R4jPlqCjLTMD/pUUFKehAzHk8T+Clpl5pSh2pjgK1BqzG926vCcf06pa8KwZxbO+YFKQ7ntB81XP8Axp3dIovnAmksu+ZRLWL3A8XMT4ulCRmdRQC2WxvShsaeReEsFxRAWrKOysAHNWgdz+IFHFmbOuk4lEtACBmc0YX99NotRMkhKfmOFqDhIu3P1eOQm8SQV/MUpClUozdrS96DfQQ7w3iLkKmHOTTM7FKTQtW/jC2y6KU2sHU/0IUMyHIOjH1asc9OxISS5BJfwdtunhFrheLSHLEGgdyqg1fnS/XnHKcWACiQVLCmbV6n6qDtPr0iWnLknVk5JDkriDvUHnYtX7esHOOWycirnpvct9NdfGleemlgylKapFSRpoL3bLuKw1wLFFwA5CVOc2UPRrdRrE+JMxWWBk/Dk93mLSKhxWgq7dd+fKvTYeSlMtMupZLZrHX8xSr4oRmVSmzc6N70gcniE2Z9CSqhJYb2A8qxo97HTb+oXi3CAQVJITqeatH3+0c5h8GuaaA0Df7gkVbU6aR2OH4ZiF/VLITYhRAJ3asTmcBAJZExPMJCuf6Sr0io3X6WtKbXBSfJTh05AoKWXJAHQDrrfeFcRiiWHZB2D8rbW8otJ/AyCWmLF6KRMAfT9IirxfD51kmUU7ZwPIsdOUStPOQ8U10DlzTQIUtJJumpLs5qprCr6RbLkKUwM3sgfrZRcW7ILKptaKyRw2cDmylQALZVJJvpWtNKQriZ0xgkypyN8wU3ewrXyi9r6Ftkuh2aESyUqu7u2V+YDRkJYNPzEuo1dtKWpUjeMiqJstJXDk/2N1J/MOSsGgXCR1APukNJw5Gg9fWDS0lI06sI4Zasn2RuZCTKSLC/dDcuWrSBC7u/+0DzaGSCaDNQXp6RFsCclKzSvfGFZSbm+rQRMo5XTmHWvgBeNHDM4US7Xu/TlDplMmnEU+zD8QriMNKV9SEn/wCv7RNQI+l/X73jUlSiGfp7Fbwb5LthbEjwzD//ABpbk4+4iQ4fKIbKw6kGHf6ZZ0FP8mg3yj/aKc4pak/YXIpz8OSSc1RzBHoRGkfDMsF0LXersXeLoStPQPv0giZHTvoftFrVmNNnOz/h0rp83uKfQvQwPD/CJSeysE6MT5R05maO3QdPGNplNVIB8i/URS1pF2cz8V8QCSEBBAQlktUMkXGlhoSOcD4bLKZaAoglnpzAvzpHU/EmAQpCZ1FkJUVBQpm+WaKLXc66tHNYfh+JUgLTJmEEUdJB8NerRpOairbIhBzwkFXKbmDeK2TiAjEUUHSzOwqCXp5QZcwgkLzIWLpUCx6MKHlBuF8CKVZ5lZilO9CBW7UpprFLiyZKnQDikmZMmTUpTmQtTpOUkMR2WI1ALP1itl/DC9QfMPHeTZyUi4B5E0/MLGaD+tJ9+UR5muDXdXJxyvhaZQspuhhpfC8QUBISWDvRqUarOT17o7T9NFG1mpzqdYWSVXf3zED136CzmMJg56CAqUeoHrT20S4hgZyg6ZLEbjVulY6QynJd6bU8hExKJH1F92if9D9Bus4JHAca4PyVEO9hetu4xaI4JOr/AKbEgOpRD+L+O8dXKlqFySNHpGTkNevQwedvoWPRyK/h2fcFLa1pzeLXh2GxEtTky1FgBQkgVoOUWqJYG51aChCWcUPUEwvNLoFKuAB4rOFClFNgfzG0ceWPqlhtwSIjMSevjAlyM1CAdojyTDyz6ZaI4wg3SsdGV9xBFY+USznvT+I59cop0po0bAc/SetYpa0hr5GoXkz+nV9WQ/7k/kQD+kw5oMg/2kp9CIrTLqBautIDPlHo3OK8zL/0z9Fsrgss6q/5k+rxkUglE3B8VRkPz/gv9X4GWSpnNb3bTbWCJl0/V1JgMknUHrt6RYS5bhwtI7z9gI5VGzJfZgZctVK1FvS/d6QwJNO0oilg/e8Vxnl2Y8tP3OsT+bYFagNRl101HSChWkM5mLORf25doKudcElwWILCvfzhGaC5IJy71DiIfLU4JJPcT5vSHSQrfRaS0qAcjLtmIYhqtStI0qb2hY729NIzDSgEua7aQ3IKHFFANcHkaMWeHRoljJqTOb9Ifqnv1eBKUBUpSBo256Ug0jKzg5tgaeZic8A/4tUACjPW0VQ6IStQksA76EeMbJUp/sb+/tASNXfdt+UL/NA+oUqz7wmxMdzABn6j3eJ/OI+lV/d4WlzE1OYHvfxg6PlvRBAMBSGsBjGICgJjklywUnLlICX3LvWoUbxd4ji6DTWOSxjJJUj9NWDAF92Pf4xR/wDdiC1i8c/yYasqkliqPV+FLScafKOs4zh5C5kueZeZaSwCSzu7FW+UsRCaQoJdXZUsvlrQaFvGscpxDjqir5QJB/VcEBnAG1DF5w2b/p1r5/zHboaUl8Zuf8/4cfzp6ctb6f1jk3DlTUrXQ6bd0Zj5JHZmJBVRjlS472pHdfCfAEISJk1IMxTEA2SCAwaz84v53D8PMUM8qWops6QWjaPx245OVnkKFMlgCNno3fBE4gBJzAvyA7qx6Pxz4UkzEKMtCUTNCHAcaECne0eWYmYpCylSSFJJBerEULxlq6bhyLdQYTGBIJrQgpr4iJ/MIoBX3Tb94Fg5c1blHRv5HWG52EmSw8xq8xTqIyrAqdXQD5hsXDan+YipVPpY9/pGyp6h21YD1iEtQNz/AMqN0iRXYd5bOqXpdKlJ72qIUMqvZzCzuUk/aDoXltlINHcOensQFczlR6/dxDsGzQUQKKfn7MSQs2cwEEMb+DwWVNapT4U2hZEjapYIsR0Nu6NyMKlIYqbmCYIjEZqhHjEZpKT9J8PvFpMulyaxEp9CWN2b0gWUDTxBHhBv6n/I0pfWNfO7TJL7e9YQmrFRJGgHn9o3DKwHt5ftGoRO0r5f+SlHYU6fvSGUEJByAPrmJgaVAmritNfL94ZTIyipBezV8RpEW2PkGn6nWker+UbViAwDDwAo3hE/lOLFR5adR11iQwzAsgktYB/IekOhZXBGXOVR05htcQdc9RrlZXj1fWAyJ4F0Obs+tgC9+nIQSbiauAEh7HtFm3I9P5NvZSkMTcSaNnTuNLbafuIEqaRqWu1K+IhYJzLf7ln6d0PSpIdmYBrHUe7QN+xqwefNVg29jo1PvDEoUymtKUa/NrAAQsualKiz31bfkGaIzJ6iVZRc6PbaGnQWhjEYkWao2L9PflFfKZ2mJUovpoBuYYQhQr2Rs7dWc6xf8F4ArEIzomIBBqLnvIi4RcnSC7ZRYmfhyOwgggvbly/isBnKcDIkJq51NWAoKfzFhxDArlTFImhinm+YaNy74UWQm1c125GCTksMbV5YvPWSjsqym1Ak3B37vKKtMp5iQb5hUk6V+0OcQKMuYKZiW7LkktSwr3wngVqXMGVDqALtqTT6RYkE1e8ehCVaH8Zi+Ss+IZDT0lwcyBysTfmzRd8JUBLfYjSnukXcv/p5isUETGlyhX/3M2dqVygeRjqZfwfIwsoCY05QFVKAD9EigEEI3pbfwpJlvwOeuakFmBD9xtF9KlkXNeWn7xykri/yZacqUpSQG35Q/gePrmFiMrFi4628I1SdFnQBT6R5x/1AwUv5mcpKVqFwBlU1iX10jvcFjM7hScqhzBfmCI5n/qRgCcP8xIJKDvod+UZ6sbgxM87lLDNboT16tE0TioMSe/8AMJJCnBIr19YKhKtXHeX5R5dmVsbR5c4xRFy3Kz+2hb57O7kd7nuiAnJs786DehgCx6bIQaoxDbpKSPBrefdA0EAtm/HUEwupAZ3IHd6tEpctwGJd9WMNqx3Y2laQGevvnAps5I/URXTuvGZg5BHe17ac4DNlBhSmg0/aFTG5DCEoIICxd2LfeGJuKXkyFRUimoP/AOvzyimlgCmYJ8T6QyvCzAkrSoLSf7BXvF4tWVGT6CfLzOygCLOGpzaCTOHzAHQmo1Ss+htFaJpBD5gejRZScQdCSOZI20g3VyNNdgECYL0L2MZDoUDXtdzxuFYbP0rloS1wWo9BTnGpCwHCVDoCx7vSAS1Egvca2108YkQAAO0XIdqaX3vR4jaZuSLCViVMygw31br4RFOLSxq1GFK+PWFzJBsTz7T++kQWgMeQDM3R6c61aGPex8F6gg03Y79In8nNRsrkVd9doQQpQ5Aag01f30gQxKg3azqNgNB1gDcWcjBoJU665XvQHRwa7k9L2cyAM2qejm/TR9XtvFarGEtUON+/zghnFRcm3u0FoaaRYTMLnN6CuldzzgMqWhIOUAbuo67D3aNSphFlEvd+lhETi3/SLVL+xAX9eiExAemU1ozkdz9I7f8A6byiEzSRRwBrZ39RHArx3+LBqGg/mPSPgjEJGFQ7ByXbdzfY2jo+KrmLAP4/l/6QnhDmWWJ/xfbWrR51OxwUaHsjp66l49o4hhhMlLRTtJIHeKVjxhfB57qR/TTCpOglqIp0BDc4v5Om3K0DsUn4dc5SESg5WW5VuSa2DW3j1X4T+DpOFAUxXMIDqVp0GkVPwLwMyEmfiEFMw0SksSBqWFn5x0uE4mZk1h4O+UNctR3anOOzTvxpMlR7Lz5oDDU2EcvxaeVKUCkHtMBuWLdwuekWcjFBIKlEubPcJAqTs5q1NIpsdigSFNYOxvUlnPNvB4tIsDjikKlnUukdxYFugMV8srExR5b60VTuMaXPJUVKv2T0YuPXyjWJx4zJYsS3ooH7eEMDoMBjwpqstJp4fiLjHJE2UpB/Ukg94jz6VimUS+U/g0jqcFxDMEl6kV6wmI8sn4coJo9aka11HfE8xSln7nenvpGsZm+asAUzHWNKkgB9PFu/u1jxZUmyGiJKiL13L+/CBGYHqa6jlblBjNAqLWuOf7Rv5JI0GwNHDihDV6wL8IaJSwWcOQ0CCwbMS2h++/7RcYHiUuWkJXLBtoC9a9GcCEcfiZb5ky8taXOumjUi2lQ5RilaYsifYWI5eXKJpLu793dGlYlgHS6Rsx0qa2tEVzv7R3AVvoPtE0SSMgCoJG1Pb/tEZayP19CKdKxIWJVmB5X8PvAVqB1qLGr+Gu0FUUsElKSR2wdAXLP4QWWQE0JbUkj7UMCAzWPgN9GN9I0pN3tyavdDHZbS5strq7ve8bhHDqSpP/uTEtRg8ZF7Wa4K3Dg0rvS3Un34xtZILB6XFIlNmAdSOQ15kNp4GF14dS62e/KtLe7xn+HMHmEkOkGmgqWJ9eUAGZtWN3cfzSDSMOAB1qQ9T3lmtr4QVckcn3anhux8oMDF5IBURm6k18N9IIrFnshr6gNfdt41NlUsGL0NX+/jDOBxRQlSRlIUliCKGtg9gbUhxoI12ATOClOxJ8CO7zpGp0wUqxZh71OnrDSpZ0N9LFq8/WtY1h0h6pLl9tLawMERw84kUNBoK3PlBVqaj3s1fHzieImJKSQl921LU5+zCksFnonl+R3xDLDjMA4Dl6gaDntHVfBnFClCkKahzAG7a3vHLSlKvkeu1BfusYnJUoGgIILg/Ye9I10p7JWaJHo//qFZolIA30HNzSCp4wrL2cy1B/pSLbhLv01O0eaYyZMWqhB3zHMx5J174OnizXWRkD5qg00ozOb723f0ozTVgd7jApSElc5QmLcJllh2uiQ5AFS5aK1E4BRlINAQf9zAuSRd1JJjmJXFFFALnNkKcxd+0p1HfQc4Lg8W6uyWyhhySKD898UpIZ1OIxhIIzUUTUbOaeCYSxM0qWOub0A8vUwhInsw5knqXp5w7Km1S2gL9BF2IgtD5iDQhm5BBZor8RIJVdr+IH3MWs0f/nzJA9IqsYXetv2iGwNLlOetov8AgQZJbQfaOcw1Df25jouF4zICAHo57qxO4Z58Z4zElZSS72a/4eNy5oCqpNdRbSgpr9oUUkmqA6X0JEMygtNCFaP9LjYx5TRlkYQwajO/h6PE5aRoaEOacr8recRmoJDgEm1qc3pEETww5dWO4ro/dCFwGWHSxIfns1awGctnGUqDNQOK03iAWBQhQLUNPfKJJmksQexXRrbvY8vSCwRoJDMCUgbORtZ6dWhiXLLuoktYvboRWIypmW9G3Y+PrprE/wCoVYZT3ObdeflFWhpeyCW/uNe/7QRGGDM5766esbRJCnUVBx3dIiiWhJIUac784LKS9kRJSDmWM3RwXbTl+Ihj0JBCpalAbKsOR/MEmzUF8jltqinS0QB7NieulfflDTB+hVaz/l3BxGQSfID3anOMhkZFzL3Ln05wRGDSG8v3p+dYihYNSpybNXyvv4wTMCQC1QzAtUBugibBRsCpCtC/Sgbv0iWVRa5ZqAU/jvMMyz2gGtZLX2631P2hdUpecubh8r/nzhUuwo3Mks7u70oI2JB1I7Rq9wI2uTmchVXAP2FTGkyVIV2lO7G+g9i8BWBmZPCQwJL1sTSjuTb+bwFRSTR6XHoT9vbyXjFOwSGPvvtBJc0gPpTnWpq9rd8CyK0CQg3qBSmlXpQN393WX0vSnk9OhiC8WoqPZ3YilO/7Q7g5aJhOY0ezgOwFGNC9oNvQYAoVQ3SdQC1dy7+YEClLeoKvLS/fWDTsShKmSS1OZZt9aDygKpudJYNyZ6+9IdVgpSNzplyC7GoNz72iyGIQpIBlhStLAeMV+CmjMyvlsHoQrYU+pg1WPKB4pRl5imwH1KKXe2m/46xUbjlMaYyua5OnvfeBoV8sEk0cO20LCcZmUB0nVg7kUpz/AHixm4IlAKhe/nfujo0ZNvJY783noG77+UEwmIdlWooNyKgPQeUVOWqQVUY+EGwM4EgHWo5beXrHVuEdAhZIL6n7ftHOrxgzFzrDPH+IfJlAg1Ljy/MeZ4pa1PXueM5SA7ubxhClBKC+8dn8IYhOZOZQKiC3iRHh2Hw6n7KmPKOm4djMTKKFSyh0kGoqWehHQ+9J3pPI0d78e4LCyzL+UkJmLUcyUkAZWuRYdpqiOYk4pLNRRcV1Z9v5vC0ycuYpa5r5jsWHQOdIFLlNYC71/iOTUdytGbdFkiUygyxWwqffSNYtCUqolQPewoN4UluT2VdqtC/oDQ0vfxg3yr5lFyaUoQ7mmsZBdhpCQXLvWoJL7Xu9ILiJb2cenK1TC03DKDdpx5M3jy3iJpcE9SLbtUij3g4C/aDFDDca9LUu8LzUJBdxuBWm3TuiQmpehdXL8xuapKg6nrQ6V0ff33sTJSp1C6QQo+9XjJiH/UbWV720gUuXSly1BUWrU84kWLuaj3T31hithsBJQpX+oFI5jcwzP4Wby5majPvdn509YqE50qJFU8i7H3tDP9SxBcguCW8fvFJotTVU0ZNwKh9QS7Vao841Ev8AuqqdtQ6fxGQ8DuBXrw4JqWvTS+94PLkMGZtXJFanbmIKVAnenVwesRE5JBbsl6sWr6D9oztszCS8TSmlHfWlIlKJJzGlHFdTUV5uzRqVNSTq4Gmtq8+nKITp+9GNvdoOSWqCkHYOK0sz36wIpTQkBhZzq9CzGAynUwCklwTR/A9zeMWUsqIctQXZ2FxpXUtFKI45KhUwZqguTsT06dIakYav0kmjPareN+6BSx2iDSltCWFfA16w5g55VQUI0auznR6GKVJFQjYf+nY9shH9ocm1KixbaE8RiRL0ZzahUe/7sIlxTDrz1NrVAowcuWJryhIgFTE1JN7aHanhpEyHqYwHQ6hQUPJz4c94nmaiAQ9KttpvU7bQGVLUHUCABZyz72B2/iDoxYA+lyVdaXr319mCiVaAp4cWcrJIrlFr172iIWBQjMNL17nesNLmMDYODz/l6UgE4hKRloLNRxpSA0s6f4I4QhalTpif9NFG3UN+kX3xCqWpACUpyiwAAHgI5z4JxKlImIUsBrJNy9jzG3N94tMYkmwpp438jHbpUoldHOz5KXc+3iC5iJYKybOT3A/iC/FOGSiQZhmlJsBlLE6Aq0feOBnTZkyhJILBujsPOG5VyJujfFuLzJ63LZR9I5Cx77wOXLKg9I3hsM1t/dYflyi5dmt78fSMpyJbMkYStU1p7fuMWEh00UaCj1sLvGky0tvUO9Of58Y1/REkl7lhbdr1A7vtGLkTdDiZzgZQ9T6wVCM7OHs9Kno3I98KIlFNSA3LaviIaTMP9p1ALnu1066xA7vkYVg0liUgEC9G5uTzc1g2JRZspDVq7in5hT5oUOQYVeAzJLWUdL9T6tEtjddDMpJBFGGxqD3QRZOgy/n2YWCiGBDvbk3MjfWGMwNXqPtpt/MIOiCGJDUOoqPLrE8RhszBIAp2nq/MDQDqbGIBBJKgxT4ECJoDWJ6E66ENr60hiQlOzCjhibh9KGkRw7/SlXUd/ukWE5i5Zjs3pC5wYAJv9vdIZLTNYbDh3Be1/e220SxMpKgxUQW11O/t7QITgkVB6C351hXETQTS960ba12HvdibwSOHahObnaMhKaliynVsaW584yK2kkzRgo3Z7l3tXTaHMOadlISkU7henURkZEtYKQVS2IDd2jeyICS/aG3gOW3hqIyMiBM3JJSlyHqDoxBelNaE6Q2MScpU7MOtABGRka1gEHw/1JUoaW0YUrvXXnq0HM9KCewARZrtTXSpfxjIyGzTc4pUI8Qx5WWDg6jQ2balR5wl8w1I6dTzryjIyFSJvc7YxIn5h2qtR7F9a6+UFQUD6U6000aMjIzfItzoUKHNgaXP4vSn7RBE0JckWOm/l7MZGRaBM1ipuYkoo1O7aGsH8VzpQKFJEztCrhLBP6QAGa8ZGRcJtcGpHjfxGvEj5eUIlj6quXejECgirRggaJBfT86RkZFSk3yHJpOHb6jbbzg0vDAnegZwKWBjIyIZFZoPLklL9PRvxByonYuKk9W99BGRkQxApSwHZ3Z20FQfX1gqJLgOosTYP4RkZCYLkMZYehPZ00Oh8/SCSZCicwYaVJLbsNbRkZCRpDkxZSCAwdRoQL9fekHQMrg0/axp0jIyE8FUgMxdQE2LD2/3iSFij82J82138Y3GQ48BFDc3C0KctRuabjT89IRMtRzLdmU3edv4jIyGkVtRCYlH1EFybUp027oXUjs0AYjUVIGsZGQGMkgKlgXLPWgjUZGQ7ZN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62" name="Picture 14" descr="http://pixabay.com/static/uploads/photo/2013/10/07/13/36/bobtail-191974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5" y="4007069"/>
            <a:ext cx="316753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8428" y="6110507"/>
            <a:ext cx="32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Play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Ball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Kurtsebastian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Public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Domain CC0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7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(31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522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Κουτσό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Κάμπτει το σκέλος αιώρησης κινώντας τα άνω άκρα πάνω κάτω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Κλίνει τον κορμό προς τα εμπρός με κάμψη – έκταση ισχίου του σκέλους αιώρησης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Πραγματοποιεί λίγα άλματα με ελλιπή ισορροπία </a:t>
            </a:r>
          </a:p>
          <a:p>
            <a:pPr eaLnBrk="1" hangingPunct="1">
              <a:buNone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54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(32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532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Κουτσό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Κάμπτει το σκέλος αιώρησης με μεγαλύτερη κλίση του κορμού εμπρός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Παρατηρείται ρυθμική κίνηση του σκέλους αιώρησης για καλύτερη προώθηση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Συγχρονισμένη κίνηση των χεριών για περισσότερο αποτελεσματική προώθηση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20" y="6215082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89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msoE250B"/>
          <p:cNvPicPr>
            <a:picLocks noChangeAspect="1" noChangeArrowheads="1"/>
          </p:cNvPicPr>
          <p:nvPr/>
        </p:nvPicPr>
        <p:blipFill>
          <a:blip r:embed="rId3" cstate="print"/>
          <a:srcRect t="6133"/>
          <a:stretch>
            <a:fillRect/>
          </a:stretch>
        </p:blipFill>
        <p:spPr bwMode="auto">
          <a:xfrm>
            <a:off x="2857488" y="1548714"/>
            <a:ext cx="4111637" cy="44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14282" y="6215082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(33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err="1">
                <a:solidFill>
                  <a:srgbClr val="820000"/>
                </a:solidFill>
              </a:rPr>
              <a:t>Σκίπιγκ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0964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(34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552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err="1">
                <a:solidFill>
                  <a:srgbClr val="820000"/>
                </a:solidFill>
              </a:rPr>
              <a:t>Σκίπιγκ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 smtClean="0">
                <a:solidFill>
                  <a:srgbClr val="820000"/>
                </a:solidFill>
              </a:rPr>
              <a:t>(2 </a:t>
            </a:r>
            <a:r>
              <a:rPr lang="el-GR" sz="2400" dirty="0">
                <a:solidFill>
                  <a:srgbClr val="820000"/>
                </a:solidFill>
              </a:rPr>
              <a:t>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Μερικές φορές κάνει διπλό άλμα ή βήμα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μερικές φορές μοιάζει με βηματισμό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Δεν μπορεί να χρησιμοποιήσει αποτελεσματικά τα άνω άκρα</a:t>
            </a:r>
          </a:p>
          <a:p>
            <a:pPr eaLnBrk="1" hangingPunct="1">
              <a:buNone/>
            </a:pPr>
            <a:r>
              <a:rPr lang="el-GR" sz="2400" b="1" dirty="0" smtClean="0">
                <a:cs typeface="Calibri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87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(35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563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err="1">
                <a:solidFill>
                  <a:srgbClr val="820000"/>
                </a:solidFill>
              </a:rPr>
              <a:t>Σκίπιγκ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 smtClean="0">
                <a:solidFill>
                  <a:srgbClr val="820000"/>
                </a:solidFill>
              </a:rPr>
              <a:t>(3 </a:t>
            </a:r>
            <a:r>
              <a:rPr lang="el-GR" sz="2400" dirty="0">
                <a:solidFill>
                  <a:srgbClr val="820000"/>
                </a:solidFill>
              </a:rPr>
              <a:t>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βήμα-άλμα γίνεται περισσότερο εμφανές αλλά με κάθετη ανύψωση του σώματος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Χρησιμοποιεί αποτελεσματικότερα τα  χέρια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91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(36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err="1">
                <a:solidFill>
                  <a:srgbClr val="820000"/>
                </a:solidFill>
              </a:rPr>
              <a:t>Σκίπιγκ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 smtClean="0">
                <a:solidFill>
                  <a:srgbClr val="820000"/>
                </a:solidFill>
              </a:rPr>
              <a:t>(4 </a:t>
            </a:r>
            <a:r>
              <a:rPr lang="el-GR" sz="2400" dirty="0">
                <a:solidFill>
                  <a:srgbClr val="820000"/>
                </a:solidFill>
              </a:rPr>
              <a:t>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Βήμα άλμα με μικρότερη κάθετη ανύψωση του σώματος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Χρησιμοποιεί τα χέρια περισσότερο αποτελεσματικά για την διατήρηση του ρυθμού</a:t>
            </a:r>
          </a:p>
          <a:p>
            <a:pPr eaLnBrk="1" hangingPunct="1">
              <a:buNone/>
            </a:pPr>
            <a:r>
              <a:rPr lang="el-GR" sz="2400" b="1" dirty="0" smtClean="0">
                <a:cs typeface="Calibri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20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msoFF42D"/>
          <p:cNvPicPr>
            <a:picLocks noChangeAspect="1" noChangeArrowheads="1"/>
          </p:cNvPicPr>
          <p:nvPr/>
        </p:nvPicPr>
        <p:blipFill>
          <a:blip r:embed="rId3" cstate="print"/>
          <a:srcRect t="8009"/>
          <a:stretch>
            <a:fillRect/>
          </a:stretch>
        </p:blipFill>
        <p:spPr bwMode="auto">
          <a:xfrm>
            <a:off x="2786050" y="1296121"/>
            <a:ext cx="4110050" cy="47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85720" y="6143644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(37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Πλάγια μετακίνηση 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555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(38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593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Πλάγια μετακίνηση 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δεν μπορεί να γίνει με ταχύτητα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Μερικές φορές φέρνει το σκέλος που ακολουθεί σε επαφή με το σκέλος οδηγό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Δεν υπάρχει συγχρονισμός άνω και κάτω άκρων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(39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Πλάγια μετακίνηση 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σκέλος που ακολουθεί τοποθετείται  δίπλα η πίσω από το σκέλος οδηγό με κάθετη αναπήδηση του σώματος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άνω άκρα διατηρούνται σε ελαφρά απαγωγή για διατήρηση της ισορροπίας</a:t>
            </a:r>
          </a:p>
          <a:p>
            <a:pPr eaLnBrk="1" hangingPunct="1">
              <a:buFont typeface="Arial" charset="0"/>
              <a:buNone/>
            </a:pPr>
            <a:r>
              <a:rPr lang="el-GR" sz="2400" b="1" dirty="0" smtClean="0">
                <a:cs typeface="Calibri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(40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14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Πλάγια μετακίνηση 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σκέλος που ακολουθεί προσγειώνεται δίπλα η πίσω από το σκέλος οδηγό με μικρότερη κάθετη αναπήδηση του σώματος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άνω άκρα μπορεί να συγχρονιστούν με τα κάτω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είναι ρυθμική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sz="2400" b="1" dirty="0" smtClean="0">
                <a:cs typeface="Calibri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11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Βασικές Αρχές </a:t>
            </a:r>
            <a:r>
              <a:rPr lang="el-GR" sz="3200" b="0" dirty="0">
                <a:solidFill>
                  <a:srgbClr val="004B82"/>
                </a:solidFill>
              </a:rPr>
              <a:t>(1 από 2</a:t>
            </a:r>
            <a:r>
              <a:rPr lang="el-GR" sz="3200" b="0" dirty="0" smtClean="0">
                <a:solidFill>
                  <a:srgbClr val="004B82"/>
                </a:solidFill>
              </a:rPr>
              <a:t>)</a:t>
            </a:r>
            <a:endParaRPr lang="el-GR" b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1169988" algn="l"/>
              </a:tabLst>
            </a:pPr>
            <a:r>
              <a:rPr lang="el-GR" sz="2600" b="1" dirty="0" smtClean="0">
                <a:solidFill>
                  <a:srgbClr val="820000"/>
                </a:solidFill>
              </a:rPr>
              <a:t>Οι τάσεις στην κινητική εξέλιξη εμφανίζονται: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dirty="0" smtClean="0"/>
              <a:t>α) αναφορικά με την σωματική ωρίμανση: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dirty="0" smtClean="0"/>
              <a:t>	από κεφάλι προς τα κάτω άκρα (κέντρο </a:t>
            </a:r>
            <a:r>
              <a:rPr lang="el-GR" sz="2400" dirty="0" smtClean="0">
                <a:sym typeface="Wingdings 3" pitchFamily="18" charset="2"/>
              </a:rPr>
              <a:t> περιφέρεια)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dirty="0" smtClean="0">
              <a:sym typeface="Wingdings 3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dirty="0" smtClean="0">
                <a:sym typeface="Wingdings 3" pitchFamily="18" charset="2"/>
              </a:rPr>
              <a:t>β) </a:t>
            </a:r>
            <a:r>
              <a:rPr lang="el-GR" sz="2400" dirty="0" smtClean="0"/>
              <a:t>αναφορικά με τη λειτουργικότητα: αρχικά και στα δύο άκρα και στη συνέχεια ξεχωριστά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dirty="0" smtClean="0"/>
              <a:t>γ) ο κινητικός έλεγχος επιτυγχάνεται σταδιακά,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από μεγάλες κινήσεις (βάδιση, τρέξιμο) → σε λεπτές κινήσεις (χειρισμός αντικειμένων</a:t>
            </a:r>
            <a:r>
              <a:rPr lang="el-GR" sz="2400" b="1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(</a:t>
            </a:r>
            <a:r>
              <a:rPr lang="el-GR" sz="1800" dirty="0" err="1" smtClean="0"/>
              <a:t>Κουτσούκη</a:t>
            </a:r>
            <a:r>
              <a:rPr lang="el-GR" sz="1800" dirty="0" smtClean="0"/>
              <a:t>, 1997</a:t>
            </a:r>
            <a:r>
              <a:rPr lang="en-US" sz="1800" dirty="0" smtClean="0"/>
              <a:t>)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 smtClean="0"/>
              <a:t>							</a:t>
            </a:r>
            <a:endParaRPr lang="el-GR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2517994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(41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το ένα πόδι στο άλλο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</p:txBody>
      </p:sp>
      <p:pic>
        <p:nvPicPr>
          <p:cNvPr id="62468" name="Picture 5" descr="msoEFE42"/>
          <p:cNvPicPr>
            <a:picLocks noChangeAspect="1" noChangeArrowheads="1"/>
          </p:cNvPicPr>
          <p:nvPr/>
        </p:nvPicPr>
        <p:blipFill>
          <a:blip r:embed="rId3" cstate="print"/>
          <a:srcRect t="12498"/>
          <a:stretch>
            <a:fillRect/>
          </a:stretch>
        </p:blipFill>
        <p:spPr bwMode="auto">
          <a:xfrm>
            <a:off x="2428860" y="1714488"/>
            <a:ext cx="4572032" cy="46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117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(42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34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το ένα πόδι στο άλλο </a:t>
            </a:r>
            <a:r>
              <a:rPr lang="el-GR" sz="2400" dirty="0" smtClean="0">
                <a:solidFill>
                  <a:srgbClr val="820000"/>
                </a:solidFill>
              </a:rPr>
              <a:t>(2 </a:t>
            </a:r>
            <a:r>
              <a:rPr lang="el-GR" sz="2400" dirty="0">
                <a:solidFill>
                  <a:srgbClr val="820000"/>
                </a:solidFill>
              </a:rPr>
              <a:t>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δεν είναι ρυθμική και μοιάζει περισσότερο με τρέξιμο παρά με άλματα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Δεν συγχρονίζει τα άνω με τα κάτω άκρα</a:t>
            </a:r>
          </a:p>
          <a:p>
            <a:pPr eaLnBrk="1" hangingPunct="1">
              <a:buNone/>
            </a:pPr>
            <a:r>
              <a:rPr lang="el-GR" sz="2400" b="1" dirty="0" smtClean="0">
                <a:cs typeface="Calibri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7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(43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45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το ένα πόδι στο άλλο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διάρκεια της κίνησης κλίνει τον κορμό προς τα εμπρός και χρησιμοποιεί τα χέρια για ισορροπία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προσπάθεια μοιάζει με τρέξιμο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κάτω άκρα δεν εκτείνονται πλήρως και το σώμα ανυψώνεται λίγο</a:t>
            </a:r>
          </a:p>
          <a:p>
            <a:pPr eaLnBrk="1" hangingPunct="1">
              <a:buNone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(44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55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Άλμα από το ένα πόδι στο άλλο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έχει ρυθμό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Κλίση του κορμού εμπρός με συγχρονισμένη (αντίθετη) κίνηση άνω και κάτω άκρων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σώμα προωθείται προς τα πάνω και εμπρός ενώ τα κάτω άκρα εκτείνονται πλήρως </a:t>
            </a:r>
          </a:p>
          <a:p>
            <a:pPr eaLnBrk="1" hangingPunct="1">
              <a:buFont typeface="Arial" charset="0"/>
              <a:buNone/>
            </a:pPr>
            <a:r>
              <a:rPr lang="el-GR" sz="2400" b="1" dirty="0" smtClean="0">
                <a:cs typeface="Calibri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53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msoF139"/>
          <p:cNvPicPr>
            <a:picLocks noChangeAspect="1" noChangeArrowheads="1"/>
          </p:cNvPicPr>
          <p:nvPr/>
        </p:nvPicPr>
        <p:blipFill>
          <a:blip r:embed="rId3" cstate="print"/>
          <a:srcRect t="9052" b="4918"/>
          <a:stretch>
            <a:fillRect/>
          </a:stretch>
        </p:blipFill>
        <p:spPr bwMode="auto">
          <a:xfrm>
            <a:off x="2500298" y="1714488"/>
            <a:ext cx="4643470" cy="455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14282" y="6143644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622300" algn="l"/>
              </a:tabLst>
            </a:pPr>
            <a:r>
              <a:rPr lang="el-GR" sz="3600" dirty="0">
                <a:solidFill>
                  <a:srgbClr val="004B82"/>
                </a:solidFill>
              </a:rPr>
              <a:t>Θεμελιώδη κινητικά </a:t>
            </a:r>
            <a:r>
              <a:rPr lang="el-GR" sz="3600" dirty="0" smtClean="0">
                <a:solidFill>
                  <a:srgbClr val="004B82"/>
                </a:solidFill>
              </a:rPr>
              <a:t>πρότυπα-περιγραφή </a:t>
            </a:r>
            <a:r>
              <a:rPr lang="el-GR" sz="2800" b="0" dirty="0" smtClean="0">
                <a:solidFill>
                  <a:srgbClr val="004B82"/>
                </a:solidFill>
              </a:rPr>
              <a:t>(</a:t>
            </a:r>
            <a:r>
              <a:rPr lang="el-GR" sz="2800" b="0" dirty="0">
                <a:solidFill>
                  <a:srgbClr val="004B82"/>
                </a:solidFill>
              </a:rPr>
              <a:t>45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Ρίψη από πάνω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907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(46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75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Ρίψη από πάνω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Ο κορμός είναι σχεδόν άκαμπτος, απέναντι από τον στόχο και τα πόδια σταθερά σε διάσταση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ρίψη γίνεται κυρίως από τον αγκώνα με ελάχιστη συμμετοχή της ωμικής ζώνης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δάκτυλα ανοίγουν κατά την απελευθέρωση και κινούνται προς τα εμπρός και κάτω</a:t>
            </a:r>
          </a:p>
          <a:p>
            <a:pPr eaLnBrk="1" hangingPunct="1">
              <a:buNone/>
            </a:pPr>
            <a:r>
              <a:rPr lang="el-GR" sz="2400" b="1" dirty="0" smtClean="0">
                <a:cs typeface="Calibri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01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(47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86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Ρίψη από πάνω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φέρνει την μπάλα πάνω και πίσω από το κεφάλι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ρίψη γίνεται  με την συμμετοχή της ωμικής ζώνης και του κορμού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Κάνει βήμα εμπρός με το ομώνυμο κάτω άκρο του χεριού ρίψης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2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(48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6963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Ρίψη από πάνω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φέρνει τη μπάλα προς τα πίσω με στροφή ισχίων και ωμικής ζώνης ενώ το αντίθετο άνω άκρο σηκώνεται για την διατήρηση της ισορροπίας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της ρίψης συμπεριλαμβάνει στροφή ισχίων, κορμού, ώμων και έκταση αγκώνα  ενώ ο πήχης κάνει πρηνισμό και ο αντίχειρας δείχνει προς τα κάτω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Κάνει βήμα εμπρός με το αντίθετο κάτω άκρο του χεριού ρίψης </a:t>
            </a:r>
          </a:p>
          <a:p>
            <a:pPr eaLnBrk="1" hangingPunct="1">
              <a:buNone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44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(49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Κύλισμα μπάλας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</p:txBody>
      </p:sp>
      <p:pic>
        <p:nvPicPr>
          <p:cNvPr id="70659" name="Picture 4" descr="mso540D8"/>
          <p:cNvPicPr>
            <a:picLocks noChangeAspect="1" noChangeArrowheads="1"/>
          </p:cNvPicPr>
          <p:nvPr/>
        </p:nvPicPr>
        <p:blipFill>
          <a:blip r:embed="rId3" cstate="print"/>
          <a:srcRect t="11157"/>
          <a:stretch>
            <a:fillRect/>
          </a:stretch>
        </p:blipFill>
        <p:spPr bwMode="auto">
          <a:xfrm>
            <a:off x="2357422" y="1857364"/>
            <a:ext cx="36401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14282" y="6215082"/>
            <a:ext cx="304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</p:spTree>
    <p:extLst>
      <p:ext uri="{BB962C8B-B14F-4D97-AF65-F5344CB8AC3E}">
        <p14:creationId xmlns:p14="http://schemas.microsoft.com/office/powerpoint/2010/main" val="74562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(50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716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Κύλισμα μπάλας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Κρατά την μπάλα με τα δύο χέρια ενώ τα κάτω άκρα είναι σε ευρεία βάση στήριξης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Κάμψη κορμού, τοποθέτηση της μπάλας ανάμεσα στα πόδια και αιώρηση χεριών εμπρός- πίσω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Έκταση κορμού και απελευθέρωση της μπάλας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2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Βασικές </a:t>
            </a:r>
            <a:r>
              <a:rPr lang="el-GR" dirty="0" smtClean="0">
                <a:solidFill>
                  <a:srgbClr val="004B82"/>
                </a:solidFill>
              </a:rPr>
              <a:t>Αρχές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l-GR" sz="3200" b="0" dirty="0" smtClean="0">
                <a:solidFill>
                  <a:srgbClr val="004B82"/>
                </a:solidFill>
              </a:rPr>
              <a:t>(</a:t>
            </a:r>
            <a:r>
              <a:rPr lang="en-US" sz="3200" b="0" dirty="0" smtClean="0">
                <a:solidFill>
                  <a:srgbClr val="004B82"/>
                </a:solidFill>
              </a:rPr>
              <a:t>2</a:t>
            </a:r>
            <a:r>
              <a:rPr lang="el-GR" sz="3200" b="0" dirty="0" smtClean="0">
                <a:solidFill>
                  <a:srgbClr val="004B82"/>
                </a:solidFill>
              </a:rPr>
              <a:t> </a:t>
            </a:r>
            <a:r>
              <a:rPr lang="el-GR" sz="3200" b="0" dirty="0">
                <a:solidFill>
                  <a:srgbClr val="004B82"/>
                </a:solidFill>
              </a:rPr>
              <a:t>από 2</a:t>
            </a:r>
            <a:r>
              <a:rPr lang="el-GR" sz="3200" b="0" dirty="0" smtClean="0">
                <a:solidFill>
                  <a:srgbClr val="004B82"/>
                </a:solidFill>
              </a:rPr>
              <a:t>)</a:t>
            </a:r>
            <a:endParaRPr lang="el-GR" b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H </a:t>
            </a:r>
            <a:r>
              <a:rPr lang="el-GR" sz="2400" dirty="0" smtClean="0"/>
              <a:t>κινητική εξέλιξη επιτελείται σε διάφορες φάσεις</a:t>
            </a:r>
          </a:p>
          <a:p>
            <a:pPr eaLnBrk="1" hangingPunct="1">
              <a:spcAft>
                <a:spcPts val="600"/>
              </a:spcAft>
            </a:pPr>
            <a:r>
              <a:rPr lang="el-GR" sz="2400" dirty="0" smtClean="0"/>
              <a:t>Για να εμφανισθεί η κάθε φάση πρέπει να</a:t>
            </a:r>
            <a:r>
              <a:rPr lang="en-US" sz="2400" dirty="0" smtClean="0"/>
              <a:t> </a:t>
            </a:r>
            <a:r>
              <a:rPr lang="el-GR" sz="2400" dirty="0" smtClean="0"/>
              <a:t>έχει ολοκληρωθεί η προηγούμενη</a:t>
            </a:r>
          </a:p>
          <a:p>
            <a:pPr eaLnBrk="1" hangingPunct="1">
              <a:spcAft>
                <a:spcPts val="600"/>
              </a:spcAft>
            </a:pPr>
            <a:r>
              <a:rPr lang="el-GR" sz="2400" dirty="0" smtClean="0"/>
              <a:t>Κανένα άτομο δεν μπορεί να παραλείψει καμιά φάση </a:t>
            </a:r>
          </a:p>
          <a:p>
            <a:pPr eaLnBrk="1" hangingPunct="1">
              <a:spcAft>
                <a:spcPts val="600"/>
              </a:spcAft>
            </a:pPr>
            <a:r>
              <a:rPr lang="el-GR" sz="2400" u="sng" dirty="0" smtClean="0"/>
              <a:t>Η διάρκεια της κάθε φάσης</a:t>
            </a:r>
            <a:r>
              <a:rPr lang="el-GR" sz="2400" dirty="0" smtClean="0"/>
              <a:t> καθορίζεται από 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sz="2400" dirty="0" smtClean="0"/>
              <a:t>	- </a:t>
            </a:r>
            <a:r>
              <a:rPr lang="el-GR" sz="2400" b="1" dirty="0" smtClean="0">
                <a:solidFill>
                  <a:srgbClr val="820000"/>
                </a:solidFill>
              </a:rPr>
              <a:t>τις κινητικές ικανότητες </a:t>
            </a:r>
            <a:r>
              <a:rPr lang="el-GR" sz="2400" dirty="0" smtClean="0"/>
              <a:t>(έμφυτες &amp; επίκτητες) καθώς και 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sz="2400" dirty="0" smtClean="0"/>
              <a:t>	- </a:t>
            </a:r>
            <a:r>
              <a:rPr lang="el-GR" sz="2400" b="1" dirty="0" smtClean="0">
                <a:solidFill>
                  <a:srgbClr val="820000"/>
                </a:solidFill>
              </a:rPr>
              <a:t>τον αριθμό και τη συχνότητα των επαναλήψεων </a:t>
            </a:r>
            <a:r>
              <a:rPr lang="el-GR" sz="2400" dirty="0" smtClean="0"/>
              <a:t>σε μια συγκεκριμένη δραστηριότητα</a:t>
            </a:r>
            <a:endParaRPr lang="el-GR" dirty="0" smtClean="0"/>
          </a:p>
        </p:txBody>
      </p:sp>
      <p:sp>
        <p:nvSpPr>
          <p:cNvPr id="22531" name="3 - Ορθογώνιο"/>
          <p:cNvSpPr>
            <a:spLocks noChangeArrowheads="1"/>
          </p:cNvSpPr>
          <p:nvPr/>
        </p:nvSpPr>
        <p:spPr bwMode="auto">
          <a:xfrm>
            <a:off x="142875" y="6286500"/>
            <a:ext cx="521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, </a:t>
            </a:r>
            <a:r>
              <a:rPr lang="el-GR" sz="1800" dirty="0" err="1">
                <a:latin typeface="+mn-lt"/>
              </a:rPr>
              <a:t>Κουτσούκη</a:t>
            </a:r>
            <a:r>
              <a:rPr lang="el-GR" sz="1800" dirty="0">
                <a:latin typeface="+mn-lt"/>
              </a:rPr>
              <a:t>, 1997</a:t>
            </a:r>
            <a:r>
              <a:rPr lang="en-US" sz="1800" dirty="0"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965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(51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7270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Κύλισμα μπάλας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Κρατά την μπάλα με τα δυο χέρια, το ένα στην κορυφή και το άλλο στην βάση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κάτω άκρα είναι σε στενότερη βάση στήριξης (στάση βήματος) και μικρή κάμψη γονάτων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Αφήνει την μπάλα στο επίπεδο μεταξύ γόνατος και μέσης</a:t>
            </a: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(52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737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Κύλισμα μπάλας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Κρατά την μπάλα με το ένα χέρι, ο κορμός κλίνει εμπρός και τα κάτω άκρα είναι σε στενότερη βάση στήριξης (στάση βήματος)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διάρκεια της κίνησης αφήνει την μπάλα στο επίπεδο του γόνατος ενώ τα μάτια παρακολουθούν τον στόχο</a:t>
            </a:r>
          </a:p>
          <a:p>
            <a:pPr eaLnBrk="1" hangingPunct="1">
              <a:buFont typeface="Arial" charset="0"/>
              <a:buNone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46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19685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endParaRPr lang="el-GR" sz="3200">
              <a:latin typeface="Times New Roman" pitchFamily="18" charset="0"/>
            </a:endParaRPr>
          </a:p>
        </p:txBody>
      </p:sp>
      <p:pic>
        <p:nvPicPr>
          <p:cNvPr id="74755" name="Picture 4" descr="mso91FE"/>
          <p:cNvPicPr>
            <a:picLocks noChangeAspect="1" noChangeArrowheads="1"/>
          </p:cNvPicPr>
          <p:nvPr/>
        </p:nvPicPr>
        <p:blipFill>
          <a:blip r:embed="rId3" cstate="print"/>
          <a:srcRect t="12199" b="3796"/>
          <a:stretch>
            <a:fillRect/>
          </a:stretch>
        </p:blipFill>
        <p:spPr bwMode="auto">
          <a:xfrm>
            <a:off x="2000232" y="1928802"/>
            <a:ext cx="4857784" cy="43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14282" y="6286520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(53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Σύλληψη  μπάλας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28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(54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7577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Σύλληψη  μπάλας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πόδια είναι σε μικρή διάσταση ενώ τα άνω άκρα εκτείνονται  μπροστά με τις παλάμες στραμμένες προς τα πάνω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Συχνά εκδηλώνει αντίδραση αποφυγής με στροφή κεφαλιού ή κίνηση χεριών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Πιάνει την μπάλα με τους βραχίονες και το σώμα ενώ το σώμα παραμένει σχεδόν ακίνητο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34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(55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r>
              <a:rPr lang="en-US" sz="1600" b="0" dirty="0" smtClean="0"/>
              <a:t> </a:t>
            </a:r>
            <a:endParaRPr lang="el-GR" sz="1600" b="0" dirty="0" smtClean="0"/>
          </a:p>
        </p:txBody>
      </p:sp>
      <p:sp>
        <p:nvSpPr>
          <p:cNvPr id="7680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Σύλληψη  μπάλας </a:t>
            </a:r>
            <a:r>
              <a:rPr lang="el-GR" sz="2400" dirty="0">
                <a:solidFill>
                  <a:srgbClr val="820000"/>
                </a:solidFill>
              </a:rPr>
              <a:t>(3 από 4</a:t>
            </a:r>
            <a:r>
              <a:rPr lang="el-GR" sz="2400" dirty="0" smtClean="0">
                <a:solidFill>
                  <a:srgbClr val="820000"/>
                </a:solidFill>
              </a:rPr>
              <a:t>)</a:t>
            </a:r>
            <a:endParaRPr lang="el-GR" sz="2400" dirty="0" smtClean="0">
              <a:solidFill>
                <a:srgbClr val="0000FF"/>
              </a:solidFill>
              <a:cs typeface="Calibri" pitchFamily="34" charset="0"/>
            </a:endParaRP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Οι αγκώνες είναι σε κάμψη και οι παλάμες αντιμέτωπες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Πιάνει την μπάλα με τους βραχίονες και τις παλάμες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Μερικές φορές κατά την διάρκεια της κίνησης κλείνει τα μάτια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23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(56 από </a:t>
            </a:r>
            <a:r>
              <a:rPr lang="el-GR" sz="2800" b="0" dirty="0" smtClean="0">
                <a:solidFill>
                  <a:srgbClr val="004B82"/>
                </a:solidFill>
              </a:rPr>
              <a:t>68</a:t>
            </a:r>
            <a:r>
              <a:rPr lang="en-US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 smtClean="0"/>
          </a:p>
        </p:txBody>
      </p:sp>
      <p:sp>
        <p:nvSpPr>
          <p:cNvPr id="778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Σύλληψη  μπάλας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Κατά την σύλληψη δεν κλείνει τα μάτια αλλά παρακολουθεί τη μπάλα καθώς κινείται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σώμα και άνω άκρα είναι σε ετοιμότητα με το ένα πόδι εμπρός από το άλλο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Μπορεί και υπολογίζει το μέγεθος της μπάλας την οποία πιάνει με τις παλάμες και τα δάκτυλα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35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(57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Ντρίπλα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19685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endParaRPr lang="el-GR" sz="3200">
              <a:latin typeface="Times New Roman" pitchFamily="18" charset="0"/>
            </a:endParaRPr>
          </a:p>
        </p:txBody>
      </p:sp>
      <p:pic>
        <p:nvPicPr>
          <p:cNvPr id="78852" name="Picture 4" descr="mso989FA"/>
          <p:cNvPicPr>
            <a:picLocks noChangeAspect="1" noChangeArrowheads="1"/>
          </p:cNvPicPr>
          <p:nvPr/>
        </p:nvPicPr>
        <p:blipFill>
          <a:blip r:embed="rId3" cstate="print"/>
          <a:srcRect t="19560" b="3796"/>
          <a:stretch>
            <a:fillRect/>
          </a:stretch>
        </p:blipFill>
        <p:spPr bwMode="auto">
          <a:xfrm>
            <a:off x="2357422" y="1714488"/>
            <a:ext cx="4405328" cy="44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14282" y="6215082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</p:spTree>
    <p:extLst>
      <p:ext uri="{BB962C8B-B14F-4D97-AF65-F5344CB8AC3E}">
        <p14:creationId xmlns:p14="http://schemas.microsoft.com/office/powerpoint/2010/main" val="119875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(58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798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Ντρίπλα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Κρατά και προωθεί την μπάλα με τα δύο χέρια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ύψος αναπήδησης δεν είναι σταθερό και μερικές φορές η μπάλα έρχεται σε επαφή με τα πόδια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29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(59 από </a:t>
            </a:r>
            <a:r>
              <a:rPr lang="el-GR" sz="2800" b="0" dirty="0" smtClean="0">
                <a:solidFill>
                  <a:srgbClr val="004B82"/>
                </a:solidFill>
              </a:rPr>
              <a:t>68)</a:t>
            </a:r>
            <a:endParaRPr lang="el-GR" sz="1600" b="0" dirty="0" smtClean="0"/>
          </a:p>
        </p:txBody>
      </p:sp>
      <p:sp>
        <p:nvSpPr>
          <p:cNvPr id="808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Ντρίπλα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Κρατά την μπάλα με τα δύο χέρια, το ένα από πάνω και το άλλο από κάτω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Κλίνει τον κορμό εμπρός και σπρώχνει την μπάλα προς τα κάτω με τον καρπό και τον πήχη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μάτια παρακολουθούν την μπάλα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73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(60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819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Ντρίπλα </a:t>
            </a:r>
            <a:r>
              <a:rPr lang="el-GR" sz="2400" dirty="0">
                <a:solidFill>
                  <a:srgbClr val="820000"/>
                </a:solidFill>
              </a:rPr>
              <a:t>(4 από 4</a:t>
            </a:r>
            <a:r>
              <a:rPr lang="el-GR" sz="2400" dirty="0" smtClean="0">
                <a:solidFill>
                  <a:srgbClr val="820000"/>
                </a:solidFill>
              </a:rPr>
              <a:t>)</a:t>
            </a:r>
            <a:r>
              <a:rPr lang="el-GR" sz="2400" dirty="0" smtClean="0">
                <a:solidFill>
                  <a:srgbClr val="FF0000"/>
                </a:solidFill>
                <a:cs typeface="Calibri" pitchFamily="34" charset="0"/>
              </a:rPr>
              <a:t>  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Κρατά την μπάλα με το ένα χέρι στο ύψος της μέσης με μικρή κλίση του κορμού εμπρός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 Τα πόδια είναι σε στενότερη βάση στήριξης, με το αντίθετο κάτω άκρο από το άνω που </a:t>
            </a:r>
            <a:r>
              <a:rPr lang="el-GR" sz="2400" dirty="0" err="1" smtClean="0">
                <a:cs typeface="Calibri" pitchFamily="34" charset="0"/>
              </a:rPr>
              <a:t>ντριπλάρει</a:t>
            </a:r>
            <a:endParaRPr lang="el-GR" sz="2400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είναι ρυθμική και αρχίζει από την άκρη των δακτύλων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μάτια μπορεί να κοιτάζουν εμπρός </a:t>
            </a:r>
          </a:p>
          <a:p>
            <a:pPr eaLnBrk="1" hangingPunct="1">
              <a:buNone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1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rgbClr val="004B82"/>
                </a:solidFill>
              </a:rPr>
              <a:t>Θεμελιώδη κινητικά πρότυπα - ΘΚΠ </a:t>
            </a:r>
            <a:br>
              <a:rPr lang="el-GR" dirty="0">
                <a:solidFill>
                  <a:srgbClr val="004B82"/>
                </a:solidFill>
              </a:rPr>
            </a:br>
            <a:r>
              <a:rPr lang="el-GR" dirty="0" smtClean="0">
                <a:solidFill>
                  <a:srgbClr val="004B82"/>
                </a:solidFill>
              </a:rPr>
              <a:t>Χαρακτηριστικά</a:t>
            </a:r>
            <a:endParaRPr lang="el-G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Είναι γενικά κινητικά πρότυπα και αποτελούν τη βάση απλών κινητικών δεξιοτήτων</a:t>
            </a:r>
          </a:p>
          <a:p>
            <a:pPr eaLnBrk="1" hangingPunct="1">
              <a:lnSpc>
                <a:spcPct val="90000"/>
              </a:lnSpc>
              <a:buNone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Εμφανίζονται (στοιχειώδη μορφή) στα πρώτα 0-2 χρόνια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Στη διάρκεια της κινητικής εξέλιξης, τα ΘΚΠ συμβάλλουν στην εκτέλεση σύνθετων κινητικών δεξιοτήτων που απαιτούν</a:t>
            </a:r>
            <a:r>
              <a:rPr lang="en-US" sz="2400" dirty="0" smtClean="0"/>
              <a:t> </a:t>
            </a:r>
            <a:r>
              <a:rPr lang="el-GR" sz="2400" dirty="0" smtClean="0"/>
              <a:t>ακρίβεια, ταχύτητα και σταθερότητα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  </a:t>
            </a:r>
            <a:r>
              <a:rPr lang="en-US" sz="1800" dirty="0" smtClean="0"/>
              <a:t>(</a:t>
            </a:r>
            <a:r>
              <a:rPr lang="el-GR" sz="1800" dirty="0" err="1" smtClean="0"/>
              <a:t>Κουτσούκη</a:t>
            </a:r>
            <a:r>
              <a:rPr lang="el-GR" sz="1800" dirty="0" smtClean="0"/>
              <a:t>, 1997</a:t>
            </a:r>
            <a:r>
              <a:rPr lang="en-US" sz="1800" dirty="0" smtClean="0"/>
              <a:t>)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9116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(61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Χτύπημα </a:t>
            </a:r>
            <a:r>
              <a:rPr lang="el-GR" sz="2400" b="1" dirty="0">
                <a:solidFill>
                  <a:srgbClr val="820000"/>
                </a:solidFill>
              </a:rPr>
              <a:t>της μπάλας με ρόπαλο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pPr eaLnBrk="1" hangingPunct="1">
              <a:buFontTx/>
              <a:buNone/>
            </a:pPr>
            <a:endParaRPr lang="en-GB" dirty="0" smtClean="0"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19685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endParaRPr lang="el-GR" sz="3200" dirty="0">
              <a:latin typeface="Times New Roman" pitchFamily="18" charset="0"/>
            </a:endParaRPr>
          </a:p>
        </p:txBody>
      </p:sp>
      <p:pic>
        <p:nvPicPr>
          <p:cNvPr id="82948" name="Picture 4" descr="mso63D85"/>
          <p:cNvPicPr>
            <a:picLocks noChangeAspect="1" noChangeArrowheads="1"/>
          </p:cNvPicPr>
          <p:nvPr/>
        </p:nvPicPr>
        <p:blipFill>
          <a:blip r:embed="rId3" cstate="print"/>
          <a:srcRect t="5405" r="5476" b="8109"/>
          <a:stretch>
            <a:fillRect/>
          </a:stretch>
        </p:blipFill>
        <p:spPr bwMode="auto">
          <a:xfrm>
            <a:off x="1643042" y="1785926"/>
            <a:ext cx="5533500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7957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(62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839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Χτύπημα της μπάλας με ρόπαλο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Ο κορμός είναι απέναντι από την μπάλα με τα κάτω άκρα είναι σταθερά σε μικρή διάσταση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γίνεται από πίσω προς τα εμπρός χωρίς στροφή κορμού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29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(63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849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Χτύπημα της μπάλας με ρόπαλο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στρέφει τον κορμό στο πλάι σε σχέση με την μπάλα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Κατά την εκτέλεση κάνει στροφή κορμού και ισχίων σε πλάγιο επίπεδο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57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(64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860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Χτύπημα της μπάλας με ρόπαλο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στρέφει τον κορμό στο πλάι σε σχέση με την μπάλα και μεταφέρει το βάρος στο πίσω πόδι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χτύπημα γίνεται σε οριζόντιο επίπεδο με στροφή ισχίων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Στο τέλος της κίνησης φέρνει το βάρος  προς τα εμπρός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34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mso46437"/>
          <p:cNvPicPr>
            <a:picLocks noChangeAspect="1" noChangeArrowheads="1"/>
          </p:cNvPicPr>
          <p:nvPr/>
        </p:nvPicPr>
        <p:blipFill>
          <a:blip r:embed="rId3" cstate="print"/>
          <a:srcRect t="10092" b="3819"/>
          <a:stretch>
            <a:fillRect/>
          </a:stretch>
        </p:blipFill>
        <p:spPr bwMode="auto">
          <a:xfrm>
            <a:off x="2000232" y="1571613"/>
            <a:ext cx="460858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14282" y="6215082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(65 από 68</a:t>
            </a:r>
            <a:r>
              <a:rPr lang="el-GR" sz="2800" b="0" dirty="0" smtClean="0">
                <a:solidFill>
                  <a:srgbClr val="004B82"/>
                </a:solidFill>
              </a:rPr>
              <a:t>)</a:t>
            </a:r>
            <a:endParaRPr lang="el-GR" sz="16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Λάκτισμα </a:t>
            </a:r>
            <a:r>
              <a:rPr lang="el-GR" sz="2400" dirty="0">
                <a:solidFill>
                  <a:srgbClr val="820000"/>
                </a:solidFill>
              </a:rPr>
              <a:t>(1 από 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121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(66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880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Λάκτισμα </a:t>
            </a:r>
            <a:r>
              <a:rPr lang="el-GR" sz="2400" dirty="0">
                <a:solidFill>
                  <a:srgbClr val="820000"/>
                </a:solidFill>
              </a:rPr>
              <a:t>(2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ΠΡΩΙΜΟ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Περιορισμένη κίνηση του κορμού και του σκέλους που λακτίζει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Η κίνηση μοιάζει με  ‘σπρώξιμο’ της μπάλας στην πορεία της βάδισης παρά λάκτισμα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άνω άκρα χρησιμοποιούνται για ισορροπία και η κίνηση των κάτω άκρων δεν είναι πλαστική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7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(67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890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Λάκτισμα </a:t>
            </a:r>
            <a:r>
              <a:rPr lang="el-GR" sz="2400" dirty="0">
                <a:solidFill>
                  <a:srgbClr val="820000"/>
                </a:solidFill>
              </a:rPr>
              <a:t>(3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ΒΑΣΙΚΟ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Στην αρχή της κίνησης κάμπτει το γόνατο το οποίο δεν εκτείνεται πλήρως μέχρι το τέλος της κίνησης 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Το σκέλος δεν ακολουθεί την τροχιά της μπάλας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0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4B82"/>
                </a:solidFill>
              </a:rPr>
              <a:t>Θεμελιώδη κινητικά πρότυπα-περιγραφή </a:t>
            </a:r>
            <a:br>
              <a:rPr lang="el-GR" sz="3600" dirty="0">
                <a:solidFill>
                  <a:srgbClr val="004B82"/>
                </a:solidFill>
              </a:rPr>
            </a:br>
            <a:r>
              <a:rPr lang="el-GR" sz="2800" b="0" dirty="0">
                <a:solidFill>
                  <a:srgbClr val="004B82"/>
                </a:solidFill>
              </a:rPr>
              <a:t>(68 από 68)</a:t>
            </a:r>
            <a:endParaRPr lang="el-GR" sz="2800" b="0" dirty="0">
              <a:solidFill>
                <a:srgbClr val="C00000"/>
              </a:solidFill>
            </a:endParaRPr>
          </a:p>
        </p:txBody>
      </p:sp>
      <p:sp>
        <p:nvSpPr>
          <p:cNvPr id="901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Λάκτισμα </a:t>
            </a:r>
            <a:r>
              <a:rPr lang="el-GR" sz="2400" dirty="0">
                <a:solidFill>
                  <a:srgbClr val="820000"/>
                </a:solidFill>
              </a:rPr>
              <a:t>(4 από 4)</a:t>
            </a:r>
          </a:p>
          <a:p>
            <a:pPr eaLnBrk="1" hangingPunct="1"/>
            <a:r>
              <a:rPr lang="el-GR" sz="2400" b="1" dirty="0" smtClean="0">
                <a:solidFill>
                  <a:srgbClr val="004687"/>
                </a:solidFill>
                <a:cs typeface="Calibri" pitchFamily="34" charset="0"/>
              </a:rPr>
              <a:t>ΩΡΙΜΟ  ΣΤΑΔΙΟ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Τα  άνω άκρα κινούνται αντίθετα ενώ η κίνηση του ποδιού λακτίσματος αρχίζει από το ισχίο (έκταση)</a:t>
            </a:r>
          </a:p>
          <a:p>
            <a:pPr eaLnBrk="1" hangingPunct="1">
              <a:buFontTx/>
              <a:buChar char="-"/>
            </a:pPr>
            <a:r>
              <a:rPr lang="el-GR" sz="2400" dirty="0" smtClean="0">
                <a:cs typeface="Calibri" pitchFamily="34" charset="0"/>
              </a:rPr>
              <a:t>Παρατηρείται κάμψη του κορμού στο τέλος της κίνησης ενώ η προσέγγιση προς την μπάλα γίνεται με άλμα η τρέξιμο </a:t>
            </a: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  <a:p>
            <a:pPr eaLnBrk="1" hangingPunct="1">
              <a:buFontTx/>
              <a:buChar char="-"/>
            </a:pPr>
            <a:endParaRPr lang="el-GR" sz="2400" b="1" dirty="0" smtClean="0"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50" y="6215063"/>
            <a:ext cx="30718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l-GR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59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Αξιολόγηση Θεμελιωδών κινητικών προτύπων </a:t>
            </a:r>
            <a:r>
              <a:rPr lang="el-GR" sz="3100" b="0" dirty="0" smtClean="0"/>
              <a:t>(1 από </a:t>
            </a:r>
            <a:r>
              <a:rPr lang="en-US" sz="3100" b="0" dirty="0" smtClean="0"/>
              <a:t>3</a:t>
            </a:r>
            <a:r>
              <a:rPr lang="el-GR" sz="3100" b="0" dirty="0" smtClean="0"/>
              <a:t>)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400" b="1" dirty="0" smtClean="0"/>
              <a:t>Test of Gross Motor Development – 2 (TGMD) </a:t>
            </a:r>
            <a:r>
              <a:rPr lang="en-US" sz="2000" dirty="0" smtClean="0"/>
              <a:t>(</a:t>
            </a:r>
            <a:r>
              <a:rPr lang="en-US" sz="2000" dirty="0" err="1" smtClean="0"/>
              <a:t>Urlich</a:t>
            </a:r>
            <a:r>
              <a:rPr lang="en-US" sz="2000" dirty="0" smtClean="0"/>
              <a:t>., 2000)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Ohio State University Scale of Intra-Gross Motor Assessment SIGMA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Loovis</a:t>
            </a:r>
            <a:r>
              <a:rPr lang="en-US" sz="2000" dirty="0" smtClean="0"/>
              <a:t>,  &amp; </a:t>
            </a:r>
            <a:r>
              <a:rPr lang="en-US" sz="2000" dirty="0" err="1" smtClean="0"/>
              <a:t>Ersing</a:t>
            </a:r>
            <a:r>
              <a:rPr lang="en-US" sz="2000" dirty="0" smtClean="0"/>
              <a:t>,   1979)</a:t>
            </a:r>
          </a:p>
          <a:p>
            <a:endParaRPr lang="en-US" sz="2400" dirty="0" smtClean="0"/>
          </a:p>
          <a:p>
            <a:r>
              <a:rPr lang="en-US" sz="2400" b="1" dirty="0" smtClean="0"/>
              <a:t>Developmental Sequence of Motor Skill Development </a:t>
            </a:r>
            <a:r>
              <a:rPr lang="en-US" sz="2000" dirty="0" smtClean="0"/>
              <a:t>(</a:t>
            </a:r>
            <a:r>
              <a:rPr lang="en-US" sz="2000" dirty="0" err="1" smtClean="0"/>
              <a:t>Seefeldt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Haubenstricker</a:t>
            </a:r>
            <a:r>
              <a:rPr lang="en-US" sz="2000" dirty="0" smtClean="0"/>
              <a:t>, 1982)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Fundamental Movement Pattern Assessment Instrument (FMPAI) </a:t>
            </a:r>
            <a:r>
              <a:rPr lang="en-US" sz="2000" dirty="0" smtClean="0"/>
              <a:t>(</a:t>
            </a:r>
            <a:r>
              <a:rPr lang="en-US" sz="2000" dirty="0" err="1" smtClean="0"/>
              <a:t>McClenaghan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Gallahue</a:t>
            </a:r>
            <a:r>
              <a:rPr lang="en-US" sz="2000" dirty="0" smtClean="0"/>
              <a:t>, 1978)</a:t>
            </a:r>
          </a:p>
          <a:p>
            <a:endParaRPr lang="en-US" sz="2400" b="1" dirty="0" smtClean="0"/>
          </a:p>
          <a:p>
            <a:endParaRPr lang="en-US" sz="2400" dirty="0" smtClean="0"/>
          </a:p>
          <a:p>
            <a:pPr eaLnBrk="1" hangingPunct="1">
              <a:spcBef>
                <a:spcPts val="1800"/>
              </a:spcBef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D0D3CB-84CE-441B-A181-0C0FAB4C6602}" type="slidenum">
              <a:rPr lang="el-GR" smtClean="0"/>
              <a:pPr>
                <a:defRPr/>
              </a:pPr>
              <a:t>87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815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5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Αξιολόγηση Θεμελιωδών κινητικών προτύπων </a:t>
            </a:r>
            <a:r>
              <a:rPr lang="el-GR" sz="3100" b="0" dirty="0" smtClean="0"/>
              <a:t>(</a:t>
            </a:r>
            <a:r>
              <a:rPr lang="en-US" sz="3100" b="0" dirty="0" smtClean="0"/>
              <a:t>2</a:t>
            </a:r>
            <a:r>
              <a:rPr lang="el-GR" sz="3100" b="0" dirty="0" smtClean="0"/>
              <a:t> από </a:t>
            </a:r>
            <a:r>
              <a:rPr lang="en-US" sz="3100" b="0" dirty="0" smtClean="0"/>
              <a:t>3</a:t>
            </a:r>
            <a:r>
              <a:rPr lang="el-GR" sz="3100" b="0" dirty="0" smtClean="0"/>
              <a:t>)</a:t>
            </a:r>
          </a:p>
        </p:txBody>
      </p:sp>
      <p:sp>
        <p:nvSpPr>
          <p:cNvPr id="9216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en-US" sz="2400" b="1" dirty="0" smtClean="0">
                <a:solidFill>
                  <a:srgbClr val="820000"/>
                </a:solidFill>
              </a:rPr>
              <a:t>Test of Gross Motor Development – 2 </a:t>
            </a:r>
            <a:r>
              <a:rPr lang="en-US" sz="1800" dirty="0" smtClean="0">
                <a:solidFill>
                  <a:srgbClr val="820000"/>
                </a:solidFill>
              </a:rPr>
              <a:t>(</a:t>
            </a:r>
            <a:r>
              <a:rPr lang="en-US" sz="1800" dirty="0" err="1" smtClean="0">
                <a:solidFill>
                  <a:srgbClr val="820000"/>
                </a:solidFill>
              </a:rPr>
              <a:t>Urlich</a:t>
            </a:r>
            <a:r>
              <a:rPr lang="en-US" sz="1800" dirty="0" smtClean="0">
                <a:solidFill>
                  <a:srgbClr val="820000"/>
                </a:solidFill>
              </a:rPr>
              <a:t>, 2000)</a:t>
            </a:r>
            <a:endParaRPr lang="el-GR" sz="1800" dirty="0" smtClean="0">
              <a:solidFill>
                <a:srgbClr val="820000"/>
              </a:solidFill>
            </a:endParaRPr>
          </a:p>
          <a:p>
            <a:r>
              <a:rPr lang="el-GR" sz="2400" dirty="0" smtClean="0"/>
              <a:t>Αποτελεί εξέλιξη του </a:t>
            </a:r>
            <a:r>
              <a:rPr lang="en-US" sz="2400" b="1" dirty="0" smtClean="0"/>
              <a:t>Test of Gross Motor Development  </a:t>
            </a:r>
            <a:r>
              <a:rPr lang="en-US" sz="2400" dirty="0" smtClean="0"/>
              <a:t>(</a:t>
            </a:r>
            <a:r>
              <a:rPr lang="en-US" sz="2400" dirty="0" err="1" smtClean="0"/>
              <a:t>Urlich</a:t>
            </a:r>
            <a:r>
              <a:rPr lang="en-US" sz="2400" dirty="0" smtClean="0"/>
              <a:t>, </a:t>
            </a:r>
            <a:r>
              <a:rPr lang="el-GR" sz="2400" dirty="0" smtClean="0"/>
              <a:t>1985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Δοκιμασία κριτηρίου (</a:t>
            </a:r>
            <a:r>
              <a:rPr lang="en-US" sz="2400" dirty="0" smtClean="0"/>
              <a:t>criterion reference test)</a:t>
            </a:r>
            <a:endParaRPr lang="el-GR" sz="2400" dirty="0" smtClean="0"/>
          </a:p>
          <a:p>
            <a:r>
              <a:rPr lang="el-GR" sz="2400" dirty="0" smtClean="0"/>
              <a:t>Εφαρμόζεται σε παιδιά  3- 10 ετών</a:t>
            </a:r>
          </a:p>
          <a:p>
            <a:r>
              <a:rPr lang="el-GR" sz="2400" dirty="0" smtClean="0"/>
              <a:t>Περιλαμβάνει 12 θεμελιώδεις κινήσεις</a:t>
            </a:r>
          </a:p>
          <a:p>
            <a:r>
              <a:rPr lang="el-GR" sz="2400" dirty="0" smtClean="0"/>
              <a:t>Κάθε κίνηση αξιολογείται με 3- 5 κριτήρια </a:t>
            </a:r>
          </a:p>
          <a:p>
            <a:r>
              <a:rPr lang="el-GR" sz="2400" dirty="0" smtClean="0"/>
              <a:t>Κάθε κίνηση εκτελείται 2 φορές και βαθμολογείται σε κάθε κριτήριο με 0 ή  1</a:t>
            </a:r>
          </a:p>
          <a:p>
            <a:r>
              <a:rPr lang="el-GR" sz="2400" dirty="0" smtClean="0"/>
              <a:t> Η αξιολόγηση διαρκεί περίπου 15 λεπτά 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50BE-F28C-4823-9CDD-895C872D708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9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Θεμελιώδη κινητικά πρότυπα   Κατηγορίες</a:t>
            </a:r>
            <a:endParaRPr lang="el-GR" sz="2800" dirty="0" smtClean="0">
              <a:solidFill>
                <a:srgbClr val="333399"/>
              </a:solidFill>
            </a:endParaRPr>
          </a:p>
        </p:txBody>
      </p:sp>
      <p:sp>
        <p:nvSpPr>
          <p:cNvPr id="1024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v"/>
            </a:pPr>
            <a:r>
              <a:rPr lang="el-GR" sz="2400" dirty="0" smtClean="0"/>
              <a:t>Κινητικές Δεξιότητες  που εξυπηρετούν τη </a:t>
            </a:r>
            <a:r>
              <a:rPr lang="el-GR" sz="2400" u="sng" dirty="0" smtClean="0"/>
              <a:t>μετακίνηση του σώματος (</a:t>
            </a:r>
            <a:r>
              <a:rPr lang="en-US" sz="2400" u="sng" dirty="0" err="1" smtClean="0"/>
              <a:t>locomotor</a:t>
            </a:r>
            <a:r>
              <a:rPr lang="el-GR" sz="2400" u="sng" dirty="0" smtClean="0"/>
              <a:t>),</a:t>
            </a:r>
            <a:r>
              <a:rPr lang="en-US" sz="2400" u="sng" dirty="0" smtClean="0"/>
              <a:t> </a:t>
            </a:r>
            <a:r>
              <a:rPr lang="el-GR" sz="2400" dirty="0" smtClean="0"/>
              <a:t>βάδισμα, τρέξιμο, άλματα, αναπηδήσεις</a:t>
            </a:r>
          </a:p>
          <a:p>
            <a:pPr marL="533400" indent="-533400" eaLnBrk="1" hangingPunct="1">
              <a:buFont typeface="Wingdings" pitchFamily="2" charset="2"/>
              <a:buAutoNum type="arabicParenR"/>
            </a:pPr>
            <a:endParaRPr lang="el-GR" sz="2400" dirty="0" smtClean="0"/>
          </a:p>
          <a:p>
            <a:pPr marL="533400" indent="-533400" eaLnBrk="1" hangingPunct="1">
              <a:buFont typeface="Wingdings" pitchFamily="2" charset="2"/>
              <a:buChar char="v"/>
            </a:pPr>
            <a:r>
              <a:rPr lang="el-GR" sz="2400" dirty="0" smtClean="0"/>
              <a:t>Κινητικές Δεξιότητες </a:t>
            </a:r>
            <a:r>
              <a:rPr lang="el-GR" sz="2400" u="sng" dirty="0" smtClean="0"/>
              <a:t>χειρισμού (</a:t>
            </a:r>
            <a:r>
              <a:rPr lang="en-US" sz="2400" u="sng" dirty="0" smtClean="0"/>
              <a:t>manipulative</a:t>
            </a:r>
            <a:r>
              <a:rPr lang="el-GR" sz="2400" u="sng" dirty="0" smtClean="0"/>
              <a:t>),</a:t>
            </a:r>
            <a:r>
              <a:rPr lang="en-US" sz="2400" u="sng" dirty="0" smtClean="0"/>
              <a:t> </a:t>
            </a:r>
            <a:r>
              <a:rPr lang="el-GR" sz="2400" dirty="0" smtClean="0"/>
              <a:t>ρίψη &amp; σύλληψη της μπάλας ή άλλων αντικειμένων, λάκτισμα</a:t>
            </a:r>
          </a:p>
          <a:p>
            <a:pPr marL="533400" indent="-533400" eaLnBrk="1" hangingPunct="1">
              <a:buFont typeface="Wingdings" pitchFamily="2" charset="2"/>
              <a:buAutoNum type="arabicParenR"/>
            </a:pPr>
            <a:endParaRPr lang="el-GR" sz="2400" dirty="0" smtClean="0"/>
          </a:p>
          <a:p>
            <a:pPr marL="533400" indent="-533400" eaLnBrk="1" hangingPunct="1">
              <a:buFont typeface="Wingdings" pitchFamily="2" charset="2"/>
              <a:buChar char="v"/>
            </a:pPr>
            <a:r>
              <a:rPr lang="el-GR" sz="2400" dirty="0" smtClean="0"/>
              <a:t>Κινητικές Δεξιότητες </a:t>
            </a:r>
            <a:r>
              <a:rPr lang="el-GR" sz="2400" u="sng" dirty="0" smtClean="0"/>
              <a:t>ισορροπίας η σταθεροποίησης  </a:t>
            </a:r>
            <a:r>
              <a:rPr lang="el-GR" sz="2400" dirty="0" smtClean="0"/>
              <a:t>(</a:t>
            </a:r>
            <a:r>
              <a:rPr lang="en-US" sz="2400" dirty="0" smtClean="0"/>
              <a:t>balance) (</a:t>
            </a:r>
            <a:r>
              <a:rPr lang="el-GR" sz="2400" dirty="0" smtClean="0"/>
              <a:t>στατικές &amp; δυναμικές)</a:t>
            </a:r>
          </a:p>
          <a:p>
            <a:pPr marL="533400" indent="-533400" eaLnBrk="1" hangingPunct="1">
              <a:buFont typeface="Wingdings" pitchFamily="2" charset="2"/>
              <a:buAutoNum type="arabicParenR"/>
            </a:pPr>
            <a:endParaRPr lang="el-GR" sz="2400" dirty="0" smtClean="0">
              <a:latin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510213" y="2133600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1800"/>
          </a:p>
        </p:txBody>
      </p:sp>
      <p:sp>
        <p:nvSpPr>
          <p:cNvPr id="24580" name="4 - Ορθογώνιο"/>
          <p:cNvSpPr>
            <a:spLocks noChangeArrowheads="1"/>
          </p:cNvSpPr>
          <p:nvPr/>
        </p:nvSpPr>
        <p:spPr bwMode="auto">
          <a:xfrm>
            <a:off x="142875" y="6286500"/>
            <a:ext cx="521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(</a:t>
            </a:r>
            <a:r>
              <a:rPr lang="en-US" sz="1800" dirty="0" err="1">
                <a:latin typeface="+mn-lt"/>
              </a:rPr>
              <a:t>Gallahue</a:t>
            </a:r>
            <a:r>
              <a:rPr lang="en-US" sz="1800" dirty="0">
                <a:latin typeface="+mn-lt"/>
              </a:rPr>
              <a:t> &amp; </a:t>
            </a:r>
            <a:r>
              <a:rPr lang="en-US" sz="1800" dirty="0" err="1">
                <a:latin typeface="+mn-lt"/>
              </a:rPr>
              <a:t>Ozmun</a:t>
            </a:r>
            <a:r>
              <a:rPr lang="en-US" sz="1800" dirty="0">
                <a:latin typeface="+mn-lt"/>
              </a:rPr>
              <a:t>, 1998</a:t>
            </a:r>
            <a:r>
              <a:rPr lang="el-GR" sz="1800" dirty="0">
                <a:latin typeface="+mn-lt"/>
              </a:rPr>
              <a:t>, </a:t>
            </a:r>
            <a:r>
              <a:rPr lang="el-GR" sz="1800" dirty="0" err="1">
                <a:latin typeface="+mn-lt"/>
              </a:rPr>
              <a:t>Κουτσούκη</a:t>
            </a:r>
            <a:r>
              <a:rPr lang="el-GR" sz="1800" dirty="0">
                <a:latin typeface="+mn-lt"/>
              </a:rPr>
              <a:t>, 1997</a:t>
            </a:r>
            <a:r>
              <a:rPr lang="en-US" sz="1800" dirty="0"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2085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5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Αξιολόγηση Θεμελιωδών κινητικών προτύπων </a:t>
            </a:r>
            <a:r>
              <a:rPr lang="el-GR" sz="3100" b="0" dirty="0" smtClean="0"/>
              <a:t>(</a:t>
            </a:r>
            <a:r>
              <a:rPr lang="en-US" sz="3100" b="0" dirty="0" smtClean="0"/>
              <a:t>3</a:t>
            </a:r>
            <a:r>
              <a:rPr lang="el-GR" sz="3100" b="0" dirty="0" smtClean="0"/>
              <a:t> από </a:t>
            </a:r>
            <a:r>
              <a:rPr lang="en-US" sz="3100" b="0" dirty="0" smtClean="0"/>
              <a:t>3</a:t>
            </a:r>
            <a:r>
              <a:rPr lang="el-GR" sz="3100" b="0" dirty="0" smtClean="0"/>
              <a:t>)</a:t>
            </a:r>
          </a:p>
        </p:txBody>
      </p:sp>
      <p:sp>
        <p:nvSpPr>
          <p:cNvPr id="9318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820000"/>
                </a:solidFill>
              </a:rPr>
              <a:t>Test of Gross Motor Development – 2 </a:t>
            </a:r>
            <a:r>
              <a:rPr lang="en-US" sz="2400" dirty="0" smtClean="0">
                <a:solidFill>
                  <a:srgbClr val="820000"/>
                </a:solidFill>
              </a:rPr>
              <a:t>(</a:t>
            </a:r>
            <a:r>
              <a:rPr lang="en-US" sz="2400" dirty="0" err="1" smtClean="0">
                <a:solidFill>
                  <a:srgbClr val="820000"/>
                </a:solidFill>
              </a:rPr>
              <a:t>Urlich</a:t>
            </a:r>
            <a:r>
              <a:rPr lang="en-US" sz="2400" dirty="0" smtClean="0">
                <a:solidFill>
                  <a:srgbClr val="820000"/>
                </a:solidFill>
              </a:rPr>
              <a:t>., 2000)</a:t>
            </a:r>
            <a:endParaRPr lang="el-GR" sz="2400" dirty="0" smtClean="0">
              <a:solidFill>
                <a:srgbClr val="004B82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endParaRPr lang="el-GR" sz="2400" b="1" dirty="0" smtClean="0">
              <a:solidFill>
                <a:srgbClr val="004687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l-GR" sz="2400" b="1" dirty="0" smtClean="0">
                <a:solidFill>
                  <a:srgbClr val="004687"/>
                </a:solidFill>
              </a:rPr>
              <a:t>Ερευνητική τεκμηρίωση  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l-GR" sz="2400" dirty="0" smtClean="0">
              <a:solidFill>
                <a:srgbClr val="004B82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l-GR" sz="2400" b="1" dirty="0" smtClean="0"/>
              <a:t>Το τεστ έχει εφαρμοσθεί σε παιδιά :</a:t>
            </a:r>
            <a:endParaRPr lang="en-US" sz="2400" b="1" dirty="0" smtClean="0"/>
          </a:p>
          <a:p>
            <a:r>
              <a:rPr lang="el-GR" sz="2400" dirty="0" smtClean="0"/>
              <a:t>χωρίς αναπηρία </a:t>
            </a:r>
            <a:r>
              <a:rPr lang="en-US" sz="2000" dirty="0" smtClean="0"/>
              <a:t>(Simons</a:t>
            </a:r>
            <a:r>
              <a:rPr lang="el-GR" sz="2000" dirty="0" smtClean="0"/>
              <a:t> </a:t>
            </a:r>
            <a:r>
              <a:rPr lang="en-US" sz="2000" dirty="0" smtClean="0"/>
              <a:t>&amp; Van </a:t>
            </a:r>
            <a:r>
              <a:rPr lang="en-US" sz="2000" dirty="0" err="1" smtClean="0"/>
              <a:t>Hombeeck</a:t>
            </a:r>
            <a:r>
              <a:rPr lang="en-US" sz="2000" dirty="0" smtClean="0"/>
              <a:t>, 2003)</a:t>
            </a:r>
            <a:endParaRPr lang="el-GR" sz="2000" dirty="0" smtClean="0"/>
          </a:p>
          <a:p>
            <a:r>
              <a:rPr lang="el-GR" sz="2400" dirty="0" smtClean="0"/>
              <a:t>με νοητική αναπηρία  </a:t>
            </a:r>
            <a:r>
              <a:rPr lang="el-GR" sz="2000" dirty="0" smtClean="0"/>
              <a:t>(</a:t>
            </a:r>
            <a:r>
              <a:rPr lang="en-US" sz="2000" dirty="0" smtClean="0"/>
              <a:t>Simons</a:t>
            </a:r>
            <a:r>
              <a:rPr lang="el-GR" sz="2000" dirty="0" smtClean="0"/>
              <a:t> </a:t>
            </a:r>
            <a:r>
              <a:rPr lang="en-US" sz="2000" dirty="0" smtClean="0"/>
              <a:t>et al., 2008; </a:t>
            </a:r>
            <a:r>
              <a:rPr lang="nl-NL" sz="2000" dirty="0" smtClean="0"/>
              <a:t>Hartman</a:t>
            </a:r>
            <a:r>
              <a:rPr lang="el-GR" sz="2000" dirty="0" smtClean="0"/>
              <a:t> </a:t>
            </a:r>
            <a:r>
              <a:rPr lang="en-US" sz="2000" dirty="0" smtClean="0"/>
              <a:t>et al., 2010)</a:t>
            </a:r>
            <a:endParaRPr lang="el-GR" sz="2000" dirty="0" smtClean="0"/>
          </a:p>
          <a:p>
            <a:r>
              <a:rPr lang="el-GR" sz="2400" dirty="0" smtClean="0"/>
              <a:t>με κινητική αδεξιότητα </a:t>
            </a:r>
            <a:r>
              <a:rPr lang="en-US" sz="2000" dirty="0" smtClean="0"/>
              <a:t>(</a:t>
            </a:r>
            <a:r>
              <a:rPr lang="en-US" sz="2000" dirty="0" err="1" smtClean="0"/>
              <a:t>Niemeije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Schoemaker</a:t>
            </a:r>
            <a:r>
              <a:rPr lang="el-GR" sz="2000" dirty="0" smtClean="0"/>
              <a:t> &amp;  </a:t>
            </a:r>
            <a:r>
              <a:rPr lang="en-US" sz="2000" dirty="0" err="1" smtClean="0"/>
              <a:t>Bouwien</a:t>
            </a:r>
            <a:r>
              <a:rPr lang="el-GR" sz="2000" dirty="0" smtClean="0"/>
              <a:t>, 2006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r>
              <a:rPr lang="el-GR" sz="2400" dirty="0" smtClean="0"/>
              <a:t>με αυτισμό </a:t>
            </a:r>
            <a:r>
              <a:rPr lang="el-GR" sz="2000" dirty="0" smtClean="0"/>
              <a:t>(</a:t>
            </a:r>
            <a:r>
              <a:rPr lang="en-US" sz="2000" dirty="0" smtClean="0"/>
              <a:t>Staples &amp; Reid, 2010)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4E312-7C27-43B4-8781-5E925AFCFC12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3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Προτεινόμενη βιβλιογραφία </a:t>
            </a:r>
            <a:r>
              <a:rPr lang="el-GR" sz="2800" b="0" dirty="0" smtClean="0"/>
              <a:t>(1 από </a:t>
            </a:r>
            <a:r>
              <a:rPr lang="en-US" sz="2800" b="0" dirty="0" smtClean="0"/>
              <a:t>4</a:t>
            </a:r>
            <a:r>
              <a:rPr lang="el-GR" sz="2800" b="0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Gallahue</a:t>
            </a:r>
            <a:r>
              <a:rPr lang="en-US" sz="2400" dirty="0" smtClean="0"/>
              <a:t> DL, </a:t>
            </a:r>
            <a:r>
              <a:rPr lang="en-US" sz="2400" dirty="0" err="1" smtClean="0"/>
              <a:t>Ozmun</a:t>
            </a:r>
            <a:r>
              <a:rPr lang="en-US" sz="2400" dirty="0" smtClean="0"/>
              <a:t> JC. </a:t>
            </a:r>
            <a:r>
              <a:rPr lang="el-GR" sz="2400" dirty="0" smtClean="0"/>
              <a:t>διαθέσιμο με άδεια</a:t>
            </a:r>
            <a:r>
              <a:rPr lang="en-US" sz="2400" dirty="0" smtClean="0"/>
              <a:t>standing motor development. Boston:Mc </a:t>
            </a:r>
            <a:r>
              <a:rPr lang="en-US" sz="2400" dirty="0" err="1" smtClean="0"/>
              <a:t>Graw</a:t>
            </a:r>
            <a:r>
              <a:rPr lang="en-US" sz="2400" dirty="0" smtClean="0"/>
              <a:t> Hill, 1998.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Hartman E, Houwen S, Scherder E, Visscher C.  </a:t>
            </a:r>
            <a:r>
              <a:rPr lang="en-US" sz="2400" dirty="0" smtClean="0"/>
              <a:t>On the relationship between motor performance and executive functioning in children with intellectual disabilities.</a:t>
            </a:r>
            <a:r>
              <a:rPr lang="nl-NL" sz="2400" dirty="0" smtClean="0"/>
              <a:t> </a:t>
            </a:r>
            <a:r>
              <a:rPr lang="en-US" sz="2400" dirty="0" smtClean="0"/>
              <a:t>Journal of Intellectual Disability Research,</a:t>
            </a:r>
            <a:r>
              <a:rPr lang="el-GR" sz="2400" dirty="0" smtClean="0"/>
              <a:t> </a:t>
            </a:r>
            <a:r>
              <a:rPr lang="en-US" sz="2400" dirty="0" smtClean="0"/>
              <a:t>2010;  54 (5):468–477.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Loovis</a:t>
            </a:r>
            <a:r>
              <a:rPr lang="en-US" sz="2400" dirty="0" smtClean="0"/>
              <a:t> ME, </a:t>
            </a:r>
            <a:r>
              <a:rPr lang="en-US" sz="2400" dirty="0" err="1" smtClean="0"/>
              <a:t>Ersing</a:t>
            </a:r>
            <a:r>
              <a:rPr lang="en-US" sz="2400" dirty="0" smtClean="0"/>
              <a:t> WF. Assessing and programming gross motor development for children. (2nd ed.). Bloomington, IN: College Town Press, 1979.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McClenaghan</a:t>
            </a:r>
            <a:r>
              <a:rPr lang="en-US" sz="2400" dirty="0" smtClean="0"/>
              <a:t> BA,  </a:t>
            </a:r>
            <a:r>
              <a:rPr lang="en-US" sz="2400" dirty="0" err="1" smtClean="0"/>
              <a:t>Gallahue</a:t>
            </a:r>
            <a:r>
              <a:rPr lang="en-US" sz="2400" dirty="0" smtClean="0"/>
              <a:t> DL. Fundamental movement : </a:t>
            </a:r>
            <a:r>
              <a:rPr lang="el-GR" sz="2400" dirty="0" smtClean="0"/>
              <a:t>Α</a:t>
            </a:r>
            <a:r>
              <a:rPr lang="en-US" sz="2400" dirty="0" smtClean="0"/>
              <a:t> developmental and remedial approach. Philadelphia: Sa</a:t>
            </a:r>
            <a:r>
              <a:rPr lang="el-GR" sz="2400" dirty="0" smtClean="0"/>
              <a:t>διαθέσιμο με άδεια</a:t>
            </a:r>
            <a:r>
              <a:rPr lang="en-US" sz="2400" dirty="0" smtClean="0"/>
              <a:t>s, 1978.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21ABE7-6876-4C8F-A20A-34EEF3257C31}" type="slidenum">
              <a:rPr lang="el-GR" smtClean="0"/>
              <a:pPr>
                <a:defRPr/>
              </a:pPr>
              <a:t>90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883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Προτεινόμενη βιβλιογραφία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από </a:t>
            </a:r>
            <a:r>
              <a:rPr lang="en-US" sz="2800" b="0" dirty="0" smtClean="0"/>
              <a:t>4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Niemeijer</a:t>
            </a:r>
            <a:r>
              <a:rPr lang="en-US" sz="2400" dirty="0" smtClean="0"/>
              <a:t> AS, </a:t>
            </a:r>
            <a:r>
              <a:rPr lang="en-US" sz="2400" dirty="0" err="1" smtClean="0"/>
              <a:t>Schoemaker</a:t>
            </a:r>
            <a:r>
              <a:rPr lang="en-US" sz="2400" dirty="0" smtClean="0"/>
              <a:t> MM, Smits-</a:t>
            </a:r>
            <a:r>
              <a:rPr lang="en-US" sz="2400" dirty="0" err="1" smtClean="0"/>
              <a:t>Engelsman</a:t>
            </a:r>
            <a:r>
              <a:rPr lang="en-US" sz="2400" dirty="0" smtClean="0"/>
              <a:t> BC. Are Teaching principles associated with improved motor performance in children with developmental coordination disorder? A Pilot Study.  Physical Therapy, 2006; 86:1221-1230.</a:t>
            </a:r>
          </a:p>
          <a:p>
            <a:r>
              <a:rPr lang="en-US" sz="2400" dirty="0" err="1" smtClean="0"/>
              <a:t>Seefeldt</a:t>
            </a:r>
            <a:r>
              <a:rPr lang="en-US" sz="2400" dirty="0" smtClean="0"/>
              <a:t> V,  </a:t>
            </a:r>
            <a:r>
              <a:rPr lang="en-US" sz="2400" dirty="0" err="1" smtClean="0"/>
              <a:t>Haubenstricker</a:t>
            </a:r>
            <a:r>
              <a:rPr lang="en-US" sz="2400" dirty="0" smtClean="0"/>
              <a:t> J. Patterns, phases, or stages: An analytical model for the study of developmental movement. In JS. Kelso &amp; JE. Clark (Eds.). The development of movement control and co-</a:t>
            </a:r>
            <a:r>
              <a:rPr lang="en-US" sz="2400" dirty="0" err="1" smtClean="0"/>
              <a:t>ordinatation</a:t>
            </a:r>
            <a:r>
              <a:rPr lang="en-US" sz="2400" dirty="0" smtClean="0"/>
              <a:t>. </a:t>
            </a:r>
            <a:r>
              <a:rPr lang="en-US" sz="2400" dirty="0" err="1" smtClean="0"/>
              <a:t>Chichester</a:t>
            </a:r>
            <a:r>
              <a:rPr lang="en-US" sz="2400" dirty="0" smtClean="0"/>
              <a:t>: John Willey &amp; Sons</a:t>
            </a:r>
            <a:r>
              <a:rPr lang="el-GR" sz="2400" dirty="0" smtClean="0"/>
              <a:t>, </a:t>
            </a:r>
            <a:r>
              <a:rPr lang="en-US" sz="2400" dirty="0" smtClean="0"/>
              <a:t>1982. </a:t>
            </a:r>
          </a:p>
          <a:p>
            <a:r>
              <a:rPr lang="en-US" sz="2400" dirty="0" smtClean="0"/>
              <a:t>Simons J, Daly D, </a:t>
            </a:r>
            <a:r>
              <a:rPr lang="en-US" sz="2400" dirty="0" err="1" smtClean="0"/>
              <a:t>Theodorou</a:t>
            </a:r>
            <a:r>
              <a:rPr lang="en-US" sz="2400" dirty="0" smtClean="0"/>
              <a:t> F, Caron C, Simons J, </a:t>
            </a:r>
            <a:r>
              <a:rPr lang="en-US" sz="2400" dirty="0" err="1" smtClean="0"/>
              <a:t>Andoniadou</a:t>
            </a:r>
            <a:r>
              <a:rPr lang="en-US" sz="2400" dirty="0" smtClean="0"/>
              <a:t> E.  Validity and Reliability of the TGMD-2in 7-10 year old Flemish children with intellectual disability</a:t>
            </a:r>
            <a:r>
              <a:rPr lang="el-GR" sz="2400" dirty="0" smtClean="0"/>
              <a:t>. </a:t>
            </a:r>
            <a:r>
              <a:rPr lang="en-US" sz="2400" dirty="0" smtClean="0"/>
              <a:t>Adapted Physical Activity Quarterly, 2007;  25, 71-82. </a:t>
            </a:r>
            <a:endParaRPr lang="el-GR" sz="2400" b="1" dirty="0" smtClean="0"/>
          </a:p>
          <a:p>
            <a:endParaRPr lang="el-GR" sz="2400" dirty="0" smtClean="0"/>
          </a:p>
        </p:txBody>
      </p:sp>
      <p:sp>
        <p:nvSpPr>
          <p:cNvPr id="5939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6E357D-399F-4932-9E40-1633F58FBA06}" type="slidenum">
              <a:rPr lang="el-GR" smtClean="0"/>
              <a:pPr>
                <a:defRPr/>
              </a:pPr>
              <a:t>91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379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Προτεινόμενη βιβλιογραφία </a:t>
            </a:r>
            <a:r>
              <a:rPr lang="el-GR" sz="2800" b="0" dirty="0"/>
              <a:t>(</a:t>
            </a:r>
            <a:r>
              <a:rPr lang="en-US" sz="2800" b="0" dirty="0"/>
              <a:t>3</a:t>
            </a:r>
            <a:r>
              <a:rPr lang="el-GR" sz="2800" b="0" dirty="0"/>
              <a:t> από </a:t>
            </a:r>
            <a:r>
              <a:rPr lang="en-US" sz="2800" b="0" dirty="0" smtClean="0"/>
              <a:t>4</a:t>
            </a:r>
            <a:r>
              <a:rPr lang="el-GR" sz="2800" b="0" dirty="0" smtClean="0"/>
              <a:t>)</a:t>
            </a:r>
            <a:endParaRPr lang="el-GR" sz="2800" dirty="0" smtClean="0"/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600" dirty="0" smtClean="0"/>
              <a:t>Simons</a:t>
            </a:r>
            <a:r>
              <a:rPr lang="el-GR" sz="2600" dirty="0" smtClean="0"/>
              <a:t> </a:t>
            </a:r>
            <a:r>
              <a:rPr lang="nl-NL" sz="2600" dirty="0" smtClean="0"/>
              <a:t>J,  Van Hombeeck C.</a:t>
            </a:r>
            <a:r>
              <a:rPr lang="el-GR" sz="2600" dirty="0" smtClean="0"/>
              <a:t> </a:t>
            </a:r>
            <a:r>
              <a:rPr lang="nl-NL" sz="2600" dirty="0" smtClean="0"/>
              <a:t>Test of Gross Motor Development</a:t>
            </a:r>
            <a:r>
              <a:rPr lang="el-GR" sz="2600" dirty="0" smtClean="0"/>
              <a:t> </a:t>
            </a:r>
            <a:r>
              <a:rPr lang="en-US" sz="2600" dirty="0" smtClean="0"/>
              <a:t>second edition. [Application of the Test of Gross Motor development second</a:t>
            </a:r>
            <a:r>
              <a:rPr lang="el-GR" sz="2600" dirty="0" smtClean="0"/>
              <a:t> </a:t>
            </a:r>
            <a:r>
              <a:rPr lang="en-US" sz="2600" dirty="0" smtClean="0"/>
              <a:t>edition].</a:t>
            </a:r>
            <a:r>
              <a:rPr lang="el-GR" sz="2600" dirty="0" smtClean="0"/>
              <a:t> </a:t>
            </a:r>
            <a:r>
              <a:rPr lang="en-US" sz="2600" dirty="0" err="1" smtClean="0"/>
              <a:t>Kine</a:t>
            </a:r>
            <a:r>
              <a:rPr lang="en-US" sz="2600" dirty="0" smtClean="0"/>
              <a:t> </a:t>
            </a:r>
            <a:r>
              <a:rPr lang="en-US" sz="2600" dirty="0" err="1" smtClean="0"/>
              <a:t>Varia</a:t>
            </a:r>
            <a:r>
              <a:rPr lang="en-US" sz="2600" dirty="0" smtClean="0"/>
              <a:t>,</a:t>
            </a:r>
            <a:r>
              <a:rPr lang="el-GR" sz="2600" dirty="0" smtClean="0"/>
              <a:t> 2003;</a:t>
            </a:r>
            <a:r>
              <a:rPr lang="en-US" sz="2600" dirty="0" smtClean="0"/>
              <a:t> 39, 16-21.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Staples KL, Reid G. Fundamental movement skills and autism spectrum disorders. J Autism Dev </a:t>
            </a:r>
            <a:r>
              <a:rPr lang="en-US" sz="2600" dirty="0" err="1" smtClean="0"/>
              <a:t>Disord</a:t>
            </a:r>
            <a:r>
              <a:rPr lang="en-US" sz="2600" dirty="0" smtClean="0"/>
              <a:t>, 2010; 40(2):209-17.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Ulrich, DA. Test of Gross Motor Development. Austin, TX: Pro-</a:t>
            </a:r>
            <a:r>
              <a:rPr lang="en-US" sz="2600" dirty="0" err="1" smtClean="0"/>
              <a:t>ed</a:t>
            </a:r>
            <a:r>
              <a:rPr lang="en-US" sz="2600" dirty="0" smtClean="0"/>
              <a:t> Publishers. Austin, Texas, 1985.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Ulrich, DA. Test of Gross Motor Development. Austin, TX: Pro-</a:t>
            </a:r>
            <a:r>
              <a:rPr lang="en-US" sz="2600" dirty="0" err="1" smtClean="0"/>
              <a:t>ed</a:t>
            </a:r>
            <a:r>
              <a:rPr lang="en-US" sz="2600" dirty="0" smtClean="0"/>
              <a:t> Publishers. Austin, Texas, 2000.</a:t>
            </a:r>
            <a:endParaRPr lang="el-GR" sz="26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Προτεινόμενη βιβλιογραφία </a:t>
            </a:r>
            <a:r>
              <a:rPr lang="el-GR" sz="2800" b="0" dirty="0" smtClean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από </a:t>
            </a:r>
            <a:r>
              <a:rPr lang="en-US" sz="2800" b="0" dirty="0" smtClean="0"/>
              <a:t>4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err="1" smtClean="0"/>
              <a:t>Κουτσούκη</a:t>
            </a:r>
            <a:r>
              <a:rPr lang="el-GR" sz="2400" dirty="0" smtClean="0"/>
              <a:t> Δ. Ειδική Φυσική Αγωγή, Θεωρία και Πρακτική. Εκδόσεις Συμμετρία, Αθήνα, 1997.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A356C-2998-4EBA-AD3D-E24E6369BB78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8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Τίτλος 6"/>
          <p:cNvSpPr>
            <a:spLocks noGrp="1"/>
          </p:cNvSpPr>
          <p:nvPr>
            <p:ph type="ctrTitle"/>
          </p:nvPr>
        </p:nvSpPr>
        <p:spPr>
          <a:xfrm>
            <a:off x="684213" y="317500"/>
            <a:ext cx="7772400" cy="1470025"/>
          </a:xfrm>
        </p:spPr>
        <p:txBody>
          <a:bodyPr/>
          <a:lstStyle/>
          <a:p>
            <a:pPr eaLnBrk="1" hangingPunct="1"/>
            <a:r>
              <a:rPr lang="el-GR" dirty="0" smtClean="0"/>
              <a:t>Τέλος Ενότητας</a:t>
            </a:r>
          </a:p>
        </p:txBody>
      </p:sp>
      <p:pic>
        <p:nvPicPr>
          <p:cNvPr id="11" name="Picture 3" descr="C:\Users\alex\Desktop\kids-35935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850" y="1484313"/>
            <a:ext cx="553243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365500" y="4687888"/>
            <a:ext cx="24971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u="sng" dirty="0">
                <a:latin typeface="+mn-lt"/>
                <a:cs typeface="+mn-cs"/>
                <a:hlinkClick r:id="rId6"/>
              </a:rPr>
              <a:t>kids</a:t>
            </a:r>
            <a:r>
              <a:rPr lang="en-US" sz="1200" dirty="0">
                <a:latin typeface="+mn-lt"/>
                <a:cs typeface="+mn-cs"/>
                <a:hlinkClick r:id="rId6"/>
              </a:rPr>
              <a:t> yoga</a:t>
            </a:r>
            <a:r>
              <a:rPr lang="en-US" sz="1200" dirty="0">
                <a:latin typeface="+mn-lt"/>
                <a:cs typeface="+mn-cs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hlinkClick r:id="rId7"/>
              </a:rPr>
              <a:t>Nemo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hlinkClick r:id="rId8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available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latin typeface="+mn-lt"/>
                <a:cs typeface="+mn-cs"/>
                <a:hlinkClick r:id="rId9"/>
              </a:rPr>
              <a:t>Public Domain CC0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9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prstClr val="black"/>
                </a:solidFill>
              </a:rPr>
              <a:t>Ειρήνη </a:t>
            </a:r>
            <a:r>
              <a:rPr lang="el-GR" sz="20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2000" dirty="0" smtClean="0">
                <a:solidFill>
                  <a:prstClr val="black"/>
                </a:solidFill>
              </a:rPr>
              <a:t>,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Νικόλαος </a:t>
            </a:r>
            <a:r>
              <a:rPr lang="el-GR" sz="2000" dirty="0" err="1" smtClean="0">
                <a:solidFill>
                  <a:prstClr val="black"/>
                </a:solidFill>
              </a:rPr>
              <a:t>Χρυσάγης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/>
              <a:t>2014. </a:t>
            </a:r>
            <a:r>
              <a:rPr lang="el-GR" sz="2000" dirty="0" smtClean="0">
                <a:solidFill>
                  <a:prstClr val="black"/>
                </a:solidFill>
              </a:rPr>
              <a:t>Ειρήνη </a:t>
            </a:r>
            <a:r>
              <a:rPr lang="el-GR" sz="20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2000" dirty="0" smtClean="0">
                <a:solidFill>
                  <a:prstClr val="black"/>
                </a:solidFill>
              </a:rPr>
              <a:t>,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Νικόλαος </a:t>
            </a:r>
            <a:r>
              <a:rPr lang="el-GR" sz="2000" dirty="0" err="1" smtClean="0">
                <a:solidFill>
                  <a:prstClr val="black"/>
                </a:solidFill>
              </a:rPr>
              <a:t>Χρυσάγης</a:t>
            </a:r>
            <a:r>
              <a:rPr lang="el-GR" sz="2000" dirty="0"/>
              <a:t>. «Προσαρμοσμένη Κινητική Δραστηριότητα. Ενότητα 2: Στάδια Κινητικής </a:t>
            </a:r>
            <a:r>
              <a:rPr lang="el-GR" sz="2000" dirty="0" smtClean="0"/>
              <a:t>Εξέλιξης».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096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6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082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9b15822d8c0c8847743e086eb7058812478aaf7"/>
  <p:tag name="ISPRING_RESOURCE_PATHS_HASH_PRESENTER" val="24c87553761c61f8fab8f45aa56cdff717dac59"/>
</p:tagLst>
</file>

<file path=ppt/theme/theme1.xml><?xml version="1.0" encoding="utf-8"?>
<a:theme xmlns:a="http://schemas.openxmlformats.org/drawingml/2006/main" name="OC_template_updated">
  <a:themeElements>
    <a:clrScheme name="Custom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5003</Words>
  <Application>Microsoft Office PowerPoint</Application>
  <PresentationFormat>On-screen Show (4:3)</PresentationFormat>
  <Paragraphs>760</Paragraphs>
  <Slides>101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OC_template_updated</vt:lpstr>
      <vt:lpstr>Προσαρμοσμένη Κινητική Δραστηριότητα</vt:lpstr>
      <vt:lpstr>Στάδια κινητικής Εξέλιξης </vt:lpstr>
      <vt:lpstr>Περιεχόμενα</vt:lpstr>
      <vt:lpstr>Ορισμός Κινητικής Εξέλιξης</vt:lpstr>
      <vt:lpstr>Στάδια Κινητικής Εξέλιξης</vt:lpstr>
      <vt:lpstr>Βασικές Αρχές (1 από 2)</vt:lpstr>
      <vt:lpstr>Βασικές Αρχές (2 από 2)</vt:lpstr>
      <vt:lpstr>Θεμελιώδη κινητικά πρότυπα - ΘΚΠ  Χαρακτηριστικά</vt:lpstr>
      <vt:lpstr>Θεμελιώδη κινητικά πρότυπα   Κατηγορίες</vt:lpstr>
      <vt:lpstr>Στάδια κινητικής εξέλιξης κατά Gallahue (1998) (1 από 2)</vt:lpstr>
      <vt:lpstr>Στάδια κινητικής εξέλιξης κατά Gallahue (1998)   (2 από 2)</vt:lpstr>
      <vt:lpstr>Αντανακλαστικές κινήσεις (0-1 έτος)</vt:lpstr>
      <vt:lpstr> Στοιχειώδεις κινήσεις (1-2 ετών) </vt:lpstr>
      <vt:lpstr>Θεμελιώδη κινητικά πρότυπα - ΘΚΠ (2-7 ετών) (1 από 2)</vt:lpstr>
      <vt:lpstr>Θεμελιώδη κινητικά πρότυπα - ΘΚΠ (2-7 ετών) (2 από 2)</vt:lpstr>
      <vt:lpstr>Αθλητικές κινήσεις (8 – πάνω) (1 από 2)</vt:lpstr>
      <vt:lpstr>Αθλητικές κινήσεις (8 – πάνω) (2 από 2)</vt:lpstr>
      <vt:lpstr>Κρίσιμες περίοδοι και προβλήματα κινητικής εξέλιξης (1 από 2)</vt:lpstr>
      <vt:lpstr>Κρίσιμες περίοδοι και προβλήματα κινητικής εξέλιξης (2 από 2)</vt:lpstr>
      <vt:lpstr>Θεμελιώδη κινητικά πρότυπα-περιγραφή (1 από 68)</vt:lpstr>
      <vt:lpstr>Θεμελιώδη κινητικά πρότυπα-περιγραφή (2 από 68)</vt:lpstr>
      <vt:lpstr>Θεμελιώδη κινητικά πρότυπα-περιγραφή  (3 από 68)</vt:lpstr>
      <vt:lpstr>Θεμελιώδη κινητικά πρότυπα-περιγραφή  (4 από 68)</vt:lpstr>
      <vt:lpstr>Θεμελιώδη κινητικά πρότυπα-περιγραφή  (5 από 68)</vt:lpstr>
      <vt:lpstr>Θεμελιώδη κινητικά πρότυπα-περιγραφή  (6 από 68)</vt:lpstr>
      <vt:lpstr>Θεμελιώδη κινητικά πρότυπα-περιγραφή  (7 από 68)</vt:lpstr>
      <vt:lpstr>Θεμελιώδη κινητικά πρότυπα-περιγραφή  (8 από 68)</vt:lpstr>
      <vt:lpstr>Θεμελιώδη κινητικά πρότυπα-περιγραφή  (9 από 68)</vt:lpstr>
      <vt:lpstr>Θεμελιώδη κινητικά πρότυπα-περιγραφή  (10 από 68)</vt:lpstr>
      <vt:lpstr>Θεμελιώδη κινητικά πρότυπα-περιγραφή  (11 από 68)</vt:lpstr>
      <vt:lpstr>Θεμελιώδη κινητικά πρότυπα-περιγραφή  (12 από 68)</vt:lpstr>
      <vt:lpstr>Θεμελιώδη κινητικά πρότυπα-περιγραφή  (13 από 68)</vt:lpstr>
      <vt:lpstr>Θεμελιώδη κινητικά πρότυπα-περιγραφή  (14 από 68)</vt:lpstr>
      <vt:lpstr>Θεμελιώδη κινητικά πρότυπα-περιγραφή  (15 από 68)</vt:lpstr>
      <vt:lpstr>Θεμελιώδη κινητικά πρότυπα-περιγραφή  (16 από 68)</vt:lpstr>
      <vt:lpstr>Θεμελιώδη κινητικά πρότυπα-περιγραφή  (17 από 68)</vt:lpstr>
      <vt:lpstr>Θεμελιώδη κινητικά πρότυπα-περιγραφή  (18 από 68)</vt:lpstr>
      <vt:lpstr>Θεμελιώδη κινητικά πρότυπα-περιγραφή  (19 από 68)</vt:lpstr>
      <vt:lpstr>Θεμελιώδη κινητικά πρότυπα-περιγραφή  (20 από 68)</vt:lpstr>
      <vt:lpstr>Θεμελιώδη κινητικά πρότυπα-περιγραφή  (21 από 68)</vt:lpstr>
      <vt:lpstr>Θεμελιώδη κινητικά πρότυπα-περιγραφή  (22 από 68)</vt:lpstr>
      <vt:lpstr>Θεμελιώδη κινητικά πρότυπα-περιγραφή  (23 από 68)</vt:lpstr>
      <vt:lpstr>Θεμελιώδη κινητικά πρότυπα-περιγραφή  (24 από 68)</vt:lpstr>
      <vt:lpstr>Θεμελιώδη κινητικά πρότυπα-περιγραφή  (25 από 68)</vt:lpstr>
      <vt:lpstr>Θεμελιώδη κινητικά πρότυπα-περιγραφή  (26 από 68)</vt:lpstr>
      <vt:lpstr>Θεμελιώδη κινητικά πρότυπα-περιγραφή  (27 από 68)</vt:lpstr>
      <vt:lpstr>Θεμελιώδη κινητικά πρότυπα-περιγραφή  (28 από 68)</vt:lpstr>
      <vt:lpstr>Θεμελιώδη κινητικά πρότυπα-περιγραφή  (29 από 68)</vt:lpstr>
      <vt:lpstr>Θεμελιώδη κινητικά πρότυπα-περιγραφή  (30 από 68)</vt:lpstr>
      <vt:lpstr>Θεμελιώδη κινητικά πρότυπα-περιγραφή  (31 από 68)</vt:lpstr>
      <vt:lpstr>Θεμελιώδη κινητικά πρότυπα-περιγραφή  (32 από 68)</vt:lpstr>
      <vt:lpstr>Θεμελιώδη κινητικά πρότυπα-περιγραφή  (33 από 68)</vt:lpstr>
      <vt:lpstr>Θεμελιώδη κινητικά πρότυπα-περιγραφή  (34 από 68)</vt:lpstr>
      <vt:lpstr>Θεμελιώδη κινητικά πρότυπα-περιγραφή  (35 από 68)</vt:lpstr>
      <vt:lpstr>Θεμελιώδη κινητικά πρότυπα-περιγραφή  (36 από 68)</vt:lpstr>
      <vt:lpstr>Θεμελιώδη κινητικά πρότυπα-περιγραφή  (37 από 68)</vt:lpstr>
      <vt:lpstr>Θεμελιώδη κινητικά πρότυπα-περιγραφή  (38 από 68)</vt:lpstr>
      <vt:lpstr>Θεμελιώδη κινητικά πρότυπα-περιγραφή  (39 από 68)</vt:lpstr>
      <vt:lpstr>Θεμελιώδη κινητικά πρότυπα-περιγραφή  (40 από 68)</vt:lpstr>
      <vt:lpstr>Θεμελιώδη κινητικά πρότυπα-περιγραφή  (41 από 68)</vt:lpstr>
      <vt:lpstr>Θεμελιώδη κινητικά πρότυπα-περιγραφή  (42 από 68)</vt:lpstr>
      <vt:lpstr>Θεμελιώδη κινητικά πρότυπα-περιγραφή  (43 από 68)</vt:lpstr>
      <vt:lpstr>Θεμελιώδη κινητικά πρότυπα-περιγραφή  (44 από 68)</vt:lpstr>
      <vt:lpstr>Θεμελιώδη κινητικά πρότυπα-περιγραφή (45 από 68)</vt:lpstr>
      <vt:lpstr>Θεμελιώδη κινητικά πρότυπα-περιγραφή  (46 από 68)</vt:lpstr>
      <vt:lpstr>Θεμελιώδη κινητικά πρότυπα-περιγραφή  (47 από 68)</vt:lpstr>
      <vt:lpstr>Θεμελιώδη κινητικά πρότυπα-περιγραφή  (48 από 68)</vt:lpstr>
      <vt:lpstr>Θεμελιώδη κινητικά πρότυπα-περιγραφή  (49 από 68)</vt:lpstr>
      <vt:lpstr>Θεμελιώδη κινητικά πρότυπα-περιγραφή  (50 από 68)</vt:lpstr>
      <vt:lpstr>Θεμελιώδη κινητικά πρότυπα-περιγραφή  (51 από 68)</vt:lpstr>
      <vt:lpstr>Θεμελιώδη κινητικά πρότυπα-περιγραφή  (52 από 68)</vt:lpstr>
      <vt:lpstr>Θεμελιώδη κινητικά πρότυπα-περιγραφή  (53 από 68)</vt:lpstr>
      <vt:lpstr>Θεμελιώδη κινητικά πρότυπα-περιγραφή  (54 από 68)</vt:lpstr>
      <vt:lpstr>Θεμελιώδη κινητικά πρότυπα-περιγραφή  (55 από 68) </vt:lpstr>
      <vt:lpstr>Θεμελιώδη κινητικά πρότυπα-περιγραφή  (56 από 68)</vt:lpstr>
      <vt:lpstr>Θεμελιώδη κινητικά πρότυπα-περιγραφή  (57 από 68)</vt:lpstr>
      <vt:lpstr>Θεμελιώδη κινητικά πρότυπα-περιγραφή  (58 από 68)</vt:lpstr>
      <vt:lpstr>Θεμελιώδη κινητικά πρότυπα-περιγραφή  (59 από 68)</vt:lpstr>
      <vt:lpstr>Θεμελιώδη κινητικά πρότυπα-περιγραφή  (60 από 68)</vt:lpstr>
      <vt:lpstr>Θεμελιώδη κινητικά πρότυπα-περιγραφή  (61 από 68)</vt:lpstr>
      <vt:lpstr>Θεμελιώδη κινητικά πρότυπα-περιγραφή  (62 από 68)</vt:lpstr>
      <vt:lpstr>Θεμελιώδη κινητικά πρότυπα-περιγραφή  (63 από 68)</vt:lpstr>
      <vt:lpstr>Θεμελιώδη κινητικά πρότυπα-περιγραφή  (64 από 68)</vt:lpstr>
      <vt:lpstr>Θεμελιώδη κινητικά πρότυπα-περιγραφή  (65 από 68)</vt:lpstr>
      <vt:lpstr>Θεμελιώδη κινητικά πρότυπα-περιγραφή  (66 από 68)</vt:lpstr>
      <vt:lpstr>Θεμελιώδη κινητικά πρότυπα-περιγραφή  (67 από 68)</vt:lpstr>
      <vt:lpstr>Θεμελιώδη κινητικά πρότυπα-περιγραφή  (68 από 68)</vt:lpstr>
      <vt:lpstr>Αξιολόγηση Θεμελιωδών κινητικών προτύπων (1 από 3)</vt:lpstr>
      <vt:lpstr>Αξιολόγηση Θεμελιωδών κινητικών προτύπων (2 από 3)</vt:lpstr>
      <vt:lpstr>Αξιολόγηση Θεμελιωδών κινητικών προτύπων (3 από 3)</vt:lpstr>
      <vt:lpstr>Προτεινόμενη βιβλιογραφία (1 από 4)</vt:lpstr>
      <vt:lpstr>Προτεινόμενη βιβλιογραφία (2 από 4)</vt:lpstr>
      <vt:lpstr>Προτεινόμενη βιβλιογραφία (3 από 4)</vt:lpstr>
      <vt:lpstr>Προτεινόμενη βιβλιογραφία (4 από 4)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44</cp:revision>
  <dcterms:created xsi:type="dcterms:W3CDTF">2013-03-04T13:35:19Z</dcterms:created>
  <dcterms:modified xsi:type="dcterms:W3CDTF">2015-09-22T06:57:42Z</dcterms:modified>
</cp:coreProperties>
</file>