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4" r:id="rId1"/>
  </p:sldMasterIdLst>
  <p:notesMasterIdLst>
    <p:notesMasterId r:id="rId16"/>
  </p:notesMasterIdLst>
  <p:handoutMasterIdLst>
    <p:handoutMasterId r:id="rId17"/>
  </p:handoutMasterIdLst>
  <p:sldIdLst>
    <p:sldId id="256" r:id="rId2"/>
    <p:sldId id="267" r:id="rId3"/>
    <p:sldId id="269" r:id="rId4"/>
    <p:sldId id="270" r:id="rId5"/>
    <p:sldId id="271" r:id="rId6"/>
    <p:sldId id="272" r:id="rId7"/>
    <p:sldId id="273" r:id="rId8"/>
    <p:sldId id="274" r:id="rId9"/>
    <p:sldId id="257" r:id="rId10"/>
    <p:sldId id="262" r:id="rId11"/>
    <p:sldId id="264" r:id="rId12"/>
    <p:sldId id="265" r:id="rId13"/>
    <p:sldId id="266" r:id="rId14"/>
    <p:sldId id="261" r:id="rId15"/>
  </p:sldIdLst>
  <p:sldSz cx="9144000" cy="6858000" type="screen4x3"/>
  <p:notesSz cx="7104063" cy="10234613"/>
  <p:custDataLst>
    <p:tags r:id="rId18"/>
  </p:custDataLst>
  <p:defaultTextStyle>
    <a:defPPr>
      <a:defRPr lang="el-G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BB5D6"/>
    <a:srgbClr val="333399"/>
    <a:srgbClr val="4545C3"/>
    <a:srgbClr val="C000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35" autoAdjust="0"/>
    <p:restoredTop sz="94660"/>
  </p:normalViewPr>
  <p:slideViewPr>
    <p:cSldViewPr>
      <p:cViewPr varScale="1">
        <p:scale>
          <a:sx n="70" d="100"/>
          <a:sy n="70" d="100"/>
        </p:scale>
        <p:origin x="1524" y="72"/>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76" d="100"/>
          <a:sy n="76" d="100"/>
        </p:scale>
        <p:origin x="-3978" y="-108"/>
      </p:cViewPr>
      <p:guideLst>
        <p:guide orient="horz" pos="3223"/>
        <p:guide pos="223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3078163"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defTabSz="990600" eaLnBrk="0" hangingPunct="0">
              <a:defRPr sz="1300"/>
            </a:lvl1pPr>
          </a:lstStyle>
          <a:p>
            <a:pPr>
              <a:defRPr/>
            </a:pPr>
            <a:endParaRPr lang="el-GR" dirty="0"/>
          </a:p>
        </p:txBody>
      </p:sp>
      <p:sp>
        <p:nvSpPr>
          <p:cNvPr id="92163" name="Rectangle 3"/>
          <p:cNvSpPr>
            <a:spLocks noGrp="1" noChangeArrowheads="1"/>
          </p:cNvSpPr>
          <p:nvPr>
            <p:ph type="dt" sz="quarter" idx="1"/>
          </p:nvPr>
        </p:nvSpPr>
        <p:spPr bwMode="auto">
          <a:xfrm>
            <a:off x="4024313" y="0"/>
            <a:ext cx="3078162" cy="511175"/>
          </a:xfrm>
          <a:prstGeom prst="rect">
            <a:avLst/>
          </a:prstGeom>
          <a:noFill/>
          <a:ln w="9525">
            <a:noFill/>
            <a:miter lim="800000"/>
            <a:headEnd/>
            <a:tailEnd/>
          </a:ln>
          <a:effectLst/>
        </p:spPr>
        <p:txBody>
          <a:bodyPr vert="horz" wrap="square" lIns="99075" tIns="49538" rIns="99075" bIns="49538" numCol="1" anchor="t" anchorCtr="0" compatLnSpc="1">
            <a:prstTxWarp prst="textNoShape">
              <a:avLst/>
            </a:prstTxWarp>
          </a:bodyPr>
          <a:lstStyle>
            <a:lvl1pPr algn="r" defTabSz="990600" eaLnBrk="0" hangingPunct="0">
              <a:defRPr sz="1300"/>
            </a:lvl1pPr>
          </a:lstStyle>
          <a:p>
            <a:pPr>
              <a:defRPr/>
            </a:pPr>
            <a:fld id="{84A79048-66B1-475A-B924-F459D231C4C3}" type="datetimeFigureOut">
              <a:rPr lang="el-GR"/>
              <a:pPr>
                <a:defRPr/>
              </a:pPr>
              <a:t>21/9/2015</a:t>
            </a:fld>
            <a:endParaRPr lang="el-GR" dirty="0"/>
          </a:p>
        </p:txBody>
      </p:sp>
      <p:sp>
        <p:nvSpPr>
          <p:cNvPr id="92164" name="Rectangle 4"/>
          <p:cNvSpPr>
            <a:spLocks noGrp="1" noChangeArrowheads="1"/>
          </p:cNvSpPr>
          <p:nvPr>
            <p:ph type="ftr" sz="quarter" idx="2"/>
          </p:nvPr>
        </p:nvSpPr>
        <p:spPr bwMode="auto">
          <a:xfrm>
            <a:off x="0" y="9721850"/>
            <a:ext cx="3078163"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defTabSz="990600" eaLnBrk="0" hangingPunct="0">
              <a:defRPr sz="1300"/>
            </a:lvl1pPr>
          </a:lstStyle>
          <a:p>
            <a:pPr>
              <a:defRPr/>
            </a:pPr>
            <a:endParaRPr lang="el-GR" dirty="0"/>
          </a:p>
        </p:txBody>
      </p:sp>
      <p:sp>
        <p:nvSpPr>
          <p:cNvPr id="92165" name="Rectangle 5"/>
          <p:cNvSpPr>
            <a:spLocks noGrp="1" noChangeArrowheads="1"/>
          </p:cNvSpPr>
          <p:nvPr>
            <p:ph type="sldNum" sz="quarter" idx="3"/>
          </p:nvPr>
        </p:nvSpPr>
        <p:spPr bwMode="auto">
          <a:xfrm>
            <a:off x="4024313" y="9721850"/>
            <a:ext cx="3078162" cy="511175"/>
          </a:xfrm>
          <a:prstGeom prst="rect">
            <a:avLst/>
          </a:prstGeom>
          <a:noFill/>
          <a:ln w="9525">
            <a:noFill/>
            <a:miter lim="800000"/>
            <a:headEnd/>
            <a:tailEnd/>
          </a:ln>
          <a:effectLst/>
        </p:spPr>
        <p:txBody>
          <a:bodyPr vert="horz" wrap="square" lIns="99075" tIns="49538" rIns="99075" bIns="49538" numCol="1" anchor="b" anchorCtr="0" compatLnSpc="1">
            <a:prstTxWarp prst="textNoShape">
              <a:avLst/>
            </a:prstTxWarp>
          </a:bodyPr>
          <a:lstStyle>
            <a:lvl1pPr algn="r" defTabSz="990600" eaLnBrk="0" hangingPunct="0">
              <a:defRPr sz="1300"/>
            </a:lvl1pPr>
          </a:lstStyle>
          <a:p>
            <a:pPr>
              <a:defRPr/>
            </a:pPr>
            <a:fld id="{2EBCFCCB-10BB-4121-80C8-1E5058FD1454}" type="slidenum">
              <a:rPr lang="el-GR"/>
              <a:pPr>
                <a:defRPr/>
              </a:pPr>
              <a:t>‹#›</a:t>
            </a:fld>
            <a:endParaRPr lang="el-GR" dirty="0"/>
          </a:p>
        </p:txBody>
      </p:sp>
    </p:spTree>
    <p:extLst>
      <p:ext uri="{BB962C8B-B14F-4D97-AF65-F5344CB8AC3E}">
        <p14:creationId xmlns:p14="http://schemas.microsoft.com/office/powerpoint/2010/main" val="419600949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bwMode="auto">
          <a:xfrm>
            <a:off x="0" y="0"/>
            <a:ext cx="3078163"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defTabSz="990600">
              <a:defRPr sz="1300"/>
            </a:lvl1pPr>
          </a:lstStyle>
          <a:p>
            <a:pPr>
              <a:defRPr/>
            </a:pPr>
            <a:endParaRPr lang="el-GR" dirty="0"/>
          </a:p>
        </p:txBody>
      </p:sp>
      <p:sp>
        <p:nvSpPr>
          <p:cNvPr id="3" name="2 - Θέση ημερομηνίας"/>
          <p:cNvSpPr>
            <a:spLocks noGrp="1"/>
          </p:cNvSpPr>
          <p:nvPr>
            <p:ph type="dt" idx="1"/>
          </p:nvPr>
        </p:nvSpPr>
        <p:spPr bwMode="auto">
          <a:xfrm>
            <a:off x="4024313" y="0"/>
            <a:ext cx="3078162" cy="511175"/>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lvl1pPr algn="r" defTabSz="990600">
              <a:defRPr sz="1300"/>
            </a:lvl1pPr>
          </a:lstStyle>
          <a:p>
            <a:pPr>
              <a:defRPr/>
            </a:pPr>
            <a:fld id="{19B0F716-1969-45AD-B426-D0CBFDF13F46}" type="datetimeFigureOut">
              <a:rPr lang="el-GR"/>
              <a:pPr>
                <a:defRPr/>
              </a:pPr>
              <a:t>21/9/2015</a:t>
            </a:fld>
            <a:endParaRPr lang="el-GR" dirty="0"/>
          </a:p>
        </p:txBody>
      </p:sp>
      <p:sp>
        <p:nvSpPr>
          <p:cNvPr id="4" name="3 - Θέση εικόνας διαφάνειας"/>
          <p:cNvSpPr>
            <a:spLocks noGrp="1" noRot="1" noChangeAspect="1"/>
          </p:cNvSpPr>
          <p:nvPr>
            <p:ph type="sldImg" idx="2"/>
          </p:nvPr>
        </p:nvSpPr>
        <p:spPr>
          <a:xfrm>
            <a:off x="993775" y="768350"/>
            <a:ext cx="5116513" cy="3836988"/>
          </a:xfrm>
          <a:prstGeom prst="rect">
            <a:avLst/>
          </a:prstGeom>
          <a:noFill/>
          <a:ln w="12700">
            <a:solidFill>
              <a:prstClr val="black"/>
            </a:solidFill>
          </a:ln>
        </p:spPr>
        <p:txBody>
          <a:bodyPr vert="horz" lIns="91440" tIns="45720" rIns="91440" bIns="45720" rtlCol="0" anchor="ctr"/>
          <a:lstStyle/>
          <a:p>
            <a:pPr lvl="0"/>
            <a:endParaRPr lang="el-GR" noProof="0" dirty="0" smtClean="0"/>
          </a:p>
        </p:txBody>
      </p:sp>
      <p:sp>
        <p:nvSpPr>
          <p:cNvPr id="5" name="4 - Θέση σημειώσεων"/>
          <p:cNvSpPr>
            <a:spLocks noGrp="1"/>
          </p:cNvSpPr>
          <p:nvPr>
            <p:ph type="body" sz="quarter" idx="3"/>
          </p:nvPr>
        </p:nvSpPr>
        <p:spPr bwMode="auto">
          <a:xfrm>
            <a:off x="711200" y="4860925"/>
            <a:ext cx="5683250" cy="4605338"/>
          </a:xfrm>
          <a:prstGeom prst="rect">
            <a:avLst/>
          </a:prstGeom>
          <a:noFill/>
          <a:ln w="9525">
            <a:noFill/>
            <a:miter lim="800000"/>
            <a:headEnd/>
            <a:tailEnd/>
          </a:ln>
        </p:spPr>
        <p:txBody>
          <a:bodyPr vert="horz" wrap="square" lIns="99075" tIns="49538" rIns="99075" bIns="49538" numCol="1" anchor="t" anchorCtr="0" compatLnSpc="1">
            <a:prstTxWarp prst="textNoShape">
              <a:avLst/>
            </a:prstTxWarp>
          </a:bodyPr>
          <a:lstStyle/>
          <a:p>
            <a:pPr lvl="0"/>
            <a:r>
              <a:rPr lang="el-GR" noProof="0" smtClean="0"/>
              <a:t>Kλικ για επεξεργασία των στυλ του υποδείγματος</a:t>
            </a:r>
          </a:p>
          <a:p>
            <a:pPr lvl="1"/>
            <a:r>
              <a:rPr lang="el-GR" noProof="0" smtClean="0"/>
              <a:t>Δεύτερου επιπέδου</a:t>
            </a:r>
          </a:p>
          <a:p>
            <a:pPr lvl="2"/>
            <a:r>
              <a:rPr lang="el-GR" noProof="0" smtClean="0"/>
              <a:t>Τρίτου επιπέδου</a:t>
            </a:r>
          </a:p>
          <a:p>
            <a:pPr lvl="3"/>
            <a:r>
              <a:rPr lang="el-GR" noProof="0" smtClean="0"/>
              <a:t>Τέταρτου επιπέδου</a:t>
            </a:r>
          </a:p>
          <a:p>
            <a:pPr lvl="4"/>
            <a:r>
              <a:rPr lang="el-GR" noProof="0" smtClean="0"/>
              <a:t>Πέμπτου επιπέδου</a:t>
            </a:r>
          </a:p>
        </p:txBody>
      </p:sp>
      <p:sp>
        <p:nvSpPr>
          <p:cNvPr id="6" name="5 - Θέση υποσέλιδου"/>
          <p:cNvSpPr>
            <a:spLocks noGrp="1"/>
          </p:cNvSpPr>
          <p:nvPr>
            <p:ph type="ftr" sz="quarter" idx="4"/>
          </p:nvPr>
        </p:nvSpPr>
        <p:spPr bwMode="auto">
          <a:xfrm>
            <a:off x="0" y="9721850"/>
            <a:ext cx="3078163"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defTabSz="990600">
              <a:defRPr sz="1300"/>
            </a:lvl1pPr>
          </a:lstStyle>
          <a:p>
            <a:pPr>
              <a:defRPr/>
            </a:pPr>
            <a:endParaRPr lang="el-GR" dirty="0"/>
          </a:p>
        </p:txBody>
      </p:sp>
      <p:sp>
        <p:nvSpPr>
          <p:cNvPr id="7" name="6 - Θέση αριθμού διαφάνειας"/>
          <p:cNvSpPr>
            <a:spLocks noGrp="1"/>
          </p:cNvSpPr>
          <p:nvPr>
            <p:ph type="sldNum" sz="quarter" idx="5"/>
          </p:nvPr>
        </p:nvSpPr>
        <p:spPr bwMode="auto">
          <a:xfrm>
            <a:off x="4024313" y="9721850"/>
            <a:ext cx="3078162" cy="511175"/>
          </a:xfrm>
          <a:prstGeom prst="rect">
            <a:avLst/>
          </a:prstGeom>
          <a:noFill/>
          <a:ln w="9525">
            <a:noFill/>
            <a:miter lim="800000"/>
            <a:headEnd/>
            <a:tailEnd/>
          </a:ln>
        </p:spPr>
        <p:txBody>
          <a:bodyPr vert="horz" wrap="square" lIns="99075" tIns="49538" rIns="99075" bIns="49538" numCol="1" anchor="b" anchorCtr="0" compatLnSpc="1">
            <a:prstTxWarp prst="textNoShape">
              <a:avLst/>
            </a:prstTxWarp>
          </a:bodyPr>
          <a:lstStyle>
            <a:lvl1pPr algn="r" defTabSz="990600">
              <a:defRPr sz="1300"/>
            </a:lvl1pPr>
          </a:lstStyle>
          <a:p>
            <a:pPr>
              <a:defRPr/>
            </a:pPr>
            <a:fld id="{71016A41-0609-40C7-9E3E-89C33107DF6A}" type="slidenum">
              <a:rPr lang="el-GR"/>
              <a:pPr>
                <a:defRPr/>
              </a:pPr>
              <a:t>‹#›</a:t>
            </a:fld>
            <a:endParaRPr lang="el-GR" dirty="0"/>
          </a:p>
        </p:txBody>
      </p:sp>
    </p:spTree>
    <p:extLst>
      <p:ext uri="{BB962C8B-B14F-4D97-AF65-F5344CB8AC3E}">
        <p14:creationId xmlns:p14="http://schemas.microsoft.com/office/powerpoint/2010/main" val="243665844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0</a:t>
            </a:fld>
            <a:endParaRPr lang="el-GR" dirty="0"/>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8</a:t>
            </a:fld>
            <a:endParaRPr lang="el-GR" dirty="0"/>
          </a:p>
        </p:txBody>
      </p:sp>
    </p:spTree>
    <p:extLst>
      <p:ext uri="{BB962C8B-B14F-4D97-AF65-F5344CB8AC3E}">
        <p14:creationId xmlns:p14="http://schemas.microsoft.com/office/powerpoint/2010/main" val="301794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t>9</a:t>
            </a:fld>
            <a:endParaRPr lang="el-GR" dirty="0"/>
          </a:p>
        </p:txBody>
      </p:sp>
    </p:spTree>
    <p:extLst>
      <p:ext uri="{BB962C8B-B14F-4D97-AF65-F5344CB8AC3E}">
        <p14:creationId xmlns:p14="http://schemas.microsoft.com/office/powerpoint/2010/main" val="27497211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t>10</a:t>
            </a:fld>
            <a:endParaRPr lang="el-GR" dirty="0"/>
          </a:p>
        </p:txBody>
      </p:sp>
    </p:spTree>
    <p:extLst>
      <p:ext uri="{BB962C8B-B14F-4D97-AF65-F5344CB8AC3E}">
        <p14:creationId xmlns:p14="http://schemas.microsoft.com/office/powerpoint/2010/main" val="1537509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t>11</a:t>
            </a:fld>
            <a:endParaRPr lang="el-GR" dirty="0"/>
          </a:p>
        </p:txBody>
      </p:sp>
    </p:spTree>
    <p:extLst>
      <p:ext uri="{BB962C8B-B14F-4D97-AF65-F5344CB8AC3E}">
        <p14:creationId xmlns:p14="http://schemas.microsoft.com/office/powerpoint/2010/main" val="33101659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EBA60D4E-153C-481E-9C52-31B1E4926C1F}" type="slidenum">
              <a:rPr lang="el-GR" smtClean="0"/>
              <a:t>12</a:t>
            </a:fld>
            <a:endParaRPr lang="el-GR" dirty="0"/>
          </a:p>
        </p:txBody>
      </p:sp>
    </p:spTree>
    <p:extLst>
      <p:ext uri="{BB962C8B-B14F-4D97-AF65-F5344CB8AC3E}">
        <p14:creationId xmlns:p14="http://schemas.microsoft.com/office/powerpoint/2010/main" val="40753707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85766" indent="-185766">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dirty="0"/>
          </a:p>
        </p:txBody>
      </p:sp>
    </p:spTree>
    <p:extLst>
      <p:ext uri="{BB962C8B-B14F-4D97-AF65-F5344CB8AC3E}">
        <p14:creationId xmlns:p14="http://schemas.microsoft.com/office/powerpoint/2010/main" val="24459846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b="1">
                <a:solidFill>
                  <a:schemeClr val="tx1"/>
                </a:solidFill>
              </a:defRPr>
            </a:lvl1pPr>
          </a:lstStyle>
          <a:p>
            <a:r>
              <a:rPr lang="el-GR" smtClean="0"/>
              <a:t>Στυλ κύριου τίτλου</a:t>
            </a:r>
            <a:endParaRPr lang="el-GR"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159923134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Στυλ κύριου τίτλου</a:t>
            </a:r>
            <a:endParaRPr lang="el-G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412362244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4BB5D6"/>
                </a:solidFill>
              </a:defRPr>
            </a:lvl1pPr>
          </a:lstStyle>
          <a:p>
            <a:r>
              <a:rPr lang="el-GR" smtClean="0"/>
              <a:t>Στυλ κύριου τίτλου</a:t>
            </a:r>
            <a:endParaRPr lang="el-GR"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204641609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l-GR" smtClean="0"/>
              <a:t>Στυλ κύριου τίτλου</a:t>
            </a:r>
            <a:endParaRPr lang="el-GR"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64536100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l-GR" dirty="0"/>
          </a:p>
        </p:txBody>
      </p:sp>
      <p:sp>
        <p:nvSpPr>
          <p:cNvPr id="3" name="Content Placeholder 2"/>
          <p:cNvSpPr>
            <a:spLocks noGrp="1"/>
          </p:cNvSpPr>
          <p:nvPr>
            <p:ph sz="half" idx="1"/>
          </p:nvPr>
        </p:nvSpPr>
        <p:spPr>
          <a:xfrm>
            <a:off x="457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Content Placeholder 3"/>
          <p:cNvSpPr>
            <a:spLocks noGrp="1"/>
          </p:cNvSpPr>
          <p:nvPr>
            <p:ph sz="half" idx="2"/>
          </p:nvPr>
        </p:nvSpPr>
        <p:spPr>
          <a:xfrm>
            <a:off x="4648200" y="1196752"/>
            <a:ext cx="4038600" cy="504056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5" name="Date Placeholder 4"/>
          <p:cNvSpPr>
            <a:spLocks noGrp="1"/>
          </p:cNvSpPr>
          <p:nvPr>
            <p:ph type="dt" sz="half" idx="10"/>
          </p:nvPr>
        </p:nvSpPr>
        <p:spPr/>
        <p:txBody>
          <a:bodyPr/>
          <a:lstStyle/>
          <a:p>
            <a:pPr>
              <a:defRPr/>
            </a:pPr>
            <a:endParaRPr lang="el-GR" dirty="0"/>
          </a:p>
        </p:txBody>
      </p:sp>
      <p:sp>
        <p:nvSpPr>
          <p:cNvPr id="6" name="Footer Placeholder 5"/>
          <p:cNvSpPr>
            <a:spLocks noGrp="1"/>
          </p:cNvSpPr>
          <p:nvPr>
            <p:ph type="ftr" sz="quarter" idx="11"/>
          </p:nvPr>
        </p:nvSpPr>
        <p:spPr/>
        <p:txBody>
          <a:bodyPr/>
          <a:lstStyle/>
          <a:p>
            <a:pPr>
              <a:defRPr/>
            </a:pPr>
            <a:endParaRPr lang="el-GR" dirty="0"/>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413840259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4040188"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457200" y="2174874"/>
            <a:ext cx="4040188"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Text Placeholder 4"/>
          <p:cNvSpPr>
            <a:spLocks noGrp="1"/>
          </p:cNvSpPr>
          <p:nvPr>
            <p:ph type="body" sz="quarter" idx="3"/>
          </p:nvPr>
        </p:nvSpPr>
        <p:spPr>
          <a:xfrm>
            <a:off x="4645025" y="1196752"/>
            <a:ext cx="4041775" cy="97812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4645025" y="2174874"/>
            <a:ext cx="4041775" cy="40624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Date Placeholder 6"/>
          <p:cNvSpPr>
            <a:spLocks noGrp="1"/>
          </p:cNvSpPr>
          <p:nvPr>
            <p:ph type="dt" sz="half" idx="10"/>
          </p:nvPr>
        </p:nvSpPr>
        <p:spPr/>
        <p:txBody>
          <a:bodyPr/>
          <a:lstStyle/>
          <a:p>
            <a:pPr>
              <a:defRPr/>
            </a:pPr>
            <a:endParaRPr lang="el-GR" dirty="0"/>
          </a:p>
        </p:txBody>
      </p:sp>
      <p:sp>
        <p:nvSpPr>
          <p:cNvPr id="8" name="Footer Placeholder 7"/>
          <p:cNvSpPr>
            <a:spLocks noGrp="1"/>
          </p:cNvSpPr>
          <p:nvPr>
            <p:ph type="ftr" sz="quarter" idx="11"/>
          </p:nvPr>
        </p:nvSpPr>
        <p:spPr/>
        <p:txBody>
          <a:bodyPr/>
          <a:lstStyle/>
          <a:p>
            <a:pPr>
              <a:defRPr/>
            </a:pPr>
            <a:endParaRPr lang="el-GR" dirty="0"/>
          </a:p>
        </p:txBody>
      </p:sp>
      <p:sp>
        <p:nvSpPr>
          <p:cNvPr id="9" name="Slide Number Placeholder 8"/>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384734539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07200"/>
          </a:xfrm>
        </p:spPr>
        <p:txBody>
          <a:bodyPr/>
          <a:lstStyle>
            <a:lvl1pPr>
              <a:defRPr>
                <a:solidFill>
                  <a:schemeClr val="tx1"/>
                </a:solidFill>
              </a:defRPr>
            </a:lvl1pPr>
          </a:lstStyle>
          <a:p>
            <a:r>
              <a:rPr lang="el-GR" smtClean="0"/>
              <a:t>Στυλ κύριου τίτλου</a:t>
            </a:r>
            <a:endParaRPr lang="el-GR" dirty="0"/>
          </a:p>
        </p:txBody>
      </p:sp>
      <p:sp>
        <p:nvSpPr>
          <p:cNvPr id="3" name="Date Placeholder 2"/>
          <p:cNvSpPr>
            <a:spLocks noGrp="1"/>
          </p:cNvSpPr>
          <p:nvPr>
            <p:ph type="dt" sz="half" idx="10"/>
          </p:nvPr>
        </p:nvSpPr>
        <p:spPr/>
        <p:txBody>
          <a:bodyPr/>
          <a:lstStyle/>
          <a:p>
            <a:pPr>
              <a:defRPr/>
            </a:pPr>
            <a:endParaRPr lang="el-GR" dirty="0"/>
          </a:p>
        </p:txBody>
      </p:sp>
      <p:sp>
        <p:nvSpPr>
          <p:cNvPr id="4" name="Footer Placeholder 3"/>
          <p:cNvSpPr>
            <a:spLocks noGrp="1"/>
          </p:cNvSpPr>
          <p:nvPr>
            <p:ph type="ftr" sz="quarter" idx="11"/>
          </p:nvPr>
        </p:nvSpPr>
        <p:spPr/>
        <p:txBody>
          <a:bodyPr/>
          <a:lstStyle/>
          <a:p>
            <a:pPr>
              <a:defRPr/>
            </a:pPr>
            <a:endParaRPr lang="el-GR" dirty="0"/>
          </a:p>
        </p:txBody>
      </p:sp>
      <p:sp>
        <p:nvSpPr>
          <p:cNvPr id="5" name="Slide Number Placeholder 4"/>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386136804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Στυλ κύριου τίτλου</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dirty="0"/>
          </a:p>
        </p:txBody>
      </p:sp>
      <p:sp>
        <p:nvSpPr>
          <p:cNvPr id="6" name="Footer Placeholder 5"/>
          <p:cNvSpPr>
            <a:spLocks noGrp="1"/>
          </p:cNvSpPr>
          <p:nvPr>
            <p:ph type="ftr" sz="quarter" idx="11"/>
          </p:nvPr>
        </p:nvSpPr>
        <p:spPr/>
        <p:txBody>
          <a:bodyPr/>
          <a:lstStyle/>
          <a:p>
            <a:pPr>
              <a:defRPr/>
            </a:pPr>
            <a:endParaRPr lang="el-GR" dirty="0"/>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282713410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Στυλ κύριου τίτλου</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dirty="0" smtClean="0"/>
              <a:t>Κάντε κλικ στο εικονίδιο για να προσθέσετε μια εικόνα</a:t>
            </a:r>
            <a:endParaRPr lang="el-GR"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pPr>
              <a:defRPr/>
            </a:pPr>
            <a:endParaRPr lang="el-GR" dirty="0"/>
          </a:p>
        </p:txBody>
      </p:sp>
      <p:sp>
        <p:nvSpPr>
          <p:cNvPr id="6" name="Footer Placeholder 5"/>
          <p:cNvSpPr>
            <a:spLocks noGrp="1"/>
          </p:cNvSpPr>
          <p:nvPr>
            <p:ph type="ftr" sz="quarter" idx="11"/>
          </p:nvPr>
        </p:nvSpPr>
        <p:spPr/>
        <p:txBody>
          <a:bodyPr/>
          <a:lstStyle/>
          <a:p>
            <a:pPr>
              <a:defRPr/>
            </a:pPr>
            <a:endParaRPr lang="el-GR" dirty="0"/>
          </a:p>
        </p:txBody>
      </p:sp>
      <p:sp>
        <p:nvSpPr>
          <p:cNvPr id="7" name="Slide Number Placeholder 6"/>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1802076637"/>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l-GR" smtClean="0"/>
              <a:t>Στυλ κύριου τίτλου</a:t>
            </a:r>
            <a:endParaRPr lang="el-GR"/>
          </a:p>
        </p:txBody>
      </p:sp>
      <p:sp>
        <p:nvSpPr>
          <p:cNvPr id="3" name="Vertical Text Placeholder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Date Placeholder 3"/>
          <p:cNvSpPr>
            <a:spLocks noGrp="1"/>
          </p:cNvSpPr>
          <p:nvPr>
            <p:ph type="dt" sz="half" idx="10"/>
          </p:nvPr>
        </p:nvSpPr>
        <p:spPr/>
        <p:txBody>
          <a:bodyPr/>
          <a:lstStyle/>
          <a:p>
            <a:pPr>
              <a:defRPr/>
            </a:pPr>
            <a:endParaRPr lang="el-GR" dirty="0"/>
          </a:p>
        </p:txBody>
      </p:sp>
      <p:sp>
        <p:nvSpPr>
          <p:cNvPr id="5" name="Footer Placeholder 4"/>
          <p:cNvSpPr>
            <a:spLocks noGrp="1"/>
          </p:cNvSpPr>
          <p:nvPr>
            <p:ph type="ftr" sz="quarter" idx="11"/>
          </p:nvPr>
        </p:nvSpPr>
        <p:spPr/>
        <p:txBody>
          <a:bodyPr/>
          <a:lstStyle/>
          <a:p>
            <a:pPr>
              <a:defRPr/>
            </a:pPr>
            <a:endParaRPr lang="el-GR" dirty="0"/>
          </a:p>
        </p:txBody>
      </p:sp>
      <p:sp>
        <p:nvSpPr>
          <p:cNvPr id="6" name="Slide Number Placeholder 5"/>
          <p:cNvSpPr>
            <a:spLocks noGrp="1"/>
          </p:cNvSpPr>
          <p:nvPr>
            <p:ph type="sldNum" sz="quarter" idx="12"/>
          </p:nvPr>
        </p:nvSpPr>
        <p:spPr/>
        <p:txBody>
          <a:body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3767969446"/>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7544" y="116632"/>
            <a:ext cx="8229600" cy="908720"/>
          </a:xfrm>
          <a:prstGeom prst="rect">
            <a:avLst/>
          </a:prstGeom>
        </p:spPr>
        <p:txBody>
          <a:bodyPr vert="horz" lIns="91440" tIns="45720" rIns="91440" bIns="45720" rtlCol="0" anchor="ctr">
            <a:normAutofit/>
          </a:bodyPr>
          <a:lstStyle/>
          <a:p>
            <a:r>
              <a:rPr lang="el-GR" smtClean="0"/>
              <a:t>Στυλ κύριου τίτλου</a:t>
            </a:r>
            <a:endParaRPr lang="el-GR" dirty="0"/>
          </a:p>
        </p:txBody>
      </p:sp>
      <p:sp>
        <p:nvSpPr>
          <p:cNvPr id="3" name="Text Placeholder 2"/>
          <p:cNvSpPr>
            <a:spLocks noGrp="1"/>
          </p:cNvSpPr>
          <p:nvPr>
            <p:ph type="body" idx="1"/>
          </p:nvPr>
        </p:nvSpPr>
        <p:spPr>
          <a:xfrm>
            <a:off x="457200" y="1196752"/>
            <a:ext cx="8229600" cy="5040560"/>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l-GR"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l-GR"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solidFill>
              </a:defRPr>
            </a:lvl1pPr>
          </a:lstStyle>
          <a:p>
            <a:pPr>
              <a:defRPr/>
            </a:pPr>
            <a:fld id="{7E55E3B3-0445-4CFC-BED8-763D4409E61F}" type="slidenum">
              <a:rPr lang="el-GR" smtClean="0"/>
              <a:pPr>
                <a:defRPr/>
              </a:pPr>
              <a:t>‹#›</a:t>
            </a:fld>
            <a:endParaRPr lang="el-GR" dirty="0"/>
          </a:p>
        </p:txBody>
      </p:sp>
    </p:spTree>
    <p:extLst>
      <p:ext uri="{BB962C8B-B14F-4D97-AF65-F5344CB8AC3E}">
        <p14:creationId xmlns:p14="http://schemas.microsoft.com/office/powerpoint/2010/main" val="284697249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2" r:id="rId7"/>
    <p:sldLayoutId id="2147483693" r:id="rId8"/>
    <p:sldLayoutId id="2147483694" r:id="rId9"/>
    <p:sldLayoutId id="2147483695" r:id="rId10"/>
  </p:sldLayoutIdLst>
  <p:timing>
    <p:tnLst>
      <p:par>
        <p:cTn id="1" dur="indefinite" restart="never" nodeType="tmRoot"/>
      </p:par>
    </p:tnLst>
  </p:timing>
  <p:hf hdr="0" ftr="0" dt="0"/>
  <p:txStyles>
    <p:titleStyle>
      <a:lvl1pPr algn="ctr" defTabSz="914400" rtl="0" eaLnBrk="1" latinLnBrk="0" hangingPunct="1">
        <a:spcBef>
          <a:spcPct val="0"/>
        </a:spcBef>
        <a:buNone/>
        <a:defRPr sz="40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ocp.teiath.gr/modules/document/document.php?course=STEF100"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1340769"/>
            <a:ext cx="7772400" cy="1080120"/>
          </a:xfrm>
        </p:spPr>
        <p:txBody>
          <a:bodyPr>
            <a:normAutofit/>
          </a:bodyPr>
          <a:lstStyle/>
          <a:p>
            <a:pPr lvl="1" algn="ctr"/>
            <a:r>
              <a:rPr lang="el-GR" sz="4400" b="1" dirty="0" smtClean="0">
                <a:solidFill>
                  <a:schemeClr val="tx1"/>
                </a:solidFill>
                <a:latin typeface="+mn-lt"/>
              </a:rPr>
              <a:t>Λιθογραφία - </a:t>
            </a:r>
            <a:r>
              <a:rPr lang="en-US" sz="4400" b="1" dirty="0" smtClean="0">
                <a:solidFill>
                  <a:schemeClr val="tx1"/>
                </a:solidFill>
                <a:latin typeface="+mn-lt"/>
              </a:rPr>
              <a:t>Offset</a:t>
            </a:r>
            <a:endParaRPr lang="el-GR" sz="4400" b="1" dirty="0">
              <a:solidFill>
                <a:schemeClr val="tx1"/>
              </a:solidFill>
              <a:latin typeface="+mn-lt"/>
            </a:endParaRPr>
          </a:p>
        </p:txBody>
      </p:sp>
      <p:sp>
        <p:nvSpPr>
          <p:cNvPr id="3" name="Υπότιτλος 2"/>
          <p:cNvSpPr>
            <a:spLocks noGrp="1"/>
          </p:cNvSpPr>
          <p:nvPr>
            <p:ph type="subTitle" idx="1"/>
          </p:nvPr>
        </p:nvSpPr>
        <p:spPr>
          <a:xfrm>
            <a:off x="0" y="2708920"/>
            <a:ext cx="9144000" cy="2448272"/>
          </a:xfrm>
        </p:spPr>
        <p:txBody>
          <a:bodyPr>
            <a:normAutofit/>
          </a:bodyPr>
          <a:lstStyle/>
          <a:p>
            <a:pPr>
              <a:spcBef>
                <a:spcPts val="0"/>
              </a:spcBef>
              <a:spcAft>
                <a:spcPts val="1800"/>
              </a:spcAft>
            </a:pPr>
            <a:r>
              <a:rPr lang="el-GR" sz="2600" b="1" dirty="0" smtClean="0"/>
              <a:t>Ενότητα</a:t>
            </a:r>
            <a:r>
              <a:rPr lang="en-US" sz="2600" b="1" dirty="0" smtClean="0"/>
              <a:t> 6.2</a:t>
            </a:r>
            <a:r>
              <a:rPr lang="el-GR" sz="2600" dirty="0" smtClean="0"/>
              <a:t>:</a:t>
            </a:r>
            <a:r>
              <a:rPr lang="en-US" sz="2600" dirty="0" smtClean="0"/>
              <a:t> </a:t>
            </a:r>
            <a:r>
              <a:rPr lang="el-GR" sz="2600" dirty="0" smtClean="0"/>
              <a:t>Διαδικασίες –</a:t>
            </a:r>
            <a:r>
              <a:rPr lang="en-US" sz="2600" dirty="0" smtClean="0"/>
              <a:t> </a:t>
            </a:r>
            <a:r>
              <a:rPr lang="el-GR" sz="2600" dirty="0" smtClean="0"/>
              <a:t>Φάσεις &amp; έλεγχος παραγωγής</a:t>
            </a:r>
            <a:endParaRPr lang="en-US" sz="2600" dirty="0" smtClean="0"/>
          </a:p>
          <a:p>
            <a:pPr>
              <a:spcBef>
                <a:spcPts val="0"/>
              </a:spcBef>
            </a:pPr>
            <a:endParaRPr lang="el-GR" sz="2200" dirty="0" smtClean="0"/>
          </a:p>
          <a:p>
            <a:pPr>
              <a:spcBef>
                <a:spcPts val="0"/>
              </a:spcBef>
            </a:pPr>
            <a:r>
              <a:rPr lang="el-GR" sz="2200" dirty="0" smtClean="0"/>
              <a:t>Σπυρίδων Νομικός, PhD</a:t>
            </a:r>
            <a:endParaRPr lang="el-GR" sz="2200" dirty="0"/>
          </a:p>
          <a:p>
            <a:pPr>
              <a:spcBef>
                <a:spcPts val="0"/>
              </a:spcBef>
            </a:pPr>
            <a:r>
              <a:rPr lang="el-GR" sz="2200" dirty="0" smtClean="0"/>
              <a:t>Τμήμα Γραφιστικής</a:t>
            </a:r>
          </a:p>
          <a:p>
            <a:pPr>
              <a:spcBef>
                <a:spcPts val="0"/>
              </a:spcBef>
            </a:pPr>
            <a:r>
              <a:rPr lang="el-GR" sz="2200" dirty="0" smtClean="0"/>
              <a:t>Κατεύθυνση Τεχνολογίας Γραφικών Τεχνών</a:t>
            </a:r>
            <a:endParaRPr lang="el-GR" sz="2200" dirty="0"/>
          </a:p>
        </p:txBody>
      </p:sp>
      <p:pic>
        <p:nvPicPr>
          <p:cNvPr id="6" name="Picture 5" descr="Λογότυπο έργου Ανοικτών Ακαδημαϊκών Μαθημάτων" title="Λογότυπο έργου Ανοικτών Ακαδημαϊκών Μαθημάτων"/>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762318" y="476672"/>
            <a:ext cx="854197" cy="648072"/>
          </a:xfrm>
          <a:prstGeom prst="rect">
            <a:avLst/>
          </a:prstGeom>
        </p:spPr>
      </p:pic>
      <p:pic>
        <p:nvPicPr>
          <p:cNvPr id="1027" name="Picture 3" descr="Λογότυπο Τεχνολογικού Ιδρύματος Αθήνας" title="Λογότυπο Τεχνολογικού Ιδρύματος Αθήνας"/>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11560" y="476673"/>
            <a:ext cx="682943" cy="694192"/>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p:cNvSpPr/>
          <p:nvPr/>
        </p:nvSpPr>
        <p:spPr>
          <a:xfrm>
            <a:off x="1241425" y="631431"/>
            <a:ext cx="6661150" cy="338554"/>
          </a:xfrm>
          <a:prstGeom prst="rect">
            <a:avLst/>
          </a:prstGeom>
        </p:spPr>
        <p:txBody>
          <a:bodyPr>
            <a:spAutoFit/>
          </a:bodyPr>
          <a:lstStyle/>
          <a:p>
            <a:pPr algn="ctr"/>
            <a:r>
              <a:rPr lang="el-GR" sz="1600" dirty="0">
                <a:latin typeface="+mn-lt"/>
              </a:rPr>
              <a:t>Ανοικτά Ακαδημαϊκά </a:t>
            </a:r>
            <a:r>
              <a:rPr lang="el-GR" sz="1600" dirty="0" smtClean="0">
                <a:latin typeface="+mn-lt"/>
              </a:rPr>
              <a:t>Μαθήματα στο ΤΕΙ Αθήνας</a:t>
            </a:r>
            <a:endParaRPr lang="el-GR" sz="1600" dirty="0">
              <a:latin typeface="+mn-lt"/>
            </a:endParaRPr>
          </a:p>
        </p:txBody>
      </p:sp>
      <p:graphicFrame>
        <p:nvGraphicFramePr>
          <p:cNvPr id="4" name="Table 3"/>
          <p:cNvGraphicFramePr>
            <a:graphicFrameLocks noGrp="1"/>
          </p:cNvGraphicFramePr>
          <p:nvPr>
            <p:extLst>
              <p:ext uri="{D42A27DB-BD31-4B8C-83A1-F6EECF244321}">
                <p14:modId xmlns:p14="http://schemas.microsoft.com/office/powerpoint/2010/main" val="3688144402"/>
              </p:ext>
            </p:extLst>
          </p:nvPr>
        </p:nvGraphicFramePr>
        <p:xfrm>
          <a:off x="1759817" y="6087984"/>
          <a:ext cx="5695950" cy="792088"/>
        </p:xfrm>
        <a:graphic>
          <a:graphicData uri="http://schemas.openxmlformats.org/drawingml/2006/table">
            <a:tbl>
              <a:tblPr firstRow="1" firstCol="1" bandRow="1">
                <a:tableStyleId>{2D5ABB26-0587-4C30-8999-92F81FD0307C}</a:tableStyleId>
              </a:tblPr>
              <a:tblGrid>
                <a:gridCol w="2138838"/>
                <a:gridCol w="3557112"/>
              </a:tblGrid>
              <a:tr h="792088">
                <a:tc>
                  <a:txBody>
                    <a:bodyPr/>
                    <a:lstStyle/>
                    <a:p>
                      <a:pPr algn="just">
                        <a:lnSpc>
                          <a:spcPct val="115000"/>
                        </a:lnSpc>
                        <a:spcBef>
                          <a:spcPts val="0"/>
                        </a:spcBef>
                        <a:spcAft>
                          <a:spcPts val="0"/>
                        </a:spcAft>
                      </a:pPr>
                      <a:r>
                        <a:rPr lang="el-GR" sz="1000" dirty="0" smtClean="0">
                          <a:effectLst/>
                        </a:rPr>
                        <a:t>Το </a:t>
                      </a:r>
                      <a:r>
                        <a:rPr lang="el-GR" sz="1000" dirty="0">
                          <a:effectLst/>
                        </a:rPr>
                        <a:t>περιεχόμενο του μαθήματος διατίθεται με άδεια </a:t>
                      </a:r>
                      <a:r>
                        <a:rPr lang="en-US" sz="1000" dirty="0">
                          <a:effectLst/>
                        </a:rPr>
                        <a:t>Creative Commons </a:t>
                      </a:r>
                      <a:r>
                        <a:rPr lang="el-GR" sz="1000" dirty="0">
                          <a:effectLst/>
                        </a:rPr>
                        <a:t>εκτός και αν αναφέρεται διαφορετικά</a:t>
                      </a:r>
                      <a:endParaRPr lang="el-GR" sz="1100" dirty="0">
                        <a:effectLst/>
                        <a:latin typeface="Arial"/>
                        <a:ea typeface="Times New Roman"/>
                        <a:cs typeface="Times New Roman"/>
                      </a:endParaRPr>
                    </a:p>
                  </a:txBody>
                  <a:tcPr marL="68580" marR="68580" marT="0" marB="0"/>
                </a:tc>
                <a:tc>
                  <a:txBody>
                    <a:bodyPr/>
                    <a:lstStyle/>
                    <a:p>
                      <a:pPr marL="111125" algn="just">
                        <a:lnSpc>
                          <a:spcPct val="115000"/>
                        </a:lnSpc>
                        <a:spcAft>
                          <a:spcPts val="0"/>
                        </a:spcAft>
                      </a:pPr>
                      <a:r>
                        <a:rPr lang="el-GR" sz="1000" dirty="0" smtClean="0">
                          <a:effectLst/>
                        </a:rPr>
                        <a:t>Το </a:t>
                      </a:r>
                      <a:r>
                        <a:rPr lang="el-GR" sz="1000" dirty="0">
                          <a:effectLst/>
                        </a:rPr>
                        <a:t>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endParaRPr lang="el-GR" sz="1100" dirty="0">
                        <a:effectLst/>
                        <a:latin typeface="Arial"/>
                        <a:ea typeface="Times New Roman"/>
                        <a:cs typeface="Times New Roman"/>
                      </a:endParaRPr>
                    </a:p>
                  </a:txBody>
                  <a:tcPr marL="68580" marR="68580" marT="0" marB="0"/>
                </a:tc>
              </a:tr>
            </a:tbl>
          </a:graphicData>
        </a:graphic>
      </p:graphicFrame>
      <p:pic>
        <p:nvPicPr>
          <p:cNvPr id="12" name="Picture 11"/>
          <p:cNvPicPr/>
          <p:nvPr/>
        </p:nvPicPr>
        <p:blipFill>
          <a:blip r:embed="rId5">
            <a:extLst>
              <a:ext uri="{28A0092B-C50C-407E-A947-70E740481C1C}">
                <a14:useLocalDpi xmlns:a14="http://schemas.microsoft.com/office/drawing/2010/main" val="0"/>
              </a:ext>
            </a:extLst>
          </a:blip>
          <a:srcRect/>
          <a:stretch>
            <a:fillRect/>
          </a:stretch>
        </p:blipFill>
        <p:spPr bwMode="auto">
          <a:xfrm>
            <a:off x="1853792" y="5367126"/>
            <a:ext cx="1971675" cy="702000"/>
          </a:xfrm>
          <a:prstGeom prst="rect">
            <a:avLst/>
          </a:prstGeom>
          <a:noFill/>
        </p:spPr>
      </p:pic>
      <p:pic>
        <p:nvPicPr>
          <p:cNvPr id="11" name="Picture 2" descr="C:\Users\alex\Desktop\logo.png"/>
          <p:cNvPicPr>
            <a:picLocks noChangeAspect="1" noChangeArrowheads="1"/>
          </p:cNvPicPr>
          <p:nvPr/>
        </p:nvPicPr>
        <p:blipFill rotWithShape="1">
          <a:blip r:embed="rId6">
            <a:extLst>
              <a:ext uri="{28A0092B-C50C-407E-A947-70E740481C1C}">
                <a14:useLocalDpi xmlns:a14="http://schemas.microsoft.com/office/drawing/2010/main" val="0"/>
              </a:ext>
            </a:extLst>
          </a:blip>
          <a:srcRect t="8214"/>
          <a:stretch/>
        </p:blipFill>
        <p:spPr bwMode="auto">
          <a:xfrm>
            <a:off x="4045866" y="5368483"/>
            <a:ext cx="3348000" cy="7006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765076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l-GR" sz="4400" cap="none" dirty="0" smtClean="0"/>
              <a:t>Σημειώματα</a:t>
            </a:r>
            <a:endParaRPr lang="el-GR" sz="4400" cap="none" dirty="0"/>
          </a:p>
        </p:txBody>
      </p:sp>
      <p:sp>
        <p:nvSpPr>
          <p:cNvPr id="2" name="Subtitle 1"/>
          <p:cNvSpPr>
            <a:spLocks noGrp="1"/>
          </p:cNvSpPr>
          <p:nvPr>
            <p:ph type="subTitle" idx="1"/>
          </p:nvPr>
        </p:nvSpPr>
        <p:spPr/>
        <p:txBody>
          <a:bodyPr/>
          <a:lstStyle/>
          <a:p>
            <a:endParaRPr lang="el-GR" dirty="0"/>
          </a:p>
        </p:txBody>
      </p:sp>
    </p:spTree>
    <p:extLst>
      <p:ext uri="{BB962C8B-B14F-4D97-AF65-F5344CB8AC3E}">
        <p14:creationId xmlns:p14="http://schemas.microsoft.com/office/powerpoint/2010/main" val="11813368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solidFill>
                  <a:schemeClr val="tx1"/>
                </a:solidFill>
              </a:rPr>
              <a:t>Σημείωμα </a:t>
            </a:r>
            <a:r>
              <a:rPr lang="el-GR" dirty="0" smtClean="0">
                <a:solidFill>
                  <a:schemeClr val="tx1"/>
                </a:solidFill>
              </a:rPr>
              <a:t>Αναφοράς</a:t>
            </a:r>
            <a:endParaRPr lang="el-GR" dirty="0">
              <a:solidFill>
                <a:schemeClr val="tx1"/>
              </a:solidFill>
            </a:endParaRPr>
          </a:p>
        </p:txBody>
      </p:sp>
      <p:sp>
        <p:nvSpPr>
          <p:cNvPr id="3" name="Content Placeholder 2"/>
          <p:cNvSpPr>
            <a:spLocks noGrp="1"/>
          </p:cNvSpPr>
          <p:nvPr>
            <p:ph idx="1"/>
          </p:nvPr>
        </p:nvSpPr>
        <p:spPr/>
        <p:txBody>
          <a:bodyPr>
            <a:normAutofit/>
          </a:bodyPr>
          <a:lstStyle/>
          <a:p>
            <a:pPr marL="0" indent="0">
              <a:buNone/>
            </a:pPr>
            <a:r>
              <a:rPr lang="el-GR" sz="2000" dirty="0" smtClean="0"/>
              <a:t>Copyright Τεχνολογικό Εκπαιδευτικό Ίδρυμα Αθήνας</a:t>
            </a:r>
            <a:r>
              <a:rPr lang="en-US" sz="2000" dirty="0" smtClean="0"/>
              <a:t>, </a:t>
            </a:r>
            <a:r>
              <a:rPr lang="el-GR" sz="2000" dirty="0" smtClean="0"/>
              <a:t>Σπυρίδων Νομικός 2014. Σπυρίδων Νομικός. «Λιθογραφία- </a:t>
            </a:r>
            <a:r>
              <a:rPr lang="en-US" sz="2000" dirty="0" smtClean="0"/>
              <a:t>Offset</a:t>
            </a:r>
            <a:r>
              <a:rPr lang="el-GR" sz="2000" dirty="0" smtClean="0"/>
              <a:t>. Ενότητα </a:t>
            </a:r>
            <a:r>
              <a:rPr lang="en-US" sz="2000" dirty="0" smtClean="0"/>
              <a:t>6.2: </a:t>
            </a:r>
            <a:r>
              <a:rPr lang="el-GR" sz="2000" dirty="0"/>
              <a:t>Διαδικασίες – Φάσεις &amp; έλεγχος παραγωγής». Έκδοση: </a:t>
            </a:r>
            <a:r>
              <a:rPr lang="el-GR" sz="2000" dirty="0" smtClean="0"/>
              <a:t>1.0</a:t>
            </a:r>
            <a:r>
              <a:rPr lang="el-GR" sz="2000" dirty="0"/>
              <a:t>. Αθήνα </a:t>
            </a:r>
            <a:r>
              <a:rPr lang="el-GR" sz="2000" dirty="0" smtClean="0"/>
              <a:t>2014. </a:t>
            </a:r>
            <a:r>
              <a:rPr lang="el-GR" sz="2000" dirty="0"/>
              <a:t>Διαθέσιμο από τη δικτυακή </a:t>
            </a:r>
            <a:r>
              <a:rPr lang="el-GR" sz="2000" dirty="0" smtClean="0"/>
              <a:t>διεύθυνση: </a:t>
            </a:r>
            <a:r>
              <a:rPr lang="en-US" sz="2000" dirty="0" smtClean="0">
                <a:hlinkClick r:id="rId3"/>
              </a:rPr>
              <a:t>ocp.teiath.gr</a:t>
            </a:r>
            <a:r>
              <a:rPr lang="el-GR" sz="2000" dirty="0" smtClean="0"/>
              <a:t>.</a:t>
            </a:r>
            <a:endParaRPr lang="el-GR" sz="2000" dirty="0"/>
          </a:p>
          <a:p>
            <a:endParaRPr lang="el-GR" sz="2000" dirty="0"/>
          </a:p>
        </p:txBody>
      </p:sp>
    </p:spTree>
    <p:extLst>
      <p:ext uri="{BB962C8B-B14F-4D97-AF65-F5344CB8AC3E}">
        <p14:creationId xmlns:p14="http://schemas.microsoft.com/office/powerpoint/2010/main" val="27666537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solidFill>
                  <a:schemeClr val="tx1"/>
                </a:solidFill>
              </a:rPr>
              <a:t>Σημείωμα </a:t>
            </a:r>
            <a:r>
              <a:rPr lang="el-GR" dirty="0" smtClean="0">
                <a:solidFill>
                  <a:schemeClr val="tx1"/>
                </a:solidFill>
              </a:rPr>
              <a:t>Αδειοδότησης</a:t>
            </a:r>
            <a:endParaRPr lang="el-GR" dirty="0">
              <a:solidFill>
                <a:schemeClr val="tx1"/>
              </a:solidFill>
            </a:endParaRPr>
          </a:p>
        </p:txBody>
      </p:sp>
      <p:sp>
        <p:nvSpPr>
          <p:cNvPr id="3" name="Content Placeholder 2"/>
          <p:cNvSpPr>
            <a:spLocks noGrp="1"/>
          </p:cNvSpPr>
          <p:nvPr>
            <p:ph idx="1"/>
          </p:nvPr>
        </p:nvSpPr>
        <p:spPr>
          <a:xfrm>
            <a:off x="76648" y="764704"/>
            <a:ext cx="8928992" cy="1728192"/>
          </a:xfrm>
        </p:spPr>
        <p:txBody>
          <a:bodyPr>
            <a:noAutofit/>
          </a:bodyPr>
          <a:lstStyle/>
          <a:p>
            <a:pPr marL="0" indent="0">
              <a:buNone/>
            </a:pPr>
            <a:r>
              <a:rPr lang="el-GR" sz="1800" dirty="0" smtClean="0"/>
              <a:t>Το </a:t>
            </a:r>
            <a:r>
              <a:rPr lang="el-GR" sz="18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κ.λ.π.,  τα οποία εμπεριέχονται σε αυτό και τα οποία αναφέρονται μαζί με τους όρους χρήσης τους στο «Σημείωμα Χρήσης Έργων Τρίτων</a:t>
            </a:r>
            <a:r>
              <a:rPr lang="el-GR" sz="1800" dirty="0" smtClean="0"/>
              <a:t>».                     </a:t>
            </a:r>
          </a:p>
          <a:p>
            <a:pPr marL="0" indent="0">
              <a:buNone/>
            </a:pPr>
            <a:endParaRPr lang="el-GR" sz="18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35896" y="255500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76648" y="3155448"/>
            <a:ext cx="9036496" cy="3456384"/>
          </a:xfrm>
          <a:prstGeom prst="rect">
            <a:avLst/>
          </a:prstGeom>
        </p:spPr>
        <p:txBody>
          <a:bodyPr vert="horz" wrap="square" lIns="91440" tIns="45720" rIns="91440" bIns="45720" rtlCol="0" anchor="ctr">
            <a:normAutofit/>
          </a:bodyPr>
          <a:lstStyle/>
          <a:p>
            <a:r>
              <a:rPr lang="el-GR" dirty="0">
                <a:latin typeface="+mn-lt"/>
              </a:rPr>
              <a:t>[1] http://creativecommons.org/licenses/by-nc-sa/4.0/ </a:t>
            </a:r>
            <a:endParaRPr lang="en-US" dirty="0" smtClean="0">
              <a:latin typeface="+mn-lt"/>
            </a:endParaRPr>
          </a:p>
          <a:p>
            <a:endParaRPr lang="el-GR" dirty="0">
              <a:latin typeface="+mn-lt"/>
            </a:endParaRPr>
          </a:p>
          <a:p>
            <a:r>
              <a:rPr lang="el-GR" dirty="0">
                <a:latin typeface="+mn-lt"/>
              </a:rPr>
              <a:t>Ως </a:t>
            </a:r>
            <a:r>
              <a:rPr lang="el-GR" b="1" dirty="0">
                <a:latin typeface="+mn-lt"/>
              </a:rPr>
              <a:t>Μη Εμπορική</a:t>
            </a:r>
            <a:r>
              <a:rPr lang="el-GR" dirty="0">
                <a:latin typeface="+mn-lt"/>
              </a:rPr>
              <a:t> ορίζεται η χρήση:</a:t>
            </a:r>
          </a:p>
          <a:p>
            <a:pPr marL="342900" lvl="0" indent="-342900">
              <a:buFont typeface="Arial" panose="020B0604020202020204" pitchFamily="34" charset="0"/>
              <a:buChar char="•"/>
            </a:pPr>
            <a:r>
              <a:rPr lang="el-GR" dirty="0">
                <a:latin typeface="+mn-lt"/>
              </a:rPr>
              <a:t>που δεν περιλαμβάνει άμεσο ή έμμεσο οικονομικό όφελος από την χρήση του έργου, για το διανομέα του έργου και αδειοδόχο</a:t>
            </a:r>
          </a:p>
          <a:p>
            <a:pPr marL="342900" lvl="0" indent="-342900">
              <a:buFont typeface="Arial" panose="020B0604020202020204" pitchFamily="34" charset="0"/>
              <a:buChar char="•"/>
            </a:pPr>
            <a:r>
              <a:rPr lang="el-GR" dirty="0">
                <a:latin typeface="+mn-lt"/>
              </a:rPr>
              <a:t>που</a:t>
            </a:r>
            <a:r>
              <a:rPr lang="en-GB" dirty="0">
                <a:latin typeface="+mn-lt"/>
              </a:rPr>
              <a:t> </a:t>
            </a:r>
            <a:r>
              <a:rPr lang="el-GR" dirty="0">
                <a:latin typeface="+mn-lt"/>
              </a:rPr>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latin typeface="+mn-lt"/>
              </a:rPr>
              <a:t>που</a:t>
            </a:r>
            <a:r>
              <a:rPr lang="en-GB" dirty="0">
                <a:latin typeface="+mn-lt"/>
              </a:rPr>
              <a:t> </a:t>
            </a:r>
            <a:r>
              <a:rPr lang="el-GR" dirty="0">
                <a:latin typeface="+mn-lt"/>
              </a:rPr>
              <a:t>δεν προσπορίζει στο διανομέα του έργου και</a:t>
            </a:r>
            <a:r>
              <a:rPr lang="en-GB" dirty="0">
                <a:latin typeface="+mn-lt"/>
              </a:rPr>
              <a:t> </a:t>
            </a:r>
            <a:r>
              <a:rPr lang="el-GR" dirty="0">
                <a:latin typeface="+mn-lt"/>
              </a:rPr>
              <a:t>αδειοδόχο</a:t>
            </a:r>
            <a:r>
              <a:rPr lang="en-GB" dirty="0">
                <a:latin typeface="+mn-lt"/>
              </a:rPr>
              <a:t> </a:t>
            </a:r>
            <a:r>
              <a:rPr lang="el-GR" dirty="0">
                <a:latin typeface="+mn-lt"/>
              </a:rPr>
              <a:t>έμμεσο οικονομικό όφελος (π.χ. διαφημίσεις) από την προβολή του έργου σε διαδικτυακό </a:t>
            </a:r>
            <a:r>
              <a:rPr lang="el-GR" dirty="0" smtClean="0">
                <a:latin typeface="+mn-lt"/>
              </a:rPr>
              <a:t>τόπο</a:t>
            </a:r>
            <a:endParaRPr lang="en-US" dirty="0" smtClean="0">
              <a:latin typeface="+mn-lt"/>
            </a:endParaRPr>
          </a:p>
          <a:p>
            <a:pPr marL="342900" lvl="0" indent="-342900">
              <a:buFont typeface="Arial" panose="020B0604020202020204" pitchFamily="34" charset="0"/>
              <a:buChar char="•"/>
            </a:pPr>
            <a:endParaRPr lang="el-GR" dirty="0">
              <a:latin typeface="+mn-lt"/>
            </a:endParaRPr>
          </a:p>
          <a:p>
            <a:r>
              <a:rPr lang="el-GR" dirty="0" smtClean="0">
                <a:latin typeface="+mn-lt"/>
              </a:rPr>
              <a:t>Ο </a:t>
            </a:r>
            <a:r>
              <a:rPr lang="el-GR" dirty="0">
                <a:latin typeface="+mn-lt"/>
              </a:rPr>
              <a:t>δικαιούχος μπορεί να παρέχει στον αδειοδόχο ξεχωριστή άδεια να χρησιμοποιεί το έργο για εμπορική χρήση, εφόσον αυτό του ζητηθεί</a:t>
            </a:r>
            <a:r>
              <a:rPr lang="el-GR" dirty="0" smtClean="0">
                <a:latin typeface="+mn-lt"/>
              </a:rPr>
              <a:t>.</a:t>
            </a:r>
            <a:endParaRPr lang="el-GR" dirty="0">
              <a:latin typeface="+mn-lt"/>
            </a:endParaRPr>
          </a:p>
        </p:txBody>
      </p:sp>
    </p:spTree>
    <p:extLst>
      <p:ext uri="{BB962C8B-B14F-4D97-AF65-F5344CB8AC3E}">
        <p14:creationId xmlns:p14="http://schemas.microsoft.com/office/powerpoint/2010/main" val="49371588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solidFill>
                  <a:schemeClr val="tx1"/>
                </a:solidFill>
              </a:rPr>
              <a:t>Διατήρηση </a:t>
            </a:r>
            <a:r>
              <a:rPr lang="el-GR" dirty="0" smtClean="0">
                <a:solidFill>
                  <a:schemeClr val="tx1"/>
                </a:solidFill>
              </a:rPr>
              <a:t>Σημειωμάτων</a:t>
            </a:r>
            <a:endParaRPr lang="el-GR" dirty="0">
              <a:solidFill>
                <a:schemeClr val="tx1"/>
              </a:solidFill>
            </a:endParaRPr>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a:t>τ</a:t>
            </a:r>
            <a:r>
              <a:rPr lang="en-US" sz="2000" dirty="0" smtClean="0"/>
              <a:t>ο </a:t>
            </a:r>
            <a:r>
              <a:rPr lang="en-US" sz="2000" dirty="0"/>
              <a:t>Σημείωμα Αναφοράς</a:t>
            </a:r>
            <a:endParaRPr lang="el-GR" sz="2000" dirty="0"/>
          </a:p>
          <a:p>
            <a:pPr lvl="1">
              <a:buFont typeface="Wingdings" panose="05000000000000000000" pitchFamily="2" charset="2"/>
              <a:buChar char="§"/>
            </a:pPr>
            <a:r>
              <a:rPr lang="el-GR" sz="2000" dirty="0"/>
              <a:t>τ</a:t>
            </a:r>
            <a:r>
              <a:rPr lang="en-US" sz="2000" dirty="0" smtClean="0"/>
              <a:t>ο </a:t>
            </a:r>
            <a:r>
              <a:rPr lang="en-US" sz="2000" dirty="0"/>
              <a:t>Σημείωμα Αδειοδότησης</a:t>
            </a:r>
            <a:endParaRPr lang="el-GR" sz="2000" dirty="0"/>
          </a:p>
          <a:p>
            <a:pPr lvl="1">
              <a:buFont typeface="Wingdings" panose="05000000000000000000" pitchFamily="2" charset="2"/>
              <a:buChar char="§"/>
            </a:pPr>
            <a:r>
              <a:rPr lang="el-GR" sz="2000" dirty="0"/>
              <a:t>τ</a:t>
            </a:r>
            <a:r>
              <a:rPr lang="en-US" sz="2000" dirty="0" smtClean="0"/>
              <a:t>η </a:t>
            </a:r>
            <a:r>
              <a:rPr lang="en-US" sz="2000" dirty="0"/>
              <a:t>δήλωση </a:t>
            </a:r>
            <a:r>
              <a:rPr lang="el-GR" sz="2000" dirty="0"/>
              <a:t>Δ</a:t>
            </a:r>
            <a:r>
              <a:rPr lang="en-US" sz="2000" dirty="0" smtClean="0"/>
              <a:t>ιατήρησης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υπερσυνδέσμους.</a:t>
            </a:r>
          </a:p>
          <a:p>
            <a:endParaRPr lang="el-GR" sz="2000" dirty="0"/>
          </a:p>
        </p:txBody>
      </p:sp>
    </p:spTree>
    <p:extLst>
      <p:ext uri="{BB962C8B-B14F-4D97-AF65-F5344CB8AC3E}">
        <p14:creationId xmlns:p14="http://schemas.microsoft.com/office/powerpoint/2010/main" val="417192795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solidFill>
                  <a:schemeClr val="tx1"/>
                </a:solidFill>
              </a:rPr>
              <a:t>Χρηματοδότηση</a:t>
            </a:r>
            <a:endParaRPr lang="el-GR" dirty="0">
              <a:solidFill>
                <a:schemeClr val="tx1"/>
              </a:solidFill>
            </a:endParaRPr>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στ</a:t>
            </a:r>
            <a:r>
              <a:rPr lang="en-US" sz="2000" dirty="0" smtClean="0"/>
              <a:t>o</a:t>
            </a:r>
            <a:r>
              <a:rPr lang="el-GR" sz="2000" dirty="0" smtClean="0"/>
              <a:t> 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ΤΕΙ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213956560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Προετοιμασία εργασίας</a:t>
            </a:r>
            <a:endParaRPr lang="el-GR" dirty="0"/>
          </a:p>
        </p:txBody>
      </p:sp>
      <p:sp>
        <p:nvSpPr>
          <p:cNvPr id="3" name="Θέση περιεχομένου 2"/>
          <p:cNvSpPr>
            <a:spLocks noGrp="1"/>
          </p:cNvSpPr>
          <p:nvPr>
            <p:ph idx="1"/>
          </p:nvPr>
        </p:nvSpPr>
        <p:spPr/>
        <p:txBody>
          <a:bodyPr>
            <a:normAutofit fontScale="92500" lnSpcReduction="20000"/>
          </a:bodyPr>
          <a:lstStyle/>
          <a:p>
            <a:pPr marL="274320" indent="-274320">
              <a:defRPr/>
            </a:pPr>
            <a:r>
              <a:rPr lang="el-GR" dirty="0"/>
              <a:t>Καταγραφή-περιγραφή εργασίας (</a:t>
            </a:r>
            <a:r>
              <a:rPr lang="en-US" dirty="0"/>
              <a:t> </a:t>
            </a:r>
            <a:r>
              <a:rPr lang="el-GR" dirty="0"/>
              <a:t>το </a:t>
            </a:r>
            <a:r>
              <a:rPr lang="en-US" dirty="0"/>
              <a:t>JDF</a:t>
            </a:r>
            <a:r>
              <a:rPr lang="el-GR" dirty="0"/>
              <a:t> διευκολύνει</a:t>
            </a:r>
            <a:r>
              <a:rPr lang="en-US" dirty="0"/>
              <a:t>)</a:t>
            </a:r>
            <a:endParaRPr lang="el-GR" dirty="0"/>
          </a:p>
          <a:p>
            <a:pPr marL="274320" indent="-274320">
              <a:defRPr/>
            </a:pPr>
            <a:r>
              <a:rPr lang="el-GR" dirty="0"/>
              <a:t>Ανάλυση εργασίας και παραμετροποίηση </a:t>
            </a:r>
          </a:p>
          <a:p>
            <a:pPr marL="274320" indent="-274320">
              <a:defRPr/>
            </a:pPr>
            <a:r>
              <a:rPr lang="el-GR" dirty="0"/>
              <a:t>Γνώσεις </a:t>
            </a:r>
            <a:r>
              <a:rPr lang="el-GR" b="1" dirty="0"/>
              <a:t>αποκωδικοποίησης,</a:t>
            </a:r>
            <a:r>
              <a:rPr lang="el-GR" dirty="0"/>
              <a:t> εργασίας (δείγμα-δοκίμιο)</a:t>
            </a:r>
          </a:p>
          <a:p>
            <a:pPr marL="274320" indent="-274320">
              <a:defRPr/>
            </a:pPr>
            <a:r>
              <a:rPr lang="el-GR" dirty="0"/>
              <a:t>Παράμετροι </a:t>
            </a:r>
            <a:r>
              <a:rPr lang="el-GR" b="1" dirty="0"/>
              <a:t>χρονισμού,</a:t>
            </a:r>
            <a:r>
              <a:rPr lang="el-GR" dirty="0"/>
              <a:t> εργασίας στην μηχανή</a:t>
            </a:r>
          </a:p>
          <a:p>
            <a:pPr marL="274320" indent="-274320">
              <a:defRPr/>
            </a:pPr>
            <a:r>
              <a:rPr lang="el-GR" dirty="0"/>
              <a:t>Αξιολόγηση και προσδιορισμός ευαίσθητων σημείων (εργασίας βάσει δοκιμίου - δείγματος) Γνώση κατηγορίας μηχανής και χειρισμός</a:t>
            </a:r>
          </a:p>
          <a:p>
            <a:pPr marL="274320" indent="-274320">
              <a:defRPr/>
            </a:pPr>
            <a:r>
              <a:rPr lang="el-GR" dirty="0"/>
              <a:t>Έλεγχος τεχνικών μερών (λίπανση &amp; συντήρηση) – παραγωγή</a:t>
            </a:r>
          </a:p>
          <a:p>
            <a:endParaRPr lang="el-GR" dirty="0"/>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1</a:t>
            </a:fld>
            <a:endParaRPr lang="el-GR" dirty="0"/>
          </a:p>
        </p:txBody>
      </p:sp>
    </p:spTree>
    <p:extLst>
      <p:ext uri="{BB962C8B-B14F-4D97-AF65-F5344CB8AC3E}">
        <p14:creationId xmlns:p14="http://schemas.microsoft.com/office/powerpoint/2010/main" val="3073738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smtClean="0"/>
              <a:t>Προετοιμασία μηχανής όφσετ φύλλου </a:t>
            </a:r>
            <a:r>
              <a:rPr lang="el-GR" sz="3000" b="0" dirty="0" smtClean="0"/>
              <a:t>1/2</a:t>
            </a:r>
            <a:endParaRPr lang="el-GR" sz="3000" b="0" dirty="0"/>
          </a:p>
        </p:txBody>
      </p:sp>
      <p:sp>
        <p:nvSpPr>
          <p:cNvPr id="3" name="Θέση περιεχομένου 2"/>
          <p:cNvSpPr>
            <a:spLocks noGrp="1"/>
          </p:cNvSpPr>
          <p:nvPr>
            <p:ph idx="1"/>
          </p:nvPr>
        </p:nvSpPr>
        <p:spPr/>
        <p:txBody>
          <a:bodyPr>
            <a:noAutofit/>
          </a:bodyPr>
          <a:lstStyle/>
          <a:p>
            <a:pPr marL="0" indent="0">
              <a:buNone/>
            </a:pPr>
            <a:r>
              <a:rPr lang="el-GR" sz="2400" dirty="0"/>
              <a:t>Διαδικασία προετοιμασίας εκτύπωσης </a:t>
            </a:r>
          </a:p>
          <a:p>
            <a:r>
              <a:rPr lang="el-GR" sz="2400" dirty="0" smtClean="0"/>
              <a:t> </a:t>
            </a:r>
            <a:r>
              <a:rPr lang="el-GR" sz="2400" dirty="0"/>
              <a:t>Χαρτί &amp; χαρακτηριστικά του - τσίγκοι-ύγρανση μηχανής-μελάνη / μελάνωση-  φόρτωση χαρτιού- διαμόρφωση διαστάσεων μηχανής βάσει χαρτιού-λειτουργία και κίνηση φύλλου-ρύθμιση συστημάτων τροφοδοσίας αυτομάτου και συστημάτων ευθυγράμμισης (δόντια-γωνία) και πάχους μάρκων &amp; πίεσης -εξαγωγής –επιπλέον (τυχών) ρύθμιση τραβερσών –</a:t>
            </a:r>
          </a:p>
          <a:p>
            <a:r>
              <a:rPr lang="el-GR" sz="2400" dirty="0"/>
              <a:t>Λειτουργία μηχανής στο συγκεκριμένο χαρτί για την συγκεκριμένη εργασία</a:t>
            </a:r>
          </a:p>
          <a:p>
            <a:r>
              <a:rPr lang="el-GR" sz="2400" dirty="0"/>
              <a:t>Ρυθμίσεις νερού – μελάνης (στρώσιμο μηχανής</a:t>
            </a:r>
            <a:r>
              <a:rPr lang="el-GR" sz="2400" dirty="0" smtClean="0"/>
              <a:t>)</a:t>
            </a:r>
            <a:endParaRPr lang="el-GR" sz="2400" dirty="0"/>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2</a:t>
            </a:fld>
            <a:endParaRPr lang="el-GR" dirty="0"/>
          </a:p>
        </p:txBody>
      </p:sp>
    </p:spTree>
    <p:extLst>
      <p:ext uri="{BB962C8B-B14F-4D97-AF65-F5344CB8AC3E}">
        <p14:creationId xmlns:p14="http://schemas.microsoft.com/office/powerpoint/2010/main" val="1555211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3200" dirty="0"/>
              <a:t>Προετοιμασία μηχανής </a:t>
            </a:r>
            <a:r>
              <a:rPr lang="el-GR" sz="3200" dirty="0" smtClean="0"/>
              <a:t>όφσετ </a:t>
            </a:r>
            <a:r>
              <a:rPr lang="el-GR" sz="3200" dirty="0"/>
              <a:t>φύλλου </a:t>
            </a:r>
            <a:r>
              <a:rPr lang="el-GR" sz="3000" b="0" dirty="0"/>
              <a:t>2</a:t>
            </a:r>
            <a:r>
              <a:rPr lang="el-GR" sz="3000" b="0" dirty="0" smtClean="0"/>
              <a:t>/2</a:t>
            </a:r>
            <a:endParaRPr lang="el-GR" sz="3000" b="0" dirty="0"/>
          </a:p>
        </p:txBody>
      </p:sp>
      <p:sp>
        <p:nvSpPr>
          <p:cNvPr id="3" name="Θέση περιεχομένου 2"/>
          <p:cNvSpPr>
            <a:spLocks noGrp="1"/>
          </p:cNvSpPr>
          <p:nvPr>
            <p:ph idx="1"/>
          </p:nvPr>
        </p:nvSpPr>
        <p:spPr/>
        <p:txBody>
          <a:bodyPr>
            <a:noAutofit/>
          </a:bodyPr>
          <a:lstStyle/>
          <a:p>
            <a:pPr marL="0" indent="0">
              <a:buNone/>
            </a:pPr>
            <a:r>
              <a:rPr lang="el-GR" sz="2400" dirty="0"/>
              <a:t>Διαδικασία προετοιμασίας εκτύπωσης </a:t>
            </a:r>
            <a:r>
              <a:rPr lang="el-GR" sz="2400" dirty="0" smtClean="0"/>
              <a:t>(συνέχεια)</a:t>
            </a:r>
            <a:endParaRPr lang="el-GR" sz="2400" dirty="0"/>
          </a:p>
          <a:p>
            <a:r>
              <a:rPr lang="el-GR" sz="2400" dirty="0" smtClean="0"/>
              <a:t>Δοκιμαστική </a:t>
            </a:r>
            <a:r>
              <a:rPr lang="el-GR" sz="2400" dirty="0"/>
              <a:t>εκτύπωση και αξιολόγηση σχεδίων-γραμμάτων- αποχρώσεων (χρώματος)</a:t>
            </a:r>
          </a:p>
          <a:p>
            <a:r>
              <a:rPr lang="el-GR" sz="2400" dirty="0"/>
              <a:t>Εκτύπωση και παραγωγή στην ταυτοποίηση αποχρώσεων και έλεγχος </a:t>
            </a:r>
            <a:r>
              <a:rPr lang="el-GR" sz="2400" dirty="0" smtClean="0"/>
              <a:t>ανά </a:t>
            </a:r>
            <a:r>
              <a:rPr lang="el-GR" sz="2400" dirty="0"/>
              <a:t>τακτά χρονικά διαστήματα</a:t>
            </a:r>
          </a:p>
          <a:p>
            <a:r>
              <a:rPr lang="el-GR" sz="2400" dirty="0"/>
              <a:t>Δοκίμιο εκτυπωμένου φύλλου ανά περίπτωση (αρχικά ανά 2 λεπτά και μετά ανά 5 λεπτά </a:t>
            </a:r>
            <a:r>
              <a:rPr lang="el-GR" sz="2400" dirty="0" smtClean="0"/>
              <a:t>περίπου κ.ο.) </a:t>
            </a:r>
            <a:r>
              <a:rPr lang="el-GR" sz="2400" b="1" dirty="0" smtClean="0"/>
              <a:t>σύμφωνα με την ταχύτητα της μηχανής</a:t>
            </a:r>
            <a:r>
              <a:rPr lang="el-GR" sz="2400" dirty="0" smtClean="0"/>
              <a:t> </a:t>
            </a:r>
            <a:r>
              <a:rPr lang="el-GR" sz="2400" dirty="0"/>
              <a:t>και της διαδικασίας ροής του </a:t>
            </a:r>
            <a:r>
              <a:rPr lang="el-GR" sz="2400" dirty="0" smtClean="0"/>
              <a:t>χαρτιού</a:t>
            </a:r>
            <a:endParaRPr lang="el-GR" sz="2400" dirty="0"/>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3</a:t>
            </a:fld>
            <a:endParaRPr lang="el-GR" dirty="0"/>
          </a:p>
        </p:txBody>
      </p:sp>
    </p:spTree>
    <p:extLst>
      <p:ext uri="{BB962C8B-B14F-4D97-AF65-F5344CB8AC3E}">
        <p14:creationId xmlns:p14="http://schemas.microsoft.com/office/powerpoint/2010/main" val="19162828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Ποιοτικός έλεγχος και καταγραφή σε </a:t>
            </a:r>
            <a:r>
              <a:rPr lang="en-US" dirty="0" smtClean="0"/>
              <a:t>scatter</a:t>
            </a:r>
            <a:endParaRPr lang="el-GR" dirty="0"/>
          </a:p>
        </p:txBody>
      </p:sp>
      <p:pic>
        <p:nvPicPr>
          <p:cNvPr id="5" name="Θέση περιεχομένου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18095" y="1382437"/>
            <a:ext cx="7907809" cy="4669388"/>
          </a:xfrm>
        </p:spPr>
      </p:pic>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4</a:t>
            </a:fld>
            <a:endParaRPr lang="el-GR" dirty="0"/>
          </a:p>
        </p:txBody>
      </p:sp>
    </p:spTree>
    <p:extLst>
      <p:ext uri="{BB962C8B-B14F-4D97-AF65-F5344CB8AC3E}">
        <p14:creationId xmlns:p14="http://schemas.microsoft.com/office/powerpoint/2010/main" val="24705085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Scatter</a:t>
            </a:r>
            <a:endParaRPr lang="el-GR" dirty="0"/>
          </a:p>
        </p:txBody>
      </p:sp>
      <p:pic>
        <p:nvPicPr>
          <p:cNvPr id="5" name="Θέση περιεχομένου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10095" y="2321893"/>
            <a:ext cx="3723810" cy="2790476"/>
          </a:xfrm>
        </p:spPr>
      </p:pic>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5</a:t>
            </a:fld>
            <a:endParaRPr lang="el-GR" dirty="0"/>
          </a:p>
        </p:txBody>
      </p:sp>
    </p:spTree>
    <p:extLst>
      <p:ext uri="{BB962C8B-B14F-4D97-AF65-F5344CB8AC3E}">
        <p14:creationId xmlns:p14="http://schemas.microsoft.com/office/powerpoint/2010/main" val="1664380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Scatter (</a:t>
            </a:r>
            <a:r>
              <a:rPr lang="el-GR" dirty="0" smtClean="0"/>
              <a:t>στάδια, 4 χρώματα)</a:t>
            </a:r>
            <a:endParaRPr lang="el-GR" dirty="0"/>
          </a:p>
        </p:txBody>
      </p:sp>
      <p:pic>
        <p:nvPicPr>
          <p:cNvPr id="5" name="Θέση περιεχομένου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47519" y="1481422"/>
            <a:ext cx="7648961" cy="4471419"/>
          </a:xfrm>
        </p:spPr>
      </p:pic>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6</a:t>
            </a:fld>
            <a:endParaRPr lang="el-GR" dirty="0"/>
          </a:p>
        </p:txBody>
      </p:sp>
    </p:spTree>
    <p:extLst>
      <p:ext uri="{BB962C8B-B14F-4D97-AF65-F5344CB8AC3E}">
        <p14:creationId xmlns:p14="http://schemas.microsoft.com/office/powerpoint/2010/main" val="3367893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Γιατί γίνεται καταγραφή σε διάγραμμα</a:t>
            </a:r>
            <a:endParaRPr lang="el-GR" dirty="0"/>
          </a:p>
        </p:txBody>
      </p:sp>
      <p:sp>
        <p:nvSpPr>
          <p:cNvPr id="3" name="Θέση περιεχομένου 2"/>
          <p:cNvSpPr>
            <a:spLocks noGrp="1"/>
          </p:cNvSpPr>
          <p:nvPr>
            <p:ph idx="1"/>
          </p:nvPr>
        </p:nvSpPr>
        <p:spPr/>
        <p:txBody>
          <a:bodyPr/>
          <a:lstStyle/>
          <a:p>
            <a:r>
              <a:rPr lang="el-GR" altLang="el-GR" dirty="0"/>
              <a:t>Για να παρακολουθούμαι την ποιότητα σε όλη την εκτυπωμένη ποσότητα</a:t>
            </a:r>
          </a:p>
          <a:p>
            <a:r>
              <a:rPr lang="el-GR" altLang="el-GR" dirty="0"/>
              <a:t>Για να έχουμε </a:t>
            </a:r>
            <a:r>
              <a:rPr lang="en-US" altLang="el-GR" dirty="0"/>
              <a:t>(</a:t>
            </a:r>
            <a:r>
              <a:rPr lang="el-GR" altLang="el-GR" dirty="0"/>
              <a:t>χρηματικές</a:t>
            </a:r>
            <a:r>
              <a:rPr lang="en-US" altLang="el-GR" dirty="0"/>
              <a:t>)</a:t>
            </a:r>
            <a:r>
              <a:rPr lang="el-GR" altLang="el-GR" dirty="0"/>
              <a:t> απολαβές</a:t>
            </a:r>
          </a:p>
          <a:p>
            <a:r>
              <a:rPr lang="el-GR" altLang="el-GR" dirty="0"/>
              <a:t>Για να έχουμε ευχαριστημένους πελάτες</a:t>
            </a:r>
          </a:p>
          <a:p>
            <a:r>
              <a:rPr lang="el-GR" altLang="el-GR" dirty="0"/>
              <a:t>Για να υπάρχει καλή σχέση με τους συναδέλφους – επιχειρηματία</a:t>
            </a:r>
          </a:p>
          <a:p>
            <a:r>
              <a:rPr lang="el-GR" altLang="el-GR" dirty="0"/>
              <a:t>Γιατί υπογράφουμε (φύλλα κατά </a:t>
            </a:r>
            <a:r>
              <a:rPr lang="en-US" altLang="el-GR" dirty="0"/>
              <a:t>ISO)</a:t>
            </a:r>
            <a:endParaRPr lang="el-GR" altLang="el-GR" dirty="0"/>
          </a:p>
          <a:p>
            <a:r>
              <a:rPr lang="el-GR" altLang="el-GR" dirty="0"/>
              <a:t>Για να </a:t>
            </a:r>
            <a:r>
              <a:rPr lang="el-GR" altLang="el-GR" dirty="0" smtClean="0"/>
              <a:t>κοιμόμαστε </a:t>
            </a:r>
            <a:r>
              <a:rPr lang="el-GR" altLang="el-GR" dirty="0"/>
              <a:t>ήρεμοι-ες</a:t>
            </a:r>
            <a:r>
              <a:rPr lang="en-US" altLang="el-GR" dirty="0"/>
              <a:t>..!</a:t>
            </a:r>
            <a:endParaRPr lang="el-GR" altLang="el-GR" dirty="0"/>
          </a:p>
          <a:p>
            <a:endParaRPr lang="el-GR" dirty="0"/>
          </a:p>
        </p:txBody>
      </p:sp>
      <p:sp>
        <p:nvSpPr>
          <p:cNvPr id="4" name="Θέση αριθμού διαφάνειας 3"/>
          <p:cNvSpPr>
            <a:spLocks noGrp="1"/>
          </p:cNvSpPr>
          <p:nvPr>
            <p:ph type="sldNum" sz="quarter" idx="12"/>
          </p:nvPr>
        </p:nvSpPr>
        <p:spPr/>
        <p:txBody>
          <a:bodyPr/>
          <a:lstStyle/>
          <a:p>
            <a:pPr>
              <a:defRPr/>
            </a:pPr>
            <a:fld id="{7E55E3B3-0445-4CFC-BED8-763D4409E61F}" type="slidenum">
              <a:rPr lang="el-GR" smtClean="0"/>
              <a:pPr>
                <a:defRPr/>
              </a:pPr>
              <a:t>7</a:t>
            </a:fld>
            <a:endParaRPr lang="el-GR" dirty="0"/>
          </a:p>
        </p:txBody>
      </p:sp>
    </p:spTree>
    <p:extLst>
      <p:ext uri="{BB962C8B-B14F-4D97-AF65-F5344CB8AC3E}">
        <p14:creationId xmlns:p14="http://schemas.microsoft.com/office/powerpoint/2010/main" val="1034758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
        <p:nvSpPr>
          <p:cNvPr id="8" name="Υπότιτλος 7"/>
          <p:cNvSpPr>
            <a:spLocks noGrp="1"/>
          </p:cNvSpPr>
          <p:nvPr>
            <p:ph type="subTitle" idx="1"/>
          </p:nvPr>
        </p:nvSpPr>
        <p:spPr/>
        <p:txBody>
          <a:bodyPr/>
          <a:lstStyle/>
          <a:p>
            <a:endParaRPr lang="el-GR" dirty="0"/>
          </a:p>
        </p:txBody>
      </p:sp>
      <p:grpSp>
        <p:nvGrpSpPr>
          <p:cNvPr id="3" name="Ομάδα 2"/>
          <p:cNvGrpSpPr/>
          <p:nvPr/>
        </p:nvGrpSpPr>
        <p:grpSpPr>
          <a:xfrm>
            <a:off x="1767633" y="5931169"/>
            <a:ext cx="5828703" cy="768532"/>
            <a:chOff x="1767633" y="5931169"/>
            <a:chExt cx="5828703" cy="768532"/>
          </a:xfrm>
        </p:grpSpPr>
        <p:pic>
          <p:nvPicPr>
            <p:cNvPr id="9" name="Picture 5"/>
            <p:cNvPicPr/>
            <p:nvPr/>
          </p:nvPicPr>
          <p:blipFill>
            <a:blip r:embed="rId3">
              <a:extLst>
                <a:ext uri="{28A0092B-C50C-407E-A947-70E740481C1C}">
                  <a14:useLocalDpi xmlns:a14="http://schemas.microsoft.com/office/drawing/2010/main" val="0"/>
                </a:ext>
              </a:extLst>
            </a:blip>
            <a:srcRect/>
            <a:stretch>
              <a:fillRect/>
            </a:stretch>
          </p:blipFill>
          <p:spPr bwMode="auto">
            <a:xfrm>
              <a:off x="1767633" y="5931169"/>
              <a:ext cx="1971675" cy="702000"/>
            </a:xfrm>
            <a:prstGeom prst="rect">
              <a:avLst/>
            </a:prstGeom>
            <a:noFill/>
          </p:spPr>
        </p:pic>
        <p:pic>
          <p:nvPicPr>
            <p:cNvPr id="10" name="Picture 2" descr="C:\Users\alex\Desktop\logo.png"/>
            <p:cNvPicPr>
              <a:picLocks noChangeAspect="1" noChangeArrowheads="1"/>
            </p:cNvPicPr>
            <p:nvPr/>
          </p:nvPicPr>
          <p:blipFill rotWithShape="1">
            <a:blip r:embed="rId4">
              <a:extLst>
                <a:ext uri="{28A0092B-C50C-407E-A947-70E740481C1C}">
                  <a14:useLocalDpi xmlns:a14="http://schemas.microsoft.com/office/drawing/2010/main" val="0"/>
                </a:ext>
              </a:extLst>
            </a:blip>
            <a:srcRect t="8214"/>
            <a:stretch/>
          </p:blipFill>
          <p:spPr bwMode="auto">
            <a:xfrm>
              <a:off x="3923928" y="5931169"/>
              <a:ext cx="3672408" cy="768532"/>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086791051"/>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ISPRING_RESOURCE_PATHS_HASH_2" val="e63e9eec434b6a22ddb5216a25ec256f5ce4e1fb"/>
</p:tagLst>
</file>

<file path=ppt/theme/theme1.xml><?xml version="1.0" encoding="utf-8"?>
<a:theme xmlns:a="http://schemas.openxmlformats.org/drawingml/2006/main" name="Λιθογραφία - Offset">
  <a:themeElements>
    <a:clrScheme name="Προσαρμοσμένο 15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3F3F3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Λιθογραφία - Offset</Template>
  <TotalTime>12</TotalTime>
  <Words>591</Words>
  <Application>Microsoft Office PowerPoint</Application>
  <PresentationFormat>Προβολή στην οθόνη (4:3)</PresentationFormat>
  <Paragraphs>75</Paragraphs>
  <Slides>14</Slides>
  <Notes>7</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14</vt:i4>
      </vt:variant>
    </vt:vector>
  </HeadingPairs>
  <TitlesOfParts>
    <vt:vector size="19" baseType="lpstr">
      <vt:lpstr>Arial</vt:lpstr>
      <vt:lpstr>Calibri</vt:lpstr>
      <vt:lpstr>Times New Roman</vt:lpstr>
      <vt:lpstr>Wingdings</vt:lpstr>
      <vt:lpstr>Λιθογραφία - Offset</vt:lpstr>
      <vt:lpstr>Λιθογραφία - Offset</vt:lpstr>
      <vt:lpstr>Προετοιμασία εργασίας</vt:lpstr>
      <vt:lpstr>Προετοιμασία μηχανής όφσετ φύλλου 1/2</vt:lpstr>
      <vt:lpstr>Προετοιμασία μηχανής όφσετ φύλλου 2/2</vt:lpstr>
      <vt:lpstr>Ποιοτικός έλεγχος και καταγραφή σε scatter</vt:lpstr>
      <vt:lpstr>Scatter</vt:lpstr>
      <vt:lpstr>Scatter (στάδια, 4 χρώματα)</vt:lpstr>
      <vt:lpstr>Γιατί γίνεται καταγραφή σε διάγραμμα</vt:lpstr>
      <vt:lpstr>Τέλος Ενότητας</vt:lpstr>
      <vt:lpstr>Σημειώματα</vt:lpstr>
      <vt:lpstr>Σημείωμα Αναφοράς</vt:lpstr>
      <vt:lpstr>Σημείωμα Αδειοδότησης</vt:lpstr>
      <vt:lpstr>Διατήρηση Σημειωμάτων</vt:lpstr>
      <vt:lpstr>Χρηματοδότηση</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Λιθογραφία - Offset</dc:title>
  <dc:creator>natasakar new</dc:creator>
  <cp:lastModifiedBy>Natassa Karap</cp:lastModifiedBy>
  <cp:revision>5</cp:revision>
  <dcterms:created xsi:type="dcterms:W3CDTF">2014-12-23T11:47:27Z</dcterms:created>
  <dcterms:modified xsi:type="dcterms:W3CDTF">2015-09-21T13:01:43Z</dcterms:modified>
</cp:coreProperties>
</file>