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8" r:id="rId3"/>
    <p:sldMasterId id="2147483719" r:id="rId4"/>
  </p:sldMasterIdLst>
  <p:notesMasterIdLst>
    <p:notesMasterId r:id="rId38"/>
  </p:notesMasterIdLst>
  <p:handoutMasterIdLst>
    <p:handoutMasterId r:id="rId39"/>
  </p:handoutMasterIdLst>
  <p:sldIdLst>
    <p:sldId id="297" r:id="rId5"/>
    <p:sldId id="271" r:id="rId6"/>
    <p:sldId id="272" r:id="rId7"/>
    <p:sldId id="273" r:id="rId8"/>
    <p:sldId id="294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95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3" r:id="rId29"/>
    <p:sldId id="296" r:id="rId30"/>
    <p:sldId id="298" r:id="rId31"/>
    <p:sldId id="299" r:id="rId32"/>
    <p:sldId id="300" r:id="rId33"/>
    <p:sldId id="304" r:id="rId34"/>
    <p:sldId id="305" r:id="rId35"/>
    <p:sldId id="302" r:id="rId36"/>
    <p:sldId id="303" r:id="rId37"/>
  </p:sldIdLst>
  <p:sldSz cx="9144000" cy="6858000" type="screen4x3"/>
  <p:notesSz cx="7104063" cy="10234613"/>
  <p:custDataLst>
    <p:tags r:id="rId4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A2"/>
    <a:srgbClr val="F3EE1E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Μεσαίο στυλ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Σκούρο στυλ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104" autoAdjust="0"/>
    <p:restoredTop sz="86410" autoAdjust="0"/>
  </p:normalViewPr>
  <p:slideViewPr>
    <p:cSldViewPr>
      <p:cViewPr varScale="1">
        <p:scale>
          <a:sx n="97" d="100"/>
          <a:sy n="97" d="100"/>
        </p:scale>
        <p:origin x="-193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6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2034" y="66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19949AB-211A-42A7-A7FD-0E60F11EDC6B}" type="datetimeFigureOut">
              <a:rPr lang="el-GR"/>
              <a:pPr>
                <a:defRPr/>
              </a:pPr>
              <a:t>26/2/2015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fld id="{CFE795CF-588F-4F99-800A-DB2F7174DFA6}" type="slidenum">
              <a:rPr lang="el-GR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324616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E49CBE7-A93D-49DD-964B-5EADA0B93A89}" type="datetimeFigureOut">
              <a:rPr lang="el-GR"/>
              <a:pPr>
                <a:defRPr/>
              </a:pPr>
              <a:t>26/2/2015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D0E4F54D-0B30-4A1C-83D8-844C1FD3ADEF}" type="slidenum">
              <a:rPr lang="el-GR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232697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dirty="0" smtClean="0"/>
          </a:p>
        </p:txBody>
      </p:sp>
      <p:sp>
        <p:nvSpPr>
          <p:cNvPr id="18435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FAACF8F-16A8-4D50-A98B-06D8CC348A1C}" type="slidenum">
              <a:rPr lang="el-GR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54492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b="1" dirty="0" smtClean="0"/>
          </a:p>
        </p:txBody>
      </p:sp>
    </p:spTree>
    <p:extLst>
      <p:ext uri="{BB962C8B-B14F-4D97-AF65-F5344CB8AC3E}">
        <p14:creationId xmlns:p14="http://schemas.microsoft.com/office/powerpoint/2010/main" val="876258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4F54D-0B30-4A1C-83D8-844C1FD3ADEF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11437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4F54D-0B30-4A1C-83D8-844C1FD3ADEF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0173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4F54D-0B30-4A1C-83D8-844C1FD3ADEF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01261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4F54D-0B30-4A1C-83D8-844C1FD3ADEF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7513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4F54D-0B30-4A1C-83D8-844C1FD3ADEF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4012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AEC02-B42C-43D1-9E1F-46E76A9F653E}" type="slidenum">
              <a:rPr lang="el-GR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9479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7D8B7-EA6B-4A6D-8769-A77F5F83AD3A}" type="slidenum">
              <a:rPr lang="el-GR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7960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vinager-backgrounds-wallpapers-vinager-background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2"/>
          <p:cNvSpPr/>
          <p:nvPr userDrawn="1"/>
        </p:nvSpPr>
        <p:spPr>
          <a:xfrm>
            <a:off x="179512" y="116632"/>
            <a:ext cx="8784976" cy="6624736"/>
          </a:xfrm>
          <a:prstGeom prst="roundRect">
            <a:avLst>
              <a:gd name="adj" fmla="val 69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4016"/>
            <a:ext cx="8229600" cy="9087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>
            <a:lvl1pPr>
              <a:defRPr>
                <a:solidFill>
                  <a:srgbClr val="F3EE1E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rgbClr val="F3EE1E"/>
                </a:solidFill>
              </a:defRPr>
            </a:lvl1pPr>
            <a:lvl2pPr marL="742950" indent="-285750">
              <a:buFont typeface="Courier New" panose="02070309020205020404" pitchFamily="49" charset="0"/>
              <a:buChar char="o"/>
              <a:defRPr sz="2200">
                <a:solidFill>
                  <a:srgbClr val="F3EE1E"/>
                </a:solidFill>
              </a:defRPr>
            </a:lvl2pPr>
            <a:lvl3pPr marL="1143000" indent="-228600">
              <a:buFont typeface="Wingdings" panose="05000000000000000000" pitchFamily="2" charset="2"/>
              <a:buChar char="ü"/>
              <a:defRPr sz="2000">
                <a:solidFill>
                  <a:srgbClr val="F3EE1E"/>
                </a:solidFill>
              </a:defRPr>
            </a:lvl3pPr>
            <a:lvl4pPr>
              <a:defRPr>
                <a:solidFill>
                  <a:srgbClr val="F3EE1E"/>
                </a:solidFill>
              </a:defRPr>
            </a:lvl4pPr>
            <a:lvl5pPr>
              <a:defRPr>
                <a:solidFill>
                  <a:srgbClr val="F3EE1E"/>
                </a:solidFill>
              </a:defRPr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3EE1E"/>
                </a:solidFill>
              </a:defRPr>
            </a:lvl1pPr>
          </a:lstStyle>
          <a:p>
            <a:fld id="{78519D0C-A380-4052-A08A-19C50FF54B17}" type="slidenum">
              <a:rPr lang="el-GR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19002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D9CB1-5C92-4166-882A-6C7A49FF3425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901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695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5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570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430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119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520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6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962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C2BD96-8A9B-48B4-BC8B-FAAEACD9205C}" type="slidenum">
              <a:rPr lang="el-GR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773222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260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03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81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110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994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315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591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59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947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57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AA9EED-3E3F-4018-961E-F2C551B05D6E}" type="slidenum">
              <a:rPr lang="el-GR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678143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751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542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A29731-3C28-44D3-BCBA-D7C9E1BA8CFE}" type="slidenum">
              <a:rPr lang="el-GR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3237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9C868-AB26-407A-9C8F-6EB6EE3F3279}" type="slidenum">
              <a:rPr lang="el-GR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31210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F864D-F1E5-4DCC-943B-E9BE449918E1}" type="slidenum">
              <a:rPr lang="el-GR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42218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dirty="0" smtClean="0"/>
              <a:t>Κάντε κλικ στο εικονίδιο για να προσθέσετε εικόνα</a:t>
            </a:r>
            <a:endParaRPr lang="el-GR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7A9E3-A6E9-48F1-8823-E787AEACB829}" type="slidenum">
              <a:rPr lang="el-GR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3943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38B87-7F02-412C-91D1-D86703CF83F0}" type="slidenum">
              <a:rPr lang="el-GR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48423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115888"/>
            <a:ext cx="82296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κύριου τίτλου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FA361A2-475B-4B11-B134-26E93852484F}" type="slidenum">
              <a:rPr lang="el-GR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93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20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Toxocara_embryonated_eggs.jpg" TargetMode="External"/><Relationship Id="rId3" Type="http://schemas.openxmlformats.org/officeDocument/2006/relationships/image" Target="../media/image22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Joelmills" TargetMode="External"/><Relationship Id="rId10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File:Toxocara_canis.JPG" TargetMode="External"/><Relationship Id="rId9" Type="http://schemas.openxmlformats.org/officeDocument/2006/relationships/hyperlink" Target="http://commons.wikimedia.org/wiki/User:Flukeman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File:Cutaneous_larvae_migrans.jpg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File:Baylisascaris_larvae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pPr lvl="1" algn="ctr"/>
            <a:r>
              <a:rPr kumimoji="0" lang="el-GR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ΠΑΡΑΣΙΤΟΛΟΓΙΑ- ΜΥΚΗΤΟΛΟΓΙΑ  (Ε)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Autofit/>
          </a:bodyPr>
          <a:lstStyle/>
          <a:p>
            <a:pPr>
              <a:lnSpc>
                <a:spcPct val="60000"/>
              </a:lnSpc>
            </a:pPr>
            <a:r>
              <a:rPr lang="el-GR" sz="2400" b="1" dirty="0" smtClean="0"/>
              <a:t>Ενότητα </a:t>
            </a:r>
            <a:r>
              <a:rPr lang="en-US" sz="2400" b="1" dirty="0" smtClean="0"/>
              <a:t>7</a:t>
            </a:r>
            <a:r>
              <a:rPr lang="el-GR" sz="2400" dirty="0" smtClean="0"/>
              <a:t>:</a:t>
            </a:r>
            <a:r>
              <a:rPr lang="en-US" sz="2400" dirty="0" smtClean="0"/>
              <a:t> </a:t>
            </a:r>
            <a:r>
              <a:rPr lang="el-GR" sz="2400" dirty="0" smtClean="0"/>
              <a:t>Απομόνωση αυγών </a:t>
            </a:r>
            <a:r>
              <a:rPr lang="el-GR" sz="2400" dirty="0"/>
              <a:t>τ</a:t>
            </a:r>
            <a:r>
              <a:rPr lang="el-GR" sz="2400" dirty="0" smtClean="0"/>
              <a:t>οξοκάρας από το χώμα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</a:pPr>
            <a:endParaRPr lang="en-US" altLang="el-GR" sz="1800" dirty="0" smtClean="0">
              <a:solidFill>
                <a:prstClr val="black"/>
              </a:solidFill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</a:pPr>
            <a:r>
              <a:rPr lang="el-GR" altLang="el-GR" sz="1800" dirty="0" smtClean="0">
                <a:solidFill>
                  <a:prstClr val="black"/>
                </a:solidFill>
              </a:rPr>
              <a:t>Ανθούλα Νικολαΐδου</a:t>
            </a:r>
            <a:endParaRPr lang="en-US" altLang="el-GR" sz="1800" dirty="0" smtClean="0">
              <a:solidFill>
                <a:prstClr val="black"/>
              </a:solidFill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</a:pPr>
            <a:r>
              <a:rPr lang="en-US" altLang="el-GR" sz="1800" dirty="0" smtClean="0">
                <a:solidFill>
                  <a:prstClr val="black"/>
                </a:solidFill>
              </a:rPr>
              <a:t>T</a:t>
            </a:r>
            <a:r>
              <a:rPr lang="el-GR" altLang="el-GR" sz="1800" dirty="0" smtClean="0">
                <a:solidFill>
                  <a:prstClr val="black"/>
                </a:solidFill>
              </a:rPr>
              <a:t>εχνολόγος Ιατρικών Εργαστηρίων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</a:pPr>
            <a:r>
              <a:rPr lang="en-US" altLang="el-GR" sz="1800" dirty="0" smtClean="0">
                <a:solidFill>
                  <a:prstClr val="black"/>
                </a:solidFill>
              </a:rPr>
              <a:t>Msc Medical Microbiology </a:t>
            </a:r>
            <a:endParaRPr lang="el-GR" altLang="el-GR" sz="1800" dirty="0" smtClean="0">
              <a:solidFill>
                <a:prstClr val="black"/>
              </a:solidFill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</a:pPr>
            <a:r>
              <a:rPr lang="el-GR" altLang="el-GR" sz="1800" dirty="0" smtClean="0">
                <a:solidFill>
                  <a:prstClr val="black"/>
                </a:solidFill>
              </a:rPr>
              <a:t>Τμήμα Δημόσιας και Κοινοτικής Υγείας</a:t>
            </a:r>
            <a:endParaRPr lang="el-GR" altLang="el-GR" sz="1800" dirty="0" smtClean="0">
              <a:solidFill>
                <a:prstClr val="black"/>
              </a:solidFill>
            </a:endParaRPr>
          </a:p>
        </p:txBody>
      </p:sp>
      <p:pic>
        <p:nvPicPr>
          <p:cNvPr id="11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00565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82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4400" dirty="0"/>
              <a:t>Μέθοδος (προσαρμοσμένης στις συνθήκες του </a:t>
            </a:r>
            <a:r>
              <a:rPr lang="el-GR" sz="4400" dirty="0" smtClean="0"/>
              <a:t>εργαστηρίου) </a:t>
            </a:r>
            <a:r>
              <a:rPr lang="el-GR" sz="3600" b="0" dirty="0" smtClean="0"/>
              <a:t>(1 από 3)</a:t>
            </a:r>
            <a:endParaRPr lang="el-GR" sz="3600" b="0" dirty="0"/>
          </a:p>
        </p:txBody>
      </p:sp>
      <p:sp>
        <p:nvSpPr>
          <p:cNvPr id="24578" name="Θέση περιεχομένου 2"/>
          <p:cNvSpPr>
            <a:spLocks noGrp="1"/>
          </p:cNvSpPr>
          <p:nvPr>
            <p:ph idx="1"/>
          </p:nvPr>
        </p:nvSpPr>
        <p:spPr>
          <a:xfrm>
            <a:off x="481013" y="1557338"/>
            <a:ext cx="8229600" cy="4464050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l-GR" dirty="0" smtClean="0"/>
              <a:t>15g χώματος ζυγίζονται και τοποθετούνται σε ποτήρι ζέσεως </a:t>
            </a:r>
            <a:r>
              <a:rPr lang="el-GR" dirty="0" smtClean="0">
                <a:latin typeface="Arial" panose="020B0604020202020204" pitchFamily="34" charset="0"/>
              </a:rPr>
              <a:t>των </a:t>
            </a:r>
            <a:r>
              <a:rPr lang="el-GR" dirty="0" smtClean="0"/>
              <a:t>100 ml,</a:t>
            </a:r>
          </a:p>
          <a:p>
            <a:pPr>
              <a:spcBef>
                <a:spcPts val="2400"/>
              </a:spcBef>
            </a:pPr>
            <a:r>
              <a:rPr lang="el-GR" dirty="0" smtClean="0"/>
              <a:t>προσθήκη 30ml νερού (μέτρηση με  κύλινδρο),</a:t>
            </a:r>
          </a:p>
          <a:p>
            <a:pPr>
              <a:spcBef>
                <a:spcPts val="2400"/>
              </a:spcBef>
            </a:pPr>
            <a:r>
              <a:rPr lang="el-GR" dirty="0" smtClean="0"/>
              <a:t>προσθήκη  0,25 ml Tween 80 με πιπέτα Παστέρ,</a:t>
            </a:r>
          </a:p>
          <a:p>
            <a:pPr>
              <a:spcBef>
                <a:spcPts val="2400"/>
              </a:spcBef>
            </a:pPr>
            <a:r>
              <a:rPr lang="el-GR" dirty="0" smtClean="0"/>
              <a:t>ανάμιξη με σπάτουλα ή κουταλάκι,</a:t>
            </a:r>
          </a:p>
          <a:p>
            <a:pPr>
              <a:spcBef>
                <a:spcPts val="2400"/>
              </a:spcBef>
            </a:pPr>
            <a:r>
              <a:rPr lang="el-GR" dirty="0" smtClean="0"/>
              <a:t>διήθηση με γάζα,</a:t>
            </a:r>
          </a:p>
          <a:p>
            <a:pPr>
              <a:spcBef>
                <a:spcPts val="2400"/>
              </a:spcBef>
            </a:pPr>
            <a:r>
              <a:rPr lang="el-GR" dirty="0" smtClean="0"/>
              <a:t>μεταφορά του διηθήματος σε σωλήνες φυγοκέντρου. </a:t>
            </a:r>
          </a:p>
        </p:txBody>
      </p:sp>
      <p:sp>
        <p:nvSpPr>
          <p:cNvPr id="2457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C636C53-84B5-4610-BD09-D54E410989B8}" type="slidenum">
              <a:rPr lang="el-GR">
                <a:solidFill>
                  <a:srgbClr val="F3EE1E"/>
                </a:solidFill>
              </a:rPr>
              <a:pPr/>
              <a:t>9</a:t>
            </a:fld>
            <a:endParaRPr lang="el-GR" dirty="0">
              <a:solidFill>
                <a:srgbClr val="F3EE1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4400" dirty="0"/>
              <a:t>Μέθοδος (προσαρμοσμένης στις συνθήκες του </a:t>
            </a:r>
            <a:r>
              <a:rPr lang="el-GR" sz="4400" dirty="0" smtClean="0"/>
              <a:t>εργαστηρίου) </a:t>
            </a:r>
            <a:r>
              <a:rPr lang="el-GR" sz="3600" b="0" dirty="0" smtClean="0"/>
              <a:t>(2 </a:t>
            </a:r>
            <a:r>
              <a:rPr lang="el-GR" sz="3600" b="0" dirty="0"/>
              <a:t>από </a:t>
            </a:r>
            <a:r>
              <a:rPr lang="el-GR" sz="3600" b="0" dirty="0" smtClean="0"/>
              <a:t>3)</a:t>
            </a:r>
            <a:endParaRPr lang="el-GR" sz="3600" dirty="0"/>
          </a:p>
        </p:txBody>
      </p:sp>
      <p:sp>
        <p:nvSpPr>
          <p:cNvPr id="25602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3600450"/>
          </a:xfrm>
        </p:spPr>
        <p:txBody>
          <a:bodyPr rtlCol="0">
            <a:normAutofit lnSpcReduction="10000"/>
          </a:bodyPr>
          <a:lstStyle/>
          <a:p>
            <a:pPr fontAlgn="auto">
              <a:spcBef>
                <a:spcPts val="2400"/>
              </a:spcBef>
              <a:spcAft>
                <a:spcPts val="0"/>
              </a:spcAft>
              <a:defRPr/>
            </a:pPr>
            <a:r>
              <a:rPr lang="el-GR" dirty="0" smtClean="0"/>
              <a:t>φυγοκέντρηση 1500 στροφές για τρία λεπτά,</a:t>
            </a:r>
          </a:p>
          <a:p>
            <a:pPr fontAlgn="auto">
              <a:spcBef>
                <a:spcPts val="2400"/>
              </a:spcBef>
              <a:spcAft>
                <a:spcPts val="0"/>
              </a:spcAft>
              <a:defRPr/>
            </a:pPr>
            <a:r>
              <a:rPr lang="el-GR" dirty="0" smtClean="0"/>
              <a:t>απόρριψη του υπερκειμένου με πιπετάκι Παστέρ,</a:t>
            </a:r>
            <a:endParaRPr lang="el-GR" dirty="0" smtClean="0">
              <a:latin typeface="Arial" panose="020B0604020202020204" pitchFamily="34" charset="0"/>
            </a:endParaRPr>
          </a:p>
          <a:p>
            <a:pPr fontAlgn="auto">
              <a:spcBef>
                <a:spcPts val="2400"/>
              </a:spcBef>
              <a:spcAft>
                <a:spcPts val="0"/>
              </a:spcAft>
              <a:defRPr/>
            </a:pPr>
            <a:r>
              <a:rPr lang="el-GR" dirty="0" smtClean="0"/>
              <a:t>Προσθήκη νερού, φυγοκέντρηση,</a:t>
            </a:r>
          </a:p>
          <a:p>
            <a:pPr fontAlgn="auto">
              <a:spcBef>
                <a:spcPts val="2400"/>
              </a:spcBef>
              <a:spcAft>
                <a:spcPts val="0"/>
              </a:spcAft>
              <a:defRPr/>
            </a:pPr>
            <a:r>
              <a:rPr lang="el-GR" dirty="0" smtClean="0"/>
              <a:t>Επανάληψη άλλες τρεις φορές,</a:t>
            </a:r>
          </a:p>
          <a:p>
            <a:pPr fontAlgn="auto">
              <a:spcBef>
                <a:spcPts val="2400"/>
              </a:spcBef>
              <a:spcAft>
                <a:spcPts val="0"/>
              </a:spcAft>
              <a:defRPr/>
            </a:pPr>
            <a:r>
              <a:rPr lang="el-GR" dirty="0" smtClean="0"/>
              <a:t>προσθήκη διαλύματος  NaNO3,</a:t>
            </a:r>
          </a:p>
          <a:p>
            <a:pPr fontAlgn="auto">
              <a:spcBef>
                <a:spcPts val="2400"/>
              </a:spcBef>
              <a:spcAft>
                <a:spcPts val="0"/>
              </a:spcAft>
              <a:defRPr/>
            </a:pPr>
            <a:r>
              <a:rPr lang="el-GR" dirty="0" smtClean="0"/>
              <a:t>κάλυψη με παραφίλμ και φύλαξη για την  επόμενη μέρα.</a:t>
            </a:r>
          </a:p>
        </p:txBody>
      </p:sp>
      <p:sp>
        <p:nvSpPr>
          <p:cNvPr id="25603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C046BC-F466-452A-8223-53C44883FF08}" type="slidenum">
              <a:rPr lang="el-GR">
                <a:solidFill>
                  <a:srgbClr val="F3EE1E"/>
                </a:solidFill>
              </a:rPr>
              <a:pPr/>
              <a:t>10</a:t>
            </a:fld>
            <a:endParaRPr lang="el-GR" dirty="0">
              <a:solidFill>
                <a:srgbClr val="F3EE1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4400" dirty="0"/>
              <a:t>Μέθοδος (προσαρμοσμένης στις συνθήκες του </a:t>
            </a:r>
            <a:r>
              <a:rPr lang="el-GR" sz="4400" dirty="0" smtClean="0"/>
              <a:t>εργαστηρίου) </a:t>
            </a:r>
            <a:r>
              <a:rPr lang="el-GR" sz="3600" b="0" dirty="0" smtClean="0"/>
              <a:t>(3 </a:t>
            </a:r>
            <a:r>
              <a:rPr lang="el-GR" sz="3600" b="0" dirty="0"/>
              <a:t>από </a:t>
            </a:r>
            <a:r>
              <a:rPr lang="el-GR" sz="3600" b="0" dirty="0" smtClean="0"/>
              <a:t>3)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04950"/>
            <a:ext cx="8229600" cy="4849813"/>
          </a:xfrm>
        </p:spPr>
        <p:txBody>
          <a:bodyPr rtlCol="0">
            <a:normAutofit lnSpcReduction="10000"/>
          </a:bodyPr>
          <a:lstStyle/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el-GR" dirty="0"/>
              <a:t>Την επόμενη μέρα με πιπέτα Παστέρ λαμβάνεται μικρή ποσότητα από την επιφάνεια του σωληναρίου και μικροσκοπείται 10Χ, </a:t>
            </a:r>
            <a:r>
              <a:rPr lang="el-GR" dirty="0" smtClean="0"/>
              <a:t>40Χ.</a:t>
            </a:r>
            <a:endParaRPr lang="el-GR" dirty="0"/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el-GR" dirty="0"/>
              <a:t>ή προσθήκη διαλύματος  NaNO3 για να δημιουργηθεί </a:t>
            </a:r>
            <a:r>
              <a:rPr lang="el-GR" dirty="0" smtClean="0"/>
              <a:t>μηνίσκος.</a:t>
            </a:r>
            <a:endParaRPr lang="el-GR" dirty="0"/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el-GR" dirty="0"/>
              <a:t>τοποθέτηση </a:t>
            </a:r>
            <a:r>
              <a:rPr lang="el-GR" dirty="0" smtClean="0"/>
              <a:t>καλυπτρίδας</a:t>
            </a:r>
            <a:r>
              <a:rPr lang="el-GR" dirty="0"/>
              <a:t>.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el-GR" dirty="0"/>
              <a:t>αναμονή 24h ή </a:t>
            </a:r>
            <a:r>
              <a:rPr lang="el-GR" dirty="0" smtClean="0"/>
              <a:t>φυγοκέντρηση. </a:t>
            </a:r>
            <a:endParaRPr lang="el-GR" dirty="0"/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el-GR" dirty="0"/>
              <a:t>τοποθέτηση της καλυπτρίδας σε </a:t>
            </a:r>
            <a:r>
              <a:rPr lang="el-GR" dirty="0" smtClean="0"/>
              <a:t>αντικειμενοφόρο. </a:t>
            </a:r>
            <a:endParaRPr lang="el-GR" dirty="0"/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el-GR" dirty="0"/>
              <a:t>μικροσκοπείται 10Χ, </a:t>
            </a:r>
            <a:r>
              <a:rPr lang="el-GR" dirty="0" smtClean="0"/>
              <a:t>40Χ.</a:t>
            </a:r>
            <a:endParaRPr lang="el-GR" dirty="0"/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el-GR" dirty="0"/>
              <a:t>Αναζήτηση </a:t>
            </a:r>
            <a:r>
              <a:rPr lang="el-GR" dirty="0" smtClean="0"/>
              <a:t>αυγών. </a:t>
            </a:r>
            <a:endParaRPr lang="el-GR" dirty="0"/>
          </a:p>
          <a:p>
            <a:pPr fontAlgn="auto"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26627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3C08047-5C2A-4C39-8C4D-0E5DB64A4576}" type="slidenum">
              <a:rPr lang="el-GR">
                <a:solidFill>
                  <a:srgbClr val="F3EE1E"/>
                </a:solidFill>
              </a:rPr>
              <a:pPr/>
              <a:t>11</a:t>
            </a:fld>
            <a:endParaRPr lang="el-GR" dirty="0">
              <a:solidFill>
                <a:srgbClr val="F3EE1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852936"/>
            <a:ext cx="9144000" cy="908720"/>
          </a:xfrm>
        </p:spPr>
        <p:txBody>
          <a:bodyPr/>
          <a:lstStyle/>
          <a:p>
            <a:r>
              <a:rPr lang="el-GR" dirty="0"/>
              <a:t>Μέθοδος αναλυτικά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19D0C-A380-4052-A08A-19C50FF54B17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3089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3EE1E"/>
                </a:solidFill>
                <a:latin typeface="+mn-lt"/>
              </a:rPr>
              <a:t>Ζύγιση 15</a:t>
            </a:r>
            <a:r>
              <a:rPr lang="en-US" dirty="0" smtClean="0">
                <a:solidFill>
                  <a:srgbClr val="F3EE1E"/>
                </a:solidFill>
                <a:latin typeface="+mn-lt"/>
              </a:rPr>
              <a:t>g </a:t>
            </a:r>
            <a:r>
              <a:rPr lang="el-GR" dirty="0" smtClean="0">
                <a:solidFill>
                  <a:srgbClr val="F3EE1E"/>
                </a:solidFill>
                <a:latin typeface="+mn-lt"/>
              </a:rPr>
              <a:t>χώματος</a:t>
            </a:r>
          </a:p>
        </p:txBody>
      </p:sp>
      <p:pic>
        <p:nvPicPr>
          <p:cNvPr id="27650" name="Picture 4" descr="1479820_10152000499179754_1384223632_n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263650"/>
            <a:ext cx="3292475" cy="4392613"/>
          </a:xfrm>
        </p:spPr>
      </p:pic>
      <p:pic>
        <p:nvPicPr>
          <p:cNvPr id="27651" name="Picture 5" descr="1481231_10152000499169754_490171074_n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1263650"/>
            <a:ext cx="3148012" cy="4392613"/>
          </a:xfr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19D0C-A380-4052-A08A-19C50FF54B17}" type="slidenum">
              <a:rPr lang="el-GR" smtClean="0"/>
              <a:pPr/>
              <a:t>13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3EE1E"/>
                </a:solidFill>
              </a:rPr>
              <a:t>Μεταφορά  σε δοχείο 100 </a:t>
            </a:r>
            <a:r>
              <a:rPr lang="en-US" dirty="0" smtClean="0">
                <a:solidFill>
                  <a:srgbClr val="F3EE1E"/>
                </a:solidFill>
              </a:rPr>
              <a:t>ml</a:t>
            </a:r>
            <a:endParaRPr lang="el-GR" dirty="0" smtClean="0"/>
          </a:p>
        </p:txBody>
      </p:sp>
      <p:pic>
        <p:nvPicPr>
          <p:cNvPr id="28675" name="Picture 4" descr="1422648_10152000498664754_139113686_n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5788" y="1196975"/>
            <a:ext cx="3779837" cy="5040313"/>
          </a:xfrm>
        </p:spPr>
      </p:pic>
      <p:pic>
        <p:nvPicPr>
          <p:cNvPr id="28674" name="Picture 3" descr="1476898_10152000498669754_1983230520_n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6788" y="1196975"/>
            <a:ext cx="3779837" cy="5040313"/>
          </a:xfr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19D0C-A380-4052-A08A-19C50FF54B17}" type="slidenum">
              <a:rPr lang="el-GR" smtClean="0"/>
              <a:pPr/>
              <a:t>14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3EE1E"/>
                </a:solidFill>
              </a:rPr>
              <a:t>Προσθήκη νερού</a:t>
            </a:r>
            <a:endParaRPr lang="el-GR" dirty="0" smtClean="0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908175" y="1025525"/>
            <a:ext cx="5903913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400" dirty="0">
                <a:solidFill>
                  <a:srgbClr val="F3EE1E"/>
                </a:solidFill>
                <a:latin typeface="+mn-lt"/>
                <a:cs typeface="+mn-cs"/>
              </a:rPr>
              <a:t>30</a:t>
            </a:r>
            <a:r>
              <a:rPr lang="en-US" sz="2400" dirty="0">
                <a:solidFill>
                  <a:srgbClr val="F3EE1E"/>
                </a:solidFill>
                <a:latin typeface="+mn-lt"/>
                <a:cs typeface="+mn-cs"/>
              </a:rPr>
              <a:t>ml</a:t>
            </a:r>
            <a:r>
              <a:rPr lang="el-GR" sz="2400" dirty="0">
                <a:solidFill>
                  <a:srgbClr val="F3EE1E"/>
                </a:solidFill>
                <a:latin typeface="+mn-lt"/>
                <a:cs typeface="+mn-cs"/>
              </a:rPr>
              <a:t> νερού (μέτρηση με  κύλινδρο)</a:t>
            </a:r>
          </a:p>
        </p:txBody>
      </p:sp>
      <p:pic>
        <p:nvPicPr>
          <p:cNvPr id="29698" name="Picture 3" descr="1458871_10152000498184754_65197579_n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6238" y="1628775"/>
            <a:ext cx="3533775" cy="4713288"/>
          </a:xfr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19D0C-A380-4052-A08A-19C50FF54B17}" type="slidenum">
              <a:rPr lang="el-GR" smtClean="0"/>
              <a:pPr/>
              <a:t>15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3EE1E"/>
                </a:solidFill>
              </a:rPr>
              <a:t>Tween 80</a:t>
            </a:r>
            <a:endParaRPr lang="el-GR" dirty="0" smtClean="0"/>
          </a:p>
        </p:txBody>
      </p:sp>
      <p:sp>
        <p:nvSpPr>
          <p:cNvPr id="30722" name="Rectangle 3"/>
          <p:cNvSpPr>
            <a:spLocks noGrp="1"/>
          </p:cNvSpPr>
          <p:nvPr>
            <p:ph type="body" sz="half" idx="4294967295"/>
          </p:nvPr>
        </p:nvSpPr>
        <p:spPr>
          <a:xfrm>
            <a:off x="1206500" y="908050"/>
            <a:ext cx="7499350" cy="500063"/>
          </a:xfrm>
        </p:spPr>
        <p:txBody>
          <a:bodyPr/>
          <a:lstStyle/>
          <a:p>
            <a:r>
              <a:rPr lang="el-GR" sz="2400" dirty="0" smtClean="0">
                <a:solidFill>
                  <a:srgbClr val="F3EE1E"/>
                </a:solidFill>
              </a:rPr>
              <a:t>Προσθήκη  0,25 </a:t>
            </a:r>
            <a:r>
              <a:rPr lang="en-US" sz="2400" dirty="0" smtClean="0">
                <a:solidFill>
                  <a:srgbClr val="F3EE1E"/>
                </a:solidFill>
              </a:rPr>
              <a:t>ml Tween 80</a:t>
            </a:r>
            <a:r>
              <a:rPr lang="el-GR" sz="2400" dirty="0" smtClean="0">
                <a:solidFill>
                  <a:srgbClr val="F3EE1E"/>
                </a:solidFill>
              </a:rPr>
              <a:t> με πιπέτα Παστέρ</a:t>
            </a:r>
          </a:p>
        </p:txBody>
      </p:sp>
      <p:pic>
        <p:nvPicPr>
          <p:cNvPr id="30723" name="Picture 4" descr="1470512_10152000497229754_1651550943_n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213" y="1408113"/>
            <a:ext cx="3779837" cy="5040312"/>
          </a:xfr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19D0C-A380-4052-A08A-19C50FF54B17}" type="slidenum">
              <a:rPr lang="el-GR" smtClean="0"/>
              <a:pPr/>
              <a:t>16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9109075" cy="909637"/>
          </a:xfrm>
        </p:spPr>
        <p:txBody>
          <a:bodyPr>
            <a:noAutofit/>
          </a:bodyPr>
          <a:lstStyle/>
          <a:p>
            <a:r>
              <a:rPr lang="el-GR" dirty="0" smtClean="0">
                <a:solidFill>
                  <a:srgbClr val="F3EE1E"/>
                </a:solidFill>
              </a:rPr>
              <a:t>Ανάμιξη με σπάτουλα ή κουταλάκι</a:t>
            </a:r>
            <a:br>
              <a:rPr lang="el-GR" dirty="0" smtClean="0">
                <a:solidFill>
                  <a:srgbClr val="F3EE1E"/>
                </a:solidFill>
              </a:rPr>
            </a:br>
            <a:r>
              <a:rPr lang="el-GR" dirty="0" smtClean="0">
                <a:solidFill>
                  <a:srgbClr val="F3EE1E"/>
                </a:solidFill>
              </a:rPr>
              <a:t>ή ξύλινους στυλεούς</a:t>
            </a:r>
            <a:endParaRPr lang="el-GR" dirty="0" smtClean="0"/>
          </a:p>
        </p:txBody>
      </p:sp>
      <p:pic>
        <p:nvPicPr>
          <p:cNvPr id="31746" name="Picture 3" descr="1464801_10152000497874754_253341218_n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775" y="1484313"/>
            <a:ext cx="3779838" cy="5040312"/>
          </a:xfr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19D0C-A380-4052-A08A-19C50FF54B17}" type="slidenum">
              <a:rPr lang="el-GR" smtClean="0"/>
              <a:pPr/>
              <a:t>17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3EE1E"/>
                </a:solidFill>
              </a:rPr>
              <a:t>Διήθηση</a:t>
            </a:r>
            <a:endParaRPr lang="el-GR" dirty="0" smtClean="0"/>
          </a:p>
        </p:txBody>
      </p:sp>
      <p:sp>
        <p:nvSpPr>
          <p:cNvPr id="32770" name="Rectangle 3"/>
          <p:cNvSpPr>
            <a:spLocks noGrp="1"/>
          </p:cNvSpPr>
          <p:nvPr>
            <p:ph type="body" sz="half" idx="4294967295"/>
          </p:nvPr>
        </p:nvSpPr>
        <p:spPr>
          <a:xfrm>
            <a:off x="2435225" y="1111250"/>
            <a:ext cx="4038600" cy="576263"/>
          </a:xfrm>
        </p:spPr>
        <p:txBody>
          <a:bodyPr/>
          <a:lstStyle/>
          <a:p>
            <a:pPr lvl="1" algn="ctr">
              <a:buFont typeface="Arial" panose="020B0604020202020204" pitchFamily="34" charset="0"/>
              <a:buNone/>
            </a:pPr>
            <a:r>
              <a:rPr lang="el-GR" sz="2400" dirty="0" smtClean="0">
                <a:solidFill>
                  <a:srgbClr val="F3EE1E"/>
                </a:solidFill>
              </a:rPr>
              <a:t>Διήθηση με γάζα</a:t>
            </a:r>
          </a:p>
          <a:p>
            <a:endParaRPr lang="el-GR" sz="2800" dirty="0" smtClean="0"/>
          </a:p>
        </p:txBody>
      </p:sp>
      <p:pic>
        <p:nvPicPr>
          <p:cNvPr id="32771" name="Picture 4" descr="1458985_10152000497234754_946893939_n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0338" y="1773238"/>
            <a:ext cx="3509962" cy="4679950"/>
          </a:xfr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19D0C-A380-4052-A08A-19C50FF54B17}" type="slidenum">
              <a:rPr lang="el-GR" smtClean="0"/>
              <a:pPr/>
              <a:t>18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r>
              <a:rPr lang="el-GR" dirty="0" smtClean="0"/>
              <a:t>Τοξοκάρα (</a:t>
            </a:r>
            <a:r>
              <a:rPr lang="en-US" dirty="0" smtClean="0"/>
              <a:t>Toxocara)</a:t>
            </a:r>
            <a:endParaRPr lang="el-GR" dirty="0" smtClean="0"/>
          </a:p>
        </p:txBody>
      </p:sp>
      <p:sp>
        <p:nvSpPr>
          <p:cNvPr id="16386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2951162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l-GR" dirty="0" smtClean="0"/>
              <a:t>Νηματώδης του σκύλου </a:t>
            </a:r>
            <a:r>
              <a:rPr lang="en-US" dirty="0" smtClean="0"/>
              <a:t>Toxocara canis (dog roundworm) </a:t>
            </a:r>
            <a:r>
              <a:rPr lang="el-GR" dirty="0" smtClean="0"/>
              <a:t>και της γάτας </a:t>
            </a:r>
            <a:r>
              <a:rPr lang="en-US" dirty="0" smtClean="0"/>
              <a:t>T. cati (cat roundworm), - </a:t>
            </a:r>
            <a:r>
              <a:rPr lang="el-GR" dirty="0" smtClean="0"/>
              <a:t>στον άνθρωπο προκαλεί </a:t>
            </a:r>
            <a:r>
              <a:rPr lang="en-US" dirty="0" smtClean="0"/>
              <a:t>Larva migrans. 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Larva migrans =</a:t>
            </a:r>
            <a:r>
              <a:rPr lang="el-GR" dirty="0" smtClean="0"/>
              <a:t>Προνύμφες νηματωδών επιβιώνουν για ορισμένο χρονικό διάστημα  χωρίς να ωριμάζουν σε ακατάλληλο ξενιστή. </a:t>
            </a:r>
          </a:p>
          <a:p>
            <a:pPr>
              <a:spcBef>
                <a:spcPts val="2400"/>
              </a:spcBef>
            </a:pPr>
            <a:endParaRPr lang="el-GR" dirty="0" smtClean="0"/>
          </a:p>
        </p:txBody>
      </p:sp>
      <p:sp>
        <p:nvSpPr>
          <p:cNvPr id="16387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7894C74-A501-403E-91EC-80C4CD30CBB3}" type="slidenum">
              <a:rPr lang="el-GR">
                <a:solidFill>
                  <a:srgbClr val="F3EE1E"/>
                </a:solidFill>
              </a:rPr>
              <a:pPr/>
              <a:t>1</a:t>
            </a:fld>
            <a:endParaRPr lang="el-GR" dirty="0">
              <a:solidFill>
                <a:srgbClr val="F3EE1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9144000" cy="909637"/>
          </a:xfrm>
        </p:spPr>
        <p:txBody>
          <a:bodyPr>
            <a:noAutofit/>
          </a:bodyPr>
          <a:lstStyle/>
          <a:p>
            <a:r>
              <a:rPr lang="el-GR" dirty="0" smtClean="0">
                <a:solidFill>
                  <a:srgbClr val="F3EE1E"/>
                </a:solidFill>
              </a:rPr>
              <a:t>Μεταφορά</a:t>
            </a:r>
            <a:r>
              <a:rPr lang="el-GR" b="0" i="1" dirty="0" smtClean="0">
                <a:solidFill>
                  <a:srgbClr val="F3EE1E"/>
                </a:solidFill>
              </a:rPr>
              <a:t> </a:t>
            </a:r>
            <a:r>
              <a:rPr lang="el-GR" dirty="0" smtClean="0">
                <a:solidFill>
                  <a:srgbClr val="F3EE1E"/>
                </a:solidFill>
              </a:rPr>
              <a:t>του διηθήματος σε σωλήνες φυγοκέντρου</a:t>
            </a:r>
            <a:endParaRPr lang="el-GR" dirty="0" smtClean="0"/>
          </a:p>
        </p:txBody>
      </p:sp>
      <p:pic>
        <p:nvPicPr>
          <p:cNvPr id="33794" name="Picture 3" descr="1477493_10152000496759754_2044539400_n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463675"/>
            <a:ext cx="3563937" cy="4751388"/>
          </a:xfrm>
        </p:spPr>
      </p:pic>
      <p:pic>
        <p:nvPicPr>
          <p:cNvPr id="33795" name="Picture 4" descr="1479784_10152000496764754_930211795_n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1463675"/>
            <a:ext cx="3554412" cy="4737100"/>
          </a:xfr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19D0C-A380-4052-A08A-19C50FF54B17}" type="slidenum">
              <a:rPr lang="el-GR" smtClean="0"/>
              <a:pPr/>
              <a:t>19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hlink"/>
                </a:solidFill>
              </a:rPr>
              <a:t> </a:t>
            </a:r>
            <a:r>
              <a:rPr lang="el-GR" dirty="0" smtClean="0">
                <a:solidFill>
                  <a:srgbClr val="F3EE1E"/>
                </a:solidFill>
              </a:rPr>
              <a:t>Φυγοκέντρηση</a:t>
            </a:r>
            <a:endParaRPr lang="el-GR" dirty="0" smtClean="0"/>
          </a:p>
        </p:txBody>
      </p:sp>
      <p:sp>
        <p:nvSpPr>
          <p:cNvPr id="34818" name="Rectangle 3"/>
          <p:cNvSpPr>
            <a:spLocks noGrp="1"/>
          </p:cNvSpPr>
          <p:nvPr>
            <p:ph type="body" sz="half" idx="4294967295"/>
          </p:nvPr>
        </p:nvSpPr>
        <p:spPr>
          <a:xfrm>
            <a:off x="1692275" y="1125538"/>
            <a:ext cx="6634163" cy="55245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l-GR" sz="2400" dirty="0" smtClean="0">
                <a:solidFill>
                  <a:srgbClr val="F3EE1E"/>
                </a:solidFill>
              </a:rPr>
              <a:t>Φυγοκέντρηση 1500 στροφές για τρία λεπτά</a:t>
            </a:r>
          </a:p>
        </p:txBody>
      </p:sp>
      <p:pic>
        <p:nvPicPr>
          <p:cNvPr id="34819" name="Picture 4" descr="WP_00047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09888" y="1844675"/>
            <a:ext cx="3346450" cy="4462463"/>
          </a:xfr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19D0C-A380-4052-A08A-19C50FF54B17}" type="slidenum">
              <a:rPr lang="el-GR" smtClean="0"/>
              <a:pPr/>
              <a:t>20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9144000" cy="909637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rgbClr val="F3EE1E"/>
                </a:solidFill>
              </a:rPr>
              <a:t>Απόρριψη του υπερκειμένου</a:t>
            </a:r>
            <a:endParaRPr lang="el-GR" dirty="0" smtClean="0"/>
          </a:p>
        </p:txBody>
      </p:sp>
      <p:sp>
        <p:nvSpPr>
          <p:cNvPr id="35842" name="Rectangle 3"/>
          <p:cNvSpPr>
            <a:spLocks noGrp="1"/>
          </p:cNvSpPr>
          <p:nvPr>
            <p:ph type="body" sz="half" idx="4294967295"/>
          </p:nvPr>
        </p:nvSpPr>
        <p:spPr>
          <a:xfrm>
            <a:off x="323850" y="1679575"/>
            <a:ext cx="4038600" cy="4175125"/>
          </a:xfrm>
        </p:spPr>
        <p:txBody>
          <a:bodyPr/>
          <a:lstStyle/>
          <a:p>
            <a:r>
              <a:rPr lang="el-GR" sz="2400" dirty="0" smtClean="0">
                <a:solidFill>
                  <a:srgbClr val="F3EE1E"/>
                </a:solidFill>
              </a:rPr>
              <a:t>Απόρριψη του υπερκειμένου με πιπετάκι παστέρ</a:t>
            </a:r>
            <a:endParaRPr lang="en-US" sz="2400" dirty="0" smtClean="0">
              <a:solidFill>
                <a:srgbClr val="F3EE1E"/>
              </a:solidFill>
            </a:endParaRPr>
          </a:p>
          <a:p>
            <a:pPr>
              <a:spcBef>
                <a:spcPts val="3000"/>
              </a:spcBef>
            </a:pPr>
            <a:r>
              <a:rPr lang="el-GR" sz="2400" dirty="0" smtClean="0">
                <a:solidFill>
                  <a:srgbClr val="F3EE1E"/>
                </a:solidFill>
              </a:rPr>
              <a:t>Προσθήκη νερού, φυγοκέντρηση,</a:t>
            </a:r>
            <a:endParaRPr lang="en-US" sz="2400" dirty="0" smtClean="0">
              <a:solidFill>
                <a:srgbClr val="F3EE1E"/>
              </a:solidFill>
            </a:endParaRPr>
          </a:p>
          <a:p>
            <a:pPr>
              <a:spcBef>
                <a:spcPts val="1200"/>
              </a:spcBef>
            </a:pPr>
            <a:r>
              <a:rPr lang="el-GR" sz="2400" dirty="0" smtClean="0">
                <a:solidFill>
                  <a:srgbClr val="F3EE1E"/>
                </a:solidFill>
              </a:rPr>
              <a:t>Επανάληψη άλλες τρεις φορές </a:t>
            </a:r>
          </a:p>
          <a:p>
            <a:pPr lvl="1"/>
            <a:r>
              <a:rPr lang="el-GR" sz="2200" dirty="0" smtClean="0">
                <a:solidFill>
                  <a:srgbClr val="F3EE1E"/>
                </a:solidFill>
              </a:rPr>
              <a:t>προσθήκη διαλύματος  </a:t>
            </a:r>
            <a:r>
              <a:rPr lang="en-US" sz="2200" dirty="0" smtClean="0">
                <a:solidFill>
                  <a:srgbClr val="F3EE1E"/>
                </a:solidFill>
              </a:rPr>
              <a:t>NaNO3</a:t>
            </a:r>
            <a:endParaRPr lang="el-GR" sz="2200" dirty="0" smtClean="0">
              <a:solidFill>
                <a:srgbClr val="F3EE1E"/>
              </a:solidFill>
            </a:endParaRPr>
          </a:p>
          <a:p>
            <a:pPr lvl="1" algn="ctr">
              <a:spcBef>
                <a:spcPct val="0"/>
              </a:spcBef>
              <a:buFontTx/>
              <a:buNone/>
            </a:pPr>
            <a:endParaRPr lang="el-GR" sz="2400" dirty="0" smtClean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pic>
        <p:nvPicPr>
          <p:cNvPr id="35843" name="Picture 4" descr="WP_00048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83113" y="1246188"/>
            <a:ext cx="3779837" cy="5040312"/>
          </a:xfr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19D0C-A380-4052-A08A-19C50FF54B17}" type="slidenum">
              <a:rPr lang="el-GR" smtClean="0"/>
              <a:pPr/>
              <a:t>21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F3EE1E"/>
                </a:solidFill>
              </a:rPr>
              <a:t>Αναμονή</a:t>
            </a:r>
            <a:endParaRPr lang="el-GR" dirty="0" smtClean="0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201613" y="1530350"/>
            <a:ext cx="4392612" cy="46624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indent="273050">
              <a:spcBef>
                <a:spcPts val="1800"/>
              </a:spcBef>
              <a:buFontTx/>
              <a:buChar char="•"/>
              <a:defRPr/>
            </a:pPr>
            <a:r>
              <a:rPr lang="el-GR" sz="2400" dirty="0">
                <a:solidFill>
                  <a:srgbClr val="F3EE1E"/>
                </a:solidFill>
                <a:latin typeface="+mn-lt"/>
                <a:cs typeface="+mn-cs"/>
              </a:rPr>
              <a:t>Κάλυψη με παραφίλμ και φύλαξη για την  επόμενη μέρα </a:t>
            </a:r>
            <a:endParaRPr lang="en-US" sz="2400" dirty="0">
              <a:solidFill>
                <a:srgbClr val="F3EE1E"/>
              </a:solidFill>
              <a:latin typeface="+mn-lt"/>
              <a:cs typeface="+mn-cs"/>
            </a:endParaRPr>
          </a:p>
          <a:p>
            <a:pPr indent="273050">
              <a:spcBef>
                <a:spcPts val="1800"/>
              </a:spcBef>
              <a:buFontTx/>
              <a:buChar char="•"/>
              <a:defRPr/>
            </a:pPr>
            <a:r>
              <a:rPr lang="el-GR" sz="2400" dirty="0">
                <a:solidFill>
                  <a:srgbClr val="F3EE1E"/>
                </a:solidFill>
                <a:latin typeface="+mn-lt"/>
                <a:cs typeface="+mn-cs"/>
              </a:rPr>
              <a:t>Λήψη με πιπέτα Παστέρ μικρής ποσότητας υγρού από την επιφάνεια του σωληναρίου </a:t>
            </a:r>
          </a:p>
          <a:p>
            <a:pPr indent="273050">
              <a:spcBef>
                <a:spcPts val="1800"/>
              </a:spcBef>
              <a:buFontTx/>
              <a:buChar char="•"/>
              <a:defRPr/>
            </a:pPr>
            <a:r>
              <a:rPr lang="el-GR" sz="2400" dirty="0">
                <a:solidFill>
                  <a:srgbClr val="F3EE1E"/>
                </a:solidFill>
                <a:latin typeface="+mn-lt"/>
                <a:cs typeface="+mn-cs"/>
              </a:rPr>
              <a:t>Τοποθέτηση σε αντικειμενοφόρο</a:t>
            </a:r>
          </a:p>
          <a:p>
            <a:pPr indent="273050">
              <a:spcBef>
                <a:spcPts val="1800"/>
              </a:spcBef>
              <a:buFontTx/>
              <a:buChar char="•"/>
              <a:defRPr/>
            </a:pPr>
            <a:r>
              <a:rPr lang="el-GR" sz="2400" dirty="0">
                <a:solidFill>
                  <a:srgbClr val="F3EE1E"/>
                </a:solidFill>
                <a:latin typeface="+mn-lt"/>
                <a:cs typeface="+mn-cs"/>
              </a:rPr>
              <a:t>Μικροσκόπηση 10Χ, 40Χ Αναζήτηση αυγών </a:t>
            </a:r>
            <a:endParaRPr lang="en-US" sz="2400" dirty="0">
              <a:solidFill>
                <a:srgbClr val="F3EE1E"/>
              </a:solidFill>
              <a:latin typeface="+mn-lt"/>
              <a:cs typeface="+mn-cs"/>
            </a:endParaRPr>
          </a:p>
          <a:p>
            <a:pPr algn="ctr">
              <a:defRPr/>
            </a:pPr>
            <a:endParaRPr lang="en-US" dirty="0">
              <a:solidFill>
                <a:schemeClr val="hlink"/>
              </a:solidFill>
              <a:latin typeface="Arial" charset="0"/>
              <a:cs typeface="+mn-cs"/>
            </a:endParaRPr>
          </a:p>
          <a:p>
            <a:pPr algn="ctr">
              <a:defRPr/>
            </a:pPr>
            <a:endParaRPr lang="el-GR" dirty="0">
              <a:solidFill>
                <a:schemeClr val="hlink"/>
              </a:solidFill>
              <a:latin typeface="Arial" charset="0"/>
              <a:cs typeface="+mn-cs"/>
            </a:endParaRPr>
          </a:p>
        </p:txBody>
      </p:sp>
      <p:pic>
        <p:nvPicPr>
          <p:cNvPr id="36866" name="Picture 3" descr="WP_00048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1268413"/>
            <a:ext cx="3779837" cy="5040312"/>
          </a:xfr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19D0C-A380-4052-A08A-19C50FF54B17}" type="slidenum">
              <a:rPr lang="el-GR" smtClean="0"/>
              <a:pPr/>
              <a:t>22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3EE1E"/>
                </a:solidFill>
              </a:rPr>
              <a:t>2ος Τρόπος</a:t>
            </a:r>
            <a:endParaRPr lang="el-GR" dirty="0" smtClean="0"/>
          </a:p>
        </p:txBody>
      </p:sp>
      <p:sp>
        <p:nvSpPr>
          <p:cNvPr id="37890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68313" y="1751013"/>
            <a:ext cx="4330700" cy="4289425"/>
          </a:xfrm>
        </p:spPr>
        <p:txBody>
          <a:bodyPr/>
          <a:lstStyle/>
          <a:p>
            <a:pPr marL="360363" indent="-360363">
              <a:lnSpc>
                <a:spcPct val="90000"/>
              </a:lnSpc>
              <a:spcBef>
                <a:spcPts val="1800"/>
              </a:spcBef>
            </a:pPr>
            <a:r>
              <a:rPr lang="el-GR" sz="2400" dirty="0" smtClean="0">
                <a:solidFill>
                  <a:srgbClr val="F3EE1E"/>
                </a:solidFill>
              </a:rPr>
              <a:t>Προσθήκη διαλύματος  </a:t>
            </a:r>
            <a:r>
              <a:rPr lang="en-US" sz="2400" dirty="0" err="1" smtClean="0">
                <a:solidFill>
                  <a:srgbClr val="F3EE1E"/>
                </a:solidFill>
              </a:rPr>
              <a:t>NaNO</a:t>
            </a:r>
            <a:r>
              <a:rPr lang="el-GR" sz="2400" baseline="-25000" dirty="0" smtClean="0">
                <a:solidFill>
                  <a:srgbClr val="F3EE1E"/>
                </a:solidFill>
              </a:rPr>
              <a:t>3</a:t>
            </a:r>
            <a:r>
              <a:rPr lang="el-GR" sz="2400" dirty="0" smtClean="0">
                <a:solidFill>
                  <a:srgbClr val="F3EE1E"/>
                </a:solidFill>
              </a:rPr>
              <a:t> για να δημιουργηθεί μηνίσκος</a:t>
            </a:r>
          </a:p>
          <a:p>
            <a:pPr marL="360363" indent="-360363">
              <a:lnSpc>
                <a:spcPct val="90000"/>
              </a:lnSpc>
              <a:spcBef>
                <a:spcPts val="1800"/>
              </a:spcBef>
            </a:pPr>
            <a:r>
              <a:rPr lang="el-GR" sz="2400" dirty="0" smtClean="0">
                <a:solidFill>
                  <a:srgbClr val="F3EE1E"/>
                </a:solidFill>
              </a:rPr>
              <a:t>Τοποθέτηση καλυπτρίδας, </a:t>
            </a:r>
          </a:p>
          <a:p>
            <a:pPr marL="360363" indent="-360363">
              <a:lnSpc>
                <a:spcPct val="90000"/>
              </a:lnSpc>
              <a:spcBef>
                <a:spcPts val="1800"/>
              </a:spcBef>
            </a:pPr>
            <a:r>
              <a:rPr lang="el-GR" sz="2400" dirty="0" smtClean="0">
                <a:solidFill>
                  <a:srgbClr val="F3EE1E"/>
                </a:solidFill>
              </a:rPr>
              <a:t>Αναμονή 24</a:t>
            </a:r>
            <a:r>
              <a:rPr lang="en-US" sz="2400" dirty="0" smtClean="0">
                <a:solidFill>
                  <a:srgbClr val="F3EE1E"/>
                </a:solidFill>
              </a:rPr>
              <a:t>h</a:t>
            </a:r>
            <a:endParaRPr lang="el-GR" sz="2400" dirty="0" smtClean="0">
              <a:solidFill>
                <a:srgbClr val="F3EE1E"/>
              </a:solidFill>
            </a:endParaRPr>
          </a:p>
          <a:p>
            <a:pPr marL="360363" indent="-360363">
              <a:lnSpc>
                <a:spcPct val="90000"/>
              </a:lnSpc>
              <a:spcBef>
                <a:spcPts val="1800"/>
              </a:spcBef>
            </a:pPr>
            <a:r>
              <a:rPr lang="el-GR" sz="2400" dirty="0" smtClean="0">
                <a:solidFill>
                  <a:srgbClr val="F3EE1E"/>
                </a:solidFill>
              </a:rPr>
              <a:t>Τοποθέτηση της καλυπτρίδας σε αντικειμενοφόρο </a:t>
            </a:r>
          </a:p>
          <a:p>
            <a:pPr marL="360363" indent="-360363">
              <a:lnSpc>
                <a:spcPct val="90000"/>
              </a:lnSpc>
              <a:spcBef>
                <a:spcPts val="1800"/>
              </a:spcBef>
            </a:pPr>
            <a:r>
              <a:rPr lang="el-GR" sz="2400" dirty="0" smtClean="0">
                <a:solidFill>
                  <a:srgbClr val="F3EE1E"/>
                </a:solidFill>
              </a:rPr>
              <a:t>Μικροσκόπηση  10Χ, 40Χ</a:t>
            </a:r>
          </a:p>
          <a:p>
            <a:pPr marL="360363" indent="-360363">
              <a:lnSpc>
                <a:spcPct val="90000"/>
              </a:lnSpc>
              <a:spcBef>
                <a:spcPts val="1800"/>
              </a:spcBef>
            </a:pPr>
            <a:r>
              <a:rPr lang="el-GR" sz="2400" dirty="0" smtClean="0">
                <a:solidFill>
                  <a:srgbClr val="F3EE1E"/>
                </a:solidFill>
              </a:rPr>
              <a:t>Αναζήτηση αυγών </a:t>
            </a:r>
          </a:p>
        </p:txBody>
      </p:sp>
      <p:pic>
        <p:nvPicPr>
          <p:cNvPr id="37891" name="Picture 4" descr="WP_00048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35563" y="1268413"/>
            <a:ext cx="3582987" cy="4776787"/>
          </a:xfr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19D0C-A380-4052-A08A-19C50FF54B17}" type="slidenum">
              <a:rPr lang="el-GR" smtClean="0"/>
              <a:pPr/>
              <a:t>23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r>
              <a:rPr lang="el-GR" dirty="0" smtClean="0"/>
              <a:t>Αυγά τοξοκάρας</a:t>
            </a:r>
            <a:endParaRPr lang="el-GR" dirty="0" smtClean="0">
              <a:solidFill>
                <a:schemeClr val="tx1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778250" y="2703513"/>
            <a:ext cx="1666875" cy="455612"/>
          </a:xfrm>
        </p:spPr>
        <p:txBody>
          <a:bodyPr rtlCol="0">
            <a:normAutofit lnSpcReduction="10000"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/>
              <a:t>Ανώριμα </a:t>
            </a:r>
          </a:p>
        </p:txBody>
      </p:sp>
      <p:pic>
        <p:nvPicPr>
          <p:cNvPr id="40964" name="Picture 4" descr="220px-Toxocara_can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1268413"/>
            <a:ext cx="20955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/>
          <p:nvPr/>
        </p:nvSpPr>
        <p:spPr>
          <a:xfrm>
            <a:off x="3181350" y="3068638"/>
            <a:ext cx="29972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“</a:t>
            </a:r>
            <a:r>
              <a:rPr lang="en-US" sz="1200" dirty="0">
                <a:solidFill>
                  <a:srgbClr val="F3EE1E"/>
                </a:solidFill>
                <a:latin typeface="+mn-lt"/>
                <a:cs typeface="+mn-cs"/>
                <a:hlinkClick r:id="rId4"/>
              </a:rPr>
              <a:t>Toxocara canis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”,</a:t>
            </a:r>
            <a:r>
              <a:rPr lang="el-GR" sz="1200" dirty="0">
                <a:solidFill>
                  <a:srgbClr val="F3EE1E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από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  </a:t>
            </a:r>
            <a:r>
              <a:rPr lang="en-US" sz="1200" dirty="0" err="1">
                <a:solidFill>
                  <a:srgbClr val="F8F8A2"/>
                </a:solidFill>
                <a:latin typeface="+mn-lt"/>
                <a:cs typeface="+mn-cs"/>
                <a:hlinkClick r:id="rId5"/>
              </a:rPr>
              <a:t>Joelmills</a:t>
            </a:r>
            <a:r>
              <a:rPr lang="el-GR" sz="1200" dirty="0">
                <a:solidFill>
                  <a:srgbClr val="F8F8A2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διαθέσιμο με άδεια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 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  <a:hlinkClick r:id="rId6"/>
              </a:rPr>
              <a:t>CC BY-SA 3.0</a:t>
            </a:r>
            <a:endParaRPr lang="en-US" sz="1200" dirty="0">
              <a:solidFill>
                <a:srgbClr val="F8F8A2"/>
              </a:solidFill>
              <a:latin typeface="+mn-lt"/>
              <a:cs typeface="+mn-cs"/>
            </a:endParaRPr>
          </a:p>
        </p:txBody>
      </p:sp>
      <p:sp>
        <p:nvSpPr>
          <p:cNvPr id="10" name="Θέση περιεχομένου 2"/>
          <p:cNvSpPr txBox="1">
            <a:spLocks/>
          </p:cNvSpPr>
          <p:nvPr/>
        </p:nvSpPr>
        <p:spPr>
          <a:xfrm>
            <a:off x="2051050" y="5556250"/>
            <a:ext cx="5400675" cy="4556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F3EE1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200" kern="1200">
                <a:solidFill>
                  <a:srgbClr val="F3EE1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ü"/>
              <a:defRPr sz="2000" kern="1200">
                <a:solidFill>
                  <a:srgbClr val="F3EE1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F3EE1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F3EE1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/>
              <a:t>Μολυσματικά αυγά με προνύμφη </a:t>
            </a:r>
          </a:p>
        </p:txBody>
      </p:sp>
      <p:pic>
        <p:nvPicPr>
          <p:cNvPr id="40967" name="irc_mi" descr="Toxocara_embryonated_egg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697288"/>
            <a:ext cx="2382838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/>
          <p:cNvSpPr/>
          <p:nvPr/>
        </p:nvSpPr>
        <p:spPr>
          <a:xfrm>
            <a:off x="3206750" y="5970588"/>
            <a:ext cx="29972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“</a:t>
            </a:r>
            <a:r>
              <a:rPr lang="en-US" sz="1200" dirty="0">
                <a:solidFill>
                  <a:srgbClr val="F3EE1E"/>
                </a:solidFill>
                <a:latin typeface="+mn-lt"/>
                <a:cs typeface="+mn-cs"/>
                <a:hlinkClick r:id="rId8"/>
              </a:rPr>
              <a:t>Toxocara embryonated eggs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”,</a:t>
            </a:r>
            <a:r>
              <a:rPr lang="el-GR" sz="1200" dirty="0">
                <a:solidFill>
                  <a:srgbClr val="F3EE1E"/>
                </a:solidFill>
                <a:latin typeface="+mn-lt"/>
                <a:cs typeface="+mn-cs"/>
              </a:rPr>
              <a:t> </a:t>
            </a:r>
            <a:r>
              <a:rPr lang="el-GR" sz="1200" dirty="0">
                <a:solidFill>
                  <a:srgbClr val="F8F8A2"/>
                </a:solidFill>
                <a:latin typeface="+mn-lt"/>
                <a:cs typeface="+mn-cs"/>
              </a:rPr>
              <a:t>από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  </a:t>
            </a:r>
            <a:r>
              <a:rPr lang="en-US" sz="1200" dirty="0" err="1">
                <a:solidFill>
                  <a:srgbClr val="F8F8A2"/>
                </a:solidFill>
                <a:latin typeface="+mn-lt"/>
                <a:cs typeface="+mn-cs"/>
                <a:hlinkClick r:id="rId9"/>
              </a:rPr>
              <a:t>Flukeman</a:t>
            </a:r>
            <a:r>
              <a:rPr lang="el-GR" sz="1200" dirty="0">
                <a:solidFill>
                  <a:srgbClr val="F8F8A2"/>
                </a:solidFill>
                <a:latin typeface="+mn-lt"/>
                <a:cs typeface="+mn-cs"/>
                <a:hlinkClick r:id="rId9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διαθέσιμο με άδεια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 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  <a:hlinkClick r:id="rId10"/>
              </a:rPr>
              <a:t>CC BY 3.0</a:t>
            </a:r>
            <a:endParaRPr lang="en-US" sz="1200" dirty="0">
              <a:solidFill>
                <a:srgbClr val="F8F8A2"/>
              </a:solidFill>
              <a:latin typeface="+mn-lt"/>
              <a:cs typeface="+mn-cs"/>
            </a:endParaRPr>
          </a:p>
        </p:txBody>
      </p:sp>
      <p:sp>
        <p:nvSpPr>
          <p:cNvPr id="40963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B390059-5407-45A5-8468-BF41698DA66C}" type="slidenum">
              <a:rPr lang="el-GR">
                <a:solidFill>
                  <a:srgbClr val="F3EE1E"/>
                </a:solidFill>
              </a:rPr>
              <a:pPr/>
              <a:t>24</a:t>
            </a:fld>
            <a:endParaRPr lang="el-GR" dirty="0">
              <a:solidFill>
                <a:srgbClr val="F3EE1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Απομόνωση αυγών Τοξοκάρας από το </a:t>
            </a:r>
            <a:r>
              <a:rPr lang="el-GR" dirty="0" smtClean="0"/>
              <a:t>χώμα </a:t>
            </a:r>
            <a:r>
              <a:rPr lang="el-GR" sz="3600" b="0" dirty="0" smtClean="0"/>
              <a:t>(Βίντεο)</a:t>
            </a:r>
            <a:endParaRPr lang="el-GR" sz="3600" b="0" dirty="0"/>
          </a:p>
        </p:txBody>
      </p:sp>
      <p:pic>
        <p:nvPicPr>
          <p:cNvPr id="5" name="Απομόνωση αυγών τοξοκάρας από το χώμα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212056" y="1316037"/>
            <a:ext cx="6719887" cy="5040313"/>
          </a:xfrm>
        </p:spPr>
      </p:pic>
      <p:sp>
        <p:nvSpPr>
          <p:cNvPr id="3" name="Ορθογώνιο 2"/>
          <p:cNvSpPr/>
          <p:nvPr/>
        </p:nvSpPr>
        <p:spPr>
          <a:xfrm>
            <a:off x="107504" y="6274243"/>
            <a:ext cx="28286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 smtClean="0">
                <a:solidFill>
                  <a:srgbClr val="F8F8A2"/>
                </a:solidFill>
                <a:latin typeface="+mn-lt"/>
              </a:rPr>
              <a:t>Πηνελόπη Σκαλκώτου</a:t>
            </a:r>
            <a:r>
              <a:rPr lang="en-US" sz="1200" dirty="0" smtClean="0">
                <a:solidFill>
                  <a:srgbClr val="F8F8A2"/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</a:rPr>
              <a:t>σπουδάστρια του ΤΕΙ Αθήνας Τμήμα Δημόσιας Υγείας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201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332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081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Ανθούλα Νικολαΐδου 2014. Ανθούλα Νικολαΐδου. «Παρασιτολογία - </a:t>
            </a:r>
            <a:r>
              <a:rPr lang="en-US" sz="2000" dirty="0" smtClean="0"/>
              <a:t>M</a:t>
            </a:r>
            <a:r>
              <a:rPr lang="el-GR" sz="2000" dirty="0" smtClean="0"/>
              <a:t>υκητολογία  </a:t>
            </a:r>
            <a:r>
              <a:rPr lang="en-US" sz="2000" dirty="0" smtClean="0"/>
              <a:t>(</a:t>
            </a:r>
            <a:r>
              <a:rPr lang="el-GR" sz="2000" dirty="0" smtClean="0"/>
              <a:t>Ε</a:t>
            </a:r>
            <a:r>
              <a:rPr lang="en-US" sz="2000" dirty="0" smtClean="0"/>
              <a:t>)</a:t>
            </a:r>
            <a:r>
              <a:rPr lang="el-GR" sz="2000" dirty="0" smtClean="0"/>
              <a:t>. Ενότητα 7</a:t>
            </a:r>
            <a:r>
              <a:rPr lang="en-US" sz="2000" dirty="0" smtClean="0"/>
              <a:t>:</a:t>
            </a:r>
            <a:r>
              <a:rPr lang="el-GR" sz="2000" dirty="0" smtClean="0"/>
              <a:t> Απομόνωση αυγών Τοξοκάρας από το χώμα».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57777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r>
              <a:rPr lang="el-GR" dirty="0" smtClean="0"/>
              <a:t>Κύκλος ζωής</a:t>
            </a:r>
            <a:r>
              <a:rPr lang="en-US" dirty="0" smtClean="0"/>
              <a:t> </a:t>
            </a:r>
            <a:r>
              <a:rPr lang="en-US" sz="3200" b="0" dirty="0" smtClean="0"/>
              <a:t>(1 </a:t>
            </a:r>
            <a:r>
              <a:rPr lang="el-GR" sz="3200" b="0" dirty="0" smtClean="0"/>
              <a:t>από</a:t>
            </a:r>
            <a:r>
              <a:rPr lang="en-US" sz="3200" b="0" dirty="0" smtClean="0"/>
              <a:t> 2)</a:t>
            </a:r>
            <a:endParaRPr lang="el-GR" sz="3200" b="0" dirty="0" smtClean="0"/>
          </a:p>
        </p:txBody>
      </p:sp>
      <p:pic>
        <p:nvPicPr>
          <p:cNvPr id="17411" name="Picture 2" descr="Cutaneous larvae migra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2" b="8281"/>
          <a:stretch>
            <a:fillRect/>
          </a:stretch>
        </p:blipFill>
        <p:spPr bwMode="auto">
          <a:xfrm>
            <a:off x="1331913" y="1484313"/>
            <a:ext cx="6810375" cy="473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0613" y="6262688"/>
            <a:ext cx="4752975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“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  <a:hlinkClick r:id="rId4"/>
              </a:rPr>
              <a:t>Cutaneous larvae migrans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”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από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 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Kchavez624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διαθέσιμο ως κοινό κτήμα</a:t>
            </a:r>
            <a:endParaRPr lang="el-GR" sz="1200" dirty="0">
              <a:solidFill>
                <a:srgbClr val="F8F8A2"/>
              </a:solidFill>
              <a:latin typeface="+mn-lt"/>
              <a:cs typeface="+mn-cs"/>
            </a:endParaRPr>
          </a:p>
        </p:txBody>
      </p:sp>
      <p:sp>
        <p:nvSpPr>
          <p:cNvPr id="17410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A32D9F3-568E-40DF-83BE-3724D2D12EB4}" type="slidenum">
              <a:rPr lang="el-GR">
                <a:solidFill>
                  <a:srgbClr val="F3EE1E"/>
                </a:solidFill>
              </a:rPr>
              <a:pPr/>
              <a:t>2</a:t>
            </a:fld>
            <a:endParaRPr lang="el-GR" dirty="0">
              <a:solidFill>
                <a:srgbClr val="F3EE1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creativecommons.org/licenses/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by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-nc-sa/4.0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940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68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marL="0" indent="0">
              <a:buNone/>
            </a:pPr>
            <a:r>
              <a:rPr lang="el-GR" sz="2400" dirty="0" smtClean="0"/>
              <a:t>μαζί </a:t>
            </a:r>
            <a:r>
              <a:rPr lang="el-GR" sz="2400" dirty="0"/>
              <a:t>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8266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r>
              <a:rPr lang="el-GR" dirty="0" smtClean="0"/>
              <a:t>Κύκλος ζωής</a:t>
            </a:r>
            <a:r>
              <a:rPr lang="en-US" dirty="0" smtClean="0"/>
              <a:t> </a:t>
            </a:r>
            <a:r>
              <a:rPr lang="en-US" sz="3200" b="0" dirty="0" smtClean="0"/>
              <a:t>(</a:t>
            </a:r>
            <a:r>
              <a:rPr lang="el-GR" sz="3200" b="0" dirty="0" smtClean="0"/>
              <a:t>2</a:t>
            </a:r>
            <a:r>
              <a:rPr lang="en-US" sz="3200" b="0" dirty="0" smtClean="0"/>
              <a:t> </a:t>
            </a:r>
            <a:r>
              <a:rPr lang="el-GR" sz="3200" b="0" dirty="0" smtClean="0"/>
              <a:t>από</a:t>
            </a:r>
            <a:r>
              <a:rPr lang="en-US" sz="3200" b="0" dirty="0" smtClean="0"/>
              <a:t> 2)</a:t>
            </a:r>
            <a:endParaRPr lang="el-GR" dirty="0" smtClean="0"/>
          </a:p>
        </p:txBody>
      </p:sp>
      <p:sp>
        <p:nvSpPr>
          <p:cNvPr id="19458" name="Θέση περιεχομένου 2"/>
          <p:cNvSpPr>
            <a:spLocks noGrp="1"/>
          </p:cNvSpPr>
          <p:nvPr>
            <p:ph idx="1"/>
          </p:nvPr>
        </p:nvSpPr>
        <p:spPr>
          <a:xfrm>
            <a:off x="684213" y="1916113"/>
            <a:ext cx="8229600" cy="2808287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el-GR" dirty="0" smtClean="0"/>
              <a:t>Τοξοκάρα </a:t>
            </a:r>
            <a:r>
              <a:rPr lang="el-GR" dirty="0" smtClean="0">
                <a:latin typeface="Arial" panose="020B0604020202020204" pitchFamily="34" charset="0"/>
              </a:rPr>
              <a:t> (ώριμοι έλμινθες) </a:t>
            </a:r>
            <a:r>
              <a:rPr lang="el-GR" dirty="0" smtClean="0"/>
              <a:t>στο έντερο του σκύλου ή της γάτας, </a:t>
            </a:r>
          </a:p>
          <a:p>
            <a:pPr>
              <a:spcBef>
                <a:spcPts val="3000"/>
              </a:spcBef>
            </a:pPr>
            <a:r>
              <a:rPr lang="el-GR" dirty="0" smtClean="0"/>
              <a:t>Αποβάλλονται  τα μη γονιμοποιημένα αυγά,</a:t>
            </a:r>
          </a:p>
          <a:p>
            <a:pPr>
              <a:spcBef>
                <a:spcPts val="3000"/>
              </a:spcBef>
            </a:pPr>
            <a:r>
              <a:rPr lang="el-GR" dirty="0" smtClean="0"/>
              <a:t>Παραμονή στο έδαφος δύο εβδομάδες ωρίμανση και μεταμόρφωση  σε αυγά με μολυσματική προνύμφη.</a:t>
            </a:r>
          </a:p>
          <a:p>
            <a:pPr>
              <a:spcBef>
                <a:spcPts val="3000"/>
              </a:spcBef>
            </a:pPr>
            <a:endParaRPr lang="el-GR" dirty="0" smtClean="0"/>
          </a:p>
        </p:txBody>
      </p:sp>
      <p:sp>
        <p:nvSpPr>
          <p:cNvPr id="1945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3977F4A-A225-4249-92A4-5D0215100BE9}" type="slidenum">
              <a:rPr lang="el-GR">
                <a:solidFill>
                  <a:srgbClr val="F3EE1E"/>
                </a:solidFill>
              </a:rPr>
              <a:pPr/>
              <a:t>3</a:t>
            </a:fld>
            <a:endParaRPr lang="el-GR" dirty="0">
              <a:solidFill>
                <a:srgbClr val="F3EE1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3EE1E"/>
                </a:solidFill>
              </a:rPr>
              <a:t>Εξέλιξη των αυγών</a:t>
            </a:r>
            <a:endParaRPr lang="el-GR" sz="3200" b="0" dirty="0" smtClean="0">
              <a:solidFill>
                <a:srgbClr val="F3EE1E"/>
              </a:solidFill>
            </a:endParaRPr>
          </a:p>
        </p:txBody>
      </p:sp>
      <p:pic>
        <p:nvPicPr>
          <p:cNvPr id="47107" name="Εικόνα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13" y="1628775"/>
            <a:ext cx="571500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06625" y="5567363"/>
            <a:ext cx="47513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“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  <a:hlinkClick r:id="rId4"/>
              </a:rPr>
              <a:t>Baylisascaris larvae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” by Angusmclellan available under public domain </a:t>
            </a:r>
            <a:endParaRPr lang="el-GR" sz="1200" dirty="0">
              <a:solidFill>
                <a:srgbClr val="F8F8A2"/>
              </a:solidFill>
              <a:latin typeface="+mn-lt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19D0C-A380-4052-A08A-19C50FF54B17}" type="slidenum">
              <a:rPr lang="el-GR" smtClean="0"/>
              <a:pPr/>
              <a:t>4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r>
              <a:rPr lang="el-GR" dirty="0" smtClean="0"/>
              <a:t>Μετάδοση</a:t>
            </a:r>
            <a:endParaRPr lang="el-GR" sz="3200" b="0" dirty="0" smtClean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188" y="2133600"/>
            <a:ext cx="8229600" cy="201612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/>
              <a:t>Κ</a:t>
            </a:r>
            <a:r>
              <a:rPr lang="el-GR" dirty="0" smtClean="0"/>
              <a:t>ατάποση </a:t>
            </a:r>
            <a:r>
              <a:rPr lang="el-GR" dirty="0"/>
              <a:t>των αυγών  με τη μολυσματική προνύμφη </a:t>
            </a:r>
          </a:p>
          <a:p>
            <a:pPr fontAlgn="auto">
              <a:spcBef>
                <a:spcPts val="2400"/>
              </a:spcBef>
              <a:spcAft>
                <a:spcPts val="0"/>
              </a:spcAft>
              <a:defRPr/>
            </a:pPr>
            <a:r>
              <a:rPr lang="el-GR" dirty="0" smtClean="0"/>
              <a:t>Λοίμωξη </a:t>
            </a:r>
            <a:r>
              <a:rPr lang="el-GR" dirty="0"/>
              <a:t>στα ζώα (εξέλιξη του </a:t>
            </a:r>
            <a:r>
              <a:rPr lang="el-GR" dirty="0" smtClean="0"/>
              <a:t>παράσιτου),</a:t>
            </a:r>
            <a:endParaRPr lang="el-GR" dirty="0"/>
          </a:p>
          <a:p>
            <a:pPr fontAlgn="auto">
              <a:spcBef>
                <a:spcPts val="2400"/>
              </a:spcBef>
              <a:spcAft>
                <a:spcPts val="0"/>
              </a:spcAft>
              <a:defRPr/>
            </a:pPr>
            <a:r>
              <a:rPr lang="el-GR" dirty="0" smtClean="0"/>
              <a:t>Στον </a:t>
            </a:r>
            <a:r>
              <a:rPr lang="el-GR" dirty="0"/>
              <a:t>άνθρωπο Larva migrans (περιπλάνηση χωρίς εξέλιξη</a:t>
            </a:r>
            <a:r>
              <a:rPr lang="el-GR" dirty="0" smtClean="0"/>
              <a:t>). </a:t>
            </a:r>
            <a:endParaRPr lang="el-GR" dirty="0"/>
          </a:p>
        </p:txBody>
      </p:sp>
      <p:sp>
        <p:nvSpPr>
          <p:cNvPr id="20483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9F7AC65-18B5-4D2A-A3A1-DB2F89FFA7AA}" type="slidenum">
              <a:rPr lang="el-GR">
                <a:solidFill>
                  <a:srgbClr val="F3EE1E"/>
                </a:solidFill>
              </a:rPr>
              <a:pPr/>
              <a:t>5</a:t>
            </a:fld>
            <a:endParaRPr lang="el-GR" dirty="0">
              <a:solidFill>
                <a:srgbClr val="F3EE1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r>
              <a:rPr lang="el-GR" dirty="0" smtClean="0"/>
              <a:t>Σκοπός της εξέτασης του χώματος</a:t>
            </a:r>
          </a:p>
        </p:txBody>
      </p:sp>
      <p:sp>
        <p:nvSpPr>
          <p:cNvPr id="21506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349500"/>
            <a:ext cx="8229600" cy="2089150"/>
          </a:xfrm>
        </p:spPr>
        <p:txBody>
          <a:bodyPr/>
          <a:lstStyle/>
          <a:p>
            <a:pPr>
              <a:spcBef>
                <a:spcPts val="2400"/>
              </a:spcBef>
              <a:buFont typeface="Arial" panose="020B0604020202020204" pitchFamily="34" charset="0"/>
              <a:buNone/>
            </a:pPr>
            <a:r>
              <a:rPr lang="el-GR" dirty="0" smtClean="0"/>
              <a:t>Είναι  εύρεση αυγών Τοξοκάρας στο χώμα,</a:t>
            </a:r>
          </a:p>
          <a:p>
            <a:pPr>
              <a:spcBef>
                <a:spcPts val="2400"/>
              </a:spcBef>
            </a:pPr>
            <a:r>
              <a:rPr lang="el-GR" dirty="0" smtClean="0"/>
              <a:t>Επειδή  μπορούν να μολύνουν ανθρώπους (παιδιά), σκύλους, γάτες. </a:t>
            </a:r>
          </a:p>
        </p:txBody>
      </p:sp>
      <p:sp>
        <p:nvSpPr>
          <p:cNvPr id="21507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5701320-5EC3-44DC-A68F-8CAD49D4BB3D}" type="slidenum">
              <a:rPr lang="el-GR">
                <a:solidFill>
                  <a:srgbClr val="F3EE1E"/>
                </a:solidFill>
              </a:rPr>
              <a:pPr/>
              <a:t>6</a:t>
            </a:fld>
            <a:endParaRPr lang="el-GR" dirty="0">
              <a:solidFill>
                <a:srgbClr val="F3EE1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r>
              <a:rPr lang="el-GR" dirty="0" smtClean="0"/>
              <a:t>Δειγματοληψία χώματος </a:t>
            </a:r>
          </a:p>
        </p:txBody>
      </p:sp>
      <p:sp>
        <p:nvSpPr>
          <p:cNvPr id="22530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3313113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l-GR" dirty="0" smtClean="0"/>
              <a:t>Συλλογή 100g περίπου χώματος  από διαφορετικά σημεία παιδικής χαράς ή πάρκου.</a:t>
            </a:r>
          </a:p>
          <a:p>
            <a:pPr>
              <a:spcBef>
                <a:spcPts val="2400"/>
              </a:spcBef>
            </a:pPr>
            <a:r>
              <a:rPr lang="el-GR" dirty="0" smtClean="0"/>
              <a:t>Το χώμα για την άσκηση μπορεί να συλλεχθεί με ένα πλαστικό κουταλάκι και να τοποθετηθεί σε πλαστικό σακουλάκι, από σημεία που δεν υπάρχουν ορατά κόπρανα.</a:t>
            </a:r>
          </a:p>
          <a:p>
            <a:pPr>
              <a:spcBef>
                <a:spcPts val="2400"/>
              </a:spcBef>
            </a:pPr>
            <a:r>
              <a:rPr lang="el-GR" dirty="0" smtClean="0"/>
              <a:t>Σημειώνεται η τοποθεσία και η ημερομηνία.  </a:t>
            </a:r>
          </a:p>
          <a:p>
            <a:endParaRPr lang="el-GR" dirty="0" smtClean="0"/>
          </a:p>
        </p:txBody>
      </p:sp>
      <p:sp>
        <p:nvSpPr>
          <p:cNvPr id="22531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6EECC86-6779-470A-84F0-FD93CCC1217C}" type="slidenum">
              <a:rPr lang="el-GR">
                <a:solidFill>
                  <a:srgbClr val="F3EE1E"/>
                </a:solidFill>
              </a:rPr>
              <a:pPr/>
              <a:t>7</a:t>
            </a:fld>
            <a:endParaRPr lang="el-GR" dirty="0">
              <a:solidFill>
                <a:srgbClr val="F3EE1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r>
              <a:rPr lang="el-GR" dirty="0" smtClean="0"/>
              <a:t>Υλικά- σκεύη-όργανα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288" y="1514475"/>
            <a:ext cx="3960812" cy="4522788"/>
          </a:xfrm>
        </p:spPr>
        <p:txBody>
          <a:bodyPr rtlCol="0">
            <a:normAutofit lnSpcReduction="10000"/>
          </a:bodyPr>
          <a:lstStyle/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el-GR" dirty="0" smtClean="0"/>
              <a:t>Σακουλάκια-κουταλάκια-ετικέτες-μαρκαδόροι,</a:t>
            </a:r>
            <a:endParaRPr lang="el-GR" dirty="0"/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el-GR" dirty="0"/>
              <a:t>Ζυγός, κάψα, </a:t>
            </a:r>
            <a:r>
              <a:rPr lang="el-GR" dirty="0" smtClean="0"/>
              <a:t>κουταλάκια,</a:t>
            </a:r>
            <a:endParaRPr lang="el-GR" dirty="0"/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el-GR" dirty="0"/>
              <a:t>Ποτηράκια ζέσεως-σωληνάρια </a:t>
            </a:r>
            <a:r>
              <a:rPr lang="el-GR" dirty="0" smtClean="0"/>
              <a:t>φυγοκέντρου-χωνάκια,</a:t>
            </a:r>
            <a:endParaRPr lang="el-GR" dirty="0"/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el-GR" dirty="0"/>
              <a:t>κύλινδροι 50 </a:t>
            </a:r>
            <a:r>
              <a:rPr lang="en-US" dirty="0"/>
              <a:t>ml-</a:t>
            </a:r>
            <a:r>
              <a:rPr lang="el-GR" dirty="0" smtClean="0"/>
              <a:t>πιπέτα,</a:t>
            </a:r>
            <a:endParaRPr lang="el-GR" dirty="0"/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el-GR" dirty="0"/>
              <a:t>Γάζα-πιπετάκια Παστέρ-σπάτουλες- </a:t>
            </a:r>
            <a:r>
              <a:rPr lang="el-GR" dirty="0" smtClean="0"/>
              <a:t>Παραφίλμ </a:t>
            </a:r>
            <a:endParaRPr lang="el-GR" dirty="0"/>
          </a:p>
          <a:p>
            <a:pPr fontAlgn="auto">
              <a:spcAft>
                <a:spcPts val="0"/>
              </a:spcAft>
              <a:defRPr/>
            </a:pPr>
            <a:r>
              <a:rPr lang="el-GR" dirty="0"/>
              <a:t>Α.</a:t>
            </a:r>
            <a:r>
              <a:rPr lang="en-US" dirty="0"/>
              <a:t>D.</a:t>
            </a:r>
          </a:p>
          <a:p>
            <a:pPr fontAlgn="auto"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4859338" y="1422400"/>
            <a:ext cx="3827462" cy="45370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F3EE1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200" kern="1200">
                <a:solidFill>
                  <a:srgbClr val="F3EE1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ü"/>
              <a:defRPr sz="2000" kern="1200">
                <a:solidFill>
                  <a:srgbClr val="F3EE1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F3EE1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F3EE1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defRPr/>
            </a:pPr>
            <a:r>
              <a:rPr lang="en-US" dirty="0" smtClean="0"/>
              <a:t>Tween 80</a:t>
            </a:r>
            <a:r>
              <a:rPr lang="el-GR" dirty="0" smtClean="0"/>
              <a:t>,</a:t>
            </a:r>
            <a:endParaRPr lang="en-US" dirty="0"/>
          </a:p>
          <a:p>
            <a:pPr>
              <a:spcBef>
                <a:spcPts val="1800"/>
              </a:spcBef>
              <a:defRPr/>
            </a:pPr>
            <a:r>
              <a:rPr lang="el-GR" dirty="0"/>
              <a:t>Διάλυμα </a:t>
            </a:r>
            <a:r>
              <a:rPr lang="en-US" dirty="0" smtClean="0"/>
              <a:t>NaNO3</a:t>
            </a:r>
            <a:r>
              <a:rPr lang="el-GR" dirty="0" smtClean="0"/>
              <a:t>,</a:t>
            </a:r>
            <a:endParaRPr lang="en-US" dirty="0"/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el-GR" dirty="0" smtClean="0"/>
              <a:t>Φυγόκεντρος,</a:t>
            </a:r>
            <a:endParaRPr lang="el-GR" dirty="0"/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el-GR" dirty="0"/>
              <a:t>Καλυπτρίδες-αντικειμενοφόρες </a:t>
            </a:r>
            <a:r>
              <a:rPr lang="el-GR" dirty="0" smtClean="0"/>
              <a:t>πλάκες,</a:t>
            </a:r>
            <a:endParaRPr lang="el-GR" dirty="0"/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el-GR" dirty="0" smtClean="0"/>
              <a:t>Μικροσκόπιο,</a:t>
            </a:r>
            <a:endParaRPr lang="el-GR" dirty="0"/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el-GR" dirty="0"/>
              <a:t>Δοχείο </a:t>
            </a:r>
            <a:r>
              <a:rPr lang="el-GR" dirty="0" smtClean="0"/>
              <a:t>απόρριψης, </a:t>
            </a:r>
            <a:endParaRPr lang="el-GR" dirty="0"/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el-GR" dirty="0" smtClean="0"/>
              <a:t>Χαρτί-σαπούνι.</a:t>
            </a:r>
            <a:endParaRPr lang="el-GR" dirty="0"/>
          </a:p>
          <a:p>
            <a:pPr marL="0" indent="0" fontAlgn="auto">
              <a:spcBef>
                <a:spcPts val="18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dirty="0"/>
          </a:p>
        </p:txBody>
      </p:sp>
      <p:sp>
        <p:nvSpPr>
          <p:cNvPr id="23555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154B06D-861C-4F56-AEB2-8D0CAF0DFA7E}" type="slidenum">
              <a:rPr lang="el-GR">
                <a:solidFill>
                  <a:srgbClr val="F3EE1E"/>
                </a:solidFill>
              </a:rPr>
              <a:pPr/>
              <a:t>8</a:t>
            </a:fld>
            <a:endParaRPr lang="el-GR" dirty="0">
              <a:solidFill>
                <a:srgbClr val="F3EE1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ab3f5872d52bb58cf851e5831a25f6a6b6dfc80"/>
  <p:tag name="ISPRING_RESOURCE_PATHS_HASH_PRESENTER" val="29dc2c6ffde4de95ddde7ebf5cb09815b85a71ca"/>
</p:tagLst>
</file>

<file path=ppt/theme/theme1.xml><?xml version="1.0" encoding="utf-8"?>
<a:theme xmlns:a="http://schemas.openxmlformats.org/drawingml/2006/main" name="OC_template_updated">
  <a:themeElements>
    <a:clrScheme name="Προσαρμοσμένο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8F8A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Προσαρμοσμένο 1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1051</TotalTime>
  <Words>1248</Words>
  <Application>Microsoft Office PowerPoint</Application>
  <PresentationFormat>On-screen Show (4:3)</PresentationFormat>
  <Paragraphs>194</Paragraphs>
  <Slides>33</Slides>
  <Notes>14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OC_template_updated</vt:lpstr>
      <vt:lpstr>1_OC_template_updated</vt:lpstr>
      <vt:lpstr>2_OC_template_updated</vt:lpstr>
      <vt:lpstr>3_OC_template_updated</vt:lpstr>
      <vt:lpstr>ΠΑΡΑΣΙΤΟΛΟΓΙΑ- ΜΥΚΗΤΟΛΟΓΙΑ  (Ε)</vt:lpstr>
      <vt:lpstr>Τοξοκάρα (Toxocara)</vt:lpstr>
      <vt:lpstr>Κύκλος ζωής (1 από 2)</vt:lpstr>
      <vt:lpstr>Κύκλος ζωής (2 από 2)</vt:lpstr>
      <vt:lpstr>Εξέλιξη των αυγών</vt:lpstr>
      <vt:lpstr>Μετάδοση</vt:lpstr>
      <vt:lpstr>Σκοπός της εξέτασης του χώματος</vt:lpstr>
      <vt:lpstr>Δειγματοληψία χώματος </vt:lpstr>
      <vt:lpstr>Υλικά- σκεύη-όργανα</vt:lpstr>
      <vt:lpstr>Μέθοδος (προσαρμοσμένης στις συνθήκες του εργαστηρίου) (1 από 3)</vt:lpstr>
      <vt:lpstr>Μέθοδος (προσαρμοσμένης στις συνθήκες του εργαστηρίου) (2 από 3)</vt:lpstr>
      <vt:lpstr>Μέθοδος (προσαρμοσμένης στις συνθήκες του εργαστηρίου) (3 από 3)</vt:lpstr>
      <vt:lpstr>Μέθοδος αναλυτικά </vt:lpstr>
      <vt:lpstr>Ζύγιση 15g χώματος</vt:lpstr>
      <vt:lpstr>Μεταφορά  σε δοχείο 100 ml</vt:lpstr>
      <vt:lpstr>Προσθήκη νερού</vt:lpstr>
      <vt:lpstr>Tween 80</vt:lpstr>
      <vt:lpstr>Ανάμιξη με σπάτουλα ή κουταλάκι ή ξύλινους στυλεούς</vt:lpstr>
      <vt:lpstr>Διήθηση</vt:lpstr>
      <vt:lpstr>Μεταφορά του διηθήματος σε σωλήνες φυγοκέντρου</vt:lpstr>
      <vt:lpstr> Φυγοκέντρηση</vt:lpstr>
      <vt:lpstr>Απόρριψη του υπερκειμένου</vt:lpstr>
      <vt:lpstr>Αναμονή</vt:lpstr>
      <vt:lpstr>2ος Τρόπος</vt:lpstr>
      <vt:lpstr>Αυγά τοξοκάρας</vt:lpstr>
      <vt:lpstr>Απομόνωση αυγών Τοξοκάρας από το χώμα (Βίντεο)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135</cp:revision>
  <dcterms:created xsi:type="dcterms:W3CDTF">2013-11-01T11:26:03Z</dcterms:created>
  <dcterms:modified xsi:type="dcterms:W3CDTF">2015-02-26T15:35:08Z</dcterms:modified>
</cp:coreProperties>
</file>