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5"/>
  </p:notesMasterIdLst>
  <p:handoutMasterIdLst>
    <p:handoutMasterId r:id="rId26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57" r:id="rId18"/>
    <p:sldId id="262" r:id="rId19"/>
    <p:sldId id="264" r:id="rId20"/>
    <p:sldId id="269" r:id="rId21"/>
    <p:sldId id="270" r:id="rId22"/>
    <p:sldId id="266" r:id="rId23"/>
    <p:sldId id="261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0" autoAdjust="0"/>
    <p:restoredTop sz="94660"/>
  </p:normalViewPr>
  <p:slideViewPr>
    <p:cSldViewPr>
      <p:cViewPr>
        <p:scale>
          <a:sx n="80" d="100"/>
          <a:sy n="80" d="100"/>
        </p:scale>
        <p:origin x="-2676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5AC4C-4BC8-4742-BC3F-182C4464642F}" type="slidenum">
              <a:rPr lang="en-GB" altLang="el-GR"/>
              <a:pPr/>
              <a:t>‹#›</a:t>
            </a:fld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3571649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6666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Διατροφή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1</a:t>
            </a:r>
            <a:r>
              <a:rPr lang="en-US" sz="2600" b="1" dirty="0" smtClean="0"/>
              <a:t>6</a:t>
            </a:r>
            <a:r>
              <a:rPr lang="el-GR" sz="2600" dirty="0" smtClean="0"/>
              <a:t>: </a:t>
            </a:r>
            <a:r>
              <a:rPr lang="el-GR" sz="2600" dirty="0"/>
              <a:t>Τα δημητριακά </a:t>
            </a:r>
            <a:r>
              <a:rPr lang="el-GR" sz="2600" dirty="0" smtClean="0"/>
              <a:t>και </a:t>
            </a:r>
            <a:r>
              <a:rPr lang="el-GR" sz="2600" dirty="0"/>
              <a:t>τα προϊόντα </a:t>
            </a:r>
            <a:r>
              <a:rPr lang="el-GR" sz="2600" dirty="0" smtClean="0"/>
              <a:t>τους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200" dirty="0" smtClean="0"/>
              <a:t>Αναστασία Κανέλλου, καθηγήτρια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Αλλα συστατικά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Ενζυμα για τη διάσπαση υδατανθράκων, πρωτεϊνών και λιπιδίων</a:t>
            </a:r>
          </a:p>
          <a:p>
            <a:r>
              <a:rPr lang="el-GR" dirty="0"/>
              <a:t>Φυσικές χρωστικές ουσίες</a:t>
            </a:r>
          </a:p>
          <a:p>
            <a:r>
              <a:rPr lang="el-GR" dirty="0"/>
              <a:t>Λίγα Οργανικά οξέα </a:t>
            </a:r>
          </a:p>
          <a:p>
            <a:pPr lvl="1"/>
            <a:r>
              <a:rPr lang="el-GR" dirty="0"/>
              <a:t>Στην επεξεργασία και αποθήκευση καθώς και στο «φύτρωμα»</a:t>
            </a:r>
          </a:p>
          <a:p>
            <a:pPr lvl="1"/>
            <a:r>
              <a:rPr lang="el-GR" dirty="0"/>
              <a:t>Διατροφικά χωρίς σημασία</a:t>
            </a:r>
          </a:p>
          <a:p>
            <a:r>
              <a:rPr lang="el-GR" dirty="0"/>
              <a:t>Φύτρες: </a:t>
            </a:r>
            <a:r>
              <a:rPr lang="el-GR" dirty="0" smtClean="0"/>
              <a:t>περιέχουν περισσότερη βιταμίνη Β1</a:t>
            </a:r>
            <a:r>
              <a:rPr lang="el-GR" dirty="0"/>
              <a:t>, Β2, Ε</a:t>
            </a:r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3321-4646-41AE-8D26-DB68F4B3FA99}" type="slidenum">
              <a:rPr lang="el-GR" altLang="el-GR"/>
              <a:pPr/>
              <a:t>9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41225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Μορφή τροφίμων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Η βρώμη σαν μούσλι</a:t>
            </a:r>
          </a:p>
          <a:p>
            <a:r>
              <a:rPr lang="el-GR" dirty="0"/>
              <a:t>Τα άλλα δημητριακά σε μορφή:</a:t>
            </a:r>
          </a:p>
          <a:p>
            <a:pPr lvl="1"/>
            <a:r>
              <a:rPr lang="el-GR" dirty="0"/>
              <a:t>Χυλών</a:t>
            </a:r>
          </a:p>
          <a:p>
            <a:pPr lvl="1"/>
            <a:r>
              <a:rPr lang="el-GR" dirty="0"/>
              <a:t>Ζυμαρικών</a:t>
            </a:r>
          </a:p>
          <a:p>
            <a:pPr lvl="1"/>
            <a:r>
              <a:rPr lang="el-GR" dirty="0"/>
              <a:t>Ζύμης</a:t>
            </a:r>
          </a:p>
          <a:p>
            <a:pPr lvl="1"/>
            <a:r>
              <a:rPr lang="el-GR" dirty="0"/>
              <a:t>Ψωμί</a:t>
            </a:r>
          </a:p>
          <a:p>
            <a:pPr lvl="1"/>
            <a:r>
              <a:rPr lang="el-GR" dirty="0" smtClean="0"/>
              <a:t>Αρτοσκευάσματα</a:t>
            </a:r>
          </a:p>
          <a:p>
            <a:pPr lvl="1"/>
            <a:r>
              <a:rPr lang="el-GR" dirty="0" smtClean="0"/>
              <a:t>Δημητριακά πρωινού</a:t>
            </a:r>
            <a:endParaRPr lang="el-GR" dirty="0"/>
          </a:p>
          <a:p>
            <a:r>
              <a:rPr lang="el-GR" dirty="0"/>
              <a:t>Γίνονται πιο εύπεπτα με τη θερμική επεξεργασία</a:t>
            </a:r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70B8-FCFC-4B13-BA51-EB94DED3E4A0}" type="slidenum">
              <a:rPr lang="el-GR" altLang="el-GR"/>
              <a:pPr/>
              <a:t>10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8018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ρύζι και οι ιδιαιτερότητες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 το μισό πληθυσμό της γης αποτελεί το μεγαλύτερο μέρος του κύριου γεύματος</a:t>
            </a:r>
          </a:p>
          <a:p>
            <a:r>
              <a:rPr lang="el-GR" dirty="0"/>
              <a:t>Στον φλοιό του </a:t>
            </a:r>
            <a:r>
              <a:rPr lang="el-GR" dirty="0" smtClean="0"/>
              <a:t>περιέχονται βιταμίνες του συμπλέγματος </a:t>
            </a:r>
            <a:r>
              <a:rPr lang="el-GR" dirty="0"/>
              <a:t>Β </a:t>
            </a:r>
            <a:r>
              <a:rPr lang="el-GR" dirty="0" smtClean="0">
                <a:sym typeface="Wingdings" pitchFamily="2" charset="2"/>
              </a:rPr>
              <a:t></a:t>
            </a:r>
            <a:r>
              <a:rPr lang="el-GR" altLang="el-GR" dirty="0" smtClean="0">
                <a:sym typeface="Monotype Sorts" pitchFamily="2" charset="2"/>
              </a:rPr>
              <a:t> </a:t>
            </a:r>
          </a:p>
          <a:p>
            <a:pPr lvl="1"/>
            <a:r>
              <a:rPr lang="el-GR" dirty="0" smtClean="0"/>
              <a:t>αφαιρείται </a:t>
            </a:r>
            <a:r>
              <a:rPr lang="el-GR" dirty="0"/>
              <a:t>στο άσπρο ρύζι</a:t>
            </a:r>
          </a:p>
          <a:p>
            <a:pPr lvl="1"/>
            <a:r>
              <a:rPr lang="el-GR" dirty="0"/>
              <a:t>π</a:t>
            </a:r>
            <a:r>
              <a:rPr lang="el-GR" dirty="0" smtClean="0"/>
              <a:t>αραμένει </a:t>
            </a:r>
            <a:r>
              <a:rPr lang="el-GR" dirty="0"/>
              <a:t>στο </a:t>
            </a:r>
            <a:r>
              <a:rPr lang="el-GR" dirty="0" smtClean="0"/>
              <a:t>μαύρο (καστανό, αναποφλοίωτο)</a:t>
            </a:r>
            <a:endParaRPr lang="el-GR" dirty="0"/>
          </a:p>
          <a:p>
            <a:r>
              <a:rPr lang="el-GR" dirty="0"/>
              <a:t>Ολόκληροι σπόροι ή σπασμένοι</a:t>
            </a:r>
          </a:p>
          <a:p>
            <a:r>
              <a:rPr lang="el-GR" dirty="0" smtClean="0"/>
              <a:t>Τύπος Parboiled </a:t>
            </a:r>
            <a:r>
              <a:rPr lang="el-GR" dirty="0"/>
              <a:t>rice = ημι-βρασμένο για να διεισδύσουν βιταμίνες στο εσωτερικό του σπόρου</a:t>
            </a:r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4FA8-7048-4698-9536-36AFF59FE889}" type="slidenum">
              <a:rPr lang="el-GR" altLang="el-GR"/>
              <a:pPr/>
              <a:t>11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1130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CCAB-3B95-4FD9-9A46-A76D0828DEDD}" type="slidenum">
              <a:rPr lang="el-GR" altLang="el-GR"/>
              <a:pPr/>
              <a:t>12</a:t>
            </a:fld>
            <a:endParaRPr lang="el-GR" altLang="el-GR" dirty="0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Κριθάρι- Βρώμη- Καλαμπόκι</a:t>
            </a:r>
            <a:endParaRPr lang="el-GR" altLang="el-GR" dirty="0"/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b="1" dirty="0" smtClean="0"/>
              <a:t>Κριθάρι</a:t>
            </a:r>
          </a:p>
          <a:p>
            <a:r>
              <a:rPr lang="el-GR" altLang="el-GR" sz="2800" dirty="0" smtClean="0"/>
              <a:t>Παραγωγή </a:t>
            </a:r>
            <a:r>
              <a:rPr lang="el-GR" altLang="el-GR" sz="2800" dirty="0"/>
              <a:t>μπύρας</a:t>
            </a:r>
          </a:p>
          <a:p>
            <a:r>
              <a:rPr lang="el-GR" altLang="el-GR" sz="2800" dirty="0"/>
              <a:t>Υποκατάστατο καφέ</a:t>
            </a:r>
          </a:p>
          <a:p>
            <a:pPr marL="0" indent="0">
              <a:buNone/>
            </a:pPr>
            <a:r>
              <a:rPr lang="el-GR" altLang="el-GR" sz="2800" b="1" dirty="0"/>
              <a:t>Βρώμη</a:t>
            </a:r>
          </a:p>
          <a:p>
            <a:r>
              <a:rPr lang="el-GR" altLang="el-GR" sz="2800" dirty="0"/>
              <a:t>Κουάκερ – μούσλι</a:t>
            </a:r>
          </a:p>
          <a:p>
            <a:pPr marL="0" indent="0">
              <a:buNone/>
            </a:pPr>
            <a:r>
              <a:rPr lang="el-GR" altLang="el-GR" sz="2600" b="1" dirty="0"/>
              <a:t>Καλαμπόκι</a:t>
            </a:r>
          </a:p>
          <a:p>
            <a:r>
              <a:rPr lang="el-GR" altLang="el-GR" sz="2800" dirty="0"/>
              <a:t>Κυρίως για ζωοτροφές</a:t>
            </a:r>
          </a:p>
          <a:p>
            <a:r>
              <a:rPr lang="en-US" altLang="el-GR" sz="2800" dirty="0"/>
              <a:t>Corn flour</a:t>
            </a:r>
            <a:endParaRPr lang="el-GR" altLang="el-GR" sz="2800" dirty="0"/>
          </a:p>
          <a:p>
            <a:pPr>
              <a:buFont typeface="Wingdings" pitchFamily="2" charset="2"/>
              <a:buNone/>
            </a:pP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27227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A897-F771-4608-8BA7-CE9DF2BD6C72}" type="slidenum">
              <a:rPr lang="el-GR" altLang="el-GR"/>
              <a:pPr/>
              <a:t>13</a:t>
            </a:fld>
            <a:endParaRPr lang="el-GR" altLang="el-GR" dirty="0"/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Άμυλο- Ινουλίνη</a:t>
            </a:r>
            <a:endParaRPr lang="el-GR" altLang="el-GR" dirty="0"/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l-GR" altLang="el-GR" sz="2800" b="1" dirty="0" smtClean="0"/>
              <a:t>Άμυλο</a:t>
            </a:r>
          </a:p>
          <a:p>
            <a:pPr>
              <a:lnSpc>
                <a:spcPct val="90000"/>
              </a:lnSpc>
            </a:pPr>
            <a:r>
              <a:rPr lang="el-GR" altLang="el-GR" sz="2800" dirty="0" smtClean="0"/>
              <a:t>Κυρίως </a:t>
            </a:r>
            <a:r>
              <a:rPr lang="el-GR" altLang="el-GR" sz="2800" dirty="0"/>
              <a:t>από αλεύρι και καλαμπόκι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Για σούπες, κρέμες, σάλτσες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2800" b="1" dirty="0"/>
              <a:t>Επεξεργασμένες μορφές αμύλου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Παιδικές τροφές, </a:t>
            </a:r>
            <a:r>
              <a:rPr lang="en-US" altLang="el-GR" sz="2800" dirty="0"/>
              <a:t>fast food</a:t>
            </a:r>
            <a:endParaRPr lang="el-GR" altLang="el-GR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l-GR" sz="2800" b="1" dirty="0"/>
              <a:t>I</a:t>
            </a:r>
            <a:r>
              <a:rPr lang="el-GR" altLang="el-GR" sz="2800" b="1" dirty="0"/>
              <a:t>νουλίνη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Πολυσακχαρίτης σαν φρουκτόζη 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Περιέχεται σε αγκινάρες, τοπιναμπούρ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Ανεξάρτητος </a:t>
            </a:r>
            <a:r>
              <a:rPr lang="el-GR" altLang="el-GR" sz="2800" dirty="0" smtClean="0"/>
              <a:t>από μεταβολισμό ινσουλίνης</a:t>
            </a: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38026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2E70-5753-490C-999E-9016E66E8125}" type="slidenum">
              <a:rPr lang="el-GR" altLang="el-GR"/>
              <a:pPr/>
              <a:t>14</a:t>
            </a:fld>
            <a:endParaRPr lang="el-GR" altLang="el-GR" dirty="0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Ψωμί - Ζυμαρικά</a:t>
            </a:r>
            <a:endParaRPr lang="el-GR" altLang="el-GR" dirty="0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altLang="el-GR" sz="2800" b="1" dirty="0" smtClean="0"/>
              <a:t>Ψωμί</a:t>
            </a:r>
          </a:p>
          <a:p>
            <a:pPr>
              <a:lnSpc>
                <a:spcPct val="90000"/>
              </a:lnSpc>
            </a:pPr>
            <a:r>
              <a:rPr lang="el-GR" altLang="el-GR" sz="2800" dirty="0" smtClean="0"/>
              <a:t>Κυρίως </a:t>
            </a:r>
            <a:r>
              <a:rPr lang="el-GR" altLang="el-GR" sz="2800" dirty="0"/>
              <a:t>από σιτάρι και βρώμη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Περιέχει </a:t>
            </a:r>
            <a:r>
              <a:rPr lang="el-GR" altLang="el-GR" sz="2800" dirty="0" smtClean="0"/>
              <a:t>νερό, αλάτι (συχνά αρκετό!) και </a:t>
            </a:r>
            <a:r>
              <a:rPr lang="el-GR" altLang="el-GR" sz="2800" dirty="0"/>
              <a:t>μαγιά ιδίως </a:t>
            </a:r>
            <a:r>
              <a:rPr lang="el-GR" altLang="el-GR" sz="2800" dirty="0" smtClean="0"/>
              <a:t>το λευκό ψωμί</a:t>
            </a:r>
          </a:p>
          <a:p>
            <a:pPr>
              <a:lnSpc>
                <a:spcPct val="90000"/>
              </a:lnSpc>
            </a:pPr>
            <a:r>
              <a:rPr lang="el-GR" altLang="el-GR" sz="2800" dirty="0" smtClean="0"/>
              <a:t>Πιο </a:t>
            </a:r>
            <a:r>
              <a:rPr lang="el-GR" altLang="el-GR" sz="2800" dirty="0"/>
              <a:t>εύπεπτη είναι η ψίχα</a:t>
            </a:r>
          </a:p>
          <a:p>
            <a:pPr>
              <a:lnSpc>
                <a:spcPct val="90000"/>
              </a:lnSpc>
            </a:pPr>
            <a:r>
              <a:rPr lang="el-GR" altLang="el-GR" sz="2800" dirty="0" smtClean="0"/>
              <a:t>Ορισμένες </a:t>
            </a:r>
            <a:r>
              <a:rPr lang="el-GR" altLang="el-GR" sz="2800" dirty="0"/>
              <a:t>β</a:t>
            </a:r>
            <a:r>
              <a:rPr lang="el-GR" altLang="el-GR" sz="2800" dirty="0" smtClean="0"/>
              <a:t>ιταμίνες </a:t>
            </a:r>
            <a:r>
              <a:rPr lang="el-GR" altLang="el-GR" sz="2800" dirty="0"/>
              <a:t>καταστρέφονται: Β1 ~ 20%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2800" b="1" dirty="0"/>
              <a:t>Ζυμαρικά 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κυρίως από σιτάρι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Ορισμός: προϊόντα με αποθηκευτική δυνατότητα, έτοιμα προς βράσιμο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6094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Αναστασία Κανέλλου 2014. Αναστασία Κανέλλου . «Διατροφή. Ενότητα </a:t>
            </a:r>
            <a:r>
              <a:rPr lang="el-GR" sz="2000" dirty="0" smtClean="0"/>
              <a:t>1</a:t>
            </a:r>
            <a:r>
              <a:rPr lang="en-US" sz="2000" dirty="0" smtClean="0"/>
              <a:t>6</a:t>
            </a:r>
            <a:r>
              <a:rPr lang="el-GR" sz="2000" dirty="0" smtClean="0"/>
              <a:t>: </a:t>
            </a:r>
            <a:r>
              <a:rPr lang="el-GR" sz="2000" dirty="0"/>
              <a:t>Τα δημητριακά και τα προϊόντα </a:t>
            </a:r>
            <a:r>
              <a:rPr lang="el-GR" sz="2000" dirty="0" smtClean="0"/>
              <a:t>του</a:t>
            </a:r>
            <a:r>
              <a:rPr lang="el-GR" sz="2000" dirty="0"/>
              <a:t>ς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/>
              <a:t>Δημητριακά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Αποτελούν τη βάση της διατροφής για την ανθρωπότητα από χιλιετίες</a:t>
            </a:r>
          </a:p>
          <a:p>
            <a:pPr>
              <a:buFont typeface="Wingdings" pitchFamily="2" charset="2"/>
              <a:buNone/>
            </a:pPr>
            <a:r>
              <a:rPr lang="el-GR" altLang="el-GR" dirty="0"/>
              <a:t>Πηγή:</a:t>
            </a:r>
          </a:p>
          <a:p>
            <a:r>
              <a:rPr lang="el-GR" altLang="el-GR" dirty="0"/>
              <a:t>50% προσλαμβανόμενης ενέργειας</a:t>
            </a:r>
          </a:p>
          <a:p>
            <a:r>
              <a:rPr lang="el-GR" altLang="el-GR" dirty="0"/>
              <a:t>30% προσλαμβανόμενων πρωτεϊνών  </a:t>
            </a:r>
          </a:p>
          <a:p>
            <a:r>
              <a:rPr lang="el-GR" altLang="el-GR" dirty="0"/>
              <a:t>Βιταμίνη Β</a:t>
            </a:r>
          </a:p>
          <a:p>
            <a:r>
              <a:rPr lang="el-GR" altLang="el-GR" dirty="0"/>
              <a:t>Μέταλλα και ιχνοστοιχεία</a:t>
            </a:r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3B65-D158-4ECF-8E6E-421C2349B87B}" type="slidenum">
              <a:rPr lang="el-GR" altLang="el-GR"/>
              <a:pPr/>
              <a:t>1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42069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Σημαντικότερα είδη </a:t>
            </a:r>
          </a:p>
        </p:txBody>
      </p:sp>
      <p:graphicFrame>
        <p:nvGraphicFramePr>
          <p:cNvPr id="3" name="Θέση περιεχομένου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859806"/>
              </p:ext>
            </p:extLst>
          </p:nvPr>
        </p:nvGraphicFramePr>
        <p:xfrm>
          <a:off x="457200" y="1341438"/>
          <a:ext cx="7067128" cy="3566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33564"/>
                <a:gridCol w="353356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altLang="el-GR" sz="2400" dirty="0" smtClean="0"/>
                        <a:t>Σιτάρι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28% (παγκόσμια</a:t>
                      </a:r>
                      <a:r>
                        <a:rPr lang="el-GR" sz="2400" baseline="0" dirty="0" smtClean="0"/>
                        <a:t> συγκομιδή)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Ρύζι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25%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el-GR" sz="2400" dirty="0" smtClean="0"/>
                        <a:t>Καλαμπόκι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25%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el-GR" sz="2400" dirty="0" smtClean="0"/>
                        <a:t>Κριθάρι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10%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el-GR" sz="2400" dirty="0" smtClean="0"/>
                        <a:t>Βρώμη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3%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el-GR" sz="2400" dirty="0" smtClean="0"/>
                        <a:t>Σίκαλη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2%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400" dirty="0" smtClean="0"/>
                        <a:t>Συστατικά του ψωμιού: σιτάρι, σίκαλη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809B-A1D8-4CB7-8EB0-E729E8DBDECC}" type="slidenum">
              <a:rPr lang="el-GR" altLang="el-GR"/>
              <a:pPr/>
              <a:t>2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0094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FBE1-4136-4324-999E-BAE043DA18E2}" type="slidenum">
              <a:rPr lang="el-GR" altLang="el-GR"/>
              <a:pPr/>
              <a:t>3</a:t>
            </a:fld>
            <a:endParaRPr lang="el-GR" altLang="el-GR" dirty="0"/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Θρεπτικά συστατικά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dirty="0"/>
              <a:t>Υδατάνθρακες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Πηγή ενέργειας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Άμυλο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Δεξτρίνη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Άλλα σάκχαρα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Πηγή διαιτητικών ινών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Κυτταρίνη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ημικυταρίνη</a:t>
            </a:r>
          </a:p>
        </p:txBody>
      </p:sp>
    </p:spTree>
    <p:extLst>
      <p:ext uri="{BB962C8B-B14F-4D97-AF65-F5344CB8AC3E}">
        <p14:creationId xmlns:p14="http://schemas.microsoft.com/office/powerpoint/2010/main" val="19116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Περιεκτικότητα σε πρωτεΐνες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Ποικίλλει ανάλογα με:</a:t>
            </a:r>
          </a:p>
          <a:p>
            <a:pPr lvl="1"/>
            <a:r>
              <a:rPr lang="el-GR" dirty="0"/>
              <a:t>Είδος</a:t>
            </a:r>
          </a:p>
          <a:p>
            <a:pPr lvl="1"/>
            <a:r>
              <a:rPr lang="el-GR" dirty="0"/>
              <a:t>Ποικιλία</a:t>
            </a:r>
          </a:p>
          <a:p>
            <a:pPr lvl="1"/>
            <a:r>
              <a:rPr lang="el-GR" dirty="0"/>
              <a:t>Έδαφος</a:t>
            </a:r>
          </a:p>
          <a:p>
            <a:pPr lvl="1"/>
            <a:r>
              <a:rPr lang="el-GR" dirty="0"/>
              <a:t>Λίπανση </a:t>
            </a:r>
          </a:p>
          <a:p>
            <a:pPr lvl="1"/>
            <a:r>
              <a:rPr lang="el-GR" dirty="0"/>
              <a:t>Κλιματολογικές συνθήκες</a:t>
            </a:r>
          </a:p>
          <a:p>
            <a:r>
              <a:rPr lang="el-GR" dirty="0"/>
              <a:t>Μειώνεται από φλοιό προς πυρήνα σπόρου</a:t>
            </a:r>
          </a:p>
          <a:p>
            <a:r>
              <a:rPr lang="el-GR" dirty="0"/>
              <a:t>Περιοριστική ή λυσίνη</a:t>
            </a:r>
          </a:p>
          <a:p>
            <a:r>
              <a:rPr lang="el-GR" dirty="0"/>
              <a:t>Περιέχει γλουτένη = γλιαδίνη + γλουτενίνη</a:t>
            </a:r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DC50-217C-4E44-8B8B-31E45AB8FE49}" type="slidenum">
              <a:rPr lang="el-GR" altLang="el-GR"/>
              <a:pPr/>
              <a:t>4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82452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35C6-9AB7-4E61-B092-4C818493E04F}" type="slidenum">
              <a:rPr lang="el-GR" altLang="el-GR"/>
              <a:pPr/>
              <a:t>5</a:t>
            </a:fld>
            <a:endParaRPr lang="el-GR" altLang="el-GR" dirty="0"/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Περιεκτικότητα σε βιταμίνες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dirty="0"/>
              <a:t>Συμπλέγματος Β</a:t>
            </a:r>
          </a:p>
          <a:p>
            <a:r>
              <a:rPr lang="el-GR" altLang="el-GR" dirty="0"/>
              <a:t>Βιτ Β1</a:t>
            </a:r>
          </a:p>
          <a:p>
            <a:r>
              <a:rPr lang="el-GR" altLang="el-GR" dirty="0"/>
              <a:t>Βιτ Β2</a:t>
            </a:r>
          </a:p>
          <a:p>
            <a:r>
              <a:rPr lang="el-GR" altLang="el-GR" dirty="0"/>
              <a:t>Βιτ Β6</a:t>
            </a:r>
          </a:p>
          <a:p>
            <a:r>
              <a:rPr lang="el-GR" altLang="el-GR" dirty="0"/>
              <a:t>Νιασίνη</a:t>
            </a:r>
          </a:p>
          <a:p>
            <a:pPr>
              <a:buFont typeface="Wingdings" pitchFamily="2" charset="2"/>
              <a:buNone/>
            </a:pPr>
            <a:r>
              <a:rPr lang="el-GR" altLang="el-GR" dirty="0"/>
              <a:t>Βιτ Ε</a:t>
            </a:r>
          </a:p>
          <a:p>
            <a:pPr>
              <a:buFont typeface="Wingdings" pitchFamily="2" charset="2"/>
              <a:buNone/>
            </a:pPr>
            <a:r>
              <a:rPr lang="el-GR" altLang="el-GR" dirty="0"/>
              <a:t>Δεν περιέχουν: βιτ Α</a:t>
            </a:r>
            <a:r>
              <a:rPr lang="en-US" altLang="el-GR" dirty="0"/>
              <a:t>, C </a:t>
            </a:r>
            <a:r>
              <a:rPr lang="el-GR" altLang="el-GR" dirty="0"/>
              <a:t>ή</a:t>
            </a:r>
            <a:r>
              <a:rPr lang="en-US" altLang="el-GR" dirty="0"/>
              <a:t> D 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8264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D7F2-5D5F-4D02-9CC9-3C1380C2FD1F}" type="slidenum">
              <a:rPr lang="el-GR" altLang="el-GR"/>
              <a:pPr/>
              <a:t>6</a:t>
            </a:fld>
            <a:endParaRPr lang="el-GR" altLang="el-GR" dirty="0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Περιεκτικότητα σε λιπίδια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Πολύ μικρή 1-2%, </a:t>
            </a:r>
          </a:p>
          <a:p>
            <a:pPr lvl="1"/>
            <a:r>
              <a:rPr lang="el-GR" altLang="el-GR" dirty="0"/>
              <a:t>εξαίρεση η βρώμη 6%</a:t>
            </a:r>
          </a:p>
          <a:p>
            <a:r>
              <a:rPr lang="el-GR" altLang="el-GR" dirty="0"/>
              <a:t>Κυρίως στο φύτρο</a:t>
            </a:r>
          </a:p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4972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D6AD-2584-4E12-A292-E4AA93605460}" type="slidenum">
              <a:rPr lang="el-GR" altLang="el-GR"/>
              <a:pPr/>
              <a:t>7</a:t>
            </a:fld>
            <a:endParaRPr lang="el-GR" altLang="el-GR" dirty="0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Τρόπος/βαθμός άλεσης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800" dirty="0"/>
              <a:t>Μέταλλα και βιταμίνες περιέχονται κυρίως στους εξωτερικούς φλοιούς 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πχ στο σιτάρι 20</a:t>
            </a:r>
            <a:r>
              <a:rPr lang="en-US" altLang="el-GR" sz="2400" dirty="0"/>
              <a:t>x</a:t>
            </a:r>
            <a:r>
              <a:rPr lang="el-GR" altLang="el-GR" sz="2400" dirty="0"/>
              <a:t> περισσότερο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Υψηλός/χαμηλός βαθμός άλεσης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Τύπος άλευρου ορίζεται από υπόλειμμα (= μέταλλα) καύσης σε 910</a:t>
            </a:r>
            <a:r>
              <a:rPr lang="en-US" altLang="el-GR" sz="2800" dirty="0"/>
              <a:t> </a:t>
            </a:r>
            <a:r>
              <a:rPr lang="el-GR" altLang="el-GR" sz="2800" baseline="30000" dirty="0"/>
              <a:t>Ο</a:t>
            </a:r>
            <a:r>
              <a:rPr lang="el-GR" altLang="el-GR" sz="2800" dirty="0"/>
              <a:t> </a:t>
            </a:r>
            <a:r>
              <a:rPr lang="en-US" altLang="el-GR" sz="2800" dirty="0" smtClean="0"/>
              <a:t>C </a:t>
            </a:r>
            <a:r>
              <a:rPr lang="el-GR" altLang="el-GR" sz="2800" dirty="0" smtClean="0"/>
              <a:t>πχ</a:t>
            </a:r>
            <a:endParaRPr lang="el-GR" altLang="el-GR" sz="2800" dirty="0"/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τύπος 405: χαμηλής διατροφικής αξίας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τύπος 1700 (σιτάρι: 100% του σπόρου): υψηλή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Περιεκτικότητα σε διαιτητικές ίνες εξαρτάται από βαθμό άλεσης</a:t>
            </a:r>
          </a:p>
          <a:p>
            <a:pPr>
              <a:lnSpc>
                <a:spcPct val="90000"/>
              </a:lnSpc>
            </a:pP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4171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9859-B3C9-4111-80CD-7B1071F7C09D}" type="slidenum">
              <a:rPr lang="el-GR" altLang="el-GR"/>
              <a:pPr/>
              <a:t>8</a:t>
            </a:fld>
            <a:endParaRPr lang="el-GR" altLang="el-GR" dirty="0"/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Προϊόντα ολικής άλεσης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800" dirty="0"/>
              <a:t>Υψηλή περιεκτικότητα σε 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Μέταλλα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Βιταμίνες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Διαιτητικές ίνες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800" dirty="0"/>
              <a:t>Φυτίνη δεσμεύει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Ασβέστιο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Μαγνήσιο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Ψευδάργυρο</a:t>
            </a:r>
          </a:p>
          <a:p>
            <a:pPr>
              <a:lnSpc>
                <a:spcPct val="90000"/>
              </a:lnSpc>
            </a:pPr>
            <a:r>
              <a:rPr lang="el-GR" altLang="el-GR" sz="2800" dirty="0" smtClean="0"/>
              <a:t>Σίδηρο</a:t>
            </a: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29953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191</TotalTime>
  <Words>1046</Words>
  <Application>Microsoft Office PowerPoint</Application>
  <PresentationFormat>Προβολή στην οθόνη (4:3)</PresentationFormat>
  <Paragraphs>201</Paragraphs>
  <Slides>22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22</vt:i4>
      </vt:variant>
    </vt:vector>
  </HeadingPairs>
  <TitlesOfParts>
    <vt:vector size="24" baseType="lpstr">
      <vt:lpstr>template</vt:lpstr>
      <vt:lpstr>OC_template_updated</vt:lpstr>
      <vt:lpstr>Διατροφή</vt:lpstr>
      <vt:lpstr>Δημητριακά</vt:lpstr>
      <vt:lpstr>Σημαντικότερα είδη </vt:lpstr>
      <vt:lpstr>Θρεπτικά συστατικά</vt:lpstr>
      <vt:lpstr>Περιεκτικότητα σε πρωτεΐνες</vt:lpstr>
      <vt:lpstr>Περιεκτικότητα σε βιταμίνες</vt:lpstr>
      <vt:lpstr>Περιεκτικότητα σε λιπίδια</vt:lpstr>
      <vt:lpstr>Τρόπος/βαθμός άλεσης</vt:lpstr>
      <vt:lpstr>Προϊόντα ολικής άλεσης</vt:lpstr>
      <vt:lpstr>Αλλα συστατικά</vt:lpstr>
      <vt:lpstr>Μορφή τροφίμων</vt:lpstr>
      <vt:lpstr>Το ρύζι και οι ιδιαιτερότητες</vt:lpstr>
      <vt:lpstr>Κριθάρι- Βρώμη- Καλαμπόκι</vt:lpstr>
      <vt:lpstr>Άμυλο- Ινουλίνη</vt:lpstr>
      <vt:lpstr>Ψωμί - Ζυμαρικά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49</cp:revision>
  <dcterms:created xsi:type="dcterms:W3CDTF">2015-07-21T13:01:13Z</dcterms:created>
  <dcterms:modified xsi:type="dcterms:W3CDTF">2015-11-13T07:26:01Z</dcterms:modified>
</cp:coreProperties>
</file>