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68" r:id="rId4"/>
    <p:sldId id="269" r:id="rId5"/>
    <p:sldId id="270" r:id="rId6"/>
    <p:sldId id="271" r:id="rId7"/>
    <p:sldId id="292" r:id="rId8"/>
    <p:sldId id="272" r:id="rId9"/>
    <p:sldId id="273" r:id="rId10"/>
    <p:sldId id="293" r:id="rId11"/>
    <p:sldId id="274" r:id="rId12"/>
    <p:sldId id="275" r:id="rId13"/>
    <p:sldId id="294"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57" r:id="rId31"/>
    <p:sldId id="262" r:id="rId32"/>
    <p:sldId id="264" r:id="rId33"/>
    <p:sldId id="295" r:id="rId34"/>
    <p:sldId id="296"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833120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4901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86228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69356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366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62731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30221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918661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133566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632843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23834EB9-8D8E-4CDA-A712-18B0D3CD1EF7}"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53117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pPr>
              <a:defRPr/>
            </a:pPr>
            <a:fld id="{22E88A55-183D-4B28-8655-2EA3F5D07FA0}"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14853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098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154711/girl-with-asthma-spray-by-moini"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publicdomain/zero/1.0/" TargetMode="External"/><Relationship Id="rId4" Type="http://schemas.openxmlformats.org/officeDocument/2006/relationships/hyperlink" Target="https://openclipart.org/user-detail/Moin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ldcopd.org/" TargetMode="External"/><Relationship Id="rId2" Type="http://schemas.openxmlformats.org/officeDocument/2006/relationships/hyperlink" Target="http://www.ginasthma.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prstClr val="black"/>
                </a:solidFill>
                <a:latin typeface="Calibri"/>
              </a:rPr>
              <a:t>Κλινική Άσκηση σε Καρδιο-Αναπνευστικές Παθήσεις</a:t>
            </a:r>
            <a:r>
              <a:rPr lang="en-US" sz="3600" b="1" dirty="0" smtClean="0">
                <a:solidFill>
                  <a:prstClr val="black"/>
                </a:solidFill>
                <a:latin typeface="Calibri"/>
              </a:rPr>
              <a:t> (</a:t>
            </a:r>
            <a:r>
              <a:rPr lang="el-GR" sz="3600" b="1" dirty="0" smtClean="0">
                <a:solidFill>
                  <a:prstClr val="black"/>
                </a:solidFill>
                <a:latin typeface="Calibri"/>
              </a:rPr>
              <a:t>Θ)</a:t>
            </a:r>
            <a:endParaRPr lang="el-GR" sz="3600" b="1" dirty="0">
              <a:solidFill>
                <a:schemeClr val="tx1"/>
              </a:solidFill>
              <a:latin typeface="+mn-lt"/>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1" name="Υπότιτλος 2"/>
          <p:cNvSpPr>
            <a:spLocks noGrp="1"/>
          </p:cNvSpPr>
          <p:nvPr>
            <p:ph type="subTitle" idx="1"/>
          </p:nvPr>
        </p:nvSpPr>
        <p:spPr>
          <a:xfrm>
            <a:off x="250825" y="2636912"/>
            <a:ext cx="8642350" cy="1584176"/>
          </a:xfrm>
        </p:spPr>
        <p:txBody>
          <a:bodyPr rtlCol="0">
            <a:normAutofit lnSpcReduction="10000"/>
          </a:bodyPr>
          <a:lstStyle/>
          <a:p>
            <a:pPr>
              <a:defRPr/>
            </a:pPr>
            <a:r>
              <a:rPr lang="el-GR" sz="2600" b="1" dirty="0" smtClean="0">
                <a:solidFill>
                  <a:schemeClr val="tx1"/>
                </a:solidFill>
              </a:rPr>
              <a:t>Ενότητα 4</a:t>
            </a:r>
            <a:r>
              <a:rPr lang="el-GR" sz="2600" dirty="0" smtClean="0">
                <a:solidFill>
                  <a:schemeClr val="tx1"/>
                </a:solidFill>
              </a:rPr>
              <a:t>:</a:t>
            </a:r>
            <a:r>
              <a:rPr lang="en-US" sz="2600" dirty="0" smtClean="0">
                <a:solidFill>
                  <a:schemeClr val="tx1"/>
                </a:solidFill>
              </a:rPr>
              <a:t> </a:t>
            </a:r>
            <a:r>
              <a:rPr lang="el-GR" sz="2600" dirty="0">
                <a:solidFill>
                  <a:schemeClr val="tx1"/>
                </a:solidFill>
              </a:rPr>
              <a:t>Ανάλυση κλινικών περιστατικών αποφρακτικών </a:t>
            </a:r>
            <a:r>
              <a:rPr lang="el-GR" sz="2600" dirty="0" smtClean="0">
                <a:solidFill>
                  <a:schemeClr val="tx1"/>
                </a:solidFill>
              </a:rPr>
              <a:t>και περιοριστικών παθήσεων- </a:t>
            </a:r>
            <a:r>
              <a:rPr lang="el-GR" sz="2600" dirty="0">
                <a:solidFill>
                  <a:schemeClr val="tx1"/>
                </a:solidFill>
              </a:rPr>
              <a:t>κατευθυντήριες οδηγίες </a:t>
            </a:r>
            <a:endParaRPr lang="el-GR" sz="2600" dirty="0" smtClean="0">
              <a:solidFill>
                <a:schemeClr val="tx1"/>
              </a:solidFill>
            </a:endParaRPr>
          </a:p>
          <a:p>
            <a:pPr>
              <a:defRPr/>
            </a:pPr>
            <a:endParaRPr lang="el-GR" sz="1800" dirty="0" smtClean="0">
              <a:solidFill>
                <a:prstClr val="black"/>
              </a:solidFill>
            </a:endParaRPr>
          </a:p>
          <a:p>
            <a:pPr eaLnBrk="1" fontAlgn="auto" hangingPunct="1">
              <a:spcAft>
                <a:spcPts val="0"/>
              </a:spcAft>
              <a:buFont typeface="Arial" pitchFamily="34" charset="0"/>
              <a:buNone/>
              <a:defRPr/>
            </a:pPr>
            <a:r>
              <a:rPr lang="el-GR" sz="2200" dirty="0" smtClean="0">
                <a:solidFill>
                  <a:prstClr val="black"/>
                </a:solidFill>
              </a:rPr>
              <a:t>Ειρήνη Γραμματοπούλου, Αναπληρώτρια Καθηγήτρια</a:t>
            </a:r>
            <a:endParaRPr lang="el-GR" sz="2200" dirty="0">
              <a:solidFill>
                <a:prstClr val="black"/>
              </a:solidFill>
            </a:endParaRPr>
          </a:p>
        </p:txBody>
      </p:sp>
      <p:sp>
        <p:nvSpPr>
          <p:cNvPr id="13" name="Ορθογώνιο 8"/>
          <p:cNvSpPr/>
          <p:nvPr/>
        </p:nvSpPr>
        <p:spPr>
          <a:xfrm>
            <a:off x="5148064" y="4137330"/>
            <a:ext cx="3692914" cy="769441"/>
          </a:xfrm>
          <a:prstGeom prst="rect">
            <a:avLst/>
          </a:prstGeom>
        </p:spPr>
        <p:txBody>
          <a:bodyPr wrap="square">
            <a:spAutoFit/>
          </a:bodyPr>
          <a:lstStyle/>
          <a:p>
            <a:pPr algn="ctr"/>
            <a:r>
              <a:rPr lang="el-GR" sz="2200" dirty="0" smtClean="0">
                <a:solidFill>
                  <a:prstClr val="black"/>
                </a:solidFill>
                <a:latin typeface="+mn-lt"/>
              </a:rPr>
              <a:t>Γεώργιος Μήτσιου,</a:t>
            </a:r>
          </a:p>
          <a:p>
            <a:pPr algn="ctr"/>
            <a:r>
              <a:rPr lang="el-GR" sz="2200" dirty="0" smtClean="0">
                <a:solidFill>
                  <a:prstClr val="black"/>
                </a:solidFill>
                <a:latin typeface="+mn-lt"/>
              </a:rPr>
              <a:t>Εργαστηριακός συνεργάτης</a:t>
            </a:r>
            <a:endParaRPr lang="el-GR" sz="2200" dirty="0">
              <a:solidFill>
                <a:prstClr val="black"/>
              </a:solidFill>
              <a:latin typeface="+mn-lt"/>
            </a:endParaRPr>
          </a:p>
        </p:txBody>
      </p:sp>
      <p:sp>
        <p:nvSpPr>
          <p:cNvPr id="14" name="Ορθογώνιο 3"/>
          <p:cNvSpPr/>
          <p:nvPr/>
        </p:nvSpPr>
        <p:spPr>
          <a:xfrm>
            <a:off x="306610" y="4139538"/>
            <a:ext cx="3370025" cy="769441"/>
          </a:xfrm>
          <a:prstGeom prst="rect">
            <a:avLst/>
          </a:prstGeom>
        </p:spPr>
        <p:txBody>
          <a:bodyPr wrap="none">
            <a:spAutoFit/>
          </a:bodyPr>
          <a:lstStyle/>
          <a:p>
            <a:pPr algn="ctr"/>
            <a:r>
              <a:rPr lang="el-GR" sz="2200" dirty="0">
                <a:latin typeface="+mn-lt"/>
              </a:rPr>
              <a:t>Αφροδίτη </a:t>
            </a:r>
            <a:r>
              <a:rPr lang="el-GR" sz="2200" dirty="0" smtClean="0">
                <a:latin typeface="+mn-lt"/>
              </a:rPr>
              <a:t>Ευαγγελοδήμου</a:t>
            </a:r>
          </a:p>
          <a:p>
            <a:pPr algn="ctr"/>
            <a:r>
              <a:rPr lang="el-GR" sz="2200" dirty="0" smtClean="0">
                <a:latin typeface="+mn-lt"/>
              </a:rPr>
              <a:t>Εργαστηριακή συνεργάτιδα</a:t>
            </a:r>
            <a:endParaRPr lang="el-GR" sz="2200" dirty="0">
              <a:latin typeface="+mn-lt"/>
            </a:endParaRPr>
          </a:p>
        </p:txBody>
      </p:sp>
      <p:sp>
        <p:nvSpPr>
          <p:cNvPr id="15" name="Ορθογώνιο 4"/>
          <p:cNvSpPr/>
          <p:nvPr/>
        </p:nvSpPr>
        <p:spPr>
          <a:xfrm>
            <a:off x="2519772" y="4906771"/>
            <a:ext cx="4104456" cy="430887"/>
          </a:xfrm>
          <a:prstGeom prst="rect">
            <a:avLst/>
          </a:prstGeom>
        </p:spPr>
        <p:txBody>
          <a:bodyPr wrap="square">
            <a:spAutoFit/>
          </a:bodyPr>
          <a:lstStyle/>
          <a:p>
            <a:pPr algn="ctr"/>
            <a:r>
              <a:rPr lang="el-GR" sz="2200" dirty="0">
                <a:latin typeface="+mn-lt"/>
              </a:rPr>
              <a:t>Τμήμα Φυσικοθεραπείας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ΧΑΠ-Περιστατικό 1 </a:t>
            </a:r>
            <a:r>
              <a:rPr lang="el-GR" sz="2800" b="0" dirty="0" smtClean="0"/>
              <a:t>(1 από 3)</a:t>
            </a:r>
            <a:endParaRPr lang="el-GR" sz="2800" b="0" dirty="0"/>
          </a:p>
        </p:txBody>
      </p:sp>
      <p:sp>
        <p:nvSpPr>
          <p:cNvPr id="3" name="Θέση περιεχομένου 2"/>
          <p:cNvSpPr>
            <a:spLocks noGrp="1"/>
          </p:cNvSpPr>
          <p:nvPr>
            <p:ph idx="1"/>
          </p:nvPr>
        </p:nvSpPr>
        <p:spPr/>
        <p:txBody>
          <a:bodyPr>
            <a:noAutofit/>
          </a:bodyPr>
          <a:lstStyle/>
          <a:p>
            <a:pPr marL="0" indent="0">
              <a:buNone/>
            </a:pPr>
            <a:r>
              <a:rPr lang="el-GR" sz="2200" dirty="0" smtClean="0"/>
              <a:t>Ασθενής 57 ετών με χρόνια αποφρακτική πνευμονοπάθεια-ΧΑΠ προσέρχεται στο τμήμα επειγόντων περιστατικών νοσοκομείου των Αθηνών με: </a:t>
            </a:r>
          </a:p>
          <a:p>
            <a:r>
              <a:rPr lang="el-GR" sz="2200" dirty="0" smtClean="0"/>
              <a:t>Δύσπνοια (</a:t>
            </a:r>
            <a:r>
              <a:rPr lang="el-GR" sz="2200" dirty="0"/>
              <a:t>κυρίως κατά τη διάρκεια της νύχτας) = 6 (</a:t>
            </a:r>
            <a:r>
              <a:rPr lang="el-GR" sz="2200" dirty="0" smtClean="0"/>
              <a:t>κλίμακα Borg)</a:t>
            </a:r>
          </a:p>
          <a:p>
            <a:r>
              <a:rPr lang="el-GR" sz="2200" dirty="0" smtClean="0"/>
              <a:t>Κόπωση </a:t>
            </a:r>
            <a:r>
              <a:rPr lang="el-GR" sz="2200" dirty="0"/>
              <a:t>= </a:t>
            </a:r>
            <a:r>
              <a:rPr lang="el-GR" sz="2200" dirty="0" smtClean="0"/>
              <a:t>4 (κλίμακα Borg)</a:t>
            </a:r>
          </a:p>
          <a:p>
            <a:r>
              <a:rPr lang="el-GR" sz="2200" dirty="0" smtClean="0"/>
              <a:t>FEV</a:t>
            </a:r>
            <a:r>
              <a:rPr lang="el-GR" sz="2200" baseline="-25000" dirty="0" smtClean="0"/>
              <a:t>1</a:t>
            </a:r>
            <a:r>
              <a:rPr lang="el-GR" sz="2200" dirty="0" smtClean="0"/>
              <a:t>  =  82% της προβλεπόμενης τιμής</a:t>
            </a:r>
          </a:p>
          <a:p>
            <a:r>
              <a:rPr lang="el-GR" sz="2200" dirty="0" smtClean="0"/>
              <a:t>Βλεννοπυώδη απόχρεμψη</a:t>
            </a:r>
          </a:p>
          <a:p>
            <a:r>
              <a:rPr lang="el-GR" sz="2200" dirty="0" smtClean="0"/>
              <a:t>37.8 C</a:t>
            </a:r>
            <a:r>
              <a:rPr lang="el-GR" sz="2200" baseline="30000" dirty="0" smtClean="0"/>
              <a:t>ο</a:t>
            </a:r>
          </a:p>
          <a:p>
            <a:r>
              <a:rPr lang="el-GR" sz="2200" dirty="0" smtClean="0"/>
              <a:t>FEV</a:t>
            </a:r>
            <a:r>
              <a:rPr lang="el-GR" sz="2200" baseline="-25000" dirty="0" smtClean="0"/>
              <a:t>1</a:t>
            </a:r>
            <a:r>
              <a:rPr lang="el-GR" sz="2200" dirty="0" smtClean="0"/>
              <a:t>/FEVC  = 65%</a:t>
            </a:r>
          </a:p>
          <a:p>
            <a:r>
              <a:rPr lang="el-GR" sz="2200" dirty="0" smtClean="0"/>
              <a:t>SatO</a:t>
            </a:r>
            <a:r>
              <a:rPr lang="el-GR" sz="2200" baseline="-25000" dirty="0" smtClean="0"/>
              <a:t>2</a:t>
            </a:r>
            <a:r>
              <a:rPr lang="el-GR" sz="2200" dirty="0" smtClean="0"/>
              <a:t> = 91% </a:t>
            </a:r>
          </a:p>
          <a:p>
            <a:r>
              <a:rPr lang="el-GR" sz="2200" dirty="0" smtClean="0"/>
              <a:t>Πρώην καπνιστής (διακοπή πριν 6 μήνες)</a:t>
            </a:r>
          </a:p>
          <a:p>
            <a:r>
              <a:rPr lang="el-GR" sz="2200" dirty="0" smtClean="0"/>
              <a:t>PCO</a:t>
            </a:r>
            <a:r>
              <a:rPr lang="el-GR" sz="2200" baseline="-25000" dirty="0" smtClean="0"/>
              <a:t>2</a:t>
            </a:r>
            <a:r>
              <a:rPr lang="el-GR" sz="2200" dirty="0" smtClean="0"/>
              <a:t> = 50 mmHg</a:t>
            </a:r>
          </a:p>
        </p:txBody>
      </p:sp>
      <p:sp>
        <p:nvSpPr>
          <p:cNvPr id="4" name="Rectangle 3"/>
          <p:cNvSpPr/>
          <p:nvPr/>
        </p:nvSpPr>
        <p:spPr>
          <a:xfrm>
            <a:off x="4567032" y="3444240"/>
            <a:ext cx="4572000" cy="1754326"/>
          </a:xfrm>
          <a:prstGeom prst="rect">
            <a:avLst/>
          </a:prstGeom>
          <a:solidFill>
            <a:schemeClr val="bg1">
              <a:lumMod val="95000"/>
            </a:schemeClr>
          </a:solidFill>
        </p:spPr>
        <p:txBody>
          <a:bodyPr>
            <a:spAutoFit/>
          </a:bodyPr>
          <a:lstStyle/>
          <a:p>
            <a:pPr marL="0" indent="0">
              <a:buNone/>
            </a:pPr>
            <a:r>
              <a:rPr lang="el-GR" dirty="0">
                <a:latin typeface="+mn-lt"/>
              </a:rPr>
              <a:t>Διαπιστώνεται παροξυσμός ΧΑΠ, χορηγείται συντηρητική και ανακουφιστική φαρμακευτική αγωγή από τον εφημερεύοντα ιατρό και παραπέμπεται στο συνεργάτη του ΤΕΠ φυσικοθεραπευτή του νοσοκομείου για συμβουλευτική συνεδρία.</a:t>
            </a:r>
          </a:p>
        </p:txBody>
      </p:sp>
    </p:spTree>
    <p:extLst>
      <p:ext uri="{BB962C8B-B14F-4D97-AF65-F5344CB8AC3E}">
        <p14:creationId xmlns:p14="http://schemas.microsoft.com/office/powerpoint/2010/main" val="2535689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ΧΑΠ-Περιστατικό 1 </a:t>
            </a:r>
            <a:r>
              <a:rPr lang="el-GR" sz="2800" b="0" dirty="0" smtClean="0"/>
              <a:t>(2 από 3)</a:t>
            </a:r>
            <a:endParaRPr lang="el-GR" sz="2800" b="0" dirty="0"/>
          </a:p>
        </p:txBody>
      </p:sp>
      <p:sp>
        <p:nvSpPr>
          <p:cNvPr id="3" name="Θέση περιεχομένου 2"/>
          <p:cNvSpPr>
            <a:spLocks noGrp="1"/>
          </p:cNvSpPr>
          <p:nvPr>
            <p:ph idx="1"/>
          </p:nvPr>
        </p:nvSpPr>
        <p:spPr/>
        <p:txBody>
          <a:bodyPr>
            <a:noAutofit/>
          </a:bodyPr>
          <a:lstStyle/>
          <a:p>
            <a:pPr marL="0" indent="0">
              <a:buNone/>
            </a:pPr>
            <a:r>
              <a:rPr lang="el-GR" sz="2400" b="1" dirty="0" smtClean="0"/>
              <a:t>ΕΡΜΗΝΕΙΑ ΑΞΙΟΛΟΓΗΣΗΣ ΤΟΥ ΑΣΘΕΝΗ</a:t>
            </a:r>
          </a:p>
          <a:p>
            <a:r>
              <a:rPr lang="el-GR" sz="2400" dirty="0" smtClean="0"/>
              <a:t>Αυξημένο έργο αναπνοής, δύσπνοια ηρεμίας και άσκησης</a:t>
            </a:r>
          </a:p>
          <a:p>
            <a:r>
              <a:rPr lang="el-GR" sz="2400" dirty="0" smtClean="0"/>
              <a:t>Υπερκαπνία, Κορεσμός οριακός</a:t>
            </a:r>
          </a:p>
          <a:p>
            <a:r>
              <a:rPr lang="el-GR" sz="2400" dirty="0" smtClean="0"/>
              <a:t>Σοβαρότητα ΧΑΠ: στάδιο Ι 	</a:t>
            </a:r>
          </a:p>
          <a:p>
            <a:pPr marL="0" indent="0">
              <a:buNone/>
            </a:pPr>
            <a:r>
              <a:rPr lang="el-GR" sz="2400" b="1" dirty="0" smtClean="0"/>
              <a:t>ΣΤΟΧΟΣ</a:t>
            </a:r>
          </a:p>
          <a:p>
            <a:r>
              <a:rPr lang="el-GR" sz="2400" dirty="0" smtClean="0"/>
              <a:t>Ανακούφιση από τη δύσπνοια και αποβολή των εκκρίσεων για καλύτερο πνευμονικό αερισμό και οξυγόνωση (βραχυπρόθεσμος)</a:t>
            </a:r>
          </a:p>
        </p:txBody>
      </p:sp>
    </p:spTree>
    <p:extLst>
      <p:ext uri="{BB962C8B-B14F-4D97-AF65-F5344CB8AC3E}">
        <p14:creationId xmlns:p14="http://schemas.microsoft.com/office/powerpoint/2010/main" val="4372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ΧΑΠ-Περιστατικό 1 </a:t>
            </a:r>
            <a:r>
              <a:rPr lang="el-GR" sz="2800" b="0" dirty="0" smtClean="0"/>
              <a:t>(3 από 3)</a:t>
            </a:r>
            <a:endParaRPr lang="el-GR" sz="2800" b="0" dirty="0"/>
          </a:p>
        </p:txBody>
      </p:sp>
      <p:sp>
        <p:nvSpPr>
          <p:cNvPr id="3" name="Θέση περιεχομένου 2"/>
          <p:cNvSpPr>
            <a:spLocks noGrp="1"/>
          </p:cNvSpPr>
          <p:nvPr>
            <p:ph idx="1"/>
          </p:nvPr>
        </p:nvSpPr>
        <p:spPr/>
        <p:txBody>
          <a:bodyPr>
            <a:noAutofit/>
          </a:bodyPr>
          <a:lstStyle/>
          <a:p>
            <a:pPr marL="0" indent="0">
              <a:buNone/>
            </a:pPr>
            <a:r>
              <a:rPr lang="el-GR" sz="2400" b="1" dirty="0" smtClean="0"/>
              <a:t>ΕΝΕΡΓΕΙΕΣ</a:t>
            </a:r>
          </a:p>
          <a:p>
            <a:pPr>
              <a:spcBef>
                <a:spcPts val="0"/>
              </a:spcBef>
            </a:pPr>
            <a:r>
              <a:rPr lang="el-GR" sz="2400" dirty="0" smtClean="0"/>
              <a:t>Εκπαίδευση στη χρήση των εισπνεόμενων φαρμάκων </a:t>
            </a:r>
          </a:p>
          <a:p>
            <a:pPr>
              <a:spcBef>
                <a:spcPts val="0"/>
              </a:spcBef>
            </a:pPr>
            <a:r>
              <a:rPr lang="el-GR" sz="2400" dirty="0" smtClean="0"/>
              <a:t>Υπόδειξη θέσης χαλάρωσης 45</a:t>
            </a:r>
            <a:r>
              <a:rPr lang="el-GR" sz="2400" baseline="30000" dirty="0" smtClean="0"/>
              <a:t>ο</a:t>
            </a:r>
            <a:r>
              <a:rPr lang="el-GR" sz="2400" dirty="0" smtClean="0"/>
              <a:t> </a:t>
            </a:r>
            <a:r>
              <a:rPr lang="el-GR" sz="2400" dirty="0"/>
              <a:t>κάμψη </a:t>
            </a:r>
            <a:r>
              <a:rPr lang="el-GR" sz="2400" dirty="0" smtClean="0"/>
              <a:t>ισχίων για ανακούφιση από τη δύσπνοια με διόρθωσης της σχέσης μήκους-τάσης του διαφράγματος</a:t>
            </a:r>
          </a:p>
          <a:p>
            <a:pPr>
              <a:spcBef>
                <a:spcPts val="0"/>
              </a:spcBef>
            </a:pPr>
            <a:r>
              <a:rPr lang="el-GR" sz="2400" dirty="0" smtClean="0"/>
              <a:t>Επανεκπαίδευση αναπνευστικού πρότυπου (διαφραγματική αναπνοή σε θέση χαλάρωσης) για αύξηση του  πνευμονικού αερισμού με αργές και βαθιές αναπνοές (μείωση PCO</a:t>
            </a:r>
            <a:r>
              <a:rPr lang="el-GR" sz="2400" baseline="-25000" dirty="0" smtClean="0"/>
              <a:t>2</a:t>
            </a:r>
            <a:r>
              <a:rPr lang="el-GR" sz="2400" dirty="0" smtClean="0"/>
              <a:t> και αύξηση του </a:t>
            </a:r>
            <a:r>
              <a:rPr lang="el-GR" sz="2400" dirty="0"/>
              <a:t>PO</a:t>
            </a:r>
            <a:r>
              <a:rPr lang="el-GR" sz="2400" baseline="-25000" dirty="0"/>
              <a:t>2</a:t>
            </a:r>
            <a:r>
              <a:rPr lang="el-GR" sz="2400" dirty="0"/>
              <a:t>)</a:t>
            </a:r>
            <a:endParaRPr lang="el-GR" sz="2400" dirty="0" smtClean="0"/>
          </a:p>
          <a:p>
            <a:pPr>
              <a:spcBef>
                <a:spcPts val="0"/>
              </a:spcBef>
            </a:pPr>
            <a:r>
              <a:rPr lang="el-GR" sz="2400" dirty="0" smtClean="0"/>
              <a:t>Διευκόλυνση της παροχέτευσης των βρογχικών εκκρίσεων με ACBT ή αυτογενή παροχέτευση ΟΧΙ ΘΕΣΕΙΣ ΠΑΡΟΧΕΤΕΥΣΗΣ ΓΙΑΤΙ ΘΑ ΜΕΙΩΣΟΥΝ ΤΟ PO2</a:t>
            </a:r>
          </a:p>
          <a:p>
            <a:pPr>
              <a:spcBef>
                <a:spcPts val="0"/>
              </a:spcBef>
            </a:pPr>
            <a:r>
              <a:rPr lang="el-GR" sz="2400" dirty="0" smtClean="0"/>
              <a:t>Συμβουλές για διατήρηση της διακοπής καπνίσματος</a:t>
            </a:r>
          </a:p>
          <a:p>
            <a:pPr>
              <a:spcBef>
                <a:spcPts val="0"/>
              </a:spcBef>
            </a:pPr>
            <a:r>
              <a:rPr lang="el-GR" sz="2400" dirty="0" smtClean="0"/>
              <a:t>Επανεκτίμηση σε 2 εβδομάδες και ένταξη σε πρόγραμμα αυτο-διαχείρισης</a:t>
            </a:r>
            <a:endParaRPr lang="el-GR" sz="2400" dirty="0"/>
          </a:p>
        </p:txBody>
      </p:sp>
    </p:spTree>
    <p:extLst>
      <p:ext uri="{BB962C8B-B14F-4D97-AF65-F5344CB8AC3E}">
        <p14:creationId xmlns:p14="http://schemas.microsoft.com/office/powerpoint/2010/main" val="2926316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908720"/>
          </a:xfrm>
        </p:spPr>
        <p:txBody>
          <a:bodyPr vert="horz" lIns="91440" tIns="45720" rIns="91440" bIns="45720" rtlCol="0" anchor="ctr">
            <a:noAutofit/>
          </a:bodyPr>
          <a:lstStyle/>
          <a:p>
            <a:r>
              <a:rPr lang="el-GR" sz="3600" dirty="0" smtClean="0"/>
              <a:t>Πνευμονική αποκατάσταση </a:t>
            </a:r>
            <a:r>
              <a:rPr lang="en-US" sz="3600" dirty="0" smtClean="0"/>
              <a:t>- </a:t>
            </a:r>
            <a:r>
              <a:rPr lang="el-GR" sz="3600" dirty="0" smtClean="0"/>
              <a:t>Περιστατικό</a:t>
            </a:r>
            <a:r>
              <a:rPr lang="en-US" sz="3600" dirty="0" smtClean="0"/>
              <a:t> </a:t>
            </a:r>
            <a:r>
              <a:rPr lang="el-GR" sz="3600" dirty="0" smtClean="0"/>
              <a:t>1 </a:t>
            </a:r>
            <a:r>
              <a:rPr lang="en-US" sz="3600" dirty="0" smtClean="0"/>
              <a:t/>
            </a:r>
            <a:br>
              <a:rPr lang="en-US" sz="3600" dirty="0" smtClean="0"/>
            </a:br>
            <a:r>
              <a:rPr lang="el-GR" sz="2800" b="0" dirty="0" smtClean="0"/>
              <a:t>(1 από 3)</a:t>
            </a:r>
            <a:endParaRPr lang="el-GR" sz="2800" b="0" dirty="0"/>
          </a:p>
        </p:txBody>
      </p:sp>
      <p:sp>
        <p:nvSpPr>
          <p:cNvPr id="3" name="Θέση περιεχομένου 2"/>
          <p:cNvSpPr>
            <a:spLocks noGrp="1"/>
          </p:cNvSpPr>
          <p:nvPr>
            <p:ph idx="1"/>
          </p:nvPr>
        </p:nvSpPr>
        <p:spPr/>
        <p:txBody>
          <a:bodyPr>
            <a:normAutofit lnSpcReduction="10000"/>
          </a:bodyPr>
          <a:lstStyle/>
          <a:p>
            <a:pPr marL="0" indent="0">
              <a:buNone/>
              <a:defRPr/>
            </a:pPr>
            <a:r>
              <a:rPr lang="el-GR" sz="2400" dirty="0" smtClean="0"/>
              <a:t>Γυναίκα 67 ετών με μετρίου βαθμού ΧΑΠ (</a:t>
            </a:r>
            <a:r>
              <a:rPr lang="en-US" sz="2400" dirty="0" smtClean="0"/>
              <a:t>FEV1=58%</a:t>
            </a:r>
            <a:r>
              <a:rPr lang="el-GR" sz="2400" dirty="0" smtClean="0"/>
              <a:t> της προβλ.)</a:t>
            </a:r>
            <a:r>
              <a:rPr lang="en-US" sz="2400" dirty="0" smtClean="0"/>
              <a:t> </a:t>
            </a:r>
            <a:r>
              <a:rPr lang="el-GR" sz="2400" dirty="0"/>
              <a:t>παραπέμπεται για πρώτη φορά σε πρόγραμμα της πνευμονικής αποκατάστασης. </a:t>
            </a:r>
            <a:endParaRPr lang="el-GR" sz="2400" dirty="0" smtClean="0"/>
          </a:p>
          <a:p>
            <a:pPr marL="0" indent="0">
              <a:buNone/>
              <a:defRPr/>
            </a:pPr>
            <a:r>
              <a:rPr lang="el-GR" sz="2400" b="1" dirty="0" smtClean="0"/>
              <a:t>Αξιολόγηση - </a:t>
            </a:r>
            <a:r>
              <a:rPr lang="el-GR" sz="2400" b="1" dirty="0"/>
              <a:t>ε</a:t>
            </a:r>
            <a:r>
              <a:rPr lang="el-GR" sz="2400" b="1" dirty="0" smtClean="0"/>
              <a:t>κπαίδευση:</a:t>
            </a:r>
          </a:p>
          <a:p>
            <a:pPr>
              <a:defRPr/>
            </a:pPr>
            <a:r>
              <a:rPr lang="en-US" sz="2400" dirty="0" smtClean="0"/>
              <a:t>SatO2</a:t>
            </a:r>
            <a:r>
              <a:rPr lang="en-US" sz="2400" dirty="0"/>
              <a:t>: 93</a:t>
            </a:r>
            <a:r>
              <a:rPr lang="en-US" sz="2400" dirty="0" smtClean="0"/>
              <a:t>%</a:t>
            </a:r>
            <a:r>
              <a:rPr lang="el-GR" sz="2400" dirty="0" smtClean="0"/>
              <a:t> στην ηρεμία</a:t>
            </a:r>
            <a:endParaRPr lang="el-GR" sz="2400" dirty="0"/>
          </a:p>
          <a:p>
            <a:pPr>
              <a:defRPr/>
            </a:pPr>
            <a:r>
              <a:rPr lang="en-US" sz="2400" dirty="0" smtClean="0"/>
              <a:t>HR</a:t>
            </a:r>
            <a:r>
              <a:rPr lang="en-US" sz="2400" dirty="0"/>
              <a:t>: </a:t>
            </a:r>
            <a:r>
              <a:rPr lang="en-US" sz="2400" dirty="0" smtClean="0"/>
              <a:t>8</a:t>
            </a:r>
            <a:r>
              <a:rPr lang="el-GR" sz="2400" dirty="0" smtClean="0"/>
              <a:t>5 </a:t>
            </a:r>
          </a:p>
          <a:p>
            <a:pPr>
              <a:defRPr/>
            </a:pPr>
            <a:r>
              <a:rPr lang="el-GR" sz="2400" dirty="0" smtClean="0"/>
              <a:t>δύσπνοια 3 </a:t>
            </a:r>
            <a:r>
              <a:rPr lang="el-GR" sz="2400" dirty="0"/>
              <a:t>(κλίμακα Borg) </a:t>
            </a:r>
            <a:endParaRPr lang="el-GR" sz="2400" dirty="0" smtClean="0"/>
          </a:p>
          <a:p>
            <a:pPr>
              <a:defRPr/>
            </a:pPr>
            <a:r>
              <a:rPr lang="el-GR" sz="2400" dirty="0" smtClean="0"/>
              <a:t>κόπωση 2 </a:t>
            </a:r>
            <a:r>
              <a:rPr lang="el-GR" sz="2400" dirty="0"/>
              <a:t>(κλίμακα Borg</a:t>
            </a:r>
            <a:r>
              <a:rPr lang="el-GR" sz="2400" dirty="0" smtClean="0"/>
              <a:t>)</a:t>
            </a:r>
          </a:p>
          <a:p>
            <a:pPr marL="0" indent="0">
              <a:buNone/>
              <a:defRPr/>
            </a:pPr>
            <a:r>
              <a:rPr lang="el-GR" sz="2400" b="1" dirty="0" smtClean="0"/>
              <a:t>Βραχυπρόθεσμος στόχος:</a:t>
            </a:r>
          </a:p>
          <a:p>
            <a:pPr>
              <a:defRPr/>
            </a:pPr>
            <a:r>
              <a:rPr lang="el-GR" sz="2400" dirty="0" smtClean="0"/>
              <a:t>Ανακούφιση από τη δύσπνοια</a:t>
            </a:r>
          </a:p>
          <a:p>
            <a:pPr marL="0" indent="0">
              <a:buNone/>
              <a:defRPr/>
            </a:pPr>
            <a:r>
              <a:rPr lang="el-GR" sz="2400" b="1" dirty="0" smtClean="0"/>
              <a:t>Μακροπρόθεσμος στόχος:</a:t>
            </a:r>
          </a:p>
          <a:p>
            <a:pPr>
              <a:defRPr/>
            </a:pPr>
            <a:r>
              <a:rPr lang="el-GR" sz="2400" dirty="0" smtClean="0"/>
              <a:t>Βελτίωση της λειτουργικότητας</a:t>
            </a:r>
            <a:endParaRPr lang="el-GR" sz="2400" dirty="0"/>
          </a:p>
          <a:p>
            <a:pPr marL="0" indent="0">
              <a:buNone/>
              <a:defRPr/>
            </a:pPr>
            <a:endParaRPr lang="el-GR" sz="2400" dirty="0" smtClean="0"/>
          </a:p>
        </p:txBody>
      </p:sp>
    </p:spTree>
    <p:extLst>
      <p:ext uri="{BB962C8B-B14F-4D97-AF65-F5344CB8AC3E}">
        <p14:creationId xmlns:p14="http://schemas.microsoft.com/office/powerpoint/2010/main" val="3991066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908720"/>
          </a:xfrm>
        </p:spPr>
        <p:txBody>
          <a:bodyPr vert="horz" lIns="91440" tIns="45720" rIns="91440" bIns="45720" rtlCol="0" anchor="ctr">
            <a:noAutofit/>
          </a:bodyPr>
          <a:lstStyle/>
          <a:p>
            <a:r>
              <a:rPr lang="el-GR" sz="3600" dirty="0"/>
              <a:t>Πνευμονική αποκατάσταση </a:t>
            </a:r>
            <a:r>
              <a:rPr lang="en-US" sz="3600" dirty="0" smtClean="0"/>
              <a:t>- </a:t>
            </a:r>
            <a:r>
              <a:rPr lang="el-GR" sz="3600" dirty="0" smtClean="0"/>
              <a:t>Περιστατικό </a:t>
            </a:r>
            <a:r>
              <a:rPr lang="el-GR" sz="3600" dirty="0"/>
              <a:t>1 </a:t>
            </a:r>
            <a:r>
              <a:rPr lang="en-US" sz="3600" dirty="0" smtClean="0"/>
              <a:t/>
            </a:r>
            <a:br>
              <a:rPr lang="en-US" sz="3600" dirty="0" smtClean="0"/>
            </a:br>
            <a:r>
              <a:rPr lang="el-GR" sz="2800" b="0" dirty="0" smtClean="0"/>
              <a:t>(2 </a:t>
            </a:r>
            <a:r>
              <a:rPr lang="el-GR" sz="2800" b="0" dirty="0"/>
              <a:t>από 3)</a:t>
            </a:r>
            <a:endParaRPr lang="el-GR" sz="3600" dirty="0">
              <a:solidFill>
                <a:srgbClr val="0070C0"/>
              </a:solidFill>
            </a:endParaRPr>
          </a:p>
        </p:txBody>
      </p:sp>
      <p:sp>
        <p:nvSpPr>
          <p:cNvPr id="3" name="Θέση περιεχομένου 2"/>
          <p:cNvSpPr>
            <a:spLocks noGrp="1"/>
          </p:cNvSpPr>
          <p:nvPr>
            <p:ph idx="1"/>
          </p:nvPr>
        </p:nvSpPr>
        <p:spPr/>
        <p:txBody>
          <a:bodyPr>
            <a:noAutofit/>
          </a:bodyPr>
          <a:lstStyle/>
          <a:p>
            <a:pPr marL="0" indent="0">
              <a:buFont typeface="Arial" charset="0"/>
              <a:buNone/>
              <a:defRPr/>
            </a:pPr>
            <a:r>
              <a:rPr lang="el-GR" sz="2400" b="1" dirty="0" smtClean="0"/>
              <a:t>Παρέμβαση</a:t>
            </a:r>
          </a:p>
          <a:p>
            <a:pPr>
              <a:spcBef>
                <a:spcPts val="300"/>
              </a:spcBef>
              <a:defRPr/>
            </a:pPr>
            <a:r>
              <a:rPr lang="el-GR" sz="2400" dirty="0" smtClean="0"/>
              <a:t>Έλεγχος </a:t>
            </a:r>
            <a:r>
              <a:rPr lang="el-GR" sz="2400" dirty="0"/>
              <a:t>και </a:t>
            </a:r>
            <a:r>
              <a:rPr lang="el-GR" sz="2400" dirty="0" smtClean="0"/>
              <a:t>επανεκπαίδευση αναπνευστικού </a:t>
            </a:r>
            <a:r>
              <a:rPr lang="el-GR" sz="2400" dirty="0"/>
              <a:t>προτύπου </a:t>
            </a:r>
            <a:r>
              <a:rPr lang="el-GR" sz="2400" dirty="0" smtClean="0"/>
              <a:t>(αργή και βαθειά εισπνοή (</a:t>
            </a:r>
            <a:r>
              <a:rPr lang="en-US" sz="2400" dirty="0" smtClean="0"/>
              <a:t>TV</a:t>
            </a:r>
            <a:r>
              <a:rPr lang="el-GR" sz="2400" dirty="0" smtClean="0"/>
              <a:t>) από </a:t>
            </a:r>
            <a:r>
              <a:rPr lang="el-GR" sz="2400" dirty="0"/>
              <a:t>τη μύτη και εκπνοή με μισόκλειστα </a:t>
            </a:r>
            <a:r>
              <a:rPr lang="el-GR" sz="2400" dirty="0" smtClean="0"/>
              <a:t>χείλη σφίγγοντας τους κοιλιακούς) </a:t>
            </a:r>
            <a:endParaRPr lang="el-GR" sz="2400" dirty="0"/>
          </a:p>
          <a:p>
            <a:pPr>
              <a:spcBef>
                <a:spcPts val="300"/>
              </a:spcBef>
              <a:defRPr/>
            </a:pPr>
            <a:r>
              <a:rPr lang="el-GR" sz="2400" dirty="0" smtClean="0"/>
              <a:t>Υιοθέτηση της </a:t>
            </a:r>
            <a:r>
              <a:rPr lang="el-GR" sz="2400" dirty="0"/>
              <a:t>διαφραγματικής αναπνοής στις καθημερινές δραστηριότητες, συντονισμός κίνησης με αναπνοή, ιεράρχηση δραστηριοτήτων, διαλείμματα (εξοικονόμηση </a:t>
            </a:r>
            <a:r>
              <a:rPr lang="el-GR" sz="2400" dirty="0" smtClean="0"/>
              <a:t>ενέργειας)</a:t>
            </a:r>
          </a:p>
          <a:p>
            <a:pPr>
              <a:spcBef>
                <a:spcPts val="300"/>
              </a:spcBef>
              <a:defRPr/>
            </a:pPr>
            <a:r>
              <a:rPr lang="el-GR" sz="2400" b="1" i="1" dirty="0" smtClean="0"/>
              <a:t>Πρόγραμμα αερόβιας άσκησης: </a:t>
            </a:r>
          </a:p>
          <a:p>
            <a:pPr lvl="1">
              <a:spcBef>
                <a:spcPts val="300"/>
              </a:spcBef>
              <a:buFont typeface="Wingdings" panose="05000000000000000000" pitchFamily="2" charset="2"/>
              <a:buChar char="ü"/>
              <a:defRPr/>
            </a:pPr>
            <a:r>
              <a:rPr lang="el-GR" sz="2000" dirty="0" smtClean="0"/>
              <a:t>Διαλειμματική άσκηση (στο 100% </a:t>
            </a:r>
            <a:r>
              <a:rPr lang="en-US" sz="2000" dirty="0" smtClean="0"/>
              <a:t>Wmax</a:t>
            </a:r>
            <a:r>
              <a:rPr lang="el-GR" sz="2000" dirty="0" smtClean="0"/>
              <a:t>): 30 </a:t>
            </a:r>
            <a:r>
              <a:rPr lang="en-US" sz="2000" dirty="0" smtClean="0"/>
              <a:t>sec </a:t>
            </a:r>
            <a:r>
              <a:rPr lang="el-GR" sz="2000" dirty="0" smtClean="0"/>
              <a:t>άσκηση - </a:t>
            </a:r>
            <a:r>
              <a:rPr lang="en-US" sz="2000" dirty="0" smtClean="0"/>
              <a:t>30 sec</a:t>
            </a:r>
            <a:r>
              <a:rPr lang="el-GR" sz="2000" dirty="0" smtClean="0"/>
              <a:t> διάλειμμα</a:t>
            </a:r>
          </a:p>
          <a:p>
            <a:pPr lvl="1">
              <a:spcBef>
                <a:spcPts val="300"/>
              </a:spcBef>
              <a:buFont typeface="Wingdings" panose="05000000000000000000" pitchFamily="2" charset="2"/>
              <a:buChar char="ü"/>
              <a:defRPr/>
            </a:pPr>
            <a:r>
              <a:rPr lang="el-GR" sz="2000" dirty="0" smtClean="0"/>
              <a:t>40-45 λεπτά σε σταθερό κυκλοεργόμετρο</a:t>
            </a:r>
          </a:p>
          <a:p>
            <a:pPr lvl="1">
              <a:spcBef>
                <a:spcPts val="300"/>
              </a:spcBef>
              <a:buFont typeface="Wingdings" panose="05000000000000000000" pitchFamily="2" charset="2"/>
              <a:buChar char="ü"/>
              <a:defRPr/>
            </a:pPr>
            <a:r>
              <a:rPr lang="el-GR" sz="2000" dirty="0" smtClean="0"/>
              <a:t>10-15 λεπτά διάδρομος (βάδιση-λειτουργικότητα) με σταδιακή αύξηση κλίσης</a:t>
            </a:r>
          </a:p>
          <a:p>
            <a:pPr lvl="1">
              <a:spcBef>
                <a:spcPts val="300"/>
              </a:spcBef>
              <a:buFont typeface="Wingdings" panose="05000000000000000000" pitchFamily="2" charset="2"/>
              <a:buChar char="ü"/>
              <a:defRPr/>
            </a:pPr>
            <a:r>
              <a:rPr lang="el-GR" sz="2000" dirty="0" smtClean="0"/>
              <a:t>Προθέρμανση – αποθεραπεία</a:t>
            </a:r>
            <a:endParaRPr lang="el-GR" sz="2000" dirty="0"/>
          </a:p>
        </p:txBody>
      </p:sp>
    </p:spTree>
    <p:extLst>
      <p:ext uri="{BB962C8B-B14F-4D97-AF65-F5344CB8AC3E}">
        <p14:creationId xmlns:p14="http://schemas.microsoft.com/office/powerpoint/2010/main" val="3357487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908720"/>
          </a:xfrm>
        </p:spPr>
        <p:txBody>
          <a:bodyPr vert="horz" lIns="91440" tIns="45720" rIns="91440" bIns="45720" rtlCol="0" anchor="ctr">
            <a:noAutofit/>
          </a:bodyPr>
          <a:lstStyle/>
          <a:p>
            <a:r>
              <a:rPr lang="el-GR" sz="3600" dirty="0"/>
              <a:t>Πνευμονική αποκατάσταση </a:t>
            </a:r>
            <a:r>
              <a:rPr lang="en-US" sz="3600" dirty="0"/>
              <a:t>-</a:t>
            </a:r>
            <a:r>
              <a:rPr lang="el-GR" sz="3600" dirty="0" smtClean="0"/>
              <a:t> Περιστατικό </a:t>
            </a:r>
            <a:r>
              <a:rPr lang="el-GR" sz="3600" dirty="0"/>
              <a:t>1 </a:t>
            </a:r>
            <a:r>
              <a:rPr lang="en-US" sz="3600" dirty="0" smtClean="0"/>
              <a:t/>
            </a:r>
            <a:br>
              <a:rPr lang="en-US" sz="3600" dirty="0" smtClean="0"/>
            </a:br>
            <a:r>
              <a:rPr lang="el-GR" sz="2800" b="0" dirty="0" smtClean="0"/>
              <a:t>(3 </a:t>
            </a:r>
            <a:r>
              <a:rPr lang="el-GR" sz="2800" b="0" dirty="0"/>
              <a:t>από 3)</a:t>
            </a:r>
            <a:endParaRPr lang="el-GR" sz="3600" dirty="0">
              <a:solidFill>
                <a:srgbClr val="0070C0"/>
              </a:solidFill>
            </a:endParaRPr>
          </a:p>
        </p:txBody>
      </p:sp>
      <p:sp>
        <p:nvSpPr>
          <p:cNvPr id="3" name="Θέση περιεχομένου 2"/>
          <p:cNvSpPr>
            <a:spLocks noGrp="1"/>
          </p:cNvSpPr>
          <p:nvPr>
            <p:ph idx="1"/>
          </p:nvPr>
        </p:nvSpPr>
        <p:spPr/>
        <p:txBody>
          <a:bodyPr>
            <a:normAutofit/>
          </a:bodyPr>
          <a:lstStyle/>
          <a:p>
            <a:pPr marL="0" indent="0">
              <a:buFont typeface="Arial" charset="0"/>
              <a:buNone/>
              <a:defRPr/>
            </a:pPr>
            <a:r>
              <a:rPr lang="el-GR" sz="2400" b="1" dirty="0" smtClean="0"/>
              <a:t>Παρέμβαση συνέχεια</a:t>
            </a:r>
          </a:p>
          <a:p>
            <a:pPr>
              <a:defRPr/>
            </a:pPr>
            <a:r>
              <a:rPr lang="el-GR" sz="2400" dirty="0" smtClean="0"/>
              <a:t>Ασκήσεις ενδυνάμωσης μεγάλων μυϊκών ομάδων: 3 σειρές </a:t>
            </a:r>
            <a:r>
              <a:rPr lang="en-US" sz="2400" dirty="0" smtClean="0"/>
              <a:t>x </a:t>
            </a:r>
            <a:r>
              <a:rPr lang="el-GR" sz="2400" dirty="0" smtClean="0"/>
              <a:t>10 επαναλήψεις στο 60-80% της μέγιστης δύναμης. Διατάσεις, ισορροπιστικές ασκήσεις</a:t>
            </a:r>
            <a:endParaRPr lang="el-GR" sz="2400" dirty="0"/>
          </a:p>
          <a:p>
            <a:pPr>
              <a:defRPr/>
            </a:pPr>
            <a:endParaRPr lang="el-GR" sz="2400" dirty="0" smtClean="0"/>
          </a:p>
          <a:p>
            <a:pPr>
              <a:defRPr/>
            </a:pPr>
            <a:r>
              <a:rPr lang="el-GR" sz="2400" dirty="0" smtClean="0"/>
              <a:t>3 φορές/εβδομάδα επί 8-12 εβδομάδες</a:t>
            </a:r>
          </a:p>
          <a:p>
            <a:pPr>
              <a:defRPr/>
            </a:pPr>
            <a:endParaRPr lang="el-GR" sz="2400" dirty="0" smtClean="0"/>
          </a:p>
          <a:p>
            <a:pPr>
              <a:defRPr/>
            </a:pPr>
            <a:r>
              <a:rPr lang="el-GR" sz="2400" dirty="0" smtClean="0"/>
              <a:t>Προσοχή στα κριτήρια διακοπής και ειδικά στη συγκεκριμένη ασθενή στην πτώση του κορεσμού του οξυγόνου κάτω από το 90% </a:t>
            </a:r>
            <a:endParaRPr lang="el-GR" sz="2400" dirty="0"/>
          </a:p>
        </p:txBody>
      </p:sp>
    </p:spTree>
    <p:extLst>
      <p:ext uri="{BB962C8B-B14F-4D97-AF65-F5344CB8AC3E}">
        <p14:creationId xmlns:p14="http://schemas.microsoft.com/office/powerpoint/2010/main" val="675135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fontScale="90000"/>
          </a:bodyPr>
          <a:lstStyle/>
          <a:p>
            <a:r>
              <a:rPr lang="el-GR" sz="4000" dirty="0" smtClean="0"/>
              <a:t>Κυστική </a:t>
            </a:r>
            <a:r>
              <a:rPr lang="el-GR" sz="4000" dirty="0" smtClean="0"/>
              <a:t>ίνωση </a:t>
            </a:r>
            <a:r>
              <a:rPr lang="el-GR" sz="4000" dirty="0" smtClean="0"/>
              <a:t>– </a:t>
            </a:r>
            <a:r>
              <a:rPr lang="el-GR" sz="4000" dirty="0"/>
              <a:t>Περιστατικό </a:t>
            </a:r>
            <a:r>
              <a:rPr lang="el-GR" sz="4000" dirty="0" smtClean="0"/>
              <a:t>1 </a:t>
            </a:r>
            <a:r>
              <a:rPr lang="el-GR" sz="3100" b="0" dirty="0" smtClean="0"/>
              <a:t>(1 από 4)</a:t>
            </a:r>
            <a:endParaRPr lang="el-GR" sz="3100" b="0" dirty="0"/>
          </a:p>
        </p:txBody>
      </p:sp>
      <p:sp>
        <p:nvSpPr>
          <p:cNvPr id="4" name="Θέση περιεχομένου 2"/>
          <p:cNvSpPr>
            <a:spLocks noGrp="1"/>
          </p:cNvSpPr>
          <p:nvPr>
            <p:ph idx="1"/>
          </p:nvPr>
        </p:nvSpPr>
        <p:spPr/>
        <p:txBody>
          <a:bodyPr>
            <a:normAutofit/>
          </a:bodyPr>
          <a:lstStyle/>
          <a:p>
            <a:pPr marL="0" indent="0">
              <a:buNone/>
            </a:pPr>
            <a:r>
              <a:rPr lang="el-GR" sz="2400" dirty="0" smtClean="0"/>
              <a:t>Γυναίκα 21 ετών με κυστική ίνωση προσέρχεται σε εφημερεύον νοσοκομείο με βήχα, εμπύρετη (39</a:t>
            </a:r>
            <a:r>
              <a:rPr lang="el-GR" sz="2400" baseline="30000" dirty="0" smtClean="0"/>
              <a:t>ο</a:t>
            </a:r>
            <a:r>
              <a:rPr lang="en-US" sz="2400" dirty="0"/>
              <a:t>C</a:t>
            </a:r>
            <a:r>
              <a:rPr lang="el-GR" sz="2400" dirty="0" smtClean="0"/>
              <a:t>) και με παραγωγή πτυέλων πράσινου χρώματος. Παραπονείται ότι δεν αισθάνεται καλά από 2ημέρου, ενώ ο βήχας επιδεινώθηκε. Οι εκκρίσεις αυξήθηκαν, έγιναν παχύρρευστες και αποβάλλονται δύσκολα: </a:t>
            </a:r>
          </a:p>
          <a:p>
            <a:r>
              <a:rPr lang="el-GR" sz="2400" dirty="0" smtClean="0"/>
              <a:t>Δύσπνοια 4 (κλίμακα Borg) </a:t>
            </a:r>
          </a:p>
          <a:p>
            <a:r>
              <a:rPr lang="el-GR" sz="2400" dirty="0" smtClean="0"/>
              <a:t>Κόπωση 1 (κλίμακα Borg)</a:t>
            </a:r>
          </a:p>
          <a:p>
            <a:r>
              <a:rPr lang="el-GR" sz="2400" dirty="0" smtClean="0"/>
              <a:t>Αναπνευστική συχνότητα 28 αναπνοές/λεπτό</a:t>
            </a:r>
          </a:p>
          <a:p>
            <a:r>
              <a:rPr lang="el-GR" sz="2400" dirty="0" smtClean="0"/>
              <a:t>FEV</a:t>
            </a:r>
            <a:r>
              <a:rPr lang="el-GR" sz="2400" baseline="-25000" dirty="0" smtClean="0"/>
              <a:t>1</a:t>
            </a:r>
            <a:r>
              <a:rPr lang="el-GR" sz="2400" dirty="0" smtClean="0"/>
              <a:t> = 92% της προβλεπόμενης τιμής</a:t>
            </a:r>
          </a:p>
          <a:p>
            <a:r>
              <a:rPr lang="el-GR" sz="2400" dirty="0" smtClean="0"/>
              <a:t>SatO</a:t>
            </a:r>
            <a:r>
              <a:rPr lang="el-GR" sz="2400" baseline="-25000" dirty="0" smtClean="0"/>
              <a:t>2</a:t>
            </a:r>
            <a:r>
              <a:rPr lang="el-GR" sz="2400" dirty="0" smtClean="0"/>
              <a:t> = 94% ηρεμίας</a:t>
            </a:r>
            <a:endParaRPr lang="el-GR" sz="2400" dirty="0"/>
          </a:p>
        </p:txBody>
      </p:sp>
    </p:spTree>
    <p:extLst>
      <p:ext uri="{BB962C8B-B14F-4D97-AF65-F5344CB8AC3E}">
        <p14:creationId xmlns:p14="http://schemas.microsoft.com/office/powerpoint/2010/main" val="130568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vert="horz" lIns="91440" tIns="45720" rIns="91440" bIns="45720" rtlCol="0" anchor="ctr">
            <a:normAutofit fontScale="90000"/>
          </a:bodyPr>
          <a:lstStyle/>
          <a:p>
            <a:r>
              <a:rPr lang="el-GR" dirty="0"/>
              <a:t>Κυστική </a:t>
            </a:r>
            <a:r>
              <a:rPr lang="el-GR" dirty="0" smtClean="0"/>
              <a:t>ίνωση </a:t>
            </a:r>
            <a:r>
              <a:rPr lang="el-GR" dirty="0"/>
              <a:t>– Περιστατικό 1 </a:t>
            </a:r>
            <a:r>
              <a:rPr lang="el-GR" sz="3100" b="0" dirty="0" smtClean="0"/>
              <a:t>(2 </a:t>
            </a:r>
            <a:r>
              <a:rPr lang="el-GR" sz="3100" b="0" dirty="0"/>
              <a:t>από 4)</a:t>
            </a:r>
            <a:endParaRPr lang="el-GR" sz="4000" dirty="0">
              <a:solidFill>
                <a:srgbClr val="0070C0"/>
              </a:solidFill>
            </a:endParaRPr>
          </a:p>
        </p:txBody>
      </p:sp>
      <p:sp>
        <p:nvSpPr>
          <p:cNvPr id="4" name="Θέση περιεχομένου 2"/>
          <p:cNvSpPr>
            <a:spLocks noGrp="1"/>
          </p:cNvSpPr>
          <p:nvPr>
            <p:ph idx="1"/>
          </p:nvPr>
        </p:nvSpPr>
        <p:spPr/>
        <p:txBody>
          <a:bodyPr>
            <a:normAutofit/>
          </a:bodyPr>
          <a:lstStyle/>
          <a:p>
            <a:pPr>
              <a:buFontTx/>
              <a:buChar char="-"/>
            </a:pPr>
            <a:r>
              <a:rPr lang="el-GR" sz="2400" dirty="0" smtClean="0"/>
              <a:t>Καθημερινά λαμβάνει εισπνεόμενα φάρμακα και συμπληρώματα </a:t>
            </a:r>
            <a:r>
              <a:rPr lang="el-GR" sz="2400" dirty="0"/>
              <a:t> </a:t>
            </a:r>
            <a:r>
              <a:rPr lang="el-GR" sz="2400" dirty="0" smtClean="0"/>
              <a:t>  </a:t>
            </a:r>
          </a:p>
          <a:p>
            <a:pPr marL="0" indent="0">
              <a:buNone/>
            </a:pPr>
            <a:r>
              <a:rPr lang="el-GR" sz="2400" dirty="0" smtClean="0"/>
              <a:t>     παγκρεατικών ενζύμων</a:t>
            </a:r>
          </a:p>
          <a:p>
            <a:pPr>
              <a:buFontTx/>
              <a:buChar char="-"/>
            </a:pPr>
            <a:r>
              <a:rPr lang="el-GR" sz="2400" dirty="0" smtClean="0"/>
              <a:t>Κάνει ποδήλατο καθημερινά και κολύμβηση 3 φορές/εβδομάδα </a:t>
            </a:r>
          </a:p>
          <a:p>
            <a:pPr>
              <a:buFontTx/>
              <a:buChar char="-"/>
            </a:pPr>
            <a:r>
              <a:rPr lang="el-GR" sz="2400" dirty="0" smtClean="0"/>
              <a:t>Συμμετέχει σε ομάδα ασθενών με κυστική ίνωση, εργάζεται ως γραμματέας </a:t>
            </a:r>
            <a:r>
              <a:rPr lang="el-GR" sz="2400" dirty="0"/>
              <a:t>σε μία επιχείρηση και </a:t>
            </a:r>
            <a:r>
              <a:rPr lang="el-GR" sz="2400" dirty="0" smtClean="0"/>
              <a:t>είναι αισιόδοξη για την πορεία της πάθησής της. </a:t>
            </a:r>
            <a:endParaRPr lang="el-GR" sz="2400" dirty="0"/>
          </a:p>
          <a:p>
            <a:pPr marL="0" indent="0">
              <a:buNone/>
            </a:pPr>
            <a:endParaRPr lang="el-GR" sz="2400" dirty="0" smtClean="0"/>
          </a:p>
          <a:p>
            <a:pPr marL="0" indent="0">
              <a:buNone/>
            </a:pPr>
            <a:r>
              <a:rPr lang="el-GR" sz="2400" dirty="0" smtClean="0"/>
              <a:t>Ο ιατρός που την εξέτασε προτείνει την εισαγωγή της στο στη μονάδα Κυστικής </a:t>
            </a:r>
            <a:r>
              <a:rPr lang="el-GR" sz="2400" dirty="0"/>
              <a:t>Ί</a:t>
            </a:r>
            <a:r>
              <a:rPr lang="el-GR" sz="2400" dirty="0" smtClean="0"/>
              <a:t>νωσης καθώς επίσης φυσικοθεραπεία</a:t>
            </a:r>
            <a:endParaRPr lang="el-GR" sz="2400" dirty="0"/>
          </a:p>
        </p:txBody>
      </p:sp>
    </p:spTree>
    <p:extLst>
      <p:ext uri="{BB962C8B-B14F-4D97-AF65-F5344CB8AC3E}">
        <p14:creationId xmlns:p14="http://schemas.microsoft.com/office/powerpoint/2010/main" val="3429792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vert="horz" lIns="91440" tIns="45720" rIns="91440" bIns="45720" rtlCol="0" anchor="ctr">
            <a:normAutofit fontScale="90000"/>
          </a:bodyPr>
          <a:lstStyle/>
          <a:p>
            <a:r>
              <a:rPr lang="el-GR" dirty="0"/>
              <a:t>Κυστική </a:t>
            </a:r>
            <a:r>
              <a:rPr lang="el-GR" dirty="0" smtClean="0"/>
              <a:t>ίνωση </a:t>
            </a:r>
            <a:r>
              <a:rPr lang="el-GR" dirty="0"/>
              <a:t>– Περιστατικό 1 </a:t>
            </a:r>
            <a:r>
              <a:rPr lang="el-GR" sz="3100" b="0" dirty="0" smtClean="0"/>
              <a:t>(3 </a:t>
            </a:r>
            <a:r>
              <a:rPr lang="el-GR" sz="3100" b="0" dirty="0"/>
              <a:t>από 4)</a:t>
            </a:r>
            <a:endParaRPr lang="el-GR" sz="4000" dirty="0">
              <a:solidFill>
                <a:srgbClr val="0070C0"/>
              </a:solidFill>
            </a:endParaRPr>
          </a:p>
        </p:txBody>
      </p:sp>
      <p:sp>
        <p:nvSpPr>
          <p:cNvPr id="5" name="Θέση περιεχομένου 2"/>
          <p:cNvSpPr>
            <a:spLocks noGrp="1"/>
          </p:cNvSpPr>
          <p:nvPr>
            <p:ph idx="1"/>
          </p:nvPr>
        </p:nvSpPr>
        <p:spPr/>
        <p:txBody>
          <a:bodyPr>
            <a:noAutofit/>
          </a:bodyPr>
          <a:lstStyle/>
          <a:p>
            <a:pPr marL="0" indent="0">
              <a:buNone/>
            </a:pPr>
            <a:r>
              <a:rPr lang="el-GR" sz="2400" b="1" dirty="0" smtClean="0"/>
              <a:t>Ερμηνεία της αξιολόγησης της ασθενούς</a:t>
            </a:r>
          </a:p>
          <a:p>
            <a:r>
              <a:rPr lang="el-GR" sz="2400" dirty="0" smtClean="0"/>
              <a:t>Παρόξυνση της νόσου (λόγω λοίμωξης του αναπνευστικού)</a:t>
            </a:r>
          </a:p>
          <a:p>
            <a:r>
              <a:rPr lang="el-GR" sz="2400" dirty="0" smtClean="0"/>
              <a:t>Αυξημένο έργο αναπνοής, δυσκολία στην παροχέτευση των εκκρίσεων</a:t>
            </a:r>
          </a:p>
          <a:p>
            <a:pPr marL="0" indent="0">
              <a:buNone/>
            </a:pPr>
            <a:endParaRPr lang="el-GR" sz="2400" u="sng" dirty="0" smtClean="0"/>
          </a:p>
          <a:p>
            <a:pPr marL="0" indent="0">
              <a:buNone/>
            </a:pPr>
            <a:r>
              <a:rPr lang="el-GR" sz="2400" b="1" dirty="0" smtClean="0"/>
              <a:t>Στόχοι</a:t>
            </a:r>
          </a:p>
          <a:p>
            <a:r>
              <a:rPr lang="el-GR" sz="2400" dirty="0" smtClean="0"/>
              <a:t>Μείωση του αναπνευστικού </a:t>
            </a:r>
            <a:r>
              <a:rPr lang="el-GR" sz="2400" dirty="0"/>
              <a:t>έργου </a:t>
            </a:r>
            <a:r>
              <a:rPr lang="el-GR" sz="2400" dirty="0" smtClean="0"/>
              <a:t>(βραχυπρόθεσμα</a:t>
            </a:r>
            <a:r>
              <a:rPr lang="el-GR" sz="2400" dirty="0"/>
              <a:t>)</a:t>
            </a:r>
          </a:p>
          <a:p>
            <a:r>
              <a:rPr lang="el-GR" sz="2400" dirty="0" smtClean="0"/>
              <a:t>Παροχέτευση των εκκρίσεων (βραχυπρόθεσμα</a:t>
            </a:r>
            <a:r>
              <a:rPr lang="el-GR" sz="2400" dirty="0"/>
              <a:t>)</a:t>
            </a:r>
          </a:p>
          <a:p>
            <a:r>
              <a:rPr lang="el-GR" sz="2400" dirty="0" smtClean="0"/>
              <a:t>Διατήρηση της λειτουργικότητας και της ποιότητας ζωής (μακροπρόθεσμα)</a:t>
            </a:r>
            <a:endParaRPr lang="el-GR" sz="2400" u="sng" dirty="0" smtClean="0"/>
          </a:p>
        </p:txBody>
      </p:sp>
    </p:spTree>
    <p:extLst>
      <p:ext uri="{BB962C8B-B14F-4D97-AF65-F5344CB8AC3E}">
        <p14:creationId xmlns:p14="http://schemas.microsoft.com/office/powerpoint/2010/main" val="512758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vert="horz" lIns="91440" tIns="45720" rIns="91440" bIns="45720" rtlCol="0" anchor="ctr">
            <a:normAutofit fontScale="90000"/>
          </a:bodyPr>
          <a:lstStyle/>
          <a:p>
            <a:r>
              <a:rPr lang="el-GR" dirty="0"/>
              <a:t>Κυστική </a:t>
            </a:r>
            <a:r>
              <a:rPr lang="el-GR" dirty="0" smtClean="0"/>
              <a:t>ίνωση </a:t>
            </a:r>
            <a:r>
              <a:rPr lang="el-GR" dirty="0"/>
              <a:t>– Περιστατικό 1 </a:t>
            </a:r>
            <a:r>
              <a:rPr lang="el-GR" sz="3100" b="0" dirty="0" smtClean="0"/>
              <a:t>(4 </a:t>
            </a:r>
            <a:r>
              <a:rPr lang="el-GR" sz="3100" b="0" dirty="0"/>
              <a:t>από 4)</a:t>
            </a:r>
            <a:endParaRPr lang="el-GR" sz="4000" dirty="0">
              <a:solidFill>
                <a:srgbClr val="0070C0"/>
              </a:solidFill>
            </a:endParaRPr>
          </a:p>
        </p:txBody>
      </p:sp>
      <p:sp>
        <p:nvSpPr>
          <p:cNvPr id="5" name="Θέση περιεχομένου 2"/>
          <p:cNvSpPr>
            <a:spLocks noGrp="1"/>
          </p:cNvSpPr>
          <p:nvPr>
            <p:ph idx="1"/>
          </p:nvPr>
        </p:nvSpPr>
        <p:spPr/>
        <p:txBody>
          <a:bodyPr>
            <a:noAutofit/>
          </a:bodyPr>
          <a:lstStyle/>
          <a:p>
            <a:pPr marL="0" indent="0">
              <a:buNone/>
            </a:pPr>
            <a:r>
              <a:rPr lang="el-GR" sz="2400" b="1" dirty="0" smtClean="0"/>
              <a:t>Παρέμβαση</a:t>
            </a:r>
          </a:p>
          <a:p>
            <a:r>
              <a:rPr lang="el-GR" sz="2400" dirty="0" smtClean="0"/>
              <a:t>Διαφραγματική αναπνοή στον TV, με εισπνοή από τη μύτη και εκπνοή με μισόκλειστα χείλη σε θέση χαλάρωσης.  </a:t>
            </a:r>
          </a:p>
          <a:p>
            <a:r>
              <a:rPr lang="el-GR" sz="2400" dirty="0" smtClean="0"/>
              <a:t>Παροχέτευση με </a:t>
            </a:r>
            <a:r>
              <a:rPr lang="en-US" sz="2400" dirty="0" smtClean="0"/>
              <a:t>ACBT </a:t>
            </a:r>
            <a:r>
              <a:rPr lang="el-GR" sz="2400" dirty="0" smtClean="0"/>
              <a:t>και θέσεις παροχέτευσης και τεχνικές με τα χέρια του φυσικοθεραπευτή</a:t>
            </a:r>
            <a:r>
              <a:rPr lang="en-US" sz="2400" dirty="0" smtClean="0"/>
              <a:t>,</a:t>
            </a:r>
            <a:r>
              <a:rPr lang="el-GR" sz="2400" dirty="0" smtClean="0"/>
              <a:t> με προσοχή στις θέσεις που αυξάνουν τη δύσπνοια και μειώνουν τον κορεσμό του οξυγόνου</a:t>
            </a:r>
          </a:p>
          <a:p>
            <a:r>
              <a:rPr lang="el-GR" sz="2400" dirty="0" smtClean="0"/>
              <a:t>Διεξαγωγή του 6MWD πριν την έξοδο από το νοσοκομείο για επαναπροσδιορισμό της αερόβιας ικανότητας της ασθενούς και οδηγίες για τη συνέχιση του προγράμματος άσκησης </a:t>
            </a:r>
          </a:p>
        </p:txBody>
      </p:sp>
    </p:spTree>
    <p:extLst>
      <p:ext uri="{BB962C8B-B14F-4D97-AF65-F5344CB8AC3E}">
        <p14:creationId xmlns:p14="http://schemas.microsoft.com/office/powerpoint/2010/main" val="138337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1"/>
            <a:ext cx="8229600" cy="1558041"/>
          </a:xfrm>
        </p:spPr>
        <p:txBody>
          <a:bodyPr>
            <a:noAutofit/>
          </a:bodyPr>
          <a:lstStyle/>
          <a:p>
            <a:r>
              <a:rPr lang="el-GR" sz="3600" dirty="0" smtClean="0"/>
              <a:t>Ανάλυση κλινικών περιστατικών αποφρακτικών παθήσεων - κατευθυντήριες οδηγίες </a:t>
            </a:r>
            <a:endParaRPr lang="el-GR" sz="3600" dirty="0"/>
          </a:p>
        </p:txBody>
      </p:sp>
      <p:sp>
        <p:nvSpPr>
          <p:cNvPr id="5" name="TextBox 4"/>
          <p:cNvSpPr txBox="1"/>
          <p:nvPr/>
        </p:nvSpPr>
        <p:spPr>
          <a:xfrm>
            <a:off x="402330" y="5728670"/>
            <a:ext cx="8501494" cy="461665"/>
          </a:xfrm>
          <a:prstGeom prst="rect">
            <a:avLst/>
          </a:prstGeom>
          <a:noFill/>
        </p:spPr>
        <p:txBody>
          <a:bodyPr wrap="none" rtlCol="0">
            <a:spAutoFit/>
          </a:bodyPr>
          <a:lstStyle/>
          <a:p>
            <a:r>
              <a:rPr lang="el-GR" sz="2400" b="1" dirty="0" smtClean="0">
                <a:latin typeface="+mn-lt"/>
              </a:rPr>
              <a:t>Λέξεις κλειδιά: </a:t>
            </a:r>
            <a:r>
              <a:rPr lang="el-GR" sz="2400" b="1" dirty="0" smtClean="0">
                <a:solidFill>
                  <a:srgbClr val="004B82"/>
                </a:solidFill>
                <a:latin typeface="+mn-lt"/>
              </a:rPr>
              <a:t>Κλινικά περιστατικά, Άσθμα, ΧΑΠ, Κυστική </a:t>
            </a:r>
            <a:r>
              <a:rPr lang="el-GR" sz="2400" b="1" dirty="0">
                <a:solidFill>
                  <a:srgbClr val="004B82"/>
                </a:solidFill>
                <a:latin typeface="+mn-lt"/>
              </a:rPr>
              <a:t>Ί</a:t>
            </a:r>
            <a:r>
              <a:rPr lang="el-GR" sz="2400" b="1" dirty="0" smtClean="0">
                <a:solidFill>
                  <a:srgbClr val="004B82"/>
                </a:solidFill>
                <a:latin typeface="+mn-lt"/>
              </a:rPr>
              <a:t>νωση</a:t>
            </a:r>
            <a:endParaRPr lang="el-GR" sz="2400" b="1" dirty="0">
              <a:solidFill>
                <a:srgbClr val="004B82"/>
              </a:solidFill>
              <a:latin typeface="+mn-lt"/>
            </a:endParaRPr>
          </a:p>
        </p:txBody>
      </p:sp>
      <p:pic>
        <p:nvPicPr>
          <p:cNvPr id="1026" name="Picture 2" descr="Girl with asthma spray by Moini - A blonde girl using her asthma spray. Asthma in children can be caused by smoking parents. Part of a series about adverse effects of smo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692" y="1674673"/>
            <a:ext cx="3408770" cy="34087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84925" y="4966171"/>
            <a:ext cx="273630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Girl </a:t>
            </a:r>
            <a:r>
              <a:rPr lang="en-US" sz="1200" dirty="0">
                <a:solidFill>
                  <a:schemeClr val="tx1">
                    <a:lumMod val="75000"/>
                    <a:lumOff val="25000"/>
                  </a:schemeClr>
                </a:solidFill>
                <a:latin typeface="+mn-lt"/>
                <a:hlinkClick r:id="rId3"/>
              </a:rPr>
              <a:t>with asthma </a:t>
            </a:r>
            <a:r>
              <a:rPr lang="en-US" sz="1200" dirty="0" smtClean="0">
                <a:solidFill>
                  <a:schemeClr val="tx1">
                    <a:lumMod val="75000"/>
                    <a:lumOff val="25000"/>
                  </a:schemeClr>
                </a:solidFill>
                <a:latin typeface="+mn-lt"/>
                <a:hlinkClick r:id="rId3"/>
              </a:rPr>
              <a:t>spray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Moini</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CC0 1.0</a:t>
            </a:r>
            <a:endParaRPr lang="en-US" sz="1200" dirty="0">
              <a:solidFill>
                <a:schemeClr val="tx1">
                  <a:lumMod val="75000"/>
                  <a:lumOff val="25000"/>
                </a:schemeClr>
              </a:solidFill>
              <a:latin typeface="+mn-lt"/>
            </a:endParaRPr>
          </a:p>
          <a:p>
            <a:pPr algn="ct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909215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latin typeface="Calibri" pitchFamily="34" charset="0"/>
                <a:cs typeface="Times New Roman" pitchFamily="18" charset="0"/>
              </a:rPr>
              <a:t>Πνευμοθώρακας </a:t>
            </a:r>
            <a:r>
              <a:rPr lang="en-US" sz="3600" dirty="0" smtClean="0">
                <a:latin typeface="Calibri" pitchFamily="34" charset="0"/>
                <a:cs typeface="Times New Roman" pitchFamily="18" charset="0"/>
              </a:rPr>
              <a:t>-</a:t>
            </a:r>
            <a:r>
              <a:rPr lang="el-GR" sz="3600" dirty="0" smtClean="0">
                <a:latin typeface="Calibri" pitchFamily="34" charset="0"/>
                <a:cs typeface="Times New Roman" pitchFamily="18" charset="0"/>
              </a:rPr>
              <a:t> Περιστατικό 1 </a:t>
            </a:r>
            <a:r>
              <a:rPr lang="el-GR" sz="2800" b="0" dirty="0" smtClean="0">
                <a:latin typeface="Calibri" pitchFamily="34" charset="0"/>
                <a:cs typeface="Times New Roman" pitchFamily="18" charset="0"/>
              </a:rPr>
              <a:t>(1 από 4)</a:t>
            </a:r>
            <a:endParaRPr lang="el-GR" sz="2800" b="0" dirty="0">
              <a:latin typeface="Calibri" pitchFamily="34"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l-GR" sz="2400" dirty="0" smtClean="0">
                <a:latin typeface="Calibri" pitchFamily="34" charset="0"/>
                <a:cs typeface="Times New Roman" pitchFamily="18" charset="0"/>
              </a:rPr>
              <a:t>Ασθενής προσέρχεται στο ΤΕΠ Νοσοκομείου των Αθηνών με ισχυρούς πόνους στο θώρακα, όπ</a:t>
            </a:r>
            <a:r>
              <a:rPr lang="en-US" sz="2400" dirty="0" smtClean="0">
                <a:latin typeface="Calibri" pitchFamily="34" charset="0"/>
                <a:cs typeface="Times New Roman" pitchFamily="18" charset="0"/>
              </a:rPr>
              <a:t>o</a:t>
            </a:r>
            <a:r>
              <a:rPr lang="el-GR" sz="2400" dirty="0" smtClean="0">
                <a:latin typeface="Calibri" pitchFamily="34" charset="0"/>
                <a:cs typeface="Times New Roman" pitchFamily="18" charset="0"/>
              </a:rPr>
              <a:t>υ μετά από ακτινογραφία θώρακος διαπιστώνεται πνευμοθώρακας υπό τάση. Εισάγεται στην πνευμονολογική κλινική, του χορηγείται φαρμακευτική αγωγή και παραπέμπεται για φυσικοθεραπεία</a:t>
            </a:r>
          </a:p>
          <a:p>
            <a:pPr marL="0" indent="0">
              <a:buNone/>
            </a:pPr>
            <a:r>
              <a:rPr lang="el-GR" sz="2400" dirty="0" smtClean="0">
                <a:latin typeface="Calibri" pitchFamily="34" charset="0"/>
                <a:cs typeface="Times New Roman" pitchFamily="18" charset="0"/>
              </a:rPr>
              <a:t> </a:t>
            </a:r>
          </a:p>
          <a:p>
            <a:pPr marL="0" indent="0">
              <a:buNone/>
            </a:pPr>
            <a:r>
              <a:rPr lang="el-GR" sz="2400" b="1" dirty="0" smtClean="0">
                <a:latin typeface="Calibri" pitchFamily="34" charset="0"/>
              </a:rPr>
              <a:t>1</a:t>
            </a:r>
            <a:r>
              <a:rPr lang="el-GR" sz="2400" b="1" baseline="30000" dirty="0" smtClean="0">
                <a:latin typeface="Calibri" pitchFamily="34" charset="0"/>
              </a:rPr>
              <a:t>η</a:t>
            </a:r>
            <a:r>
              <a:rPr lang="el-GR" sz="2400" b="1" dirty="0" smtClean="0">
                <a:latin typeface="Calibri" pitchFamily="34" charset="0"/>
              </a:rPr>
              <a:t> Ημέρα: Αξιολόγηση</a:t>
            </a:r>
          </a:p>
          <a:p>
            <a:r>
              <a:rPr lang="el-GR" sz="2400" dirty="0" smtClean="0">
                <a:latin typeface="Calibri" pitchFamily="34" charset="0"/>
              </a:rPr>
              <a:t>Πόνος 6 σε ηρεμία, 8 σε βήχα (κλίμακα </a:t>
            </a:r>
            <a:r>
              <a:rPr lang="en-US" sz="2400" dirty="0" smtClean="0">
                <a:latin typeface="Calibri" pitchFamily="34" charset="0"/>
              </a:rPr>
              <a:t>VAS</a:t>
            </a:r>
            <a:r>
              <a:rPr lang="el-GR" sz="2400" dirty="0" smtClean="0">
                <a:latin typeface="Calibri" pitchFamily="34" charset="0"/>
              </a:rPr>
              <a:t>)</a:t>
            </a:r>
            <a:endParaRPr lang="en-US" sz="2400" dirty="0" smtClean="0">
              <a:latin typeface="Calibri" pitchFamily="34" charset="0"/>
            </a:endParaRPr>
          </a:p>
          <a:p>
            <a:r>
              <a:rPr lang="el-GR" sz="2400" dirty="0" smtClean="0">
                <a:latin typeface="Calibri" pitchFamily="34" charset="0"/>
              </a:rPr>
              <a:t>Υποδόριο εμφύσημα στον αριστερό θώρακα με ήπιους μώλωπες</a:t>
            </a:r>
          </a:p>
          <a:p>
            <a:r>
              <a:rPr lang="el-GR" sz="2400" dirty="0" smtClean="0">
                <a:latin typeface="Calibri" pitchFamily="34" charset="0"/>
              </a:rPr>
              <a:t>Μειωμένοι αναπνευστικοί ήχοι πάνω από το σημείο του πνευμοθώρακα</a:t>
            </a:r>
          </a:p>
          <a:p>
            <a:r>
              <a:rPr lang="el-GR" sz="2400" dirty="0" smtClean="0">
                <a:latin typeface="Calibri" pitchFamily="34" charset="0"/>
              </a:rPr>
              <a:t>Έκδηλη δυσφορία σε κάθε κίνηση μετά από βαθιά αναπνοή</a:t>
            </a:r>
          </a:p>
          <a:p>
            <a:pPr marL="0" indent="0">
              <a:buNone/>
            </a:pPr>
            <a:endParaRPr lang="el-GR" sz="2000" dirty="0" smtClean="0"/>
          </a:p>
          <a:p>
            <a:pPr marL="0" indent="0">
              <a:buNone/>
            </a:pPr>
            <a:endParaRPr lang="el-GR" sz="2000" dirty="0">
              <a:latin typeface="Calibri" pitchFamily="34" charset="0"/>
              <a:cs typeface="Calibri" pitchFamily="34" charset="0"/>
            </a:endParaRPr>
          </a:p>
        </p:txBody>
      </p:sp>
    </p:spTree>
    <p:extLst>
      <p:ext uri="{BB962C8B-B14F-4D97-AF65-F5344CB8AC3E}">
        <p14:creationId xmlns:p14="http://schemas.microsoft.com/office/powerpoint/2010/main" val="241131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latin typeface="Calibri" pitchFamily="34" charset="0"/>
                <a:cs typeface="Times New Roman" pitchFamily="18" charset="0"/>
              </a:rPr>
              <a:t>Πνευμοθώρακας </a:t>
            </a:r>
            <a:r>
              <a:rPr lang="en-US" sz="3600" dirty="0" smtClean="0">
                <a:latin typeface="Calibri" pitchFamily="34" charset="0"/>
                <a:cs typeface="Times New Roman" pitchFamily="18" charset="0"/>
              </a:rPr>
              <a:t>-</a:t>
            </a:r>
            <a:r>
              <a:rPr lang="el-GR" sz="3600" dirty="0" smtClean="0">
                <a:latin typeface="Calibri" pitchFamily="34" charset="0"/>
                <a:cs typeface="Times New Roman" pitchFamily="18" charset="0"/>
              </a:rPr>
              <a:t> </a:t>
            </a:r>
            <a:r>
              <a:rPr lang="el-GR" sz="3600" dirty="0">
                <a:latin typeface="Calibri" pitchFamily="34" charset="0"/>
                <a:cs typeface="Times New Roman" pitchFamily="18" charset="0"/>
              </a:rPr>
              <a:t>Περιστατικό 1 </a:t>
            </a:r>
            <a:r>
              <a:rPr lang="el-GR" sz="2800" b="0" dirty="0" smtClean="0">
                <a:latin typeface="Calibri" pitchFamily="34" charset="0"/>
                <a:cs typeface="Times New Roman" pitchFamily="18" charset="0"/>
              </a:rPr>
              <a:t>(2 </a:t>
            </a:r>
            <a:r>
              <a:rPr lang="el-GR" sz="2800" b="0" dirty="0">
                <a:latin typeface="Calibri" pitchFamily="34" charset="0"/>
                <a:cs typeface="Times New Roman" pitchFamily="18" charset="0"/>
              </a:rPr>
              <a:t>από 4)</a:t>
            </a:r>
            <a:endParaRPr lang="el-GR" sz="3200" dirty="0">
              <a:solidFill>
                <a:srgbClr val="0070C0"/>
              </a:solidFill>
              <a:latin typeface="Calibri" pitchFamily="34" charset="0"/>
              <a:cs typeface="Times New Roman" pitchFamily="18" charset="0"/>
            </a:endParaRPr>
          </a:p>
        </p:txBody>
      </p:sp>
      <p:sp>
        <p:nvSpPr>
          <p:cNvPr id="3" name="Content Placeholder 2"/>
          <p:cNvSpPr>
            <a:spLocks noGrp="1"/>
          </p:cNvSpPr>
          <p:nvPr>
            <p:ph idx="1"/>
          </p:nvPr>
        </p:nvSpPr>
        <p:spPr/>
        <p:txBody>
          <a:bodyPr>
            <a:normAutofit fontScale="92500"/>
          </a:bodyPr>
          <a:lstStyle/>
          <a:p>
            <a:pPr marL="0" indent="0">
              <a:buNone/>
            </a:pPr>
            <a:r>
              <a:rPr lang="el-GR" sz="2400" b="1" dirty="0" smtClean="0"/>
              <a:t>1</a:t>
            </a:r>
            <a:r>
              <a:rPr lang="el-GR" sz="2400" b="1" baseline="30000" dirty="0" smtClean="0"/>
              <a:t>η</a:t>
            </a:r>
            <a:r>
              <a:rPr lang="el-GR" sz="2400" b="1" dirty="0" smtClean="0"/>
              <a:t> ημέρα</a:t>
            </a:r>
          </a:p>
          <a:p>
            <a:pPr marL="0" indent="0">
              <a:buNone/>
            </a:pPr>
            <a:r>
              <a:rPr lang="el-GR" sz="2400" u="sng" dirty="0" smtClean="0"/>
              <a:t>Στόχος: Ανακούφιση από τον πόνο</a:t>
            </a:r>
          </a:p>
          <a:p>
            <a:pPr marL="0" indent="0">
              <a:buNone/>
            </a:pPr>
            <a:r>
              <a:rPr lang="el-GR" sz="2400" u="sng" dirty="0" smtClean="0"/>
              <a:t>Παρέμβαση:</a:t>
            </a:r>
          </a:p>
          <a:p>
            <a:pPr marL="0" indent="0">
              <a:buNone/>
            </a:pPr>
            <a:r>
              <a:rPr lang="el-GR" sz="2400" dirty="0" smtClean="0"/>
              <a:t>Τουλάχιστον 1 ώρα μετά τη χορήγηση αναλγησίας:</a:t>
            </a:r>
          </a:p>
          <a:p>
            <a:r>
              <a:rPr lang="el-GR" sz="2400" dirty="0" smtClean="0"/>
              <a:t>Ημικαθιστή θέση 45</a:t>
            </a:r>
            <a:r>
              <a:rPr lang="el-GR" sz="2400" baseline="30000" dirty="0" smtClean="0"/>
              <a:t>ο</a:t>
            </a:r>
            <a:r>
              <a:rPr lang="el-GR" sz="2400" dirty="0" smtClean="0"/>
              <a:t> με λειτουργικές θέσεις στα άκρα για διευκόλυνση της αναπνοής</a:t>
            </a:r>
          </a:p>
          <a:p>
            <a:r>
              <a:rPr lang="el-GR" sz="2400" dirty="0" smtClean="0"/>
              <a:t>Αργές βαθιές αναπνοές με αναπνευστική παύση στην εισπνοή</a:t>
            </a:r>
          </a:p>
          <a:p>
            <a:r>
              <a:rPr lang="el-GR" sz="2400" dirty="0" smtClean="0"/>
              <a:t>Αποτελεσματικός βήχας (μέθοδος </a:t>
            </a:r>
            <a:r>
              <a:rPr lang="en-US" sz="2400" dirty="0" smtClean="0"/>
              <a:t>ACBT)</a:t>
            </a:r>
            <a:r>
              <a:rPr lang="el-GR" sz="2400" dirty="0" smtClean="0"/>
              <a:t> ή </a:t>
            </a:r>
            <a:r>
              <a:rPr lang="en-US" sz="2400" dirty="0" smtClean="0"/>
              <a:t>FET</a:t>
            </a:r>
            <a:r>
              <a:rPr lang="el-GR" sz="2400" dirty="0" smtClean="0"/>
              <a:t> στα όρια του πόνου</a:t>
            </a:r>
          </a:p>
          <a:p>
            <a:r>
              <a:rPr lang="el-GR" sz="2400" dirty="0" smtClean="0"/>
              <a:t>Τοποθέτηση του πάσχοντος ημιθωρακίου προς τα πάνω  για ανακούφιση από την πίεση με την είσοδο σωλήνα (</a:t>
            </a:r>
            <a:r>
              <a:rPr lang="en-US" sz="2400" dirty="0" smtClean="0"/>
              <a:t>billao</a:t>
            </a:r>
            <a:r>
              <a:rPr lang="el-GR" sz="2400" dirty="0" smtClean="0"/>
              <a:t>) και μείωση της αναπνευστικής δυσχέρειας</a:t>
            </a:r>
          </a:p>
          <a:p>
            <a:r>
              <a:rPr lang="el-GR" sz="2400" dirty="0" smtClean="0"/>
              <a:t>Σπιρόμετρο κινήτρου προκαθορισμένης ροής για βελτίωση των πνευμονικών όγκων</a:t>
            </a:r>
          </a:p>
          <a:p>
            <a:pPr>
              <a:buFont typeface="Wingdings" pitchFamily="2" charset="2"/>
              <a:buChar char="q"/>
            </a:pPr>
            <a:endParaRPr lang="el-GR" sz="2000" dirty="0">
              <a:latin typeface="Calibri" pitchFamily="34" charset="0"/>
              <a:cs typeface="Calibri" pitchFamily="34" charset="0"/>
            </a:endParaRPr>
          </a:p>
        </p:txBody>
      </p:sp>
    </p:spTree>
    <p:extLst>
      <p:ext uri="{BB962C8B-B14F-4D97-AF65-F5344CB8AC3E}">
        <p14:creationId xmlns:p14="http://schemas.microsoft.com/office/powerpoint/2010/main" val="3650389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latin typeface="Calibri" pitchFamily="34" charset="0"/>
                <a:cs typeface="Times New Roman" pitchFamily="18" charset="0"/>
              </a:rPr>
              <a:t>Πνευμοθώρακας </a:t>
            </a:r>
            <a:r>
              <a:rPr lang="en-US" sz="3600" dirty="0" smtClean="0">
                <a:latin typeface="Calibri" pitchFamily="34" charset="0"/>
                <a:cs typeface="Times New Roman" pitchFamily="18" charset="0"/>
              </a:rPr>
              <a:t>-</a:t>
            </a:r>
            <a:r>
              <a:rPr lang="el-GR" sz="3600" dirty="0" smtClean="0">
                <a:latin typeface="Calibri" pitchFamily="34" charset="0"/>
                <a:cs typeface="Times New Roman" pitchFamily="18" charset="0"/>
              </a:rPr>
              <a:t> </a:t>
            </a:r>
            <a:r>
              <a:rPr lang="el-GR" sz="3600" dirty="0">
                <a:latin typeface="Calibri" pitchFamily="34" charset="0"/>
                <a:cs typeface="Times New Roman" pitchFamily="18" charset="0"/>
              </a:rPr>
              <a:t>Περιστατικό 1 </a:t>
            </a:r>
            <a:r>
              <a:rPr lang="el-GR" sz="2800" b="0" dirty="0" smtClean="0">
                <a:latin typeface="Calibri" pitchFamily="34" charset="0"/>
                <a:cs typeface="Times New Roman" pitchFamily="18" charset="0"/>
              </a:rPr>
              <a:t>(3 </a:t>
            </a:r>
            <a:r>
              <a:rPr lang="el-GR" sz="2800" b="0" dirty="0">
                <a:latin typeface="Calibri" pitchFamily="34" charset="0"/>
                <a:cs typeface="Times New Roman" pitchFamily="18" charset="0"/>
              </a:rPr>
              <a:t>από 4)</a:t>
            </a:r>
            <a:endParaRPr lang="el-GR" sz="3200" dirty="0">
              <a:solidFill>
                <a:srgbClr val="0070C0"/>
              </a:solidFill>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buNone/>
            </a:pPr>
            <a:r>
              <a:rPr lang="el-GR" sz="2400" b="1" dirty="0" smtClean="0"/>
              <a:t>3η Ημέρα</a:t>
            </a:r>
            <a:r>
              <a:rPr lang="el-GR" sz="2400" dirty="0" smtClean="0"/>
              <a:t>: </a:t>
            </a:r>
            <a:r>
              <a:rPr lang="el-GR" sz="2400" u="sng" dirty="0" smtClean="0"/>
              <a:t>Αξιολόγηση</a:t>
            </a:r>
          </a:p>
          <a:p>
            <a:r>
              <a:rPr lang="el-GR" sz="2400" dirty="0" smtClean="0"/>
              <a:t>Πόνος 4 σε ηρεμία, 6 σε βήχα (κλίμακα VAS)</a:t>
            </a:r>
          </a:p>
          <a:p>
            <a:r>
              <a:rPr lang="el-GR" sz="2400" dirty="0" smtClean="0"/>
              <a:t>Βελτιωμένη κινητικότητα θώρακα στην πάσχουσα πλευρά</a:t>
            </a:r>
          </a:p>
          <a:p>
            <a:r>
              <a:rPr lang="el-GR" sz="2400" dirty="0" smtClean="0"/>
              <a:t>Έκπτυξη θώρακα 3 cm με μεζούρα στο ύψος της ξιφοειδούς απόφυσης</a:t>
            </a:r>
          </a:p>
          <a:p>
            <a:r>
              <a:rPr lang="el-GR" sz="2400" dirty="0" smtClean="0"/>
              <a:t>Αποτελεσματικές αργές βαθιές αναπνοές και κινητοποίηση</a:t>
            </a:r>
          </a:p>
          <a:p>
            <a:pPr marL="0" indent="0">
              <a:buNone/>
            </a:pPr>
            <a:endParaRPr lang="el-GR" sz="2400" dirty="0" smtClean="0"/>
          </a:p>
          <a:p>
            <a:pPr marL="0" indent="0">
              <a:buNone/>
            </a:pPr>
            <a:endParaRPr lang="en-US" sz="2400" dirty="0"/>
          </a:p>
          <a:p>
            <a:pPr marL="0" indent="0">
              <a:buNone/>
            </a:pPr>
            <a:endParaRPr lang="en-US" sz="1800" dirty="0" smtClean="0"/>
          </a:p>
          <a:p>
            <a:pPr marL="0" indent="0">
              <a:buNone/>
            </a:pPr>
            <a:endParaRPr lang="en-US" sz="1800" dirty="0" smtClean="0">
              <a:latin typeface="Calibri" pitchFamily="34" charset="0"/>
              <a:cs typeface="Calibri" pitchFamily="34" charset="0"/>
            </a:endParaRPr>
          </a:p>
          <a:p>
            <a:pPr marL="0" indent="0">
              <a:buNone/>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4070595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latin typeface="Calibri" pitchFamily="34" charset="0"/>
                <a:cs typeface="Times New Roman" pitchFamily="18" charset="0"/>
              </a:rPr>
              <a:t>Πνευμοθώρακας </a:t>
            </a:r>
            <a:r>
              <a:rPr lang="en-US" sz="3600" dirty="0" smtClean="0">
                <a:latin typeface="Calibri" pitchFamily="34" charset="0"/>
                <a:cs typeface="Times New Roman" pitchFamily="18" charset="0"/>
              </a:rPr>
              <a:t>-</a:t>
            </a:r>
            <a:r>
              <a:rPr lang="el-GR" sz="3600" dirty="0" smtClean="0">
                <a:latin typeface="Calibri" pitchFamily="34" charset="0"/>
                <a:cs typeface="Times New Roman" pitchFamily="18" charset="0"/>
              </a:rPr>
              <a:t> </a:t>
            </a:r>
            <a:r>
              <a:rPr lang="el-GR" sz="3600" dirty="0">
                <a:latin typeface="Calibri" pitchFamily="34" charset="0"/>
                <a:cs typeface="Times New Roman" pitchFamily="18" charset="0"/>
              </a:rPr>
              <a:t>Περιστατικό 1 </a:t>
            </a:r>
            <a:r>
              <a:rPr lang="el-GR" sz="2800" b="0" dirty="0" smtClean="0">
                <a:latin typeface="Calibri" pitchFamily="34" charset="0"/>
                <a:cs typeface="Times New Roman" pitchFamily="18" charset="0"/>
              </a:rPr>
              <a:t>(4 </a:t>
            </a:r>
            <a:r>
              <a:rPr lang="el-GR" sz="2800" b="0" dirty="0">
                <a:latin typeface="Calibri" pitchFamily="34" charset="0"/>
                <a:cs typeface="Times New Roman" pitchFamily="18" charset="0"/>
              </a:rPr>
              <a:t>από 4)</a:t>
            </a:r>
            <a:endParaRPr lang="el-GR" sz="3600" dirty="0">
              <a:solidFill>
                <a:srgbClr val="0070C0"/>
              </a:solidFill>
              <a:latin typeface="Calibri" pitchFamily="34" charset="0"/>
              <a:cs typeface="Calibri" pitchFamily="34" charset="0"/>
            </a:endParaRPr>
          </a:p>
        </p:txBody>
      </p:sp>
      <p:sp>
        <p:nvSpPr>
          <p:cNvPr id="3" name="Content Placeholder 2"/>
          <p:cNvSpPr>
            <a:spLocks noGrp="1"/>
          </p:cNvSpPr>
          <p:nvPr>
            <p:ph idx="1"/>
          </p:nvPr>
        </p:nvSpPr>
        <p:spPr>
          <a:xfrm>
            <a:off x="457200" y="1196752"/>
            <a:ext cx="8229600" cy="5661248"/>
          </a:xfrm>
        </p:spPr>
        <p:txBody>
          <a:bodyPr>
            <a:normAutofit fontScale="92500"/>
          </a:bodyPr>
          <a:lstStyle/>
          <a:p>
            <a:pPr marL="0" indent="0">
              <a:buNone/>
            </a:pPr>
            <a:r>
              <a:rPr lang="el-GR" sz="2400" b="1" dirty="0" smtClean="0"/>
              <a:t>3η Ημέρα:</a:t>
            </a:r>
          </a:p>
          <a:p>
            <a:pPr marL="0" indent="0">
              <a:buNone/>
            </a:pPr>
            <a:r>
              <a:rPr lang="el-GR" sz="2400" u="sng" dirty="0" smtClean="0"/>
              <a:t>Στόχος: Ανακούφιση από τον πόνο, βελτίωση της λειτουργικότητας</a:t>
            </a:r>
          </a:p>
          <a:p>
            <a:pPr marL="0" indent="0">
              <a:buNone/>
            </a:pPr>
            <a:r>
              <a:rPr lang="el-GR" sz="2400" u="sng" dirty="0" smtClean="0"/>
              <a:t>Παρέμβαση:</a:t>
            </a:r>
          </a:p>
          <a:p>
            <a:pPr marL="0" indent="0">
              <a:buNone/>
            </a:pPr>
            <a:r>
              <a:rPr lang="el-GR" sz="2400" dirty="0" smtClean="0"/>
              <a:t>Τουλάχιστον 1 ώρα από τη χορήγηση αναλγησίας:</a:t>
            </a:r>
          </a:p>
          <a:p>
            <a:r>
              <a:rPr lang="el-GR" sz="2400" dirty="0" smtClean="0"/>
              <a:t>Θέση ηρεμίας: Ημικαθιστή θέση 45</a:t>
            </a:r>
            <a:r>
              <a:rPr lang="el-GR" sz="2400" baseline="30000" dirty="0" smtClean="0"/>
              <a:t>ο</a:t>
            </a:r>
            <a:r>
              <a:rPr lang="el-GR" sz="2400" dirty="0" smtClean="0"/>
              <a:t> με λειτουργικές θέσεις στα άκρα για διευκόλυνση της αναπνοής </a:t>
            </a:r>
          </a:p>
          <a:p>
            <a:r>
              <a:rPr lang="el-GR" sz="2400" dirty="0" smtClean="0"/>
              <a:t>Ασκήσεις άνω άκρων για περιορισμό της αίσθησης της δύσπνοιας</a:t>
            </a:r>
          </a:p>
          <a:p>
            <a:r>
              <a:rPr lang="el-GR" sz="2400" dirty="0" smtClean="0"/>
              <a:t>Διδασκαλία βήχα – παροχέτευση με τη μέθοδο ACBT</a:t>
            </a:r>
          </a:p>
          <a:p>
            <a:r>
              <a:rPr lang="el-GR" sz="2400" dirty="0" smtClean="0"/>
              <a:t>Κινητοποίηση Σ.Σ, διατάσεις, και αναπνευστικές ασκήσεις (αργές βαθιές αναπνοές-θωρακική έκπτυξη)</a:t>
            </a:r>
          </a:p>
          <a:p>
            <a:r>
              <a:rPr lang="el-GR" sz="2400" dirty="0" smtClean="0"/>
              <a:t>Σπιρόμετρο κινήτρου προκαθορισμένης ροής για βελτίωση των πνευμονικών όγκων</a:t>
            </a:r>
          </a:p>
          <a:p>
            <a:r>
              <a:rPr lang="el-GR" sz="2400" dirty="0" smtClean="0"/>
              <a:t>Προοδευτική Βάδιση αυξάνοντας κάθε ημέρα τη διάρκεια</a:t>
            </a:r>
          </a:p>
          <a:p>
            <a:pPr marL="0" indent="0">
              <a:buNone/>
            </a:pPr>
            <a:r>
              <a:rPr lang="el-GR" sz="2400" dirty="0" smtClean="0">
                <a:latin typeface="Calibri" pitchFamily="34" charset="0"/>
              </a:rPr>
              <a:t>                                                                      </a:t>
            </a:r>
            <a:endParaRPr lang="en-US" sz="2400" dirty="0" smtClean="0">
              <a:latin typeface="Calibri" pitchFamily="34" charset="0"/>
            </a:endParaRPr>
          </a:p>
          <a:p>
            <a:pPr marL="0" indent="0">
              <a:buNone/>
            </a:pPr>
            <a:endParaRPr lang="en-US" sz="1800" dirty="0"/>
          </a:p>
          <a:p>
            <a:pPr marL="0" indent="0">
              <a:buNone/>
            </a:pPr>
            <a:endParaRPr lang="en-US" sz="1800" dirty="0" smtClean="0"/>
          </a:p>
          <a:p>
            <a:pPr marL="0" indent="0">
              <a:buNone/>
            </a:pPr>
            <a:endParaRPr lang="en-US" sz="1800" dirty="0" smtClean="0">
              <a:latin typeface="Calibri" pitchFamily="34" charset="0"/>
              <a:cs typeface="Calibri" pitchFamily="34" charset="0"/>
            </a:endParaRPr>
          </a:p>
          <a:p>
            <a:pPr marL="0" indent="0">
              <a:buNone/>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370847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latin typeface="Calibri" pitchFamily="34" charset="0"/>
                <a:cs typeface="Times New Roman" pitchFamily="18" charset="0"/>
              </a:rPr>
              <a:t>Πνευμονία </a:t>
            </a:r>
            <a:r>
              <a:rPr lang="en-US" sz="3600" dirty="0" smtClean="0">
                <a:latin typeface="Calibri" pitchFamily="34" charset="0"/>
                <a:cs typeface="Times New Roman" pitchFamily="18" charset="0"/>
              </a:rPr>
              <a:t>- </a:t>
            </a:r>
            <a:r>
              <a:rPr lang="el-GR" sz="3600" dirty="0" smtClean="0">
                <a:latin typeface="Calibri" pitchFamily="34" charset="0"/>
                <a:cs typeface="Times New Roman" pitchFamily="18" charset="0"/>
              </a:rPr>
              <a:t>Περιστατικό 1. </a:t>
            </a:r>
            <a:r>
              <a:rPr lang="el-GR" sz="2800" b="0" dirty="0" smtClean="0">
                <a:latin typeface="Calibri" pitchFamily="34" charset="0"/>
                <a:cs typeface="Times New Roman" pitchFamily="18" charset="0"/>
              </a:rPr>
              <a:t>(1 από 2)</a:t>
            </a:r>
            <a:endParaRPr lang="el-GR" sz="2800" b="0" dirty="0"/>
          </a:p>
        </p:txBody>
      </p:sp>
      <p:sp>
        <p:nvSpPr>
          <p:cNvPr id="3" name="2 - Θέση περιεχομένου"/>
          <p:cNvSpPr>
            <a:spLocks noGrp="1"/>
          </p:cNvSpPr>
          <p:nvPr>
            <p:ph idx="1"/>
          </p:nvPr>
        </p:nvSpPr>
        <p:spPr/>
        <p:txBody>
          <a:bodyPr>
            <a:normAutofit/>
          </a:bodyPr>
          <a:lstStyle/>
          <a:p>
            <a:pPr marL="0" indent="0">
              <a:buNone/>
            </a:pPr>
            <a:r>
              <a:rPr lang="el-GR" sz="2400" dirty="0" smtClean="0">
                <a:latin typeface="Calibri" pitchFamily="34" charset="0"/>
                <a:cs typeface="Times New Roman" pitchFamily="18" charset="0"/>
              </a:rPr>
              <a:t>Ασθενής  ηλικίας 64 ετών προσήλθε σε ημέρα γενικής εφημερίας  με εμπύρετο (έως 39 ºC), με συνοδό ρίγος παραγωγικό βήχα (λίγα κιτρινωπά πτύελα), αίσθημα δύσπνοιας ,έντονη καταβολή και μετά από ακτινογραφία θώρακα διαπιστώθηκε δεξιά ατελεκτασία.</a:t>
            </a:r>
          </a:p>
          <a:p>
            <a:pPr marL="0" indent="0">
              <a:buNone/>
            </a:pPr>
            <a:endParaRPr lang="el-GR" sz="2400" b="1" u="sng" dirty="0" smtClean="0">
              <a:latin typeface="Calibri" pitchFamily="34" charset="0"/>
            </a:endParaRPr>
          </a:p>
          <a:p>
            <a:pPr marL="0" indent="0">
              <a:buNone/>
            </a:pPr>
            <a:r>
              <a:rPr lang="el-GR" sz="2400" b="1" dirty="0" smtClean="0">
                <a:latin typeface="Calibri" pitchFamily="34" charset="0"/>
              </a:rPr>
              <a:t>1</a:t>
            </a:r>
            <a:r>
              <a:rPr lang="el-GR" sz="2400" b="1" baseline="30000" dirty="0" smtClean="0">
                <a:latin typeface="Calibri" pitchFamily="34" charset="0"/>
              </a:rPr>
              <a:t>η</a:t>
            </a:r>
            <a:r>
              <a:rPr lang="el-GR" sz="2400" b="1" dirty="0" smtClean="0">
                <a:latin typeface="Calibri" pitchFamily="34" charset="0"/>
              </a:rPr>
              <a:t> Ημέρα Αξιολόγηση:</a:t>
            </a:r>
          </a:p>
          <a:p>
            <a:r>
              <a:rPr lang="el-GR" sz="2400" dirty="0" smtClean="0">
                <a:latin typeface="Calibri" pitchFamily="34" charset="0"/>
              </a:rPr>
              <a:t>Πόνος 9 σε ηρεμία, 10 σε βήχα (κλίμακα </a:t>
            </a:r>
            <a:r>
              <a:rPr lang="en-US" sz="2400" dirty="0" smtClean="0">
                <a:latin typeface="Calibri" pitchFamily="34" charset="0"/>
              </a:rPr>
              <a:t>VAS</a:t>
            </a:r>
            <a:r>
              <a:rPr lang="el-GR" sz="2400" dirty="0" smtClean="0">
                <a:latin typeface="Calibri" pitchFamily="34" charset="0"/>
              </a:rPr>
              <a:t>)</a:t>
            </a:r>
            <a:endParaRPr lang="en-US" sz="2400" dirty="0" smtClean="0">
              <a:latin typeface="Calibri" pitchFamily="34" charset="0"/>
            </a:endParaRPr>
          </a:p>
          <a:p>
            <a:r>
              <a:rPr lang="el-GR" sz="2400" dirty="0" smtClean="0">
                <a:latin typeface="Calibri" pitchFamily="34" charset="0"/>
                <a:cs typeface="Calibri" pitchFamily="34" charset="0"/>
              </a:rPr>
              <a:t>Μειωμένος πνευμονικός αερισμός και δύσπνοια</a:t>
            </a:r>
          </a:p>
          <a:p>
            <a:r>
              <a:rPr lang="el-GR" sz="2400" dirty="0" smtClean="0">
                <a:latin typeface="Calibri" pitchFamily="34" charset="0"/>
              </a:rPr>
              <a:t>Ταχύπνοια, τελοεισπνευστικοί</a:t>
            </a:r>
            <a:r>
              <a:rPr lang="en-US" sz="2400" dirty="0" smtClean="0">
                <a:latin typeface="Calibri" pitchFamily="34" charset="0"/>
              </a:rPr>
              <a:t> </a:t>
            </a:r>
            <a:r>
              <a:rPr lang="el-GR" sz="2400" dirty="0" smtClean="0">
                <a:latin typeface="Calibri" pitchFamily="34" charset="0"/>
              </a:rPr>
              <a:t>τρίζοντες</a:t>
            </a:r>
            <a:r>
              <a:rPr lang="en-US" sz="2400" dirty="0" smtClean="0">
                <a:latin typeface="Calibri" pitchFamily="34" charset="0"/>
              </a:rPr>
              <a:t> </a:t>
            </a:r>
            <a:r>
              <a:rPr lang="el-GR" sz="2400" dirty="0" smtClean="0">
                <a:latin typeface="Calibri" pitchFamily="34" charset="0"/>
              </a:rPr>
              <a:t>δεξιάς βάσης</a:t>
            </a:r>
          </a:p>
          <a:p>
            <a:r>
              <a:rPr lang="el-GR" sz="2400" dirty="0" smtClean="0">
                <a:latin typeface="Calibri" pitchFamily="34" charset="0"/>
              </a:rPr>
              <a:t>Ελάττωση αναπνευστικού ψιθυρίσματός δεξιά,</a:t>
            </a:r>
            <a:r>
              <a:rPr lang="en-US" sz="2400" dirty="0" smtClean="0">
                <a:latin typeface="Calibri" pitchFamily="34" charset="0"/>
              </a:rPr>
              <a:t> </a:t>
            </a:r>
            <a:r>
              <a:rPr lang="el-GR" sz="2400" dirty="0" smtClean="0">
                <a:latin typeface="Calibri" pitchFamily="34" charset="0"/>
              </a:rPr>
              <a:t>ρεγχάζοντες ήχοι</a:t>
            </a:r>
            <a:r>
              <a:rPr lang="en-US" sz="2400" dirty="0" smtClean="0">
                <a:latin typeface="Calibri" pitchFamily="34" charset="0"/>
              </a:rPr>
              <a:t> </a:t>
            </a:r>
            <a:endParaRPr lang="el-GR" sz="2400" dirty="0" smtClean="0">
              <a:latin typeface="Calibri" pitchFamily="34" charset="0"/>
            </a:endParaRPr>
          </a:p>
          <a:p>
            <a:pPr>
              <a:buFont typeface="Wingdings" pitchFamily="2" charset="2"/>
              <a:buChar char="Ø"/>
            </a:pPr>
            <a:endParaRPr lang="en-US" sz="2400" dirty="0" smtClean="0">
              <a:latin typeface="Calibri" pitchFamily="34" charset="0"/>
              <a:cs typeface="Calibri" pitchFamily="34" charset="0"/>
            </a:endParaRPr>
          </a:p>
          <a:p>
            <a:pPr lvl="0">
              <a:buFont typeface="Wingdings" pitchFamily="2" charset="2"/>
              <a:buChar char="Ø"/>
            </a:pPr>
            <a:endParaRPr lang="el-GR" sz="2400" dirty="0" smtClean="0">
              <a:latin typeface="Calibri" pitchFamily="34" charset="0"/>
              <a:cs typeface="Calibri" pitchFamily="34" charset="0"/>
            </a:endParaRPr>
          </a:p>
          <a:p>
            <a:pPr>
              <a:lnSpc>
                <a:spcPct val="80000"/>
              </a:lnSpc>
              <a:buFont typeface="Wingdings" pitchFamily="2" charset="2"/>
              <a:buChar char="q"/>
              <a:defRPr/>
            </a:pPr>
            <a:endParaRPr lang="el-GR" dirty="0" smtClean="0">
              <a:latin typeface="Calibri" pitchFamily="34" charset="0"/>
              <a:cs typeface="Calibri" pitchFamily="34" charset="0"/>
            </a:endParaRPr>
          </a:p>
          <a:p>
            <a:pPr lvl="0">
              <a:buFont typeface="Wingdings" pitchFamily="2" charset="2"/>
              <a:buChar char="Ø"/>
            </a:pPr>
            <a:endParaRPr lang="el-GR" dirty="0" smtClean="0">
              <a:latin typeface="Calibri" pitchFamily="34" charset="0"/>
              <a:cs typeface="Calibri" pitchFamily="34" charset="0"/>
            </a:endParaRPr>
          </a:p>
          <a:p>
            <a:endParaRPr lang="el-GR" dirty="0"/>
          </a:p>
        </p:txBody>
      </p:sp>
    </p:spTree>
    <p:extLst>
      <p:ext uri="{BB962C8B-B14F-4D97-AF65-F5344CB8AC3E}">
        <p14:creationId xmlns:p14="http://schemas.microsoft.com/office/powerpoint/2010/main" val="1512924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latin typeface="Calibri" pitchFamily="34" charset="0"/>
                <a:cs typeface="Times New Roman" pitchFamily="18" charset="0"/>
              </a:rPr>
              <a:t>Πνευμονία </a:t>
            </a:r>
            <a:r>
              <a:rPr lang="en-US" sz="3600" dirty="0" smtClean="0">
                <a:latin typeface="Calibri" pitchFamily="34" charset="0"/>
                <a:cs typeface="Times New Roman" pitchFamily="18" charset="0"/>
              </a:rPr>
              <a:t>- </a:t>
            </a:r>
            <a:r>
              <a:rPr lang="el-GR" sz="3600" dirty="0" smtClean="0">
                <a:latin typeface="Calibri" pitchFamily="34" charset="0"/>
                <a:cs typeface="Times New Roman" pitchFamily="18" charset="0"/>
              </a:rPr>
              <a:t>Περιστατικό </a:t>
            </a:r>
            <a:r>
              <a:rPr lang="el-GR" sz="3600" dirty="0">
                <a:latin typeface="Calibri" pitchFamily="34" charset="0"/>
                <a:cs typeface="Times New Roman" pitchFamily="18" charset="0"/>
              </a:rPr>
              <a:t>1. </a:t>
            </a:r>
            <a:r>
              <a:rPr lang="el-GR" sz="2800" b="0" dirty="0" smtClean="0">
                <a:latin typeface="Calibri" pitchFamily="34" charset="0"/>
                <a:cs typeface="Times New Roman" pitchFamily="18" charset="0"/>
              </a:rPr>
              <a:t>(2 </a:t>
            </a:r>
            <a:r>
              <a:rPr lang="el-GR" sz="2800" b="0" dirty="0">
                <a:latin typeface="Calibri" pitchFamily="34" charset="0"/>
                <a:cs typeface="Times New Roman" pitchFamily="18" charset="0"/>
              </a:rPr>
              <a:t>από 2)</a:t>
            </a:r>
            <a:endParaRPr lang="el-GR" sz="3600" dirty="0">
              <a:solidFill>
                <a:srgbClr val="0070C0"/>
              </a:solidFill>
            </a:endParaRPr>
          </a:p>
        </p:txBody>
      </p:sp>
      <p:sp>
        <p:nvSpPr>
          <p:cNvPr id="3" name="2 - Θέση περιεχομένου"/>
          <p:cNvSpPr>
            <a:spLocks noGrp="1"/>
          </p:cNvSpPr>
          <p:nvPr>
            <p:ph idx="1"/>
          </p:nvPr>
        </p:nvSpPr>
        <p:spPr/>
        <p:txBody>
          <a:bodyPr>
            <a:normAutofit/>
          </a:bodyPr>
          <a:lstStyle/>
          <a:p>
            <a:pPr marL="0" indent="0">
              <a:buNone/>
            </a:pPr>
            <a:r>
              <a:rPr lang="el-GR" sz="2400" b="1" dirty="0" smtClean="0">
                <a:latin typeface="Calibri" pitchFamily="34" charset="0"/>
              </a:rPr>
              <a:t>1</a:t>
            </a:r>
            <a:r>
              <a:rPr lang="el-GR" sz="2400" b="1" baseline="30000" dirty="0" smtClean="0">
                <a:latin typeface="Calibri" pitchFamily="34" charset="0"/>
              </a:rPr>
              <a:t>η</a:t>
            </a:r>
            <a:r>
              <a:rPr lang="el-GR" sz="2400" b="1" dirty="0" smtClean="0">
                <a:latin typeface="Calibri" pitchFamily="34" charset="0"/>
              </a:rPr>
              <a:t> Ημέρα:</a:t>
            </a:r>
          </a:p>
          <a:p>
            <a:pPr marL="0" indent="0">
              <a:buNone/>
            </a:pPr>
            <a:r>
              <a:rPr lang="el-GR" sz="2400" u="sng" dirty="0" smtClean="0">
                <a:latin typeface="Calibri" pitchFamily="34" charset="0"/>
              </a:rPr>
              <a:t>Στόχος: Ανακούφιση από τον πόνο, βελτίωση της οξυγόνωσης</a:t>
            </a:r>
          </a:p>
          <a:p>
            <a:pPr marL="0" indent="0">
              <a:buNone/>
            </a:pPr>
            <a:r>
              <a:rPr lang="el-GR" sz="2400" u="sng" dirty="0" smtClean="0">
                <a:latin typeface="Calibri" pitchFamily="34" charset="0"/>
              </a:rPr>
              <a:t>Παρέμβαση:</a:t>
            </a:r>
          </a:p>
          <a:p>
            <a:pPr marL="0" indent="0">
              <a:buNone/>
            </a:pPr>
            <a:r>
              <a:rPr lang="el-GR" sz="2400" dirty="0" smtClean="0">
                <a:latin typeface="Calibri" pitchFamily="34" charset="0"/>
              </a:rPr>
              <a:t>Τουλάχιστον 1 ώρα μετά τη χορήγηση αναλγησίας:</a:t>
            </a:r>
          </a:p>
          <a:p>
            <a:r>
              <a:rPr lang="el-GR" sz="2400" dirty="0">
                <a:latin typeface="Calibri" pitchFamily="34" charset="0"/>
                <a:cs typeface="Calibri" pitchFamily="34" charset="0"/>
              </a:rPr>
              <a:t>Β</a:t>
            </a:r>
            <a:r>
              <a:rPr lang="el-GR" sz="2400" dirty="0" smtClean="0">
                <a:latin typeface="Calibri" pitchFamily="34" charset="0"/>
                <a:cs typeface="Calibri" pitchFamily="34" charset="0"/>
              </a:rPr>
              <a:t>ελτίωση του πνευμονικού αερισμού και επιστράτευση κλειστών κυψελίδων</a:t>
            </a:r>
          </a:p>
          <a:p>
            <a:r>
              <a:rPr lang="el-GR" sz="2400" dirty="0" smtClean="0">
                <a:latin typeface="Calibri" pitchFamily="34" charset="0"/>
                <a:sym typeface="Wingdings 3" pitchFamily="18" charset="2"/>
              </a:rPr>
              <a:t>Εκπαίδευση αναπνευστικού πρότυπου (αργές βαθιές αναπνοές)</a:t>
            </a:r>
            <a:endParaRPr lang="el-GR" sz="2400" dirty="0" smtClean="0">
              <a:latin typeface="Calibri" pitchFamily="34" charset="0"/>
            </a:endParaRPr>
          </a:p>
          <a:p>
            <a:r>
              <a:rPr lang="el-GR" sz="2400" dirty="0" smtClean="0">
                <a:latin typeface="Calibri" pitchFamily="34" charset="0"/>
              </a:rPr>
              <a:t>Επαρκής οξυγόνωση (SaO2 &gt; 90%)</a:t>
            </a:r>
          </a:p>
          <a:p>
            <a:r>
              <a:rPr lang="el-GR" sz="2400" dirty="0" smtClean="0">
                <a:latin typeface="Calibri" pitchFamily="34" charset="0"/>
              </a:rPr>
              <a:t>Εισπνεόμενα βρογχοδιασταλτικά φάρμακα</a:t>
            </a:r>
            <a:endParaRPr lang="en-US" sz="1400" dirty="0" smtClean="0">
              <a:latin typeface="Calibri" pitchFamily="34" charset="0"/>
              <a:cs typeface="Calibri" pitchFamily="34" charset="0"/>
            </a:endParaRPr>
          </a:p>
          <a:p>
            <a:pPr lvl="0">
              <a:buFont typeface="Wingdings" pitchFamily="2" charset="2"/>
              <a:buChar char="Ø"/>
            </a:pPr>
            <a:endParaRPr lang="el-GR" sz="1300" dirty="0" smtClean="0">
              <a:latin typeface="Calibri" pitchFamily="34" charset="0"/>
              <a:cs typeface="Calibri" pitchFamily="34" charset="0"/>
            </a:endParaRPr>
          </a:p>
          <a:p>
            <a:pPr>
              <a:lnSpc>
                <a:spcPct val="80000"/>
              </a:lnSpc>
              <a:buFont typeface="Wingdings" pitchFamily="2" charset="2"/>
              <a:buChar char="q"/>
              <a:defRPr/>
            </a:pPr>
            <a:endParaRPr lang="el-GR" dirty="0" smtClean="0">
              <a:latin typeface="Calibri" pitchFamily="34" charset="0"/>
              <a:cs typeface="Calibri" pitchFamily="34" charset="0"/>
            </a:endParaRPr>
          </a:p>
          <a:p>
            <a:pPr lvl="0">
              <a:buFont typeface="Wingdings" pitchFamily="2" charset="2"/>
              <a:buChar char="Ø"/>
            </a:pPr>
            <a:endParaRPr lang="el-GR" dirty="0" smtClean="0">
              <a:latin typeface="Calibri" pitchFamily="34" charset="0"/>
              <a:cs typeface="Calibri" pitchFamily="34" charset="0"/>
            </a:endParaRPr>
          </a:p>
          <a:p>
            <a:endParaRPr lang="el-GR" dirty="0"/>
          </a:p>
        </p:txBody>
      </p:sp>
    </p:spTree>
    <p:extLst>
      <p:ext uri="{BB962C8B-B14F-4D97-AF65-F5344CB8AC3E}">
        <p14:creationId xmlns:p14="http://schemas.microsoft.com/office/powerpoint/2010/main" val="3660557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r>
              <a:rPr lang="el-GR" sz="3600" dirty="0" smtClean="0">
                <a:latin typeface="Calibri" pitchFamily="34" charset="0"/>
                <a:cs typeface="Times New Roman" pitchFamily="18" charset="0"/>
              </a:rPr>
              <a:t>Σαρκοείδωση </a:t>
            </a:r>
            <a:r>
              <a:rPr lang="en-US" sz="3600" dirty="0" smtClean="0">
                <a:latin typeface="Calibri" pitchFamily="34" charset="0"/>
                <a:cs typeface="Times New Roman" pitchFamily="18" charset="0"/>
              </a:rPr>
              <a:t>- </a:t>
            </a:r>
            <a:r>
              <a:rPr lang="el-GR" sz="3600" dirty="0" smtClean="0">
                <a:latin typeface="Calibri" pitchFamily="34" charset="0"/>
                <a:cs typeface="Times New Roman" pitchFamily="18" charset="0"/>
              </a:rPr>
              <a:t>Περιστατικό 1</a:t>
            </a:r>
            <a:r>
              <a:rPr lang="el-GR" sz="2800" dirty="0" smtClean="0">
                <a:latin typeface="Calibri" pitchFamily="34" charset="0"/>
                <a:cs typeface="Times New Roman" pitchFamily="18" charset="0"/>
              </a:rPr>
              <a:t>. </a:t>
            </a:r>
            <a:r>
              <a:rPr lang="el-GR" sz="2800" b="0" dirty="0" smtClean="0">
                <a:latin typeface="Calibri" pitchFamily="34" charset="0"/>
                <a:cs typeface="Times New Roman" pitchFamily="18" charset="0"/>
              </a:rPr>
              <a:t>(1 από 2)</a:t>
            </a:r>
            <a:endParaRPr lang="el-GR" sz="2800" b="0"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92500" lnSpcReduction="10000"/>
          </a:bodyPr>
          <a:lstStyle/>
          <a:p>
            <a:pPr>
              <a:buNone/>
            </a:pPr>
            <a:r>
              <a:rPr lang="el-GR" sz="2400" dirty="0" smtClean="0">
                <a:latin typeface="Calibri" pitchFamily="34" charset="0"/>
              </a:rPr>
              <a:t>Άνδρας 47  ετών</a:t>
            </a:r>
            <a:r>
              <a:rPr lang="en-US" sz="2400" dirty="0" smtClean="0">
                <a:latin typeface="Calibri" pitchFamily="34" charset="0"/>
              </a:rPr>
              <a:t> </a:t>
            </a:r>
            <a:r>
              <a:rPr lang="el-GR" sz="2400" dirty="0" smtClean="0">
                <a:latin typeface="Calibri" pitchFamily="34" charset="0"/>
              </a:rPr>
              <a:t>με δύσπνοια στην κόπωση τους τελευταίους 6</a:t>
            </a:r>
          </a:p>
          <a:p>
            <a:pPr>
              <a:buNone/>
            </a:pPr>
            <a:r>
              <a:rPr lang="el-GR" sz="2400" dirty="0" smtClean="0">
                <a:latin typeface="Calibri" pitchFamily="34" charset="0"/>
              </a:rPr>
              <a:t>μήνες, βήχα με αίσθημα παλμών, οιδήματα κάτω άκρων</a:t>
            </a:r>
          </a:p>
          <a:p>
            <a:pPr>
              <a:buNone/>
            </a:pPr>
            <a:r>
              <a:rPr lang="el-GR" sz="2400" dirty="0" smtClean="0">
                <a:latin typeface="Calibri" pitchFamily="34" charset="0"/>
              </a:rPr>
              <a:t>εισήχθη σε πνευμονολογική κλινική νοσοκομείου. Μετά από </a:t>
            </a:r>
          </a:p>
          <a:p>
            <a:pPr>
              <a:buNone/>
            </a:pPr>
            <a:r>
              <a:rPr lang="el-GR" sz="2400" dirty="0" smtClean="0">
                <a:latin typeface="Calibri" pitchFamily="34" charset="0"/>
              </a:rPr>
              <a:t>βιοψία που έγινε παρουσιάστηκαν ευρήματα  «μη </a:t>
            </a:r>
          </a:p>
          <a:p>
            <a:pPr>
              <a:buNone/>
            </a:pPr>
            <a:r>
              <a:rPr lang="el-GR" sz="2400" dirty="0" smtClean="0">
                <a:latin typeface="Calibri" pitchFamily="34" charset="0"/>
              </a:rPr>
              <a:t>τυροειδοποιημένου κοκκιώματος». Ο </a:t>
            </a:r>
            <a:r>
              <a:rPr lang="el-GR" sz="2400" dirty="0" smtClean="0">
                <a:latin typeface="Calibri" pitchFamily="34" charset="0"/>
              </a:rPr>
              <a:t>ασθενής</a:t>
            </a:r>
            <a:r>
              <a:rPr lang="en-US" sz="2400" dirty="0" smtClean="0">
                <a:latin typeface="Calibri" pitchFamily="34" charset="0"/>
              </a:rPr>
              <a:t> </a:t>
            </a:r>
            <a:r>
              <a:rPr lang="el-GR" sz="2400" dirty="0" smtClean="0">
                <a:latin typeface="Calibri" pitchFamily="34" charset="0"/>
              </a:rPr>
              <a:t>παραπέμφθηκε</a:t>
            </a:r>
            <a:endParaRPr lang="el-GR" sz="2400" dirty="0" smtClean="0">
              <a:latin typeface="Calibri" pitchFamily="34" charset="0"/>
            </a:endParaRPr>
          </a:p>
          <a:p>
            <a:pPr>
              <a:buNone/>
            </a:pPr>
            <a:r>
              <a:rPr lang="el-GR" sz="2400" dirty="0" smtClean="0">
                <a:latin typeface="Calibri" pitchFamily="34" charset="0"/>
              </a:rPr>
              <a:t>για  φυσικοθεραπεία</a:t>
            </a:r>
          </a:p>
          <a:p>
            <a:pPr>
              <a:buNone/>
            </a:pPr>
            <a:endParaRPr lang="el-GR" sz="2400" b="1" u="sng" dirty="0" smtClean="0">
              <a:latin typeface="Calibri" pitchFamily="34" charset="0"/>
            </a:endParaRPr>
          </a:p>
          <a:p>
            <a:pPr>
              <a:buNone/>
            </a:pPr>
            <a:r>
              <a:rPr lang="el-GR" sz="2400" b="1" dirty="0" smtClean="0">
                <a:latin typeface="Calibri" pitchFamily="34" charset="0"/>
              </a:rPr>
              <a:t>Κλινική Εικόνα:</a:t>
            </a:r>
          </a:p>
          <a:p>
            <a:r>
              <a:rPr lang="el-GR" sz="2400" dirty="0" smtClean="0">
                <a:latin typeface="Calibri" pitchFamily="34" charset="0"/>
              </a:rPr>
              <a:t>Αμφοτερόπλευρη λεμφαδενοπάθεια</a:t>
            </a:r>
            <a:r>
              <a:rPr lang="en-US" sz="2400" dirty="0" smtClean="0">
                <a:latin typeface="Calibri" pitchFamily="34" charset="0"/>
              </a:rPr>
              <a:t>, </a:t>
            </a:r>
            <a:r>
              <a:rPr lang="el-GR" sz="2400" dirty="0" smtClean="0">
                <a:latin typeface="Calibri" pitchFamily="34" charset="0"/>
              </a:rPr>
              <a:t>συνοδευόμενη από αρθρίτιδα</a:t>
            </a:r>
          </a:p>
          <a:p>
            <a:r>
              <a:rPr lang="el-GR" sz="2400" dirty="0" smtClean="0">
                <a:latin typeface="Calibri" pitchFamily="34" charset="0"/>
              </a:rPr>
              <a:t>Αδυναμία των αναπνευστικών μυών συνοδευόμενη από αδυναμία σκελετικών μυών</a:t>
            </a:r>
          </a:p>
          <a:p>
            <a:r>
              <a:rPr lang="el-GR" sz="2400" dirty="0" smtClean="0">
                <a:latin typeface="Calibri" pitchFamily="34" charset="0"/>
              </a:rPr>
              <a:t>Μειώμένος πνευμονικός αερισμός</a:t>
            </a:r>
          </a:p>
          <a:p>
            <a:endParaRPr lang="el-GR" sz="1900" dirty="0" smtClean="0">
              <a:latin typeface="Calibri" pitchFamily="34" charset="0"/>
            </a:endParaRPr>
          </a:p>
          <a:p>
            <a:endParaRPr lang="el-GR" dirty="0" smtClean="0"/>
          </a:p>
          <a:p>
            <a:endParaRPr lang="el-GR" dirty="0" smtClean="0"/>
          </a:p>
          <a:p>
            <a:pPr marL="0" indent="0">
              <a:buNone/>
            </a:pPr>
            <a:endParaRPr lang="el-GR" dirty="0"/>
          </a:p>
        </p:txBody>
      </p:sp>
    </p:spTree>
    <p:extLst>
      <p:ext uri="{BB962C8B-B14F-4D97-AF65-F5344CB8AC3E}">
        <p14:creationId xmlns:p14="http://schemas.microsoft.com/office/powerpoint/2010/main" val="45017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r>
              <a:rPr lang="el-GR" sz="3600" dirty="0">
                <a:latin typeface="Calibri" pitchFamily="34" charset="0"/>
                <a:cs typeface="Times New Roman" pitchFamily="18" charset="0"/>
              </a:rPr>
              <a:t>Σαρκοείδωση </a:t>
            </a:r>
            <a:r>
              <a:rPr lang="en-US" sz="3600" dirty="0" smtClean="0">
                <a:latin typeface="Calibri" pitchFamily="34" charset="0"/>
                <a:cs typeface="Times New Roman" pitchFamily="18" charset="0"/>
              </a:rPr>
              <a:t>- </a:t>
            </a:r>
            <a:r>
              <a:rPr lang="el-GR" sz="3600" dirty="0" smtClean="0">
                <a:latin typeface="Calibri" pitchFamily="34" charset="0"/>
                <a:cs typeface="Times New Roman" pitchFamily="18" charset="0"/>
              </a:rPr>
              <a:t>Περιστατικό </a:t>
            </a:r>
            <a:r>
              <a:rPr lang="el-GR" sz="3600" dirty="0">
                <a:latin typeface="Calibri" pitchFamily="34" charset="0"/>
                <a:cs typeface="Times New Roman" pitchFamily="18" charset="0"/>
              </a:rPr>
              <a:t>1</a:t>
            </a:r>
            <a:r>
              <a:rPr lang="el-GR" sz="2800" dirty="0">
                <a:latin typeface="Calibri" pitchFamily="34" charset="0"/>
                <a:cs typeface="Times New Roman" pitchFamily="18" charset="0"/>
              </a:rPr>
              <a:t>. </a:t>
            </a:r>
            <a:r>
              <a:rPr lang="el-GR" sz="2800" b="0" dirty="0" smtClean="0">
                <a:latin typeface="Calibri" pitchFamily="34" charset="0"/>
                <a:cs typeface="Times New Roman" pitchFamily="18" charset="0"/>
              </a:rPr>
              <a:t>(2 </a:t>
            </a:r>
            <a:r>
              <a:rPr lang="el-GR" sz="2800" b="0" dirty="0">
                <a:latin typeface="Calibri" pitchFamily="34" charset="0"/>
                <a:cs typeface="Times New Roman" pitchFamily="18" charset="0"/>
              </a:rPr>
              <a:t>από 2)</a:t>
            </a:r>
            <a:endParaRPr lang="el-GR" sz="3600"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marL="0" indent="0">
              <a:buNone/>
            </a:pPr>
            <a:r>
              <a:rPr lang="el-GR" sz="2400" b="1" dirty="0" smtClean="0">
                <a:latin typeface="Calibri" pitchFamily="34" charset="0"/>
              </a:rPr>
              <a:t>Φυσικοθεραπευτική </a:t>
            </a:r>
            <a:r>
              <a:rPr lang="el-GR" sz="2400" b="1" dirty="0" smtClean="0">
                <a:latin typeface="Calibri" pitchFamily="34" charset="0"/>
              </a:rPr>
              <a:t>π</a:t>
            </a:r>
            <a:r>
              <a:rPr lang="el-GR" sz="2400" b="1" dirty="0">
                <a:latin typeface="Calibri" pitchFamily="34" charset="0"/>
              </a:rPr>
              <a:t>α</a:t>
            </a:r>
            <a:r>
              <a:rPr lang="el-GR" sz="2400" b="1" dirty="0" smtClean="0">
                <a:latin typeface="Calibri" pitchFamily="34" charset="0"/>
              </a:rPr>
              <a:t>ρέμβαση</a:t>
            </a:r>
            <a:r>
              <a:rPr lang="el-GR" sz="2400" b="1" dirty="0" smtClean="0">
                <a:latin typeface="Calibri" pitchFamily="34" charset="0"/>
              </a:rPr>
              <a:t>:</a:t>
            </a:r>
          </a:p>
          <a:p>
            <a:r>
              <a:rPr lang="el-GR" sz="2400" dirty="0">
                <a:latin typeface="Calibri" pitchFamily="34" charset="0"/>
              </a:rPr>
              <a:t>Ε</a:t>
            </a:r>
            <a:r>
              <a:rPr lang="el-GR" sz="2400" dirty="0" smtClean="0">
                <a:latin typeface="Calibri" pitchFamily="34" charset="0"/>
              </a:rPr>
              <a:t>πανεκπαίδευση αναπνευστικού πρότυπου (αργές βαθιές αναπνοές), καθαροί αεραγωγοί</a:t>
            </a:r>
          </a:p>
          <a:p>
            <a:r>
              <a:rPr lang="el-GR" sz="2400" dirty="0">
                <a:latin typeface="Calibri" pitchFamily="34" charset="0"/>
              </a:rPr>
              <a:t>Διατήρηση φυσιολογικών αναπνευστικών </a:t>
            </a:r>
            <a:r>
              <a:rPr lang="el-GR" sz="2400" dirty="0" smtClean="0">
                <a:latin typeface="Calibri" pitchFamily="34" charset="0"/>
              </a:rPr>
              <a:t>όγκων (ροόμετρο κινήτρου)</a:t>
            </a:r>
            <a:endParaRPr lang="el-GR" sz="2400" dirty="0">
              <a:latin typeface="Calibri" pitchFamily="34" charset="0"/>
            </a:endParaRPr>
          </a:p>
          <a:p>
            <a:r>
              <a:rPr lang="el-GR" sz="2400" dirty="0" smtClean="0">
                <a:latin typeface="Calibri" pitchFamily="34" charset="0"/>
              </a:rPr>
              <a:t>Χορήγηση Οξυγόνου</a:t>
            </a:r>
          </a:p>
          <a:p>
            <a:r>
              <a:rPr lang="el-GR" sz="2400" dirty="0">
                <a:latin typeface="Calibri" pitchFamily="34" charset="0"/>
              </a:rPr>
              <a:t>Κινησιοθεραπεία για να καθυστερήσει τις συνέπειες της αναπνευστικής ανεπάρκειας και της αναπηρίας</a:t>
            </a:r>
            <a:endParaRPr lang="el-GR" sz="2400" dirty="0" smtClean="0">
              <a:latin typeface="Calibri" pitchFamily="34" charset="0"/>
            </a:endParaRPr>
          </a:p>
          <a:p>
            <a:r>
              <a:rPr lang="el-GR" sz="2400" dirty="0" smtClean="0">
                <a:latin typeface="Calibri" pitchFamily="34" charset="0"/>
              </a:rPr>
              <a:t>Προστίθενται ασκήσεις ενδυνάμωσης και αντοχής </a:t>
            </a:r>
            <a:r>
              <a:rPr lang="el-GR" sz="2400" b="1" dirty="0" smtClean="0">
                <a:solidFill>
                  <a:srgbClr val="820000"/>
                </a:solidFill>
                <a:latin typeface="Calibri" pitchFamily="34" charset="0"/>
              </a:rPr>
              <a:t>→</a:t>
            </a:r>
            <a:r>
              <a:rPr lang="el-GR" sz="2400" dirty="0" smtClean="0">
                <a:latin typeface="Calibri" pitchFamily="34" charset="0"/>
              </a:rPr>
              <a:t> αύξηση της ικανότητας για εργασία και αντοχή στην κόπωση </a:t>
            </a:r>
          </a:p>
          <a:p>
            <a:endParaRPr lang="el-GR" dirty="0" smtClean="0"/>
          </a:p>
          <a:p>
            <a:endParaRPr lang="el-GR" dirty="0" smtClean="0"/>
          </a:p>
          <a:p>
            <a:pPr marL="0" indent="0">
              <a:buNone/>
            </a:pPr>
            <a:endParaRPr lang="el-GR" dirty="0"/>
          </a:p>
        </p:txBody>
      </p:sp>
    </p:spTree>
    <p:extLst>
      <p:ext uri="{BB962C8B-B14F-4D97-AF65-F5344CB8AC3E}">
        <p14:creationId xmlns:p14="http://schemas.microsoft.com/office/powerpoint/2010/main" val="2832817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t>Προτεινόμενη βιβλιογραφία</a:t>
            </a:r>
            <a:endParaRPr lang="el-GR" sz="3600" b="1" dirty="0"/>
          </a:p>
        </p:txBody>
      </p:sp>
      <p:sp>
        <p:nvSpPr>
          <p:cNvPr id="3" name="Θέση περιεχομένου 2"/>
          <p:cNvSpPr>
            <a:spLocks noGrp="1"/>
          </p:cNvSpPr>
          <p:nvPr>
            <p:ph idx="1"/>
          </p:nvPr>
        </p:nvSpPr>
        <p:spPr/>
        <p:txBody>
          <a:bodyPr>
            <a:noAutofit/>
          </a:bodyPr>
          <a:lstStyle/>
          <a:p>
            <a:r>
              <a:rPr lang="en-US" sz="2200" dirty="0"/>
              <a:t>Global initiative for asthma (GINA) </a:t>
            </a:r>
            <a:r>
              <a:rPr lang="en-US" sz="2200" dirty="0">
                <a:hlinkClick r:id="rId2"/>
              </a:rPr>
              <a:t>Global strategy for asthma management and prevention</a:t>
            </a:r>
            <a:r>
              <a:rPr lang="en-US" sz="2200" dirty="0"/>
              <a:t> 2012 (update). </a:t>
            </a:r>
            <a:endParaRPr lang="en-US" sz="2200" dirty="0" smtClean="0"/>
          </a:p>
          <a:p>
            <a:r>
              <a:rPr lang="en-US" sz="2200" dirty="0" smtClean="0"/>
              <a:t>Global </a:t>
            </a:r>
            <a:r>
              <a:rPr lang="en-US" sz="2200" dirty="0"/>
              <a:t>initiative for Chronic Obstructive Pulmonary Diseases (GOLD) </a:t>
            </a:r>
            <a:r>
              <a:rPr lang="en-US" sz="2200" dirty="0">
                <a:hlinkClick r:id="rId3"/>
              </a:rPr>
              <a:t>Global strategy for the diagnosis, management and prevention</a:t>
            </a:r>
            <a:r>
              <a:rPr lang="en-US" sz="2200" dirty="0"/>
              <a:t> 2006 (update</a:t>
            </a:r>
            <a:r>
              <a:rPr lang="en-US" sz="2200" dirty="0" smtClean="0"/>
              <a:t>).</a:t>
            </a:r>
            <a:endParaRPr lang="el-GR" sz="2200" dirty="0" smtClean="0"/>
          </a:p>
          <a:p>
            <a:r>
              <a:rPr lang="en-US" sz="2200" dirty="0"/>
              <a:t>Infectious Diseases Society of </a:t>
            </a:r>
            <a:r>
              <a:rPr lang="en-US" sz="2200" dirty="0" smtClean="0"/>
              <a:t>America/American</a:t>
            </a:r>
            <a:r>
              <a:rPr lang="el-GR" sz="2200" dirty="0" smtClean="0"/>
              <a:t> </a:t>
            </a:r>
            <a:r>
              <a:rPr lang="en-US" sz="2200" dirty="0" smtClean="0"/>
              <a:t>Thoracic </a:t>
            </a:r>
            <a:r>
              <a:rPr lang="en-US" sz="2200" dirty="0"/>
              <a:t>Society Consensus Guidelines on </a:t>
            </a:r>
            <a:r>
              <a:rPr lang="en-US" sz="2200" dirty="0" smtClean="0"/>
              <a:t>the</a:t>
            </a:r>
            <a:r>
              <a:rPr lang="el-GR" sz="2200" dirty="0" smtClean="0"/>
              <a:t> </a:t>
            </a:r>
            <a:r>
              <a:rPr lang="en-US" sz="2200" dirty="0" smtClean="0"/>
              <a:t>Management </a:t>
            </a:r>
            <a:r>
              <a:rPr lang="en-US" sz="2200" dirty="0"/>
              <a:t>of Community-Acquired </a:t>
            </a:r>
            <a:r>
              <a:rPr lang="en-US" sz="2200" dirty="0" smtClean="0"/>
              <a:t>Pneumonia</a:t>
            </a:r>
            <a:r>
              <a:rPr lang="el-GR" sz="2200" dirty="0" smtClean="0"/>
              <a:t> </a:t>
            </a:r>
            <a:r>
              <a:rPr lang="en-US" sz="2200" dirty="0" smtClean="0"/>
              <a:t>in Adults</a:t>
            </a:r>
            <a:r>
              <a:rPr lang="el-GR" sz="2200" dirty="0" smtClean="0"/>
              <a:t>. </a:t>
            </a:r>
            <a:r>
              <a:rPr lang="en-US" sz="2200" dirty="0"/>
              <a:t>. </a:t>
            </a:r>
            <a:r>
              <a:rPr lang="en-US" sz="2200" dirty="0" smtClean="0"/>
              <a:t>Mandell</a:t>
            </a:r>
            <a:r>
              <a:rPr lang="el-GR" sz="2200" dirty="0" smtClean="0"/>
              <a:t> </a:t>
            </a:r>
            <a:r>
              <a:rPr lang="en-US" sz="2200" dirty="0"/>
              <a:t>et al. Clinical Infectious Diseases 2007; </a:t>
            </a:r>
            <a:r>
              <a:rPr lang="en-US" sz="2200" dirty="0" smtClean="0"/>
              <a:t>44:S27–72.</a:t>
            </a:r>
            <a:endParaRPr lang="en-US" sz="2200" dirty="0"/>
          </a:p>
          <a:p>
            <a:r>
              <a:rPr lang="en-US" sz="2200" dirty="0"/>
              <a:t>Baughman RP, Costabel U, dy Bois RM. Treatment of sarcoidosis. Clin Chest Med, 2008; 29(3):533-48. </a:t>
            </a:r>
          </a:p>
          <a:p>
            <a:r>
              <a:rPr lang="en-US" sz="2200" dirty="0"/>
              <a:t>Noppen M, de Keukeleire T. Pneumothorax. Respiration, 2008; 76 (2):121–7. </a:t>
            </a:r>
            <a:endParaRPr lang="el-GR" sz="2200" dirty="0"/>
          </a:p>
        </p:txBody>
      </p:sp>
    </p:spTree>
    <p:extLst>
      <p:ext uri="{BB962C8B-B14F-4D97-AF65-F5344CB8AC3E}">
        <p14:creationId xmlns:p14="http://schemas.microsoft.com/office/powerpoint/2010/main" val="3962733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r>
              <a:rPr lang="el-GR" dirty="0" smtClean="0"/>
              <a:t>Περιεχόμενα</a:t>
            </a:r>
            <a:endParaRPr lang="el-GR" dirty="0"/>
          </a:p>
        </p:txBody>
      </p:sp>
      <p:sp>
        <p:nvSpPr>
          <p:cNvPr id="3" name="2 - Θέση περιεχομένου"/>
          <p:cNvSpPr>
            <a:spLocks noGrp="1"/>
          </p:cNvSpPr>
          <p:nvPr>
            <p:ph idx="1"/>
          </p:nvPr>
        </p:nvSpPr>
        <p:spPr/>
        <p:txBody>
          <a:bodyPr>
            <a:normAutofit/>
          </a:bodyPr>
          <a:lstStyle/>
          <a:p>
            <a:r>
              <a:rPr lang="el-GR" sz="2400" dirty="0" smtClean="0"/>
              <a:t>Περιστατικά άσθματος</a:t>
            </a:r>
          </a:p>
          <a:p>
            <a:r>
              <a:rPr lang="el-GR" sz="2400" dirty="0" smtClean="0"/>
              <a:t>Περιστατικά ΧΑΠ</a:t>
            </a:r>
          </a:p>
          <a:p>
            <a:r>
              <a:rPr lang="el-GR" sz="2400" dirty="0" smtClean="0"/>
              <a:t>Περιστατικό Κυστικής Ίνωσης</a:t>
            </a:r>
          </a:p>
          <a:p>
            <a:r>
              <a:rPr lang="el-GR" sz="2400" dirty="0" smtClean="0"/>
              <a:t>Περιστατικό πνευμοθώρακα</a:t>
            </a:r>
          </a:p>
          <a:p>
            <a:r>
              <a:rPr lang="el-GR" sz="2400" dirty="0" smtClean="0"/>
              <a:t>Περιστατικό πνευμονίας</a:t>
            </a:r>
          </a:p>
          <a:p>
            <a:r>
              <a:rPr lang="el-GR" sz="2400" dirty="0" smtClean="0"/>
              <a:t>Περιστατικό σαρκοείδωσης </a:t>
            </a:r>
          </a:p>
          <a:p>
            <a:pPr marL="0" indent="0">
              <a:buNone/>
            </a:pPr>
            <a:endParaRPr lang="el-GR" sz="2400" dirty="0" smtClean="0"/>
          </a:p>
          <a:p>
            <a:endParaRPr lang="el-GR" sz="2400" dirty="0" smtClean="0"/>
          </a:p>
          <a:p>
            <a:endParaRPr lang="el-GR" sz="2400" dirty="0" smtClean="0"/>
          </a:p>
          <a:p>
            <a:endParaRPr lang="el-GR" b="1" dirty="0"/>
          </a:p>
        </p:txBody>
      </p:sp>
    </p:spTree>
    <p:extLst>
      <p:ext uri="{BB962C8B-B14F-4D97-AF65-F5344CB8AC3E}">
        <p14:creationId xmlns:p14="http://schemas.microsoft.com/office/powerpoint/2010/main" val="2971826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Ειρήνη Γραμματοπούλου </a:t>
            </a:r>
            <a:r>
              <a:rPr lang="en-US" sz="2000" dirty="0" smtClean="0"/>
              <a:t>, </a:t>
            </a:r>
            <a:r>
              <a:rPr lang="el-GR" sz="2000" dirty="0" smtClean="0"/>
              <a:t>Αφροδίτη Ευαγγελοδήμου</a:t>
            </a:r>
            <a:r>
              <a:rPr lang="en-US" sz="2000" dirty="0" smtClean="0"/>
              <a:t>, </a:t>
            </a:r>
            <a:r>
              <a:rPr lang="el-GR" sz="2000" dirty="0" smtClean="0"/>
              <a:t>Γεώργιος Μήτσιου</a:t>
            </a:r>
            <a:r>
              <a:rPr lang="en-US" sz="2000" dirty="0" smtClean="0"/>
              <a:t> </a:t>
            </a:r>
            <a:r>
              <a:rPr lang="el-GR" sz="2000" dirty="0" smtClean="0"/>
              <a:t>2014</a:t>
            </a:r>
            <a:r>
              <a:rPr lang="el-GR" sz="2000" dirty="0"/>
              <a:t>. Ειρήνη Γραμματοπούλου </a:t>
            </a:r>
            <a:r>
              <a:rPr lang="en-US" sz="2000" dirty="0"/>
              <a:t>, </a:t>
            </a:r>
            <a:r>
              <a:rPr lang="el-GR" sz="2000" dirty="0"/>
              <a:t>Αφροδίτη Ευαγγελοδήμου</a:t>
            </a:r>
            <a:r>
              <a:rPr lang="en-US" sz="2000" dirty="0"/>
              <a:t>, </a:t>
            </a:r>
            <a:r>
              <a:rPr lang="el-GR" sz="2000" dirty="0"/>
              <a:t>Γεώργιος </a:t>
            </a:r>
            <a:r>
              <a:rPr lang="el-GR" sz="2000" dirty="0" smtClean="0"/>
              <a:t>Μήτσιου</a:t>
            </a:r>
            <a:r>
              <a:rPr lang="en-US" sz="2000" dirty="0" smtClean="0"/>
              <a:t>. </a:t>
            </a:r>
            <a:r>
              <a:rPr lang="el-GR" sz="2000" dirty="0"/>
              <a:t>«Κλινική Άσκηση σε Καρδιο-Αναπνευστικές Παθήσεις (Θ). </a:t>
            </a:r>
            <a:r>
              <a:rPr lang="el-GR" sz="2000" dirty="0" smtClean="0"/>
              <a:t>Ενότητα 4: Ανάλυση κλινικών περιστατικών αποφρακτικών και περιοριστικών παθήσεων- κατευθυντήριες οδηγίες».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316291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58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ΑΣΘΜΑ</a:t>
            </a:r>
            <a:r>
              <a:rPr lang="en-US" sz="3600" dirty="0" smtClean="0"/>
              <a:t>- </a:t>
            </a:r>
            <a:r>
              <a:rPr lang="el-GR" sz="3600" dirty="0" smtClean="0"/>
              <a:t>Περιστατικό 1 </a:t>
            </a:r>
            <a:r>
              <a:rPr lang="el-GR" sz="2800" b="0" dirty="0" smtClean="0"/>
              <a:t>(1 από 3)</a:t>
            </a:r>
            <a:endParaRPr lang="el-GR" sz="2800" b="0" dirty="0"/>
          </a:p>
        </p:txBody>
      </p:sp>
      <p:sp>
        <p:nvSpPr>
          <p:cNvPr id="3" name="Θέση περιεχομένου 2"/>
          <p:cNvSpPr>
            <a:spLocks noGrp="1"/>
          </p:cNvSpPr>
          <p:nvPr>
            <p:ph idx="1"/>
          </p:nvPr>
        </p:nvSpPr>
        <p:spPr>
          <a:xfrm>
            <a:off x="457200" y="1196752"/>
            <a:ext cx="8229600" cy="5661248"/>
          </a:xfrm>
        </p:spPr>
        <p:txBody>
          <a:bodyPr>
            <a:normAutofit fontScale="70000" lnSpcReduction="20000"/>
          </a:bodyPr>
          <a:lstStyle/>
          <a:p>
            <a:pPr marL="0" indent="0">
              <a:lnSpc>
                <a:spcPct val="120000"/>
              </a:lnSpc>
              <a:spcBef>
                <a:spcPts val="300"/>
              </a:spcBef>
              <a:buNone/>
            </a:pPr>
            <a:r>
              <a:rPr lang="el-GR" dirty="0" smtClean="0"/>
              <a:t>Γυναίκα 38 ετών με άσθμα προσέρχεται για τακτικό επανέλεγχο στο εξωτερικό ιατρείο άσθματος νοσοκομείου των Αθηνών: </a:t>
            </a:r>
          </a:p>
          <a:p>
            <a:pPr>
              <a:lnSpc>
                <a:spcPct val="120000"/>
              </a:lnSpc>
              <a:spcBef>
                <a:spcPts val="300"/>
              </a:spcBef>
            </a:pPr>
            <a:r>
              <a:rPr lang="el-GR" dirty="0" smtClean="0"/>
              <a:t>Ιστορικό άσθματος από 15ετία </a:t>
            </a:r>
          </a:p>
          <a:p>
            <a:pPr>
              <a:lnSpc>
                <a:spcPct val="120000"/>
              </a:lnSpc>
              <a:spcBef>
                <a:spcPts val="300"/>
              </a:spcBef>
            </a:pPr>
            <a:r>
              <a:rPr lang="el-GR" dirty="0" smtClean="0"/>
              <a:t>Δύσπνοια 2 (κλίμακα Borg) </a:t>
            </a:r>
          </a:p>
          <a:p>
            <a:pPr>
              <a:lnSpc>
                <a:spcPct val="120000"/>
              </a:lnSpc>
              <a:spcBef>
                <a:spcPts val="300"/>
              </a:spcBef>
            </a:pPr>
            <a:r>
              <a:rPr lang="el-GR" dirty="0" smtClean="0"/>
              <a:t>Κόπωση 0 (κλίμακα Borg)</a:t>
            </a:r>
          </a:p>
          <a:p>
            <a:pPr>
              <a:lnSpc>
                <a:spcPct val="120000"/>
              </a:lnSpc>
              <a:spcBef>
                <a:spcPts val="300"/>
              </a:spcBef>
            </a:pPr>
            <a:r>
              <a:rPr lang="el-GR" dirty="0" smtClean="0"/>
              <a:t>Αναπνευστική συχνότητα 12 αναπνοές/λεπτό</a:t>
            </a:r>
          </a:p>
          <a:p>
            <a:pPr>
              <a:lnSpc>
                <a:spcPct val="120000"/>
              </a:lnSpc>
              <a:spcBef>
                <a:spcPts val="300"/>
              </a:spcBef>
            </a:pPr>
            <a:r>
              <a:rPr lang="el-GR" dirty="0" smtClean="0"/>
              <a:t>FEV</a:t>
            </a:r>
            <a:r>
              <a:rPr lang="el-GR" baseline="-25000" dirty="0" smtClean="0"/>
              <a:t>1</a:t>
            </a:r>
            <a:r>
              <a:rPr lang="el-GR" dirty="0" smtClean="0"/>
              <a:t> = 93% της προβλεπόμενης τιμής</a:t>
            </a:r>
          </a:p>
          <a:p>
            <a:pPr>
              <a:lnSpc>
                <a:spcPct val="120000"/>
              </a:lnSpc>
              <a:spcBef>
                <a:spcPts val="300"/>
              </a:spcBef>
            </a:pPr>
            <a:r>
              <a:rPr lang="el-GR" dirty="0" smtClean="0"/>
              <a:t>SatO</a:t>
            </a:r>
            <a:r>
              <a:rPr lang="el-GR" baseline="-25000" dirty="0" smtClean="0"/>
              <a:t>2</a:t>
            </a:r>
            <a:r>
              <a:rPr lang="el-GR" dirty="0" smtClean="0"/>
              <a:t> = 97% </a:t>
            </a:r>
          </a:p>
          <a:p>
            <a:pPr>
              <a:lnSpc>
                <a:spcPct val="120000"/>
              </a:lnSpc>
              <a:spcBef>
                <a:spcPts val="300"/>
              </a:spcBef>
            </a:pPr>
            <a:r>
              <a:rPr lang="el-GR" dirty="0" smtClean="0"/>
              <a:t>Μη καπνίστρια</a:t>
            </a:r>
          </a:p>
          <a:p>
            <a:pPr>
              <a:lnSpc>
                <a:spcPct val="120000"/>
              </a:lnSpc>
              <a:spcBef>
                <a:spcPts val="300"/>
              </a:spcBef>
            </a:pPr>
            <a:r>
              <a:rPr lang="el-GR" dirty="0" smtClean="0"/>
              <a:t>Βαθμολογία NQ =  16</a:t>
            </a:r>
          </a:p>
          <a:p>
            <a:pPr>
              <a:lnSpc>
                <a:spcPct val="120000"/>
              </a:lnSpc>
              <a:spcBef>
                <a:spcPts val="300"/>
              </a:spcBef>
            </a:pPr>
            <a:r>
              <a:rPr lang="el-GR" dirty="0" smtClean="0"/>
              <a:t>Βαθμολογία ACT  = 21</a:t>
            </a:r>
          </a:p>
          <a:p>
            <a:pPr>
              <a:lnSpc>
                <a:spcPct val="120000"/>
              </a:lnSpc>
              <a:spcBef>
                <a:spcPts val="300"/>
              </a:spcBef>
            </a:pPr>
            <a:r>
              <a:rPr lang="el-GR" dirty="0" smtClean="0"/>
              <a:t>ETCO2  =  37 mmHg</a:t>
            </a:r>
          </a:p>
          <a:p>
            <a:pPr>
              <a:lnSpc>
                <a:spcPct val="120000"/>
              </a:lnSpc>
              <a:spcBef>
                <a:spcPts val="300"/>
              </a:spcBef>
            </a:pPr>
            <a:r>
              <a:rPr lang="el-GR" dirty="0" smtClean="0"/>
              <a:t>Breath </a:t>
            </a:r>
            <a:r>
              <a:rPr lang="en-US" dirty="0"/>
              <a:t>h</a:t>
            </a:r>
            <a:r>
              <a:rPr lang="el-GR" dirty="0" smtClean="0"/>
              <a:t>old time = 18 sec</a:t>
            </a:r>
          </a:p>
          <a:p>
            <a:pPr>
              <a:lnSpc>
                <a:spcPct val="120000"/>
              </a:lnSpc>
              <a:spcBef>
                <a:spcPts val="300"/>
              </a:spcBef>
            </a:pPr>
            <a:r>
              <a:rPr lang="el-GR" dirty="0" smtClean="0"/>
              <a:t>Εκπαιδευμένη </a:t>
            </a:r>
            <a:r>
              <a:rPr lang="el-GR" dirty="0"/>
              <a:t>στη χρήση ροόμετρου, διαφραγματική αναπνοή, αναπνευστικές παύσεις </a:t>
            </a:r>
          </a:p>
          <a:p>
            <a:pPr>
              <a:buFontTx/>
              <a:buChar char="-"/>
            </a:pPr>
            <a:endParaRPr lang="el-GR" dirty="0" smtClean="0"/>
          </a:p>
        </p:txBody>
      </p:sp>
      <p:sp>
        <p:nvSpPr>
          <p:cNvPr id="4" name="Rectangle 3"/>
          <p:cNvSpPr/>
          <p:nvPr/>
        </p:nvSpPr>
        <p:spPr>
          <a:xfrm>
            <a:off x="4572000" y="4005064"/>
            <a:ext cx="4572000" cy="1631216"/>
          </a:xfrm>
          <a:prstGeom prst="rect">
            <a:avLst/>
          </a:prstGeom>
          <a:solidFill>
            <a:schemeClr val="bg1">
              <a:lumMod val="95000"/>
            </a:schemeClr>
          </a:solidFill>
        </p:spPr>
        <p:txBody>
          <a:bodyPr>
            <a:spAutoFit/>
          </a:bodyPr>
          <a:lstStyle/>
          <a:p>
            <a:pPr marL="0" indent="0">
              <a:buNone/>
            </a:pPr>
            <a:r>
              <a:rPr lang="el-GR" sz="2000" dirty="0">
                <a:latin typeface="+mn-lt"/>
              </a:rPr>
              <a:t>Συνιστάται από τον ιατρό η συνέχιση της συντηρητικής φαρμακευτικής αγωγής και η παραπομπή της ασθενούς στο φυσικοθεραπευτή του νοσοκομείου για συμβουλευτική συνεδρία.</a:t>
            </a:r>
          </a:p>
        </p:txBody>
      </p:sp>
    </p:spTree>
    <p:extLst>
      <p:ext uri="{BB962C8B-B14F-4D97-AF65-F5344CB8AC3E}">
        <p14:creationId xmlns:p14="http://schemas.microsoft.com/office/powerpoint/2010/main" val="1789476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ΑΣΘΜΑ- Περιστατικό 1 </a:t>
            </a:r>
            <a:r>
              <a:rPr lang="el-GR" sz="2800" b="0" dirty="0" smtClean="0"/>
              <a:t>(2 από 3)</a:t>
            </a:r>
            <a:endParaRPr lang="el-GR" sz="2800" b="0" dirty="0"/>
          </a:p>
        </p:txBody>
      </p:sp>
      <p:sp>
        <p:nvSpPr>
          <p:cNvPr id="3" name="Θέση περιεχομένου 2"/>
          <p:cNvSpPr>
            <a:spLocks noGrp="1"/>
          </p:cNvSpPr>
          <p:nvPr>
            <p:ph idx="1"/>
          </p:nvPr>
        </p:nvSpPr>
        <p:spPr>
          <a:xfrm>
            <a:off x="457200" y="1196752"/>
            <a:ext cx="8229600" cy="5904656"/>
          </a:xfrm>
        </p:spPr>
        <p:txBody>
          <a:bodyPr>
            <a:noAutofit/>
          </a:bodyPr>
          <a:lstStyle/>
          <a:p>
            <a:pPr marL="0" indent="0">
              <a:buNone/>
            </a:pPr>
            <a:r>
              <a:rPr lang="el-GR" sz="2400" b="1" dirty="0" smtClean="0"/>
              <a:t>ΕΡΜΗΝΕΙΑ ΑΞΙΟΛΟΓΗΣΗΣ ΤΟΥ ΑΣΘΕΝΗ</a:t>
            </a:r>
          </a:p>
          <a:p>
            <a:r>
              <a:rPr lang="el-GR" sz="2400" dirty="0" smtClean="0"/>
              <a:t>Ήπιο άσθμα, μερικώς ελεγχόμενο</a:t>
            </a:r>
          </a:p>
          <a:p>
            <a:r>
              <a:rPr lang="el-GR" sz="2400" dirty="0" smtClean="0"/>
              <a:t>Χωρίς Υπεραερισμό,  χωρίς υποκαπνία</a:t>
            </a:r>
          </a:p>
          <a:p>
            <a:pPr marL="0" indent="0">
              <a:buNone/>
            </a:pPr>
            <a:r>
              <a:rPr lang="el-GR" sz="2400" b="1" dirty="0" smtClean="0"/>
              <a:t>ΣΤΟΧΟΙ</a:t>
            </a:r>
          </a:p>
          <a:p>
            <a:r>
              <a:rPr lang="el-GR" sz="2400" dirty="0" smtClean="0"/>
              <a:t>Πλήρης έλεγχος του άσθματος (βραχυπρόθεσμα)</a:t>
            </a:r>
          </a:p>
          <a:p>
            <a:r>
              <a:rPr lang="el-GR" sz="2400" dirty="0" smtClean="0"/>
              <a:t>Βελτίωση της λειτουργικότητας και της ποιότητας ζωής (μακροπρόθεσμα)</a:t>
            </a:r>
          </a:p>
        </p:txBody>
      </p:sp>
    </p:spTree>
    <p:extLst>
      <p:ext uri="{BB962C8B-B14F-4D97-AF65-F5344CB8AC3E}">
        <p14:creationId xmlns:p14="http://schemas.microsoft.com/office/powerpoint/2010/main" val="13970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ΑΣΘΜΑ- Περιστατικό 1 </a:t>
            </a:r>
            <a:r>
              <a:rPr lang="el-GR" sz="2800" b="0" dirty="0" smtClean="0"/>
              <a:t>(3 από 3)</a:t>
            </a:r>
            <a:endParaRPr lang="el-GR" sz="2800" b="0" dirty="0"/>
          </a:p>
        </p:txBody>
      </p:sp>
      <p:sp>
        <p:nvSpPr>
          <p:cNvPr id="3" name="Θέση περιεχομένου 2"/>
          <p:cNvSpPr>
            <a:spLocks noGrp="1"/>
          </p:cNvSpPr>
          <p:nvPr>
            <p:ph idx="1"/>
          </p:nvPr>
        </p:nvSpPr>
        <p:spPr>
          <a:xfrm>
            <a:off x="457200" y="1196752"/>
            <a:ext cx="8229600" cy="5904656"/>
          </a:xfrm>
        </p:spPr>
        <p:txBody>
          <a:bodyPr>
            <a:noAutofit/>
          </a:bodyPr>
          <a:lstStyle/>
          <a:p>
            <a:pPr marL="0" indent="0">
              <a:buNone/>
            </a:pPr>
            <a:r>
              <a:rPr lang="el-GR" sz="2400" b="1" dirty="0" smtClean="0"/>
              <a:t>ΕΝΕΡΓΕΙΕΣ</a:t>
            </a:r>
          </a:p>
          <a:p>
            <a:r>
              <a:rPr lang="el-GR" sz="2400" dirty="0" smtClean="0"/>
              <a:t>Επανέλεγχος και επανεκπαίδευση (αν χρειαστεί) στη χρήση των εισπνεόμενων φαρμάκων και στο αναπνευστικό πρότυπου (διαφραγματική αναπνοή στον TV μόνο από τη μύτη σε θέση χαλάρωσης) </a:t>
            </a:r>
          </a:p>
          <a:p>
            <a:r>
              <a:rPr lang="el-GR" sz="2400" dirty="0" smtClean="0"/>
              <a:t>Χρησιμοποίηση των αναπνευστικών παύσεων με στόχο την αύξηση του Breath </a:t>
            </a:r>
            <a:r>
              <a:rPr lang="en-US" sz="2400" dirty="0"/>
              <a:t>h</a:t>
            </a:r>
            <a:r>
              <a:rPr lang="el-GR" sz="2400" dirty="0" smtClean="0"/>
              <a:t>old time σε 30 sec και αύξηση του ETCO</a:t>
            </a:r>
            <a:r>
              <a:rPr lang="el-GR" sz="2400" baseline="-25000" dirty="0" smtClean="0"/>
              <a:t>2</a:t>
            </a:r>
            <a:r>
              <a:rPr lang="el-GR" sz="2400" dirty="0" smtClean="0"/>
              <a:t> σε 37mmHg</a:t>
            </a:r>
          </a:p>
          <a:p>
            <a:r>
              <a:rPr lang="el-GR" sz="2400" dirty="0" smtClean="0"/>
              <a:t>Χορήγηση του action plan των 3 ζωνών (πράσινη-κίτρινη-κόκκινη) για την αυτο-διαχείριση μελλοντικής κρίσης άσθματος μέχρι τον επόμενο επανέλεγχο</a:t>
            </a:r>
          </a:p>
          <a:p>
            <a:r>
              <a:rPr lang="el-GR" sz="2400" dirty="0" smtClean="0"/>
              <a:t>Διεξαγωγή του 6MWD για ένταξη της ασθενούς σε πρόγραμμα αερόβιας άσκησης μέτριας έντασης 5-7φ/εβδομάδα (γρήγορο βάδισμα/κολύμβηση)</a:t>
            </a:r>
          </a:p>
          <a:p>
            <a:pPr marL="0" indent="0">
              <a:buNone/>
            </a:pPr>
            <a:endParaRPr lang="el-GR" sz="2400" dirty="0"/>
          </a:p>
        </p:txBody>
      </p:sp>
    </p:spTree>
    <p:extLst>
      <p:ext uri="{BB962C8B-B14F-4D97-AF65-F5344CB8AC3E}">
        <p14:creationId xmlns:p14="http://schemas.microsoft.com/office/powerpoint/2010/main" val="310798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3600" dirty="0" smtClean="0">
                <a:latin typeface="Calibri" pitchFamily="34" charset="0"/>
                <a:cs typeface="Times New Roman" pitchFamily="18" charset="0"/>
              </a:rPr>
              <a:t>ΑΣΘΜΑ- Περιστατικό </a:t>
            </a:r>
            <a:r>
              <a:rPr lang="en-US" sz="3600" dirty="0" smtClean="0">
                <a:latin typeface="Calibri" pitchFamily="34" charset="0"/>
                <a:cs typeface="Times New Roman" pitchFamily="18" charset="0"/>
              </a:rPr>
              <a:t>2</a:t>
            </a:r>
            <a:r>
              <a:rPr lang="el-GR" sz="3600" dirty="0" smtClean="0">
                <a:latin typeface="Calibri" pitchFamily="34" charset="0"/>
                <a:cs typeface="Times New Roman" pitchFamily="18" charset="0"/>
              </a:rPr>
              <a:t> </a:t>
            </a:r>
            <a:r>
              <a:rPr lang="el-GR" sz="2800" b="0" dirty="0" smtClean="0">
                <a:latin typeface="Calibri" pitchFamily="34" charset="0"/>
                <a:cs typeface="Times New Roman" pitchFamily="18" charset="0"/>
              </a:rPr>
              <a:t>(1 από 3)</a:t>
            </a:r>
            <a:endParaRPr lang="el-GR" sz="2800" b="0" dirty="0">
              <a:latin typeface="Calibri" pitchFamily="34" charset="0"/>
              <a:cs typeface="Times New Roman" pitchFamily="18" charset="0"/>
            </a:endParaRPr>
          </a:p>
        </p:txBody>
      </p:sp>
      <p:sp>
        <p:nvSpPr>
          <p:cNvPr id="2" name="1 - Θέση περιεχομένου"/>
          <p:cNvSpPr>
            <a:spLocks noGrp="1"/>
          </p:cNvSpPr>
          <p:nvPr>
            <p:ph idx="1"/>
          </p:nvPr>
        </p:nvSpPr>
        <p:spPr/>
        <p:txBody>
          <a:bodyPr>
            <a:normAutofit fontScale="70000" lnSpcReduction="20000"/>
          </a:bodyPr>
          <a:lstStyle/>
          <a:p>
            <a:r>
              <a:rPr lang="el-GR" sz="2400" dirty="0" smtClean="0">
                <a:latin typeface="Calibri" pitchFamily="34" charset="0"/>
                <a:cs typeface="Times New Roman" pitchFamily="18" charset="0"/>
              </a:rPr>
              <a:t>Γυναίκα</a:t>
            </a:r>
          </a:p>
          <a:p>
            <a:r>
              <a:rPr lang="el-GR" sz="2400" dirty="0" smtClean="0">
                <a:latin typeface="Calibri" pitchFamily="34" charset="0"/>
                <a:cs typeface="Times New Roman" pitchFamily="18" charset="0"/>
              </a:rPr>
              <a:t>46 ετών</a:t>
            </a:r>
          </a:p>
          <a:p>
            <a:r>
              <a:rPr lang="el-GR" sz="2400" dirty="0" smtClean="0">
                <a:latin typeface="Calibri" pitchFamily="34" charset="0"/>
                <a:cs typeface="Times New Roman" pitchFamily="18" charset="0"/>
              </a:rPr>
              <a:t>170 </a:t>
            </a:r>
            <a:r>
              <a:rPr lang="en-US" sz="2400" dirty="0" smtClean="0">
                <a:latin typeface="Calibri" pitchFamily="34" charset="0"/>
                <a:cs typeface="Times New Roman" pitchFamily="18" charset="0"/>
              </a:rPr>
              <a:t>cm</a:t>
            </a:r>
          </a:p>
          <a:p>
            <a:r>
              <a:rPr lang="en-US" sz="2400" dirty="0" smtClean="0">
                <a:latin typeface="Calibri" pitchFamily="34" charset="0"/>
                <a:cs typeface="Times New Roman" pitchFamily="18" charset="0"/>
              </a:rPr>
              <a:t>69 kg</a:t>
            </a:r>
          </a:p>
          <a:p>
            <a:r>
              <a:rPr lang="el-GR" sz="2400" dirty="0" smtClean="0">
                <a:latin typeface="Calibri" pitchFamily="34" charset="0"/>
                <a:cs typeface="Times New Roman" pitchFamily="18" charset="0"/>
              </a:rPr>
              <a:t>Εποχιακό άσθμα (Μάιος – Ιούνιος) και αλλεργική ρινίτιδα &gt; 8 χρόνια</a:t>
            </a:r>
          </a:p>
          <a:p>
            <a:r>
              <a:rPr lang="el-GR" sz="2400" dirty="0">
                <a:latin typeface="Calibri" pitchFamily="34" charset="0"/>
                <a:cs typeface="Times New Roman" pitchFamily="18" charset="0"/>
              </a:rPr>
              <a:t>Ε</a:t>
            </a:r>
            <a:r>
              <a:rPr lang="el-GR" sz="2400" dirty="0" smtClean="0">
                <a:latin typeface="Calibri" pitchFamily="34" charset="0"/>
                <a:cs typeface="Times New Roman" pitchFamily="18" charset="0"/>
              </a:rPr>
              <a:t>πανέλεγχος κάθε Μάιο</a:t>
            </a:r>
          </a:p>
          <a:p>
            <a:r>
              <a:rPr lang="en-US" sz="2400" dirty="0" smtClean="0">
                <a:latin typeface="Calibri" pitchFamily="34" charset="0"/>
                <a:cs typeface="Times New Roman" pitchFamily="18" charset="0"/>
              </a:rPr>
              <a:t>FEV</a:t>
            </a:r>
            <a:r>
              <a:rPr lang="en-US" sz="2400" baseline="-25000" dirty="0" smtClean="0">
                <a:latin typeface="Calibri" pitchFamily="34" charset="0"/>
                <a:cs typeface="Times New Roman" pitchFamily="18" charset="0"/>
              </a:rPr>
              <a:t>1</a:t>
            </a:r>
            <a:r>
              <a:rPr lang="en-US" sz="2400" dirty="0" smtClean="0">
                <a:latin typeface="Calibri" pitchFamily="34" charset="0"/>
                <a:cs typeface="Times New Roman" pitchFamily="18" charset="0"/>
              </a:rPr>
              <a:t>		</a:t>
            </a:r>
            <a:r>
              <a:rPr lang="el-GR"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106% </a:t>
            </a:r>
            <a:r>
              <a:rPr lang="el-GR" sz="2400" dirty="0" smtClean="0">
                <a:latin typeface="Calibri" pitchFamily="34" charset="0"/>
                <a:cs typeface="Times New Roman" pitchFamily="18" charset="0"/>
              </a:rPr>
              <a:t>προβλ.</a:t>
            </a:r>
          </a:p>
          <a:p>
            <a:r>
              <a:rPr lang="en-US" sz="2400" dirty="0" smtClean="0">
                <a:latin typeface="Calibri" pitchFamily="34" charset="0"/>
                <a:cs typeface="Times New Roman" pitchFamily="18" charset="0"/>
              </a:rPr>
              <a:t>FVC		</a:t>
            </a:r>
            <a:r>
              <a:rPr lang="el-GR"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127%</a:t>
            </a:r>
          </a:p>
          <a:p>
            <a:r>
              <a:rPr lang="en-US" sz="2400" dirty="0" smtClean="0">
                <a:latin typeface="Calibri" pitchFamily="34" charset="0"/>
                <a:cs typeface="Times New Roman" pitchFamily="18" charset="0"/>
              </a:rPr>
              <a:t>MEF</a:t>
            </a:r>
            <a:r>
              <a:rPr lang="en-US" sz="2400" baseline="-25000" dirty="0" smtClean="0">
                <a:latin typeface="Calibri" pitchFamily="34" charset="0"/>
                <a:cs typeface="Times New Roman" pitchFamily="18" charset="0"/>
              </a:rPr>
              <a:t>75	</a:t>
            </a:r>
            <a:r>
              <a:rPr lang="el-GR" sz="2400" baseline="-25000" dirty="0" smtClean="0">
                <a:latin typeface="Calibri" pitchFamily="34" charset="0"/>
                <a:cs typeface="Times New Roman" pitchFamily="18" charset="0"/>
              </a:rPr>
              <a:t>			</a:t>
            </a:r>
            <a:r>
              <a:rPr lang="en-US" sz="2400" dirty="0" smtClean="0">
                <a:latin typeface="Calibri" pitchFamily="34" charset="0"/>
                <a:cs typeface="Times New Roman" pitchFamily="18" charset="0"/>
              </a:rPr>
              <a:t>95.2%</a:t>
            </a:r>
          </a:p>
          <a:p>
            <a:r>
              <a:rPr lang="en-US" sz="2400" dirty="0" smtClean="0">
                <a:latin typeface="Calibri" pitchFamily="34" charset="0"/>
                <a:cs typeface="Times New Roman" pitchFamily="18" charset="0"/>
              </a:rPr>
              <a:t>MEF</a:t>
            </a:r>
            <a:r>
              <a:rPr lang="en-US" sz="2400" baseline="-25000" dirty="0" smtClean="0">
                <a:latin typeface="Calibri" pitchFamily="34" charset="0"/>
                <a:cs typeface="Times New Roman" pitchFamily="18" charset="0"/>
              </a:rPr>
              <a:t>50	</a:t>
            </a:r>
            <a:r>
              <a:rPr lang="el-GR" sz="2400" baseline="-25000" dirty="0" smtClean="0">
                <a:latin typeface="Calibri" pitchFamily="34" charset="0"/>
                <a:cs typeface="Times New Roman" pitchFamily="18" charset="0"/>
              </a:rPr>
              <a:t>			</a:t>
            </a:r>
            <a:r>
              <a:rPr lang="en-US" sz="2400" dirty="0" smtClean="0">
                <a:latin typeface="Calibri" pitchFamily="34" charset="0"/>
                <a:cs typeface="Times New Roman" pitchFamily="18" charset="0"/>
              </a:rPr>
              <a:t>67.4%</a:t>
            </a:r>
          </a:p>
          <a:p>
            <a:r>
              <a:rPr lang="en-US" sz="2400" dirty="0" smtClean="0">
                <a:latin typeface="Calibri" pitchFamily="34" charset="0"/>
                <a:cs typeface="Times New Roman" pitchFamily="18" charset="0"/>
              </a:rPr>
              <a:t>MEF</a:t>
            </a:r>
            <a:r>
              <a:rPr lang="en-US" sz="2400" baseline="-25000" dirty="0" smtClean="0">
                <a:latin typeface="Calibri" pitchFamily="34" charset="0"/>
                <a:cs typeface="Times New Roman" pitchFamily="18" charset="0"/>
              </a:rPr>
              <a:t>25	</a:t>
            </a:r>
            <a:r>
              <a:rPr lang="el-GR" sz="2400" baseline="-25000" dirty="0" smtClean="0">
                <a:latin typeface="Calibri" pitchFamily="34" charset="0"/>
                <a:cs typeface="Times New Roman" pitchFamily="18" charset="0"/>
              </a:rPr>
              <a:t>			</a:t>
            </a:r>
            <a:r>
              <a:rPr lang="en-US" sz="2400" dirty="0" smtClean="0">
                <a:latin typeface="Calibri" pitchFamily="34" charset="0"/>
                <a:cs typeface="Times New Roman" pitchFamily="18" charset="0"/>
              </a:rPr>
              <a:t>50.8%</a:t>
            </a:r>
          </a:p>
          <a:p>
            <a:r>
              <a:rPr lang="en-US" sz="2400" dirty="0" smtClean="0">
                <a:latin typeface="Calibri" pitchFamily="34" charset="0"/>
                <a:cs typeface="Times New Roman" pitchFamily="18" charset="0"/>
              </a:rPr>
              <a:t>75/25 	</a:t>
            </a:r>
            <a:r>
              <a:rPr lang="el-GR"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63.0%</a:t>
            </a:r>
          </a:p>
          <a:p>
            <a:r>
              <a:rPr lang="en-US" sz="2400" dirty="0" smtClean="0">
                <a:latin typeface="Calibri" pitchFamily="34" charset="0"/>
                <a:cs typeface="Times New Roman" pitchFamily="18" charset="0"/>
              </a:rPr>
              <a:t>SatO</a:t>
            </a:r>
            <a:r>
              <a:rPr lang="en-US" sz="2400" baseline="-25000" dirty="0" smtClean="0">
                <a:latin typeface="Calibri" pitchFamily="34" charset="0"/>
                <a:cs typeface="Times New Roman" pitchFamily="18" charset="0"/>
              </a:rPr>
              <a:t>2</a:t>
            </a:r>
            <a:r>
              <a:rPr lang="en-US" sz="2400" dirty="0" smtClean="0">
                <a:latin typeface="Calibri" pitchFamily="34" charset="0"/>
                <a:cs typeface="Times New Roman" pitchFamily="18" charset="0"/>
              </a:rPr>
              <a:t>	</a:t>
            </a:r>
            <a:r>
              <a:rPr lang="el-GR"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99%</a:t>
            </a:r>
          </a:p>
          <a:p>
            <a:r>
              <a:rPr lang="en-US" sz="2400" dirty="0" smtClean="0">
                <a:latin typeface="Calibri" pitchFamily="34" charset="0"/>
                <a:cs typeface="Times New Roman" pitchFamily="18" charset="0"/>
              </a:rPr>
              <a:t>NQ</a:t>
            </a:r>
            <a:r>
              <a:rPr lang="el-GR"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score	</a:t>
            </a:r>
            <a:r>
              <a:rPr lang="el-GR" sz="2400" dirty="0" smtClean="0">
                <a:latin typeface="Calibri" pitchFamily="34" charset="0"/>
                <a:cs typeface="Times New Roman" pitchFamily="18" charset="0"/>
              </a:rPr>
              <a:t>			20</a:t>
            </a:r>
          </a:p>
          <a:p>
            <a:r>
              <a:rPr lang="en-US" sz="2400" dirty="0" smtClean="0">
                <a:latin typeface="Calibri" pitchFamily="34" charset="0"/>
                <a:cs typeface="Times New Roman" pitchFamily="18" charset="0"/>
              </a:rPr>
              <a:t>ETCO</a:t>
            </a:r>
            <a:r>
              <a:rPr lang="en-US" sz="2400" baseline="-25000" dirty="0" smtClean="0">
                <a:latin typeface="Calibri" pitchFamily="34" charset="0"/>
                <a:cs typeface="Times New Roman" pitchFamily="18" charset="0"/>
              </a:rPr>
              <a:t>2</a:t>
            </a:r>
            <a:r>
              <a:rPr lang="en-US" sz="2400" dirty="0" smtClean="0">
                <a:latin typeface="Calibri" pitchFamily="34" charset="0"/>
                <a:cs typeface="Times New Roman" pitchFamily="18" charset="0"/>
              </a:rPr>
              <a:t>  </a:t>
            </a:r>
            <a:r>
              <a:rPr lang="el-GR"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3</a:t>
            </a:r>
            <a:r>
              <a:rPr lang="el-GR" sz="2400" dirty="0" smtClean="0">
                <a:latin typeface="Calibri" pitchFamily="34" charset="0"/>
                <a:cs typeface="Times New Roman" pitchFamily="18" charset="0"/>
              </a:rPr>
              <a:t>5</a:t>
            </a:r>
            <a:r>
              <a:rPr lang="en-US" sz="2400" dirty="0" smtClean="0">
                <a:latin typeface="Calibri" pitchFamily="34" charset="0"/>
                <a:cs typeface="Times New Roman" pitchFamily="18" charset="0"/>
              </a:rPr>
              <a:t> mmHg</a:t>
            </a:r>
          </a:p>
          <a:p>
            <a:r>
              <a:rPr lang="el-GR" sz="2400" dirty="0" smtClean="0">
                <a:latin typeface="Calibri" pitchFamily="34" charset="0"/>
                <a:cs typeface="Times New Roman" pitchFamily="18" charset="0"/>
              </a:rPr>
              <a:t>Breath </a:t>
            </a:r>
            <a:r>
              <a:rPr lang="en-US" sz="2400" dirty="0">
                <a:latin typeface="Calibri" pitchFamily="34" charset="0"/>
                <a:cs typeface="Times New Roman" pitchFamily="18" charset="0"/>
              </a:rPr>
              <a:t>h</a:t>
            </a:r>
            <a:r>
              <a:rPr lang="el-GR" sz="2400" dirty="0" smtClean="0">
                <a:latin typeface="Calibri" pitchFamily="34" charset="0"/>
                <a:cs typeface="Times New Roman" pitchFamily="18" charset="0"/>
              </a:rPr>
              <a:t>old time			12 sec</a:t>
            </a:r>
          </a:p>
          <a:p>
            <a:r>
              <a:rPr lang="en-US" sz="2400" dirty="0" smtClean="0">
                <a:latin typeface="Calibri" pitchFamily="34" charset="0"/>
                <a:cs typeface="Times New Roman" pitchFamily="18" charset="0"/>
              </a:rPr>
              <a:t>ACT			»		19</a:t>
            </a:r>
          </a:p>
          <a:p>
            <a:r>
              <a:rPr lang="en-US" sz="2400" dirty="0" smtClean="0">
                <a:latin typeface="Calibri" pitchFamily="34" charset="0"/>
                <a:cs typeface="Times New Roman" pitchFamily="18" charset="0"/>
              </a:rPr>
              <a:t>MRC		 	»		2 </a:t>
            </a:r>
          </a:p>
          <a:p>
            <a:r>
              <a:rPr lang="en-US" sz="2400" dirty="0" smtClean="0">
                <a:latin typeface="Calibri" pitchFamily="34" charset="0"/>
                <a:cs typeface="Times New Roman" pitchFamily="18" charset="0"/>
              </a:rPr>
              <a:t>BORG SCALE	 	»		7 </a:t>
            </a:r>
            <a:r>
              <a:rPr lang="el-GR" sz="2400" dirty="0" smtClean="0">
                <a:latin typeface="Calibri" pitchFamily="34" charset="0"/>
                <a:cs typeface="Times New Roman" pitchFamily="18" charset="0"/>
              </a:rPr>
              <a:t>πολύ σοβαρή</a:t>
            </a:r>
          </a:p>
          <a:p>
            <a:endParaRPr lang="en-US" sz="2400" dirty="0" smtClean="0">
              <a:latin typeface="Calibri" pitchFamily="34" charset="0"/>
              <a:cs typeface="Times New Roman" pitchFamily="18" charset="0"/>
            </a:endParaRPr>
          </a:p>
          <a:p>
            <a:endParaRPr lang="en-US" sz="2400" dirty="0" smtClean="0">
              <a:latin typeface="Calibri" pitchFamily="34" charset="0"/>
              <a:cs typeface="Times New Roman" pitchFamily="18" charset="0"/>
            </a:endParaRPr>
          </a:p>
          <a:p>
            <a:endParaRPr lang="en-US" b="1" dirty="0" smtClean="0">
              <a:latin typeface="Calibri" pitchFamily="34" charset="0"/>
              <a:cs typeface="Times New Roman" pitchFamily="18" charset="0"/>
            </a:endParaRPr>
          </a:p>
          <a:p>
            <a:endParaRPr lang="el-GR" b="1" dirty="0">
              <a:latin typeface="Calibri" pitchFamily="34" charset="0"/>
              <a:cs typeface="Times New Roman" pitchFamily="18" charset="0"/>
            </a:endParaRPr>
          </a:p>
        </p:txBody>
      </p:sp>
    </p:spTree>
    <p:extLst>
      <p:ext uri="{BB962C8B-B14F-4D97-AF65-F5344CB8AC3E}">
        <p14:creationId xmlns:p14="http://schemas.microsoft.com/office/powerpoint/2010/main" val="2542790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3600" dirty="0" smtClean="0">
                <a:latin typeface="Calibri" pitchFamily="34" charset="0"/>
                <a:cs typeface="Times New Roman" pitchFamily="18" charset="0"/>
              </a:rPr>
              <a:t>ΑΣΘΜΑ- Περιστατικό 2 </a:t>
            </a:r>
            <a:r>
              <a:rPr lang="el-GR" sz="2800" b="0" dirty="0" smtClean="0">
                <a:latin typeface="Calibri" pitchFamily="34" charset="0"/>
                <a:cs typeface="Times New Roman" pitchFamily="18" charset="0"/>
              </a:rPr>
              <a:t>(2 από 3)</a:t>
            </a:r>
            <a:endParaRPr lang="el-GR" sz="2800" b="0" dirty="0">
              <a:latin typeface="Calibri" pitchFamily="34" charset="0"/>
              <a:cs typeface="Times New Roman" pitchFamily="18" charset="0"/>
            </a:endParaRPr>
          </a:p>
        </p:txBody>
      </p:sp>
      <p:sp>
        <p:nvSpPr>
          <p:cNvPr id="2" name="1 - Θέση περιεχομένου"/>
          <p:cNvSpPr>
            <a:spLocks noGrp="1"/>
          </p:cNvSpPr>
          <p:nvPr>
            <p:ph idx="1"/>
          </p:nvPr>
        </p:nvSpPr>
        <p:spPr/>
        <p:txBody>
          <a:bodyPr>
            <a:noAutofit/>
          </a:bodyPr>
          <a:lstStyle/>
          <a:p>
            <a:pPr marL="0" indent="0">
              <a:buNone/>
            </a:pPr>
            <a:r>
              <a:rPr lang="el-GR" sz="2400" dirty="0" smtClean="0">
                <a:latin typeface="Calibri" pitchFamily="34" charset="0"/>
                <a:cs typeface="Times New Roman" pitchFamily="18" charset="0"/>
              </a:rPr>
              <a:t>Ως το πλέον ενοχλητικό σύμπτωμα αναφέρει τη </a:t>
            </a:r>
            <a:r>
              <a:rPr lang="el-GR" sz="2400" u="sng" dirty="0" smtClean="0">
                <a:latin typeface="Calibri" pitchFamily="34" charset="0"/>
                <a:cs typeface="Times New Roman" pitchFamily="18" charset="0"/>
              </a:rPr>
              <a:t>δύσπνοια, η οποία</a:t>
            </a:r>
            <a:r>
              <a:rPr lang="el-GR" sz="2400" dirty="0" smtClean="0">
                <a:latin typeface="Calibri" pitchFamily="34" charset="0"/>
                <a:cs typeface="Times New Roman" pitchFamily="18" charset="0"/>
              </a:rPr>
              <a:t> εμφανίστηκε εφέτος για πρώτη φορά Ιανουάριο και νιώθει ότι δεν μπορεί να βγάλει αέρα. Έχει πολλά </a:t>
            </a:r>
            <a:r>
              <a:rPr lang="el-GR" sz="2400" u="sng" dirty="0" smtClean="0">
                <a:latin typeface="Calibri" pitchFamily="34" charset="0"/>
                <a:cs typeface="Times New Roman" pitchFamily="18" charset="0"/>
              </a:rPr>
              <a:t>χασμουρητά</a:t>
            </a:r>
            <a:r>
              <a:rPr lang="el-GR" sz="2400" dirty="0" smtClean="0">
                <a:latin typeface="Calibri" pitchFamily="34" charset="0"/>
                <a:cs typeface="Times New Roman" pitchFamily="18" charset="0"/>
              </a:rPr>
              <a:t> και νιώθει την ανάγκη </a:t>
            </a:r>
            <a:r>
              <a:rPr lang="el-GR" sz="2400" u="sng" dirty="0" smtClean="0">
                <a:latin typeface="Calibri" pitchFamily="34" charset="0"/>
                <a:cs typeface="Times New Roman" pitchFamily="18" charset="0"/>
              </a:rPr>
              <a:t>για βαθιές αναπνοές </a:t>
            </a:r>
            <a:r>
              <a:rPr lang="el-GR" sz="2400" dirty="0" smtClean="0">
                <a:latin typeface="Calibri" pitchFamily="34" charset="0"/>
                <a:cs typeface="Times New Roman" pitchFamily="18" charset="0"/>
              </a:rPr>
              <a:t>προκειμένου να ανακουφιστεί από τη δύσπνοια</a:t>
            </a:r>
          </a:p>
          <a:p>
            <a:pPr>
              <a:buNone/>
            </a:pPr>
            <a:endParaRPr lang="el-GR" sz="2400" dirty="0" smtClean="0">
              <a:latin typeface="Calibri" pitchFamily="34" charset="0"/>
              <a:cs typeface="Times New Roman" pitchFamily="18" charset="0"/>
            </a:endParaRPr>
          </a:p>
          <a:p>
            <a:pPr>
              <a:buNone/>
            </a:pPr>
            <a:r>
              <a:rPr lang="el-GR" sz="2400" b="1" dirty="0" smtClean="0">
                <a:latin typeface="Calibri" pitchFamily="34" charset="0"/>
                <a:cs typeface="Times New Roman" pitchFamily="18" charset="0"/>
              </a:rPr>
              <a:t>ΕΡΜΗΝΕΙΑ ΑΞΙΟΛΟΓΗΣΗΣ ΤΟΥ ΑΣΘΕΝΗ</a:t>
            </a:r>
          </a:p>
          <a:p>
            <a:r>
              <a:rPr lang="el-GR" sz="2400" dirty="0" smtClean="0">
                <a:latin typeface="Calibri" pitchFamily="34" charset="0"/>
                <a:cs typeface="Times New Roman" pitchFamily="18" charset="0"/>
              </a:rPr>
              <a:t>Μη ελεγχόμενο ήπιο άσθμα</a:t>
            </a:r>
          </a:p>
          <a:p>
            <a:r>
              <a:rPr lang="el-GR" sz="2400" dirty="0" smtClean="0">
                <a:latin typeface="Calibri" pitchFamily="34" charset="0"/>
                <a:cs typeface="Times New Roman" pitchFamily="18" charset="0"/>
              </a:rPr>
              <a:t>Υπεραερισμός με Υποκαπνία </a:t>
            </a:r>
          </a:p>
          <a:p>
            <a:pPr>
              <a:buNone/>
            </a:pPr>
            <a:r>
              <a:rPr lang="el-GR" sz="2400" b="1" dirty="0" smtClean="0">
                <a:latin typeface="Calibri" pitchFamily="34" charset="0"/>
                <a:cs typeface="Times New Roman" pitchFamily="18" charset="0"/>
              </a:rPr>
              <a:t>ΣΤΟΧΟΙ</a:t>
            </a:r>
            <a:endParaRPr lang="en-US" sz="2400" b="1" dirty="0" smtClean="0">
              <a:latin typeface="Calibri" pitchFamily="34" charset="0"/>
              <a:cs typeface="Times New Roman" pitchFamily="18" charset="0"/>
            </a:endParaRPr>
          </a:p>
          <a:p>
            <a:r>
              <a:rPr lang="el-GR" sz="2400" dirty="0" smtClean="0">
                <a:latin typeface="Calibri" pitchFamily="34" charset="0"/>
                <a:cs typeface="Times New Roman" pitchFamily="18" charset="0"/>
              </a:rPr>
              <a:t>Αναχαίτιση του υπεραερισμού, αύξηση του </a:t>
            </a:r>
            <a:r>
              <a:rPr lang="en-US" sz="2400" dirty="0" smtClean="0">
                <a:latin typeface="Calibri" pitchFamily="34" charset="0"/>
                <a:cs typeface="Times New Roman" pitchFamily="18" charset="0"/>
              </a:rPr>
              <a:t>ETCO</a:t>
            </a:r>
            <a:r>
              <a:rPr lang="en-US" sz="2400" baseline="-25000" dirty="0" smtClean="0">
                <a:latin typeface="Calibri" pitchFamily="34" charset="0"/>
                <a:cs typeface="Times New Roman" pitchFamily="18" charset="0"/>
              </a:rPr>
              <a:t>2</a:t>
            </a:r>
            <a:r>
              <a:rPr lang="el-GR" sz="2400" dirty="0" smtClean="0">
                <a:latin typeface="Calibri" pitchFamily="34" charset="0"/>
                <a:cs typeface="Times New Roman" pitchFamily="18" charset="0"/>
              </a:rPr>
              <a:t> </a:t>
            </a:r>
          </a:p>
          <a:p>
            <a:r>
              <a:rPr lang="el-GR" sz="2400" dirty="0" smtClean="0">
                <a:latin typeface="Calibri" pitchFamily="34" charset="0"/>
                <a:cs typeface="Times New Roman" pitchFamily="18" charset="0"/>
              </a:rPr>
              <a:t>Αύξηση του </a:t>
            </a:r>
            <a:r>
              <a:rPr lang="en-US" sz="2400" dirty="0" smtClean="0">
                <a:latin typeface="Calibri" pitchFamily="34" charset="0"/>
                <a:cs typeface="Times New Roman" pitchFamily="18" charset="0"/>
              </a:rPr>
              <a:t>Breath hold time</a:t>
            </a:r>
            <a:endParaRPr lang="el-GR" sz="2400" dirty="0" smtClean="0">
              <a:latin typeface="Calibri" pitchFamily="34" charset="0"/>
              <a:cs typeface="Times New Roman" pitchFamily="18" charset="0"/>
            </a:endParaRPr>
          </a:p>
          <a:p>
            <a:r>
              <a:rPr lang="el-GR" sz="2400" dirty="0" smtClean="0">
                <a:latin typeface="Calibri" pitchFamily="34" charset="0"/>
                <a:cs typeface="Times New Roman" pitchFamily="18" charset="0"/>
              </a:rPr>
              <a:t>Πλήρης έλεγχος άσθματος</a:t>
            </a:r>
          </a:p>
          <a:p>
            <a:endParaRPr lang="el-GR" sz="2000" b="1" dirty="0">
              <a:latin typeface="Calibri" pitchFamily="34" charset="0"/>
              <a:cs typeface="Times New Roman" pitchFamily="18" charset="0"/>
            </a:endParaRPr>
          </a:p>
        </p:txBody>
      </p:sp>
    </p:spTree>
    <p:extLst>
      <p:ext uri="{BB962C8B-B14F-4D97-AF65-F5344CB8AC3E}">
        <p14:creationId xmlns:p14="http://schemas.microsoft.com/office/powerpoint/2010/main" val="142627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3600" dirty="0" smtClean="0">
                <a:latin typeface="Calibri" pitchFamily="34" charset="0"/>
                <a:cs typeface="Times New Roman" pitchFamily="18" charset="0"/>
              </a:rPr>
              <a:t>ΑΣΘΜΑ- Περιστατικό 2 </a:t>
            </a:r>
            <a:r>
              <a:rPr lang="el-GR" sz="2800" b="0" dirty="0" smtClean="0">
                <a:latin typeface="Calibri" pitchFamily="34" charset="0"/>
                <a:cs typeface="Times New Roman" pitchFamily="18" charset="0"/>
              </a:rPr>
              <a:t>(3 από 3)</a:t>
            </a:r>
            <a:endParaRPr lang="el-GR" sz="2800" b="0" dirty="0">
              <a:latin typeface="Calibri" pitchFamily="34" charset="0"/>
              <a:cs typeface="Times New Roman" pitchFamily="18" charset="0"/>
            </a:endParaRPr>
          </a:p>
        </p:txBody>
      </p:sp>
      <p:sp>
        <p:nvSpPr>
          <p:cNvPr id="2" name="1 - Θέση περιεχομένου"/>
          <p:cNvSpPr>
            <a:spLocks noGrp="1"/>
          </p:cNvSpPr>
          <p:nvPr>
            <p:ph idx="1"/>
          </p:nvPr>
        </p:nvSpPr>
        <p:spPr/>
        <p:txBody>
          <a:bodyPr>
            <a:noAutofit/>
          </a:bodyPr>
          <a:lstStyle/>
          <a:p>
            <a:pPr>
              <a:buNone/>
            </a:pPr>
            <a:r>
              <a:rPr lang="el-GR" sz="2400" b="1" dirty="0" smtClean="0">
                <a:latin typeface="Calibri" pitchFamily="34" charset="0"/>
                <a:cs typeface="Times New Roman" pitchFamily="18" charset="0"/>
              </a:rPr>
              <a:t>ΕΝΕΡΓΕΙΕΣ</a:t>
            </a:r>
          </a:p>
          <a:p>
            <a:pPr>
              <a:spcBef>
                <a:spcPts val="0"/>
              </a:spcBef>
            </a:pPr>
            <a:r>
              <a:rPr lang="el-GR" sz="2400" dirty="0" smtClean="0">
                <a:latin typeface="Calibri" pitchFamily="34" charset="0"/>
                <a:cs typeface="Times New Roman" pitchFamily="18" charset="0"/>
              </a:rPr>
              <a:t>Ανακούφιση από τη δύσπνοια με διαφραγματική αναπνοή στον TV μόνο από τη μύτη σε θέση χαλάρωσης </a:t>
            </a:r>
          </a:p>
          <a:p>
            <a:pPr>
              <a:spcBef>
                <a:spcPts val="0"/>
              </a:spcBef>
            </a:pPr>
            <a:r>
              <a:rPr lang="el-GR" sz="2400" dirty="0" smtClean="0">
                <a:latin typeface="Calibri" pitchFamily="34" charset="0"/>
                <a:cs typeface="Times New Roman" pitchFamily="18" charset="0"/>
              </a:rPr>
              <a:t>Αναχαίτιση του υπεραερισμού και αύξηση του </a:t>
            </a:r>
            <a:r>
              <a:rPr lang="en-US" sz="2400" dirty="0" smtClean="0">
                <a:latin typeface="Calibri" pitchFamily="34" charset="0"/>
                <a:cs typeface="Times New Roman" pitchFamily="18" charset="0"/>
              </a:rPr>
              <a:t>ETCO</a:t>
            </a:r>
            <a:r>
              <a:rPr lang="en-US" sz="2400" baseline="-25000" dirty="0" smtClean="0">
                <a:latin typeface="Calibri" pitchFamily="34" charset="0"/>
                <a:cs typeface="Times New Roman" pitchFamily="18" charset="0"/>
              </a:rPr>
              <a:t>2</a:t>
            </a:r>
            <a:r>
              <a:rPr lang="en-US" sz="2400" dirty="0" smtClean="0">
                <a:latin typeface="Calibri" pitchFamily="34" charset="0"/>
                <a:cs typeface="Times New Roman" pitchFamily="18" charset="0"/>
              </a:rPr>
              <a:t> </a:t>
            </a:r>
            <a:r>
              <a:rPr lang="el-GR" sz="2400" dirty="0" smtClean="0">
                <a:latin typeface="Calibri" pitchFamily="34" charset="0"/>
                <a:cs typeface="Times New Roman" pitchFamily="18" charset="0"/>
              </a:rPr>
              <a:t>με διαφραγματική αναπνοή στον TV μόνο από τη μύτη και αναπνευστικές παύσεις</a:t>
            </a:r>
          </a:p>
          <a:p>
            <a:pPr>
              <a:spcBef>
                <a:spcPts val="0"/>
              </a:spcBef>
            </a:pPr>
            <a:r>
              <a:rPr lang="el-GR" sz="2400" dirty="0" smtClean="0">
                <a:latin typeface="Calibri" pitchFamily="34" charset="0"/>
                <a:cs typeface="Times New Roman" pitchFamily="18" charset="0"/>
              </a:rPr>
              <a:t>Εκπαίδευση στη χρήση των εισπνεόμενων φαρμάκων </a:t>
            </a:r>
          </a:p>
          <a:p>
            <a:pPr>
              <a:spcBef>
                <a:spcPts val="0"/>
              </a:spcBef>
            </a:pPr>
            <a:r>
              <a:rPr lang="el-GR" sz="2400" dirty="0" smtClean="0">
                <a:latin typeface="Calibri" pitchFamily="34" charset="0"/>
                <a:cs typeface="Times New Roman" pitchFamily="18" charset="0"/>
              </a:rPr>
              <a:t>Χρησιμοποίηση των αναπνευστικών παύσεων με στόχο την αύξηση του Breath hold time σε 30 sec και αύξηση του ETCO</a:t>
            </a:r>
            <a:r>
              <a:rPr lang="el-GR" sz="2400" baseline="-25000" dirty="0" smtClean="0">
                <a:latin typeface="Calibri" pitchFamily="34" charset="0"/>
                <a:cs typeface="Times New Roman" pitchFamily="18" charset="0"/>
              </a:rPr>
              <a:t>2</a:t>
            </a:r>
            <a:r>
              <a:rPr lang="el-GR" sz="2400" dirty="0" smtClean="0">
                <a:latin typeface="Calibri" pitchFamily="34" charset="0"/>
                <a:cs typeface="Times New Roman" pitchFamily="18" charset="0"/>
              </a:rPr>
              <a:t> σε 37mmHg</a:t>
            </a:r>
          </a:p>
          <a:p>
            <a:pPr>
              <a:spcBef>
                <a:spcPts val="0"/>
              </a:spcBef>
            </a:pPr>
            <a:r>
              <a:rPr lang="el-GR" sz="2400" dirty="0" smtClean="0">
                <a:latin typeface="Calibri" pitchFamily="34" charset="0"/>
                <a:cs typeface="Times New Roman" pitchFamily="18" charset="0"/>
              </a:rPr>
              <a:t>Εκπαίδευση στη χρήση του action plan των 3 ζωνών (πράσινη-κίτρινη-κόκκινη) για την αυτο-διαχείριση μελλοντικής κρίσης άσθματος μέχρι τον επόμενο επανέλεγχο</a:t>
            </a:r>
          </a:p>
          <a:p>
            <a:pPr>
              <a:spcBef>
                <a:spcPts val="0"/>
              </a:spcBef>
            </a:pPr>
            <a:r>
              <a:rPr lang="el-GR" sz="2400" dirty="0" smtClean="0">
                <a:latin typeface="Calibri" pitchFamily="34" charset="0"/>
                <a:cs typeface="Times New Roman" pitchFamily="18" charset="0"/>
              </a:rPr>
              <a:t>Αερόβια άσκηση μέτριας έντασης 5-7φ/εβδομάδα (γρήγορο βάδισμα/κολύμβηση)</a:t>
            </a:r>
            <a:endParaRPr lang="el-GR" sz="2400" b="1" dirty="0">
              <a:latin typeface="Calibri" pitchFamily="34" charset="0"/>
              <a:cs typeface="Times New Roman" pitchFamily="18" charset="0"/>
            </a:endParaRPr>
          </a:p>
        </p:txBody>
      </p:sp>
    </p:spTree>
    <p:extLst>
      <p:ext uri="{BB962C8B-B14F-4D97-AF65-F5344CB8AC3E}">
        <p14:creationId xmlns:p14="http://schemas.microsoft.com/office/powerpoint/2010/main" val="34501937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fead1f7e3e6590ed6fac27cbd41694e0d8d1d8"/>
</p:tagLst>
</file>

<file path=ppt/theme/theme1.xml><?xml version="1.0" encoding="utf-8"?>
<a:theme xmlns:a="http://schemas.openxmlformats.org/drawingml/2006/main" name="OC_template_updated">
  <a:themeElements>
    <a:clrScheme name="Custom 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2586</Words>
  <Application>Microsoft Office PowerPoint</Application>
  <PresentationFormat>Προβολή στην οθόνη (4:3)</PresentationFormat>
  <Paragraphs>324</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OC_template_updated</vt:lpstr>
      <vt:lpstr>1_OC_template_updated</vt:lpstr>
      <vt:lpstr>Κλινική Άσκηση σε Καρδιο-Αναπνευστικές Παθήσεις (Θ)</vt:lpstr>
      <vt:lpstr>Ανάλυση κλινικών περιστατικών αποφρακτικών παθήσεων - κατευθυντήριες οδηγίες </vt:lpstr>
      <vt:lpstr> Περιεχόμενα</vt:lpstr>
      <vt:lpstr>ΑΣΘΜΑ- Περιστατικό 1 (1 από 3)</vt:lpstr>
      <vt:lpstr>ΑΣΘΜΑ- Περιστατικό 1 (2 από 3)</vt:lpstr>
      <vt:lpstr>ΑΣΘΜΑ- Περιστατικό 1 (3 από 3)</vt:lpstr>
      <vt:lpstr>ΑΣΘΜΑ- Περιστατικό 2 (1 από 3)</vt:lpstr>
      <vt:lpstr>ΑΣΘΜΑ- Περιστατικό 2 (2 από 3)</vt:lpstr>
      <vt:lpstr>ΑΣΘΜΑ- Περιστατικό 2 (3 από 3)</vt:lpstr>
      <vt:lpstr>ΧΑΠ-Περιστατικό 1 (1 από 3)</vt:lpstr>
      <vt:lpstr>ΧΑΠ-Περιστατικό 1 (2 από 3)</vt:lpstr>
      <vt:lpstr>ΧΑΠ-Περιστατικό 1 (3 από 3)</vt:lpstr>
      <vt:lpstr>Πνευμονική αποκατάσταση - Περιστατικό 1  (1 από 3)</vt:lpstr>
      <vt:lpstr>Πνευμονική αποκατάσταση - Περιστατικό 1  (2 από 3)</vt:lpstr>
      <vt:lpstr>Πνευμονική αποκατάσταση - Περιστατικό 1  (3 από 3)</vt:lpstr>
      <vt:lpstr>Κυστική ίνωση – Περιστατικό 1 (1 από 4)</vt:lpstr>
      <vt:lpstr>Κυστική ίνωση – Περιστατικό 1 (2 από 4)</vt:lpstr>
      <vt:lpstr>Κυστική ίνωση – Περιστατικό 1 (3 από 4)</vt:lpstr>
      <vt:lpstr>Κυστική ίνωση – Περιστατικό 1 (4 από 4)</vt:lpstr>
      <vt:lpstr>Πνευμοθώρακας - Περιστατικό 1 (1 από 4)</vt:lpstr>
      <vt:lpstr>Πνευμοθώρακας - Περιστατικό 1 (2 από 4)</vt:lpstr>
      <vt:lpstr>Πνευμοθώρακας - Περιστατικό 1 (3 από 4)</vt:lpstr>
      <vt:lpstr>Πνευμοθώρακας - Περιστατικό 1 (4 από 4)</vt:lpstr>
      <vt:lpstr>Πνευμονία - Περιστατικό 1. (1 από 2)</vt:lpstr>
      <vt:lpstr>Πνευμονία - Περιστατικό 1. (2 από 2)</vt:lpstr>
      <vt:lpstr>Σαρκοείδωση - Περιστατικό 1. (1 από 2)</vt:lpstr>
      <vt:lpstr>Σαρκοείδωση - Περιστατικό 1. (2 από 2)</vt:lpstr>
      <vt:lpstr>Προτεινόμενη 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43</cp:revision>
  <dcterms:created xsi:type="dcterms:W3CDTF">2013-03-04T13:35:19Z</dcterms:created>
  <dcterms:modified xsi:type="dcterms:W3CDTF">2015-05-22T08:25:34Z</dcterms:modified>
</cp:coreProperties>
</file>