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20"/>
  </p:notesMasterIdLst>
  <p:handoutMasterIdLst>
    <p:handoutMasterId r:id="rId121"/>
  </p:handoutMasterIdLst>
  <p:sldIdLst>
    <p:sldId id="256" r:id="rId3"/>
    <p:sldId id="272" r:id="rId4"/>
    <p:sldId id="273" r:id="rId5"/>
    <p:sldId id="274" r:id="rId6"/>
    <p:sldId id="275" r:id="rId7"/>
    <p:sldId id="276" r:id="rId8"/>
    <p:sldId id="277" r:id="rId9"/>
    <p:sldId id="380" r:id="rId10"/>
    <p:sldId id="278" r:id="rId11"/>
    <p:sldId id="279" r:id="rId12"/>
    <p:sldId id="280" r:id="rId13"/>
    <p:sldId id="381" r:id="rId14"/>
    <p:sldId id="281" r:id="rId15"/>
    <p:sldId id="282" r:id="rId16"/>
    <p:sldId id="283" r:id="rId17"/>
    <p:sldId id="284" r:id="rId18"/>
    <p:sldId id="285" r:id="rId19"/>
    <p:sldId id="382" r:id="rId20"/>
    <p:sldId id="287" r:id="rId21"/>
    <p:sldId id="288" r:id="rId22"/>
    <p:sldId id="289" r:id="rId23"/>
    <p:sldId id="290" r:id="rId24"/>
    <p:sldId id="291" r:id="rId25"/>
    <p:sldId id="293" r:id="rId26"/>
    <p:sldId id="296" r:id="rId27"/>
    <p:sldId id="383" r:id="rId28"/>
    <p:sldId id="297" r:id="rId29"/>
    <p:sldId id="298" r:id="rId30"/>
    <p:sldId id="299" r:id="rId31"/>
    <p:sldId id="300" r:id="rId32"/>
    <p:sldId id="301" r:id="rId33"/>
    <p:sldId id="302" r:id="rId34"/>
    <p:sldId id="303" r:id="rId35"/>
    <p:sldId id="304" r:id="rId36"/>
    <p:sldId id="306" r:id="rId37"/>
    <p:sldId id="307" r:id="rId38"/>
    <p:sldId id="308" r:id="rId39"/>
    <p:sldId id="309" r:id="rId40"/>
    <p:sldId id="310" r:id="rId41"/>
    <p:sldId id="386"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87" r:id="rId55"/>
    <p:sldId id="323" r:id="rId56"/>
    <p:sldId id="324" r:id="rId57"/>
    <p:sldId id="325" r:id="rId58"/>
    <p:sldId id="326" r:id="rId59"/>
    <p:sldId id="327" r:id="rId60"/>
    <p:sldId id="328" r:id="rId61"/>
    <p:sldId id="329" r:id="rId62"/>
    <p:sldId id="330" r:id="rId63"/>
    <p:sldId id="331" r:id="rId64"/>
    <p:sldId id="332"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88" r:id="rId100"/>
    <p:sldId id="368" r:id="rId101"/>
    <p:sldId id="370" r:id="rId102"/>
    <p:sldId id="369" r:id="rId103"/>
    <p:sldId id="371" r:id="rId104"/>
    <p:sldId id="372" r:id="rId105"/>
    <p:sldId id="373" r:id="rId106"/>
    <p:sldId id="374" r:id="rId107"/>
    <p:sldId id="375" r:id="rId108"/>
    <p:sldId id="376" r:id="rId109"/>
    <p:sldId id="377" r:id="rId110"/>
    <p:sldId id="378" r:id="rId111"/>
    <p:sldId id="379" r:id="rId112"/>
    <p:sldId id="257" r:id="rId113"/>
    <p:sldId id="262" r:id="rId114"/>
    <p:sldId id="264" r:id="rId115"/>
    <p:sldId id="269" r:id="rId116"/>
    <p:sldId id="270" r:id="rId117"/>
    <p:sldId id="266" r:id="rId118"/>
    <p:sldId id="261" r:id="rId119"/>
  </p:sldIdLst>
  <p:sldSz cx="9144000" cy="6858000" type="screen4x3"/>
  <p:notesSz cx="7104063" cy="10234613"/>
  <p:custDataLst>
    <p:tags r:id="rId12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5185"/>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6" d="100"/>
          <a:sy n="66" d="100"/>
        </p:scale>
        <p:origin x="-139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28</a:t>
            </a:fld>
            <a:endParaRPr lang="el-GR"/>
          </a:p>
        </p:txBody>
      </p:sp>
    </p:spTree>
    <p:extLst>
      <p:ext uri="{BB962C8B-B14F-4D97-AF65-F5344CB8AC3E}">
        <p14:creationId xmlns:p14="http://schemas.microsoft.com/office/powerpoint/2010/main" xmlns="" val="3089233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29</a:t>
            </a:fld>
            <a:endParaRPr lang="el-GR"/>
          </a:p>
        </p:txBody>
      </p:sp>
    </p:spTree>
    <p:extLst>
      <p:ext uri="{BB962C8B-B14F-4D97-AF65-F5344CB8AC3E}">
        <p14:creationId xmlns:p14="http://schemas.microsoft.com/office/powerpoint/2010/main" xmlns="" val="2750592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30</a:t>
            </a:fld>
            <a:endParaRPr lang="el-GR"/>
          </a:p>
        </p:txBody>
      </p:sp>
    </p:spTree>
    <p:extLst>
      <p:ext uri="{BB962C8B-B14F-4D97-AF65-F5344CB8AC3E}">
        <p14:creationId xmlns:p14="http://schemas.microsoft.com/office/powerpoint/2010/main" xmlns="" val="1419691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35</a:t>
            </a:fld>
            <a:endParaRPr lang="el-GR"/>
          </a:p>
        </p:txBody>
      </p:sp>
    </p:spTree>
    <p:extLst>
      <p:ext uri="{BB962C8B-B14F-4D97-AF65-F5344CB8AC3E}">
        <p14:creationId xmlns:p14="http://schemas.microsoft.com/office/powerpoint/2010/main" xmlns="" val="238422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55</a:t>
            </a:fld>
            <a:endParaRPr lang="el-GR"/>
          </a:p>
        </p:txBody>
      </p:sp>
    </p:spTree>
    <p:extLst>
      <p:ext uri="{BB962C8B-B14F-4D97-AF65-F5344CB8AC3E}">
        <p14:creationId xmlns:p14="http://schemas.microsoft.com/office/powerpoint/2010/main" xmlns="" val="2002652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62</a:t>
            </a:fld>
            <a:endParaRPr lang="el-GR"/>
          </a:p>
        </p:txBody>
      </p:sp>
    </p:spTree>
    <p:extLst>
      <p:ext uri="{BB962C8B-B14F-4D97-AF65-F5344CB8AC3E}">
        <p14:creationId xmlns:p14="http://schemas.microsoft.com/office/powerpoint/2010/main" xmlns="" val="3529744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110</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111</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112</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113</a:t>
            </a:fld>
            <a:endParaRPr lang="el-GR">
              <a:solidFill>
                <a:prstClr val="black"/>
              </a:solidFill>
            </a:endParaRPr>
          </a:p>
        </p:txBody>
      </p:sp>
    </p:spTree>
    <p:extLst>
      <p:ext uri="{BB962C8B-B14F-4D97-AF65-F5344CB8AC3E}">
        <p14:creationId xmlns:p14="http://schemas.microsoft.com/office/powerpoint/2010/main" xmlns=""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a:p>
        </p:txBody>
      </p:sp>
    </p:spTree>
    <p:extLst>
      <p:ext uri="{BB962C8B-B14F-4D97-AF65-F5344CB8AC3E}">
        <p14:creationId xmlns:p14="http://schemas.microsoft.com/office/powerpoint/2010/main" xmlns="" val="395588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115</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116</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a:p>
        </p:txBody>
      </p:sp>
    </p:spTree>
    <p:extLst>
      <p:ext uri="{BB962C8B-B14F-4D97-AF65-F5344CB8AC3E}">
        <p14:creationId xmlns:p14="http://schemas.microsoft.com/office/powerpoint/2010/main" xmlns="" val="253045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a:p>
        </p:txBody>
      </p:sp>
    </p:spTree>
    <p:extLst>
      <p:ext uri="{BB962C8B-B14F-4D97-AF65-F5344CB8AC3E}">
        <p14:creationId xmlns:p14="http://schemas.microsoft.com/office/powerpoint/2010/main" xmlns="" val="308753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l-GR" altLang="el-GR" sz="2200"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20</a:t>
            </a:fld>
            <a:endParaRPr lang="el-GR"/>
          </a:p>
        </p:txBody>
      </p:sp>
    </p:spTree>
    <p:extLst>
      <p:ext uri="{BB962C8B-B14F-4D97-AF65-F5344CB8AC3E}">
        <p14:creationId xmlns:p14="http://schemas.microsoft.com/office/powerpoint/2010/main" xmlns="" val="3690266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a:p>
        </p:txBody>
      </p:sp>
    </p:spTree>
    <p:extLst>
      <p:ext uri="{BB962C8B-B14F-4D97-AF65-F5344CB8AC3E}">
        <p14:creationId xmlns:p14="http://schemas.microsoft.com/office/powerpoint/2010/main" xmlns="" val="412170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23</a:t>
            </a:fld>
            <a:endParaRPr lang="el-GR"/>
          </a:p>
        </p:txBody>
      </p:sp>
    </p:spTree>
    <p:extLst>
      <p:ext uri="{BB962C8B-B14F-4D97-AF65-F5344CB8AC3E}">
        <p14:creationId xmlns:p14="http://schemas.microsoft.com/office/powerpoint/2010/main" xmlns="" val="4008407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26</a:t>
            </a:fld>
            <a:endParaRPr lang="el-GR"/>
          </a:p>
        </p:txBody>
      </p:sp>
    </p:spTree>
    <p:extLst>
      <p:ext uri="{BB962C8B-B14F-4D97-AF65-F5344CB8AC3E}">
        <p14:creationId xmlns:p14="http://schemas.microsoft.com/office/powerpoint/2010/main" xmlns="" val="373408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27</a:t>
            </a:fld>
            <a:endParaRPr lang="el-GR"/>
          </a:p>
        </p:txBody>
      </p:sp>
    </p:spTree>
    <p:extLst>
      <p:ext uri="{BB962C8B-B14F-4D97-AF65-F5344CB8AC3E}">
        <p14:creationId xmlns:p14="http://schemas.microsoft.com/office/powerpoint/2010/main" xmlns="" val="87902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gradFill>
          <a:gsLst>
            <a:gs pos="0">
              <a:schemeClr val="tx1">
                <a:lumMod val="75000"/>
                <a:lumOff val="25000"/>
              </a:schemeClr>
            </a:gs>
            <a:gs pos="50000">
              <a:schemeClr val="tx1">
                <a:lumMod val="75000"/>
                <a:lumOff val="25000"/>
              </a:schemeClr>
            </a:gs>
            <a:gs pos="100000">
              <a:schemeClr val="tx1">
                <a:lumMod val="65000"/>
                <a:lumOff val="3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84" y="116632"/>
            <a:ext cx="9082215" cy="1008112"/>
          </a:xfrm>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340768"/>
            <a:ext cx="8424936" cy="5256584"/>
          </a:xfrm>
        </p:spPr>
        <p:txBody>
          <a:bodyPr>
            <a:normAutofit/>
          </a:bodyPr>
          <a:lstStyle>
            <a:lvl1pPr>
              <a:lnSpc>
                <a:spcPct val="110000"/>
              </a:lnSpc>
              <a:spcBef>
                <a:spcPts val="1200"/>
              </a:spcBef>
              <a:defRPr sz="2400">
                <a:solidFill>
                  <a:schemeClr val="bg1"/>
                </a:solidFill>
              </a:defRPr>
            </a:lvl1pPr>
            <a:lvl2pPr marL="742950" indent="-382588">
              <a:lnSpc>
                <a:spcPct val="110000"/>
              </a:lnSpc>
              <a:spcBef>
                <a:spcPts val="1200"/>
              </a:spcBef>
              <a:buFont typeface="Courier New" panose="02070309020205020404" pitchFamily="49" charset="0"/>
              <a:buChar char="o"/>
              <a:defRPr sz="2400">
                <a:solidFill>
                  <a:schemeClr val="bg1"/>
                </a:solidFill>
              </a:defRPr>
            </a:lvl2pPr>
            <a:lvl3pPr marL="1143000" indent="-338138">
              <a:lnSpc>
                <a:spcPct val="110000"/>
              </a:lnSpc>
              <a:spcBef>
                <a:spcPts val="1200"/>
              </a:spcBef>
              <a:buFont typeface="Wingdings" panose="05000000000000000000" pitchFamily="2" charset="2"/>
              <a:buChar char="ü"/>
              <a:defRPr sz="2400">
                <a:solidFill>
                  <a:schemeClr val="bg1"/>
                </a:solidFill>
              </a:defRPr>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a:xfrm>
            <a:off x="6614864" y="6448251"/>
            <a:ext cx="2133600" cy="365125"/>
          </a:xfrm>
        </p:spPr>
        <p:txBody>
          <a:bodyPr/>
          <a:lstStyle>
            <a:lvl1pPr>
              <a:defRPr>
                <a:solidFill>
                  <a:schemeClr val="bg1">
                    <a:lumMod val="95000"/>
                  </a:schemeClr>
                </a:solidFill>
              </a:defRPr>
            </a:lvl1pPr>
          </a:lstStyle>
          <a:p>
            <a:pPr>
              <a:defRPr/>
            </a:pPr>
            <a:fld id="{7E55E3B3-0445-4CFC-BED8-763D4409E61F}" type="slidenum">
              <a:rPr lang="el-GR" smtClean="0"/>
              <a:pPr>
                <a:defRPr/>
              </a:pPr>
              <a:t>‹#›</a:t>
            </a:fld>
            <a:endParaRPr lang="el-GR"/>
          </a:p>
        </p:txBody>
      </p:sp>
      <p:sp>
        <p:nvSpPr>
          <p:cNvPr id="8" name="Ορθογώνιο 7"/>
          <p:cNvSpPr/>
          <p:nvPr userDrawn="1"/>
        </p:nvSpPr>
        <p:spPr>
          <a:xfrm>
            <a:off x="0" y="116632"/>
            <a:ext cx="61785" cy="6741368"/>
          </a:xfrm>
          <a:prstGeom prst="rect">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userDrawn="1"/>
        </p:nvSpPr>
        <p:spPr>
          <a:xfrm>
            <a:off x="0" y="0"/>
            <a:ext cx="9144000" cy="116632"/>
          </a:xfrm>
          <a:prstGeom prst="rect">
            <a:avLst/>
          </a:prstGeom>
          <a:solidFill>
            <a:schemeClr val="accent4">
              <a:lumMod val="75000"/>
            </a:schemeClr>
          </a:solidFill>
          <a:ln>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wesnorman.com/" TargetMode="External"/></Relationships>
</file>

<file path=ppt/slides/_rels/slide10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4" Type="http://schemas.openxmlformats.org/officeDocument/2006/relationships/hyperlink" Target="http://www.radiologyassistant.nl/en/p42023a885587e/welcome-to-the-radiology-assistant.html" TargetMode="External"/></Relationships>
</file>

<file path=ppt/slides/_rels/slide104.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radiologyassistant.nl/en/p42023a885587e/welcome-to-the-radiology-assistant.html" TargetMode="External"/><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www.radiologyassistant.nl/en/p42023a885587e/welcome-to-the-radiology-assistant.html" TargetMode="External"/><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5" Type="http://schemas.openxmlformats.org/officeDocument/2006/relationships/hyperlink" Target="http://www.radiologyassistant.nl/en/p42023a885587e/welcome-to-the-radiology-assistant.html" TargetMode="External"/><Relationship Id="rId4" Type="http://schemas.openxmlformats.org/officeDocument/2006/relationships/image" Target="../media/image105.jpeg"/></Relationships>
</file>

<file path=ppt/slides/_rels/slide108.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radiologyassistant.nl/en/p42023a885587e/welcome-to-the-radiology-assistant.html" TargetMode="External"/><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wesnorman.com/" TargetMode="External"/></Relationships>
</file>

<file path=ppt/slides/_rels/slide110.xml.rels><?xml version="1.0" encoding="UTF-8" standalone="yes"?>
<Relationships xmlns="http://schemas.openxmlformats.org/package/2006/relationships"><Relationship Id="rId3" Type="http://schemas.openxmlformats.org/officeDocument/2006/relationships/hyperlink" Target="http://www.radiologyassistant.nl/en/p42023a885587e/welcome-to-the-radiology-assistant.html" TargetMode="External"/><Relationship Id="rId2" Type="http://schemas.openxmlformats.org/officeDocument/2006/relationships/hyperlink" Target="http://www.info-radiologie.ch/entero-irm-anatomie/fullsize/irm-abdominal-coronal.0030_fs.jpg"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wesnorman.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www.wesnorman.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wesnorman.com/"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esnorman.com/"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esnorman.com/"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wesnorman.com/"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esnorman.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Digestive_system_diagram_en.sv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commons.wikimedia.org/wiki/User:Fvasconcello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wesnorman.com/"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wesnorman.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wesnorman.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wesnorman.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wesnorman.co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Common_bile_duct" TargetMode="External"/><Relationship Id="rId13" Type="http://schemas.openxmlformats.org/officeDocument/2006/relationships/hyperlink" Target="https://en.wikipedia.org/wiki/Spleen" TargetMode="External"/><Relationship Id="rId18" Type="http://schemas.openxmlformats.org/officeDocument/2006/relationships/hyperlink" Target="https://en.wikipedia.org/wiki/Pancreas" TargetMode="External"/><Relationship Id="rId3" Type="http://schemas.openxmlformats.org/officeDocument/2006/relationships/hyperlink" Target="https://en.wikipedia.org/wiki/Bile_duct" TargetMode="External"/><Relationship Id="rId21" Type="http://schemas.openxmlformats.org/officeDocument/2006/relationships/hyperlink" Target="https://en.wikipedia.org/wiki/Kidney" TargetMode="External"/><Relationship Id="rId7" Type="http://schemas.openxmlformats.org/officeDocument/2006/relationships/hyperlink" Target="https://en.wikipedia.org/wiki/Cystic_duct" TargetMode="External"/><Relationship Id="rId12" Type="http://schemas.openxmlformats.org/officeDocument/2006/relationships/hyperlink" Target="https://en.wikipedia.org/wiki/Liver" TargetMode="External"/><Relationship Id="rId17" Type="http://schemas.openxmlformats.org/officeDocument/2006/relationships/hyperlink" Target="https://en.wikipedia.org/wiki/Jejunum" TargetMode="External"/><Relationship Id="rId25" Type="http://schemas.openxmlformats.org/officeDocument/2006/relationships/hyperlink" Target="http://creativecommons.org/licenses/by-sa/3.0/deed.en" TargetMode="External"/><Relationship Id="rId2" Type="http://schemas.openxmlformats.org/officeDocument/2006/relationships/notesSlide" Target="../notesSlides/notesSlide12.xml"/><Relationship Id="rId16" Type="http://schemas.openxmlformats.org/officeDocument/2006/relationships/hyperlink" Target="https://en.wikipedia.org/wiki/Duodenum" TargetMode="External"/><Relationship Id="rId20" Type="http://schemas.openxmlformats.org/officeDocument/2006/relationships/hyperlink" Target="https://en.wikipedia.org/wiki/Pancreatic_duct" TargetMode="External"/><Relationship Id="rId1" Type="http://schemas.openxmlformats.org/officeDocument/2006/relationships/slideLayout" Target="../slideLayouts/slideLayout2.xml"/><Relationship Id="rId6" Type="http://schemas.openxmlformats.org/officeDocument/2006/relationships/hyperlink" Target="https://en.wikipedia.org/wiki/Common_hepatic_duct" TargetMode="External"/><Relationship Id="rId11" Type="http://schemas.openxmlformats.org/officeDocument/2006/relationships/hyperlink" Target="https://en.wikipedia.org/wiki/Gallbladder" TargetMode="External"/><Relationship Id="rId24" Type="http://schemas.openxmlformats.org/officeDocument/2006/relationships/hyperlink" Target="https://commons.wikimedia.org/wiki/User:Jmarchn" TargetMode="External"/><Relationship Id="rId5" Type="http://schemas.openxmlformats.org/officeDocument/2006/relationships/hyperlink" Target="https://en.wikipedia.org/wiki/Hepatic_duct" TargetMode="External"/><Relationship Id="rId15" Type="http://schemas.openxmlformats.org/officeDocument/2006/relationships/hyperlink" Target="https://en.wikipedia.org/wiki/Stomach" TargetMode="External"/><Relationship Id="rId23" Type="http://schemas.openxmlformats.org/officeDocument/2006/relationships/hyperlink" Target="https://commons.wikimedia.org/wiki/File:Biliary_system_multilingual.svg" TargetMode="External"/><Relationship Id="rId10" Type="http://schemas.openxmlformats.org/officeDocument/2006/relationships/hyperlink" Target="https://en.wikipedia.org/wiki/Major_duodenal_papilla" TargetMode="External"/><Relationship Id="rId19" Type="http://schemas.openxmlformats.org/officeDocument/2006/relationships/hyperlink" Target="https://en.wikipedia.org/wiki/Accessory_pancreatic_duct" TargetMode="External"/><Relationship Id="rId4" Type="http://schemas.openxmlformats.org/officeDocument/2006/relationships/hyperlink" Target="https://en.wikipedia.org/wiki/Intrahepatic_bile_duct" TargetMode="External"/><Relationship Id="rId9" Type="http://schemas.openxmlformats.org/officeDocument/2006/relationships/hyperlink" Target="https://en.wikipedia.org/wiki/Ampulla_of_Vater" TargetMode="External"/><Relationship Id="rId14" Type="http://schemas.openxmlformats.org/officeDocument/2006/relationships/hyperlink" Target="https://en.wikipedia.org/wiki/Esophagus" TargetMode="External"/><Relationship Id="rId2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wesnorman.com/"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radiologyassistant.nl/en/p4375bb8dc241d/anatomy-of-the-liver-segments.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radiologyassistant.nl/en/p4375bb8dc241d/anatomy-of-the-liver-segments.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ommons.wikimedia.org/wiki/File:2138_Hepatic_Portal_Vein_System.jpg"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Digestive_system_diagram_en.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commons.wikimedia.org/wiki/User:Fvasconcello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commons.wikimedia.org/wiki/User:Pngbot" TargetMode="External"/><Relationship Id="rId4" Type="http://schemas.openxmlformats.org/officeDocument/2006/relationships/hyperlink" Target="https://commons.wikimedia.org/wiki/File:Gray591.p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wesnorman.com/"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8" Type="http://schemas.openxmlformats.org/officeDocument/2006/relationships/hyperlink" Target="https://commons.wikimedia.org/wiki/User:Frieda" TargetMode="External"/><Relationship Id="rId3" Type="http://schemas.openxmlformats.org/officeDocument/2006/relationships/hyperlink" Target="https://commons.wikimedia.org/wiki/File:ERCP_Roentgen.jpg" TargetMode="External"/><Relationship Id="rId7" Type="http://schemas.openxmlformats.org/officeDocument/2006/relationships/hyperlink" Target="https://commons.wikimedia.org/wiki/File:Digestive_system_showing_bile_duct.png"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ki/User:Hehkuviini"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ommons.wikimedia.org/wiki/User:Jmarchn" TargetMode="External"/><Relationship Id="rId2" Type="http://schemas.openxmlformats.org/officeDocument/2006/relationships/hyperlink" Target="https://commons.wikimedia.org/wiki/File:Biliary_system_multilingual.svg"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creativecommons.org/licenses/by-sa/3.0/deed.en"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commons.wikimedia.org/wiki/File:Gray1040.png"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commons.wikimedia.org/wiki/User:Pngbo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Digestive_system_diagram_en.sv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commons.wikimedia.org/wiki/User:Fvasconcello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ommons.wikimedia.org/wiki/File:1820_The_Pancreas.jpg" TargetMode="External"/><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commons.wikimedia.org/wiki/File:Blausen_0699_PancreasAnatomy2.png" TargetMode="Externa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User:Nevit" TargetMode="External"/><Relationship Id="rId4" Type="http://schemas.openxmlformats.org/officeDocument/2006/relationships/hyperlink" Target="https://commons.wikimedia.org/wiki/File:Ultrasound_image_of_pancreas_110316103934_1043400.jp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commons.wikimedia.org/wiki/User:CFCF" TargetMode="External"/><Relationship Id="rId2" Type="http://schemas.openxmlformats.org/officeDocument/2006/relationships/hyperlink" Target="https://commons.wikimedia.org/wiki/File:Blausen_0699_PancreasAnatomy2.png" TargetMode="Externa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creativecommons.org/licenses/by/3.0/deed.en"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commons.wikimedia.org/wiki/File:1820_The_Pancreas.jpg" TargetMode="External"/><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wesnorman.com/"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esnorman.co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wesnorman.com/" TargetMode="Externa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User:Hellerhoff" TargetMode="External"/><Relationship Id="rId4" Type="http://schemas.openxmlformats.org/officeDocument/2006/relationships/hyperlink" Target="https://commons.wikimedia.org/wiki/File:Splenomegalie_bei_CLL.jpg"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7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nx.org/contents/17e4eea8-a005-45af-b835-f756a014cd48@3/Anatomical_Terminology"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nx.org/contents/17e4eea8-a005-45af-b835-f756a014cd48@3/Anatomical_Terminology"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hyperlink" Target="http://www.info-radiologie.ch/entero-irm-anatomie/fullsize/irm-abdominal-coronal.0030_fs.jpg"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commons.wikimedia.org/wiki/File:Blausen_0428_Gallbladder-Liver-Pancreas_Location.png" TargetMode="External"/><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s://commons.wikimedia.org/wiki/User:BruceBlaus"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584176"/>
          </a:xfrm>
        </p:spPr>
        <p:txBody>
          <a:bodyPr>
            <a:normAutofit/>
          </a:bodyPr>
          <a:lstStyle/>
          <a:p>
            <a:pPr lvl="1" algn="ctr"/>
            <a:r>
              <a:rPr lang="el-GR" sz="3600" b="1" dirty="0" err="1" smtClean="0">
                <a:solidFill>
                  <a:schemeClr val="tx1"/>
                </a:solidFill>
                <a:latin typeface="+mn-lt"/>
              </a:rPr>
              <a:t>Τομογραφική</a:t>
            </a:r>
            <a:r>
              <a:rPr lang="el-GR" sz="3600" b="1" dirty="0" smtClean="0">
                <a:solidFill>
                  <a:schemeClr val="tx1"/>
                </a:solidFill>
                <a:latin typeface="+mn-lt"/>
              </a:rPr>
              <a:t> Απεικονιστική Ανατομική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1916633"/>
          </a:xfrm>
        </p:spPr>
        <p:txBody>
          <a:bodyPr>
            <a:normAutofit/>
          </a:bodyPr>
          <a:lstStyle/>
          <a:p>
            <a:pPr>
              <a:spcBef>
                <a:spcPts val="0"/>
              </a:spcBef>
              <a:spcAft>
                <a:spcPts val="1200"/>
              </a:spcAft>
            </a:pPr>
            <a:r>
              <a:rPr lang="el-GR" sz="2600" b="1" dirty="0" smtClean="0"/>
              <a:t>Ενότητα </a:t>
            </a:r>
            <a:r>
              <a:rPr lang="en-US" sz="2600" b="1" dirty="0" smtClean="0"/>
              <a:t>5</a:t>
            </a:r>
            <a:r>
              <a:rPr lang="el-GR" sz="2600" dirty="0" smtClean="0"/>
              <a:t>:</a:t>
            </a:r>
            <a:r>
              <a:rPr lang="en-US" sz="2600" dirty="0" smtClean="0"/>
              <a:t> </a:t>
            </a:r>
            <a:r>
              <a:rPr lang="el-GR" sz="2600" dirty="0" smtClean="0"/>
              <a:t>Πεπτικό σύστημα</a:t>
            </a:r>
            <a:endParaRPr lang="en-US" sz="2600" dirty="0" smtClean="0"/>
          </a:p>
          <a:p>
            <a:pPr>
              <a:spcBef>
                <a:spcPts val="0"/>
              </a:spcBef>
            </a:pPr>
            <a:r>
              <a:rPr lang="el-GR" sz="2200" dirty="0" smtClean="0"/>
              <a:t>Γεωργία Οικονόμου, Αναπληρώτρια Καθηγήτρια</a:t>
            </a:r>
          </a:p>
          <a:p>
            <a:pPr>
              <a:spcBef>
                <a:spcPts val="0"/>
              </a:spcBef>
            </a:pPr>
            <a:r>
              <a:rPr lang="el-GR" sz="2200"/>
              <a:t>Τμήμα Ραδιολογίας - Ακτινολογίας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Εγκάρσια τομή κοιλίας</a:t>
            </a:r>
            <a:endParaRPr lang="el-GR" dirty="0"/>
          </a:p>
        </p:txBody>
      </p:sp>
      <p:sp>
        <p:nvSpPr>
          <p:cNvPr id="16387" name="Content Placeholder 2"/>
          <p:cNvSpPr>
            <a:spLocks noGrp="1"/>
          </p:cNvSpPr>
          <p:nvPr>
            <p:ph idx="1"/>
          </p:nvPr>
        </p:nvSpPr>
        <p:spPr>
          <a:xfrm>
            <a:off x="323528" y="1340768"/>
            <a:ext cx="8424936" cy="792088"/>
          </a:xfrm>
        </p:spPr>
        <p:txBody>
          <a:bodyPr/>
          <a:lstStyle/>
          <a:p>
            <a:pPr>
              <a:buFont typeface="Wingdings 2" pitchFamily="18" charset="2"/>
              <a:buNone/>
            </a:pPr>
            <a:r>
              <a:rPr lang="el-GR" altLang="el-GR" sz="2400" dirty="0" smtClean="0"/>
              <a:t>Το κοιλιακό τοίχωμα είναι διαφορετικό ανάλογα με την περιοχή.</a:t>
            </a:r>
          </a:p>
        </p:txBody>
      </p:sp>
      <p:pic>
        <p:nvPicPr>
          <p:cNvPr id="16388" name="Picture 2" descr="layers of abdominal wall laterall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2132856"/>
            <a:ext cx="5184775" cy="34655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5" name="Ορθογώνιο 4"/>
          <p:cNvSpPr/>
          <p:nvPr/>
        </p:nvSpPr>
        <p:spPr>
          <a:xfrm>
            <a:off x="360040" y="1772816"/>
            <a:ext cx="3995936" cy="4518160"/>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altLang="el-GR" sz="2400" dirty="0">
                <a:solidFill>
                  <a:prstClr val="white"/>
                </a:solidFill>
                <a:latin typeface="Calibri"/>
              </a:rPr>
              <a:t>Δέρμα</a:t>
            </a:r>
            <a:r>
              <a:rPr lang="en-US" altLang="el-GR" sz="2400" dirty="0">
                <a:solidFill>
                  <a:prstClr val="white"/>
                </a:solidFill>
                <a:latin typeface="Calibri"/>
              </a:rPr>
              <a:t> </a:t>
            </a:r>
            <a:r>
              <a:rPr lang="el-GR" altLang="el-GR" sz="2400" dirty="0">
                <a:solidFill>
                  <a:prstClr val="white"/>
                </a:solidFill>
                <a:latin typeface="Calibri"/>
              </a:rPr>
              <a:t>– </a:t>
            </a:r>
            <a:r>
              <a:rPr lang="en-US" altLang="el-GR" sz="2400" dirty="0">
                <a:solidFill>
                  <a:prstClr val="white"/>
                </a:solidFill>
                <a:latin typeface="Calibri"/>
              </a:rPr>
              <a:t>skin</a:t>
            </a:r>
            <a:r>
              <a:rPr lang="el-GR" altLang="el-GR" sz="2400" dirty="0">
                <a:solidFill>
                  <a:prstClr val="white"/>
                </a:solidFill>
                <a:latin typeface="Calibri"/>
              </a:rPr>
              <a:t>.</a:t>
            </a:r>
          </a:p>
          <a:p>
            <a:pPr marL="342900" lvl="0" indent="-342900" fontAlgn="auto">
              <a:lnSpc>
                <a:spcPct val="110000"/>
              </a:lnSpc>
              <a:spcBef>
                <a:spcPts val="1200"/>
              </a:spcBef>
              <a:spcAft>
                <a:spcPts val="0"/>
              </a:spcAft>
              <a:buFont typeface="Arial" pitchFamily="34" charset="0"/>
              <a:buChar char="•"/>
            </a:pPr>
            <a:r>
              <a:rPr lang="el-GR" altLang="el-GR" sz="2400" dirty="0" err="1">
                <a:solidFill>
                  <a:prstClr val="white"/>
                </a:solidFill>
                <a:latin typeface="Calibri"/>
              </a:rPr>
              <a:t>Επιπολής</a:t>
            </a:r>
            <a:r>
              <a:rPr lang="el-GR" altLang="el-GR" sz="2400" dirty="0">
                <a:solidFill>
                  <a:prstClr val="white"/>
                </a:solidFill>
                <a:latin typeface="Calibri"/>
              </a:rPr>
              <a:t> </a:t>
            </a:r>
            <a:r>
              <a:rPr lang="el-GR" altLang="el-GR" sz="2400" dirty="0" err="1">
                <a:solidFill>
                  <a:prstClr val="white"/>
                </a:solidFill>
                <a:latin typeface="Calibri"/>
              </a:rPr>
              <a:t>περιτονία</a:t>
            </a:r>
            <a:r>
              <a:rPr lang="el-GR" altLang="el-GR" sz="2400" dirty="0">
                <a:solidFill>
                  <a:prstClr val="white"/>
                </a:solidFill>
                <a:latin typeface="Calibri"/>
              </a:rPr>
              <a:t> – </a:t>
            </a:r>
            <a:r>
              <a:rPr lang="en-US" altLang="el-GR" sz="2400" dirty="0">
                <a:solidFill>
                  <a:prstClr val="white"/>
                </a:solidFill>
                <a:latin typeface="Calibri"/>
              </a:rPr>
              <a:t>superficial fascia</a:t>
            </a:r>
            <a:r>
              <a:rPr lang="el-GR" altLang="el-GR" sz="2400" dirty="0">
                <a:solidFill>
                  <a:prstClr val="white"/>
                </a:solidFill>
                <a:latin typeface="Calibri"/>
              </a:rPr>
              <a:t>.</a:t>
            </a:r>
            <a:endParaRPr lang="en-US" altLang="el-GR" sz="2400" dirty="0">
              <a:solidFill>
                <a:prstClr val="white"/>
              </a:solidFill>
              <a:latin typeface="Calibri"/>
            </a:endParaRPr>
          </a:p>
          <a:p>
            <a:pPr marL="342900" lvl="0" indent="-342900" fontAlgn="auto">
              <a:lnSpc>
                <a:spcPct val="110000"/>
              </a:lnSpc>
              <a:spcBef>
                <a:spcPts val="1200"/>
              </a:spcBef>
              <a:spcAft>
                <a:spcPts val="0"/>
              </a:spcAft>
              <a:buFont typeface="Arial" pitchFamily="34" charset="0"/>
              <a:buChar char="•"/>
            </a:pPr>
            <a:r>
              <a:rPr lang="el-GR" altLang="el-GR" sz="2400" dirty="0">
                <a:solidFill>
                  <a:prstClr val="white"/>
                </a:solidFill>
                <a:latin typeface="Calibri"/>
              </a:rPr>
              <a:t>Εν τω </a:t>
            </a:r>
            <a:r>
              <a:rPr lang="el-GR" altLang="el-GR" sz="2400" dirty="0" err="1">
                <a:solidFill>
                  <a:prstClr val="white"/>
                </a:solidFill>
                <a:latin typeface="Calibri"/>
              </a:rPr>
              <a:t>βάθει</a:t>
            </a:r>
            <a:r>
              <a:rPr lang="el-GR" altLang="el-GR" sz="2400" dirty="0">
                <a:solidFill>
                  <a:prstClr val="white"/>
                </a:solidFill>
                <a:latin typeface="Calibri"/>
              </a:rPr>
              <a:t> </a:t>
            </a:r>
            <a:r>
              <a:rPr lang="el-GR" altLang="el-GR" sz="2400" dirty="0" err="1">
                <a:solidFill>
                  <a:prstClr val="white"/>
                </a:solidFill>
                <a:latin typeface="Calibri"/>
              </a:rPr>
              <a:t>περιτονία</a:t>
            </a:r>
            <a:r>
              <a:rPr lang="el-GR" altLang="el-GR" sz="2400" dirty="0">
                <a:solidFill>
                  <a:prstClr val="white"/>
                </a:solidFill>
                <a:latin typeface="Calibri"/>
              </a:rPr>
              <a:t> - </a:t>
            </a:r>
            <a:r>
              <a:rPr lang="en-US" altLang="el-GR" sz="2400" dirty="0">
                <a:solidFill>
                  <a:prstClr val="white"/>
                </a:solidFill>
                <a:latin typeface="Calibri"/>
              </a:rPr>
              <a:t>deep fascia</a:t>
            </a:r>
            <a:r>
              <a:rPr lang="el-GR" altLang="el-GR" sz="2400" dirty="0">
                <a:solidFill>
                  <a:prstClr val="white"/>
                </a:solidFill>
                <a:latin typeface="Calibri"/>
              </a:rPr>
              <a:t>.</a:t>
            </a:r>
            <a:r>
              <a:rPr lang="en-US" altLang="el-GR" sz="2400" dirty="0">
                <a:solidFill>
                  <a:prstClr val="white"/>
                </a:solidFill>
                <a:latin typeface="Calibri"/>
              </a:rPr>
              <a:t> </a:t>
            </a:r>
            <a:endParaRPr lang="el-GR" altLang="el-GR" sz="2400" dirty="0">
              <a:solidFill>
                <a:prstClr val="white"/>
              </a:solidFill>
              <a:latin typeface="Calibri"/>
            </a:endParaRPr>
          </a:p>
          <a:p>
            <a:pPr marL="342900" lvl="0" indent="-342900" fontAlgn="auto">
              <a:lnSpc>
                <a:spcPct val="110000"/>
              </a:lnSpc>
              <a:spcBef>
                <a:spcPts val="1200"/>
              </a:spcBef>
              <a:spcAft>
                <a:spcPts val="0"/>
              </a:spcAft>
              <a:buFont typeface="Arial" pitchFamily="34" charset="0"/>
              <a:buChar char="•"/>
            </a:pPr>
            <a:r>
              <a:rPr lang="el-GR" altLang="el-GR" sz="2400" dirty="0">
                <a:solidFill>
                  <a:prstClr val="white"/>
                </a:solidFill>
                <a:latin typeface="Calibri"/>
              </a:rPr>
              <a:t>Μύες.</a:t>
            </a:r>
            <a:endParaRPr lang="en-US" altLang="el-GR" sz="2400" dirty="0">
              <a:solidFill>
                <a:prstClr val="white"/>
              </a:solidFill>
              <a:latin typeface="Calibri"/>
            </a:endParaRPr>
          </a:p>
          <a:p>
            <a:pPr marL="342900" lvl="0" indent="-342900" fontAlgn="auto">
              <a:lnSpc>
                <a:spcPct val="110000"/>
              </a:lnSpc>
              <a:spcBef>
                <a:spcPts val="1200"/>
              </a:spcBef>
              <a:spcAft>
                <a:spcPts val="0"/>
              </a:spcAft>
              <a:buFont typeface="Arial" pitchFamily="34" charset="0"/>
              <a:buChar char="•"/>
            </a:pPr>
            <a:r>
              <a:rPr lang="el-GR" altLang="el-GR" sz="2400" dirty="0" err="1">
                <a:solidFill>
                  <a:prstClr val="white"/>
                </a:solidFill>
                <a:latin typeface="Calibri"/>
              </a:rPr>
              <a:t>Υπορογόνιος</a:t>
            </a:r>
            <a:r>
              <a:rPr lang="el-GR" altLang="el-GR" sz="2400" dirty="0">
                <a:solidFill>
                  <a:prstClr val="white"/>
                </a:solidFill>
                <a:latin typeface="Calibri"/>
              </a:rPr>
              <a:t> </a:t>
            </a:r>
            <a:r>
              <a:rPr lang="el-GR" altLang="el-GR" sz="2400" dirty="0" err="1">
                <a:solidFill>
                  <a:prstClr val="white"/>
                </a:solidFill>
                <a:latin typeface="Calibri"/>
              </a:rPr>
              <a:t>περιτονία</a:t>
            </a:r>
            <a:r>
              <a:rPr lang="el-GR" altLang="el-GR" sz="2400" dirty="0">
                <a:solidFill>
                  <a:prstClr val="white"/>
                </a:solidFill>
                <a:latin typeface="Calibri"/>
              </a:rPr>
              <a:t> - </a:t>
            </a:r>
            <a:r>
              <a:rPr lang="en-US" altLang="el-GR" sz="2400" dirty="0" err="1">
                <a:solidFill>
                  <a:prstClr val="white"/>
                </a:solidFill>
                <a:latin typeface="Calibri"/>
              </a:rPr>
              <a:t>subserous</a:t>
            </a:r>
            <a:r>
              <a:rPr lang="en-US" altLang="el-GR" sz="2400" dirty="0">
                <a:solidFill>
                  <a:prstClr val="white"/>
                </a:solidFill>
                <a:latin typeface="Calibri"/>
              </a:rPr>
              <a:t> fascia</a:t>
            </a:r>
            <a:r>
              <a:rPr lang="el-GR" altLang="el-GR" sz="2400" dirty="0">
                <a:solidFill>
                  <a:prstClr val="white"/>
                </a:solidFill>
                <a:latin typeface="Calibri"/>
              </a:rPr>
              <a:t>.</a:t>
            </a:r>
            <a:r>
              <a:rPr lang="en-US" altLang="el-GR" sz="2400" dirty="0">
                <a:solidFill>
                  <a:prstClr val="white"/>
                </a:solidFill>
                <a:latin typeface="Calibri"/>
              </a:rPr>
              <a:t> </a:t>
            </a:r>
          </a:p>
          <a:p>
            <a:pPr marL="342900" lvl="0" indent="-342900" fontAlgn="auto">
              <a:lnSpc>
                <a:spcPct val="110000"/>
              </a:lnSpc>
              <a:spcBef>
                <a:spcPts val="1200"/>
              </a:spcBef>
              <a:spcAft>
                <a:spcPts val="0"/>
              </a:spcAft>
              <a:buFont typeface="Arial" pitchFamily="34" charset="0"/>
              <a:buChar char="•"/>
            </a:pPr>
            <a:r>
              <a:rPr lang="el-GR" altLang="el-GR" sz="2400" dirty="0">
                <a:solidFill>
                  <a:prstClr val="white"/>
                </a:solidFill>
                <a:latin typeface="Calibri"/>
              </a:rPr>
              <a:t>Περιτόναιο – </a:t>
            </a:r>
            <a:r>
              <a:rPr lang="en-US" altLang="el-GR" sz="2400" dirty="0">
                <a:solidFill>
                  <a:prstClr val="white"/>
                </a:solidFill>
                <a:latin typeface="Calibri"/>
              </a:rPr>
              <a:t>peritoneum</a:t>
            </a:r>
            <a:r>
              <a:rPr lang="el-GR" altLang="el-GR" sz="2400" dirty="0">
                <a:solidFill>
                  <a:prstClr val="white"/>
                </a:solidFill>
                <a:latin typeface="Calibri"/>
              </a:rPr>
              <a:t>.</a:t>
            </a:r>
            <a:r>
              <a:rPr lang="en-US" altLang="el-GR" sz="2400" dirty="0">
                <a:solidFill>
                  <a:prstClr val="white"/>
                </a:solidFill>
                <a:latin typeface="Calibri"/>
              </a:rPr>
              <a:t> </a:t>
            </a:r>
            <a:endParaRPr lang="en-US" altLang="el-GR" sz="3200" dirty="0">
              <a:solidFill>
                <a:prstClr val="white"/>
              </a:solidFill>
              <a:latin typeface="Calibri"/>
            </a:endParaRPr>
          </a:p>
        </p:txBody>
      </p:sp>
      <p:sp>
        <p:nvSpPr>
          <p:cNvPr id="7" name="Ορθογώνιο 6"/>
          <p:cNvSpPr/>
          <p:nvPr/>
        </p:nvSpPr>
        <p:spPr>
          <a:xfrm>
            <a:off x="5900313" y="5661248"/>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4"/>
              </a:rPr>
              <a:t>wesnorman.com</a:t>
            </a:r>
            <a:endParaRPr lang="el-GR" sz="1200" dirty="0">
              <a:latin typeface="+mn-lt"/>
            </a:endParaRPr>
          </a:p>
        </p:txBody>
      </p:sp>
    </p:spTree>
    <p:extLst>
      <p:ext uri="{BB962C8B-B14F-4D97-AF65-F5344CB8AC3E}">
        <p14:creationId xmlns:p14="http://schemas.microsoft.com/office/powerpoint/2010/main" xmlns="" val="10354819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50838">
              <a:defRPr/>
            </a:pPr>
            <a:r>
              <a:rPr lang="el-GR" dirty="0">
                <a:solidFill>
                  <a:prstClr val="white"/>
                </a:solidFill>
              </a:rPr>
              <a:t>Χοληφόρα </a:t>
            </a:r>
            <a:r>
              <a:rPr lang="el-GR" sz="3000" b="0" dirty="0" smtClean="0">
                <a:solidFill>
                  <a:prstClr val="white"/>
                </a:solidFill>
              </a:rPr>
              <a:t>3/3</a:t>
            </a:r>
            <a:endParaRPr lang="en-US" dirty="0"/>
          </a:p>
        </p:txBody>
      </p:sp>
      <p:sp>
        <p:nvSpPr>
          <p:cNvPr id="109571" name="Content Placeholder 2"/>
          <p:cNvSpPr>
            <a:spLocks noGrp="1"/>
          </p:cNvSpPr>
          <p:nvPr>
            <p:ph idx="1"/>
          </p:nvPr>
        </p:nvSpPr>
        <p:spPr>
          <a:xfrm>
            <a:off x="323528" y="1340768"/>
            <a:ext cx="3324547" cy="5256584"/>
          </a:xfrm>
        </p:spPr>
        <p:txBody>
          <a:bodyPr/>
          <a:lstStyle/>
          <a:p>
            <a:pPr eaLnBrk="1" hangingPunct="1"/>
            <a:r>
              <a:rPr lang="el-GR" altLang="el-GR" dirty="0" err="1" smtClean="0"/>
              <a:t>Διαδερμική</a:t>
            </a:r>
            <a:r>
              <a:rPr lang="el-GR" altLang="el-GR" dirty="0" smtClean="0"/>
              <a:t> παρακέντηση.</a:t>
            </a:r>
          </a:p>
          <a:p>
            <a:pPr eaLnBrk="1" hangingPunct="1"/>
            <a:r>
              <a:rPr lang="el-GR" altLang="el-GR" dirty="0" err="1" smtClean="0"/>
              <a:t>Διατεταμένο</a:t>
            </a:r>
            <a:r>
              <a:rPr lang="el-GR" altLang="el-GR" dirty="0" smtClean="0"/>
              <a:t> χοληφόρο δένδρο.</a:t>
            </a:r>
            <a:endParaRPr lang="en-US" altLang="el-GR" dirty="0" smtClean="0"/>
          </a:p>
        </p:txBody>
      </p:sp>
      <p:pic>
        <p:nvPicPr>
          <p:cNvPr id="10957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6302" y="1196752"/>
            <a:ext cx="5495925" cy="549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99</a:t>
            </a:fld>
            <a:endParaRPr lang="el-GR"/>
          </a:p>
        </p:txBody>
      </p:sp>
    </p:spTree>
    <p:extLst>
      <p:ext uri="{BB962C8B-B14F-4D97-AF65-F5344CB8AC3E}">
        <p14:creationId xmlns:p14="http://schemas.microsoft.com/office/powerpoint/2010/main" xmlns="" val="2780802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3071813"/>
            <a:ext cx="8439150" cy="37861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854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38422"/>
            <a:ext cx="8429625" cy="30305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100</a:t>
            </a:fld>
            <a:endParaRPr lang="el-GR"/>
          </a:p>
        </p:txBody>
      </p:sp>
    </p:spTree>
    <p:extLst>
      <p:ext uri="{BB962C8B-B14F-4D97-AF65-F5344CB8AC3E}">
        <p14:creationId xmlns:p14="http://schemas.microsoft.com/office/powerpoint/2010/main" xmlns="" val="41108309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fontAlgn="auto" hangingPunct="1">
              <a:spcAft>
                <a:spcPts val="0"/>
              </a:spcAft>
              <a:defRPr/>
            </a:pPr>
            <a:r>
              <a:rPr lang="el-GR" dirty="0" smtClean="0"/>
              <a:t>Αλλοιώσεις ήπατος</a:t>
            </a:r>
            <a:endParaRPr lang="en-US" dirty="0"/>
          </a:p>
        </p:txBody>
      </p:sp>
      <p:sp>
        <p:nvSpPr>
          <p:cNvPr id="110595" name="Content Placeholder 2"/>
          <p:cNvSpPr>
            <a:spLocks noGrp="1"/>
          </p:cNvSpPr>
          <p:nvPr>
            <p:ph idx="1"/>
          </p:nvPr>
        </p:nvSpPr>
        <p:spPr>
          <a:xfrm>
            <a:off x="539552" y="1340768"/>
            <a:ext cx="2736304" cy="1008112"/>
          </a:xfrm>
        </p:spPr>
        <p:txBody>
          <a:bodyPr>
            <a:normAutofit/>
          </a:bodyPr>
          <a:lstStyle/>
          <a:p>
            <a:pPr eaLnBrk="1" hangingPunct="1"/>
            <a:r>
              <a:rPr lang="en-US" altLang="el-GR" dirty="0" smtClean="0"/>
              <a:t>Too small to </a:t>
            </a:r>
            <a:r>
              <a:rPr lang="en-US" altLang="el-GR" dirty="0" err="1" smtClean="0"/>
              <a:t>characterise</a:t>
            </a:r>
            <a:r>
              <a:rPr lang="en-US" altLang="el-GR" dirty="0" smtClean="0"/>
              <a:t> (</a:t>
            </a:r>
            <a:r>
              <a:rPr lang="en-US" altLang="el-GR" dirty="0" err="1" smtClean="0"/>
              <a:t>tstc</a:t>
            </a:r>
            <a:r>
              <a:rPr lang="en-US" altLang="el-GR" dirty="0" smtClean="0"/>
              <a:t>)</a:t>
            </a:r>
          </a:p>
        </p:txBody>
      </p:sp>
      <p:sp>
        <p:nvSpPr>
          <p:cNvPr id="110596" name="Content Placeholder 3"/>
          <p:cNvSpPr>
            <a:spLocks noGrp="1"/>
          </p:cNvSpPr>
          <p:nvPr>
            <p:ph sz="half" idx="4294967295"/>
          </p:nvPr>
        </p:nvSpPr>
        <p:spPr>
          <a:xfrm>
            <a:off x="3923928" y="1357313"/>
            <a:ext cx="5220072" cy="1071562"/>
          </a:xfrm>
        </p:spPr>
        <p:txBody>
          <a:bodyPr>
            <a:normAutofit/>
          </a:bodyPr>
          <a:lstStyle/>
          <a:p>
            <a:pPr eaLnBrk="1" hangingPunct="1"/>
            <a:r>
              <a:rPr lang="el-GR" altLang="el-GR" sz="2400" dirty="0" smtClean="0">
                <a:solidFill>
                  <a:schemeClr val="bg1"/>
                </a:solidFill>
              </a:rPr>
              <a:t>Πολύ μικρές αλλοιώσεις δύσκολα χαρακτηρίζονται με ΑΤ.</a:t>
            </a:r>
            <a:endParaRPr lang="en-US" altLang="el-GR" sz="2400" dirty="0" smtClean="0">
              <a:solidFill>
                <a:schemeClr val="bg1"/>
              </a:solidFill>
            </a:endParaRPr>
          </a:p>
        </p:txBody>
      </p:sp>
      <p:pic>
        <p:nvPicPr>
          <p:cNvPr id="11059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 y="2428875"/>
            <a:ext cx="8072438" cy="425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101</a:t>
            </a:fld>
            <a:endParaRPr lang="el-GR"/>
          </a:p>
        </p:txBody>
      </p:sp>
    </p:spTree>
    <p:extLst>
      <p:ext uri="{BB962C8B-B14F-4D97-AF65-F5344CB8AC3E}">
        <p14:creationId xmlns:p14="http://schemas.microsoft.com/office/powerpoint/2010/main" xmlns="" val="28414740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Αιμαγγείωμα</a:t>
            </a:r>
            <a:endParaRPr lang="el-GR" dirty="0"/>
          </a:p>
        </p:txBody>
      </p:sp>
      <p:sp>
        <p:nvSpPr>
          <p:cNvPr id="111618" name="Content Placeholder 2"/>
          <p:cNvSpPr>
            <a:spLocks noGrp="1"/>
          </p:cNvSpPr>
          <p:nvPr>
            <p:ph idx="1"/>
          </p:nvPr>
        </p:nvSpPr>
        <p:spPr>
          <a:xfrm>
            <a:off x="3491880" y="476672"/>
            <a:ext cx="5544616" cy="950937"/>
          </a:xfrm>
          <a:ln>
            <a:solidFill>
              <a:schemeClr val="bg1"/>
            </a:solidFill>
          </a:ln>
        </p:spPr>
        <p:txBody>
          <a:bodyPr/>
          <a:lstStyle/>
          <a:p>
            <a:pPr marL="0" indent="0" eaLnBrk="1" hangingPunct="1">
              <a:buNone/>
            </a:pPr>
            <a:r>
              <a:rPr lang="el-GR" altLang="el-GR" dirty="0" smtClean="0"/>
              <a:t>Καλοήθης αλλοίωση με τυπική πρόσληψη του σκιαγραφικού (δυναμική εξέταση)</a:t>
            </a:r>
            <a:endParaRPr lang="en-US" altLang="el-GR" dirty="0" smtClean="0"/>
          </a:p>
        </p:txBody>
      </p:sp>
      <p:pic>
        <p:nvPicPr>
          <p:cNvPr id="11161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29050"/>
            <a:ext cx="7948613" cy="30289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162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9038" y="1571625"/>
            <a:ext cx="7954962" cy="22145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102</a:t>
            </a:fld>
            <a:endParaRPr lang="el-GR"/>
          </a:p>
        </p:txBody>
      </p:sp>
      <p:sp>
        <p:nvSpPr>
          <p:cNvPr id="7" name="Ορθογώνιο 6"/>
          <p:cNvSpPr/>
          <p:nvPr/>
        </p:nvSpPr>
        <p:spPr>
          <a:xfrm>
            <a:off x="7948613" y="6242500"/>
            <a:ext cx="1539875" cy="276999"/>
          </a:xfrm>
          <a:prstGeom prst="rect">
            <a:avLst/>
          </a:prstGeom>
        </p:spPr>
        <p:txBody>
          <a:bodyPr wrap="square">
            <a:spAutoFit/>
          </a:bodyPr>
          <a:lstStyle/>
          <a:p>
            <a:r>
              <a:rPr lang="en-US" sz="1200" dirty="0" smtClean="0">
                <a:latin typeface="+mn-lt"/>
                <a:hlinkClick r:id="rId4"/>
              </a:rPr>
              <a:t>radiologyassistant.nl</a:t>
            </a:r>
            <a:endParaRPr lang="el-GR" sz="1200" dirty="0">
              <a:latin typeface="+mn-lt"/>
            </a:endParaRPr>
          </a:p>
        </p:txBody>
      </p:sp>
    </p:spTree>
    <p:extLst>
      <p:ext uri="{BB962C8B-B14F-4D97-AF65-F5344CB8AC3E}">
        <p14:creationId xmlns:p14="http://schemas.microsoft.com/office/powerpoint/2010/main" xmlns="" val="117810386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fontAlgn="auto" hangingPunct="1">
              <a:spcAft>
                <a:spcPts val="0"/>
              </a:spcAft>
              <a:defRPr/>
            </a:pPr>
            <a:r>
              <a:rPr lang="el-GR" dirty="0" smtClean="0"/>
              <a:t>Μεταστάσεις</a:t>
            </a:r>
            <a:endParaRPr lang="en-US" dirty="0"/>
          </a:p>
        </p:txBody>
      </p:sp>
      <p:pic>
        <p:nvPicPr>
          <p:cNvPr id="11264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9766" y="1941364"/>
            <a:ext cx="8948738" cy="30718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a:p>
        </p:txBody>
      </p:sp>
    </p:spTree>
    <p:extLst>
      <p:ext uri="{BB962C8B-B14F-4D97-AF65-F5344CB8AC3E}">
        <p14:creationId xmlns:p14="http://schemas.microsoft.com/office/powerpoint/2010/main" xmlns="" val="417844324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fontAlgn="auto" hangingPunct="1">
              <a:spcAft>
                <a:spcPts val="0"/>
              </a:spcAft>
              <a:defRPr/>
            </a:pPr>
            <a:r>
              <a:rPr lang="el-GR" dirty="0" smtClean="0"/>
              <a:t>Πάγκρεας - παγκρεατίτιδα </a:t>
            </a:r>
            <a:endParaRPr lang="en-US" dirty="0"/>
          </a:p>
        </p:txBody>
      </p:sp>
      <p:pic>
        <p:nvPicPr>
          <p:cNvPr id="11366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412776"/>
            <a:ext cx="6545262" cy="51831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a:p>
        </p:txBody>
      </p:sp>
      <p:sp>
        <p:nvSpPr>
          <p:cNvPr id="5" name="Ορθογώνιο 4"/>
          <p:cNvSpPr/>
          <p:nvPr/>
        </p:nvSpPr>
        <p:spPr>
          <a:xfrm>
            <a:off x="1389852" y="6592273"/>
            <a:ext cx="1539875" cy="276999"/>
          </a:xfrm>
          <a:prstGeom prst="rect">
            <a:avLst/>
          </a:prstGeom>
        </p:spPr>
        <p:txBody>
          <a:bodyPr wrap="square">
            <a:spAutoFit/>
          </a:bodyPr>
          <a:lstStyle/>
          <a:p>
            <a:r>
              <a:rPr lang="en-US" sz="1200" dirty="0" smtClean="0">
                <a:latin typeface="+mn-lt"/>
                <a:hlinkClick r:id="rId3"/>
              </a:rPr>
              <a:t>radiologyassistant.nl</a:t>
            </a:r>
            <a:endParaRPr lang="el-GR" sz="1200" dirty="0">
              <a:latin typeface="+mn-lt"/>
            </a:endParaRPr>
          </a:p>
        </p:txBody>
      </p:sp>
    </p:spTree>
    <p:extLst>
      <p:ext uri="{BB962C8B-B14F-4D97-AF65-F5344CB8AC3E}">
        <p14:creationId xmlns:p14="http://schemas.microsoft.com/office/powerpoint/2010/main" xmlns="" val="13323569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188640"/>
            <a:ext cx="4948014" cy="668704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105</a:t>
            </a:fld>
            <a:endParaRPr lang="el-GR"/>
          </a:p>
        </p:txBody>
      </p:sp>
      <p:sp>
        <p:nvSpPr>
          <p:cNvPr id="4" name="Ορθογώνιο 3"/>
          <p:cNvSpPr/>
          <p:nvPr/>
        </p:nvSpPr>
        <p:spPr>
          <a:xfrm>
            <a:off x="655861" y="6581001"/>
            <a:ext cx="1539875" cy="276999"/>
          </a:xfrm>
          <a:prstGeom prst="rect">
            <a:avLst/>
          </a:prstGeom>
        </p:spPr>
        <p:txBody>
          <a:bodyPr wrap="square">
            <a:spAutoFit/>
          </a:bodyPr>
          <a:lstStyle/>
          <a:p>
            <a:r>
              <a:rPr lang="en-US" sz="1200" dirty="0" smtClean="0">
                <a:latin typeface="+mn-lt"/>
                <a:hlinkClick r:id="rId3"/>
              </a:rPr>
              <a:t>radiologyassistant.nl</a:t>
            </a:r>
            <a:endParaRPr lang="el-GR" sz="1200" dirty="0">
              <a:latin typeface="+mn-lt"/>
            </a:endParaRPr>
          </a:p>
        </p:txBody>
      </p:sp>
    </p:spTree>
    <p:extLst>
      <p:ext uri="{BB962C8B-B14F-4D97-AF65-F5344CB8AC3E}">
        <p14:creationId xmlns:p14="http://schemas.microsoft.com/office/powerpoint/2010/main" xmlns="" val="20243496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fontAlgn="auto" hangingPunct="1">
              <a:spcAft>
                <a:spcPts val="0"/>
              </a:spcAft>
              <a:defRPr/>
            </a:pPr>
            <a:r>
              <a:rPr lang="el-GR" dirty="0" smtClean="0"/>
              <a:t>Πάγκρεας - καρκίνος</a:t>
            </a:r>
            <a:endParaRPr lang="en-US" dirty="0"/>
          </a:p>
        </p:txBody>
      </p:sp>
      <p:pic>
        <p:nvPicPr>
          <p:cNvPr id="11571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311" y="3843561"/>
            <a:ext cx="7439025" cy="29956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571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311" y="980728"/>
            <a:ext cx="5000625" cy="27971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5" name="Ομάδα 4"/>
          <p:cNvGrpSpPr/>
          <p:nvPr/>
        </p:nvGrpSpPr>
        <p:grpSpPr>
          <a:xfrm>
            <a:off x="5619750" y="171450"/>
            <a:ext cx="3524250" cy="2162175"/>
            <a:chOff x="5619750" y="171450"/>
            <a:chExt cx="3524250" cy="2162175"/>
          </a:xfrm>
        </p:grpSpPr>
        <p:pic>
          <p:nvPicPr>
            <p:cNvPr id="11571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19750" y="171450"/>
              <a:ext cx="3524250" cy="21621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9" name="Freeform 8"/>
            <p:cNvSpPr/>
            <p:nvPr/>
          </p:nvSpPr>
          <p:spPr>
            <a:xfrm>
              <a:off x="6621983" y="525363"/>
              <a:ext cx="1622425" cy="887413"/>
            </a:xfrm>
            <a:custGeom>
              <a:avLst/>
              <a:gdLst>
                <a:gd name="connsiteX0" fmla="*/ 1003495 w 1622474"/>
                <a:gd name="connsiteY0" fmla="*/ 703385 h 886265"/>
                <a:gd name="connsiteX1" fmla="*/ 848751 w 1622474"/>
                <a:gd name="connsiteY1" fmla="*/ 787791 h 886265"/>
                <a:gd name="connsiteX2" fmla="*/ 581464 w 1622474"/>
                <a:gd name="connsiteY2" fmla="*/ 886265 h 886265"/>
                <a:gd name="connsiteX3" fmla="*/ 342314 w 1622474"/>
                <a:gd name="connsiteY3" fmla="*/ 787791 h 886265"/>
                <a:gd name="connsiteX4" fmla="*/ 159434 w 1622474"/>
                <a:gd name="connsiteY4" fmla="*/ 689317 h 886265"/>
                <a:gd name="connsiteX5" fmla="*/ 4689 w 1622474"/>
                <a:gd name="connsiteY5" fmla="*/ 379828 h 886265"/>
                <a:gd name="connsiteX6" fmla="*/ 187569 w 1622474"/>
                <a:gd name="connsiteY6" fmla="*/ 168812 h 886265"/>
                <a:gd name="connsiteX7" fmla="*/ 736209 w 1622474"/>
                <a:gd name="connsiteY7" fmla="*/ 56271 h 886265"/>
                <a:gd name="connsiteX8" fmla="*/ 1172307 w 1622474"/>
                <a:gd name="connsiteY8" fmla="*/ 56271 h 886265"/>
                <a:gd name="connsiteX9" fmla="*/ 1622474 w 1622474"/>
                <a:gd name="connsiteY9" fmla="*/ 393895 h 88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474" h="886265">
                  <a:moveTo>
                    <a:pt x="1003495" y="703385"/>
                  </a:moveTo>
                  <a:cubicBezTo>
                    <a:pt x="961292" y="730348"/>
                    <a:pt x="919089" y="757311"/>
                    <a:pt x="848751" y="787791"/>
                  </a:cubicBezTo>
                  <a:cubicBezTo>
                    <a:pt x="778413" y="818271"/>
                    <a:pt x="665870" y="886265"/>
                    <a:pt x="581464" y="886265"/>
                  </a:cubicBezTo>
                  <a:cubicBezTo>
                    <a:pt x="497058" y="886265"/>
                    <a:pt x="412652" y="820616"/>
                    <a:pt x="342314" y="787791"/>
                  </a:cubicBezTo>
                  <a:cubicBezTo>
                    <a:pt x="271976" y="754966"/>
                    <a:pt x="215705" y="757311"/>
                    <a:pt x="159434" y="689317"/>
                  </a:cubicBezTo>
                  <a:cubicBezTo>
                    <a:pt x="103163" y="621323"/>
                    <a:pt x="0" y="466579"/>
                    <a:pt x="4689" y="379828"/>
                  </a:cubicBezTo>
                  <a:cubicBezTo>
                    <a:pt x="9378" y="293077"/>
                    <a:pt x="65649" y="222738"/>
                    <a:pt x="187569" y="168812"/>
                  </a:cubicBezTo>
                  <a:cubicBezTo>
                    <a:pt x="309489" y="114886"/>
                    <a:pt x="572086" y="75028"/>
                    <a:pt x="736209" y="56271"/>
                  </a:cubicBezTo>
                  <a:cubicBezTo>
                    <a:pt x="900332" y="37514"/>
                    <a:pt x="1024596" y="0"/>
                    <a:pt x="1172307" y="56271"/>
                  </a:cubicBezTo>
                  <a:cubicBezTo>
                    <a:pt x="1320018" y="112542"/>
                    <a:pt x="1471246" y="253218"/>
                    <a:pt x="1622474" y="393895"/>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a:p>
        </p:txBody>
      </p:sp>
      <p:sp>
        <p:nvSpPr>
          <p:cNvPr id="3" name="Ορθογώνιο 2"/>
          <p:cNvSpPr/>
          <p:nvPr/>
        </p:nvSpPr>
        <p:spPr>
          <a:xfrm>
            <a:off x="7596336" y="6237312"/>
            <a:ext cx="1539875" cy="276999"/>
          </a:xfrm>
          <a:prstGeom prst="rect">
            <a:avLst/>
          </a:prstGeom>
        </p:spPr>
        <p:txBody>
          <a:bodyPr wrap="square">
            <a:spAutoFit/>
          </a:bodyPr>
          <a:lstStyle/>
          <a:p>
            <a:r>
              <a:rPr lang="en-US" sz="1200" dirty="0" smtClean="0">
                <a:latin typeface="+mn-lt"/>
                <a:hlinkClick r:id="rId5"/>
              </a:rPr>
              <a:t>radiologyassistant.nl</a:t>
            </a:r>
            <a:endParaRPr lang="el-GR" sz="1200" dirty="0">
              <a:latin typeface="+mn-lt"/>
            </a:endParaRPr>
          </a:p>
        </p:txBody>
      </p:sp>
    </p:spTree>
    <p:extLst>
      <p:ext uri="{BB962C8B-B14F-4D97-AF65-F5344CB8AC3E}">
        <p14:creationId xmlns:p14="http://schemas.microsoft.com/office/powerpoint/2010/main" xmlns="" val="32828187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l-GR" dirty="0" smtClean="0"/>
              <a:t>Ρήξη σπληνός </a:t>
            </a:r>
            <a:endParaRPr lang="en-US" dirty="0"/>
          </a:p>
        </p:txBody>
      </p:sp>
      <p:pic>
        <p:nvPicPr>
          <p:cNvPr id="116740" name="Picture 5" descr="thmb_4665076129a18spleen-blee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700808"/>
            <a:ext cx="6543675" cy="42624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107</a:t>
            </a:fld>
            <a:endParaRPr lang="el-GR"/>
          </a:p>
        </p:txBody>
      </p:sp>
    </p:spTree>
    <p:extLst>
      <p:ext uri="{BB962C8B-B14F-4D97-AF65-F5344CB8AC3E}">
        <p14:creationId xmlns:p14="http://schemas.microsoft.com/office/powerpoint/2010/main" xmlns="" val="730210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l-GR" dirty="0" smtClean="0"/>
              <a:t>Ήπαρ - ρήξη </a:t>
            </a:r>
            <a:endParaRPr lang="en-US" dirty="0"/>
          </a:p>
        </p:txBody>
      </p:sp>
      <p:pic>
        <p:nvPicPr>
          <p:cNvPr id="117764" name="Picture 5" descr="thmb_4673f5b854f5aAfbeelding-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382" y="1916832"/>
            <a:ext cx="7766050" cy="38211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108</a:t>
            </a:fld>
            <a:endParaRPr lang="el-GR"/>
          </a:p>
        </p:txBody>
      </p:sp>
      <p:sp>
        <p:nvSpPr>
          <p:cNvPr id="5" name="Ορθογώνιο 4"/>
          <p:cNvSpPr/>
          <p:nvPr/>
        </p:nvSpPr>
        <p:spPr>
          <a:xfrm>
            <a:off x="6952134" y="5737945"/>
            <a:ext cx="1539875" cy="276999"/>
          </a:xfrm>
          <a:prstGeom prst="rect">
            <a:avLst/>
          </a:prstGeom>
        </p:spPr>
        <p:txBody>
          <a:bodyPr wrap="square">
            <a:spAutoFit/>
          </a:bodyPr>
          <a:lstStyle/>
          <a:p>
            <a:r>
              <a:rPr lang="en-US" sz="1200" dirty="0" smtClean="0">
                <a:latin typeface="+mn-lt"/>
                <a:hlinkClick r:id="rId3"/>
              </a:rPr>
              <a:t>radiologyassistant.nl</a:t>
            </a:r>
            <a:endParaRPr lang="el-GR" sz="1200" dirty="0">
              <a:latin typeface="+mn-lt"/>
            </a:endParaRPr>
          </a:p>
        </p:txBody>
      </p:sp>
    </p:spTree>
    <p:extLst>
      <p:ext uri="{BB962C8B-B14F-4D97-AF65-F5344CB8AC3E}">
        <p14:creationId xmlns:p14="http://schemas.microsoft.com/office/powerpoint/2010/main" xmlns="" val="1634056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Κοιλιακό τοίχωμα </a:t>
            </a:r>
            <a:r>
              <a:rPr lang="el-GR" sz="3000" b="0" dirty="0" smtClean="0"/>
              <a:t>1/3</a:t>
            </a:r>
            <a:endParaRPr lang="el-GR" sz="3000" b="0" dirty="0"/>
          </a:p>
        </p:txBody>
      </p:sp>
      <p:sp>
        <p:nvSpPr>
          <p:cNvPr id="17410" name="Content Placeholder 2"/>
          <p:cNvSpPr>
            <a:spLocks noGrp="1"/>
          </p:cNvSpPr>
          <p:nvPr>
            <p:ph idx="1"/>
          </p:nvPr>
        </p:nvSpPr>
        <p:spPr>
          <a:xfrm>
            <a:off x="323528" y="1340768"/>
            <a:ext cx="4680520" cy="5472608"/>
          </a:xfrm>
        </p:spPr>
        <p:txBody>
          <a:bodyPr>
            <a:normAutofit/>
          </a:bodyPr>
          <a:lstStyle/>
          <a:p>
            <a:r>
              <a:rPr lang="el-GR" altLang="el-GR" dirty="0" smtClean="0"/>
              <a:t>Επιφανειακές φλέβες αποχετεύουν το αίμα από το κοιλιακό τοίχωμα: </a:t>
            </a:r>
          </a:p>
          <a:p>
            <a:pPr lvl="1"/>
            <a:r>
              <a:rPr lang="el-GR" altLang="el-GR" dirty="0" smtClean="0"/>
              <a:t>στις υποκλείδιες  φλέβες (δεν φαίνονται) και </a:t>
            </a:r>
          </a:p>
          <a:p>
            <a:pPr lvl="1"/>
            <a:r>
              <a:rPr lang="el-GR" altLang="el-GR" dirty="0" smtClean="0"/>
              <a:t>στις μηριαίες φλέβες </a:t>
            </a:r>
            <a:r>
              <a:rPr lang="en-US" altLang="el-GR" dirty="0" smtClean="0"/>
              <a:t>(F) </a:t>
            </a:r>
          </a:p>
          <a:p>
            <a:r>
              <a:rPr lang="el-GR" altLang="el-GR" dirty="0" smtClean="0"/>
              <a:t>Οι </a:t>
            </a:r>
            <a:r>
              <a:rPr lang="el-GR" altLang="el-GR" dirty="0" err="1" smtClean="0"/>
              <a:t>παραομφαλικές</a:t>
            </a:r>
            <a:r>
              <a:rPr lang="el-GR" altLang="el-GR" dirty="0" smtClean="0"/>
              <a:t> φλέβες (</a:t>
            </a:r>
            <a:r>
              <a:rPr lang="en-US" altLang="el-GR" dirty="0" smtClean="0"/>
              <a:t>PU</a:t>
            </a:r>
            <a:r>
              <a:rPr lang="el-GR" altLang="el-GR" dirty="0" smtClean="0"/>
              <a:t>)</a:t>
            </a:r>
            <a:r>
              <a:rPr lang="en-US" altLang="el-GR" dirty="0" smtClean="0"/>
              <a:t> </a:t>
            </a:r>
            <a:r>
              <a:rPr lang="el-GR" altLang="el-GR" dirty="0" smtClean="0"/>
              <a:t>αποχετεύουν το αίμα στην πυλαία φλέβα και μέσω του ήπατος στην κάτω κοίλη φλέβα</a:t>
            </a:r>
            <a:r>
              <a:rPr lang="en-US" altLang="el-GR" dirty="0" smtClean="0"/>
              <a:t>. </a:t>
            </a:r>
            <a:endParaRPr lang="el-GR" altLang="el-GR" dirty="0" smtClean="0"/>
          </a:p>
        </p:txBody>
      </p:sp>
      <p:pic>
        <p:nvPicPr>
          <p:cNvPr id="17411" name="Picture 2" descr="http://www.wesnorman.com/abdomensuperficvei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1268760"/>
            <a:ext cx="3770312" cy="43926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6" name="Ορθογώνιο 5"/>
          <p:cNvSpPr/>
          <p:nvPr/>
        </p:nvSpPr>
        <p:spPr>
          <a:xfrm>
            <a:off x="6561234" y="5733256"/>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4"/>
              </a:rPr>
              <a:t>wesnorman.com</a:t>
            </a:r>
            <a:endParaRPr lang="el-GR" sz="1200" dirty="0">
              <a:latin typeface="+mn-lt"/>
            </a:endParaRPr>
          </a:p>
        </p:txBody>
      </p:sp>
    </p:spTree>
    <p:extLst>
      <p:ext uri="{BB962C8B-B14F-4D97-AF65-F5344CB8AC3E}">
        <p14:creationId xmlns:p14="http://schemas.microsoft.com/office/powerpoint/2010/main" xmlns="" val="10488096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Βιβλιογραφία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a:p>
        </p:txBody>
      </p:sp>
      <p:sp>
        <p:nvSpPr>
          <p:cNvPr id="5" name="Θέση περιεχομένου 4"/>
          <p:cNvSpPr>
            <a:spLocks noGrp="1"/>
          </p:cNvSpPr>
          <p:nvPr>
            <p:ph idx="1"/>
          </p:nvPr>
        </p:nvSpPr>
        <p:spPr/>
        <p:txBody>
          <a:bodyPr/>
          <a:lstStyle/>
          <a:p>
            <a:r>
              <a:rPr lang="en-US" dirty="0" smtClean="0">
                <a:hlinkClick r:id="rId2"/>
              </a:rPr>
              <a:t>info-radiologie.ch</a:t>
            </a:r>
            <a:endParaRPr lang="en-US" dirty="0" smtClean="0"/>
          </a:p>
          <a:p>
            <a:r>
              <a:rPr lang="en-US" dirty="0" smtClean="0">
                <a:hlinkClick r:id="rId3"/>
              </a:rPr>
              <a:t>Radiology assistant</a:t>
            </a:r>
            <a:endParaRPr lang="el-GR" dirty="0"/>
          </a:p>
        </p:txBody>
      </p:sp>
    </p:spTree>
    <p:extLst>
      <p:ext uri="{BB962C8B-B14F-4D97-AF65-F5344CB8AC3E}">
        <p14:creationId xmlns:p14="http://schemas.microsoft.com/office/powerpoint/2010/main" xmlns="" val="15725719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Γεωργία Οικονόμου </a:t>
            </a:r>
            <a:r>
              <a:rPr lang="el-GR" sz="2000" dirty="0" smtClean="0"/>
              <a:t>2014. </a:t>
            </a:r>
            <a:r>
              <a:rPr lang="el-GR" sz="2000" dirty="0"/>
              <a:t>Γεωργία Οικονόμου. «</a:t>
            </a:r>
            <a:r>
              <a:rPr lang="el-GR" sz="2000" dirty="0" err="1"/>
              <a:t>Τομογραφική</a:t>
            </a:r>
            <a:r>
              <a:rPr lang="el-GR" sz="2000" dirty="0"/>
              <a:t> Απεικονιστική Ανατομική. </a:t>
            </a:r>
            <a:r>
              <a:rPr lang="el-GR" sz="2000" dirty="0" smtClean="0"/>
              <a:t>Ενότητα 5</a:t>
            </a:r>
            <a:r>
              <a:rPr lang="en-US" sz="2000" dirty="0" smtClean="0"/>
              <a:t>:</a:t>
            </a:r>
            <a:r>
              <a:rPr lang="el-GR" sz="2000" dirty="0"/>
              <a:t> Πεπτικό </a:t>
            </a:r>
            <a:r>
              <a:rPr lang="el-GR" sz="2000" dirty="0" smtClean="0"/>
              <a:t>σύστημα».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xmlns="" val="118090983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262490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Κοιλιακό τοίχωμα </a:t>
            </a:r>
            <a:r>
              <a:rPr lang="el-GR" sz="3000" b="0" dirty="0" smtClean="0">
                <a:solidFill>
                  <a:prstClr val="white"/>
                </a:solidFill>
              </a:rPr>
              <a:t>2/3</a:t>
            </a:r>
            <a:endParaRPr lang="el-GR" dirty="0"/>
          </a:p>
        </p:txBody>
      </p:sp>
      <p:sp>
        <p:nvSpPr>
          <p:cNvPr id="17410" name="Content Placeholder 2"/>
          <p:cNvSpPr>
            <a:spLocks noGrp="1"/>
          </p:cNvSpPr>
          <p:nvPr>
            <p:ph idx="1"/>
          </p:nvPr>
        </p:nvSpPr>
        <p:spPr>
          <a:xfrm>
            <a:off x="323528" y="1340768"/>
            <a:ext cx="4392488" cy="5472608"/>
          </a:xfrm>
        </p:spPr>
        <p:txBody>
          <a:bodyPr>
            <a:normAutofit/>
          </a:bodyPr>
          <a:lstStyle/>
          <a:p>
            <a:r>
              <a:rPr lang="el-GR" altLang="el-GR" dirty="0" smtClean="0"/>
              <a:t>Το κατώτερο κοιλιακό τοίχωμα παροχετεύει με τις </a:t>
            </a:r>
            <a:r>
              <a:rPr lang="el-GR" altLang="el-GR" dirty="0" err="1" smtClean="0"/>
              <a:t>επιπολής</a:t>
            </a:r>
            <a:r>
              <a:rPr lang="el-GR" altLang="el-GR" dirty="0" smtClean="0"/>
              <a:t> </a:t>
            </a:r>
            <a:r>
              <a:rPr lang="el-GR" altLang="el-GR" dirty="0" err="1" smtClean="0"/>
              <a:t>επιγαστρικές</a:t>
            </a:r>
            <a:r>
              <a:rPr lang="el-GR" altLang="el-GR" dirty="0" smtClean="0"/>
              <a:t> (</a:t>
            </a:r>
            <a:r>
              <a:rPr lang="en-US" altLang="el-GR" dirty="0" smtClean="0"/>
              <a:t>SE</a:t>
            </a:r>
            <a:r>
              <a:rPr lang="el-GR" altLang="el-GR" dirty="0" smtClean="0"/>
              <a:t>)</a:t>
            </a:r>
            <a:r>
              <a:rPr lang="en-US" altLang="el-GR" dirty="0" smtClean="0"/>
              <a:t> </a:t>
            </a:r>
            <a:r>
              <a:rPr lang="el-GR" altLang="el-GR" dirty="0" smtClean="0"/>
              <a:t>και </a:t>
            </a:r>
            <a:r>
              <a:rPr lang="el-GR" altLang="el-GR" dirty="0" err="1" smtClean="0"/>
              <a:t>περισπώμενες</a:t>
            </a:r>
            <a:r>
              <a:rPr lang="el-GR" altLang="el-GR" dirty="0" smtClean="0"/>
              <a:t> φλέβες (</a:t>
            </a:r>
            <a:r>
              <a:rPr lang="en-US" altLang="el-GR" dirty="0" smtClean="0"/>
              <a:t>SCI</a:t>
            </a:r>
            <a:r>
              <a:rPr lang="el-GR" altLang="el-GR" dirty="0" smtClean="0"/>
              <a:t>) στην μηριαία φλέβα</a:t>
            </a:r>
            <a:endParaRPr lang="en-US" altLang="el-GR" dirty="0" smtClean="0"/>
          </a:p>
          <a:p>
            <a:r>
              <a:rPr lang="el-GR" altLang="el-GR" dirty="0" smtClean="0"/>
              <a:t>Το ανώτερο κοιλιακό τοίχωμα αποχετεύει αίμα με </a:t>
            </a:r>
            <a:r>
              <a:rPr lang="el-GR" altLang="el-GR" dirty="0" err="1" smtClean="0"/>
              <a:t>τς</a:t>
            </a:r>
            <a:r>
              <a:rPr lang="el-GR" altLang="el-GR" dirty="0" smtClean="0"/>
              <a:t> </a:t>
            </a:r>
            <a:r>
              <a:rPr lang="el-GR" altLang="el-GR" dirty="0" err="1" smtClean="0"/>
              <a:t>θωρακοεπιγαστρικές</a:t>
            </a:r>
            <a:r>
              <a:rPr lang="el-GR" altLang="el-GR" dirty="0" smtClean="0"/>
              <a:t> (</a:t>
            </a:r>
            <a:r>
              <a:rPr lang="en-US" altLang="el-GR" dirty="0" smtClean="0"/>
              <a:t>TE</a:t>
            </a:r>
            <a:r>
              <a:rPr lang="el-GR" altLang="el-GR" dirty="0" smtClean="0"/>
              <a:t>) και τις πλάγιες θωρακικές φλέβες </a:t>
            </a:r>
            <a:r>
              <a:rPr lang="en-US" altLang="el-GR" dirty="0" smtClean="0"/>
              <a:t>(LT) </a:t>
            </a:r>
            <a:r>
              <a:rPr lang="el-GR" altLang="el-GR" dirty="0" smtClean="0"/>
              <a:t>στις υποκλείδιες.</a:t>
            </a:r>
            <a:endParaRPr lang="en-US" altLang="el-GR" dirty="0" smtClean="0"/>
          </a:p>
        </p:txBody>
      </p:sp>
      <p:pic>
        <p:nvPicPr>
          <p:cNvPr id="17411" name="Picture 2" descr="http://www.wesnorman.com/abdomensuperficvei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19961" y="1412776"/>
            <a:ext cx="3770312" cy="43926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6" name="Ορθογώνιο 5"/>
          <p:cNvSpPr/>
          <p:nvPr/>
        </p:nvSpPr>
        <p:spPr>
          <a:xfrm>
            <a:off x="6489115" y="5877272"/>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4"/>
              </a:rPr>
              <a:t>wesnorman.com</a:t>
            </a:r>
            <a:endParaRPr lang="el-GR" sz="1200" dirty="0">
              <a:latin typeface="+mn-lt"/>
            </a:endParaRPr>
          </a:p>
        </p:txBody>
      </p:sp>
    </p:spTree>
    <p:extLst>
      <p:ext uri="{BB962C8B-B14F-4D97-AF65-F5344CB8AC3E}">
        <p14:creationId xmlns:p14="http://schemas.microsoft.com/office/powerpoint/2010/main" xmlns="" val="2306345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Κοιλιακό τοίχωμα </a:t>
            </a:r>
            <a:r>
              <a:rPr lang="el-GR" sz="3000" b="0" dirty="0">
                <a:solidFill>
                  <a:prstClr val="white"/>
                </a:solidFill>
              </a:rPr>
              <a:t>3</a:t>
            </a:r>
            <a:r>
              <a:rPr lang="el-GR" sz="3000" b="0" dirty="0" smtClean="0">
                <a:solidFill>
                  <a:prstClr val="white"/>
                </a:solidFill>
              </a:rPr>
              <a:t>/3</a:t>
            </a:r>
            <a:endParaRPr lang="el-GR" dirty="0"/>
          </a:p>
        </p:txBody>
      </p:sp>
      <p:sp>
        <p:nvSpPr>
          <p:cNvPr id="18434" name="Content Placeholder 2"/>
          <p:cNvSpPr>
            <a:spLocks noGrp="1"/>
          </p:cNvSpPr>
          <p:nvPr>
            <p:ph idx="1"/>
          </p:nvPr>
        </p:nvSpPr>
        <p:spPr>
          <a:xfrm>
            <a:off x="323528" y="1340768"/>
            <a:ext cx="5659760" cy="5517232"/>
          </a:xfrm>
        </p:spPr>
        <p:txBody>
          <a:bodyPr>
            <a:normAutofit fontScale="92500" lnSpcReduction="20000"/>
          </a:bodyPr>
          <a:lstStyle/>
          <a:p>
            <a:r>
              <a:rPr lang="el-GR" altLang="el-GR" sz="2400" dirty="0" smtClean="0"/>
              <a:t>Δεξιά - Ορθός κοιλιακός μυς – </a:t>
            </a:r>
            <a:r>
              <a:rPr lang="en-US" altLang="el-GR" sz="2400" dirty="0" smtClean="0"/>
              <a:t>RA</a:t>
            </a:r>
            <a:endParaRPr lang="el-GR" altLang="el-GR" sz="2400" dirty="0" smtClean="0"/>
          </a:p>
          <a:p>
            <a:r>
              <a:rPr lang="el-GR" altLang="el-GR" sz="2400" dirty="0" smtClean="0"/>
              <a:t>Δεξιά – έσω λοξός μυς </a:t>
            </a:r>
          </a:p>
          <a:p>
            <a:r>
              <a:rPr lang="el-GR" altLang="el-GR" sz="2400" dirty="0" smtClean="0"/>
              <a:t>Αριστερά – έχει αφαιρεθεί ο ορθός κοιλιακός και ο έσω λοξός μυς, φαίνεται η τοξοειδής γραμμή </a:t>
            </a:r>
            <a:r>
              <a:rPr lang="en-US" altLang="el-GR" sz="2400" dirty="0" smtClean="0"/>
              <a:t>AL. </a:t>
            </a:r>
            <a:endParaRPr lang="el-GR" altLang="el-GR" sz="2400" dirty="0" smtClean="0"/>
          </a:p>
          <a:p>
            <a:r>
              <a:rPr lang="el-GR" altLang="el-GR" sz="2400" dirty="0" smtClean="0"/>
              <a:t>Κάτω από την τοξοειδή γραμμή είναι  η εγκάρσια </a:t>
            </a:r>
            <a:r>
              <a:rPr lang="el-GR" altLang="el-GR" sz="2400" dirty="0" err="1" smtClean="0"/>
              <a:t>περιτονία</a:t>
            </a:r>
            <a:r>
              <a:rPr lang="el-GR" altLang="el-GR" sz="2400" dirty="0" smtClean="0"/>
              <a:t> με την κάτω </a:t>
            </a:r>
            <a:r>
              <a:rPr lang="el-GR" altLang="el-GR" sz="2400" dirty="0" err="1" smtClean="0"/>
              <a:t>επιγαστρική</a:t>
            </a:r>
            <a:r>
              <a:rPr lang="el-GR" altLang="el-GR" sz="2400" dirty="0" smtClean="0"/>
              <a:t> αρτηρία </a:t>
            </a:r>
            <a:r>
              <a:rPr lang="en-US" altLang="el-GR" sz="2400" dirty="0" smtClean="0"/>
              <a:t>IEA,</a:t>
            </a:r>
            <a:r>
              <a:rPr lang="el-GR" altLang="el-GR" sz="2400" dirty="0" smtClean="0"/>
              <a:t> κλάδο της έξω λαγονίου, που </a:t>
            </a:r>
            <a:r>
              <a:rPr lang="el-GR" altLang="el-GR" sz="2400" dirty="0" err="1" smtClean="0"/>
              <a:t>αιματώνει</a:t>
            </a:r>
            <a:r>
              <a:rPr lang="el-GR" altLang="el-GR" sz="2400" dirty="0" smtClean="0"/>
              <a:t> το πρόσθιο κοιλιακό τοίχωμα</a:t>
            </a:r>
          </a:p>
          <a:p>
            <a:r>
              <a:rPr lang="el-GR" altLang="el-GR" sz="2400" dirty="0" smtClean="0"/>
              <a:t>Από επάνω την αιμάτωση παρέχει η άνω </a:t>
            </a:r>
            <a:r>
              <a:rPr lang="el-GR" altLang="el-GR" sz="2400" dirty="0" err="1" smtClean="0"/>
              <a:t>επιγάστρια</a:t>
            </a:r>
            <a:r>
              <a:rPr lang="el-GR" altLang="el-GR" sz="2400" dirty="0" smtClean="0"/>
              <a:t> αρτηρία, κλάδος της έσω μαστικής</a:t>
            </a:r>
            <a:endParaRPr lang="en-US" altLang="el-GR" sz="2400" dirty="0" smtClean="0"/>
          </a:p>
          <a:p>
            <a:r>
              <a:rPr lang="el-GR" altLang="el-GR" sz="2400" dirty="0" smtClean="0"/>
              <a:t>Οι κίτρινες γραμμές είναι νεύρα μεταξύ του έσω και του εγκαρσίου κοιλιακού μυός. </a:t>
            </a:r>
            <a:endParaRPr lang="en-US" altLang="el-GR" sz="3200" dirty="0" smtClean="0"/>
          </a:p>
        </p:txBody>
      </p:sp>
      <p:pic>
        <p:nvPicPr>
          <p:cNvPr id="18435" name="Picture 2" descr="http://www.wesnorman.com/abdomenwalllayer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83288" y="717550"/>
            <a:ext cx="3160712" cy="6140450"/>
          </a:xfrm>
          <a:prstGeom prst="rect">
            <a:avLst/>
          </a:prstGeom>
          <a:noFill/>
          <a:ln w="9525">
            <a:solidFill>
              <a:schemeClr val="tx1"/>
            </a:solidFill>
            <a:miter lim="800000"/>
            <a:headEnd/>
            <a:tailEnd/>
          </a:ln>
        </p:spPr>
      </p:pic>
      <p:pic>
        <p:nvPicPr>
          <p:cNvPr id="18437" name="Picture 2" descr="layers of abdominal wall laterall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83288" y="0"/>
            <a:ext cx="3160712" cy="211288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cxnSp>
        <p:nvCxnSpPr>
          <p:cNvPr id="7" name="Γωνιακή σύνδεση 6"/>
          <p:cNvCxnSpPr/>
          <p:nvPr/>
        </p:nvCxnSpPr>
        <p:spPr>
          <a:xfrm>
            <a:off x="3347864" y="1988840"/>
            <a:ext cx="3024361" cy="1368723"/>
          </a:xfrm>
          <a:prstGeom prst="bentConnector3">
            <a:avLst>
              <a:gd name="adj1" fmla="val 82583"/>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4751284" y="6581001"/>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4"/>
              </a:rPr>
              <a:t>wesnorman.com</a:t>
            </a:r>
            <a:endParaRPr lang="el-GR" sz="1200" dirty="0">
              <a:latin typeface="+mn-lt"/>
            </a:endParaRPr>
          </a:p>
        </p:txBody>
      </p:sp>
    </p:spTree>
    <p:extLst>
      <p:ext uri="{BB962C8B-B14F-4D97-AF65-F5344CB8AC3E}">
        <p14:creationId xmlns:p14="http://schemas.microsoft.com/office/powerpoint/2010/main" xmlns="" val="2380132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90488"/>
            <a:r>
              <a:rPr lang="el-GR" dirty="0" smtClean="0"/>
              <a:t>Περιτιναϊκή κοιλότητα </a:t>
            </a:r>
            <a:r>
              <a:rPr lang="el-GR" sz="3000" b="0" dirty="0" smtClean="0"/>
              <a:t>1/7</a:t>
            </a:r>
            <a:endParaRPr lang="el-GR" sz="3000" b="0" dirty="0"/>
          </a:p>
        </p:txBody>
      </p:sp>
      <p:sp>
        <p:nvSpPr>
          <p:cNvPr id="19458" name="Content Placeholder 2"/>
          <p:cNvSpPr>
            <a:spLocks noGrp="1"/>
          </p:cNvSpPr>
          <p:nvPr>
            <p:ph idx="1"/>
          </p:nvPr>
        </p:nvSpPr>
        <p:spPr>
          <a:xfrm>
            <a:off x="107504" y="1340768"/>
            <a:ext cx="5184576" cy="5517232"/>
          </a:xfrm>
        </p:spPr>
        <p:txBody>
          <a:bodyPr>
            <a:noAutofit/>
          </a:bodyPr>
          <a:lstStyle/>
          <a:p>
            <a:r>
              <a:rPr lang="el-GR" altLang="el-GR" sz="2200" dirty="0" smtClean="0"/>
              <a:t>Μέσα από το κοιλιακό τοίχωμα βρίσκεται το τοιχωματικό περιτόναιο που ξεκινά ψηλά κάτω από το </a:t>
            </a:r>
            <a:r>
              <a:rPr lang="en-US" altLang="el-GR" sz="2200" dirty="0" smtClean="0">
                <a:solidFill>
                  <a:srgbClr val="FFFF00"/>
                </a:solidFill>
              </a:rPr>
              <a:t>1</a:t>
            </a:r>
            <a:r>
              <a:rPr lang="en-US" altLang="el-GR" sz="2200" dirty="0" smtClean="0"/>
              <a:t>, </a:t>
            </a:r>
            <a:r>
              <a:rPr lang="el-GR" altLang="el-GR" sz="2200" dirty="0" smtClean="0"/>
              <a:t>μετά τρέχει πίσω από το πρόσθιο κοιλιακό </a:t>
            </a:r>
            <a:r>
              <a:rPr lang="en-US" altLang="el-GR" sz="2200" dirty="0" smtClean="0">
                <a:solidFill>
                  <a:srgbClr val="FFFF00"/>
                </a:solidFill>
              </a:rPr>
              <a:t>2</a:t>
            </a:r>
            <a:r>
              <a:rPr lang="el-GR" altLang="el-GR" sz="2200" dirty="0" smtClean="0"/>
              <a:t>, το άνω μέρος της ουροδόχου κύστης </a:t>
            </a:r>
            <a:r>
              <a:rPr lang="en-US" altLang="el-GR" sz="2200" dirty="0" smtClean="0">
                <a:solidFill>
                  <a:srgbClr val="FFFF00"/>
                </a:solidFill>
              </a:rPr>
              <a:t>3</a:t>
            </a:r>
            <a:r>
              <a:rPr lang="en-US" altLang="el-GR" sz="2200" dirty="0" smtClean="0"/>
              <a:t>,</a:t>
            </a:r>
            <a:r>
              <a:rPr lang="el-GR" altLang="el-GR" sz="2200" dirty="0" smtClean="0"/>
              <a:t> και της μήτρας στη γυναίκα </a:t>
            </a:r>
            <a:r>
              <a:rPr lang="en-US" altLang="el-GR" sz="2200" dirty="0" smtClean="0"/>
              <a:t> </a:t>
            </a:r>
            <a:r>
              <a:rPr lang="en-US" altLang="el-GR" sz="2200" dirty="0" smtClean="0">
                <a:solidFill>
                  <a:srgbClr val="FFFF00"/>
                </a:solidFill>
              </a:rPr>
              <a:t>4</a:t>
            </a:r>
            <a:r>
              <a:rPr lang="en-US" altLang="el-GR" sz="2200" dirty="0" smtClean="0"/>
              <a:t>, </a:t>
            </a:r>
            <a:r>
              <a:rPr lang="el-GR" altLang="el-GR" sz="2200" dirty="0" smtClean="0"/>
              <a:t>στο </a:t>
            </a:r>
            <a:r>
              <a:rPr lang="el-GR" altLang="el-GR" sz="2200" dirty="0" err="1" smtClean="0"/>
              <a:t>δουγλάσειο</a:t>
            </a:r>
            <a:r>
              <a:rPr lang="el-GR" altLang="el-GR" sz="2200" dirty="0" smtClean="0"/>
              <a:t> χώρο </a:t>
            </a:r>
            <a:r>
              <a:rPr lang="en-US" altLang="el-GR" sz="2200" dirty="0" smtClean="0">
                <a:solidFill>
                  <a:srgbClr val="FFFF00"/>
                </a:solidFill>
              </a:rPr>
              <a:t>5</a:t>
            </a:r>
            <a:r>
              <a:rPr lang="en-US" altLang="el-GR" sz="2200" dirty="0" smtClean="0"/>
              <a:t>, </a:t>
            </a:r>
            <a:r>
              <a:rPr lang="el-GR" altLang="el-GR" sz="2200" dirty="0" smtClean="0"/>
              <a:t>μπροστά από το ορθό και στο οπίσθιο κοιλιακό τοίχωμα  </a:t>
            </a:r>
            <a:r>
              <a:rPr lang="en-US" altLang="el-GR" sz="2200" dirty="0" smtClean="0">
                <a:solidFill>
                  <a:srgbClr val="FFFF00"/>
                </a:solidFill>
              </a:rPr>
              <a:t>6</a:t>
            </a:r>
            <a:r>
              <a:rPr lang="el-GR" altLang="el-GR" sz="2200" dirty="0" smtClean="0"/>
              <a:t>, μέχρι τη βάση του </a:t>
            </a:r>
            <a:r>
              <a:rPr lang="el-GR" altLang="el-GR" sz="2200" dirty="0" err="1" smtClean="0"/>
              <a:t>μεσεντερίου</a:t>
            </a:r>
            <a:r>
              <a:rPr lang="el-GR" altLang="el-GR" sz="2200" dirty="0" smtClean="0"/>
              <a:t>. Από εδώ ακολουθούμε το </a:t>
            </a:r>
            <a:r>
              <a:rPr lang="el-GR" altLang="el-GR" sz="2200" dirty="0" err="1" smtClean="0"/>
              <a:t>μεσεντέριο</a:t>
            </a:r>
            <a:r>
              <a:rPr lang="el-GR" altLang="el-GR" sz="2200" dirty="0" smtClean="0"/>
              <a:t> του λεπτού εντέρου </a:t>
            </a:r>
            <a:r>
              <a:rPr lang="en-US" altLang="el-GR" sz="2200" dirty="0" smtClean="0">
                <a:solidFill>
                  <a:srgbClr val="FFFF00"/>
                </a:solidFill>
              </a:rPr>
              <a:t>7</a:t>
            </a:r>
            <a:r>
              <a:rPr lang="el-GR" altLang="el-GR" sz="2200" dirty="0" smtClean="0"/>
              <a:t>, που πηγαίνει γύρω από τις έλικες και πίσω στο κοιλιακό τοίχωμα πάνω από την οριζόντια μοίρα του 12δακτύλου </a:t>
            </a:r>
            <a:r>
              <a:rPr lang="en-US" altLang="el-GR" sz="2200" dirty="0" smtClean="0">
                <a:solidFill>
                  <a:srgbClr val="FFFF00"/>
                </a:solidFill>
              </a:rPr>
              <a:t>8</a:t>
            </a:r>
            <a:r>
              <a:rPr lang="en-US" altLang="el-GR" sz="2200" dirty="0" smtClean="0"/>
              <a:t>. </a:t>
            </a:r>
            <a:endParaRPr lang="el-GR" altLang="el-GR" sz="2200" dirty="0" smtClean="0"/>
          </a:p>
        </p:txBody>
      </p:sp>
      <p:pic>
        <p:nvPicPr>
          <p:cNvPr id="19459" name="Picture 2" descr="http://www.wesnorman.com/Images/sagittalsectofbod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9700" y="188913"/>
            <a:ext cx="3810000" cy="648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6" name="Ορθογώνιο 5"/>
          <p:cNvSpPr/>
          <p:nvPr/>
        </p:nvSpPr>
        <p:spPr>
          <a:xfrm>
            <a:off x="4019112" y="6536938"/>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3"/>
              </a:rPr>
              <a:t>wesnorman.com</a:t>
            </a:r>
            <a:endParaRPr lang="el-GR" sz="1200" dirty="0">
              <a:latin typeface="+mn-lt"/>
            </a:endParaRPr>
          </a:p>
        </p:txBody>
      </p:sp>
    </p:spTree>
    <p:extLst>
      <p:ext uri="{BB962C8B-B14F-4D97-AF65-F5344CB8AC3E}">
        <p14:creationId xmlns:p14="http://schemas.microsoft.com/office/powerpoint/2010/main" xmlns="" val="2018083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90488"/>
            <a:r>
              <a:rPr lang="el-GR" dirty="0">
                <a:solidFill>
                  <a:prstClr val="white"/>
                </a:solidFill>
              </a:rPr>
              <a:t>Περιτιναϊκή κοιλότητα </a:t>
            </a:r>
            <a:r>
              <a:rPr lang="el-GR" sz="3000" b="0" dirty="0" smtClean="0">
                <a:solidFill>
                  <a:prstClr val="white"/>
                </a:solidFill>
              </a:rPr>
              <a:t>2/7</a:t>
            </a:r>
            <a:endParaRPr lang="el-GR" dirty="0"/>
          </a:p>
        </p:txBody>
      </p:sp>
      <p:sp>
        <p:nvSpPr>
          <p:cNvPr id="20482" name="Content Placeholder 2"/>
          <p:cNvSpPr>
            <a:spLocks noGrp="1"/>
          </p:cNvSpPr>
          <p:nvPr>
            <p:ph idx="1"/>
          </p:nvPr>
        </p:nvSpPr>
        <p:spPr>
          <a:xfrm>
            <a:off x="323528" y="1268760"/>
            <a:ext cx="4896172" cy="5517232"/>
          </a:xfrm>
        </p:spPr>
        <p:txBody>
          <a:bodyPr>
            <a:normAutofit lnSpcReduction="10000"/>
          </a:bodyPr>
          <a:lstStyle/>
          <a:p>
            <a:r>
              <a:rPr lang="el-GR" altLang="el-GR" sz="2400" dirty="0" smtClean="0"/>
              <a:t>Ακολουθεί η ανάκαμψη του </a:t>
            </a:r>
            <a:r>
              <a:rPr lang="el-GR" altLang="el-GR" sz="2400" dirty="0" err="1" smtClean="0"/>
              <a:t>γαστροκολικού</a:t>
            </a:r>
            <a:r>
              <a:rPr lang="el-GR" altLang="el-GR" sz="2400" dirty="0" smtClean="0"/>
              <a:t> συνδέσμου </a:t>
            </a:r>
            <a:r>
              <a:rPr lang="en-US" altLang="el-GR" sz="2400" dirty="0" smtClean="0">
                <a:solidFill>
                  <a:srgbClr val="FFFF00"/>
                </a:solidFill>
              </a:rPr>
              <a:t>9</a:t>
            </a:r>
            <a:r>
              <a:rPr lang="en-US" altLang="el-GR" sz="2400" dirty="0" smtClean="0"/>
              <a:t>, </a:t>
            </a:r>
            <a:r>
              <a:rPr lang="el-GR" altLang="el-GR" sz="2400" dirty="0" smtClean="0"/>
              <a:t>η οπίσθια επιφάνεια του μείζονος </a:t>
            </a:r>
            <a:r>
              <a:rPr lang="el-GR" altLang="el-GR" sz="2400" dirty="0" err="1" smtClean="0"/>
              <a:t>επιπλόου</a:t>
            </a:r>
            <a:r>
              <a:rPr lang="el-GR" altLang="el-GR" sz="2400" dirty="0" smtClean="0"/>
              <a:t> και η ανάκαμψη στην πρόσθια επιφάνειά του </a:t>
            </a:r>
            <a:r>
              <a:rPr lang="en-US" altLang="el-GR" sz="2400" dirty="0" smtClean="0">
                <a:solidFill>
                  <a:srgbClr val="FFFF00"/>
                </a:solidFill>
              </a:rPr>
              <a:t>11</a:t>
            </a:r>
            <a:r>
              <a:rPr lang="en-US" altLang="el-GR" sz="2400" dirty="0" smtClean="0"/>
              <a:t>. </a:t>
            </a:r>
            <a:endParaRPr lang="el-GR" altLang="el-GR" sz="2400" dirty="0" smtClean="0"/>
          </a:p>
          <a:p>
            <a:r>
              <a:rPr lang="el-GR" altLang="el-GR" sz="2400" dirty="0" smtClean="0"/>
              <a:t>Μετά ακολουθεί η πρόσθια επιφάνεια του στομάχου </a:t>
            </a:r>
            <a:r>
              <a:rPr lang="en-US" altLang="el-GR" sz="2400" dirty="0" smtClean="0">
                <a:solidFill>
                  <a:srgbClr val="FFFF00"/>
                </a:solidFill>
              </a:rPr>
              <a:t>12</a:t>
            </a:r>
            <a:r>
              <a:rPr lang="en-US" altLang="el-GR" sz="2400" dirty="0" smtClean="0"/>
              <a:t>, </a:t>
            </a:r>
            <a:r>
              <a:rPr lang="el-GR" altLang="el-GR" sz="2400" dirty="0" smtClean="0"/>
              <a:t>το πρόσθιο πέταλο του ελάσσονος </a:t>
            </a:r>
            <a:r>
              <a:rPr lang="el-GR" altLang="el-GR" sz="2400" dirty="0" err="1" smtClean="0"/>
              <a:t>επιπλόου</a:t>
            </a:r>
            <a:r>
              <a:rPr lang="el-GR" altLang="el-GR" sz="2400" dirty="0" smtClean="0"/>
              <a:t> </a:t>
            </a:r>
            <a:r>
              <a:rPr lang="en-US" altLang="el-GR" sz="2400" dirty="0" smtClean="0">
                <a:solidFill>
                  <a:srgbClr val="FFFF00"/>
                </a:solidFill>
              </a:rPr>
              <a:t>13</a:t>
            </a:r>
            <a:r>
              <a:rPr lang="en-US" altLang="el-GR" sz="2400" dirty="0" smtClean="0"/>
              <a:t>. </a:t>
            </a:r>
            <a:r>
              <a:rPr lang="el-GR" altLang="el-GR" sz="2400" dirty="0" smtClean="0"/>
              <a:t> Το </a:t>
            </a:r>
            <a:r>
              <a:rPr lang="el-GR" altLang="el-GR" sz="2400" dirty="0" err="1" smtClean="0"/>
              <a:t>επιπλοικό</a:t>
            </a:r>
            <a:r>
              <a:rPr lang="el-GR" altLang="el-GR" sz="2400" dirty="0" smtClean="0"/>
              <a:t> τρήμα </a:t>
            </a:r>
            <a:r>
              <a:rPr lang="en-US" altLang="el-GR" sz="2400" dirty="0" smtClean="0">
                <a:solidFill>
                  <a:srgbClr val="FFFF00"/>
                </a:solidFill>
              </a:rPr>
              <a:t>(</a:t>
            </a:r>
            <a:r>
              <a:rPr lang="en-US" altLang="el-GR" sz="2400" dirty="0" err="1" smtClean="0">
                <a:solidFill>
                  <a:srgbClr val="FFFF00"/>
                </a:solidFill>
              </a:rPr>
              <a:t>ef</a:t>
            </a:r>
            <a:r>
              <a:rPr lang="el-GR" altLang="el-GR" sz="2400" dirty="0" smtClean="0">
                <a:solidFill>
                  <a:srgbClr val="FFFF00"/>
                </a:solidFill>
              </a:rPr>
              <a:t>) </a:t>
            </a:r>
            <a:r>
              <a:rPr lang="el-GR" altLang="el-GR" sz="2400" dirty="0" smtClean="0"/>
              <a:t>επιτρέπει την είσοδο στον ελάσσονα </a:t>
            </a:r>
            <a:r>
              <a:rPr lang="el-GR" altLang="el-GR" sz="2400" dirty="0" err="1" smtClean="0"/>
              <a:t>επιπλοικό</a:t>
            </a:r>
            <a:r>
              <a:rPr lang="el-GR" altLang="el-GR" sz="2400" dirty="0" smtClean="0"/>
              <a:t>  θύλακο </a:t>
            </a:r>
            <a:r>
              <a:rPr lang="en-US" altLang="el-GR" sz="2400" dirty="0" smtClean="0">
                <a:solidFill>
                  <a:srgbClr val="FFFF00"/>
                </a:solidFill>
              </a:rPr>
              <a:t>(</a:t>
            </a:r>
            <a:r>
              <a:rPr lang="en-US" altLang="el-GR" sz="2400" dirty="0" err="1" smtClean="0">
                <a:solidFill>
                  <a:srgbClr val="FFFF00"/>
                </a:solidFill>
              </a:rPr>
              <a:t>lpc</a:t>
            </a:r>
            <a:r>
              <a:rPr lang="en-US" altLang="el-GR" sz="2400" dirty="0" smtClean="0">
                <a:solidFill>
                  <a:srgbClr val="FFFF00"/>
                </a:solidFill>
              </a:rPr>
              <a:t>) </a:t>
            </a:r>
            <a:r>
              <a:rPr lang="el-GR" altLang="el-GR" sz="2400" dirty="0" smtClean="0"/>
              <a:t>χώρο που δημιουργείται μεταξύ του σπλαχνικού και του τοιχωματικού περιτοναίου.</a:t>
            </a:r>
            <a:endParaRPr lang="en-US" altLang="el-GR" sz="2400" dirty="0" smtClean="0"/>
          </a:p>
        </p:txBody>
      </p:sp>
      <p:pic>
        <p:nvPicPr>
          <p:cNvPr id="20483" name="Picture 2" descr="http://www.wesnorman.com/Images/sagittalsectofbod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9700" y="188913"/>
            <a:ext cx="3810000" cy="648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6" name="Ορθογώνιο 5"/>
          <p:cNvSpPr/>
          <p:nvPr/>
        </p:nvSpPr>
        <p:spPr>
          <a:xfrm>
            <a:off x="4067944" y="6536938"/>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3"/>
              </a:rPr>
              <a:t>wesnorman.com</a:t>
            </a:r>
            <a:endParaRPr lang="el-GR" sz="1200" dirty="0">
              <a:latin typeface="+mn-lt"/>
            </a:endParaRPr>
          </a:p>
        </p:txBody>
      </p:sp>
    </p:spTree>
    <p:extLst>
      <p:ext uri="{BB962C8B-B14F-4D97-AF65-F5344CB8AC3E}">
        <p14:creationId xmlns:p14="http://schemas.microsoft.com/office/powerpoint/2010/main" xmlns="" val="2553933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Περιτιναϊκή κοιλότητα </a:t>
            </a:r>
            <a:r>
              <a:rPr lang="el-GR" sz="3000" b="0" dirty="0" smtClean="0">
                <a:solidFill>
                  <a:prstClr val="white"/>
                </a:solidFill>
              </a:rPr>
              <a:t>3/7</a:t>
            </a:r>
            <a:endParaRPr lang="el-GR" dirty="0"/>
          </a:p>
        </p:txBody>
      </p:sp>
      <p:sp>
        <p:nvSpPr>
          <p:cNvPr id="21507" name="Content Placeholder 2"/>
          <p:cNvSpPr>
            <a:spLocks noGrp="1"/>
          </p:cNvSpPr>
          <p:nvPr>
            <p:ph idx="1"/>
          </p:nvPr>
        </p:nvSpPr>
        <p:spPr>
          <a:xfrm>
            <a:off x="323528" y="1196752"/>
            <a:ext cx="8424936" cy="2592288"/>
          </a:xfrm>
        </p:spPr>
        <p:txBody>
          <a:bodyPr>
            <a:noAutofit/>
          </a:bodyPr>
          <a:lstStyle/>
          <a:p>
            <a:r>
              <a:rPr lang="el-GR" altLang="el-GR" sz="2100" dirty="0" smtClean="0"/>
              <a:t>Σε εγκάρσια τομή, ξεκινάμε από το </a:t>
            </a:r>
            <a:r>
              <a:rPr lang="el-GR" altLang="el-GR" sz="2100" dirty="0" smtClean="0">
                <a:solidFill>
                  <a:srgbClr val="FFFF00"/>
                </a:solidFill>
              </a:rPr>
              <a:t>1</a:t>
            </a:r>
            <a:r>
              <a:rPr lang="el-GR" altLang="el-GR" sz="2100" dirty="0" smtClean="0"/>
              <a:t> και ακολουθούμε την περιτοναϊκή κοιλότητα μέχρι το οπίσθιο κοιλιακό τοίχωμα </a:t>
            </a:r>
            <a:r>
              <a:rPr lang="en-US" altLang="el-GR" sz="2100" dirty="0" smtClean="0">
                <a:solidFill>
                  <a:srgbClr val="FFFF00"/>
                </a:solidFill>
              </a:rPr>
              <a:t>2</a:t>
            </a:r>
            <a:r>
              <a:rPr lang="el-GR" altLang="el-GR" sz="2100" dirty="0" smtClean="0"/>
              <a:t>, την πρόσθια επιφάνεια των νεφρών , το επιπλοϊκό τρήμα και τον επιπλοϊκό θύλακο </a:t>
            </a:r>
            <a:r>
              <a:rPr lang="en-US" altLang="el-GR" sz="2100" dirty="0" smtClean="0"/>
              <a:t> </a:t>
            </a:r>
            <a:r>
              <a:rPr lang="en-US" altLang="el-GR" sz="2100" dirty="0" smtClean="0">
                <a:solidFill>
                  <a:srgbClr val="FFFF00"/>
                </a:solidFill>
              </a:rPr>
              <a:t>3</a:t>
            </a:r>
            <a:r>
              <a:rPr lang="el-GR" altLang="el-GR" sz="2100" dirty="0" smtClean="0"/>
              <a:t>, μετά στον </a:t>
            </a:r>
            <a:r>
              <a:rPr lang="el-GR" altLang="el-GR" sz="2100" dirty="0" err="1" smtClean="0"/>
              <a:t>σπληνονεφρικό</a:t>
            </a:r>
            <a:r>
              <a:rPr lang="el-GR" altLang="el-GR" sz="2100" dirty="0" smtClean="0"/>
              <a:t> σύνδεσμο </a:t>
            </a:r>
            <a:r>
              <a:rPr lang="en-US" altLang="el-GR" sz="2100" dirty="0" smtClean="0">
                <a:solidFill>
                  <a:srgbClr val="FFFF00"/>
                </a:solidFill>
              </a:rPr>
              <a:t>4</a:t>
            </a:r>
            <a:r>
              <a:rPr lang="el-GR" altLang="el-GR" sz="2100" dirty="0" smtClean="0"/>
              <a:t> και την οπίσθια επιφάνεια του στομάχου</a:t>
            </a:r>
            <a:r>
              <a:rPr lang="en-US" altLang="el-GR" sz="2100" dirty="0" smtClean="0"/>
              <a:t> </a:t>
            </a:r>
            <a:r>
              <a:rPr lang="en-US" altLang="el-GR" sz="2100" dirty="0" smtClean="0">
                <a:solidFill>
                  <a:srgbClr val="FFFF00"/>
                </a:solidFill>
              </a:rPr>
              <a:t>5</a:t>
            </a:r>
            <a:r>
              <a:rPr lang="el-GR" altLang="el-GR" sz="2100" dirty="0" smtClean="0"/>
              <a:t>.</a:t>
            </a:r>
          </a:p>
          <a:p>
            <a:r>
              <a:rPr lang="el-GR" altLang="el-GR" sz="2100" dirty="0" smtClean="0"/>
              <a:t>Μετά ανακάμπτει στο ελεύθερο χείλος του ελάσσονος </a:t>
            </a:r>
            <a:r>
              <a:rPr lang="el-GR" altLang="el-GR" sz="2100" dirty="0" err="1" smtClean="0"/>
              <a:t>επιπλόου</a:t>
            </a:r>
            <a:r>
              <a:rPr lang="el-GR" altLang="el-GR" sz="2100" dirty="0" smtClean="0"/>
              <a:t> </a:t>
            </a:r>
            <a:r>
              <a:rPr lang="en-US" altLang="el-GR" sz="2100" dirty="0" smtClean="0">
                <a:solidFill>
                  <a:srgbClr val="FFFF00"/>
                </a:solidFill>
              </a:rPr>
              <a:t>6</a:t>
            </a:r>
            <a:r>
              <a:rPr lang="en-US" altLang="el-GR" sz="2100" dirty="0" smtClean="0"/>
              <a:t>, </a:t>
            </a:r>
            <a:r>
              <a:rPr lang="el-GR" altLang="el-GR" sz="2100" dirty="0" smtClean="0"/>
              <a:t>μετά στην πρόσθια επιφάνεια του στομάχου </a:t>
            </a:r>
            <a:r>
              <a:rPr lang="en-US" altLang="el-GR" sz="2100" dirty="0" smtClean="0">
                <a:solidFill>
                  <a:srgbClr val="FFFF00"/>
                </a:solidFill>
              </a:rPr>
              <a:t>7</a:t>
            </a:r>
            <a:r>
              <a:rPr lang="en-US" altLang="el-GR" sz="2100" dirty="0" smtClean="0"/>
              <a:t>. </a:t>
            </a:r>
            <a:endParaRPr lang="el-GR" altLang="el-GR" sz="2100" dirty="0" smtClean="0"/>
          </a:p>
        </p:txBody>
      </p:sp>
      <p:pic>
        <p:nvPicPr>
          <p:cNvPr id="21508" name="Picture 2" descr="http://www.wesnorman.com/Images/xsectionthroughliv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14929" y="3777952"/>
            <a:ext cx="3800475" cy="28194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5" name="Ορθογώνιο 4"/>
          <p:cNvSpPr/>
          <p:nvPr/>
        </p:nvSpPr>
        <p:spPr>
          <a:xfrm>
            <a:off x="323527" y="3952526"/>
            <a:ext cx="4991401" cy="2716834"/>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altLang="el-GR" sz="2100" dirty="0">
                <a:solidFill>
                  <a:prstClr val="white"/>
                </a:solidFill>
                <a:latin typeface="Calibri"/>
              </a:rPr>
              <a:t>Συνεχίζουμε ακολουθώντας το μείζον τόξο του στομάχου </a:t>
            </a:r>
            <a:r>
              <a:rPr lang="en-US" altLang="el-GR" sz="2100" dirty="0">
                <a:solidFill>
                  <a:srgbClr val="FFFF00"/>
                </a:solidFill>
                <a:latin typeface="Calibri"/>
              </a:rPr>
              <a:t>8</a:t>
            </a:r>
            <a:r>
              <a:rPr lang="en-US" altLang="el-GR" sz="2100" dirty="0">
                <a:solidFill>
                  <a:prstClr val="white"/>
                </a:solidFill>
                <a:latin typeface="Calibri"/>
              </a:rPr>
              <a:t> </a:t>
            </a:r>
            <a:r>
              <a:rPr lang="el-GR" altLang="el-GR" sz="2100" dirty="0">
                <a:solidFill>
                  <a:prstClr val="white"/>
                </a:solidFill>
                <a:latin typeface="Calibri"/>
              </a:rPr>
              <a:t>μέχρι το </a:t>
            </a:r>
            <a:r>
              <a:rPr lang="el-GR" altLang="el-GR" sz="2100" dirty="0" err="1">
                <a:solidFill>
                  <a:prstClr val="white"/>
                </a:solidFill>
                <a:latin typeface="Calibri"/>
              </a:rPr>
              <a:t>γαστροσπληνικό</a:t>
            </a:r>
            <a:r>
              <a:rPr lang="el-GR" altLang="el-GR" sz="2100" dirty="0">
                <a:solidFill>
                  <a:prstClr val="white"/>
                </a:solidFill>
                <a:latin typeface="Calibri"/>
              </a:rPr>
              <a:t> σύνδεσμο </a:t>
            </a:r>
            <a:r>
              <a:rPr lang="en-US" altLang="el-GR" sz="2100" dirty="0">
                <a:solidFill>
                  <a:srgbClr val="FFFF00"/>
                </a:solidFill>
                <a:latin typeface="Calibri"/>
              </a:rPr>
              <a:t>9</a:t>
            </a:r>
            <a:r>
              <a:rPr lang="en-US" altLang="el-GR" sz="2100" dirty="0">
                <a:solidFill>
                  <a:prstClr val="white"/>
                </a:solidFill>
                <a:latin typeface="Calibri"/>
              </a:rPr>
              <a:t>. </a:t>
            </a:r>
            <a:endParaRPr lang="el-GR" altLang="el-GR" sz="2100" dirty="0">
              <a:solidFill>
                <a:prstClr val="white"/>
              </a:solidFill>
              <a:latin typeface="Calibri"/>
            </a:endParaRPr>
          </a:p>
          <a:p>
            <a:pPr marL="342900" lvl="0" indent="-342900" fontAlgn="auto">
              <a:lnSpc>
                <a:spcPct val="110000"/>
              </a:lnSpc>
              <a:spcBef>
                <a:spcPts val="1200"/>
              </a:spcBef>
              <a:spcAft>
                <a:spcPts val="0"/>
              </a:spcAft>
              <a:buFont typeface="Arial" pitchFamily="34" charset="0"/>
              <a:buChar char="•"/>
            </a:pPr>
            <a:r>
              <a:rPr lang="el-GR" altLang="el-GR" sz="2100" dirty="0">
                <a:solidFill>
                  <a:prstClr val="white"/>
                </a:solidFill>
                <a:latin typeface="Calibri"/>
              </a:rPr>
              <a:t>Συνεχίζουμε γύρω από τον σπλήνα μπροστά από τον αριστερό νεφρό στο τοιχωματικό περιτόναιο και τον δρεπανοειδή σύνδεσμο </a:t>
            </a:r>
            <a:r>
              <a:rPr lang="en-US" altLang="el-GR" sz="2100" dirty="0">
                <a:solidFill>
                  <a:srgbClr val="FFFF00"/>
                </a:solidFill>
                <a:latin typeface="Calibri"/>
              </a:rPr>
              <a:t>fl</a:t>
            </a:r>
            <a:r>
              <a:rPr lang="en-US" altLang="el-GR" sz="2100" dirty="0">
                <a:solidFill>
                  <a:prstClr val="white"/>
                </a:solidFill>
                <a:latin typeface="Calibri"/>
              </a:rPr>
              <a:t>. </a:t>
            </a:r>
          </a:p>
        </p:txBody>
      </p:sp>
      <p:sp>
        <p:nvSpPr>
          <p:cNvPr id="7" name="Ορθογώνιο 6"/>
          <p:cNvSpPr/>
          <p:nvPr/>
        </p:nvSpPr>
        <p:spPr>
          <a:xfrm>
            <a:off x="6804248" y="6581001"/>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3"/>
              </a:rPr>
              <a:t>wesnorman.com</a:t>
            </a:r>
            <a:endParaRPr lang="el-GR" sz="1200" dirty="0">
              <a:latin typeface="+mn-lt"/>
            </a:endParaRPr>
          </a:p>
        </p:txBody>
      </p:sp>
    </p:spTree>
    <p:extLst>
      <p:ext uri="{BB962C8B-B14F-4D97-AF65-F5344CB8AC3E}">
        <p14:creationId xmlns:p14="http://schemas.microsoft.com/office/powerpoint/2010/main" xmlns="" val="3353226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Περιτιναϊκή κοιλότητα </a:t>
            </a:r>
            <a:r>
              <a:rPr lang="el-GR" sz="3000" b="0" dirty="0" smtClean="0">
                <a:solidFill>
                  <a:prstClr val="white"/>
                </a:solidFill>
              </a:rPr>
              <a:t>4/7</a:t>
            </a:r>
            <a:endParaRPr lang="el-GR" dirty="0"/>
          </a:p>
        </p:txBody>
      </p:sp>
      <p:sp>
        <p:nvSpPr>
          <p:cNvPr id="22531" name="Content Placeholder 2"/>
          <p:cNvSpPr>
            <a:spLocks noGrp="1"/>
          </p:cNvSpPr>
          <p:nvPr>
            <p:ph idx="1"/>
          </p:nvPr>
        </p:nvSpPr>
        <p:spPr>
          <a:xfrm>
            <a:off x="323528" y="1340768"/>
            <a:ext cx="8424936" cy="2952328"/>
          </a:xfrm>
        </p:spPr>
        <p:txBody>
          <a:bodyPr>
            <a:normAutofit/>
          </a:bodyPr>
          <a:lstStyle/>
          <a:p>
            <a:r>
              <a:rPr lang="el-GR" altLang="el-GR" sz="2200" dirty="0" smtClean="0"/>
              <a:t>Σε χαμηλότερη τομή ξεκινάμε πάλι από το </a:t>
            </a:r>
            <a:r>
              <a:rPr lang="el-GR" altLang="el-GR" sz="2200" dirty="0" smtClean="0">
                <a:solidFill>
                  <a:srgbClr val="FFFF00"/>
                </a:solidFill>
              </a:rPr>
              <a:t>1</a:t>
            </a:r>
            <a:r>
              <a:rPr lang="el-GR" altLang="el-GR" sz="2200" dirty="0" smtClean="0"/>
              <a:t>, συνεχίζουμε στο οπίσθιο τοίχωμα  στην δεξιά  </a:t>
            </a:r>
            <a:r>
              <a:rPr lang="el-GR" altLang="el-GR" sz="2200" dirty="0" err="1" smtClean="0"/>
              <a:t>παρακολική</a:t>
            </a:r>
            <a:r>
              <a:rPr lang="el-GR" altLang="el-GR" sz="2200" dirty="0" smtClean="0"/>
              <a:t> αύλακα </a:t>
            </a:r>
            <a:r>
              <a:rPr lang="en-US" altLang="el-GR" sz="2200" dirty="0" smtClean="0">
                <a:solidFill>
                  <a:srgbClr val="FFFF00"/>
                </a:solidFill>
              </a:rPr>
              <a:t>2</a:t>
            </a:r>
            <a:r>
              <a:rPr lang="en-US" altLang="el-GR" sz="2200" dirty="0" smtClean="0"/>
              <a:t>, </a:t>
            </a:r>
            <a:r>
              <a:rPr lang="el-GR" altLang="el-GR" sz="2200" dirty="0" smtClean="0"/>
              <a:t>μετά μπροστά από το ανιόν κόλον και την έσω </a:t>
            </a:r>
            <a:r>
              <a:rPr lang="el-GR" altLang="el-GR" sz="2200" dirty="0" err="1" smtClean="0"/>
              <a:t>παρακολική</a:t>
            </a:r>
            <a:r>
              <a:rPr lang="el-GR" altLang="el-GR" sz="2200" dirty="0" smtClean="0"/>
              <a:t> αύλακα </a:t>
            </a:r>
            <a:r>
              <a:rPr lang="en-US" altLang="el-GR" sz="2200" dirty="0" smtClean="0">
                <a:solidFill>
                  <a:srgbClr val="FFFF00"/>
                </a:solidFill>
              </a:rPr>
              <a:t>3</a:t>
            </a:r>
            <a:r>
              <a:rPr lang="el-GR" altLang="el-GR" sz="2200" dirty="0" smtClean="0"/>
              <a:t>, και μετά μπροστά από τα μεγάλα αγγεία της κοιλίας. </a:t>
            </a:r>
          </a:p>
          <a:p>
            <a:r>
              <a:rPr lang="el-GR" altLang="el-GR" sz="2200" dirty="0" smtClean="0"/>
              <a:t>Ακολουθεί το δεξιό πλάγιο του </a:t>
            </a:r>
            <a:r>
              <a:rPr lang="el-GR" altLang="el-GR" sz="2200" dirty="0" err="1" smtClean="0"/>
              <a:t>μεσεντερίου</a:t>
            </a:r>
            <a:r>
              <a:rPr lang="el-GR" altLang="el-GR" sz="2200" dirty="0" smtClean="0"/>
              <a:t> του λεπτού εντέρου </a:t>
            </a:r>
            <a:r>
              <a:rPr lang="en-US" altLang="el-GR" sz="2200" dirty="0" smtClean="0">
                <a:solidFill>
                  <a:srgbClr val="FFFF00"/>
                </a:solidFill>
              </a:rPr>
              <a:t>4</a:t>
            </a:r>
            <a:r>
              <a:rPr lang="el-GR" altLang="el-GR" sz="2200" dirty="0" smtClean="0"/>
              <a:t>, που συνεχίζει γύρω από τις έλικες και ξαναγυρνά στο οπίσθιο κοιλιακό τοίχωμα </a:t>
            </a:r>
            <a:r>
              <a:rPr lang="en-US" altLang="el-GR" sz="2200" dirty="0" smtClean="0">
                <a:solidFill>
                  <a:srgbClr val="FFFF00"/>
                </a:solidFill>
              </a:rPr>
              <a:t>5</a:t>
            </a:r>
            <a:r>
              <a:rPr lang="en-US" altLang="el-GR" sz="2200" dirty="0" smtClean="0"/>
              <a:t>.</a:t>
            </a:r>
            <a:endParaRPr lang="el-GR" altLang="el-GR" sz="2200" dirty="0" smtClean="0"/>
          </a:p>
        </p:txBody>
      </p:sp>
      <p:pic>
        <p:nvPicPr>
          <p:cNvPr id="22532" name="Picture 2" descr="http://www.wesnorman.com/Images/xsectionbelowliv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9568" y="3789040"/>
            <a:ext cx="3810000" cy="27717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5" name="Ορθογώνιο 4"/>
          <p:cNvSpPr/>
          <p:nvPr/>
        </p:nvSpPr>
        <p:spPr>
          <a:xfrm>
            <a:off x="323528" y="4365104"/>
            <a:ext cx="4572000" cy="1209562"/>
          </a:xfrm>
          <a:prstGeom prst="rect">
            <a:avLst/>
          </a:prstGeom>
        </p:spPr>
        <p:txBody>
          <a:bodyPr>
            <a:spAutoFit/>
          </a:bodyPr>
          <a:lstStyle/>
          <a:p>
            <a:pPr marL="342900" lvl="0" indent="-342900" fontAlgn="auto">
              <a:lnSpc>
                <a:spcPct val="110000"/>
              </a:lnSpc>
              <a:spcBef>
                <a:spcPts val="1200"/>
              </a:spcBef>
              <a:spcAft>
                <a:spcPts val="0"/>
              </a:spcAft>
              <a:buFont typeface="Arial" pitchFamily="34" charset="0"/>
              <a:buChar char="•"/>
            </a:pPr>
            <a:r>
              <a:rPr lang="el-GR" altLang="el-GR" sz="2200" dirty="0">
                <a:solidFill>
                  <a:prstClr val="white"/>
                </a:solidFill>
                <a:latin typeface="Calibri"/>
              </a:rPr>
              <a:t>Συνεχίζει στο αριστερό πλάγιο του κατιόντος </a:t>
            </a:r>
            <a:r>
              <a:rPr lang="el-GR" altLang="el-GR" sz="2200" dirty="0" err="1">
                <a:solidFill>
                  <a:prstClr val="white"/>
                </a:solidFill>
                <a:latin typeface="Calibri"/>
              </a:rPr>
              <a:t>κόλου</a:t>
            </a:r>
            <a:r>
              <a:rPr lang="el-GR" altLang="el-GR" sz="2200" dirty="0">
                <a:solidFill>
                  <a:prstClr val="white"/>
                </a:solidFill>
                <a:latin typeface="Calibri"/>
              </a:rPr>
              <a:t> </a:t>
            </a:r>
            <a:r>
              <a:rPr lang="en-US" altLang="el-GR" sz="2200" dirty="0">
                <a:solidFill>
                  <a:srgbClr val="FFFF00"/>
                </a:solidFill>
                <a:latin typeface="Calibri"/>
              </a:rPr>
              <a:t>dc</a:t>
            </a:r>
            <a:r>
              <a:rPr lang="en-US" altLang="el-GR" sz="2200" dirty="0">
                <a:solidFill>
                  <a:prstClr val="white"/>
                </a:solidFill>
                <a:latin typeface="Calibri"/>
              </a:rPr>
              <a:t> </a:t>
            </a:r>
            <a:r>
              <a:rPr lang="el-GR" altLang="el-GR" sz="2200" dirty="0">
                <a:solidFill>
                  <a:prstClr val="white"/>
                </a:solidFill>
                <a:latin typeface="Calibri"/>
              </a:rPr>
              <a:t>και τελικά πάλι στο πρόσθιο κοιλιακό τοίχωμα. </a:t>
            </a:r>
            <a:endParaRPr lang="en-US" altLang="el-GR" sz="2200" dirty="0">
              <a:solidFill>
                <a:prstClr val="white"/>
              </a:solidFill>
              <a:latin typeface="Calibri"/>
            </a:endParaRPr>
          </a:p>
        </p:txBody>
      </p:sp>
      <p:sp>
        <p:nvSpPr>
          <p:cNvPr id="7" name="Ορθογώνιο 6"/>
          <p:cNvSpPr/>
          <p:nvPr/>
        </p:nvSpPr>
        <p:spPr>
          <a:xfrm>
            <a:off x="6649464" y="6536377"/>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3"/>
              </a:rPr>
              <a:t>wesnorman.com</a:t>
            </a:r>
            <a:endParaRPr lang="el-GR" sz="1200" dirty="0">
              <a:latin typeface="+mn-lt"/>
            </a:endParaRPr>
          </a:p>
        </p:txBody>
      </p:sp>
    </p:spTree>
    <p:extLst>
      <p:ext uri="{BB962C8B-B14F-4D97-AF65-F5344CB8AC3E}">
        <p14:creationId xmlns:p14="http://schemas.microsoft.com/office/powerpoint/2010/main" xmlns="" val="459661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Περιτιναϊκή κοιλότητα </a:t>
            </a:r>
            <a:r>
              <a:rPr lang="el-GR" sz="3000" b="0" dirty="0" smtClean="0">
                <a:solidFill>
                  <a:prstClr val="white"/>
                </a:solidFill>
              </a:rPr>
              <a:t>5/7</a:t>
            </a:r>
            <a:endParaRPr lang="el-GR" dirty="0"/>
          </a:p>
        </p:txBody>
      </p:sp>
      <p:sp>
        <p:nvSpPr>
          <p:cNvPr id="23554" name="Content Placeholder 2"/>
          <p:cNvSpPr>
            <a:spLocks noGrp="1"/>
          </p:cNvSpPr>
          <p:nvPr>
            <p:ph idx="1"/>
          </p:nvPr>
        </p:nvSpPr>
        <p:spPr>
          <a:xfrm>
            <a:off x="323528" y="1196752"/>
            <a:ext cx="8424936" cy="5256584"/>
          </a:xfrm>
        </p:spPr>
        <p:txBody>
          <a:bodyPr>
            <a:noAutofit/>
          </a:bodyPr>
          <a:lstStyle/>
          <a:p>
            <a:pPr>
              <a:spcBef>
                <a:spcPts val="900"/>
              </a:spcBef>
            </a:pPr>
            <a:r>
              <a:rPr lang="el-GR" altLang="el-GR" sz="2200" dirty="0" smtClean="0"/>
              <a:t>Η περιτοναϊκή κοιλότητα είναι κλειστή και δημιουργείται από μεμβράνη πάχους ενός κυττάρου.</a:t>
            </a:r>
          </a:p>
          <a:p>
            <a:pPr>
              <a:spcBef>
                <a:spcPts val="900"/>
              </a:spcBef>
            </a:pPr>
            <a:r>
              <a:rPr lang="el-GR" altLang="el-GR" sz="2200" dirty="0" smtClean="0"/>
              <a:t>Η μεμβράνη παράγει υγρό που επιτρέπει την ομαλή </a:t>
            </a:r>
            <a:r>
              <a:rPr lang="el-GR" altLang="el-GR" sz="2200" dirty="0" err="1" smtClean="0"/>
              <a:t>περισταλτικότητα</a:t>
            </a:r>
            <a:r>
              <a:rPr lang="el-GR" altLang="el-GR" sz="2200" dirty="0" smtClean="0"/>
              <a:t> των εντερικών ελίκων.</a:t>
            </a:r>
          </a:p>
          <a:p>
            <a:pPr>
              <a:spcBef>
                <a:spcPts val="900"/>
              </a:spcBef>
            </a:pPr>
            <a:r>
              <a:rPr lang="el-GR" altLang="el-GR" sz="2200" dirty="0" smtClean="0"/>
              <a:t>Παθολογικές καταστάσεις οδηγούν σε υπερπαραγωγή υγρού – </a:t>
            </a:r>
            <a:r>
              <a:rPr lang="el-GR" altLang="el-GR" sz="2200" dirty="0" err="1" smtClean="0"/>
              <a:t>ασκίτης</a:t>
            </a:r>
            <a:r>
              <a:rPr lang="el-GR" altLang="el-GR" sz="2200" dirty="0" smtClean="0"/>
              <a:t>. </a:t>
            </a:r>
          </a:p>
          <a:p>
            <a:pPr>
              <a:spcBef>
                <a:spcPts val="900"/>
              </a:spcBef>
            </a:pPr>
            <a:r>
              <a:rPr lang="el-GR" altLang="el-GR" sz="2200" dirty="0" smtClean="0"/>
              <a:t>Το περιτόναιο γίνεται διπλό σε μερικές περιοχές που αποκαλούνται με διάφορα ονόματα: </a:t>
            </a:r>
            <a:r>
              <a:rPr lang="el-GR" altLang="el-GR" sz="2200" dirty="0" err="1" smtClean="0"/>
              <a:t>μεσεντέριο</a:t>
            </a:r>
            <a:r>
              <a:rPr lang="el-GR" altLang="el-GR" sz="2200" dirty="0" smtClean="0"/>
              <a:t>, σύνδεσμος, πτυχή ή επίπλουν.</a:t>
            </a:r>
          </a:p>
          <a:p>
            <a:pPr>
              <a:spcBef>
                <a:spcPts val="900"/>
              </a:spcBef>
            </a:pPr>
            <a:r>
              <a:rPr lang="el-GR" altLang="el-GR" sz="2200" dirty="0" smtClean="0"/>
              <a:t>Οι ανατομικές δομές που περιβάλλονται πλήρως από το περιτόναιο ονομάζονται </a:t>
            </a:r>
            <a:r>
              <a:rPr lang="el-GR" altLang="el-GR" sz="2200" dirty="0" err="1" smtClean="0"/>
              <a:t>ενδοπεριτοναϊκές</a:t>
            </a:r>
            <a:r>
              <a:rPr lang="el-GR" altLang="el-GR" sz="2200" dirty="0" smtClean="0"/>
              <a:t>.</a:t>
            </a:r>
          </a:p>
          <a:p>
            <a:pPr>
              <a:spcBef>
                <a:spcPts val="900"/>
              </a:spcBef>
            </a:pPr>
            <a:r>
              <a:rPr lang="el-GR" altLang="el-GR" sz="2200" dirty="0" smtClean="0"/>
              <a:t>Καλύπτει το μπροστινό μέρος κάποιων δομών που ονομάζονται </a:t>
            </a:r>
            <a:r>
              <a:rPr lang="el-GR" altLang="el-GR" sz="2200" dirty="0" err="1" smtClean="0"/>
              <a:t>οπισθοπεροτοναϊκές</a:t>
            </a:r>
            <a:r>
              <a:rPr lang="el-GR" altLang="el-GR" sz="2200" dirty="0" smtClean="0"/>
              <a:t>: ουροποιητικό, ανιόν κόλον, κατιόν κόλον, οριζόντια μοίρα του 12δακτύλου, πάγκρεας (εκτός από την ουρά)</a:t>
            </a:r>
            <a:r>
              <a:rPr lang="el-GR" altLang="el-GR" sz="2200" dirty="0"/>
              <a:t>.</a:t>
            </a:r>
            <a:endParaRPr lang="en-US"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xmlns="" val="832730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90488"/>
            <a:r>
              <a:rPr lang="el-GR" dirty="0">
                <a:solidFill>
                  <a:prstClr val="white"/>
                </a:solidFill>
              </a:rPr>
              <a:t>Περιτιναϊκή κοιλότητα </a:t>
            </a:r>
            <a:r>
              <a:rPr lang="el-GR" sz="3000" b="0" dirty="0" smtClean="0">
                <a:solidFill>
                  <a:prstClr val="white"/>
                </a:solidFill>
              </a:rPr>
              <a:t>6/7</a:t>
            </a:r>
            <a:endParaRPr lang="el-GR" dirty="0"/>
          </a:p>
        </p:txBody>
      </p:sp>
      <p:sp>
        <p:nvSpPr>
          <p:cNvPr id="24578" name="Content Placeholder 2"/>
          <p:cNvSpPr>
            <a:spLocks noGrp="1"/>
          </p:cNvSpPr>
          <p:nvPr>
            <p:ph idx="1"/>
          </p:nvPr>
        </p:nvSpPr>
        <p:spPr>
          <a:xfrm>
            <a:off x="323528" y="1124744"/>
            <a:ext cx="8424936" cy="5733256"/>
          </a:xfrm>
        </p:spPr>
        <p:txBody>
          <a:bodyPr>
            <a:normAutofit fontScale="70000" lnSpcReduction="20000"/>
          </a:bodyPr>
          <a:lstStyle/>
          <a:p>
            <a:r>
              <a:rPr lang="el-GR" altLang="el-GR" sz="2000" dirty="0" smtClean="0"/>
              <a:t>διάφραγμα - </a:t>
            </a:r>
            <a:r>
              <a:rPr lang="en-US" altLang="el-GR" sz="2000" dirty="0" smtClean="0"/>
              <a:t>d</a:t>
            </a:r>
          </a:p>
          <a:p>
            <a:r>
              <a:rPr lang="el-GR" altLang="el-GR" sz="2000" dirty="0" smtClean="0"/>
              <a:t>στεφανιαίος σύνδεσμος - </a:t>
            </a:r>
            <a:r>
              <a:rPr lang="en-US" altLang="el-GR" sz="2000" dirty="0" smtClean="0"/>
              <a:t>cl</a:t>
            </a:r>
          </a:p>
          <a:p>
            <a:r>
              <a:rPr lang="el-GR" altLang="el-GR" sz="2000" dirty="0" err="1" smtClean="0"/>
              <a:t>επιπλοικό</a:t>
            </a:r>
            <a:r>
              <a:rPr lang="el-GR" altLang="el-GR" sz="2000" dirty="0" smtClean="0"/>
              <a:t> τρήμα - </a:t>
            </a:r>
            <a:r>
              <a:rPr lang="en-US" altLang="el-GR" sz="2000" dirty="0" err="1" smtClean="0"/>
              <a:t>ef</a:t>
            </a:r>
            <a:endParaRPr lang="en-US" altLang="el-GR" sz="2000" dirty="0" smtClean="0"/>
          </a:p>
          <a:p>
            <a:r>
              <a:rPr lang="el-GR" altLang="el-GR" sz="2000" dirty="0" err="1" smtClean="0"/>
              <a:t>ελάσσον</a:t>
            </a:r>
            <a:r>
              <a:rPr lang="el-GR" altLang="el-GR" sz="2000" dirty="0" smtClean="0"/>
              <a:t> επίπλουν - </a:t>
            </a:r>
            <a:r>
              <a:rPr lang="en-US" altLang="el-GR" sz="2000" dirty="0" smtClean="0"/>
              <a:t>ls</a:t>
            </a:r>
          </a:p>
          <a:p>
            <a:r>
              <a:rPr lang="el-GR" altLang="el-GR" sz="2000" dirty="0" smtClean="0"/>
              <a:t>πάγκρεας - </a:t>
            </a:r>
            <a:r>
              <a:rPr lang="en-US" altLang="el-GR" sz="2000" dirty="0" smtClean="0"/>
              <a:t>p</a:t>
            </a:r>
          </a:p>
          <a:p>
            <a:r>
              <a:rPr lang="el-GR" altLang="el-GR" sz="2000" dirty="0" smtClean="0"/>
              <a:t>12δάκτυλο - </a:t>
            </a:r>
            <a:r>
              <a:rPr lang="en-US" altLang="el-GR" sz="2000" dirty="0" smtClean="0"/>
              <a:t>d</a:t>
            </a:r>
          </a:p>
          <a:p>
            <a:r>
              <a:rPr lang="el-GR" altLang="el-GR" sz="2000" dirty="0" smtClean="0"/>
              <a:t>εγκάρσιο </a:t>
            </a:r>
            <a:r>
              <a:rPr lang="el-GR" altLang="el-GR" sz="2000" dirty="0" err="1" smtClean="0"/>
              <a:t>μεσόκολο</a:t>
            </a:r>
            <a:r>
              <a:rPr lang="el-GR" altLang="el-GR" sz="2000" dirty="0" smtClean="0"/>
              <a:t> - </a:t>
            </a:r>
            <a:r>
              <a:rPr lang="en-US" altLang="el-GR" sz="2000" dirty="0" err="1" smtClean="0"/>
              <a:t>tmc</a:t>
            </a:r>
            <a:endParaRPr lang="en-US" altLang="el-GR" sz="2000" dirty="0" smtClean="0"/>
          </a:p>
          <a:p>
            <a:r>
              <a:rPr lang="el-GR" altLang="el-GR" sz="2000" dirty="0" err="1" smtClean="0"/>
              <a:t>μεσεντέριο</a:t>
            </a:r>
            <a:r>
              <a:rPr lang="el-GR" altLang="el-GR" sz="2000" dirty="0" smtClean="0"/>
              <a:t> - </a:t>
            </a:r>
            <a:r>
              <a:rPr lang="en-US" altLang="el-GR" sz="2000" dirty="0" err="1" smtClean="0"/>
              <a:t>msi</a:t>
            </a:r>
            <a:endParaRPr lang="en-US" altLang="el-GR" sz="2000" dirty="0" smtClean="0"/>
          </a:p>
          <a:p>
            <a:r>
              <a:rPr lang="el-GR" altLang="el-GR" sz="2000" dirty="0" smtClean="0"/>
              <a:t>ορθό - </a:t>
            </a:r>
            <a:r>
              <a:rPr lang="en-US" altLang="el-GR" sz="2000" dirty="0" smtClean="0"/>
              <a:t>rec</a:t>
            </a:r>
          </a:p>
          <a:p>
            <a:r>
              <a:rPr lang="el-GR" altLang="el-GR" sz="2000" dirty="0" smtClean="0"/>
              <a:t>μήτρα - </a:t>
            </a:r>
            <a:r>
              <a:rPr lang="en-US" altLang="el-GR" sz="2000" dirty="0" err="1" smtClean="0"/>
              <a:t>ut</a:t>
            </a:r>
            <a:endParaRPr lang="en-US" altLang="el-GR" sz="2000" dirty="0" smtClean="0"/>
          </a:p>
          <a:p>
            <a:r>
              <a:rPr lang="el-GR" altLang="el-GR" sz="2000" dirty="0" smtClean="0"/>
              <a:t>ουροδόχος κύστη - </a:t>
            </a:r>
            <a:r>
              <a:rPr lang="en-US" altLang="el-GR" sz="2000" dirty="0" err="1" smtClean="0"/>
              <a:t>ub</a:t>
            </a:r>
            <a:endParaRPr lang="en-US" altLang="el-GR" sz="2000" dirty="0" smtClean="0"/>
          </a:p>
          <a:p>
            <a:r>
              <a:rPr lang="el-GR" altLang="el-GR" sz="2000" dirty="0" smtClean="0"/>
              <a:t>μείζον επίπλουν - </a:t>
            </a:r>
            <a:r>
              <a:rPr lang="en-US" altLang="el-GR" sz="2000" dirty="0" smtClean="0"/>
              <a:t>go</a:t>
            </a:r>
          </a:p>
          <a:p>
            <a:r>
              <a:rPr lang="el-GR" altLang="el-GR" sz="2000" dirty="0" err="1" smtClean="0"/>
              <a:t>εηκάρσιον</a:t>
            </a:r>
            <a:r>
              <a:rPr lang="el-GR" altLang="el-GR" sz="2000" dirty="0" smtClean="0"/>
              <a:t> κόλον - </a:t>
            </a:r>
            <a:r>
              <a:rPr lang="en-US" altLang="el-GR" sz="2000" dirty="0" err="1" smtClean="0"/>
              <a:t>tc</a:t>
            </a:r>
            <a:endParaRPr lang="en-US" altLang="el-GR" sz="2000" dirty="0" smtClean="0"/>
          </a:p>
          <a:p>
            <a:r>
              <a:rPr lang="el-GR" altLang="el-GR" sz="2000" dirty="0" err="1" smtClean="0"/>
              <a:t>γαστροκολικός</a:t>
            </a:r>
            <a:r>
              <a:rPr lang="el-GR" altLang="el-GR" sz="2000" dirty="0" smtClean="0"/>
              <a:t> σύνδεσμος - </a:t>
            </a:r>
            <a:r>
              <a:rPr lang="en-US" altLang="el-GR" sz="2000" dirty="0" err="1" smtClean="0"/>
              <a:t>gcl</a:t>
            </a:r>
            <a:endParaRPr lang="en-US" altLang="el-GR" sz="2000" dirty="0" smtClean="0"/>
          </a:p>
          <a:p>
            <a:r>
              <a:rPr lang="el-GR" altLang="el-GR" sz="2000" dirty="0" err="1" smtClean="0"/>
              <a:t>ελάσσον</a:t>
            </a:r>
            <a:r>
              <a:rPr lang="el-GR" altLang="el-GR" sz="2000" dirty="0" smtClean="0"/>
              <a:t> επίπλουν - </a:t>
            </a:r>
            <a:r>
              <a:rPr lang="en-US" altLang="el-GR" sz="2000" dirty="0" smtClean="0"/>
              <a:t>lo</a:t>
            </a:r>
          </a:p>
          <a:p>
            <a:r>
              <a:rPr lang="el-GR" altLang="el-GR" sz="2000" dirty="0" smtClean="0"/>
              <a:t>γυμνή επιφάνεια ήπατος - </a:t>
            </a:r>
            <a:r>
              <a:rPr lang="en-US" altLang="el-GR" sz="2000" dirty="0" err="1" smtClean="0"/>
              <a:t>ba</a:t>
            </a:r>
            <a:endParaRPr lang="en-US" altLang="el-GR" sz="2000" dirty="0" smtClean="0"/>
          </a:p>
        </p:txBody>
      </p:sp>
      <p:pic>
        <p:nvPicPr>
          <p:cNvPr id="24579" name="Picture 2" descr="http://www.wesnorman.com/Images/peritoneumonsagcu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725" y="95250"/>
            <a:ext cx="3455988" cy="67627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6" name="Ορθογώνιο 5"/>
          <p:cNvSpPr/>
          <p:nvPr/>
        </p:nvSpPr>
        <p:spPr>
          <a:xfrm>
            <a:off x="4092165" y="6587279"/>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3"/>
              </a:rPr>
              <a:t>wesnorman.com</a:t>
            </a:r>
            <a:endParaRPr lang="el-GR" sz="1200" dirty="0">
              <a:latin typeface="+mn-lt"/>
            </a:endParaRPr>
          </a:p>
        </p:txBody>
      </p:sp>
    </p:spTree>
    <p:extLst>
      <p:ext uri="{BB962C8B-B14F-4D97-AF65-F5344CB8AC3E}">
        <p14:creationId xmlns:p14="http://schemas.microsoft.com/office/powerpoint/2010/main" xmlns="" val="3531178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928667" y="116632"/>
            <a:ext cx="4215332" cy="1008112"/>
          </a:xfrm>
        </p:spPr>
        <p:txBody>
          <a:bodyPr/>
          <a:lstStyle/>
          <a:p>
            <a:r>
              <a:rPr lang="el-GR" dirty="0" smtClean="0"/>
              <a:t>Πεπτικό σύστημα</a:t>
            </a:r>
            <a:endParaRPr lang="el-GR" dirty="0"/>
          </a:p>
        </p:txBody>
      </p:sp>
      <p:pic>
        <p:nvPicPr>
          <p:cNvPr id="110594" name="Picture 2" descr="File:Digestive system diagram en.sv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07504" y="157391"/>
            <a:ext cx="4896544" cy="6666663"/>
          </a:xfrm>
          <a:prstGeom prst="rect">
            <a:avLst/>
          </a:prstGeom>
          <a:solidFill>
            <a:schemeClr val="bg1"/>
          </a:solidFill>
          <a:ln>
            <a:solidFill>
              <a:schemeClr val="tx1"/>
            </a:solidFill>
          </a:ln>
        </p:spPr>
      </p:pic>
      <p:sp>
        <p:nvSpPr>
          <p:cNvPr id="8" name="Rectangle 7"/>
          <p:cNvSpPr/>
          <p:nvPr/>
        </p:nvSpPr>
        <p:spPr>
          <a:xfrm>
            <a:off x="4788024" y="6309320"/>
            <a:ext cx="3142748" cy="461665"/>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solidFill>
                  <a:schemeClr val="bg1">
                    <a:lumMod val="75000"/>
                  </a:schemeClr>
                </a:solidFill>
                <a:latin typeface="+mn-lt"/>
                <a:hlinkClick r:id="rId3"/>
              </a:rPr>
              <a:t>Digestive system diagram </a:t>
            </a:r>
            <a:r>
              <a:rPr lang="en-US" sz="1200" dirty="0" err="1" smtClean="0">
                <a:solidFill>
                  <a:schemeClr val="bg1">
                    <a:lumMod val="75000"/>
                  </a:schemeClr>
                </a:solidFill>
                <a:latin typeface="+mn-lt"/>
                <a:hlinkClick r:id="rId3"/>
              </a:rPr>
              <a:t>en</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err="1" smtClean="0">
                <a:solidFill>
                  <a:schemeClr val="bg1">
                    <a:lumMod val="75000"/>
                  </a:schemeClr>
                </a:solidFill>
                <a:latin typeface="+mn-lt"/>
                <a:hlinkClick r:id="rId4" tooltip="User:Fvasconcellos"/>
              </a:rPr>
              <a:t>Fvasconcellos</a:t>
            </a:r>
            <a:r>
              <a:rPr lang="el-GR" sz="1200" dirty="0" smtClean="0">
                <a:solidFill>
                  <a:schemeClr val="bg1">
                    <a:lumMod val="75000"/>
                  </a:schemeClr>
                </a:solidFill>
                <a:latin typeface="+mn-lt"/>
              </a:rPr>
              <a:t> διαθέσιμο ως κοινό κτήμα</a:t>
            </a:r>
            <a:endParaRPr lang="en-US" sz="1200" dirty="0">
              <a:solidFill>
                <a:schemeClr val="bg1">
                  <a:lumMod val="75000"/>
                </a:schemeClr>
              </a:solidFill>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xmlns="" val="963473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Περιτιναϊκή κοιλότητα </a:t>
            </a:r>
            <a:r>
              <a:rPr lang="el-GR" sz="3000" b="0" dirty="0" smtClean="0">
                <a:solidFill>
                  <a:prstClr val="white"/>
                </a:solidFill>
              </a:rPr>
              <a:t>7/7</a:t>
            </a:r>
            <a:endParaRPr lang="el-GR" dirty="0"/>
          </a:p>
        </p:txBody>
      </p:sp>
      <p:sp>
        <p:nvSpPr>
          <p:cNvPr id="25603" name="Content Placeholder 2"/>
          <p:cNvSpPr>
            <a:spLocks noGrp="1"/>
          </p:cNvSpPr>
          <p:nvPr>
            <p:ph idx="1"/>
          </p:nvPr>
        </p:nvSpPr>
        <p:spPr>
          <a:xfrm>
            <a:off x="4427984" y="1268760"/>
            <a:ext cx="4716016" cy="5256584"/>
          </a:xfrm>
        </p:spPr>
        <p:txBody>
          <a:bodyPr>
            <a:normAutofit/>
          </a:bodyPr>
          <a:lstStyle/>
          <a:p>
            <a:r>
              <a:rPr lang="el-GR" altLang="el-GR" dirty="0" smtClean="0"/>
              <a:t>Δρεπανοειδής σύνδεσμος -</a:t>
            </a:r>
            <a:r>
              <a:rPr lang="en-US" altLang="el-GR" dirty="0" smtClean="0"/>
              <a:t> FL </a:t>
            </a:r>
          </a:p>
          <a:p>
            <a:r>
              <a:rPr lang="el-GR" altLang="el-GR" dirty="0" err="1" smtClean="0"/>
              <a:t>Σπληνονεφρικός</a:t>
            </a:r>
            <a:r>
              <a:rPr lang="el-GR" altLang="el-GR" dirty="0" smtClean="0"/>
              <a:t> σύνδεσμος - </a:t>
            </a:r>
            <a:r>
              <a:rPr lang="en-US" altLang="el-GR" dirty="0" smtClean="0"/>
              <a:t>LR </a:t>
            </a:r>
          </a:p>
          <a:p>
            <a:r>
              <a:rPr lang="el-GR" altLang="el-GR" dirty="0" err="1" smtClean="0"/>
              <a:t>Γαστροσπληνικός</a:t>
            </a:r>
            <a:r>
              <a:rPr lang="el-GR" altLang="el-GR" dirty="0" smtClean="0"/>
              <a:t> </a:t>
            </a:r>
            <a:r>
              <a:rPr lang="el-GR" altLang="el-GR" dirty="0" err="1" smtClean="0"/>
              <a:t>σύνεσμος</a:t>
            </a:r>
            <a:r>
              <a:rPr lang="el-GR" altLang="el-GR" dirty="0" smtClean="0"/>
              <a:t> - </a:t>
            </a:r>
            <a:r>
              <a:rPr lang="en-US" altLang="el-GR" dirty="0" smtClean="0"/>
              <a:t>GL </a:t>
            </a:r>
          </a:p>
          <a:p>
            <a:r>
              <a:rPr lang="el-GR" altLang="el-GR" dirty="0" err="1" smtClean="0"/>
              <a:t>Ελάσσον</a:t>
            </a:r>
            <a:r>
              <a:rPr lang="el-GR" altLang="el-GR" dirty="0" smtClean="0"/>
              <a:t> επίπλουν – </a:t>
            </a:r>
            <a:r>
              <a:rPr lang="en-US" altLang="el-GR" dirty="0" smtClean="0"/>
              <a:t>LO </a:t>
            </a:r>
          </a:p>
        </p:txBody>
      </p:sp>
      <p:pic>
        <p:nvPicPr>
          <p:cNvPr id="25604" name="Picture 2" descr="http://www.wesnorman.com/Images/xsectthrulesseromentum.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07504" y="3356991"/>
            <a:ext cx="4766337" cy="348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6" name="Ορθογώνιο 5"/>
          <p:cNvSpPr/>
          <p:nvPr/>
        </p:nvSpPr>
        <p:spPr>
          <a:xfrm>
            <a:off x="4873841" y="6494838"/>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3"/>
              </a:rPr>
              <a:t>wesnorman.com</a:t>
            </a:r>
            <a:endParaRPr lang="el-GR" sz="1200" dirty="0">
              <a:latin typeface="+mn-lt"/>
            </a:endParaRPr>
          </a:p>
        </p:txBody>
      </p:sp>
    </p:spTree>
    <p:extLst>
      <p:ext uri="{BB962C8B-B14F-4D97-AF65-F5344CB8AC3E}">
        <p14:creationId xmlns:p14="http://schemas.microsoft.com/office/powerpoint/2010/main" xmlns="" val="724424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Ανακάμψεις του περιτοναίου </a:t>
            </a:r>
            <a:r>
              <a:rPr lang="el-GR" sz="3000" b="0" dirty="0" smtClean="0"/>
              <a:t>1/2</a:t>
            </a:r>
            <a:endParaRPr lang="en-US" sz="3000" b="0" dirty="0"/>
          </a:p>
        </p:txBody>
      </p:sp>
      <p:sp>
        <p:nvSpPr>
          <p:cNvPr id="26627" name="Content Placeholder 2"/>
          <p:cNvSpPr>
            <a:spLocks noGrp="1"/>
          </p:cNvSpPr>
          <p:nvPr>
            <p:ph idx="1"/>
          </p:nvPr>
        </p:nvSpPr>
        <p:spPr/>
        <p:txBody>
          <a:bodyPr>
            <a:noAutofit/>
          </a:bodyPr>
          <a:lstStyle/>
          <a:p>
            <a:pPr>
              <a:spcBef>
                <a:spcPts val="600"/>
              </a:spcBef>
            </a:pPr>
            <a:r>
              <a:rPr lang="el-GR" altLang="el-GR" sz="2200" dirty="0" smtClean="0"/>
              <a:t>Στεφανιαίος σύνδεσμος: άνω όριο, κάτω όριο, δεξιός τρίγωνος σύνδεσμος – από το ήπαρ στο δεξιό νεφρό, αριστερός τρίγωνος σύνδεσμος </a:t>
            </a:r>
            <a:r>
              <a:rPr lang="en-US" altLang="el-GR" sz="2200" dirty="0" smtClean="0"/>
              <a:t>coronary</a:t>
            </a:r>
            <a:r>
              <a:rPr lang="el-GR" altLang="el-GR" sz="2200" dirty="0" smtClean="0"/>
              <a:t>.</a:t>
            </a:r>
          </a:p>
          <a:p>
            <a:pPr>
              <a:spcBef>
                <a:spcPts val="600"/>
              </a:spcBef>
            </a:pPr>
            <a:r>
              <a:rPr lang="el-GR" altLang="el-GR" sz="2200" dirty="0" smtClean="0"/>
              <a:t>Δρεπανοειδής σύνδεσμος - από το πρόσθιο κοιλιακό τοίχωμα στο ήπαρ.</a:t>
            </a:r>
            <a:endParaRPr lang="en-US" altLang="el-GR" sz="2200" dirty="0" smtClean="0"/>
          </a:p>
          <a:p>
            <a:pPr lvl="1">
              <a:spcBef>
                <a:spcPts val="600"/>
              </a:spcBef>
            </a:pPr>
            <a:r>
              <a:rPr lang="el-GR" altLang="el-GR" sz="2200" dirty="0" smtClean="0"/>
              <a:t>Ομφαλικός σύνδεσμος στο ελεύθερο όριο του δρεπανοειδούς.</a:t>
            </a:r>
          </a:p>
          <a:p>
            <a:pPr lvl="1">
              <a:spcBef>
                <a:spcPts val="600"/>
              </a:spcBef>
            </a:pPr>
            <a:r>
              <a:rPr lang="el-GR" altLang="el-GR" sz="2200" dirty="0" err="1" smtClean="0"/>
              <a:t>Παραομφαλικές</a:t>
            </a:r>
            <a:r>
              <a:rPr lang="el-GR" altLang="el-GR" sz="2200" dirty="0" smtClean="0"/>
              <a:t> φλέβες. </a:t>
            </a:r>
          </a:p>
          <a:p>
            <a:pPr>
              <a:spcBef>
                <a:spcPts val="600"/>
              </a:spcBef>
            </a:pPr>
            <a:r>
              <a:rPr lang="el-GR" altLang="el-GR" sz="2200" dirty="0" err="1" smtClean="0"/>
              <a:t>Ελάσσον</a:t>
            </a:r>
            <a:r>
              <a:rPr lang="el-GR" altLang="el-GR" sz="2200" dirty="0" smtClean="0"/>
              <a:t> επίπλουν: από το ήπαρ στο </a:t>
            </a:r>
            <a:r>
              <a:rPr lang="el-GR" altLang="el-GR" sz="2200" dirty="0" err="1" smtClean="0"/>
              <a:t>ελάσσον</a:t>
            </a:r>
            <a:r>
              <a:rPr lang="el-GR" altLang="el-GR" sz="2200" dirty="0" smtClean="0"/>
              <a:t> τόξο του στομάχου και το πρώτο τμήμα του 12δακτύλου.</a:t>
            </a:r>
            <a:endParaRPr lang="en-US" altLang="el-GR" sz="2200" dirty="0" smtClean="0"/>
          </a:p>
          <a:p>
            <a:pPr lvl="1">
              <a:spcBef>
                <a:spcPts val="600"/>
              </a:spcBef>
            </a:pPr>
            <a:r>
              <a:rPr lang="el-GR" altLang="el-GR" sz="2200" dirty="0" err="1" smtClean="0"/>
              <a:t>Ηπατογαστρικό</a:t>
            </a:r>
            <a:r>
              <a:rPr lang="el-GR" altLang="el-GR" sz="2200" dirty="0" smtClean="0"/>
              <a:t> τμήμα – ήπαρ </a:t>
            </a:r>
            <a:r>
              <a:rPr lang="el-GR" altLang="el-GR" sz="2200" dirty="0" err="1" smtClean="0"/>
              <a:t>ελάσσον</a:t>
            </a:r>
            <a:r>
              <a:rPr lang="el-GR" altLang="el-GR" sz="2200" dirty="0" smtClean="0"/>
              <a:t>  / τόξο στομάχου.</a:t>
            </a:r>
          </a:p>
          <a:p>
            <a:pPr lvl="1">
              <a:spcBef>
                <a:spcPts val="600"/>
              </a:spcBef>
            </a:pPr>
            <a:r>
              <a:rPr lang="el-GR" altLang="el-GR" sz="2200" dirty="0" err="1" smtClean="0"/>
              <a:t>Ηπατοδωδεκαδακτυλικό</a:t>
            </a:r>
            <a:r>
              <a:rPr lang="el-GR" altLang="el-GR" sz="2200" dirty="0" smtClean="0"/>
              <a:t> τμήμα – ελεύθερο όριο του ελάσσονος </a:t>
            </a:r>
            <a:r>
              <a:rPr lang="el-GR" altLang="el-GR" sz="2200" dirty="0" err="1" smtClean="0"/>
              <a:t>επιπλόου</a:t>
            </a:r>
            <a:r>
              <a:rPr lang="el-GR" altLang="el-GR" sz="2200" dirty="0" smtClean="0"/>
              <a:t>.</a:t>
            </a:r>
          </a:p>
          <a:p>
            <a:pPr lvl="1">
              <a:spcBef>
                <a:spcPts val="600"/>
              </a:spcBef>
            </a:pPr>
            <a:r>
              <a:rPr lang="el-GR" altLang="el-GR" sz="2200" dirty="0" smtClean="0"/>
              <a:t>Πυλαία φλέβα, Χοληδόχος πόρος, Ηπατική αρτηρία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xmlns="" val="3101039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Ανακάμψεις του περιτοναίου </a:t>
            </a:r>
            <a:r>
              <a:rPr lang="el-GR" sz="3000" b="0" dirty="0" smtClean="0">
                <a:solidFill>
                  <a:prstClr val="white"/>
                </a:solidFill>
              </a:rPr>
              <a:t>2/2</a:t>
            </a:r>
            <a:endParaRPr lang="el-GR" dirty="0"/>
          </a:p>
        </p:txBody>
      </p:sp>
      <p:sp>
        <p:nvSpPr>
          <p:cNvPr id="27650" name="Content Placeholder 2"/>
          <p:cNvSpPr>
            <a:spLocks noGrp="1"/>
          </p:cNvSpPr>
          <p:nvPr>
            <p:ph idx="1"/>
          </p:nvPr>
        </p:nvSpPr>
        <p:spPr>
          <a:xfrm>
            <a:off x="323528" y="1340768"/>
            <a:ext cx="8424936" cy="5400600"/>
          </a:xfrm>
        </p:spPr>
        <p:txBody>
          <a:bodyPr>
            <a:normAutofit/>
          </a:bodyPr>
          <a:lstStyle/>
          <a:p>
            <a:r>
              <a:rPr lang="el-GR" altLang="el-GR" sz="2200" dirty="0" smtClean="0"/>
              <a:t>Μείζον επίπλουν</a:t>
            </a:r>
            <a:endParaRPr lang="en-US" altLang="el-GR" sz="2200" dirty="0" smtClean="0"/>
          </a:p>
          <a:p>
            <a:pPr lvl="1"/>
            <a:r>
              <a:rPr lang="el-GR" altLang="el-GR" sz="2200" dirty="0" err="1" smtClean="0"/>
              <a:t>Γαστροκολικός</a:t>
            </a:r>
            <a:r>
              <a:rPr lang="el-GR" altLang="el-GR" sz="2200" dirty="0" smtClean="0"/>
              <a:t> σύνδεσμος</a:t>
            </a:r>
            <a:endParaRPr lang="en-US" altLang="el-GR" sz="2200" dirty="0" smtClean="0"/>
          </a:p>
          <a:p>
            <a:pPr lvl="1"/>
            <a:r>
              <a:rPr lang="el-GR" altLang="el-GR" sz="2200" dirty="0" err="1" smtClean="0"/>
              <a:t>Γαστροσπληνικό</a:t>
            </a:r>
            <a:r>
              <a:rPr lang="el-GR" altLang="el-GR" sz="2200" dirty="0" smtClean="0"/>
              <a:t> τμήμα - </a:t>
            </a:r>
            <a:r>
              <a:rPr lang="el-GR" altLang="el-GR" sz="2200" dirty="0" err="1" smtClean="0"/>
              <a:t>γαστροδιαφραγματικό</a:t>
            </a:r>
            <a:r>
              <a:rPr lang="el-GR" altLang="el-GR" sz="2200" dirty="0" smtClean="0"/>
              <a:t> τμήμα </a:t>
            </a:r>
          </a:p>
          <a:p>
            <a:r>
              <a:rPr lang="el-GR" altLang="el-GR" sz="2200" dirty="0" smtClean="0"/>
              <a:t>Εγκάρσιο </a:t>
            </a:r>
            <a:r>
              <a:rPr lang="el-GR" altLang="el-GR" sz="2200" dirty="0" err="1" smtClean="0"/>
              <a:t>μεσόκολο</a:t>
            </a:r>
            <a:endParaRPr lang="en-US" altLang="el-GR" sz="2200" dirty="0" smtClean="0"/>
          </a:p>
          <a:p>
            <a:r>
              <a:rPr lang="el-GR" altLang="el-GR" sz="2200" dirty="0" err="1" smtClean="0"/>
              <a:t>Μεσεντέριο</a:t>
            </a:r>
            <a:r>
              <a:rPr lang="el-GR" altLang="el-GR" sz="2200" dirty="0" smtClean="0"/>
              <a:t> </a:t>
            </a:r>
            <a:r>
              <a:rPr lang="en-US" altLang="el-GR" sz="2200" dirty="0" smtClean="0"/>
              <a:t>– </a:t>
            </a:r>
            <a:r>
              <a:rPr lang="el-GR" altLang="el-GR" sz="2200" dirty="0" smtClean="0"/>
              <a:t>από τη νήστιδα και τον ειλεό στη ρίζα του </a:t>
            </a:r>
            <a:r>
              <a:rPr lang="el-GR" altLang="el-GR" sz="2200" dirty="0" err="1" smtClean="0"/>
              <a:t>μεσεντερίου</a:t>
            </a:r>
            <a:r>
              <a:rPr lang="el-GR" altLang="el-GR" sz="2200" dirty="0" smtClean="0"/>
              <a:t> που εκτείνεται λοξά από τη νήστιδα προς το τυφλό</a:t>
            </a:r>
          </a:p>
          <a:p>
            <a:r>
              <a:rPr lang="el-GR" altLang="el-GR" sz="2200" dirty="0" err="1" smtClean="0"/>
              <a:t>Σπληνονεφρικός</a:t>
            </a:r>
            <a:r>
              <a:rPr lang="el-GR" altLang="el-GR" sz="2200" dirty="0" smtClean="0"/>
              <a:t> σύνδεσμος – διπλή μεμβράνη περιτοναίου από το σπλήνα στην πρόσθια επιφάνεια του αρ. νεφρού</a:t>
            </a:r>
            <a:endParaRPr lang="en-US" altLang="el-GR" sz="2200" dirty="0" smtClean="0"/>
          </a:p>
          <a:p>
            <a:r>
              <a:rPr lang="el-GR" altLang="el-GR" sz="2200" dirty="0" err="1" smtClean="0"/>
              <a:t>Μεσοσιγμοειδές</a:t>
            </a:r>
            <a:r>
              <a:rPr lang="el-GR" altLang="el-GR" sz="2200" dirty="0" smtClean="0"/>
              <a:t> – από το σιγμοειδές στον </a:t>
            </a:r>
            <a:r>
              <a:rPr lang="el-GR" altLang="el-GR" sz="2200" dirty="0" err="1" smtClean="0"/>
              <a:t>ψοΐτη</a:t>
            </a:r>
            <a:endParaRPr lang="en-US" altLang="el-GR" sz="2200" dirty="0" smtClean="0"/>
          </a:p>
          <a:p>
            <a:r>
              <a:rPr lang="el-GR" altLang="el-GR" sz="2200" dirty="0" err="1" smtClean="0"/>
              <a:t>Μεσοσκωληκοειδής</a:t>
            </a:r>
            <a:r>
              <a:rPr lang="el-GR" altLang="el-GR" sz="2200" dirty="0" smtClean="0"/>
              <a:t> – από τη βάση της σκωληκοειδούς απόφυσης στην κορυφή της </a:t>
            </a:r>
            <a:endParaRPr lang="en-US"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xmlns="" val="715995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A850BA3E-978A-4131-BB12-19C9B0BF27F6}" type="slidenum">
              <a:rPr lang="el-GR"/>
              <a:pPr>
                <a:defRPr/>
              </a:pPr>
              <a:t>22</a:t>
            </a:fld>
            <a:endParaRPr lang="el-GR"/>
          </a:p>
        </p:txBody>
      </p:sp>
      <p:sp>
        <p:nvSpPr>
          <p:cNvPr id="2" name="Τίτλος 1"/>
          <p:cNvSpPr>
            <a:spLocks noGrp="1"/>
          </p:cNvSpPr>
          <p:nvPr>
            <p:ph type="title"/>
          </p:nvPr>
        </p:nvSpPr>
        <p:spPr/>
        <p:txBody>
          <a:bodyPr/>
          <a:lstStyle/>
          <a:p>
            <a:r>
              <a:rPr lang="el-GR" dirty="0" smtClean="0"/>
              <a:t>Ήπαρ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a:t>Το ήπαρ είναι το μεγαλύτερο εργοστάσιο παραγωγής και ανακύκλωσης όλων των ουσιών που συνθέτουν το ανθρώπινο σώμα και κυκλοφορούν σε αυτό. Ακόμη, χρησιμεύει και για την αποθήκευση αρκετών από αυτές.</a:t>
            </a:r>
          </a:p>
          <a:p>
            <a:r>
              <a:rPr lang="el-GR" dirty="0"/>
              <a:t>Είναι ο μεγαλύτερος αδένας του σώματος. Ζυγίζει περίπου 1.5kg. Βρίσκεται δεξιά κάτω από το διάφραγμα και καλύπτεται από το πλευρικό τόξο. </a:t>
            </a:r>
          </a:p>
        </p:txBody>
      </p:sp>
    </p:spTree>
    <p:extLst>
      <p:ext uri="{BB962C8B-B14F-4D97-AF65-F5344CB8AC3E}">
        <p14:creationId xmlns:p14="http://schemas.microsoft.com/office/powerpoint/2010/main" xmlns="" val="1152792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Ήπαρ </a:t>
            </a:r>
            <a:r>
              <a:rPr lang="el-GR" sz="3000" b="0" dirty="0" smtClean="0">
                <a:solidFill>
                  <a:prstClr val="white"/>
                </a:solidFill>
              </a:rPr>
              <a:t>2/3</a:t>
            </a:r>
            <a:endParaRPr lang="el-GR" dirty="0"/>
          </a:p>
        </p:txBody>
      </p:sp>
      <p:sp>
        <p:nvSpPr>
          <p:cNvPr id="30723" name="Content Placeholder 2"/>
          <p:cNvSpPr>
            <a:spLocks noGrp="1"/>
          </p:cNvSpPr>
          <p:nvPr>
            <p:ph idx="1"/>
          </p:nvPr>
        </p:nvSpPr>
        <p:spPr>
          <a:xfrm>
            <a:off x="323528" y="1340768"/>
            <a:ext cx="8568952" cy="5400600"/>
          </a:xfrm>
        </p:spPr>
        <p:txBody>
          <a:bodyPr>
            <a:normAutofit/>
          </a:bodyPr>
          <a:lstStyle/>
          <a:p>
            <a:r>
              <a:rPr lang="el-GR" altLang="el-GR" dirty="0" smtClean="0"/>
              <a:t>Το</a:t>
            </a:r>
            <a:r>
              <a:rPr lang="el-GR" altLang="el-GR" b="1" dirty="0" smtClean="0"/>
              <a:t> ήπαρ </a:t>
            </a:r>
            <a:r>
              <a:rPr lang="el-GR" altLang="el-GR" dirty="0" smtClean="0"/>
              <a:t>ή </a:t>
            </a:r>
            <a:r>
              <a:rPr lang="el-GR" altLang="el-GR" b="1" dirty="0" smtClean="0"/>
              <a:t>συκώτι</a:t>
            </a:r>
            <a:r>
              <a:rPr lang="el-GR" altLang="el-GR" dirty="0" smtClean="0"/>
              <a:t> είναι το χημικό εργοστάσιο του σώματος που μετατρέπει τα μόρια σε απλούστερες ή πιο σύνθετες μορφές σύμφωνα με τις απαιτήσεις του σώματος. </a:t>
            </a:r>
          </a:p>
          <a:p>
            <a:r>
              <a:rPr lang="el-GR" altLang="el-GR" dirty="0"/>
              <a:t>Για παράδειγμα, τα θρεπτικά συστατικά διαφοροποιούνται στο συκώτι και κατόπιν αποθηκεύονται ή κατανέμονται στο υπόλοιπο σώμα. Τοξίνες, όπως το αλκοόλ, διασπώνται σε λιγότερο βλαβερές ουσίες. </a:t>
            </a:r>
            <a:endParaRPr lang="el-GR" altLang="el-GR" dirty="0" smtClean="0"/>
          </a:p>
          <a:p>
            <a:r>
              <a:rPr lang="el-GR" altLang="el-GR" dirty="0"/>
              <a:t>Το συκώτι παράγει επίσης, χολή και η οποία αποθηκεύεται στη χοληδόχο κύστη. Όταν η τροφή εισέρχεται στο δωδεκαδάκτυλο από το στομάχι το εσωτερικό του δωδεκαδάκτυλου απελευθερώνει ορμόνες που ερεθίζουν τη χοληδόχο κύστη και το  πάγκρεας, για ν’ απελευθερώσουν τους χυμούς τους</a:t>
            </a:r>
            <a:r>
              <a:rPr lang="el-GR" altLang="el-GR" dirty="0" smtClean="0"/>
              <a:t>.</a:t>
            </a:r>
            <a:endParaRPr lang="el-GR" altLang="el-GR" dirty="0"/>
          </a:p>
          <a:p>
            <a:endParaRPr lang="el-GR" altLang="el-GR" dirty="0" smtClean="0"/>
          </a:p>
          <a:p>
            <a:endParaRPr lang="en-US"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xmlns="" val="1712255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Λειτουργίες ήπατος </a:t>
            </a:r>
            <a:r>
              <a:rPr lang="el-GR" sz="3000" b="0" dirty="0" smtClean="0"/>
              <a:t>1/2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4" name="Θέση περιεχομένου 3"/>
          <p:cNvSpPr>
            <a:spLocks noGrp="1"/>
          </p:cNvSpPr>
          <p:nvPr>
            <p:ph idx="1"/>
          </p:nvPr>
        </p:nvSpPr>
        <p:spPr/>
        <p:txBody>
          <a:bodyPr>
            <a:noAutofit/>
          </a:bodyPr>
          <a:lstStyle/>
          <a:p>
            <a:pPr marL="0" indent="0">
              <a:buNone/>
            </a:pPr>
            <a:r>
              <a:rPr lang="el-GR" dirty="0"/>
              <a:t>Οι ποιο σημαντικές από τις λειτουργίες του ήπατος είναι συνοπτικά: </a:t>
            </a:r>
          </a:p>
          <a:p>
            <a:r>
              <a:rPr lang="el-GR" dirty="0"/>
              <a:t>Παραγωγή χολής</a:t>
            </a:r>
          </a:p>
          <a:p>
            <a:r>
              <a:rPr lang="el-GR" dirty="0"/>
              <a:t>Μεταβολισμός γαλακτικού οξέως αλλά και πρωτεϊνών και </a:t>
            </a:r>
            <a:r>
              <a:rPr lang="el-GR" dirty="0" err="1"/>
              <a:t>γλυκερόλης</a:t>
            </a:r>
            <a:r>
              <a:rPr lang="el-GR" dirty="0"/>
              <a:t> σε γλυκόζη, δηλαδή </a:t>
            </a:r>
            <a:r>
              <a:rPr lang="el-GR" dirty="0" err="1"/>
              <a:t>γλυκονεογέννεση</a:t>
            </a:r>
            <a:r>
              <a:rPr lang="el-GR" dirty="0"/>
              <a:t>. </a:t>
            </a:r>
          </a:p>
          <a:p>
            <a:r>
              <a:rPr lang="el-GR" dirty="0"/>
              <a:t>Παραγωγή και αποθήκευση γλυκογόνου από γλυκόζη και γλυκόζης από γλυκογόνο.</a:t>
            </a:r>
          </a:p>
          <a:p>
            <a:r>
              <a:rPr lang="el-GR" dirty="0"/>
              <a:t>Παραγωγή και μεταβολισμός πρωτεϊνών.</a:t>
            </a:r>
          </a:p>
          <a:p>
            <a:r>
              <a:rPr lang="el-GR" dirty="0"/>
              <a:t>Σύνθεση χοληστερόλης.</a:t>
            </a:r>
          </a:p>
          <a:p>
            <a:r>
              <a:rPr lang="el-GR" dirty="0"/>
              <a:t>Παραγωγή λιπαρών οξέων. </a:t>
            </a:r>
          </a:p>
        </p:txBody>
      </p:sp>
    </p:spTree>
    <p:extLst>
      <p:ext uri="{BB962C8B-B14F-4D97-AF65-F5344CB8AC3E}">
        <p14:creationId xmlns:p14="http://schemas.microsoft.com/office/powerpoint/2010/main" xmlns="" val="1550490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Λειτουργίες ήπατος </a:t>
            </a:r>
            <a:r>
              <a:rPr lang="el-GR" sz="3000" b="0" dirty="0"/>
              <a:t>2</a:t>
            </a:r>
            <a:r>
              <a:rPr lang="el-GR" sz="3000" b="0" dirty="0" smtClean="0"/>
              <a:t>/2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4" name="Θέση περιεχομένου 3"/>
          <p:cNvSpPr>
            <a:spLocks noGrp="1"/>
          </p:cNvSpPr>
          <p:nvPr>
            <p:ph idx="1"/>
          </p:nvPr>
        </p:nvSpPr>
        <p:spPr/>
        <p:txBody>
          <a:bodyPr>
            <a:noAutofit/>
          </a:bodyPr>
          <a:lstStyle/>
          <a:p>
            <a:r>
              <a:rPr lang="el-GR" dirty="0" smtClean="0"/>
              <a:t>Παραγωγή </a:t>
            </a:r>
            <a:r>
              <a:rPr lang="el-GR" dirty="0"/>
              <a:t>παραγόντων πήξης.</a:t>
            </a:r>
          </a:p>
          <a:p>
            <a:r>
              <a:rPr lang="el-GR" dirty="0"/>
              <a:t>Διάσπαση αιμοσφαιρίνης.</a:t>
            </a:r>
          </a:p>
          <a:p>
            <a:r>
              <a:rPr lang="el-GR" dirty="0"/>
              <a:t>Μεταβολισμός φαρμακευτικών ουσιών.</a:t>
            </a:r>
          </a:p>
          <a:p>
            <a:r>
              <a:rPr lang="el-GR" dirty="0"/>
              <a:t>Μετατροπή αμμωνίας σε ουρία.</a:t>
            </a:r>
          </a:p>
          <a:p>
            <a:r>
              <a:rPr lang="el-GR" dirty="0"/>
              <a:t>Αποθήκευση σιδήρου, Β12, χαλκού και γλυκόζης με τη μορφή γλυκογόνου. </a:t>
            </a:r>
          </a:p>
          <a:p>
            <a:r>
              <a:rPr lang="el-GR" dirty="0"/>
              <a:t>Μετέχει στο ανοσοποιητικό σύστημα με τη σύνθεση σειράς από αντισώματα και πρωτεΐνες που του είναι απαραίτητα</a:t>
            </a:r>
            <a:r>
              <a:rPr lang="el-GR" dirty="0" smtClean="0"/>
              <a:t>.</a:t>
            </a:r>
            <a:endParaRPr lang="el-GR" dirty="0"/>
          </a:p>
        </p:txBody>
      </p:sp>
    </p:spTree>
    <p:extLst>
      <p:ext uri="{BB962C8B-B14F-4D97-AF65-F5344CB8AC3E}">
        <p14:creationId xmlns:p14="http://schemas.microsoft.com/office/powerpoint/2010/main" xmlns="" val="1905987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Πρόσθια επιφάνεια ήπατος </a:t>
            </a:r>
            <a:endParaRPr lang="en-US" dirty="0"/>
          </a:p>
        </p:txBody>
      </p:sp>
      <p:sp>
        <p:nvSpPr>
          <p:cNvPr id="34819" name="Content Placeholder 2"/>
          <p:cNvSpPr>
            <a:spLocks noGrp="1"/>
          </p:cNvSpPr>
          <p:nvPr>
            <p:ph idx="1"/>
          </p:nvPr>
        </p:nvSpPr>
        <p:spPr/>
        <p:txBody>
          <a:bodyPr/>
          <a:lstStyle/>
          <a:p>
            <a:r>
              <a:rPr lang="el-GR" altLang="el-GR" dirty="0" smtClean="0"/>
              <a:t>Δρεπανοειδής σύνδεσμος - </a:t>
            </a:r>
            <a:r>
              <a:rPr lang="en-US" altLang="el-GR" dirty="0" err="1" smtClean="0"/>
              <a:t>falciform</a:t>
            </a:r>
            <a:r>
              <a:rPr lang="en-US" altLang="el-GR" dirty="0" smtClean="0"/>
              <a:t> ligament</a:t>
            </a:r>
            <a:r>
              <a:rPr lang="el-GR" altLang="el-GR" dirty="0" smtClean="0"/>
              <a:t>.</a:t>
            </a:r>
            <a:endParaRPr lang="en-US" altLang="el-GR" dirty="0" smtClean="0"/>
          </a:p>
          <a:p>
            <a:r>
              <a:rPr lang="el-GR" altLang="el-GR" dirty="0" smtClean="0"/>
              <a:t>Αριστερός λοβός - </a:t>
            </a:r>
            <a:r>
              <a:rPr lang="en-US" altLang="el-GR" dirty="0" smtClean="0"/>
              <a:t>left lobe</a:t>
            </a:r>
            <a:r>
              <a:rPr lang="el-GR" altLang="el-GR" dirty="0" smtClean="0"/>
              <a:t>.</a:t>
            </a:r>
            <a:endParaRPr lang="en-US" altLang="el-GR" dirty="0" smtClean="0"/>
          </a:p>
          <a:p>
            <a:r>
              <a:rPr lang="el-GR" altLang="el-GR" dirty="0" smtClean="0"/>
              <a:t>Στεφανιαίος σύνδεσμος - </a:t>
            </a:r>
            <a:r>
              <a:rPr lang="en-US" altLang="el-GR" dirty="0" smtClean="0"/>
              <a:t>coronary ligament</a:t>
            </a:r>
            <a:r>
              <a:rPr lang="el-GR" altLang="el-GR" dirty="0" smtClean="0"/>
              <a:t>.</a:t>
            </a:r>
            <a:endParaRPr lang="en-US" altLang="el-GR" dirty="0" smtClean="0"/>
          </a:p>
          <a:p>
            <a:r>
              <a:rPr lang="el-GR" altLang="el-GR" dirty="0" smtClean="0"/>
              <a:t>Χοληδόχος κύστη – </a:t>
            </a:r>
            <a:r>
              <a:rPr lang="en-US" altLang="el-GR" dirty="0" smtClean="0"/>
              <a:t>gall bladder</a:t>
            </a:r>
            <a:r>
              <a:rPr lang="el-GR" altLang="el-GR" dirty="0" smtClean="0"/>
              <a:t>.</a:t>
            </a:r>
            <a:endParaRPr lang="en-US" altLang="el-GR" dirty="0" smtClean="0"/>
          </a:p>
        </p:txBody>
      </p:sp>
      <p:pic>
        <p:nvPicPr>
          <p:cNvPr id="34820" name="Picture 2" descr="http://www.wesnorman.com/Images/liveranteri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3429000"/>
            <a:ext cx="4283968" cy="308955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6" name="Ορθογώνιο 5"/>
          <p:cNvSpPr/>
          <p:nvPr/>
        </p:nvSpPr>
        <p:spPr>
          <a:xfrm>
            <a:off x="6228184" y="6497613"/>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4"/>
              </a:rPr>
              <a:t>wesnorman.com</a:t>
            </a:r>
            <a:endParaRPr lang="el-GR" sz="1200" dirty="0">
              <a:latin typeface="+mn-lt"/>
            </a:endParaRPr>
          </a:p>
        </p:txBody>
      </p:sp>
    </p:spTree>
    <p:extLst>
      <p:ext uri="{BB962C8B-B14F-4D97-AF65-F5344CB8AC3E}">
        <p14:creationId xmlns:p14="http://schemas.microsoft.com/office/powerpoint/2010/main" xmlns="" val="3939624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Οπίσθια επιφάνεια του ήπατος </a:t>
            </a:r>
            <a:endParaRPr lang="en-US" dirty="0"/>
          </a:p>
        </p:txBody>
      </p:sp>
      <p:sp>
        <p:nvSpPr>
          <p:cNvPr id="35843" name="Content Placeholder 2"/>
          <p:cNvSpPr>
            <a:spLocks noGrp="1"/>
          </p:cNvSpPr>
          <p:nvPr>
            <p:ph idx="1"/>
          </p:nvPr>
        </p:nvSpPr>
        <p:spPr>
          <a:xfrm>
            <a:off x="179512" y="1052736"/>
            <a:ext cx="8424936" cy="5805264"/>
          </a:xfrm>
        </p:spPr>
        <p:txBody>
          <a:bodyPr>
            <a:noAutofit/>
          </a:bodyPr>
          <a:lstStyle/>
          <a:p>
            <a:r>
              <a:rPr lang="el-GR" altLang="el-GR" sz="2000" dirty="0" smtClean="0"/>
              <a:t>Δεξιός λοβός - </a:t>
            </a:r>
            <a:r>
              <a:rPr lang="en-US" altLang="el-GR" sz="2000" dirty="0" smtClean="0"/>
              <a:t>right lobe</a:t>
            </a:r>
            <a:r>
              <a:rPr lang="el-GR" altLang="el-GR" sz="2000" dirty="0" smtClean="0"/>
              <a:t>.</a:t>
            </a:r>
            <a:r>
              <a:rPr lang="en-US" altLang="el-GR" sz="2000" dirty="0" smtClean="0"/>
              <a:t> </a:t>
            </a:r>
          </a:p>
          <a:p>
            <a:r>
              <a:rPr lang="el-GR" altLang="el-GR" sz="2000" dirty="0" smtClean="0"/>
              <a:t>Χοληδόχος κύστη - </a:t>
            </a:r>
            <a:r>
              <a:rPr lang="en-US" altLang="el-GR" sz="2000" dirty="0" smtClean="0"/>
              <a:t>gall bladder</a:t>
            </a:r>
            <a:r>
              <a:rPr lang="el-GR" altLang="el-GR" sz="2000" dirty="0" smtClean="0"/>
              <a:t>.</a:t>
            </a:r>
            <a:r>
              <a:rPr lang="en-US" altLang="el-GR" sz="2000" dirty="0" smtClean="0"/>
              <a:t> </a:t>
            </a:r>
          </a:p>
          <a:p>
            <a:r>
              <a:rPr lang="el-GR" altLang="el-GR" sz="2000" dirty="0" smtClean="0"/>
              <a:t>Κυστικός πόρος - </a:t>
            </a:r>
            <a:r>
              <a:rPr lang="en-US" altLang="el-GR" sz="2000" dirty="0" smtClean="0"/>
              <a:t>cystic duct</a:t>
            </a:r>
            <a:r>
              <a:rPr lang="el-GR" altLang="el-GR" sz="2000" dirty="0" smtClean="0"/>
              <a:t>.</a:t>
            </a:r>
            <a:r>
              <a:rPr lang="en-US" altLang="el-GR" sz="2000" dirty="0" smtClean="0"/>
              <a:t> </a:t>
            </a:r>
          </a:p>
          <a:p>
            <a:r>
              <a:rPr lang="el-GR" altLang="el-GR" sz="2000" dirty="0" smtClean="0"/>
              <a:t>Πυλαία φλέβα - </a:t>
            </a:r>
            <a:r>
              <a:rPr lang="en-US" altLang="el-GR" sz="2000" dirty="0" smtClean="0"/>
              <a:t>portal vein</a:t>
            </a:r>
            <a:r>
              <a:rPr lang="el-GR" altLang="el-GR" sz="2000" dirty="0" smtClean="0"/>
              <a:t>.</a:t>
            </a:r>
            <a:r>
              <a:rPr lang="en-US" altLang="el-GR" sz="2000" dirty="0" smtClean="0"/>
              <a:t> </a:t>
            </a:r>
          </a:p>
          <a:p>
            <a:r>
              <a:rPr lang="el-GR" altLang="el-GR" sz="2000" dirty="0" smtClean="0"/>
              <a:t>Ηπατική αρτηρία - </a:t>
            </a:r>
            <a:r>
              <a:rPr lang="en-US" altLang="el-GR" sz="2000" dirty="0" smtClean="0"/>
              <a:t>hepatic arteries</a:t>
            </a:r>
            <a:r>
              <a:rPr lang="el-GR" altLang="el-GR" sz="2000" dirty="0" smtClean="0"/>
              <a:t>.</a:t>
            </a:r>
            <a:r>
              <a:rPr lang="en-US" altLang="el-GR" sz="2000" dirty="0" smtClean="0"/>
              <a:t> </a:t>
            </a:r>
          </a:p>
          <a:p>
            <a:r>
              <a:rPr lang="el-GR" altLang="el-GR" sz="2000" dirty="0" smtClean="0"/>
              <a:t>Χοληδόχος πόρος - </a:t>
            </a:r>
            <a:r>
              <a:rPr lang="en-US" altLang="el-GR" sz="2000" dirty="0" smtClean="0"/>
              <a:t>common bile duct</a:t>
            </a:r>
            <a:r>
              <a:rPr lang="el-GR" altLang="el-GR" sz="2000" dirty="0" smtClean="0"/>
              <a:t>.</a:t>
            </a:r>
            <a:r>
              <a:rPr lang="en-US" altLang="el-GR" sz="2000" dirty="0" smtClean="0"/>
              <a:t> </a:t>
            </a:r>
          </a:p>
          <a:p>
            <a:r>
              <a:rPr lang="el-GR" altLang="el-GR" sz="2000" dirty="0" smtClean="0"/>
              <a:t>4πλευρος λοβός - </a:t>
            </a:r>
            <a:r>
              <a:rPr lang="en-US" altLang="el-GR" sz="2000" dirty="0" smtClean="0"/>
              <a:t>quadrate lobe</a:t>
            </a:r>
            <a:r>
              <a:rPr lang="el-GR" altLang="el-GR" sz="2000" dirty="0" smtClean="0"/>
              <a:t>.</a:t>
            </a:r>
            <a:r>
              <a:rPr lang="en-US" altLang="el-GR" sz="2000" dirty="0" smtClean="0"/>
              <a:t> </a:t>
            </a:r>
          </a:p>
          <a:p>
            <a:r>
              <a:rPr lang="el-GR" altLang="el-GR" sz="2000" dirty="0" err="1" smtClean="0"/>
              <a:t>Στρογγύλος</a:t>
            </a:r>
            <a:r>
              <a:rPr lang="el-GR" altLang="el-GR" sz="2000" dirty="0" smtClean="0"/>
              <a:t> σύνδεσμος - </a:t>
            </a:r>
            <a:r>
              <a:rPr lang="en-US" altLang="el-GR" sz="2000" dirty="0" smtClean="0"/>
              <a:t>ligamentum </a:t>
            </a:r>
            <a:r>
              <a:rPr lang="en-US" altLang="el-GR" sz="2000" dirty="0" err="1" smtClean="0"/>
              <a:t>teres</a:t>
            </a:r>
            <a:r>
              <a:rPr lang="el-GR" altLang="el-GR" sz="2000" dirty="0" smtClean="0"/>
              <a:t>.</a:t>
            </a:r>
            <a:r>
              <a:rPr lang="en-US" altLang="el-GR" sz="2000" dirty="0" smtClean="0"/>
              <a:t> </a:t>
            </a:r>
          </a:p>
          <a:p>
            <a:r>
              <a:rPr lang="el-GR" altLang="el-GR" sz="2000" dirty="0" smtClean="0"/>
              <a:t>Αριστερός λοβός - </a:t>
            </a:r>
            <a:r>
              <a:rPr lang="en-US" altLang="el-GR" sz="2000" dirty="0" smtClean="0"/>
              <a:t>left lobe</a:t>
            </a:r>
            <a:r>
              <a:rPr lang="el-GR" altLang="el-GR" sz="2000" dirty="0" smtClean="0"/>
              <a:t>.</a:t>
            </a:r>
            <a:r>
              <a:rPr lang="en-US" altLang="el-GR" sz="2000" dirty="0" smtClean="0"/>
              <a:t> </a:t>
            </a:r>
          </a:p>
          <a:p>
            <a:r>
              <a:rPr lang="el-GR" altLang="el-GR" sz="2000" dirty="0" smtClean="0"/>
              <a:t>Φλεβώδης σύνδεσμος - </a:t>
            </a:r>
            <a:r>
              <a:rPr lang="en-US" altLang="el-GR" sz="2000" dirty="0" smtClean="0"/>
              <a:t>ligamentum </a:t>
            </a:r>
            <a:r>
              <a:rPr lang="en-US" altLang="el-GR" sz="2000" dirty="0" err="1" smtClean="0"/>
              <a:t>venosum</a:t>
            </a:r>
            <a:r>
              <a:rPr lang="el-GR" altLang="el-GR" sz="2000" dirty="0" smtClean="0"/>
              <a:t>.</a:t>
            </a:r>
            <a:r>
              <a:rPr lang="en-US" altLang="el-GR" sz="2000" dirty="0" smtClean="0"/>
              <a:t> </a:t>
            </a:r>
            <a:endParaRPr lang="el-GR" altLang="el-GR" sz="2000" dirty="0" smtClean="0"/>
          </a:p>
          <a:p>
            <a:r>
              <a:rPr lang="el-GR" altLang="el-GR" sz="2000" dirty="0" smtClean="0"/>
              <a:t>Αύλακα της ΚΚΦ - </a:t>
            </a:r>
            <a:r>
              <a:rPr lang="en-US" altLang="el-GR" sz="2000" dirty="0" smtClean="0"/>
              <a:t>groove for the inferior vena cava</a:t>
            </a:r>
            <a:r>
              <a:rPr lang="el-GR" altLang="el-GR" sz="2000" dirty="0" smtClean="0"/>
              <a:t>.</a:t>
            </a:r>
            <a:endParaRPr lang="en-US" altLang="el-GR" sz="2000" dirty="0" smtClean="0"/>
          </a:p>
          <a:p>
            <a:r>
              <a:rPr lang="el-GR" altLang="el-GR" sz="2000" dirty="0" smtClean="0"/>
              <a:t>Πύλη του ήπατος – κίτρινο πλαίσιο. </a:t>
            </a:r>
            <a:endParaRPr lang="en-US" altLang="el-GR" sz="2000" dirty="0" smtClean="0"/>
          </a:p>
        </p:txBody>
      </p:sp>
      <p:pic>
        <p:nvPicPr>
          <p:cNvPr id="35844" name="Picture 2" descr="http://www.wesnorman.com/Images/liverinferi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3407" y="980728"/>
            <a:ext cx="4163089" cy="365244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
        <p:nvSpPr>
          <p:cNvPr id="6" name="Ορθογώνιο 5"/>
          <p:cNvSpPr/>
          <p:nvPr/>
        </p:nvSpPr>
        <p:spPr>
          <a:xfrm>
            <a:off x="6338949" y="4725144"/>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4"/>
              </a:rPr>
              <a:t>wesnorman.com</a:t>
            </a:r>
            <a:endParaRPr lang="el-GR" sz="1200" dirty="0">
              <a:latin typeface="+mn-lt"/>
            </a:endParaRPr>
          </a:p>
        </p:txBody>
      </p:sp>
    </p:spTree>
    <p:extLst>
      <p:ext uri="{BB962C8B-B14F-4D97-AF65-F5344CB8AC3E}">
        <p14:creationId xmlns:p14="http://schemas.microsoft.com/office/powerpoint/2010/main" xmlns="" val="2225085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323528" y="1340768"/>
            <a:ext cx="4428965" cy="3456384"/>
          </a:xfrm>
        </p:spPr>
        <p:txBody>
          <a:bodyPr>
            <a:normAutofit/>
          </a:bodyPr>
          <a:lstStyle/>
          <a:p>
            <a:r>
              <a:rPr lang="el-GR" altLang="el-GR" sz="2200" dirty="0" smtClean="0"/>
              <a:t>Δεξιός λοβός - </a:t>
            </a:r>
            <a:r>
              <a:rPr lang="en-US" altLang="el-GR" sz="2200" dirty="0" smtClean="0"/>
              <a:t>right lobe</a:t>
            </a:r>
            <a:r>
              <a:rPr lang="el-GR" altLang="el-GR" sz="2200" dirty="0" smtClean="0"/>
              <a:t>.</a:t>
            </a:r>
            <a:endParaRPr lang="en-US" altLang="el-GR" sz="2200" dirty="0" smtClean="0"/>
          </a:p>
          <a:p>
            <a:r>
              <a:rPr lang="el-GR" altLang="el-GR" sz="2200" dirty="0" smtClean="0"/>
              <a:t>Στεφανιαίος σύνδεσμος - </a:t>
            </a:r>
            <a:r>
              <a:rPr lang="en-US" altLang="el-GR" sz="2200" dirty="0" smtClean="0"/>
              <a:t>coronary ligament</a:t>
            </a:r>
            <a:r>
              <a:rPr lang="el-GR" altLang="el-GR" sz="2200" dirty="0" smtClean="0"/>
              <a:t>.</a:t>
            </a:r>
            <a:r>
              <a:rPr lang="en-US" altLang="el-GR" sz="2200" dirty="0" smtClean="0"/>
              <a:t> </a:t>
            </a:r>
          </a:p>
          <a:p>
            <a:r>
              <a:rPr lang="el-GR" altLang="el-GR" sz="2200" dirty="0" smtClean="0"/>
              <a:t>Αριστερός τρίγωνος σύνδεσμος - </a:t>
            </a:r>
            <a:r>
              <a:rPr lang="en-US" altLang="el-GR" sz="2200" dirty="0" smtClean="0"/>
              <a:t>the left triangular ligament</a:t>
            </a:r>
            <a:r>
              <a:rPr lang="el-GR" altLang="el-GR" sz="2200" dirty="0" smtClean="0"/>
              <a:t>.</a:t>
            </a:r>
            <a:r>
              <a:rPr lang="en-US" altLang="el-GR" sz="2200" dirty="0" smtClean="0"/>
              <a:t> </a:t>
            </a:r>
          </a:p>
          <a:p>
            <a:r>
              <a:rPr lang="el-GR" altLang="el-GR" sz="2200" dirty="0" smtClean="0"/>
              <a:t>Δεξιός τρίγωνος σύνδεσμος  - </a:t>
            </a:r>
            <a:r>
              <a:rPr lang="en-US" altLang="el-GR" sz="2200" dirty="0" smtClean="0"/>
              <a:t>the right triangular ligament</a:t>
            </a:r>
            <a:r>
              <a:rPr lang="el-GR" altLang="el-GR" sz="2200" dirty="0" smtClean="0"/>
              <a:t>.</a:t>
            </a:r>
            <a:r>
              <a:rPr lang="en-US" altLang="el-GR" sz="2200" dirty="0" smtClean="0"/>
              <a:t> </a:t>
            </a:r>
          </a:p>
        </p:txBody>
      </p:sp>
      <p:pic>
        <p:nvPicPr>
          <p:cNvPr id="36868" name="Picture 2" descr="http://www.wesnorman.com/Images/liversuperi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1191" y="1268760"/>
            <a:ext cx="4457314" cy="316835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5" name="Ορθογώνιο 4"/>
          <p:cNvSpPr/>
          <p:nvPr/>
        </p:nvSpPr>
        <p:spPr>
          <a:xfrm>
            <a:off x="323528" y="4581128"/>
            <a:ext cx="8712968" cy="1889748"/>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altLang="el-GR" sz="2200" dirty="0">
                <a:solidFill>
                  <a:prstClr val="white"/>
                </a:solidFill>
                <a:latin typeface="Calibri"/>
              </a:rPr>
              <a:t>Γυμνή περιοχή του ήπατος (χωρίς κάλυψη από περιτόναιο</a:t>
            </a:r>
            <a:r>
              <a:rPr lang="el-GR" altLang="el-GR" sz="2200" dirty="0" smtClean="0">
                <a:solidFill>
                  <a:prstClr val="white"/>
                </a:solidFill>
                <a:latin typeface="Calibri"/>
              </a:rPr>
              <a:t>).</a:t>
            </a:r>
            <a:endParaRPr lang="en-US" altLang="el-GR" sz="2200" dirty="0">
              <a:solidFill>
                <a:prstClr val="white"/>
              </a:solidFill>
              <a:latin typeface="Calibri"/>
            </a:endParaRPr>
          </a:p>
          <a:p>
            <a:pPr marL="342900" lvl="0" indent="-342900" fontAlgn="auto">
              <a:lnSpc>
                <a:spcPct val="110000"/>
              </a:lnSpc>
              <a:spcBef>
                <a:spcPts val="1200"/>
              </a:spcBef>
              <a:spcAft>
                <a:spcPts val="0"/>
              </a:spcAft>
              <a:buFont typeface="Arial" pitchFamily="34" charset="0"/>
              <a:buChar char="•"/>
            </a:pPr>
            <a:r>
              <a:rPr lang="el-GR" altLang="el-GR" sz="2200" dirty="0">
                <a:solidFill>
                  <a:prstClr val="white"/>
                </a:solidFill>
                <a:latin typeface="Calibri"/>
              </a:rPr>
              <a:t>Αύλακα της </a:t>
            </a:r>
            <a:r>
              <a:rPr lang="el-GR" altLang="el-GR" sz="2200" dirty="0" smtClean="0">
                <a:solidFill>
                  <a:prstClr val="white"/>
                </a:solidFill>
                <a:latin typeface="Calibri"/>
              </a:rPr>
              <a:t>ΚΚΦ και </a:t>
            </a:r>
            <a:r>
              <a:rPr lang="el-GR" altLang="el-GR" sz="2200" dirty="0">
                <a:solidFill>
                  <a:prstClr val="white"/>
                </a:solidFill>
                <a:latin typeface="Calibri"/>
              </a:rPr>
              <a:t>ηπατικές φλέβες - </a:t>
            </a:r>
            <a:r>
              <a:rPr lang="en-US" altLang="el-GR" sz="2200" dirty="0">
                <a:solidFill>
                  <a:prstClr val="white"/>
                </a:solidFill>
                <a:latin typeface="Calibri"/>
              </a:rPr>
              <a:t>groove for the inferior vena cava and the hepatic </a:t>
            </a:r>
            <a:r>
              <a:rPr lang="en-US" altLang="el-GR" sz="2200" dirty="0" smtClean="0">
                <a:solidFill>
                  <a:prstClr val="white"/>
                </a:solidFill>
                <a:latin typeface="Calibri"/>
              </a:rPr>
              <a:t>veins</a:t>
            </a:r>
            <a:r>
              <a:rPr lang="el-GR" altLang="el-GR" sz="2200" dirty="0" smtClean="0">
                <a:solidFill>
                  <a:prstClr val="white"/>
                </a:solidFill>
                <a:latin typeface="Calibri"/>
              </a:rPr>
              <a:t>.</a:t>
            </a:r>
            <a:r>
              <a:rPr lang="en-US" altLang="el-GR" sz="2200" dirty="0" smtClean="0">
                <a:solidFill>
                  <a:prstClr val="white"/>
                </a:solidFill>
                <a:latin typeface="Calibri"/>
              </a:rPr>
              <a:t> </a:t>
            </a:r>
            <a:endParaRPr lang="en-US" altLang="el-GR" sz="2200" dirty="0">
              <a:solidFill>
                <a:prstClr val="white"/>
              </a:solidFill>
              <a:latin typeface="Calibri"/>
            </a:endParaRPr>
          </a:p>
          <a:p>
            <a:pPr marL="342900" lvl="0" indent="-342900" fontAlgn="auto">
              <a:lnSpc>
                <a:spcPct val="110000"/>
              </a:lnSpc>
              <a:spcBef>
                <a:spcPts val="1200"/>
              </a:spcBef>
              <a:spcAft>
                <a:spcPts val="0"/>
              </a:spcAft>
              <a:buFont typeface="Arial" pitchFamily="34" charset="0"/>
              <a:buChar char="•"/>
            </a:pPr>
            <a:r>
              <a:rPr lang="el-GR" altLang="el-GR" sz="2200" dirty="0">
                <a:solidFill>
                  <a:prstClr val="white"/>
                </a:solidFill>
                <a:latin typeface="Calibri"/>
              </a:rPr>
              <a:t>Κερκοφόρος λοβός  - </a:t>
            </a:r>
            <a:r>
              <a:rPr lang="en-US" altLang="el-GR" sz="2200" dirty="0">
                <a:solidFill>
                  <a:prstClr val="white"/>
                </a:solidFill>
                <a:latin typeface="Calibri"/>
              </a:rPr>
              <a:t>caudate </a:t>
            </a:r>
            <a:r>
              <a:rPr lang="en-US" altLang="el-GR" sz="2200" dirty="0" smtClean="0">
                <a:solidFill>
                  <a:prstClr val="white"/>
                </a:solidFill>
                <a:latin typeface="Calibri"/>
              </a:rPr>
              <a:t>lobe</a:t>
            </a:r>
            <a:r>
              <a:rPr lang="el-GR" altLang="el-GR" sz="2200" dirty="0" smtClean="0">
                <a:solidFill>
                  <a:prstClr val="white"/>
                </a:solidFill>
                <a:latin typeface="Calibri"/>
              </a:rPr>
              <a:t>.</a:t>
            </a:r>
            <a:endParaRPr lang="en-US" altLang="el-GR" sz="2200" dirty="0">
              <a:solidFill>
                <a:prstClr val="white"/>
              </a:solidFill>
              <a:latin typeface="Calibri"/>
            </a:endParaRPr>
          </a:p>
        </p:txBody>
      </p:sp>
      <p:sp>
        <p:nvSpPr>
          <p:cNvPr id="6" name="Τίτλος 5"/>
          <p:cNvSpPr>
            <a:spLocks noGrp="1"/>
          </p:cNvSpPr>
          <p:nvPr>
            <p:ph type="title"/>
          </p:nvPr>
        </p:nvSpPr>
        <p:spPr/>
        <p:txBody>
          <a:bodyPr/>
          <a:lstStyle/>
          <a:p>
            <a:r>
              <a:rPr lang="el-GR" dirty="0" smtClean="0"/>
              <a:t>Άνω </a:t>
            </a:r>
            <a:r>
              <a:rPr lang="el-GR" dirty="0"/>
              <a:t>επιφάνεια ήπατος</a:t>
            </a:r>
          </a:p>
        </p:txBody>
      </p:sp>
      <p:sp>
        <p:nvSpPr>
          <p:cNvPr id="7" name="Ορθογώνιο 6"/>
          <p:cNvSpPr/>
          <p:nvPr/>
        </p:nvSpPr>
        <p:spPr>
          <a:xfrm>
            <a:off x="7881468" y="4442628"/>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4"/>
              </a:rPr>
              <a:t>wesnorman.com</a:t>
            </a:r>
            <a:endParaRPr lang="el-GR" sz="1200" dirty="0">
              <a:latin typeface="+mn-lt"/>
            </a:endParaRPr>
          </a:p>
        </p:txBody>
      </p:sp>
    </p:spTree>
    <p:extLst>
      <p:ext uri="{BB962C8B-B14F-4D97-AF65-F5344CB8AC3E}">
        <p14:creationId xmlns:p14="http://schemas.microsoft.com/office/powerpoint/2010/main" xmlns="" val="2801119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0F29869D-29CE-4634-AB17-F351D6AB8DA6}" type="slidenum">
              <a:rPr lang="el-GR"/>
              <a:pPr>
                <a:defRPr/>
              </a:pPr>
              <a:t>2</a:t>
            </a:fld>
            <a:endParaRPr lang="el-GR"/>
          </a:p>
        </p:txBody>
      </p:sp>
      <p:sp>
        <p:nvSpPr>
          <p:cNvPr id="2" name="Τίτλος 1"/>
          <p:cNvSpPr>
            <a:spLocks noGrp="1"/>
          </p:cNvSpPr>
          <p:nvPr>
            <p:ph type="title"/>
          </p:nvPr>
        </p:nvSpPr>
        <p:spPr>
          <a:xfrm>
            <a:off x="61784" y="116632"/>
            <a:ext cx="9082215" cy="1296144"/>
          </a:xfrm>
        </p:spPr>
        <p:txBody>
          <a:bodyPr>
            <a:normAutofit/>
          </a:bodyPr>
          <a:lstStyle/>
          <a:p>
            <a:r>
              <a:rPr lang="el-GR" dirty="0" smtClean="0"/>
              <a:t>Τμήματα </a:t>
            </a:r>
            <a:r>
              <a:rPr lang="el-GR" dirty="0"/>
              <a:t>και όργανα του </a:t>
            </a:r>
            <a:r>
              <a:rPr lang="el-GR" dirty="0" smtClean="0"/>
              <a:t/>
            </a:r>
            <a:br>
              <a:rPr lang="el-GR" dirty="0" smtClean="0"/>
            </a:br>
            <a:r>
              <a:rPr lang="el-GR" dirty="0" smtClean="0"/>
              <a:t>γαστρεντερικού </a:t>
            </a:r>
            <a:r>
              <a:rPr lang="el-GR" dirty="0"/>
              <a:t>συστήματος</a:t>
            </a:r>
          </a:p>
        </p:txBody>
      </p:sp>
      <p:sp>
        <p:nvSpPr>
          <p:cNvPr id="3" name="Θέση περιεχομένου 2"/>
          <p:cNvSpPr>
            <a:spLocks noGrp="1"/>
          </p:cNvSpPr>
          <p:nvPr>
            <p:ph idx="1"/>
          </p:nvPr>
        </p:nvSpPr>
        <p:spPr>
          <a:xfrm>
            <a:off x="323528" y="1772816"/>
            <a:ext cx="8424936" cy="4824536"/>
          </a:xfrm>
        </p:spPr>
        <p:txBody>
          <a:bodyPr/>
          <a:lstStyle/>
          <a:p>
            <a:r>
              <a:rPr lang="el-GR" dirty="0"/>
              <a:t>Το γαστρεντερικό σύστημα αποτελείται από τον γαστρεντερικό ή πεπτικό σωλήνα και από τα βοηθητικά όργανα που συμμετέχουν στη λειτουργία της πέψης των τροφών.</a:t>
            </a:r>
          </a:p>
          <a:p>
            <a:r>
              <a:rPr lang="el-GR" dirty="0"/>
              <a:t>Ο γαστρεντερικός σωλήνας χωρίζεται σε ανώτερο και κατώτερο</a:t>
            </a:r>
            <a:r>
              <a:rPr lang="el-GR" dirty="0" smtClean="0"/>
              <a:t>.</a:t>
            </a:r>
            <a:endParaRPr lang="el-GR" dirty="0"/>
          </a:p>
        </p:txBody>
      </p:sp>
    </p:spTree>
    <p:extLst>
      <p:ext uri="{BB962C8B-B14F-4D97-AF65-F5344CB8AC3E}">
        <p14:creationId xmlns:p14="http://schemas.microsoft.com/office/powerpoint/2010/main" xmlns="" val="142730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p:txBody>
          <a:bodyPr/>
          <a:lstStyle/>
          <a:p>
            <a:r>
              <a:rPr lang="el-GR" altLang="el-GR" dirty="0" err="1" smtClean="0"/>
              <a:t>Εντύπωμα</a:t>
            </a:r>
            <a:r>
              <a:rPr lang="el-GR" altLang="el-GR" dirty="0" smtClean="0"/>
              <a:t> οισοφάγου – </a:t>
            </a:r>
            <a:r>
              <a:rPr lang="en-US" altLang="el-GR" dirty="0" smtClean="0"/>
              <a:t>esophageal impression</a:t>
            </a:r>
            <a:r>
              <a:rPr lang="el-GR" altLang="el-GR" dirty="0" smtClean="0"/>
              <a:t>.</a:t>
            </a:r>
            <a:endParaRPr lang="en-US" altLang="el-GR" dirty="0" smtClean="0"/>
          </a:p>
          <a:p>
            <a:r>
              <a:rPr lang="el-GR" altLang="el-GR" dirty="0" smtClean="0"/>
              <a:t>Γαστρικό </a:t>
            </a:r>
            <a:r>
              <a:rPr lang="el-GR" altLang="el-GR" dirty="0" err="1" smtClean="0"/>
              <a:t>εντύπωμα</a:t>
            </a:r>
            <a:r>
              <a:rPr lang="el-GR" altLang="el-GR" dirty="0" smtClean="0"/>
              <a:t> – </a:t>
            </a:r>
            <a:r>
              <a:rPr lang="en-US" altLang="el-GR" dirty="0" smtClean="0"/>
              <a:t>gastric impression</a:t>
            </a:r>
            <a:r>
              <a:rPr lang="el-GR" altLang="el-GR" dirty="0" smtClean="0"/>
              <a:t>.</a:t>
            </a:r>
            <a:endParaRPr lang="en-US" altLang="el-GR" dirty="0" smtClean="0"/>
          </a:p>
          <a:p>
            <a:r>
              <a:rPr lang="el-GR" altLang="el-GR" dirty="0" smtClean="0"/>
              <a:t>Νεφρικό </a:t>
            </a:r>
            <a:r>
              <a:rPr lang="el-GR" altLang="el-GR" dirty="0" err="1" smtClean="0"/>
              <a:t>εντύπωμα</a:t>
            </a:r>
            <a:r>
              <a:rPr lang="el-GR" altLang="el-GR" dirty="0" smtClean="0"/>
              <a:t> – </a:t>
            </a:r>
            <a:r>
              <a:rPr lang="en-US" altLang="el-GR" dirty="0" smtClean="0"/>
              <a:t>renal impression</a:t>
            </a:r>
            <a:r>
              <a:rPr lang="el-GR" altLang="el-GR" dirty="0" smtClean="0"/>
              <a:t>.</a:t>
            </a:r>
            <a:endParaRPr lang="en-US" altLang="el-GR" dirty="0" smtClean="0"/>
          </a:p>
          <a:p>
            <a:r>
              <a:rPr lang="el-GR" altLang="el-GR" dirty="0" smtClean="0"/>
              <a:t>Κολικό </a:t>
            </a:r>
            <a:r>
              <a:rPr lang="el-GR" altLang="el-GR" dirty="0" err="1" smtClean="0"/>
              <a:t>εντύπωμα</a:t>
            </a:r>
            <a:r>
              <a:rPr lang="el-GR" altLang="el-GR" dirty="0" smtClean="0"/>
              <a:t> – </a:t>
            </a:r>
            <a:r>
              <a:rPr lang="en-US" altLang="el-GR" dirty="0" smtClean="0"/>
              <a:t>colic impression</a:t>
            </a:r>
            <a:r>
              <a:rPr lang="el-GR" altLang="el-GR" dirty="0" smtClean="0"/>
              <a:t>.</a:t>
            </a:r>
            <a:endParaRPr lang="en-US" altLang="el-GR" dirty="0" smtClean="0"/>
          </a:p>
        </p:txBody>
      </p:sp>
      <p:pic>
        <p:nvPicPr>
          <p:cNvPr id="37892" name="Picture 2" descr="http://www.wesnorman.com/Images/liverimpressio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3429000"/>
            <a:ext cx="3779912" cy="33162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4" name="Τίτλος 3"/>
          <p:cNvSpPr>
            <a:spLocks noGrp="1"/>
          </p:cNvSpPr>
          <p:nvPr>
            <p:ph type="title"/>
          </p:nvPr>
        </p:nvSpPr>
        <p:spPr/>
        <p:txBody>
          <a:bodyPr/>
          <a:lstStyle/>
          <a:p>
            <a:r>
              <a:rPr lang="el-GR" dirty="0" smtClean="0"/>
              <a:t>Σχέσεις </a:t>
            </a:r>
            <a:r>
              <a:rPr lang="el-GR" dirty="0"/>
              <a:t>του ήπατος</a:t>
            </a:r>
          </a:p>
        </p:txBody>
      </p:sp>
      <p:sp>
        <p:nvSpPr>
          <p:cNvPr id="6" name="Ορθογώνιο 5"/>
          <p:cNvSpPr/>
          <p:nvPr/>
        </p:nvSpPr>
        <p:spPr>
          <a:xfrm>
            <a:off x="3916060" y="6474542"/>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4"/>
              </a:rPr>
              <a:t>wesnorman.com</a:t>
            </a:r>
            <a:endParaRPr lang="el-GR" sz="1200" dirty="0">
              <a:latin typeface="+mn-lt"/>
            </a:endParaRPr>
          </a:p>
        </p:txBody>
      </p:sp>
    </p:spTree>
    <p:extLst>
      <p:ext uri="{BB962C8B-B14F-4D97-AF65-F5344CB8AC3E}">
        <p14:creationId xmlns:p14="http://schemas.microsoft.com/office/powerpoint/2010/main" xmlns="" val="163425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3687137" y="116632"/>
            <a:ext cx="5456862" cy="1008112"/>
          </a:xfrm>
        </p:spPr>
        <p:txBody>
          <a:bodyPr/>
          <a:lstStyle/>
          <a:p>
            <a:r>
              <a:rPr lang="el-GR" dirty="0" smtClean="0"/>
              <a:t>Χοληφόρο σύστημα </a:t>
            </a:r>
            <a:endParaRPr lang="el-GR" dirty="0"/>
          </a:p>
        </p:txBody>
      </p:sp>
      <p:sp>
        <p:nvSpPr>
          <p:cNvPr id="8" name="Θέση περιεχομένου 7"/>
          <p:cNvSpPr>
            <a:spLocks noGrp="1"/>
          </p:cNvSpPr>
          <p:nvPr>
            <p:ph idx="1"/>
          </p:nvPr>
        </p:nvSpPr>
        <p:spPr>
          <a:xfrm>
            <a:off x="323528" y="260648"/>
            <a:ext cx="4248472" cy="6453336"/>
          </a:xfrm>
        </p:spPr>
        <p:txBody>
          <a:bodyPr>
            <a:noAutofit/>
          </a:bodyPr>
          <a:lstStyle/>
          <a:p>
            <a:pPr marL="0" indent="0">
              <a:lnSpc>
                <a:spcPct val="120000"/>
              </a:lnSpc>
              <a:spcBef>
                <a:spcPts val="600"/>
              </a:spcBef>
              <a:buNone/>
            </a:pPr>
            <a:r>
              <a:rPr lang="en-US" sz="1600" dirty="0"/>
              <a:t>1. </a:t>
            </a:r>
            <a:r>
              <a:rPr lang="en-US" sz="1600" dirty="0">
                <a:hlinkClick r:id="rId3" tooltip="en:Bile duct"/>
              </a:rPr>
              <a:t>Bile ducts</a:t>
            </a:r>
            <a:r>
              <a:rPr lang="en-US" sz="1600" dirty="0"/>
              <a:t>:</a:t>
            </a:r>
          </a:p>
          <a:p>
            <a:pPr marL="0" indent="0">
              <a:lnSpc>
                <a:spcPct val="120000"/>
              </a:lnSpc>
              <a:spcBef>
                <a:spcPts val="600"/>
              </a:spcBef>
              <a:buNone/>
            </a:pPr>
            <a:r>
              <a:rPr lang="en-US" sz="1600" dirty="0"/>
              <a:t>2. </a:t>
            </a:r>
            <a:r>
              <a:rPr lang="en-US" sz="1600" dirty="0">
                <a:hlinkClick r:id="rId4" tooltip="en:Intrahepatic bile duct"/>
              </a:rPr>
              <a:t>Intrahepatic bile </a:t>
            </a:r>
            <a:r>
              <a:rPr lang="en-US" sz="1600" dirty="0" smtClean="0">
                <a:hlinkClick r:id="rId4" tooltip="en:Intrahepatic bile duct"/>
              </a:rPr>
              <a:t>ducts</a:t>
            </a:r>
            <a:endParaRPr lang="el-GR" sz="1600" dirty="0" smtClean="0"/>
          </a:p>
          <a:p>
            <a:pPr marL="0" indent="0">
              <a:lnSpc>
                <a:spcPct val="120000"/>
              </a:lnSpc>
              <a:spcBef>
                <a:spcPts val="600"/>
              </a:spcBef>
              <a:buNone/>
            </a:pPr>
            <a:r>
              <a:rPr lang="en-US" sz="1600" dirty="0" smtClean="0"/>
              <a:t>3</a:t>
            </a:r>
            <a:r>
              <a:rPr lang="en-US" sz="1600" dirty="0"/>
              <a:t>. Left and right </a:t>
            </a:r>
            <a:r>
              <a:rPr lang="en-US" sz="1600" dirty="0">
                <a:hlinkClick r:id="rId5" tooltip="en:Hepatic duct"/>
              </a:rPr>
              <a:t>hepatic </a:t>
            </a:r>
            <a:r>
              <a:rPr lang="en-US" sz="1600" dirty="0" smtClean="0">
                <a:hlinkClick r:id="rId5" tooltip="en:Hepatic duct"/>
              </a:rPr>
              <a:t>ducts</a:t>
            </a:r>
            <a:endParaRPr lang="el-GR" sz="1600" dirty="0" smtClean="0"/>
          </a:p>
          <a:p>
            <a:pPr marL="0" indent="0">
              <a:lnSpc>
                <a:spcPct val="120000"/>
              </a:lnSpc>
              <a:spcBef>
                <a:spcPts val="600"/>
              </a:spcBef>
              <a:buNone/>
            </a:pPr>
            <a:r>
              <a:rPr lang="en-US" sz="1600" dirty="0" smtClean="0"/>
              <a:t>4</a:t>
            </a:r>
            <a:r>
              <a:rPr lang="en-US" sz="1600" dirty="0"/>
              <a:t>. </a:t>
            </a:r>
            <a:r>
              <a:rPr lang="en-US" sz="1600" dirty="0">
                <a:hlinkClick r:id="rId6" tooltip="en:Common hepatic duct"/>
              </a:rPr>
              <a:t>Common hepatic </a:t>
            </a:r>
            <a:r>
              <a:rPr lang="en-US" sz="1600" dirty="0" smtClean="0">
                <a:hlinkClick r:id="rId6" tooltip="en:Common hepatic duct"/>
              </a:rPr>
              <a:t>duct</a:t>
            </a:r>
            <a:endParaRPr lang="el-GR" sz="1600" dirty="0" smtClean="0"/>
          </a:p>
          <a:p>
            <a:pPr marL="0" indent="0">
              <a:lnSpc>
                <a:spcPct val="120000"/>
              </a:lnSpc>
              <a:spcBef>
                <a:spcPts val="600"/>
              </a:spcBef>
              <a:buNone/>
            </a:pPr>
            <a:r>
              <a:rPr lang="en-US" sz="1600" dirty="0"/>
              <a:t>5. </a:t>
            </a:r>
            <a:r>
              <a:rPr lang="en-US" sz="1600" dirty="0">
                <a:hlinkClick r:id="rId7" tooltip="en:Cystic duct"/>
              </a:rPr>
              <a:t>Cystic duct</a:t>
            </a:r>
            <a:endParaRPr lang="el-GR" sz="1600" dirty="0"/>
          </a:p>
          <a:p>
            <a:pPr marL="0" indent="0">
              <a:lnSpc>
                <a:spcPct val="120000"/>
              </a:lnSpc>
              <a:spcBef>
                <a:spcPts val="600"/>
              </a:spcBef>
              <a:buNone/>
            </a:pPr>
            <a:r>
              <a:rPr lang="en-US" sz="1600" dirty="0"/>
              <a:t>6. </a:t>
            </a:r>
            <a:r>
              <a:rPr lang="en-US" sz="1600" dirty="0">
                <a:hlinkClick r:id="rId8" tooltip="en:Common bile duct"/>
              </a:rPr>
              <a:t>Common bile duct</a:t>
            </a:r>
            <a:endParaRPr lang="el-GR" sz="1600" dirty="0"/>
          </a:p>
          <a:p>
            <a:pPr marL="0" indent="0">
              <a:lnSpc>
                <a:spcPct val="120000"/>
              </a:lnSpc>
              <a:spcBef>
                <a:spcPts val="600"/>
              </a:spcBef>
              <a:buNone/>
            </a:pPr>
            <a:r>
              <a:rPr lang="en-US" sz="1600" dirty="0"/>
              <a:t>7. </a:t>
            </a:r>
            <a:r>
              <a:rPr lang="en-US" sz="1600" dirty="0">
                <a:hlinkClick r:id="rId9" tooltip="en:Ampulla of Vater"/>
              </a:rPr>
              <a:t>Ampulla of </a:t>
            </a:r>
            <a:r>
              <a:rPr lang="en-US" sz="1600" dirty="0" err="1">
                <a:hlinkClick r:id="rId9" tooltip="en:Ampulla of Vater"/>
              </a:rPr>
              <a:t>Vater</a:t>
            </a:r>
            <a:endParaRPr lang="el-GR" sz="1600" dirty="0"/>
          </a:p>
          <a:p>
            <a:pPr marL="0" indent="0">
              <a:lnSpc>
                <a:spcPct val="120000"/>
              </a:lnSpc>
              <a:spcBef>
                <a:spcPts val="600"/>
              </a:spcBef>
              <a:buNone/>
            </a:pPr>
            <a:r>
              <a:rPr lang="en-US" sz="1600" dirty="0"/>
              <a:t>8. </a:t>
            </a:r>
            <a:r>
              <a:rPr lang="en-US" sz="1600" dirty="0">
                <a:hlinkClick r:id="rId10" tooltip="en:Major duodenal papilla"/>
              </a:rPr>
              <a:t>Major duodenal papilla</a:t>
            </a:r>
            <a:endParaRPr lang="el-GR" sz="1600" dirty="0"/>
          </a:p>
          <a:p>
            <a:pPr marL="0" indent="0">
              <a:lnSpc>
                <a:spcPct val="120000"/>
              </a:lnSpc>
              <a:spcBef>
                <a:spcPts val="600"/>
              </a:spcBef>
              <a:buNone/>
            </a:pPr>
            <a:r>
              <a:rPr lang="en-US" sz="1600" dirty="0"/>
              <a:t>9. </a:t>
            </a:r>
            <a:r>
              <a:rPr lang="en-US" sz="1600" dirty="0">
                <a:hlinkClick r:id="rId11" tooltip="en:Gallbladder"/>
              </a:rPr>
              <a:t>Gallbladder</a:t>
            </a:r>
            <a:r>
              <a:rPr lang="en-US" sz="1600" dirty="0"/>
              <a:t/>
            </a:r>
            <a:br>
              <a:rPr lang="en-US" sz="1600" dirty="0"/>
            </a:br>
            <a:r>
              <a:rPr lang="en-US" sz="1600" dirty="0"/>
              <a:t>10-11. Right and left lobes of </a:t>
            </a:r>
            <a:r>
              <a:rPr lang="en-US" sz="1600" dirty="0">
                <a:hlinkClick r:id="rId12" tooltip="en:Liver"/>
              </a:rPr>
              <a:t>liver</a:t>
            </a:r>
            <a:r>
              <a:rPr lang="en-US" sz="1600" dirty="0"/>
              <a:t/>
            </a:r>
            <a:br>
              <a:rPr lang="en-US" sz="1600" dirty="0"/>
            </a:br>
            <a:r>
              <a:rPr lang="en-US" sz="1600" dirty="0"/>
              <a:t>12. </a:t>
            </a:r>
            <a:r>
              <a:rPr lang="en-US" sz="1600" dirty="0">
                <a:hlinkClick r:id="rId13" tooltip="en:Spleen"/>
              </a:rPr>
              <a:t>Spleen</a:t>
            </a:r>
            <a:r>
              <a:rPr lang="en-US" sz="1600" dirty="0"/>
              <a:t/>
            </a:r>
            <a:br>
              <a:rPr lang="en-US" sz="1600" dirty="0"/>
            </a:br>
            <a:r>
              <a:rPr lang="en-US" sz="1600" dirty="0"/>
              <a:t>13. </a:t>
            </a:r>
            <a:r>
              <a:rPr lang="en-US" sz="1600" dirty="0">
                <a:hlinkClick r:id="rId14" tooltip="en:Esophagus"/>
              </a:rPr>
              <a:t>Esophagus</a:t>
            </a:r>
            <a:r>
              <a:rPr lang="en-US" sz="1600" dirty="0"/>
              <a:t/>
            </a:r>
            <a:br>
              <a:rPr lang="en-US" sz="1600" dirty="0"/>
            </a:br>
            <a:r>
              <a:rPr lang="en-US" sz="1600" dirty="0"/>
              <a:t>14. </a:t>
            </a:r>
            <a:r>
              <a:rPr lang="en-US" sz="1600" dirty="0">
                <a:hlinkClick r:id="rId15" tooltip="en:Stomach"/>
              </a:rPr>
              <a:t>Stomach</a:t>
            </a:r>
            <a:r>
              <a:rPr lang="en-US" sz="1600" dirty="0"/>
              <a:t/>
            </a:r>
            <a:br>
              <a:rPr lang="en-US" sz="1600" dirty="0"/>
            </a:br>
            <a:r>
              <a:rPr lang="en-US" sz="1600" dirty="0"/>
              <a:t>15. </a:t>
            </a:r>
            <a:r>
              <a:rPr lang="en-US" sz="1600" dirty="0">
                <a:hlinkClick r:id="rId16" tooltip="en:Duodenum"/>
              </a:rPr>
              <a:t>Duodenum</a:t>
            </a:r>
            <a:r>
              <a:rPr lang="en-US" sz="1600" dirty="0"/>
              <a:t/>
            </a:r>
            <a:br>
              <a:rPr lang="en-US" sz="1600" dirty="0"/>
            </a:br>
            <a:r>
              <a:rPr lang="en-US" sz="1600" dirty="0"/>
              <a:t>16. </a:t>
            </a:r>
            <a:r>
              <a:rPr lang="en-US" sz="1600" dirty="0">
                <a:hlinkClick r:id="rId17" tooltip="en:Jejunum"/>
              </a:rPr>
              <a:t>Jejunum</a:t>
            </a:r>
            <a:r>
              <a:rPr lang="en-US" sz="1600" dirty="0"/>
              <a:t/>
            </a:r>
            <a:br>
              <a:rPr lang="en-US" sz="1600" dirty="0"/>
            </a:br>
            <a:r>
              <a:rPr lang="en-US" sz="1600" dirty="0"/>
              <a:t>17. </a:t>
            </a:r>
            <a:r>
              <a:rPr lang="en-US" sz="1600" dirty="0">
                <a:hlinkClick r:id="rId18" tooltip="en:Pancreas"/>
              </a:rPr>
              <a:t>Pancreas</a:t>
            </a:r>
            <a:r>
              <a:rPr lang="en-US" sz="1600" dirty="0"/>
              <a:t>:</a:t>
            </a:r>
          </a:p>
          <a:p>
            <a:pPr marL="0" indent="0">
              <a:lnSpc>
                <a:spcPct val="120000"/>
              </a:lnSpc>
              <a:spcBef>
                <a:spcPts val="600"/>
              </a:spcBef>
              <a:buNone/>
            </a:pPr>
            <a:r>
              <a:rPr lang="en-US" sz="1600" dirty="0"/>
              <a:t>18. </a:t>
            </a:r>
            <a:r>
              <a:rPr lang="en-US" sz="1600" dirty="0">
                <a:hlinkClick r:id="rId19" tooltip="en:Accessory pancreatic duct"/>
              </a:rPr>
              <a:t>Accessory pancreatic </a:t>
            </a:r>
            <a:r>
              <a:rPr lang="en-US" sz="1600" dirty="0" smtClean="0">
                <a:hlinkClick r:id="rId19" tooltip="en:Accessory pancreatic duct"/>
              </a:rPr>
              <a:t>duct</a:t>
            </a:r>
            <a:endParaRPr lang="el-GR" sz="1600" dirty="0" smtClean="0"/>
          </a:p>
          <a:p>
            <a:pPr marL="0" indent="0">
              <a:lnSpc>
                <a:spcPct val="120000"/>
              </a:lnSpc>
              <a:spcBef>
                <a:spcPts val="600"/>
              </a:spcBef>
              <a:buNone/>
            </a:pPr>
            <a:r>
              <a:rPr lang="en-US" sz="1600" dirty="0" smtClean="0"/>
              <a:t>19</a:t>
            </a:r>
            <a:r>
              <a:rPr lang="en-US" sz="1600" dirty="0"/>
              <a:t>. </a:t>
            </a:r>
            <a:r>
              <a:rPr lang="en-US" sz="1600" dirty="0">
                <a:hlinkClick r:id="rId20" tooltip="en:Pancreatic duct"/>
              </a:rPr>
              <a:t>Pancreatic </a:t>
            </a:r>
            <a:r>
              <a:rPr lang="en-US" sz="1600" dirty="0" smtClean="0">
                <a:hlinkClick r:id="rId20" tooltip="en:Pancreatic duct"/>
              </a:rPr>
              <a:t>duct</a:t>
            </a:r>
            <a:endParaRPr lang="el-GR" sz="1600" dirty="0" smtClean="0"/>
          </a:p>
          <a:p>
            <a:pPr marL="0" indent="0">
              <a:lnSpc>
                <a:spcPct val="120000"/>
              </a:lnSpc>
              <a:spcBef>
                <a:spcPts val="600"/>
              </a:spcBef>
              <a:buNone/>
            </a:pPr>
            <a:r>
              <a:rPr lang="en-US" sz="1600" dirty="0" smtClean="0"/>
              <a:t>20-21</a:t>
            </a:r>
            <a:r>
              <a:rPr lang="en-US" sz="1600" dirty="0"/>
              <a:t>: Right and left </a:t>
            </a:r>
            <a:r>
              <a:rPr lang="en-US" sz="1600" dirty="0">
                <a:hlinkClick r:id="rId21" tooltip="en:Kidney"/>
              </a:rPr>
              <a:t>kidneys</a:t>
            </a:r>
            <a:endParaRPr lang="el-GR" sz="16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80898" name="Picture 2" descr="File:Biliary system multilingual.svg"/>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3419871" y="1196752"/>
            <a:ext cx="5696515" cy="4996943"/>
          </a:xfrm>
          <a:prstGeom prst="rect">
            <a:avLst/>
          </a:prstGeom>
          <a:solidFill>
            <a:schemeClr val="bg1"/>
          </a:solidFill>
          <a:ln>
            <a:solidFill>
              <a:schemeClr val="tx1"/>
            </a:solidFill>
          </a:ln>
        </p:spPr>
      </p:pic>
      <p:sp>
        <p:nvSpPr>
          <p:cNvPr id="13" name="Rectangle 7"/>
          <p:cNvSpPr/>
          <p:nvPr/>
        </p:nvSpPr>
        <p:spPr>
          <a:xfrm>
            <a:off x="3531824" y="6213488"/>
            <a:ext cx="5472608" cy="276999"/>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23"/>
              </a:rPr>
              <a:t>Biliary system </a:t>
            </a:r>
            <a:r>
              <a:rPr lang="en-US" sz="1200" dirty="0" smtClean="0">
                <a:latin typeface="+mn-lt"/>
                <a:hlinkClick r:id="rId23"/>
              </a:rPr>
              <a:t>multilingual</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 </a:t>
            </a:r>
            <a:r>
              <a:rPr lang="en-US" sz="1200" dirty="0" err="1">
                <a:latin typeface="+mn-lt"/>
                <a:hlinkClick r:id="rId24" tooltip="User:Jmarchn"/>
              </a:rPr>
              <a:t>Jmarchn</a:t>
            </a:r>
            <a:r>
              <a:rPr lang="en-US" sz="1200" dirty="0">
                <a:solidFill>
                  <a:schemeClr val="bg1">
                    <a:lumMod val="75000"/>
                  </a:schemeClr>
                </a:solidFill>
                <a:latin typeface="+mn-lt"/>
              </a:rPr>
              <a:t> </a:t>
            </a:r>
            <a:r>
              <a:rPr lang="el-GR" sz="1200" dirty="0" smtClean="0">
                <a:solidFill>
                  <a:schemeClr val="bg1">
                    <a:lumMod val="75000"/>
                  </a:schemeClr>
                </a:solidFill>
                <a:latin typeface="+mn-lt"/>
              </a:rPr>
              <a:t>διαθέσιμο με άδεια </a:t>
            </a:r>
            <a:r>
              <a:rPr lang="en-US" sz="1200" dirty="0">
                <a:solidFill>
                  <a:schemeClr val="bg1">
                    <a:lumMod val="75000"/>
                  </a:schemeClr>
                </a:solidFill>
                <a:latin typeface="+mn-lt"/>
                <a:hlinkClick r:id="rId25"/>
              </a:rPr>
              <a:t>CC BY-SA 3.0</a:t>
            </a:r>
            <a:endParaRPr lang="en-US" sz="1200" dirty="0">
              <a:solidFill>
                <a:schemeClr val="bg1">
                  <a:lumMod val="75000"/>
                </a:schemeClr>
              </a:solidFill>
              <a:latin typeface="+mn-lt"/>
            </a:endParaRPr>
          </a:p>
        </p:txBody>
      </p:sp>
    </p:spTree>
    <p:extLst>
      <p:ext uri="{BB962C8B-B14F-4D97-AF65-F5344CB8AC3E}">
        <p14:creationId xmlns:p14="http://schemas.microsoft.com/office/powerpoint/2010/main" xmlns="" val="1516432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Ήπαρ </a:t>
            </a:r>
            <a:r>
              <a:rPr lang="el-GR" sz="3000" b="0" dirty="0" smtClean="0">
                <a:solidFill>
                  <a:prstClr val="white"/>
                </a:solidFill>
              </a:rPr>
              <a:t>3/3</a:t>
            </a:r>
            <a:endParaRPr lang="el-GR" dirty="0"/>
          </a:p>
        </p:txBody>
      </p:sp>
      <p:sp>
        <p:nvSpPr>
          <p:cNvPr id="39939" name="Content Placeholder 2"/>
          <p:cNvSpPr>
            <a:spLocks noGrp="1"/>
          </p:cNvSpPr>
          <p:nvPr>
            <p:ph idx="1"/>
          </p:nvPr>
        </p:nvSpPr>
        <p:spPr/>
        <p:txBody>
          <a:bodyPr/>
          <a:lstStyle/>
          <a:p>
            <a:r>
              <a:rPr lang="el-GR" altLang="el-GR" smtClean="0"/>
              <a:t>Στο ήπαρ διακρίνουμε έναν μεγάλο </a:t>
            </a:r>
            <a:r>
              <a:rPr lang="el-GR" altLang="el-GR" b="1" smtClean="0"/>
              <a:t>δεξιό λοβό</a:t>
            </a:r>
            <a:r>
              <a:rPr lang="el-GR" altLang="el-GR" smtClean="0"/>
              <a:t> και έναν μικρότερο </a:t>
            </a:r>
            <a:r>
              <a:rPr lang="el-GR" altLang="el-GR" b="1" smtClean="0"/>
              <a:t>αριστερό λοβό</a:t>
            </a:r>
            <a:r>
              <a:rPr lang="el-GR" altLang="el-GR" smtClean="0"/>
              <a:t>. Διακρίνονται και δύο μικρότεροι λοβοί, ο </a:t>
            </a:r>
            <a:r>
              <a:rPr lang="el-GR" altLang="el-GR" b="1" smtClean="0"/>
              <a:t>τετράπλευρος</a:t>
            </a:r>
            <a:r>
              <a:rPr lang="el-GR" altLang="el-GR" smtClean="0"/>
              <a:t> και ο </a:t>
            </a:r>
            <a:r>
              <a:rPr lang="el-GR" altLang="el-GR" b="1" smtClean="0"/>
              <a:t>κερκοφόρος</a:t>
            </a:r>
            <a:r>
              <a:rPr lang="el-GR" altLang="el-GR" smtClean="0"/>
              <a:t>, οι οποίοι ανατομικά ανήκουν στο δεξιό λοβό, αλλά λειτουργικά φαίνεται ότι αρδεύονται με αίμα από τους αριστερούς κλάδους της ηπατικής αρτηρίας και της πυλαίας φλέβας. Εξωτερικά το ήπαρ περιβάλλεται από ινώδη κάψα.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xmlns="" val="1336846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Διαχωρισμός του ήπατος σε τμήματα </a:t>
            </a:r>
            <a:endParaRPr lang="en-US" dirty="0"/>
          </a:p>
        </p:txBody>
      </p:sp>
      <p:sp>
        <p:nvSpPr>
          <p:cNvPr id="40963" name="Content Placeholder 2"/>
          <p:cNvSpPr>
            <a:spLocks noGrp="1"/>
          </p:cNvSpPr>
          <p:nvPr>
            <p:ph idx="1"/>
          </p:nvPr>
        </p:nvSpPr>
        <p:spPr>
          <a:xfrm>
            <a:off x="323528" y="1340768"/>
            <a:ext cx="4238946" cy="5256584"/>
          </a:xfrm>
        </p:spPr>
        <p:txBody>
          <a:bodyPr/>
          <a:lstStyle/>
          <a:p>
            <a:r>
              <a:rPr lang="el-GR" altLang="el-GR" sz="2400" dirty="0" smtClean="0"/>
              <a:t>Δεξιά οβελιαία γραμμή – κοίτη χοληδόχου κύστης και αύλακα ΚΚΦ.</a:t>
            </a:r>
            <a:endParaRPr lang="en-US" altLang="el-GR" sz="2400" dirty="0" smtClean="0"/>
          </a:p>
          <a:p>
            <a:r>
              <a:rPr lang="el-GR" altLang="el-GR" sz="2400" dirty="0" smtClean="0"/>
              <a:t>Αριστερή οβελιαία γραμμή – </a:t>
            </a:r>
            <a:r>
              <a:rPr lang="el-GR" altLang="el-GR" sz="2400" dirty="0" err="1" smtClean="0"/>
              <a:t>στρογγύλος</a:t>
            </a:r>
            <a:r>
              <a:rPr lang="el-GR" altLang="el-GR" sz="2400" dirty="0" smtClean="0"/>
              <a:t> και φλεβώδης σύνδεσμοι του ήπατος.</a:t>
            </a:r>
            <a:endParaRPr lang="en-US" altLang="el-GR" sz="2400" dirty="0" smtClean="0"/>
          </a:p>
          <a:p>
            <a:r>
              <a:rPr lang="el-GR" altLang="el-GR" sz="2400" dirty="0" smtClean="0"/>
              <a:t>Εγκάρσια γραμμή – η πύλη του ήπατος  - κίτρινο πλαίσιο </a:t>
            </a:r>
            <a:r>
              <a:rPr lang="en-US" altLang="el-GR" sz="2400" dirty="0" smtClean="0"/>
              <a:t>– </a:t>
            </a:r>
            <a:r>
              <a:rPr lang="el-GR" altLang="el-GR" sz="2400" dirty="0" smtClean="0"/>
              <a:t>χοληφόρα, πυλαία φλέβα, ηπατική αρτηρία.</a:t>
            </a:r>
            <a:endParaRPr lang="en-US" altLang="el-GR" sz="2400" dirty="0" smtClean="0"/>
          </a:p>
        </p:txBody>
      </p:sp>
      <p:pic>
        <p:nvPicPr>
          <p:cNvPr id="40964" name="Picture 2" descr="http://www.wesnorman.com/Images/liverfossa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1412776"/>
            <a:ext cx="4581525" cy="40195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
        <p:nvSpPr>
          <p:cNvPr id="6" name="Ορθογώνιο 5"/>
          <p:cNvSpPr/>
          <p:nvPr/>
        </p:nvSpPr>
        <p:spPr>
          <a:xfrm>
            <a:off x="6174752" y="5438604"/>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3"/>
              </a:rPr>
              <a:t>wesnorman.com</a:t>
            </a:r>
            <a:endParaRPr lang="el-GR" sz="1200" dirty="0">
              <a:latin typeface="+mn-lt"/>
            </a:endParaRPr>
          </a:p>
        </p:txBody>
      </p:sp>
    </p:spTree>
    <p:extLst>
      <p:ext uri="{BB962C8B-B14F-4D97-AF65-F5344CB8AC3E}">
        <p14:creationId xmlns:p14="http://schemas.microsoft.com/office/powerpoint/2010/main" xmlns="" val="3268792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Τμήματα ήπατος </a:t>
            </a:r>
            <a:r>
              <a:rPr lang="el-GR" sz="3000" b="0" dirty="0" smtClean="0"/>
              <a:t>1/2</a:t>
            </a:r>
            <a:endParaRPr lang="en-US" sz="3000" b="0" dirty="0"/>
          </a:p>
        </p:txBody>
      </p:sp>
      <p:sp>
        <p:nvSpPr>
          <p:cNvPr id="41987" name="Content Placeholder 2"/>
          <p:cNvSpPr>
            <a:spLocks noGrp="1"/>
          </p:cNvSpPr>
          <p:nvPr>
            <p:ph idx="1"/>
          </p:nvPr>
        </p:nvSpPr>
        <p:spPr>
          <a:xfrm>
            <a:off x="323528" y="1196752"/>
            <a:ext cx="8424936" cy="1080120"/>
          </a:xfrm>
        </p:spPr>
        <p:txBody>
          <a:bodyPr/>
          <a:lstStyle/>
          <a:p>
            <a:r>
              <a:rPr lang="el-GR" altLang="el-GR" dirty="0" smtClean="0"/>
              <a:t>Η ανατομική που έχει σχέση με τη χειρουργική του ήπατος.</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pic>
        <p:nvPicPr>
          <p:cNvPr id="1026" name="Picture 2" descr="Liver anatom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2060848"/>
            <a:ext cx="6069244" cy="42484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Ορθογώνιο 4"/>
          <p:cNvSpPr/>
          <p:nvPr/>
        </p:nvSpPr>
        <p:spPr>
          <a:xfrm>
            <a:off x="2267744" y="6381328"/>
            <a:ext cx="4572000" cy="276999"/>
          </a:xfrm>
          <a:prstGeom prst="rect">
            <a:avLst/>
          </a:prstGeom>
        </p:spPr>
        <p:txBody>
          <a:bodyPr>
            <a:spAutoFit/>
          </a:bodyPr>
          <a:lstStyle/>
          <a:p>
            <a:pPr algn="ctr"/>
            <a:r>
              <a:rPr lang="en-US" sz="1200" dirty="0" smtClean="0">
                <a:latin typeface="+mn-lt"/>
                <a:hlinkClick r:id="rId3"/>
              </a:rPr>
              <a:t>radiologyassistant.nl</a:t>
            </a:r>
            <a:endParaRPr lang="el-GR" sz="1200" dirty="0">
              <a:latin typeface="+mn-lt"/>
            </a:endParaRPr>
          </a:p>
        </p:txBody>
      </p:sp>
    </p:spTree>
    <p:extLst>
      <p:ext uri="{BB962C8B-B14F-4D97-AF65-F5344CB8AC3E}">
        <p14:creationId xmlns:p14="http://schemas.microsoft.com/office/powerpoint/2010/main" xmlns="" val="1997115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Τμήματα ήπατος </a:t>
            </a:r>
            <a:r>
              <a:rPr lang="el-GR" sz="3000" b="0" dirty="0" smtClean="0">
                <a:solidFill>
                  <a:prstClr val="white"/>
                </a:solidFill>
              </a:rPr>
              <a:t>2/2</a:t>
            </a:r>
            <a:endParaRPr lang="el-GR" dirty="0"/>
          </a:p>
        </p:txBody>
      </p:sp>
      <p:sp>
        <p:nvSpPr>
          <p:cNvPr id="44035" name="Content Placeholder 2"/>
          <p:cNvSpPr>
            <a:spLocks noGrp="1"/>
          </p:cNvSpPr>
          <p:nvPr>
            <p:ph idx="1"/>
          </p:nvPr>
        </p:nvSpPr>
        <p:spPr>
          <a:xfrm>
            <a:off x="323529" y="1340768"/>
            <a:ext cx="3672407" cy="3312368"/>
          </a:xfrm>
        </p:spPr>
        <p:txBody>
          <a:bodyPr/>
          <a:lstStyle/>
          <a:p>
            <a:r>
              <a:rPr lang="el-GR" altLang="el-GR" dirty="0" smtClean="0"/>
              <a:t>Στις ηπατεκτομές έχει σημασία ο όγκος του ήπατος που απομένει να είναι επαρκής για τη ζωή.</a:t>
            </a:r>
          </a:p>
          <a:p>
            <a:r>
              <a:rPr lang="el-GR" altLang="el-GR" dirty="0" smtClean="0"/>
              <a:t>Το ήπαρ </a:t>
            </a:r>
            <a:r>
              <a:rPr lang="el-GR" altLang="el-GR" dirty="0" err="1" smtClean="0"/>
              <a:t>αναγεννάται</a:t>
            </a:r>
            <a:r>
              <a:rPr lang="el-GR" altLang="el-GR" dirty="0"/>
              <a:t>.</a:t>
            </a:r>
            <a:endParaRPr lang="en-US"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pic>
        <p:nvPicPr>
          <p:cNvPr id="2050" name="Picture 2" desc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1412776"/>
            <a:ext cx="4767064" cy="49837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Ορθογώνιο 7"/>
          <p:cNvSpPr/>
          <p:nvPr/>
        </p:nvSpPr>
        <p:spPr>
          <a:xfrm>
            <a:off x="4067944" y="6381328"/>
            <a:ext cx="4767064" cy="276999"/>
          </a:xfrm>
          <a:prstGeom prst="rect">
            <a:avLst/>
          </a:prstGeom>
        </p:spPr>
        <p:txBody>
          <a:bodyPr wrap="square">
            <a:spAutoFit/>
          </a:bodyPr>
          <a:lstStyle/>
          <a:p>
            <a:pPr algn="ctr"/>
            <a:r>
              <a:rPr lang="en-US" sz="1200" dirty="0" smtClean="0">
                <a:latin typeface="+mn-lt"/>
                <a:hlinkClick r:id="rId3"/>
              </a:rPr>
              <a:t>radiologyassistant.nl</a:t>
            </a:r>
            <a:endParaRPr lang="el-GR" sz="1200" dirty="0">
              <a:latin typeface="+mn-lt"/>
            </a:endParaRPr>
          </a:p>
        </p:txBody>
      </p:sp>
    </p:spTree>
    <p:extLst>
      <p:ext uri="{BB962C8B-B14F-4D97-AF65-F5344CB8AC3E}">
        <p14:creationId xmlns:p14="http://schemas.microsoft.com/office/powerpoint/2010/main" xmlns="" val="3921768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Αγγείωση</a:t>
            </a:r>
            <a:r>
              <a:rPr lang="el-GR" dirty="0" smtClean="0"/>
              <a:t> ήπατος </a:t>
            </a:r>
            <a:r>
              <a:rPr lang="el-GR" sz="3000" b="0" dirty="0" smtClean="0"/>
              <a:t>1/6</a:t>
            </a:r>
            <a:endParaRPr lang="el-GR" sz="3000" b="0" dirty="0"/>
          </a:p>
        </p:txBody>
      </p:sp>
      <p:sp>
        <p:nvSpPr>
          <p:cNvPr id="45058" name="Content Placeholder 2"/>
          <p:cNvSpPr>
            <a:spLocks noGrp="1"/>
          </p:cNvSpPr>
          <p:nvPr>
            <p:ph idx="1"/>
          </p:nvPr>
        </p:nvSpPr>
        <p:spPr>
          <a:xfrm>
            <a:off x="251520" y="1340768"/>
            <a:ext cx="8856984" cy="5517232"/>
          </a:xfrm>
        </p:spPr>
        <p:txBody>
          <a:bodyPr>
            <a:normAutofit fontScale="92500" lnSpcReduction="10000"/>
          </a:bodyPr>
          <a:lstStyle/>
          <a:p>
            <a:r>
              <a:rPr lang="el-GR" altLang="el-GR" sz="2400" dirty="0" smtClean="0"/>
              <a:t>Το φλεβικό αίμα των σπλάχνων της κοιλίας δεν επιστρέφει άμεσα στην καρδιά, αλλά περνάει αρχικά από το ήπαρ. Συγκεκριμένα, οι φλέβες των σπλάγχνων σχηματίζουν την </a:t>
            </a:r>
            <a:r>
              <a:rPr lang="el-GR" altLang="el-GR" sz="2400" b="1" dirty="0" smtClean="0"/>
              <a:t>πυλαία φλέβα,</a:t>
            </a:r>
            <a:r>
              <a:rPr lang="el-GR" altLang="el-GR" sz="2400" dirty="0" smtClean="0"/>
              <a:t> η οποία εισέρχεται από την πύλη του ήπατος. </a:t>
            </a:r>
          </a:p>
          <a:p>
            <a:r>
              <a:rPr lang="el-GR" altLang="el-GR" sz="2400" dirty="0" smtClean="0"/>
              <a:t>Το αίμα αυτό είναι πλούσιο σε θρεπτικά συστατικά, που απορροφήθηκαν με τη διαδικασία της πέψης από τον γαστρεντερικό σωλήνα. Το ήπαρ δέχεται και το πλούσιο σε οξυγόνο αρτηριακό αίμα από την </a:t>
            </a:r>
            <a:r>
              <a:rPr lang="el-GR" altLang="el-GR" sz="2400" b="1" dirty="0" smtClean="0"/>
              <a:t>ηπατική αρτηρία</a:t>
            </a:r>
            <a:r>
              <a:rPr lang="el-GR" altLang="el-GR" sz="2400" dirty="0" smtClean="0"/>
              <a:t>. Αναλυτικότερα, η πυλαία φλέβα συμβάλλει κατά 70% στην αιμάτωση του ήπατος, ενώ η ηπατική αρτηρία κατά 30%. </a:t>
            </a:r>
          </a:p>
          <a:p>
            <a:r>
              <a:rPr lang="el-GR" altLang="el-GR" sz="2400" dirty="0" smtClean="0"/>
              <a:t>Η πυλαία φλέβα και η ηπατική αρτηρία διακλαδίζονται διαρκώς και καταλήγουν σε ένα δίκτυο τριχοειδών αγγείων, τα </a:t>
            </a:r>
            <a:r>
              <a:rPr lang="el-GR" altLang="el-GR" sz="2400" b="1" dirty="0" smtClean="0"/>
              <a:t>κολποειδή τριχοειδή</a:t>
            </a:r>
            <a:r>
              <a:rPr lang="el-GR" altLang="el-GR" sz="2400" dirty="0" smtClean="0"/>
              <a:t> του ήπατος. Αφού αρδευτούν τα </a:t>
            </a:r>
            <a:r>
              <a:rPr lang="el-GR" altLang="el-GR" sz="2400" dirty="0" err="1" smtClean="0"/>
              <a:t>ηπατοκύτταρα</a:t>
            </a:r>
            <a:r>
              <a:rPr lang="el-GR" altLang="el-GR" sz="2400" dirty="0" smtClean="0"/>
              <a:t>, το αίμα συγκεντρώνεται στις </a:t>
            </a:r>
            <a:r>
              <a:rPr lang="el-GR" altLang="el-GR" sz="2400" b="1" dirty="0" smtClean="0"/>
              <a:t>ηπατικές φλέβες</a:t>
            </a:r>
            <a:r>
              <a:rPr lang="el-GR" altLang="el-GR" sz="2400" dirty="0" smtClean="0"/>
              <a:t>, που εκβάλλουν στην </a:t>
            </a:r>
            <a:r>
              <a:rPr lang="el-GR" altLang="el-GR" sz="2400" b="1" dirty="0" smtClean="0"/>
              <a:t>κάτω κοίλη φλέβα</a:t>
            </a:r>
            <a:r>
              <a:rPr lang="el-GR" altLang="el-GR" sz="2400" dirty="0" smtClean="0"/>
              <a:t>, προκειμένου να επιστρέψει στην καρδιά.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xmlns="" val="26994805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err="1">
                <a:solidFill>
                  <a:prstClr val="white"/>
                </a:solidFill>
              </a:rPr>
              <a:t>Αγγείωση</a:t>
            </a:r>
            <a:r>
              <a:rPr lang="el-GR" dirty="0">
                <a:solidFill>
                  <a:prstClr val="white"/>
                </a:solidFill>
              </a:rPr>
              <a:t> ήπατος </a:t>
            </a:r>
            <a:r>
              <a:rPr lang="el-GR" sz="3000" b="0" dirty="0" smtClean="0">
                <a:solidFill>
                  <a:prstClr val="white"/>
                </a:solidFill>
              </a:rPr>
              <a:t>2/6</a:t>
            </a:r>
            <a:endParaRPr lang="el-GR" dirty="0"/>
          </a:p>
        </p:txBody>
      </p:sp>
      <p:sp>
        <p:nvSpPr>
          <p:cNvPr id="46083" name="Content Placeholder 2"/>
          <p:cNvSpPr>
            <a:spLocks noGrp="1"/>
          </p:cNvSpPr>
          <p:nvPr>
            <p:ph idx="1"/>
          </p:nvPr>
        </p:nvSpPr>
        <p:spPr/>
        <p:txBody>
          <a:bodyPr/>
          <a:lstStyle/>
          <a:p>
            <a:r>
              <a:rPr lang="en-US" altLang="el-GR" smtClean="0"/>
              <a:t>RHV, MHV, LHV</a:t>
            </a:r>
            <a:r>
              <a:rPr lang="el-GR" altLang="el-GR" smtClean="0"/>
              <a:t>: ηπατικές φλέβες</a:t>
            </a:r>
            <a:endParaRPr lang="en-US" altLang="el-GR" smtClean="0"/>
          </a:p>
          <a:p>
            <a:r>
              <a:rPr lang="en-US" altLang="el-GR" smtClean="0"/>
              <a:t>PV</a:t>
            </a:r>
            <a:r>
              <a:rPr lang="el-GR" altLang="el-GR" smtClean="0"/>
              <a:t>: πυλαία φλέβα</a:t>
            </a:r>
            <a:endParaRPr lang="en-US" altLang="el-GR" smtClean="0"/>
          </a:p>
          <a:p>
            <a:r>
              <a:rPr lang="en-US" altLang="el-GR" smtClean="0"/>
              <a:t>HA</a:t>
            </a:r>
            <a:r>
              <a:rPr lang="el-GR" altLang="el-GR" smtClean="0"/>
              <a:t>: ηπατική αρτηρία</a:t>
            </a:r>
            <a:endParaRPr lang="en-US" altLang="el-GR" smtClean="0"/>
          </a:p>
          <a:p>
            <a:r>
              <a:rPr lang="en-US" altLang="el-GR" smtClean="0"/>
              <a:t>CBD</a:t>
            </a:r>
            <a:r>
              <a:rPr lang="el-GR" altLang="el-GR" smtClean="0"/>
              <a:t>: χοληδόχος πόρος</a:t>
            </a:r>
            <a:endParaRPr lang="en-US" altLang="el-GR" smtClean="0"/>
          </a:p>
        </p:txBody>
      </p:sp>
      <p:pic>
        <p:nvPicPr>
          <p:cNvPr id="4608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2276872"/>
            <a:ext cx="4752528" cy="358396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xmlns="" val="422670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err="1">
                <a:solidFill>
                  <a:prstClr val="white"/>
                </a:solidFill>
              </a:rPr>
              <a:t>Αγγείωση</a:t>
            </a:r>
            <a:r>
              <a:rPr lang="el-GR" dirty="0">
                <a:solidFill>
                  <a:prstClr val="white"/>
                </a:solidFill>
              </a:rPr>
              <a:t> ήπατος </a:t>
            </a:r>
            <a:r>
              <a:rPr lang="el-GR" sz="3000" b="0" dirty="0" smtClean="0">
                <a:solidFill>
                  <a:prstClr val="white"/>
                </a:solidFill>
              </a:rPr>
              <a:t>3/6</a:t>
            </a:r>
            <a:endParaRPr lang="el-GR" dirty="0"/>
          </a:p>
        </p:txBody>
      </p:sp>
      <p:sp>
        <p:nvSpPr>
          <p:cNvPr id="47107" name="Content Placeholder 2"/>
          <p:cNvSpPr>
            <a:spLocks noGrp="1"/>
          </p:cNvSpPr>
          <p:nvPr>
            <p:ph idx="1"/>
          </p:nvPr>
        </p:nvSpPr>
        <p:spPr/>
        <p:txBody>
          <a:bodyPr/>
          <a:lstStyle/>
          <a:p>
            <a:r>
              <a:rPr lang="el-GR" altLang="el-GR" dirty="0" smtClean="0"/>
              <a:t>Ηπατική αρτηρία: κλάδος του </a:t>
            </a:r>
            <a:r>
              <a:rPr lang="el-GR" altLang="el-GR" dirty="0" err="1" smtClean="0"/>
              <a:t>αλληρείου</a:t>
            </a:r>
            <a:r>
              <a:rPr lang="el-GR" altLang="el-GR" dirty="0" smtClean="0"/>
              <a:t> τρίποδα.</a:t>
            </a:r>
          </a:p>
          <a:p>
            <a:r>
              <a:rPr lang="el-GR" altLang="el-GR" dirty="0" smtClean="0"/>
              <a:t>Υπάρχουν ανατομικές παραλλαγές.</a:t>
            </a:r>
            <a:endParaRPr lang="en-US" altLang="el-GR" dirty="0" smtClean="0"/>
          </a:p>
        </p:txBody>
      </p:sp>
      <p:pic>
        <p:nvPicPr>
          <p:cNvPr id="4710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188" y="2679848"/>
            <a:ext cx="7956550" cy="37734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xmlns="" val="2600719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err="1">
                <a:solidFill>
                  <a:prstClr val="white"/>
                </a:solidFill>
              </a:rPr>
              <a:t>Αγγείωση</a:t>
            </a:r>
            <a:r>
              <a:rPr lang="el-GR" dirty="0">
                <a:solidFill>
                  <a:prstClr val="white"/>
                </a:solidFill>
              </a:rPr>
              <a:t> ήπατος </a:t>
            </a:r>
            <a:r>
              <a:rPr lang="el-GR" sz="3000" b="0" dirty="0" smtClean="0">
                <a:solidFill>
                  <a:prstClr val="white"/>
                </a:solidFill>
              </a:rPr>
              <a:t>4/6</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pic>
        <p:nvPicPr>
          <p:cNvPr id="71682" name="Picture 2" descr="File:2138 Hepatic Portal Vein System.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395536" y="1174318"/>
            <a:ext cx="8400266" cy="535102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1" name="Rectangle 7"/>
          <p:cNvSpPr/>
          <p:nvPr/>
        </p:nvSpPr>
        <p:spPr>
          <a:xfrm>
            <a:off x="1675032" y="6536377"/>
            <a:ext cx="5841273" cy="276999"/>
          </a:xfrm>
          <a:prstGeom prst="rect">
            <a:avLst/>
          </a:prstGeom>
        </p:spPr>
        <p:txBody>
          <a:bodyPr wrap="square">
            <a:spAutoFit/>
          </a:bodyPr>
          <a:lstStyle/>
          <a:p>
            <a:pPr algn="ctr"/>
            <a:r>
              <a:rPr lang="en-US" sz="1200" dirty="0" smtClean="0">
                <a:solidFill>
                  <a:schemeClr val="bg1">
                    <a:lumMod val="75000"/>
                  </a:schemeClr>
                </a:solidFill>
                <a:latin typeface="+mn-lt"/>
              </a:rPr>
              <a:t>“</a:t>
            </a:r>
            <a:r>
              <a:rPr lang="nn-NO" sz="1200" dirty="0">
                <a:latin typeface="+mn-lt"/>
                <a:hlinkClick r:id="rId3"/>
              </a:rPr>
              <a:t>2138 Hepatic Portal Vein </a:t>
            </a:r>
            <a:r>
              <a:rPr lang="nn-NO" sz="1200" dirty="0" smtClean="0">
                <a:latin typeface="+mn-lt"/>
                <a:hlinkClick r:id="rId3"/>
              </a:rPr>
              <a:t>System</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a:solidFill>
                  <a:schemeClr val="bg1">
                    <a:lumMod val="75000"/>
                  </a:schemeClr>
                </a:solidFill>
                <a:latin typeface="+mn-lt"/>
                <a:hlinkClick r:id="rId4" tooltip="User:CFCF"/>
              </a:rPr>
              <a:t>CFCF</a:t>
            </a:r>
            <a:r>
              <a:rPr lang="el-GR" sz="1200" dirty="0" smtClean="0">
                <a:solidFill>
                  <a:schemeClr val="bg1">
                    <a:lumMod val="75000"/>
                  </a:schemeClr>
                </a:solidFill>
                <a:latin typeface="+mn-lt"/>
              </a:rPr>
              <a:t> διαθέσιμο με άδεια </a:t>
            </a:r>
            <a:r>
              <a:rPr lang="en-US" sz="1200" dirty="0">
                <a:solidFill>
                  <a:schemeClr val="bg1">
                    <a:lumMod val="75000"/>
                  </a:schemeClr>
                </a:solidFill>
                <a:latin typeface="+mn-lt"/>
                <a:hlinkClick r:id="rId5"/>
              </a:rPr>
              <a:t>CC BY 3.0</a:t>
            </a:r>
            <a:endParaRPr lang="en-US" sz="1200" dirty="0">
              <a:solidFill>
                <a:schemeClr val="bg1">
                  <a:lumMod val="75000"/>
                </a:schemeClr>
              </a:solidFill>
              <a:latin typeface="+mn-lt"/>
            </a:endParaRPr>
          </a:p>
        </p:txBody>
      </p:sp>
    </p:spTree>
    <p:extLst>
      <p:ext uri="{BB962C8B-B14F-4D97-AF65-F5344CB8AC3E}">
        <p14:creationId xmlns:p14="http://schemas.microsoft.com/office/powerpoint/2010/main" xmlns="" val="1291126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Ανώτερος γαστρεντερικός σωλήνας</a:t>
            </a:r>
          </a:p>
        </p:txBody>
      </p:sp>
      <p:grpSp>
        <p:nvGrpSpPr>
          <p:cNvPr id="6" name="Ομάδα 5"/>
          <p:cNvGrpSpPr/>
          <p:nvPr/>
        </p:nvGrpSpPr>
        <p:grpSpPr>
          <a:xfrm>
            <a:off x="3335157" y="2010577"/>
            <a:ext cx="5713503" cy="4009181"/>
            <a:chOff x="3335157" y="2010577"/>
            <a:chExt cx="5713503" cy="4009181"/>
          </a:xfrm>
        </p:grpSpPr>
        <p:pic>
          <p:nvPicPr>
            <p:cNvPr id="10" name="Picture 2" descr="File:Digestive system diagram en.sv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3335157" y="2010577"/>
              <a:ext cx="5713503" cy="4009181"/>
            </a:xfrm>
            <a:prstGeom prst="rect">
              <a:avLst/>
            </a:prstGeom>
            <a:solidFill>
              <a:schemeClr val="bg1"/>
            </a:solidFill>
            <a:ln>
              <a:solidFill>
                <a:schemeClr val="tx1"/>
              </a:solidFill>
            </a:ln>
          </p:spPr>
        </p:pic>
        <p:sp>
          <p:nvSpPr>
            <p:cNvPr id="11269" name="8 - TextBox"/>
            <p:cNvSpPr txBox="1">
              <a:spLocks noChangeArrowheads="1"/>
            </p:cNvSpPr>
            <p:nvPr/>
          </p:nvSpPr>
          <p:spPr bwMode="auto">
            <a:xfrm>
              <a:off x="3541345" y="3273080"/>
              <a:ext cx="1246679" cy="4308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200" b="1" dirty="0" smtClean="0">
                  <a:latin typeface="Calibri" pitchFamily="34" charset="0"/>
                </a:rPr>
                <a:t>Α.</a:t>
              </a:r>
              <a:endParaRPr lang="el-GR" altLang="el-GR" sz="2200" b="1" dirty="0">
                <a:latin typeface="Calibri" pitchFamily="34" charset="0"/>
              </a:endParaRPr>
            </a:p>
          </p:txBody>
        </p:sp>
        <p:sp>
          <p:nvSpPr>
            <p:cNvPr id="11270" name="9 - TextBox"/>
            <p:cNvSpPr txBox="1">
              <a:spLocks noChangeArrowheads="1"/>
            </p:cNvSpPr>
            <p:nvPr/>
          </p:nvSpPr>
          <p:spPr bwMode="auto">
            <a:xfrm>
              <a:off x="3635896" y="2638073"/>
              <a:ext cx="1080120" cy="4308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200" b="1" dirty="0" smtClean="0">
                  <a:latin typeface="Calibri" pitchFamily="34" charset="0"/>
                </a:rPr>
                <a:t>Β.</a:t>
              </a:r>
              <a:endParaRPr lang="el-GR" altLang="el-GR" sz="2200" b="1" dirty="0">
                <a:latin typeface="Calibri" pitchFamily="34" charset="0"/>
              </a:endParaRPr>
            </a:p>
          </p:txBody>
        </p:sp>
        <p:sp>
          <p:nvSpPr>
            <p:cNvPr id="11271" name="10 - TextBox"/>
            <p:cNvSpPr txBox="1">
              <a:spLocks noChangeArrowheads="1"/>
            </p:cNvSpPr>
            <p:nvPr/>
          </p:nvSpPr>
          <p:spPr bwMode="auto">
            <a:xfrm>
              <a:off x="7092280" y="3862209"/>
              <a:ext cx="1296144" cy="4308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200" b="1" dirty="0" smtClean="0">
                  <a:latin typeface="Calibri" pitchFamily="34" charset="0"/>
                </a:rPr>
                <a:t>Γ.</a:t>
              </a:r>
              <a:endParaRPr lang="el-GR" altLang="el-GR" sz="2200" b="1" dirty="0">
                <a:latin typeface="Calibri" pitchFamily="34" charset="0"/>
              </a:endParaRPr>
            </a:p>
          </p:txBody>
        </p:sp>
      </p:grpSp>
      <p:sp>
        <p:nvSpPr>
          <p:cNvPr id="5" name="Θέση περιεχομένου 4"/>
          <p:cNvSpPr>
            <a:spLocks noGrp="1"/>
          </p:cNvSpPr>
          <p:nvPr>
            <p:ph idx="1"/>
          </p:nvPr>
        </p:nvSpPr>
        <p:spPr>
          <a:xfrm>
            <a:off x="323528" y="1340768"/>
            <a:ext cx="3960440" cy="2314038"/>
          </a:xfrm>
        </p:spPr>
        <p:txBody>
          <a:bodyPr/>
          <a:lstStyle/>
          <a:p>
            <a:r>
              <a:rPr lang="el-GR" dirty="0"/>
              <a:t>Στοματική κοιλότητα (Α)</a:t>
            </a:r>
          </a:p>
          <a:p>
            <a:r>
              <a:rPr lang="el-GR" dirty="0"/>
              <a:t>Φάρυγγας (Β)</a:t>
            </a:r>
          </a:p>
          <a:p>
            <a:r>
              <a:rPr lang="el-GR" dirty="0"/>
              <a:t>Οισοφάγος (Γ) </a:t>
            </a:r>
          </a:p>
          <a:p>
            <a:r>
              <a:rPr lang="el-GR" dirty="0"/>
              <a:t>Στόμαχος (Δ) </a:t>
            </a:r>
          </a:p>
        </p:txBody>
      </p:sp>
      <p:sp>
        <p:nvSpPr>
          <p:cNvPr id="11" name="Rectangle 7"/>
          <p:cNvSpPr/>
          <p:nvPr/>
        </p:nvSpPr>
        <p:spPr>
          <a:xfrm>
            <a:off x="4620534" y="6063679"/>
            <a:ext cx="3142748" cy="461665"/>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solidFill>
                  <a:schemeClr val="bg1">
                    <a:lumMod val="75000"/>
                  </a:schemeClr>
                </a:solidFill>
                <a:latin typeface="+mn-lt"/>
                <a:hlinkClick r:id="rId3"/>
              </a:rPr>
              <a:t>Digestive system diagram </a:t>
            </a:r>
            <a:r>
              <a:rPr lang="en-US" sz="1200" dirty="0" err="1" smtClean="0">
                <a:solidFill>
                  <a:schemeClr val="bg1">
                    <a:lumMod val="75000"/>
                  </a:schemeClr>
                </a:solidFill>
                <a:latin typeface="+mn-lt"/>
                <a:hlinkClick r:id="rId3"/>
              </a:rPr>
              <a:t>en</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err="1" smtClean="0">
                <a:solidFill>
                  <a:schemeClr val="bg1">
                    <a:lumMod val="75000"/>
                  </a:schemeClr>
                </a:solidFill>
                <a:latin typeface="+mn-lt"/>
                <a:hlinkClick r:id="rId4" tooltip="User:Fvasconcellos"/>
              </a:rPr>
              <a:t>Fvasconcellos</a:t>
            </a:r>
            <a:r>
              <a:rPr lang="el-GR" sz="1200" dirty="0" smtClean="0">
                <a:solidFill>
                  <a:schemeClr val="bg1">
                    <a:lumMod val="75000"/>
                  </a:schemeClr>
                </a:solidFill>
                <a:latin typeface="+mn-lt"/>
              </a:rPr>
              <a:t> διαθέσιμο ως κοινό κτήμα</a:t>
            </a:r>
            <a:endParaRPr lang="en-US" sz="1200" dirty="0">
              <a:solidFill>
                <a:schemeClr val="bg1">
                  <a:lumMod val="75000"/>
                </a:schemeClr>
              </a:solidFill>
              <a:latin typeface="+mn-lt"/>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xmlns="" val="394506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96751"/>
            <a:ext cx="3672408" cy="561339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Τίτλος 2"/>
          <p:cNvSpPr>
            <a:spLocks noGrp="1"/>
          </p:cNvSpPr>
          <p:nvPr>
            <p:ph type="title"/>
          </p:nvPr>
        </p:nvSpPr>
        <p:spPr/>
        <p:txBody>
          <a:bodyPr/>
          <a:lstStyle/>
          <a:p>
            <a:r>
              <a:rPr lang="el-GR" dirty="0" err="1">
                <a:solidFill>
                  <a:prstClr val="white"/>
                </a:solidFill>
              </a:rPr>
              <a:t>Αγγείωση</a:t>
            </a:r>
            <a:r>
              <a:rPr lang="el-GR" dirty="0">
                <a:solidFill>
                  <a:prstClr val="white"/>
                </a:solidFill>
              </a:rPr>
              <a:t> ήπατος </a:t>
            </a:r>
            <a:r>
              <a:rPr lang="el-GR" sz="3000" b="0" dirty="0" smtClean="0">
                <a:solidFill>
                  <a:prstClr val="white"/>
                </a:solidFill>
              </a:rPr>
              <a:t>5/6</a:t>
            </a:r>
            <a:endParaRPr lang="el-GR" dirty="0"/>
          </a:p>
        </p:txBody>
      </p:sp>
      <p:pic>
        <p:nvPicPr>
          <p:cNvPr id="4813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1196751"/>
            <a:ext cx="4903787" cy="40116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7" name="Rectangle 7"/>
          <p:cNvSpPr/>
          <p:nvPr/>
        </p:nvSpPr>
        <p:spPr>
          <a:xfrm>
            <a:off x="3707904" y="6525344"/>
            <a:ext cx="3528392" cy="276999"/>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smtClean="0">
                <a:latin typeface="+mn-lt"/>
                <a:hlinkClick r:id="rId4"/>
              </a:rPr>
              <a:t>Gray591</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err="1">
                <a:latin typeface="+mn-lt"/>
                <a:hlinkClick r:id="rId5" tooltip="User:Pngbot"/>
              </a:rPr>
              <a:t>Pngbot</a:t>
            </a:r>
            <a:r>
              <a:rPr lang="el-GR" sz="1200" dirty="0" smtClean="0">
                <a:solidFill>
                  <a:schemeClr val="bg1">
                    <a:lumMod val="75000"/>
                  </a:schemeClr>
                </a:solidFill>
                <a:latin typeface="+mn-lt"/>
              </a:rPr>
              <a:t> διαθέσιμο ως κοινό κτήμα</a:t>
            </a:r>
            <a:endParaRPr lang="en-US" sz="1200" dirty="0">
              <a:solidFill>
                <a:schemeClr val="bg1">
                  <a:lumMod val="75000"/>
                </a:schemeClr>
              </a:solidFill>
              <a:latin typeface="+mn-lt"/>
            </a:endParaRPr>
          </a:p>
        </p:txBody>
      </p:sp>
      <p:sp>
        <p:nvSpPr>
          <p:cNvPr id="2" name="TextBox 1"/>
          <p:cNvSpPr txBox="1"/>
          <p:nvPr/>
        </p:nvSpPr>
        <p:spPr>
          <a:xfrm>
            <a:off x="7236296" y="5208363"/>
            <a:ext cx="1750607" cy="369332"/>
          </a:xfrm>
          <a:prstGeom prst="rect">
            <a:avLst/>
          </a:prstGeom>
          <a:noFill/>
        </p:spPr>
        <p:txBody>
          <a:bodyPr wrap="none" rtlCol="0">
            <a:spAutoFit/>
          </a:bodyPr>
          <a:lstStyle/>
          <a:p>
            <a:r>
              <a:rPr lang="el-GR" dirty="0" smtClean="0">
                <a:solidFill>
                  <a:schemeClr val="bg1"/>
                </a:solidFill>
                <a:latin typeface="+mn-lt"/>
              </a:rPr>
              <a:t>πυλαίο σύστημα</a:t>
            </a:r>
            <a:endParaRPr lang="el-GR" dirty="0">
              <a:solidFill>
                <a:schemeClr val="bg1"/>
              </a:solidFill>
              <a:latin typeface="+mn-lt"/>
            </a:endParaRPr>
          </a:p>
        </p:txBody>
      </p:sp>
    </p:spTree>
    <p:extLst>
      <p:ext uri="{BB962C8B-B14F-4D97-AF65-F5344CB8AC3E}">
        <p14:creationId xmlns:p14="http://schemas.microsoft.com/office/powerpoint/2010/main" xmlns="" val="3200020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solidFill>
                  <a:prstClr val="white"/>
                </a:solidFill>
              </a:rPr>
              <a:t>Αγγείωση</a:t>
            </a:r>
            <a:r>
              <a:rPr lang="el-GR" dirty="0">
                <a:solidFill>
                  <a:prstClr val="white"/>
                </a:solidFill>
              </a:rPr>
              <a:t> ήπατος </a:t>
            </a:r>
            <a:r>
              <a:rPr lang="el-GR" sz="3000" b="0" dirty="0" smtClean="0">
                <a:solidFill>
                  <a:prstClr val="white"/>
                </a:solidFill>
              </a:rPr>
              <a:t>6/6</a:t>
            </a:r>
            <a:endParaRPr lang="el-GR" dirty="0"/>
          </a:p>
        </p:txBody>
      </p:sp>
      <p:sp>
        <p:nvSpPr>
          <p:cNvPr id="49154" name="Content Placeholder 2"/>
          <p:cNvSpPr>
            <a:spLocks noGrp="1"/>
          </p:cNvSpPr>
          <p:nvPr>
            <p:ph idx="1"/>
          </p:nvPr>
        </p:nvSpPr>
        <p:spPr/>
        <p:txBody>
          <a:bodyPr>
            <a:normAutofit/>
          </a:bodyPr>
          <a:lstStyle/>
          <a:p>
            <a:r>
              <a:rPr lang="el-GR" altLang="el-GR" dirty="0" smtClean="0"/>
              <a:t>Στην πύλη του ήπατος διακρίνουμε, την πυλαία φλέβα, που χωρίζεται σε δεξιό και αριστερό κλάδο, την ηπατική αρτηρία, που επίσης χωρίζεται σε δεξιό και αριστερό κλάδο και τον </a:t>
            </a:r>
            <a:r>
              <a:rPr lang="el-GR" altLang="el-GR" b="1" dirty="0" smtClean="0"/>
              <a:t>κοινό ηπατικό πόρο</a:t>
            </a:r>
            <a:r>
              <a:rPr lang="el-GR" altLang="el-GR" dirty="0" smtClean="0"/>
              <a:t>, μέσω του οποίου διέρχεται  η χολή. Ο κοινός ηπατικός πόρος προέρχεται από τη συνένωση του αριστερού και του δεξιού ηπατικού πόρου, οι οποίοι συλλέγουν τη χολή από τους αντίστοιχους λοβούς του ήπατος. Τα τρία αυτά ανατομικά στοιχεία, δηλαδή η πυλαία φλέβα, η ηπατική αρτηρία και ο κοινός ηπατικός πόρος, χαρακτηρίζονται ως </a:t>
            </a:r>
            <a:r>
              <a:rPr lang="el-GR" altLang="el-GR" b="1" dirty="0" smtClean="0"/>
              <a:t>πυλαία τριάδα</a:t>
            </a:r>
            <a:r>
              <a:rPr lang="el-GR" altLang="el-GR" dirty="0" smtClean="0"/>
              <a:t> και πορεύονται παράλληλα, ως το επίπεδο των κολποειδών τριχοειδών.</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xmlns="" val="41507692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Χοληφόρα </a:t>
            </a:r>
            <a:r>
              <a:rPr lang="el-GR" sz="3000" b="0" dirty="0" smtClean="0"/>
              <a:t>1/2</a:t>
            </a:r>
            <a:endParaRPr lang="en-US" sz="3000" b="0" dirty="0"/>
          </a:p>
        </p:txBody>
      </p:sp>
      <p:sp>
        <p:nvSpPr>
          <p:cNvPr id="50179" name="Content Placeholder 2"/>
          <p:cNvSpPr>
            <a:spLocks noGrp="1"/>
          </p:cNvSpPr>
          <p:nvPr>
            <p:ph idx="1"/>
          </p:nvPr>
        </p:nvSpPr>
        <p:spPr>
          <a:xfrm>
            <a:off x="323529" y="1340768"/>
            <a:ext cx="4464495" cy="4248472"/>
          </a:xfrm>
        </p:spPr>
        <p:txBody>
          <a:bodyPr>
            <a:normAutofit/>
          </a:bodyPr>
          <a:lstStyle/>
          <a:p>
            <a:r>
              <a:rPr lang="el-GR" altLang="el-GR" sz="2400" dirty="0" smtClean="0"/>
              <a:t>Το χοληφόρο δένδρο ξεκινά από το ήπαρ και περιλαμβάνει τη χοληδόχο κύστη, τον κυστικό πόρο και τον χοληδόχο πόρο.</a:t>
            </a:r>
          </a:p>
          <a:p>
            <a:r>
              <a:rPr lang="el-GR" altLang="el-GR" sz="2400" dirty="0" smtClean="0"/>
              <a:t>Τα ενδοηπατικά χοληφόρα ενώνονται στον δεξιό και αριστερό ηπατικό πόρο και αυτοί στον κοινό ηπατικό πόρο.</a:t>
            </a:r>
          </a:p>
        </p:txBody>
      </p:sp>
      <p:pic>
        <p:nvPicPr>
          <p:cNvPr id="50180" name="Picture 2" descr="http://www.wesnorman.com/biliarysyste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01002" y="1484784"/>
            <a:ext cx="4389730" cy="27363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
        <p:nvSpPr>
          <p:cNvPr id="5" name="Ορθογώνιο 4"/>
          <p:cNvSpPr/>
          <p:nvPr/>
        </p:nvSpPr>
        <p:spPr>
          <a:xfrm>
            <a:off x="323528" y="4807951"/>
            <a:ext cx="8496944" cy="1717393"/>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altLang="el-GR" sz="2400" dirty="0">
                <a:solidFill>
                  <a:prstClr val="white"/>
                </a:solidFill>
                <a:latin typeface="Calibri"/>
              </a:rPr>
              <a:t>Ο κοινός ηπατικός πόρος ενώνεται με τον κυστικό και κάνουν τον χοληδόχο πόρο που εισέρχεται στο πάγκρεας ενώνεται με τον παγκρεατικό πόρο και αδειάζουν στο φύμα του </a:t>
            </a:r>
            <a:r>
              <a:rPr lang="en-US" altLang="el-GR" sz="2400" dirty="0" err="1">
                <a:solidFill>
                  <a:prstClr val="white"/>
                </a:solidFill>
                <a:latin typeface="Calibri"/>
              </a:rPr>
              <a:t>Vater</a:t>
            </a:r>
            <a:r>
              <a:rPr lang="el-GR" altLang="el-GR" sz="2400" dirty="0">
                <a:solidFill>
                  <a:prstClr val="white"/>
                </a:solidFill>
                <a:latin typeface="Calibri"/>
              </a:rPr>
              <a:t> στη δεύτερη μοίρα του </a:t>
            </a:r>
            <a:r>
              <a:rPr lang="el-GR" altLang="el-GR" sz="2400" dirty="0" smtClean="0">
                <a:solidFill>
                  <a:prstClr val="white"/>
                </a:solidFill>
                <a:latin typeface="Calibri"/>
              </a:rPr>
              <a:t>12δάκτυλου.</a:t>
            </a:r>
            <a:endParaRPr lang="el-GR" altLang="el-GR" sz="2400" dirty="0">
              <a:solidFill>
                <a:prstClr val="white"/>
              </a:solidFill>
              <a:latin typeface="Calibri"/>
            </a:endParaRPr>
          </a:p>
        </p:txBody>
      </p:sp>
      <p:sp>
        <p:nvSpPr>
          <p:cNvPr id="7" name="Ορθογώνιο 6"/>
          <p:cNvSpPr/>
          <p:nvPr/>
        </p:nvSpPr>
        <p:spPr>
          <a:xfrm>
            <a:off x="6279865" y="4227366"/>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3"/>
              </a:rPr>
              <a:t>wesnorman.com</a:t>
            </a:r>
            <a:endParaRPr lang="el-GR" sz="1200" dirty="0">
              <a:latin typeface="+mn-lt"/>
            </a:endParaRPr>
          </a:p>
        </p:txBody>
      </p:sp>
    </p:spTree>
    <p:extLst>
      <p:ext uri="{BB962C8B-B14F-4D97-AF65-F5344CB8AC3E}">
        <p14:creationId xmlns:p14="http://schemas.microsoft.com/office/powerpoint/2010/main" xmlns="" val="29684347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Χοληφόρα </a:t>
            </a:r>
            <a:r>
              <a:rPr lang="el-GR" sz="3000" b="0" dirty="0" smtClean="0">
                <a:solidFill>
                  <a:prstClr val="white"/>
                </a:solidFill>
              </a:rPr>
              <a:t>2/2</a:t>
            </a:r>
            <a:endParaRPr lang="el-GR" dirty="0"/>
          </a:p>
        </p:txBody>
      </p:sp>
      <p:sp>
        <p:nvSpPr>
          <p:cNvPr id="51203" name="Content Placeholder 2"/>
          <p:cNvSpPr>
            <a:spLocks noGrp="1"/>
          </p:cNvSpPr>
          <p:nvPr>
            <p:ph idx="1"/>
          </p:nvPr>
        </p:nvSpPr>
        <p:spPr/>
        <p:txBody>
          <a:bodyPr>
            <a:normAutofit/>
          </a:bodyPr>
          <a:lstStyle/>
          <a:p>
            <a:r>
              <a:rPr lang="el-GR" altLang="el-GR" dirty="0" smtClean="0"/>
              <a:t>Η χοληδόχος κύστη περιέχει  χολή την οποία αποθηκεύει,  συμπυκνώνει και απεκκρίνει στο χοληδόχο πόρο, μέσα από τον κυστικό πόρο </a:t>
            </a:r>
            <a:endParaRPr lang="en-US" altLang="el-GR" dirty="0" smtClean="0"/>
          </a:p>
          <a:p>
            <a:r>
              <a:rPr lang="el-GR" altLang="el-GR" dirty="0" smtClean="0"/>
              <a:t>Μόλις εισέλθει στο δωδεκαδάκτυλο λιπαρή τροφή η χοληδόχος κύστη συσπάται και στέλνει χολή προς το έντερο, ταυτόχρονα διεγείρεται και η παραγωγή χολής από το ήπαρ.</a:t>
            </a:r>
            <a:endParaRPr lang="en-US"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xmlns="" val="3459516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28 - Πίνακας"/>
          <p:cNvGraphicFramePr>
            <a:graphicFrameLocks noGrp="1"/>
          </p:cNvGraphicFramePr>
          <p:nvPr>
            <p:extLst>
              <p:ext uri="{D42A27DB-BD31-4B8C-83A1-F6EECF244321}">
                <p14:modId xmlns:p14="http://schemas.microsoft.com/office/powerpoint/2010/main" xmlns="" val="1212733486"/>
              </p:ext>
            </p:extLst>
          </p:nvPr>
        </p:nvGraphicFramePr>
        <p:xfrm>
          <a:off x="285750" y="5633864"/>
          <a:ext cx="3071814" cy="1179512"/>
        </p:xfrm>
        <a:graphic>
          <a:graphicData uri="http://schemas.openxmlformats.org/drawingml/2006/table">
            <a:tbl>
              <a:tblPr bandRow="1">
                <a:tableStyleId>{F5AB1C69-6EDB-4FF4-983F-18BD219EF322}</a:tableStyleId>
              </a:tblPr>
              <a:tblGrid>
                <a:gridCol w="1023938"/>
                <a:gridCol w="1023938"/>
                <a:gridCol w="1023938"/>
              </a:tblGrid>
              <a:tr h="643370">
                <a:tc>
                  <a:txBody>
                    <a:bodyPr/>
                    <a:lstStyle/>
                    <a:p>
                      <a:endParaRPr lang="el-GR" sz="1800" dirty="0"/>
                    </a:p>
                  </a:txBody>
                  <a:tcPr marL="91439" marR="91439" marT="45750" marB="45750"/>
                </a:tc>
                <a:tc>
                  <a:txBody>
                    <a:bodyPr/>
                    <a:lstStyle/>
                    <a:p>
                      <a:endParaRPr lang="el-GR" sz="1800"/>
                    </a:p>
                  </a:txBody>
                  <a:tcPr marL="91439" marR="91439" marT="45750" marB="45750"/>
                </a:tc>
                <a:tc>
                  <a:txBody>
                    <a:bodyPr/>
                    <a:lstStyle/>
                    <a:p>
                      <a:endParaRPr lang="el-GR" sz="1800"/>
                    </a:p>
                  </a:txBody>
                  <a:tcPr marL="91439" marR="91439" marT="45750" marB="45750"/>
                </a:tc>
              </a:tr>
              <a:tr h="536142">
                <a:tc>
                  <a:txBody>
                    <a:bodyPr/>
                    <a:lstStyle/>
                    <a:p>
                      <a:endParaRPr lang="el-GR" sz="1800" dirty="0"/>
                    </a:p>
                  </a:txBody>
                  <a:tcPr marL="91439" marR="91439" marT="45750" marB="45750"/>
                </a:tc>
                <a:tc>
                  <a:txBody>
                    <a:bodyPr/>
                    <a:lstStyle/>
                    <a:p>
                      <a:endParaRPr lang="el-GR" sz="1800" dirty="0"/>
                    </a:p>
                  </a:txBody>
                  <a:tcPr marL="91439" marR="91439" marT="45750" marB="45750"/>
                </a:tc>
                <a:tc>
                  <a:txBody>
                    <a:bodyPr/>
                    <a:lstStyle/>
                    <a:p>
                      <a:endParaRPr lang="el-GR" sz="1800" dirty="0"/>
                    </a:p>
                  </a:txBody>
                  <a:tcPr marL="91439" marR="91439" marT="45750" marB="45750"/>
                </a:tc>
              </a:tr>
            </a:tbl>
          </a:graphicData>
        </a:graphic>
      </p:graphicFrame>
      <p:sp>
        <p:nvSpPr>
          <p:cNvPr id="11" name="10 - Επεξήγηση με σύννεφο"/>
          <p:cNvSpPr/>
          <p:nvPr/>
        </p:nvSpPr>
        <p:spPr>
          <a:xfrm>
            <a:off x="2214563" y="2776364"/>
            <a:ext cx="857250" cy="500062"/>
          </a:xfrm>
          <a:prstGeom prst="cloudCallou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l-GR"/>
          </a:p>
        </p:txBody>
      </p:sp>
      <p:sp>
        <p:nvSpPr>
          <p:cNvPr id="52242" name="2 - Θέση περιεχομένου"/>
          <p:cNvSpPr>
            <a:spLocks noGrp="1"/>
          </p:cNvSpPr>
          <p:nvPr>
            <p:ph idx="1"/>
          </p:nvPr>
        </p:nvSpPr>
        <p:spPr>
          <a:xfrm>
            <a:off x="323528" y="1124744"/>
            <a:ext cx="8712968" cy="5256584"/>
          </a:xfrm>
        </p:spPr>
        <p:txBody>
          <a:bodyPr>
            <a:normAutofit/>
          </a:bodyPr>
          <a:lstStyle/>
          <a:p>
            <a:pPr marL="0" indent="0">
              <a:buNone/>
            </a:pPr>
            <a:r>
              <a:rPr lang="el-GR" altLang="el-GR" sz="2200" dirty="0" smtClean="0"/>
              <a:t>Η χολή είναι απαραίτητη για την απορρόφηση των λιπών και των λιποδιαλυτών βιταμινών. Με τη δράση των χολικών αλάτων που περιέχει τα λίπη «ξεκλειδώνουν» με μια διαδικασία που ονομάζεται </a:t>
            </a:r>
            <a:r>
              <a:rPr lang="el-GR" altLang="el-GR" sz="2200" dirty="0" err="1" smtClean="0"/>
              <a:t>γαλακτοματοποίηση</a:t>
            </a:r>
            <a:r>
              <a:rPr lang="el-GR" altLang="el-GR" sz="2200" dirty="0" smtClean="0"/>
              <a:t> και γίνεται δυνατή η διάσπασή τους από τις </a:t>
            </a:r>
            <a:r>
              <a:rPr lang="el-GR" altLang="el-GR" sz="2200" dirty="0" err="1" smtClean="0"/>
              <a:t>λιπάσες</a:t>
            </a:r>
            <a:r>
              <a:rPr lang="el-GR" altLang="el-GR" sz="2200" dirty="0" smtClean="0"/>
              <a:t> του παγκρέατος.  </a:t>
            </a:r>
          </a:p>
        </p:txBody>
      </p:sp>
      <p:sp>
        <p:nvSpPr>
          <p:cNvPr id="4" name="3 - Θέση αριθμού διαφάνειας"/>
          <p:cNvSpPr>
            <a:spLocks noGrp="1"/>
          </p:cNvSpPr>
          <p:nvPr>
            <p:ph type="sldNum" sz="quarter" idx="12"/>
          </p:nvPr>
        </p:nvSpPr>
        <p:spPr/>
        <p:txBody>
          <a:bodyPr/>
          <a:lstStyle/>
          <a:p>
            <a:pPr>
              <a:defRPr/>
            </a:pPr>
            <a:fld id="{C12EA175-FC49-4125-B41E-3DD7054DBA99}" type="slidenum">
              <a:rPr lang="el-GR"/>
              <a:pPr>
                <a:defRPr/>
              </a:pPr>
              <a:t>43</a:t>
            </a:fld>
            <a:endParaRPr lang="el-GR"/>
          </a:p>
        </p:txBody>
      </p:sp>
      <p:sp>
        <p:nvSpPr>
          <p:cNvPr id="23" name="22 - Σχήμα L"/>
          <p:cNvSpPr/>
          <p:nvPr/>
        </p:nvSpPr>
        <p:spPr>
          <a:xfrm>
            <a:off x="3448050" y="4992514"/>
            <a:ext cx="1412875" cy="631825"/>
          </a:xfrm>
          <a:prstGeom prst="corner">
            <a:avLst>
              <a:gd name="adj1" fmla="val 23434"/>
              <a:gd name="adj2" fmla="val 24642"/>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l-GR" sz="1400"/>
          </a:p>
        </p:txBody>
      </p:sp>
      <p:pic>
        <p:nvPicPr>
          <p:cNvPr id="52247" name="Picture 3"/>
          <p:cNvPicPr>
            <a:picLocks noChangeAspect="1" noChangeArrowheads="1"/>
          </p:cNvPicPr>
          <p:nvPr/>
        </p:nvPicPr>
        <p:blipFill>
          <a:blip r:embed="rId2" cstate="print">
            <a:clrChange>
              <a:clrFrom>
                <a:srgbClr val="F8030E"/>
              </a:clrFrom>
              <a:clrTo>
                <a:srgbClr val="F8030E">
                  <a:alpha val="0"/>
                </a:srgbClr>
              </a:clrTo>
            </a:clrChange>
            <a:extLst>
              <a:ext uri="{28A0092B-C50C-407E-A947-70E740481C1C}">
                <a14:useLocalDpi xmlns:a14="http://schemas.microsoft.com/office/drawing/2010/main" xmlns="" val="0"/>
              </a:ext>
            </a:extLst>
          </a:blip>
          <a:srcRect/>
          <a:stretch>
            <a:fillRect/>
          </a:stretch>
        </p:blipFill>
        <p:spPr bwMode="auto">
          <a:xfrm>
            <a:off x="4492625" y="4106689"/>
            <a:ext cx="1936750" cy="2011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16 - Σχήμα L"/>
          <p:cNvSpPr/>
          <p:nvPr/>
        </p:nvSpPr>
        <p:spPr>
          <a:xfrm>
            <a:off x="1298575" y="4359101"/>
            <a:ext cx="3009900" cy="633413"/>
          </a:xfrm>
          <a:prstGeom prst="corner">
            <a:avLst>
              <a:gd name="adj1" fmla="val 23434"/>
              <a:gd name="adj2" fmla="val 35510"/>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l-GR" sz="1400"/>
          </a:p>
        </p:txBody>
      </p:sp>
      <p:sp>
        <p:nvSpPr>
          <p:cNvPr id="10" name="9 - Ορθογώνιο"/>
          <p:cNvSpPr/>
          <p:nvPr/>
        </p:nvSpPr>
        <p:spPr>
          <a:xfrm>
            <a:off x="2465571" y="3347862"/>
            <a:ext cx="122846" cy="758955"/>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l-GR" sz="1400"/>
          </a:p>
        </p:txBody>
      </p:sp>
      <p:sp>
        <p:nvSpPr>
          <p:cNvPr id="7" name="6 - Ορθογώνιο τρίγωνο"/>
          <p:cNvSpPr/>
          <p:nvPr/>
        </p:nvSpPr>
        <p:spPr>
          <a:xfrm>
            <a:off x="699137" y="3600847"/>
            <a:ext cx="737077" cy="442723"/>
          </a:xfrm>
          <a:prstGeom prst="rtTriangl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l-GR" sz="1400"/>
          </a:p>
        </p:txBody>
      </p:sp>
      <p:sp>
        <p:nvSpPr>
          <p:cNvPr id="8" name="7 - Ορθογώνιο τρίγωνο"/>
          <p:cNvSpPr/>
          <p:nvPr/>
        </p:nvSpPr>
        <p:spPr>
          <a:xfrm>
            <a:off x="1251944" y="3600847"/>
            <a:ext cx="737077" cy="442723"/>
          </a:xfrm>
          <a:prstGeom prst="rtTriangl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l-GR" sz="1400"/>
          </a:p>
        </p:txBody>
      </p:sp>
      <p:sp>
        <p:nvSpPr>
          <p:cNvPr id="9" name="8 - Ορθογώνιο τρίγωνο"/>
          <p:cNvSpPr/>
          <p:nvPr/>
        </p:nvSpPr>
        <p:spPr>
          <a:xfrm>
            <a:off x="1789918" y="3600847"/>
            <a:ext cx="737077" cy="442723"/>
          </a:xfrm>
          <a:prstGeom prst="rtTriangl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l-GR" sz="1400"/>
          </a:p>
        </p:txBody>
      </p:sp>
      <p:sp>
        <p:nvSpPr>
          <p:cNvPr id="6" name="5 - Ορθογώνιο"/>
          <p:cNvSpPr/>
          <p:nvPr/>
        </p:nvSpPr>
        <p:spPr>
          <a:xfrm>
            <a:off x="684303" y="3980324"/>
            <a:ext cx="1965537" cy="69570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l-GR" sz="1400" dirty="0"/>
              <a:t>Ήπαρ</a:t>
            </a:r>
          </a:p>
        </p:txBody>
      </p:sp>
      <p:pic>
        <p:nvPicPr>
          <p:cNvPr id="3075" name="Picture 3" descr="C:\Users\arealis\Documents\trip to send\lung\exersise book\cardio images\σάρωση0005.jpg"/>
          <p:cNvPicPr>
            <a:picLocks noChangeAspect="1" noChangeArrowheads="1"/>
          </p:cNvPicPr>
          <p:nvPr/>
        </p:nvPicPr>
        <p:blipFill>
          <a:blip r:embed="rId3" cstate="email">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939725" y="3917078"/>
            <a:ext cx="1449850" cy="1770894"/>
          </a:xfrm>
          <a:prstGeom prst="rect">
            <a:avLst/>
          </a:prstGeom>
          <a:noFill/>
        </p:spPr>
      </p:pic>
      <p:pic>
        <p:nvPicPr>
          <p:cNvPr id="52267" name="Picture 4" descr="C:\Users\arealis\Documents\trip to send\lung\exersise book\cardio images\Νέος φάκελος\100KV550\100_9180ΓΡΕΕΝ.jpg"/>
          <p:cNvPicPr>
            <a:picLocks noChangeAspect="1" noChangeArrowheads="1"/>
          </p:cNvPicPr>
          <p:nvPr/>
        </p:nvPicPr>
        <p:blipFill>
          <a:blip r:embed="rId4" cstate="print">
            <a:clrChange>
              <a:clrFrom>
                <a:srgbClr val="241FDD"/>
              </a:clrFrom>
              <a:clrTo>
                <a:srgbClr val="241FDD">
                  <a:alpha val="0"/>
                </a:srgbClr>
              </a:clrTo>
            </a:clrChange>
            <a:extLst>
              <a:ext uri="{28A0092B-C50C-407E-A947-70E740481C1C}">
                <a14:useLocalDpi xmlns:a14="http://schemas.microsoft.com/office/drawing/2010/main" xmlns="" val="0"/>
              </a:ext>
            </a:extLst>
          </a:blip>
          <a:srcRect/>
          <a:stretch>
            <a:fillRect/>
          </a:stretch>
        </p:blipFill>
        <p:spPr bwMode="auto">
          <a:xfrm>
            <a:off x="1604963" y="4751214"/>
            <a:ext cx="8604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68" name="Picture 4" descr="C:\Users\arealis\Documents\trip to send\lung\exersise book\cardio images\Νέος φάκελος\100KV550\100_9180ΓΡΕΕΝ.jpg"/>
          <p:cNvPicPr>
            <a:picLocks noChangeAspect="1" noChangeArrowheads="1"/>
          </p:cNvPicPr>
          <p:nvPr/>
        </p:nvPicPr>
        <p:blipFill>
          <a:blip r:embed="rId4" cstate="print">
            <a:clrChange>
              <a:clrFrom>
                <a:srgbClr val="241FDD"/>
              </a:clrFrom>
              <a:clrTo>
                <a:srgbClr val="241FDD">
                  <a:alpha val="0"/>
                </a:srgbClr>
              </a:clrTo>
            </a:clrChange>
            <a:extLst>
              <a:ext uri="{28A0092B-C50C-407E-A947-70E740481C1C}">
                <a14:useLocalDpi xmlns:a14="http://schemas.microsoft.com/office/drawing/2010/main" xmlns="" val="0"/>
              </a:ext>
            </a:extLst>
          </a:blip>
          <a:srcRect/>
          <a:stretch>
            <a:fillRect/>
          </a:stretch>
        </p:blipFill>
        <p:spPr bwMode="auto">
          <a:xfrm>
            <a:off x="3386138" y="4738514"/>
            <a:ext cx="8604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69" name="Picture 4" descr="C:\Users\arealis\Documents\trip to send\lung\exersise book\cardio images\Νέος φάκελος\100KV550\100_9180ΓΡΕΕΝ.jpg"/>
          <p:cNvPicPr>
            <a:picLocks noChangeAspect="1" noChangeArrowheads="1"/>
          </p:cNvPicPr>
          <p:nvPr/>
        </p:nvPicPr>
        <p:blipFill>
          <a:blip r:embed="rId4" cstate="print">
            <a:clrChange>
              <a:clrFrom>
                <a:srgbClr val="241FDD"/>
              </a:clrFrom>
              <a:clrTo>
                <a:srgbClr val="241FDD">
                  <a:alpha val="0"/>
                </a:srgbClr>
              </a:clrTo>
            </a:clrChange>
            <a:extLst>
              <a:ext uri="{28A0092B-C50C-407E-A947-70E740481C1C}">
                <a14:useLocalDpi xmlns:a14="http://schemas.microsoft.com/office/drawing/2010/main" xmlns="" val="0"/>
              </a:ext>
            </a:extLst>
          </a:blip>
          <a:srcRect/>
          <a:stretch>
            <a:fillRect/>
          </a:stretch>
        </p:blipFill>
        <p:spPr bwMode="auto">
          <a:xfrm>
            <a:off x="2487613" y="4749626"/>
            <a:ext cx="8604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18 - TextBox"/>
          <p:cNvSpPr txBox="1"/>
          <p:nvPr/>
        </p:nvSpPr>
        <p:spPr>
          <a:xfrm>
            <a:off x="500063" y="6348239"/>
            <a:ext cx="676275" cy="261937"/>
          </a:xfrm>
          <a:prstGeom prst="rect">
            <a:avLst/>
          </a:prstGeom>
          <a:solidFill>
            <a:schemeClr val="accent2"/>
          </a:solidFill>
        </p:spPr>
        <p:txBody>
          <a:bodyPr>
            <a:spAutoFit/>
          </a:bodyPr>
          <a:lstStyle/>
          <a:p>
            <a:pPr fontAlgn="auto">
              <a:spcBef>
                <a:spcPts val="0"/>
              </a:spcBef>
              <a:spcAft>
                <a:spcPts val="0"/>
              </a:spcAft>
              <a:defRPr/>
            </a:pPr>
            <a:r>
              <a:rPr lang="el-GR" sz="1100" b="1" dirty="0">
                <a:effectLst>
                  <a:outerShdw blurRad="38100" dist="38100" dir="2700000" algn="tl">
                    <a:srgbClr val="000000">
                      <a:alpha val="43137"/>
                    </a:srgbClr>
                  </a:outerShdw>
                </a:effectLst>
                <a:latin typeface="+mn-lt"/>
                <a:cs typeface="+mn-cs"/>
              </a:rPr>
              <a:t>Χολή</a:t>
            </a:r>
          </a:p>
        </p:txBody>
      </p:sp>
      <p:pic>
        <p:nvPicPr>
          <p:cNvPr id="52271" name="Picture 4" descr="C:\Users\arealis\Documents\trip to send\lung\exersise book\cardio images\Νέος φάκελος\100KV550\100_9180ΓΡΕΕΝ.jpg"/>
          <p:cNvPicPr>
            <a:picLocks noChangeAspect="1" noChangeArrowheads="1"/>
          </p:cNvPicPr>
          <p:nvPr/>
        </p:nvPicPr>
        <p:blipFill>
          <a:blip r:embed="rId5" cstate="print">
            <a:clrChange>
              <a:clrFrom>
                <a:srgbClr val="241FDD"/>
              </a:clrFrom>
              <a:clrTo>
                <a:srgbClr val="241FDD">
                  <a:alpha val="0"/>
                </a:srgbClr>
              </a:clrTo>
            </a:clrChange>
            <a:extLst>
              <a:ext uri="{28A0092B-C50C-407E-A947-70E740481C1C}">
                <a14:useLocalDpi xmlns:a14="http://schemas.microsoft.com/office/drawing/2010/main" xmlns="" val="0"/>
              </a:ext>
            </a:extLst>
          </a:blip>
          <a:srcRect/>
          <a:stretch>
            <a:fillRect/>
          </a:stretch>
        </p:blipFill>
        <p:spPr bwMode="auto">
          <a:xfrm>
            <a:off x="500063" y="5919614"/>
            <a:ext cx="676275"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20 - Σχήμα L"/>
          <p:cNvSpPr/>
          <p:nvPr/>
        </p:nvSpPr>
        <p:spPr>
          <a:xfrm>
            <a:off x="1357313" y="5776739"/>
            <a:ext cx="860425" cy="325437"/>
          </a:xfrm>
          <a:prstGeom prst="corner">
            <a:avLst>
              <a:gd name="adj1" fmla="val 42253"/>
              <a:gd name="adj2" fmla="val 42755"/>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l-GR" sz="1400"/>
          </a:p>
        </p:txBody>
      </p:sp>
      <p:sp>
        <p:nvSpPr>
          <p:cNvPr id="22" name="21 - TextBox"/>
          <p:cNvSpPr txBox="1"/>
          <p:nvPr/>
        </p:nvSpPr>
        <p:spPr>
          <a:xfrm>
            <a:off x="1357313" y="6276801"/>
            <a:ext cx="860425" cy="430213"/>
          </a:xfrm>
          <a:prstGeom prst="rect">
            <a:avLst/>
          </a:prstGeom>
          <a:solidFill>
            <a:schemeClr val="accent2"/>
          </a:solidFill>
          <a:ln>
            <a:solidFill>
              <a:schemeClr val="accent1"/>
            </a:solidFill>
          </a:ln>
        </p:spPr>
        <p:txBody>
          <a:bodyPr>
            <a:spAutoFit/>
          </a:bodyPr>
          <a:lstStyle/>
          <a:p>
            <a:pPr algn="ctr" fontAlgn="auto">
              <a:spcBef>
                <a:spcPts val="0"/>
              </a:spcBef>
              <a:spcAft>
                <a:spcPts val="0"/>
              </a:spcAft>
              <a:defRPr/>
            </a:pPr>
            <a:r>
              <a:rPr lang="el-GR" sz="1100" b="1" dirty="0">
                <a:effectLst>
                  <a:outerShdw blurRad="38100" dist="38100" dir="2700000" algn="tl">
                    <a:srgbClr val="000000">
                      <a:alpha val="43137"/>
                    </a:srgbClr>
                  </a:outerShdw>
                </a:effectLst>
                <a:latin typeface="+mn-lt"/>
                <a:cs typeface="+mn-cs"/>
              </a:rPr>
              <a:t>Χοληδόχος </a:t>
            </a:r>
            <a:br>
              <a:rPr lang="el-GR" sz="1100" b="1" dirty="0">
                <a:effectLst>
                  <a:outerShdw blurRad="38100" dist="38100" dir="2700000" algn="tl">
                    <a:srgbClr val="000000">
                      <a:alpha val="43137"/>
                    </a:srgbClr>
                  </a:outerShdw>
                </a:effectLst>
                <a:latin typeface="+mn-lt"/>
                <a:cs typeface="+mn-cs"/>
              </a:rPr>
            </a:br>
            <a:r>
              <a:rPr lang="el-GR" sz="1100" b="1" dirty="0">
                <a:effectLst>
                  <a:outerShdw blurRad="38100" dist="38100" dir="2700000" algn="tl">
                    <a:srgbClr val="000000">
                      <a:alpha val="43137"/>
                    </a:srgbClr>
                  </a:outerShdw>
                </a:effectLst>
                <a:latin typeface="+mn-lt"/>
                <a:cs typeface="+mn-cs"/>
              </a:rPr>
              <a:t>πόρος</a:t>
            </a:r>
          </a:p>
        </p:txBody>
      </p:sp>
      <p:pic>
        <p:nvPicPr>
          <p:cNvPr id="52276" name="Picture 4" descr="C:\Users\arealis\Documents\trip to send\lung\exersise book\cardio images\Νέος φάκελος\100KV550\100_9180ΓΡΕΕΝ.jpg"/>
          <p:cNvPicPr>
            <a:picLocks noChangeAspect="1" noChangeArrowheads="1"/>
          </p:cNvPicPr>
          <p:nvPr/>
        </p:nvPicPr>
        <p:blipFill>
          <a:blip r:embed="rId4" cstate="print">
            <a:clrChange>
              <a:clrFrom>
                <a:srgbClr val="241FDD"/>
              </a:clrFrom>
              <a:clrTo>
                <a:srgbClr val="241FDD">
                  <a:alpha val="0"/>
                </a:srgbClr>
              </a:clrTo>
            </a:clrChange>
            <a:extLst>
              <a:ext uri="{28A0092B-C50C-407E-A947-70E740481C1C}">
                <a14:useLocalDpi xmlns:a14="http://schemas.microsoft.com/office/drawing/2010/main" xmlns="" val="0"/>
              </a:ext>
            </a:extLst>
          </a:blip>
          <a:srcRect/>
          <a:stretch>
            <a:fillRect/>
          </a:stretch>
        </p:blipFill>
        <p:spPr bwMode="auto">
          <a:xfrm>
            <a:off x="3756025" y="5371926"/>
            <a:ext cx="85883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3" descr="C:\Users\arealis\Documents\trip to send\lung\exersise book\cardio images\σάρωση0005.jpg"/>
          <p:cNvPicPr>
            <a:picLocks noChangeAspect="1" noChangeArrowheads="1"/>
          </p:cNvPicPr>
          <p:nvPr/>
        </p:nvPicPr>
        <p:blipFill>
          <a:blip r:embed="rId6" cstate="email">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2465571" y="5624726"/>
            <a:ext cx="621347" cy="758933"/>
          </a:xfrm>
          <a:prstGeom prst="rect">
            <a:avLst/>
          </a:prstGeom>
          <a:noFill/>
        </p:spPr>
      </p:pic>
      <p:sp>
        <p:nvSpPr>
          <p:cNvPr id="26" name="25 - TextBox"/>
          <p:cNvSpPr txBox="1"/>
          <p:nvPr/>
        </p:nvSpPr>
        <p:spPr>
          <a:xfrm>
            <a:off x="2428875" y="6276801"/>
            <a:ext cx="860425" cy="430213"/>
          </a:xfrm>
          <a:prstGeom prst="rect">
            <a:avLst/>
          </a:prstGeom>
          <a:solidFill>
            <a:schemeClr val="accent2"/>
          </a:solidFill>
        </p:spPr>
        <p:txBody>
          <a:bodyPr>
            <a:spAutoFit/>
          </a:bodyPr>
          <a:lstStyle/>
          <a:p>
            <a:pPr algn="ctr" fontAlgn="auto">
              <a:spcBef>
                <a:spcPts val="0"/>
              </a:spcBef>
              <a:spcAft>
                <a:spcPts val="0"/>
              </a:spcAft>
              <a:defRPr/>
            </a:pPr>
            <a:r>
              <a:rPr lang="el-GR" sz="1100" b="1" dirty="0">
                <a:effectLst>
                  <a:outerShdw blurRad="38100" dist="38100" dir="2700000" algn="tl">
                    <a:srgbClr val="000000">
                      <a:alpha val="43137"/>
                    </a:srgbClr>
                  </a:outerShdw>
                </a:effectLst>
                <a:latin typeface="+mn-lt"/>
                <a:cs typeface="+mn-cs"/>
              </a:rPr>
              <a:t>Χοληδόχος </a:t>
            </a:r>
            <a:br>
              <a:rPr lang="el-GR" sz="1100" b="1" dirty="0">
                <a:effectLst>
                  <a:outerShdw blurRad="38100" dist="38100" dir="2700000" algn="tl">
                    <a:srgbClr val="000000">
                      <a:alpha val="43137"/>
                    </a:srgbClr>
                  </a:outerShdw>
                </a:effectLst>
                <a:latin typeface="+mn-lt"/>
                <a:cs typeface="+mn-cs"/>
              </a:rPr>
            </a:br>
            <a:r>
              <a:rPr lang="el-GR" sz="1100" b="1" dirty="0">
                <a:effectLst>
                  <a:outerShdw blurRad="38100" dist="38100" dir="2700000" algn="tl">
                    <a:srgbClr val="000000">
                      <a:alpha val="43137"/>
                    </a:srgbClr>
                  </a:outerShdw>
                </a:effectLst>
                <a:latin typeface="+mn-lt"/>
                <a:cs typeface="+mn-cs"/>
              </a:rPr>
              <a:t>κύστη</a:t>
            </a:r>
          </a:p>
        </p:txBody>
      </p:sp>
      <p:sp>
        <p:nvSpPr>
          <p:cNvPr id="52279" name="27 - Ορθογώνιο"/>
          <p:cNvSpPr>
            <a:spLocks noChangeArrowheads="1"/>
          </p:cNvSpPr>
          <p:nvPr/>
        </p:nvSpPr>
        <p:spPr bwMode="auto">
          <a:xfrm>
            <a:off x="6084168" y="2781300"/>
            <a:ext cx="2808733"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200" dirty="0">
                <a:solidFill>
                  <a:schemeClr val="bg1"/>
                </a:solidFill>
                <a:latin typeface="+mn-lt"/>
              </a:rPr>
              <a:t>Ακόμη επειδή τα χολικά άλατα είναι αλκαλικά χρησιμεύουν για την εξουδετέρωση του ιδιαίτερα όξινου χυμού που εξέρχεται από το στομάχι προς το δωδεκαδάκτυλο, προστατεύοντας έτσι το λεπτό έντερο. </a:t>
            </a:r>
          </a:p>
        </p:txBody>
      </p:sp>
      <p:sp>
        <p:nvSpPr>
          <p:cNvPr id="2" name="Τίτλος 1"/>
          <p:cNvSpPr>
            <a:spLocks noGrp="1"/>
          </p:cNvSpPr>
          <p:nvPr>
            <p:ph type="title"/>
          </p:nvPr>
        </p:nvSpPr>
        <p:spPr/>
        <p:txBody>
          <a:bodyPr>
            <a:normAutofit fontScale="90000"/>
          </a:bodyPr>
          <a:lstStyle/>
          <a:p>
            <a:r>
              <a:rPr lang="el-GR" dirty="0"/>
              <a:t>Χολή, χοληδόχος κύστη και χοληφόρα αγγεία</a:t>
            </a:r>
          </a:p>
        </p:txBody>
      </p:sp>
    </p:spTree>
    <p:extLst>
      <p:ext uri="{BB962C8B-B14F-4D97-AF65-F5344CB8AC3E}">
        <p14:creationId xmlns:p14="http://schemas.microsoft.com/office/powerpoint/2010/main" xmlns="" val="25494988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Ανατομία χοληφόρων - </a:t>
            </a:r>
            <a:r>
              <a:rPr lang="en-US" dirty="0" smtClean="0"/>
              <a:t>ERCP</a:t>
            </a:r>
            <a:endParaRPr lang="en-US" dirty="0"/>
          </a:p>
        </p:txBody>
      </p:sp>
      <p:pic>
        <p:nvPicPr>
          <p:cNvPr id="5325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88495" y="1268760"/>
            <a:ext cx="4943475" cy="490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8" name="Rectangle 7"/>
          <p:cNvSpPr/>
          <p:nvPr/>
        </p:nvSpPr>
        <p:spPr>
          <a:xfrm>
            <a:off x="4188495" y="6165899"/>
            <a:ext cx="4943476" cy="276999"/>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3"/>
              </a:rPr>
              <a:t>ERCP </a:t>
            </a:r>
            <a:r>
              <a:rPr lang="en-US" sz="1200" dirty="0" smtClean="0">
                <a:latin typeface="+mn-lt"/>
                <a:hlinkClick r:id="rId3"/>
              </a:rPr>
              <a:t>Roentgen</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 </a:t>
            </a:r>
            <a:r>
              <a:rPr lang="en-US" sz="1200" dirty="0" err="1" smtClean="0">
                <a:latin typeface="+mn-lt"/>
                <a:hlinkClick r:id="rId4" tooltip="User:Hehkuviini"/>
              </a:rPr>
              <a:t>Hehkuviini</a:t>
            </a:r>
            <a:r>
              <a:rPr lang="el-GR" sz="1200" dirty="0" smtClean="0">
                <a:latin typeface="+mn-lt"/>
              </a:rPr>
              <a:t> </a:t>
            </a:r>
            <a:r>
              <a:rPr lang="el-GR" sz="1200" dirty="0" smtClean="0">
                <a:solidFill>
                  <a:schemeClr val="bg1">
                    <a:lumMod val="75000"/>
                  </a:schemeClr>
                </a:solidFill>
                <a:latin typeface="+mn-lt"/>
              </a:rPr>
              <a:t>διαθέσιμο με άδεια </a:t>
            </a:r>
            <a:r>
              <a:rPr lang="en-US" sz="1200" dirty="0">
                <a:solidFill>
                  <a:schemeClr val="bg1">
                    <a:lumMod val="75000"/>
                  </a:schemeClr>
                </a:solidFill>
                <a:latin typeface="+mn-lt"/>
                <a:hlinkClick r:id="rId5"/>
              </a:rPr>
              <a:t>CC BY-SA 3.0</a:t>
            </a:r>
            <a:endParaRPr lang="en-US" sz="1200" dirty="0">
              <a:solidFill>
                <a:schemeClr val="bg1">
                  <a:lumMod val="75000"/>
                </a:schemeClr>
              </a:solidFill>
              <a:latin typeface="+mn-lt"/>
            </a:endParaRPr>
          </a:p>
        </p:txBody>
      </p:sp>
      <p:pic>
        <p:nvPicPr>
          <p:cNvPr id="66562" name="Picture 2" descr="File:Digestive system showing bile duct.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363" y="1268760"/>
            <a:ext cx="4117132" cy="304667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0" name="Rectangle 7"/>
          <p:cNvSpPr/>
          <p:nvPr/>
        </p:nvSpPr>
        <p:spPr>
          <a:xfrm>
            <a:off x="710871" y="4335487"/>
            <a:ext cx="2838115" cy="461665"/>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7"/>
              </a:rPr>
              <a:t>Digestive system showing bile </a:t>
            </a:r>
            <a:r>
              <a:rPr lang="en-US" sz="1200" dirty="0" smtClean="0">
                <a:latin typeface="+mn-lt"/>
                <a:hlinkClick r:id="rId7"/>
              </a:rPr>
              <a:t>duct</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a:latin typeface="+mn-lt"/>
                <a:hlinkClick r:id="rId8" tooltip="User:Frieda"/>
              </a:rPr>
              <a:t>Frieda</a:t>
            </a:r>
            <a:r>
              <a:rPr lang="el-GR" sz="1200" dirty="0" smtClean="0">
                <a:solidFill>
                  <a:schemeClr val="bg1">
                    <a:lumMod val="75000"/>
                  </a:schemeClr>
                </a:solidFill>
                <a:latin typeface="+mn-lt"/>
              </a:rPr>
              <a:t> διαθέσιμο ως κοινό κτήμα</a:t>
            </a:r>
            <a:endParaRPr lang="en-US" sz="1200" dirty="0">
              <a:solidFill>
                <a:schemeClr val="bg1">
                  <a:lumMod val="75000"/>
                </a:schemeClr>
              </a:solidFill>
              <a:latin typeface="+mn-lt"/>
            </a:endParaRPr>
          </a:p>
        </p:txBody>
      </p:sp>
    </p:spTree>
    <p:extLst>
      <p:ext uri="{BB962C8B-B14F-4D97-AF65-F5344CB8AC3E}">
        <p14:creationId xmlns:p14="http://schemas.microsoft.com/office/powerpoint/2010/main" xmlns="" val="7652898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Χοληδόχος </a:t>
            </a:r>
            <a:r>
              <a:rPr lang="el-GR" dirty="0"/>
              <a:t>κύστη</a:t>
            </a:r>
          </a:p>
        </p:txBody>
      </p:sp>
      <p:sp>
        <p:nvSpPr>
          <p:cNvPr id="54274" name="Content Placeholder 2"/>
          <p:cNvSpPr>
            <a:spLocks noGrp="1"/>
          </p:cNvSpPr>
          <p:nvPr>
            <p:ph idx="1"/>
          </p:nvPr>
        </p:nvSpPr>
        <p:spPr/>
        <p:txBody>
          <a:bodyPr>
            <a:normAutofit lnSpcReduction="10000"/>
          </a:bodyPr>
          <a:lstStyle/>
          <a:p>
            <a:r>
              <a:rPr lang="el-GR" altLang="el-GR" sz="2400" dirty="0" smtClean="0"/>
              <a:t>Η </a:t>
            </a:r>
            <a:r>
              <a:rPr lang="el-GR" altLang="el-GR" sz="2400" b="1" dirty="0" smtClean="0"/>
              <a:t>χοληδόχος κύστη,</a:t>
            </a:r>
            <a:r>
              <a:rPr lang="el-GR" altLang="el-GR" sz="2400" dirty="0" smtClean="0"/>
              <a:t> η οποία φιλοξενείται στην κάτω επιφάνεια του ήπατος, είναι όργανο σε σχήμα αχλαδιού, το οποίο ανατομικά χωρίζεται σε πυθμένα, σώμα και αυχένα. Συνέχεια του αυχένα αποτελεί ο </a:t>
            </a:r>
            <a:r>
              <a:rPr lang="el-GR" altLang="el-GR" sz="2400" b="1" dirty="0" smtClean="0"/>
              <a:t>κυστικός πόρος</a:t>
            </a:r>
            <a:r>
              <a:rPr lang="el-GR" altLang="el-GR" sz="2400" dirty="0" smtClean="0"/>
              <a:t>, ο οποίος ενώνεται με τον κοινό ηπατικό πόρο, για να σχηματιστεί ο </a:t>
            </a:r>
            <a:r>
              <a:rPr lang="el-GR" altLang="el-GR" sz="2400" b="1" dirty="0" smtClean="0"/>
              <a:t>χοληδόχος πόρος</a:t>
            </a:r>
            <a:r>
              <a:rPr lang="el-GR" altLang="el-GR" sz="2400" dirty="0" smtClean="0"/>
              <a:t>. Αυτός εκβάλλει στον αυλό του δωδεκαδακτύλου σε μια περιοχή που χαρακτηρίζεται ως </a:t>
            </a:r>
            <a:r>
              <a:rPr lang="el-GR" altLang="el-GR" sz="2400" b="1" dirty="0" smtClean="0"/>
              <a:t>λήκυθος του </a:t>
            </a:r>
            <a:r>
              <a:rPr lang="el-GR" altLang="el-GR" sz="2400" b="1" dirty="0" err="1" smtClean="0"/>
              <a:t>Vater</a:t>
            </a:r>
            <a:r>
              <a:rPr lang="el-GR" altLang="el-GR" sz="2400" dirty="0" smtClean="0"/>
              <a:t>. Στο κατώτερο άκρο του χοληδόχου πόρου οι κυκλοτερείς μυϊκές ίνες του τοιχώματος του </a:t>
            </a:r>
            <a:r>
              <a:rPr lang="el-GR" altLang="el-GR" sz="2400" dirty="0" err="1" smtClean="0"/>
              <a:t>παχύνονται</a:t>
            </a:r>
            <a:r>
              <a:rPr lang="el-GR" altLang="el-GR" sz="2400" dirty="0" smtClean="0"/>
              <a:t> και σχηματίζουν τον </a:t>
            </a:r>
            <a:r>
              <a:rPr lang="el-GR" altLang="el-GR" sz="2400" b="1" dirty="0" smtClean="0"/>
              <a:t>σφιγκτήρα του </a:t>
            </a:r>
            <a:r>
              <a:rPr lang="el-GR" altLang="el-GR" sz="2400" b="1" dirty="0" err="1" smtClean="0"/>
              <a:t>Oddi</a:t>
            </a:r>
            <a:r>
              <a:rPr lang="el-GR" altLang="el-GR" sz="2400" dirty="0" smtClean="0"/>
              <a:t>. Η απελευθέρωση της χολής στον εντερικό αυλό προϋποθέτει τη </a:t>
            </a:r>
            <a:r>
              <a:rPr lang="el-GR" altLang="el-GR" sz="2400" dirty="0" err="1" smtClean="0"/>
              <a:t>χάλαση</a:t>
            </a:r>
            <a:r>
              <a:rPr lang="el-GR" altLang="el-GR" sz="2400" dirty="0" smtClean="0"/>
              <a:t> του σφιγκτήρα του </a:t>
            </a:r>
            <a:r>
              <a:rPr lang="el-GR" altLang="el-GR" sz="2400" dirty="0" err="1" smtClean="0"/>
              <a:t>Oddi</a:t>
            </a:r>
            <a:r>
              <a:rPr lang="el-GR" altLang="el-GR" sz="2400" dirty="0" smtClean="0"/>
              <a:t>. Στη λήκυθο του </a:t>
            </a:r>
            <a:r>
              <a:rPr lang="el-GR" altLang="el-GR" sz="2400" dirty="0" err="1" smtClean="0"/>
              <a:t>Vater</a:t>
            </a:r>
            <a:r>
              <a:rPr lang="el-GR" altLang="el-GR" sz="2400" dirty="0" smtClean="0"/>
              <a:t> εκβάλλει και ο μείζων παγκρεατικός πόρος.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xmlns="" val="34624359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19871" y="116632"/>
            <a:ext cx="5724128" cy="1008112"/>
          </a:xfrm>
        </p:spPr>
        <p:txBody>
          <a:bodyPr/>
          <a:lstStyle/>
          <a:p>
            <a:r>
              <a:rPr lang="el-GR" dirty="0"/>
              <a:t>Χοληφόρο σύστημα </a:t>
            </a:r>
          </a:p>
        </p:txBody>
      </p:sp>
      <p:sp>
        <p:nvSpPr>
          <p:cNvPr id="55298" name="Content Placeholder 2"/>
          <p:cNvSpPr>
            <a:spLocks noGrp="1"/>
          </p:cNvSpPr>
          <p:nvPr>
            <p:ph idx="1"/>
          </p:nvPr>
        </p:nvSpPr>
        <p:spPr>
          <a:xfrm>
            <a:off x="323528" y="260648"/>
            <a:ext cx="3096343" cy="6597352"/>
          </a:xfrm>
        </p:spPr>
        <p:txBody>
          <a:bodyPr>
            <a:normAutofit fontScale="85000" lnSpcReduction="10000"/>
          </a:bodyPr>
          <a:lstStyle/>
          <a:p>
            <a:pPr>
              <a:lnSpc>
                <a:spcPct val="120000"/>
              </a:lnSpc>
              <a:spcBef>
                <a:spcPts val="600"/>
              </a:spcBef>
              <a:buFont typeface="Wingdings 2" pitchFamily="18" charset="2"/>
              <a:buNone/>
            </a:pPr>
            <a:r>
              <a:rPr lang="en-US" altLang="el-GR" sz="1800" dirty="0" smtClean="0"/>
              <a:t>1. </a:t>
            </a:r>
            <a:r>
              <a:rPr lang="el-GR" altLang="el-GR" sz="1800" b="1" i="1" dirty="0" smtClean="0"/>
              <a:t>Χοληφόρα</a:t>
            </a:r>
            <a:r>
              <a:rPr lang="en-US" altLang="el-GR" sz="1800" dirty="0" smtClean="0"/>
              <a:t>: </a:t>
            </a:r>
            <a:endParaRPr lang="el-GR" altLang="el-GR" sz="1800" dirty="0" smtClean="0"/>
          </a:p>
          <a:p>
            <a:pPr>
              <a:lnSpc>
                <a:spcPct val="120000"/>
              </a:lnSpc>
              <a:spcBef>
                <a:spcPts val="600"/>
              </a:spcBef>
              <a:buFont typeface="Wingdings 2" pitchFamily="18" charset="2"/>
              <a:buNone/>
            </a:pPr>
            <a:r>
              <a:rPr lang="en-US" altLang="el-GR" sz="1800" dirty="0" smtClean="0"/>
              <a:t>2. </a:t>
            </a:r>
            <a:r>
              <a:rPr lang="el-GR" altLang="el-GR" sz="1800" dirty="0" err="1" smtClean="0"/>
              <a:t>Ενδοηπατικα</a:t>
            </a:r>
            <a:r>
              <a:rPr lang="el-GR" altLang="el-GR" sz="1800" dirty="0" smtClean="0"/>
              <a:t> χοληφόρα</a:t>
            </a:r>
          </a:p>
          <a:p>
            <a:pPr marL="177800" indent="-177800">
              <a:lnSpc>
                <a:spcPct val="120000"/>
              </a:lnSpc>
              <a:spcBef>
                <a:spcPts val="600"/>
              </a:spcBef>
              <a:buFont typeface="Wingdings 2" pitchFamily="18" charset="2"/>
              <a:buNone/>
            </a:pPr>
            <a:r>
              <a:rPr lang="en-US" altLang="el-GR" sz="1800" dirty="0" smtClean="0"/>
              <a:t>3. </a:t>
            </a:r>
            <a:r>
              <a:rPr lang="el-GR" altLang="el-GR" sz="1800" dirty="0" smtClean="0"/>
              <a:t>αριστερός &amp; δεξιός ηπατικός πόρος</a:t>
            </a:r>
          </a:p>
          <a:p>
            <a:pPr>
              <a:lnSpc>
                <a:spcPct val="120000"/>
              </a:lnSpc>
              <a:spcBef>
                <a:spcPts val="600"/>
              </a:spcBef>
              <a:buFont typeface="Wingdings 2" pitchFamily="18" charset="2"/>
              <a:buNone/>
            </a:pPr>
            <a:r>
              <a:rPr lang="en-US" altLang="el-GR" sz="1800" dirty="0" smtClean="0"/>
              <a:t>4. </a:t>
            </a:r>
            <a:r>
              <a:rPr lang="el-GR" altLang="el-GR" sz="1800" dirty="0" smtClean="0"/>
              <a:t>κοινός ηπατικός πόρος </a:t>
            </a:r>
          </a:p>
          <a:p>
            <a:pPr>
              <a:lnSpc>
                <a:spcPct val="120000"/>
              </a:lnSpc>
              <a:spcBef>
                <a:spcPts val="600"/>
              </a:spcBef>
              <a:buFont typeface="Wingdings 2" pitchFamily="18" charset="2"/>
              <a:buNone/>
            </a:pPr>
            <a:r>
              <a:rPr lang="en-US" altLang="el-GR" sz="1800" dirty="0" smtClean="0"/>
              <a:t>5. </a:t>
            </a:r>
            <a:r>
              <a:rPr lang="el-GR" altLang="el-GR" sz="1800" dirty="0" smtClean="0"/>
              <a:t>κυστικός πόρος</a:t>
            </a:r>
          </a:p>
          <a:p>
            <a:pPr>
              <a:lnSpc>
                <a:spcPct val="120000"/>
              </a:lnSpc>
              <a:spcBef>
                <a:spcPts val="600"/>
              </a:spcBef>
              <a:buFont typeface="Wingdings 2" pitchFamily="18" charset="2"/>
              <a:buNone/>
            </a:pPr>
            <a:r>
              <a:rPr lang="en-US" altLang="el-GR" sz="1800" dirty="0" smtClean="0"/>
              <a:t>6. </a:t>
            </a:r>
            <a:r>
              <a:rPr lang="el-GR" altLang="el-GR" sz="1800" dirty="0" smtClean="0"/>
              <a:t>κοινός χοληδόχος πόρος </a:t>
            </a:r>
          </a:p>
          <a:p>
            <a:pPr>
              <a:lnSpc>
                <a:spcPct val="120000"/>
              </a:lnSpc>
              <a:spcBef>
                <a:spcPts val="600"/>
              </a:spcBef>
              <a:buFont typeface="Wingdings 2" pitchFamily="18" charset="2"/>
              <a:buNone/>
            </a:pPr>
            <a:r>
              <a:rPr lang="en-US" altLang="el-GR" sz="1800" dirty="0" smtClean="0"/>
              <a:t>7.</a:t>
            </a:r>
            <a:r>
              <a:rPr lang="el-GR" altLang="el-GR" sz="1800" dirty="0" smtClean="0"/>
              <a:t> Λήκυθος του </a:t>
            </a:r>
            <a:r>
              <a:rPr lang="en-US" altLang="el-GR" sz="1800" dirty="0" smtClean="0"/>
              <a:t>VATER</a:t>
            </a:r>
            <a:endParaRPr lang="el-GR" altLang="el-GR" sz="1800" dirty="0" smtClean="0"/>
          </a:p>
          <a:p>
            <a:pPr>
              <a:lnSpc>
                <a:spcPct val="120000"/>
              </a:lnSpc>
              <a:spcBef>
                <a:spcPts val="600"/>
              </a:spcBef>
              <a:buFont typeface="Wingdings 2" pitchFamily="18" charset="2"/>
              <a:buNone/>
            </a:pPr>
            <a:r>
              <a:rPr lang="en-US" altLang="el-GR" sz="1800" dirty="0" smtClean="0"/>
              <a:t>8. </a:t>
            </a:r>
            <a:r>
              <a:rPr lang="el-GR" altLang="el-GR" sz="1800" dirty="0" smtClean="0"/>
              <a:t>θηλή </a:t>
            </a:r>
            <a:r>
              <a:rPr lang="en-US" altLang="el-GR" sz="1800" dirty="0" err="1" smtClean="0"/>
              <a:t>Vater</a:t>
            </a:r>
            <a:endParaRPr lang="en-US" altLang="el-GR" sz="1800" dirty="0" smtClean="0"/>
          </a:p>
          <a:p>
            <a:pPr>
              <a:lnSpc>
                <a:spcPct val="120000"/>
              </a:lnSpc>
              <a:spcBef>
                <a:spcPts val="600"/>
              </a:spcBef>
              <a:buFont typeface="Wingdings 2" pitchFamily="18" charset="2"/>
              <a:buNone/>
            </a:pPr>
            <a:r>
              <a:rPr lang="en-US" altLang="el-GR" sz="1800" dirty="0" smtClean="0"/>
              <a:t>9. </a:t>
            </a:r>
            <a:r>
              <a:rPr lang="el-GR" altLang="el-GR" sz="1800" dirty="0" smtClean="0"/>
              <a:t>χοληδόχος κύστη</a:t>
            </a:r>
            <a:r>
              <a:rPr lang="en-US" altLang="el-GR" sz="1800" dirty="0" smtClean="0"/>
              <a:t> </a:t>
            </a:r>
            <a:endParaRPr lang="el-GR" altLang="el-GR" sz="1800" dirty="0" smtClean="0"/>
          </a:p>
          <a:p>
            <a:pPr>
              <a:lnSpc>
                <a:spcPct val="120000"/>
              </a:lnSpc>
              <a:spcBef>
                <a:spcPts val="600"/>
              </a:spcBef>
              <a:buFont typeface="Wingdings 2" pitchFamily="18" charset="2"/>
              <a:buNone/>
            </a:pPr>
            <a:r>
              <a:rPr lang="en-US" altLang="el-GR" sz="1800" dirty="0" smtClean="0"/>
              <a:t>10-11. </a:t>
            </a:r>
            <a:r>
              <a:rPr lang="el-GR" altLang="el-GR" sz="1800" dirty="0" smtClean="0"/>
              <a:t>Λοβοί του ήπατος</a:t>
            </a:r>
          </a:p>
          <a:p>
            <a:pPr>
              <a:lnSpc>
                <a:spcPct val="120000"/>
              </a:lnSpc>
              <a:spcBef>
                <a:spcPts val="600"/>
              </a:spcBef>
              <a:buFont typeface="Wingdings 2" pitchFamily="18" charset="2"/>
              <a:buNone/>
            </a:pPr>
            <a:r>
              <a:rPr lang="en-US" altLang="el-GR" sz="1800" dirty="0" smtClean="0"/>
              <a:t>12. </a:t>
            </a:r>
            <a:r>
              <a:rPr lang="el-GR" altLang="el-GR" sz="1800" dirty="0" err="1" smtClean="0"/>
              <a:t>Σπλην</a:t>
            </a:r>
            <a:endParaRPr lang="el-GR" altLang="el-GR" sz="1800" dirty="0" smtClean="0"/>
          </a:p>
          <a:p>
            <a:pPr>
              <a:lnSpc>
                <a:spcPct val="120000"/>
              </a:lnSpc>
              <a:spcBef>
                <a:spcPts val="600"/>
              </a:spcBef>
              <a:buFont typeface="Wingdings 2" pitchFamily="18" charset="2"/>
              <a:buNone/>
            </a:pPr>
            <a:r>
              <a:rPr lang="en-US" altLang="el-GR" sz="1800" dirty="0" smtClean="0"/>
              <a:t>13.</a:t>
            </a:r>
            <a:r>
              <a:rPr lang="el-GR" altLang="el-GR" sz="1800" dirty="0" smtClean="0"/>
              <a:t> Οισοφάγος</a:t>
            </a:r>
          </a:p>
          <a:p>
            <a:pPr>
              <a:lnSpc>
                <a:spcPct val="120000"/>
              </a:lnSpc>
              <a:spcBef>
                <a:spcPts val="600"/>
              </a:spcBef>
              <a:buFont typeface="Wingdings 2" pitchFamily="18" charset="2"/>
              <a:buNone/>
            </a:pPr>
            <a:r>
              <a:rPr lang="en-US" altLang="el-GR" sz="1800" dirty="0" smtClean="0"/>
              <a:t>14. </a:t>
            </a:r>
            <a:r>
              <a:rPr lang="el-GR" altLang="el-GR" sz="1800" dirty="0" smtClean="0"/>
              <a:t>Στομάχι</a:t>
            </a:r>
          </a:p>
          <a:p>
            <a:pPr>
              <a:lnSpc>
                <a:spcPct val="120000"/>
              </a:lnSpc>
              <a:spcBef>
                <a:spcPts val="600"/>
              </a:spcBef>
              <a:buFont typeface="Wingdings 2" pitchFamily="18" charset="2"/>
              <a:buNone/>
            </a:pPr>
            <a:r>
              <a:rPr lang="en-US" altLang="el-GR" sz="1800" dirty="0" smtClean="0"/>
              <a:t>15. </a:t>
            </a:r>
            <a:r>
              <a:rPr lang="el-GR" altLang="el-GR" sz="1800" dirty="0" smtClean="0"/>
              <a:t>12δάκτυλο </a:t>
            </a:r>
          </a:p>
          <a:p>
            <a:pPr>
              <a:lnSpc>
                <a:spcPct val="120000"/>
              </a:lnSpc>
              <a:spcBef>
                <a:spcPts val="600"/>
              </a:spcBef>
              <a:buFont typeface="Wingdings 2" pitchFamily="18" charset="2"/>
              <a:buNone/>
            </a:pPr>
            <a:r>
              <a:rPr lang="en-US" altLang="el-GR" sz="1800" dirty="0" smtClean="0"/>
              <a:t>16. </a:t>
            </a:r>
            <a:r>
              <a:rPr lang="el-GR" altLang="el-GR" sz="1800" dirty="0" smtClean="0"/>
              <a:t>Νήστιδα</a:t>
            </a:r>
          </a:p>
          <a:p>
            <a:pPr>
              <a:lnSpc>
                <a:spcPct val="120000"/>
              </a:lnSpc>
              <a:spcBef>
                <a:spcPts val="600"/>
              </a:spcBef>
              <a:buFont typeface="Wingdings 2" pitchFamily="18" charset="2"/>
              <a:buNone/>
            </a:pPr>
            <a:r>
              <a:rPr lang="en-US" altLang="el-GR" sz="1800" dirty="0" smtClean="0"/>
              <a:t>17. </a:t>
            </a:r>
            <a:r>
              <a:rPr lang="el-GR" altLang="el-GR" sz="1800" dirty="0" smtClean="0"/>
              <a:t>Πάγκρεας</a:t>
            </a:r>
            <a:r>
              <a:rPr lang="en-US" altLang="el-GR" sz="1800" dirty="0" smtClean="0"/>
              <a:t> </a:t>
            </a:r>
            <a:endParaRPr lang="el-GR" altLang="el-GR" sz="1800" dirty="0" smtClean="0"/>
          </a:p>
          <a:p>
            <a:pPr>
              <a:lnSpc>
                <a:spcPct val="120000"/>
              </a:lnSpc>
              <a:spcBef>
                <a:spcPts val="600"/>
              </a:spcBef>
              <a:buFont typeface="Wingdings 2" pitchFamily="18" charset="2"/>
              <a:buNone/>
            </a:pPr>
            <a:r>
              <a:rPr lang="en-US" altLang="el-GR" sz="1800" dirty="0" smtClean="0"/>
              <a:t>18: </a:t>
            </a:r>
            <a:r>
              <a:rPr lang="el-GR" altLang="el-GR" sz="1800" dirty="0" smtClean="0"/>
              <a:t>Επικουρικός παγκρεατικός πόρος</a:t>
            </a:r>
          </a:p>
          <a:p>
            <a:pPr>
              <a:lnSpc>
                <a:spcPct val="120000"/>
              </a:lnSpc>
              <a:spcBef>
                <a:spcPts val="600"/>
              </a:spcBef>
              <a:buFont typeface="Wingdings 2" pitchFamily="18" charset="2"/>
              <a:buNone/>
            </a:pPr>
            <a:r>
              <a:rPr lang="en-US" altLang="el-GR" sz="1800" dirty="0" smtClean="0"/>
              <a:t>19: </a:t>
            </a:r>
            <a:r>
              <a:rPr lang="el-GR" altLang="el-GR" sz="1800" dirty="0" smtClean="0"/>
              <a:t>Παγκρεατικός πόρος</a:t>
            </a:r>
          </a:p>
          <a:p>
            <a:pPr>
              <a:lnSpc>
                <a:spcPct val="120000"/>
              </a:lnSpc>
              <a:spcBef>
                <a:spcPts val="600"/>
              </a:spcBef>
              <a:buFont typeface="Wingdings 2" pitchFamily="18" charset="2"/>
              <a:buNone/>
            </a:pPr>
            <a:r>
              <a:rPr lang="en-US" altLang="el-GR" sz="1800" dirty="0" smtClean="0"/>
              <a:t>20-21: </a:t>
            </a:r>
            <a:r>
              <a:rPr lang="el-GR" altLang="el-GR" sz="1800" dirty="0" smtClean="0"/>
              <a:t>Νεφροί</a:t>
            </a:r>
            <a:endParaRPr lang="en-US" altLang="el-GR" sz="18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
        <p:nvSpPr>
          <p:cNvPr id="6" name="Rectangle 7"/>
          <p:cNvSpPr/>
          <p:nvPr/>
        </p:nvSpPr>
        <p:spPr>
          <a:xfrm>
            <a:off x="3531824" y="6213488"/>
            <a:ext cx="5472608" cy="276999"/>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2"/>
              </a:rPr>
              <a:t>Biliary system </a:t>
            </a:r>
            <a:r>
              <a:rPr lang="en-US" sz="1200" dirty="0" smtClean="0">
                <a:latin typeface="+mn-lt"/>
                <a:hlinkClick r:id="rId2"/>
              </a:rPr>
              <a:t>multilingual</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 </a:t>
            </a:r>
            <a:r>
              <a:rPr lang="en-US" sz="1200" dirty="0" err="1">
                <a:latin typeface="+mn-lt"/>
                <a:hlinkClick r:id="rId3" tooltip="User:Jmarchn"/>
              </a:rPr>
              <a:t>Jmarchn</a:t>
            </a:r>
            <a:r>
              <a:rPr lang="en-US" sz="1200" dirty="0">
                <a:solidFill>
                  <a:schemeClr val="bg1">
                    <a:lumMod val="75000"/>
                  </a:schemeClr>
                </a:solidFill>
                <a:latin typeface="+mn-lt"/>
              </a:rPr>
              <a:t> </a:t>
            </a:r>
            <a:r>
              <a:rPr lang="el-GR" sz="1200" dirty="0" smtClean="0">
                <a:solidFill>
                  <a:schemeClr val="bg1">
                    <a:lumMod val="75000"/>
                  </a:schemeClr>
                </a:solidFill>
                <a:latin typeface="+mn-lt"/>
              </a:rPr>
              <a:t>διαθέσιμο με άδεια </a:t>
            </a:r>
            <a:r>
              <a:rPr lang="en-US" sz="1200" dirty="0">
                <a:solidFill>
                  <a:schemeClr val="bg1">
                    <a:lumMod val="75000"/>
                  </a:schemeClr>
                </a:solidFill>
                <a:latin typeface="+mn-lt"/>
                <a:hlinkClick r:id="rId4"/>
              </a:rPr>
              <a:t>CC BY-SA 3.0</a:t>
            </a:r>
            <a:endParaRPr lang="en-US" sz="1200" dirty="0">
              <a:solidFill>
                <a:schemeClr val="bg1">
                  <a:lumMod val="75000"/>
                </a:schemeClr>
              </a:solidFill>
              <a:latin typeface="+mn-lt"/>
            </a:endParaRPr>
          </a:p>
        </p:txBody>
      </p:sp>
      <p:pic>
        <p:nvPicPr>
          <p:cNvPr id="7" name="Picture 2" descr="File:Biliary system multilingual.sv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19871" y="1196752"/>
            <a:ext cx="5696515" cy="4996943"/>
          </a:xfrm>
          <a:prstGeom prst="rect">
            <a:avLst/>
          </a:prstGeom>
          <a:solidFill>
            <a:schemeClr val="bg1"/>
          </a:solidFill>
          <a:ln>
            <a:solidFill>
              <a:schemeClr val="tx1"/>
            </a:solidFill>
          </a:ln>
        </p:spPr>
      </p:pic>
    </p:spTree>
    <p:extLst>
      <p:ext uri="{BB962C8B-B14F-4D97-AF65-F5344CB8AC3E}">
        <p14:creationId xmlns:p14="http://schemas.microsoft.com/office/powerpoint/2010/main" xmlns="" val="1529936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MRI </a:t>
            </a:r>
            <a:r>
              <a:rPr lang="el-GR" dirty="0" smtClean="0"/>
              <a:t>χοληφόρων - </a:t>
            </a:r>
            <a:r>
              <a:rPr lang="en-US" dirty="0" smtClean="0"/>
              <a:t>MRCP</a:t>
            </a:r>
            <a:endParaRPr lang="en-US" dirty="0"/>
          </a:p>
        </p:txBody>
      </p:sp>
      <p:pic>
        <p:nvPicPr>
          <p:cNvPr id="5632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1192361"/>
            <a:ext cx="5407025" cy="52609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xmlns="" val="1685047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Περιτοναϊκές ανακάμψεις</a:t>
            </a:r>
            <a:endParaRPr lang="el-GR" sz="3000" b="0" dirty="0"/>
          </a:p>
        </p:txBody>
      </p:sp>
      <p:sp>
        <p:nvSpPr>
          <p:cNvPr id="57347" name="Content Placeholder 2"/>
          <p:cNvSpPr>
            <a:spLocks noGrp="1"/>
          </p:cNvSpPr>
          <p:nvPr>
            <p:ph idx="1"/>
          </p:nvPr>
        </p:nvSpPr>
        <p:spPr>
          <a:xfrm>
            <a:off x="4283968" y="1052736"/>
            <a:ext cx="4464496" cy="4248472"/>
          </a:xfrm>
        </p:spPr>
        <p:txBody>
          <a:bodyPr>
            <a:normAutofit/>
          </a:bodyPr>
          <a:lstStyle/>
          <a:p>
            <a:r>
              <a:rPr lang="el-GR" altLang="el-GR" dirty="0" smtClean="0"/>
              <a:t>Το περιτόναιο καλύπτει το ήπαρ και τη χοληδόχο κύστη, αφήνοντας ακάλυπτο μόνο ένα τμήμα της οπίσθιας επιφάνειας του ήπατος. Από τις ανακάμψεις του περιτοναίου σχηματίζονται ο </a:t>
            </a:r>
            <a:r>
              <a:rPr lang="el-GR" altLang="el-GR" b="1" dirty="0" smtClean="0"/>
              <a:t>δρεπανοειδής</a:t>
            </a:r>
            <a:r>
              <a:rPr lang="el-GR" altLang="el-GR" dirty="0" smtClean="0"/>
              <a:t> και ο </a:t>
            </a:r>
            <a:r>
              <a:rPr lang="el-GR" altLang="el-GR" b="1" dirty="0" smtClean="0"/>
              <a:t>στεφανιαίος σύνδεσμος</a:t>
            </a:r>
            <a:r>
              <a:rPr lang="el-GR" altLang="el-GR" dirty="0" smtClean="0"/>
              <a:t> του ήπατος.</a:t>
            </a:r>
          </a:p>
          <a:p>
            <a:endParaRPr lang="en-US"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pic>
        <p:nvPicPr>
          <p:cNvPr id="62466" name="Picture 2" descr="File:Gray1040.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251520" y="1124744"/>
            <a:ext cx="3672408" cy="567016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7" name="Rectangle 7"/>
          <p:cNvSpPr/>
          <p:nvPr/>
        </p:nvSpPr>
        <p:spPr>
          <a:xfrm>
            <a:off x="3779912" y="6464369"/>
            <a:ext cx="3528392" cy="276999"/>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smtClean="0">
                <a:latin typeface="+mn-lt"/>
                <a:hlinkClick r:id="rId3"/>
              </a:rPr>
              <a:t>Gray1040</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err="1">
                <a:latin typeface="+mn-lt"/>
                <a:hlinkClick r:id="rId4" tooltip="User:Pngbot"/>
              </a:rPr>
              <a:t>Pngbot</a:t>
            </a:r>
            <a:r>
              <a:rPr lang="el-GR" sz="1200" dirty="0" smtClean="0">
                <a:solidFill>
                  <a:schemeClr val="bg1">
                    <a:lumMod val="75000"/>
                  </a:schemeClr>
                </a:solidFill>
                <a:latin typeface="+mn-lt"/>
              </a:rPr>
              <a:t> διαθέσιμο ως κοινό κτήμα</a:t>
            </a:r>
            <a:endParaRPr lang="en-US" sz="1200" dirty="0">
              <a:solidFill>
                <a:schemeClr val="bg1">
                  <a:lumMod val="75000"/>
                </a:schemeClr>
              </a:solidFill>
              <a:latin typeface="+mn-lt"/>
            </a:endParaRPr>
          </a:p>
        </p:txBody>
      </p:sp>
    </p:spTree>
    <p:extLst>
      <p:ext uri="{BB962C8B-B14F-4D97-AF65-F5344CB8AC3E}">
        <p14:creationId xmlns:p14="http://schemas.microsoft.com/office/powerpoint/2010/main" xmlns="" val="767701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784" y="116632"/>
            <a:ext cx="9082215" cy="855536"/>
          </a:xfrm>
        </p:spPr>
        <p:txBody>
          <a:bodyPr>
            <a:normAutofit/>
          </a:bodyPr>
          <a:lstStyle/>
          <a:p>
            <a:r>
              <a:rPr lang="el-GR" dirty="0"/>
              <a:t>Κατώτερος </a:t>
            </a:r>
            <a:r>
              <a:rPr lang="el-GR" dirty="0" smtClean="0"/>
              <a:t>γαστρεντερικός σωλήνας</a:t>
            </a:r>
            <a:endParaRPr lang="el-GR" dirty="0"/>
          </a:p>
        </p:txBody>
      </p:sp>
      <p:grpSp>
        <p:nvGrpSpPr>
          <p:cNvPr id="6" name="Ομάδα 5"/>
          <p:cNvGrpSpPr/>
          <p:nvPr/>
        </p:nvGrpSpPr>
        <p:grpSpPr>
          <a:xfrm>
            <a:off x="3995936" y="908720"/>
            <a:ext cx="5083047" cy="4160530"/>
            <a:chOff x="4355976" y="1131956"/>
            <a:chExt cx="4551753" cy="3713705"/>
          </a:xfrm>
        </p:grpSpPr>
        <p:pic>
          <p:nvPicPr>
            <p:cNvPr id="16" name="Picture 2" descr="File:Digestive system diagram en.sv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4355976" y="1131956"/>
              <a:ext cx="4551753" cy="3713705"/>
            </a:xfrm>
            <a:prstGeom prst="rect">
              <a:avLst/>
            </a:prstGeom>
            <a:solidFill>
              <a:schemeClr val="bg1"/>
            </a:solidFill>
            <a:ln>
              <a:solidFill>
                <a:schemeClr val="tx1"/>
              </a:solidFill>
            </a:ln>
          </p:spPr>
        </p:pic>
        <p:sp>
          <p:nvSpPr>
            <p:cNvPr id="12292" name="11 - TextBox"/>
            <p:cNvSpPr txBox="1">
              <a:spLocks noChangeArrowheads="1"/>
            </p:cNvSpPr>
            <p:nvPr/>
          </p:nvSpPr>
          <p:spPr bwMode="auto">
            <a:xfrm>
              <a:off x="6734522" y="1896130"/>
              <a:ext cx="28575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200" b="1" dirty="0">
                  <a:latin typeface="Calibri" pitchFamily="34" charset="0"/>
                </a:rPr>
                <a:t>Δ</a:t>
              </a:r>
            </a:p>
          </p:txBody>
        </p:sp>
        <p:sp>
          <p:nvSpPr>
            <p:cNvPr id="12293" name="12 - TextBox"/>
            <p:cNvSpPr txBox="1">
              <a:spLocks noChangeArrowheads="1"/>
            </p:cNvSpPr>
            <p:nvPr/>
          </p:nvSpPr>
          <p:spPr bwMode="auto">
            <a:xfrm>
              <a:off x="6155035" y="2258135"/>
              <a:ext cx="28575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200" b="1" dirty="0">
                  <a:latin typeface="Calibri" pitchFamily="34" charset="0"/>
                </a:rPr>
                <a:t>Ε</a:t>
              </a:r>
            </a:p>
          </p:txBody>
        </p:sp>
        <p:sp>
          <p:nvSpPr>
            <p:cNvPr id="12294" name="16 - TextBox"/>
            <p:cNvSpPr txBox="1">
              <a:spLocks noChangeArrowheads="1"/>
            </p:cNvSpPr>
            <p:nvPr/>
          </p:nvSpPr>
          <p:spPr bwMode="auto">
            <a:xfrm>
              <a:off x="5940152" y="1627137"/>
              <a:ext cx="28575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200" b="1" dirty="0">
                  <a:latin typeface="Calibri" pitchFamily="34" charset="0"/>
                </a:rPr>
                <a:t>Ι</a:t>
              </a:r>
            </a:p>
          </p:txBody>
        </p:sp>
        <p:sp>
          <p:nvSpPr>
            <p:cNvPr id="12295" name="17 - TextBox"/>
            <p:cNvSpPr txBox="1">
              <a:spLocks noChangeArrowheads="1"/>
            </p:cNvSpPr>
            <p:nvPr/>
          </p:nvSpPr>
          <p:spPr bwMode="auto">
            <a:xfrm>
              <a:off x="6010363" y="2016502"/>
              <a:ext cx="28575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200" b="1" dirty="0">
                  <a:latin typeface="Calibri" pitchFamily="34" charset="0"/>
                </a:rPr>
                <a:t>Κ</a:t>
              </a:r>
            </a:p>
          </p:txBody>
        </p:sp>
        <p:sp>
          <p:nvSpPr>
            <p:cNvPr id="12296" name="18 - TextBox"/>
            <p:cNvSpPr txBox="1">
              <a:spLocks noChangeArrowheads="1"/>
            </p:cNvSpPr>
            <p:nvPr/>
          </p:nvSpPr>
          <p:spPr bwMode="auto">
            <a:xfrm>
              <a:off x="6446490" y="2276872"/>
              <a:ext cx="28575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200" b="1" dirty="0">
                  <a:latin typeface="Calibri" pitchFamily="34" charset="0"/>
                </a:rPr>
                <a:t>Λ</a:t>
              </a:r>
            </a:p>
          </p:txBody>
        </p:sp>
        <p:sp>
          <p:nvSpPr>
            <p:cNvPr id="12299" name="13 - TextBox"/>
            <p:cNvSpPr txBox="1">
              <a:spLocks noChangeArrowheads="1"/>
            </p:cNvSpPr>
            <p:nvPr/>
          </p:nvSpPr>
          <p:spPr bwMode="auto">
            <a:xfrm>
              <a:off x="6303615" y="3068960"/>
              <a:ext cx="28575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200" b="1">
                  <a:latin typeface="Calibri" pitchFamily="34" charset="0"/>
                </a:rPr>
                <a:t>Ζ</a:t>
              </a:r>
            </a:p>
          </p:txBody>
        </p:sp>
        <p:sp>
          <p:nvSpPr>
            <p:cNvPr id="12300" name="14 - TextBox"/>
            <p:cNvSpPr txBox="1">
              <a:spLocks noChangeArrowheads="1"/>
            </p:cNvSpPr>
            <p:nvPr/>
          </p:nvSpPr>
          <p:spPr bwMode="auto">
            <a:xfrm>
              <a:off x="6660232" y="2557921"/>
              <a:ext cx="28575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200" b="1" dirty="0">
                  <a:latin typeface="Calibri" pitchFamily="34" charset="0"/>
                </a:rPr>
                <a:t>Η</a:t>
              </a:r>
            </a:p>
          </p:txBody>
        </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5" name="Θέση περιεχομένου 4"/>
          <p:cNvSpPr>
            <a:spLocks noGrp="1"/>
          </p:cNvSpPr>
          <p:nvPr>
            <p:ph idx="1"/>
          </p:nvPr>
        </p:nvSpPr>
        <p:spPr>
          <a:xfrm>
            <a:off x="323528" y="1340768"/>
            <a:ext cx="3096344" cy="3672408"/>
          </a:xfrm>
        </p:spPr>
        <p:txBody>
          <a:bodyPr>
            <a:normAutofit/>
          </a:bodyPr>
          <a:lstStyle/>
          <a:p>
            <a:r>
              <a:rPr lang="el-GR" sz="2200" dirty="0"/>
              <a:t>Δωδεκαδάκτυλο (Ε</a:t>
            </a:r>
            <a:r>
              <a:rPr lang="el-GR" sz="2200" dirty="0" smtClean="0"/>
              <a:t>).</a:t>
            </a:r>
            <a:endParaRPr lang="el-GR" sz="2200" dirty="0"/>
          </a:p>
          <a:p>
            <a:r>
              <a:rPr lang="el-GR" sz="2200" dirty="0"/>
              <a:t>Λεπτό και  (Ζ</a:t>
            </a:r>
            <a:r>
              <a:rPr lang="el-GR" sz="2200" dirty="0" smtClean="0"/>
              <a:t>).</a:t>
            </a:r>
            <a:endParaRPr lang="el-GR" sz="2200" dirty="0"/>
          </a:p>
          <a:p>
            <a:r>
              <a:rPr lang="el-GR" sz="2200" dirty="0"/>
              <a:t>Παχύ Έντερο (Η</a:t>
            </a:r>
            <a:r>
              <a:rPr lang="el-GR" sz="2200" dirty="0" smtClean="0"/>
              <a:t>).</a:t>
            </a:r>
            <a:endParaRPr lang="el-GR" sz="2200" dirty="0"/>
          </a:p>
          <a:p>
            <a:pPr>
              <a:spcAft>
                <a:spcPts val="1800"/>
              </a:spcAft>
            </a:pPr>
            <a:r>
              <a:rPr lang="el-GR" sz="2200" dirty="0"/>
              <a:t>Πρωκτός (Θ</a:t>
            </a:r>
            <a:r>
              <a:rPr lang="el-GR" sz="2200" dirty="0" smtClean="0"/>
              <a:t>).</a:t>
            </a:r>
          </a:p>
          <a:p>
            <a:pPr marL="0" indent="0">
              <a:buNone/>
            </a:pPr>
            <a:r>
              <a:rPr lang="el-GR" sz="2200" dirty="0" smtClean="0"/>
              <a:t>Τα </a:t>
            </a:r>
            <a:r>
              <a:rPr lang="el-GR" sz="2200" dirty="0"/>
              <a:t>βοηθητικά όργανα είναι τα ακόλουθα: </a:t>
            </a:r>
          </a:p>
        </p:txBody>
      </p:sp>
      <p:sp>
        <p:nvSpPr>
          <p:cNvPr id="7" name="Ορθογώνιο 6"/>
          <p:cNvSpPr/>
          <p:nvPr/>
        </p:nvSpPr>
        <p:spPr>
          <a:xfrm>
            <a:off x="323528" y="4550069"/>
            <a:ext cx="8712968" cy="2416046"/>
          </a:xfrm>
          <a:prstGeom prst="rect">
            <a:avLst/>
          </a:prstGeom>
        </p:spPr>
        <p:txBody>
          <a:bodyPr wrap="square">
            <a:spAutoFit/>
          </a:bodyPr>
          <a:lstStyle/>
          <a:p>
            <a:pPr marL="342900" lvl="0" indent="-342900" fontAlgn="auto">
              <a:lnSpc>
                <a:spcPct val="110000"/>
              </a:lnSpc>
              <a:spcBef>
                <a:spcPts val="900"/>
              </a:spcBef>
              <a:spcAft>
                <a:spcPts val="0"/>
              </a:spcAft>
              <a:buFont typeface="Arial" pitchFamily="34" charset="0"/>
              <a:buChar char="•"/>
            </a:pPr>
            <a:r>
              <a:rPr lang="el-GR" sz="2200" dirty="0">
                <a:solidFill>
                  <a:prstClr val="white"/>
                </a:solidFill>
                <a:latin typeface="Calibri"/>
              </a:rPr>
              <a:t>Στόμα με τα δόντια, τους </a:t>
            </a:r>
            <a:endParaRPr lang="el-GR" sz="2200" dirty="0" smtClean="0">
              <a:solidFill>
                <a:prstClr val="white"/>
              </a:solidFill>
              <a:latin typeface="Calibri"/>
            </a:endParaRPr>
          </a:p>
          <a:p>
            <a:pPr marL="355600" lvl="0" fontAlgn="auto">
              <a:lnSpc>
                <a:spcPct val="110000"/>
              </a:lnSpc>
              <a:spcBef>
                <a:spcPts val="200"/>
              </a:spcBef>
              <a:spcAft>
                <a:spcPts val="0"/>
              </a:spcAft>
            </a:pPr>
            <a:r>
              <a:rPr lang="el-GR" sz="2200" dirty="0" smtClean="0">
                <a:solidFill>
                  <a:prstClr val="white"/>
                </a:solidFill>
                <a:latin typeface="Calibri"/>
              </a:rPr>
              <a:t>σιελογόνους </a:t>
            </a:r>
            <a:r>
              <a:rPr lang="el-GR" sz="2200" dirty="0" err="1">
                <a:solidFill>
                  <a:prstClr val="white"/>
                </a:solidFill>
                <a:latin typeface="Calibri"/>
              </a:rPr>
              <a:t>αδένεςκαι</a:t>
            </a:r>
            <a:r>
              <a:rPr lang="el-GR" sz="2200" dirty="0">
                <a:solidFill>
                  <a:prstClr val="white"/>
                </a:solidFill>
                <a:latin typeface="Calibri"/>
              </a:rPr>
              <a:t> τη </a:t>
            </a:r>
            <a:r>
              <a:rPr lang="el-GR" sz="2200" dirty="0" smtClean="0">
                <a:solidFill>
                  <a:prstClr val="white"/>
                </a:solidFill>
                <a:latin typeface="Calibri"/>
              </a:rPr>
              <a:t>γλώσσα.</a:t>
            </a:r>
            <a:endParaRPr lang="el-GR" sz="2200" dirty="0">
              <a:solidFill>
                <a:prstClr val="white"/>
              </a:solidFill>
              <a:latin typeface="Calibri"/>
            </a:endParaRPr>
          </a:p>
          <a:p>
            <a:pPr marL="342900" lvl="0" indent="-342900" fontAlgn="auto">
              <a:lnSpc>
                <a:spcPct val="110000"/>
              </a:lnSpc>
              <a:spcBef>
                <a:spcPts val="900"/>
              </a:spcBef>
              <a:spcAft>
                <a:spcPts val="0"/>
              </a:spcAft>
              <a:buFont typeface="Arial" pitchFamily="34" charset="0"/>
              <a:buChar char="•"/>
            </a:pPr>
            <a:r>
              <a:rPr lang="el-GR" sz="2200" dirty="0">
                <a:solidFill>
                  <a:prstClr val="white"/>
                </a:solidFill>
                <a:latin typeface="Calibri"/>
              </a:rPr>
              <a:t>Ήπαρ (Ι</a:t>
            </a:r>
            <a:r>
              <a:rPr lang="el-GR" sz="2200" dirty="0" smtClean="0">
                <a:solidFill>
                  <a:prstClr val="white"/>
                </a:solidFill>
                <a:latin typeface="Calibri"/>
              </a:rPr>
              <a:t>).</a:t>
            </a:r>
            <a:endParaRPr lang="el-GR" sz="2200" dirty="0">
              <a:solidFill>
                <a:prstClr val="white"/>
              </a:solidFill>
              <a:latin typeface="Calibri"/>
            </a:endParaRPr>
          </a:p>
          <a:p>
            <a:pPr marL="342900" lvl="0" indent="-342900" fontAlgn="auto">
              <a:lnSpc>
                <a:spcPct val="110000"/>
              </a:lnSpc>
              <a:spcBef>
                <a:spcPts val="900"/>
              </a:spcBef>
              <a:spcAft>
                <a:spcPts val="0"/>
              </a:spcAft>
              <a:buFont typeface="Arial" pitchFamily="34" charset="0"/>
              <a:buChar char="•"/>
            </a:pPr>
            <a:r>
              <a:rPr lang="el-GR" sz="2200" dirty="0">
                <a:solidFill>
                  <a:prstClr val="white"/>
                </a:solidFill>
                <a:latin typeface="Calibri"/>
              </a:rPr>
              <a:t>Χοληδόχος κύστη και χοληφόρα (Κ</a:t>
            </a:r>
            <a:r>
              <a:rPr lang="el-GR" sz="2200" dirty="0" smtClean="0">
                <a:solidFill>
                  <a:prstClr val="white"/>
                </a:solidFill>
                <a:latin typeface="Calibri"/>
              </a:rPr>
              <a:t>).</a:t>
            </a:r>
            <a:endParaRPr lang="el-GR" sz="2200" dirty="0">
              <a:solidFill>
                <a:prstClr val="white"/>
              </a:solidFill>
              <a:latin typeface="Calibri"/>
            </a:endParaRPr>
          </a:p>
          <a:p>
            <a:pPr marL="342900" lvl="0" indent="-342900" fontAlgn="auto">
              <a:lnSpc>
                <a:spcPct val="110000"/>
              </a:lnSpc>
              <a:spcBef>
                <a:spcPts val="900"/>
              </a:spcBef>
              <a:spcAft>
                <a:spcPts val="0"/>
              </a:spcAft>
              <a:buFont typeface="Arial" pitchFamily="34" charset="0"/>
              <a:buChar char="•"/>
            </a:pPr>
            <a:r>
              <a:rPr lang="el-GR" sz="2200" dirty="0">
                <a:solidFill>
                  <a:prstClr val="white"/>
                </a:solidFill>
                <a:latin typeface="Calibri"/>
              </a:rPr>
              <a:t>Πάγκρεας (Λ</a:t>
            </a:r>
            <a:r>
              <a:rPr lang="el-GR" sz="2200" dirty="0" smtClean="0">
                <a:solidFill>
                  <a:prstClr val="white"/>
                </a:solidFill>
                <a:latin typeface="Calibri"/>
              </a:rPr>
              <a:t>).</a:t>
            </a:r>
            <a:endParaRPr lang="el-GR" sz="2200" dirty="0">
              <a:solidFill>
                <a:prstClr val="white"/>
              </a:solidFill>
              <a:latin typeface="Calibri"/>
            </a:endParaRPr>
          </a:p>
        </p:txBody>
      </p:sp>
      <p:sp>
        <p:nvSpPr>
          <p:cNvPr id="20" name="Rectangle 7"/>
          <p:cNvSpPr/>
          <p:nvPr/>
        </p:nvSpPr>
        <p:spPr>
          <a:xfrm>
            <a:off x="6186182" y="5069480"/>
            <a:ext cx="2994330" cy="461665"/>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solidFill>
                  <a:schemeClr val="bg1">
                    <a:lumMod val="75000"/>
                  </a:schemeClr>
                </a:solidFill>
                <a:latin typeface="+mn-lt"/>
                <a:hlinkClick r:id="rId3"/>
              </a:rPr>
              <a:t>Digestive system diagram </a:t>
            </a:r>
            <a:r>
              <a:rPr lang="en-US" sz="1200" dirty="0" err="1" smtClean="0">
                <a:solidFill>
                  <a:schemeClr val="bg1">
                    <a:lumMod val="75000"/>
                  </a:schemeClr>
                </a:solidFill>
                <a:latin typeface="+mn-lt"/>
                <a:hlinkClick r:id="rId3"/>
              </a:rPr>
              <a:t>en</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err="1" smtClean="0">
                <a:solidFill>
                  <a:schemeClr val="bg1">
                    <a:lumMod val="75000"/>
                  </a:schemeClr>
                </a:solidFill>
                <a:latin typeface="+mn-lt"/>
                <a:hlinkClick r:id="rId4" tooltip="User:Fvasconcellos"/>
              </a:rPr>
              <a:t>Fvasconcellos</a:t>
            </a:r>
            <a:r>
              <a:rPr lang="el-GR" sz="1200" dirty="0" smtClean="0">
                <a:solidFill>
                  <a:schemeClr val="bg1">
                    <a:lumMod val="75000"/>
                  </a:schemeClr>
                </a:solidFill>
                <a:latin typeface="+mn-lt"/>
              </a:rPr>
              <a:t> διαθέσιμο ως κοινό κτήμα</a:t>
            </a:r>
            <a:endParaRPr lang="en-US" sz="1200" dirty="0">
              <a:solidFill>
                <a:schemeClr val="bg1">
                  <a:lumMod val="75000"/>
                </a:schemeClr>
              </a:solidFill>
              <a:latin typeface="+mn-lt"/>
            </a:endParaRPr>
          </a:p>
        </p:txBody>
      </p:sp>
    </p:spTree>
    <p:extLst>
      <p:ext uri="{BB962C8B-B14F-4D97-AF65-F5344CB8AC3E}">
        <p14:creationId xmlns:p14="http://schemas.microsoft.com/office/powerpoint/2010/main" xmlns="" val="15151697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Εμβρυολογική καταγωγή των συνδέσμων</a:t>
            </a:r>
            <a:endParaRPr lang="el-GR" dirty="0"/>
          </a:p>
        </p:txBody>
      </p:sp>
      <p:sp>
        <p:nvSpPr>
          <p:cNvPr id="58371" name="Content Placeholder 2"/>
          <p:cNvSpPr>
            <a:spLocks noGrp="1"/>
          </p:cNvSpPr>
          <p:nvPr>
            <p:ph idx="1"/>
          </p:nvPr>
        </p:nvSpPr>
        <p:spPr/>
        <p:txBody>
          <a:bodyPr/>
          <a:lstStyle/>
          <a:p>
            <a:r>
              <a:rPr lang="el-GR" altLang="el-GR" smtClean="0"/>
              <a:t>Κατά τη διάρκεια της εμβρυϊκής ζωής, οξυγονωμένο αίμα από την </a:t>
            </a:r>
            <a:r>
              <a:rPr lang="el-GR" altLang="el-GR" b="1" smtClean="0"/>
              <a:t>ομφαλική φλέβα</a:t>
            </a:r>
            <a:r>
              <a:rPr lang="el-GR" altLang="el-GR" smtClean="0"/>
              <a:t> παρακάμπτει το ήπαρ. Μέσω του </a:t>
            </a:r>
            <a:r>
              <a:rPr lang="el-GR" altLang="el-GR" b="1" smtClean="0"/>
              <a:t>φλεβώδους πόρου</a:t>
            </a:r>
            <a:r>
              <a:rPr lang="el-GR" altLang="el-GR" smtClean="0"/>
              <a:t>, το αίμα διοχετεύεται κατ’ευθείαν στην κάτω κοίλη φλέβα και από εκεί στην καρδιά. Κατά τη γέννηση η ομφαλική φλέβα και ο φλεβώδης πόρος αποφράσσονται και μετατρέπονται στον ενήλικα σε ινώδεις ταινίες και αποτελούν το </a:t>
            </a:r>
            <a:r>
              <a:rPr lang="el-GR" altLang="el-GR" b="1" smtClean="0"/>
              <a:t>στρογγυλό σύνδεσμο</a:t>
            </a:r>
            <a:r>
              <a:rPr lang="el-GR" altLang="el-GR" smtClean="0"/>
              <a:t> και το </a:t>
            </a:r>
            <a:r>
              <a:rPr lang="el-GR" altLang="el-GR" b="1" smtClean="0"/>
              <a:t>φλεβώδη σύνδεσμο</a:t>
            </a:r>
            <a:r>
              <a:rPr lang="el-GR" altLang="el-GR" smtClean="0"/>
              <a:t>, αντίστοιχα.</a:t>
            </a:r>
            <a:endParaRPr lang="en-US" altLang="el-GR"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xmlns="" val="553259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p:txBody>
          <a:bodyPr>
            <a:normAutofit/>
          </a:bodyPr>
          <a:lstStyle/>
          <a:p>
            <a:r>
              <a:rPr lang="el-GR" altLang="el-GR" dirty="0" smtClean="0"/>
              <a:t>Η κίρρωση του ήπατος οδηγεί σε ατροφία το ηπατικό παρέγχυμα λόγω ανάπτυξης ινώδους ιστού. Πρόκειται για κατάληξη ετερογενών παθολογικών καταστάσεων. Η μεταβολή αυτή οδηγεί σε πυλαία </a:t>
            </a:r>
            <a:r>
              <a:rPr lang="el-GR" altLang="el-GR" dirty="0" err="1" smtClean="0"/>
              <a:t>υπέρτση</a:t>
            </a:r>
            <a:r>
              <a:rPr lang="el-GR" altLang="el-GR" dirty="0" smtClean="0"/>
              <a:t> και ίκτερο</a:t>
            </a:r>
            <a:r>
              <a:rPr lang="en-US" altLang="el-GR" dirty="0" smtClean="0"/>
              <a:t>.</a:t>
            </a:r>
            <a:endParaRPr lang="el-GR" altLang="el-GR" dirty="0" smtClean="0"/>
          </a:p>
          <a:p>
            <a:r>
              <a:rPr lang="el-GR" altLang="el-GR" dirty="0" smtClean="0"/>
              <a:t>Ίκτερος είναι η συγκέντρωση </a:t>
            </a:r>
            <a:r>
              <a:rPr lang="el-GR" altLang="el-GR" dirty="0" err="1" smtClean="0"/>
              <a:t>χολοχρωστικών</a:t>
            </a:r>
            <a:r>
              <a:rPr lang="el-GR" altLang="el-GR" dirty="0" smtClean="0"/>
              <a:t> στο αίμα συχνά από απόφραξη του χοληφόρου δένδρου</a:t>
            </a:r>
            <a:r>
              <a:rPr lang="en-US" altLang="el-GR" dirty="0" smtClean="0"/>
              <a:t>.</a:t>
            </a:r>
            <a:endParaRPr lang="el-GR" altLang="el-GR" dirty="0" smtClean="0"/>
          </a:p>
          <a:p>
            <a:r>
              <a:rPr lang="el-GR" altLang="el-GR" dirty="0" smtClean="0"/>
              <a:t>Συχνά στο ήπαρ συναντούμε μεταστάσεις γεγονός που έχει σχέση με τη μεγάλη παροχή αίματος σε αυτό</a:t>
            </a:r>
            <a:r>
              <a:rPr lang="en-US"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
        <p:nvSpPr>
          <p:cNvPr id="4" name="Τίτλος 3"/>
          <p:cNvSpPr>
            <a:spLocks noGrp="1"/>
          </p:cNvSpPr>
          <p:nvPr>
            <p:ph type="title"/>
          </p:nvPr>
        </p:nvSpPr>
        <p:spPr/>
        <p:txBody>
          <a:bodyPr/>
          <a:lstStyle/>
          <a:p>
            <a:r>
              <a:rPr lang="el-GR" dirty="0"/>
              <a:t>Κλινικές καταστάσεις </a:t>
            </a:r>
            <a:r>
              <a:rPr lang="el-GR" sz="3000" b="0" dirty="0" smtClean="0"/>
              <a:t>(ήπαρ)</a:t>
            </a:r>
            <a:endParaRPr lang="el-GR" sz="3000" b="0" dirty="0"/>
          </a:p>
        </p:txBody>
      </p:sp>
    </p:spTree>
    <p:extLst>
      <p:ext uri="{BB962C8B-B14F-4D97-AF65-F5344CB8AC3E}">
        <p14:creationId xmlns:p14="http://schemas.microsoft.com/office/powerpoint/2010/main" xmlns="" val="35689280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Πάγκρεας </a:t>
            </a:r>
            <a:r>
              <a:rPr lang="el-GR" sz="3000" b="0" dirty="0" smtClean="0"/>
              <a:t>1/7</a:t>
            </a:r>
            <a:endParaRPr lang="en-US" sz="3000" b="0" dirty="0"/>
          </a:p>
        </p:txBody>
      </p:sp>
      <p:sp>
        <p:nvSpPr>
          <p:cNvPr id="60419" name="Content Placeholder 2"/>
          <p:cNvSpPr>
            <a:spLocks noGrp="1"/>
          </p:cNvSpPr>
          <p:nvPr>
            <p:ph idx="1"/>
          </p:nvPr>
        </p:nvSpPr>
        <p:spPr>
          <a:xfrm>
            <a:off x="323528" y="1340768"/>
            <a:ext cx="8424936" cy="5517232"/>
          </a:xfrm>
        </p:spPr>
        <p:txBody>
          <a:bodyPr>
            <a:noAutofit/>
          </a:bodyPr>
          <a:lstStyle/>
          <a:p>
            <a:r>
              <a:rPr lang="el-GR" altLang="el-GR" dirty="0" smtClean="0"/>
              <a:t>Αδένας βάρους 400γρ.</a:t>
            </a:r>
          </a:p>
          <a:p>
            <a:r>
              <a:rPr lang="el-GR" altLang="el-GR" dirty="0" smtClean="0"/>
              <a:t>Έχει υφή που μοιάζει με την παρωτίδα και αποτελείται από 2 αδένες, ένα εξωκρινή  κι ένα ενδοκρινή (νησίδες του </a:t>
            </a:r>
            <a:r>
              <a:rPr lang="en-US" altLang="el-GR" dirty="0" smtClean="0"/>
              <a:t>Langerhans</a:t>
            </a:r>
            <a:r>
              <a:rPr lang="el-GR" altLang="el-GR" dirty="0" smtClean="0"/>
              <a:t>)</a:t>
            </a:r>
            <a:r>
              <a:rPr lang="en-US" altLang="el-GR" dirty="0" smtClean="0"/>
              <a:t> </a:t>
            </a:r>
            <a:r>
              <a:rPr lang="el-GR" altLang="el-GR" dirty="0" smtClean="0"/>
              <a:t>που είναι ανεξάρτητος διασκορπισμένος με μορφή νησίδων μέσα </a:t>
            </a:r>
            <a:r>
              <a:rPr lang="el-GR" altLang="el-GR" dirty="0" err="1" smtClean="0"/>
              <a:t>σ’αυτόν</a:t>
            </a:r>
            <a:r>
              <a:rPr lang="el-GR" altLang="el-GR" dirty="0" smtClean="0"/>
              <a:t>. </a:t>
            </a:r>
          </a:p>
          <a:p>
            <a:r>
              <a:rPr lang="el-GR" altLang="el-GR" dirty="0" smtClean="0"/>
              <a:t>Τα κύτταρα Β των νησίδων παράγουν την ινσουλίνη (υπογλυκαιμικός παράγοντας)  και τα κύτταρα Α </a:t>
            </a:r>
            <a:r>
              <a:rPr lang="el-GR" altLang="el-GR" dirty="0" err="1" smtClean="0"/>
              <a:t>γλυκογόνη</a:t>
            </a:r>
            <a:r>
              <a:rPr lang="el-GR" altLang="el-GR" dirty="0" smtClean="0"/>
              <a:t> (</a:t>
            </a:r>
            <a:r>
              <a:rPr lang="el-GR" altLang="el-GR" dirty="0" err="1" smtClean="0"/>
              <a:t>υπεργλυκαιμικός</a:t>
            </a:r>
            <a:r>
              <a:rPr lang="el-GR" altLang="el-GR" dirty="0" smtClean="0"/>
              <a:t> παράγοντας) που φέρονται στη κυκλοφορία του αίματος.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xmlns="" val="3993280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solidFill>
                  <a:prstClr val="white"/>
                </a:solidFill>
              </a:rPr>
              <a:t>Πάγκρεας </a:t>
            </a:r>
            <a:r>
              <a:rPr lang="el-GR" sz="3000" b="0" dirty="0" smtClean="0">
                <a:solidFill>
                  <a:prstClr val="white"/>
                </a:solidFill>
              </a:rPr>
              <a:t>2/7</a:t>
            </a:r>
            <a:endParaRPr lang="en-US" dirty="0"/>
          </a:p>
        </p:txBody>
      </p:sp>
      <p:sp>
        <p:nvSpPr>
          <p:cNvPr id="60419" name="Content Placeholder 2"/>
          <p:cNvSpPr>
            <a:spLocks noGrp="1"/>
          </p:cNvSpPr>
          <p:nvPr>
            <p:ph idx="1"/>
          </p:nvPr>
        </p:nvSpPr>
        <p:spPr>
          <a:xfrm>
            <a:off x="323528" y="1340768"/>
            <a:ext cx="8424936" cy="5517232"/>
          </a:xfrm>
        </p:spPr>
        <p:txBody>
          <a:bodyPr>
            <a:noAutofit/>
          </a:bodyPr>
          <a:lstStyle/>
          <a:p>
            <a:r>
              <a:rPr lang="el-GR" altLang="el-GR" dirty="0" smtClean="0"/>
              <a:t>Η εξωκρινής μοίρα του παγκρέατος παράγει το παγκρεατικό υγρό (πεπτικά ένζυμα) που μέσω του παγκρεατικού πόρου πηγαίνει στο 12δακτυλο για τη λειτουργία της πέψης. </a:t>
            </a:r>
          </a:p>
          <a:p>
            <a:r>
              <a:rPr lang="el-GR" altLang="el-GR" dirty="0" smtClean="0"/>
              <a:t>Το πάγκρεας ρυθμίζει τη σταθερότητα του σακχάρου. Μαζί συμβάλλει  και το ήπαρ που είναι αποθήκη γλυκογόνου, σε περίπτωση έλλειψης γλυκόζης δίνει γλυκόζη με </a:t>
            </a:r>
            <a:r>
              <a:rPr lang="el-GR" altLang="el-GR" dirty="0" err="1" smtClean="0"/>
              <a:t>υδρολυτική</a:t>
            </a:r>
            <a:r>
              <a:rPr lang="el-GR" altLang="el-GR" dirty="0" smtClean="0"/>
              <a:t> διάσπαση που το πάει στο αίμα. Η ανεπαρκής έκκριση ινσουλίνης οδηγεί σε σακχαρώδη διαβήτη.</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xmlns="" val="9844975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Πάγκρεας </a:t>
            </a:r>
            <a:r>
              <a:rPr lang="el-GR" sz="3000" b="0" dirty="0" smtClean="0">
                <a:solidFill>
                  <a:prstClr val="white"/>
                </a:solidFill>
              </a:rPr>
              <a:t>3/7</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pic>
        <p:nvPicPr>
          <p:cNvPr id="58370" name="Picture 2" descr="File:1820 The Pancrea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494" y="1556792"/>
            <a:ext cx="8697994" cy="439248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0" name="Rectangle 7"/>
          <p:cNvSpPr/>
          <p:nvPr/>
        </p:nvSpPr>
        <p:spPr>
          <a:xfrm>
            <a:off x="1547664" y="6021288"/>
            <a:ext cx="5841273" cy="276999"/>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3"/>
              </a:rPr>
              <a:t>1820 The </a:t>
            </a:r>
            <a:r>
              <a:rPr lang="en-US" sz="1200" dirty="0" smtClean="0">
                <a:latin typeface="+mn-lt"/>
                <a:hlinkClick r:id="rId3"/>
              </a:rPr>
              <a:t>Pancreas</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a:solidFill>
                  <a:schemeClr val="bg1">
                    <a:lumMod val="75000"/>
                  </a:schemeClr>
                </a:solidFill>
                <a:latin typeface="+mn-lt"/>
                <a:hlinkClick r:id="rId4" tooltip="User:CFCF"/>
              </a:rPr>
              <a:t>CFCF</a:t>
            </a:r>
            <a:r>
              <a:rPr lang="el-GR" sz="1200" dirty="0" smtClean="0">
                <a:solidFill>
                  <a:schemeClr val="bg1">
                    <a:lumMod val="75000"/>
                  </a:schemeClr>
                </a:solidFill>
                <a:latin typeface="+mn-lt"/>
              </a:rPr>
              <a:t> διαθέσιμο με άδεια </a:t>
            </a:r>
            <a:r>
              <a:rPr lang="en-US" sz="1200" dirty="0">
                <a:solidFill>
                  <a:schemeClr val="bg1">
                    <a:lumMod val="75000"/>
                  </a:schemeClr>
                </a:solidFill>
                <a:latin typeface="+mn-lt"/>
                <a:hlinkClick r:id="rId5"/>
              </a:rPr>
              <a:t>CC BY 3.0</a:t>
            </a:r>
            <a:endParaRPr lang="en-US" sz="1200" dirty="0">
              <a:solidFill>
                <a:schemeClr val="bg1">
                  <a:lumMod val="75000"/>
                </a:schemeClr>
              </a:solidFill>
              <a:latin typeface="+mn-lt"/>
            </a:endParaRPr>
          </a:p>
        </p:txBody>
      </p:sp>
    </p:spTree>
    <p:extLst>
      <p:ext uri="{BB962C8B-B14F-4D97-AF65-F5344CB8AC3E}">
        <p14:creationId xmlns:p14="http://schemas.microsoft.com/office/powerpoint/2010/main" xmlns="" val="34004376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Πάγκρεας </a:t>
            </a:r>
            <a:r>
              <a:rPr lang="el-GR" sz="3000" b="0" dirty="0" smtClean="0">
                <a:solidFill>
                  <a:prstClr val="white"/>
                </a:solidFill>
              </a:rPr>
              <a:t>4/7</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pic>
        <p:nvPicPr>
          <p:cNvPr id="57346" name="Picture 2" descr="File:Blausen 0701 PancreaticTissue.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94" t="2126" r="2457" b="12780"/>
          <a:stretch/>
        </p:blipFill>
        <p:spPr bwMode="auto">
          <a:xfrm>
            <a:off x="1367644" y="1174297"/>
            <a:ext cx="6408712" cy="568370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0" name="Rectangle 7"/>
          <p:cNvSpPr/>
          <p:nvPr/>
        </p:nvSpPr>
        <p:spPr>
          <a:xfrm rot="16200000">
            <a:off x="5120041" y="3877648"/>
            <a:ext cx="5683703" cy="276999"/>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3"/>
              </a:rPr>
              <a:t>Blausen 0699 </a:t>
            </a:r>
            <a:r>
              <a:rPr lang="en-US" sz="1200" dirty="0" smtClean="0">
                <a:latin typeface="+mn-lt"/>
                <a:hlinkClick r:id="rId3"/>
              </a:rPr>
              <a:t>PancreasAnatomy2</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a:solidFill>
                  <a:schemeClr val="bg1">
                    <a:lumMod val="75000"/>
                  </a:schemeClr>
                </a:solidFill>
                <a:latin typeface="+mn-lt"/>
                <a:hlinkClick r:id="rId4" tooltip="User:CFCF"/>
              </a:rPr>
              <a:t>CFCF</a:t>
            </a:r>
            <a:r>
              <a:rPr lang="el-GR" sz="1200" dirty="0" smtClean="0">
                <a:solidFill>
                  <a:schemeClr val="bg1">
                    <a:lumMod val="75000"/>
                  </a:schemeClr>
                </a:solidFill>
                <a:latin typeface="+mn-lt"/>
              </a:rPr>
              <a:t> διαθέσιμο με άδεια </a:t>
            </a:r>
            <a:r>
              <a:rPr lang="en-US" sz="1200" dirty="0">
                <a:solidFill>
                  <a:schemeClr val="bg1">
                    <a:lumMod val="75000"/>
                  </a:schemeClr>
                </a:solidFill>
                <a:latin typeface="+mn-lt"/>
                <a:hlinkClick r:id="rId5"/>
              </a:rPr>
              <a:t>CC BY 3.0</a:t>
            </a:r>
            <a:endParaRPr lang="en-US" sz="1200" dirty="0">
              <a:solidFill>
                <a:schemeClr val="bg1">
                  <a:lumMod val="75000"/>
                </a:schemeClr>
              </a:solidFill>
              <a:latin typeface="+mn-lt"/>
            </a:endParaRPr>
          </a:p>
        </p:txBody>
      </p:sp>
    </p:spTree>
    <p:extLst>
      <p:ext uri="{BB962C8B-B14F-4D97-AF65-F5344CB8AC3E}">
        <p14:creationId xmlns:p14="http://schemas.microsoft.com/office/powerpoint/2010/main" xmlns="" val="3242047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Πάγκρεας </a:t>
            </a:r>
            <a:r>
              <a:rPr lang="el-GR" sz="3000" b="0" dirty="0" smtClean="0">
                <a:solidFill>
                  <a:prstClr val="white"/>
                </a:solidFill>
              </a:rPr>
              <a:t>5/7</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pic>
        <p:nvPicPr>
          <p:cNvPr id="3074" name="Picture 2" descr="File:Ultrasound image of pancreas 110316103934 1043400.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277" t="11181"/>
          <a:stretch/>
        </p:blipFill>
        <p:spPr bwMode="auto">
          <a:xfrm>
            <a:off x="1907704" y="1556792"/>
            <a:ext cx="5638318" cy="465289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7"/>
          <p:cNvSpPr/>
          <p:nvPr/>
        </p:nvSpPr>
        <p:spPr>
          <a:xfrm>
            <a:off x="2669211" y="6279703"/>
            <a:ext cx="4115303" cy="461665"/>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4"/>
              </a:rPr>
              <a:t>Ultrasound image of pancreas 110316103934 </a:t>
            </a:r>
            <a:r>
              <a:rPr lang="en-US" sz="1200" dirty="0" smtClean="0">
                <a:latin typeface="+mn-lt"/>
                <a:hlinkClick r:id="rId4"/>
              </a:rPr>
              <a:t>1043400</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err="1">
                <a:latin typeface="+mn-lt"/>
                <a:hlinkClick r:id="rId5" tooltip="User:Nevit"/>
              </a:rPr>
              <a:t>Nevit</a:t>
            </a:r>
            <a:r>
              <a:rPr lang="en-US" sz="1200" dirty="0" smtClean="0">
                <a:latin typeface="+mn-lt"/>
              </a:rPr>
              <a:t> </a:t>
            </a:r>
            <a:r>
              <a:rPr lang="el-GR" sz="1200" dirty="0" smtClean="0">
                <a:solidFill>
                  <a:schemeClr val="bg1">
                    <a:lumMod val="75000"/>
                  </a:schemeClr>
                </a:solidFill>
                <a:latin typeface="+mn-lt"/>
              </a:rPr>
              <a:t>διαθέσιμη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xmlns="" val="4363723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solidFill>
                  <a:prstClr val="white"/>
                </a:solidFill>
              </a:rPr>
              <a:t>Πάγκρεας </a:t>
            </a:r>
            <a:r>
              <a:rPr lang="el-GR" sz="3000" b="0" dirty="0" smtClean="0">
                <a:solidFill>
                  <a:prstClr val="white"/>
                </a:solidFill>
              </a:rPr>
              <a:t>6/7</a:t>
            </a:r>
            <a:endParaRPr lang="en-US" dirty="0"/>
          </a:p>
        </p:txBody>
      </p:sp>
      <p:sp>
        <p:nvSpPr>
          <p:cNvPr id="64515" name="Content Placeholder 2"/>
          <p:cNvSpPr>
            <a:spLocks noGrp="1"/>
          </p:cNvSpPr>
          <p:nvPr>
            <p:ph idx="1"/>
          </p:nvPr>
        </p:nvSpPr>
        <p:spPr>
          <a:xfrm>
            <a:off x="323528" y="1196752"/>
            <a:ext cx="4608512" cy="2664296"/>
          </a:xfrm>
        </p:spPr>
        <p:txBody>
          <a:bodyPr>
            <a:noAutofit/>
          </a:bodyPr>
          <a:lstStyle/>
          <a:p>
            <a:pPr>
              <a:buFont typeface="Wingdings 2" pitchFamily="18" charset="2"/>
              <a:buNone/>
            </a:pPr>
            <a:r>
              <a:rPr lang="el-GR" altLang="el-GR" sz="2200" dirty="0" smtClean="0"/>
              <a:t>Τμήματα του παγκρέατος: </a:t>
            </a:r>
          </a:p>
          <a:p>
            <a:r>
              <a:rPr lang="el-GR" altLang="el-GR" sz="2200" dirty="0" smtClean="0"/>
              <a:t>Η κεφαλή  περιβάλλεται από την αγκύλη του 12δακτύλου.</a:t>
            </a:r>
          </a:p>
          <a:p>
            <a:r>
              <a:rPr lang="el-GR" altLang="el-GR" sz="2200" dirty="0" smtClean="0"/>
              <a:t>Η αγκιστροειδής παρυφή προέκταση της κεφαλής αγκαλιάζει τα άνω </a:t>
            </a:r>
            <a:r>
              <a:rPr lang="el-GR" altLang="el-GR" sz="2200" dirty="0" err="1" smtClean="0"/>
              <a:t>μεσεντέρια</a:t>
            </a:r>
            <a:r>
              <a:rPr lang="el-GR" altLang="el-GR" sz="2200" dirty="0" smtClean="0"/>
              <a:t> αγγεία.</a:t>
            </a:r>
            <a:endParaRPr lang="en-US"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
        <p:nvSpPr>
          <p:cNvPr id="4" name="Ορθογώνιο 3"/>
          <p:cNvSpPr/>
          <p:nvPr/>
        </p:nvSpPr>
        <p:spPr>
          <a:xfrm>
            <a:off x="323528" y="3794029"/>
            <a:ext cx="8676456" cy="2634567"/>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altLang="el-GR" sz="2200" dirty="0">
                <a:solidFill>
                  <a:prstClr val="white"/>
                </a:solidFill>
                <a:latin typeface="Calibri"/>
              </a:rPr>
              <a:t>Αυχένας – πίσω από την αρχή της πυλαίας φλέβας.</a:t>
            </a:r>
          </a:p>
          <a:p>
            <a:pPr marL="342900" lvl="0" indent="-342900" fontAlgn="auto">
              <a:lnSpc>
                <a:spcPct val="110000"/>
              </a:lnSpc>
              <a:spcBef>
                <a:spcPts val="1200"/>
              </a:spcBef>
              <a:spcAft>
                <a:spcPts val="0"/>
              </a:spcAft>
              <a:buFont typeface="Arial" pitchFamily="34" charset="0"/>
              <a:buChar char="•"/>
            </a:pPr>
            <a:r>
              <a:rPr lang="el-GR" altLang="el-GR" sz="2200" dirty="0">
                <a:solidFill>
                  <a:prstClr val="white"/>
                </a:solidFill>
                <a:latin typeface="Calibri"/>
              </a:rPr>
              <a:t>Σώμα – πρόσθια επιφάνεια χωρίζεται από το στομάχι με τον ελάσσονα </a:t>
            </a:r>
            <a:r>
              <a:rPr lang="el-GR" altLang="el-GR" sz="2200" dirty="0" err="1">
                <a:solidFill>
                  <a:prstClr val="white"/>
                </a:solidFill>
                <a:latin typeface="Calibri"/>
              </a:rPr>
              <a:t>επιπλοικό</a:t>
            </a:r>
            <a:r>
              <a:rPr lang="el-GR" altLang="el-GR" sz="2200" dirty="0">
                <a:solidFill>
                  <a:prstClr val="white"/>
                </a:solidFill>
                <a:latin typeface="Calibri"/>
              </a:rPr>
              <a:t> θύλακο  - </a:t>
            </a:r>
            <a:r>
              <a:rPr lang="el-GR" altLang="el-GR" sz="2200" dirty="0" err="1">
                <a:solidFill>
                  <a:prstClr val="white"/>
                </a:solidFill>
                <a:latin typeface="Calibri"/>
              </a:rPr>
              <a:t>οπισθίως</a:t>
            </a:r>
            <a:r>
              <a:rPr lang="el-GR" altLang="el-GR" sz="2200" dirty="0">
                <a:solidFill>
                  <a:prstClr val="white"/>
                </a:solidFill>
                <a:latin typeface="Calibri"/>
              </a:rPr>
              <a:t> σχετίζεται με την </a:t>
            </a:r>
            <a:r>
              <a:rPr lang="el-GR" altLang="el-GR" sz="2200" dirty="0" err="1">
                <a:solidFill>
                  <a:prstClr val="white"/>
                </a:solidFill>
                <a:latin typeface="Calibri"/>
              </a:rPr>
              <a:t>αορτή,τη</a:t>
            </a:r>
            <a:r>
              <a:rPr lang="el-GR" altLang="el-GR" sz="2200" dirty="0">
                <a:solidFill>
                  <a:prstClr val="white"/>
                </a:solidFill>
                <a:latin typeface="Calibri"/>
              </a:rPr>
              <a:t> σπληνική φλέβα, τον αρ. νεφρό,  το αρ. επινεφρίδιο, την </a:t>
            </a:r>
            <a:r>
              <a:rPr lang="el-GR" altLang="el-GR" sz="2200" dirty="0" err="1">
                <a:solidFill>
                  <a:prstClr val="white"/>
                </a:solidFill>
                <a:latin typeface="Calibri"/>
              </a:rPr>
              <a:t>έκφυση</a:t>
            </a:r>
            <a:r>
              <a:rPr lang="el-GR" altLang="el-GR" sz="2200" dirty="0">
                <a:solidFill>
                  <a:prstClr val="white"/>
                </a:solidFill>
                <a:latin typeface="Calibri"/>
              </a:rPr>
              <a:t> της άνω </a:t>
            </a:r>
            <a:r>
              <a:rPr lang="el-GR" altLang="el-GR" sz="2200" dirty="0" err="1">
                <a:solidFill>
                  <a:prstClr val="white"/>
                </a:solidFill>
                <a:latin typeface="Calibri"/>
              </a:rPr>
              <a:t>μεσεντερίου</a:t>
            </a:r>
            <a:r>
              <a:rPr lang="el-GR" altLang="el-GR" sz="2200" dirty="0">
                <a:solidFill>
                  <a:prstClr val="white"/>
                </a:solidFill>
                <a:latin typeface="Calibri"/>
              </a:rPr>
              <a:t> και τα σκέλη του διαφράγματος.</a:t>
            </a:r>
          </a:p>
          <a:p>
            <a:pPr marL="342900" lvl="0" indent="-342900" fontAlgn="auto">
              <a:lnSpc>
                <a:spcPct val="110000"/>
              </a:lnSpc>
              <a:spcBef>
                <a:spcPts val="1200"/>
              </a:spcBef>
              <a:spcAft>
                <a:spcPts val="0"/>
              </a:spcAft>
              <a:buFont typeface="Arial" pitchFamily="34" charset="0"/>
              <a:buChar char="•"/>
            </a:pPr>
            <a:r>
              <a:rPr lang="el-GR" altLang="el-GR" sz="2200" dirty="0">
                <a:solidFill>
                  <a:prstClr val="white"/>
                </a:solidFill>
                <a:latin typeface="Calibri"/>
              </a:rPr>
              <a:t>Ουρά – έως το </a:t>
            </a:r>
            <a:r>
              <a:rPr lang="el-GR" altLang="el-GR" sz="2200" dirty="0" err="1">
                <a:solidFill>
                  <a:prstClr val="white"/>
                </a:solidFill>
                <a:latin typeface="Calibri"/>
              </a:rPr>
              <a:t>σπληνονεφρικό</a:t>
            </a:r>
            <a:r>
              <a:rPr lang="el-GR" altLang="el-GR" sz="2200" dirty="0">
                <a:solidFill>
                  <a:prstClr val="white"/>
                </a:solidFill>
                <a:latin typeface="Calibri"/>
              </a:rPr>
              <a:t> σύνδεσμο και τον σπλήνα. </a:t>
            </a:r>
            <a:endParaRPr lang="en-US" altLang="el-GR" sz="2200" dirty="0">
              <a:solidFill>
                <a:prstClr val="white"/>
              </a:solidFill>
              <a:latin typeface="Calibri"/>
            </a:endParaRPr>
          </a:p>
        </p:txBody>
      </p:sp>
      <p:sp>
        <p:nvSpPr>
          <p:cNvPr id="8" name="Rectangle 7"/>
          <p:cNvSpPr/>
          <p:nvPr/>
        </p:nvSpPr>
        <p:spPr>
          <a:xfrm>
            <a:off x="6366285" y="3515003"/>
            <a:ext cx="2958243" cy="461665"/>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2"/>
              </a:rPr>
              <a:t>Blausen 0699 </a:t>
            </a:r>
            <a:r>
              <a:rPr lang="en-US" sz="1200" dirty="0" smtClean="0">
                <a:latin typeface="+mn-lt"/>
                <a:hlinkClick r:id="rId2"/>
              </a:rPr>
              <a:t>PancreasAnatomy2</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a:solidFill>
                  <a:schemeClr val="bg1">
                    <a:lumMod val="75000"/>
                  </a:schemeClr>
                </a:solidFill>
                <a:latin typeface="+mn-lt"/>
                <a:hlinkClick r:id="rId3" tooltip="User:CFCF"/>
              </a:rPr>
              <a:t>CFCF</a:t>
            </a:r>
            <a:r>
              <a:rPr lang="el-GR" sz="1200" dirty="0" smtClean="0">
                <a:solidFill>
                  <a:schemeClr val="bg1">
                    <a:lumMod val="75000"/>
                  </a:schemeClr>
                </a:solidFill>
                <a:latin typeface="+mn-lt"/>
              </a:rPr>
              <a:t> διαθέσιμο με άδεια </a:t>
            </a:r>
            <a:r>
              <a:rPr lang="en-US" sz="1200" dirty="0">
                <a:solidFill>
                  <a:schemeClr val="bg1">
                    <a:lumMod val="75000"/>
                  </a:schemeClr>
                </a:solidFill>
                <a:latin typeface="+mn-lt"/>
                <a:hlinkClick r:id="rId4"/>
              </a:rPr>
              <a:t>CC BY 3.0</a:t>
            </a:r>
            <a:endParaRPr lang="en-US" sz="1200" dirty="0">
              <a:solidFill>
                <a:schemeClr val="bg1">
                  <a:lumMod val="75000"/>
                </a:schemeClr>
              </a:solidFill>
              <a:latin typeface="+mn-lt"/>
            </a:endParaRPr>
          </a:p>
        </p:txBody>
      </p:sp>
      <p:grpSp>
        <p:nvGrpSpPr>
          <p:cNvPr id="6" name="Ομάδα 5"/>
          <p:cNvGrpSpPr/>
          <p:nvPr/>
        </p:nvGrpSpPr>
        <p:grpSpPr>
          <a:xfrm>
            <a:off x="4932040" y="173832"/>
            <a:ext cx="4176464" cy="3341171"/>
            <a:chOff x="4932040" y="173832"/>
            <a:chExt cx="4176464" cy="3341171"/>
          </a:xfrm>
        </p:grpSpPr>
        <p:pic>
          <p:nvPicPr>
            <p:cNvPr id="55298" name="Picture 2" descr="File:Blausen 0699 PancreasAnatomy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2040" y="173832"/>
              <a:ext cx="4176464" cy="33411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164288" y="2204864"/>
              <a:ext cx="474810" cy="215444"/>
            </a:xfrm>
            <a:prstGeom prst="rect">
              <a:avLst/>
            </a:prstGeom>
            <a:noFill/>
          </p:spPr>
          <p:txBody>
            <a:bodyPr wrap="none" rtlCol="0">
              <a:spAutoFit/>
            </a:bodyPr>
            <a:lstStyle/>
            <a:p>
              <a:r>
                <a:rPr lang="en-US" sz="800" b="1" dirty="0" smtClean="0"/>
                <a:t>NECK</a:t>
              </a:r>
              <a:endParaRPr lang="el-GR" sz="800" b="1" dirty="0"/>
            </a:p>
          </p:txBody>
        </p:sp>
      </p:grpSp>
    </p:spTree>
    <p:extLst>
      <p:ext uri="{BB962C8B-B14F-4D97-AF65-F5344CB8AC3E}">
        <p14:creationId xmlns:p14="http://schemas.microsoft.com/office/powerpoint/2010/main" xmlns="" val="21446816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Πάγκρεας </a:t>
            </a:r>
            <a:r>
              <a:rPr lang="el-GR" sz="3000" b="0" dirty="0" smtClean="0">
                <a:solidFill>
                  <a:prstClr val="white"/>
                </a:solidFill>
              </a:rPr>
              <a:t>7/7</a:t>
            </a:r>
            <a:endParaRPr lang="el-GR" dirty="0"/>
          </a:p>
        </p:txBody>
      </p:sp>
      <p:sp>
        <p:nvSpPr>
          <p:cNvPr id="65538" name="Content Placeholder 2"/>
          <p:cNvSpPr>
            <a:spLocks noGrp="1"/>
          </p:cNvSpPr>
          <p:nvPr>
            <p:ph idx="1"/>
          </p:nvPr>
        </p:nvSpPr>
        <p:spPr>
          <a:xfrm>
            <a:off x="352132" y="1372393"/>
            <a:ext cx="3931836" cy="2232248"/>
          </a:xfrm>
        </p:spPr>
        <p:txBody>
          <a:bodyPr>
            <a:noAutofit/>
          </a:bodyPr>
          <a:lstStyle/>
          <a:p>
            <a:r>
              <a:rPr lang="el-GR" altLang="el-GR" sz="2200" dirty="0" smtClean="0"/>
              <a:t>Κύριος παγκρεατικός πόρος - </a:t>
            </a:r>
            <a:r>
              <a:rPr lang="en-US" altLang="el-GR" sz="2200" dirty="0" smtClean="0"/>
              <a:t>major pancreatic duct of </a:t>
            </a:r>
            <a:r>
              <a:rPr lang="en-US" altLang="el-GR" sz="2200" dirty="0" err="1" smtClean="0"/>
              <a:t>Wirsung</a:t>
            </a:r>
            <a:r>
              <a:rPr lang="en-US" altLang="el-GR" sz="2200" dirty="0" smtClean="0"/>
              <a:t>. </a:t>
            </a:r>
          </a:p>
          <a:p>
            <a:r>
              <a:rPr lang="el-GR" altLang="el-GR" sz="2200" dirty="0" smtClean="0"/>
              <a:t>Επικουρικός παγκρεατικός πόρος - </a:t>
            </a:r>
            <a:r>
              <a:rPr lang="en-US" altLang="el-GR" sz="2200" dirty="0" smtClean="0"/>
              <a:t>accessory pancreatic duct of Santorini.</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pic>
        <p:nvPicPr>
          <p:cNvPr id="6" name="Picture 2" descr="File:1820 The Pancrea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99600" y="1148418"/>
            <a:ext cx="5015808" cy="253298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7" name="Rectangle 7"/>
          <p:cNvSpPr/>
          <p:nvPr/>
        </p:nvSpPr>
        <p:spPr>
          <a:xfrm>
            <a:off x="4416359" y="3681401"/>
            <a:ext cx="4382290" cy="276999"/>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3"/>
              </a:rPr>
              <a:t>1820 The </a:t>
            </a:r>
            <a:r>
              <a:rPr lang="en-US" sz="1200" dirty="0" smtClean="0">
                <a:latin typeface="+mn-lt"/>
                <a:hlinkClick r:id="rId3"/>
              </a:rPr>
              <a:t>Pancreas</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a:solidFill>
                  <a:schemeClr val="bg1">
                    <a:lumMod val="75000"/>
                  </a:schemeClr>
                </a:solidFill>
                <a:latin typeface="+mn-lt"/>
                <a:hlinkClick r:id="rId4" tooltip="User:CFCF"/>
              </a:rPr>
              <a:t>CFCF</a:t>
            </a:r>
            <a:r>
              <a:rPr lang="el-GR" sz="1200" dirty="0" smtClean="0">
                <a:solidFill>
                  <a:schemeClr val="bg1">
                    <a:lumMod val="75000"/>
                  </a:schemeClr>
                </a:solidFill>
                <a:latin typeface="+mn-lt"/>
              </a:rPr>
              <a:t> διαθέσιμο με άδεια </a:t>
            </a:r>
            <a:r>
              <a:rPr lang="en-US" sz="1200" dirty="0">
                <a:solidFill>
                  <a:schemeClr val="bg1">
                    <a:lumMod val="75000"/>
                  </a:schemeClr>
                </a:solidFill>
                <a:latin typeface="+mn-lt"/>
                <a:hlinkClick r:id="rId5"/>
              </a:rPr>
              <a:t>CC BY 3.0</a:t>
            </a:r>
            <a:endParaRPr lang="en-US" sz="1200" dirty="0">
              <a:solidFill>
                <a:schemeClr val="bg1">
                  <a:lumMod val="75000"/>
                </a:schemeClr>
              </a:solidFill>
              <a:latin typeface="+mn-lt"/>
            </a:endParaRPr>
          </a:p>
        </p:txBody>
      </p:sp>
      <p:sp>
        <p:nvSpPr>
          <p:cNvPr id="4" name="Ορθογώνιο 3"/>
          <p:cNvSpPr/>
          <p:nvPr/>
        </p:nvSpPr>
        <p:spPr>
          <a:xfrm>
            <a:off x="323528" y="3861048"/>
            <a:ext cx="8640960" cy="2788456"/>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altLang="el-GR" sz="2200" dirty="0">
                <a:solidFill>
                  <a:prstClr val="white"/>
                </a:solidFill>
                <a:latin typeface="Calibri"/>
              </a:rPr>
              <a:t>Χοληδόχος πόρος - </a:t>
            </a:r>
            <a:r>
              <a:rPr lang="en-US" altLang="el-GR" sz="2200" dirty="0">
                <a:solidFill>
                  <a:prstClr val="white"/>
                </a:solidFill>
                <a:latin typeface="Calibri"/>
              </a:rPr>
              <a:t>common bile duct. </a:t>
            </a:r>
          </a:p>
          <a:p>
            <a:pPr marL="342900" lvl="0" indent="-342900" fontAlgn="auto">
              <a:lnSpc>
                <a:spcPct val="110000"/>
              </a:lnSpc>
              <a:spcBef>
                <a:spcPts val="1200"/>
              </a:spcBef>
              <a:spcAft>
                <a:spcPts val="0"/>
              </a:spcAft>
              <a:buFont typeface="Arial" pitchFamily="34" charset="0"/>
              <a:buChar char="•"/>
            </a:pPr>
            <a:r>
              <a:rPr lang="el-GR" altLang="el-GR" sz="2200" dirty="0" smtClean="0">
                <a:solidFill>
                  <a:prstClr val="white"/>
                </a:solidFill>
                <a:latin typeface="Calibri"/>
              </a:rPr>
              <a:t>Φύμα </a:t>
            </a:r>
            <a:r>
              <a:rPr lang="el-GR" altLang="el-GR" sz="2200" dirty="0">
                <a:solidFill>
                  <a:prstClr val="white"/>
                </a:solidFill>
                <a:latin typeface="Calibri"/>
              </a:rPr>
              <a:t>του </a:t>
            </a:r>
            <a:r>
              <a:rPr lang="en-US" altLang="el-GR" sz="2200" dirty="0" err="1">
                <a:solidFill>
                  <a:prstClr val="white"/>
                </a:solidFill>
                <a:latin typeface="Calibri"/>
              </a:rPr>
              <a:t>Vater</a:t>
            </a:r>
            <a:r>
              <a:rPr lang="el-GR" altLang="el-GR" sz="2200" dirty="0">
                <a:solidFill>
                  <a:prstClr val="white"/>
                </a:solidFill>
                <a:latin typeface="Calibri"/>
              </a:rPr>
              <a:t> - </a:t>
            </a:r>
            <a:r>
              <a:rPr lang="en-US" altLang="el-GR" sz="2200" dirty="0">
                <a:solidFill>
                  <a:prstClr val="white"/>
                </a:solidFill>
                <a:latin typeface="Calibri"/>
              </a:rPr>
              <a:t>major duodenal papilla. </a:t>
            </a:r>
          </a:p>
          <a:p>
            <a:pPr marL="342900" lvl="0" indent="-342900" fontAlgn="auto">
              <a:lnSpc>
                <a:spcPct val="110000"/>
              </a:lnSpc>
              <a:spcBef>
                <a:spcPts val="1200"/>
              </a:spcBef>
              <a:spcAft>
                <a:spcPts val="0"/>
              </a:spcAft>
              <a:buFont typeface="Arial" pitchFamily="34" charset="0"/>
              <a:buChar char="•"/>
            </a:pPr>
            <a:r>
              <a:rPr lang="el-GR" altLang="el-GR" sz="2200" dirty="0">
                <a:solidFill>
                  <a:prstClr val="white"/>
                </a:solidFill>
                <a:latin typeface="Calibri"/>
              </a:rPr>
              <a:t>Επικουρικό φύμα - </a:t>
            </a:r>
            <a:r>
              <a:rPr lang="en-US" altLang="el-GR" sz="2200" dirty="0">
                <a:solidFill>
                  <a:prstClr val="white"/>
                </a:solidFill>
                <a:latin typeface="Calibri"/>
              </a:rPr>
              <a:t>minor duodenal papilla. </a:t>
            </a:r>
          </a:p>
          <a:p>
            <a:pPr marL="342900" lvl="0" indent="-342900" fontAlgn="auto">
              <a:lnSpc>
                <a:spcPct val="110000"/>
              </a:lnSpc>
              <a:spcBef>
                <a:spcPts val="1200"/>
              </a:spcBef>
              <a:spcAft>
                <a:spcPts val="0"/>
              </a:spcAft>
              <a:buFont typeface="Arial" pitchFamily="34" charset="0"/>
              <a:buChar char="•"/>
            </a:pPr>
            <a:r>
              <a:rPr lang="el-GR" altLang="el-GR" sz="2200" dirty="0">
                <a:solidFill>
                  <a:prstClr val="white"/>
                </a:solidFill>
                <a:latin typeface="Calibri"/>
              </a:rPr>
              <a:t>Η λήκυθος του </a:t>
            </a:r>
            <a:r>
              <a:rPr lang="en-US" altLang="el-GR" sz="2200" dirty="0" err="1">
                <a:solidFill>
                  <a:prstClr val="white"/>
                </a:solidFill>
                <a:latin typeface="Calibri"/>
              </a:rPr>
              <a:t>Vater</a:t>
            </a:r>
            <a:r>
              <a:rPr lang="el-GR" altLang="el-GR" sz="2200" dirty="0">
                <a:solidFill>
                  <a:prstClr val="white"/>
                </a:solidFill>
                <a:latin typeface="Calibri"/>
              </a:rPr>
              <a:t> αποτελεί τοπική </a:t>
            </a:r>
            <a:r>
              <a:rPr lang="el-GR" altLang="el-GR" sz="2200" dirty="0" smtClean="0">
                <a:solidFill>
                  <a:prstClr val="white"/>
                </a:solidFill>
                <a:latin typeface="Calibri"/>
              </a:rPr>
              <a:t>διεύρυνση </a:t>
            </a:r>
            <a:r>
              <a:rPr lang="el-GR" altLang="el-GR" sz="2200" dirty="0">
                <a:solidFill>
                  <a:prstClr val="white"/>
                </a:solidFill>
                <a:latin typeface="Calibri"/>
              </a:rPr>
              <a:t>του χοληδόχου πόρου πριν το φύμα. Ο </a:t>
            </a:r>
            <a:r>
              <a:rPr lang="el-GR" altLang="el-GR" sz="2200" dirty="0" smtClean="0">
                <a:solidFill>
                  <a:prstClr val="white"/>
                </a:solidFill>
                <a:latin typeface="Calibri"/>
              </a:rPr>
              <a:t>μυϊκός </a:t>
            </a:r>
            <a:r>
              <a:rPr lang="el-GR" altLang="el-GR" sz="2200" dirty="0">
                <a:solidFill>
                  <a:prstClr val="white"/>
                </a:solidFill>
                <a:latin typeface="Calibri"/>
              </a:rPr>
              <a:t>ιστός στο τοίχωμά της μπορεί να είναι παχύς σχηματίζοντας το σφιγκτήρα του </a:t>
            </a:r>
            <a:r>
              <a:rPr lang="en-US" altLang="el-GR" sz="2200" dirty="0" err="1">
                <a:solidFill>
                  <a:prstClr val="white"/>
                </a:solidFill>
                <a:latin typeface="Calibri"/>
              </a:rPr>
              <a:t>Oddi</a:t>
            </a:r>
            <a:r>
              <a:rPr lang="en-US" altLang="el-GR" sz="2200" dirty="0">
                <a:solidFill>
                  <a:prstClr val="white"/>
                </a:solidFill>
                <a:latin typeface="Calibri"/>
              </a:rPr>
              <a:t>. </a:t>
            </a:r>
          </a:p>
        </p:txBody>
      </p:sp>
    </p:spTree>
    <p:extLst>
      <p:ext uri="{BB962C8B-B14F-4D97-AF65-F5344CB8AC3E}">
        <p14:creationId xmlns:p14="http://schemas.microsoft.com/office/powerpoint/2010/main" xmlns="" val="39711503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Αγγεία </a:t>
            </a:r>
            <a:r>
              <a:rPr lang="el-GR" sz="3000" b="0" dirty="0" smtClean="0"/>
              <a:t>(πάγκρεας)</a:t>
            </a:r>
            <a:endParaRPr lang="en-US" sz="3000" b="0" dirty="0"/>
          </a:p>
        </p:txBody>
      </p:sp>
      <p:sp>
        <p:nvSpPr>
          <p:cNvPr id="66563" name="Content Placeholder 2"/>
          <p:cNvSpPr>
            <a:spLocks noGrp="1"/>
          </p:cNvSpPr>
          <p:nvPr>
            <p:ph idx="1"/>
          </p:nvPr>
        </p:nvSpPr>
        <p:spPr>
          <a:xfrm>
            <a:off x="217949" y="3933056"/>
            <a:ext cx="8732465" cy="2283685"/>
          </a:xfrm>
        </p:spPr>
        <p:txBody>
          <a:bodyPr>
            <a:noAutofit/>
          </a:bodyPr>
          <a:lstStyle/>
          <a:p>
            <a:r>
              <a:rPr lang="el-GR" altLang="el-GR" sz="2200" dirty="0" smtClean="0"/>
              <a:t>Αρτηριακή παροχή από τη σπληνική και την άνω και κάτω παγκρεατο12δακτυλική.</a:t>
            </a:r>
            <a:endParaRPr lang="en-US" altLang="el-GR" sz="2200" dirty="0" smtClean="0"/>
          </a:p>
          <a:p>
            <a:r>
              <a:rPr lang="el-GR" altLang="el-GR" sz="2200" dirty="0" smtClean="0"/>
              <a:t>Άνω παγκρεατο12δακτυλική – κλάδος γαστρο12κτυλικής.</a:t>
            </a:r>
          </a:p>
          <a:p>
            <a:r>
              <a:rPr lang="el-GR" altLang="el-GR" sz="2200" dirty="0" smtClean="0"/>
              <a:t>Κάτω παγκρεατο12κτυλική – κλάδος άνω </a:t>
            </a:r>
            <a:r>
              <a:rPr lang="el-GR" altLang="el-GR" sz="2200" dirty="0" err="1" smtClean="0"/>
              <a:t>μεσεντερίου</a:t>
            </a:r>
            <a:r>
              <a:rPr lang="el-GR" altLang="el-GR" sz="2200" dirty="0" smtClean="0"/>
              <a:t>. </a:t>
            </a:r>
          </a:p>
          <a:p>
            <a:r>
              <a:rPr lang="el-GR" altLang="el-GR" sz="2200" dirty="0" smtClean="0"/>
              <a:t>Φλέβες – σπληνική και άνω </a:t>
            </a:r>
            <a:r>
              <a:rPr lang="el-GR" altLang="el-GR" sz="2200" dirty="0" err="1" smtClean="0"/>
              <a:t>μεσεντέριος</a:t>
            </a:r>
            <a:r>
              <a:rPr lang="el-GR" altLang="el-GR" sz="2200" dirty="0" smtClean="0"/>
              <a:t> που συμβάλλουν στην πυλαία φλέβα.</a:t>
            </a:r>
            <a:endParaRPr lang="en-US" altLang="el-GR" sz="2200" dirty="0" smtClean="0"/>
          </a:p>
        </p:txBody>
      </p:sp>
      <p:pic>
        <p:nvPicPr>
          <p:cNvPr id="66564" name="Picture 2" descr="http://www.wesnorman.com/Images/pancreasvessel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9911" y="620688"/>
            <a:ext cx="5288013" cy="324036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
        <p:nvSpPr>
          <p:cNvPr id="6" name="Ορθογώνιο 5"/>
          <p:cNvSpPr/>
          <p:nvPr/>
        </p:nvSpPr>
        <p:spPr>
          <a:xfrm>
            <a:off x="7881468" y="3861048"/>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3"/>
              </a:rPr>
              <a:t>wesnorman.com</a:t>
            </a:r>
            <a:endParaRPr lang="el-GR" sz="1200" dirty="0">
              <a:latin typeface="+mn-lt"/>
            </a:endParaRPr>
          </a:p>
        </p:txBody>
      </p:sp>
    </p:spTree>
    <p:extLst>
      <p:ext uri="{BB962C8B-B14F-4D97-AF65-F5344CB8AC3E}">
        <p14:creationId xmlns:p14="http://schemas.microsoft.com/office/powerpoint/2010/main" xmlns="" val="2682384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Σκελετός </a:t>
            </a:r>
            <a:endParaRPr lang="el-GR" dirty="0"/>
          </a:p>
        </p:txBody>
      </p:sp>
      <p:sp>
        <p:nvSpPr>
          <p:cNvPr id="13314" name="Content Placeholder 2"/>
          <p:cNvSpPr>
            <a:spLocks noGrp="1"/>
          </p:cNvSpPr>
          <p:nvPr>
            <p:ph idx="1"/>
          </p:nvPr>
        </p:nvSpPr>
        <p:spPr/>
        <p:txBody>
          <a:bodyPr/>
          <a:lstStyle/>
          <a:p>
            <a:r>
              <a:rPr lang="el-GR" altLang="el-GR" sz="2400" dirty="0" smtClean="0"/>
              <a:t>Ξιφοειδής </a:t>
            </a:r>
            <a:r>
              <a:rPr lang="el-GR" altLang="el-GR" sz="2400" dirty="0" err="1" smtClean="0"/>
              <a:t>άπόφυση</a:t>
            </a:r>
            <a:r>
              <a:rPr lang="el-GR" altLang="el-GR" sz="2400" dirty="0" smtClean="0"/>
              <a:t> – </a:t>
            </a:r>
            <a:r>
              <a:rPr lang="en-US" altLang="el-GR" sz="2400" dirty="0" smtClean="0"/>
              <a:t>X</a:t>
            </a:r>
          </a:p>
          <a:p>
            <a:r>
              <a:rPr lang="el-GR" altLang="el-GR" sz="2400" dirty="0" err="1" smtClean="0"/>
              <a:t>Σπόδυλοι</a:t>
            </a:r>
            <a:r>
              <a:rPr lang="el-GR" altLang="el-GR" sz="2400" dirty="0" smtClean="0"/>
              <a:t> Θ12, και </a:t>
            </a:r>
            <a:r>
              <a:rPr lang="el-GR" altLang="el-GR" sz="2400" dirty="0" err="1" smtClean="0"/>
              <a:t>οφυικοί</a:t>
            </a:r>
            <a:r>
              <a:rPr lang="el-GR" altLang="el-GR" sz="2400" dirty="0" smtClean="0"/>
              <a:t> - </a:t>
            </a:r>
            <a:r>
              <a:rPr lang="en-US" altLang="el-GR" sz="2400" dirty="0" smtClean="0"/>
              <a:t>L1-L5</a:t>
            </a:r>
          </a:p>
          <a:p>
            <a:r>
              <a:rPr lang="el-GR" altLang="el-GR" sz="2400" dirty="0" smtClean="0"/>
              <a:t>Λαγόνια ακρολοφία – </a:t>
            </a:r>
            <a:r>
              <a:rPr lang="en-US" altLang="el-GR" sz="2400" dirty="0" smtClean="0"/>
              <a:t>IC</a:t>
            </a:r>
          </a:p>
          <a:p>
            <a:r>
              <a:rPr lang="el-GR" altLang="el-GR" sz="2400" dirty="0" err="1" smtClean="0"/>
              <a:t>Προσθία</a:t>
            </a:r>
            <a:r>
              <a:rPr lang="el-GR" altLang="el-GR" sz="2400" dirty="0" smtClean="0"/>
              <a:t> άνω λαγόνια άκανθα-</a:t>
            </a:r>
            <a:r>
              <a:rPr lang="en-US" altLang="el-GR" sz="2400" dirty="0" smtClean="0"/>
              <a:t> ASIS </a:t>
            </a:r>
          </a:p>
          <a:p>
            <a:r>
              <a:rPr lang="el-GR" altLang="el-GR" sz="2400" dirty="0" err="1" smtClean="0"/>
              <a:t>Προσθία</a:t>
            </a:r>
            <a:r>
              <a:rPr lang="el-GR" altLang="el-GR" sz="2400" dirty="0" smtClean="0"/>
              <a:t> κάτω λαγόνια άκανθα - </a:t>
            </a:r>
            <a:r>
              <a:rPr lang="en-US" altLang="el-GR" sz="2400" dirty="0" smtClean="0"/>
              <a:t>AIIS </a:t>
            </a:r>
          </a:p>
          <a:p>
            <a:r>
              <a:rPr lang="el-GR" altLang="el-GR" sz="2400" dirty="0" smtClean="0"/>
              <a:t>Βουβωνικός σύνδεσμος </a:t>
            </a:r>
            <a:r>
              <a:rPr lang="en-US" altLang="el-GR" sz="2400" dirty="0" smtClean="0"/>
              <a:t>IL </a:t>
            </a:r>
          </a:p>
          <a:p>
            <a:r>
              <a:rPr lang="el-GR" altLang="el-GR" sz="2400" dirty="0" smtClean="0"/>
              <a:t>Ηβικό φύμα </a:t>
            </a:r>
            <a:r>
              <a:rPr lang="en-US" altLang="el-GR" sz="2400" dirty="0" smtClean="0"/>
              <a:t>PT </a:t>
            </a:r>
          </a:p>
          <a:p>
            <a:r>
              <a:rPr lang="el-GR" altLang="el-GR" sz="2400" dirty="0" smtClean="0"/>
              <a:t>Ηβική σύμφυση</a:t>
            </a:r>
            <a:r>
              <a:rPr lang="en-US" altLang="el-GR" sz="2400" dirty="0" smtClean="0"/>
              <a:t> PS </a:t>
            </a:r>
          </a:p>
          <a:p>
            <a:r>
              <a:rPr lang="el-GR" altLang="el-GR" sz="2400" dirty="0" smtClean="0"/>
              <a:t>Είσοδος της ελάσσονος πυέλου </a:t>
            </a:r>
            <a:r>
              <a:rPr lang="en-US" altLang="el-GR" sz="2400" dirty="0" smtClean="0"/>
              <a:t>PB </a:t>
            </a:r>
          </a:p>
        </p:txBody>
      </p:sp>
      <p:pic>
        <p:nvPicPr>
          <p:cNvPr id="13315" name="Picture 2" descr="http://www.wesnorman.com/abdomenskelet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620688"/>
            <a:ext cx="3514725" cy="5876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6" name="Ορθογώνιο 5"/>
          <p:cNvSpPr/>
          <p:nvPr/>
        </p:nvSpPr>
        <p:spPr>
          <a:xfrm>
            <a:off x="6649464" y="6497613"/>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3"/>
              </a:rPr>
              <a:t>wesnorman.com</a:t>
            </a:r>
            <a:endParaRPr lang="el-GR" sz="1200" dirty="0">
              <a:latin typeface="+mn-lt"/>
            </a:endParaRPr>
          </a:p>
        </p:txBody>
      </p:sp>
    </p:spTree>
    <p:extLst>
      <p:ext uri="{BB962C8B-B14F-4D97-AF65-F5344CB8AC3E}">
        <p14:creationId xmlns:p14="http://schemas.microsoft.com/office/powerpoint/2010/main" xmlns="" val="34172963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Κλινικές καταστάσεις </a:t>
            </a:r>
            <a:r>
              <a:rPr lang="el-GR" sz="3000" b="0" dirty="0" smtClean="0"/>
              <a:t>(πάγκρεας)</a:t>
            </a:r>
            <a:endParaRPr lang="en-US" sz="3000" b="0" dirty="0"/>
          </a:p>
        </p:txBody>
      </p:sp>
      <p:sp>
        <p:nvSpPr>
          <p:cNvPr id="67587" name="Content Placeholder 2"/>
          <p:cNvSpPr>
            <a:spLocks noGrp="1"/>
          </p:cNvSpPr>
          <p:nvPr>
            <p:ph idx="1"/>
          </p:nvPr>
        </p:nvSpPr>
        <p:spPr/>
        <p:txBody>
          <a:bodyPr>
            <a:normAutofit/>
          </a:bodyPr>
          <a:lstStyle/>
          <a:p>
            <a:r>
              <a:rPr lang="el-GR" altLang="el-GR" dirty="0" smtClean="0"/>
              <a:t>Διόγκωση της κεφαλής μπορεί να αποφράξει τον χοληδόχο πόρο και να οδηγήσει σε ίκτερο.</a:t>
            </a:r>
          </a:p>
          <a:p>
            <a:r>
              <a:rPr lang="el-GR" altLang="el-GR" dirty="0" smtClean="0"/>
              <a:t>Εκφύλιση των νησίδων του </a:t>
            </a:r>
            <a:r>
              <a:rPr lang="en-US" altLang="el-GR" dirty="0" smtClean="0"/>
              <a:t>Langerhans</a:t>
            </a:r>
            <a:r>
              <a:rPr lang="el-GR" altLang="el-GR" dirty="0" smtClean="0"/>
              <a:t> οδηγεί σε σακχαρώδη διαβήτη. </a:t>
            </a:r>
          </a:p>
          <a:p>
            <a:r>
              <a:rPr lang="el-GR" altLang="el-GR" dirty="0" smtClean="0"/>
              <a:t>Παγκρεατίτιδα είναι πολύ σοβαρή κατάσταση της εξωκρινούς μοίρας του παγκρέατος που οφείλεται σε φλεγμονή. </a:t>
            </a:r>
          </a:p>
          <a:p>
            <a:r>
              <a:rPr lang="el-GR" altLang="el-GR" dirty="0" smtClean="0"/>
              <a:t>Ο καρκίνος του παγκρέατος είναι μια κακοήθεια με πτωχή πρόγνωση.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xmlns="" val="19791097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http://www.wesnorman.com/sple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3429000"/>
            <a:ext cx="3233737"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5"/>
          <p:cNvSpPr>
            <a:spLocks noGrp="1"/>
          </p:cNvSpPr>
          <p:nvPr>
            <p:ph type="title"/>
          </p:nvPr>
        </p:nvSpPr>
        <p:spPr/>
        <p:txBody>
          <a:bodyPr/>
          <a:lstStyle/>
          <a:p>
            <a:pPr>
              <a:defRPr/>
            </a:pPr>
            <a:r>
              <a:rPr lang="el-GR" dirty="0" smtClean="0"/>
              <a:t>Σπλήνας </a:t>
            </a:r>
            <a:r>
              <a:rPr lang="el-GR" sz="3000" b="0" dirty="0" smtClean="0"/>
              <a:t>1/2</a:t>
            </a:r>
            <a:endParaRPr lang="en-US" sz="3000" b="0" dirty="0"/>
          </a:p>
        </p:txBody>
      </p:sp>
      <p:sp>
        <p:nvSpPr>
          <p:cNvPr id="68611" name="Content Placeholder 4"/>
          <p:cNvSpPr>
            <a:spLocks noGrp="1"/>
          </p:cNvSpPr>
          <p:nvPr>
            <p:ph idx="1"/>
          </p:nvPr>
        </p:nvSpPr>
        <p:spPr/>
        <p:txBody>
          <a:bodyPr>
            <a:normAutofit/>
          </a:bodyPr>
          <a:lstStyle/>
          <a:p>
            <a:pPr eaLnBrk="1" fontAlgn="ctr" hangingPunct="1">
              <a:spcBef>
                <a:spcPts val="900"/>
              </a:spcBef>
            </a:pPr>
            <a:r>
              <a:rPr lang="el-GR" altLang="el-GR" sz="2300" dirty="0" smtClean="0"/>
              <a:t>Ο σπλήνας έχει δύο επιφάνειες – διαφραγματική και σπλαχνική. </a:t>
            </a:r>
          </a:p>
          <a:p>
            <a:pPr eaLnBrk="1" fontAlgn="ctr" hangingPunct="1">
              <a:spcBef>
                <a:spcPts val="900"/>
              </a:spcBef>
            </a:pPr>
            <a:r>
              <a:rPr lang="el-GR" altLang="el-GR" sz="2300" dirty="0" smtClean="0"/>
              <a:t>Η άνω επιφάνεια καλύπτεται από το διάφραγμα.</a:t>
            </a:r>
          </a:p>
          <a:p>
            <a:pPr eaLnBrk="1" fontAlgn="ctr" hangingPunct="1">
              <a:spcBef>
                <a:spcPts val="900"/>
              </a:spcBef>
            </a:pPr>
            <a:r>
              <a:rPr lang="el-GR" altLang="el-GR" sz="2300" dirty="0" smtClean="0"/>
              <a:t>Η κάτω επιφάνεια έρχεται σε επαφή με.</a:t>
            </a:r>
          </a:p>
          <a:p>
            <a:pPr lvl="1" eaLnBrk="1" fontAlgn="ctr" hangingPunct="1">
              <a:spcBef>
                <a:spcPts val="900"/>
              </a:spcBef>
            </a:pPr>
            <a:r>
              <a:rPr lang="el-GR" altLang="el-GR" sz="2300" dirty="0" smtClean="0"/>
              <a:t>Το μείζον τόξο του στομάχου - </a:t>
            </a:r>
            <a:r>
              <a:rPr lang="en-US" altLang="el-GR" sz="2300" dirty="0" smtClean="0"/>
              <a:t>greater curvature of stomach</a:t>
            </a:r>
            <a:r>
              <a:rPr lang="el-GR" altLang="el-GR" sz="2300" dirty="0" smtClean="0"/>
              <a:t>.</a:t>
            </a:r>
            <a:r>
              <a:rPr lang="en-US" altLang="el-GR" sz="2300" dirty="0" smtClean="0"/>
              <a:t> </a:t>
            </a:r>
          </a:p>
          <a:p>
            <a:pPr lvl="1" eaLnBrk="1" fontAlgn="ctr" hangingPunct="1">
              <a:spcBef>
                <a:spcPts val="900"/>
              </a:spcBef>
            </a:pPr>
            <a:r>
              <a:rPr lang="el-GR" altLang="el-GR" sz="2300" dirty="0" smtClean="0"/>
              <a:t>Τον αρ. νεφρό – </a:t>
            </a:r>
            <a:r>
              <a:rPr lang="en-US" altLang="el-GR" sz="2300" dirty="0" smtClean="0"/>
              <a:t>renal</a:t>
            </a:r>
            <a:r>
              <a:rPr lang="el-GR" altLang="el-GR" sz="2300" dirty="0" smtClean="0"/>
              <a:t>.</a:t>
            </a:r>
            <a:endParaRPr lang="en-US" altLang="el-GR" sz="2300" dirty="0" smtClean="0"/>
          </a:p>
          <a:p>
            <a:pPr lvl="1" eaLnBrk="1" fontAlgn="ctr" hangingPunct="1">
              <a:spcBef>
                <a:spcPts val="900"/>
              </a:spcBef>
            </a:pPr>
            <a:r>
              <a:rPr lang="el-GR" altLang="el-GR" sz="2300" dirty="0" smtClean="0"/>
              <a:t>Τη σπληνική καμπή – </a:t>
            </a:r>
            <a:r>
              <a:rPr lang="en-US" altLang="el-GR" sz="2300" dirty="0" smtClean="0"/>
              <a:t>colic</a:t>
            </a:r>
            <a:r>
              <a:rPr lang="el-GR" altLang="el-GR" sz="2300" dirty="0" smtClean="0"/>
              <a:t>.</a:t>
            </a:r>
            <a:endParaRPr lang="en-US" altLang="el-GR" sz="2300" dirty="0" smtClean="0"/>
          </a:p>
          <a:p>
            <a:pPr eaLnBrk="1" fontAlgn="ctr" hangingPunct="1">
              <a:spcBef>
                <a:spcPts val="900"/>
              </a:spcBef>
            </a:pPr>
            <a:r>
              <a:rPr lang="el-GR" altLang="el-GR" sz="2300" dirty="0" smtClean="0"/>
              <a:t>Σύνδεσμοι </a:t>
            </a:r>
          </a:p>
          <a:p>
            <a:pPr lvl="1" eaLnBrk="1" fontAlgn="ctr" hangingPunct="1">
              <a:spcBef>
                <a:spcPts val="900"/>
              </a:spcBef>
            </a:pPr>
            <a:r>
              <a:rPr lang="el-GR" altLang="el-GR" sz="2300" dirty="0" err="1" smtClean="0"/>
              <a:t>Διαφραγματοκολικός</a:t>
            </a:r>
            <a:r>
              <a:rPr lang="el-GR" altLang="el-GR" sz="2300" dirty="0" smtClean="0"/>
              <a:t> σύνδεσμος. </a:t>
            </a:r>
          </a:p>
          <a:p>
            <a:pPr lvl="1" eaLnBrk="1" fontAlgn="ctr" hangingPunct="1">
              <a:spcBef>
                <a:spcPts val="900"/>
              </a:spcBef>
            </a:pPr>
            <a:r>
              <a:rPr lang="el-GR" altLang="el-GR" sz="2300" dirty="0" err="1" smtClean="0"/>
              <a:t>Γαστροσπληνικός</a:t>
            </a:r>
            <a:r>
              <a:rPr lang="el-GR" altLang="el-GR" sz="2300" dirty="0" smtClean="0"/>
              <a:t> σύνδεσμος. </a:t>
            </a:r>
          </a:p>
          <a:p>
            <a:pPr lvl="1" eaLnBrk="1" fontAlgn="ctr" hangingPunct="1">
              <a:spcBef>
                <a:spcPts val="900"/>
              </a:spcBef>
            </a:pPr>
            <a:r>
              <a:rPr lang="el-GR" altLang="el-GR" sz="2300" dirty="0" err="1" smtClean="0"/>
              <a:t>Σπληνονεφρικός</a:t>
            </a:r>
            <a:r>
              <a:rPr lang="el-GR" altLang="el-GR" sz="2300" dirty="0" smtClean="0"/>
              <a:t> σύνδεσμος.</a:t>
            </a:r>
            <a:endParaRPr lang="en-US" altLang="el-GR" sz="23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
        <p:nvSpPr>
          <p:cNvPr id="7" name="Ορθογώνιο 6"/>
          <p:cNvSpPr/>
          <p:nvPr/>
        </p:nvSpPr>
        <p:spPr>
          <a:xfrm>
            <a:off x="6948264" y="6537325"/>
            <a:ext cx="1232004" cy="276999"/>
          </a:xfrm>
          <a:prstGeom prst="rect">
            <a:avLst/>
          </a:prstGeom>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n-lt"/>
                <a:hlinkClick r:id="rId3"/>
              </a:rPr>
              <a:t>wesnorman.com</a:t>
            </a:r>
            <a:endParaRPr lang="el-GR" sz="1200" dirty="0">
              <a:latin typeface="+mn-lt"/>
            </a:endParaRPr>
          </a:p>
        </p:txBody>
      </p:sp>
    </p:spTree>
    <p:extLst>
      <p:ext uri="{BB962C8B-B14F-4D97-AF65-F5344CB8AC3E}">
        <p14:creationId xmlns:p14="http://schemas.microsoft.com/office/powerpoint/2010/main" xmlns="" val="27227542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Σπλήνας </a:t>
            </a:r>
            <a:r>
              <a:rPr lang="el-GR" sz="3000" b="0" dirty="0" smtClean="0">
                <a:solidFill>
                  <a:prstClr val="white"/>
                </a:solidFill>
              </a:rPr>
              <a:t>2/2</a:t>
            </a:r>
            <a:endParaRPr lang="el-GR" dirty="0"/>
          </a:p>
        </p:txBody>
      </p:sp>
      <p:sp>
        <p:nvSpPr>
          <p:cNvPr id="69634" name="Content Placeholder 2"/>
          <p:cNvSpPr>
            <a:spLocks noGrp="1"/>
          </p:cNvSpPr>
          <p:nvPr>
            <p:ph idx="1"/>
          </p:nvPr>
        </p:nvSpPr>
        <p:spPr>
          <a:xfrm>
            <a:off x="323528" y="1340768"/>
            <a:ext cx="8424936" cy="5472608"/>
          </a:xfrm>
        </p:spPr>
        <p:txBody>
          <a:bodyPr>
            <a:normAutofit lnSpcReduction="10000"/>
          </a:bodyPr>
          <a:lstStyle/>
          <a:p>
            <a:r>
              <a:rPr lang="el-GR" altLang="el-GR" sz="2400" dirty="0" smtClean="0"/>
              <a:t>Όργανο του λεμφικού συστήματος που παρεμβάλλεται στην κυκλοφορία του αίματος. Ζυγίζει 50-250 </a:t>
            </a:r>
            <a:r>
              <a:rPr lang="el-GR" altLang="el-GR" sz="2400" dirty="0" err="1" smtClean="0"/>
              <a:t>γραμ</a:t>
            </a:r>
            <a:r>
              <a:rPr lang="el-GR" altLang="el-GR" sz="2400" dirty="0" smtClean="0"/>
              <a:t>.</a:t>
            </a:r>
          </a:p>
          <a:p>
            <a:pPr>
              <a:buFont typeface="Wingdings 2" pitchFamily="18" charset="2"/>
              <a:buNone/>
            </a:pPr>
            <a:r>
              <a:rPr lang="el-GR" altLang="el-GR" sz="2400" dirty="0" smtClean="0"/>
              <a:t>Τρεις κύριες λειτουργίες από διαφορετικούς ιστούς:</a:t>
            </a:r>
          </a:p>
          <a:p>
            <a:r>
              <a:rPr lang="el-GR" altLang="el-GR" sz="2400" dirty="0" err="1" smtClean="0"/>
              <a:t>Δικτυοενδοθηλιακό</a:t>
            </a:r>
            <a:r>
              <a:rPr lang="el-GR" altLang="el-GR" sz="2400" dirty="0" smtClean="0"/>
              <a:t> σύστημα – φαγοκυττάρωση </a:t>
            </a:r>
            <a:r>
              <a:rPr lang="el-GR" altLang="el-GR" sz="2400" dirty="0" err="1" smtClean="0"/>
              <a:t>ερυθροκυττάρων</a:t>
            </a:r>
            <a:r>
              <a:rPr lang="el-GR" altLang="el-GR" sz="2400" dirty="0" smtClean="0"/>
              <a:t> και κυτταρικών υπολειμμάτων από την κυκλοφορία του αίματος. Παραγωγή </a:t>
            </a:r>
            <a:r>
              <a:rPr lang="el-GR" altLang="el-GR" sz="2400" dirty="0" err="1" smtClean="0"/>
              <a:t>ερυθροκυττάρων</a:t>
            </a:r>
            <a:r>
              <a:rPr lang="el-GR" altLang="el-GR" sz="2400" dirty="0" smtClean="0"/>
              <a:t> επί ανάγκης.</a:t>
            </a:r>
          </a:p>
          <a:p>
            <a:r>
              <a:rPr lang="el-GR" altLang="el-GR" sz="2400" dirty="0" smtClean="0"/>
              <a:t>Φλεβικά κολποειδή που μπορούν και συσπώνται αποδίδοντας στην κυκλοφορία το περιεχόμενο αίμα – όταν απαιτείται.</a:t>
            </a:r>
          </a:p>
          <a:p>
            <a:r>
              <a:rPr lang="el-GR" altLang="el-GR" sz="2400" dirty="0" smtClean="0"/>
              <a:t>Λευκό πολφό – παράγει λεμφοκύτταρα και </a:t>
            </a:r>
            <a:r>
              <a:rPr lang="el-GR" altLang="el-GR" sz="2400" dirty="0" err="1" smtClean="0"/>
              <a:t>πλαματοκύτταρα</a:t>
            </a:r>
            <a:r>
              <a:rPr lang="el-GR" altLang="el-GR" sz="2400" dirty="0" smtClean="0"/>
              <a:t> (άρα αντισώματα) συμμετέχοντας στην κυτταρική και </a:t>
            </a:r>
            <a:r>
              <a:rPr lang="el-GR" altLang="el-GR" sz="2400" dirty="0" err="1" smtClean="0"/>
              <a:t>χυμική</a:t>
            </a:r>
            <a:r>
              <a:rPr lang="el-GR" altLang="el-GR" sz="2400" dirty="0" smtClean="0"/>
              <a:t> ανοσία του οργανισμού.</a:t>
            </a:r>
            <a:endParaRPr lang="en-US"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xmlns="" val="13364518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Κλινικές καταστάσεις </a:t>
            </a:r>
            <a:r>
              <a:rPr lang="el-GR" sz="3000" b="0" dirty="0" smtClean="0"/>
              <a:t>(σπλήνας)</a:t>
            </a:r>
            <a:endParaRPr lang="en-US" sz="3000" b="0" dirty="0"/>
          </a:p>
        </p:txBody>
      </p:sp>
      <p:sp>
        <p:nvSpPr>
          <p:cNvPr id="70659" name="Content Placeholder 2"/>
          <p:cNvSpPr>
            <a:spLocks noGrp="1"/>
          </p:cNvSpPr>
          <p:nvPr>
            <p:ph idx="1"/>
          </p:nvPr>
        </p:nvSpPr>
        <p:spPr>
          <a:xfrm>
            <a:off x="323528" y="1340768"/>
            <a:ext cx="4968552" cy="5256584"/>
          </a:xfrm>
        </p:spPr>
        <p:txBody>
          <a:bodyPr>
            <a:normAutofit/>
          </a:bodyPr>
          <a:lstStyle/>
          <a:p>
            <a:r>
              <a:rPr lang="el-GR" altLang="el-GR" dirty="0" smtClean="0"/>
              <a:t>Η </a:t>
            </a:r>
            <a:r>
              <a:rPr lang="el-GR" altLang="el-GR" dirty="0" err="1" smtClean="0"/>
              <a:t>σπληνεκτομή</a:t>
            </a:r>
            <a:r>
              <a:rPr lang="el-GR" altLang="el-GR" dirty="0" smtClean="0"/>
              <a:t> γίνεται όταν υπάρχει ρήξη </a:t>
            </a:r>
            <a:r>
              <a:rPr lang="el-GR" altLang="el-GR" dirty="0" err="1" smtClean="0"/>
              <a:t>σπληνός</a:t>
            </a:r>
            <a:r>
              <a:rPr lang="el-GR" altLang="el-GR" dirty="0" smtClean="0"/>
              <a:t>, συνήθως από τραύμα.</a:t>
            </a:r>
            <a:endParaRPr lang="en-US" altLang="el-GR" dirty="0" smtClean="0"/>
          </a:p>
          <a:p>
            <a:r>
              <a:rPr lang="el-GR" altLang="el-GR" dirty="0" smtClean="0"/>
              <a:t>Υπάρχει αυξημένο ενδεχόμενο λοίμωξης μετά από </a:t>
            </a:r>
            <a:r>
              <a:rPr lang="el-GR" altLang="el-GR" dirty="0" err="1" smtClean="0"/>
              <a:t>σπληνεκτομή</a:t>
            </a:r>
            <a:r>
              <a:rPr lang="el-GR" altLang="el-GR" dirty="0" smtClean="0"/>
              <a:t>, κυρίως σε μικρά παιδιά.</a:t>
            </a:r>
          </a:p>
          <a:p>
            <a:r>
              <a:rPr lang="el-GR" altLang="el-GR" dirty="0" smtClean="0"/>
              <a:t>Ο </a:t>
            </a:r>
            <a:r>
              <a:rPr lang="el-GR" altLang="el-GR" dirty="0" err="1" smtClean="0"/>
              <a:t>Υπερσπληνισμός</a:t>
            </a:r>
            <a:r>
              <a:rPr lang="el-GR" altLang="el-GR" dirty="0" smtClean="0"/>
              <a:t> οφείλεται σε υπερδραστηριότητα των </a:t>
            </a:r>
            <a:r>
              <a:rPr lang="el-GR" altLang="el-GR" dirty="0" err="1" smtClean="0"/>
              <a:t>μακροφάγων</a:t>
            </a:r>
            <a:r>
              <a:rPr lang="el-GR" altLang="el-GR" dirty="0" smtClean="0"/>
              <a:t>  (μεγάλη καταστροφή κυττάρων).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pic>
        <p:nvPicPr>
          <p:cNvPr id="4098" name="Picture 2" descr="File:Splenomegalie bei C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1056922"/>
            <a:ext cx="3509949" cy="548945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164288" y="687590"/>
            <a:ext cx="2016224" cy="400110"/>
          </a:xfrm>
          <a:prstGeom prst="rect">
            <a:avLst/>
          </a:prstGeom>
          <a:noFill/>
        </p:spPr>
        <p:txBody>
          <a:bodyPr wrap="square" rtlCol="0">
            <a:spAutoFit/>
          </a:bodyPr>
          <a:lstStyle/>
          <a:p>
            <a:r>
              <a:rPr lang="el-GR" sz="2000" b="1" dirty="0" smtClean="0">
                <a:solidFill>
                  <a:schemeClr val="bg1"/>
                </a:solidFill>
                <a:latin typeface="+mn-lt"/>
              </a:rPr>
              <a:t>Σπληνομεγαλία </a:t>
            </a:r>
            <a:endParaRPr lang="el-GR" sz="2000" b="1" dirty="0">
              <a:solidFill>
                <a:schemeClr val="bg1"/>
              </a:solidFill>
              <a:latin typeface="+mn-lt"/>
            </a:endParaRPr>
          </a:p>
        </p:txBody>
      </p:sp>
      <p:sp>
        <p:nvSpPr>
          <p:cNvPr id="7" name="Rectangle 7"/>
          <p:cNvSpPr/>
          <p:nvPr/>
        </p:nvSpPr>
        <p:spPr>
          <a:xfrm>
            <a:off x="2699792" y="6084709"/>
            <a:ext cx="2808312" cy="461665"/>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4"/>
              </a:rPr>
              <a:t>Splenomegalie </a:t>
            </a:r>
            <a:r>
              <a:rPr lang="en-US" sz="1200" dirty="0" err="1">
                <a:latin typeface="+mn-lt"/>
                <a:hlinkClick r:id="rId4"/>
              </a:rPr>
              <a:t>bei</a:t>
            </a:r>
            <a:r>
              <a:rPr lang="en-US" sz="1200" dirty="0">
                <a:latin typeface="+mn-lt"/>
                <a:hlinkClick r:id="rId4"/>
              </a:rPr>
              <a:t> </a:t>
            </a:r>
            <a:r>
              <a:rPr lang="en-US" sz="1200" dirty="0" smtClean="0">
                <a:latin typeface="+mn-lt"/>
                <a:hlinkClick r:id="rId4"/>
              </a:rPr>
              <a:t>CLL</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err="1" smtClean="0">
                <a:latin typeface="+mn-lt"/>
                <a:hlinkClick r:id="rId5" tooltip="User:Hellerhoff"/>
              </a:rPr>
              <a:t>Hellerhoff</a:t>
            </a:r>
            <a:r>
              <a:rPr lang="en-US" sz="1200" dirty="0" smtClean="0">
                <a:latin typeface="+mn-lt"/>
              </a:rPr>
              <a:t> </a:t>
            </a:r>
            <a:r>
              <a:rPr lang="el-GR" sz="1200" dirty="0" smtClean="0">
                <a:solidFill>
                  <a:schemeClr val="bg1">
                    <a:lumMod val="75000"/>
                  </a:schemeClr>
                </a:solidFill>
                <a:latin typeface="+mn-lt"/>
              </a:rPr>
              <a:t>διαθέσιμη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xmlns="" val="3468731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628800"/>
            <a:ext cx="9036495" cy="1296144"/>
          </a:xfrm>
        </p:spPr>
        <p:txBody>
          <a:bodyPr>
            <a:normAutofit/>
          </a:bodyPr>
          <a:lstStyle/>
          <a:p>
            <a:pPr>
              <a:defRPr/>
            </a:pPr>
            <a:r>
              <a:rPr lang="el-GR" sz="4000" dirty="0" smtClean="0"/>
              <a:t>Τομογραφική ανατομία </a:t>
            </a:r>
            <a:endParaRPr lang="en-US" sz="4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xmlns="" val="22644201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3" name="Content Placeholder 2"/>
          <p:cNvSpPr>
            <a:spLocks noGrp="1"/>
          </p:cNvSpPr>
          <p:nvPr>
            <p:ph idx="1"/>
          </p:nvPr>
        </p:nvSpPr>
        <p:spPr/>
        <p:txBody>
          <a:bodyPr>
            <a:normAutofit lnSpcReduction="10000"/>
          </a:bodyPr>
          <a:lstStyle/>
          <a:p>
            <a:pPr marL="448056" indent="-384048" eaLnBrk="1" fontAlgn="auto" hangingPunct="1">
              <a:spcAft>
                <a:spcPts val="0"/>
              </a:spcAft>
              <a:buFont typeface="Wingdings 2"/>
              <a:buChar char=""/>
              <a:defRPr/>
            </a:pPr>
            <a:r>
              <a:rPr lang="el-GR" dirty="0" smtClean="0"/>
              <a:t>1, Δεξιός πνεύμων</a:t>
            </a:r>
          </a:p>
          <a:p>
            <a:pPr marL="448056" indent="-384048" eaLnBrk="1" fontAlgn="auto" hangingPunct="1">
              <a:spcAft>
                <a:spcPts val="0"/>
              </a:spcAft>
              <a:buFont typeface="Wingdings 2"/>
              <a:buChar char=""/>
              <a:defRPr/>
            </a:pPr>
            <a:r>
              <a:rPr lang="en-US" dirty="0" smtClean="0"/>
              <a:t>2, </a:t>
            </a:r>
            <a:r>
              <a:rPr lang="el-GR" dirty="0" smtClean="0"/>
              <a:t>αορτή</a:t>
            </a:r>
            <a:r>
              <a:rPr lang="en-US" dirty="0" smtClean="0"/>
              <a:t>. </a:t>
            </a:r>
            <a:endParaRPr lang="el-GR" dirty="0" smtClean="0"/>
          </a:p>
          <a:p>
            <a:pPr marL="448056" indent="-384048" eaLnBrk="1" fontAlgn="auto" hangingPunct="1">
              <a:spcAft>
                <a:spcPts val="0"/>
              </a:spcAft>
              <a:buFont typeface="Wingdings 2"/>
              <a:buChar char=""/>
              <a:defRPr/>
            </a:pPr>
            <a:r>
              <a:rPr lang="en-US" dirty="0" smtClean="0"/>
              <a:t>3, </a:t>
            </a:r>
            <a:r>
              <a:rPr lang="el-GR" dirty="0" smtClean="0"/>
              <a:t>αριστερός πνεύμων</a:t>
            </a:r>
            <a:r>
              <a:rPr lang="en-US" dirty="0" smtClean="0"/>
              <a:t>. </a:t>
            </a:r>
            <a:endParaRPr lang="el-GR" dirty="0" smtClean="0"/>
          </a:p>
          <a:p>
            <a:pPr marL="448056" indent="-384048" eaLnBrk="1" fontAlgn="auto" hangingPunct="1">
              <a:spcAft>
                <a:spcPts val="0"/>
              </a:spcAft>
              <a:buFont typeface="Wingdings 2"/>
              <a:buChar char=""/>
              <a:defRPr/>
            </a:pPr>
            <a:r>
              <a:rPr lang="en-US" dirty="0" smtClean="0"/>
              <a:t>4, </a:t>
            </a:r>
            <a:r>
              <a:rPr lang="el-GR" dirty="0" smtClean="0"/>
              <a:t>αριστερό επινεφρίδιο</a:t>
            </a:r>
          </a:p>
          <a:p>
            <a:pPr marL="448056" indent="-384048" eaLnBrk="1" fontAlgn="auto" hangingPunct="1">
              <a:spcAft>
                <a:spcPts val="0"/>
              </a:spcAft>
              <a:buFont typeface="Wingdings 2"/>
              <a:buChar char=""/>
              <a:defRPr/>
            </a:pPr>
            <a:r>
              <a:rPr lang="en-US" dirty="0" smtClean="0"/>
              <a:t>5, </a:t>
            </a:r>
            <a:r>
              <a:rPr lang="el-GR" dirty="0" smtClean="0"/>
              <a:t>σπλην</a:t>
            </a:r>
          </a:p>
          <a:p>
            <a:pPr marL="448056" indent="-384048" eaLnBrk="1" fontAlgn="auto" hangingPunct="1">
              <a:spcAft>
                <a:spcPts val="0"/>
              </a:spcAft>
              <a:buFont typeface="Wingdings 2"/>
              <a:buChar char=""/>
              <a:defRPr/>
            </a:pPr>
            <a:r>
              <a:rPr lang="en-US" dirty="0" smtClean="0"/>
              <a:t> 6, </a:t>
            </a:r>
            <a:r>
              <a:rPr lang="el-GR" dirty="0" smtClean="0"/>
              <a:t>σπληνική αρτηρία</a:t>
            </a:r>
            <a:r>
              <a:rPr lang="en-US" dirty="0" smtClean="0"/>
              <a:t>. </a:t>
            </a:r>
            <a:endParaRPr lang="el-GR" dirty="0" smtClean="0"/>
          </a:p>
          <a:p>
            <a:pPr marL="448056" indent="-384048" eaLnBrk="1" fontAlgn="auto" hangingPunct="1">
              <a:spcAft>
                <a:spcPts val="0"/>
              </a:spcAft>
              <a:buFont typeface="Wingdings 2"/>
              <a:buChar char=""/>
              <a:defRPr/>
            </a:pPr>
            <a:r>
              <a:rPr lang="en-US" dirty="0" smtClean="0"/>
              <a:t>7, </a:t>
            </a:r>
            <a:r>
              <a:rPr lang="el-GR" dirty="0" smtClean="0"/>
              <a:t>Παχύ έντερο</a:t>
            </a:r>
            <a:r>
              <a:rPr lang="en-US" dirty="0" smtClean="0"/>
              <a:t>. </a:t>
            </a:r>
            <a:endParaRPr lang="el-GR" dirty="0" smtClean="0"/>
          </a:p>
          <a:p>
            <a:pPr marL="448056" indent="-384048" eaLnBrk="1" fontAlgn="auto" hangingPunct="1">
              <a:spcAft>
                <a:spcPts val="0"/>
              </a:spcAft>
              <a:buFont typeface="Wingdings 2"/>
              <a:buChar char=""/>
              <a:defRPr/>
            </a:pPr>
            <a:r>
              <a:rPr lang="en-US" dirty="0" smtClean="0"/>
              <a:t>8, </a:t>
            </a:r>
            <a:r>
              <a:rPr lang="el-GR" dirty="0" smtClean="0"/>
              <a:t>πυλαία φλέβα</a:t>
            </a:r>
            <a:r>
              <a:rPr lang="en-US" dirty="0" smtClean="0"/>
              <a:t>.</a:t>
            </a:r>
            <a:endParaRPr lang="el-GR" dirty="0" smtClean="0"/>
          </a:p>
          <a:p>
            <a:pPr marL="448056" indent="-384048" eaLnBrk="1" fontAlgn="auto" hangingPunct="1">
              <a:spcAft>
                <a:spcPts val="0"/>
              </a:spcAft>
              <a:buFont typeface="Wingdings 2"/>
              <a:buChar char=""/>
              <a:defRPr/>
            </a:pPr>
            <a:r>
              <a:rPr lang="en-US" dirty="0" smtClean="0"/>
              <a:t>9, </a:t>
            </a:r>
            <a:r>
              <a:rPr lang="el-GR" dirty="0" smtClean="0"/>
              <a:t>ηπατική φλέβα</a:t>
            </a:r>
          </a:p>
          <a:p>
            <a:pPr marL="448056" indent="-384048" eaLnBrk="1" fontAlgn="auto" hangingPunct="1">
              <a:spcAft>
                <a:spcPts val="0"/>
              </a:spcAft>
              <a:buFont typeface="Wingdings 2"/>
              <a:buChar char=""/>
              <a:defRPr/>
            </a:pPr>
            <a:r>
              <a:rPr lang="el-GR" dirty="0" smtClean="0"/>
              <a:t>1</a:t>
            </a:r>
            <a:r>
              <a:rPr lang="en-US" dirty="0" smtClean="0"/>
              <a:t>0, </a:t>
            </a:r>
            <a:r>
              <a:rPr lang="el-GR" dirty="0" smtClean="0"/>
              <a:t>ήπαρ</a:t>
            </a:r>
            <a:r>
              <a:rPr lang="en-US" dirty="0" smtClean="0"/>
              <a:t>. </a:t>
            </a:r>
            <a:endParaRPr lang="en-US" dirty="0"/>
          </a:p>
        </p:txBody>
      </p:sp>
      <p:pic>
        <p:nvPicPr>
          <p:cNvPr id="7373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44975" y="1973263"/>
            <a:ext cx="4786313" cy="478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xmlns="" val="24465598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74755" name="Content Placeholder 2"/>
          <p:cNvSpPr>
            <a:spLocks noGrp="1"/>
          </p:cNvSpPr>
          <p:nvPr>
            <p:ph idx="1"/>
          </p:nvPr>
        </p:nvSpPr>
        <p:spPr/>
        <p:txBody>
          <a:bodyPr/>
          <a:lstStyle/>
          <a:p>
            <a:pPr eaLnBrk="1" hangingPunct="1"/>
            <a:r>
              <a:rPr lang="el-GR" altLang="el-GR" smtClean="0"/>
              <a:t>Κάτω κοίλη φλέβα</a:t>
            </a:r>
          </a:p>
          <a:p>
            <a:pPr eaLnBrk="1" hangingPunct="1"/>
            <a:r>
              <a:rPr lang="en-US" altLang="el-GR" smtClean="0"/>
              <a:t>2, </a:t>
            </a:r>
            <a:r>
              <a:rPr lang="el-GR" altLang="el-GR" smtClean="0"/>
              <a:t>δεξιός νεφρός</a:t>
            </a:r>
            <a:r>
              <a:rPr lang="en-US" altLang="el-GR" smtClean="0"/>
              <a:t> </a:t>
            </a:r>
            <a:endParaRPr lang="el-GR" altLang="el-GR" smtClean="0"/>
          </a:p>
          <a:p>
            <a:pPr eaLnBrk="1" hangingPunct="1"/>
            <a:r>
              <a:rPr lang="en-US" altLang="el-GR" smtClean="0"/>
              <a:t>3, </a:t>
            </a:r>
            <a:r>
              <a:rPr lang="el-GR" altLang="el-GR" smtClean="0"/>
              <a:t>κοιλιακή αορτή</a:t>
            </a:r>
          </a:p>
          <a:p>
            <a:pPr eaLnBrk="1" hangingPunct="1"/>
            <a:r>
              <a:rPr lang="en-US" altLang="el-GR" smtClean="0"/>
              <a:t>4, </a:t>
            </a:r>
            <a:r>
              <a:rPr lang="el-GR" altLang="el-GR" smtClean="0"/>
              <a:t>κοιλιακη αρτηρία</a:t>
            </a:r>
            <a:r>
              <a:rPr lang="en-US" altLang="el-GR" smtClean="0"/>
              <a:t> </a:t>
            </a:r>
            <a:endParaRPr lang="el-GR" altLang="el-GR" smtClean="0"/>
          </a:p>
          <a:p>
            <a:pPr eaLnBrk="1" hangingPunct="1"/>
            <a:r>
              <a:rPr lang="en-US" altLang="el-GR" smtClean="0"/>
              <a:t>5, </a:t>
            </a:r>
            <a:r>
              <a:rPr lang="el-GR" altLang="el-GR" smtClean="0"/>
              <a:t>αριστερός νεφρός</a:t>
            </a:r>
            <a:r>
              <a:rPr lang="en-US" altLang="el-GR" smtClean="0"/>
              <a:t> </a:t>
            </a:r>
            <a:endParaRPr lang="el-GR" altLang="el-GR" smtClean="0"/>
          </a:p>
          <a:p>
            <a:pPr eaLnBrk="1" hangingPunct="1"/>
            <a:r>
              <a:rPr lang="en-US" altLang="el-GR" smtClean="0"/>
              <a:t>6, </a:t>
            </a:r>
            <a:r>
              <a:rPr lang="el-GR" altLang="el-GR" smtClean="0"/>
              <a:t>παχύ έντερο </a:t>
            </a:r>
          </a:p>
          <a:p>
            <a:pPr eaLnBrk="1" hangingPunct="1"/>
            <a:r>
              <a:rPr lang="en-US" altLang="el-GR" smtClean="0"/>
              <a:t>7, </a:t>
            </a:r>
            <a:r>
              <a:rPr lang="el-GR" altLang="el-GR" smtClean="0"/>
              <a:t>σπληνική φλέβα</a:t>
            </a:r>
            <a:r>
              <a:rPr lang="en-US" altLang="el-GR" smtClean="0"/>
              <a:t> </a:t>
            </a:r>
            <a:endParaRPr lang="el-GR" altLang="el-GR" smtClean="0"/>
          </a:p>
          <a:p>
            <a:pPr eaLnBrk="1" hangingPunct="1"/>
            <a:r>
              <a:rPr lang="en-US" altLang="el-GR" smtClean="0"/>
              <a:t>8, </a:t>
            </a:r>
            <a:r>
              <a:rPr lang="el-GR" altLang="el-GR" smtClean="0"/>
              <a:t>πάγκρεας</a:t>
            </a:r>
            <a:r>
              <a:rPr lang="en-US" altLang="el-GR" smtClean="0"/>
              <a:t> </a:t>
            </a:r>
            <a:endParaRPr lang="el-GR" altLang="el-GR" smtClean="0"/>
          </a:p>
          <a:p>
            <a:pPr eaLnBrk="1" hangingPunct="1"/>
            <a:r>
              <a:rPr lang="en-US" altLang="el-GR" smtClean="0"/>
              <a:t>9, </a:t>
            </a:r>
            <a:r>
              <a:rPr lang="el-GR" altLang="el-GR" smtClean="0"/>
              <a:t>πυλαία φλέβα</a:t>
            </a:r>
            <a:r>
              <a:rPr lang="en-US" altLang="el-GR" smtClean="0"/>
              <a:t> </a:t>
            </a:r>
          </a:p>
        </p:txBody>
      </p:sp>
      <p:pic>
        <p:nvPicPr>
          <p:cNvPr id="7475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2286000"/>
            <a:ext cx="4572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xmlns="" val="4628952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3" name="Content Placeholder 2"/>
          <p:cNvSpPr>
            <a:spLocks noGrp="1"/>
          </p:cNvSpPr>
          <p:nvPr>
            <p:ph idx="1"/>
          </p:nvPr>
        </p:nvSpPr>
        <p:spPr/>
        <p:txBody>
          <a:bodyPr>
            <a:normAutofit/>
          </a:bodyPr>
          <a:lstStyle/>
          <a:p>
            <a:pPr marL="448056" indent="-384048" eaLnBrk="1" fontAlgn="auto" hangingPunct="1">
              <a:spcAft>
                <a:spcPts val="0"/>
              </a:spcAft>
              <a:buFont typeface="Wingdings 2"/>
              <a:buChar char=""/>
              <a:defRPr/>
            </a:pPr>
            <a:r>
              <a:rPr lang="el-GR" dirty="0" smtClean="0"/>
              <a:t>1, κάτω κοίλη φλέβα</a:t>
            </a:r>
            <a:endParaRPr lang="en-US" dirty="0" smtClean="0"/>
          </a:p>
          <a:p>
            <a:pPr marL="448056" indent="-384048" eaLnBrk="1" fontAlgn="auto" hangingPunct="1">
              <a:spcAft>
                <a:spcPts val="0"/>
              </a:spcAft>
              <a:buFont typeface="Wingdings 2"/>
              <a:buChar char=""/>
              <a:defRPr/>
            </a:pPr>
            <a:r>
              <a:rPr lang="en-US" dirty="0" smtClean="0"/>
              <a:t>2, </a:t>
            </a:r>
            <a:r>
              <a:rPr lang="el-GR" dirty="0" smtClean="0"/>
              <a:t>δ. Νεφρός</a:t>
            </a:r>
          </a:p>
          <a:p>
            <a:pPr marL="448056" indent="-384048" eaLnBrk="1" fontAlgn="auto" hangingPunct="1">
              <a:spcAft>
                <a:spcPts val="0"/>
              </a:spcAft>
              <a:buFont typeface="Wingdings 2"/>
              <a:buChar char=""/>
              <a:defRPr/>
            </a:pPr>
            <a:r>
              <a:rPr lang="en-US" dirty="0" smtClean="0"/>
              <a:t>3, </a:t>
            </a:r>
            <a:r>
              <a:rPr lang="el-GR" dirty="0" smtClean="0"/>
              <a:t>αορτή</a:t>
            </a:r>
            <a:r>
              <a:rPr lang="en-US" dirty="0" smtClean="0"/>
              <a:t> </a:t>
            </a:r>
            <a:endParaRPr lang="el-GR" dirty="0" smtClean="0"/>
          </a:p>
          <a:p>
            <a:pPr marL="448056" indent="-384048" eaLnBrk="1" fontAlgn="auto" hangingPunct="1">
              <a:spcAft>
                <a:spcPts val="0"/>
              </a:spcAft>
              <a:buFont typeface="Wingdings 2"/>
              <a:buChar char=""/>
              <a:defRPr/>
            </a:pPr>
            <a:r>
              <a:rPr lang="en-US" dirty="0" smtClean="0"/>
              <a:t>4, </a:t>
            </a:r>
            <a:r>
              <a:rPr lang="el-GR" dirty="0" smtClean="0"/>
              <a:t>α. Νεφρική φλέβα</a:t>
            </a:r>
          </a:p>
          <a:p>
            <a:pPr marL="448056" indent="-384048" eaLnBrk="1" fontAlgn="auto" hangingPunct="1">
              <a:spcAft>
                <a:spcPts val="0"/>
              </a:spcAft>
              <a:buFont typeface="Wingdings 2"/>
              <a:buChar char=""/>
              <a:defRPr/>
            </a:pPr>
            <a:r>
              <a:rPr lang="en-US" dirty="0" smtClean="0"/>
              <a:t>5, </a:t>
            </a:r>
            <a:r>
              <a:rPr lang="el-GR" dirty="0" smtClean="0"/>
              <a:t>αρ. Νεφρός</a:t>
            </a:r>
          </a:p>
          <a:p>
            <a:pPr marL="448056" indent="-384048" eaLnBrk="1" fontAlgn="auto" hangingPunct="1">
              <a:spcAft>
                <a:spcPts val="0"/>
              </a:spcAft>
              <a:buFont typeface="Wingdings 2"/>
              <a:buChar char=""/>
              <a:defRPr/>
            </a:pPr>
            <a:r>
              <a:rPr lang="en-US" dirty="0" smtClean="0"/>
              <a:t>6, </a:t>
            </a:r>
            <a:r>
              <a:rPr lang="el-GR" dirty="0" smtClean="0"/>
              <a:t>άνω μεσεντέριος αρτηρία</a:t>
            </a:r>
          </a:p>
          <a:p>
            <a:pPr marL="448056" indent="-384048" eaLnBrk="1" fontAlgn="auto" hangingPunct="1">
              <a:spcAft>
                <a:spcPts val="0"/>
              </a:spcAft>
              <a:buFont typeface="Wingdings 2"/>
              <a:buChar char=""/>
              <a:defRPr/>
            </a:pPr>
            <a:r>
              <a:rPr lang="en-US" dirty="0" smtClean="0"/>
              <a:t>7, </a:t>
            </a:r>
            <a:r>
              <a:rPr lang="el-GR" dirty="0" smtClean="0"/>
              <a:t>άνω μεσεντέριος φλέβα</a:t>
            </a:r>
          </a:p>
          <a:p>
            <a:pPr marL="448056" indent="-384048" eaLnBrk="1" fontAlgn="auto" hangingPunct="1">
              <a:spcAft>
                <a:spcPts val="0"/>
              </a:spcAft>
              <a:buFont typeface="Wingdings 2"/>
              <a:buChar char=""/>
              <a:defRPr/>
            </a:pPr>
            <a:r>
              <a:rPr lang="en-US" dirty="0" smtClean="0"/>
              <a:t>8, </a:t>
            </a:r>
            <a:r>
              <a:rPr lang="el-GR" dirty="0" smtClean="0"/>
              <a:t>χοληδόχος κύστη</a:t>
            </a:r>
          </a:p>
          <a:p>
            <a:pPr marL="448056" indent="-384048" eaLnBrk="1" fontAlgn="auto" hangingPunct="1">
              <a:spcAft>
                <a:spcPts val="0"/>
              </a:spcAft>
              <a:buFont typeface="Wingdings 2"/>
              <a:buChar char=""/>
              <a:defRPr/>
            </a:pPr>
            <a:r>
              <a:rPr lang="en-US" dirty="0" smtClean="0"/>
              <a:t> 9</a:t>
            </a:r>
            <a:r>
              <a:rPr lang="el-GR" dirty="0" smtClean="0"/>
              <a:t>, ήπαρ</a:t>
            </a:r>
            <a:endParaRPr lang="en-US" dirty="0" smtClean="0"/>
          </a:p>
        </p:txBody>
      </p:sp>
      <p:pic>
        <p:nvPicPr>
          <p:cNvPr id="7578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7750" y="2571750"/>
            <a:ext cx="428625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xmlns="" val="19637440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3" name="Content Placeholder 2"/>
          <p:cNvSpPr>
            <a:spLocks noGrp="1"/>
          </p:cNvSpPr>
          <p:nvPr>
            <p:ph idx="1"/>
          </p:nvPr>
        </p:nvSpPr>
        <p:spPr/>
        <p:txBody>
          <a:bodyPr>
            <a:normAutofit lnSpcReduction="10000"/>
          </a:bodyPr>
          <a:lstStyle/>
          <a:p>
            <a:pPr marL="448056" indent="-384048" eaLnBrk="1" fontAlgn="auto" hangingPunct="1">
              <a:spcAft>
                <a:spcPts val="0"/>
              </a:spcAft>
              <a:buFont typeface="Wingdings 2"/>
              <a:buChar char=""/>
              <a:defRPr/>
            </a:pPr>
            <a:r>
              <a:rPr lang="el-GR" dirty="0" smtClean="0"/>
              <a:t>1, κάτω κοίλη φλέβα</a:t>
            </a:r>
          </a:p>
          <a:p>
            <a:pPr marL="448056" indent="-384048" eaLnBrk="1" fontAlgn="auto" hangingPunct="1">
              <a:spcAft>
                <a:spcPts val="0"/>
              </a:spcAft>
              <a:buFont typeface="Wingdings 2"/>
              <a:buChar char=""/>
              <a:defRPr/>
            </a:pPr>
            <a:r>
              <a:rPr lang="en-US" dirty="0" smtClean="0"/>
              <a:t>2, </a:t>
            </a:r>
            <a:r>
              <a:rPr lang="el-GR" dirty="0" smtClean="0"/>
              <a:t>δ. νεφρός</a:t>
            </a:r>
            <a:r>
              <a:rPr lang="en-US" dirty="0" smtClean="0"/>
              <a:t> </a:t>
            </a:r>
            <a:endParaRPr lang="el-GR" dirty="0" smtClean="0"/>
          </a:p>
          <a:p>
            <a:pPr marL="448056" indent="-384048" eaLnBrk="1" fontAlgn="auto" hangingPunct="1">
              <a:spcAft>
                <a:spcPts val="0"/>
              </a:spcAft>
              <a:buFont typeface="Wingdings 2"/>
              <a:buChar char=""/>
              <a:defRPr/>
            </a:pPr>
            <a:r>
              <a:rPr lang="en-US" dirty="0" smtClean="0"/>
              <a:t>3, </a:t>
            </a:r>
            <a:r>
              <a:rPr lang="el-GR" dirty="0" smtClean="0"/>
              <a:t>δεξιά νεφρική αρτηρία</a:t>
            </a:r>
            <a:r>
              <a:rPr lang="en-US" dirty="0" smtClean="0"/>
              <a:t> </a:t>
            </a:r>
            <a:endParaRPr lang="el-GR" dirty="0" smtClean="0"/>
          </a:p>
          <a:p>
            <a:pPr marL="448056" indent="-384048" eaLnBrk="1" fontAlgn="auto" hangingPunct="1">
              <a:spcAft>
                <a:spcPts val="0"/>
              </a:spcAft>
              <a:buFont typeface="Wingdings 2"/>
              <a:buChar char=""/>
              <a:defRPr/>
            </a:pPr>
            <a:r>
              <a:rPr lang="en-US" dirty="0" smtClean="0"/>
              <a:t>4, </a:t>
            </a:r>
            <a:r>
              <a:rPr lang="el-GR" dirty="0" smtClean="0"/>
              <a:t>αορτή</a:t>
            </a:r>
            <a:r>
              <a:rPr lang="en-US" dirty="0" smtClean="0"/>
              <a:t> </a:t>
            </a:r>
            <a:endParaRPr lang="el-GR" dirty="0" smtClean="0"/>
          </a:p>
          <a:p>
            <a:pPr marL="448056" indent="-384048" eaLnBrk="1" fontAlgn="auto" hangingPunct="1">
              <a:spcAft>
                <a:spcPts val="0"/>
              </a:spcAft>
              <a:buFont typeface="Wingdings 2"/>
              <a:buChar char=""/>
              <a:defRPr/>
            </a:pPr>
            <a:r>
              <a:rPr lang="en-US" dirty="0" smtClean="0"/>
              <a:t>5, </a:t>
            </a:r>
            <a:r>
              <a:rPr lang="el-GR" dirty="0" smtClean="0"/>
              <a:t>αρ. Νεφρός</a:t>
            </a:r>
          </a:p>
          <a:p>
            <a:pPr marL="448056" indent="-384048" eaLnBrk="1" fontAlgn="auto" hangingPunct="1">
              <a:spcAft>
                <a:spcPts val="0"/>
              </a:spcAft>
              <a:buFont typeface="Wingdings 2"/>
              <a:buChar char=""/>
              <a:defRPr/>
            </a:pPr>
            <a:r>
              <a:rPr lang="en-US" dirty="0" smtClean="0"/>
              <a:t>6, </a:t>
            </a:r>
            <a:r>
              <a:rPr lang="el-GR" dirty="0" smtClean="0"/>
              <a:t>κατιόν κόλον</a:t>
            </a:r>
          </a:p>
          <a:p>
            <a:pPr marL="448056" indent="-384048" eaLnBrk="1" fontAlgn="auto" hangingPunct="1">
              <a:spcAft>
                <a:spcPts val="0"/>
              </a:spcAft>
              <a:buFont typeface="Wingdings 2"/>
              <a:buChar char=""/>
              <a:defRPr/>
            </a:pPr>
            <a:r>
              <a:rPr lang="en-US" dirty="0" smtClean="0"/>
              <a:t>7, </a:t>
            </a:r>
            <a:r>
              <a:rPr lang="el-GR" dirty="0" smtClean="0"/>
              <a:t>άνω μεσεντέριος αρτηρία</a:t>
            </a:r>
          </a:p>
          <a:p>
            <a:pPr marL="448056" indent="-384048" eaLnBrk="1" fontAlgn="auto" hangingPunct="1">
              <a:spcAft>
                <a:spcPts val="0"/>
              </a:spcAft>
              <a:buFont typeface="Wingdings 2"/>
              <a:buChar char=""/>
              <a:defRPr/>
            </a:pPr>
            <a:r>
              <a:rPr lang="en-US" dirty="0" smtClean="0"/>
              <a:t>8, </a:t>
            </a:r>
            <a:r>
              <a:rPr lang="el-GR" dirty="0" smtClean="0"/>
              <a:t>άνω μεσεντέριος φλέβα</a:t>
            </a:r>
            <a:r>
              <a:rPr lang="en-US" dirty="0" smtClean="0"/>
              <a:t> </a:t>
            </a:r>
            <a:endParaRPr lang="el-GR" dirty="0" smtClean="0"/>
          </a:p>
          <a:p>
            <a:pPr marL="448056" indent="-384048" eaLnBrk="1" fontAlgn="auto" hangingPunct="1">
              <a:spcAft>
                <a:spcPts val="0"/>
              </a:spcAft>
              <a:buFont typeface="Wingdings 2"/>
              <a:buChar char=""/>
              <a:defRPr/>
            </a:pPr>
            <a:r>
              <a:rPr lang="en-US" dirty="0" smtClean="0"/>
              <a:t>9, </a:t>
            </a:r>
            <a:r>
              <a:rPr lang="el-GR" dirty="0" smtClean="0"/>
              <a:t>χοληδόχος κύστη</a:t>
            </a:r>
          </a:p>
          <a:p>
            <a:pPr marL="448056" indent="-384048" eaLnBrk="1" fontAlgn="auto" hangingPunct="1">
              <a:spcAft>
                <a:spcPts val="0"/>
              </a:spcAft>
              <a:buFont typeface="Wingdings 2"/>
              <a:buChar char=""/>
              <a:defRPr/>
            </a:pPr>
            <a:r>
              <a:rPr lang="en-US" dirty="0" smtClean="0"/>
              <a:t>10, </a:t>
            </a:r>
            <a:r>
              <a:rPr lang="el-GR" dirty="0" smtClean="0"/>
              <a:t>ήπαρ</a:t>
            </a:r>
            <a:endParaRPr lang="en-US" dirty="0"/>
          </a:p>
        </p:txBody>
      </p:sp>
      <p:pic>
        <p:nvPicPr>
          <p:cNvPr id="7680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0563" y="2214563"/>
            <a:ext cx="4643437" cy="464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xmlns="" val="10552245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77827" name="Content Placeholder 2"/>
          <p:cNvSpPr>
            <a:spLocks noGrp="1"/>
          </p:cNvSpPr>
          <p:nvPr>
            <p:ph idx="1"/>
          </p:nvPr>
        </p:nvSpPr>
        <p:spPr/>
        <p:txBody>
          <a:bodyPr/>
          <a:lstStyle/>
          <a:p>
            <a:pPr eaLnBrk="1" hangingPunct="1"/>
            <a:r>
              <a:rPr lang="el-GR" altLang="el-GR" smtClean="0"/>
              <a:t>1, Εγκάρσιο κόλον</a:t>
            </a:r>
          </a:p>
          <a:p>
            <a:pPr eaLnBrk="1" hangingPunct="1"/>
            <a:r>
              <a:rPr lang="en-US" altLang="el-GR" smtClean="0"/>
              <a:t>2, </a:t>
            </a:r>
            <a:r>
              <a:rPr lang="el-GR" altLang="el-GR" smtClean="0"/>
              <a:t>ήπαρ</a:t>
            </a:r>
          </a:p>
          <a:p>
            <a:pPr eaLnBrk="1" hangingPunct="1"/>
            <a:r>
              <a:rPr lang="en-US" altLang="el-GR" smtClean="0"/>
              <a:t>3, </a:t>
            </a:r>
            <a:r>
              <a:rPr lang="el-GR" altLang="el-GR" smtClean="0"/>
              <a:t>δε. Νεφρός</a:t>
            </a:r>
          </a:p>
          <a:p>
            <a:pPr eaLnBrk="1" hangingPunct="1"/>
            <a:r>
              <a:rPr lang="en-US" altLang="el-GR" smtClean="0"/>
              <a:t>4, </a:t>
            </a:r>
            <a:r>
              <a:rPr lang="el-GR" altLang="el-GR" smtClean="0"/>
              <a:t>κάτω κοίλη φλέβα</a:t>
            </a:r>
          </a:p>
          <a:p>
            <a:pPr eaLnBrk="1" hangingPunct="1"/>
            <a:r>
              <a:rPr lang="en-US" altLang="el-GR" smtClean="0"/>
              <a:t>5, </a:t>
            </a:r>
            <a:r>
              <a:rPr lang="el-GR" altLang="el-GR" smtClean="0"/>
              <a:t>αορτή</a:t>
            </a:r>
            <a:r>
              <a:rPr lang="en-US" altLang="el-GR" smtClean="0"/>
              <a:t> </a:t>
            </a:r>
            <a:endParaRPr lang="el-GR" altLang="el-GR" smtClean="0"/>
          </a:p>
          <a:p>
            <a:pPr eaLnBrk="1" hangingPunct="1"/>
            <a:r>
              <a:rPr lang="en-US" altLang="el-GR" smtClean="0"/>
              <a:t>6, </a:t>
            </a:r>
            <a:r>
              <a:rPr lang="el-GR" altLang="el-GR" smtClean="0"/>
              <a:t>κάτω πόλος αριστερού νεφρού</a:t>
            </a:r>
          </a:p>
          <a:p>
            <a:pPr eaLnBrk="1" hangingPunct="1"/>
            <a:r>
              <a:rPr lang="en-US" altLang="el-GR" smtClean="0"/>
              <a:t>7, </a:t>
            </a:r>
            <a:r>
              <a:rPr lang="el-GR" altLang="el-GR" smtClean="0"/>
              <a:t>κατιόν κόλον</a:t>
            </a:r>
            <a:r>
              <a:rPr lang="en-US" altLang="el-GR" smtClean="0"/>
              <a:t> </a:t>
            </a:r>
            <a:endParaRPr lang="el-GR" altLang="el-GR" smtClean="0"/>
          </a:p>
          <a:p>
            <a:pPr eaLnBrk="1" hangingPunct="1"/>
            <a:r>
              <a:rPr lang="en-US" altLang="el-GR" smtClean="0"/>
              <a:t>8, </a:t>
            </a:r>
            <a:r>
              <a:rPr lang="el-GR" altLang="el-GR" smtClean="0"/>
              <a:t>ορθός κοιλιακός μυς</a:t>
            </a:r>
            <a:endParaRPr lang="en-US" altLang="el-GR" smtClean="0"/>
          </a:p>
        </p:txBody>
      </p:sp>
      <p:pic>
        <p:nvPicPr>
          <p:cNvPr id="7782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0625" y="2714625"/>
            <a:ext cx="4143375" cy="414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xmlns="" val="4192900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Διαχωρισμός της κοιλίας σε 4 </a:t>
            </a:r>
            <a:r>
              <a:rPr lang="el-GR" altLang="el-GR" dirty="0" smtClean="0"/>
              <a:t>περιοχές </a:t>
            </a:r>
            <a:r>
              <a:rPr lang="el-GR" altLang="el-GR" sz="3000" b="0" dirty="0" smtClean="0"/>
              <a:t>1/2</a:t>
            </a:r>
            <a:endParaRPr lang="el-GR" sz="3000" b="0" dirty="0"/>
          </a:p>
        </p:txBody>
      </p:sp>
      <p:sp>
        <p:nvSpPr>
          <p:cNvPr id="14338" name="Content Placeholder 2"/>
          <p:cNvSpPr>
            <a:spLocks noGrp="1"/>
          </p:cNvSpPr>
          <p:nvPr>
            <p:ph idx="1"/>
          </p:nvPr>
        </p:nvSpPr>
        <p:spPr/>
        <p:txBody>
          <a:bodyPr>
            <a:normAutofit/>
          </a:bodyPr>
          <a:lstStyle/>
          <a:p>
            <a:pPr marL="0" indent="0">
              <a:buNone/>
            </a:pPr>
            <a:r>
              <a:rPr lang="el-GR" altLang="el-GR" dirty="0" smtClean="0"/>
              <a:t>Για ευκολότερη περιγραφή της θέσης ευρημάτων ή ανατομικών δομών χωρίζουμε την επιφάνεια της κοιλίας σε 4 τέταρτα:</a:t>
            </a:r>
            <a:endParaRPr lang="en-US" altLang="el-GR" dirty="0" smtClean="0"/>
          </a:p>
          <a:p>
            <a:r>
              <a:rPr lang="el-GR" altLang="el-GR" dirty="0" smtClean="0"/>
              <a:t>Αριστερό άνω - αριστερό υποχόνδριο - </a:t>
            </a:r>
            <a:r>
              <a:rPr lang="en-US" altLang="el-GR" dirty="0" smtClean="0"/>
              <a:t>ULQ </a:t>
            </a:r>
          </a:p>
          <a:p>
            <a:r>
              <a:rPr lang="el-GR" altLang="el-GR" dirty="0" smtClean="0"/>
              <a:t>Αριστερό κάτω - </a:t>
            </a:r>
            <a:r>
              <a:rPr lang="en-US" altLang="el-GR" dirty="0" smtClean="0"/>
              <a:t>LLQ </a:t>
            </a:r>
          </a:p>
          <a:p>
            <a:r>
              <a:rPr lang="el-GR" altLang="el-GR" dirty="0" smtClean="0"/>
              <a:t>Δεξιό άνω, δεξιό υποχόνδριο - </a:t>
            </a:r>
            <a:r>
              <a:rPr lang="en-US" altLang="el-GR" dirty="0" smtClean="0"/>
              <a:t>URQ </a:t>
            </a:r>
          </a:p>
          <a:p>
            <a:r>
              <a:rPr lang="el-GR" altLang="el-GR" dirty="0" smtClean="0"/>
              <a:t>Δεξιό κάτω τέταρτο</a:t>
            </a:r>
            <a:r>
              <a:rPr lang="en-US" altLang="el-GR" dirty="0" smtClean="0"/>
              <a:t> </a:t>
            </a:r>
            <a:r>
              <a:rPr lang="el-GR" altLang="el-GR" dirty="0" smtClean="0"/>
              <a:t>- </a:t>
            </a:r>
            <a:r>
              <a:rPr lang="en-US" altLang="el-GR" dirty="0" smtClean="0"/>
              <a:t>LRQ</a:t>
            </a:r>
          </a:p>
          <a:p>
            <a:pPr marL="0" indent="0">
              <a:buNone/>
            </a:pPr>
            <a:r>
              <a:rPr lang="el-GR" altLang="el-GR" dirty="0" smtClean="0"/>
              <a:t>Αυτά τα τέταρτα χωρίζονται από τη διασταύρωση της γραμμής που ενώνει την ξιφοειδή απόφυση με την ηβική σύμφυση και της γραμμής που ενώνει τις δύο λαγόνιες ακρολοφίες με τον ομφαλό.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xmlns="" val="29716557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3" name="Content Placeholder 2"/>
          <p:cNvSpPr>
            <a:spLocks noGrp="1"/>
          </p:cNvSpPr>
          <p:nvPr>
            <p:ph idx="1"/>
          </p:nvPr>
        </p:nvSpPr>
        <p:spPr/>
        <p:txBody>
          <a:bodyPr>
            <a:normAutofit fontScale="85000" lnSpcReduction="20000"/>
          </a:bodyPr>
          <a:lstStyle/>
          <a:p>
            <a:pPr marL="448056" indent="-384048" eaLnBrk="1" fontAlgn="auto" hangingPunct="1">
              <a:spcAft>
                <a:spcPts val="0"/>
              </a:spcAft>
              <a:buFont typeface="Wingdings 2"/>
              <a:buChar char=""/>
              <a:defRPr/>
            </a:pPr>
            <a:r>
              <a:rPr lang="en-US" dirty="0" smtClean="0"/>
              <a:t>1, </a:t>
            </a:r>
            <a:r>
              <a:rPr lang="el-GR" dirty="0" smtClean="0"/>
              <a:t>ορθός κοιλιακός μυς</a:t>
            </a:r>
          </a:p>
          <a:p>
            <a:pPr marL="448056" indent="-384048" eaLnBrk="1" fontAlgn="auto" hangingPunct="1">
              <a:spcAft>
                <a:spcPts val="0"/>
              </a:spcAft>
              <a:buFont typeface="Wingdings 2"/>
              <a:buChar char=""/>
              <a:defRPr/>
            </a:pPr>
            <a:r>
              <a:rPr lang="en-US" dirty="0" smtClean="0"/>
              <a:t>2, </a:t>
            </a:r>
            <a:r>
              <a:rPr lang="el-GR" dirty="0" smtClean="0"/>
              <a:t>εγκάρσιο κόλον</a:t>
            </a:r>
          </a:p>
          <a:p>
            <a:pPr marL="448056" indent="-384048" eaLnBrk="1" fontAlgn="auto" hangingPunct="1">
              <a:spcAft>
                <a:spcPts val="0"/>
              </a:spcAft>
              <a:buFont typeface="Wingdings 2"/>
              <a:buChar char=""/>
              <a:defRPr/>
            </a:pPr>
            <a:r>
              <a:rPr lang="en-US" dirty="0" smtClean="0"/>
              <a:t>3, </a:t>
            </a:r>
            <a:r>
              <a:rPr lang="el-GR" dirty="0" smtClean="0"/>
              <a:t>ήπαρ </a:t>
            </a:r>
          </a:p>
          <a:p>
            <a:pPr marL="448056" indent="-384048" eaLnBrk="1" fontAlgn="auto" hangingPunct="1">
              <a:spcAft>
                <a:spcPts val="0"/>
              </a:spcAft>
              <a:buFont typeface="Wingdings 2"/>
              <a:buChar char=""/>
              <a:defRPr/>
            </a:pPr>
            <a:r>
              <a:rPr lang="en-US" dirty="0" smtClean="0"/>
              <a:t>4, </a:t>
            </a:r>
            <a:r>
              <a:rPr lang="el-GR" dirty="0" smtClean="0"/>
              <a:t>δε. νεφρός</a:t>
            </a:r>
            <a:r>
              <a:rPr lang="en-US" dirty="0" smtClean="0"/>
              <a:t>. </a:t>
            </a:r>
            <a:endParaRPr lang="el-GR" dirty="0" smtClean="0"/>
          </a:p>
          <a:p>
            <a:pPr marL="448056" indent="-384048" eaLnBrk="1" fontAlgn="auto" hangingPunct="1">
              <a:spcAft>
                <a:spcPts val="0"/>
              </a:spcAft>
              <a:buFont typeface="Wingdings 2"/>
              <a:buChar char=""/>
              <a:defRPr/>
            </a:pPr>
            <a:r>
              <a:rPr lang="en-US" dirty="0" smtClean="0"/>
              <a:t>5, </a:t>
            </a:r>
            <a:r>
              <a:rPr lang="el-GR" dirty="0" smtClean="0"/>
              <a:t>κάτω κοίλη φλέβα</a:t>
            </a:r>
          </a:p>
          <a:p>
            <a:pPr marL="448056" indent="-384048" eaLnBrk="1" fontAlgn="auto" hangingPunct="1">
              <a:spcAft>
                <a:spcPts val="0"/>
              </a:spcAft>
              <a:buFont typeface="Wingdings 2"/>
              <a:buChar char=""/>
              <a:defRPr/>
            </a:pPr>
            <a:r>
              <a:rPr lang="en-US" dirty="0" smtClean="0"/>
              <a:t>6, </a:t>
            </a:r>
            <a:r>
              <a:rPr lang="el-GR" dirty="0" smtClean="0"/>
              <a:t>ψοΐτης μυς</a:t>
            </a:r>
          </a:p>
          <a:p>
            <a:pPr marL="448056" indent="-384048" eaLnBrk="1" fontAlgn="auto" hangingPunct="1">
              <a:spcAft>
                <a:spcPts val="0"/>
              </a:spcAft>
              <a:buFont typeface="Wingdings 2"/>
              <a:buChar char=""/>
              <a:defRPr/>
            </a:pPr>
            <a:r>
              <a:rPr lang="en-US" dirty="0" smtClean="0"/>
              <a:t>7, </a:t>
            </a:r>
            <a:r>
              <a:rPr lang="el-GR" dirty="0" smtClean="0"/>
              <a:t>αορτή </a:t>
            </a:r>
          </a:p>
          <a:p>
            <a:pPr marL="448056" indent="-384048" eaLnBrk="1" fontAlgn="auto" hangingPunct="1">
              <a:spcAft>
                <a:spcPts val="0"/>
              </a:spcAft>
              <a:buFont typeface="Wingdings 2"/>
              <a:buChar char=""/>
              <a:defRPr/>
            </a:pPr>
            <a:r>
              <a:rPr lang="en-US" dirty="0" smtClean="0"/>
              <a:t>8, </a:t>
            </a:r>
            <a:r>
              <a:rPr lang="el-GR" dirty="0" smtClean="0"/>
              <a:t>κάτω πόλος αρ. Νεφρού</a:t>
            </a:r>
          </a:p>
          <a:p>
            <a:pPr marL="448056" indent="-384048" eaLnBrk="1" fontAlgn="auto" hangingPunct="1">
              <a:spcAft>
                <a:spcPts val="0"/>
              </a:spcAft>
              <a:buFont typeface="Wingdings 2"/>
              <a:buChar char=""/>
              <a:defRPr/>
            </a:pPr>
            <a:r>
              <a:rPr lang="en-US" dirty="0" smtClean="0"/>
              <a:t>9, </a:t>
            </a:r>
            <a:r>
              <a:rPr lang="el-GR" dirty="0" smtClean="0"/>
              <a:t>κατιόν κόλο</a:t>
            </a:r>
          </a:p>
          <a:p>
            <a:pPr marL="448056" indent="-384048" eaLnBrk="1" fontAlgn="auto" hangingPunct="1">
              <a:spcAft>
                <a:spcPts val="0"/>
              </a:spcAft>
              <a:buFont typeface="Wingdings 2"/>
              <a:buChar char=""/>
              <a:defRPr/>
            </a:pPr>
            <a:r>
              <a:rPr lang="en-US" dirty="0" smtClean="0"/>
              <a:t>10, </a:t>
            </a:r>
            <a:r>
              <a:rPr lang="el-GR" dirty="0" smtClean="0"/>
              <a:t>έξω λοξός μυς</a:t>
            </a:r>
          </a:p>
          <a:p>
            <a:pPr marL="448056" indent="-384048" eaLnBrk="1" fontAlgn="auto" hangingPunct="1">
              <a:spcAft>
                <a:spcPts val="0"/>
              </a:spcAft>
              <a:buFont typeface="Wingdings 2"/>
              <a:buChar char=""/>
              <a:defRPr/>
            </a:pPr>
            <a:r>
              <a:rPr lang="en-US" dirty="0" smtClean="0"/>
              <a:t>11, </a:t>
            </a:r>
            <a:r>
              <a:rPr lang="el-GR" dirty="0" smtClean="0"/>
              <a:t>έσω λοξός μυς</a:t>
            </a:r>
          </a:p>
          <a:p>
            <a:pPr marL="448056" indent="-384048" eaLnBrk="1" fontAlgn="auto" hangingPunct="1">
              <a:spcAft>
                <a:spcPts val="0"/>
              </a:spcAft>
              <a:buFont typeface="Wingdings 2"/>
              <a:buChar char=""/>
              <a:defRPr/>
            </a:pPr>
            <a:r>
              <a:rPr lang="en-US" dirty="0" smtClean="0"/>
              <a:t>12, </a:t>
            </a:r>
            <a:r>
              <a:rPr lang="el-GR" dirty="0" smtClean="0"/>
              <a:t>εγκάρσιος λοξός</a:t>
            </a:r>
            <a:endParaRPr lang="en-US" dirty="0"/>
          </a:p>
        </p:txBody>
      </p:sp>
      <p:pic>
        <p:nvPicPr>
          <p:cNvPr id="7885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9188" y="2857500"/>
            <a:ext cx="4000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extLst>
      <p:ext uri="{BB962C8B-B14F-4D97-AF65-F5344CB8AC3E}">
        <p14:creationId xmlns:p14="http://schemas.microsoft.com/office/powerpoint/2010/main" xmlns="" val="18922633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MRI</a:t>
            </a:r>
            <a:endParaRPr lang="en-US" dirty="0"/>
          </a:p>
        </p:txBody>
      </p:sp>
      <p:pic>
        <p:nvPicPr>
          <p:cNvPr id="7987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675063"/>
            <a:ext cx="4286250" cy="318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7750" y="3729038"/>
            <a:ext cx="4286250" cy="312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1000" y="0"/>
            <a:ext cx="4953000" cy="371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Tree>
    <p:extLst>
      <p:ext uri="{BB962C8B-B14F-4D97-AF65-F5344CB8AC3E}">
        <p14:creationId xmlns:p14="http://schemas.microsoft.com/office/powerpoint/2010/main" xmlns="" val="21365481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MRI</a:t>
            </a:r>
            <a:endParaRPr lang="en-US" dirty="0"/>
          </a:p>
        </p:txBody>
      </p:sp>
      <p:pic>
        <p:nvPicPr>
          <p:cNvPr id="8090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643313"/>
            <a:ext cx="4329113" cy="321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4725" y="3643313"/>
            <a:ext cx="4359275" cy="321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57688" y="0"/>
            <a:ext cx="4786312" cy="361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xmlns="" val="27878378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MRI</a:t>
            </a:r>
            <a:endParaRPr lang="en-US" dirty="0"/>
          </a:p>
        </p:txBody>
      </p:sp>
      <p:pic>
        <p:nvPicPr>
          <p:cNvPr id="8192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611563"/>
            <a:ext cx="4357688" cy="324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29188" y="3590925"/>
            <a:ext cx="4214812" cy="326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73575" y="0"/>
            <a:ext cx="4670425"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Tree>
    <p:extLst>
      <p:ext uri="{BB962C8B-B14F-4D97-AF65-F5344CB8AC3E}">
        <p14:creationId xmlns:p14="http://schemas.microsoft.com/office/powerpoint/2010/main" xmlns="" val="32090630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MRI</a:t>
            </a:r>
            <a:endParaRPr lang="en-US" dirty="0"/>
          </a:p>
        </p:txBody>
      </p:sp>
      <p:pic>
        <p:nvPicPr>
          <p:cNvPr id="8294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571875"/>
            <a:ext cx="4081463"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4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3500" y="3508375"/>
            <a:ext cx="4000500" cy="334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5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3438" y="0"/>
            <a:ext cx="4500562" cy="354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Tree>
    <p:extLst>
      <p:ext uri="{BB962C8B-B14F-4D97-AF65-F5344CB8AC3E}">
        <p14:creationId xmlns:p14="http://schemas.microsoft.com/office/powerpoint/2010/main" xmlns="" val="42780011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MRI</a:t>
            </a:r>
            <a:endParaRPr lang="en-US" dirty="0"/>
          </a:p>
        </p:txBody>
      </p:sp>
      <p:pic>
        <p:nvPicPr>
          <p:cNvPr id="8397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4838" y="3429000"/>
            <a:ext cx="4729162"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97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7688" y="0"/>
            <a:ext cx="4786312" cy="379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Tree>
    <p:extLst>
      <p:ext uri="{BB962C8B-B14F-4D97-AF65-F5344CB8AC3E}">
        <p14:creationId xmlns:p14="http://schemas.microsoft.com/office/powerpoint/2010/main" xmlns="" val="35662868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938" y="357188"/>
            <a:ext cx="7869237" cy="600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Tree>
    <p:extLst>
      <p:ext uri="{BB962C8B-B14F-4D97-AF65-F5344CB8AC3E}">
        <p14:creationId xmlns:p14="http://schemas.microsoft.com/office/powerpoint/2010/main" xmlns="" val="31233012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86019" name="Content Placeholder 2"/>
          <p:cNvSpPr>
            <a:spLocks noGrp="1"/>
          </p:cNvSpPr>
          <p:nvPr>
            <p:ph idx="1"/>
          </p:nvPr>
        </p:nvSpPr>
        <p:spPr/>
        <p:txBody>
          <a:bodyPr/>
          <a:lstStyle/>
          <a:p>
            <a:pPr eaLnBrk="1" hangingPunct="1">
              <a:buFont typeface="Wingdings 2" pitchFamily="18" charset="2"/>
              <a:buNone/>
            </a:pPr>
            <a:r>
              <a:rPr lang="el-GR" altLang="el-GR" smtClean="0"/>
              <a:t>1, καρδιά</a:t>
            </a:r>
          </a:p>
          <a:p>
            <a:pPr eaLnBrk="1" hangingPunct="1">
              <a:buFont typeface="Wingdings 2" pitchFamily="18" charset="2"/>
              <a:buNone/>
            </a:pPr>
            <a:r>
              <a:rPr lang="en-US" altLang="el-GR" smtClean="0"/>
              <a:t>2, </a:t>
            </a:r>
            <a:r>
              <a:rPr lang="el-GR" altLang="el-GR" smtClean="0"/>
              <a:t>Δ. Πνεύμων</a:t>
            </a:r>
          </a:p>
          <a:p>
            <a:pPr eaLnBrk="1" hangingPunct="1">
              <a:buFont typeface="Wingdings 2" pitchFamily="18" charset="2"/>
              <a:buNone/>
            </a:pPr>
            <a:r>
              <a:rPr lang="en-US" altLang="el-GR" smtClean="0"/>
              <a:t>3, </a:t>
            </a:r>
            <a:r>
              <a:rPr lang="el-GR" altLang="el-GR" smtClean="0"/>
              <a:t>ήπαρ</a:t>
            </a:r>
          </a:p>
          <a:p>
            <a:pPr eaLnBrk="1" hangingPunct="1">
              <a:buFont typeface="Wingdings 2" pitchFamily="18" charset="2"/>
              <a:buNone/>
            </a:pPr>
            <a:r>
              <a:rPr lang="en-US" altLang="el-GR" smtClean="0"/>
              <a:t>4, </a:t>
            </a:r>
            <a:r>
              <a:rPr lang="el-GR" altLang="el-GR" smtClean="0"/>
              <a:t>χοληδόχος κυστη</a:t>
            </a:r>
          </a:p>
          <a:p>
            <a:pPr eaLnBrk="1" hangingPunct="1">
              <a:buFont typeface="Wingdings 2" pitchFamily="18" charset="2"/>
              <a:buNone/>
            </a:pPr>
            <a:r>
              <a:rPr lang="en-US" altLang="el-GR" smtClean="0"/>
              <a:t>5, </a:t>
            </a:r>
            <a:r>
              <a:rPr lang="el-GR" altLang="el-GR" smtClean="0"/>
              <a:t>εγκάρσιο κόλον</a:t>
            </a:r>
            <a:r>
              <a:rPr lang="en-US" altLang="el-GR" smtClean="0"/>
              <a:t> </a:t>
            </a:r>
            <a:endParaRPr lang="el-GR" altLang="el-GR" smtClean="0"/>
          </a:p>
          <a:p>
            <a:pPr eaLnBrk="1" hangingPunct="1">
              <a:buFont typeface="Wingdings 2" pitchFamily="18" charset="2"/>
              <a:buNone/>
            </a:pPr>
            <a:r>
              <a:rPr lang="en-US" altLang="el-GR" smtClean="0"/>
              <a:t>6, </a:t>
            </a:r>
            <a:r>
              <a:rPr lang="el-GR" altLang="el-GR" smtClean="0"/>
              <a:t>πλευρά</a:t>
            </a:r>
          </a:p>
          <a:p>
            <a:pPr eaLnBrk="1" hangingPunct="1">
              <a:buFont typeface="Wingdings 2" pitchFamily="18" charset="2"/>
              <a:buNone/>
            </a:pPr>
            <a:r>
              <a:rPr lang="en-US" altLang="el-GR" smtClean="0"/>
              <a:t>7, </a:t>
            </a:r>
            <a:r>
              <a:rPr lang="el-GR" altLang="el-GR" smtClean="0"/>
              <a:t>αρ. πνεύμων</a:t>
            </a:r>
            <a:endParaRPr lang="en-US" altLang="el-GR" smtClean="0"/>
          </a:p>
        </p:txBody>
      </p:sp>
      <p:pic>
        <p:nvPicPr>
          <p:cNvPr id="8602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0" y="1143000"/>
            <a:ext cx="5715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Tree>
    <p:extLst>
      <p:ext uri="{BB962C8B-B14F-4D97-AF65-F5344CB8AC3E}">
        <p14:creationId xmlns:p14="http://schemas.microsoft.com/office/powerpoint/2010/main" xmlns="" val="14697091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3" name="Content Placeholder 2"/>
          <p:cNvSpPr>
            <a:spLocks noGrp="1"/>
          </p:cNvSpPr>
          <p:nvPr>
            <p:ph idx="1"/>
          </p:nvPr>
        </p:nvSpPr>
        <p:spPr/>
        <p:txBody>
          <a:bodyPr>
            <a:normAutofit/>
          </a:bodyPr>
          <a:lstStyle/>
          <a:p>
            <a:pPr marL="448056" indent="-384048" eaLnBrk="1" fontAlgn="auto" hangingPunct="1">
              <a:spcAft>
                <a:spcPts val="0"/>
              </a:spcAft>
              <a:buFont typeface="Wingdings 2"/>
              <a:buNone/>
              <a:defRPr/>
            </a:pPr>
            <a:r>
              <a:rPr lang="el-GR" dirty="0" smtClean="0"/>
              <a:t>1, δεξιός πνεύμων</a:t>
            </a:r>
          </a:p>
          <a:p>
            <a:pPr marL="448056" indent="-384048" eaLnBrk="1" fontAlgn="auto" hangingPunct="1">
              <a:spcAft>
                <a:spcPts val="0"/>
              </a:spcAft>
              <a:buFont typeface="Wingdings 2"/>
              <a:buNone/>
              <a:defRPr/>
            </a:pPr>
            <a:r>
              <a:rPr lang="en-US" dirty="0" smtClean="0"/>
              <a:t>2, </a:t>
            </a:r>
            <a:r>
              <a:rPr lang="el-GR" dirty="0" smtClean="0"/>
              <a:t>πυλαία φλέβα</a:t>
            </a:r>
          </a:p>
          <a:p>
            <a:pPr marL="448056" indent="-384048" eaLnBrk="1" fontAlgn="auto" hangingPunct="1">
              <a:spcAft>
                <a:spcPts val="0"/>
              </a:spcAft>
              <a:buFont typeface="Wingdings 2"/>
              <a:buNone/>
              <a:defRPr/>
            </a:pPr>
            <a:r>
              <a:rPr lang="el-GR" dirty="0" smtClean="0"/>
              <a:t>3, Ήπαρ</a:t>
            </a:r>
          </a:p>
          <a:p>
            <a:pPr marL="448056" indent="-384048" eaLnBrk="1" fontAlgn="auto" hangingPunct="1">
              <a:spcAft>
                <a:spcPts val="0"/>
              </a:spcAft>
              <a:buFont typeface="Wingdings 2"/>
              <a:buNone/>
              <a:defRPr/>
            </a:pPr>
            <a:r>
              <a:rPr lang="en-US" dirty="0" smtClean="0"/>
              <a:t>4, </a:t>
            </a:r>
            <a:r>
              <a:rPr lang="el-GR" dirty="0" smtClean="0"/>
              <a:t>παχύ έντερο</a:t>
            </a:r>
          </a:p>
          <a:p>
            <a:pPr marL="448056" indent="-384048" eaLnBrk="1" fontAlgn="auto" hangingPunct="1">
              <a:spcAft>
                <a:spcPts val="0"/>
              </a:spcAft>
              <a:buFont typeface="Wingdings 2"/>
              <a:buNone/>
              <a:defRPr/>
            </a:pPr>
            <a:r>
              <a:rPr lang="en-US" dirty="0" smtClean="0"/>
              <a:t>5, </a:t>
            </a:r>
            <a:r>
              <a:rPr lang="el-GR" dirty="0" smtClean="0"/>
              <a:t>ουροδόχος κύστη</a:t>
            </a:r>
          </a:p>
          <a:p>
            <a:pPr marL="448056" indent="-384048" eaLnBrk="1" fontAlgn="auto" hangingPunct="1">
              <a:spcAft>
                <a:spcPts val="0"/>
              </a:spcAft>
              <a:buFont typeface="Wingdings 2"/>
              <a:buNone/>
              <a:defRPr/>
            </a:pPr>
            <a:r>
              <a:rPr lang="en-US" dirty="0" smtClean="0"/>
              <a:t>6, </a:t>
            </a:r>
            <a:r>
              <a:rPr lang="el-GR" dirty="0" smtClean="0"/>
              <a:t>σιγμοειδές </a:t>
            </a:r>
          </a:p>
          <a:p>
            <a:pPr marL="448056" indent="-384048" eaLnBrk="1" fontAlgn="auto" hangingPunct="1">
              <a:spcAft>
                <a:spcPts val="0"/>
              </a:spcAft>
              <a:buFont typeface="Wingdings 2"/>
              <a:buNone/>
              <a:defRPr/>
            </a:pPr>
            <a:r>
              <a:rPr lang="en-US" dirty="0" smtClean="0"/>
              <a:t>7, </a:t>
            </a:r>
            <a:r>
              <a:rPr lang="el-GR" dirty="0" smtClean="0"/>
              <a:t>λεπτό έντερο</a:t>
            </a:r>
          </a:p>
          <a:p>
            <a:pPr marL="448056" indent="-384048" eaLnBrk="1" fontAlgn="auto" hangingPunct="1">
              <a:spcAft>
                <a:spcPts val="0"/>
              </a:spcAft>
              <a:buFont typeface="Wingdings 2"/>
              <a:buNone/>
              <a:defRPr/>
            </a:pPr>
            <a:r>
              <a:rPr lang="en-US" dirty="0" smtClean="0"/>
              <a:t>8, </a:t>
            </a:r>
            <a:r>
              <a:rPr lang="el-GR" dirty="0" smtClean="0"/>
              <a:t>άνω μεσεντέριος φλέβα</a:t>
            </a:r>
          </a:p>
          <a:p>
            <a:pPr marL="448056" indent="-384048" eaLnBrk="1" fontAlgn="auto" hangingPunct="1">
              <a:spcAft>
                <a:spcPts val="0"/>
              </a:spcAft>
              <a:buFont typeface="Wingdings 2"/>
              <a:buNone/>
              <a:defRPr/>
            </a:pPr>
            <a:r>
              <a:rPr lang="en-US" dirty="0" smtClean="0"/>
              <a:t>9, </a:t>
            </a:r>
            <a:r>
              <a:rPr lang="el-GR" dirty="0" smtClean="0"/>
              <a:t>καρδιά</a:t>
            </a:r>
            <a:endParaRPr lang="en-US" dirty="0"/>
          </a:p>
        </p:txBody>
      </p:sp>
      <p:pic>
        <p:nvPicPr>
          <p:cNvPr id="8704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43313" y="1357313"/>
            <a:ext cx="5500687" cy="550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Tree>
    <p:extLst>
      <p:ext uri="{BB962C8B-B14F-4D97-AF65-F5344CB8AC3E}">
        <p14:creationId xmlns:p14="http://schemas.microsoft.com/office/powerpoint/2010/main" xmlns="" val="28027618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3" name="Content Placeholder 2"/>
          <p:cNvSpPr>
            <a:spLocks noGrp="1"/>
          </p:cNvSpPr>
          <p:nvPr>
            <p:ph idx="1"/>
          </p:nvPr>
        </p:nvSpPr>
        <p:spPr>
          <a:xfrm>
            <a:off x="323528" y="980728"/>
            <a:ext cx="8424936" cy="5256584"/>
          </a:xfrm>
        </p:spPr>
        <p:txBody>
          <a:bodyPr>
            <a:noAutofit/>
          </a:bodyPr>
          <a:lstStyle/>
          <a:p>
            <a:pPr marL="448056" indent="-384048" eaLnBrk="1" fontAlgn="auto" hangingPunct="1">
              <a:spcAft>
                <a:spcPts val="0"/>
              </a:spcAft>
              <a:buFont typeface="Wingdings 2"/>
              <a:buNone/>
              <a:defRPr/>
            </a:pPr>
            <a:r>
              <a:rPr lang="en-US" sz="1800" dirty="0" smtClean="0"/>
              <a:t>1, </a:t>
            </a:r>
            <a:r>
              <a:rPr lang="el-GR" sz="1800" dirty="0" smtClean="0"/>
              <a:t>καρδιά </a:t>
            </a:r>
          </a:p>
          <a:p>
            <a:pPr marL="448056" indent="-384048" eaLnBrk="1" fontAlgn="auto" hangingPunct="1">
              <a:spcAft>
                <a:spcPts val="0"/>
              </a:spcAft>
              <a:buFont typeface="Wingdings 2"/>
              <a:buNone/>
              <a:defRPr/>
            </a:pPr>
            <a:r>
              <a:rPr lang="en-US" sz="1800" dirty="0" smtClean="0"/>
              <a:t>2, </a:t>
            </a:r>
            <a:r>
              <a:rPr lang="el-GR" sz="1800" dirty="0" smtClean="0"/>
              <a:t>στομάχι </a:t>
            </a:r>
          </a:p>
          <a:p>
            <a:pPr marL="448056" indent="-384048" eaLnBrk="1" fontAlgn="auto" hangingPunct="1">
              <a:spcAft>
                <a:spcPts val="0"/>
              </a:spcAft>
              <a:buFont typeface="Wingdings 2"/>
              <a:buNone/>
              <a:defRPr/>
            </a:pPr>
            <a:r>
              <a:rPr lang="en-US" sz="1800" dirty="0" smtClean="0"/>
              <a:t>3, </a:t>
            </a:r>
            <a:r>
              <a:rPr lang="el-GR" sz="1800" dirty="0" smtClean="0"/>
              <a:t>λεπτό έντερο</a:t>
            </a:r>
          </a:p>
          <a:p>
            <a:pPr marL="448056" indent="-384048" eaLnBrk="1" fontAlgn="auto" hangingPunct="1">
              <a:spcAft>
                <a:spcPts val="0"/>
              </a:spcAft>
              <a:buFont typeface="Wingdings 2"/>
              <a:buNone/>
              <a:defRPr/>
            </a:pPr>
            <a:r>
              <a:rPr lang="en-US" sz="1800" dirty="0" smtClean="0"/>
              <a:t>4, </a:t>
            </a:r>
            <a:r>
              <a:rPr lang="el-GR" sz="1800" dirty="0" smtClean="0"/>
              <a:t>παχύ έντερο</a:t>
            </a:r>
          </a:p>
          <a:p>
            <a:pPr marL="448056" indent="-384048" eaLnBrk="1" fontAlgn="auto" hangingPunct="1">
              <a:spcAft>
                <a:spcPts val="0"/>
              </a:spcAft>
              <a:buFont typeface="Wingdings 2"/>
              <a:buNone/>
              <a:defRPr/>
            </a:pPr>
            <a:r>
              <a:rPr lang="en-US" sz="1800" dirty="0" smtClean="0"/>
              <a:t>5, </a:t>
            </a:r>
            <a:r>
              <a:rPr lang="el-GR" sz="1800" dirty="0" smtClean="0"/>
              <a:t>αρ. Μηριαία αρτηρία</a:t>
            </a:r>
          </a:p>
          <a:p>
            <a:pPr marL="448056" indent="-384048" eaLnBrk="1" fontAlgn="auto" hangingPunct="1">
              <a:spcAft>
                <a:spcPts val="0"/>
              </a:spcAft>
              <a:buFont typeface="Wingdings 2"/>
              <a:buNone/>
              <a:defRPr/>
            </a:pPr>
            <a:r>
              <a:rPr lang="en-US" sz="1800" dirty="0" smtClean="0"/>
              <a:t>6, </a:t>
            </a:r>
            <a:r>
              <a:rPr lang="el-GR" sz="1800" dirty="0" smtClean="0"/>
              <a:t>μηριαία φλέβα</a:t>
            </a:r>
          </a:p>
          <a:p>
            <a:pPr marL="448056" indent="-384048" eaLnBrk="1" fontAlgn="auto" hangingPunct="1">
              <a:spcAft>
                <a:spcPts val="0"/>
              </a:spcAft>
              <a:buFont typeface="Wingdings 2"/>
              <a:buNone/>
              <a:defRPr/>
            </a:pPr>
            <a:r>
              <a:rPr lang="en-US" sz="1800" dirty="0" smtClean="0"/>
              <a:t>7, </a:t>
            </a:r>
            <a:r>
              <a:rPr lang="el-GR" sz="1800" dirty="0" smtClean="0"/>
              <a:t>ηβική σύμφυση</a:t>
            </a:r>
          </a:p>
          <a:p>
            <a:pPr marL="448056" indent="-384048" eaLnBrk="1" fontAlgn="auto" hangingPunct="1">
              <a:spcAft>
                <a:spcPts val="0"/>
              </a:spcAft>
              <a:buFont typeface="Wingdings 2"/>
              <a:buNone/>
              <a:defRPr/>
            </a:pPr>
            <a:r>
              <a:rPr lang="en-US" sz="1800" dirty="0" smtClean="0"/>
              <a:t>8, </a:t>
            </a:r>
            <a:r>
              <a:rPr lang="el-GR" sz="1800" dirty="0" smtClean="0"/>
              <a:t>ουροδόχος κύστη</a:t>
            </a:r>
          </a:p>
          <a:p>
            <a:pPr marL="448056" indent="-384048" eaLnBrk="1" fontAlgn="auto" hangingPunct="1">
              <a:spcAft>
                <a:spcPts val="0"/>
              </a:spcAft>
              <a:buFont typeface="Wingdings 2"/>
              <a:buNone/>
              <a:defRPr/>
            </a:pPr>
            <a:r>
              <a:rPr lang="en-US" sz="1800" dirty="0" smtClean="0"/>
              <a:t>9, </a:t>
            </a:r>
            <a:r>
              <a:rPr lang="el-GR" sz="1800" dirty="0" smtClean="0"/>
              <a:t>ανιόν κόλον</a:t>
            </a:r>
          </a:p>
          <a:p>
            <a:pPr marL="448056" indent="-384048" eaLnBrk="1" fontAlgn="auto" hangingPunct="1">
              <a:spcAft>
                <a:spcPts val="0"/>
              </a:spcAft>
              <a:buFont typeface="Wingdings 2"/>
              <a:buNone/>
              <a:defRPr/>
            </a:pPr>
            <a:r>
              <a:rPr lang="en-US" sz="1800" dirty="0" smtClean="0"/>
              <a:t>10, </a:t>
            </a:r>
            <a:r>
              <a:rPr lang="el-GR" sz="1800" dirty="0" smtClean="0"/>
              <a:t>δε. Νεφρός</a:t>
            </a:r>
          </a:p>
          <a:p>
            <a:pPr marL="448056" indent="-384048" eaLnBrk="1" fontAlgn="auto" hangingPunct="1">
              <a:spcAft>
                <a:spcPts val="0"/>
              </a:spcAft>
              <a:buFont typeface="Wingdings 2"/>
              <a:buNone/>
              <a:defRPr/>
            </a:pPr>
            <a:r>
              <a:rPr lang="en-US" sz="1800" dirty="0" smtClean="0"/>
              <a:t>11, </a:t>
            </a:r>
            <a:r>
              <a:rPr lang="el-GR" sz="1800" dirty="0" smtClean="0"/>
              <a:t>ήπαρ</a:t>
            </a:r>
          </a:p>
          <a:p>
            <a:pPr marL="448056" indent="-384048" eaLnBrk="1" fontAlgn="auto" hangingPunct="1">
              <a:spcAft>
                <a:spcPts val="0"/>
              </a:spcAft>
              <a:buFont typeface="Wingdings 2"/>
              <a:buNone/>
              <a:defRPr/>
            </a:pPr>
            <a:r>
              <a:rPr lang="en-US" sz="1800" dirty="0" smtClean="0"/>
              <a:t>12, </a:t>
            </a:r>
            <a:r>
              <a:rPr lang="el-GR" sz="1800" dirty="0" smtClean="0"/>
              <a:t>ηπατική φλέβα</a:t>
            </a:r>
          </a:p>
          <a:p>
            <a:pPr marL="448056" indent="-384048" eaLnBrk="1" fontAlgn="auto" hangingPunct="1">
              <a:spcAft>
                <a:spcPts val="0"/>
              </a:spcAft>
              <a:buFont typeface="Wingdings 2"/>
              <a:buNone/>
              <a:defRPr/>
            </a:pPr>
            <a:r>
              <a:rPr lang="en-US" sz="1800" dirty="0" smtClean="0"/>
              <a:t>13, </a:t>
            </a:r>
            <a:r>
              <a:rPr lang="el-GR" sz="1800" dirty="0" smtClean="0"/>
              <a:t>δ. πνεύμων</a:t>
            </a:r>
            <a:endParaRPr lang="en-US" sz="1800" dirty="0"/>
          </a:p>
        </p:txBody>
      </p:sp>
      <p:pic>
        <p:nvPicPr>
          <p:cNvPr id="8806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7625" y="1571625"/>
            <a:ext cx="5286375" cy="528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extLst>
      <p:ext uri="{BB962C8B-B14F-4D97-AF65-F5344CB8AC3E}">
        <p14:creationId xmlns:p14="http://schemas.microsoft.com/office/powerpoint/2010/main" xmlns="" val="107052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Διαχωρισμός της κοιλίας σε 4 </a:t>
            </a:r>
            <a:r>
              <a:rPr lang="el-GR" altLang="el-GR" dirty="0">
                <a:solidFill>
                  <a:prstClr val="white"/>
                </a:solidFill>
              </a:rPr>
              <a:t>περιοχές </a:t>
            </a:r>
            <a:r>
              <a:rPr lang="el-GR" altLang="el-GR" sz="3000" b="0" dirty="0" smtClean="0">
                <a:solidFill>
                  <a:prstClr val="white"/>
                </a:solidFill>
              </a:rPr>
              <a:t>2/2</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419883" y="980728"/>
            <a:ext cx="6096333" cy="581933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7" name="Ορθογώνιο 6"/>
          <p:cNvSpPr/>
          <p:nvPr/>
        </p:nvSpPr>
        <p:spPr>
          <a:xfrm>
            <a:off x="6516216" y="5805264"/>
            <a:ext cx="2627784" cy="1015663"/>
          </a:xfrm>
          <a:prstGeom prst="rect">
            <a:avLst/>
          </a:prstGeom>
        </p:spPr>
        <p:txBody>
          <a:bodyPr wrap="square">
            <a:spAutoFit/>
          </a:bodyPr>
          <a:lstStyle/>
          <a:p>
            <a:r>
              <a:rPr lang="en-US" sz="1200" dirty="0">
                <a:solidFill>
                  <a:schemeClr val="bg1">
                    <a:lumMod val="75000"/>
                  </a:schemeClr>
                </a:solidFill>
                <a:latin typeface="+mn-lt"/>
              </a:rPr>
              <a:t>© 3 </a:t>
            </a:r>
            <a:r>
              <a:rPr lang="en-US" sz="1200" dirty="0" err="1">
                <a:solidFill>
                  <a:schemeClr val="bg1">
                    <a:lumMod val="75000"/>
                  </a:schemeClr>
                </a:solidFill>
                <a:latin typeface="+mn-lt"/>
              </a:rPr>
              <a:t>Ιουν</a:t>
            </a:r>
            <a:r>
              <a:rPr lang="en-US" sz="1200" dirty="0">
                <a:solidFill>
                  <a:schemeClr val="bg1">
                    <a:lumMod val="75000"/>
                  </a:schemeClr>
                </a:solidFill>
                <a:latin typeface="+mn-lt"/>
              </a:rPr>
              <a:t> 2013 </a:t>
            </a:r>
            <a:r>
              <a:rPr lang="en-US" sz="1200" dirty="0" err="1">
                <a:solidFill>
                  <a:schemeClr val="bg1">
                    <a:lumMod val="75000"/>
                  </a:schemeClr>
                </a:solidFill>
                <a:latin typeface="+mn-lt"/>
              </a:rPr>
              <a:t>OpenStax</a:t>
            </a:r>
            <a:r>
              <a:rPr lang="en-US" sz="1200" dirty="0">
                <a:solidFill>
                  <a:schemeClr val="bg1">
                    <a:lumMod val="75000"/>
                  </a:schemeClr>
                </a:solidFill>
                <a:latin typeface="+mn-lt"/>
              </a:rPr>
              <a:t> College. </a:t>
            </a:r>
            <a:r>
              <a:rPr lang="en-US" sz="1200" dirty="0">
                <a:solidFill>
                  <a:schemeClr val="bg1">
                    <a:lumMod val="75000"/>
                  </a:schemeClr>
                </a:solidFill>
                <a:latin typeface="+mn-lt"/>
                <a:hlinkClick r:id="rId3"/>
              </a:rPr>
              <a:t>Textbook content </a:t>
            </a:r>
            <a:r>
              <a:rPr lang="en-US" sz="1200" dirty="0">
                <a:solidFill>
                  <a:schemeClr val="bg1">
                    <a:lumMod val="75000"/>
                  </a:schemeClr>
                </a:solidFill>
                <a:latin typeface="+mn-lt"/>
              </a:rPr>
              <a:t>produced by </a:t>
            </a:r>
            <a:r>
              <a:rPr lang="en-US" sz="1200" dirty="0" err="1">
                <a:solidFill>
                  <a:schemeClr val="bg1">
                    <a:lumMod val="75000"/>
                  </a:schemeClr>
                </a:solidFill>
                <a:latin typeface="+mn-lt"/>
              </a:rPr>
              <a:t>OpenStax</a:t>
            </a:r>
            <a:r>
              <a:rPr lang="en-US" sz="1200" dirty="0">
                <a:solidFill>
                  <a:schemeClr val="bg1">
                    <a:lumMod val="75000"/>
                  </a:schemeClr>
                </a:solidFill>
                <a:latin typeface="+mn-lt"/>
              </a:rPr>
              <a:t> College is licensed under a </a:t>
            </a:r>
            <a:r>
              <a:rPr lang="en-US" sz="1200" dirty="0">
                <a:solidFill>
                  <a:schemeClr val="bg1">
                    <a:lumMod val="75000"/>
                  </a:schemeClr>
                </a:solidFill>
                <a:latin typeface="+mn-lt"/>
                <a:hlinkClick r:id="rId4"/>
              </a:rPr>
              <a:t>Creative Commons Attribution License 3.0</a:t>
            </a:r>
            <a:r>
              <a:rPr lang="en-US" sz="1200" dirty="0">
                <a:solidFill>
                  <a:schemeClr val="bg1">
                    <a:lumMod val="75000"/>
                  </a:schemeClr>
                </a:solidFill>
                <a:latin typeface="+mn-lt"/>
              </a:rPr>
              <a:t> license.</a:t>
            </a:r>
            <a:endParaRPr lang="el-GR" sz="1200" dirty="0">
              <a:solidFill>
                <a:schemeClr val="bg1">
                  <a:lumMod val="75000"/>
                </a:schemeClr>
              </a:solidFill>
              <a:latin typeface="+mn-lt"/>
            </a:endParaRPr>
          </a:p>
        </p:txBody>
      </p:sp>
    </p:spTree>
    <p:extLst>
      <p:ext uri="{BB962C8B-B14F-4D97-AF65-F5344CB8AC3E}">
        <p14:creationId xmlns:p14="http://schemas.microsoft.com/office/powerpoint/2010/main" xmlns="" val="938253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3" name="Content Placeholder 2"/>
          <p:cNvSpPr>
            <a:spLocks noGrp="1"/>
          </p:cNvSpPr>
          <p:nvPr>
            <p:ph idx="1"/>
          </p:nvPr>
        </p:nvSpPr>
        <p:spPr/>
        <p:txBody>
          <a:bodyPr>
            <a:normAutofit fontScale="85000" lnSpcReduction="20000"/>
          </a:bodyPr>
          <a:lstStyle/>
          <a:p>
            <a:pPr marL="448056" indent="-384048" eaLnBrk="1" fontAlgn="auto" hangingPunct="1">
              <a:spcAft>
                <a:spcPts val="0"/>
              </a:spcAft>
              <a:buFont typeface="Wingdings 2"/>
              <a:buNone/>
              <a:defRPr/>
            </a:pPr>
            <a:r>
              <a:rPr lang="en-US" dirty="0" smtClean="0"/>
              <a:t>1, </a:t>
            </a:r>
            <a:r>
              <a:rPr lang="el-GR" dirty="0" smtClean="0"/>
              <a:t>αρ. Πνεύμων</a:t>
            </a:r>
          </a:p>
          <a:p>
            <a:pPr marL="448056" indent="-384048" eaLnBrk="1" fontAlgn="auto" hangingPunct="1">
              <a:spcAft>
                <a:spcPts val="0"/>
              </a:spcAft>
              <a:buFont typeface="Wingdings 2"/>
              <a:buNone/>
              <a:defRPr/>
            </a:pPr>
            <a:r>
              <a:rPr lang="en-US" dirty="0" smtClean="0"/>
              <a:t>2, </a:t>
            </a:r>
            <a:r>
              <a:rPr lang="el-GR" dirty="0" smtClean="0"/>
              <a:t>κατιόν </a:t>
            </a:r>
          </a:p>
          <a:p>
            <a:pPr marL="448056" indent="-384048" eaLnBrk="1" fontAlgn="auto" hangingPunct="1">
              <a:spcAft>
                <a:spcPts val="0"/>
              </a:spcAft>
              <a:buFont typeface="Wingdings 2"/>
              <a:buNone/>
              <a:defRPr/>
            </a:pPr>
            <a:r>
              <a:rPr lang="en-US" dirty="0" smtClean="0"/>
              <a:t>3, </a:t>
            </a:r>
            <a:r>
              <a:rPr lang="el-GR" dirty="0" smtClean="0"/>
              <a:t>έξω λοξός μυς</a:t>
            </a:r>
          </a:p>
          <a:p>
            <a:pPr marL="448056" indent="-384048" eaLnBrk="1" fontAlgn="auto" hangingPunct="1">
              <a:spcAft>
                <a:spcPts val="0"/>
              </a:spcAft>
              <a:buFont typeface="Wingdings 2"/>
              <a:buNone/>
              <a:defRPr/>
            </a:pPr>
            <a:r>
              <a:rPr lang="en-US" dirty="0" smtClean="0"/>
              <a:t>4, </a:t>
            </a:r>
            <a:r>
              <a:rPr lang="el-GR" dirty="0" smtClean="0"/>
              <a:t>έσω λοξός μυς</a:t>
            </a:r>
          </a:p>
          <a:p>
            <a:pPr marL="448056" indent="-384048" eaLnBrk="1" fontAlgn="auto" hangingPunct="1">
              <a:spcAft>
                <a:spcPts val="0"/>
              </a:spcAft>
              <a:buFont typeface="Wingdings 2"/>
              <a:buNone/>
              <a:defRPr/>
            </a:pPr>
            <a:r>
              <a:rPr lang="en-US" dirty="0" smtClean="0"/>
              <a:t>5, </a:t>
            </a:r>
            <a:r>
              <a:rPr lang="el-GR" dirty="0" smtClean="0"/>
              <a:t>εγκάρσιος λοξός μυς</a:t>
            </a:r>
          </a:p>
          <a:p>
            <a:pPr marL="448056" indent="-384048" eaLnBrk="1" fontAlgn="auto" hangingPunct="1">
              <a:spcAft>
                <a:spcPts val="0"/>
              </a:spcAft>
              <a:buFont typeface="Wingdings 2"/>
              <a:buNone/>
              <a:defRPr/>
            </a:pPr>
            <a:r>
              <a:rPr lang="en-US" dirty="0" smtClean="0"/>
              <a:t>6, </a:t>
            </a:r>
            <a:r>
              <a:rPr lang="el-GR" dirty="0" smtClean="0"/>
              <a:t>ουροδόχος κύστη</a:t>
            </a:r>
          </a:p>
          <a:p>
            <a:pPr marL="448056" indent="-384048" eaLnBrk="1" fontAlgn="auto" hangingPunct="1">
              <a:spcAft>
                <a:spcPts val="0"/>
              </a:spcAft>
              <a:buFont typeface="Wingdings 2"/>
              <a:buNone/>
              <a:defRPr/>
            </a:pPr>
            <a:r>
              <a:rPr lang="en-US" dirty="0" smtClean="0"/>
              <a:t>7, </a:t>
            </a:r>
            <a:r>
              <a:rPr lang="el-GR" dirty="0" smtClean="0"/>
              <a:t>ηβική σύμφυση</a:t>
            </a:r>
          </a:p>
          <a:p>
            <a:pPr marL="448056" indent="-384048" eaLnBrk="1" fontAlgn="auto" hangingPunct="1">
              <a:spcAft>
                <a:spcPts val="0"/>
              </a:spcAft>
              <a:buFont typeface="Wingdings 2"/>
              <a:buNone/>
              <a:defRPr/>
            </a:pPr>
            <a:r>
              <a:rPr lang="en-US" dirty="0" smtClean="0"/>
              <a:t>8, </a:t>
            </a:r>
            <a:r>
              <a:rPr lang="el-GR" dirty="0" smtClean="0"/>
              <a:t>αορτή</a:t>
            </a:r>
          </a:p>
          <a:p>
            <a:pPr marL="448056" indent="-384048" eaLnBrk="1" fontAlgn="auto" hangingPunct="1">
              <a:spcAft>
                <a:spcPts val="0"/>
              </a:spcAft>
              <a:buFont typeface="Wingdings 2"/>
              <a:buNone/>
              <a:defRPr/>
            </a:pPr>
            <a:r>
              <a:rPr lang="en-US" dirty="0" smtClean="0"/>
              <a:t>9, </a:t>
            </a:r>
            <a:r>
              <a:rPr lang="el-GR" dirty="0" smtClean="0"/>
              <a:t>κάτω κοίλη φλέβα </a:t>
            </a:r>
          </a:p>
          <a:p>
            <a:pPr marL="448056" indent="-384048" eaLnBrk="1" fontAlgn="auto" hangingPunct="1">
              <a:spcAft>
                <a:spcPts val="0"/>
              </a:spcAft>
              <a:buFont typeface="Wingdings 2"/>
              <a:buNone/>
              <a:defRPr/>
            </a:pPr>
            <a:r>
              <a:rPr lang="en-US" dirty="0" smtClean="0"/>
              <a:t>10, </a:t>
            </a:r>
            <a:r>
              <a:rPr lang="el-GR" dirty="0" smtClean="0"/>
              <a:t>δ. Νεφρός</a:t>
            </a:r>
          </a:p>
          <a:p>
            <a:pPr marL="448056" indent="-384048" eaLnBrk="1" fontAlgn="auto" hangingPunct="1">
              <a:spcAft>
                <a:spcPts val="0"/>
              </a:spcAft>
              <a:buFont typeface="Wingdings 2"/>
              <a:buNone/>
              <a:defRPr/>
            </a:pPr>
            <a:r>
              <a:rPr lang="en-US" dirty="0" smtClean="0"/>
              <a:t>11, </a:t>
            </a:r>
            <a:r>
              <a:rPr lang="el-GR" dirty="0" smtClean="0"/>
              <a:t>ήπαρ</a:t>
            </a:r>
          </a:p>
          <a:p>
            <a:pPr marL="448056" indent="-384048" eaLnBrk="1" fontAlgn="auto" hangingPunct="1">
              <a:spcAft>
                <a:spcPts val="0"/>
              </a:spcAft>
              <a:buFont typeface="Wingdings 2"/>
              <a:buNone/>
              <a:defRPr/>
            </a:pPr>
            <a:r>
              <a:rPr lang="en-US" dirty="0" smtClean="0"/>
              <a:t>12, </a:t>
            </a:r>
            <a:r>
              <a:rPr lang="el-GR" dirty="0" smtClean="0"/>
              <a:t>καρδιά</a:t>
            </a:r>
            <a:endParaRPr lang="en-US" dirty="0"/>
          </a:p>
        </p:txBody>
      </p:sp>
      <p:pic>
        <p:nvPicPr>
          <p:cNvPr id="8909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4813" y="1928813"/>
            <a:ext cx="4929187"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spTree>
    <p:extLst>
      <p:ext uri="{BB962C8B-B14F-4D97-AF65-F5344CB8AC3E}">
        <p14:creationId xmlns:p14="http://schemas.microsoft.com/office/powerpoint/2010/main" xmlns="" val="18433644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90115" name="Content Placeholder 2"/>
          <p:cNvSpPr>
            <a:spLocks noGrp="1"/>
          </p:cNvSpPr>
          <p:nvPr>
            <p:ph idx="1"/>
          </p:nvPr>
        </p:nvSpPr>
        <p:spPr/>
        <p:txBody>
          <a:bodyPr/>
          <a:lstStyle/>
          <a:p>
            <a:pPr eaLnBrk="1" hangingPunct="1">
              <a:buFont typeface="Wingdings 2" pitchFamily="18" charset="2"/>
              <a:buNone/>
            </a:pPr>
            <a:r>
              <a:rPr lang="en-US" altLang="el-GR" smtClean="0"/>
              <a:t>1, </a:t>
            </a:r>
            <a:r>
              <a:rPr lang="el-GR" altLang="el-GR" smtClean="0"/>
              <a:t>σπλην</a:t>
            </a:r>
          </a:p>
          <a:p>
            <a:pPr eaLnBrk="1" hangingPunct="1">
              <a:buFont typeface="Wingdings 2" pitchFamily="18" charset="2"/>
              <a:buNone/>
            </a:pPr>
            <a:r>
              <a:rPr lang="en-US" altLang="el-GR" smtClean="0"/>
              <a:t>2, </a:t>
            </a:r>
            <a:r>
              <a:rPr lang="el-GR" altLang="el-GR" smtClean="0"/>
              <a:t>αρ. κολική καμπή</a:t>
            </a:r>
          </a:p>
          <a:p>
            <a:pPr eaLnBrk="1" hangingPunct="1">
              <a:buFont typeface="Wingdings 2" pitchFamily="18" charset="2"/>
              <a:buNone/>
            </a:pPr>
            <a:r>
              <a:rPr lang="en-US" altLang="el-GR" smtClean="0"/>
              <a:t>3, </a:t>
            </a:r>
            <a:r>
              <a:rPr lang="el-GR" altLang="el-GR" smtClean="0"/>
              <a:t>αρ. νεφρός</a:t>
            </a:r>
          </a:p>
          <a:p>
            <a:pPr eaLnBrk="1" hangingPunct="1">
              <a:buFont typeface="Wingdings 2" pitchFamily="18" charset="2"/>
              <a:buNone/>
            </a:pPr>
            <a:r>
              <a:rPr lang="en-US" altLang="el-GR" smtClean="0"/>
              <a:t>4, </a:t>
            </a:r>
            <a:r>
              <a:rPr lang="el-GR" altLang="el-GR" smtClean="0"/>
              <a:t>ψοΐτης μυς</a:t>
            </a:r>
          </a:p>
          <a:p>
            <a:pPr eaLnBrk="1" hangingPunct="1">
              <a:buFont typeface="Wingdings 2" pitchFamily="18" charset="2"/>
              <a:buNone/>
            </a:pPr>
            <a:r>
              <a:rPr lang="en-US" altLang="el-GR" smtClean="0"/>
              <a:t>5, </a:t>
            </a:r>
            <a:r>
              <a:rPr lang="el-GR" altLang="el-GR" smtClean="0"/>
              <a:t>λαγόνιος μυς </a:t>
            </a:r>
          </a:p>
          <a:p>
            <a:pPr eaLnBrk="1" hangingPunct="1">
              <a:buFont typeface="Wingdings 2" pitchFamily="18" charset="2"/>
              <a:buNone/>
            </a:pPr>
            <a:r>
              <a:rPr lang="en-US" altLang="el-GR" smtClean="0"/>
              <a:t>6, </a:t>
            </a:r>
            <a:r>
              <a:rPr lang="el-GR" altLang="el-GR" smtClean="0"/>
              <a:t>κεφαλή μηριαίου</a:t>
            </a:r>
          </a:p>
          <a:p>
            <a:pPr eaLnBrk="1" hangingPunct="1">
              <a:buFont typeface="Wingdings 2" pitchFamily="18" charset="2"/>
              <a:buNone/>
            </a:pPr>
            <a:r>
              <a:rPr lang="en-US" altLang="el-GR" smtClean="0"/>
              <a:t>7, </a:t>
            </a:r>
            <a:r>
              <a:rPr lang="el-GR" altLang="el-GR" smtClean="0"/>
              <a:t>δ. νεφρός</a:t>
            </a:r>
          </a:p>
          <a:p>
            <a:pPr eaLnBrk="1" hangingPunct="1">
              <a:buFont typeface="Wingdings 2" pitchFamily="18" charset="2"/>
              <a:buNone/>
            </a:pPr>
            <a:r>
              <a:rPr lang="en-US" altLang="el-GR" smtClean="0"/>
              <a:t>8, </a:t>
            </a:r>
            <a:r>
              <a:rPr lang="el-GR" altLang="el-GR" smtClean="0"/>
              <a:t>ήπαρ</a:t>
            </a:r>
          </a:p>
          <a:p>
            <a:pPr eaLnBrk="1" hangingPunct="1">
              <a:buFont typeface="Wingdings 2" pitchFamily="18" charset="2"/>
              <a:buNone/>
            </a:pPr>
            <a:r>
              <a:rPr lang="en-US" altLang="el-GR" smtClean="0"/>
              <a:t>9, </a:t>
            </a:r>
            <a:r>
              <a:rPr lang="el-GR" altLang="el-GR" smtClean="0"/>
              <a:t>δ. πνεύμων</a:t>
            </a:r>
            <a:endParaRPr lang="en-US" altLang="el-GR" smtClean="0"/>
          </a:p>
        </p:txBody>
      </p:sp>
      <p:pic>
        <p:nvPicPr>
          <p:cNvPr id="9011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7625" y="1571625"/>
            <a:ext cx="5286375" cy="528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spTree>
    <p:extLst>
      <p:ext uri="{BB962C8B-B14F-4D97-AF65-F5344CB8AC3E}">
        <p14:creationId xmlns:p14="http://schemas.microsoft.com/office/powerpoint/2010/main" xmlns="" val="18292332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3" name="Content Placeholder 2"/>
          <p:cNvSpPr>
            <a:spLocks noGrp="1"/>
          </p:cNvSpPr>
          <p:nvPr>
            <p:ph idx="1"/>
          </p:nvPr>
        </p:nvSpPr>
        <p:spPr/>
        <p:txBody>
          <a:bodyPr>
            <a:normAutofit fontScale="85000" lnSpcReduction="20000"/>
          </a:bodyPr>
          <a:lstStyle/>
          <a:p>
            <a:pPr marL="448056" indent="-384048" eaLnBrk="1" fontAlgn="auto" hangingPunct="1">
              <a:spcAft>
                <a:spcPts val="0"/>
              </a:spcAft>
              <a:buFont typeface="Wingdings 2"/>
              <a:buNone/>
              <a:defRPr/>
            </a:pPr>
            <a:r>
              <a:rPr lang="en-US" dirty="0" smtClean="0"/>
              <a:t>1, </a:t>
            </a:r>
            <a:r>
              <a:rPr lang="el-GR" dirty="0" smtClean="0"/>
              <a:t>αορτή</a:t>
            </a:r>
          </a:p>
          <a:p>
            <a:pPr marL="448056" indent="-384048" eaLnBrk="1" fontAlgn="auto" hangingPunct="1">
              <a:spcAft>
                <a:spcPts val="0"/>
              </a:spcAft>
              <a:buFont typeface="Wingdings 2"/>
              <a:buNone/>
              <a:defRPr/>
            </a:pPr>
            <a:r>
              <a:rPr lang="en-US" dirty="0" smtClean="0"/>
              <a:t>2, </a:t>
            </a:r>
            <a:r>
              <a:rPr lang="el-GR" dirty="0" smtClean="0"/>
              <a:t>σπλην</a:t>
            </a:r>
          </a:p>
          <a:p>
            <a:pPr marL="448056" indent="-384048" eaLnBrk="1" fontAlgn="auto" hangingPunct="1">
              <a:spcAft>
                <a:spcPts val="0"/>
              </a:spcAft>
              <a:buFont typeface="Wingdings 2"/>
              <a:buNone/>
              <a:defRPr/>
            </a:pPr>
            <a:r>
              <a:rPr lang="en-US" dirty="0" smtClean="0"/>
              <a:t>3, </a:t>
            </a:r>
            <a:r>
              <a:rPr lang="el-GR" dirty="0" smtClean="0"/>
              <a:t>αρ. Νεφρός</a:t>
            </a:r>
          </a:p>
          <a:p>
            <a:pPr marL="448056" indent="-384048" eaLnBrk="1" fontAlgn="auto" hangingPunct="1">
              <a:spcAft>
                <a:spcPts val="0"/>
              </a:spcAft>
              <a:buFont typeface="Wingdings 2"/>
              <a:buNone/>
              <a:defRPr/>
            </a:pPr>
            <a:r>
              <a:rPr lang="en-US" dirty="0" smtClean="0"/>
              <a:t>4, </a:t>
            </a:r>
            <a:r>
              <a:rPr lang="el-GR" dirty="0" smtClean="0"/>
              <a:t>ψοΐτης μυς </a:t>
            </a:r>
          </a:p>
          <a:p>
            <a:pPr marL="448056" indent="-384048" eaLnBrk="1" fontAlgn="auto" hangingPunct="1">
              <a:spcAft>
                <a:spcPts val="0"/>
              </a:spcAft>
              <a:buFont typeface="Wingdings 2"/>
              <a:buNone/>
              <a:defRPr/>
            </a:pPr>
            <a:r>
              <a:rPr lang="en-US" dirty="0" smtClean="0"/>
              <a:t>5, </a:t>
            </a:r>
            <a:r>
              <a:rPr lang="el-GR" dirty="0" smtClean="0"/>
              <a:t>λαγόνιο οστό </a:t>
            </a:r>
          </a:p>
          <a:p>
            <a:pPr marL="448056" indent="-384048" eaLnBrk="1" fontAlgn="auto" hangingPunct="1">
              <a:spcAft>
                <a:spcPts val="0"/>
              </a:spcAft>
              <a:buFont typeface="Wingdings 2"/>
              <a:buNone/>
              <a:defRPr/>
            </a:pPr>
            <a:r>
              <a:rPr lang="en-US" dirty="0" smtClean="0"/>
              <a:t>6, </a:t>
            </a:r>
            <a:r>
              <a:rPr lang="el-GR" dirty="0" smtClean="0"/>
              <a:t>μείζων τροχαντήρας</a:t>
            </a:r>
          </a:p>
          <a:p>
            <a:pPr marL="448056" indent="-384048" eaLnBrk="1" fontAlgn="auto" hangingPunct="1">
              <a:spcAft>
                <a:spcPts val="0"/>
              </a:spcAft>
              <a:buFont typeface="Wingdings 2"/>
              <a:buNone/>
              <a:defRPr/>
            </a:pPr>
            <a:r>
              <a:rPr lang="en-US" dirty="0" smtClean="0"/>
              <a:t>7, </a:t>
            </a:r>
            <a:r>
              <a:rPr lang="el-GR" dirty="0" smtClean="0"/>
              <a:t>ελάσσων τροχαντηρας</a:t>
            </a:r>
          </a:p>
          <a:p>
            <a:pPr marL="448056" indent="-384048" eaLnBrk="1" fontAlgn="auto" hangingPunct="1">
              <a:spcAft>
                <a:spcPts val="0"/>
              </a:spcAft>
              <a:buFont typeface="Wingdings 2"/>
              <a:buNone/>
              <a:defRPr/>
            </a:pPr>
            <a:r>
              <a:rPr lang="en-US" dirty="0" smtClean="0"/>
              <a:t>8, </a:t>
            </a:r>
            <a:r>
              <a:rPr lang="el-GR" dirty="0" smtClean="0"/>
              <a:t>πρωκτός</a:t>
            </a:r>
          </a:p>
          <a:p>
            <a:pPr marL="448056" indent="-384048" eaLnBrk="1" fontAlgn="auto" hangingPunct="1">
              <a:spcAft>
                <a:spcPts val="0"/>
              </a:spcAft>
              <a:buFont typeface="Wingdings 2"/>
              <a:buNone/>
              <a:defRPr/>
            </a:pPr>
            <a:r>
              <a:rPr lang="en-US" dirty="0" smtClean="0"/>
              <a:t>9, </a:t>
            </a:r>
            <a:r>
              <a:rPr lang="el-GR" dirty="0" smtClean="0"/>
              <a:t>ορθό</a:t>
            </a:r>
            <a:r>
              <a:rPr lang="en-US" dirty="0" smtClean="0"/>
              <a:t> </a:t>
            </a:r>
            <a:endParaRPr lang="el-GR" dirty="0" smtClean="0"/>
          </a:p>
          <a:p>
            <a:pPr marL="448056" indent="-384048" eaLnBrk="1" fontAlgn="auto" hangingPunct="1">
              <a:spcAft>
                <a:spcPts val="0"/>
              </a:spcAft>
              <a:buFont typeface="Wingdings 2"/>
              <a:buNone/>
              <a:defRPr/>
            </a:pPr>
            <a:r>
              <a:rPr lang="en-US" dirty="0" smtClean="0"/>
              <a:t>10, </a:t>
            </a:r>
            <a:r>
              <a:rPr lang="el-GR" dirty="0" smtClean="0"/>
              <a:t>ΟΜΣΣ</a:t>
            </a:r>
          </a:p>
          <a:p>
            <a:pPr marL="448056" indent="-384048" eaLnBrk="1" fontAlgn="auto" hangingPunct="1">
              <a:spcAft>
                <a:spcPts val="0"/>
              </a:spcAft>
              <a:buFont typeface="Wingdings 2"/>
              <a:buNone/>
              <a:defRPr/>
            </a:pPr>
            <a:r>
              <a:rPr lang="en-US" dirty="0" smtClean="0"/>
              <a:t>11, </a:t>
            </a:r>
            <a:r>
              <a:rPr lang="el-GR" dirty="0" smtClean="0"/>
              <a:t>ήπαρ</a:t>
            </a:r>
          </a:p>
          <a:p>
            <a:pPr marL="448056" indent="-384048" eaLnBrk="1" fontAlgn="auto" hangingPunct="1">
              <a:spcAft>
                <a:spcPts val="0"/>
              </a:spcAft>
              <a:buFont typeface="Wingdings 2"/>
              <a:buNone/>
              <a:defRPr/>
            </a:pPr>
            <a:r>
              <a:rPr lang="en-US" dirty="0" smtClean="0"/>
              <a:t>12, </a:t>
            </a:r>
            <a:r>
              <a:rPr lang="el-GR" dirty="0" smtClean="0"/>
              <a:t>δ. πνεύμων</a:t>
            </a:r>
            <a:endParaRPr lang="en-US" dirty="0"/>
          </a:p>
        </p:txBody>
      </p:sp>
      <p:pic>
        <p:nvPicPr>
          <p:cNvPr id="9114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43313" y="1357313"/>
            <a:ext cx="5500687" cy="550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Tree>
    <p:extLst>
      <p:ext uri="{BB962C8B-B14F-4D97-AF65-F5344CB8AC3E}">
        <p14:creationId xmlns:p14="http://schemas.microsoft.com/office/powerpoint/2010/main" xmlns="" val="12522875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l-GR" dirty="0" smtClean="0"/>
              <a:t>Μ</a:t>
            </a:r>
            <a:r>
              <a:rPr lang="en-US" dirty="0" smtClean="0"/>
              <a:t>RI</a:t>
            </a:r>
            <a:endParaRPr lang="en-US" dirty="0"/>
          </a:p>
        </p:txBody>
      </p:sp>
      <p:sp>
        <p:nvSpPr>
          <p:cNvPr id="3" name="Content Placeholder 2"/>
          <p:cNvSpPr>
            <a:spLocks noGrp="1"/>
          </p:cNvSpPr>
          <p:nvPr>
            <p:ph idx="1"/>
          </p:nvPr>
        </p:nvSpPr>
        <p:spPr/>
        <p:txBody>
          <a:bodyPr>
            <a:normAutofit fontScale="85000" lnSpcReduction="20000"/>
          </a:bodyPr>
          <a:lstStyle/>
          <a:p>
            <a:pPr marL="448056" indent="-384048" eaLnBrk="1" fontAlgn="auto" hangingPunct="1">
              <a:spcAft>
                <a:spcPts val="0"/>
              </a:spcAft>
              <a:buFont typeface="Wingdings 2"/>
              <a:buNone/>
              <a:defRPr/>
            </a:pPr>
            <a:r>
              <a:rPr lang="en-US" dirty="0" smtClean="0"/>
              <a:t>1, </a:t>
            </a:r>
            <a:r>
              <a:rPr lang="el-GR" dirty="0" smtClean="0"/>
              <a:t>ήπαρ</a:t>
            </a:r>
          </a:p>
          <a:p>
            <a:pPr marL="448056" indent="-384048" eaLnBrk="1" fontAlgn="auto" hangingPunct="1">
              <a:spcAft>
                <a:spcPts val="0"/>
              </a:spcAft>
              <a:buFont typeface="Wingdings 2"/>
              <a:buNone/>
              <a:defRPr/>
            </a:pPr>
            <a:r>
              <a:rPr lang="en-US" dirty="0" smtClean="0"/>
              <a:t>2, </a:t>
            </a:r>
            <a:r>
              <a:rPr lang="el-GR" dirty="0" smtClean="0"/>
              <a:t>χοληδόχος</a:t>
            </a:r>
          </a:p>
          <a:p>
            <a:pPr marL="448056" indent="-384048" eaLnBrk="1" fontAlgn="auto" hangingPunct="1">
              <a:spcAft>
                <a:spcPts val="0"/>
              </a:spcAft>
              <a:buFont typeface="Wingdings 2"/>
              <a:buNone/>
              <a:defRPr/>
            </a:pPr>
            <a:r>
              <a:rPr lang="en-US" dirty="0" smtClean="0"/>
              <a:t>3, </a:t>
            </a:r>
            <a:r>
              <a:rPr lang="el-GR" dirty="0" smtClean="0"/>
              <a:t>ηπατική καμπή</a:t>
            </a:r>
          </a:p>
          <a:p>
            <a:pPr marL="448056" indent="-384048" eaLnBrk="1" fontAlgn="auto" hangingPunct="1">
              <a:spcAft>
                <a:spcPts val="0"/>
              </a:spcAft>
              <a:buFont typeface="Wingdings 2"/>
              <a:buNone/>
              <a:defRPr/>
            </a:pPr>
            <a:r>
              <a:rPr lang="en-US" dirty="0" smtClean="0"/>
              <a:t>4, </a:t>
            </a:r>
            <a:r>
              <a:rPr lang="el-GR" dirty="0" smtClean="0"/>
              <a:t>λαγόνιο οστό</a:t>
            </a:r>
          </a:p>
          <a:p>
            <a:pPr marL="448056" indent="-384048" eaLnBrk="1" fontAlgn="auto" hangingPunct="1">
              <a:spcAft>
                <a:spcPts val="0"/>
              </a:spcAft>
              <a:buFont typeface="Wingdings 2"/>
              <a:buNone/>
              <a:defRPr/>
            </a:pPr>
            <a:r>
              <a:rPr lang="en-US" dirty="0" smtClean="0"/>
              <a:t>5, </a:t>
            </a:r>
            <a:r>
              <a:rPr lang="el-GR" dirty="0" smtClean="0"/>
              <a:t>τελικός ειλεός</a:t>
            </a:r>
          </a:p>
          <a:p>
            <a:pPr marL="448056" indent="-384048" eaLnBrk="1" fontAlgn="auto" hangingPunct="1">
              <a:spcAft>
                <a:spcPts val="0"/>
              </a:spcAft>
              <a:buFont typeface="Wingdings 2"/>
              <a:buNone/>
              <a:defRPr/>
            </a:pPr>
            <a:r>
              <a:rPr lang="en-US" dirty="0" smtClean="0"/>
              <a:t>6, </a:t>
            </a:r>
            <a:r>
              <a:rPr lang="el-GR" dirty="0" smtClean="0"/>
              <a:t>τυφλό </a:t>
            </a:r>
          </a:p>
          <a:p>
            <a:pPr marL="448056" indent="-384048" eaLnBrk="1" fontAlgn="auto" hangingPunct="1">
              <a:spcAft>
                <a:spcPts val="0"/>
              </a:spcAft>
              <a:buFont typeface="Wingdings 2"/>
              <a:buNone/>
              <a:defRPr/>
            </a:pPr>
            <a:r>
              <a:rPr lang="en-US" dirty="0" smtClean="0"/>
              <a:t>7, </a:t>
            </a:r>
            <a:r>
              <a:rPr lang="el-GR" dirty="0" smtClean="0"/>
              <a:t>ουροδόχος κύστη </a:t>
            </a:r>
          </a:p>
          <a:p>
            <a:pPr marL="448056" indent="-384048" eaLnBrk="1" fontAlgn="auto" hangingPunct="1">
              <a:spcAft>
                <a:spcPts val="0"/>
              </a:spcAft>
              <a:buFont typeface="Wingdings 2"/>
              <a:buNone/>
              <a:defRPr/>
            </a:pPr>
            <a:r>
              <a:rPr lang="en-US" dirty="0" smtClean="0"/>
              <a:t>8, </a:t>
            </a:r>
            <a:r>
              <a:rPr lang="el-GR" dirty="0" smtClean="0"/>
              <a:t>σιγμοειδές</a:t>
            </a:r>
          </a:p>
          <a:p>
            <a:pPr marL="448056" indent="-384048" eaLnBrk="1" fontAlgn="auto" hangingPunct="1">
              <a:spcAft>
                <a:spcPts val="0"/>
              </a:spcAft>
              <a:buFont typeface="Wingdings 2"/>
              <a:buNone/>
              <a:defRPr/>
            </a:pPr>
            <a:r>
              <a:rPr lang="en-US" dirty="0" smtClean="0"/>
              <a:t>9, </a:t>
            </a:r>
            <a:r>
              <a:rPr lang="el-GR" dirty="0" smtClean="0"/>
              <a:t>λεπτό έντερο</a:t>
            </a:r>
          </a:p>
          <a:p>
            <a:pPr marL="448056" indent="-384048" eaLnBrk="1" fontAlgn="auto" hangingPunct="1">
              <a:spcAft>
                <a:spcPts val="0"/>
              </a:spcAft>
              <a:buFont typeface="Wingdings 2"/>
              <a:buNone/>
              <a:defRPr/>
            </a:pPr>
            <a:r>
              <a:rPr lang="en-US" dirty="0" smtClean="0"/>
              <a:t>10, </a:t>
            </a:r>
            <a:r>
              <a:rPr lang="el-GR" dirty="0" smtClean="0"/>
              <a:t>εγκάρσιο κόλον</a:t>
            </a:r>
          </a:p>
          <a:p>
            <a:pPr marL="448056" indent="-384048" eaLnBrk="1" fontAlgn="auto" hangingPunct="1">
              <a:spcAft>
                <a:spcPts val="0"/>
              </a:spcAft>
              <a:buFont typeface="Wingdings 2"/>
              <a:buNone/>
              <a:defRPr/>
            </a:pPr>
            <a:r>
              <a:rPr lang="en-US" dirty="0" smtClean="0"/>
              <a:t>11</a:t>
            </a:r>
            <a:r>
              <a:rPr lang="el-GR" dirty="0" smtClean="0"/>
              <a:t>, σπληνική καμπή</a:t>
            </a:r>
          </a:p>
          <a:p>
            <a:pPr marL="448056" indent="-384048" eaLnBrk="1" fontAlgn="auto" hangingPunct="1">
              <a:spcAft>
                <a:spcPts val="0"/>
              </a:spcAft>
              <a:buFont typeface="Wingdings 2"/>
              <a:buNone/>
              <a:defRPr/>
            </a:pPr>
            <a:r>
              <a:rPr lang="en-US" dirty="0" smtClean="0"/>
              <a:t>12, </a:t>
            </a:r>
            <a:r>
              <a:rPr lang="el-GR" dirty="0" smtClean="0"/>
              <a:t>στομάχι</a:t>
            </a:r>
            <a:r>
              <a:rPr lang="en-US" dirty="0" smtClean="0"/>
              <a:t> </a:t>
            </a:r>
            <a:endParaRPr lang="en-US" dirty="0"/>
          </a:p>
        </p:txBody>
      </p:sp>
      <p:pic>
        <p:nvPicPr>
          <p:cNvPr id="9216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r="14519"/>
          <a:stretch>
            <a:fillRect/>
          </a:stretch>
        </p:blipFill>
        <p:spPr bwMode="auto">
          <a:xfrm>
            <a:off x="4097338" y="1357313"/>
            <a:ext cx="5046662" cy="550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a:p>
        </p:txBody>
      </p:sp>
    </p:spTree>
    <p:extLst>
      <p:ext uri="{BB962C8B-B14F-4D97-AF65-F5344CB8AC3E}">
        <p14:creationId xmlns:p14="http://schemas.microsoft.com/office/powerpoint/2010/main" xmlns="" val="12763912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l-GR" dirty="0" smtClean="0"/>
              <a:t>Μ</a:t>
            </a:r>
            <a:r>
              <a:rPr lang="en-US" dirty="0" smtClean="0"/>
              <a:t>RI</a:t>
            </a:r>
            <a:endParaRPr lang="en-US" dirty="0"/>
          </a:p>
        </p:txBody>
      </p:sp>
      <p:sp>
        <p:nvSpPr>
          <p:cNvPr id="3" name="Content Placeholder 2"/>
          <p:cNvSpPr>
            <a:spLocks noGrp="1"/>
          </p:cNvSpPr>
          <p:nvPr>
            <p:ph idx="1"/>
          </p:nvPr>
        </p:nvSpPr>
        <p:spPr/>
        <p:txBody>
          <a:bodyPr>
            <a:normAutofit fontScale="85000" lnSpcReduction="20000"/>
          </a:bodyPr>
          <a:lstStyle/>
          <a:p>
            <a:pPr marL="448056" indent="-384048" eaLnBrk="1" fontAlgn="auto" hangingPunct="1">
              <a:spcAft>
                <a:spcPts val="0"/>
              </a:spcAft>
              <a:buFont typeface="Wingdings 2"/>
              <a:buNone/>
              <a:defRPr/>
            </a:pPr>
            <a:r>
              <a:rPr lang="en-US" dirty="0" smtClean="0"/>
              <a:t>1, </a:t>
            </a:r>
            <a:r>
              <a:rPr lang="el-GR" dirty="0" smtClean="0"/>
              <a:t>ήπαρ</a:t>
            </a:r>
          </a:p>
          <a:p>
            <a:pPr marL="448056" indent="-384048" eaLnBrk="1" fontAlgn="auto" hangingPunct="1">
              <a:spcAft>
                <a:spcPts val="0"/>
              </a:spcAft>
              <a:buFont typeface="Wingdings 2"/>
              <a:buNone/>
              <a:defRPr/>
            </a:pPr>
            <a:r>
              <a:rPr lang="en-US" dirty="0" smtClean="0"/>
              <a:t>2, </a:t>
            </a:r>
            <a:r>
              <a:rPr lang="el-GR" dirty="0" smtClean="0"/>
              <a:t>ηπατική καμπή</a:t>
            </a:r>
          </a:p>
          <a:p>
            <a:pPr marL="448056" indent="-384048" eaLnBrk="1" fontAlgn="auto" hangingPunct="1">
              <a:spcAft>
                <a:spcPts val="0"/>
              </a:spcAft>
              <a:buFont typeface="Wingdings 2"/>
              <a:buNone/>
              <a:defRPr/>
            </a:pPr>
            <a:r>
              <a:rPr lang="en-US" dirty="0" smtClean="0"/>
              <a:t>4, </a:t>
            </a:r>
            <a:r>
              <a:rPr lang="el-GR" dirty="0" smtClean="0"/>
              <a:t>ουριδόχος κύστη</a:t>
            </a:r>
          </a:p>
          <a:p>
            <a:pPr marL="448056" indent="-384048" eaLnBrk="1" fontAlgn="auto" hangingPunct="1">
              <a:spcAft>
                <a:spcPts val="0"/>
              </a:spcAft>
              <a:buFont typeface="Wingdings 2"/>
              <a:buNone/>
              <a:defRPr/>
            </a:pPr>
            <a:r>
              <a:rPr lang="en-US" dirty="0" smtClean="0"/>
              <a:t>5, </a:t>
            </a:r>
            <a:r>
              <a:rPr lang="el-GR" dirty="0" smtClean="0"/>
              <a:t>λαγόνιο οστό</a:t>
            </a:r>
          </a:p>
          <a:p>
            <a:pPr marL="448056" indent="-384048" eaLnBrk="1" fontAlgn="auto" hangingPunct="1">
              <a:spcAft>
                <a:spcPts val="0"/>
              </a:spcAft>
              <a:buFont typeface="Wingdings 2"/>
              <a:buNone/>
              <a:defRPr/>
            </a:pPr>
            <a:r>
              <a:rPr lang="en-US" dirty="0" smtClean="0"/>
              <a:t>6, </a:t>
            </a:r>
            <a:r>
              <a:rPr lang="el-GR" dirty="0" smtClean="0"/>
              <a:t>σιγμοειδές</a:t>
            </a:r>
          </a:p>
          <a:p>
            <a:pPr marL="448056" indent="-384048" eaLnBrk="1" fontAlgn="auto" hangingPunct="1">
              <a:spcAft>
                <a:spcPts val="0"/>
              </a:spcAft>
              <a:buFont typeface="Wingdings 2"/>
              <a:buNone/>
              <a:defRPr/>
            </a:pPr>
            <a:r>
              <a:rPr lang="en-US" dirty="0" smtClean="0"/>
              <a:t>7, </a:t>
            </a:r>
            <a:r>
              <a:rPr lang="el-GR" dirty="0" smtClean="0"/>
              <a:t>άνω μεσεντλεριος φλέβα</a:t>
            </a:r>
          </a:p>
          <a:p>
            <a:pPr marL="448056" indent="-384048" eaLnBrk="1" fontAlgn="auto" hangingPunct="1">
              <a:spcAft>
                <a:spcPts val="0"/>
              </a:spcAft>
              <a:buFont typeface="Wingdings 2"/>
              <a:buNone/>
              <a:defRPr/>
            </a:pPr>
            <a:r>
              <a:rPr lang="en-US" dirty="0" smtClean="0"/>
              <a:t>8, </a:t>
            </a:r>
            <a:r>
              <a:rPr lang="el-GR" dirty="0" smtClean="0"/>
              <a:t>σπληνική φλέβα</a:t>
            </a:r>
          </a:p>
          <a:p>
            <a:pPr marL="448056" indent="-384048" eaLnBrk="1" fontAlgn="auto" hangingPunct="1">
              <a:spcAft>
                <a:spcPts val="0"/>
              </a:spcAft>
              <a:buFont typeface="Wingdings 2"/>
              <a:buNone/>
              <a:defRPr/>
            </a:pPr>
            <a:r>
              <a:rPr lang="en-US" dirty="0" smtClean="0"/>
              <a:t>9, </a:t>
            </a:r>
            <a:r>
              <a:rPr lang="el-GR" dirty="0" smtClean="0"/>
              <a:t>πυλαία φλέβα</a:t>
            </a:r>
            <a:r>
              <a:rPr lang="en-US" dirty="0" smtClean="0"/>
              <a:t>1</a:t>
            </a:r>
            <a:endParaRPr lang="el-GR" dirty="0" smtClean="0"/>
          </a:p>
          <a:p>
            <a:pPr marL="448056" indent="-384048" eaLnBrk="1" fontAlgn="auto" hangingPunct="1">
              <a:spcAft>
                <a:spcPts val="0"/>
              </a:spcAft>
              <a:buFont typeface="Wingdings 2"/>
              <a:buNone/>
              <a:defRPr/>
            </a:pPr>
            <a:r>
              <a:rPr lang="el-GR" dirty="0" smtClean="0"/>
              <a:t>1</a:t>
            </a:r>
            <a:r>
              <a:rPr lang="en-US" dirty="0" smtClean="0"/>
              <a:t>0, </a:t>
            </a:r>
            <a:r>
              <a:rPr lang="el-GR" dirty="0" smtClean="0"/>
              <a:t>λεπτό έντερο</a:t>
            </a:r>
          </a:p>
          <a:p>
            <a:pPr marL="448056" indent="-384048" eaLnBrk="1" fontAlgn="auto" hangingPunct="1">
              <a:spcAft>
                <a:spcPts val="0"/>
              </a:spcAft>
              <a:buFont typeface="Wingdings 2"/>
              <a:buNone/>
              <a:defRPr/>
            </a:pPr>
            <a:r>
              <a:rPr lang="en-US" dirty="0" smtClean="0"/>
              <a:t>11, </a:t>
            </a:r>
            <a:r>
              <a:rPr lang="el-GR" dirty="0" smtClean="0"/>
              <a:t>κατιόν κόλον</a:t>
            </a:r>
          </a:p>
          <a:p>
            <a:pPr marL="448056" indent="-384048" eaLnBrk="1" fontAlgn="auto" hangingPunct="1">
              <a:spcAft>
                <a:spcPts val="0"/>
              </a:spcAft>
              <a:buFont typeface="Wingdings 2"/>
              <a:buNone/>
              <a:defRPr/>
            </a:pPr>
            <a:r>
              <a:rPr lang="el-GR" dirty="0" smtClean="0"/>
              <a:t>1</a:t>
            </a:r>
            <a:r>
              <a:rPr lang="en-US" dirty="0" smtClean="0"/>
              <a:t>2, </a:t>
            </a:r>
            <a:r>
              <a:rPr lang="el-GR" dirty="0" smtClean="0"/>
              <a:t>σπληνική καμπή</a:t>
            </a:r>
          </a:p>
          <a:p>
            <a:pPr marL="448056" indent="-384048" eaLnBrk="1" fontAlgn="auto" hangingPunct="1">
              <a:spcAft>
                <a:spcPts val="0"/>
              </a:spcAft>
              <a:buFont typeface="Wingdings 2"/>
              <a:buNone/>
              <a:defRPr/>
            </a:pPr>
            <a:r>
              <a:rPr lang="en-US" dirty="0" smtClean="0"/>
              <a:t>13, </a:t>
            </a:r>
            <a:r>
              <a:rPr lang="el-GR" dirty="0" smtClean="0"/>
              <a:t>στομάχι</a:t>
            </a:r>
            <a:endParaRPr lang="en-US" dirty="0"/>
          </a:p>
        </p:txBody>
      </p:sp>
      <p:pic>
        <p:nvPicPr>
          <p:cNvPr id="9318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3438" y="1928813"/>
            <a:ext cx="4500562" cy="492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a:p>
        </p:txBody>
      </p:sp>
    </p:spTree>
    <p:extLst>
      <p:ext uri="{BB962C8B-B14F-4D97-AF65-F5344CB8AC3E}">
        <p14:creationId xmlns:p14="http://schemas.microsoft.com/office/powerpoint/2010/main" xmlns="" val="33755431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l-GR" dirty="0" smtClean="0"/>
              <a:t>Μ</a:t>
            </a:r>
            <a:r>
              <a:rPr lang="en-US" dirty="0" smtClean="0"/>
              <a:t>RI</a:t>
            </a:r>
            <a:endParaRPr lang="en-US" dirty="0"/>
          </a:p>
        </p:txBody>
      </p:sp>
      <p:sp>
        <p:nvSpPr>
          <p:cNvPr id="94211" name="Content Placeholder 2"/>
          <p:cNvSpPr>
            <a:spLocks noGrp="1"/>
          </p:cNvSpPr>
          <p:nvPr>
            <p:ph idx="1"/>
          </p:nvPr>
        </p:nvSpPr>
        <p:spPr/>
        <p:txBody>
          <a:bodyPr/>
          <a:lstStyle/>
          <a:p>
            <a:pPr eaLnBrk="1" hangingPunct="1">
              <a:buFont typeface="Wingdings 2" pitchFamily="18" charset="2"/>
              <a:buNone/>
            </a:pPr>
            <a:r>
              <a:rPr lang="en-US" altLang="el-GR" dirty="0" smtClean="0"/>
              <a:t>1, </a:t>
            </a:r>
            <a:r>
              <a:rPr lang="el-GR" altLang="el-GR" dirty="0" smtClean="0"/>
              <a:t>ήπαρ</a:t>
            </a:r>
          </a:p>
          <a:p>
            <a:pPr eaLnBrk="1" hangingPunct="1">
              <a:buFont typeface="Wingdings 2" pitchFamily="18" charset="2"/>
              <a:buNone/>
            </a:pPr>
            <a:r>
              <a:rPr lang="en-US" altLang="el-GR" dirty="0" smtClean="0"/>
              <a:t>2, </a:t>
            </a:r>
            <a:r>
              <a:rPr lang="el-GR" altLang="el-GR" dirty="0" smtClean="0"/>
              <a:t>δ. </a:t>
            </a:r>
            <a:r>
              <a:rPr lang="el-GR" altLang="el-GR" dirty="0" err="1" smtClean="0"/>
              <a:t>Κολική</a:t>
            </a:r>
            <a:r>
              <a:rPr lang="el-GR" altLang="el-GR" dirty="0" smtClean="0"/>
              <a:t> καμπή</a:t>
            </a:r>
          </a:p>
          <a:p>
            <a:pPr eaLnBrk="1" hangingPunct="1">
              <a:buFont typeface="Wingdings 2" pitchFamily="18" charset="2"/>
              <a:buNone/>
            </a:pPr>
            <a:r>
              <a:rPr lang="en-US" altLang="el-GR" dirty="0" smtClean="0"/>
              <a:t>3, </a:t>
            </a:r>
            <a:r>
              <a:rPr lang="el-GR" altLang="el-GR" dirty="0" smtClean="0"/>
              <a:t>ανιόν κόλον</a:t>
            </a:r>
          </a:p>
          <a:p>
            <a:pPr eaLnBrk="1" hangingPunct="1">
              <a:buFont typeface="Wingdings 2" pitchFamily="18" charset="2"/>
              <a:buNone/>
            </a:pPr>
            <a:r>
              <a:rPr lang="en-US" altLang="el-GR" dirty="0" smtClean="0"/>
              <a:t>4, </a:t>
            </a:r>
            <a:r>
              <a:rPr lang="el-GR" altLang="el-GR" dirty="0" smtClean="0"/>
              <a:t>ουροδόχος κύστη</a:t>
            </a:r>
          </a:p>
          <a:p>
            <a:pPr eaLnBrk="1" hangingPunct="1">
              <a:buFont typeface="Wingdings 2" pitchFamily="18" charset="2"/>
              <a:buNone/>
            </a:pPr>
            <a:r>
              <a:rPr lang="en-US" altLang="el-GR" dirty="0" smtClean="0"/>
              <a:t>5, </a:t>
            </a:r>
            <a:r>
              <a:rPr lang="el-GR" altLang="el-GR" dirty="0" smtClean="0"/>
              <a:t>σιγμοειδές</a:t>
            </a:r>
          </a:p>
          <a:p>
            <a:pPr eaLnBrk="1" hangingPunct="1">
              <a:buFont typeface="Wingdings 2" pitchFamily="18" charset="2"/>
              <a:buNone/>
            </a:pPr>
            <a:r>
              <a:rPr lang="en-US" altLang="el-GR" dirty="0" smtClean="0"/>
              <a:t>6, </a:t>
            </a:r>
            <a:r>
              <a:rPr lang="el-GR" altLang="el-GR" dirty="0" smtClean="0"/>
              <a:t>λεπτό έντερο</a:t>
            </a:r>
          </a:p>
          <a:p>
            <a:pPr eaLnBrk="1" hangingPunct="1">
              <a:buFont typeface="Wingdings 2" pitchFamily="18" charset="2"/>
              <a:buNone/>
            </a:pPr>
            <a:r>
              <a:rPr lang="en-US" altLang="el-GR" dirty="0" smtClean="0"/>
              <a:t>7, </a:t>
            </a:r>
            <a:r>
              <a:rPr lang="el-GR" altLang="el-GR" dirty="0" smtClean="0"/>
              <a:t>πυλαία φλέβα</a:t>
            </a:r>
          </a:p>
          <a:p>
            <a:pPr eaLnBrk="1" hangingPunct="1">
              <a:buFont typeface="Wingdings 2" pitchFamily="18" charset="2"/>
              <a:buNone/>
            </a:pPr>
            <a:r>
              <a:rPr lang="en-US" altLang="el-GR" dirty="0" smtClean="0"/>
              <a:t>8, </a:t>
            </a:r>
            <a:r>
              <a:rPr lang="el-GR" altLang="el-GR" dirty="0" smtClean="0"/>
              <a:t>στομάχι</a:t>
            </a:r>
            <a:r>
              <a:rPr lang="en-US" altLang="el-GR" dirty="0" smtClean="0"/>
              <a:t> </a:t>
            </a:r>
          </a:p>
        </p:txBody>
      </p:sp>
      <p:pic>
        <p:nvPicPr>
          <p:cNvPr id="942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0463" y="1785938"/>
            <a:ext cx="5443537" cy="507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84</a:t>
            </a:fld>
            <a:endParaRPr lang="el-GR"/>
          </a:p>
        </p:txBody>
      </p:sp>
    </p:spTree>
    <p:extLst>
      <p:ext uri="{BB962C8B-B14F-4D97-AF65-F5344CB8AC3E}">
        <p14:creationId xmlns:p14="http://schemas.microsoft.com/office/powerpoint/2010/main" xmlns="" val="6179802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l-GR" dirty="0" smtClean="0"/>
              <a:t>Μ</a:t>
            </a:r>
            <a:r>
              <a:rPr lang="en-US" dirty="0" smtClean="0"/>
              <a:t>RI</a:t>
            </a:r>
            <a:endParaRPr lang="en-US" dirty="0"/>
          </a:p>
        </p:txBody>
      </p:sp>
      <p:sp>
        <p:nvSpPr>
          <p:cNvPr id="3" name="Content Placeholder 2"/>
          <p:cNvSpPr>
            <a:spLocks noGrp="1"/>
          </p:cNvSpPr>
          <p:nvPr>
            <p:ph idx="1"/>
          </p:nvPr>
        </p:nvSpPr>
        <p:spPr>
          <a:xfrm>
            <a:off x="323528" y="1196752"/>
            <a:ext cx="8424936" cy="5256584"/>
          </a:xfrm>
        </p:spPr>
        <p:txBody>
          <a:bodyPr>
            <a:noAutofit/>
          </a:bodyPr>
          <a:lstStyle/>
          <a:p>
            <a:pPr marL="448056" indent="-384048" eaLnBrk="1" fontAlgn="auto" hangingPunct="1">
              <a:spcBef>
                <a:spcPts val="600"/>
              </a:spcBef>
              <a:spcAft>
                <a:spcPts val="0"/>
              </a:spcAft>
              <a:buFont typeface="Wingdings 2"/>
              <a:buNone/>
              <a:defRPr/>
            </a:pPr>
            <a:r>
              <a:rPr lang="en-US" sz="1800" dirty="0" smtClean="0"/>
              <a:t>1, </a:t>
            </a:r>
            <a:r>
              <a:rPr lang="el-GR" sz="1800" dirty="0" smtClean="0"/>
              <a:t>ήπαρ,</a:t>
            </a:r>
          </a:p>
          <a:p>
            <a:pPr marL="448056" indent="-384048" eaLnBrk="1" fontAlgn="auto" hangingPunct="1">
              <a:spcBef>
                <a:spcPts val="600"/>
              </a:spcBef>
              <a:spcAft>
                <a:spcPts val="0"/>
              </a:spcAft>
              <a:buFont typeface="Wingdings 2"/>
              <a:buNone/>
              <a:defRPr/>
            </a:pPr>
            <a:r>
              <a:rPr lang="en-US" sz="1800" dirty="0" smtClean="0"/>
              <a:t>2, </a:t>
            </a:r>
            <a:r>
              <a:rPr lang="el-GR" sz="1800" dirty="0" smtClean="0"/>
              <a:t>πυλαία φλέβα</a:t>
            </a:r>
          </a:p>
          <a:p>
            <a:pPr marL="448056" indent="-384048" eaLnBrk="1" fontAlgn="auto" hangingPunct="1">
              <a:spcBef>
                <a:spcPts val="600"/>
              </a:spcBef>
              <a:spcAft>
                <a:spcPts val="0"/>
              </a:spcAft>
              <a:buFont typeface="Wingdings 2"/>
              <a:buNone/>
              <a:defRPr/>
            </a:pPr>
            <a:r>
              <a:rPr lang="en-US" sz="1800" dirty="0" smtClean="0"/>
              <a:t>3, </a:t>
            </a:r>
            <a:r>
              <a:rPr lang="el-GR" sz="1800" dirty="0" smtClean="0"/>
              <a:t>ηπατική καμπή</a:t>
            </a:r>
          </a:p>
          <a:p>
            <a:pPr marL="448056" indent="-384048" eaLnBrk="1" fontAlgn="auto" hangingPunct="1">
              <a:spcBef>
                <a:spcPts val="600"/>
              </a:spcBef>
              <a:spcAft>
                <a:spcPts val="0"/>
              </a:spcAft>
              <a:buFont typeface="Wingdings 2"/>
              <a:buNone/>
              <a:defRPr/>
            </a:pPr>
            <a:r>
              <a:rPr lang="en-US" sz="1800" dirty="0" smtClean="0"/>
              <a:t>4, </a:t>
            </a:r>
            <a:r>
              <a:rPr lang="el-GR" sz="1800" dirty="0" smtClean="0"/>
              <a:t>ανιόν κόλον</a:t>
            </a:r>
          </a:p>
          <a:p>
            <a:pPr marL="448056" indent="-384048" eaLnBrk="1" fontAlgn="auto" hangingPunct="1">
              <a:spcBef>
                <a:spcPts val="600"/>
              </a:spcBef>
              <a:spcAft>
                <a:spcPts val="0"/>
              </a:spcAft>
              <a:buFont typeface="Wingdings 2"/>
              <a:buNone/>
              <a:defRPr/>
            </a:pPr>
            <a:r>
              <a:rPr lang="en-US" sz="1800" dirty="0" smtClean="0"/>
              <a:t>5, </a:t>
            </a:r>
            <a:r>
              <a:rPr lang="el-GR" sz="1800" dirty="0" smtClean="0"/>
              <a:t>κάτω κοίλη φλέβα</a:t>
            </a:r>
          </a:p>
          <a:p>
            <a:pPr marL="448056" indent="-384048" eaLnBrk="1" fontAlgn="auto" hangingPunct="1">
              <a:spcBef>
                <a:spcPts val="600"/>
              </a:spcBef>
              <a:spcAft>
                <a:spcPts val="0"/>
              </a:spcAft>
              <a:buFont typeface="Wingdings 2"/>
              <a:buNone/>
              <a:defRPr/>
            </a:pPr>
            <a:r>
              <a:rPr lang="en-US" sz="1800" dirty="0" smtClean="0"/>
              <a:t>6, </a:t>
            </a:r>
            <a:r>
              <a:rPr lang="el-GR" sz="1800" dirty="0" smtClean="0"/>
              <a:t>κοιλιακή αορτή</a:t>
            </a:r>
          </a:p>
          <a:p>
            <a:pPr marL="448056" indent="-384048" eaLnBrk="1" fontAlgn="auto" hangingPunct="1">
              <a:spcBef>
                <a:spcPts val="600"/>
              </a:spcBef>
              <a:spcAft>
                <a:spcPts val="0"/>
              </a:spcAft>
              <a:buFont typeface="Wingdings 2"/>
              <a:buNone/>
              <a:defRPr/>
            </a:pPr>
            <a:r>
              <a:rPr lang="en-US" sz="1800" dirty="0" smtClean="0"/>
              <a:t>7, </a:t>
            </a:r>
            <a:r>
              <a:rPr lang="el-GR" sz="1800" dirty="0" smtClean="0"/>
              <a:t>δ. κοινή λαγόνια αρτηρία</a:t>
            </a:r>
          </a:p>
          <a:p>
            <a:pPr marL="448056" indent="-384048" eaLnBrk="1" fontAlgn="auto" hangingPunct="1">
              <a:spcBef>
                <a:spcPts val="600"/>
              </a:spcBef>
              <a:spcAft>
                <a:spcPts val="0"/>
              </a:spcAft>
              <a:buFont typeface="Wingdings 2"/>
              <a:buNone/>
              <a:defRPr/>
            </a:pPr>
            <a:r>
              <a:rPr lang="en-US" sz="1800" dirty="0" smtClean="0"/>
              <a:t>8, </a:t>
            </a:r>
            <a:r>
              <a:rPr lang="el-GR" sz="1800" dirty="0" smtClean="0"/>
              <a:t>αρ. κοινή λαγόνια αρτηρία</a:t>
            </a:r>
          </a:p>
          <a:p>
            <a:pPr marL="448056" indent="-384048" eaLnBrk="1" fontAlgn="auto" hangingPunct="1">
              <a:spcBef>
                <a:spcPts val="600"/>
              </a:spcBef>
              <a:spcAft>
                <a:spcPts val="0"/>
              </a:spcAft>
              <a:buFont typeface="Wingdings 2"/>
              <a:buNone/>
              <a:defRPr/>
            </a:pPr>
            <a:r>
              <a:rPr lang="en-US" sz="1800" dirty="0" smtClean="0"/>
              <a:t> 9, </a:t>
            </a:r>
            <a:r>
              <a:rPr lang="el-GR" sz="1800" dirty="0" smtClean="0"/>
              <a:t>λεπτό έντερο</a:t>
            </a:r>
          </a:p>
          <a:p>
            <a:pPr marL="448056" indent="-384048" eaLnBrk="1" fontAlgn="auto" hangingPunct="1">
              <a:spcBef>
                <a:spcPts val="600"/>
              </a:spcBef>
              <a:spcAft>
                <a:spcPts val="0"/>
              </a:spcAft>
              <a:buFont typeface="Wingdings 2"/>
              <a:buNone/>
              <a:defRPr/>
            </a:pPr>
            <a:r>
              <a:rPr lang="en-US" sz="1800" dirty="0" smtClean="0"/>
              <a:t>10, </a:t>
            </a:r>
            <a:r>
              <a:rPr lang="el-GR" sz="1800" dirty="0" smtClean="0"/>
              <a:t>ουροδόχος κύστη</a:t>
            </a:r>
          </a:p>
          <a:p>
            <a:pPr marL="448056" indent="-384048" eaLnBrk="1" fontAlgn="auto" hangingPunct="1">
              <a:spcBef>
                <a:spcPts val="600"/>
              </a:spcBef>
              <a:spcAft>
                <a:spcPts val="0"/>
              </a:spcAft>
              <a:buFont typeface="Wingdings 2"/>
              <a:buNone/>
              <a:defRPr/>
            </a:pPr>
            <a:r>
              <a:rPr lang="en-US" sz="1800" dirty="0" smtClean="0"/>
              <a:t>11, </a:t>
            </a:r>
            <a:r>
              <a:rPr lang="el-GR" sz="1800" dirty="0" smtClean="0"/>
              <a:t>σιγμοειδές</a:t>
            </a:r>
          </a:p>
          <a:p>
            <a:pPr marL="448056" indent="-384048" eaLnBrk="1" fontAlgn="auto" hangingPunct="1">
              <a:spcBef>
                <a:spcPts val="600"/>
              </a:spcBef>
              <a:spcAft>
                <a:spcPts val="0"/>
              </a:spcAft>
              <a:buFont typeface="Wingdings 2"/>
              <a:buNone/>
              <a:defRPr/>
            </a:pPr>
            <a:r>
              <a:rPr lang="en-US" sz="1800" dirty="0" smtClean="0"/>
              <a:t>12, </a:t>
            </a:r>
            <a:r>
              <a:rPr lang="el-GR" sz="1800" dirty="0" smtClean="0"/>
              <a:t>13, κατιόν κόλον</a:t>
            </a:r>
          </a:p>
          <a:p>
            <a:pPr marL="448056" indent="-384048" eaLnBrk="1" fontAlgn="auto" hangingPunct="1">
              <a:spcBef>
                <a:spcPts val="600"/>
              </a:spcBef>
              <a:spcAft>
                <a:spcPts val="0"/>
              </a:spcAft>
              <a:buFont typeface="Wingdings 2"/>
              <a:buNone/>
              <a:defRPr/>
            </a:pPr>
            <a:r>
              <a:rPr lang="en-US" sz="1800" dirty="0" smtClean="0"/>
              <a:t>14, </a:t>
            </a:r>
            <a:r>
              <a:rPr lang="el-GR" sz="1800" dirty="0" smtClean="0"/>
              <a:t>σπλην</a:t>
            </a:r>
          </a:p>
          <a:p>
            <a:pPr marL="448056" indent="-384048" eaLnBrk="1" fontAlgn="auto" hangingPunct="1">
              <a:spcBef>
                <a:spcPts val="600"/>
              </a:spcBef>
              <a:spcAft>
                <a:spcPts val="0"/>
              </a:spcAft>
              <a:buFont typeface="Wingdings 2"/>
              <a:buNone/>
              <a:defRPr/>
            </a:pPr>
            <a:r>
              <a:rPr lang="en-US" sz="1800" dirty="0" smtClean="0"/>
              <a:t>15, </a:t>
            </a:r>
            <a:r>
              <a:rPr lang="el-GR" sz="1800" dirty="0" smtClean="0"/>
              <a:t>στομάχι</a:t>
            </a:r>
            <a:endParaRPr lang="en-US" sz="1800" dirty="0"/>
          </a:p>
        </p:txBody>
      </p:sp>
      <p:pic>
        <p:nvPicPr>
          <p:cNvPr id="9523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13238" y="2357438"/>
            <a:ext cx="4830762" cy="450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a:p>
        </p:txBody>
      </p:sp>
    </p:spTree>
    <p:extLst>
      <p:ext uri="{BB962C8B-B14F-4D97-AF65-F5344CB8AC3E}">
        <p14:creationId xmlns:p14="http://schemas.microsoft.com/office/powerpoint/2010/main" xmlns="" val="32927921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l-GR" dirty="0" smtClean="0"/>
              <a:t>Μ</a:t>
            </a:r>
            <a:r>
              <a:rPr lang="en-US" dirty="0" smtClean="0"/>
              <a:t>RI</a:t>
            </a:r>
            <a:endParaRPr lang="en-US" dirty="0"/>
          </a:p>
        </p:txBody>
      </p:sp>
      <p:sp>
        <p:nvSpPr>
          <p:cNvPr id="3" name="Content Placeholder 2"/>
          <p:cNvSpPr>
            <a:spLocks noGrp="1"/>
          </p:cNvSpPr>
          <p:nvPr>
            <p:ph idx="1"/>
          </p:nvPr>
        </p:nvSpPr>
        <p:spPr/>
        <p:txBody>
          <a:bodyPr>
            <a:noAutofit/>
          </a:bodyPr>
          <a:lstStyle/>
          <a:p>
            <a:pPr marL="448056" indent="-384048" eaLnBrk="1" fontAlgn="auto" hangingPunct="1">
              <a:spcBef>
                <a:spcPts val="600"/>
              </a:spcBef>
              <a:spcAft>
                <a:spcPts val="0"/>
              </a:spcAft>
              <a:buFont typeface="Wingdings 2"/>
              <a:buNone/>
              <a:defRPr/>
            </a:pPr>
            <a:r>
              <a:rPr lang="en-US" sz="1800" dirty="0" smtClean="0"/>
              <a:t>1, </a:t>
            </a:r>
            <a:r>
              <a:rPr lang="el-GR" sz="1800" dirty="0" smtClean="0"/>
              <a:t>ήπαρ</a:t>
            </a:r>
          </a:p>
          <a:p>
            <a:pPr marL="448056" indent="-384048" eaLnBrk="1" fontAlgn="auto" hangingPunct="1">
              <a:spcBef>
                <a:spcPts val="600"/>
              </a:spcBef>
              <a:spcAft>
                <a:spcPts val="0"/>
              </a:spcAft>
              <a:buFont typeface="Wingdings 2"/>
              <a:buNone/>
              <a:defRPr/>
            </a:pPr>
            <a:r>
              <a:rPr lang="el-GR" sz="1800" dirty="0" smtClean="0"/>
              <a:t>2, ανιόν κόλον</a:t>
            </a:r>
          </a:p>
          <a:p>
            <a:pPr marL="448056" indent="-384048" eaLnBrk="1" fontAlgn="auto" hangingPunct="1">
              <a:spcBef>
                <a:spcPts val="600"/>
              </a:spcBef>
              <a:spcAft>
                <a:spcPts val="0"/>
              </a:spcAft>
              <a:buFont typeface="Wingdings 2"/>
              <a:buNone/>
              <a:defRPr/>
            </a:pPr>
            <a:r>
              <a:rPr lang="en-US" sz="1800" dirty="0" smtClean="0"/>
              <a:t>3, </a:t>
            </a:r>
            <a:r>
              <a:rPr lang="el-GR" sz="1800" dirty="0" smtClean="0"/>
              <a:t>κάτω κοίλη φλέβα</a:t>
            </a:r>
          </a:p>
          <a:p>
            <a:pPr marL="448056" indent="-384048" eaLnBrk="1" fontAlgn="auto" hangingPunct="1">
              <a:spcBef>
                <a:spcPts val="600"/>
              </a:spcBef>
              <a:spcAft>
                <a:spcPts val="0"/>
              </a:spcAft>
              <a:buFont typeface="Wingdings 2"/>
              <a:buNone/>
              <a:defRPr/>
            </a:pPr>
            <a:r>
              <a:rPr lang="en-US" sz="1800" dirty="0" smtClean="0"/>
              <a:t>4, </a:t>
            </a:r>
            <a:r>
              <a:rPr lang="el-GR" sz="1800" dirty="0" smtClean="0"/>
              <a:t>αρ. κοινή Λαγόνια φλέβα</a:t>
            </a:r>
          </a:p>
          <a:p>
            <a:pPr marL="448056" indent="-384048" eaLnBrk="1" fontAlgn="auto" hangingPunct="1">
              <a:spcBef>
                <a:spcPts val="600"/>
              </a:spcBef>
              <a:spcAft>
                <a:spcPts val="0"/>
              </a:spcAft>
              <a:buFont typeface="Wingdings 2"/>
              <a:buNone/>
              <a:defRPr/>
            </a:pPr>
            <a:r>
              <a:rPr lang="el-GR" sz="1800" dirty="0" smtClean="0"/>
              <a:t> </a:t>
            </a:r>
            <a:r>
              <a:rPr lang="en-US" sz="1800" dirty="0" smtClean="0"/>
              <a:t>5, </a:t>
            </a:r>
            <a:r>
              <a:rPr lang="el-GR" sz="1800" dirty="0" smtClean="0"/>
              <a:t>δ. Ψοΐτης μυς</a:t>
            </a:r>
          </a:p>
          <a:p>
            <a:pPr marL="448056" indent="-384048" eaLnBrk="1" fontAlgn="auto" hangingPunct="1">
              <a:spcBef>
                <a:spcPts val="600"/>
              </a:spcBef>
              <a:spcAft>
                <a:spcPts val="0"/>
              </a:spcAft>
              <a:buFont typeface="Wingdings 2"/>
              <a:buNone/>
              <a:defRPr/>
            </a:pPr>
            <a:r>
              <a:rPr lang="en-US" sz="1800" dirty="0" smtClean="0"/>
              <a:t>6, </a:t>
            </a:r>
            <a:r>
              <a:rPr lang="el-GR" sz="1800" dirty="0" smtClean="0"/>
              <a:t>λαγόνιο οστό</a:t>
            </a:r>
          </a:p>
          <a:p>
            <a:pPr marL="448056" indent="-384048" eaLnBrk="1" fontAlgn="auto" hangingPunct="1">
              <a:spcBef>
                <a:spcPts val="600"/>
              </a:spcBef>
              <a:spcAft>
                <a:spcPts val="0"/>
              </a:spcAft>
              <a:buFont typeface="Wingdings 2"/>
              <a:buNone/>
              <a:defRPr/>
            </a:pPr>
            <a:r>
              <a:rPr lang="en-US" sz="1800" dirty="0" smtClean="0"/>
              <a:t>7, </a:t>
            </a:r>
            <a:r>
              <a:rPr lang="el-GR" sz="1800" dirty="0" smtClean="0"/>
              <a:t>κεφαλή μηριαίου</a:t>
            </a:r>
          </a:p>
          <a:p>
            <a:pPr marL="448056" indent="-384048" eaLnBrk="1" fontAlgn="auto" hangingPunct="1">
              <a:spcBef>
                <a:spcPts val="600"/>
              </a:spcBef>
              <a:spcAft>
                <a:spcPts val="0"/>
              </a:spcAft>
              <a:buFont typeface="Wingdings 2"/>
              <a:buNone/>
              <a:defRPr/>
            </a:pPr>
            <a:r>
              <a:rPr lang="en-US" sz="1800" dirty="0" smtClean="0"/>
              <a:t>8, </a:t>
            </a:r>
            <a:r>
              <a:rPr lang="el-GR" sz="1800" dirty="0" smtClean="0"/>
              <a:t>ουροδόχος κύστη</a:t>
            </a:r>
          </a:p>
          <a:p>
            <a:pPr marL="448056" indent="-384048" eaLnBrk="1" fontAlgn="auto" hangingPunct="1">
              <a:spcBef>
                <a:spcPts val="600"/>
              </a:spcBef>
              <a:spcAft>
                <a:spcPts val="0"/>
              </a:spcAft>
              <a:buFont typeface="Wingdings 2"/>
              <a:buNone/>
              <a:defRPr/>
            </a:pPr>
            <a:r>
              <a:rPr lang="en-US" sz="1800" dirty="0" smtClean="0"/>
              <a:t>9, </a:t>
            </a:r>
            <a:r>
              <a:rPr lang="el-GR" sz="1800" dirty="0" smtClean="0"/>
              <a:t>σιγμοειδές</a:t>
            </a:r>
          </a:p>
          <a:p>
            <a:pPr marL="448056" indent="-384048" eaLnBrk="1" fontAlgn="auto" hangingPunct="1">
              <a:spcBef>
                <a:spcPts val="600"/>
              </a:spcBef>
              <a:spcAft>
                <a:spcPts val="0"/>
              </a:spcAft>
              <a:buFont typeface="Wingdings 2"/>
              <a:buNone/>
              <a:defRPr/>
            </a:pPr>
            <a:r>
              <a:rPr lang="en-US" sz="1800" dirty="0" smtClean="0"/>
              <a:t>10, </a:t>
            </a:r>
            <a:r>
              <a:rPr lang="el-GR" sz="1800" dirty="0" smtClean="0"/>
              <a:t>λεπτό έντερο</a:t>
            </a:r>
          </a:p>
          <a:p>
            <a:pPr marL="448056" indent="-384048" eaLnBrk="1" fontAlgn="auto" hangingPunct="1">
              <a:spcBef>
                <a:spcPts val="600"/>
              </a:spcBef>
              <a:spcAft>
                <a:spcPts val="0"/>
              </a:spcAft>
              <a:buFont typeface="Wingdings 2"/>
              <a:buNone/>
              <a:defRPr/>
            </a:pPr>
            <a:r>
              <a:rPr lang="en-US" sz="1800" dirty="0" smtClean="0"/>
              <a:t>11, </a:t>
            </a:r>
            <a:r>
              <a:rPr lang="el-GR" sz="1800" dirty="0" smtClean="0"/>
              <a:t>κατιόν κόλον</a:t>
            </a:r>
          </a:p>
          <a:p>
            <a:pPr marL="448056" indent="-384048" eaLnBrk="1" fontAlgn="auto" hangingPunct="1">
              <a:spcBef>
                <a:spcPts val="600"/>
              </a:spcBef>
              <a:spcAft>
                <a:spcPts val="0"/>
              </a:spcAft>
              <a:buFont typeface="Wingdings 2"/>
              <a:buNone/>
              <a:defRPr/>
            </a:pPr>
            <a:r>
              <a:rPr lang="en-US" sz="1800" dirty="0" smtClean="0"/>
              <a:t>12, </a:t>
            </a:r>
            <a:r>
              <a:rPr lang="el-GR" sz="1800" dirty="0" smtClean="0"/>
              <a:t>σπλην</a:t>
            </a:r>
          </a:p>
          <a:p>
            <a:pPr marL="448056" indent="-384048" eaLnBrk="1" fontAlgn="auto" hangingPunct="1">
              <a:spcBef>
                <a:spcPts val="600"/>
              </a:spcBef>
              <a:spcAft>
                <a:spcPts val="0"/>
              </a:spcAft>
              <a:buFont typeface="Wingdings 2"/>
              <a:buNone/>
              <a:defRPr/>
            </a:pPr>
            <a:r>
              <a:rPr lang="en-US" sz="1800" dirty="0" smtClean="0"/>
              <a:t>13, </a:t>
            </a:r>
            <a:r>
              <a:rPr lang="el-GR" sz="1800" dirty="0" smtClean="0"/>
              <a:t>κατιόν κόλον</a:t>
            </a:r>
          </a:p>
          <a:p>
            <a:pPr marL="448056" indent="-384048" eaLnBrk="1" fontAlgn="auto" hangingPunct="1">
              <a:spcBef>
                <a:spcPts val="600"/>
              </a:spcBef>
              <a:spcAft>
                <a:spcPts val="0"/>
              </a:spcAft>
              <a:buFont typeface="Wingdings 2"/>
              <a:buNone/>
              <a:defRPr/>
            </a:pPr>
            <a:r>
              <a:rPr lang="en-US" sz="1800" dirty="0" smtClean="0"/>
              <a:t>14, </a:t>
            </a:r>
            <a:r>
              <a:rPr lang="el-GR" sz="1800" dirty="0" smtClean="0"/>
              <a:t>στομάχι</a:t>
            </a:r>
            <a:endParaRPr lang="en-US" sz="1800" dirty="0"/>
          </a:p>
        </p:txBody>
      </p:sp>
      <p:pic>
        <p:nvPicPr>
          <p:cNvPr id="9626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22675" y="1714500"/>
            <a:ext cx="5521325"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a:p>
        </p:txBody>
      </p:sp>
    </p:spTree>
    <p:extLst>
      <p:ext uri="{BB962C8B-B14F-4D97-AF65-F5344CB8AC3E}">
        <p14:creationId xmlns:p14="http://schemas.microsoft.com/office/powerpoint/2010/main" xmlns="" val="12879679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l-GR" dirty="0" smtClean="0"/>
              <a:t>Μ</a:t>
            </a:r>
            <a:r>
              <a:rPr lang="en-US" dirty="0" smtClean="0"/>
              <a:t>RI</a:t>
            </a:r>
            <a:endParaRPr lang="en-US" dirty="0"/>
          </a:p>
        </p:txBody>
      </p:sp>
      <p:sp>
        <p:nvSpPr>
          <p:cNvPr id="97283" name="Content Placeholder 2"/>
          <p:cNvSpPr>
            <a:spLocks noGrp="1"/>
          </p:cNvSpPr>
          <p:nvPr>
            <p:ph idx="1"/>
          </p:nvPr>
        </p:nvSpPr>
        <p:spPr/>
        <p:txBody>
          <a:bodyPr/>
          <a:lstStyle/>
          <a:p>
            <a:pPr eaLnBrk="1" hangingPunct="1">
              <a:buFont typeface="Wingdings 2" pitchFamily="18" charset="2"/>
              <a:buNone/>
            </a:pPr>
            <a:r>
              <a:rPr lang="en-US" altLang="el-GR" smtClean="0"/>
              <a:t>1, </a:t>
            </a:r>
            <a:r>
              <a:rPr lang="el-GR" altLang="el-GR" smtClean="0"/>
              <a:t>ήπαρ</a:t>
            </a:r>
          </a:p>
          <a:p>
            <a:pPr eaLnBrk="1" hangingPunct="1">
              <a:buFont typeface="Wingdings 2" pitchFamily="18" charset="2"/>
              <a:buNone/>
            </a:pPr>
            <a:r>
              <a:rPr lang="en-US" altLang="el-GR" smtClean="0"/>
              <a:t>2, </a:t>
            </a:r>
            <a:r>
              <a:rPr lang="el-GR" altLang="el-GR" smtClean="0"/>
              <a:t>δ. Νεφρός</a:t>
            </a:r>
          </a:p>
          <a:p>
            <a:pPr eaLnBrk="1" hangingPunct="1">
              <a:buFont typeface="Wingdings 2" pitchFamily="18" charset="2"/>
              <a:buNone/>
            </a:pPr>
            <a:r>
              <a:rPr lang="en-US" altLang="el-GR" smtClean="0"/>
              <a:t>3, </a:t>
            </a:r>
            <a:r>
              <a:rPr lang="el-GR" altLang="el-GR" smtClean="0"/>
              <a:t>ανιόν κόλον</a:t>
            </a:r>
          </a:p>
          <a:p>
            <a:pPr eaLnBrk="1" hangingPunct="1">
              <a:buFont typeface="Wingdings 2" pitchFamily="18" charset="2"/>
              <a:buNone/>
            </a:pPr>
            <a:r>
              <a:rPr lang="en-US" altLang="el-GR" smtClean="0"/>
              <a:t>4, </a:t>
            </a:r>
            <a:r>
              <a:rPr lang="el-GR" altLang="el-GR" smtClean="0"/>
              <a:t>μήτρα</a:t>
            </a:r>
          </a:p>
          <a:p>
            <a:pPr eaLnBrk="1" hangingPunct="1">
              <a:buFont typeface="Wingdings 2" pitchFamily="18" charset="2"/>
              <a:buNone/>
            </a:pPr>
            <a:r>
              <a:rPr lang="en-US" altLang="el-GR" smtClean="0"/>
              <a:t>5, </a:t>
            </a:r>
            <a:r>
              <a:rPr lang="el-GR" altLang="el-GR" smtClean="0"/>
              <a:t>σπονδυλικός σωλήνας ΕΝΥ</a:t>
            </a:r>
          </a:p>
          <a:p>
            <a:pPr eaLnBrk="1" hangingPunct="1">
              <a:buFont typeface="Wingdings 2" pitchFamily="18" charset="2"/>
              <a:buNone/>
            </a:pPr>
            <a:r>
              <a:rPr lang="en-US" altLang="el-GR" smtClean="0"/>
              <a:t>6, </a:t>
            </a:r>
            <a:r>
              <a:rPr lang="el-GR" altLang="el-GR" smtClean="0"/>
              <a:t>λεπτό έντερο</a:t>
            </a:r>
          </a:p>
          <a:p>
            <a:pPr eaLnBrk="1" hangingPunct="1">
              <a:buFont typeface="Wingdings 2" pitchFamily="18" charset="2"/>
              <a:buNone/>
            </a:pPr>
            <a:r>
              <a:rPr lang="en-US" altLang="el-GR" smtClean="0"/>
              <a:t>7, </a:t>
            </a:r>
            <a:r>
              <a:rPr lang="el-GR" altLang="el-GR" smtClean="0"/>
              <a:t>κατιόν κόλον</a:t>
            </a:r>
          </a:p>
          <a:p>
            <a:pPr eaLnBrk="1" hangingPunct="1">
              <a:buFont typeface="Wingdings 2" pitchFamily="18" charset="2"/>
              <a:buNone/>
            </a:pPr>
            <a:r>
              <a:rPr lang="en-US" altLang="el-GR" smtClean="0"/>
              <a:t>8, </a:t>
            </a:r>
            <a:r>
              <a:rPr lang="el-GR" altLang="el-GR" smtClean="0"/>
              <a:t>αρ. Νεφρός</a:t>
            </a:r>
          </a:p>
          <a:p>
            <a:pPr eaLnBrk="1" hangingPunct="1">
              <a:buFont typeface="Wingdings 2" pitchFamily="18" charset="2"/>
              <a:buNone/>
            </a:pPr>
            <a:r>
              <a:rPr lang="en-US" altLang="el-GR" smtClean="0"/>
              <a:t>9, </a:t>
            </a:r>
            <a:r>
              <a:rPr lang="el-GR" altLang="el-GR" smtClean="0"/>
              <a:t>σπλην</a:t>
            </a:r>
            <a:endParaRPr lang="en-US" altLang="el-GR" smtClean="0"/>
          </a:p>
        </p:txBody>
      </p:sp>
      <p:pic>
        <p:nvPicPr>
          <p:cNvPr id="9728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6833" r="7985"/>
          <a:stretch>
            <a:fillRect/>
          </a:stretch>
        </p:blipFill>
        <p:spPr bwMode="auto">
          <a:xfrm>
            <a:off x="4143375" y="1857375"/>
            <a:ext cx="4572000"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87</a:t>
            </a:fld>
            <a:endParaRPr lang="el-GR"/>
          </a:p>
        </p:txBody>
      </p:sp>
    </p:spTree>
    <p:extLst>
      <p:ext uri="{BB962C8B-B14F-4D97-AF65-F5344CB8AC3E}">
        <p14:creationId xmlns:p14="http://schemas.microsoft.com/office/powerpoint/2010/main" xmlns="" val="41987094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l-GR" dirty="0" smtClean="0"/>
              <a:t>Μ</a:t>
            </a:r>
            <a:r>
              <a:rPr lang="en-US" dirty="0" smtClean="0"/>
              <a:t>RI</a:t>
            </a:r>
            <a:endParaRPr lang="en-US" dirty="0"/>
          </a:p>
        </p:txBody>
      </p:sp>
      <p:sp>
        <p:nvSpPr>
          <p:cNvPr id="3" name="Content Placeholder 2"/>
          <p:cNvSpPr>
            <a:spLocks noGrp="1"/>
          </p:cNvSpPr>
          <p:nvPr>
            <p:ph idx="1"/>
          </p:nvPr>
        </p:nvSpPr>
        <p:spPr/>
        <p:txBody>
          <a:bodyPr>
            <a:normAutofit lnSpcReduction="10000"/>
          </a:bodyPr>
          <a:lstStyle/>
          <a:p>
            <a:pPr marL="448056" indent="-384048" eaLnBrk="1" fontAlgn="auto" hangingPunct="1">
              <a:spcAft>
                <a:spcPts val="0"/>
              </a:spcAft>
              <a:buFont typeface="Wingdings 2"/>
              <a:buNone/>
              <a:defRPr/>
            </a:pPr>
            <a:r>
              <a:rPr lang="en-US" dirty="0" smtClean="0"/>
              <a:t>1, </a:t>
            </a:r>
            <a:r>
              <a:rPr lang="el-GR" dirty="0" smtClean="0"/>
              <a:t>ήπαρ</a:t>
            </a:r>
            <a:r>
              <a:rPr lang="en-US" dirty="0" smtClean="0"/>
              <a:t> </a:t>
            </a:r>
            <a:endParaRPr lang="el-GR" dirty="0" smtClean="0"/>
          </a:p>
          <a:p>
            <a:pPr marL="448056" indent="-384048" eaLnBrk="1" fontAlgn="auto" hangingPunct="1">
              <a:spcAft>
                <a:spcPts val="0"/>
              </a:spcAft>
              <a:buFont typeface="Wingdings 2"/>
              <a:buNone/>
              <a:defRPr/>
            </a:pPr>
            <a:r>
              <a:rPr lang="en-US" dirty="0" smtClean="0"/>
              <a:t>2, </a:t>
            </a:r>
            <a:r>
              <a:rPr lang="el-GR" dirty="0" smtClean="0"/>
              <a:t>δ. νεφρός</a:t>
            </a:r>
          </a:p>
          <a:p>
            <a:pPr marL="448056" indent="-384048" eaLnBrk="1" fontAlgn="auto" hangingPunct="1">
              <a:spcAft>
                <a:spcPts val="0"/>
              </a:spcAft>
              <a:buFont typeface="Wingdings 2"/>
              <a:buNone/>
              <a:defRPr/>
            </a:pPr>
            <a:r>
              <a:rPr lang="en-US" dirty="0" smtClean="0"/>
              <a:t>3, </a:t>
            </a:r>
            <a:r>
              <a:rPr lang="el-GR" dirty="0" smtClean="0"/>
              <a:t>σπονδυλικός σωλήνας ΕΝΥ</a:t>
            </a:r>
          </a:p>
          <a:p>
            <a:pPr marL="448056" indent="-384048" eaLnBrk="1" fontAlgn="auto" hangingPunct="1">
              <a:spcAft>
                <a:spcPts val="0"/>
              </a:spcAft>
              <a:buFont typeface="Wingdings 2"/>
              <a:buNone/>
              <a:defRPr/>
            </a:pPr>
            <a:r>
              <a:rPr lang="en-US" dirty="0" smtClean="0"/>
              <a:t>4, </a:t>
            </a:r>
            <a:r>
              <a:rPr lang="el-GR" dirty="0" smtClean="0"/>
              <a:t>δ. ιερολαγόνιος άρθρωση</a:t>
            </a:r>
          </a:p>
          <a:p>
            <a:pPr marL="448056" indent="-384048" eaLnBrk="1" fontAlgn="auto" hangingPunct="1">
              <a:spcAft>
                <a:spcPts val="0"/>
              </a:spcAft>
              <a:buFont typeface="Wingdings 2"/>
              <a:buNone/>
              <a:defRPr/>
            </a:pPr>
            <a:r>
              <a:rPr lang="en-US" dirty="0" smtClean="0"/>
              <a:t>5, </a:t>
            </a:r>
            <a:r>
              <a:rPr lang="el-GR" dirty="0" smtClean="0"/>
              <a:t>ορθό</a:t>
            </a:r>
            <a:r>
              <a:rPr lang="en-US" dirty="0" smtClean="0"/>
              <a:t> </a:t>
            </a:r>
            <a:endParaRPr lang="el-GR" dirty="0" smtClean="0"/>
          </a:p>
          <a:p>
            <a:pPr marL="448056" indent="-384048" eaLnBrk="1" fontAlgn="auto" hangingPunct="1">
              <a:spcAft>
                <a:spcPts val="0"/>
              </a:spcAft>
              <a:buFont typeface="Wingdings 2"/>
              <a:buNone/>
              <a:defRPr/>
            </a:pPr>
            <a:r>
              <a:rPr lang="en-US" dirty="0" smtClean="0"/>
              <a:t>6, </a:t>
            </a:r>
            <a:r>
              <a:rPr lang="el-GR" dirty="0" smtClean="0"/>
              <a:t>μήτρα</a:t>
            </a:r>
          </a:p>
          <a:p>
            <a:pPr marL="448056" indent="-384048" eaLnBrk="1" fontAlgn="auto" hangingPunct="1">
              <a:spcAft>
                <a:spcPts val="0"/>
              </a:spcAft>
              <a:buFont typeface="Wingdings 2"/>
              <a:buNone/>
              <a:defRPr/>
            </a:pPr>
            <a:r>
              <a:rPr lang="en-US" dirty="0" smtClean="0"/>
              <a:t>7, </a:t>
            </a:r>
            <a:r>
              <a:rPr lang="el-GR" dirty="0" smtClean="0"/>
              <a:t>λαγόνιο οστό</a:t>
            </a:r>
          </a:p>
          <a:p>
            <a:pPr marL="448056" indent="-384048" eaLnBrk="1" fontAlgn="auto" hangingPunct="1">
              <a:spcAft>
                <a:spcPts val="0"/>
              </a:spcAft>
              <a:buFont typeface="Wingdings 2"/>
              <a:buNone/>
              <a:defRPr/>
            </a:pPr>
            <a:r>
              <a:rPr lang="en-US" dirty="0" smtClean="0"/>
              <a:t>8, </a:t>
            </a:r>
            <a:r>
              <a:rPr lang="el-GR" dirty="0" smtClean="0"/>
              <a:t>κατιόν κόλον</a:t>
            </a:r>
          </a:p>
          <a:p>
            <a:pPr marL="448056" indent="-384048" eaLnBrk="1" fontAlgn="auto" hangingPunct="1">
              <a:spcAft>
                <a:spcPts val="0"/>
              </a:spcAft>
              <a:buFont typeface="Wingdings 2"/>
              <a:buNone/>
              <a:defRPr/>
            </a:pPr>
            <a:r>
              <a:rPr lang="en-US" dirty="0" smtClean="0"/>
              <a:t>9, </a:t>
            </a:r>
            <a:r>
              <a:rPr lang="el-GR" dirty="0" smtClean="0"/>
              <a:t>αρ. νεφρός</a:t>
            </a:r>
          </a:p>
          <a:p>
            <a:pPr marL="448056" indent="-384048" eaLnBrk="1" fontAlgn="auto" hangingPunct="1">
              <a:spcAft>
                <a:spcPts val="0"/>
              </a:spcAft>
              <a:buFont typeface="Wingdings 2"/>
              <a:buNone/>
              <a:defRPr/>
            </a:pPr>
            <a:r>
              <a:rPr lang="en-US" dirty="0" smtClean="0"/>
              <a:t>10, </a:t>
            </a:r>
            <a:r>
              <a:rPr lang="el-GR" dirty="0" smtClean="0"/>
              <a:t>σπλην</a:t>
            </a:r>
            <a:endParaRPr lang="en-US" dirty="0"/>
          </a:p>
        </p:txBody>
      </p:sp>
      <p:pic>
        <p:nvPicPr>
          <p:cNvPr id="9830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43375" y="1460500"/>
            <a:ext cx="5000625" cy="539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a:p>
        </p:txBody>
      </p:sp>
    </p:spTree>
    <p:extLst>
      <p:ext uri="{BB962C8B-B14F-4D97-AF65-F5344CB8AC3E}">
        <p14:creationId xmlns:p14="http://schemas.microsoft.com/office/powerpoint/2010/main" xmlns="" val="445325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Διαχωρισμός της κοιλίας σε </a:t>
            </a:r>
            <a:r>
              <a:rPr lang="el-GR" dirty="0" smtClean="0">
                <a:solidFill>
                  <a:prstClr val="white"/>
                </a:solidFill>
              </a:rPr>
              <a:t>9 </a:t>
            </a:r>
            <a:r>
              <a:rPr lang="el-GR" altLang="el-GR" dirty="0">
                <a:solidFill>
                  <a:prstClr val="white"/>
                </a:solidFill>
              </a:rPr>
              <a:t>περιοχές </a:t>
            </a:r>
            <a:r>
              <a:rPr lang="el-GR" altLang="el-GR" sz="3000" b="0" dirty="0">
                <a:solidFill>
                  <a:prstClr val="white"/>
                </a:solidFill>
              </a:rPr>
              <a:t>1/2</a:t>
            </a:r>
            <a:endParaRPr lang="el-GR" dirty="0"/>
          </a:p>
        </p:txBody>
      </p:sp>
      <p:sp>
        <p:nvSpPr>
          <p:cNvPr id="15362" name="Content Placeholder 2"/>
          <p:cNvSpPr>
            <a:spLocks noGrp="1"/>
          </p:cNvSpPr>
          <p:nvPr>
            <p:ph idx="1"/>
          </p:nvPr>
        </p:nvSpPr>
        <p:spPr/>
        <p:txBody>
          <a:bodyPr>
            <a:normAutofit lnSpcReduction="10000"/>
          </a:bodyPr>
          <a:lstStyle/>
          <a:p>
            <a:pPr>
              <a:buFont typeface="Wingdings 2" pitchFamily="18" charset="2"/>
              <a:buNone/>
            </a:pPr>
            <a:r>
              <a:rPr lang="el-GR" altLang="el-GR" sz="2400" dirty="0" smtClean="0"/>
              <a:t>Ο δεύτερος τρόπος χωρίζει την κοιλιά σε 9 περιοχές:</a:t>
            </a:r>
          </a:p>
          <a:p>
            <a:r>
              <a:rPr lang="el-GR" altLang="el-GR" sz="2400" dirty="0" smtClean="0"/>
              <a:t>Αριστερό υποχόνδριο - </a:t>
            </a:r>
            <a:r>
              <a:rPr lang="en-US" altLang="el-GR" sz="2400" dirty="0" smtClean="0"/>
              <a:t>LH </a:t>
            </a:r>
          </a:p>
          <a:p>
            <a:r>
              <a:rPr lang="el-GR" altLang="el-GR" sz="2400" dirty="0" smtClean="0"/>
              <a:t>Αριστερή </a:t>
            </a:r>
            <a:r>
              <a:rPr lang="el-GR" altLang="el-GR" sz="2400" dirty="0" err="1" smtClean="0"/>
              <a:t>οσφυική</a:t>
            </a:r>
            <a:r>
              <a:rPr lang="el-GR" altLang="el-GR" sz="2400" dirty="0" smtClean="0"/>
              <a:t> - </a:t>
            </a:r>
            <a:r>
              <a:rPr lang="en-US" altLang="el-GR" sz="2400" dirty="0" smtClean="0"/>
              <a:t>LL </a:t>
            </a:r>
          </a:p>
          <a:p>
            <a:r>
              <a:rPr lang="el-GR" altLang="el-GR" sz="2400" dirty="0" smtClean="0"/>
              <a:t>Αριστερή βουβωνική χώρα -</a:t>
            </a:r>
            <a:r>
              <a:rPr lang="en-US" altLang="el-GR" sz="2400" dirty="0" smtClean="0"/>
              <a:t> LI </a:t>
            </a:r>
          </a:p>
          <a:p>
            <a:r>
              <a:rPr lang="el-GR" altLang="el-GR" sz="2400" dirty="0" err="1" smtClean="0"/>
              <a:t>Επιγάστριο</a:t>
            </a:r>
            <a:r>
              <a:rPr lang="el-GR" altLang="el-GR" sz="2400" dirty="0" smtClean="0"/>
              <a:t> -</a:t>
            </a:r>
            <a:r>
              <a:rPr lang="en-US" altLang="el-GR" sz="2400" dirty="0" smtClean="0"/>
              <a:t> E </a:t>
            </a:r>
          </a:p>
          <a:p>
            <a:r>
              <a:rPr lang="el-GR" altLang="el-GR" sz="2400" dirty="0" smtClean="0"/>
              <a:t>Ομφαλική χώρα - </a:t>
            </a:r>
            <a:r>
              <a:rPr lang="en-US" altLang="el-GR" sz="2400" dirty="0" smtClean="0"/>
              <a:t>U </a:t>
            </a:r>
          </a:p>
          <a:p>
            <a:r>
              <a:rPr lang="el-GR" altLang="el-GR" sz="2400" dirty="0" smtClean="0"/>
              <a:t>Υπογάστριο - </a:t>
            </a:r>
            <a:r>
              <a:rPr lang="en-US" altLang="el-GR" sz="2400" dirty="0" smtClean="0"/>
              <a:t>H </a:t>
            </a:r>
          </a:p>
          <a:p>
            <a:r>
              <a:rPr lang="el-GR" altLang="el-GR" sz="2400" dirty="0" smtClean="0"/>
              <a:t>Δεξιό υποχόνδριο - </a:t>
            </a:r>
            <a:r>
              <a:rPr lang="en-US" altLang="el-GR" sz="2400" dirty="0" smtClean="0"/>
              <a:t>RH </a:t>
            </a:r>
          </a:p>
          <a:p>
            <a:r>
              <a:rPr lang="el-GR" altLang="el-GR" sz="2400" dirty="0" smtClean="0"/>
              <a:t>Δεξιά </a:t>
            </a:r>
            <a:r>
              <a:rPr lang="el-GR" altLang="el-GR" sz="2400" dirty="0" err="1" smtClean="0"/>
              <a:t>οσφυική</a:t>
            </a:r>
            <a:r>
              <a:rPr lang="el-GR" altLang="el-GR" sz="2400" dirty="0" smtClean="0"/>
              <a:t> χώρα - </a:t>
            </a:r>
            <a:r>
              <a:rPr lang="en-US" altLang="el-GR" sz="2400" dirty="0" smtClean="0"/>
              <a:t>RL </a:t>
            </a:r>
          </a:p>
          <a:p>
            <a:r>
              <a:rPr lang="el-GR" altLang="el-GR" sz="2400" dirty="0" smtClean="0"/>
              <a:t>Δεξιός λαγόνιος βόθρος - </a:t>
            </a:r>
            <a:r>
              <a:rPr lang="en-US" altLang="el-GR" sz="2400" dirty="0" smtClean="0"/>
              <a:t>RI</a:t>
            </a:r>
            <a:endParaRPr lang="en-US" altLang="el-GR" sz="40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6" name="Picture 2" descr="This illustration has two parts. Part A shows the abdominopelvic regions. These regions divide the abdomen into nine squares. The upper right square is the right hypochondriac region and contains the base of the right ribs. The upper left square is the left hypochondriac region and contains the base of the left ribs. The epigastric region is the upper central square and contains the bottom edge of the liver as well as the upper areas of the stomach. The diaphragm curves like an upside down U over these three regions. The central right region is called the right lumbar region and contains the ascending colon and the right edge of the small intestines. The central square contains the transverse colon and the upper regions of the small intestines. The left lumbar region contains the left edge of the transverse colon and the left edge of the small intestine. The lower right square is the right iliac region and contains the right pelvic bones and the ascending colon. The lower left square is the left iliac region and contains the left pelvic bone and the lower left regions of the small intestine. The lower central square contains the bottom of the pubic bones, upper regions of the bladder and the lower region of the small intestine. Part B shows four abdominopelvic quadrants. The right upper quadrant (RUQ) includes the lower right ribs, right side of the liver, and right side of the transverse colon. The left upper quadrant (LUQ) includes the lower left ribs, stomach, and upper left area of the transverse colon. The right lower quadrant (RLQ) includes the right half of the small intestines, ascending colon, right pelvic bone and upper right area of the bladder. The left lower quadrant (LLQ) contains the left half of the small intestine and left pelvic bon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4620444" y="1844824"/>
            <a:ext cx="4488060" cy="432048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7" name="Ορθογώνιο 6"/>
          <p:cNvSpPr/>
          <p:nvPr/>
        </p:nvSpPr>
        <p:spPr>
          <a:xfrm>
            <a:off x="4620444" y="6167045"/>
            <a:ext cx="4488060" cy="646331"/>
          </a:xfrm>
          <a:prstGeom prst="rect">
            <a:avLst/>
          </a:prstGeom>
        </p:spPr>
        <p:txBody>
          <a:bodyPr wrap="square">
            <a:spAutoFit/>
          </a:bodyPr>
          <a:lstStyle/>
          <a:p>
            <a:r>
              <a:rPr lang="en-US" sz="1200" dirty="0">
                <a:solidFill>
                  <a:schemeClr val="bg1">
                    <a:lumMod val="75000"/>
                  </a:schemeClr>
                </a:solidFill>
                <a:latin typeface="+mn-lt"/>
              </a:rPr>
              <a:t>© 3 </a:t>
            </a:r>
            <a:r>
              <a:rPr lang="en-US" sz="1200" dirty="0" err="1">
                <a:solidFill>
                  <a:schemeClr val="bg1">
                    <a:lumMod val="75000"/>
                  </a:schemeClr>
                </a:solidFill>
                <a:latin typeface="+mn-lt"/>
              </a:rPr>
              <a:t>Ιουν</a:t>
            </a:r>
            <a:r>
              <a:rPr lang="en-US" sz="1200" dirty="0">
                <a:solidFill>
                  <a:schemeClr val="bg1">
                    <a:lumMod val="75000"/>
                  </a:schemeClr>
                </a:solidFill>
                <a:latin typeface="+mn-lt"/>
              </a:rPr>
              <a:t> 2013 </a:t>
            </a:r>
            <a:r>
              <a:rPr lang="en-US" sz="1200" dirty="0" err="1">
                <a:solidFill>
                  <a:schemeClr val="bg1">
                    <a:lumMod val="75000"/>
                  </a:schemeClr>
                </a:solidFill>
                <a:latin typeface="+mn-lt"/>
              </a:rPr>
              <a:t>OpenStax</a:t>
            </a:r>
            <a:r>
              <a:rPr lang="en-US" sz="1200" dirty="0">
                <a:solidFill>
                  <a:schemeClr val="bg1">
                    <a:lumMod val="75000"/>
                  </a:schemeClr>
                </a:solidFill>
                <a:latin typeface="+mn-lt"/>
              </a:rPr>
              <a:t> College. </a:t>
            </a:r>
            <a:r>
              <a:rPr lang="en-US" sz="1200" dirty="0">
                <a:solidFill>
                  <a:schemeClr val="bg1">
                    <a:lumMod val="75000"/>
                  </a:schemeClr>
                </a:solidFill>
                <a:latin typeface="+mn-lt"/>
                <a:hlinkClick r:id="rId3"/>
              </a:rPr>
              <a:t>Textbook content </a:t>
            </a:r>
            <a:r>
              <a:rPr lang="en-US" sz="1200" dirty="0">
                <a:solidFill>
                  <a:schemeClr val="bg1">
                    <a:lumMod val="75000"/>
                  </a:schemeClr>
                </a:solidFill>
                <a:latin typeface="+mn-lt"/>
              </a:rPr>
              <a:t>produced by </a:t>
            </a:r>
            <a:r>
              <a:rPr lang="en-US" sz="1200" dirty="0" err="1">
                <a:solidFill>
                  <a:schemeClr val="bg1">
                    <a:lumMod val="75000"/>
                  </a:schemeClr>
                </a:solidFill>
                <a:latin typeface="+mn-lt"/>
              </a:rPr>
              <a:t>OpenStax</a:t>
            </a:r>
            <a:r>
              <a:rPr lang="en-US" sz="1200" dirty="0">
                <a:solidFill>
                  <a:schemeClr val="bg1">
                    <a:lumMod val="75000"/>
                  </a:schemeClr>
                </a:solidFill>
                <a:latin typeface="+mn-lt"/>
              </a:rPr>
              <a:t> College is licensed under a </a:t>
            </a:r>
            <a:r>
              <a:rPr lang="en-US" sz="1200" dirty="0">
                <a:solidFill>
                  <a:schemeClr val="bg1">
                    <a:lumMod val="75000"/>
                  </a:schemeClr>
                </a:solidFill>
                <a:latin typeface="+mn-lt"/>
                <a:hlinkClick r:id="rId4"/>
              </a:rPr>
              <a:t>Creative Commons Attribution License 3.0</a:t>
            </a:r>
            <a:r>
              <a:rPr lang="en-US" sz="1200" dirty="0">
                <a:solidFill>
                  <a:schemeClr val="bg1">
                    <a:lumMod val="75000"/>
                  </a:schemeClr>
                </a:solidFill>
                <a:latin typeface="+mn-lt"/>
              </a:rPr>
              <a:t> license.</a:t>
            </a:r>
            <a:endParaRPr lang="el-GR" sz="1200" dirty="0">
              <a:solidFill>
                <a:schemeClr val="bg1">
                  <a:lumMod val="75000"/>
                </a:schemeClr>
              </a:solidFill>
              <a:latin typeface="+mn-lt"/>
            </a:endParaRPr>
          </a:p>
        </p:txBody>
      </p:sp>
    </p:spTree>
    <p:extLst>
      <p:ext uri="{BB962C8B-B14F-4D97-AF65-F5344CB8AC3E}">
        <p14:creationId xmlns:p14="http://schemas.microsoft.com/office/powerpoint/2010/main" xmlns="" val="31052182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l-GR" dirty="0" smtClean="0"/>
              <a:t>Μ</a:t>
            </a:r>
            <a:r>
              <a:rPr lang="en-US" dirty="0" smtClean="0"/>
              <a:t>RI</a:t>
            </a:r>
            <a:endParaRPr lang="en-US" dirty="0"/>
          </a:p>
        </p:txBody>
      </p:sp>
      <p:sp>
        <p:nvSpPr>
          <p:cNvPr id="99331" name="Content Placeholder 2"/>
          <p:cNvSpPr>
            <a:spLocks noGrp="1"/>
          </p:cNvSpPr>
          <p:nvPr>
            <p:ph idx="1"/>
          </p:nvPr>
        </p:nvSpPr>
        <p:spPr/>
        <p:txBody>
          <a:bodyPr/>
          <a:lstStyle/>
          <a:p>
            <a:pPr eaLnBrk="1" hangingPunct="1">
              <a:buFont typeface="Wingdings 2" pitchFamily="18" charset="2"/>
              <a:buNone/>
            </a:pPr>
            <a:r>
              <a:rPr lang="en-US" altLang="el-GR" smtClean="0"/>
              <a:t>1, </a:t>
            </a:r>
            <a:r>
              <a:rPr lang="el-GR" altLang="el-GR" smtClean="0"/>
              <a:t>ήπαρ</a:t>
            </a:r>
          </a:p>
          <a:p>
            <a:pPr eaLnBrk="1" hangingPunct="1">
              <a:buFont typeface="Wingdings 2" pitchFamily="18" charset="2"/>
              <a:buNone/>
            </a:pPr>
            <a:r>
              <a:rPr lang="en-US" altLang="el-GR" smtClean="0"/>
              <a:t>2, </a:t>
            </a:r>
            <a:r>
              <a:rPr lang="el-GR" altLang="el-GR" smtClean="0"/>
              <a:t>ΘΜΣΣ</a:t>
            </a:r>
          </a:p>
          <a:p>
            <a:pPr eaLnBrk="1" hangingPunct="1">
              <a:buFont typeface="Wingdings 2" pitchFamily="18" charset="2"/>
              <a:buNone/>
            </a:pPr>
            <a:r>
              <a:rPr lang="en-US" altLang="el-GR" smtClean="0"/>
              <a:t>3, </a:t>
            </a:r>
            <a:r>
              <a:rPr lang="el-GR" altLang="el-GR" smtClean="0"/>
              <a:t>νωτιαίος σωλήνας</a:t>
            </a:r>
          </a:p>
          <a:p>
            <a:pPr eaLnBrk="1" hangingPunct="1">
              <a:buFont typeface="Wingdings 2" pitchFamily="18" charset="2"/>
              <a:buNone/>
            </a:pPr>
            <a:r>
              <a:rPr lang="en-US" altLang="el-GR" smtClean="0"/>
              <a:t>4, </a:t>
            </a:r>
            <a:r>
              <a:rPr lang="el-GR" altLang="el-GR" smtClean="0"/>
              <a:t>δ. νεφρός</a:t>
            </a:r>
          </a:p>
          <a:p>
            <a:pPr eaLnBrk="1" hangingPunct="1">
              <a:buFont typeface="Wingdings 2" pitchFamily="18" charset="2"/>
              <a:buNone/>
            </a:pPr>
            <a:r>
              <a:rPr lang="en-US" altLang="el-GR" smtClean="0"/>
              <a:t>5, </a:t>
            </a:r>
            <a:r>
              <a:rPr lang="el-GR" altLang="el-GR" smtClean="0"/>
              <a:t>μήτρα</a:t>
            </a:r>
          </a:p>
          <a:p>
            <a:pPr eaLnBrk="1" hangingPunct="1">
              <a:buFont typeface="Wingdings 2" pitchFamily="18" charset="2"/>
              <a:buNone/>
            </a:pPr>
            <a:r>
              <a:rPr lang="en-US" altLang="el-GR" smtClean="0"/>
              <a:t>6, </a:t>
            </a:r>
            <a:r>
              <a:rPr lang="el-GR" altLang="el-GR" smtClean="0"/>
              <a:t>λαγόνιο οστό</a:t>
            </a:r>
          </a:p>
          <a:p>
            <a:pPr eaLnBrk="1" hangingPunct="1">
              <a:buFont typeface="Wingdings 2" pitchFamily="18" charset="2"/>
              <a:buNone/>
            </a:pPr>
            <a:r>
              <a:rPr lang="en-US" altLang="el-GR" smtClean="0"/>
              <a:t>7, </a:t>
            </a:r>
            <a:r>
              <a:rPr lang="el-GR" altLang="el-GR" smtClean="0"/>
              <a:t>αρ. νεφρός</a:t>
            </a:r>
          </a:p>
          <a:p>
            <a:pPr eaLnBrk="1" hangingPunct="1">
              <a:buFont typeface="Wingdings 2" pitchFamily="18" charset="2"/>
              <a:buNone/>
            </a:pPr>
            <a:r>
              <a:rPr lang="en-US" altLang="el-GR" smtClean="0"/>
              <a:t>8, </a:t>
            </a:r>
            <a:r>
              <a:rPr lang="el-GR" altLang="el-GR" smtClean="0"/>
              <a:t>σπλην</a:t>
            </a:r>
            <a:endParaRPr lang="en-US" altLang="el-GR" smtClean="0"/>
          </a:p>
        </p:txBody>
      </p:sp>
      <p:sp>
        <p:nvSpPr>
          <p:cNvPr id="99332" name="Rectangle 3"/>
          <p:cNvSpPr>
            <a:spLocks noChangeArrowheads="1"/>
          </p:cNvSpPr>
          <p:nvPr/>
        </p:nvSpPr>
        <p:spPr bwMode="auto">
          <a:xfrm>
            <a:off x="3168799" y="6550678"/>
            <a:ext cx="133335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1200" dirty="0" smtClean="0">
                <a:latin typeface="+mn-lt"/>
                <a:hlinkClick r:id="rId2"/>
              </a:rPr>
              <a:t>info-radiologie.ch</a:t>
            </a:r>
            <a:endParaRPr lang="en-US" altLang="el-GR" sz="1200" dirty="0">
              <a:latin typeface="+mn-lt"/>
            </a:endParaRPr>
          </a:p>
        </p:txBody>
      </p:sp>
      <p:pic>
        <p:nvPicPr>
          <p:cNvPr id="9933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2150" y="1357313"/>
            <a:ext cx="4641850" cy="550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89</a:t>
            </a:fld>
            <a:endParaRPr lang="el-GR"/>
          </a:p>
        </p:txBody>
      </p:sp>
    </p:spTree>
    <p:extLst>
      <p:ext uri="{BB962C8B-B14F-4D97-AF65-F5344CB8AC3E}">
        <p14:creationId xmlns:p14="http://schemas.microsoft.com/office/powerpoint/2010/main" xmlns="" val="5606051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100355" name="Content Placeholder 2"/>
          <p:cNvSpPr>
            <a:spLocks noGrp="1"/>
          </p:cNvSpPr>
          <p:nvPr>
            <p:ph idx="1"/>
          </p:nvPr>
        </p:nvSpPr>
        <p:spPr/>
        <p:txBody>
          <a:bodyPr>
            <a:normAutofit lnSpcReduction="10000"/>
          </a:bodyPr>
          <a:lstStyle/>
          <a:p>
            <a:pPr eaLnBrk="1" hangingPunct="1">
              <a:buFont typeface="Wingdings 2" pitchFamily="18" charset="2"/>
              <a:buNone/>
            </a:pPr>
            <a:r>
              <a:rPr lang="en-US" altLang="el-GR" smtClean="0"/>
              <a:t>1, </a:t>
            </a:r>
            <a:r>
              <a:rPr lang="el-GR" altLang="el-GR" smtClean="0"/>
              <a:t>αρ. Πνεύμων</a:t>
            </a:r>
          </a:p>
          <a:p>
            <a:pPr eaLnBrk="1" hangingPunct="1">
              <a:buFont typeface="Wingdings 2" pitchFamily="18" charset="2"/>
              <a:buNone/>
            </a:pPr>
            <a:r>
              <a:rPr lang="en-US" altLang="el-GR" smtClean="0"/>
              <a:t>2, </a:t>
            </a:r>
            <a:r>
              <a:rPr lang="el-GR" altLang="el-GR" smtClean="0"/>
              <a:t>σπλην</a:t>
            </a:r>
          </a:p>
          <a:p>
            <a:pPr eaLnBrk="1" hangingPunct="1">
              <a:buFont typeface="Wingdings 2" pitchFamily="18" charset="2"/>
              <a:buNone/>
            </a:pPr>
            <a:r>
              <a:rPr lang="en-US" altLang="el-GR" smtClean="0"/>
              <a:t>3, </a:t>
            </a:r>
            <a:r>
              <a:rPr lang="el-GR" altLang="el-GR" smtClean="0"/>
              <a:t>αρ. Νεφρός</a:t>
            </a:r>
          </a:p>
          <a:p>
            <a:pPr eaLnBrk="1" hangingPunct="1">
              <a:buFont typeface="Wingdings 2" pitchFamily="18" charset="2"/>
              <a:buNone/>
            </a:pPr>
            <a:r>
              <a:rPr lang="en-US" altLang="el-GR" smtClean="0"/>
              <a:t>4, </a:t>
            </a:r>
            <a:r>
              <a:rPr lang="el-GR" altLang="el-GR" smtClean="0"/>
              <a:t>λαγόνιο οστό</a:t>
            </a:r>
          </a:p>
          <a:p>
            <a:pPr eaLnBrk="1" hangingPunct="1">
              <a:buFont typeface="Wingdings 2" pitchFamily="18" charset="2"/>
              <a:buNone/>
            </a:pPr>
            <a:r>
              <a:rPr lang="en-US" altLang="el-GR" smtClean="0"/>
              <a:t>5, </a:t>
            </a:r>
            <a:r>
              <a:rPr lang="el-GR" altLang="el-GR" smtClean="0"/>
              <a:t>μείζων γλουτιαίος μυς</a:t>
            </a:r>
          </a:p>
          <a:p>
            <a:pPr eaLnBrk="1" hangingPunct="1">
              <a:buFont typeface="Wingdings 2" pitchFamily="18" charset="2"/>
              <a:buNone/>
            </a:pPr>
            <a:r>
              <a:rPr lang="en-US" altLang="el-GR" smtClean="0"/>
              <a:t>6, </a:t>
            </a:r>
            <a:r>
              <a:rPr lang="el-GR" altLang="el-GR" smtClean="0"/>
              <a:t>λαγόνιος μυς</a:t>
            </a:r>
          </a:p>
          <a:p>
            <a:pPr eaLnBrk="1" hangingPunct="1">
              <a:buFont typeface="Wingdings 2" pitchFamily="18" charset="2"/>
              <a:buNone/>
            </a:pPr>
            <a:r>
              <a:rPr lang="en-US" altLang="el-GR" smtClean="0"/>
              <a:t>7, </a:t>
            </a:r>
            <a:r>
              <a:rPr lang="el-GR" altLang="el-GR" smtClean="0"/>
              <a:t>ορθός κοιλιακός μυς</a:t>
            </a:r>
          </a:p>
          <a:p>
            <a:pPr eaLnBrk="1" hangingPunct="1">
              <a:buFont typeface="Wingdings 2" pitchFamily="18" charset="2"/>
              <a:buNone/>
            </a:pPr>
            <a:r>
              <a:rPr lang="en-US" altLang="el-GR" smtClean="0"/>
              <a:t>8, </a:t>
            </a:r>
            <a:r>
              <a:rPr lang="el-GR" altLang="el-GR" smtClean="0"/>
              <a:t>λεπτό έντερο</a:t>
            </a:r>
          </a:p>
          <a:p>
            <a:pPr eaLnBrk="1" hangingPunct="1">
              <a:buFont typeface="Wingdings 2" pitchFamily="18" charset="2"/>
              <a:buNone/>
            </a:pPr>
            <a:r>
              <a:rPr lang="en-US" altLang="el-GR" smtClean="0"/>
              <a:t>9, </a:t>
            </a:r>
            <a:r>
              <a:rPr lang="el-GR" altLang="el-GR" smtClean="0"/>
              <a:t>παχύ (εγκάρσιο)</a:t>
            </a:r>
          </a:p>
          <a:p>
            <a:pPr eaLnBrk="1" hangingPunct="1">
              <a:buFont typeface="Wingdings 2" pitchFamily="18" charset="2"/>
              <a:buNone/>
            </a:pPr>
            <a:r>
              <a:rPr lang="en-US" altLang="el-GR" smtClean="0"/>
              <a:t>10, </a:t>
            </a:r>
            <a:r>
              <a:rPr lang="el-GR" altLang="el-GR" smtClean="0"/>
              <a:t>καρδιά</a:t>
            </a:r>
            <a:endParaRPr lang="en-US" altLang="el-GR" smtClean="0"/>
          </a:p>
        </p:txBody>
      </p:sp>
      <p:pic>
        <p:nvPicPr>
          <p:cNvPr id="10035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0563" y="1409700"/>
            <a:ext cx="4643437" cy="544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90</a:t>
            </a:fld>
            <a:endParaRPr lang="el-GR"/>
          </a:p>
        </p:txBody>
      </p:sp>
    </p:spTree>
    <p:extLst>
      <p:ext uri="{BB962C8B-B14F-4D97-AF65-F5344CB8AC3E}">
        <p14:creationId xmlns:p14="http://schemas.microsoft.com/office/powerpoint/2010/main" xmlns="" val="8225913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t>CT</a:t>
            </a:r>
            <a:endParaRPr lang="en-US" dirty="0"/>
          </a:p>
        </p:txBody>
      </p:sp>
      <p:sp>
        <p:nvSpPr>
          <p:cNvPr id="3" name="Content Placeholder 2"/>
          <p:cNvSpPr>
            <a:spLocks noGrp="1"/>
          </p:cNvSpPr>
          <p:nvPr>
            <p:ph idx="1"/>
          </p:nvPr>
        </p:nvSpPr>
        <p:spPr/>
        <p:txBody>
          <a:bodyPr>
            <a:normAutofit fontScale="92500" lnSpcReduction="20000"/>
          </a:bodyPr>
          <a:lstStyle/>
          <a:p>
            <a:pPr marL="448056" indent="-384048" eaLnBrk="1" fontAlgn="auto" hangingPunct="1">
              <a:spcAft>
                <a:spcPts val="0"/>
              </a:spcAft>
              <a:buFont typeface="Wingdings 2"/>
              <a:buNone/>
              <a:defRPr/>
            </a:pPr>
            <a:r>
              <a:rPr lang="en-US" dirty="0" smtClean="0"/>
              <a:t>1, </a:t>
            </a:r>
            <a:r>
              <a:rPr lang="el-GR" dirty="0" smtClean="0"/>
              <a:t>πνεύμων</a:t>
            </a:r>
          </a:p>
          <a:p>
            <a:pPr marL="448056" indent="-384048" eaLnBrk="1" fontAlgn="auto" hangingPunct="1">
              <a:spcAft>
                <a:spcPts val="0"/>
              </a:spcAft>
              <a:buFont typeface="Wingdings 2"/>
              <a:buNone/>
              <a:defRPr/>
            </a:pPr>
            <a:r>
              <a:rPr lang="en-US" dirty="0" smtClean="0"/>
              <a:t>2, </a:t>
            </a:r>
            <a:r>
              <a:rPr lang="el-GR" dirty="0" smtClean="0"/>
              <a:t>σπλην</a:t>
            </a:r>
          </a:p>
          <a:p>
            <a:pPr marL="448056" indent="-384048" eaLnBrk="1" fontAlgn="auto" hangingPunct="1">
              <a:spcAft>
                <a:spcPts val="0"/>
              </a:spcAft>
              <a:buFont typeface="Wingdings 2"/>
              <a:buNone/>
              <a:defRPr/>
            </a:pPr>
            <a:r>
              <a:rPr lang="en-US" dirty="0" smtClean="0"/>
              <a:t> 3, </a:t>
            </a:r>
            <a:r>
              <a:rPr lang="el-GR" dirty="0" smtClean="0"/>
              <a:t>αρτ. Νεφρός</a:t>
            </a:r>
          </a:p>
          <a:p>
            <a:pPr marL="448056" indent="-384048" eaLnBrk="1" fontAlgn="auto" hangingPunct="1">
              <a:spcAft>
                <a:spcPts val="0"/>
              </a:spcAft>
              <a:buFont typeface="Wingdings 2"/>
              <a:buNone/>
              <a:defRPr/>
            </a:pPr>
            <a:r>
              <a:rPr lang="en-US" dirty="0" smtClean="0"/>
              <a:t>4, </a:t>
            </a:r>
            <a:r>
              <a:rPr lang="el-GR" dirty="0" smtClean="0"/>
              <a:t>ψοΐτης μυς</a:t>
            </a:r>
          </a:p>
          <a:p>
            <a:pPr marL="448056" indent="-384048" eaLnBrk="1" fontAlgn="auto" hangingPunct="1">
              <a:spcAft>
                <a:spcPts val="0"/>
              </a:spcAft>
              <a:buFont typeface="Wingdings 2"/>
              <a:buNone/>
              <a:defRPr/>
            </a:pPr>
            <a:r>
              <a:rPr lang="en-US" dirty="0" smtClean="0"/>
              <a:t>5, </a:t>
            </a:r>
            <a:r>
              <a:rPr lang="el-GR" dirty="0" smtClean="0"/>
              <a:t>κεφαλή μηριαίου</a:t>
            </a:r>
          </a:p>
          <a:p>
            <a:pPr marL="448056" indent="-384048" eaLnBrk="1" fontAlgn="auto" hangingPunct="1">
              <a:spcAft>
                <a:spcPts val="0"/>
              </a:spcAft>
              <a:buFont typeface="Wingdings 2"/>
              <a:buNone/>
              <a:defRPr/>
            </a:pPr>
            <a:r>
              <a:rPr lang="en-US" dirty="0" smtClean="0"/>
              <a:t>6, </a:t>
            </a:r>
            <a:r>
              <a:rPr lang="el-GR" dirty="0" smtClean="0"/>
              <a:t>κοτύλη</a:t>
            </a:r>
          </a:p>
          <a:p>
            <a:pPr marL="448056" indent="-384048" eaLnBrk="1" fontAlgn="auto" hangingPunct="1">
              <a:spcAft>
                <a:spcPts val="0"/>
              </a:spcAft>
              <a:buFont typeface="Wingdings 2"/>
              <a:buNone/>
              <a:defRPr/>
            </a:pPr>
            <a:r>
              <a:rPr lang="en-US" dirty="0" smtClean="0"/>
              <a:t>7, </a:t>
            </a:r>
            <a:r>
              <a:rPr lang="el-GR" dirty="0" smtClean="0"/>
              <a:t>παχύ</a:t>
            </a:r>
          </a:p>
          <a:p>
            <a:pPr marL="448056" indent="-384048" eaLnBrk="1" fontAlgn="auto" hangingPunct="1">
              <a:spcAft>
                <a:spcPts val="0"/>
              </a:spcAft>
              <a:buFont typeface="Wingdings 2"/>
              <a:buNone/>
              <a:defRPr/>
            </a:pPr>
            <a:r>
              <a:rPr lang="en-US" dirty="0" smtClean="0"/>
              <a:t>8, </a:t>
            </a:r>
            <a:r>
              <a:rPr lang="el-GR" dirty="0" smtClean="0"/>
              <a:t>λεπτόμ έντερο</a:t>
            </a:r>
          </a:p>
          <a:p>
            <a:pPr marL="448056" indent="-384048" eaLnBrk="1" fontAlgn="auto" hangingPunct="1">
              <a:spcAft>
                <a:spcPts val="0"/>
              </a:spcAft>
              <a:buFont typeface="Wingdings 2"/>
              <a:buNone/>
              <a:defRPr/>
            </a:pPr>
            <a:r>
              <a:rPr lang="en-US" dirty="0" smtClean="0"/>
              <a:t>9, </a:t>
            </a:r>
            <a:r>
              <a:rPr lang="el-GR" dirty="0" smtClean="0"/>
              <a:t>στομάχι</a:t>
            </a:r>
          </a:p>
          <a:p>
            <a:pPr marL="448056" indent="-384048" eaLnBrk="1" fontAlgn="auto" hangingPunct="1">
              <a:spcAft>
                <a:spcPts val="0"/>
              </a:spcAft>
              <a:buFont typeface="Wingdings 2"/>
              <a:buNone/>
              <a:defRPr/>
            </a:pPr>
            <a:r>
              <a:rPr lang="en-US" dirty="0" smtClean="0"/>
              <a:t>10, </a:t>
            </a:r>
            <a:r>
              <a:rPr lang="el-GR" dirty="0" smtClean="0"/>
              <a:t>ήπαρ</a:t>
            </a:r>
          </a:p>
          <a:p>
            <a:pPr marL="448056" indent="-384048" eaLnBrk="1" fontAlgn="auto" hangingPunct="1">
              <a:spcAft>
                <a:spcPts val="0"/>
              </a:spcAft>
              <a:buFont typeface="Wingdings 2"/>
              <a:buNone/>
              <a:defRPr/>
            </a:pPr>
            <a:r>
              <a:rPr lang="en-US" dirty="0" smtClean="0"/>
              <a:t>11, </a:t>
            </a:r>
            <a:r>
              <a:rPr lang="el-GR" dirty="0" smtClean="0"/>
              <a:t>καρδιά</a:t>
            </a:r>
            <a:endParaRPr lang="en-US" dirty="0"/>
          </a:p>
        </p:txBody>
      </p:sp>
      <p:pic>
        <p:nvPicPr>
          <p:cNvPr id="10138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9063" y="1143000"/>
            <a:ext cx="5214937"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a:p>
        </p:txBody>
      </p:sp>
    </p:spTree>
    <p:extLst>
      <p:ext uri="{BB962C8B-B14F-4D97-AF65-F5344CB8AC3E}">
        <p14:creationId xmlns:p14="http://schemas.microsoft.com/office/powerpoint/2010/main" xmlns="" val="21733607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a:p>
        </p:txBody>
      </p:sp>
      <p:sp>
        <p:nvSpPr>
          <p:cNvPr id="5" name="Τίτλος 4"/>
          <p:cNvSpPr>
            <a:spLocks noGrp="1"/>
          </p:cNvSpPr>
          <p:nvPr>
            <p:ph type="title"/>
          </p:nvPr>
        </p:nvSpPr>
        <p:spPr>
          <a:xfrm>
            <a:off x="3613076" y="116632"/>
            <a:ext cx="5530923" cy="1008112"/>
          </a:xfrm>
        </p:spPr>
        <p:txBody>
          <a:bodyPr/>
          <a:lstStyle/>
          <a:p>
            <a:pPr algn="ctr"/>
            <a:r>
              <a:rPr lang="el-GR" dirty="0"/>
              <a:t>Χοληδόχος κύστη</a:t>
            </a:r>
          </a:p>
        </p:txBody>
      </p:sp>
      <p:pic>
        <p:nvPicPr>
          <p:cNvPr id="17410" name="Picture 2" descr="File:Blausen 0428 Gallbladder-Liver-Pancreas Locati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88640"/>
            <a:ext cx="3289548" cy="657909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9" name="Rectangle 7"/>
          <p:cNvSpPr/>
          <p:nvPr/>
        </p:nvSpPr>
        <p:spPr>
          <a:xfrm>
            <a:off x="3617031" y="6306071"/>
            <a:ext cx="3600400" cy="461665"/>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3"/>
              </a:rPr>
              <a:t>Blausen 0428 Gallbladder-Liver-Pancreas </a:t>
            </a:r>
            <a:r>
              <a:rPr lang="en-US" sz="1200" dirty="0" smtClean="0">
                <a:latin typeface="+mn-lt"/>
                <a:hlinkClick r:id="rId3"/>
              </a:rPr>
              <a:t>Location</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u="sng" dirty="0" err="1">
                <a:latin typeface="+mn-lt"/>
                <a:hlinkClick r:id="rId4" tooltip="User:BruceBlaus"/>
              </a:rPr>
              <a:t>BruceBlaus</a:t>
            </a:r>
            <a:r>
              <a:rPr lang="el-GR" sz="1200" dirty="0" smtClean="0">
                <a:solidFill>
                  <a:schemeClr val="bg1">
                    <a:lumMod val="75000"/>
                  </a:schemeClr>
                </a:solidFill>
                <a:latin typeface="+mn-lt"/>
              </a:rPr>
              <a:t> διαθέσιμο με άδεια </a:t>
            </a:r>
            <a:r>
              <a:rPr lang="en-US" sz="1200" dirty="0">
                <a:solidFill>
                  <a:schemeClr val="bg1">
                    <a:lumMod val="75000"/>
                  </a:schemeClr>
                </a:solidFill>
                <a:latin typeface="+mn-lt"/>
                <a:hlinkClick r:id="rId5"/>
              </a:rPr>
              <a:t>CC BY 3.0</a:t>
            </a:r>
            <a:endParaRPr lang="en-US" sz="1200" dirty="0">
              <a:solidFill>
                <a:schemeClr val="bg1">
                  <a:lumMod val="75000"/>
                </a:schemeClr>
              </a:solidFill>
              <a:latin typeface="+mn-lt"/>
            </a:endParaRPr>
          </a:p>
        </p:txBody>
      </p:sp>
    </p:spTree>
    <p:extLst>
      <p:ext uri="{BB962C8B-B14F-4D97-AF65-F5344CB8AC3E}">
        <p14:creationId xmlns:p14="http://schemas.microsoft.com/office/powerpoint/2010/main" xmlns="" val="39419545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2"/>
          <p:cNvPicPr>
            <a:picLocks noChangeAspect="1" noChangeArrowheads="1"/>
          </p:cNvPicPr>
          <p:nvPr/>
        </p:nvPicPr>
        <p:blipFill>
          <a:blip r:embed="rId2" cstate="print">
            <a:lum bright="20000" contrast="10000"/>
            <a:extLst>
              <a:ext uri="{28A0092B-C50C-407E-A947-70E740481C1C}">
                <a14:useLocalDpi xmlns:a14="http://schemas.microsoft.com/office/drawing/2010/main" xmlns="" val="0"/>
              </a:ext>
            </a:extLst>
          </a:blip>
          <a:srcRect/>
          <a:stretch>
            <a:fillRect/>
          </a:stretch>
        </p:blipFill>
        <p:spPr bwMode="auto">
          <a:xfrm>
            <a:off x="2796232" y="4518968"/>
            <a:ext cx="5664200" cy="22812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342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19750" y="2143125"/>
            <a:ext cx="3524250" cy="2286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pPr marL="484632" indent="0" eaLnBrk="1" fontAlgn="auto" hangingPunct="1">
              <a:spcAft>
                <a:spcPts val="0"/>
              </a:spcAft>
              <a:defRPr/>
            </a:pPr>
            <a:r>
              <a:rPr lang="el-GR" dirty="0" smtClean="0"/>
              <a:t>Φυσιολογική χοληδόχος κύστη </a:t>
            </a:r>
            <a:endParaRPr lang="en-US" dirty="0"/>
          </a:p>
        </p:txBody>
      </p:sp>
      <p:sp>
        <p:nvSpPr>
          <p:cNvPr id="103427" name="Content Placeholder 2"/>
          <p:cNvSpPr>
            <a:spLocks noGrp="1"/>
          </p:cNvSpPr>
          <p:nvPr>
            <p:ph idx="1"/>
          </p:nvPr>
        </p:nvSpPr>
        <p:spPr/>
        <p:txBody>
          <a:bodyPr/>
          <a:lstStyle/>
          <a:p>
            <a:pPr eaLnBrk="1" hangingPunct="1"/>
            <a:r>
              <a:rPr lang="el-GR" altLang="el-GR" dirty="0" smtClean="0"/>
              <a:t>Λεπτό τοίχωμα.</a:t>
            </a:r>
          </a:p>
          <a:p>
            <a:pPr eaLnBrk="1" hangingPunct="1"/>
            <a:r>
              <a:rPr lang="el-GR" altLang="el-GR" dirty="0" smtClean="0"/>
              <a:t>Περιεχόμενο χωρίς ήχους.</a:t>
            </a:r>
          </a:p>
          <a:p>
            <a:pPr eaLnBrk="1" hangingPunct="1"/>
            <a:r>
              <a:rPr lang="el-GR" altLang="el-GR" dirty="0" smtClean="0"/>
              <a:t>Ακουστική ενίσχυση.</a:t>
            </a:r>
          </a:p>
          <a:p>
            <a:pPr eaLnBrk="1" hangingPunct="1"/>
            <a:r>
              <a:rPr lang="el-GR" altLang="el-GR" dirty="0" smtClean="0"/>
              <a:t>Καλύτερη εξέταση η υπερηχογραφία.</a:t>
            </a:r>
            <a:endParaRPr lang="en-US" altLang="el-GR" dirty="0" smtClean="0"/>
          </a:p>
        </p:txBody>
      </p:sp>
      <p:sp>
        <p:nvSpPr>
          <p:cNvPr id="103430" name="TextBox 5"/>
          <p:cNvSpPr txBox="1">
            <a:spLocks noChangeArrowheads="1"/>
          </p:cNvSpPr>
          <p:nvPr/>
        </p:nvSpPr>
        <p:spPr bwMode="auto">
          <a:xfrm>
            <a:off x="5619750" y="1788712"/>
            <a:ext cx="1214437" cy="369887"/>
          </a:xfrm>
          <a:prstGeom prst="rect">
            <a:avLst/>
          </a:prstGeom>
          <a:solidFill>
            <a:schemeClr val="bg1">
              <a:lumMod val="85000"/>
            </a:schemeClr>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latin typeface="Century Gothic" pitchFamily="34" charset="0"/>
              </a:rPr>
              <a:t>αξονική</a:t>
            </a:r>
            <a:endParaRPr lang="en-US" altLang="el-GR" dirty="0">
              <a:latin typeface="Century Gothic" pitchFamily="34" charset="0"/>
            </a:endParaRPr>
          </a:p>
        </p:txBody>
      </p:sp>
      <p:sp>
        <p:nvSpPr>
          <p:cNvPr id="103431" name="TextBox 6"/>
          <p:cNvSpPr txBox="1">
            <a:spLocks noChangeArrowheads="1"/>
          </p:cNvSpPr>
          <p:nvPr/>
        </p:nvSpPr>
        <p:spPr bwMode="auto">
          <a:xfrm>
            <a:off x="2483768" y="3882984"/>
            <a:ext cx="2071687" cy="646331"/>
          </a:xfrm>
          <a:prstGeom prst="rect">
            <a:avLst/>
          </a:prstGeom>
          <a:solidFill>
            <a:schemeClr val="bg1">
              <a:lumMod val="85000"/>
            </a:schemeClr>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smtClean="0">
                <a:latin typeface="Century Gothic" pitchFamily="34" charset="0"/>
              </a:rPr>
              <a:t>Υπερηχογραφία πλήρης - κενή</a:t>
            </a:r>
            <a:endParaRPr lang="en-US" altLang="el-GR" dirty="0">
              <a:latin typeface="Century Gothic"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93</a:t>
            </a:fld>
            <a:endParaRPr lang="el-GR"/>
          </a:p>
        </p:txBody>
      </p:sp>
    </p:spTree>
    <p:extLst>
      <p:ext uri="{BB962C8B-B14F-4D97-AF65-F5344CB8AC3E}">
        <p14:creationId xmlns:p14="http://schemas.microsoft.com/office/powerpoint/2010/main" xmlns="" val="16503473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Χοληδόχος κύστη </a:t>
            </a:r>
            <a:r>
              <a:rPr lang="el-GR" sz="3000" b="0" dirty="0" smtClean="0">
                <a:solidFill>
                  <a:prstClr val="white"/>
                </a:solidFill>
              </a:rPr>
              <a:t>1/3</a:t>
            </a:r>
            <a:endParaRPr lang="el-GR" dirty="0"/>
          </a:p>
        </p:txBody>
      </p:sp>
      <p:sp>
        <p:nvSpPr>
          <p:cNvPr id="104451" name="Content Placeholder 2"/>
          <p:cNvSpPr>
            <a:spLocks noGrp="1"/>
          </p:cNvSpPr>
          <p:nvPr>
            <p:ph idx="1"/>
          </p:nvPr>
        </p:nvSpPr>
        <p:spPr>
          <a:xfrm>
            <a:off x="323528" y="1340768"/>
            <a:ext cx="8424936" cy="1584176"/>
          </a:xfrm>
        </p:spPr>
        <p:txBody>
          <a:bodyPr/>
          <a:lstStyle/>
          <a:p>
            <a:pPr eaLnBrk="1" hangingPunct="1"/>
            <a:r>
              <a:rPr lang="el-GR" altLang="el-GR" dirty="0" err="1" smtClean="0"/>
              <a:t>Παχυσμένο</a:t>
            </a:r>
            <a:r>
              <a:rPr lang="el-GR" altLang="el-GR" dirty="0" smtClean="0"/>
              <a:t> τοίχωμα.</a:t>
            </a:r>
          </a:p>
          <a:p>
            <a:pPr eaLnBrk="1" hangingPunct="1"/>
            <a:r>
              <a:rPr lang="el-GR" altLang="el-GR" dirty="0" smtClean="0"/>
              <a:t>Οίδημα.</a:t>
            </a:r>
            <a:endParaRPr lang="en-US" altLang="el-GR" dirty="0" smtClean="0"/>
          </a:p>
        </p:txBody>
      </p:sp>
      <p:pic>
        <p:nvPicPr>
          <p:cNvPr id="10445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1625" y="3297238"/>
            <a:ext cx="7572375" cy="356076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445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908720"/>
            <a:ext cx="3524250" cy="2286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a:p>
        </p:txBody>
      </p:sp>
    </p:spTree>
    <p:extLst>
      <p:ext uri="{BB962C8B-B14F-4D97-AF65-F5344CB8AC3E}">
        <p14:creationId xmlns:p14="http://schemas.microsoft.com/office/powerpoint/2010/main" xmlns="" val="14882248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785" y="116632"/>
            <a:ext cx="3574112" cy="1512168"/>
          </a:xfrm>
        </p:spPr>
        <p:txBody>
          <a:bodyPr/>
          <a:lstStyle/>
          <a:p>
            <a:r>
              <a:rPr lang="el-GR" dirty="0">
                <a:solidFill>
                  <a:prstClr val="white"/>
                </a:solidFill>
              </a:rPr>
              <a:t>Χοληδόχος κύστη </a:t>
            </a:r>
            <a:r>
              <a:rPr lang="el-GR" sz="3000" b="0" dirty="0" smtClean="0">
                <a:solidFill>
                  <a:prstClr val="white"/>
                </a:solidFill>
              </a:rPr>
              <a:t>2/3</a:t>
            </a:r>
            <a:endParaRPr lang="el-GR" dirty="0"/>
          </a:p>
        </p:txBody>
      </p:sp>
      <p:sp>
        <p:nvSpPr>
          <p:cNvPr id="105474" name="Content Placeholder 2"/>
          <p:cNvSpPr>
            <a:spLocks noGrp="1"/>
          </p:cNvSpPr>
          <p:nvPr>
            <p:ph idx="1"/>
          </p:nvPr>
        </p:nvSpPr>
        <p:spPr>
          <a:xfrm>
            <a:off x="5580112" y="4513262"/>
            <a:ext cx="3168352" cy="2084089"/>
          </a:xfrm>
        </p:spPr>
        <p:txBody>
          <a:bodyPr/>
          <a:lstStyle/>
          <a:p>
            <a:pPr eaLnBrk="1" hangingPunct="1"/>
            <a:r>
              <a:rPr lang="el-GR" altLang="el-GR" dirty="0" smtClean="0"/>
              <a:t>Λιθίαση</a:t>
            </a:r>
          </a:p>
          <a:p>
            <a:pPr eaLnBrk="1" hangingPunct="1"/>
            <a:r>
              <a:rPr lang="el-GR" altLang="el-GR" dirty="0" err="1" smtClean="0"/>
              <a:t>Παχυσμένο</a:t>
            </a:r>
            <a:r>
              <a:rPr lang="el-GR" altLang="el-GR" dirty="0" smtClean="0"/>
              <a:t> τοίχωμα</a:t>
            </a:r>
            <a:endParaRPr lang="en-US" altLang="el-GR" dirty="0" smtClean="0"/>
          </a:p>
        </p:txBody>
      </p:sp>
      <p:pic>
        <p:nvPicPr>
          <p:cNvPr id="10547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71775"/>
            <a:ext cx="5286375" cy="40862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5477" name="Picture 4"/>
          <p:cNvPicPr>
            <a:picLocks noChangeAspect="1" noChangeArrowheads="1"/>
          </p:cNvPicPr>
          <p:nvPr/>
        </p:nvPicPr>
        <p:blipFill>
          <a:blip r:embed="rId3" cstate="print">
            <a:lum bright="20000" contrast="10000"/>
            <a:extLst>
              <a:ext uri="{28A0092B-C50C-407E-A947-70E740481C1C}">
                <a14:useLocalDpi xmlns:a14="http://schemas.microsoft.com/office/drawing/2010/main" xmlns="" val="0"/>
              </a:ext>
            </a:extLst>
          </a:blip>
          <a:srcRect/>
          <a:stretch>
            <a:fillRect/>
          </a:stretch>
        </p:blipFill>
        <p:spPr bwMode="auto">
          <a:xfrm>
            <a:off x="3829050" y="0"/>
            <a:ext cx="5314950" cy="27146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05478" name="TextBox 6"/>
          <p:cNvSpPr txBox="1">
            <a:spLocks noChangeArrowheads="1"/>
          </p:cNvSpPr>
          <p:nvPr/>
        </p:nvSpPr>
        <p:spPr bwMode="auto">
          <a:xfrm>
            <a:off x="5214938" y="2996952"/>
            <a:ext cx="2214562" cy="369888"/>
          </a:xfrm>
          <a:prstGeom prst="rect">
            <a:avLst/>
          </a:prstGeom>
          <a:solidFill>
            <a:schemeClr val="bg1">
              <a:lumMod val="85000"/>
            </a:schemeClr>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latin typeface="Century Gothic" pitchFamily="34" charset="0"/>
              </a:rPr>
              <a:t>υπερηχογράφημα</a:t>
            </a:r>
            <a:endParaRPr lang="en-US" altLang="el-GR">
              <a:latin typeface="Century Gothic" pitchFamily="34" charset="0"/>
            </a:endParaRPr>
          </a:p>
        </p:txBody>
      </p:sp>
      <p:sp>
        <p:nvSpPr>
          <p:cNvPr id="105479" name="TextBox 7"/>
          <p:cNvSpPr txBox="1">
            <a:spLocks noChangeArrowheads="1"/>
          </p:cNvSpPr>
          <p:nvPr/>
        </p:nvSpPr>
        <p:spPr bwMode="auto">
          <a:xfrm>
            <a:off x="971600" y="2132856"/>
            <a:ext cx="2928938" cy="369888"/>
          </a:xfrm>
          <a:prstGeom prst="rect">
            <a:avLst/>
          </a:prstGeom>
          <a:solidFill>
            <a:schemeClr val="bg1">
              <a:lumMod val="85000"/>
            </a:schemeClr>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latin typeface="Century Gothic" pitchFamily="34" charset="0"/>
              </a:rPr>
              <a:t>Μαγνητική τομογραφία</a:t>
            </a:r>
            <a:endParaRPr lang="en-US" altLang="el-GR">
              <a:latin typeface="Century Gothic"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95</a:t>
            </a:fld>
            <a:endParaRPr lang="el-GR"/>
          </a:p>
        </p:txBody>
      </p:sp>
    </p:spTree>
    <p:extLst>
      <p:ext uri="{BB962C8B-B14F-4D97-AF65-F5344CB8AC3E}">
        <p14:creationId xmlns:p14="http://schemas.microsoft.com/office/powerpoint/2010/main" xmlns="" val="17399514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Content Placeholder 2"/>
          <p:cNvSpPr>
            <a:spLocks noGrp="1"/>
          </p:cNvSpPr>
          <p:nvPr>
            <p:ph idx="1"/>
          </p:nvPr>
        </p:nvSpPr>
        <p:spPr/>
        <p:txBody>
          <a:bodyPr/>
          <a:lstStyle/>
          <a:p>
            <a:pPr eaLnBrk="1" hangingPunct="1"/>
            <a:r>
              <a:rPr lang="el-GR" altLang="el-GR" smtClean="0"/>
              <a:t>Αποτιτανωμένο τοίχωμα</a:t>
            </a:r>
            <a:endParaRPr lang="en-US" altLang="el-GR" smtClean="0"/>
          </a:p>
        </p:txBody>
      </p:sp>
      <p:pic>
        <p:nvPicPr>
          <p:cNvPr id="10650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2276871"/>
            <a:ext cx="7905750" cy="39528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96</a:t>
            </a:fld>
            <a:endParaRPr lang="el-GR"/>
          </a:p>
        </p:txBody>
      </p:sp>
      <p:sp>
        <p:nvSpPr>
          <p:cNvPr id="4" name="Τίτλος 3"/>
          <p:cNvSpPr>
            <a:spLocks noGrp="1"/>
          </p:cNvSpPr>
          <p:nvPr>
            <p:ph type="title"/>
          </p:nvPr>
        </p:nvSpPr>
        <p:spPr/>
        <p:txBody>
          <a:bodyPr/>
          <a:lstStyle/>
          <a:p>
            <a:r>
              <a:rPr lang="el-GR" dirty="0"/>
              <a:t>Χοληδόχος </a:t>
            </a:r>
            <a:r>
              <a:rPr lang="el-GR" dirty="0" smtClean="0"/>
              <a:t>κύστη </a:t>
            </a:r>
            <a:r>
              <a:rPr lang="el-GR" sz="3000" b="0" dirty="0" smtClean="0"/>
              <a:t>3/3</a:t>
            </a:r>
            <a:endParaRPr lang="el-GR" sz="3000" b="0" dirty="0"/>
          </a:p>
        </p:txBody>
      </p:sp>
    </p:spTree>
    <p:extLst>
      <p:ext uri="{BB962C8B-B14F-4D97-AF65-F5344CB8AC3E}">
        <p14:creationId xmlns:p14="http://schemas.microsoft.com/office/powerpoint/2010/main" xmlns="" val="22596775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Χοληφόρα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smtClean="0"/>
              <a:t>Φυσιολογική εικόνα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1192361"/>
            <a:ext cx="5407025" cy="52609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38364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Content Placeholder 2"/>
          <p:cNvSpPr>
            <a:spLocks noGrp="1"/>
          </p:cNvSpPr>
          <p:nvPr>
            <p:ph idx="1"/>
          </p:nvPr>
        </p:nvSpPr>
        <p:spPr>
          <a:xfrm>
            <a:off x="323528" y="1340768"/>
            <a:ext cx="3305497" cy="5256584"/>
          </a:xfrm>
        </p:spPr>
        <p:txBody>
          <a:bodyPr/>
          <a:lstStyle/>
          <a:p>
            <a:pPr eaLnBrk="1" hangingPunct="1"/>
            <a:r>
              <a:rPr lang="en-US" altLang="el-GR" dirty="0" smtClean="0"/>
              <a:t>ERCP </a:t>
            </a:r>
            <a:endParaRPr lang="el-GR" altLang="el-GR" dirty="0" smtClean="0"/>
          </a:p>
          <a:p>
            <a:pPr eaLnBrk="1" hangingPunct="1"/>
            <a:r>
              <a:rPr lang="el-GR" altLang="el-GR" dirty="0" smtClean="0"/>
              <a:t>Στένωση στην πύλη του ήπατος σε χειρουργημένο ασθενή.</a:t>
            </a:r>
          </a:p>
          <a:p>
            <a:pPr eaLnBrk="1" hangingPunct="1"/>
            <a:endParaRPr lang="en-US" altLang="el-GR" dirty="0" smtClean="0"/>
          </a:p>
        </p:txBody>
      </p:sp>
      <p:pic>
        <p:nvPicPr>
          <p:cNvPr id="10752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29025" y="1052736"/>
            <a:ext cx="5514975" cy="544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98</a:t>
            </a:fld>
            <a:endParaRPr lang="el-GR"/>
          </a:p>
        </p:txBody>
      </p:sp>
      <p:sp>
        <p:nvSpPr>
          <p:cNvPr id="4" name="Τίτλος 3"/>
          <p:cNvSpPr>
            <a:spLocks noGrp="1"/>
          </p:cNvSpPr>
          <p:nvPr>
            <p:ph type="title"/>
          </p:nvPr>
        </p:nvSpPr>
        <p:spPr/>
        <p:txBody>
          <a:bodyPr/>
          <a:lstStyle/>
          <a:p>
            <a:r>
              <a:rPr lang="el-GR" dirty="0">
                <a:solidFill>
                  <a:prstClr val="white"/>
                </a:solidFill>
              </a:rPr>
              <a:t>Χοληφόρα </a:t>
            </a:r>
            <a:r>
              <a:rPr lang="el-GR" sz="3000" b="0" dirty="0" smtClean="0">
                <a:solidFill>
                  <a:prstClr val="white"/>
                </a:solidFill>
              </a:rPr>
              <a:t>2/3</a:t>
            </a:r>
            <a:endParaRPr lang="el-GR" dirty="0"/>
          </a:p>
        </p:txBody>
      </p:sp>
    </p:spTree>
    <p:extLst>
      <p:ext uri="{BB962C8B-B14F-4D97-AF65-F5344CB8AC3E}">
        <p14:creationId xmlns:p14="http://schemas.microsoft.com/office/powerpoint/2010/main" xmlns="" val="582682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B2A1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364</TotalTime>
  <Words>5308</Words>
  <Application>Microsoft Office PowerPoint</Application>
  <PresentationFormat>On-screen Show (4:3)</PresentationFormat>
  <Paragraphs>869</Paragraphs>
  <Slides>117</Slides>
  <Notes>21</Notes>
  <HiddenSlides>0</HiddenSlides>
  <MMClips>0</MMClips>
  <ScaleCrop>false</ScaleCrop>
  <HeadingPairs>
    <vt:vector size="4" baseType="variant">
      <vt:variant>
        <vt:lpstr>Theme</vt:lpstr>
      </vt:variant>
      <vt:variant>
        <vt:i4>2</vt:i4>
      </vt:variant>
      <vt:variant>
        <vt:lpstr>Slide Titles</vt:lpstr>
      </vt:variant>
      <vt:variant>
        <vt:i4>117</vt:i4>
      </vt:variant>
    </vt:vector>
  </HeadingPairs>
  <TitlesOfParts>
    <vt:vector size="119" baseType="lpstr">
      <vt:lpstr>exo-opistho_simeiomata</vt:lpstr>
      <vt:lpstr>OC_template_updated</vt:lpstr>
      <vt:lpstr>Τομογραφική Απεικονιστική Ανατομική</vt:lpstr>
      <vt:lpstr>Πεπτικό σύστημα</vt:lpstr>
      <vt:lpstr>Τμήματα και όργανα του  γαστρεντερικού συστήματος</vt:lpstr>
      <vt:lpstr>Ανώτερος γαστρεντερικός σωλήνας</vt:lpstr>
      <vt:lpstr>Κατώτερος γαστρεντερικός σωλήνας</vt:lpstr>
      <vt:lpstr>Σκελετός </vt:lpstr>
      <vt:lpstr>Διαχωρισμός της κοιλίας σε 4 περιοχές 1/2</vt:lpstr>
      <vt:lpstr>Διαχωρισμός της κοιλίας σε 4 περιοχές 2/2</vt:lpstr>
      <vt:lpstr>Διαχωρισμός της κοιλίας σε 9 περιοχές 1/2</vt:lpstr>
      <vt:lpstr>Εγκάρσια τομή κοιλίας</vt:lpstr>
      <vt:lpstr>Κοιλιακό τοίχωμα 1/3</vt:lpstr>
      <vt:lpstr>Κοιλιακό τοίχωμα 2/3</vt:lpstr>
      <vt:lpstr>Κοιλιακό τοίχωμα 3/3</vt:lpstr>
      <vt:lpstr>Περιτιναϊκή κοιλότητα 1/7</vt:lpstr>
      <vt:lpstr>Περιτιναϊκή κοιλότητα 2/7</vt:lpstr>
      <vt:lpstr>Περιτιναϊκή κοιλότητα 3/7</vt:lpstr>
      <vt:lpstr>Περιτιναϊκή κοιλότητα 4/7</vt:lpstr>
      <vt:lpstr>Περιτιναϊκή κοιλότητα 5/7</vt:lpstr>
      <vt:lpstr>Περιτιναϊκή κοιλότητα 6/7</vt:lpstr>
      <vt:lpstr>Περιτιναϊκή κοιλότητα 7/7</vt:lpstr>
      <vt:lpstr>Ανακάμψεις του περιτοναίου 1/2</vt:lpstr>
      <vt:lpstr>Ανακάμψεις του περιτοναίου 2/2</vt:lpstr>
      <vt:lpstr>Ήπαρ 1/3</vt:lpstr>
      <vt:lpstr>Ήπαρ 2/3</vt:lpstr>
      <vt:lpstr>Λειτουργίες ήπατος 1/2</vt:lpstr>
      <vt:lpstr>Λειτουργίες ήπατος 2/2</vt:lpstr>
      <vt:lpstr>Πρόσθια επιφάνεια ήπατος </vt:lpstr>
      <vt:lpstr>Οπίσθια επιφάνεια του ήπατος </vt:lpstr>
      <vt:lpstr>Άνω επιφάνεια ήπατος</vt:lpstr>
      <vt:lpstr>Σχέσεις του ήπατος</vt:lpstr>
      <vt:lpstr>Χοληφόρο σύστημα </vt:lpstr>
      <vt:lpstr>Ήπαρ 3/3</vt:lpstr>
      <vt:lpstr>Διαχωρισμός του ήπατος σε τμήματα </vt:lpstr>
      <vt:lpstr>Τμήματα ήπατος 1/2</vt:lpstr>
      <vt:lpstr>Τμήματα ήπατος 2/2</vt:lpstr>
      <vt:lpstr>Αγγείωση ήπατος 1/6</vt:lpstr>
      <vt:lpstr>Αγγείωση ήπατος 2/6</vt:lpstr>
      <vt:lpstr>Αγγείωση ήπατος 3/6</vt:lpstr>
      <vt:lpstr>Αγγείωση ήπατος 4/6</vt:lpstr>
      <vt:lpstr>Αγγείωση ήπατος 5/6</vt:lpstr>
      <vt:lpstr>Αγγείωση ήπατος 6/6</vt:lpstr>
      <vt:lpstr>Χοληφόρα 1/2</vt:lpstr>
      <vt:lpstr>Χοληφόρα 2/2</vt:lpstr>
      <vt:lpstr>Χολή, χοληδόχος κύστη και χοληφόρα αγγεία</vt:lpstr>
      <vt:lpstr>Ανατομία χοληφόρων - ERCP</vt:lpstr>
      <vt:lpstr>Χοληδόχος κύστη</vt:lpstr>
      <vt:lpstr>Χοληφόρο σύστημα </vt:lpstr>
      <vt:lpstr>MRI χοληφόρων - MRCP</vt:lpstr>
      <vt:lpstr>Περιτοναϊκές ανακάμψεις</vt:lpstr>
      <vt:lpstr>Εμβρυολογική καταγωγή των συνδέσμων</vt:lpstr>
      <vt:lpstr>Κλινικές καταστάσεις (ήπαρ)</vt:lpstr>
      <vt:lpstr>Πάγκρεας 1/7</vt:lpstr>
      <vt:lpstr>Πάγκρεας 2/7</vt:lpstr>
      <vt:lpstr>Πάγκρεας 3/7</vt:lpstr>
      <vt:lpstr>Πάγκρεας 4/7</vt:lpstr>
      <vt:lpstr>Πάγκρεας 5/7</vt:lpstr>
      <vt:lpstr>Πάγκρεας 6/7</vt:lpstr>
      <vt:lpstr>Πάγκρεας 7/7</vt:lpstr>
      <vt:lpstr>Αγγεία (πάγκρεας)</vt:lpstr>
      <vt:lpstr>Κλινικές καταστάσεις (πάγκρεας)</vt:lpstr>
      <vt:lpstr>Σπλήνας 1/2</vt:lpstr>
      <vt:lpstr>Σπλήνας 2/2</vt:lpstr>
      <vt:lpstr>Κλινικές καταστάσεις (σπλήνας)</vt:lpstr>
      <vt:lpstr>Τομογραφική ανατομία </vt:lpstr>
      <vt:lpstr>CT</vt:lpstr>
      <vt:lpstr>CT</vt:lpstr>
      <vt:lpstr>CT</vt:lpstr>
      <vt:lpstr>CT</vt:lpstr>
      <vt:lpstr>CT</vt:lpstr>
      <vt:lpstr>CT</vt:lpstr>
      <vt:lpstr>MRI</vt:lpstr>
      <vt:lpstr>MRI</vt:lpstr>
      <vt:lpstr>MRI</vt:lpstr>
      <vt:lpstr>MRI</vt:lpstr>
      <vt:lpstr>MRI</vt:lpstr>
      <vt:lpstr>Slide 75</vt:lpstr>
      <vt:lpstr>CT</vt:lpstr>
      <vt:lpstr>CT</vt:lpstr>
      <vt:lpstr>CT</vt:lpstr>
      <vt:lpstr>CT</vt:lpstr>
      <vt:lpstr>CT</vt:lpstr>
      <vt:lpstr>CT</vt:lpstr>
      <vt:lpstr>ΜRI</vt:lpstr>
      <vt:lpstr>ΜRI</vt:lpstr>
      <vt:lpstr>ΜRI</vt:lpstr>
      <vt:lpstr>ΜRI</vt:lpstr>
      <vt:lpstr>ΜRI</vt:lpstr>
      <vt:lpstr>ΜRI</vt:lpstr>
      <vt:lpstr>ΜRI</vt:lpstr>
      <vt:lpstr>ΜRI</vt:lpstr>
      <vt:lpstr>CT</vt:lpstr>
      <vt:lpstr>CT</vt:lpstr>
      <vt:lpstr>Χοληδόχος κύστη</vt:lpstr>
      <vt:lpstr>Φυσιολογική χοληδόχος κύστη </vt:lpstr>
      <vt:lpstr>Χοληδόχος κύστη 1/3</vt:lpstr>
      <vt:lpstr>Χοληδόχος κύστη 2/3</vt:lpstr>
      <vt:lpstr>Χοληδόχος κύστη 3/3</vt:lpstr>
      <vt:lpstr>Χοληφόρα 1/3</vt:lpstr>
      <vt:lpstr>Χοληφόρα 2/3</vt:lpstr>
      <vt:lpstr>Χοληφόρα 3/3</vt:lpstr>
      <vt:lpstr>Slide 100</vt:lpstr>
      <vt:lpstr>Αλλοιώσεις ήπατος</vt:lpstr>
      <vt:lpstr>Αιμαγγείωμα</vt:lpstr>
      <vt:lpstr>Μεταστάσεις</vt:lpstr>
      <vt:lpstr>Πάγκρεας - παγκρεατίτιδα </vt:lpstr>
      <vt:lpstr>Slide 105</vt:lpstr>
      <vt:lpstr>Πάγκρεας - καρκίνος</vt:lpstr>
      <vt:lpstr>Ρήξη σπληνός </vt:lpstr>
      <vt:lpstr>Ήπαρ - ρήξη </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Τομογραφική Απεικονιστική Ανατομική</dc:title>
  <dc:creator>opencourses@teiath.gr</dc:creator>
  <cp:lastModifiedBy>Georgia</cp:lastModifiedBy>
  <cp:revision>40</cp:revision>
  <dcterms:created xsi:type="dcterms:W3CDTF">2015-10-15T05:56:21Z</dcterms:created>
  <dcterms:modified xsi:type="dcterms:W3CDTF">2015-12-05T18:50:24Z</dcterms:modified>
</cp:coreProperties>
</file>