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3"/>
  </p:notesMasterIdLst>
  <p:handoutMasterIdLst>
    <p:handoutMasterId r:id="rId24"/>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57" r:id="rId16"/>
    <p:sldId id="262" r:id="rId17"/>
    <p:sldId id="264" r:id="rId18"/>
    <p:sldId id="281" r:id="rId19"/>
    <p:sldId id="282" r:id="rId20"/>
    <p:sldId id="266" r:id="rId21"/>
    <p:sldId id="261" r:id="rId22"/>
  </p:sldIdLst>
  <p:sldSz cx="9144000" cy="6858000" type="screen4x3"/>
  <p:notesSz cx="7104063" cy="10234613"/>
  <p:custDataLst>
    <p:tags r:id="rId2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65" d="100"/>
          <a:sy n="65" d="100"/>
        </p:scale>
        <p:origin x="-690"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08/03/2015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xmlns=""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08/03/2015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xmlns=""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4986" indent="-309610" eaLnBrk="0" hangingPunct="0">
              <a:defRPr>
                <a:solidFill>
                  <a:schemeClr val="tx1"/>
                </a:solidFill>
                <a:latin typeface="Arial" charset="0"/>
              </a:defRPr>
            </a:lvl2pPr>
            <a:lvl3pPr marL="1238441" indent="-247688" eaLnBrk="0" hangingPunct="0">
              <a:defRPr>
                <a:solidFill>
                  <a:schemeClr val="tx1"/>
                </a:solidFill>
                <a:latin typeface="Arial" charset="0"/>
              </a:defRPr>
            </a:lvl3pPr>
            <a:lvl4pPr marL="1733817" indent="-247688" eaLnBrk="0" hangingPunct="0">
              <a:defRPr>
                <a:solidFill>
                  <a:schemeClr val="tx1"/>
                </a:solidFill>
                <a:latin typeface="Arial" charset="0"/>
              </a:defRPr>
            </a:lvl4pPr>
            <a:lvl5pPr marL="2229193" indent="-247688" eaLnBrk="0" hangingPunct="0">
              <a:defRPr>
                <a:solidFill>
                  <a:schemeClr val="tx1"/>
                </a:solidFill>
                <a:latin typeface="Arial" charset="0"/>
              </a:defRPr>
            </a:lvl5pPr>
            <a:lvl6pPr marL="2724569" indent="-247688" eaLnBrk="0" fontAlgn="base" hangingPunct="0">
              <a:spcBef>
                <a:spcPct val="0"/>
              </a:spcBef>
              <a:spcAft>
                <a:spcPct val="0"/>
              </a:spcAft>
              <a:defRPr>
                <a:solidFill>
                  <a:schemeClr val="tx1"/>
                </a:solidFill>
                <a:latin typeface="Arial" charset="0"/>
              </a:defRPr>
            </a:lvl6pPr>
            <a:lvl7pPr marL="3219945" indent="-247688" eaLnBrk="0" fontAlgn="base" hangingPunct="0">
              <a:spcBef>
                <a:spcPct val="0"/>
              </a:spcBef>
              <a:spcAft>
                <a:spcPct val="0"/>
              </a:spcAft>
              <a:defRPr>
                <a:solidFill>
                  <a:schemeClr val="tx1"/>
                </a:solidFill>
                <a:latin typeface="Arial" charset="0"/>
              </a:defRPr>
            </a:lvl7pPr>
            <a:lvl8pPr marL="3715322" indent="-247688" eaLnBrk="0" fontAlgn="base" hangingPunct="0">
              <a:spcBef>
                <a:spcPct val="0"/>
              </a:spcBef>
              <a:spcAft>
                <a:spcPct val="0"/>
              </a:spcAft>
              <a:defRPr>
                <a:solidFill>
                  <a:schemeClr val="tx1"/>
                </a:solidFill>
                <a:latin typeface="Arial" charset="0"/>
              </a:defRPr>
            </a:lvl8pPr>
            <a:lvl9pPr marL="4210698" indent="-247688" eaLnBrk="0" fontAlgn="base" hangingPunct="0">
              <a:spcBef>
                <a:spcPct val="0"/>
              </a:spcBef>
              <a:spcAft>
                <a:spcPct val="0"/>
              </a:spcAft>
              <a:defRPr>
                <a:solidFill>
                  <a:schemeClr val="tx1"/>
                </a:solidFill>
                <a:latin typeface="Arial" charset="0"/>
              </a:defRPr>
            </a:lvl9pPr>
          </a:lstStyle>
          <a:p>
            <a:pPr eaLnBrk="1" hangingPunct="1"/>
            <a:fld id="{170774AF-1BB8-437C-AF3B-1F6B7A19251F}" type="slidenum">
              <a:rPr lang="el-GR" altLang="el-GR">
                <a:solidFill>
                  <a:prstClr val="black"/>
                </a:solidFill>
              </a:rPr>
              <a:pPr eaLnBrk="1" hangingPunct="1"/>
              <a:t>10</a:t>
            </a:fld>
            <a:endParaRPr lang="el-GR" altLang="el-GR">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l-GR" altLang="el-G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xmlns="" val="2749721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xmlns="" val="1537509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xmlns="" val="3310165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xmlns="" val="4075370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xmlns=""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4986" indent="-309610" eaLnBrk="0" hangingPunct="0">
              <a:defRPr>
                <a:solidFill>
                  <a:schemeClr val="tx1"/>
                </a:solidFill>
                <a:latin typeface="Arial" charset="0"/>
              </a:defRPr>
            </a:lvl2pPr>
            <a:lvl3pPr marL="1238441" indent="-247688" eaLnBrk="0" hangingPunct="0">
              <a:defRPr>
                <a:solidFill>
                  <a:schemeClr val="tx1"/>
                </a:solidFill>
                <a:latin typeface="Arial" charset="0"/>
              </a:defRPr>
            </a:lvl3pPr>
            <a:lvl4pPr marL="1733817" indent="-247688" eaLnBrk="0" hangingPunct="0">
              <a:defRPr>
                <a:solidFill>
                  <a:schemeClr val="tx1"/>
                </a:solidFill>
                <a:latin typeface="Arial" charset="0"/>
              </a:defRPr>
            </a:lvl4pPr>
            <a:lvl5pPr marL="2229193" indent="-247688" eaLnBrk="0" hangingPunct="0">
              <a:defRPr>
                <a:solidFill>
                  <a:schemeClr val="tx1"/>
                </a:solidFill>
                <a:latin typeface="Arial" charset="0"/>
              </a:defRPr>
            </a:lvl5pPr>
            <a:lvl6pPr marL="2724569" indent="-247688" eaLnBrk="0" fontAlgn="base" hangingPunct="0">
              <a:spcBef>
                <a:spcPct val="0"/>
              </a:spcBef>
              <a:spcAft>
                <a:spcPct val="0"/>
              </a:spcAft>
              <a:defRPr>
                <a:solidFill>
                  <a:schemeClr val="tx1"/>
                </a:solidFill>
                <a:latin typeface="Arial" charset="0"/>
              </a:defRPr>
            </a:lvl6pPr>
            <a:lvl7pPr marL="3219945" indent="-247688" eaLnBrk="0" fontAlgn="base" hangingPunct="0">
              <a:spcBef>
                <a:spcPct val="0"/>
              </a:spcBef>
              <a:spcAft>
                <a:spcPct val="0"/>
              </a:spcAft>
              <a:defRPr>
                <a:solidFill>
                  <a:schemeClr val="tx1"/>
                </a:solidFill>
                <a:latin typeface="Arial" charset="0"/>
              </a:defRPr>
            </a:lvl7pPr>
            <a:lvl8pPr marL="3715322" indent="-247688" eaLnBrk="0" fontAlgn="base" hangingPunct="0">
              <a:spcBef>
                <a:spcPct val="0"/>
              </a:spcBef>
              <a:spcAft>
                <a:spcPct val="0"/>
              </a:spcAft>
              <a:defRPr>
                <a:solidFill>
                  <a:schemeClr val="tx1"/>
                </a:solidFill>
                <a:latin typeface="Arial" charset="0"/>
              </a:defRPr>
            </a:lvl8pPr>
            <a:lvl9pPr marL="4210698" indent="-247688" eaLnBrk="0" fontAlgn="base" hangingPunct="0">
              <a:spcBef>
                <a:spcPct val="0"/>
              </a:spcBef>
              <a:spcAft>
                <a:spcPct val="0"/>
              </a:spcAft>
              <a:defRPr>
                <a:solidFill>
                  <a:schemeClr val="tx1"/>
                </a:solidFill>
                <a:latin typeface="Arial" charset="0"/>
              </a:defRPr>
            </a:lvl9pPr>
          </a:lstStyle>
          <a:p>
            <a:pPr eaLnBrk="1" hangingPunct="1"/>
            <a:fld id="{AAACA465-225B-4E4D-BBF9-92150B4E7A7B}" type="slidenum">
              <a:rPr lang="el-GR" altLang="el-GR">
                <a:solidFill>
                  <a:prstClr val="black"/>
                </a:solidFill>
              </a:rPr>
              <a:pPr eaLnBrk="1" hangingPunct="1"/>
              <a:t>1</a:t>
            </a:fld>
            <a:endParaRPr lang="el-GR" altLang="el-GR">
              <a:solidFill>
                <a:prstClr val="black"/>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l-GR" altLang="el-GR" smtClean="0"/>
          </a:p>
          <a:p>
            <a:pPr eaLnBrk="1" hangingPunct="1"/>
            <a:endParaRPr lang="el-GR" altLang="el-GR" smtClean="0"/>
          </a:p>
          <a:p>
            <a:pPr eaLnBrk="1" hangingPunct="1">
              <a:buFontTx/>
              <a:buChar char="•"/>
            </a:pPr>
            <a:r>
              <a:rPr lang="el-GR" altLang="el-GR" smtClean="0"/>
              <a:t>Συντελεστές της παραγωγής</a:t>
            </a:r>
          </a:p>
          <a:p>
            <a:pPr eaLnBrk="1" hangingPunct="1">
              <a:buFontTx/>
              <a:buChar char="•"/>
            </a:pPr>
            <a:r>
              <a:rPr lang="el-GR" altLang="el-GR" smtClean="0"/>
              <a:t>Οικονομικά και ελεύθερα αγαθά</a:t>
            </a:r>
          </a:p>
          <a:p>
            <a:pPr eaLnBrk="1" hangingPunct="1">
              <a:buFontTx/>
              <a:buChar char="•"/>
            </a:pPr>
            <a:r>
              <a:rPr lang="el-GR" altLang="el-GR" smtClean="0"/>
              <a:t>Εφαρμογή της οικονομικής αρχής</a:t>
            </a:r>
          </a:p>
          <a:p>
            <a:pPr eaLnBrk="1" hangingPunct="1">
              <a:buFontTx/>
              <a:buChar char="•"/>
            </a:pPr>
            <a:r>
              <a:rPr lang="el-GR" altLang="el-GR" smtClean="0"/>
              <a:t>Κριτήρια διάκρισης:</a:t>
            </a:r>
          </a:p>
          <a:p>
            <a:pPr eaLnBrk="1" hangingPunct="1">
              <a:buFontTx/>
              <a:buChar char="•"/>
            </a:pPr>
            <a:endParaRPr lang="el-GR" altLang="el-GR" smtClean="0"/>
          </a:p>
          <a:p>
            <a:pPr eaLnBrk="1" hangingPunct="1">
              <a:buFontTx/>
              <a:buChar char="•"/>
            </a:pPr>
            <a:r>
              <a:rPr lang="el-GR" altLang="el-GR" smtClean="0"/>
              <a:t>Κριτήρια διάκρισης</a:t>
            </a:r>
          </a:p>
          <a:p>
            <a:pPr eaLnBrk="1" hangingPunct="1">
              <a:buFontTx/>
              <a:buChar char="•"/>
            </a:pPr>
            <a:r>
              <a:rPr lang="el-GR" altLang="el-GR" smtClean="0"/>
              <a:t>Το αντικείμενο ασχολίας</a:t>
            </a:r>
          </a:p>
          <a:p>
            <a:pPr eaLnBrk="1" hangingPunct="1">
              <a:buFontTx/>
              <a:buChar char="•"/>
            </a:pPr>
            <a:r>
              <a:rPr lang="el-GR" altLang="el-GR" smtClean="0"/>
              <a:t>Το μέγεθος</a:t>
            </a:r>
          </a:p>
          <a:p>
            <a:pPr eaLnBrk="1" hangingPunct="1">
              <a:buFontTx/>
              <a:buChar char="•"/>
            </a:pPr>
            <a:r>
              <a:rPr lang="el-GR" altLang="el-GR" smtClean="0"/>
              <a:t>Η ιδιότητα του φορέα</a:t>
            </a:r>
          </a:p>
          <a:p>
            <a:pPr eaLnBrk="1" hangingPunct="1">
              <a:buFontTx/>
              <a:buChar char="•"/>
            </a:pPr>
            <a:r>
              <a:rPr lang="el-GR" altLang="el-GR" smtClean="0"/>
              <a:t>Ο επιδιωκόμενος σκοπός</a:t>
            </a:r>
          </a:p>
          <a:p>
            <a:pPr eaLnBrk="1" hangingPunct="1">
              <a:buFontTx/>
              <a:buChar char="•"/>
            </a:pPr>
            <a:r>
              <a:rPr lang="el-GR" altLang="el-GR" smtClean="0"/>
              <a:t>Με βάση τη νομική τους μορφή</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4986" indent="-309610" eaLnBrk="0" hangingPunct="0">
              <a:defRPr>
                <a:solidFill>
                  <a:schemeClr val="tx1"/>
                </a:solidFill>
                <a:latin typeface="Arial" charset="0"/>
              </a:defRPr>
            </a:lvl2pPr>
            <a:lvl3pPr marL="1238441" indent="-247688" eaLnBrk="0" hangingPunct="0">
              <a:defRPr>
                <a:solidFill>
                  <a:schemeClr val="tx1"/>
                </a:solidFill>
                <a:latin typeface="Arial" charset="0"/>
              </a:defRPr>
            </a:lvl3pPr>
            <a:lvl4pPr marL="1733817" indent="-247688" eaLnBrk="0" hangingPunct="0">
              <a:defRPr>
                <a:solidFill>
                  <a:schemeClr val="tx1"/>
                </a:solidFill>
                <a:latin typeface="Arial" charset="0"/>
              </a:defRPr>
            </a:lvl4pPr>
            <a:lvl5pPr marL="2229193" indent="-247688" eaLnBrk="0" hangingPunct="0">
              <a:defRPr>
                <a:solidFill>
                  <a:schemeClr val="tx1"/>
                </a:solidFill>
                <a:latin typeface="Arial" charset="0"/>
              </a:defRPr>
            </a:lvl5pPr>
            <a:lvl6pPr marL="2724569" indent="-247688" eaLnBrk="0" fontAlgn="base" hangingPunct="0">
              <a:spcBef>
                <a:spcPct val="0"/>
              </a:spcBef>
              <a:spcAft>
                <a:spcPct val="0"/>
              </a:spcAft>
              <a:defRPr>
                <a:solidFill>
                  <a:schemeClr val="tx1"/>
                </a:solidFill>
                <a:latin typeface="Arial" charset="0"/>
              </a:defRPr>
            </a:lvl6pPr>
            <a:lvl7pPr marL="3219945" indent="-247688" eaLnBrk="0" fontAlgn="base" hangingPunct="0">
              <a:spcBef>
                <a:spcPct val="0"/>
              </a:spcBef>
              <a:spcAft>
                <a:spcPct val="0"/>
              </a:spcAft>
              <a:defRPr>
                <a:solidFill>
                  <a:schemeClr val="tx1"/>
                </a:solidFill>
                <a:latin typeface="Arial" charset="0"/>
              </a:defRPr>
            </a:lvl7pPr>
            <a:lvl8pPr marL="3715322" indent="-247688" eaLnBrk="0" fontAlgn="base" hangingPunct="0">
              <a:spcBef>
                <a:spcPct val="0"/>
              </a:spcBef>
              <a:spcAft>
                <a:spcPct val="0"/>
              </a:spcAft>
              <a:defRPr>
                <a:solidFill>
                  <a:schemeClr val="tx1"/>
                </a:solidFill>
                <a:latin typeface="Arial" charset="0"/>
              </a:defRPr>
            </a:lvl8pPr>
            <a:lvl9pPr marL="4210698" indent="-247688" eaLnBrk="0" fontAlgn="base" hangingPunct="0">
              <a:spcBef>
                <a:spcPct val="0"/>
              </a:spcBef>
              <a:spcAft>
                <a:spcPct val="0"/>
              </a:spcAft>
              <a:defRPr>
                <a:solidFill>
                  <a:schemeClr val="tx1"/>
                </a:solidFill>
                <a:latin typeface="Arial" charset="0"/>
              </a:defRPr>
            </a:lvl9pPr>
          </a:lstStyle>
          <a:p>
            <a:pPr eaLnBrk="1" hangingPunct="1"/>
            <a:fld id="{AAACA465-225B-4E4D-BBF9-92150B4E7A7B}" type="slidenum">
              <a:rPr lang="el-GR" altLang="el-GR">
                <a:solidFill>
                  <a:prstClr val="black"/>
                </a:solidFill>
              </a:rPr>
              <a:pPr eaLnBrk="1" hangingPunct="1"/>
              <a:t>2</a:t>
            </a:fld>
            <a:endParaRPr lang="el-GR" altLang="el-GR">
              <a:solidFill>
                <a:prstClr val="black"/>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l-GR" altLang="el-GR" smtClean="0"/>
          </a:p>
          <a:p>
            <a:pPr eaLnBrk="1" hangingPunct="1"/>
            <a:endParaRPr lang="el-GR" altLang="el-GR" smtClean="0"/>
          </a:p>
          <a:p>
            <a:pPr eaLnBrk="1" hangingPunct="1">
              <a:buFontTx/>
              <a:buChar char="•"/>
            </a:pPr>
            <a:r>
              <a:rPr lang="el-GR" altLang="el-GR" smtClean="0"/>
              <a:t>Συντελεστές της παραγωγής</a:t>
            </a:r>
          </a:p>
          <a:p>
            <a:pPr eaLnBrk="1" hangingPunct="1">
              <a:buFontTx/>
              <a:buChar char="•"/>
            </a:pPr>
            <a:r>
              <a:rPr lang="el-GR" altLang="el-GR" smtClean="0"/>
              <a:t>Οικονομικά και ελεύθερα αγαθά</a:t>
            </a:r>
          </a:p>
          <a:p>
            <a:pPr eaLnBrk="1" hangingPunct="1">
              <a:buFontTx/>
              <a:buChar char="•"/>
            </a:pPr>
            <a:r>
              <a:rPr lang="el-GR" altLang="el-GR" smtClean="0"/>
              <a:t>Εφαρμογή της οικονομικής αρχής</a:t>
            </a:r>
          </a:p>
          <a:p>
            <a:pPr eaLnBrk="1" hangingPunct="1">
              <a:buFontTx/>
              <a:buChar char="•"/>
            </a:pPr>
            <a:r>
              <a:rPr lang="el-GR" altLang="el-GR" smtClean="0"/>
              <a:t>Κριτήρια διάκρισης:</a:t>
            </a:r>
          </a:p>
          <a:p>
            <a:pPr eaLnBrk="1" hangingPunct="1">
              <a:buFontTx/>
              <a:buChar char="•"/>
            </a:pPr>
            <a:endParaRPr lang="el-GR" altLang="el-GR" smtClean="0"/>
          </a:p>
          <a:p>
            <a:pPr eaLnBrk="1" hangingPunct="1">
              <a:buFontTx/>
              <a:buChar char="•"/>
            </a:pPr>
            <a:r>
              <a:rPr lang="el-GR" altLang="el-GR" smtClean="0"/>
              <a:t>Κριτήρια διάκρισης</a:t>
            </a:r>
          </a:p>
          <a:p>
            <a:pPr eaLnBrk="1" hangingPunct="1">
              <a:buFontTx/>
              <a:buChar char="•"/>
            </a:pPr>
            <a:r>
              <a:rPr lang="el-GR" altLang="el-GR" smtClean="0"/>
              <a:t>Το αντικείμενο ασχολίας</a:t>
            </a:r>
          </a:p>
          <a:p>
            <a:pPr eaLnBrk="1" hangingPunct="1">
              <a:buFontTx/>
              <a:buChar char="•"/>
            </a:pPr>
            <a:r>
              <a:rPr lang="el-GR" altLang="el-GR" smtClean="0"/>
              <a:t>Το μέγεθος</a:t>
            </a:r>
          </a:p>
          <a:p>
            <a:pPr eaLnBrk="1" hangingPunct="1">
              <a:buFontTx/>
              <a:buChar char="•"/>
            </a:pPr>
            <a:r>
              <a:rPr lang="el-GR" altLang="el-GR" smtClean="0"/>
              <a:t>Η ιδιότητα του φορέα</a:t>
            </a:r>
          </a:p>
          <a:p>
            <a:pPr eaLnBrk="1" hangingPunct="1">
              <a:buFontTx/>
              <a:buChar char="•"/>
            </a:pPr>
            <a:r>
              <a:rPr lang="el-GR" altLang="el-GR" smtClean="0"/>
              <a:t>Ο επιδιωκόμενος σκοπός</a:t>
            </a:r>
          </a:p>
          <a:p>
            <a:pPr eaLnBrk="1" hangingPunct="1">
              <a:buFontTx/>
              <a:buChar char="•"/>
            </a:pPr>
            <a:r>
              <a:rPr lang="el-GR" altLang="el-GR" smtClean="0"/>
              <a:t>Με βάση τη νομική τους μορφή</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4986" indent="-309610" eaLnBrk="0" hangingPunct="0">
              <a:defRPr>
                <a:solidFill>
                  <a:schemeClr val="tx1"/>
                </a:solidFill>
                <a:latin typeface="Arial" charset="0"/>
              </a:defRPr>
            </a:lvl2pPr>
            <a:lvl3pPr marL="1238441" indent="-247688" eaLnBrk="0" hangingPunct="0">
              <a:defRPr>
                <a:solidFill>
                  <a:schemeClr val="tx1"/>
                </a:solidFill>
                <a:latin typeface="Arial" charset="0"/>
              </a:defRPr>
            </a:lvl3pPr>
            <a:lvl4pPr marL="1733817" indent="-247688" eaLnBrk="0" hangingPunct="0">
              <a:defRPr>
                <a:solidFill>
                  <a:schemeClr val="tx1"/>
                </a:solidFill>
                <a:latin typeface="Arial" charset="0"/>
              </a:defRPr>
            </a:lvl4pPr>
            <a:lvl5pPr marL="2229193" indent="-247688" eaLnBrk="0" hangingPunct="0">
              <a:defRPr>
                <a:solidFill>
                  <a:schemeClr val="tx1"/>
                </a:solidFill>
                <a:latin typeface="Arial" charset="0"/>
              </a:defRPr>
            </a:lvl5pPr>
            <a:lvl6pPr marL="2724569" indent="-247688" eaLnBrk="0" fontAlgn="base" hangingPunct="0">
              <a:spcBef>
                <a:spcPct val="0"/>
              </a:spcBef>
              <a:spcAft>
                <a:spcPct val="0"/>
              </a:spcAft>
              <a:defRPr>
                <a:solidFill>
                  <a:schemeClr val="tx1"/>
                </a:solidFill>
                <a:latin typeface="Arial" charset="0"/>
              </a:defRPr>
            </a:lvl6pPr>
            <a:lvl7pPr marL="3219945" indent="-247688" eaLnBrk="0" fontAlgn="base" hangingPunct="0">
              <a:spcBef>
                <a:spcPct val="0"/>
              </a:spcBef>
              <a:spcAft>
                <a:spcPct val="0"/>
              </a:spcAft>
              <a:defRPr>
                <a:solidFill>
                  <a:schemeClr val="tx1"/>
                </a:solidFill>
                <a:latin typeface="Arial" charset="0"/>
              </a:defRPr>
            </a:lvl7pPr>
            <a:lvl8pPr marL="3715322" indent="-247688" eaLnBrk="0" fontAlgn="base" hangingPunct="0">
              <a:spcBef>
                <a:spcPct val="0"/>
              </a:spcBef>
              <a:spcAft>
                <a:spcPct val="0"/>
              </a:spcAft>
              <a:defRPr>
                <a:solidFill>
                  <a:schemeClr val="tx1"/>
                </a:solidFill>
                <a:latin typeface="Arial" charset="0"/>
              </a:defRPr>
            </a:lvl8pPr>
            <a:lvl9pPr marL="4210698" indent="-247688" eaLnBrk="0" fontAlgn="base" hangingPunct="0">
              <a:spcBef>
                <a:spcPct val="0"/>
              </a:spcBef>
              <a:spcAft>
                <a:spcPct val="0"/>
              </a:spcAft>
              <a:defRPr>
                <a:solidFill>
                  <a:schemeClr val="tx1"/>
                </a:solidFill>
                <a:latin typeface="Arial" charset="0"/>
              </a:defRPr>
            </a:lvl9pPr>
          </a:lstStyle>
          <a:p>
            <a:pPr eaLnBrk="1" hangingPunct="1"/>
            <a:fld id="{AAACA465-225B-4E4D-BBF9-92150B4E7A7B}" type="slidenum">
              <a:rPr lang="el-GR" altLang="el-GR">
                <a:solidFill>
                  <a:prstClr val="black"/>
                </a:solidFill>
              </a:rPr>
              <a:pPr eaLnBrk="1" hangingPunct="1"/>
              <a:t>3</a:t>
            </a:fld>
            <a:endParaRPr lang="el-GR" altLang="el-GR">
              <a:solidFill>
                <a:prstClr val="black"/>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l-GR" altLang="el-GR" smtClean="0"/>
          </a:p>
          <a:p>
            <a:pPr eaLnBrk="1" hangingPunct="1"/>
            <a:endParaRPr lang="el-GR" altLang="el-GR" smtClean="0"/>
          </a:p>
          <a:p>
            <a:pPr eaLnBrk="1" hangingPunct="1">
              <a:buFontTx/>
              <a:buChar char="•"/>
            </a:pPr>
            <a:r>
              <a:rPr lang="el-GR" altLang="el-GR" smtClean="0"/>
              <a:t>Συντελεστές της παραγωγής</a:t>
            </a:r>
          </a:p>
          <a:p>
            <a:pPr eaLnBrk="1" hangingPunct="1">
              <a:buFontTx/>
              <a:buChar char="•"/>
            </a:pPr>
            <a:r>
              <a:rPr lang="el-GR" altLang="el-GR" smtClean="0"/>
              <a:t>Οικονομικά και ελεύθερα αγαθά</a:t>
            </a:r>
          </a:p>
          <a:p>
            <a:pPr eaLnBrk="1" hangingPunct="1">
              <a:buFontTx/>
              <a:buChar char="•"/>
            </a:pPr>
            <a:r>
              <a:rPr lang="el-GR" altLang="el-GR" smtClean="0"/>
              <a:t>Εφαρμογή της οικονομικής αρχής</a:t>
            </a:r>
          </a:p>
          <a:p>
            <a:pPr eaLnBrk="1" hangingPunct="1">
              <a:buFontTx/>
              <a:buChar char="•"/>
            </a:pPr>
            <a:r>
              <a:rPr lang="el-GR" altLang="el-GR" smtClean="0"/>
              <a:t>Κριτήρια διάκρισης:</a:t>
            </a:r>
          </a:p>
          <a:p>
            <a:pPr eaLnBrk="1" hangingPunct="1">
              <a:buFontTx/>
              <a:buChar char="•"/>
            </a:pPr>
            <a:endParaRPr lang="el-GR" altLang="el-GR" smtClean="0"/>
          </a:p>
          <a:p>
            <a:pPr eaLnBrk="1" hangingPunct="1">
              <a:buFontTx/>
              <a:buChar char="•"/>
            </a:pPr>
            <a:r>
              <a:rPr lang="el-GR" altLang="el-GR" smtClean="0"/>
              <a:t>Κριτήρια διάκρισης</a:t>
            </a:r>
          </a:p>
          <a:p>
            <a:pPr eaLnBrk="1" hangingPunct="1">
              <a:buFontTx/>
              <a:buChar char="•"/>
            </a:pPr>
            <a:r>
              <a:rPr lang="el-GR" altLang="el-GR" smtClean="0"/>
              <a:t>Το αντικείμενο ασχολίας</a:t>
            </a:r>
          </a:p>
          <a:p>
            <a:pPr eaLnBrk="1" hangingPunct="1">
              <a:buFontTx/>
              <a:buChar char="•"/>
            </a:pPr>
            <a:r>
              <a:rPr lang="el-GR" altLang="el-GR" smtClean="0"/>
              <a:t>Το μέγεθος</a:t>
            </a:r>
          </a:p>
          <a:p>
            <a:pPr eaLnBrk="1" hangingPunct="1">
              <a:buFontTx/>
              <a:buChar char="•"/>
            </a:pPr>
            <a:r>
              <a:rPr lang="el-GR" altLang="el-GR" smtClean="0"/>
              <a:t>Η ιδιότητα του φορέα</a:t>
            </a:r>
          </a:p>
          <a:p>
            <a:pPr eaLnBrk="1" hangingPunct="1">
              <a:buFontTx/>
              <a:buChar char="•"/>
            </a:pPr>
            <a:r>
              <a:rPr lang="el-GR" altLang="el-GR" smtClean="0"/>
              <a:t>Ο επιδιωκόμενος σκοπός</a:t>
            </a:r>
          </a:p>
          <a:p>
            <a:pPr eaLnBrk="1" hangingPunct="1">
              <a:buFontTx/>
              <a:buChar char="•"/>
            </a:pPr>
            <a:r>
              <a:rPr lang="el-GR" altLang="el-GR" smtClean="0"/>
              <a:t>Με βάση τη νομική τους μορφή</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4986" indent="-309610" eaLnBrk="0" hangingPunct="0">
              <a:defRPr>
                <a:solidFill>
                  <a:schemeClr val="tx1"/>
                </a:solidFill>
                <a:latin typeface="Arial" charset="0"/>
              </a:defRPr>
            </a:lvl2pPr>
            <a:lvl3pPr marL="1238441" indent="-247688" eaLnBrk="0" hangingPunct="0">
              <a:defRPr>
                <a:solidFill>
                  <a:schemeClr val="tx1"/>
                </a:solidFill>
                <a:latin typeface="Arial" charset="0"/>
              </a:defRPr>
            </a:lvl3pPr>
            <a:lvl4pPr marL="1733817" indent="-247688" eaLnBrk="0" hangingPunct="0">
              <a:defRPr>
                <a:solidFill>
                  <a:schemeClr val="tx1"/>
                </a:solidFill>
                <a:latin typeface="Arial" charset="0"/>
              </a:defRPr>
            </a:lvl4pPr>
            <a:lvl5pPr marL="2229193" indent="-247688" eaLnBrk="0" hangingPunct="0">
              <a:defRPr>
                <a:solidFill>
                  <a:schemeClr val="tx1"/>
                </a:solidFill>
                <a:latin typeface="Arial" charset="0"/>
              </a:defRPr>
            </a:lvl5pPr>
            <a:lvl6pPr marL="2724569" indent="-247688" eaLnBrk="0" fontAlgn="base" hangingPunct="0">
              <a:spcBef>
                <a:spcPct val="0"/>
              </a:spcBef>
              <a:spcAft>
                <a:spcPct val="0"/>
              </a:spcAft>
              <a:defRPr>
                <a:solidFill>
                  <a:schemeClr val="tx1"/>
                </a:solidFill>
                <a:latin typeface="Arial" charset="0"/>
              </a:defRPr>
            </a:lvl6pPr>
            <a:lvl7pPr marL="3219945" indent="-247688" eaLnBrk="0" fontAlgn="base" hangingPunct="0">
              <a:spcBef>
                <a:spcPct val="0"/>
              </a:spcBef>
              <a:spcAft>
                <a:spcPct val="0"/>
              </a:spcAft>
              <a:defRPr>
                <a:solidFill>
                  <a:schemeClr val="tx1"/>
                </a:solidFill>
                <a:latin typeface="Arial" charset="0"/>
              </a:defRPr>
            </a:lvl7pPr>
            <a:lvl8pPr marL="3715322" indent="-247688" eaLnBrk="0" fontAlgn="base" hangingPunct="0">
              <a:spcBef>
                <a:spcPct val="0"/>
              </a:spcBef>
              <a:spcAft>
                <a:spcPct val="0"/>
              </a:spcAft>
              <a:defRPr>
                <a:solidFill>
                  <a:schemeClr val="tx1"/>
                </a:solidFill>
                <a:latin typeface="Arial" charset="0"/>
              </a:defRPr>
            </a:lvl8pPr>
            <a:lvl9pPr marL="4210698" indent="-247688" eaLnBrk="0" fontAlgn="base" hangingPunct="0">
              <a:spcBef>
                <a:spcPct val="0"/>
              </a:spcBef>
              <a:spcAft>
                <a:spcPct val="0"/>
              </a:spcAft>
              <a:defRPr>
                <a:solidFill>
                  <a:schemeClr val="tx1"/>
                </a:solidFill>
                <a:latin typeface="Arial" charset="0"/>
              </a:defRPr>
            </a:lvl9pPr>
          </a:lstStyle>
          <a:p>
            <a:pPr eaLnBrk="1" hangingPunct="1"/>
            <a:fld id="{AAACA465-225B-4E4D-BBF9-92150B4E7A7B}" type="slidenum">
              <a:rPr lang="el-GR" altLang="el-GR">
                <a:solidFill>
                  <a:prstClr val="black"/>
                </a:solidFill>
              </a:rPr>
              <a:pPr eaLnBrk="1" hangingPunct="1"/>
              <a:t>4</a:t>
            </a:fld>
            <a:endParaRPr lang="el-GR" altLang="el-GR">
              <a:solidFill>
                <a:prstClr val="black"/>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l-GR" altLang="el-GR" smtClean="0"/>
          </a:p>
          <a:p>
            <a:pPr eaLnBrk="1" hangingPunct="1"/>
            <a:endParaRPr lang="el-GR" altLang="el-GR" smtClean="0"/>
          </a:p>
          <a:p>
            <a:pPr eaLnBrk="1" hangingPunct="1">
              <a:buFontTx/>
              <a:buChar char="•"/>
            </a:pPr>
            <a:r>
              <a:rPr lang="el-GR" altLang="el-GR" smtClean="0"/>
              <a:t>Συντελεστές της παραγωγής</a:t>
            </a:r>
          </a:p>
          <a:p>
            <a:pPr eaLnBrk="1" hangingPunct="1">
              <a:buFontTx/>
              <a:buChar char="•"/>
            </a:pPr>
            <a:r>
              <a:rPr lang="el-GR" altLang="el-GR" smtClean="0"/>
              <a:t>Οικονομικά και ελεύθερα αγαθά</a:t>
            </a:r>
          </a:p>
          <a:p>
            <a:pPr eaLnBrk="1" hangingPunct="1">
              <a:buFontTx/>
              <a:buChar char="•"/>
            </a:pPr>
            <a:r>
              <a:rPr lang="el-GR" altLang="el-GR" smtClean="0"/>
              <a:t>Εφαρμογή της οικονομικής αρχής</a:t>
            </a:r>
          </a:p>
          <a:p>
            <a:pPr eaLnBrk="1" hangingPunct="1">
              <a:buFontTx/>
              <a:buChar char="•"/>
            </a:pPr>
            <a:r>
              <a:rPr lang="el-GR" altLang="el-GR" smtClean="0"/>
              <a:t>Κριτήρια διάκρισης:</a:t>
            </a:r>
          </a:p>
          <a:p>
            <a:pPr eaLnBrk="1" hangingPunct="1">
              <a:buFontTx/>
              <a:buChar char="•"/>
            </a:pPr>
            <a:endParaRPr lang="el-GR" altLang="el-GR" smtClean="0"/>
          </a:p>
          <a:p>
            <a:pPr eaLnBrk="1" hangingPunct="1">
              <a:buFontTx/>
              <a:buChar char="•"/>
            </a:pPr>
            <a:r>
              <a:rPr lang="el-GR" altLang="el-GR" smtClean="0"/>
              <a:t>Κριτήρια διάκρισης</a:t>
            </a:r>
          </a:p>
          <a:p>
            <a:pPr eaLnBrk="1" hangingPunct="1">
              <a:buFontTx/>
              <a:buChar char="•"/>
            </a:pPr>
            <a:r>
              <a:rPr lang="el-GR" altLang="el-GR" smtClean="0"/>
              <a:t>Το αντικείμενο ασχολίας</a:t>
            </a:r>
          </a:p>
          <a:p>
            <a:pPr eaLnBrk="1" hangingPunct="1">
              <a:buFontTx/>
              <a:buChar char="•"/>
            </a:pPr>
            <a:r>
              <a:rPr lang="el-GR" altLang="el-GR" smtClean="0"/>
              <a:t>Το μέγεθος</a:t>
            </a:r>
          </a:p>
          <a:p>
            <a:pPr eaLnBrk="1" hangingPunct="1">
              <a:buFontTx/>
              <a:buChar char="•"/>
            </a:pPr>
            <a:r>
              <a:rPr lang="el-GR" altLang="el-GR" smtClean="0"/>
              <a:t>Η ιδιότητα του φορέα</a:t>
            </a:r>
          </a:p>
          <a:p>
            <a:pPr eaLnBrk="1" hangingPunct="1">
              <a:buFontTx/>
              <a:buChar char="•"/>
            </a:pPr>
            <a:r>
              <a:rPr lang="el-GR" altLang="el-GR" smtClean="0"/>
              <a:t>Ο επιδιωκόμενος σκοπός</a:t>
            </a:r>
          </a:p>
          <a:p>
            <a:pPr eaLnBrk="1" hangingPunct="1">
              <a:buFontTx/>
              <a:buChar char="•"/>
            </a:pPr>
            <a:r>
              <a:rPr lang="el-GR" altLang="el-GR" smtClean="0"/>
              <a:t>Με βάση τη νομική τους μορφή</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4986" indent="-309610" eaLnBrk="0" hangingPunct="0">
              <a:defRPr>
                <a:solidFill>
                  <a:schemeClr val="tx1"/>
                </a:solidFill>
                <a:latin typeface="Arial" charset="0"/>
              </a:defRPr>
            </a:lvl2pPr>
            <a:lvl3pPr marL="1238441" indent="-247688" eaLnBrk="0" hangingPunct="0">
              <a:defRPr>
                <a:solidFill>
                  <a:schemeClr val="tx1"/>
                </a:solidFill>
                <a:latin typeface="Arial" charset="0"/>
              </a:defRPr>
            </a:lvl3pPr>
            <a:lvl4pPr marL="1733817" indent="-247688" eaLnBrk="0" hangingPunct="0">
              <a:defRPr>
                <a:solidFill>
                  <a:schemeClr val="tx1"/>
                </a:solidFill>
                <a:latin typeface="Arial" charset="0"/>
              </a:defRPr>
            </a:lvl4pPr>
            <a:lvl5pPr marL="2229193" indent="-247688" eaLnBrk="0" hangingPunct="0">
              <a:defRPr>
                <a:solidFill>
                  <a:schemeClr val="tx1"/>
                </a:solidFill>
                <a:latin typeface="Arial" charset="0"/>
              </a:defRPr>
            </a:lvl5pPr>
            <a:lvl6pPr marL="2724569" indent="-247688" eaLnBrk="0" fontAlgn="base" hangingPunct="0">
              <a:spcBef>
                <a:spcPct val="0"/>
              </a:spcBef>
              <a:spcAft>
                <a:spcPct val="0"/>
              </a:spcAft>
              <a:defRPr>
                <a:solidFill>
                  <a:schemeClr val="tx1"/>
                </a:solidFill>
                <a:latin typeface="Arial" charset="0"/>
              </a:defRPr>
            </a:lvl6pPr>
            <a:lvl7pPr marL="3219945" indent="-247688" eaLnBrk="0" fontAlgn="base" hangingPunct="0">
              <a:spcBef>
                <a:spcPct val="0"/>
              </a:spcBef>
              <a:spcAft>
                <a:spcPct val="0"/>
              </a:spcAft>
              <a:defRPr>
                <a:solidFill>
                  <a:schemeClr val="tx1"/>
                </a:solidFill>
                <a:latin typeface="Arial" charset="0"/>
              </a:defRPr>
            </a:lvl7pPr>
            <a:lvl8pPr marL="3715322" indent="-247688" eaLnBrk="0" fontAlgn="base" hangingPunct="0">
              <a:spcBef>
                <a:spcPct val="0"/>
              </a:spcBef>
              <a:spcAft>
                <a:spcPct val="0"/>
              </a:spcAft>
              <a:defRPr>
                <a:solidFill>
                  <a:schemeClr val="tx1"/>
                </a:solidFill>
                <a:latin typeface="Arial" charset="0"/>
              </a:defRPr>
            </a:lvl8pPr>
            <a:lvl9pPr marL="4210698" indent="-247688" eaLnBrk="0" fontAlgn="base" hangingPunct="0">
              <a:spcBef>
                <a:spcPct val="0"/>
              </a:spcBef>
              <a:spcAft>
                <a:spcPct val="0"/>
              </a:spcAft>
              <a:defRPr>
                <a:solidFill>
                  <a:schemeClr val="tx1"/>
                </a:solidFill>
                <a:latin typeface="Arial" charset="0"/>
              </a:defRPr>
            </a:lvl9pPr>
          </a:lstStyle>
          <a:p>
            <a:pPr eaLnBrk="1" hangingPunct="1"/>
            <a:fld id="{AAACA465-225B-4E4D-BBF9-92150B4E7A7B}" type="slidenum">
              <a:rPr lang="el-GR" altLang="el-GR">
                <a:solidFill>
                  <a:prstClr val="black"/>
                </a:solidFill>
              </a:rPr>
              <a:pPr eaLnBrk="1" hangingPunct="1"/>
              <a:t>5</a:t>
            </a:fld>
            <a:endParaRPr lang="el-GR" altLang="el-GR">
              <a:solidFill>
                <a:prstClr val="black"/>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l-GR" altLang="el-GR" smtClean="0"/>
          </a:p>
          <a:p>
            <a:pPr eaLnBrk="1" hangingPunct="1"/>
            <a:endParaRPr lang="el-GR" altLang="el-GR" smtClean="0"/>
          </a:p>
          <a:p>
            <a:pPr eaLnBrk="1" hangingPunct="1">
              <a:buFontTx/>
              <a:buChar char="•"/>
            </a:pPr>
            <a:r>
              <a:rPr lang="el-GR" altLang="el-GR" smtClean="0"/>
              <a:t>Συντελεστές της παραγωγής</a:t>
            </a:r>
          </a:p>
          <a:p>
            <a:pPr eaLnBrk="1" hangingPunct="1">
              <a:buFontTx/>
              <a:buChar char="•"/>
            </a:pPr>
            <a:r>
              <a:rPr lang="el-GR" altLang="el-GR" smtClean="0"/>
              <a:t>Οικονομικά και ελεύθερα αγαθά</a:t>
            </a:r>
          </a:p>
          <a:p>
            <a:pPr eaLnBrk="1" hangingPunct="1">
              <a:buFontTx/>
              <a:buChar char="•"/>
            </a:pPr>
            <a:r>
              <a:rPr lang="el-GR" altLang="el-GR" smtClean="0"/>
              <a:t>Εφαρμογή της οικονομικής αρχής</a:t>
            </a:r>
          </a:p>
          <a:p>
            <a:pPr eaLnBrk="1" hangingPunct="1">
              <a:buFontTx/>
              <a:buChar char="•"/>
            </a:pPr>
            <a:r>
              <a:rPr lang="el-GR" altLang="el-GR" smtClean="0"/>
              <a:t>Κριτήρια διάκρισης:</a:t>
            </a:r>
          </a:p>
          <a:p>
            <a:pPr eaLnBrk="1" hangingPunct="1">
              <a:buFontTx/>
              <a:buChar char="•"/>
            </a:pPr>
            <a:endParaRPr lang="el-GR" altLang="el-GR" smtClean="0"/>
          </a:p>
          <a:p>
            <a:pPr eaLnBrk="1" hangingPunct="1">
              <a:buFontTx/>
              <a:buChar char="•"/>
            </a:pPr>
            <a:r>
              <a:rPr lang="el-GR" altLang="el-GR" smtClean="0"/>
              <a:t>Κριτήρια διάκρισης</a:t>
            </a:r>
          </a:p>
          <a:p>
            <a:pPr eaLnBrk="1" hangingPunct="1">
              <a:buFontTx/>
              <a:buChar char="•"/>
            </a:pPr>
            <a:r>
              <a:rPr lang="el-GR" altLang="el-GR" smtClean="0"/>
              <a:t>Το αντικείμενο ασχολίας</a:t>
            </a:r>
          </a:p>
          <a:p>
            <a:pPr eaLnBrk="1" hangingPunct="1">
              <a:buFontTx/>
              <a:buChar char="•"/>
            </a:pPr>
            <a:r>
              <a:rPr lang="el-GR" altLang="el-GR" smtClean="0"/>
              <a:t>Το μέγεθος</a:t>
            </a:r>
          </a:p>
          <a:p>
            <a:pPr eaLnBrk="1" hangingPunct="1">
              <a:buFontTx/>
              <a:buChar char="•"/>
            </a:pPr>
            <a:r>
              <a:rPr lang="el-GR" altLang="el-GR" smtClean="0"/>
              <a:t>Η ιδιότητα του φορέα</a:t>
            </a:r>
          </a:p>
          <a:p>
            <a:pPr eaLnBrk="1" hangingPunct="1">
              <a:buFontTx/>
              <a:buChar char="•"/>
            </a:pPr>
            <a:r>
              <a:rPr lang="el-GR" altLang="el-GR" smtClean="0"/>
              <a:t>Ο επιδιωκόμενος σκοπός</a:t>
            </a:r>
          </a:p>
          <a:p>
            <a:pPr eaLnBrk="1" hangingPunct="1">
              <a:buFontTx/>
              <a:buChar char="•"/>
            </a:pPr>
            <a:r>
              <a:rPr lang="el-GR" altLang="el-GR" smtClean="0"/>
              <a:t>Με βάση τη νομική τους μορφή</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4986" indent="-309610" eaLnBrk="0" hangingPunct="0">
              <a:defRPr>
                <a:solidFill>
                  <a:schemeClr val="tx1"/>
                </a:solidFill>
                <a:latin typeface="Arial" charset="0"/>
              </a:defRPr>
            </a:lvl2pPr>
            <a:lvl3pPr marL="1238441" indent="-247688" eaLnBrk="0" hangingPunct="0">
              <a:defRPr>
                <a:solidFill>
                  <a:schemeClr val="tx1"/>
                </a:solidFill>
                <a:latin typeface="Arial" charset="0"/>
              </a:defRPr>
            </a:lvl3pPr>
            <a:lvl4pPr marL="1733817" indent="-247688" eaLnBrk="0" hangingPunct="0">
              <a:defRPr>
                <a:solidFill>
                  <a:schemeClr val="tx1"/>
                </a:solidFill>
                <a:latin typeface="Arial" charset="0"/>
              </a:defRPr>
            </a:lvl4pPr>
            <a:lvl5pPr marL="2229193" indent="-247688" eaLnBrk="0" hangingPunct="0">
              <a:defRPr>
                <a:solidFill>
                  <a:schemeClr val="tx1"/>
                </a:solidFill>
                <a:latin typeface="Arial" charset="0"/>
              </a:defRPr>
            </a:lvl5pPr>
            <a:lvl6pPr marL="2724569" indent="-247688" eaLnBrk="0" fontAlgn="base" hangingPunct="0">
              <a:spcBef>
                <a:spcPct val="0"/>
              </a:spcBef>
              <a:spcAft>
                <a:spcPct val="0"/>
              </a:spcAft>
              <a:defRPr>
                <a:solidFill>
                  <a:schemeClr val="tx1"/>
                </a:solidFill>
                <a:latin typeface="Arial" charset="0"/>
              </a:defRPr>
            </a:lvl6pPr>
            <a:lvl7pPr marL="3219945" indent="-247688" eaLnBrk="0" fontAlgn="base" hangingPunct="0">
              <a:spcBef>
                <a:spcPct val="0"/>
              </a:spcBef>
              <a:spcAft>
                <a:spcPct val="0"/>
              </a:spcAft>
              <a:defRPr>
                <a:solidFill>
                  <a:schemeClr val="tx1"/>
                </a:solidFill>
                <a:latin typeface="Arial" charset="0"/>
              </a:defRPr>
            </a:lvl7pPr>
            <a:lvl8pPr marL="3715322" indent="-247688" eaLnBrk="0" fontAlgn="base" hangingPunct="0">
              <a:spcBef>
                <a:spcPct val="0"/>
              </a:spcBef>
              <a:spcAft>
                <a:spcPct val="0"/>
              </a:spcAft>
              <a:defRPr>
                <a:solidFill>
                  <a:schemeClr val="tx1"/>
                </a:solidFill>
                <a:latin typeface="Arial" charset="0"/>
              </a:defRPr>
            </a:lvl8pPr>
            <a:lvl9pPr marL="4210698" indent="-247688" eaLnBrk="0" fontAlgn="base" hangingPunct="0">
              <a:spcBef>
                <a:spcPct val="0"/>
              </a:spcBef>
              <a:spcAft>
                <a:spcPct val="0"/>
              </a:spcAft>
              <a:defRPr>
                <a:solidFill>
                  <a:schemeClr val="tx1"/>
                </a:solidFill>
                <a:latin typeface="Arial" charset="0"/>
              </a:defRPr>
            </a:lvl9pPr>
          </a:lstStyle>
          <a:p>
            <a:pPr eaLnBrk="1" hangingPunct="1"/>
            <a:fld id="{AAACA465-225B-4E4D-BBF9-92150B4E7A7B}" type="slidenum">
              <a:rPr lang="el-GR" altLang="el-GR">
                <a:solidFill>
                  <a:prstClr val="black"/>
                </a:solidFill>
              </a:rPr>
              <a:pPr eaLnBrk="1" hangingPunct="1"/>
              <a:t>6</a:t>
            </a:fld>
            <a:endParaRPr lang="el-GR" altLang="el-GR">
              <a:solidFill>
                <a:prstClr val="black"/>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l-GR" altLang="el-GR" smtClean="0"/>
          </a:p>
          <a:p>
            <a:pPr eaLnBrk="1" hangingPunct="1"/>
            <a:endParaRPr lang="el-GR" altLang="el-GR" smtClean="0"/>
          </a:p>
          <a:p>
            <a:pPr eaLnBrk="1" hangingPunct="1">
              <a:buFontTx/>
              <a:buChar char="•"/>
            </a:pPr>
            <a:r>
              <a:rPr lang="el-GR" altLang="el-GR" smtClean="0"/>
              <a:t>Συντελεστές της παραγωγής</a:t>
            </a:r>
          </a:p>
          <a:p>
            <a:pPr eaLnBrk="1" hangingPunct="1">
              <a:buFontTx/>
              <a:buChar char="•"/>
            </a:pPr>
            <a:r>
              <a:rPr lang="el-GR" altLang="el-GR" smtClean="0"/>
              <a:t>Οικονομικά και ελεύθερα αγαθά</a:t>
            </a:r>
          </a:p>
          <a:p>
            <a:pPr eaLnBrk="1" hangingPunct="1">
              <a:buFontTx/>
              <a:buChar char="•"/>
            </a:pPr>
            <a:r>
              <a:rPr lang="el-GR" altLang="el-GR" smtClean="0"/>
              <a:t>Εφαρμογή της οικονομικής αρχής</a:t>
            </a:r>
          </a:p>
          <a:p>
            <a:pPr eaLnBrk="1" hangingPunct="1">
              <a:buFontTx/>
              <a:buChar char="•"/>
            </a:pPr>
            <a:r>
              <a:rPr lang="el-GR" altLang="el-GR" smtClean="0"/>
              <a:t>Κριτήρια διάκρισης:</a:t>
            </a:r>
          </a:p>
          <a:p>
            <a:pPr eaLnBrk="1" hangingPunct="1">
              <a:buFontTx/>
              <a:buChar char="•"/>
            </a:pPr>
            <a:endParaRPr lang="el-GR" altLang="el-GR" smtClean="0"/>
          </a:p>
          <a:p>
            <a:pPr eaLnBrk="1" hangingPunct="1">
              <a:buFontTx/>
              <a:buChar char="•"/>
            </a:pPr>
            <a:r>
              <a:rPr lang="el-GR" altLang="el-GR" smtClean="0"/>
              <a:t>Κριτήρια διάκρισης</a:t>
            </a:r>
          </a:p>
          <a:p>
            <a:pPr eaLnBrk="1" hangingPunct="1">
              <a:buFontTx/>
              <a:buChar char="•"/>
            </a:pPr>
            <a:r>
              <a:rPr lang="el-GR" altLang="el-GR" smtClean="0"/>
              <a:t>Το αντικείμενο ασχολίας</a:t>
            </a:r>
          </a:p>
          <a:p>
            <a:pPr eaLnBrk="1" hangingPunct="1">
              <a:buFontTx/>
              <a:buChar char="•"/>
            </a:pPr>
            <a:r>
              <a:rPr lang="el-GR" altLang="el-GR" smtClean="0"/>
              <a:t>Το μέγεθος</a:t>
            </a:r>
          </a:p>
          <a:p>
            <a:pPr eaLnBrk="1" hangingPunct="1">
              <a:buFontTx/>
              <a:buChar char="•"/>
            </a:pPr>
            <a:r>
              <a:rPr lang="el-GR" altLang="el-GR" smtClean="0"/>
              <a:t>Η ιδιότητα του φορέα</a:t>
            </a:r>
          </a:p>
          <a:p>
            <a:pPr eaLnBrk="1" hangingPunct="1">
              <a:buFontTx/>
              <a:buChar char="•"/>
            </a:pPr>
            <a:r>
              <a:rPr lang="el-GR" altLang="el-GR" smtClean="0"/>
              <a:t>Ο επιδιωκόμενος σκοπός</a:t>
            </a:r>
          </a:p>
          <a:p>
            <a:pPr eaLnBrk="1" hangingPunct="1">
              <a:buFontTx/>
              <a:buChar char="•"/>
            </a:pPr>
            <a:r>
              <a:rPr lang="el-GR" altLang="el-GR" smtClean="0"/>
              <a:t>Με βάση τη νομική τους μορφή</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4986" indent="-309610" eaLnBrk="0" hangingPunct="0">
              <a:defRPr>
                <a:solidFill>
                  <a:schemeClr val="tx1"/>
                </a:solidFill>
                <a:latin typeface="Arial" charset="0"/>
              </a:defRPr>
            </a:lvl2pPr>
            <a:lvl3pPr marL="1238441" indent="-247688" eaLnBrk="0" hangingPunct="0">
              <a:defRPr>
                <a:solidFill>
                  <a:schemeClr val="tx1"/>
                </a:solidFill>
                <a:latin typeface="Arial" charset="0"/>
              </a:defRPr>
            </a:lvl3pPr>
            <a:lvl4pPr marL="1733817" indent="-247688" eaLnBrk="0" hangingPunct="0">
              <a:defRPr>
                <a:solidFill>
                  <a:schemeClr val="tx1"/>
                </a:solidFill>
                <a:latin typeface="Arial" charset="0"/>
              </a:defRPr>
            </a:lvl4pPr>
            <a:lvl5pPr marL="2229193" indent="-247688" eaLnBrk="0" hangingPunct="0">
              <a:defRPr>
                <a:solidFill>
                  <a:schemeClr val="tx1"/>
                </a:solidFill>
                <a:latin typeface="Arial" charset="0"/>
              </a:defRPr>
            </a:lvl5pPr>
            <a:lvl6pPr marL="2724569" indent="-247688" eaLnBrk="0" fontAlgn="base" hangingPunct="0">
              <a:spcBef>
                <a:spcPct val="0"/>
              </a:spcBef>
              <a:spcAft>
                <a:spcPct val="0"/>
              </a:spcAft>
              <a:defRPr>
                <a:solidFill>
                  <a:schemeClr val="tx1"/>
                </a:solidFill>
                <a:latin typeface="Arial" charset="0"/>
              </a:defRPr>
            </a:lvl6pPr>
            <a:lvl7pPr marL="3219945" indent="-247688" eaLnBrk="0" fontAlgn="base" hangingPunct="0">
              <a:spcBef>
                <a:spcPct val="0"/>
              </a:spcBef>
              <a:spcAft>
                <a:spcPct val="0"/>
              </a:spcAft>
              <a:defRPr>
                <a:solidFill>
                  <a:schemeClr val="tx1"/>
                </a:solidFill>
                <a:latin typeface="Arial" charset="0"/>
              </a:defRPr>
            </a:lvl7pPr>
            <a:lvl8pPr marL="3715322" indent="-247688" eaLnBrk="0" fontAlgn="base" hangingPunct="0">
              <a:spcBef>
                <a:spcPct val="0"/>
              </a:spcBef>
              <a:spcAft>
                <a:spcPct val="0"/>
              </a:spcAft>
              <a:defRPr>
                <a:solidFill>
                  <a:schemeClr val="tx1"/>
                </a:solidFill>
                <a:latin typeface="Arial" charset="0"/>
              </a:defRPr>
            </a:lvl8pPr>
            <a:lvl9pPr marL="4210698" indent="-247688" eaLnBrk="0" fontAlgn="base" hangingPunct="0">
              <a:spcBef>
                <a:spcPct val="0"/>
              </a:spcBef>
              <a:spcAft>
                <a:spcPct val="0"/>
              </a:spcAft>
              <a:defRPr>
                <a:solidFill>
                  <a:schemeClr val="tx1"/>
                </a:solidFill>
                <a:latin typeface="Arial" charset="0"/>
              </a:defRPr>
            </a:lvl9pPr>
          </a:lstStyle>
          <a:p>
            <a:pPr eaLnBrk="1" hangingPunct="1"/>
            <a:fld id="{55085C35-BF0B-4687-A298-A0F75CA48C29}" type="slidenum">
              <a:rPr lang="el-GR" altLang="el-GR">
                <a:solidFill>
                  <a:prstClr val="black"/>
                </a:solidFill>
              </a:rPr>
              <a:pPr eaLnBrk="1" hangingPunct="1"/>
              <a:t>7</a:t>
            </a:fld>
            <a:endParaRPr lang="el-GR" altLang="el-GR">
              <a:solidFill>
                <a:prstClr val="black"/>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r>
              <a:rPr lang="el-GR" altLang="el-GR" smtClean="0"/>
              <a:t>Ενδιαφέρον για κάθε οικονομική μονάδα</a:t>
            </a:r>
          </a:p>
          <a:p>
            <a:pPr eaLnBrk="1" hangingPunct="1"/>
            <a:endParaRPr lang="el-GR" alt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4986" indent="-309610" eaLnBrk="0" hangingPunct="0">
              <a:defRPr>
                <a:solidFill>
                  <a:schemeClr val="tx1"/>
                </a:solidFill>
                <a:latin typeface="Arial" charset="0"/>
              </a:defRPr>
            </a:lvl2pPr>
            <a:lvl3pPr marL="1238441" indent="-247688" eaLnBrk="0" hangingPunct="0">
              <a:defRPr>
                <a:solidFill>
                  <a:schemeClr val="tx1"/>
                </a:solidFill>
                <a:latin typeface="Arial" charset="0"/>
              </a:defRPr>
            </a:lvl3pPr>
            <a:lvl4pPr marL="1733817" indent="-247688" eaLnBrk="0" hangingPunct="0">
              <a:defRPr>
                <a:solidFill>
                  <a:schemeClr val="tx1"/>
                </a:solidFill>
                <a:latin typeface="Arial" charset="0"/>
              </a:defRPr>
            </a:lvl4pPr>
            <a:lvl5pPr marL="2229193" indent="-247688" eaLnBrk="0" hangingPunct="0">
              <a:defRPr>
                <a:solidFill>
                  <a:schemeClr val="tx1"/>
                </a:solidFill>
                <a:latin typeface="Arial" charset="0"/>
              </a:defRPr>
            </a:lvl5pPr>
            <a:lvl6pPr marL="2724569" indent="-247688" eaLnBrk="0" fontAlgn="base" hangingPunct="0">
              <a:spcBef>
                <a:spcPct val="0"/>
              </a:spcBef>
              <a:spcAft>
                <a:spcPct val="0"/>
              </a:spcAft>
              <a:defRPr>
                <a:solidFill>
                  <a:schemeClr val="tx1"/>
                </a:solidFill>
                <a:latin typeface="Arial" charset="0"/>
              </a:defRPr>
            </a:lvl6pPr>
            <a:lvl7pPr marL="3219945" indent="-247688" eaLnBrk="0" fontAlgn="base" hangingPunct="0">
              <a:spcBef>
                <a:spcPct val="0"/>
              </a:spcBef>
              <a:spcAft>
                <a:spcPct val="0"/>
              </a:spcAft>
              <a:defRPr>
                <a:solidFill>
                  <a:schemeClr val="tx1"/>
                </a:solidFill>
                <a:latin typeface="Arial" charset="0"/>
              </a:defRPr>
            </a:lvl7pPr>
            <a:lvl8pPr marL="3715322" indent="-247688" eaLnBrk="0" fontAlgn="base" hangingPunct="0">
              <a:spcBef>
                <a:spcPct val="0"/>
              </a:spcBef>
              <a:spcAft>
                <a:spcPct val="0"/>
              </a:spcAft>
              <a:defRPr>
                <a:solidFill>
                  <a:schemeClr val="tx1"/>
                </a:solidFill>
                <a:latin typeface="Arial" charset="0"/>
              </a:defRPr>
            </a:lvl8pPr>
            <a:lvl9pPr marL="4210698" indent="-247688" eaLnBrk="0" fontAlgn="base" hangingPunct="0">
              <a:spcBef>
                <a:spcPct val="0"/>
              </a:spcBef>
              <a:spcAft>
                <a:spcPct val="0"/>
              </a:spcAft>
              <a:defRPr>
                <a:solidFill>
                  <a:schemeClr val="tx1"/>
                </a:solidFill>
                <a:latin typeface="Arial" charset="0"/>
              </a:defRPr>
            </a:lvl9pPr>
          </a:lstStyle>
          <a:p>
            <a:pPr eaLnBrk="1" hangingPunct="1"/>
            <a:fld id="{F2D387DD-B98C-43E9-9EAA-9EA93397A38A}" type="slidenum">
              <a:rPr lang="el-GR" altLang="el-GR">
                <a:solidFill>
                  <a:prstClr val="black"/>
                </a:solidFill>
              </a:rPr>
              <a:pPr eaLnBrk="1" hangingPunct="1"/>
              <a:t>8</a:t>
            </a:fld>
            <a:endParaRPr lang="el-GR" altLang="el-GR">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l-GR" altLang="el-G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19468175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light-lines-colors-powerpoint-backgrounds-light-lines-colors-design.jp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 y="-22538"/>
            <a:ext cx="9174051" cy="688053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3"/>
          <p:cNvSpPr/>
          <p:nvPr userDrawn="1"/>
        </p:nvSpPr>
        <p:spPr>
          <a:xfrm>
            <a:off x="0" y="-22538"/>
            <a:ext cx="5508104" cy="688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8" name="Rounded Rectangle 2"/>
          <p:cNvSpPr/>
          <p:nvPr userDrawn="1"/>
        </p:nvSpPr>
        <p:spPr>
          <a:xfrm>
            <a:off x="251520" y="-22538"/>
            <a:ext cx="8712968" cy="6880538"/>
          </a:xfrm>
          <a:prstGeom prst="roundRect">
            <a:avLst>
              <a:gd name="adj" fmla="val 242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21263784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19711267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7702054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41426763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2" descr="C:\Users\alex\Desktop\light-lines-colors-powerpoint-backgrounds-light-lines-colors-design.jp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 y="-22538"/>
            <a:ext cx="9174051" cy="688053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3"/>
          <p:cNvSpPr/>
          <p:nvPr userDrawn="1"/>
        </p:nvSpPr>
        <p:spPr>
          <a:xfrm>
            <a:off x="0" y="-22538"/>
            <a:ext cx="5508104" cy="688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8" name="Rounded Rectangle 2"/>
          <p:cNvSpPr/>
          <p:nvPr userDrawn="1"/>
        </p:nvSpPr>
        <p:spPr>
          <a:xfrm>
            <a:off x="251520" y="-22538"/>
            <a:ext cx="8712968" cy="6880538"/>
          </a:xfrm>
          <a:prstGeom prst="roundRect">
            <a:avLst>
              <a:gd name="adj" fmla="val 242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72250997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20225336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21865840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16666448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32162749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33542343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A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kumimoji="0" lang="el-GR" sz="4400" b="1" i="0" u="none" strike="noStrike" kern="0" cap="none" spc="0" normalizeH="0" baseline="0" noProof="0" dirty="0" smtClean="0">
                <a:ln>
                  <a:noFill/>
                </a:ln>
                <a:solidFill>
                  <a:prstClr val="black"/>
                </a:solidFill>
                <a:effectLst/>
                <a:uLnTx/>
                <a:uFillTx/>
                <a:latin typeface="Calibri"/>
              </a:rPr>
              <a:t>Αρχές Γενικής Λογιστικής</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fontScale="92500" lnSpcReduction="10000"/>
          </a:bodyPr>
          <a:lstStyle/>
          <a:p>
            <a:pPr>
              <a:spcBef>
                <a:spcPts val="0"/>
              </a:spcBef>
              <a:spcAft>
                <a:spcPts val="1200"/>
              </a:spcAft>
            </a:pPr>
            <a:r>
              <a:rPr lang="el-GR" sz="2800" b="1" dirty="0" smtClean="0"/>
              <a:t>Ενότητα 1</a:t>
            </a:r>
            <a:r>
              <a:rPr lang="el-GR" sz="2800" dirty="0" smtClean="0"/>
              <a:t>:</a:t>
            </a:r>
            <a:r>
              <a:rPr lang="en-US" sz="2800" dirty="0" smtClean="0"/>
              <a:t> </a:t>
            </a:r>
            <a:r>
              <a:rPr lang="el-GR" sz="2800" dirty="0"/>
              <a:t>Εισαγωγικές </a:t>
            </a:r>
            <a:r>
              <a:rPr lang="el-GR" sz="2800" dirty="0" smtClean="0"/>
              <a:t>Έννοιες</a:t>
            </a:r>
          </a:p>
          <a:p>
            <a:r>
              <a:rPr lang="el-GR" sz="2400" dirty="0"/>
              <a:t>Κωνσταντίνος Πολίτης, Οικονομολόγος</a:t>
            </a:r>
            <a:r>
              <a:rPr lang="en-US" sz="2400" dirty="0"/>
              <a:t>, MEd, MBA</a:t>
            </a:r>
            <a:r>
              <a:rPr lang="el-GR" sz="2400" dirty="0"/>
              <a:t> </a:t>
            </a:r>
            <a:endParaRPr lang="en-US" sz="2400" dirty="0"/>
          </a:p>
          <a:p>
            <a:r>
              <a:rPr lang="el-GR" sz="2400" dirty="0" smtClean="0"/>
              <a:t>Καθηγητής</a:t>
            </a:r>
            <a:r>
              <a:rPr lang="en-US" sz="2400" dirty="0" smtClean="0"/>
              <a:t> </a:t>
            </a:r>
            <a:r>
              <a:rPr lang="el-GR" sz="2400" dirty="0" smtClean="0"/>
              <a:t> </a:t>
            </a:r>
            <a:r>
              <a:rPr lang="el-GR" sz="2400" dirty="0"/>
              <a:t>Εφαρμογών</a:t>
            </a:r>
          </a:p>
          <a:p>
            <a:r>
              <a:rPr lang="el-GR" sz="2400" dirty="0"/>
              <a:t>Τμήμα Διοίκησης Τουριστικών Επιχειρήσεων</a:t>
            </a:r>
            <a:r>
              <a:rPr lang="el-GR" sz="2400" b="1" dirty="0"/>
              <a:t> </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l-GR" altLang="el-GR" smtClean="0"/>
              <a:t>Διακρίσεις της Λογιστικής</a:t>
            </a:r>
          </a:p>
        </p:txBody>
      </p:sp>
      <p:sp>
        <p:nvSpPr>
          <p:cNvPr id="9219" name="Rectangle 3"/>
          <p:cNvSpPr>
            <a:spLocks noGrp="1" noChangeArrowheads="1"/>
          </p:cNvSpPr>
          <p:nvPr>
            <p:ph idx="1"/>
          </p:nvPr>
        </p:nvSpPr>
        <p:spPr/>
        <p:txBody>
          <a:bodyPr>
            <a:normAutofit lnSpcReduction="10000"/>
          </a:bodyPr>
          <a:lstStyle/>
          <a:p>
            <a:pPr marL="0" indent="0" eaLnBrk="1" hangingPunct="1">
              <a:spcBef>
                <a:spcPts val="1200"/>
              </a:spcBef>
              <a:buNone/>
            </a:pPr>
            <a:r>
              <a:rPr lang="el-GR" altLang="el-GR" sz="2400" dirty="0" smtClean="0"/>
              <a:t>Η λογιστική διακρίνεται με βάση:</a:t>
            </a:r>
          </a:p>
          <a:p>
            <a:pPr eaLnBrk="1" hangingPunct="1">
              <a:spcBef>
                <a:spcPts val="1200"/>
              </a:spcBef>
              <a:buFont typeface="Wingdings" panose="05000000000000000000" pitchFamily="2" charset="2"/>
              <a:buChar char="ü"/>
            </a:pPr>
            <a:r>
              <a:rPr lang="el-GR" altLang="el-GR" sz="2400" b="1" dirty="0" smtClean="0"/>
              <a:t>Το περιεχόμενο της σε </a:t>
            </a:r>
            <a:r>
              <a:rPr lang="el-GR" altLang="el-GR" sz="2400" dirty="0" smtClean="0"/>
              <a:t>Γενική Λογιστική και Ειδική Λογιστική όπως Τραπεζική, Ναυτιλιακή, Ασφαλιστική, Κόστους κ.α.</a:t>
            </a:r>
          </a:p>
          <a:p>
            <a:pPr>
              <a:spcBef>
                <a:spcPts val="1200"/>
              </a:spcBef>
              <a:buFont typeface="Wingdings" panose="05000000000000000000" pitchFamily="2" charset="2"/>
              <a:buChar char="ü"/>
            </a:pPr>
            <a:r>
              <a:rPr lang="el-GR" altLang="el-GR" sz="2400" b="1" dirty="0" smtClean="0"/>
              <a:t>Την ομάδα των ανθρώπων που έχει στόχο να </a:t>
            </a:r>
            <a:r>
              <a:rPr lang="el-GR" altLang="el-GR" sz="2400" dirty="0" smtClean="0"/>
              <a:t>εξυπηρετεί σε Χρηματοοικονομική Λογιστική, ( έχει το ίδιο περιεχόμενο με τη Γενική Λογιστική ) και Διοικητική Λογιστική.</a:t>
            </a:r>
          </a:p>
          <a:p>
            <a:pPr>
              <a:spcBef>
                <a:spcPts val="1200"/>
              </a:spcBef>
              <a:buFont typeface="Wingdings" panose="05000000000000000000" pitchFamily="2" charset="2"/>
              <a:buChar char="ü"/>
            </a:pPr>
            <a:r>
              <a:rPr lang="el-GR" altLang="el-GR" sz="2400" b="1" dirty="0" smtClean="0"/>
              <a:t>Την ιδιότητα του φορέα της </a:t>
            </a:r>
            <a:r>
              <a:rPr lang="el-GR" altLang="el-GR" sz="2400" b="1" dirty="0"/>
              <a:t>σε </a:t>
            </a:r>
            <a:r>
              <a:rPr lang="el-GR" altLang="el-GR" sz="2400" dirty="0"/>
              <a:t>Δημόσια ή </a:t>
            </a:r>
            <a:r>
              <a:rPr lang="el-GR" altLang="el-GR" sz="2400" dirty="0" smtClean="0"/>
              <a:t>Κυβερνητική Λογιστική και σε Ιδιωτική Λογιστική.</a:t>
            </a:r>
          </a:p>
          <a:p>
            <a:pPr>
              <a:spcBef>
                <a:spcPts val="1200"/>
              </a:spcBef>
              <a:buFont typeface="Wingdings" panose="05000000000000000000" pitchFamily="2" charset="2"/>
              <a:buChar char="ü"/>
            </a:pPr>
            <a:r>
              <a:rPr lang="el-GR" altLang="el-GR" sz="2400" b="1" dirty="0" smtClean="0"/>
              <a:t>Τη Νομική μορφή των οικονομικών μονάδων σε </a:t>
            </a:r>
            <a:r>
              <a:rPr lang="el-GR" altLang="el-GR" sz="2400" dirty="0" smtClean="0"/>
              <a:t>Λογιστική Εταιρειών, Σωματείων, Ιδρυμάτων κ.α.</a:t>
            </a:r>
          </a:p>
          <a:p>
            <a:pPr>
              <a:spcBef>
                <a:spcPts val="1200"/>
              </a:spcBef>
              <a:buFont typeface="Wingdings" panose="05000000000000000000" pitchFamily="2" charset="2"/>
              <a:buChar char="ü"/>
            </a:pPr>
            <a:r>
              <a:rPr lang="el-GR" altLang="el-GR" sz="2400" b="1" dirty="0" smtClean="0"/>
              <a:t>Την επιταγή του Νόμου </a:t>
            </a:r>
            <a:r>
              <a:rPr lang="el-GR" altLang="el-GR" sz="2400" b="1" dirty="0"/>
              <a:t>σε </a:t>
            </a:r>
            <a:r>
              <a:rPr lang="el-GR" altLang="el-GR" sz="2400" dirty="0" smtClean="0"/>
              <a:t>Φορολογική  Λογιστική και Ελεγκτική Λογιστική.</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xmlns="" val="3789984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l-GR" altLang="el-GR" smtClean="0"/>
              <a:t>Βασικές Λογιστικές Αρχές</a:t>
            </a:r>
          </a:p>
        </p:txBody>
      </p:sp>
      <p:sp>
        <p:nvSpPr>
          <p:cNvPr id="10243" name="Rectangle 3"/>
          <p:cNvSpPr>
            <a:spLocks noGrp="1" noChangeArrowheads="1"/>
          </p:cNvSpPr>
          <p:nvPr>
            <p:ph idx="1"/>
          </p:nvPr>
        </p:nvSpPr>
        <p:spPr/>
        <p:txBody>
          <a:bodyPr>
            <a:normAutofit/>
          </a:bodyPr>
          <a:lstStyle/>
          <a:p>
            <a:pPr eaLnBrk="1" hangingPunct="1">
              <a:spcBef>
                <a:spcPts val="1200"/>
              </a:spcBef>
              <a:buFont typeface="Wingdings" panose="05000000000000000000" pitchFamily="2" charset="2"/>
              <a:buChar char="ü"/>
            </a:pPr>
            <a:r>
              <a:rPr lang="el-GR" altLang="el-GR" sz="2400" dirty="0" smtClean="0"/>
              <a:t>Αρχή της λογιστικής οντότητας ή μονάδας.</a:t>
            </a:r>
          </a:p>
          <a:p>
            <a:pPr eaLnBrk="1" hangingPunct="1">
              <a:spcBef>
                <a:spcPts val="1200"/>
              </a:spcBef>
              <a:buFont typeface="Wingdings" panose="05000000000000000000" pitchFamily="2" charset="2"/>
              <a:buChar char="ü"/>
            </a:pPr>
            <a:r>
              <a:rPr lang="el-GR" altLang="el-GR" sz="2400" dirty="0" smtClean="0"/>
              <a:t>Αρχή της συνέχειας της δραστηριότητας.</a:t>
            </a:r>
          </a:p>
          <a:p>
            <a:pPr eaLnBrk="1" hangingPunct="1">
              <a:spcBef>
                <a:spcPts val="1200"/>
              </a:spcBef>
              <a:buFont typeface="Wingdings" panose="05000000000000000000" pitchFamily="2" charset="2"/>
              <a:buChar char="ü"/>
            </a:pPr>
            <a:r>
              <a:rPr lang="el-GR" altLang="el-GR" sz="2400" dirty="0" smtClean="0"/>
              <a:t>Αρχή της περιοδικότητας (Λογιστική περίοδος και χρήση).</a:t>
            </a:r>
          </a:p>
          <a:p>
            <a:pPr eaLnBrk="1" hangingPunct="1">
              <a:spcBef>
                <a:spcPts val="1200"/>
              </a:spcBef>
              <a:buFont typeface="Wingdings" panose="05000000000000000000" pitchFamily="2" charset="2"/>
              <a:buChar char="ü"/>
            </a:pPr>
            <a:r>
              <a:rPr lang="el-GR" altLang="el-GR" sz="2400" dirty="0" smtClean="0"/>
              <a:t>Αρχή της νομισματικής μονάδας.</a:t>
            </a:r>
          </a:p>
          <a:p>
            <a:pPr eaLnBrk="1" hangingPunct="1">
              <a:spcBef>
                <a:spcPts val="1200"/>
              </a:spcBef>
              <a:buFont typeface="Wingdings" panose="05000000000000000000" pitchFamily="2" charset="2"/>
              <a:buChar char="ü"/>
            </a:pPr>
            <a:r>
              <a:rPr lang="el-GR" altLang="el-GR" sz="2400" dirty="0" smtClean="0"/>
              <a:t>Αρχή του ιστορικού κόστους.</a:t>
            </a:r>
          </a:p>
          <a:p>
            <a:pPr eaLnBrk="1" hangingPunct="1">
              <a:spcBef>
                <a:spcPts val="1200"/>
              </a:spcBef>
              <a:buFont typeface="Wingdings" panose="05000000000000000000" pitchFamily="2" charset="2"/>
              <a:buChar char="ü"/>
            </a:pPr>
            <a:r>
              <a:rPr lang="el-GR" altLang="el-GR" sz="2400" dirty="0" smtClean="0"/>
              <a:t>Αρχή της συσχετίσεως εξόδων-εσόδων.</a:t>
            </a:r>
          </a:p>
          <a:p>
            <a:pPr eaLnBrk="1" hangingPunct="1">
              <a:spcBef>
                <a:spcPts val="1200"/>
              </a:spcBef>
              <a:buFont typeface="Wingdings" panose="05000000000000000000" pitchFamily="2" charset="2"/>
              <a:buChar char="ü"/>
            </a:pPr>
            <a:r>
              <a:rPr lang="el-GR" altLang="el-GR" sz="2400" dirty="0" smtClean="0"/>
              <a:t>Αρχή της αυτοτέλειας των χρήσεων.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xmlns="" val="499936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536" y="116632"/>
            <a:ext cx="8229600" cy="1080120"/>
          </a:xfrm>
        </p:spPr>
        <p:txBody>
          <a:bodyPr>
            <a:noAutofit/>
          </a:bodyPr>
          <a:lstStyle/>
          <a:p>
            <a:pPr eaLnBrk="1" hangingPunct="1"/>
            <a:r>
              <a:rPr lang="el-GR" altLang="el-GR" dirty="0" smtClean="0"/>
              <a:t> Λογιστικές εκθέσεις και λογιστικές καταστάσεις </a:t>
            </a:r>
          </a:p>
        </p:txBody>
      </p:sp>
      <p:sp>
        <p:nvSpPr>
          <p:cNvPr id="11267" name="Rectangle 3"/>
          <p:cNvSpPr>
            <a:spLocks noGrp="1" noChangeArrowheads="1"/>
          </p:cNvSpPr>
          <p:nvPr>
            <p:ph idx="1"/>
          </p:nvPr>
        </p:nvSpPr>
        <p:spPr>
          <a:xfrm>
            <a:off x="457200" y="1412776"/>
            <a:ext cx="8229600" cy="4824536"/>
          </a:xfrm>
        </p:spPr>
        <p:txBody>
          <a:bodyPr>
            <a:normAutofit/>
          </a:bodyPr>
          <a:lstStyle/>
          <a:p>
            <a:pPr algn="just" eaLnBrk="1" hangingPunct="1">
              <a:spcBef>
                <a:spcPts val="1200"/>
              </a:spcBef>
              <a:buFont typeface="Wingdings" panose="05000000000000000000" pitchFamily="2" charset="2"/>
              <a:buChar char="ü"/>
            </a:pPr>
            <a:r>
              <a:rPr lang="el-GR" altLang="el-GR" sz="2400" dirty="0" smtClean="0"/>
              <a:t>Γραπτές  κατά κανόνα.</a:t>
            </a:r>
          </a:p>
          <a:p>
            <a:pPr algn="just" eaLnBrk="1" hangingPunct="1">
              <a:spcBef>
                <a:spcPts val="1200"/>
              </a:spcBef>
              <a:buFont typeface="Wingdings" panose="05000000000000000000" pitchFamily="2" charset="2"/>
              <a:buChar char="ü"/>
            </a:pPr>
            <a:r>
              <a:rPr lang="el-GR" altLang="el-GR" sz="2400" dirty="0" smtClean="0"/>
              <a:t>Στη Διοίκηση (εμπιστευτικές).</a:t>
            </a:r>
          </a:p>
          <a:p>
            <a:pPr algn="just">
              <a:spcBef>
                <a:spcPts val="1200"/>
              </a:spcBef>
              <a:buFont typeface="Wingdings" panose="05000000000000000000" pitchFamily="2" charset="2"/>
              <a:buChar char="ü"/>
            </a:pPr>
            <a:r>
              <a:rPr lang="el-GR" altLang="el-GR" sz="2400" dirty="0" smtClean="0"/>
              <a:t>Προβλεπόμενες από τη νομοθεσία καταστάσεις όπως ο   Ισολογισμός, η Κατάσταση Αποτελεσμάτων Χρήσης, ο Πίνακας διάθεσης των αποτελεσμάτων, η Κατάσταση του Λογαριασμού Γενικής Εκμετάλλευσης και το Προσάρτημα </a:t>
            </a:r>
            <a:r>
              <a:rPr lang="el-GR" altLang="el-GR" sz="2400" dirty="0"/>
              <a:t>του Ισολογισμού και των Αποτελεσμάτων </a:t>
            </a:r>
            <a:r>
              <a:rPr lang="el-GR" altLang="el-GR" sz="2400" dirty="0" smtClean="0"/>
              <a:t>Χρήσης.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xmlns="" val="3649928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l-GR" altLang="el-GR" sz="4000" dirty="0" smtClean="0"/>
              <a:t>Χρήστες </a:t>
            </a:r>
            <a:r>
              <a:rPr lang="el-GR" altLang="el-GR" dirty="0" smtClean="0"/>
              <a:t>λ</a:t>
            </a:r>
            <a:r>
              <a:rPr lang="el-GR" altLang="el-GR" sz="4000" dirty="0" smtClean="0"/>
              <a:t>ογιστικών </a:t>
            </a:r>
            <a:r>
              <a:rPr lang="el-GR" altLang="el-GR" sz="4000" dirty="0" smtClean="0"/>
              <a:t>πληροφοριών</a:t>
            </a:r>
          </a:p>
        </p:txBody>
      </p:sp>
      <p:sp>
        <p:nvSpPr>
          <p:cNvPr id="12291" name="Rectangle 3"/>
          <p:cNvSpPr>
            <a:spLocks noGrp="1" noChangeArrowheads="1"/>
          </p:cNvSpPr>
          <p:nvPr>
            <p:ph idx="1"/>
          </p:nvPr>
        </p:nvSpPr>
        <p:spPr/>
        <p:txBody>
          <a:bodyPr>
            <a:normAutofit/>
          </a:bodyPr>
          <a:lstStyle/>
          <a:p>
            <a:pPr>
              <a:buFont typeface="Wingdings" panose="05000000000000000000" pitchFamily="2" charset="2"/>
              <a:buChar char="ü"/>
            </a:pPr>
            <a:r>
              <a:rPr lang="el-GR" altLang="el-GR" sz="2400" b="1" dirty="0" smtClean="0"/>
              <a:t>Εσωτερικοί, </a:t>
            </a:r>
            <a:r>
              <a:rPr lang="el-GR" altLang="el-GR" sz="2400" dirty="0" smtClean="0"/>
              <a:t>ενδεικτικά, όπως:</a:t>
            </a:r>
          </a:p>
          <a:p>
            <a:pPr eaLnBrk="1" hangingPunct="1">
              <a:buFont typeface="Courier New" panose="02070309020205020404" pitchFamily="49" charset="0"/>
              <a:buChar char="o"/>
            </a:pPr>
            <a:r>
              <a:rPr lang="el-GR" altLang="el-GR" sz="2400" dirty="0" smtClean="0"/>
              <a:t>Ο ιδιοκτήτης της ατομικής επιχείρησης.</a:t>
            </a:r>
          </a:p>
          <a:p>
            <a:pPr eaLnBrk="1" hangingPunct="1">
              <a:buFont typeface="Courier New" panose="02070309020205020404" pitchFamily="49" charset="0"/>
              <a:buChar char="o"/>
            </a:pPr>
            <a:r>
              <a:rPr lang="el-GR" altLang="el-GR" sz="2400" dirty="0" smtClean="0"/>
              <a:t>Το Διοικητικό Συμβούλιο της εταιρείας.</a:t>
            </a:r>
          </a:p>
          <a:p>
            <a:pPr eaLnBrk="1" hangingPunct="1">
              <a:buFont typeface="Courier New" panose="02070309020205020404" pitchFamily="49" charset="0"/>
              <a:buChar char="o"/>
            </a:pPr>
            <a:r>
              <a:rPr lang="el-GR" altLang="el-GR" sz="2400" dirty="0" smtClean="0"/>
              <a:t>Τα όργανα διοίκησης της επιχείρησης.</a:t>
            </a:r>
          </a:p>
          <a:p>
            <a:pPr eaLnBrk="1" hangingPunct="1">
              <a:buFont typeface="Courier New" panose="02070309020205020404" pitchFamily="49" charset="0"/>
              <a:buChar char="o"/>
            </a:pPr>
            <a:r>
              <a:rPr lang="el-GR" altLang="el-GR" sz="2400" dirty="0" smtClean="0"/>
              <a:t>Οι εργαζόμενοι.</a:t>
            </a:r>
          </a:p>
          <a:p>
            <a:pPr>
              <a:buFont typeface="Wingdings" panose="05000000000000000000" pitchFamily="2" charset="2"/>
              <a:buChar char="ü"/>
            </a:pPr>
            <a:r>
              <a:rPr lang="el-GR" altLang="el-GR" sz="2400" b="1" dirty="0" smtClean="0"/>
              <a:t>Εξωτερικοί, </a:t>
            </a:r>
            <a:r>
              <a:rPr lang="el-GR" altLang="el-GR" sz="2400" dirty="0" smtClean="0"/>
              <a:t>ενδεικτικά, όπως:</a:t>
            </a:r>
          </a:p>
          <a:p>
            <a:pPr>
              <a:buFont typeface="Courier New" panose="02070309020205020404" pitchFamily="49" charset="0"/>
              <a:buChar char="o"/>
            </a:pPr>
            <a:r>
              <a:rPr lang="el-GR" altLang="el-GR" sz="2400" dirty="0" smtClean="0"/>
              <a:t>Μέτοχοι.</a:t>
            </a:r>
            <a:endParaRPr lang="el-GR" altLang="el-GR" sz="2400" dirty="0"/>
          </a:p>
          <a:p>
            <a:pPr>
              <a:buFont typeface="Courier New" panose="02070309020205020404" pitchFamily="49" charset="0"/>
              <a:buChar char="o"/>
            </a:pPr>
            <a:r>
              <a:rPr lang="el-GR" altLang="el-GR" sz="2400" dirty="0" smtClean="0"/>
              <a:t>Υποψήφιοι επενδυτές.</a:t>
            </a:r>
            <a:endParaRPr lang="el-GR" altLang="el-GR" sz="2400" dirty="0"/>
          </a:p>
          <a:p>
            <a:pPr>
              <a:buFont typeface="Courier New" panose="02070309020205020404" pitchFamily="49" charset="0"/>
              <a:buChar char="o"/>
            </a:pPr>
            <a:r>
              <a:rPr lang="el-GR" altLang="el-GR" sz="2400" dirty="0" smtClean="0"/>
              <a:t>Τράπεζες, Δανειστές  και πιστωτές </a:t>
            </a:r>
            <a:r>
              <a:rPr lang="el-GR" altLang="el-GR" sz="2400" dirty="0"/>
              <a:t>της επιχείρησης.</a:t>
            </a:r>
          </a:p>
          <a:p>
            <a:pPr>
              <a:buFont typeface="Courier New" panose="02070309020205020404" pitchFamily="49" charset="0"/>
              <a:buChar char="o"/>
            </a:pPr>
            <a:r>
              <a:rPr lang="el-GR" altLang="el-GR" sz="2400" dirty="0"/>
              <a:t>Οι </a:t>
            </a:r>
            <a:r>
              <a:rPr lang="el-GR" altLang="el-GR" sz="2400" dirty="0" smtClean="0"/>
              <a:t>Προμηθευτές της</a:t>
            </a:r>
            <a:r>
              <a:rPr lang="el-GR" altLang="el-GR" sz="2400" dirty="0"/>
              <a:t> επιχείρησης</a:t>
            </a:r>
            <a:r>
              <a:rPr lang="el-GR" altLang="el-GR" sz="2400" dirty="0" smtClean="0"/>
              <a:t>.</a:t>
            </a:r>
          </a:p>
          <a:p>
            <a:pPr>
              <a:buFont typeface="Courier New" panose="02070309020205020404" pitchFamily="49" charset="0"/>
              <a:buChar char="o"/>
            </a:pPr>
            <a:r>
              <a:rPr lang="el-GR" altLang="el-GR" sz="2400" dirty="0" smtClean="0"/>
              <a:t>Οι Δημόσιες Οικονομικές Υπηρεσίες.</a:t>
            </a:r>
            <a:endParaRPr lang="el-GR" altLang="el-GR" sz="2400" dirty="0"/>
          </a:p>
          <a:p>
            <a:pPr marL="0" indent="0">
              <a:buNone/>
            </a:pPr>
            <a:endParaRPr lang="el-GR" alt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xmlns="" val="1491912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r>
              <a:rPr lang="el-GR" dirty="0" smtClean="0"/>
              <a:t>Σας ευχαριστώ πολύ</a:t>
            </a:r>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086791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1181336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Κωνσταντίνος Πολίτης 2014. Κωνσταντίνος Πολίτης. «Αρχές Γενικής Λογιστικής. Ενότητα 1</a:t>
            </a:r>
            <a:r>
              <a:rPr lang="en-US" sz="2000" dirty="0" smtClean="0"/>
              <a:t>:</a:t>
            </a:r>
            <a:r>
              <a:rPr lang="el-GR" sz="2000" dirty="0" smtClean="0"/>
              <a:t> </a:t>
            </a:r>
            <a:r>
              <a:rPr lang="el-GR" sz="2000" dirty="0"/>
              <a:t>Εισαγωγικές </a:t>
            </a:r>
            <a:r>
              <a:rPr lang="el-GR" sz="2000" dirty="0" smtClean="0"/>
              <a:t>Έννοιες».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xmlns="" val="2766653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xmlns="" val="3420214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75486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xmlns="" val="4171927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536" y="116632"/>
            <a:ext cx="8229600" cy="1080120"/>
          </a:xfrm>
        </p:spPr>
        <p:txBody>
          <a:bodyPr>
            <a:noAutofit/>
          </a:bodyPr>
          <a:lstStyle/>
          <a:p>
            <a:pPr eaLnBrk="1" hangingPunct="1"/>
            <a:r>
              <a:rPr lang="el-GR" altLang="el-GR" dirty="0" smtClean="0"/>
              <a:t>Οικονομική μονάδα</a:t>
            </a:r>
          </a:p>
        </p:txBody>
      </p:sp>
      <p:sp>
        <p:nvSpPr>
          <p:cNvPr id="6147" name="Rectangle 3"/>
          <p:cNvSpPr>
            <a:spLocks noGrp="1" noChangeArrowheads="1"/>
          </p:cNvSpPr>
          <p:nvPr>
            <p:ph idx="1"/>
          </p:nvPr>
        </p:nvSpPr>
        <p:spPr>
          <a:xfrm>
            <a:off x="457200" y="1412776"/>
            <a:ext cx="8229600" cy="4824536"/>
          </a:xfrm>
        </p:spPr>
        <p:txBody>
          <a:bodyPr>
            <a:normAutofit/>
          </a:bodyPr>
          <a:lstStyle/>
          <a:p>
            <a:pPr marL="0" indent="0" algn="just">
              <a:lnSpc>
                <a:spcPct val="150000"/>
              </a:lnSpc>
              <a:buNone/>
            </a:pPr>
            <a:r>
              <a:rPr lang="el-GR" altLang="el-GR" sz="2400" dirty="0" smtClean="0"/>
              <a:t>Οικονομική μονάδα ή οικονομικός οργανισμός είναι ο κάθε οργανωμένος συνδυασμός των συντελεστών της παραγωγής, (φύση, εργασία και κεφάλαιο),  ο οποίος αποβλέπει στην παραγωγή αγαθών ή την παροχή υπηρεσιών με σκοπό την κάλυψη ανθρώπινων αναγκών.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xmlns="" val="1042495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xmlns=""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536" y="116632"/>
            <a:ext cx="8229600" cy="1080120"/>
          </a:xfrm>
        </p:spPr>
        <p:txBody>
          <a:bodyPr>
            <a:noAutofit/>
          </a:bodyPr>
          <a:lstStyle/>
          <a:p>
            <a:pPr eaLnBrk="1" hangingPunct="1"/>
            <a:r>
              <a:rPr lang="el-GR" altLang="el-GR" dirty="0" smtClean="0"/>
              <a:t>Επιχείρηση</a:t>
            </a:r>
          </a:p>
        </p:txBody>
      </p:sp>
      <p:sp>
        <p:nvSpPr>
          <p:cNvPr id="6147" name="Rectangle 3"/>
          <p:cNvSpPr>
            <a:spLocks noGrp="1" noChangeArrowheads="1"/>
          </p:cNvSpPr>
          <p:nvPr>
            <p:ph idx="1"/>
          </p:nvPr>
        </p:nvSpPr>
        <p:spPr>
          <a:xfrm>
            <a:off x="457200" y="1412776"/>
            <a:ext cx="8229600" cy="4824536"/>
          </a:xfrm>
        </p:spPr>
        <p:txBody>
          <a:bodyPr>
            <a:normAutofit/>
          </a:bodyPr>
          <a:lstStyle/>
          <a:p>
            <a:pPr marL="0" indent="0" algn="just">
              <a:lnSpc>
                <a:spcPct val="150000"/>
              </a:lnSpc>
              <a:buNone/>
            </a:pPr>
            <a:r>
              <a:rPr lang="el-GR" altLang="el-GR" sz="2400" dirty="0" smtClean="0"/>
              <a:t>Επιχείρηση είναι μία αυτοτελής οικονομική μονάδα που διαθέτει δικούς της συντελεστές παραγωγής, (περιουσία),  και η οποία με βάση την εφαρμογή της  οικονομικής </a:t>
            </a:r>
            <a:r>
              <a:rPr lang="el-GR" altLang="el-GR" sz="2400" dirty="0"/>
              <a:t>αρχής </a:t>
            </a:r>
            <a:r>
              <a:rPr lang="el-GR" altLang="el-GR" sz="2400" dirty="0" smtClean="0"/>
              <a:t>προμηθεύεται ή παράγει αγαθά και υπηρεσίες τα οποία πωλεί για την </a:t>
            </a:r>
            <a:r>
              <a:rPr lang="el-GR" altLang="el-GR" sz="2400" dirty="0"/>
              <a:t>κάλυψη ανθρώπινων </a:t>
            </a:r>
            <a:r>
              <a:rPr lang="el-GR" altLang="el-GR" sz="2400" dirty="0" smtClean="0"/>
              <a:t>αναγκών με σκοπό τη μεγιστοποίηση του κέρδους της.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xmlns="" val="1663472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536" y="116632"/>
            <a:ext cx="8229600" cy="1080120"/>
          </a:xfrm>
        </p:spPr>
        <p:txBody>
          <a:bodyPr>
            <a:noAutofit/>
          </a:bodyPr>
          <a:lstStyle/>
          <a:p>
            <a:pPr eaLnBrk="1" hangingPunct="1"/>
            <a:r>
              <a:rPr lang="el-GR" altLang="el-GR" dirty="0" smtClean="0"/>
              <a:t>Βασικά χαρακτηριστικά της Επιχείρησης</a:t>
            </a:r>
          </a:p>
        </p:txBody>
      </p:sp>
      <p:sp>
        <p:nvSpPr>
          <p:cNvPr id="6147" name="Rectangle 3"/>
          <p:cNvSpPr>
            <a:spLocks noGrp="1" noChangeArrowheads="1"/>
          </p:cNvSpPr>
          <p:nvPr>
            <p:ph idx="1"/>
          </p:nvPr>
        </p:nvSpPr>
        <p:spPr>
          <a:xfrm>
            <a:off x="457200" y="1412776"/>
            <a:ext cx="8229600" cy="4824536"/>
          </a:xfrm>
        </p:spPr>
        <p:txBody>
          <a:bodyPr>
            <a:normAutofit/>
          </a:bodyPr>
          <a:lstStyle/>
          <a:p>
            <a:pPr algn="just">
              <a:lnSpc>
                <a:spcPct val="150000"/>
              </a:lnSpc>
              <a:buFont typeface="Wingdings" panose="05000000000000000000" pitchFamily="2" charset="2"/>
              <a:buChar char="ü"/>
            </a:pPr>
            <a:r>
              <a:rPr lang="el-GR" altLang="el-GR" sz="2400" dirty="0" smtClean="0"/>
              <a:t>Είναι μία ανεξάρτητη οικονομική, νομική, οργανωτική, διοικητική και λογιστική οντότητα.</a:t>
            </a:r>
          </a:p>
          <a:p>
            <a:pPr algn="just">
              <a:lnSpc>
                <a:spcPct val="150000"/>
              </a:lnSpc>
              <a:buFont typeface="Wingdings" panose="05000000000000000000" pitchFamily="2" charset="2"/>
              <a:buChar char="ü"/>
            </a:pPr>
            <a:r>
              <a:rPr lang="el-GR" altLang="el-GR" sz="2400" dirty="0" smtClean="0"/>
              <a:t>Έχει δική της διακριτή περιουσία που είναι διαφορετική από αυτή του φορέα της.</a:t>
            </a:r>
          </a:p>
          <a:p>
            <a:pPr algn="just">
              <a:lnSpc>
                <a:spcPct val="150000"/>
              </a:lnSpc>
              <a:buFont typeface="Wingdings" panose="05000000000000000000" pitchFamily="2" charset="2"/>
              <a:buChar char="ü"/>
            </a:pPr>
            <a:r>
              <a:rPr lang="el-GR" altLang="el-GR" sz="2400" dirty="0" smtClean="0"/>
              <a:t>Προμηθεύεται </a:t>
            </a:r>
            <a:r>
              <a:rPr lang="el-GR" altLang="el-GR" sz="2400" dirty="0"/>
              <a:t>ή παράγει αγαθά και υπηρεσίες τα οποία </a:t>
            </a:r>
            <a:r>
              <a:rPr lang="el-GR" altLang="el-GR" sz="2400" dirty="0" smtClean="0"/>
              <a:t>πωλεί στην αγορά.</a:t>
            </a:r>
          </a:p>
          <a:p>
            <a:pPr algn="just">
              <a:lnSpc>
                <a:spcPct val="150000"/>
              </a:lnSpc>
              <a:buFont typeface="Wingdings" panose="05000000000000000000" pitchFamily="2" charset="2"/>
              <a:buChar char="ü"/>
            </a:pPr>
            <a:r>
              <a:rPr lang="el-GR" altLang="el-GR" sz="2400" dirty="0" smtClean="0"/>
              <a:t>Επιδιώκει τη μεγιστοποίηση του κέρδους της.</a:t>
            </a:r>
          </a:p>
          <a:p>
            <a:pPr algn="just">
              <a:lnSpc>
                <a:spcPct val="150000"/>
              </a:lnSpc>
              <a:buFont typeface="Wingdings" panose="05000000000000000000" pitchFamily="2" charset="2"/>
              <a:buChar char="ü"/>
            </a:pPr>
            <a:endParaRPr lang="el-GR" alt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xmlns="" val="4268578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536" y="116632"/>
            <a:ext cx="8229600" cy="1080120"/>
          </a:xfrm>
        </p:spPr>
        <p:txBody>
          <a:bodyPr>
            <a:noAutofit/>
          </a:bodyPr>
          <a:lstStyle/>
          <a:p>
            <a:pPr eaLnBrk="1" hangingPunct="1"/>
            <a:r>
              <a:rPr lang="el-GR" altLang="el-GR" dirty="0" smtClean="0"/>
              <a:t>Βασικές λειτουργίες της Επιχείρησης</a:t>
            </a:r>
          </a:p>
        </p:txBody>
      </p:sp>
      <p:sp>
        <p:nvSpPr>
          <p:cNvPr id="6147" name="Rectangle 3"/>
          <p:cNvSpPr>
            <a:spLocks noGrp="1" noChangeArrowheads="1"/>
          </p:cNvSpPr>
          <p:nvPr>
            <p:ph idx="1"/>
          </p:nvPr>
        </p:nvSpPr>
        <p:spPr>
          <a:xfrm>
            <a:off x="457200" y="1412776"/>
            <a:ext cx="8229600" cy="4824536"/>
          </a:xfrm>
        </p:spPr>
        <p:txBody>
          <a:bodyPr>
            <a:normAutofit/>
          </a:bodyPr>
          <a:lstStyle/>
          <a:p>
            <a:pPr algn="just">
              <a:lnSpc>
                <a:spcPct val="150000"/>
              </a:lnSpc>
              <a:buFont typeface="Wingdings" panose="05000000000000000000" pitchFamily="2" charset="2"/>
              <a:buChar char="ü"/>
            </a:pPr>
            <a:r>
              <a:rPr lang="el-GR" altLang="el-GR" sz="2400" dirty="0" smtClean="0"/>
              <a:t>Η διαχείριση των αγορών και των αποθεμάτων.</a:t>
            </a:r>
          </a:p>
          <a:p>
            <a:pPr algn="just">
              <a:lnSpc>
                <a:spcPct val="150000"/>
              </a:lnSpc>
              <a:buFont typeface="Wingdings" panose="05000000000000000000" pitchFamily="2" charset="2"/>
              <a:buChar char="ü"/>
            </a:pPr>
            <a:r>
              <a:rPr lang="el-GR" altLang="el-GR" sz="2400" dirty="0" smtClean="0"/>
              <a:t>Η παραγωγική λειτουργία.</a:t>
            </a:r>
          </a:p>
          <a:p>
            <a:pPr algn="just">
              <a:lnSpc>
                <a:spcPct val="150000"/>
              </a:lnSpc>
              <a:buFont typeface="Wingdings" panose="05000000000000000000" pitchFamily="2" charset="2"/>
              <a:buChar char="ü"/>
            </a:pPr>
            <a:r>
              <a:rPr lang="el-GR" altLang="el-GR" sz="2400" dirty="0" smtClean="0"/>
              <a:t>Η διαχείριση των έτοιμων προϊόντων για πώληση. </a:t>
            </a:r>
          </a:p>
          <a:p>
            <a:pPr algn="just">
              <a:lnSpc>
                <a:spcPct val="150000"/>
              </a:lnSpc>
              <a:buFont typeface="Wingdings" panose="05000000000000000000" pitchFamily="2" charset="2"/>
              <a:buChar char="ü"/>
            </a:pPr>
            <a:r>
              <a:rPr lang="el-GR" altLang="el-GR" sz="2400" dirty="0" smtClean="0"/>
              <a:t>Το μάρκετινγκ και οι πωλήσεις.</a:t>
            </a:r>
          </a:p>
          <a:p>
            <a:pPr algn="just">
              <a:lnSpc>
                <a:spcPct val="150000"/>
              </a:lnSpc>
              <a:buFont typeface="Wingdings" panose="05000000000000000000" pitchFamily="2" charset="2"/>
              <a:buChar char="ü"/>
            </a:pPr>
            <a:r>
              <a:rPr lang="el-GR" altLang="el-GR" sz="2400" dirty="0" smtClean="0"/>
              <a:t>Η υποστήριξη και η προσφορά υπηρεσιών μετά τις πωλήσεις.</a:t>
            </a:r>
          </a:p>
          <a:p>
            <a:pPr algn="just">
              <a:lnSpc>
                <a:spcPct val="150000"/>
              </a:lnSpc>
              <a:buFont typeface="Wingdings" panose="05000000000000000000" pitchFamily="2" charset="2"/>
              <a:buChar char="ü"/>
            </a:pPr>
            <a:endParaRPr lang="el-GR" alt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xmlns="" val="2336683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536" y="116632"/>
            <a:ext cx="8229600" cy="1080120"/>
          </a:xfrm>
        </p:spPr>
        <p:txBody>
          <a:bodyPr>
            <a:noAutofit/>
          </a:bodyPr>
          <a:lstStyle/>
          <a:p>
            <a:pPr eaLnBrk="1" hangingPunct="1"/>
            <a:r>
              <a:rPr lang="el-GR" altLang="el-GR" dirty="0" smtClean="0"/>
              <a:t>Κατηγορίες  των Επιχειρήσεων</a:t>
            </a:r>
          </a:p>
        </p:txBody>
      </p:sp>
      <p:sp>
        <p:nvSpPr>
          <p:cNvPr id="6147" name="Rectangle 3"/>
          <p:cNvSpPr>
            <a:spLocks noGrp="1" noChangeArrowheads="1"/>
          </p:cNvSpPr>
          <p:nvPr>
            <p:ph idx="1"/>
          </p:nvPr>
        </p:nvSpPr>
        <p:spPr>
          <a:xfrm>
            <a:off x="457200" y="1412776"/>
            <a:ext cx="8291264" cy="5112568"/>
          </a:xfrm>
        </p:spPr>
        <p:txBody>
          <a:bodyPr>
            <a:noAutofit/>
          </a:bodyPr>
          <a:lstStyle/>
          <a:p>
            <a:pPr marL="0" indent="0" algn="just">
              <a:buNone/>
            </a:pPr>
            <a:r>
              <a:rPr lang="el-GR" altLang="el-GR" sz="2200" dirty="0" smtClean="0"/>
              <a:t>Τα βασικά κριτήρια για τη διάκριση των επιχειρήσεων είναι:</a:t>
            </a:r>
          </a:p>
          <a:p>
            <a:pPr algn="just">
              <a:buFont typeface="Wingdings" panose="05000000000000000000" pitchFamily="2" charset="2"/>
              <a:buChar char="v"/>
            </a:pPr>
            <a:r>
              <a:rPr lang="el-GR" altLang="el-GR" sz="2200" dirty="0" smtClean="0"/>
              <a:t>Το αντικείμενο της παραγωγικής δραστηριότητας της επιχείρησης:</a:t>
            </a:r>
          </a:p>
          <a:p>
            <a:pPr marL="0" indent="0" algn="just">
              <a:buNone/>
            </a:pPr>
            <a:r>
              <a:rPr lang="el-GR" altLang="el-GR" sz="2200" dirty="0" smtClean="0"/>
              <a:t>Πρωτογενούς ή αρχικής παραγωγής,  Δευτερογενούς παραγωγής ή μεταποίησης και</a:t>
            </a:r>
          </a:p>
          <a:p>
            <a:pPr marL="0" indent="0" algn="just">
              <a:buNone/>
            </a:pPr>
            <a:r>
              <a:rPr lang="el-GR" altLang="el-GR" sz="2200" dirty="0" smtClean="0"/>
              <a:t>Τριτογενούς παραγωγής ή υπηρεσιών.</a:t>
            </a:r>
          </a:p>
          <a:p>
            <a:pPr algn="just">
              <a:buFont typeface="Wingdings" panose="05000000000000000000" pitchFamily="2" charset="2"/>
              <a:buChar char="v"/>
            </a:pPr>
            <a:r>
              <a:rPr lang="el-GR" altLang="el-GR" sz="2200" dirty="0" smtClean="0"/>
              <a:t>Το μέγεθος </a:t>
            </a:r>
            <a:r>
              <a:rPr lang="el-GR" altLang="el-GR" sz="2200" dirty="0"/>
              <a:t>της επιχείρησης</a:t>
            </a:r>
            <a:r>
              <a:rPr lang="el-GR" altLang="el-GR" sz="2200" dirty="0" smtClean="0"/>
              <a:t>: Μικρή, Μεσαία, Μεγάλη.</a:t>
            </a:r>
          </a:p>
          <a:p>
            <a:pPr algn="just">
              <a:buFont typeface="Wingdings" panose="05000000000000000000" pitchFamily="2" charset="2"/>
              <a:buChar char="v"/>
            </a:pPr>
            <a:r>
              <a:rPr lang="el-GR" altLang="el-GR" sz="2200" dirty="0" smtClean="0"/>
              <a:t>Η διάρθρωση της περιουσίας της: Εντάσεως παγίων στοιχείων ή Εντάσεως κεφαλαίου.</a:t>
            </a:r>
          </a:p>
          <a:p>
            <a:pPr algn="just">
              <a:buFont typeface="Wingdings" panose="05000000000000000000" pitchFamily="2" charset="2"/>
              <a:buChar char="v"/>
            </a:pPr>
            <a:r>
              <a:rPr lang="el-GR" altLang="el-GR" sz="2200" dirty="0" smtClean="0"/>
              <a:t> Η ιδιότητα του φορέα της και η νομική μορφή της: </a:t>
            </a:r>
          </a:p>
          <a:p>
            <a:pPr algn="just">
              <a:buFont typeface="Courier New" panose="02070309020205020404" pitchFamily="49" charset="0"/>
              <a:buChar char="o"/>
            </a:pPr>
            <a:r>
              <a:rPr lang="el-GR" altLang="el-GR" sz="2200" dirty="0" smtClean="0"/>
              <a:t>Ιδιωτικές : Ατομικές, Εταιρικές και Συλλογικές.</a:t>
            </a:r>
          </a:p>
          <a:p>
            <a:pPr algn="just">
              <a:buFont typeface="Courier New" panose="02070309020205020404" pitchFamily="49" charset="0"/>
              <a:buChar char="o"/>
            </a:pPr>
            <a:r>
              <a:rPr lang="el-GR" altLang="el-GR" sz="2200" dirty="0" smtClean="0"/>
              <a:t>Δημόσιες : Νομικά Πρόσωπα Δημοσίου Δικαίου ή </a:t>
            </a:r>
            <a:r>
              <a:rPr lang="el-GR" altLang="el-GR" sz="2200" dirty="0"/>
              <a:t>Νομικά Πρόσωπα </a:t>
            </a:r>
            <a:r>
              <a:rPr lang="el-GR" altLang="el-GR" sz="2200" dirty="0" smtClean="0"/>
              <a:t>Ιδιωτικού Δικαίου. </a:t>
            </a:r>
          </a:p>
          <a:p>
            <a:pPr algn="just">
              <a:buFont typeface="Courier New" panose="02070309020205020404" pitchFamily="49" charset="0"/>
              <a:buChar char="o"/>
            </a:pPr>
            <a:r>
              <a:rPr lang="el-GR" altLang="el-GR" sz="2200" dirty="0" smtClean="0"/>
              <a:t>Μεικτές</a:t>
            </a:r>
            <a:endParaRPr lang="el-GR" altLang="el-GR" sz="22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xmlns="" val="4069117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536" y="116632"/>
            <a:ext cx="8229600" cy="1080120"/>
          </a:xfrm>
        </p:spPr>
        <p:txBody>
          <a:bodyPr>
            <a:noAutofit/>
          </a:bodyPr>
          <a:lstStyle/>
          <a:p>
            <a:pPr eaLnBrk="1" hangingPunct="1"/>
            <a:r>
              <a:rPr lang="el-GR" altLang="el-GR" dirty="0" smtClean="0"/>
              <a:t>Οι βασικοί τύποι εταιρειών στην Ελλάδα</a:t>
            </a:r>
          </a:p>
        </p:txBody>
      </p:sp>
      <p:sp>
        <p:nvSpPr>
          <p:cNvPr id="6147" name="Rectangle 3"/>
          <p:cNvSpPr>
            <a:spLocks noGrp="1" noChangeArrowheads="1"/>
          </p:cNvSpPr>
          <p:nvPr>
            <p:ph idx="1"/>
          </p:nvPr>
        </p:nvSpPr>
        <p:spPr>
          <a:xfrm>
            <a:off x="457200" y="1412776"/>
            <a:ext cx="8229600" cy="4824536"/>
          </a:xfrm>
        </p:spPr>
        <p:txBody>
          <a:bodyPr>
            <a:normAutofit/>
          </a:bodyPr>
          <a:lstStyle/>
          <a:p>
            <a:pPr algn="just">
              <a:lnSpc>
                <a:spcPct val="150000"/>
              </a:lnSpc>
              <a:buFont typeface="Wingdings" panose="05000000000000000000" pitchFamily="2" charset="2"/>
              <a:buChar char="ü"/>
            </a:pPr>
            <a:r>
              <a:rPr lang="el-GR" altLang="el-GR" sz="2400" dirty="0" smtClean="0"/>
              <a:t>Ομόρρυθμη εταιρεία, ( Ο.Ε.).</a:t>
            </a:r>
          </a:p>
          <a:p>
            <a:pPr algn="just">
              <a:lnSpc>
                <a:spcPct val="150000"/>
              </a:lnSpc>
              <a:buFont typeface="Wingdings" panose="05000000000000000000" pitchFamily="2" charset="2"/>
              <a:buChar char="ü"/>
            </a:pPr>
            <a:r>
              <a:rPr lang="el-GR" altLang="el-GR" sz="2400" dirty="0" smtClean="0"/>
              <a:t>Ετερόρρυθμη εταιρεία, ( Ε.Ε.).</a:t>
            </a:r>
            <a:endParaRPr lang="el-GR" altLang="el-GR" sz="2400" dirty="0"/>
          </a:p>
          <a:p>
            <a:pPr algn="just">
              <a:lnSpc>
                <a:spcPct val="150000"/>
              </a:lnSpc>
              <a:buFont typeface="Wingdings" panose="05000000000000000000" pitchFamily="2" charset="2"/>
              <a:buChar char="ü"/>
            </a:pPr>
            <a:r>
              <a:rPr lang="el-GR" altLang="el-GR" sz="2400" dirty="0" smtClean="0"/>
              <a:t>Ανώνυμη εταιρεία, </a:t>
            </a:r>
            <a:r>
              <a:rPr lang="el-GR" altLang="el-GR" sz="2400" dirty="0"/>
              <a:t>( </a:t>
            </a:r>
            <a:r>
              <a:rPr lang="el-GR" altLang="el-GR" sz="2400" dirty="0" smtClean="0"/>
              <a:t>Α.Ε.).</a:t>
            </a:r>
          </a:p>
          <a:p>
            <a:pPr algn="just">
              <a:lnSpc>
                <a:spcPct val="150000"/>
              </a:lnSpc>
              <a:buFont typeface="Wingdings" panose="05000000000000000000" pitchFamily="2" charset="2"/>
              <a:buChar char="ü"/>
            </a:pPr>
            <a:r>
              <a:rPr lang="el-GR" altLang="el-GR" sz="2400" dirty="0" smtClean="0"/>
              <a:t>Εταιρεία Περιορισμένης Ευθύνης,</a:t>
            </a:r>
            <a:r>
              <a:rPr lang="el-GR" altLang="el-GR" sz="2400" dirty="0"/>
              <a:t> ( </a:t>
            </a:r>
            <a:r>
              <a:rPr lang="el-GR" altLang="el-GR" sz="2400" dirty="0" smtClean="0"/>
              <a:t>Ε.Π.Ε</a:t>
            </a:r>
            <a:r>
              <a:rPr lang="el-GR" altLang="el-GR" sz="2400" dirty="0"/>
              <a:t>.).</a:t>
            </a:r>
          </a:p>
          <a:p>
            <a:pPr algn="just">
              <a:lnSpc>
                <a:spcPct val="150000"/>
              </a:lnSpc>
              <a:buFont typeface="Wingdings" panose="05000000000000000000" pitchFamily="2" charset="2"/>
              <a:buChar char="ü"/>
            </a:pPr>
            <a:r>
              <a:rPr lang="el-GR" altLang="el-GR" sz="2400" dirty="0" smtClean="0"/>
              <a:t>Μονοπρόσωπη Εταιρεία </a:t>
            </a:r>
            <a:r>
              <a:rPr lang="el-GR" altLang="el-GR" sz="2400" dirty="0"/>
              <a:t>Περιορισμένης Ευθύνης, </a:t>
            </a:r>
            <a:r>
              <a:rPr lang="el-GR" altLang="el-GR" sz="2400" dirty="0" smtClean="0"/>
              <a:t>(Μ. </a:t>
            </a:r>
            <a:r>
              <a:rPr lang="el-GR" altLang="el-GR" sz="2400" dirty="0"/>
              <a:t>Ε.Π.Ε</a:t>
            </a:r>
            <a:r>
              <a:rPr lang="el-GR" altLang="el-GR" sz="2400" dirty="0" smtClean="0"/>
              <a:t>.).</a:t>
            </a:r>
          </a:p>
          <a:p>
            <a:pPr algn="just">
              <a:lnSpc>
                <a:spcPct val="150000"/>
              </a:lnSpc>
              <a:buFont typeface="Wingdings" panose="05000000000000000000" pitchFamily="2" charset="2"/>
              <a:buChar char="ü"/>
            </a:pPr>
            <a:r>
              <a:rPr lang="el-GR" altLang="el-GR" sz="2400" dirty="0" smtClean="0"/>
              <a:t>Αφανής Εταιρεία.</a:t>
            </a:r>
            <a:endParaRPr lang="el-GR" altLang="el-GR" sz="2400" dirty="0"/>
          </a:p>
          <a:p>
            <a:pPr algn="just">
              <a:lnSpc>
                <a:spcPct val="150000"/>
              </a:lnSpc>
              <a:buFont typeface="Wingdings" panose="05000000000000000000" pitchFamily="2" charset="2"/>
              <a:buChar char="ü"/>
            </a:pPr>
            <a:endParaRPr lang="el-GR" altLang="el-GR" sz="24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xmlns="" val="2179048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l-GR" altLang="el-GR" sz="4000" dirty="0" smtClean="0"/>
              <a:t>Έννοια της Λογιστικής</a:t>
            </a:r>
          </a:p>
        </p:txBody>
      </p:sp>
      <p:sp>
        <p:nvSpPr>
          <p:cNvPr id="7171" name="Rectangle 3"/>
          <p:cNvSpPr>
            <a:spLocks noGrp="1" noChangeArrowheads="1"/>
          </p:cNvSpPr>
          <p:nvPr>
            <p:ph idx="1"/>
          </p:nvPr>
        </p:nvSpPr>
        <p:spPr/>
        <p:txBody>
          <a:bodyPr>
            <a:normAutofit/>
          </a:bodyPr>
          <a:lstStyle/>
          <a:p>
            <a:pPr marL="0" indent="0" algn="just" eaLnBrk="1" hangingPunct="1">
              <a:lnSpc>
                <a:spcPct val="150000"/>
              </a:lnSpc>
              <a:buFontTx/>
              <a:buNone/>
            </a:pPr>
            <a:r>
              <a:rPr lang="el-GR" altLang="el-GR" sz="2400" dirty="0" smtClean="0"/>
              <a:t>Λογιστική είναι ο επιστημονικός κλάδος που ασχολείται με τη συστηματική καταγραφή  και ταξινόμηση όλων των οικονομικών γεγονότων της οικονομικής μονάδας καθώς και με την παροχή οικονομικών κατά κανόνα πληροφοριών, με στόχο, να βοηθήσει τους ενδιαφερόμενους για αυτή να λάβουν ορθές αποφάσεις.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xmlns="" val="131684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l-GR" altLang="el-GR" smtClean="0"/>
              <a:t>Σκοποί της Λογιστικής</a:t>
            </a:r>
          </a:p>
        </p:txBody>
      </p:sp>
      <p:sp>
        <p:nvSpPr>
          <p:cNvPr id="8195" name="Rectangle 3"/>
          <p:cNvSpPr>
            <a:spLocks noGrp="1" noChangeArrowheads="1"/>
          </p:cNvSpPr>
          <p:nvPr>
            <p:ph idx="1"/>
          </p:nvPr>
        </p:nvSpPr>
        <p:spPr/>
        <p:txBody>
          <a:bodyPr>
            <a:normAutofit/>
          </a:bodyPr>
          <a:lstStyle/>
          <a:p>
            <a:pPr algn="just" eaLnBrk="1" hangingPunct="1">
              <a:buFont typeface="Wingdings" panose="05000000000000000000" pitchFamily="2" charset="2"/>
              <a:buChar char="ü"/>
            </a:pPr>
            <a:r>
              <a:rPr lang="el-GR" altLang="el-GR" sz="2400" dirty="0" smtClean="0"/>
              <a:t>Η αναλυτική καταγραφή των περιουσιακών στοιχείων της οικονομικής μονάδας και η ανάλυση των πηγών προέλευσής τους.</a:t>
            </a:r>
          </a:p>
          <a:p>
            <a:pPr algn="just" eaLnBrk="1" hangingPunct="1">
              <a:buFont typeface="Wingdings" panose="05000000000000000000" pitchFamily="2" charset="2"/>
              <a:buChar char="ü"/>
            </a:pPr>
            <a:r>
              <a:rPr lang="el-GR" altLang="el-GR" sz="2400" dirty="0" smtClean="0"/>
              <a:t>Ο προσδιορισμός της περιουσιακής της κατάστασης σε δεδομένη χρονική στιγμή.</a:t>
            </a:r>
          </a:p>
          <a:p>
            <a:pPr algn="just">
              <a:buFont typeface="Wingdings" panose="05000000000000000000" pitchFamily="2" charset="2"/>
              <a:buChar char="ü"/>
            </a:pPr>
            <a:r>
              <a:rPr lang="el-GR" altLang="el-GR" sz="2400" dirty="0" smtClean="0"/>
              <a:t>Η παρακολούθηση και καταγραφή των </a:t>
            </a:r>
            <a:r>
              <a:rPr lang="el-GR" altLang="el-GR" sz="2400" dirty="0"/>
              <a:t>μεταβολών της περιουσιακής της </a:t>
            </a:r>
            <a:r>
              <a:rPr lang="el-GR" altLang="el-GR" sz="2400" dirty="0" smtClean="0"/>
              <a:t>κατάστασης.</a:t>
            </a:r>
          </a:p>
          <a:p>
            <a:pPr algn="just">
              <a:buFont typeface="Wingdings" panose="05000000000000000000" pitchFamily="2" charset="2"/>
              <a:buChar char="ü"/>
            </a:pPr>
            <a:r>
              <a:rPr lang="el-GR" altLang="el-GR" sz="2400" dirty="0" smtClean="0"/>
              <a:t>Ο προσδιορισμός του οικονομικού της αποτελέσματος. </a:t>
            </a:r>
          </a:p>
          <a:p>
            <a:pPr algn="just" eaLnBrk="1" hangingPunct="1">
              <a:buFont typeface="Wingdings" panose="05000000000000000000" pitchFamily="2" charset="2"/>
              <a:buChar char="ü"/>
            </a:pPr>
            <a:r>
              <a:rPr lang="el-GR" altLang="el-GR" sz="2400" dirty="0" smtClean="0"/>
              <a:t>Η παροχή πληροφοριών στη Διοίκηση.</a:t>
            </a:r>
          </a:p>
          <a:p>
            <a:pPr algn="just">
              <a:buFont typeface="Wingdings" panose="05000000000000000000" pitchFamily="2" charset="2"/>
              <a:buChar char="ü"/>
            </a:pPr>
            <a:r>
              <a:rPr lang="el-GR" altLang="el-GR" sz="2400" dirty="0"/>
              <a:t>Η παροχή πληροφοριών </a:t>
            </a:r>
            <a:r>
              <a:rPr lang="el-GR" altLang="el-GR" sz="2400" dirty="0" smtClean="0"/>
              <a:t>σε ενδιαφερόμενους  εκτός της επιχείρησης.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xmlns="" val="42279751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Αρχές Γενικής Λογιστικής">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Αρχές Γενικής Λογιστικής</Template>
  <TotalTime>48</TotalTime>
  <Words>1509</Words>
  <Application>Microsoft Office PowerPoint</Application>
  <PresentationFormat>Προβολή στην οθόνη (4:3)</PresentationFormat>
  <Paragraphs>241</Paragraphs>
  <Slides>20</Slides>
  <Notes>16</Notes>
  <HiddenSlides>0</HiddenSlides>
  <MMClips>0</MMClips>
  <ScaleCrop>false</ScaleCrop>
  <HeadingPairs>
    <vt:vector size="4" baseType="variant">
      <vt:variant>
        <vt:lpstr>Θέμα</vt:lpstr>
      </vt:variant>
      <vt:variant>
        <vt:i4>2</vt:i4>
      </vt:variant>
      <vt:variant>
        <vt:lpstr>Τίτλοι διαφανειών</vt:lpstr>
      </vt:variant>
      <vt:variant>
        <vt:i4>20</vt:i4>
      </vt:variant>
    </vt:vector>
  </HeadingPairs>
  <TitlesOfParts>
    <vt:vector size="22" baseType="lpstr">
      <vt:lpstr>Αρχές Γενικής Λογιστικής</vt:lpstr>
      <vt:lpstr>OC_template_updated</vt:lpstr>
      <vt:lpstr>Αρχές Γενικής Λογιστικής</vt:lpstr>
      <vt:lpstr>Οικονομική μονάδα</vt:lpstr>
      <vt:lpstr>Επιχείρηση</vt:lpstr>
      <vt:lpstr>Βασικά χαρακτηριστικά της Επιχείρησης</vt:lpstr>
      <vt:lpstr>Βασικές λειτουργίες της Επιχείρησης</vt:lpstr>
      <vt:lpstr>Κατηγορίες  των Επιχειρήσεων</vt:lpstr>
      <vt:lpstr>Οι βασικοί τύποι εταιρειών στην Ελλάδα</vt:lpstr>
      <vt:lpstr>Έννοια της Λογιστικής</vt:lpstr>
      <vt:lpstr>Σκοποί της Λογιστικής</vt:lpstr>
      <vt:lpstr>Διακρίσεις της Λογιστικής</vt:lpstr>
      <vt:lpstr>Βασικές Λογιστικές Αρχές</vt:lpstr>
      <vt:lpstr> Λογιστικές εκθέσεις και λογιστικές καταστάσεις </vt:lpstr>
      <vt:lpstr>Χρήστες λογιστικών πληροφοριών</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Αρχές Γενικής Λογιστικής</dc:title>
  <dc:creator>opencourses@teiath.gr</dc:creator>
  <cp:lastModifiedBy>OWNER</cp:lastModifiedBy>
  <cp:revision>4</cp:revision>
  <dcterms:created xsi:type="dcterms:W3CDTF">2014-10-06T11:39:03Z</dcterms:created>
  <dcterms:modified xsi:type="dcterms:W3CDTF">2015-03-08T15:16:30Z</dcterms:modified>
</cp:coreProperties>
</file>