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84" r:id="rId1"/>
    <p:sldMasterId id="2147483696" r:id="rId2"/>
  </p:sldMasterIdLst>
  <p:notesMasterIdLst>
    <p:notesMasterId r:id="rId28"/>
  </p:notesMasterIdLst>
  <p:handoutMasterIdLst>
    <p:handoutMasterId r:id="rId29"/>
  </p:handoutMasterIdLst>
  <p:sldIdLst>
    <p:sldId id="256" r:id="rId3"/>
    <p:sldId id="272" r:id="rId4"/>
    <p:sldId id="273" r:id="rId5"/>
    <p:sldId id="274" r:id="rId6"/>
    <p:sldId id="275" r:id="rId7"/>
    <p:sldId id="276" r:id="rId8"/>
    <p:sldId id="277" r:id="rId9"/>
    <p:sldId id="278" r:id="rId10"/>
    <p:sldId id="279" r:id="rId11"/>
    <p:sldId id="280" r:id="rId12"/>
    <p:sldId id="281" r:id="rId13"/>
    <p:sldId id="282" r:id="rId14"/>
    <p:sldId id="283" r:id="rId15"/>
    <p:sldId id="284" r:id="rId16"/>
    <p:sldId id="285" r:id="rId17"/>
    <p:sldId id="286" r:id="rId18"/>
    <p:sldId id="287" r:id="rId19"/>
    <p:sldId id="288" r:id="rId20"/>
    <p:sldId id="257" r:id="rId21"/>
    <p:sldId id="262" r:id="rId22"/>
    <p:sldId id="264" r:id="rId23"/>
    <p:sldId id="269" r:id="rId24"/>
    <p:sldId id="270" r:id="rId25"/>
    <p:sldId id="266" r:id="rId26"/>
    <p:sldId id="261" r:id="rId27"/>
  </p:sldIdLst>
  <p:sldSz cx="9144000" cy="6858000" type="screen4x3"/>
  <p:notesSz cx="7104063" cy="10234613"/>
  <p:custDataLst>
    <p:tags r:id="rId30"/>
  </p:custDataLst>
  <p:defaultTextStyle>
    <a:defPPr>
      <a:defRPr lang="el-G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66"/>
    <a:srgbClr val="5B3462"/>
    <a:srgbClr val="49385E"/>
    <a:srgbClr val="333399"/>
    <a:srgbClr val="4545C3"/>
    <a:srgbClr val="C00000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260" autoAdjust="0"/>
    <p:restoredTop sz="94660"/>
  </p:normalViewPr>
  <p:slideViewPr>
    <p:cSldViewPr>
      <p:cViewPr varScale="1">
        <p:scale>
          <a:sx n="69" d="100"/>
          <a:sy n="69" d="100"/>
        </p:scale>
        <p:origin x="1548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3978" y="-108"/>
      </p:cViewPr>
      <p:guideLst>
        <p:guide orient="horz" pos="3223"/>
        <p:guide pos="223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defTabSz="990600" eaLnBrk="0" hangingPunct="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4313" y="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algn="r" defTabSz="990600" eaLnBrk="0" hangingPunct="0">
              <a:defRPr sz="1300"/>
            </a:lvl1pPr>
          </a:lstStyle>
          <a:p>
            <a:pPr>
              <a:defRPr/>
            </a:pPr>
            <a:fld id="{84A79048-66B1-475A-B924-F459D231C4C3}" type="datetimeFigureOut">
              <a:rPr lang="el-GR"/>
              <a:pPr>
                <a:defRPr/>
              </a:pPr>
              <a:t>21/11/2015</a:t>
            </a:fld>
            <a:endParaRPr lang="el-GR" dirty="0"/>
          </a:p>
        </p:txBody>
      </p:sp>
      <p:sp>
        <p:nvSpPr>
          <p:cNvPr id="921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defTabSz="990600" eaLnBrk="0" hangingPunct="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921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4313" y="972185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algn="r" defTabSz="990600" eaLnBrk="0" hangingPunct="0">
              <a:defRPr sz="1300"/>
            </a:lvl1pPr>
          </a:lstStyle>
          <a:p>
            <a:pPr>
              <a:defRPr/>
            </a:pPr>
            <a:fld id="{2EBCFCCB-10BB-4121-80C8-1E5058FD1454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9600949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 bwMode="auto">
          <a:xfrm>
            <a:off x="4024313" y="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fld id="{19B0F716-1969-45AD-B426-D0CBFDF13F46}" type="datetimeFigureOut">
              <a:rPr lang="el-GR"/>
              <a:pPr>
                <a:defRPr/>
              </a:pPr>
              <a:t>21/11/2015</a:t>
            </a:fld>
            <a:endParaRPr lang="el-GR" dirty="0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993775" y="768350"/>
            <a:ext cx="5116513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l-GR" noProof="0" dirty="0" smtClean="0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 bwMode="auto">
          <a:xfrm>
            <a:off x="711200" y="4860925"/>
            <a:ext cx="5683250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noProof="0" smtClean="0"/>
              <a:t>Kλικ για επεξεργασία των στυλ του υποδείγματος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 bwMode="auto">
          <a:xfrm>
            <a:off x="0" y="972185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 bwMode="auto">
          <a:xfrm>
            <a:off x="4024313" y="972185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fld id="{71016A41-0609-40C7-9E3E-89C33107DF6A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3665844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5766" indent="-185766">
              <a:buFont typeface="Arial" pitchFamily="34" charset="0"/>
              <a:buChar char="•"/>
            </a:pPr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0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928127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18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17940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19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7497211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20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375097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21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01659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23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753707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5766" indent="-185766">
              <a:buFont typeface="Arial" pitchFamily="34" charset="0"/>
              <a:buChar char="•"/>
            </a:pP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24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459846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992313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236224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l-GR" dirty="0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l-GR" dirty="0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FD5AC4C-4BC8-4742-BC3F-182C4464642F}" type="slidenum">
              <a:rPr lang="en-GB" altLang="el-GR"/>
              <a:pPr/>
              <a:t>‹#›</a:t>
            </a:fld>
            <a:endParaRPr lang="en-GB" altLang="el-GR" dirty="0"/>
          </a:p>
        </p:txBody>
      </p:sp>
    </p:spTree>
    <p:extLst>
      <p:ext uri="{BB962C8B-B14F-4D97-AF65-F5344CB8AC3E}">
        <p14:creationId xmlns:p14="http://schemas.microsoft.com/office/powerpoint/2010/main" val="35716497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05877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87519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19397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39242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4040188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4"/>
            <a:ext cx="4040188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96752"/>
            <a:ext cx="4041775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4"/>
            <a:ext cx="4041775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78971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7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02185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63556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l-G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71660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96752"/>
          </a:xfrm>
          <a:solidFill>
            <a:srgbClr val="006666"/>
          </a:solidFill>
        </p:spPr>
        <p:txBody>
          <a:bodyPr>
            <a:normAutofit/>
          </a:bodyPr>
          <a:lstStyle>
            <a:lvl1pPr marL="176213" indent="0"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896544"/>
          </a:xfrm>
        </p:spPr>
        <p:txBody>
          <a:bodyPr>
            <a:normAutofit/>
          </a:bodyPr>
          <a:lstStyle>
            <a:lvl1pPr>
              <a:lnSpc>
                <a:spcPct val="110000"/>
              </a:lnSpc>
              <a:spcBef>
                <a:spcPts val="1200"/>
              </a:spcBef>
              <a:defRPr sz="2400"/>
            </a:lvl1pPr>
            <a:lvl2pPr marL="742950" indent="-382588">
              <a:lnSpc>
                <a:spcPct val="110000"/>
              </a:lnSpc>
              <a:spcBef>
                <a:spcPts val="1200"/>
              </a:spcBef>
              <a:buFont typeface="Courier New" panose="02070309020205020404" pitchFamily="49" charset="0"/>
              <a:buChar char="o"/>
              <a:defRPr sz="2400"/>
            </a:lvl2pPr>
            <a:lvl3pPr>
              <a:lnSpc>
                <a:spcPct val="110000"/>
              </a:lnSpc>
              <a:spcBef>
                <a:spcPts val="1200"/>
              </a:spcBef>
              <a:defRPr sz="2400"/>
            </a:lvl3pPr>
            <a:lvl4pPr>
              <a:lnSpc>
                <a:spcPct val="110000"/>
              </a:lnSpc>
              <a:spcBef>
                <a:spcPts val="1200"/>
              </a:spcBef>
              <a:defRPr sz="2400"/>
            </a:lvl4pPr>
            <a:lvl5pPr>
              <a:lnSpc>
                <a:spcPct val="110000"/>
              </a:lnSpc>
              <a:spcBef>
                <a:spcPts val="1200"/>
              </a:spcBef>
              <a:defRPr sz="2400"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0464160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57441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09546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453610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384025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4040188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4"/>
            <a:ext cx="4040188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96752"/>
            <a:ext cx="4041775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4"/>
            <a:ext cx="4041775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473453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7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613680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271341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dirty="0" smtClean="0"/>
              <a:t>Κάντε κλικ στο εικονίδιο για να προσθέσετε μια εικόνα</a:t>
            </a:r>
            <a:endParaRPr lang="el-G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020766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679694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87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8229600" cy="504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46972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2" r:id="rId7"/>
    <p:sldLayoutId id="2147483693" r:id="rId8"/>
    <p:sldLayoutId id="2147483694" r:id="rId9"/>
    <p:sldLayoutId id="2147483695" r:id="rId10"/>
    <p:sldLayoutId id="2147483707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87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8229600" cy="504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2171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ocp.teiath.gr/modules/document/document.php?course=STEF100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%5b1%5d%20http:/creativecommons.org/licenses/by-nc-sa/4.0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3568" y="1340768"/>
            <a:ext cx="7772400" cy="1470025"/>
          </a:xfrm>
        </p:spPr>
        <p:txBody>
          <a:bodyPr>
            <a:normAutofit/>
          </a:bodyPr>
          <a:lstStyle/>
          <a:p>
            <a:pPr lvl="1" algn="ctr"/>
            <a:r>
              <a:rPr lang="el-GR" sz="3600" b="1" dirty="0" smtClean="0">
                <a:solidFill>
                  <a:schemeClr val="tx1"/>
                </a:solidFill>
                <a:latin typeface="+mn-lt"/>
              </a:rPr>
              <a:t>Διατροφή γυναίκας, παιδιού</a:t>
            </a:r>
            <a:endParaRPr lang="el-GR" sz="36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0" y="2924944"/>
            <a:ext cx="9144000" cy="2304255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2400"/>
              </a:spcAft>
            </a:pPr>
            <a:r>
              <a:rPr lang="el-GR" sz="2600" b="1" dirty="0" smtClean="0"/>
              <a:t>Ενότητα 10</a:t>
            </a:r>
            <a:r>
              <a:rPr lang="el-GR" sz="2600" dirty="0" smtClean="0"/>
              <a:t>: Μεταβολισμός των θρεπτικών συστατικών</a:t>
            </a:r>
            <a:endParaRPr lang="en-US" sz="2600" dirty="0" smtClean="0"/>
          </a:p>
          <a:p>
            <a:pPr>
              <a:spcBef>
                <a:spcPts val="0"/>
              </a:spcBef>
            </a:pPr>
            <a:r>
              <a:rPr lang="el-GR" sz="2200" dirty="0" smtClean="0"/>
              <a:t>Αναστασία Κανέλλου, καθηγήτρια</a:t>
            </a:r>
            <a:endParaRPr lang="en-US" sz="2200" dirty="0" smtClean="0"/>
          </a:p>
          <a:p>
            <a:pPr>
              <a:spcBef>
                <a:spcPts val="0"/>
              </a:spcBef>
            </a:pPr>
            <a:r>
              <a:rPr lang="el-GR" sz="2200" dirty="0" smtClean="0"/>
              <a:t>Τμήμα Μαιευτικής</a:t>
            </a:r>
            <a:endParaRPr lang="en-US" sz="2200" dirty="0" smtClean="0"/>
          </a:p>
        </p:txBody>
      </p:sp>
      <p:pic>
        <p:nvPicPr>
          <p:cNvPr id="6" name="Picture 5" descr="Λογότυπο έργου Ανοικτών Ακαδημαϊκών Μαθημάτων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2318" y="476672"/>
            <a:ext cx="854197" cy="648072"/>
          </a:xfrm>
          <a:prstGeom prst="rect">
            <a:avLst/>
          </a:prstGeom>
        </p:spPr>
      </p:pic>
      <p:pic>
        <p:nvPicPr>
          <p:cNvPr id="1027" name="Picture 3" descr="Λογότυπο Τεχνολογικού Ιδρύματος Αθήνας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476673"/>
            <a:ext cx="682943" cy="694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/>
          <p:cNvSpPr/>
          <p:nvPr/>
        </p:nvSpPr>
        <p:spPr>
          <a:xfrm>
            <a:off x="1241425" y="631431"/>
            <a:ext cx="6661150" cy="33855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l-GR" sz="1600" dirty="0">
                <a:latin typeface="+mn-lt"/>
              </a:rPr>
              <a:t>Ανοικτά Ακαδημαϊκά </a:t>
            </a:r>
            <a:r>
              <a:rPr lang="el-GR" sz="1600" dirty="0" smtClean="0">
                <a:latin typeface="+mn-lt"/>
              </a:rPr>
              <a:t>Μαθήματα στο ΤΕΙ Αθήνας</a:t>
            </a:r>
            <a:endParaRPr lang="el-GR" sz="1600" dirty="0">
              <a:latin typeface="+mn-lt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8144402"/>
              </p:ext>
            </p:extLst>
          </p:nvPr>
        </p:nvGraphicFramePr>
        <p:xfrm>
          <a:off x="1759817" y="6087984"/>
          <a:ext cx="5695950" cy="792088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21388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571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9208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 dirty="0" smtClean="0">
                          <a:effectLst/>
                        </a:rPr>
                        <a:t>Το </a:t>
                      </a:r>
                      <a:r>
                        <a:rPr lang="el-GR" sz="1000" dirty="0">
                          <a:effectLst/>
                        </a:rPr>
                        <a:t>περιεχόμενο του μαθήματος διατίθεται με άδεια </a:t>
                      </a:r>
                      <a:r>
                        <a:rPr lang="en-US" sz="1000" dirty="0">
                          <a:effectLst/>
                        </a:rPr>
                        <a:t>Creative Commons </a:t>
                      </a:r>
                      <a:r>
                        <a:rPr lang="el-GR" sz="1000" dirty="0">
                          <a:effectLst/>
                        </a:rPr>
                        <a:t>εκτός και αν αναφέρεται διαφορετικά</a:t>
                      </a:r>
                      <a:endParaRPr lang="el-GR" sz="11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1112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000" dirty="0" smtClean="0">
                          <a:effectLst/>
                        </a:rPr>
                        <a:t>Το </a:t>
                      </a:r>
                      <a:r>
                        <a:rPr lang="el-GR" sz="1000" dirty="0">
                          <a:effectLst/>
                        </a:rPr>
                        <a:t>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          </a:r>
                      <a:endParaRPr lang="el-GR" sz="11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12" name="Picture 11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3792" y="5367126"/>
            <a:ext cx="1971675" cy="702000"/>
          </a:xfrm>
          <a:prstGeom prst="rect">
            <a:avLst/>
          </a:prstGeom>
          <a:noFill/>
        </p:spPr>
      </p:pic>
      <p:pic>
        <p:nvPicPr>
          <p:cNvPr id="11" name="Picture 2" descr="C:\Users\alex\Desktop\logo.png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214"/>
          <a:stretch/>
        </p:blipFill>
        <p:spPr bwMode="auto">
          <a:xfrm>
            <a:off x="4045866" y="5368483"/>
            <a:ext cx="3348000" cy="7006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76507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7FDC3-AE82-4E9D-B610-9756032E6B69}" type="slidenum">
              <a:rPr lang="el-GR" altLang="el-GR"/>
              <a:pPr/>
              <a:t>9</a:t>
            </a:fld>
            <a:endParaRPr lang="el-GR" altLang="el-GR" dirty="0"/>
          </a:p>
        </p:txBody>
      </p:sp>
      <p:sp>
        <p:nvSpPr>
          <p:cNvPr id="137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Τρόποι μεταφοράς </a:t>
            </a:r>
          </a:p>
        </p:txBody>
      </p:sp>
      <p:sp>
        <p:nvSpPr>
          <p:cNvPr id="137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altLang="el-GR" dirty="0"/>
              <a:t>Τριγλυκερίδια που σχηματίζονται στο ήπαρ μεταφέρονται στο αίμα με </a:t>
            </a:r>
            <a:r>
              <a:rPr lang="el-GR" altLang="el-GR" dirty="0" smtClean="0"/>
              <a:t>λιποπρωτεΐνες</a:t>
            </a:r>
            <a:endParaRPr lang="el-GR" altLang="el-GR" dirty="0"/>
          </a:p>
          <a:p>
            <a:r>
              <a:rPr lang="el-GR" altLang="el-GR" dirty="0"/>
              <a:t>Ελεύθερα λιπαρά οξέα μεταφέρονται στο αίμα με αλβουμίνη ορού</a:t>
            </a:r>
          </a:p>
          <a:p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4086013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1E759-C335-4971-9861-367332D0DB8D}" type="slidenum">
              <a:rPr lang="el-GR" altLang="el-GR"/>
              <a:pPr/>
              <a:t>10</a:t>
            </a:fld>
            <a:endParaRPr lang="el-GR" altLang="el-GR" dirty="0"/>
          </a:p>
        </p:txBody>
      </p:sp>
      <p:sp>
        <p:nvSpPr>
          <p:cNvPr id="138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 smtClean="0"/>
              <a:t>Λιποπρωτεΐνες </a:t>
            </a:r>
            <a:r>
              <a:rPr lang="el-GR" altLang="el-GR" sz="3200" b="0" dirty="0" smtClean="0"/>
              <a:t>1/2</a:t>
            </a:r>
            <a:endParaRPr lang="el-GR" altLang="el-GR" sz="3200" b="0" dirty="0"/>
          </a:p>
        </p:txBody>
      </p:sp>
      <p:sp>
        <p:nvSpPr>
          <p:cNvPr id="13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l-GR" sz="2800" dirty="0"/>
              <a:t>VLDL, LDL,HDL</a:t>
            </a:r>
            <a:endParaRPr lang="el-GR" altLang="el-GR" sz="2800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l-GR" altLang="el-GR" sz="2800" dirty="0"/>
              <a:t>Διαφέρουν μεταξύ τους ως προς το: </a:t>
            </a:r>
          </a:p>
          <a:p>
            <a:pPr>
              <a:lnSpc>
                <a:spcPct val="90000"/>
              </a:lnSpc>
            </a:pPr>
            <a:r>
              <a:rPr lang="el-GR" altLang="el-GR" sz="2800" dirty="0"/>
              <a:t>Μέγεθος</a:t>
            </a:r>
          </a:p>
          <a:p>
            <a:pPr>
              <a:lnSpc>
                <a:spcPct val="90000"/>
              </a:lnSpc>
            </a:pPr>
            <a:r>
              <a:rPr lang="el-GR" altLang="el-GR" sz="2800" dirty="0"/>
              <a:t>Πυκνότητα</a:t>
            </a:r>
          </a:p>
          <a:p>
            <a:pPr>
              <a:lnSpc>
                <a:spcPct val="90000"/>
              </a:lnSpc>
            </a:pPr>
            <a:r>
              <a:rPr lang="el-GR" altLang="el-GR" sz="2800" dirty="0"/>
              <a:t>Σύνθεση από:</a:t>
            </a:r>
          </a:p>
          <a:p>
            <a:pPr lvl="1">
              <a:lnSpc>
                <a:spcPct val="90000"/>
              </a:lnSpc>
            </a:pPr>
            <a:r>
              <a:rPr lang="el-GR" altLang="el-GR" sz="2400" dirty="0"/>
              <a:t>Τριγλυκερίδια</a:t>
            </a:r>
          </a:p>
          <a:p>
            <a:pPr lvl="1">
              <a:lnSpc>
                <a:spcPct val="90000"/>
              </a:lnSpc>
            </a:pPr>
            <a:r>
              <a:rPr lang="el-GR" altLang="el-GR" sz="2400" dirty="0"/>
              <a:t>Χοληστερίνη</a:t>
            </a:r>
          </a:p>
          <a:p>
            <a:pPr lvl="1">
              <a:lnSpc>
                <a:spcPct val="90000"/>
              </a:lnSpc>
            </a:pPr>
            <a:r>
              <a:rPr lang="el-GR" altLang="el-GR" sz="2400" dirty="0"/>
              <a:t>Φωσφολιπίδια</a:t>
            </a:r>
          </a:p>
          <a:p>
            <a:pPr lvl="1">
              <a:lnSpc>
                <a:spcPct val="90000"/>
              </a:lnSpc>
            </a:pPr>
            <a:r>
              <a:rPr lang="el-GR" altLang="el-GR" sz="2400" dirty="0"/>
              <a:t>πρωτεΐνη</a:t>
            </a:r>
          </a:p>
        </p:txBody>
      </p:sp>
    </p:spTree>
    <p:extLst>
      <p:ext uri="{BB962C8B-B14F-4D97-AF65-F5344CB8AC3E}">
        <p14:creationId xmlns:p14="http://schemas.microsoft.com/office/powerpoint/2010/main" val="3823271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E2B4F-B1F8-4615-9DCF-0BD4748D5B1D}" type="slidenum">
              <a:rPr lang="el-GR" altLang="el-GR"/>
              <a:pPr/>
              <a:t>11</a:t>
            </a:fld>
            <a:endParaRPr lang="el-GR" altLang="el-GR" dirty="0"/>
          </a:p>
        </p:txBody>
      </p:sp>
      <p:sp>
        <p:nvSpPr>
          <p:cNvPr id="139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Λιποπρωτεΐνες </a:t>
            </a:r>
            <a:r>
              <a:rPr lang="el-GR" altLang="el-GR" sz="3200" b="0" dirty="0" smtClean="0">
                <a:solidFill>
                  <a:prstClr val="white"/>
                </a:solidFill>
              </a:rPr>
              <a:t>2</a:t>
            </a:r>
            <a:r>
              <a:rPr lang="el-GR" altLang="el-GR" sz="3200" b="0" smtClean="0">
                <a:solidFill>
                  <a:prstClr val="white"/>
                </a:solidFill>
              </a:rPr>
              <a:t>/2</a:t>
            </a:r>
            <a:endParaRPr lang="el-GR" altLang="el-GR" dirty="0"/>
          </a:p>
        </p:txBody>
      </p:sp>
      <p:sp>
        <p:nvSpPr>
          <p:cNvPr id="139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None/>
            </a:pPr>
            <a:r>
              <a:rPr lang="en-US" altLang="el-GR" sz="2800" dirty="0"/>
              <a:t>VLDL</a:t>
            </a:r>
            <a:r>
              <a:rPr lang="el-GR" altLang="el-GR" sz="2800" dirty="0"/>
              <a:t> (κυρίως τριγλυκερίδια)</a:t>
            </a:r>
          </a:p>
          <a:p>
            <a:r>
              <a:rPr lang="el-GR" altLang="el-GR" sz="2800" dirty="0"/>
              <a:t>μεταφέρουν τριγλυκερίδια που σχηματίστηκαν στο ήπαρ</a:t>
            </a:r>
          </a:p>
          <a:p>
            <a:r>
              <a:rPr lang="el-GR" altLang="el-GR" sz="2800" dirty="0"/>
              <a:t>Σχηματίζουν </a:t>
            </a:r>
            <a:r>
              <a:rPr lang="en-US" altLang="el-GR" sz="2800" dirty="0"/>
              <a:t>LDL</a:t>
            </a:r>
            <a:r>
              <a:rPr lang="el-GR" altLang="el-GR" sz="2800" dirty="0"/>
              <a:t> (κυρίως χοληστερίνη και φωσφολιπίδια) που μεταφέρονται στα </a:t>
            </a:r>
            <a:r>
              <a:rPr lang="el-GR" altLang="el-GR" sz="2800" dirty="0" smtClean="0"/>
              <a:t>όργανα όπου εναποτίθενται (ανεπιθύμητη ενέργεια)</a:t>
            </a:r>
            <a:endParaRPr lang="el-GR" altLang="el-GR" sz="2800" dirty="0"/>
          </a:p>
          <a:p>
            <a:r>
              <a:rPr lang="el-GR" altLang="el-GR" sz="2800" dirty="0"/>
              <a:t>Η</a:t>
            </a:r>
            <a:r>
              <a:rPr lang="en-US" altLang="el-GR" sz="2800" dirty="0"/>
              <a:t>DL</a:t>
            </a:r>
            <a:r>
              <a:rPr lang="el-GR" altLang="el-GR" sz="2800" dirty="0"/>
              <a:t> (ψηλή περιεκτικότητα σε πρωτεΐνες) μεταφέρουν χοληστερίνη και φωσφολιπίδια από την περιφέρεια στο </a:t>
            </a:r>
            <a:r>
              <a:rPr lang="el-GR" altLang="el-GR" sz="2800" dirty="0" smtClean="0"/>
              <a:t>ήπαρ («σκουπιδοφάγος», θετική δράση)</a:t>
            </a:r>
            <a:endParaRPr lang="el-GR" altLang="el-GR" sz="2800" dirty="0"/>
          </a:p>
        </p:txBody>
      </p:sp>
    </p:spTree>
    <p:extLst>
      <p:ext uri="{BB962C8B-B14F-4D97-AF65-F5344CB8AC3E}">
        <p14:creationId xmlns:p14="http://schemas.microsoft.com/office/powerpoint/2010/main" val="3102086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CA485-81D9-44A2-8708-424A11A5BF6D}" type="slidenum">
              <a:rPr lang="el-GR" altLang="el-GR"/>
              <a:pPr/>
              <a:t>12</a:t>
            </a:fld>
            <a:endParaRPr lang="el-GR" altLang="el-GR" dirty="0"/>
          </a:p>
        </p:txBody>
      </p:sp>
      <p:sp>
        <p:nvSpPr>
          <p:cNvPr id="140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Γλυκερίνη</a:t>
            </a:r>
          </a:p>
        </p:txBody>
      </p:sp>
      <p:sp>
        <p:nvSpPr>
          <p:cNvPr id="140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altLang="el-GR" dirty="0"/>
              <a:t>Προϊόν της αποσύνθεσης των λιπιδίων</a:t>
            </a:r>
          </a:p>
          <a:p>
            <a:pPr marL="609600" indent="-609600">
              <a:buFont typeface="Wingdings" pitchFamily="2" charset="2"/>
              <a:buAutoNum type="arabicPeriod"/>
            </a:pPr>
            <a:r>
              <a:rPr lang="el-GR" altLang="el-GR" dirty="0"/>
              <a:t>«καίγεται» για παραγωγή ενέργειας (όπως και οι υδατάνθρακες) ή</a:t>
            </a:r>
          </a:p>
          <a:p>
            <a:pPr marL="609600" indent="-609600">
              <a:buFont typeface="Wingdings" pitchFamily="2" charset="2"/>
              <a:buAutoNum type="arabicPeriod"/>
            </a:pPr>
            <a:r>
              <a:rPr lang="el-GR" altLang="el-GR" dirty="0"/>
              <a:t>Χρησιμοποιείται για τη σύνθεση γλυκόζης</a:t>
            </a:r>
          </a:p>
        </p:txBody>
      </p:sp>
    </p:spTree>
    <p:extLst>
      <p:ext uri="{BB962C8B-B14F-4D97-AF65-F5344CB8AC3E}">
        <p14:creationId xmlns:p14="http://schemas.microsoft.com/office/powerpoint/2010/main" val="706684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D7543-5959-48FC-8D9F-8E499D20830F}" type="slidenum">
              <a:rPr lang="el-GR" altLang="el-GR"/>
              <a:pPr/>
              <a:t>13</a:t>
            </a:fld>
            <a:endParaRPr lang="el-GR" altLang="el-GR" dirty="0"/>
          </a:p>
        </p:txBody>
      </p:sp>
      <p:sp>
        <p:nvSpPr>
          <p:cNvPr id="141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Χοληστερίνη</a:t>
            </a:r>
          </a:p>
        </p:txBody>
      </p:sp>
      <p:sp>
        <p:nvSpPr>
          <p:cNvPr id="141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altLang="el-GR" dirty="0"/>
              <a:t>Σύνθεση από ακέτυλο </a:t>
            </a:r>
            <a:r>
              <a:rPr lang="en-US" altLang="el-GR" dirty="0"/>
              <a:t>CoA</a:t>
            </a:r>
            <a:r>
              <a:rPr lang="el-GR" altLang="el-GR" dirty="0"/>
              <a:t> σε όλα τα κύτταρα (~ 1γρ/ημέρα)</a:t>
            </a:r>
          </a:p>
          <a:p>
            <a:r>
              <a:rPr lang="el-GR" altLang="el-GR" dirty="0" smtClean="0"/>
              <a:t>Εντεροπηπατικός κύκλος: χοληστερόλη μετατρέπεται </a:t>
            </a:r>
            <a:r>
              <a:rPr lang="el-GR" altLang="el-GR" dirty="0"/>
              <a:t>στο </a:t>
            </a:r>
            <a:r>
              <a:rPr lang="el-GR" altLang="el-GR" dirty="0" smtClean="0"/>
              <a:t>ήπαρ σε </a:t>
            </a:r>
            <a:r>
              <a:rPr lang="el-GR" altLang="el-GR" dirty="0"/>
              <a:t>χολικά άλατα </a:t>
            </a:r>
            <a:r>
              <a:rPr lang="el-GR" altLang="el-GR" dirty="0" smtClean="0">
                <a:sym typeface="Wingdings" pitchFamily="2" charset="2"/>
              </a:rPr>
              <a:t></a:t>
            </a:r>
            <a:r>
              <a:rPr lang="el-GR" altLang="el-GR" dirty="0" smtClean="0">
                <a:sym typeface="Monotype Sorts" pitchFamily="2" charset="2"/>
              </a:rPr>
              <a:t> αποθηκεύονται στη χοληδόχο κύστη και διοχετεύονται στο δωδεκαδακτύλου μετά από λιπαρό γεύμα, για να υποστηρίξουν την εντερική απορρόφηση </a:t>
            </a:r>
            <a:r>
              <a:rPr lang="el-GR" altLang="el-GR" dirty="0" smtClean="0">
                <a:sym typeface="Wingdings" pitchFamily="2" charset="2"/>
              </a:rPr>
              <a:t></a:t>
            </a:r>
            <a:r>
              <a:rPr lang="el-GR" altLang="el-GR" dirty="0" smtClean="0">
                <a:sym typeface="Monotype Sorts" pitchFamily="2" charset="2"/>
              </a:rPr>
              <a:t> </a:t>
            </a:r>
            <a:r>
              <a:rPr lang="el-GR" altLang="el-GR" dirty="0">
                <a:sym typeface="Monotype Sorts" pitchFamily="2" charset="2"/>
              </a:rPr>
              <a:t>επιστρέφει στο </a:t>
            </a:r>
            <a:r>
              <a:rPr lang="el-GR" altLang="el-GR" dirty="0" smtClean="0">
                <a:sym typeface="Monotype Sorts" pitchFamily="2" charset="2"/>
              </a:rPr>
              <a:t>συκώτι και στη χοληδόχο κύστη ως το επόμενο λιπαρό γεύμα.</a:t>
            </a:r>
          </a:p>
          <a:p>
            <a:r>
              <a:rPr lang="el-GR" altLang="el-GR" dirty="0" smtClean="0">
                <a:sym typeface="Monotype Sorts" pitchFamily="2" charset="2"/>
              </a:rPr>
              <a:t>Οι διαιτητικές ίνες μειώνουν τη χοληστερίνη του ορού. Αφότου δεσμεύσουν στο λεπτό έντερο τα χολικά άλατα, τα παρασύρουν στο παχύ έντερο. Συνεπώς δεν επιστρέφουν στη χοληδόχο κύστη, και ο οργανισμός χρησιμοποιεί την περίσσεια χοληστερόλης  για αντικατάσταση της απώλειες χολικών αλάτων από το έντερο. Με τον τρόπο αυτό μειώνει τη χοληστερίνη η αυξημένη πρόσληψη διαιτητικών ινών  </a:t>
            </a:r>
          </a:p>
          <a:p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3798428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Μέταλλα</a:t>
            </a:r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Υπόκεινται σε συνεχή ανταλλαγή μεταξύ αίματος και ιστών</a:t>
            </a:r>
          </a:p>
          <a:p>
            <a:r>
              <a:rPr lang="el-GR" dirty="0"/>
              <a:t>Αποθηκεύονται κυρίως </a:t>
            </a:r>
          </a:p>
          <a:p>
            <a:pPr lvl="1"/>
            <a:r>
              <a:rPr lang="el-GR" dirty="0"/>
              <a:t>σε οστά και δόντια (Ca, P, Mg) </a:t>
            </a:r>
          </a:p>
          <a:p>
            <a:pPr lvl="1"/>
            <a:r>
              <a:rPr lang="el-GR" dirty="0"/>
              <a:t>Στο ήπαρ</a:t>
            </a:r>
          </a:p>
          <a:p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77145-18B5-4DAC-8391-0BA4E32FECF0}" type="slidenum">
              <a:rPr lang="el-GR" altLang="el-GR"/>
              <a:pPr/>
              <a:t>14</a:t>
            </a:fld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4265939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C1F75-9F86-4E9C-9812-6C8CD9AFBF82}" type="slidenum">
              <a:rPr lang="el-GR" altLang="el-GR"/>
              <a:pPr/>
              <a:t>15</a:t>
            </a:fld>
            <a:endParaRPr lang="el-GR" altLang="el-GR" dirty="0"/>
          </a:p>
        </p:txBody>
      </p:sp>
      <p:sp>
        <p:nvSpPr>
          <p:cNvPr id="143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Βιταμίνες</a:t>
            </a:r>
          </a:p>
        </p:txBody>
      </p:sp>
      <p:sp>
        <p:nvSpPr>
          <p:cNvPr id="143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l-GR" altLang="el-GR" dirty="0"/>
              <a:t>Διαφέρει η αποθηκευτική χωρητικότητα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l-GR" altLang="el-GR" dirty="0"/>
              <a:t>Ανάλογα με τη βιταμίνη</a:t>
            </a:r>
          </a:p>
          <a:p>
            <a:pPr>
              <a:lnSpc>
                <a:spcPct val="90000"/>
              </a:lnSpc>
            </a:pPr>
            <a:r>
              <a:rPr lang="el-GR" altLang="el-GR" dirty="0"/>
              <a:t>Λιποδιαλυτές βιταμίνες αποθηκεύονται κυρίως στο συκώτι (πχ βιτ Α για μήνες)</a:t>
            </a:r>
          </a:p>
          <a:p>
            <a:pPr>
              <a:lnSpc>
                <a:spcPct val="90000"/>
              </a:lnSpc>
            </a:pPr>
            <a:r>
              <a:rPr lang="el-GR" altLang="el-GR" dirty="0"/>
              <a:t>Υδατοδιαλυτές βιταμίνες Β και </a:t>
            </a:r>
            <a:r>
              <a:rPr lang="en-US" altLang="el-GR" dirty="0"/>
              <a:t>C </a:t>
            </a:r>
            <a:r>
              <a:rPr lang="el-GR" altLang="el-GR" dirty="0"/>
              <a:t>περιορισμένα και μόνο για εβδομάδες</a:t>
            </a:r>
          </a:p>
          <a:p>
            <a:pPr>
              <a:lnSpc>
                <a:spcPct val="90000"/>
              </a:lnSpc>
            </a:pPr>
            <a:r>
              <a:rPr lang="el-GR" altLang="el-GR" dirty="0"/>
              <a:t>Β- Βιταμίνες και ορισμένα μέταλλα δρουν σαν συνένζυμα ή ενεργοποιητές</a:t>
            </a:r>
          </a:p>
          <a:p>
            <a:pPr>
              <a:lnSpc>
                <a:spcPct val="90000"/>
              </a:lnSpc>
            </a:pPr>
            <a:endParaRPr lang="el-GR" altLang="el-GR" dirty="0"/>
          </a:p>
          <a:p>
            <a:pPr>
              <a:lnSpc>
                <a:spcPct val="90000"/>
              </a:lnSpc>
            </a:pPr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3292898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31136-5F62-45A4-9A90-38576CD34C72}" type="slidenum">
              <a:rPr lang="el-GR" altLang="el-GR"/>
              <a:pPr/>
              <a:t>16</a:t>
            </a:fld>
            <a:endParaRPr lang="el-GR" altLang="el-GR" dirty="0"/>
          </a:p>
        </p:txBody>
      </p:sp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Κατανάλωση ενέργειας</a:t>
            </a:r>
          </a:p>
        </p:txBody>
      </p:sp>
      <p:sp>
        <p:nvSpPr>
          <p:cNvPr id="144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l-GR" altLang="el-GR" sz="2800" dirty="0" smtClean="0"/>
              <a:t>Τροφογενής θερμογένεση: ενέργεια που χρησιμοποιείται  </a:t>
            </a:r>
            <a:r>
              <a:rPr lang="el-GR" altLang="el-GR" sz="2800" dirty="0"/>
              <a:t>για πέψη και </a:t>
            </a:r>
            <a:r>
              <a:rPr lang="el-GR" altLang="el-GR" sz="2800" dirty="0" smtClean="0"/>
              <a:t>μεταβολισμό θρεπτικών συστατικών</a:t>
            </a:r>
            <a:endParaRPr lang="el-GR" altLang="el-GR" sz="2800" dirty="0"/>
          </a:p>
          <a:p>
            <a:pPr>
              <a:lnSpc>
                <a:spcPct val="90000"/>
              </a:lnSpc>
            </a:pPr>
            <a:r>
              <a:rPr lang="el-GR" altLang="el-GR" sz="2800" dirty="0"/>
              <a:t>Η μετατροπή των θρεπτικών συστατικών στο μεταβολισμό προκαλεί αύξηση του μεταβολισμού </a:t>
            </a:r>
            <a:r>
              <a:rPr lang="el-GR" altLang="el-GR" sz="2800" dirty="0" smtClean="0"/>
              <a:t>(κατά 5-10%) η οποία εξαρτάται </a:t>
            </a:r>
            <a:r>
              <a:rPr lang="el-GR" altLang="el-GR" sz="2800" dirty="0"/>
              <a:t>από τη σύνθεση της τροφής σε </a:t>
            </a:r>
          </a:p>
          <a:p>
            <a:pPr lvl="1">
              <a:lnSpc>
                <a:spcPct val="90000"/>
              </a:lnSpc>
            </a:pPr>
            <a:r>
              <a:rPr lang="el-GR" altLang="el-GR" dirty="0" smtClean="0"/>
              <a:t>Λιπίδια προκαλούν αύξηση κατά  </a:t>
            </a:r>
            <a:r>
              <a:rPr lang="el-GR" altLang="el-GR" dirty="0"/>
              <a:t>3-4%</a:t>
            </a:r>
          </a:p>
          <a:p>
            <a:pPr lvl="1">
              <a:lnSpc>
                <a:spcPct val="90000"/>
              </a:lnSpc>
            </a:pPr>
            <a:r>
              <a:rPr lang="el-GR" altLang="el-GR" dirty="0" smtClean="0"/>
              <a:t>Υδατάνθρακες προκαλούν αύξηση κατά 5-9</a:t>
            </a:r>
            <a:r>
              <a:rPr lang="el-GR" altLang="el-GR" dirty="0"/>
              <a:t>% </a:t>
            </a:r>
          </a:p>
          <a:p>
            <a:pPr lvl="1">
              <a:lnSpc>
                <a:spcPct val="90000"/>
              </a:lnSpc>
            </a:pPr>
            <a:r>
              <a:rPr lang="el-GR" altLang="el-GR" dirty="0" smtClean="0"/>
              <a:t>Πρωτεΐνες προκαλούν αύξηση κατά ~</a:t>
            </a:r>
            <a:r>
              <a:rPr lang="el-GR" altLang="el-GR" dirty="0"/>
              <a:t>20%</a:t>
            </a:r>
          </a:p>
          <a:p>
            <a:pPr>
              <a:lnSpc>
                <a:spcPct val="90000"/>
              </a:lnSpc>
            </a:pPr>
            <a:endParaRPr lang="el-GR" altLang="el-GR" sz="2800" dirty="0"/>
          </a:p>
        </p:txBody>
      </p:sp>
    </p:spTree>
    <p:extLst>
      <p:ext uri="{BB962C8B-B14F-4D97-AF65-F5344CB8AC3E}">
        <p14:creationId xmlns:p14="http://schemas.microsoft.com/office/powerpoint/2010/main" val="2950915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679CB-6DD0-4556-85A5-B5F3B698131B}" type="slidenum">
              <a:rPr lang="el-GR" altLang="el-GR"/>
              <a:pPr/>
              <a:t>17</a:t>
            </a:fld>
            <a:endParaRPr lang="el-GR" altLang="el-GR" dirty="0"/>
          </a:p>
        </p:txBody>
      </p:sp>
      <p:sp>
        <p:nvSpPr>
          <p:cNvPr id="145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Μέτρηση ενέργειας</a:t>
            </a:r>
          </a:p>
        </p:txBody>
      </p:sp>
      <p:sp>
        <p:nvSpPr>
          <p:cNvPr id="145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l-GR" altLang="el-GR" dirty="0"/>
              <a:t>Μετριέται σαν θερμότητα δηλ. μονάδες ενέργειας (</a:t>
            </a:r>
            <a:r>
              <a:rPr lang="en-US" altLang="el-GR" dirty="0"/>
              <a:t>Joule, kcal)</a:t>
            </a:r>
          </a:p>
          <a:p>
            <a:pPr>
              <a:lnSpc>
                <a:spcPct val="90000"/>
              </a:lnSpc>
            </a:pPr>
            <a:r>
              <a:rPr lang="el-GR" altLang="el-GR" dirty="0"/>
              <a:t>Φυσιολογική ενέργεια 1γρ </a:t>
            </a:r>
            <a:r>
              <a:rPr lang="el-GR" altLang="el-GR" dirty="0" smtClean="0"/>
              <a:t>τροφίμου</a:t>
            </a:r>
          </a:p>
          <a:p>
            <a:pPr lvl="1">
              <a:lnSpc>
                <a:spcPct val="90000"/>
              </a:lnSpc>
            </a:pPr>
            <a:r>
              <a:rPr lang="el-GR" altLang="el-GR" dirty="0" smtClean="0"/>
              <a:t>9</a:t>
            </a:r>
            <a:r>
              <a:rPr lang="en-US" altLang="el-GR" dirty="0" smtClean="0"/>
              <a:t> kcal /</a:t>
            </a:r>
            <a:r>
              <a:rPr lang="de-DE" altLang="el-GR" dirty="0" smtClean="0"/>
              <a:t> g</a:t>
            </a:r>
            <a:r>
              <a:rPr lang="el-GR" altLang="el-GR" dirty="0" smtClean="0"/>
              <a:t> ενεργειακή αξία λιπιδίων</a:t>
            </a:r>
          </a:p>
          <a:p>
            <a:pPr lvl="1">
              <a:lnSpc>
                <a:spcPct val="90000"/>
              </a:lnSpc>
            </a:pPr>
            <a:r>
              <a:rPr lang="el-GR" altLang="el-GR" dirty="0" smtClean="0"/>
              <a:t>4 </a:t>
            </a:r>
            <a:r>
              <a:rPr lang="en-US" altLang="el-GR" dirty="0" smtClean="0"/>
              <a:t>kcal /</a:t>
            </a:r>
            <a:r>
              <a:rPr lang="de-DE" altLang="el-GR" dirty="0" smtClean="0"/>
              <a:t> g</a:t>
            </a:r>
            <a:r>
              <a:rPr lang="el-GR" altLang="el-GR" dirty="0" smtClean="0"/>
              <a:t> ενεργειακή αξία υδατανθράκων</a:t>
            </a:r>
          </a:p>
          <a:p>
            <a:pPr lvl="1">
              <a:lnSpc>
                <a:spcPct val="90000"/>
              </a:lnSpc>
            </a:pPr>
            <a:r>
              <a:rPr lang="el-GR" altLang="el-GR" dirty="0" smtClean="0"/>
              <a:t>4 </a:t>
            </a:r>
            <a:r>
              <a:rPr lang="en-US" altLang="el-GR" dirty="0" smtClean="0"/>
              <a:t>kcal /</a:t>
            </a:r>
            <a:r>
              <a:rPr lang="de-DE" altLang="el-GR" dirty="0" smtClean="0"/>
              <a:t> g</a:t>
            </a:r>
            <a:r>
              <a:rPr lang="el-GR" altLang="el-GR" dirty="0" smtClean="0"/>
              <a:t> ενεργειακή αξία πρωτεϊνών</a:t>
            </a:r>
          </a:p>
          <a:p>
            <a:pPr lvl="1">
              <a:lnSpc>
                <a:spcPct val="90000"/>
              </a:lnSpc>
            </a:pPr>
            <a:r>
              <a:rPr lang="el-GR" altLang="el-GR" dirty="0" smtClean="0"/>
              <a:t>7 </a:t>
            </a:r>
            <a:r>
              <a:rPr lang="en-US" altLang="el-GR" dirty="0" smtClean="0"/>
              <a:t>kcal /</a:t>
            </a:r>
            <a:r>
              <a:rPr lang="de-DE" altLang="el-GR" dirty="0" smtClean="0"/>
              <a:t> g</a:t>
            </a:r>
            <a:r>
              <a:rPr lang="el-GR" altLang="el-GR" dirty="0" smtClean="0"/>
              <a:t> ενεργειακή αξία οινοπνεύματος (αιθυλική αλκοόλη)</a:t>
            </a:r>
            <a:endParaRPr lang="el-GR" altLang="el-GR" dirty="0"/>
          </a:p>
          <a:p>
            <a:pPr>
              <a:lnSpc>
                <a:spcPct val="90000"/>
              </a:lnSpc>
            </a:pPr>
            <a:r>
              <a:rPr lang="el-GR" altLang="el-GR" dirty="0"/>
              <a:t>Προϊόντα μεταβολισμού </a:t>
            </a:r>
            <a:r>
              <a:rPr lang="en-US" altLang="el-GR" dirty="0"/>
              <a:t>CO</a:t>
            </a:r>
            <a:r>
              <a:rPr lang="en-US" altLang="el-GR" baseline="-25000" dirty="0"/>
              <a:t>2, </a:t>
            </a:r>
            <a:r>
              <a:rPr lang="en-US" altLang="el-GR" dirty="0"/>
              <a:t> H</a:t>
            </a:r>
            <a:r>
              <a:rPr lang="en-US" altLang="el-GR" baseline="-25000" dirty="0"/>
              <a:t>2</a:t>
            </a:r>
            <a:r>
              <a:rPr lang="en-US" altLang="el-GR" dirty="0"/>
              <a:t>0 </a:t>
            </a:r>
            <a:r>
              <a:rPr lang="el-GR" altLang="el-GR" dirty="0"/>
              <a:t>δεν έχουν ενέργεια</a:t>
            </a:r>
          </a:p>
          <a:p>
            <a:pPr>
              <a:lnSpc>
                <a:spcPct val="90000"/>
              </a:lnSpc>
            </a:pPr>
            <a:r>
              <a:rPr lang="el-GR" altLang="el-GR" dirty="0"/>
              <a:t>Ατελής καύση στις πρωτεΐνες: αποβάλλονται στα ούρα (ουρικό οξύ, κρεατινίνη)</a:t>
            </a:r>
          </a:p>
        </p:txBody>
      </p:sp>
    </p:spTree>
    <p:extLst>
      <p:ext uri="{BB962C8B-B14F-4D97-AF65-F5344CB8AC3E}">
        <p14:creationId xmlns:p14="http://schemas.microsoft.com/office/powerpoint/2010/main" val="1180548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Τίτλος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Τέλος Ενότητας</a:t>
            </a:r>
            <a:endParaRPr lang="el-GR" dirty="0"/>
          </a:p>
        </p:txBody>
      </p:sp>
      <p:sp>
        <p:nvSpPr>
          <p:cNvPr id="8" name="Υπότιτλος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  <p:grpSp>
        <p:nvGrpSpPr>
          <p:cNvPr id="3" name="Ομάδα 2"/>
          <p:cNvGrpSpPr/>
          <p:nvPr/>
        </p:nvGrpSpPr>
        <p:grpSpPr>
          <a:xfrm>
            <a:off x="1767633" y="5931169"/>
            <a:ext cx="5828703" cy="768532"/>
            <a:chOff x="1767633" y="5931169"/>
            <a:chExt cx="5828703" cy="768532"/>
          </a:xfrm>
        </p:grpSpPr>
        <p:pic>
          <p:nvPicPr>
            <p:cNvPr id="9" name="Picture 5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67633" y="5931169"/>
              <a:ext cx="1971675" cy="702000"/>
            </a:xfrm>
            <a:prstGeom prst="rect">
              <a:avLst/>
            </a:prstGeom>
            <a:noFill/>
          </p:spPr>
        </p:pic>
        <p:pic>
          <p:nvPicPr>
            <p:cNvPr id="10" name="Picture 2" descr="C:\Users\alex\Desktop\logo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214"/>
            <a:stretch/>
          </p:blipFill>
          <p:spPr bwMode="auto">
            <a:xfrm>
              <a:off x="3923928" y="5931169"/>
              <a:ext cx="3672408" cy="7685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086791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C6DDF-4E08-4B71-8823-EE6678470B2A}" type="slidenum">
              <a:rPr lang="el-GR" altLang="el-GR"/>
              <a:pPr/>
              <a:t>1</a:t>
            </a:fld>
            <a:endParaRPr lang="el-GR" altLang="el-GR" dirty="0"/>
          </a:p>
        </p:txBody>
      </p:sp>
      <p:sp>
        <p:nvSpPr>
          <p:cNvPr id="129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Μεταβολικές διαδικασίες</a:t>
            </a:r>
          </a:p>
        </p:txBody>
      </p:sp>
      <p:sp>
        <p:nvSpPr>
          <p:cNvPr id="129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altLang="el-GR" dirty="0" smtClean="0"/>
              <a:t>Πολυάριθμες </a:t>
            </a:r>
            <a:r>
              <a:rPr lang="el-GR" altLang="el-GR" dirty="0"/>
              <a:t>αναβολικές και καταβολικές διαδικασίες συμβαίνουν στα θρεπτικά συστατικά</a:t>
            </a:r>
          </a:p>
          <a:p>
            <a:r>
              <a:rPr lang="el-GR" altLang="el-GR" dirty="0"/>
              <a:t>Διαδικασίες συνδεδεμένες με ή χωρίς  έκλυση ή κατανάλωση ενέργειας</a:t>
            </a:r>
          </a:p>
        </p:txBody>
      </p:sp>
    </p:spTree>
    <p:extLst>
      <p:ext uri="{BB962C8B-B14F-4D97-AF65-F5344CB8AC3E}">
        <p14:creationId xmlns:p14="http://schemas.microsoft.com/office/powerpoint/2010/main" val="3885279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sz="4400" cap="none" dirty="0" smtClean="0"/>
              <a:t>Σημειώματα</a:t>
            </a:r>
            <a:endParaRPr lang="el-GR" sz="4400" cap="none" dirty="0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81336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Αναφοράς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 smtClean="0"/>
              <a:t>Copyright Τεχνολογικό Εκπαιδευτικό Ίδρυμα Αθήνας</a:t>
            </a:r>
            <a:r>
              <a:rPr lang="en-US" sz="2000" dirty="0" smtClean="0"/>
              <a:t>, </a:t>
            </a:r>
            <a:r>
              <a:rPr lang="el-GR" sz="2000" dirty="0" smtClean="0"/>
              <a:t>Αναστασία Κανέλλου 2014. </a:t>
            </a:r>
            <a:r>
              <a:rPr lang="el-GR" sz="2000" dirty="0"/>
              <a:t>Αναστασία </a:t>
            </a:r>
            <a:r>
              <a:rPr lang="el-GR" sz="2000" dirty="0" smtClean="0"/>
              <a:t>Κανέλλου</a:t>
            </a:r>
            <a:r>
              <a:rPr lang="el-GR" sz="2000" dirty="0"/>
              <a:t>. «Διατροφή γυναίκας, παιδιού. </a:t>
            </a:r>
            <a:r>
              <a:rPr lang="el-GR" sz="2000" dirty="0" smtClean="0"/>
              <a:t>Ενότητα </a:t>
            </a:r>
            <a:r>
              <a:rPr lang="el-GR" sz="2000" dirty="0"/>
              <a:t>10: Μεταβολισμός των θρεπτικών συστατικών». Έκδοση: </a:t>
            </a:r>
            <a:r>
              <a:rPr lang="el-GR" sz="2000" dirty="0" smtClean="0"/>
              <a:t>1.0</a:t>
            </a:r>
            <a:r>
              <a:rPr lang="el-GR" sz="2000" dirty="0"/>
              <a:t>. Αθήνα </a:t>
            </a:r>
            <a:r>
              <a:rPr lang="el-GR" sz="2000" dirty="0" smtClean="0"/>
              <a:t>2014. </a:t>
            </a:r>
            <a:r>
              <a:rPr lang="el-GR" sz="2000" dirty="0"/>
              <a:t>Διαθέσιμο από τη δικτυακή </a:t>
            </a:r>
            <a:r>
              <a:rPr lang="el-GR" sz="2000" dirty="0" smtClean="0"/>
              <a:t>διεύθυνση: </a:t>
            </a:r>
            <a:r>
              <a:rPr lang="en-US" sz="2000" dirty="0" smtClean="0">
                <a:hlinkClick r:id="rId3"/>
              </a:rPr>
              <a:t>ocp.teiath.gr</a:t>
            </a:r>
            <a:r>
              <a:rPr lang="el-GR" sz="2000" dirty="0" smtClean="0"/>
              <a:t>.</a:t>
            </a:r>
            <a:endParaRPr lang="el-GR" sz="2000" dirty="0"/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2766653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62272"/>
            <a:ext cx="8229600" cy="1143000"/>
          </a:xfrm>
        </p:spPr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Αδειοδότησης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648" y="764704"/>
            <a:ext cx="8928992" cy="2078336"/>
          </a:xfrm>
          <a:noFill/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1800" dirty="0" smtClean="0"/>
              <a:t>Το </a:t>
            </a:r>
            <a:r>
              <a:rPr lang="el-GR" sz="1800" dirty="0"/>
              <a:t>παρόν υλικό διατίθεται με τους όρους της άδειας χρήσης Creative Commons Αναφορά, Μη Εμπορική Χρήση Παρόμοια Διανομή 4.0 [1] ή μεταγενέστερη, Διεθνής Έκδοση.   Εξαιρούνται τα αυτοτελή έργα τρίτων π.χ. φωτογραφίες, διαγράμματα κ.λ.π., </a:t>
            </a:r>
            <a:r>
              <a:rPr lang="el-GR" sz="1800" dirty="0" smtClean="0"/>
              <a:t>τα </a:t>
            </a:r>
            <a:r>
              <a:rPr lang="el-GR" sz="1800" dirty="0"/>
              <a:t>οποία εμπεριέχονται σε </a:t>
            </a:r>
            <a:r>
              <a:rPr lang="el-GR" sz="1800" dirty="0" smtClean="0"/>
              <a:t>αυτό. </a:t>
            </a:r>
            <a:r>
              <a:rPr lang="el-GR" sz="1800" dirty="0"/>
              <a:t>Οι όροι χρήσης των </a:t>
            </a:r>
            <a:r>
              <a:rPr lang="el-GR" sz="1800" dirty="0" smtClean="0"/>
              <a:t>έργων τρίτων </a:t>
            </a:r>
            <a:r>
              <a:rPr lang="el-GR" sz="1800" dirty="0"/>
              <a:t>επεξηγούνται στη διαφάνεια  «Επεξήγηση όρων χρήσης έργων </a:t>
            </a:r>
            <a:r>
              <a:rPr lang="el-GR" sz="1800" dirty="0" smtClean="0"/>
              <a:t>τρίτων». </a:t>
            </a:r>
          </a:p>
          <a:p>
            <a:pPr marL="0" indent="0">
              <a:buNone/>
            </a:pPr>
            <a:r>
              <a:rPr lang="el-GR" sz="1800" dirty="0" smtClean="0"/>
              <a:t>Τα έργα για τα οποία έχει ζητηθεί και δοθεί άδεια  αναφέρονται στο «Σημείωμα  </a:t>
            </a:r>
            <a:r>
              <a:rPr lang="el-GR" sz="1800" dirty="0"/>
              <a:t>Χρήσης Έργων Τρίτων</a:t>
            </a:r>
            <a:r>
              <a:rPr lang="el-GR" sz="1800" dirty="0" smtClean="0"/>
              <a:t>». </a:t>
            </a:r>
          </a:p>
        </p:txBody>
      </p:sp>
      <p:pic>
        <p:nvPicPr>
          <p:cNvPr id="2056" name="Picture 22" descr="Λογότυπο για Άδειες χρήσης Creative Commons BY-NC-ND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2843040"/>
            <a:ext cx="1648660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76648" y="3284984"/>
            <a:ext cx="9036496" cy="357301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/>
          <a:p>
            <a:pPr>
              <a:spcBef>
                <a:spcPts val="600"/>
              </a:spcBef>
            </a:pPr>
            <a:r>
              <a:rPr lang="el-GR" dirty="0">
                <a:solidFill>
                  <a:prstClr val="black"/>
                </a:solidFill>
                <a:latin typeface="Calibri"/>
              </a:rPr>
              <a:t>[1] http://creativecommons.org/licenses/by-nc-sa/4.0/ </a:t>
            </a:r>
            <a:endParaRPr lang="en-US" dirty="0" smtClean="0">
              <a:solidFill>
                <a:prstClr val="black"/>
              </a:solidFill>
              <a:latin typeface="Calibri"/>
            </a:endParaRPr>
          </a:p>
          <a:p>
            <a:pPr>
              <a:spcBef>
                <a:spcPts val="600"/>
              </a:spcBef>
            </a:pPr>
            <a:r>
              <a:rPr lang="el-GR" dirty="0" smtClean="0">
                <a:solidFill>
                  <a:prstClr val="black"/>
                </a:solidFill>
                <a:latin typeface="Calibri"/>
              </a:rPr>
              <a:t>Ως </a:t>
            </a:r>
            <a:r>
              <a:rPr lang="el-GR" b="1" dirty="0">
                <a:solidFill>
                  <a:prstClr val="black"/>
                </a:solidFill>
                <a:latin typeface="Calibri"/>
              </a:rPr>
              <a:t>Μη Εμπορική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 ορίζεται η χρήση: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black"/>
                </a:solidFill>
                <a:latin typeface="Calibri"/>
              </a:rPr>
              <a:t>που δεν περιλαμβάνει άμεσο ή έμμεσο οικονομικό όφελος από την χρήση του έργου, για το διανομέα του έργου και αδειοδόχο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black"/>
                </a:solidFill>
                <a:latin typeface="Calibri"/>
              </a:rPr>
              <a:t>που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δεν περιλαμβάνει οικονομική συναλλαγή ως προϋπόθεση για τη χρήση ή πρόσβαση στο έργο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black"/>
                </a:solidFill>
                <a:latin typeface="Calibri"/>
              </a:rPr>
              <a:t>που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δεν προσπορίζει στο διανομέα του έργου και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αδειοδόχο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έμμεσο οικονομικό όφελος (π.χ. διαφημίσεις) από την προβολή του έργου σε διαδικτυακό </a:t>
            </a:r>
            <a:r>
              <a:rPr lang="el-GR" dirty="0" smtClean="0">
                <a:solidFill>
                  <a:prstClr val="black"/>
                </a:solidFill>
                <a:latin typeface="Calibri"/>
              </a:rPr>
              <a:t>τόπο</a:t>
            </a:r>
            <a:endParaRPr lang="en-US" dirty="0" smtClean="0">
              <a:solidFill>
                <a:prstClr val="black"/>
              </a:solidFill>
              <a:latin typeface="Calibri"/>
            </a:endParaRPr>
          </a:p>
          <a:p>
            <a:pPr>
              <a:spcBef>
                <a:spcPts val="600"/>
              </a:spcBef>
            </a:pPr>
            <a:r>
              <a:rPr lang="el-GR" dirty="0" smtClean="0">
                <a:solidFill>
                  <a:prstClr val="black"/>
                </a:solidFill>
                <a:latin typeface="Calibri"/>
              </a:rPr>
              <a:t>Ο 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δικαιούχος μπορεί να παρέχει στον αδειοδόχο ξεχωριστή άδεια να χρησιμοποιεί το έργο για εμπορική χρήση, εφόσον αυτό του ζητηθεί</a:t>
            </a:r>
            <a:r>
              <a:rPr lang="el-GR" dirty="0" smtClean="0">
                <a:solidFill>
                  <a:prstClr val="black"/>
                </a:solidFill>
                <a:latin typeface="Calibri"/>
              </a:rPr>
              <a:t>.</a:t>
            </a:r>
            <a:endParaRPr lang="el-GR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80909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3366" y="0"/>
            <a:ext cx="8229600" cy="908720"/>
          </a:xfrm>
          <a:noFill/>
        </p:spPr>
        <p:txBody>
          <a:bodyPr>
            <a:normAutofit fontScale="90000"/>
          </a:bodyPr>
          <a:lstStyle/>
          <a:p>
            <a:r>
              <a:rPr lang="el-GR" dirty="0" smtClean="0"/>
              <a:t>Επεξήγηση όρων χρήσης έργων τρίτων</a:t>
            </a:r>
            <a:endParaRPr lang="el-GR" dirty="0"/>
          </a:p>
        </p:txBody>
      </p:sp>
      <p:sp>
        <p:nvSpPr>
          <p:cNvPr id="6" name="Rectangle 5"/>
          <p:cNvSpPr/>
          <p:nvPr/>
        </p:nvSpPr>
        <p:spPr>
          <a:xfrm>
            <a:off x="2088230" y="823372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επαναχρησιμοποίηση του έργου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,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παρά μόνο εάν ζητηθεί εκ νέου άδεια από το δημιουργό.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688763" y="914631"/>
            <a:ext cx="39946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©</a:t>
            </a:r>
            <a:endParaRPr lang="el-GR" sz="200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66552" y="1360947"/>
            <a:ext cx="142167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93932" y="1945722"/>
            <a:ext cx="17942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CC-BY-SA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06220" y="3829842"/>
            <a:ext cx="188201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r>
              <a:rPr lang="el-G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-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NC-SA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61245" y="3132000"/>
            <a:ext cx="182698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r>
              <a:rPr lang="el-G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-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NC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088000" y="1404000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και η δημιουργία παραγώγων αυτού με απλή αναφορά του δημιουργού.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088000" y="1980000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δημιουργού, και διάθεση του έργου ή του παράγωγου αυτού με την ίδια άδεια.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088000" y="3168000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.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 </a:t>
            </a:r>
            <a:endParaRPr lang="el-GR" sz="140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εμπορική χρήση του έργου.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088230" y="3752897"/>
            <a:ext cx="662473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.</a:t>
            </a:r>
          </a:p>
          <a:p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και διάθεση του έργου ή του παράγωγου αυτού με την ίδια άδεια</a:t>
            </a:r>
          </a:p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εμπορική χρήση του έργου.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93932" y="2530497"/>
            <a:ext cx="17942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CC-BY-ND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088230" y="2561274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δημιουργού. </a:t>
            </a:r>
          </a:p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</a:t>
            </a:r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δημιουργία παραγώγων του έργου.</a:t>
            </a:r>
            <a:endParaRPr lang="el-GR" sz="140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05954" y="4513900"/>
            <a:ext cx="168227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r>
              <a:rPr lang="el-G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-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NC-ND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2088230" y="4544678"/>
            <a:ext cx="70629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.</a:t>
            </a:r>
          </a:p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εμπορική χρήση του έργου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και η δημιουργία παραγώγων του.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0" y="5112000"/>
            <a:ext cx="208823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άδεια </a:t>
            </a:r>
          </a:p>
          <a:p>
            <a:pPr algn="r"/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CC0 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Public Domain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0" y="5791105"/>
            <a:ext cx="208823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ως κοινό κτήμα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2088000" y="5112000"/>
            <a:ext cx="70629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έργου, η δημιουργία παραγώγων αυτού και η εμπορική του χρήση, χωρίς αναφορά του δημιουργού.</a:t>
            </a:r>
            <a:endParaRPr lang="en-US" sz="1400" dirty="0" smtClean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2088231" y="5688000"/>
            <a:ext cx="70629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έργου, η δημιουργία παραγώγων αυτού και η εμπορική του χρήση, χωρίς αναφορά του δημιουργού.</a:t>
            </a:r>
            <a:endParaRPr lang="en-US" sz="1400" dirty="0" smtClean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0" y="6334511"/>
            <a:ext cx="208823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χωρίς σήμανση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088231" y="6334512"/>
            <a:ext cx="706296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Συνήθως δεν επιτρέπεται η επαναχρησιμοποίηση του έργου.</a:t>
            </a:r>
            <a:endParaRPr lang="en-US" sz="1400" dirty="0" smtClean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cxnSp>
        <p:nvCxnSpPr>
          <p:cNvPr id="31" name="Straight Connector 30"/>
          <p:cNvCxnSpPr/>
          <p:nvPr/>
        </p:nvCxnSpPr>
        <p:spPr>
          <a:xfrm>
            <a:off x="71243" y="1383775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71243" y="1968481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71243" y="2539456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71243" y="3107253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71243" y="3722806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71243" y="4514320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-1" y="5111310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71244" y="5697778"/>
            <a:ext cx="8533204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71244" y="6220998"/>
            <a:ext cx="8533204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2624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Διατήρηση </a:t>
            </a:r>
            <a:r>
              <a:rPr lang="el-GR" dirty="0" smtClean="0"/>
              <a:t>Σημειωμάτων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 smtClean="0"/>
              <a:t>Οποιαδήποτε </a:t>
            </a:r>
            <a:r>
              <a:rPr lang="el-GR" sz="2400" dirty="0"/>
              <a:t>αναπαραγωγή ή διασκευή του υλικού θα πρέπει να συμπεριλαμβάνει: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n-US" sz="2000" dirty="0" smtClean="0"/>
              <a:t>ο </a:t>
            </a:r>
            <a:r>
              <a:rPr lang="en-US" sz="2000" dirty="0"/>
              <a:t>Σημείωμα Αναφοράς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n-US" sz="2000" dirty="0" smtClean="0"/>
              <a:t>ο </a:t>
            </a:r>
            <a:r>
              <a:rPr lang="en-US" sz="2000" dirty="0"/>
              <a:t>Σημείωμα Αδειοδότησης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n-US" sz="2000" dirty="0" smtClean="0"/>
              <a:t>η </a:t>
            </a:r>
            <a:r>
              <a:rPr lang="en-US" sz="2000" dirty="0"/>
              <a:t>δήλωση </a:t>
            </a:r>
            <a:r>
              <a:rPr lang="el-GR" sz="2000" dirty="0"/>
              <a:t>Δ</a:t>
            </a:r>
            <a:r>
              <a:rPr lang="en-US" sz="2000" dirty="0" smtClean="0"/>
              <a:t>ιατήρησης </a:t>
            </a:r>
            <a:r>
              <a:rPr lang="en-US" sz="2000" dirty="0"/>
              <a:t>Σημειωμάτων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l-GR" sz="2000" dirty="0" smtClean="0"/>
              <a:t>ο Σημείωμα Χρήσης Έργων Τρίτων </a:t>
            </a:r>
            <a:r>
              <a:rPr lang="el-GR" sz="2000" dirty="0"/>
              <a:t>(εφόσον υπάρχει)</a:t>
            </a:r>
          </a:p>
          <a:p>
            <a:pPr marL="0" indent="0">
              <a:buNone/>
            </a:pPr>
            <a:r>
              <a:rPr lang="el-GR" sz="2400" dirty="0"/>
              <a:t>μαζί με τους συνοδευόμενους υπερσυνδέσμους.</a:t>
            </a: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4171927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Χρηματοδότηση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000" dirty="0" smtClean="0"/>
              <a:t>Το παρόν εκπαιδευτικό υλικό έχει αναπτυχθεί στ</a:t>
            </a:r>
            <a:r>
              <a:rPr lang="en-US" sz="2000" dirty="0" smtClean="0"/>
              <a:t>o</a:t>
            </a:r>
            <a:r>
              <a:rPr lang="el-GR" sz="2000" dirty="0" smtClean="0"/>
              <a:t> πλαίσι</a:t>
            </a:r>
            <a:r>
              <a:rPr lang="en-US" sz="2000" dirty="0" smtClean="0"/>
              <a:t>o</a:t>
            </a:r>
            <a:r>
              <a:rPr lang="el-GR" sz="2000" dirty="0" smtClean="0"/>
              <a:t> του εκπαιδευτικού έργου του διδάσκοντα.</a:t>
            </a:r>
            <a:endParaRPr lang="en-US" sz="2000" dirty="0" smtClean="0"/>
          </a:p>
          <a:p>
            <a:r>
              <a:rPr lang="el-GR" sz="2000" dirty="0" smtClean="0"/>
              <a:t>Το έργο «</a:t>
            </a:r>
            <a:r>
              <a:rPr lang="el-GR" sz="2000" b="1" dirty="0" smtClean="0"/>
              <a:t>Ανοικτά Ακαδημαϊκά Μαθήματα στο ΤΕΙ Αθηνών</a:t>
            </a:r>
            <a:r>
              <a:rPr lang="el-GR" sz="2000" dirty="0" smtClean="0"/>
              <a:t>» έχει χρηματοδοτήσει μόνο την αναδιαμόρφωση του εκπαιδευτικού υλικού. </a:t>
            </a:r>
            <a:endParaRPr lang="en-US" sz="2000" dirty="0" smtClean="0"/>
          </a:p>
          <a:p>
            <a:r>
              <a:rPr lang="el-GR" sz="2000" dirty="0" smtClean="0"/>
              <a:t>Το 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</a:r>
          </a:p>
        </p:txBody>
      </p:sp>
      <p:pic>
        <p:nvPicPr>
          <p:cNvPr id="7" name="Picture 6" descr="Λογότυπο Επιχειρησιακού Προγράμματος Εκπαίδευση και Δια βίου Μάθηση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4653136"/>
            <a:ext cx="5501640" cy="1386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9565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E35FF-9C18-4F39-808D-AB7FFB0EF743}" type="slidenum">
              <a:rPr lang="el-GR" altLang="el-GR"/>
              <a:pPr/>
              <a:t>2</a:t>
            </a:fld>
            <a:endParaRPr lang="el-GR" altLang="el-GR" dirty="0"/>
          </a:p>
        </p:txBody>
      </p:sp>
      <p:sp>
        <p:nvSpPr>
          <p:cNvPr id="130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Μεταβολισμός υδατανθράκων</a:t>
            </a:r>
          </a:p>
        </p:txBody>
      </p:sp>
      <p:sp>
        <p:nvSpPr>
          <p:cNvPr id="130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altLang="el-GR" dirty="0"/>
              <a:t>Ορμόνες</a:t>
            </a:r>
            <a:r>
              <a:rPr lang="en-US" altLang="el-GR" dirty="0"/>
              <a:t> </a:t>
            </a:r>
            <a:r>
              <a:rPr lang="el-GR" altLang="el-GR" dirty="0"/>
              <a:t>του παγκρέατος: </a:t>
            </a:r>
          </a:p>
          <a:p>
            <a:pPr lvl="1"/>
            <a:r>
              <a:rPr lang="el-GR" altLang="el-GR" dirty="0"/>
              <a:t>Ινσουλίνη: </a:t>
            </a:r>
          </a:p>
          <a:p>
            <a:pPr lvl="2">
              <a:buFont typeface="Wingdings" pitchFamily="2" charset="2"/>
              <a:buNone/>
            </a:pPr>
            <a:r>
              <a:rPr lang="el-GR" altLang="el-GR" dirty="0"/>
              <a:t>Στέλνει τη γλυκόζη από αίμα στους ιστούς</a:t>
            </a:r>
          </a:p>
          <a:p>
            <a:pPr lvl="1"/>
            <a:r>
              <a:rPr lang="el-GR" altLang="el-GR" dirty="0"/>
              <a:t>Γλυκαγόνη:</a:t>
            </a:r>
          </a:p>
          <a:p>
            <a:pPr lvl="2">
              <a:buFont typeface="Wingdings" pitchFamily="2" charset="2"/>
              <a:buNone/>
            </a:pPr>
            <a:r>
              <a:rPr lang="el-GR" altLang="el-GR" dirty="0"/>
              <a:t>Σχηματισμό γλυκόζης από αμινοξέα ή γλυκογόνο</a:t>
            </a:r>
          </a:p>
          <a:p>
            <a:r>
              <a:rPr lang="el-GR" altLang="el-GR" dirty="0" smtClean="0"/>
              <a:t>Φυσιολογικές τιμές γλυκόζης στο αίμα: 80-120 </a:t>
            </a:r>
            <a:r>
              <a:rPr lang="en-US" altLang="el-GR" dirty="0" smtClean="0"/>
              <a:t>mg/100ml</a:t>
            </a:r>
            <a:r>
              <a:rPr lang="el-GR" altLang="el-GR" dirty="0" smtClean="0"/>
              <a:t> σε νηστικό οργανισμό</a:t>
            </a:r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1795704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Γλυκόλυση</a:t>
            </a:r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Αποδόμηση γλυκόζης με σκοπό την έκλυση και μεταφορά ενέργειας στο ΑΤΡ</a:t>
            </a:r>
          </a:p>
          <a:p>
            <a:r>
              <a:rPr lang="el-GR" b="1" dirty="0"/>
              <a:t>Αναερόβια </a:t>
            </a:r>
            <a:r>
              <a:rPr lang="el-GR" dirty="0"/>
              <a:t>(στο μύ) παράγει </a:t>
            </a:r>
            <a:r>
              <a:rPr lang="el-GR" b="1" dirty="0"/>
              <a:t>γαλακτικό οξύ</a:t>
            </a:r>
            <a:r>
              <a:rPr lang="el-GR" dirty="0"/>
              <a:t>, το οποίο μεταβολίζεται κυρίως στο ήπαρ και μπορεί να σχηματίσει πάλι γλυκόζη</a:t>
            </a:r>
          </a:p>
          <a:p>
            <a:r>
              <a:rPr lang="el-GR" b="1" dirty="0"/>
              <a:t>Αερόβια</a:t>
            </a:r>
            <a:r>
              <a:rPr lang="el-GR" dirty="0"/>
              <a:t> στον κύκλο του Krebs μέσω </a:t>
            </a:r>
            <a:r>
              <a:rPr lang="el-GR" b="1" dirty="0"/>
              <a:t>πυροσταφυλικού οξέος </a:t>
            </a:r>
            <a:r>
              <a:rPr lang="el-GR" dirty="0"/>
              <a:t>και </a:t>
            </a:r>
            <a:r>
              <a:rPr lang="el-GR" b="1" dirty="0"/>
              <a:t>ακέτυλου CoA </a:t>
            </a:r>
            <a:r>
              <a:rPr lang="el-GR" dirty="0"/>
              <a:t>σε </a:t>
            </a:r>
            <a:r>
              <a:rPr lang="el-GR" b="1" dirty="0"/>
              <a:t>διοξείδιο του άνθρακα </a:t>
            </a:r>
            <a:r>
              <a:rPr lang="el-GR" dirty="0"/>
              <a:t>και </a:t>
            </a:r>
            <a:r>
              <a:rPr lang="el-GR" b="1" dirty="0"/>
              <a:t>νερό</a:t>
            </a:r>
            <a:r>
              <a:rPr lang="el-GR" dirty="0"/>
              <a:t> με κατανάλωση οξυγόνου, με περισσότερη απόδοση ενέργειας</a:t>
            </a:r>
          </a:p>
          <a:p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028A9-F095-44FB-8622-2457DB0D7210}" type="slidenum">
              <a:rPr lang="el-GR" altLang="el-GR"/>
              <a:pPr/>
              <a:t>3</a:t>
            </a:fld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3629482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DEAA4-4867-4233-843D-3DEEEF23920F}" type="slidenum">
              <a:rPr lang="el-GR" altLang="el-GR"/>
              <a:pPr/>
              <a:t>4</a:t>
            </a:fld>
            <a:endParaRPr lang="el-GR" altLang="el-GR" dirty="0"/>
          </a:p>
        </p:txBody>
      </p:sp>
      <p:sp>
        <p:nvSpPr>
          <p:cNvPr id="132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Άλλοι μονοσακχαρίτες</a:t>
            </a:r>
          </a:p>
        </p:txBody>
      </p:sp>
      <p:sp>
        <p:nvSpPr>
          <p:cNvPr id="132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altLang="el-GR" dirty="0"/>
              <a:t>Άλλοι μονοσακχαρίτες πχ </a:t>
            </a:r>
            <a:r>
              <a:rPr lang="el-GR" altLang="el-GR" dirty="0" smtClean="0"/>
              <a:t>φρουκτόζη</a:t>
            </a:r>
            <a:r>
              <a:rPr lang="el-GR" altLang="el-GR" dirty="0"/>
              <a:t>, γαλακτόζη πρέπει να μετατραπούν πρώτα σε γλυκόζη προκειμένου να μπουν στις μεταβολικές διαδικασίες</a:t>
            </a:r>
          </a:p>
          <a:p>
            <a:r>
              <a:rPr lang="el-GR" altLang="el-GR" dirty="0"/>
              <a:t>Ο μεταβολισμός της φρουκτόζης είναι ανεξάρτητος από την ινσουλίνη: προτέρημα στη δίαιτα του διαβητικού</a:t>
            </a:r>
          </a:p>
        </p:txBody>
      </p:sp>
    </p:spTree>
    <p:extLst>
      <p:ext uri="{BB962C8B-B14F-4D97-AF65-F5344CB8AC3E}">
        <p14:creationId xmlns:p14="http://schemas.microsoft.com/office/powerpoint/2010/main" val="327788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9773F-DEF9-49DE-94B4-6119650447B9}" type="slidenum">
              <a:rPr lang="el-GR" altLang="el-GR"/>
              <a:pPr/>
              <a:t>5</a:t>
            </a:fld>
            <a:endParaRPr lang="el-GR" altLang="el-GR" dirty="0"/>
          </a:p>
        </p:txBody>
      </p:sp>
      <p:sp>
        <p:nvSpPr>
          <p:cNvPr id="133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Περίσσεια γλυκόζης</a:t>
            </a:r>
          </a:p>
        </p:txBody>
      </p:sp>
      <p:sp>
        <p:nvSpPr>
          <p:cNvPr id="133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l-GR" altLang="el-GR" dirty="0" smtClean="0"/>
              <a:t>Αποθηκεύεται σε μορφή</a:t>
            </a:r>
          </a:p>
          <a:p>
            <a:r>
              <a:rPr lang="el-GR" altLang="el-GR" dirty="0" smtClean="0"/>
              <a:t>Γλυκογόνου </a:t>
            </a:r>
            <a:endParaRPr lang="en-US" altLang="el-GR" dirty="0"/>
          </a:p>
          <a:p>
            <a:pPr lvl="1"/>
            <a:r>
              <a:rPr lang="el-GR" altLang="el-GR" dirty="0"/>
              <a:t>300-400 γρ = 1250- 1650 </a:t>
            </a:r>
            <a:r>
              <a:rPr lang="en-US" altLang="el-GR" dirty="0"/>
              <a:t>kcal</a:t>
            </a:r>
          </a:p>
          <a:p>
            <a:pPr lvl="1"/>
            <a:r>
              <a:rPr lang="el-GR" altLang="el-GR" dirty="0" smtClean="0"/>
              <a:t>στο </a:t>
            </a:r>
            <a:r>
              <a:rPr lang="el-GR" altLang="el-GR" dirty="0"/>
              <a:t>ήπαρ και </a:t>
            </a:r>
            <a:r>
              <a:rPr lang="el-GR" altLang="el-GR" dirty="0" smtClean="0"/>
              <a:t>στους μύες</a:t>
            </a:r>
          </a:p>
          <a:p>
            <a:r>
              <a:rPr lang="el-GR" altLang="el-GR" dirty="0" smtClean="0"/>
              <a:t>Τριγλυκερίδια</a:t>
            </a:r>
            <a:endParaRPr lang="el-GR" altLang="el-GR" dirty="0"/>
          </a:p>
          <a:p>
            <a:pPr lvl="1"/>
            <a:r>
              <a:rPr lang="el-GR" altLang="el-GR" dirty="0"/>
              <a:t>Λιπώδης ιστός</a:t>
            </a:r>
          </a:p>
          <a:p>
            <a:pPr>
              <a:buFont typeface="Wingdings" pitchFamily="2" charset="2"/>
              <a:buNone/>
            </a:pPr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1025087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D3FDC-BF01-493E-9384-6C8EC0704C81}" type="slidenum">
              <a:rPr lang="el-GR" altLang="el-GR"/>
              <a:pPr/>
              <a:t>6</a:t>
            </a:fld>
            <a:endParaRPr lang="el-GR" altLang="el-GR" dirty="0"/>
          </a:p>
        </p:txBody>
      </p:sp>
      <p:sp>
        <p:nvSpPr>
          <p:cNvPr id="134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Μεταβολισμός πρωτεΐνης</a:t>
            </a:r>
          </a:p>
        </p:txBody>
      </p:sp>
      <p:sp>
        <p:nvSpPr>
          <p:cNvPr id="134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l-GR" altLang="el-GR" dirty="0" smtClean="0"/>
              <a:t>Αμινοξέα </a:t>
            </a:r>
            <a:endParaRPr lang="el-GR" altLang="el-GR" dirty="0"/>
          </a:p>
          <a:p>
            <a:pPr lvl="1">
              <a:lnSpc>
                <a:spcPct val="90000"/>
              </a:lnSpc>
              <a:buFont typeface="Wingdings" pitchFamily="2" charset="2"/>
              <a:buNone/>
            </a:pPr>
            <a:r>
              <a:rPr lang="el-GR" altLang="el-GR" dirty="0"/>
              <a:t>Απορρόφηση από έντερο </a:t>
            </a:r>
            <a:r>
              <a:rPr lang="el-GR" altLang="el-GR" dirty="0" smtClean="0">
                <a:sym typeface="Wingdings" pitchFamily="2" charset="2"/>
              </a:rPr>
              <a:t></a:t>
            </a:r>
            <a:r>
              <a:rPr lang="el-GR" altLang="el-GR" dirty="0" smtClean="0">
                <a:sym typeface="Monotype Sorts" pitchFamily="2" charset="2"/>
              </a:rPr>
              <a:t> </a:t>
            </a:r>
            <a:r>
              <a:rPr lang="el-GR" altLang="el-GR" dirty="0">
                <a:sym typeface="Monotype Sorts" pitchFamily="2" charset="2"/>
              </a:rPr>
              <a:t>πυλαία φλέβα </a:t>
            </a:r>
            <a:r>
              <a:rPr lang="el-GR" altLang="el-GR" dirty="0" smtClean="0">
                <a:sym typeface="Wingdings" pitchFamily="2" charset="2"/>
              </a:rPr>
              <a:t></a:t>
            </a:r>
            <a:r>
              <a:rPr lang="el-GR" altLang="el-GR" dirty="0" smtClean="0">
                <a:sym typeface="Monotype Sorts" pitchFamily="2" charset="2"/>
              </a:rPr>
              <a:t> </a:t>
            </a:r>
            <a:r>
              <a:rPr lang="el-GR" altLang="el-GR" dirty="0">
                <a:sym typeface="Monotype Sorts" pitchFamily="2" charset="2"/>
              </a:rPr>
              <a:t>ήπαρ </a:t>
            </a:r>
            <a:r>
              <a:rPr lang="el-GR" altLang="el-GR" dirty="0" smtClean="0">
                <a:sym typeface="Wingdings" pitchFamily="2" charset="2"/>
              </a:rPr>
              <a:t> </a:t>
            </a:r>
            <a:r>
              <a:rPr lang="el-GR" altLang="el-GR" dirty="0" smtClean="0">
                <a:sym typeface="Monotype Sorts" pitchFamily="2" charset="2"/>
              </a:rPr>
              <a:t>πρωτεϊνοσύνθεση </a:t>
            </a:r>
            <a:r>
              <a:rPr lang="el-GR" altLang="el-GR" dirty="0">
                <a:sym typeface="Monotype Sorts" pitchFamily="2" charset="2"/>
              </a:rPr>
              <a:t>ή σύνθεση αζωτούχων ουσιών (και περιορισμένη παραγωγή ενέργειας)</a:t>
            </a:r>
          </a:p>
          <a:p>
            <a:pPr>
              <a:lnSpc>
                <a:spcPct val="90000"/>
              </a:lnSpc>
            </a:pPr>
            <a:r>
              <a:rPr lang="el-GR" altLang="el-GR" b="1" dirty="0">
                <a:sym typeface="Monotype Sorts" pitchFamily="2" charset="2"/>
              </a:rPr>
              <a:t>Αμμωνία </a:t>
            </a:r>
          </a:p>
          <a:p>
            <a:pPr lvl="1">
              <a:lnSpc>
                <a:spcPct val="90000"/>
              </a:lnSpc>
              <a:buFont typeface="Wingdings" pitchFamily="2" charset="2"/>
              <a:buNone/>
            </a:pPr>
            <a:r>
              <a:rPr lang="el-GR" altLang="el-GR" dirty="0">
                <a:sym typeface="Monotype Sorts" pitchFamily="2" charset="2"/>
              </a:rPr>
              <a:t>ενδιάμεσο προϊόν: αποβάλλεται σαν ουρία με τα ούρα</a:t>
            </a:r>
          </a:p>
          <a:p>
            <a:pPr>
              <a:lnSpc>
                <a:spcPct val="90000"/>
              </a:lnSpc>
            </a:pPr>
            <a:r>
              <a:rPr lang="el-GR" altLang="el-GR" dirty="0">
                <a:sym typeface="Monotype Sorts" pitchFamily="2" charset="2"/>
              </a:rPr>
              <a:t>Δεν υπάρχει αποθήκη </a:t>
            </a:r>
            <a:r>
              <a:rPr lang="el-GR" altLang="el-GR" dirty="0" smtClean="0">
                <a:sym typeface="Monotype Sorts" pitchFamily="2" charset="2"/>
              </a:rPr>
              <a:t>πρωτεϊνών, διατίθενται αμινοξέα στο ήπαρ σε περιορισμένη ποσότητα.</a:t>
            </a:r>
            <a:endParaRPr lang="el-GR" altLang="el-GR" dirty="0">
              <a:sym typeface="Monotype Sort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4100718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0447D-BF9A-4465-AA35-77C6F56EC245}" type="slidenum">
              <a:rPr lang="el-GR" altLang="el-GR"/>
              <a:pPr/>
              <a:t>7</a:t>
            </a:fld>
            <a:endParaRPr lang="el-GR" altLang="el-GR" dirty="0"/>
          </a:p>
        </p:txBody>
      </p:sp>
      <p:sp>
        <p:nvSpPr>
          <p:cNvPr id="135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Μειωμένη πρόσληψη πρωτεϊνών</a:t>
            </a:r>
          </a:p>
        </p:txBody>
      </p:sp>
      <p:sp>
        <p:nvSpPr>
          <p:cNvPr id="135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altLang="el-GR" dirty="0" smtClean="0"/>
              <a:t>Περίπτωση πείνας (για διάφορους λόγους πχ έλλειψη τροφής, δίαιτα απώλειας βάρους, κακές διατροφικές συνήθειες)</a:t>
            </a:r>
          </a:p>
          <a:p>
            <a:r>
              <a:rPr lang="el-GR" altLang="el-GR" dirty="0" smtClean="0"/>
              <a:t>Διατίθεται </a:t>
            </a:r>
            <a:r>
              <a:rPr lang="el-GR" altLang="el-GR" dirty="0"/>
              <a:t>μόνο το 1% των πρωτεϊνών του οργανισμού </a:t>
            </a:r>
            <a:r>
              <a:rPr lang="el-GR" altLang="el-GR" dirty="0" smtClean="0"/>
              <a:t>ως πηγή </a:t>
            </a:r>
            <a:r>
              <a:rPr lang="el-GR" altLang="el-GR" dirty="0"/>
              <a:t>ενέργειας</a:t>
            </a:r>
          </a:p>
          <a:p>
            <a:r>
              <a:rPr lang="el-GR" altLang="el-GR" dirty="0" smtClean="0"/>
              <a:t>Μόνο </a:t>
            </a:r>
            <a:r>
              <a:rPr lang="el-GR" altLang="el-GR" dirty="0"/>
              <a:t>2-3 κιλά των πρωτεϊνών του σώματος διαθέτονται σαν πηγή ενέργειας χωρίς αρνητικές συνέπειες στην υγεία</a:t>
            </a:r>
          </a:p>
        </p:txBody>
      </p:sp>
    </p:spTree>
    <p:extLst>
      <p:ext uri="{BB962C8B-B14F-4D97-AF65-F5344CB8AC3E}">
        <p14:creationId xmlns:p14="http://schemas.microsoft.com/office/powerpoint/2010/main" val="2037533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Μεταβολισμός λιπιδίων</a:t>
            </a:r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Λίπος μεταφέρεται σε μορφή χυλομικρών στο αίμα </a:t>
            </a:r>
            <a:r>
              <a:rPr lang="el-GR" dirty="0" smtClean="0">
                <a:sym typeface="Wingdings" pitchFamily="2" charset="2"/>
              </a:rPr>
              <a:t></a:t>
            </a:r>
            <a:r>
              <a:rPr lang="el-GR" dirty="0" smtClean="0"/>
              <a:t> </a:t>
            </a:r>
            <a:r>
              <a:rPr lang="el-GR" dirty="0"/>
              <a:t>θολό μετά από λιπαρό γεύμα </a:t>
            </a:r>
            <a:r>
              <a:rPr lang="el-GR" dirty="0" smtClean="0">
                <a:sym typeface="Wingdings" pitchFamily="2" charset="2"/>
              </a:rPr>
              <a:t></a:t>
            </a:r>
            <a:r>
              <a:rPr lang="el-GR" dirty="0" smtClean="0"/>
              <a:t> μπαίνουν στη μεταβολική οδό</a:t>
            </a:r>
            <a:endParaRPr lang="el-GR" dirty="0"/>
          </a:p>
          <a:p>
            <a:r>
              <a:rPr lang="el-GR" dirty="0"/>
              <a:t>Τριγλυκερίδια </a:t>
            </a:r>
            <a:r>
              <a:rPr lang="el-GR" dirty="0" smtClean="0"/>
              <a:t>: </a:t>
            </a:r>
            <a:endParaRPr lang="el-GR" dirty="0"/>
          </a:p>
          <a:p>
            <a:pPr marL="857250" lvl="1" indent="-457200">
              <a:buFont typeface="+mj-lt"/>
              <a:buAutoNum type="arabicPeriod"/>
            </a:pPr>
            <a:r>
              <a:rPr lang="el-GR" dirty="0" smtClean="0">
                <a:sym typeface="Wingdings" pitchFamily="2" charset="2"/>
              </a:rPr>
              <a:t>διασπώνται σε </a:t>
            </a:r>
            <a:r>
              <a:rPr lang="el-GR" dirty="0" smtClean="0"/>
              <a:t>λιπαρά οξέα και</a:t>
            </a:r>
            <a:r>
              <a:rPr lang="en-US" dirty="0" smtClean="0"/>
              <a:t> </a:t>
            </a:r>
            <a:r>
              <a:rPr lang="el-GR" dirty="0" smtClean="0"/>
              <a:t>μεταφέρονται </a:t>
            </a:r>
            <a:r>
              <a:rPr lang="el-GR" dirty="0"/>
              <a:t>στα όργανα πχ ήπαρ, μύες για παραγωγή ενέργειας</a:t>
            </a:r>
          </a:p>
          <a:p>
            <a:pPr marL="857250" lvl="1" indent="-457200">
              <a:buFont typeface="+mj-lt"/>
              <a:buAutoNum type="arabicPeriod"/>
            </a:pPr>
            <a:r>
              <a:rPr lang="el-GR" dirty="0"/>
              <a:t>Ανασύνθεση σε </a:t>
            </a:r>
            <a:r>
              <a:rPr lang="el-GR" dirty="0" smtClean="0"/>
              <a:t>τριγλυκερ</a:t>
            </a:r>
            <a:r>
              <a:rPr lang="el-GR" dirty="0"/>
              <a:t>ί</a:t>
            </a:r>
            <a:r>
              <a:rPr lang="el-GR" dirty="0" smtClean="0"/>
              <a:t>δια  </a:t>
            </a:r>
            <a:r>
              <a:rPr lang="el-GR" dirty="0"/>
              <a:t>για </a:t>
            </a:r>
            <a:r>
              <a:rPr lang="el-GR" dirty="0" smtClean="0"/>
              <a:t>αποθήκευση </a:t>
            </a:r>
            <a:r>
              <a:rPr lang="el-GR" dirty="0"/>
              <a:t>στον λιπώδη ιστό</a:t>
            </a:r>
          </a:p>
          <a:p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5FCEB-6CF8-4417-B60F-20A28DE50CF2}" type="slidenum">
              <a:rPr lang="el-GR" altLang="el-GR"/>
              <a:pPr/>
              <a:t>8</a:t>
            </a:fld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1509276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ISPRING_RESOURCE_PATHS_HASH_2" val="e63e9eec434b6a22ddb5216a25ec256f5ce4e1fb"/>
</p:tagLst>
</file>

<file path=ppt/theme/theme1.xml><?xml version="1.0" encoding="utf-8"?>
<a:theme xmlns:a="http://schemas.openxmlformats.org/drawingml/2006/main" name="template">
  <a:themeElements>
    <a:clrScheme name="Προσαρμοσμένο 2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3F3F3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C_template_updated">
  <a:themeElements>
    <a:clrScheme name="Custom 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3F3F3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</Template>
  <TotalTime>166</TotalTime>
  <Words>1349</Words>
  <Application>Microsoft Office PowerPoint</Application>
  <PresentationFormat>Προβολή στην οθόνη (4:3)</PresentationFormat>
  <Paragraphs>173</Paragraphs>
  <Slides>25</Slides>
  <Notes>7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6</vt:i4>
      </vt:variant>
      <vt:variant>
        <vt:lpstr>Θέμα</vt:lpstr>
      </vt:variant>
      <vt:variant>
        <vt:i4>2</vt:i4>
      </vt:variant>
      <vt:variant>
        <vt:lpstr>Τίτλοι διαφανειών</vt:lpstr>
      </vt:variant>
      <vt:variant>
        <vt:i4>25</vt:i4>
      </vt:variant>
    </vt:vector>
  </HeadingPairs>
  <TitlesOfParts>
    <vt:vector size="33" baseType="lpstr">
      <vt:lpstr>Arial</vt:lpstr>
      <vt:lpstr>Calibri</vt:lpstr>
      <vt:lpstr>Courier New</vt:lpstr>
      <vt:lpstr>Monotype Sorts</vt:lpstr>
      <vt:lpstr>Times New Roman</vt:lpstr>
      <vt:lpstr>Wingdings</vt:lpstr>
      <vt:lpstr>template</vt:lpstr>
      <vt:lpstr>OC_template_updated</vt:lpstr>
      <vt:lpstr>Διατροφή γυναίκας, παιδιού</vt:lpstr>
      <vt:lpstr>Μεταβολικές διαδικασίες</vt:lpstr>
      <vt:lpstr>Μεταβολισμός υδατανθράκων</vt:lpstr>
      <vt:lpstr>Γλυκόλυση</vt:lpstr>
      <vt:lpstr>Άλλοι μονοσακχαρίτες</vt:lpstr>
      <vt:lpstr>Περίσσεια γλυκόζης</vt:lpstr>
      <vt:lpstr>Μεταβολισμός πρωτεΐνης</vt:lpstr>
      <vt:lpstr>Μειωμένη πρόσληψη πρωτεϊνών</vt:lpstr>
      <vt:lpstr>Μεταβολισμός λιπιδίων</vt:lpstr>
      <vt:lpstr>Τρόποι μεταφοράς </vt:lpstr>
      <vt:lpstr>Λιποπρωτεΐνες 1/2</vt:lpstr>
      <vt:lpstr>Λιποπρωτεΐνες 2/2</vt:lpstr>
      <vt:lpstr>Γλυκερίνη</vt:lpstr>
      <vt:lpstr>Χοληστερίνη</vt:lpstr>
      <vt:lpstr>Μέταλλα</vt:lpstr>
      <vt:lpstr>Βιταμίνες</vt:lpstr>
      <vt:lpstr>Κατανάλωση ενέργειας</vt:lpstr>
      <vt:lpstr>Μέτρηση ενέργειας</vt:lpstr>
      <vt:lpstr>Τέλος Ενότητας</vt:lpstr>
      <vt:lpstr>Σημειώματα</vt:lpstr>
      <vt:lpstr>Σημείωμα Αναφοράς</vt:lpstr>
      <vt:lpstr>Σημείωμα Αδειοδότησης</vt:lpstr>
      <vt:lpstr>Επεξήγηση όρων χρήσης έργων τρίτων</vt:lpstr>
      <vt:lpstr>Διατήρηση Σημειωμάτων</vt:lpstr>
      <vt:lpstr>Χρηματοδότηση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Διεθνείς Συστήματα Κρατήσεων στον Τουρισμό</dc:title>
  <dc:creator>opencourses@teiath.gr</dc:creator>
  <cp:lastModifiedBy>Natassa Karap</cp:lastModifiedBy>
  <cp:revision>42</cp:revision>
  <dcterms:created xsi:type="dcterms:W3CDTF">2015-07-21T13:01:13Z</dcterms:created>
  <dcterms:modified xsi:type="dcterms:W3CDTF">2015-11-21T15:53:38Z</dcterms:modified>
</cp:coreProperties>
</file>