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36"/>
  </p:notesMasterIdLst>
  <p:handoutMasterIdLst>
    <p:handoutMasterId r:id="rId37"/>
  </p:handoutMasterIdLst>
  <p:sldIdLst>
    <p:sldId id="294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90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8" r:id="rId26"/>
    <p:sldId id="293" r:id="rId27"/>
    <p:sldId id="257" r:id="rId28"/>
    <p:sldId id="262" r:id="rId29"/>
    <p:sldId id="289" r:id="rId30"/>
    <p:sldId id="291" r:id="rId31"/>
    <p:sldId id="292" r:id="rId32"/>
    <p:sldId id="295" r:id="rId33"/>
    <p:sldId id="266" r:id="rId34"/>
    <p:sldId id="261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0" d="100"/>
          <a:sy n="70" d="100"/>
        </p:scale>
        <p:origin x="-374" y="-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2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5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2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4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1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5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7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7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9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vic.co.th/teclock_product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stingmachines.com/product/49-56-digital-micromete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Εκτυπωτικά Υποστρώματα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519" y="2780928"/>
            <a:ext cx="8076963" cy="248875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Προσδιορισμός τ</a:t>
            </a:r>
            <a:r>
              <a:rPr lang="en-US" sz="2800" dirty="0" smtClean="0"/>
              <a:t>o</a:t>
            </a:r>
            <a:r>
              <a:rPr lang="el-GR" sz="2800" dirty="0" smtClean="0"/>
              <a:t>υ πάχους μεμονωμένων φύλλων χαρτιού και υπολογισμός της φαινόμενης πυκνότητας χαρτιού</a:t>
            </a:r>
            <a:r>
              <a:rPr lang="el-GR" sz="2800" dirty="0"/>
              <a:t/>
            </a:r>
            <a:br>
              <a:rPr lang="el-GR" sz="2800" dirty="0"/>
            </a:b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err="1" smtClean="0"/>
              <a:t>Επίκ</a:t>
            </a:r>
            <a:r>
              <a:rPr lang="el-GR" sz="2400" dirty="0" smtClean="0"/>
              <a:t>. Καθηγήτρια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4134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Κατά </a:t>
            </a:r>
            <a:r>
              <a:rPr lang="el-GR" altLang="el-GR" sz="2400" dirty="0"/>
              <a:t>την μέτρηση του πάχους χαρτιών που κατασκευάζονται με τον ίδιο τρόπο αλλά έχουν διαφορετικά βάρη προκύπτει ότι το πάχος των χαρτιών μεταβάλλεται ανάλογα με το βάρος </a:t>
            </a:r>
            <a:r>
              <a:rPr lang="el-GR" altLang="el-GR" sz="2400" dirty="0" smtClean="0"/>
              <a:t>τους. 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5160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altLang="el-GR" sz="2400" dirty="0" smtClean="0"/>
              <a:t>Όταν </a:t>
            </a:r>
            <a:r>
              <a:rPr lang="el-GR" altLang="el-GR" sz="2400" dirty="0"/>
              <a:t>ένα χαρτί υπόκεινται σε πίεση στην </a:t>
            </a:r>
            <a:r>
              <a:rPr lang="el-GR" altLang="el-GR" sz="2400" b="1" dirty="0" err="1">
                <a:solidFill>
                  <a:srgbClr val="820000"/>
                </a:solidFill>
              </a:rPr>
              <a:t>καλάνδρα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dirty="0"/>
              <a:t>μπορεί να συμπιεστεί σε ποσοστό </a:t>
            </a:r>
            <a:r>
              <a:rPr lang="el-GR" altLang="el-GR" sz="2400" b="1" dirty="0">
                <a:solidFill>
                  <a:srgbClr val="820000"/>
                </a:solidFill>
              </a:rPr>
              <a:t>μικρότερο του 50 % του αρχικού του μεγέθους</a:t>
            </a:r>
            <a:r>
              <a:rPr lang="el-GR" altLang="el-GR" sz="2400" dirty="0"/>
              <a:t>.</a:t>
            </a:r>
          </a:p>
          <a:p>
            <a:r>
              <a:rPr lang="el-GR" altLang="el-GR" sz="2400" dirty="0" smtClean="0"/>
              <a:t>Όταν </a:t>
            </a:r>
            <a:r>
              <a:rPr lang="el-GR" altLang="el-GR" sz="2400" dirty="0"/>
              <a:t>η πίεση που δέχεται το χαρτί σταματά τότε αυτό «συνέρχεται» και αποκτά την τελική του παραμόρφωση.</a:t>
            </a:r>
          </a:p>
          <a:p>
            <a:r>
              <a:rPr lang="el-GR" altLang="el-GR" sz="2400" b="1" dirty="0" smtClean="0">
                <a:solidFill>
                  <a:srgbClr val="820000"/>
                </a:solidFill>
              </a:rPr>
              <a:t>Η </a:t>
            </a:r>
            <a:r>
              <a:rPr lang="el-GR" altLang="el-GR" sz="2400" b="1" dirty="0">
                <a:solidFill>
                  <a:srgbClr val="820000"/>
                </a:solidFill>
              </a:rPr>
              <a:t>τάξη της μόνιμης μείωσης πάχους </a:t>
            </a:r>
            <a:r>
              <a:rPr lang="el-GR" altLang="el-GR" sz="2400" dirty="0"/>
              <a:t>ποικίλλει ανάλογα με τις συνθήκες στην </a:t>
            </a:r>
            <a:r>
              <a:rPr lang="el-GR" altLang="el-GR" sz="2400" dirty="0" err="1"/>
              <a:t>καλάνδρα</a:t>
            </a:r>
            <a:r>
              <a:rPr lang="el-GR" altLang="el-GR" sz="2400" dirty="0"/>
              <a:t> και τα προϊόντα χαρτιού και είναι για παράδειγμα της τάξης του </a:t>
            </a:r>
            <a:r>
              <a:rPr lang="el-GR" altLang="el-GR" sz="2400" b="1" dirty="0">
                <a:solidFill>
                  <a:srgbClr val="820000"/>
                </a:solidFill>
              </a:rPr>
              <a:t>5–30 %.</a:t>
            </a:r>
          </a:p>
          <a:p>
            <a:r>
              <a:rPr lang="el-GR" altLang="el-GR" sz="2400" b="1" dirty="0" smtClean="0">
                <a:solidFill>
                  <a:srgbClr val="820000"/>
                </a:solidFill>
              </a:rPr>
              <a:t>Η </a:t>
            </a:r>
            <a:r>
              <a:rPr lang="el-GR" altLang="el-GR" sz="2400" b="1" dirty="0">
                <a:solidFill>
                  <a:srgbClr val="820000"/>
                </a:solidFill>
              </a:rPr>
              <a:t>μείωση του μέσου πάχους του ιστού είναι στις περισσότερες περιπτώσεις ένα μειονέκτημα</a:t>
            </a:r>
            <a:r>
              <a:rPr lang="el-GR" altLang="el-GR" sz="2400" dirty="0">
                <a:solidFill>
                  <a:srgbClr val="820000"/>
                </a:solidFill>
              </a:rPr>
              <a:t>, ιδιαίτερα για </a:t>
            </a:r>
            <a:r>
              <a:rPr lang="el-GR" altLang="el-GR" sz="2400" b="1" dirty="0">
                <a:solidFill>
                  <a:srgbClr val="820000"/>
                </a:solidFill>
              </a:rPr>
              <a:t>τα χαρτόνια </a:t>
            </a:r>
            <a:r>
              <a:rPr lang="el-GR" altLang="el-GR" sz="2400" dirty="0"/>
              <a:t>και άλλα προϊόντα που απαιτούν όσο το δυνατόν μεγαλύτερη δυσκαμψία κάμψης (</a:t>
            </a:r>
            <a:r>
              <a:rPr lang="en-GB" altLang="el-GR" sz="2400" dirty="0"/>
              <a:t>bending stiffness</a:t>
            </a:r>
            <a:r>
              <a:rPr lang="el-GR" altLang="el-GR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887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19256" cy="5661248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Η δυσκαμψία κάμψης εξαρτάται σημαντικά από το μέσο πάχος. Μία </a:t>
            </a:r>
            <a:r>
              <a:rPr lang="el-GR" altLang="el-GR" sz="2400" b="1" dirty="0">
                <a:solidFill>
                  <a:srgbClr val="820000"/>
                </a:solidFill>
              </a:rPr>
              <a:t>σημαντική μείωση του πάχους μπορεί να προκαλέσει μία σημαντική διαστολή του ιστού κάθετα στην διεύθυνση της μηχανής  (</a:t>
            </a:r>
            <a:r>
              <a:rPr lang="en-GB" altLang="el-GR" sz="2400" b="1" dirty="0">
                <a:solidFill>
                  <a:srgbClr val="820000"/>
                </a:solidFill>
              </a:rPr>
              <a:t>CD</a:t>
            </a:r>
            <a:r>
              <a:rPr lang="el-GR" altLang="el-GR" sz="2400" b="1" dirty="0">
                <a:solidFill>
                  <a:srgbClr val="820000"/>
                </a:solidFill>
              </a:rPr>
              <a:t>). </a:t>
            </a:r>
            <a:r>
              <a:rPr lang="el-GR" altLang="el-GR" sz="2400" dirty="0"/>
              <a:t>Για παράδειγμα, παρατηρήθηκε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διαστολή της τάξης του 0.3% </a:t>
            </a:r>
            <a:r>
              <a:rPr lang="el-GR" altLang="el-GR" sz="2400" dirty="0"/>
              <a:t>όταν ένα χαρτί από χημική </a:t>
            </a:r>
            <a:r>
              <a:rPr lang="el-GR" altLang="el-GR" sz="2400" dirty="0" err="1"/>
              <a:t>χαρτόμαζα</a:t>
            </a:r>
            <a:r>
              <a:rPr lang="el-GR" altLang="el-GR" sz="2400" dirty="0"/>
              <a:t> εμφάνισε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μόνιμη μείωση του πάχους του κατά 20% λόγω της χρησιμοποίησης της </a:t>
            </a:r>
            <a:r>
              <a:rPr lang="el-GR" altLang="el-GR" sz="2400" b="1" dirty="0" err="1">
                <a:solidFill>
                  <a:schemeClr val="accent1">
                    <a:lumMod val="75000"/>
                  </a:schemeClr>
                </a:solidFill>
              </a:rPr>
              <a:t>καλάνδρας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l-GR" altLang="el-GR" sz="2400" dirty="0" smtClean="0"/>
              <a:t>Επιπλέον</a:t>
            </a:r>
            <a:r>
              <a:rPr lang="el-GR" altLang="el-GR" sz="2400" dirty="0"/>
              <a:t>, το προφίλ του πάχους του ιστού στην διεύθυνση </a:t>
            </a:r>
            <a:r>
              <a:rPr lang="en-GB" altLang="el-GR" sz="2400" dirty="0"/>
              <a:t>CD</a:t>
            </a:r>
            <a:r>
              <a:rPr lang="el-GR" altLang="el-GR" sz="2400" dirty="0"/>
              <a:t> συχνά ρυθμίζεται από το πέρασμα στην </a:t>
            </a:r>
            <a:r>
              <a:rPr lang="el-GR" altLang="el-GR" sz="2400" dirty="0" err="1"/>
              <a:t>καλάνδρα</a:t>
            </a:r>
            <a:r>
              <a:rPr lang="el-GR" altLang="el-GR" sz="2400" dirty="0"/>
              <a:t> προκειμένου να βελτιωθούν στάδια όπως αυτό της εκτύπωσης και του ξετυλίγματος (</a:t>
            </a:r>
            <a:r>
              <a:rPr lang="en-GB" altLang="el-GR" sz="2400" dirty="0"/>
              <a:t>winding</a:t>
            </a:r>
            <a:r>
              <a:rPr lang="el-GR" altLang="el-GR" sz="2400" dirty="0"/>
              <a:t>) του χαρτιού. Σύγχρονες μηχανές </a:t>
            </a:r>
            <a:r>
              <a:rPr lang="el-GR" altLang="el-GR" sz="2400" dirty="0" err="1"/>
              <a:t>καλάνδρας</a:t>
            </a:r>
            <a:r>
              <a:rPr lang="el-GR" altLang="el-GR" sz="2400" dirty="0"/>
              <a:t> περιλαμβάνουν εξελιγμένα συστήματα για τον έλεγχο του προφίλ του πάχους την διεύθυνση </a:t>
            </a:r>
            <a:r>
              <a:rPr lang="en-GB" altLang="el-GR" sz="2400" dirty="0"/>
              <a:t>CD</a:t>
            </a:r>
            <a:r>
              <a:rPr lang="el-GR" altLang="el-G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69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b="1" dirty="0">
                <a:solidFill>
                  <a:srgbClr val="820000"/>
                </a:solidFill>
              </a:rPr>
              <a:t>Η μέτρηση του πάχους ενός μεμονωμένου φύλλου </a:t>
            </a:r>
            <a:r>
              <a:rPr lang="el-GR" altLang="el-GR" sz="2400" dirty="0"/>
              <a:t>χαρτιού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dirty="0"/>
              <a:t>ή χαρτονιού γίνεται επί μιας καθορισμένης επιφάνειας και κάτω από ένα συγκεκριμένο στατικό φορτίο </a:t>
            </a:r>
            <a:r>
              <a:rPr lang="el-GR" altLang="el-GR" sz="2400" b="1" dirty="0">
                <a:solidFill>
                  <a:srgbClr val="820000"/>
                </a:solidFill>
              </a:rPr>
              <a:t>χρησιμοποιώντας</a:t>
            </a:r>
            <a:r>
              <a:rPr lang="el-GR" altLang="el-GR" sz="2400" b="1" dirty="0">
                <a:solidFill>
                  <a:srgbClr val="CC3399"/>
                </a:solidFill>
              </a:rPr>
              <a:t> </a:t>
            </a:r>
            <a:r>
              <a:rPr lang="el-GR" altLang="el-GR" sz="2400" dirty="0" err="1"/>
              <a:t>παχύμετρο</a:t>
            </a:r>
            <a:r>
              <a:rPr lang="el-GR" altLang="el-GR" sz="2400" dirty="0"/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που διαθέτει υψηλή ακρίβεια.</a:t>
            </a:r>
          </a:p>
          <a:p>
            <a:r>
              <a:rPr lang="el-GR" altLang="el-GR" sz="2400" dirty="0" smtClean="0"/>
              <a:t>Οι </a:t>
            </a:r>
            <a:r>
              <a:rPr lang="el-GR" altLang="el-GR" sz="2400" dirty="0"/>
              <a:t>μετρήσεις γίνονται </a:t>
            </a:r>
            <a:r>
              <a:rPr lang="el-GR" altLang="el-GR" sz="2400" b="1" dirty="0">
                <a:solidFill>
                  <a:srgbClr val="820000"/>
                </a:solidFill>
              </a:rPr>
              <a:t>σε διάφορα σημεία </a:t>
            </a:r>
            <a:r>
              <a:rPr lang="el-GR" altLang="el-GR" sz="2400" dirty="0"/>
              <a:t>του χαρτιού και προκύπτει </a:t>
            </a:r>
            <a:r>
              <a:rPr lang="el-GR" altLang="el-GR" sz="2400" b="1" dirty="0">
                <a:solidFill>
                  <a:srgbClr val="820000"/>
                </a:solidFill>
              </a:rPr>
              <a:t>ο μέσος όρος.</a:t>
            </a:r>
          </a:p>
          <a:p>
            <a:r>
              <a:rPr lang="el-GR" altLang="el-GR" sz="2400" dirty="0" smtClean="0"/>
              <a:t>Στα </a:t>
            </a:r>
            <a:r>
              <a:rPr lang="el-GR" altLang="el-GR" sz="2400" dirty="0"/>
              <a:t>ακόλουθα σχήματα απεικονίζονται διάφοροι τύποι </a:t>
            </a:r>
            <a:r>
              <a:rPr lang="el-GR" altLang="el-GR" sz="2400" dirty="0" err="1"/>
              <a:t>παχύμετρων</a:t>
            </a:r>
            <a:r>
              <a:rPr lang="el-GR" altLang="el-GR" sz="2400" dirty="0"/>
              <a:t> όπως ψηφιακά ή μη </a:t>
            </a:r>
            <a:r>
              <a:rPr lang="el-GR" altLang="el-GR" sz="2400" dirty="0" err="1"/>
              <a:t>παχύμετρα</a:t>
            </a:r>
            <a:r>
              <a:rPr lang="el-GR" altLang="el-GR" sz="2400" dirty="0"/>
              <a:t> τσέπης και ψηφιακά </a:t>
            </a:r>
            <a:r>
              <a:rPr lang="el-GR" altLang="el-GR" sz="2400" dirty="0" err="1"/>
              <a:t>παχύμετρα</a:t>
            </a:r>
            <a:r>
              <a:rPr lang="el-GR" altLang="el-GR" sz="2400" dirty="0"/>
              <a:t> μεγάλης ακρίβειας. </a:t>
            </a:r>
          </a:p>
        </p:txBody>
      </p:sp>
    </p:spTree>
    <p:extLst>
      <p:ext uri="{BB962C8B-B14F-4D97-AF65-F5344CB8AC3E}">
        <p14:creationId xmlns:p14="http://schemas.microsoft.com/office/powerpoint/2010/main" val="39151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30388"/>
            <a:ext cx="34226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12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623245"/>
            <a:ext cx="4248348" cy="46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6012160" y="6128105"/>
            <a:ext cx="1835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advic.co.th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157788"/>
            <a:ext cx="2796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Προσωπικό αρχείο Β. </a:t>
            </a:r>
            <a:r>
              <a:rPr lang="el-G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Μπέλεση</a:t>
            </a: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7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5" name="Picture 7" descr="DSC013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40322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57338"/>
            <a:ext cx="3816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086234" y="5471623"/>
            <a:ext cx="2796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Προσωπικό αρχείο Β. </a:t>
            </a:r>
            <a:r>
              <a:rPr lang="el-G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Μπέλεση</a:t>
            </a: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4128" y="5590370"/>
            <a:ext cx="2627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testingmachines.com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08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	Φαινόμενη </a:t>
            </a:r>
            <a:r>
              <a:rPr lang="el-GR" dirty="0" smtClean="0"/>
              <a:t>πυκνότητα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12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96752"/>
                <a:ext cx="8507288" cy="5040560"/>
              </a:xfrm>
            </p:spPr>
            <p:txBody>
              <a:bodyPr>
                <a:normAutofit/>
              </a:bodyPr>
              <a:lstStyle/>
              <a:p>
                <a:r>
                  <a:rPr lang="el-GR" altLang="el-GR" sz="2400" dirty="0" smtClean="0"/>
                  <a:t>Ως </a:t>
                </a:r>
                <a:r>
                  <a:rPr lang="el-GR" altLang="el-GR" sz="2400" dirty="0"/>
                  <a:t>φαινόμενη πυκνότητα ρ (</a:t>
                </a:r>
                <a:r>
                  <a:rPr lang="en-US" altLang="el-GR" sz="2400" dirty="0"/>
                  <a:t>g</a:t>
                </a:r>
                <a:r>
                  <a:rPr lang="el-GR" altLang="el-GR" sz="2400" dirty="0"/>
                  <a:t>/</a:t>
                </a:r>
                <a:r>
                  <a:rPr lang="en-US" altLang="el-GR" sz="2400" dirty="0"/>
                  <a:t>cm</a:t>
                </a:r>
                <a:r>
                  <a:rPr lang="el-GR" altLang="el-GR" sz="2400" dirty="0"/>
                  <a:t>3) ορίζεται η ποσότητα μάζας ανά μονάδα όγκου του χαρτονιού (</a:t>
                </a:r>
                <a:r>
                  <a:rPr lang="en-US" altLang="el-GR" sz="2400" dirty="0"/>
                  <a:t>g</a:t>
                </a:r>
                <a:r>
                  <a:rPr lang="el-GR" altLang="el-GR" sz="2400" dirty="0"/>
                  <a:t>/</a:t>
                </a:r>
                <a:r>
                  <a:rPr lang="en-US" altLang="el-GR" sz="2400" dirty="0"/>
                  <a:t>cm</a:t>
                </a:r>
                <a:r>
                  <a:rPr lang="el-GR" altLang="el-GR" sz="2400" baseline="30000" dirty="0"/>
                  <a:t>3</a:t>
                </a:r>
                <a:r>
                  <a:rPr lang="el-GR" altLang="el-GR" sz="2400" dirty="0"/>
                  <a:t>), η οποία υπολογίζεται από τη μάζα (</a:t>
                </a:r>
                <a:r>
                  <a:rPr lang="en-US" altLang="el-GR" sz="2400" dirty="0"/>
                  <a:t>g</a:t>
                </a:r>
                <a:r>
                  <a:rPr lang="el-GR" altLang="el-GR" sz="2400" dirty="0"/>
                  <a:t>/</a:t>
                </a:r>
                <a:r>
                  <a:rPr lang="en-US" altLang="el-GR" sz="2400" dirty="0"/>
                  <a:t>m</a:t>
                </a:r>
                <a:r>
                  <a:rPr lang="el-GR" altLang="el-GR" sz="2400" baseline="30000" dirty="0"/>
                  <a:t>2</a:t>
                </a:r>
                <a:r>
                  <a:rPr lang="el-GR" altLang="el-GR" sz="2400" dirty="0"/>
                  <a:t>) και το πάχος του χαρτιού (μ</a:t>
                </a:r>
                <a:r>
                  <a:rPr lang="en-US" altLang="el-GR" sz="2400" dirty="0"/>
                  <a:t>m</a:t>
                </a:r>
                <a:r>
                  <a:rPr lang="el-GR" altLang="el-GR" sz="2400" dirty="0"/>
                  <a:t>).</a:t>
                </a:r>
              </a:p>
              <a:p>
                <a:r>
                  <a:rPr lang="el-GR" altLang="el-GR" sz="2400" dirty="0" smtClean="0"/>
                  <a:t>Η </a:t>
                </a:r>
                <a:r>
                  <a:rPr lang="el-GR" altLang="el-GR" sz="2400" dirty="0"/>
                  <a:t>φαινόμενη πυκνότητα δίνεται από την ακόλουθη σχέση</a:t>
                </a:r>
                <a:r>
                  <a:rPr lang="el-GR" altLang="el-GR" sz="2400" dirty="0" smtClean="0"/>
                  <a:t>:</a:t>
                </a:r>
                <a:endParaRPr lang="en-US" altLang="el-GR" sz="2400" dirty="0" smtClean="0"/>
              </a:p>
              <a:p>
                <a:endParaRPr lang="el-GR" altLang="el-GR" sz="2400" dirty="0"/>
              </a:p>
              <a:p>
                <a:pPr algn="just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altLang="el-GR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𝛗𝛂𝛊𝛎</m:t>
                      </m:r>
                      <m:r>
                        <m:rPr>
                          <m:sty m:val="p"/>
                        </m:rPr>
                        <a:rPr lang="el-GR" altLang="el-GR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ό</m:t>
                      </m:r>
                      <m:r>
                        <a:rPr lang="el-GR" altLang="el-GR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𝛍𝛆𝛎𝛈</m:t>
                      </m:r>
                      <m:r>
                        <a:rPr lang="el-GR" altLang="el-GR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l-GR" altLang="el-GR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𝛑𝛖𝛋𝛎</m:t>
                      </m:r>
                      <m:r>
                        <m:rPr>
                          <m:sty m:val="p"/>
                        </m:rPr>
                        <a:rPr lang="el-GR" altLang="el-GR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ό</m:t>
                      </m:r>
                      <m:r>
                        <a:rPr lang="el-GR" altLang="el-GR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𝛕𝛈𝛕𝛂</m:t>
                      </m:r>
                      <m:r>
                        <a:rPr lang="el-GR" altLang="el-GR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l-GR" sz="2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altLang="el-GR" sz="2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𝛍𝛂𝛇𝛂</m:t>
                          </m:r>
                          <m:r>
                            <a:rPr lang="el-GR" altLang="el-GR" sz="2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l-GR" altLang="el-GR" sz="2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𝛘𝛂𝛒𝛕𝛊𝛐</m:t>
                          </m:r>
                          <m:r>
                            <m:rPr>
                              <m:sty m:val="p"/>
                            </m:rPr>
                            <a:rPr lang="el-GR" altLang="el-GR" sz="2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ύ</m:t>
                          </m:r>
                          <m:r>
                            <a:rPr lang="el-GR" altLang="el-GR" sz="2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l-GR" altLang="el-GR" sz="2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𝛑𝛂𝛘𝛐𝛓</m:t>
                          </m:r>
                          <m:r>
                            <a:rPr lang="el-GR" altLang="el-GR" sz="2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l-GR" altLang="el-GR" sz="2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𝛕𝛐𝛖</m:t>
                          </m:r>
                          <m:r>
                            <a:rPr lang="el-GR" altLang="el-GR" sz="2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l-GR" altLang="el-GR" sz="2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𝛍𝛆𝛍𝛐𝛎𝛚𝛍𝛆𝛎𝛐𝛖</m:t>
                          </m:r>
                          <m:r>
                            <a:rPr lang="el-GR" altLang="el-GR" sz="2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l-GR" altLang="el-GR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l-GR" altLang="el-G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l-G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  <m:r>
                            <a:rPr lang="en-US" altLang="el-G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el-G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l-G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altLang="el-G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l-GR" altLang="el-GR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el-GR" sz="2400" b="1" dirty="0">
                  <a:solidFill>
                    <a:schemeClr val="tx1"/>
                  </a:solidFill>
                </a:endParaRPr>
              </a:p>
              <a:p>
                <a:pPr algn="just">
                  <a:buFontTx/>
                  <a:buNone/>
                </a:pPr>
                <a:endParaRPr lang="en-US" altLang="el-GR" sz="2400" b="1" dirty="0">
                  <a:solidFill>
                    <a:srgbClr val="009900"/>
                  </a:solidFill>
                </a:endParaRPr>
              </a:p>
              <a:p>
                <a:r>
                  <a:rPr lang="el-GR" altLang="el-GR" sz="2400" dirty="0" smtClean="0"/>
                  <a:t>Αποτελεί </a:t>
                </a:r>
                <a:r>
                  <a:rPr lang="el-GR" altLang="el-GR" sz="2400" dirty="0"/>
                  <a:t>δε το αντίστροφο μέγεθος του ειδικού όγκου (</a:t>
                </a:r>
                <a:r>
                  <a:rPr lang="en-US" altLang="el-GR" sz="2400" dirty="0"/>
                  <a:t>bulk</a:t>
                </a:r>
                <a:r>
                  <a:rPr lang="el-GR" altLang="el-GR" sz="2400" dirty="0"/>
                  <a:t>) (</a:t>
                </a:r>
                <a:r>
                  <a:rPr lang="en-US" altLang="el-GR" sz="2400" dirty="0"/>
                  <a:t>cm</a:t>
                </a:r>
                <a:r>
                  <a:rPr lang="el-GR" altLang="el-GR" sz="2400" baseline="30000" dirty="0"/>
                  <a:t>3</a:t>
                </a:r>
                <a:r>
                  <a:rPr lang="el-GR" altLang="el-GR" sz="2400" dirty="0"/>
                  <a:t>/</a:t>
                </a:r>
                <a:r>
                  <a:rPr lang="en-US" altLang="el-GR" sz="2400" dirty="0"/>
                  <a:t>g</a:t>
                </a:r>
                <a:r>
                  <a:rPr lang="el-GR" altLang="el-GR" sz="2400" dirty="0"/>
                  <a:t>) που χρησιμοποιείται συχνά στην τεχνολογία του χαρτιού. </a:t>
                </a:r>
              </a:p>
            </p:txBody>
          </p:sp>
        </mc:Choice>
        <mc:Fallback xmlns="">
          <p:sp>
            <p:nvSpPr>
              <p:cNvPr id="351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507288" cy="5040560"/>
              </a:xfrm>
              <a:blipFill rotWithShape="1">
                <a:blip r:embed="rId2"/>
                <a:stretch>
                  <a:fillRect l="-93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2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/>
              <a:t>Πολλά κατασκευαστικά υλικά όπως είναι </a:t>
            </a:r>
            <a:r>
              <a:rPr lang="el-GR" altLang="el-GR" sz="2400" b="1" dirty="0">
                <a:solidFill>
                  <a:srgbClr val="820000"/>
                </a:solidFill>
              </a:rPr>
              <a:t>τα μέταλλα και τα πλαστικά έχουν μία ομογενή δομή</a:t>
            </a:r>
            <a:r>
              <a:rPr lang="el-GR" altLang="el-GR" sz="2400" dirty="0"/>
              <a:t>. Αυτό σημαίνει ότι </a:t>
            </a:r>
            <a:r>
              <a:rPr lang="el-GR" altLang="el-GR" sz="2400" b="1" dirty="0">
                <a:solidFill>
                  <a:srgbClr val="820000"/>
                </a:solidFill>
              </a:rPr>
              <a:t>η πυκνότητα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dirty="0"/>
              <a:t>αυτών των υλικών </a:t>
            </a:r>
            <a:r>
              <a:rPr lang="el-GR" altLang="el-GR" sz="2400" b="1" dirty="0">
                <a:solidFill>
                  <a:srgbClr val="820000"/>
                </a:solidFill>
              </a:rPr>
              <a:t>είναι σταθερή. </a:t>
            </a: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Υπάρχουν </a:t>
            </a:r>
            <a:r>
              <a:rPr lang="el-GR" altLang="el-GR" sz="2400" dirty="0"/>
              <a:t>πάντως </a:t>
            </a:r>
            <a:r>
              <a:rPr lang="el-GR" altLang="el-GR" sz="2400" b="1" dirty="0">
                <a:solidFill>
                  <a:srgbClr val="820000"/>
                </a:solidFill>
              </a:rPr>
              <a:t>πολλά υλικά </a:t>
            </a:r>
            <a:r>
              <a:rPr lang="el-GR" altLang="el-GR" sz="2400" dirty="0"/>
              <a:t>στα οποία η αναλογία </a:t>
            </a:r>
            <a:r>
              <a:rPr lang="el-GR" altLang="el-GR" sz="2400" dirty="0" smtClean="0"/>
              <a:t>μπορεί </a:t>
            </a:r>
            <a:r>
              <a:rPr lang="el-GR" altLang="el-GR" sz="2400" dirty="0"/>
              <a:t>να </a:t>
            </a:r>
            <a:r>
              <a:rPr lang="el-GR" altLang="el-GR" sz="2400" b="1" dirty="0">
                <a:solidFill>
                  <a:srgbClr val="820000"/>
                </a:solidFill>
              </a:rPr>
              <a:t>μεταβάλλεται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dirty="0"/>
              <a:t>και κατά συνέπεια και </a:t>
            </a:r>
            <a:r>
              <a:rPr lang="el-GR" altLang="el-GR" sz="2400" b="1" dirty="0">
                <a:solidFill>
                  <a:srgbClr val="820000"/>
                </a:solidFill>
              </a:rPr>
              <a:t>η πυκνότητά τους.</a:t>
            </a: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Τέτοια </a:t>
            </a:r>
            <a:r>
              <a:rPr lang="el-GR" altLang="el-GR" sz="2400" dirty="0"/>
              <a:t>παραδείγματα αποτελούν τα αφρώδη πλαστικά (</a:t>
            </a:r>
            <a:r>
              <a:rPr lang="en-GB" altLang="el-GR" sz="2400" dirty="0"/>
              <a:t>foamed plastics</a:t>
            </a:r>
            <a:r>
              <a:rPr lang="el-GR" altLang="el-GR" sz="2400" dirty="0"/>
              <a:t>) και το ξύλο.</a:t>
            </a:r>
          </a:p>
          <a:p>
            <a:pPr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Για </a:t>
            </a:r>
            <a:r>
              <a:rPr lang="el-GR" altLang="el-GR" sz="2400" b="1" dirty="0">
                <a:solidFill>
                  <a:srgbClr val="820000"/>
                </a:solidFill>
              </a:rPr>
              <a:t>το χαρτί</a:t>
            </a:r>
            <a:r>
              <a:rPr lang="el-GR" altLang="el-GR" sz="2400" dirty="0"/>
              <a:t>, η πυκνότητα του υλικού μπορεί να μεταβάλλεται μεταξύ </a:t>
            </a:r>
            <a:r>
              <a:rPr lang="el-GR" altLang="el-GR" sz="2400" b="1" dirty="0">
                <a:solidFill>
                  <a:srgbClr val="820000"/>
                </a:solidFill>
              </a:rPr>
              <a:t>300 έως 1000 </a:t>
            </a:r>
            <a:r>
              <a:rPr lang="en-GB" altLang="el-GR" sz="2400" b="1" dirty="0">
                <a:solidFill>
                  <a:srgbClr val="820000"/>
                </a:solidFill>
              </a:rPr>
              <a:t>kg</a:t>
            </a:r>
            <a:r>
              <a:rPr lang="el-GR" altLang="el-GR" sz="2400" b="1" dirty="0">
                <a:solidFill>
                  <a:srgbClr val="820000"/>
                </a:solidFill>
              </a:rPr>
              <a:t>/</a:t>
            </a:r>
            <a:r>
              <a:rPr lang="en-US" altLang="el-GR" sz="2400" b="1" dirty="0">
                <a:solidFill>
                  <a:srgbClr val="820000"/>
                </a:solidFill>
              </a:rPr>
              <a:t>m</a:t>
            </a:r>
            <a:r>
              <a:rPr lang="el-GR" altLang="el-GR" sz="2400" b="1" baseline="30000" dirty="0">
                <a:solidFill>
                  <a:srgbClr val="820000"/>
                </a:solidFill>
              </a:rPr>
              <a:t>3</a:t>
            </a:r>
            <a:r>
              <a:rPr lang="el-GR" altLang="el-GR" sz="2400" b="1" dirty="0">
                <a:solidFill>
                  <a:srgbClr val="820000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561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Για </a:t>
            </a:r>
            <a:r>
              <a:rPr lang="el-GR" altLang="el-GR" sz="2800" dirty="0"/>
              <a:t>παράδειγμα μπορεί να είναι τόσο μεγάλη όσο στο</a:t>
            </a:r>
            <a:r>
              <a:rPr lang="el-GR" altLang="el-GR" sz="2800" b="1" dirty="0">
                <a:solidFill>
                  <a:srgbClr val="009900"/>
                </a:solidFill>
              </a:rPr>
              <a:t> </a:t>
            </a:r>
            <a:r>
              <a:rPr lang="en-US" altLang="el-GR" sz="2800" b="1" dirty="0">
                <a:solidFill>
                  <a:srgbClr val="820000"/>
                </a:solidFill>
              </a:rPr>
              <a:t>glassine</a:t>
            </a:r>
            <a:r>
              <a:rPr lang="el-GR" altLang="el-GR" sz="2800" b="1" dirty="0">
                <a:solidFill>
                  <a:srgbClr val="820000"/>
                </a:solidFill>
              </a:rPr>
              <a:t> (1.4 </a:t>
            </a:r>
            <a:r>
              <a:rPr lang="en-US" altLang="el-GR" sz="2800" b="1" dirty="0">
                <a:solidFill>
                  <a:srgbClr val="820000"/>
                </a:solidFill>
              </a:rPr>
              <a:t>g</a:t>
            </a:r>
            <a:r>
              <a:rPr lang="el-GR" altLang="el-GR" sz="2800" b="1" dirty="0">
                <a:solidFill>
                  <a:srgbClr val="820000"/>
                </a:solidFill>
              </a:rPr>
              <a:t>/</a:t>
            </a:r>
            <a:r>
              <a:rPr lang="en-US" altLang="el-GR" sz="2800" b="1" dirty="0">
                <a:solidFill>
                  <a:srgbClr val="820000"/>
                </a:solidFill>
              </a:rPr>
              <a:t>cm</a:t>
            </a:r>
            <a:r>
              <a:rPr lang="el-GR" altLang="el-GR" sz="2800" b="1" baseline="30000" dirty="0">
                <a:solidFill>
                  <a:srgbClr val="820000"/>
                </a:solidFill>
              </a:rPr>
              <a:t>3</a:t>
            </a:r>
            <a:r>
              <a:rPr lang="el-GR" altLang="el-GR" sz="2800" b="1" dirty="0">
                <a:solidFill>
                  <a:srgbClr val="820000"/>
                </a:solidFill>
              </a:rPr>
              <a:t>), </a:t>
            </a:r>
            <a:r>
              <a:rPr lang="el-GR" altLang="el-GR" sz="2800" dirty="0"/>
              <a:t>αλλά και τόσο μικρή όσο στο </a:t>
            </a:r>
            <a:r>
              <a:rPr lang="el-GR" altLang="el-GR" sz="2800" b="1" dirty="0">
                <a:solidFill>
                  <a:srgbClr val="820000"/>
                </a:solidFill>
              </a:rPr>
              <a:t>κρεπαρισμένο χαρτί (0.1 </a:t>
            </a:r>
            <a:r>
              <a:rPr lang="en-US" altLang="el-GR" sz="2800" b="1" dirty="0">
                <a:solidFill>
                  <a:srgbClr val="820000"/>
                </a:solidFill>
              </a:rPr>
              <a:t>g</a:t>
            </a:r>
            <a:r>
              <a:rPr lang="el-GR" altLang="el-GR" sz="2800" b="1" dirty="0">
                <a:solidFill>
                  <a:srgbClr val="820000"/>
                </a:solidFill>
              </a:rPr>
              <a:t>/</a:t>
            </a:r>
            <a:r>
              <a:rPr lang="en-US" altLang="el-GR" sz="2800" b="1" dirty="0">
                <a:solidFill>
                  <a:srgbClr val="820000"/>
                </a:solidFill>
              </a:rPr>
              <a:t>cm</a:t>
            </a:r>
            <a:r>
              <a:rPr lang="el-GR" altLang="el-GR" sz="2800" b="1" baseline="30000" dirty="0">
                <a:solidFill>
                  <a:srgbClr val="820000"/>
                </a:solidFill>
              </a:rPr>
              <a:t>3</a:t>
            </a:r>
            <a:r>
              <a:rPr lang="el-GR" altLang="el-GR" sz="2800" dirty="0"/>
              <a:t>, </a:t>
            </a:r>
            <a:r>
              <a:rPr lang="en-US" altLang="el-GR" sz="2800" dirty="0"/>
              <a:t>creped </a:t>
            </a:r>
            <a:r>
              <a:rPr lang="en-US" altLang="el-GR" sz="2800" dirty="0" err="1"/>
              <a:t>wadd</a:t>
            </a:r>
            <a:r>
              <a:rPr lang="el-GR" altLang="el-GR" sz="2800" dirty="0"/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Οι </a:t>
            </a:r>
            <a:r>
              <a:rPr lang="el-GR" altLang="el-GR" sz="2800" dirty="0"/>
              <a:t>διαφορές στις ιδιότητες του χαρτιού σε αυτό το διάστημα τιμών είναι αξιοσημείωτες.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l-GR" sz="2800" dirty="0" smtClean="0"/>
              <a:t>H </a:t>
            </a:r>
            <a:r>
              <a:rPr lang="el-GR" altLang="el-GR" sz="2800" dirty="0"/>
              <a:t>πυκνότητα της </a:t>
            </a:r>
            <a:r>
              <a:rPr lang="el-GR" altLang="el-GR" sz="2800" b="1" dirty="0">
                <a:solidFill>
                  <a:srgbClr val="820000"/>
                </a:solidFill>
              </a:rPr>
              <a:t>καθαρής κυτταρίνης </a:t>
            </a:r>
            <a:r>
              <a:rPr lang="el-GR" altLang="el-GR" sz="2800" dirty="0"/>
              <a:t>είναι περίπου</a:t>
            </a:r>
            <a:r>
              <a:rPr lang="el-GR" altLang="el-GR" sz="2800" b="1" dirty="0">
                <a:solidFill>
                  <a:srgbClr val="009900"/>
                </a:solidFill>
              </a:rPr>
              <a:t> </a:t>
            </a:r>
            <a:r>
              <a:rPr lang="el-GR" altLang="el-GR" sz="2800" b="1" dirty="0">
                <a:solidFill>
                  <a:srgbClr val="820000"/>
                </a:solidFill>
              </a:rPr>
              <a:t>1500 </a:t>
            </a:r>
            <a:r>
              <a:rPr lang="en-GB" altLang="el-GR" sz="2800" b="1" dirty="0">
                <a:solidFill>
                  <a:srgbClr val="820000"/>
                </a:solidFill>
              </a:rPr>
              <a:t>kg</a:t>
            </a:r>
            <a:r>
              <a:rPr lang="el-GR" altLang="el-GR" sz="2800" b="1" dirty="0">
                <a:solidFill>
                  <a:srgbClr val="820000"/>
                </a:solidFill>
              </a:rPr>
              <a:t>/</a:t>
            </a:r>
            <a:r>
              <a:rPr lang="en-GB" altLang="el-GR" sz="2800" b="1" dirty="0">
                <a:solidFill>
                  <a:srgbClr val="820000"/>
                </a:solidFill>
              </a:rPr>
              <a:t>m</a:t>
            </a:r>
            <a:r>
              <a:rPr lang="el-GR" altLang="el-GR" sz="2800" b="1" baseline="30000" dirty="0">
                <a:solidFill>
                  <a:srgbClr val="820000"/>
                </a:solidFill>
              </a:rPr>
              <a:t>3</a:t>
            </a:r>
            <a:r>
              <a:rPr lang="el-GR" altLang="el-GR" sz="2800" b="1" dirty="0">
                <a:solidFill>
                  <a:srgbClr val="820000"/>
                </a:solidFill>
              </a:rPr>
              <a:t>. </a:t>
            </a:r>
          </a:p>
          <a:p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3192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Γενικά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η πυκνότητα </a:t>
            </a:r>
            <a:r>
              <a:rPr lang="el-GR" altLang="el-GR" sz="2400" dirty="0"/>
              <a:t>αποτελεί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ένδειξη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dirty="0"/>
              <a:t>της σχετικής ποσότητας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του αέρα στο χαρτί</a:t>
            </a:r>
            <a:r>
              <a:rPr lang="el-GR" altLang="el-GR" sz="2400" dirty="0"/>
              <a:t>, η οποία επηρεάζει τις </a:t>
            </a:r>
            <a:r>
              <a:rPr lang="el-GR" altLang="el-GR" sz="2400" b="1" dirty="0">
                <a:solidFill>
                  <a:srgbClr val="820000"/>
                </a:solidFill>
              </a:rPr>
              <a:t>οπτικές ιδιότητες </a:t>
            </a:r>
            <a:r>
              <a:rPr lang="el-GR" altLang="el-GR" sz="2400" dirty="0"/>
              <a:t>του χαρτιού αλλά και τις </a:t>
            </a:r>
            <a:r>
              <a:rPr lang="el-GR" altLang="el-GR" sz="2400" b="1" dirty="0">
                <a:solidFill>
                  <a:srgbClr val="820000"/>
                </a:solidFill>
              </a:rPr>
              <a:t>ιδιότητες αντοχής </a:t>
            </a:r>
            <a:r>
              <a:rPr lang="el-GR" altLang="el-GR" sz="2400" dirty="0"/>
              <a:t>του. </a:t>
            </a:r>
            <a:endParaRPr lang="en-US" alt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Η </a:t>
            </a:r>
            <a:r>
              <a:rPr lang="el-GR" altLang="el-GR" sz="2400" dirty="0"/>
              <a:t>πυκνότητα του χαρτιού επηρεάζεται από τον </a:t>
            </a:r>
            <a:r>
              <a:rPr lang="el-GR" altLang="el-GR" sz="2400" b="1" dirty="0">
                <a:solidFill>
                  <a:srgbClr val="820000"/>
                </a:solidFill>
              </a:rPr>
              <a:t>τύπο της ίνας καθώς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και από όλες τις τεχνολογικές παραμέτρους της παραγωγής χαρτιού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dirty="0"/>
              <a:t>όπως είναι ο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διαχωρισμός των ινών, το χτύπημά τους, το πρεσάρισμα, η ξήρανση και η διαδικασία διέλευσης στην </a:t>
            </a:r>
            <a:r>
              <a:rPr lang="el-GR" altLang="el-GR" sz="2400" b="1" dirty="0" err="1">
                <a:solidFill>
                  <a:schemeClr val="accent1">
                    <a:lumMod val="75000"/>
                  </a:schemeClr>
                </a:solidFill>
              </a:rPr>
              <a:t>καλάνδρα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899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Στην άσκηση αυτή θα περιγραφεί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l-GR" altLang="el-GR" sz="2800" dirty="0" smtClean="0"/>
              <a:t>ο </a:t>
            </a:r>
            <a:r>
              <a:rPr lang="el-GR" altLang="el-GR" sz="2800" dirty="0"/>
              <a:t>προσδιορισμός του πάχους (</a:t>
            </a:r>
            <a:r>
              <a:rPr lang="en-US" altLang="el-GR" sz="2800" dirty="0"/>
              <a:t>thickness</a:t>
            </a:r>
            <a:r>
              <a:rPr lang="el-GR" altLang="el-GR" sz="2800" dirty="0"/>
              <a:t>, </a:t>
            </a:r>
            <a:r>
              <a:rPr lang="en-US" altLang="el-GR" sz="2800" dirty="0"/>
              <a:t>caliper</a:t>
            </a:r>
            <a:r>
              <a:rPr lang="el-GR" altLang="el-GR" sz="2800" dirty="0"/>
              <a:t>) (μ</a:t>
            </a:r>
            <a:r>
              <a:rPr lang="en-US" altLang="el-GR" sz="2800" dirty="0"/>
              <a:t>m</a:t>
            </a:r>
            <a:r>
              <a:rPr lang="el-GR" altLang="el-GR" sz="2800" dirty="0"/>
              <a:t>) μεμονωμένων φύλλων χαρτιού </a:t>
            </a:r>
            <a:endParaRPr lang="en-US" altLang="el-GR" sz="2800" dirty="0"/>
          </a:p>
          <a:p>
            <a:pPr marL="0" indent="0">
              <a:buNone/>
            </a:pPr>
            <a:endParaRPr lang="en-US" altLang="el-GR" sz="2800" dirty="0"/>
          </a:p>
          <a:p>
            <a:pPr marL="0" indent="531813">
              <a:buNone/>
            </a:pPr>
            <a:r>
              <a:rPr lang="el-GR" altLang="el-GR" sz="2800" dirty="0" smtClean="0"/>
              <a:t>καθώς </a:t>
            </a:r>
            <a:r>
              <a:rPr lang="el-GR" altLang="el-GR" sz="2800" dirty="0"/>
              <a:t>και </a:t>
            </a:r>
            <a:endParaRPr lang="en-US" altLang="el-GR" sz="2800" dirty="0"/>
          </a:p>
          <a:p>
            <a:pPr marL="0" indent="0">
              <a:buNone/>
            </a:pPr>
            <a:endParaRPr lang="en-US" altLang="el-GR" sz="2800" dirty="0"/>
          </a:p>
          <a:p>
            <a:pPr marL="571500" indent="-571500">
              <a:buFont typeface="+mj-lt"/>
              <a:buAutoNum type="romanLcPeriod" startAt="2"/>
            </a:pPr>
            <a:r>
              <a:rPr lang="el-GR" altLang="el-GR" sz="2800" dirty="0" smtClean="0"/>
              <a:t>η </a:t>
            </a:r>
            <a:r>
              <a:rPr lang="el-GR" altLang="el-GR" sz="2800" dirty="0"/>
              <a:t>μέθοδος υπολογισμού της φαινόμενης πυκνότητας του χαρτιού.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26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Autofit/>
          </a:bodyPr>
          <a:lstStyle/>
          <a:p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Μεγάλη τιμή της φαινόμενης πυκνότητας χαρτιού </a:t>
            </a:r>
            <a:r>
              <a:rPr lang="el-GR" altLang="el-GR" sz="2400" dirty="0"/>
              <a:t>για καθορισμένη </a:t>
            </a:r>
            <a:r>
              <a:rPr lang="el-GR" altLang="el-GR" sz="2400" dirty="0" err="1"/>
              <a:t>επιπεδότητα</a:t>
            </a:r>
            <a:r>
              <a:rPr lang="el-GR" altLang="el-GR" sz="2400" dirty="0"/>
              <a:t> είναι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ο μεγάλος βαθμός άλεσης της </a:t>
            </a:r>
            <a:r>
              <a:rPr lang="el-GR" altLang="el-GR" sz="2400" b="1" dirty="0" err="1">
                <a:solidFill>
                  <a:schemeClr val="accent1">
                    <a:lumMod val="75000"/>
                  </a:schemeClr>
                </a:solidFill>
              </a:rPr>
              <a:t>χαρτόμαζας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, ο μεγάλος βαθμός αφυδάτωσης του ιστού </a:t>
            </a:r>
            <a:r>
              <a:rPr lang="el-GR" altLang="el-GR" sz="2400" dirty="0"/>
              <a:t>στο τμήμα πρεσών και τα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υψηλά επίπεδα προσθήκης </a:t>
            </a:r>
            <a:r>
              <a:rPr lang="el-GR" altLang="el-GR" sz="2400" b="1" dirty="0" err="1">
                <a:solidFill>
                  <a:schemeClr val="accent1">
                    <a:lumMod val="75000"/>
                  </a:schemeClr>
                </a:solidFill>
              </a:rPr>
              <a:t>πληρωτικών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 υλικών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dirty="0"/>
              <a:t>ιδιαίτερα στην περίπτωση χρήσης </a:t>
            </a:r>
            <a:r>
              <a:rPr lang="el-GR" altLang="el-GR" sz="2400" dirty="0" err="1"/>
              <a:t>αργιλλοπυριτικών</a:t>
            </a:r>
            <a:r>
              <a:rPr lang="el-GR" altLang="el-GR" sz="2400" dirty="0"/>
              <a:t> (</a:t>
            </a:r>
            <a:r>
              <a:rPr lang="en-US" altLang="el-GR" sz="2400" dirty="0"/>
              <a:t>clay</a:t>
            </a:r>
            <a:r>
              <a:rPr lang="el-GR" altLang="el-GR" sz="2400" dirty="0"/>
              <a:t>).</a:t>
            </a:r>
          </a:p>
          <a:p>
            <a:r>
              <a:rPr lang="el-GR" altLang="el-GR" sz="2400" dirty="0" smtClean="0"/>
              <a:t>Η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/>
              <a:t>μεγάλη τιμή </a:t>
            </a:r>
            <a:r>
              <a:rPr lang="el-GR" altLang="el-GR" sz="2400" dirty="0"/>
              <a:t>φαινόμενης πυκνότητας χαρτιού είναι ένα συνηθισμένο πρόβλημα, ιδιαίτερα στην περίπτωση όπου το χαρτί έχει υποστεί </a:t>
            </a:r>
            <a:r>
              <a:rPr lang="el-GR" altLang="el-GR" sz="2400" b="1" dirty="0"/>
              <a:t>στίλβωση σε σημαντικό βαθμό στην </a:t>
            </a:r>
            <a:r>
              <a:rPr lang="el-GR" altLang="el-GR" sz="2400" b="1" dirty="0" err="1"/>
              <a:t>καλάνδρα</a:t>
            </a:r>
            <a:r>
              <a:rPr lang="el-GR" altLang="el-GR" sz="2400" b="1" dirty="0"/>
              <a:t> (</a:t>
            </a:r>
            <a:r>
              <a:rPr lang="en-GB" altLang="el-GR" sz="2400" b="1" dirty="0"/>
              <a:t>heavily </a:t>
            </a:r>
            <a:r>
              <a:rPr lang="en-GB" altLang="el-GR" sz="2400" b="1" dirty="0" err="1"/>
              <a:t>calendered</a:t>
            </a:r>
            <a:r>
              <a:rPr lang="el-GR" altLang="el-GR" sz="2400" b="1" dirty="0"/>
              <a:t>)</a:t>
            </a:r>
          </a:p>
          <a:p>
            <a:r>
              <a:rPr lang="el-GR" altLang="el-GR" sz="2400" dirty="0" smtClean="0"/>
              <a:t>Σε </a:t>
            </a:r>
            <a:r>
              <a:rPr lang="el-GR" altLang="el-GR" sz="2400" dirty="0"/>
              <a:t>αυτή την περίπτωση </a:t>
            </a:r>
            <a:r>
              <a:rPr lang="el-GR" altLang="el-GR" sz="2400" b="1" dirty="0"/>
              <a:t>πρέπει να </a:t>
            </a:r>
            <a:r>
              <a:rPr lang="el-GR" altLang="el-GR" sz="2400" b="1" dirty="0" smtClean="0"/>
              <a:t>ελέγχεται, </a:t>
            </a:r>
            <a:r>
              <a:rPr lang="el-GR" altLang="el-GR" sz="2400" b="1" dirty="0">
                <a:solidFill>
                  <a:srgbClr val="820000"/>
                </a:solidFill>
              </a:rPr>
              <a:t>η υγρασία του χαρτιού,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η </a:t>
            </a:r>
            <a:r>
              <a:rPr lang="el-GR" altLang="el-GR" sz="2400" b="1" dirty="0" err="1">
                <a:solidFill>
                  <a:schemeClr val="accent1">
                    <a:lumMod val="75000"/>
                  </a:schemeClr>
                </a:solidFill>
              </a:rPr>
              <a:t>επιπεδότητα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altLang="el-GR" sz="2400" b="1" dirty="0">
                <a:solidFill>
                  <a:schemeClr val="accent1">
                    <a:lumMod val="75000"/>
                  </a:schemeClr>
                </a:solidFill>
              </a:rPr>
              <a:t>smoothness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l-GR" altLang="el-GR" sz="2400" dirty="0"/>
              <a:t>και τέλος αν είναι εφικτό </a:t>
            </a:r>
            <a:r>
              <a:rPr lang="el-GR" altLang="el-GR" sz="2400" b="1" dirty="0">
                <a:solidFill>
                  <a:srgbClr val="660066"/>
                </a:solidFill>
              </a:rPr>
              <a:t>να μειωθεί η φόρτωση ινών στο υγρό στάδιο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dirty="0"/>
              <a:t>ή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ο βαθμός στίλβωσής του </a:t>
            </a:r>
          </a:p>
        </p:txBody>
      </p:sp>
    </p:spTree>
    <p:extLst>
      <p:ext uri="{BB962C8B-B14F-4D97-AF65-F5344CB8AC3E}">
        <p14:creationId xmlns:p14="http://schemas.microsoft.com/office/powerpoint/2010/main" val="38965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r>
              <a:rPr lang="el-GR" altLang="el-GR" sz="2400" dirty="0" smtClean="0"/>
              <a:t>Από </a:t>
            </a:r>
            <a:r>
              <a:rPr lang="el-GR" altLang="el-GR" sz="2400" dirty="0"/>
              <a:t>τις </a:t>
            </a:r>
            <a:r>
              <a:rPr lang="el-GR" altLang="el-GR" sz="2400" dirty="0" err="1"/>
              <a:t>χαρτόμαζες</a:t>
            </a:r>
            <a:r>
              <a:rPr lang="el-GR" altLang="el-GR" sz="2400" dirty="0"/>
              <a:t> υψηλής απόδοσης παράγονται χαρτιά με υψηλό ειδικό όγκο και χαμηλή πυκνότητα. </a:t>
            </a:r>
          </a:p>
          <a:p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Χαμηλές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τιμές φαινόμενης πυκνότητας είναι λιγότερο συνηθισμένο να απαντηθούν.</a:t>
            </a:r>
          </a:p>
          <a:p>
            <a:r>
              <a:rPr lang="el-GR" altLang="el-GR" sz="2400" dirty="0" smtClean="0"/>
              <a:t>Σε </a:t>
            </a:r>
            <a:r>
              <a:rPr lang="el-GR" altLang="el-GR" sz="2400" dirty="0"/>
              <a:t>αυτή την περίπτωση, με βάση και τα όσα προαναφέρθηκαν μπορεί να επιτευχθεί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αύξηση της τιμής της </a:t>
            </a:r>
          </a:p>
          <a:p>
            <a:pPr lvl="1"/>
            <a:r>
              <a:rPr lang="el-GR" altLang="el-GR" sz="2400" b="1" dirty="0" smtClean="0">
                <a:solidFill>
                  <a:srgbClr val="820000"/>
                </a:solidFill>
              </a:rPr>
              <a:t>με </a:t>
            </a:r>
            <a:r>
              <a:rPr lang="el-GR" altLang="el-GR" sz="2400" b="1" dirty="0">
                <a:solidFill>
                  <a:srgbClr val="820000"/>
                </a:solidFill>
              </a:rPr>
              <a:t>αύξηση του βαθμού άλεσης της </a:t>
            </a:r>
            <a:r>
              <a:rPr lang="el-GR" altLang="el-GR" sz="2400" b="1" dirty="0" err="1">
                <a:solidFill>
                  <a:srgbClr val="820000"/>
                </a:solidFill>
              </a:rPr>
              <a:t>χαρτόμαζας</a:t>
            </a:r>
            <a:endParaRPr lang="el-GR" altLang="el-GR" sz="2400" b="1" dirty="0">
              <a:solidFill>
                <a:srgbClr val="820000"/>
              </a:solidFill>
            </a:endParaRPr>
          </a:p>
          <a:p>
            <a:pPr lvl="1"/>
            <a:r>
              <a:rPr lang="el-GR" altLang="el-GR" sz="2400" b="1" dirty="0" smtClean="0">
                <a:solidFill>
                  <a:srgbClr val="820000"/>
                </a:solidFill>
              </a:rPr>
              <a:t>με </a:t>
            </a:r>
            <a:r>
              <a:rPr lang="el-GR" altLang="el-GR" sz="2400" b="1" dirty="0">
                <a:solidFill>
                  <a:srgbClr val="820000"/>
                </a:solidFill>
              </a:rPr>
              <a:t>χρήση πολτού </a:t>
            </a:r>
            <a:r>
              <a:rPr lang="en-US" altLang="el-GR" sz="2400" b="1" dirty="0" err="1">
                <a:solidFill>
                  <a:srgbClr val="820000"/>
                </a:solidFill>
              </a:rPr>
              <a:t>kraft</a:t>
            </a:r>
            <a:r>
              <a:rPr lang="el-GR" altLang="el-GR" sz="2400" b="1" dirty="0">
                <a:solidFill>
                  <a:srgbClr val="820000"/>
                </a:solidFill>
              </a:rPr>
              <a:t> αντί μηχανικού </a:t>
            </a:r>
            <a:r>
              <a:rPr lang="el-GR" altLang="el-GR" sz="2400" dirty="0"/>
              <a:t>ή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</a:p>
          <a:p>
            <a:pPr lvl="1"/>
            <a:r>
              <a:rPr lang="el-GR" altLang="el-GR" sz="2400" b="1" dirty="0" smtClean="0">
                <a:solidFill>
                  <a:srgbClr val="820000"/>
                </a:solidFill>
              </a:rPr>
              <a:t>με </a:t>
            </a:r>
            <a:r>
              <a:rPr lang="el-GR" altLang="el-GR" sz="2400" b="1" dirty="0">
                <a:solidFill>
                  <a:srgbClr val="820000"/>
                </a:solidFill>
              </a:rPr>
              <a:t>χρήση </a:t>
            </a:r>
            <a:r>
              <a:rPr lang="el-GR" altLang="el-GR" sz="2400" b="1" dirty="0" err="1">
                <a:solidFill>
                  <a:srgbClr val="820000"/>
                </a:solidFill>
              </a:rPr>
              <a:t>αργιλλοπυριτικών</a:t>
            </a:r>
            <a:r>
              <a:rPr lang="el-GR" altLang="el-GR" sz="2400" b="1" dirty="0">
                <a:solidFill>
                  <a:srgbClr val="820000"/>
                </a:solidFill>
              </a:rPr>
              <a:t> υλικών (</a:t>
            </a:r>
            <a:r>
              <a:rPr lang="en-US" altLang="el-GR" sz="2400" b="1" dirty="0">
                <a:solidFill>
                  <a:srgbClr val="820000"/>
                </a:solidFill>
              </a:rPr>
              <a:t>clay</a:t>
            </a:r>
            <a:r>
              <a:rPr lang="el-GR" altLang="el-GR" sz="2400" b="1" dirty="0">
                <a:solidFill>
                  <a:srgbClr val="820000"/>
                </a:solidFill>
              </a:rPr>
              <a:t>)</a:t>
            </a:r>
          </a:p>
          <a:p>
            <a:pPr lvl="1"/>
            <a:r>
              <a:rPr lang="el-GR" altLang="el-GR" sz="2400" dirty="0" smtClean="0"/>
              <a:t>καθώς </a:t>
            </a:r>
            <a:r>
              <a:rPr lang="el-GR" altLang="el-GR" sz="2400" dirty="0"/>
              <a:t>και </a:t>
            </a:r>
            <a:r>
              <a:rPr lang="el-GR" altLang="el-GR" sz="2400" b="1" dirty="0">
                <a:solidFill>
                  <a:srgbClr val="820000"/>
                </a:solidFill>
              </a:rPr>
              <a:t>με αύξηση του βαθμού αφυδάτωσης του ιστού </a:t>
            </a:r>
            <a:r>
              <a:rPr lang="el-GR" altLang="el-GR" sz="2400" dirty="0"/>
              <a:t>και </a:t>
            </a:r>
          </a:p>
          <a:p>
            <a:pPr lvl="1"/>
            <a:r>
              <a:rPr lang="el-GR" altLang="el-GR" sz="2400" b="1" dirty="0" smtClean="0">
                <a:solidFill>
                  <a:srgbClr val="820000"/>
                </a:solidFill>
              </a:rPr>
              <a:t>της </a:t>
            </a:r>
            <a:r>
              <a:rPr lang="el-GR" altLang="el-GR" sz="2400" b="1" dirty="0">
                <a:solidFill>
                  <a:srgbClr val="820000"/>
                </a:solidFill>
              </a:rPr>
              <a:t>φόρτωσης στην </a:t>
            </a:r>
            <a:r>
              <a:rPr lang="el-GR" altLang="el-GR" sz="2400" b="1" dirty="0" err="1">
                <a:solidFill>
                  <a:srgbClr val="820000"/>
                </a:solidFill>
              </a:rPr>
              <a:t>καλάνδρα</a:t>
            </a:r>
            <a:r>
              <a:rPr lang="el-GR" altLang="el-GR" sz="2400" b="1" dirty="0">
                <a:solidFill>
                  <a:srgbClr val="820000"/>
                </a:solidFill>
              </a:rPr>
              <a:t>.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3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Πειραματικό μέρος</a:t>
            </a:r>
            <a:endParaRPr lang="el-GR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>
                <a:solidFill>
                  <a:schemeClr val="accent1">
                    <a:lumMod val="75000"/>
                  </a:schemeClr>
                </a:solidFill>
              </a:rPr>
              <a:t>Όργανα</a:t>
            </a:r>
            <a:endParaRPr lang="en-US" altLang="el-GR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l-GR" altLang="el-GR" dirty="0" smtClean="0"/>
              <a:t>Αναλυτικός </a:t>
            </a:r>
            <a:r>
              <a:rPr lang="el-GR" altLang="el-GR" dirty="0"/>
              <a:t>ζυγός</a:t>
            </a:r>
          </a:p>
          <a:p>
            <a:pPr lvl="1"/>
            <a:r>
              <a:rPr lang="el-GR" altLang="el-GR" dirty="0" err="1"/>
              <a:t>Παχύμετρο</a:t>
            </a:r>
            <a:r>
              <a:rPr lang="el-GR" altLang="el-GR" dirty="0"/>
              <a:t> </a:t>
            </a:r>
            <a:endParaRPr lang="en-US" altLang="el-GR" dirty="0"/>
          </a:p>
          <a:p>
            <a:r>
              <a:rPr lang="el-GR" altLang="el-GR" b="1" dirty="0" smtClean="0">
                <a:solidFill>
                  <a:schemeClr val="accent1">
                    <a:lumMod val="75000"/>
                  </a:schemeClr>
                </a:solidFill>
              </a:rPr>
              <a:t>Υλικά</a:t>
            </a:r>
            <a:endParaRPr lang="en-US" altLang="el-GR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l-GR" altLang="el-GR" dirty="0" smtClean="0"/>
              <a:t>Φύλλα </a:t>
            </a:r>
            <a:r>
              <a:rPr lang="el-GR" altLang="el-GR" dirty="0"/>
              <a:t>χαρτιού γραφής με βάρη 80, 100, 160, 250 και 300 </a:t>
            </a:r>
            <a:r>
              <a:rPr lang="en-US" altLang="el-GR" dirty="0"/>
              <a:t>g</a:t>
            </a:r>
            <a:r>
              <a:rPr lang="el-GR" altLang="el-GR" dirty="0"/>
              <a:t>/</a:t>
            </a:r>
            <a:r>
              <a:rPr lang="en-US" altLang="el-GR" dirty="0"/>
              <a:t>m</a:t>
            </a:r>
            <a:r>
              <a:rPr lang="el-GR" altLang="el-GR" baseline="30000" dirty="0"/>
              <a:t>2</a:t>
            </a:r>
            <a:r>
              <a:rPr lang="el-GR" alt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9535673"/>
                  </p:ext>
                </p:extLst>
              </p:nvPr>
            </p:nvGraphicFramePr>
            <p:xfrm>
              <a:off x="187151" y="1268760"/>
              <a:ext cx="8769699" cy="4850577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341312"/>
                    <a:gridCol w="1028636"/>
                    <a:gridCol w="1114356"/>
                    <a:gridCol w="1064814"/>
                    <a:gridCol w="936104"/>
                    <a:gridCol w="1080120"/>
                    <a:gridCol w="936104"/>
                    <a:gridCol w="1080120"/>
                    <a:gridCol w="1188133"/>
                  </a:tblGrid>
                  <a:tr h="8096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n</a:t>
                          </a:r>
                          <a:endParaRPr lang="el-GR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 smtClean="0"/>
                            <a:t>Μάζα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(g)</a:t>
                          </a:r>
                          <a:endParaRPr lang="el-GR" sz="1600" i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 smtClean="0"/>
                            <a:t>Επιφάνεια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endParaRPr lang="el-GR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𝐜𝐦</m:t>
                                  </m:r>
                                </m:e>
                                <m:sup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)</a:t>
                          </a:r>
                          <a:endParaRPr lang="el-GR" sz="1600" i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 smtClean="0"/>
                            <a:t>Επιφάνεια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endParaRPr lang="el-GR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)</a:t>
                          </a:r>
                          <a:endParaRPr lang="el-GR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endParaRPr lang="en-US" sz="16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(g/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)</a:t>
                          </a:r>
                          <a:endParaRPr lang="el-GR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 smtClean="0"/>
                            <a:t>Μέσο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endParaRPr lang="en-US" sz="16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(g/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)</a:t>
                          </a:r>
                          <a:endParaRPr lang="el-GR" sz="1600" dirty="0"/>
                        </a:p>
                        <a:p>
                          <a:pPr algn="ctr"/>
                          <a:endParaRPr lang="el-GR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 smtClean="0"/>
                            <a:t>Πάχος</a:t>
                          </a:r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</a:t>
                          </a:r>
                          <a:r>
                            <a:rPr lang="el-GR" sz="1600" dirty="0" smtClean="0"/>
                            <a:t>μ</a:t>
                          </a:r>
                          <a:r>
                            <a:rPr lang="en-US" sz="1600" dirty="0" smtClean="0"/>
                            <a:t>m)</a:t>
                          </a:r>
                          <a:endParaRPr lang="el-GR" sz="1600" i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 smtClean="0"/>
                            <a:t>Μέσο</a:t>
                          </a:r>
                          <a:r>
                            <a:rPr lang="el-GR" sz="1600" baseline="0" dirty="0" smtClean="0"/>
                            <a:t> πάχος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(</a:t>
                          </a:r>
                          <a:r>
                            <a:rPr lang="el-GR" sz="1600" dirty="0" smtClean="0"/>
                            <a:t>μ</a:t>
                          </a:r>
                          <a:r>
                            <a:rPr lang="en-US" sz="1600" dirty="0" smtClean="0"/>
                            <a:t>m)</a:t>
                          </a:r>
                          <a:endParaRPr lang="el-GR" sz="1600" i="0" dirty="0" smtClean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 smtClean="0"/>
                            <a:t>Μέση</a:t>
                          </a:r>
                          <a:r>
                            <a:rPr lang="el-GR" sz="1600" baseline="0" dirty="0" smtClean="0"/>
                            <a:t> Φαινόμενη πυκνότητα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(g/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l-GR" sz="1600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)</a:t>
                          </a:r>
                          <a:endParaRPr lang="el-GR" sz="16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266700">
                    <a:tc rowSpan="2">
                      <a:txBody>
                        <a:bodyPr/>
                        <a:lstStyle/>
                        <a:p>
                          <a:pPr marR="6350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20" dirty="0">
                              <a:effectLst/>
                            </a:rPr>
                            <a:t>1</a:t>
                          </a:r>
                          <a:endParaRPr lang="el-GR" sz="1600" spc="60" dirty="0">
                            <a:effectLst/>
                            <a:latin typeface="+mn-lt"/>
                            <a:ea typeface="Georgia"/>
                            <a:cs typeface="Georgia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66700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26924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69240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26924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69240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26924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69240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26670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66700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27400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74003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274003">
                    <a:tc rowSpan="2">
                      <a:txBody>
                        <a:bodyPr/>
                        <a:lstStyle/>
                        <a:p>
                          <a:pPr marR="6350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20" dirty="0">
                              <a:effectLst/>
                            </a:rPr>
                            <a:t>10</a:t>
                          </a:r>
                          <a:endParaRPr lang="el-GR" sz="1600" spc="60" dirty="0">
                            <a:effectLst/>
                            <a:latin typeface="+mn-lt"/>
                            <a:ea typeface="Georgia"/>
                            <a:cs typeface="Georgia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74003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779535673"/>
                  </p:ext>
                </p:extLst>
              </p:nvPr>
            </p:nvGraphicFramePr>
            <p:xfrm>
              <a:off x="187151" y="1268760"/>
              <a:ext cx="8769699" cy="4850577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341312"/>
                    <a:gridCol w="1028636"/>
                    <a:gridCol w="1114356"/>
                    <a:gridCol w="1064814"/>
                    <a:gridCol w="936104"/>
                    <a:gridCol w="1080120"/>
                    <a:gridCol w="936104"/>
                    <a:gridCol w="1080120"/>
                    <a:gridCol w="1188133"/>
                  </a:tblGrid>
                  <a:tr h="10723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n</a:t>
                          </a:r>
                          <a:endParaRPr lang="el-GR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3728" t="-1705" r="-718343" b="-35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24176" t="-1705" r="-567033" b="-35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33143" t="-1705" r="-489714" b="-35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81046" t="-1705" r="-460131" b="-35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3483" t="-1705" r="-295506" b="-35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 smtClean="0"/>
                            <a:t>Πάχος</a:t>
                          </a:r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</a:t>
                          </a:r>
                          <a:r>
                            <a:rPr lang="el-GR" sz="1600" dirty="0" smtClean="0"/>
                            <a:t>μ</a:t>
                          </a:r>
                          <a:r>
                            <a:rPr lang="en-US" sz="1600" dirty="0" smtClean="0"/>
                            <a:t>m)</a:t>
                          </a:r>
                          <a:endParaRPr lang="el-GR" sz="1600" i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 smtClean="0"/>
                            <a:t>Μέσο</a:t>
                          </a:r>
                          <a:r>
                            <a:rPr lang="el-GR" sz="1600" baseline="0" dirty="0" smtClean="0"/>
                            <a:t> πάχος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(</a:t>
                          </a:r>
                          <a:r>
                            <a:rPr lang="el-GR" sz="1600" dirty="0" smtClean="0"/>
                            <a:t>μ</a:t>
                          </a:r>
                          <a:r>
                            <a:rPr lang="en-US" sz="1600" dirty="0" smtClean="0"/>
                            <a:t>m)</a:t>
                          </a:r>
                          <a:endParaRPr lang="el-GR" sz="1600" i="0" dirty="0" smtClean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37949" t="-1705" r="-513" b="-352273"/>
                          </a:stretch>
                        </a:blipFill>
                      </a:tcPr>
                    </a:tc>
                  </a:tr>
                  <a:tr h="266700">
                    <a:tc rowSpan="2">
                      <a:txBody>
                        <a:bodyPr/>
                        <a:lstStyle/>
                        <a:p>
                          <a:pPr marR="6350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20" dirty="0">
                              <a:effectLst/>
                            </a:rPr>
                            <a:t>1</a:t>
                          </a:r>
                          <a:endParaRPr lang="el-GR" sz="1600" spc="60" dirty="0">
                            <a:effectLst/>
                            <a:latin typeface="+mn-lt"/>
                            <a:ea typeface="Georgia"/>
                            <a:cs typeface="Georgia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66700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26924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69240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26924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69240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26924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69240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26670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66700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27400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74003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274003">
                    <a:tc rowSpan="2">
                      <a:txBody>
                        <a:bodyPr/>
                        <a:lstStyle/>
                        <a:p>
                          <a:pPr marR="6350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20" dirty="0">
                              <a:effectLst/>
                            </a:rPr>
                            <a:t>10</a:t>
                          </a:r>
                          <a:endParaRPr lang="el-GR" sz="1600" spc="60" dirty="0">
                            <a:effectLst/>
                            <a:latin typeface="+mn-lt"/>
                            <a:ea typeface="Georgia"/>
                            <a:cs typeface="Georgia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>
                              <a:effectLst/>
                            </a:rPr>
                            <a:t> </a:t>
                          </a:r>
                          <a:endParaRPr lang="el-GR" sz="16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effectLst/>
                            </a:rPr>
                            <a:t> </a:t>
                          </a: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</a:tr>
                  <a:tr h="274003"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ourier New"/>
                          </a:endParaRPr>
                        </a:p>
                      </a:txBody>
                      <a:tcPr marL="6350" marR="635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82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 smtClean="0"/>
              <a:t>C. Fellers, Paper Physics, </a:t>
            </a:r>
            <a:r>
              <a:rPr lang="en-US" sz="2400" dirty="0" smtClean="0"/>
              <a:t>Pulp and Paper Chemistry and Technology</a:t>
            </a:r>
            <a:r>
              <a:rPr lang="en-GB" sz="2400" dirty="0" smtClean="0"/>
              <a:t>, </a:t>
            </a:r>
            <a:r>
              <a:rPr lang="en-US" sz="2400" dirty="0" smtClean="0"/>
              <a:t>Volume </a:t>
            </a:r>
            <a:r>
              <a:rPr lang="en-GB" sz="2400" dirty="0" smtClean="0"/>
              <a:t>4, </a:t>
            </a:r>
            <a:r>
              <a:rPr lang="en-US" sz="2400" dirty="0" smtClean="0"/>
              <a:t>p</a:t>
            </a:r>
            <a:r>
              <a:rPr lang="en-GB" sz="2400" dirty="0" smtClean="0"/>
              <a:t>25, </a:t>
            </a:r>
            <a:r>
              <a:rPr lang="en-US" sz="2400" dirty="0" smtClean="0"/>
              <a:t>Paper Products Physics and Technology</a:t>
            </a:r>
            <a:r>
              <a:rPr lang="en-GB" sz="2400" dirty="0" smtClean="0"/>
              <a:t>, </a:t>
            </a:r>
            <a:r>
              <a:rPr lang="en-US" sz="2400" dirty="0" smtClean="0"/>
              <a:t>M</a:t>
            </a:r>
            <a:r>
              <a:rPr lang="en-GB" sz="2400" dirty="0" smtClean="0"/>
              <a:t>. </a:t>
            </a:r>
            <a:r>
              <a:rPr lang="en-US" sz="2400" dirty="0" err="1" smtClean="0"/>
              <a:t>Ek</a:t>
            </a:r>
            <a:r>
              <a:rPr lang="en-GB" sz="2400" dirty="0" smtClean="0"/>
              <a:t>, </a:t>
            </a:r>
            <a:r>
              <a:rPr lang="en-US" sz="2400" dirty="0" smtClean="0"/>
              <a:t>G</a:t>
            </a:r>
            <a:r>
              <a:rPr lang="en-GB" sz="2400" dirty="0" smtClean="0"/>
              <a:t>. </a:t>
            </a:r>
            <a:r>
              <a:rPr lang="en-US" sz="2400" dirty="0" err="1" smtClean="0"/>
              <a:t>Gellerstedt</a:t>
            </a:r>
            <a:r>
              <a:rPr lang="en-US" sz="2400" dirty="0" smtClean="0"/>
              <a:t> and G. </a:t>
            </a:r>
            <a:r>
              <a:rPr lang="en-US" sz="2400" dirty="0" err="1" smtClean="0"/>
              <a:t>Henriksson</a:t>
            </a:r>
            <a:r>
              <a:rPr lang="en-US" sz="2400" dirty="0" smtClean="0"/>
              <a:t> (Editors), Walter de </a:t>
            </a:r>
            <a:r>
              <a:rPr lang="en-US" sz="2400" dirty="0" err="1" smtClean="0"/>
              <a:t>Gruyter</a:t>
            </a:r>
            <a:r>
              <a:rPr lang="en-US" sz="2400" dirty="0" smtClean="0"/>
              <a:t> GmbH &amp; Co. KG, Berlin, 2009.</a:t>
            </a:r>
            <a:endParaRPr lang="el-GR" sz="2400" dirty="0" smtClean="0"/>
          </a:p>
          <a:p>
            <a:r>
              <a:rPr lang="en-GB" sz="2400" dirty="0" smtClean="0"/>
              <a:t>INTERNATIONAL STANDARD: </a:t>
            </a:r>
            <a:r>
              <a:rPr lang="en-US" sz="2400" dirty="0" smtClean="0"/>
              <a:t>ISO 534:2011  Paper and board -- Determination of thickness, density and specific volume</a:t>
            </a:r>
            <a:endParaRPr lang="el-GR" sz="2400" dirty="0" smtClean="0"/>
          </a:p>
          <a:p>
            <a:r>
              <a:rPr lang="en-GB" sz="2400" dirty="0" smtClean="0"/>
              <a:t>INTERNATIONAL STANDARD: </a:t>
            </a:r>
            <a:r>
              <a:rPr lang="en-US" sz="2400" dirty="0" smtClean="0"/>
              <a:t>ISO 534:1988</a:t>
            </a:r>
            <a:r>
              <a:rPr lang="el-GR" sz="2400" dirty="0" smtClean="0"/>
              <a:t> </a:t>
            </a:r>
            <a:r>
              <a:rPr lang="en-US" sz="2400" dirty="0" smtClean="0"/>
              <a:t>Paper and board -- Determination of thickness and apparent bulk density or apparent sheet density</a:t>
            </a:r>
            <a:endParaRPr lang="el-GR" sz="2400" dirty="0" smtClean="0"/>
          </a:p>
          <a:p>
            <a:pPr lvl="0"/>
            <a:r>
              <a:rPr lang="el-GR" sz="2400" dirty="0" smtClean="0"/>
              <a:t>Ν. Γ. </a:t>
            </a:r>
            <a:r>
              <a:rPr lang="el-GR" sz="2400" dirty="0" err="1" smtClean="0"/>
              <a:t>Καρακασίδης</a:t>
            </a:r>
            <a:r>
              <a:rPr lang="el-GR" sz="2400" dirty="0" smtClean="0"/>
              <a:t>, Εργαστηριακές Ασκήσεις Υλικών Ι, Τμήμα Τεχνολογίας Γραφικών Τεχνών, Αθήνα, 1997.</a:t>
            </a:r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err="1"/>
              <a:t>Μπελέση</a:t>
            </a:r>
            <a:r>
              <a:rPr lang="el-GR" sz="2000" dirty="0"/>
              <a:t> 2014. Βασιλική </a:t>
            </a:r>
            <a:r>
              <a:rPr lang="el-GR" sz="2000" dirty="0" err="1"/>
              <a:t>Μπελέση</a:t>
            </a:r>
            <a:r>
              <a:rPr lang="el-GR" sz="2000" dirty="0"/>
              <a:t>. «Εκτυπωτικά Υποστρώματα (Ε). Ενότητα 4: Προσδιορισμός </a:t>
            </a:r>
            <a:r>
              <a:rPr lang="el-GR" sz="2000" dirty="0" err="1"/>
              <a:t>τoυ</a:t>
            </a:r>
            <a:r>
              <a:rPr lang="el-GR" sz="2000" dirty="0"/>
              <a:t> πάχους μεμονωμένων φύλλων χαρτιού και υπολογισμός της φαινόμενης πυκνότητας χαρτιού».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70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Πάχος </a:t>
            </a:r>
            <a:r>
              <a:rPr lang="el-GR" dirty="0" smtClean="0"/>
              <a:t>χαρτιού</a:t>
            </a:r>
            <a:endParaRPr lang="el-GR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 smtClean="0"/>
              <a:t>Το </a:t>
            </a:r>
            <a:r>
              <a:rPr lang="el-GR" altLang="el-GR" sz="2400" dirty="0"/>
              <a:t>πάχος είναι μία θεμελιώδης ιδιότητα του χαρτιού. Ποικίλλει ανάλογα με </a:t>
            </a:r>
            <a:r>
              <a:rPr lang="el-GR" altLang="el-GR" sz="2400" b="1" dirty="0">
                <a:solidFill>
                  <a:srgbClr val="820000"/>
                </a:solidFill>
              </a:rPr>
              <a:t>τις ίνες </a:t>
            </a:r>
            <a:r>
              <a:rPr lang="el-GR" altLang="el-GR" sz="2400" dirty="0"/>
              <a:t>που τροφοδοτούνται στη </a:t>
            </a:r>
            <a:r>
              <a:rPr lang="el-GR" altLang="el-GR" sz="2400" dirty="0" err="1"/>
              <a:t>χαρτοποιητική</a:t>
            </a:r>
            <a:r>
              <a:rPr lang="el-GR" altLang="el-GR" sz="2400" dirty="0"/>
              <a:t> μηχανή και την </a:t>
            </a:r>
            <a:r>
              <a:rPr lang="el-GR" altLang="el-GR" sz="2400" b="1" dirty="0">
                <a:solidFill>
                  <a:srgbClr val="820000"/>
                </a:solidFill>
              </a:rPr>
              <a:t>τελική επεξεργασία του χαρτιού.</a:t>
            </a:r>
            <a:endParaRPr lang="en-US" altLang="el-GR" sz="2400" b="1" dirty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Οι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ίνες από μαλακό ξύλο </a:t>
            </a:r>
            <a:r>
              <a:rPr lang="el-GR" altLang="el-GR" sz="2400" dirty="0"/>
              <a:t>είναι σαν ταινίες μεγάλου πλάτους με λεπτά τοιχώματα και όταν συγκολλούνται </a:t>
            </a:r>
            <a:r>
              <a:rPr lang="el-GR" altLang="el-GR" sz="2400" b="1" dirty="0">
                <a:solidFill>
                  <a:srgbClr val="820000"/>
                </a:solidFill>
              </a:rPr>
              <a:t>παράγουν πυκνό χαρτί.</a:t>
            </a: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Οι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ίνες από σκληρό ξύλο </a:t>
            </a:r>
            <a:r>
              <a:rPr lang="el-GR" altLang="el-GR" sz="2400" dirty="0"/>
              <a:t>έχουν πιο παχιά τοιχώματα και λιγότερη τάση να συγκολλούνται στενά μεταξύ τους, με αποτέλεσμα την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αύξηση του πάχους του φύλλου χαρτιού. </a:t>
            </a:r>
            <a:endParaRPr lang="en-US" altLang="el-GR" sz="2400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lvl="0"/>
            <a:r>
              <a:rPr lang="en-GB" sz="2000" dirty="0"/>
              <a:t>C. Fellers, Paper Physics, </a:t>
            </a:r>
            <a:r>
              <a:rPr lang="en-US" sz="2000" dirty="0"/>
              <a:t>Pulp and Paper Chemistry and Technology</a:t>
            </a:r>
            <a:r>
              <a:rPr lang="en-GB" sz="2000" dirty="0"/>
              <a:t>, </a:t>
            </a:r>
            <a:r>
              <a:rPr lang="en-US" sz="2000" dirty="0"/>
              <a:t>Volume </a:t>
            </a:r>
            <a:r>
              <a:rPr lang="en-GB" sz="2000" dirty="0"/>
              <a:t>4, </a:t>
            </a:r>
            <a:r>
              <a:rPr lang="en-US" sz="2000" dirty="0"/>
              <a:t>p</a:t>
            </a:r>
            <a:r>
              <a:rPr lang="en-GB" sz="2000" dirty="0"/>
              <a:t>25, </a:t>
            </a:r>
            <a:r>
              <a:rPr lang="en-US" sz="2000" dirty="0"/>
              <a:t>Paper Products Physics and Technology</a:t>
            </a:r>
            <a:r>
              <a:rPr lang="en-GB" sz="2000" dirty="0"/>
              <a:t>, </a:t>
            </a:r>
            <a:r>
              <a:rPr lang="en-US" sz="2000" dirty="0"/>
              <a:t>M</a:t>
            </a:r>
            <a:r>
              <a:rPr lang="en-GB" sz="2000" dirty="0"/>
              <a:t>. </a:t>
            </a:r>
            <a:r>
              <a:rPr lang="en-US" sz="2000" dirty="0" err="1"/>
              <a:t>Ek</a:t>
            </a:r>
            <a:r>
              <a:rPr lang="en-GB" sz="2000" dirty="0"/>
              <a:t>, </a:t>
            </a:r>
            <a:r>
              <a:rPr lang="en-US" sz="2000" dirty="0"/>
              <a:t>G</a:t>
            </a:r>
            <a:r>
              <a:rPr lang="en-GB" sz="2000" dirty="0"/>
              <a:t>. </a:t>
            </a:r>
            <a:r>
              <a:rPr lang="en-US" sz="2000" dirty="0" err="1"/>
              <a:t>Gellerstedt</a:t>
            </a:r>
            <a:r>
              <a:rPr lang="en-US" sz="2000" dirty="0"/>
              <a:t> and G. </a:t>
            </a:r>
            <a:r>
              <a:rPr lang="en-US" sz="2000" dirty="0" err="1"/>
              <a:t>Henriksson</a:t>
            </a:r>
            <a:r>
              <a:rPr lang="en-US" sz="2000" dirty="0"/>
              <a:t> (Editors), Walter de </a:t>
            </a:r>
            <a:r>
              <a:rPr lang="en-US" sz="2000" dirty="0" err="1"/>
              <a:t>Gruyter</a:t>
            </a:r>
            <a:r>
              <a:rPr lang="en-US" sz="2000" dirty="0"/>
              <a:t> GmbH &amp; Co. KG, Berlin, 2009.</a:t>
            </a:r>
            <a:endParaRPr lang="el-GR" sz="2000" dirty="0"/>
          </a:p>
          <a:p>
            <a:r>
              <a:rPr lang="en-GB" sz="2000" dirty="0"/>
              <a:t>INTERNATIONAL STANDARD: </a:t>
            </a:r>
            <a:r>
              <a:rPr lang="en-US" sz="2000" dirty="0"/>
              <a:t>ISO 534:2011  Paper and board -- Determination of thickness, density and specific volume</a:t>
            </a:r>
            <a:endParaRPr lang="el-GR" sz="2000" dirty="0"/>
          </a:p>
          <a:p>
            <a:r>
              <a:rPr lang="en-GB" sz="2000" dirty="0"/>
              <a:t>INTERNATIONAL STANDARD: </a:t>
            </a:r>
            <a:r>
              <a:rPr lang="en-US" sz="2000" dirty="0"/>
              <a:t>ISO 534:1988</a:t>
            </a:r>
            <a:r>
              <a:rPr lang="el-GR" sz="2000" dirty="0"/>
              <a:t> </a:t>
            </a:r>
            <a:r>
              <a:rPr lang="en-US" sz="2000" dirty="0"/>
              <a:t>Paper and board -- Determination of thickness and apparent bulk density or apparent sheet density</a:t>
            </a:r>
            <a:endParaRPr lang="el-GR" sz="2000" dirty="0"/>
          </a:p>
          <a:p>
            <a:pPr lvl="0"/>
            <a:r>
              <a:rPr lang="el-GR" sz="2000" dirty="0"/>
              <a:t>Ν. Γ. </a:t>
            </a:r>
            <a:r>
              <a:rPr lang="el-GR" sz="2000" dirty="0" err="1"/>
              <a:t>Καρακασίδης</a:t>
            </a:r>
            <a:r>
              <a:rPr lang="el-GR" sz="2000" dirty="0"/>
              <a:t>, Εργαστηριακές Ασκήσεις Υλικών Ι, Τμήμα Τεχνολογίας Γραφικών Τεχνών, Αθήνα, 1997.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35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	Το πάχος εξαρτάται από 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το </a:t>
            </a:r>
            <a:r>
              <a:rPr lang="el-GR" altLang="el-GR" sz="2400" b="1" dirty="0">
                <a:solidFill>
                  <a:srgbClr val="820000"/>
                </a:solidFill>
              </a:rPr>
              <a:t>είδος </a:t>
            </a:r>
          </a:p>
          <a:p>
            <a:pPr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τον </a:t>
            </a:r>
            <a:r>
              <a:rPr lang="el-GR" altLang="el-GR" sz="2400" b="1" dirty="0">
                <a:solidFill>
                  <a:srgbClr val="820000"/>
                </a:solidFill>
              </a:rPr>
              <a:t>βαθμό άλεσης της </a:t>
            </a:r>
            <a:r>
              <a:rPr lang="el-GR" altLang="el-GR" sz="2400" b="1" dirty="0" err="1">
                <a:solidFill>
                  <a:srgbClr val="820000"/>
                </a:solidFill>
              </a:rPr>
              <a:t>χαρτόμαζας</a:t>
            </a:r>
            <a:endParaRPr lang="el-GR" altLang="el-GR" sz="2400" b="1" dirty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την </a:t>
            </a:r>
            <a:r>
              <a:rPr lang="el-GR" altLang="el-GR" sz="2400" b="1" dirty="0">
                <a:solidFill>
                  <a:srgbClr val="820000"/>
                </a:solidFill>
              </a:rPr>
              <a:t>πίεση που ασκείται στο υγρό άκρο της </a:t>
            </a:r>
            <a:r>
              <a:rPr lang="el-GR" altLang="el-GR" sz="2400" b="1" dirty="0" err="1">
                <a:solidFill>
                  <a:srgbClr val="820000"/>
                </a:solidFill>
              </a:rPr>
              <a:t>χαρτοποιητικής</a:t>
            </a:r>
            <a:r>
              <a:rPr lang="el-GR" altLang="el-GR" sz="2400" b="1" dirty="0">
                <a:solidFill>
                  <a:srgbClr val="820000"/>
                </a:solidFill>
              </a:rPr>
              <a:t> μηχανής</a:t>
            </a:r>
          </a:p>
          <a:p>
            <a:pPr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την </a:t>
            </a:r>
            <a:r>
              <a:rPr lang="el-GR" altLang="el-GR" sz="2400" b="1" dirty="0">
                <a:solidFill>
                  <a:srgbClr val="820000"/>
                </a:solidFill>
              </a:rPr>
              <a:t>έκταση ή το βαθμό λείανσής του</a:t>
            </a:r>
          </a:p>
          <a:p>
            <a:pPr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την </a:t>
            </a:r>
            <a:r>
              <a:rPr lang="el-GR" altLang="el-GR" sz="2400" b="1" dirty="0">
                <a:solidFill>
                  <a:srgbClr val="820000"/>
                </a:solidFill>
              </a:rPr>
              <a:t>υγρασία και </a:t>
            </a:r>
          </a:p>
          <a:p>
            <a:pPr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την </a:t>
            </a:r>
            <a:r>
              <a:rPr lang="el-GR" altLang="el-GR" sz="2400" b="1" dirty="0">
                <a:solidFill>
                  <a:srgbClr val="820000"/>
                </a:solidFill>
              </a:rPr>
              <a:t>θερμοκρασία.</a:t>
            </a:r>
          </a:p>
          <a:p>
            <a:pPr>
              <a:spcAft>
                <a:spcPts val="600"/>
              </a:spcAft>
              <a:buFontTx/>
              <a:buNone/>
            </a:pPr>
            <a:endParaRPr lang="el-GR" altLang="el-GR" sz="2400" b="1" dirty="0">
              <a:solidFill>
                <a:srgbClr val="009900"/>
              </a:solidFill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Tx/>
              <a:buNone/>
            </a:pPr>
            <a:r>
              <a:rPr lang="el-GR" altLang="el-GR" sz="2400" dirty="0" smtClean="0"/>
              <a:t>Πάχος </a:t>
            </a:r>
            <a:r>
              <a:rPr lang="el-GR" altLang="el-GR" sz="2400" dirty="0"/>
              <a:t>χαρτιού με στενά όρια ανοχής απαιτείται στην κατασκευή βιβλίων όπου τυχόν σφάλματα από εκατοντάδες σελίδες θα μπορούσαν να είναι συσσωρευτικά στο τελικό πάχος του βιβλίου. </a:t>
            </a:r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579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/>
              <a:t>Σύμφωνα με το πρότυπο </a:t>
            </a:r>
            <a:r>
              <a:rPr lang="en-GB" altLang="el-GR" sz="2400" b="1" dirty="0">
                <a:solidFill>
                  <a:srgbClr val="820000"/>
                </a:solidFill>
              </a:rPr>
              <a:t>SCAN</a:t>
            </a:r>
            <a:r>
              <a:rPr lang="el-GR" altLang="el-GR" sz="2400" b="1" dirty="0">
                <a:solidFill>
                  <a:srgbClr val="820000"/>
                </a:solidFill>
              </a:rPr>
              <a:t>-</a:t>
            </a:r>
            <a:r>
              <a:rPr lang="en-GB" altLang="el-GR" sz="2400" b="1" dirty="0">
                <a:solidFill>
                  <a:srgbClr val="820000"/>
                </a:solidFill>
              </a:rPr>
              <a:t>P</a:t>
            </a:r>
            <a:r>
              <a:rPr lang="el-GR" altLang="el-GR" sz="2400" b="1" dirty="0">
                <a:solidFill>
                  <a:srgbClr val="820000"/>
                </a:solidFill>
              </a:rPr>
              <a:t> 7</a:t>
            </a:r>
            <a:r>
              <a:rPr lang="el-GR" altLang="el-GR" sz="2400" dirty="0"/>
              <a:t>, το πάχος του χαρτιού μπορεί να μετράται με δύο τρόπους: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ως το πάχος ενός μονού φύλλου (</a:t>
            </a:r>
            <a:r>
              <a:rPr lang="en-US" altLang="el-GR" sz="2400" b="1" dirty="0">
                <a:solidFill>
                  <a:schemeClr val="accent1">
                    <a:lumMod val="75000"/>
                  </a:schemeClr>
                </a:solidFill>
              </a:rPr>
              <a:t>single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dirty="0"/>
              <a:t>ή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ως το πάχος ενός πλήθους σελίδων (</a:t>
            </a:r>
            <a:r>
              <a:rPr lang="en-GB" altLang="el-GR" sz="2400" b="1" dirty="0">
                <a:solidFill>
                  <a:schemeClr val="accent1">
                    <a:lumMod val="75000"/>
                  </a:schemeClr>
                </a:solidFill>
              </a:rPr>
              <a:t>stack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l-GR" altLang="el-GR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Και </a:t>
            </a:r>
            <a:r>
              <a:rPr lang="el-GR" altLang="el-GR" sz="2400" dirty="0"/>
              <a:t>στις δύο περιπτώσεις το πάχος μετράται ως η απόσταση μεταξύ δύο παράλληλων επιφανειών που έχουν επιφάνεια 200 </a:t>
            </a:r>
            <a:r>
              <a:rPr lang="en-US" altLang="el-GR" sz="2400" dirty="0"/>
              <a:t>mm</a:t>
            </a:r>
            <a:r>
              <a:rPr lang="el-GR" altLang="el-GR" sz="2400" baseline="30000" dirty="0"/>
              <a:t>2</a:t>
            </a:r>
            <a:r>
              <a:rPr lang="el-GR" altLang="el-GR" sz="2400" dirty="0"/>
              <a:t> και υπό πίεση 100 </a:t>
            </a:r>
            <a:r>
              <a:rPr lang="en-GB" altLang="el-GR" sz="2400" dirty="0" err="1"/>
              <a:t>kPa</a:t>
            </a:r>
            <a:r>
              <a:rPr lang="el-GR" altLang="el-GR" sz="2400" dirty="0"/>
              <a:t>. </a:t>
            </a:r>
            <a:endParaRPr lang="el-GR" sz="2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071942"/>
            <a:ext cx="5724525" cy="189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30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Στις μετρήσεις πάχους, </a:t>
            </a:r>
            <a:r>
              <a:rPr lang="el-GR" altLang="el-GR" sz="2400" b="1" dirty="0">
                <a:solidFill>
                  <a:srgbClr val="820000"/>
                </a:solidFill>
              </a:rPr>
              <a:t>ιδιαίτερα για τα μονά φύλλα,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το</a:t>
            </a:r>
            <a:r>
              <a:rPr lang="el-GR" altLang="el-GR" sz="2400" b="1" dirty="0">
                <a:solidFill>
                  <a:srgbClr val="3333FF"/>
                </a:solidFill>
              </a:rPr>
              <a:t>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μέσο πάχος </a:t>
            </a:r>
            <a:r>
              <a:rPr lang="el-GR" altLang="el-GR" sz="2400" dirty="0"/>
              <a:t>του φύλλου αναμένεται ότι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υπερεκτιμάται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dirty="0"/>
              <a:t>εφόσον η επιφανειακή ανομοιογένεια του χαρτιού περιλαμβάνεται στην μέτρηση</a:t>
            </a:r>
            <a:r>
              <a:rPr lang="el-GR" altLang="el-GR" sz="2400" dirty="0" smtClean="0"/>
              <a:t>.</a:t>
            </a:r>
          </a:p>
          <a:p>
            <a:r>
              <a:rPr lang="el-GR" altLang="el-GR" sz="2400" dirty="0" smtClean="0"/>
              <a:t>Με </a:t>
            </a:r>
            <a:r>
              <a:rPr lang="el-GR" altLang="el-GR" sz="2400" dirty="0"/>
              <a:t>την μέτρηση του πάχους μιας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στοίβας χαρτιών </a:t>
            </a:r>
            <a:r>
              <a:rPr lang="el-GR" altLang="el-GR" sz="2400" dirty="0"/>
              <a:t>η ιδέα είναι ότι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τα σφάλματα </a:t>
            </a:r>
            <a:r>
              <a:rPr lang="el-GR" altLang="el-GR" sz="2400" dirty="0"/>
              <a:t>αυτού του είδους θα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μειώνονται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l-GR" altLang="el-GR" sz="2400" dirty="0" smtClean="0"/>
              <a:t>Η </a:t>
            </a:r>
            <a:r>
              <a:rPr lang="el-GR" altLang="el-GR" sz="2400" dirty="0"/>
              <a:t>εμπειρία πάντως έχει δείξει ότι οι επιδράσεις αυτές δεν μπορούν να αποφευχθούν πλήρως με αυτό τον τρόπο</a:t>
            </a:r>
            <a:r>
              <a:rPr lang="el-GR" altLang="el-GR" sz="2400" dirty="0" smtClean="0"/>
              <a:t>.</a:t>
            </a:r>
          </a:p>
          <a:p>
            <a:r>
              <a:rPr lang="el-GR" altLang="el-GR" sz="2400" dirty="0" smtClean="0"/>
              <a:t>Η </a:t>
            </a:r>
            <a:r>
              <a:rPr lang="el-GR" altLang="el-GR" sz="2400" dirty="0"/>
              <a:t>μέτρηση πάντως </a:t>
            </a:r>
            <a:r>
              <a:rPr lang="el-GR" altLang="el-GR" sz="2400" b="1" dirty="0">
                <a:solidFill>
                  <a:srgbClr val="820000"/>
                </a:solidFill>
              </a:rPr>
              <a:t>σε μία στοίβα </a:t>
            </a:r>
            <a:r>
              <a:rPr lang="el-GR" altLang="el-GR" sz="2400" dirty="0"/>
              <a:t>είναι κατάλληλη στην περίπτωση της εκτίμησης του </a:t>
            </a:r>
            <a:r>
              <a:rPr lang="el-GR" altLang="el-GR" sz="2400" b="1" dirty="0">
                <a:solidFill>
                  <a:srgbClr val="820000"/>
                </a:solidFill>
              </a:rPr>
              <a:t>πάχους ενός βιβλίου. </a:t>
            </a:r>
            <a:r>
              <a:rPr lang="el-GR" altLang="el-GR" sz="2400" dirty="0"/>
              <a:t>Γενικά όμως θεωρείται ότι το πάχος χαρτιού όπως μετράται με το πρότυπο αυτό υπερεκτιμάται.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759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>
                <a:ea typeface="Calibri" pitchFamily="34" charset="0"/>
                <a:cs typeface="Times New Roman" pitchFamily="18" charset="0"/>
              </a:rPr>
              <a:t>Πρότυπο</a:t>
            </a:r>
            <a:r>
              <a:rPr lang="el-GR" altLang="el-GR" sz="2400" b="1" dirty="0" smtClean="0">
                <a:solidFill>
                  <a:srgbClr val="0099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altLang="el-GR" sz="2400" b="1" dirty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SCAN P</a:t>
            </a:r>
            <a:r>
              <a:rPr lang="el-GR" altLang="el-GR" sz="2400" b="1" dirty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-88:01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περιγράφει έναν βελτιωμένο προσδιορισμό του πάχους χαρτιού 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για χρήση του σε υπολογισμούς δυσκαμψίας κάμψης (</a:t>
            </a:r>
            <a:r>
              <a:rPr lang="en-US" altLang="el-GR" sz="2400" dirty="0">
                <a:ea typeface="Calibri" pitchFamily="34" charset="0"/>
                <a:cs typeface="Times New Roman" pitchFamily="18" charset="0"/>
              </a:rPr>
              <a:t>bending stiffness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) και σε μελέτες μεταβολών του πάχους στην </a:t>
            </a:r>
            <a:r>
              <a:rPr lang="el-GR" altLang="el-GR" sz="2400" dirty="0" err="1">
                <a:ea typeface="Calibri" pitchFamily="34" charset="0"/>
                <a:cs typeface="Times New Roman" pitchFamily="18" charset="0"/>
              </a:rPr>
              <a:t>καλάνδρα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 καθώς και σε άλλες εφαρμογές. Σύμφωνα με αυτή την μέθοδο,</a:t>
            </a:r>
            <a:r>
              <a:rPr lang="el-GR" altLang="el-GR" sz="2400" b="1" dirty="0">
                <a:solidFill>
                  <a:srgbClr val="0099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το πάχος του χαρτιού «</a:t>
            </a:r>
            <a:r>
              <a:rPr lang="el-GR" altLang="el-GR" sz="2400" b="1" dirty="0" err="1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σκανάρεται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» μεταξύ δύο αντικριστών μετρητικών 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σημείων</a:t>
            </a:r>
            <a:r>
              <a:rPr lang="el-GR" altLang="el-GR" sz="24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έτσι ώστε να</a:t>
            </a:r>
            <a:r>
              <a:rPr lang="el-GR" altLang="el-GR" sz="2400" b="1" dirty="0">
                <a:solidFill>
                  <a:srgbClr val="0099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λαμβάνεται ένα προφίλ πάχους του χαρτιού.</a:t>
            </a:r>
            <a:r>
              <a:rPr lang="el-GR" altLang="el-GR" sz="24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39977" name="Object 9"/>
          <p:cNvGraphicFramePr>
            <a:graphicFrameLocks noChangeAspect="1"/>
          </p:cNvGraphicFramePr>
          <p:nvPr/>
        </p:nvGraphicFramePr>
        <p:xfrm>
          <a:off x="-4533900" y="3228975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Εξίσωση" r:id="rId3" imgW="126780" imgH="215526" progId="Equation.3">
                  <p:embed/>
                </p:oleObj>
              </mc:Choice>
              <mc:Fallback>
                <p:oleObj name="Εξίσωση" r:id="rId3" imgW="126780" imgH="215526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33900" y="3228975"/>
                        <a:ext cx="1238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8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b="1" dirty="0" smtClean="0">
                <a:solidFill>
                  <a:srgbClr val="820000"/>
                </a:solidFill>
              </a:rPr>
              <a:t>Η </a:t>
            </a:r>
            <a:r>
              <a:rPr lang="el-GR" altLang="el-GR" sz="2400" b="1" dirty="0">
                <a:solidFill>
                  <a:srgbClr val="820000"/>
                </a:solidFill>
              </a:rPr>
              <a:t>μέση τιμή καλείται δομικό πάχος (</a:t>
            </a:r>
            <a:r>
              <a:rPr lang="en-GB" altLang="el-GR" sz="2400" b="1" dirty="0">
                <a:solidFill>
                  <a:srgbClr val="820000"/>
                </a:solidFill>
              </a:rPr>
              <a:t>structural thickness</a:t>
            </a:r>
            <a:r>
              <a:rPr lang="el-GR" altLang="el-GR" sz="2400" b="1" dirty="0">
                <a:solidFill>
                  <a:srgbClr val="820000"/>
                </a:solidFill>
              </a:rPr>
              <a:t>).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Το πάχος κατά το </a:t>
            </a:r>
            <a:r>
              <a:rPr lang="en-GB" altLang="el-GR" sz="2400" b="1" dirty="0">
                <a:solidFill>
                  <a:schemeClr val="accent1">
                    <a:lumMod val="75000"/>
                  </a:schemeClr>
                </a:solidFill>
              </a:rPr>
              <a:t>SCAN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GB" altLang="el-GR" sz="24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 7 αντιστοιχεί σε μία τιμή κοντά στην μέγιστη τιμή των κορυφών.</a:t>
            </a:r>
            <a:r>
              <a:rPr lang="el-GR" altLang="el-G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14620"/>
            <a:ext cx="44100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02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Το </a:t>
            </a:r>
            <a:r>
              <a:rPr lang="el-GR" altLang="el-GR" sz="2400" dirty="0"/>
              <a:t>πάχος μερικών χαρτιών μπορεί να μεταβάλλεται σημαντικά και μία μέτρηση του πάχους ως η απόσταση μεταξύ δύο επίπεδων επιφανειών μερικές φορές γίνεται λιγότερο εφαρμόσιμη (</a:t>
            </a:r>
            <a:r>
              <a:rPr lang="en-GB" altLang="el-GR" sz="2400" dirty="0"/>
              <a:t>relevant</a:t>
            </a:r>
            <a:r>
              <a:rPr lang="el-GR" altLang="el-GR" sz="2400" dirty="0"/>
              <a:t>). </a:t>
            </a:r>
            <a:endParaRPr lang="el-GR" altLang="el-GR" sz="2400" dirty="0" smtClean="0"/>
          </a:p>
          <a:p>
            <a:r>
              <a:rPr lang="el-GR" altLang="el-GR" sz="2400" b="1" dirty="0" smtClean="0">
                <a:solidFill>
                  <a:srgbClr val="820000"/>
                </a:solidFill>
              </a:rPr>
              <a:t>Η </a:t>
            </a:r>
            <a:r>
              <a:rPr lang="el-GR" altLang="el-GR" sz="2400" b="1" dirty="0">
                <a:solidFill>
                  <a:srgbClr val="820000"/>
                </a:solidFill>
              </a:rPr>
              <a:t>χρησιμοποίηση δεδομένων όπως είναι η δύναμη που ασκείται και η διάμετρος των μετρούμενων σημείων μπορεί να οδηγήσει στον υπολογισμό μίας μέσης αληθινής τιμής πάχους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</a:t>
            </a:r>
            <a:endParaRPr lang="el-GR" altLang="el-GR" sz="24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48f9da6a8af5770f5baeced1e4fb1ee4f85b"/>
</p:tagLst>
</file>

<file path=ppt/theme/theme1.xml><?xml version="1.0" encoding="utf-8"?>
<a:theme xmlns:a="http://schemas.openxmlformats.org/drawingml/2006/main" name="exo-opistho_simeiomata">
  <a:themeElements>
    <a:clrScheme name="Custom 1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1165</TotalTime>
  <Words>2254</Words>
  <Application>Microsoft Office PowerPoint</Application>
  <PresentationFormat>On-screen Show (4:3)</PresentationFormat>
  <Paragraphs>238</Paragraphs>
  <Slides>32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exo-opistho_simeiomata</vt:lpstr>
      <vt:lpstr>OC_template_updated</vt:lpstr>
      <vt:lpstr>1_exo-opistho_simeiomata</vt:lpstr>
      <vt:lpstr>Εξίσωση</vt:lpstr>
      <vt:lpstr>Εκτυπωτικά Υποστρώματα (Ε)</vt:lpstr>
      <vt:lpstr>Στην άσκηση αυτή θα περιγραφεί </vt:lpstr>
      <vt:lpstr>Πάχος χαρτιού</vt:lpstr>
      <vt:lpstr> Το πάχος εξαρτάται από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Φαινόμενη πυκνότητα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Πειραματικό μέρος</vt:lpstr>
      <vt:lpstr>PowerPoint Presentation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131</cp:revision>
  <dcterms:created xsi:type="dcterms:W3CDTF">2015-05-19T06:24:50Z</dcterms:created>
  <dcterms:modified xsi:type="dcterms:W3CDTF">2015-10-16T12:52:46Z</dcterms:modified>
</cp:coreProperties>
</file>