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6"/>
  </p:notesMasterIdLst>
  <p:handoutMasterIdLst>
    <p:handoutMasterId r:id="rId4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257" r:id="rId39"/>
    <p:sldId id="262" r:id="rId40"/>
    <p:sldId id="264" r:id="rId41"/>
    <p:sldId id="302" r:id="rId42"/>
    <p:sldId id="303" r:id="rId43"/>
    <p:sldId id="266" r:id="rId44"/>
    <p:sldId id="261" r:id="rId45"/>
  </p:sldIdLst>
  <p:sldSz cx="9144000" cy="6858000" type="screen4x3"/>
  <p:notesSz cx="7104063" cy="10234613"/>
  <p:custDataLst>
    <p:tags r:id="rId4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16/4/2015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0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03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98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07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17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663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470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35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4A82"/>
              </a:buClr>
              <a:defRPr sz="2400"/>
            </a:lvl1pPr>
            <a:lvl2pPr marL="742950" indent="-285750">
              <a:buClr>
                <a:srgbClr val="004A82"/>
              </a:buClr>
              <a:buFont typeface="Courier New" panose="02070309020205020404" pitchFamily="49" charset="0"/>
              <a:buChar char="o"/>
              <a:defRPr sz="2200"/>
            </a:lvl2pPr>
            <a:lvl3pPr>
              <a:buClr>
                <a:srgbClr val="004A82"/>
              </a:buClr>
              <a:defRPr sz="2000"/>
            </a:lvl3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776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706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8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14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69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683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76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7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389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8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Illu_pancreas_duodenum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http://commons.wikimedia.org/wiki/User:Arcadian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701_PancreaticTissue.png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kute_exsudative_Pankreatitis_-_CT_axial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Hellerhoff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1820_The_Pancreas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CFCF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/3.0/deed.en" TargetMode="External"/><Relationship Id="rId5" Type="http://schemas.openxmlformats.org/officeDocument/2006/relationships/hyperlink" Target="http://commons.wikimedia.org/wiki/User:BruceBlaus" TargetMode="External"/><Relationship Id="rId4" Type="http://schemas.openxmlformats.org/officeDocument/2006/relationships/hyperlink" Target="http://commons.wikimedia.org/wiki/File:Blausen_0701_PancreaticTissue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hyperlink" Target="http://creativecommons.org/licenses/by/3.0/deed.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Smallbot" TargetMode="External"/><Relationship Id="rId5" Type="http://schemas.openxmlformats.org/officeDocument/2006/relationships/hyperlink" Target="http://commons.wikimedia.org/wiki/File:Sources_of_new_adult_%CE%B2-cells..jpg" TargetMode="Externa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Pngbot" TargetMode="External"/><Relationship Id="rId4" Type="http://schemas.openxmlformats.org/officeDocument/2006/relationships/hyperlink" Target="http://commons.wikimedia.org/wiki/File:Gray533.pn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schemeClr val="tx1"/>
                </a:solidFill>
                <a:latin typeface="+mn-lt"/>
              </a:rPr>
              <a:t>Χειρουργική Νοσηλευτική 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12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Φροντίδα ασθενών με οξεία παγκρεατίτιδα</a:t>
            </a:r>
            <a:endParaRPr lang="el-GR" sz="26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200" dirty="0" smtClean="0"/>
              <a:t>Αντωνία </a:t>
            </a:r>
            <a:r>
              <a:rPr lang="el-GR" sz="2200" dirty="0"/>
              <a:t>Καλογιάννη, Καθηγήτρια </a:t>
            </a:r>
            <a:r>
              <a:rPr lang="el-GR" sz="2200" dirty="0" smtClean="0"/>
              <a:t>Εφαρμογών</a:t>
            </a:r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Ένζυμα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Λιπολυτικά</a:t>
            </a:r>
            <a:r>
              <a:rPr lang="el-GR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err="1"/>
              <a:t>Λιπάση</a:t>
            </a:r>
            <a:r>
              <a:rPr lang="el-GR" dirty="0"/>
              <a:t>, </a:t>
            </a:r>
            <a:r>
              <a:rPr lang="el-GR" dirty="0" err="1"/>
              <a:t>σιλλιπάση</a:t>
            </a:r>
            <a:r>
              <a:rPr lang="el-GR" dirty="0"/>
              <a:t>, </a:t>
            </a:r>
            <a:r>
              <a:rPr lang="el-GR" dirty="0" err="1"/>
              <a:t>φωσφολιπάση</a:t>
            </a:r>
            <a:r>
              <a:rPr lang="el-GR" dirty="0"/>
              <a:t> </a:t>
            </a:r>
            <a:r>
              <a:rPr lang="el-GR" dirty="0" smtClean="0"/>
              <a:t>Α2.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 smtClean="0"/>
              <a:t>Αμυλολυτικά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Αμυλάση.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2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908720"/>
          </a:xfrm>
        </p:spPr>
        <p:txBody>
          <a:bodyPr>
            <a:normAutofit/>
          </a:bodyPr>
          <a:lstStyle/>
          <a:p>
            <a:r>
              <a:rPr lang="el-GR" dirty="0" smtClean="0"/>
              <a:t>Εξωκρινής λειτουργία του παγκρέατος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b="1" dirty="0" smtClean="0"/>
              <a:t>Πέψη των τροφών</a:t>
            </a:r>
          </a:p>
          <a:p>
            <a:pPr>
              <a:spcBef>
                <a:spcPts val="3000"/>
              </a:spcBef>
            </a:pPr>
            <a:r>
              <a:rPr lang="el-GR" dirty="0" smtClean="0"/>
              <a:t>Εντεροκινάση </a:t>
            </a:r>
            <a:r>
              <a:rPr lang="el-GR" dirty="0"/>
              <a:t>ενεργοποιεί τα ανενεργά ένζυμα σε </a:t>
            </a:r>
            <a:r>
              <a:rPr lang="el-GR" dirty="0" smtClean="0"/>
              <a:t>ενεργά,</a:t>
            </a:r>
            <a:endParaRPr lang="el-GR" dirty="0"/>
          </a:p>
          <a:p>
            <a:pPr>
              <a:spcBef>
                <a:spcPts val="3000"/>
              </a:spcBef>
            </a:pPr>
            <a:r>
              <a:rPr lang="el-GR" dirty="0"/>
              <a:t>Αν ενεργοποιηθούν μέσα στο πάγκρεας θα ξεκινήσει η διάσπαση (</a:t>
            </a:r>
            <a:r>
              <a:rPr lang="el-GR" dirty="0" err="1"/>
              <a:t>αυτοπεψία</a:t>
            </a:r>
            <a:r>
              <a:rPr lang="el-GR" dirty="0"/>
              <a:t>) του </a:t>
            </a:r>
            <a:r>
              <a:rPr lang="el-GR" dirty="0" smtClean="0"/>
              <a:t>οργάνου.</a:t>
            </a:r>
            <a:endParaRPr lang="el-GR" dirty="0"/>
          </a:p>
          <a:p>
            <a:pPr>
              <a:spcBef>
                <a:spcPts val="3000"/>
              </a:spcBef>
            </a:pP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Φάσεις γαστρικής έκκρισης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Κεφαλική, 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Οπτικά, οσφρητικά, γευστικά, ψυχικά </a:t>
            </a:r>
            <a:r>
              <a:rPr lang="el-GR" dirty="0" smtClean="0"/>
              <a:t>ερεθίσματα.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Γαστρική,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Διάταση, χημικές </a:t>
            </a:r>
            <a:r>
              <a:rPr lang="el-GR" dirty="0" smtClean="0"/>
              <a:t>ουσίες. 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Εντερική.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Ορμονικά και άλλα </a:t>
            </a:r>
            <a:r>
              <a:rPr lang="el-GR" dirty="0" smtClean="0"/>
              <a:t>ερεθίσματα.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Ο</a:t>
            </a:r>
            <a:r>
              <a:rPr lang="el-GR" dirty="0"/>
              <a:t>υ</a:t>
            </a:r>
            <a:r>
              <a:rPr lang="el-GR" dirty="0" smtClean="0"/>
              <a:t>σίες</a:t>
            </a:r>
            <a:r>
              <a:rPr lang="en-US" dirty="0" smtClean="0"/>
              <a:t> </a:t>
            </a:r>
            <a:r>
              <a:rPr lang="el-GR" dirty="0" smtClean="0"/>
              <a:t>που διεγείρουν την έκκριση του παγκρέατος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Εκκριματίνη (12δάκτυλο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/>
              <a:t>Χολοκυστοκινίνη</a:t>
            </a:r>
            <a:r>
              <a:rPr lang="el-GR" dirty="0"/>
              <a:t> (12δάκτυλο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/>
              <a:t>Γαστρίνη</a:t>
            </a:r>
            <a:r>
              <a:rPr lang="el-GR" dirty="0"/>
              <a:t> (</a:t>
            </a:r>
            <a:r>
              <a:rPr lang="el-GR" dirty="0" smtClean="0"/>
              <a:t>G κύτταρα),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Χολικά άλατα (χοληδόχος κύστη</a:t>
            </a:r>
            <a:r>
              <a:rPr lang="el-GR" dirty="0" smtClean="0"/>
              <a:t>).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2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Παγκρεατίτις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84784"/>
            <a:ext cx="3682752" cy="26642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Κλινική Ταξινόμηση</a:t>
            </a:r>
          </a:p>
          <a:p>
            <a:pPr>
              <a:spcBef>
                <a:spcPts val="3000"/>
              </a:spcBef>
            </a:pPr>
            <a:r>
              <a:rPr lang="el-GR" dirty="0" smtClean="0"/>
              <a:t>Οξεία Παγκρεατίτιδα,</a:t>
            </a:r>
            <a:endParaRPr lang="el-GR" dirty="0"/>
          </a:p>
          <a:p>
            <a:pPr lvl="1">
              <a:spcBef>
                <a:spcPts val="3000"/>
              </a:spcBef>
            </a:pPr>
            <a:r>
              <a:rPr lang="el-GR" dirty="0"/>
              <a:t>Οξεία </a:t>
            </a:r>
            <a:r>
              <a:rPr lang="el-GR" dirty="0" smtClean="0"/>
              <a:t>υποτροπιάζουσα.</a:t>
            </a:r>
            <a:endParaRPr lang="el-GR" dirty="0"/>
          </a:p>
          <a:p>
            <a:pPr>
              <a:spcBef>
                <a:spcPts val="3000"/>
              </a:spcBef>
            </a:pPr>
            <a:r>
              <a:rPr lang="el-GR" dirty="0"/>
              <a:t>Χρόνια </a:t>
            </a:r>
            <a:r>
              <a:rPr lang="el-GR" dirty="0" smtClean="0"/>
              <a:t>παγκρεατίτιδα.</a:t>
            </a:r>
            <a:endParaRPr lang="el-GR" dirty="0"/>
          </a:p>
          <a:p>
            <a:pPr>
              <a:spcBef>
                <a:spcPts val="30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292080" y="1484784"/>
            <a:ext cx="36004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Calibri"/>
              </a:rPr>
              <a:t>Ιστολογική ταξινόμηση</a:t>
            </a:r>
          </a:p>
          <a:p>
            <a:pPr marL="342900" indent="-342900">
              <a:spcBef>
                <a:spcPts val="18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Οιδηματώδης 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18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Αιμορραγική </a:t>
            </a:r>
          </a:p>
          <a:p>
            <a:pPr marL="342900" indent="-342900">
              <a:spcBef>
                <a:spcPts val="1800"/>
              </a:spcBef>
              <a:buClr>
                <a:srgbClr val="004A82"/>
              </a:buClr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Νεκρωτική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572000" y="1484784"/>
            <a:ext cx="0" cy="2262158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98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Οξεία παγκρεατίτιδα (ΟΠ)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dirty="0"/>
              <a:t>Οξεία φλεγμονή του παγκρέατος μη μικροβιακής αιτιολογίας η οποία οφείλεται σε ενεργοποίηση  των παγκρεατικών ενζύμων με τελικό αποτέλεσμα την </a:t>
            </a:r>
            <a:r>
              <a:rPr lang="el-GR" dirty="0" err="1"/>
              <a:t>αυτοπεψία</a:t>
            </a:r>
            <a:r>
              <a:rPr lang="el-GR" dirty="0"/>
              <a:t> του </a:t>
            </a:r>
            <a:r>
              <a:rPr lang="el-GR" dirty="0" smtClean="0"/>
              <a:t>οργάνου.</a:t>
            </a:r>
            <a:endParaRPr lang="el-GR" dirty="0"/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dirty="0"/>
              <a:t>Συχνά εμφανίζεται ως  ήπια </a:t>
            </a:r>
            <a:r>
              <a:rPr lang="el-GR" dirty="0" err="1"/>
              <a:t>αυτοπεριοριζόμενη</a:t>
            </a:r>
            <a:r>
              <a:rPr lang="el-GR" dirty="0"/>
              <a:t> </a:t>
            </a:r>
            <a:r>
              <a:rPr lang="el-GR" dirty="0" smtClean="0"/>
              <a:t>νόσος.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Παθογένεια ΟΠ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l-GR" b="1" dirty="0"/>
              <a:t>3 διαφορετικές εκδοχές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 smtClean="0"/>
              <a:t>Κοινή </a:t>
            </a:r>
            <a:r>
              <a:rPr lang="el-GR" dirty="0"/>
              <a:t>εκβολή χοληδόχου-παγκρεατικού  πόρου (παλινδρόμηση χολής</a:t>
            </a:r>
            <a:r>
              <a:rPr lang="el-GR" dirty="0" smtClean="0"/>
              <a:t>),</a:t>
            </a:r>
            <a:endParaRPr lang="el-GR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Απόφραξη παγκρεατικού </a:t>
            </a:r>
            <a:r>
              <a:rPr lang="el-GR" dirty="0" smtClean="0"/>
              <a:t>πόρου,</a:t>
            </a:r>
            <a:endParaRPr lang="el-GR" dirty="0"/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l-GR" dirty="0"/>
              <a:t>Αύξηση διαπερατότητας παγκρεατικού </a:t>
            </a:r>
            <a:r>
              <a:rPr lang="el-GR" dirty="0" smtClean="0"/>
              <a:t>πόρου.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03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Και οι 3 εκδοχές καταλήγουν</a:t>
            </a:r>
            <a:r>
              <a:rPr lang="en-US" dirty="0" smtClean="0"/>
              <a:t> 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1584176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l-GR" dirty="0" smtClean="0"/>
              <a:t>Εντεροκινάση </a:t>
            </a:r>
            <a:r>
              <a:rPr lang="el-GR" dirty="0"/>
              <a:t>ενεργοποιεί τα πρωτεολυτικά ένζυμα μέσα στο πάγκρεας και κυρίως τη θρυψίνη η οποία με τη σειρά της ενεργοποιεί τα υπόλοιπα </a:t>
            </a:r>
            <a:r>
              <a:rPr lang="el-GR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→→</a:t>
            </a:r>
            <a:r>
              <a:rPr lang="el-GR" dirty="0" smtClean="0"/>
              <a:t> </a:t>
            </a:r>
            <a:r>
              <a:rPr lang="el-GR" b="1" dirty="0" err="1" smtClean="0">
                <a:solidFill>
                  <a:srgbClr val="004A82"/>
                </a:solidFill>
              </a:rPr>
              <a:t>Αυτοπεψία</a:t>
            </a:r>
            <a:r>
              <a:rPr lang="el-GR" b="1" dirty="0" smtClean="0">
                <a:solidFill>
                  <a:srgbClr val="004A82"/>
                </a:solidFill>
              </a:rPr>
              <a:t> Παγκρέατος.</a:t>
            </a:r>
            <a:endParaRPr lang="el-GR" b="1" dirty="0">
              <a:solidFill>
                <a:srgbClr val="004A82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0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Παθογένεια ΟΠ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dirty="0"/>
              <a:t>Αυτοπεψία  του παγκρέατος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dirty="0" smtClean="0"/>
              <a:t> </a:t>
            </a:r>
            <a:r>
              <a:rPr lang="el-GR" dirty="0"/>
              <a:t>παραγωγή </a:t>
            </a:r>
            <a:r>
              <a:rPr lang="el-GR" b="1" dirty="0"/>
              <a:t>εξιδρώματο</a:t>
            </a:r>
            <a:r>
              <a:rPr lang="el-GR" dirty="0"/>
              <a:t>ς (μέχρι και 10 λίτρα και συλλογή στον </a:t>
            </a:r>
            <a:r>
              <a:rPr lang="el-GR" dirty="0" err="1"/>
              <a:t>οπισθοπεριτοναϊκό</a:t>
            </a:r>
            <a:r>
              <a:rPr lang="el-GR" dirty="0"/>
              <a:t> χώρο</a:t>
            </a:r>
            <a:r>
              <a:rPr lang="el-GR" dirty="0" smtClean="0"/>
              <a:t>).</a:t>
            </a:r>
            <a:endParaRPr lang="el-GR" dirty="0"/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dirty="0"/>
              <a:t>Το εξίδρωμα εκτός από νερό περιέχει ενεργοποιημένα ένζυμα  και </a:t>
            </a:r>
            <a:r>
              <a:rPr lang="el-GR" dirty="0" err="1"/>
              <a:t>αγγειοδραστικές</a:t>
            </a:r>
            <a:r>
              <a:rPr lang="el-GR" dirty="0"/>
              <a:t> </a:t>
            </a:r>
            <a:r>
              <a:rPr lang="el-GR" dirty="0" err="1"/>
              <a:t>αμίνες</a:t>
            </a:r>
            <a:r>
              <a:rPr lang="el-GR" dirty="0"/>
              <a:t> </a:t>
            </a:r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dirty="0"/>
              <a:t>Εισέρχεται στην κυκλοφορία </a:t>
            </a:r>
            <a:r>
              <a:rPr lang="el-GR" dirty="0" smtClean="0"/>
              <a:t>και </a:t>
            </a:r>
            <a:r>
              <a:rPr lang="el-GR" dirty="0"/>
              <a:t>μπορεί να προκαλέσει απομακρυσμένες βλάβες (</a:t>
            </a:r>
            <a:r>
              <a:rPr lang="el-GR" dirty="0" err="1"/>
              <a:t>νεφροί</a:t>
            </a:r>
            <a:r>
              <a:rPr lang="el-GR" dirty="0"/>
              <a:t>, πνεύμονες </a:t>
            </a:r>
            <a:r>
              <a:rPr lang="el-GR" dirty="0" err="1"/>
              <a:t>κλπ</a:t>
            </a:r>
            <a:r>
              <a:rPr lang="el-GR" dirty="0" smtClean="0"/>
              <a:t>).</a:t>
            </a:r>
            <a:endParaRPr lang="el-GR" dirty="0"/>
          </a:p>
          <a:p>
            <a:pPr marL="0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el-GR" dirty="0"/>
              <a:t>Όσο πιο έντονη είναι η φλεγμονή του παγκρέατος τόσο πιο έντονες οι βλάβες και η κλινική </a:t>
            </a:r>
            <a:r>
              <a:rPr lang="el-GR" dirty="0" smtClean="0"/>
              <a:t>εικόνα.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2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Αιτιολογία  </a:t>
            </a:r>
            <a:r>
              <a:rPr lang="el-GR" dirty="0"/>
              <a:t>ΟΠ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Χολολιθίαση (Ελλάδα: 90</a:t>
            </a:r>
            <a:r>
              <a:rPr lang="el-GR" dirty="0" smtClean="0"/>
              <a:t>%),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Αλκοόλ,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/>
              <a:t>Υπερασβεστιαμία</a:t>
            </a:r>
            <a:r>
              <a:rPr lang="el-GR" dirty="0"/>
              <a:t>  (</a:t>
            </a:r>
            <a:r>
              <a:rPr lang="el-GR" dirty="0" err="1"/>
              <a:t>υπερπαραθυρεοειδισμός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 smtClean="0"/>
              <a:t>Υπερλιπιδαιμία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Κληρονομικά </a:t>
            </a:r>
            <a:r>
              <a:rPr lang="el-GR" dirty="0" smtClean="0"/>
              <a:t>αίτια,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Μετεγχειρητική –</a:t>
            </a:r>
            <a:r>
              <a:rPr lang="el-GR" dirty="0" smtClean="0"/>
              <a:t>τραυματική,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Φάρμακα (</a:t>
            </a:r>
            <a:r>
              <a:rPr lang="el-GR" dirty="0" err="1"/>
              <a:t>στεροειδή</a:t>
            </a:r>
            <a:r>
              <a:rPr lang="el-GR" dirty="0"/>
              <a:t>, </a:t>
            </a:r>
            <a:r>
              <a:rPr lang="el-GR" dirty="0" err="1"/>
              <a:t>αζαειοπρίμη</a:t>
            </a:r>
            <a:r>
              <a:rPr lang="el-GR" dirty="0"/>
              <a:t>, </a:t>
            </a:r>
            <a:r>
              <a:rPr lang="el-GR" dirty="0" err="1"/>
              <a:t>σουλφοναμίδες</a:t>
            </a:r>
            <a:r>
              <a:rPr lang="el-GR" dirty="0"/>
              <a:t>, </a:t>
            </a:r>
            <a:r>
              <a:rPr lang="el-GR" dirty="0" err="1"/>
              <a:t>τετρακυκλίνες</a:t>
            </a:r>
            <a:r>
              <a:rPr lang="el-GR" dirty="0"/>
              <a:t>, οιστρογόνα, </a:t>
            </a:r>
            <a:r>
              <a:rPr lang="el-GR" dirty="0" err="1"/>
              <a:t>θειαζίδες</a:t>
            </a:r>
            <a:r>
              <a:rPr lang="el-GR" dirty="0"/>
              <a:t> </a:t>
            </a:r>
            <a:r>
              <a:rPr lang="el-GR" dirty="0" err="1"/>
              <a:t>κλπ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Πάγκρεας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34159" y="4437112"/>
            <a:ext cx="2995766" cy="1477328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l-GR" b="1" dirty="0" smtClean="0">
                <a:solidFill>
                  <a:prstClr val="black"/>
                </a:solidFill>
                <a:latin typeface="Calibri"/>
              </a:rPr>
              <a:t>1-3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κεφαλή παγκρέατος,</a:t>
            </a:r>
          </a:p>
          <a:p>
            <a:r>
              <a:rPr lang="el-GR" b="1" dirty="0" smtClean="0">
                <a:solidFill>
                  <a:prstClr val="black"/>
                </a:solidFill>
                <a:latin typeface="Calibri"/>
              </a:rPr>
              <a:t>4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σώμα παγκρέατος,</a:t>
            </a:r>
          </a:p>
          <a:p>
            <a:r>
              <a:rPr lang="el-GR" b="1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 μείζων παγκρεατικός πόρος,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b="1" dirty="0">
                <a:solidFill>
                  <a:prstClr val="black"/>
                </a:solidFill>
                <a:latin typeface="Calibri"/>
              </a:rPr>
              <a:t>11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ουρά παγκρέατος,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r>
              <a:rPr lang="el-GR" b="1" dirty="0">
                <a:solidFill>
                  <a:prstClr val="black"/>
                </a:solidFill>
                <a:latin typeface="Calibri"/>
              </a:rPr>
              <a:t>12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δωδεκαδάκτυλο.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4042792" cy="48965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Οπισθοπεριτοναϊκό </a:t>
            </a:r>
            <a:r>
              <a:rPr lang="el-GR" dirty="0" smtClean="0"/>
              <a:t>όργανο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Τρεις </a:t>
            </a:r>
            <a:r>
              <a:rPr lang="el-GR" dirty="0" smtClean="0"/>
              <a:t>μοίρες</a:t>
            </a:r>
            <a:r>
              <a:rPr lang="en-US" dirty="0"/>
              <a:t>.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 smtClean="0"/>
              <a:t>Κεφαλή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 smtClean="0"/>
              <a:t>Σώμα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 smtClean="0"/>
              <a:t>Ουρά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9" name="Rectangle 7"/>
          <p:cNvSpPr/>
          <p:nvPr/>
        </p:nvSpPr>
        <p:spPr>
          <a:xfrm rot="16200000">
            <a:off x="7503530" y="2669329"/>
            <a:ext cx="26498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Illu pancreas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duodenum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 tooltip="User:Arcadian"/>
              </a:rPr>
              <a:t>Arcadian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grpSp>
        <p:nvGrpSpPr>
          <p:cNvPr id="5" name="Ομάδα 4"/>
          <p:cNvGrpSpPr/>
          <p:nvPr/>
        </p:nvGrpSpPr>
        <p:grpSpPr>
          <a:xfrm>
            <a:off x="4578450" y="1484784"/>
            <a:ext cx="4019153" cy="2830756"/>
            <a:chOff x="4773151" y="1484784"/>
            <a:chExt cx="4019153" cy="2830756"/>
          </a:xfrm>
        </p:grpSpPr>
        <p:pic>
          <p:nvPicPr>
            <p:cNvPr id="1026" name="Picture 2" descr="File:Illu pancreas duodenum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56" b="13590"/>
            <a:stretch/>
          </p:blipFill>
          <p:spPr bwMode="auto">
            <a:xfrm>
              <a:off x="4773151" y="1484784"/>
              <a:ext cx="4019153" cy="28307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Έλλειψη 2"/>
            <p:cNvSpPr/>
            <p:nvPr/>
          </p:nvSpPr>
          <p:spPr>
            <a:xfrm>
              <a:off x="5580112" y="2996952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1" name="Έλλειψη 10"/>
            <p:cNvSpPr/>
            <p:nvPr/>
          </p:nvSpPr>
          <p:spPr>
            <a:xfrm>
              <a:off x="6074800" y="2924944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2" name="Έλλειψη 11"/>
            <p:cNvSpPr/>
            <p:nvPr/>
          </p:nvSpPr>
          <p:spPr>
            <a:xfrm>
              <a:off x="5884912" y="3284984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3" name="Έλλειψη 12"/>
            <p:cNvSpPr/>
            <p:nvPr/>
          </p:nvSpPr>
          <p:spPr>
            <a:xfrm>
              <a:off x="6782727" y="1772816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4" name="Έλλειψη 13"/>
            <p:cNvSpPr/>
            <p:nvPr/>
          </p:nvSpPr>
          <p:spPr>
            <a:xfrm>
              <a:off x="8453587" y="3293368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5" name="Έλλειψη 14"/>
            <p:cNvSpPr/>
            <p:nvPr/>
          </p:nvSpPr>
          <p:spPr>
            <a:xfrm>
              <a:off x="8309571" y="1916832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16" name="Έλλειψη 15"/>
            <p:cNvSpPr/>
            <p:nvPr/>
          </p:nvSpPr>
          <p:spPr>
            <a:xfrm>
              <a:off x="5076056" y="1628800"/>
              <a:ext cx="288032" cy="28803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704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θεωρία χολολιθίασης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7" name="Έλλειψη 6"/>
          <p:cNvSpPr/>
          <p:nvPr/>
        </p:nvSpPr>
        <p:spPr>
          <a:xfrm>
            <a:off x="3635896" y="4005064"/>
            <a:ext cx="72008" cy="1177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8" name="Έλλειψη 7"/>
          <p:cNvSpPr/>
          <p:nvPr/>
        </p:nvSpPr>
        <p:spPr>
          <a:xfrm>
            <a:off x="3831202" y="4002352"/>
            <a:ext cx="72008" cy="1177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0" name="Έλλειψη 9"/>
          <p:cNvSpPr/>
          <p:nvPr/>
        </p:nvSpPr>
        <p:spPr>
          <a:xfrm>
            <a:off x="3740945" y="4002353"/>
            <a:ext cx="72008" cy="1177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Έλλειψη 10"/>
          <p:cNvSpPr/>
          <p:nvPr/>
        </p:nvSpPr>
        <p:spPr>
          <a:xfrm>
            <a:off x="3923928" y="4018209"/>
            <a:ext cx="144016" cy="1308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2" name="Έλλειψη 11"/>
          <p:cNvSpPr/>
          <p:nvPr/>
        </p:nvSpPr>
        <p:spPr>
          <a:xfrm>
            <a:off x="3563888" y="4134876"/>
            <a:ext cx="144016" cy="1308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grpSp>
        <p:nvGrpSpPr>
          <p:cNvPr id="3" name="Ομάδα 2"/>
          <p:cNvGrpSpPr/>
          <p:nvPr/>
        </p:nvGrpSpPr>
        <p:grpSpPr>
          <a:xfrm>
            <a:off x="1331640" y="1128370"/>
            <a:ext cx="6480720" cy="5180949"/>
            <a:chOff x="1403648" y="1124744"/>
            <a:chExt cx="6075943" cy="4423800"/>
          </a:xfrm>
        </p:grpSpPr>
        <p:pic>
          <p:nvPicPr>
            <p:cNvPr id="6" name="Picture 2" descr="File:Blausen 0701 PancreaticTissu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649" r="6951" b="55803"/>
            <a:stretch/>
          </p:blipFill>
          <p:spPr bwMode="auto">
            <a:xfrm>
              <a:off x="2096457" y="1124744"/>
              <a:ext cx="5383134" cy="44238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1403648" y="5081557"/>
              <a:ext cx="1134349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χολόλιθοι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5" name="Rectangle 7"/>
          <p:cNvSpPr/>
          <p:nvPr/>
        </p:nvSpPr>
        <p:spPr>
          <a:xfrm>
            <a:off x="3487719" y="6375903"/>
            <a:ext cx="2907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Blausen 0701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PancreaticTissue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BruceBlaus"/>
              </a:rPr>
              <a:t>BruceBlaus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6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Κλινική εικόνα ΟΠ</a:t>
            </a:r>
            <a:r>
              <a:rPr lang="en-US" dirty="0" smtClean="0"/>
              <a:t> </a:t>
            </a:r>
            <a:r>
              <a:rPr lang="en-US" sz="3200" b="0" dirty="0" smtClean="0"/>
              <a:t>(1 </a:t>
            </a:r>
            <a:r>
              <a:rPr lang="el-GR" sz="3200" b="0" dirty="0" smtClean="0"/>
              <a:t>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Πόνος</a:t>
            </a:r>
            <a:r>
              <a:rPr lang="en-US" dirty="0" smtClean="0"/>
              <a:t>,</a:t>
            </a:r>
            <a:r>
              <a:rPr lang="el-GR" dirty="0"/>
              <a:t>	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Επιγαστρικός έντονος και επιμένων με </a:t>
            </a:r>
            <a:r>
              <a:rPr lang="el-GR" dirty="0" err="1"/>
              <a:t>ζωστηροειδή</a:t>
            </a:r>
            <a:r>
              <a:rPr lang="el-GR" dirty="0"/>
              <a:t> αντανάκλαση προς την οσφύ ή την </a:t>
            </a:r>
            <a:r>
              <a:rPr lang="el-GR" dirty="0" smtClean="0"/>
              <a:t>ράχη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600"/>
              </a:spcBef>
            </a:pPr>
            <a:r>
              <a:rPr lang="el-GR" dirty="0"/>
              <a:t>Προηγείται λιπαρό γεύμα ή μεγάλη κατανάλωση </a:t>
            </a:r>
            <a:r>
              <a:rPr lang="el-GR" dirty="0" smtClean="0"/>
              <a:t>αλκοόλ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Ναυτία και </a:t>
            </a:r>
            <a:r>
              <a:rPr lang="el-GR" dirty="0" smtClean="0"/>
              <a:t>έμετος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Μέτριος πυρετός (38οC</a:t>
            </a:r>
            <a:r>
              <a:rPr lang="el-GR" dirty="0" smtClean="0"/>
              <a:t>)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Μετεωρισμός, </a:t>
            </a:r>
            <a:r>
              <a:rPr lang="el-GR" dirty="0"/>
              <a:t>μείωση </a:t>
            </a:r>
            <a:r>
              <a:rPr lang="el-GR" dirty="0" err="1" smtClean="0"/>
              <a:t>περισταλτισμού</a:t>
            </a:r>
            <a:r>
              <a:rPr lang="en-US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Ατονία </a:t>
            </a:r>
            <a:r>
              <a:rPr lang="el-GR" dirty="0" smtClean="0"/>
              <a:t>εντέρου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ΟΠ</a:t>
            </a:r>
            <a:r>
              <a:rPr lang="en-US" dirty="0"/>
              <a:t> </a:t>
            </a:r>
            <a:r>
              <a:rPr lang="en-US" sz="3200" b="0" dirty="0" smtClean="0"/>
              <a:t>(</a:t>
            </a:r>
            <a:r>
              <a:rPr lang="el-GR" sz="3200" b="0" dirty="0" smtClean="0"/>
              <a:t>2</a:t>
            </a:r>
            <a:r>
              <a:rPr lang="en-US" sz="3200" b="0" dirty="0" smtClean="0"/>
              <a:t> </a:t>
            </a:r>
            <a:r>
              <a:rPr lang="el-GR" sz="3200" b="0" dirty="0"/>
              <a:t>από </a:t>
            </a:r>
            <a:r>
              <a:rPr lang="el-GR" sz="3200" b="0" dirty="0" smtClean="0"/>
              <a:t>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Σημεία </a:t>
            </a:r>
            <a:r>
              <a:rPr lang="el-GR" dirty="0" err="1"/>
              <a:t>οπισθοπεριτονϊκής</a:t>
            </a:r>
            <a:r>
              <a:rPr lang="el-GR" dirty="0"/>
              <a:t> αιμορραγίας(3-6 ημέρες): </a:t>
            </a:r>
          </a:p>
          <a:p>
            <a:pPr lvl="1">
              <a:spcBef>
                <a:spcPts val="600"/>
              </a:spcBef>
            </a:pPr>
            <a:r>
              <a:rPr lang="el-GR" dirty="0"/>
              <a:t>Cullen (εκχυμώσεις </a:t>
            </a:r>
            <a:r>
              <a:rPr lang="el-GR" dirty="0" err="1"/>
              <a:t>περιομφαλικά</a:t>
            </a:r>
            <a:r>
              <a:rPr lang="el-GR" dirty="0" smtClean="0"/>
              <a:t>),</a:t>
            </a:r>
            <a:endParaRPr lang="el-GR" dirty="0"/>
          </a:p>
          <a:p>
            <a:pPr lvl="1">
              <a:spcBef>
                <a:spcPts val="600"/>
              </a:spcBef>
            </a:pPr>
            <a:r>
              <a:rPr lang="el-GR" dirty="0" err="1"/>
              <a:t>Grey</a:t>
            </a:r>
            <a:r>
              <a:rPr lang="el-GR" dirty="0"/>
              <a:t> </a:t>
            </a:r>
            <a:r>
              <a:rPr lang="el-GR" dirty="0" err="1"/>
              <a:t>turner</a:t>
            </a:r>
            <a:r>
              <a:rPr lang="el-GR" dirty="0"/>
              <a:t> (εκχυμώσεις στην πλάγια κοιλιακή χώρα</a:t>
            </a:r>
            <a:r>
              <a:rPr lang="el-GR" dirty="0" smtClean="0"/>
              <a:t>).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Άτυπη σύσπαση </a:t>
            </a:r>
            <a:r>
              <a:rPr lang="el-GR" dirty="0" smtClean="0"/>
              <a:t>κοιλίας.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Εργαστηριακές εξετάσεις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Γενική αίματος</a:t>
            </a:r>
          </a:p>
          <a:p>
            <a:pPr lvl="1">
              <a:spcBef>
                <a:spcPts val="1200"/>
              </a:spcBef>
            </a:pPr>
            <a:r>
              <a:rPr lang="el-GR" dirty="0"/>
              <a:t>Αύξηση </a:t>
            </a:r>
            <a:r>
              <a:rPr lang="el-GR" dirty="0" err="1"/>
              <a:t>Ht</a:t>
            </a:r>
            <a:r>
              <a:rPr lang="el-GR" dirty="0"/>
              <a:t> σε  </a:t>
            </a:r>
            <a:r>
              <a:rPr lang="el-GR" dirty="0" err="1" smtClean="0"/>
              <a:t>αιμοσυμπύκνωση</a:t>
            </a:r>
            <a:r>
              <a:rPr lang="el-GR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Μείωση </a:t>
            </a:r>
            <a:r>
              <a:rPr lang="el-GR" dirty="0" err="1"/>
              <a:t>Ht</a:t>
            </a:r>
            <a:r>
              <a:rPr lang="el-GR" dirty="0"/>
              <a:t> σε αιμορραγική </a:t>
            </a:r>
            <a:r>
              <a:rPr lang="el-GR" dirty="0" smtClean="0"/>
              <a:t>μορφή,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Λευκά:10-12000/mm3.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Ένζυμα</a:t>
            </a:r>
          </a:p>
          <a:p>
            <a:pPr lvl="1">
              <a:spcBef>
                <a:spcPts val="1200"/>
              </a:spcBef>
            </a:pPr>
            <a:r>
              <a:rPr lang="el-GR" dirty="0"/>
              <a:t>Αμυλάση* αίματος: &gt;</a:t>
            </a:r>
            <a:r>
              <a:rPr lang="el-GR" dirty="0" smtClean="0"/>
              <a:t>1000IU/</a:t>
            </a:r>
            <a:r>
              <a:rPr lang="el-GR" dirty="0" err="1" smtClean="0"/>
              <a:t>dL</a:t>
            </a:r>
            <a:r>
              <a:rPr lang="el-GR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Αμυλάση ούρων&gt; </a:t>
            </a:r>
            <a:r>
              <a:rPr lang="el-GR" dirty="0" smtClean="0"/>
              <a:t>5000IU/24h,</a:t>
            </a:r>
            <a:endParaRPr lang="el-GR" dirty="0"/>
          </a:p>
          <a:p>
            <a:pPr lvl="1" algn="just">
              <a:spcBef>
                <a:spcPts val="1200"/>
              </a:spcBef>
            </a:pPr>
            <a:r>
              <a:rPr lang="el-GR" dirty="0" err="1"/>
              <a:t>Λιπάση</a:t>
            </a:r>
            <a:r>
              <a:rPr lang="el-GR" dirty="0"/>
              <a:t>, θρυψίνη και </a:t>
            </a:r>
            <a:r>
              <a:rPr lang="el-GR" dirty="0" err="1" smtClean="0"/>
              <a:t>ελαστάση</a:t>
            </a:r>
            <a:r>
              <a:rPr lang="el-GR" dirty="0" smtClean="0"/>
              <a:t>.</a:t>
            </a:r>
            <a:endParaRPr lang="el-GR" dirty="0"/>
          </a:p>
          <a:p>
            <a:pPr marL="0" indent="0" algn="r">
              <a:spcBef>
                <a:spcPts val="2400"/>
              </a:spcBef>
              <a:buNone/>
            </a:pPr>
            <a:r>
              <a:rPr lang="el-GR" sz="2200" dirty="0"/>
              <a:t>* </a:t>
            </a:r>
            <a:r>
              <a:rPr lang="el-GR" sz="2200" dirty="0" err="1"/>
              <a:t>ισοένζυμο</a:t>
            </a:r>
            <a:r>
              <a:rPr lang="el-GR" sz="2200" dirty="0"/>
              <a:t> P (παγκρεατική) και όχι S (</a:t>
            </a:r>
            <a:r>
              <a:rPr lang="el-GR" sz="2200" dirty="0" err="1"/>
              <a:t>παρωτίδική</a:t>
            </a:r>
            <a:r>
              <a:rPr lang="el-GR" sz="2200" dirty="0"/>
              <a:t>)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Ακτινολογικές εξετάσεις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6836" y="1206556"/>
            <a:ext cx="5050904" cy="5112569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dirty="0"/>
              <a:t>α/α  κοιλίας : έμμεσες </a:t>
            </a:r>
            <a:r>
              <a:rPr lang="el-GR" dirty="0" smtClean="0"/>
              <a:t>πληροφορίες,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Υπερηχογράφημα άνω κοιλίας: ύπαρξη χολόλιθων, οίδημα παγκρέατος και συλλογή </a:t>
            </a:r>
            <a:r>
              <a:rPr lang="el-GR" dirty="0" err="1"/>
              <a:t>περιπαγκρεατικού</a:t>
            </a:r>
            <a:r>
              <a:rPr lang="el-GR" dirty="0"/>
              <a:t> </a:t>
            </a:r>
            <a:r>
              <a:rPr lang="el-GR" dirty="0" smtClean="0"/>
              <a:t>υγρού,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Αξονική τομογραφία: εξέταση </a:t>
            </a:r>
            <a:r>
              <a:rPr lang="el-GR" dirty="0" smtClean="0"/>
              <a:t>εκλογής.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οίδημα παγκρέατος και συλλογή </a:t>
            </a:r>
            <a:r>
              <a:rPr lang="el-GR" dirty="0" err="1"/>
              <a:t>περιπαγκρεατικού</a:t>
            </a:r>
            <a:r>
              <a:rPr lang="el-GR" dirty="0"/>
              <a:t> υγρού, </a:t>
            </a:r>
            <a:r>
              <a:rPr lang="el-GR" dirty="0" err="1"/>
              <a:t>ψευδοκύστεις</a:t>
            </a:r>
            <a:r>
              <a:rPr lang="el-GR" dirty="0"/>
              <a:t>, αποστήματα, νεκρώσεις </a:t>
            </a:r>
            <a:r>
              <a:rPr lang="el-GR" dirty="0" smtClean="0"/>
              <a:t>κλπ</a:t>
            </a:r>
            <a:r>
              <a:rPr lang="el-GR" dirty="0"/>
              <a:t>.</a:t>
            </a:r>
          </a:p>
          <a:p>
            <a:pPr lvl="1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4624668" y="1181646"/>
            <a:ext cx="4477544" cy="3766923"/>
            <a:chOff x="3995936" y="2303259"/>
            <a:chExt cx="4477544" cy="3766923"/>
          </a:xfrm>
        </p:grpSpPr>
        <p:pic>
          <p:nvPicPr>
            <p:cNvPr id="7172" name="Picture 4" descr="File:Akute exsudative Pankreatitis - CT axial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2303259"/>
              <a:ext cx="4477544" cy="3766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Ευθύγραμμο βέλος σύνδεσης 7"/>
            <p:cNvCxnSpPr/>
            <p:nvPr/>
          </p:nvCxnSpPr>
          <p:spPr>
            <a:xfrm flipH="1" flipV="1">
              <a:off x="4210976" y="4725144"/>
              <a:ext cx="288032" cy="432048"/>
            </a:xfrm>
            <a:prstGeom prst="straightConnector1">
              <a:avLst/>
            </a:prstGeom>
            <a:ln w="38100">
              <a:noFill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ύγραμμο βέλος σύνδεσης 9"/>
            <p:cNvCxnSpPr/>
            <p:nvPr/>
          </p:nvCxnSpPr>
          <p:spPr>
            <a:xfrm flipH="1" flipV="1">
              <a:off x="7092280" y="4005064"/>
              <a:ext cx="288032" cy="43204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Ευθύγραμμο βέλος σύνδεσης 11"/>
            <p:cNvCxnSpPr/>
            <p:nvPr/>
          </p:nvCxnSpPr>
          <p:spPr>
            <a:xfrm flipV="1">
              <a:off x="6863440" y="4254876"/>
              <a:ext cx="144016" cy="288032"/>
            </a:xfrm>
            <a:prstGeom prst="straightConnector1">
              <a:avLst/>
            </a:prstGeom>
            <a:ln w="38100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Ευθύγραμμο βέλος σύνδεσης 14"/>
            <p:cNvCxnSpPr/>
            <p:nvPr/>
          </p:nvCxnSpPr>
          <p:spPr>
            <a:xfrm flipH="1">
              <a:off x="7007456" y="3212976"/>
              <a:ext cx="228840" cy="216024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7"/>
          <p:cNvSpPr/>
          <p:nvPr/>
        </p:nvSpPr>
        <p:spPr>
          <a:xfrm>
            <a:off x="4986686" y="4937010"/>
            <a:ext cx="35131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Akute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exsudative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3"/>
              </a:rPr>
              <a:t>Pankreatitis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3"/>
              </a:rPr>
              <a:t> - CT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3"/>
              </a:rPr>
              <a:t>axial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prstClr val="black"/>
                </a:solidFill>
                <a:latin typeface="+mn-lt"/>
                <a:hlinkClick r:id="rId4" tooltip="User:Hellerhoff"/>
              </a:rPr>
              <a:t>Hellerhoff</a:t>
            </a:r>
            <a:r>
              <a:rPr lang="el-GR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90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 smtClean="0"/>
              <a:t>Προγνωστικά κριτήρια κατά </a:t>
            </a:r>
            <a:r>
              <a:rPr lang="en-US" sz="4400" dirty="0" err="1" smtClean="0"/>
              <a:t>Ranson</a:t>
            </a:r>
            <a:r>
              <a:rPr lang="el-GR" sz="4400" dirty="0" smtClean="0"/>
              <a:t>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776"/>
            <a:ext cx="4186808" cy="5040560"/>
          </a:xfrm>
        </p:spPr>
        <p:txBody>
          <a:bodyPr/>
          <a:lstStyle/>
          <a:p>
            <a:pPr marL="0" indent="0">
              <a:buNone/>
            </a:pPr>
            <a:r>
              <a:rPr lang="el-GR" b="1" dirty="0" smtClean="0">
                <a:solidFill>
                  <a:srgbClr val="004A82"/>
                </a:solidFill>
              </a:rPr>
              <a:t>Κατά την εισαγωγή</a:t>
            </a:r>
          </a:p>
          <a:p>
            <a:pPr>
              <a:spcBef>
                <a:spcPts val="1200"/>
              </a:spcBef>
            </a:pPr>
            <a:r>
              <a:rPr lang="el-GR" dirty="0" smtClean="0"/>
              <a:t>Ηλικία&gt;55 ετών,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Λευκά &gt;</a:t>
            </a:r>
            <a:r>
              <a:rPr lang="el-GR" dirty="0" smtClean="0"/>
              <a:t>16000/mm3,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Γλυκόζη αίματος &gt;200 </a:t>
            </a:r>
            <a:r>
              <a:rPr lang="el-GR" dirty="0" err="1" smtClean="0"/>
              <a:t>mg</a:t>
            </a:r>
            <a:r>
              <a:rPr lang="el-GR" dirty="0" smtClean="0"/>
              <a:t>/</a:t>
            </a:r>
            <a:r>
              <a:rPr lang="el-GR" dirty="0" err="1" smtClean="0"/>
              <a:t>dl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Γαλακτική </a:t>
            </a:r>
            <a:r>
              <a:rPr lang="el-GR" dirty="0" err="1"/>
              <a:t>δευδρογονάση</a:t>
            </a:r>
            <a:r>
              <a:rPr lang="el-GR" dirty="0"/>
              <a:t> ορού &gt;350I </a:t>
            </a:r>
            <a:r>
              <a:rPr lang="el-GR" dirty="0" smtClean="0"/>
              <a:t>U/L,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SGOT&gt;250 </a:t>
            </a:r>
            <a:r>
              <a:rPr lang="el-GR" dirty="0" smtClean="0"/>
              <a:t>IU/</a:t>
            </a:r>
            <a:r>
              <a:rPr lang="el-GR" dirty="0" err="1" smtClean="0"/>
              <a:t>Dl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12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4860032" y="1412776"/>
            <a:ext cx="4186808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4A8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b="1" dirty="0" smtClean="0">
                <a:solidFill>
                  <a:srgbClr val="004A82"/>
                </a:solidFill>
              </a:rPr>
              <a:t>Μετά 48 ώρες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</a:rPr>
              <a:t>Πτώση </a:t>
            </a:r>
            <a:r>
              <a:rPr lang="el-GR" dirty="0" err="1">
                <a:solidFill>
                  <a:prstClr val="black"/>
                </a:solidFill>
              </a:rPr>
              <a:t>Ht</a:t>
            </a:r>
            <a:r>
              <a:rPr lang="el-GR" dirty="0">
                <a:solidFill>
                  <a:prstClr val="black"/>
                </a:solidFill>
              </a:rPr>
              <a:t> &gt;10</a:t>
            </a:r>
            <a:r>
              <a:rPr lang="el-GR" dirty="0" smtClean="0">
                <a:solidFill>
                  <a:prstClr val="black"/>
                </a:solidFill>
              </a:rPr>
              <a:t>%,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Ουρία αίματος αύξηση &gt;</a:t>
            </a:r>
            <a:r>
              <a:rPr lang="el-GR" dirty="0" smtClean="0">
                <a:solidFill>
                  <a:prstClr val="black"/>
                </a:solidFill>
              </a:rPr>
              <a:t>8mg/</a:t>
            </a:r>
            <a:r>
              <a:rPr lang="el-GR" dirty="0" err="1" smtClean="0">
                <a:solidFill>
                  <a:prstClr val="black"/>
                </a:solidFill>
              </a:rPr>
              <a:t>dl</a:t>
            </a:r>
            <a:r>
              <a:rPr lang="el-GR" dirty="0" smtClean="0">
                <a:solidFill>
                  <a:prstClr val="black"/>
                </a:solidFill>
              </a:rPr>
              <a:t>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dirty="0" err="1">
                <a:solidFill>
                  <a:prstClr val="black"/>
                </a:solidFill>
              </a:rPr>
              <a:t>Ca</a:t>
            </a:r>
            <a:r>
              <a:rPr lang="el-GR" dirty="0">
                <a:solidFill>
                  <a:prstClr val="black"/>
                </a:solidFill>
              </a:rPr>
              <a:t> ορού </a:t>
            </a:r>
            <a:r>
              <a:rPr lang="el-GR" dirty="0" smtClean="0">
                <a:solidFill>
                  <a:prstClr val="black"/>
                </a:solidFill>
              </a:rPr>
              <a:t>8mg/</a:t>
            </a:r>
            <a:r>
              <a:rPr lang="el-GR" dirty="0" err="1" smtClean="0">
                <a:solidFill>
                  <a:prstClr val="black"/>
                </a:solidFill>
              </a:rPr>
              <a:t>dl</a:t>
            </a:r>
            <a:r>
              <a:rPr lang="el-GR" dirty="0" smtClean="0">
                <a:solidFill>
                  <a:prstClr val="black"/>
                </a:solidFill>
              </a:rPr>
              <a:t>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PaCO2 ,60 </a:t>
            </a:r>
            <a:r>
              <a:rPr lang="el-GR" dirty="0" err="1" smtClean="0">
                <a:solidFill>
                  <a:prstClr val="black"/>
                </a:solidFill>
              </a:rPr>
              <a:t>mmHg</a:t>
            </a:r>
            <a:r>
              <a:rPr lang="el-GR" dirty="0" smtClean="0">
                <a:solidFill>
                  <a:prstClr val="black"/>
                </a:solidFill>
              </a:rPr>
              <a:t>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Έλλειμμα </a:t>
            </a:r>
            <a:r>
              <a:rPr lang="el-GR" dirty="0" smtClean="0">
                <a:solidFill>
                  <a:prstClr val="black"/>
                </a:solidFill>
              </a:rPr>
              <a:t>βάσης4mEq/L,</a:t>
            </a: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</a:rPr>
              <a:t>Μετακίνηση υγρών &gt;600 </a:t>
            </a:r>
            <a:r>
              <a:rPr lang="el-GR" dirty="0" err="1" smtClean="0">
                <a:solidFill>
                  <a:prstClr val="black"/>
                </a:solidFill>
              </a:rPr>
              <a:t>ml</a:t>
            </a:r>
            <a:r>
              <a:rPr lang="el-GR" dirty="0" smtClean="0">
                <a:solidFill>
                  <a:prstClr val="black"/>
                </a:solidFill>
              </a:rPr>
              <a:t>.</a:t>
            </a:r>
            <a:endParaRPr lang="el-GR" dirty="0">
              <a:solidFill>
                <a:prstClr val="black"/>
              </a:solidFill>
            </a:endParaRPr>
          </a:p>
          <a:p>
            <a:pPr marL="0" indent="0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</a:pPr>
            <a:endParaRPr lang="el-GR" dirty="0">
              <a:solidFill>
                <a:prstClr val="black"/>
              </a:solidFill>
            </a:endParaRPr>
          </a:p>
          <a:p>
            <a:pPr fontAlgn="auto">
              <a:spcBef>
                <a:spcPts val="1200"/>
              </a:spcBef>
              <a:spcAft>
                <a:spcPts val="0"/>
              </a:spcAft>
            </a:pP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716016" y="1556792"/>
            <a:ext cx="0" cy="3816424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0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Προγνωστικά κριτήρια κατά </a:t>
            </a:r>
            <a:r>
              <a:rPr lang="en-US" sz="4400" dirty="0" err="1"/>
              <a:t>Ranson</a:t>
            </a:r>
            <a:r>
              <a:rPr lang="el-GR" sz="4400" dirty="0"/>
              <a:t> </a:t>
            </a:r>
            <a:r>
              <a:rPr lang="el-GR" sz="3600" b="0" dirty="0" smtClean="0"/>
              <a:t>(2 </a:t>
            </a:r>
            <a:r>
              <a:rPr lang="el-GR" sz="3600" b="0" dirty="0"/>
              <a:t>από 2)</a:t>
            </a:r>
            <a:endParaRPr lang="el-GR" sz="3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444992"/>
              </p:ext>
            </p:extLst>
          </p:nvPr>
        </p:nvGraphicFramePr>
        <p:xfrm>
          <a:off x="685800" y="1981200"/>
          <a:ext cx="7772400" cy="2599928"/>
        </p:xfrm>
        <a:graphic>
          <a:graphicData uri="http://schemas.openxmlformats.org/drawingml/2006/table">
            <a:tbl>
              <a:tblPr firstRow="1"/>
              <a:tblGrid>
                <a:gridCol w="3695700"/>
                <a:gridCol w="4076700"/>
              </a:tblGrid>
              <a:tr h="655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Αριθμός κριτηρίων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Θνητότητα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0-2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3-4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5-6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89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7-8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5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Υποστηρικτική </a:t>
            </a:r>
            <a:r>
              <a:rPr lang="el-GR" dirty="0" smtClean="0"/>
              <a:t>–</a:t>
            </a:r>
            <a:r>
              <a:rPr lang="en-US" dirty="0" smtClean="0"/>
              <a:t> </a:t>
            </a:r>
            <a:r>
              <a:rPr lang="el-GR" dirty="0" smtClean="0"/>
              <a:t>συντηρητική</a:t>
            </a:r>
            <a:r>
              <a:rPr lang="el-GR" dirty="0" smtClean="0"/>
              <a:t>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 smtClean="0"/>
              <a:t>Φαρμακευτική.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Χειρουργική. 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Αφαίρεση ενσφηνωμένων χολόλιθων από το </a:t>
            </a:r>
            <a:r>
              <a:rPr lang="el-GR" dirty="0" smtClean="0"/>
              <a:t>φύμα,</a:t>
            </a:r>
            <a:endParaRPr lang="el-GR" dirty="0"/>
          </a:p>
          <a:p>
            <a:pPr lvl="1">
              <a:spcBef>
                <a:spcPts val="1200"/>
              </a:spcBef>
            </a:pPr>
            <a:r>
              <a:rPr lang="el-GR" dirty="0"/>
              <a:t>Αντιμετώπιση </a:t>
            </a:r>
            <a:r>
              <a:rPr lang="el-GR" dirty="0" smtClean="0"/>
              <a:t>επιπλοκών. 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Στόχοι της φροντίδας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Ρύθμιση </a:t>
            </a:r>
            <a:r>
              <a:rPr lang="el-GR" dirty="0" err="1"/>
              <a:t>αιμοδυναμικών</a:t>
            </a:r>
            <a:r>
              <a:rPr lang="el-GR" dirty="0"/>
              <a:t> και ηλεκτρολυτικών </a:t>
            </a:r>
            <a:r>
              <a:rPr lang="el-GR" dirty="0" smtClean="0"/>
              <a:t>διαταραχών,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Ανακούφιση του </a:t>
            </a:r>
            <a:r>
              <a:rPr lang="el-GR" dirty="0" smtClean="0"/>
              <a:t>πόνου,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Έλεγχος της παγκρεατικής </a:t>
            </a:r>
            <a:r>
              <a:rPr lang="el-GR" dirty="0" smtClean="0"/>
              <a:t>λειτουργίας,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Ενίσχυση της </a:t>
            </a:r>
            <a:r>
              <a:rPr lang="el-GR" dirty="0" smtClean="0"/>
              <a:t>θρέψης,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Πρόληψη και Αντιμετώπιση των </a:t>
            </a:r>
            <a:r>
              <a:rPr lang="el-GR" dirty="0" smtClean="0"/>
              <a:t>επιπλοκών.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8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Ρύθμιση </a:t>
            </a:r>
            <a:r>
              <a:rPr lang="el-GR" dirty="0" err="1" smtClean="0"/>
              <a:t>αιμοδυναμικών</a:t>
            </a:r>
            <a:r>
              <a:rPr lang="el-GR" dirty="0" smtClean="0"/>
              <a:t> και ηλεκτρολυτικών διαταραχών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/>
              <a:t>Μέτρηση ΖΣ /</a:t>
            </a:r>
            <a:r>
              <a:rPr lang="el-GR" dirty="0" smtClean="0"/>
              <a:t>4ώρες,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Επίπεδο </a:t>
            </a:r>
            <a:r>
              <a:rPr lang="el-GR" dirty="0" smtClean="0"/>
              <a:t>συνείδησης, </a:t>
            </a:r>
            <a:r>
              <a:rPr lang="el-GR" dirty="0"/>
              <a:t>χρώμα δέρματος </a:t>
            </a:r>
            <a:r>
              <a:rPr lang="el-GR" dirty="0" smtClean="0"/>
              <a:t>κλπ,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Κεντρική Φλεβική γραμμή για μέτρηση κεντρικής φλεβικής </a:t>
            </a:r>
            <a:r>
              <a:rPr lang="el-GR" dirty="0" smtClean="0"/>
              <a:t>πίεσης,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Χορήγηση υγρών και ηλεκτρολυτών (κρυσταλλοειδή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Χορήγηση </a:t>
            </a:r>
            <a:r>
              <a:rPr lang="el-GR" dirty="0" smtClean="0"/>
              <a:t>ασβεστίου,</a:t>
            </a:r>
            <a:r>
              <a:rPr lang="el-GR" dirty="0"/>
              <a:t/>
            </a:r>
            <a:br>
              <a:rPr lang="el-GR" dirty="0"/>
            </a:br>
            <a:r>
              <a:rPr lang="el-GR" dirty="0"/>
              <a:t>Χορήγηση </a:t>
            </a:r>
            <a:r>
              <a:rPr lang="el-GR" dirty="0" smtClean="0"/>
              <a:t>αντιβιοτικών (;),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/>
              <a:t>Ουροκαθετήρας</a:t>
            </a:r>
            <a:r>
              <a:rPr lang="el-GR" dirty="0"/>
              <a:t> (μέτρηση αποβαλλόμενων, έλεγχος διούρησης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Πάγκρεας </a:t>
            </a:r>
            <a:r>
              <a:rPr lang="el-GR" sz="3200" b="0" dirty="0" smtClean="0"/>
              <a:t>(2 </a:t>
            </a:r>
            <a:r>
              <a:rPr lang="el-GR" sz="3200" b="0" dirty="0"/>
              <a:t>από 3)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6146" name="Picture 2" descr="File:1820 The Pancre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03" y="1412776"/>
            <a:ext cx="8697994" cy="4392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3405491" y="6006479"/>
            <a:ext cx="23330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1820 The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Pancreas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CFCF"/>
              </a:rPr>
              <a:t>CFCF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6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Ανακούφιση του πόνου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472608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Αυτοαξιολόγηση του πόνου με κλίμακα 1-10 (1: απουσία πόνου, </a:t>
            </a:r>
            <a:r>
              <a:rPr lang="el-GR" dirty="0" smtClean="0"/>
              <a:t>10: </a:t>
            </a:r>
            <a:r>
              <a:rPr lang="el-GR" dirty="0"/>
              <a:t>αφόρητος πόνος</a:t>
            </a:r>
            <a:r>
              <a:rPr lang="el-GR" dirty="0" smtClean="0"/>
              <a:t>). </a:t>
            </a:r>
            <a:endParaRPr lang="el-G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Αποφυγή ισχυρών </a:t>
            </a:r>
            <a:r>
              <a:rPr lang="el-GR" dirty="0" err="1"/>
              <a:t>οπιοειδών</a:t>
            </a:r>
            <a:r>
              <a:rPr lang="el-GR" dirty="0"/>
              <a:t> (σύσπαση σφιγκτήρα του </a:t>
            </a:r>
            <a:r>
              <a:rPr lang="el-GR" dirty="0" err="1" smtClean="0"/>
              <a:t>Oddi</a:t>
            </a:r>
            <a:r>
              <a:rPr lang="el-GR" dirty="0" smtClean="0"/>
              <a:t>;) </a:t>
            </a:r>
            <a:r>
              <a:rPr lang="el-GR" dirty="0"/>
              <a:t>η οποία προκαλεί αύξηση της παγκρεατικής </a:t>
            </a:r>
            <a:r>
              <a:rPr lang="el-GR" dirty="0" smtClean="0"/>
              <a:t>διέγερσης.</a:t>
            </a:r>
            <a:endParaRPr lang="el-G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Χορήγηση αναλγησίας ανά τακτά διαστήματα έτσι ώστε να διατηρούνται σταθερά τα επίπεδα του αναλγητικού(Ι.Ο</a:t>
            </a:r>
            <a:r>
              <a:rPr lang="el-GR" dirty="0" smtClean="0"/>
              <a:t>).</a:t>
            </a:r>
            <a:endParaRPr lang="el-G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Αναπαυτική </a:t>
            </a:r>
            <a:r>
              <a:rPr lang="el-GR" dirty="0" smtClean="0"/>
              <a:t>θέση.</a:t>
            </a:r>
            <a:endParaRPr lang="el-GR" dirty="0"/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dirty="0"/>
              <a:t>Ήρεμο περιβάλλον (ησυχία, απομάκρυνση </a:t>
            </a:r>
            <a:r>
              <a:rPr lang="el-GR" dirty="0" err="1"/>
              <a:t>κάθετι</a:t>
            </a:r>
            <a:r>
              <a:rPr lang="el-GR" dirty="0"/>
              <a:t> που ενοχλεί τον ασθενή και μειώνει την ανοχή του στον πόνο</a:t>
            </a:r>
            <a:r>
              <a:rPr lang="el-GR" dirty="0" smtClean="0"/>
              <a:t>).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dirty="0"/>
              <a:t>Αν δεν ανακουφιστεί από τον πόνο κινδυνεύει από  </a:t>
            </a:r>
            <a:r>
              <a:rPr lang="el-GR" dirty="0" err="1"/>
              <a:t>υποαερισμό</a:t>
            </a:r>
            <a:r>
              <a:rPr lang="el-GR" dirty="0"/>
              <a:t> των πνευμόνων και επιδείνωση της γενικής του κατάστασης.</a:t>
            </a:r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παγκρεατικής λειτουργίας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l-GR" dirty="0"/>
              <a:t>Ουδέν </a:t>
            </a:r>
            <a:r>
              <a:rPr lang="el-GR" dirty="0" err="1" smtClean="0"/>
              <a:t>P.os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Τοποθέτηση </a:t>
            </a:r>
            <a:r>
              <a:rPr lang="el-GR" dirty="0" err="1"/>
              <a:t>Ρινογαστρικού</a:t>
            </a:r>
            <a:r>
              <a:rPr lang="el-GR" dirty="0"/>
              <a:t> καθετήρα </a:t>
            </a:r>
            <a:r>
              <a:rPr lang="el-GR" dirty="0" smtClean="0"/>
              <a:t>(</a:t>
            </a:r>
            <a:r>
              <a:rPr lang="el-GR" dirty="0"/>
              <a:t>↓</a:t>
            </a:r>
            <a:r>
              <a:rPr lang="el-GR" dirty="0" smtClean="0"/>
              <a:t> </a:t>
            </a:r>
            <a:r>
              <a:rPr lang="el-GR" dirty="0"/>
              <a:t>γαστρικής διάτασης και </a:t>
            </a:r>
            <a:r>
              <a:rPr lang="el-GR" dirty="0" smtClean="0"/>
              <a:t>↓ </a:t>
            </a:r>
            <a:r>
              <a:rPr lang="el-GR" dirty="0"/>
              <a:t>μηχανικής διέγερσης του </a:t>
            </a:r>
            <a:r>
              <a:rPr lang="el-GR" dirty="0" smtClean="0"/>
              <a:t>παγκρέατος),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Αναστολείς παγκρεατικής έκκρισης (</a:t>
            </a:r>
            <a:r>
              <a:rPr lang="el-GR" dirty="0" err="1"/>
              <a:t>ατροπίνη</a:t>
            </a:r>
            <a:r>
              <a:rPr lang="el-GR" dirty="0"/>
              <a:t>, </a:t>
            </a:r>
            <a:r>
              <a:rPr lang="el-GR" dirty="0" err="1"/>
              <a:t>σωματοστατίνη,γλυκαγόνο</a:t>
            </a:r>
            <a:r>
              <a:rPr lang="el-GR" dirty="0"/>
              <a:t>, </a:t>
            </a:r>
            <a:r>
              <a:rPr lang="el-GR" dirty="0" err="1"/>
              <a:t>καλσιτονίνη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αναστολείς των παγκρεατικών </a:t>
            </a:r>
            <a:r>
              <a:rPr lang="el-GR" dirty="0" smtClean="0"/>
              <a:t>ενζύμων,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Ανταγωνιστές  Η2 </a:t>
            </a:r>
            <a:r>
              <a:rPr lang="el-GR" dirty="0" err="1"/>
              <a:t>ισταμίνης</a:t>
            </a:r>
            <a:r>
              <a:rPr lang="el-GR" dirty="0"/>
              <a:t> και </a:t>
            </a:r>
            <a:r>
              <a:rPr lang="el-GR" dirty="0" err="1"/>
              <a:t>αντιόξινα</a:t>
            </a:r>
            <a:r>
              <a:rPr lang="el-GR" dirty="0"/>
              <a:t> (πρόληψη αιμορραγίας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Αποφυγή  έντονων οσμών από φαγητό ή θέα φαγητού γιατί ↑ η κεφαλική διέγερση του </a:t>
            </a:r>
            <a:r>
              <a:rPr lang="el-GR" dirty="0" smtClean="0"/>
              <a:t>παγκρέατος,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>
                <a:solidFill>
                  <a:srgbClr val="004A82"/>
                </a:solidFill>
              </a:rPr>
              <a:t>Σε υπεργλυκαιμία: </a:t>
            </a:r>
            <a:r>
              <a:rPr lang="el-GR" b="1" dirty="0" smtClean="0">
                <a:solidFill>
                  <a:srgbClr val="004A82"/>
                </a:solidFill>
              </a:rPr>
              <a:t>ινσουλίνη.</a:t>
            </a:r>
            <a:endParaRPr lang="el-GR" b="1" dirty="0">
              <a:solidFill>
                <a:srgbClr val="004A82"/>
              </a:solidFill>
            </a:endParaRP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Ενίσχυση της θρέψης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l-GR" dirty="0"/>
              <a:t>Η διαταραχή της οφείλεται στην θεραπευτική νηστεία του ασθενή και  στον αυξημένο καταβολισμό λόγω της </a:t>
            </a:r>
            <a:r>
              <a:rPr lang="el-GR" dirty="0" smtClean="0"/>
              <a:t>νόσου,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Μέτρηση λευκωμάτων και </a:t>
            </a:r>
            <a:r>
              <a:rPr lang="el-GR" dirty="0" err="1"/>
              <a:t>τρανσφερίνης</a:t>
            </a:r>
            <a:r>
              <a:rPr lang="el-GR" dirty="0"/>
              <a:t> </a:t>
            </a:r>
            <a:r>
              <a:rPr lang="el-GR" dirty="0" smtClean="0"/>
              <a:t>ορού, 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Εκτίμηση της Όψης και γενικής </a:t>
            </a:r>
            <a:r>
              <a:rPr lang="el-GR" dirty="0" smtClean="0"/>
              <a:t>κατάστασης, 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Αξιολόγηση των κενώσεων (</a:t>
            </a:r>
            <a:r>
              <a:rPr lang="el-GR" dirty="0" err="1"/>
              <a:t>στεατόρροια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dirty="0"/>
              <a:t>Χορήγηση D/W 5% αρχικά, για ενέργεια και μείωση του καταβολισμού των </a:t>
            </a:r>
            <a:r>
              <a:rPr lang="el-GR" dirty="0" smtClean="0"/>
              <a:t>λευκωμάτων,</a:t>
            </a:r>
            <a:endParaRPr lang="el-GR" dirty="0"/>
          </a:p>
          <a:p>
            <a:pPr>
              <a:spcBef>
                <a:spcPts val="1200"/>
              </a:spcBef>
            </a:pPr>
            <a:r>
              <a:rPr lang="el-GR" b="1" dirty="0">
                <a:solidFill>
                  <a:srgbClr val="004A82"/>
                </a:solidFill>
              </a:rPr>
              <a:t>Ολική Παρεντερική Διατροφή  (ΟΠΔ) με ΙΟ, όταν η νηστεία πρόκειται να παραταθεί για &gt;5 </a:t>
            </a:r>
            <a:r>
              <a:rPr lang="el-GR" b="1" dirty="0" smtClean="0">
                <a:solidFill>
                  <a:srgbClr val="004A82"/>
                </a:solidFill>
              </a:rPr>
              <a:t>ημέρες,</a:t>
            </a:r>
            <a:endParaRPr lang="el-GR" b="1" dirty="0">
              <a:solidFill>
                <a:srgbClr val="004A82"/>
              </a:solidFill>
            </a:endParaRPr>
          </a:p>
          <a:p>
            <a:pPr>
              <a:spcBef>
                <a:spcPts val="1200"/>
              </a:spcBef>
            </a:pPr>
            <a:r>
              <a:rPr lang="el-GR" b="1" dirty="0">
                <a:solidFill>
                  <a:srgbClr val="004A82"/>
                </a:solidFill>
              </a:rPr>
              <a:t>Λαμβάνονται όλα τα μέτρα και οι προφυλάξεις που ισχύουν στην χορήγηση </a:t>
            </a:r>
            <a:r>
              <a:rPr lang="el-GR" b="1" dirty="0" smtClean="0">
                <a:solidFill>
                  <a:srgbClr val="004A82"/>
                </a:solidFill>
              </a:rPr>
              <a:t>ΟΠΔ.</a:t>
            </a:r>
            <a:endParaRPr lang="el-GR" b="1" dirty="0">
              <a:solidFill>
                <a:srgbClr val="004A82"/>
              </a:solidFill>
            </a:endParaRPr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Συστηματικές επιπλοκές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 err="1" smtClean="0"/>
              <a:t>Υποογκαιμική</a:t>
            </a:r>
            <a:r>
              <a:rPr lang="el-GR" dirty="0" smtClean="0"/>
              <a:t> καταπληξία,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Οξεία αναπνευστική ανεπάρκεια (ARDS</a:t>
            </a:r>
            <a:r>
              <a:rPr lang="el-GR" dirty="0" smtClean="0"/>
              <a:t>),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Οξεία νεφρική </a:t>
            </a:r>
            <a:r>
              <a:rPr lang="el-GR" dirty="0" smtClean="0"/>
              <a:t>ανεπάρκεια,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 smtClean="0"/>
              <a:t>Υπασβεστιαμία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Υπεργλυκαιμία,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Διαταραχές της </a:t>
            </a:r>
            <a:r>
              <a:rPr lang="el-GR" dirty="0" smtClean="0"/>
              <a:t>πήξης,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Οξεία ηπατική </a:t>
            </a:r>
            <a:r>
              <a:rPr lang="el-GR" dirty="0" smtClean="0"/>
              <a:t>ανεπάρκεια.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70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Πρόληψη συστηματικών επιπλοκών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/>
          <a:lstStyle/>
          <a:p>
            <a:pPr marL="0">
              <a:spcBef>
                <a:spcPts val="1200"/>
              </a:spcBef>
            </a:pPr>
            <a:r>
              <a:rPr lang="el-GR" dirty="0"/>
              <a:t>Αιμοδυναμική σταθεροποίηση του </a:t>
            </a:r>
            <a:r>
              <a:rPr lang="el-GR" dirty="0" smtClean="0"/>
              <a:t>ασθενή,</a:t>
            </a:r>
            <a:endParaRPr lang="el-GR" dirty="0"/>
          </a:p>
          <a:p>
            <a:pPr marL="0">
              <a:spcBef>
                <a:spcPts val="1200"/>
              </a:spcBef>
            </a:pPr>
            <a:r>
              <a:rPr lang="el-GR" dirty="0"/>
              <a:t>Εφαρμογή της θεραπεία της παγκρεατίτιδας </a:t>
            </a:r>
            <a:r>
              <a:rPr lang="el-GR" dirty="0" err="1" smtClean="0"/>
              <a:t>κλπ</a:t>
            </a:r>
            <a:r>
              <a:rPr lang="el-GR" dirty="0" smtClean="0"/>
              <a:t>,</a:t>
            </a:r>
            <a:endParaRPr lang="el-GR" dirty="0"/>
          </a:p>
          <a:p>
            <a:pPr marL="0">
              <a:spcBef>
                <a:spcPts val="1200"/>
              </a:spcBef>
            </a:pPr>
            <a:r>
              <a:rPr lang="el-GR" dirty="0"/>
              <a:t>Παρακολούθηση του ασθενή για τυχόν εμφάνιση σημείων και </a:t>
            </a:r>
            <a:r>
              <a:rPr lang="el-GR" dirty="0" smtClean="0"/>
              <a:t>συμπτωμάτων.</a:t>
            </a:r>
            <a:endParaRPr lang="el-GR" dirty="0"/>
          </a:p>
          <a:p>
            <a:pPr marL="0" lvl="1">
              <a:spcBef>
                <a:spcPts val="1200"/>
              </a:spcBef>
            </a:pPr>
            <a:r>
              <a:rPr lang="el-GR" b="1" dirty="0" err="1" smtClean="0"/>
              <a:t>shock</a:t>
            </a:r>
            <a:r>
              <a:rPr lang="el-GR" dirty="0" smtClean="0"/>
              <a:t> </a:t>
            </a:r>
            <a:r>
              <a:rPr lang="el-GR" dirty="0"/>
              <a:t>(υπόταση, ταχυκαρδία, ωχρότητα και ψυχρότητα δέρματος, μείωση διούρησης , μείωση επιπέδου συνείδησης και γενικά επιδείνωσης της γενικής </a:t>
            </a:r>
            <a:r>
              <a:rPr lang="el-GR" dirty="0" smtClean="0"/>
              <a:t>κατάστασης,</a:t>
            </a:r>
            <a:endParaRPr lang="el-GR" dirty="0"/>
          </a:p>
          <a:p>
            <a:pPr marL="0" lvl="1">
              <a:spcBef>
                <a:spcPts val="1200"/>
              </a:spcBef>
            </a:pPr>
            <a:r>
              <a:rPr lang="el-GR" b="1" dirty="0"/>
              <a:t>ARDS</a:t>
            </a:r>
            <a:r>
              <a:rPr lang="el-GR" dirty="0"/>
              <a:t> (δύσπνοια, ταχύπνοια, κυάνωση, διαταραχή στα αέρια αίματος</a:t>
            </a:r>
            <a:r>
              <a:rPr lang="el-GR" dirty="0" smtClean="0"/>
              <a:t>),</a:t>
            </a:r>
            <a:endParaRPr lang="el-GR" dirty="0"/>
          </a:p>
          <a:p>
            <a:pPr marL="0" lvl="1">
              <a:spcBef>
                <a:spcPts val="1200"/>
              </a:spcBef>
            </a:pPr>
            <a:r>
              <a:rPr lang="el-GR" b="1" dirty="0"/>
              <a:t>ΟΝΑ</a:t>
            </a:r>
            <a:r>
              <a:rPr lang="el-GR" dirty="0"/>
              <a:t> (σημαντική μείωση διούρησης , αύξηση του καλίου, οιδήματα, διαταραχή επιπέδου συνείδησης, παθολογική γενική ούρων  </a:t>
            </a:r>
            <a:r>
              <a:rPr lang="el-GR" dirty="0" smtClean="0"/>
              <a:t>κλπ.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Τοπικές επιπλοκές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Νεκρώσεις,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Αποστήματα,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err="1" smtClean="0"/>
              <a:t>Ψευδοκύστεις</a:t>
            </a:r>
            <a:r>
              <a:rPr lang="el-GR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Πρόγνωση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85-90%</a:t>
            </a:r>
          </a:p>
          <a:p>
            <a:pPr marL="355600" indent="0">
              <a:buNone/>
            </a:pPr>
            <a:r>
              <a:rPr lang="el-GR" dirty="0"/>
              <a:t>των περιπτώσεων έχει ήπια διαδρομή και η νόσος υποχωρεί με συντηρητικά </a:t>
            </a:r>
            <a:r>
              <a:rPr lang="el-GR" dirty="0" smtClean="0"/>
              <a:t>μέσα.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10-15%</a:t>
            </a:r>
          </a:p>
          <a:p>
            <a:pPr marL="355600" indent="0">
              <a:buNone/>
            </a:pPr>
            <a:r>
              <a:rPr lang="el-GR" dirty="0"/>
              <a:t> βαριά μορφή με υψηλή νοσηρότητα και </a:t>
            </a:r>
            <a:r>
              <a:rPr lang="el-GR" dirty="0" smtClean="0"/>
              <a:t>θνητότητα.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/>
              <a:t>Γενικά η θνητότητα της ΟΠ είναι &lt;10</a:t>
            </a:r>
            <a:r>
              <a:rPr lang="el-GR" dirty="0" smtClean="0"/>
              <a:t>%.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1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Αντωνία Καλογιάννη </a:t>
            </a:r>
            <a:r>
              <a:rPr lang="el-GR" sz="2000" dirty="0" smtClean="0"/>
              <a:t>2014. </a:t>
            </a:r>
            <a:r>
              <a:rPr lang="el-GR" sz="2000" dirty="0"/>
              <a:t>Αντωνία Καλογιάννη. «Χειρουργική Νοσηλευτική Ι (Θ). </a:t>
            </a:r>
            <a:r>
              <a:rPr lang="el-GR" sz="2000" dirty="0" smtClean="0"/>
              <a:t>Ενότητα 12</a:t>
            </a:r>
            <a:r>
              <a:rPr lang="en-US" sz="2000" dirty="0" smtClean="0"/>
              <a:t>:</a:t>
            </a:r>
            <a:r>
              <a:rPr lang="el-GR" sz="2000" dirty="0"/>
              <a:t> Φροντίδα ασθενών με οξεία παγκρεατίτιδα».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Πάγκρεας </a:t>
            </a:r>
            <a:r>
              <a:rPr lang="el-GR" sz="3200" b="0" dirty="0" smtClean="0"/>
              <a:t>(3 </a:t>
            </a:r>
            <a:r>
              <a:rPr lang="el-GR" sz="3200" b="0" dirty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Ενδοκρινής μοίρα (</a:t>
            </a:r>
            <a:r>
              <a:rPr lang="el-GR" dirty="0"/>
              <a:t>5%)</a:t>
            </a:r>
          </a:p>
          <a:p>
            <a:pPr lvl="1">
              <a:spcBef>
                <a:spcPts val="1800"/>
              </a:spcBef>
            </a:pPr>
            <a:r>
              <a:rPr lang="el-GR" sz="2400" dirty="0"/>
              <a:t>Νησίδια του </a:t>
            </a:r>
            <a:r>
              <a:rPr lang="el-GR" sz="2400" dirty="0" err="1"/>
              <a:t>Langerhans</a:t>
            </a:r>
            <a:endParaRPr lang="el-GR" sz="2400" dirty="0"/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/>
              <a:t>Κύτταρα α: </a:t>
            </a:r>
            <a:r>
              <a:rPr lang="el-GR" sz="2400" dirty="0" err="1"/>
              <a:t>γλυκαγόνη</a:t>
            </a:r>
            <a:r>
              <a:rPr lang="el-GR" sz="2400" dirty="0"/>
              <a:t> και ανασταλτικό </a:t>
            </a:r>
            <a:r>
              <a:rPr lang="el-GR" sz="2400" dirty="0" smtClean="0"/>
              <a:t>πολυπεπτίδιο,</a:t>
            </a:r>
            <a:endParaRPr lang="el-GR" sz="2400" dirty="0"/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/>
              <a:t>Κύτταρα β: </a:t>
            </a:r>
            <a:r>
              <a:rPr lang="el-GR" sz="2400" dirty="0" smtClean="0"/>
              <a:t>ινσουλίνη,</a:t>
            </a:r>
            <a:endParaRPr lang="el-GR" sz="2400" dirty="0"/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/>
              <a:t>Κύτταρα δ: </a:t>
            </a:r>
            <a:r>
              <a:rPr lang="el-GR" sz="2400" dirty="0" err="1" smtClean="0"/>
              <a:t>σωματοστατίνη</a:t>
            </a:r>
            <a:r>
              <a:rPr lang="el-GR" sz="2400" dirty="0" smtClean="0"/>
              <a:t>:  </a:t>
            </a:r>
            <a:r>
              <a:rPr lang="el-GR" sz="2400" dirty="0"/>
              <a:t>έχει ανασταλτική δράση </a:t>
            </a:r>
            <a:r>
              <a:rPr lang="el-GR" sz="2400" dirty="0" err="1"/>
              <a:t>επι</a:t>
            </a:r>
            <a:r>
              <a:rPr lang="el-GR" sz="2400" dirty="0"/>
              <a:t> των εκκρίσεων του γαστρεντερικού και της κινητικότητας του </a:t>
            </a:r>
            <a:r>
              <a:rPr lang="el-GR" sz="2400" dirty="0" smtClean="0"/>
              <a:t>κλπ,</a:t>
            </a:r>
            <a:endParaRPr lang="el-GR" sz="2400" dirty="0"/>
          </a:p>
          <a:p>
            <a:pPr lvl="2">
              <a:spcBef>
                <a:spcPts val="1200"/>
              </a:spcBef>
              <a:buFont typeface="Calibri" panose="020F0502020204030204" pitchFamily="34" charset="0"/>
              <a:buChar char="‒"/>
            </a:pPr>
            <a:r>
              <a:rPr lang="el-GR" sz="2400" dirty="0"/>
              <a:t> Κύτταρα F: παγκρεατικό </a:t>
            </a:r>
            <a:r>
              <a:rPr lang="el-GR" sz="2400" dirty="0" smtClean="0"/>
              <a:t>πολυπεπτίδιο.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44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155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2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Ενδοκρινής και εξωκρινής μοίρα παγκρέατος</a:t>
            </a:r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277634" y="1196752"/>
            <a:ext cx="6588732" cy="5271077"/>
            <a:chOff x="827584" y="822219"/>
            <a:chExt cx="6352215" cy="5028165"/>
          </a:xfrm>
        </p:grpSpPr>
        <p:pic>
          <p:nvPicPr>
            <p:cNvPr id="3074" name="Picture 2" descr="File:Blausen 0701 PancreaticTissue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018"/>
            <a:stretch/>
          </p:blipFill>
          <p:spPr bwMode="auto">
            <a:xfrm>
              <a:off x="1464799" y="822219"/>
              <a:ext cx="5715000" cy="50281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722251" y="3705527"/>
              <a:ext cx="230425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Κύτταρα εξωκρινούς μοίρας παγκρέατος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4" y="4435371"/>
              <a:ext cx="319988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Νησίδια παγκρέατος (ενδοκρινής μοίρα παγκρέατος)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982668" y="5167786"/>
              <a:ext cx="2043839" cy="3523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  <a:latin typeface="Calibri"/>
                </a:rPr>
                <a:t>Παγκρεατικός πόρος</a:t>
              </a:r>
              <a:endParaRPr lang="el-GR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1" name="Rectangle 7"/>
          <p:cNvSpPr/>
          <p:nvPr/>
        </p:nvSpPr>
        <p:spPr>
          <a:xfrm>
            <a:off x="3448707" y="6396334"/>
            <a:ext cx="2907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Blausen 0701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/>
              </a:rPr>
              <a:t>PancreaticTissue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BruceBlaus"/>
              </a:rPr>
              <a:t>BruceBlaus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CC BY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99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Εξωκρινής μοίρα (</a:t>
            </a:r>
            <a:r>
              <a:rPr lang="el-GR" dirty="0"/>
              <a:t>95%)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1151620" y="1483816"/>
            <a:ext cx="6840760" cy="4143300"/>
            <a:chOff x="1907705" y="1661965"/>
            <a:chExt cx="6702425" cy="3679825"/>
          </a:xfrm>
        </p:grpSpPr>
        <p:pic>
          <p:nvPicPr>
            <p:cNvPr id="1026" name="Picture 2" descr="C:\Users\fkaram2\Desktop\Εικόνα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5" y="1661965"/>
              <a:ext cx="6702425" cy="367982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804248" y="4063444"/>
              <a:ext cx="1715534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l-GR" dirty="0" err="1" smtClean="0">
                  <a:solidFill>
                    <a:prstClr val="black"/>
                  </a:solidFill>
                </a:rPr>
                <a:t>Αδενοκυψέλες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8" name="Ευθύγραμμο βέλος σύνδεσης 7"/>
            <p:cNvCxnSpPr>
              <a:stCxn id="6" idx="1"/>
            </p:cNvCxnSpPr>
            <p:nvPr/>
          </p:nvCxnSpPr>
          <p:spPr>
            <a:xfrm flipH="1">
              <a:off x="6228184" y="4248110"/>
              <a:ext cx="57606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051720" y="1759481"/>
              <a:ext cx="165618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l-GR" dirty="0" smtClean="0">
                  <a:solidFill>
                    <a:prstClr val="black"/>
                  </a:solidFill>
                </a:rPr>
                <a:t>Παγκρεατικός πόρος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cxnSp>
          <p:nvCxnSpPr>
            <p:cNvPr id="13" name="Ευθύγραμμο βέλος σύνδεσης 12"/>
            <p:cNvCxnSpPr/>
            <p:nvPr/>
          </p:nvCxnSpPr>
          <p:spPr>
            <a:xfrm>
              <a:off x="2538030" y="2405812"/>
              <a:ext cx="0" cy="93784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7"/>
          <p:cNvSpPr/>
          <p:nvPr/>
        </p:nvSpPr>
        <p:spPr>
          <a:xfrm>
            <a:off x="3118237" y="5627116"/>
            <a:ext cx="2907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5"/>
              </a:rPr>
              <a:t>Sources of new adult 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hlinkClick r:id="rId5"/>
              </a:rPr>
              <a:t>β-cells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+mn-lt"/>
                <a:hlinkClick r:id="rId6" tooltip="User:Smallbot"/>
              </a:rPr>
              <a:t>Smallbot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+mn-lt"/>
                <a:hlinkClick r:id="rId7"/>
              </a:rPr>
              <a:t>CC BY 3.0</a:t>
            </a:r>
            <a:endParaRPr lang="en-US" sz="1200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63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Αιμάτωση και νεύρωση παγκρέατος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4032448" cy="504056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dirty="0" smtClean="0"/>
              <a:t>Αιμάτωση</a:t>
            </a:r>
          </a:p>
          <a:p>
            <a:pPr lvl="1">
              <a:spcBef>
                <a:spcPts val="1800"/>
              </a:spcBef>
            </a:pPr>
            <a:r>
              <a:rPr lang="el-GR" dirty="0" smtClean="0"/>
              <a:t>Κλάδοι </a:t>
            </a:r>
            <a:r>
              <a:rPr lang="el-GR" dirty="0"/>
              <a:t>κοιλιακής </a:t>
            </a:r>
            <a:r>
              <a:rPr lang="el-GR" dirty="0" smtClean="0"/>
              <a:t>αορτής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Άνω </a:t>
            </a:r>
            <a:r>
              <a:rPr lang="el-GR" dirty="0" err="1"/>
              <a:t>μεσεντέριος</a:t>
            </a:r>
            <a:r>
              <a:rPr lang="el-GR" dirty="0"/>
              <a:t> </a:t>
            </a:r>
            <a:r>
              <a:rPr lang="el-GR" dirty="0" smtClean="0"/>
              <a:t>αρτηρία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Κλάδοι κάτω κοίλης </a:t>
            </a:r>
            <a:r>
              <a:rPr lang="el-GR" dirty="0" smtClean="0"/>
              <a:t>φλέβας</a:t>
            </a:r>
            <a:r>
              <a:rPr lang="en-US" dirty="0" smtClean="0"/>
              <a:t>,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Άνω </a:t>
            </a:r>
            <a:r>
              <a:rPr lang="el-GR" dirty="0" err="1"/>
              <a:t>μεσεντέριος</a:t>
            </a:r>
            <a:r>
              <a:rPr lang="el-GR" dirty="0"/>
              <a:t> </a:t>
            </a:r>
            <a:r>
              <a:rPr lang="el-GR" dirty="0" smtClean="0"/>
              <a:t>φλέβα</a:t>
            </a:r>
            <a:r>
              <a:rPr lang="en-US" dirty="0" smtClean="0"/>
              <a:t>.</a:t>
            </a:r>
            <a:endParaRPr lang="el-GR" dirty="0"/>
          </a:p>
          <a:p>
            <a:pPr>
              <a:spcBef>
                <a:spcPts val="1800"/>
              </a:spcBef>
            </a:pPr>
            <a:r>
              <a:rPr lang="el-GR" dirty="0" smtClean="0"/>
              <a:t>Νεύρωση</a:t>
            </a:r>
          </a:p>
          <a:p>
            <a:pPr lvl="1">
              <a:spcBef>
                <a:spcPts val="1800"/>
              </a:spcBef>
            </a:pPr>
            <a:r>
              <a:rPr lang="el-GR" dirty="0" smtClean="0"/>
              <a:t>Παρασυμπαθητικό</a:t>
            </a:r>
            <a:r>
              <a:rPr lang="en-US" dirty="0" smtClean="0"/>
              <a:t>,</a:t>
            </a:r>
            <a:r>
              <a:rPr lang="el-GR" dirty="0" smtClean="0"/>
              <a:t> </a:t>
            </a:r>
            <a:endParaRPr lang="el-GR" dirty="0"/>
          </a:p>
          <a:p>
            <a:pPr lvl="1">
              <a:spcBef>
                <a:spcPts val="1800"/>
              </a:spcBef>
            </a:pPr>
            <a:r>
              <a:rPr lang="el-GR" dirty="0"/>
              <a:t>Συμπαθητικό</a:t>
            </a:r>
          </a:p>
          <a:p>
            <a:pPr>
              <a:spcBef>
                <a:spcPts val="1800"/>
              </a:spcBef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5122" name="Picture 2" descr="File:Gray53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71"/>
          <a:stretch/>
        </p:blipFill>
        <p:spPr bwMode="auto">
          <a:xfrm>
            <a:off x="4211960" y="1700781"/>
            <a:ext cx="4856190" cy="30963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32773" y="4303506"/>
            <a:ext cx="119295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prstClr val="black"/>
                </a:solidFill>
              </a:rPr>
              <a:t>Πάγκρεας</a:t>
            </a:r>
            <a:endParaRPr lang="el-GR" dirty="0">
              <a:solidFill>
                <a:prstClr val="black"/>
              </a:solidFill>
            </a:endParaRPr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 flipH="1" flipV="1">
            <a:off x="7236296" y="3356992"/>
            <a:ext cx="1170277" cy="9465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7"/>
          <p:cNvSpPr/>
          <p:nvPr/>
        </p:nvSpPr>
        <p:spPr>
          <a:xfrm>
            <a:off x="4666685" y="4842312"/>
            <a:ext cx="37625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Gray533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5" tooltip="User:Pngbot"/>
              </a:rPr>
              <a:t>Pngbot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66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Σύσταση παγκρεατικού υγρού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484784"/>
            <a:ext cx="5338936" cy="5308699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600" dirty="0" smtClean="0"/>
              <a:t>pH:7-8,3,</a:t>
            </a:r>
            <a:endParaRPr lang="en-US" sz="2600" dirty="0"/>
          </a:p>
          <a:p>
            <a:pPr>
              <a:spcBef>
                <a:spcPts val="1200"/>
              </a:spcBef>
            </a:pPr>
            <a:r>
              <a:rPr lang="el-GR" sz="2600" dirty="0" smtClean="0"/>
              <a:t>Νερό</a:t>
            </a:r>
            <a:r>
              <a:rPr lang="en-US" sz="2600" dirty="0" smtClean="0"/>
              <a:t>,</a:t>
            </a:r>
            <a:endParaRPr lang="el-GR" sz="2600" dirty="0" smtClean="0"/>
          </a:p>
          <a:p>
            <a:pPr>
              <a:spcBef>
                <a:spcPts val="1200"/>
              </a:spcBef>
            </a:pPr>
            <a:r>
              <a:rPr lang="el-GR" sz="2600" dirty="0" smtClean="0"/>
              <a:t>Ανόργανα Στοιχεία</a:t>
            </a:r>
            <a:r>
              <a:rPr lang="en-US" sz="2600" dirty="0" smtClean="0"/>
              <a:t>.</a:t>
            </a:r>
            <a:endParaRPr lang="el-GR" sz="2600" dirty="0" smtClean="0"/>
          </a:p>
          <a:p>
            <a:pPr lvl="1">
              <a:spcBef>
                <a:spcPts val="1200"/>
              </a:spcBef>
            </a:pPr>
            <a:r>
              <a:rPr lang="el-GR" sz="2400" dirty="0" err="1" smtClean="0"/>
              <a:t>Κατιόντα</a:t>
            </a:r>
            <a:r>
              <a:rPr lang="el-GR" sz="2400" dirty="0" smtClean="0"/>
              <a:t> </a:t>
            </a:r>
            <a:endParaRPr lang="el-GR" sz="2400" dirty="0"/>
          </a:p>
          <a:p>
            <a:pPr lvl="2">
              <a:spcBef>
                <a:spcPts val="1200"/>
              </a:spcBef>
            </a:pPr>
            <a:r>
              <a:rPr lang="el-GR" sz="2200" dirty="0"/>
              <a:t>(</a:t>
            </a:r>
            <a:r>
              <a:rPr lang="en-US" sz="2200" dirty="0"/>
              <a:t>Na, </a:t>
            </a:r>
            <a:r>
              <a:rPr lang="el-GR" sz="2200" dirty="0"/>
              <a:t>Κ , </a:t>
            </a:r>
            <a:r>
              <a:rPr lang="en-US" sz="2200" dirty="0"/>
              <a:t>Ca, Mg, Zn </a:t>
            </a:r>
            <a:r>
              <a:rPr lang="el-GR" sz="2200" dirty="0" err="1"/>
              <a:t>κλπ</a:t>
            </a:r>
            <a:r>
              <a:rPr lang="el-GR" sz="2200" dirty="0"/>
              <a:t>)</a:t>
            </a:r>
          </a:p>
          <a:p>
            <a:pPr lvl="1">
              <a:spcBef>
                <a:spcPts val="1200"/>
              </a:spcBef>
            </a:pPr>
            <a:r>
              <a:rPr lang="el-GR" sz="2400" dirty="0"/>
              <a:t>Ανιόντα </a:t>
            </a:r>
          </a:p>
          <a:p>
            <a:pPr lvl="2">
              <a:spcBef>
                <a:spcPts val="1200"/>
              </a:spcBef>
            </a:pPr>
            <a:r>
              <a:rPr lang="el-GR" sz="2200" dirty="0"/>
              <a:t>(</a:t>
            </a:r>
            <a:r>
              <a:rPr lang="en-US" sz="2200" dirty="0"/>
              <a:t>HCO-3, Cl- , PO4 --, SO --, HPO4 </a:t>
            </a:r>
            <a:r>
              <a:rPr lang="en-US" sz="2200" dirty="0" smtClean="0"/>
              <a:t>–.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220072" y="1484784"/>
            <a:ext cx="381642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Font typeface="Arial" pitchFamily="34" charset="0"/>
              <a:buChar char="•"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Οργανικά στοιχεία</a:t>
            </a:r>
          </a:p>
          <a:p>
            <a:pPr marL="742950" lvl="1" indent="-285750"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Αμυλολυτικά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ένζυμα</a:t>
            </a:r>
          </a:p>
          <a:p>
            <a:pPr marL="742950" lvl="1" indent="-285750"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Πρωτεολυτικά</a:t>
            </a:r>
          </a:p>
          <a:p>
            <a:pPr marL="742950" lvl="1" indent="-285750"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Font typeface="Courier New" panose="02070309020205020404" pitchFamily="49" charset="0"/>
              <a:buChar char="o"/>
            </a:pPr>
            <a:r>
              <a:rPr lang="el-GR" sz="2400" dirty="0" err="1">
                <a:solidFill>
                  <a:prstClr val="black"/>
                </a:solidFill>
                <a:latin typeface="Calibri"/>
              </a:rPr>
              <a:t>Λιπολυτικά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342900" indent="-342900" fontAlgn="auto">
              <a:spcBef>
                <a:spcPts val="1200"/>
              </a:spcBef>
              <a:spcAft>
                <a:spcPts val="0"/>
              </a:spcAft>
              <a:buClr>
                <a:srgbClr val="004A82"/>
              </a:buClr>
              <a:buFont typeface="Arial" pitchFamily="34" charset="0"/>
              <a:buChar char="•"/>
            </a:pPr>
            <a:r>
              <a:rPr lang="el-GR" sz="2600" dirty="0">
                <a:solidFill>
                  <a:prstClr val="black"/>
                </a:solidFill>
                <a:latin typeface="Calibri"/>
              </a:rPr>
              <a:t>1500-2500ml/24ωρο</a:t>
            </a: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5076056" y="1556792"/>
            <a:ext cx="0" cy="3024336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8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Ένζυμα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Πρωτεολυτικά: </a:t>
            </a:r>
            <a:endParaRPr lang="el-GR" dirty="0"/>
          </a:p>
          <a:p>
            <a:pPr marL="0" indent="0">
              <a:buNone/>
            </a:pPr>
            <a:r>
              <a:rPr lang="el-GR" dirty="0" smtClean="0"/>
              <a:t>Εκκρίνονται </a:t>
            </a:r>
            <a:r>
              <a:rPr lang="el-GR" dirty="0"/>
              <a:t>σε ανενεργό μορφή και </a:t>
            </a:r>
            <a:r>
              <a:rPr lang="el-GR" dirty="0" smtClean="0"/>
              <a:t> </a:t>
            </a:r>
            <a:r>
              <a:rPr lang="el-GR" dirty="0"/>
              <a:t>με την επίδραση της εντεροκινάσης μετατρέπονται σε </a:t>
            </a:r>
            <a:r>
              <a:rPr lang="el-GR" dirty="0" smtClean="0"/>
              <a:t>ενεργό</a:t>
            </a:r>
            <a:r>
              <a:rPr lang="en-US" dirty="0"/>
              <a:t>.</a:t>
            </a:r>
            <a:endParaRPr lang="el-GR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dirty="0"/>
              <a:t>Θρυψινογόνο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dirty="0" smtClean="0"/>
              <a:t>θρυψίνη,</a:t>
            </a:r>
            <a:endParaRPr lang="el-GR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dirty="0" err="1"/>
              <a:t>Χυμοθρυθινογόνο</a:t>
            </a:r>
            <a:r>
              <a:rPr lang="el-GR" dirty="0"/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l-GR" dirty="0" smtClean="0"/>
              <a:t> </a:t>
            </a:r>
            <a:r>
              <a:rPr lang="el-GR" dirty="0" err="1" smtClean="0"/>
              <a:t>χυμοθριψίνη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dirty="0" err="1"/>
              <a:t>Προκαρβοξυπεπτιδάση</a:t>
            </a:r>
            <a:r>
              <a:rPr lang="el-GR" dirty="0"/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l-GR" dirty="0" err="1" smtClean="0"/>
              <a:t>καρβοξυπεπτιδάση</a:t>
            </a:r>
            <a:r>
              <a:rPr lang="el-GR" dirty="0" smtClean="0"/>
              <a:t>,</a:t>
            </a:r>
            <a:endParaRPr lang="el-GR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l-GR" dirty="0" err="1"/>
              <a:t>Προελαστάση</a:t>
            </a:r>
            <a:r>
              <a:rPr lang="el-GR" dirty="0"/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l-GR" dirty="0" err="1" smtClean="0"/>
              <a:t>ελαστάση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75ce3aa8937312cd32a4b2e43272c0772cb152b"/>
</p:tagLst>
</file>

<file path=ppt/theme/theme1.xml><?xml version="1.0" encoding="utf-8"?>
<a:theme xmlns:a="http://schemas.openxmlformats.org/drawingml/2006/main" name="template final">
  <a:themeElements>
    <a:clrScheme name="Προσαρμοσμένο 1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4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final</Template>
  <TotalTime>3</TotalTime>
  <Words>1934</Words>
  <Application>Microsoft Office PowerPoint</Application>
  <PresentationFormat>On-screen Show (4:3)</PresentationFormat>
  <Paragraphs>346</Paragraphs>
  <Slides>43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template final</vt:lpstr>
      <vt:lpstr>OC_template_updated</vt:lpstr>
      <vt:lpstr>Χειρουργική Νοσηλευτική Ι (Θ)</vt:lpstr>
      <vt:lpstr>Πάγκρεας (1 από 3)</vt:lpstr>
      <vt:lpstr>Πάγκρεας (2 από 3)</vt:lpstr>
      <vt:lpstr>Πάγκρεας (3 από 3)</vt:lpstr>
      <vt:lpstr>Ενδοκρινής και εξωκρινής μοίρα παγκρέατος</vt:lpstr>
      <vt:lpstr>Εξωκρινής μοίρα (95%) </vt:lpstr>
      <vt:lpstr>Αιμάτωση και νεύρωση παγκρέατος</vt:lpstr>
      <vt:lpstr>Σύσταση παγκρεατικού υγρού</vt:lpstr>
      <vt:lpstr>Ένζυμα (1 από 2)</vt:lpstr>
      <vt:lpstr>Ένζυμα (2 από 2)</vt:lpstr>
      <vt:lpstr>Εξωκρινής λειτουργία του παγκρέατος</vt:lpstr>
      <vt:lpstr>Φάσεις γαστρικής έκκρισης</vt:lpstr>
      <vt:lpstr>Ουσίες που διεγείρουν την έκκριση του παγκρέατος</vt:lpstr>
      <vt:lpstr>Παγκρεατίτις</vt:lpstr>
      <vt:lpstr>Οξεία παγκρεατίτιδα (ΟΠ)</vt:lpstr>
      <vt:lpstr>Παθογένεια ΟΠ (1 από 2)</vt:lpstr>
      <vt:lpstr>Και οι 3 εκδοχές καταλήγουν :</vt:lpstr>
      <vt:lpstr>Παθογένεια ΟΠ (2 από 2)</vt:lpstr>
      <vt:lpstr>Αιτιολογία  ΟΠ</vt:lpstr>
      <vt:lpstr>θεωρία χολολιθίασης</vt:lpstr>
      <vt:lpstr>Κλινική εικόνα ΟΠ (1 από 2)</vt:lpstr>
      <vt:lpstr>Κλινική εικόνα ΟΠ (2 από 2)</vt:lpstr>
      <vt:lpstr>Εργαστηριακές εξετάσεις</vt:lpstr>
      <vt:lpstr>Ακτινολογικές εξετάσεις</vt:lpstr>
      <vt:lpstr>Προγνωστικά κριτήρια κατά Ranson (1 από 2)</vt:lpstr>
      <vt:lpstr>Προγνωστικά κριτήρια κατά Ranson (2 από 2)</vt:lpstr>
      <vt:lpstr>Θεραπεία</vt:lpstr>
      <vt:lpstr>Στόχοι της φροντίδας </vt:lpstr>
      <vt:lpstr>Ρύθμιση αιμοδυναμικών και ηλεκτρολυτικών διαταραχών</vt:lpstr>
      <vt:lpstr>Ανακούφιση του πόνου</vt:lpstr>
      <vt:lpstr>Έλεγχος παγκρεατικής λειτουργίας</vt:lpstr>
      <vt:lpstr>Ενίσχυση της θρέψης</vt:lpstr>
      <vt:lpstr>Συστηματικές επιπλοκές</vt:lpstr>
      <vt:lpstr>Πρόληψη συστηματικών επιπλοκών</vt:lpstr>
      <vt:lpstr>Τοπικές επιπλοκές</vt:lpstr>
      <vt:lpstr>Πρόγνωση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Χειρουργική Νοσηλευτική Ι (Θ)</dc:title>
  <dc:creator>opencourses@teiath.gr</dc:creator>
  <cp:lastModifiedBy>alex</cp:lastModifiedBy>
  <cp:revision>6</cp:revision>
  <dcterms:created xsi:type="dcterms:W3CDTF">2014-10-15T09:02:08Z</dcterms:created>
  <dcterms:modified xsi:type="dcterms:W3CDTF">2015-04-16T09:44:49Z</dcterms:modified>
</cp:coreProperties>
</file>