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97" r:id="rId2"/>
  </p:sldMasterIdLst>
  <p:notesMasterIdLst>
    <p:notesMasterId r:id="rId94"/>
  </p:notesMasterIdLst>
  <p:handoutMasterIdLst>
    <p:handoutMasterId r:id="rId95"/>
  </p:handoutMasterIdLst>
  <p:sldIdLst>
    <p:sldId id="256" r:id="rId3"/>
    <p:sldId id="334" r:id="rId4"/>
    <p:sldId id="259" r:id="rId5"/>
    <p:sldId id="370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342" r:id="rId19"/>
    <p:sldId id="343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11" r:id="rId47"/>
    <p:sldId id="312" r:id="rId48"/>
    <p:sldId id="313" r:id="rId49"/>
    <p:sldId id="335" r:id="rId50"/>
    <p:sldId id="336" r:id="rId51"/>
    <p:sldId id="316" r:id="rId52"/>
    <p:sldId id="341" r:id="rId53"/>
    <p:sldId id="344" r:id="rId54"/>
    <p:sldId id="339" r:id="rId55"/>
    <p:sldId id="338" r:id="rId56"/>
    <p:sldId id="337" r:id="rId57"/>
    <p:sldId id="340" r:id="rId58"/>
    <p:sldId id="345" r:id="rId59"/>
    <p:sldId id="347" r:id="rId60"/>
    <p:sldId id="348" r:id="rId61"/>
    <p:sldId id="349" r:id="rId62"/>
    <p:sldId id="368" r:id="rId63"/>
    <p:sldId id="346" r:id="rId64"/>
    <p:sldId id="325" r:id="rId65"/>
    <p:sldId id="327" r:id="rId66"/>
    <p:sldId id="328" r:id="rId67"/>
    <p:sldId id="329" r:id="rId68"/>
    <p:sldId id="330" r:id="rId69"/>
    <p:sldId id="331" r:id="rId70"/>
    <p:sldId id="332" r:id="rId71"/>
    <p:sldId id="352" r:id="rId72"/>
    <p:sldId id="279" r:id="rId73"/>
    <p:sldId id="280" r:id="rId74"/>
    <p:sldId id="281" r:id="rId75"/>
    <p:sldId id="282" r:id="rId76"/>
    <p:sldId id="283" r:id="rId77"/>
    <p:sldId id="284" r:id="rId78"/>
    <p:sldId id="333" r:id="rId79"/>
    <p:sldId id="361" r:id="rId80"/>
    <p:sldId id="362" r:id="rId81"/>
    <p:sldId id="363" r:id="rId82"/>
    <p:sldId id="369" r:id="rId83"/>
    <p:sldId id="364" r:id="rId84"/>
    <p:sldId id="365" r:id="rId85"/>
    <p:sldId id="353" r:id="rId86"/>
    <p:sldId id="354" r:id="rId87"/>
    <p:sldId id="355" r:id="rId88"/>
    <p:sldId id="356" r:id="rId89"/>
    <p:sldId id="357" r:id="rId90"/>
    <p:sldId id="358" r:id="rId91"/>
    <p:sldId id="359" r:id="rId92"/>
    <p:sldId id="360" r:id="rId93"/>
  </p:sldIdLst>
  <p:sldSz cx="9144000" cy="6858000" type="screen4x3"/>
  <p:notesSz cx="6797675" cy="9928225"/>
  <p:custDataLst>
    <p:tags r:id="rId96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004B82"/>
    <a:srgbClr val="003300"/>
    <a:srgbClr val="333399"/>
    <a:srgbClr val="0000CC"/>
    <a:srgbClr val="0000FF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86" autoAdjust="0"/>
    <p:restoredTop sz="86443" autoAdjust="0"/>
  </p:normalViewPr>
  <p:slideViewPr>
    <p:cSldViewPr>
      <p:cViewPr varScale="1">
        <p:scale>
          <a:sx n="71" d="100"/>
          <a:sy n="71" d="100"/>
        </p:scale>
        <p:origin x="156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90" Type="http://schemas.openxmlformats.org/officeDocument/2006/relationships/slide" Target="slides/slide88.xml"/><Relationship Id="rId95" Type="http://schemas.openxmlformats.org/officeDocument/2006/relationships/handoutMaster" Target="handoutMasters/handoutMaster1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notesMaster" Target="notesMasters/notesMaster1.xml"/><Relationship Id="rId9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Relationship Id="rId100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93" Type="http://schemas.openxmlformats.org/officeDocument/2006/relationships/slide" Target="slides/slide91.xml"/><Relationship Id="rId98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406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defTabSz="955533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750" y="1"/>
            <a:ext cx="2945405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algn="r" defTabSz="955533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14/07/2016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813"/>
            <a:ext cx="2945406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defTabSz="955533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750" y="9430813"/>
            <a:ext cx="2945405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algn="r" defTabSz="955533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2945406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defTabSz="955533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3850750" y="1"/>
            <a:ext cx="2945405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algn="r" defTabSz="955533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14/07/2016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03" tIns="44102" rIns="88203" bIns="44102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680527" y="4715406"/>
            <a:ext cx="5438140" cy="446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1" y="9430813"/>
            <a:ext cx="2945406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defTabSz="955533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3850750" y="9430813"/>
            <a:ext cx="2945405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algn="r" defTabSz="955533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190" indent="-179190">
              <a:buFont typeface="Arial" pitchFamily="34" charset="0"/>
              <a:buChar char="•"/>
            </a:pPr>
            <a:r>
              <a:rPr lang="el-GR" b="0" dirty="0" smtClean="0">
                <a:solidFill>
                  <a:srgbClr val="FF0000"/>
                </a:solidFill>
              </a:rPr>
              <a:t>Λόγω</a:t>
            </a:r>
            <a:r>
              <a:rPr lang="el-GR" b="0" baseline="0" dirty="0" smtClean="0">
                <a:solidFill>
                  <a:srgbClr val="FF0000"/>
                </a:solidFill>
              </a:rPr>
              <a:t> του προτύπου που ακολουθείται οι 2 διαφάνειες έγιναν 1 και αφαιρέθηκε η εικόνα. </a:t>
            </a:r>
            <a:endParaRPr lang="el-GR" b="0" dirty="0" smtClean="0">
              <a:solidFill>
                <a:srgbClr val="FF0000"/>
              </a:solidFill>
            </a:endParaRPr>
          </a:p>
          <a:p>
            <a:pPr marL="179190" indent="-179190">
              <a:buFont typeface="Arial" pitchFamily="34" charset="0"/>
              <a:buChar char="•"/>
            </a:pPr>
            <a:r>
              <a:rPr lang="el-GR" b="0" dirty="0" smtClean="0">
                <a:solidFill>
                  <a:srgbClr val="FF0000"/>
                </a:solidFill>
              </a:rPr>
              <a:t>Το</a:t>
            </a:r>
            <a:r>
              <a:rPr lang="el-GR" b="0" baseline="0" dirty="0" smtClean="0">
                <a:solidFill>
                  <a:srgbClr val="FF0000"/>
                </a:solidFill>
              </a:rPr>
              <a:t> λογότυπο του οργανισμού προστατεύεται</a:t>
            </a:r>
            <a:endParaRPr lang="el-GR" b="0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smtClean="0"/>
              <a:t>Σε αυτή την ενότητα θα περιγραφούν τα βήματα που ακολουθεί ο δρομολογητής κατά τη διαδικασία της εκκίνησης. Ανάλογα μηνύματα θα προβάλλονται στην οθόνη της κονσόλας (τερματικό που έχει συνδεθεί με τον αντίστοιχο δρομολογητή μέσω της </a:t>
            </a:r>
            <a:r>
              <a:rPr lang="en-GB" smtClean="0"/>
              <a:t>console port</a:t>
            </a:r>
            <a:r>
              <a:rPr lang="el-GR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50180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smtClean="0"/>
              <a:t>Όταν ολοκληρωθούν τα παραπάνω βήματα της διαδικασίας εκκίνησης,  το λειτουργικό σύστημα καθώς και το </a:t>
            </a:r>
            <a:r>
              <a:rPr lang="en-GB" smtClean="0"/>
              <a:t>configuration</a:t>
            </a:r>
            <a:r>
              <a:rPr lang="el-GR" smtClean="0"/>
              <a:t> θα είναι φορτωμένα στη μνήμη </a:t>
            </a:r>
            <a:r>
              <a:rPr lang="en-GB" smtClean="0"/>
              <a:t>RAM</a:t>
            </a:r>
            <a:r>
              <a:rPr lang="el-GR" smtClean="0"/>
              <a:t>, και κάθε διαδικασία εκτελείται απ’ ευθείας από εκεί.</a:t>
            </a:r>
          </a:p>
        </p:txBody>
      </p:sp>
    </p:spTree>
    <p:extLst>
      <p:ext uri="{BB962C8B-B14F-4D97-AF65-F5344CB8AC3E}">
        <p14:creationId xmlns:p14="http://schemas.microsoft.com/office/powerpoint/2010/main" val="19771004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smtClean="0"/>
              <a:t>Σε αυτή την ενότητα θα εξετάσουμε τους </a:t>
            </a:r>
            <a:r>
              <a:rPr lang="el-GR" b="1" smtClean="0"/>
              <a:t>τρόπους πρόσβασης</a:t>
            </a:r>
            <a:r>
              <a:rPr lang="el-GR" smtClean="0"/>
              <a:t> στον δρομολογητή (</a:t>
            </a:r>
            <a:r>
              <a:rPr lang="en-GB" smtClean="0"/>
              <a:t>access methods</a:t>
            </a:r>
            <a:r>
              <a:rPr lang="el-GR" smtClean="0"/>
              <a:t>), τα </a:t>
            </a:r>
            <a:r>
              <a:rPr lang="el-GR" b="1" smtClean="0"/>
              <a:t>επίπεδα πρόσβασης</a:t>
            </a:r>
            <a:r>
              <a:rPr lang="el-GR" smtClean="0"/>
              <a:t> (</a:t>
            </a:r>
            <a:r>
              <a:rPr lang="en-GB" smtClean="0"/>
              <a:t>access modes</a:t>
            </a:r>
            <a:r>
              <a:rPr lang="el-GR" smtClean="0"/>
              <a:t>) καθώς και θέματα κωδικών πρόσβασης σε κάθε </a:t>
            </a:r>
            <a:r>
              <a:rPr lang="en-GB" smtClean="0"/>
              <a:t>access method</a:t>
            </a:r>
            <a:r>
              <a:rPr lang="el-GR" smtClean="0"/>
              <a:t> ή </a:t>
            </a:r>
            <a:r>
              <a:rPr lang="en-GB" smtClean="0"/>
              <a:t>access mode</a:t>
            </a:r>
            <a:r>
              <a:rPr lang="el-GR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77532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smtClean="0"/>
              <a:t>Υπάρχουν κυρίως τρεις τρόποι πρόσβασης στον δρομολογητή.</a:t>
            </a:r>
          </a:p>
        </p:txBody>
      </p:sp>
    </p:spTree>
    <p:extLst>
      <p:ext uri="{BB962C8B-B14F-4D97-AF65-F5344CB8AC3E}">
        <p14:creationId xmlns:p14="http://schemas.microsoft.com/office/powerpoint/2010/main" val="284486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dirty="0" smtClean="0"/>
              <a:t>Αφού εδραιωθεί η πρόσβαση στον δρομολογητή και εισαχθεί ο κωδικός προσπέλασης (όπως θα δούμε στη συνέχεια του κεφαλαίου αυτού), βρίσκεται ο χρήστης μπροστά σε ένα δείκτη εντολών (</a:t>
            </a:r>
            <a:r>
              <a:rPr lang="en-GB" dirty="0" smtClean="0"/>
              <a:t>command prompt</a:t>
            </a:r>
            <a:r>
              <a:rPr lang="el-GR" dirty="0" smtClean="0"/>
              <a:t>), που ονομάζεται </a:t>
            </a:r>
            <a:r>
              <a:rPr lang="en-GB" dirty="0" smtClean="0"/>
              <a:t>CLI</a:t>
            </a:r>
            <a:r>
              <a:rPr lang="el-GR" dirty="0" smtClean="0"/>
              <a:t> (</a:t>
            </a:r>
            <a:r>
              <a:rPr lang="en-GB" dirty="0" smtClean="0"/>
              <a:t>Command</a:t>
            </a:r>
            <a:r>
              <a:rPr lang="el-GR" dirty="0" smtClean="0"/>
              <a:t>-</a:t>
            </a:r>
            <a:r>
              <a:rPr lang="en-GB" dirty="0" smtClean="0"/>
              <a:t>Line Interface</a:t>
            </a:r>
            <a:r>
              <a:rPr lang="el-GR" dirty="0" smtClean="0"/>
              <a:t>). Μέσω του </a:t>
            </a:r>
            <a:r>
              <a:rPr lang="en-GB" dirty="0" smtClean="0"/>
              <a:t>CLI</a:t>
            </a:r>
            <a:r>
              <a:rPr lang="el-GR" dirty="0" smtClean="0"/>
              <a:t> δίνεται πρόσβαση σε διάφορα επίπεδα (</a:t>
            </a:r>
            <a:r>
              <a:rPr lang="en-GB" dirty="0" smtClean="0"/>
              <a:t>modes</a:t>
            </a:r>
            <a:r>
              <a:rPr lang="el-GR" dirty="0" smtClean="0"/>
              <a:t>), από τα οποία τα πιο σημαντικά είναι τα παρακάτω:</a:t>
            </a:r>
          </a:p>
        </p:txBody>
      </p:sp>
    </p:spTree>
    <p:extLst>
      <p:ext uri="{BB962C8B-B14F-4D97-AF65-F5344CB8AC3E}">
        <p14:creationId xmlns:p14="http://schemas.microsoft.com/office/powerpoint/2010/main" val="33737161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smtClean="0"/>
              <a:t>Ο δρομολογητής περιμένει τώρα να πληκτρολογήσετε μία εντολή στην κονσόλα. Το "</a:t>
            </a:r>
            <a:r>
              <a:rPr lang="en-GB" smtClean="0"/>
              <a:t>Router</a:t>
            </a:r>
            <a:r>
              <a:rPr lang="el-GR" smtClean="0"/>
              <a:t>" είναι το </a:t>
            </a:r>
            <a:r>
              <a:rPr lang="en-GB" smtClean="0"/>
              <a:t>default hostname</a:t>
            </a:r>
            <a:r>
              <a:rPr lang="el-GR" smtClean="0"/>
              <a:t> για όλους τους </a:t>
            </a:r>
            <a:r>
              <a:rPr lang="en-GB" smtClean="0"/>
              <a:t>Cisco</a:t>
            </a:r>
            <a:r>
              <a:rPr lang="el-GR" smtClean="0"/>
              <a:t> δρομολογητές, ενώ το  &gt;  είναι το σημάδι ότι βρισκόμαστε σε  </a:t>
            </a:r>
            <a:r>
              <a:rPr lang="en-GB" smtClean="0"/>
              <a:t>user mode</a:t>
            </a:r>
            <a:r>
              <a:rPr lang="el-GR" smtClean="0"/>
              <a:t> (</a:t>
            </a:r>
            <a:r>
              <a:rPr lang="en-GB" smtClean="0"/>
              <a:t>EXEC mode</a:t>
            </a:r>
            <a:r>
              <a:rPr lang="el-GR" smtClean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2083764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7224">
              <a:defRPr/>
            </a:pPr>
            <a:r>
              <a:rPr lang="el-GR" sz="900" dirty="0"/>
              <a:t>Ένας δρομολογητής μπορεί να έχει περισσότερα από ένα </a:t>
            </a:r>
            <a:r>
              <a:rPr lang="en-GB" sz="900" dirty="0"/>
              <a:t>interface</a:t>
            </a:r>
            <a:r>
              <a:rPr lang="el-GR" sz="900" dirty="0"/>
              <a:t> ίδιου τύπου: </a:t>
            </a:r>
            <a:r>
              <a:rPr lang="el-GR" sz="900" dirty="0" err="1"/>
              <a:t>Ethernet</a:t>
            </a:r>
            <a:r>
              <a:rPr lang="el-GR" sz="900" dirty="0"/>
              <a:t>, </a:t>
            </a:r>
            <a:r>
              <a:rPr lang="el-GR" sz="900" dirty="0" err="1"/>
              <a:t>FastEthernet</a:t>
            </a:r>
            <a:r>
              <a:rPr lang="el-GR" sz="900" dirty="0"/>
              <a:t>, </a:t>
            </a:r>
            <a:r>
              <a:rPr lang="el-GR" sz="900" dirty="0" err="1"/>
              <a:t>Serial</a:t>
            </a:r>
            <a:r>
              <a:rPr lang="el-GR" sz="900" dirty="0"/>
              <a:t>, E1, T1,…</a:t>
            </a:r>
            <a:endParaRPr lang="en-US" sz="900" dirty="0"/>
          </a:p>
          <a:p>
            <a:pPr defTabSz="917224">
              <a:defRPr/>
            </a:pPr>
            <a:r>
              <a:rPr lang="el-GR" sz="900" dirty="0"/>
              <a:t>Αυτά είναι τοποθετημένα είτε σε θέσεις για μονά </a:t>
            </a:r>
            <a:r>
              <a:rPr lang="el-GR" sz="900" dirty="0" err="1"/>
              <a:t>interfaces</a:t>
            </a:r>
            <a:r>
              <a:rPr lang="el-GR" sz="900" dirty="0"/>
              <a:t>, είτε σε </a:t>
            </a:r>
            <a:r>
              <a:rPr lang="el-GR" sz="900" dirty="0" err="1"/>
              <a:t>modules</a:t>
            </a:r>
            <a:r>
              <a:rPr lang="el-GR" sz="900" dirty="0"/>
              <a:t>, επάνω στο κύριο σασί του δρομολογητή. </a:t>
            </a:r>
            <a:endParaRPr lang="en-US" sz="900" dirty="0"/>
          </a:p>
          <a:p>
            <a:pPr>
              <a:lnSpc>
                <a:spcPct val="80000"/>
              </a:lnSpc>
            </a:pPr>
            <a:r>
              <a:rPr lang="el-GR" sz="900" dirty="0" err="1"/>
              <a:t>Οταν</a:t>
            </a:r>
            <a:r>
              <a:rPr lang="el-GR" sz="900" dirty="0"/>
              <a:t>, θέλουμε να </a:t>
            </a:r>
            <a:r>
              <a:rPr lang="el-GR" sz="900" dirty="0" err="1"/>
              <a:t>παραμετροποιήσουμε</a:t>
            </a:r>
            <a:r>
              <a:rPr lang="el-GR" sz="900" dirty="0"/>
              <a:t> κάποιο συγκεκριμένο </a:t>
            </a:r>
            <a:r>
              <a:rPr lang="en-GB" sz="900" dirty="0"/>
              <a:t>interface</a:t>
            </a:r>
            <a:r>
              <a:rPr lang="el-GR" sz="900" dirty="0"/>
              <a:t>, πρέπει να προσδιορίσουμε ακριβώς σε ποιο </a:t>
            </a:r>
            <a:r>
              <a:rPr lang="en-GB" sz="900" dirty="0"/>
              <a:t>interface</a:t>
            </a:r>
            <a:r>
              <a:rPr lang="el-GR" sz="900" dirty="0"/>
              <a:t> αναφερόμαστε, ώστε να μην κάνουμε λάθος παραμετροποιήσεις. </a:t>
            </a:r>
            <a:endParaRPr lang="en-US" sz="900" dirty="0"/>
          </a:p>
          <a:p>
            <a:endParaRPr lang="el-GR" sz="900" dirty="0"/>
          </a:p>
        </p:txBody>
      </p:sp>
    </p:spTree>
    <p:extLst>
      <p:ext uri="{BB962C8B-B14F-4D97-AF65-F5344CB8AC3E}">
        <p14:creationId xmlns:p14="http://schemas.microsoft.com/office/powerpoint/2010/main" val="37448853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 smtClean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B3E93E-935C-4F97-BC44-5B7226B82559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139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smtClean="0"/>
              <a:t>Κάθε επίπεδο πρόσβασης έχει ένα ιδιαίτερο σύνολο από εντολές. Ο πίνακας που ακολουθεί ομαδοποιεί, συγκρίνει και υποδεικνύει τρόπους εισόδου και εξόδου για κάθε </a:t>
            </a:r>
            <a:r>
              <a:rPr lang="en-GB" smtClean="0"/>
              <a:t>access mode</a:t>
            </a:r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8238673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smtClean="0"/>
              <a:t>Κάθε μέθοδος και επίπεδο πρόσβασης απαιτεί και διαφορετικό τρόπο πιστοποίησης της γνησιότητας του χρήστη. Υπάρχουν πέντε διαφορετικά είδη κωδικών πρόσβαση: </a:t>
            </a:r>
            <a:r>
              <a:rPr lang="en-GB" smtClean="0"/>
              <a:t>console</a:t>
            </a:r>
            <a:r>
              <a:rPr lang="el-GR" smtClean="0"/>
              <a:t>, </a:t>
            </a:r>
            <a:r>
              <a:rPr lang="en-GB" smtClean="0"/>
              <a:t>auxiliary</a:t>
            </a:r>
            <a:r>
              <a:rPr lang="el-GR" smtClean="0"/>
              <a:t>, </a:t>
            </a:r>
            <a:r>
              <a:rPr lang="en-GB" smtClean="0"/>
              <a:t>telnet</a:t>
            </a:r>
            <a:r>
              <a:rPr lang="el-GR" smtClean="0"/>
              <a:t> (ένας κωδικός για κάθε τρόπο πρόσβασης) και δύο ακόμη κωδικοί που σχετίζονται με την είσοδο σε </a:t>
            </a:r>
            <a:r>
              <a:rPr lang="en-GB" smtClean="0"/>
              <a:t>privileged mode</a:t>
            </a:r>
            <a:r>
              <a:rPr lang="el-GR" smtClean="0"/>
              <a:t>. Πρέπει να τονίσουμε οτι όλοι οι κωδικοί πρόσβασης είναι </a:t>
            </a:r>
            <a:r>
              <a:rPr lang="en-GB" smtClean="0"/>
              <a:t>Case Sensitive</a:t>
            </a:r>
            <a:r>
              <a:rPr lang="el-GR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8379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92918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smtClean="0"/>
              <a:t>Το λειτουργικό σύστημα, </a:t>
            </a:r>
            <a:r>
              <a:rPr lang="en-GB" smtClean="0"/>
              <a:t>Cisco IOS</a:t>
            </a:r>
            <a:r>
              <a:rPr lang="el-GR" smtClean="0"/>
              <a:t>, επιτρέπει την ταυτόχρονη ύπαρξη πέντε </a:t>
            </a:r>
            <a:r>
              <a:rPr lang="en-GB" smtClean="0"/>
              <a:t>telnet</a:t>
            </a:r>
            <a:r>
              <a:rPr lang="el-GR" smtClean="0"/>
              <a:t> συνδέσεων. Στις εντολές διάρθρωσης των κωδικών που προηγήθηκαν η σύνταξη ακολουθούσε την σειρά </a:t>
            </a:r>
            <a:r>
              <a:rPr lang="el-GR" i="1" smtClean="0"/>
              <a:t>‘</a:t>
            </a:r>
            <a:r>
              <a:rPr lang="en-GB" i="1" smtClean="0"/>
              <a:t>line</a:t>
            </a:r>
            <a:r>
              <a:rPr lang="el-GR" i="1" smtClean="0"/>
              <a:t>’</a:t>
            </a:r>
            <a:r>
              <a:rPr lang="el-GR" smtClean="0"/>
              <a:t>, </a:t>
            </a:r>
            <a:r>
              <a:rPr lang="el-GR" i="1" smtClean="0"/>
              <a:t>‘τύπος </a:t>
            </a:r>
            <a:r>
              <a:rPr lang="en-GB" i="1" smtClean="0"/>
              <a:t>line</a:t>
            </a:r>
            <a:r>
              <a:rPr lang="el-GR" i="1" smtClean="0"/>
              <a:t>’</a:t>
            </a:r>
            <a:r>
              <a:rPr lang="el-GR" smtClean="0"/>
              <a:t>, </a:t>
            </a:r>
            <a:r>
              <a:rPr lang="el-GR" i="1" smtClean="0"/>
              <a:t>‘αριθμός </a:t>
            </a:r>
            <a:r>
              <a:rPr lang="en-GB" i="1" smtClean="0"/>
              <a:t>line</a:t>
            </a:r>
            <a:r>
              <a:rPr lang="el-GR" i="1" smtClean="0"/>
              <a:t>’</a:t>
            </a:r>
            <a:r>
              <a:rPr lang="el-GR" smtClean="0"/>
              <a:t>. Η </a:t>
            </a:r>
            <a:r>
              <a:rPr lang="en-GB" smtClean="0"/>
              <a:t>Cisco</a:t>
            </a:r>
            <a:r>
              <a:rPr lang="el-GR" smtClean="0"/>
              <a:t> αριθμεί τα </a:t>
            </a:r>
            <a:r>
              <a:rPr lang="en-GB" smtClean="0"/>
              <a:t>interfaces</a:t>
            </a:r>
            <a:r>
              <a:rPr lang="el-GR" smtClean="0"/>
              <a:t> αρχίζοντας από το μηδέν. Υπάρχουν μια </a:t>
            </a:r>
            <a:r>
              <a:rPr lang="en-GB" smtClean="0"/>
              <a:t>console port</a:t>
            </a:r>
            <a:r>
              <a:rPr lang="el-GR" smtClean="0"/>
              <a:t> και μια </a:t>
            </a:r>
            <a:r>
              <a:rPr lang="en-GB" smtClean="0"/>
              <a:t>auxiliary port</a:t>
            </a:r>
            <a:r>
              <a:rPr lang="el-GR" smtClean="0"/>
              <a:t> όποτε ο αριθμός της πόρτας είναι ‘0’. Στην τελευταία περίπτωση του </a:t>
            </a:r>
            <a:r>
              <a:rPr lang="en-GB" smtClean="0"/>
              <a:t>virtual terminal</a:t>
            </a:r>
            <a:r>
              <a:rPr lang="el-GR" smtClean="0"/>
              <a:t>, για πέντε πόρτες χρησιμοποιούμε την αρίθμηση από ‘0’ έως ‘4’. </a:t>
            </a:r>
          </a:p>
        </p:txBody>
      </p:sp>
    </p:spTree>
    <p:extLst>
      <p:ext uri="{BB962C8B-B14F-4D97-AF65-F5344CB8AC3E}">
        <p14:creationId xmlns:p14="http://schemas.microsoft.com/office/powerpoint/2010/main" val="18249673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4774373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Ακολουθεί μία συνοπτική παρουσίαση της </a:t>
            </a:r>
            <a:r>
              <a:rPr lang="en-US" dirty="0"/>
              <a:t>Show</a:t>
            </a:r>
            <a:r>
              <a:rPr lang="el-GR" dirty="0"/>
              <a:t> δεδομένου ότι αυτή αποτελεί την πιο σημαντική εντολή του </a:t>
            </a:r>
            <a:r>
              <a:rPr lang="en-US" dirty="0"/>
              <a:t>IOS</a:t>
            </a:r>
            <a:r>
              <a:rPr lang="el-GR" dirty="0"/>
              <a:t> σε </a:t>
            </a:r>
            <a:r>
              <a:rPr lang="en-GB" dirty="0"/>
              <a:t>Privileged mode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B3E93E-935C-4F97-BC44-5B7226B82559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997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/>
            <a:r>
              <a:rPr lang="el-GR" dirty="0" smtClean="0"/>
              <a:t>Η πιο σημαντική εντολή στο </a:t>
            </a:r>
            <a:r>
              <a:rPr lang="en-GB" dirty="0" smtClean="0"/>
              <a:t>Privileged mode </a:t>
            </a:r>
            <a:r>
              <a:rPr lang="el-GR" dirty="0" smtClean="0"/>
              <a:t>είναι η </a:t>
            </a:r>
            <a:r>
              <a:rPr lang="en-GB" dirty="0" smtClean="0"/>
              <a:t>show</a:t>
            </a:r>
            <a:r>
              <a:rPr lang="el-GR" dirty="0" smtClean="0"/>
              <a:t>. ‘</a:t>
            </a:r>
            <a:r>
              <a:rPr lang="el-GR" dirty="0" err="1" smtClean="0"/>
              <a:t>Οπως</a:t>
            </a:r>
            <a:r>
              <a:rPr lang="el-GR" dirty="0" smtClean="0"/>
              <a:t> θα δούμε στη συνέχεια, έχει διάφορες επιλογές για να εξετάσουμε την κατάσταση του </a:t>
            </a:r>
            <a:r>
              <a:rPr lang="en-GB" dirty="0" smtClean="0"/>
              <a:t>router</a:t>
            </a:r>
            <a:r>
              <a:rPr lang="el-GR" dirty="0" smtClean="0"/>
              <a:t>, τις μνήμες του, το </a:t>
            </a:r>
            <a:r>
              <a:rPr lang="en-GB" dirty="0" smtClean="0"/>
              <a:t>configuration </a:t>
            </a:r>
            <a:r>
              <a:rPr lang="el-GR" dirty="0" smtClean="0"/>
              <a:t>του, καθώς και τα i</a:t>
            </a:r>
            <a:r>
              <a:rPr lang="en-GB" dirty="0" err="1" smtClean="0"/>
              <a:t>nterfaces</a:t>
            </a:r>
            <a:r>
              <a:rPr lang="en-GB" dirty="0" smtClean="0"/>
              <a:t> </a:t>
            </a:r>
            <a:r>
              <a:rPr lang="el-GR" dirty="0" smtClean="0"/>
              <a:t>του. Στον πίνακα που ακολουθεί δίνονται κάποιες από αυτές τις </a:t>
            </a:r>
            <a:r>
              <a:rPr lang="el-GR" dirty="0" err="1" smtClean="0"/>
              <a:t>έντολές</a:t>
            </a:r>
            <a:r>
              <a:rPr lang="el-GR" dirty="0" smtClean="0"/>
              <a:t>, μερικές από τις οποίες θα χρησιμοποιήσουμε στη συνέχεια της άσκησής μας. </a:t>
            </a:r>
          </a:p>
        </p:txBody>
      </p:sp>
    </p:spTree>
    <p:extLst>
      <p:ext uri="{BB962C8B-B14F-4D97-AF65-F5344CB8AC3E}">
        <p14:creationId xmlns:p14="http://schemas.microsoft.com/office/powerpoint/2010/main" val="36373938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B3E93E-935C-4F97-BC44-5B7226B82559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076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smtClean="0"/>
              <a:t>Ακολουθούν παραδείγματα της εντολής επισκόπησης</a:t>
            </a:r>
          </a:p>
        </p:txBody>
      </p:sp>
    </p:spTree>
    <p:extLst>
      <p:ext uri="{BB962C8B-B14F-4D97-AF65-F5344CB8AC3E}">
        <p14:creationId xmlns:p14="http://schemas.microsoft.com/office/powerpoint/2010/main" val="9831151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smtClean="0"/>
              <a:t>Ακολουθούν παραδείγματα της εντολής επισκόπησης</a:t>
            </a:r>
          </a:p>
        </p:txBody>
      </p:sp>
    </p:spTree>
    <p:extLst>
      <p:ext uri="{BB962C8B-B14F-4D97-AF65-F5344CB8AC3E}">
        <p14:creationId xmlns:p14="http://schemas.microsoft.com/office/powerpoint/2010/main" val="36778495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dirty="0" smtClean="0"/>
              <a:t>Με αυτήν την εντολή παίρνουμε πολύ χρήσιμες πληροφορίες: </a:t>
            </a:r>
          </a:p>
          <a:p>
            <a:r>
              <a:rPr lang="el-GR" dirty="0" smtClean="0"/>
              <a:t>Ο τύπος του δρομολογητή: </a:t>
            </a:r>
            <a:r>
              <a:rPr lang="en-GB" b="1" dirty="0" smtClean="0"/>
              <a:t>C</a:t>
            </a:r>
            <a:r>
              <a:rPr lang="el-GR" b="1" dirty="0" smtClean="0"/>
              <a:t>2600 </a:t>
            </a:r>
            <a:r>
              <a:rPr lang="en-GB" b="1" dirty="0" smtClean="0"/>
              <a:t>Software</a:t>
            </a:r>
            <a:r>
              <a:rPr lang="el-GR" b="1" dirty="0" smtClean="0"/>
              <a:t> (</a:t>
            </a:r>
            <a:r>
              <a:rPr lang="en-GB" b="1" dirty="0" smtClean="0"/>
              <a:t>C</a:t>
            </a:r>
            <a:r>
              <a:rPr lang="el-GR" b="1" dirty="0" smtClean="0"/>
              <a:t>2600-</a:t>
            </a:r>
            <a:r>
              <a:rPr lang="en-GB" b="1" dirty="0" smtClean="0"/>
              <a:t>I</a:t>
            </a:r>
            <a:r>
              <a:rPr lang="el-GR" b="1" dirty="0" smtClean="0"/>
              <a:t>-</a:t>
            </a:r>
            <a:r>
              <a:rPr lang="en-GB" b="1" dirty="0" smtClean="0"/>
              <a:t>M</a:t>
            </a:r>
            <a:r>
              <a:rPr lang="el-GR" b="1" dirty="0" smtClean="0"/>
              <a:t>)</a:t>
            </a:r>
            <a:endParaRPr lang="el-GR" dirty="0" smtClean="0"/>
          </a:p>
          <a:p>
            <a:r>
              <a:rPr lang="el-GR" dirty="0" smtClean="0"/>
              <a:t>Πόσο</a:t>
            </a:r>
            <a:r>
              <a:rPr lang="en-US" dirty="0" smtClean="0"/>
              <a:t> </a:t>
            </a:r>
            <a:r>
              <a:rPr lang="el-GR" dirty="0" smtClean="0"/>
              <a:t>χρόνο</a:t>
            </a:r>
            <a:r>
              <a:rPr lang="en-US" dirty="0" smtClean="0"/>
              <a:t> </a:t>
            </a:r>
            <a:r>
              <a:rPr lang="el-GR" dirty="0" smtClean="0"/>
              <a:t>είναι</a:t>
            </a:r>
            <a:r>
              <a:rPr lang="en-US" dirty="0" smtClean="0"/>
              <a:t> </a:t>
            </a:r>
            <a:r>
              <a:rPr lang="en-GB" dirty="0" smtClean="0"/>
              <a:t>up and running </a:t>
            </a:r>
            <a:r>
              <a:rPr lang="el-GR" dirty="0" smtClean="0"/>
              <a:t>ο</a:t>
            </a:r>
            <a:r>
              <a:rPr lang="en-US" dirty="0" smtClean="0"/>
              <a:t> </a:t>
            </a:r>
            <a:r>
              <a:rPr lang="el-GR" dirty="0" smtClean="0"/>
              <a:t>δρομολογητής</a:t>
            </a:r>
            <a:r>
              <a:rPr lang="en-US" dirty="0" smtClean="0"/>
              <a:t>: </a:t>
            </a:r>
            <a:r>
              <a:rPr lang="en-GB" b="1" dirty="0" smtClean="0"/>
              <a:t>Router uptime is 7 minutes</a:t>
            </a:r>
            <a:endParaRPr lang="el-GR" dirty="0" smtClean="0"/>
          </a:p>
          <a:p>
            <a:r>
              <a:rPr lang="el-GR" dirty="0" smtClean="0"/>
              <a:t>Ποιά ΙΟ</a:t>
            </a:r>
            <a:r>
              <a:rPr lang="en-GB" dirty="0" smtClean="0"/>
              <a:t>S version</a:t>
            </a:r>
            <a:r>
              <a:rPr lang="el-GR" dirty="0" smtClean="0"/>
              <a:t> τρέχει στον δρομολογητή: </a:t>
            </a:r>
            <a:r>
              <a:rPr lang="en-GB" b="1" dirty="0" smtClean="0"/>
              <a:t>c</a:t>
            </a:r>
            <a:r>
              <a:rPr lang="el-GR" b="1" dirty="0" smtClean="0"/>
              <a:t>2600-</a:t>
            </a:r>
            <a:r>
              <a:rPr lang="en-GB" b="1" dirty="0" err="1" smtClean="0"/>
              <a:t>i</a:t>
            </a:r>
            <a:r>
              <a:rPr lang="el-GR" b="1" dirty="0" smtClean="0"/>
              <a:t>-</a:t>
            </a:r>
            <a:r>
              <a:rPr lang="en-GB" b="1" dirty="0" err="1" smtClean="0"/>
              <a:t>mz</a:t>
            </a:r>
            <a:r>
              <a:rPr lang="el-GR" b="1" dirty="0" smtClean="0"/>
              <a:t>.122-7.</a:t>
            </a:r>
            <a:r>
              <a:rPr lang="en-GB" b="1" dirty="0" smtClean="0"/>
              <a:t>bin</a:t>
            </a:r>
            <a:endParaRPr lang="el-GR" dirty="0" smtClean="0"/>
          </a:p>
          <a:p>
            <a:r>
              <a:rPr lang="el-GR" dirty="0" smtClean="0"/>
              <a:t>Πόση</a:t>
            </a:r>
            <a:r>
              <a:rPr lang="en-US" dirty="0" smtClean="0"/>
              <a:t> </a:t>
            </a:r>
            <a:r>
              <a:rPr lang="el-GR" dirty="0" smtClean="0"/>
              <a:t>μνήμη</a:t>
            </a:r>
            <a:r>
              <a:rPr lang="en-US" dirty="0" smtClean="0"/>
              <a:t> </a:t>
            </a:r>
            <a:r>
              <a:rPr lang="en-GB" dirty="0" smtClean="0"/>
              <a:t>RAM, NVRAM &amp; Flash </a:t>
            </a:r>
            <a:r>
              <a:rPr lang="el-GR" dirty="0" smtClean="0"/>
              <a:t>έχει</a:t>
            </a:r>
            <a:r>
              <a:rPr lang="en-US" dirty="0" smtClean="0"/>
              <a:t> </a:t>
            </a:r>
            <a:r>
              <a:rPr lang="el-GR" dirty="0" smtClean="0"/>
              <a:t>ο</a:t>
            </a:r>
            <a:r>
              <a:rPr lang="en-US" dirty="0" smtClean="0"/>
              <a:t> </a:t>
            </a:r>
            <a:r>
              <a:rPr lang="el-GR" dirty="0" smtClean="0"/>
              <a:t>δρομολογητής</a:t>
            </a:r>
            <a:r>
              <a:rPr lang="en-US" dirty="0" smtClean="0"/>
              <a:t>:</a:t>
            </a:r>
            <a:r>
              <a:rPr lang="en-US" b="1" dirty="0" smtClean="0"/>
              <a:t> </a:t>
            </a:r>
            <a:r>
              <a:rPr lang="en-GB" dirty="0" smtClean="0"/>
              <a:t>RAM </a:t>
            </a:r>
            <a:r>
              <a:rPr lang="en-US" dirty="0" smtClean="0"/>
              <a:t>- </a:t>
            </a:r>
            <a:r>
              <a:rPr lang="en-GB" b="1" dirty="0" smtClean="0"/>
              <a:t>28672K/4096K bytes of memory, </a:t>
            </a:r>
            <a:r>
              <a:rPr lang="en-GB" dirty="0" smtClean="0"/>
              <a:t>NVRAM</a:t>
            </a:r>
            <a:r>
              <a:rPr lang="en-US" b="1" dirty="0" smtClean="0"/>
              <a:t> - </a:t>
            </a:r>
            <a:r>
              <a:rPr lang="en-GB" b="1" dirty="0" smtClean="0"/>
              <a:t>32K bytes of non-volatile configuration memory,</a:t>
            </a:r>
            <a:endParaRPr lang="en-US" b="1" dirty="0" smtClean="0"/>
          </a:p>
          <a:p>
            <a:r>
              <a:rPr lang="en-US" b="1" dirty="0" smtClean="0"/>
              <a:t>&amp; </a:t>
            </a:r>
            <a:r>
              <a:rPr lang="en-GB" dirty="0" smtClean="0"/>
              <a:t>Flash</a:t>
            </a:r>
            <a:r>
              <a:rPr lang="en-GB" b="1" dirty="0" smtClean="0"/>
              <a:t> </a:t>
            </a:r>
            <a:r>
              <a:rPr lang="en-US" b="1" dirty="0" smtClean="0"/>
              <a:t>- </a:t>
            </a:r>
            <a:r>
              <a:rPr lang="en-GB" b="1" dirty="0" smtClean="0"/>
              <a:t>16384K bytes of processor board System flash (Read/Write).</a:t>
            </a:r>
            <a:endParaRPr lang="el-GR" dirty="0" smtClean="0"/>
          </a:p>
          <a:p>
            <a:r>
              <a:rPr lang="el-GR" dirty="0" smtClean="0"/>
              <a:t>Πόσα και τί τύπου </a:t>
            </a:r>
            <a:r>
              <a:rPr lang="el-GR" dirty="0" err="1" smtClean="0"/>
              <a:t>Interfaces</a:t>
            </a:r>
            <a:r>
              <a:rPr lang="el-GR" dirty="0" smtClean="0"/>
              <a:t> έχει ο δρομολογητής: </a:t>
            </a:r>
            <a:endParaRPr lang="en-GB" b="1" dirty="0" smtClean="0"/>
          </a:p>
          <a:p>
            <a:r>
              <a:rPr lang="en-GB" b="1" dirty="0" smtClean="0"/>
              <a:t>1 </a:t>
            </a:r>
            <a:r>
              <a:rPr lang="en-GB" b="1" dirty="0" err="1" smtClean="0"/>
              <a:t>FastEthernet</a:t>
            </a:r>
            <a:r>
              <a:rPr lang="en-GB" b="1" dirty="0" smtClean="0"/>
              <a:t>/IEEE 802.3 interface(s)</a:t>
            </a:r>
          </a:p>
          <a:p>
            <a:r>
              <a:rPr lang="en-GB" b="1" dirty="0" smtClean="0"/>
              <a:t> 2 Serial(sync/</a:t>
            </a:r>
            <a:r>
              <a:rPr lang="en-GB" b="1" dirty="0" err="1" smtClean="0"/>
              <a:t>async</a:t>
            </a:r>
            <a:r>
              <a:rPr lang="en-GB" b="1" dirty="0" smtClean="0"/>
              <a:t>) network interface(s)</a:t>
            </a:r>
            <a:endParaRPr lang="el-GR" b="1" dirty="0" smtClean="0"/>
          </a:p>
        </p:txBody>
      </p:sp>
    </p:spTree>
    <p:extLst>
      <p:ext uri="{BB962C8B-B14F-4D97-AF65-F5344CB8AC3E}">
        <p14:creationId xmlns:p14="http://schemas.microsoft.com/office/powerpoint/2010/main" val="3805270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smtClean="0"/>
              <a:t>Ακολουθούν παραδείγματα της εντολής επισκόπησης</a:t>
            </a:r>
          </a:p>
        </p:txBody>
      </p:sp>
    </p:spTree>
    <p:extLst>
      <p:ext uri="{BB962C8B-B14F-4D97-AF65-F5344CB8AC3E}">
        <p14:creationId xmlns:p14="http://schemas.microsoft.com/office/powerpoint/2010/main" val="88134206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smtClean="0"/>
              <a:t>Ακολουθούν παραδείγματα της εντολής επισκόπησης</a:t>
            </a:r>
          </a:p>
        </p:txBody>
      </p:sp>
    </p:spTree>
    <p:extLst>
      <p:ext uri="{BB962C8B-B14F-4D97-AF65-F5344CB8AC3E}">
        <p14:creationId xmlns:p14="http://schemas.microsoft.com/office/powerpoint/2010/main" val="1644722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smtClean="0"/>
              <a:t>Tα </a:t>
            </a:r>
            <a:r>
              <a:rPr lang="en-GB" smtClean="0"/>
              <a:t>interfaces</a:t>
            </a:r>
            <a:r>
              <a:rPr lang="el-GR" smtClean="0"/>
              <a:t> είναι τα εξαρτήματα που ο δρομολογητής χρησιμοποιεί για να επικοινωνεί με τα διάφορα δίκτυα και τις συσκευές που συνδέονται επάνω του. Πιο συγκεκριμένα σε κάθε δρομολογητή συναντάμε την </a:t>
            </a:r>
            <a:r>
              <a:rPr lang="en-GB" b="1" smtClean="0"/>
              <a:t>Console Port</a:t>
            </a:r>
            <a:r>
              <a:rPr lang="el-GR" smtClean="0"/>
              <a:t> και την </a:t>
            </a:r>
            <a:r>
              <a:rPr lang="en-GB" b="1" smtClean="0"/>
              <a:t>Auxiliary Port</a:t>
            </a:r>
            <a:r>
              <a:rPr lang="el-GR" smtClean="0"/>
              <a:t>, και ανάλογα με το μοντέλο μπορεί να συναντήσουμε και άλλους τύπους </a:t>
            </a:r>
            <a:r>
              <a:rPr lang="en-GB" smtClean="0"/>
              <a:t>interfaces</a:t>
            </a:r>
            <a:r>
              <a:rPr lang="el-GR" smtClean="0"/>
              <a:t> όπως </a:t>
            </a:r>
            <a:r>
              <a:rPr lang="en-GB" b="1" smtClean="0"/>
              <a:t>Ethernet Interface</a:t>
            </a:r>
            <a:r>
              <a:rPr lang="el-GR" b="1" smtClean="0"/>
              <a:t>, </a:t>
            </a:r>
            <a:r>
              <a:rPr lang="en-GB" b="1" smtClean="0"/>
              <a:t>Serial</a:t>
            </a:r>
            <a:r>
              <a:rPr lang="en-GB" smtClean="0"/>
              <a:t> </a:t>
            </a:r>
            <a:r>
              <a:rPr lang="en-GB" b="1" smtClean="0"/>
              <a:t>Interface</a:t>
            </a:r>
            <a:r>
              <a:rPr lang="el-GR" smtClean="0"/>
              <a:t> και </a:t>
            </a:r>
            <a:r>
              <a:rPr lang="en-GB" b="1" smtClean="0"/>
              <a:t>Modular Interface</a:t>
            </a:r>
            <a:r>
              <a:rPr lang="el-GR" smtClean="0"/>
              <a:t>. Τα κυριότερα χαρακτηριστικά τους αναπτύσσονται στη συνέχεια.</a:t>
            </a:r>
          </a:p>
        </p:txBody>
      </p:sp>
    </p:spTree>
    <p:extLst>
      <p:ext uri="{BB962C8B-B14F-4D97-AF65-F5344CB8AC3E}">
        <p14:creationId xmlns:p14="http://schemas.microsoft.com/office/powerpoint/2010/main" val="2242179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smtClean="0"/>
              <a:t>Ακολουθούν παραδείγματα της εντολής επισκόπησης</a:t>
            </a:r>
          </a:p>
        </p:txBody>
      </p:sp>
    </p:spTree>
    <p:extLst>
      <p:ext uri="{BB962C8B-B14F-4D97-AF65-F5344CB8AC3E}">
        <p14:creationId xmlns:p14="http://schemas.microsoft.com/office/powerpoint/2010/main" val="27603308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smtClean="0"/>
              <a:t>Ακολουθούν παραδείγματα της εντολής επισκόπησης</a:t>
            </a:r>
          </a:p>
        </p:txBody>
      </p:sp>
    </p:spTree>
    <p:extLst>
      <p:ext uri="{BB962C8B-B14F-4D97-AF65-F5344CB8AC3E}">
        <p14:creationId xmlns:p14="http://schemas.microsoft.com/office/powerpoint/2010/main" val="40502770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smtClean="0"/>
              <a:t>Ακολουθούν παραδείγματα της εντολής επισκόπησης</a:t>
            </a:r>
          </a:p>
        </p:txBody>
      </p:sp>
    </p:spTree>
    <p:extLst>
      <p:ext uri="{BB962C8B-B14F-4D97-AF65-F5344CB8AC3E}">
        <p14:creationId xmlns:p14="http://schemas.microsoft.com/office/powerpoint/2010/main" val="74929904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smtClean="0"/>
              <a:t>Ακολουθούν παραδείγματα της εντολής επισκόπησης</a:t>
            </a:r>
          </a:p>
        </p:txBody>
      </p:sp>
    </p:spTree>
    <p:extLst>
      <p:ext uri="{BB962C8B-B14F-4D97-AF65-F5344CB8AC3E}">
        <p14:creationId xmlns:p14="http://schemas.microsoft.com/office/powerpoint/2010/main" val="186554883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smtClean="0"/>
              <a:t>Είναι ευνόητο ότι σε ένα περιβάλλον με πολλαπλούς δρομολογητές είναι απαραίτητο να μπορεί ο χρήστης να διαχωρίζει τον κάθε δρομολογητή. Η ανάθεση αναγνωριστικών ονομάτων σε κάθε δρομολογητή αποτελεί τον πιο γρήγορο και εύκολο τρόπο για τον διαχωρισμό τους. </a:t>
            </a:r>
          </a:p>
        </p:txBody>
      </p:sp>
    </p:spTree>
    <p:extLst>
      <p:ext uri="{BB962C8B-B14F-4D97-AF65-F5344CB8AC3E}">
        <p14:creationId xmlns:p14="http://schemas.microsoft.com/office/powerpoint/2010/main" val="318927035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sz="800"/>
              <a:t>Στο παρακάτω σχήμα δίνεται η απαραίτητη ακολουθία εντολών</a:t>
            </a:r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80218907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sz="800"/>
              <a:t>Στο παρακάτω σχήμα δίνεται η απαραίτητη ακολουθία εντολών</a:t>
            </a:r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74671948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dirty="0" smtClean="0"/>
              <a:t>Ακολουθεί συνοπτικός πίνακας τεχνικών χαρακτηριστικών για κάθε ένα από τους διαθέσιμους δρομολογητές.</a:t>
            </a:r>
          </a:p>
        </p:txBody>
      </p:sp>
    </p:spTree>
    <p:extLst>
      <p:ext uri="{BB962C8B-B14F-4D97-AF65-F5344CB8AC3E}">
        <p14:creationId xmlns:p14="http://schemas.microsoft.com/office/powerpoint/2010/main" val="28565151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17224">
              <a:spcBef>
                <a:spcPct val="0"/>
              </a:spcBef>
              <a:tabLst>
                <a:tab pos="253192" algn="l"/>
              </a:tabLst>
            </a:pPr>
            <a:r>
              <a:rPr lang="en-GB" b="1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Changes in WAN interface configuration can be made as your network requirements change.</a:t>
            </a:r>
            <a:endParaRPr lang="en-GB" b="1" dirty="0">
              <a:solidFill>
                <a:srgbClr val="333399"/>
              </a:solidFill>
              <a:latin typeface="Comic Sans MS" pitchFamily="66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B3E93E-935C-4F97-BC44-5B7226B82559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37907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B3E93E-935C-4F97-BC44-5B7226B82559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40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dirty="0" smtClean="0"/>
              <a:t>Κατά κανόνα ένα </a:t>
            </a:r>
            <a:r>
              <a:rPr lang="en-GB" dirty="0" smtClean="0"/>
              <a:t>PC</a:t>
            </a:r>
            <a:r>
              <a:rPr lang="el-GR" dirty="0" smtClean="0"/>
              <a:t> που τρέχει </a:t>
            </a:r>
            <a:r>
              <a:rPr lang="en-GB" dirty="0" smtClean="0"/>
              <a:t>HyperTerminal</a:t>
            </a:r>
            <a:r>
              <a:rPr lang="el-GR" dirty="0" smtClean="0"/>
              <a:t> ή </a:t>
            </a:r>
            <a:r>
              <a:rPr lang="en-US" dirty="0" smtClean="0"/>
              <a:t>Putty </a:t>
            </a:r>
            <a:r>
              <a:rPr lang="el-GR" dirty="0" smtClean="0"/>
              <a:t>μπορεί να συνδεθεί με την πόρτα αυτή μέσω ενός </a:t>
            </a:r>
            <a:r>
              <a:rPr lang="en-GB" dirty="0" smtClean="0"/>
              <a:t>RJ</a:t>
            </a:r>
            <a:r>
              <a:rPr lang="el-GR" dirty="0" smtClean="0"/>
              <a:t>-45 συνδέσμου από την πλευρά του δρομολογητή και κατάλληλου </a:t>
            </a:r>
            <a:r>
              <a:rPr lang="el-GR" dirty="0" err="1" smtClean="0"/>
              <a:t>προσαρμογέα</a:t>
            </a:r>
            <a:r>
              <a:rPr lang="el-GR" dirty="0" smtClean="0"/>
              <a:t> (</a:t>
            </a:r>
            <a:r>
              <a:rPr lang="en-GB" dirty="0" smtClean="0"/>
              <a:t>adaptor</a:t>
            </a:r>
            <a:r>
              <a:rPr lang="el-GR" dirty="0" smtClean="0"/>
              <a:t>), του </a:t>
            </a:r>
            <a:r>
              <a:rPr lang="en-GB" dirty="0" smtClean="0"/>
              <a:t>RJ</a:t>
            </a:r>
            <a:r>
              <a:rPr lang="el-GR" dirty="0" smtClean="0"/>
              <a:t>-45 σε </a:t>
            </a:r>
            <a:r>
              <a:rPr lang="en-GB" dirty="0" smtClean="0"/>
              <a:t>DB</a:t>
            </a:r>
            <a:r>
              <a:rPr lang="el-GR" dirty="0" smtClean="0"/>
              <a:t>-9 ή του </a:t>
            </a:r>
            <a:r>
              <a:rPr lang="en-GB" dirty="0" smtClean="0"/>
              <a:t>RJ</a:t>
            </a:r>
            <a:r>
              <a:rPr lang="el-GR" dirty="0" smtClean="0"/>
              <a:t>-45 σε </a:t>
            </a:r>
            <a:r>
              <a:rPr lang="en-GB" dirty="0" smtClean="0"/>
              <a:t>DB</a:t>
            </a:r>
            <a:r>
              <a:rPr lang="el-GR" dirty="0" smtClean="0"/>
              <a:t>-25, για σύνδεση με την σειριακή πόρτα του </a:t>
            </a:r>
            <a:r>
              <a:rPr lang="en-GB" dirty="0" smtClean="0"/>
              <a:t>PC</a:t>
            </a:r>
            <a:r>
              <a:rPr lang="el-GR" dirty="0" smtClean="0"/>
              <a:t>. Κατάλληλη ρύθμιση πρέπει να γίνει στο </a:t>
            </a:r>
            <a:r>
              <a:rPr lang="en-GB" dirty="0" smtClean="0"/>
              <a:t>HyperTerminal</a:t>
            </a:r>
            <a:r>
              <a:rPr lang="el-GR" dirty="0" smtClean="0"/>
              <a:t> λόγω του ότι η </a:t>
            </a:r>
            <a:r>
              <a:rPr lang="en-GB" dirty="0" smtClean="0"/>
              <a:t>console port</a:t>
            </a:r>
            <a:r>
              <a:rPr lang="el-GR" dirty="0" smtClean="0"/>
              <a:t> λειτουργεί στα 9600 </a:t>
            </a:r>
            <a:r>
              <a:rPr lang="en-GB" dirty="0" smtClean="0"/>
              <a:t>bps</a:t>
            </a:r>
            <a:r>
              <a:rPr lang="el-GR" dirty="0" smtClean="0"/>
              <a:t>, 8 </a:t>
            </a:r>
            <a:r>
              <a:rPr lang="en-GB" dirty="0" smtClean="0"/>
              <a:t>data bits</a:t>
            </a:r>
            <a:r>
              <a:rPr lang="el-GR" dirty="0" smtClean="0"/>
              <a:t>, </a:t>
            </a:r>
            <a:r>
              <a:rPr lang="en-GB" dirty="0" smtClean="0"/>
              <a:t>no parity</a:t>
            </a:r>
            <a:r>
              <a:rPr lang="el-GR" dirty="0" smtClean="0"/>
              <a:t>, 2 </a:t>
            </a:r>
            <a:r>
              <a:rPr lang="en-GB" dirty="0" smtClean="0"/>
              <a:t>stop bi</a:t>
            </a:r>
            <a:r>
              <a:rPr lang="en-US" dirty="0" smtClean="0"/>
              <a:t>t</a:t>
            </a:r>
            <a:r>
              <a:rPr lang="en-GB" dirty="0" smtClean="0"/>
              <a:t>s</a:t>
            </a:r>
            <a:r>
              <a:rPr lang="el-GR" dirty="0" smtClean="0"/>
              <a:t>, </a:t>
            </a:r>
            <a:r>
              <a:rPr lang="en-GB" dirty="0" smtClean="0"/>
              <a:t>no hardware flow control</a:t>
            </a:r>
            <a:r>
              <a:rPr lang="el-G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204461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B3E93E-935C-4F97-BC44-5B7226B82559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422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83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84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85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86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88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89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12316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173" indent="-179173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90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smtClean="0"/>
              <a:t>Από την πλευρά του δρομολογητή χρειάζεται ένας σύνδεσμος </a:t>
            </a:r>
            <a:r>
              <a:rPr lang="en-GB" smtClean="0"/>
              <a:t>RJ</a:t>
            </a:r>
            <a:r>
              <a:rPr lang="el-GR" smtClean="0"/>
              <a:t>-45, ενώ στη συνέχεια ένας προσαρμογέας </a:t>
            </a:r>
            <a:r>
              <a:rPr lang="en-GB" smtClean="0"/>
              <a:t>RJ</a:t>
            </a:r>
            <a:r>
              <a:rPr lang="el-GR" smtClean="0"/>
              <a:t>-45 σε </a:t>
            </a:r>
            <a:r>
              <a:rPr lang="en-GB" smtClean="0"/>
              <a:t>DB</a:t>
            </a:r>
            <a:r>
              <a:rPr lang="el-GR" smtClean="0"/>
              <a:t>-25 που είναι συμβατός με τα περισσότερα </a:t>
            </a:r>
            <a:r>
              <a:rPr lang="en-GB" smtClean="0"/>
              <a:t>modem</a:t>
            </a:r>
            <a:r>
              <a:rPr lang="el-GR" smtClean="0"/>
              <a:t> θα χρησιμοποιηθεί για την πλευρά του </a:t>
            </a:r>
            <a:r>
              <a:rPr lang="en-GB" smtClean="0"/>
              <a:t>modem</a:t>
            </a:r>
            <a:r>
              <a:rPr lang="el-GR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3626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smtClean="0"/>
              <a:t>Από την πλευρά του δρομολογητή χρησιμοποιείται είτε ο </a:t>
            </a:r>
            <a:r>
              <a:rPr lang="en-GB" smtClean="0"/>
              <a:t>RJ</a:t>
            </a:r>
            <a:r>
              <a:rPr lang="el-GR" smtClean="0"/>
              <a:t>-45 είτε ο 15-</a:t>
            </a:r>
            <a:r>
              <a:rPr lang="en-GB" smtClean="0"/>
              <a:t>pin AUI</a:t>
            </a:r>
            <a:r>
              <a:rPr lang="el-GR" smtClean="0"/>
              <a:t> προσαρμογέας.</a:t>
            </a:r>
          </a:p>
        </p:txBody>
      </p:sp>
    </p:spTree>
    <p:extLst>
      <p:ext uri="{BB962C8B-B14F-4D97-AF65-F5344CB8AC3E}">
        <p14:creationId xmlns:p14="http://schemas.microsoft.com/office/powerpoint/2010/main" val="939827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6FEE80-BCA2-4E57-AD03-3AD40FD1D2C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482600"/>
            <a:ext cx="4427537" cy="3322638"/>
          </a:xfrm>
          <a:ln w="12700" cap="flat">
            <a:solidFill>
              <a:schemeClr val="tx1"/>
            </a:solidFill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2" y="4054476"/>
            <a:ext cx="4985393" cy="5129213"/>
          </a:xfrm>
          <a:noFill/>
          <a:ln/>
        </p:spPr>
        <p:txBody>
          <a:bodyPr lIns="92359" tIns="46180" rIns="92359" bIns="46180"/>
          <a:lstStyle/>
          <a:p>
            <a:pPr algn="just"/>
            <a:r>
              <a:rPr lang="en-US" b="1" dirty="0" smtClean="0">
                <a:cs typeface="Times New Roman" pitchFamily="18" charset="0"/>
              </a:rPr>
              <a:t>RAM: </a:t>
            </a:r>
            <a:r>
              <a:rPr lang="el-GR" dirty="0" smtClean="0"/>
              <a:t>κατά τη διαδικασία της εκκίνησης</a:t>
            </a:r>
            <a:r>
              <a:rPr lang="en-US" dirty="0" smtClean="0"/>
              <a:t> </a:t>
            </a:r>
            <a:r>
              <a:rPr lang="el-GR" u="sng" dirty="0" smtClean="0"/>
              <a:t>φορτώνονται </a:t>
            </a:r>
            <a:r>
              <a:rPr lang="el-GR" dirty="0" smtClean="0"/>
              <a:t>το λειτουργικό (από τη μνήμη </a:t>
            </a:r>
            <a:r>
              <a:rPr lang="en-GB" dirty="0" smtClean="0"/>
              <a:t>Flash 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και το </a:t>
            </a:r>
            <a:r>
              <a:rPr lang="en-US" dirty="0" smtClean="0"/>
              <a:t>configuration</a:t>
            </a:r>
            <a:r>
              <a:rPr lang="el-GR" dirty="0" smtClean="0"/>
              <a:t> (από τη μνήμη </a:t>
            </a:r>
            <a:r>
              <a:rPr lang="en-GB" dirty="0" smtClean="0"/>
              <a:t>NVRAM</a:t>
            </a:r>
            <a:r>
              <a:rPr lang="el-GR" dirty="0" smtClean="0"/>
              <a:t>), ενώ </a:t>
            </a:r>
            <a:r>
              <a:rPr lang="el-GR" u="sng" dirty="0" smtClean="0"/>
              <a:t>αποθηκεύονται </a:t>
            </a:r>
            <a:r>
              <a:rPr lang="el-GR" dirty="0" smtClean="0"/>
              <a:t>οι πίνακες δρομολόγησης, οι πίνακες </a:t>
            </a:r>
            <a:r>
              <a:rPr lang="en-GB" dirty="0" smtClean="0"/>
              <a:t>ARP</a:t>
            </a:r>
            <a:r>
              <a:rPr lang="el-GR" dirty="0" smtClean="0"/>
              <a:t>, άλλες δομές από το </a:t>
            </a:r>
            <a:r>
              <a:rPr lang="en-GB" dirty="0" smtClean="0"/>
              <a:t>IOS</a:t>
            </a:r>
            <a:r>
              <a:rPr lang="el-GR" dirty="0" smtClean="0"/>
              <a:t> καθώς και </a:t>
            </a:r>
            <a:r>
              <a:rPr lang="el-GR" b="1" u="sng" dirty="0" smtClean="0"/>
              <a:t>τα πακέτα που αναμένουν προώθηση</a:t>
            </a:r>
            <a:r>
              <a:rPr lang="el-GR" dirty="0" smtClean="0"/>
              <a:t>.</a:t>
            </a:r>
            <a:endParaRPr lang="en-GB" dirty="0" smtClean="0"/>
          </a:p>
          <a:p>
            <a:pPr algn="just"/>
            <a:r>
              <a:rPr lang="en-US" b="1" dirty="0" smtClean="0">
                <a:cs typeface="Times New Roman" pitchFamily="18" charset="0"/>
              </a:rPr>
              <a:t>NVRAM:</a:t>
            </a:r>
            <a:r>
              <a:rPr lang="el-GR" dirty="0" smtClean="0"/>
              <a:t>αποθήκευση του </a:t>
            </a:r>
            <a:r>
              <a:rPr lang="en-GB" dirty="0" smtClean="0"/>
              <a:t>configuration file</a:t>
            </a:r>
            <a:r>
              <a:rPr lang="el-GR" dirty="0" smtClean="0"/>
              <a:t> του δρομολογητή </a:t>
            </a:r>
            <a:endParaRPr lang="en-US" dirty="0" smtClean="0"/>
          </a:p>
          <a:p>
            <a:pPr algn="just"/>
            <a:r>
              <a:rPr lang="en-US" b="1" dirty="0" smtClean="0">
                <a:cs typeface="Times New Roman" pitchFamily="18" charset="0"/>
              </a:rPr>
              <a:t>Flash: </a:t>
            </a:r>
            <a:r>
              <a:rPr lang="el-GR" dirty="0" smtClean="0">
                <a:cs typeface="Times New Roman" pitchFamily="18" charset="0"/>
              </a:rPr>
              <a:t>περιέχει το </a:t>
            </a:r>
            <a:r>
              <a:rPr lang="en-GB" dirty="0" smtClean="0"/>
              <a:t>IOS image file</a:t>
            </a:r>
            <a:endParaRPr lang="el-GR" dirty="0" smtClean="0"/>
          </a:p>
          <a:p>
            <a:pPr algn="just"/>
            <a:r>
              <a:rPr lang="en-AU" b="1" dirty="0" smtClean="0">
                <a:cs typeface="Times New Roman" pitchFamily="18" charset="0"/>
              </a:rPr>
              <a:t>ROM</a:t>
            </a:r>
            <a:r>
              <a:rPr lang="el-GR" b="1" dirty="0" smtClean="0"/>
              <a:t>: </a:t>
            </a:r>
            <a:r>
              <a:rPr lang="el-GR" dirty="0" smtClean="0">
                <a:cs typeface="Times New Roman" pitchFamily="18" charset="0"/>
              </a:rPr>
              <a:t>Το </a:t>
            </a:r>
            <a:r>
              <a:rPr lang="en-US" dirty="0" smtClean="0">
                <a:cs typeface="Times New Roman" pitchFamily="18" charset="0"/>
              </a:rPr>
              <a:t>image</a:t>
            </a:r>
            <a:r>
              <a:rPr lang="el-GR" dirty="0" smtClean="0">
                <a:cs typeface="Times New Roman" pitchFamily="18" charset="0"/>
              </a:rPr>
              <a:t> στη  </a:t>
            </a:r>
            <a:r>
              <a:rPr lang="en-US" dirty="0" smtClean="0">
                <a:cs typeface="Times New Roman" pitchFamily="18" charset="0"/>
              </a:rPr>
              <a:t>ROM</a:t>
            </a:r>
            <a:r>
              <a:rPr lang="el-GR" dirty="0" smtClean="0">
                <a:cs typeface="Times New Roman" pitchFamily="18" charset="0"/>
              </a:rPr>
              <a:t> είναι αυτό που χρησιμοποιεί ο δρομολογητής όταν ανάβει για πρώτη φορά. Αυτή η εικόνα είναι συνήθως μια παλιότερη έκδοση του </a:t>
            </a:r>
            <a:r>
              <a:rPr lang="en-US" dirty="0" smtClean="0">
                <a:cs typeface="Times New Roman" pitchFamily="18" charset="0"/>
              </a:rPr>
              <a:t>IOS</a:t>
            </a:r>
            <a:r>
              <a:rPr lang="el-GR" dirty="0" smtClean="0">
                <a:cs typeface="Times New Roman" pitchFamily="18" charset="0"/>
              </a:rPr>
              <a:t> χωρίς τα χαρακτηριστικά μιας πλήρους έκδοσης.</a:t>
            </a:r>
          </a:p>
        </p:txBody>
      </p:sp>
    </p:spTree>
    <p:extLst>
      <p:ext uri="{BB962C8B-B14F-4D97-AF65-F5344CB8AC3E}">
        <p14:creationId xmlns:p14="http://schemas.microsoft.com/office/powerpoint/2010/main" val="7626789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6FEE80-BCA2-4E57-AD03-3AD40FD1D2C1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482600"/>
            <a:ext cx="4427537" cy="3322638"/>
          </a:xfrm>
          <a:ln w="12700" cap="flat">
            <a:solidFill>
              <a:schemeClr val="tx1"/>
            </a:solidFill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2" y="4054476"/>
            <a:ext cx="4985393" cy="5129213"/>
          </a:xfrm>
          <a:noFill/>
          <a:ln/>
        </p:spPr>
        <p:txBody>
          <a:bodyPr lIns="92359" tIns="46180" rIns="92359" bIns="46180"/>
          <a:lstStyle/>
          <a:p>
            <a:pPr algn="just"/>
            <a:r>
              <a:rPr lang="en-US" b="1" dirty="0" smtClean="0">
                <a:cs typeface="Times New Roman" pitchFamily="18" charset="0"/>
              </a:rPr>
              <a:t>RAM: </a:t>
            </a:r>
            <a:r>
              <a:rPr lang="el-GR" dirty="0" smtClean="0"/>
              <a:t>κατά τη διαδικασία της εκκίνησης</a:t>
            </a:r>
            <a:r>
              <a:rPr lang="en-US" dirty="0" smtClean="0"/>
              <a:t> </a:t>
            </a:r>
            <a:r>
              <a:rPr lang="el-GR" u="sng" dirty="0" smtClean="0"/>
              <a:t>φορτώνονται </a:t>
            </a:r>
            <a:r>
              <a:rPr lang="el-GR" dirty="0" smtClean="0"/>
              <a:t>το λειτουργικό (από τη μνήμη </a:t>
            </a:r>
            <a:r>
              <a:rPr lang="en-GB" dirty="0" smtClean="0"/>
              <a:t>Flash 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και το </a:t>
            </a:r>
            <a:r>
              <a:rPr lang="en-US" dirty="0" smtClean="0"/>
              <a:t>configuration</a:t>
            </a:r>
            <a:r>
              <a:rPr lang="el-GR" dirty="0" smtClean="0"/>
              <a:t> (από τη μνήμη </a:t>
            </a:r>
            <a:r>
              <a:rPr lang="en-GB" dirty="0" smtClean="0"/>
              <a:t>NVRAM</a:t>
            </a:r>
            <a:r>
              <a:rPr lang="el-GR" dirty="0" smtClean="0"/>
              <a:t>), ενώ </a:t>
            </a:r>
            <a:r>
              <a:rPr lang="el-GR" u="sng" dirty="0" smtClean="0"/>
              <a:t>αποθηκεύονται </a:t>
            </a:r>
            <a:r>
              <a:rPr lang="el-GR" dirty="0" smtClean="0"/>
              <a:t>οι πίνακες δρομολόγησης, οι πίνακες </a:t>
            </a:r>
            <a:r>
              <a:rPr lang="en-GB" dirty="0" smtClean="0"/>
              <a:t>ARP</a:t>
            </a:r>
            <a:r>
              <a:rPr lang="el-GR" dirty="0" smtClean="0"/>
              <a:t>, άλλες δομές από το </a:t>
            </a:r>
            <a:r>
              <a:rPr lang="en-GB" dirty="0" smtClean="0"/>
              <a:t>IOS</a:t>
            </a:r>
            <a:r>
              <a:rPr lang="el-GR" dirty="0" smtClean="0"/>
              <a:t> καθώς και </a:t>
            </a:r>
            <a:r>
              <a:rPr lang="el-GR" b="1" u="sng" dirty="0" smtClean="0"/>
              <a:t>τα πακέτα που αναμένουν προώθηση</a:t>
            </a:r>
            <a:r>
              <a:rPr lang="el-GR" dirty="0" smtClean="0"/>
              <a:t>.</a:t>
            </a:r>
            <a:endParaRPr lang="en-GB" dirty="0" smtClean="0"/>
          </a:p>
          <a:p>
            <a:pPr algn="just"/>
            <a:r>
              <a:rPr lang="en-US" b="1" dirty="0" smtClean="0">
                <a:cs typeface="Times New Roman" pitchFamily="18" charset="0"/>
              </a:rPr>
              <a:t>NVRAM:</a:t>
            </a:r>
            <a:r>
              <a:rPr lang="el-GR" dirty="0" smtClean="0"/>
              <a:t>αποθήκευση του </a:t>
            </a:r>
            <a:r>
              <a:rPr lang="en-GB" dirty="0" smtClean="0"/>
              <a:t>configuration file</a:t>
            </a:r>
            <a:r>
              <a:rPr lang="el-GR" dirty="0" smtClean="0"/>
              <a:t> του δρομολογητή </a:t>
            </a:r>
            <a:endParaRPr lang="en-US" dirty="0" smtClean="0"/>
          </a:p>
          <a:p>
            <a:pPr algn="just"/>
            <a:r>
              <a:rPr lang="en-US" b="1" dirty="0" smtClean="0">
                <a:cs typeface="Times New Roman" pitchFamily="18" charset="0"/>
              </a:rPr>
              <a:t>Flash: </a:t>
            </a:r>
            <a:r>
              <a:rPr lang="el-GR" dirty="0" smtClean="0">
                <a:cs typeface="Times New Roman" pitchFamily="18" charset="0"/>
              </a:rPr>
              <a:t>περιέχει το </a:t>
            </a:r>
            <a:r>
              <a:rPr lang="en-GB" dirty="0" smtClean="0"/>
              <a:t>IOS image file</a:t>
            </a:r>
            <a:endParaRPr lang="el-GR" dirty="0" smtClean="0"/>
          </a:p>
          <a:p>
            <a:pPr algn="just"/>
            <a:r>
              <a:rPr lang="en-AU" b="1" dirty="0" smtClean="0">
                <a:cs typeface="Times New Roman" pitchFamily="18" charset="0"/>
              </a:rPr>
              <a:t>ROM</a:t>
            </a:r>
            <a:r>
              <a:rPr lang="el-GR" b="1" dirty="0" smtClean="0"/>
              <a:t>: </a:t>
            </a:r>
            <a:r>
              <a:rPr lang="el-GR" dirty="0" smtClean="0">
                <a:cs typeface="Times New Roman" pitchFamily="18" charset="0"/>
              </a:rPr>
              <a:t>Το </a:t>
            </a:r>
            <a:r>
              <a:rPr lang="en-US" dirty="0" smtClean="0">
                <a:cs typeface="Times New Roman" pitchFamily="18" charset="0"/>
              </a:rPr>
              <a:t>image</a:t>
            </a:r>
            <a:r>
              <a:rPr lang="el-GR" dirty="0" smtClean="0">
                <a:cs typeface="Times New Roman" pitchFamily="18" charset="0"/>
              </a:rPr>
              <a:t> στη  </a:t>
            </a:r>
            <a:r>
              <a:rPr lang="en-US" dirty="0" smtClean="0">
                <a:cs typeface="Times New Roman" pitchFamily="18" charset="0"/>
              </a:rPr>
              <a:t>ROM</a:t>
            </a:r>
            <a:r>
              <a:rPr lang="el-GR" dirty="0" smtClean="0">
                <a:cs typeface="Times New Roman" pitchFamily="18" charset="0"/>
              </a:rPr>
              <a:t> είναι αυτό που χρησιμοποιεί ο δρομολογητής όταν ανάβει για πρώτη φορά. Αυτή η εικόνα είναι συνήθως μια παλιότερη έκδοση του </a:t>
            </a:r>
            <a:r>
              <a:rPr lang="en-US" dirty="0" smtClean="0">
                <a:cs typeface="Times New Roman" pitchFamily="18" charset="0"/>
              </a:rPr>
              <a:t>IOS</a:t>
            </a:r>
            <a:r>
              <a:rPr lang="el-GR" dirty="0" smtClean="0">
                <a:cs typeface="Times New Roman" pitchFamily="18" charset="0"/>
              </a:rPr>
              <a:t> χωρίς τα χαρακτηριστικά μιας πλήρους έκδοσης.</a:t>
            </a:r>
          </a:p>
        </p:txBody>
      </p:sp>
    </p:spTree>
    <p:extLst>
      <p:ext uri="{BB962C8B-B14F-4D97-AF65-F5344CB8AC3E}">
        <p14:creationId xmlns:p14="http://schemas.microsoft.com/office/powerpoint/2010/main" val="9627916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6FEE80-BCA2-4E57-AD03-3AD40FD1D2C1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482600"/>
            <a:ext cx="4427537" cy="3322638"/>
          </a:xfrm>
          <a:ln w="12700" cap="flat">
            <a:solidFill>
              <a:schemeClr val="tx1"/>
            </a:solidFill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2" y="4054476"/>
            <a:ext cx="4985393" cy="5129213"/>
          </a:xfrm>
          <a:noFill/>
          <a:ln/>
        </p:spPr>
        <p:txBody>
          <a:bodyPr lIns="92359" tIns="46180" rIns="92359" bIns="46180"/>
          <a:lstStyle/>
          <a:p>
            <a:pPr algn="just"/>
            <a:r>
              <a:rPr lang="en-US" b="1" dirty="0" smtClean="0">
                <a:cs typeface="Times New Roman" pitchFamily="18" charset="0"/>
              </a:rPr>
              <a:t>RAM: </a:t>
            </a:r>
            <a:r>
              <a:rPr lang="el-GR" dirty="0" smtClean="0"/>
              <a:t>κατά τη διαδικασία της εκκίνησης</a:t>
            </a:r>
            <a:r>
              <a:rPr lang="en-US" dirty="0" smtClean="0"/>
              <a:t> </a:t>
            </a:r>
            <a:r>
              <a:rPr lang="el-GR" u="sng" dirty="0" smtClean="0"/>
              <a:t>φορτώνονται </a:t>
            </a:r>
            <a:r>
              <a:rPr lang="el-GR" dirty="0" smtClean="0"/>
              <a:t>το λειτουργικό (από τη μνήμη </a:t>
            </a:r>
            <a:r>
              <a:rPr lang="en-GB" dirty="0" smtClean="0"/>
              <a:t>Flash 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και το </a:t>
            </a:r>
            <a:r>
              <a:rPr lang="en-US" dirty="0" smtClean="0"/>
              <a:t>configuration</a:t>
            </a:r>
            <a:r>
              <a:rPr lang="el-GR" dirty="0" smtClean="0"/>
              <a:t> (από τη μνήμη </a:t>
            </a:r>
            <a:r>
              <a:rPr lang="en-GB" dirty="0" smtClean="0"/>
              <a:t>NVRAM</a:t>
            </a:r>
            <a:r>
              <a:rPr lang="el-GR" dirty="0" smtClean="0"/>
              <a:t>), ενώ </a:t>
            </a:r>
            <a:r>
              <a:rPr lang="el-GR" u="sng" dirty="0" smtClean="0"/>
              <a:t>αποθηκεύονται </a:t>
            </a:r>
            <a:r>
              <a:rPr lang="el-GR" dirty="0" smtClean="0"/>
              <a:t>οι πίνακες δρομολόγησης, οι πίνακες </a:t>
            </a:r>
            <a:r>
              <a:rPr lang="en-GB" dirty="0" smtClean="0"/>
              <a:t>ARP</a:t>
            </a:r>
            <a:r>
              <a:rPr lang="el-GR" dirty="0" smtClean="0"/>
              <a:t>, άλλες δομές από το </a:t>
            </a:r>
            <a:r>
              <a:rPr lang="en-GB" dirty="0" smtClean="0"/>
              <a:t>IOS</a:t>
            </a:r>
            <a:r>
              <a:rPr lang="el-GR" dirty="0" smtClean="0"/>
              <a:t> καθώς και </a:t>
            </a:r>
            <a:r>
              <a:rPr lang="el-GR" b="1" u="sng" dirty="0" smtClean="0"/>
              <a:t>τα πακέτα που αναμένουν προώθηση</a:t>
            </a:r>
            <a:r>
              <a:rPr lang="el-GR" dirty="0" smtClean="0"/>
              <a:t>.</a:t>
            </a:r>
            <a:endParaRPr lang="en-GB" dirty="0" smtClean="0"/>
          </a:p>
          <a:p>
            <a:pPr algn="just"/>
            <a:r>
              <a:rPr lang="en-US" b="1" dirty="0" smtClean="0">
                <a:cs typeface="Times New Roman" pitchFamily="18" charset="0"/>
              </a:rPr>
              <a:t>NVRAM:</a:t>
            </a:r>
            <a:r>
              <a:rPr lang="el-GR" dirty="0" smtClean="0"/>
              <a:t>αποθήκευση του </a:t>
            </a:r>
            <a:r>
              <a:rPr lang="en-GB" dirty="0" smtClean="0"/>
              <a:t>configuration file</a:t>
            </a:r>
            <a:r>
              <a:rPr lang="el-GR" dirty="0" smtClean="0"/>
              <a:t> του δρομολογητή </a:t>
            </a:r>
            <a:endParaRPr lang="en-US" dirty="0" smtClean="0"/>
          </a:p>
          <a:p>
            <a:pPr algn="just"/>
            <a:r>
              <a:rPr lang="en-US" b="1" dirty="0" smtClean="0">
                <a:cs typeface="Times New Roman" pitchFamily="18" charset="0"/>
              </a:rPr>
              <a:t>Flash: </a:t>
            </a:r>
            <a:r>
              <a:rPr lang="el-GR" dirty="0" smtClean="0">
                <a:cs typeface="Times New Roman" pitchFamily="18" charset="0"/>
              </a:rPr>
              <a:t>περιέχει το </a:t>
            </a:r>
            <a:r>
              <a:rPr lang="en-GB" dirty="0" smtClean="0"/>
              <a:t>IOS image file</a:t>
            </a:r>
            <a:endParaRPr lang="el-GR" dirty="0" smtClean="0"/>
          </a:p>
          <a:p>
            <a:pPr algn="just"/>
            <a:r>
              <a:rPr lang="en-AU" b="1" dirty="0" smtClean="0">
                <a:cs typeface="Times New Roman" pitchFamily="18" charset="0"/>
              </a:rPr>
              <a:t>ROM</a:t>
            </a:r>
            <a:r>
              <a:rPr lang="el-GR" b="1" dirty="0" smtClean="0"/>
              <a:t>: </a:t>
            </a:r>
            <a:r>
              <a:rPr lang="el-GR" dirty="0" smtClean="0">
                <a:cs typeface="Times New Roman" pitchFamily="18" charset="0"/>
              </a:rPr>
              <a:t>Το </a:t>
            </a:r>
            <a:r>
              <a:rPr lang="en-US" dirty="0" smtClean="0">
                <a:cs typeface="Times New Roman" pitchFamily="18" charset="0"/>
              </a:rPr>
              <a:t>image</a:t>
            </a:r>
            <a:r>
              <a:rPr lang="el-GR" dirty="0" smtClean="0">
                <a:cs typeface="Times New Roman" pitchFamily="18" charset="0"/>
              </a:rPr>
              <a:t> στη  </a:t>
            </a:r>
            <a:r>
              <a:rPr lang="en-US" dirty="0" smtClean="0">
                <a:cs typeface="Times New Roman" pitchFamily="18" charset="0"/>
              </a:rPr>
              <a:t>ROM</a:t>
            </a:r>
            <a:r>
              <a:rPr lang="el-GR" dirty="0" smtClean="0">
                <a:cs typeface="Times New Roman" pitchFamily="18" charset="0"/>
              </a:rPr>
              <a:t> είναι αυτό που χρησιμοποιεί ο δρομολογητής όταν ανάβει για πρώτη φορά. Αυτή η εικόνα είναι συνήθως μια παλιότερη έκδοση του </a:t>
            </a:r>
            <a:r>
              <a:rPr lang="en-US" dirty="0" smtClean="0">
                <a:cs typeface="Times New Roman" pitchFamily="18" charset="0"/>
              </a:rPr>
              <a:t>IOS</a:t>
            </a:r>
            <a:r>
              <a:rPr lang="el-GR" dirty="0" smtClean="0">
                <a:cs typeface="Times New Roman" pitchFamily="18" charset="0"/>
              </a:rPr>
              <a:t> χωρίς τα χαρακτηριστικά μιας πλήρους έκδοσης.</a:t>
            </a:r>
          </a:p>
        </p:txBody>
      </p:sp>
    </p:spTree>
    <p:extLst>
      <p:ext uri="{BB962C8B-B14F-4D97-AF65-F5344CB8AC3E}">
        <p14:creationId xmlns:p14="http://schemas.microsoft.com/office/powerpoint/2010/main" val="1043368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  <a:prstGeom prst="rect">
            <a:avLst/>
          </a:prstGeom>
          <a:solidFill>
            <a:srgbClr val="004B82"/>
          </a:solidFill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7" name="Rectangle 6"/>
          <p:cNvSpPr/>
          <p:nvPr userDrawn="1"/>
        </p:nvSpPr>
        <p:spPr>
          <a:xfrm>
            <a:off x="3491880" y="6356350"/>
            <a:ext cx="4176464" cy="363600"/>
          </a:xfrm>
          <a:prstGeom prst="rect">
            <a:avLst/>
          </a:prstGeom>
          <a:solidFill>
            <a:srgbClr val="004B82"/>
          </a:solidFill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  <a:effectLst/>
                <a:latin typeface="+mn-lt"/>
              </a:rPr>
              <a:t>ΕΙΣΑΓΩΓΗ ΣΤΟΥΣ ΔΡΟΜΟΛΟΓΗΤΕΣ </a:t>
            </a:r>
            <a:endParaRPr lang="el-GR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19538-E60B-4485-A912-883356A81C0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8068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969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046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353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035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183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943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114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24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970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636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303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67.xml"/><Relationship Id="rId3" Type="http://schemas.openxmlformats.org/officeDocument/2006/relationships/image" Target="../media/image5.png"/><Relationship Id="rId7" Type="http://schemas.openxmlformats.org/officeDocument/2006/relationships/slide" Target="slide4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3.xml"/><Relationship Id="rId5" Type="http://schemas.openxmlformats.org/officeDocument/2006/relationships/slide" Target="slide19.xml"/><Relationship Id="rId10" Type="http://schemas.openxmlformats.org/officeDocument/2006/relationships/slide" Target="slide71.xml"/><Relationship Id="rId4" Type="http://schemas.openxmlformats.org/officeDocument/2006/relationships/slide" Target="slide5.xml"/><Relationship Id="rId9" Type="http://schemas.openxmlformats.org/officeDocument/2006/relationships/slide" Target="slide7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67.xml"/><Relationship Id="rId3" Type="http://schemas.openxmlformats.org/officeDocument/2006/relationships/image" Target="../media/image6.png"/><Relationship Id="rId7" Type="http://schemas.openxmlformats.org/officeDocument/2006/relationships/slide" Target="slide4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3.xml"/><Relationship Id="rId5" Type="http://schemas.openxmlformats.org/officeDocument/2006/relationships/slide" Target="slide19.xml"/><Relationship Id="rId10" Type="http://schemas.openxmlformats.org/officeDocument/2006/relationships/slide" Target="slide71.xml"/><Relationship Id="rId4" Type="http://schemas.openxmlformats.org/officeDocument/2006/relationships/slide" Target="slide5.xml"/><Relationship Id="rId9" Type="http://schemas.openxmlformats.org/officeDocument/2006/relationships/slide" Target="slide7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67.xml"/><Relationship Id="rId3" Type="http://schemas.openxmlformats.org/officeDocument/2006/relationships/image" Target="../media/image7.png"/><Relationship Id="rId7" Type="http://schemas.openxmlformats.org/officeDocument/2006/relationships/slide" Target="slide4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3.xml"/><Relationship Id="rId5" Type="http://schemas.openxmlformats.org/officeDocument/2006/relationships/slide" Target="slide19.xml"/><Relationship Id="rId10" Type="http://schemas.openxmlformats.org/officeDocument/2006/relationships/slide" Target="slide71.xml"/><Relationship Id="rId4" Type="http://schemas.openxmlformats.org/officeDocument/2006/relationships/slide" Target="slide5.xml"/><Relationship Id="rId9" Type="http://schemas.openxmlformats.org/officeDocument/2006/relationships/slide" Target="slide7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23.xml"/><Relationship Id="rId7" Type="http://schemas.openxmlformats.org/officeDocument/2006/relationships/slide" Target="slide5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6.xml"/><Relationship Id="rId6" Type="http://schemas.openxmlformats.org/officeDocument/2006/relationships/slide" Target="slide71.xml"/><Relationship Id="rId5" Type="http://schemas.openxmlformats.org/officeDocument/2006/relationships/slide" Target="slide67.xml"/><Relationship Id="rId4" Type="http://schemas.openxmlformats.org/officeDocument/2006/relationships/slide" Target="slide45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67.xml"/><Relationship Id="rId3" Type="http://schemas.openxmlformats.org/officeDocument/2006/relationships/image" Target="../media/image8.wmf"/><Relationship Id="rId7" Type="http://schemas.openxmlformats.org/officeDocument/2006/relationships/slide" Target="slide4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3.xml"/><Relationship Id="rId5" Type="http://schemas.openxmlformats.org/officeDocument/2006/relationships/slide" Target="slide19.xml"/><Relationship Id="rId10" Type="http://schemas.openxmlformats.org/officeDocument/2006/relationships/slide" Target="slide71.xml"/><Relationship Id="rId4" Type="http://schemas.openxmlformats.org/officeDocument/2006/relationships/slide" Target="slide5.xml"/><Relationship Id="rId9" Type="http://schemas.openxmlformats.org/officeDocument/2006/relationships/slide" Target="slide7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19.xml"/><Relationship Id="rId7" Type="http://schemas.openxmlformats.org/officeDocument/2006/relationships/slide" Target="slide71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slide" Target="slide67.xml"/><Relationship Id="rId3" Type="http://schemas.openxmlformats.org/officeDocument/2006/relationships/image" Target="../media/image11.wmf"/><Relationship Id="rId7" Type="http://schemas.openxmlformats.org/officeDocument/2006/relationships/slide" Target="slide4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3.xml"/><Relationship Id="rId5" Type="http://schemas.openxmlformats.org/officeDocument/2006/relationships/slide" Target="slide19.xml"/><Relationship Id="rId10" Type="http://schemas.openxmlformats.org/officeDocument/2006/relationships/slide" Target="slide71.xml"/><Relationship Id="rId4" Type="http://schemas.openxmlformats.org/officeDocument/2006/relationships/slide" Target="slide5.xml"/><Relationship Id="rId9" Type="http://schemas.openxmlformats.org/officeDocument/2006/relationships/slide" Target="slide77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19.xml"/><Relationship Id="rId7" Type="http://schemas.openxmlformats.org/officeDocument/2006/relationships/slide" Target="slide71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slide" Target="slide67.xml"/><Relationship Id="rId3" Type="http://schemas.openxmlformats.org/officeDocument/2006/relationships/image" Target="../media/image14.wmf"/><Relationship Id="rId7" Type="http://schemas.openxmlformats.org/officeDocument/2006/relationships/slide" Target="slide4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3.xml"/><Relationship Id="rId5" Type="http://schemas.openxmlformats.org/officeDocument/2006/relationships/slide" Target="slide19.xml"/><Relationship Id="rId10" Type="http://schemas.openxmlformats.org/officeDocument/2006/relationships/slide" Target="slide71.xml"/><Relationship Id="rId4" Type="http://schemas.openxmlformats.org/officeDocument/2006/relationships/slide" Target="slide5.xml"/><Relationship Id="rId9" Type="http://schemas.openxmlformats.org/officeDocument/2006/relationships/slide" Target="slide77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" Target="slide67.xml"/><Relationship Id="rId3" Type="http://schemas.openxmlformats.org/officeDocument/2006/relationships/image" Target="../media/image15.wmf"/><Relationship Id="rId7" Type="http://schemas.openxmlformats.org/officeDocument/2006/relationships/slide" Target="slide4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3.xml"/><Relationship Id="rId5" Type="http://schemas.openxmlformats.org/officeDocument/2006/relationships/slide" Target="slide19.xml"/><Relationship Id="rId10" Type="http://schemas.openxmlformats.org/officeDocument/2006/relationships/slide" Target="slide71.xml"/><Relationship Id="rId4" Type="http://schemas.openxmlformats.org/officeDocument/2006/relationships/slide" Target="slide5.xml"/><Relationship Id="rId9" Type="http://schemas.openxmlformats.org/officeDocument/2006/relationships/slide" Target="slide77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Relationship Id="rId9" Type="http://schemas.openxmlformats.org/officeDocument/2006/relationships/image" Target="../media/image17.png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slide" Target="slide67.xml"/><Relationship Id="rId3" Type="http://schemas.openxmlformats.org/officeDocument/2006/relationships/image" Target="../media/image18.wmf"/><Relationship Id="rId7" Type="http://schemas.openxmlformats.org/officeDocument/2006/relationships/slide" Target="slide4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3.xml"/><Relationship Id="rId5" Type="http://schemas.openxmlformats.org/officeDocument/2006/relationships/slide" Target="slide19.xml"/><Relationship Id="rId10" Type="http://schemas.openxmlformats.org/officeDocument/2006/relationships/slide" Target="slide71.xml"/><Relationship Id="rId4" Type="http://schemas.openxmlformats.org/officeDocument/2006/relationships/slide" Target="slide5.xml"/><Relationship Id="rId9" Type="http://schemas.openxmlformats.org/officeDocument/2006/relationships/slide" Target="slide77.xml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slide" Target="slide67.xml"/><Relationship Id="rId3" Type="http://schemas.openxmlformats.org/officeDocument/2006/relationships/image" Target="../media/image19.png"/><Relationship Id="rId7" Type="http://schemas.openxmlformats.org/officeDocument/2006/relationships/slide" Target="slide45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3.xml"/><Relationship Id="rId5" Type="http://schemas.openxmlformats.org/officeDocument/2006/relationships/slide" Target="slide19.xml"/><Relationship Id="rId10" Type="http://schemas.openxmlformats.org/officeDocument/2006/relationships/slide" Target="slide71.xml"/><Relationship Id="rId4" Type="http://schemas.openxmlformats.org/officeDocument/2006/relationships/slide" Target="slide5.xml"/><Relationship Id="rId9" Type="http://schemas.openxmlformats.org/officeDocument/2006/relationships/slide" Target="slide77.xml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slide" Target="slide67.xml"/><Relationship Id="rId3" Type="http://schemas.microsoft.com/office/2007/relationships/hdphoto" Target="../media/hdphoto1.wdp"/><Relationship Id="rId7" Type="http://schemas.openxmlformats.org/officeDocument/2006/relationships/slide" Target="slide45.xm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23.xml"/><Relationship Id="rId5" Type="http://schemas.openxmlformats.org/officeDocument/2006/relationships/slide" Target="slide19.xml"/><Relationship Id="rId10" Type="http://schemas.openxmlformats.org/officeDocument/2006/relationships/slide" Target="slide71.xml"/><Relationship Id="rId4" Type="http://schemas.openxmlformats.org/officeDocument/2006/relationships/slide" Target="slide5.xml"/><Relationship Id="rId9" Type="http://schemas.openxmlformats.org/officeDocument/2006/relationships/slide" Target="slide77.xml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78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79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3" Type="http://schemas.openxmlformats.org/officeDocument/2006/relationships/slide" Target="slide5.xml"/><Relationship Id="rId7" Type="http://schemas.openxmlformats.org/officeDocument/2006/relationships/slide" Target="slide6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slide" Target="slide71.xml"/></Relationships>
</file>

<file path=ppt/slides/_rels/slide80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10" Type="http://schemas.microsoft.com/office/2007/relationships/hdphoto" Target="../media/hdphoto2.wdp"/><Relationship Id="rId4" Type="http://schemas.openxmlformats.org/officeDocument/2006/relationships/slide" Target="slide23.xml"/><Relationship Id="rId9" Type="http://schemas.openxmlformats.org/officeDocument/2006/relationships/image" Target="../media/image22.png"/></Relationships>
</file>

<file path=ppt/slides/_rels/slide81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10" Type="http://schemas.microsoft.com/office/2007/relationships/hdphoto" Target="../media/hdphoto2.wdp"/><Relationship Id="rId4" Type="http://schemas.openxmlformats.org/officeDocument/2006/relationships/slide" Target="slide23.xml"/><Relationship Id="rId9" Type="http://schemas.openxmlformats.org/officeDocument/2006/relationships/image" Target="../media/image22.png"/></Relationships>
</file>

<file path=ppt/slides/_rels/slide82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10" Type="http://schemas.microsoft.com/office/2007/relationships/hdphoto" Target="../media/hdphoto2.wdp"/><Relationship Id="rId4" Type="http://schemas.openxmlformats.org/officeDocument/2006/relationships/slide" Target="slide23.xml"/><Relationship Id="rId9" Type="http://schemas.openxmlformats.org/officeDocument/2006/relationships/image" Target="../media/image22.png"/></Relationships>
</file>

<file path=ppt/slides/_rels/slide83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3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71.xml"/><Relationship Id="rId3" Type="http://schemas.openxmlformats.org/officeDocument/2006/relationships/slide" Target="slide19.xml"/><Relationship Id="rId7" Type="http://schemas.openxmlformats.org/officeDocument/2006/relationships/slide" Target="slide7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7.xml"/><Relationship Id="rId5" Type="http://schemas.openxmlformats.org/officeDocument/2006/relationships/slide" Target="slide45.xml"/><Relationship Id="rId4" Type="http://schemas.openxmlformats.org/officeDocument/2006/relationships/slide" Target="slide23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3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8022" y="1170865"/>
            <a:ext cx="8496944" cy="1470025"/>
          </a:xfrm>
        </p:spPr>
        <p:txBody>
          <a:bodyPr>
            <a:normAutofit/>
          </a:bodyPr>
          <a:lstStyle/>
          <a:p>
            <a:pPr lvl="1" algn="ctr"/>
            <a:r>
              <a:rPr kumimoji="0" lang="el-GR" sz="4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Δίκτυα Υπολογιστών ΙΙ (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el-GR" sz="4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</a:t>
            </a:r>
            <a:endParaRPr lang="el-GR" sz="4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230425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l-GR" sz="2700" dirty="0" smtClean="0"/>
              <a:t>Εισαγωγή στους δρομολογητές</a:t>
            </a:r>
          </a:p>
          <a:p>
            <a:pPr>
              <a:spcBef>
                <a:spcPts val="600"/>
              </a:spcBef>
            </a:pPr>
            <a:endParaRPr lang="el-GR" sz="1600" dirty="0" smtClean="0"/>
          </a:p>
          <a:p>
            <a:pPr>
              <a:spcBef>
                <a:spcPts val="0"/>
              </a:spcBef>
            </a:pPr>
            <a:r>
              <a:rPr lang="el-GR" sz="2400" dirty="0" smtClean="0">
                <a:cs typeface="Arial" charset="0"/>
              </a:rPr>
              <a:t>Ιφιγένεια </a:t>
            </a:r>
            <a:r>
              <a:rPr lang="el-GR" sz="2400" dirty="0" err="1" smtClean="0">
                <a:cs typeface="Arial" charset="0"/>
              </a:rPr>
              <a:t>Φουντά</a:t>
            </a:r>
            <a:endParaRPr lang="el-GR" sz="24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endParaRPr lang="el-GR" sz="800" dirty="0" smtClean="0">
              <a:cs typeface="Arial" charset="0"/>
            </a:endParaRPr>
          </a:p>
          <a:p>
            <a:pPr>
              <a:spcBef>
                <a:spcPts val="600"/>
              </a:spcBef>
            </a:pPr>
            <a:r>
              <a:rPr lang="el-GR" sz="2400" dirty="0" smtClean="0"/>
              <a:t>Τμήμα</a:t>
            </a:r>
            <a:r>
              <a:rPr lang="en-US" sz="2400" dirty="0" smtClean="0"/>
              <a:t> </a:t>
            </a:r>
            <a:r>
              <a:rPr lang="el-GR" sz="2400" dirty="0" smtClean="0"/>
              <a:t>Μηχανικών Πληροφορικής Τ.Ε.</a:t>
            </a:r>
          </a:p>
        </p:txBody>
      </p:sp>
      <p:pic>
        <p:nvPicPr>
          <p:cNvPr id="6" name="Picture 5" descr="λογότυπο έργου Ανοιχτά Ακαδημαϊκά Μαθήματα" title="λογότυπο έργου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ου Τεχνολογικού Εκπαιδευτικού Ιδρύμτος Αθηνών" title="λογότυπο ΤΕΙ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877034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3" name="Picture 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4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l-GR" dirty="0"/>
              <a:t>Βασικά συστατικά </a:t>
            </a:r>
            <a:r>
              <a:rPr lang="el-GR" dirty="0" smtClean="0"/>
              <a:t>δρομολογητών 6/14 </a:t>
            </a:r>
            <a:endParaRPr lang="el-GR" dirty="0" smtClean="0">
              <a:effectLst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Bef>
                <a:spcPts val="2400"/>
              </a:spcBef>
              <a:buNone/>
            </a:pPr>
            <a:r>
              <a:rPr lang="el-GR" sz="2800" b="1" dirty="0">
                <a:solidFill>
                  <a:srgbClr val="004B82"/>
                </a:solidFill>
              </a:rPr>
              <a:t>Τύποι </a:t>
            </a:r>
            <a:r>
              <a:rPr lang="en-US" sz="2800" b="1" dirty="0">
                <a:solidFill>
                  <a:srgbClr val="004B82"/>
                </a:solidFill>
              </a:rPr>
              <a:t>Interfaces </a:t>
            </a:r>
            <a:r>
              <a:rPr lang="el-GR" sz="2800" b="1" dirty="0">
                <a:solidFill>
                  <a:srgbClr val="004B82"/>
                </a:solidFill>
              </a:rPr>
              <a:t>ενός Δρομολογητή </a:t>
            </a:r>
            <a:endParaRPr lang="en-US" sz="2800" b="1" dirty="0" smtClean="0">
              <a:solidFill>
                <a:srgbClr val="004B82"/>
              </a:solidFill>
            </a:endParaRPr>
          </a:p>
          <a:p>
            <a:pPr>
              <a:spcBef>
                <a:spcPts val="2400"/>
              </a:spcBef>
              <a:buFontTx/>
              <a:buChar char="•"/>
            </a:pPr>
            <a:r>
              <a:rPr lang="en-GB" sz="2800" dirty="0"/>
              <a:t>Console Port</a:t>
            </a:r>
            <a:endParaRPr lang="el-GR" sz="2800" dirty="0"/>
          </a:p>
          <a:p>
            <a:pPr>
              <a:spcBef>
                <a:spcPts val="2400"/>
              </a:spcBef>
              <a:buFontTx/>
              <a:buChar char="•"/>
            </a:pPr>
            <a:r>
              <a:rPr lang="en-GB" sz="2800" dirty="0" smtClean="0">
                <a:effectLst/>
              </a:rPr>
              <a:t>Auxiliary Port</a:t>
            </a:r>
            <a:endParaRPr lang="el-GR" sz="2800" dirty="0" smtClean="0">
              <a:effectLst/>
            </a:endParaRPr>
          </a:p>
          <a:p>
            <a:pPr>
              <a:spcBef>
                <a:spcPts val="2400"/>
              </a:spcBef>
              <a:buFontTx/>
              <a:buChar char="•"/>
            </a:pPr>
            <a:r>
              <a:rPr lang="en-GB" sz="2800" dirty="0" smtClean="0">
                <a:effectLst/>
              </a:rPr>
              <a:t>Ethernet Interface</a:t>
            </a:r>
            <a:r>
              <a:rPr lang="el-GR" sz="2800" dirty="0" smtClean="0">
                <a:effectLst/>
              </a:rPr>
              <a:t> </a:t>
            </a:r>
          </a:p>
          <a:p>
            <a:pPr>
              <a:spcBef>
                <a:spcPts val="2400"/>
              </a:spcBef>
              <a:buFontTx/>
              <a:buChar char="•"/>
            </a:pPr>
            <a:r>
              <a:rPr lang="en-GB" sz="2800" dirty="0" smtClean="0">
                <a:effectLst/>
              </a:rPr>
              <a:t>Serial Interface</a:t>
            </a:r>
            <a:r>
              <a:rPr lang="el-GR" sz="2800" dirty="0" smtClean="0">
                <a:effectLst/>
              </a:rPr>
              <a:t> </a:t>
            </a:r>
          </a:p>
          <a:p>
            <a:pPr>
              <a:spcBef>
                <a:spcPts val="2400"/>
              </a:spcBef>
              <a:buFontTx/>
              <a:buChar char="•"/>
            </a:pPr>
            <a:r>
              <a:rPr lang="en-GB" sz="2800" dirty="0" smtClean="0">
                <a:effectLst/>
              </a:rPr>
              <a:t>Modular Interface</a:t>
            </a:r>
            <a:r>
              <a:rPr lang="el-GR" sz="2800" dirty="0" smtClean="0">
                <a:effectLst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6" name="Rectangle 15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8" name="Rectangle 17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9" name="Rectangle 18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426268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l-GR" dirty="0"/>
              <a:t>Βασικά συστατικά </a:t>
            </a:r>
            <a:r>
              <a:rPr lang="el-GR" dirty="0" smtClean="0"/>
              <a:t>δρομολογητών 7/14 </a:t>
            </a:r>
            <a:endParaRPr lang="el-GR" dirty="0" smtClean="0">
              <a:effectLst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rgbClr val="004B82"/>
                </a:solidFill>
              </a:rPr>
              <a:t>Console Port</a:t>
            </a:r>
            <a:endParaRPr lang="en-US" sz="2800" dirty="0" smtClean="0">
              <a:effectLst/>
            </a:endParaRPr>
          </a:p>
          <a:p>
            <a:r>
              <a:rPr lang="el-GR" sz="2400" dirty="0" smtClean="0">
                <a:effectLst/>
              </a:rPr>
              <a:t>Χρησιμοποιείται για τη διασύνδεση του δρομολογητή με τερματικό σταθμό, για να αποκτήσει ο χρήστης πρόσβαση στο λειτουργικό σύστημα. </a:t>
            </a:r>
          </a:p>
          <a:p>
            <a:r>
              <a:rPr lang="el-GR" sz="2400" dirty="0">
                <a:effectLst/>
              </a:rPr>
              <a:t>Έ</a:t>
            </a:r>
            <a:r>
              <a:rPr lang="el-GR" sz="2400" dirty="0" smtClean="0">
                <a:effectLst/>
              </a:rPr>
              <a:t>να </a:t>
            </a:r>
            <a:r>
              <a:rPr lang="en-GB" sz="2400" dirty="0">
                <a:effectLst/>
              </a:rPr>
              <a:t>PC</a:t>
            </a:r>
            <a:r>
              <a:rPr lang="el-GR" sz="2400" dirty="0">
                <a:effectLst/>
              </a:rPr>
              <a:t> που τρέχει </a:t>
            </a:r>
            <a:r>
              <a:rPr lang="el-GR" sz="2400" dirty="0" smtClean="0">
                <a:effectLst/>
              </a:rPr>
              <a:t>για παράδειγμα </a:t>
            </a:r>
            <a:r>
              <a:rPr lang="en-GB" sz="2400" dirty="0" smtClean="0">
                <a:effectLst/>
              </a:rPr>
              <a:t>HyperTerminal</a:t>
            </a:r>
            <a:r>
              <a:rPr lang="el-GR" sz="2400" dirty="0" smtClean="0">
                <a:effectLst/>
              </a:rPr>
              <a:t> </a:t>
            </a:r>
            <a:r>
              <a:rPr lang="el-GR" sz="2400" dirty="0">
                <a:effectLst/>
              </a:rPr>
              <a:t>με </a:t>
            </a:r>
            <a:r>
              <a:rPr lang="el-GR" sz="2400" dirty="0" smtClean="0">
                <a:effectLst/>
              </a:rPr>
              <a:t>ρυθμίσεις </a:t>
            </a:r>
            <a:r>
              <a:rPr lang="el-GR" sz="2400" dirty="0">
                <a:effectLst/>
              </a:rPr>
              <a:t>9600 </a:t>
            </a:r>
            <a:r>
              <a:rPr lang="en-GB" sz="2400" dirty="0">
                <a:effectLst/>
              </a:rPr>
              <a:t>bps</a:t>
            </a:r>
            <a:r>
              <a:rPr lang="el-GR" sz="2400" dirty="0">
                <a:effectLst/>
              </a:rPr>
              <a:t>, 8 </a:t>
            </a:r>
            <a:r>
              <a:rPr lang="en-GB" sz="2400" dirty="0">
                <a:effectLst/>
              </a:rPr>
              <a:t>data bits</a:t>
            </a:r>
            <a:r>
              <a:rPr lang="el-GR" sz="2400" dirty="0">
                <a:effectLst/>
              </a:rPr>
              <a:t>, </a:t>
            </a:r>
            <a:r>
              <a:rPr lang="en-GB" sz="2400" dirty="0">
                <a:effectLst/>
              </a:rPr>
              <a:t>no parity</a:t>
            </a:r>
            <a:r>
              <a:rPr lang="el-GR" sz="2400" dirty="0">
                <a:effectLst/>
              </a:rPr>
              <a:t>, 2 </a:t>
            </a:r>
            <a:r>
              <a:rPr lang="en-GB" sz="2400" dirty="0">
                <a:effectLst/>
              </a:rPr>
              <a:t>stop bi</a:t>
            </a:r>
            <a:r>
              <a:rPr lang="en-US" sz="2400" dirty="0">
                <a:effectLst/>
              </a:rPr>
              <a:t>t</a:t>
            </a:r>
            <a:r>
              <a:rPr lang="en-GB" sz="2400" dirty="0">
                <a:effectLst/>
              </a:rPr>
              <a:t>s</a:t>
            </a:r>
            <a:r>
              <a:rPr lang="el-GR" sz="2400" dirty="0">
                <a:effectLst/>
              </a:rPr>
              <a:t>, </a:t>
            </a:r>
            <a:r>
              <a:rPr lang="en-GB" sz="2400" dirty="0">
                <a:effectLst/>
              </a:rPr>
              <a:t>no hardware flow control</a:t>
            </a:r>
            <a:r>
              <a:rPr lang="el-GR" sz="2400" dirty="0">
                <a:effectLst/>
              </a:rPr>
              <a:t>,</a:t>
            </a:r>
            <a:r>
              <a:rPr lang="en-GB" sz="2400" dirty="0">
                <a:effectLst/>
              </a:rPr>
              <a:t> </a:t>
            </a:r>
            <a:r>
              <a:rPr lang="el-GR" sz="2400" dirty="0">
                <a:effectLst/>
              </a:rPr>
              <a:t>μπορεί να συνδεθεί με την πόρτα αυτή </a:t>
            </a:r>
            <a:endParaRPr lang="el-GR" sz="2400" dirty="0" smtClean="0">
              <a:effectLst/>
            </a:endParaRPr>
          </a:p>
          <a:p>
            <a:r>
              <a:rPr lang="el-GR" sz="2400" dirty="0" smtClean="0">
                <a:effectLst/>
              </a:rPr>
              <a:t>Είναι </a:t>
            </a:r>
            <a:r>
              <a:rPr lang="el-GR" sz="2400" dirty="0">
                <a:effectLst/>
              </a:rPr>
              <a:t>η πιο σημαντική πόρτα σε ένα δρομολογητή διότι μέσω αυτής της αρχικής σύνδεσης γίνεται η διαμόρφωσή του. </a:t>
            </a:r>
          </a:p>
          <a:p>
            <a:pPr>
              <a:buFontTx/>
              <a:buChar char="-"/>
            </a:pPr>
            <a:endParaRPr lang="el-GR" sz="2400" dirty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6" name="Rectangle 15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8" name="Rectangle 17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9" name="Rectangle 18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27692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l-GR" dirty="0"/>
              <a:t>Βασικά συστατικά </a:t>
            </a:r>
            <a:r>
              <a:rPr lang="el-GR" dirty="0" smtClean="0"/>
              <a:t>δρομολογητών 8/14 </a:t>
            </a:r>
            <a:endParaRPr lang="el-GR" dirty="0" smtClean="0">
              <a:effectLst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r>
              <a:rPr lang="en-GB" sz="2800" b="1" dirty="0">
                <a:solidFill>
                  <a:srgbClr val="004B82"/>
                </a:solidFill>
              </a:rPr>
              <a:t>Auxiliary Port</a:t>
            </a:r>
            <a:endParaRPr lang="en-US" sz="2800" b="1" dirty="0">
              <a:solidFill>
                <a:srgbClr val="004B82"/>
              </a:solidFill>
            </a:endParaRPr>
          </a:p>
          <a:p>
            <a:r>
              <a:rPr lang="el-GR" sz="2400" dirty="0" smtClean="0">
                <a:effectLst/>
              </a:rPr>
              <a:t>Ασύγχρονη σειριακή πόρτα, με μόνη διαφορά από την </a:t>
            </a:r>
            <a:r>
              <a:rPr lang="en-GB" sz="2400" dirty="0">
                <a:effectLst/>
              </a:rPr>
              <a:t>console </a:t>
            </a:r>
            <a:r>
              <a:rPr lang="en-GB" sz="2400" dirty="0" smtClean="0">
                <a:effectLst/>
              </a:rPr>
              <a:t>port</a:t>
            </a:r>
            <a:r>
              <a:rPr lang="el-GR" sz="2400" dirty="0" smtClean="0">
                <a:effectLst/>
              </a:rPr>
              <a:t>, η υποστήριξη </a:t>
            </a:r>
            <a:r>
              <a:rPr lang="en-GB" sz="2400" dirty="0" smtClean="0">
                <a:effectLst/>
              </a:rPr>
              <a:t>hardware </a:t>
            </a:r>
            <a:r>
              <a:rPr lang="en-GB" sz="2400" dirty="0">
                <a:effectLst/>
              </a:rPr>
              <a:t>flow control</a:t>
            </a:r>
            <a:r>
              <a:rPr lang="el-GR" sz="2400" dirty="0">
                <a:effectLst/>
              </a:rPr>
              <a:t>. </a:t>
            </a:r>
          </a:p>
          <a:p>
            <a:r>
              <a:rPr lang="el-GR" sz="2400" dirty="0" smtClean="0">
                <a:effectLst/>
              </a:rPr>
              <a:t>Χρησιμοποιείται για να συνδέσει μια συσκευή </a:t>
            </a:r>
            <a:r>
              <a:rPr lang="en-GB" sz="2400" dirty="0" smtClean="0">
                <a:effectLst/>
              </a:rPr>
              <a:t>modem</a:t>
            </a:r>
            <a:r>
              <a:rPr lang="el-GR" sz="2400" dirty="0" smtClean="0">
                <a:effectLst/>
              </a:rPr>
              <a:t> στον δρομολογητή και να </a:t>
            </a:r>
            <a:r>
              <a:rPr lang="el-GR" sz="2400" dirty="0">
                <a:effectLst/>
              </a:rPr>
              <a:t>προσφέρει </a:t>
            </a:r>
            <a:r>
              <a:rPr lang="el-GR" sz="2400" dirty="0" smtClean="0">
                <a:effectLst/>
              </a:rPr>
              <a:t>εναλλακτική </a:t>
            </a:r>
            <a:r>
              <a:rPr lang="el-GR" sz="2400" dirty="0">
                <a:effectLst/>
              </a:rPr>
              <a:t>λύση για διατήρηση της επικοινωνίας δύο πλευρών ενός </a:t>
            </a:r>
            <a:r>
              <a:rPr lang="el-GR" sz="2400" dirty="0" smtClean="0">
                <a:effectLst/>
              </a:rPr>
              <a:t>δικτύου </a:t>
            </a:r>
          </a:p>
          <a:p>
            <a:r>
              <a:rPr lang="el-GR" sz="2400" dirty="0" smtClean="0">
                <a:effectLst/>
              </a:rPr>
              <a:t>Μέγιστη ταχύτητα τα 38400 </a:t>
            </a:r>
            <a:r>
              <a:rPr lang="en-GB" sz="2400" dirty="0">
                <a:effectLst/>
              </a:rPr>
              <a:t>bps/115200bps</a:t>
            </a:r>
            <a:r>
              <a:rPr lang="el-GR" sz="2400" dirty="0" smtClean="0">
                <a:effectLst/>
              </a:rPr>
              <a:t>,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6" name="Rectangle 15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8" name="Rectangle 17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9" name="Rectangle 18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90396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l-GR" dirty="0"/>
              <a:t>Βασικά συστατικά </a:t>
            </a:r>
            <a:r>
              <a:rPr lang="el-GR" dirty="0" smtClean="0"/>
              <a:t>δρομολογητών 9/14 </a:t>
            </a:r>
            <a:endParaRPr lang="el-GR" dirty="0" smtClean="0">
              <a:effectLst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>
                <a:solidFill>
                  <a:srgbClr val="004B82"/>
                </a:solidFill>
              </a:rPr>
              <a:t>Ethernet Interface</a:t>
            </a:r>
            <a:endParaRPr lang="en-US" sz="2800" b="1" dirty="0">
              <a:solidFill>
                <a:srgbClr val="004B82"/>
              </a:solidFill>
            </a:endParaRPr>
          </a:p>
          <a:p>
            <a:pPr>
              <a:spcBef>
                <a:spcPts val="1200"/>
              </a:spcBef>
            </a:pPr>
            <a:r>
              <a:rPr lang="el-GR" sz="2400" dirty="0" smtClean="0">
                <a:effectLst/>
              </a:rPr>
              <a:t>Αποτελεί το πιο κοινό τύπο </a:t>
            </a:r>
            <a:r>
              <a:rPr lang="en-GB" sz="2400" dirty="0" smtClean="0">
                <a:effectLst/>
              </a:rPr>
              <a:t>interface</a:t>
            </a:r>
            <a:r>
              <a:rPr lang="el-GR" sz="2400" dirty="0" smtClean="0">
                <a:effectLst/>
              </a:rPr>
              <a:t> για τη σύνδεση ενός τοπικού δικτύου με τον δρομολογητή. </a:t>
            </a:r>
          </a:p>
          <a:p>
            <a:pPr>
              <a:spcBef>
                <a:spcPts val="1200"/>
              </a:spcBef>
            </a:pPr>
            <a:r>
              <a:rPr lang="el-GR" sz="2400" dirty="0" smtClean="0">
                <a:effectLst/>
              </a:rPr>
              <a:t>Υπάρχει η δυνατότητα για 10Μ</a:t>
            </a:r>
            <a:r>
              <a:rPr lang="en-GB" sz="2400" dirty="0" smtClean="0">
                <a:effectLst/>
              </a:rPr>
              <a:t>b</a:t>
            </a:r>
            <a:r>
              <a:rPr lang="en-US" sz="2400" dirty="0" err="1">
                <a:effectLst/>
              </a:rPr>
              <a:t>ps</a:t>
            </a:r>
            <a:r>
              <a:rPr lang="en-GB" sz="2400" dirty="0" smtClean="0">
                <a:effectLst/>
              </a:rPr>
              <a:t>, </a:t>
            </a:r>
            <a:r>
              <a:rPr lang="el-GR" sz="2400" dirty="0">
                <a:effectLst/>
              </a:rPr>
              <a:t>100Μ</a:t>
            </a:r>
            <a:r>
              <a:rPr lang="en-GB" sz="2400" dirty="0">
                <a:effectLst/>
              </a:rPr>
              <a:t>b</a:t>
            </a:r>
            <a:r>
              <a:rPr lang="en-US" sz="2400" dirty="0" err="1">
                <a:effectLst/>
              </a:rPr>
              <a:t>ps</a:t>
            </a:r>
            <a:r>
              <a:rPr lang="en-GB" sz="2400" dirty="0" smtClean="0">
                <a:effectLst/>
              </a:rPr>
              <a:t>, 1</a:t>
            </a:r>
            <a:r>
              <a:rPr lang="en-US" sz="2400" dirty="0" err="1" smtClean="0">
                <a:effectLst/>
              </a:rPr>
              <a:t>Gbps</a:t>
            </a:r>
            <a:r>
              <a:rPr lang="en-US" sz="2400" dirty="0" smtClean="0">
                <a:effectLst/>
              </a:rPr>
              <a:t>, </a:t>
            </a:r>
            <a:r>
              <a:rPr lang="el-GR" sz="2400" dirty="0" smtClean="0">
                <a:effectLst/>
              </a:rPr>
              <a:t>και </a:t>
            </a:r>
            <a:r>
              <a:rPr lang="en-US" sz="2400" dirty="0" smtClean="0">
                <a:effectLst/>
              </a:rPr>
              <a:t>10 </a:t>
            </a:r>
            <a:r>
              <a:rPr lang="en-US" sz="2400" dirty="0" err="1" smtClean="0">
                <a:effectLst/>
              </a:rPr>
              <a:t>Gbps</a:t>
            </a:r>
            <a:r>
              <a:rPr lang="el-GR" sz="2400" dirty="0" smtClean="0">
                <a:effectLst/>
              </a:rPr>
              <a:t> </a:t>
            </a:r>
            <a:r>
              <a:rPr lang="en-GB" sz="2400" dirty="0" smtClean="0">
                <a:effectLst/>
              </a:rPr>
              <a:t>interfaces</a:t>
            </a:r>
            <a:r>
              <a:rPr lang="el-GR" sz="2400" dirty="0" smtClean="0">
                <a:effectLst/>
              </a:rPr>
              <a:t>. </a:t>
            </a:r>
          </a:p>
          <a:p>
            <a:pPr>
              <a:spcBef>
                <a:spcPts val="1200"/>
              </a:spcBef>
            </a:pPr>
            <a:endParaRPr lang="el-GR" sz="2400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6" name="Rectangle 15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8" name="Rectangle 17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9" name="Rectangle 18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73470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l-GR" dirty="0"/>
              <a:t>Βασικά συστατικά </a:t>
            </a:r>
            <a:r>
              <a:rPr lang="el-GR" dirty="0" smtClean="0"/>
              <a:t>δρομολογητών 10/14 </a:t>
            </a:r>
            <a:endParaRPr lang="el-GR" dirty="0" smtClean="0">
              <a:effectLst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r>
              <a:rPr lang="en-GB" sz="2800" b="1" dirty="0">
                <a:solidFill>
                  <a:srgbClr val="004B82"/>
                </a:solidFill>
              </a:rPr>
              <a:t>Serial Interface</a:t>
            </a:r>
            <a:endParaRPr lang="en-US" sz="2800" b="1" dirty="0">
              <a:solidFill>
                <a:srgbClr val="004B82"/>
              </a:solidFill>
            </a:endParaRPr>
          </a:p>
          <a:p>
            <a:pPr>
              <a:spcBef>
                <a:spcPts val="1200"/>
              </a:spcBef>
            </a:pPr>
            <a:r>
              <a:rPr lang="el-GR" sz="2400" dirty="0" smtClean="0">
                <a:effectLst/>
              </a:rPr>
              <a:t>Χρησιμοποιείται για τη διασύνδεση </a:t>
            </a:r>
            <a:r>
              <a:rPr lang="en-GB" sz="2400" dirty="0" smtClean="0">
                <a:effectLst/>
              </a:rPr>
              <a:t>WAN links</a:t>
            </a:r>
            <a:r>
              <a:rPr lang="el-GR" sz="2400" dirty="0" smtClean="0">
                <a:effectLst/>
              </a:rPr>
              <a:t> όπως μισθωμένες γραμμές τύπου Ε1.</a:t>
            </a:r>
          </a:p>
          <a:p>
            <a:pPr>
              <a:spcBef>
                <a:spcPts val="1200"/>
              </a:spcBef>
            </a:pPr>
            <a:r>
              <a:rPr lang="el-GR" sz="2400" dirty="0" smtClean="0">
                <a:effectLst/>
              </a:rPr>
              <a:t>Συνήθως λειτουργεί σε ταχύτητες των </a:t>
            </a:r>
            <a:r>
              <a:rPr lang="el-GR" sz="2400" b="1" dirty="0">
                <a:solidFill>
                  <a:srgbClr val="990033"/>
                </a:solidFill>
                <a:effectLst/>
              </a:rPr>
              <a:t>2</a:t>
            </a:r>
            <a:r>
              <a:rPr lang="en-GB" sz="2400" b="1" dirty="0">
                <a:solidFill>
                  <a:srgbClr val="990033"/>
                </a:solidFill>
                <a:effectLst/>
              </a:rPr>
              <a:t>Mbps </a:t>
            </a:r>
            <a:r>
              <a:rPr lang="el-GR" sz="2400" dirty="0" smtClean="0">
                <a:effectLst/>
              </a:rPr>
              <a:t>ή</a:t>
            </a:r>
            <a:r>
              <a:rPr lang="el-GR" sz="24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2400" b="1" dirty="0" smtClean="0">
                <a:solidFill>
                  <a:srgbClr val="990033"/>
                </a:solidFill>
                <a:effectLst/>
              </a:rPr>
              <a:t>4</a:t>
            </a:r>
            <a:r>
              <a:rPr lang="en-GB" sz="2400" b="1" dirty="0" smtClean="0">
                <a:solidFill>
                  <a:srgbClr val="990033"/>
                </a:solidFill>
                <a:effectLst/>
              </a:rPr>
              <a:t>Mbps</a:t>
            </a:r>
            <a:r>
              <a:rPr lang="el-GR" sz="2400" dirty="0" smtClean="0">
                <a:effectLst/>
              </a:rPr>
              <a:t>,</a:t>
            </a:r>
            <a:r>
              <a:rPr lang="el-GR" sz="2400" dirty="0" smtClean="0">
                <a:solidFill>
                  <a:srgbClr val="FF0000"/>
                </a:solidFill>
                <a:effectLst/>
              </a:rPr>
              <a:t> </a:t>
            </a:r>
            <a:r>
              <a:rPr lang="el-GR" sz="2400" dirty="0" smtClean="0">
                <a:effectLst/>
              </a:rPr>
              <a:t>πολύ υψηλότερες από τις ταχύτητες μετάδοσης των </a:t>
            </a:r>
            <a:r>
              <a:rPr lang="en-GB" sz="2400" dirty="0" smtClean="0">
                <a:effectLst/>
              </a:rPr>
              <a:t>console</a:t>
            </a:r>
            <a:r>
              <a:rPr lang="el-GR" sz="2400" dirty="0" smtClean="0">
                <a:effectLst/>
              </a:rPr>
              <a:t> και </a:t>
            </a:r>
            <a:r>
              <a:rPr lang="en-GB" sz="2400" dirty="0" smtClean="0">
                <a:effectLst/>
              </a:rPr>
              <a:t>auxiliary ports</a:t>
            </a:r>
            <a:r>
              <a:rPr lang="el-GR" sz="2400" dirty="0" smtClean="0">
                <a:effectLst/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l-GR" sz="2400" dirty="0" smtClean="0">
                <a:effectLst/>
              </a:rPr>
              <a:t>Αυτή η πόρτα συνδέεται απευθείας με μια συσκευή </a:t>
            </a:r>
            <a:r>
              <a:rPr lang="en-GB" sz="2400" dirty="0" smtClean="0">
                <a:effectLst/>
              </a:rPr>
              <a:t>DCE</a:t>
            </a:r>
            <a:r>
              <a:rPr lang="el-GR" sz="2400" dirty="0" smtClean="0">
                <a:effectLst/>
              </a:rPr>
              <a:t> οπότε και ο τύπος του καλωδίου εξαρτάται από τη συσκευή αυτή.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3" name="Rectangle 12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9" name="Rectangle 18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65257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l-GR" dirty="0"/>
              <a:t>Βασικά συστατικά </a:t>
            </a:r>
            <a:r>
              <a:rPr lang="el-GR" dirty="0" smtClean="0"/>
              <a:t>δρομολογητών 11/14 </a:t>
            </a:r>
            <a:endParaRPr lang="el-GR" dirty="0" smtClean="0">
              <a:effectLst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>
                <a:solidFill>
                  <a:srgbClr val="004B82"/>
                </a:solidFill>
              </a:rPr>
              <a:t>Modular Interface</a:t>
            </a:r>
            <a:endParaRPr lang="en-US" sz="2800" b="1" dirty="0">
              <a:solidFill>
                <a:srgbClr val="004B82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l-GR" sz="2400" dirty="0" smtClean="0">
                <a:effectLst/>
              </a:rPr>
              <a:t>Στον δρομολογητή μπορεί να υπάρχουν μία ή και περισσότερες κενές υποδοχές για ενσωμάτωση επιπρόσθετων καρτών. </a:t>
            </a:r>
          </a:p>
          <a:p>
            <a:pPr>
              <a:spcBef>
                <a:spcPts val="1200"/>
              </a:spcBef>
            </a:pPr>
            <a:r>
              <a:rPr lang="el-GR" sz="2400" dirty="0" smtClean="0">
                <a:effectLst/>
              </a:rPr>
              <a:t>Τύποι </a:t>
            </a:r>
            <a:r>
              <a:rPr lang="en-GB" sz="2400" dirty="0" smtClean="0">
                <a:effectLst/>
              </a:rPr>
              <a:t>modular interfaces </a:t>
            </a:r>
            <a:r>
              <a:rPr lang="el-GR" sz="2400" dirty="0" smtClean="0">
                <a:effectLst/>
              </a:rPr>
              <a:t>είναι κάρτες </a:t>
            </a:r>
            <a:r>
              <a:rPr lang="en-GB" sz="2400" dirty="0" smtClean="0">
                <a:effectLst/>
              </a:rPr>
              <a:t>ISDN</a:t>
            </a:r>
            <a:r>
              <a:rPr lang="el-GR" sz="2400" dirty="0" smtClean="0">
                <a:effectLst/>
              </a:rPr>
              <a:t>, </a:t>
            </a:r>
            <a:r>
              <a:rPr lang="en-GB" sz="2400" dirty="0" smtClean="0">
                <a:effectLst/>
              </a:rPr>
              <a:t>frame relay</a:t>
            </a:r>
            <a:r>
              <a:rPr lang="el-GR" sz="2400" dirty="0" smtClean="0">
                <a:effectLst/>
              </a:rPr>
              <a:t>, </a:t>
            </a:r>
            <a:r>
              <a:rPr lang="en-GB" sz="2400" dirty="0" smtClean="0">
                <a:effectLst/>
              </a:rPr>
              <a:t>voice interface</a:t>
            </a:r>
            <a:r>
              <a:rPr lang="el-GR" sz="2400" dirty="0" smtClean="0">
                <a:effectLst/>
              </a:rPr>
              <a:t>, επιπλέον </a:t>
            </a:r>
            <a:r>
              <a:rPr lang="en-GB" sz="2400" dirty="0" smtClean="0">
                <a:effectLst/>
              </a:rPr>
              <a:t>serial </a:t>
            </a:r>
            <a:r>
              <a:rPr lang="el-GR" sz="2400" dirty="0" smtClean="0">
                <a:effectLst/>
              </a:rPr>
              <a:t>και </a:t>
            </a:r>
            <a:r>
              <a:rPr lang="en-GB" sz="2400" dirty="0" smtClean="0">
                <a:effectLst/>
              </a:rPr>
              <a:t>Ethernet</a:t>
            </a:r>
            <a:r>
              <a:rPr lang="el-GR" sz="2400" dirty="0" smtClean="0">
                <a:effectLst/>
              </a:rPr>
              <a:t>. </a:t>
            </a:r>
          </a:p>
          <a:p>
            <a:pPr>
              <a:spcBef>
                <a:spcPts val="1200"/>
              </a:spcBef>
            </a:pPr>
            <a:r>
              <a:rPr lang="el-GR" sz="2400" dirty="0" smtClean="0">
                <a:effectLst/>
              </a:rPr>
              <a:t>Δρομολογητές με </a:t>
            </a:r>
            <a:r>
              <a:rPr lang="en-GB" sz="2400" dirty="0" smtClean="0">
                <a:effectLst/>
              </a:rPr>
              <a:t>modular interfaces</a:t>
            </a:r>
            <a:r>
              <a:rPr lang="el-GR" sz="2400" dirty="0" smtClean="0">
                <a:effectLst/>
              </a:rPr>
              <a:t> δίνουν λύσεις προσαρμοσμένες στις ιδιαίτερες ανάγκες των χρηστών για συγκεκριμένα </a:t>
            </a:r>
            <a:r>
              <a:rPr lang="en-GB" sz="2400" dirty="0" smtClean="0">
                <a:effectLst/>
              </a:rPr>
              <a:t>interfaces</a:t>
            </a:r>
            <a:r>
              <a:rPr lang="el-GR" sz="2400" dirty="0" smtClean="0">
                <a:effectLst/>
              </a:rPr>
              <a:t> αλλά και σε ανάγκες αναβάθμισης του δρομολογητή με σύγχρονα </a:t>
            </a:r>
            <a:r>
              <a:rPr lang="en-GB" sz="2400" dirty="0" smtClean="0">
                <a:effectLst/>
              </a:rPr>
              <a:t>interfaces</a:t>
            </a:r>
            <a:endParaRPr lang="el-GR" sz="2400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3" name="Rectangle 12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9" name="Rectangle 18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21515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91" name="Rectangle 1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dirty="0"/>
              <a:t>Βασικά συστατικά </a:t>
            </a:r>
            <a:r>
              <a:rPr lang="el-GR" dirty="0" smtClean="0"/>
              <a:t>δρομολογητών 12/14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  <p:pic>
        <p:nvPicPr>
          <p:cNvPr id="2051" name="Picture 3" descr="C:\Users\alex\Desktop\9-3-2014 7-10-44 μμ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03"/>
          <a:stretch/>
        </p:blipFill>
        <p:spPr bwMode="auto">
          <a:xfrm>
            <a:off x="540000" y="1044000"/>
            <a:ext cx="7951788" cy="5129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1310376" y="3617499"/>
            <a:ext cx="92868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21431" tIns="30362" rIns="21431" bIns="30362"/>
          <a:lstStyle/>
          <a:p>
            <a:pPr algn="ctr">
              <a:lnSpc>
                <a:spcPts val="2363"/>
              </a:lnSpc>
              <a:tabLst>
                <a:tab pos="514350" algn="l"/>
                <a:tab pos="1028700" algn="l"/>
                <a:tab pos="1543050" algn="l"/>
              </a:tabLst>
              <a:defRPr/>
            </a:pPr>
            <a:r>
              <a:rPr lang="en-US" sz="2400" b="1" dirty="0">
                <a:solidFill>
                  <a:srgbClr val="FFFFFF"/>
                </a:solidFill>
                <a:latin typeface="+mn-lt"/>
              </a:rPr>
              <a:t>RAM</a:t>
            </a:r>
          </a:p>
        </p:txBody>
      </p:sp>
      <p:sp>
        <p:nvSpPr>
          <p:cNvPr id="148486" name="Rectangle 6"/>
          <p:cNvSpPr>
            <a:spLocks noChangeArrowheads="1"/>
          </p:cNvSpPr>
          <p:nvPr/>
        </p:nvSpPr>
        <p:spPr bwMode="auto">
          <a:xfrm>
            <a:off x="3364475" y="3943921"/>
            <a:ext cx="121443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21431" tIns="30362" rIns="21431" bIns="30362"/>
          <a:lstStyle/>
          <a:p>
            <a:pPr algn="ctr">
              <a:lnSpc>
                <a:spcPts val="2363"/>
              </a:lnSpc>
              <a:tabLst>
                <a:tab pos="514350" algn="l"/>
                <a:tab pos="1028700" algn="l"/>
                <a:tab pos="1543050" algn="l"/>
              </a:tabLst>
              <a:defRPr/>
            </a:pPr>
            <a:r>
              <a:rPr lang="en-US" sz="2400" b="1" dirty="0">
                <a:solidFill>
                  <a:srgbClr val="FFFFFF"/>
                </a:solidFill>
                <a:latin typeface="+mn-lt"/>
              </a:rPr>
              <a:t>NVRAM</a:t>
            </a:r>
          </a:p>
        </p:txBody>
      </p:sp>
      <p:sp>
        <p:nvSpPr>
          <p:cNvPr id="148488" name="Rectangle 8"/>
          <p:cNvSpPr>
            <a:spLocks noChangeArrowheads="1"/>
          </p:cNvSpPr>
          <p:nvPr/>
        </p:nvSpPr>
        <p:spPr bwMode="auto">
          <a:xfrm>
            <a:off x="5652120" y="3829423"/>
            <a:ext cx="10001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21431" tIns="30362" rIns="21431" bIns="30362"/>
          <a:lstStyle/>
          <a:p>
            <a:pPr algn="ctr">
              <a:lnSpc>
                <a:spcPts val="2363"/>
              </a:lnSpc>
              <a:tabLst>
                <a:tab pos="514350" algn="l"/>
                <a:tab pos="1028700" algn="l"/>
                <a:tab pos="1543050" algn="l"/>
              </a:tabLst>
              <a:defRPr/>
            </a:pPr>
            <a:r>
              <a:rPr lang="en-US" sz="2400" b="1" dirty="0">
                <a:solidFill>
                  <a:srgbClr val="FFFFFF"/>
                </a:solidFill>
                <a:latin typeface="+mn-lt"/>
              </a:rPr>
              <a:t>Flash</a:t>
            </a:r>
          </a:p>
        </p:txBody>
      </p:sp>
      <p:sp>
        <p:nvSpPr>
          <p:cNvPr id="148490" name="Rectangle 10"/>
          <p:cNvSpPr>
            <a:spLocks noChangeArrowheads="1"/>
          </p:cNvSpPr>
          <p:nvPr/>
        </p:nvSpPr>
        <p:spPr bwMode="auto">
          <a:xfrm>
            <a:off x="7308619" y="3501008"/>
            <a:ext cx="9429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21431" tIns="30362" rIns="21431" bIns="30362"/>
          <a:lstStyle/>
          <a:p>
            <a:pPr algn="ctr">
              <a:lnSpc>
                <a:spcPts val="2363"/>
              </a:lnSpc>
              <a:tabLst>
                <a:tab pos="514350" algn="l"/>
                <a:tab pos="1028700" algn="l"/>
                <a:tab pos="1543050" algn="l"/>
              </a:tabLst>
              <a:defRPr/>
            </a:pPr>
            <a:r>
              <a:rPr lang="en-US" sz="2400" b="1" dirty="0">
                <a:solidFill>
                  <a:srgbClr val="FFFFFF"/>
                </a:solidFill>
                <a:latin typeface="+mn-lt"/>
              </a:rPr>
              <a:t>ROM</a:t>
            </a: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2" name="Rectangle 21">
            <a:hlinkClick r:id="rId9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23" name="Rectangle 22">
            <a:hlinkClick r:id="rId10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6107095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ex\Desktop\9-3-2014 7-10-44 μμ1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53"/>
          <a:stretch/>
        </p:blipFill>
        <p:spPr bwMode="auto">
          <a:xfrm>
            <a:off x="540000" y="1044000"/>
            <a:ext cx="7951787" cy="5027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8491" name="Rectangle 1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dirty="0"/>
              <a:t>Βασικά συστατικά </a:t>
            </a:r>
            <a:r>
              <a:rPr lang="el-GR" dirty="0" smtClean="0"/>
              <a:t>δρομολογητών 13/14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1310376" y="3617499"/>
            <a:ext cx="92868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21431" tIns="30362" rIns="21431" bIns="30362"/>
          <a:lstStyle/>
          <a:p>
            <a:pPr algn="ctr">
              <a:lnSpc>
                <a:spcPts val="2363"/>
              </a:lnSpc>
              <a:tabLst>
                <a:tab pos="514350" algn="l"/>
                <a:tab pos="1028700" algn="l"/>
                <a:tab pos="1543050" algn="l"/>
              </a:tabLst>
              <a:defRPr/>
            </a:pPr>
            <a:r>
              <a:rPr lang="en-US" sz="2400" b="1" dirty="0">
                <a:solidFill>
                  <a:srgbClr val="FFFFFF"/>
                </a:solidFill>
                <a:latin typeface="+mn-lt"/>
              </a:rPr>
              <a:t>RAM</a:t>
            </a:r>
          </a:p>
        </p:txBody>
      </p:sp>
      <p:sp>
        <p:nvSpPr>
          <p:cNvPr id="148486" name="Rectangle 6"/>
          <p:cNvSpPr>
            <a:spLocks noChangeArrowheads="1"/>
          </p:cNvSpPr>
          <p:nvPr/>
        </p:nvSpPr>
        <p:spPr bwMode="auto">
          <a:xfrm>
            <a:off x="3364475" y="3943921"/>
            <a:ext cx="121443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21431" tIns="30362" rIns="21431" bIns="30362"/>
          <a:lstStyle/>
          <a:p>
            <a:pPr algn="ctr">
              <a:lnSpc>
                <a:spcPts val="2363"/>
              </a:lnSpc>
              <a:tabLst>
                <a:tab pos="514350" algn="l"/>
                <a:tab pos="1028700" algn="l"/>
                <a:tab pos="1543050" algn="l"/>
              </a:tabLst>
              <a:defRPr/>
            </a:pPr>
            <a:r>
              <a:rPr lang="en-US" sz="2400" b="1" dirty="0">
                <a:solidFill>
                  <a:srgbClr val="FFFFFF"/>
                </a:solidFill>
                <a:latin typeface="+mn-lt"/>
              </a:rPr>
              <a:t>NVRAM</a:t>
            </a:r>
          </a:p>
        </p:txBody>
      </p:sp>
      <p:sp>
        <p:nvSpPr>
          <p:cNvPr id="148488" name="Rectangle 8"/>
          <p:cNvSpPr>
            <a:spLocks noChangeArrowheads="1"/>
          </p:cNvSpPr>
          <p:nvPr/>
        </p:nvSpPr>
        <p:spPr bwMode="auto">
          <a:xfrm>
            <a:off x="5652120" y="3829423"/>
            <a:ext cx="10001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21431" tIns="30362" rIns="21431" bIns="30362"/>
          <a:lstStyle/>
          <a:p>
            <a:pPr algn="ctr">
              <a:lnSpc>
                <a:spcPts val="2363"/>
              </a:lnSpc>
              <a:tabLst>
                <a:tab pos="514350" algn="l"/>
                <a:tab pos="1028700" algn="l"/>
                <a:tab pos="1543050" algn="l"/>
              </a:tabLst>
              <a:defRPr/>
            </a:pPr>
            <a:r>
              <a:rPr lang="en-US" sz="2400" b="1" dirty="0">
                <a:solidFill>
                  <a:srgbClr val="FFFFFF"/>
                </a:solidFill>
                <a:latin typeface="+mn-lt"/>
              </a:rPr>
              <a:t>Flash</a:t>
            </a:r>
          </a:p>
        </p:txBody>
      </p:sp>
      <p:sp>
        <p:nvSpPr>
          <p:cNvPr id="148490" name="Rectangle 10"/>
          <p:cNvSpPr>
            <a:spLocks noChangeArrowheads="1"/>
          </p:cNvSpPr>
          <p:nvPr/>
        </p:nvSpPr>
        <p:spPr bwMode="auto">
          <a:xfrm>
            <a:off x="7308619" y="3501008"/>
            <a:ext cx="9429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21431" tIns="30362" rIns="21431" bIns="30362"/>
          <a:lstStyle/>
          <a:p>
            <a:pPr algn="ctr">
              <a:lnSpc>
                <a:spcPts val="2363"/>
              </a:lnSpc>
              <a:tabLst>
                <a:tab pos="514350" algn="l"/>
                <a:tab pos="1028700" algn="l"/>
                <a:tab pos="1543050" algn="l"/>
              </a:tabLst>
              <a:defRPr/>
            </a:pPr>
            <a:r>
              <a:rPr lang="en-US" sz="2400" b="1" dirty="0">
                <a:solidFill>
                  <a:srgbClr val="FFFFFF"/>
                </a:solidFill>
                <a:latin typeface="+mn-lt"/>
              </a:rPr>
              <a:t>ROM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971694" y="5229200"/>
            <a:ext cx="92868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21431" tIns="30362" rIns="21431" bIns="30362"/>
          <a:lstStyle/>
          <a:p>
            <a:pPr algn="ctr">
              <a:lnSpc>
                <a:spcPts val="2363"/>
              </a:lnSpc>
              <a:tabLst>
                <a:tab pos="514350" algn="l"/>
                <a:tab pos="1028700" algn="l"/>
                <a:tab pos="1543050" algn="l"/>
              </a:tabLst>
              <a:defRPr/>
            </a:pPr>
            <a:r>
              <a:rPr lang="en-US" sz="2400" b="1" dirty="0" smtClean="0">
                <a:latin typeface="+mn-lt"/>
              </a:rPr>
              <a:t>Interfaces</a:t>
            </a:r>
            <a:endParaRPr lang="en-US" sz="2400" b="1" dirty="0">
              <a:latin typeface="+mn-lt"/>
            </a:endParaRP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20" name="Rectangle 19">
            <a:hlinkClick r:id="rId6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21" name="Rectangle 20">
            <a:hlinkClick r:id="rId7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22" name="Rectangle 21">
            <a:hlinkClick r:id="rId8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4" name="Rectangle 23">
            <a:hlinkClick r:id="rId9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7" name="Rectangle 16">
            <a:hlinkClick r:id="rId10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0764062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lex\Desktop\9-3-2014 7-10-44 μμ2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530"/>
          <a:stretch/>
        </p:blipFill>
        <p:spPr bwMode="auto">
          <a:xfrm>
            <a:off x="540000" y="1044000"/>
            <a:ext cx="7951787" cy="5121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8491" name="Rectangle 1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dirty="0"/>
              <a:t>Βασικά συστατικά </a:t>
            </a:r>
            <a:r>
              <a:rPr lang="el-GR" dirty="0" smtClean="0"/>
              <a:t>δρομολογητών 14/14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1310376" y="3617499"/>
            <a:ext cx="92868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21431" tIns="30362" rIns="21431" bIns="30362"/>
          <a:lstStyle/>
          <a:p>
            <a:pPr algn="ctr">
              <a:lnSpc>
                <a:spcPts val="2363"/>
              </a:lnSpc>
              <a:tabLst>
                <a:tab pos="514350" algn="l"/>
                <a:tab pos="1028700" algn="l"/>
                <a:tab pos="1543050" algn="l"/>
              </a:tabLst>
              <a:defRPr/>
            </a:pPr>
            <a:r>
              <a:rPr lang="en-US" sz="2400" b="1" dirty="0">
                <a:solidFill>
                  <a:srgbClr val="FFFFFF"/>
                </a:solidFill>
                <a:latin typeface="+mn-lt"/>
              </a:rPr>
              <a:t>RAM</a:t>
            </a:r>
          </a:p>
        </p:txBody>
      </p:sp>
      <p:sp>
        <p:nvSpPr>
          <p:cNvPr id="148486" name="Rectangle 6"/>
          <p:cNvSpPr>
            <a:spLocks noChangeArrowheads="1"/>
          </p:cNvSpPr>
          <p:nvPr/>
        </p:nvSpPr>
        <p:spPr bwMode="auto">
          <a:xfrm>
            <a:off x="3364475" y="3943921"/>
            <a:ext cx="121443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21431" tIns="30362" rIns="21431" bIns="30362"/>
          <a:lstStyle/>
          <a:p>
            <a:pPr algn="ctr">
              <a:lnSpc>
                <a:spcPts val="2363"/>
              </a:lnSpc>
              <a:tabLst>
                <a:tab pos="514350" algn="l"/>
                <a:tab pos="1028700" algn="l"/>
                <a:tab pos="1543050" algn="l"/>
              </a:tabLst>
              <a:defRPr/>
            </a:pPr>
            <a:r>
              <a:rPr lang="en-US" sz="2400" b="1" dirty="0">
                <a:solidFill>
                  <a:srgbClr val="FFFFFF"/>
                </a:solidFill>
                <a:latin typeface="+mn-lt"/>
              </a:rPr>
              <a:t>NVRAM</a:t>
            </a:r>
          </a:p>
        </p:txBody>
      </p:sp>
      <p:sp>
        <p:nvSpPr>
          <p:cNvPr id="148488" name="Rectangle 8"/>
          <p:cNvSpPr>
            <a:spLocks noChangeArrowheads="1"/>
          </p:cNvSpPr>
          <p:nvPr/>
        </p:nvSpPr>
        <p:spPr bwMode="auto">
          <a:xfrm>
            <a:off x="5652120" y="3829423"/>
            <a:ext cx="10001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21431" tIns="30362" rIns="21431" bIns="30362"/>
          <a:lstStyle/>
          <a:p>
            <a:pPr algn="ctr">
              <a:lnSpc>
                <a:spcPts val="2363"/>
              </a:lnSpc>
              <a:tabLst>
                <a:tab pos="514350" algn="l"/>
                <a:tab pos="1028700" algn="l"/>
                <a:tab pos="1543050" algn="l"/>
              </a:tabLst>
              <a:defRPr/>
            </a:pPr>
            <a:r>
              <a:rPr lang="en-US" sz="2400" b="1" dirty="0">
                <a:solidFill>
                  <a:srgbClr val="FFFFFF"/>
                </a:solidFill>
                <a:latin typeface="+mn-lt"/>
              </a:rPr>
              <a:t>Flash</a:t>
            </a:r>
          </a:p>
        </p:txBody>
      </p:sp>
      <p:sp>
        <p:nvSpPr>
          <p:cNvPr id="148490" name="Rectangle 10"/>
          <p:cNvSpPr>
            <a:spLocks noChangeArrowheads="1"/>
          </p:cNvSpPr>
          <p:nvPr/>
        </p:nvSpPr>
        <p:spPr bwMode="auto">
          <a:xfrm>
            <a:off x="7308619" y="3501008"/>
            <a:ext cx="9429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21431" tIns="30362" rIns="21431" bIns="30362"/>
          <a:lstStyle/>
          <a:p>
            <a:pPr algn="ctr">
              <a:lnSpc>
                <a:spcPts val="2363"/>
              </a:lnSpc>
              <a:tabLst>
                <a:tab pos="514350" algn="l"/>
                <a:tab pos="1028700" algn="l"/>
                <a:tab pos="1543050" algn="l"/>
              </a:tabLst>
              <a:defRPr/>
            </a:pPr>
            <a:r>
              <a:rPr lang="en-US" sz="2400" b="1" dirty="0">
                <a:solidFill>
                  <a:srgbClr val="FFFFFF"/>
                </a:solidFill>
                <a:latin typeface="+mn-lt"/>
              </a:rPr>
              <a:t>ROM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971694" y="5229200"/>
            <a:ext cx="92868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21431" tIns="30362" rIns="21431" bIns="30362"/>
          <a:lstStyle/>
          <a:p>
            <a:pPr algn="ctr">
              <a:lnSpc>
                <a:spcPts val="2363"/>
              </a:lnSpc>
              <a:tabLst>
                <a:tab pos="514350" algn="l"/>
                <a:tab pos="1028700" algn="l"/>
                <a:tab pos="1543050" algn="l"/>
              </a:tabLst>
              <a:defRPr/>
            </a:pPr>
            <a:r>
              <a:rPr lang="en-US" sz="2400" b="1" dirty="0" smtClean="0">
                <a:latin typeface="+mn-lt"/>
              </a:rPr>
              <a:t>Interfaces</a:t>
            </a:r>
            <a:endParaRPr lang="en-US" sz="2400" b="1" dirty="0">
              <a:latin typeface="+mn-lt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060761" y="4693859"/>
            <a:ext cx="92868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600000" rev="21000000"/>
            </a:camera>
            <a:lightRig rig="threePt" dir="t"/>
          </a:scene3d>
        </p:spPr>
        <p:txBody>
          <a:bodyPr wrap="none" lIns="21431" tIns="30362" rIns="21431" bIns="30362"/>
          <a:lstStyle/>
          <a:p>
            <a:pPr algn="ctr">
              <a:lnSpc>
                <a:spcPts val="2363"/>
              </a:lnSpc>
              <a:tabLst>
                <a:tab pos="514350" algn="l"/>
                <a:tab pos="1028700" algn="l"/>
                <a:tab pos="1543050" algn="l"/>
              </a:tabLst>
              <a:defRPr/>
            </a:pPr>
            <a:r>
              <a:rPr lang="en-US" sz="2400" b="1" dirty="0" smtClean="0">
                <a:latin typeface="+mn-lt"/>
              </a:rPr>
              <a:t>Console</a:t>
            </a:r>
            <a:endParaRPr lang="en-US" sz="2400" b="1" dirty="0">
              <a:latin typeface="+mn-lt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060761" y="5006458"/>
            <a:ext cx="92868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600000" rev="21000000"/>
            </a:camera>
            <a:lightRig rig="threePt" dir="t"/>
          </a:scene3d>
        </p:spPr>
        <p:txBody>
          <a:bodyPr wrap="none" lIns="21431" tIns="30362" rIns="21431" bIns="30362"/>
          <a:lstStyle/>
          <a:p>
            <a:pPr algn="ctr">
              <a:lnSpc>
                <a:spcPts val="2363"/>
              </a:lnSpc>
              <a:tabLst>
                <a:tab pos="514350" algn="l"/>
                <a:tab pos="1028700" algn="l"/>
                <a:tab pos="1543050" algn="l"/>
              </a:tabLst>
              <a:defRPr/>
            </a:pPr>
            <a:r>
              <a:rPr lang="en-US" sz="2400" b="1" dirty="0" smtClean="0">
                <a:latin typeface="+mn-lt"/>
              </a:rPr>
              <a:t>Auxiliary</a:t>
            </a:r>
            <a:endParaRPr lang="en-US" sz="2400" b="1" dirty="0">
              <a:latin typeface="+mn-lt"/>
            </a:endParaRPr>
          </a:p>
        </p:txBody>
      </p:sp>
      <p:sp>
        <p:nvSpPr>
          <p:cNvPr id="21" name="Rectangle 20">
            <a:hlinkClick r:id="rId4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23" name="Rectangle 22">
            <a:hlinkClick r:id="rId6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24" name="Rectangle 23">
            <a:hlinkClick r:id="rId7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25" name="Rectangle 24">
            <a:hlinkClick r:id="rId8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7" name="Rectangle 26">
            <a:hlinkClick r:id="rId9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9" name="Rectangle 18">
            <a:hlinkClick r:id="rId10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1615920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marL="609600" indent="-609600"/>
            <a:r>
              <a:rPr lang="el-GR" sz="3400" dirty="0" smtClean="0">
                <a:effectLst/>
              </a:rPr>
              <a:t>Διαδικασία εκκίνησης του Δρομολογητή 1/4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l-GR" sz="2800" dirty="0" smtClean="0">
                <a:effectLst/>
              </a:rPr>
              <a:t>Διαδικασία </a:t>
            </a:r>
            <a:r>
              <a:rPr lang="en-GB" sz="2800" dirty="0" smtClean="0">
                <a:effectLst/>
              </a:rPr>
              <a:t>POST</a:t>
            </a:r>
            <a:r>
              <a:rPr lang="el-GR" sz="2800" dirty="0">
                <a:effectLst/>
              </a:rPr>
              <a:t> (</a:t>
            </a:r>
            <a:r>
              <a:rPr lang="en-GB" sz="2800" dirty="0">
                <a:effectLst/>
              </a:rPr>
              <a:t>Power</a:t>
            </a:r>
            <a:r>
              <a:rPr lang="el-GR" sz="2800" dirty="0">
                <a:effectLst/>
              </a:rPr>
              <a:t>-</a:t>
            </a:r>
            <a:r>
              <a:rPr lang="en-GB" sz="2800" dirty="0">
                <a:effectLst/>
              </a:rPr>
              <a:t>On</a:t>
            </a:r>
            <a:r>
              <a:rPr lang="el-GR" sz="2800" dirty="0">
                <a:effectLst/>
              </a:rPr>
              <a:t>-</a:t>
            </a:r>
            <a:r>
              <a:rPr lang="en-GB" sz="2800" dirty="0">
                <a:effectLst/>
              </a:rPr>
              <a:t>Self</a:t>
            </a:r>
            <a:r>
              <a:rPr lang="el-GR" sz="2800" dirty="0">
                <a:effectLst/>
              </a:rPr>
              <a:t>-</a:t>
            </a:r>
            <a:r>
              <a:rPr lang="en-GB" sz="2800" dirty="0">
                <a:effectLst/>
              </a:rPr>
              <a:t>Test</a:t>
            </a:r>
            <a:r>
              <a:rPr lang="el-GR" sz="2800" dirty="0">
                <a:effectLst/>
              </a:rPr>
              <a:t>) </a:t>
            </a:r>
            <a:endParaRPr lang="el-GR" sz="2800" dirty="0" smtClean="0">
              <a:effectLst/>
            </a:endParaRPr>
          </a:p>
          <a:p>
            <a:pPr>
              <a:buFontTx/>
              <a:buChar char="•"/>
            </a:pPr>
            <a:endParaRPr lang="el-GR" sz="2800" dirty="0" smtClean="0">
              <a:effectLst/>
            </a:endParaRPr>
          </a:p>
          <a:p>
            <a:pPr>
              <a:buFontTx/>
              <a:buChar char="•"/>
            </a:pPr>
            <a:r>
              <a:rPr lang="el-GR" sz="2800" dirty="0" smtClean="0">
                <a:effectLst/>
              </a:rPr>
              <a:t>Φόρτωση λειτουργικού συστήματος </a:t>
            </a:r>
          </a:p>
          <a:p>
            <a:pPr>
              <a:buFontTx/>
              <a:buChar char="•"/>
            </a:pPr>
            <a:endParaRPr lang="el-GR" sz="2800" dirty="0" smtClean="0">
              <a:effectLst/>
            </a:endParaRPr>
          </a:p>
          <a:p>
            <a:pPr>
              <a:buFontTx/>
              <a:buChar char="•"/>
            </a:pPr>
            <a:r>
              <a:rPr lang="el-GR" sz="2800" dirty="0" smtClean="0">
                <a:effectLst/>
              </a:rPr>
              <a:t>Φόρτωση του </a:t>
            </a:r>
            <a:r>
              <a:rPr lang="en-GB" sz="2800" dirty="0" smtClean="0">
                <a:effectLst/>
              </a:rPr>
              <a:t>configuration file</a:t>
            </a:r>
            <a:endParaRPr lang="el-GR" sz="2800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  <p:sp>
        <p:nvSpPr>
          <p:cNvPr id="11" name="Rectangle 10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20" name="Rectangle 19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21" name="Rectangle 20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3" name="Rectangle 22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2" name="Rectangle 11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31181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Περιεχόμενα</a:t>
            </a:r>
            <a:endParaRPr lang="el-GR" dirty="0"/>
          </a:p>
        </p:txBody>
      </p:sp>
      <p:sp>
        <p:nvSpPr>
          <p:cNvPr id="5" name="Content Placeholder 2">
            <a:hlinkClick r:id="rId2" action="ppaction://hlinksldjump"/>
          </p:cNvPr>
          <p:cNvSpPr txBox="1">
            <a:spLocks/>
          </p:cNvSpPr>
          <p:nvPr/>
        </p:nvSpPr>
        <p:spPr>
          <a:xfrm>
            <a:off x="402067" y="1772816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Aft>
                <a:spcPts val="0"/>
              </a:spcAft>
              <a:buFont typeface="+mj-lt"/>
              <a:buAutoNum type="arabicPeriod" startAt="2"/>
            </a:pPr>
            <a:r>
              <a:rPr lang="el-GR" sz="2400" dirty="0" smtClean="0"/>
              <a:t>Διαδικασία εκκίνησης δρομολογητή</a:t>
            </a:r>
            <a:endParaRPr lang="el-GR" sz="2400" dirty="0"/>
          </a:p>
        </p:txBody>
      </p:sp>
      <p:sp>
        <p:nvSpPr>
          <p:cNvPr id="6" name="Content Placeholder 2">
            <a:hlinkClick r:id="rId3" action="ppaction://hlinksldjump"/>
          </p:cNvPr>
          <p:cNvSpPr txBox="1">
            <a:spLocks/>
          </p:cNvSpPr>
          <p:nvPr/>
        </p:nvSpPr>
        <p:spPr>
          <a:xfrm>
            <a:off x="402067" y="2352766"/>
            <a:ext cx="8229600" cy="17963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Aft>
                <a:spcPts val="0"/>
              </a:spcAft>
              <a:buFont typeface="+mj-lt"/>
              <a:buAutoNum type="arabicPeriod" startAt="3"/>
            </a:pPr>
            <a:r>
              <a:rPr lang="el-GR" sz="2400" dirty="0" smtClean="0"/>
              <a:t>Επικοινωνία χρήστη &amp; δρομολογητή</a:t>
            </a:r>
          </a:p>
          <a:p>
            <a:pPr marL="400050" lvl="1" indent="141288" fontAlgn="auto">
              <a:spcAft>
                <a:spcPts val="0"/>
              </a:spcAft>
              <a:buNone/>
            </a:pPr>
            <a:r>
              <a:rPr lang="el-GR" sz="2400" dirty="0" smtClean="0"/>
              <a:t>3.1. Τρόποι πρόσβασης στο δρομολογητή</a:t>
            </a:r>
          </a:p>
          <a:p>
            <a:pPr marL="400050" lvl="1" indent="141288" fontAlgn="auto">
              <a:spcAft>
                <a:spcPts val="0"/>
              </a:spcAft>
              <a:buNone/>
            </a:pPr>
            <a:r>
              <a:rPr lang="el-GR" sz="2400" dirty="0" smtClean="0"/>
              <a:t>3.2. Επίπεδα πρόσβασης</a:t>
            </a:r>
          </a:p>
          <a:p>
            <a:pPr marL="400050" lvl="1" indent="141288" fontAlgn="auto">
              <a:spcAft>
                <a:spcPts val="0"/>
              </a:spcAft>
              <a:buNone/>
            </a:pPr>
            <a:r>
              <a:rPr lang="el-GR" sz="2400" dirty="0" smtClean="0"/>
              <a:t>3.3. Κωδικοί πρόσβασης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3"/>
            </a:pPr>
            <a:endParaRPr lang="el-GR" sz="24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3"/>
            </a:pPr>
            <a:endParaRPr lang="el-GR" sz="2400" dirty="0"/>
          </a:p>
        </p:txBody>
      </p:sp>
      <p:sp>
        <p:nvSpPr>
          <p:cNvPr id="8" name="Content Placeholder 2">
            <a:hlinkClick r:id="rId4" action="ppaction://hlinksldjump"/>
          </p:cNvPr>
          <p:cNvSpPr txBox="1">
            <a:spLocks/>
          </p:cNvSpPr>
          <p:nvPr/>
        </p:nvSpPr>
        <p:spPr>
          <a:xfrm>
            <a:off x="402067" y="4149080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Aft>
                <a:spcPts val="0"/>
              </a:spcAft>
              <a:buFont typeface="+mj-lt"/>
              <a:buAutoNum type="arabicPeriod" startAt="4"/>
            </a:pPr>
            <a:r>
              <a:rPr lang="el-GR" sz="2400" dirty="0" smtClean="0"/>
              <a:t>Χρησιμοποιώντας το </a:t>
            </a:r>
            <a:r>
              <a:rPr lang="en-US" sz="2400" dirty="0" smtClean="0"/>
              <a:t>IOS</a:t>
            </a:r>
            <a:endParaRPr lang="el-GR" sz="2400" dirty="0"/>
          </a:p>
        </p:txBody>
      </p:sp>
      <p:sp>
        <p:nvSpPr>
          <p:cNvPr id="9" name="Content Placeholder 2">
            <a:hlinkClick r:id="rId5" action="ppaction://hlinksldjump"/>
          </p:cNvPr>
          <p:cNvSpPr txBox="1">
            <a:spLocks/>
          </p:cNvSpPr>
          <p:nvPr/>
        </p:nvSpPr>
        <p:spPr>
          <a:xfrm>
            <a:off x="402067" y="472514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Aft>
                <a:spcPts val="0"/>
              </a:spcAft>
              <a:buFont typeface="+mj-lt"/>
              <a:buAutoNum type="arabicPeriod" startAt="5"/>
            </a:pPr>
            <a:r>
              <a:rPr lang="el-GR" sz="2400" dirty="0" smtClean="0"/>
              <a:t>Αρχείο Διαμόρφωσης δρομολογητή</a:t>
            </a:r>
            <a:endParaRPr lang="el-GR" sz="2400" dirty="0"/>
          </a:p>
        </p:txBody>
      </p:sp>
      <p:sp>
        <p:nvSpPr>
          <p:cNvPr id="10" name="Content Placeholder 2">
            <a:hlinkClick r:id="rId6" action="ppaction://hlinksldjump"/>
          </p:cNvPr>
          <p:cNvSpPr txBox="1">
            <a:spLocks/>
          </p:cNvSpPr>
          <p:nvPr/>
        </p:nvSpPr>
        <p:spPr>
          <a:xfrm>
            <a:off x="402067" y="5301208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Aft>
                <a:spcPts val="0"/>
              </a:spcAft>
              <a:buFont typeface="+mj-lt"/>
              <a:buAutoNum type="arabicPeriod" startAt="6"/>
            </a:pPr>
            <a:r>
              <a:rPr lang="el-GR" sz="2400" dirty="0" smtClean="0"/>
              <a:t>Τεχνικά χαρακτηριστικά δρομολογητών εργαστηρίου</a:t>
            </a:r>
            <a:endParaRPr lang="el-GR" sz="2400" dirty="0"/>
          </a:p>
        </p:txBody>
      </p:sp>
      <p:sp>
        <p:nvSpPr>
          <p:cNvPr id="12" name="Content Placeholder 2">
            <a:hlinkClick r:id="rId7" action="ppaction://hlinksldjump"/>
          </p:cNvPr>
          <p:cNvSpPr txBox="1">
            <a:spLocks/>
          </p:cNvSpPr>
          <p:nvPr/>
        </p:nvSpPr>
        <p:spPr>
          <a:xfrm>
            <a:off x="400646" y="1191568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l-GR" sz="2400" dirty="0"/>
              <a:t>Βασικά συστατικά δρομολογητών</a:t>
            </a:r>
            <a:endParaRPr lang="el-GR" sz="2400" dirty="0">
              <a:hlinkClick r:id="rId7" action="ppaction://hlinksldjump"/>
            </a:endParaRPr>
          </a:p>
        </p:txBody>
      </p:sp>
      <p:sp>
        <p:nvSpPr>
          <p:cNvPr id="13" name="Content Placeholder 2">
            <a:hlinkClick r:id="rId8" action="ppaction://hlinksldjump"/>
          </p:cNvPr>
          <p:cNvSpPr txBox="1">
            <a:spLocks/>
          </p:cNvSpPr>
          <p:nvPr/>
        </p:nvSpPr>
        <p:spPr>
          <a:xfrm>
            <a:off x="400646" y="5877272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Aft>
                <a:spcPts val="0"/>
              </a:spcAft>
              <a:buFont typeface="+mj-lt"/>
              <a:buAutoNum type="arabicPeriod" startAt="7"/>
            </a:pPr>
            <a:r>
              <a:rPr lang="el-GR" sz="2400" dirty="0" smtClean="0"/>
              <a:t>Ασκήσεις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62704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sz="3400" dirty="0">
                <a:solidFill>
                  <a:prstClr val="black"/>
                </a:solidFill>
              </a:rPr>
              <a:t>Διαδικασία εκκίνησης του Δρομολογητή </a:t>
            </a:r>
            <a:r>
              <a:rPr lang="el-GR" sz="3400" dirty="0" smtClean="0">
                <a:solidFill>
                  <a:prstClr val="black"/>
                </a:solidFill>
              </a:rPr>
              <a:t>2/4</a:t>
            </a:r>
            <a:endParaRPr lang="el-GR" dirty="0" smtClean="0">
              <a:effectLst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64836" y="1196752"/>
            <a:ext cx="8229600" cy="5040560"/>
          </a:xfrm>
          <a:noFill/>
        </p:spPr>
        <p:txBody>
          <a:bodyPr/>
          <a:lstStyle/>
          <a:p>
            <a:pPr marL="0" indent="0">
              <a:buNone/>
            </a:pPr>
            <a:r>
              <a:rPr lang="el-GR" sz="2800" b="1" dirty="0">
                <a:solidFill>
                  <a:srgbClr val="004B82"/>
                </a:solidFill>
              </a:rPr>
              <a:t>Διαδικασία </a:t>
            </a:r>
            <a:r>
              <a:rPr lang="en-GB" sz="2800" b="1" dirty="0">
                <a:solidFill>
                  <a:srgbClr val="004B82"/>
                </a:solidFill>
              </a:rPr>
              <a:t>POST</a:t>
            </a:r>
            <a:endParaRPr lang="en-US" sz="2800" b="1" dirty="0">
              <a:solidFill>
                <a:srgbClr val="004B82"/>
              </a:solidFill>
            </a:endParaRPr>
          </a:p>
          <a:p>
            <a:pPr>
              <a:spcBef>
                <a:spcPts val="1200"/>
              </a:spcBef>
            </a:pPr>
            <a:r>
              <a:rPr lang="el-GR" sz="2400" dirty="0" smtClean="0">
                <a:effectLst/>
              </a:rPr>
              <a:t>Όταν εκκινήσουμε τον δρομολογητή αρχίζει η </a:t>
            </a:r>
            <a:r>
              <a:rPr lang="en-GB" sz="2400" dirty="0" smtClean="0">
                <a:effectLst/>
              </a:rPr>
              <a:t>POST</a:t>
            </a:r>
            <a:r>
              <a:rPr lang="el-GR" sz="2400" dirty="0" smtClean="0">
                <a:effectLst/>
              </a:rPr>
              <a:t> (</a:t>
            </a:r>
            <a:r>
              <a:rPr lang="en-GB" sz="2400" dirty="0" smtClean="0">
                <a:effectLst/>
              </a:rPr>
              <a:t>Power</a:t>
            </a:r>
            <a:r>
              <a:rPr lang="el-GR" sz="2400" dirty="0" smtClean="0">
                <a:effectLst/>
              </a:rPr>
              <a:t>-</a:t>
            </a:r>
            <a:r>
              <a:rPr lang="en-GB" sz="2400" dirty="0" smtClean="0">
                <a:effectLst/>
              </a:rPr>
              <a:t>On</a:t>
            </a:r>
            <a:r>
              <a:rPr lang="el-GR" sz="2400" dirty="0" smtClean="0">
                <a:effectLst/>
              </a:rPr>
              <a:t>-</a:t>
            </a:r>
            <a:r>
              <a:rPr lang="en-GB" sz="2400" dirty="0" smtClean="0">
                <a:effectLst/>
              </a:rPr>
              <a:t>Self</a:t>
            </a:r>
            <a:r>
              <a:rPr lang="el-GR" sz="2400" dirty="0" smtClean="0">
                <a:effectLst/>
              </a:rPr>
              <a:t>-</a:t>
            </a:r>
            <a:r>
              <a:rPr lang="en-GB" sz="2400" dirty="0" smtClean="0">
                <a:effectLst/>
              </a:rPr>
              <a:t>Test</a:t>
            </a:r>
            <a:r>
              <a:rPr lang="el-GR" sz="2400" dirty="0" smtClean="0">
                <a:effectLst/>
              </a:rPr>
              <a:t>) διαδικασία. </a:t>
            </a:r>
          </a:p>
          <a:p>
            <a:pPr>
              <a:spcBef>
                <a:spcPts val="1200"/>
              </a:spcBef>
            </a:pPr>
            <a:r>
              <a:rPr lang="el-GR" sz="2400" dirty="0" smtClean="0">
                <a:effectLst/>
              </a:rPr>
              <a:t>Στόχος της ΡΟ</a:t>
            </a:r>
            <a:r>
              <a:rPr lang="en-GB" sz="2400" dirty="0" smtClean="0">
                <a:effectLst/>
              </a:rPr>
              <a:t>S</a:t>
            </a:r>
            <a:r>
              <a:rPr lang="el-GR" sz="2400" dirty="0" smtClean="0">
                <a:effectLst/>
              </a:rPr>
              <a:t>Τ είναι γενικότερα ο έλεγχος όλων των </a:t>
            </a:r>
            <a:r>
              <a:rPr lang="en-GB" sz="2400" dirty="0" smtClean="0">
                <a:effectLst/>
              </a:rPr>
              <a:t>Hardware</a:t>
            </a:r>
            <a:r>
              <a:rPr lang="el-GR" sz="2400" dirty="0" smtClean="0">
                <a:effectLst/>
              </a:rPr>
              <a:t> (</a:t>
            </a:r>
            <a:r>
              <a:rPr lang="en-GB" sz="2400" dirty="0" smtClean="0">
                <a:effectLst/>
              </a:rPr>
              <a:t>H</a:t>
            </a:r>
            <a:r>
              <a:rPr lang="el-GR" sz="2400" dirty="0" smtClean="0">
                <a:effectLst/>
              </a:rPr>
              <a:t>/</a:t>
            </a:r>
            <a:r>
              <a:rPr lang="en-GB" sz="2400" dirty="0" smtClean="0">
                <a:effectLst/>
              </a:rPr>
              <a:t>W</a:t>
            </a:r>
            <a:r>
              <a:rPr lang="el-GR" sz="2400" dirty="0" smtClean="0">
                <a:effectLst/>
              </a:rPr>
              <a:t>) στοιχείων του δρομολογητή και ειδικότερα του επεξεργαστή, της μνήμης, των </a:t>
            </a:r>
            <a:r>
              <a:rPr lang="en-GB" sz="2400" dirty="0" smtClean="0">
                <a:effectLst/>
              </a:rPr>
              <a:t>Ports</a:t>
            </a:r>
            <a:r>
              <a:rPr lang="el-GR" sz="2400" dirty="0" smtClean="0">
                <a:effectLst/>
              </a:rPr>
              <a:t>, διάφορων καρτών επικοινωνίας,  και των κυκλωμάτων που ενώνουν εσωτερικά τα στοιχεία του δρομολογητή, καθώς και η επιβεβαίωση της σωστής και πλήρους λειτουργίας τους.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44132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sz="3400" dirty="0">
                <a:solidFill>
                  <a:prstClr val="black"/>
                </a:solidFill>
              </a:rPr>
              <a:t>Διαδικασία εκκίνησης του Δρομολογητή </a:t>
            </a:r>
            <a:r>
              <a:rPr lang="el-GR" sz="3400" dirty="0" smtClean="0">
                <a:solidFill>
                  <a:prstClr val="black"/>
                </a:solidFill>
              </a:rPr>
              <a:t>3/4</a:t>
            </a:r>
            <a:endParaRPr lang="el-GR" dirty="0" smtClean="0">
              <a:effectLst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r>
              <a:rPr lang="el-GR" sz="2800" b="1" dirty="0">
                <a:solidFill>
                  <a:srgbClr val="004B82"/>
                </a:solidFill>
              </a:rPr>
              <a:t>Φόρτωση λειτουργικού συστήματος</a:t>
            </a:r>
            <a:endParaRPr lang="en-US" sz="2800" b="1" dirty="0">
              <a:solidFill>
                <a:srgbClr val="004B82"/>
              </a:solidFill>
            </a:endParaRPr>
          </a:p>
          <a:p>
            <a:pPr>
              <a:spcBef>
                <a:spcPts val="1200"/>
              </a:spcBef>
            </a:pPr>
            <a:r>
              <a:rPr lang="el-GR" sz="2400" dirty="0" smtClean="0">
                <a:effectLst/>
              </a:rPr>
              <a:t>Ένα υποτυπώδες λειτουργικό πρόγραμμα τρέχει από την μνήμη </a:t>
            </a:r>
            <a:r>
              <a:rPr lang="en-GB" sz="2400" dirty="0" smtClean="0">
                <a:effectLst/>
              </a:rPr>
              <a:t>ROM</a:t>
            </a:r>
            <a:r>
              <a:rPr lang="el-GR" sz="2400" dirty="0" smtClean="0">
                <a:effectLst/>
              </a:rPr>
              <a:t> με κύριο στόχο να βρει το κυρίως λειτουργικό σύστημα της συσκευής, το </a:t>
            </a:r>
            <a:r>
              <a:rPr lang="en-GB" sz="2400" dirty="0" smtClean="0">
                <a:effectLst/>
              </a:rPr>
              <a:t>Cisco IOS</a:t>
            </a:r>
            <a:r>
              <a:rPr lang="el-GR" sz="2400" dirty="0" smtClean="0">
                <a:effectLst/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l-GR" sz="2400" dirty="0" smtClean="0">
                <a:effectLst/>
              </a:rPr>
              <a:t>Εξ’ ορισμού, θα αναζητήσει το αρχείο του </a:t>
            </a:r>
            <a:r>
              <a:rPr lang="en-GB" sz="2400" dirty="0" smtClean="0">
                <a:effectLst/>
              </a:rPr>
              <a:t>IOS</a:t>
            </a:r>
            <a:r>
              <a:rPr lang="el-GR" sz="2400" dirty="0" smtClean="0">
                <a:effectLst/>
              </a:rPr>
              <a:t> στην μνήμη </a:t>
            </a:r>
            <a:r>
              <a:rPr lang="en-GB" sz="2400" dirty="0" smtClean="0">
                <a:effectLst/>
              </a:rPr>
              <a:t>Flash</a:t>
            </a:r>
            <a:r>
              <a:rPr lang="el-GR" sz="2400" dirty="0" smtClean="0">
                <a:effectLst/>
              </a:rPr>
              <a:t>. </a:t>
            </a:r>
          </a:p>
          <a:p>
            <a:pPr>
              <a:spcBef>
                <a:spcPts val="1200"/>
              </a:spcBef>
            </a:pPr>
            <a:r>
              <a:rPr lang="el-GR" sz="2400" dirty="0" smtClean="0">
                <a:effectLst/>
              </a:rPr>
              <a:t>Σε περίπτωση που δεν βρει το λειτουργικό σύστημα τότε θα περιέλθει σε μια κατάσταση γνωστή ως ‘</a:t>
            </a:r>
            <a:r>
              <a:rPr lang="en-GB" sz="2400" dirty="0" smtClean="0">
                <a:effectLst/>
              </a:rPr>
              <a:t>ROM Monitor mode</a:t>
            </a:r>
            <a:r>
              <a:rPr lang="el-GR" sz="2400" dirty="0" smtClean="0">
                <a:effectLst/>
              </a:rPr>
              <a:t>’, απ’ όπου είναι δυνατή η αναβάθμιση ή η εγκατάσταση του </a:t>
            </a:r>
            <a:r>
              <a:rPr lang="en-GB" sz="2400" dirty="0" smtClean="0">
                <a:effectLst/>
              </a:rPr>
              <a:t>IOS</a:t>
            </a:r>
            <a:r>
              <a:rPr lang="el-GR" sz="2400" dirty="0" smtClean="0">
                <a:effectLst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39835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sz="3400" dirty="0">
                <a:solidFill>
                  <a:prstClr val="black"/>
                </a:solidFill>
              </a:rPr>
              <a:t>Διαδικασία εκκίνησης του Δρομολογητή </a:t>
            </a:r>
            <a:r>
              <a:rPr lang="el-GR" sz="3400" dirty="0" smtClean="0">
                <a:solidFill>
                  <a:prstClr val="black"/>
                </a:solidFill>
              </a:rPr>
              <a:t>4/4</a:t>
            </a:r>
            <a:endParaRPr lang="el-GR" dirty="0" smtClean="0">
              <a:effectLst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b="1" dirty="0">
                <a:solidFill>
                  <a:srgbClr val="004B82"/>
                </a:solidFill>
              </a:rPr>
              <a:t>Φόρτωση αρχείου διαμόρφωσης</a:t>
            </a:r>
            <a:endParaRPr lang="en-US" sz="2400" b="1" dirty="0">
              <a:solidFill>
                <a:srgbClr val="004B82"/>
              </a:solidFill>
            </a:endParaRPr>
          </a:p>
          <a:p>
            <a:pPr>
              <a:spcBef>
                <a:spcPts val="600"/>
              </a:spcBef>
            </a:pPr>
            <a:r>
              <a:rPr lang="el-GR" sz="2200" dirty="0" smtClean="0">
                <a:effectLst/>
              </a:rPr>
              <a:t>Αφού φορτωθεί το λειτουργικό σύστημα </a:t>
            </a:r>
            <a:r>
              <a:rPr lang="en-GB" sz="2200" dirty="0" smtClean="0">
                <a:effectLst/>
              </a:rPr>
              <a:t>IOS</a:t>
            </a:r>
            <a:r>
              <a:rPr lang="el-GR" sz="2200" dirty="0" smtClean="0">
                <a:effectLst/>
              </a:rPr>
              <a:t>, ο δρομολογητής θα αναζητήσει το αρχείο διαμόρφωσης (</a:t>
            </a:r>
            <a:r>
              <a:rPr lang="en-GB" sz="2200" dirty="0" smtClean="0">
                <a:effectLst/>
              </a:rPr>
              <a:t>configuration file</a:t>
            </a:r>
            <a:r>
              <a:rPr lang="el-GR" sz="2200" dirty="0" smtClean="0">
                <a:effectLst/>
              </a:rPr>
              <a:t>). </a:t>
            </a:r>
          </a:p>
          <a:p>
            <a:pPr>
              <a:spcBef>
                <a:spcPts val="600"/>
              </a:spcBef>
            </a:pPr>
            <a:r>
              <a:rPr lang="el-GR" sz="2200" dirty="0" smtClean="0">
                <a:effectLst/>
              </a:rPr>
              <a:t>Εξ’ ορισμού το αρχείο αυτό βρίσκεται στη μνήμη </a:t>
            </a:r>
            <a:r>
              <a:rPr lang="en-GB" sz="2200" dirty="0" smtClean="0">
                <a:effectLst/>
              </a:rPr>
              <a:t>NVRAM</a:t>
            </a:r>
            <a:r>
              <a:rPr lang="el-GR" sz="2200" dirty="0" smtClean="0">
                <a:effectLst/>
              </a:rPr>
              <a:t>. Ο δρομολογητής θα είναι έτοιμος για χρήση αφού επεξεργαστεί κατάλληλα την πληροφορία που βρίσκεται σε αυτό το αρχείο. </a:t>
            </a:r>
          </a:p>
          <a:p>
            <a:pPr>
              <a:spcBef>
                <a:spcPts val="600"/>
              </a:spcBef>
            </a:pPr>
            <a:r>
              <a:rPr lang="el-GR" sz="2200" dirty="0" smtClean="0">
                <a:effectLst/>
              </a:rPr>
              <a:t>Στην περίπτωση που δεν βρεθεί αυτό το αρχείο, όπως για παράδειγμα την πρώτη φορά που χρησιμοποιείται ο δρομολογητής, ο δρομολογητής θα εκτελέσει το πρόγραμμα ‘</a:t>
            </a:r>
            <a:r>
              <a:rPr lang="en-GB" sz="2200" dirty="0" smtClean="0">
                <a:effectLst/>
              </a:rPr>
              <a:t>System Configuration Dialog</a:t>
            </a:r>
            <a:r>
              <a:rPr lang="el-GR" sz="2200" dirty="0" smtClean="0">
                <a:effectLst/>
              </a:rPr>
              <a:t>, το οποίο μέσα από </a:t>
            </a:r>
            <a:r>
              <a:rPr lang="el-GR" sz="2200" dirty="0" err="1" smtClean="0">
                <a:effectLst/>
              </a:rPr>
              <a:t>ερωτο</a:t>
            </a:r>
            <a:r>
              <a:rPr lang="el-GR" sz="2200" dirty="0" smtClean="0">
                <a:effectLst/>
              </a:rPr>
              <a:t>-απαντήσεις </a:t>
            </a:r>
            <a:r>
              <a:rPr lang="el-GR" sz="2200" dirty="0">
                <a:effectLst/>
              </a:rPr>
              <a:t>θα βοηθήσει στο να δημιουργηθεί μία </a:t>
            </a:r>
            <a:r>
              <a:rPr lang="el-GR" sz="2200" dirty="0" smtClean="0">
                <a:effectLst/>
              </a:rPr>
              <a:t>βασική διαμόρφωση. </a:t>
            </a:r>
          </a:p>
          <a:p>
            <a:pPr>
              <a:spcBef>
                <a:spcPts val="600"/>
              </a:spcBef>
            </a:pPr>
            <a:r>
              <a:rPr lang="el-GR" sz="2200" dirty="0" smtClean="0">
                <a:effectLst/>
              </a:rPr>
              <a:t>Υπάρχει επίσης η δυνατότητα </a:t>
            </a:r>
            <a:r>
              <a:rPr lang="el-GR" sz="2200" dirty="0">
                <a:effectLst/>
              </a:rPr>
              <a:t>το </a:t>
            </a:r>
            <a:r>
              <a:rPr lang="el-GR" sz="2200" dirty="0" smtClean="0">
                <a:effectLst/>
              </a:rPr>
              <a:t>αρχείο αυτό να φορτωθεί στο σύστημα από μια εξωτερική πηγή (</a:t>
            </a:r>
            <a:r>
              <a:rPr lang="en-GB" sz="2200" dirty="0" smtClean="0">
                <a:effectLst/>
              </a:rPr>
              <a:t>TFTP server</a:t>
            </a:r>
            <a:r>
              <a:rPr lang="el-GR" sz="2200" dirty="0" smtClean="0">
                <a:effectLst/>
              </a:rPr>
              <a:t>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  <p:sp>
        <p:nvSpPr>
          <p:cNvPr id="13" name="Rectangle 12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2" name="Rectangle 11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51757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pPr marL="609600" indent="-609600"/>
            <a:r>
              <a:rPr lang="el-GR" dirty="0"/>
              <a:t>Επικοινωνία </a:t>
            </a:r>
            <a:r>
              <a:rPr lang="el-GR" dirty="0" smtClean="0"/>
              <a:t>χρήστη</a:t>
            </a:r>
            <a:r>
              <a:rPr lang="en-US" dirty="0" smtClean="0"/>
              <a:t>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l-GR" dirty="0" smtClean="0"/>
              <a:t>Δρομολογητή</a:t>
            </a:r>
            <a:endParaRPr lang="el-GR" dirty="0" smtClean="0">
              <a:effectLst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200" dirty="0"/>
              <a:t>Η επικοινωνία του χρήστη με το δρομολογητή </a:t>
            </a:r>
            <a:r>
              <a:rPr lang="el-GR" sz="2200" dirty="0" smtClean="0"/>
              <a:t>αφορά:</a:t>
            </a:r>
          </a:p>
          <a:p>
            <a:r>
              <a:rPr lang="el-GR" sz="2200" dirty="0" smtClean="0"/>
              <a:t>Τον</a:t>
            </a:r>
            <a:r>
              <a:rPr lang="el-GR" sz="2200" b="1" dirty="0" smtClean="0"/>
              <a:t> </a:t>
            </a:r>
            <a:r>
              <a:rPr lang="el-GR" sz="2200" b="1" dirty="0">
                <a:solidFill>
                  <a:srgbClr val="004B82"/>
                </a:solidFill>
              </a:rPr>
              <a:t>Τρόπο Πρόσβασης</a:t>
            </a:r>
            <a:r>
              <a:rPr lang="el-GR" sz="2200" dirty="0" smtClean="0"/>
              <a:t>: τον </a:t>
            </a:r>
            <a:r>
              <a:rPr lang="el-GR" sz="2200" dirty="0"/>
              <a:t>τρόπο </a:t>
            </a:r>
            <a:r>
              <a:rPr lang="el-GR" sz="2200" dirty="0" smtClean="0"/>
              <a:t>δηλ. με τον οποίο ο χρήστης συνδέεται στον δρομολογητή </a:t>
            </a:r>
            <a:r>
              <a:rPr lang="el-GR" sz="2200" dirty="0"/>
              <a:t>(μέσω κονσόλας, </a:t>
            </a:r>
            <a:r>
              <a:rPr lang="en-US" sz="2200" dirty="0" smtClean="0"/>
              <a:t>dial up, </a:t>
            </a:r>
            <a:r>
              <a:rPr lang="el-GR" sz="2200" dirty="0" smtClean="0"/>
              <a:t>μέσω</a:t>
            </a:r>
            <a:r>
              <a:rPr lang="en-US" sz="2200" dirty="0" smtClean="0"/>
              <a:t> </a:t>
            </a:r>
            <a:r>
              <a:rPr lang="el-GR" sz="2200" dirty="0" smtClean="0"/>
              <a:t>δικτύου</a:t>
            </a:r>
            <a:r>
              <a:rPr lang="en-US" sz="2200" dirty="0" smtClean="0"/>
              <a:t>)</a:t>
            </a:r>
            <a:r>
              <a:rPr lang="el-GR" sz="2200" dirty="0" smtClean="0"/>
              <a:t> για να αποκτήσει πρόσβαση σε αυτόν</a:t>
            </a:r>
            <a:endParaRPr lang="el-GR" sz="2200" dirty="0"/>
          </a:p>
          <a:p>
            <a:r>
              <a:rPr lang="el-GR" sz="2200" dirty="0" smtClean="0"/>
              <a:t>Τα </a:t>
            </a:r>
            <a:r>
              <a:rPr lang="el-GR" sz="2200" b="1" dirty="0">
                <a:solidFill>
                  <a:srgbClr val="004B82"/>
                </a:solidFill>
              </a:rPr>
              <a:t>Επίπεδα πρόσβασης</a:t>
            </a:r>
            <a:r>
              <a:rPr lang="el-GR" sz="2200" dirty="0" smtClean="0"/>
              <a:t>: προκειμένου ο χρήστης να επικοινωνήσει με </a:t>
            </a:r>
            <a:r>
              <a:rPr lang="el-GR" sz="2200" dirty="0"/>
              <a:t>τον δρομολογητή </a:t>
            </a:r>
            <a:r>
              <a:rPr lang="el-GR" sz="2200" dirty="0" smtClean="0"/>
              <a:t>ή να τον διαμορφώσει, απαιτείται να εισέλθει στο κατάλληλο </a:t>
            </a:r>
            <a:r>
              <a:rPr lang="el-GR" sz="2200" dirty="0"/>
              <a:t>επίπεδο </a:t>
            </a:r>
            <a:r>
              <a:rPr lang="el-GR" sz="2200" dirty="0" smtClean="0"/>
              <a:t>του λειτουργικού συστήματος </a:t>
            </a:r>
            <a:r>
              <a:rPr lang="en-US" sz="2200" dirty="0" smtClean="0"/>
              <a:t>(&gt;, #) </a:t>
            </a:r>
            <a:r>
              <a:rPr lang="el-GR" sz="2200" dirty="0" smtClean="0"/>
              <a:t>του </a:t>
            </a:r>
            <a:r>
              <a:rPr lang="el-GR" sz="2200" dirty="0"/>
              <a:t>δρομολογητή (</a:t>
            </a:r>
            <a:r>
              <a:rPr lang="en-US" sz="2200" dirty="0"/>
              <a:t>IOS</a:t>
            </a:r>
            <a:r>
              <a:rPr lang="el-GR" sz="2200" dirty="0" smtClean="0"/>
              <a:t>) </a:t>
            </a:r>
          </a:p>
          <a:p>
            <a:r>
              <a:rPr lang="el-GR" sz="2200" dirty="0" smtClean="0"/>
              <a:t>τους </a:t>
            </a:r>
            <a:r>
              <a:rPr lang="el-GR" sz="2200" b="1" dirty="0">
                <a:solidFill>
                  <a:srgbClr val="004B82"/>
                </a:solidFill>
              </a:rPr>
              <a:t>Κωδικούς Πρόσβασης (</a:t>
            </a:r>
            <a:r>
              <a:rPr lang="en-GB" sz="2200" b="1" dirty="0">
                <a:solidFill>
                  <a:srgbClr val="004B82"/>
                </a:solidFill>
              </a:rPr>
              <a:t>Passwords</a:t>
            </a:r>
            <a:r>
              <a:rPr lang="el-GR" sz="2200" b="1" dirty="0">
                <a:solidFill>
                  <a:srgbClr val="004B82"/>
                </a:solidFill>
              </a:rPr>
              <a:t>): </a:t>
            </a:r>
            <a:r>
              <a:rPr lang="el-GR" sz="2200" dirty="0" smtClean="0"/>
              <a:t>τους απαραίτητους δηλ.  κωδικούς </a:t>
            </a:r>
            <a:r>
              <a:rPr lang="el-GR" sz="2200" dirty="0"/>
              <a:t>που </a:t>
            </a:r>
            <a:r>
              <a:rPr lang="el-GR" sz="2200" dirty="0" smtClean="0"/>
              <a:t>παρέχονται στο </a:t>
            </a:r>
            <a:r>
              <a:rPr lang="el-GR" sz="2200" dirty="0"/>
              <a:t>χρήστη </a:t>
            </a:r>
            <a:r>
              <a:rPr lang="el-GR" sz="2200" dirty="0" smtClean="0"/>
              <a:t>ανάλογα με τα δικαιώματα πρόσβασής του στον δρομολογητή,  προκειμένου να συνδεθεί και να αποκτήσει την κατάλληλη πρόσβαση στο </a:t>
            </a:r>
            <a:r>
              <a:rPr lang="en-US" sz="2200" dirty="0" smtClean="0"/>
              <a:t>IOS </a:t>
            </a:r>
          </a:p>
          <a:p>
            <a:pPr marL="533400" indent="-533400">
              <a:spcBef>
                <a:spcPts val="2400"/>
              </a:spcBef>
            </a:pPr>
            <a:endParaRPr lang="el-GR" sz="2800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2" name="Rectangle 11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78878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marL="609600" indent="-609600"/>
            <a:r>
              <a:rPr lang="el-GR" sz="3400" dirty="0" smtClean="0">
                <a:effectLst/>
              </a:rPr>
              <a:t>Τρόποι Πρόσβασης στον Δρομολογητή 1/4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b="1" dirty="0">
              <a:solidFill>
                <a:srgbClr val="004B82"/>
              </a:solidFill>
            </a:endParaRPr>
          </a:p>
          <a:p>
            <a:r>
              <a:rPr lang="el-GR" sz="2800" dirty="0" smtClean="0">
                <a:effectLst/>
              </a:rPr>
              <a:t>Τοπική</a:t>
            </a:r>
            <a:r>
              <a:rPr lang="en-US" sz="2800" dirty="0" smtClean="0">
                <a:effectLst/>
              </a:rPr>
              <a:t> </a:t>
            </a:r>
            <a:r>
              <a:rPr lang="el-GR" sz="2800" dirty="0" smtClean="0">
                <a:effectLst/>
              </a:rPr>
              <a:t>Πρόσβαση</a:t>
            </a:r>
            <a:r>
              <a:rPr lang="en-US" sz="2800" dirty="0" smtClean="0">
                <a:effectLst/>
              </a:rPr>
              <a:t>  </a:t>
            </a:r>
            <a:r>
              <a:rPr lang="el-GR" sz="2800" dirty="0" smtClean="0">
                <a:effectLst/>
              </a:rPr>
              <a:t> </a:t>
            </a:r>
          </a:p>
          <a:p>
            <a:endParaRPr lang="el-GR" sz="2800" dirty="0" smtClean="0">
              <a:effectLst/>
            </a:endParaRPr>
          </a:p>
          <a:p>
            <a:r>
              <a:rPr lang="el-GR" sz="2800" dirty="0" smtClean="0">
                <a:effectLst/>
              </a:rPr>
              <a:t>Πρόσβαση από απόσταση με </a:t>
            </a:r>
            <a:r>
              <a:rPr lang="en-GB" sz="2800" dirty="0" smtClean="0">
                <a:effectLst/>
              </a:rPr>
              <a:t>Dial</a:t>
            </a:r>
            <a:r>
              <a:rPr lang="el-GR" sz="2800" dirty="0" smtClean="0">
                <a:effectLst/>
              </a:rPr>
              <a:t>-</a:t>
            </a:r>
            <a:r>
              <a:rPr lang="en-GB" sz="2800" dirty="0" smtClean="0">
                <a:effectLst/>
              </a:rPr>
              <a:t>Up</a:t>
            </a:r>
            <a:r>
              <a:rPr lang="el-GR" sz="2800" dirty="0" smtClean="0">
                <a:effectLst/>
              </a:rPr>
              <a:t> </a:t>
            </a:r>
          </a:p>
          <a:p>
            <a:endParaRPr lang="el-GR" sz="2800" dirty="0" smtClean="0">
              <a:effectLst/>
            </a:endParaRPr>
          </a:p>
          <a:p>
            <a:r>
              <a:rPr lang="el-GR" sz="2800" dirty="0" smtClean="0">
                <a:effectLst/>
              </a:rPr>
              <a:t>Πρόσβαση μέσω δικτύου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  <p:sp>
        <p:nvSpPr>
          <p:cNvPr id="22" name="Rectangle 21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24" name="Rectangle 23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25" name="Rectangle 24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26" name="Rectangle 25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8" name="Rectangle 27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2" name="Rectangle 11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95839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sz="3400" dirty="0">
                <a:solidFill>
                  <a:prstClr val="black"/>
                </a:solidFill>
              </a:rPr>
              <a:t>Τρόποι Πρόσβασης στον Δρομολογητή </a:t>
            </a:r>
            <a:r>
              <a:rPr lang="el-GR" sz="3400" dirty="0" smtClean="0">
                <a:solidFill>
                  <a:prstClr val="black"/>
                </a:solidFill>
              </a:rPr>
              <a:t>2/4</a:t>
            </a:r>
            <a:endParaRPr lang="el-GR" dirty="0" smtClean="0">
              <a:effectLst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l-GR" sz="2800" b="1" dirty="0">
                <a:solidFill>
                  <a:srgbClr val="004B82"/>
                </a:solidFill>
              </a:rPr>
              <a:t>Τοπική</a:t>
            </a:r>
            <a:r>
              <a:rPr lang="en-US" sz="2800" b="1" dirty="0">
                <a:solidFill>
                  <a:srgbClr val="004B82"/>
                </a:solidFill>
              </a:rPr>
              <a:t> </a:t>
            </a:r>
            <a:r>
              <a:rPr lang="el-GR" sz="2800" b="1" dirty="0">
                <a:solidFill>
                  <a:srgbClr val="004B82"/>
                </a:solidFill>
              </a:rPr>
              <a:t>Πρόσβαση</a:t>
            </a:r>
            <a:r>
              <a:rPr lang="en-US" sz="2800" b="1" dirty="0">
                <a:solidFill>
                  <a:srgbClr val="004B82"/>
                </a:solidFill>
              </a:rPr>
              <a:t>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dirty="0" smtClean="0">
                <a:effectLst/>
              </a:rPr>
              <a:t>Για την τοπική πρόσβαση στον δρομολογητή χρησιμοποιείται η </a:t>
            </a:r>
            <a:r>
              <a:rPr lang="en-GB" sz="2400" dirty="0" smtClean="0">
                <a:effectLst/>
              </a:rPr>
              <a:t>console port</a:t>
            </a:r>
            <a:r>
              <a:rPr lang="el-GR" sz="2400" dirty="0" smtClean="0">
                <a:effectLst/>
              </a:rPr>
              <a:t> (δεν είναι απαραίτητη η σύνδεσή του σε κάποιο δίκτυο).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dirty="0" smtClean="0">
                <a:effectLst/>
              </a:rPr>
              <a:t>Η μέθοδος αυτή είναι και η μόνη που μπορεί να χρησιμοποιηθεί μέχρι να συνδεθούν και τα υπόλοιπα </a:t>
            </a:r>
            <a:r>
              <a:rPr lang="en-GB" sz="2400" dirty="0" smtClean="0">
                <a:effectLst/>
              </a:rPr>
              <a:t>interfaces</a:t>
            </a:r>
            <a:r>
              <a:rPr lang="el-GR" sz="2400" dirty="0" smtClean="0">
                <a:effectLst/>
              </a:rPr>
              <a:t> στο δίκτυο και να τους δοθεί κάποια αναγνωρίσιμη διεύθυνση.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dirty="0" smtClean="0">
                <a:effectLst/>
              </a:rPr>
              <a:t>Η σύνδεση με τον δρομολογητή γίνεται απευθείας από ένα </a:t>
            </a:r>
            <a:r>
              <a:rPr lang="en-GB" sz="2400" dirty="0" smtClean="0">
                <a:effectLst/>
              </a:rPr>
              <a:t>PC</a:t>
            </a:r>
            <a:r>
              <a:rPr lang="el-GR" sz="2400" dirty="0" smtClean="0">
                <a:effectLst/>
              </a:rPr>
              <a:t> ή  ένα τερματικό όπως έχει περιγραφεί νωρίτερα.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  <p:sp>
        <p:nvSpPr>
          <p:cNvPr id="15" name="Rectangle 14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6" name="Rectangle 15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1" name="Rectangle 20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83423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sz="3400" dirty="0">
                <a:solidFill>
                  <a:prstClr val="black"/>
                </a:solidFill>
              </a:rPr>
              <a:t>Τρόποι Πρόσβασης στον Δρομολογητή </a:t>
            </a:r>
            <a:r>
              <a:rPr lang="el-GR" sz="3400" dirty="0" smtClean="0">
                <a:solidFill>
                  <a:prstClr val="black"/>
                </a:solidFill>
              </a:rPr>
              <a:t>3/4</a:t>
            </a:r>
            <a:endParaRPr lang="el-GR" dirty="0" smtClean="0">
              <a:effectLst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l-GR" sz="2800" b="1" dirty="0">
                <a:solidFill>
                  <a:srgbClr val="004B82"/>
                </a:solidFill>
              </a:rPr>
              <a:t>Πρόσβαση από απόσταση με </a:t>
            </a:r>
            <a:r>
              <a:rPr lang="en-GB" sz="2800" b="1" dirty="0">
                <a:solidFill>
                  <a:srgbClr val="004B82"/>
                </a:solidFill>
              </a:rPr>
              <a:t>Dial</a:t>
            </a:r>
            <a:r>
              <a:rPr lang="el-GR" sz="2800" b="1" dirty="0">
                <a:solidFill>
                  <a:srgbClr val="004B82"/>
                </a:solidFill>
              </a:rPr>
              <a:t>-</a:t>
            </a:r>
            <a:r>
              <a:rPr lang="en-GB" sz="2800" b="1" dirty="0">
                <a:solidFill>
                  <a:srgbClr val="004B82"/>
                </a:solidFill>
              </a:rPr>
              <a:t>Up</a:t>
            </a:r>
            <a:endParaRPr lang="en-US" sz="2800" b="1" dirty="0">
              <a:solidFill>
                <a:srgbClr val="004B82"/>
              </a:solidFill>
            </a:endParaRPr>
          </a:p>
          <a:p>
            <a:r>
              <a:rPr lang="el-GR" sz="2400" dirty="0" smtClean="0">
                <a:effectLst/>
              </a:rPr>
              <a:t>Στην περίπτωση που μια συσκευή </a:t>
            </a:r>
            <a:r>
              <a:rPr lang="en-GB" sz="2400" dirty="0" smtClean="0">
                <a:effectLst/>
              </a:rPr>
              <a:t>modem</a:t>
            </a:r>
            <a:r>
              <a:rPr lang="el-GR" sz="2400" dirty="0" smtClean="0">
                <a:effectLst/>
              </a:rPr>
              <a:t> συνδεθεί μέσω της </a:t>
            </a:r>
            <a:r>
              <a:rPr lang="en-GB" sz="2400" dirty="0" smtClean="0">
                <a:effectLst/>
              </a:rPr>
              <a:t>auxiliary</a:t>
            </a:r>
            <a:r>
              <a:rPr lang="el-GR" sz="2400" dirty="0" smtClean="0">
                <a:effectLst/>
              </a:rPr>
              <a:t> πόρτας, όπως αναφέρθηκε νωρίτερα, δίνεται η δυνατότητα να επικοινωνήσουμε με τον δρομολογητή από απόσταση και να αποκτήσουμε πρόσβαση σε αυτόν για λόγους διαμόρφωσης και συντήρησης της συσκευής.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  <p:sp>
        <p:nvSpPr>
          <p:cNvPr id="15" name="Rectangle 14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6" name="Rectangle 15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1" name="Rectangle 20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5385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sz="3400" dirty="0">
                <a:solidFill>
                  <a:prstClr val="black"/>
                </a:solidFill>
              </a:rPr>
              <a:t>Τρόποι Πρόσβασης στον Δρομολογητή </a:t>
            </a:r>
            <a:r>
              <a:rPr lang="el-GR" sz="3400" dirty="0" smtClean="0">
                <a:solidFill>
                  <a:prstClr val="black"/>
                </a:solidFill>
              </a:rPr>
              <a:t>4/4</a:t>
            </a:r>
            <a:endParaRPr lang="el-GR" dirty="0" smtClean="0">
              <a:effectLst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980728"/>
            <a:ext cx="8229600" cy="5040560"/>
          </a:xfrm>
          <a:noFill/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l-GR" sz="2800" b="1" dirty="0">
                <a:solidFill>
                  <a:srgbClr val="004B82"/>
                </a:solidFill>
              </a:rPr>
              <a:t>Πρόσβαση μέσω δικτύου</a:t>
            </a:r>
            <a:endParaRPr lang="en-US" sz="2800" b="1" dirty="0">
              <a:solidFill>
                <a:srgbClr val="004B82"/>
              </a:solidFill>
            </a:endParaRPr>
          </a:p>
          <a:p>
            <a:pPr>
              <a:spcBef>
                <a:spcPts val="600"/>
              </a:spcBef>
            </a:pPr>
            <a:r>
              <a:rPr lang="el-GR" sz="2000" dirty="0" smtClean="0">
                <a:effectLst/>
              </a:rPr>
              <a:t>Με χρήση </a:t>
            </a:r>
            <a:r>
              <a:rPr lang="en-GB" sz="2000" dirty="0" smtClean="0">
                <a:effectLst/>
              </a:rPr>
              <a:t>telnet</a:t>
            </a:r>
            <a:r>
              <a:rPr lang="el-GR" sz="2000" dirty="0" smtClean="0">
                <a:effectLst/>
              </a:rPr>
              <a:t> είναι εφικτή η επικοινωνία με τον δρομολογητή μέσω δικτύου. </a:t>
            </a:r>
          </a:p>
          <a:p>
            <a:pPr>
              <a:spcBef>
                <a:spcPts val="600"/>
              </a:spcBef>
            </a:pPr>
            <a:r>
              <a:rPr lang="el-GR" sz="2000" dirty="0" smtClean="0">
                <a:effectLst/>
              </a:rPr>
              <a:t>Ένα οποιοδήποτε </a:t>
            </a:r>
            <a:r>
              <a:rPr lang="en-GB" sz="2000" dirty="0" smtClean="0">
                <a:effectLst/>
              </a:rPr>
              <a:t>PC</a:t>
            </a:r>
            <a:r>
              <a:rPr lang="el-GR" sz="2000" dirty="0" smtClean="0">
                <a:effectLst/>
              </a:rPr>
              <a:t> στο δίκτυο μπορεί να ανοίξει γραμμή επικοινωνίας με τον δρομολογητή, η ονομαζόμενη στο </a:t>
            </a:r>
            <a:r>
              <a:rPr lang="en-GB" sz="2000" dirty="0">
                <a:effectLst/>
              </a:rPr>
              <a:t>Cisco IOS</a:t>
            </a:r>
            <a:r>
              <a:rPr lang="el-GR" sz="2000" dirty="0">
                <a:effectLst/>
              </a:rPr>
              <a:t> ‘</a:t>
            </a:r>
            <a:r>
              <a:rPr lang="en-GB" sz="2000" b="1" dirty="0">
                <a:solidFill>
                  <a:srgbClr val="990033"/>
                </a:solidFill>
                <a:effectLst/>
              </a:rPr>
              <a:t>virtual terminal</a:t>
            </a:r>
            <a:r>
              <a:rPr lang="el-GR" sz="2000" dirty="0">
                <a:effectLst/>
              </a:rPr>
              <a:t>’ σύνδεση.</a:t>
            </a:r>
          </a:p>
          <a:p>
            <a:pPr>
              <a:spcBef>
                <a:spcPts val="600"/>
              </a:spcBef>
            </a:pPr>
            <a:r>
              <a:rPr lang="el-GR" sz="2000" dirty="0" smtClean="0">
                <a:effectLst/>
              </a:rPr>
              <a:t>Ο τρόπος αυτός πρόσβασης δεν χρησιμοποιείται σε περιπτώσεις όπου ο δρομολογητής διαμορφώνεται για πρώτη φορά ή που έχει χάσει τη σύνδεσή του με το δίκτυο.</a:t>
            </a:r>
          </a:p>
          <a:p>
            <a:pPr>
              <a:spcBef>
                <a:spcPts val="600"/>
              </a:spcBef>
            </a:pPr>
            <a:r>
              <a:rPr lang="el-GR" sz="2000" dirty="0" smtClean="0">
                <a:effectLst/>
              </a:rPr>
              <a:t>Έχοντας εκχωρήσει </a:t>
            </a:r>
            <a:r>
              <a:rPr lang="el-GR" sz="2000" dirty="0"/>
              <a:t>διευθύνσεις </a:t>
            </a:r>
            <a:r>
              <a:rPr lang="en-GB" sz="2000" dirty="0"/>
              <a:t>IP</a:t>
            </a:r>
            <a:r>
              <a:rPr lang="el-GR" sz="2000" dirty="0"/>
              <a:t> </a:t>
            </a:r>
            <a:r>
              <a:rPr lang="el-GR" sz="2000" dirty="0" smtClean="0"/>
              <a:t>σε κάποια </a:t>
            </a:r>
            <a:r>
              <a:rPr lang="en-GB" sz="2000" dirty="0" smtClean="0"/>
              <a:t>interfaces</a:t>
            </a:r>
            <a:r>
              <a:rPr lang="el-GR" sz="2000" dirty="0" smtClean="0"/>
              <a:t> </a:t>
            </a:r>
            <a:r>
              <a:rPr lang="el-GR" sz="2000" dirty="0" smtClean="0">
                <a:effectLst/>
              </a:rPr>
              <a:t>του δρομολογητή, είναι δυνατόν ο χρήστης δίνοντας </a:t>
            </a:r>
            <a:r>
              <a:rPr lang="en-GB" sz="2000" b="1" dirty="0" smtClean="0">
                <a:solidFill>
                  <a:srgbClr val="990033"/>
                </a:solidFill>
                <a:effectLst/>
              </a:rPr>
              <a:t>telnet</a:t>
            </a:r>
            <a:r>
              <a:rPr lang="el-GR" sz="2000" dirty="0" smtClean="0">
                <a:solidFill>
                  <a:srgbClr val="C00000"/>
                </a:solidFill>
                <a:effectLst/>
              </a:rPr>
              <a:t> </a:t>
            </a:r>
            <a:r>
              <a:rPr lang="el-GR" sz="2000" dirty="0" smtClean="0">
                <a:effectLst/>
              </a:rPr>
              <a:t>και την </a:t>
            </a:r>
            <a:r>
              <a:rPr lang="en-GB" sz="2000" dirty="0" smtClean="0"/>
              <a:t>IP </a:t>
            </a:r>
            <a:r>
              <a:rPr lang="el-GR" sz="2000" dirty="0"/>
              <a:t>διεύθυνση του </a:t>
            </a:r>
            <a:r>
              <a:rPr lang="en-GB" sz="2000" dirty="0" smtClean="0"/>
              <a:t>interface</a:t>
            </a:r>
            <a:r>
              <a:rPr lang="el-GR" sz="2000" dirty="0" smtClean="0"/>
              <a:t> </a:t>
            </a:r>
            <a:r>
              <a:rPr lang="el-GR" sz="2000" dirty="0"/>
              <a:t>που </a:t>
            </a:r>
            <a:r>
              <a:rPr lang="el-GR" sz="2000" dirty="0" smtClean="0"/>
              <a:t>επιθυμεί, </a:t>
            </a:r>
            <a:r>
              <a:rPr lang="el-GR" sz="2000" dirty="0" smtClean="0">
                <a:effectLst/>
              </a:rPr>
              <a:t>να συνδεθεί με τον δρομολογητή. </a:t>
            </a:r>
          </a:p>
          <a:p>
            <a:pPr>
              <a:spcBef>
                <a:spcPts val="600"/>
              </a:spcBef>
            </a:pPr>
            <a:r>
              <a:rPr lang="el-GR" sz="2000" dirty="0" smtClean="0">
                <a:effectLst/>
              </a:rPr>
              <a:t>Δίνοντας τον κωδικό πρόσβασης, ο διαπιστευμένος  χρήστης  αποκτά πρόσβαση </a:t>
            </a:r>
            <a:r>
              <a:rPr lang="el-GR" sz="2000" dirty="0">
                <a:effectLst/>
              </a:rPr>
              <a:t>στον δρομολογητή </a:t>
            </a:r>
            <a:r>
              <a:rPr lang="el-GR" sz="2000" dirty="0" smtClean="0">
                <a:effectLst/>
              </a:rPr>
              <a:t>(</a:t>
            </a:r>
            <a:r>
              <a:rPr lang="en-GB" sz="2000" dirty="0" smtClean="0"/>
              <a:t>Command</a:t>
            </a:r>
            <a:r>
              <a:rPr lang="el-GR" sz="2000" dirty="0"/>
              <a:t>-</a:t>
            </a:r>
            <a:r>
              <a:rPr lang="en-GB" sz="2000" dirty="0"/>
              <a:t>Line </a:t>
            </a:r>
            <a:r>
              <a:rPr lang="en-GB" sz="2000" dirty="0" smtClean="0"/>
              <a:t>Interface</a:t>
            </a:r>
            <a:r>
              <a:rPr lang="el-GR" sz="2000" dirty="0" smtClean="0"/>
              <a:t>)</a:t>
            </a:r>
            <a:endParaRPr lang="el-GR" sz="2000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34295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pPr marL="609600" indent="-609600"/>
            <a:r>
              <a:rPr lang="el-GR" sz="3300" dirty="0" smtClean="0">
                <a:effectLst/>
              </a:rPr>
              <a:t>Επίπεδα πρόσβασης στον Δρομολογητή 1/11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GB" sz="2800" dirty="0" smtClean="0">
                <a:effectLst/>
              </a:rPr>
              <a:t>User EXEC Mode</a:t>
            </a:r>
            <a:endParaRPr lang="el-GR" sz="2800" dirty="0" smtClean="0">
              <a:effectLst/>
            </a:endParaRPr>
          </a:p>
          <a:p>
            <a:pPr>
              <a:buFontTx/>
              <a:buChar char="•"/>
            </a:pPr>
            <a:endParaRPr lang="el-GR" sz="2800" dirty="0" smtClean="0">
              <a:effectLst/>
            </a:endParaRPr>
          </a:p>
          <a:p>
            <a:pPr>
              <a:buFontTx/>
              <a:buChar char="•"/>
            </a:pPr>
            <a:r>
              <a:rPr lang="en-GB" sz="2800" dirty="0" smtClean="0">
                <a:effectLst/>
              </a:rPr>
              <a:t>Privileged EXEC Mode</a:t>
            </a:r>
            <a:r>
              <a:rPr lang="el-GR" sz="2800" dirty="0" smtClean="0">
                <a:effectLst/>
              </a:rPr>
              <a:t> </a:t>
            </a:r>
          </a:p>
          <a:p>
            <a:pPr>
              <a:buFontTx/>
              <a:buChar char="•"/>
            </a:pPr>
            <a:endParaRPr lang="el-GR" sz="2800" dirty="0" smtClean="0">
              <a:effectLst/>
            </a:endParaRPr>
          </a:p>
          <a:p>
            <a:pPr>
              <a:buFontTx/>
              <a:buChar char="•"/>
            </a:pPr>
            <a:r>
              <a:rPr lang="en-GB" sz="2800" dirty="0" smtClean="0">
                <a:effectLst/>
              </a:rPr>
              <a:t>Global Configuration Mode</a:t>
            </a:r>
            <a:endParaRPr lang="el-GR" sz="2800" dirty="0" smtClean="0">
              <a:effectLst/>
            </a:endParaRPr>
          </a:p>
          <a:p>
            <a:pPr>
              <a:buFontTx/>
              <a:buChar char="•"/>
            </a:pPr>
            <a:endParaRPr lang="el-GR" sz="2800" dirty="0" smtClean="0">
              <a:effectLst/>
            </a:endParaRPr>
          </a:p>
          <a:p>
            <a:pPr>
              <a:buFontTx/>
              <a:buChar char="•"/>
            </a:pPr>
            <a:r>
              <a:rPr lang="en-GB" sz="2800" dirty="0" smtClean="0">
                <a:effectLst/>
              </a:rPr>
              <a:t>Interface Configuration Mode</a:t>
            </a:r>
            <a:r>
              <a:rPr lang="el-GR" sz="2800" dirty="0" smtClean="0">
                <a:effectLst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  <p:sp>
        <p:nvSpPr>
          <p:cNvPr id="13" name="Rectangle 12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2" name="Rectangle 11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37917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sz="3300" dirty="0">
                <a:solidFill>
                  <a:prstClr val="black"/>
                </a:solidFill>
              </a:rPr>
              <a:t>Επίπεδα πρόσβασης στον Δρομολογητή </a:t>
            </a:r>
            <a:r>
              <a:rPr lang="el-GR" sz="3300" dirty="0" smtClean="0">
                <a:solidFill>
                  <a:prstClr val="black"/>
                </a:solidFill>
              </a:rPr>
              <a:t>2/11</a:t>
            </a:r>
            <a:endParaRPr lang="el-GR" dirty="0" smtClean="0">
              <a:effectLst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GB" sz="2400" b="1" dirty="0">
                <a:solidFill>
                  <a:srgbClr val="800000"/>
                </a:solidFill>
              </a:rPr>
              <a:t>User EXEC mode</a:t>
            </a:r>
            <a:r>
              <a:rPr lang="el-GR" sz="2400" b="1" dirty="0" smtClean="0">
                <a:solidFill>
                  <a:srgbClr val="800000"/>
                </a:solidFill>
              </a:rPr>
              <a:t>: </a:t>
            </a:r>
            <a:r>
              <a:rPr lang="el-GR" sz="2400" dirty="0" smtClean="0">
                <a:effectLst/>
              </a:rPr>
              <a:t>Αφού δοθεί ο κωδικός πρόσβασης στον δρομολογητή, ο χρήστης βρίσκεται σε </a:t>
            </a:r>
            <a:r>
              <a:rPr lang="en-GB" sz="2400" dirty="0">
                <a:effectLst/>
              </a:rPr>
              <a:t>User EXEC mode</a:t>
            </a:r>
            <a:r>
              <a:rPr lang="el-GR" sz="2400" dirty="0">
                <a:effectLst/>
              </a:rPr>
              <a:t>, όπως φαίνεται και στο σχήμα</a:t>
            </a:r>
            <a:r>
              <a:rPr lang="en-US" sz="2400" dirty="0">
                <a:effectLst/>
              </a:rPr>
              <a:t>:</a:t>
            </a:r>
            <a:r>
              <a:rPr lang="el-GR" sz="2400" dirty="0">
                <a:effectLst/>
              </a:rPr>
              <a:t> </a:t>
            </a:r>
          </a:p>
          <a:p>
            <a:pPr>
              <a:spcBef>
                <a:spcPts val="1200"/>
              </a:spcBef>
            </a:pPr>
            <a:endParaRPr lang="el-GR" sz="3600" dirty="0" smtClean="0">
              <a:effectLst/>
            </a:endParaRPr>
          </a:p>
        </p:txBody>
      </p:sp>
      <p:pic>
        <p:nvPicPr>
          <p:cNvPr id="44036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b="18262"/>
          <a:stretch/>
        </p:blipFill>
        <p:spPr bwMode="auto">
          <a:xfrm>
            <a:off x="1619672" y="2348880"/>
            <a:ext cx="5760640" cy="3939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8" name="Rectangle 17">
            <a:hlinkClick r:id="rId8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0" name="Rectangle 19">
            <a:hlinkClick r:id="rId9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3" name="Rectangle 12">
            <a:hlinkClick r:id="rId10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37916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dirty="0" smtClean="0">
                <a:effectLst/>
              </a:rPr>
              <a:t>Στόχος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280831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800" dirty="0" smtClean="0">
                <a:effectLst/>
              </a:rPr>
              <a:t>Η εξοικείωση με την αρχιτεκτονική &amp; τη βασική διαμόρφωση του δρομολογητή, ως βασική συσκευή για τη</a:t>
            </a:r>
            <a:r>
              <a:rPr lang="en-US" sz="2800" dirty="0" smtClean="0">
                <a:effectLst/>
              </a:rPr>
              <a:t> </a:t>
            </a:r>
            <a:r>
              <a:rPr lang="el-GR" sz="2800" b="1" dirty="0" smtClean="0">
                <a:effectLst/>
              </a:rPr>
              <a:t>διασύνδεση </a:t>
            </a:r>
            <a:r>
              <a:rPr lang="el-GR" sz="2800" dirty="0" smtClean="0">
                <a:effectLst/>
              </a:rPr>
              <a:t>ετερογενών ή μη</a:t>
            </a:r>
            <a:r>
              <a:rPr lang="en-US" sz="2800" dirty="0" smtClean="0">
                <a:effectLst/>
              </a:rPr>
              <a:t>,</a:t>
            </a:r>
            <a:r>
              <a:rPr lang="el-GR" sz="2800" dirty="0" smtClean="0">
                <a:effectLst/>
              </a:rPr>
              <a:t> </a:t>
            </a:r>
            <a:r>
              <a:rPr lang="el-GR" sz="2800" dirty="0" smtClean="0"/>
              <a:t>φυσικών </a:t>
            </a:r>
            <a:r>
              <a:rPr lang="el-GR" sz="2800" smtClean="0"/>
              <a:t>τοπικών </a:t>
            </a:r>
            <a:r>
              <a:rPr lang="el-GR" sz="2800" smtClean="0">
                <a:effectLst/>
              </a:rPr>
              <a:t>δικτύων</a:t>
            </a:r>
            <a:r>
              <a:rPr lang="el-GR" sz="2800" dirty="0" smtClean="0">
                <a:effectLst/>
              </a:rPr>
              <a:t>.</a:t>
            </a:r>
            <a:endParaRPr lang="en-US" sz="2800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0" name="Rectangle 9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1" name="Rectangle 10">
            <a:hlinkClick r:id="rId7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89174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sz="3300" dirty="0">
                <a:solidFill>
                  <a:prstClr val="black"/>
                </a:solidFill>
              </a:rPr>
              <a:t>Επίπεδα πρόσβασης στον Δρομολογητή </a:t>
            </a:r>
            <a:r>
              <a:rPr lang="el-GR" sz="3300" dirty="0" smtClean="0">
                <a:solidFill>
                  <a:prstClr val="black"/>
                </a:solidFill>
              </a:rPr>
              <a:t>3/11</a:t>
            </a:r>
            <a:endParaRPr lang="el-GR" dirty="0" smtClean="0">
              <a:effectLst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3384376"/>
          </a:xfrm>
          <a:noFill/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l-GR" sz="2400" dirty="0" smtClean="0">
                <a:effectLst/>
              </a:rPr>
              <a:t>Το </a:t>
            </a:r>
            <a:r>
              <a:rPr lang="en-GB" sz="2400" b="1" dirty="0" smtClean="0">
                <a:solidFill>
                  <a:srgbClr val="800000"/>
                </a:solidFill>
                <a:effectLst/>
              </a:rPr>
              <a:t>User </a:t>
            </a:r>
            <a:r>
              <a:rPr lang="en-GB" sz="2400" b="1" dirty="0">
                <a:solidFill>
                  <a:srgbClr val="800000"/>
                </a:solidFill>
                <a:effectLst/>
              </a:rPr>
              <a:t>EXEC Mode</a:t>
            </a:r>
            <a:r>
              <a:rPr lang="en-GB" sz="2400" dirty="0">
                <a:solidFill>
                  <a:srgbClr val="800000"/>
                </a:solidFill>
                <a:effectLst/>
              </a:rPr>
              <a:t> </a:t>
            </a:r>
            <a:r>
              <a:rPr lang="el-GR" sz="2400" dirty="0" smtClean="0">
                <a:effectLst/>
              </a:rPr>
              <a:t>είναι το χαμηλότερο επίπεδο πρόσβασης στο δρομολογητή και μας επιτρέπει</a:t>
            </a:r>
            <a:r>
              <a:rPr lang="en-US" sz="2400" dirty="0" smtClean="0">
                <a:effectLst/>
              </a:rPr>
              <a:t>: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l-GR" sz="2400" dirty="0" smtClean="0">
                <a:effectLst/>
              </a:rPr>
              <a:t>να εξετάσουμε το </a:t>
            </a:r>
            <a:r>
              <a:rPr lang="en-GB" sz="2400" dirty="0" smtClean="0">
                <a:effectLst/>
              </a:rPr>
              <a:t>status</a:t>
            </a:r>
            <a:r>
              <a:rPr lang="el-GR" sz="2400" dirty="0" smtClean="0">
                <a:effectLst/>
              </a:rPr>
              <a:t> των περισσοτέρων συστατικών του δρομολογητή, 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l-GR" sz="2400" dirty="0" smtClean="0">
                <a:effectLst/>
              </a:rPr>
              <a:t>να δούμε τα περιεχόμενα των πινάκων δρομολόγησης (</a:t>
            </a:r>
            <a:r>
              <a:rPr lang="en-GB" sz="2400" dirty="0" smtClean="0">
                <a:effectLst/>
              </a:rPr>
              <a:t>routing tables</a:t>
            </a:r>
            <a:r>
              <a:rPr lang="el-GR" sz="2400" dirty="0" smtClean="0">
                <a:effectLst/>
              </a:rPr>
              <a:t>),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l-GR" sz="2400" dirty="0" smtClean="0">
                <a:effectLst/>
              </a:rPr>
              <a:t>να κάνουμε </a:t>
            </a:r>
            <a:r>
              <a:rPr lang="en-GB" sz="2400" dirty="0" smtClean="0">
                <a:effectLst/>
              </a:rPr>
              <a:t>telnet</a:t>
            </a:r>
            <a:r>
              <a:rPr lang="el-GR" sz="2400" dirty="0" smtClean="0">
                <a:effectLst/>
              </a:rPr>
              <a:t> και </a:t>
            </a:r>
            <a:r>
              <a:rPr lang="en-GB" sz="2400" dirty="0" smtClean="0">
                <a:effectLst/>
              </a:rPr>
              <a:t>ping</a:t>
            </a:r>
            <a:r>
              <a:rPr lang="el-GR" sz="2400" dirty="0" smtClean="0">
                <a:effectLst/>
              </a:rPr>
              <a:t>,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l-GR" sz="2400" dirty="0" smtClean="0">
                <a:effectLst/>
              </a:rPr>
              <a:t>να κάνουμε βασικό </a:t>
            </a:r>
            <a:r>
              <a:rPr lang="en-GB" sz="2400" dirty="0" smtClean="0">
                <a:effectLst/>
              </a:rPr>
              <a:t>network troubleshooting</a:t>
            </a:r>
            <a:r>
              <a:rPr lang="el-GR" sz="2400" dirty="0" smtClean="0">
                <a:effectLst/>
              </a:rPr>
              <a:t>,</a:t>
            </a:r>
            <a:endParaRPr lang="en-US" sz="2400" dirty="0" smtClean="0">
              <a:effectLst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l-GR" sz="2400" dirty="0" smtClean="0">
                <a:effectLst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29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1635196" y="4811959"/>
            <a:ext cx="7373105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+mn-lt"/>
              </a:rPr>
              <a:t>μπορούμε </a:t>
            </a:r>
            <a:r>
              <a:rPr lang="el-GR" sz="2400" dirty="0">
                <a:latin typeface="+mn-lt"/>
              </a:rPr>
              <a:t>να αλλάξουμε το </a:t>
            </a:r>
            <a:r>
              <a:rPr lang="en-GB" sz="2400" dirty="0">
                <a:latin typeface="+mn-lt"/>
              </a:rPr>
              <a:t>configuration</a:t>
            </a:r>
            <a:r>
              <a:rPr lang="el-GR" sz="2400" dirty="0">
                <a:latin typeface="+mn-lt"/>
              </a:rPr>
              <a:t>  του </a:t>
            </a:r>
            <a:r>
              <a:rPr lang="en-GB" sz="2400" dirty="0">
                <a:latin typeface="+mn-lt"/>
              </a:rPr>
              <a:t>router.</a:t>
            </a:r>
            <a:endParaRPr lang="el-GR" sz="2400" dirty="0">
              <a:latin typeface="+mn-lt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+mn-lt"/>
              </a:rPr>
              <a:t>μπορούμε </a:t>
            </a:r>
            <a:r>
              <a:rPr lang="el-GR" sz="2400" dirty="0">
                <a:latin typeface="+mn-lt"/>
              </a:rPr>
              <a:t>να δούμε τα περιεχόμενα του </a:t>
            </a:r>
            <a:r>
              <a:rPr lang="en-GB" sz="2400" dirty="0">
                <a:latin typeface="+mn-lt"/>
              </a:rPr>
              <a:t>configuration file</a:t>
            </a:r>
            <a:r>
              <a:rPr lang="el-GR" sz="2400" dirty="0">
                <a:latin typeface="+mn-lt"/>
              </a:rPr>
              <a:t> του δρομολογητή.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67544" y="4581128"/>
            <a:ext cx="8208912" cy="0"/>
          </a:xfrm>
          <a:prstGeom prst="line">
            <a:avLst/>
          </a:prstGeom>
          <a:ln>
            <a:solidFill>
              <a:srgbClr val="004B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63794" y="5219762"/>
            <a:ext cx="12861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l-GR" sz="2400" dirty="0">
                <a:latin typeface="+mn-lt"/>
              </a:rPr>
              <a:t>Ενώ </a:t>
            </a:r>
            <a:r>
              <a:rPr lang="el-GR" sz="2400" b="1" dirty="0">
                <a:solidFill>
                  <a:srgbClr val="990033"/>
                </a:solidFill>
                <a:latin typeface="+mn-lt"/>
              </a:rPr>
              <a:t>ΔΕΝ</a:t>
            </a:r>
            <a:endParaRPr lang="en-US" sz="2400" b="1" dirty="0">
              <a:solidFill>
                <a:srgbClr val="990033"/>
              </a:solidFill>
              <a:latin typeface="+mn-lt"/>
            </a:endParaRPr>
          </a:p>
        </p:txBody>
      </p:sp>
      <p:sp>
        <p:nvSpPr>
          <p:cNvPr id="16" name="Rectangle 15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7" name="Rectangle 16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20" name="Rectangle 19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2" name="Rectangle 21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59862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sz="3300" dirty="0">
                <a:solidFill>
                  <a:prstClr val="black"/>
                </a:solidFill>
              </a:rPr>
              <a:t>Επίπεδα πρόσβασης στον Δρομολογητή </a:t>
            </a:r>
            <a:r>
              <a:rPr lang="el-GR" sz="3300" dirty="0" smtClean="0">
                <a:solidFill>
                  <a:prstClr val="black"/>
                </a:solidFill>
              </a:rPr>
              <a:t>4/11</a:t>
            </a:r>
            <a:endParaRPr lang="el-GR" dirty="0" smtClean="0">
              <a:effectLst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GB" sz="2400" b="1" dirty="0">
                <a:solidFill>
                  <a:srgbClr val="990033"/>
                </a:solidFill>
                <a:effectLst/>
              </a:rPr>
              <a:t>P</a:t>
            </a:r>
            <a:r>
              <a:rPr lang="en-GB" sz="2400" b="1" dirty="0" smtClean="0">
                <a:solidFill>
                  <a:srgbClr val="990033"/>
                </a:solidFill>
                <a:effectLst/>
              </a:rPr>
              <a:t>rivileged </a:t>
            </a:r>
            <a:r>
              <a:rPr lang="en-GB" sz="2400" b="1" dirty="0">
                <a:solidFill>
                  <a:srgbClr val="990033"/>
                </a:solidFill>
                <a:effectLst/>
              </a:rPr>
              <a:t>EXEC </a:t>
            </a:r>
            <a:r>
              <a:rPr lang="en-GB" sz="2400" b="1" dirty="0" smtClean="0">
                <a:solidFill>
                  <a:srgbClr val="990033"/>
                </a:solidFill>
                <a:effectLst/>
              </a:rPr>
              <a:t>mode</a:t>
            </a:r>
            <a:r>
              <a:rPr lang="el-GR" sz="2400" b="1" dirty="0" smtClean="0">
                <a:solidFill>
                  <a:srgbClr val="990033"/>
                </a:solidFill>
                <a:effectLst/>
              </a:rPr>
              <a:t>: </a:t>
            </a:r>
            <a:r>
              <a:rPr lang="en-GB" sz="2400" dirty="0" smtClean="0">
                <a:effectLst/>
              </a:rPr>
              <a:t>T</a:t>
            </a:r>
            <a:r>
              <a:rPr lang="el-GR" sz="2400" dirty="0" smtClean="0">
                <a:effectLst/>
              </a:rPr>
              <a:t>ο υψηλότερο επίπεδο πρόσβασης στο δρομολογητή είναι το </a:t>
            </a:r>
            <a:r>
              <a:rPr lang="en-GB" sz="2400" dirty="0">
                <a:effectLst/>
              </a:rPr>
              <a:t>privileged EXEC mode</a:t>
            </a:r>
            <a:r>
              <a:rPr lang="el-GR" sz="2400" dirty="0">
                <a:effectLst/>
              </a:rPr>
              <a:t> ή </a:t>
            </a:r>
            <a:r>
              <a:rPr lang="en-GB" sz="2400" b="1" dirty="0">
                <a:solidFill>
                  <a:srgbClr val="990033"/>
                </a:solidFill>
                <a:effectLst/>
              </a:rPr>
              <a:t>enable mode</a:t>
            </a:r>
            <a:r>
              <a:rPr lang="el-GR" sz="2400" dirty="0">
                <a:effectLst/>
              </a:rPr>
              <a:t>. </a:t>
            </a:r>
            <a:r>
              <a:rPr lang="el-GR" sz="2400" dirty="0" smtClean="0">
                <a:effectLst/>
              </a:rPr>
              <a:t>Για να εισέλθουμε σε αυτό το </a:t>
            </a:r>
            <a:r>
              <a:rPr lang="en-GB" sz="2400" dirty="0" smtClean="0">
                <a:effectLst/>
              </a:rPr>
              <a:t>mode</a:t>
            </a:r>
            <a:r>
              <a:rPr lang="el-GR" sz="2400" dirty="0" smtClean="0">
                <a:effectLst/>
              </a:rPr>
              <a:t> δίνουμε την εντολή </a:t>
            </a:r>
            <a:r>
              <a:rPr lang="en-GB" sz="2400" dirty="0" smtClean="0">
                <a:effectLst/>
              </a:rPr>
              <a:t>ENABLE.</a:t>
            </a:r>
            <a:r>
              <a:rPr lang="el-GR" sz="2400" dirty="0" smtClean="0">
                <a:effectLst/>
              </a:rPr>
              <a:t> Σημειώνουμε ότι το</a:t>
            </a:r>
            <a:r>
              <a:rPr lang="en-US" sz="2400" dirty="0" smtClean="0">
                <a:effectLst/>
              </a:rPr>
              <a:t> </a:t>
            </a:r>
            <a:r>
              <a:rPr lang="en-GB" sz="2400" dirty="0" smtClean="0">
                <a:effectLst/>
              </a:rPr>
              <a:t>prompt</a:t>
            </a:r>
            <a:r>
              <a:rPr lang="el-GR" sz="2400" dirty="0" smtClean="0">
                <a:effectLst/>
              </a:rPr>
              <a:t> άλλαξε</a:t>
            </a:r>
            <a:endParaRPr lang="el-GR" sz="3600" dirty="0" smtClean="0">
              <a:effectLst/>
            </a:endParaRPr>
          </a:p>
        </p:txBody>
      </p:sp>
      <p:pic>
        <p:nvPicPr>
          <p:cNvPr id="46084" name="Picture 4"/>
          <p:cNvPicPr>
            <a:picLocks noChangeAspect="1" noChangeArrowheads="1"/>
          </p:cNvPicPr>
          <p:nvPr/>
        </p:nvPicPr>
        <p:blipFill rotWithShape="1">
          <a:blip r:embed="rId2" cstate="print"/>
          <a:srcRect b="14166"/>
          <a:stretch/>
        </p:blipFill>
        <p:spPr bwMode="auto">
          <a:xfrm>
            <a:off x="1547664" y="2708920"/>
            <a:ext cx="5616624" cy="3418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30</a:t>
            </a:fld>
            <a:endParaRPr lang="el-GR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62499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sz="3300" dirty="0">
                <a:solidFill>
                  <a:prstClr val="black"/>
                </a:solidFill>
              </a:rPr>
              <a:t>Επίπεδα πρόσβασης στον Δρομολογητή </a:t>
            </a:r>
            <a:r>
              <a:rPr lang="el-GR" sz="3300" dirty="0" smtClean="0">
                <a:solidFill>
                  <a:prstClr val="black"/>
                </a:solidFill>
              </a:rPr>
              <a:t>5/11</a:t>
            </a:r>
            <a:endParaRPr lang="el-GR" dirty="0" smtClean="0">
              <a:effectLst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l-GR" sz="2400" dirty="0" smtClean="0">
                <a:effectLst/>
              </a:rPr>
              <a:t>Στο </a:t>
            </a:r>
            <a:r>
              <a:rPr lang="en-GB" sz="2400" b="1" dirty="0">
                <a:solidFill>
                  <a:srgbClr val="800000"/>
                </a:solidFill>
                <a:effectLst/>
              </a:rPr>
              <a:t>Privileged EXEC </a:t>
            </a:r>
            <a:r>
              <a:rPr lang="en-GB" sz="2400" b="1" dirty="0" smtClean="0">
                <a:solidFill>
                  <a:srgbClr val="800000"/>
                </a:solidFill>
                <a:effectLst/>
              </a:rPr>
              <a:t>Mode</a:t>
            </a:r>
            <a:r>
              <a:rPr lang="el-GR" sz="2400" b="1" dirty="0" smtClean="0">
                <a:solidFill>
                  <a:srgbClr val="800000"/>
                </a:solidFill>
                <a:effectLst/>
              </a:rPr>
              <a:t> </a:t>
            </a:r>
            <a:r>
              <a:rPr lang="el-GR" sz="2400" dirty="0" smtClean="0">
                <a:effectLst/>
              </a:rPr>
              <a:t>έχουμε πλήρη πρόσβαση στο δρομολογητή και μπορούμε</a:t>
            </a:r>
            <a:r>
              <a:rPr lang="en-US" sz="2400" dirty="0" smtClean="0">
                <a:effectLst/>
              </a:rPr>
              <a:t>:</a:t>
            </a:r>
          </a:p>
          <a:p>
            <a:pPr>
              <a:spcBef>
                <a:spcPts val="1200"/>
              </a:spcBef>
              <a:buFontTx/>
              <a:buChar char="•"/>
            </a:pPr>
            <a:r>
              <a:rPr lang="el-GR" sz="2400" dirty="0" smtClean="0">
                <a:effectLst/>
              </a:rPr>
              <a:t>να δούμε το </a:t>
            </a:r>
            <a:r>
              <a:rPr lang="en-GB" sz="2400" dirty="0" smtClean="0">
                <a:effectLst/>
              </a:rPr>
              <a:t>configuration</a:t>
            </a:r>
            <a:r>
              <a:rPr lang="el-GR" sz="2400" dirty="0" smtClean="0">
                <a:effectLst/>
              </a:rPr>
              <a:t> του δρομολογητή </a:t>
            </a:r>
            <a:endParaRPr lang="en-US" sz="2400" dirty="0" smtClean="0">
              <a:effectLst/>
            </a:endParaRPr>
          </a:p>
          <a:p>
            <a:pPr>
              <a:spcBef>
                <a:spcPts val="1200"/>
              </a:spcBef>
              <a:buFontTx/>
              <a:buChar char="•"/>
            </a:pPr>
            <a:r>
              <a:rPr lang="el-GR" sz="2400" dirty="0" smtClean="0">
                <a:effectLst/>
              </a:rPr>
              <a:t>να εκτελέσουμε τεστ τα οποία θα μπορούσαν ενδεχομένως να διακόψουν τη ροή στο δίκτυο</a:t>
            </a:r>
            <a:endParaRPr lang="en-US" sz="2400" dirty="0" smtClean="0">
              <a:effectLst/>
            </a:endParaRPr>
          </a:p>
          <a:p>
            <a:pPr>
              <a:spcBef>
                <a:spcPts val="1200"/>
              </a:spcBef>
              <a:buFontTx/>
              <a:buChar char="•"/>
            </a:pPr>
            <a:r>
              <a:rPr lang="el-GR" sz="2400" dirty="0" smtClean="0">
                <a:effectLst/>
              </a:rPr>
              <a:t>να </a:t>
            </a:r>
            <a:r>
              <a:rPr lang="el-GR" sz="2400" dirty="0" err="1" smtClean="0">
                <a:effectLst/>
              </a:rPr>
              <a:t>επανεκκινήσουμε</a:t>
            </a:r>
            <a:r>
              <a:rPr lang="el-GR" sz="2400" dirty="0" smtClean="0">
                <a:effectLst/>
              </a:rPr>
              <a:t> (</a:t>
            </a:r>
            <a:r>
              <a:rPr lang="en-GB" sz="2400" dirty="0" smtClean="0">
                <a:effectLst/>
              </a:rPr>
              <a:t>reboot</a:t>
            </a:r>
            <a:r>
              <a:rPr lang="el-GR" sz="2400" dirty="0" smtClean="0">
                <a:effectLst/>
              </a:rPr>
              <a:t>) το δρομολογητή</a:t>
            </a:r>
            <a:endParaRPr lang="en-US" sz="2400" dirty="0" smtClean="0">
              <a:effectLst/>
            </a:endParaRPr>
          </a:p>
          <a:p>
            <a:pPr>
              <a:spcBef>
                <a:spcPts val="1200"/>
              </a:spcBef>
              <a:buFontTx/>
              <a:buChar char="•"/>
            </a:pPr>
            <a:r>
              <a:rPr lang="el-GR" sz="2400" dirty="0" smtClean="0">
                <a:effectLst/>
              </a:rPr>
              <a:t>να </a:t>
            </a:r>
            <a:r>
              <a:rPr lang="el-GR" sz="2400" dirty="0">
                <a:effectLst/>
              </a:rPr>
              <a:t>αλλάξουμε το </a:t>
            </a:r>
            <a:r>
              <a:rPr lang="en-GB" sz="2400" dirty="0">
                <a:effectLst/>
              </a:rPr>
              <a:t>configuration</a:t>
            </a:r>
            <a:r>
              <a:rPr lang="el-GR" sz="2400" dirty="0">
                <a:effectLst/>
              </a:rPr>
              <a:t> του δρομολογητή </a:t>
            </a:r>
            <a:endParaRPr lang="en-US" sz="2400" dirty="0">
              <a:effectLst/>
            </a:endParaRPr>
          </a:p>
          <a:p>
            <a:pPr>
              <a:spcBef>
                <a:spcPts val="1200"/>
              </a:spcBef>
              <a:buFontTx/>
              <a:buChar char="•"/>
            </a:pPr>
            <a:endParaRPr lang="en-US" sz="2400" dirty="0" smtClean="0">
              <a:effectLst/>
            </a:endParaRPr>
          </a:p>
          <a:p>
            <a:pPr>
              <a:spcBef>
                <a:spcPts val="1200"/>
              </a:spcBef>
            </a:pPr>
            <a:endParaRPr lang="en-US" sz="2400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31</a:t>
            </a:fld>
            <a:endParaRPr lang="el-GR"/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40494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sz="3300" dirty="0">
                <a:solidFill>
                  <a:prstClr val="black"/>
                </a:solidFill>
              </a:rPr>
              <a:t>Επίπεδα πρόσβασης στον Δρομολογητή </a:t>
            </a:r>
            <a:r>
              <a:rPr lang="el-GR" sz="3300" dirty="0" smtClean="0">
                <a:solidFill>
                  <a:prstClr val="black"/>
                </a:solidFill>
              </a:rPr>
              <a:t>6/11</a:t>
            </a:r>
            <a:endParaRPr lang="el-GR" dirty="0" smtClean="0">
              <a:effectLst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GB" sz="2400" b="1" dirty="0">
                <a:solidFill>
                  <a:srgbClr val="800000"/>
                </a:solidFill>
                <a:effectLst/>
              </a:rPr>
              <a:t>Global Configuration Mode</a:t>
            </a:r>
            <a:r>
              <a:rPr lang="el-GR" sz="2400" b="1" dirty="0" smtClean="0">
                <a:solidFill>
                  <a:srgbClr val="800000"/>
                </a:solidFill>
                <a:effectLst/>
              </a:rPr>
              <a:t>:</a:t>
            </a:r>
            <a:r>
              <a:rPr lang="el-GR" sz="2400" dirty="0" smtClean="0">
                <a:effectLst/>
              </a:rPr>
              <a:t>Για</a:t>
            </a:r>
            <a:r>
              <a:rPr lang="el-GR" sz="2400" b="1" dirty="0" smtClean="0">
                <a:effectLst/>
              </a:rPr>
              <a:t> </a:t>
            </a:r>
            <a:r>
              <a:rPr lang="el-GR" sz="2400" b="0" dirty="0" smtClean="0">
                <a:effectLst/>
              </a:rPr>
              <a:t>να μπορέσει ο χρήστης να επιφέρει αλλαγές στο </a:t>
            </a:r>
            <a:r>
              <a:rPr lang="en-GB" sz="2400" b="0" dirty="0" smtClean="0">
                <a:effectLst/>
              </a:rPr>
              <a:t>configuration</a:t>
            </a:r>
            <a:r>
              <a:rPr lang="el-GR" sz="2400" b="0" dirty="0" smtClean="0">
                <a:effectLst/>
              </a:rPr>
              <a:t> του δρομολογητή πρέπει να μπει σε </a:t>
            </a:r>
            <a:r>
              <a:rPr lang="en-GB" sz="2400" b="0" dirty="0">
                <a:effectLst/>
              </a:rPr>
              <a:t>Global Configuration Mode</a:t>
            </a:r>
            <a:r>
              <a:rPr lang="el-GR" sz="2400" b="0" dirty="0">
                <a:effectLst/>
              </a:rPr>
              <a:t>,</a:t>
            </a:r>
            <a:r>
              <a:rPr lang="en-US" sz="2400" b="0" dirty="0">
                <a:effectLst/>
              </a:rPr>
              <a:t> </a:t>
            </a:r>
            <a:r>
              <a:rPr lang="el-GR" sz="2400" b="0" dirty="0" smtClean="0">
                <a:effectLst/>
              </a:rPr>
              <a:t>με την εντολή </a:t>
            </a:r>
            <a:r>
              <a:rPr lang="en-US" sz="2400" dirty="0">
                <a:effectLst/>
              </a:rPr>
              <a:t>configure terminal</a:t>
            </a:r>
            <a:r>
              <a:rPr lang="en-US" sz="2400" b="0" dirty="0" smtClean="0">
                <a:solidFill>
                  <a:srgbClr val="C00000"/>
                </a:solidFill>
                <a:effectLst/>
              </a:rPr>
              <a:t>. </a:t>
            </a:r>
            <a:r>
              <a:rPr lang="el-GR" sz="2400" b="0" dirty="0" smtClean="0">
                <a:effectLst/>
              </a:rPr>
              <a:t>Σημειώνουμε </a:t>
            </a:r>
            <a:r>
              <a:rPr lang="el-GR" sz="2400" b="0" dirty="0">
                <a:effectLst/>
              </a:rPr>
              <a:t>ότι το</a:t>
            </a:r>
            <a:r>
              <a:rPr lang="en-US" sz="2400" b="0" dirty="0">
                <a:effectLst/>
              </a:rPr>
              <a:t> </a:t>
            </a:r>
            <a:r>
              <a:rPr lang="en-GB" sz="2400" b="0" dirty="0">
                <a:effectLst/>
              </a:rPr>
              <a:t>prompt</a:t>
            </a:r>
            <a:r>
              <a:rPr lang="el-GR" sz="2400" b="0" dirty="0">
                <a:effectLst/>
              </a:rPr>
              <a:t> </a:t>
            </a:r>
            <a:r>
              <a:rPr lang="el-GR" sz="2400" b="0" dirty="0" smtClean="0">
                <a:effectLst/>
              </a:rPr>
              <a:t>άλλαξε.</a:t>
            </a:r>
            <a:endParaRPr lang="el-GR" sz="2400" b="0" dirty="0" smtClean="0">
              <a:solidFill>
                <a:srgbClr val="C00000"/>
              </a:solidFill>
              <a:effectLst/>
            </a:endParaRPr>
          </a:p>
        </p:txBody>
      </p:sp>
      <p:pic>
        <p:nvPicPr>
          <p:cNvPr id="48132" name="Picture 4"/>
          <p:cNvPicPr>
            <a:picLocks noChangeAspect="1" noChangeArrowheads="1"/>
          </p:cNvPicPr>
          <p:nvPr/>
        </p:nvPicPr>
        <p:blipFill rotWithShape="1">
          <a:blip r:embed="rId2" cstate="print"/>
          <a:srcRect b="12737"/>
          <a:stretch/>
        </p:blipFill>
        <p:spPr bwMode="auto">
          <a:xfrm>
            <a:off x="1619672" y="2762731"/>
            <a:ext cx="5256584" cy="3488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32</a:t>
            </a:fld>
            <a:endParaRPr lang="el-GR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6334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sz="3300" dirty="0">
                <a:solidFill>
                  <a:prstClr val="black"/>
                </a:solidFill>
              </a:rPr>
              <a:t>Επίπεδα πρόσβασης στον Δρομολογητή </a:t>
            </a:r>
            <a:r>
              <a:rPr lang="el-GR" sz="3300" dirty="0" smtClean="0">
                <a:solidFill>
                  <a:prstClr val="black"/>
                </a:solidFill>
              </a:rPr>
              <a:t>7/11</a:t>
            </a:r>
            <a:endParaRPr lang="el-GR" dirty="0" smtClean="0">
              <a:effectLst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l-GR" sz="2400" b="0" dirty="0" smtClean="0">
                <a:effectLst/>
              </a:rPr>
              <a:t>Στο </a:t>
            </a:r>
            <a:r>
              <a:rPr lang="en-GB" sz="2400" b="1" dirty="0">
                <a:solidFill>
                  <a:srgbClr val="800000"/>
                </a:solidFill>
                <a:effectLst/>
              </a:rPr>
              <a:t>Global Configuration Mode</a:t>
            </a:r>
            <a:r>
              <a:rPr lang="el-GR" sz="2400" b="1" dirty="0">
                <a:solidFill>
                  <a:srgbClr val="800000"/>
                </a:solidFill>
                <a:effectLst/>
              </a:rPr>
              <a:t> </a:t>
            </a:r>
            <a:r>
              <a:rPr lang="el-GR" sz="2400" b="0" dirty="0">
                <a:effectLst/>
              </a:rPr>
              <a:t>οι εντολές </a:t>
            </a:r>
            <a:r>
              <a:rPr lang="el-GR" sz="2400" b="0" dirty="0" smtClean="0">
                <a:effectLst/>
              </a:rPr>
              <a:t>δρουν σε όλο το σύστημα και μπορούμε</a:t>
            </a:r>
            <a:r>
              <a:rPr lang="en-US" sz="2400" b="0" dirty="0" smtClean="0">
                <a:effectLst/>
              </a:rPr>
              <a:t>:</a:t>
            </a:r>
          </a:p>
          <a:p>
            <a:pPr>
              <a:spcBef>
                <a:spcPts val="1200"/>
              </a:spcBef>
              <a:buFontTx/>
              <a:buChar char="•"/>
            </a:pPr>
            <a:r>
              <a:rPr lang="el-GR" sz="2400" b="0" dirty="0" smtClean="0">
                <a:effectLst/>
              </a:rPr>
              <a:t>να ενεργοποιήσουμε/απενεργοποιήσουμε πρωτόκολλα δρομολόγησης</a:t>
            </a:r>
            <a:endParaRPr lang="en-US" sz="2400" b="0" dirty="0" smtClean="0">
              <a:effectLst/>
            </a:endParaRPr>
          </a:p>
          <a:p>
            <a:pPr>
              <a:spcBef>
                <a:spcPts val="1200"/>
              </a:spcBef>
              <a:buFontTx/>
              <a:buChar char="•"/>
            </a:pPr>
            <a:r>
              <a:rPr lang="el-GR" sz="2400" b="0" dirty="0" smtClean="0">
                <a:effectLst/>
              </a:rPr>
              <a:t>να αλλάξουμε την ονομασία του δρομολογητή</a:t>
            </a:r>
            <a:endParaRPr lang="en-US" sz="2400" b="0" dirty="0" smtClean="0">
              <a:effectLst/>
            </a:endParaRPr>
          </a:p>
          <a:p>
            <a:pPr>
              <a:spcBef>
                <a:spcPts val="1200"/>
              </a:spcBef>
              <a:buFontTx/>
              <a:buChar char="•"/>
            </a:pPr>
            <a:r>
              <a:rPr lang="el-GR" sz="2400" b="0" dirty="0" smtClean="0">
                <a:effectLst/>
              </a:rPr>
              <a:t>να ενεργοποιήσουμε τα </a:t>
            </a:r>
            <a:r>
              <a:rPr lang="en-GB" sz="2400" b="0" dirty="0" smtClean="0">
                <a:effectLst/>
              </a:rPr>
              <a:t>Interfaces</a:t>
            </a:r>
            <a:r>
              <a:rPr lang="el-GR" sz="2400" b="0" dirty="0" smtClean="0">
                <a:effectLst/>
              </a:rPr>
              <a:t> του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33</a:t>
            </a:fld>
            <a:endParaRPr lang="el-GR"/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1" name="Rectangle 10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76275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sz="3300" dirty="0">
                <a:solidFill>
                  <a:prstClr val="black"/>
                </a:solidFill>
              </a:rPr>
              <a:t>Επίπεδα πρόσβασης στον Δρομολογητή </a:t>
            </a:r>
            <a:r>
              <a:rPr lang="el-GR" sz="3300" dirty="0" smtClean="0">
                <a:solidFill>
                  <a:prstClr val="black"/>
                </a:solidFill>
              </a:rPr>
              <a:t>8/11</a:t>
            </a:r>
            <a:endParaRPr lang="el-GR" dirty="0" smtClean="0">
              <a:effectLst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990033"/>
                </a:solidFill>
                <a:effectLst/>
              </a:rPr>
              <a:t>interface configuration </a:t>
            </a:r>
            <a:r>
              <a:rPr lang="en-US" sz="2400" b="1" dirty="0" smtClean="0">
                <a:solidFill>
                  <a:srgbClr val="990033"/>
                </a:solidFill>
                <a:effectLst/>
              </a:rPr>
              <a:t>mode</a:t>
            </a:r>
            <a:r>
              <a:rPr lang="el-GR" sz="2400" b="1" dirty="0" smtClean="0">
                <a:solidFill>
                  <a:srgbClr val="990033"/>
                </a:solidFill>
                <a:effectLst/>
              </a:rPr>
              <a:t>:</a:t>
            </a:r>
            <a:r>
              <a:rPr lang="el-GR" sz="2400" dirty="0" smtClean="0">
                <a:solidFill>
                  <a:srgbClr val="800000"/>
                </a:solidFill>
                <a:effectLst/>
              </a:rPr>
              <a:t> </a:t>
            </a:r>
            <a:r>
              <a:rPr lang="el-GR" sz="2400" b="0" dirty="0" smtClean="0">
                <a:effectLst/>
              </a:rPr>
              <a:t>Πολλά </a:t>
            </a:r>
            <a:r>
              <a:rPr lang="el-GR" sz="2400" b="0" dirty="0">
                <a:effectLst/>
              </a:rPr>
              <a:t>στοιχεία του δρομολογητή απαιτούν </a:t>
            </a:r>
            <a:r>
              <a:rPr lang="el-GR" sz="2400" b="0" dirty="0" smtClean="0">
                <a:effectLst/>
              </a:rPr>
              <a:t>διαμόρφωση </a:t>
            </a:r>
            <a:r>
              <a:rPr lang="el-GR" sz="2400" b="0" dirty="0">
                <a:effectLst/>
              </a:rPr>
              <a:t>ανά </a:t>
            </a:r>
            <a:r>
              <a:rPr lang="en-GB" sz="2400" b="0" dirty="0" smtClean="0">
                <a:effectLst/>
              </a:rPr>
              <a:t>interface</a:t>
            </a:r>
            <a:r>
              <a:rPr lang="el-GR" sz="2400" b="0" dirty="0" smtClean="0">
                <a:effectLst/>
              </a:rPr>
              <a:t>. Για τη διαμόρφωση ενός </a:t>
            </a:r>
            <a:r>
              <a:rPr lang="en-GB" sz="2400" b="0" dirty="0">
                <a:effectLst/>
              </a:rPr>
              <a:t>interface </a:t>
            </a:r>
            <a:r>
              <a:rPr lang="el-GR" sz="2400" b="0" dirty="0" smtClean="0">
                <a:effectLst/>
              </a:rPr>
              <a:t>εισερχόμαστε </a:t>
            </a:r>
            <a:r>
              <a:rPr lang="el-GR" sz="2400" b="0" dirty="0">
                <a:effectLst/>
              </a:rPr>
              <a:t>σε </a:t>
            </a:r>
            <a:r>
              <a:rPr lang="en-US" sz="2400" b="0" dirty="0">
                <a:effectLst/>
              </a:rPr>
              <a:t>interface configuration mode</a:t>
            </a:r>
            <a:r>
              <a:rPr lang="el-GR" sz="2400" b="0" dirty="0">
                <a:effectLst/>
              </a:rPr>
              <a:t> </a:t>
            </a:r>
            <a:r>
              <a:rPr lang="el-GR" sz="2400" b="0" dirty="0" smtClean="0">
                <a:effectLst/>
              </a:rPr>
              <a:t>με την εντολή </a:t>
            </a:r>
            <a:r>
              <a:rPr lang="en-US" sz="2400" dirty="0" smtClean="0">
                <a:effectLst/>
              </a:rPr>
              <a:t>interface</a:t>
            </a:r>
            <a:r>
              <a:rPr lang="el-GR" sz="2400" dirty="0" smtClean="0">
                <a:effectLst/>
              </a:rPr>
              <a:t> </a:t>
            </a:r>
            <a:r>
              <a:rPr lang="el-GR" sz="2400" dirty="0">
                <a:effectLst/>
              </a:rPr>
              <a:t>τύπος </a:t>
            </a:r>
            <a:r>
              <a:rPr lang="el-GR" sz="2400" b="1" dirty="0">
                <a:effectLst/>
              </a:rPr>
              <a:t>όνομα</a:t>
            </a:r>
            <a:r>
              <a:rPr lang="en-US" sz="2400" b="1" dirty="0">
                <a:effectLst/>
              </a:rPr>
              <a:t> </a:t>
            </a:r>
            <a:r>
              <a:rPr lang="el-GR" sz="2400" b="1" dirty="0" err="1" smtClean="0">
                <a:effectLst/>
              </a:rPr>
              <a:t>διεπαφής</a:t>
            </a:r>
            <a:r>
              <a:rPr lang="el-GR" sz="2400" i="1" dirty="0" smtClean="0">
                <a:effectLst/>
              </a:rPr>
              <a:t>.</a:t>
            </a:r>
            <a:r>
              <a:rPr lang="el-GR" sz="2400" b="0" dirty="0">
                <a:effectLst/>
              </a:rPr>
              <a:t> Σημειώνουμε ότι το</a:t>
            </a:r>
            <a:r>
              <a:rPr lang="en-US" sz="2400" b="0" dirty="0">
                <a:effectLst/>
              </a:rPr>
              <a:t> </a:t>
            </a:r>
            <a:r>
              <a:rPr lang="en-GB" sz="2400" b="0" dirty="0">
                <a:effectLst/>
              </a:rPr>
              <a:t>prompt</a:t>
            </a:r>
            <a:r>
              <a:rPr lang="el-GR" sz="2400" b="0" dirty="0">
                <a:effectLst/>
              </a:rPr>
              <a:t> άλλαξε.</a:t>
            </a:r>
            <a:endParaRPr lang="el-GR" sz="2400" i="1" dirty="0">
              <a:effectLst/>
            </a:endParaRPr>
          </a:p>
        </p:txBody>
      </p:sp>
      <p:pic>
        <p:nvPicPr>
          <p:cNvPr id="50180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b="21038"/>
          <a:stretch/>
        </p:blipFill>
        <p:spPr bwMode="auto">
          <a:xfrm>
            <a:off x="1969757" y="3140968"/>
            <a:ext cx="5040312" cy="3167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34</a:t>
            </a:fld>
            <a:endParaRPr lang="el-GR"/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8" name="Rectangle 17">
            <a:hlinkClick r:id="rId8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0" name="Rectangle 19">
            <a:hlinkClick r:id="rId9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3" name="Rectangle 12">
            <a:hlinkClick r:id="rId10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415867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sz="3300" dirty="0">
                <a:solidFill>
                  <a:prstClr val="black"/>
                </a:solidFill>
              </a:rPr>
              <a:t>Επίπεδα πρόσβασης στον Δρομολογητή </a:t>
            </a:r>
            <a:r>
              <a:rPr lang="el-GR" sz="3300" dirty="0" smtClean="0">
                <a:solidFill>
                  <a:prstClr val="black"/>
                </a:solidFill>
              </a:rPr>
              <a:t>9/11</a:t>
            </a:r>
            <a:endParaRPr lang="el-GR" dirty="0" smtClean="0">
              <a:effectLst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ts val="1200"/>
              </a:spcBef>
            </a:pPr>
            <a:r>
              <a:rPr lang="el-GR" sz="2400" dirty="0" smtClean="0">
                <a:effectLst/>
              </a:rPr>
              <a:t>Οι κατασκευαστές ορίζουν παραμέτρους που προσδιορίζουν ακριβώς κάθε </a:t>
            </a:r>
            <a:r>
              <a:rPr lang="en-GB" sz="2400" dirty="0" smtClean="0">
                <a:effectLst/>
              </a:rPr>
              <a:t>interface</a:t>
            </a:r>
            <a:r>
              <a:rPr lang="el-GR" sz="2400" dirty="0" smtClean="0">
                <a:effectLst/>
              </a:rPr>
              <a:t> ενός δρομολογητή. </a:t>
            </a:r>
          </a:p>
          <a:p>
            <a:pPr>
              <a:spcBef>
                <a:spcPts val="1200"/>
              </a:spcBef>
            </a:pPr>
            <a:r>
              <a:rPr lang="el-GR" sz="2400" dirty="0" smtClean="0">
                <a:effectLst/>
              </a:rPr>
              <a:t>Η </a:t>
            </a:r>
            <a:r>
              <a:rPr lang="en-GB" sz="2400" dirty="0">
                <a:effectLst/>
              </a:rPr>
              <a:t>Cisco </a:t>
            </a:r>
            <a:r>
              <a:rPr lang="el-GR" sz="2400" dirty="0" smtClean="0">
                <a:effectLst/>
              </a:rPr>
              <a:t>με αριθμούς ορίζει τις συντεταγμένες </a:t>
            </a:r>
            <a:r>
              <a:rPr lang="el-GR" sz="2400" dirty="0">
                <a:effectLst/>
              </a:rPr>
              <a:t>του κάθε </a:t>
            </a:r>
            <a:r>
              <a:rPr lang="en-GB" sz="2400" dirty="0" smtClean="0">
                <a:effectLst/>
              </a:rPr>
              <a:t>interface</a:t>
            </a:r>
            <a:r>
              <a:rPr lang="el-GR" sz="2400" dirty="0" smtClean="0">
                <a:effectLst/>
              </a:rPr>
              <a:t> επάνω στο κεντρικό σασί. Η </a:t>
            </a:r>
            <a:r>
              <a:rPr lang="el-GR" sz="2400" dirty="0">
                <a:effectLst/>
              </a:rPr>
              <a:t>αρίθμηση ξεκινάει από κάτω προς τα πάνω και από δεξιά προς τα αριστερά</a:t>
            </a:r>
            <a:r>
              <a:rPr lang="el-GR" sz="2400" dirty="0" smtClean="0">
                <a:effectLst/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l-GR" sz="2400" dirty="0" smtClean="0">
                <a:effectLst/>
              </a:rPr>
              <a:t>Για παράδειγμα, τα </a:t>
            </a:r>
            <a:r>
              <a:rPr lang="en-GB" sz="2400" dirty="0" smtClean="0">
                <a:effectLst/>
              </a:rPr>
              <a:t>interface </a:t>
            </a:r>
            <a:r>
              <a:rPr lang="en-GB" sz="2400" dirty="0" err="1">
                <a:effectLst/>
              </a:rPr>
              <a:t>ethernet</a:t>
            </a:r>
            <a:r>
              <a:rPr lang="el-GR" sz="2400" dirty="0">
                <a:effectLst/>
              </a:rPr>
              <a:t> </a:t>
            </a:r>
            <a:r>
              <a:rPr lang="el-GR" sz="2400" dirty="0" smtClean="0">
                <a:effectLst/>
              </a:rPr>
              <a:t>0/0, </a:t>
            </a:r>
            <a:r>
              <a:rPr lang="en-GB" sz="2400" dirty="0" err="1">
                <a:effectLst/>
              </a:rPr>
              <a:t>ethernet</a:t>
            </a:r>
            <a:r>
              <a:rPr lang="el-GR" sz="2400" dirty="0">
                <a:effectLst/>
              </a:rPr>
              <a:t> </a:t>
            </a:r>
            <a:r>
              <a:rPr lang="el-GR" sz="2400" dirty="0" smtClean="0">
                <a:effectLst/>
              </a:rPr>
              <a:t>0/1, </a:t>
            </a:r>
            <a:r>
              <a:rPr lang="en-GB" sz="2400" dirty="0" err="1" smtClean="0">
                <a:effectLst/>
              </a:rPr>
              <a:t>ethernet</a:t>
            </a:r>
            <a:r>
              <a:rPr lang="el-GR" sz="2400" dirty="0" smtClean="0">
                <a:effectLst/>
              </a:rPr>
              <a:t> 1/0 είναι </a:t>
            </a:r>
            <a:r>
              <a:rPr lang="el-GR" sz="2400" dirty="0">
                <a:effectLst/>
              </a:rPr>
              <a:t>τρία </a:t>
            </a:r>
            <a:r>
              <a:rPr lang="en-GB" sz="2400" dirty="0">
                <a:effectLst/>
              </a:rPr>
              <a:t>interface</a:t>
            </a:r>
            <a:r>
              <a:rPr lang="el-GR" sz="2400" dirty="0">
                <a:effectLst/>
              </a:rPr>
              <a:t> ενός δρομολογητή </a:t>
            </a:r>
            <a:r>
              <a:rPr lang="el-GR" sz="2400" dirty="0" smtClean="0">
                <a:effectLst/>
              </a:rPr>
              <a:t>ίδιου </a:t>
            </a:r>
            <a:r>
              <a:rPr lang="el-GR" sz="2400" dirty="0">
                <a:effectLst/>
              </a:rPr>
              <a:t>τύπου αλλά σε</a:t>
            </a:r>
            <a:r>
              <a:rPr lang="en-US" sz="2400" dirty="0">
                <a:effectLst/>
              </a:rPr>
              <a:t> </a:t>
            </a:r>
            <a:r>
              <a:rPr lang="el-GR" sz="2400" dirty="0">
                <a:effectLst/>
              </a:rPr>
              <a:t>διαφορετικές θέσεις. </a:t>
            </a:r>
            <a:endParaRPr lang="en-US" sz="2400" dirty="0">
              <a:effectLst/>
            </a:endParaRPr>
          </a:p>
          <a:p>
            <a:pPr>
              <a:spcBef>
                <a:spcPts val="1200"/>
              </a:spcBef>
            </a:pPr>
            <a:endParaRPr lang="el-GR" sz="2000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35</a:t>
            </a:fld>
            <a:endParaRPr lang="el-GR"/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71434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496944" cy="908720"/>
          </a:xfrm>
          <a:noFill/>
        </p:spPr>
        <p:txBody>
          <a:bodyPr>
            <a:normAutofit/>
          </a:bodyPr>
          <a:lstStyle/>
          <a:p>
            <a:r>
              <a:rPr lang="el-GR" sz="3300" dirty="0">
                <a:solidFill>
                  <a:prstClr val="black"/>
                </a:solidFill>
              </a:rPr>
              <a:t>Επίπεδα πρόσβασης στον Δρομολογητή </a:t>
            </a:r>
            <a:r>
              <a:rPr lang="el-GR" sz="3300" dirty="0" smtClean="0">
                <a:solidFill>
                  <a:prstClr val="black"/>
                </a:solidFill>
              </a:rPr>
              <a:t>10/11</a:t>
            </a:r>
            <a:endParaRPr lang="el-GR" dirty="0" smtClean="0">
              <a:effectLst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400" b="1" dirty="0"/>
              <a:t>Θ</a:t>
            </a:r>
            <a:r>
              <a:rPr lang="el-GR" sz="2400" b="1" dirty="0" smtClean="0">
                <a:effectLst/>
              </a:rPr>
              <a:t>έλουμε </a:t>
            </a:r>
            <a:r>
              <a:rPr lang="el-GR" sz="2400" b="1" dirty="0">
                <a:effectLst/>
              </a:rPr>
              <a:t>για παράδειγμα να </a:t>
            </a:r>
            <a:r>
              <a:rPr lang="el-GR" sz="2400" b="1" dirty="0" smtClean="0">
                <a:effectLst/>
              </a:rPr>
              <a:t>αποδώσουμε </a:t>
            </a:r>
            <a:r>
              <a:rPr lang="en-US" sz="2400" b="1" dirty="0" err="1" smtClean="0">
                <a:effectLst/>
              </a:rPr>
              <a:t>ip</a:t>
            </a:r>
            <a:r>
              <a:rPr lang="en-US" sz="2400" b="1" dirty="0" smtClean="0">
                <a:effectLst/>
              </a:rPr>
              <a:t> </a:t>
            </a:r>
            <a:r>
              <a:rPr lang="el-GR" sz="2400" b="1" dirty="0" smtClean="0">
                <a:effectLst/>
              </a:rPr>
              <a:t>διεύθυνση στη </a:t>
            </a:r>
            <a:r>
              <a:rPr lang="el-GR" sz="2400" b="1" dirty="0" err="1" smtClean="0">
                <a:effectLst/>
              </a:rPr>
              <a:t>διεπαφή</a:t>
            </a:r>
            <a:r>
              <a:rPr lang="el-GR" sz="2400" b="1" dirty="0" smtClean="0">
                <a:effectLst/>
              </a:rPr>
              <a:t> </a:t>
            </a:r>
            <a:r>
              <a:rPr lang="en-GB" sz="2400" b="1" dirty="0" err="1" smtClean="0">
                <a:effectLst/>
              </a:rPr>
              <a:t>ethernet</a:t>
            </a:r>
            <a:r>
              <a:rPr lang="el-GR" sz="2400" b="1" dirty="0" smtClean="0">
                <a:effectLst/>
              </a:rPr>
              <a:t> 0/1 του δρομολογητή </a:t>
            </a:r>
            <a:r>
              <a:rPr lang="en-GB" sz="2400" b="1" dirty="0">
                <a:effectLst/>
              </a:rPr>
              <a:t>Router_lab1</a:t>
            </a:r>
            <a:r>
              <a:rPr lang="el-GR" sz="2400" dirty="0" smtClean="0">
                <a:effectLst/>
              </a:rPr>
              <a:t>: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l-GR" sz="2400" dirty="0" smtClean="0">
                <a:effectLst/>
              </a:rPr>
              <a:t>Οδηγούμαστε στο περιβάλλον ρύθμισης της </a:t>
            </a:r>
            <a:r>
              <a:rPr lang="el-GR" sz="2400" dirty="0" err="1" smtClean="0">
                <a:effectLst/>
              </a:rPr>
              <a:t>διεπαφής</a:t>
            </a:r>
            <a:r>
              <a:rPr lang="el-GR" sz="2400" dirty="0" smtClean="0">
                <a:effectLst/>
              </a:rPr>
              <a:t> (</a:t>
            </a:r>
            <a:r>
              <a:rPr lang="en-GB" sz="2400" dirty="0" smtClean="0">
                <a:effectLst/>
              </a:rPr>
              <a:t>Interface </a:t>
            </a:r>
            <a:r>
              <a:rPr lang="en-GB" sz="2400" dirty="0">
                <a:effectLst/>
              </a:rPr>
              <a:t>Configuration </a:t>
            </a:r>
            <a:r>
              <a:rPr lang="en-GB" sz="2400" dirty="0" smtClean="0">
                <a:effectLst/>
              </a:rPr>
              <a:t>Mode</a:t>
            </a:r>
            <a:r>
              <a:rPr lang="el-GR" sz="2400" dirty="0" smtClean="0">
                <a:effectLst/>
              </a:rPr>
              <a:t>) του δρομολογητή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l-GR" sz="2400" dirty="0" smtClean="0">
                <a:effectLst/>
              </a:rPr>
              <a:t>Αποδίδουμε στη </a:t>
            </a:r>
            <a:r>
              <a:rPr lang="el-GR" sz="2400" dirty="0" err="1" smtClean="0">
                <a:effectLst/>
              </a:rPr>
              <a:t>διεπαφή</a:t>
            </a:r>
            <a:r>
              <a:rPr lang="el-GR" sz="2400" dirty="0" smtClean="0">
                <a:effectLst/>
              </a:rPr>
              <a:t> </a:t>
            </a:r>
            <a:r>
              <a:rPr lang="en-GB" sz="2400" dirty="0" err="1">
                <a:effectLst/>
              </a:rPr>
              <a:t>ethernet</a:t>
            </a:r>
            <a:r>
              <a:rPr lang="el-GR" sz="2400" dirty="0">
                <a:effectLst/>
              </a:rPr>
              <a:t> 0/1 την </a:t>
            </a:r>
            <a:r>
              <a:rPr lang="en-US" sz="2400" dirty="0" err="1" smtClean="0">
                <a:effectLst/>
              </a:rPr>
              <a:t>ip</a:t>
            </a:r>
            <a:endParaRPr lang="el-GR" sz="2400" dirty="0" smtClean="0">
              <a:effectLst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GB" sz="2400" dirty="0" smtClean="0">
                <a:effectLst/>
              </a:rPr>
              <a:t>Router_lab1#configure terminal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 smtClean="0">
                <a:effectLst/>
              </a:rPr>
              <a:t>Router_lab1(</a:t>
            </a:r>
            <a:r>
              <a:rPr lang="en-GB" sz="2400" dirty="0" err="1" smtClean="0">
                <a:effectLst/>
              </a:rPr>
              <a:t>config</a:t>
            </a:r>
            <a:r>
              <a:rPr lang="en-GB" sz="2400" dirty="0" smtClean="0">
                <a:effectLst/>
              </a:rPr>
              <a:t>)# interface Ethernet 0/1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effectLst/>
              </a:rPr>
              <a:t>Router_lab1(</a:t>
            </a:r>
            <a:r>
              <a:rPr lang="en-GB" sz="2400" dirty="0" err="1">
                <a:effectLst/>
              </a:rPr>
              <a:t>config</a:t>
            </a:r>
            <a:r>
              <a:rPr lang="en-GB" sz="2400" dirty="0">
                <a:effectLst/>
              </a:rPr>
              <a:t>-if</a:t>
            </a:r>
            <a:r>
              <a:rPr lang="en-GB" sz="2400" dirty="0" smtClean="0">
                <a:effectLst/>
              </a:rPr>
              <a:t>)#</a:t>
            </a:r>
            <a:r>
              <a:rPr lang="el-GR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ip</a:t>
            </a:r>
            <a:r>
              <a:rPr lang="en-US" sz="2400" dirty="0" smtClean="0">
                <a:effectLst/>
              </a:rPr>
              <a:t> address 196.10.10.1 255.255.255.0</a:t>
            </a:r>
            <a:endParaRPr lang="en-GB" sz="2400" dirty="0" smtClean="0">
              <a:effectLst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 smtClean="0">
                <a:effectLst/>
              </a:rPr>
              <a:t>Router_lab1(</a:t>
            </a:r>
            <a:r>
              <a:rPr lang="en-GB" sz="2400" dirty="0" err="1" smtClean="0">
                <a:effectLst/>
              </a:rPr>
              <a:t>config</a:t>
            </a:r>
            <a:r>
              <a:rPr lang="en-GB" sz="2400" dirty="0" smtClean="0">
                <a:effectLst/>
              </a:rPr>
              <a:t>-if)#exit</a:t>
            </a:r>
            <a:endParaRPr lang="el-GR" sz="2400" dirty="0" smtClean="0">
              <a:effectLst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effectLst/>
              </a:rPr>
              <a:t>Router_lab1(</a:t>
            </a:r>
            <a:r>
              <a:rPr lang="en-GB" sz="2400" dirty="0" err="1">
                <a:effectLst/>
              </a:rPr>
              <a:t>config</a:t>
            </a:r>
            <a:r>
              <a:rPr lang="en-GB" sz="2400" dirty="0">
                <a:effectLst/>
              </a:rPr>
              <a:t>)#</a:t>
            </a:r>
            <a:endParaRPr lang="el-GR" sz="2400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36</a:t>
            </a:fld>
            <a:endParaRPr lang="el-GR"/>
          </a:p>
        </p:txBody>
      </p:sp>
      <p:sp>
        <p:nvSpPr>
          <p:cNvPr id="13" name="Rectangle 12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2" name="Rectangle 11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79181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484048"/>
              </p:ext>
            </p:extLst>
          </p:nvPr>
        </p:nvGraphicFramePr>
        <p:xfrm>
          <a:off x="251520" y="1268760"/>
          <a:ext cx="8712968" cy="4701167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919625"/>
                <a:gridCol w="1503058"/>
                <a:gridCol w="2541211"/>
                <a:gridCol w="2749074"/>
              </a:tblGrid>
              <a:tr h="757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  <a:effectLst/>
                        </a:rPr>
                        <a:t>Επίπεδο</a:t>
                      </a:r>
                      <a:r>
                        <a:rPr lang="el-GR" sz="2200" b="1" baseline="0" dirty="0" smtClean="0">
                          <a:solidFill>
                            <a:schemeClr val="bg1"/>
                          </a:solidFill>
                          <a:effectLst/>
                        </a:rPr>
                        <a:t> πρόσβασης</a:t>
                      </a:r>
                      <a:endParaRPr lang="el-GR" sz="2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>
                          <a:solidFill>
                            <a:schemeClr val="bg1"/>
                          </a:solidFill>
                          <a:effectLst/>
                        </a:rPr>
                        <a:t>Router Prompt</a:t>
                      </a:r>
                      <a:endParaRPr lang="el-GR" sz="2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  <a:effectLst/>
                        </a:rPr>
                        <a:t>Εντολή </a:t>
                      </a:r>
                      <a:r>
                        <a:rPr lang="el-GR" sz="2200" b="1" dirty="0">
                          <a:solidFill>
                            <a:schemeClr val="bg1"/>
                          </a:solidFill>
                          <a:effectLst/>
                        </a:rPr>
                        <a:t>εισόδου </a:t>
                      </a:r>
                      <a:r>
                        <a:rPr lang="el-GR" sz="2200" b="1" dirty="0" smtClean="0">
                          <a:solidFill>
                            <a:schemeClr val="bg1"/>
                          </a:solidFill>
                          <a:effectLst/>
                        </a:rPr>
                        <a:t>στο </a:t>
                      </a:r>
                      <a:r>
                        <a:rPr lang="el-GR" sz="2200" b="1" dirty="0">
                          <a:solidFill>
                            <a:schemeClr val="bg1"/>
                          </a:solidFill>
                          <a:effectLst/>
                        </a:rPr>
                        <a:t>επίπεδο</a:t>
                      </a:r>
                      <a:endParaRPr lang="el-GR" sz="2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  <a:effectLst/>
                        </a:rPr>
                        <a:t>Εντολή </a:t>
                      </a:r>
                      <a:r>
                        <a:rPr lang="el-GR" sz="2200" b="1" dirty="0">
                          <a:solidFill>
                            <a:schemeClr val="bg1"/>
                          </a:solidFill>
                          <a:effectLst/>
                        </a:rPr>
                        <a:t>εξόδου στο  προηγούμενο επίπεδο</a:t>
                      </a:r>
                      <a:endParaRPr lang="el-GR" sz="2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rgbClr val="004B82"/>
                    </a:solidFill>
                  </a:tcPr>
                </a:tc>
              </a:tr>
              <a:tr h="623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User EXEC</a:t>
                      </a:r>
                      <a:endParaRPr lang="el-G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Router&gt;</a:t>
                      </a:r>
                      <a:endParaRPr lang="el-G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Login</a:t>
                      </a:r>
                      <a:endParaRPr lang="el-G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Logout </a:t>
                      </a:r>
                      <a:endParaRPr lang="el-G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57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Privileged EXEC</a:t>
                      </a:r>
                      <a:endParaRPr lang="el-G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Router#</a:t>
                      </a:r>
                      <a:endParaRPr lang="el-G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enable</a:t>
                      </a:r>
                      <a:endParaRPr lang="el-G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Disable, exit </a:t>
                      </a:r>
                      <a:r>
                        <a:rPr lang="el-GR" sz="2000" dirty="0">
                          <a:effectLst/>
                        </a:rPr>
                        <a:t>ή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Logout </a:t>
                      </a:r>
                      <a:endParaRPr lang="el-G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57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Global configuration</a:t>
                      </a:r>
                      <a:endParaRPr lang="el-G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2000">
                          <a:effectLst/>
                        </a:rPr>
                        <a:t>Router (config)#</a:t>
                      </a:r>
                      <a:endParaRPr lang="el-G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configure terminal </a:t>
                      </a:r>
                      <a:endParaRPr lang="el-G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exit </a:t>
                      </a:r>
                      <a:r>
                        <a:rPr lang="el-GR" sz="2000" dirty="0">
                          <a:effectLst/>
                        </a:rPr>
                        <a:t>ή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end </a:t>
                      </a:r>
                      <a:r>
                        <a:rPr lang="el-GR" sz="2000" dirty="0">
                          <a:effectLst/>
                        </a:rPr>
                        <a:t>ή </a:t>
                      </a:r>
                      <a:r>
                        <a:rPr lang="en-US" sz="2000" dirty="0">
                          <a:effectLst/>
                        </a:rPr>
                        <a:t>Ctrl-Z </a:t>
                      </a:r>
                      <a:endParaRPr lang="el-G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12788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Interface configuration</a:t>
                      </a:r>
                      <a:endParaRPr lang="el-G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Router (config-if)#</a:t>
                      </a:r>
                      <a:endParaRPr lang="el-G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interface </a:t>
                      </a:r>
                      <a:r>
                        <a:rPr lang="en-US" sz="2000" i="1" dirty="0">
                          <a:effectLst/>
                        </a:rPr>
                        <a:t>type number</a:t>
                      </a:r>
                      <a:endParaRPr lang="el-GR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Exit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Ctrl-z</a:t>
                      </a:r>
                      <a:r>
                        <a:rPr lang="en-US" sz="2000" dirty="0">
                          <a:effectLst/>
                        </a:rPr>
                        <a:t>.  (</a:t>
                      </a:r>
                      <a:r>
                        <a:rPr lang="el-GR" sz="2000" dirty="0">
                          <a:effectLst/>
                        </a:rPr>
                        <a:t>για έξοδο σε</a:t>
                      </a:r>
                      <a:r>
                        <a:rPr lang="en-US" sz="2000" dirty="0">
                          <a:effectLst/>
                        </a:rPr>
                        <a:t> privileged  mode)</a:t>
                      </a:r>
                      <a:endParaRPr lang="el-G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37</a:t>
            </a:fld>
            <a:endParaRPr lang="el-GR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2" name="Rectangle 11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496944" cy="908720"/>
          </a:xfrm>
          <a:noFill/>
        </p:spPr>
        <p:txBody>
          <a:bodyPr>
            <a:normAutofit/>
          </a:bodyPr>
          <a:lstStyle/>
          <a:p>
            <a:r>
              <a:rPr lang="el-GR" sz="3300" dirty="0">
                <a:solidFill>
                  <a:prstClr val="black"/>
                </a:solidFill>
              </a:rPr>
              <a:t>Επίπεδα πρόσβασης στον Δρομολογητή </a:t>
            </a:r>
            <a:r>
              <a:rPr lang="el-GR" sz="3300" dirty="0" smtClean="0">
                <a:solidFill>
                  <a:prstClr val="black"/>
                </a:solidFill>
              </a:rPr>
              <a:t>11/11</a:t>
            </a:r>
            <a:endParaRPr lang="el-GR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6645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pPr marL="609600" indent="-609600"/>
            <a:r>
              <a:rPr lang="el-GR" dirty="0" smtClean="0">
                <a:effectLst/>
              </a:rPr>
              <a:t>Κωδικοί Πρόσβασης Δρομολογητή 1/6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GB" sz="2400" dirty="0" smtClean="0">
                <a:effectLst/>
              </a:rPr>
              <a:t>Console Password</a:t>
            </a:r>
            <a:endParaRPr lang="el-GR" sz="2400" dirty="0" smtClean="0">
              <a:effectLst/>
            </a:endParaRPr>
          </a:p>
          <a:p>
            <a:r>
              <a:rPr lang="en-GB" sz="2400" dirty="0" smtClean="0">
                <a:effectLst/>
              </a:rPr>
              <a:t>Auxiliary Password</a:t>
            </a:r>
            <a:r>
              <a:rPr lang="el-GR" sz="2400" dirty="0" smtClean="0">
                <a:effectLst/>
              </a:rPr>
              <a:t> </a:t>
            </a:r>
          </a:p>
          <a:p>
            <a:r>
              <a:rPr lang="en-GB" sz="2400" dirty="0" smtClean="0">
                <a:effectLst/>
              </a:rPr>
              <a:t>Virtual Terminal Password</a:t>
            </a:r>
            <a:r>
              <a:rPr lang="el-GR" sz="2400" dirty="0" smtClean="0">
                <a:effectLst/>
              </a:rPr>
              <a:t> </a:t>
            </a:r>
          </a:p>
          <a:p>
            <a:r>
              <a:rPr lang="en-GB" sz="2400" dirty="0" smtClean="0">
                <a:effectLst/>
              </a:rPr>
              <a:t>Enable Secret</a:t>
            </a:r>
            <a:r>
              <a:rPr lang="el-GR" sz="2400" dirty="0" smtClean="0">
                <a:effectLst/>
              </a:rPr>
              <a:t> </a:t>
            </a:r>
          </a:p>
          <a:p>
            <a:r>
              <a:rPr lang="en-GB" sz="2400" dirty="0" smtClean="0">
                <a:effectLst/>
              </a:rPr>
              <a:t>Enable Password</a:t>
            </a:r>
            <a:r>
              <a:rPr lang="el-GR" sz="2400" dirty="0" smtClean="0">
                <a:effectLst/>
              </a:rPr>
              <a:t> </a:t>
            </a:r>
          </a:p>
          <a:p>
            <a:pPr marL="0" indent="0">
              <a:buNone/>
            </a:pPr>
            <a:endParaRPr lang="en-US" sz="2400" dirty="0" smtClean="0">
              <a:effectLst/>
            </a:endParaRPr>
          </a:p>
          <a:p>
            <a:pPr marL="0" indent="0">
              <a:buNone/>
            </a:pPr>
            <a:r>
              <a:rPr lang="el-GR" sz="2400" dirty="0" smtClean="0">
                <a:effectLst/>
              </a:rPr>
              <a:t>Οι κωδικοί πρόσβασης μπορεί </a:t>
            </a:r>
            <a:r>
              <a:rPr lang="el-GR" sz="2400" dirty="0">
                <a:effectLst/>
              </a:rPr>
              <a:t>να </a:t>
            </a:r>
            <a:r>
              <a:rPr lang="el-GR" sz="2400" dirty="0" smtClean="0">
                <a:effectLst/>
              </a:rPr>
              <a:t>δημιουργηθούν κατά </a:t>
            </a:r>
            <a:r>
              <a:rPr lang="el-GR" sz="2400" dirty="0">
                <a:effectLst/>
              </a:rPr>
              <a:t>την αρχική εγκατάσταση του δρομολογητή ή να </a:t>
            </a:r>
            <a:r>
              <a:rPr lang="el-GR" sz="2400" dirty="0" smtClean="0">
                <a:effectLst/>
              </a:rPr>
              <a:t>εισαχθούν αργότερα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38</a:t>
            </a:fld>
            <a:endParaRPr lang="el-GR"/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467544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8995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1322063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0" name="Rectangle 9">
            <a:hlinkClick r:id="rId6" action="ppaction://hlinksldjump"/>
          </p:cNvPr>
          <p:cNvSpPr/>
          <p:nvPr/>
        </p:nvSpPr>
        <p:spPr>
          <a:xfrm>
            <a:off x="175233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1" name="Rectangle 10">
            <a:hlinkClick r:id="rId7" action="ppaction://hlinksldjump"/>
          </p:cNvPr>
          <p:cNvSpPr/>
          <p:nvPr/>
        </p:nvSpPr>
        <p:spPr>
          <a:xfrm>
            <a:off x="21727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3" name="Rectangle 12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21" name="Rectangle 20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52269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dirty="0" smtClean="0">
                <a:effectLst/>
              </a:rPr>
              <a:t>Εισαγωγή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2808312"/>
          </a:xfrm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800" dirty="0" smtClean="0">
                <a:effectLst/>
              </a:rPr>
              <a:t>Οι δρομολογητές είναι συσκευές που</a:t>
            </a:r>
            <a:r>
              <a:rPr lang="en-US" sz="2800" dirty="0" smtClean="0">
                <a:effectLst/>
              </a:rPr>
              <a:t> </a:t>
            </a:r>
            <a:r>
              <a:rPr lang="el-GR" sz="2800" dirty="0" smtClean="0">
                <a:effectLst/>
              </a:rPr>
              <a:t>χρησιμοποιούνται για τη</a:t>
            </a:r>
            <a:r>
              <a:rPr lang="en-US" sz="2800" dirty="0" smtClean="0">
                <a:effectLst/>
              </a:rPr>
              <a:t> </a:t>
            </a:r>
            <a:r>
              <a:rPr lang="el-GR" sz="2800" dirty="0" smtClean="0">
                <a:effectLst/>
              </a:rPr>
              <a:t>διασύνδεση τοπικών και απομακρυσμένων δικτύων. </a:t>
            </a:r>
            <a:endParaRPr lang="en-US" sz="2800" dirty="0" smtClean="0">
              <a:effectLst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800" dirty="0" smtClean="0">
                <a:effectLst/>
              </a:rPr>
              <a:t>Βασική λειτουργία τους είναι η προώθηση πακέτων δεδομένων χρησιμοποιώντας πληροφορίες επιπέδου δικτύου (3ο επίπεδο των </a:t>
            </a:r>
            <a:r>
              <a:rPr lang="en-GB" sz="2800" dirty="0" smtClean="0">
                <a:effectLst/>
              </a:rPr>
              <a:t>OSI</a:t>
            </a:r>
            <a:r>
              <a:rPr lang="el-GR" sz="2800" dirty="0" smtClean="0">
                <a:effectLst/>
              </a:rPr>
              <a:t> &amp; </a:t>
            </a:r>
            <a:r>
              <a:rPr lang="de-CH" sz="2800" dirty="0" smtClean="0">
                <a:effectLst/>
              </a:rPr>
              <a:t>TCP/IP </a:t>
            </a:r>
            <a:r>
              <a:rPr lang="el-GR" sz="2800" dirty="0" smtClean="0"/>
              <a:t>αρχιτεκτονικών</a:t>
            </a:r>
            <a:r>
              <a:rPr lang="el-GR" sz="2800" dirty="0" smtClean="0">
                <a:effectLst/>
              </a:rPr>
              <a:t>).</a:t>
            </a:r>
            <a:endParaRPr lang="en-US" sz="2800" dirty="0" smtClean="0">
              <a:effectLst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800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0" name="Rectangle 9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1" name="Rectangle 10">
            <a:hlinkClick r:id="rId7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00184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l-GR" dirty="0"/>
              <a:t>Κωδικοί Πρόσβασης Δρομολογητή </a:t>
            </a:r>
            <a:r>
              <a:rPr lang="el-GR" dirty="0" smtClean="0"/>
              <a:t>2/6</a:t>
            </a:r>
            <a:endParaRPr lang="el-GR" dirty="0" smtClean="0">
              <a:effectLst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l-GR" sz="2400" dirty="0" smtClean="0">
                <a:effectLst/>
              </a:rPr>
              <a:t>Ο κωδικός πρόσβασης </a:t>
            </a:r>
            <a:r>
              <a:rPr lang="en-GB" sz="2400" b="1" dirty="0" smtClean="0">
                <a:solidFill>
                  <a:srgbClr val="990033"/>
                </a:solidFill>
                <a:effectLst/>
              </a:rPr>
              <a:t>console</a:t>
            </a:r>
            <a:r>
              <a:rPr lang="en-GB" sz="2400" dirty="0" smtClean="0">
                <a:solidFill>
                  <a:srgbClr val="820000"/>
                </a:solidFill>
                <a:effectLst/>
              </a:rPr>
              <a:t> </a:t>
            </a:r>
            <a:r>
              <a:rPr lang="el-GR" sz="2400" dirty="0" smtClean="0">
                <a:effectLst/>
              </a:rPr>
              <a:t>χρειάζεται για την πρόσβαση κάθε χρήστη μέσω της </a:t>
            </a:r>
            <a:r>
              <a:rPr lang="en-GB" sz="2400" dirty="0" smtClean="0">
                <a:effectLst/>
              </a:rPr>
              <a:t>console port</a:t>
            </a:r>
            <a:r>
              <a:rPr lang="el-GR" sz="2400" dirty="0" smtClean="0">
                <a:effectLst/>
              </a:rPr>
              <a:t>. </a:t>
            </a:r>
          </a:p>
        </p:txBody>
      </p:sp>
      <p:pic>
        <p:nvPicPr>
          <p:cNvPr id="55300" name="Picture 4"/>
          <p:cNvPicPr>
            <a:picLocks noChangeAspect="1" noChangeArrowheads="1"/>
          </p:cNvPicPr>
          <p:nvPr/>
        </p:nvPicPr>
        <p:blipFill rotWithShape="1">
          <a:blip r:embed="rId2" cstate="print"/>
          <a:srcRect b="12251"/>
          <a:stretch/>
        </p:blipFill>
        <p:spPr bwMode="auto">
          <a:xfrm>
            <a:off x="1043608" y="2060848"/>
            <a:ext cx="6696744" cy="425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39</a:t>
            </a:fld>
            <a:endParaRPr lang="el-GR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43104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l-GR" dirty="0"/>
              <a:t>Κωδικοί Πρόσβασης Δρομολογητή </a:t>
            </a:r>
            <a:r>
              <a:rPr lang="el-GR" dirty="0" smtClean="0"/>
              <a:t>3/6</a:t>
            </a:r>
            <a:endParaRPr lang="el-GR" dirty="0" smtClean="0">
              <a:effectLst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l-GR" sz="2400" dirty="0">
                <a:effectLst/>
              </a:rPr>
              <a:t>Ο κωδικός πρόσβασης </a:t>
            </a:r>
            <a:r>
              <a:rPr lang="en-GB" sz="2400" b="1" dirty="0" smtClean="0">
                <a:solidFill>
                  <a:srgbClr val="990033"/>
                </a:solidFill>
                <a:effectLst/>
              </a:rPr>
              <a:t>auxiliary</a:t>
            </a:r>
            <a:r>
              <a:rPr lang="en-GB" sz="2400" dirty="0" smtClean="0">
                <a:solidFill>
                  <a:srgbClr val="820000"/>
                </a:solidFill>
                <a:effectLst/>
              </a:rPr>
              <a:t> </a:t>
            </a:r>
            <a:r>
              <a:rPr lang="el-GR" sz="2400" dirty="0" smtClean="0">
                <a:effectLst/>
              </a:rPr>
              <a:t>χρησιμοποιείται για την πρόσβαση στον δρομολογητή μέσω της </a:t>
            </a:r>
            <a:r>
              <a:rPr lang="en-GB" sz="2400" dirty="0" smtClean="0">
                <a:effectLst/>
              </a:rPr>
              <a:t>auxiliary port</a:t>
            </a:r>
            <a:r>
              <a:rPr lang="el-GR" sz="2400" dirty="0" smtClean="0">
                <a:effectLst/>
              </a:rPr>
              <a:t>. </a:t>
            </a:r>
          </a:p>
        </p:txBody>
      </p:sp>
      <p:pic>
        <p:nvPicPr>
          <p:cNvPr id="56324" name="Picture 4"/>
          <p:cNvPicPr>
            <a:picLocks noChangeAspect="1" noChangeArrowheads="1"/>
          </p:cNvPicPr>
          <p:nvPr/>
        </p:nvPicPr>
        <p:blipFill rotWithShape="1">
          <a:blip r:embed="rId2" cstate="print"/>
          <a:srcRect b="13097"/>
          <a:stretch/>
        </p:blipFill>
        <p:spPr bwMode="auto">
          <a:xfrm>
            <a:off x="971600" y="2039800"/>
            <a:ext cx="6840760" cy="4234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40</a:t>
            </a:fld>
            <a:endParaRPr lang="el-GR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41166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l-GR" dirty="0"/>
              <a:t>Κωδικοί Πρόσβασης Δρομολογητή </a:t>
            </a:r>
            <a:r>
              <a:rPr lang="el-GR" dirty="0" smtClean="0"/>
              <a:t>4/6</a:t>
            </a:r>
            <a:endParaRPr lang="el-GR" dirty="0" smtClean="0">
              <a:effectLst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l-GR" sz="2400" dirty="0">
                <a:effectLst/>
              </a:rPr>
              <a:t>Ο κωδικός πρόσβασης </a:t>
            </a:r>
            <a:r>
              <a:rPr lang="en-GB" sz="2400" b="1" dirty="0" smtClean="0">
                <a:solidFill>
                  <a:srgbClr val="990033"/>
                </a:solidFill>
                <a:effectLst/>
              </a:rPr>
              <a:t>virtual terminal </a:t>
            </a:r>
            <a:r>
              <a:rPr lang="el-GR" sz="2400" dirty="0" smtClean="0">
                <a:effectLst/>
              </a:rPr>
              <a:t>είναι απαραίτητο</a:t>
            </a:r>
            <a:r>
              <a:rPr lang="el-GR" sz="2400" dirty="0"/>
              <a:t>ς</a:t>
            </a:r>
            <a:r>
              <a:rPr lang="el-GR" sz="2400" dirty="0" smtClean="0">
                <a:effectLst/>
              </a:rPr>
              <a:t> κατά την διάρκεια εισερχόμενων </a:t>
            </a:r>
            <a:r>
              <a:rPr lang="en-GB" sz="2400" dirty="0" smtClean="0">
                <a:effectLst/>
              </a:rPr>
              <a:t>telnet session</a:t>
            </a:r>
            <a:r>
              <a:rPr lang="el-GR" sz="2400" dirty="0" smtClean="0">
                <a:effectLst/>
              </a:rPr>
              <a:t>. </a:t>
            </a:r>
          </a:p>
        </p:txBody>
      </p:sp>
      <p:pic>
        <p:nvPicPr>
          <p:cNvPr id="57348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b="12687"/>
          <a:stretch/>
        </p:blipFill>
        <p:spPr bwMode="auto">
          <a:xfrm>
            <a:off x="969614" y="2035036"/>
            <a:ext cx="7058770" cy="4177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41</a:t>
            </a:fld>
            <a:endParaRPr lang="el-GR"/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8" name="Rectangle 17">
            <a:hlinkClick r:id="rId8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0" name="Rectangle 19">
            <a:hlinkClick r:id="rId9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3" name="Rectangle 12">
            <a:hlinkClick r:id="rId10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38513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l-GR" dirty="0"/>
              <a:t>Κωδικοί Πρόσβασης Δρομολογητή </a:t>
            </a:r>
            <a:r>
              <a:rPr lang="el-GR" dirty="0" smtClean="0"/>
              <a:t>5/6</a:t>
            </a:r>
            <a:endParaRPr lang="el-GR" dirty="0" smtClean="0">
              <a:effectLst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l-GR" sz="2400" dirty="0" smtClean="0">
                <a:effectLst/>
              </a:rPr>
              <a:t>Ο κωδικός πρόσβασης </a:t>
            </a:r>
            <a:r>
              <a:rPr lang="en-GB" sz="2400" b="1" dirty="0" smtClean="0">
                <a:solidFill>
                  <a:srgbClr val="990033"/>
                </a:solidFill>
                <a:effectLst/>
              </a:rPr>
              <a:t>enable secret</a:t>
            </a:r>
            <a:r>
              <a:rPr lang="el-GR" sz="2400" dirty="0" smtClean="0">
                <a:effectLst/>
              </a:rPr>
              <a:t>, χρησιμοποιείται για άδεια προσπέλασης σε </a:t>
            </a:r>
            <a:r>
              <a:rPr lang="en-GB" sz="2400" dirty="0" smtClean="0">
                <a:effectLst/>
              </a:rPr>
              <a:t>privileged mode</a:t>
            </a:r>
            <a:r>
              <a:rPr lang="el-GR" sz="2400" dirty="0" smtClean="0">
                <a:effectLst/>
              </a:rPr>
              <a:t>. Είναι κρυπτογραφημένος κωδικός και προαπαιτείται στην περίπτωση που υπάρχει και το </a:t>
            </a:r>
            <a:r>
              <a:rPr lang="en-GB" sz="2400" dirty="0" smtClean="0">
                <a:effectLst/>
              </a:rPr>
              <a:t>enable password</a:t>
            </a:r>
            <a:r>
              <a:rPr lang="el-GR" sz="2400" dirty="0" smtClean="0">
                <a:effectLst/>
              </a:rPr>
              <a:t>. </a:t>
            </a:r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-1" b="29488"/>
          <a:stretch/>
        </p:blipFill>
        <p:spPr bwMode="auto">
          <a:xfrm>
            <a:off x="827584" y="2852936"/>
            <a:ext cx="7056784" cy="3400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42</a:t>
            </a:fld>
            <a:endParaRPr lang="el-GR"/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8" name="Rectangle 17">
            <a:hlinkClick r:id="rId8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0" name="Rectangle 19">
            <a:hlinkClick r:id="rId9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3" name="Rectangle 12">
            <a:hlinkClick r:id="rId10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72950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l-GR" dirty="0"/>
              <a:t>Κωδικοί Πρόσβασης Δρομολογητή </a:t>
            </a:r>
            <a:r>
              <a:rPr lang="el-GR" dirty="0" smtClean="0"/>
              <a:t>6/6</a:t>
            </a:r>
            <a:endParaRPr lang="el-GR" dirty="0" smtClean="0">
              <a:effectLst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l-GR" sz="2400" dirty="0">
                <a:effectLst/>
              </a:rPr>
              <a:t>Ο κωδικός πρόσβασης </a:t>
            </a:r>
            <a:r>
              <a:rPr lang="en-GB" sz="2400" b="1" dirty="0" smtClean="0">
                <a:solidFill>
                  <a:srgbClr val="990033"/>
                </a:solidFill>
                <a:effectLst/>
              </a:rPr>
              <a:t>enable</a:t>
            </a:r>
            <a:r>
              <a:rPr lang="en-GB" sz="2400" dirty="0" smtClean="0">
                <a:solidFill>
                  <a:srgbClr val="800000"/>
                </a:solidFill>
                <a:effectLst/>
              </a:rPr>
              <a:t> </a:t>
            </a:r>
            <a:r>
              <a:rPr lang="el-GR" sz="2400" dirty="0" smtClean="0">
                <a:effectLst/>
              </a:rPr>
              <a:t>χρησιμοποιείται κατά τον ίδιο τρόπο με τον </a:t>
            </a:r>
            <a:r>
              <a:rPr lang="en-GB" sz="2400" dirty="0" smtClean="0">
                <a:effectLst/>
              </a:rPr>
              <a:t>enable secret</a:t>
            </a:r>
            <a:r>
              <a:rPr lang="el-GR" sz="2400" dirty="0" smtClean="0">
                <a:effectLst/>
              </a:rPr>
              <a:t>, για πρόσβαση σε </a:t>
            </a:r>
            <a:r>
              <a:rPr lang="en-GB" sz="2400" dirty="0" smtClean="0">
                <a:effectLst/>
              </a:rPr>
              <a:t>privileged mode</a:t>
            </a:r>
            <a:r>
              <a:rPr lang="el-GR" sz="2400" dirty="0" smtClean="0">
                <a:effectLst/>
              </a:rPr>
              <a:t>. Χρησιμοποιείται μόνο όταν δεν υπάρχει </a:t>
            </a:r>
            <a:r>
              <a:rPr lang="en-GB" sz="2400" dirty="0" smtClean="0">
                <a:effectLst/>
              </a:rPr>
              <a:t>enable secret</a:t>
            </a:r>
            <a:r>
              <a:rPr lang="el-GR" sz="2400" dirty="0" smtClean="0">
                <a:effectLst/>
              </a:rPr>
              <a:t>. </a:t>
            </a:r>
          </a:p>
        </p:txBody>
      </p:sp>
      <p:pic>
        <p:nvPicPr>
          <p:cNvPr id="59396" name="Picture 4"/>
          <p:cNvPicPr>
            <a:picLocks noChangeAspect="1" noChangeArrowheads="1"/>
          </p:cNvPicPr>
          <p:nvPr/>
        </p:nvPicPr>
        <p:blipFill rotWithShape="1">
          <a:blip r:embed="rId2" cstate="print"/>
          <a:srcRect b="30151"/>
          <a:stretch/>
        </p:blipFill>
        <p:spPr bwMode="auto">
          <a:xfrm>
            <a:off x="899592" y="2564904"/>
            <a:ext cx="7287665" cy="3456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43</a:t>
            </a:fld>
            <a:endParaRPr lang="el-GR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3" name="Rectangle 12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69128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sz="3600" dirty="0" smtClean="0">
                <a:effectLst/>
              </a:rPr>
              <a:t>Χρησιμοποιώντας το </a:t>
            </a:r>
            <a:r>
              <a:rPr lang="en-GB" sz="3600" dirty="0" smtClean="0">
                <a:effectLst/>
              </a:rPr>
              <a:t>IOS</a:t>
            </a:r>
            <a:r>
              <a:rPr lang="el-GR" sz="3600" dirty="0" smtClean="0">
                <a:effectLst/>
              </a:rPr>
              <a:t> 1/22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ts val="1800"/>
              </a:spcBef>
              <a:buFontTx/>
              <a:buChar char="•"/>
            </a:pPr>
            <a:r>
              <a:rPr lang="el-GR" sz="2400" dirty="0" smtClean="0">
                <a:effectLst/>
              </a:rPr>
              <a:t>Έχοντας πρόσβαση στο δρομολογητή και τη δυνατότητα μετάβασης από ένα επίπεδο σε ένα άλλο είναι δυνατόν να χρησιμοποιήσει κανείς πληθώρα από διαθέσιμες εντολές. </a:t>
            </a:r>
            <a:endParaRPr lang="en-US" sz="2400" dirty="0" smtClean="0">
              <a:effectLst/>
            </a:endParaRPr>
          </a:p>
          <a:p>
            <a:pPr>
              <a:spcBef>
                <a:spcPts val="1800"/>
              </a:spcBef>
              <a:buFontTx/>
              <a:buChar char="•"/>
            </a:pPr>
            <a:r>
              <a:rPr lang="el-GR" sz="2400" dirty="0" smtClean="0">
                <a:effectLst/>
              </a:rPr>
              <a:t>Από κάθε επίπεδο (</a:t>
            </a:r>
            <a:r>
              <a:rPr lang="en-GB" sz="2400" dirty="0" smtClean="0">
                <a:effectLst/>
              </a:rPr>
              <a:t>User</a:t>
            </a:r>
            <a:r>
              <a:rPr lang="el-GR" sz="2400" dirty="0">
                <a:effectLst/>
              </a:rPr>
              <a:t>, </a:t>
            </a:r>
            <a:r>
              <a:rPr lang="en-GB" sz="2400" dirty="0">
                <a:effectLst/>
              </a:rPr>
              <a:t>Privileged</a:t>
            </a:r>
            <a:r>
              <a:rPr lang="el-GR" sz="2400" dirty="0">
                <a:effectLst/>
              </a:rPr>
              <a:t>,  </a:t>
            </a:r>
            <a:r>
              <a:rPr lang="el-GR" sz="2400" dirty="0" err="1" smtClean="0">
                <a:effectLst/>
              </a:rPr>
              <a:t>Configuration</a:t>
            </a:r>
            <a:r>
              <a:rPr lang="en-US" sz="2400" dirty="0" smtClean="0">
                <a:effectLst/>
              </a:rPr>
              <a:t> </a:t>
            </a:r>
            <a:r>
              <a:rPr lang="el-GR" sz="2400" dirty="0" smtClean="0">
                <a:effectLst/>
              </a:rPr>
              <a:t>, </a:t>
            </a:r>
            <a:r>
              <a:rPr lang="el-GR" sz="2400" dirty="0" err="1" smtClean="0">
                <a:effectLst/>
              </a:rPr>
              <a:t>Interface</a:t>
            </a:r>
            <a:r>
              <a:rPr lang="el-GR" sz="2400" dirty="0" smtClean="0">
                <a:effectLst/>
              </a:rPr>
              <a:t> </a:t>
            </a:r>
            <a:r>
              <a:rPr lang="el-GR" sz="2400" dirty="0">
                <a:effectLst/>
              </a:rPr>
              <a:t>C</a:t>
            </a:r>
            <a:r>
              <a:rPr lang="en-GB" sz="2400" dirty="0" err="1">
                <a:effectLst/>
              </a:rPr>
              <a:t>onfiguration</a:t>
            </a:r>
            <a:r>
              <a:rPr lang="en-GB" sz="2400" dirty="0">
                <a:effectLst/>
              </a:rPr>
              <a:t> </a:t>
            </a:r>
            <a:r>
              <a:rPr lang="en-GB" sz="2400" dirty="0" smtClean="0">
                <a:effectLst/>
              </a:rPr>
              <a:t>mode</a:t>
            </a:r>
            <a:r>
              <a:rPr lang="el-GR" sz="2400" dirty="0" smtClean="0">
                <a:effectLst/>
              </a:rPr>
              <a:t>) ο χρήστης μπορεί δίνοντας απλά ‘</a:t>
            </a:r>
            <a:r>
              <a:rPr lang="el-GR" sz="2400" b="1" dirty="0" smtClean="0">
                <a:solidFill>
                  <a:srgbClr val="990033"/>
                </a:solidFill>
                <a:effectLst/>
              </a:rPr>
              <a:t>?</a:t>
            </a:r>
            <a:r>
              <a:rPr lang="el-GR" sz="2400" dirty="0" smtClean="0">
                <a:effectLst/>
              </a:rPr>
              <a:t>’ ή </a:t>
            </a:r>
            <a:r>
              <a:rPr lang="el-GR" sz="2400" b="1" dirty="0">
                <a:solidFill>
                  <a:srgbClr val="990033"/>
                </a:solidFill>
                <a:effectLst/>
              </a:rPr>
              <a:t>εντολή ?</a:t>
            </a:r>
            <a:r>
              <a:rPr lang="el-GR" sz="2400" b="1" dirty="0">
                <a:solidFill>
                  <a:srgbClr val="C00000"/>
                </a:solidFill>
                <a:effectLst/>
              </a:rPr>
              <a:t> </a:t>
            </a:r>
            <a:r>
              <a:rPr lang="el-GR" sz="2400" dirty="0" smtClean="0">
                <a:effectLst/>
              </a:rPr>
              <a:t>να δει την πλήρη λίστα με τις εντολές που μπορεί να χρησιμοποιήσει στο συγκεκριμένο επίπεδο μαζί με σύντομο επεξηγηματικό κείμενο για τη χρήση κάθε εντολής. </a:t>
            </a:r>
            <a:endParaRPr lang="en-US" sz="2400" dirty="0" smtClean="0">
              <a:effectLst/>
            </a:endParaRPr>
          </a:p>
          <a:p>
            <a:pPr>
              <a:spcBef>
                <a:spcPts val="1800"/>
              </a:spcBef>
              <a:buFontTx/>
              <a:buChar char="•"/>
            </a:pPr>
            <a:r>
              <a:rPr lang="el-GR" sz="2400" dirty="0" smtClean="0">
                <a:effectLst/>
              </a:rPr>
              <a:t>Ακολουθεί η εμφάνιση αποτελεσμάτων της </a:t>
            </a:r>
            <a:r>
              <a:rPr lang="en-US" sz="2400" b="1" dirty="0">
                <a:solidFill>
                  <a:srgbClr val="990033"/>
                </a:solidFill>
                <a:effectLst/>
              </a:rPr>
              <a:t>Show</a:t>
            </a:r>
            <a:r>
              <a:rPr lang="el-GR" sz="2400" b="1" dirty="0">
                <a:solidFill>
                  <a:srgbClr val="990033"/>
                </a:solidFill>
                <a:effectLst/>
              </a:rPr>
              <a:t> ?</a:t>
            </a:r>
            <a:r>
              <a:rPr lang="el-GR" sz="2400" dirty="0">
                <a:solidFill>
                  <a:srgbClr val="C00000"/>
                </a:solidFill>
                <a:effectLst/>
              </a:rPr>
              <a:t> </a:t>
            </a:r>
            <a:r>
              <a:rPr lang="el-GR" sz="2400" dirty="0" smtClean="0">
                <a:effectLst/>
              </a:rPr>
              <a:t>από </a:t>
            </a:r>
            <a:r>
              <a:rPr lang="en-GB" sz="2400" dirty="0">
                <a:effectLst/>
              </a:rPr>
              <a:t>Privileged </a:t>
            </a:r>
            <a:r>
              <a:rPr lang="en-GB" sz="2400" dirty="0" smtClean="0">
                <a:effectLst/>
              </a:rPr>
              <a:t>mode</a:t>
            </a:r>
            <a:endParaRPr lang="el-GR" sz="2400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44</a:t>
            </a:fld>
            <a:endParaRPr lang="el-GR"/>
          </a:p>
        </p:txBody>
      </p:sp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6" name="Rectangle 15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8" name="Rectangle 17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9" name="Rectangle 18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47600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sz="3600" dirty="0"/>
              <a:t>Χρησιμοποιώντας το </a:t>
            </a:r>
            <a:r>
              <a:rPr lang="en-GB" sz="3600" dirty="0"/>
              <a:t>IOS</a:t>
            </a:r>
            <a:r>
              <a:rPr lang="el-GR" sz="3600" dirty="0"/>
              <a:t> </a:t>
            </a:r>
            <a:r>
              <a:rPr lang="el-GR" sz="3600" dirty="0" smtClean="0"/>
              <a:t>2/22</a:t>
            </a:r>
            <a:endParaRPr lang="el-GR" b="0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45</a:t>
            </a:fld>
            <a:endParaRPr lang="el-GR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62811"/>
              </p:ext>
            </p:extLst>
          </p:nvPr>
        </p:nvGraphicFramePr>
        <p:xfrm>
          <a:off x="467544" y="914400"/>
          <a:ext cx="8280920" cy="59436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64963"/>
                <a:gridCol w="6315957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smtClean="0">
                          <a:effectLst/>
                        </a:rPr>
                        <a:t>clock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b="0" dirty="0" smtClean="0">
                          <a:effectLst/>
                        </a:rPr>
                        <a:t>Display the system clock</a:t>
                      </a:r>
                      <a:endParaRPr lang="el-GR" sz="200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smtClean="0">
                          <a:effectLst/>
                        </a:rPr>
                        <a:t>configuration 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2000" dirty="0" smtClean="0">
                          <a:effectLst/>
                        </a:rPr>
                        <a:t>Contents of Non-Volatile memory</a:t>
                      </a:r>
                      <a:endParaRPr lang="el-GR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smtClean="0">
                          <a:effectLst/>
                        </a:rPr>
                        <a:t>file 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>
                          <a:effectLst/>
                        </a:rPr>
                        <a:t>Show </a:t>
                      </a:r>
                      <a:r>
                        <a:rPr lang="en-AU" sz="2000" dirty="0" err="1" smtClean="0">
                          <a:effectLst/>
                        </a:rPr>
                        <a:t>filesystem</a:t>
                      </a:r>
                      <a:r>
                        <a:rPr lang="en-AU" sz="2000" dirty="0" smtClean="0">
                          <a:effectLst/>
                        </a:rPr>
                        <a:t> information</a:t>
                      </a:r>
                      <a:endParaRPr lang="el-GR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smtClean="0">
                          <a:effectLst/>
                        </a:rPr>
                        <a:t>flash 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2000" dirty="0" smtClean="0">
                          <a:effectLst/>
                        </a:rPr>
                        <a:t>display information about flash: file system</a:t>
                      </a:r>
                      <a:endParaRPr lang="el-GR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smtClean="0">
                          <a:effectLst/>
                        </a:rPr>
                        <a:t>interfaces 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>
                          <a:effectLst/>
                        </a:rPr>
                        <a:t>Interface status and configuration</a:t>
                      </a:r>
                      <a:endParaRPr lang="el-GR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err="1" smtClean="0">
                          <a:effectLst/>
                        </a:rPr>
                        <a:t>ip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>
                          <a:effectLst/>
                        </a:rPr>
                        <a:t>IP information</a:t>
                      </a:r>
                      <a:endParaRPr lang="el-GR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smtClean="0">
                          <a:effectLst/>
                        </a:rPr>
                        <a:t>line 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>
                          <a:effectLst/>
                        </a:rPr>
                        <a:t>TTY line information</a:t>
                      </a:r>
                      <a:endParaRPr lang="el-GR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smtClean="0">
                          <a:effectLst/>
                        </a:rPr>
                        <a:t>logging 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>
                          <a:effectLst/>
                        </a:rPr>
                        <a:t>Show the contents of logging buffers</a:t>
                      </a:r>
                      <a:endParaRPr lang="el-GR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smtClean="0">
                          <a:effectLst/>
                        </a:rPr>
                        <a:t>memory 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lang="en-AU" sz="2000" dirty="0" smtClean="0">
                          <a:effectLst/>
                        </a:rPr>
                        <a:t>Memory statistics</a:t>
                      </a:r>
                      <a:endParaRPr lang="el-GR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smtClean="0">
                          <a:effectLst/>
                        </a:rPr>
                        <a:t>protocols 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>
                          <a:effectLst/>
                        </a:rPr>
                        <a:t>Active network routing protocols</a:t>
                      </a:r>
                      <a:endParaRPr lang="el-GR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smtClean="0">
                          <a:effectLst/>
                        </a:rPr>
                        <a:t>running-</a:t>
                      </a:r>
                      <a:r>
                        <a:rPr lang="en-AU" sz="2000" b="1" dirty="0" err="1" smtClean="0">
                          <a:effectLst/>
                        </a:rPr>
                        <a:t>config</a:t>
                      </a:r>
                      <a:r>
                        <a:rPr lang="en-AU" sz="2000" b="1" dirty="0" smtClean="0">
                          <a:effectLst/>
                        </a:rPr>
                        <a:t> 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>
                          <a:effectLst/>
                        </a:rPr>
                        <a:t>Current operating configuration</a:t>
                      </a:r>
                      <a:endParaRPr lang="el-GR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smtClean="0">
                          <a:effectLst/>
                        </a:rPr>
                        <a:t>startup-config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>
                          <a:effectLst/>
                        </a:rPr>
                        <a:t>Contents of </a:t>
                      </a:r>
                      <a:r>
                        <a:rPr lang="en-AU" sz="2000" dirty="0" err="1" smtClean="0">
                          <a:effectLst/>
                        </a:rPr>
                        <a:t>startup</a:t>
                      </a:r>
                      <a:r>
                        <a:rPr lang="en-AU" sz="2000" dirty="0" smtClean="0">
                          <a:effectLst/>
                        </a:rPr>
                        <a:t> configuration</a:t>
                      </a:r>
                      <a:endParaRPr lang="el-GR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smtClean="0">
                          <a:effectLst/>
                        </a:rPr>
                        <a:t>Users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>
                          <a:effectLst/>
                        </a:rPr>
                        <a:t>Display information about terminal lines</a:t>
                      </a:r>
                      <a:endParaRPr lang="el-GR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smtClean="0">
                          <a:effectLst/>
                        </a:rPr>
                        <a:t>Version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>
                          <a:effectLst/>
                        </a:rPr>
                        <a:t>System hardware and software status</a:t>
                      </a:r>
                      <a:endParaRPr lang="el-GR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err="1" smtClean="0">
                          <a:effectLst/>
                        </a:rPr>
                        <a:t>vlans</a:t>
                      </a:r>
                      <a:r>
                        <a:rPr lang="en-AU" sz="2000" b="1" dirty="0" smtClean="0">
                          <a:effectLst/>
                        </a:rPr>
                        <a:t> 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>
                          <a:effectLst/>
                        </a:rPr>
                        <a:t>Virtual LANs Information</a:t>
                      </a:r>
                      <a:endParaRPr lang="el-GR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1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sz="3600" dirty="0"/>
              <a:t>Χρησιμοποιώντας το </a:t>
            </a:r>
            <a:r>
              <a:rPr lang="en-GB" sz="3600" dirty="0"/>
              <a:t>IOS</a:t>
            </a:r>
            <a:r>
              <a:rPr lang="el-GR" sz="3600" dirty="0"/>
              <a:t> 3</a:t>
            </a:r>
            <a:r>
              <a:rPr lang="el-GR" sz="3600" dirty="0" smtClean="0"/>
              <a:t>/22</a:t>
            </a:r>
            <a:endParaRPr lang="el-GR" dirty="0" smtClean="0">
              <a:effectLst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ts val="1800"/>
              </a:spcBef>
            </a:pPr>
            <a:r>
              <a:rPr lang="el-GR" sz="2400" dirty="0" smtClean="0">
                <a:effectLst/>
              </a:rPr>
              <a:t>Πολλές φορές είναι χρήσιμο να εξετάσουμε την κατάσταση του δρομολογητή</a:t>
            </a:r>
            <a:r>
              <a:rPr lang="en-US" sz="2400" dirty="0" smtClean="0">
                <a:effectLst/>
              </a:rPr>
              <a:t> </a:t>
            </a:r>
            <a:r>
              <a:rPr lang="el-GR" sz="2400" dirty="0" smtClean="0">
                <a:effectLst/>
              </a:rPr>
              <a:t>(</a:t>
            </a:r>
            <a:r>
              <a:rPr lang="en-US" sz="2400" b="1" dirty="0">
                <a:solidFill>
                  <a:srgbClr val="990033"/>
                </a:solidFill>
                <a:effectLst/>
                <a:latin typeface="+mj-lt"/>
                <a:ea typeface="+mj-ea"/>
                <a:cs typeface="+mj-cs"/>
              </a:rPr>
              <a:t>router </a:t>
            </a:r>
            <a:r>
              <a:rPr lang="el-GR" sz="2400" b="1" dirty="0" err="1">
                <a:solidFill>
                  <a:srgbClr val="990033"/>
                </a:solidFill>
                <a:effectLst/>
                <a:latin typeface="+mj-lt"/>
                <a:ea typeface="+mj-ea"/>
                <a:cs typeface="+mj-cs"/>
              </a:rPr>
              <a:t>status</a:t>
            </a:r>
            <a:r>
              <a:rPr lang="el-GR" sz="2400" dirty="0" smtClean="0">
                <a:effectLst/>
              </a:rPr>
              <a:t>), να δούμε αν είναι </a:t>
            </a:r>
            <a:r>
              <a:rPr lang="en-US" sz="2400" dirty="0" smtClean="0">
                <a:effectLst/>
              </a:rPr>
              <a:t>up</a:t>
            </a:r>
            <a:r>
              <a:rPr lang="el-GR" sz="2400" dirty="0" smtClean="0">
                <a:effectLst/>
              </a:rPr>
              <a:t>/</a:t>
            </a:r>
            <a:r>
              <a:rPr lang="en-US" sz="2400" dirty="0" smtClean="0">
                <a:effectLst/>
              </a:rPr>
              <a:t>down</a:t>
            </a:r>
            <a:r>
              <a:rPr lang="el-GR" sz="2400" dirty="0" smtClean="0">
                <a:effectLst/>
              </a:rPr>
              <a:t> </a:t>
            </a:r>
            <a:r>
              <a:rPr lang="el-GR" sz="2400" dirty="0">
                <a:effectLst/>
              </a:rPr>
              <a:t>ένα </a:t>
            </a:r>
            <a:r>
              <a:rPr lang="el-GR" sz="2400" dirty="0" err="1" smtClean="0">
                <a:effectLst/>
              </a:rPr>
              <a:t>interface</a:t>
            </a:r>
            <a:r>
              <a:rPr lang="el-GR" sz="2400" dirty="0" smtClean="0">
                <a:effectLst/>
              </a:rPr>
              <a:t> του ή τι έφταιξε για την πτώση των συνδέσεών μας ή ακόμη και του δρομολογητή μας.</a:t>
            </a:r>
          </a:p>
          <a:p>
            <a:pPr>
              <a:spcBef>
                <a:spcPts val="1800"/>
              </a:spcBef>
            </a:pPr>
            <a:r>
              <a:rPr lang="el-GR" sz="2400" dirty="0" smtClean="0">
                <a:effectLst/>
              </a:rPr>
              <a:t>Η εντολή που χρησιμοποιούμε είναι η </a:t>
            </a:r>
            <a:r>
              <a:rPr lang="en-GB" sz="2400" dirty="0" smtClean="0">
                <a:solidFill>
                  <a:srgbClr val="820000"/>
                </a:solidFill>
                <a:effectLst/>
              </a:rPr>
              <a:t>show</a:t>
            </a:r>
            <a:r>
              <a:rPr lang="el-GR" sz="2400" dirty="0" smtClean="0">
                <a:effectLst/>
              </a:rPr>
              <a:t> σε </a:t>
            </a:r>
            <a:r>
              <a:rPr lang="en-GB" sz="2400" dirty="0" smtClean="0">
                <a:effectLst/>
              </a:rPr>
              <a:t>privileged mode</a:t>
            </a:r>
            <a:r>
              <a:rPr lang="el-GR" sz="2400" dirty="0" smtClean="0">
                <a:effectLst/>
              </a:rPr>
              <a:t>. Στην επόμενη διαφάνεια παρουσιάζονται οι εντολές </a:t>
            </a:r>
            <a:r>
              <a:rPr lang="en-US" sz="2400" dirty="0" smtClean="0">
                <a:effectLst/>
              </a:rPr>
              <a:t>show </a:t>
            </a:r>
            <a:r>
              <a:rPr lang="el-GR" sz="2400" dirty="0">
                <a:effectLst/>
              </a:rPr>
              <a:t>και </a:t>
            </a:r>
            <a:r>
              <a:rPr lang="el-GR" sz="2400" dirty="0" smtClean="0">
                <a:effectLst/>
              </a:rPr>
              <a:t>το τμήμα/ συστατικό του δρομολογητή στο οποίο στοχεύουν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46</a:t>
            </a:fld>
            <a:endParaRPr lang="el-GR"/>
          </a:p>
        </p:txBody>
      </p:sp>
      <p:sp>
        <p:nvSpPr>
          <p:cNvPr id="13" name="Rectangle 12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2" name="Rectangle 11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73633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47</a:t>
            </a:fld>
            <a:endParaRPr lang="el-GR"/>
          </a:p>
        </p:txBody>
      </p:sp>
      <p:sp>
        <p:nvSpPr>
          <p:cNvPr id="2" name="Rectangle 1"/>
          <p:cNvSpPr/>
          <p:nvPr/>
        </p:nvSpPr>
        <p:spPr>
          <a:xfrm>
            <a:off x="187910" y="2160413"/>
            <a:ext cx="4612007" cy="706639"/>
          </a:xfrm>
          <a:prstGeom prst="rect">
            <a:avLst/>
          </a:prstGeom>
          <a:solidFill>
            <a:srgbClr val="0033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Internetwork Operating System</a:t>
            </a:r>
            <a:endParaRPr lang="el-GR" b="1" dirty="0"/>
          </a:p>
        </p:txBody>
      </p:sp>
      <p:sp>
        <p:nvSpPr>
          <p:cNvPr id="6" name="Rectangle 5"/>
          <p:cNvSpPr/>
          <p:nvPr/>
        </p:nvSpPr>
        <p:spPr>
          <a:xfrm>
            <a:off x="187910" y="2867053"/>
            <a:ext cx="1584177" cy="1671444"/>
          </a:xfrm>
          <a:prstGeom prst="rect">
            <a:avLst/>
          </a:prstGeom>
          <a:solidFill>
            <a:srgbClr val="0033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Programs</a:t>
            </a:r>
            <a:endParaRPr lang="el-GR" b="1" dirty="0"/>
          </a:p>
        </p:txBody>
      </p:sp>
      <p:sp>
        <p:nvSpPr>
          <p:cNvPr id="7" name="Rectangle 6"/>
          <p:cNvSpPr/>
          <p:nvPr/>
        </p:nvSpPr>
        <p:spPr>
          <a:xfrm>
            <a:off x="1772274" y="2867053"/>
            <a:ext cx="1512168" cy="1671444"/>
          </a:xfrm>
          <a:prstGeom prst="rect">
            <a:avLst/>
          </a:prstGeom>
          <a:solidFill>
            <a:srgbClr val="0033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 smtClean="0"/>
              <a:t>Dynamic</a:t>
            </a:r>
          </a:p>
          <a:p>
            <a:pPr algn="ctr"/>
            <a:r>
              <a:rPr lang="en-US" sz="1600" b="1" dirty="0" smtClean="0"/>
              <a:t>Configuration</a:t>
            </a:r>
          </a:p>
          <a:p>
            <a:pPr algn="ctr"/>
            <a:r>
              <a:rPr lang="en-US" sz="1600" b="1" dirty="0" smtClean="0"/>
              <a:t>Information</a:t>
            </a:r>
            <a:endParaRPr lang="el-GR" sz="1600" b="1" dirty="0"/>
          </a:p>
        </p:txBody>
      </p:sp>
      <p:sp>
        <p:nvSpPr>
          <p:cNvPr id="8" name="Rectangle 7"/>
          <p:cNvSpPr/>
          <p:nvPr/>
        </p:nvSpPr>
        <p:spPr>
          <a:xfrm>
            <a:off x="3284442" y="2867053"/>
            <a:ext cx="1515476" cy="1671444"/>
          </a:xfrm>
          <a:prstGeom prst="rect">
            <a:avLst/>
          </a:prstGeom>
          <a:solidFill>
            <a:srgbClr val="0033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Tables and</a:t>
            </a:r>
          </a:p>
          <a:p>
            <a:pPr algn="ctr"/>
            <a:r>
              <a:rPr lang="en-US" b="1" dirty="0" smtClean="0"/>
              <a:t>Buffers</a:t>
            </a:r>
            <a:endParaRPr lang="el-GR" b="1" dirty="0"/>
          </a:p>
        </p:txBody>
      </p:sp>
      <p:sp>
        <p:nvSpPr>
          <p:cNvPr id="9" name="Rectangle 8"/>
          <p:cNvSpPr/>
          <p:nvPr/>
        </p:nvSpPr>
        <p:spPr>
          <a:xfrm>
            <a:off x="4799919" y="2160413"/>
            <a:ext cx="1580679" cy="2378084"/>
          </a:xfrm>
          <a:prstGeom prst="rect">
            <a:avLst/>
          </a:prstGeom>
          <a:solidFill>
            <a:srgbClr val="004B8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Backup Configuration File</a:t>
            </a:r>
            <a:endParaRPr lang="el-GR" b="1" dirty="0"/>
          </a:p>
        </p:txBody>
      </p:sp>
      <p:sp>
        <p:nvSpPr>
          <p:cNvPr id="10" name="Rectangle 9"/>
          <p:cNvSpPr/>
          <p:nvPr/>
        </p:nvSpPr>
        <p:spPr>
          <a:xfrm>
            <a:off x="6380599" y="2160413"/>
            <a:ext cx="1296144" cy="23780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Operating Systems</a:t>
            </a:r>
            <a:endParaRPr lang="el-GR" b="1" dirty="0"/>
          </a:p>
        </p:txBody>
      </p:sp>
      <p:sp>
        <p:nvSpPr>
          <p:cNvPr id="11" name="Rectangle 10"/>
          <p:cNvSpPr/>
          <p:nvPr/>
        </p:nvSpPr>
        <p:spPr>
          <a:xfrm>
            <a:off x="7676743" y="2160413"/>
            <a:ext cx="1296143" cy="23780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Interfaces</a:t>
            </a:r>
            <a:endParaRPr lang="el-GR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6352" y="2528498"/>
            <a:ext cx="2085773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+mn-lt"/>
              </a:rPr>
              <a:t>RN#show</a:t>
            </a:r>
            <a:r>
              <a:rPr lang="en-US" sz="1600" b="1" dirty="0" smtClean="0">
                <a:latin typeface="+mn-lt"/>
              </a:rPr>
              <a:t> version</a:t>
            </a:r>
            <a:endParaRPr lang="el-GR" sz="1600" b="1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6352" y="3196761"/>
            <a:ext cx="1368152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+mn-lt"/>
              </a:rPr>
              <a:t>RN#show</a:t>
            </a:r>
            <a:r>
              <a:rPr lang="en-US" sz="1600" b="1" dirty="0" smtClean="0">
                <a:latin typeface="+mn-lt"/>
              </a:rPr>
              <a:t> processes CPU</a:t>
            </a:r>
            <a:endParaRPr lang="el-GR" sz="1600" b="1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94163" y="3423364"/>
            <a:ext cx="1278724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RN #show interfaces</a:t>
            </a:r>
            <a:endParaRPr lang="el-GR" sz="1600" b="1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98018" y="3423364"/>
            <a:ext cx="1188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RN #show flash</a:t>
            </a:r>
            <a:endParaRPr lang="el-GR" sz="1600" b="1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16719" y="3423364"/>
            <a:ext cx="1414671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RN #show startup-</a:t>
            </a:r>
            <a:r>
              <a:rPr lang="en-US" sz="1600" b="1" dirty="0" err="1" smtClean="0">
                <a:latin typeface="+mn-lt"/>
              </a:rPr>
              <a:t>config</a:t>
            </a:r>
            <a:endParaRPr lang="el-GR" sz="1600" b="1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91497" y="3446542"/>
            <a:ext cx="1367964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+mn-lt"/>
              </a:rPr>
              <a:t>RN#show</a:t>
            </a:r>
            <a:r>
              <a:rPr lang="en-US" sz="1600" b="1" dirty="0" smtClean="0">
                <a:latin typeface="+mn-lt"/>
              </a:rPr>
              <a:t> </a:t>
            </a:r>
            <a:r>
              <a:rPr lang="en-US" sz="1600" b="1" dirty="0" err="1" smtClean="0">
                <a:latin typeface="+mn-lt"/>
              </a:rPr>
              <a:t>mem</a:t>
            </a:r>
            <a:endParaRPr lang="el-GR" sz="1600" b="1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91496" y="3953722"/>
            <a:ext cx="1367965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+mn-lt"/>
              </a:rPr>
              <a:t>RN#show</a:t>
            </a:r>
            <a:r>
              <a:rPr lang="en-US" sz="1600" b="1" dirty="0" smtClean="0">
                <a:latin typeface="+mn-lt"/>
              </a:rPr>
              <a:t> </a:t>
            </a:r>
            <a:r>
              <a:rPr lang="en-US" sz="1600" b="1" dirty="0" err="1" smtClean="0">
                <a:latin typeface="+mn-lt"/>
              </a:rPr>
              <a:t>ip</a:t>
            </a:r>
            <a:r>
              <a:rPr lang="en-US" sz="1600" b="1" dirty="0" smtClean="0">
                <a:latin typeface="+mn-lt"/>
              </a:rPr>
              <a:t> route</a:t>
            </a:r>
            <a:endParaRPr lang="el-GR" sz="1600" b="1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14514" y="3661335"/>
            <a:ext cx="1439971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+mn-lt"/>
              </a:rPr>
              <a:t>RN#show</a:t>
            </a:r>
            <a:r>
              <a:rPr lang="en-US" sz="1600" b="1" dirty="0" smtClean="0">
                <a:latin typeface="+mn-lt"/>
              </a:rPr>
              <a:t> running-</a:t>
            </a:r>
            <a:r>
              <a:rPr lang="en-US" sz="1600" b="1" dirty="0" err="1" smtClean="0">
                <a:latin typeface="+mn-lt"/>
              </a:rPr>
              <a:t>config</a:t>
            </a:r>
            <a:endParaRPr lang="el-GR" sz="1600" b="1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6352" y="3944365"/>
            <a:ext cx="1369374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+mn-lt"/>
              </a:rPr>
              <a:t>RN#show</a:t>
            </a:r>
            <a:r>
              <a:rPr lang="en-US" sz="1600" b="1" dirty="0" smtClean="0">
                <a:latin typeface="+mn-lt"/>
              </a:rPr>
              <a:t> protocols</a:t>
            </a:r>
            <a:endParaRPr lang="el-GR" sz="1600" b="1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7909" y="1821859"/>
            <a:ext cx="4628810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+mn-lt"/>
              </a:rPr>
              <a:t>RAM</a:t>
            </a:r>
            <a:endParaRPr lang="el-GR" sz="1600" b="1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16718" y="1821859"/>
            <a:ext cx="1563879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NVRAM</a:t>
            </a:r>
            <a:endParaRPr lang="el-GR" sz="1600" b="1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80597" y="1821859"/>
            <a:ext cx="1296146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Flash</a:t>
            </a:r>
            <a:endParaRPr lang="el-GR" sz="1600" b="1" dirty="0">
              <a:latin typeface="+mn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/>
              <a:t>Χρησιμοποιώντας το </a:t>
            </a:r>
            <a:r>
              <a:rPr lang="en-GB" sz="3600" dirty="0"/>
              <a:t>IOS</a:t>
            </a:r>
            <a:r>
              <a:rPr lang="el-GR" sz="3600" dirty="0"/>
              <a:t> </a:t>
            </a:r>
            <a:r>
              <a:rPr lang="el-GR" sz="3600" dirty="0" smtClean="0"/>
              <a:t>4/22</a:t>
            </a:r>
            <a:endParaRPr lang="el-GR" dirty="0"/>
          </a:p>
        </p:txBody>
      </p:sp>
      <p:sp>
        <p:nvSpPr>
          <p:cNvPr id="32" name="Rectangle 31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33" name="Rectangle 32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34" name="Rectangle 33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35" name="Rectangle 34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36" name="Rectangle 35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38" name="Rectangle 37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30" name="Rectangle 29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47441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-15911" y="-19665"/>
            <a:ext cx="9177330" cy="640353"/>
          </a:xfrm>
          <a:noFill/>
        </p:spPr>
        <p:txBody>
          <a:bodyPr>
            <a:noAutofit/>
          </a:bodyPr>
          <a:lstStyle/>
          <a:p>
            <a:r>
              <a:rPr lang="el-GR" sz="2800" dirty="0">
                <a:effectLst/>
              </a:rPr>
              <a:t>Χρησιμοποιώντας το </a:t>
            </a:r>
            <a:r>
              <a:rPr lang="en-GB" sz="2800" dirty="0" smtClean="0">
                <a:effectLst/>
              </a:rPr>
              <a:t>IOS Router Status Commands</a:t>
            </a:r>
            <a:r>
              <a:rPr lang="el-GR" sz="2800" dirty="0" smtClean="0">
                <a:effectLst/>
              </a:rPr>
              <a:t> 5/22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48</a:t>
            </a:fld>
            <a:endParaRPr lang="el-GR"/>
          </a:p>
        </p:txBody>
      </p:sp>
      <p:sp>
        <p:nvSpPr>
          <p:cNvPr id="2" name="Rectangle 1"/>
          <p:cNvSpPr/>
          <p:nvPr/>
        </p:nvSpPr>
        <p:spPr>
          <a:xfrm>
            <a:off x="179512" y="980728"/>
            <a:ext cx="4612007" cy="706639"/>
          </a:xfrm>
          <a:prstGeom prst="rect">
            <a:avLst/>
          </a:prstGeom>
          <a:solidFill>
            <a:srgbClr val="0033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Internetwork Operating System</a:t>
            </a:r>
            <a:endParaRPr lang="el-GR" b="1" dirty="0"/>
          </a:p>
        </p:txBody>
      </p:sp>
      <p:sp>
        <p:nvSpPr>
          <p:cNvPr id="6" name="Rectangle 5"/>
          <p:cNvSpPr/>
          <p:nvPr/>
        </p:nvSpPr>
        <p:spPr>
          <a:xfrm>
            <a:off x="179512" y="1687368"/>
            <a:ext cx="1584177" cy="16714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Programs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63876" y="1687368"/>
            <a:ext cx="1512168" cy="16714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Dynamic</a:t>
            </a:r>
          </a:p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Configuration</a:t>
            </a:r>
          </a:p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Information</a:t>
            </a:r>
            <a:endParaRPr lang="el-GR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76044" y="1687368"/>
            <a:ext cx="1515476" cy="16714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Tables and</a:t>
            </a:r>
          </a:p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Buffers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91521" y="980728"/>
            <a:ext cx="1580679" cy="23780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Backup Configuration File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72201" y="980728"/>
            <a:ext cx="1296144" cy="23780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Operating Systems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68345" y="980728"/>
            <a:ext cx="1296143" cy="23780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Interfaces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7954" y="1348813"/>
            <a:ext cx="2085773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+mn-lt"/>
              </a:rPr>
              <a:t>RN#show</a:t>
            </a:r>
            <a:r>
              <a:rPr lang="en-US" sz="1600" b="1" dirty="0" smtClean="0">
                <a:latin typeface="+mn-lt"/>
              </a:rPr>
              <a:t> version</a:t>
            </a:r>
            <a:endParaRPr lang="el-GR" sz="1600" b="1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9511" y="642174"/>
            <a:ext cx="4612010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+mn-lt"/>
              </a:rPr>
              <a:t>RAM</a:t>
            </a:r>
            <a:endParaRPr lang="el-GR" sz="1600" b="1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91520" y="642174"/>
            <a:ext cx="1580680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NVRAM</a:t>
            </a:r>
            <a:endParaRPr lang="el-GR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72199" y="642174"/>
            <a:ext cx="1296146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Flash</a:t>
            </a:r>
            <a:endParaRPr lang="el-GR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0100" y="3501008"/>
            <a:ext cx="8724387" cy="259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2200" b="1" dirty="0">
                <a:solidFill>
                  <a:srgbClr val="990033"/>
                </a:solidFill>
                <a:latin typeface="+mn-lt"/>
              </a:rPr>
              <a:t>show version</a:t>
            </a:r>
            <a:r>
              <a:rPr lang="el-GR" sz="2200" b="1" dirty="0">
                <a:solidFill>
                  <a:srgbClr val="990033"/>
                </a:solidFill>
                <a:latin typeface="+mn-lt"/>
              </a:rPr>
              <a:t>: </a:t>
            </a:r>
            <a:endParaRPr lang="en-US" sz="2200" b="1" dirty="0" smtClean="0">
              <a:solidFill>
                <a:srgbClr val="990033"/>
              </a:solidFill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el-GR" sz="2200" dirty="0" smtClean="0">
                <a:latin typeface="+mn-lt"/>
              </a:rPr>
              <a:t>με </a:t>
            </a:r>
            <a:r>
              <a:rPr lang="el-GR" sz="2200" dirty="0">
                <a:latin typeface="+mn-lt"/>
              </a:rPr>
              <a:t>αυτήν την εντολή παίρνουμε πολύ χρήσιμες πληροφορίες όπως: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l-GR" sz="2200" dirty="0">
                <a:latin typeface="+mn-lt"/>
              </a:rPr>
              <a:t>τύπο δρομολογητή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200" dirty="0">
                <a:latin typeface="+mn-lt"/>
              </a:rPr>
              <a:t>χρόνο</a:t>
            </a:r>
            <a:r>
              <a:rPr lang="en-US" sz="2200" dirty="0">
                <a:latin typeface="+mn-lt"/>
              </a:rPr>
              <a:t> </a:t>
            </a:r>
            <a:r>
              <a:rPr lang="en-GB" sz="2200" dirty="0">
                <a:latin typeface="+mn-lt"/>
              </a:rPr>
              <a:t>up </a:t>
            </a:r>
            <a:r>
              <a:rPr lang="el-GR" sz="2200" dirty="0">
                <a:latin typeface="+mn-lt"/>
              </a:rPr>
              <a:t>&amp; </a:t>
            </a:r>
            <a:r>
              <a:rPr lang="en-GB" sz="2200" dirty="0">
                <a:latin typeface="+mn-lt"/>
              </a:rPr>
              <a:t>running </a:t>
            </a:r>
            <a:r>
              <a:rPr lang="el-GR" sz="2200" dirty="0">
                <a:latin typeface="+mn-lt"/>
              </a:rPr>
              <a:t>δρομολογητή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200" dirty="0">
                <a:latin typeface="+mn-lt"/>
              </a:rPr>
              <a:t>έκδοση ΙΟ</a:t>
            </a:r>
            <a:r>
              <a:rPr lang="en-GB" sz="2200" dirty="0">
                <a:latin typeface="+mn-lt"/>
              </a:rPr>
              <a:t>S </a:t>
            </a:r>
            <a:r>
              <a:rPr lang="el-GR" sz="2200" dirty="0">
                <a:latin typeface="+mn-lt"/>
              </a:rPr>
              <a:t>δρομολογητή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200" dirty="0">
                <a:latin typeface="+mn-lt"/>
              </a:rPr>
              <a:t>μέγεθος &amp; διαθεσιμότητα μνημών (</a:t>
            </a:r>
            <a:r>
              <a:rPr lang="en-GB" sz="2200" dirty="0">
                <a:latin typeface="+mn-lt"/>
              </a:rPr>
              <a:t>RAM, NVRAM &amp; Flash</a:t>
            </a:r>
            <a:r>
              <a:rPr lang="el-GR" sz="2200" dirty="0">
                <a:latin typeface="+mn-lt"/>
              </a:rPr>
              <a:t>) δρομολογητή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200" dirty="0">
                <a:latin typeface="+mn-lt"/>
              </a:rPr>
              <a:t>υπάρχοντα </a:t>
            </a:r>
            <a:r>
              <a:rPr lang="el-GR" sz="2200" dirty="0" err="1">
                <a:latin typeface="+mn-lt"/>
              </a:rPr>
              <a:t>Interfaces</a:t>
            </a:r>
            <a:r>
              <a:rPr lang="el-GR" sz="2200" dirty="0">
                <a:latin typeface="+mn-lt"/>
              </a:rPr>
              <a:t> δρομολογητή </a:t>
            </a:r>
            <a:endParaRPr lang="en-GB" sz="2200" dirty="0">
              <a:latin typeface="+mn-lt"/>
            </a:endParaRPr>
          </a:p>
        </p:txBody>
      </p:sp>
      <p:sp>
        <p:nvSpPr>
          <p:cNvPr id="27" name="Rectangle 26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28" name="Rectangle 27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29" name="Rectangle 28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30" name="Rectangle 29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31" name="Rectangle 30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33" name="Rectangle 32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24" name="Rectangle 23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06904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l-GR" dirty="0" smtClean="0">
                <a:effectLst/>
              </a:rPr>
              <a:t>Βασικά συστατικά δρομολογητών 1/14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b="1" dirty="0" smtClean="0">
                <a:solidFill>
                  <a:srgbClr val="004B82"/>
                </a:solidFill>
                <a:effectLst/>
              </a:rPr>
              <a:t>Βασικά συστατικά δρομολογητή:</a:t>
            </a:r>
          </a:p>
          <a:p>
            <a:pPr>
              <a:spcBef>
                <a:spcPts val="1800"/>
              </a:spcBef>
            </a:pPr>
            <a:r>
              <a:rPr lang="el-GR" sz="2400" dirty="0" smtClean="0">
                <a:effectLst/>
              </a:rPr>
              <a:t>Επεξεργαστής (</a:t>
            </a:r>
            <a:r>
              <a:rPr lang="en-GB" sz="2400" dirty="0" smtClean="0">
                <a:effectLst/>
              </a:rPr>
              <a:t>CPU</a:t>
            </a:r>
            <a:r>
              <a:rPr lang="el-GR" sz="2400" dirty="0" smtClean="0">
                <a:effectLst/>
              </a:rPr>
              <a:t>)</a:t>
            </a:r>
          </a:p>
          <a:p>
            <a:r>
              <a:rPr lang="el-GR" sz="2400" dirty="0" smtClean="0">
                <a:effectLst/>
              </a:rPr>
              <a:t>Μνήμη</a:t>
            </a:r>
          </a:p>
          <a:p>
            <a:r>
              <a:rPr lang="el-GR" sz="2400" dirty="0" smtClean="0">
                <a:effectLst/>
              </a:rPr>
              <a:t>Πόρτες (</a:t>
            </a:r>
            <a:r>
              <a:rPr lang="en-GB" sz="2400" dirty="0" smtClean="0">
                <a:effectLst/>
              </a:rPr>
              <a:t>ports</a:t>
            </a:r>
            <a:r>
              <a:rPr lang="el-GR" sz="2400" dirty="0" smtClean="0">
                <a:effectLst/>
              </a:rPr>
              <a:t>)/</a:t>
            </a:r>
            <a:r>
              <a:rPr lang="en-GB" sz="2400" dirty="0" smtClean="0">
                <a:effectLst/>
              </a:rPr>
              <a:t>interfaces</a:t>
            </a:r>
            <a:endParaRPr lang="el-GR" sz="2400" dirty="0" smtClean="0">
              <a:effectLst/>
            </a:endParaRPr>
          </a:p>
          <a:p>
            <a:r>
              <a:rPr lang="el-GR" sz="2400" dirty="0" smtClean="0">
                <a:effectLst/>
              </a:rPr>
              <a:t>Λειτουργικό σύστημα (ΙΟ</a:t>
            </a:r>
            <a:r>
              <a:rPr lang="en-GB" sz="2400" dirty="0" smtClean="0">
                <a:effectLst/>
              </a:rPr>
              <a:t>S</a:t>
            </a:r>
            <a:r>
              <a:rPr lang="el-GR" sz="2400" dirty="0" smtClean="0">
                <a:effectLst/>
              </a:rPr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  <p:cxnSp>
        <p:nvCxnSpPr>
          <p:cNvPr id="6" name="Straight Connector 5"/>
          <p:cNvCxnSpPr/>
          <p:nvPr/>
        </p:nvCxnSpPr>
        <p:spPr>
          <a:xfrm>
            <a:off x="539552" y="1700808"/>
            <a:ext cx="61926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5" name="Rectangle 14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0" name="Rectangle 19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3" name="Rectangle 12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94412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609600" indent="-609600"/>
            <a:r>
              <a:rPr lang="el-GR" sz="3600" dirty="0">
                <a:solidFill>
                  <a:prstClr val="black"/>
                </a:solidFill>
              </a:rPr>
              <a:t>Χρησιμοποιώντας το </a:t>
            </a:r>
            <a:r>
              <a:rPr lang="en-GB" sz="3600" dirty="0">
                <a:solidFill>
                  <a:prstClr val="black"/>
                </a:solidFill>
              </a:rPr>
              <a:t>IOS</a:t>
            </a:r>
            <a:r>
              <a:rPr lang="el-GR" sz="3600" dirty="0">
                <a:solidFill>
                  <a:prstClr val="black"/>
                </a:solidFill>
              </a:rPr>
              <a:t> </a:t>
            </a:r>
            <a:r>
              <a:rPr lang="el-GR" sz="3600" dirty="0" smtClean="0">
                <a:solidFill>
                  <a:prstClr val="black"/>
                </a:solidFill>
              </a:rPr>
              <a:t>6/22</a:t>
            </a:r>
            <a:endParaRPr lang="el-GR" dirty="0" smtClean="0">
              <a:effectLst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5661248"/>
          </a:xfrm>
          <a:noFill/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GB" sz="5100" b="1" dirty="0" smtClean="0">
                <a:effectLst/>
              </a:rPr>
              <a:t>Router&gt;</a:t>
            </a:r>
            <a:r>
              <a:rPr lang="en-GB" sz="5100" b="1" dirty="0" smtClean="0">
                <a:solidFill>
                  <a:srgbClr val="C00000"/>
                </a:solidFill>
                <a:effectLst/>
              </a:rPr>
              <a:t>show version</a:t>
            </a:r>
          </a:p>
          <a:p>
            <a:pPr marL="0" indent="0">
              <a:buNone/>
            </a:pPr>
            <a:r>
              <a:rPr lang="en-GB" sz="4000" b="0" dirty="0" smtClean="0">
                <a:effectLst/>
              </a:rPr>
              <a:t>Cisco Internetwork Operating System Software </a:t>
            </a:r>
          </a:p>
          <a:p>
            <a:pPr marL="0" indent="0">
              <a:buNone/>
            </a:pPr>
            <a:r>
              <a:rPr lang="en-GB" sz="4000" b="0" dirty="0" smtClean="0">
                <a:effectLst/>
              </a:rPr>
              <a:t>IOS (tm) </a:t>
            </a:r>
            <a:r>
              <a:rPr lang="en-GB" sz="4000" b="1" dirty="0" smtClean="0">
                <a:effectLst/>
              </a:rPr>
              <a:t>C2600 Software (C2600-I-M)</a:t>
            </a:r>
            <a:r>
              <a:rPr lang="en-GB" sz="4000" dirty="0" smtClean="0">
                <a:effectLst/>
              </a:rPr>
              <a:t>,</a:t>
            </a:r>
            <a:r>
              <a:rPr lang="en-GB" sz="4000" b="1" dirty="0" smtClean="0">
                <a:effectLst/>
              </a:rPr>
              <a:t> Version 12.2(7), </a:t>
            </a:r>
            <a:r>
              <a:rPr lang="en-GB" sz="4000" b="0" dirty="0" smtClean="0">
                <a:effectLst/>
              </a:rPr>
              <a:t>RELEASE SOFTWARE (fc1)</a:t>
            </a:r>
          </a:p>
          <a:p>
            <a:pPr marL="0" indent="0">
              <a:buNone/>
            </a:pPr>
            <a:r>
              <a:rPr lang="en-GB" sz="4000" b="0" dirty="0" smtClean="0">
                <a:effectLst/>
              </a:rPr>
              <a:t>Copyright (c) 1986-2002 by cisco Systems, Inc.</a:t>
            </a:r>
          </a:p>
          <a:p>
            <a:pPr marL="0" indent="0">
              <a:buNone/>
            </a:pPr>
            <a:r>
              <a:rPr lang="en-GB" sz="4000" b="0" dirty="0" smtClean="0">
                <a:effectLst/>
              </a:rPr>
              <a:t>Compiled Tue 15-Jan-02 19:35 by </a:t>
            </a:r>
            <a:r>
              <a:rPr lang="en-GB" sz="4000" b="0" dirty="0" err="1" smtClean="0">
                <a:effectLst/>
              </a:rPr>
              <a:t>pwade</a:t>
            </a:r>
            <a:endParaRPr lang="en-GB" sz="4000" b="0" dirty="0" smtClean="0">
              <a:effectLst/>
            </a:endParaRPr>
          </a:p>
          <a:p>
            <a:pPr marL="0" indent="0">
              <a:buNone/>
            </a:pPr>
            <a:r>
              <a:rPr lang="en-GB" sz="4000" b="0" dirty="0" smtClean="0">
                <a:effectLst/>
              </a:rPr>
              <a:t>Image text-base: 0x80008088, data-base: 0x8099B008</a:t>
            </a:r>
            <a:endParaRPr lang="el-GR" sz="4000" b="0" dirty="0" smtClean="0">
              <a:effectLst/>
            </a:endParaRPr>
          </a:p>
          <a:p>
            <a:pPr marL="0" indent="0">
              <a:buNone/>
            </a:pPr>
            <a:r>
              <a:rPr lang="en-GB" sz="4000" b="0" dirty="0" smtClean="0">
                <a:effectLst/>
              </a:rPr>
              <a:t>ROM: System Bootstrap, Version 12.1(3r)T2, RELEASE SOFTWARE (fc1)</a:t>
            </a:r>
            <a:endParaRPr lang="el-GR" sz="4000" b="0" dirty="0" smtClean="0">
              <a:effectLst/>
            </a:endParaRPr>
          </a:p>
          <a:p>
            <a:pPr marL="0" indent="0">
              <a:buNone/>
            </a:pPr>
            <a:endParaRPr lang="en-GB" sz="4000" b="0" dirty="0" smtClean="0">
              <a:effectLst/>
            </a:endParaRPr>
          </a:p>
          <a:p>
            <a:pPr marL="0" indent="0">
              <a:buNone/>
            </a:pPr>
            <a:r>
              <a:rPr lang="en-GB" sz="4000" b="1" dirty="0" smtClean="0">
                <a:effectLst/>
              </a:rPr>
              <a:t>Router uptime is 7 minutes</a:t>
            </a:r>
          </a:p>
          <a:p>
            <a:pPr marL="0" indent="0">
              <a:buNone/>
            </a:pPr>
            <a:r>
              <a:rPr lang="en-GB" sz="4000" b="0" dirty="0" smtClean="0">
                <a:effectLst/>
              </a:rPr>
              <a:t>System returned to ROM by power-on</a:t>
            </a:r>
          </a:p>
          <a:p>
            <a:pPr marL="0" indent="0">
              <a:buNone/>
            </a:pPr>
            <a:r>
              <a:rPr lang="en-GB" sz="4000" b="0" dirty="0" smtClean="0">
                <a:effectLst/>
              </a:rPr>
              <a:t>System image file is </a:t>
            </a:r>
            <a:r>
              <a:rPr lang="en-GB" sz="4000" dirty="0" smtClean="0">
                <a:effectLst/>
              </a:rPr>
              <a:t>"</a:t>
            </a:r>
            <a:r>
              <a:rPr lang="en-GB" sz="4000" b="1" dirty="0" smtClean="0">
                <a:effectLst/>
              </a:rPr>
              <a:t>flash:c2600-i-mz.122-7.bin</a:t>
            </a:r>
            <a:r>
              <a:rPr lang="el-GR" sz="4000" dirty="0" smtClean="0">
                <a:effectLst/>
              </a:rPr>
              <a:t>’’</a:t>
            </a:r>
            <a:endParaRPr lang="el-GR" sz="4000" b="0" dirty="0" smtClean="0">
              <a:effectLst/>
            </a:endParaRPr>
          </a:p>
          <a:p>
            <a:pPr marL="0" indent="0">
              <a:buNone/>
            </a:pPr>
            <a:endParaRPr lang="en-GB" sz="4000" b="0" dirty="0" smtClean="0">
              <a:effectLst/>
            </a:endParaRPr>
          </a:p>
          <a:p>
            <a:pPr marL="0" indent="0">
              <a:buNone/>
            </a:pPr>
            <a:r>
              <a:rPr lang="en-GB" sz="4000" b="1" dirty="0" smtClean="0">
                <a:effectLst/>
              </a:rPr>
              <a:t>cisco 2620 (MPC860) processor </a:t>
            </a:r>
            <a:r>
              <a:rPr lang="en-GB" sz="4000" b="0" dirty="0" smtClean="0">
                <a:effectLst/>
              </a:rPr>
              <a:t>(revision 0x600) with </a:t>
            </a:r>
            <a:r>
              <a:rPr lang="en-GB" sz="4000" b="1" dirty="0" smtClean="0">
                <a:effectLst/>
              </a:rPr>
              <a:t>28672K/4096K bytes of memory</a:t>
            </a:r>
            <a:r>
              <a:rPr lang="en-GB" sz="4000" dirty="0" smtClean="0">
                <a:effectLst/>
              </a:rPr>
              <a:t>.</a:t>
            </a:r>
          </a:p>
          <a:p>
            <a:pPr marL="0" indent="0">
              <a:buNone/>
            </a:pPr>
            <a:r>
              <a:rPr lang="en-GB" sz="4000" b="0" dirty="0" smtClean="0">
                <a:effectLst/>
              </a:rPr>
              <a:t>Processor board ID JAD060505GE (889233708)</a:t>
            </a:r>
          </a:p>
          <a:p>
            <a:pPr marL="0" indent="0">
              <a:buNone/>
            </a:pPr>
            <a:r>
              <a:rPr lang="en-GB" sz="4000" b="0" dirty="0" smtClean="0">
                <a:effectLst/>
              </a:rPr>
              <a:t>M860 processor: part number 0, mask 49</a:t>
            </a:r>
          </a:p>
          <a:p>
            <a:pPr marL="0" indent="0">
              <a:buNone/>
            </a:pPr>
            <a:r>
              <a:rPr lang="en-GB" sz="4000" b="1" dirty="0" smtClean="0">
                <a:effectLst/>
              </a:rPr>
              <a:t>Bridging software.</a:t>
            </a:r>
          </a:p>
          <a:p>
            <a:pPr marL="0" indent="0">
              <a:buNone/>
            </a:pPr>
            <a:r>
              <a:rPr lang="en-GB" sz="4000" b="1" dirty="0" smtClean="0">
                <a:effectLst/>
              </a:rPr>
              <a:t>X.25 software, Version 3.0.0.</a:t>
            </a:r>
          </a:p>
          <a:p>
            <a:pPr marL="0" indent="0">
              <a:buNone/>
            </a:pPr>
            <a:r>
              <a:rPr lang="en-GB" sz="4000" b="1" dirty="0" smtClean="0">
                <a:effectLst/>
              </a:rPr>
              <a:t>1 </a:t>
            </a:r>
            <a:r>
              <a:rPr lang="en-GB" sz="4000" b="1" dirty="0" err="1" smtClean="0">
                <a:effectLst/>
              </a:rPr>
              <a:t>FastEthernet</a:t>
            </a:r>
            <a:r>
              <a:rPr lang="en-GB" sz="4000" b="1" dirty="0" smtClean="0">
                <a:effectLst/>
              </a:rPr>
              <a:t>/IEEE 802.3 interface(s)</a:t>
            </a:r>
          </a:p>
          <a:p>
            <a:pPr marL="0" indent="0">
              <a:buNone/>
            </a:pPr>
            <a:r>
              <a:rPr lang="en-GB" sz="4000" b="1" dirty="0" smtClean="0">
                <a:effectLst/>
              </a:rPr>
              <a:t>2 Serial(sync/</a:t>
            </a:r>
            <a:r>
              <a:rPr lang="en-GB" sz="4000" b="1" dirty="0" err="1" smtClean="0">
                <a:effectLst/>
              </a:rPr>
              <a:t>async</a:t>
            </a:r>
            <a:r>
              <a:rPr lang="en-GB" sz="4000" b="1" dirty="0" smtClean="0">
                <a:effectLst/>
              </a:rPr>
              <a:t>) network interface(s)</a:t>
            </a:r>
          </a:p>
          <a:p>
            <a:pPr marL="0" indent="0">
              <a:buNone/>
            </a:pPr>
            <a:r>
              <a:rPr lang="en-GB" sz="4000" b="1" dirty="0" smtClean="0">
                <a:effectLst/>
              </a:rPr>
              <a:t>32K bytes of non-volatile configuration memory.</a:t>
            </a:r>
          </a:p>
          <a:p>
            <a:pPr marL="0" indent="0">
              <a:buNone/>
            </a:pPr>
            <a:r>
              <a:rPr lang="en-GB" sz="4000" b="1" dirty="0" smtClean="0">
                <a:effectLst/>
              </a:rPr>
              <a:t>16384K bytes of processor board System flash (Read/Write)</a:t>
            </a:r>
            <a:endParaRPr lang="el-GR" sz="4000" b="1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49</a:t>
            </a:fld>
            <a:endParaRPr lang="el-GR"/>
          </a:p>
        </p:txBody>
      </p:sp>
      <p:grpSp>
        <p:nvGrpSpPr>
          <p:cNvPr id="3" name="Group 2"/>
          <p:cNvGrpSpPr/>
          <p:nvPr/>
        </p:nvGrpSpPr>
        <p:grpSpPr>
          <a:xfrm>
            <a:off x="6012160" y="4717281"/>
            <a:ext cx="2685143" cy="1045193"/>
            <a:chOff x="6012160" y="4717281"/>
            <a:chExt cx="2685143" cy="1045193"/>
          </a:xfrm>
        </p:grpSpPr>
        <p:sp>
          <p:nvSpPr>
            <p:cNvPr id="5" name="TextBox 4"/>
            <p:cNvSpPr txBox="1"/>
            <p:nvPr/>
          </p:nvSpPr>
          <p:spPr>
            <a:xfrm>
              <a:off x="6012160" y="4717281"/>
              <a:ext cx="2685143" cy="33855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+mn-lt"/>
                </a:rPr>
                <a:t>RAM</a:t>
              </a:r>
              <a:endParaRPr lang="el-GR" sz="1600" b="1" dirty="0">
                <a:latin typeface="+mn-lt"/>
              </a:endParaRPr>
            </a:p>
          </p:txBody>
        </p:sp>
        <p:sp>
          <p:nvSpPr>
            <p:cNvPr id="6" name="Rectangle 1"/>
            <p:cNvSpPr/>
            <p:nvPr/>
          </p:nvSpPr>
          <p:spPr>
            <a:xfrm>
              <a:off x="6012160" y="5055835"/>
              <a:ext cx="2685143" cy="706639"/>
            </a:xfrm>
            <a:prstGeom prst="rect">
              <a:avLst/>
            </a:prstGeom>
            <a:solidFill>
              <a:srgbClr val="00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 smtClean="0"/>
                <a:t>IOS</a:t>
              </a:r>
              <a:endParaRPr lang="el-GR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12160" y="5423920"/>
              <a:ext cx="2085773" cy="33855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latin typeface="+mn-lt"/>
                </a:rPr>
                <a:t>RN#show</a:t>
              </a:r>
              <a:r>
                <a:rPr lang="en-US" sz="1600" b="1" dirty="0" smtClean="0">
                  <a:latin typeface="+mn-lt"/>
                </a:rPr>
                <a:t> version</a:t>
              </a:r>
              <a:endParaRPr lang="el-GR" sz="1600" b="1" dirty="0">
                <a:latin typeface="+mn-lt"/>
              </a:endParaRPr>
            </a:p>
          </p:txBody>
        </p:sp>
      </p:grpSp>
      <p:sp>
        <p:nvSpPr>
          <p:cNvPr id="17" name="Rectangle 16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20" name="Rectangle 19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21" name="Rectangle 20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3" name="Rectangle 22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6" name="Rectangle 15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81547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0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06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06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06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06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06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065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065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065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-15911" y="-19665"/>
            <a:ext cx="9177330" cy="640353"/>
          </a:xfrm>
          <a:noFill/>
        </p:spPr>
        <p:txBody>
          <a:bodyPr>
            <a:noAutofit/>
          </a:bodyPr>
          <a:lstStyle/>
          <a:p>
            <a:r>
              <a:rPr lang="el-GR" sz="2800" dirty="0">
                <a:effectLst/>
              </a:rPr>
              <a:t>Χρησιμοποιώντας το </a:t>
            </a:r>
            <a:r>
              <a:rPr lang="en-GB" sz="2800" dirty="0" smtClean="0">
                <a:effectLst/>
              </a:rPr>
              <a:t>IOS Router Status Commands</a:t>
            </a:r>
            <a:r>
              <a:rPr lang="el-GR" sz="2800" dirty="0" smtClean="0">
                <a:effectLst/>
              </a:rPr>
              <a:t> 7/22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50</a:t>
            </a:fld>
            <a:endParaRPr lang="el-GR"/>
          </a:p>
        </p:txBody>
      </p:sp>
      <p:sp>
        <p:nvSpPr>
          <p:cNvPr id="2" name="Rectangle 1"/>
          <p:cNvSpPr/>
          <p:nvPr/>
        </p:nvSpPr>
        <p:spPr>
          <a:xfrm>
            <a:off x="179512" y="980728"/>
            <a:ext cx="4612007" cy="7066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Internetwork Operating System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1687368"/>
            <a:ext cx="1584177" cy="1671444"/>
          </a:xfrm>
          <a:prstGeom prst="rect">
            <a:avLst/>
          </a:prstGeom>
          <a:solidFill>
            <a:srgbClr val="0033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Programs</a:t>
            </a:r>
            <a:endParaRPr lang="el-GR" b="1" dirty="0"/>
          </a:p>
        </p:txBody>
      </p:sp>
      <p:sp>
        <p:nvSpPr>
          <p:cNvPr id="7" name="Rectangle 6"/>
          <p:cNvSpPr/>
          <p:nvPr/>
        </p:nvSpPr>
        <p:spPr>
          <a:xfrm>
            <a:off x="1763876" y="1687368"/>
            <a:ext cx="1512168" cy="16714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Dynamic</a:t>
            </a:r>
          </a:p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Configuration</a:t>
            </a:r>
          </a:p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Information</a:t>
            </a:r>
            <a:endParaRPr lang="el-GR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76044" y="1687368"/>
            <a:ext cx="1515476" cy="16714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Tables and</a:t>
            </a:r>
          </a:p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Buffers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91521" y="980728"/>
            <a:ext cx="1580679" cy="23780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Backup Configuration File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72201" y="980728"/>
            <a:ext cx="1296144" cy="23780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Operating Systems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68345" y="980728"/>
            <a:ext cx="1296143" cy="23780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Interfaces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7954" y="2764680"/>
            <a:ext cx="1369374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+mn-lt"/>
              </a:rPr>
              <a:t>RN#show</a:t>
            </a:r>
            <a:r>
              <a:rPr lang="en-US" sz="1600" b="1" dirty="0" smtClean="0">
                <a:latin typeface="+mn-lt"/>
              </a:rPr>
              <a:t> protocols</a:t>
            </a:r>
            <a:endParaRPr lang="el-GR" sz="1600" b="1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9511" y="642174"/>
            <a:ext cx="4612008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RAM</a:t>
            </a:r>
            <a:endParaRPr lang="el-GR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91522" y="642174"/>
            <a:ext cx="1580678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NVRAM</a:t>
            </a:r>
            <a:endParaRPr lang="el-GR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72199" y="642174"/>
            <a:ext cx="1296146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Flash</a:t>
            </a:r>
            <a:endParaRPr lang="el-GR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3428" y="4005064"/>
            <a:ext cx="879106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>
                <a:solidFill>
                  <a:srgbClr val="820000"/>
                </a:solidFill>
                <a:latin typeface="+mn-lt"/>
              </a:rPr>
              <a:t>show protocols: </a:t>
            </a:r>
            <a:r>
              <a:rPr lang="el-GR" sz="2200" dirty="0">
                <a:latin typeface="+mn-lt"/>
              </a:rPr>
              <a:t>Με αυτήν την εντολή  εμφανίζεται το </a:t>
            </a:r>
            <a:r>
              <a:rPr lang="en-US" sz="2200" dirty="0">
                <a:latin typeface="+mn-lt"/>
              </a:rPr>
              <a:t>status </a:t>
            </a:r>
            <a:r>
              <a:rPr lang="el-GR" sz="2200" dirty="0">
                <a:latin typeface="+mn-lt"/>
              </a:rPr>
              <a:t>όλων των διαμορφωμένων πρωτοκόλλων επιπέδου 3 (</a:t>
            </a:r>
            <a:r>
              <a:rPr lang="en-US" sz="2200" dirty="0">
                <a:latin typeface="+mn-lt"/>
              </a:rPr>
              <a:t>layer 3)</a:t>
            </a:r>
            <a:r>
              <a:rPr lang="el-GR" sz="2200" dirty="0">
                <a:latin typeface="+mn-lt"/>
              </a:rPr>
              <a:t>, τόσο αυτά που αναφέρονται στον δρομολογητή (</a:t>
            </a:r>
            <a:r>
              <a:rPr lang="en-US" sz="2200" dirty="0">
                <a:latin typeface="+mn-lt"/>
              </a:rPr>
              <a:t>global) </a:t>
            </a:r>
            <a:r>
              <a:rPr lang="el-GR" sz="2200" dirty="0">
                <a:latin typeface="+mn-lt"/>
              </a:rPr>
              <a:t>όσο και αυτά που αναφέρονται σε συγκεκριμένα </a:t>
            </a:r>
            <a:r>
              <a:rPr lang="en-US" sz="2200" dirty="0">
                <a:latin typeface="+mn-lt"/>
              </a:rPr>
              <a:t>interfaces (interface –specific)</a:t>
            </a:r>
            <a:endParaRPr lang="el-GR" sz="2200" dirty="0">
              <a:latin typeface="+mn-lt"/>
            </a:endParaRPr>
          </a:p>
        </p:txBody>
      </p:sp>
      <p:sp>
        <p:nvSpPr>
          <p:cNvPr id="28" name="Rectangle 27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29" name="Rectangle 28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30" name="Rectangle 29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31" name="Rectangle 30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32" name="Rectangle 31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34" name="Rectangle 33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24" name="Rectangle 23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04816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-15911" y="-19665"/>
            <a:ext cx="9177330" cy="640353"/>
          </a:xfrm>
          <a:noFill/>
        </p:spPr>
        <p:txBody>
          <a:bodyPr>
            <a:noAutofit/>
          </a:bodyPr>
          <a:lstStyle/>
          <a:p>
            <a:r>
              <a:rPr lang="el-GR" sz="2800" dirty="0">
                <a:effectLst/>
              </a:rPr>
              <a:t>Χρησιμοποιώντας το </a:t>
            </a:r>
            <a:r>
              <a:rPr lang="en-GB" sz="2800" dirty="0" smtClean="0">
                <a:effectLst/>
              </a:rPr>
              <a:t>IOS Router Status Commands</a:t>
            </a:r>
            <a:r>
              <a:rPr lang="el-GR" sz="2800" dirty="0" smtClean="0">
                <a:effectLst/>
              </a:rPr>
              <a:t> 8/22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51</a:t>
            </a:fld>
            <a:endParaRPr lang="el-GR"/>
          </a:p>
        </p:txBody>
      </p:sp>
      <p:sp>
        <p:nvSpPr>
          <p:cNvPr id="17" name="Ορθογώνιο 16"/>
          <p:cNvSpPr/>
          <p:nvPr/>
        </p:nvSpPr>
        <p:spPr>
          <a:xfrm>
            <a:off x="395536" y="733089"/>
            <a:ext cx="7992888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latin typeface="+mn-lt"/>
              </a:rPr>
              <a:t>r-1epal-esp-korinth#</a:t>
            </a:r>
            <a:r>
              <a:rPr lang="en-US" sz="1500" b="1" dirty="0" smtClean="0">
                <a:solidFill>
                  <a:srgbClr val="C00000"/>
                </a:solidFill>
                <a:latin typeface="+mn-lt"/>
              </a:rPr>
              <a:t>show </a:t>
            </a:r>
            <a:r>
              <a:rPr lang="en-US" sz="1500" b="1" dirty="0">
                <a:solidFill>
                  <a:srgbClr val="C00000"/>
                </a:solidFill>
                <a:latin typeface="+mn-lt"/>
              </a:rPr>
              <a:t>protocols </a:t>
            </a:r>
            <a:endParaRPr lang="el-GR" sz="1500" dirty="0">
              <a:solidFill>
                <a:srgbClr val="C00000"/>
              </a:solidFill>
              <a:latin typeface="+mn-lt"/>
            </a:endParaRPr>
          </a:p>
          <a:p>
            <a:r>
              <a:rPr lang="en-US" sz="1500" dirty="0">
                <a:latin typeface="+mn-lt"/>
              </a:rPr>
              <a:t>Global values:</a:t>
            </a:r>
            <a:endParaRPr lang="el-GR" sz="1500" dirty="0">
              <a:latin typeface="+mn-lt"/>
            </a:endParaRPr>
          </a:p>
          <a:p>
            <a:r>
              <a:rPr lang="en-US" sz="1500" dirty="0">
                <a:latin typeface="+mn-lt"/>
              </a:rPr>
              <a:t>  </a:t>
            </a:r>
            <a:r>
              <a:rPr lang="en-US" sz="1500" b="1" dirty="0">
                <a:latin typeface="+mn-lt"/>
              </a:rPr>
              <a:t>Internet Protocol routing is enabled</a:t>
            </a:r>
            <a:endParaRPr lang="el-GR" sz="1500" b="1" dirty="0">
              <a:latin typeface="+mn-lt"/>
            </a:endParaRPr>
          </a:p>
          <a:p>
            <a:r>
              <a:rPr lang="en-US" sz="1500" dirty="0">
                <a:latin typeface="+mn-lt"/>
              </a:rPr>
              <a:t>FastEthernet0 is up, line protocol is </a:t>
            </a:r>
            <a:r>
              <a:rPr lang="en-US" sz="1500" dirty="0" smtClean="0">
                <a:latin typeface="+mn-lt"/>
              </a:rPr>
              <a:t>up</a:t>
            </a:r>
            <a:endParaRPr lang="el-GR" sz="1500" dirty="0" smtClean="0">
              <a:latin typeface="+mn-lt"/>
            </a:endParaRPr>
          </a:p>
          <a:p>
            <a:r>
              <a:rPr lang="en-US" sz="1500" dirty="0" smtClean="0">
                <a:latin typeface="+mn-lt"/>
              </a:rPr>
              <a:t>FastEthernet1 is up, line protocol is down</a:t>
            </a:r>
            <a:endParaRPr lang="el-GR" sz="1500" dirty="0" smtClean="0">
              <a:latin typeface="+mn-lt"/>
            </a:endParaRPr>
          </a:p>
          <a:p>
            <a:r>
              <a:rPr lang="en-US" sz="1500" dirty="0" smtClean="0">
                <a:latin typeface="+mn-lt"/>
              </a:rPr>
              <a:t>FastEthernet2 </a:t>
            </a:r>
            <a:r>
              <a:rPr lang="en-US" sz="1500" dirty="0">
                <a:latin typeface="+mn-lt"/>
              </a:rPr>
              <a:t>is up, line protocol is down</a:t>
            </a:r>
            <a:endParaRPr lang="el-GR" sz="1500" dirty="0">
              <a:latin typeface="+mn-lt"/>
            </a:endParaRPr>
          </a:p>
          <a:p>
            <a:r>
              <a:rPr lang="en-US" sz="1500" dirty="0">
                <a:latin typeface="+mn-lt"/>
              </a:rPr>
              <a:t>FastEthernet3 is up, line protocol is up</a:t>
            </a:r>
            <a:endParaRPr lang="el-GR" sz="1500" dirty="0">
              <a:latin typeface="+mn-lt"/>
            </a:endParaRPr>
          </a:p>
          <a:p>
            <a:r>
              <a:rPr lang="en-US" sz="1500" dirty="0">
                <a:latin typeface="+mn-lt"/>
              </a:rPr>
              <a:t>BRI0 is up, line protocol is up</a:t>
            </a:r>
            <a:endParaRPr lang="el-GR" sz="1500" dirty="0">
              <a:latin typeface="+mn-lt"/>
            </a:endParaRPr>
          </a:p>
          <a:p>
            <a:r>
              <a:rPr lang="en-US" sz="1500" dirty="0">
                <a:latin typeface="+mn-lt"/>
              </a:rPr>
              <a:t>BRI0:1 is down, line protocol is down</a:t>
            </a:r>
            <a:endParaRPr lang="el-GR" sz="1500" dirty="0">
              <a:latin typeface="+mn-lt"/>
            </a:endParaRPr>
          </a:p>
          <a:p>
            <a:r>
              <a:rPr lang="en-US" sz="1500" dirty="0">
                <a:latin typeface="+mn-lt"/>
              </a:rPr>
              <a:t>BRI0:2 is down, line protocol is down</a:t>
            </a:r>
            <a:endParaRPr lang="el-GR" sz="1500" dirty="0">
              <a:latin typeface="+mn-lt"/>
            </a:endParaRPr>
          </a:p>
          <a:p>
            <a:r>
              <a:rPr lang="en-US" sz="1500" dirty="0">
                <a:latin typeface="+mn-lt"/>
              </a:rPr>
              <a:t>ATM0 is up, line protocol is up</a:t>
            </a:r>
            <a:endParaRPr lang="el-GR" sz="1500" dirty="0">
              <a:latin typeface="+mn-lt"/>
            </a:endParaRPr>
          </a:p>
          <a:p>
            <a:r>
              <a:rPr lang="en-US" sz="1500" dirty="0">
                <a:latin typeface="+mn-lt"/>
              </a:rPr>
              <a:t>Vlan1 is administratively down, line protocol is down</a:t>
            </a:r>
            <a:endParaRPr lang="el-GR" sz="1500" dirty="0">
              <a:latin typeface="+mn-lt"/>
            </a:endParaRPr>
          </a:p>
          <a:p>
            <a:r>
              <a:rPr lang="en-US" sz="1500" dirty="0">
                <a:latin typeface="+mn-lt"/>
              </a:rPr>
              <a:t>Loopback0 is up, line protocol is up</a:t>
            </a:r>
            <a:endParaRPr lang="el-GR" sz="1500" dirty="0">
              <a:latin typeface="+mn-lt"/>
            </a:endParaRPr>
          </a:p>
          <a:p>
            <a:r>
              <a:rPr lang="en-US" sz="1500" dirty="0">
                <a:latin typeface="+mn-lt"/>
              </a:rPr>
              <a:t>  Internet address is 194.63.163.217/32</a:t>
            </a:r>
            <a:endParaRPr lang="el-GR" sz="1500" dirty="0">
              <a:latin typeface="+mn-lt"/>
            </a:endParaRPr>
          </a:p>
          <a:p>
            <a:r>
              <a:rPr lang="en-US" sz="1500" dirty="0">
                <a:latin typeface="+mn-lt"/>
              </a:rPr>
              <a:t>Vlan328 is up, line protocol is up</a:t>
            </a:r>
            <a:endParaRPr lang="el-GR" sz="1500" dirty="0">
              <a:latin typeface="+mn-lt"/>
            </a:endParaRPr>
          </a:p>
          <a:p>
            <a:r>
              <a:rPr lang="en-US" sz="1500" dirty="0">
                <a:latin typeface="+mn-lt"/>
              </a:rPr>
              <a:t>  Internet address is 10.86.24.1/24</a:t>
            </a:r>
            <a:endParaRPr lang="el-GR" sz="1500" dirty="0">
              <a:latin typeface="+mn-lt"/>
            </a:endParaRPr>
          </a:p>
          <a:p>
            <a:r>
              <a:rPr lang="en-US" sz="1500" dirty="0">
                <a:latin typeface="+mn-lt"/>
              </a:rPr>
              <a:t>NVI0 is up, line protocol is up</a:t>
            </a:r>
            <a:endParaRPr lang="el-GR" sz="1500" dirty="0">
              <a:latin typeface="+mn-lt"/>
            </a:endParaRPr>
          </a:p>
          <a:p>
            <a:r>
              <a:rPr lang="en-US" sz="1500" dirty="0">
                <a:latin typeface="+mn-lt"/>
              </a:rPr>
              <a:t>  Interface is unnumbered. Using address of Loopback0 (194.63.163.217)</a:t>
            </a:r>
            <a:endParaRPr lang="el-GR" sz="1500" dirty="0">
              <a:latin typeface="+mn-lt"/>
            </a:endParaRPr>
          </a:p>
          <a:p>
            <a:r>
              <a:rPr lang="en-US" sz="1500" dirty="0">
                <a:latin typeface="+mn-lt"/>
              </a:rPr>
              <a:t>Dialer1 is up, line protocol is up</a:t>
            </a:r>
            <a:endParaRPr lang="el-GR" sz="1500" dirty="0">
              <a:latin typeface="+mn-lt"/>
            </a:endParaRPr>
          </a:p>
          <a:p>
            <a:r>
              <a:rPr lang="en-US" sz="1500" dirty="0">
                <a:latin typeface="+mn-lt"/>
              </a:rPr>
              <a:t>  Interface is unnumbered. Using address of Loopback0 (194.63.163.217)</a:t>
            </a:r>
            <a:endParaRPr lang="el-GR" sz="1500" dirty="0">
              <a:latin typeface="+mn-lt"/>
            </a:endParaRPr>
          </a:p>
          <a:p>
            <a:r>
              <a:rPr lang="en-US" sz="1500" dirty="0">
                <a:latin typeface="+mn-lt"/>
              </a:rPr>
              <a:t>Vlan128 is up, line protocol is up</a:t>
            </a:r>
            <a:endParaRPr lang="el-GR" sz="1500" dirty="0">
              <a:latin typeface="+mn-lt"/>
            </a:endParaRPr>
          </a:p>
          <a:p>
            <a:r>
              <a:rPr lang="en-US" sz="1500" dirty="0">
                <a:latin typeface="+mn-lt"/>
              </a:rPr>
              <a:t>  Internet address is 10.0.67.78/30</a:t>
            </a:r>
            <a:endParaRPr lang="el-GR" sz="1500" dirty="0">
              <a:latin typeface="+mn-lt"/>
            </a:endParaRPr>
          </a:p>
          <a:p>
            <a:r>
              <a:rPr lang="en-US" sz="1500" dirty="0">
                <a:latin typeface="+mn-lt"/>
              </a:rPr>
              <a:t>Virtual-Access1 is up, line protocol is up</a:t>
            </a:r>
            <a:endParaRPr lang="el-GR" sz="1500" dirty="0">
              <a:latin typeface="+mn-lt"/>
            </a:endParaRPr>
          </a:p>
          <a:p>
            <a:r>
              <a:rPr lang="en-US" sz="1500" dirty="0">
                <a:latin typeface="+mn-lt"/>
              </a:rPr>
              <a:t>Virtual-Access2 is up, line protocol is up</a:t>
            </a:r>
            <a:endParaRPr lang="el-GR" sz="1500" dirty="0">
              <a:latin typeface="+mn-lt"/>
            </a:endParaRPr>
          </a:p>
          <a:p>
            <a:r>
              <a:rPr lang="en-US" sz="1500" dirty="0">
                <a:latin typeface="+mn-lt"/>
              </a:rPr>
              <a:t> </a:t>
            </a:r>
            <a:endParaRPr lang="el-GR" sz="1500" dirty="0">
              <a:latin typeface="+mn-l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516216" y="1640287"/>
            <a:ext cx="1584177" cy="2024374"/>
            <a:chOff x="6516216" y="1640287"/>
            <a:chExt cx="1584177" cy="2024374"/>
          </a:xfrm>
        </p:grpSpPr>
        <p:sp>
          <p:nvSpPr>
            <p:cNvPr id="6" name="Rectangle 5"/>
            <p:cNvSpPr/>
            <p:nvPr/>
          </p:nvSpPr>
          <p:spPr>
            <a:xfrm>
              <a:off x="6516216" y="1993217"/>
              <a:ext cx="1584177" cy="1671444"/>
            </a:xfrm>
            <a:prstGeom prst="rect">
              <a:avLst/>
            </a:prstGeom>
            <a:solidFill>
              <a:srgbClr val="00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 smtClean="0"/>
                <a:t>Programs</a:t>
              </a:r>
              <a:endParaRPr lang="el-GR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23617" y="2825289"/>
              <a:ext cx="1369374" cy="58477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latin typeface="+mn-lt"/>
                </a:rPr>
                <a:t>RN#show</a:t>
              </a:r>
              <a:r>
                <a:rPr lang="en-US" sz="1600" b="1" dirty="0" smtClean="0">
                  <a:latin typeface="+mn-lt"/>
                </a:rPr>
                <a:t> protocols</a:t>
              </a:r>
              <a:endParaRPr lang="el-GR" sz="1600" b="1" dirty="0">
                <a:latin typeface="+mn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516216" y="1640287"/>
              <a:ext cx="1584177" cy="33855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+mn-lt"/>
                </a:rPr>
                <a:t>RAM</a:t>
              </a:r>
              <a:endParaRPr lang="el-GR" sz="1600" b="1" dirty="0">
                <a:latin typeface="+mn-lt"/>
              </a:endParaRPr>
            </a:p>
          </p:txBody>
        </p:sp>
      </p:grpSp>
      <p:sp>
        <p:nvSpPr>
          <p:cNvPr id="18" name="Rectangle 17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22" name="Rectangle 21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23" name="Rectangle 22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5" name="Rectangle 24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6" name="Rectangle 15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45190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-15911" y="-19665"/>
            <a:ext cx="9177330" cy="640353"/>
          </a:xfrm>
          <a:noFill/>
        </p:spPr>
        <p:txBody>
          <a:bodyPr>
            <a:noAutofit/>
          </a:bodyPr>
          <a:lstStyle/>
          <a:p>
            <a:r>
              <a:rPr lang="el-GR" sz="2800" dirty="0">
                <a:effectLst/>
              </a:rPr>
              <a:t>Χρησιμοποιώντας το </a:t>
            </a:r>
            <a:r>
              <a:rPr lang="en-GB" sz="2800" dirty="0" smtClean="0">
                <a:effectLst/>
              </a:rPr>
              <a:t>IOS Router Status Commands</a:t>
            </a:r>
            <a:r>
              <a:rPr lang="el-GR" sz="2800" dirty="0" smtClean="0">
                <a:effectLst/>
              </a:rPr>
              <a:t> 9/22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52</a:t>
            </a:fld>
            <a:endParaRPr lang="el-GR"/>
          </a:p>
        </p:txBody>
      </p:sp>
      <p:sp>
        <p:nvSpPr>
          <p:cNvPr id="2" name="Rectangle 1"/>
          <p:cNvSpPr/>
          <p:nvPr/>
        </p:nvSpPr>
        <p:spPr>
          <a:xfrm>
            <a:off x="179512" y="980728"/>
            <a:ext cx="4612007" cy="7066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Internetwork Operating System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1687368"/>
            <a:ext cx="1584177" cy="16714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Programs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63876" y="1687368"/>
            <a:ext cx="1512168" cy="1671444"/>
          </a:xfrm>
          <a:prstGeom prst="rect">
            <a:avLst/>
          </a:prstGeom>
          <a:solidFill>
            <a:srgbClr val="0033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 smtClean="0"/>
              <a:t>Dynamic</a:t>
            </a:r>
          </a:p>
          <a:p>
            <a:pPr algn="ctr"/>
            <a:r>
              <a:rPr lang="en-US" sz="1600" b="1" dirty="0" smtClean="0"/>
              <a:t>Configuration</a:t>
            </a:r>
          </a:p>
          <a:p>
            <a:pPr algn="ctr"/>
            <a:r>
              <a:rPr lang="en-US" sz="1600" b="1" dirty="0" smtClean="0"/>
              <a:t>Information</a:t>
            </a:r>
            <a:endParaRPr lang="el-GR" sz="1600" b="1" dirty="0"/>
          </a:p>
        </p:txBody>
      </p:sp>
      <p:sp>
        <p:nvSpPr>
          <p:cNvPr id="8" name="Rectangle 7"/>
          <p:cNvSpPr/>
          <p:nvPr/>
        </p:nvSpPr>
        <p:spPr>
          <a:xfrm>
            <a:off x="3276044" y="1687368"/>
            <a:ext cx="1515476" cy="16714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Tables and</a:t>
            </a:r>
          </a:p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Buffers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91521" y="980728"/>
            <a:ext cx="1580679" cy="23780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Backup Configuration File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72201" y="980728"/>
            <a:ext cx="1296144" cy="23780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Operating Systems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68345" y="980728"/>
            <a:ext cx="1296143" cy="23780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Interfaces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06116" y="2481650"/>
            <a:ext cx="1439971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+mn-lt"/>
              </a:rPr>
              <a:t>RN#show</a:t>
            </a:r>
            <a:r>
              <a:rPr lang="en-US" sz="1600" b="1" dirty="0" smtClean="0">
                <a:latin typeface="+mn-lt"/>
              </a:rPr>
              <a:t> running-</a:t>
            </a:r>
            <a:r>
              <a:rPr lang="en-US" sz="1600" b="1" dirty="0" err="1" smtClean="0">
                <a:latin typeface="+mn-lt"/>
              </a:rPr>
              <a:t>config</a:t>
            </a:r>
            <a:endParaRPr lang="el-GR" sz="1600" b="1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9511" y="642174"/>
            <a:ext cx="4612008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RAM</a:t>
            </a:r>
            <a:endParaRPr lang="el-GR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91522" y="642174"/>
            <a:ext cx="1580678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NVRAM</a:t>
            </a:r>
            <a:endParaRPr lang="el-GR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72199" y="642174"/>
            <a:ext cx="1296146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Flash</a:t>
            </a:r>
            <a:endParaRPr lang="el-GR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1948" y="3645024"/>
            <a:ext cx="856895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>
                <a:solidFill>
                  <a:srgbClr val="990033"/>
                </a:solidFill>
                <a:latin typeface="+mn-lt"/>
              </a:rPr>
              <a:t>show running-</a:t>
            </a:r>
            <a:r>
              <a:rPr lang="en-GB" sz="2200" b="1" dirty="0" err="1">
                <a:solidFill>
                  <a:srgbClr val="990033"/>
                </a:solidFill>
                <a:latin typeface="+mn-lt"/>
              </a:rPr>
              <a:t>config</a:t>
            </a:r>
            <a:r>
              <a:rPr lang="el-GR" sz="2200" dirty="0">
                <a:latin typeface="+mn-lt"/>
              </a:rPr>
              <a:t>: με αυτήν την εντολή παίρνουμε πληροφορίες για το τρέχον </a:t>
            </a:r>
            <a:r>
              <a:rPr lang="en-GB" sz="2200" dirty="0">
                <a:latin typeface="+mn-lt"/>
              </a:rPr>
              <a:t>configuration</a:t>
            </a:r>
            <a:r>
              <a:rPr lang="el-GR" sz="2200" dirty="0">
                <a:latin typeface="+mn-lt"/>
              </a:rPr>
              <a:t> του δρομολογητή. Το </a:t>
            </a:r>
            <a:r>
              <a:rPr lang="en-GB" sz="2200" dirty="0">
                <a:latin typeface="+mn-lt"/>
              </a:rPr>
              <a:t>configuration</a:t>
            </a:r>
            <a:r>
              <a:rPr lang="el-GR" sz="2200" dirty="0">
                <a:latin typeface="+mn-lt"/>
              </a:rPr>
              <a:t> αυτό βρίσκεται ανά πάσα στιγμή στην </a:t>
            </a:r>
            <a:r>
              <a:rPr lang="en-GB" sz="2200" dirty="0">
                <a:latin typeface="+mn-lt"/>
              </a:rPr>
              <a:t>RAM</a:t>
            </a:r>
            <a:r>
              <a:rPr lang="el-GR" sz="2200" dirty="0">
                <a:latin typeface="+mn-lt"/>
              </a:rPr>
              <a:t>.</a:t>
            </a:r>
          </a:p>
          <a:p>
            <a:endParaRPr lang="el-GR" sz="2200" dirty="0">
              <a:latin typeface="+mn-lt"/>
            </a:endParaRPr>
          </a:p>
        </p:txBody>
      </p:sp>
      <p:sp>
        <p:nvSpPr>
          <p:cNvPr id="28" name="Rectangle 27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29" name="Rectangle 28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30" name="Rectangle 29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31" name="Rectangle 30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32" name="Rectangle 31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34" name="Rectangle 33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24" name="Rectangle 23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02494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-15911" y="-19665"/>
            <a:ext cx="9177330" cy="640353"/>
          </a:xfrm>
          <a:noFill/>
        </p:spPr>
        <p:txBody>
          <a:bodyPr>
            <a:noAutofit/>
          </a:bodyPr>
          <a:lstStyle/>
          <a:p>
            <a:r>
              <a:rPr lang="el-GR" sz="2800" dirty="0">
                <a:effectLst/>
              </a:rPr>
              <a:t>Χρησιμοποιώντας το </a:t>
            </a:r>
            <a:r>
              <a:rPr lang="en-GB" sz="2800" dirty="0" smtClean="0">
                <a:effectLst/>
              </a:rPr>
              <a:t>IOS Router Status Commands</a:t>
            </a:r>
            <a:r>
              <a:rPr lang="el-GR" sz="2800" dirty="0" smtClean="0">
                <a:effectLst/>
              </a:rPr>
              <a:t> 10/22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53</a:t>
            </a:fld>
            <a:endParaRPr lang="el-GR"/>
          </a:p>
        </p:txBody>
      </p:sp>
      <p:sp>
        <p:nvSpPr>
          <p:cNvPr id="2" name="Rectangle 1"/>
          <p:cNvSpPr/>
          <p:nvPr/>
        </p:nvSpPr>
        <p:spPr>
          <a:xfrm>
            <a:off x="179512" y="980728"/>
            <a:ext cx="4612007" cy="7066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Internetwork Operating System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1687368"/>
            <a:ext cx="1584177" cy="16714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Programs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63876" y="1687368"/>
            <a:ext cx="1512168" cy="16714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Dynamic</a:t>
            </a:r>
          </a:p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Configuration</a:t>
            </a:r>
          </a:p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Information</a:t>
            </a:r>
            <a:endParaRPr lang="el-GR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76044" y="1687368"/>
            <a:ext cx="1515476" cy="16714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Tables and</a:t>
            </a:r>
          </a:p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Buffers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91521" y="980728"/>
            <a:ext cx="1580679" cy="2378084"/>
          </a:xfrm>
          <a:prstGeom prst="rect">
            <a:avLst/>
          </a:prstGeom>
          <a:solidFill>
            <a:srgbClr val="004B8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Backup Configuration File</a:t>
            </a:r>
            <a:endParaRPr lang="el-GR" b="1" dirty="0"/>
          </a:p>
        </p:txBody>
      </p:sp>
      <p:sp>
        <p:nvSpPr>
          <p:cNvPr id="10" name="Rectangle 9"/>
          <p:cNvSpPr/>
          <p:nvPr/>
        </p:nvSpPr>
        <p:spPr>
          <a:xfrm>
            <a:off x="6372201" y="980728"/>
            <a:ext cx="1296144" cy="23780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Operating Systems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68345" y="980728"/>
            <a:ext cx="1296143" cy="23780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Interfaces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08321" y="2243679"/>
            <a:ext cx="1414671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RN #show startup-</a:t>
            </a:r>
            <a:r>
              <a:rPr lang="en-US" sz="1600" b="1" dirty="0" err="1" smtClean="0">
                <a:latin typeface="+mn-lt"/>
              </a:rPr>
              <a:t>config</a:t>
            </a:r>
            <a:endParaRPr lang="el-GR" sz="1600" b="1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9511" y="642174"/>
            <a:ext cx="4612008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RAM</a:t>
            </a:r>
            <a:endParaRPr lang="el-GR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91520" y="642174"/>
            <a:ext cx="1580680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NVRAM</a:t>
            </a:r>
            <a:endParaRPr lang="el-GR" sz="1600" b="1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72199" y="642174"/>
            <a:ext cx="1296146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Flash</a:t>
            </a:r>
            <a:endParaRPr lang="el-GR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1" y="3501008"/>
            <a:ext cx="878497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>
                <a:solidFill>
                  <a:srgbClr val="990033"/>
                </a:solidFill>
                <a:latin typeface="+mn-lt"/>
              </a:rPr>
              <a:t>show </a:t>
            </a:r>
            <a:r>
              <a:rPr lang="en-GB" sz="2200" b="1" dirty="0" err="1">
                <a:solidFill>
                  <a:srgbClr val="990033"/>
                </a:solidFill>
                <a:latin typeface="+mn-lt"/>
              </a:rPr>
              <a:t>startup-config</a:t>
            </a:r>
            <a:r>
              <a:rPr lang="el-GR" sz="2200" dirty="0">
                <a:latin typeface="+mn-lt"/>
              </a:rPr>
              <a:t>: με αυτήν την εντολή παίρνουμε πληροφορίες για την αρχική διάρθρωση με την οποία ξεκινά ο δρομολογητής μετά από κάθε επανεκκίνησή του. Το </a:t>
            </a:r>
            <a:r>
              <a:rPr lang="en-GB" sz="2200" dirty="0">
                <a:latin typeface="+mn-lt"/>
              </a:rPr>
              <a:t>configuration</a:t>
            </a:r>
            <a:r>
              <a:rPr lang="el-GR" sz="2200" dirty="0">
                <a:latin typeface="+mn-lt"/>
              </a:rPr>
              <a:t> αυτό (</a:t>
            </a:r>
            <a:r>
              <a:rPr lang="en-US" sz="2200" dirty="0">
                <a:latin typeface="+mn-lt"/>
              </a:rPr>
              <a:t>backup configuration file) </a:t>
            </a:r>
            <a:r>
              <a:rPr lang="el-GR" sz="2200" dirty="0">
                <a:latin typeface="+mn-lt"/>
              </a:rPr>
              <a:t>είναι αποθηκευμένο στην </a:t>
            </a:r>
            <a:r>
              <a:rPr lang="en-GB" sz="2200" dirty="0">
                <a:latin typeface="+mn-lt"/>
              </a:rPr>
              <a:t>NVRAM</a:t>
            </a:r>
            <a:r>
              <a:rPr lang="el-GR" sz="2200" dirty="0">
                <a:latin typeface="+mn-lt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5536" y="5447591"/>
            <a:ext cx="8171446" cy="646331"/>
          </a:xfrm>
          <a:prstGeom prst="rect">
            <a:avLst/>
          </a:prstGeom>
          <a:ln>
            <a:solidFill>
              <a:srgbClr val="004B82"/>
            </a:solidFill>
          </a:ln>
        </p:spPr>
        <p:txBody>
          <a:bodyPr wrap="square">
            <a:spAutoFit/>
          </a:bodyPr>
          <a:lstStyle/>
          <a:p>
            <a:r>
              <a:rPr lang="en-GB" b="1" dirty="0" smtClean="0">
                <a:latin typeface="+mn-lt"/>
              </a:rPr>
              <a:t>Cisco876#show </a:t>
            </a:r>
            <a:r>
              <a:rPr lang="en-GB" b="1" dirty="0" err="1">
                <a:latin typeface="+mn-lt"/>
              </a:rPr>
              <a:t>startup-config</a:t>
            </a:r>
            <a:r>
              <a:rPr lang="en-GB" b="1" dirty="0">
                <a:latin typeface="+mn-lt"/>
              </a:rPr>
              <a:t> </a:t>
            </a:r>
            <a:endParaRPr lang="el-GR" b="1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Παράδειγμα μετά τη δομή </a:t>
            </a:r>
            <a:r>
              <a:rPr lang="en-US" dirty="0">
                <a:latin typeface="+mn-lt"/>
              </a:rPr>
              <a:t>configuration </a:t>
            </a:r>
            <a:r>
              <a:rPr lang="en-US" dirty="0" smtClean="0">
                <a:latin typeface="+mn-lt"/>
              </a:rPr>
              <a:t>file</a:t>
            </a:r>
            <a:endParaRPr lang="el-GR" dirty="0">
              <a:latin typeface="+mn-lt"/>
            </a:endParaRPr>
          </a:p>
        </p:txBody>
      </p:sp>
      <p:sp>
        <p:nvSpPr>
          <p:cNvPr id="28" name="Rectangle 27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29" name="Rectangle 28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30" name="Rectangle 29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31" name="Rectangle 30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32" name="Rectangle 31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34" name="Rectangle 33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24" name="Rectangle 23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02494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-15911" y="-19665"/>
            <a:ext cx="9177330" cy="640353"/>
          </a:xfrm>
          <a:noFill/>
        </p:spPr>
        <p:txBody>
          <a:bodyPr>
            <a:noAutofit/>
          </a:bodyPr>
          <a:lstStyle/>
          <a:p>
            <a:r>
              <a:rPr lang="el-GR" sz="2800" dirty="0">
                <a:effectLst/>
              </a:rPr>
              <a:t>Χρησιμοποιώντας το </a:t>
            </a:r>
            <a:r>
              <a:rPr lang="en-GB" sz="2800" dirty="0" smtClean="0">
                <a:effectLst/>
              </a:rPr>
              <a:t>IOS Router Status Commands</a:t>
            </a:r>
            <a:r>
              <a:rPr lang="el-GR" sz="2800" dirty="0" smtClean="0">
                <a:effectLst/>
              </a:rPr>
              <a:t> 11/22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54</a:t>
            </a:fld>
            <a:endParaRPr lang="el-GR"/>
          </a:p>
        </p:txBody>
      </p:sp>
      <p:sp>
        <p:nvSpPr>
          <p:cNvPr id="2" name="Rectangle 1"/>
          <p:cNvSpPr/>
          <p:nvPr/>
        </p:nvSpPr>
        <p:spPr>
          <a:xfrm>
            <a:off x="179512" y="980728"/>
            <a:ext cx="4612007" cy="7066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Internetwork Operating System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1687368"/>
            <a:ext cx="1584177" cy="16714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Programs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63876" y="1687368"/>
            <a:ext cx="1512168" cy="16714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Dynamic</a:t>
            </a:r>
          </a:p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Configuration</a:t>
            </a:r>
          </a:p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Information</a:t>
            </a:r>
            <a:endParaRPr lang="el-GR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76044" y="1687368"/>
            <a:ext cx="1515476" cy="16714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Tables and</a:t>
            </a:r>
          </a:p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Buffers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91521" y="980728"/>
            <a:ext cx="1580679" cy="23780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Backup Configuration File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72201" y="980728"/>
            <a:ext cx="1296144" cy="23780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Operating Systems</a:t>
            </a:r>
            <a:endParaRPr lang="el-GR" b="1" dirty="0"/>
          </a:p>
        </p:txBody>
      </p:sp>
      <p:sp>
        <p:nvSpPr>
          <p:cNvPr id="11" name="Rectangle 10"/>
          <p:cNvSpPr/>
          <p:nvPr/>
        </p:nvSpPr>
        <p:spPr>
          <a:xfrm>
            <a:off x="7668345" y="980728"/>
            <a:ext cx="1296143" cy="23780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Interfaces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89620" y="2243679"/>
            <a:ext cx="1188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+mn-lt"/>
              </a:rPr>
              <a:t>RN#show</a:t>
            </a:r>
            <a:r>
              <a:rPr lang="en-US" sz="1600" b="1" dirty="0" smtClean="0">
                <a:latin typeface="+mn-lt"/>
              </a:rPr>
              <a:t> flash</a:t>
            </a:r>
            <a:endParaRPr lang="el-GR" sz="1600" b="1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9511" y="642174"/>
            <a:ext cx="4628810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RAM</a:t>
            </a:r>
            <a:endParaRPr lang="el-GR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91520" y="642174"/>
            <a:ext cx="1580680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NVRAM</a:t>
            </a:r>
            <a:endParaRPr lang="el-GR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72199" y="642174"/>
            <a:ext cx="1296146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Flash</a:t>
            </a:r>
            <a:endParaRPr lang="el-GR" sz="1600" b="1" dirty="0">
              <a:latin typeface="+mn-lt"/>
            </a:endParaRPr>
          </a:p>
        </p:txBody>
      </p:sp>
      <p:sp>
        <p:nvSpPr>
          <p:cNvPr id="24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3501008"/>
            <a:ext cx="8784976" cy="2736304"/>
          </a:xfrm>
          <a:noFill/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GB" sz="2400" b="1" dirty="0" smtClean="0">
                <a:solidFill>
                  <a:srgbClr val="C00000"/>
                </a:solidFill>
                <a:effectLst/>
              </a:rPr>
              <a:t>show flash</a:t>
            </a:r>
            <a:r>
              <a:rPr lang="el-GR" sz="2400" b="1" dirty="0" smtClean="0">
                <a:solidFill>
                  <a:srgbClr val="C00000"/>
                </a:solidFill>
                <a:effectLst/>
              </a:rPr>
              <a:t>: </a:t>
            </a:r>
            <a:r>
              <a:rPr lang="el-GR" sz="2400" b="0" dirty="0" smtClean="0">
                <a:effectLst/>
              </a:rPr>
              <a:t>με </a:t>
            </a:r>
            <a:r>
              <a:rPr lang="el-GR" sz="2400" b="0" dirty="0">
                <a:effectLst/>
              </a:rPr>
              <a:t>αυτήν την εντολή παίρνουμε πληροφορίες για το μέγεθος της μνήμης </a:t>
            </a:r>
            <a:r>
              <a:rPr lang="en-GB" sz="2400" b="0" dirty="0">
                <a:effectLst/>
              </a:rPr>
              <a:t>flash, </a:t>
            </a:r>
            <a:r>
              <a:rPr lang="el-GR" sz="2400" b="0" dirty="0">
                <a:effectLst/>
              </a:rPr>
              <a:t>το χρησιμοποιούμενο και διαθέσιμο μέγεθος μνήμης </a:t>
            </a:r>
            <a:r>
              <a:rPr lang="en-GB" sz="2400" b="0" dirty="0">
                <a:effectLst/>
              </a:rPr>
              <a:t>flash</a:t>
            </a:r>
            <a:r>
              <a:rPr lang="el-GR" sz="2400" b="0" dirty="0">
                <a:effectLst/>
              </a:rPr>
              <a:t> καθώς και για την έκδοση του ΙΟ</a:t>
            </a:r>
            <a:r>
              <a:rPr lang="en-GB" sz="2400" b="0" dirty="0">
                <a:effectLst/>
              </a:rPr>
              <a:t>S </a:t>
            </a:r>
            <a:r>
              <a:rPr lang="el-GR" sz="2400" b="0" dirty="0">
                <a:effectLst/>
              </a:rPr>
              <a:t>που τρέχει στον δρομολογητή. </a:t>
            </a:r>
          </a:p>
          <a:p>
            <a:pPr>
              <a:lnSpc>
                <a:spcPct val="90000"/>
              </a:lnSpc>
            </a:pPr>
            <a:endParaRPr lang="en-GB" sz="2000" dirty="0" smtClean="0">
              <a:effectLst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sz="2000" b="1" dirty="0">
                <a:effectLst/>
              </a:rPr>
              <a:t>Cisco2620#</a:t>
            </a:r>
            <a:r>
              <a:rPr lang="en-GB" sz="2000" b="1" dirty="0">
                <a:solidFill>
                  <a:srgbClr val="C00000"/>
                </a:solidFill>
                <a:effectLst/>
              </a:rPr>
              <a:t>show flash</a:t>
            </a:r>
            <a:endParaRPr lang="el-GR" sz="2000" b="1" dirty="0">
              <a:solidFill>
                <a:srgbClr val="C00000"/>
              </a:solidFill>
              <a:effectLst/>
            </a:endParaRPr>
          </a:p>
          <a:p>
            <a:pPr marL="0" indent="0">
              <a:lnSpc>
                <a:spcPct val="90000"/>
              </a:lnSpc>
              <a:buNone/>
            </a:pPr>
            <a:endParaRPr lang="el-GR" sz="2000" b="1" dirty="0" smtClean="0">
              <a:effectLst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sz="2000" b="1" dirty="0" smtClean="0">
                <a:effectLst/>
              </a:rPr>
              <a:t>System flash directory: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b="1" dirty="0" smtClean="0">
                <a:effectLst/>
              </a:rPr>
              <a:t>File  Length   Name/status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b="1" dirty="0" smtClean="0">
                <a:effectLst/>
              </a:rPr>
              <a:t>1   5284916  c2600-i-mz.122-7.bin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b="1" dirty="0" smtClean="0">
                <a:effectLst/>
              </a:rPr>
              <a:t>[5284980 bytes used, 11492236 available, 16777216 total]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b="1" dirty="0" smtClean="0">
                <a:effectLst/>
              </a:rPr>
              <a:t>16384K bytes of processor board System flash (Read/Write)</a:t>
            </a:r>
            <a:endParaRPr lang="el-GR" sz="2000" b="1" dirty="0" smtClean="0">
              <a:effectLst/>
            </a:endParaRPr>
          </a:p>
          <a:p>
            <a:pPr>
              <a:lnSpc>
                <a:spcPct val="90000"/>
              </a:lnSpc>
            </a:pPr>
            <a:endParaRPr lang="el-GR" sz="2000" dirty="0" smtClean="0">
              <a:effectLst/>
            </a:endParaRPr>
          </a:p>
          <a:p>
            <a:pPr>
              <a:lnSpc>
                <a:spcPct val="90000"/>
              </a:lnSpc>
            </a:pPr>
            <a:endParaRPr lang="en-US" sz="2000" b="0" dirty="0" smtClean="0">
              <a:effectLst/>
            </a:endParaRPr>
          </a:p>
        </p:txBody>
      </p:sp>
      <p:sp>
        <p:nvSpPr>
          <p:cNvPr id="28" name="Rectangle 27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29" name="Rectangle 28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30" name="Rectangle 29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31" name="Rectangle 30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32" name="Rectangle 31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34" name="Rectangle 33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25" name="Rectangle 24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67481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-15911" y="-19665"/>
            <a:ext cx="9177330" cy="640353"/>
          </a:xfrm>
          <a:noFill/>
        </p:spPr>
        <p:txBody>
          <a:bodyPr>
            <a:noAutofit/>
          </a:bodyPr>
          <a:lstStyle/>
          <a:p>
            <a:r>
              <a:rPr lang="el-GR" sz="2800" dirty="0">
                <a:effectLst/>
              </a:rPr>
              <a:t>Χρησιμοποιώντας το </a:t>
            </a:r>
            <a:r>
              <a:rPr lang="en-GB" sz="2800" dirty="0" smtClean="0">
                <a:effectLst/>
              </a:rPr>
              <a:t>IOS Router Status Commands</a:t>
            </a:r>
            <a:r>
              <a:rPr lang="el-GR" sz="2800" dirty="0" smtClean="0">
                <a:effectLst/>
              </a:rPr>
              <a:t> 12/22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55</a:t>
            </a:fld>
            <a:endParaRPr lang="el-GR"/>
          </a:p>
        </p:txBody>
      </p:sp>
      <p:sp>
        <p:nvSpPr>
          <p:cNvPr id="2" name="Rectangle 1"/>
          <p:cNvSpPr/>
          <p:nvPr/>
        </p:nvSpPr>
        <p:spPr>
          <a:xfrm>
            <a:off x="179512" y="980728"/>
            <a:ext cx="4612007" cy="7066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Internetwork Operating System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1687368"/>
            <a:ext cx="1584177" cy="16714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Programs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63876" y="1687368"/>
            <a:ext cx="1512168" cy="16714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Dynamic</a:t>
            </a:r>
          </a:p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Configuration</a:t>
            </a:r>
          </a:p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Information</a:t>
            </a:r>
            <a:endParaRPr lang="el-GR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76044" y="1687368"/>
            <a:ext cx="1515476" cy="16714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Tables and</a:t>
            </a:r>
          </a:p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Buffers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91521" y="980728"/>
            <a:ext cx="1580679" cy="23780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Backup Configuration File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72201" y="980728"/>
            <a:ext cx="1296144" cy="23780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Operating Systems</a:t>
            </a: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68345" y="980728"/>
            <a:ext cx="1296143" cy="23780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Interfaces</a:t>
            </a:r>
            <a:endParaRPr lang="el-GR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685765" y="2243679"/>
            <a:ext cx="1278724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RN #show interfaces</a:t>
            </a:r>
            <a:endParaRPr lang="el-GR" sz="1600" b="1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9511" y="642174"/>
            <a:ext cx="4612008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RAM</a:t>
            </a:r>
            <a:endParaRPr lang="el-GR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91520" y="642174"/>
            <a:ext cx="1580680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NVRAM</a:t>
            </a:r>
            <a:endParaRPr lang="el-GR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72199" y="642174"/>
            <a:ext cx="1296146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Flash</a:t>
            </a:r>
            <a:endParaRPr lang="el-GR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6320" y="3501008"/>
            <a:ext cx="851214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>
                <a:solidFill>
                  <a:srgbClr val="820000"/>
                </a:solidFill>
                <a:latin typeface="+mn-lt"/>
              </a:rPr>
              <a:t>show interfaces</a:t>
            </a:r>
            <a:r>
              <a:rPr lang="el-GR" sz="2200" dirty="0">
                <a:solidFill>
                  <a:srgbClr val="820000"/>
                </a:solidFill>
                <a:latin typeface="+mn-lt"/>
              </a:rPr>
              <a:t>: </a:t>
            </a:r>
            <a:r>
              <a:rPr lang="el-GR" sz="2200" dirty="0">
                <a:latin typeface="+mn-lt"/>
              </a:rPr>
              <a:t>με αυτήν την εντολή  εμφανίζονται στατιστικά για όλα τα διαμορφωμένα </a:t>
            </a:r>
            <a:r>
              <a:rPr lang="en-US" sz="2200" dirty="0">
                <a:latin typeface="+mn-lt"/>
              </a:rPr>
              <a:t>interfaces </a:t>
            </a:r>
            <a:r>
              <a:rPr lang="el-GR" sz="2200" dirty="0">
                <a:latin typeface="+mn-lt"/>
              </a:rPr>
              <a:t>του δρομολογητή.</a:t>
            </a:r>
            <a:endParaRPr lang="en-US" sz="2200" dirty="0">
              <a:latin typeface="+mn-lt"/>
            </a:endParaRPr>
          </a:p>
          <a:p>
            <a:pPr>
              <a:buFontTx/>
              <a:buChar char="•"/>
            </a:pPr>
            <a:endParaRPr lang="el-GR" sz="22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200" dirty="0">
                <a:latin typeface="+mn-lt"/>
              </a:rPr>
              <a:t>Μπορούμε για παράδειγμα να δούμε το </a:t>
            </a:r>
            <a:r>
              <a:rPr lang="en-US" sz="2200" dirty="0">
                <a:latin typeface="+mn-lt"/>
              </a:rPr>
              <a:t>MTU (max transmit unit) </a:t>
            </a:r>
            <a:r>
              <a:rPr lang="el-GR" sz="2200" dirty="0">
                <a:latin typeface="+mn-lt"/>
              </a:rPr>
              <a:t>για ένα </a:t>
            </a:r>
            <a:r>
              <a:rPr lang="en-US" sz="2200" dirty="0" err="1">
                <a:latin typeface="+mn-lt"/>
              </a:rPr>
              <a:t>ethernet</a:t>
            </a:r>
            <a:r>
              <a:rPr lang="en-US" sz="2200" dirty="0">
                <a:latin typeface="+mn-lt"/>
              </a:rPr>
              <a:t> interface</a:t>
            </a:r>
            <a:endParaRPr lang="el-GR" sz="2200" dirty="0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7544" y="5517232"/>
            <a:ext cx="8208912" cy="430887"/>
          </a:xfrm>
          <a:prstGeom prst="rect">
            <a:avLst/>
          </a:prstGeom>
          <a:ln>
            <a:solidFill>
              <a:srgbClr val="004B82"/>
            </a:solidFill>
          </a:ln>
        </p:spPr>
        <p:txBody>
          <a:bodyPr wrap="square">
            <a:spAutoFit/>
          </a:bodyPr>
          <a:lstStyle/>
          <a:p>
            <a:r>
              <a:rPr lang="de-CH" sz="2200" b="1" dirty="0" err="1" smtClean="0">
                <a:latin typeface="+mn-lt"/>
              </a:rPr>
              <a:t>Router_kor</a:t>
            </a:r>
            <a:r>
              <a:rPr lang="en-GB" sz="2200" b="1" dirty="0" smtClean="0">
                <a:latin typeface="+mn-lt"/>
              </a:rPr>
              <a:t>#show </a:t>
            </a:r>
            <a:r>
              <a:rPr lang="en-GB" sz="2200" b="1" dirty="0">
                <a:latin typeface="+mn-lt"/>
              </a:rPr>
              <a:t>interfaces</a:t>
            </a:r>
            <a:r>
              <a:rPr lang="en-GB" sz="2200" dirty="0">
                <a:latin typeface="+mn-lt"/>
              </a:rPr>
              <a:t> </a:t>
            </a:r>
            <a:endParaRPr lang="el-GR" sz="2200" dirty="0">
              <a:latin typeface="+mn-lt"/>
            </a:endParaRPr>
          </a:p>
        </p:txBody>
      </p:sp>
      <p:sp>
        <p:nvSpPr>
          <p:cNvPr id="19" name="Rectangle 18">
            <a:hlinkClick r:id="rId3" action="ppaction://hlinksldjump"/>
          </p:cNvPr>
          <p:cNvSpPr/>
          <p:nvPr/>
        </p:nvSpPr>
        <p:spPr>
          <a:xfrm>
            <a:off x="467544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8995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24" name="Rectangle 23">
            <a:hlinkClick r:id="rId5" action="ppaction://hlinksldjump"/>
          </p:cNvPr>
          <p:cNvSpPr/>
          <p:nvPr/>
        </p:nvSpPr>
        <p:spPr>
          <a:xfrm>
            <a:off x="1322063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25" name="Rectangle 24">
            <a:hlinkClick r:id="rId6" action="ppaction://hlinksldjump"/>
          </p:cNvPr>
          <p:cNvSpPr/>
          <p:nvPr/>
        </p:nvSpPr>
        <p:spPr>
          <a:xfrm>
            <a:off x="175233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26" name="Rectangle 25">
            <a:hlinkClick r:id="rId7" action="ppaction://hlinksldjump"/>
          </p:cNvPr>
          <p:cNvSpPr/>
          <p:nvPr/>
        </p:nvSpPr>
        <p:spPr>
          <a:xfrm>
            <a:off x="21727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7" name="Rectangle 26">
            <a:hlinkClick r:id="rId8" action="ppaction://hlinksldjump"/>
          </p:cNvPr>
          <p:cNvSpPr/>
          <p:nvPr/>
        </p:nvSpPr>
        <p:spPr>
          <a:xfrm>
            <a:off x="259238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28" name="Rectangle 27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29" name="Rectangle 28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30" name="Rectangle 29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31" name="Rectangle 30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32" name="Rectangle 31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34" name="Rectangle 33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35" name="Rectangle 34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03975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sz="3600" dirty="0">
                <a:solidFill>
                  <a:prstClr val="black"/>
                </a:solidFill>
              </a:rPr>
              <a:t>Χρησιμοποιώντας το </a:t>
            </a:r>
            <a:r>
              <a:rPr lang="en-GB" sz="3600" dirty="0">
                <a:solidFill>
                  <a:prstClr val="black"/>
                </a:solidFill>
              </a:rPr>
              <a:t>IOS</a:t>
            </a:r>
            <a:r>
              <a:rPr lang="el-GR" sz="3600" dirty="0">
                <a:solidFill>
                  <a:prstClr val="black"/>
                </a:solidFill>
              </a:rPr>
              <a:t> </a:t>
            </a:r>
            <a:r>
              <a:rPr lang="el-GR" sz="3600" dirty="0" smtClean="0">
                <a:solidFill>
                  <a:prstClr val="black"/>
                </a:solidFill>
              </a:rPr>
              <a:t>1</a:t>
            </a:r>
            <a:r>
              <a:rPr lang="de-CH" sz="3600" dirty="0" smtClean="0">
                <a:solidFill>
                  <a:prstClr val="black"/>
                </a:solidFill>
              </a:rPr>
              <a:t>3</a:t>
            </a:r>
            <a:r>
              <a:rPr lang="el-GR" sz="3600" dirty="0" smtClean="0">
                <a:solidFill>
                  <a:prstClr val="black"/>
                </a:solidFill>
              </a:rPr>
              <a:t>/22</a:t>
            </a:r>
            <a:endParaRPr lang="el-GR" dirty="0" smtClean="0">
              <a:effectLst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4500" b="1" dirty="0" err="1" smtClean="0"/>
              <a:t>Router_kor</a:t>
            </a:r>
            <a:r>
              <a:rPr lang="en-US" sz="4500" b="1" dirty="0" smtClean="0"/>
              <a:t>#  </a:t>
            </a:r>
            <a:r>
              <a:rPr lang="en-US" sz="4500" b="1" dirty="0" smtClean="0">
                <a:solidFill>
                  <a:srgbClr val="C00000"/>
                </a:solidFill>
              </a:rPr>
              <a:t>show </a:t>
            </a:r>
            <a:r>
              <a:rPr lang="en-US" sz="4500" b="1" dirty="0">
                <a:solidFill>
                  <a:srgbClr val="C00000"/>
                </a:solidFill>
              </a:rPr>
              <a:t>interfaces </a:t>
            </a:r>
            <a:endParaRPr lang="el-GR" sz="45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3700" b="1" dirty="0" smtClean="0"/>
              <a:t>FastEthernet0 </a:t>
            </a:r>
            <a:r>
              <a:rPr lang="en-US" sz="3700" b="1" dirty="0"/>
              <a:t>is up, line protocol is up </a:t>
            </a:r>
            <a:endParaRPr lang="el-GR" sz="3700" b="1" dirty="0"/>
          </a:p>
          <a:p>
            <a:pPr marL="0" indent="0">
              <a:buNone/>
            </a:pPr>
            <a:r>
              <a:rPr lang="en-US" sz="3700" dirty="0" smtClean="0"/>
              <a:t>Hardware </a:t>
            </a:r>
            <a:r>
              <a:rPr lang="en-US" sz="3700" dirty="0"/>
              <a:t>is Fast Ethernet, address is 001e.4ac3.1004 (</a:t>
            </a:r>
            <a:r>
              <a:rPr lang="en-US" sz="3700" dirty="0" err="1"/>
              <a:t>bia</a:t>
            </a:r>
            <a:r>
              <a:rPr lang="en-US" sz="3700" dirty="0"/>
              <a:t> 001e.4ac3.1004)</a:t>
            </a:r>
            <a:endParaRPr lang="el-GR" sz="3700" dirty="0"/>
          </a:p>
          <a:p>
            <a:pPr marL="0" indent="0">
              <a:buNone/>
            </a:pPr>
            <a:r>
              <a:rPr lang="en-US" sz="3700" dirty="0" smtClean="0"/>
              <a:t>MTU </a:t>
            </a:r>
            <a:r>
              <a:rPr lang="en-US" sz="3700" dirty="0"/>
              <a:t>1500 bytes, BW 10000 Kbit/sec, DLY 100 </a:t>
            </a:r>
            <a:r>
              <a:rPr lang="en-US" sz="3700" dirty="0" err="1"/>
              <a:t>usec</a:t>
            </a:r>
            <a:r>
              <a:rPr lang="en-US" sz="3700" dirty="0"/>
              <a:t>, </a:t>
            </a:r>
            <a:endParaRPr lang="el-GR" sz="3700" dirty="0"/>
          </a:p>
          <a:p>
            <a:pPr marL="0" indent="0">
              <a:buNone/>
            </a:pPr>
            <a:r>
              <a:rPr lang="en-US" sz="3700" dirty="0" smtClean="0"/>
              <a:t>reliability </a:t>
            </a:r>
            <a:r>
              <a:rPr lang="en-US" sz="3700" dirty="0"/>
              <a:t>255/255, </a:t>
            </a:r>
            <a:r>
              <a:rPr lang="en-US" sz="3700" dirty="0" err="1"/>
              <a:t>txload</a:t>
            </a:r>
            <a:r>
              <a:rPr lang="en-US" sz="3700" dirty="0"/>
              <a:t> 1/255, </a:t>
            </a:r>
            <a:r>
              <a:rPr lang="en-US" sz="3700" dirty="0" err="1"/>
              <a:t>rxload</a:t>
            </a:r>
            <a:r>
              <a:rPr lang="en-US" sz="3700" dirty="0"/>
              <a:t> 1/255</a:t>
            </a:r>
            <a:endParaRPr lang="el-GR" sz="3700" dirty="0"/>
          </a:p>
          <a:p>
            <a:pPr marL="0" indent="0">
              <a:buNone/>
            </a:pPr>
            <a:r>
              <a:rPr lang="en-US" sz="3700" dirty="0" smtClean="0"/>
              <a:t>Encapsulation </a:t>
            </a:r>
            <a:r>
              <a:rPr lang="en-US" sz="3700" dirty="0"/>
              <a:t>ARPA, loopback not set</a:t>
            </a:r>
            <a:endParaRPr lang="el-GR" sz="3700" dirty="0"/>
          </a:p>
          <a:p>
            <a:pPr marL="0" indent="0">
              <a:buNone/>
            </a:pPr>
            <a:r>
              <a:rPr lang="en-US" sz="3700" dirty="0" err="1" smtClean="0"/>
              <a:t>Keepalive</a:t>
            </a:r>
            <a:r>
              <a:rPr lang="en-US" sz="3700" dirty="0" smtClean="0"/>
              <a:t> </a:t>
            </a:r>
            <a:r>
              <a:rPr lang="en-US" sz="3700" dirty="0"/>
              <a:t>set (10 sec)</a:t>
            </a:r>
            <a:endParaRPr lang="el-GR" sz="3700" dirty="0"/>
          </a:p>
          <a:p>
            <a:pPr marL="0" indent="0">
              <a:buNone/>
            </a:pPr>
            <a:r>
              <a:rPr lang="en-US" sz="3700" dirty="0" smtClean="0"/>
              <a:t>Half-duplex</a:t>
            </a:r>
            <a:r>
              <a:rPr lang="en-US" sz="3700" dirty="0"/>
              <a:t>, 10Mb/s</a:t>
            </a:r>
            <a:endParaRPr lang="el-GR" sz="3700" dirty="0"/>
          </a:p>
          <a:p>
            <a:pPr marL="0" indent="0">
              <a:buNone/>
            </a:pPr>
            <a:r>
              <a:rPr lang="en-US" sz="3700" dirty="0" smtClean="0"/>
              <a:t>ARP </a:t>
            </a:r>
            <a:r>
              <a:rPr lang="en-US" sz="3700" dirty="0"/>
              <a:t>type: ARPA, ARP Timeout 04:00:00</a:t>
            </a:r>
            <a:endParaRPr lang="el-GR" sz="3700" dirty="0"/>
          </a:p>
          <a:p>
            <a:pPr marL="0" indent="0">
              <a:buNone/>
            </a:pPr>
            <a:r>
              <a:rPr lang="en-US" sz="3700" dirty="0" smtClean="0"/>
              <a:t>Last </a:t>
            </a:r>
            <a:r>
              <a:rPr lang="en-US" sz="3700" dirty="0"/>
              <a:t>input never, output never, output hang never</a:t>
            </a:r>
            <a:endParaRPr lang="el-GR" sz="3700" dirty="0"/>
          </a:p>
          <a:p>
            <a:pPr marL="0" indent="0">
              <a:buNone/>
            </a:pPr>
            <a:r>
              <a:rPr lang="en-US" sz="3700" dirty="0" smtClean="0"/>
              <a:t>Last </a:t>
            </a:r>
            <a:r>
              <a:rPr lang="en-US" sz="3700" dirty="0"/>
              <a:t>clearing of "show interface" counters never</a:t>
            </a:r>
            <a:endParaRPr lang="el-GR" sz="3700" dirty="0"/>
          </a:p>
          <a:p>
            <a:pPr marL="0" indent="0">
              <a:buNone/>
            </a:pPr>
            <a:r>
              <a:rPr lang="en-US" sz="3700" dirty="0" smtClean="0"/>
              <a:t>Input </a:t>
            </a:r>
            <a:r>
              <a:rPr lang="en-US" sz="3700" dirty="0"/>
              <a:t>queue: 0/75/0/0 (size/max/drops/flushes); Total output drops: 0</a:t>
            </a:r>
            <a:endParaRPr lang="el-GR" sz="3700" dirty="0"/>
          </a:p>
          <a:p>
            <a:pPr marL="0" indent="0">
              <a:buNone/>
            </a:pPr>
            <a:r>
              <a:rPr lang="en-US" sz="3700" dirty="0" err="1" smtClean="0"/>
              <a:t>Queueing</a:t>
            </a:r>
            <a:r>
              <a:rPr lang="en-US" sz="3700" dirty="0" smtClean="0"/>
              <a:t> </a:t>
            </a:r>
            <a:r>
              <a:rPr lang="en-US" sz="3700" dirty="0"/>
              <a:t>strategy: </a:t>
            </a:r>
            <a:r>
              <a:rPr lang="en-US" sz="3700" dirty="0" err="1" smtClean="0"/>
              <a:t>fifo</a:t>
            </a:r>
            <a:endParaRPr lang="el-GR" sz="3700" dirty="0" smtClean="0"/>
          </a:p>
          <a:p>
            <a:pPr marL="0" indent="0">
              <a:buNone/>
            </a:pPr>
            <a:r>
              <a:rPr lang="en-US" sz="3700" dirty="0" smtClean="0"/>
              <a:t>………………</a:t>
            </a:r>
            <a:endParaRPr lang="el-GR" sz="3700" dirty="0"/>
          </a:p>
          <a:p>
            <a:pPr marL="0" indent="0">
              <a:buNone/>
            </a:pPr>
            <a:r>
              <a:rPr lang="en-US" sz="4500" b="1" dirty="0"/>
              <a:t>FastEthernet1 is up, line protocol is down </a:t>
            </a:r>
            <a:endParaRPr lang="el-GR" sz="4500" b="1" dirty="0"/>
          </a:p>
          <a:p>
            <a:pPr marL="0" indent="0">
              <a:buNone/>
            </a:pPr>
            <a:r>
              <a:rPr lang="en-US" sz="3700" dirty="0" smtClean="0"/>
              <a:t>Hardware </a:t>
            </a:r>
            <a:r>
              <a:rPr lang="en-US" sz="3700" dirty="0"/>
              <a:t>is Fast Ethernet, address is 001e.4ac3.1005 (</a:t>
            </a:r>
            <a:r>
              <a:rPr lang="en-US" sz="3700" dirty="0" err="1"/>
              <a:t>bia</a:t>
            </a:r>
            <a:r>
              <a:rPr lang="en-US" sz="3700" dirty="0"/>
              <a:t> 001e.4ac3.1005)</a:t>
            </a:r>
            <a:endParaRPr lang="el-GR" sz="3700" dirty="0"/>
          </a:p>
          <a:p>
            <a:pPr marL="0" indent="0">
              <a:buNone/>
            </a:pPr>
            <a:r>
              <a:rPr lang="en-US" sz="3700" dirty="0" smtClean="0"/>
              <a:t>MTU </a:t>
            </a:r>
            <a:r>
              <a:rPr lang="en-US" sz="3700" dirty="0"/>
              <a:t>1500 bytes, BW 100000 Kbit/sec, DLY 100 </a:t>
            </a:r>
            <a:r>
              <a:rPr lang="en-US" sz="3700" dirty="0" err="1"/>
              <a:t>usec</a:t>
            </a:r>
            <a:r>
              <a:rPr lang="en-US" sz="3700" dirty="0"/>
              <a:t>, </a:t>
            </a:r>
            <a:endParaRPr lang="el-GR" sz="3700" dirty="0"/>
          </a:p>
          <a:p>
            <a:pPr marL="0" indent="0">
              <a:buNone/>
            </a:pPr>
            <a:r>
              <a:rPr lang="en-US" sz="3800" dirty="0"/>
              <a:t>………..</a:t>
            </a:r>
            <a:endParaRPr lang="el-GR" sz="3800" dirty="0"/>
          </a:p>
          <a:p>
            <a:pPr marL="0" indent="0">
              <a:buNone/>
            </a:pPr>
            <a:r>
              <a:rPr lang="en-US" sz="4500" b="1" dirty="0"/>
              <a:t>FastEthernet3 is up, line protocol is up </a:t>
            </a:r>
            <a:endParaRPr lang="el-GR" sz="4500" b="1" dirty="0"/>
          </a:p>
          <a:p>
            <a:pPr marL="0" indent="0">
              <a:buNone/>
            </a:pPr>
            <a:r>
              <a:rPr lang="en-US" sz="3800" dirty="0" smtClean="0"/>
              <a:t>Hardware </a:t>
            </a:r>
            <a:r>
              <a:rPr lang="en-US" sz="3800" dirty="0"/>
              <a:t>is Fast Ethernet, address is 001e.4ac3.1007 (</a:t>
            </a:r>
            <a:r>
              <a:rPr lang="en-US" sz="3800" dirty="0" err="1"/>
              <a:t>bia</a:t>
            </a:r>
            <a:r>
              <a:rPr lang="en-US" sz="3800" dirty="0"/>
              <a:t> 001e.4ac3.1007)</a:t>
            </a:r>
            <a:endParaRPr lang="el-GR" sz="3800" dirty="0"/>
          </a:p>
          <a:p>
            <a:pPr marL="0" indent="0">
              <a:buNone/>
            </a:pPr>
            <a:r>
              <a:rPr lang="en-US" sz="2400" b="0" dirty="0" smtClean="0">
                <a:effectLst/>
              </a:rPr>
              <a:t>……………………………….</a:t>
            </a:r>
            <a:endParaRPr lang="el-GR" sz="2400" b="0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56</a:t>
            </a:fld>
            <a:endParaRPr lang="el-GR"/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28444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3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3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37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37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37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37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37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373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373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373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373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sz="3600" dirty="0">
                <a:solidFill>
                  <a:prstClr val="black"/>
                </a:solidFill>
              </a:rPr>
              <a:t>Χρησιμοποιώντας το </a:t>
            </a:r>
            <a:r>
              <a:rPr lang="en-GB" sz="3600" dirty="0">
                <a:solidFill>
                  <a:prstClr val="black"/>
                </a:solidFill>
              </a:rPr>
              <a:t>IOS</a:t>
            </a:r>
            <a:r>
              <a:rPr lang="el-GR" sz="3600" dirty="0">
                <a:solidFill>
                  <a:prstClr val="black"/>
                </a:solidFill>
              </a:rPr>
              <a:t> </a:t>
            </a:r>
            <a:r>
              <a:rPr lang="el-GR" sz="3600" dirty="0" smtClean="0">
                <a:solidFill>
                  <a:prstClr val="black"/>
                </a:solidFill>
              </a:rPr>
              <a:t>1</a:t>
            </a:r>
            <a:r>
              <a:rPr lang="de-CH" sz="3600" dirty="0" smtClean="0">
                <a:solidFill>
                  <a:prstClr val="black"/>
                </a:solidFill>
              </a:rPr>
              <a:t>4</a:t>
            </a:r>
            <a:r>
              <a:rPr lang="el-GR" sz="3600" dirty="0" smtClean="0">
                <a:solidFill>
                  <a:prstClr val="black"/>
                </a:solidFill>
              </a:rPr>
              <a:t>/22</a:t>
            </a:r>
            <a:endParaRPr lang="el-GR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57</a:t>
            </a:fld>
            <a:endParaRPr lang="el-GR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908720"/>
            <a:ext cx="5220072" cy="3312368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400" b="1" dirty="0" smtClean="0"/>
              <a:t>BRI0 is up, line protocol is up (spoofing)</a:t>
            </a:r>
            <a:endParaRPr lang="el-GR" sz="1400" b="1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300" dirty="0" smtClean="0"/>
              <a:t>  Hardware is BRI with S/T interface</a:t>
            </a:r>
            <a:endParaRPr lang="el-GR" sz="13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300" dirty="0" smtClean="0"/>
              <a:t>  Description: </a:t>
            </a:r>
            <a:r>
              <a:rPr lang="en-US" sz="1300" dirty="0" err="1" smtClean="0"/>
              <a:t>WAN_ISDN_BRI_Interface</a:t>
            </a:r>
            <a:r>
              <a:rPr lang="en-US" sz="1300" dirty="0" smtClean="0"/>
              <a:t> 128 kbps</a:t>
            </a:r>
            <a:endParaRPr lang="el-GR" sz="13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300" dirty="0" smtClean="0"/>
              <a:t>  MTU 1500 bytes, BW 64 Kbit/sec, DLY 20000 </a:t>
            </a:r>
            <a:r>
              <a:rPr lang="en-US" sz="1300" dirty="0" err="1" smtClean="0"/>
              <a:t>usec</a:t>
            </a:r>
            <a:r>
              <a:rPr lang="en-US" sz="1300" dirty="0" smtClean="0"/>
              <a:t>, </a:t>
            </a:r>
            <a:endParaRPr lang="el-GR" sz="13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300" dirty="0" smtClean="0"/>
              <a:t>     reliability 255/255, </a:t>
            </a:r>
            <a:r>
              <a:rPr lang="en-US" sz="1300" dirty="0" err="1" smtClean="0"/>
              <a:t>txload</a:t>
            </a:r>
            <a:r>
              <a:rPr lang="en-US" sz="1300" dirty="0" smtClean="0"/>
              <a:t> 1/255, </a:t>
            </a:r>
            <a:r>
              <a:rPr lang="en-US" sz="1300" dirty="0" err="1" smtClean="0"/>
              <a:t>rxload</a:t>
            </a:r>
            <a:r>
              <a:rPr lang="en-US" sz="1300" dirty="0" smtClean="0"/>
              <a:t> 1/255</a:t>
            </a:r>
            <a:endParaRPr lang="el-GR" sz="13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300" dirty="0" smtClean="0"/>
              <a:t>  Encapsulation HDLC, loopback not set</a:t>
            </a:r>
            <a:endParaRPr lang="el-GR" sz="13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300" dirty="0" smtClean="0"/>
              <a:t>  Carrier delay is 1 sec</a:t>
            </a:r>
            <a:endParaRPr lang="el-GR" sz="13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300" dirty="0" smtClean="0"/>
              <a:t>  Last input never, output never, output hang never</a:t>
            </a:r>
            <a:endParaRPr lang="el-GR" sz="13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300" dirty="0" smtClean="0"/>
              <a:t>  Last clearing of "show interface" counters never</a:t>
            </a:r>
            <a:endParaRPr lang="el-GR" sz="13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300" dirty="0" smtClean="0"/>
              <a:t>  Input queue: 0/75/0/0 (size/max/drops/flushes); Total output drops: 0</a:t>
            </a:r>
            <a:endParaRPr lang="el-GR" sz="13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300" dirty="0" smtClean="0"/>
              <a:t>  </a:t>
            </a:r>
            <a:r>
              <a:rPr lang="en-US" sz="1300" dirty="0" err="1" smtClean="0"/>
              <a:t>Queueing</a:t>
            </a:r>
            <a:r>
              <a:rPr lang="en-US" sz="1300" dirty="0" smtClean="0"/>
              <a:t> strategy: </a:t>
            </a:r>
            <a:r>
              <a:rPr lang="en-US" sz="1300" dirty="0" err="1" smtClean="0"/>
              <a:t>fifo</a:t>
            </a:r>
            <a:endParaRPr lang="el-GR" sz="13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300" dirty="0" smtClean="0"/>
              <a:t>  Output queue: 0/40 (size/max)</a:t>
            </a:r>
            <a:endParaRPr lang="el-GR" sz="13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300" dirty="0" smtClean="0"/>
              <a:t>  5 minute input rate 0 bits/sec, 0 packets/sec</a:t>
            </a:r>
            <a:endParaRPr lang="el-GR" sz="13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1300" dirty="0" smtClean="0"/>
              <a:t>……………..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3419872" y="3284984"/>
            <a:ext cx="5724128" cy="3573016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 smtClean="0"/>
              <a:t>ATM0 is up, line protocol is up </a:t>
            </a:r>
            <a:endParaRPr lang="el-GR" sz="1400" b="1" dirty="0" smtClean="0"/>
          </a:p>
          <a:p>
            <a:pPr marL="0" indent="0">
              <a:buNone/>
            </a:pPr>
            <a:r>
              <a:rPr lang="en-US" sz="1400" dirty="0" smtClean="0"/>
              <a:t>Hardware is MPC ATMSAR (with Alcatel ADSL Module)</a:t>
            </a:r>
            <a:endParaRPr lang="el-GR" sz="1400" dirty="0" smtClean="0"/>
          </a:p>
          <a:p>
            <a:pPr marL="0" indent="0">
              <a:buNone/>
            </a:pPr>
            <a:r>
              <a:rPr lang="en-US" sz="1400" dirty="0" smtClean="0"/>
              <a:t>MTU 1492 bytes, sub MTU 1492, BW 861 Kbit/sec, DLY 420 </a:t>
            </a:r>
            <a:r>
              <a:rPr lang="en-US" sz="1400" dirty="0" err="1" smtClean="0"/>
              <a:t>usec</a:t>
            </a:r>
            <a:r>
              <a:rPr lang="en-US" sz="1400" dirty="0" smtClean="0"/>
              <a:t>, </a:t>
            </a:r>
            <a:endParaRPr lang="el-GR" sz="1400" dirty="0" smtClean="0"/>
          </a:p>
          <a:p>
            <a:pPr marL="0" indent="0">
              <a:buNone/>
            </a:pPr>
            <a:r>
              <a:rPr lang="en-US" sz="1400" dirty="0" smtClean="0"/>
              <a:t>   reliability 255/255, </a:t>
            </a:r>
            <a:r>
              <a:rPr lang="en-US" sz="1400" dirty="0" err="1" smtClean="0"/>
              <a:t>txload</a:t>
            </a:r>
            <a:r>
              <a:rPr lang="en-US" sz="1400" dirty="0" smtClean="0"/>
              <a:t> 1/255, </a:t>
            </a:r>
            <a:r>
              <a:rPr lang="en-US" sz="1400" dirty="0" err="1" smtClean="0"/>
              <a:t>rxload</a:t>
            </a:r>
            <a:r>
              <a:rPr lang="en-US" sz="1400" dirty="0" smtClean="0"/>
              <a:t> 1/255</a:t>
            </a:r>
            <a:endParaRPr lang="el-GR" sz="1400" dirty="0" smtClean="0"/>
          </a:p>
          <a:p>
            <a:pPr marL="0" indent="0">
              <a:buNone/>
            </a:pPr>
            <a:r>
              <a:rPr lang="en-US" sz="1400" dirty="0" smtClean="0"/>
              <a:t>Encapsulation ATM, loopback not set</a:t>
            </a:r>
            <a:endParaRPr lang="el-GR" sz="1400" dirty="0" smtClean="0"/>
          </a:p>
          <a:p>
            <a:pPr marL="0" indent="0">
              <a:buNone/>
            </a:pPr>
            <a:r>
              <a:rPr lang="en-US" sz="1400" dirty="0" smtClean="0"/>
              <a:t>Encapsulation(s): AAL5  AAL2, PVC mode</a:t>
            </a:r>
            <a:endParaRPr lang="el-GR" sz="1400" dirty="0" smtClean="0"/>
          </a:p>
          <a:p>
            <a:pPr marL="0" indent="0">
              <a:buNone/>
            </a:pPr>
            <a:r>
              <a:rPr lang="en-US" sz="1400" dirty="0" smtClean="0"/>
              <a:t>10 maximum active VCs, 1024 VCs per VP, 1 current VCCs</a:t>
            </a:r>
            <a:endParaRPr lang="el-GR" sz="1400" dirty="0" smtClean="0"/>
          </a:p>
          <a:p>
            <a:pPr marL="0" indent="0">
              <a:buNone/>
            </a:pPr>
            <a:r>
              <a:rPr lang="en-US" sz="1400" dirty="0" smtClean="0"/>
              <a:t>VC Auto Creation Disabled.</a:t>
            </a:r>
            <a:endParaRPr lang="el-GR" sz="1400" dirty="0" smtClean="0"/>
          </a:p>
          <a:p>
            <a:pPr marL="0" indent="0">
              <a:buNone/>
            </a:pPr>
            <a:r>
              <a:rPr lang="en-US" sz="1400" dirty="0" smtClean="0"/>
              <a:t>VC idle disconnect time: 300 seconds</a:t>
            </a:r>
            <a:endParaRPr lang="el-GR" sz="1400" dirty="0" smtClean="0"/>
          </a:p>
          <a:p>
            <a:pPr marL="0" indent="0">
              <a:buNone/>
            </a:pPr>
            <a:r>
              <a:rPr lang="en-US" sz="1400" dirty="0" smtClean="0"/>
              <a:t>Last input never, output 00:00:02, output hang never</a:t>
            </a:r>
            <a:endParaRPr lang="el-GR" sz="1400" dirty="0" smtClean="0"/>
          </a:p>
          <a:p>
            <a:pPr marL="0" indent="0">
              <a:buNone/>
            </a:pPr>
            <a:r>
              <a:rPr lang="en-US" sz="1400" dirty="0" smtClean="0"/>
              <a:t>Last clearing of "show interface" counters never</a:t>
            </a:r>
            <a:endParaRPr lang="el-GR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Input queue: 0/75/0/0 (size/max/drops/flushes); Total output drops:    698269</a:t>
            </a:r>
            <a:endParaRPr lang="el-GR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 smtClean="0"/>
              <a:t>Queueing</a:t>
            </a:r>
            <a:r>
              <a:rPr lang="en-US" sz="1400" dirty="0" smtClean="0"/>
              <a:t> strategy: Per VC </a:t>
            </a:r>
            <a:r>
              <a:rPr lang="en-US" sz="1400" dirty="0" err="1" smtClean="0"/>
              <a:t>Queueing</a:t>
            </a:r>
            <a:endParaRPr lang="el-GR" sz="14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251520" y="6165304"/>
            <a:ext cx="3240360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Straight Connector 5"/>
          <p:cNvCxnSpPr/>
          <p:nvPr/>
        </p:nvCxnSpPr>
        <p:spPr>
          <a:xfrm>
            <a:off x="3419872" y="3312000"/>
            <a:ext cx="4968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419872" y="3312000"/>
            <a:ext cx="0" cy="339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1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3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3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37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sz="3600" dirty="0">
                <a:solidFill>
                  <a:prstClr val="black"/>
                </a:solidFill>
              </a:rPr>
              <a:t>Χρησιμοποιώντας το </a:t>
            </a:r>
            <a:r>
              <a:rPr lang="en-GB" sz="3600" dirty="0">
                <a:solidFill>
                  <a:prstClr val="black"/>
                </a:solidFill>
              </a:rPr>
              <a:t>IOS</a:t>
            </a:r>
            <a:r>
              <a:rPr lang="el-GR" sz="3600" dirty="0">
                <a:solidFill>
                  <a:prstClr val="black"/>
                </a:solidFill>
              </a:rPr>
              <a:t> </a:t>
            </a:r>
            <a:r>
              <a:rPr lang="el-GR" sz="3600" dirty="0" smtClean="0">
                <a:solidFill>
                  <a:prstClr val="black"/>
                </a:solidFill>
              </a:rPr>
              <a:t>1</a:t>
            </a:r>
            <a:r>
              <a:rPr lang="de-CH" sz="3600" dirty="0" smtClean="0">
                <a:solidFill>
                  <a:prstClr val="black"/>
                </a:solidFill>
              </a:rPr>
              <a:t>5</a:t>
            </a:r>
            <a:r>
              <a:rPr lang="el-GR" sz="3600" dirty="0" smtClean="0">
                <a:solidFill>
                  <a:prstClr val="black"/>
                </a:solidFill>
              </a:rPr>
              <a:t>/22</a:t>
            </a:r>
            <a:endParaRPr lang="el-GR" dirty="0" smtClean="0">
              <a:effectLst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b="1" dirty="0"/>
              <a:t>Vlan1 is up, line protocol is up </a:t>
            </a:r>
            <a:endParaRPr lang="el-GR" sz="2400" b="1" dirty="0"/>
          </a:p>
          <a:p>
            <a:pPr marL="0" indent="0">
              <a:buNone/>
            </a:pPr>
            <a:r>
              <a:rPr lang="en-US" sz="1600" dirty="0"/>
              <a:t>  Hardware is </a:t>
            </a:r>
            <a:r>
              <a:rPr lang="en-US" sz="1600" dirty="0" err="1"/>
              <a:t>EtherSVI</a:t>
            </a:r>
            <a:r>
              <a:rPr lang="en-US" sz="1600" dirty="0"/>
              <a:t>, address is 001e.4ac3.1004 (</a:t>
            </a:r>
            <a:r>
              <a:rPr lang="en-US" sz="1600" dirty="0" err="1"/>
              <a:t>bia</a:t>
            </a:r>
            <a:r>
              <a:rPr lang="en-US" sz="1600" dirty="0"/>
              <a:t> 001e.4ac3.1004)</a:t>
            </a:r>
            <a:endParaRPr lang="el-GR" sz="1600" dirty="0"/>
          </a:p>
          <a:p>
            <a:pPr marL="0" indent="0">
              <a:buNone/>
            </a:pPr>
            <a:r>
              <a:rPr lang="en-US" sz="1600" dirty="0"/>
              <a:t>  Description: </a:t>
            </a:r>
            <a:r>
              <a:rPr lang="en-US" sz="1600" dirty="0" err="1"/>
              <a:t>School_LAN</a:t>
            </a:r>
            <a:r>
              <a:rPr lang="en-US" sz="1600" dirty="0"/>
              <a:t> 100 Mbps</a:t>
            </a:r>
            <a:endParaRPr lang="el-GR" sz="1600" dirty="0"/>
          </a:p>
          <a:p>
            <a:pPr marL="0" indent="0">
              <a:buNone/>
            </a:pPr>
            <a:r>
              <a:rPr lang="en-US" sz="1600" dirty="0"/>
              <a:t>  Internet address is 10.86.24.1/24</a:t>
            </a:r>
            <a:endParaRPr lang="el-GR" sz="1600" dirty="0"/>
          </a:p>
          <a:p>
            <a:pPr marL="0" indent="0">
              <a:buNone/>
            </a:pPr>
            <a:r>
              <a:rPr lang="en-US" sz="1600" dirty="0"/>
              <a:t>  MTU 1500 bytes, BW 100000 Kbit/sec, DLY 100 </a:t>
            </a:r>
            <a:r>
              <a:rPr lang="en-US" sz="1600" dirty="0" err="1"/>
              <a:t>usec</a:t>
            </a:r>
            <a:r>
              <a:rPr lang="en-US" sz="1600" dirty="0"/>
              <a:t>, </a:t>
            </a:r>
            <a:endParaRPr lang="el-GR" sz="1600" dirty="0"/>
          </a:p>
          <a:p>
            <a:pPr marL="0" indent="0">
              <a:buNone/>
            </a:pPr>
            <a:r>
              <a:rPr lang="en-US" sz="1600" dirty="0"/>
              <a:t>     reliability 255/255, </a:t>
            </a:r>
            <a:r>
              <a:rPr lang="en-US" sz="1600" dirty="0" err="1"/>
              <a:t>txload</a:t>
            </a:r>
            <a:r>
              <a:rPr lang="en-US" sz="1600" dirty="0"/>
              <a:t> 1/255, </a:t>
            </a:r>
            <a:r>
              <a:rPr lang="en-US" sz="1600" dirty="0" err="1"/>
              <a:t>rxload</a:t>
            </a:r>
            <a:r>
              <a:rPr lang="en-US" sz="1600" dirty="0"/>
              <a:t> 1/255</a:t>
            </a:r>
            <a:endParaRPr lang="el-GR" sz="1600" dirty="0"/>
          </a:p>
          <a:p>
            <a:pPr marL="0" indent="0">
              <a:buNone/>
            </a:pPr>
            <a:r>
              <a:rPr lang="en-US" sz="1600" dirty="0"/>
              <a:t>  Encapsulation ARPA, loopback not set</a:t>
            </a:r>
            <a:endParaRPr lang="el-GR" sz="1600" dirty="0"/>
          </a:p>
          <a:p>
            <a:pPr marL="0" indent="0">
              <a:buNone/>
            </a:pPr>
            <a:r>
              <a:rPr lang="en-US" sz="1600" dirty="0"/>
              <a:t>  ARP type: ARPA, ARP Timeout 04:00:00</a:t>
            </a:r>
            <a:endParaRPr lang="el-GR" sz="1600" dirty="0"/>
          </a:p>
          <a:p>
            <a:pPr marL="0" indent="0">
              <a:buNone/>
            </a:pPr>
            <a:r>
              <a:rPr lang="en-US" sz="1600" dirty="0"/>
              <a:t>  Last input 19:38:47, output never, output hang never</a:t>
            </a:r>
            <a:endParaRPr lang="el-GR" sz="1600" dirty="0"/>
          </a:p>
          <a:p>
            <a:pPr marL="0" indent="0">
              <a:buNone/>
            </a:pPr>
            <a:r>
              <a:rPr lang="en-US" sz="1600" dirty="0"/>
              <a:t>  Last clearing of "show interface" counters never</a:t>
            </a:r>
            <a:endParaRPr lang="el-GR" sz="1600" dirty="0"/>
          </a:p>
          <a:p>
            <a:pPr marL="0" indent="0">
              <a:buNone/>
            </a:pPr>
            <a:r>
              <a:rPr lang="en-US" sz="1600" dirty="0"/>
              <a:t>  Input queue: 0/75/37/0 (size/max/drops/flushes); Total output drops: 0</a:t>
            </a:r>
            <a:endParaRPr lang="el-GR" sz="1600" dirty="0"/>
          </a:p>
          <a:p>
            <a:pPr marL="0" indent="0">
              <a:buNone/>
            </a:pPr>
            <a:r>
              <a:rPr lang="en-US" sz="1600" dirty="0"/>
              <a:t>  </a:t>
            </a:r>
            <a:r>
              <a:rPr lang="en-US" sz="1600" dirty="0" err="1"/>
              <a:t>Queueing</a:t>
            </a:r>
            <a:r>
              <a:rPr lang="en-US" sz="1600" dirty="0"/>
              <a:t> strategy: </a:t>
            </a:r>
            <a:r>
              <a:rPr lang="en-US" sz="1600" dirty="0" err="1"/>
              <a:t>fifo</a:t>
            </a:r>
            <a:endParaRPr lang="el-GR" sz="1600" dirty="0"/>
          </a:p>
          <a:p>
            <a:pPr marL="0" indent="0">
              <a:buNone/>
            </a:pPr>
            <a:r>
              <a:rPr lang="en-US" sz="1600" dirty="0"/>
              <a:t>  Output queue: 0/100 (size/max)</a:t>
            </a:r>
            <a:endParaRPr lang="el-GR" sz="1600" dirty="0"/>
          </a:p>
          <a:p>
            <a:pPr marL="0" indent="0">
              <a:buNone/>
            </a:pPr>
            <a:r>
              <a:rPr lang="en-US" sz="1600" dirty="0"/>
              <a:t>  5 minute input rate 0 bits/sec, 0 packets/sec</a:t>
            </a:r>
            <a:endParaRPr lang="el-GR" sz="1600" dirty="0"/>
          </a:p>
          <a:p>
            <a:pPr marL="0" indent="0">
              <a:buNone/>
            </a:pPr>
            <a:r>
              <a:rPr lang="en-US" sz="1600" dirty="0"/>
              <a:t>  5 minute output rate 0 bits/sec, 0 packets/sec</a:t>
            </a:r>
            <a:endParaRPr lang="el-GR" sz="1600" dirty="0"/>
          </a:p>
          <a:p>
            <a:pPr marL="0" indent="0">
              <a:buNone/>
            </a:pPr>
            <a:r>
              <a:rPr lang="en-US" sz="1600" dirty="0"/>
              <a:t>     84442063 packets input, 2212463031 bytes, 144 no buffer</a:t>
            </a:r>
            <a:endParaRPr lang="el-GR" sz="1600" dirty="0"/>
          </a:p>
          <a:p>
            <a:pPr marL="0" indent="0">
              <a:buNone/>
            </a:pPr>
            <a:r>
              <a:rPr lang="en-US" sz="1600" dirty="0"/>
              <a:t>     Received 2250462 broadcasts, 0 runts, 0 giants, 0 throttles</a:t>
            </a:r>
            <a:endParaRPr lang="el-GR" sz="1600" dirty="0"/>
          </a:p>
          <a:p>
            <a:pPr marL="0" indent="0">
              <a:buNone/>
            </a:pPr>
            <a:r>
              <a:rPr lang="en-US" sz="1600" dirty="0"/>
              <a:t>     0 input errors, 0 CRC, 0 frame, 0 overrun, 0 ignored</a:t>
            </a:r>
            <a:endParaRPr lang="el-GR" sz="1600" dirty="0"/>
          </a:p>
          <a:p>
            <a:pPr marL="0" indent="0">
              <a:buNone/>
            </a:pPr>
            <a:r>
              <a:rPr lang="en-US" sz="1600" dirty="0"/>
              <a:t>     132356940 packets output, 312125978 bytes, 0 underruns</a:t>
            </a:r>
            <a:endParaRPr lang="el-GR" sz="1600" dirty="0"/>
          </a:p>
          <a:p>
            <a:pPr marL="0" indent="0">
              <a:buNone/>
            </a:pPr>
            <a:r>
              <a:rPr lang="en-US" sz="1600" dirty="0"/>
              <a:t>     0 output errors, 1 interface resets</a:t>
            </a:r>
            <a:endParaRPr lang="el-GR" sz="1600" dirty="0"/>
          </a:p>
          <a:p>
            <a:pPr marL="0" indent="0">
              <a:buNone/>
            </a:pPr>
            <a:r>
              <a:rPr lang="en-US" sz="1600" dirty="0"/>
              <a:t>     9045 unknown protocol drops</a:t>
            </a:r>
            <a:endParaRPr lang="el-GR" sz="1600" dirty="0"/>
          </a:p>
          <a:p>
            <a:pPr marL="0" indent="0">
              <a:buNone/>
            </a:pPr>
            <a:r>
              <a:rPr lang="en-US" sz="1600" dirty="0"/>
              <a:t>     0 output buffer failures, 0 output buffers swapped </a:t>
            </a:r>
            <a:r>
              <a:rPr lang="en-US" sz="1600" dirty="0" smtClean="0"/>
              <a:t>out</a:t>
            </a:r>
            <a:endParaRPr lang="el-GR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58</a:t>
            </a:fld>
            <a:endParaRPr lang="el-GR"/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89564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3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3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37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37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37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37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37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373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373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373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373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373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pPr marL="609600" indent="-609600"/>
            <a:r>
              <a:rPr lang="el-GR" dirty="0"/>
              <a:t>Βασικά συστατικά </a:t>
            </a:r>
            <a:r>
              <a:rPr lang="el-GR" dirty="0" smtClean="0"/>
              <a:t>δρομολογητών 2/14 </a:t>
            </a:r>
            <a:endParaRPr lang="el-GR" dirty="0" smtClean="0">
              <a:effectLst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r>
              <a:rPr lang="el-GR" sz="2800" b="1" dirty="0" smtClean="0">
                <a:solidFill>
                  <a:srgbClr val="004B82"/>
                </a:solidFill>
                <a:effectLst/>
              </a:rPr>
              <a:t>Βασικά είδη</a:t>
            </a:r>
            <a:r>
              <a:rPr lang="en-US" sz="2800" b="1" dirty="0" smtClean="0">
                <a:solidFill>
                  <a:srgbClr val="004B82"/>
                </a:solidFill>
                <a:effectLst/>
              </a:rPr>
              <a:t> </a:t>
            </a:r>
            <a:r>
              <a:rPr lang="el-GR" sz="2800" b="1" dirty="0" smtClean="0">
                <a:solidFill>
                  <a:srgbClr val="004B82"/>
                </a:solidFill>
                <a:effectLst/>
              </a:rPr>
              <a:t>μνήμης </a:t>
            </a:r>
            <a:r>
              <a:rPr lang="en-GB" sz="2800" b="1" dirty="0" smtClean="0">
                <a:solidFill>
                  <a:srgbClr val="004B82"/>
                </a:solidFill>
                <a:effectLst/>
              </a:rPr>
              <a:t>Cisco</a:t>
            </a:r>
            <a:r>
              <a:rPr lang="el-GR" sz="2800" b="1" dirty="0" smtClean="0">
                <a:solidFill>
                  <a:srgbClr val="004B82"/>
                </a:solidFill>
                <a:effectLst/>
              </a:rPr>
              <a:t> δρομολογητών</a:t>
            </a:r>
            <a:r>
              <a:rPr lang="en-US" sz="2800" b="1" dirty="0" smtClean="0">
                <a:solidFill>
                  <a:srgbClr val="004B82"/>
                </a:solidFill>
                <a:effectLst/>
              </a:rPr>
              <a:t>:</a:t>
            </a:r>
          </a:p>
          <a:p>
            <a:pPr>
              <a:spcBef>
                <a:spcPts val="1800"/>
              </a:spcBef>
              <a:buFontTx/>
              <a:buChar char="•"/>
            </a:pPr>
            <a:r>
              <a:rPr lang="en-GB" sz="2400" dirty="0" smtClean="0">
                <a:effectLst/>
              </a:rPr>
              <a:t>ROM (Read Only Memory</a:t>
            </a:r>
            <a:r>
              <a:rPr lang="en-US" sz="2400" dirty="0" smtClean="0">
                <a:effectLst/>
              </a:rPr>
              <a:t>)</a:t>
            </a:r>
          </a:p>
          <a:p>
            <a:pPr>
              <a:buFontTx/>
              <a:buChar char="•"/>
            </a:pPr>
            <a:r>
              <a:rPr lang="en-GB" sz="2400" dirty="0" smtClean="0">
                <a:effectLst/>
              </a:rPr>
              <a:t>RAM (Random Access Memory</a:t>
            </a:r>
            <a:r>
              <a:rPr lang="en-US" sz="2400" dirty="0" smtClean="0">
                <a:effectLst/>
              </a:rPr>
              <a:t>)</a:t>
            </a:r>
          </a:p>
          <a:p>
            <a:pPr>
              <a:buFontTx/>
              <a:buChar char="•"/>
            </a:pPr>
            <a:r>
              <a:rPr lang="en-GB" sz="2400" dirty="0" smtClean="0">
                <a:effectLst/>
              </a:rPr>
              <a:t>Flash</a:t>
            </a:r>
            <a:endParaRPr lang="en-US" sz="2400" dirty="0" smtClean="0">
              <a:effectLst/>
            </a:endParaRPr>
          </a:p>
          <a:p>
            <a:pPr>
              <a:buFontTx/>
              <a:buChar char="•"/>
            </a:pPr>
            <a:r>
              <a:rPr lang="en-GB" sz="2400" dirty="0" smtClean="0">
                <a:effectLst/>
              </a:rPr>
              <a:t>NVRAM (Non volatile RAM</a:t>
            </a:r>
            <a:r>
              <a:rPr lang="en-US" sz="2400" dirty="0" smtClean="0">
                <a:effectLst/>
              </a:rPr>
              <a:t>)</a:t>
            </a:r>
            <a:endParaRPr lang="el-GR" sz="2400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  <p:cxnSp>
        <p:nvCxnSpPr>
          <p:cNvPr id="4" name="Straight Connector 3"/>
          <p:cNvCxnSpPr/>
          <p:nvPr/>
        </p:nvCxnSpPr>
        <p:spPr>
          <a:xfrm>
            <a:off x="539552" y="1700808"/>
            <a:ext cx="61926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9" name="Rectangle 18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22" name="Rectangle 21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4" name="Rectangle 23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3" name="Rectangle 12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70204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sz="3600" dirty="0">
                <a:solidFill>
                  <a:prstClr val="black"/>
                </a:solidFill>
              </a:rPr>
              <a:t>Χρησιμοποιώντας το </a:t>
            </a:r>
            <a:r>
              <a:rPr lang="en-GB" sz="3600" dirty="0">
                <a:solidFill>
                  <a:prstClr val="black"/>
                </a:solidFill>
              </a:rPr>
              <a:t>IOS</a:t>
            </a:r>
            <a:r>
              <a:rPr lang="el-GR" sz="3600" dirty="0">
                <a:solidFill>
                  <a:prstClr val="black"/>
                </a:solidFill>
              </a:rPr>
              <a:t> </a:t>
            </a:r>
            <a:r>
              <a:rPr lang="el-GR" sz="3600" dirty="0" smtClean="0">
                <a:solidFill>
                  <a:prstClr val="black"/>
                </a:solidFill>
              </a:rPr>
              <a:t>1</a:t>
            </a:r>
            <a:r>
              <a:rPr lang="de-CH" sz="3600" dirty="0" smtClean="0">
                <a:solidFill>
                  <a:prstClr val="black"/>
                </a:solidFill>
              </a:rPr>
              <a:t>6</a:t>
            </a:r>
            <a:r>
              <a:rPr lang="el-GR" sz="3600" dirty="0" smtClean="0">
                <a:solidFill>
                  <a:prstClr val="black"/>
                </a:solidFill>
              </a:rPr>
              <a:t>/22</a:t>
            </a:r>
            <a:endParaRPr lang="el-GR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59</a:t>
            </a:fld>
            <a:endParaRPr lang="el-GR"/>
          </a:p>
        </p:txBody>
      </p:sp>
      <p:sp>
        <p:nvSpPr>
          <p:cNvPr id="3" name="Ορθογώνιο 2"/>
          <p:cNvSpPr/>
          <p:nvPr/>
        </p:nvSpPr>
        <p:spPr>
          <a:xfrm>
            <a:off x="539552" y="1196752"/>
            <a:ext cx="72008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b="1" dirty="0">
                <a:latin typeface="+mn-lt"/>
              </a:rPr>
              <a:t>Loopback0 is up, line protocol is up </a:t>
            </a:r>
            <a:endParaRPr lang="el-GR" sz="2000" b="1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  Hardware is Loopback</a:t>
            </a:r>
            <a:endParaRPr lang="el-GR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  Description: Router-id</a:t>
            </a:r>
            <a:endParaRPr lang="el-GR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  Internet address is 194.63.163.217/32</a:t>
            </a:r>
            <a:endParaRPr lang="el-GR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  MTU 1514 bytes, BW 8000000 Kbit/sec, DLY 5000 </a:t>
            </a:r>
            <a:r>
              <a:rPr lang="en-US" dirty="0" err="1">
                <a:latin typeface="+mn-lt"/>
              </a:rPr>
              <a:t>usec</a:t>
            </a:r>
            <a:r>
              <a:rPr lang="en-US" dirty="0">
                <a:latin typeface="+mn-lt"/>
              </a:rPr>
              <a:t>, </a:t>
            </a:r>
            <a:endParaRPr lang="el-GR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     reliability 255/255, </a:t>
            </a:r>
            <a:r>
              <a:rPr lang="en-US" dirty="0" err="1">
                <a:latin typeface="+mn-lt"/>
              </a:rPr>
              <a:t>txload</a:t>
            </a:r>
            <a:r>
              <a:rPr lang="en-US" dirty="0">
                <a:latin typeface="+mn-lt"/>
              </a:rPr>
              <a:t> 1/255, </a:t>
            </a:r>
            <a:r>
              <a:rPr lang="en-US" dirty="0" err="1">
                <a:latin typeface="+mn-lt"/>
              </a:rPr>
              <a:t>rxload</a:t>
            </a:r>
            <a:r>
              <a:rPr lang="en-US" dirty="0">
                <a:latin typeface="+mn-lt"/>
              </a:rPr>
              <a:t> 1/255</a:t>
            </a:r>
            <a:endParaRPr lang="el-GR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  Encapsulation LOOPBACK, loopback not set</a:t>
            </a:r>
            <a:endParaRPr lang="el-GR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  Last input never, output never, output hang never</a:t>
            </a:r>
            <a:endParaRPr lang="el-GR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  Last clearing of "show interface" counters never</a:t>
            </a:r>
            <a:endParaRPr lang="el-GR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  Input queue: 0/75/0/0 (size/max/drops/flushes); Total output drops: 0</a:t>
            </a:r>
            <a:endParaRPr lang="el-GR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  </a:t>
            </a:r>
            <a:r>
              <a:rPr lang="en-US" dirty="0" err="1">
                <a:latin typeface="+mn-lt"/>
              </a:rPr>
              <a:t>Queueing</a:t>
            </a:r>
            <a:r>
              <a:rPr lang="en-US" dirty="0">
                <a:latin typeface="+mn-lt"/>
              </a:rPr>
              <a:t> strategy: </a:t>
            </a:r>
            <a:r>
              <a:rPr lang="en-US" dirty="0" err="1">
                <a:latin typeface="+mn-lt"/>
              </a:rPr>
              <a:t>fifo</a:t>
            </a:r>
            <a:endParaRPr lang="el-GR" dirty="0">
              <a:latin typeface="+mn-lt"/>
            </a:endParaRP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5" name="Rectangle 14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0" name="Rectangle 19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26144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sz="3600" dirty="0">
                <a:solidFill>
                  <a:prstClr val="black"/>
                </a:solidFill>
              </a:rPr>
              <a:t>Χρησιμοποιώντας το </a:t>
            </a:r>
            <a:r>
              <a:rPr lang="en-GB" sz="3600" dirty="0">
                <a:solidFill>
                  <a:prstClr val="black"/>
                </a:solidFill>
              </a:rPr>
              <a:t>IOS</a:t>
            </a:r>
            <a:r>
              <a:rPr lang="el-GR" sz="3600" dirty="0">
                <a:solidFill>
                  <a:prstClr val="black"/>
                </a:solidFill>
              </a:rPr>
              <a:t> </a:t>
            </a:r>
            <a:r>
              <a:rPr lang="el-GR" sz="3600" dirty="0" smtClean="0">
                <a:solidFill>
                  <a:prstClr val="black"/>
                </a:solidFill>
              </a:rPr>
              <a:t>1</a:t>
            </a:r>
            <a:r>
              <a:rPr lang="de-CH" sz="3600" dirty="0" smtClean="0">
                <a:solidFill>
                  <a:prstClr val="black"/>
                </a:solidFill>
              </a:rPr>
              <a:t>7</a:t>
            </a:r>
            <a:r>
              <a:rPr lang="el-GR" sz="3600" dirty="0" smtClean="0">
                <a:solidFill>
                  <a:prstClr val="black"/>
                </a:solidFill>
              </a:rPr>
              <a:t>/22</a:t>
            </a:r>
            <a:endParaRPr lang="el-GR" dirty="0" smtClean="0">
              <a:effectLst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400" b="1" dirty="0" err="1" smtClean="0"/>
              <a:t>Router_kor</a:t>
            </a:r>
            <a:r>
              <a:rPr lang="en-US" sz="2400" b="1" dirty="0" smtClean="0"/>
              <a:t>#  </a:t>
            </a:r>
            <a:r>
              <a:rPr lang="en-US" sz="2400" b="1" dirty="0" smtClean="0">
                <a:solidFill>
                  <a:srgbClr val="C00000"/>
                </a:solidFill>
              </a:rPr>
              <a:t>show </a:t>
            </a:r>
            <a:r>
              <a:rPr lang="en-US" sz="2400" b="1" dirty="0">
                <a:solidFill>
                  <a:srgbClr val="C00000"/>
                </a:solidFill>
              </a:rPr>
              <a:t>interfaces description </a:t>
            </a:r>
            <a:endParaRPr lang="el-GR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dirty="0"/>
              <a:t>Interface                  </a:t>
            </a:r>
            <a:r>
              <a:rPr lang="en-US" sz="2400" dirty="0" smtClean="0"/>
              <a:t>Status       Protocol </a:t>
            </a:r>
            <a:r>
              <a:rPr lang="en-US" sz="2400" dirty="0"/>
              <a:t>Description</a:t>
            </a:r>
            <a:endParaRPr lang="el-GR" sz="2400" dirty="0"/>
          </a:p>
          <a:p>
            <a:pPr marL="0" indent="0">
              <a:buNone/>
            </a:pPr>
            <a:r>
              <a:rPr lang="en-US" sz="2400" dirty="0"/>
              <a:t>Fa0                            up             </a:t>
            </a:r>
            <a:r>
              <a:rPr lang="en-US" sz="2400" dirty="0" err="1"/>
              <a:t>up</a:t>
            </a:r>
            <a:r>
              <a:rPr lang="en-US" sz="2400" dirty="0"/>
              <a:t>       </a:t>
            </a:r>
            <a:endParaRPr lang="el-GR" sz="2400" dirty="0"/>
          </a:p>
          <a:p>
            <a:pPr marL="0" indent="0">
              <a:buNone/>
            </a:pPr>
            <a:r>
              <a:rPr lang="en-US" sz="2400" dirty="0"/>
              <a:t>Fa1                            up             down     </a:t>
            </a:r>
            <a:endParaRPr lang="el-GR" sz="2400" dirty="0"/>
          </a:p>
          <a:p>
            <a:pPr marL="0" indent="0">
              <a:buNone/>
            </a:pPr>
            <a:r>
              <a:rPr lang="en-US" sz="2400" dirty="0"/>
              <a:t>Fa2                            up             down     </a:t>
            </a:r>
            <a:endParaRPr lang="el-GR" sz="2400" dirty="0"/>
          </a:p>
          <a:p>
            <a:pPr marL="0" indent="0">
              <a:buNone/>
            </a:pPr>
            <a:r>
              <a:rPr lang="en-US" sz="2400" dirty="0"/>
              <a:t>Fa3                            up             </a:t>
            </a:r>
            <a:r>
              <a:rPr lang="en-US" sz="2400" dirty="0" err="1"/>
              <a:t>up</a:t>
            </a:r>
            <a:r>
              <a:rPr lang="en-US" sz="2400" dirty="0"/>
              <a:t>       Connection to Korinthos MAN (</a:t>
            </a:r>
            <a:r>
              <a:rPr lang="en-US" sz="2400" dirty="0" err="1"/>
              <a:t>Komvos</a:t>
            </a:r>
            <a:r>
              <a:rPr lang="en-US" sz="2400" dirty="0"/>
              <a:t> </a:t>
            </a:r>
            <a:r>
              <a:rPr lang="en-US" sz="2400" dirty="0" smtClean="0"/>
              <a:t>					C1/D1/A3 </a:t>
            </a:r>
            <a:r>
              <a:rPr lang="en-US" sz="2400" dirty="0"/>
              <a:t>- Port Ethernet1/0/4)</a:t>
            </a:r>
            <a:endParaRPr lang="el-GR" sz="2400" dirty="0"/>
          </a:p>
          <a:p>
            <a:pPr marL="0" indent="0">
              <a:buNone/>
            </a:pPr>
            <a:r>
              <a:rPr lang="en-US" sz="2400" dirty="0"/>
              <a:t>BR0                            up             </a:t>
            </a:r>
            <a:r>
              <a:rPr lang="en-US" sz="2400" dirty="0" err="1"/>
              <a:t>up</a:t>
            </a:r>
            <a:r>
              <a:rPr lang="en-US" sz="2400" dirty="0"/>
              <a:t>       </a:t>
            </a:r>
            <a:r>
              <a:rPr lang="en-US" sz="2400" dirty="0" err="1"/>
              <a:t>WAN_ISDN_BRI_Interface</a:t>
            </a:r>
            <a:r>
              <a:rPr lang="en-US" sz="2400" dirty="0"/>
              <a:t> 128 kbps</a:t>
            </a:r>
            <a:endParaRPr lang="el-GR" sz="2400" dirty="0"/>
          </a:p>
          <a:p>
            <a:pPr marL="0" indent="0">
              <a:buNone/>
            </a:pPr>
            <a:r>
              <a:rPr lang="en-US" sz="2400" dirty="0"/>
              <a:t>BR0:1                        </a:t>
            </a:r>
            <a:r>
              <a:rPr lang="en-US" sz="2400" dirty="0" smtClean="0"/>
              <a:t>down       </a:t>
            </a:r>
            <a:r>
              <a:rPr lang="en-US" sz="2400" dirty="0" err="1" smtClean="0"/>
              <a:t>down</a:t>
            </a:r>
            <a:r>
              <a:rPr lang="en-US" sz="2400" dirty="0" smtClean="0"/>
              <a:t>     </a:t>
            </a:r>
            <a:endParaRPr lang="el-GR" sz="2400" dirty="0"/>
          </a:p>
          <a:p>
            <a:pPr marL="0" indent="0">
              <a:buNone/>
            </a:pPr>
            <a:r>
              <a:rPr lang="en-US" sz="2400" dirty="0"/>
              <a:t>BR0:2                        </a:t>
            </a:r>
            <a:r>
              <a:rPr lang="en-US" sz="2400" dirty="0" smtClean="0"/>
              <a:t>down       </a:t>
            </a:r>
            <a:r>
              <a:rPr lang="en-US" sz="2400" dirty="0" err="1" smtClean="0"/>
              <a:t>down</a:t>
            </a:r>
            <a:r>
              <a:rPr lang="en-US" sz="2400" dirty="0" smtClean="0"/>
              <a:t>     </a:t>
            </a:r>
            <a:endParaRPr lang="el-GR" sz="2400" dirty="0"/>
          </a:p>
          <a:p>
            <a:pPr marL="0" indent="0">
              <a:buNone/>
            </a:pPr>
            <a:r>
              <a:rPr lang="en-US" sz="2400" dirty="0"/>
              <a:t>AT0                            up             </a:t>
            </a:r>
            <a:r>
              <a:rPr lang="en-US" sz="2400" dirty="0" err="1"/>
              <a:t>up</a:t>
            </a:r>
            <a:r>
              <a:rPr lang="en-US" sz="2400" dirty="0"/>
              <a:t>       </a:t>
            </a:r>
            <a:endParaRPr lang="el-GR" sz="2400" dirty="0"/>
          </a:p>
          <a:p>
            <a:pPr marL="0" indent="0">
              <a:buNone/>
            </a:pPr>
            <a:r>
              <a:rPr lang="en-US" sz="2400" dirty="0"/>
              <a:t>Lo0                            </a:t>
            </a:r>
            <a:r>
              <a:rPr lang="en-US" sz="2400" dirty="0" smtClean="0"/>
              <a:t> up             </a:t>
            </a:r>
            <a:r>
              <a:rPr lang="en-US" sz="2400" dirty="0" err="1"/>
              <a:t>up</a:t>
            </a:r>
            <a:r>
              <a:rPr lang="en-US" sz="2400" dirty="0"/>
              <a:t>       Router-id</a:t>
            </a:r>
            <a:endParaRPr lang="el-GR" sz="2400" dirty="0"/>
          </a:p>
          <a:p>
            <a:pPr marL="0" indent="0">
              <a:buNone/>
            </a:pPr>
            <a:r>
              <a:rPr lang="en-US" sz="2400" dirty="0"/>
              <a:t>Vl1                            </a:t>
            </a:r>
            <a:r>
              <a:rPr lang="en-US" sz="2400" dirty="0" smtClean="0"/>
              <a:t> up             </a:t>
            </a:r>
            <a:r>
              <a:rPr lang="en-US" sz="2400" dirty="0" err="1"/>
              <a:t>up</a:t>
            </a:r>
            <a:r>
              <a:rPr lang="en-US" sz="2400" dirty="0"/>
              <a:t>       </a:t>
            </a:r>
            <a:r>
              <a:rPr lang="en-US" sz="2400" dirty="0" err="1"/>
              <a:t>School_LAN</a:t>
            </a:r>
            <a:r>
              <a:rPr lang="en-US" sz="2400" dirty="0"/>
              <a:t> 100 Mbps</a:t>
            </a:r>
            <a:endParaRPr lang="el-GR" sz="2400" dirty="0"/>
          </a:p>
          <a:p>
            <a:pPr marL="0" indent="0">
              <a:buNone/>
            </a:pPr>
            <a:r>
              <a:rPr lang="en-US" sz="2400" dirty="0"/>
              <a:t>NV0                          </a:t>
            </a:r>
            <a:r>
              <a:rPr lang="en-US" sz="2400" dirty="0" smtClean="0"/>
              <a:t> up             </a:t>
            </a:r>
            <a:r>
              <a:rPr lang="en-US" sz="2400" dirty="0" err="1"/>
              <a:t>up</a:t>
            </a:r>
            <a:r>
              <a:rPr lang="en-US" sz="2400" dirty="0"/>
              <a:t>       </a:t>
            </a:r>
            <a:endParaRPr lang="el-GR" sz="2400" dirty="0"/>
          </a:p>
          <a:p>
            <a:pPr marL="0" indent="0">
              <a:buNone/>
            </a:pPr>
            <a:r>
              <a:rPr lang="en-US" sz="2400" dirty="0"/>
              <a:t>Di1                            </a:t>
            </a:r>
            <a:r>
              <a:rPr lang="en-US" sz="2400" dirty="0" smtClean="0"/>
              <a:t> up             </a:t>
            </a:r>
            <a:r>
              <a:rPr lang="en-US" sz="2400" dirty="0" err="1"/>
              <a:t>up</a:t>
            </a:r>
            <a:r>
              <a:rPr lang="en-US" sz="2400" dirty="0"/>
              <a:t>       Connection to </a:t>
            </a:r>
            <a:r>
              <a:rPr lang="en-US" sz="2400" dirty="0" err="1"/>
              <a:t>Edunet</a:t>
            </a:r>
            <a:r>
              <a:rPr lang="en-US" sz="2400" dirty="0"/>
              <a:t> over </a:t>
            </a:r>
            <a:r>
              <a:rPr lang="en-US" sz="2400" dirty="0" err="1"/>
              <a:t>aDSL</a:t>
            </a:r>
            <a:endParaRPr lang="el-GR" sz="2400" dirty="0"/>
          </a:p>
          <a:p>
            <a:pPr marL="0" indent="0">
              <a:buNone/>
            </a:pPr>
            <a:r>
              <a:rPr lang="en-US" sz="2400" dirty="0"/>
              <a:t>Vi2                            </a:t>
            </a:r>
            <a:r>
              <a:rPr lang="en-US" sz="2400" dirty="0" smtClean="0"/>
              <a:t> up             </a:t>
            </a:r>
            <a:r>
              <a:rPr lang="en-US" sz="2400" dirty="0" err="1"/>
              <a:t>up</a:t>
            </a:r>
            <a:r>
              <a:rPr lang="en-US" sz="2400" dirty="0"/>
              <a:t>       </a:t>
            </a:r>
            <a:endParaRPr lang="el-GR" sz="2400" dirty="0"/>
          </a:p>
          <a:p>
            <a:pPr marL="0" indent="0">
              <a:buNone/>
            </a:pPr>
            <a:r>
              <a:rPr lang="en-US" sz="2400" dirty="0" err="1"/>
              <a:t>Router_kor</a:t>
            </a:r>
            <a:r>
              <a:rPr lang="en-US" sz="2400" dirty="0"/>
              <a:t>#</a:t>
            </a:r>
            <a:endParaRPr lang="el-GR" sz="2400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60</a:t>
            </a:fld>
            <a:endParaRPr lang="el-GR"/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77549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3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3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37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37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37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37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sz="3600" dirty="0">
                <a:solidFill>
                  <a:prstClr val="black"/>
                </a:solidFill>
              </a:rPr>
              <a:t>Χρησιμοποιώντας το </a:t>
            </a:r>
            <a:r>
              <a:rPr lang="en-GB" sz="3600" dirty="0">
                <a:solidFill>
                  <a:prstClr val="black"/>
                </a:solidFill>
              </a:rPr>
              <a:t>IOS</a:t>
            </a:r>
            <a:r>
              <a:rPr lang="el-GR" sz="3600" dirty="0">
                <a:solidFill>
                  <a:prstClr val="black"/>
                </a:solidFill>
              </a:rPr>
              <a:t> </a:t>
            </a:r>
            <a:r>
              <a:rPr lang="el-GR" sz="3600" dirty="0" smtClean="0">
                <a:solidFill>
                  <a:prstClr val="black"/>
                </a:solidFill>
              </a:rPr>
              <a:t>18/22</a:t>
            </a:r>
            <a:endParaRPr lang="el-GR" dirty="0" smtClean="0">
              <a:effectLst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r>
              <a:rPr lang="en-GB" sz="2400" b="1" dirty="0" smtClean="0">
                <a:solidFill>
                  <a:srgbClr val="990033"/>
                </a:solidFill>
                <a:effectLst/>
              </a:rPr>
              <a:t>show </a:t>
            </a:r>
            <a:r>
              <a:rPr lang="en-GB" sz="2400" b="1" dirty="0" err="1" smtClean="0">
                <a:solidFill>
                  <a:srgbClr val="990033"/>
                </a:solidFill>
                <a:effectLst/>
              </a:rPr>
              <a:t>arp</a:t>
            </a:r>
            <a:r>
              <a:rPr lang="el-GR" sz="2400" dirty="0" smtClean="0">
                <a:effectLst/>
              </a:rPr>
              <a:t>: μ</a:t>
            </a:r>
            <a:r>
              <a:rPr lang="el-GR" sz="2400" b="0" dirty="0" smtClean="0">
                <a:effectLst/>
              </a:rPr>
              <a:t>ε αυτήν την εντολή  εμφανίζεται το </a:t>
            </a:r>
            <a:r>
              <a:rPr lang="en-US" sz="2400" b="0" dirty="0" smtClean="0">
                <a:effectLst/>
              </a:rPr>
              <a:t>address resolution table</a:t>
            </a:r>
            <a:r>
              <a:rPr lang="el-GR" sz="2400" b="0" dirty="0" smtClean="0">
                <a:effectLst/>
              </a:rPr>
              <a:t> του δρομολογητή</a:t>
            </a:r>
            <a:r>
              <a:rPr lang="en-US" sz="2400" b="0" dirty="0" smtClean="0">
                <a:effectLst/>
              </a:rPr>
              <a:t>, (</a:t>
            </a:r>
            <a:r>
              <a:rPr lang="en-US" sz="2400" b="0" dirty="0" err="1" smtClean="0">
                <a:effectLst/>
              </a:rPr>
              <a:t>arp</a:t>
            </a:r>
            <a:r>
              <a:rPr lang="en-US" sz="2400" b="0" dirty="0" smtClean="0">
                <a:effectLst/>
              </a:rPr>
              <a:t> table) </a:t>
            </a:r>
            <a:r>
              <a:rPr lang="el-GR" sz="2400" b="0" dirty="0" smtClean="0">
                <a:effectLst/>
              </a:rPr>
              <a:t>το οποίο βρίσκεται στη </a:t>
            </a:r>
            <a:r>
              <a:rPr lang="en-GB" sz="2400" b="0" dirty="0" smtClean="0">
                <a:effectLst/>
              </a:rPr>
              <a:t>RAM</a:t>
            </a:r>
            <a:r>
              <a:rPr lang="el-GR" sz="2400" b="0" dirty="0" smtClean="0">
                <a:effectLst/>
              </a:rPr>
              <a:t>.</a:t>
            </a:r>
            <a:endParaRPr lang="en-US" sz="2400" b="0" dirty="0" smtClean="0">
              <a:effectLst/>
            </a:endParaRPr>
          </a:p>
          <a:p>
            <a:endParaRPr lang="en-US" sz="2400" b="0" dirty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61</a:t>
            </a:fld>
            <a:endParaRPr lang="el-GR"/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3279" y="3140968"/>
            <a:ext cx="7624696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38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sz="3600" dirty="0">
                <a:solidFill>
                  <a:prstClr val="black"/>
                </a:solidFill>
              </a:rPr>
              <a:t>Χρησιμοποιώντας το </a:t>
            </a:r>
            <a:r>
              <a:rPr lang="en-GB" sz="3600" dirty="0">
                <a:solidFill>
                  <a:prstClr val="black"/>
                </a:solidFill>
              </a:rPr>
              <a:t>IOS</a:t>
            </a:r>
            <a:r>
              <a:rPr lang="el-GR" sz="3600" dirty="0">
                <a:solidFill>
                  <a:prstClr val="black"/>
                </a:solidFill>
              </a:rPr>
              <a:t> </a:t>
            </a:r>
            <a:r>
              <a:rPr lang="el-GR" sz="3600" dirty="0" smtClean="0">
                <a:solidFill>
                  <a:prstClr val="black"/>
                </a:solidFill>
              </a:rPr>
              <a:t>19/22</a:t>
            </a:r>
            <a:endParaRPr lang="el-GR" dirty="0" smtClean="0">
              <a:effectLst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 smtClean="0">
                <a:solidFill>
                  <a:srgbClr val="820000"/>
                </a:solidFill>
                <a:effectLst/>
              </a:rPr>
              <a:t>copy running-</a:t>
            </a:r>
            <a:r>
              <a:rPr lang="en-GB" sz="2400" b="1" dirty="0" err="1" smtClean="0">
                <a:solidFill>
                  <a:srgbClr val="820000"/>
                </a:solidFill>
                <a:effectLst/>
              </a:rPr>
              <a:t>config</a:t>
            </a:r>
            <a:r>
              <a:rPr lang="en-GB" sz="2400" b="1" dirty="0" smtClean="0">
                <a:solidFill>
                  <a:srgbClr val="820000"/>
                </a:solidFill>
                <a:effectLst/>
              </a:rPr>
              <a:t> </a:t>
            </a:r>
            <a:r>
              <a:rPr lang="en-GB" sz="2400" b="1" dirty="0" err="1" smtClean="0">
                <a:solidFill>
                  <a:srgbClr val="820000"/>
                </a:solidFill>
                <a:effectLst/>
              </a:rPr>
              <a:t>startup-config</a:t>
            </a:r>
            <a:r>
              <a:rPr lang="el-GR" sz="2400" dirty="0" smtClean="0">
                <a:effectLst/>
              </a:rPr>
              <a:t>: μ</a:t>
            </a:r>
            <a:r>
              <a:rPr lang="el-GR" sz="2400" b="0" dirty="0" smtClean="0">
                <a:effectLst/>
              </a:rPr>
              <a:t>ε αυτήν την εντολή  αντικαθίσταται το αρχείο αρχικής διαμόρφωσης του δρομολογητή με το τρέχον αρχείο διαμόρφωσής του. Την επόμενη φορά που θα ξεκινήσει ο δρομολογητής θα χρησιμοποιήσει τη νέα έκδοση του αρχείου διαμόρφωσης</a:t>
            </a:r>
          </a:p>
          <a:p>
            <a:pPr>
              <a:buFontTx/>
              <a:buChar char="•"/>
            </a:pPr>
            <a:r>
              <a:rPr lang="el-GR" sz="2400" b="0" dirty="0" smtClean="0">
                <a:effectLst/>
              </a:rPr>
              <a:t>Ο δρομολογητής ξεκινά   είτε με την εντολή </a:t>
            </a:r>
            <a:r>
              <a:rPr lang="en-US" sz="2400" dirty="0" smtClean="0">
                <a:effectLst/>
              </a:rPr>
              <a:t>reload</a:t>
            </a:r>
            <a:r>
              <a:rPr lang="en-US" sz="2400" b="0" dirty="0" smtClean="0">
                <a:effectLst/>
              </a:rPr>
              <a:t> </a:t>
            </a:r>
            <a:r>
              <a:rPr lang="el-GR" sz="2400" b="0" dirty="0" smtClean="0">
                <a:effectLst/>
              </a:rPr>
              <a:t>είτε με </a:t>
            </a:r>
            <a:r>
              <a:rPr lang="en-US" sz="2400" b="0" dirty="0" smtClean="0">
                <a:effectLst/>
              </a:rPr>
              <a:t>power shutdown.</a:t>
            </a:r>
            <a:r>
              <a:rPr lang="el-GR" sz="2400" b="0" dirty="0" smtClean="0">
                <a:effectLst/>
              </a:rPr>
              <a:t> </a:t>
            </a:r>
            <a:endParaRPr lang="el-GR" sz="2400" b="1" dirty="0" smtClean="0">
              <a:solidFill>
                <a:srgbClr val="990033"/>
              </a:solidFill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62</a:t>
            </a:fld>
            <a:endParaRPr lang="el-GR"/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2" name="Rectangle 11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17540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sz="3600" dirty="0">
                <a:solidFill>
                  <a:prstClr val="black"/>
                </a:solidFill>
              </a:rPr>
              <a:t>Χρησιμοποιώντας το </a:t>
            </a:r>
            <a:r>
              <a:rPr lang="en-GB" sz="3600" dirty="0">
                <a:solidFill>
                  <a:prstClr val="black"/>
                </a:solidFill>
              </a:rPr>
              <a:t>IOS</a:t>
            </a:r>
            <a:r>
              <a:rPr lang="el-GR" sz="3600" dirty="0">
                <a:solidFill>
                  <a:prstClr val="black"/>
                </a:solidFill>
              </a:rPr>
              <a:t> </a:t>
            </a:r>
            <a:r>
              <a:rPr lang="el-GR" sz="3600" dirty="0" smtClean="0">
                <a:solidFill>
                  <a:prstClr val="black"/>
                </a:solidFill>
              </a:rPr>
              <a:t>20/22</a:t>
            </a:r>
            <a:endParaRPr lang="el-GR" dirty="0" smtClean="0">
              <a:effectLst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GB" sz="2400" b="1" dirty="0" smtClean="0">
                <a:solidFill>
                  <a:srgbClr val="990033"/>
                </a:solidFill>
                <a:effectLst/>
                <a:latin typeface="+mj-lt"/>
                <a:ea typeface="+mj-ea"/>
                <a:cs typeface="+mj-cs"/>
              </a:rPr>
              <a:t>hostname &lt;</a:t>
            </a:r>
            <a:r>
              <a:rPr lang="el-GR" sz="2400" b="1" dirty="0" smtClean="0">
                <a:solidFill>
                  <a:srgbClr val="820000"/>
                </a:solidFill>
              </a:rPr>
              <a:t>όνομα</a:t>
            </a:r>
            <a:r>
              <a:rPr lang="en-US" sz="2400" b="1" dirty="0" smtClean="0">
                <a:solidFill>
                  <a:srgbClr val="820000"/>
                </a:solidFill>
              </a:rPr>
              <a:t>&gt;</a:t>
            </a:r>
            <a:r>
              <a:rPr lang="el-GR" sz="2400" b="1" dirty="0" smtClean="0">
                <a:solidFill>
                  <a:srgbClr val="990033"/>
                </a:solidFill>
                <a:effectLst/>
                <a:latin typeface="+mj-lt"/>
                <a:ea typeface="+mj-ea"/>
                <a:cs typeface="+mj-cs"/>
              </a:rPr>
              <a:t>: </a:t>
            </a:r>
            <a:r>
              <a:rPr lang="el-GR" sz="2400" dirty="0" smtClean="0">
                <a:effectLst/>
              </a:rPr>
              <a:t>Το πρώτο τμήμα του </a:t>
            </a:r>
            <a:r>
              <a:rPr lang="en-GB" sz="2400" dirty="0" smtClean="0">
                <a:effectLst/>
              </a:rPr>
              <a:t>command prompt</a:t>
            </a:r>
            <a:r>
              <a:rPr lang="el-GR" sz="2400" dirty="0" smtClean="0">
                <a:effectLst/>
              </a:rPr>
              <a:t> αποτελείται από το όνομα του δρομολογητή. Η απαραίτητη ακολουθία εντολών για την ονομασία ενός δρομολογητή</a:t>
            </a:r>
            <a:r>
              <a:rPr lang="en-US" sz="2400" dirty="0" smtClean="0">
                <a:effectLst/>
              </a:rPr>
              <a:t>:</a:t>
            </a:r>
            <a:endParaRPr lang="el-GR" sz="2400" dirty="0" smtClean="0">
              <a:effectLst/>
            </a:endParaRPr>
          </a:p>
        </p:txBody>
      </p:sp>
      <p:pic>
        <p:nvPicPr>
          <p:cNvPr id="65540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b="20418"/>
          <a:stretch/>
        </p:blipFill>
        <p:spPr bwMode="auto">
          <a:xfrm>
            <a:off x="1110483" y="2492896"/>
            <a:ext cx="6624736" cy="3677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63</a:t>
            </a:fld>
            <a:endParaRPr lang="el-GR"/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8" name="Rectangle 17">
            <a:hlinkClick r:id="rId8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0" name="Rectangle 19">
            <a:hlinkClick r:id="rId9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3" name="Rectangle 12">
            <a:hlinkClick r:id="rId10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82432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sz="3600" dirty="0">
                <a:solidFill>
                  <a:prstClr val="black"/>
                </a:solidFill>
              </a:rPr>
              <a:t>Χρησιμοποιώντας το </a:t>
            </a:r>
            <a:r>
              <a:rPr lang="en-GB" sz="3600" dirty="0">
                <a:solidFill>
                  <a:prstClr val="black"/>
                </a:solidFill>
              </a:rPr>
              <a:t>IOS</a:t>
            </a:r>
            <a:r>
              <a:rPr lang="el-GR" sz="3600" dirty="0">
                <a:solidFill>
                  <a:prstClr val="black"/>
                </a:solidFill>
              </a:rPr>
              <a:t> </a:t>
            </a:r>
            <a:r>
              <a:rPr lang="el-GR" sz="3600" dirty="0" smtClean="0">
                <a:solidFill>
                  <a:prstClr val="black"/>
                </a:solidFill>
              </a:rPr>
              <a:t>21/22</a:t>
            </a:r>
            <a:endParaRPr lang="el-GR" dirty="0" smtClean="0">
              <a:effectLst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sz="2400" b="1" dirty="0" smtClean="0">
                <a:solidFill>
                  <a:srgbClr val="820000"/>
                </a:solidFill>
                <a:effectLst/>
              </a:rPr>
              <a:t>interface &lt;</a:t>
            </a:r>
            <a:r>
              <a:rPr lang="el-GR" sz="2400" b="1" dirty="0" smtClean="0">
                <a:solidFill>
                  <a:srgbClr val="820000"/>
                </a:solidFill>
                <a:effectLst/>
              </a:rPr>
              <a:t>τύπος </a:t>
            </a:r>
            <a:r>
              <a:rPr lang="de-CH" sz="2400" b="1" dirty="0" smtClean="0">
                <a:solidFill>
                  <a:srgbClr val="820000"/>
                </a:solidFill>
                <a:effectLst/>
              </a:rPr>
              <a:t>_</a:t>
            </a:r>
            <a:r>
              <a:rPr lang="el-GR" sz="2400" b="1" dirty="0" smtClean="0">
                <a:solidFill>
                  <a:srgbClr val="820000"/>
                </a:solidFill>
                <a:effectLst/>
              </a:rPr>
              <a:t>όνομα</a:t>
            </a:r>
            <a:r>
              <a:rPr lang="de-CH" sz="2400" b="1" dirty="0" smtClean="0">
                <a:solidFill>
                  <a:srgbClr val="820000"/>
                </a:solidFill>
                <a:effectLst/>
              </a:rPr>
              <a:t>&gt;</a:t>
            </a:r>
            <a:r>
              <a:rPr lang="el-GR" sz="2400" b="1" dirty="0" smtClean="0">
                <a:solidFill>
                  <a:srgbClr val="820000"/>
                </a:solidFill>
                <a:effectLst/>
              </a:rPr>
              <a:t>: </a:t>
            </a:r>
            <a:r>
              <a:rPr lang="el-GR" sz="2400" dirty="0" smtClean="0">
                <a:effectLst/>
              </a:rPr>
              <a:t>με αυτή την εντολή προστίθεται περιγραφή </a:t>
            </a:r>
            <a:r>
              <a:rPr lang="el-GR" sz="2400" dirty="0">
                <a:effectLst/>
              </a:rPr>
              <a:t>στο </a:t>
            </a:r>
            <a:r>
              <a:rPr lang="el-GR" sz="2400" dirty="0" err="1" smtClean="0">
                <a:effectLst/>
              </a:rPr>
              <a:t>interface</a:t>
            </a:r>
            <a:r>
              <a:rPr lang="el-GR" sz="2400" dirty="0" smtClean="0">
                <a:effectLst/>
              </a:rPr>
              <a:t> του δρομολογητή. Είναι ιδιαιτέρως χρήσιμη, αν ο δρομολογητής μας έχει πολλές σειριακές ή και </a:t>
            </a:r>
            <a:r>
              <a:rPr lang="en-GB" sz="2400" dirty="0" smtClean="0">
                <a:effectLst/>
              </a:rPr>
              <a:t>Ethernet</a:t>
            </a:r>
            <a:r>
              <a:rPr lang="el-GR" sz="2400" dirty="0" smtClean="0">
                <a:effectLst/>
              </a:rPr>
              <a:t> συνδέσεις. </a:t>
            </a:r>
          </a:p>
        </p:txBody>
      </p:sp>
      <p:sp>
        <p:nvSpPr>
          <p:cNvPr id="168965" name="Rectangle 5"/>
          <p:cNvSpPr>
            <a:spLocks noChangeArrowheads="1"/>
          </p:cNvSpPr>
          <p:nvPr/>
        </p:nvSpPr>
        <p:spPr bwMode="auto">
          <a:xfrm>
            <a:off x="0" y="19764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64</a:t>
            </a:fld>
            <a:endParaRPr lang="el-GR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663"/>
          <a:stretch/>
        </p:blipFill>
        <p:spPr bwMode="auto">
          <a:xfrm>
            <a:off x="988862" y="2843606"/>
            <a:ext cx="7166276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9" name="Rectangle 18">
            <a:hlinkClick r:id="rId8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1" name="Rectangle 20">
            <a:hlinkClick r:id="rId9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4" name="Rectangle 13">
            <a:hlinkClick r:id="rId10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60716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908720"/>
          </a:xfrm>
          <a:noFill/>
        </p:spPr>
        <p:txBody>
          <a:bodyPr/>
          <a:lstStyle/>
          <a:p>
            <a:r>
              <a:rPr lang="el-GR" sz="3600" dirty="0">
                <a:solidFill>
                  <a:prstClr val="black"/>
                </a:solidFill>
              </a:rPr>
              <a:t>Χρησιμοποιώντας το </a:t>
            </a:r>
            <a:r>
              <a:rPr lang="en-GB" sz="3600" dirty="0">
                <a:solidFill>
                  <a:prstClr val="black"/>
                </a:solidFill>
              </a:rPr>
              <a:t>IOS</a:t>
            </a:r>
            <a:r>
              <a:rPr lang="el-GR" sz="3600" dirty="0">
                <a:solidFill>
                  <a:prstClr val="black"/>
                </a:solidFill>
              </a:rPr>
              <a:t> </a:t>
            </a:r>
            <a:r>
              <a:rPr lang="en-US" sz="3600" dirty="0">
                <a:solidFill>
                  <a:prstClr val="black"/>
                </a:solidFill>
              </a:rPr>
              <a:t>2</a:t>
            </a:r>
            <a:r>
              <a:rPr lang="el-GR" sz="3600" dirty="0" smtClean="0">
                <a:solidFill>
                  <a:prstClr val="black"/>
                </a:solidFill>
              </a:rPr>
              <a:t>2/22</a:t>
            </a:r>
            <a:endParaRPr lang="el-GR" dirty="0" smtClean="0">
              <a:effectLst/>
            </a:endParaRP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517868"/>
              </p:ext>
            </p:extLst>
          </p:nvPr>
        </p:nvGraphicFramePr>
        <p:xfrm>
          <a:off x="251520" y="908720"/>
          <a:ext cx="8712968" cy="539863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6480720"/>
                <a:gridCol w="2232248"/>
              </a:tblGrid>
              <a:tr h="271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CLI</a:t>
                      </a:r>
                      <a:r>
                        <a:rPr lang="el-GR" sz="1800" dirty="0">
                          <a:effectLst/>
                        </a:rPr>
                        <a:t>: εντολές διαμόρφωσης  σειριακού </a:t>
                      </a:r>
                      <a:r>
                        <a:rPr lang="en-US" sz="1800" dirty="0">
                          <a:effectLst/>
                        </a:rPr>
                        <a:t>interface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CLI: </a:t>
                      </a:r>
                      <a:r>
                        <a:rPr lang="el-GR" sz="1800" dirty="0">
                          <a:effectLst/>
                        </a:rPr>
                        <a:t>απόκριση </a:t>
                      </a:r>
                      <a:r>
                        <a:rPr lang="en-US" sz="1800" dirty="0">
                          <a:effectLst/>
                        </a:rPr>
                        <a:t>  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3511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Βρισκόμαστε στο </a:t>
                      </a:r>
                      <a:r>
                        <a:rPr lang="en-GB" sz="1800" dirty="0">
                          <a:effectLst/>
                        </a:rPr>
                        <a:t>C</a:t>
                      </a:r>
                      <a:r>
                        <a:rPr lang="en-US" sz="1800" dirty="0" err="1">
                          <a:effectLst/>
                        </a:rPr>
                        <a:t>ommande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GB" sz="1800" dirty="0">
                          <a:effectLst/>
                        </a:rPr>
                        <a:t>Line Interface  </a:t>
                      </a:r>
                      <a:r>
                        <a:rPr lang="el-GR" sz="1800" dirty="0">
                          <a:effectLst/>
                        </a:rPr>
                        <a:t>σε </a:t>
                      </a:r>
                      <a:r>
                        <a:rPr lang="en-GB" sz="1800" dirty="0">
                          <a:effectLst/>
                        </a:rPr>
                        <a:t>exec mode 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router&gt;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00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εισερχόμαστε σε </a:t>
                      </a:r>
                      <a:r>
                        <a:rPr lang="en-GB" sz="1800" dirty="0">
                          <a:effectLst/>
                        </a:rPr>
                        <a:t>privilege mode: </a:t>
                      </a:r>
                      <a:endParaRPr lang="el-GR" sz="1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router&gt;</a:t>
                      </a: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</a:rPr>
                        <a:t>enable</a:t>
                      </a:r>
                      <a:endParaRPr lang="el-G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router </a:t>
                      </a:r>
                      <a:r>
                        <a:rPr lang="en-GB" sz="1800">
                          <a:effectLst/>
                        </a:rPr>
                        <a:t>#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00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εισερχόμαστε σε </a:t>
                      </a:r>
                      <a:r>
                        <a:rPr lang="en-US" sz="1800" dirty="0">
                          <a:effectLst/>
                        </a:rPr>
                        <a:t>global </a:t>
                      </a:r>
                      <a:r>
                        <a:rPr lang="en-GB" sz="1800" dirty="0">
                          <a:effectLst/>
                        </a:rPr>
                        <a:t>configuration mode: </a:t>
                      </a:r>
                      <a:endParaRPr lang="el-GR" sz="1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router </a:t>
                      </a:r>
                      <a:r>
                        <a:rPr lang="en-GB" sz="1800" dirty="0">
                          <a:effectLst/>
                        </a:rPr>
                        <a:t># </a:t>
                      </a:r>
                      <a:r>
                        <a:rPr lang="en-GB" sz="1800" dirty="0">
                          <a:solidFill>
                            <a:srgbClr val="C00000"/>
                          </a:solidFill>
                          <a:effectLst/>
                        </a:rPr>
                        <a:t>configure terminal</a:t>
                      </a:r>
                      <a:endParaRPr lang="el-G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router(config)#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00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εισερχόμαστε σε </a:t>
                      </a:r>
                      <a:r>
                        <a:rPr lang="en-US" sz="1800" dirty="0">
                          <a:effectLst/>
                        </a:rPr>
                        <a:t>interface </a:t>
                      </a:r>
                      <a:r>
                        <a:rPr lang="en-GB" sz="1800" dirty="0">
                          <a:effectLst/>
                        </a:rPr>
                        <a:t>mode </a:t>
                      </a:r>
                      <a:r>
                        <a:rPr lang="el-GR" sz="1800" dirty="0">
                          <a:effectLst/>
                        </a:rPr>
                        <a:t>για διαμόρφωση του </a:t>
                      </a:r>
                      <a:r>
                        <a:rPr lang="en-US" sz="1800" dirty="0">
                          <a:effectLst/>
                        </a:rPr>
                        <a:t>serial0: </a:t>
                      </a:r>
                      <a:r>
                        <a:rPr lang="en-GB" sz="1800" dirty="0">
                          <a:effectLst/>
                        </a:rPr>
                        <a:t>router(</a:t>
                      </a:r>
                      <a:r>
                        <a:rPr lang="en-GB" sz="1800" dirty="0" err="1">
                          <a:effectLst/>
                        </a:rPr>
                        <a:t>config</a:t>
                      </a:r>
                      <a:r>
                        <a:rPr lang="en-GB" sz="1800" dirty="0">
                          <a:effectLst/>
                        </a:rPr>
                        <a:t>)# </a:t>
                      </a:r>
                      <a:r>
                        <a:rPr lang="en-GB" sz="1800" dirty="0">
                          <a:solidFill>
                            <a:srgbClr val="C00000"/>
                          </a:solidFill>
                          <a:effectLst/>
                        </a:rPr>
                        <a:t>interface serial 0 </a:t>
                      </a:r>
                      <a:endParaRPr lang="el-G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router(config-if)</a:t>
                      </a:r>
                      <a:r>
                        <a:rPr lang="en-GB" sz="1800">
                          <a:effectLst/>
                        </a:rPr>
                        <a:t>#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00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εκχωρούμε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ip</a:t>
                      </a:r>
                      <a:r>
                        <a:rPr lang="en-US" sz="1800" dirty="0">
                          <a:effectLst/>
                        </a:rPr>
                        <a:t> και subnet mask </a:t>
                      </a:r>
                      <a:r>
                        <a:rPr lang="en-US" sz="1800" dirty="0" err="1">
                          <a:effectLst/>
                        </a:rPr>
                        <a:t>στο</a:t>
                      </a:r>
                      <a:r>
                        <a:rPr lang="en-US" sz="1800" dirty="0">
                          <a:effectLst/>
                        </a:rPr>
                        <a:t> interface serial0:</a:t>
                      </a:r>
                      <a:endParaRPr lang="el-GR" sz="1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router(</a:t>
                      </a:r>
                      <a:r>
                        <a:rPr lang="en-US" sz="1800" dirty="0" err="1">
                          <a:effectLst/>
                        </a:rPr>
                        <a:t>config</a:t>
                      </a:r>
                      <a:r>
                        <a:rPr lang="en-US" sz="1800" dirty="0">
                          <a:effectLst/>
                        </a:rPr>
                        <a:t>-if</a:t>
                      </a:r>
                      <a:r>
                        <a:rPr lang="en-GB" sz="1800" dirty="0">
                          <a:effectLst/>
                        </a:rPr>
                        <a:t>)# </a:t>
                      </a:r>
                      <a:r>
                        <a:rPr lang="en-GB" sz="1800" dirty="0" err="1">
                          <a:solidFill>
                            <a:srgbClr val="C00000"/>
                          </a:solidFill>
                          <a:effectLst/>
                        </a:rPr>
                        <a:t>ip</a:t>
                      </a:r>
                      <a:r>
                        <a:rPr lang="en-GB" sz="18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GB" sz="1800" dirty="0" smtClean="0">
                          <a:solidFill>
                            <a:srgbClr val="C00000"/>
                          </a:solidFill>
                          <a:effectLst/>
                        </a:rPr>
                        <a:t> address  192.168.0.1 </a:t>
                      </a:r>
                      <a:r>
                        <a:rPr lang="en-GB" sz="1800" dirty="0">
                          <a:solidFill>
                            <a:srgbClr val="C00000"/>
                          </a:solidFill>
                          <a:effectLst/>
                        </a:rPr>
                        <a:t>255.255.255.0</a:t>
                      </a:r>
                      <a:endParaRPr lang="el-G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router(config-if</a:t>
                      </a:r>
                      <a:r>
                        <a:rPr lang="en-GB" sz="1800">
                          <a:effectLst/>
                        </a:rPr>
                        <a:t>)#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00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εκχωρούμε</a:t>
                      </a:r>
                      <a:r>
                        <a:rPr lang="en-US" sz="1800" dirty="0">
                          <a:effectLst/>
                        </a:rPr>
                        <a:t> clock rate 64000</a:t>
                      </a:r>
                      <a:r>
                        <a:rPr lang="el-GR" sz="1800" dirty="0">
                          <a:effectLst/>
                        </a:rPr>
                        <a:t>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router(</a:t>
                      </a:r>
                      <a:r>
                        <a:rPr lang="en-US" sz="1800" dirty="0" err="1">
                          <a:effectLst/>
                        </a:rPr>
                        <a:t>config</a:t>
                      </a:r>
                      <a:r>
                        <a:rPr lang="en-US" sz="1800" dirty="0">
                          <a:effectLst/>
                        </a:rPr>
                        <a:t>-if</a:t>
                      </a:r>
                      <a:r>
                        <a:rPr lang="en-GB" sz="1800" dirty="0">
                          <a:effectLst/>
                        </a:rPr>
                        <a:t>)# </a:t>
                      </a: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</a:rPr>
                        <a:t>clock rate 64000</a:t>
                      </a:r>
                      <a:endParaRPr lang="el-G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router(config-if</a:t>
                      </a:r>
                      <a:r>
                        <a:rPr lang="en-GB" sz="1800">
                          <a:effectLst/>
                        </a:rPr>
                        <a:t>)#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00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ενεργο</a:t>
                      </a:r>
                      <a:r>
                        <a:rPr lang="en-US" sz="1800" dirty="0">
                          <a:effectLst/>
                        </a:rPr>
                        <a:t>ποιούμε το interface serial0:</a:t>
                      </a:r>
                      <a:endParaRPr lang="el-GR" sz="1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router(</a:t>
                      </a:r>
                      <a:r>
                        <a:rPr lang="en-US" sz="1800" dirty="0" err="1">
                          <a:effectLst/>
                        </a:rPr>
                        <a:t>config</a:t>
                      </a:r>
                      <a:r>
                        <a:rPr lang="en-US" sz="1800" dirty="0">
                          <a:effectLst/>
                        </a:rPr>
                        <a:t>-if</a:t>
                      </a:r>
                      <a:r>
                        <a:rPr lang="en-GB" sz="1800" dirty="0">
                          <a:effectLst/>
                        </a:rPr>
                        <a:t>)# </a:t>
                      </a: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</a:rPr>
                        <a:t>n</a:t>
                      </a:r>
                      <a:r>
                        <a:rPr lang="en-GB" sz="1800" dirty="0">
                          <a:solidFill>
                            <a:srgbClr val="C00000"/>
                          </a:solidFill>
                          <a:effectLst/>
                        </a:rPr>
                        <a:t>o shutdown</a:t>
                      </a:r>
                      <a:endParaRPr lang="el-G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router(config-if</a:t>
                      </a:r>
                      <a:r>
                        <a:rPr lang="en-GB" sz="1800">
                          <a:effectLst/>
                        </a:rPr>
                        <a:t>)#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488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εξερχόμαστε από το </a:t>
                      </a:r>
                      <a:r>
                        <a:rPr lang="en-US" sz="1800" dirty="0">
                          <a:effectLst/>
                        </a:rPr>
                        <a:t>interface </a:t>
                      </a:r>
                      <a:r>
                        <a:rPr lang="en-GB" sz="1800" dirty="0">
                          <a:effectLst/>
                        </a:rPr>
                        <a:t>mode</a:t>
                      </a:r>
                      <a:r>
                        <a:rPr lang="el-GR" sz="1800" dirty="0">
                          <a:effectLst/>
                        </a:rPr>
                        <a:t>, ολοκληρώσαμε τη διαμόρφωση του </a:t>
                      </a:r>
                      <a:r>
                        <a:rPr lang="en-US" sz="1800" dirty="0">
                          <a:effectLst/>
                        </a:rPr>
                        <a:t>serial</a:t>
                      </a:r>
                      <a:r>
                        <a:rPr lang="el-GR" sz="1800" dirty="0">
                          <a:effectLst/>
                        </a:rPr>
                        <a:t>0: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router(</a:t>
                      </a:r>
                      <a:r>
                        <a:rPr lang="en-US" sz="1800" dirty="0" err="1">
                          <a:effectLst/>
                        </a:rPr>
                        <a:t>config</a:t>
                      </a:r>
                      <a:r>
                        <a:rPr lang="en-US" sz="1800" dirty="0">
                          <a:effectLst/>
                        </a:rPr>
                        <a:t>-if</a:t>
                      </a:r>
                      <a:r>
                        <a:rPr lang="en-GB" sz="1800" dirty="0">
                          <a:effectLst/>
                        </a:rPr>
                        <a:t>)#  </a:t>
                      </a: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</a:rPr>
                        <a:t>e</a:t>
                      </a:r>
                      <a:r>
                        <a:rPr lang="en-GB" sz="1800" dirty="0" err="1">
                          <a:solidFill>
                            <a:srgbClr val="C00000"/>
                          </a:solidFill>
                          <a:effectLst/>
                        </a:rPr>
                        <a:t>xit</a:t>
                      </a:r>
                      <a:r>
                        <a:rPr lang="en-GB" sz="1800" dirty="0">
                          <a:solidFill>
                            <a:srgbClr val="C00000"/>
                          </a:solidFill>
                          <a:effectLst/>
                        </a:rPr>
                        <a:t>      </a:t>
                      </a:r>
                      <a:r>
                        <a:rPr lang="en-GB" sz="1800" dirty="0">
                          <a:effectLst/>
                        </a:rPr>
                        <a:t>(</a:t>
                      </a:r>
                      <a:r>
                        <a:rPr lang="el-GR" sz="1800" dirty="0">
                          <a:effectLst/>
                        </a:rPr>
                        <a:t>ή </a:t>
                      </a:r>
                      <a:r>
                        <a:rPr lang="en-GB" sz="1800" dirty="0">
                          <a:solidFill>
                            <a:srgbClr val="C00000"/>
                          </a:solidFill>
                          <a:effectLst/>
                        </a:rPr>
                        <a:t>Ctrl + Z</a:t>
                      </a:r>
                      <a:r>
                        <a:rPr lang="en-GB" sz="1800" dirty="0">
                          <a:effectLst/>
                        </a:rPr>
                        <a:t>)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router(</a:t>
                      </a:r>
                      <a:r>
                        <a:rPr lang="en-GB" sz="1800" dirty="0" err="1">
                          <a:effectLst/>
                        </a:rPr>
                        <a:t>config</a:t>
                      </a:r>
                      <a:r>
                        <a:rPr lang="en-GB" sz="1800" dirty="0">
                          <a:effectLst/>
                        </a:rPr>
                        <a:t>)#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65</a:t>
            </a:fld>
            <a:endParaRPr lang="el-GR"/>
          </a:p>
        </p:txBody>
      </p:sp>
      <p:sp>
        <p:nvSpPr>
          <p:cNvPr id="13" name="Rectangle 12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2" name="Rectangle 11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67033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Δομή αρχείου διαμόρφωσης δρομολογητή 1/4</a:t>
            </a:r>
            <a:endParaRPr lang="en-GB" dirty="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l-GR" sz="2800" b="1" dirty="0" smtClean="0"/>
              <a:t>1</a:t>
            </a:r>
            <a:r>
              <a:rPr lang="el-GR" sz="2800" b="1" baseline="30000" dirty="0" smtClean="0"/>
              <a:t>η</a:t>
            </a:r>
            <a:r>
              <a:rPr lang="el-GR" sz="2800" b="1" dirty="0" smtClean="0"/>
              <a:t> ενότητα: </a:t>
            </a:r>
            <a:r>
              <a:rPr lang="el-GR" sz="2800" dirty="0" smtClean="0"/>
              <a:t>γενικές εντολές που αφορούν συνολικά τον δρομολογητή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sz="2800" b="1" dirty="0" smtClean="0"/>
              <a:t>2</a:t>
            </a:r>
            <a:r>
              <a:rPr lang="el-GR" sz="2800" b="1" baseline="30000" dirty="0" smtClean="0"/>
              <a:t>η</a:t>
            </a:r>
            <a:r>
              <a:rPr lang="el-GR" sz="2800" b="1" dirty="0" smtClean="0"/>
              <a:t> ενότητα: </a:t>
            </a:r>
            <a:r>
              <a:rPr lang="el-GR" sz="2800" dirty="0" err="1" smtClean="0"/>
              <a:t>interfaces</a:t>
            </a:r>
            <a:r>
              <a:rPr lang="el-GR" sz="2800" dirty="0" smtClean="0"/>
              <a:t> και </a:t>
            </a:r>
            <a:r>
              <a:rPr lang="el-GR" sz="2800" dirty="0" err="1" smtClean="0"/>
              <a:t>παραμετροποίησή</a:t>
            </a:r>
            <a:r>
              <a:rPr lang="el-GR" sz="2800" dirty="0" smtClean="0"/>
              <a:t> τους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sz="2800" b="1" dirty="0" smtClean="0"/>
              <a:t>3</a:t>
            </a:r>
            <a:r>
              <a:rPr lang="el-GR" sz="2800" b="1" baseline="30000" dirty="0" smtClean="0"/>
              <a:t>η</a:t>
            </a:r>
            <a:r>
              <a:rPr lang="el-GR" sz="2800" b="1" dirty="0" smtClean="0"/>
              <a:t> ενότητα: </a:t>
            </a:r>
            <a:r>
              <a:rPr lang="el-GR" sz="2800" dirty="0" smtClean="0"/>
              <a:t>δρομολόγηση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sz="2800" b="1" dirty="0" smtClean="0"/>
              <a:t>4</a:t>
            </a:r>
            <a:r>
              <a:rPr lang="el-GR" sz="2800" b="1" baseline="30000" dirty="0" smtClean="0"/>
              <a:t>η</a:t>
            </a:r>
            <a:r>
              <a:rPr lang="el-GR" sz="2800" b="1" dirty="0" smtClean="0"/>
              <a:t> ενότητα: </a:t>
            </a:r>
            <a:r>
              <a:rPr lang="en-US" sz="2800" dirty="0" smtClean="0"/>
              <a:t>a</a:t>
            </a:r>
            <a:r>
              <a:rPr lang="el-GR" sz="2800" dirty="0" err="1" smtClean="0"/>
              <a:t>ccess</a:t>
            </a:r>
            <a:r>
              <a:rPr lang="el-GR" sz="2800" dirty="0" smtClean="0"/>
              <a:t>-</a:t>
            </a:r>
            <a:r>
              <a:rPr lang="el-GR" sz="2800" dirty="0" err="1" smtClean="0"/>
              <a:t>lists</a:t>
            </a:r>
            <a:endParaRPr lang="el-GR" sz="28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l-GR" sz="2800" b="1" dirty="0" smtClean="0"/>
              <a:t>5</a:t>
            </a:r>
            <a:r>
              <a:rPr lang="el-GR" sz="2800" b="1" baseline="30000" dirty="0" smtClean="0"/>
              <a:t>η</a:t>
            </a:r>
            <a:r>
              <a:rPr lang="el-GR" sz="2800" b="1" dirty="0" smtClean="0"/>
              <a:t> ενότητα: </a:t>
            </a:r>
            <a:r>
              <a:rPr lang="el-GR" sz="2800" dirty="0" smtClean="0"/>
              <a:t>λοιπές εντολές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66</a:t>
            </a:fld>
            <a:endParaRPr lang="el-GR"/>
          </a:p>
        </p:txBody>
      </p:sp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9" name="Rectangle 18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22894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l-GR" dirty="0"/>
              <a:t>Δομή αρχείου διαμόρφωσης δρομολογητή </a:t>
            </a:r>
            <a:r>
              <a:rPr lang="el-GR" dirty="0" smtClean="0"/>
              <a:t>2/4</a:t>
            </a:r>
            <a:endParaRPr lang="en-GB" dirty="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numCol="2"/>
          <a:lstStyle/>
          <a:p>
            <a:pPr>
              <a:buFontTx/>
              <a:buNone/>
            </a:pPr>
            <a:r>
              <a:rPr lang="el-GR" sz="1800" b="1" dirty="0" smtClean="0">
                <a:solidFill>
                  <a:srgbClr val="820000"/>
                </a:solidFill>
              </a:rPr>
              <a:t>! </a:t>
            </a:r>
            <a:r>
              <a:rPr lang="el-GR" sz="2400" b="1" dirty="0" smtClean="0">
                <a:solidFill>
                  <a:srgbClr val="820000"/>
                </a:solidFill>
              </a:rPr>
              <a:t>(1</a:t>
            </a:r>
            <a:r>
              <a:rPr lang="el-GR" sz="2400" b="1" baseline="30000" dirty="0" smtClean="0">
                <a:solidFill>
                  <a:srgbClr val="820000"/>
                </a:solidFill>
              </a:rPr>
              <a:t>η</a:t>
            </a:r>
            <a:r>
              <a:rPr lang="el-GR" sz="2400" b="1" dirty="0" smtClean="0">
                <a:solidFill>
                  <a:srgbClr val="820000"/>
                </a:solidFill>
              </a:rPr>
              <a:t> ενότητα)</a:t>
            </a:r>
          </a:p>
          <a:p>
            <a:pPr>
              <a:buFontTx/>
              <a:buNone/>
            </a:pPr>
            <a:r>
              <a:rPr lang="en-GB" sz="2400" dirty="0" smtClean="0"/>
              <a:t>version 12.4</a:t>
            </a:r>
          </a:p>
          <a:p>
            <a:pPr>
              <a:buFontTx/>
              <a:buNone/>
            </a:pPr>
            <a:r>
              <a:rPr lang="en-GB" sz="2400" dirty="0" smtClean="0"/>
              <a:t>no service password-encryption</a:t>
            </a:r>
          </a:p>
          <a:p>
            <a:pPr>
              <a:buFontTx/>
              <a:buNone/>
            </a:pPr>
            <a:r>
              <a:rPr lang="en-GB" sz="2400" dirty="0" smtClean="0"/>
              <a:t>hostname Router</a:t>
            </a:r>
          </a:p>
          <a:p>
            <a:pPr>
              <a:buFontTx/>
              <a:buNone/>
            </a:pPr>
            <a:r>
              <a:rPr lang="en-GB" sz="2400" b="1" dirty="0" smtClean="0">
                <a:solidFill>
                  <a:srgbClr val="820000"/>
                </a:solidFill>
              </a:rPr>
              <a:t>! (2</a:t>
            </a:r>
            <a:r>
              <a:rPr lang="el-GR" sz="2400" b="1" baseline="30000" dirty="0" smtClean="0">
                <a:solidFill>
                  <a:srgbClr val="820000"/>
                </a:solidFill>
              </a:rPr>
              <a:t>η</a:t>
            </a:r>
            <a:r>
              <a:rPr lang="el-GR" sz="2400" b="1" dirty="0" smtClean="0">
                <a:solidFill>
                  <a:srgbClr val="820000"/>
                </a:solidFill>
              </a:rPr>
              <a:t> ενότητα)</a:t>
            </a:r>
          </a:p>
          <a:p>
            <a:pPr>
              <a:buFontTx/>
              <a:buNone/>
            </a:pPr>
            <a:r>
              <a:rPr lang="en-GB" sz="2400" dirty="0" smtClean="0"/>
              <a:t>interface FastEthernet0/0</a:t>
            </a:r>
          </a:p>
          <a:p>
            <a:pPr>
              <a:buFontTx/>
              <a:buNone/>
            </a:pPr>
            <a:r>
              <a:rPr lang="en-GB" sz="2400" dirty="0" smtClean="0"/>
              <a:t>….</a:t>
            </a:r>
          </a:p>
          <a:p>
            <a:pPr>
              <a:buFontTx/>
              <a:buNone/>
            </a:pPr>
            <a:r>
              <a:rPr lang="en-GB" sz="2400" dirty="0" smtClean="0"/>
              <a:t>interface FastEthernet0/1</a:t>
            </a:r>
          </a:p>
          <a:p>
            <a:pPr>
              <a:buFontTx/>
              <a:buNone/>
            </a:pPr>
            <a:r>
              <a:rPr lang="en-GB" sz="2400" dirty="0" smtClean="0"/>
              <a:t>…</a:t>
            </a:r>
          </a:p>
          <a:p>
            <a:pPr>
              <a:buFontTx/>
              <a:buNone/>
            </a:pPr>
            <a:r>
              <a:rPr lang="en-GB" sz="2400" b="1" dirty="0" smtClean="0">
                <a:solidFill>
                  <a:srgbClr val="820000"/>
                </a:solidFill>
              </a:rPr>
              <a:t>! (3</a:t>
            </a:r>
            <a:r>
              <a:rPr lang="el-GR" sz="2400" b="1" baseline="30000" dirty="0" smtClean="0">
                <a:solidFill>
                  <a:srgbClr val="820000"/>
                </a:solidFill>
              </a:rPr>
              <a:t>η</a:t>
            </a:r>
            <a:r>
              <a:rPr lang="el-GR" sz="2400" b="1" dirty="0" smtClean="0">
                <a:solidFill>
                  <a:srgbClr val="820000"/>
                </a:solidFill>
              </a:rPr>
              <a:t> ενότητα)</a:t>
            </a:r>
          </a:p>
          <a:p>
            <a:pPr>
              <a:buFontTx/>
              <a:buNone/>
            </a:pPr>
            <a:r>
              <a:rPr lang="en-GB" sz="2400" dirty="0" err="1" smtClean="0"/>
              <a:t>ip</a:t>
            </a:r>
            <a:r>
              <a:rPr lang="en-GB" sz="2400" dirty="0" smtClean="0"/>
              <a:t> classless</a:t>
            </a:r>
          </a:p>
          <a:p>
            <a:pPr>
              <a:buFontTx/>
              <a:buNone/>
            </a:pPr>
            <a:r>
              <a:rPr lang="en-GB" sz="2400" b="1" dirty="0" smtClean="0">
                <a:solidFill>
                  <a:srgbClr val="820000"/>
                </a:solidFill>
              </a:rPr>
              <a:t>! (4</a:t>
            </a:r>
            <a:r>
              <a:rPr lang="el-GR" sz="2400" b="1" baseline="30000" dirty="0" smtClean="0">
                <a:solidFill>
                  <a:srgbClr val="820000"/>
                </a:solidFill>
              </a:rPr>
              <a:t>η</a:t>
            </a:r>
            <a:r>
              <a:rPr lang="el-GR" sz="2400" b="1" dirty="0" smtClean="0">
                <a:solidFill>
                  <a:srgbClr val="820000"/>
                </a:solidFill>
              </a:rPr>
              <a:t> ενότητα)</a:t>
            </a:r>
          </a:p>
          <a:p>
            <a:pPr>
              <a:buFontTx/>
              <a:buNone/>
            </a:pPr>
            <a:r>
              <a:rPr lang="el-GR" sz="2400" dirty="0" smtClean="0"/>
              <a:t>…</a:t>
            </a:r>
          </a:p>
          <a:p>
            <a:pPr>
              <a:buFontTx/>
              <a:buNone/>
            </a:pPr>
            <a:r>
              <a:rPr lang="el-GR" sz="2400" b="1" dirty="0" smtClean="0">
                <a:solidFill>
                  <a:srgbClr val="820000"/>
                </a:solidFill>
              </a:rPr>
              <a:t>! (5</a:t>
            </a:r>
            <a:r>
              <a:rPr lang="el-GR" sz="2400" b="1" baseline="30000" dirty="0" smtClean="0">
                <a:solidFill>
                  <a:srgbClr val="820000"/>
                </a:solidFill>
              </a:rPr>
              <a:t>η</a:t>
            </a:r>
            <a:r>
              <a:rPr lang="el-GR" sz="2400" b="1" dirty="0" smtClean="0">
                <a:solidFill>
                  <a:srgbClr val="820000"/>
                </a:solidFill>
              </a:rPr>
              <a:t> ενότητα)</a:t>
            </a:r>
          </a:p>
          <a:p>
            <a:pPr>
              <a:buFontTx/>
              <a:buNone/>
            </a:pPr>
            <a:r>
              <a:rPr lang="en-GB" sz="2400" dirty="0" smtClean="0"/>
              <a:t>line con 0</a:t>
            </a:r>
          </a:p>
          <a:p>
            <a:pPr>
              <a:buFontTx/>
              <a:buNone/>
            </a:pPr>
            <a:r>
              <a:rPr lang="en-GB" sz="2400" dirty="0" smtClean="0"/>
              <a:t>line </a:t>
            </a:r>
            <a:r>
              <a:rPr lang="en-GB" sz="2400" dirty="0" err="1" smtClean="0"/>
              <a:t>vty</a:t>
            </a:r>
            <a:r>
              <a:rPr lang="en-GB" sz="2400" dirty="0" smtClean="0"/>
              <a:t> 0 4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67</a:t>
            </a:fld>
            <a:endParaRPr lang="el-GR"/>
          </a:p>
        </p:txBody>
      </p:sp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8" name="Rectangle 17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40736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l-GR" dirty="0"/>
              <a:t>Αλλαγή αρχείου διαμόρφωσης δρομολογητή </a:t>
            </a:r>
            <a:r>
              <a:rPr lang="el-GR" dirty="0" smtClean="0"/>
              <a:t>3/4</a:t>
            </a:r>
            <a:endParaRPr lang="en-GB" sz="4000" dirty="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numCol="1"/>
          <a:lstStyle/>
          <a:p>
            <a:pPr marL="0" indent="0">
              <a:buNone/>
            </a:pPr>
            <a:r>
              <a:rPr lang="el-GR" sz="2400" b="1" dirty="0" smtClean="0"/>
              <a:t>Για να αναιρέσουμε μια εντολή του τρέχοντος </a:t>
            </a:r>
            <a:r>
              <a:rPr lang="en-US" sz="2400" b="1" dirty="0" smtClean="0"/>
              <a:t>configuration:</a:t>
            </a:r>
          </a:p>
          <a:p>
            <a:r>
              <a:rPr lang="el-GR" sz="2400" dirty="0" smtClean="0"/>
              <a:t>εισερχόμαστε στον δρομολογητή</a:t>
            </a:r>
            <a:r>
              <a:rPr lang="en-US" sz="2400" dirty="0" smtClean="0"/>
              <a:t> </a:t>
            </a:r>
            <a:r>
              <a:rPr lang="el-GR" sz="2400" dirty="0" smtClean="0"/>
              <a:t>στο κατάλληλο </a:t>
            </a:r>
            <a:r>
              <a:rPr lang="en-US" sz="2400" dirty="0" smtClean="0"/>
              <a:t>command mode (exec, privilege, global configuration, interface)</a:t>
            </a:r>
            <a:endParaRPr lang="el-GR" sz="2400" dirty="0" smtClean="0"/>
          </a:p>
          <a:p>
            <a:r>
              <a:rPr lang="el-GR" sz="2400" dirty="0" smtClean="0"/>
              <a:t>ξαναδίνουμε την εντολή ακριβώς όπως είχε εισαχθεί με τη λέξη </a:t>
            </a:r>
            <a:r>
              <a:rPr lang="en-US" sz="2400" b="1" dirty="0" smtClean="0">
                <a:solidFill>
                  <a:srgbClr val="820000"/>
                </a:solidFill>
              </a:rPr>
              <a:t>no</a:t>
            </a:r>
            <a:r>
              <a:rPr lang="en-US" sz="2400" dirty="0" smtClean="0"/>
              <a:t> </a:t>
            </a:r>
            <a:r>
              <a:rPr lang="el-GR" sz="2400" dirty="0" smtClean="0"/>
              <a:t>μπροστά από αυτήν.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l-GR" sz="2400" b="1" dirty="0" smtClean="0"/>
              <a:t>Για παράδειγμα:</a:t>
            </a:r>
          </a:p>
          <a:p>
            <a:r>
              <a:rPr lang="en-US" sz="2400" dirty="0" smtClean="0"/>
              <a:t>(</a:t>
            </a:r>
            <a:r>
              <a:rPr lang="el-GR" sz="2400" dirty="0" smtClean="0"/>
              <a:t>υπάρχουσα εντολή του </a:t>
            </a:r>
            <a:r>
              <a:rPr lang="en-US" sz="2400" dirty="0" smtClean="0"/>
              <a:t>configuration</a:t>
            </a:r>
            <a:r>
              <a:rPr lang="el-GR" sz="2400" dirty="0" smtClean="0"/>
              <a:t>): </a:t>
            </a:r>
          </a:p>
          <a:p>
            <a:pPr marL="0" indent="0">
              <a:buNone/>
            </a:pPr>
            <a:r>
              <a:rPr lang="el-GR" sz="2400" b="1" dirty="0" smtClean="0">
                <a:solidFill>
                  <a:srgbClr val="820000"/>
                </a:solidFill>
              </a:rPr>
              <a:t>      </a:t>
            </a:r>
            <a:r>
              <a:rPr lang="en-US" sz="2400" dirty="0" smtClean="0">
                <a:solidFill>
                  <a:srgbClr val="820000"/>
                </a:solidFill>
              </a:rPr>
              <a:t>description </a:t>
            </a:r>
            <a:r>
              <a:rPr lang="en-US" sz="2400" b="0" dirty="0" smtClean="0">
                <a:solidFill>
                  <a:srgbClr val="820000"/>
                </a:solidFill>
              </a:rPr>
              <a:t>connection to the internet</a:t>
            </a:r>
          </a:p>
          <a:p>
            <a:r>
              <a:rPr lang="el-GR" sz="2400" dirty="0" smtClean="0"/>
              <a:t>(νέα εντολή):</a:t>
            </a:r>
          </a:p>
          <a:p>
            <a:pPr marL="0" indent="361950">
              <a:buNone/>
            </a:pPr>
            <a:r>
              <a:rPr lang="en-US" sz="2400" dirty="0" smtClean="0">
                <a:solidFill>
                  <a:srgbClr val="820000"/>
                </a:solidFill>
              </a:rPr>
              <a:t>no description </a:t>
            </a:r>
            <a:r>
              <a:rPr lang="en-US" sz="2400" b="0" dirty="0" smtClean="0">
                <a:solidFill>
                  <a:srgbClr val="820000"/>
                </a:solidFill>
              </a:rPr>
              <a:t>connection to the internet</a:t>
            </a:r>
          </a:p>
          <a:p>
            <a:endParaRPr lang="en-GB" sz="1800" dirty="0" smtClean="0"/>
          </a:p>
          <a:p>
            <a:pPr marL="0"/>
            <a:endParaRPr lang="en-GB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68</a:t>
            </a:fld>
            <a:endParaRPr lang="el-GR"/>
          </a:p>
        </p:txBody>
      </p:sp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8" name="Rectangle 17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48202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l-GR" dirty="0"/>
              <a:t>Βασικά συστατικά </a:t>
            </a:r>
            <a:r>
              <a:rPr lang="el-GR" dirty="0" smtClean="0"/>
              <a:t>δρομολογητών 3/14 </a:t>
            </a:r>
            <a:endParaRPr lang="el-GR" dirty="0" smtClean="0">
              <a:effectLst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17100" indent="0">
              <a:buNone/>
            </a:pPr>
            <a:r>
              <a:rPr lang="en-US" sz="2800" b="1" dirty="0">
                <a:solidFill>
                  <a:srgbClr val="004B82"/>
                </a:solidFill>
              </a:rPr>
              <a:t>ROM (Read Only Memory) </a:t>
            </a:r>
            <a:endParaRPr lang="en-US" sz="2800" b="1" dirty="0" smtClean="0">
              <a:solidFill>
                <a:srgbClr val="004B82"/>
              </a:solidFill>
            </a:endParaRPr>
          </a:p>
          <a:p>
            <a:pPr marL="17100" indent="0">
              <a:buNone/>
            </a:pPr>
            <a:endParaRPr lang="en-US" sz="2400" dirty="0" smtClean="0">
              <a:effectLst/>
            </a:endParaRPr>
          </a:p>
          <a:p>
            <a:pPr marL="360000"/>
            <a:r>
              <a:rPr lang="el-GR" sz="2400" dirty="0" smtClean="0">
                <a:effectLst/>
              </a:rPr>
              <a:t>Περιέχει ένα σύνολο εντολών – ένα υποτυπώδες λειτουργικό σύστημα (</a:t>
            </a:r>
            <a:r>
              <a:rPr lang="en-GB" sz="2400" dirty="0" smtClean="0">
                <a:effectLst/>
              </a:rPr>
              <a:t>OS</a:t>
            </a:r>
            <a:r>
              <a:rPr lang="el-GR" sz="2400" dirty="0" smtClean="0">
                <a:effectLst/>
              </a:rPr>
              <a:t>)- για να εκκινήσει το δρομολογητή και να αναζητήσει το πλήρες λειτουργικό σύστημα στη μνήμη </a:t>
            </a:r>
            <a:r>
              <a:rPr lang="en-GB" sz="2400" dirty="0" smtClean="0">
                <a:effectLst/>
              </a:rPr>
              <a:t>Flash</a:t>
            </a:r>
            <a:r>
              <a:rPr lang="el-GR" sz="2400" dirty="0" smtClean="0">
                <a:effectLst/>
              </a:rPr>
              <a:t> ή σε άλλη πηγή. </a:t>
            </a:r>
          </a:p>
          <a:p>
            <a:pPr marL="360000"/>
            <a:endParaRPr lang="el-GR" sz="2400" dirty="0" smtClean="0">
              <a:effectLst/>
            </a:endParaRPr>
          </a:p>
          <a:p>
            <a:pPr marL="360000"/>
            <a:r>
              <a:rPr lang="el-GR" sz="2400" dirty="0" smtClean="0">
                <a:effectLst/>
              </a:rPr>
              <a:t>Επιπλέον</a:t>
            </a:r>
            <a:r>
              <a:rPr lang="en-US" sz="2400" dirty="0" smtClean="0">
                <a:effectLst/>
              </a:rPr>
              <a:t>, </a:t>
            </a:r>
            <a:r>
              <a:rPr lang="el-GR" sz="2400" dirty="0" smtClean="0">
                <a:effectLst/>
              </a:rPr>
              <a:t>στη μνήμη αυτή εμπεριέχεται ο κώδικας για την εκτέλεση διαγνωστικών τεστ, </a:t>
            </a:r>
            <a:r>
              <a:rPr lang="en-GB" sz="2400" dirty="0" smtClean="0">
                <a:effectLst/>
              </a:rPr>
              <a:t>Power</a:t>
            </a:r>
            <a:r>
              <a:rPr lang="el-GR" sz="2400" dirty="0" smtClean="0">
                <a:effectLst/>
              </a:rPr>
              <a:t>-</a:t>
            </a:r>
            <a:r>
              <a:rPr lang="en-GB" sz="2400" dirty="0" smtClean="0">
                <a:effectLst/>
              </a:rPr>
              <a:t>On</a:t>
            </a:r>
            <a:r>
              <a:rPr lang="el-GR" sz="2400" dirty="0" smtClean="0">
                <a:effectLst/>
              </a:rPr>
              <a:t>-</a:t>
            </a:r>
            <a:r>
              <a:rPr lang="en-GB" sz="2400" dirty="0" smtClean="0">
                <a:effectLst/>
              </a:rPr>
              <a:t>Self</a:t>
            </a:r>
            <a:r>
              <a:rPr lang="el-GR" sz="2400" dirty="0" smtClean="0">
                <a:effectLst/>
              </a:rPr>
              <a:t>-</a:t>
            </a:r>
            <a:r>
              <a:rPr lang="en-GB" sz="2400" dirty="0" smtClean="0">
                <a:effectLst/>
              </a:rPr>
              <a:t>Test</a:t>
            </a:r>
            <a:r>
              <a:rPr lang="el-GR" sz="2400" dirty="0" smtClean="0">
                <a:effectLst/>
              </a:rPr>
              <a:t> (</a:t>
            </a:r>
            <a:r>
              <a:rPr lang="en-GB" sz="2400" dirty="0" smtClean="0">
                <a:effectLst/>
              </a:rPr>
              <a:t>POST</a:t>
            </a:r>
            <a:r>
              <a:rPr lang="el-GR" sz="2400" dirty="0" smtClean="0">
                <a:effectLst/>
              </a:rPr>
              <a:t>),</a:t>
            </a:r>
            <a:r>
              <a:rPr lang="en-US" sz="2400" dirty="0" smtClean="0">
                <a:effectLst/>
              </a:rPr>
              <a:t> </a:t>
            </a:r>
            <a:r>
              <a:rPr lang="el-GR" sz="2400" dirty="0" smtClean="0">
                <a:effectLst/>
              </a:rPr>
              <a:t>για την εξακρίβωση της σωστής λειτουργίας (για παράδειγμα, του επεξεργαστή και της μνήμης).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  <p:cxnSp>
        <p:nvCxnSpPr>
          <p:cNvPr id="12" name="Straight Connector 3"/>
          <p:cNvCxnSpPr/>
          <p:nvPr/>
        </p:nvCxnSpPr>
        <p:spPr>
          <a:xfrm>
            <a:off x="539552" y="1700808"/>
            <a:ext cx="40324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71963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l-GR" dirty="0"/>
              <a:t>Αλλαγή αρχείου διαμόρφωσης δρομολογητή </a:t>
            </a:r>
            <a:r>
              <a:rPr lang="el-GR" dirty="0" smtClean="0"/>
              <a:t>4/4</a:t>
            </a:r>
            <a:endParaRPr lang="en-GB" sz="4000" dirty="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1259632" y="1196752"/>
            <a:ext cx="7427168" cy="1368152"/>
          </a:xfrm>
          <a:noFill/>
        </p:spPr>
        <p:txBody>
          <a:bodyPr numCol="1">
            <a:normAutofit fontScale="92500"/>
          </a:bodyPr>
          <a:lstStyle/>
          <a:p>
            <a:pPr marL="0" indent="0">
              <a:buNone/>
            </a:pPr>
            <a:r>
              <a:rPr lang="el-GR" sz="2400" dirty="0" smtClean="0"/>
              <a:t>κάποιες αλλαγές απαιτούν προετοιμασία. Πριν την αλλαγή για παράδειγμα των </a:t>
            </a:r>
            <a:r>
              <a:rPr lang="en-US" sz="2400" dirty="0" smtClean="0"/>
              <a:t>IP address</a:t>
            </a:r>
            <a:r>
              <a:rPr lang="el-GR" sz="2400" dirty="0" smtClean="0"/>
              <a:t> </a:t>
            </a:r>
            <a:r>
              <a:rPr lang="en-US" sz="2400" dirty="0" smtClean="0"/>
              <a:t>&amp; subnet mask </a:t>
            </a:r>
            <a:r>
              <a:rPr lang="el-GR" sz="2400" dirty="0" smtClean="0"/>
              <a:t>ενός </a:t>
            </a:r>
            <a:r>
              <a:rPr lang="en-US" sz="2400" dirty="0" smtClean="0"/>
              <a:t>interface, </a:t>
            </a:r>
            <a:r>
              <a:rPr lang="el-GR" sz="2400" dirty="0" smtClean="0"/>
              <a:t>πρέπει να θέσουμε το </a:t>
            </a:r>
            <a:r>
              <a:rPr lang="en-GB" sz="2400" dirty="0" smtClean="0"/>
              <a:t>interface </a:t>
            </a:r>
            <a:r>
              <a:rPr lang="el-GR" sz="2400" dirty="0" smtClean="0"/>
              <a:t>σε κατάσταση </a:t>
            </a:r>
            <a:r>
              <a:rPr lang="en-US" sz="2400" dirty="0" smtClean="0"/>
              <a:t>down:</a:t>
            </a:r>
          </a:p>
          <a:p>
            <a:pPr marL="0" indent="0"/>
            <a:endParaRPr lang="el-GR" sz="2400" dirty="0" smtClean="0"/>
          </a:p>
          <a:p>
            <a:pPr marL="0"/>
            <a:endParaRPr lang="en-GB" sz="1800" dirty="0" smtClean="0"/>
          </a:p>
        </p:txBody>
      </p:sp>
      <p:pic>
        <p:nvPicPr>
          <p:cNvPr id="1026" name="Picture 2" descr="https://farm2.staticflickr.com/1149/1070601182_0fe532a667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Strok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802060" cy="802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11362" y="2551837"/>
            <a:ext cx="544886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/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router(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config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)# </a:t>
            </a:r>
            <a:r>
              <a:rPr lang="en-GB" b="1" dirty="0">
                <a:solidFill>
                  <a:srgbClr val="82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 serial 0</a:t>
            </a:r>
          </a:p>
          <a:p>
            <a:pPr marL="0" indent="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router(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config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-if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)# </a:t>
            </a:r>
            <a:r>
              <a:rPr lang="en-GB" b="1" dirty="0">
                <a:solidFill>
                  <a:srgbClr val="82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shutdown</a:t>
            </a:r>
          </a:p>
          <a:p>
            <a:pPr marL="0" indent="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router(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config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-if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)#</a:t>
            </a:r>
            <a:r>
              <a:rPr lang="el-G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solidFill>
                  <a:srgbClr val="82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  <a:endParaRPr lang="en-GB" b="1" dirty="0">
              <a:solidFill>
                <a:srgbClr val="82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router(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config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)#</a:t>
            </a:r>
            <a:r>
              <a:rPr lang="el-G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solidFill>
                  <a:srgbClr val="82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  <a:endParaRPr lang="en-GB" b="1" dirty="0">
              <a:solidFill>
                <a:srgbClr val="82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router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#exit</a:t>
            </a:r>
          </a:p>
          <a:p>
            <a:pPr marL="0" indent="0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Router&gt;</a:t>
            </a:r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0" name="Rectangle 9">
            <a:hlinkClick r:id="rId8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1" name="Rectangle 10">
            <a:hlinkClick r:id="rId9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2" name="Rectangle 11">
            <a:hlinkClick r:id="rId10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57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l-GR" sz="3200" dirty="0" smtClean="0">
                <a:effectLst/>
              </a:rPr>
              <a:t>Τεχνικά Χαρακτηριστικά Δρομολογητών </a:t>
            </a:r>
            <a:r>
              <a:rPr lang="en-GB" sz="3200" dirty="0" smtClean="0">
                <a:effectLst/>
              </a:rPr>
              <a:t>Cisco</a:t>
            </a:r>
            <a:r>
              <a:rPr lang="el-GR" sz="3200" dirty="0" smtClean="0">
                <a:effectLst/>
              </a:rPr>
              <a:t> 1/6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l-GR" sz="2400" dirty="0" smtClean="0">
                <a:effectLst/>
              </a:rPr>
              <a:t>Για τις ανάγκες του εργαστηρίου Δίκτυα ΙΙ χρησιμοποιούνται πέντε τύποι δρομολογητών της </a:t>
            </a:r>
            <a:r>
              <a:rPr lang="en-GB" sz="2400" dirty="0" smtClean="0">
                <a:effectLst/>
              </a:rPr>
              <a:t>Cisco</a:t>
            </a:r>
            <a:r>
              <a:rPr lang="el-GR" sz="2400" dirty="0" smtClean="0">
                <a:effectLst/>
              </a:rPr>
              <a:t>:</a:t>
            </a:r>
          </a:p>
          <a:p>
            <a:pPr>
              <a:spcBef>
                <a:spcPts val="600"/>
              </a:spcBef>
              <a:buClr>
                <a:schemeClr val="tx1"/>
              </a:buClr>
            </a:pPr>
            <a:r>
              <a:rPr lang="en-GB" sz="2400" b="1" dirty="0" smtClean="0">
                <a:solidFill>
                  <a:srgbClr val="990033"/>
                </a:solidFill>
                <a:effectLst/>
              </a:rPr>
              <a:t>Cisco</a:t>
            </a:r>
            <a:r>
              <a:rPr lang="el-GR" sz="2400" b="1" dirty="0" smtClean="0">
                <a:solidFill>
                  <a:srgbClr val="990033"/>
                </a:solidFill>
                <a:effectLst/>
              </a:rPr>
              <a:t> 1600</a:t>
            </a:r>
            <a:r>
              <a:rPr lang="el-GR" sz="2400" dirty="0" smtClean="0">
                <a:effectLst/>
              </a:rPr>
              <a:t>, κυρίως για σύνδεση </a:t>
            </a:r>
            <a:r>
              <a:rPr lang="en-GB" sz="2400" dirty="0" smtClean="0">
                <a:effectLst/>
              </a:rPr>
              <a:t>Ethernet LANs</a:t>
            </a:r>
            <a:r>
              <a:rPr lang="el-GR" sz="2400" dirty="0" smtClean="0">
                <a:effectLst/>
              </a:rPr>
              <a:t> με </a:t>
            </a:r>
            <a:r>
              <a:rPr lang="en-GB" sz="2400" dirty="0" smtClean="0">
                <a:effectLst/>
              </a:rPr>
              <a:t>WANs</a:t>
            </a:r>
            <a:r>
              <a:rPr lang="el-GR" sz="2400" dirty="0" smtClean="0">
                <a:effectLst/>
              </a:rPr>
              <a:t> σε μικρές επιχειρήσεις.</a:t>
            </a:r>
          </a:p>
          <a:p>
            <a:pPr>
              <a:spcBef>
                <a:spcPts val="600"/>
              </a:spcBef>
              <a:buClr>
                <a:schemeClr val="tx1"/>
              </a:buClr>
            </a:pPr>
            <a:r>
              <a:rPr lang="en-GB" sz="2400" b="1" dirty="0" smtClean="0">
                <a:solidFill>
                  <a:srgbClr val="990033"/>
                </a:solidFill>
                <a:effectLst/>
              </a:rPr>
              <a:t>Cisco</a:t>
            </a:r>
            <a:r>
              <a:rPr lang="el-GR" sz="2400" b="1" dirty="0" smtClean="0">
                <a:solidFill>
                  <a:srgbClr val="990033"/>
                </a:solidFill>
                <a:effectLst/>
              </a:rPr>
              <a:t> 1751</a:t>
            </a:r>
            <a:r>
              <a:rPr lang="el-GR" sz="2400" dirty="0" smtClean="0">
                <a:effectLst/>
              </a:rPr>
              <a:t>, </a:t>
            </a:r>
            <a:r>
              <a:rPr lang="en-GB" sz="2400" dirty="0" smtClean="0">
                <a:effectLst/>
              </a:rPr>
              <a:t>modular access</a:t>
            </a:r>
            <a:r>
              <a:rPr lang="el-GR" sz="2400" dirty="0" smtClean="0">
                <a:effectLst/>
              </a:rPr>
              <a:t> δρομολογητές, σχεδιασμένοι για μεσαίου μεγέθους επιχειρήσεις και γραφεία. </a:t>
            </a:r>
          </a:p>
          <a:p>
            <a:pPr>
              <a:spcBef>
                <a:spcPts val="600"/>
              </a:spcBef>
              <a:buClr>
                <a:schemeClr val="tx1"/>
              </a:buClr>
            </a:pPr>
            <a:r>
              <a:rPr lang="en-GB" sz="2400" b="1" dirty="0" smtClean="0">
                <a:solidFill>
                  <a:srgbClr val="990033"/>
                </a:solidFill>
                <a:effectLst/>
              </a:rPr>
              <a:t>Cisco</a:t>
            </a:r>
            <a:r>
              <a:rPr lang="el-GR" sz="2400" b="1" dirty="0" smtClean="0">
                <a:solidFill>
                  <a:srgbClr val="990033"/>
                </a:solidFill>
                <a:effectLst/>
              </a:rPr>
              <a:t> 2620</a:t>
            </a:r>
            <a:r>
              <a:rPr lang="el-GR" sz="2400" dirty="0" smtClean="0">
                <a:effectLst/>
              </a:rPr>
              <a:t>, σχεδιασμένοι για παραρτήματα επιχειρήσεων.</a:t>
            </a:r>
          </a:p>
          <a:p>
            <a:pPr>
              <a:spcBef>
                <a:spcPts val="600"/>
              </a:spcBef>
              <a:buClr>
                <a:schemeClr val="tx1"/>
              </a:buClr>
            </a:pPr>
            <a:r>
              <a:rPr lang="en-GB" sz="2400" b="1" dirty="0" smtClean="0">
                <a:solidFill>
                  <a:srgbClr val="990033"/>
                </a:solidFill>
                <a:effectLst/>
              </a:rPr>
              <a:t>Cisco</a:t>
            </a:r>
            <a:r>
              <a:rPr lang="el-GR" sz="2400" b="1" dirty="0" smtClean="0">
                <a:solidFill>
                  <a:srgbClr val="990033"/>
                </a:solidFill>
                <a:effectLst/>
              </a:rPr>
              <a:t> 2509</a:t>
            </a:r>
            <a:r>
              <a:rPr lang="el-GR" sz="2400" dirty="0" smtClean="0">
                <a:effectLst/>
              </a:rPr>
              <a:t>, παρέχουν πληθώρα λύσεων για παραρτήματα επιχειρήσεων, συμπεριλαμβανομένων ολοκληρωμένων συστημάτων </a:t>
            </a:r>
            <a:r>
              <a:rPr lang="en-GB" sz="2400" dirty="0" smtClean="0">
                <a:effectLst/>
              </a:rPr>
              <a:t>router</a:t>
            </a:r>
            <a:r>
              <a:rPr lang="el-GR" sz="2400" dirty="0" smtClean="0">
                <a:effectLst/>
              </a:rPr>
              <a:t>/</a:t>
            </a:r>
            <a:r>
              <a:rPr lang="en-GB" sz="2400" dirty="0" smtClean="0">
                <a:effectLst/>
              </a:rPr>
              <a:t>hub</a:t>
            </a:r>
            <a:r>
              <a:rPr lang="el-GR" sz="2400" dirty="0" smtClean="0">
                <a:effectLst/>
              </a:rPr>
              <a:t> και </a:t>
            </a:r>
            <a:r>
              <a:rPr lang="en-GB" sz="2400" dirty="0" smtClean="0">
                <a:effectLst/>
              </a:rPr>
              <a:t>router</a:t>
            </a:r>
            <a:r>
              <a:rPr lang="el-GR" sz="2400" dirty="0" smtClean="0">
                <a:effectLst/>
              </a:rPr>
              <a:t>/</a:t>
            </a:r>
            <a:r>
              <a:rPr lang="en-GB" sz="2400" dirty="0" smtClean="0">
                <a:effectLst/>
              </a:rPr>
              <a:t>access server</a:t>
            </a:r>
            <a:r>
              <a:rPr lang="el-GR" sz="2400" dirty="0" smtClean="0">
                <a:effectLst/>
              </a:rPr>
              <a:t>.</a:t>
            </a:r>
          </a:p>
          <a:p>
            <a:pPr>
              <a:spcBef>
                <a:spcPts val="600"/>
              </a:spcBef>
              <a:buClr>
                <a:schemeClr val="tx1"/>
              </a:buClr>
            </a:pPr>
            <a:r>
              <a:rPr lang="en-GB" sz="2400" b="1" dirty="0">
                <a:solidFill>
                  <a:srgbClr val="990033"/>
                </a:solidFill>
                <a:effectLst/>
              </a:rPr>
              <a:t>Cisco </a:t>
            </a:r>
            <a:r>
              <a:rPr lang="en-GB" sz="2400" b="1" dirty="0" smtClean="0">
                <a:solidFill>
                  <a:srgbClr val="990033"/>
                </a:solidFill>
                <a:effectLst/>
              </a:rPr>
              <a:t>871/876/877</a:t>
            </a:r>
            <a:r>
              <a:rPr lang="el-GR" sz="2400" b="1" dirty="0" smtClean="0">
                <a:solidFill>
                  <a:srgbClr val="990033"/>
                </a:solidFill>
                <a:effectLst/>
              </a:rPr>
              <a:t> </a:t>
            </a:r>
            <a:r>
              <a:rPr lang="el-GR" sz="2400" dirty="0">
                <a:effectLst/>
              </a:rPr>
              <a:t>με </a:t>
            </a:r>
            <a:r>
              <a:rPr lang="el-GR" sz="2400" dirty="0" err="1" smtClean="0">
                <a:effectLst/>
              </a:rPr>
              <a:t>διεπαφές</a:t>
            </a:r>
            <a:r>
              <a:rPr lang="el-GR" sz="2400" dirty="0" smtClean="0">
                <a:effectLst/>
              </a:rPr>
              <a:t> </a:t>
            </a:r>
            <a:r>
              <a:rPr lang="en-US" sz="2400" dirty="0" smtClean="0">
                <a:effectLst/>
              </a:rPr>
              <a:t>LAN</a:t>
            </a:r>
            <a:r>
              <a:rPr lang="el-GR" sz="2400" dirty="0" smtClean="0">
                <a:effectLst/>
              </a:rPr>
              <a:t> &amp; </a:t>
            </a:r>
            <a:r>
              <a:rPr lang="el-GR" sz="2400" kern="1200" dirty="0" smtClean="0">
                <a:effectLst/>
                <a:cs typeface="Times New Roman" pitchFamily="18" charset="0"/>
              </a:rPr>
              <a:t> </a:t>
            </a:r>
            <a:r>
              <a:rPr lang="en-US" sz="2400" dirty="0" smtClean="0">
                <a:effectLst/>
              </a:rPr>
              <a:t>WAN</a:t>
            </a:r>
            <a:endParaRPr lang="el-GR" sz="2400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70</a:t>
            </a:fld>
            <a:endParaRPr lang="el-GR"/>
          </a:p>
        </p:txBody>
      </p:sp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6" name="Rectangle 15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8" name="Rectangle 17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9" name="Rectangle 18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01446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sz="3200" dirty="0">
                <a:effectLst/>
              </a:rPr>
              <a:t>Τεχνικά Χαρακτηριστικά </a:t>
            </a:r>
            <a:r>
              <a:rPr lang="en-GB" sz="3200" dirty="0" smtClean="0">
                <a:effectLst/>
              </a:rPr>
              <a:t>Cisco</a:t>
            </a:r>
            <a:r>
              <a:rPr lang="el-GR" sz="3200" dirty="0" smtClean="0">
                <a:effectLst/>
              </a:rPr>
              <a:t> </a:t>
            </a:r>
            <a:r>
              <a:rPr lang="el-GR" sz="3200" dirty="0"/>
              <a:t>1600 </a:t>
            </a:r>
            <a:r>
              <a:rPr lang="el-GR" sz="3200" dirty="0" smtClean="0"/>
              <a:t>2/6</a:t>
            </a:r>
            <a:endParaRPr lang="el-GR" sz="3200" dirty="0" smtClean="0">
              <a:effectLst/>
            </a:endParaRPr>
          </a:p>
        </p:txBody>
      </p:sp>
      <p:graphicFrame>
        <p:nvGraphicFramePr>
          <p:cNvPr id="101435" name="Group 5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7625941"/>
              </p:ext>
            </p:extLst>
          </p:nvPr>
        </p:nvGraphicFramePr>
        <p:xfrm>
          <a:off x="467544" y="1196975"/>
          <a:ext cx="8208912" cy="3516139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2659177"/>
                <a:gridCol w="5549735"/>
              </a:tblGrid>
              <a:tr h="503833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Επεξεργαστής</a:t>
                      </a:r>
                      <a:r>
                        <a:rPr kumimoji="0" lang="en-GB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: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6819" marR="96819" anchor="ctr" horzOverflow="overflow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32000" algn="ctr"/>
                        </a:tabLst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Motorola 68360 at 33MHz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6819" marR="96819" anchor="ctr" horzOverflow="overflow"/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Μνήμη</a:t>
                      </a:r>
                      <a:r>
                        <a:rPr kumimoji="0" lang="en-GB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: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6819" marR="96819" anchor="ctr" horzOverflow="overflow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DRAM:8-24MB, Flash:4-16MB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6819" marR="96819" anchor="ctr" horzOverflow="overflow"/>
                </a:tc>
              </a:tr>
              <a:tr h="250825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Interfaces: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6819" marR="96819" anchor="ctr" horzOverflow="overflow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console port (RJ-45)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auxiliary port (RJ-45)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10Base-T (RJ-45)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AUI (DB-15)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ISDN BRI (U and S/T) (RJ-45)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6819" marR="96819" anchor="ctr" horzOverflow="overflow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71</a:t>
            </a:fld>
            <a:endParaRPr lang="el-GR"/>
          </a:p>
        </p:txBody>
      </p: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3" name="Rectangle 12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9" name="Rectangle 18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84992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sz="3200" dirty="0">
                <a:effectLst/>
              </a:rPr>
              <a:t>Τεχνικά Χαρακτηριστικά </a:t>
            </a:r>
            <a:r>
              <a:rPr lang="en-GB" sz="3200" dirty="0" smtClean="0">
                <a:effectLst/>
              </a:rPr>
              <a:t>Cisco</a:t>
            </a:r>
            <a:r>
              <a:rPr lang="el-GR" sz="3200" dirty="0" smtClean="0">
                <a:effectLst/>
              </a:rPr>
              <a:t> </a:t>
            </a:r>
            <a:r>
              <a:rPr lang="el-GR" sz="3200" dirty="0"/>
              <a:t>1751 </a:t>
            </a:r>
            <a:r>
              <a:rPr lang="el-GR" sz="3200" dirty="0" smtClean="0"/>
              <a:t>3/6</a:t>
            </a:r>
            <a:endParaRPr lang="el-GR" sz="3200" dirty="0" smtClean="0">
              <a:effectLst/>
            </a:endParaRPr>
          </a:p>
        </p:txBody>
      </p:sp>
      <p:graphicFrame>
        <p:nvGraphicFramePr>
          <p:cNvPr id="104507" name="Group 5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060730"/>
              </p:ext>
            </p:extLst>
          </p:nvPr>
        </p:nvGraphicFramePr>
        <p:xfrm>
          <a:off x="457200" y="1196975"/>
          <a:ext cx="8229601" cy="4920531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954560"/>
                <a:gridCol w="6275041"/>
              </a:tblGrid>
              <a:tr h="431825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Επεξεργαστής</a:t>
                      </a:r>
                      <a:r>
                        <a:rPr kumimoji="0" lang="en-GB" sz="2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:</a:t>
                      </a:r>
                      <a:endParaRPr kumimoji="0" lang="en-GB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670" marR="91670" anchor="ctr" horzOverflow="overflow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32000" algn="ctr"/>
                        </a:tabLst>
                      </a:pPr>
                      <a:r>
                        <a:rPr kumimoji="0" lang="en-GB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Motorola MPC860P </a:t>
                      </a:r>
                      <a:r>
                        <a:rPr kumimoji="0" lang="en-GB" sz="2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PowerQUICC</a:t>
                      </a:r>
                      <a:r>
                        <a:rPr kumimoji="0" lang="en-GB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at 48MHz	</a:t>
                      </a:r>
                      <a:endParaRPr kumimoji="0" lang="en-GB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n-lt"/>
                      </a:endParaRPr>
                    </a:p>
                  </a:txBody>
                  <a:tcPr marL="91670" marR="91670" anchor="ctr" horzOverflow="overflow"/>
                </a:tc>
              </a:tr>
              <a:tr h="373906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Μνήμη</a:t>
                      </a:r>
                      <a:r>
                        <a:rPr kumimoji="0" lang="en-GB" sz="2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:</a:t>
                      </a:r>
                      <a:endParaRPr kumimoji="0" lang="en-GB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670" marR="91670" anchor="ctr" horzOverflow="overflow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DRAM:16-128MB, Flash:8-64MB</a:t>
                      </a:r>
                      <a:endParaRPr kumimoji="0" lang="en-GB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n-lt"/>
                      </a:endParaRPr>
                    </a:p>
                  </a:txBody>
                  <a:tcPr marL="91670" marR="91670" anchor="ctr" horzOverflow="overflow"/>
                </a:tc>
              </a:tr>
              <a:tr h="29924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Interfaces:</a:t>
                      </a:r>
                      <a:endParaRPr kumimoji="0" lang="en-GB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670" marR="91670" anchor="ctr" horzOverflow="overflow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n-GB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console port (RJ-45)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n-GB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auxiliary port (RJ-45)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n-GB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10/100 </a:t>
                      </a:r>
                      <a:r>
                        <a:rPr kumimoji="0" lang="en-GB" sz="2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BaseT</a:t>
                      </a:r>
                      <a:r>
                        <a:rPr kumimoji="0" lang="en-GB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Fast Ethernet Port (RJ-45)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n-GB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Supports two slots for either WAN interface cards (WICs) or voice interface cards (VICs).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n-GB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Supports one VIC-only slot.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n-GB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Supports the following WICs: ISDN BRI (U and S/T), 56- or 64-kbps DSU/CSU, WIC-1ADSL, WIC-1ENET (Ethernet), high</a:t>
                      </a:r>
                      <a:r>
                        <a:rPr kumimoji="0" lang="el-GR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GB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speed serial, dual-serial, and 2Async/Sync.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n-GB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Supports the following VICs: 2FXS, 2FXO, 2E&amp;M, F2XO-EU, 2FXO-M3, and 2-port ISDN Voice-BRI.</a:t>
                      </a:r>
                      <a:endParaRPr kumimoji="0" lang="en-GB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1670" marR="91670" anchor="ctr" horzOverflow="overflow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72</a:t>
            </a:fld>
            <a:endParaRPr lang="el-GR"/>
          </a:p>
        </p:txBody>
      </p:sp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6" name="Rectangle 15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8" name="Rectangle 17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9" name="Rectangle 18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5746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sz="3200" dirty="0">
                <a:effectLst/>
              </a:rPr>
              <a:t>Τεχνικά Χαρακτηριστικά </a:t>
            </a:r>
            <a:r>
              <a:rPr lang="en-GB" sz="3200" dirty="0" smtClean="0">
                <a:effectLst/>
              </a:rPr>
              <a:t>Cisco</a:t>
            </a:r>
            <a:r>
              <a:rPr lang="el-GR" sz="3200" dirty="0" smtClean="0">
                <a:effectLst/>
              </a:rPr>
              <a:t> </a:t>
            </a:r>
            <a:r>
              <a:rPr lang="el-GR" sz="3200" dirty="0"/>
              <a:t>2509 </a:t>
            </a:r>
            <a:r>
              <a:rPr lang="el-GR" sz="3200" dirty="0" smtClean="0"/>
              <a:t>4/6</a:t>
            </a:r>
            <a:endParaRPr lang="el-GR" sz="3200" dirty="0" smtClean="0">
              <a:effectLst/>
            </a:endParaRPr>
          </a:p>
        </p:txBody>
      </p:sp>
      <p:graphicFrame>
        <p:nvGraphicFramePr>
          <p:cNvPr id="106555" name="Group 5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3391485"/>
              </p:ext>
            </p:extLst>
          </p:nvPr>
        </p:nvGraphicFramePr>
        <p:xfrm>
          <a:off x="467544" y="1196975"/>
          <a:ext cx="8219256" cy="5109614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2316351"/>
                <a:gridCol w="5902905"/>
              </a:tblGrid>
              <a:tr h="57584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Επεξεργαστής</a:t>
                      </a:r>
                      <a:r>
                        <a:rPr kumimoji="0" lang="en-GB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: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014" marR="95014" anchor="ctr" horzOverflow="overflow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Motorola 68EC030 at 20-MHz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n-lt"/>
                      </a:endParaRPr>
                    </a:p>
                  </a:txBody>
                  <a:tcPr marL="95014" marR="95014" anchor="ctr" horzOverflow="overflow"/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Μνήμη</a:t>
                      </a:r>
                      <a:r>
                        <a:rPr kumimoji="0" lang="en-GB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: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014" marR="95014" anchor="ctr" horzOverflow="overflow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DRAM:2-16MB, Flash:4-8MB, NVRAM:32KB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n-lt"/>
                      </a:endParaRPr>
                    </a:p>
                  </a:txBody>
                  <a:tcPr marL="95014" marR="95014" anchor="ctr" horzOverflow="overflow"/>
                </a:tc>
              </a:tr>
              <a:tr h="360838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Interfaces: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014" marR="95014" anchor="ctr" horzOverflow="overflow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console port (RJ-45)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auxiliary port (RJ-45)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One Ethernet AUI IEEE 802.3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Two synchronous serial interfaces: EIA/TIA-232, EIA/TIA-449, V.35, X.21 (NRZ/NRZI and</a:t>
                      </a:r>
                      <a:r>
                        <a:rPr kumimoji="0" lang="el-GR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DTE/DCE</a:t>
                      </a:r>
                      <a:r>
                        <a:rPr kumimoji="0" lang="el-GR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mode)</a:t>
                      </a:r>
                      <a:r>
                        <a:rPr kumimoji="0" lang="el-GR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EIA-530 (NRZ/NRZI and DTE mode)</a:t>
                      </a:r>
                      <a:r>
                        <a:rPr kumimoji="0" lang="el-GR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 </a:t>
                      </a: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All synchronous serial interfaces use the DB-60 connector at the chassis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Asynchronous serial interfaces: EIA/TIA-232 (RJ-45)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n-lt"/>
                      </a:endParaRPr>
                    </a:p>
                  </a:txBody>
                  <a:tcPr marL="95014" marR="95014" anchor="ctr" horzOverflow="overflow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73</a:t>
            </a:fld>
            <a:endParaRPr lang="el-GR"/>
          </a:p>
        </p:txBody>
      </p: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3" name="Rectangle 12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9" name="Rectangle 18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14232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sz="3200" dirty="0">
                <a:effectLst/>
              </a:rPr>
              <a:t>Τεχνικά Χαρακτηριστικά </a:t>
            </a:r>
            <a:r>
              <a:rPr lang="en-GB" sz="3200" dirty="0" smtClean="0">
                <a:effectLst/>
              </a:rPr>
              <a:t>Cisco</a:t>
            </a:r>
            <a:r>
              <a:rPr lang="el-GR" sz="3200" dirty="0" smtClean="0">
                <a:effectLst/>
              </a:rPr>
              <a:t> </a:t>
            </a:r>
            <a:r>
              <a:rPr lang="el-GR" sz="3200" dirty="0"/>
              <a:t>2620 </a:t>
            </a:r>
            <a:r>
              <a:rPr lang="el-GR" sz="3200" dirty="0" smtClean="0"/>
              <a:t>5/6</a:t>
            </a:r>
            <a:endParaRPr lang="el-GR" sz="3200" dirty="0" smtClean="0">
              <a:effectLst/>
            </a:endParaRPr>
          </a:p>
        </p:txBody>
      </p:sp>
      <p:graphicFrame>
        <p:nvGraphicFramePr>
          <p:cNvPr id="108595" name="Group 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7451917"/>
              </p:ext>
            </p:extLst>
          </p:nvPr>
        </p:nvGraphicFramePr>
        <p:xfrm>
          <a:off x="457200" y="1196975"/>
          <a:ext cx="8229600" cy="4293386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2307884"/>
                <a:gridCol w="5921716"/>
              </a:tblGrid>
              <a:tr h="503833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Επεξεργαστής: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146" marR="94146" anchor="ctr" horzOverflow="overflow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Motorola </a:t>
                      </a:r>
                      <a:r>
                        <a:rPr kumimoji="0" lang="en-US" sz="2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PowerQUICC</a:t>
                      </a:r>
                      <a:r>
                        <a:rPr kumimoji="0" lang="en-US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MPC860</a:t>
                      </a:r>
                      <a:r>
                        <a:rPr kumimoji="0" lang="el-GR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50 </a:t>
                      </a:r>
                      <a:r>
                        <a:rPr kumimoji="0" lang="en-GB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MHz</a:t>
                      </a:r>
                      <a:endParaRPr kumimoji="0" lang="en-GB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94146" marR="94146" anchor="ctr" horzOverflow="overflow"/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Μνήμη: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146" marR="94146" anchor="ctr" horzOverflow="overflow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DRAM: 32-128MB, Flash:16-48MB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n-lt"/>
                      </a:endParaRPr>
                    </a:p>
                  </a:txBody>
                  <a:tcPr marL="94146" marR="94146" anchor="ctr" horzOverflow="overflow"/>
                </a:tc>
              </a:tr>
              <a:tr h="3071813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Interfaces: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146" marR="94146" anchor="ctr" horzOverflow="overflow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console port (RJ-45)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auxiliary port (RJ-45)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10/100 </a:t>
                      </a:r>
                      <a:r>
                        <a:rPr kumimoji="0" lang="en-GB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BaseT</a:t>
                      </a: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Fast Ethernet Port (RJ-45)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Four synchronous serial interfaces: EIA/TIA-232, EIA/TIA-449, V.35, X.21 (NRZ/NRZI and DTE/DCE mode)</a:t>
                      </a:r>
                      <a:r>
                        <a:rPr kumimoji="0" lang="el-GR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EIA-530 (NRZ/NRZI and DTE mode)</a:t>
                      </a:r>
                      <a:r>
                        <a:rPr kumimoji="0" lang="el-GR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 </a:t>
                      </a: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All synchronous serial interfaces use the DB-60 connector at the chassis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n-lt"/>
                      </a:endParaRPr>
                    </a:p>
                  </a:txBody>
                  <a:tcPr marL="94146" marR="94146" anchor="ctr" horzOverflow="overflow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74</a:t>
            </a:fld>
            <a:endParaRPr lang="el-GR"/>
          </a:p>
        </p:txBody>
      </p:sp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6" name="Rectangle 15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8" name="Rectangle 17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9" name="Rectangle 18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43828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l-GR" sz="3200" dirty="0">
                <a:effectLst/>
              </a:rPr>
              <a:t>Τεχνικά Χαρακτηριστικά </a:t>
            </a:r>
            <a:r>
              <a:rPr lang="en-GB" sz="3200" dirty="0" smtClean="0">
                <a:effectLst/>
              </a:rPr>
              <a:t>Cisco 871/876/877</a:t>
            </a:r>
            <a:r>
              <a:rPr lang="el-GR" sz="3200" dirty="0"/>
              <a:t> </a:t>
            </a:r>
            <a:r>
              <a:rPr lang="el-GR" sz="3200" dirty="0" smtClean="0"/>
              <a:t>6/6</a:t>
            </a:r>
            <a:endParaRPr lang="el-GR" sz="3200" dirty="0" smtClean="0">
              <a:effectLst/>
            </a:endParaRPr>
          </a:p>
        </p:txBody>
      </p:sp>
      <p:graphicFrame>
        <p:nvGraphicFramePr>
          <p:cNvPr id="108595" name="Group 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705074"/>
              </p:ext>
            </p:extLst>
          </p:nvPr>
        </p:nvGraphicFramePr>
        <p:xfrm>
          <a:off x="457200" y="1196975"/>
          <a:ext cx="8228857" cy="5059452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2153297"/>
                <a:gridCol w="6075560"/>
              </a:tblGrid>
              <a:tr h="560604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Επεξεργαστής:</a:t>
                      </a:r>
                      <a:endParaRPr kumimoji="0" 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7657" marR="97657" anchor="ctr" horzOverflow="overflow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MPC8272</a:t>
                      </a:r>
                      <a:r>
                        <a:rPr kumimoji="0" lang="en-US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266 MHz  </a:t>
                      </a:r>
                      <a:r>
                        <a:rPr kumimoji="0" lang="el-GR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(μέγιστο </a:t>
                      </a:r>
                      <a:r>
                        <a:rPr kumimoji="0" lang="en-US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400 MHz)</a:t>
                      </a:r>
                      <a:endParaRPr kumimoji="0" lang="en-GB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97657" marR="97657" anchor="ctr" horzOverflow="overflow"/>
                </a:tc>
              </a:tr>
              <a:tr h="34622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Μνήμη:</a:t>
                      </a:r>
                      <a:endParaRPr kumimoji="0" 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7657" marR="97657" anchor="ctr" horzOverflow="overflow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DRAM: 128-256MB, Flash:24-52MB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n-lt"/>
                      </a:endParaRPr>
                    </a:p>
                  </a:txBody>
                  <a:tcPr marL="97657" marR="97657" anchor="ctr" horzOverflow="overflow"/>
                </a:tc>
              </a:tr>
              <a:tr h="3125623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Interfaces: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7657" marR="97657" anchor="ctr" horzOverflow="overflow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  <a:defRPr/>
                      </a:pPr>
                      <a:r>
                        <a:rPr kumimoji="0" lang="en-GB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console port (RJ-45)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l-GR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WAN </a:t>
                      </a:r>
                      <a:r>
                        <a:rPr kumimoji="0" lang="el-GR" sz="2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διεπαφές</a:t>
                      </a:r>
                      <a:r>
                        <a:rPr kumimoji="0" lang="en-US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:</a:t>
                      </a:r>
                    </a:p>
                    <a:p>
                      <a:pPr marL="800100" marR="0" lvl="1" indent="-342900" algn="l" defTabSz="914400" rtl="0" eaLnBrk="0" fontAlgn="base" latinLnBrk="0" hangingPunct="0"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l-GR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μοντέλο</a:t>
                      </a:r>
                      <a:r>
                        <a:rPr kumimoji="0" lang="en-US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871: 10/100 Mbps Ethernet</a:t>
                      </a:r>
                      <a:endParaRPr kumimoji="0" lang="el-GR" sz="2400" u="none" strike="noStrike" kern="1200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800100" marR="0" lvl="1" indent="-342900" algn="l" defTabSz="914400" rtl="0" eaLnBrk="0" fontAlgn="base" latinLnBrk="0" hangingPunct="0"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l-GR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μοντέλο </a:t>
                      </a:r>
                      <a:r>
                        <a:rPr kumimoji="0" lang="en-US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876:</a:t>
                      </a:r>
                      <a:r>
                        <a:rPr kumimoji="0" lang="el-GR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ADSL over ISDN (ADSL2/ADSL2+Annex B)</a:t>
                      </a:r>
                      <a:endParaRPr kumimoji="0" lang="el-GR" sz="2400" u="none" strike="noStrike" kern="1200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800100" marR="0" lvl="1" indent="-342900" algn="l" defTabSz="914400" rtl="0" eaLnBrk="0" fontAlgn="base" latinLnBrk="0" hangingPunct="0"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l-GR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μοντέλο</a:t>
                      </a:r>
                      <a:r>
                        <a:rPr kumimoji="0" lang="en-US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877: ADSL over POTS (ADSL2/ADSL2+Annex A)</a:t>
                      </a:r>
                      <a:endParaRPr kumimoji="0" lang="en-GB" sz="2400" u="none" strike="noStrike" kern="1200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l-GR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LAN </a:t>
                      </a:r>
                      <a:r>
                        <a:rPr kumimoji="0" lang="el-GR" sz="2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διεπαφές</a:t>
                      </a:r>
                      <a:r>
                        <a:rPr kumimoji="0" lang="en-US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: 4 </a:t>
                      </a:r>
                      <a:r>
                        <a:rPr kumimoji="0" lang="el-GR" sz="2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διαχειρίσιμες</a:t>
                      </a:r>
                      <a:r>
                        <a:rPr kumimoji="0" lang="en-US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Layer 2 Ethernet </a:t>
                      </a:r>
                      <a:r>
                        <a:rPr kumimoji="0" lang="el-GR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θύρες</a:t>
                      </a:r>
                      <a:r>
                        <a:rPr kumimoji="0" lang="en-US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10/100BASE-T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52413" algn="l"/>
                        </a:tabLst>
                      </a:pPr>
                      <a:r>
                        <a:rPr kumimoji="0" lang="el-GR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Ασύρματες </a:t>
                      </a:r>
                      <a:r>
                        <a:rPr kumimoji="0" lang="el-GR" sz="2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διεπαφές</a:t>
                      </a:r>
                      <a:r>
                        <a:rPr kumimoji="0" lang="en-US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: 802.11b/g (π</a:t>
                      </a:r>
                      <a:r>
                        <a:rPr kumimoji="0" lang="en-US" sz="24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ρο</a:t>
                      </a:r>
                      <a:r>
                        <a:rPr kumimoji="0" lang="en-US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αιρετικ</a:t>
                      </a:r>
                      <a:r>
                        <a:rPr kumimoji="0" lang="el-GR" sz="24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ό)</a:t>
                      </a:r>
                      <a:endParaRPr kumimoji="0" lang="en-GB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97657" marR="97657" anchor="ctr" horzOverflow="overflow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75</a:t>
            </a:fld>
            <a:endParaRPr lang="el-GR"/>
          </a:p>
        </p:txBody>
      </p:sp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6" name="Rectangle 15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8" name="Rectangle 17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19" name="Rectangle 18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97020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5444" y="1052736"/>
            <a:ext cx="3888432" cy="2376264"/>
          </a:xfrm>
          <a:prstGeom prst="rect">
            <a:avLst/>
          </a:prstGeom>
          <a:noFill/>
          <a:ln>
            <a:noFill/>
          </a:ln>
        </p:spPr>
      </p:pic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dirty="0" smtClean="0"/>
              <a:t>Ασκήσεις</a:t>
            </a:r>
            <a:endParaRPr lang="en-GB" dirty="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954796"/>
            <a:ext cx="5112568" cy="5040560"/>
          </a:xfrm>
          <a:noFill/>
        </p:spPr>
        <p:txBody>
          <a:bodyPr/>
          <a:lstStyle/>
          <a:p>
            <a:pPr marL="0" indent="0">
              <a:buNone/>
            </a:pPr>
            <a:r>
              <a:rPr lang="el-GR" sz="2400" b="1" dirty="0" smtClean="0">
                <a:solidFill>
                  <a:srgbClr val="990033"/>
                </a:solidFill>
              </a:rPr>
              <a:t>Άσκηση 1: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l-GR" sz="2000" dirty="0" smtClean="0"/>
              <a:t>Πόσα, ποια &amp; τι είδους (</a:t>
            </a:r>
            <a:r>
              <a:rPr lang="en-US" sz="2000" dirty="0" smtClean="0"/>
              <a:t>LAN, WAN) </a:t>
            </a:r>
            <a:r>
              <a:rPr lang="el-GR" sz="2000" dirty="0" smtClean="0"/>
              <a:t>δίκτυα διακρίνονται στο διπλανό διαδίκτυο;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l-GR" sz="2000" dirty="0" smtClean="0"/>
              <a:t>Να γραφεί η ακολουθία εντολών που θα χρησιμοποιηθεί για την απόδοση </a:t>
            </a:r>
            <a:r>
              <a:rPr lang="en-US" sz="2000" dirty="0" smtClean="0"/>
              <a:t>IP </a:t>
            </a:r>
            <a:r>
              <a:rPr lang="el-GR" sz="2000" dirty="0"/>
              <a:t>διευθύνσεων στα </a:t>
            </a:r>
            <a:r>
              <a:rPr lang="en-US" sz="2000" dirty="0"/>
              <a:t>interfaces </a:t>
            </a:r>
            <a:r>
              <a:rPr lang="el-GR" sz="2000" dirty="0" smtClean="0"/>
              <a:t>του δρομολογητή </a:t>
            </a:r>
            <a:r>
              <a:rPr lang="en-US" sz="2000" dirty="0" smtClean="0"/>
              <a:t>router0 </a:t>
            </a:r>
            <a:r>
              <a:rPr lang="el-GR" sz="2000" dirty="0" smtClean="0"/>
              <a:t>όπως φαίνεται παρακάτω.</a:t>
            </a:r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826940"/>
              </p:ext>
            </p:extLst>
          </p:nvPr>
        </p:nvGraphicFramePr>
        <p:xfrm>
          <a:off x="808045" y="3789040"/>
          <a:ext cx="7272806" cy="2304257"/>
        </p:xfrm>
        <a:graphic>
          <a:graphicData uri="http://schemas.openxmlformats.org/drawingml/2006/table">
            <a:tbl>
              <a:tblPr>
                <a:tableStyleId>{69012ECD-51FC-41F1-AA8D-1B2483CD663E}</a:tableStyleId>
              </a:tblPr>
              <a:tblGrid>
                <a:gridCol w="1285312"/>
                <a:gridCol w="2163463"/>
                <a:gridCol w="1627382"/>
                <a:gridCol w="2196649"/>
              </a:tblGrid>
              <a:tr h="329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chemeClr val="bg1"/>
                          </a:solidFill>
                          <a:latin typeface="+mn-lt"/>
                        </a:rPr>
                        <a:t>Συσκευή</a:t>
                      </a:r>
                      <a:endParaRPr lang="en-GB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err="1">
                          <a:solidFill>
                            <a:schemeClr val="bg1"/>
                          </a:solidFill>
                          <a:latin typeface="+mn-lt"/>
                        </a:rPr>
                        <a:t>Διεπαφή</a:t>
                      </a:r>
                      <a:endParaRPr lang="en-GB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chemeClr val="bg1"/>
                          </a:solidFill>
                          <a:latin typeface="+mn-lt"/>
                        </a:rPr>
                        <a:t>ΙΡ διεύθυνση</a:t>
                      </a:r>
                      <a:endParaRPr lang="en-GB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chemeClr val="bg1"/>
                          </a:solidFill>
                          <a:latin typeface="+mn-lt"/>
                        </a:rPr>
                        <a:t>Μάσκα </a:t>
                      </a:r>
                      <a:r>
                        <a:rPr lang="el-GR" sz="1800" dirty="0" err="1">
                          <a:solidFill>
                            <a:schemeClr val="bg1"/>
                          </a:solidFill>
                          <a:latin typeface="+mn-lt"/>
                        </a:rPr>
                        <a:t>υποδικτύου</a:t>
                      </a:r>
                      <a:endParaRPr lang="en-GB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329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</a:rPr>
                        <a:t>Router0</a:t>
                      </a:r>
                      <a:endParaRPr lang="en-GB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+mn-lt"/>
                        </a:rPr>
                        <a:t>Serial1/0</a:t>
                      </a:r>
                      <a:endParaRPr lang="en-GB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</a:rPr>
                        <a:t>10.0.0.1</a:t>
                      </a:r>
                      <a:endParaRPr lang="en-GB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</a:rPr>
                        <a:t>255.255.255.252</a:t>
                      </a:r>
                      <a:endParaRPr lang="en-GB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</a:rPr>
                        <a:t>FastEthernet0/0</a:t>
                      </a:r>
                      <a:endParaRPr lang="en-GB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</a:rPr>
                        <a:t>192.168.</a:t>
                      </a:r>
                      <a:r>
                        <a:rPr lang="el-GR" sz="1800">
                          <a:latin typeface="+mn-lt"/>
                        </a:rPr>
                        <a:t>1.1</a:t>
                      </a:r>
                      <a:endParaRPr lang="en-GB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</a:rPr>
                        <a:t>255.255.255.0</a:t>
                      </a:r>
                      <a:endParaRPr lang="en-GB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</a:rPr>
                        <a:t>Router1</a:t>
                      </a:r>
                      <a:endParaRPr lang="en-GB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+mn-lt"/>
                        </a:rPr>
                        <a:t>Serial1/0</a:t>
                      </a:r>
                      <a:endParaRPr lang="en-GB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</a:rPr>
                        <a:t>10.0.0.2</a:t>
                      </a:r>
                      <a:endParaRPr lang="en-GB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</a:rPr>
                        <a:t>255.255.255.252</a:t>
                      </a:r>
                      <a:endParaRPr lang="en-GB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</a:rPr>
                        <a:t>FastEthernet0/0</a:t>
                      </a:r>
                      <a:endParaRPr lang="en-GB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</a:rPr>
                        <a:t>192.168.</a:t>
                      </a:r>
                      <a:r>
                        <a:rPr lang="el-GR" sz="1800" dirty="0">
                          <a:latin typeface="+mn-lt"/>
                        </a:rPr>
                        <a:t>2.</a:t>
                      </a:r>
                      <a:r>
                        <a:rPr lang="en-US" sz="1800" dirty="0">
                          <a:latin typeface="+mn-lt"/>
                        </a:rPr>
                        <a:t>1</a:t>
                      </a:r>
                      <a:endParaRPr lang="en-GB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</a:rPr>
                        <a:t>255.255.255.0</a:t>
                      </a:r>
                      <a:endParaRPr lang="en-GB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</a:rPr>
                        <a:t>PC0</a:t>
                      </a:r>
                      <a:endParaRPr lang="en-GB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</a:rPr>
                        <a:t>FastEthernet0</a:t>
                      </a:r>
                      <a:endParaRPr lang="en-GB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</a:rPr>
                        <a:t>192.168.</a:t>
                      </a:r>
                      <a:r>
                        <a:rPr lang="el-GR" sz="1800" dirty="0">
                          <a:latin typeface="+mn-lt"/>
                        </a:rPr>
                        <a:t>1.2</a:t>
                      </a:r>
                      <a:endParaRPr lang="en-GB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</a:rPr>
                        <a:t>255.255.255.0</a:t>
                      </a:r>
                      <a:endParaRPr lang="en-GB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+mn-lt"/>
                        </a:rPr>
                        <a:t>PC</a:t>
                      </a:r>
                      <a:r>
                        <a:rPr lang="en-US" sz="1800" dirty="0">
                          <a:latin typeface="+mn-lt"/>
                        </a:rPr>
                        <a:t>2</a:t>
                      </a:r>
                      <a:endParaRPr lang="en-GB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</a:rPr>
                        <a:t>FastEthernet0</a:t>
                      </a:r>
                      <a:endParaRPr lang="en-GB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</a:rPr>
                        <a:t>192.168.</a:t>
                      </a:r>
                      <a:r>
                        <a:rPr lang="el-GR" sz="1800" dirty="0">
                          <a:latin typeface="+mn-lt"/>
                        </a:rPr>
                        <a:t>2</a:t>
                      </a:r>
                      <a:r>
                        <a:rPr lang="en-US" sz="1800" dirty="0">
                          <a:latin typeface="+mn-lt"/>
                        </a:rPr>
                        <a:t>.2</a:t>
                      </a:r>
                      <a:endParaRPr lang="en-GB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</a:rPr>
                        <a:t>255.255.255.0</a:t>
                      </a:r>
                      <a:endParaRPr lang="en-GB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76</a:t>
            </a:fld>
            <a:endParaRPr lang="el-GR"/>
          </a:p>
        </p:txBody>
      </p:sp>
      <p:sp>
        <p:nvSpPr>
          <p:cNvPr id="13" name="Rectangle 12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20" name="Rectangle 19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87833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dirty="0" smtClean="0"/>
              <a:t>Ασκήσεις</a:t>
            </a:r>
            <a:endParaRPr lang="en-GB" dirty="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954796"/>
            <a:ext cx="8208912" cy="5402804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200" b="1" dirty="0" smtClean="0">
                <a:solidFill>
                  <a:srgbClr val="990033"/>
                </a:solidFill>
              </a:rPr>
              <a:t>Άσκηση 2:</a:t>
            </a:r>
          </a:p>
          <a:p>
            <a:pPr marL="0" indent="0">
              <a:buNone/>
            </a:pPr>
            <a:r>
              <a:rPr lang="el-GR" sz="1800" dirty="0" smtClean="0"/>
              <a:t>Με </a:t>
            </a:r>
            <a:r>
              <a:rPr lang="el-GR" sz="1800" dirty="0"/>
              <a:t>τη βοήθεια του εξομοιωτή δικτύων του εργαστηρίου μας </a:t>
            </a:r>
            <a:r>
              <a:rPr lang="el-GR" sz="1800" dirty="0" err="1"/>
              <a:t>Cisco</a:t>
            </a:r>
            <a:r>
              <a:rPr lang="el-GR" sz="1800" dirty="0"/>
              <a:t> </a:t>
            </a:r>
            <a:r>
              <a:rPr lang="el-GR" sz="1800" dirty="0" err="1"/>
              <a:t>Packet</a:t>
            </a:r>
            <a:r>
              <a:rPr lang="el-GR" sz="1800" dirty="0"/>
              <a:t> </a:t>
            </a:r>
            <a:r>
              <a:rPr lang="el-GR" sz="1800" dirty="0" err="1"/>
              <a:t>Tracer</a:t>
            </a:r>
            <a:r>
              <a:rPr lang="el-GR" sz="1800" dirty="0"/>
              <a:t> </a:t>
            </a:r>
            <a:r>
              <a:rPr lang="el-GR" sz="1800" dirty="0" smtClean="0"/>
              <a:t>(</a:t>
            </a:r>
            <a:r>
              <a:rPr lang="el-GR" sz="1800" dirty="0" err="1"/>
              <a:t>cpt</a:t>
            </a:r>
            <a:r>
              <a:rPr lang="el-GR" sz="1800" dirty="0" smtClean="0"/>
              <a:t>) θα υλοποιήσουμε τις ασκήσεις 2α και 2β με στόχο:</a:t>
            </a:r>
            <a:endParaRPr lang="el-GR" sz="1800" dirty="0"/>
          </a:p>
          <a:p>
            <a:pPr lvl="0">
              <a:lnSpc>
                <a:spcPct val="120000"/>
              </a:lnSpc>
              <a:spcBef>
                <a:spcPts val="300"/>
              </a:spcBef>
            </a:pPr>
            <a:r>
              <a:rPr lang="el-GR" sz="1800" dirty="0" smtClean="0"/>
              <a:t>να </a:t>
            </a:r>
            <a:r>
              <a:rPr lang="el-GR" sz="1800" dirty="0"/>
              <a:t>γνωρίσουμε τις συσκευές δρομολογητών που υπάρχουν στην εργαλειοθήκη του </a:t>
            </a:r>
            <a:r>
              <a:rPr lang="en-US" sz="1800" dirty="0" err="1"/>
              <a:t>cpt</a:t>
            </a:r>
            <a:endParaRPr lang="el-GR" sz="1800" dirty="0"/>
          </a:p>
          <a:p>
            <a:pPr lvl="0">
              <a:lnSpc>
                <a:spcPct val="120000"/>
              </a:lnSpc>
              <a:spcBef>
                <a:spcPts val="300"/>
              </a:spcBef>
            </a:pPr>
            <a:r>
              <a:rPr lang="el-GR" sz="1800" dirty="0" smtClean="0"/>
              <a:t>να </a:t>
            </a:r>
            <a:r>
              <a:rPr lang="el-GR" sz="1800" dirty="0"/>
              <a:t>αναβαθμίσουμε τους δρομολογητές της εργαλειοθήκης μας με προσθήκη καρτών ώστε να ανταποκρίνονται στις ανάγκες συγκεκριμένων τοπολογιών</a:t>
            </a:r>
          </a:p>
          <a:p>
            <a:pPr lvl="0">
              <a:lnSpc>
                <a:spcPct val="120000"/>
              </a:lnSpc>
              <a:spcBef>
                <a:spcPts val="300"/>
              </a:spcBef>
            </a:pPr>
            <a:r>
              <a:rPr lang="el-GR" sz="1800" dirty="0" smtClean="0"/>
              <a:t>να </a:t>
            </a:r>
            <a:r>
              <a:rPr lang="el-GR" sz="1800" dirty="0"/>
              <a:t>επικοινωνήσουμε με το λειτουργικό σύστημα (</a:t>
            </a:r>
            <a:r>
              <a:rPr lang="en-US" sz="1800" dirty="0"/>
              <a:t>IOS</a:t>
            </a:r>
            <a:r>
              <a:rPr lang="el-GR" sz="1800" dirty="0"/>
              <a:t>) του δρομολογητή μέσω της γραμμής εντολών- </a:t>
            </a:r>
            <a:r>
              <a:rPr lang="en-US" sz="1800" dirty="0"/>
              <a:t>CLI</a:t>
            </a:r>
            <a:endParaRPr lang="el-GR" sz="1800" dirty="0"/>
          </a:p>
          <a:p>
            <a:pPr lvl="0">
              <a:lnSpc>
                <a:spcPct val="120000"/>
              </a:lnSpc>
              <a:spcBef>
                <a:spcPts val="300"/>
              </a:spcBef>
            </a:pPr>
            <a:r>
              <a:rPr lang="el-GR" sz="1800" dirty="0" smtClean="0"/>
              <a:t>να </a:t>
            </a:r>
            <a:r>
              <a:rPr lang="el-GR" sz="1800" dirty="0"/>
              <a:t>αποδώσουμε δικτυακά στοιχεία (διευθύνσεις </a:t>
            </a:r>
            <a:r>
              <a:rPr lang="en-US" sz="1800" dirty="0" err="1"/>
              <a:t>ip</a:t>
            </a:r>
            <a:r>
              <a:rPr lang="el-GR" sz="1800" dirty="0"/>
              <a:t> &amp; μάσκες) στις διασυνδέσεις των υπολογιστών και των δρομολογητών  </a:t>
            </a:r>
          </a:p>
          <a:p>
            <a:pPr lvl="0">
              <a:lnSpc>
                <a:spcPct val="120000"/>
              </a:lnSpc>
              <a:spcBef>
                <a:spcPts val="300"/>
              </a:spcBef>
            </a:pPr>
            <a:r>
              <a:rPr lang="el-GR" sz="1800" dirty="0" smtClean="0"/>
              <a:t>να </a:t>
            </a:r>
            <a:r>
              <a:rPr lang="el-GR" sz="1800" dirty="0"/>
              <a:t>μελετήσουμε την επικοινωνία  δικτυακών συσκευών (υπολογιστών, δρομολογητών) που ανήκουν στο ίδιο τοπικό </a:t>
            </a:r>
            <a:r>
              <a:rPr lang="el-GR" sz="1800" dirty="0" smtClean="0"/>
              <a:t>δίκτυο</a:t>
            </a:r>
            <a:endParaRPr lang="el-GR" sz="1800" dirty="0"/>
          </a:p>
          <a:p>
            <a:pPr lvl="0">
              <a:lnSpc>
                <a:spcPct val="120000"/>
              </a:lnSpc>
              <a:spcBef>
                <a:spcPts val="300"/>
              </a:spcBef>
            </a:pPr>
            <a:r>
              <a:rPr lang="el-GR" sz="1800" dirty="0" smtClean="0"/>
              <a:t>να </a:t>
            </a:r>
            <a:r>
              <a:rPr lang="el-GR" sz="1800" dirty="0"/>
              <a:t>μελετήσουμε την επικοινωνία  δικτυακών συσκευών </a:t>
            </a:r>
            <a:r>
              <a:rPr lang="el-GR" sz="1800" dirty="0" smtClean="0"/>
              <a:t>που </a:t>
            </a:r>
            <a:r>
              <a:rPr lang="el-GR" sz="1800" dirty="0"/>
              <a:t>ανήκουν σε διαφορετικά τοπικά δίκτυα διασυνδεδεμένα με δρομολογητή</a:t>
            </a:r>
          </a:p>
          <a:p>
            <a:pPr marL="0" indent="0">
              <a:buNone/>
            </a:pPr>
            <a:endParaRPr lang="el-GR" sz="1800" b="1" dirty="0" smtClean="0">
              <a:solidFill>
                <a:srgbClr val="990033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77</a:t>
            </a:fld>
            <a:endParaRPr lang="el-GR"/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76463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dirty="0" smtClean="0"/>
              <a:t>Ασκήσεις</a:t>
            </a:r>
            <a:endParaRPr lang="en-GB" dirty="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954796"/>
            <a:ext cx="8208912" cy="5402804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200" b="1" dirty="0" smtClean="0">
                <a:solidFill>
                  <a:srgbClr val="990033"/>
                </a:solidFill>
              </a:rPr>
              <a:t>Άσκηση 2α</a:t>
            </a:r>
            <a:r>
              <a:rPr lang="en-US" sz="2200" b="1" dirty="0" smtClean="0">
                <a:solidFill>
                  <a:srgbClr val="990033"/>
                </a:solidFill>
              </a:rPr>
              <a:t>:</a:t>
            </a:r>
            <a:endParaRPr lang="el-GR" sz="2200" b="1" dirty="0" smtClean="0">
              <a:solidFill>
                <a:srgbClr val="990033"/>
              </a:solidFill>
            </a:endParaRPr>
          </a:p>
          <a:p>
            <a:pPr marL="0" indent="0">
              <a:buNone/>
            </a:pPr>
            <a:r>
              <a:rPr lang="el-GR" sz="1800" dirty="0"/>
              <a:t>Μελέτη των δρομολογητών της εργαλειοθήκης του </a:t>
            </a:r>
            <a:r>
              <a:rPr lang="el-GR" sz="1800" dirty="0" err="1"/>
              <a:t>cpt</a:t>
            </a:r>
            <a:r>
              <a:rPr lang="el-GR" sz="1800" dirty="0"/>
              <a:t> 1841, 1941, 2620ΧΜ, 2621ΧΜ, 2811, 2901, 2911, </a:t>
            </a:r>
            <a:r>
              <a:rPr lang="el-GR" sz="1800" dirty="0" err="1"/>
              <a:t>Generic</a:t>
            </a:r>
            <a:r>
              <a:rPr lang="el-GR" sz="1800" dirty="0"/>
              <a:t>:</a:t>
            </a:r>
          </a:p>
          <a:p>
            <a:pPr>
              <a:buFont typeface="+mj-lt"/>
              <a:buAutoNum type="arabicPeriod"/>
            </a:pPr>
            <a:r>
              <a:rPr lang="el-GR" sz="1800" dirty="0" smtClean="0"/>
              <a:t>παρατηρούμε </a:t>
            </a:r>
            <a:r>
              <a:rPr lang="el-GR" sz="1800" dirty="0"/>
              <a:t>τον αριθμό και τον τύπο των διασυνδέσεων (</a:t>
            </a:r>
            <a:r>
              <a:rPr lang="el-GR" sz="1800" dirty="0" err="1"/>
              <a:t>interfaces</a:t>
            </a:r>
            <a:r>
              <a:rPr lang="el-GR" sz="1800" dirty="0"/>
              <a:t>) κάθε ενός – </a:t>
            </a:r>
            <a:r>
              <a:rPr lang="el-GR" sz="1800" b="1" dirty="0"/>
              <a:t>με απλή τοποθέτηση του ποντικιού στο εικονίδιο της συσκευής.</a:t>
            </a:r>
            <a:endParaRPr lang="el-GR" sz="1800" dirty="0"/>
          </a:p>
          <a:p>
            <a:pPr>
              <a:buFont typeface="+mj-lt"/>
              <a:buAutoNum type="arabicPeriod"/>
            </a:pPr>
            <a:r>
              <a:rPr lang="el-GR" sz="1800" dirty="0"/>
              <a:t>παρατηρούμε </a:t>
            </a:r>
            <a:r>
              <a:rPr lang="el-GR" sz="1800" dirty="0" smtClean="0"/>
              <a:t>τις </a:t>
            </a:r>
            <a:r>
              <a:rPr lang="el-GR" sz="1800" dirty="0"/>
              <a:t>δυνατότητες αναβάθμισης κάθε ενός – </a:t>
            </a:r>
            <a:r>
              <a:rPr lang="el-GR" sz="1800" b="1" dirty="0"/>
              <a:t>με επιλογή του εικονιδίου του δρομολογητή μας και αξιοποίηση της καρτέλας </a:t>
            </a:r>
            <a:r>
              <a:rPr lang="el-GR" sz="1800" b="1" dirty="0" err="1"/>
              <a:t>physical</a:t>
            </a:r>
            <a:endParaRPr lang="el-GR" sz="1800" dirty="0"/>
          </a:p>
          <a:p>
            <a:pPr>
              <a:buFont typeface="+mj-lt"/>
              <a:buAutoNum type="arabicPeriod"/>
            </a:pPr>
            <a:r>
              <a:rPr lang="el-GR" sz="1800" dirty="0" smtClean="0"/>
              <a:t>Προχωράμε σε </a:t>
            </a:r>
            <a:r>
              <a:rPr lang="el-GR" sz="1800" dirty="0"/>
              <a:t>προσθήκη δύο σειριακών πορτών WAN στον δρομολογητή </a:t>
            </a:r>
            <a:r>
              <a:rPr lang="el-GR" sz="1800" dirty="0" err="1"/>
              <a:t>Cisco</a:t>
            </a:r>
            <a:r>
              <a:rPr lang="el-GR" sz="1800" dirty="0"/>
              <a:t> 2811– </a:t>
            </a:r>
            <a:r>
              <a:rPr lang="el-GR" sz="1800" b="1" dirty="0"/>
              <a:t>με επιλογή του εικονιδίου του δρομολογητή μας και αξιοποίηση της καρτέλας </a:t>
            </a:r>
            <a:r>
              <a:rPr lang="el-GR" sz="1800" b="1" dirty="0" err="1"/>
              <a:t>physical</a:t>
            </a:r>
            <a:endParaRPr lang="el-GR" sz="1800" dirty="0"/>
          </a:p>
          <a:p>
            <a:pPr>
              <a:buFont typeface="+mj-lt"/>
              <a:buAutoNum type="arabicPeriod"/>
            </a:pPr>
            <a:r>
              <a:rPr lang="el-GR" sz="1800" dirty="0" smtClean="0"/>
              <a:t>Επικοινωνούμε με </a:t>
            </a:r>
            <a:r>
              <a:rPr lang="el-GR" sz="1800" dirty="0"/>
              <a:t>το λειτουργικό σύστημα (IOS) του δρομολογητή </a:t>
            </a:r>
            <a:r>
              <a:rPr lang="el-GR" sz="1800" b="1" dirty="0"/>
              <a:t>- με επιλογή του εικονιδίου του δρομολογητή </a:t>
            </a:r>
            <a:r>
              <a:rPr lang="el-GR" sz="1800" b="1" dirty="0" smtClean="0"/>
              <a:t>μας, </a:t>
            </a:r>
            <a:r>
              <a:rPr lang="el-GR" sz="1800" b="1" dirty="0"/>
              <a:t>αξιοποίηση της καρτέλας γραμμής εντολών CLI </a:t>
            </a:r>
            <a:r>
              <a:rPr lang="el-GR" sz="1800" dirty="0"/>
              <a:t>(</a:t>
            </a:r>
            <a:r>
              <a:rPr lang="el-GR" sz="1800" dirty="0" err="1"/>
              <a:t>Command</a:t>
            </a:r>
            <a:r>
              <a:rPr lang="el-GR" sz="1800" dirty="0"/>
              <a:t> Line </a:t>
            </a:r>
            <a:r>
              <a:rPr lang="el-GR" sz="1800" dirty="0" err="1"/>
              <a:t>Interface</a:t>
            </a:r>
            <a:r>
              <a:rPr lang="el-GR" sz="1800" dirty="0"/>
              <a:t>) &amp; της γνωστής εντολής του IOS </a:t>
            </a:r>
            <a:r>
              <a:rPr lang="el-GR" sz="1800" b="1" dirty="0" err="1"/>
              <a:t>enable</a:t>
            </a:r>
            <a:endParaRPr lang="el-GR" sz="1800" dirty="0"/>
          </a:p>
          <a:p>
            <a:pPr>
              <a:buFont typeface="+mj-lt"/>
              <a:buAutoNum type="arabicPeriod"/>
            </a:pPr>
            <a:r>
              <a:rPr lang="el-GR" sz="1800" dirty="0" smtClean="0"/>
              <a:t>Ανακαλύπτουμε τα </a:t>
            </a:r>
            <a:r>
              <a:rPr lang="el-GR" sz="1800" dirty="0"/>
              <a:t>βασικά συστατικά των δρομολογητών όπως CPU, IOS, </a:t>
            </a:r>
            <a:r>
              <a:rPr lang="el-GR" sz="1800" dirty="0" err="1"/>
              <a:t>interfaces</a:t>
            </a:r>
            <a:r>
              <a:rPr lang="el-GR" sz="1800" dirty="0"/>
              <a:t>, μεγέθη των μνημών RAM, NVRAM, Flash  - μέσω της γνωστής εντολής του IOS </a:t>
            </a:r>
            <a:r>
              <a:rPr lang="el-GR" sz="1800" b="1" dirty="0" err="1"/>
              <a:t>show</a:t>
            </a:r>
            <a:r>
              <a:rPr lang="el-GR" sz="1800" b="1" dirty="0"/>
              <a:t> </a:t>
            </a:r>
            <a:r>
              <a:rPr lang="el-GR" sz="1800" b="1" dirty="0" err="1"/>
              <a:t>version</a:t>
            </a:r>
            <a:r>
              <a:rPr lang="el-GR" sz="1800" dirty="0"/>
              <a:t> </a:t>
            </a:r>
          </a:p>
          <a:p>
            <a:pPr>
              <a:buFont typeface="+mj-lt"/>
              <a:buAutoNum type="arabicPeriod"/>
            </a:pPr>
            <a:r>
              <a:rPr lang="el-GR" sz="1800" dirty="0" smtClean="0"/>
              <a:t>Ανακαλύπτουμε τα </a:t>
            </a:r>
            <a:r>
              <a:rPr lang="el-GR" sz="1800" dirty="0"/>
              <a:t>χαρακτηριστικά των διασυνδέσεων - μέσω της γνωστής εντολής του IOS</a:t>
            </a:r>
            <a:r>
              <a:rPr lang="el-GR" sz="1800" b="1" dirty="0"/>
              <a:t> </a:t>
            </a:r>
            <a:r>
              <a:rPr lang="el-GR" sz="1800" b="1" dirty="0" err="1"/>
              <a:t>show</a:t>
            </a:r>
            <a:r>
              <a:rPr lang="el-GR" sz="1800" b="1" dirty="0"/>
              <a:t> </a:t>
            </a:r>
            <a:r>
              <a:rPr lang="el-GR" sz="1800" b="1" dirty="0" err="1"/>
              <a:t>interfaces</a:t>
            </a:r>
            <a:endParaRPr lang="el-GR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78</a:t>
            </a:fld>
            <a:endParaRPr lang="el-GR"/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05858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l-GR" dirty="0"/>
              <a:t>Βασικά συστατικά </a:t>
            </a:r>
            <a:r>
              <a:rPr lang="el-GR" dirty="0" smtClean="0"/>
              <a:t>δρομολογητών 4/14 </a:t>
            </a:r>
            <a:endParaRPr lang="el-GR" dirty="0" smtClean="0">
              <a:effectLst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marL="17100" indent="0">
              <a:buNone/>
            </a:pPr>
            <a:r>
              <a:rPr lang="en-US" sz="3000" b="1" dirty="0" smtClean="0">
                <a:solidFill>
                  <a:srgbClr val="004B82"/>
                </a:solidFill>
              </a:rPr>
              <a:t>RAM (Random Access Memory)</a:t>
            </a:r>
            <a:endParaRPr lang="en-US" sz="3000" dirty="0" smtClean="0"/>
          </a:p>
          <a:p>
            <a:pPr marL="0" indent="0">
              <a:spcBef>
                <a:spcPts val="600"/>
              </a:spcBef>
              <a:buNone/>
            </a:pPr>
            <a:endParaRPr lang="en-US" sz="26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l-GR" sz="2600" dirty="0" smtClean="0"/>
              <a:t>Η</a:t>
            </a:r>
            <a:r>
              <a:rPr lang="el-GR" sz="2800" b="1" dirty="0" smtClean="0">
                <a:solidFill>
                  <a:srgbClr val="990033"/>
                </a:solidFill>
              </a:rPr>
              <a:t> </a:t>
            </a:r>
            <a:r>
              <a:rPr lang="en-GB" sz="2800" dirty="0"/>
              <a:t>RAM</a:t>
            </a:r>
            <a:r>
              <a:rPr lang="el-GR" sz="2800" dirty="0"/>
              <a:t> διαχωρίζεται σε</a:t>
            </a:r>
            <a:r>
              <a:rPr lang="en-US" sz="2800" dirty="0"/>
              <a:t>:</a:t>
            </a:r>
          </a:p>
          <a:p>
            <a:pPr marL="452438" indent="-452438">
              <a:spcBef>
                <a:spcPts val="600"/>
              </a:spcBef>
              <a:buClr>
                <a:srgbClr val="004B82"/>
              </a:buClr>
              <a:buFont typeface="Wingdings 3" panose="05040102010807070707" pitchFamily="18" charset="2"/>
              <a:buChar char=""/>
            </a:pPr>
            <a:r>
              <a:rPr lang="el-GR" sz="2800" dirty="0" smtClean="0">
                <a:effectLst/>
              </a:rPr>
              <a:t>Κύρια μνήμη (</a:t>
            </a:r>
            <a:r>
              <a:rPr lang="en-GB" sz="2800" dirty="0" smtClean="0">
                <a:effectLst/>
              </a:rPr>
              <a:t>primary memory</a:t>
            </a:r>
            <a:r>
              <a:rPr lang="el-GR" sz="2800" dirty="0" smtClean="0">
                <a:effectLst/>
              </a:rPr>
              <a:t>) </a:t>
            </a:r>
          </a:p>
          <a:p>
            <a:pPr marL="719138" indent="-266700">
              <a:spcBef>
                <a:spcPts val="600"/>
              </a:spcBef>
            </a:pPr>
            <a:r>
              <a:rPr lang="el-GR" sz="2600" dirty="0" smtClean="0"/>
              <a:t>κατά </a:t>
            </a:r>
            <a:r>
              <a:rPr lang="el-GR" sz="2600" dirty="0"/>
              <a:t>τη διαδικασία της εκκίνησης φορτώνονται το λειτουργικό από τη</a:t>
            </a:r>
            <a:r>
              <a:rPr lang="en-US" sz="2600" dirty="0"/>
              <a:t> </a:t>
            </a:r>
            <a:r>
              <a:rPr lang="el-GR" sz="2600" dirty="0"/>
              <a:t>μνήμη </a:t>
            </a:r>
            <a:r>
              <a:rPr lang="en-GB" sz="2600" dirty="0"/>
              <a:t>Flash </a:t>
            </a:r>
            <a:r>
              <a:rPr lang="el-GR" sz="2600" dirty="0"/>
              <a:t>και το αρχείο με το </a:t>
            </a:r>
            <a:r>
              <a:rPr lang="en-US" sz="2600" dirty="0"/>
              <a:t>configuration</a:t>
            </a:r>
            <a:r>
              <a:rPr lang="el-GR" sz="2600" dirty="0"/>
              <a:t> του δρομολογητή από τη μνήμη </a:t>
            </a:r>
            <a:r>
              <a:rPr lang="en-GB" sz="2600" dirty="0"/>
              <a:t>NVRAM</a:t>
            </a:r>
            <a:r>
              <a:rPr lang="el-GR" sz="2600" dirty="0"/>
              <a:t>.</a:t>
            </a:r>
          </a:p>
          <a:p>
            <a:pPr marL="719138" indent="-266700">
              <a:spcBef>
                <a:spcPts val="600"/>
              </a:spcBef>
            </a:pPr>
            <a:r>
              <a:rPr lang="el-GR" sz="2600" dirty="0" smtClean="0"/>
              <a:t>αποθηκεύονται </a:t>
            </a:r>
            <a:r>
              <a:rPr lang="el-GR" sz="2600" dirty="0"/>
              <a:t>επιπλέον οι πίνακες δρομολόγησης, οι πίνακες </a:t>
            </a:r>
            <a:r>
              <a:rPr lang="en-GB" sz="2600" dirty="0"/>
              <a:t>ARP</a:t>
            </a:r>
            <a:r>
              <a:rPr lang="el-GR" sz="2600" dirty="0"/>
              <a:t>, καθώς και άλλες δομές του </a:t>
            </a:r>
            <a:r>
              <a:rPr lang="en-GB" sz="2600" dirty="0"/>
              <a:t>IOS</a:t>
            </a:r>
            <a:r>
              <a:rPr lang="el-GR" sz="2600" dirty="0"/>
              <a:t>. </a:t>
            </a:r>
          </a:p>
          <a:p>
            <a:pPr>
              <a:spcBef>
                <a:spcPts val="600"/>
              </a:spcBef>
              <a:buFontTx/>
              <a:buChar char="•"/>
            </a:pPr>
            <a:endParaRPr lang="en-US" sz="2600" dirty="0" smtClean="0">
              <a:effectLst/>
            </a:endParaRPr>
          </a:p>
          <a:p>
            <a:pPr marL="452438" indent="-452438">
              <a:spcBef>
                <a:spcPts val="600"/>
              </a:spcBef>
              <a:buClr>
                <a:srgbClr val="004B82"/>
              </a:buClr>
              <a:buFont typeface="Wingdings 3" panose="05040102010807070707" pitchFamily="18" charset="2"/>
              <a:buChar char=""/>
            </a:pPr>
            <a:r>
              <a:rPr lang="el-GR" sz="2600" dirty="0" smtClean="0">
                <a:effectLst/>
              </a:rPr>
              <a:t>Διαμοιραζόμενη μνήμη (</a:t>
            </a:r>
            <a:r>
              <a:rPr lang="en-GB" sz="2600" dirty="0" smtClean="0">
                <a:effectLst/>
              </a:rPr>
              <a:t>shared memory</a:t>
            </a:r>
            <a:r>
              <a:rPr lang="el-GR" sz="2600" dirty="0" smtClean="0">
                <a:effectLst/>
              </a:rPr>
              <a:t>) </a:t>
            </a:r>
          </a:p>
          <a:p>
            <a:pPr marL="704850" indent="-252413">
              <a:spcBef>
                <a:spcPts val="600"/>
              </a:spcBef>
            </a:pPr>
            <a:r>
              <a:rPr lang="el-GR" sz="2400" dirty="0" smtClean="0">
                <a:effectLst/>
              </a:rPr>
              <a:t>χρησιμοποιείται κυρίως για αποθήκευση πακέτων που αναμένουν προώθηση.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  <p:cxnSp>
        <p:nvCxnSpPr>
          <p:cNvPr id="12" name="Straight Connector 3"/>
          <p:cNvCxnSpPr/>
          <p:nvPr/>
        </p:nvCxnSpPr>
        <p:spPr>
          <a:xfrm>
            <a:off x="539552" y="1700808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hlinkClick r:id="rId3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8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20" name="Rectangle 19">
            <a:hlinkClick r:id="rId9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52051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dirty="0" smtClean="0"/>
              <a:t>Ασκήσεις</a:t>
            </a:r>
            <a:endParaRPr lang="en-GB" dirty="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954796"/>
            <a:ext cx="8208912" cy="4850468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200" b="1" dirty="0" smtClean="0">
                <a:solidFill>
                  <a:srgbClr val="990033"/>
                </a:solidFill>
              </a:rPr>
              <a:t>Άσκηση 2β</a:t>
            </a:r>
            <a:r>
              <a:rPr lang="en-US" sz="2200" b="1" dirty="0" smtClean="0">
                <a:solidFill>
                  <a:srgbClr val="990033"/>
                </a:solidFill>
              </a:rPr>
              <a:t>:</a:t>
            </a:r>
            <a:endParaRPr lang="el-GR" sz="2200" b="1" dirty="0" smtClean="0">
              <a:solidFill>
                <a:srgbClr val="990033"/>
              </a:solidFill>
            </a:endParaRPr>
          </a:p>
          <a:p>
            <a:pPr marL="0" indent="0">
              <a:buNone/>
            </a:pPr>
            <a:r>
              <a:rPr lang="el-GR" sz="1800" dirty="0"/>
              <a:t>Με τη βοήθεια του προσομοιωτή </a:t>
            </a:r>
            <a:r>
              <a:rPr lang="el-GR" sz="1800" dirty="0" err="1"/>
              <a:t>Cisco</a:t>
            </a:r>
            <a:r>
              <a:rPr lang="el-GR" sz="1800" dirty="0"/>
              <a:t> </a:t>
            </a:r>
            <a:r>
              <a:rPr lang="el-GR" sz="1800" dirty="0" err="1"/>
              <a:t>Packet</a:t>
            </a:r>
            <a:r>
              <a:rPr lang="el-GR" sz="1800" dirty="0"/>
              <a:t> </a:t>
            </a:r>
            <a:r>
              <a:rPr lang="el-GR" sz="1800" dirty="0" err="1"/>
              <a:t>Tracer</a:t>
            </a:r>
            <a:r>
              <a:rPr lang="el-GR" sz="1800" dirty="0"/>
              <a:t>:</a:t>
            </a:r>
          </a:p>
          <a:p>
            <a:pPr marL="361950" indent="-361950">
              <a:buNone/>
            </a:pPr>
            <a:r>
              <a:rPr lang="el-GR" sz="1800" b="1" dirty="0"/>
              <a:t>Α. </a:t>
            </a:r>
            <a:r>
              <a:rPr lang="el-GR" sz="1800" b="1" dirty="0" smtClean="0"/>
              <a:t>  υλοποιούμε </a:t>
            </a:r>
            <a:r>
              <a:rPr lang="el-GR" sz="1800" b="1" dirty="0"/>
              <a:t>την τοπολογία του παρακάτω διαδικτύου επιλέγοντας τον κατάλληλο εξοπλισμό. Σημειώνουμε ότι δεν επιτρέπεται η προσθήκη </a:t>
            </a:r>
            <a:r>
              <a:rPr lang="el-GR" sz="1800" b="1" dirty="0" err="1"/>
              <a:t>modules</a:t>
            </a:r>
            <a:r>
              <a:rPr lang="el-GR" sz="1800" b="1" dirty="0"/>
              <a:t> στον υπάρχοντα εξοπλισμό της εργαλειοθήκης </a:t>
            </a:r>
            <a:endParaRPr lang="el-GR" sz="1800" b="1" dirty="0" smtClean="0"/>
          </a:p>
          <a:p>
            <a:pPr marL="361950" indent="-361950">
              <a:buNone/>
            </a:pPr>
            <a:r>
              <a:rPr lang="el-GR" sz="1800" b="1" dirty="0"/>
              <a:t>B.   καταγράφουμε τον αριθμό &amp; το είδος των </a:t>
            </a:r>
            <a:r>
              <a:rPr lang="el-GR" sz="1800" b="1" dirty="0" err="1"/>
              <a:t>απεικονιζόμενων</a:t>
            </a:r>
            <a:r>
              <a:rPr lang="el-GR" sz="1800" b="1" dirty="0"/>
              <a:t> δικτύων </a:t>
            </a:r>
          </a:p>
          <a:p>
            <a:pPr marL="361950" indent="-361950">
              <a:buNone/>
            </a:pPr>
            <a:endParaRPr lang="el-GR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79</a:t>
            </a:fld>
            <a:endParaRPr lang="el-GR"/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pic>
        <p:nvPicPr>
          <p:cNvPr id="18" name="Εικόνα 4"/>
          <p:cNvPicPr/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1209"/>
          <a:stretch/>
        </p:blipFill>
        <p:spPr>
          <a:xfrm>
            <a:off x="1367050" y="3068960"/>
            <a:ext cx="5624283" cy="2515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30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546"/>
            <a:ext cx="8229600" cy="908720"/>
          </a:xfrm>
          <a:noFill/>
        </p:spPr>
        <p:txBody>
          <a:bodyPr>
            <a:normAutofit/>
          </a:bodyPr>
          <a:lstStyle/>
          <a:p>
            <a:r>
              <a:rPr lang="el-GR" dirty="0" smtClean="0"/>
              <a:t>Ασκήσεις</a:t>
            </a:r>
            <a:endParaRPr lang="en-GB" dirty="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859750"/>
            <a:ext cx="8208912" cy="4850468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200" b="1" dirty="0" smtClean="0">
                <a:solidFill>
                  <a:srgbClr val="990033"/>
                </a:solidFill>
              </a:rPr>
              <a:t>Άσκηση 2β (συνέχεια)</a:t>
            </a:r>
            <a:r>
              <a:rPr lang="en-US" sz="2200" b="1" dirty="0" smtClean="0">
                <a:solidFill>
                  <a:srgbClr val="990033"/>
                </a:solidFill>
              </a:rPr>
              <a:t>:</a:t>
            </a:r>
            <a:endParaRPr lang="el-GR" sz="2200" b="1" dirty="0" smtClean="0">
              <a:solidFill>
                <a:srgbClr val="990033"/>
              </a:solidFill>
            </a:endParaRPr>
          </a:p>
          <a:p>
            <a:pPr marL="361950" indent="-361950">
              <a:buNone/>
            </a:pPr>
            <a:r>
              <a:rPr lang="el-GR" sz="1800" b="1" dirty="0" smtClean="0"/>
              <a:t>Γ</a:t>
            </a:r>
            <a:r>
              <a:rPr lang="el-GR" sz="1800" b="1" dirty="0"/>
              <a:t>. </a:t>
            </a:r>
            <a:r>
              <a:rPr lang="el-GR" sz="1800" b="1" dirty="0" smtClean="0"/>
              <a:t>   εξερευνούμε </a:t>
            </a:r>
            <a:r>
              <a:rPr lang="el-GR" sz="1800" b="1" dirty="0"/>
              <a:t>την επικοινωνία των συσκευών PC0 &amp; PC1 του LAN1  με τη βοήθεια των εντολών </a:t>
            </a:r>
            <a:r>
              <a:rPr lang="el-GR" sz="1800" b="1" dirty="0" err="1">
                <a:solidFill>
                  <a:srgbClr val="990033"/>
                </a:solidFill>
              </a:rPr>
              <a:t>ping</a:t>
            </a:r>
            <a:r>
              <a:rPr lang="el-GR" sz="1800" b="1" dirty="0">
                <a:solidFill>
                  <a:srgbClr val="990033"/>
                </a:solidFill>
              </a:rPr>
              <a:t> &amp; </a:t>
            </a:r>
            <a:r>
              <a:rPr lang="el-GR" sz="1800" b="1" dirty="0" err="1" smtClean="0">
                <a:solidFill>
                  <a:srgbClr val="990033"/>
                </a:solidFill>
              </a:rPr>
              <a:t>arp</a:t>
            </a:r>
            <a:r>
              <a:rPr lang="el-GR" sz="1800" b="1" dirty="0" smtClean="0">
                <a:solidFill>
                  <a:srgbClr val="990033"/>
                </a:solidFill>
              </a:rPr>
              <a:t> </a:t>
            </a:r>
            <a:r>
              <a:rPr lang="el-GR" sz="1800" b="1" dirty="0"/>
              <a:t>προχωρώντας σταδιακά ως εξής:</a:t>
            </a:r>
          </a:p>
          <a:p>
            <a:pPr marL="712788" indent="-350838">
              <a:buFont typeface="+mj-lt"/>
              <a:buAutoNum type="arabicPeriod"/>
            </a:pPr>
            <a:r>
              <a:rPr lang="el-GR" sz="1800" dirty="0" smtClean="0"/>
              <a:t>αποδίδουμε </a:t>
            </a:r>
            <a:r>
              <a:rPr lang="el-GR" sz="1800" dirty="0"/>
              <a:t>διευθύνσεις IP σε όλες τις δικτυακές διασυνδέσεις των συσκευών, σύμφωνα με τις αναγραφόμενες στο σχήμα</a:t>
            </a:r>
          </a:p>
          <a:p>
            <a:pPr marL="712788" indent="-350838">
              <a:buFont typeface="+mj-lt"/>
              <a:buAutoNum type="arabicPeriod"/>
            </a:pPr>
            <a:r>
              <a:rPr lang="el-GR" sz="1800" dirty="0" smtClean="0"/>
              <a:t>ελέγχουμε </a:t>
            </a:r>
            <a:r>
              <a:rPr lang="el-GR" sz="1800" dirty="0"/>
              <a:t>το περιεχόμενο των ARP πινάκων στα PC0, PC1 &amp; Router0. </a:t>
            </a:r>
            <a:r>
              <a:rPr lang="el-GR" sz="1800" b="1" dirty="0"/>
              <a:t>Τι παρατηρείτε;</a:t>
            </a:r>
            <a:endParaRPr lang="el-GR" sz="1800" dirty="0"/>
          </a:p>
          <a:p>
            <a:pPr marL="712788" indent="-350838">
              <a:buFont typeface="+mj-lt"/>
              <a:buAutoNum type="arabicPeriod"/>
            </a:pPr>
            <a:r>
              <a:rPr lang="el-GR" sz="1800" dirty="0" smtClean="0"/>
              <a:t>Από </a:t>
            </a:r>
            <a:r>
              <a:rPr lang="el-GR" sz="1800" dirty="0"/>
              <a:t>το PC0 εκτελούμε κατάλληλα την εντολή  </a:t>
            </a:r>
            <a:r>
              <a:rPr lang="el-GR" sz="1800" b="1" dirty="0" err="1"/>
              <a:t>ping</a:t>
            </a:r>
            <a:r>
              <a:rPr lang="el-GR" sz="1800" b="1" dirty="0"/>
              <a:t> “IP PC1”.</a:t>
            </a:r>
            <a:r>
              <a:rPr lang="el-GR" sz="1800" dirty="0"/>
              <a:t> Υπάρχει επιτυχία; Ναι ή όχι και γιατί; </a:t>
            </a:r>
          </a:p>
          <a:p>
            <a:pPr marL="712788" indent="-350838">
              <a:buFont typeface="+mj-lt"/>
              <a:buAutoNum type="arabicPeriod"/>
            </a:pPr>
            <a:r>
              <a:rPr lang="el-GR" sz="1800" dirty="0" smtClean="0"/>
              <a:t>Επαναλαμβάνουμε  </a:t>
            </a:r>
            <a:r>
              <a:rPr lang="el-GR" sz="1800" dirty="0"/>
              <a:t>το βήμα 2. </a:t>
            </a:r>
            <a:endParaRPr lang="el-GR" sz="1800" dirty="0" smtClean="0"/>
          </a:p>
          <a:p>
            <a:pPr marL="361950" indent="0">
              <a:buNone/>
            </a:pPr>
            <a:r>
              <a:rPr lang="el-GR" sz="1800" b="1" dirty="0" smtClean="0"/>
              <a:t>	Τι </a:t>
            </a:r>
            <a:r>
              <a:rPr lang="el-GR" sz="1800" b="1" dirty="0"/>
              <a:t>παρατηρείτε</a:t>
            </a:r>
            <a:r>
              <a:rPr lang="el-GR" sz="1800" b="1" dirty="0" smtClean="0"/>
              <a:t>;</a:t>
            </a:r>
            <a:endParaRPr lang="el-GR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80</a:t>
            </a:fld>
            <a:endParaRPr lang="el-GR"/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pic>
        <p:nvPicPr>
          <p:cNvPr id="18" name="Εικόνα 4"/>
          <p:cNvPicPr/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1209"/>
          <a:stretch/>
        </p:blipFill>
        <p:spPr>
          <a:xfrm>
            <a:off x="4067944" y="3661658"/>
            <a:ext cx="4797372" cy="237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46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dirty="0" smtClean="0"/>
              <a:t>Ασκήσεις</a:t>
            </a:r>
            <a:endParaRPr lang="en-GB" dirty="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954796"/>
            <a:ext cx="8208912" cy="5402804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200" b="1" dirty="0" smtClean="0">
                <a:solidFill>
                  <a:srgbClr val="990033"/>
                </a:solidFill>
              </a:rPr>
              <a:t>Άσκηση 2β (συνέχεια)</a:t>
            </a:r>
            <a:r>
              <a:rPr lang="en-US" sz="2200" b="1" dirty="0" smtClean="0">
                <a:solidFill>
                  <a:srgbClr val="990033"/>
                </a:solidFill>
              </a:rPr>
              <a:t>:</a:t>
            </a:r>
            <a:endParaRPr lang="el-GR" sz="2200" b="1" dirty="0" smtClean="0">
              <a:solidFill>
                <a:srgbClr val="990033"/>
              </a:solidFill>
            </a:endParaRPr>
          </a:p>
          <a:p>
            <a:pPr>
              <a:buFont typeface="+mj-lt"/>
              <a:buAutoNum type="arabicPeriod" startAt="5"/>
            </a:pPr>
            <a:r>
              <a:rPr lang="el-GR" sz="1800" dirty="0" smtClean="0"/>
              <a:t>Από </a:t>
            </a:r>
            <a:r>
              <a:rPr lang="el-GR" sz="1800" dirty="0"/>
              <a:t>το PC0 εκτελούμε κατάλληλα την εντολή </a:t>
            </a:r>
            <a:r>
              <a:rPr lang="el-GR" sz="1800" b="1" dirty="0" err="1"/>
              <a:t>ping</a:t>
            </a:r>
            <a:r>
              <a:rPr lang="el-GR" sz="1800" b="1" dirty="0"/>
              <a:t> “</a:t>
            </a:r>
            <a:r>
              <a:rPr lang="el-GR" sz="1800" b="1" dirty="0" err="1"/>
              <a:t>router</a:t>
            </a:r>
            <a:r>
              <a:rPr lang="el-GR" sz="1800" b="1" dirty="0"/>
              <a:t> _</a:t>
            </a:r>
            <a:r>
              <a:rPr lang="el-GR" sz="1800" b="1" dirty="0" err="1"/>
              <a:t>interface</a:t>
            </a:r>
            <a:r>
              <a:rPr lang="el-GR" sz="1800" b="1" dirty="0"/>
              <a:t> LAN1“.</a:t>
            </a:r>
            <a:r>
              <a:rPr lang="el-GR" sz="1800" dirty="0"/>
              <a:t> Υπάρχει επιτυχία; Ναι ή όχι και γιατί;</a:t>
            </a:r>
          </a:p>
          <a:p>
            <a:pPr>
              <a:buFont typeface="+mj-lt"/>
              <a:buAutoNum type="arabicPeriod" startAt="5"/>
            </a:pPr>
            <a:r>
              <a:rPr lang="el-GR" sz="1800" dirty="0" smtClean="0"/>
              <a:t>Από </a:t>
            </a:r>
            <a:r>
              <a:rPr lang="el-GR" sz="1800" dirty="0"/>
              <a:t>το PC0 εκτελούμε κατάλληλα την εντολή  </a:t>
            </a:r>
            <a:r>
              <a:rPr lang="el-GR" sz="1800" b="1" dirty="0" err="1"/>
              <a:t>ping</a:t>
            </a:r>
            <a:r>
              <a:rPr lang="el-GR" sz="1800" b="1" dirty="0"/>
              <a:t>  “</a:t>
            </a:r>
            <a:r>
              <a:rPr lang="el-GR" sz="1800" b="1" dirty="0" err="1"/>
              <a:t>router</a:t>
            </a:r>
            <a:r>
              <a:rPr lang="el-GR" sz="1800" b="1" dirty="0"/>
              <a:t> _</a:t>
            </a:r>
            <a:r>
              <a:rPr lang="el-GR" sz="1800" b="1" dirty="0" err="1"/>
              <a:t>interface</a:t>
            </a:r>
            <a:r>
              <a:rPr lang="el-GR" sz="1800" b="1" dirty="0"/>
              <a:t> LAN2“.</a:t>
            </a:r>
            <a:r>
              <a:rPr lang="el-GR" sz="1800" dirty="0"/>
              <a:t> Υπάρχει επιτυχία; Ναι ή όχι και γιατί;</a:t>
            </a:r>
          </a:p>
          <a:p>
            <a:pPr>
              <a:buFont typeface="+mj-lt"/>
              <a:buAutoNum type="arabicPeriod" startAt="5"/>
            </a:pPr>
            <a:r>
              <a:rPr lang="el-GR" sz="1800" dirty="0" smtClean="0"/>
              <a:t>Επαναλαμβάνουμε </a:t>
            </a:r>
            <a:r>
              <a:rPr lang="el-GR" sz="1800" dirty="0"/>
              <a:t>το βήμα 2. </a:t>
            </a:r>
            <a:r>
              <a:rPr lang="el-GR" sz="1800" b="1" dirty="0"/>
              <a:t>Τι παρατηρείτε;</a:t>
            </a:r>
            <a:endParaRPr lang="el-GR" sz="1800" dirty="0"/>
          </a:p>
          <a:p>
            <a:pPr>
              <a:buFont typeface="+mj-lt"/>
              <a:buAutoNum type="arabicPeriod" startAt="5"/>
            </a:pPr>
            <a:r>
              <a:rPr lang="el-GR" sz="1800" dirty="0" smtClean="0"/>
              <a:t>Από </a:t>
            </a:r>
            <a:r>
              <a:rPr lang="el-GR" sz="1800" dirty="0"/>
              <a:t>το PC0 εκτελούμε κατάλληλα την εντολή  </a:t>
            </a:r>
            <a:r>
              <a:rPr lang="el-GR" sz="1800" dirty="0" err="1"/>
              <a:t>ping</a:t>
            </a:r>
            <a:r>
              <a:rPr lang="el-GR" sz="1800" dirty="0"/>
              <a:t> </a:t>
            </a:r>
            <a:r>
              <a:rPr lang="el-GR" sz="1800" b="1" dirty="0"/>
              <a:t>“IP PC2”</a:t>
            </a:r>
            <a:r>
              <a:rPr lang="el-GR" sz="1800" dirty="0"/>
              <a:t>.   Υπάρχει επιτυχία; Ναι ή όχι και γιατί;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81</a:t>
            </a:fld>
            <a:endParaRPr lang="el-GR"/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  <p:pic>
        <p:nvPicPr>
          <p:cNvPr id="12" name="Εικόνα 4"/>
          <p:cNvPicPr/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1209"/>
          <a:stretch/>
        </p:blipFill>
        <p:spPr>
          <a:xfrm>
            <a:off x="2549968" y="3421626"/>
            <a:ext cx="5624283" cy="2515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73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l-GR" dirty="0" smtClean="0"/>
              <a:t>Ασκήσεις</a:t>
            </a:r>
            <a:endParaRPr lang="en-GB" dirty="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954796"/>
            <a:ext cx="8208912" cy="5402804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200" b="1" dirty="0" smtClean="0">
                <a:solidFill>
                  <a:srgbClr val="990033"/>
                </a:solidFill>
              </a:rPr>
              <a:t>Άσκηση 2β (συνέχεια)</a:t>
            </a:r>
            <a:r>
              <a:rPr lang="en-US" sz="2200" b="1" dirty="0" smtClean="0">
                <a:solidFill>
                  <a:srgbClr val="990033"/>
                </a:solidFill>
              </a:rPr>
              <a:t>:</a:t>
            </a:r>
            <a:endParaRPr lang="el-GR" sz="2200" b="1" dirty="0" smtClean="0">
              <a:solidFill>
                <a:srgbClr val="990033"/>
              </a:solidFill>
            </a:endParaRPr>
          </a:p>
          <a:p>
            <a:pPr marL="361950" indent="-361950">
              <a:buNone/>
            </a:pPr>
            <a:r>
              <a:rPr lang="el-GR" sz="1800" b="1" dirty="0"/>
              <a:t>Δ. </a:t>
            </a:r>
            <a:r>
              <a:rPr lang="el-GR" sz="1800" b="1" dirty="0" smtClean="0"/>
              <a:t>  Εξερευνούμε </a:t>
            </a:r>
            <a:r>
              <a:rPr lang="el-GR" sz="1800" b="1" dirty="0"/>
              <a:t>την επικοινωνία των συσκευών </a:t>
            </a:r>
            <a:r>
              <a:rPr lang="en-US" sz="1800" b="1" dirty="0"/>
              <a:t>PC</a:t>
            </a:r>
            <a:r>
              <a:rPr lang="el-GR" sz="1800" b="1" dirty="0"/>
              <a:t>0  του </a:t>
            </a:r>
            <a:r>
              <a:rPr lang="en-US" sz="1800" b="1" dirty="0"/>
              <a:t>LAN</a:t>
            </a:r>
            <a:r>
              <a:rPr lang="el-GR" sz="1800" b="1" dirty="0"/>
              <a:t>1 &amp; </a:t>
            </a:r>
            <a:r>
              <a:rPr lang="en-US" sz="1800" b="1" dirty="0"/>
              <a:t>PC</a:t>
            </a:r>
            <a:r>
              <a:rPr lang="el-GR" sz="1800" b="1" dirty="0"/>
              <a:t>2 του </a:t>
            </a:r>
            <a:r>
              <a:rPr lang="en-US" sz="1800" b="1" dirty="0"/>
              <a:t>LAN</a:t>
            </a:r>
            <a:r>
              <a:rPr lang="el-GR" sz="1800" b="1" dirty="0"/>
              <a:t>2</a:t>
            </a:r>
            <a:r>
              <a:rPr lang="el-GR" sz="1800" b="1" u="sng" dirty="0"/>
              <a:t> </a:t>
            </a:r>
            <a:r>
              <a:rPr lang="el-GR" sz="1800" b="1" dirty="0"/>
              <a:t>με τη βοήθεια των εντολών </a:t>
            </a:r>
            <a:r>
              <a:rPr lang="en-US" sz="1800" b="1" dirty="0"/>
              <a:t>ping</a:t>
            </a:r>
            <a:r>
              <a:rPr lang="el-GR" sz="1800" b="1" dirty="0"/>
              <a:t> &amp; </a:t>
            </a:r>
            <a:r>
              <a:rPr lang="en-US" sz="1800" b="1" dirty="0" err="1"/>
              <a:t>arp</a:t>
            </a:r>
            <a:r>
              <a:rPr lang="el-GR" sz="1800" b="1" dirty="0"/>
              <a:t> προχωρώντας σταδιακά ως εξής:</a:t>
            </a:r>
            <a:r>
              <a:rPr lang="el-GR" sz="1800" dirty="0"/>
              <a:t>	</a:t>
            </a:r>
          </a:p>
          <a:p>
            <a:pPr marL="627063" lvl="0" indent="-265113"/>
            <a:r>
              <a:rPr lang="el-GR" sz="1800" dirty="0" err="1"/>
              <a:t>Παραμετροποιούμε</a:t>
            </a:r>
            <a:r>
              <a:rPr lang="el-GR" sz="1800" dirty="0"/>
              <a:t>  κατάλληλα τα </a:t>
            </a:r>
            <a:r>
              <a:rPr lang="en-US" sz="1800" dirty="0"/>
              <a:t>PC</a:t>
            </a:r>
            <a:r>
              <a:rPr lang="el-GR" sz="1800" dirty="0"/>
              <a:t>0 &amp; </a:t>
            </a:r>
            <a:r>
              <a:rPr lang="en-US" sz="1800" dirty="0"/>
              <a:t>PC</a:t>
            </a:r>
            <a:r>
              <a:rPr lang="el-GR" sz="1800" dirty="0"/>
              <a:t>1, ώστε  να έχουν </a:t>
            </a:r>
            <a:r>
              <a:rPr lang="en-US" sz="1800" dirty="0"/>
              <a:t>default gateway</a:t>
            </a:r>
            <a:r>
              <a:rPr lang="el-GR" sz="1800" dirty="0"/>
              <a:t> τον δρομολογητή </a:t>
            </a:r>
            <a:r>
              <a:rPr lang="en-US" sz="1800" dirty="0"/>
              <a:t>router</a:t>
            </a:r>
            <a:r>
              <a:rPr lang="el-GR" sz="1800" dirty="0"/>
              <a:t>0.</a:t>
            </a:r>
          </a:p>
          <a:p>
            <a:pPr marL="627063" lvl="0" indent="-265113"/>
            <a:r>
              <a:rPr lang="el-GR" sz="1800" dirty="0"/>
              <a:t>από το </a:t>
            </a:r>
            <a:r>
              <a:rPr lang="en-US" sz="1800" dirty="0"/>
              <a:t>PC</a:t>
            </a:r>
            <a:r>
              <a:rPr lang="el-GR" sz="1800" dirty="0"/>
              <a:t>0 εκτελούμε κατάλληλα την εντολή  </a:t>
            </a:r>
            <a:r>
              <a:rPr lang="en-US" sz="1800" b="1" dirty="0"/>
              <a:t>ping</a:t>
            </a:r>
            <a:r>
              <a:rPr lang="el-GR" sz="1800" b="1" dirty="0"/>
              <a:t>  “</a:t>
            </a:r>
            <a:r>
              <a:rPr lang="en-US" sz="1800" b="1" dirty="0"/>
              <a:t>router</a:t>
            </a:r>
            <a:r>
              <a:rPr lang="el-GR" sz="1800" b="1" dirty="0"/>
              <a:t> _</a:t>
            </a:r>
            <a:r>
              <a:rPr lang="en-US" sz="1800" b="1" dirty="0"/>
              <a:t>interface LAN</a:t>
            </a:r>
            <a:r>
              <a:rPr lang="el-GR" sz="1800" b="1" dirty="0"/>
              <a:t>2“</a:t>
            </a:r>
            <a:r>
              <a:rPr lang="el-GR" sz="1800" dirty="0"/>
              <a:t>. Υπάρχει επιτυχία; Ναι ή όχι και γιατί;</a:t>
            </a:r>
          </a:p>
          <a:p>
            <a:pPr marL="627063" lvl="0" indent="-265113"/>
            <a:r>
              <a:rPr lang="el-GR" sz="1800" dirty="0"/>
              <a:t>Ελέγχουμε το περιεχόμενο των </a:t>
            </a:r>
            <a:r>
              <a:rPr lang="en-US" sz="1800" dirty="0"/>
              <a:t>ARP</a:t>
            </a:r>
            <a:r>
              <a:rPr lang="el-GR" sz="1800" dirty="0"/>
              <a:t> πινάκων στα </a:t>
            </a:r>
            <a:r>
              <a:rPr lang="en-US" sz="1800" dirty="0"/>
              <a:t>PC</a:t>
            </a:r>
            <a:r>
              <a:rPr lang="el-GR" sz="1800" dirty="0"/>
              <a:t>0, </a:t>
            </a:r>
            <a:r>
              <a:rPr lang="en-US" sz="1800" dirty="0"/>
              <a:t>PC</a:t>
            </a:r>
            <a:r>
              <a:rPr lang="el-GR" sz="1800" dirty="0"/>
              <a:t>1, &amp; </a:t>
            </a:r>
            <a:r>
              <a:rPr lang="en-US" sz="1800" dirty="0"/>
              <a:t>Router</a:t>
            </a:r>
            <a:r>
              <a:rPr lang="el-GR" sz="1800" dirty="0"/>
              <a:t>0. Τι παρατηρείτε;</a:t>
            </a:r>
          </a:p>
          <a:p>
            <a:pPr marL="627063" lvl="0" indent="-265113"/>
            <a:r>
              <a:rPr lang="el-GR" sz="1800" dirty="0"/>
              <a:t>Από το </a:t>
            </a:r>
            <a:r>
              <a:rPr lang="en-US" sz="1800" dirty="0"/>
              <a:t>PC</a:t>
            </a:r>
            <a:r>
              <a:rPr lang="el-GR" sz="1800" dirty="0"/>
              <a:t>0 εκτελούμε κατάλληλα την εντολή  </a:t>
            </a:r>
            <a:r>
              <a:rPr lang="en-US" sz="1800" b="1" dirty="0"/>
              <a:t>ping</a:t>
            </a:r>
            <a:r>
              <a:rPr lang="el-GR" sz="1800" b="1" dirty="0"/>
              <a:t>  “ </a:t>
            </a:r>
            <a:r>
              <a:rPr lang="en-US" sz="1800" b="1" dirty="0"/>
              <a:t>PC</a:t>
            </a:r>
            <a:r>
              <a:rPr lang="el-GR" sz="1800" b="1" dirty="0"/>
              <a:t> 2“</a:t>
            </a:r>
            <a:r>
              <a:rPr lang="el-GR" sz="1800" dirty="0"/>
              <a:t>».  Υπάρχει επιτυχία; Ναι ή όχι και γιατί; </a:t>
            </a:r>
          </a:p>
          <a:p>
            <a:pPr marL="627063" lvl="0" indent="-265113"/>
            <a:r>
              <a:rPr lang="el-GR" sz="1800" dirty="0"/>
              <a:t>Ελέγχουμε το περιεχόμενο των </a:t>
            </a:r>
            <a:r>
              <a:rPr lang="en-US" sz="1800" dirty="0"/>
              <a:t>ARP</a:t>
            </a:r>
            <a:r>
              <a:rPr lang="el-GR" sz="1800" dirty="0"/>
              <a:t> πινάκων στα </a:t>
            </a:r>
            <a:r>
              <a:rPr lang="en-US" sz="1800" dirty="0"/>
              <a:t>PC</a:t>
            </a:r>
            <a:r>
              <a:rPr lang="el-GR" sz="1800" dirty="0"/>
              <a:t>0, </a:t>
            </a:r>
            <a:r>
              <a:rPr lang="en-US" sz="1800" dirty="0"/>
              <a:t>PC</a:t>
            </a:r>
            <a:r>
              <a:rPr lang="el-GR" sz="1800" dirty="0"/>
              <a:t>1, </a:t>
            </a:r>
            <a:r>
              <a:rPr lang="en-US" sz="1800" dirty="0"/>
              <a:t>PC</a:t>
            </a:r>
            <a:r>
              <a:rPr lang="el-GR" sz="1800" dirty="0"/>
              <a:t>2, </a:t>
            </a:r>
            <a:r>
              <a:rPr lang="en-US" sz="1800" dirty="0"/>
              <a:t>PC</a:t>
            </a:r>
            <a:r>
              <a:rPr lang="el-GR" sz="1800" dirty="0"/>
              <a:t>3, &amp; </a:t>
            </a:r>
            <a:r>
              <a:rPr lang="en-US" sz="1800" dirty="0"/>
              <a:t>Router</a:t>
            </a:r>
            <a:r>
              <a:rPr lang="el-GR" sz="1800" dirty="0"/>
              <a:t>0. Τι παρατηρείτε</a:t>
            </a:r>
            <a:r>
              <a:rPr lang="el-GR" sz="1800" dirty="0" smtClean="0"/>
              <a:t>;</a:t>
            </a:r>
            <a:endParaRPr lang="en-US" sz="1800" dirty="0" smtClean="0"/>
          </a:p>
          <a:p>
            <a:pPr marL="361950" indent="-361950">
              <a:buNone/>
            </a:pPr>
            <a:r>
              <a:rPr lang="el-GR" sz="1800" b="1" dirty="0"/>
              <a:t>Ε.   Καταγράφουμε τα σημαντικότερα συμπεράσματα που προέκυψαν από την εξερεύνησή μας  στις ενότητες Γ &amp; Δ της άσκησης</a:t>
            </a:r>
          </a:p>
          <a:p>
            <a:pPr marL="361950" lvl="0" indent="0">
              <a:buNone/>
            </a:pPr>
            <a:endParaRPr lang="el-GR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82</a:t>
            </a:fld>
            <a:endParaRPr lang="el-GR"/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34260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r>
              <a:rPr lang="en-US" dirty="0" smtClean="0"/>
              <a:t>;</a:t>
            </a:r>
            <a:endParaRPr lang="el-GR" dirty="0"/>
          </a:p>
        </p:txBody>
      </p:sp>
      <p:grpSp>
        <p:nvGrpSpPr>
          <p:cNvPr id="2" name="Ομάδα 1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6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9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2064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187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 2014. 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. «Δίκτυα Υπολογιστών ΙΙ (</a:t>
            </a:r>
            <a:r>
              <a:rPr lang="en-US" sz="2000" dirty="0" smtClean="0"/>
              <a:t>E</a:t>
            </a:r>
            <a:r>
              <a:rPr lang="el-GR" sz="2000" dirty="0" smtClean="0"/>
              <a:t>). Εισαγωγή </a:t>
            </a:r>
            <a:r>
              <a:rPr lang="el-GR" sz="2000" dirty="0"/>
              <a:t>στους δρομολογητές». </a:t>
            </a:r>
            <a:r>
              <a:rPr lang="el-GR" sz="2000" dirty="0" smtClean="0"/>
              <a:t>Έκδοση: </a:t>
            </a:r>
            <a:r>
              <a:rPr lang="en-US" sz="2000" dirty="0" smtClean="0"/>
              <a:t>2</a:t>
            </a:r>
            <a:r>
              <a:rPr lang="el-GR" sz="2000" dirty="0" smtClean="0"/>
              <a:t>.0. Αθήνα 201</a:t>
            </a:r>
            <a:r>
              <a:rPr lang="en-US" sz="2000" smtClean="0"/>
              <a:t>6</a:t>
            </a:r>
            <a:r>
              <a:rPr lang="el-GR" sz="2000" smtClean="0"/>
              <a:t>. </a:t>
            </a:r>
            <a:r>
              <a:rPr lang="el-GR" sz="2000" dirty="0" smtClean="0"/>
              <a:t>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31034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</a:t>
            </a:r>
            <a:r>
              <a:rPr lang="el-GR" sz="1800" smtClean="0"/>
              <a:t>ζητηθεί άδεια  </a:t>
            </a:r>
            <a:r>
              <a:rPr lang="el-GR" sz="1800" dirty="0" smtClean="0"/>
              <a:t>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077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15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20064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l-GR" dirty="0"/>
              <a:t>Βασικά συστατικά </a:t>
            </a:r>
            <a:r>
              <a:rPr lang="el-GR" dirty="0" smtClean="0"/>
              <a:t>δρομολογητών 5/14 </a:t>
            </a:r>
            <a:endParaRPr lang="el-GR" dirty="0" smtClean="0">
              <a:effectLst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US" sz="2800" b="1" dirty="0">
                <a:solidFill>
                  <a:srgbClr val="004B82"/>
                </a:solidFill>
              </a:rPr>
              <a:t>Flash </a:t>
            </a:r>
            <a:endParaRPr lang="en-US" sz="2800" b="1" dirty="0" smtClean="0">
              <a:solidFill>
                <a:srgbClr val="004B82"/>
              </a:solidFill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2400" b="1" dirty="0" smtClean="0">
              <a:solidFill>
                <a:srgbClr val="004B82"/>
              </a:solidFill>
              <a:effectLst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l-GR" sz="2400" dirty="0" smtClean="0">
                <a:effectLst/>
              </a:rPr>
              <a:t>Τύπος μνήμης </a:t>
            </a:r>
            <a:r>
              <a:rPr lang="en-GB" sz="2400" dirty="0" smtClean="0">
                <a:effectLst/>
              </a:rPr>
              <a:t>ROM</a:t>
            </a:r>
            <a:r>
              <a:rPr lang="el-GR" sz="2400" dirty="0" smtClean="0">
                <a:effectLst/>
              </a:rPr>
              <a:t> που όμως επιδέχεται διαγραφή, επανεγγραφή και </a:t>
            </a:r>
            <a:r>
              <a:rPr lang="el-GR" sz="2400" dirty="0" err="1" smtClean="0">
                <a:effectLst/>
              </a:rPr>
              <a:t>επαναπρογραμματισμό</a:t>
            </a:r>
            <a:r>
              <a:rPr lang="el-GR" sz="2400" dirty="0" smtClean="0">
                <a:effectLst/>
              </a:rPr>
              <a:t>. Περιέχει το αρχείο με την εικόνα του λειτουργικού συστήματος (</a:t>
            </a:r>
            <a:r>
              <a:rPr lang="en-GB" sz="2400" dirty="0" smtClean="0">
                <a:effectLst/>
              </a:rPr>
              <a:t>IOS image file</a:t>
            </a:r>
            <a:r>
              <a:rPr lang="el-GR" sz="2400" dirty="0" smtClean="0">
                <a:effectLst/>
              </a:rPr>
              <a:t>) το οποίο μπορεί εύκολα να αναβαθμιστεί.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2400" b="1" dirty="0">
              <a:solidFill>
                <a:srgbClr val="004B82"/>
              </a:solidFill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800" b="1" dirty="0" smtClean="0">
                <a:solidFill>
                  <a:srgbClr val="004B82"/>
                </a:solidFill>
              </a:rPr>
              <a:t>NVRAM</a:t>
            </a:r>
            <a:r>
              <a:rPr lang="en-US" sz="3000" b="1" dirty="0">
                <a:solidFill>
                  <a:srgbClr val="004B82"/>
                </a:solidFill>
              </a:rPr>
              <a:t> (Non volatile RAM)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3000" b="1" dirty="0" smtClean="0">
              <a:solidFill>
                <a:srgbClr val="004B82"/>
              </a:solidFill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l-GR" sz="2400" dirty="0" smtClean="0">
                <a:effectLst/>
              </a:rPr>
              <a:t>Χρησιμοποιείται για την αποθήκευση του αρχείου διαμόρφωσης (</a:t>
            </a:r>
            <a:r>
              <a:rPr lang="en-GB" sz="2400" dirty="0" smtClean="0">
                <a:effectLst/>
              </a:rPr>
              <a:t>configuration file</a:t>
            </a:r>
            <a:r>
              <a:rPr lang="el-GR" sz="2400" dirty="0" smtClean="0">
                <a:effectLst/>
              </a:rPr>
              <a:t>) του δρομολογητή το οποίο και παραμένει αποθηκευμένο στη μνήμη μετά την απενεργοποίησή του. </a:t>
            </a:r>
          </a:p>
          <a:p>
            <a:pPr>
              <a:lnSpc>
                <a:spcPct val="90000"/>
              </a:lnSpc>
              <a:defRPr/>
            </a:pPr>
            <a:endParaRPr lang="el-GR" sz="2400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  <p:cxnSp>
        <p:nvCxnSpPr>
          <p:cNvPr id="12" name="Straight Connector 3"/>
          <p:cNvCxnSpPr/>
          <p:nvPr/>
        </p:nvCxnSpPr>
        <p:spPr>
          <a:xfrm>
            <a:off x="539552" y="1700808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3"/>
          <p:cNvCxnSpPr/>
          <p:nvPr/>
        </p:nvCxnSpPr>
        <p:spPr>
          <a:xfrm>
            <a:off x="539552" y="4149080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484766" y="6357600"/>
            <a:ext cx="361796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l-GR" b="1" dirty="0"/>
          </a:p>
        </p:txBody>
      </p:sp>
      <p:sp>
        <p:nvSpPr>
          <p:cNvPr id="15" name="Rectangle 14">
            <a:hlinkClick r:id="rId3" action="ppaction://hlinksldjump"/>
          </p:cNvPr>
          <p:cNvSpPr/>
          <p:nvPr/>
        </p:nvSpPr>
        <p:spPr>
          <a:xfrm>
            <a:off x="916814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1339285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l-GR" b="1" dirty="0"/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9557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  <a:endParaRPr lang="el-GR" b="1" dirty="0"/>
          </a:p>
        </p:txBody>
      </p: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2189928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el-GR" b="1" dirty="0"/>
          </a:p>
        </p:txBody>
      </p:sp>
      <p:sp>
        <p:nvSpPr>
          <p:cNvPr id="20" name="Rectangle 19">
            <a:hlinkClick r:id="rId7" action="ppaction://hlinksldjump"/>
          </p:cNvPr>
          <p:cNvSpPr/>
          <p:nvPr/>
        </p:nvSpPr>
        <p:spPr>
          <a:xfrm>
            <a:off x="3034292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7</a:t>
            </a:r>
            <a:endParaRPr lang="el-GR" b="1" dirty="0"/>
          </a:p>
        </p:txBody>
      </p:sp>
      <p:sp>
        <p:nvSpPr>
          <p:cNvPr id="21" name="Rectangle 20">
            <a:hlinkClick r:id="rId8" action="ppaction://hlinksldjump"/>
          </p:cNvPr>
          <p:cNvSpPr/>
          <p:nvPr/>
        </p:nvSpPr>
        <p:spPr>
          <a:xfrm>
            <a:off x="2609606" y="6357600"/>
            <a:ext cx="360040" cy="360040"/>
          </a:xfrm>
          <a:prstGeom prst="rect">
            <a:avLst/>
          </a:prstGeom>
          <a:solidFill>
            <a:srgbClr val="004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56460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</a:t>
            </a:r>
            <a:r>
              <a:rPr lang="el-GR" sz="2000" dirty="0" smtClean="0"/>
              <a:t>περιεχομένου από τα ακόλουθα έργα</a:t>
            </a:r>
            <a:r>
              <a:rPr lang="en-US" sz="2000" dirty="0" smtClean="0"/>
              <a:t>:</a:t>
            </a:r>
            <a:endParaRPr lang="el-GR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000" dirty="0" err="1"/>
              <a:t>Comer</a:t>
            </a:r>
            <a:r>
              <a:rPr lang="el-GR" sz="2000" dirty="0"/>
              <a:t>, </a:t>
            </a:r>
            <a:r>
              <a:rPr lang="el-GR" sz="2000" dirty="0" err="1"/>
              <a:t>Douglas</a:t>
            </a:r>
            <a:r>
              <a:rPr lang="el-GR" sz="2000" dirty="0"/>
              <a:t> E. Δίκτυα και διαδίκτυα υπολογιστών / </a:t>
            </a:r>
            <a:r>
              <a:rPr lang="el-GR" sz="2000" dirty="0" err="1"/>
              <a:t>Douglas</a:t>
            </a:r>
            <a:r>
              <a:rPr lang="el-GR" sz="2000" dirty="0"/>
              <a:t> E. </a:t>
            </a:r>
            <a:r>
              <a:rPr lang="el-GR" sz="2000" dirty="0" err="1"/>
              <a:t>Comer</a:t>
            </a:r>
            <a:r>
              <a:rPr lang="el-GR" sz="2000" dirty="0"/>
              <a:t> · μετάφραση Παναγιώτης </a:t>
            </a:r>
            <a:r>
              <a:rPr lang="el-GR" sz="2000" dirty="0" err="1"/>
              <a:t>Φουληράς</a:t>
            </a:r>
            <a:r>
              <a:rPr lang="el-GR" sz="2000" dirty="0"/>
              <a:t>. - Αθήνα : Κλειδάριθμος, 2014</a:t>
            </a:r>
            <a:r>
              <a:rPr lang="el-GR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Tanenbaum</a:t>
            </a:r>
            <a:r>
              <a:rPr lang="en-US" sz="2000" dirty="0"/>
              <a:t>, Andrew S. </a:t>
            </a:r>
            <a:r>
              <a:rPr lang="el-GR" sz="2000" dirty="0"/>
              <a:t>Δίκτυα υπολογιστών : </a:t>
            </a:r>
            <a:r>
              <a:rPr lang="el-GR" sz="2000" dirty="0" smtClean="0"/>
              <a:t>Πέμπτη </a:t>
            </a:r>
            <a:r>
              <a:rPr lang="el-GR" sz="2000" dirty="0"/>
              <a:t>αμερικανική έκδοση / </a:t>
            </a:r>
            <a:r>
              <a:rPr lang="en-US" sz="2000" dirty="0"/>
              <a:t>Andrew S. </a:t>
            </a:r>
            <a:r>
              <a:rPr lang="en-US" sz="2000" dirty="0" err="1"/>
              <a:t>Tanenbaum</a:t>
            </a:r>
            <a:r>
              <a:rPr lang="en-US" sz="2000" dirty="0"/>
              <a:t>, David J. </a:t>
            </a:r>
            <a:r>
              <a:rPr lang="en-US" sz="2000" dirty="0" err="1"/>
              <a:t>Wetherall</a:t>
            </a:r>
            <a:r>
              <a:rPr lang="en-US" sz="2000" dirty="0"/>
              <a:t> · </a:t>
            </a:r>
            <a:r>
              <a:rPr lang="el-GR" sz="2000" dirty="0"/>
              <a:t>μετάφραση Φώτης </a:t>
            </a:r>
            <a:r>
              <a:rPr lang="el-GR" sz="2000" dirty="0" err="1"/>
              <a:t>Σκουλαρίκης</a:t>
            </a:r>
            <a:r>
              <a:rPr lang="el-GR" sz="2000" dirty="0"/>
              <a:t>, Γιώργος </a:t>
            </a:r>
            <a:r>
              <a:rPr lang="el-GR" sz="2000" dirty="0" err="1"/>
              <a:t>Ξυλωμένος</a:t>
            </a:r>
            <a:r>
              <a:rPr lang="el-GR" sz="2000" dirty="0"/>
              <a:t>. - Αθήνα : Κλειδάριθμος, 2012.</a:t>
            </a:r>
            <a:endParaRPr lang="el-GR" sz="2000" dirty="0" smtClean="0"/>
          </a:p>
          <a:p>
            <a:pPr marL="457200" indent="-457200">
              <a:buFont typeface="+mj-lt"/>
              <a:buAutoNum type="arabicPeriod"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55269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Αθήνας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5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8e9017ce3f6450e0768569c22a7f67721c21b8cb"/>
  <p:tag name="ISPRING_RESOURCE_PATHS_HASH_PRESENTER" val="e99f1af8d5e9fa259ecf465fa8be8a5b1311f84"/>
</p:tagLst>
</file>

<file path=ppt/theme/theme1.xml><?xml version="1.0" encoding="utf-8"?>
<a:theme xmlns:a="http://schemas.openxmlformats.org/drawingml/2006/main" name="OC_template_updated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8572</TotalTime>
  <Words>8084</Words>
  <Application>Microsoft Office PowerPoint</Application>
  <PresentationFormat>Προβολή στην οθόνη (4:3)</PresentationFormat>
  <Paragraphs>1588</Paragraphs>
  <Slides>91</Slides>
  <Notes>47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91</vt:i4>
      </vt:variant>
    </vt:vector>
  </HeadingPairs>
  <TitlesOfParts>
    <vt:vector size="100" baseType="lpstr">
      <vt:lpstr>Arial</vt:lpstr>
      <vt:lpstr>Calibri</vt:lpstr>
      <vt:lpstr>Comic Sans MS</vt:lpstr>
      <vt:lpstr>Courier New</vt:lpstr>
      <vt:lpstr>Times New Roman</vt:lpstr>
      <vt:lpstr>Wingdings</vt:lpstr>
      <vt:lpstr>Wingdings 3</vt:lpstr>
      <vt:lpstr>OC_template_updated</vt:lpstr>
      <vt:lpstr>1_OC_template_updated</vt:lpstr>
      <vt:lpstr>Δίκτυα Υπολογιστών ΙΙ (E)</vt:lpstr>
      <vt:lpstr>Περιεχόμενα</vt:lpstr>
      <vt:lpstr>Στόχος</vt:lpstr>
      <vt:lpstr>Εισαγωγή</vt:lpstr>
      <vt:lpstr>Βασικά συστατικά δρομολογητών 1/14</vt:lpstr>
      <vt:lpstr>Βασικά συστατικά δρομολογητών 2/14 </vt:lpstr>
      <vt:lpstr>Βασικά συστατικά δρομολογητών 3/14 </vt:lpstr>
      <vt:lpstr>Βασικά συστατικά δρομολογητών 4/14 </vt:lpstr>
      <vt:lpstr>Βασικά συστατικά δρομολογητών 5/14 </vt:lpstr>
      <vt:lpstr>Βασικά συστατικά δρομολογητών 6/14 </vt:lpstr>
      <vt:lpstr>Βασικά συστατικά δρομολογητών 7/14 </vt:lpstr>
      <vt:lpstr>Βασικά συστατικά δρομολογητών 8/14 </vt:lpstr>
      <vt:lpstr>Βασικά συστατικά δρομολογητών 9/14 </vt:lpstr>
      <vt:lpstr>Βασικά συστατικά δρομολογητών 10/14 </vt:lpstr>
      <vt:lpstr>Βασικά συστατικά δρομολογητών 11/14 </vt:lpstr>
      <vt:lpstr>Βασικά συστατικά δρομολογητών 12/14 </vt:lpstr>
      <vt:lpstr>Βασικά συστατικά δρομολογητών 13/14 </vt:lpstr>
      <vt:lpstr>Βασικά συστατικά δρομολογητών 14/14 </vt:lpstr>
      <vt:lpstr>Διαδικασία εκκίνησης του Δρομολογητή 1/4</vt:lpstr>
      <vt:lpstr>Διαδικασία εκκίνησης του Δρομολογητή 2/4</vt:lpstr>
      <vt:lpstr>Διαδικασία εκκίνησης του Δρομολογητή 3/4</vt:lpstr>
      <vt:lpstr>Διαδικασία εκκίνησης του Δρομολογητή 4/4</vt:lpstr>
      <vt:lpstr>Επικοινωνία χρήστη και Δρομολογητή</vt:lpstr>
      <vt:lpstr>Τρόποι Πρόσβασης στον Δρομολογητή 1/4</vt:lpstr>
      <vt:lpstr>Τρόποι Πρόσβασης στον Δρομολογητή 2/4</vt:lpstr>
      <vt:lpstr>Τρόποι Πρόσβασης στον Δρομολογητή 3/4</vt:lpstr>
      <vt:lpstr>Τρόποι Πρόσβασης στον Δρομολογητή 4/4</vt:lpstr>
      <vt:lpstr>Επίπεδα πρόσβασης στον Δρομολογητή 1/11</vt:lpstr>
      <vt:lpstr>Επίπεδα πρόσβασης στον Δρομολογητή 2/11</vt:lpstr>
      <vt:lpstr>Επίπεδα πρόσβασης στον Δρομολογητή 3/11</vt:lpstr>
      <vt:lpstr>Επίπεδα πρόσβασης στον Δρομολογητή 4/11</vt:lpstr>
      <vt:lpstr>Επίπεδα πρόσβασης στον Δρομολογητή 5/11</vt:lpstr>
      <vt:lpstr>Επίπεδα πρόσβασης στον Δρομολογητή 6/11</vt:lpstr>
      <vt:lpstr>Επίπεδα πρόσβασης στον Δρομολογητή 7/11</vt:lpstr>
      <vt:lpstr>Επίπεδα πρόσβασης στον Δρομολογητή 8/11</vt:lpstr>
      <vt:lpstr>Επίπεδα πρόσβασης στον Δρομολογητή 9/11</vt:lpstr>
      <vt:lpstr>Επίπεδα πρόσβασης στον Δρομολογητή 10/11</vt:lpstr>
      <vt:lpstr>Επίπεδα πρόσβασης στον Δρομολογητή 11/11</vt:lpstr>
      <vt:lpstr>Κωδικοί Πρόσβασης Δρομολογητή 1/6</vt:lpstr>
      <vt:lpstr>Κωδικοί Πρόσβασης Δρομολογητή 2/6</vt:lpstr>
      <vt:lpstr>Κωδικοί Πρόσβασης Δρομολογητή 3/6</vt:lpstr>
      <vt:lpstr>Κωδικοί Πρόσβασης Δρομολογητή 4/6</vt:lpstr>
      <vt:lpstr>Κωδικοί Πρόσβασης Δρομολογητή 5/6</vt:lpstr>
      <vt:lpstr>Κωδικοί Πρόσβασης Δρομολογητή 6/6</vt:lpstr>
      <vt:lpstr>Χρησιμοποιώντας το IOS 1/22</vt:lpstr>
      <vt:lpstr>Χρησιμοποιώντας το IOS 2/22</vt:lpstr>
      <vt:lpstr>Χρησιμοποιώντας το IOS 3/22</vt:lpstr>
      <vt:lpstr>Χρησιμοποιώντας το IOS 4/22</vt:lpstr>
      <vt:lpstr>Χρησιμοποιώντας το IOS Router Status Commands 5/22</vt:lpstr>
      <vt:lpstr>Χρησιμοποιώντας το IOS 6/22</vt:lpstr>
      <vt:lpstr>Χρησιμοποιώντας το IOS Router Status Commands 7/22</vt:lpstr>
      <vt:lpstr>Χρησιμοποιώντας το IOS Router Status Commands 8/22</vt:lpstr>
      <vt:lpstr>Χρησιμοποιώντας το IOS Router Status Commands 9/22</vt:lpstr>
      <vt:lpstr>Χρησιμοποιώντας το IOS Router Status Commands 10/22</vt:lpstr>
      <vt:lpstr>Χρησιμοποιώντας το IOS Router Status Commands 11/22</vt:lpstr>
      <vt:lpstr>Χρησιμοποιώντας το IOS Router Status Commands 12/22</vt:lpstr>
      <vt:lpstr>Χρησιμοποιώντας το IOS 13/22</vt:lpstr>
      <vt:lpstr>Χρησιμοποιώντας το IOS 14/22</vt:lpstr>
      <vt:lpstr>Χρησιμοποιώντας το IOS 15/22</vt:lpstr>
      <vt:lpstr>Χρησιμοποιώντας το IOS 16/22</vt:lpstr>
      <vt:lpstr>Χρησιμοποιώντας το IOS 17/22</vt:lpstr>
      <vt:lpstr>Χρησιμοποιώντας το IOS 18/22</vt:lpstr>
      <vt:lpstr>Χρησιμοποιώντας το IOS 19/22</vt:lpstr>
      <vt:lpstr>Χρησιμοποιώντας το IOS 20/22</vt:lpstr>
      <vt:lpstr>Χρησιμοποιώντας το IOS 21/22</vt:lpstr>
      <vt:lpstr>Χρησιμοποιώντας το IOS 22/22</vt:lpstr>
      <vt:lpstr>Δομή αρχείου διαμόρφωσης δρομολογητή 1/4</vt:lpstr>
      <vt:lpstr>Δομή αρχείου διαμόρφωσης δρομολογητή 2/4</vt:lpstr>
      <vt:lpstr>Αλλαγή αρχείου διαμόρφωσης δρομολογητή 3/4</vt:lpstr>
      <vt:lpstr>Αλλαγή αρχείου διαμόρφωσης δρομολογητή 4/4</vt:lpstr>
      <vt:lpstr>Τεχνικά Χαρακτηριστικά Δρομολογητών Cisco 1/6 </vt:lpstr>
      <vt:lpstr>Τεχνικά Χαρακτηριστικά Cisco 1600 2/6</vt:lpstr>
      <vt:lpstr>Τεχνικά Χαρακτηριστικά Cisco 1751 3/6</vt:lpstr>
      <vt:lpstr>Τεχνικά Χαρακτηριστικά Cisco 2509 4/6</vt:lpstr>
      <vt:lpstr>Τεχνικά Χαρακτηριστικά Cisco 2620 5/6</vt:lpstr>
      <vt:lpstr>Τεχνικά Χαρακτηριστικά Cisco 871/876/877 6/6</vt:lpstr>
      <vt:lpstr>Ασκήσεις</vt:lpstr>
      <vt:lpstr>Ασκήσεις</vt:lpstr>
      <vt:lpstr>Ασκήσεις</vt:lpstr>
      <vt:lpstr>Ασκήσεις</vt:lpstr>
      <vt:lpstr>Ασκήσεις</vt:lpstr>
      <vt:lpstr>Ασκήσεις</vt:lpstr>
      <vt:lpstr>Ασκήσεις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Σημείωμα Χρήσης Έργων Τρίτων</vt:lpstr>
      <vt:lpstr>Χρηματοδότηση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</dc:creator>
  <cp:lastModifiedBy>opencourses</cp:lastModifiedBy>
  <cp:revision>216</cp:revision>
  <cp:lastPrinted>2016-07-14T12:32:38Z</cp:lastPrinted>
  <dcterms:created xsi:type="dcterms:W3CDTF">2013-03-05T06:28:51Z</dcterms:created>
  <dcterms:modified xsi:type="dcterms:W3CDTF">2016-07-14T13:19:22Z</dcterms:modified>
</cp:coreProperties>
</file>