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8" r:id="rId4"/>
    <p:sldId id="269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2" r:id="rId14"/>
    <p:sldId id="283" r:id="rId15"/>
    <p:sldId id="284" r:id="rId16"/>
    <p:sldId id="297" r:id="rId17"/>
    <p:sldId id="286" r:id="rId18"/>
    <p:sldId id="287" r:id="rId19"/>
    <p:sldId id="288" r:id="rId20"/>
    <p:sldId id="289" r:id="rId21"/>
    <p:sldId id="294" r:id="rId22"/>
    <p:sldId id="295" r:id="rId23"/>
    <p:sldId id="296" r:id="rId24"/>
    <p:sldId id="257" r:id="rId25"/>
    <p:sldId id="262" r:id="rId26"/>
    <p:sldId id="264" r:id="rId27"/>
    <p:sldId id="298" r:id="rId28"/>
    <p:sldId id="299" r:id="rId29"/>
    <p:sldId id="266" r:id="rId30"/>
    <p:sldId id="26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39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90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55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12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58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589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926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2AC29-2E2D-432D-BD2F-DEA0336C77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6911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doc.org/index.php/File:Aplasticanemi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www.wikidoc.org/index.php?title=User:Hallaric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ologystudent.com/?p=566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 Μυελική Απλασία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Κληρονομικότητα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836801"/>
                  </p:ext>
                </p:extLst>
              </p:nvPr>
            </p:nvGraphicFramePr>
            <p:xfrm>
              <a:off x="395536" y="980728"/>
              <a:ext cx="8229600" cy="5489132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2494112"/>
                    <a:gridCol w="1241597"/>
                    <a:gridCol w="1220975"/>
                    <a:gridCol w="1504838"/>
                    <a:gridCol w="1768078"/>
                  </a:tblGrid>
                  <a:tr h="536792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cap="small" spc="0" dirty="0" smtClean="0">
                              <a:effectLst/>
                              <a:latin typeface="+mn-lt"/>
                            </a:rPr>
                            <a:t>bone </a:t>
                          </a:r>
                          <a:r>
                            <a:rPr lang="en-US" sz="1600" b="1" cap="small" spc="0" dirty="0">
                              <a:effectLst/>
                              <a:latin typeface="+mn-lt"/>
                            </a:rPr>
                            <a:t>marrow failure syndromes of childhood and adolescence</a:t>
                          </a:r>
                          <a:endParaRPr lang="el-GR" sz="1600" b="1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521022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Syndrome</a:t>
                          </a:r>
                          <a:endParaRPr lang="el-GR" sz="1600" b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 dirty="0" err="1">
                              <a:effectLst/>
                              <a:latin typeface="+mn-lt"/>
                            </a:rPr>
                            <a:t>Cytopcnia</a:t>
                          </a:r>
                          <a:endParaRPr lang="el-GR" sz="1600" b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Skeletal.</a:t>
                          </a:r>
                          <a:endParaRPr lang="el-GR" sz="1600" b="0">
                            <a:effectLst/>
                            <a:latin typeface="+mn-lt"/>
                          </a:endParaRPr>
                        </a:p>
                        <a:p>
                          <a:pPr marL="165100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Skin Anomalies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Typical Age of Onset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Cancer Predisposition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426401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myclodysplastic syndromes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 dirty="0" err="1">
                              <a:effectLst/>
                              <a:latin typeface="+mn-lt"/>
                            </a:rPr>
                            <a:t>rl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&gt;c. </a:t>
                          </a:r>
                          <a:r>
                            <a:rPr lang="en-US" sz="1600" b="0" spc="0" dirty="0" err="1">
                              <a:effectLst/>
                              <a:latin typeface="+mn-lt"/>
                            </a:rPr>
                            <a:t>wbc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. pit</a:t>
                          </a:r>
                          <a:endParaRPr lang="el-GR" sz="1600" b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no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child, adolesc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AML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257782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acquired aplastic anemia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 dirty="0" err="1">
                              <a:effectLst/>
                              <a:latin typeface="+mn-lt"/>
                            </a:rPr>
                            <a:t>rbc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. </a:t>
                          </a:r>
                          <a:r>
                            <a:rPr lang="en-US" sz="1600" b="0" spc="0" dirty="0" err="1">
                              <a:effectLst/>
                              <a:latin typeface="+mn-lt"/>
                            </a:rPr>
                            <a:t>wbc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, pit</a:t>
                          </a:r>
                          <a:endParaRPr lang="el-GR" sz="1600" b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no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child, adolesc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±AML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263240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Fanconi anemia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rbc. wbc, pit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yes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child&gt;adolesc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AML. epithelial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268093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dyskeratosis congenita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rbc. wbc. pit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yes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chi!d&gt; adolesc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AML. epithelial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263240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Shwachman-Diamond syndrome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wbc»plt. rbc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yes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child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AML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263240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severe congenital neutropenia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 dirty="0" err="1">
                              <a:effectLst/>
                              <a:latin typeface="+mn-lt"/>
                            </a:rPr>
                            <a:t>wbc</a:t>
                          </a:r>
                          <a:endParaRPr lang="el-GR" sz="1600" b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no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infancy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AML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257782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Diamond-Rlacklan anemia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rbc»wbc. pit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yes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infancy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± AML. epithelial. OS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521022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congenital amcgakaryocytic thrombocytopenia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pit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no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 dirty="0" smtClean="0">
                              <a:effectLst/>
                              <a:latin typeface="+mn-lt"/>
                            </a:rPr>
                            <a:t>infancy</a:t>
                          </a:r>
                          <a:endParaRPr lang="el-GR" sz="1600" b="0" dirty="0">
                            <a:effectLst/>
                            <a:latin typeface="+mn-lt"/>
                          </a:endParaRPr>
                        </a:p>
                        <a:p>
                          <a:pPr marR="102870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l-GR" sz="1600" b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±AML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673265">
                    <a:tc gridSpan="5"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 dirty="0" err="1">
                              <a:effectLst/>
                              <a:latin typeface="+mn-lt"/>
                            </a:rPr>
                            <a:t>rbc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, red blood cell: </a:t>
                          </a:r>
                          <a:r>
                            <a:rPr lang="en-US" sz="1600" b="0" spc="0" dirty="0" err="1" smtClean="0">
                              <a:effectLst/>
                              <a:latin typeface="+mn-lt"/>
                            </a:rPr>
                            <a:t>wbc</a:t>
                          </a:r>
                          <a:r>
                            <a:rPr lang="el-GR" sz="1600" b="0" spc="0" dirty="0" smtClean="0">
                              <a:effectLst/>
                              <a:latin typeface="+mn-lt"/>
                            </a:rPr>
                            <a:t>,</a:t>
                          </a:r>
                          <a:r>
                            <a:rPr lang="el-GR" sz="1600" b="0" spc="0" baseline="0" dirty="0" smtClean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US" sz="1600" b="0" spc="0" dirty="0" smtClean="0">
                              <a:effectLst/>
                              <a:latin typeface="+mn-lt"/>
                            </a:rPr>
                            <a:t>white blood</a:t>
                          </a:r>
                          <a:r>
                            <a:rPr lang="en-US" sz="1600" b="0" spc="0" baseline="0" dirty="0" smtClean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US" sz="1600" b="0" spc="0" dirty="0" smtClean="0">
                              <a:effectLst/>
                              <a:latin typeface="+mn-lt"/>
                            </a:rPr>
                            <a:t>cell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: </a:t>
                          </a:r>
                          <a:r>
                            <a:rPr lang="en-US" sz="1600" b="0" spc="0" dirty="0" err="1" smtClean="0">
                              <a:effectLst/>
                              <a:latin typeface="+mn-lt"/>
                            </a:rPr>
                            <a:t>plt</a:t>
                          </a:r>
                          <a:r>
                            <a:rPr lang="en-US" sz="1600" b="0" spc="0" dirty="0" smtClean="0">
                              <a:effectLst/>
                              <a:latin typeface="+mn-lt"/>
                            </a:rPr>
                            <a:t>, 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platelet; child, childhood; </a:t>
                          </a:r>
                          <a:r>
                            <a:rPr lang="en-US" sz="1600" b="0" spc="0" dirty="0" err="1" smtClean="0">
                              <a:effectLst/>
                              <a:latin typeface="+mn-lt"/>
                            </a:rPr>
                            <a:t>adolesc</a:t>
                          </a:r>
                          <a:r>
                            <a:rPr lang="en-US" sz="1600" b="0" spc="0" dirty="0" smtClean="0">
                              <a:effectLst/>
                              <a:latin typeface="+mn-lt"/>
                            </a:rPr>
                            <a:t>, 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adolescence: AML. acute myeloid leukemia; OS. osteosarcoma;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pc="0" smtClean="0">
                                  <a:effectLst/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600" b="0" spc="0" dirty="0" smtClean="0">
                              <a:effectLst/>
                              <a:latin typeface="+mn-lt"/>
                            </a:rPr>
                            <a:t>, 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weak association: </a:t>
                          </a:r>
                          <a:r>
                            <a:rPr lang="en-US" sz="1600" b="0" spc="0" dirty="0" smtClean="0">
                              <a:effectLst/>
                              <a:latin typeface="+mn-lt"/>
                            </a:rPr>
                            <a:t>&gt;&gt;, 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more common</a:t>
                          </a:r>
                          <a:endParaRPr lang="el-GR" sz="1600" b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836801"/>
                  </p:ext>
                </p:extLst>
              </p:nvPr>
            </p:nvGraphicFramePr>
            <p:xfrm>
              <a:off x="395536" y="980728"/>
              <a:ext cx="8229600" cy="5489132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2494112"/>
                    <a:gridCol w="1241597"/>
                    <a:gridCol w="1220975"/>
                    <a:gridCol w="1504838"/>
                    <a:gridCol w="1768078"/>
                  </a:tblGrid>
                  <a:tr h="536792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cap="small" spc="0" dirty="0" smtClean="0">
                              <a:effectLst/>
                              <a:latin typeface="+mn-lt"/>
                            </a:rPr>
                            <a:t>bone </a:t>
                          </a:r>
                          <a:r>
                            <a:rPr lang="en-US" sz="1600" b="1" cap="small" spc="0" dirty="0">
                              <a:effectLst/>
                              <a:latin typeface="+mn-lt"/>
                            </a:rPr>
                            <a:t>marrow failure syndromes of childhood and adolescence</a:t>
                          </a:r>
                          <a:endParaRPr lang="el-GR" sz="1600" b="1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807720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Syndrome</a:t>
                          </a:r>
                          <a:endParaRPr lang="el-GR" sz="1600" b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Cytopcnia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Skeletal.</a:t>
                          </a:r>
                          <a:endParaRPr lang="el-GR" sz="1600" b="0">
                            <a:effectLst/>
                            <a:latin typeface="+mn-lt"/>
                          </a:endParaRPr>
                        </a:p>
                        <a:p>
                          <a:pPr marL="165100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Skin Anomalies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Typical Age of Onset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Cancer Predisposition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myclodysplastic syndromes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 dirty="0" err="1">
                              <a:effectLst/>
                              <a:latin typeface="+mn-lt"/>
                            </a:rPr>
                            <a:t>rl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&gt;c. </a:t>
                          </a:r>
                          <a:r>
                            <a:rPr lang="en-US" sz="1600" b="0" spc="0" dirty="0" err="1">
                              <a:effectLst/>
                              <a:latin typeface="+mn-lt"/>
                            </a:rPr>
                            <a:t>wbc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. pit</a:t>
                          </a:r>
                          <a:endParaRPr lang="el-GR" sz="1600" b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no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child, adolesc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AML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257782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acquired aplastic anemia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 dirty="0" err="1">
                              <a:effectLst/>
                              <a:latin typeface="+mn-lt"/>
                            </a:rPr>
                            <a:t>rbc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. </a:t>
                          </a:r>
                          <a:r>
                            <a:rPr lang="en-US" sz="1600" b="0" spc="0" dirty="0" err="1">
                              <a:effectLst/>
                              <a:latin typeface="+mn-lt"/>
                            </a:rPr>
                            <a:t>wbc</a:t>
                          </a:r>
                          <a:r>
                            <a:rPr lang="en-US" sz="1600" b="0" spc="0" dirty="0">
                              <a:effectLst/>
                              <a:latin typeface="+mn-lt"/>
                            </a:rPr>
                            <a:t>, pit</a:t>
                          </a:r>
                          <a:endParaRPr lang="el-GR" sz="1600" b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no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child, adolesc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±AML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263240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Fanconi anemia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rbc. wbc, pit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yes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child&gt;adolesc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AML. epithelial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268093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dyskeratosis congenita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rbc. wbc. pit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yes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chi!d&gt; adolesc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AML. epithelial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Shwachman-Diamond syndrome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wbc»plt. rbc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yes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child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AML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severe congenital neutropenia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wbc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no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infancy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AML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Diamond-Rlacklan anemia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rbc»wbc. pit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yes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infancy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± AML. epithelial. OS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marL="3683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congenital amcgakaryocytic thrombocytopenia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pit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651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no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016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 dirty="0" smtClean="0">
                              <a:effectLst/>
                              <a:latin typeface="+mn-lt"/>
                            </a:rPr>
                            <a:t>infancy</a:t>
                          </a:r>
                          <a:endParaRPr lang="el-GR" sz="1600" b="0" dirty="0">
                            <a:effectLst/>
                            <a:latin typeface="+mn-lt"/>
                          </a:endParaRPr>
                        </a:p>
                        <a:p>
                          <a:pPr marR="102870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l-GR" sz="1600" b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  <a:tc>
                      <a:txBody>
                        <a:bodyPr/>
                        <a:lstStyle/>
                        <a:p>
                          <a:pPr marL="127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spc="0">
                              <a:effectLst/>
                              <a:latin typeface="+mn-lt"/>
                            </a:rPr>
                            <a:t>±AML</a:t>
                          </a:r>
                          <a:endParaRPr lang="el-GR" sz="1600" b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065" marR="6065" marT="0" marB="0" anchor="ctr"/>
                    </a:tc>
                  </a:tr>
                  <a:tr h="673265">
                    <a:tc gridSpan="5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065" marR="6065" marT="0" marB="0" anchor="ctr">
                        <a:blipFill rotWithShape="1">
                          <a:blip r:embed="rId3"/>
                          <a:stretch>
                            <a:fillRect l="-74" t="-719091" b="-545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74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Παθοφυσιολογία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Ελάττωση των πρόδρομων κυττάρων.</a:t>
            </a:r>
          </a:p>
          <a:p>
            <a:pPr eaLnBrk="1" hangingPunct="1"/>
            <a:r>
              <a:rPr lang="el-GR" altLang="el-GR" dirty="0" smtClean="0"/>
              <a:t>Ανοσολογική βάση</a:t>
            </a:r>
            <a:r>
              <a:rPr lang="el-GR" altLang="el-GR" dirty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2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Κλινικά ευρήματα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Σταδιακή ή ραγδαία εγκατάσταση της νόσου.</a:t>
            </a:r>
          </a:p>
          <a:p>
            <a:pPr eaLnBrk="1" hangingPunct="1"/>
            <a:r>
              <a:rPr lang="el-GR" altLang="el-GR" dirty="0" smtClean="0"/>
              <a:t>Αιμορραγική διάθεση (δέρμα και βλεννογόνους).</a:t>
            </a:r>
          </a:p>
          <a:p>
            <a:pPr eaLnBrk="1" hangingPunct="1"/>
            <a:r>
              <a:rPr lang="el-GR" altLang="el-GR" dirty="0" smtClean="0"/>
              <a:t>Λοιμώξεις σπάνιες.</a:t>
            </a:r>
          </a:p>
          <a:p>
            <a:pPr eaLnBrk="1" hangingPunct="1"/>
            <a:r>
              <a:rPr lang="el-GR" altLang="el-GR" dirty="0" smtClean="0"/>
              <a:t>Αναιμία.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pc="-50" dirty="0"/>
              <a:t>Βαθμός σοβαρότητας κληρονομικής </a:t>
            </a:r>
            <a:r>
              <a:rPr lang="el-GR" spc="-50" dirty="0" err="1"/>
              <a:t>απλαστικής</a:t>
            </a:r>
            <a:r>
              <a:rPr lang="el-GR" spc="-50" dirty="0"/>
              <a:t> αναιμίας</a:t>
            </a:r>
            <a:r>
              <a:rPr lang="el-GR" dirty="0">
                <a:latin typeface="Times New Roman"/>
                <a:ea typeface="Times New Roman"/>
              </a:rPr>
              <a:t/>
            </a:r>
            <a:br>
              <a:rPr lang="el-GR" dirty="0">
                <a:latin typeface="Times New Roman"/>
                <a:ea typeface="Times New Roman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73684"/>
              </p:ext>
            </p:extLst>
          </p:nvPr>
        </p:nvGraphicFramePr>
        <p:xfrm>
          <a:off x="1619672" y="1916832"/>
          <a:ext cx="5718621" cy="2606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5418"/>
                <a:gridCol w="1025715"/>
                <a:gridCol w="1068896"/>
                <a:gridCol w="1119696"/>
                <a:gridCol w="1068896"/>
              </a:tblGrid>
              <a:tr h="48577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l-GR" sz="1800" spc="-50" dirty="0" smtClean="0">
                          <a:effectLst/>
                        </a:rPr>
                        <a:t>Κριτήρια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50" dirty="0" err="1" smtClean="0">
                          <a:effectLst/>
                        </a:rPr>
                        <a:t>Hb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l-GR" sz="1800" spc="-50" dirty="0" smtClean="0">
                          <a:effectLst/>
                          <a:latin typeface="+mn-lt"/>
                          <a:ea typeface="+mn-ea"/>
                        </a:rPr>
                        <a:t>ΔΕΚ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spc="-50" dirty="0" smtClean="0">
                          <a:effectLst/>
                        </a:rPr>
                        <a:t>WBC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spc="-50" dirty="0" smtClean="0">
                          <a:effectLst/>
                        </a:rPr>
                        <a:t>PLTs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-50" dirty="0" smtClean="0">
                          <a:effectLst/>
                        </a:rPr>
                        <a:t>Μέτρια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50" dirty="0">
                          <a:effectLst/>
                        </a:rPr>
                        <a:t>&lt;100 </a:t>
                      </a:r>
                      <a:r>
                        <a:rPr lang="en-US" sz="1800" spc="-50" dirty="0" smtClean="0">
                          <a:effectLst/>
                        </a:rPr>
                        <a:t>g/L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-50" dirty="0" smtClean="0">
                        <a:effectLst/>
                      </a:endParaRPr>
                    </a:p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 smtClean="0">
                          <a:effectLst/>
                        </a:rPr>
                        <a:t>&lt;40x10</a:t>
                      </a:r>
                      <a:r>
                        <a:rPr lang="en-US" sz="1800" spc="-50" baseline="30000" dirty="0" smtClean="0">
                          <a:effectLst/>
                        </a:rPr>
                        <a:t>9</a:t>
                      </a:r>
                      <a:r>
                        <a:rPr lang="en-US" sz="1800" spc="-50" dirty="0" smtClean="0">
                          <a:effectLst/>
                        </a:rPr>
                        <a:t>/L</a:t>
                      </a:r>
                      <a:endParaRPr lang="el-GR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 smtClean="0">
                          <a:effectLst/>
                        </a:rPr>
                        <a:t>&lt;1.5x10</a:t>
                      </a:r>
                      <a:r>
                        <a:rPr lang="en-US" sz="1800" spc="-50" baseline="30000" dirty="0" smtClean="0">
                          <a:effectLst/>
                        </a:rPr>
                        <a:t>9</a:t>
                      </a:r>
                      <a:r>
                        <a:rPr lang="en-US" sz="1800" spc="-50" dirty="0" smtClean="0">
                          <a:effectLst/>
                        </a:rPr>
                        <a:t>/L</a:t>
                      </a:r>
                      <a:endParaRPr lang="el-GR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-50" dirty="0" smtClean="0">
                        <a:effectLst/>
                      </a:endParaRPr>
                    </a:p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 smtClean="0">
                          <a:effectLst/>
                        </a:rPr>
                        <a:t>&lt;50x10</a:t>
                      </a:r>
                      <a:r>
                        <a:rPr lang="en-US" sz="1800" spc="-50" baseline="30000" dirty="0" smtClean="0">
                          <a:effectLst/>
                        </a:rPr>
                        <a:t>9</a:t>
                      </a:r>
                      <a:r>
                        <a:rPr lang="en-US" sz="1800" spc="-50" dirty="0" smtClean="0">
                          <a:effectLst/>
                        </a:rPr>
                        <a:t>/L</a:t>
                      </a:r>
                      <a:endParaRPr lang="el-GR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42354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-50" dirty="0" smtClean="0">
                          <a:effectLst/>
                        </a:rPr>
                        <a:t>Σοβαρή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50" dirty="0">
                          <a:effectLst/>
                        </a:rPr>
                        <a:t>&lt;90 g/L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 smtClean="0">
                          <a:effectLst/>
                        </a:rPr>
                        <a:t>&lt;30x10</a:t>
                      </a:r>
                      <a:r>
                        <a:rPr lang="en-US" sz="1800" spc="-50" baseline="30000" dirty="0" smtClean="0">
                          <a:effectLst/>
                        </a:rPr>
                        <a:t>9</a:t>
                      </a:r>
                      <a:r>
                        <a:rPr lang="en-US" sz="1800" spc="-50" dirty="0" smtClean="0">
                          <a:effectLst/>
                        </a:rPr>
                        <a:t>/L</a:t>
                      </a:r>
                      <a:endParaRPr lang="el-GR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 smtClean="0">
                          <a:effectLst/>
                        </a:rPr>
                        <a:t>&lt;0.5x10</a:t>
                      </a:r>
                      <a:r>
                        <a:rPr lang="en-US" sz="1800" spc="-50" baseline="30000" dirty="0" smtClean="0">
                          <a:effectLst/>
                        </a:rPr>
                        <a:t>9</a:t>
                      </a:r>
                      <a:r>
                        <a:rPr lang="en-US" sz="1800" spc="-50" dirty="0" smtClean="0">
                          <a:effectLst/>
                        </a:rPr>
                        <a:t>/L</a:t>
                      </a:r>
                      <a:endParaRPr lang="el-GR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 smtClean="0">
                          <a:effectLst/>
                        </a:rPr>
                        <a:t>&lt;30x10</a:t>
                      </a:r>
                      <a:r>
                        <a:rPr lang="en-US" sz="1800" spc="-50" baseline="30000" dirty="0" smtClean="0">
                          <a:effectLst/>
                        </a:rPr>
                        <a:t>9</a:t>
                      </a:r>
                      <a:r>
                        <a:rPr lang="en-US" sz="1800" spc="-50" dirty="0" smtClean="0">
                          <a:effectLst/>
                        </a:rPr>
                        <a:t>/L</a:t>
                      </a:r>
                      <a:endParaRPr lang="el-GR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74862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-50" dirty="0" smtClean="0">
                          <a:effectLst/>
                        </a:rPr>
                        <a:t>Πολύ σοβαρή 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50" dirty="0">
                          <a:effectLst/>
                        </a:rPr>
                        <a:t>&lt;80 g/L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>
                          <a:effectLst/>
                        </a:rPr>
                        <a:t>&lt;</a:t>
                      </a:r>
                      <a:r>
                        <a:rPr lang="en-US" sz="1800" spc="-50" dirty="0" smtClean="0">
                          <a:effectLst/>
                        </a:rPr>
                        <a:t>20x&gt;</a:t>
                      </a:r>
                      <a:r>
                        <a:rPr lang="en-US" sz="1800" spc="-50" baseline="30000" dirty="0" smtClean="0">
                          <a:effectLst/>
                        </a:rPr>
                        <a:t>9</a:t>
                      </a:r>
                      <a:r>
                        <a:rPr lang="en-US" sz="1800" spc="-50" dirty="0" smtClean="0">
                          <a:effectLst/>
                        </a:rPr>
                        <a:t>/L</a:t>
                      </a:r>
                      <a:endParaRPr lang="el-GR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 smtClean="0">
                          <a:effectLst/>
                        </a:rPr>
                        <a:t>&lt;0.2x10</a:t>
                      </a:r>
                      <a:r>
                        <a:rPr lang="en-US" sz="1800" spc="-50" baseline="30000" dirty="0" smtClean="0">
                          <a:effectLst/>
                        </a:rPr>
                        <a:t>9</a:t>
                      </a:r>
                      <a:r>
                        <a:rPr lang="en-US" sz="1800" spc="-50" dirty="0" smtClean="0">
                          <a:effectLst/>
                        </a:rPr>
                        <a:t>/L</a:t>
                      </a:r>
                      <a:endParaRPr lang="el-GR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 smtClean="0">
                          <a:effectLst/>
                        </a:rPr>
                        <a:t>&lt;20x10</a:t>
                      </a:r>
                      <a:r>
                        <a:rPr lang="en-US" sz="1800" spc="-50" baseline="30000" dirty="0" smtClean="0">
                          <a:effectLst/>
                        </a:rPr>
                        <a:t>9</a:t>
                      </a:r>
                      <a:r>
                        <a:rPr lang="en-US" sz="1800" spc="-50" dirty="0" smtClean="0">
                          <a:effectLst/>
                        </a:rPr>
                        <a:t>/L</a:t>
                      </a:r>
                      <a:endParaRPr lang="el-GR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5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Αιτιολογική κατάταξη</a:t>
            </a:r>
            <a:r>
              <a:rPr lang="en-US" dirty="0" smtClean="0"/>
              <a:t> </a:t>
            </a:r>
            <a:r>
              <a:rPr lang="el-GR" sz="3000" b="0" dirty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5410944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Classification of Aplastic </a:t>
            </a:r>
            <a:r>
              <a:rPr lang="en-US" b="1" dirty="0" smtClean="0"/>
              <a:t>Anemia</a:t>
            </a:r>
          </a:p>
          <a:p>
            <a:r>
              <a:rPr lang="en-US" dirty="0" smtClean="0"/>
              <a:t>Acquired</a:t>
            </a:r>
            <a:r>
              <a:rPr lang="el-GR" dirty="0" smtClean="0"/>
              <a:t> </a:t>
            </a:r>
            <a:r>
              <a:rPr lang="en-US" dirty="0" smtClean="0"/>
              <a:t>Autoimmune.</a:t>
            </a:r>
            <a:endParaRPr lang="el-GR" dirty="0"/>
          </a:p>
          <a:p>
            <a:r>
              <a:rPr lang="en-US" dirty="0" smtClean="0"/>
              <a:t>Drugs.</a:t>
            </a:r>
            <a:endParaRPr lang="el-GR" dirty="0"/>
          </a:p>
          <a:p>
            <a:r>
              <a:rPr lang="en-US" dirty="0" smtClean="0"/>
              <a:t>Toxins</a:t>
            </a:r>
          </a:p>
          <a:p>
            <a:pPr lvl="1"/>
            <a:r>
              <a:rPr lang="en-US" dirty="0" smtClean="0"/>
              <a:t>Benzene,</a:t>
            </a:r>
            <a:endParaRPr lang="el-GR" dirty="0"/>
          </a:p>
          <a:p>
            <a:pPr lvl="1"/>
            <a:r>
              <a:rPr lang="en-US" dirty="0"/>
              <a:t>Chlorinated </a:t>
            </a:r>
            <a:r>
              <a:rPr lang="en-US" dirty="0" smtClean="0"/>
              <a:t>hydrocarbons,</a:t>
            </a:r>
          </a:p>
          <a:p>
            <a:pPr lvl="1"/>
            <a:r>
              <a:rPr lang="en-US" dirty="0" smtClean="0"/>
              <a:t>Organophosphates.</a:t>
            </a:r>
          </a:p>
          <a:p>
            <a:r>
              <a:rPr lang="en-US" dirty="0" smtClean="0"/>
              <a:t>Viruses</a:t>
            </a:r>
            <a:endParaRPr lang="el-GR" dirty="0"/>
          </a:p>
          <a:p>
            <a:pPr lvl="1"/>
            <a:r>
              <a:rPr lang="en-US" dirty="0" err="1"/>
              <a:t>Epstem</a:t>
            </a:r>
            <a:r>
              <a:rPr lang="en-US" dirty="0"/>
              <a:t>-Barr </a:t>
            </a:r>
            <a:r>
              <a:rPr lang="en-US" dirty="0" smtClean="0"/>
              <a:t>virus,</a:t>
            </a:r>
            <a:endParaRPr lang="el-GR" dirty="0"/>
          </a:p>
          <a:p>
            <a:pPr lvl="1"/>
            <a:r>
              <a:rPr lang="el-GR" dirty="0" err="1" smtClean="0"/>
              <a:t>Νο</a:t>
            </a:r>
            <a:r>
              <a:rPr lang="en-US" dirty="0" smtClean="0"/>
              <a:t>n-</a:t>
            </a:r>
            <a:r>
              <a:rPr lang="el-GR" dirty="0" smtClean="0"/>
              <a:t>Α</a:t>
            </a:r>
            <a:r>
              <a:rPr lang="en-US" dirty="0"/>
              <a:t>-</a:t>
            </a:r>
            <a:r>
              <a:rPr lang="el-GR" dirty="0"/>
              <a:t>Β</a:t>
            </a:r>
            <a:r>
              <a:rPr lang="en-US" dirty="0"/>
              <a:t>,-C-D.-E or-C hepatitis </a:t>
            </a:r>
            <a:r>
              <a:rPr lang="en-US" dirty="0" smtClean="0"/>
              <a:t>virus,</a:t>
            </a:r>
            <a:endParaRPr lang="en-US" dirty="0"/>
          </a:p>
          <a:p>
            <a:pPr lvl="1"/>
            <a:r>
              <a:rPr lang="en-US" dirty="0" smtClean="0"/>
              <a:t>Human immunodeficiency virus </a:t>
            </a:r>
            <a:r>
              <a:rPr lang="en-US" dirty="0"/>
              <a:t>(HIV</a:t>
            </a:r>
            <a:r>
              <a:rPr lang="en-US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4979397" y="1268760"/>
            <a:ext cx="4032448" cy="4431983"/>
          </a:xfrm>
          <a:prstGeom prst="rect">
            <a:avLst/>
          </a:prstGeom>
          <a:ln w="190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Thymoma.</a:t>
            </a:r>
            <a:endParaRPr lang="el-GR" sz="22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Pregnancy.</a:t>
            </a:r>
            <a:endParaRPr lang="el-GR" sz="22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Iatrogenic</a:t>
            </a:r>
            <a:endParaRPr lang="el-GR" sz="2200" dirty="0">
              <a:latin typeface="+mn-lt"/>
            </a:endParaRPr>
          </a:p>
          <a:p>
            <a:pPr marL="631825" lvl="1" indent="-342900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+mn-lt"/>
              </a:rPr>
              <a:t>Radiation,</a:t>
            </a:r>
            <a:endParaRPr lang="el-GR" sz="2200" dirty="0">
              <a:latin typeface="+mn-lt"/>
            </a:endParaRPr>
          </a:p>
          <a:p>
            <a:pPr marL="631825" lvl="1" indent="-342900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Cytotoxic drug </a:t>
            </a:r>
            <a:r>
              <a:rPr lang="en-US" sz="2200" dirty="0" smtClean="0">
                <a:latin typeface="+mn-lt"/>
              </a:rPr>
              <a:t>therapy.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Hereditary</a:t>
            </a:r>
          </a:p>
          <a:p>
            <a:pPr marL="631825" lvl="1" indent="-342900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err="1" smtClean="0">
                <a:latin typeface="+mn-lt"/>
              </a:rPr>
              <a:t>Fanconi</a:t>
            </a:r>
            <a:r>
              <a:rPr lang="en-US" sz="2200" dirty="0" smtClean="0">
                <a:latin typeface="+mn-lt"/>
              </a:rPr>
              <a:t> anemia,</a:t>
            </a:r>
          </a:p>
          <a:p>
            <a:pPr marL="631825" lvl="1" indent="-342900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err="1" smtClean="0">
                <a:latin typeface="+mn-lt"/>
              </a:rPr>
              <a:t>Dyskeratosis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congenita</a:t>
            </a:r>
            <a:endParaRPr lang="en-US" sz="2200" dirty="0">
              <a:latin typeface="+mn-lt"/>
            </a:endParaRPr>
          </a:p>
          <a:p>
            <a:pPr marL="631825" lvl="1" indent="-342900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err="1" smtClean="0">
                <a:latin typeface="+mn-lt"/>
              </a:rPr>
              <a:t>Shwachman</a:t>
            </a:r>
            <a:r>
              <a:rPr lang="en-US" sz="2200" dirty="0" smtClean="0">
                <a:latin typeface="+mn-lt"/>
              </a:rPr>
              <a:t>-Diamond syndrome.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6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Αιτιολογική κατάταξη</a:t>
            </a:r>
            <a:r>
              <a:rPr lang="en-US" dirty="0" smtClean="0"/>
              <a:t> </a:t>
            </a:r>
            <a:r>
              <a:rPr lang="el-GR" sz="3000" b="0" dirty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519492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Classification of Aplastic </a:t>
            </a:r>
            <a:r>
              <a:rPr lang="en-US" b="1" dirty="0" smtClean="0"/>
              <a:t>Anemia</a:t>
            </a:r>
          </a:p>
          <a:p>
            <a:r>
              <a:rPr lang="en-US" dirty="0" smtClean="0"/>
              <a:t>Paroxysmal </a:t>
            </a:r>
            <a:r>
              <a:rPr lang="en-US" dirty="0"/>
              <a:t>nocturnal </a:t>
            </a:r>
            <a:r>
              <a:rPr lang="en-US" dirty="0" err="1" smtClean="0"/>
              <a:t>hemogtobmuria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Autoimmune/connective tissue disorders</a:t>
            </a:r>
          </a:p>
          <a:p>
            <a:pPr lvl="1"/>
            <a:r>
              <a:rPr lang="en-US" dirty="0" smtClean="0"/>
              <a:t>Eosinophilic fasciitis,</a:t>
            </a:r>
            <a:endParaRPr lang="el-GR" dirty="0"/>
          </a:p>
          <a:p>
            <a:pPr lvl="1"/>
            <a:r>
              <a:rPr lang="en-US" dirty="0"/>
              <a:t>Immune thyroid disease </a:t>
            </a:r>
            <a:r>
              <a:rPr lang="en-US" dirty="0" smtClean="0"/>
              <a:t>(Graves </a:t>
            </a:r>
            <a:r>
              <a:rPr lang="en-US" dirty="0"/>
              <a:t>disease. Hashimoto </a:t>
            </a:r>
            <a:r>
              <a:rPr lang="en-US" dirty="0" smtClean="0"/>
              <a:t>thyroiditis),</a:t>
            </a:r>
          </a:p>
          <a:p>
            <a:pPr lvl="1"/>
            <a:r>
              <a:rPr lang="en-US" dirty="0" smtClean="0"/>
              <a:t>Rheumatoid arthritis,</a:t>
            </a:r>
          </a:p>
          <a:p>
            <a:pPr lvl="1"/>
            <a:r>
              <a:rPr lang="en-US" dirty="0" smtClean="0"/>
              <a:t>Systemic </a:t>
            </a:r>
            <a:r>
              <a:rPr lang="en-US" dirty="0"/>
              <a:t>lupus </a:t>
            </a:r>
            <a:r>
              <a:rPr lang="en-US" dirty="0" smtClean="0"/>
              <a:t>erythematosus.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70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Εργαστηριακά ευρήματα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Παγκυτταροπενία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Ενίοτε μία σειρά είναι μειωμένη.</a:t>
            </a:r>
          </a:p>
          <a:p>
            <a:pPr eaLnBrk="1" hangingPunct="1"/>
            <a:r>
              <a:rPr lang="el-GR" altLang="el-GR" dirty="0" err="1" smtClean="0"/>
              <a:t>Ορθρόχρωμη</a:t>
            </a:r>
            <a:r>
              <a:rPr lang="el-GR" altLang="el-GR" dirty="0" smtClean="0"/>
              <a:t>/</a:t>
            </a:r>
            <a:r>
              <a:rPr lang="el-GR" altLang="el-GR" dirty="0" err="1" smtClean="0"/>
              <a:t>ορθροκυτταρική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μακροκυτταρική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ΔΕΚ μειωμένα.</a:t>
            </a:r>
          </a:p>
          <a:p>
            <a:pPr eaLnBrk="1" hangingPunct="1"/>
            <a:r>
              <a:rPr lang="el-GR" altLang="el-GR" dirty="0" smtClean="0"/>
              <a:t>Από το μυελό αύξηση των </a:t>
            </a:r>
            <a:r>
              <a:rPr lang="el-GR" altLang="el-GR" dirty="0" err="1" smtClean="0"/>
              <a:t>λιποκυττάρων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0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Διαγνωστική προσέγγιση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Ύποπτο φάρμακο?</a:t>
            </a:r>
          </a:p>
          <a:p>
            <a:pPr eaLnBrk="1" hangingPunct="1"/>
            <a:r>
              <a:rPr lang="el-GR" altLang="el-GR" dirty="0" smtClean="0"/>
              <a:t>Τοξικός παράγοντας?</a:t>
            </a:r>
          </a:p>
          <a:p>
            <a:pPr eaLnBrk="1" hangingPunct="1"/>
            <a:r>
              <a:rPr lang="el-GR" altLang="el-GR" dirty="0" smtClean="0"/>
              <a:t>Υποκείμενη νόσος?</a:t>
            </a:r>
          </a:p>
          <a:p>
            <a:pPr eaLnBrk="1" hangingPunct="1"/>
            <a:r>
              <a:rPr lang="el-GR" altLang="el-GR" dirty="0" err="1" smtClean="0"/>
              <a:t>Οστεομυελική</a:t>
            </a:r>
            <a:r>
              <a:rPr lang="el-GR" altLang="el-GR" dirty="0" smtClean="0"/>
              <a:t> βιοψία...</a:t>
            </a:r>
          </a:p>
          <a:p>
            <a:pPr indent="12700" eaLnBrk="1" hangingPunct="1">
              <a:buFontTx/>
              <a:buNone/>
            </a:pPr>
            <a:r>
              <a:rPr lang="el-GR" altLang="el-GR" dirty="0" err="1" smtClean="0"/>
              <a:t>Υποπλαστικός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απλαστικός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μυελοδυσπλαστικό</a:t>
            </a:r>
            <a:r>
              <a:rPr lang="el-GR" altLang="el-GR" dirty="0" smtClean="0"/>
              <a:t> σύνδρομο ή </a:t>
            </a:r>
            <a:r>
              <a:rPr lang="el-GR" altLang="el-GR" dirty="0" err="1" smtClean="0"/>
              <a:t>δίηθηση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Απαιτούμενες εξετάσεις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Γενική αίματος και ΔΕΚ.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Ηλεκτροφόρηση </a:t>
            </a:r>
            <a:r>
              <a:rPr lang="en-US" altLang="el-GR" sz="2400" dirty="0" err="1" smtClean="0"/>
              <a:t>Hb</a:t>
            </a:r>
            <a:r>
              <a:rPr lang="en-US" altLang="el-GR" sz="2400" dirty="0" smtClean="0"/>
              <a:t> (</a:t>
            </a:r>
            <a:r>
              <a:rPr lang="en-US" altLang="el-GR" sz="2400" dirty="0" err="1" smtClean="0"/>
              <a:t>HbF</a:t>
            </a:r>
            <a:r>
              <a:rPr lang="en-US" altLang="el-GR" sz="2400" dirty="0" smtClean="0"/>
              <a:t> </a:t>
            </a:r>
            <a:r>
              <a:rPr lang="el-GR" altLang="el-GR" sz="2400" dirty="0" err="1" smtClean="0"/>
              <a:t>αυξ</a:t>
            </a:r>
            <a:r>
              <a:rPr lang="el-GR" altLang="el-GR" sz="2400" dirty="0" smtClean="0"/>
              <a:t>. σε κληρονομικά σύ</a:t>
            </a:r>
            <a:r>
              <a:rPr lang="el-GR" altLang="el-GR" sz="2400" dirty="0"/>
              <a:t>ν</a:t>
            </a:r>
            <a:r>
              <a:rPr lang="el-GR" altLang="el-GR" sz="2400" dirty="0" smtClean="0"/>
              <a:t>δρομα).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/>
              <a:t>Μυελόγραμμα</a:t>
            </a:r>
            <a:r>
              <a:rPr lang="el-GR" altLang="el-GR" sz="2400" dirty="0" smtClean="0"/>
              <a:t> και βιοψία.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/>
              <a:t>Καρυότυπος</a:t>
            </a:r>
            <a:r>
              <a:rPr lang="el-GR" altLang="el-GR" sz="2400" dirty="0" smtClean="0"/>
              <a:t> μυελού (</a:t>
            </a:r>
            <a:r>
              <a:rPr lang="el-GR" altLang="el-GR" sz="2400" dirty="0" err="1" smtClean="0"/>
              <a:t>μυελοδυσπλαστικά</a:t>
            </a:r>
            <a:r>
              <a:rPr lang="el-GR" altLang="el-GR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/>
              <a:t>Καρυότυπος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λεφοκυττάρων</a:t>
            </a:r>
            <a:r>
              <a:rPr lang="el-GR" altLang="el-GR" sz="2400" dirty="0" smtClean="0"/>
              <a:t> (</a:t>
            </a:r>
            <a:r>
              <a:rPr lang="en-US" altLang="el-GR" sz="2400" dirty="0" err="1" smtClean="0"/>
              <a:t>Fanconi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Κλώνοι ΝΠΑ.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/>
              <a:t>Αιμοσιδηρίνη</a:t>
            </a:r>
            <a:r>
              <a:rPr lang="el-GR" altLang="el-GR" sz="2400" dirty="0" smtClean="0"/>
              <a:t> ούρων (ΝΠΑ).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Κοβαλαμίνη και </a:t>
            </a:r>
            <a:r>
              <a:rPr lang="el-GR" altLang="el-GR" sz="2400" dirty="0" err="1" smtClean="0"/>
              <a:t>φυλλικό</a:t>
            </a:r>
            <a:r>
              <a:rPr lang="el-GR" altLang="el-GR" sz="2400" dirty="0" smtClean="0"/>
              <a:t> (</a:t>
            </a:r>
            <a:r>
              <a:rPr lang="el-GR" altLang="el-GR" sz="2400" dirty="0" err="1" smtClean="0"/>
              <a:t>μεγαλοβλαστική</a:t>
            </a:r>
            <a:r>
              <a:rPr lang="el-GR" altLang="el-GR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Ηπατική βιολογία (</a:t>
            </a:r>
            <a:r>
              <a:rPr lang="el-GR" altLang="el-GR" sz="2400" dirty="0" err="1" smtClean="0"/>
              <a:t>ιολογικός</a:t>
            </a:r>
            <a:r>
              <a:rPr lang="el-GR" altLang="el-GR" sz="2400" dirty="0" smtClean="0"/>
              <a:t> έλεγχος).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Ακτινογραφία θώρακα (λοιμώξεις).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5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smtClean="0"/>
              <a:t>Διαφορική διάγνωση παγκυτταροπενίας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Υποπλαστικό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μυελοδυσπλαστικό</a:t>
            </a:r>
            <a:r>
              <a:rPr lang="el-GR" altLang="el-GR" dirty="0" smtClean="0"/>
              <a:t> και οξεία </a:t>
            </a:r>
            <a:r>
              <a:rPr lang="el-GR" altLang="el-GR" dirty="0" err="1" smtClean="0"/>
              <a:t>μυελογενής</a:t>
            </a:r>
            <a:r>
              <a:rPr lang="el-GR" altLang="el-GR" dirty="0" smtClean="0"/>
              <a:t> λευχαιμία.</a:t>
            </a:r>
          </a:p>
          <a:p>
            <a:pPr eaLnBrk="1" hangingPunct="1"/>
            <a:r>
              <a:rPr lang="el-GR" altLang="el-GR" dirty="0" smtClean="0"/>
              <a:t>Οξεία </a:t>
            </a:r>
            <a:r>
              <a:rPr lang="el-GR" altLang="el-GR" dirty="0" err="1" smtClean="0"/>
              <a:t>λεμφοβλαστική</a:t>
            </a:r>
            <a:r>
              <a:rPr lang="el-GR" altLang="el-GR" dirty="0" smtClean="0"/>
              <a:t> λευχαιμία.</a:t>
            </a:r>
          </a:p>
          <a:p>
            <a:pPr eaLnBrk="1" hangingPunct="1"/>
            <a:r>
              <a:rPr lang="el-GR" altLang="el-GR" dirty="0" smtClean="0"/>
              <a:t>Λευχαιμία εκ τριχωτών κυττάρων.</a:t>
            </a:r>
          </a:p>
          <a:p>
            <a:pPr eaLnBrk="1" hangingPunct="1"/>
            <a:r>
              <a:rPr lang="el-GR" altLang="el-GR" dirty="0" err="1" smtClean="0"/>
              <a:t>Μυελοφθισικές</a:t>
            </a:r>
            <a:r>
              <a:rPr lang="el-GR" altLang="el-GR" dirty="0" smtClean="0"/>
              <a:t> καταστάσεις επί διήθησης του μυελού από λεμφώματα ή κακοήθειες ή </a:t>
            </a:r>
            <a:r>
              <a:rPr lang="el-GR" altLang="el-GR" dirty="0" err="1" smtClean="0"/>
              <a:t>μυκοβακτηριαδιακές</a:t>
            </a:r>
            <a:r>
              <a:rPr lang="el-GR" altLang="el-GR" dirty="0" smtClean="0"/>
              <a:t> λοιμώξεις.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1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826768" cy="504056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Ελαττωμένη παραγωγή έμμορφων στοιχείων αίματος.</a:t>
            </a:r>
          </a:p>
          <a:p>
            <a:pPr eaLnBrk="1" hangingPunct="1"/>
            <a:r>
              <a:rPr lang="el-GR" altLang="el-GR" dirty="0" smtClean="0"/>
              <a:t>Ανεπάρκεια </a:t>
            </a:r>
            <a:r>
              <a:rPr lang="el-GR" altLang="el-GR" dirty="0" err="1" smtClean="0"/>
              <a:t>προβαθμίδων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Δεν υπάρχει διήθηση του μυελού των οστών από παθολογικό κύτταρο ή ιστό.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Απλαστική αναιμία.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Επίκτητη απλασία.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Κληρονομική απλασία</a:t>
            </a:r>
          </a:p>
        </p:txBody>
      </p:sp>
      <p:pic>
        <p:nvPicPr>
          <p:cNvPr id="3077" name="Picture 8" descr="Aplastican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191000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Μυελική </a:t>
            </a:r>
            <a:r>
              <a:rPr lang="el-GR" dirty="0" smtClean="0"/>
              <a:t>απλασία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7" name="Rectangle 7"/>
          <p:cNvSpPr/>
          <p:nvPr/>
        </p:nvSpPr>
        <p:spPr>
          <a:xfrm>
            <a:off x="4327240" y="6093295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l-GR" sz="1200" dirty="0" smtClean="0">
                <a:latin typeface="+mn-lt"/>
                <a:hlinkClick r:id="rId3"/>
              </a:rPr>
              <a:t>Aplasticanemia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Hallaric (page does not exist)"/>
              </a:rPr>
              <a:t>Hallaric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580878" y="1340768"/>
            <a:ext cx="0" cy="180020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Θεραπεία </a:t>
            </a:r>
            <a:r>
              <a:rPr lang="el-GR" altLang="el-GR" sz="3000" b="0" dirty="0" smtClean="0"/>
              <a:t>1/2</a:t>
            </a:r>
            <a:r>
              <a:rPr lang="el-GR" altLang="el-GR" dirty="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Ανοσοκαταστολή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Μεταμόσχευση.</a:t>
            </a:r>
          </a:p>
          <a:p>
            <a:pPr eaLnBrk="1" hangingPunct="1"/>
            <a:r>
              <a:rPr lang="el-GR" altLang="el-GR" dirty="0" smtClean="0"/>
              <a:t>Μεταγγίσεις.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4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2788"/>
            <a:ext cx="8305800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Θεραπεία </a:t>
            </a:r>
            <a:r>
              <a:rPr lang="el-GR" altLang="el-GR" sz="3000" b="0" dirty="0" smtClean="0"/>
              <a:t>2/2</a:t>
            </a:r>
            <a:r>
              <a:rPr lang="el-GR" alt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4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Πρόγνωση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5ετης επιβίωση.</a:t>
            </a:r>
          </a:p>
          <a:p>
            <a:pPr eaLnBrk="1" hangingPunct="1"/>
            <a:r>
              <a:rPr lang="el-GR" altLang="el-GR" dirty="0" smtClean="0"/>
              <a:t>Μεταμόσχευση &lt;</a:t>
            </a:r>
            <a:r>
              <a:rPr lang="en-US" altLang="el-GR" dirty="0" smtClean="0"/>
              <a:t>2</a:t>
            </a:r>
            <a:r>
              <a:rPr lang="el-GR" altLang="el-GR" dirty="0" smtClean="0"/>
              <a:t>0 ετών.</a:t>
            </a:r>
          </a:p>
          <a:p>
            <a:pPr eaLnBrk="1" hangingPunct="1"/>
            <a:r>
              <a:rPr lang="el-GR" altLang="el-GR" dirty="0" smtClean="0"/>
              <a:t>Η θεραπεία μειώνει τον κίνδυνο εξέλιξης της νόσου σε </a:t>
            </a:r>
            <a:r>
              <a:rPr lang="el-GR" altLang="el-GR" dirty="0" err="1" smtClean="0"/>
              <a:t>μυελοσυσπλαστικό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μυελογενή</a:t>
            </a:r>
            <a:r>
              <a:rPr lang="el-GR" altLang="el-GR" dirty="0" smtClean="0"/>
              <a:t> λευχαιμία.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7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</a:t>
            </a:r>
            <a:r>
              <a:rPr lang="el-GR" sz="2000" dirty="0"/>
              <a:t>8</a:t>
            </a:r>
            <a:r>
              <a:rPr lang="en-US" sz="2000" dirty="0" smtClean="0"/>
              <a:t>:</a:t>
            </a:r>
            <a:r>
              <a:rPr lang="el-GR" sz="2000" dirty="0"/>
              <a:t> Μυελική Απλασία».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Παρουσία χρόνιας </a:t>
            </a:r>
            <a:r>
              <a:rPr lang="el-GR" altLang="el-GR" sz="2400" dirty="0" err="1" smtClean="0"/>
              <a:t>παγκυτταροπενίας</a:t>
            </a:r>
            <a:r>
              <a:rPr lang="el-GR" altLang="el-GR" sz="2400" dirty="0" smtClean="0"/>
              <a:t> στο αίμα.</a:t>
            </a:r>
          </a:p>
          <a:p>
            <a:pPr eaLnBrk="1" hangingPunct="1"/>
            <a:r>
              <a:rPr lang="el-GR" altLang="el-GR" sz="2400" dirty="0" smtClean="0"/>
              <a:t>Ο μυελός είναι </a:t>
            </a:r>
            <a:r>
              <a:rPr lang="el-GR" altLang="el-GR" sz="2400" dirty="0" err="1" smtClean="0"/>
              <a:t>υποπλαστικός</a:t>
            </a:r>
            <a:r>
              <a:rPr lang="el-GR" altLang="el-GR" sz="2400" dirty="0" smtClean="0"/>
              <a:t> ή </a:t>
            </a:r>
            <a:r>
              <a:rPr lang="el-GR" altLang="el-GR" sz="2400" dirty="0" err="1" smtClean="0"/>
              <a:t>απλαστικός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Στον μυελό επικρατεί ο λιπώδεις ιστός.</a:t>
            </a:r>
          </a:p>
          <a:p>
            <a:pPr eaLnBrk="1" hangingPunct="1"/>
            <a:r>
              <a:rPr lang="el-GR" altLang="el-GR" sz="2400" dirty="0" smtClean="0"/>
              <a:t>Τα λίγα αιμοποιητικά κύτταρα έχουν φυσιολογική μορφολογία.</a:t>
            </a:r>
          </a:p>
          <a:p>
            <a:pPr eaLnBrk="1" hangingPunct="1"/>
            <a:r>
              <a:rPr lang="el-GR" altLang="el-GR" sz="2400" dirty="0" smtClean="0"/>
              <a:t>Δεν παρατηρείται </a:t>
            </a:r>
            <a:r>
              <a:rPr lang="el-GR" altLang="el-GR" sz="2400" dirty="0" err="1" smtClean="0"/>
              <a:t>ίνωση</a:t>
            </a:r>
            <a:r>
              <a:rPr lang="el-GR" altLang="el-GR" sz="2400" dirty="0" smtClean="0"/>
              <a:t> ή διήθηση του μυελού από κακοήθη κύτταρα ή άλλα παθολογικά κύτταρα.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Μυελική απλασία </a:t>
            </a:r>
            <a:r>
              <a:rPr lang="el-GR" sz="3000" b="0" dirty="0" smtClean="0"/>
              <a:t>2/3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84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Μυελική απλασία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28674" name="Picture 2" descr="aplastic1 Aplastic an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2776"/>
            <a:ext cx="6858000" cy="46291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775564" y="6165304"/>
            <a:ext cx="1592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pathologystudent.com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12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Στοιχεία κλειδιά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Επίκτητη νόσος.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Σπάνια κληρονομική.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2</a:t>
            </a:r>
            <a:r>
              <a:rPr lang="el-GR" altLang="el-GR" sz="2400" dirty="0" smtClean="0"/>
              <a:t>-5 ασθενείς ανά 1 εκατ./έτος.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Αναιμία με ΔΕΚ μειωμένα.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/>
              <a:t>Λευκοπενία</a:t>
            </a:r>
            <a:r>
              <a:rPr lang="el-GR" altLang="el-GR" sz="2400" dirty="0" smtClean="0"/>
              <a:t> και </a:t>
            </a:r>
            <a:r>
              <a:rPr lang="el-GR" altLang="el-GR" sz="2400" dirty="0" err="1" smtClean="0"/>
              <a:t>θρομβοπενία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Μυελός </a:t>
            </a:r>
            <a:r>
              <a:rPr lang="el-GR" altLang="el-GR" sz="2400" dirty="0" err="1" smtClean="0"/>
              <a:t>υποπλαστικός</a:t>
            </a:r>
            <a:r>
              <a:rPr lang="el-GR" altLang="el-GR" sz="2400" dirty="0" smtClean="0"/>
              <a:t> ή </a:t>
            </a:r>
            <a:r>
              <a:rPr lang="el-GR" altLang="el-GR" sz="2400" dirty="0" err="1" smtClean="0"/>
              <a:t>απλαστικός</a:t>
            </a:r>
            <a:r>
              <a:rPr lang="el-GR" altLang="el-GR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Επικράτηση λιπώδους ιστού.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040313"/>
          </a:xfrm>
        </p:spPr>
        <p:txBody>
          <a:bodyPr/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Εξέλιξη σε </a:t>
            </a:r>
            <a:r>
              <a:rPr lang="el-GR" altLang="el-GR" sz="2400" dirty="0" err="1" smtClean="0"/>
              <a:t>μυελοδυσπλαστικό</a:t>
            </a:r>
            <a:r>
              <a:rPr lang="el-GR" altLang="el-GR" sz="2400" dirty="0" smtClean="0"/>
              <a:t>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Εξέλιξη σε ΟΜΛ.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Θεραπεία η </a:t>
            </a:r>
            <a:r>
              <a:rPr lang="el-GR" altLang="el-GR" sz="2400" dirty="0" err="1" smtClean="0"/>
              <a:t>ανοσοκαταστολή</a:t>
            </a:r>
            <a:r>
              <a:rPr lang="el-GR" altLang="el-GR" sz="2400" dirty="0" smtClean="0"/>
              <a:t> ή μεταμόσχευση μυελού.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860032" y="1340768"/>
            <a:ext cx="0" cy="374441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Αίτια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Αδυναμία μυελού να παράγει κύτταρα.</a:t>
            </a:r>
          </a:p>
          <a:p>
            <a:pPr eaLnBrk="1" hangingPunct="1"/>
            <a:r>
              <a:rPr lang="el-GR" altLang="el-GR" dirty="0" err="1" smtClean="0"/>
              <a:t>Μεγακαρυοκυτταρική</a:t>
            </a:r>
            <a:r>
              <a:rPr lang="el-GR" altLang="el-GR" dirty="0" smtClean="0"/>
              <a:t>, κοκκιώδης, ερυθρά.</a:t>
            </a:r>
          </a:p>
          <a:p>
            <a:pPr eaLnBrk="1" hangingPunct="1"/>
            <a:r>
              <a:rPr lang="el-GR" altLang="el-GR" dirty="0" smtClean="0"/>
              <a:t>Ελάττωση των προγονικών κυττάρων.</a:t>
            </a:r>
          </a:p>
          <a:p>
            <a:pPr eaLnBrk="1" hangingPunct="1"/>
            <a:r>
              <a:rPr lang="el-GR" altLang="el-GR" dirty="0" err="1" smtClean="0"/>
              <a:t>Μικροπεριβάλλον</a:t>
            </a:r>
            <a:r>
              <a:rPr lang="el-GR" altLang="el-GR" dirty="0" smtClean="0"/>
              <a:t> μυελού και αυξητικού παράγοντες ΦΤ.</a:t>
            </a:r>
          </a:p>
          <a:p>
            <a:pPr eaLnBrk="1" hangingPunct="1"/>
            <a:r>
              <a:rPr lang="el-GR" altLang="el-GR" dirty="0" smtClean="0"/>
              <a:t>Επίκτητη, ιδιοπαθής ή τοξικών αιτιών.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72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Αίτια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12693"/>
              </p:ext>
            </p:extLst>
          </p:nvPr>
        </p:nvGraphicFramePr>
        <p:xfrm>
          <a:off x="457200" y="1412776"/>
          <a:ext cx="8229600" cy="4608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62107"/>
                <a:gridCol w="5267493"/>
              </a:tblGrid>
              <a:tr h="4053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l-GR" sz="2000" b="1" spc="0" dirty="0" smtClean="0">
                          <a:effectLst/>
                          <a:latin typeface="+mn-lt"/>
                          <a:ea typeface="+mn-ea"/>
                        </a:rPr>
                        <a:t>Ιδιοπαθής</a:t>
                      </a:r>
                      <a:r>
                        <a:rPr lang="el-GR" sz="2000" b="1" spc="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el-GR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5" marR="59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965" marR="59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392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l-GR" sz="2000" b="1" spc="0" dirty="0" smtClean="0">
                          <a:effectLst/>
                        </a:rPr>
                        <a:t>Δευτεροπαθής </a:t>
                      </a:r>
                      <a:endParaRPr lang="el-GR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5" marR="59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5"/>
                        </a:lnSpc>
                        <a:spcAft>
                          <a:spcPts val="0"/>
                        </a:spcAft>
                      </a:pPr>
                      <a:r>
                        <a:rPr lang="el-GR" sz="2000" b="1" spc="0" dirty="0" smtClean="0">
                          <a:effectLst/>
                        </a:rPr>
                        <a:t>Ακτινοβολία</a:t>
                      </a:r>
                      <a:endParaRPr lang="el-GR" sz="2000" b="1" dirty="0">
                        <a:effectLst/>
                      </a:endParaRPr>
                    </a:p>
                    <a:p>
                      <a:pPr algn="just">
                        <a:lnSpc>
                          <a:spcPts val="1905"/>
                        </a:lnSpc>
                        <a:spcAft>
                          <a:spcPts val="0"/>
                        </a:spcAft>
                      </a:pPr>
                      <a:r>
                        <a:rPr lang="el-GR" sz="2000" b="1" spc="0" dirty="0" smtClean="0">
                          <a:effectLst/>
                        </a:rPr>
                        <a:t>Φάρμακα και χημικά</a:t>
                      </a:r>
                      <a:r>
                        <a:rPr lang="en-US" sz="2000" b="1" spc="0" dirty="0" smtClean="0">
                          <a:effectLst/>
                        </a:rPr>
                        <a:t>: </a:t>
                      </a:r>
                      <a:r>
                        <a:rPr lang="en-US" sz="2000" spc="0" dirty="0">
                          <a:effectLst/>
                        </a:rPr>
                        <a:t>cytotoxic agents, benzene, chloramphenicol, gold salts, nonsteroidal anti-inflammatory drugs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lnSpc>
                          <a:spcPts val="1905"/>
                        </a:lnSpc>
                        <a:spcAft>
                          <a:spcPts val="0"/>
                        </a:spcAft>
                      </a:pPr>
                      <a:r>
                        <a:rPr lang="el-GR" sz="2000" b="1" spc="0" dirty="0" smtClean="0">
                          <a:effectLst/>
                        </a:rPr>
                        <a:t>Ιδιοσυγκρασιακές αντιδράσεις</a:t>
                      </a:r>
                      <a:endParaRPr lang="el-GR" sz="2000" b="1" dirty="0">
                        <a:effectLst/>
                      </a:endParaRPr>
                    </a:p>
                    <a:p>
                      <a:pPr>
                        <a:lnSpc>
                          <a:spcPts val="1905"/>
                        </a:lnSpc>
                        <a:spcAft>
                          <a:spcPts val="0"/>
                        </a:spcAft>
                      </a:pPr>
                      <a:r>
                        <a:rPr lang="el-GR" sz="2000" b="1" spc="0" dirty="0" smtClean="0">
                          <a:effectLst/>
                        </a:rPr>
                        <a:t>Ιοί</a:t>
                      </a:r>
                      <a:r>
                        <a:rPr lang="en-US" sz="2000" b="1" spc="0" dirty="0" smtClean="0">
                          <a:effectLst/>
                        </a:rPr>
                        <a:t>: </a:t>
                      </a:r>
                      <a:r>
                        <a:rPr lang="en-US" sz="2000" spc="0" dirty="0">
                          <a:effectLst/>
                        </a:rPr>
                        <a:t>Epstein-Barr virus, hepatitis virus unidentified, Parvovirus B19, HIV Immune diseases Pregnancy</a:t>
                      </a:r>
                      <a:endParaRPr lang="el-GR" sz="2000" dirty="0">
                        <a:effectLst/>
                      </a:endParaRPr>
                    </a:p>
                    <a:p>
                      <a:pPr algn="just">
                        <a:lnSpc>
                          <a:spcPts val="1905"/>
                        </a:lnSpc>
                        <a:spcAft>
                          <a:spcPts val="0"/>
                        </a:spcAft>
                      </a:pPr>
                      <a:r>
                        <a:rPr lang="el-GR" sz="2000" b="1" spc="0" dirty="0" err="1" smtClean="0">
                          <a:effectLst/>
                        </a:rPr>
                        <a:t>Παροξυσμική</a:t>
                      </a:r>
                      <a:r>
                        <a:rPr lang="el-GR" sz="2000" b="1" spc="0" dirty="0" smtClean="0">
                          <a:effectLst/>
                        </a:rPr>
                        <a:t> νυχτερινή </a:t>
                      </a:r>
                      <a:r>
                        <a:rPr lang="el-GR" sz="2000" b="1" spc="0" dirty="0" err="1" smtClean="0">
                          <a:effectLst/>
                        </a:rPr>
                        <a:t>αιμοσφαιρινουρία</a:t>
                      </a:r>
                      <a:endParaRPr lang="el-GR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5" marR="59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921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l-GR" sz="2000" b="1" spc="0" dirty="0" smtClean="0">
                          <a:effectLst/>
                        </a:rPr>
                        <a:t>Κληρονομική</a:t>
                      </a:r>
                      <a:r>
                        <a:rPr lang="el-GR" sz="2000" b="1" spc="0" baseline="0" dirty="0" smtClean="0">
                          <a:effectLst/>
                        </a:rPr>
                        <a:t> παράγοντες</a:t>
                      </a:r>
                      <a:endParaRPr lang="el-GR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5" marR="59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5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 err="1">
                          <a:effectLst/>
                        </a:rPr>
                        <a:t>Fanconi's</a:t>
                      </a:r>
                      <a:r>
                        <a:rPr lang="en-US" sz="2000" spc="0" dirty="0">
                          <a:effectLst/>
                        </a:rPr>
                        <a:t> </a:t>
                      </a:r>
                      <a:r>
                        <a:rPr lang="en-US" sz="2000" spc="0" dirty="0" smtClean="0">
                          <a:effectLst/>
                        </a:rPr>
                        <a:t>anemia</a:t>
                      </a:r>
                      <a:r>
                        <a:rPr lang="el-GR" sz="2000" spc="0" dirty="0" smtClean="0">
                          <a:effectLst/>
                        </a:rPr>
                        <a:t>,</a:t>
                      </a:r>
                      <a:r>
                        <a:rPr lang="en-US" sz="2000" spc="0" dirty="0" smtClean="0">
                          <a:effectLst/>
                        </a:rPr>
                        <a:t> </a:t>
                      </a:r>
                      <a:r>
                        <a:rPr lang="en-US" sz="2000" spc="0" dirty="0" err="1" smtClean="0">
                          <a:effectLst/>
                        </a:rPr>
                        <a:t>Dyskeratosis</a:t>
                      </a:r>
                      <a:r>
                        <a:rPr lang="el-GR" sz="2000" spc="0" dirty="0" smtClean="0">
                          <a:effectLst/>
                        </a:rPr>
                        <a:t>,</a:t>
                      </a:r>
                      <a:r>
                        <a:rPr lang="en-US" sz="2000" spc="0" dirty="0" smtClean="0">
                          <a:effectLst/>
                        </a:rPr>
                        <a:t> </a:t>
                      </a:r>
                      <a:r>
                        <a:rPr lang="en-US" sz="2000" spc="0" dirty="0">
                          <a:effectLst/>
                        </a:rPr>
                        <a:t>congenital </a:t>
                      </a:r>
                      <a:r>
                        <a:rPr lang="en-US" sz="2000" spc="0" dirty="0" err="1">
                          <a:effectLst/>
                        </a:rPr>
                        <a:t>Amegakarvocytic</a:t>
                      </a:r>
                      <a:r>
                        <a:rPr lang="en-US" sz="2000" spc="0" dirty="0">
                          <a:effectLst/>
                        </a:rPr>
                        <a:t> </a:t>
                      </a:r>
                      <a:r>
                        <a:rPr lang="en-US" sz="2000" spc="0" dirty="0" smtClean="0">
                          <a:effectLst/>
                        </a:rPr>
                        <a:t>thrombocytopenia</a:t>
                      </a:r>
                      <a:r>
                        <a:rPr lang="el-GR" sz="2000" spc="0" dirty="0" smtClean="0">
                          <a:effectLst/>
                        </a:rPr>
                        <a:t>,</a:t>
                      </a:r>
                      <a:r>
                        <a:rPr lang="el-GR" sz="2000" spc="0" baseline="0" dirty="0" smtClean="0">
                          <a:effectLst/>
                        </a:rPr>
                        <a:t> </a:t>
                      </a:r>
                      <a:r>
                        <a:rPr lang="en-US" sz="2000" spc="0" dirty="0" err="1" smtClean="0">
                          <a:effectLst/>
                        </a:rPr>
                        <a:t>Shwachman</a:t>
                      </a:r>
                      <a:r>
                        <a:rPr lang="en-US" sz="2000" spc="0" dirty="0" smtClean="0">
                          <a:effectLst/>
                        </a:rPr>
                        <a:t>-Diamond </a:t>
                      </a:r>
                      <a:r>
                        <a:rPr lang="en-US" sz="2000" spc="0" dirty="0" err="1">
                          <a:effectLst/>
                        </a:rPr>
                        <a:t>svndrome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5" marR="59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Συχνότερο αίτιο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err="1" smtClean="0"/>
              <a:t>Αντινεοπλασματικά</a:t>
            </a:r>
            <a:r>
              <a:rPr lang="el-GR" altLang="el-GR" sz="2400" dirty="0" smtClean="0"/>
              <a:t> φάρμακα.</a:t>
            </a:r>
          </a:p>
          <a:p>
            <a:pPr eaLnBrk="1" hangingPunct="1"/>
            <a:r>
              <a:rPr lang="el-GR" altLang="el-GR" sz="2400" dirty="0" smtClean="0"/>
              <a:t>Ακτινοβολία.</a:t>
            </a:r>
          </a:p>
          <a:p>
            <a:pPr eaLnBrk="1" hangingPunct="1"/>
            <a:r>
              <a:rPr lang="el-GR" altLang="el-GR" sz="2400" dirty="0" err="1" smtClean="0"/>
              <a:t>Δοσοεξαρτόμενη</a:t>
            </a:r>
            <a:r>
              <a:rPr lang="el-GR" altLang="el-GR" sz="2400" dirty="0" smtClean="0"/>
              <a:t> καταστολή </a:t>
            </a:r>
            <a:r>
              <a:rPr lang="el-GR" altLang="el-GR" sz="2400" dirty="0" err="1" smtClean="0"/>
              <a:t>αιμοποίησης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err="1" smtClean="0"/>
              <a:t>Χλωραμφενικόλη</a:t>
            </a:r>
            <a:r>
              <a:rPr lang="el-GR" altLang="el-GR" sz="2400" dirty="0" smtClean="0"/>
              <a:t> (</a:t>
            </a:r>
            <a:r>
              <a:rPr lang="el-GR" altLang="el-GR" sz="2400" dirty="0" err="1" smtClean="0"/>
              <a:t>δοσοεξαρτόμενη</a:t>
            </a:r>
            <a:r>
              <a:rPr lang="el-GR" altLang="el-GR" sz="2400" dirty="0" smtClean="0"/>
              <a:t> ή ιδιοσυγκρασιακή καταστολή).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Αναστέλλει την </a:t>
            </a:r>
            <a:r>
              <a:rPr lang="el-GR" altLang="el-GR" sz="2400" dirty="0" err="1" smtClean="0"/>
              <a:t>πρωτεϊνοσύνθεση</a:t>
            </a:r>
            <a:r>
              <a:rPr lang="el-GR" altLang="el-GR" sz="2400" dirty="0" smtClean="0"/>
              <a:t> παρεμποδίζοντας τη μεταφορά των αμινοξέων από το διαλυτό RNA στα </a:t>
            </a:r>
            <a:r>
              <a:rPr lang="el-GR" altLang="el-GR" sz="2400" dirty="0" err="1" smtClean="0"/>
              <a:t>ριβοσώματα</a:t>
            </a:r>
            <a:r>
              <a:rPr lang="el-GR" altLang="el-GR" sz="2400" dirty="0" smtClean="0"/>
              <a:t>.</a:t>
            </a:r>
            <a:br>
              <a:rPr lang="el-GR" altLang="el-GR" sz="2400" dirty="0" smtClean="0"/>
            </a:b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45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Χλωραμφενικόλη</a:t>
            </a:r>
            <a:endParaRPr lang="el-GR" alt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6166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Η </a:t>
            </a:r>
            <a:r>
              <a:rPr lang="el-GR" altLang="el-GR" dirty="0" err="1" smtClean="0"/>
              <a:t>χλωραμφενικόλη</a:t>
            </a:r>
            <a:r>
              <a:rPr lang="el-GR" altLang="el-GR" dirty="0" smtClean="0"/>
              <a:t> δρα τοξικά στο μυελό των οστών με δύο τρόπους: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Συχνότερα προκαλεί καταστολή της ερυθράς σειράς ή και </a:t>
            </a:r>
            <a:r>
              <a:rPr lang="el-GR" altLang="el-GR" dirty="0" err="1" smtClean="0"/>
              <a:t>πανκυτταροπενία</a:t>
            </a:r>
            <a:r>
              <a:rPr lang="el-GR" altLang="el-GR" dirty="0" smtClean="0"/>
              <a:t> που εξαρτάται από τη δοσολογία του φαρμάκου και τη διάρκεια της θεραπείας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Η πιο σοβαρή μορφή βλάβης του μυελού των οστών από τη </a:t>
            </a:r>
            <a:r>
              <a:rPr lang="el-GR" altLang="el-GR" dirty="0" err="1" smtClean="0"/>
              <a:t>χλωραμφενικόλη</a:t>
            </a:r>
            <a:r>
              <a:rPr lang="el-GR" altLang="el-GR" dirty="0" smtClean="0"/>
              <a:t> είναι η ιδιοσυγκρασιακή, μη </a:t>
            </a:r>
            <a:r>
              <a:rPr lang="el-GR" altLang="el-GR" dirty="0" err="1" smtClean="0"/>
              <a:t>δοσοεξαρτώμενη</a:t>
            </a:r>
            <a:r>
              <a:rPr lang="el-GR" altLang="el-GR" dirty="0" smtClean="0"/>
              <a:t> αντίδραση. Η συχνότητα εμφάνισης τέτοιας αντίδρασης είναι 1 σε 50.000 ασθενείς που λαμβάνουν το φάρμακο. Οι ασθενείς εμφανίζουν σοβαρή </a:t>
            </a:r>
            <a:r>
              <a:rPr lang="el-GR" altLang="el-GR" dirty="0" err="1" smtClean="0"/>
              <a:t>πανκυτταροπενία</a:t>
            </a:r>
            <a:r>
              <a:rPr lang="el-GR" altLang="el-GR" dirty="0" smtClean="0"/>
              <a:t> και συχνά μη αναστρέψιμη και θανατηφόρα  απλασία μυελού. Η ανάπτυξη αυτής της </a:t>
            </a:r>
            <a:r>
              <a:rPr lang="el-GR" altLang="el-GR" dirty="0" err="1" smtClean="0"/>
              <a:t>απλαστικής</a:t>
            </a:r>
            <a:r>
              <a:rPr lang="el-GR" altLang="el-GR" dirty="0" smtClean="0"/>
              <a:t> αναιμίας δεν σχετίζεται με τη δόση του φαρμάκου ή τη διάρκεια της χορήγησής του, ενώ μπορεί να εμφανιστεί και μετά τη διακοπή του φαρμάκου.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155</TotalTime>
  <Words>1410</Words>
  <Application>Microsoft Office PowerPoint</Application>
  <PresentationFormat>Προβολή στην οθόνη (4:3)</PresentationFormat>
  <Paragraphs>293</Paragraphs>
  <Slides>29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1" baseType="lpstr">
      <vt:lpstr>OC_template</vt:lpstr>
      <vt:lpstr>OC_template_updated</vt:lpstr>
      <vt:lpstr>Αιματολογία ΙΙ (Θ)</vt:lpstr>
      <vt:lpstr>Μυελική απλασία 1/3</vt:lpstr>
      <vt:lpstr>Μυελική απλασία 2/3</vt:lpstr>
      <vt:lpstr>Μυελική απλασία 3/3</vt:lpstr>
      <vt:lpstr>Στοιχεία κλειδιά</vt:lpstr>
      <vt:lpstr>Αίτια 1/2</vt:lpstr>
      <vt:lpstr>Αίτια 2/2</vt:lpstr>
      <vt:lpstr>Συχνότερο αίτιο</vt:lpstr>
      <vt:lpstr>Χλωραμφενικόλη</vt:lpstr>
      <vt:lpstr>Κληρονομικότητα </vt:lpstr>
      <vt:lpstr>Παθοφυσιολογία </vt:lpstr>
      <vt:lpstr>Κλινικά ευρήματα</vt:lpstr>
      <vt:lpstr>Βαθμός σοβαρότητας κληρονομικής απλαστικής αναιμίας </vt:lpstr>
      <vt:lpstr>Αιτιολογική κατάταξη 1/2</vt:lpstr>
      <vt:lpstr>Αιτιολογική κατάταξη 2/2</vt:lpstr>
      <vt:lpstr>Εργαστηριακά ευρήματα</vt:lpstr>
      <vt:lpstr>Διαγνωστική προσέγγιση</vt:lpstr>
      <vt:lpstr>Απαιτούμενες εξετάσεις</vt:lpstr>
      <vt:lpstr>Διαφορική διάγνωση παγκυτταροπενίας</vt:lpstr>
      <vt:lpstr>Θεραπεία 1/2 </vt:lpstr>
      <vt:lpstr>Θεραπεία 2/2 </vt:lpstr>
      <vt:lpstr>Πρόγνωση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fkaram2</cp:lastModifiedBy>
  <cp:revision>20</cp:revision>
  <dcterms:created xsi:type="dcterms:W3CDTF">2014-11-18T11:29:18Z</dcterms:created>
  <dcterms:modified xsi:type="dcterms:W3CDTF">2015-03-02T07:38:20Z</dcterms:modified>
</cp:coreProperties>
</file>