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707" r:id="rId2"/>
    <p:sldMasterId id="2147483696" r:id="rId3"/>
  </p:sldMasterIdLst>
  <p:notesMasterIdLst>
    <p:notesMasterId r:id="rId56"/>
  </p:notesMasterIdLst>
  <p:handoutMasterIdLst>
    <p:handoutMasterId r:id="rId57"/>
  </p:handoutMasterIdLst>
  <p:sldIdLst>
    <p:sldId id="256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307" r:id="rId36"/>
    <p:sldId id="308" r:id="rId37"/>
    <p:sldId id="309" r:id="rId38"/>
    <p:sldId id="310" r:id="rId39"/>
    <p:sldId id="311" r:id="rId40"/>
    <p:sldId id="312" r:id="rId41"/>
    <p:sldId id="313" r:id="rId42"/>
    <p:sldId id="314" r:id="rId43"/>
    <p:sldId id="315" r:id="rId44"/>
    <p:sldId id="316" r:id="rId45"/>
    <p:sldId id="317" r:id="rId46"/>
    <p:sldId id="318" r:id="rId47"/>
    <p:sldId id="319" r:id="rId48"/>
    <p:sldId id="257" r:id="rId49"/>
    <p:sldId id="262" r:id="rId50"/>
    <p:sldId id="264" r:id="rId51"/>
    <p:sldId id="269" r:id="rId52"/>
    <p:sldId id="270" r:id="rId53"/>
    <p:sldId id="266" r:id="rId54"/>
    <p:sldId id="261" r:id="rId55"/>
  </p:sldIdLst>
  <p:sldSz cx="9144000" cy="6858000" type="screen4x3"/>
  <p:notesSz cx="7104063" cy="10234613"/>
  <p:custDataLst>
    <p:tags r:id="rId58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7C3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>
        <p:scale>
          <a:sx n="90" d="100"/>
          <a:sy n="90" d="100"/>
        </p:scale>
        <p:origin x="-2418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ags" Target="tags/tag1.xml"/><Relationship Id="rId5" Type="http://schemas.openxmlformats.org/officeDocument/2006/relationships/slide" Target="slides/slide2.xml"/><Relationship Id="rId61" Type="http://schemas.openxmlformats.org/officeDocument/2006/relationships/theme" Target="theme/theme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24/8/2015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24/8/2015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EA61F-53F1-49B5-BFAB-A8CE5B034A0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98102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marL="11135">
              <a:lnSpc>
                <a:spcPct val="100000"/>
              </a:lnSpc>
              <a:defRPr sz="400" b="0" i="0">
                <a:solidFill>
                  <a:srgbClr val="656500"/>
                </a:solidFill>
                <a:latin typeface="Verdana"/>
                <a:cs typeface="Verdana"/>
              </a:defRPr>
            </a:lvl1pPr>
          </a:lstStyle>
          <a:p>
            <a:r>
              <a:rPr lang="el-GR" spc="-4" dirty="0" smtClean="0"/>
              <a:t>Σ</a:t>
            </a:r>
            <a:r>
              <a:rPr lang="el-GR" dirty="0" smtClean="0"/>
              <a:t>χ</a:t>
            </a:r>
            <a:r>
              <a:rPr lang="el-GR" spc="-9" dirty="0" smtClean="0"/>
              <a:t>ε</a:t>
            </a:r>
            <a:r>
              <a:rPr lang="el-GR" spc="4" dirty="0" smtClean="0"/>
              <a:t>δί</a:t>
            </a:r>
            <a:r>
              <a:rPr lang="el-GR" spc="-4" dirty="0" smtClean="0"/>
              <a:t>α</a:t>
            </a:r>
            <a:r>
              <a:rPr lang="el-GR" spc="-9" dirty="0" smtClean="0"/>
              <a:t>σ</a:t>
            </a:r>
            <a:r>
              <a:rPr lang="el-GR" dirty="0" smtClean="0"/>
              <a:t>η</a:t>
            </a:r>
            <a:r>
              <a:rPr lang="el-GR" spc="-4" dirty="0" smtClean="0"/>
              <a:t> </a:t>
            </a:r>
            <a:r>
              <a:rPr lang="el-GR" spc="-9" dirty="0" smtClean="0"/>
              <a:t>Υ</a:t>
            </a:r>
            <a:r>
              <a:rPr lang="el-GR" dirty="0" smtClean="0"/>
              <a:t>π</a:t>
            </a:r>
            <a:r>
              <a:rPr lang="el-GR" spc="-9" dirty="0" smtClean="0"/>
              <a:t>ο</a:t>
            </a:r>
            <a:r>
              <a:rPr lang="el-GR" dirty="0" smtClean="0"/>
              <a:t>λ</a:t>
            </a:r>
            <a:r>
              <a:rPr lang="el-GR" spc="-9" dirty="0" smtClean="0"/>
              <a:t>ο</a:t>
            </a:r>
            <a:r>
              <a:rPr lang="el-GR" dirty="0" smtClean="0"/>
              <a:t>γ</a:t>
            </a:r>
            <a:r>
              <a:rPr lang="el-GR" spc="4" dirty="0" smtClean="0"/>
              <a:t>ι</a:t>
            </a:r>
            <a:r>
              <a:rPr lang="el-GR" spc="-9" dirty="0" smtClean="0"/>
              <a:t>στ</a:t>
            </a:r>
            <a:r>
              <a:rPr lang="el-GR" spc="4" dirty="0" smtClean="0"/>
              <a:t>ι</a:t>
            </a:r>
            <a:r>
              <a:rPr lang="el-GR" spc="-9" dirty="0" smtClean="0"/>
              <a:t>κ</a:t>
            </a:r>
            <a:r>
              <a:rPr lang="el-GR" spc="-4" dirty="0" smtClean="0"/>
              <a:t>ώ</a:t>
            </a:r>
            <a:r>
              <a:rPr lang="el-GR" dirty="0" smtClean="0"/>
              <a:t>ν</a:t>
            </a:r>
            <a:r>
              <a:rPr lang="el-GR" spc="-9" dirty="0" smtClean="0"/>
              <a:t> </a:t>
            </a:r>
            <a:r>
              <a:rPr lang="el-GR" spc="-4" dirty="0" smtClean="0"/>
              <a:t>Σ</a:t>
            </a:r>
            <a:r>
              <a:rPr lang="el-GR" spc="4" dirty="0" smtClean="0"/>
              <a:t>υ</a:t>
            </a:r>
            <a:r>
              <a:rPr lang="el-GR" spc="-9" dirty="0" smtClean="0"/>
              <a:t>σ</a:t>
            </a:r>
            <a:r>
              <a:rPr lang="el-GR" dirty="0" smtClean="0"/>
              <a:t>τ</a:t>
            </a:r>
            <a:r>
              <a:rPr lang="el-GR" spc="-9" dirty="0" smtClean="0"/>
              <a:t>η</a:t>
            </a:r>
            <a:r>
              <a:rPr lang="el-GR" dirty="0" smtClean="0"/>
              <a:t>µ</a:t>
            </a:r>
            <a:r>
              <a:rPr lang="el-GR" spc="-4" dirty="0" smtClean="0"/>
              <a:t>ά</a:t>
            </a:r>
            <a:r>
              <a:rPr lang="el-GR" dirty="0" smtClean="0"/>
              <a:t>τ</a:t>
            </a:r>
            <a:r>
              <a:rPr lang="el-GR" spc="-13" dirty="0" smtClean="0"/>
              <a:t>ω</a:t>
            </a:r>
            <a:r>
              <a:rPr lang="el-GR" dirty="0" smtClean="0"/>
              <a:t>ν</a:t>
            </a:r>
            <a:endParaRPr lang="el-GR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8/24/2015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DBE7C3"/>
          </a:solidFill>
        </p:spPr>
        <p:txBody>
          <a:bodyPr>
            <a:normAutofit/>
          </a:bodyPr>
          <a:lstStyle>
            <a:lvl1pPr marL="268288" indent="0"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91264" cy="5040560"/>
          </a:xfrm>
        </p:spPr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4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001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>
            <a:lvl1pPr marL="268288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5328592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300"/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3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09" r:id="rId11"/>
    <p:sldLayoutId id="214748371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149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Σχεδίαση ψηφιακών συστημάτων 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1924199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 smtClean="0"/>
              <a:t>2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Σχεδίαση συνδυαστικών κυκλωµάτων στη VHDL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Ιωάννης Βογιατζής</a:t>
            </a:r>
            <a:endParaRPr lang="el-GR" sz="2200" dirty="0"/>
          </a:p>
          <a:p>
            <a:pPr>
              <a:spcBef>
                <a:spcPts val="0"/>
              </a:spcBef>
            </a:pPr>
            <a:r>
              <a:rPr lang="el-GR" sz="2200" dirty="0"/>
              <a:t>Τμήμα </a:t>
            </a:r>
            <a:r>
              <a:rPr lang="el-GR" sz="2200" dirty="0" smtClean="0"/>
              <a:t>Μηχανικών Πληροφορικής ΤΕ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Προκαθορισµένοι τύποι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∆ηλώνονται σε πακέτα (</a:t>
            </a:r>
            <a:r>
              <a:rPr lang="en-GB" dirty="0" smtClean="0"/>
              <a:t>packages):</a:t>
            </a:r>
          </a:p>
          <a:p>
            <a:r>
              <a:rPr lang="el-GR" dirty="0" smtClean="0"/>
              <a:t>Πακέτο </a:t>
            </a:r>
            <a:r>
              <a:rPr lang="en-GB" dirty="0" smtClean="0"/>
              <a:t>standard </a:t>
            </a:r>
            <a:r>
              <a:rPr lang="el-GR" dirty="0" smtClean="0"/>
              <a:t>της βιβλιοθήκης </a:t>
            </a:r>
            <a:r>
              <a:rPr lang="en-GB" dirty="0" smtClean="0"/>
              <a:t>std:</a:t>
            </a:r>
          </a:p>
          <a:p>
            <a:pPr lvl="1"/>
            <a:r>
              <a:rPr lang="el-GR" dirty="0" smtClean="0"/>
              <a:t>Τύποι: </a:t>
            </a:r>
            <a:r>
              <a:rPr lang="en-GB" dirty="0" smtClean="0"/>
              <a:t>BIT, BOOLEAN, INTEGER, </a:t>
            </a:r>
            <a:r>
              <a:rPr lang="el-GR" dirty="0" smtClean="0"/>
              <a:t>και </a:t>
            </a:r>
            <a:r>
              <a:rPr lang="en-GB" dirty="0" smtClean="0"/>
              <a:t>REAL</a:t>
            </a:r>
          </a:p>
          <a:p>
            <a:r>
              <a:rPr lang="el-GR" dirty="0" smtClean="0"/>
              <a:t>Πακέτο </a:t>
            </a:r>
            <a:r>
              <a:rPr lang="en-GB" dirty="0" smtClean="0"/>
              <a:t>std_logic_1164 </a:t>
            </a:r>
            <a:r>
              <a:rPr lang="el-GR" dirty="0" smtClean="0"/>
              <a:t>της βιβλιοθήκης </a:t>
            </a:r>
            <a:r>
              <a:rPr lang="en-GB" dirty="0" smtClean="0"/>
              <a:t>ieee:</a:t>
            </a:r>
          </a:p>
          <a:p>
            <a:pPr lvl="1"/>
            <a:r>
              <a:rPr lang="el-GR" dirty="0" smtClean="0"/>
              <a:t>Τύποι: </a:t>
            </a:r>
            <a:r>
              <a:rPr lang="en-GB" dirty="0" smtClean="0"/>
              <a:t>STD_LOGIC </a:t>
            </a:r>
            <a:r>
              <a:rPr lang="el-GR" dirty="0" smtClean="0"/>
              <a:t>και </a:t>
            </a:r>
            <a:r>
              <a:rPr lang="en-GB" dirty="0" smtClean="0"/>
              <a:t>STD_ULOGIC</a:t>
            </a:r>
          </a:p>
          <a:p>
            <a:r>
              <a:rPr lang="el-GR" dirty="0" smtClean="0"/>
              <a:t>Πακέτο </a:t>
            </a:r>
            <a:r>
              <a:rPr lang="en-GB" dirty="0" smtClean="0"/>
              <a:t>std_logic_arith </a:t>
            </a:r>
            <a:r>
              <a:rPr lang="el-GR" dirty="0" smtClean="0"/>
              <a:t>της βιβλιοθήκης </a:t>
            </a:r>
            <a:r>
              <a:rPr lang="en-GB" dirty="0" smtClean="0"/>
              <a:t>ieee:</a:t>
            </a:r>
          </a:p>
          <a:p>
            <a:pPr lvl="1"/>
            <a:r>
              <a:rPr lang="el-GR" dirty="0" smtClean="0"/>
              <a:t>Τύποι: </a:t>
            </a:r>
            <a:r>
              <a:rPr lang="en-GB" dirty="0" smtClean="0"/>
              <a:t>SIGNED </a:t>
            </a:r>
            <a:r>
              <a:rPr lang="el-GR" dirty="0" smtClean="0"/>
              <a:t>και </a:t>
            </a:r>
            <a:r>
              <a:rPr lang="en-GB" dirty="0" smtClean="0"/>
              <a:t>UNSIGNED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780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2"/>
          <p:cNvSpPr txBox="1"/>
          <p:nvPr/>
        </p:nvSpPr>
        <p:spPr>
          <a:xfrm>
            <a:off x="1115616" y="4797152"/>
            <a:ext cx="6480720" cy="553998"/>
          </a:xfrm>
          <a:prstGeom prst="rect">
            <a:avLst/>
          </a:prstGeom>
          <a:ln w="9524">
            <a:solidFill>
              <a:srgbClr val="9898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5085">
              <a:lnSpc>
                <a:spcPct val="100000"/>
              </a:lnSpc>
            </a:pPr>
            <a:r>
              <a:rPr spc="-10" dirty="0">
                <a:latin typeface="Lucida Console"/>
                <a:cs typeface="Lucida Console"/>
              </a:rPr>
              <a:t>library</a:t>
            </a:r>
            <a:r>
              <a:rPr spc="5" dirty="0">
                <a:latin typeface="Lucida Console"/>
                <a:cs typeface="Lucida Console"/>
              </a:rPr>
              <a:t> </a:t>
            </a:r>
            <a:r>
              <a:rPr spc="-10" dirty="0">
                <a:latin typeface="Lucida Console"/>
                <a:cs typeface="Lucida Console"/>
              </a:rPr>
              <a:t>library_nam</a:t>
            </a:r>
            <a:r>
              <a:rPr spc="-25" dirty="0">
                <a:latin typeface="Lucida Console"/>
                <a:cs typeface="Lucida Console"/>
              </a:rPr>
              <a:t>e</a:t>
            </a:r>
            <a:r>
              <a:rPr spc="-10" dirty="0">
                <a:latin typeface="Lucida Console"/>
                <a:cs typeface="Lucida Console"/>
              </a:rPr>
              <a:t>;</a:t>
            </a:r>
            <a:endParaRPr dirty="0">
              <a:latin typeface="Lucida Console"/>
              <a:cs typeface="Lucida Console"/>
            </a:endParaRPr>
          </a:p>
          <a:p>
            <a:pPr marL="45085">
              <a:lnSpc>
                <a:spcPct val="100000"/>
              </a:lnSpc>
            </a:pPr>
            <a:r>
              <a:rPr spc="-10" dirty="0">
                <a:latin typeface="Lucida Console"/>
                <a:cs typeface="Lucida Console"/>
              </a:rPr>
              <a:t>use</a:t>
            </a:r>
            <a:r>
              <a:rPr spc="5" dirty="0">
                <a:latin typeface="Lucida Console"/>
                <a:cs typeface="Lucida Console"/>
              </a:rPr>
              <a:t> </a:t>
            </a:r>
            <a:r>
              <a:rPr spc="-10" dirty="0">
                <a:latin typeface="Lucida Console"/>
                <a:cs typeface="Lucida Console"/>
              </a:rPr>
              <a:t>library_name.pa</a:t>
            </a:r>
            <a:r>
              <a:rPr spc="-25" dirty="0">
                <a:latin typeface="Lucida Console"/>
                <a:cs typeface="Lucida Console"/>
              </a:rPr>
              <a:t>c</a:t>
            </a:r>
            <a:r>
              <a:rPr spc="-10" dirty="0">
                <a:latin typeface="Lucida Console"/>
                <a:cs typeface="Lucida Console"/>
              </a:rPr>
              <a:t>kage_name.package_parts;</a:t>
            </a:r>
            <a:endParaRPr dirty="0">
              <a:latin typeface="Lucida Console"/>
              <a:cs typeface="Lucida Console"/>
            </a:endParaRPr>
          </a:p>
        </p:txBody>
      </p:sp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Πακέτα</a:t>
            </a:r>
            <a:endParaRPr lang="el-GR" dirty="0"/>
          </a:p>
        </p:txBody>
      </p:sp>
      <p:sp>
        <p:nvSpPr>
          <p:cNvPr id="7" name="6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3024336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Για να χρησιµοποιήσουµε ένα τύπο που περιέχεται σε ένα πακέτο:</a:t>
            </a:r>
          </a:p>
          <a:p>
            <a:pPr lvl="1"/>
            <a:r>
              <a:rPr lang="el-GR" dirty="0" smtClean="0"/>
              <a:t>Πριν τη δήλωση της οντότητας:</a:t>
            </a:r>
          </a:p>
          <a:p>
            <a:pPr lvl="1"/>
            <a:r>
              <a:rPr lang="el-GR" dirty="0" smtClean="0"/>
              <a:t>∆ηλώνουµε τη βιβλιοθήκη στην οποία βρίσκεται το πακέτο</a:t>
            </a:r>
          </a:p>
          <a:p>
            <a:pPr lvl="1"/>
            <a:r>
              <a:rPr lang="el-GR" dirty="0" smtClean="0"/>
              <a:t>Ορίζουµε το πακέτο µε µια φράση χρήσης (use clause)</a:t>
            </a:r>
          </a:p>
          <a:p>
            <a:pPr lvl="1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6053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9"/>
          <p:cNvSpPr/>
          <p:nvPr/>
        </p:nvSpPr>
        <p:spPr>
          <a:xfrm>
            <a:off x="1775459" y="3690688"/>
            <a:ext cx="3588629" cy="1970560"/>
          </a:xfrm>
          <a:custGeom>
            <a:avLst/>
            <a:gdLst/>
            <a:ahLst/>
            <a:cxnLst/>
            <a:rect l="l" t="t" r="r" b="b"/>
            <a:pathLst>
              <a:path w="2312035" h="1275715">
                <a:moveTo>
                  <a:pt x="0" y="1275587"/>
                </a:moveTo>
                <a:lnTo>
                  <a:pt x="2311907" y="1275587"/>
                </a:lnTo>
                <a:lnTo>
                  <a:pt x="2311907" y="0"/>
                </a:lnTo>
                <a:lnTo>
                  <a:pt x="0" y="0"/>
                </a:lnTo>
                <a:lnTo>
                  <a:pt x="0" y="1275587"/>
                </a:lnTo>
                <a:close/>
              </a:path>
            </a:pathLst>
          </a:custGeom>
          <a:ln w="9524">
            <a:solidFill>
              <a:srgbClr val="9898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20"/>
          <p:cNvSpPr txBox="1"/>
          <p:nvPr/>
        </p:nvSpPr>
        <p:spPr>
          <a:xfrm>
            <a:off x="1027542" y="1250933"/>
            <a:ext cx="6352770" cy="2562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2085" indent="-172720">
              <a:lnSpc>
                <a:spcPct val="150000"/>
              </a:lnSpc>
              <a:buFont typeface="Arial" pitchFamily="34" charset="0"/>
              <a:buChar char="•"/>
            </a:pPr>
            <a:r>
              <a:rPr sz="2000" spc="-15" dirty="0" smtClean="0">
                <a:latin typeface="Calibri" panose="020F0502020204030204" pitchFamily="34" charset="0"/>
                <a:cs typeface="Verdana"/>
              </a:rPr>
              <a:t>Συν</a:t>
            </a:r>
            <a:r>
              <a:rPr sz="2000" spc="-5" dirty="0" smtClean="0">
                <a:latin typeface="Calibri" panose="020F0502020204030204" pitchFamily="34" charset="0"/>
                <a:cs typeface="Verdana"/>
              </a:rPr>
              <a:t>ή</a:t>
            </a:r>
            <a:r>
              <a:rPr sz="2000" spc="-15" dirty="0" smtClean="0">
                <a:latin typeface="Calibri" panose="020F0502020204030204" pitchFamily="34" charset="0"/>
                <a:cs typeface="Verdana"/>
              </a:rPr>
              <a:t>θω</a:t>
            </a:r>
            <a:r>
              <a:rPr sz="2000" spc="-10" dirty="0" smtClean="0">
                <a:latin typeface="Calibri" panose="020F0502020204030204" pitchFamily="34" charset="0"/>
                <a:cs typeface="Verdana"/>
              </a:rPr>
              <a:t>ς</a:t>
            </a:r>
            <a:r>
              <a:rPr sz="2000" dirty="0" smtClean="0">
                <a:latin typeface="Calibri" panose="020F0502020204030204" pitchFamily="34" charset="0"/>
                <a:cs typeface="Verdana"/>
              </a:rPr>
              <a:t> </a:t>
            </a:r>
            <a:r>
              <a:rPr sz="2000" spc="-15" dirty="0" smtClean="0">
                <a:latin typeface="Calibri" panose="020F0502020204030204" pitchFamily="34" charset="0"/>
                <a:cs typeface="Verdana"/>
              </a:rPr>
              <a:t>σ</a:t>
            </a:r>
            <a:r>
              <a:rPr sz="2000" spc="-10" dirty="0" smtClean="0">
                <a:latin typeface="Calibri" panose="020F0502020204030204" pitchFamily="34" charset="0"/>
                <a:cs typeface="Verdana"/>
              </a:rPr>
              <a:t>ε</a:t>
            </a:r>
            <a:r>
              <a:rPr sz="2000" spc="5" dirty="0" smtClean="0">
                <a:latin typeface="Calibri" panose="020F0502020204030204" pitchFamily="34" charset="0"/>
                <a:cs typeface="Verdana"/>
              </a:rPr>
              <a:t> </a:t>
            </a:r>
            <a:r>
              <a:rPr sz="2000" spc="-10" dirty="0" smtClean="0">
                <a:latin typeface="Calibri" panose="020F0502020204030204" pitchFamily="34" charset="0"/>
                <a:cs typeface="Verdana"/>
              </a:rPr>
              <a:t>µ</a:t>
            </a:r>
            <a:r>
              <a:rPr sz="2000" spc="5" dirty="0" smtClean="0">
                <a:latin typeface="Calibri" panose="020F0502020204030204" pitchFamily="34" charset="0"/>
                <a:cs typeface="Verdana"/>
              </a:rPr>
              <a:t>ι</a:t>
            </a:r>
            <a:r>
              <a:rPr sz="2000" spc="-10" dirty="0" smtClean="0">
                <a:latin typeface="Calibri" panose="020F0502020204030204" pitchFamily="34" charset="0"/>
                <a:cs typeface="Verdana"/>
              </a:rPr>
              <a:t>α </a:t>
            </a:r>
            <a:r>
              <a:rPr sz="2000" spc="-15" dirty="0" smtClean="0">
                <a:latin typeface="Calibri" panose="020F0502020204030204" pitchFamily="34" charset="0"/>
                <a:cs typeface="Verdana"/>
              </a:rPr>
              <a:t>σ</a:t>
            </a:r>
            <a:r>
              <a:rPr sz="2000" spc="-10" dirty="0" smtClean="0">
                <a:latin typeface="Calibri" panose="020F0502020204030204" pitchFamily="34" charset="0"/>
                <a:cs typeface="Verdana"/>
              </a:rPr>
              <a:t>χ</a:t>
            </a:r>
            <a:r>
              <a:rPr sz="2000" spc="-5" dirty="0" smtClean="0">
                <a:latin typeface="Calibri" panose="020F0502020204030204" pitchFamily="34" charset="0"/>
                <a:cs typeface="Verdana"/>
              </a:rPr>
              <a:t>ε</a:t>
            </a:r>
            <a:r>
              <a:rPr sz="2000" spc="-10" dirty="0" smtClean="0">
                <a:latin typeface="Calibri" panose="020F0502020204030204" pitchFamily="34" charset="0"/>
                <a:cs typeface="Verdana"/>
              </a:rPr>
              <a:t>δί</a:t>
            </a:r>
            <a:r>
              <a:rPr sz="2000" spc="-15" dirty="0" smtClean="0">
                <a:latin typeface="Calibri" panose="020F0502020204030204" pitchFamily="34" charset="0"/>
                <a:cs typeface="Verdana"/>
              </a:rPr>
              <a:t>α</a:t>
            </a:r>
            <a:r>
              <a:rPr sz="2000" dirty="0" smtClean="0">
                <a:latin typeface="Calibri" panose="020F0502020204030204" pitchFamily="34" charset="0"/>
                <a:cs typeface="Verdana"/>
              </a:rPr>
              <a:t>σ</a:t>
            </a:r>
            <a:r>
              <a:rPr sz="2000" spc="-10" dirty="0" smtClean="0">
                <a:latin typeface="Calibri" panose="020F0502020204030204" pitchFamily="34" charset="0"/>
                <a:cs typeface="Verdana"/>
              </a:rPr>
              <a:t>η χ</a:t>
            </a:r>
            <a:r>
              <a:rPr sz="2000" spc="-5" dirty="0" smtClean="0">
                <a:latin typeface="Calibri" panose="020F0502020204030204" pitchFamily="34" charset="0"/>
                <a:cs typeface="Verdana"/>
              </a:rPr>
              <a:t>ρ</a:t>
            </a:r>
            <a:r>
              <a:rPr sz="2000" spc="-15" dirty="0" smtClean="0">
                <a:latin typeface="Calibri" panose="020F0502020204030204" pitchFamily="34" charset="0"/>
                <a:cs typeface="Verdana"/>
              </a:rPr>
              <a:t>η</a:t>
            </a:r>
            <a:r>
              <a:rPr sz="2000" dirty="0" smtClean="0">
                <a:latin typeface="Calibri" panose="020F0502020204030204" pitchFamily="34" charset="0"/>
                <a:cs typeface="Verdana"/>
              </a:rPr>
              <a:t>σ</a:t>
            </a:r>
            <a:r>
              <a:rPr sz="2000" spc="-10" dirty="0" smtClean="0">
                <a:latin typeface="Calibri" panose="020F0502020204030204" pitchFamily="34" charset="0"/>
                <a:cs typeface="Verdana"/>
              </a:rPr>
              <a:t>ιµοποιο</a:t>
            </a:r>
            <a:r>
              <a:rPr sz="2000" dirty="0" smtClean="0">
                <a:latin typeface="Calibri" panose="020F0502020204030204" pitchFamily="34" charset="0"/>
                <a:cs typeface="Verdana"/>
              </a:rPr>
              <a:t>ύ</a:t>
            </a:r>
            <a:r>
              <a:rPr sz="2000" spc="-10" dirty="0" smtClean="0">
                <a:latin typeface="Calibri" panose="020F0502020204030204" pitchFamily="34" charset="0"/>
                <a:cs typeface="Verdana"/>
              </a:rPr>
              <a:t>µε</a:t>
            </a:r>
            <a:r>
              <a:rPr sz="2000" spc="-5" dirty="0" smtClean="0">
                <a:latin typeface="Calibri" panose="020F0502020204030204" pitchFamily="34" charset="0"/>
                <a:cs typeface="Verdana"/>
              </a:rPr>
              <a:t> τ</a:t>
            </a:r>
            <a:r>
              <a:rPr sz="2000" spc="-15" dirty="0" smtClean="0">
                <a:latin typeface="Calibri" panose="020F0502020204030204" pitchFamily="34" charset="0"/>
                <a:cs typeface="Verdana"/>
              </a:rPr>
              <a:t>ύ</a:t>
            </a:r>
            <a:r>
              <a:rPr sz="2000" spc="-10" dirty="0" smtClean="0">
                <a:latin typeface="Calibri" panose="020F0502020204030204" pitchFamily="34" charset="0"/>
                <a:cs typeface="Verdana"/>
              </a:rPr>
              <a:t>πο</a:t>
            </a:r>
            <a:r>
              <a:rPr sz="2000" spc="-15" dirty="0" smtClean="0">
                <a:latin typeface="Calibri" panose="020F0502020204030204" pitchFamily="34" charset="0"/>
                <a:cs typeface="Verdana"/>
              </a:rPr>
              <a:t>υ</a:t>
            </a:r>
            <a:r>
              <a:rPr sz="2000" spc="-10" dirty="0" smtClean="0">
                <a:latin typeface="Calibri" panose="020F0502020204030204" pitchFamily="34" charset="0"/>
                <a:cs typeface="Verdana"/>
              </a:rPr>
              <a:t>ς</a:t>
            </a:r>
            <a:r>
              <a:rPr sz="2000" spc="-5" dirty="0" smtClean="0">
                <a:latin typeface="Calibri" panose="020F0502020204030204" pitchFamily="34" charset="0"/>
                <a:cs typeface="Verdana"/>
              </a:rPr>
              <a:t> </a:t>
            </a:r>
            <a:r>
              <a:rPr sz="2000" spc="-15" dirty="0" smtClean="0">
                <a:latin typeface="Calibri" panose="020F0502020204030204" pitchFamily="34" charset="0"/>
                <a:cs typeface="Verdana"/>
              </a:rPr>
              <a:t>α</a:t>
            </a:r>
            <a:r>
              <a:rPr sz="2000" spc="-10" dirty="0" smtClean="0">
                <a:latin typeface="Calibri" panose="020F0502020204030204" pitchFamily="34" charset="0"/>
                <a:cs typeface="Verdana"/>
              </a:rPr>
              <a:t>πό</a:t>
            </a:r>
            <a:r>
              <a:rPr sz="2000" dirty="0" smtClean="0">
                <a:latin typeface="Calibri" panose="020F0502020204030204" pitchFamily="34" charset="0"/>
                <a:cs typeface="Verdana"/>
              </a:rPr>
              <a:t> </a:t>
            </a:r>
            <a:r>
              <a:rPr sz="2000" spc="-10" dirty="0" smtClean="0">
                <a:latin typeface="Calibri" panose="020F0502020204030204" pitchFamily="34" charset="0"/>
                <a:cs typeface="Verdana"/>
              </a:rPr>
              <a:t>3</a:t>
            </a:r>
            <a:r>
              <a:rPr sz="2000" dirty="0" smtClean="0">
                <a:latin typeface="Calibri" panose="020F0502020204030204" pitchFamily="34" charset="0"/>
                <a:cs typeface="Verdana"/>
              </a:rPr>
              <a:t> </a:t>
            </a:r>
            <a:r>
              <a:rPr sz="2000" spc="-10" dirty="0" smtClean="0">
                <a:latin typeface="Calibri" panose="020F0502020204030204" pitchFamily="34" charset="0"/>
                <a:cs typeface="Verdana"/>
              </a:rPr>
              <a:t>π</a:t>
            </a:r>
            <a:r>
              <a:rPr sz="2000" spc="-15" dirty="0" smtClean="0">
                <a:latin typeface="Calibri" panose="020F0502020204030204" pitchFamily="34" charset="0"/>
                <a:cs typeface="Verdana"/>
              </a:rPr>
              <a:t>ακέ</a:t>
            </a:r>
            <a:r>
              <a:rPr sz="2000" spc="-5" dirty="0" smtClean="0">
                <a:latin typeface="Calibri" panose="020F0502020204030204" pitchFamily="34" charset="0"/>
                <a:cs typeface="Verdana"/>
              </a:rPr>
              <a:t>τ</a:t>
            </a:r>
            <a:r>
              <a:rPr sz="2000" spc="-15" dirty="0" smtClean="0">
                <a:latin typeface="Calibri" panose="020F0502020204030204" pitchFamily="34" charset="0"/>
                <a:cs typeface="Verdana"/>
              </a:rPr>
              <a:t>α</a:t>
            </a:r>
            <a:r>
              <a:rPr sz="2000" spc="-10" dirty="0" smtClean="0">
                <a:latin typeface="Calibri" panose="020F0502020204030204" pitchFamily="34" charset="0"/>
                <a:cs typeface="Verdana"/>
              </a:rPr>
              <a:t>:</a:t>
            </a:r>
            <a:endParaRPr sz="2000" dirty="0" smtClean="0">
              <a:latin typeface="Calibri" panose="020F0502020204030204" pitchFamily="34" charset="0"/>
              <a:cs typeface="Verdana"/>
            </a:endParaRPr>
          </a:p>
          <a:p>
            <a:pPr marL="371475" indent="-142875">
              <a:lnSpc>
                <a:spcPct val="150000"/>
              </a:lnSpc>
              <a:buClr>
                <a:srgbClr val="999900"/>
              </a:buClr>
              <a:buSzPct val="75000"/>
              <a:buFont typeface="Arial"/>
              <a:buChar char="•"/>
              <a:tabLst>
                <a:tab pos="372110" algn="l"/>
              </a:tabLst>
            </a:pPr>
            <a:r>
              <a:rPr sz="2000" spc="0" dirty="0" smtClean="0">
                <a:latin typeface="Calibri" panose="020F0502020204030204" pitchFamily="34" charset="0"/>
                <a:cs typeface="Verdana"/>
              </a:rPr>
              <a:t>i</a:t>
            </a:r>
            <a:r>
              <a:rPr sz="2000" spc="-15" dirty="0" smtClean="0">
                <a:latin typeface="Calibri" panose="020F0502020204030204" pitchFamily="34" charset="0"/>
                <a:cs typeface="Verdana"/>
              </a:rPr>
              <a:t>eee</a:t>
            </a:r>
            <a:r>
              <a:rPr sz="2000" spc="-10" dirty="0" smtClean="0">
                <a:latin typeface="Calibri" panose="020F0502020204030204" pitchFamily="34" charset="0"/>
                <a:cs typeface="Verdana"/>
              </a:rPr>
              <a:t>.</a:t>
            </a:r>
            <a:r>
              <a:rPr sz="2000" spc="-15" dirty="0" smtClean="0">
                <a:latin typeface="Calibri" panose="020F0502020204030204" pitchFamily="34" charset="0"/>
                <a:cs typeface="Verdana"/>
              </a:rPr>
              <a:t>s</a:t>
            </a:r>
            <a:r>
              <a:rPr sz="2000" spc="-10" dirty="0" smtClean="0">
                <a:latin typeface="Calibri" panose="020F0502020204030204" pitchFamily="34" charset="0"/>
                <a:cs typeface="Verdana"/>
              </a:rPr>
              <a:t>td_</a:t>
            </a:r>
            <a:r>
              <a:rPr sz="2000" spc="0" dirty="0" smtClean="0">
                <a:latin typeface="Calibri" panose="020F0502020204030204" pitchFamily="34" charset="0"/>
                <a:cs typeface="Verdana"/>
              </a:rPr>
              <a:t>l</a:t>
            </a:r>
            <a:r>
              <a:rPr sz="2000" spc="-15" dirty="0" smtClean="0">
                <a:latin typeface="Calibri" panose="020F0502020204030204" pitchFamily="34" charset="0"/>
                <a:cs typeface="Verdana"/>
              </a:rPr>
              <a:t>o</a:t>
            </a:r>
            <a:r>
              <a:rPr sz="2000" spc="-10" dirty="0" smtClean="0">
                <a:latin typeface="Calibri" panose="020F0502020204030204" pitchFamily="34" charset="0"/>
                <a:cs typeface="Verdana"/>
              </a:rPr>
              <a:t>g</a:t>
            </a:r>
            <a:r>
              <a:rPr sz="2000" spc="0" dirty="0" smtClean="0">
                <a:latin typeface="Calibri" panose="020F0502020204030204" pitchFamily="34" charset="0"/>
                <a:cs typeface="Verdana"/>
              </a:rPr>
              <a:t>i</a:t>
            </a:r>
            <a:r>
              <a:rPr sz="2000" spc="-15" dirty="0" smtClean="0">
                <a:latin typeface="Calibri" panose="020F0502020204030204" pitchFamily="34" charset="0"/>
                <a:cs typeface="Verdana"/>
              </a:rPr>
              <a:t>c</a:t>
            </a:r>
            <a:r>
              <a:rPr sz="2000" spc="-10" dirty="0" smtClean="0">
                <a:latin typeface="Calibri" panose="020F0502020204030204" pitchFamily="34" charset="0"/>
                <a:cs typeface="Verdana"/>
              </a:rPr>
              <a:t>_1164</a:t>
            </a:r>
            <a:r>
              <a:rPr sz="2000" spc="-5" dirty="0" smtClean="0">
                <a:latin typeface="Calibri" panose="020F0502020204030204" pitchFamily="34" charset="0"/>
                <a:cs typeface="Verdana"/>
              </a:rPr>
              <a:t> (</a:t>
            </a:r>
            <a:r>
              <a:rPr sz="2000" spc="0" dirty="0" smtClean="0">
                <a:latin typeface="Calibri" panose="020F0502020204030204" pitchFamily="34" charset="0"/>
                <a:cs typeface="Verdana"/>
              </a:rPr>
              <a:t>i</a:t>
            </a:r>
            <a:r>
              <a:rPr sz="2000" spc="-15" dirty="0" smtClean="0">
                <a:latin typeface="Calibri" panose="020F0502020204030204" pitchFamily="34" charset="0"/>
                <a:cs typeface="Verdana"/>
              </a:rPr>
              <a:t>ee</a:t>
            </a:r>
            <a:r>
              <a:rPr sz="2000" spc="-10" dirty="0" smtClean="0">
                <a:latin typeface="Calibri" panose="020F0502020204030204" pitchFamily="34" charset="0"/>
                <a:cs typeface="Verdana"/>
              </a:rPr>
              <a:t>e </a:t>
            </a:r>
            <a:r>
              <a:rPr sz="2000" spc="0" dirty="0" smtClean="0">
                <a:latin typeface="Calibri" panose="020F0502020204030204" pitchFamily="34" charset="0"/>
                <a:cs typeface="Verdana"/>
              </a:rPr>
              <a:t>li</a:t>
            </a:r>
            <a:r>
              <a:rPr sz="2000" spc="-10" dirty="0" smtClean="0">
                <a:latin typeface="Calibri" panose="020F0502020204030204" pitchFamily="34" charset="0"/>
                <a:cs typeface="Verdana"/>
              </a:rPr>
              <a:t>brar</a:t>
            </a:r>
            <a:r>
              <a:rPr sz="2000" spc="-15" dirty="0" smtClean="0">
                <a:latin typeface="Calibri" panose="020F0502020204030204" pitchFamily="34" charset="0"/>
                <a:cs typeface="Verdana"/>
              </a:rPr>
              <a:t>y</a:t>
            </a:r>
            <a:r>
              <a:rPr sz="2000" spc="-5" dirty="0" smtClean="0">
                <a:latin typeface="Calibri" panose="020F0502020204030204" pitchFamily="34" charset="0"/>
                <a:cs typeface="Verdana"/>
              </a:rPr>
              <a:t>)</a:t>
            </a:r>
            <a:endParaRPr sz="2000" dirty="0" smtClean="0">
              <a:latin typeface="Calibri" panose="020F0502020204030204" pitchFamily="34" charset="0"/>
              <a:cs typeface="Verdana"/>
            </a:endParaRPr>
          </a:p>
          <a:p>
            <a:pPr marL="371475" indent="-142875">
              <a:lnSpc>
                <a:spcPct val="150000"/>
              </a:lnSpc>
              <a:buClr>
                <a:srgbClr val="999900"/>
              </a:buClr>
              <a:buSzPct val="75000"/>
              <a:buFont typeface="Arial"/>
              <a:buChar char="•"/>
              <a:tabLst>
                <a:tab pos="372110" algn="l"/>
              </a:tabLst>
            </a:pPr>
            <a:r>
              <a:rPr sz="2000" spc="-15" dirty="0" smtClean="0">
                <a:latin typeface="Calibri" panose="020F0502020204030204" pitchFamily="34" charset="0"/>
                <a:cs typeface="Verdana"/>
              </a:rPr>
              <a:t>s</a:t>
            </a:r>
            <a:r>
              <a:rPr sz="2000" spc="-5" dirty="0" smtClean="0">
                <a:latin typeface="Calibri" panose="020F0502020204030204" pitchFamily="34" charset="0"/>
                <a:cs typeface="Verdana"/>
              </a:rPr>
              <a:t>tan</a:t>
            </a:r>
            <a:r>
              <a:rPr sz="2000" spc="-10" dirty="0" smtClean="0">
                <a:latin typeface="Calibri" panose="020F0502020204030204" pitchFamily="34" charset="0"/>
                <a:cs typeface="Verdana"/>
              </a:rPr>
              <a:t>dard</a:t>
            </a:r>
            <a:r>
              <a:rPr sz="2000" dirty="0" smtClean="0">
                <a:latin typeface="Calibri" panose="020F0502020204030204" pitchFamily="34" charset="0"/>
                <a:cs typeface="Verdana"/>
              </a:rPr>
              <a:t> </a:t>
            </a:r>
            <a:r>
              <a:rPr sz="2000" spc="-5" dirty="0" smtClean="0">
                <a:latin typeface="Calibri" panose="020F0502020204030204" pitchFamily="34" charset="0"/>
                <a:cs typeface="Verdana"/>
              </a:rPr>
              <a:t>(</a:t>
            </a:r>
            <a:r>
              <a:rPr sz="2000" spc="-15" dirty="0" smtClean="0">
                <a:latin typeface="Calibri" panose="020F0502020204030204" pitchFamily="34" charset="0"/>
                <a:cs typeface="Verdana"/>
              </a:rPr>
              <a:t>s</a:t>
            </a:r>
            <a:r>
              <a:rPr sz="2000" spc="-5" dirty="0" smtClean="0">
                <a:latin typeface="Calibri" panose="020F0502020204030204" pitchFamily="34" charset="0"/>
                <a:cs typeface="Verdana"/>
              </a:rPr>
              <a:t>td</a:t>
            </a:r>
            <a:r>
              <a:rPr sz="2000" dirty="0" smtClean="0">
                <a:latin typeface="Calibri" panose="020F0502020204030204" pitchFamily="34" charset="0"/>
                <a:cs typeface="Verdana"/>
              </a:rPr>
              <a:t> </a:t>
            </a:r>
            <a:r>
              <a:rPr sz="2000" spc="0" dirty="0" smtClean="0">
                <a:latin typeface="Calibri" panose="020F0502020204030204" pitchFamily="34" charset="0"/>
                <a:cs typeface="Verdana"/>
              </a:rPr>
              <a:t>li</a:t>
            </a:r>
            <a:r>
              <a:rPr sz="2000" spc="-10" dirty="0" smtClean="0">
                <a:latin typeface="Calibri" panose="020F0502020204030204" pitchFamily="34" charset="0"/>
                <a:cs typeface="Verdana"/>
              </a:rPr>
              <a:t>brar</a:t>
            </a:r>
            <a:r>
              <a:rPr sz="2000" spc="-15" dirty="0" smtClean="0">
                <a:latin typeface="Calibri" panose="020F0502020204030204" pitchFamily="34" charset="0"/>
                <a:cs typeface="Verdana"/>
              </a:rPr>
              <a:t>y</a:t>
            </a:r>
            <a:r>
              <a:rPr sz="2000" spc="-5" dirty="0" smtClean="0">
                <a:latin typeface="Calibri" panose="020F0502020204030204" pitchFamily="34" charset="0"/>
                <a:cs typeface="Verdana"/>
              </a:rPr>
              <a:t>)</a:t>
            </a:r>
            <a:endParaRPr sz="2000" dirty="0" smtClean="0">
              <a:latin typeface="Calibri" panose="020F0502020204030204" pitchFamily="34" charset="0"/>
              <a:cs typeface="Verdana"/>
            </a:endParaRPr>
          </a:p>
          <a:p>
            <a:pPr marL="371475" indent="-142875">
              <a:lnSpc>
                <a:spcPct val="150000"/>
              </a:lnSpc>
              <a:buClr>
                <a:srgbClr val="999900"/>
              </a:buClr>
              <a:buSzPct val="75000"/>
              <a:buFont typeface="Arial"/>
              <a:buChar char="•"/>
              <a:tabLst>
                <a:tab pos="372110" algn="l"/>
              </a:tabLst>
            </a:pPr>
            <a:r>
              <a:rPr sz="2000" spc="-10" dirty="0" smtClean="0">
                <a:latin typeface="Calibri" panose="020F0502020204030204" pitchFamily="34" charset="0"/>
                <a:cs typeface="Verdana"/>
              </a:rPr>
              <a:t>w</a:t>
            </a:r>
            <a:r>
              <a:rPr sz="2000" spc="-15" dirty="0" smtClean="0">
                <a:latin typeface="Calibri" panose="020F0502020204030204" pitchFamily="34" charset="0"/>
                <a:cs typeface="Verdana"/>
              </a:rPr>
              <a:t>o</a:t>
            </a:r>
            <a:r>
              <a:rPr sz="2000" dirty="0" smtClean="0">
                <a:latin typeface="Calibri" panose="020F0502020204030204" pitchFamily="34" charset="0"/>
                <a:cs typeface="Verdana"/>
              </a:rPr>
              <a:t>r</a:t>
            </a:r>
            <a:r>
              <a:rPr sz="2000" spc="-10" dirty="0" smtClean="0">
                <a:latin typeface="Calibri" panose="020F0502020204030204" pitchFamily="34" charset="0"/>
                <a:cs typeface="Verdana"/>
              </a:rPr>
              <a:t>k</a:t>
            </a:r>
            <a:r>
              <a:rPr sz="2000" spc="-5" dirty="0" smtClean="0">
                <a:latin typeface="Calibri" panose="020F0502020204030204" pitchFamily="34" charset="0"/>
                <a:cs typeface="Verdana"/>
              </a:rPr>
              <a:t> (</a:t>
            </a:r>
            <a:r>
              <a:rPr sz="2000" dirty="0" smtClean="0">
                <a:latin typeface="Calibri" panose="020F0502020204030204" pitchFamily="34" charset="0"/>
                <a:cs typeface="Verdana"/>
              </a:rPr>
              <a:t>w</a:t>
            </a:r>
            <a:r>
              <a:rPr sz="2000" spc="-15" dirty="0" smtClean="0">
                <a:latin typeface="Calibri" panose="020F0502020204030204" pitchFamily="34" charset="0"/>
                <a:cs typeface="Verdana"/>
              </a:rPr>
              <a:t>o</a:t>
            </a:r>
            <a:r>
              <a:rPr sz="2000" spc="-10" dirty="0" smtClean="0">
                <a:latin typeface="Calibri" panose="020F0502020204030204" pitchFamily="34" charset="0"/>
                <a:cs typeface="Verdana"/>
              </a:rPr>
              <a:t>rk</a:t>
            </a:r>
            <a:r>
              <a:rPr sz="2000" spc="5" dirty="0" smtClean="0">
                <a:latin typeface="Calibri" panose="020F0502020204030204" pitchFamily="34" charset="0"/>
                <a:cs typeface="Verdana"/>
              </a:rPr>
              <a:t> </a:t>
            </a:r>
            <a:r>
              <a:rPr sz="2000" spc="-5" dirty="0" smtClean="0">
                <a:latin typeface="Calibri" panose="020F0502020204030204" pitchFamily="34" charset="0"/>
                <a:cs typeface="Verdana"/>
              </a:rPr>
              <a:t>l</a:t>
            </a:r>
            <a:r>
              <a:rPr sz="2000" spc="0" dirty="0" smtClean="0">
                <a:latin typeface="Calibri" panose="020F0502020204030204" pitchFamily="34" charset="0"/>
                <a:cs typeface="Verdana"/>
              </a:rPr>
              <a:t>i</a:t>
            </a:r>
            <a:r>
              <a:rPr sz="2000" spc="-10" dirty="0" smtClean="0">
                <a:latin typeface="Calibri" panose="020F0502020204030204" pitchFamily="34" charset="0"/>
                <a:cs typeface="Verdana"/>
              </a:rPr>
              <a:t>brar</a:t>
            </a:r>
            <a:r>
              <a:rPr sz="2000" spc="-15" dirty="0" smtClean="0">
                <a:latin typeface="Calibri" panose="020F0502020204030204" pitchFamily="34" charset="0"/>
                <a:cs typeface="Verdana"/>
              </a:rPr>
              <a:t>y</a:t>
            </a:r>
            <a:r>
              <a:rPr sz="2000" spc="-5" dirty="0" smtClean="0">
                <a:latin typeface="Calibri" panose="020F0502020204030204" pitchFamily="34" charset="0"/>
                <a:cs typeface="Verdana"/>
              </a:rPr>
              <a:t>)</a:t>
            </a:r>
            <a:endParaRPr sz="2000" dirty="0" smtClean="0">
              <a:latin typeface="Calibri" panose="020F0502020204030204" pitchFamily="34" charset="0"/>
              <a:cs typeface="Verdana"/>
            </a:endParaRPr>
          </a:p>
          <a:p>
            <a:pPr>
              <a:lnSpc>
                <a:spcPct val="150000"/>
              </a:lnSpc>
            </a:pPr>
            <a:endParaRPr sz="1100" dirty="0" smtClean="0">
              <a:latin typeface="Times New Roman"/>
              <a:cs typeface="Times New Roman"/>
            </a:endParaRPr>
          </a:p>
        </p:txBody>
      </p:sp>
      <p:sp>
        <p:nvSpPr>
          <p:cNvPr id="5" name="object 21"/>
          <p:cNvSpPr txBox="1"/>
          <p:nvPr/>
        </p:nvSpPr>
        <p:spPr>
          <a:xfrm>
            <a:off x="1888993" y="3807781"/>
            <a:ext cx="3361560" cy="1844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spc="-10" dirty="0">
                <a:latin typeface="Lucida Console"/>
                <a:cs typeface="Lucida Console"/>
              </a:rPr>
              <a:t>library</a:t>
            </a:r>
            <a:r>
              <a:rPr lang="en-US" sz="1400" spc="5" dirty="0">
                <a:latin typeface="Lucida Console"/>
                <a:cs typeface="Lucida Console"/>
              </a:rPr>
              <a:t> </a:t>
            </a:r>
            <a:r>
              <a:rPr lang="en-US" sz="1400" spc="-10" dirty="0" err="1">
                <a:latin typeface="Lucida Console"/>
                <a:cs typeface="Lucida Console"/>
              </a:rPr>
              <a:t>ieee</a:t>
            </a:r>
            <a:r>
              <a:rPr lang="en-US" sz="1400" spc="-10" dirty="0">
                <a:latin typeface="Lucida Console"/>
                <a:cs typeface="Lucida Console"/>
              </a:rPr>
              <a:t>;</a:t>
            </a:r>
            <a:endParaRPr lang="en-US" sz="1400" dirty="0">
              <a:latin typeface="Lucida Console"/>
              <a:cs typeface="Lucida Console"/>
            </a:endParaRPr>
          </a:p>
          <a:p>
            <a:r>
              <a:rPr lang="en-US" sz="1400" spc="-10" dirty="0">
                <a:latin typeface="Lucida Console"/>
                <a:cs typeface="Lucida Console"/>
              </a:rPr>
              <a:t>use ieee.std_logic_1164.all</a:t>
            </a:r>
            <a:r>
              <a:rPr lang="en-US" sz="1400" spc="-10" dirty="0" smtClean="0">
                <a:latin typeface="Lucida Console"/>
                <a:cs typeface="Lucida Console"/>
              </a:rPr>
              <a:t>;</a:t>
            </a:r>
          </a:p>
          <a:p>
            <a:endParaRPr lang="en-US" sz="1400" spc="-10" dirty="0">
              <a:latin typeface="Lucida Console"/>
              <a:cs typeface="Lucida Console"/>
            </a:endParaRPr>
          </a:p>
          <a:p>
            <a:pPr>
              <a:lnSpc>
                <a:spcPct val="100000"/>
              </a:lnSpc>
            </a:pPr>
            <a:r>
              <a:rPr sz="1400" spc="-10" dirty="0" smtClean="0">
                <a:latin typeface="Lucida Console"/>
                <a:cs typeface="Lucida Console"/>
              </a:rPr>
              <a:t>library</a:t>
            </a:r>
            <a:r>
              <a:rPr sz="1400" spc="5" dirty="0" smtClean="0">
                <a:latin typeface="Lucida Console"/>
                <a:cs typeface="Lucida Console"/>
              </a:rPr>
              <a:t> </a:t>
            </a:r>
            <a:r>
              <a:rPr sz="1400" spc="-10" dirty="0">
                <a:latin typeface="Lucida Console"/>
                <a:cs typeface="Lucida Console"/>
              </a:rPr>
              <a:t>std;</a:t>
            </a:r>
            <a:endParaRPr sz="1400" dirty="0">
              <a:latin typeface="Lucida Console"/>
              <a:cs typeface="Lucida Console"/>
            </a:endParaRPr>
          </a:p>
          <a:p>
            <a:pPr>
              <a:lnSpc>
                <a:spcPct val="100000"/>
              </a:lnSpc>
            </a:pPr>
            <a:r>
              <a:rPr sz="1400" spc="-10" dirty="0">
                <a:latin typeface="Lucida Console"/>
                <a:cs typeface="Lucida Console"/>
              </a:rPr>
              <a:t>use</a:t>
            </a:r>
            <a:r>
              <a:rPr sz="1400" spc="5" dirty="0">
                <a:latin typeface="Lucida Console"/>
                <a:cs typeface="Lucida Console"/>
              </a:rPr>
              <a:t> </a:t>
            </a:r>
            <a:r>
              <a:rPr sz="1400" spc="-10" dirty="0">
                <a:latin typeface="Lucida Console"/>
                <a:cs typeface="Lucida Console"/>
              </a:rPr>
              <a:t>std.standard.al</a:t>
            </a:r>
            <a:r>
              <a:rPr sz="1400" spc="-25" dirty="0">
                <a:latin typeface="Lucida Console"/>
                <a:cs typeface="Lucida Console"/>
              </a:rPr>
              <a:t>l</a:t>
            </a:r>
            <a:r>
              <a:rPr sz="1400" spc="-10" dirty="0">
                <a:latin typeface="Lucida Console"/>
                <a:cs typeface="Lucida Console"/>
              </a:rPr>
              <a:t>;</a:t>
            </a:r>
            <a:endParaRPr sz="1400" dirty="0">
              <a:latin typeface="Lucida Console"/>
              <a:cs typeface="Lucida Console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R="600710">
              <a:lnSpc>
                <a:spcPct val="100000"/>
              </a:lnSpc>
            </a:pPr>
            <a:r>
              <a:rPr sz="1400" spc="-10" dirty="0">
                <a:latin typeface="Lucida Console"/>
                <a:cs typeface="Lucida Console"/>
              </a:rPr>
              <a:t>library</a:t>
            </a:r>
            <a:r>
              <a:rPr sz="1400" spc="5" dirty="0">
                <a:latin typeface="Lucida Console"/>
                <a:cs typeface="Lucida Console"/>
              </a:rPr>
              <a:t> </a:t>
            </a:r>
            <a:r>
              <a:rPr sz="1400" spc="-10" dirty="0">
                <a:latin typeface="Lucida Console"/>
                <a:cs typeface="Lucida Console"/>
              </a:rPr>
              <a:t>work; </a:t>
            </a:r>
            <a:endParaRPr lang="en-US" sz="1400" spc="-10" dirty="0" smtClean="0">
              <a:latin typeface="Lucida Console"/>
              <a:cs typeface="Lucida Console"/>
            </a:endParaRPr>
          </a:p>
          <a:p>
            <a:pPr marR="600710">
              <a:lnSpc>
                <a:spcPct val="100000"/>
              </a:lnSpc>
            </a:pPr>
            <a:r>
              <a:rPr sz="1400" spc="-10" dirty="0" smtClean="0">
                <a:latin typeface="Lucida Console"/>
                <a:cs typeface="Lucida Console"/>
              </a:rPr>
              <a:t>use</a:t>
            </a:r>
            <a:r>
              <a:rPr sz="1400" spc="5" dirty="0" smtClean="0">
                <a:latin typeface="Lucida Console"/>
                <a:cs typeface="Lucida Console"/>
              </a:rPr>
              <a:t> </a:t>
            </a:r>
            <a:r>
              <a:rPr sz="1400" spc="-10" dirty="0">
                <a:latin typeface="Lucida Console"/>
                <a:cs typeface="Lucida Console"/>
              </a:rPr>
              <a:t>work.all;</a:t>
            </a:r>
            <a:endParaRPr sz="1400" dirty="0">
              <a:latin typeface="Lucida Console"/>
              <a:cs typeface="Lucida Console"/>
            </a:endParaRPr>
          </a:p>
        </p:txBody>
      </p:sp>
      <p:sp>
        <p:nvSpPr>
          <p:cNvPr id="6" name="object 22"/>
          <p:cNvSpPr/>
          <p:nvPr/>
        </p:nvSpPr>
        <p:spPr>
          <a:xfrm>
            <a:off x="5508104" y="4464612"/>
            <a:ext cx="96520" cy="1083497"/>
          </a:xfrm>
          <a:custGeom>
            <a:avLst/>
            <a:gdLst/>
            <a:ahLst/>
            <a:cxnLst/>
            <a:rect l="l" t="t" r="r" b="b"/>
            <a:pathLst>
              <a:path w="96520" h="782954">
                <a:moveTo>
                  <a:pt x="0" y="0"/>
                </a:moveTo>
                <a:lnTo>
                  <a:pt x="42290" y="27322"/>
                </a:lnTo>
                <a:lnTo>
                  <a:pt x="51815" y="326135"/>
                </a:lnTo>
                <a:lnTo>
                  <a:pt x="53341" y="342213"/>
                </a:lnTo>
                <a:lnTo>
                  <a:pt x="73404" y="379609"/>
                </a:lnTo>
                <a:lnTo>
                  <a:pt x="96149" y="391011"/>
                </a:lnTo>
                <a:lnTo>
                  <a:pt x="85872" y="393399"/>
                </a:lnTo>
                <a:lnTo>
                  <a:pt x="59665" y="421427"/>
                </a:lnTo>
                <a:lnTo>
                  <a:pt x="51815" y="717803"/>
                </a:lnTo>
                <a:lnTo>
                  <a:pt x="50290" y="733881"/>
                </a:lnTo>
                <a:lnTo>
                  <a:pt x="45947" y="748452"/>
                </a:lnTo>
                <a:lnTo>
                  <a:pt x="39142" y="761067"/>
                </a:lnTo>
                <a:lnTo>
                  <a:pt x="30227" y="771277"/>
                </a:lnTo>
                <a:lnTo>
                  <a:pt x="19556" y="778630"/>
                </a:lnTo>
                <a:lnTo>
                  <a:pt x="7482" y="782679"/>
                </a:lnTo>
              </a:path>
            </a:pathLst>
          </a:custGeom>
          <a:ln w="12699">
            <a:solidFill>
              <a:srgbClr val="6565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24"/>
          <p:cNvSpPr txBox="1"/>
          <p:nvPr/>
        </p:nvSpPr>
        <p:spPr>
          <a:xfrm>
            <a:off x="5940152" y="4542219"/>
            <a:ext cx="2880320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spc="-5" dirty="0">
                <a:latin typeface="+mn-lt"/>
                <a:cs typeface="Arial"/>
              </a:rPr>
              <a:t>Ε</a:t>
            </a:r>
            <a:r>
              <a:rPr spc="-10" dirty="0">
                <a:latin typeface="+mn-lt"/>
                <a:cs typeface="Arial"/>
              </a:rPr>
              <a:t>ί</a:t>
            </a:r>
            <a:r>
              <a:rPr spc="-15" dirty="0">
                <a:latin typeface="+mn-lt"/>
                <a:cs typeface="Arial"/>
              </a:rPr>
              <a:t>ν</a:t>
            </a:r>
            <a:r>
              <a:rPr spc="10" dirty="0">
                <a:latin typeface="+mn-lt"/>
                <a:cs typeface="Arial"/>
              </a:rPr>
              <a:t>α</a:t>
            </a:r>
            <a:r>
              <a:rPr dirty="0">
                <a:latin typeface="+mn-lt"/>
                <a:cs typeface="Arial"/>
              </a:rPr>
              <a:t>ι ε</a:t>
            </a:r>
            <a:r>
              <a:rPr spc="-5" dirty="0">
                <a:latin typeface="+mn-lt"/>
                <a:cs typeface="Arial"/>
              </a:rPr>
              <a:t>ξ</a:t>
            </a:r>
            <a:r>
              <a:rPr spc="-10" dirty="0">
                <a:latin typeface="+mn-lt"/>
                <a:cs typeface="Arial"/>
              </a:rPr>
              <a:t>’</a:t>
            </a:r>
            <a:r>
              <a:rPr spc="-5" dirty="0">
                <a:latin typeface="+mn-lt"/>
                <a:cs typeface="Arial"/>
              </a:rPr>
              <a:t>ορ</a:t>
            </a:r>
            <a:r>
              <a:rPr spc="-10" dirty="0">
                <a:latin typeface="+mn-lt"/>
                <a:cs typeface="Arial"/>
              </a:rPr>
              <a:t>ι</a:t>
            </a:r>
            <a:r>
              <a:rPr dirty="0">
                <a:latin typeface="+mn-lt"/>
                <a:cs typeface="Arial"/>
              </a:rPr>
              <a:t>σµ</a:t>
            </a:r>
            <a:r>
              <a:rPr spc="-5" dirty="0">
                <a:latin typeface="+mn-lt"/>
                <a:cs typeface="Arial"/>
              </a:rPr>
              <a:t>ο</a:t>
            </a:r>
            <a:r>
              <a:rPr dirty="0">
                <a:latin typeface="+mn-lt"/>
                <a:cs typeface="Arial"/>
              </a:rPr>
              <a:t>ύ </a:t>
            </a:r>
            <a:r>
              <a:rPr spc="-5" dirty="0">
                <a:latin typeface="+mn-lt"/>
                <a:cs typeface="Arial"/>
              </a:rPr>
              <a:t>ορατ</a:t>
            </a:r>
            <a:r>
              <a:rPr dirty="0">
                <a:latin typeface="+mn-lt"/>
                <a:cs typeface="Arial"/>
              </a:rPr>
              <a:t>έ</a:t>
            </a:r>
            <a:r>
              <a:rPr spc="-5" dirty="0">
                <a:latin typeface="+mn-lt"/>
                <a:cs typeface="Arial"/>
              </a:rPr>
              <a:t>ς</a:t>
            </a:r>
            <a:r>
              <a:rPr dirty="0">
                <a:latin typeface="+mn-lt"/>
                <a:cs typeface="Arial"/>
              </a:rPr>
              <a:t>.</a:t>
            </a:r>
          </a:p>
          <a:p>
            <a:pPr>
              <a:lnSpc>
                <a:spcPct val="150000"/>
              </a:lnSpc>
            </a:pPr>
            <a:r>
              <a:rPr spc="50" dirty="0">
                <a:latin typeface="+mn-lt"/>
                <a:cs typeface="Arial"/>
              </a:rPr>
              <a:t>∆</a:t>
            </a:r>
            <a:r>
              <a:rPr dirty="0" smtClean="0">
                <a:latin typeface="+mn-lt"/>
                <a:cs typeface="Arial"/>
              </a:rPr>
              <a:t>ε</a:t>
            </a:r>
            <a:r>
              <a:rPr spc="-10" dirty="0" smtClean="0">
                <a:latin typeface="+mn-lt"/>
                <a:cs typeface="Arial"/>
              </a:rPr>
              <a:t> </a:t>
            </a:r>
            <a:r>
              <a:rPr spc="-5" dirty="0">
                <a:latin typeface="+mn-lt"/>
                <a:cs typeface="Arial"/>
              </a:rPr>
              <a:t>χρ</a:t>
            </a:r>
            <a:r>
              <a:rPr dirty="0">
                <a:latin typeface="+mn-lt"/>
                <a:cs typeface="Arial"/>
              </a:rPr>
              <a:t>ε</a:t>
            </a:r>
            <a:r>
              <a:rPr spc="-10" dirty="0">
                <a:latin typeface="+mn-lt"/>
                <a:cs typeface="Arial"/>
              </a:rPr>
              <a:t>ι</a:t>
            </a:r>
            <a:r>
              <a:rPr spc="-5" dirty="0">
                <a:latin typeface="+mn-lt"/>
                <a:cs typeface="Arial"/>
              </a:rPr>
              <a:t>ά</a:t>
            </a:r>
            <a:r>
              <a:rPr spc="5" dirty="0">
                <a:latin typeface="+mn-lt"/>
                <a:cs typeface="Arial"/>
              </a:rPr>
              <a:t>ζ</a:t>
            </a:r>
            <a:r>
              <a:rPr dirty="0">
                <a:latin typeface="+mn-lt"/>
                <a:cs typeface="Arial"/>
              </a:rPr>
              <a:t>ε</a:t>
            </a:r>
            <a:r>
              <a:rPr spc="-5" dirty="0">
                <a:latin typeface="+mn-lt"/>
                <a:cs typeface="Arial"/>
              </a:rPr>
              <a:t>τα</a:t>
            </a:r>
            <a:r>
              <a:rPr dirty="0">
                <a:latin typeface="+mn-lt"/>
                <a:cs typeface="Arial"/>
              </a:rPr>
              <a:t>ι </a:t>
            </a:r>
            <a:r>
              <a:rPr spc="-15" dirty="0">
                <a:latin typeface="+mn-lt"/>
                <a:cs typeface="Arial"/>
              </a:rPr>
              <a:t>ν</a:t>
            </a:r>
            <a:r>
              <a:rPr dirty="0">
                <a:latin typeface="+mn-lt"/>
                <a:cs typeface="Arial"/>
              </a:rPr>
              <a:t>α </a:t>
            </a:r>
            <a:r>
              <a:rPr spc="-5" dirty="0">
                <a:latin typeface="+mn-lt"/>
                <a:cs typeface="Arial"/>
              </a:rPr>
              <a:t>δη</a:t>
            </a:r>
            <a:r>
              <a:rPr dirty="0">
                <a:latin typeface="+mn-lt"/>
                <a:cs typeface="Arial"/>
              </a:rPr>
              <a:t>λω</a:t>
            </a:r>
            <a:r>
              <a:rPr spc="-5" dirty="0">
                <a:latin typeface="+mn-lt"/>
                <a:cs typeface="Arial"/>
              </a:rPr>
              <a:t>θού</a:t>
            </a:r>
            <a:r>
              <a:rPr dirty="0">
                <a:latin typeface="+mn-lt"/>
                <a:cs typeface="Arial"/>
              </a:rPr>
              <a:t>ν</a:t>
            </a:r>
          </a:p>
        </p:txBody>
      </p:sp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∆ήλωση πακέτων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0283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3"/>
          <p:cNvSpPr txBox="1"/>
          <p:nvPr/>
        </p:nvSpPr>
        <p:spPr>
          <a:xfrm>
            <a:off x="1835696" y="1484784"/>
            <a:ext cx="4779996" cy="276999"/>
          </a:xfrm>
          <a:prstGeom prst="rect">
            <a:avLst/>
          </a:prstGeom>
          <a:ln w="9524">
            <a:solidFill>
              <a:srgbClr val="9898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5085">
              <a:lnSpc>
                <a:spcPct val="100000"/>
              </a:lnSpc>
            </a:pPr>
            <a:r>
              <a:rPr dirty="0">
                <a:latin typeface="Lucida Console"/>
                <a:cs typeface="Lucida Console"/>
              </a:rPr>
              <a:t>t</a:t>
            </a:r>
            <a:r>
              <a:rPr spc="-15" dirty="0">
                <a:latin typeface="Lucida Console"/>
                <a:cs typeface="Lucida Console"/>
              </a:rPr>
              <a:t>y</a:t>
            </a:r>
            <a:r>
              <a:rPr dirty="0">
                <a:latin typeface="Lucida Console"/>
                <a:cs typeface="Lucida Console"/>
              </a:rPr>
              <a:t>p</a:t>
            </a:r>
            <a:r>
              <a:rPr spc="-10" dirty="0">
                <a:latin typeface="Lucida Console"/>
                <a:cs typeface="Lucida Console"/>
              </a:rPr>
              <a:t>e</a:t>
            </a:r>
            <a:r>
              <a:rPr spc="5" dirty="0">
                <a:latin typeface="Lucida Console"/>
                <a:cs typeface="Lucida Console"/>
              </a:rPr>
              <a:t> </a:t>
            </a:r>
            <a:r>
              <a:rPr spc="-15" dirty="0">
                <a:latin typeface="Lucida Console"/>
                <a:cs typeface="Lucida Console"/>
              </a:rPr>
              <a:t>bi</a:t>
            </a:r>
            <a:r>
              <a:rPr spc="-10" dirty="0">
                <a:latin typeface="Lucida Console"/>
                <a:cs typeface="Lucida Console"/>
              </a:rPr>
              <a:t>t </a:t>
            </a:r>
            <a:r>
              <a:rPr dirty="0">
                <a:latin typeface="Lucida Console"/>
                <a:cs typeface="Lucida Console"/>
              </a:rPr>
              <a:t>i</a:t>
            </a:r>
            <a:r>
              <a:rPr spc="-10" dirty="0">
                <a:latin typeface="Lucida Console"/>
                <a:cs typeface="Lucida Console"/>
              </a:rPr>
              <a:t>s</a:t>
            </a:r>
            <a:r>
              <a:rPr spc="5" dirty="0">
                <a:latin typeface="Lucida Console"/>
                <a:cs typeface="Lucida Console"/>
              </a:rPr>
              <a:t> </a:t>
            </a:r>
            <a:r>
              <a:rPr spc="-15" dirty="0">
                <a:latin typeface="Lucida Console"/>
                <a:cs typeface="Lucida Console"/>
              </a:rPr>
              <a:t>(‘</a:t>
            </a:r>
            <a:r>
              <a:rPr dirty="0">
                <a:latin typeface="Lucida Console"/>
                <a:cs typeface="Lucida Console"/>
              </a:rPr>
              <a:t>0’</a:t>
            </a:r>
            <a:r>
              <a:rPr spc="-10" dirty="0">
                <a:latin typeface="Lucida Console"/>
                <a:cs typeface="Lucida Console"/>
              </a:rPr>
              <a:t>, </a:t>
            </a:r>
            <a:r>
              <a:rPr dirty="0">
                <a:latin typeface="Lucida Console"/>
                <a:cs typeface="Lucida Console"/>
              </a:rPr>
              <a:t>‘</a:t>
            </a:r>
            <a:r>
              <a:rPr spc="-15" dirty="0">
                <a:latin typeface="Lucida Console"/>
                <a:cs typeface="Lucida Console"/>
              </a:rPr>
              <a:t>1</a:t>
            </a:r>
            <a:r>
              <a:rPr dirty="0">
                <a:latin typeface="Lucida Console"/>
                <a:cs typeface="Lucida Console"/>
              </a:rPr>
              <a:t>’</a:t>
            </a:r>
            <a:r>
              <a:rPr spc="-15" dirty="0">
                <a:latin typeface="Lucida Console"/>
                <a:cs typeface="Lucida Console"/>
              </a:rPr>
              <a:t>)</a:t>
            </a:r>
            <a:r>
              <a:rPr spc="-10" dirty="0">
                <a:latin typeface="Lucida Console"/>
                <a:cs typeface="Lucida Console"/>
              </a:rPr>
              <a:t>;</a:t>
            </a:r>
            <a:endParaRPr dirty="0">
              <a:latin typeface="Lucida Console"/>
              <a:cs typeface="Lucida Console"/>
            </a:endParaRPr>
          </a:p>
        </p:txBody>
      </p:sp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Τύπος </a:t>
            </a:r>
            <a:r>
              <a:rPr lang="en-GB" dirty="0" smtClean="0"/>
              <a:t>bit</a:t>
            </a:r>
            <a:endParaRPr lang="el-GR" dirty="0"/>
          </a:p>
        </p:txBody>
      </p:sp>
      <p:sp>
        <p:nvSpPr>
          <p:cNvPr id="8" name="7 - Θέση περιεχομένου"/>
          <p:cNvSpPr>
            <a:spLocks noGrp="1"/>
          </p:cNvSpPr>
          <p:nvPr>
            <p:ph idx="1"/>
          </p:nvPr>
        </p:nvSpPr>
        <p:spPr>
          <a:xfrm>
            <a:off x="539552" y="2348880"/>
            <a:ext cx="8363272" cy="2592288"/>
          </a:xfrm>
        </p:spPr>
        <p:txBody>
          <a:bodyPr/>
          <a:lstStyle/>
          <a:p>
            <a:r>
              <a:rPr lang="el-GR" dirty="0" smtClean="0"/>
              <a:t>Μεταφράζεται στη σύνθεση σε ένα σήµα</a:t>
            </a:r>
          </a:p>
          <a:p>
            <a:r>
              <a:rPr lang="el-GR" dirty="0" smtClean="0"/>
              <a:t>Η τιµή ‘0’ αναπαρίσταται από το λογικό επίπεδο 0 και η τιµή ‘1’ από το λογικό επίπεδο 1</a:t>
            </a:r>
          </a:p>
          <a:p>
            <a:r>
              <a:rPr lang="el-GR" dirty="0" smtClean="0"/>
              <a:t>Τα δύο λογικά επίπεδα δεν επαρκούν για να αναπαραστήσουν τη συµπεριφορά των σηµάτων σε κάποιες περιπτώσεις (π.χ. high-Z)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7887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1"/>
          <p:cNvSpPr txBox="1"/>
          <p:nvPr/>
        </p:nvSpPr>
        <p:spPr>
          <a:xfrm>
            <a:off x="1475656" y="1556792"/>
            <a:ext cx="4996020" cy="307777"/>
          </a:xfrm>
          <a:prstGeom prst="rect">
            <a:avLst/>
          </a:prstGeom>
          <a:ln w="9524">
            <a:solidFill>
              <a:srgbClr val="9898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5085">
              <a:lnSpc>
                <a:spcPct val="100000"/>
              </a:lnSpc>
            </a:pPr>
            <a:r>
              <a:rPr sz="2000" dirty="0">
                <a:latin typeface="Lucida Console"/>
                <a:cs typeface="Lucida Console"/>
              </a:rPr>
              <a:t>t</a:t>
            </a:r>
            <a:r>
              <a:rPr sz="2000" spc="-15" dirty="0">
                <a:latin typeface="Lucida Console"/>
                <a:cs typeface="Lucida Console"/>
              </a:rPr>
              <a:t>y</a:t>
            </a:r>
            <a:r>
              <a:rPr sz="2000" dirty="0">
                <a:latin typeface="Lucida Console"/>
                <a:cs typeface="Lucida Console"/>
              </a:rPr>
              <a:t>p</a:t>
            </a:r>
            <a:r>
              <a:rPr sz="2000" spc="-10" dirty="0">
                <a:latin typeface="Lucida Console"/>
                <a:cs typeface="Lucida Console"/>
              </a:rPr>
              <a:t>e</a:t>
            </a:r>
            <a:r>
              <a:rPr sz="2000" spc="5" dirty="0">
                <a:latin typeface="Lucida Console"/>
                <a:cs typeface="Lucida Console"/>
              </a:rPr>
              <a:t> </a:t>
            </a:r>
            <a:r>
              <a:rPr sz="2000" spc="-15" dirty="0">
                <a:latin typeface="Lucida Console"/>
                <a:cs typeface="Lucida Console"/>
              </a:rPr>
              <a:t>bool</a:t>
            </a:r>
            <a:r>
              <a:rPr sz="2000" dirty="0">
                <a:latin typeface="Lucida Console"/>
                <a:cs typeface="Lucida Console"/>
              </a:rPr>
              <a:t>e</a:t>
            </a:r>
            <a:r>
              <a:rPr sz="2000" spc="-15" dirty="0">
                <a:latin typeface="Lucida Console"/>
                <a:cs typeface="Lucida Console"/>
              </a:rPr>
              <a:t>a</a:t>
            </a:r>
            <a:r>
              <a:rPr sz="2000" spc="-10" dirty="0">
                <a:latin typeface="Lucida Console"/>
                <a:cs typeface="Lucida Console"/>
              </a:rPr>
              <a:t>n</a:t>
            </a:r>
            <a:r>
              <a:rPr sz="2000" spc="-15" dirty="0">
                <a:latin typeface="Lucida Console"/>
                <a:cs typeface="Lucida Console"/>
              </a:rPr>
              <a:t> </a:t>
            </a:r>
            <a:r>
              <a:rPr sz="2000" dirty="0">
                <a:latin typeface="Lucida Console"/>
                <a:cs typeface="Lucida Console"/>
              </a:rPr>
              <a:t>i</a:t>
            </a:r>
            <a:r>
              <a:rPr sz="2000" spc="-10" dirty="0">
                <a:latin typeface="Lucida Console"/>
                <a:cs typeface="Lucida Console"/>
              </a:rPr>
              <a:t>s</a:t>
            </a:r>
            <a:r>
              <a:rPr sz="2000" spc="15" dirty="0">
                <a:latin typeface="Lucida Console"/>
                <a:cs typeface="Lucida Console"/>
              </a:rPr>
              <a:t> </a:t>
            </a:r>
            <a:r>
              <a:rPr sz="2000" spc="-15" dirty="0">
                <a:latin typeface="Lucida Console"/>
                <a:cs typeface="Lucida Console"/>
              </a:rPr>
              <a:t>(</a:t>
            </a:r>
            <a:r>
              <a:rPr sz="2000" dirty="0">
                <a:latin typeface="Lucida Console"/>
                <a:cs typeface="Lucida Console"/>
              </a:rPr>
              <a:t>fa</a:t>
            </a:r>
            <a:r>
              <a:rPr sz="2000" spc="-15" dirty="0">
                <a:latin typeface="Lucida Console"/>
                <a:cs typeface="Lucida Console"/>
              </a:rPr>
              <a:t>l</a:t>
            </a:r>
            <a:r>
              <a:rPr sz="2000" dirty="0">
                <a:latin typeface="Lucida Console"/>
                <a:cs typeface="Lucida Console"/>
              </a:rPr>
              <a:t>se</a:t>
            </a:r>
            <a:r>
              <a:rPr sz="2000" spc="-10" dirty="0">
                <a:latin typeface="Lucida Console"/>
                <a:cs typeface="Lucida Console"/>
              </a:rPr>
              <a:t>, </a:t>
            </a:r>
            <a:r>
              <a:rPr sz="2000" spc="-15" dirty="0">
                <a:latin typeface="Lucida Console"/>
                <a:cs typeface="Lucida Console"/>
              </a:rPr>
              <a:t>t</a:t>
            </a:r>
            <a:r>
              <a:rPr sz="2000" dirty="0">
                <a:latin typeface="Lucida Console"/>
                <a:cs typeface="Lucida Console"/>
              </a:rPr>
              <a:t>r</a:t>
            </a:r>
            <a:r>
              <a:rPr sz="2000" spc="-15" dirty="0">
                <a:latin typeface="Lucida Console"/>
                <a:cs typeface="Lucida Console"/>
              </a:rPr>
              <a:t>u</a:t>
            </a:r>
            <a:r>
              <a:rPr sz="2000" dirty="0">
                <a:latin typeface="Lucida Console"/>
                <a:cs typeface="Lucida Console"/>
              </a:rPr>
              <a:t>e</a:t>
            </a:r>
            <a:r>
              <a:rPr sz="2000" spc="-15" dirty="0">
                <a:latin typeface="Lucida Console"/>
                <a:cs typeface="Lucida Console"/>
              </a:rPr>
              <a:t>)</a:t>
            </a:r>
            <a:r>
              <a:rPr sz="2000" spc="-10" dirty="0">
                <a:latin typeface="Lucida Console"/>
                <a:cs typeface="Lucida Console"/>
              </a:rPr>
              <a:t>;</a:t>
            </a:r>
            <a:endParaRPr sz="2000" dirty="0">
              <a:latin typeface="Lucida Console"/>
              <a:cs typeface="Lucida Console"/>
            </a:endParaRPr>
          </a:p>
        </p:txBody>
      </p:sp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Τύπος </a:t>
            </a:r>
            <a:r>
              <a:rPr lang="en-GB" dirty="0" smtClean="0"/>
              <a:t>boolean</a:t>
            </a:r>
            <a:endParaRPr lang="el-GR" dirty="0"/>
          </a:p>
        </p:txBody>
      </p:sp>
      <p:sp>
        <p:nvSpPr>
          <p:cNvPr id="7" name="6 - Θέση περιεχομένου"/>
          <p:cNvSpPr>
            <a:spLocks noGrp="1"/>
          </p:cNvSpPr>
          <p:nvPr>
            <p:ph idx="1"/>
          </p:nvPr>
        </p:nvSpPr>
        <p:spPr>
          <a:xfrm>
            <a:off x="395536" y="2420888"/>
            <a:ext cx="8363272" cy="3816424"/>
          </a:xfrm>
        </p:spPr>
        <p:txBody>
          <a:bodyPr>
            <a:normAutofit/>
          </a:bodyPr>
          <a:lstStyle/>
          <a:p>
            <a:r>
              <a:rPr lang="el-GR" dirty="0" smtClean="0"/>
              <a:t>Μεταφράζεται στη σύνθεση σε ένα µονό σήµα</a:t>
            </a:r>
          </a:p>
          <a:p>
            <a:r>
              <a:rPr lang="el-GR" dirty="0" smtClean="0"/>
              <a:t>Η τιµή false αναπαριστάνεται από το λογικό επίπεδο 0 και η τιµή true από το λογικό επίπεδο 1</a:t>
            </a:r>
          </a:p>
          <a:p>
            <a:r>
              <a:rPr lang="el-GR" dirty="0" smtClean="0"/>
              <a:t>Ο τύπος boolean σπάνια χρησιµοποιείται για σήµατα λογικών εκφράσεων</a:t>
            </a:r>
          </a:p>
          <a:p>
            <a:r>
              <a:rPr lang="el-GR" dirty="0" smtClean="0"/>
              <a:t>Αντίθετα, χρησιµοποιείται έµµεσα από τη γλώσσα για να αναπαραστήσει το αποτέλεσµα µίας πράξης σύγκρισης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6805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Τύπος </a:t>
            </a:r>
            <a:r>
              <a:rPr lang="en-GB" dirty="0" smtClean="0"/>
              <a:t>std_ulogic</a:t>
            </a:r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251520" y="1340768"/>
            <a:ext cx="8363272" cy="5328592"/>
          </a:xfrm>
        </p:spPr>
        <p:txBody>
          <a:bodyPr>
            <a:normAutofit fontScale="62500" lnSpcReduction="20000"/>
          </a:bodyPr>
          <a:lstStyle/>
          <a:p>
            <a:pPr marL="116840" indent="0">
              <a:lnSpc>
                <a:spcPct val="150000"/>
              </a:lnSpc>
              <a:buNone/>
              <a:tabLst>
                <a:tab pos="2517775" algn="l"/>
              </a:tabLst>
            </a:pPr>
            <a:r>
              <a:rPr lang="en-GB" sz="2400" spc="-10" dirty="0" smtClean="0">
                <a:latin typeface="Lucida Console"/>
                <a:cs typeface="Lucida Console"/>
              </a:rPr>
              <a:t>type</a:t>
            </a:r>
            <a:r>
              <a:rPr lang="en-GB" sz="2400" spc="5" dirty="0" smtClean="0">
                <a:latin typeface="Lucida Console"/>
                <a:cs typeface="Lucida Console"/>
              </a:rPr>
              <a:t> </a:t>
            </a:r>
            <a:r>
              <a:rPr lang="en-GB" sz="2400" spc="-10" dirty="0" smtClean="0">
                <a:latin typeface="Lucida Console"/>
                <a:cs typeface="Lucida Console"/>
              </a:rPr>
              <a:t>std_ulogic</a:t>
            </a:r>
            <a:r>
              <a:rPr lang="en-GB" sz="2400" spc="-25" dirty="0" smtClean="0">
                <a:latin typeface="Lucida Console"/>
                <a:cs typeface="Lucida Console"/>
              </a:rPr>
              <a:t> </a:t>
            </a:r>
            <a:r>
              <a:rPr lang="en-GB" sz="2400" spc="-10" dirty="0" smtClean="0">
                <a:latin typeface="Lucida Console"/>
                <a:cs typeface="Lucida Console"/>
              </a:rPr>
              <a:t>is</a:t>
            </a:r>
            <a:r>
              <a:rPr lang="en-GB" sz="2400" spc="10" dirty="0" smtClean="0">
                <a:latin typeface="Lucida Console"/>
                <a:cs typeface="Lucida Console"/>
              </a:rPr>
              <a:t> </a:t>
            </a:r>
            <a:r>
              <a:rPr lang="en-GB" sz="2400" spc="-10" dirty="0" smtClean="0">
                <a:latin typeface="Lucida Console"/>
                <a:cs typeface="Lucida Console"/>
              </a:rPr>
              <a:t>('U',</a:t>
            </a:r>
            <a:r>
              <a:rPr lang="en-GB" sz="2400" dirty="0" smtClean="0">
                <a:latin typeface="Lucida Console"/>
                <a:cs typeface="Lucida Console"/>
              </a:rPr>
              <a:t>	</a:t>
            </a:r>
            <a:r>
              <a:rPr lang="en-GB" sz="2400" spc="-10" dirty="0" smtClean="0">
                <a:latin typeface="Lucida Console"/>
                <a:cs typeface="Lucida Console"/>
              </a:rPr>
              <a:t>--</a:t>
            </a:r>
            <a:r>
              <a:rPr lang="en-GB" sz="2400" spc="-5" dirty="0" smtClean="0">
                <a:latin typeface="Lucida Console"/>
                <a:cs typeface="Lucida Console"/>
              </a:rPr>
              <a:t> </a:t>
            </a:r>
            <a:r>
              <a:rPr lang="en-GB" sz="2400" spc="-10" dirty="0" smtClean="0">
                <a:latin typeface="Lucida Console"/>
                <a:cs typeface="Lucida Console"/>
              </a:rPr>
              <a:t>Uninitialized</a:t>
            </a:r>
            <a:endParaRPr lang="en-GB" sz="2400" dirty="0" smtClean="0">
              <a:latin typeface="Lucida Console"/>
              <a:cs typeface="Lucida Console"/>
            </a:endParaRPr>
          </a:p>
          <a:p>
            <a:pPr marL="1983739">
              <a:lnSpc>
                <a:spcPct val="150000"/>
              </a:lnSpc>
              <a:tabLst>
                <a:tab pos="2517140" algn="l"/>
              </a:tabLst>
            </a:pPr>
            <a:r>
              <a:rPr lang="en-GB" sz="2400" spc="-10" dirty="0" smtClean="0">
                <a:latin typeface="Lucida Console"/>
                <a:cs typeface="Lucida Console"/>
              </a:rPr>
              <a:t>'X',	--</a:t>
            </a:r>
            <a:r>
              <a:rPr lang="en-GB" sz="2400" spc="-5" dirty="0" smtClean="0">
                <a:latin typeface="Lucida Console"/>
                <a:cs typeface="Lucida Console"/>
              </a:rPr>
              <a:t> </a:t>
            </a:r>
            <a:r>
              <a:rPr lang="en-GB" sz="2400" spc="-10" dirty="0" smtClean="0">
                <a:latin typeface="Lucida Console"/>
                <a:cs typeface="Lucida Console"/>
              </a:rPr>
              <a:t>Forcing</a:t>
            </a:r>
            <a:r>
              <a:rPr lang="en-GB" sz="2400" spc="-5" dirty="0" smtClean="0">
                <a:latin typeface="Lucida Console"/>
                <a:cs typeface="Lucida Console"/>
              </a:rPr>
              <a:t> </a:t>
            </a:r>
            <a:r>
              <a:rPr lang="en-GB" sz="2400" spc="-10" dirty="0" smtClean="0">
                <a:latin typeface="Lucida Console"/>
                <a:cs typeface="Lucida Console"/>
              </a:rPr>
              <a:t>Unknown </a:t>
            </a:r>
          </a:p>
          <a:p>
            <a:pPr marL="1983739">
              <a:lnSpc>
                <a:spcPct val="150000"/>
              </a:lnSpc>
              <a:tabLst>
                <a:tab pos="2517140" algn="l"/>
              </a:tabLst>
            </a:pPr>
            <a:r>
              <a:rPr lang="en-GB" sz="2400" spc="-10" dirty="0" smtClean="0">
                <a:latin typeface="Lucida Console"/>
                <a:cs typeface="Lucida Console"/>
              </a:rPr>
              <a:t>'0',</a:t>
            </a:r>
            <a:r>
              <a:rPr lang="en-GB" sz="2400" dirty="0" smtClean="0">
                <a:latin typeface="Lucida Console"/>
                <a:cs typeface="Lucida Console"/>
              </a:rPr>
              <a:t>	</a:t>
            </a:r>
            <a:r>
              <a:rPr lang="en-GB" sz="2400" spc="-10" dirty="0" smtClean="0">
                <a:latin typeface="Lucida Console"/>
                <a:cs typeface="Lucida Console"/>
              </a:rPr>
              <a:t>--</a:t>
            </a:r>
            <a:r>
              <a:rPr lang="en-GB" sz="2400" spc="-5" dirty="0" smtClean="0">
                <a:latin typeface="Lucida Console"/>
                <a:cs typeface="Lucida Console"/>
              </a:rPr>
              <a:t> </a:t>
            </a:r>
            <a:r>
              <a:rPr lang="en-GB" sz="2400" spc="-10" dirty="0" smtClean="0">
                <a:latin typeface="Lucida Console"/>
                <a:cs typeface="Lucida Console"/>
              </a:rPr>
              <a:t>Forcing</a:t>
            </a:r>
            <a:r>
              <a:rPr lang="en-GB" sz="2400" spc="-5" dirty="0" smtClean="0">
                <a:latin typeface="Lucida Console"/>
                <a:cs typeface="Lucida Console"/>
              </a:rPr>
              <a:t> </a:t>
            </a:r>
            <a:r>
              <a:rPr lang="en-GB" sz="2400" spc="-10" dirty="0" smtClean="0">
                <a:latin typeface="Lucida Console"/>
                <a:cs typeface="Lucida Console"/>
              </a:rPr>
              <a:t>zero </a:t>
            </a:r>
          </a:p>
          <a:p>
            <a:pPr marL="1983739">
              <a:lnSpc>
                <a:spcPct val="150000"/>
              </a:lnSpc>
              <a:tabLst>
                <a:tab pos="2517140" algn="l"/>
              </a:tabLst>
            </a:pPr>
            <a:r>
              <a:rPr lang="en-GB" sz="2400" spc="-10" dirty="0" smtClean="0">
                <a:latin typeface="Lucida Console"/>
                <a:cs typeface="Lucida Console"/>
              </a:rPr>
              <a:t>'1',</a:t>
            </a:r>
            <a:r>
              <a:rPr lang="en-GB" sz="2400" dirty="0" smtClean="0">
                <a:latin typeface="Lucida Console"/>
                <a:cs typeface="Lucida Console"/>
              </a:rPr>
              <a:t>	</a:t>
            </a:r>
            <a:r>
              <a:rPr lang="en-GB" sz="2400" spc="-10" dirty="0" smtClean="0">
                <a:latin typeface="Lucida Console"/>
                <a:cs typeface="Lucida Console"/>
              </a:rPr>
              <a:t>--</a:t>
            </a:r>
            <a:r>
              <a:rPr lang="en-GB" sz="2400" spc="-5" dirty="0" smtClean="0">
                <a:latin typeface="Lucida Console"/>
                <a:cs typeface="Lucida Console"/>
              </a:rPr>
              <a:t> </a:t>
            </a:r>
            <a:r>
              <a:rPr lang="en-GB" sz="2400" spc="-10" dirty="0" smtClean="0">
                <a:latin typeface="Lucida Console"/>
                <a:cs typeface="Lucida Console"/>
              </a:rPr>
              <a:t>Forcing</a:t>
            </a:r>
            <a:r>
              <a:rPr lang="en-GB" sz="2400" spc="-5" dirty="0" smtClean="0">
                <a:latin typeface="Lucida Console"/>
                <a:cs typeface="Lucida Console"/>
              </a:rPr>
              <a:t> </a:t>
            </a:r>
            <a:r>
              <a:rPr lang="en-GB" sz="2400" spc="-10" dirty="0" smtClean="0">
                <a:latin typeface="Lucida Console"/>
                <a:cs typeface="Lucida Console"/>
              </a:rPr>
              <a:t>one </a:t>
            </a:r>
          </a:p>
          <a:p>
            <a:pPr marL="1983739">
              <a:lnSpc>
                <a:spcPct val="150000"/>
              </a:lnSpc>
              <a:tabLst>
                <a:tab pos="2517140" algn="l"/>
              </a:tabLst>
            </a:pPr>
            <a:r>
              <a:rPr lang="en-GB" sz="2400" spc="-10" dirty="0" smtClean="0">
                <a:latin typeface="Lucida Console"/>
                <a:cs typeface="Lucida Console"/>
              </a:rPr>
              <a:t>'Z',</a:t>
            </a:r>
            <a:r>
              <a:rPr lang="en-GB" sz="2400" dirty="0" smtClean="0">
                <a:latin typeface="Lucida Console"/>
                <a:cs typeface="Lucida Console"/>
              </a:rPr>
              <a:t>	</a:t>
            </a:r>
            <a:r>
              <a:rPr lang="en-GB" sz="2400" spc="-10" dirty="0" smtClean="0">
                <a:latin typeface="Lucida Console"/>
                <a:cs typeface="Lucida Console"/>
              </a:rPr>
              <a:t>--</a:t>
            </a:r>
            <a:r>
              <a:rPr lang="en-GB" sz="2400" spc="-5" dirty="0" smtClean="0">
                <a:latin typeface="Lucida Console"/>
                <a:cs typeface="Lucida Console"/>
              </a:rPr>
              <a:t> </a:t>
            </a:r>
            <a:r>
              <a:rPr lang="en-GB" sz="2400" spc="-10" dirty="0" smtClean="0">
                <a:latin typeface="Lucida Console"/>
                <a:cs typeface="Lucida Console"/>
              </a:rPr>
              <a:t>High</a:t>
            </a:r>
            <a:r>
              <a:rPr lang="en-GB" sz="2400" spc="-5" dirty="0" smtClean="0">
                <a:latin typeface="Lucida Console"/>
                <a:cs typeface="Lucida Console"/>
              </a:rPr>
              <a:t> </a:t>
            </a:r>
            <a:r>
              <a:rPr lang="en-GB" sz="2400" spc="-10" dirty="0" smtClean="0">
                <a:latin typeface="Lucida Console"/>
                <a:cs typeface="Lucida Console"/>
              </a:rPr>
              <a:t>Impedance</a:t>
            </a:r>
            <a:endParaRPr lang="en-GB" sz="2400" dirty="0" smtClean="0">
              <a:latin typeface="Lucida Console"/>
              <a:cs typeface="Lucida Console"/>
            </a:endParaRPr>
          </a:p>
          <a:p>
            <a:pPr marL="1983739" marR="220979">
              <a:lnSpc>
                <a:spcPct val="150000"/>
              </a:lnSpc>
              <a:tabLst>
                <a:tab pos="2517140" algn="l"/>
              </a:tabLst>
            </a:pPr>
            <a:r>
              <a:rPr lang="en-GB" sz="2400" spc="-10" dirty="0" smtClean="0">
                <a:latin typeface="Lucida Console"/>
                <a:cs typeface="Lucida Console"/>
              </a:rPr>
              <a:t>'W',	--</a:t>
            </a:r>
            <a:r>
              <a:rPr lang="en-GB" sz="2400" spc="-5" dirty="0" smtClean="0">
                <a:latin typeface="Lucida Console"/>
                <a:cs typeface="Lucida Console"/>
              </a:rPr>
              <a:t> </a:t>
            </a:r>
            <a:r>
              <a:rPr lang="en-GB" sz="2400" spc="-10" dirty="0" smtClean="0">
                <a:latin typeface="Lucida Console"/>
                <a:cs typeface="Lucida Console"/>
              </a:rPr>
              <a:t>Weak</a:t>
            </a:r>
            <a:r>
              <a:rPr lang="en-GB" sz="2400" spc="-5" dirty="0" smtClean="0">
                <a:latin typeface="Lucida Console"/>
                <a:cs typeface="Lucida Console"/>
              </a:rPr>
              <a:t> </a:t>
            </a:r>
            <a:r>
              <a:rPr lang="en-GB" sz="2400" spc="-10" dirty="0" smtClean="0">
                <a:latin typeface="Lucida Console"/>
                <a:cs typeface="Lucida Console"/>
              </a:rPr>
              <a:t>Unknown </a:t>
            </a:r>
          </a:p>
          <a:p>
            <a:pPr marL="1983739" marR="220979">
              <a:lnSpc>
                <a:spcPct val="150000"/>
              </a:lnSpc>
              <a:tabLst>
                <a:tab pos="2517140" algn="l"/>
              </a:tabLst>
            </a:pPr>
            <a:r>
              <a:rPr lang="en-GB" sz="2400" spc="-10" dirty="0" smtClean="0">
                <a:latin typeface="Lucida Console"/>
                <a:cs typeface="Lucida Console"/>
              </a:rPr>
              <a:t>'L',</a:t>
            </a:r>
            <a:r>
              <a:rPr lang="en-GB" sz="2400" dirty="0" smtClean="0">
                <a:latin typeface="Lucida Console"/>
                <a:cs typeface="Lucida Console"/>
              </a:rPr>
              <a:t>	</a:t>
            </a:r>
            <a:r>
              <a:rPr lang="en-GB" sz="2400" spc="-10" dirty="0" smtClean="0">
                <a:latin typeface="Lucida Console"/>
                <a:cs typeface="Lucida Console"/>
              </a:rPr>
              <a:t>--</a:t>
            </a:r>
            <a:r>
              <a:rPr lang="en-GB" sz="2400" spc="-5" dirty="0" smtClean="0">
                <a:latin typeface="Lucida Console"/>
                <a:cs typeface="Lucida Console"/>
              </a:rPr>
              <a:t> </a:t>
            </a:r>
            <a:r>
              <a:rPr lang="en-GB" sz="2400" spc="-10" dirty="0" smtClean="0">
                <a:latin typeface="Lucida Console"/>
                <a:cs typeface="Lucida Console"/>
              </a:rPr>
              <a:t>Weak</a:t>
            </a:r>
            <a:r>
              <a:rPr lang="en-GB" sz="2400" spc="-5" dirty="0" smtClean="0">
                <a:latin typeface="Lucida Console"/>
                <a:cs typeface="Lucida Console"/>
              </a:rPr>
              <a:t> </a:t>
            </a:r>
            <a:r>
              <a:rPr lang="en-GB" sz="2400" spc="-10" dirty="0" smtClean="0">
                <a:latin typeface="Lucida Console"/>
                <a:cs typeface="Lucida Console"/>
              </a:rPr>
              <a:t>zero</a:t>
            </a:r>
            <a:endParaRPr lang="en-GB" sz="2400" dirty="0" smtClean="0">
              <a:latin typeface="Lucida Console"/>
              <a:cs typeface="Lucida Console"/>
            </a:endParaRPr>
          </a:p>
          <a:p>
            <a:pPr marL="1983739" marR="373380">
              <a:lnSpc>
                <a:spcPct val="150000"/>
              </a:lnSpc>
              <a:tabLst>
                <a:tab pos="2517140" algn="l"/>
              </a:tabLst>
            </a:pPr>
            <a:r>
              <a:rPr lang="en-GB" sz="2400" spc="-10" dirty="0" smtClean="0">
                <a:latin typeface="Lucida Console"/>
                <a:cs typeface="Lucida Console"/>
              </a:rPr>
              <a:t>'H',	--</a:t>
            </a:r>
            <a:r>
              <a:rPr lang="en-GB" sz="2400" spc="-5" dirty="0" smtClean="0">
                <a:latin typeface="Lucida Console"/>
                <a:cs typeface="Lucida Console"/>
              </a:rPr>
              <a:t> </a:t>
            </a:r>
            <a:r>
              <a:rPr lang="en-GB" sz="2400" spc="-10" dirty="0" smtClean="0">
                <a:latin typeface="Lucida Console"/>
                <a:cs typeface="Lucida Console"/>
              </a:rPr>
              <a:t>Weak</a:t>
            </a:r>
            <a:r>
              <a:rPr lang="en-GB" sz="2400" spc="-5" dirty="0" smtClean="0">
                <a:latin typeface="Lucida Console"/>
                <a:cs typeface="Lucida Console"/>
              </a:rPr>
              <a:t> </a:t>
            </a:r>
            <a:r>
              <a:rPr lang="en-GB" sz="2400" spc="-10" dirty="0" smtClean="0">
                <a:latin typeface="Lucida Console"/>
                <a:cs typeface="Lucida Console"/>
              </a:rPr>
              <a:t>one </a:t>
            </a:r>
          </a:p>
          <a:p>
            <a:pPr marL="1983739" marR="373380">
              <a:lnSpc>
                <a:spcPct val="150000"/>
              </a:lnSpc>
              <a:tabLst>
                <a:tab pos="2517140" algn="l"/>
              </a:tabLst>
            </a:pPr>
            <a:r>
              <a:rPr lang="en-GB" sz="2400" spc="-10" dirty="0" smtClean="0">
                <a:latin typeface="Lucida Console"/>
                <a:cs typeface="Lucida Console"/>
              </a:rPr>
              <a:t>'–'</a:t>
            </a:r>
            <a:r>
              <a:rPr lang="en-GB" sz="2400" spc="-5" dirty="0" smtClean="0">
                <a:latin typeface="Lucida Console"/>
                <a:cs typeface="Lucida Console"/>
              </a:rPr>
              <a:t> </a:t>
            </a:r>
            <a:r>
              <a:rPr lang="en-GB" sz="2400" spc="-10" dirty="0" smtClean="0">
                <a:latin typeface="Lucida Console"/>
                <a:cs typeface="Lucida Console"/>
              </a:rPr>
              <a:t>);</a:t>
            </a:r>
            <a:r>
              <a:rPr lang="en-GB" sz="2400" spc="-5" dirty="0" smtClean="0">
                <a:latin typeface="Lucida Console"/>
                <a:cs typeface="Lucida Console"/>
              </a:rPr>
              <a:t> </a:t>
            </a:r>
            <a:r>
              <a:rPr lang="en-GB" sz="2400" spc="-10" dirty="0" smtClean="0">
                <a:latin typeface="Lucida Console"/>
                <a:cs typeface="Lucida Console"/>
              </a:rPr>
              <a:t>--</a:t>
            </a:r>
            <a:r>
              <a:rPr lang="en-GB" sz="2400" spc="-5" dirty="0" smtClean="0">
                <a:latin typeface="Lucida Console"/>
                <a:cs typeface="Lucida Console"/>
              </a:rPr>
              <a:t> </a:t>
            </a:r>
            <a:r>
              <a:rPr lang="en-GB" sz="2400" spc="-10" dirty="0" smtClean="0">
                <a:latin typeface="Lucida Console"/>
                <a:cs typeface="Lucida Console"/>
              </a:rPr>
              <a:t>Don't</a:t>
            </a:r>
            <a:r>
              <a:rPr lang="en-GB" sz="2400" spc="-5" dirty="0" smtClean="0">
                <a:latin typeface="Lucida Console"/>
                <a:cs typeface="Lucida Console"/>
              </a:rPr>
              <a:t> </a:t>
            </a:r>
            <a:r>
              <a:rPr lang="en-GB" sz="2400" spc="-10" dirty="0" smtClean="0">
                <a:latin typeface="Lucida Console"/>
                <a:cs typeface="Lucida Console"/>
              </a:rPr>
              <a:t>care</a:t>
            </a:r>
            <a:endParaRPr lang="en-GB" sz="2400" dirty="0" smtClean="0">
              <a:latin typeface="Lucida Console"/>
              <a:cs typeface="Lucida Console"/>
            </a:endParaRPr>
          </a:p>
          <a:p>
            <a:pPr marL="402590" indent="-171450">
              <a:lnSpc>
                <a:spcPct val="150000"/>
              </a:lnSpc>
            </a:pPr>
            <a:r>
              <a:rPr lang="el-GR" sz="3800" spc="-10" dirty="0" smtClean="0">
                <a:cs typeface="Verdana"/>
              </a:rPr>
              <a:t>Μ</a:t>
            </a:r>
            <a:r>
              <a:rPr lang="el-GR" sz="3800" spc="-15" dirty="0" smtClean="0">
                <a:cs typeface="Verdana"/>
              </a:rPr>
              <a:t>ον</a:t>
            </a:r>
            <a:r>
              <a:rPr lang="el-GR" sz="3800" spc="-10" dirty="0" smtClean="0">
                <a:cs typeface="Verdana"/>
              </a:rPr>
              <a:t>τ</a:t>
            </a:r>
            <a:r>
              <a:rPr lang="el-GR" sz="3800" dirty="0" smtClean="0">
                <a:cs typeface="Verdana"/>
              </a:rPr>
              <a:t>ε</a:t>
            </a:r>
            <a:r>
              <a:rPr lang="el-GR" sz="3800" spc="-15" dirty="0" smtClean="0">
                <a:cs typeface="Verdana"/>
              </a:rPr>
              <a:t>λο</a:t>
            </a:r>
            <a:r>
              <a:rPr lang="el-GR" sz="3800" dirty="0" smtClean="0">
                <a:cs typeface="Verdana"/>
              </a:rPr>
              <a:t>π</a:t>
            </a:r>
            <a:r>
              <a:rPr lang="el-GR" sz="3800" spc="-15" dirty="0" smtClean="0">
                <a:cs typeface="Verdana"/>
              </a:rPr>
              <a:t>ο</a:t>
            </a:r>
            <a:r>
              <a:rPr lang="el-GR" sz="3800" dirty="0" smtClean="0">
                <a:cs typeface="Verdana"/>
              </a:rPr>
              <a:t>ι</a:t>
            </a:r>
            <a:r>
              <a:rPr lang="el-GR" sz="3800" spc="-20" dirty="0" smtClean="0">
                <a:cs typeface="Verdana"/>
              </a:rPr>
              <a:t>ε</a:t>
            </a:r>
            <a:r>
              <a:rPr lang="el-GR" sz="3800" spc="-5" dirty="0" smtClean="0">
                <a:cs typeface="Verdana"/>
              </a:rPr>
              <a:t>ί</a:t>
            </a:r>
            <a:r>
              <a:rPr lang="el-GR" sz="3800" spc="10" dirty="0" smtClean="0">
                <a:cs typeface="Verdana"/>
              </a:rPr>
              <a:t> </a:t>
            </a:r>
            <a:r>
              <a:rPr lang="el-GR" sz="3800" spc="-5" dirty="0" smtClean="0">
                <a:cs typeface="Verdana"/>
              </a:rPr>
              <a:t>η</a:t>
            </a:r>
            <a:r>
              <a:rPr lang="el-GR" sz="3800" spc="-15" dirty="0" smtClean="0">
                <a:cs typeface="Verdana"/>
              </a:rPr>
              <a:t>λ</a:t>
            </a:r>
            <a:r>
              <a:rPr lang="el-GR" sz="3800" spc="-5" dirty="0" smtClean="0">
                <a:cs typeface="Verdana"/>
              </a:rPr>
              <a:t>ε</a:t>
            </a:r>
            <a:r>
              <a:rPr lang="el-GR" sz="3800" spc="-15" dirty="0" smtClean="0">
                <a:cs typeface="Verdana"/>
              </a:rPr>
              <a:t>κ</a:t>
            </a:r>
            <a:r>
              <a:rPr lang="el-GR" sz="3800" spc="-10" dirty="0" smtClean="0">
                <a:cs typeface="Verdana"/>
              </a:rPr>
              <a:t>τρ</a:t>
            </a:r>
            <a:r>
              <a:rPr lang="el-GR" sz="3800" dirty="0" smtClean="0">
                <a:cs typeface="Verdana"/>
              </a:rPr>
              <a:t>ι</a:t>
            </a:r>
            <a:r>
              <a:rPr lang="el-GR" sz="3800" spc="-15" dirty="0" smtClean="0">
                <a:cs typeface="Verdana"/>
              </a:rPr>
              <a:t>κ</a:t>
            </a:r>
            <a:r>
              <a:rPr lang="el-GR" sz="3800" spc="-5" dirty="0" smtClean="0">
                <a:cs typeface="Verdana"/>
              </a:rPr>
              <a:t>ές</a:t>
            </a:r>
            <a:r>
              <a:rPr lang="el-GR" sz="3800" spc="-20" dirty="0" smtClean="0">
                <a:cs typeface="Verdana"/>
              </a:rPr>
              <a:t> </a:t>
            </a:r>
            <a:r>
              <a:rPr lang="el-GR" sz="3800" dirty="0" smtClean="0">
                <a:cs typeface="Verdana"/>
              </a:rPr>
              <a:t>ι</a:t>
            </a:r>
            <a:r>
              <a:rPr lang="el-GR" sz="3800" spc="-15" dirty="0" smtClean="0">
                <a:cs typeface="Verdana"/>
              </a:rPr>
              <a:t>δ</a:t>
            </a:r>
            <a:r>
              <a:rPr lang="el-GR" sz="3800" dirty="0" smtClean="0">
                <a:cs typeface="Verdana"/>
              </a:rPr>
              <a:t>ι</a:t>
            </a:r>
            <a:r>
              <a:rPr lang="el-GR" sz="3800" spc="-15" dirty="0" smtClean="0">
                <a:cs typeface="Verdana"/>
              </a:rPr>
              <a:t>ό</a:t>
            </a:r>
            <a:r>
              <a:rPr lang="el-GR" sz="3800" spc="-10" dirty="0" smtClean="0">
                <a:cs typeface="Verdana"/>
              </a:rPr>
              <a:t>τ</a:t>
            </a:r>
            <a:r>
              <a:rPr lang="el-GR" sz="3800" spc="-5" dirty="0" smtClean="0">
                <a:cs typeface="Verdana"/>
              </a:rPr>
              <a:t>η</a:t>
            </a:r>
            <a:r>
              <a:rPr lang="el-GR" sz="3800" spc="-10" dirty="0" smtClean="0">
                <a:cs typeface="Verdana"/>
              </a:rPr>
              <a:t>τ</a:t>
            </a:r>
            <a:r>
              <a:rPr lang="el-GR" sz="3800" spc="-5" dirty="0" smtClean="0">
                <a:cs typeface="Verdana"/>
              </a:rPr>
              <a:t>ες</a:t>
            </a:r>
            <a:r>
              <a:rPr lang="el-GR" sz="3800" spc="-10" dirty="0" smtClean="0">
                <a:cs typeface="Verdana"/>
              </a:rPr>
              <a:t> τ</a:t>
            </a:r>
            <a:r>
              <a:rPr lang="el-GR" sz="3800" spc="-5" dirty="0" smtClean="0">
                <a:cs typeface="Verdana"/>
              </a:rPr>
              <a:t>ω</a:t>
            </a:r>
            <a:r>
              <a:rPr lang="el-GR" sz="3800" spc="-10" dirty="0" smtClean="0">
                <a:cs typeface="Verdana"/>
              </a:rPr>
              <a:t>ν</a:t>
            </a:r>
            <a:r>
              <a:rPr lang="el-GR" sz="3800" spc="-5" dirty="0" smtClean="0">
                <a:cs typeface="Verdana"/>
              </a:rPr>
              <a:t> </a:t>
            </a:r>
            <a:r>
              <a:rPr lang="el-GR" sz="3800" spc="-15" dirty="0" smtClean="0">
                <a:cs typeface="Verdana"/>
              </a:rPr>
              <a:t>σ</a:t>
            </a:r>
            <a:r>
              <a:rPr lang="el-GR" sz="3800" spc="-5" dirty="0" smtClean="0">
                <a:cs typeface="Verdana"/>
              </a:rPr>
              <a:t>η</a:t>
            </a:r>
            <a:r>
              <a:rPr lang="el-GR" sz="3800" spc="-15" dirty="0" smtClean="0">
                <a:cs typeface="Verdana"/>
              </a:rPr>
              <a:t>µ</a:t>
            </a:r>
            <a:r>
              <a:rPr lang="el-GR" sz="3800" spc="-10" dirty="0" smtClean="0">
                <a:cs typeface="Verdana"/>
              </a:rPr>
              <a:t>άτ</a:t>
            </a:r>
            <a:r>
              <a:rPr lang="el-GR" sz="3800" spc="-5" dirty="0" smtClean="0">
                <a:cs typeface="Verdana"/>
              </a:rPr>
              <a:t>ω</a:t>
            </a:r>
            <a:r>
              <a:rPr lang="el-GR" sz="3800" spc="-10" dirty="0" smtClean="0">
                <a:cs typeface="Verdana"/>
              </a:rPr>
              <a:t>ν</a:t>
            </a:r>
            <a:endParaRPr lang="el-GR" sz="3800" dirty="0" smtClean="0">
              <a:cs typeface="Verdana"/>
            </a:endParaRPr>
          </a:p>
          <a:p>
            <a:pPr marL="402590" indent="-171450">
              <a:lnSpc>
                <a:spcPct val="150000"/>
              </a:lnSpc>
            </a:pPr>
            <a:r>
              <a:rPr lang="el-GR" sz="3800" spc="-10" dirty="0" smtClean="0">
                <a:cs typeface="Verdana"/>
              </a:rPr>
              <a:t>Χρ</a:t>
            </a:r>
            <a:r>
              <a:rPr lang="el-GR" sz="3800" spc="-5" dirty="0" smtClean="0">
                <a:cs typeface="Verdana"/>
              </a:rPr>
              <a:t>ή</a:t>
            </a:r>
            <a:r>
              <a:rPr lang="el-GR" sz="3800" spc="-15" dirty="0" smtClean="0">
                <a:cs typeface="Verdana"/>
              </a:rPr>
              <a:t>σ</a:t>
            </a:r>
            <a:r>
              <a:rPr lang="el-GR" sz="3800" dirty="0" smtClean="0">
                <a:cs typeface="Verdana"/>
              </a:rPr>
              <a:t>ι</a:t>
            </a:r>
            <a:r>
              <a:rPr lang="el-GR" sz="3800" spc="-15" dirty="0" smtClean="0">
                <a:cs typeface="Verdana"/>
              </a:rPr>
              <a:t>µο</a:t>
            </a:r>
            <a:r>
              <a:rPr lang="el-GR" sz="3800" spc="-5" dirty="0" smtClean="0">
                <a:cs typeface="Verdana"/>
              </a:rPr>
              <a:t>ς</a:t>
            </a:r>
            <a:r>
              <a:rPr lang="el-GR" sz="3800" spc="-10" dirty="0" smtClean="0">
                <a:cs typeface="Verdana"/>
              </a:rPr>
              <a:t> </a:t>
            </a:r>
            <a:r>
              <a:rPr lang="el-GR" sz="3800" spc="-15" dirty="0" smtClean="0">
                <a:cs typeface="Verdana"/>
              </a:rPr>
              <a:t>γ</a:t>
            </a:r>
            <a:r>
              <a:rPr lang="el-GR" sz="3800" dirty="0" smtClean="0">
                <a:cs typeface="Verdana"/>
              </a:rPr>
              <a:t>ι</a:t>
            </a:r>
            <a:r>
              <a:rPr lang="el-GR" sz="3800" spc="-10" dirty="0" smtClean="0">
                <a:cs typeface="Verdana"/>
              </a:rPr>
              <a:t>α</a:t>
            </a:r>
            <a:r>
              <a:rPr lang="el-GR" sz="3800" spc="-5" dirty="0" smtClean="0">
                <a:cs typeface="Verdana"/>
              </a:rPr>
              <a:t> </a:t>
            </a:r>
            <a:r>
              <a:rPr lang="el-GR" sz="3800" spc="-10" dirty="0" smtClean="0">
                <a:cs typeface="Verdana"/>
              </a:rPr>
              <a:t>τ</a:t>
            </a:r>
            <a:r>
              <a:rPr lang="el-GR" sz="3800" spc="-5" dirty="0" smtClean="0">
                <a:cs typeface="Verdana"/>
              </a:rPr>
              <a:t>η</a:t>
            </a:r>
            <a:r>
              <a:rPr lang="el-GR" sz="3800" spc="-10" dirty="0" smtClean="0">
                <a:cs typeface="Verdana"/>
              </a:rPr>
              <a:t>ν</a:t>
            </a:r>
            <a:r>
              <a:rPr lang="el-GR" sz="3800" spc="-5" dirty="0" smtClean="0">
                <a:cs typeface="Verdana"/>
              </a:rPr>
              <a:t> </a:t>
            </a:r>
            <a:r>
              <a:rPr lang="el-GR" sz="3800" spc="-10" dirty="0" smtClean="0">
                <a:cs typeface="Verdana"/>
              </a:rPr>
              <a:t>πρ</a:t>
            </a:r>
            <a:r>
              <a:rPr lang="el-GR" sz="3800" spc="-5" dirty="0" smtClean="0">
                <a:cs typeface="Verdana"/>
              </a:rPr>
              <a:t>ο</a:t>
            </a:r>
            <a:r>
              <a:rPr lang="el-GR" sz="3800" spc="-15" dirty="0" smtClean="0">
                <a:cs typeface="Verdana"/>
              </a:rPr>
              <a:t>σ</a:t>
            </a:r>
            <a:r>
              <a:rPr lang="el-GR" sz="3800" spc="-5" dirty="0" smtClean="0">
                <a:cs typeface="Verdana"/>
              </a:rPr>
              <a:t>ο</a:t>
            </a:r>
            <a:r>
              <a:rPr lang="el-GR" sz="3800" spc="-15" dirty="0" smtClean="0">
                <a:cs typeface="Verdana"/>
              </a:rPr>
              <a:t>µο</a:t>
            </a:r>
            <a:r>
              <a:rPr lang="el-GR" sz="3800" dirty="0" smtClean="0">
                <a:cs typeface="Verdana"/>
              </a:rPr>
              <a:t>ί</a:t>
            </a:r>
            <a:r>
              <a:rPr lang="el-GR" sz="3800" spc="-5" dirty="0" smtClean="0">
                <a:cs typeface="Verdana"/>
              </a:rPr>
              <a:t>ω</a:t>
            </a:r>
            <a:r>
              <a:rPr lang="el-GR" sz="3800" spc="-15" dirty="0" smtClean="0">
                <a:cs typeface="Verdana"/>
              </a:rPr>
              <a:t>σ</a:t>
            </a:r>
            <a:r>
              <a:rPr lang="el-GR" sz="3800" spc="-10" dirty="0" smtClean="0">
                <a:cs typeface="Verdana"/>
              </a:rPr>
              <a:t>η</a:t>
            </a:r>
            <a:r>
              <a:rPr lang="el-GR" sz="3800" dirty="0" smtClean="0">
                <a:cs typeface="Verdana"/>
              </a:rPr>
              <a:t> </a:t>
            </a:r>
            <a:r>
              <a:rPr lang="el-GR" sz="3800" spc="-10" dirty="0" smtClean="0">
                <a:cs typeface="Verdana"/>
              </a:rPr>
              <a:t>τ</a:t>
            </a:r>
            <a:r>
              <a:rPr lang="el-GR" sz="3800" spc="-5" dirty="0" smtClean="0">
                <a:cs typeface="Verdana"/>
              </a:rPr>
              <a:t>ω</a:t>
            </a:r>
            <a:r>
              <a:rPr lang="el-GR" sz="3800" spc="-10" dirty="0" smtClean="0">
                <a:cs typeface="Verdana"/>
              </a:rPr>
              <a:t>ν</a:t>
            </a:r>
            <a:r>
              <a:rPr lang="el-GR" sz="3800" spc="-5" dirty="0" smtClean="0">
                <a:cs typeface="Verdana"/>
              </a:rPr>
              <a:t> </a:t>
            </a:r>
            <a:r>
              <a:rPr lang="el-GR" sz="3800" spc="-15" dirty="0" smtClean="0">
                <a:cs typeface="Verdana"/>
              </a:rPr>
              <a:t>σ</a:t>
            </a:r>
            <a:r>
              <a:rPr lang="el-GR" sz="3800" spc="-5" dirty="0" smtClean="0">
                <a:cs typeface="Verdana"/>
              </a:rPr>
              <a:t>η</a:t>
            </a:r>
            <a:r>
              <a:rPr lang="el-GR" sz="3800" spc="-15" dirty="0" smtClean="0">
                <a:cs typeface="Verdana"/>
              </a:rPr>
              <a:t>µ</a:t>
            </a:r>
            <a:r>
              <a:rPr lang="el-GR" sz="3800" spc="-10" dirty="0" smtClean="0">
                <a:cs typeface="Verdana"/>
              </a:rPr>
              <a:t>άτ</a:t>
            </a:r>
            <a:r>
              <a:rPr lang="el-GR" sz="3800" spc="-5" dirty="0" smtClean="0">
                <a:cs typeface="Verdana"/>
              </a:rPr>
              <a:t>ω</a:t>
            </a:r>
            <a:r>
              <a:rPr lang="el-GR" sz="3800" spc="-10" dirty="0" smtClean="0">
                <a:cs typeface="Verdana"/>
              </a:rPr>
              <a:t>ν</a:t>
            </a:r>
            <a:endParaRPr lang="el-GR" sz="3800" dirty="0" smtClean="0">
              <a:cs typeface="Verdana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7777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Σύνθεση του τύπου </a:t>
            </a:r>
            <a:r>
              <a:rPr lang="en-GB" dirty="0" err="1" smtClean="0"/>
              <a:t>std_ulogic</a:t>
            </a:r>
            <a:r>
              <a:rPr lang="en-GB" dirty="0" smtClean="0"/>
              <a:t> </a:t>
            </a:r>
            <a:r>
              <a:rPr lang="en-GB" sz="3200" b="0" dirty="0" smtClean="0"/>
              <a:t>1/2</a:t>
            </a:r>
            <a:endParaRPr lang="el-GR" sz="3200" b="0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Στην προσοµοίωση αντιµετωπίζεται σαν ένας τύπος απαρίθµησης</a:t>
            </a:r>
          </a:p>
          <a:p>
            <a:r>
              <a:rPr lang="el-GR" dirty="0" smtClean="0"/>
              <a:t>Στη σύνθεση µεταφράζεται σε ένα µονό σήµα</a:t>
            </a:r>
          </a:p>
          <a:p>
            <a:r>
              <a:rPr lang="el-GR" dirty="0" smtClean="0"/>
              <a:t>Οι συνθέσιμες τιµές του std_ulogic είναι: ‘0’, ‘1’, ‘Ζ’</a:t>
            </a:r>
          </a:p>
          <a:p>
            <a:pPr lvl="1"/>
            <a:r>
              <a:rPr lang="el-GR" dirty="0" smtClean="0"/>
              <a:t>Η τιµή ‘0’ αναπαρίσταται από το λογικό επίπεδο 0, η τιµή ‘1’ από το λογικό επίπεδο 1 και η τιµή ‘Ζ’ από την υψηλή εµπέδηση (high-impedance)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9621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Σύνθεση του τύπου </a:t>
            </a:r>
            <a:r>
              <a:rPr lang="el-GR" dirty="0" err="1" smtClean="0"/>
              <a:t>std_ulogic</a:t>
            </a:r>
            <a:r>
              <a:rPr lang="en-US" dirty="0" smtClean="0"/>
              <a:t> </a:t>
            </a:r>
            <a:r>
              <a:rPr lang="en-US" sz="3200" b="0" dirty="0" smtClean="0"/>
              <a:t>2/2</a:t>
            </a:r>
            <a:endParaRPr lang="el-GR" sz="3200" b="0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Για τις υπόλοιπες τιµές τα εργαλεία σύνθεσης </a:t>
            </a:r>
          </a:p>
          <a:p>
            <a:pPr lvl="1"/>
            <a:r>
              <a:rPr lang="el-GR" dirty="0" smtClean="0"/>
              <a:t>είτε θα τα µεταφράσουν σαν πραγµατική τιµή  (0 ή 1) </a:t>
            </a:r>
          </a:p>
          <a:p>
            <a:pPr lvl="1"/>
            <a:r>
              <a:rPr lang="el-GR" dirty="0" smtClean="0"/>
              <a:t>είτε θα παράγουν λάθος</a:t>
            </a:r>
          </a:p>
          <a:p>
            <a:r>
              <a:rPr lang="el-GR" dirty="0" smtClean="0"/>
              <a:t>Χρήσιµες σε κάποιες περιπτώσεις είναι η τιµή don’t care (-)</a:t>
            </a:r>
          </a:p>
          <a:p>
            <a:pPr lvl="1"/>
            <a:r>
              <a:rPr lang="el-GR" dirty="0" smtClean="0"/>
              <a:t>επιτρέπει στο εργαλείο σύνθεσης απλοποίηση του κυκλώµατος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8801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Τύπος </a:t>
            </a:r>
            <a:r>
              <a:rPr lang="en-GB" dirty="0" smtClean="0"/>
              <a:t>std_logic</a:t>
            </a:r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std_ulogic: unresolved type</a:t>
            </a:r>
          </a:p>
          <a:p>
            <a:r>
              <a:rPr lang="en-GB" dirty="0" smtClean="0"/>
              <a:t>std_logic:</a:t>
            </a:r>
          </a:p>
          <a:p>
            <a:pPr lvl="1"/>
            <a:r>
              <a:rPr lang="el-GR" dirty="0" smtClean="0"/>
              <a:t>υποτύπος του </a:t>
            </a:r>
            <a:r>
              <a:rPr lang="en-GB" dirty="0" smtClean="0"/>
              <a:t>std_ulogic</a:t>
            </a:r>
          </a:p>
          <a:p>
            <a:pPr lvl="1"/>
            <a:r>
              <a:rPr lang="en-GB" dirty="0" smtClean="0"/>
              <a:t>resolved type</a:t>
            </a:r>
          </a:p>
          <a:p>
            <a:pPr lvl="1"/>
            <a:r>
              <a:rPr lang="el-GR" dirty="0" smtClean="0"/>
              <a:t>χρησιµοποιείται όταν θέλουµε ένα σήµα να έχει πολλαπλούς οδηγούς</a:t>
            </a:r>
          </a:p>
          <a:p>
            <a:pPr lvl="2"/>
            <a:r>
              <a:rPr lang="en-GB" dirty="0" smtClean="0"/>
              <a:t>µ</a:t>
            </a:r>
            <a:r>
              <a:rPr lang="el-GR" dirty="0" smtClean="0"/>
              <a:t>ια συνάρτηση επίλυσης (</a:t>
            </a:r>
            <a:r>
              <a:rPr lang="en-GB" dirty="0" smtClean="0"/>
              <a:t>resolution function) </a:t>
            </a:r>
            <a:r>
              <a:rPr lang="el-GR" dirty="0" smtClean="0"/>
              <a:t>υπολογίζει την τιµή του σήµατος</a:t>
            </a:r>
          </a:p>
          <a:p>
            <a:pPr lvl="1"/>
            <a:r>
              <a:rPr lang="el-GR" dirty="0" smtClean="0"/>
              <a:t>θα τον µελετήσουµε όταν ασχοληθούµε µε τρισταθείς διαύλους (</a:t>
            </a:r>
            <a:r>
              <a:rPr lang="en-GB" dirty="0" smtClean="0"/>
              <a:t>tristate busses)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4151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9"/>
          <p:cNvSpPr txBox="1"/>
          <p:nvPr/>
        </p:nvSpPr>
        <p:spPr>
          <a:xfrm>
            <a:off x="690388" y="4581128"/>
            <a:ext cx="7632848" cy="2070310"/>
          </a:xfrm>
          <a:prstGeom prst="rect">
            <a:avLst/>
          </a:prstGeom>
          <a:ln w="9524">
            <a:solidFill>
              <a:srgbClr val="9898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6990" marR="1067435">
              <a:lnSpc>
                <a:spcPct val="140000"/>
              </a:lnSpc>
            </a:pPr>
            <a:r>
              <a:rPr sz="1600" dirty="0">
                <a:latin typeface="Lucida Console"/>
                <a:cs typeface="Lucida Console"/>
              </a:rPr>
              <a:t>l</a:t>
            </a:r>
            <a:r>
              <a:rPr sz="1600" spc="-15" dirty="0">
                <a:latin typeface="Lucida Console"/>
                <a:cs typeface="Lucida Console"/>
              </a:rPr>
              <a:t>ib</a:t>
            </a:r>
            <a:r>
              <a:rPr sz="1600" dirty="0">
                <a:latin typeface="Lucida Console"/>
                <a:cs typeface="Lucida Console"/>
              </a:rPr>
              <a:t>r</a:t>
            </a:r>
            <a:r>
              <a:rPr sz="1600" spc="-15" dirty="0">
                <a:latin typeface="Lucida Console"/>
                <a:cs typeface="Lucida Console"/>
              </a:rPr>
              <a:t>ar</a:t>
            </a:r>
            <a:r>
              <a:rPr sz="1600" spc="-10" dirty="0">
                <a:latin typeface="Lucida Console"/>
                <a:cs typeface="Lucida Console"/>
              </a:rPr>
              <a:t>y</a:t>
            </a:r>
            <a:r>
              <a:rPr sz="1600" spc="5" dirty="0">
                <a:latin typeface="Lucida Console"/>
                <a:cs typeface="Lucida Console"/>
              </a:rPr>
              <a:t> </a:t>
            </a:r>
            <a:r>
              <a:rPr sz="1600" spc="-15" dirty="0">
                <a:latin typeface="Lucida Console"/>
                <a:cs typeface="Lucida Console"/>
              </a:rPr>
              <a:t>ieee</a:t>
            </a:r>
            <a:r>
              <a:rPr sz="1600" spc="-10" dirty="0">
                <a:latin typeface="Lucida Console"/>
                <a:cs typeface="Lucida Console"/>
              </a:rPr>
              <a:t>; </a:t>
            </a:r>
            <a:endParaRPr lang="el-GR" sz="1600" spc="-10" dirty="0" smtClean="0">
              <a:latin typeface="Lucida Console"/>
              <a:cs typeface="Lucida Console"/>
            </a:endParaRPr>
          </a:p>
          <a:p>
            <a:pPr marL="46990" marR="1067435">
              <a:lnSpc>
                <a:spcPct val="140000"/>
              </a:lnSpc>
            </a:pPr>
            <a:r>
              <a:rPr sz="1600" dirty="0" smtClean="0">
                <a:latin typeface="Lucida Console"/>
                <a:cs typeface="Lucida Console"/>
              </a:rPr>
              <a:t>us</a:t>
            </a:r>
            <a:r>
              <a:rPr sz="1600" spc="-10" dirty="0" smtClean="0">
                <a:latin typeface="Lucida Console"/>
                <a:cs typeface="Lucida Console"/>
              </a:rPr>
              <a:t>e</a:t>
            </a:r>
            <a:r>
              <a:rPr sz="1600" spc="5" dirty="0" smtClean="0">
                <a:latin typeface="Lucida Console"/>
                <a:cs typeface="Lucida Console"/>
              </a:rPr>
              <a:t> </a:t>
            </a:r>
            <a:r>
              <a:rPr sz="1600" spc="-15" dirty="0">
                <a:latin typeface="Lucida Console"/>
                <a:cs typeface="Lucida Console"/>
              </a:rPr>
              <a:t>iee</a:t>
            </a:r>
            <a:r>
              <a:rPr sz="1600" dirty="0">
                <a:latin typeface="Lucida Console"/>
                <a:cs typeface="Lucida Console"/>
              </a:rPr>
              <a:t>e</a:t>
            </a:r>
            <a:r>
              <a:rPr sz="1600" spc="-15" dirty="0">
                <a:latin typeface="Lucida Console"/>
                <a:cs typeface="Lucida Console"/>
              </a:rPr>
              <a:t>.st</a:t>
            </a:r>
            <a:r>
              <a:rPr sz="1600" dirty="0">
                <a:latin typeface="Lucida Console"/>
                <a:cs typeface="Lucida Console"/>
              </a:rPr>
              <a:t>d</a:t>
            </a:r>
            <a:r>
              <a:rPr sz="1600" spc="-15" dirty="0">
                <a:latin typeface="Lucida Console"/>
                <a:cs typeface="Lucida Console"/>
              </a:rPr>
              <a:t>_l</a:t>
            </a:r>
            <a:r>
              <a:rPr sz="1600" dirty="0">
                <a:latin typeface="Lucida Console"/>
                <a:cs typeface="Lucida Console"/>
              </a:rPr>
              <a:t>o</a:t>
            </a:r>
            <a:r>
              <a:rPr sz="1600" spc="-15" dirty="0">
                <a:latin typeface="Lucida Console"/>
                <a:cs typeface="Lucida Console"/>
              </a:rPr>
              <a:t>gic</a:t>
            </a:r>
            <a:r>
              <a:rPr sz="1600" dirty="0">
                <a:latin typeface="Lucida Console"/>
                <a:cs typeface="Lucida Console"/>
              </a:rPr>
              <a:t>_</a:t>
            </a:r>
            <a:r>
              <a:rPr sz="1600" spc="-15" dirty="0">
                <a:latin typeface="Lucida Console"/>
                <a:cs typeface="Lucida Console"/>
              </a:rPr>
              <a:t>11</a:t>
            </a:r>
            <a:r>
              <a:rPr sz="1600" dirty="0">
                <a:latin typeface="Lucida Console"/>
                <a:cs typeface="Lucida Console"/>
              </a:rPr>
              <a:t>6</a:t>
            </a:r>
            <a:r>
              <a:rPr sz="1600" spc="-15" dirty="0">
                <a:latin typeface="Lucida Console"/>
                <a:cs typeface="Lucida Console"/>
              </a:rPr>
              <a:t>4</a:t>
            </a:r>
            <a:r>
              <a:rPr sz="1600" spc="-25" dirty="0">
                <a:latin typeface="Lucida Console"/>
                <a:cs typeface="Lucida Console"/>
              </a:rPr>
              <a:t>.</a:t>
            </a:r>
            <a:r>
              <a:rPr sz="1600" dirty="0">
                <a:latin typeface="Lucida Console"/>
                <a:cs typeface="Lucida Console"/>
              </a:rPr>
              <a:t>all</a:t>
            </a:r>
            <a:r>
              <a:rPr sz="1600" spc="-10" dirty="0">
                <a:latin typeface="Lucida Console"/>
                <a:cs typeface="Lucida Console"/>
              </a:rPr>
              <a:t>; </a:t>
            </a:r>
            <a:endParaRPr lang="el-GR" sz="1600" spc="-10" dirty="0" smtClean="0">
              <a:latin typeface="Lucida Console"/>
              <a:cs typeface="Lucida Console"/>
            </a:endParaRPr>
          </a:p>
          <a:p>
            <a:pPr marL="46990" marR="1067435">
              <a:lnSpc>
                <a:spcPct val="140000"/>
              </a:lnSpc>
            </a:pPr>
            <a:r>
              <a:rPr sz="1600" dirty="0" smtClean="0">
                <a:latin typeface="Lucida Console"/>
                <a:cs typeface="Lucida Console"/>
              </a:rPr>
              <a:t>e</a:t>
            </a:r>
            <a:r>
              <a:rPr sz="1600" spc="-15" dirty="0" smtClean="0">
                <a:latin typeface="Lucida Console"/>
                <a:cs typeface="Lucida Console"/>
              </a:rPr>
              <a:t>nt</a:t>
            </a:r>
            <a:r>
              <a:rPr sz="1600" dirty="0" smtClean="0">
                <a:latin typeface="Lucida Console"/>
                <a:cs typeface="Lucida Console"/>
              </a:rPr>
              <a:t>i</a:t>
            </a:r>
            <a:r>
              <a:rPr sz="1600" spc="-15" dirty="0" smtClean="0">
                <a:latin typeface="Lucida Console"/>
                <a:cs typeface="Lucida Console"/>
              </a:rPr>
              <a:t>t</a:t>
            </a:r>
            <a:r>
              <a:rPr sz="1600" spc="-10" dirty="0" smtClean="0">
                <a:latin typeface="Lucida Console"/>
                <a:cs typeface="Lucida Console"/>
              </a:rPr>
              <a:t>y</a:t>
            </a:r>
            <a:r>
              <a:rPr sz="1600" spc="5" dirty="0" smtClean="0">
                <a:latin typeface="Lucida Console"/>
                <a:cs typeface="Lucida Console"/>
              </a:rPr>
              <a:t> </a:t>
            </a:r>
            <a:r>
              <a:rPr sz="1600" spc="-15" dirty="0">
                <a:latin typeface="Lucida Console"/>
                <a:cs typeface="Lucida Console"/>
              </a:rPr>
              <a:t>airco</a:t>
            </a:r>
            <a:r>
              <a:rPr sz="1600" spc="-10" dirty="0">
                <a:latin typeface="Lucida Console"/>
                <a:cs typeface="Lucida Console"/>
              </a:rPr>
              <a:t>n </a:t>
            </a:r>
            <a:r>
              <a:rPr sz="1600" dirty="0" smtClean="0">
                <a:latin typeface="Lucida Console"/>
                <a:cs typeface="Lucida Console"/>
              </a:rPr>
              <a:t>i</a:t>
            </a:r>
            <a:r>
              <a:rPr sz="1600" spc="-10" dirty="0" smtClean="0">
                <a:latin typeface="Lucida Console"/>
                <a:cs typeface="Lucida Console"/>
              </a:rPr>
              <a:t>s</a:t>
            </a:r>
            <a:r>
              <a:rPr lang="en-US" sz="1600" spc="-10" dirty="0" smtClean="0">
                <a:latin typeface="Lucida Console"/>
                <a:cs typeface="Lucida Console"/>
              </a:rPr>
              <a:t> </a:t>
            </a:r>
            <a:r>
              <a:rPr sz="1600" dirty="0" smtClean="0">
                <a:latin typeface="Lucida Console"/>
                <a:cs typeface="Lucida Console"/>
              </a:rPr>
              <a:t>po</a:t>
            </a:r>
            <a:r>
              <a:rPr sz="1600" spc="-15" dirty="0" smtClean="0">
                <a:latin typeface="Lucida Console"/>
                <a:cs typeface="Lucida Console"/>
              </a:rPr>
              <a:t>r</a:t>
            </a:r>
            <a:r>
              <a:rPr sz="1600" spc="-10" dirty="0" smtClean="0">
                <a:latin typeface="Lucida Console"/>
                <a:cs typeface="Lucida Console"/>
              </a:rPr>
              <a:t>t</a:t>
            </a:r>
            <a:r>
              <a:rPr sz="1600" spc="5" dirty="0" smtClean="0">
                <a:latin typeface="Lucida Console"/>
                <a:cs typeface="Lucida Console"/>
              </a:rPr>
              <a:t> </a:t>
            </a:r>
            <a:r>
              <a:rPr sz="1600" spc="-10" dirty="0">
                <a:latin typeface="Lucida Console"/>
                <a:cs typeface="Lucida Console"/>
              </a:rPr>
              <a:t>(</a:t>
            </a:r>
            <a:endParaRPr sz="1600" dirty="0">
              <a:latin typeface="Lucida Console"/>
              <a:cs typeface="Lucida Console"/>
            </a:endParaRPr>
          </a:p>
          <a:p>
            <a:pPr marL="322580" marR="102235">
              <a:lnSpc>
                <a:spcPct val="100000"/>
              </a:lnSpc>
            </a:pPr>
            <a:r>
              <a:rPr sz="1600" spc="-15" dirty="0">
                <a:latin typeface="Lucida Console"/>
                <a:cs typeface="Lucida Console"/>
              </a:rPr>
              <a:t>te</a:t>
            </a:r>
            <a:r>
              <a:rPr sz="1600" dirty="0">
                <a:latin typeface="Lucida Console"/>
                <a:cs typeface="Lucida Console"/>
              </a:rPr>
              <a:t>m</a:t>
            </a:r>
            <a:r>
              <a:rPr sz="1600" spc="-15" dirty="0">
                <a:latin typeface="Lucida Console"/>
                <a:cs typeface="Lucida Console"/>
              </a:rPr>
              <a:t>p_l</a:t>
            </a:r>
            <a:r>
              <a:rPr sz="1600" dirty="0">
                <a:latin typeface="Lucida Console"/>
                <a:cs typeface="Lucida Console"/>
              </a:rPr>
              <a:t>o</a:t>
            </a:r>
            <a:r>
              <a:rPr sz="1600" spc="-15" dirty="0">
                <a:latin typeface="Lucida Console"/>
                <a:cs typeface="Lucida Console"/>
              </a:rPr>
              <a:t>w</a:t>
            </a:r>
            <a:r>
              <a:rPr sz="1600" spc="-10" dirty="0">
                <a:latin typeface="Lucida Console"/>
                <a:cs typeface="Lucida Console"/>
              </a:rPr>
              <a:t>,</a:t>
            </a:r>
            <a:r>
              <a:rPr sz="1600" spc="5" dirty="0">
                <a:latin typeface="Lucida Console"/>
                <a:cs typeface="Lucida Console"/>
              </a:rPr>
              <a:t> </a:t>
            </a:r>
            <a:r>
              <a:rPr sz="1600" spc="-15" dirty="0">
                <a:latin typeface="Lucida Console"/>
                <a:cs typeface="Lucida Console"/>
              </a:rPr>
              <a:t>te</a:t>
            </a:r>
            <a:r>
              <a:rPr sz="1600" dirty="0">
                <a:latin typeface="Lucida Console"/>
                <a:cs typeface="Lucida Console"/>
              </a:rPr>
              <a:t>m</a:t>
            </a:r>
            <a:r>
              <a:rPr sz="1600" spc="-15" dirty="0">
                <a:latin typeface="Lucida Console"/>
                <a:cs typeface="Lucida Console"/>
              </a:rPr>
              <a:t>p_</a:t>
            </a:r>
            <a:r>
              <a:rPr sz="1600" dirty="0">
                <a:latin typeface="Lucida Console"/>
                <a:cs typeface="Lucida Console"/>
              </a:rPr>
              <a:t>h</a:t>
            </a:r>
            <a:r>
              <a:rPr sz="1600" spc="-15" dirty="0">
                <a:latin typeface="Lucida Console"/>
                <a:cs typeface="Lucida Console"/>
              </a:rPr>
              <a:t>i</a:t>
            </a:r>
            <a:r>
              <a:rPr sz="1600" dirty="0">
                <a:latin typeface="Lucida Console"/>
                <a:cs typeface="Lucida Console"/>
              </a:rPr>
              <a:t>g</a:t>
            </a:r>
            <a:r>
              <a:rPr sz="1600" spc="-15" dirty="0">
                <a:latin typeface="Lucida Console"/>
                <a:cs typeface="Lucida Console"/>
              </a:rPr>
              <a:t>h</a:t>
            </a:r>
            <a:r>
              <a:rPr sz="1600" spc="-10" dirty="0">
                <a:latin typeface="Lucida Console"/>
                <a:cs typeface="Lucida Console"/>
              </a:rPr>
              <a:t>,</a:t>
            </a:r>
            <a:r>
              <a:rPr sz="1600" spc="-5" dirty="0">
                <a:latin typeface="Lucida Console"/>
                <a:cs typeface="Lucida Console"/>
              </a:rPr>
              <a:t> </a:t>
            </a:r>
            <a:r>
              <a:rPr sz="1600" dirty="0">
                <a:latin typeface="Lucida Console"/>
                <a:cs typeface="Lucida Console"/>
              </a:rPr>
              <a:t>a</a:t>
            </a:r>
            <a:r>
              <a:rPr sz="1600" spc="-15" dirty="0">
                <a:latin typeface="Lucida Console"/>
                <a:cs typeface="Lucida Console"/>
              </a:rPr>
              <a:t>ut</a:t>
            </a:r>
            <a:r>
              <a:rPr sz="1600" dirty="0">
                <a:latin typeface="Lucida Console"/>
                <a:cs typeface="Lucida Console"/>
              </a:rPr>
              <a:t>o</a:t>
            </a:r>
            <a:r>
              <a:rPr sz="1600" spc="-15" dirty="0">
                <a:latin typeface="Lucida Console"/>
                <a:cs typeface="Lucida Console"/>
              </a:rPr>
              <a:t>_te</a:t>
            </a:r>
            <a:r>
              <a:rPr sz="1600" dirty="0">
                <a:latin typeface="Lucida Console"/>
                <a:cs typeface="Lucida Console"/>
              </a:rPr>
              <a:t>m</a:t>
            </a:r>
            <a:r>
              <a:rPr sz="1600" spc="-10" dirty="0">
                <a:latin typeface="Lucida Console"/>
                <a:cs typeface="Lucida Console"/>
              </a:rPr>
              <a:t>p</a:t>
            </a:r>
            <a:r>
              <a:rPr sz="1600" spc="-5" dirty="0">
                <a:latin typeface="Lucida Console"/>
                <a:cs typeface="Lucida Console"/>
              </a:rPr>
              <a:t> </a:t>
            </a:r>
            <a:r>
              <a:rPr sz="1600" spc="-10" dirty="0">
                <a:latin typeface="Lucida Console"/>
                <a:cs typeface="Lucida Console"/>
              </a:rPr>
              <a:t>: </a:t>
            </a:r>
            <a:r>
              <a:rPr sz="1600" dirty="0">
                <a:latin typeface="Lucida Console"/>
                <a:cs typeface="Lucida Console"/>
              </a:rPr>
              <a:t>i</a:t>
            </a:r>
            <a:r>
              <a:rPr sz="1600" spc="-10" dirty="0">
                <a:latin typeface="Lucida Console"/>
                <a:cs typeface="Lucida Console"/>
              </a:rPr>
              <a:t>n</a:t>
            </a:r>
            <a:r>
              <a:rPr sz="1600" spc="5" dirty="0">
                <a:latin typeface="Lucida Console"/>
                <a:cs typeface="Lucida Console"/>
              </a:rPr>
              <a:t> </a:t>
            </a:r>
            <a:r>
              <a:rPr sz="1600" spc="-15" dirty="0">
                <a:latin typeface="Lucida Console"/>
                <a:cs typeface="Lucida Console"/>
              </a:rPr>
              <a:t>std</a:t>
            </a:r>
            <a:r>
              <a:rPr sz="1600" dirty="0">
                <a:latin typeface="Lucida Console"/>
                <a:cs typeface="Lucida Console"/>
              </a:rPr>
              <a:t>_</a:t>
            </a:r>
            <a:r>
              <a:rPr sz="1600" spc="-15" dirty="0">
                <a:latin typeface="Lucida Console"/>
                <a:cs typeface="Lucida Console"/>
              </a:rPr>
              <a:t>log</a:t>
            </a:r>
            <a:r>
              <a:rPr sz="1600" dirty="0">
                <a:latin typeface="Lucida Console"/>
                <a:cs typeface="Lucida Console"/>
              </a:rPr>
              <a:t>i</a:t>
            </a:r>
            <a:r>
              <a:rPr sz="1600" spc="-15" dirty="0">
                <a:latin typeface="Lucida Console"/>
                <a:cs typeface="Lucida Console"/>
              </a:rPr>
              <a:t>c</a:t>
            </a:r>
            <a:r>
              <a:rPr sz="1600" spc="-10" dirty="0">
                <a:latin typeface="Lucida Console"/>
                <a:cs typeface="Lucida Console"/>
              </a:rPr>
              <a:t>; </a:t>
            </a:r>
            <a:endParaRPr lang="el-GR" sz="1600" spc="-10" dirty="0" smtClean="0">
              <a:latin typeface="Lucida Console"/>
              <a:cs typeface="Lucida Console"/>
            </a:endParaRPr>
          </a:p>
          <a:p>
            <a:pPr marL="322580" marR="102235">
              <a:lnSpc>
                <a:spcPct val="100000"/>
              </a:lnSpc>
            </a:pPr>
            <a:r>
              <a:rPr sz="1600" spc="-15" dirty="0" smtClean="0">
                <a:latin typeface="Lucida Console"/>
                <a:cs typeface="Lucida Console"/>
              </a:rPr>
              <a:t>ma</a:t>
            </a:r>
            <a:r>
              <a:rPr sz="1600" dirty="0" smtClean="0">
                <a:latin typeface="Lucida Console"/>
                <a:cs typeface="Lucida Console"/>
              </a:rPr>
              <a:t>n</a:t>
            </a:r>
            <a:r>
              <a:rPr sz="1600" spc="-15" dirty="0" smtClean="0">
                <a:latin typeface="Lucida Console"/>
                <a:cs typeface="Lucida Console"/>
              </a:rPr>
              <a:t>ual</a:t>
            </a:r>
            <a:r>
              <a:rPr sz="1600" dirty="0" smtClean="0">
                <a:latin typeface="Lucida Console"/>
                <a:cs typeface="Lucida Console"/>
              </a:rPr>
              <a:t>_</a:t>
            </a:r>
            <a:r>
              <a:rPr sz="1600" spc="-15" dirty="0" smtClean="0">
                <a:latin typeface="Lucida Console"/>
                <a:cs typeface="Lucida Console"/>
              </a:rPr>
              <a:t>he</a:t>
            </a:r>
            <a:r>
              <a:rPr sz="1600" dirty="0" smtClean="0">
                <a:latin typeface="Lucida Console"/>
                <a:cs typeface="Lucida Console"/>
              </a:rPr>
              <a:t>a</a:t>
            </a:r>
            <a:r>
              <a:rPr sz="1600" spc="-15" dirty="0" smtClean="0">
                <a:latin typeface="Lucida Console"/>
                <a:cs typeface="Lucida Console"/>
              </a:rPr>
              <a:t>t</a:t>
            </a:r>
            <a:r>
              <a:rPr sz="1600" spc="-10" dirty="0">
                <a:latin typeface="Lucida Console"/>
                <a:cs typeface="Lucida Console"/>
              </a:rPr>
              <a:t>,</a:t>
            </a:r>
            <a:r>
              <a:rPr sz="1600" spc="5" dirty="0">
                <a:latin typeface="Lucida Console"/>
                <a:cs typeface="Lucida Console"/>
              </a:rPr>
              <a:t> </a:t>
            </a:r>
            <a:r>
              <a:rPr sz="1600" spc="-15" dirty="0">
                <a:latin typeface="Lucida Console"/>
                <a:cs typeface="Lucida Console"/>
              </a:rPr>
              <a:t>ma</a:t>
            </a:r>
            <a:r>
              <a:rPr sz="1600" dirty="0">
                <a:latin typeface="Lucida Console"/>
                <a:cs typeface="Lucida Console"/>
              </a:rPr>
              <a:t>n</a:t>
            </a:r>
            <a:r>
              <a:rPr sz="1600" spc="-15" dirty="0">
                <a:latin typeface="Lucida Console"/>
                <a:cs typeface="Lucida Console"/>
              </a:rPr>
              <a:t>u</a:t>
            </a:r>
            <a:r>
              <a:rPr sz="1600" dirty="0">
                <a:latin typeface="Lucida Console"/>
                <a:cs typeface="Lucida Console"/>
              </a:rPr>
              <a:t>a</a:t>
            </a:r>
            <a:r>
              <a:rPr sz="1600" spc="-15" dirty="0">
                <a:latin typeface="Lucida Console"/>
                <a:cs typeface="Lucida Console"/>
              </a:rPr>
              <a:t>l_c</a:t>
            </a:r>
            <a:r>
              <a:rPr sz="1600" dirty="0">
                <a:latin typeface="Lucida Console"/>
                <a:cs typeface="Lucida Console"/>
              </a:rPr>
              <a:t>o</a:t>
            </a:r>
            <a:r>
              <a:rPr sz="1600" spc="-15" dirty="0">
                <a:latin typeface="Lucida Console"/>
                <a:cs typeface="Lucida Console"/>
              </a:rPr>
              <a:t>ol</a:t>
            </a:r>
            <a:r>
              <a:rPr sz="1600" spc="-10" dirty="0">
                <a:latin typeface="Lucida Console"/>
                <a:cs typeface="Lucida Console"/>
              </a:rPr>
              <a:t>,</a:t>
            </a:r>
            <a:r>
              <a:rPr sz="1600" spc="5" dirty="0">
                <a:latin typeface="Lucida Console"/>
                <a:cs typeface="Lucida Console"/>
              </a:rPr>
              <a:t> </a:t>
            </a:r>
            <a:r>
              <a:rPr sz="1600" spc="-15" dirty="0">
                <a:latin typeface="Lucida Console"/>
                <a:cs typeface="Lucida Console"/>
              </a:rPr>
              <a:t>ma</a:t>
            </a:r>
            <a:r>
              <a:rPr sz="1600" dirty="0">
                <a:latin typeface="Lucida Console"/>
                <a:cs typeface="Lucida Console"/>
              </a:rPr>
              <a:t>n</a:t>
            </a:r>
            <a:r>
              <a:rPr sz="1600" spc="-15" dirty="0">
                <a:latin typeface="Lucida Console"/>
                <a:cs typeface="Lucida Console"/>
              </a:rPr>
              <a:t>ua</a:t>
            </a:r>
            <a:r>
              <a:rPr sz="1600" dirty="0">
                <a:latin typeface="Lucida Console"/>
                <a:cs typeface="Lucida Console"/>
              </a:rPr>
              <a:t>l</a:t>
            </a:r>
            <a:r>
              <a:rPr sz="1600" spc="-15" dirty="0">
                <a:latin typeface="Lucida Console"/>
                <a:cs typeface="Lucida Console"/>
              </a:rPr>
              <a:t>_f</a:t>
            </a:r>
            <a:r>
              <a:rPr sz="1600" dirty="0">
                <a:latin typeface="Lucida Console"/>
                <a:cs typeface="Lucida Console"/>
              </a:rPr>
              <a:t>a</a:t>
            </a:r>
            <a:r>
              <a:rPr sz="1600" spc="-10" dirty="0">
                <a:latin typeface="Lucida Console"/>
                <a:cs typeface="Lucida Console"/>
              </a:rPr>
              <a:t>n</a:t>
            </a:r>
            <a:r>
              <a:rPr sz="1600" spc="-5" dirty="0">
                <a:latin typeface="Lucida Console"/>
                <a:cs typeface="Lucida Console"/>
              </a:rPr>
              <a:t> </a:t>
            </a:r>
            <a:r>
              <a:rPr sz="1600" spc="-10" dirty="0">
                <a:latin typeface="Lucida Console"/>
                <a:cs typeface="Lucida Console"/>
              </a:rPr>
              <a:t>: </a:t>
            </a:r>
            <a:r>
              <a:rPr sz="1600" dirty="0">
                <a:latin typeface="Lucida Console"/>
                <a:cs typeface="Lucida Console"/>
              </a:rPr>
              <a:t>i</a:t>
            </a:r>
            <a:r>
              <a:rPr sz="1600" spc="-10" dirty="0">
                <a:latin typeface="Lucida Console"/>
                <a:cs typeface="Lucida Console"/>
              </a:rPr>
              <a:t>n</a:t>
            </a:r>
            <a:r>
              <a:rPr sz="1600" spc="5" dirty="0">
                <a:latin typeface="Lucida Console"/>
                <a:cs typeface="Lucida Console"/>
              </a:rPr>
              <a:t> </a:t>
            </a:r>
            <a:r>
              <a:rPr sz="1600" spc="-15" dirty="0">
                <a:latin typeface="Lucida Console"/>
                <a:cs typeface="Lucida Console"/>
              </a:rPr>
              <a:t>std_</a:t>
            </a:r>
            <a:r>
              <a:rPr sz="1600" dirty="0">
                <a:latin typeface="Lucida Console"/>
                <a:cs typeface="Lucida Console"/>
              </a:rPr>
              <a:t>l</a:t>
            </a:r>
            <a:r>
              <a:rPr sz="1600" spc="-15" dirty="0">
                <a:latin typeface="Lucida Console"/>
                <a:cs typeface="Lucida Console"/>
              </a:rPr>
              <a:t>ogi</a:t>
            </a:r>
            <a:r>
              <a:rPr sz="1600" dirty="0">
                <a:latin typeface="Lucida Console"/>
                <a:cs typeface="Lucida Console"/>
              </a:rPr>
              <a:t>c</a:t>
            </a:r>
            <a:r>
              <a:rPr sz="1600" spc="-10" dirty="0">
                <a:latin typeface="Lucida Console"/>
                <a:cs typeface="Lucida Console"/>
              </a:rPr>
              <a:t>; </a:t>
            </a:r>
            <a:endParaRPr lang="el-GR" sz="1600" spc="-10" dirty="0" smtClean="0">
              <a:latin typeface="Lucida Console"/>
              <a:cs typeface="Lucida Console"/>
            </a:endParaRPr>
          </a:p>
          <a:p>
            <a:pPr marL="322580" marR="102235">
              <a:lnSpc>
                <a:spcPct val="100000"/>
              </a:lnSpc>
            </a:pPr>
            <a:r>
              <a:rPr sz="1600" spc="-15" dirty="0" smtClean="0">
                <a:latin typeface="Lucida Console"/>
                <a:cs typeface="Lucida Console"/>
              </a:rPr>
              <a:t>he</a:t>
            </a:r>
            <a:r>
              <a:rPr sz="1600" dirty="0" smtClean="0">
                <a:latin typeface="Lucida Console"/>
                <a:cs typeface="Lucida Console"/>
              </a:rPr>
              <a:t>a</a:t>
            </a:r>
            <a:r>
              <a:rPr sz="1600" spc="-15" dirty="0" smtClean="0">
                <a:latin typeface="Lucida Console"/>
                <a:cs typeface="Lucida Console"/>
              </a:rPr>
              <a:t>ter</a:t>
            </a:r>
            <a:r>
              <a:rPr sz="1600" dirty="0" smtClean="0">
                <a:latin typeface="Lucida Console"/>
                <a:cs typeface="Lucida Console"/>
              </a:rPr>
              <a:t>_</a:t>
            </a:r>
            <a:r>
              <a:rPr sz="1600" spc="-15" dirty="0" smtClean="0">
                <a:latin typeface="Lucida Console"/>
                <a:cs typeface="Lucida Console"/>
              </a:rPr>
              <a:t>on</a:t>
            </a:r>
            <a:r>
              <a:rPr sz="1600" spc="-10" dirty="0">
                <a:latin typeface="Lucida Console"/>
                <a:cs typeface="Lucida Console"/>
              </a:rPr>
              <a:t>,</a:t>
            </a:r>
            <a:r>
              <a:rPr sz="1600" spc="5" dirty="0">
                <a:latin typeface="Lucida Console"/>
                <a:cs typeface="Lucida Console"/>
              </a:rPr>
              <a:t> </a:t>
            </a:r>
            <a:r>
              <a:rPr sz="1600" spc="-15" dirty="0">
                <a:latin typeface="Lucida Console"/>
                <a:cs typeface="Lucida Console"/>
              </a:rPr>
              <a:t>c</a:t>
            </a:r>
            <a:r>
              <a:rPr sz="1600" dirty="0">
                <a:latin typeface="Lucida Console"/>
                <a:cs typeface="Lucida Console"/>
              </a:rPr>
              <a:t>o</a:t>
            </a:r>
            <a:r>
              <a:rPr sz="1600" spc="-15" dirty="0">
                <a:latin typeface="Lucida Console"/>
                <a:cs typeface="Lucida Console"/>
              </a:rPr>
              <a:t>ol</a:t>
            </a:r>
            <a:r>
              <a:rPr sz="1600" dirty="0">
                <a:latin typeface="Lucida Console"/>
                <a:cs typeface="Lucida Console"/>
              </a:rPr>
              <a:t>e</a:t>
            </a:r>
            <a:r>
              <a:rPr sz="1600" spc="-15" dirty="0">
                <a:latin typeface="Lucida Console"/>
                <a:cs typeface="Lucida Console"/>
              </a:rPr>
              <a:t>r</a:t>
            </a:r>
            <a:r>
              <a:rPr sz="1600" dirty="0">
                <a:latin typeface="Lucida Console"/>
                <a:cs typeface="Lucida Console"/>
              </a:rPr>
              <a:t>_</a:t>
            </a:r>
            <a:r>
              <a:rPr sz="1600" spc="-15" dirty="0">
                <a:latin typeface="Lucida Console"/>
                <a:cs typeface="Lucida Console"/>
              </a:rPr>
              <a:t>on</a:t>
            </a:r>
            <a:r>
              <a:rPr sz="1600" spc="-10" dirty="0">
                <a:latin typeface="Lucida Console"/>
                <a:cs typeface="Lucida Console"/>
              </a:rPr>
              <a:t>,</a:t>
            </a:r>
            <a:r>
              <a:rPr sz="1600" spc="5" dirty="0">
                <a:latin typeface="Lucida Console"/>
                <a:cs typeface="Lucida Console"/>
              </a:rPr>
              <a:t> </a:t>
            </a:r>
            <a:r>
              <a:rPr sz="1600" spc="-15" dirty="0">
                <a:latin typeface="Lucida Console"/>
                <a:cs typeface="Lucida Console"/>
              </a:rPr>
              <a:t>fa</a:t>
            </a:r>
            <a:r>
              <a:rPr sz="1600" dirty="0">
                <a:latin typeface="Lucida Console"/>
                <a:cs typeface="Lucida Console"/>
              </a:rPr>
              <a:t>n</a:t>
            </a:r>
            <a:r>
              <a:rPr sz="1600" spc="-15" dirty="0">
                <a:latin typeface="Lucida Console"/>
                <a:cs typeface="Lucida Console"/>
              </a:rPr>
              <a:t>_o</a:t>
            </a:r>
            <a:r>
              <a:rPr sz="1600" spc="-10" dirty="0">
                <a:latin typeface="Lucida Console"/>
                <a:cs typeface="Lucida Console"/>
              </a:rPr>
              <a:t>n</a:t>
            </a:r>
            <a:r>
              <a:rPr sz="1600" spc="5" dirty="0">
                <a:latin typeface="Lucida Console"/>
                <a:cs typeface="Lucida Console"/>
              </a:rPr>
              <a:t> </a:t>
            </a:r>
            <a:r>
              <a:rPr sz="1600" spc="-10" dirty="0">
                <a:latin typeface="Lucida Console"/>
                <a:cs typeface="Lucida Console"/>
              </a:rPr>
              <a:t>:</a:t>
            </a:r>
            <a:r>
              <a:rPr sz="1600" spc="-20" dirty="0">
                <a:latin typeface="Lucida Console"/>
                <a:cs typeface="Lucida Console"/>
              </a:rPr>
              <a:t> </a:t>
            </a:r>
            <a:r>
              <a:rPr sz="1600" dirty="0">
                <a:latin typeface="Lucida Console"/>
                <a:cs typeface="Lucida Console"/>
              </a:rPr>
              <a:t>ou</a:t>
            </a:r>
            <a:r>
              <a:rPr sz="1600" spc="-10" dirty="0">
                <a:latin typeface="Lucida Console"/>
                <a:cs typeface="Lucida Console"/>
              </a:rPr>
              <a:t>t</a:t>
            </a:r>
            <a:r>
              <a:rPr sz="1600" spc="5" dirty="0">
                <a:latin typeface="Lucida Console"/>
                <a:cs typeface="Lucida Console"/>
              </a:rPr>
              <a:t> </a:t>
            </a:r>
            <a:r>
              <a:rPr sz="1600" spc="-15" dirty="0">
                <a:latin typeface="Lucida Console"/>
                <a:cs typeface="Lucida Console"/>
              </a:rPr>
              <a:t>std_</a:t>
            </a:r>
            <a:r>
              <a:rPr sz="1600" dirty="0">
                <a:latin typeface="Lucida Console"/>
                <a:cs typeface="Lucida Console"/>
              </a:rPr>
              <a:t>l</a:t>
            </a:r>
            <a:r>
              <a:rPr sz="1600" spc="-15" dirty="0">
                <a:latin typeface="Lucida Console"/>
                <a:cs typeface="Lucida Console"/>
              </a:rPr>
              <a:t>ogi</a:t>
            </a:r>
            <a:r>
              <a:rPr sz="1600" spc="-10" dirty="0">
                <a:latin typeface="Lucida Console"/>
                <a:cs typeface="Lucida Console"/>
              </a:rPr>
              <a:t>c</a:t>
            </a:r>
            <a:r>
              <a:rPr sz="1600" spc="5" dirty="0">
                <a:latin typeface="Lucida Console"/>
                <a:cs typeface="Lucida Console"/>
              </a:rPr>
              <a:t> </a:t>
            </a:r>
            <a:r>
              <a:rPr sz="1600" spc="-15" dirty="0">
                <a:latin typeface="Lucida Console"/>
                <a:cs typeface="Lucida Console"/>
              </a:rPr>
              <a:t>)</a:t>
            </a:r>
            <a:r>
              <a:rPr sz="1600" spc="-10" dirty="0">
                <a:latin typeface="Lucida Console"/>
                <a:cs typeface="Lucida Console"/>
              </a:rPr>
              <a:t>;</a:t>
            </a:r>
            <a:endParaRPr sz="1600" dirty="0">
              <a:latin typeface="Lucida Console"/>
              <a:cs typeface="Lucida Console"/>
            </a:endParaRPr>
          </a:p>
          <a:p>
            <a:pPr marL="46990">
              <a:lnSpc>
                <a:spcPct val="100000"/>
              </a:lnSpc>
              <a:spcBef>
                <a:spcPts val="440"/>
              </a:spcBef>
            </a:pPr>
            <a:r>
              <a:rPr sz="1600" dirty="0">
                <a:latin typeface="Lucida Console"/>
                <a:cs typeface="Lucida Console"/>
              </a:rPr>
              <a:t>e</a:t>
            </a:r>
            <a:r>
              <a:rPr sz="1600" spc="-15" dirty="0">
                <a:latin typeface="Lucida Console"/>
                <a:cs typeface="Lucida Console"/>
              </a:rPr>
              <a:t>n</a:t>
            </a:r>
            <a:r>
              <a:rPr sz="1600" spc="-10" dirty="0">
                <a:latin typeface="Lucida Console"/>
                <a:cs typeface="Lucida Console"/>
              </a:rPr>
              <a:t>d</a:t>
            </a:r>
            <a:r>
              <a:rPr sz="1600" spc="5" dirty="0">
                <a:latin typeface="Lucida Console"/>
                <a:cs typeface="Lucida Console"/>
              </a:rPr>
              <a:t> </a:t>
            </a:r>
            <a:r>
              <a:rPr sz="1600" spc="-15" dirty="0">
                <a:latin typeface="Lucida Console"/>
                <a:cs typeface="Lucida Console"/>
              </a:rPr>
              <a:t>en</a:t>
            </a:r>
            <a:r>
              <a:rPr sz="1600" dirty="0">
                <a:latin typeface="Lucida Console"/>
                <a:cs typeface="Lucida Console"/>
              </a:rPr>
              <a:t>t</a:t>
            </a:r>
            <a:r>
              <a:rPr sz="1600" spc="-15" dirty="0">
                <a:latin typeface="Lucida Console"/>
                <a:cs typeface="Lucida Console"/>
              </a:rPr>
              <a:t>it</a:t>
            </a:r>
            <a:r>
              <a:rPr sz="1600" spc="-10" dirty="0">
                <a:latin typeface="Lucida Console"/>
                <a:cs typeface="Lucida Console"/>
              </a:rPr>
              <a:t>y</a:t>
            </a:r>
            <a:r>
              <a:rPr sz="1600" spc="5" dirty="0">
                <a:latin typeface="Lucida Console"/>
                <a:cs typeface="Lucida Console"/>
              </a:rPr>
              <a:t> </a:t>
            </a:r>
            <a:r>
              <a:rPr sz="1600" spc="-15" dirty="0">
                <a:latin typeface="Lucida Console"/>
                <a:cs typeface="Lucida Console"/>
              </a:rPr>
              <a:t>airco</a:t>
            </a:r>
            <a:r>
              <a:rPr sz="1600" dirty="0">
                <a:latin typeface="Lucida Console"/>
                <a:cs typeface="Lucida Console"/>
              </a:rPr>
              <a:t>n</a:t>
            </a:r>
            <a:r>
              <a:rPr sz="1600" spc="-10" dirty="0">
                <a:latin typeface="Lucida Console"/>
                <a:cs typeface="Lucida Console"/>
              </a:rPr>
              <a:t>;</a:t>
            </a:r>
            <a:endParaRPr sz="1600" dirty="0">
              <a:latin typeface="Lucida Console"/>
              <a:cs typeface="Lucida Console"/>
            </a:endParaRPr>
          </a:p>
        </p:txBody>
      </p:sp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Υλοποίηση συνδυαστικής λογικής</a:t>
            </a:r>
            <a:endParaRPr lang="el-GR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3096344"/>
          </a:xfrm>
        </p:spPr>
        <p:txBody>
          <a:bodyPr/>
          <a:lstStyle/>
          <a:p>
            <a:r>
              <a:rPr lang="el-GR" sz="2200" dirty="0"/>
              <a:t>Λογική ελέγχου </a:t>
            </a:r>
            <a:r>
              <a:rPr lang="el-GR" sz="2200" dirty="0" err="1"/>
              <a:t>κλιµατιστικού</a:t>
            </a:r>
            <a:endParaRPr lang="el-GR" sz="2200" dirty="0"/>
          </a:p>
          <a:p>
            <a:pPr lvl="1"/>
            <a:r>
              <a:rPr lang="el-GR" sz="2200" dirty="0"/>
              <a:t>τρεις λογικές εξισώσεις για την ενεργοποίηση του συστήµατος </a:t>
            </a:r>
            <a:r>
              <a:rPr lang="el-GR" sz="2200" dirty="0" err="1"/>
              <a:t>θέρµανσης</a:t>
            </a:r>
            <a:r>
              <a:rPr lang="el-GR" sz="2200" dirty="0"/>
              <a:t> (</a:t>
            </a:r>
            <a:r>
              <a:rPr lang="en-US" sz="2200" dirty="0"/>
              <a:t>heater), </a:t>
            </a:r>
            <a:r>
              <a:rPr lang="el-GR" sz="2200" dirty="0"/>
              <a:t>ψύξης (</a:t>
            </a:r>
            <a:r>
              <a:rPr lang="en-US" sz="2200" dirty="0"/>
              <a:t>cooler) </a:t>
            </a:r>
            <a:r>
              <a:rPr lang="el-GR" sz="2200" dirty="0"/>
              <a:t>και του </a:t>
            </a:r>
            <a:r>
              <a:rPr lang="el-GR" sz="2200" dirty="0" err="1"/>
              <a:t>ανεµιστήρα</a:t>
            </a:r>
            <a:r>
              <a:rPr lang="el-GR" sz="2200" dirty="0"/>
              <a:t> (</a:t>
            </a:r>
            <a:r>
              <a:rPr lang="en-US" sz="2200" dirty="0"/>
              <a:t>fan)</a:t>
            </a:r>
          </a:p>
          <a:p>
            <a:pPr marL="400050" lvl="1" indent="0">
              <a:buNone/>
            </a:pPr>
            <a:r>
              <a:rPr lang="en-US" sz="2200" dirty="0" err="1" smtClean="0"/>
              <a:t>heater_on</a:t>
            </a:r>
            <a:r>
              <a:rPr lang="en-US" sz="2200" dirty="0" smtClean="0"/>
              <a:t> </a:t>
            </a:r>
            <a:r>
              <a:rPr lang="en-US" sz="2200" dirty="0"/>
              <a:t>= </a:t>
            </a:r>
            <a:r>
              <a:rPr lang="en-US" sz="2200" dirty="0" err="1"/>
              <a:t>temp_low</a:t>
            </a:r>
            <a:r>
              <a:rPr lang="en-US" sz="2200" dirty="0"/>
              <a:t> · </a:t>
            </a:r>
            <a:r>
              <a:rPr lang="en-US" sz="2200" dirty="0" err="1"/>
              <a:t>auto_temp</a:t>
            </a:r>
            <a:r>
              <a:rPr lang="en-US" sz="2200" dirty="0"/>
              <a:t> + </a:t>
            </a:r>
            <a:r>
              <a:rPr lang="en-US" sz="2200" dirty="0" err="1"/>
              <a:t>manual_heat</a:t>
            </a:r>
            <a:r>
              <a:rPr lang="en-US" sz="2200" dirty="0"/>
              <a:t> </a:t>
            </a:r>
          </a:p>
          <a:p>
            <a:pPr marL="400050" lvl="1" indent="0">
              <a:buNone/>
            </a:pPr>
            <a:r>
              <a:rPr lang="en-US" sz="2200" dirty="0" err="1"/>
              <a:t>cooler_on</a:t>
            </a:r>
            <a:r>
              <a:rPr lang="en-US" sz="2200" dirty="0"/>
              <a:t> = </a:t>
            </a:r>
            <a:r>
              <a:rPr lang="en-US" sz="2200" dirty="0" err="1"/>
              <a:t>temp_high</a:t>
            </a:r>
            <a:r>
              <a:rPr lang="en-US" sz="2200" dirty="0"/>
              <a:t> · </a:t>
            </a:r>
            <a:r>
              <a:rPr lang="en-US" sz="2200" dirty="0" err="1"/>
              <a:t>auto_temp</a:t>
            </a:r>
            <a:r>
              <a:rPr lang="en-US" sz="2200" dirty="0"/>
              <a:t> + </a:t>
            </a:r>
            <a:r>
              <a:rPr lang="en-US" sz="2200" dirty="0" err="1"/>
              <a:t>manual_cool</a:t>
            </a:r>
            <a:r>
              <a:rPr lang="en-US" sz="2200" dirty="0"/>
              <a:t> </a:t>
            </a:r>
          </a:p>
          <a:p>
            <a:pPr marL="400050" lvl="1" indent="0">
              <a:buNone/>
            </a:pPr>
            <a:r>
              <a:rPr lang="en-US" sz="2200" dirty="0" err="1"/>
              <a:t>fan_on</a:t>
            </a:r>
            <a:r>
              <a:rPr lang="en-US" sz="2200" dirty="0"/>
              <a:t> = </a:t>
            </a:r>
            <a:r>
              <a:rPr lang="en-US" sz="2200" dirty="0" err="1"/>
              <a:t>heater_on</a:t>
            </a:r>
            <a:r>
              <a:rPr lang="en-US" sz="2200" dirty="0"/>
              <a:t> + </a:t>
            </a:r>
            <a:r>
              <a:rPr lang="en-US" sz="2200" dirty="0" err="1"/>
              <a:t>cooler_on</a:t>
            </a:r>
            <a:r>
              <a:rPr lang="en-US" sz="2200" dirty="0"/>
              <a:t> + </a:t>
            </a:r>
            <a:r>
              <a:rPr lang="en-US" sz="2200" dirty="0" err="1"/>
              <a:t>manual_fan</a:t>
            </a:r>
            <a:endParaRPr lang="en-US" sz="22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820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Σχεδίαση συνδυαστικών κυκλωµάτων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Λογικές συναρτήσεις και πύλες (</a:t>
            </a:r>
            <a:r>
              <a:rPr lang="en-GB" dirty="0" smtClean="0"/>
              <a:t>boolean functions)</a:t>
            </a:r>
          </a:p>
          <a:p>
            <a:r>
              <a:rPr lang="el-GR" dirty="0" smtClean="0"/>
              <a:t>Πολυπλέκτες (</a:t>
            </a:r>
            <a:r>
              <a:rPr lang="en-GB" dirty="0" smtClean="0"/>
              <a:t>multiplexers)</a:t>
            </a:r>
          </a:p>
          <a:p>
            <a:r>
              <a:rPr lang="el-GR" dirty="0" smtClean="0"/>
              <a:t>Αποκωδικοποιητές (</a:t>
            </a:r>
            <a:r>
              <a:rPr lang="en-GB" dirty="0" smtClean="0"/>
              <a:t>decoders)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8738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1"/>
          <p:cNvSpPr txBox="1"/>
          <p:nvPr/>
        </p:nvSpPr>
        <p:spPr>
          <a:xfrm>
            <a:off x="1115616" y="5517232"/>
            <a:ext cx="7488832" cy="8818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7965" marR="630555" algn="just">
              <a:lnSpc>
                <a:spcPct val="99400"/>
              </a:lnSpc>
              <a:spcBef>
                <a:spcPts val="1340"/>
              </a:spcBef>
            </a:pPr>
            <a:r>
              <a:rPr sz="1200" spc="-15" dirty="0" smtClean="0">
                <a:latin typeface="Verdana"/>
                <a:cs typeface="Verdana"/>
              </a:rPr>
              <a:t>h</a:t>
            </a:r>
            <a:r>
              <a:rPr sz="1200" spc="-10" dirty="0" smtClean="0">
                <a:latin typeface="Verdana"/>
                <a:cs typeface="Verdana"/>
              </a:rPr>
              <a:t>ea</a:t>
            </a:r>
            <a:r>
              <a:rPr sz="1200" dirty="0" smtClean="0">
                <a:latin typeface="Verdana"/>
                <a:cs typeface="Verdana"/>
              </a:rPr>
              <a:t>t</a:t>
            </a:r>
            <a:r>
              <a:rPr sz="1200" spc="-5" dirty="0" smtClean="0">
                <a:latin typeface="Verdana"/>
                <a:cs typeface="Verdana"/>
              </a:rPr>
              <a:t>er</a:t>
            </a:r>
            <a:r>
              <a:rPr sz="1200" spc="-20" dirty="0" smtClean="0">
                <a:latin typeface="Verdana"/>
                <a:cs typeface="Verdana"/>
              </a:rPr>
              <a:t>_</a:t>
            </a:r>
            <a:r>
              <a:rPr sz="1200" spc="-5" dirty="0" smtClean="0">
                <a:latin typeface="Verdana"/>
                <a:cs typeface="Verdana"/>
              </a:rPr>
              <a:t>o</a:t>
            </a:r>
            <a:r>
              <a:rPr sz="1200" spc="-10" dirty="0" smtClean="0">
                <a:latin typeface="Verdana"/>
                <a:cs typeface="Verdana"/>
              </a:rPr>
              <a:t>n </a:t>
            </a:r>
            <a:r>
              <a:rPr sz="1200" spc="-10" dirty="0">
                <a:latin typeface="Verdana"/>
                <a:cs typeface="Verdana"/>
              </a:rPr>
              <a:t>= </a:t>
            </a:r>
            <a:r>
              <a:rPr sz="1200" dirty="0">
                <a:latin typeface="Verdana"/>
                <a:cs typeface="Verdana"/>
              </a:rPr>
              <a:t>t</a:t>
            </a:r>
            <a:r>
              <a:rPr sz="1200" spc="-10" dirty="0">
                <a:latin typeface="Verdana"/>
                <a:cs typeface="Verdana"/>
              </a:rPr>
              <a:t>emp_</a:t>
            </a:r>
            <a:r>
              <a:rPr sz="1200" dirty="0">
                <a:latin typeface="Verdana"/>
                <a:cs typeface="Verdana"/>
              </a:rPr>
              <a:t>l</a:t>
            </a:r>
            <a:r>
              <a:rPr sz="1200" spc="-5" dirty="0">
                <a:latin typeface="Verdana"/>
                <a:cs typeface="Verdana"/>
              </a:rPr>
              <a:t>o</a:t>
            </a:r>
            <a:r>
              <a:rPr sz="1200" spc="-10" dirty="0">
                <a:latin typeface="Verdana"/>
                <a:cs typeface="Verdana"/>
              </a:rPr>
              <a:t>w </a:t>
            </a:r>
            <a:r>
              <a:rPr sz="1200" spc="-5" dirty="0">
                <a:latin typeface="Verdana"/>
                <a:cs typeface="Verdana"/>
              </a:rPr>
              <a:t>·</a:t>
            </a:r>
            <a:r>
              <a:rPr sz="1200" spc="-1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a</a:t>
            </a:r>
            <a:r>
              <a:rPr sz="1200" spc="-15" dirty="0">
                <a:latin typeface="Verdana"/>
                <a:cs typeface="Verdana"/>
              </a:rPr>
              <a:t>u</a:t>
            </a:r>
            <a:r>
              <a:rPr sz="1200" dirty="0">
                <a:latin typeface="Verdana"/>
                <a:cs typeface="Verdana"/>
              </a:rPr>
              <a:t>to</a:t>
            </a:r>
            <a:r>
              <a:rPr sz="1200" spc="-10" dirty="0">
                <a:latin typeface="Verdana"/>
                <a:cs typeface="Verdana"/>
              </a:rPr>
              <a:t>_</a:t>
            </a:r>
            <a:r>
              <a:rPr sz="1200" dirty="0">
                <a:latin typeface="Verdana"/>
                <a:cs typeface="Verdana"/>
              </a:rPr>
              <a:t>t</a:t>
            </a:r>
            <a:r>
              <a:rPr sz="1200" spc="-10" dirty="0">
                <a:latin typeface="Verdana"/>
                <a:cs typeface="Verdana"/>
              </a:rPr>
              <a:t>emp</a:t>
            </a:r>
            <a:r>
              <a:rPr sz="1200" spc="-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+ ma</a:t>
            </a:r>
            <a:r>
              <a:rPr sz="1200" spc="-15" dirty="0">
                <a:latin typeface="Verdana"/>
                <a:cs typeface="Verdana"/>
              </a:rPr>
              <a:t>nu</a:t>
            </a:r>
            <a:r>
              <a:rPr sz="1200" spc="-10" dirty="0">
                <a:latin typeface="Verdana"/>
                <a:cs typeface="Verdana"/>
              </a:rPr>
              <a:t>a</a:t>
            </a:r>
            <a:r>
              <a:rPr sz="1200" spc="5" dirty="0">
                <a:latin typeface="Verdana"/>
                <a:cs typeface="Verdana"/>
              </a:rPr>
              <a:t>l</a:t>
            </a:r>
            <a:r>
              <a:rPr sz="1200" spc="-10" dirty="0">
                <a:latin typeface="Verdana"/>
                <a:cs typeface="Verdana"/>
              </a:rPr>
              <a:t>_</a:t>
            </a:r>
            <a:r>
              <a:rPr sz="1200" spc="-15" dirty="0">
                <a:latin typeface="Verdana"/>
                <a:cs typeface="Verdana"/>
              </a:rPr>
              <a:t>h</a:t>
            </a:r>
            <a:r>
              <a:rPr sz="1200" spc="-5" dirty="0">
                <a:latin typeface="Verdana"/>
                <a:cs typeface="Verdana"/>
              </a:rPr>
              <a:t>eat </a:t>
            </a:r>
            <a:endParaRPr lang="en-US" sz="1200" spc="-5" dirty="0" smtClean="0">
              <a:latin typeface="Verdana"/>
              <a:cs typeface="Verdana"/>
            </a:endParaRPr>
          </a:p>
          <a:p>
            <a:pPr marL="227965" marR="630555" algn="just">
              <a:lnSpc>
                <a:spcPct val="99400"/>
              </a:lnSpc>
              <a:spcBef>
                <a:spcPts val="1340"/>
              </a:spcBef>
            </a:pPr>
            <a:r>
              <a:rPr sz="1200" spc="-10" dirty="0" smtClean="0">
                <a:latin typeface="Verdana"/>
                <a:cs typeface="Verdana"/>
              </a:rPr>
              <a:t>c</a:t>
            </a:r>
            <a:r>
              <a:rPr sz="1200" spc="-5" dirty="0" smtClean="0">
                <a:latin typeface="Verdana"/>
                <a:cs typeface="Verdana"/>
              </a:rPr>
              <a:t>oo</a:t>
            </a:r>
            <a:r>
              <a:rPr sz="1200" spc="-10" dirty="0" smtClean="0">
                <a:latin typeface="Verdana"/>
                <a:cs typeface="Verdana"/>
              </a:rPr>
              <a:t>l</a:t>
            </a:r>
            <a:r>
              <a:rPr sz="1200" spc="-5" dirty="0" smtClean="0">
                <a:latin typeface="Verdana"/>
                <a:cs typeface="Verdana"/>
              </a:rPr>
              <a:t>er</a:t>
            </a:r>
            <a:r>
              <a:rPr sz="1200" spc="-20" dirty="0" smtClean="0">
                <a:latin typeface="Verdana"/>
                <a:cs typeface="Verdana"/>
              </a:rPr>
              <a:t>_</a:t>
            </a:r>
            <a:r>
              <a:rPr sz="1200" spc="-5" dirty="0" smtClean="0">
                <a:latin typeface="Verdana"/>
                <a:cs typeface="Verdana"/>
              </a:rPr>
              <a:t>o</a:t>
            </a:r>
            <a:r>
              <a:rPr sz="1200" spc="-10" dirty="0" smtClean="0">
                <a:latin typeface="Verdana"/>
                <a:cs typeface="Verdana"/>
              </a:rPr>
              <a:t>n </a:t>
            </a:r>
            <a:r>
              <a:rPr sz="1200" spc="-10" dirty="0">
                <a:latin typeface="Verdana"/>
                <a:cs typeface="Verdana"/>
              </a:rPr>
              <a:t>= </a:t>
            </a:r>
            <a:r>
              <a:rPr sz="1200" dirty="0">
                <a:latin typeface="Verdana"/>
                <a:cs typeface="Verdana"/>
              </a:rPr>
              <a:t>t</a:t>
            </a:r>
            <a:r>
              <a:rPr sz="1200" spc="-10" dirty="0">
                <a:latin typeface="Verdana"/>
                <a:cs typeface="Verdana"/>
              </a:rPr>
              <a:t>emp_</a:t>
            </a:r>
            <a:r>
              <a:rPr sz="1200" spc="-15" dirty="0">
                <a:latin typeface="Verdana"/>
                <a:cs typeface="Verdana"/>
              </a:rPr>
              <a:t>h</a:t>
            </a:r>
            <a:r>
              <a:rPr sz="1200" dirty="0">
                <a:latin typeface="Verdana"/>
                <a:cs typeface="Verdana"/>
              </a:rPr>
              <a:t>i</a:t>
            </a:r>
            <a:r>
              <a:rPr sz="1200" spc="-10" dirty="0">
                <a:latin typeface="Verdana"/>
                <a:cs typeface="Verdana"/>
              </a:rPr>
              <a:t>gh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·</a:t>
            </a:r>
            <a:r>
              <a:rPr sz="1200" spc="-1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a</a:t>
            </a:r>
            <a:r>
              <a:rPr sz="1200" spc="-15" dirty="0">
                <a:latin typeface="Verdana"/>
                <a:cs typeface="Verdana"/>
              </a:rPr>
              <a:t>u</a:t>
            </a:r>
            <a:r>
              <a:rPr sz="1200" dirty="0">
                <a:latin typeface="Verdana"/>
                <a:cs typeface="Verdana"/>
              </a:rPr>
              <a:t>to</a:t>
            </a:r>
            <a:r>
              <a:rPr sz="1200" spc="-10" dirty="0">
                <a:latin typeface="Verdana"/>
                <a:cs typeface="Verdana"/>
              </a:rPr>
              <a:t>_</a:t>
            </a:r>
            <a:r>
              <a:rPr sz="1200" dirty="0">
                <a:latin typeface="Verdana"/>
                <a:cs typeface="Verdana"/>
              </a:rPr>
              <a:t>t</a:t>
            </a:r>
            <a:r>
              <a:rPr sz="1200" spc="-10" dirty="0">
                <a:latin typeface="Verdana"/>
                <a:cs typeface="Verdana"/>
              </a:rPr>
              <a:t>emp</a:t>
            </a:r>
            <a:r>
              <a:rPr sz="1200" spc="-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+ ma</a:t>
            </a:r>
            <a:r>
              <a:rPr sz="1200" spc="-15" dirty="0">
                <a:latin typeface="Verdana"/>
                <a:cs typeface="Verdana"/>
              </a:rPr>
              <a:t>nu</a:t>
            </a:r>
            <a:r>
              <a:rPr sz="1200" spc="-10" dirty="0">
                <a:latin typeface="Verdana"/>
                <a:cs typeface="Verdana"/>
              </a:rPr>
              <a:t>a</a:t>
            </a:r>
            <a:r>
              <a:rPr sz="1200" spc="5" dirty="0">
                <a:latin typeface="Verdana"/>
                <a:cs typeface="Verdana"/>
              </a:rPr>
              <a:t>l</a:t>
            </a:r>
            <a:r>
              <a:rPr sz="1200" spc="-10" dirty="0">
                <a:latin typeface="Verdana"/>
                <a:cs typeface="Verdana"/>
              </a:rPr>
              <a:t>_c</a:t>
            </a:r>
            <a:r>
              <a:rPr sz="1200" spc="-5" dirty="0">
                <a:latin typeface="Verdana"/>
                <a:cs typeface="Verdana"/>
              </a:rPr>
              <a:t>oo</a:t>
            </a:r>
            <a:r>
              <a:rPr sz="1200" dirty="0">
                <a:latin typeface="Verdana"/>
                <a:cs typeface="Verdana"/>
              </a:rPr>
              <a:t>l </a:t>
            </a:r>
            <a:endParaRPr lang="en-US" sz="1200" dirty="0" smtClean="0">
              <a:latin typeface="Verdana"/>
              <a:cs typeface="Verdana"/>
            </a:endParaRPr>
          </a:p>
          <a:p>
            <a:pPr marL="227965" marR="630555" algn="just">
              <a:lnSpc>
                <a:spcPct val="99400"/>
              </a:lnSpc>
              <a:spcBef>
                <a:spcPts val="1340"/>
              </a:spcBef>
            </a:pPr>
            <a:r>
              <a:rPr sz="1200" spc="-10" dirty="0" smtClean="0">
                <a:latin typeface="Verdana"/>
                <a:cs typeface="Verdana"/>
              </a:rPr>
              <a:t>fa</a:t>
            </a:r>
            <a:r>
              <a:rPr sz="1200" spc="-15" dirty="0" smtClean="0">
                <a:latin typeface="Verdana"/>
                <a:cs typeface="Verdana"/>
              </a:rPr>
              <a:t>n</a:t>
            </a:r>
            <a:r>
              <a:rPr sz="1200" spc="-10" dirty="0" smtClean="0">
                <a:latin typeface="Verdana"/>
                <a:cs typeface="Verdana"/>
              </a:rPr>
              <a:t>_</a:t>
            </a:r>
            <a:r>
              <a:rPr sz="1200" spc="-5" dirty="0" smtClean="0">
                <a:latin typeface="Verdana"/>
                <a:cs typeface="Verdana"/>
              </a:rPr>
              <a:t>o</a:t>
            </a:r>
            <a:r>
              <a:rPr sz="1200" spc="-10" dirty="0" smtClean="0">
                <a:latin typeface="Verdana"/>
                <a:cs typeface="Verdana"/>
              </a:rPr>
              <a:t>n </a:t>
            </a:r>
            <a:r>
              <a:rPr sz="1200" spc="-10" dirty="0">
                <a:latin typeface="Verdana"/>
                <a:cs typeface="Verdana"/>
              </a:rPr>
              <a:t>=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15" dirty="0">
                <a:latin typeface="Verdana"/>
                <a:cs typeface="Verdana"/>
              </a:rPr>
              <a:t>h</a:t>
            </a:r>
            <a:r>
              <a:rPr sz="1200" spc="-10" dirty="0">
                <a:latin typeface="Verdana"/>
                <a:cs typeface="Verdana"/>
              </a:rPr>
              <a:t>ea</a:t>
            </a:r>
            <a:r>
              <a:rPr sz="1200" dirty="0">
                <a:latin typeface="Verdana"/>
                <a:cs typeface="Verdana"/>
              </a:rPr>
              <a:t>t</a:t>
            </a:r>
            <a:r>
              <a:rPr sz="1200" spc="-5" dirty="0">
                <a:latin typeface="Verdana"/>
                <a:cs typeface="Verdana"/>
              </a:rPr>
              <a:t>er_o</a:t>
            </a:r>
            <a:r>
              <a:rPr sz="1200" spc="-10" dirty="0">
                <a:latin typeface="Verdana"/>
                <a:cs typeface="Verdana"/>
              </a:rPr>
              <a:t>n + c</a:t>
            </a:r>
            <a:r>
              <a:rPr sz="1200" spc="-5" dirty="0">
                <a:latin typeface="Verdana"/>
                <a:cs typeface="Verdana"/>
              </a:rPr>
              <a:t>oo</a:t>
            </a:r>
            <a:r>
              <a:rPr sz="1200" dirty="0">
                <a:latin typeface="Verdana"/>
                <a:cs typeface="Verdana"/>
              </a:rPr>
              <a:t>l</a:t>
            </a:r>
            <a:r>
              <a:rPr sz="1200" spc="-5" dirty="0">
                <a:latin typeface="Verdana"/>
                <a:cs typeface="Verdana"/>
              </a:rPr>
              <a:t>er_o</a:t>
            </a:r>
            <a:r>
              <a:rPr sz="1200" spc="-10" dirty="0">
                <a:latin typeface="Verdana"/>
                <a:cs typeface="Verdana"/>
              </a:rPr>
              <a:t>n + ma</a:t>
            </a:r>
            <a:r>
              <a:rPr sz="1200" spc="-15" dirty="0">
                <a:latin typeface="Verdana"/>
                <a:cs typeface="Verdana"/>
              </a:rPr>
              <a:t>nu</a:t>
            </a:r>
            <a:r>
              <a:rPr sz="1200" spc="-10" dirty="0">
                <a:latin typeface="Verdana"/>
                <a:cs typeface="Verdana"/>
              </a:rPr>
              <a:t>a</a:t>
            </a:r>
            <a:r>
              <a:rPr sz="1200" spc="5" dirty="0">
                <a:latin typeface="Verdana"/>
                <a:cs typeface="Verdana"/>
              </a:rPr>
              <a:t>l</a:t>
            </a:r>
            <a:r>
              <a:rPr sz="1200" spc="-10" dirty="0">
                <a:latin typeface="Verdana"/>
                <a:cs typeface="Verdana"/>
              </a:rPr>
              <a:t>_f</a:t>
            </a:r>
            <a:r>
              <a:rPr sz="1200" dirty="0">
                <a:latin typeface="Verdana"/>
                <a:cs typeface="Verdana"/>
              </a:rPr>
              <a:t>a</a:t>
            </a:r>
            <a:r>
              <a:rPr sz="1200" spc="-10" dirty="0">
                <a:latin typeface="Verdana"/>
                <a:cs typeface="Verdana"/>
              </a:rPr>
              <a:t>n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5" name="object 12"/>
          <p:cNvSpPr txBox="1"/>
          <p:nvPr/>
        </p:nvSpPr>
        <p:spPr>
          <a:xfrm>
            <a:off x="1043608" y="2276872"/>
            <a:ext cx="7344816" cy="2262158"/>
          </a:xfrm>
          <a:prstGeom prst="rect">
            <a:avLst/>
          </a:prstGeom>
          <a:ln w="12699">
            <a:solidFill>
              <a:srgbClr val="9898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5085">
              <a:lnSpc>
                <a:spcPct val="150000"/>
              </a:lnSpc>
            </a:pPr>
            <a:r>
              <a:rPr sz="1400" spc="-5" dirty="0">
                <a:latin typeface="Lucida Console"/>
                <a:cs typeface="Lucida Console"/>
              </a:rPr>
              <a:t>arc</a:t>
            </a:r>
            <a:r>
              <a:rPr sz="1400" spc="5" dirty="0">
                <a:latin typeface="Lucida Console"/>
                <a:cs typeface="Lucida Console"/>
              </a:rPr>
              <a:t>h</a:t>
            </a:r>
            <a:r>
              <a:rPr sz="1400" spc="-5" dirty="0">
                <a:latin typeface="Lucida Console"/>
                <a:cs typeface="Lucida Console"/>
              </a:rPr>
              <a:t>itectur</a:t>
            </a:r>
            <a:r>
              <a:rPr sz="1400" dirty="0">
                <a:latin typeface="Lucida Console"/>
                <a:cs typeface="Lucida Console"/>
              </a:rPr>
              <a:t>e</a:t>
            </a:r>
            <a:r>
              <a:rPr sz="1400" spc="5" dirty="0">
                <a:latin typeface="Lucida Console"/>
                <a:cs typeface="Lucida Console"/>
              </a:rPr>
              <a:t> </a:t>
            </a:r>
            <a:r>
              <a:rPr sz="1400" spc="-5" dirty="0">
                <a:latin typeface="Lucida Console"/>
                <a:cs typeface="Lucida Console"/>
              </a:rPr>
              <a:t>eqn</a:t>
            </a:r>
            <a:r>
              <a:rPr sz="1400" dirty="0">
                <a:latin typeface="Lucida Console"/>
                <a:cs typeface="Lucida Console"/>
              </a:rPr>
              <a:t>s</a:t>
            </a:r>
            <a:r>
              <a:rPr sz="1400" spc="-15" dirty="0">
                <a:latin typeface="Lucida Console"/>
                <a:cs typeface="Lucida Console"/>
              </a:rPr>
              <a:t> </a:t>
            </a:r>
            <a:r>
              <a:rPr sz="1400" spc="-5" dirty="0">
                <a:latin typeface="Lucida Console"/>
                <a:cs typeface="Lucida Console"/>
              </a:rPr>
              <a:t>o</a:t>
            </a:r>
            <a:r>
              <a:rPr sz="1400" dirty="0">
                <a:latin typeface="Lucida Console"/>
                <a:cs typeface="Lucida Console"/>
              </a:rPr>
              <a:t>f</a:t>
            </a:r>
            <a:r>
              <a:rPr sz="1400" spc="5" dirty="0">
                <a:latin typeface="Lucida Console"/>
                <a:cs typeface="Lucida Console"/>
              </a:rPr>
              <a:t> </a:t>
            </a:r>
            <a:r>
              <a:rPr sz="1400" spc="-5" dirty="0">
                <a:latin typeface="Lucida Console"/>
                <a:cs typeface="Lucida Console"/>
              </a:rPr>
              <a:t>airco</a:t>
            </a:r>
            <a:r>
              <a:rPr sz="1400" dirty="0">
                <a:latin typeface="Lucida Console"/>
                <a:cs typeface="Lucida Console"/>
              </a:rPr>
              <a:t>n</a:t>
            </a:r>
            <a:r>
              <a:rPr sz="1400" spc="-10" dirty="0">
                <a:latin typeface="Lucida Console"/>
                <a:cs typeface="Lucida Console"/>
              </a:rPr>
              <a:t> </a:t>
            </a:r>
            <a:r>
              <a:rPr sz="1400" spc="5" dirty="0">
                <a:latin typeface="Lucida Console"/>
                <a:cs typeface="Lucida Console"/>
              </a:rPr>
              <a:t>i</a:t>
            </a:r>
            <a:r>
              <a:rPr sz="1400" dirty="0">
                <a:latin typeface="Lucida Console"/>
                <a:cs typeface="Lucida Console"/>
              </a:rPr>
              <a:t>s</a:t>
            </a:r>
          </a:p>
          <a:p>
            <a:pPr marL="45085" marR="708660" indent="121920">
              <a:lnSpc>
                <a:spcPct val="150000"/>
              </a:lnSpc>
            </a:pPr>
            <a:r>
              <a:rPr sz="1400" dirty="0" smtClean="0">
                <a:latin typeface="Lucida Console"/>
                <a:cs typeface="Lucida Console"/>
              </a:rPr>
              <a:t> </a:t>
            </a:r>
            <a:endParaRPr lang="en-US" sz="1400" dirty="0" smtClean="0">
              <a:latin typeface="Lucida Console"/>
              <a:cs typeface="Lucida Console"/>
            </a:endParaRPr>
          </a:p>
          <a:p>
            <a:pPr marL="45085" marR="708660" indent="121920">
              <a:lnSpc>
                <a:spcPct val="150000"/>
              </a:lnSpc>
            </a:pPr>
            <a:r>
              <a:rPr sz="1400" spc="-5" dirty="0" smtClean="0">
                <a:latin typeface="Lucida Console"/>
                <a:cs typeface="Lucida Console"/>
              </a:rPr>
              <a:t>beg</a:t>
            </a:r>
            <a:r>
              <a:rPr sz="1400" spc="5" dirty="0" smtClean="0">
                <a:latin typeface="Lucida Console"/>
                <a:cs typeface="Lucida Console"/>
              </a:rPr>
              <a:t>i</a:t>
            </a:r>
            <a:r>
              <a:rPr sz="1400" dirty="0" smtClean="0">
                <a:latin typeface="Lucida Console"/>
                <a:cs typeface="Lucida Console"/>
              </a:rPr>
              <a:t>n</a:t>
            </a:r>
            <a:endParaRPr sz="1400" dirty="0">
              <a:latin typeface="Lucida Console"/>
              <a:cs typeface="Lucida Console"/>
            </a:endParaRPr>
          </a:p>
          <a:p>
            <a:pPr marL="167005" marR="99060">
              <a:lnSpc>
                <a:spcPct val="150000"/>
              </a:lnSpc>
            </a:pPr>
            <a:r>
              <a:rPr sz="1400" spc="-5" dirty="0" smtClean="0">
                <a:latin typeface="Lucida Console"/>
                <a:cs typeface="Lucida Console"/>
              </a:rPr>
              <a:t>heater_on</a:t>
            </a:r>
            <a:r>
              <a:rPr sz="1400" spc="-10" dirty="0" smtClean="0">
                <a:latin typeface="Lucida Console"/>
                <a:cs typeface="Lucida Console"/>
              </a:rPr>
              <a:t> </a:t>
            </a:r>
            <a:r>
              <a:rPr sz="1400" spc="-5" dirty="0">
                <a:latin typeface="Lucida Console"/>
                <a:cs typeface="Lucida Console"/>
              </a:rPr>
              <a:t>&lt;</a:t>
            </a:r>
            <a:r>
              <a:rPr sz="1400" dirty="0">
                <a:latin typeface="Lucida Console"/>
                <a:cs typeface="Lucida Console"/>
              </a:rPr>
              <a:t>=</a:t>
            </a:r>
            <a:r>
              <a:rPr sz="1400" spc="-10" dirty="0">
                <a:latin typeface="Lucida Console"/>
                <a:cs typeface="Lucida Console"/>
              </a:rPr>
              <a:t> </a:t>
            </a:r>
            <a:r>
              <a:rPr sz="1400" spc="-5" dirty="0">
                <a:latin typeface="Lucida Console"/>
                <a:cs typeface="Lucida Console"/>
              </a:rPr>
              <a:t>(te</a:t>
            </a:r>
            <a:r>
              <a:rPr sz="1400" spc="5" dirty="0">
                <a:latin typeface="Lucida Console"/>
                <a:cs typeface="Lucida Console"/>
              </a:rPr>
              <a:t>m</a:t>
            </a:r>
            <a:r>
              <a:rPr sz="1400" spc="-5" dirty="0">
                <a:latin typeface="Lucida Console"/>
                <a:cs typeface="Lucida Console"/>
              </a:rPr>
              <a:t>p</a:t>
            </a:r>
            <a:r>
              <a:rPr sz="1400" spc="5" dirty="0">
                <a:latin typeface="Lucida Console"/>
                <a:cs typeface="Lucida Console"/>
              </a:rPr>
              <a:t>_</a:t>
            </a:r>
            <a:r>
              <a:rPr sz="1400" spc="-5" dirty="0">
                <a:latin typeface="Lucida Console"/>
                <a:cs typeface="Lucida Console"/>
              </a:rPr>
              <a:t>lo</a:t>
            </a:r>
            <a:r>
              <a:rPr sz="1400" dirty="0">
                <a:latin typeface="Lucida Console"/>
                <a:cs typeface="Lucida Console"/>
              </a:rPr>
              <a:t>w</a:t>
            </a:r>
            <a:r>
              <a:rPr sz="1400" spc="-20" dirty="0">
                <a:latin typeface="Lucida Console"/>
                <a:cs typeface="Lucida Console"/>
              </a:rPr>
              <a:t> </a:t>
            </a:r>
            <a:r>
              <a:rPr sz="1400" spc="5" dirty="0">
                <a:latin typeface="Lucida Console"/>
                <a:cs typeface="Lucida Console"/>
              </a:rPr>
              <a:t>a</a:t>
            </a:r>
            <a:r>
              <a:rPr sz="1400" spc="-5" dirty="0">
                <a:latin typeface="Lucida Console"/>
                <a:cs typeface="Lucida Console"/>
              </a:rPr>
              <a:t>n</a:t>
            </a:r>
            <a:r>
              <a:rPr sz="1400" dirty="0">
                <a:latin typeface="Lucida Console"/>
                <a:cs typeface="Lucida Console"/>
              </a:rPr>
              <a:t>d</a:t>
            </a:r>
            <a:r>
              <a:rPr sz="1400" spc="5" dirty="0">
                <a:latin typeface="Lucida Console"/>
                <a:cs typeface="Lucida Console"/>
              </a:rPr>
              <a:t> </a:t>
            </a:r>
            <a:r>
              <a:rPr sz="1400" spc="-5" dirty="0">
                <a:latin typeface="Lucida Console"/>
                <a:cs typeface="Lucida Console"/>
              </a:rPr>
              <a:t>auto_temp</a:t>
            </a:r>
            <a:r>
              <a:rPr sz="1400" dirty="0">
                <a:latin typeface="Lucida Console"/>
                <a:cs typeface="Lucida Console"/>
              </a:rPr>
              <a:t>)</a:t>
            </a:r>
            <a:r>
              <a:rPr sz="1400" spc="-15" dirty="0">
                <a:latin typeface="Lucida Console"/>
                <a:cs typeface="Lucida Console"/>
              </a:rPr>
              <a:t> </a:t>
            </a:r>
            <a:r>
              <a:rPr sz="1400" spc="-5" dirty="0">
                <a:latin typeface="Lucida Console"/>
                <a:cs typeface="Lucida Console"/>
              </a:rPr>
              <a:t>o</a:t>
            </a:r>
            <a:r>
              <a:rPr sz="1400" dirty="0">
                <a:latin typeface="Lucida Console"/>
                <a:cs typeface="Lucida Console"/>
              </a:rPr>
              <a:t>r</a:t>
            </a:r>
            <a:r>
              <a:rPr sz="1400" spc="5" dirty="0">
                <a:latin typeface="Lucida Console"/>
                <a:cs typeface="Lucida Console"/>
              </a:rPr>
              <a:t> </a:t>
            </a:r>
            <a:r>
              <a:rPr sz="1400" spc="-5" dirty="0">
                <a:latin typeface="Lucida Console"/>
                <a:cs typeface="Lucida Console"/>
              </a:rPr>
              <a:t>manual_heat</a:t>
            </a:r>
            <a:r>
              <a:rPr sz="1400" dirty="0">
                <a:latin typeface="Lucida Console"/>
                <a:cs typeface="Lucida Console"/>
              </a:rPr>
              <a:t>; </a:t>
            </a:r>
            <a:endParaRPr lang="el-GR" sz="1400" dirty="0" smtClean="0">
              <a:latin typeface="Lucida Console"/>
              <a:cs typeface="Lucida Console"/>
            </a:endParaRPr>
          </a:p>
          <a:p>
            <a:pPr marL="167005" marR="99060">
              <a:lnSpc>
                <a:spcPct val="150000"/>
              </a:lnSpc>
            </a:pPr>
            <a:r>
              <a:rPr sz="1400" spc="-5" dirty="0" smtClean="0">
                <a:latin typeface="Lucida Console"/>
                <a:cs typeface="Lucida Console"/>
              </a:rPr>
              <a:t>cooler_on</a:t>
            </a:r>
            <a:r>
              <a:rPr sz="1400" spc="-10" dirty="0" smtClean="0">
                <a:latin typeface="Lucida Console"/>
                <a:cs typeface="Lucida Console"/>
              </a:rPr>
              <a:t> </a:t>
            </a:r>
            <a:r>
              <a:rPr sz="1400" spc="-5" dirty="0">
                <a:latin typeface="Lucida Console"/>
                <a:cs typeface="Lucida Console"/>
              </a:rPr>
              <a:t>&lt;</a:t>
            </a:r>
            <a:r>
              <a:rPr sz="1400" dirty="0">
                <a:latin typeface="Lucida Console"/>
                <a:cs typeface="Lucida Console"/>
              </a:rPr>
              <a:t>=</a:t>
            </a:r>
            <a:r>
              <a:rPr sz="1400" spc="-10" dirty="0">
                <a:latin typeface="Lucida Console"/>
                <a:cs typeface="Lucida Console"/>
              </a:rPr>
              <a:t> </a:t>
            </a:r>
            <a:r>
              <a:rPr sz="1400" spc="-5" dirty="0">
                <a:latin typeface="Lucida Console"/>
                <a:cs typeface="Lucida Console"/>
              </a:rPr>
              <a:t>(te</a:t>
            </a:r>
            <a:r>
              <a:rPr sz="1400" spc="5" dirty="0">
                <a:latin typeface="Lucida Console"/>
                <a:cs typeface="Lucida Console"/>
              </a:rPr>
              <a:t>m</a:t>
            </a:r>
            <a:r>
              <a:rPr sz="1400" spc="-5" dirty="0">
                <a:latin typeface="Lucida Console"/>
                <a:cs typeface="Lucida Console"/>
              </a:rPr>
              <a:t>p</a:t>
            </a:r>
            <a:r>
              <a:rPr sz="1400" spc="5" dirty="0">
                <a:latin typeface="Lucida Console"/>
                <a:cs typeface="Lucida Console"/>
              </a:rPr>
              <a:t>_</a:t>
            </a:r>
            <a:r>
              <a:rPr sz="1400" spc="-5" dirty="0">
                <a:latin typeface="Lucida Console"/>
                <a:cs typeface="Lucida Console"/>
              </a:rPr>
              <a:t>hig</a:t>
            </a:r>
            <a:r>
              <a:rPr sz="1400" dirty="0">
                <a:latin typeface="Lucida Console"/>
                <a:cs typeface="Lucida Console"/>
              </a:rPr>
              <a:t>h</a:t>
            </a:r>
            <a:r>
              <a:rPr sz="1400" spc="-20" dirty="0">
                <a:latin typeface="Lucida Console"/>
                <a:cs typeface="Lucida Console"/>
              </a:rPr>
              <a:t> </a:t>
            </a:r>
            <a:r>
              <a:rPr sz="1400" spc="5" dirty="0">
                <a:latin typeface="Lucida Console"/>
                <a:cs typeface="Lucida Console"/>
              </a:rPr>
              <a:t>a</a:t>
            </a:r>
            <a:r>
              <a:rPr sz="1400" spc="-5" dirty="0">
                <a:latin typeface="Lucida Console"/>
                <a:cs typeface="Lucida Console"/>
              </a:rPr>
              <a:t>n</a:t>
            </a:r>
            <a:r>
              <a:rPr sz="1400" dirty="0">
                <a:latin typeface="Lucida Console"/>
                <a:cs typeface="Lucida Console"/>
              </a:rPr>
              <a:t>d</a:t>
            </a:r>
            <a:r>
              <a:rPr sz="1400" spc="5" dirty="0">
                <a:latin typeface="Lucida Console"/>
                <a:cs typeface="Lucida Console"/>
              </a:rPr>
              <a:t> </a:t>
            </a:r>
            <a:r>
              <a:rPr sz="1400" spc="-5" dirty="0">
                <a:latin typeface="Lucida Console"/>
                <a:cs typeface="Lucida Console"/>
              </a:rPr>
              <a:t>auto_temp</a:t>
            </a:r>
            <a:r>
              <a:rPr sz="1400" dirty="0">
                <a:latin typeface="Lucida Console"/>
                <a:cs typeface="Lucida Console"/>
              </a:rPr>
              <a:t>)</a:t>
            </a:r>
            <a:r>
              <a:rPr sz="1400" spc="-15" dirty="0">
                <a:latin typeface="Lucida Console"/>
                <a:cs typeface="Lucida Console"/>
              </a:rPr>
              <a:t> </a:t>
            </a:r>
            <a:r>
              <a:rPr sz="1400" spc="-5" dirty="0">
                <a:latin typeface="Lucida Console"/>
                <a:cs typeface="Lucida Console"/>
              </a:rPr>
              <a:t>o</a:t>
            </a:r>
            <a:r>
              <a:rPr sz="1400" dirty="0">
                <a:latin typeface="Lucida Console"/>
                <a:cs typeface="Lucida Console"/>
              </a:rPr>
              <a:t>r</a:t>
            </a:r>
            <a:r>
              <a:rPr sz="1400" spc="5" dirty="0">
                <a:latin typeface="Lucida Console"/>
                <a:cs typeface="Lucida Console"/>
              </a:rPr>
              <a:t> </a:t>
            </a:r>
            <a:r>
              <a:rPr sz="1400" spc="-5" dirty="0">
                <a:latin typeface="Lucida Console"/>
                <a:cs typeface="Lucida Console"/>
              </a:rPr>
              <a:t>manual_cool</a:t>
            </a:r>
            <a:r>
              <a:rPr sz="1400" dirty="0">
                <a:latin typeface="Lucida Console"/>
                <a:cs typeface="Lucida Console"/>
              </a:rPr>
              <a:t>; </a:t>
            </a:r>
            <a:endParaRPr lang="el-GR" sz="1400" dirty="0" smtClean="0">
              <a:latin typeface="Lucida Console"/>
              <a:cs typeface="Lucida Console"/>
            </a:endParaRPr>
          </a:p>
          <a:p>
            <a:pPr marL="167005" marR="99060">
              <a:lnSpc>
                <a:spcPct val="150000"/>
              </a:lnSpc>
            </a:pPr>
            <a:r>
              <a:rPr sz="1400" spc="-5" dirty="0" smtClean="0">
                <a:latin typeface="Lucida Console"/>
                <a:cs typeface="Lucida Console"/>
              </a:rPr>
              <a:t>fan_o</a:t>
            </a:r>
            <a:r>
              <a:rPr sz="1400" dirty="0" smtClean="0">
                <a:latin typeface="Lucida Console"/>
                <a:cs typeface="Lucida Console"/>
              </a:rPr>
              <a:t>n</a:t>
            </a:r>
            <a:r>
              <a:rPr sz="1400" spc="-10" dirty="0" smtClean="0">
                <a:latin typeface="Lucida Console"/>
                <a:cs typeface="Lucida Console"/>
              </a:rPr>
              <a:t> </a:t>
            </a:r>
            <a:r>
              <a:rPr sz="1400" spc="-5" dirty="0">
                <a:latin typeface="Lucida Console"/>
                <a:cs typeface="Lucida Console"/>
              </a:rPr>
              <a:t>&lt;</a:t>
            </a:r>
            <a:r>
              <a:rPr sz="1400" dirty="0">
                <a:latin typeface="Lucida Console"/>
                <a:cs typeface="Lucida Console"/>
              </a:rPr>
              <a:t>=</a:t>
            </a:r>
            <a:r>
              <a:rPr sz="1400" spc="-10" dirty="0">
                <a:latin typeface="Lucida Console"/>
                <a:cs typeface="Lucida Console"/>
              </a:rPr>
              <a:t> </a:t>
            </a:r>
            <a:r>
              <a:rPr sz="1400" spc="-5" dirty="0" smtClean="0">
                <a:latin typeface="Lucida Console"/>
                <a:cs typeface="Lucida Console"/>
              </a:rPr>
              <a:t>h</a:t>
            </a:r>
            <a:r>
              <a:rPr sz="1400" spc="5" dirty="0" smtClean="0">
                <a:latin typeface="Lucida Console"/>
                <a:cs typeface="Lucida Console"/>
              </a:rPr>
              <a:t>e</a:t>
            </a:r>
            <a:r>
              <a:rPr sz="1400" spc="-5" dirty="0" smtClean="0">
                <a:latin typeface="Lucida Console"/>
                <a:cs typeface="Lucida Console"/>
              </a:rPr>
              <a:t>ater_on </a:t>
            </a:r>
            <a:r>
              <a:rPr sz="1400" spc="-5" dirty="0">
                <a:latin typeface="Lucida Console"/>
                <a:cs typeface="Lucida Console"/>
              </a:rPr>
              <a:t>o</a:t>
            </a:r>
            <a:r>
              <a:rPr sz="1400" dirty="0">
                <a:latin typeface="Lucida Console"/>
                <a:cs typeface="Lucida Console"/>
              </a:rPr>
              <a:t>r</a:t>
            </a:r>
            <a:r>
              <a:rPr sz="1400" spc="5" dirty="0">
                <a:latin typeface="Lucida Console"/>
                <a:cs typeface="Lucida Console"/>
              </a:rPr>
              <a:t> </a:t>
            </a:r>
            <a:r>
              <a:rPr sz="1400" spc="-5" dirty="0" smtClean="0">
                <a:latin typeface="Lucida Console"/>
                <a:cs typeface="Lucida Console"/>
              </a:rPr>
              <a:t>cooler_on</a:t>
            </a:r>
            <a:r>
              <a:rPr sz="1400" spc="-15" dirty="0" smtClean="0">
                <a:latin typeface="Lucida Console"/>
                <a:cs typeface="Lucida Console"/>
              </a:rPr>
              <a:t> </a:t>
            </a:r>
            <a:r>
              <a:rPr sz="1400" spc="5" dirty="0">
                <a:latin typeface="Lucida Console"/>
                <a:cs typeface="Lucida Console"/>
              </a:rPr>
              <a:t>o</a:t>
            </a:r>
            <a:r>
              <a:rPr sz="1400" dirty="0">
                <a:latin typeface="Lucida Console"/>
                <a:cs typeface="Lucida Console"/>
              </a:rPr>
              <a:t>r</a:t>
            </a:r>
            <a:r>
              <a:rPr sz="1400" spc="5" dirty="0">
                <a:latin typeface="Lucida Console"/>
                <a:cs typeface="Lucida Console"/>
              </a:rPr>
              <a:t> </a:t>
            </a:r>
            <a:r>
              <a:rPr sz="1400" spc="-5" dirty="0">
                <a:latin typeface="Lucida Console"/>
                <a:cs typeface="Lucida Console"/>
              </a:rPr>
              <a:t>manual_fan</a:t>
            </a:r>
            <a:r>
              <a:rPr sz="1400" dirty="0">
                <a:latin typeface="Lucida Console"/>
                <a:cs typeface="Lucida Console"/>
              </a:rPr>
              <a:t>; </a:t>
            </a:r>
            <a:endParaRPr lang="el-GR" sz="1400" dirty="0" smtClean="0">
              <a:latin typeface="Lucida Console"/>
              <a:cs typeface="Lucida Console"/>
            </a:endParaRPr>
          </a:p>
          <a:p>
            <a:pPr marL="45085" marR="1992630" indent="121920">
              <a:lnSpc>
                <a:spcPct val="150000"/>
              </a:lnSpc>
            </a:pPr>
            <a:r>
              <a:rPr sz="1400" spc="-5" dirty="0" smtClean="0">
                <a:latin typeface="Lucida Console"/>
                <a:cs typeface="Lucida Console"/>
              </a:rPr>
              <a:t>en</a:t>
            </a:r>
            <a:r>
              <a:rPr sz="1400" dirty="0" smtClean="0">
                <a:latin typeface="Lucida Console"/>
                <a:cs typeface="Lucida Console"/>
              </a:rPr>
              <a:t>d </a:t>
            </a:r>
            <a:r>
              <a:rPr sz="1400" spc="-5" dirty="0">
                <a:latin typeface="Lucida Console"/>
                <a:cs typeface="Lucida Console"/>
              </a:rPr>
              <a:t>architect</a:t>
            </a:r>
            <a:r>
              <a:rPr sz="1400" spc="5" dirty="0">
                <a:latin typeface="Lucida Console"/>
                <a:cs typeface="Lucida Console"/>
              </a:rPr>
              <a:t>u</a:t>
            </a:r>
            <a:r>
              <a:rPr sz="1400" spc="-5" dirty="0">
                <a:latin typeface="Lucida Console"/>
                <a:cs typeface="Lucida Console"/>
              </a:rPr>
              <a:t>r</a:t>
            </a:r>
            <a:r>
              <a:rPr sz="1400" dirty="0">
                <a:latin typeface="Lucida Console"/>
                <a:cs typeface="Lucida Console"/>
              </a:rPr>
              <a:t>e</a:t>
            </a:r>
            <a:r>
              <a:rPr sz="1400" spc="5" dirty="0">
                <a:latin typeface="Lucida Console"/>
                <a:cs typeface="Lucida Console"/>
              </a:rPr>
              <a:t> </a:t>
            </a:r>
            <a:r>
              <a:rPr sz="1400" spc="-5" dirty="0">
                <a:latin typeface="Lucida Console"/>
                <a:cs typeface="Lucida Console"/>
              </a:rPr>
              <a:t>eqns</a:t>
            </a:r>
            <a:r>
              <a:rPr sz="1400" dirty="0">
                <a:latin typeface="Lucida Console"/>
                <a:cs typeface="Lucida Console"/>
              </a:rPr>
              <a:t>;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899592" y="1223704"/>
            <a:ext cx="7632848" cy="518457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591542" y="1223704"/>
            <a:ext cx="7632848" cy="504056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Υλοποίηση συνδυαστικής λογικής (λάθος)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0211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9"/>
          <p:cNvSpPr txBox="1"/>
          <p:nvPr/>
        </p:nvSpPr>
        <p:spPr>
          <a:xfrm>
            <a:off x="1043608" y="5596498"/>
            <a:ext cx="7128792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sz="2400" b="1" spc="-10" dirty="0" smtClean="0">
                <a:solidFill>
                  <a:srgbClr val="FF0000"/>
                </a:solidFill>
                <a:latin typeface="Calibri" panose="020F0502020204030204" pitchFamily="34" charset="0"/>
                <a:cs typeface="Verdana"/>
              </a:rPr>
              <a:t>Χρ</a:t>
            </a:r>
            <a:r>
              <a:rPr sz="2400" b="1" spc="0" dirty="0" smtClean="0">
                <a:solidFill>
                  <a:srgbClr val="FF0000"/>
                </a:solidFill>
                <a:latin typeface="Calibri" panose="020F0502020204030204" pitchFamily="34" charset="0"/>
                <a:cs typeface="Verdana"/>
              </a:rPr>
              <a:t>η</a:t>
            </a:r>
            <a:r>
              <a:rPr sz="2400" b="1" spc="-15" dirty="0" smtClean="0">
                <a:solidFill>
                  <a:srgbClr val="FF0000"/>
                </a:solidFill>
                <a:latin typeface="Calibri" panose="020F0502020204030204" pitchFamily="34" charset="0"/>
                <a:cs typeface="Verdana"/>
              </a:rPr>
              <a:t>σ</a:t>
            </a:r>
            <a:r>
              <a:rPr sz="2400" b="1" spc="0" dirty="0" smtClean="0">
                <a:solidFill>
                  <a:srgbClr val="FF0000"/>
                </a:solidFill>
                <a:latin typeface="Calibri" panose="020F0502020204030204" pitchFamily="34" charset="0"/>
                <a:cs typeface="Verdana"/>
              </a:rPr>
              <a:t>ι</a:t>
            </a:r>
            <a:r>
              <a:rPr sz="2400" b="1" spc="-15" dirty="0" smtClean="0">
                <a:solidFill>
                  <a:srgbClr val="FF0000"/>
                </a:solidFill>
                <a:latin typeface="Calibri" panose="020F0502020204030204" pitchFamily="34" charset="0"/>
                <a:cs typeface="Verdana"/>
              </a:rPr>
              <a:t>µο</a:t>
            </a:r>
            <a:r>
              <a:rPr sz="2400" b="1" spc="-10" dirty="0" smtClean="0">
                <a:solidFill>
                  <a:srgbClr val="FF0000"/>
                </a:solidFill>
                <a:latin typeface="Calibri" panose="020F0502020204030204" pitchFamily="34" charset="0"/>
                <a:cs typeface="Verdana"/>
              </a:rPr>
              <a:t>π</a:t>
            </a:r>
            <a:r>
              <a:rPr sz="2400" b="1" spc="-15" dirty="0" smtClean="0">
                <a:solidFill>
                  <a:srgbClr val="FF0000"/>
                </a:solidFill>
                <a:latin typeface="Calibri" panose="020F0502020204030204" pitchFamily="34" charset="0"/>
                <a:cs typeface="Verdana"/>
              </a:rPr>
              <a:t>ο</a:t>
            </a:r>
            <a:r>
              <a:rPr sz="2400" b="1" spc="0" dirty="0" smtClean="0">
                <a:solidFill>
                  <a:srgbClr val="FF0000"/>
                </a:solidFill>
                <a:latin typeface="Calibri" panose="020F0502020204030204" pitchFamily="34" charset="0"/>
                <a:cs typeface="Verdana"/>
              </a:rPr>
              <a:t>ι</a:t>
            </a:r>
            <a:r>
              <a:rPr sz="2400" b="1" spc="-15" dirty="0" smtClean="0">
                <a:solidFill>
                  <a:srgbClr val="FF0000"/>
                </a:solidFill>
                <a:latin typeface="Calibri" panose="020F0502020204030204" pitchFamily="34" charset="0"/>
                <a:cs typeface="Verdana"/>
              </a:rPr>
              <a:t>ο</a:t>
            </a:r>
            <a:r>
              <a:rPr sz="2400" b="1" spc="-5" dirty="0" smtClean="0">
                <a:solidFill>
                  <a:srgbClr val="FF0000"/>
                </a:solidFill>
                <a:latin typeface="Calibri" panose="020F0502020204030204" pitchFamily="34" charset="0"/>
                <a:cs typeface="Verdana"/>
              </a:rPr>
              <a:t>ύ</a:t>
            </a:r>
            <a:r>
              <a:rPr sz="2400" b="1" spc="-15" dirty="0" smtClean="0">
                <a:solidFill>
                  <a:srgbClr val="FF0000"/>
                </a:solidFill>
                <a:latin typeface="Calibri" panose="020F0502020204030204" pitchFamily="34" charset="0"/>
                <a:cs typeface="Verdana"/>
              </a:rPr>
              <a:t>ν</a:t>
            </a:r>
            <a:r>
              <a:rPr sz="2400" b="1" spc="-10" dirty="0" smtClean="0">
                <a:solidFill>
                  <a:srgbClr val="FF0000"/>
                </a:solidFill>
                <a:latin typeface="Calibri" panose="020F0502020204030204" pitchFamily="34" charset="0"/>
                <a:cs typeface="Verdana"/>
              </a:rPr>
              <a:t>τ</a:t>
            </a:r>
            <a:r>
              <a:rPr sz="2400" b="1" spc="-5" dirty="0" smtClean="0">
                <a:solidFill>
                  <a:srgbClr val="FF0000"/>
                </a:solidFill>
                <a:latin typeface="Calibri" panose="020F0502020204030204" pitchFamily="34" charset="0"/>
                <a:cs typeface="Verdana"/>
              </a:rPr>
              <a:t>αι</a:t>
            </a:r>
            <a:r>
              <a:rPr sz="2400" b="1" spc="10" dirty="0" smtClean="0">
                <a:solidFill>
                  <a:srgbClr val="FF0000"/>
                </a:solidFill>
                <a:latin typeface="Calibri" panose="020F0502020204030204" pitchFamily="34" charset="0"/>
                <a:cs typeface="Verdan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 panose="020F0502020204030204" pitchFamily="34" charset="0"/>
                <a:cs typeface="Verdana"/>
              </a:rPr>
              <a:t>ε</a:t>
            </a:r>
            <a:r>
              <a:rPr sz="2400" b="1" spc="-15" dirty="0">
                <a:solidFill>
                  <a:srgbClr val="FF0000"/>
                </a:solidFill>
                <a:latin typeface="Calibri" panose="020F0502020204030204" pitchFamily="34" charset="0"/>
                <a:cs typeface="Verdana"/>
              </a:rPr>
              <a:t>σ</a:t>
            </a:r>
            <a:r>
              <a:rPr sz="2400" b="1" spc="-5" dirty="0">
                <a:solidFill>
                  <a:srgbClr val="FF0000"/>
                </a:solidFill>
                <a:latin typeface="Calibri" panose="020F0502020204030204" pitchFamily="34" charset="0"/>
                <a:cs typeface="Verdana"/>
              </a:rPr>
              <a:t>ω</a:t>
            </a:r>
            <a:r>
              <a:rPr sz="2400" b="1" spc="-10" dirty="0">
                <a:solidFill>
                  <a:srgbClr val="FF0000"/>
                </a:solidFill>
                <a:latin typeface="Calibri" panose="020F0502020204030204" pitchFamily="34" charset="0"/>
                <a:cs typeface="Verdana"/>
              </a:rPr>
              <a:t>τ</a:t>
            </a:r>
            <a:r>
              <a:rPr sz="2400" b="1" spc="-5" dirty="0">
                <a:solidFill>
                  <a:srgbClr val="FF0000"/>
                </a:solidFill>
                <a:latin typeface="Calibri" panose="020F0502020204030204" pitchFamily="34" charset="0"/>
                <a:cs typeface="Verdana"/>
              </a:rPr>
              <a:t>ε</a:t>
            </a:r>
            <a:r>
              <a:rPr sz="2400" b="1" spc="-10" dirty="0">
                <a:solidFill>
                  <a:srgbClr val="FF0000"/>
                </a:solidFill>
                <a:latin typeface="Calibri" panose="020F0502020204030204" pitchFamily="34" charset="0"/>
                <a:cs typeface="Verdana"/>
              </a:rPr>
              <a:t>ρ</a:t>
            </a:r>
            <a:r>
              <a:rPr sz="2400" b="1" spc="0" dirty="0">
                <a:solidFill>
                  <a:srgbClr val="FF0000"/>
                </a:solidFill>
                <a:latin typeface="Calibri" panose="020F0502020204030204" pitchFamily="34" charset="0"/>
                <a:cs typeface="Verdana"/>
              </a:rPr>
              <a:t>ι</a:t>
            </a:r>
            <a:r>
              <a:rPr sz="2400" b="1" spc="-15" dirty="0">
                <a:solidFill>
                  <a:srgbClr val="FF0000"/>
                </a:solidFill>
                <a:latin typeface="Calibri" panose="020F0502020204030204" pitchFamily="34" charset="0"/>
                <a:cs typeface="Verdana"/>
              </a:rPr>
              <a:t>κ</a:t>
            </a:r>
            <a:r>
              <a:rPr sz="2400" b="1" spc="-10" dirty="0">
                <a:solidFill>
                  <a:srgbClr val="FF0000"/>
                </a:solidFill>
                <a:latin typeface="Calibri" panose="020F0502020204030204" pitchFamily="34" charset="0"/>
                <a:cs typeface="Verdana"/>
              </a:rPr>
              <a:t>ά</a:t>
            </a:r>
            <a:r>
              <a:rPr sz="2400" b="1" spc="-5" dirty="0">
                <a:solidFill>
                  <a:srgbClr val="FF0000"/>
                </a:solidFill>
                <a:latin typeface="Calibri" panose="020F0502020204030204" pitchFamily="34" charset="0"/>
                <a:cs typeface="Verdana"/>
              </a:rPr>
              <a:t> </a:t>
            </a:r>
            <a:r>
              <a:rPr sz="2400" b="1" spc="-15" dirty="0">
                <a:solidFill>
                  <a:srgbClr val="FF0000"/>
                </a:solidFill>
                <a:latin typeface="Calibri" panose="020F0502020204030204" pitchFamily="34" charset="0"/>
                <a:cs typeface="Verdana"/>
              </a:rPr>
              <a:t>σ</a:t>
            </a:r>
            <a:r>
              <a:rPr sz="2400" b="1" spc="-5" dirty="0">
                <a:solidFill>
                  <a:srgbClr val="FF0000"/>
                </a:solidFill>
                <a:latin typeface="Calibri" panose="020F0502020204030204" pitchFamily="34" charset="0"/>
                <a:cs typeface="Verdana"/>
              </a:rPr>
              <a:t>ή</a:t>
            </a:r>
            <a:r>
              <a:rPr sz="2400" b="1" spc="-15" dirty="0">
                <a:solidFill>
                  <a:srgbClr val="FF0000"/>
                </a:solidFill>
                <a:latin typeface="Calibri" panose="020F0502020204030204" pitchFamily="34" charset="0"/>
                <a:cs typeface="Verdana"/>
              </a:rPr>
              <a:t>µ</a:t>
            </a:r>
            <a:r>
              <a:rPr sz="2400" b="1" spc="-10" dirty="0">
                <a:solidFill>
                  <a:srgbClr val="FF0000"/>
                </a:solidFill>
                <a:latin typeface="Calibri" panose="020F0502020204030204" pitchFamily="34" charset="0"/>
                <a:cs typeface="Verdana"/>
              </a:rPr>
              <a:t>ατα</a:t>
            </a:r>
            <a:endParaRPr sz="2400" b="1" dirty="0">
              <a:solidFill>
                <a:srgbClr val="FF0000"/>
              </a:solidFill>
              <a:latin typeface="Calibri" panose="020F0502020204030204" pitchFamily="34" charset="0"/>
              <a:cs typeface="Verdana"/>
            </a:endParaRPr>
          </a:p>
          <a:p>
            <a:pPr marL="371475" indent="-142875">
              <a:lnSpc>
                <a:spcPct val="150000"/>
              </a:lnSpc>
              <a:buClr>
                <a:srgbClr val="999900"/>
              </a:buClr>
              <a:buSzPct val="77777"/>
              <a:buFont typeface="Arial"/>
              <a:buChar char="•"/>
              <a:tabLst>
                <a:tab pos="372110" algn="l"/>
              </a:tabLst>
            </a:pPr>
            <a:r>
              <a:rPr lang="el-GR" sz="2400" b="1" spc="-5" dirty="0" smtClean="0">
                <a:solidFill>
                  <a:srgbClr val="FF0000"/>
                </a:solidFill>
                <a:latin typeface="Calibri" panose="020F0502020204030204" pitchFamily="34" charset="0"/>
                <a:cs typeface="Verdana"/>
              </a:rPr>
              <a:t>Ο</a:t>
            </a:r>
            <a:r>
              <a:rPr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Verdana"/>
              </a:rPr>
              <a:t>ι </a:t>
            </a:r>
            <a:r>
              <a:rPr sz="2400" b="1" spc="-10" dirty="0">
                <a:solidFill>
                  <a:srgbClr val="FF0000"/>
                </a:solidFill>
                <a:latin typeface="Calibri" panose="020F0502020204030204" pitchFamily="34" charset="0"/>
                <a:cs typeface="Verdana"/>
              </a:rPr>
              <a:t>θ</a:t>
            </a:r>
            <a:r>
              <a:rPr sz="2400" b="1" spc="-15" dirty="0">
                <a:solidFill>
                  <a:srgbClr val="FF0000"/>
                </a:solidFill>
                <a:latin typeface="Calibri" panose="020F0502020204030204" pitchFamily="34" charset="0"/>
                <a:cs typeface="Verdana"/>
              </a:rPr>
              <a:t>ύ</a:t>
            </a:r>
            <a:r>
              <a:rPr sz="2400" b="1" spc="-10" dirty="0">
                <a:solidFill>
                  <a:srgbClr val="FF0000"/>
                </a:solidFill>
                <a:latin typeface="Calibri" panose="020F0502020204030204" pitchFamily="34" charset="0"/>
                <a:cs typeface="Verdana"/>
              </a:rPr>
              <a:t>ρε</a:t>
            </a:r>
            <a:r>
              <a:rPr sz="2400" b="1" spc="-5" dirty="0">
                <a:solidFill>
                  <a:srgbClr val="FF0000"/>
                </a:solidFill>
                <a:latin typeface="Calibri" panose="020F0502020204030204" pitchFamily="34" charset="0"/>
                <a:cs typeface="Verdana"/>
              </a:rPr>
              <a:t>ς</a:t>
            </a:r>
            <a:r>
              <a:rPr sz="2400" b="1" spc="5" dirty="0">
                <a:solidFill>
                  <a:srgbClr val="FF0000"/>
                </a:solidFill>
                <a:latin typeface="Calibri" panose="020F0502020204030204" pitchFamily="34" charset="0"/>
                <a:cs typeface="Verdana"/>
              </a:rPr>
              <a:t> </a:t>
            </a:r>
            <a:r>
              <a:rPr sz="2400" b="1" spc="-10" dirty="0" smtClean="0">
                <a:solidFill>
                  <a:srgbClr val="FF0000"/>
                </a:solidFill>
                <a:latin typeface="Calibri" panose="020F0502020204030204" pitchFamily="34" charset="0"/>
                <a:cs typeface="Verdana"/>
              </a:rPr>
              <a:t>ε</a:t>
            </a:r>
            <a:r>
              <a:rPr sz="2400" b="1" spc="-5" dirty="0" smtClean="0">
                <a:solidFill>
                  <a:srgbClr val="FF0000"/>
                </a:solidFill>
                <a:latin typeface="Calibri" panose="020F0502020204030204" pitchFamily="34" charset="0"/>
                <a:cs typeface="Verdana"/>
              </a:rPr>
              <a:t>ξόδο</a:t>
            </a:r>
            <a:r>
              <a:rPr sz="2400" b="1" spc="-10" dirty="0" smtClean="0">
                <a:solidFill>
                  <a:srgbClr val="FF0000"/>
                </a:solidFill>
                <a:latin typeface="Calibri" panose="020F0502020204030204" pitchFamily="34" charset="0"/>
                <a:cs typeface="Verdana"/>
              </a:rPr>
              <a:t>υ</a:t>
            </a:r>
            <a:r>
              <a:rPr lang="el-GR" sz="2400" b="1" spc="-10" dirty="0" smtClean="0">
                <a:solidFill>
                  <a:srgbClr val="FF0000"/>
                </a:solidFill>
                <a:latin typeface="Calibri" panose="020F0502020204030204" pitchFamily="34" charset="0"/>
                <a:cs typeface="Verdana"/>
              </a:rPr>
              <a:t> </a:t>
            </a:r>
            <a:r>
              <a:rPr lang="el-GR" sz="2400" b="1" spc="-30" dirty="0" smtClean="0">
                <a:solidFill>
                  <a:srgbClr val="FF0000"/>
                </a:solidFill>
                <a:latin typeface="Calibri" panose="020F0502020204030204" pitchFamily="34" charset="0"/>
                <a:cs typeface="Verdana"/>
              </a:rPr>
              <a:t>δ</a:t>
            </a:r>
            <a:r>
              <a:rPr lang="el-GR" sz="2400" b="1" spc="-10" dirty="0" smtClean="0">
                <a:solidFill>
                  <a:srgbClr val="FF0000"/>
                </a:solidFill>
                <a:latin typeface="Calibri" panose="020F0502020204030204" pitchFamily="34" charset="0"/>
                <a:cs typeface="Verdana"/>
              </a:rPr>
              <a:t>εν</a:t>
            </a:r>
            <a:r>
              <a:rPr lang="el-GR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Verdana"/>
              </a:rPr>
              <a:t> </a:t>
            </a:r>
            <a:r>
              <a:rPr lang="el-GR" sz="2400" b="1" spc="-10" dirty="0">
                <a:solidFill>
                  <a:srgbClr val="FF0000"/>
                </a:solidFill>
                <a:latin typeface="Calibri" panose="020F0502020204030204" pitchFamily="34" charset="0"/>
                <a:cs typeface="Verdana"/>
              </a:rPr>
              <a:t>επ</a:t>
            </a:r>
            <a:r>
              <a:rPr lang="el-GR" sz="2400" b="1" dirty="0">
                <a:solidFill>
                  <a:srgbClr val="FF0000"/>
                </a:solidFill>
                <a:latin typeface="Calibri" panose="020F0502020204030204" pitchFamily="34" charset="0"/>
                <a:cs typeface="Verdana"/>
              </a:rPr>
              <a:t>ι</a:t>
            </a:r>
            <a:r>
              <a:rPr lang="el-GR" sz="2400" b="1" spc="-10" dirty="0">
                <a:solidFill>
                  <a:srgbClr val="FF0000"/>
                </a:solidFill>
                <a:latin typeface="Calibri" panose="020F0502020204030204" pitchFamily="34" charset="0"/>
                <a:cs typeface="Verdana"/>
              </a:rPr>
              <a:t>τρέπετα</a:t>
            </a:r>
            <a:r>
              <a:rPr lang="el-GR" sz="2400" b="1" dirty="0">
                <a:solidFill>
                  <a:srgbClr val="FF0000"/>
                </a:solidFill>
                <a:latin typeface="Calibri" panose="020F0502020204030204" pitchFamily="34" charset="0"/>
                <a:cs typeface="Verdana"/>
              </a:rPr>
              <a:t>ι</a:t>
            </a:r>
            <a:r>
              <a:rPr lang="el-GR" sz="2400" b="1" spc="10" dirty="0">
                <a:solidFill>
                  <a:srgbClr val="FF0000"/>
                </a:solidFill>
                <a:latin typeface="Calibri" panose="020F0502020204030204" pitchFamily="34" charset="0"/>
                <a:cs typeface="Verdana"/>
              </a:rPr>
              <a:t> </a:t>
            </a:r>
            <a:r>
              <a:rPr lang="el-GR" sz="2400" b="1" spc="-15" dirty="0">
                <a:solidFill>
                  <a:srgbClr val="FF0000"/>
                </a:solidFill>
                <a:latin typeface="Calibri" panose="020F0502020204030204" pitchFamily="34" charset="0"/>
                <a:cs typeface="Verdana"/>
              </a:rPr>
              <a:t>ν</a:t>
            </a:r>
            <a:r>
              <a:rPr lang="el-GR" sz="2400" b="1" spc="-10" dirty="0">
                <a:solidFill>
                  <a:srgbClr val="FF0000"/>
                </a:solidFill>
                <a:latin typeface="Calibri" panose="020F0502020204030204" pitchFamily="34" charset="0"/>
                <a:cs typeface="Verdana"/>
              </a:rPr>
              <a:t>α</a:t>
            </a:r>
            <a:r>
              <a:rPr lang="el-GR" sz="2400" b="1" spc="-5" dirty="0">
                <a:solidFill>
                  <a:srgbClr val="FF0000"/>
                </a:solidFill>
                <a:latin typeface="Calibri" panose="020F0502020204030204" pitchFamily="34" charset="0"/>
                <a:cs typeface="Verdana"/>
              </a:rPr>
              <a:t> δ</a:t>
            </a:r>
            <a:r>
              <a:rPr lang="el-GR" sz="2400" b="1" dirty="0">
                <a:solidFill>
                  <a:srgbClr val="FF0000"/>
                </a:solidFill>
                <a:latin typeface="Calibri" panose="020F0502020204030204" pitchFamily="34" charset="0"/>
                <a:cs typeface="Verdana"/>
              </a:rPr>
              <a:t>ι</a:t>
            </a:r>
            <a:r>
              <a:rPr lang="el-GR" sz="2400" b="1" spc="-10" dirty="0">
                <a:solidFill>
                  <a:srgbClr val="FF0000"/>
                </a:solidFill>
                <a:latin typeface="Calibri" panose="020F0502020204030204" pitchFamily="34" charset="0"/>
                <a:cs typeface="Verdana"/>
              </a:rPr>
              <a:t>α</a:t>
            </a:r>
            <a:r>
              <a:rPr lang="el-GR" sz="2400" b="1" spc="-5" dirty="0">
                <a:solidFill>
                  <a:srgbClr val="FF0000"/>
                </a:solidFill>
                <a:latin typeface="Calibri" panose="020F0502020204030204" pitchFamily="34" charset="0"/>
                <a:cs typeface="Verdana"/>
              </a:rPr>
              <a:t>β</a:t>
            </a:r>
            <a:r>
              <a:rPr lang="el-GR" sz="2400" b="1" spc="-10" dirty="0">
                <a:solidFill>
                  <a:srgbClr val="FF0000"/>
                </a:solidFill>
                <a:latin typeface="Calibri" panose="020F0502020204030204" pitchFamily="34" charset="0"/>
                <a:cs typeface="Verdana"/>
              </a:rPr>
              <a:t>α</a:t>
            </a:r>
            <a:r>
              <a:rPr lang="el-GR" sz="2400" b="1" spc="-5" dirty="0">
                <a:solidFill>
                  <a:srgbClr val="FF0000"/>
                </a:solidFill>
                <a:latin typeface="Calibri" panose="020F0502020204030204" pitchFamily="34" charset="0"/>
                <a:cs typeface="Verdana"/>
              </a:rPr>
              <a:t>σ</a:t>
            </a:r>
            <a:r>
              <a:rPr lang="el-GR" sz="2400" b="1" spc="-10" dirty="0">
                <a:solidFill>
                  <a:srgbClr val="FF0000"/>
                </a:solidFill>
                <a:latin typeface="Calibri" panose="020F0502020204030204" pitchFamily="34" charset="0"/>
                <a:cs typeface="Verdana"/>
              </a:rPr>
              <a:t>τ</a:t>
            </a:r>
            <a:r>
              <a:rPr lang="el-GR" sz="2400" b="1" spc="-5" dirty="0">
                <a:solidFill>
                  <a:srgbClr val="FF0000"/>
                </a:solidFill>
                <a:latin typeface="Calibri" panose="020F0502020204030204" pitchFamily="34" charset="0"/>
                <a:cs typeface="Verdana"/>
              </a:rPr>
              <a:t>ο</a:t>
            </a:r>
            <a:r>
              <a:rPr lang="el-GR" sz="2400" b="1" spc="-15" dirty="0">
                <a:solidFill>
                  <a:srgbClr val="FF0000"/>
                </a:solidFill>
                <a:latin typeface="Calibri" panose="020F0502020204030204" pitchFamily="34" charset="0"/>
                <a:cs typeface="Verdana"/>
              </a:rPr>
              <a:t>ύ</a:t>
            </a:r>
            <a:r>
              <a:rPr lang="el-GR" sz="2400" b="1" spc="-10" dirty="0">
                <a:solidFill>
                  <a:srgbClr val="FF0000"/>
                </a:solidFill>
                <a:latin typeface="Calibri" panose="020F0502020204030204" pitchFamily="34" charset="0"/>
                <a:cs typeface="Verdana"/>
              </a:rPr>
              <a:t>ν </a:t>
            </a:r>
            <a:endParaRPr sz="2400" b="1" dirty="0">
              <a:solidFill>
                <a:srgbClr val="FF0000"/>
              </a:solidFill>
              <a:latin typeface="Calibri" panose="020F0502020204030204" pitchFamily="34" charset="0"/>
              <a:cs typeface="Verdana"/>
            </a:endParaRPr>
          </a:p>
        </p:txBody>
      </p:sp>
      <p:sp>
        <p:nvSpPr>
          <p:cNvPr id="4" name="object 11"/>
          <p:cNvSpPr txBox="1"/>
          <p:nvPr/>
        </p:nvSpPr>
        <p:spPr>
          <a:xfrm>
            <a:off x="899592" y="1484784"/>
            <a:ext cx="7488832" cy="8818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7965" marR="630555" algn="just">
              <a:lnSpc>
                <a:spcPct val="99400"/>
              </a:lnSpc>
              <a:spcBef>
                <a:spcPts val="1340"/>
              </a:spcBef>
            </a:pPr>
            <a:r>
              <a:rPr sz="1200" spc="-15" dirty="0" smtClean="0">
                <a:latin typeface="Verdana"/>
                <a:cs typeface="Verdana"/>
              </a:rPr>
              <a:t>h</a:t>
            </a:r>
            <a:r>
              <a:rPr sz="1200" spc="-10" dirty="0" smtClean="0">
                <a:latin typeface="Verdana"/>
                <a:cs typeface="Verdana"/>
              </a:rPr>
              <a:t>ea</a:t>
            </a:r>
            <a:r>
              <a:rPr sz="1200" dirty="0" smtClean="0">
                <a:latin typeface="Verdana"/>
                <a:cs typeface="Verdana"/>
              </a:rPr>
              <a:t>t</a:t>
            </a:r>
            <a:r>
              <a:rPr sz="1200" spc="-5" dirty="0" smtClean="0">
                <a:latin typeface="Verdana"/>
                <a:cs typeface="Verdana"/>
              </a:rPr>
              <a:t>er</a:t>
            </a:r>
            <a:r>
              <a:rPr sz="1200" spc="-20" dirty="0" smtClean="0">
                <a:latin typeface="Verdana"/>
                <a:cs typeface="Verdana"/>
              </a:rPr>
              <a:t>_</a:t>
            </a:r>
            <a:r>
              <a:rPr sz="1200" spc="-5" dirty="0" smtClean="0">
                <a:latin typeface="Verdana"/>
                <a:cs typeface="Verdana"/>
              </a:rPr>
              <a:t>o</a:t>
            </a:r>
            <a:r>
              <a:rPr sz="1200" spc="-10" dirty="0" smtClean="0">
                <a:latin typeface="Verdana"/>
                <a:cs typeface="Verdana"/>
              </a:rPr>
              <a:t>n </a:t>
            </a:r>
            <a:r>
              <a:rPr sz="1200" spc="-10" dirty="0">
                <a:latin typeface="Verdana"/>
                <a:cs typeface="Verdana"/>
              </a:rPr>
              <a:t>= </a:t>
            </a:r>
            <a:r>
              <a:rPr sz="1200" dirty="0">
                <a:latin typeface="Verdana"/>
                <a:cs typeface="Verdana"/>
              </a:rPr>
              <a:t>t</a:t>
            </a:r>
            <a:r>
              <a:rPr sz="1200" spc="-10" dirty="0">
                <a:latin typeface="Verdana"/>
                <a:cs typeface="Verdana"/>
              </a:rPr>
              <a:t>emp_</a:t>
            </a:r>
            <a:r>
              <a:rPr sz="1200" dirty="0">
                <a:latin typeface="Verdana"/>
                <a:cs typeface="Verdana"/>
              </a:rPr>
              <a:t>l</a:t>
            </a:r>
            <a:r>
              <a:rPr sz="1200" spc="-5" dirty="0">
                <a:latin typeface="Verdana"/>
                <a:cs typeface="Verdana"/>
              </a:rPr>
              <a:t>o</a:t>
            </a:r>
            <a:r>
              <a:rPr sz="1200" spc="-10" dirty="0">
                <a:latin typeface="Verdana"/>
                <a:cs typeface="Verdana"/>
              </a:rPr>
              <a:t>w </a:t>
            </a:r>
            <a:r>
              <a:rPr sz="1200" spc="-5" dirty="0">
                <a:latin typeface="Verdana"/>
                <a:cs typeface="Verdana"/>
              </a:rPr>
              <a:t>·</a:t>
            </a:r>
            <a:r>
              <a:rPr sz="1200" spc="-1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a</a:t>
            </a:r>
            <a:r>
              <a:rPr sz="1200" spc="-15" dirty="0">
                <a:latin typeface="Verdana"/>
                <a:cs typeface="Verdana"/>
              </a:rPr>
              <a:t>u</a:t>
            </a:r>
            <a:r>
              <a:rPr sz="1200" dirty="0">
                <a:latin typeface="Verdana"/>
                <a:cs typeface="Verdana"/>
              </a:rPr>
              <a:t>to</a:t>
            </a:r>
            <a:r>
              <a:rPr sz="1200" spc="-10" dirty="0">
                <a:latin typeface="Verdana"/>
                <a:cs typeface="Verdana"/>
              </a:rPr>
              <a:t>_</a:t>
            </a:r>
            <a:r>
              <a:rPr sz="1200" dirty="0">
                <a:latin typeface="Verdana"/>
                <a:cs typeface="Verdana"/>
              </a:rPr>
              <a:t>t</a:t>
            </a:r>
            <a:r>
              <a:rPr sz="1200" spc="-10" dirty="0">
                <a:latin typeface="Verdana"/>
                <a:cs typeface="Verdana"/>
              </a:rPr>
              <a:t>emp</a:t>
            </a:r>
            <a:r>
              <a:rPr sz="1200" spc="-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+ ma</a:t>
            </a:r>
            <a:r>
              <a:rPr sz="1200" spc="-15" dirty="0">
                <a:latin typeface="Verdana"/>
                <a:cs typeface="Verdana"/>
              </a:rPr>
              <a:t>nu</a:t>
            </a:r>
            <a:r>
              <a:rPr sz="1200" spc="-10" dirty="0">
                <a:latin typeface="Verdana"/>
                <a:cs typeface="Verdana"/>
              </a:rPr>
              <a:t>a</a:t>
            </a:r>
            <a:r>
              <a:rPr sz="1200" spc="5" dirty="0">
                <a:latin typeface="Verdana"/>
                <a:cs typeface="Verdana"/>
              </a:rPr>
              <a:t>l</a:t>
            </a:r>
            <a:r>
              <a:rPr sz="1200" spc="-10" dirty="0">
                <a:latin typeface="Verdana"/>
                <a:cs typeface="Verdana"/>
              </a:rPr>
              <a:t>_</a:t>
            </a:r>
            <a:r>
              <a:rPr sz="1200" spc="-15" dirty="0">
                <a:latin typeface="Verdana"/>
                <a:cs typeface="Verdana"/>
              </a:rPr>
              <a:t>h</a:t>
            </a:r>
            <a:r>
              <a:rPr sz="1200" spc="-5" dirty="0">
                <a:latin typeface="Verdana"/>
                <a:cs typeface="Verdana"/>
              </a:rPr>
              <a:t>eat </a:t>
            </a:r>
            <a:endParaRPr lang="en-US" sz="1200" spc="-5" dirty="0" smtClean="0">
              <a:latin typeface="Verdana"/>
              <a:cs typeface="Verdana"/>
            </a:endParaRPr>
          </a:p>
          <a:p>
            <a:pPr marL="227965" marR="630555" algn="just">
              <a:lnSpc>
                <a:spcPct val="99400"/>
              </a:lnSpc>
              <a:spcBef>
                <a:spcPts val="1340"/>
              </a:spcBef>
            </a:pPr>
            <a:r>
              <a:rPr sz="1200" spc="-10" dirty="0" smtClean="0">
                <a:latin typeface="Verdana"/>
                <a:cs typeface="Verdana"/>
              </a:rPr>
              <a:t>c</a:t>
            </a:r>
            <a:r>
              <a:rPr sz="1200" spc="-5" dirty="0" smtClean="0">
                <a:latin typeface="Verdana"/>
                <a:cs typeface="Verdana"/>
              </a:rPr>
              <a:t>oo</a:t>
            </a:r>
            <a:r>
              <a:rPr sz="1200" spc="-10" dirty="0" smtClean="0">
                <a:latin typeface="Verdana"/>
                <a:cs typeface="Verdana"/>
              </a:rPr>
              <a:t>l</a:t>
            </a:r>
            <a:r>
              <a:rPr sz="1200" spc="-5" dirty="0" smtClean="0">
                <a:latin typeface="Verdana"/>
                <a:cs typeface="Verdana"/>
              </a:rPr>
              <a:t>er</a:t>
            </a:r>
            <a:r>
              <a:rPr sz="1200" spc="-20" dirty="0" smtClean="0">
                <a:latin typeface="Verdana"/>
                <a:cs typeface="Verdana"/>
              </a:rPr>
              <a:t>_</a:t>
            </a:r>
            <a:r>
              <a:rPr sz="1200" spc="-5" dirty="0" smtClean="0">
                <a:latin typeface="Verdana"/>
                <a:cs typeface="Verdana"/>
              </a:rPr>
              <a:t>o</a:t>
            </a:r>
            <a:r>
              <a:rPr sz="1200" spc="-10" dirty="0" smtClean="0">
                <a:latin typeface="Verdana"/>
                <a:cs typeface="Verdana"/>
              </a:rPr>
              <a:t>n </a:t>
            </a:r>
            <a:r>
              <a:rPr sz="1200" spc="-10" dirty="0">
                <a:latin typeface="Verdana"/>
                <a:cs typeface="Verdana"/>
              </a:rPr>
              <a:t>= </a:t>
            </a:r>
            <a:r>
              <a:rPr sz="1200" dirty="0">
                <a:latin typeface="Verdana"/>
                <a:cs typeface="Verdana"/>
              </a:rPr>
              <a:t>t</a:t>
            </a:r>
            <a:r>
              <a:rPr sz="1200" spc="-10" dirty="0">
                <a:latin typeface="Verdana"/>
                <a:cs typeface="Verdana"/>
              </a:rPr>
              <a:t>emp_</a:t>
            </a:r>
            <a:r>
              <a:rPr sz="1200" spc="-15" dirty="0">
                <a:latin typeface="Verdana"/>
                <a:cs typeface="Verdana"/>
              </a:rPr>
              <a:t>h</a:t>
            </a:r>
            <a:r>
              <a:rPr sz="1200" dirty="0">
                <a:latin typeface="Verdana"/>
                <a:cs typeface="Verdana"/>
              </a:rPr>
              <a:t>i</a:t>
            </a:r>
            <a:r>
              <a:rPr sz="1200" spc="-10" dirty="0">
                <a:latin typeface="Verdana"/>
                <a:cs typeface="Verdana"/>
              </a:rPr>
              <a:t>gh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·</a:t>
            </a:r>
            <a:r>
              <a:rPr sz="1200" spc="-1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a</a:t>
            </a:r>
            <a:r>
              <a:rPr sz="1200" spc="-15" dirty="0">
                <a:latin typeface="Verdana"/>
                <a:cs typeface="Verdana"/>
              </a:rPr>
              <a:t>u</a:t>
            </a:r>
            <a:r>
              <a:rPr sz="1200" dirty="0">
                <a:latin typeface="Verdana"/>
                <a:cs typeface="Verdana"/>
              </a:rPr>
              <a:t>to</a:t>
            </a:r>
            <a:r>
              <a:rPr sz="1200" spc="-10" dirty="0">
                <a:latin typeface="Verdana"/>
                <a:cs typeface="Verdana"/>
              </a:rPr>
              <a:t>_</a:t>
            </a:r>
            <a:r>
              <a:rPr sz="1200" dirty="0">
                <a:latin typeface="Verdana"/>
                <a:cs typeface="Verdana"/>
              </a:rPr>
              <a:t>t</a:t>
            </a:r>
            <a:r>
              <a:rPr sz="1200" spc="-10" dirty="0">
                <a:latin typeface="Verdana"/>
                <a:cs typeface="Verdana"/>
              </a:rPr>
              <a:t>emp</a:t>
            </a:r>
            <a:r>
              <a:rPr sz="1200" spc="-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+ ma</a:t>
            </a:r>
            <a:r>
              <a:rPr sz="1200" spc="-15" dirty="0">
                <a:latin typeface="Verdana"/>
                <a:cs typeface="Verdana"/>
              </a:rPr>
              <a:t>nu</a:t>
            </a:r>
            <a:r>
              <a:rPr sz="1200" spc="-10" dirty="0">
                <a:latin typeface="Verdana"/>
                <a:cs typeface="Verdana"/>
              </a:rPr>
              <a:t>a</a:t>
            </a:r>
            <a:r>
              <a:rPr sz="1200" spc="5" dirty="0">
                <a:latin typeface="Verdana"/>
                <a:cs typeface="Verdana"/>
              </a:rPr>
              <a:t>l</a:t>
            </a:r>
            <a:r>
              <a:rPr sz="1200" spc="-10" dirty="0">
                <a:latin typeface="Verdana"/>
                <a:cs typeface="Verdana"/>
              </a:rPr>
              <a:t>_c</a:t>
            </a:r>
            <a:r>
              <a:rPr sz="1200" spc="-5" dirty="0">
                <a:latin typeface="Verdana"/>
                <a:cs typeface="Verdana"/>
              </a:rPr>
              <a:t>oo</a:t>
            </a:r>
            <a:r>
              <a:rPr sz="1200" dirty="0">
                <a:latin typeface="Verdana"/>
                <a:cs typeface="Verdana"/>
              </a:rPr>
              <a:t>l </a:t>
            </a:r>
            <a:endParaRPr lang="en-US" sz="1200" dirty="0" smtClean="0">
              <a:latin typeface="Verdana"/>
              <a:cs typeface="Verdana"/>
            </a:endParaRPr>
          </a:p>
          <a:p>
            <a:pPr marL="227965" marR="630555" algn="just">
              <a:lnSpc>
                <a:spcPct val="99400"/>
              </a:lnSpc>
              <a:spcBef>
                <a:spcPts val="1340"/>
              </a:spcBef>
            </a:pPr>
            <a:r>
              <a:rPr sz="1200" spc="-10" dirty="0" smtClean="0">
                <a:latin typeface="Verdana"/>
                <a:cs typeface="Verdana"/>
              </a:rPr>
              <a:t>fa</a:t>
            </a:r>
            <a:r>
              <a:rPr sz="1200" spc="-15" dirty="0" smtClean="0">
                <a:latin typeface="Verdana"/>
                <a:cs typeface="Verdana"/>
              </a:rPr>
              <a:t>n</a:t>
            </a:r>
            <a:r>
              <a:rPr sz="1200" spc="-10" dirty="0" smtClean="0">
                <a:latin typeface="Verdana"/>
                <a:cs typeface="Verdana"/>
              </a:rPr>
              <a:t>_</a:t>
            </a:r>
            <a:r>
              <a:rPr sz="1200" spc="-5" dirty="0" smtClean="0">
                <a:latin typeface="Verdana"/>
                <a:cs typeface="Verdana"/>
              </a:rPr>
              <a:t>o</a:t>
            </a:r>
            <a:r>
              <a:rPr sz="1200" spc="-10" dirty="0" smtClean="0">
                <a:latin typeface="Verdana"/>
                <a:cs typeface="Verdana"/>
              </a:rPr>
              <a:t>n </a:t>
            </a:r>
            <a:r>
              <a:rPr sz="1200" spc="-10" dirty="0">
                <a:latin typeface="Verdana"/>
                <a:cs typeface="Verdana"/>
              </a:rPr>
              <a:t>=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15" dirty="0">
                <a:latin typeface="Verdana"/>
                <a:cs typeface="Verdana"/>
              </a:rPr>
              <a:t>h</a:t>
            </a:r>
            <a:r>
              <a:rPr sz="1200" spc="-10" dirty="0">
                <a:latin typeface="Verdana"/>
                <a:cs typeface="Verdana"/>
              </a:rPr>
              <a:t>ea</a:t>
            </a:r>
            <a:r>
              <a:rPr sz="1200" dirty="0">
                <a:latin typeface="Verdana"/>
                <a:cs typeface="Verdana"/>
              </a:rPr>
              <a:t>t</a:t>
            </a:r>
            <a:r>
              <a:rPr sz="1200" spc="-5" dirty="0">
                <a:latin typeface="Verdana"/>
                <a:cs typeface="Verdana"/>
              </a:rPr>
              <a:t>er_o</a:t>
            </a:r>
            <a:r>
              <a:rPr sz="1200" spc="-10" dirty="0">
                <a:latin typeface="Verdana"/>
                <a:cs typeface="Verdana"/>
              </a:rPr>
              <a:t>n + c</a:t>
            </a:r>
            <a:r>
              <a:rPr sz="1200" spc="-5" dirty="0">
                <a:latin typeface="Verdana"/>
                <a:cs typeface="Verdana"/>
              </a:rPr>
              <a:t>oo</a:t>
            </a:r>
            <a:r>
              <a:rPr sz="1200" dirty="0">
                <a:latin typeface="Verdana"/>
                <a:cs typeface="Verdana"/>
              </a:rPr>
              <a:t>l</a:t>
            </a:r>
            <a:r>
              <a:rPr sz="1200" spc="-5" dirty="0">
                <a:latin typeface="Verdana"/>
                <a:cs typeface="Verdana"/>
              </a:rPr>
              <a:t>er_o</a:t>
            </a:r>
            <a:r>
              <a:rPr sz="1200" spc="-10" dirty="0">
                <a:latin typeface="Verdana"/>
                <a:cs typeface="Verdana"/>
              </a:rPr>
              <a:t>n + ma</a:t>
            </a:r>
            <a:r>
              <a:rPr sz="1200" spc="-15" dirty="0">
                <a:latin typeface="Verdana"/>
                <a:cs typeface="Verdana"/>
              </a:rPr>
              <a:t>nu</a:t>
            </a:r>
            <a:r>
              <a:rPr sz="1200" spc="-10" dirty="0">
                <a:latin typeface="Verdana"/>
                <a:cs typeface="Verdana"/>
              </a:rPr>
              <a:t>a</a:t>
            </a:r>
            <a:r>
              <a:rPr sz="1200" spc="5" dirty="0">
                <a:latin typeface="Verdana"/>
                <a:cs typeface="Verdana"/>
              </a:rPr>
              <a:t>l</a:t>
            </a:r>
            <a:r>
              <a:rPr sz="1200" spc="-10" dirty="0">
                <a:latin typeface="Verdana"/>
                <a:cs typeface="Verdana"/>
              </a:rPr>
              <a:t>_f</a:t>
            </a:r>
            <a:r>
              <a:rPr sz="1200" dirty="0">
                <a:latin typeface="Verdana"/>
                <a:cs typeface="Verdana"/>
              </a:rPr>
              <a:t>a</a:t>
            </a:r>
            <a:r>
              <a:rPr sz="1200" spc="-10" dirty="0">
                <a:latin typeface="Verdana"/>
                <a:cs typeface="Verdana"/>
              </a:rPr>
              <a:t>n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5" name="object 12"/>
          <p:cNvSpPr txBox="1"/>
          <p:nvPr/>
        </p:nvSpPr>
        <p:spPr>
          <a:xfrm>
            <a:off x="1043609" y="2586223"/>
            <a:ext cx="7344816" cy="2908489"/>
          </a:xfrm>
          <a:prstGeom prst="rect">
            <a:avLst/>
          </a:prstGeom>
          <a:ln w="12699">
            <a:solidFill>
              <a:srgbClr val="9898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5085">
              <a:lnSpc>
                <a:spcPct val="150000"/>
              </a:lnSpc>
            </a:pPr>
            <a:r>
              <a:rPr sz="1400" spc="-5" dirty="0">
                <a:latin typeface="Lucida Console"/>
                <a:cs typeface="Lucida Console"/>
              </a:rPr>
              <a:t>arc</a:t>
            </a:r>
            <a:r>
              <a:rPr sz="1400" spc="5" dirty="0">
                <a:latin typeface="Lucida Console"/>
                <a:cs typeface="Lucida Console"/>
              </a:rPr>
              <a:t>h</a:t>
            </a:r>
            <a:r>
              <a:rPr sz="1400" spc="-5" dirty="0">
                <a:latin typeface="Lucida Console"/>
                <a:cs typeface="Lucida Console"/>
              </a:rPr>
              <a:t>itectur</a:t>
            </a:r>
            <a:r>
              <a:rPr sz="1400" dirty="0">
                <a:latin typeface="Lucida Console"/>
                <a:cs typeface="Lucida Console"/>
              </a:rPr>
              <a:t>e</a:t>
            </a:r>
            <a:r>
              <a:rPr sz="1400" spc="5" dirty="0">
                <a:latin typeface="Lucida Console"/>
                <a:cs typeface="Lucida Console"/>
              </a:rPr>
              <a:t> </a:t>
            </a:r>
            <a:r>
              <a:rPr sz="1400" spc="-5" dirty="0">
                <a:latin typeface="Lucida Console"/>
                <a:cs typeface="Lucida Console"/>
              </a:rPr>
              <a:t>eqn</a:t>
            </a:r>
            <a:r>
              <a:rPr sz="1400" dirty="0">
                <a:latin typeface="Lucida Console"/>
                <a:cs typeface="Lucida Console"/>
              </a:rPr>
              <a:t>s</a:t>
            </a:r>
            <a:r>
              <a:rPr sz="1400" spc="-15" dirty="0">
                <a:latin typeface="Lucida Console"/>
                <a:cs typeface="Lucida Console"/>
              </a:rPr>
              <a:t> </a:t>
            </a:r>
            <a:r>
              <a:rPr sz="1400" spc="-5" dirty="0">
                <a:latin typeface="Lucida Console"/>
                <a:cs typeface="Lucida Console"/>
              </a:rPr>
              <a:t>o</a:t>
            </a:r>
            <a:r>
              <a:rPr sz="1400" dirty="0">
                <a:latin typeface="Lucida Console"/>
                <a:cs typeface="Lucida Console"/>
              </a:rPr>
              <a:t>f</a:t>
            </a:r>
            <a:r>
              <a:rPr sz="1400" spc="5" dirty="0">
                <a:latin typeface="Lucida Console"/>
                <a:cs typeface="Lucida Console"/>
              </a:rPr>
              <a:t> </a:t>
            </a:r>
            <a:r>
              <a:rPr sz="1400" spc="-5" dirty="0">
                <a:latin typeface="Lucida Console"/>
                <a:cs typeface="Lucida Console"/>
              </a:rPr>
              <a:t>airco</a:t>
            </a:r>
            <a:r>
              <a:rPr sz="1400" dirty="0">
                <a:latin typeface="Lucida Console"/>
                <a:cs typeface="Lucida Console"/>
              </a:rPr>
              <a:t>n</a:t>
            </a:r>
            <a:r>
              <a:rPr sz="1400" spc="-10" dirty="0">
                <a:latin typeface="Lucida Console"/>
                <a:cs typeface="Lucida Console"/>
              </a:rPr>
              <a:t> </a:t>
            </a:r>
            <a:r>
              <a:rPr sz="1400" spc="5" dirty="0">
                <a:latin typeface="Lucida Console"/>
                <a:cs typeface="Lucida Console"/>
              </a:rPr>
              <a:t>i</a:t>
            </a:r>
            <a:r>
              <a:rPr sz="1400" dirty="0">
                <a:latin typeface="Lucida Console"/>
                <a:cs typeface="Lucida Console"/>
              </a:rPr>
              <a:t>s</a:t>
            </a:r>
          </a:p>
          <a:p>
            <a:pPr marL="45085" marR="708660" indent="121920">
              <a:lnSpc>
                <a:spcPct val="150000"/>
              </a:lnSpc>
            </a:pPr>
            <a:r>
              <a:rPr sz="1400" spc="-5" dirty="0">
                <a:latin typeface="Lucida Console"/>
                <a:cs typeface="Lucida Console"/>
              </a:rPr>
              <a:t>s</a:t>
            </a:r>
            <a:r>
              <a:rPr sz="1400" spc="5" dirty="0">
                <a:latin typeface="Lucida Console"/>
                <a:cs typeface="Lucida Console"/>
              </a:rPr>
              <a:t>i</a:t>
            </a:r>
            <a:r>
              <a:rPr sz="1400" spc="-5" dirty="0">
                <a:latin typeface="Lucida Console"/>
                <a:cs typeface="Lucida Console"/>
              </a:rPr>
              <a:t>gna</a:t>
            </a:r>
            <a:r>
              <a:rPr sz="1400" dirty="0">
                <a:latin typeface="Lucida Console"/>
                <a:cs typeface="Lucida Console"/>
              </a:rPr>
              <a:t>l</a:t>
            </a:r>
            <a:r>
              <a:rPr sz="1400" spc="5" dirty="0">
                <a:latin typeface="Lucida Console"/>
                <a:cs typeface="Lucida Console"/>
              </a:rPr>
              <a:t> </a:t>
            </a:r>
            <a:r>
              <a:rPr sz="1400" spc="-5" dirty="0">
                <a:latin typeface="Lucida Console"/>
                <a:cs typeface="Lucida Console"/>
              </a:rPr>
              <a:t>heater_on_tmp</a:t>
            </a:r>
            <a:r>
              <a:rPr sz="1400" dirty="0">
                <a:latin typeface="Lucida Console"/>
                <a:cs typeface="Lucida Console"/>
              </a:rPr>
              <a:t>,</a:t>
            </a:r>
            <a:r>
              <a:rPr sz="1400" spc="-10" dirty="0">
                <a:latin typeface="Lucida Console"/>
                <a:cs typeface="Lucida Console"/>
              </a:rPr>
              <a:t> </a:t>
            </a:r>
            <a:r>
              <a:rPr sz="1400" spc="5" dirty="0">
                <a:latin typeface="Lucida Console"/>
                <a:cs typeface="Lucida Console"/>
              </a:rPr>
              <a:t>c</a:t>
            </a:r>
            <a:r>
              <a:rPr sz="1400" spc="-5" dirty="0">
                <a:latin typeface="Lucida Console"/>
                <a:cs typeface="Lucida Console"/>
              </a:rPr>
              <a:t>ooler_on_tm</a:t>
            </a:r>
            <a:r>
              <a:rPr sz="1400" dirty="0">
                <a:latin typeface="Lucida Console"/>
                <a:cs typeface="Lucida Console"/>
              </a:rPr>
              <a:t>p</a:t>
            </a:r>
            <a:r>
              <a:rPr sz="1400" spc="-10" dirty="0">
                <a:latin typeface="Lucida Console"/>
                <a:cs typeface="Lucida Console"/>
              </a:rPr>
              <a:t> </a:t>
            </a:r>
            <a:r>
              <a:rPr sz="1400" dirty="0">
                <a:latin typeface="Lucida Console"/>
                <a:cs typeface="Lucida Console"/>
              </a:rPr>
              <a:t>:</a:t>
            </a:r>
            <a:r>
              <a:rPr sz="1400" spc="5" dirty="0">
                <a:latin typeface="Lucida Console"/>
                <a:cs typeface="Lucida Console"/>
              </a:rPr>
              <a:t> </a:t>
            </a:r>
            <a:r>
              <a:rPr sz="1400" spc="-5" dirty="0">
                <a:latin typeface="Lucida Console"/>
                <a:cs typeface="Lucida Console"/>
              </a:rPr>
              <a:t>std_log</a:t>
            </a:r>
            <a:r>
              <a:rPr sz="1400" spc="5" dirty="0">
                <a:latin typeface="Lucida Console"/>
                <a:cs typeface="Lucida Console"/>
              </a:rPr>
              <a:t>i</a:t>
            </a:r>
            <a:r>
              <a:rPr sz="1400" spc="-5" dirty="0">
                <a:latin typeface="Lucida Console"/>
                <a:cs typeface="Lucida Console"/>
              </a:rPr>
              <a:t>c</a:t>
            </a:r>
            <a:r>
              <a:rPr sz="1400" dirty="0">
                <a:latin typeface="Lucida Console"/>
                <a:cs typeface="Lucida Console"/>
              </a:rPr>
              <a:t>; </a:t>
            </a:r>
            <a:endParaRPr lang="en-US" sz="1400" dirty="0" smtClean="0">
              <a:latin typeface="Lucida Console"/>
              <a:cs typeface="Lucida Console"/>
            </a:endParaRPr>
          </a:p>
          <a:p>
            <a:pPr marL="45085" marR="708660" indent="121920">
              <a:lnSpc>
                <a:spcPct val="150000"/>
              </a:lnSpc>
            </a:pPr>
            <a:r>
              <a:rPr sz="1400" spc="-5" dirty="0" smtClean="0">
                <a:latin typeface="Lucida Console"/>
                <a:cs typeface="Lucida Console"/>
              </a:rPr>
              <a:t>beg</a:t>
            </a:r>
            <a:r>
              <a:rPr sz="1400" spc="5" dirty="0" smtClean="0">
                <a:latin typeface="Lucida Console"/>
                <a:cs typeface="Lucida Console"/>
              </a:rPr>
              <a:t>i</a:t>
            </a:r>
            <a:r>
              <a:rPr sz="1400" dirty="0" smtClean="0">
                <a:latin typeface="Lucida Console"/>
                <a:cs typeface="Lucida Console"/>
              </a:rPr>
              <a:t>n</a:t>
            </a:r>
            <a:endParaRPr sz="1400" dirty="0">
              <a:latin typeface="Lucida Console"/>
              <a:cs typeface="Lucida Console"/>
            </a:endParaRPr>
          </a:p>
          <a:p>
            <a:pPr marL="167005" marR="99060">
              <a:lnSpc>
                <a:spcPct val="150000"/>
              </a:lnSpc>
            </a:pPr>
            <a:r>
              <a:rPr sz="1400" spc="-5" dirty="0">
                <a:latin typeface="Lucida Console"/>
                <a:cs typeface="Lucida Console"/>
              </a:rPr>
              <a:t>heater_on_t</a:t>
            </a:r>
            <a:r>
              <a:rPr sz="1400" spc="5" dirty="0">
                <a:latin typeface="Lucida Console"/>
                <a:cs typeface="Lucida Console"/>
              </a:rPr>
              <a:t>m</a:t>
            </a:r>
            <a:r>
              <a:rPr sz="1400" dirty="0">
                <a:latin typeface="Lucida Console"/>
                <a:cs typeface="Lucida Console"/>
              </a:rPr>
              <a:t>p</a:t>
            </a:r>
            <a:r>
              <a:rPr sz="1400" spc="-10" dirty="0">
                <a:latin typeface="Lucida Console"/>
                <a:cs typeface="Lucida Console"/>
              </a:rPr>
              <a:t> </a:t>
            </a:r>
            <a:r>
              <a:rPr sz="1400" spc="-5" dirty="0">
                <a:latin typeface="Lucida Console"/>
                <a:cs typeface="Lucida Console"/>
              </a:rPr>
              <a:t>&lt;</a:t>
            </a:r>
            <a:r>
              <a:rPr sz="1400" dirty="0">
                <a:latin typeface="Lucida Console"/>
                <a:cs typeface="Lucida Console"/>
              </a:rPr>
              <a:t>=</a:t>
            </a:r>
            <a:r>
              <a:rPr sz="1400" spc="-10" dirty="0">
                <a:latin typeface="Lucida Console"/>
                <a:cs typeface="Lucida Console"/>
              </a:rPr>
              <a:t> </a:t>
            </a:r>
            <a:r>
              <a:rPr sz="1400" spc="-5" dirty="0">
                <a:latin typeface="Lucida Console"/>
                <a:cs typeface="Lucida Console"/>
              </a:rPr>
              <a:t>(te</a:t>
            </a:r>
            <a:r>
              <a:rPr sz="1400" spc="5" dirty="0">
                <a:latin typeface="Lucida Console"/>
                <a:cs typeface="Lucida Console"/>
              </a:rPr>
              <a:t>m</a:t>
            </a:r>
            <a:r>
              <a:rPr sz="1400" spc="-5" dirty="0">
                <a:latin typeface="Lucida Console"/>
                <a:cs typeface="Lucida Console"/>
              </a:rPr>
              <a:t>p</a:t>
            </a:r>
            <a:r>
              <a:rPr sz="1400" spc="5" dirty="0">
                <a:latin typeface="Lucida Console"/>
                <a:cs typeface="Lucida Console"/>
              </a:rPr>
              <a:t>_</a:t>
            </a:r>
            <a:r>
              <a:rPr sz="1400" spc="-5" dirty="0">
                <a:latin typeface="Lucida Console"/>
                <a:cs typeface="Lucida Console"/>
              </a:rPr>
              <a:t>lo</a:t>
            </a:r>
            <a:r>
              <a:rPr sz="1400" dirty="0">
                <a:latin typeface="Lucida Console"/>
                <a:cs typeface="Lucida Console"/>
              </a:rPr>
              <a:t>w</a:t>
            </a:r>
            <a:r>
              <a:rPr sz="1400" spc="-20" dirty="0">
                <a:latin typeface="Lucida Console"/>
                <a:cs typeface="Lucida Console"/>
              </a:rPr>
              <a:t> </a:t>
            </a:r>
            <a:r>
              <a:rPr sz="1400" spc="5" dirty="0">
                <a:latin typeface="Lucida Console"/>
                <a:cs typeface="Lucida Console"/>
              </a:rPr>
              <a:t>a</a:t>
            </a:r>
            <a:r>
              <a:rPr sz="1400" spc="-5" dirty="0">
                <a:latin typeface="Lucida Console"/>
                <a:cs typeface="Lucida Console"/>
              </a:rPr>
              <a:t>n</a:t>
            </a:r>
            <a:r>
              <a:rPr sz="1400" dirty="0">
                <a:latin typeface="Lucida Console"/>
                <a:cs typeface="Lucida Console"/>
              </a:rPr>
              <a:t>d</a:t>
            </a:r>
            <a:r>
              <a:rPr sz="1400" spc="5" dirty="0">
                <a:latin typeface="Lucida Console"/>
                <a:cs typeface="Lucida Console"/>
              </a:rPr>
              <a:t> </a:t>
            </a:r>
            <a:r>
              <a:rPr sz="1400" spc="-5" dirty="0">
                <a:latin typeface="Lucida Console"/>
                <a:cs typeface="Lucida Console"/>
              </a:rPr>
              <a:t>auto_temp</a:t>
            </a:r>
            <a:r>
              <a:rPr sz="1400" dirty="0">
                <a:latin typeface="Lucida Console"/>
                <a:cs typeface="Lucida Console"/>
              </a:rPr>
              <a:t>)</a:t>
            </a:r>
            <a:r>
              <a:rPr sz="1400" spc="-15" dirty="0">
                <a:latin typeface="Lucida Console"/>
                <a:cs typeface="Lucida Console"/>
              </a:rPr>
              <a:t> </a:t>
            </a:r>
            <a:r>
              <a:rPr sz="1400" spc="-5" dirty="0">
                <a:latin typeface="Lucida Console"/>
                <a:cs typeface="Lucida Console"/>
              </a:rPr>
              <a:t>o</a:t>
            </a:r>
            <a:r>
              <a:rPr sz="1400" dirty="0">
                <a:latin typeface="Lucida Console"/>
                <a:cs typeface="Lucida Console"/>
              </a:rPr>
              <a:t>r</a:t>
            </a:r>
            <a:r>
              <a:rPr sz="1400" spc="5" dirty="0">
                <a:latin typeface="Lucida Console"/>
                <a:cs typeface="Lucida Console"/>
              </a:rPr>
              <a:t> </a:t>
            </a:r>
            <a:r>
              <a:rPr sz="1400" spc="-5" dirty="0">
                <a:latin typeface="Lucida Console"/>
                <a:cs typeface="Lucida Console"/>
              </a:rPr>
              <a:t>manual_heat</a:t>
            </a:r>
            <a:r>
              <a:rPr sz="1400" dirty="0">
                <a:latin typeface="Lucida Console"/>
                <a:cs typeface="Lucida Console"/>
              </a:rPr>
              <a:t>; </a:t>
            </a:r>
            <a:r>
              <a:rPr sz="1400" spc="-5" dirty="0">
                <a:latin typeface="Lucida Console"/>
                <a:cs typeface="Lucida Console"/>
              </a:rPr>
              <a:t>cooler_on_t</a:t>
            </a:r>
            <a:r>
              <a:rPr sz="1400" spc="5" dirty="0">
                <a:latin typeface="Lucida Console"/>
                <a:cs typeface="Lucida Console"/>
              </a:rPr>
              <a:t>m</a:t>
            </a:r>
            <a:r>
              <a:rPr sz="1400" dirty="0">
                <a:latin typeface="Lucida Console"/>
                <a:cs typeface="Lucida Console"/>
              </a:rPr>
              <a:t>p</a:t>
            </a:r>
            <a:r>
              <a:rPr sz="1400" spc="-10" dirty="0">
                <a:latin typeface="Lucida Console"/>
                <a:cs typeface="Lucida Console"/>
              </a:rPr>
              <a:t> </a:t>
            </a:r>
            <a:r>
              <a:rPr sz="1400" spc="-5" dirty="0">
                <a:latin typeface="Lucida Console"/>
                <a:cs typeface="Lucida Console"/>
              </a:rPr>
              <a:t>&lt;</a:t>
            </a:r>
            <a:r>
              <a:rPr sz="1400" dirty="0">
                <a:latin typeface="Lucida Console"/>
                <a:cs typeface="Lucida Console"/>
              </a:rPr>
              <a:t>=</a:t>
            </a:r>
            <a:r>
              <a:rPr sz="1400" spc="-10" dirty="0">
                <a:latin typeface="Lucida Console"/>
                <a:cs typeface="Lucida Console"/>
              </a:rPr>
              <a:t> </a:t>
            </a:r>
            <a:r>
              <a:rPr sz="1400" spc="-5" dirty="0">
                <a:latin typeface="Lucida Console"/>
                <a:cs typeface="Lucida Console"/>
              </a:rPr>
              <a:t>(te</a:t>
            </a:r>
            <a:r>
              <a:rPr sz="1400" spc="5" dirty="0">
                <a:latin typeface="Lucida Console"/>
                <a:cs typeface="Lucida Console"/>
              </a:rPr>
              <a:t>m</a:t>
            </a:r>
            <a:r>
              <a:rPr sz="1400" spc="-5" dirty="0">
                <a:latin typeface="Lucida Console"/>
                <a:cs typeface="Lucida Console"/>
              </a:rPr>
              <a:t>p</a:t>
            </a:r>
            <a:r>
              <a:rPr sz="1400" spc="5" dirty="0">
                <a:latin typeface="Lucida Console"/>
                <a:cs typeface="Lucida Console"/>
              </a:rPr>
              <a:t>_</a:t>
            </a:r>
            <a:r>
              <a:rPr sz="1400" spc="-5" dirty="0">
                <a:latin typeface="Lucida Console"/>
                <a:cs typeface="Lucida Console"/>
              </a:rPr>
              <a:t>hig</a:t>
            </a:r>
            <a:r>
              <a:rPr sz="1400" dirty="0">
                <a:latin typeface="Lucida Console"/>
                <a:cs typeface="Lucida Console"/>
              </a:rPr>
              <a:t>h</a:t>
            </a:r>
            <a:r>
              <a:rPr sz="1400" spc="-20" dirty="0">
                <a:latin typeface="Lucida Console"/>
                <a:cs typeface="Lucida Console"/>
              </a:rPr>
              <a:t> </a:t>
            </a:r>
            <a:r>
              <a:rPr sz="1400" spc="5" dirty="0">
                <a:latin typeface="Lucida Console"/>
                <a:cs typeface="Lucida Console"/>
              </a:rPr>
              <a:t>a</a:t>
            </a:r>
            <a:r>
              <a:rPr sz="1400" spc="-5" dirty="0">
                <a:latin typeface="Lucida Console"/>
                <a:cs typeface="Lucida Console"/>
              </a:rPr>
              <a:t>n</a:t>
            </a:r>
            <a:r>
              <a:rPr sz="1400" dirty="0">
                <a:latin typeface="Lucida Console"/>
                <a:cs typeface="Lucida Console"/>
              </a:rPr>
              <a:t>d</a:t>
            </a:r>
            <a:r>
              <a:rPr sz="1400" spc="5" dirty="0">
                <a:latin typeface="Lucida Console"/>
                <a:cs typeface="Lucida Console"/>
              </a:rPr>
              <a:t> </a:t>
            </a:r>
            <a:r>
              <a:rPr sz="1400" spc="-5" dirty="0">
                <a:latin typeface="Lucida Console"/>
                <a:cs typeface="Lucida Console"/>
              </a:rPr>
              <a:t>auto_temp</a:t>
            </a:r>
            <a:r>
              <a:rPr sz="1400" dirty="0">
                <a:latin typeface="Lucida Console"/>
                <a:cs typeface="Lucida Console"/>
              </a:rPr>
              <a:t>)</a:t>
            </a:r>
            <a:r>
              <a:rPr sz="1400" spc="-15" dirty="0">
                <a:latin typeface="Lucida Console"/>
                <a:cs typeface="Lucida Console"/>
              </a:rPr>
              <a:t> </a:t>
            </a:r>
            <a:r>
              <a:rPr sz="1400" spc="-5" dirty="0">
                <a:latin typeface="Lucida Console"/>
                <a:cs typeface="Lucida Console"/>
              </a:rPr>
              <a:t>o</a:t>
            </a:r>
            <a:r>
              <a:rPr sz="1400" dirty="0">
                <a:latin typeface="Lucida Console"/>
                <a:cs typeface="Lucida Console"/>
              </a:rPr>
              <a:t>r</a:t>
            </a:r>
            <a:r>
              <a:rPr sz="1400" spc="5" dirty="0">
                <a:latin typeface="Lucida Console"/>
                <a:cs typeface="Lucida Console"/>
              </a:rPr>
              <a:t> </a:t>
            </a:r>
            <a:r>
              <a:rPr sz="1400" spc="-5" dirty="0">
                <a:latin typeface="Lucida Console"/>
                <a:cs typeface="Lucida Console"/>
              </a:rPr>
              <a:t>manual_cool</a:t>
            </a:r>
            <a:r>
              <a:rPr sz="1400" dirty="0">
                <a:latin typeface="Lucida Console"/>
                <a:cs typeface="Lucida Console"/>
              </a:rPr>
              <a:t>; </a:t>
            </a:r>
            <a:endParaRPr lang="el-GR" sz="1400" dirty="0" smtClean="0">
              <a:latin typeface="Lucida Console"/>
              <a:cs typeface="Lucida Console"/>
            </a:endParaRPr>
          </a:p>
          <a:p>
            <a:pPr marL="167005" marR="99060">
              <a:lnSpc>
                <a:spcPct val="150000"/>
              </a:lnSpc>
            </a:pPr>
            <a:r>
              <a:rPr sz="1400" spc="-5" dirty="0" smtClean="0">
                <a:latin typeface="Lucida Console"/>
                <a:cs typeface="Lucida Console"/>
              </a:rPr>
              <a:t>fan_o</a:t>
            </a:r>
            <a:r>
              <a:rPr sz="1400" dirty="0" smtClean="0">
                <a:latin typeface="Lucida Console"/>
                <a:cs typeface="Lucida Console"/>
              </a:rPr>
              <a:t>n</a:t>
            </a:r>
            <a:r>
              <a:rPr sz="1400" spc="-10" dirty="0" smtClean="0">
                <a:latin typeface="Lucida Console"/>
                <a:cs typeface="Lucida Console"/>
              </a:rPr>
              <a:t> </a:t>
            </a:r>
            <a:r>
              <a:rPr sz="1400" spc="-5" dirty="0">
                <a:latin typeface="Lucida Console"/>
                <a:cs typeface="Lucida Console"/>
              </a:rPr>
              <a:t>&lt;</a:t>
            </a:r>
            <a:r>
              <a:rPr sz="1400" dirty="0">
                <a:latin typeface="Lucida Console"/>
                <a:cs typeface="Lucida Console"/>
              </a:rPr>
              <a:t>=</a:t>
            </a:r>
            <a:r>
              <a:rPr sz="1400" spc="-10" dirty="0">
                <a:latin typeface="Lucida Console"/>
                <a:cs typeface="Lucida Console"/>
              </a:rPr>
              <a:t> </a:t>
            </a:r>
            <a:r>
              <a:rPr sz="1400" spc="-5" dirty="0">
                <a:latin typeface="Lucida Console"/>
                <a:cs typeface="Lucida Console"/>
              </a:rPr>
              <a:t>h</a:t>
            </a:r>
            <a:r>
              <a:rPr sz="1400" spc="5" dirty="0">
                <a:latin typeface="Lucida Console"/>
                <a:cs typeface="Lucida Console"/>
              </a:rPr>
              <a:t>e</a:t>
            </a:r>
            <a:r>
              <a:rPr sz="1400" spc="-5" dirty="0">
                <a:latin typeface="Lucida Console"/>
                <a:cs typeface="Lucida Console"/>
              </a:rPr>
              <a:t>ater_on_</a:t>
            </a:r>
            <a:r>
              <a:rPr sz="1400" spc="5" dirty="0">
                <a:latin typeface="Lucida Console"/>
                <a:cs typeface="Lucida Console"/>
              </a:rPr>
              <a:t>t</a:t>
            </a:r>
            <a:r>
              <a:rPr sz="1400" spc="-5" dirty="0">
                <a:latin typeface="Lucida Console"/>
                <a:cs typeface="Lucida Console"/>
              </a:rPr>
              <a:t>m</a:t>
            </a:r>
            <a:r>
              <a:rPr sz="1400" dirty="0">
                <a:latin typeface="Lucida Console"/>
                <a:cs typeface="Lucida Console"/>
              </a:rPr>
              <a:t>p</a:t>
            </a:r>
            <a:r>
              <a:rPr sz="1400" spc="-5" dirty="0">
                <a:latin typeface="Lucida Console"/>
                <a:cs typeface="Lucida Console"/>
              </a:rPr>
              <a:t> o</a:t>
            </a:r>
            <a:r>
              <a:rPr sz="1400" dirty="0">
                <a:latin typeface="Lucida Console"/>
                <a:cs typeface="Lucida Console"/>
              </a:rPr>
              <a:t>r</a:t>
            </a:r>
            <a:r>
              <a:rPr sz="1400" spc="5" dirty="0">
                <a:latin typeface="Lucida Console"/>
                <a:cs typeface="Lucida Console"/>
              </a:rPr>
              <a:t> </a:t>
            </a:r>
            <a:r>
              <a:rPr sz="1400" spc="-5" dirty="0">
                <a:latin typeface="Lucida Console"/>
                <a:cs typeface="Lucida Console"/>
              </a:rPr>
              <a:t>cooler_on_tm</a:t>
            </a:r>
            <a:r>
              <a:rPr sz="1400" dirty="0">
                <a:latin typeface="Lucida Console"/>
                <a:cs typeface="Lucida Console"/>
              </a:rPr>
              <a:t>p</a:t>
            </a:r>
            <a:r>
              <a:rPr sz="1400" spc="-15" dirty="0">
                <a:latin typeface="Lucida Console"/>
                <a:cs typeface="Lucida Console"/>
              </a:rPr>
              <a:t> </a:t>
            </a:r>
            <a:r>
              <a:rPr sz="1400" spc="5" dirty="0">
                <a:latin typeface="Lucida Console"/>
                <a:cs typeface="Lucida Console"/>
              </a:rPr>
              <a:t>o</a:t>
            </a:r>
            <a:r>
              <a:rPr sz="1400" dirty="0">
                <a:latin typeface="Lucida Console"/>
                <a:cs typeface="Lucida Console"/>
              </a:rPr>
              <a:t>r</a:t>
            </a:r>
            <a:r>
              <a:rPr sz="1400" spc="5" dirty="0">
                <a:latin typeface="Lucida Console"/>
                <a:cs typeface="Lucida Console"/>
              </a:rPr>
              <a:t> </a:t>
            </a:r>
            <a:r>
              <a:rPr sz="1400" spc="-5" dirty="0">
                <a:latin typeface="Lucida Console"/>
                <a:cs typeface="Lucida Console"/>
              </a:rPr>
              <a:t>manual_fan</a:t>
            </a:r>
            <a:r>
              <a:rPr sz="1400" dirty="0">
                <a:latin typeface="Lucida Console"/>
                <a:cs typeface="Lucida Console"/>
              </a:rPr>
              <a:t>; </a:t>
            </a:r>
            <a:endParaRPr lang="el-GR" sz="1400" dirty="0" smtClean="0">
              <a:latin typeface="Lucida Console"/>
              <a:cs typeface="Lucida Console"/>
            </a:endParaRPr>
          </a:p>
          <a:p>
            <a:pPr marL="167005" marR="99060">
              <a:lnSpc>
                <a:spcPct val="150000"/>
              </a:lnSpc>
            </a:pPr>
            <a:r>
              <a:rPr sz="1400" spc="-5" dirty="0" smtClean="0">
                <a:latin typeface="Lucida Console"/>
                <a:cs typeface="Lucida Console"/>
              </a:rPr>
              <a:t>heater_o</a:t>
            </a:r>
            <a:r>
              <a:rPr sz="1400" dirty="0" smtClean="0">
                <a:latin typeface="Lucida Console"/>
                <a:cs typeface="Lucida Console"/>
              </a:rPr>
              <a:t>n</a:t>
            </a:r>
            <a:r>
              <a:rPr sz="1400" spc="-10" dirty="0" smtClean="0">
                <a:latin typeface="Lucida Console"/>
                <a:cs typeface="Lucida Console"/>
              </a:rPr>
              <a:t> </a:t>
            </a:r>
            <a:r>
              <a:rPr sz="1400" spc="-5" dirty="0">
                <a:latin typeface="Lucida Console"/>
                <a:cs typeface="Lucida Console"/>
              </a:rPr>
              <a:t>&lt;</a:t>
            </a:r>
            <a:r>
              <a:rPr sz="1400" dirty="0">
                <a:latin typeface="Lucida Console"/>
                <a:cs typeface="Lucida Console"/>
              </a:rPr>
              <a:t>=</a:t>
            </a:r>
            <a:r>
              <a:rPr sz="1400" spc="5" dirty="0">
                <a:latin typeface="Lucida Console"/>
                <a:cs typeface="Lucida Console"/>
              </a:rPr>
              <a:t> </a:t>
            </a:r>
            <a:r>
              <a:rPr sz="1400" spc="-5" dirty="0">
                <a:latin typeface="Lucida Console"/>
                <a:cs typeface="Lucida Console"/>
              </a:rPr>
              <a:t>heater_</a:t>
            </a:r>
            <a:r>
              <a:rPr sz="1400" spc="5" dirty="0">
                <a:latin typeface="Lucida Console"/>
                <a:cs typeface="Lucida Console"/>
              </a:rPr>
              <a:t>o</a:t>
            </a:r>
            <a:r>
              <a:rPr sz="1400" spc="-5" dirty="0">
                <a:latin typeface="Lucida Console"/>
                <a:cs typeface="Lucida Console"/>
              </a:rPr>
              <a:t>n</a:t>
            </a:r>
            <a:r>
              <a:rPr sz="1400" spc="5" dirty="0">
                <a:latin typeface="Lucida Console"/>
                <a:cs typeface="Lucida Console"/>
              </a:rPr>
              <a:t>_</a:t>
            </a:r>
            <a:r>
              <a:rPr sz="1400" spc="-5" dirty="0">
                <a:latin typeface="Lucida Console"/>
                <a:cs typeface="Lucida Console"/>
              </a:rPr>
              <a:t>tmp</a:t>
            </a:r>
            <a:r>
              <a:rPr sz="1400" dirty="0">
                <a:latin typeface="Lucida Console"/>
                <a:cs typeface="Lucida Console"/>
              </a:rPr>
              <a:t>;</a:t>
            </a:r>
          </a:p>
          <a:p>
            <a:pPr marL="45085" marR="1992630" indent="121920">
              <a:lnSpc>
                <a:spcPct val="150000"/>
              </a:lnSpc>
            </a:pPr>
            <a:r>
              <a:rPr sz="1400" spc="-5" dirty="0">
                <a:latin typeface="Lucida Console"/>
                <a:cs typeface="Lucida Console"/>
              </a:rPr>
              <a:t>cooler_o</a:t>
            </a:r>
            <a:r>
              <a:rPr sz="1400" dirty="0">
                <a:latin typeface="Lucida Console"/>
                <a:cs typeface="Lucida Console"/>
              </a:rPr>
              <a:t>n</a:t>
            </a:r>
            <a:r>
              <a:rPr sz="1400" spc="-10" dirty="0">
                <a:latin typeface="Lucida Console"/>
                <a:cs typeface="Lucida Console"/>
              </a:rPr>
              <a:t> </a:t>
            </a:r>
            <a:r>
              <a:rPr sz="1400" spc="-5" dirty="0">
                <a:latin typeface="Lucida Console"/>
                <a:cs typeface="Lucida Console"/>
              </a:rPr>
              <a:t>&lt;</a:t>
            </a:r>
            <a:r>
              <a:rPr sz="1400" dirty="0">
                <a:latin typeface="Lucida Console"/>
                <a:cs typeface="Lucida Console"/>
              </a:rPr>
              <a:t>=</a:t>
            </a:r>
            <a:r>
              <a:rPr sz="1400" spc="5" dirty="0">
                <a:latin typeface="Lucida Console"/>
                <a:cs typeface="Lucida Console"/>
              </a:rPr>
              <a:t> </a:t>
            </a:r>
            <a:r>
              <a:rPr sz="1400" spc="-5" dirty="0">
                <a:latin typeface="Lucida Console"/>
                <a:cs typeface="Lucida Console"/>
              </a:rPr>
              <a:t>cooler_</a:t>
            </a:r>
            <a:r>
              <a:rPr sz="1400" spc="5" dirty="0">
                <a:latin typeface="Lucida Console"/>
                <a:cs typeface="Lucida Console"/>
              </a:rPr>
              <a:t>o</a:t>
            </a:r>
            <a:r>
              <a:rPr sz="1400" spc="-5" dirty="0">
                <a:latin typeface="Lucida Console"/>
                <a:cs typeface="Lucida Console"/>
              </a:rPr>
              <a:t>n</a:t>
            </a:r>
            <a:r>
              <a:rPr sz="1400" spc="5" dirty="0">
                <a:latin typeface="Lucida Console"/>
                <a:cs typeface="Lucida Console"/>
              </a:rPr>
              <a:t>_</a:t>
            </a:r>
            <a:r>
              <a:rPr sz="1400" spc="-5" dirty="0">
                <a:latin typeface="Lucida Console"/>
                <a:cs typeface="Lucida Console"/>
              </a:rPr>
              <a:t>tmp</a:t>
            </a:r>
            <a:r>
              <a:rPr sz="1400" dirty="0">
                <a:latin typeface="Lucida Console"/>
                <a:cs typeface="Lucida Console"/>
              </a:rPr>
              <a:t>; </a:t>
            </a:r>
            <a:endParaRPr lang="en-US" sz="1400" dirty="0" smtClean="0">
              <a:latin typeface="Lucida Console"/>
              <a:cs typeface="Lucida Console"/>
            </a:endParaRPr>
          </a:p>
          <a:p>
            <a:pPr marL="45085" marR="1992630" indent="121920">
              <a:lnSpc>
                <a:spcPct val="150000"/>
              </a:lnSpc>
            </a:pPr>
            <a:r>
              <a:rPr sz="1400" spc="-5" dirty="0" smtClean="0">
                <a:latin typeface="Lucida Console"/>
                <a:cs typeface="Lucida Console"/>
              </a:rPr>
              <a:t>en</a:t>
            </a:r>
            <a:r>
              <a:rPr sz="1400" dirty="0" smtClean="0">
                <a:latin typeface="Lucida Console"/>
                <a:cs typeface="Lucida Console"/>
              </a:rPr>
              <a:t>d </a:t>
            </a:r>
            <a:r>
              <a:rPr sz="1400" spc="-5" dirty="0">
                <a:latin typeface="Lucida Console"/>
                <a:cs typeface="Lucida Console"/>
              </a:rPr>
              <a:t>architect</a:t>
            </a:r>
            <a:r>
              <a:rPr sz="1400" spc="5" dirty="0">
                <a:latin typeface="Lucida Console"/>
                <a:cs typeface="Lucida Console"/>
              </a:rPr>
              <a:t>u</a:t>
            </a:r>
            <a:r>
              <a:rPr sz="1400" spc="-5" dirty="0">
                <a:latin typeface="Lucida Console"/>
                <a:cs typeface="Lucida Console"/>
              </a:rPr>
              <a:t>r</a:t>
            </a:r>
            <a:r>
              <a:rPr sz="1400" dirty="0">
                <a:latin typeface="Lucida Console"/>
                <a:cs typeface="Lucida Console"/>
              </a:rPr>
              <a:t>e</a:t>
            </a:r>
            <a:r>
              <a:rPr sz="1400" spc="5" dirty="0">
                <a:latin typeface="Lucida Console"/>
                <a:cs typeface="Lucida Console"/>
              </a:rPr>
              <a:t> </a:t>
            </a:r>
            <a:r>
              <a:rPr sz="1400" spc="-5" dirty="0">
                <a:latin typeface="Lucida Console"/>
                <a:cs typeface="Lucida Console"/>
              </a:rPr>
              <a:t>eqns</a:t>
            </a:r>
            <a:r>
              <a:rPr sz="1400" dirty="0">
                <a:latin typeface="Lucida Console"/>
                <a:cs typeface="Lucida Console"/>
              </a:rPr>
              <a:t>;</a:t>
            </a:r>
          </a:p>
        </p:txBody>
      </p:sp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Υλοποίηση συνδυαστικής λογικής (σωστό)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8535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∆υαδική κωδικοποίηση</a:t>
            </a:r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Πώς αναπαριστάνουµε πληροφορία µε περισσότερες από δύο πιθανές τιµές;</a:t>
            </a:r>
          </a:p>
          <a:p>
            <a:pPr lvl="1"/>
            <a:r>
              <a:rPr lang="el-GR" dirty="0" smtClean="0"/>
              <a:t>Πολλαπλά δυαδικά σήµατα (πολλαπλά bit)</a:t>
            </a:r>
          </a:p>
          <a:p>
            <a:r>
              <a:rPr lang="el-GR" dirty="0" smtClean="0"/>
              <a:t>(a1, a0): (0, 0), (0, 1), (1, 0), (1, 1)</a:t>
            </a:r>
          </a:p>
          <a:p>
            <a:pPr lvl="1"/>
            <a:r>
              <a:rPr lang="el-GR" dirty="0" smtClean="0"/>
              <a:t>Αυτός είναι ένας δυαδικός κώδικας</a:t>
            </a:r>
          </a:p>
          <a:p>
            <a:pPr lvl="1"/>
            <a:r>
              <a:rPr lang="el-GR" dirty="0" smtClean="0"/>
              <a:t>Κάθε ζεύγος τιµών είναι µια κωδική λέξη</a:t>
            </a:r>
          </a:p>
          <a:p>
            <a:pPr lvl="1"/>
            <a:r>
              <a:rPr lang="el-GR" dirty="0" smtClean="0"/>
              <a:t>Χρησιµοποιεί δύο αγωγούς σηµάτων για τα a1, a0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1820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Μέγεθος κωδικής λέξης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Ένας κώδικας των n bit έχει 2n  κωδικές λέξεις</a:t>
            </a:r>
          </a:p>
          <a:p>
            <a:r>
              <a:rPr lang="el-GR" dirty="0" smtClean="0"/>
              <a:t>Για να αναπαραστήσουµε N πιθανές τιµές</a:t>
            </a:r>
          </a:p>
          <a:p>
            <a:pPr lvl="1"/>
            <a:r>
              <a:rPr lang="el-GR" dirty="0" smtClean="0"/>
              <a:t>χρειαζόµαστε τουλάχιστον </a:t>
            </a:r>
            <a:r>
              <a:rPr lang="el-GR" dirty="0" smtClean="0">
                <a:solidFill>
                  <a:srgbClr val="FF0000"/>
                </a:solidFill>
              </a:rPr>
              <a:t>log2N bit </a:t>
            </a:r>
            <a:r>
              <a:rPr lang="el-GR" dirty="0" smtClean="0"/>
              <a:t>για τις λέξεις</a:t>
            </a:r>
          </a:p>
          <a:p>
            <a:pPr lvl="1"/>
            <a:r>
              <a:rPr lang="el-GR" dirty="0" smtClean="0"/>
              <a:t>περισσότερα bit µπορούν να είναι χρήσιµα σε κάποιες περιπτώσεις</a:t>
            </a:r>
          </a:p>
          <a:p>
            <a:r>
              <a:rPr lang="el-GR" dirty="0" smtClean="0"/>
              <a:t>Παράδειγµα: κώδικας εκτυπωτή ψεκασµού</a:t>
            </a:r>
          </a:p>
          <a:p>
            <a:pPr lvl="1"/>
            <a:r>
              <a:rPr lang="el-GR" dirty="0" smtClean="0"/>
              <a:t>µαύρο, κυανό, ιώδες, κίτρινο, κόκκινο, µπλε</a:t>
            </a:r>
          </a:p>
          <a:p>
            <a:pPr lvl="1"/>
            <a:r>
              <a:rPr lang="el-GR" dirty="0" smtClean="0"/>
              <a:t>έξι τιµές, log26 = 3</a:t>
            </a:r>
          </a:p>
          <a:p>
            <a:pPr lvl="2">
              <a:buNone/>
            </a:pPr>
            <a:r>
              <a:rPr lang="el-GR" dirty="0" smtClean="0"/>
              <a:t>µαύρο: (0, 0, 1), κυανό: (0, 1, 0), ιώδες: (0, 1, 1),</a:t>
            </a:r>
          </a:p>
          <a:p>
            <a:pPr lvl="2">
              <a:buNone/>
            </a:pPr>
            <a:r>
              <a:rPr lang="el-GR" dirty="0" smtClean="0"/>
              <a:t>κίτρινο: (1, 0, 0), κόκκινο: (1, 0, 1), µπλε: (1, 1, 0)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0836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Κώδικες </a:t>
            </a:r>
            <a:r>
              <a:rPr lang="en-GB" dirty="0" smtClean="0"/>
              <a:t>one-hot</a:t>
            </a:r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Κάθε κωδική λέξη έχει ακριβώς ένα bit '1'</a:t>
            </a:r>
          </a:p>
          <a:p>
            <a:r>
              <a:rPr lang="el-GR" dirty="0" smtClean="0"/>
              <a:t>Φωτεινός σηµατοδότης:</a:t>
            </a:r>
          </a:p>
          <a:p>
            <a:pPr lvl="1"/>
            <a:r>
              <a:rPr lang="el-GR" dirty="0" smtClean="0"/>
              <a:t>κόκκινο: (1,0,0), πορτοκαλί: (0,1,0), πράσινο: (0,0,1)</a:t>
            </a:r>
          </a:p>
          <a:p>
            <a:pPr lvl="1"/>
            <a:r>
              <a:rPr lang="el-GR" dirty="0" smtClean="0"/>
              <a:t>τρεις αγωγοί σηµάτων: κόκκινο, πορτοκαλί, πράσινο</a:t>
            </a:r>
          </a:p>
          <a:p>
            <a:r>
              <a:rPr lang="el-GR" dirty="0" smtClean="0"/>
              <a:t>Κάθε bit ενός κώδικα one-hot αντιστοιχεί σε µια κωδικοποιηµένη τιµή</a:t>
            </a:r>
          </a:p>
          <a:p>
            <a:pPr lvl="1"/>
            <a:r>
              <a:rPr lang="el-GR" dirty="0" smtClean="0"/>
              <a:t>δεν απαιτείται υλικό για να αποκωδικοποιήσουµε τιµές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6171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1"/>
          <p:cNvSpPr txBox="1"/>
          <p:nvPr/>
        </p:nvSpPr>
        <p:spPr>
          <a:xfrm>
            <a:off x="1043608" y="1916832"/>
            <a:ext cx="7056784" cy="3539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2085" indent="-172720">
              <a:lnSpc>
                <a:spcPct val="100000"/>
              </a:lnSpc>
              <a:spcBef>
                <a:spcPts val="1530"/>
              </a:spcBef>
            </a:pPr>
            <a:r>
              <a:rPr sz="1600" spc="180" dirty="0" smtClean="0">
                <a:latin typeface="Arial"/>
                <a:cs typeface="Arial"/>
              </a:rPr>
              <a:t>D</a:t>
            </a:r>
            <a:r>
              <a:rPr sz="1600" spc="120" dirty="0" smtClean="0">
                <a:latin typeface="Arial"/>
                <a:cs typeface="Arial"/>
              </a:rPr>
              <a:t> </a:t>
            </a:r>
            <a:r>
              <a:rPr sz="2400" dirty="0" smtClean="0">
                <a:latin typeface="Verdana"/>
                <a:cs typeface="Verdana"/>
              </a:rPr>
              <a:t>Πο</a:t>
            </a:r>
            <a:r>
              <a:rPr sz="2400" spc="-5" dirty="0" smtClean="0">
                <a:latin typeface="Verdana"/>
                <a:cs typeface="Verdana"/>
              </a:rPr>
              <a:t>λλ</a:t>
            </a:r>
            <a:r>
              <a:rPr sz="2400" dirty="0" smtClean="0">
                <a:latin typeface="Verdana"/>
                <a:cs typeface="Verdana"/>
              </a:rPr>
              <a:t>α</a:t>
            </a:r>
            <a:r>
              <a:rPr sz="2400" spc="5" dirty="0" smtClean="0">
                <a:latin typeface="Verdana"/>
                <a:cs typeface="Verdana"/>
              </a:rPr>
              <a:t>π</a:t>
            </a:r>
            <a:r>
              <a:rPr sz="2400" spc="-5" dirty="0" smtClean="0">
                <a:latin typeface="Verdana"/>
                <a:cs typeface="Verdana"/>
              </a:rPr>
              <a:t>λ</a:t>
            </a:r>
            <a:r>
              <a:rPr sz="2400" dirty="0" smtClean="0">
                <a:latin typeface="Verdana"/>
                <a:cs typeface="Verdana"/>
              </a:rPr>
              <a:t>ά </a:t>
            </a:r>
            <a:r>
              <a:rPr sz="2400" spc="-15" dirty="0" smtClean="0">
                <a:latin typeface="Verdana"/>
                <a:cs typeface="Verdana"/>
              </a:rPr>
              <a:t>b</a:t>
            </a:r>
            <a:r>
              <a:rPr sz="2400" spc="10" dirty="0" smtClean="0">
                <a:latin typeface="Verdana"/>
                <a:cs typeface="Verdana"/>
              </a:rPr>
              <a:t>i</a:t>
            </a:r>
            <a:r>
              <a:rPr sz="2400" dirty="0" smtClean="0">
                <a:latin typeface="Verdana"/>
                <a:cs typeface="Verdana"/>
              </a:rPr>
              <a:t>t</a:t>
            </a:r>
            <a:r>
              <a:rPr sz="2400" spc="-5" dirty="0" smtClean="0">
                <a:latin typeface="Verdana"/>
                <a:cs typeface="Verdana"/>
              </a:rPr>
              <a:t> </a:t>
            </a:r>
            <a:r>
              <a:rPr sz="2400" dirty="0" smtClean="0">
                <a:latin typeface="Verdana"/>
                <a:cs typeface="Verdana"/>
              </a:rPr>
              <a:t>α</a:t>
            </a:r>
            <a:r>
              <a:rPr sz="2400" spc="-15" dirty="0" smtClean="0">
                <a:latin typeface="Verdana"/>
                <a:cs typeface="Verdana"/>
              </a:rPr>
              <a:t>ν</a:t>
            </a:r>
            <a:r>
              <a:rPr sz="2400" dirty="0" smtClean="0">
                <a:latin typeface="Verdana"/>
                <a:cs typeface="Verdana"/>
              </a:rPr>
              <a:t>α</a:t>
            </a:r>
            <a:r>
              <a:rPr sz="2400" spc="5" dirty="0" smtClean="0">
                <a:latin typeface="Verdana"/>
                <a:cs typeface="Verdana"/>
              </a:rPr>
              <a:t>π</a:t>
            </a:r>
            <a:r>
              <a:rPr sz="2400" dirty="0" smtClean="0">
                <a:latin typeface="Verdana"/>
                <a:cs typeface="Verdana"/>
              </a:rPr>
              <a:t>α</a:t>
            </a:r>
            <a:r>
              <a:rPr sz="2400" spc="-15" dirty="0" smtClean="0">
                <a:latin typeface="Verdana"/>
                <a:cs typeface="Verdana"/>
              </a:rPr>
              <a:t>ρ</a:t>
            </a:r>
            <a:r>
              <a:rPr lang="el-GR" sz="2400" spc="-5" dirty="0" smtClean="0">
                <a:latin typeface="Verdana"/>
                <a:cs typeface="Verdana"/>
              </a:rPr>
              <a:t>ί</a:t>
            </a:r>
            <a:r>
              <a:rPr sz="2400" dirty="0" smtClean="0">
                <a:latin typeface="Verdana"/>
                <a:cs typeface="Verdana"/>
              </a:rPr>
              <a:t>σ</a:t>
            </a:r>
            <a:r>
              <a:rPr sz="2400" spc="-5" dirty="0" smtClean="0">
                <a:latin typeface="Verdana"/>
                <a:cs typeface="Verdana"/>
              </a:rPr>
              <a:t>τ</a:t>
            </a:r>
            <a:r>
              <a:rPr lang="el-GR" sz="2400" dirty="0" smtClean="0">
                <a:latin typeface="Verdana"/>
                <a:cs typeface="Verdana"/>
              </a:rPr>
              <a:t>α</a:t>
            </a:r>
            <a:r>
              <a:rPr sz="2400" spc="-5" dirty="0" smtClean="0">
                <a:latin typeface="Verdana"/>
                <a:cs typeface="Verdana"/>
              </a:rPr>
              <a:t>ντ</a:t>
            </a:r>
            <a:r>
              <a:rPr sz="2400" spc="-15" dirty="0" smtClean="0">
                <a:latin typeface="Verdana"/>
                <a:cs typeface="Verdana"/>
              </a:rPr>
              <a:t>α</a:t>
            </a:r>
            <a:r>
              <a:rPr sz="2400" dirty="0" smtClean="0">
                <a:latin typeface="Verdana"/>
                <a:cs typeface="Verdana"/>
              </a:rPr>
              <a:t>ι</a:t>
            </a:r>
            <a:r>
              <a:rPr sz="2400" spc="5" dirty="0" smtClean="0">
                <a:latin typeface="Verdana"/>
                <a:cs typeface="Verdana"/>
              </a:rPr>
              <a:t> </a:t>
            </a:r>
            <a:r>
              <a:rPr sz="2400" spc="-15" dirty="0" smtClean="0">
                <a:latin typeface="Verdana"/>
                <a:cs typeface="Verdana"/>
              </a:rPr>
              <a:t>α</a:t>
            </a:r>
            <a:r>
              <a:rPr sz="2400" spc="5" dirty="0" smtClean="0">
                <a:latin typeface="Verdana"/>
                <a:cs typeface="Verdana"/>
              </a:rPr>
              <a:t>π</a:t>
            </a:r>
            <a:r>
              <a:rPr sz="2400" dirty="0" smtClean="0">
                <a:latin typeface="Verdana"/>
                <a:cs typeface="Verdana"/>
              </a:rPr>
              <a:t>ό</a:t>
            </a:r>
            <a:r>
              <a:rPr sz="2400" spc="-5" dirty="0" smtClean="0">
                <a:latin typeface="Verdana"/>
                <a:cs typeface="Verdana"/>
              </a:rPr>
              <a:t> </a:t>
            </a:r>
            <a:r>
              <a:rPr sz="2400" dirty="0" smtClean="0">
                <a:latin typeface="Verdana"/>
                <a:cs typeface="Verdana"/>
              </a:rPr>
              <a:t>έ</a:t>
            </a:r>
            <a:r>
              <a:rPr sz="2400" spc="-5" dirty="0" smtClean="0">
                <a:latin typeface="Verdana"/>
                <a:cs typeface="Verdana"/>
              </a:rPr>
              <a:t>ν</a:t>
            </a:r>
            <a:r>
              <a:rPr sz="2400" dirty="0" smtClean="0">
                <a:latin typeface="Verdana"/>
                <a:cs typeface="Verdana"/>
              </a:rPr>
              <a:t>α </a:t>
            </a:r>
            <a:r>
              <a:rPr sz="2400" spc="-5" dirty="0" smtClean="0">
                <a:latin typeface="Verdana"/>
                <a:cs typeface="Verdana"/>
              </a:rPr>
              <a:t>δ</a:t>
            </a:r>
            <a:r>
              <a:rPr sz="2400" spc="10" dirty="0" smtClean="0">
                <a:latin typeface="Verdana"/>
                <a:cs typeface="Verdana"/>
              </a:rPr>
              <a:t>ι</a:t>
            </a:r>
            <a:r>
              <a:rPr sz="2400" dirty="0" smtClean="0">
                <a:latin typeface="Verdana"/>
                <a:cs typeface="Verdana"/>
              </a:rPr>
              <a:t>ά</a:t>
            </a:r>
            <a:r>
              <a:rPr sz="2400" spc="-15" dirty="0" smtClean="0">
                <a:latin typeface="Verdana"/>
                <a:cs typeface="Verdana"/>
              </a:rPr>
              <a:t>ν</a:t>
            </a:r>
            <a:r>
              <a:rPr sz="2400" dirty="0" smtClean="0">
                <a:latin typeface="Verdana"/>
                <a:cs typeface="Verdana"/>
              </a:rPr>
              <a:t>υ</a:t>
            </a:r>
            <a:r>
              <a:rPr sz="2400" spc="-10" dirty="0" smtClean="0">
                <a:latin typeface="Verdana"/>
                <a:cs typeface="Verdana"/>
              </a:rPr>
              <a:t>σµ</a:t>
            </a:r>
            <a:r>
              <a:rPr sz="2400" dirty="0" smtClean="0">
                <a:latin typeface="Verdana"/>
                <a:cs typeface="Verdana"/>
              </a:rPr>
              <a:t>α</a:t>
            </a:r>
          </a:p>
          <a:p>
            <a:pPr>
              <a:lnSpc>
                <a:spcPct val="100000"/>
              </a:lnSpc>
              <a:spcBef>
                <a:spcPts val="54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172085">
              <a:lnSpc>
                <a:spcPct val="100000"/>
              </a:lnSpc>
            </a:pPr>
            <a:r>
              <a:rPr sz="2000" dirty="0">
                <a:latin typeface="Lucida Console"/>
                <a:cs typeface="Lucida Console"/>
              </a:rPr>
              <a:t>s</a:t>
            </a:r>
            <a:r>
              <a:rPr sz="2000" spc="-15" dirty="0">
                <a:latin typeface="Lucida Console"/>
                <a:cs typeface="Lucida Console"/>
              </a:rPr>
              <a:t>i</a:t>
            </a:r>
            <a:r>
              <a:rPr sz="2000" dirty="0">
                <a:latin typeface="Lucida Console"/>
                <a:cs typeface="Lucida Console"/>
              </a:rPr>
              <a:t>g</a:t>
            </a:r>
            <a:r>
              <a:rPr sz="2000" spc="-15" dirty="0">
                <a:latin typeface="Lucida Console"/>
                <a:cs typeface="Lucida Console"/>
              </a:rPr>
              <a:t>n</a:t>
            </a:r>
            <a:r>
              <a:rPr sz="2000" dirty="0">
                <a:latin typeface="Lucida Console"/>
                <a:cs typeface="Lucida Console"/>
              </a:rPr>
              <a:t>a</a:t>
            </a:r>
            <a:r>
              <a:rPr sz="2000" spc="-10" dirty="0">
                <a:latin typeface="Lucida Console"/>
                <a:cs typeface="Lucida Console"/>
              </a:rPr>
              <a:t>l</a:t>
            </a:r>
            <a:r>
              <a:rPr sz="2000" spc="5" dirty="0">
                <a:latin typeface="Lucida Console"/>
                <a:cs typeface="Lucida Console"/>
              </a:rPr>
              <a:t> </a:t>
            </a:r>
            <a:r>
              <a:rPr sz="2000" spc="-15" dirty="0">
                <a:latin typeface="Lucida Console"/>
                <a:cs typeface="Lucida Console"/>
              </a:rPr>
              <a:t>s</a:t>
            </a:r>
            <a:r>
              <a:rPr sz="2000" spc="-10" dirty="0">
                <a:latin typeface="Lucida Console"/>
                <a:cs typeface="Lucida Console"/>
              </a:rPr>
              <a:t>: </a:t>
            </a:r>
            <a:r>
              <a:rPr sz="2000" spc="-15" dirty="0">
                <a:latin typeface="Lucida Console"/>
                <a:cs typeface="Lucida Console"/>
              </a:rPr>
              <a:t>st</a:t>
            </a:r>
            <a:r>
              <a:rPr sz="2000" dirty="0">
                <a:latin typeface="Lucida Console"/>
                <a:cs typeface="Lucida Console"/>
              </a:rPr>
              <a:t>d</a:t>
            </a:r>
            <a:r>
              <a:rPr sz="2000" spc="-15" dirty="0">
                <a:latin typeface="Lucida Console"/>
                <a:cs typeface="Lucida Console"/>
              </a:rPr>
              <a:t>_</a:t>
            </a:r>
            <a:r>
              <a:rPr sz="2000" dirty="0">
                <a:latin typeface="Lucida Console"/>
                <a:cs typeface="Lucida Console"/>
              </a:rPr>
              <a:t>lo</a:t>
            </a:r>
            <a:r>
              <a:rPr sz="2000" spc="-15" dirty="0">
                <a:latin typeface="Lucida Console"/>
                <a:cs typeface="Lucida Console"/>
              </a:rPr>
              <a:t>gi</a:t>
            </a:r>
            <a:r>
              <a:rPr sz="2000" dirty="0">
                <a:latin typeface="Lucida Console"/>
                <a:cs typeface="Lucida Console"/>
              </a:rPr>
              <a:t>c</a:t>
            </a:r>
            <a:r>
              <a:rPr sz="2000" spc="-15" dirty="0">
                <a:latin typeface="Lucida Console"/>
                <a:cs typeface="Lucida Console"/>
              </a:rPr>
              <a:t>_</a:t>
            </a:r>
            <a:r>
              <a:rPr sz="2000" dirty="0">
                <a:latin typeface="Lucida Console"/>
                <a:cs typeface="Lucida Console"/>
              </a:rPr>
              <a:t>v</a:t>
            </a:r>
            <a:r>
              <a:rPr sz="2000" spc="-15" dirty="0">
                <a:latin typeface="Lucida Console"/>
                <a:cs typeface="Lucida Console"/>
              </a:rPr>
              <a:t>ec</a:t>
            </a:r>
            <a:r>
              <a:rPr sz="2000" dirty="0">
                <a:latin typeface="Lucida Console"/>
                <a:cs typeface="Lucida Console"/>
              </a:rPr>
              <a:t>t</a:t>
            </a:r>
            <a:r>
              <a:rPr sz="2000" spc="-15" dirty="0">
                <a:latin typeface="Lucida Console"/>
                <a:cs typeface="Lucida Console"/>
              </a:rPr>
              <a:t>o</a:t>
            </a:r>
            <a:r>
              <a:rPr sz="2000" dirty="0">
                <a:latin typeface="Lucida Console"/>
                <a:cs typeface="Lucida Console"/>
              </a:rPr>
              <a:t>r</a:t>
            </a:r>
            <a:r>
              <a:rPr sz="2000" spc="-15" dirty="0">
                <a:latin typeface="Lucida Console"/>
                <a:cs typeface="Lucida Console"/>
              </a:rPr>
              <a:t>(</a:t>
            </a:r>
            <a:r>
              <a:rPr sz="2000" spc="-10" dirty="0">
                <a:latin typeface="Lucida Console"/>
                <a:cs typeface="Lucida Console"/>
              </a:rPr>
              <a:t>4</a:t>
            </a:r>
            <a:r>
              <a:rPr sz="2000" spc="-25" dirty="0">
                <a:latin typeface="Lucida Console"/>
                <a:cs typeface="Lucida Console"/>
              </a:rPr>
              <a:t> </a:t>
            </a:r>
            <a:r>
              <a:rPr sz="2000" dirty="0">
                <a:latin typeface="Lucida Console"/>
                <a:cs typeface="Lucida Console"/>
              </a:rPr>
              <a:t>down</a:t>
            </a:r>
            <a:r>
              <a:rPr sz="2000" spc="-15" dirty="0">
                <a:latin typeface="Lucida Console"/>
                <a:cs typeface="Lucida Console"/>
              </a:rPr>
              <a:t>t</a:t>
            </a:r>
            <a:r>
              <a:rPr sz="2000" spc="-10" dirty="0">
                <a:latin typeface="Lucida Console"/>
                <a:cs typeface="Lucida Console"/>
              </a:rPr>
              <a:t>o</a:t>
            </a:r>
            <a:r>
              <a:rPr sz="2000" spc="5" dirty="0">
                <a:latin typeface="Lucida Console"/>
                <a:cs typeface="Lucida Console"/>
              </a:rPr>
              <a:t> </a:t>
            </a:r>
            <a:r>
              <a:rPr sz="2000" spc="-15" dirty="0">
                <a:latin typeface="Lucida Console"/>
                <a:cs typeface="Lucida Console"/>
              </a:rPr>
              <a:t>0)</a:t>
            </a:r>
            <a:r>
              <a:rPr sz="2000" spc="-10" dirty="0">
                <a:latin typeface="Lucida Console"/>
                <a:cs typeface="Lucida Console"/>
              </a:rPr>
              <a:t>;</a:t>
            </a:r>
            <a:endParaRPr sz="2000" dirty="0">
              <a:latin typeface="Lucida Console"/>
              <a:cs typeface="Lucida Console"/>
            </a:endParaRPr>
          </a:p>
          <a:p>
            <a:pPr marL="371475" indent="-142875">
              <a:lnSpc>
                <a:spcPct val="100000"/>
              </a:lnSpc>
              <a:spcBef>
                <a:spcPts val="345"/>
              </a:spcBef>
              <a:buClr>
                <a:srgbClr val="999900"/>
              </a:buClr>
              <a:buSzPct val="75000"/>
              <a:buFont typeface="Arial"/>
              <a:buChar char="•"/>
              <a:tabLst>
                <a:tab pos="372110" algn="l"/>
              </a:tabLst>
            </a:pPr>
            <a:r>
              <a:rPr sz="2000" spc="-15" dirty="0">
                <a:latin typeface="Verdana"/>
                <a:cs typeface="Verdana"/>
              </a:rPr>
              <a:t>Αυ</a:t>
            </a:r>
            <a:r>
              <a:rPr sz="2000" spc="-5" dirty="0">
                <a:latin typeface="Verdana"/>
                <a:cs typeface="Verdana"/>
              </a:rPr>
              <a:t>τ</a:t>
            </a:r>
            <a:r>
              <a:rPr sz="2000" spc="-10" dirty="0">
                <a:latin typeface="Verdana"/>
                <a:cs typeface="Verdana"/>
              </a:rPr>
              <a:t>ό</a:t>
            </a:r>
            <a:r>
              <a:rPr sz="2000" dirty="0">
                <a:latin typeface="Verdana"/>
                <a:cs typeface="Verdana"/>
              </a:rPr>
              <a:t> </a:t>
            </a:r>
            <a:r>
              <a:rPr sz="2000" spc="-15" dirty="0">
                <a:latin typeface="Verdana"/>
                <a:cs typeface="Verdana"/>
              </a:rPr>
              <a:t>ε</a:t>
            </a:r>
            <a:r>
              <a:rPr sz="2000" spc="-10" dirty="0">
                <a:latin typeface="Verdana"/>
                <a:cs typeface="Verdana"/>
              </a:rPr>
              <a:t>ί</a:t>
            </a:r>
            <a:r>
              <a:rPr sz="2000" dirty="0">
                <a:latin typeface="Verdana"/>
                <a:cs typeface="Verdana"/>
              </a:rPr>
              <a:t>ν</a:t>
            </a:r>
            <a:r>
              <a:rPr sz="2000" spc="-15" dirty="0">
                <a:latin typeface="Verdana"/>
                <a:cs typeface="Verdana"/>
              </a:rPr>
              <a:t>α</a:t>
            </a:r>
            <a:r>
              <a:rPr sz="2000" dirty="0">
                <a:latin typeface="Verdana"/>
                <a:cs typeface="Verdana"/>
              </a:rPr>
              <a:t>ι </a:t>
            </a:r>
            <a:r>
              <a:rPr sz="2000" spc="-15" dirty="0">
                <a:latin typeface="Verdana"/>
                <a:cs typeface="Verdana"/>
              </a:rPr>
              <a:t>έ</a:t>
            </a:r>
            <a:r>
              <a:rPr sz="2000" dirty="0">
                <a:latin typeface="Verdana"/>
                <a:cs typeface="Verdana"/>
              </a:rPr>
              <a:t>ν</a:t>
            </a:r>
            <a:r>
              <a:rPr sz="2000" spc="-10" dirty="0">
                <a:latin typeface="Verdana"/>
                <a:cs typeface="Verdana"/>
              </a:rPr>
              <a:t>α </a:t>
            </a:r>
            <a:r>
              <a:rPr sz="2000" dirty="0">
                <a:latin typeface="Verdana"/>
                <a:cs typeface="Verdana"/>
              </a:rPr>
              <a:t>σ</a:t>
            </a:r>
            <a:r>
              <a:rPr sz="2000" spc="-15" dirty="0">
                <a:latin typeface="Verdana"/>
                <a:cs typeface="Verdana"/>
              </a:rPr>
              <a:t>ή</a:t>
            </a:r>
            <a:r>
              <a:rPr sz="2000" spc="-10" dirty="0">
                <a:latin typeface="Verdana"/>
                <a:cs typeface="Verdana"/>
              </a:rPr>
              <a:t>µα</a:t>
            </a:r>
            <a:r>
              <a:rPr sz="2000" spc="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τ</a:t>
            </a:r>
            <a:r>
              <a:rPr sz="2000" spc="-15" dirty="0">
                <a:latin typeface="Verdana"/>
                <a:cs typeface="Verdana"/>
              </a:rPr>
              <a:t>ω</a:t>
            </a:r>
            <a:r>
              <a:rPr sz="2000" spc="-10" dirty="0">
                <a:latin typeface="Verdana"/>
                <a:cs typeface="Verdana"/>
              </a:rPr>
              <a:t>ν</a:t>
            </a:r>
            <a:r>
              <a:rPr sz="2000" spc="-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π</a:t>
            </a:r>
            <a:r>
              <a:rPr sz="2000" spc="-15" dirty="0">
                <a:latin typeface="Verdana"/>
                <a:cs typeface="Verdana"/>
              </a:rPr>
              <a:t>έν</a:t>
            </a:r>
            <a:r>
              <a:rPr sz="2000" spc="-5" dirty="0">
                <a:latin typeface="Verdana"/>
                <a:cs typeface="Verdana"/>
              </a:rPr>
              <a:t>τ</a:t>
            </a:r>
            <a:r>
              <a:rPr sz="2000" spc="-10" dirty="0">
                <a:latin typeface="Verdana"/>
                <a:cs typeface="Verdana"/>
              </a:rPr>
              <a:t>ε</a:t>
            </a:r>
            <a:r>
              <a:rPr sz="2000" spc="-5" dirty="0">
                <a:latin typeface="Verdana"/>
                <a:cs typeface="Verdana"/>
              </a:rPr>
              <a:t> </a:t>
            </a:r>
            <a:r>
              <a:rPr sz="2000" spc="-15" dirty="0">
                <a:latin typeface="Verdana"/>
                <a:cs typeface="Verdana"/>
              </a:rPr>
              <a:t>σ</a:t>
            </a:r>
            <a:r>
              <a:rPr sz="2000" spc="-5" dirty="0">
                <a:latin typeface="Verdana"/>
                <a:cs typeface="Verdana"/>
              </a:rPr>
              <a:t>τ</a:t>
            </a:r>
            <a:r>
              <a:rPr sz="2000" spc="-10" dirty="0">
                <a:latin typeface="Verdana"/>
                <a:cs typeface="Verdana"/>
              </a:rPr>
              <a:t>οιχ</a:t>
            </a:r>
            <a:r>
              <a:rPr sz="2000" spc="-15" dirty="0">
                <a:latin typeface="Verdana"/>
                <a:cs typeface="Verdana"/>
              </a:rPr>
              <a:t>ε</a:t>
            </a:r>
            <a:r>
              <a:rPr sz="2000" spc="5" dirty="0">
                <a:latin typeface="Verdana"/>
                <a:cs typeface="Verdana"/>
              </a:rPr>
              <a:t>ί</a:t>
            </a:r>
            <a:r>
              <a:rPr sz="2000" spc="-5" dirty="0">
                <a:latin typeface="Verdana"/>
                <a:cs typeface="Verdana"/>
              </a:rPr>
              <a:t>ω</a:t>
            </a:r>
            <a:r>
              <a:rPr sz="2000" spc="-10" dirty="0">
                <a:latin typeface="Verdana"/>
                <a:cs typeface="Verdana"/>
              </a:rPr>
              <a:t>ν</a:t>
            </a:r>
            <a:endParaRPr sz="2000" dirty="0">
              <a:latin typeface="Verdana"/>
              <a:cs typeface="Verdana"/>
            </a:endParaRPr>
          </a:p>
          <a:p>
            <a:pPr marL="227965">
              <a:lnSpc>
                <a:spcPct val="100000"/>
              </a:lnSpc>
              <a:spcBef>
                <a:spcPts val="215"/>
              </a:spcBef>
            </a:pPr>
            <a:r>
              <a:rPr sz="1200" spc="355" dirty="0">
                <a:latin typeface="Arial"/>
                <a:cs typeface="Arial"/>
              </a:rPr>
              <a:t>• 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2000" spc="-15" dirty="0">
                <a:latin typeface="Lucida Console"/>
                <a:cs typeface="Lucida Console"/>
              </a:rPr>
              <a:t>s(</a:t>
            </a:r>
            <a:r>
              <a:rPr sz="2000" dirty="0">
                <a:latin typeface="Lucida Console"/>
                <a:cs typeface="Lucida Console"/>
              </a:rPr>
              <a:t>4</a:t>
            </a:r>
            <a:r>
              <a:rPr sz="2000" spc="-15" dirty="0">
                <a:latin typeface="Lucida Console"/>
                <a:cs typeface="Lucida Console"/>
              </a:rPr>
              <a:t>)</a:t>
            </a:r>
            <a:r>
              <a:rPr sz="2000" spc="-10" dirty="0">
                <a:latin typeface="Lucida Console"/>
                <a:cs typeface="Lucida Console"/>
              </a:rPr>
              <a:t>,</a:t>
            </a:r>
            <a:r>
              <a:rPr sz="2000" spc="5" dirty="0">
                <a:latin typeface="Lucida Console"/>
                <a:cs typeface="Lucida Console"/>
              </a:rPr>
              <a:t> </a:t>
            </a:r>
            <a:r>
              <a:rPr sz="2000" spc="-15" dirty="0">
                <a:latin typeface="Lucida Console"/>
                <a:cs typeface="Lucida Console"/>
              </a:rPr>
              <a:t>s</a:t>
            </a:r>
            <a:r>
              <a:rPr sz="2000" dirty="0">
                <a:latin typeface="Lucida Console"/>
                <a:cs typeface="Lucida Console"/>
              </a:rPr>
              <a:t>(</a:t>
            </a:r>
            <a:r>
              <a:rPr sz="2000" spc="-15" dirty="0">
                <a:latin typeface="Lucida Console"/>
                <a:cs typeface="Lucida Console"/>
              </a:rPr>
              <a:t>3</a:t>
            </a:r>
            <a:r>
              <a:rPr sz="2000" dirty="0">
                <a:latin typeface="Lucida Console"/>
                <a:cs typeface="Lucida Console"/>
              </a:rPr>
              <a:t>)</a:t>
            </a:r>
            <a:r>
              <a:rPr sz="2000" spc="-10" dirty="0">
                <a:latin typeface="Lucida Console"/>
                <a:cs typeface="Lucida Console"/>
              </a:rPr>
              <a:t>, </a:t>
            </a:r>
            <a:r>
              <a:rPr sz="2000" dirty="0">
                <a:latin typeface="Lucida Console"/>
                <a:cs typeface="Lucida Console"/>
              </a:rPr>
              <a:t>s</a:t>
            </a:r>
            <a:r>
              <a:rPr sz="2000" spc="-15" dirty="0">
                <a:latin typeface="Lucida Console"/>
                <a:cs typeface="Lucida Console"/>
              </a:rPr>
              <a:t>(</a:t>
            </a:r>
            <a:r>
              <a:rPr sz="2000" dirty="0">
                <a:latin typeface="Lucida Console"/>
                <a:cs typeface="Lucida Console"/>
              </a:rPr>
              <a:t>2)</a:t>
            </a:r>
            <a:r>
              <a:rPr sz="2000" spc="-10" dirty="0">
                <a:latin typeface="Lucida Console"/>
                <a:cs typeface="Lucida Console"/>
              </a:rPr>
              <a:t>, </a:t>
            </a:r>
            <a:r>
              <a:rPr sz="2000" dirty="0">
                <a:latin typeface="Lucida Console"/>
                <a:cs typeface="Lucida Console"/>
              </a:rPr>
              <a:t>s</a:t>
            </a:r>
            <a:r>
              <a:rPr sz="2000" spc="-15" dirty="0">
                <a:latin typeface="Lucida Console"/>
                <a:cs typeface="Lucida Console"/>
              </a:rPr>
              <a:t>(</a:t>
            </a:r>
            <a:r>
              <a:rPr sz="2000" dirty="0">
                <a:latin typeface="Lucida Console"/>
                <a:cs typeface="Lucida Console"/>
              </a:rPr>
              <a:t>1</a:t>
            </a:r>
            <a:r>
              <a:rPr sz="2000" spc="-15" dirty="0">
                <a:latin typeface="Lucida Console"/>
                <a:cs typeface="Lucida Console"/>
              </a:rPr>
              <a:t>)</a:t>
            </a:r>
            <a:r>
              <a:rPr sz="2000" spc="-10" dirty="0">
                <a:latin typeface="Lucida Console"/>
                <a:cs typeface="Lucida Console"/>
              </a:rPr>
              <a:t>,</a:t>
            </a:r>
            <a:r>
              <a:rPr sz="2000" spc="5" dirty="0">
                <a:latin typeface="Lucida Console"/>
                <a:cs typeface="Lucida Console"/>
              </a:rPr>
              <a:t> </a:t>
            </a:r>
            <a:r>
              <a:rPr sz="2000" spc="-15" dirty="0">
                <a:latin typeface="Lucida Console"/>
                <a:cs typeface="Lucida Console"/>
              </a:rPr>
              <a:t>s</a:t>
            </a:r>
            <a:r>
              <a:rPr sz="2000" dirty="0">
                <a:latin typeface="Lucida Console"/>
                <a:cs typeface="Lucida Console"/>
              </a:rPr>
              <a:t>(</a:t>
            </a:r>
            <a:r>
              <a:rPr sz="2000" spc="-15" dirty="0">
                <a:latin typeface="Lucida Console"/>
                <a:cs typeface="Lucida Console"/>
              </a:rPr>
              <a:t>0</a:t>
            </a:r>
            <a:r>
              <a:rPr sz="2000" spc="-10" dirty="0">
                <a:latin typeface="Lucida Console"/>
                <a:cs typeface="Lucida Console"/>
              </a:rPr>
              <a:t>)</a:t>
            </a:r>
            <a:endParaRPr sz="2000" dirty="0">
              <a:latin typeface="Lucida Console"/>
              <a:cs typeface="Lucida Console"/>
            </a:endParaRP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sz="2800" dirty="0">
              <a:latin typeface="Times New Roman"/>
              <a:cs typeface="Times New Roman"/>
            </a:endParaRPr>
          </a:p>
          <a:p>
            <a:pPr marL="172085">
              <a:lnSpc>
                <a:spcPct val="100000"/>
              </a:lnSpc>
            </a:pPr>
            <a:r>
              <a:rPr sz="2000" dirty="0">
                <a:latin typeface="Lucida Console"/>
                <a:cs typeface="Lucida Console"/>
              </a:rPr>
              <a:t>s</a:t>
            </a:r>
            <a:r>
              <a:rPr sz="2000" spc="-15" dirty="0">
                <a:latin typeface="Lucida Console"/>
                <a:cs typeface="Lucida Console"/>
              </a:rPr>
              <a:t>i</a:t>
            </a:r>
            <a:r>
              <a:rPr sz="2000" dirty="0">
                <a:latin typeface="Lucida Console"/>
                <a:cs typeface="Lucida Console"/>
              </a:rPr>
              <a:t>g</a:t>
            </a:r>
            <a:r>
              <a:rPr sz="2000" spc="-15" dirty="0">
                <a:latin typeface="Lucida Console"/>
                <a:cs typeface="Lucida Console"/>
              </a:rPr>
              <a:t>n</a:t>
            </a:r>
            <a:r>
              <a:rPr sz="2000" dirty="0">
                <a:latin typeface="Lucida Console"/>
                <a:cs typeface="Lucida Console"/>
              </a:rPr>
              <a:t>a</a:t>
            </a:r>
            <a:r>
              <a:rPr sz="2000" spc="-10" dirty="0">
                <a:latin typeface="Lucida Console"/>
                <a:cs typeface="Lucida Console"/>
              </a:rPr>
              <a:t>l</a:t>
            </a:r>
            <a:r>
              <a:rPr sz="2000" spc="5" dirty="0">
                <a:latin typeface="Lucida Console"/>
                <a:cs typeface="Lucida Console"/>
              </a:rPr>
              <a:t> </a:t>
            </a:r>
            <a:r>
              <a:rPr sz="2000" spc="-15" dirty="0">
                <a:latin typeface="Lucida Console"/>
                <a:cs typeface="Lucida Console"/>
              </a:rPr>
              <a:t>a</a:t>
            </a:r>
            <a:r>
              <a:rPr sz="2000" spc="-10" dirty="0">
                <a:latin typeface="Lucida Console"/>
                <a:cs typeface="Lucida Console"/>
              </a:rPr>
              <a:t>: </a:t>
            </a:r>
            <a:r>
              <a:rPr sz="2000" spc="-15" dirty="0">
                <a:latin typeface="Lucida Console"/>
                <a:cs typeface="Lucida Console"/>
              </a:rPr>
              <a:t>st</a:t>
            </a:r>
            <a:r>
              <a:rPr sz="2000" dirty="0">
                <a:latin typeface="Lucida Console"/>
                <a:cs typeface="Lucida Console"/>
              </a:rPr>
              <a:t>d</a:t>
            </a:r>
            <a:r>
              <a:rPr sz="2000" spc="-15" dirty="0">
                <a:latin typeface="Lucida Console"/>
                <a:cs typeface="Lucida Console"/>
              </a:rPr>
              <a:t>_</a:t>
            </a:r>
            <a:r>
              <a:rPr sz="2000" dirty="0">
                <a:latin typeface="Lucida Console"/>
                <a:cs typeface="Lucida Console"/>
              </a:rPr>
              <a:t>lo</a:t>
            </a:r>
            <a:r>
              <a:rPr sz="2000" spc="-15" dirty="0">
                <a:latin typeface="Lucida Console"/>
                <a:cs typeface="Lucida Console"/>
              </a:rPr>
              <a:t>gi</a:t>
            </a:r>
            <a:r>
              <a:rPr sz="2000" dirty="0">
                <a:latin typeface="Lucida Console"/>
                <a:cs typeface="Lucida Console"/>
              </a:rPr>
              <a:t>c</a:t>
            </a:r>
            <a:r>
              <a:rPr sz="2000" spc="-15" dirty="0">
                <a:latin typeface="Lucida Console"/>
                <a:cs typeface="Lucida Console"/>
              </a:rPr>
              <a:t>_</a:t>
            </a:r>
            <a:r>
              <a:rPr sz="2000" dirty="0">
                <a:latin typeface="Lucida Console"/>
                <a:cs typeface="Lucida Console"/>
              </a:rPr>
              <a:t>v</a:t>
            </a:r>
            <a:r>
              <a:rPr sz="2000" spc="-15" dirty="0">
                <a:latin typeface="Lucida Console"/>
                <a:cs typeface="Lucida Console"/>
              </a:rPr>
              <a:t>ec</a:t>
            </a:r>
            <a:r>
              <a:rPr sz="2000" dirty="0">
                <a:latin typeface="Lucida Console"/>
                <a:cs typeface="Lucida Console"/>
              </a:rPr>
              <a:t>t</a:t>
            </a:r>
            <a:r>
              <a:rPr sz="2000" spc="-15" dirty="0">
                <a:latin typeface="Lucida Console"/>
                <a:cs typeface="Lucida Console"/>
              </a:rPr>
              <a:t>o</a:t>
            </a:r>
            <a:r>
              <a:rPr sz="2000" dirty="0">
                <a:latin typeface="Lucida Console"/>
                <a:cs typeface="Lucida Console"/>
              </a:rPr>
              <a:t>r</a:t>
            </a:r>
            <a:r>
              <a:rPr sz="2000" spc="-15" dirty="0">
                <a:latin typeface="Lucida Console"/>
                <a:cs typeface="Lucida Console"/>
              </a:rPr>
              <a:t>(</a:t>
            </a:r>
            <a:r>
              <a:rPr sz="2000" spc="-10" dirty="0">
                <a:latin typeface="Lucida Console"/>
                <a:cs typeface="Lucida Console"/>
              </a:rPr>
              <a:t>1</a:t>
            </a:r>
            <a:r>
              <a:rPr sz="2000" spc="-25" dirty="0">
                <a:latin typeface="Lucida Console"/>
                <a:cs typeface="Lucida Console"/>
              </a:rPr>
              <a:t> </a:t>
            </a:r>
            <a:r>
              <a:rPr sz="2000" dirty="0">
                <a:latin typeface="Lucida Console"/>
                <a:cs typeface="Lucida Console"/>
              </a:rPr>
              <a:t>t</a:t>
            </a:r>
            <a:r>
              <a:rPr sz="2000" spc="-10" dirty="0">
                <a:latin typeface="Lucida Console"/>
                <a:cs typeface="Lucida Console"/>
              </a:rPr>
              <a:t>o</a:t>
            </a:r>
            <a:r>
              <a:rPr sz="2000" spc="15" dirty="0">
                <a:latin typeface="Lucida Console"/>
                <a:cs typeface="Lucida Console"/>
              </a:rPr>
              <a:t> </a:t>
            </a:r>
            <a:r>
              <a:rPr sz="2000" spc="-15" dirty="0">
                <a:latin typeface="Lucida Console"/>
                <a:cs typeface="Lucida Console"/>
              </a:rPr>
              <a:t>3)</a:t>
            </a:r>
            <a:r>
              <a:rPr sz="2000" spc="-10" dirty="0">
                <a:latin typeface="Lucida Console"/>
                <a:cs typeface="Lucida Console"/>
              </a:rPr>
              <a:t>;</a:t>
            </a:r>
            <a:endParaRPr sz="2000" dirty="0">
              <a:latin typeface="Lucida Console"/>
              <a:cs typeface="Lucida Console"/>
            </a:endParaRPr>
          </a:p>
          <a:p>
            <a:pPr marL="371475" indent="-142875">
              <a:lnSpc>
                <a:spcPct val="100000"/>
              </a:lnSpc>
              <a:spcBef>
                <a:spcPts val="345"/>
              </a:spcBef>
              <a:buClr>
                <a:srgbClr val="999900"/>
              </a:buClr>
              <a:buSzPct val="75000"/>
              <a:buFont typeface="Arial"/>
              <a:buChar char="•"/>
              <a:tabLst>
                <a:tab pos="372110" algn="l"/>
              </a:tabLst>
            </a:pPr>
            <a:r>
              <a:rPr sz="2000" spc="-15" dirty="0">
                <a:latin typeface="Verdana"/>
                <a:cs typeface="Verdana"/>
              </a:rPr>
              <a:t>Αυ</a:t>
            </a:r>
            <a:r>
              <a:rPr sz="2000" spc="-5" dirty="0">
                <a:latin typeface="Verdana"/>
                <a:cs typeface="Verdana"/>
              </a:rPr>
              <a:t>τ</a:t>
            </a:r>
            <a:r>
              <a:rPr sz="2000" spc="-10" dirty="0">
                <a:latin typeface="Verdana"/>
                <a:cs typeface="Verdana"/>
              </a:rPr>
              <a:t>ό</a:t>
            </a:r>
            <a:r>
              <a:rPr sz="2000" dirty="0">
                <a:latin typeface="Verdana"/>
                <a:cs typeface="Verdana"/>
              </a:rPr>
              <a:t> </a:t>
            </a:r>
            <a:r>
              <a:rPr sz="2000" spc="-15" dirty="0">
                <a:latin typeface="Verdana"/>
                <a:cs typeface="Verdana"/>
              </a:rPr>
              <a:t>ε</a:t>
            </a:r>
            <a:r>
              <a:rPr sz="2000" spc="-10" dirty="0">
                <a:latin typeface="Verdana"/>
                <a:cs typeface="Verdana"/>
              </a:rPr>
              <a:t>ί</a:t>
            </a:r>
            <a:r>
              <a:rPr sz="2000" dirty="0">
                <a:latin typeface="Verdana"/>
                <a:cs typeface="Verdana"/>
              </a:rPr>
              <a:t>ν</a:t>
            </a:r>
            <a:r>
              <a:rPr sz="2000" spc="-15" dirty="0">
                <a:latin typeface="Verdana"/>
                <a:cs typeface="Verdana"/>
              </a:rPr>
              <a:t>α</a:t>
            </a:r>
            <a:r>
              <a:rPr sz="2000" dirty="0">
                <a:latin typeface="Verdana"/>
                <a:cs typeface="Verdana"/>
              </a:rPr>
              <a:t>ι </a:t>
            </a:r>
            <a:r>
              <a:rPr sz="2000" spc="-15" dirty="0">
                <a:latin typeface="Verdana"/>
                <a:cs typeface="Verdana"/>
              </a:rPr>
              <a:t>έ</a:t>
            </a:r>
            <a:r>
              <a:rPr sz="2000" dirty="0">
                <a:latin typeface="Verdana"/>
                <a:cs typeface="Verdana"/>
              </a:rPr>
              <a:t>ν</a:t>
            </a:r>
            <a:r>
              <a:rPr sz="2000" spc="-10" dirty="0">
                <a:latin typeface="Verdana"/>
                <a:cs typeface="Verdana"/>
              </a:rPr>
              <a:t>α </a:t>
            </a:r>
            <a:r>
              <a:rPr sz="2000" dirty="0">
                <a:latin typeface="Verdana"/>
                <a:cs typeface="Verdana"/>
              </a:rPr>
              <a:t>σ</a:t>
            </a:r>
            <a:r>
              <a:rPr sz="2000" spc="-15" dirty="0">
                <a:latin typeface="Verdana"/>
                <a:cs typeface="Verdana"/>
              </a:rPr>
              <a:t>ή</a:t>
            </a:r>
            <a:r>
              <a:rPr sz="2000" spc="-10" dirty="0">
                <a:latin typeface="Verdana"/>
                <a:cs typeface="Verdana"/>
              </a:rPr>
              <a:t>µα</a:t>
            </a:r>
            <a:r>
              <a:rPr sz="2000" spc="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τ</a:t>
            </a:r>
            <a:r>
              <a:rPr sz="2000" spc="-15" dirty="0">
                <a:latin typeface="Verdana"/>
                <a:cs typeface="Verdana"/>
              </a:rPr>
              <a:t>ω</a:t>
            </a:r>
            <a:r>
              <a:rPr sz="2000" spc="-10" dirty="0">
                <a:latin typeface="Verdana"/>
                <a:cs typeface="Verdana"/>
              </a:rPr>
              <a:t>ν</a:t>
            </a:r>
            <a:r>
              <a:rPr sz="2000" spc="-5" dirty="0">
                <a:latin typeface="Verdana"/>
                <a:cs typeface="Verdana"/>
              </a:rPr>
              <a:t> τρ</a:t>
            </a:r>
            <a:r>
              <a:rPr sz="2000" spc="-10" dirty="0">
                <a:latin typeface="Verdana"/>
                <a:cs typeface="Verdana"/>
              </a:rPr>
              <a:t>ι</a:t>
            </a:r>
            <a:r>
              <a:rPr sz="2000" spc="-15" dirty="0">
                <a:latin typeface="Verdana"/>
                <a:cs typeface="Verdana"/>
              </a:rPr>
              <a:t>ώ</a:t>
            </a:r>
            <a:r>
              <a:rPr sz="2000" spc="-10" dirty="0">
                <a:latin typeface="Verdana"/>
                <a:cs typeface="Verdana"/>
              </a:rPr>
              <a:t>ν</a:t>
            </a:r>
            <a:r>
              <a:rPr sz="2000" spc="5" dirty="0">
                <a:latin typeface="Verdana"/>
                <a:cs typeface="Verdana"/>
              </a:rPr>
              <a:t> </a:t>
            </a:r>
            <a:r>
              <a:rPr sz="2000" spc="-15" dirty="0">
                <a:latin typeface="Verdana"/>
                <a:cs typeface="Verdana"/>
              </a:rPr>
              <a:t>σ</a:t>
            </a:r>
            <a:r>
              <a:rPr sz="2000" spc="-5" dirty="0">
                <a:latin typeface="Verdana"/>
                <a:cs typeface="Verdana"/>
              </a:rPr>
              <a:t>τ</a:t>
            </a:r>
            <a:r>
              <a:rPr sz="2000" spc="-10" dirty="0">
                <a:latin typeface="Verdana"/>
                <a:cs typeface="Verdana"/>
              </a:rPr>
              <a:t>οιχ</a:t>
            </a:r>
            <a:r>
              <a:rPr sz="2000" spc="-15" dirty="0">
                <a:latin typeface="Verdana"/>
                <a:cs typeface="Verdana"/>
              </a:rPr>
              <a:t>ε</a:t>
            </a:r>
            <a:r>
              <a:rPr sz="2000" spc="-10" dirty="0">
                <a:latin typeface="Verdana"/>
                <a:cs typeface="Verdana"/>
              </a:rPr>
              <a:t>ί</a:t>
            </a:r>
            <a:r>
              <a:rPr sz="2000" spc="-5" dirty="0">
                <a:latin typeface="Verdana"/>
                <a:cs typeface="Verdana"/>
              </a:rPr>
              <a:t>ω</a:t>
            </a:r>
            <a:r>
              <a:rPr sz="2000" spc="-10" dirty="0">
                <a:latin typeface="Verdana"/>
                <a:cs typeface="Verdana"/>
              </a:rPr>
              <a:t>ν</a:t>
            </a:r>
            <a:endParaRPr sz="2000" dirty="0">
              <a:latin typeface="Verdana"/>
              <a:cs typeface="Verdana"/>
            </a:endParaRPr>
          </a:p>
          <a:p>
            <a:pPr marL="227965">
              <a:lnSpc>
                <a:spcPct val="100000"/>
              </a:lnSpc>
              <a:spcBef>
                <a:spcPts val="275"/>
              </a:spcBef>
            </a:pPr>
            <a:r>
              <a:rPr sz="1200" spc="355" dirty="0">
                <a:latin typeface="Arial"/>
                <a:cs typeface="Arial"/>
              </a:rPr>
              <a:t>• 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2000" spc="-15" dirty="0">
                <a:latin typeface="Lucida Console"/>
                <a:cs typeface="Lucida Console"/>
              </a:rPr>
              <a:t>a(</a:t>
            </a:r>
            <a:r>
              <a:rPr sz="2000" dirty="0">
                <a:latin typeface="Lucida Console"/>
                <a:cs typeface="Lucida Console"/>
              </a:rPr>
              <a:t>1</a:t>
            </a:r>
            <a:r>
              <a:rPr sz="2000" spc="-15" dirty="0">
                <a:latin typeface="Lucida Console"/>
                <a:cs typeface="Lucida Console"/>
              </a:rPr>
              <a:t>)</a:t>
            </a:r>
            <a:r>
              <a:rPr sz="2000" spc="-10" dirty="0">
                <a:latin typeface="Lucida Console"/>
                <a:cs typeface="Lucida Console"/>
              </a:rPr>
              <a:t>,</a:t>
            </a:r>
            <a:r>
              <a:rPr sz="2000" spc="5" dirty="0">
                <a:latin typeface="Lucida Console"/>
                <a:cs typeface="Lucida Console"/>
              </a:rPr>
              <a:t> </a:t>
            </a:r>
            <a:r>
              <a:rPr sz="2000" spc="-15" dirty="0">
                <a:latin typeface="Lucida Console"/>
                <a:cs typeface="Lucida Console"/>
              </a:rPr>
              <a:t>a</a:t>
            </a:r>
            <a:r>
              <a:rPr sz="2000" dirty="0">
                <a:latin typeface="Lucida Console"/>
                <a:cs typeface="Lucida Console"/>
              </a:rPr>
              <a:t>(</a:t>
            </a:r>
            <a:r>
              <a:rPr sz="2000" spc="-15" dirty="0">
                <a:latin typeface="Lucida Console"/>
                <a:cs typeface="Lucida Console"/>
              </a:rPr>
              <a:t>2</a:t>
            </a:r>
            <a:r>
              <a:rPr sz="2000" dirty="0">
                <a:latin typeface="Lucida Console"/>
                <a:cs typeface="Lucida Console"/>
              </a:rPr>
              <a:t>)</a:t>
            </a:r>
            <a:r>
              <a:rPr sz="2000" spc="-10" dirty="0">
                <a:latin typeface="Lucida Console"/>
                <a:cs typeface="Lucida Console"/>
              </a:rPr>
              <a:t>, </a:t>
            </a:r>
            <a:r>
              <a:rPr sz="2000" dirty="0">
                <a:latin typeface="Lucida Console"/>
                <a:cs typeface="Lucida Console"/>
              </a:rPr>
              <a:t>a</a:t>
            </a:r>
            <a:r>
              <a:rPr sz="2000" spc="-15" dirty="0">
                <a:latin typeface="Lucida Console"/>
                <a:cs typeface="Lucida Console"/>
              </a:rPr>
              <a:t>(</a:t>
            </a:r>
            <a:r>
              <a:rPr sz="2000" dirty="0">
                <a:latin typeface="Lucida Console"/>
                <a:cs typeface="Lucida Console"/>
              </a:rPr>
              <a:t>3</a:t>
            </a:r>
            <a:r>
              <a:rPr sz="2000" spc="-10" dirty="0">
                <a:latin typeface="Lucida Console"/>
                <a:cs typeface="Lucida Console"/>
              </a:rPr>
              <a:t>)</a:t>
            </a:r>
            <a:endParaRPr sz="2000" dirty="0">
              <a:latin typeface="Lucida Console"/>
              <a:cs typeface="Lucida Console"/>
            </a:endParaRPr>
          </a:p>
        </p:txBody>
      </p:sp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∆υαδικοί κώδικες στη </a:t>
            </a:r>
            <a:r>
              <a:rPr lang="en-GB" dirty="0" smtClean="0"/>
              <a:t>VHDL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3353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8"/>
          <p:cNvSpPr txBox="1"/>
          <p:nvPr/>
        </p:nvSpPr>
        <p:spPr>
          <a:xfrm>
            <a:off x="1115616" y="3861048"/>
            <a:ext cx="6624736" cy="2585323"/>
          </a:xfrm>
          <a:prstGeom prst="rect">
            <a:avLst/>
          </a:prstGeom>
          <a:ln w="9524">
            <a:solidFill>
              <a:srgbClr val="9898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6990" marR="1000125">
              <a:lnSpc>
                <a:spcPct val="150000"/>
              </a:lnSpc>
            </a:pPr>
            <a:r>
              <a:rPr sz="1400" dirty="0">
                <a:latin typeface="Lucida Console"/>
                <a:cs typeface="Lucida Console"/>
              </a:rPr>
              <a:t>l</a:t>
            </a:r>
            <a:r>
              <a:rPr sz="1400" spc="-15" dirty="0">
                <a:latin typeface="Lucida Console"/>
                <a:cs typeface="Lucida Console"/>
              </a:rPr>
              <a:t>ib</a:t>
            </a:r>
            <a:r>
              <a:rPr sz="1400" dirty="0">
                <a:latin typeface="Lucida Console"/>
                <a:cs typeface="Lucida Console"/>
              </a:rPr>
              <a:t>r</a:t>
            </a:r>
            <a:r>
              <a:rPr sz="1400" spc="-15" dirty="0">
                <a:latin typeface="Lucida Console"/>
                <a:cs typeface="Lucida Console"/>
              </a:rPr>
              <a:t>ar</a:t>
            </a:r>
            <a:r>
              <a:rPr sz="1400" spc="-10" dirty="0">
                <a:latin typeface="Lucida Console"/>
                <a:cs typeface="Lucida Console"/>
              </a:rPr>
              <a:t>y</a:t>
            </a:r>
            <a:r>
              <a:rPr sz="1400" spc="5" dirty="0">
                <a:latin typeface="Lucida Console"/>
                <a:cs typeface="Lucida Console"/>
              </a:rPr>
              <a:t> </a:t>
            </a:r>
            <a:r>
              <a:rPr sz="1400" spc="-15" dirty="0">
                <a:latin typeface="Lucida Console"/>
                <a:cs typeface="Lucida Console"/>
              </a:rPr>
              <a:t>ieee</a:t>
            </a:r>
            <a:r>
              <a:rPr sz="1400" spc="-10" dirty="0">
                <a:latin typeface="Lucida Console"/>
                <a:cs typeface="Lucida Console"/>
              </a:rPr>
              <a:t>; </a:t>
            </a:r>
            <a:endParaRPr lang="el-GR" sz="1400" spc="-10" dirty="0" smtClean="0">
              <a:latin typeface="Lucida Console"/>
              <a:cs typeface="Lucida Console"/>
            </a:endParaRPr>
          </a:p>
          <a:p>
            <a:pPr marL="46990" marR="1000125">
              <a:lnSpc>
                <a:spcPct val="150000"/>
              </a:lnSpc>
            </a:pPr>
            <a:r>
              <a:rPr sz="1400" dirty="0" smtClean="0">
                <a:latin typeface="Lucida Console"/>
                <a:cs typeface="Lucida Console"/>
              </a:rPr>
              <a:t>us</a:t>
            </a:r>
            <a:r>
              <a:rPr sz="1400" spc="-10" dirty="0" smtClean="0">
                <a:latin typeface="Lucida Console"/>
                <a:cs typeface="Lucida Console"/>
              </a:rPr>
              <a:t>e</a:t>
            </a:r>
            <a:r>
              <a:rPr sz="1400" spc="5" dirty="0" smtClean="0">
                <a:latin typeface="Lucida Console"/>
                <a:cs typeface="Lucida Console"/>
              </a:rPr>
              <a:t> </a:t>
            </a:r>
            <a:r>
              <a:rPr sz="1400" spc="-15" dirty="0">
                <a:latin typeface="Lucida Console"/>
                <a:cs typeface="Lucida Console"/>
              </a:rPr>
              <a:t>iee</a:t>
            </a:r>
            <a:r>
              <a:rPr sz="1400" dirty="0">
                <a:latin typeface="Lucida Console"/>
                <a:cs typeface="Lucida Console"/>
              </a:rPr>
              <a:t>e</a:t>
            </a:r>
            <a:r>
              <a:rPr sz="1400" spc="-15" dirty="0">
                <a:latin typeface="Lucida Console"/>
                <a:cs typeface="Lucida Console"/>
              </a:rPr>
              <a:t>.st</a:t>
            </a:r>
            <a:r>
              <a:rPr sz="1400" dirty="0">
                <a:latin typeface="Lucida Console"/>
                <a:cs typeface="Lucida Console"/>
              </a:rPr>
              <a:t>d</a:t>
            </a:r>
            <a:r>
              <a:rPr sz="1400" spc="-15" dirty="0">
                <a:latin typeface="Lucida Console"/>
                <a:cs typeface="Lucida Console"/>
              </a:rPr>
              <a:t>_l</a:t>
            </a:r>
            <a:r>
              <a:rPr sz="1400" dirty="0">
                <a:latin typeface="Lucida Console"/>
                <a:cs typeface="Lucida Console"/>
              </a:rPr>
              <a:t>o</a:t>
            </a:r>
            <a:r>
              <a:rPr sz="1400" spc="-15" dirty="0">
                <a:latin typeface="Lucida Console"/>
                <a:cs typeface="Lucida Console"/>
              </a:rPr>
              <a:t>gic</a:t>
            </a:r>
            <a:r>
              <a:rPr sz="1400" dirty="0">
                <a:latin typeface="Lucida Console"/>
                <a:cs typeface="Lucida Console"/>
              </a:rPr>
              <a:t>_</a:t>
            </a:r>
            <a:r>
              <a:rPr sz="1400" spc="-15" dirty="0">
                <a:latin typeface="Lucida Console"/>
                <a:cs typeface="Lucida Console"/>
              </a:rPr>
              <a:t>11</a:t>
            </a:r>
            <a:r>
              <a:rPr sz="1400" dirty="0">
                <a:latin typeface="Lucida Console"/>
                <a:cs typeface="Lucida Console"/>
              </a:rPr>
              <a:t>6</a:t>
            </a:r>
            <a:r>
              <a:rPr sz="1400" spc="-15" dirty="0">
                <a:latin typeface="Lucida Console"/>
                <a:cs typeface="Lucida Console"/>
              </a:rPr>
              <a:t>4</a:t>
            </a:r>
            <a:r>
              <a:rPr sz="1400" spc="-25" dirty="0">
                <a:latin typeface="Lucida Console"/>
                <a:cs typeface="Lucida Console"/>
              </a:rPr>
              <a:t>.</a:t>
            </a:r>
            <a:r>
              <a:rPr sz="1400" dirty="0">
                <a:latin typeface="Lucida Console"/>
                <a:cs typeface="Lucida Console"/>
              </a:rPr>
              <a:t>all</a:t>
            </a:r>
            <a:r>
              <a:rPr sz="1400" spc="-10" dirty="0">
                <a:latin typeface="Lucida Console"/>
                <a:cs typeface="Lucida Console"/>
              </a:rPr>
              <a:t>; </a:t>
            </a:r>
            <a:endParaRPr lang="el-GR" sz="1400" spc="-10" dirty="0" smtClean="0">
              <a:latin typeface="Lucida Console"/>
              <a:cs typeface="Lucida Console"/>
            </a:endParaRPr>
          </a:p>
          <a:p>
            <a:pPr marL="46990" marR="1000125">
              <a:lnSpc>
                <a:spcPct val="150000"/>
              </a:lnSpc>
            </a:pPr>
            <a:r>
              <a:rPr sz="1400" dirty="0" smtClean="0">
                <a:latin typeface="Lucida Console"/>
                <a:cs typeface="Lucida Console"/>
              </a:rPr>
              <a:t>e</a:t>
            </a:r>
            <a:r>
              <a:rPr sz="1400" spc="-15" dirty="0" smtClean="0">
                <a:latin typeface="Lucida Console"/>
                <a:cs typeface="Lucida Console"/>
              </a:rPr>
              <a:t>nt</a:t>
            </a:r>
            <a:r>
              <a:rPr sz="1400" dirty="0" smtClean="0">
                <a:latin typeface="Lucida Console"/>
                <a:cs typeface="Lucida Console"/>
              </a:rPr>
              <a:t>i</a:t>
            </a:r>
            <a:r>
              <a:rPr sz="1400" spc="-15" dirty="0" smtClean="0">
                <a:latin typeface="Lucida Console"/>
                <a:cs typeface="Lucida Console"/>
              </a:rPr>
              <a:t>t</a:t>
            </a:r>
            <a:r>
              <a:rPr sz="1400" spc="-10" dirty="0" smtClean="0">
                <a:latin typeface="Lucida Console"/>
                <a:cs typeface="Lucida Console"/>
              </a:rPr>
              <a:t>y</a:t>
            </a:r>
            <a:r>
              <a:rPr sz="1400" spc="5" dirty="0" smtClean="0">
                <a:latin typeface="Lucida Console"/>
                <a:cs typeface="Lucida Console"/>
              </a:rPr>
              <a:t> </a:t>
            </a:r>
            <a:r>
              <a:rPr sz="1400" spc="-15" dirty="0">
                <a:latin typeface="Lucida Console"/>
                <a:cs typeface="Lucida Console"/>
              </a:rPr>
              <a:t>light_</a:t>
            </a:r>
            <a:r>
              <a:rPr sz="1400" dirty="0">
                <a:latin typeface="Lucida Console"/>
                <a:cs typeface="Lucida Console"/>
              </a:rPr>
              <a:t>c</a:t>
            </a:r>
            <a:r>
              <a:rPr sz="1400" spc="-15" dirty="0">
                <a:latin typeface="Lucida Console"/>
                <a:cs typeface="Lucida Console"/>
              </a:rPr>
              <a:t>on</a:t>
            </a:r>
            <a:r>
              <a:rPr sz="1400" dirty="0">
                <a:latin typeface="Lucida Console"/>
                <a:cs typeface="Lucida Console"/>
              </a:rPr>
              <a:t>t</a:t>
            </a:r>
            <a:r>
              <a:rPr sz="1400" spc="-15" dirty="0">
                <a:latin typeface="Lucida Console"/>
                <a:cs typeface="Lucida Console"/>
              </a:rPr>
              <a:t>ro</a:t>
            </a:r>
            <a:r>
              <a:rPr sz="1400" dirty="0">
                <a:latin typeface="Lucida Console"/>
                <a:cs typeface="Lucida Console"/>
              </a:rPr>
              <a:t>l</a:t>
            </a:r>
            <a:r>
              <a:rPr sz="1400" spc="-15" dirty="0">
                <a:latin typeface="Lucida Console"/>
                <a:cs typeface="Lucida Console"/>
              </a:rPr>
              <a:t>l</a:t>
            </a:r>
            <a:r>
              <a:rPr sz="1400" dirty="0">
                <a:latin typeface="Lucida Console"/>
                <a:cs typeface="Lucida Console"/>
              </a:rPr>
              <a:t>e</a:t>
            </a:r>
            <a:r>
              <a:rPr sz="1400" spc="-10" dirty="0">
                <a:latin typeface="Lucida Console"/>
                <a:cs typeface="Lucida Console"/>
              </a:rPr>
              <a:t>r</a:t>
            </a:r>
            <a:r>
              <a:rPr sz="1400" spc="-15" dirty="0">
                <a:latin typeface="Lucida Console"/>
                <a:cs typeface="Lucida Console"/>
              </a:rPr>
              <a:t> </a:t>
            </a:r>
            <a:r>
              <a:rPr sz="1400" dirty="0" smtClean="0">
                <a:latin typeface="Lucida Console"/>
                <a:cs typeface="Lucida Console"/>
              </a:rPr>
              <a:t>i</a:t>
            </a:r>
            <a:r>
              <a:rPr sz="1400" spc="-10" dirty="0" smtClean="0">
                <a:latin typeface="Lucida Console"/>
                <a:cs typeface="Lucida Console"/>
              </a:rPr>
              <a:t>s</a:t>
            </a:r>
            <a:r>
              <a:rPr lang="el-GR" sz="1400" spc="-10" dirty="0" smtClean="0">
                <a:latin typeface="Lucida Console"/>
                <a:cs typeface="Lucida Console"/>
              </a:rPr>
              <a:t> </a:t>
            </a:r>
            <a:r>
              <a:rPr sz="1400" dirty="0" smtClean="0">
                <a:latin typeface="Lucida Console"/>
                <a:cs typeface="Lucida Console"/>
              </a:rPr>
              <a:t>po</a:t>
            </a:r>
            <a:r>
              <a:rPr sz="1400" spc="-15" dirty="0" smtClean="0">
                <a:latin typeface="Lucida Console"/>
                <a:cs typeface="Lucida Console"/>
              </a:rPr>
              <a:t>r</a:t>
            </a:r>
            <a:r>
              <a:rPr sz="1400" spc="-10" dirty="0" smtClean="0">
                <a:latin typeface="Lucida Console"/>
                <a:cs typeface="Lucida Console"/>
              </a:rPr>
              <a:t>t</a:t>
            </a:r>
            <a:r>
              <a:rPr sz="1400" spc="5" dirty="0" smtClean="0">
                <a:latin typeface="Lucida Console"/>
                <a:cs typeface="Lucida Console"/>
              </a:rPr>
              <a:t> </a:t>
            </a:r>
            <a:r>
              <a:rPr sz="1400" spc="-10" dirty="0">
                <a:latin typeface="Lucida Console"/>
                <a:cs typeface="Lucida Console"/>
              </a:rPr>
              <a:t>(</a:t>
            </a:r>
            <a:r>
              <a:rPr sz="1400" spc="-5" dirty="0">
                <a:latin typeface="Lucida Console"/>
                <a:cs typeface="Lucida Console"/>
              </a:rPr>
              <a:t> </a:t>
            </a:r>
            <a:endParaRPr lang="el-GR" sz="1400" spc="-5" dirty="0" smtClean="0">
              <a:latin typeface="Lucida Console"/>
              <a:cs typeface="Lucida Console"/>
            </a:endParaRPr>
          </a:p>
          <a:p>
            <a:pPr marL="46990" marR="1000125">
              <a:lnSpc>
                <a:spcPct val="150000"/>
              </a:lnSpc>
            </a:pPr>
            <a:r>
              <a:rPr lang="el-GR" sz="1400" spc="-5" dirty="0">
                <a:latin typeface="Lucida Console"/>
                <a:cs typeface="Lucida Console"/>
              </a:rPr>
              <a:t> </a:t>
            </a:r>
            <a:r>
              <a:rPr sz="1400" spc="-15" dirty="0" smtClean="0">
                <a:latin typeface="Lucida Console"/>
                <a:cs typeface="Lucida Console"/>
              </a:rPr>
              <a:t>ligh</a:t>
            </a:r>
            <a:r>
              <a:rPr sz="1400" dirty="0" smtClean="0">
                <a:latin typeface="Lucida Console"/>
                <a:cs typeface="Lucida Console"/>
              </a:rPr>
              <a:t>t</a:t>
            </a:r>
            <a:r>
              <a:rPr sz="1400" spc="-15" dirty="0" smtClean="0">
                <a:latin typeface="Lucida Console"/>
                <a:cs typeface="Lucida Console"/>
              </a:rPr>
              <a:t>s_</a:t>
            </a:r>
            <a:r>
              <a:rPr sz="1400" dirty="0" smtClean="0">
                <a:latin typeface="Lucida Console"/>
                <a:cs typeface="Lucida Console"/>
              </a:rPr>
              <a:t>i</a:t>
            </a:r>
            <a:r>
              <a:rPr sz="1400" spc="-10" dirty="0" smtClean="0">
                <a:latin typeface="Lucida Console"/>
                <a:cs typeface="Lucida Console"/>
              </a:rPr>
              <a:t>n</a:t>
            </a:r>
            <a:r>
              <a:rPr sz="1400" dirty="0">
                <a:latin typeface="Lucida Console"/>
                <a:cs typeface="Lucida Console"/>
              </a:rPr>
              <a:t>	</a:t>
            </a:r>
            <a:r>
              <a:rPr sz="1400" spc="-10" dirty="0">
                <a:latin typeface="Lucida Console"/>
                <a:cs typeface="Lucida Console"/>
              </a:rPr>
              <a:t>:</a:t>
            </a:r>
            <a:r>
              <a:rPr sz="1400" dirty="0">
                <a:latin typeface="Lucida Console"/>
                <a:cs typeface="Lucida Console"/>
              </a:rPr>
              <a:t> i</a:t>
            </a:r>
            <a:r>
              <a:rPr sz="1400" spc="-10" dirty="0">
                <a:latin typeface="Lucida Console"/>
                <a:cs typeface="Lucida Console"/>
              </a:rPr>
              <a:t>n</a:t>
            </a:r>
            <a:r>
              <a:rPr sz="1400" dirty="0">
                <a:latin typeface="Lucida Console"/>
                <a:cs typeface="Lucida Console"/>
              </a:rPr>
              <a:t>	</a:t>
            </a:r>
            <a:endParaRPr lang="el-GR" sz="1400" dirty="0" smtClean="0">
              <a:latin typeface="Lucida Console"/>
              <a:cs typeface="Lucida Console"/>
            </a:endParaRPr>
          </a:p>
          <a:p>
            <a:pPr marL="666750" marR="381000" indent="-483234">
              <a:lnSpc>
                <a:spcPct val="150000"/>
              </a:lnSpc>
              <a:tabLst>
                <a:tab pos="1428115" algn="l"/>
                <a:tab pos="1843405" algn="l"/>
              </a:tabLst>
            </a:pPr>
            <a:r>
              <a:rPr sz="1400" spc="-15" dirty="0" smtClean="0">
                <a:latin typeface="Lucida Console"/>
                <a:cs typeface="Lucida Console"/>
              </a:rPr>
              <a:t>std_lo</a:t>
            </a:r>
            <a:r>
              <a:rPr sz="1400" dirty="0" smtClean="0">
                <a:latin typeface="Lucida Console"/>
                <a:cs typeface="Lucida Console"/>
              </a:rPr>
              <a:t>g</a:t>
            </a:r>
            <a:r>
              <a:rPr sz="1400" spc="-15" dirty="0" smtClean="0">
                <a:latin typeface="Lucida Console"/>
                <a:cs typeface="Lucida Console"/>
              </a:rPr>
              <a:t>ic</a:t>
            </a:r>
            <a:r>
              <a:rPr sz="1400" dirty="0" smtClean="0">
                <a:latin typeface="Lucida Console"/>
                <a:cs typeface="Lucida Console"/>
              </a:rPr>
              <a:t>_</a:t>
            </a:r>
            <a:r>
              <a:rPr sz="1400" spc="-15" dirty="0" smtClean="0">
                <a:latin typeface="Lucida Console"/>
                <a:cs typeface="Lucida Console"/>
              </a:rPr>
              <a:t>ve</a:t>
            </a:r>
            <a:r>
              <a:rPr sz="1400" dirty="0" smtClean="0">
                <a:latin typeface="Lucida Console"/>
                <a:cs typeface="Lucida Console"/>
              </a:rPr>
              <a:t>c</a:t>
            </a:r>
            <a:r>
              <a:rPr sz="1400" spc="-15" dirty="0" smtClean="0">
                <a:latin typeface="Lucida Console"/>
                <a:cs typeface="Lucida Console"/>
              </a:rPr>
              <a:t>to</a:t>
            </a:r>
            <a:r>
              <a:rPr sz="1400" dirty="0" smtClean="0">
                <a:latin typeface="Lucida Console"/>
                <a:cs typeface="Lucida Console"/>
              </a:rPr>
              <a:t>r</a:t>
            </a:r>
            <a:r>
              <a:rPr sz="1400" spc="-15" dirty="0" smtClean="0">
                <a:latin typeface="Lucida Console"/>
                <a:cs typeface="Lucida Console"/>
              </a:rPr>
              <a:t>(</a:t>
            </a:r>
            <a:r>
              <a:rPr sz="1400" spc="-10" dirty="0" smtClean="0">
                <a:latin typeface="Lucida Console"/>
                <a:cs typeface="Lucida Console"/>
              </a:rPr>
              <a:t>1</a:t>
            </a:r>
            <a:r>
              <a:rPr sz="1400" spc="-5" dirty="0" smtClean="0">
                <a:latin typeface="Lucida Console"/>
                <a:cs typeface="Lucida Console"/>
              </a:rPr>
              <a:t> </a:t>
            </a:r>
            <a:r>
              <a:rPr sz="1400" dirty="0">
                <a:latin typeface="Lucida Console"/>
                <a:cs typeface="Lucida Console"/>
              </a:rPr>
              <a:t>t</a:t>
            </a:r>
            <a:r>
              <a:rPr sz="1400" spc="-10" dirty="0">
                <a:latin typeface="Lucida Console"/>
                <a:cs typeface="Lucida Console"/>
              </a:rPr>
              <a:t>o</a:t>
            </a:r>
            <a:r>
              <a:rPr sz="1400" spc="5" dirty="0">
                <a:latin typeface="Lucida Console"/>
                <a:cs typeface="Lucida Console"/>
              </a:rPr>
              <a:t> </a:t>
            </a:r>
            <a:r>
              <a:rPr sz="1400" spc="-15" dirty="0">
                <a:latin typeface="Lucida Console"/>
                <a:cs typeface="Lucida Console"/>
              </a:rPr>
              <a:t>3)</a:t>
            </a:r>
            <a:r>
              <a:rPr sz="1400" spc="-10" dirty="0">
                <a:latin typeface="Lucida Console"/>
                <a:cs typeface="Lucida Console"/>
              </a:rPr>
              <a:t>; </a:t>
            </a:r>
            <a:endParaRPr lang="el-GR" sz="1400" spc="-10" dirty="0" smtClean="0">
              <a:latin typeface="Lucida Console"/>
              <a:cs typeface="Lucida Console"/>
            </a:endParaRPr>
          </a:p>
          <a:p>
            <a:pPr marL="666750" marR="381000" indent="-483234">
              <a:lnSpc>
                <a:spcPct val="150000"/>
              </a:lnSpc>
              <a:tabLst>
                <a:tab pos="1428115" algn="l"/>
                <a:tab pos="1843405" algn="l"/>
              </a:tabLst>
            </a:pPr>
            <a:r>
              <a:rPr sz="1400" spc="-15" dirty="0" smtClean="0">
                <a:latin typeface="Lucida Console"/>
                <a:cs typeface="Lucida Console"/>
              </a:rPr>
              <a:t>e</a:t>
            </a:r>
            <a:r>
              <a:rPr sz="1400" dirty="0" smtClean="0">
                <a:latin typeface="Lucida Console"/>
                <a:cs typeface="Lucida Console"/>
              </a:rPr>
              <a:t>n</a:t>
            </a:r>
            <a:r>
              <a:rPr sz="1400" spc="-15" dirty="0" smtClean="0">
                <a:latin typeface="Lucida Console"/>
                <a:cs typeface="Lucida Console"/>
              </a:rPr>
              <a:t>ab</a:t>
            </a:r>
            <a:r>
              <a:rPr sz="1400" dirty="0" smtClean="0">
                <a:latin typeface="Lucida Console"/>
                <a:cs typeface="Lucida Console"/>
              </a:rPr>
              <a:t>l</a:t>
            </a:r>
            <a:r>
              <a:rPr sz="1400" spc="-10" dirty="0" smtClean="0">
                <a:latin typeface="Lucida Console"/>
                <a:cs typeface="Lucida Console"/>
              </a:rPr>
              <a:t>e</a:t>
            </a:r>
            <a:r>
              <a:rPr sz="1400" dirty="0">
                <a:latin typeface="Lucida Console"/>
                <a:cs typeface="Lucida Console"/>
              </a:rPr>
              <a:t>	</a:t>
            </a:r>
            <a:r>
              <a:rPr sz="1400" spc="-10" dirty="0">
                <a:latin typeface="Lucida Console"/>
                <a:cs typeface="Lucida Console"/>
              </a:rPr>
              <a:t>:</a:t>
            </a:r>
            <a:r>
              <a:rPr sz="1400" dirty="0">
                <a:latin typeface="Lucida Console"/>
                <a:cs typeface="Lucida Console"/>
              </a:rPr>
              <a:t> i</a:t>
            </a:r>
            <a:r>
              <a:rPr sz="1400" spc="-10" dirty="0">
                <a:latin typeface="Lucida Console"/>
                <a:cs typeface="Lucida Console"/>
              </a:rPr>
              <a:t>n</a:t>
            </a:r>
            <a:r>
              <a:rPr sz="1400" dirty="0">
                <a:latin typeface="Lucida Console"/>
                <a:cs typeface="Lucida Console"/>
              </a:rPr>
              <a:t>	</a:t>
            </a:r>
            <a:r>
              <a:rPr sz="1400" spc="-15" dirty="0" smtClean="0">
                <a:latin typeface="Lucida Console"/>
                <a:cs typeface="Lucida Console"/>
              </a:rPr>
              <a:t>std_lo</a:t>
            </a:r>
            <a:r>
              <a:rPr sz="1400" dirty="0" smtClean="0">
                <a:latin typeface="Lucida Console"/>
                <a:cs typeface="Lucida Console"/>
              </a:rPr>
              <a:t>g</a:t>
            </a:r>
            <a:r>
              <a:rPr sz="1400" spc="-15" dirty="0" smtClean="0">
                <a:latin typeface="Lucida Console"/>
                <a:cs typeface="Lucida Console"/>
              </a:rPr>
              <a:t>ic</a:t>
            </a:r>
            <a:r>
              <a:rPr sz="1400" spc="-10" dirty="0">
                <a:latin typeface="Lucida Console"/>
                <a:cs typeface="Lucida Console"/>
              </a:rPr>
              <a:t>;</a:t>
            </a:r>
            <a:endParaRPr sz="1400" dirty="0">
              <a:latin typeface="Lucida Console"/>
              <a:cs typeface="Lucida Console"/>
            </a:endParaRPr>
          </a:p>
          <a:p>
            <a:pPr marL="46990" indent="619760">
              <a:lnSpc>
                <a:spcPct val="150000"/>
              </a:lnSpc>
            </a:pPr>
            <a:r>
              <a:rPr sz="1400" spc="-15" dirty="0">
                <a:latin typeface="Lucida Console"/>
                <a:cs typeface="Lucida Console"/>
              </a:rPr>
              <a:t>l</a:t>
            </a:r>
            <a:r>
              <a:rPr sz="1400" dirty="0">
                <a:latin typeface="Lucida Console"/>
                <a:cs typeface="Lucida Console"/>
              </a:rPr>
              <a:t>i</a:t>
            </a:r>
            <a:r>
              <a:rPr sz="1400" spc="-15" dirty="0">
                <a:latin typeface="Lucida Console"/>
                <a:cs typeface="Lucida Console"/>
              </a:rPr>
              <a:t>gh</a:t>
            </a:r>
            <a:r>
              <a:rPr sz="1400" dirty="0">
                <a:latin typeface="Lucida Console"/>
                <a:cs typeface="Lucida Console"/>
              </a:rPr>
              <a:t>t</a:t>
            </a:r>
            <a:r>
              <a:rPr sz="1400" spc="-15" dirty="0">
                <a:latin typeface="Lucida Console"/>
                <a:cs typeface="Lucida Console"/>
              </a:rPr>
              <a:t>s_</a:t>
            </a:r>
            <a:r>
              <a:rPr sz="1400" dirty="0">
                <a:latin typeface="Lucida Console"/>
                <a:cs typeface="Lucida Console"/>
              </a:rPr>
              <a:t>o</a:t>
            </a:r>
            <a:r>
              <a:rPr sz="1400" spc="-15" dirty="0">
                <a:latin typeface="Lucida Console"/>
                <a:cs typeface="Lucida Console"/>
              </a:rPr>
              <a:t>u</a:t>
            </a:r>
            <a:r>
              <a:rPr sz="1400" spc="-10" dirty="0">
                <a:latin typeface="Lucida Console"/>
                <a:cs typeface="Lucida Console"/>
              </a:rPr>
              <a:t>t</a:t>
            </a:r>
            <a:r>
              <a:rPr sz="1400" spc="5" dirty="0">
                <a:latin typeface="Lucida Console"/>
                <a:cs typeface="Lucida Console"/>
              </a:rPr>
              <a:t> </a:t>
            </a:r>
            <a:r>
              <a:rPr sz="1400" spc="-10" dirty="0">
                <a:latin typeface="Lucida Console"/>
                <a:cs typeface="Lucida Console"/>
              </a:rPr>
              <a:t>:</a:t>
            </a:r>
            <a:r>
              <a:rPr sz="1400" dirty="0">
                <a:latin typeface="Lucida Console"/>
                <a:cs typeface="Lucida Console"/>
              </a:rPr>
              <a:t> o</a:t>
            </a:r>
            <a:r>
              <a:rPr sz="1400" spc="-15" dirty="0">
                <a:latin typeface="Lucida Console"/>
                <a:cs typeface="Lucida Console"/>
              </a:rPr>
              <a:t>u</a:t>
            </a:r>
            <a:r>
              <a:rPr sz="1400" spc="-10" dirty="0">
                <a:latin typeface="Lucida Console"/>
                <a:cs typeface="Lucida Console"/>
              </a:rPr>
              <a:t>t</a:t>
            </a:r>
            <a:r>
              <a:rPr sz="1400" spc="5" dirty="0">
                <a:latin typeface="Lucida Console"/>
                <a:cs typeface="Lucida Console"/>
              </a:rPr>
              <a:t> </a:t>
            </a:r>
            <a:r>
              <a:rPr sz="1400" spc="-15" dirty="0">
                <a:latin typeface="Lucida Console"/>
                <a:cs typeface="Lucida Console"/>
              </a:rPr>
              <a:t>std_lo</a:t>
            </a:r>
            <a:r>
              <a:rPr sz="1400" dirty="0">
                <a:latin typeface="Lucida Console"/>
                <a:cs typeface="Lucida Console"/>
              </a:rPr>
              <a:t>g</a:t>
            </a:r>
            <a:r>
              <a:rPr sz="1400" spc="-15" dirty="0">
                <a:latin typeface="Lucida Console"/>
                <a:cs typeface="Lucida Console"/>
              </a:rPr>
              <a:t>ic</a:t>
            </a:r>
            <a:r>
              <a:rPr sz="1400" dirty="0">
                <a:latin typeface="Lucida Console"/>
                <a:cs typeface="Lucida Console"/>
              </a:rPr>
              <a:t>_</a:t>
            </a:r>
            <a:r>
              <a:rPr sz="1400" spc="-15" dirty="0">
                <a:latin typeface="Lucida Console"/>
                <a:cs typeface="Lucida Console"/>
              </a:rPr>
              <a:t>ve</a:t>
            </a:r>
            <a:r>
              <a:rPr sz="1400" dirty="0">
                <a:latin typeface="Lucida Console"/>
                <a:cs typeface="Lucida Console"/>
              </a:rPr>
              <a:t>c</a:t>
            </a:r>
            <a:r>
              <a:rPr sz="1400" spc="-15" dirty="0">
                <a:latin typeface="Lucida Console"/>
                <a:cs typeface="Lucida Console"/>
              </a:rPr>
              <a:t>to</a:t>
            </a:r>
            <a:r>
              <a:rPr sz="1400" dirty="0">
                <a:latin typeface="Lucida Console"/>
                <a:cs typeface="Lucida Console"/>
              </a:rPr>
              <a:t>r</a:t>
            </a:r>
            <a:r>
              <a:rPr sz="1400" spc="-15" dirty="0">
                <a:latin typeface="Lucida Console"/>
                <a:cs typeface="Lucida Console"/>
              </a:rPr>
              <a:t>(</a:t>
            </a:r>
            <a:r>
              <a:rPr sz="1400" spc="-10" dirty="0">
                <a:latin typeface="Lucida Console"/>
                <a:cs typeface="Lucida Console"/>
              </a:rPr>
              <a:t>1</a:t>
            </a:r>
            <a:r>
              <a:rPr sz="1400" spc="-5" dirty="0">
                <a:latin typeface="Lucida Console"/>
                <a:cs typeface="Lucida Console"/>
              </a:rPr>
              <a:t> </a:t>
            </a:r>
            <a:r>
              <a:rPr sz="1400" dirty="0">
                <a:latin typeface="Lucida Console"/>
                <a:cs typeface="Lucida Console"/>
              </a:rPr>
              <a:t>t</a:t>
            </a:r>
            <a:r>
              <a:rPr sz="1400" spc="-10" dirty="0">
                <a:latin typeface="Lucida Console"/>
                <a:cs typeface="Lucida Console"/>
              </a:rPr>
              <a:t>o</a:t>
            </a:r>
            <a:r>
              <a:rPr sz="1400" spc="5" dirty="0">
                <a:latin typeface="Lucida Console"/>
                <a:cs typeface="Lucida Console"/>
              </a:rPr>
              <a:t> </a:t>
            </a:r>
            <a:r>
              <a:rPr sz="1400" spc="-15" dirty="0">
                <a:latin typeface="Lucida Console"/>
                <a:cs typeface="Lucida Console"/>
              </a:rPr>
              <a:t>3</a:t>
            </a:r>
            <a:r>
              <a:rPr sz="1400" spc="-10" dirty="0">
                <a:latin typeface="Lucida Console"/>
                <a:cs typeface="Lucida Console"/>
              </a:rPr>
              <a:t>)</a:t>
            </a:r>
            <a:r>
              <a:rPr sz="1400" spc="-5" dirty="0">
                <a:latin typeface="Lucida Console"/>
                <a:cs typeface="Lucida Console"/>
              </a:rPr>
              <a:t> </a:t>
            </a:r>
            <a:r>
              <a:rPr sz="1400" spc="-15" dirty="0">
                <a:latin typeface="Lucida Console"/>
                <a:cs typeface="Lucida Console"/>
              </a:rPr>
              <a:t>)</a:t>
            </a:r>
            <a:r>
              <a:rPr sz="1400" spc="-10" dirty="0">
                <a:latin typeface="Lucida Console"/>
                <a:cs typeface="Lucida Console"/>
              </a:rPr>
              <a:t>;</a:t>
            </a:r>
            <a:endParaRPr sz="1400" dirty="0">
              <a:latin typeface="Lucida Console"/>
              <a:cs typeface="Lucida Console"/>
            </a:endParaRPr>
          </a:p>
          <a:p>
            <a:pPr marL="46990">
              <a:lnSpc>
                <a:spcPct val="150000"/>
              </a:lnSpc>
            </a:pPr>
            <a:r>
              <a:rPr sz="1400" dirty="0">
                <a:latin typeface="Lucida Console"/>
                <a:cs typeface="Lucida Console"/>
              </a:rPr>
              <a:t>e</a:t>
            </a:r>
            <a:r>
              <a:rPr sz="1400" spc="-15" dirty="0">
                <a:latin typeface="Lucida Console"/>
                <a:cs typeface="Lucida Console"/>
              </a:rPr>
              <a:t>n</a:t>
            </a:r>
            <a:r>
              <a:rPr sz="1400" spc="-10" dirty="0">
                <a:latin typeface="Lucida Console"/>
                <a:cs typeface="Lucida Console"/>
              </a:rPr>
              <a:t>d</a:t>
            </a:r>
            <a:r>
              <a:rPr sz="1400" spc="5" dirty="0">
                <a:latin typeface="Lucida Console"/>
                <a:cs typeface="Lucida Console"/>
              </a:rPr>
              <a:t> </a:t>
            </a:r>
            <a:r>
              <a:rPr sz="1400" spc="-15" dirty="0">
                <a:latin typeface="Lucida Console"/>
                <a:cs typeface="Lucida Console"/>
              </a:rPr>
              <a:t>en</a:t>
            </a:r>
            <a:r>
              <a:rPr sz="1400" dirty="0">
                <a:latin typeface="Lucida Console"/>
                <a:cs typeface="Lucida Console"/>
              </a:rPr>
              <a:t>t</a:t>
            </a:r>
            <a:r>
              <a:rPr sz="1400" spc="-15" dirty="0">
                <a:latin typeface="Lucida Console"/>
                <a:cs typeface="Lucida Console"/>
              </a:rPr>
              <a:t>it</a:t>
            </a:r>
            <a:r>
              <a:rPr sz="1400" spc="-10" dirty="0">
                <a:latin typeface="Lucida Console"/>
                <a:cs typeface="Lucida Console"/>
              </a:rPr>
              <a:t>y</a:t>
            </a:r>
            <a:r>
              <a:rPr sz="1400" spc="5" dirty="0">
                <a:latin typeface="Lucida Console"/>
                <a:cs typeface="Lucida Console"/>
              </a:rPr>
              <a:t> </a:t>
            </a:r>
            <a:r>
              <a:rPr sz="1400" spc="-15" dirty="0">
                <a:latin typeface="Lucida Console"/>
                <a:cs typeface="Lucida Console"/>
              </a:rPr>
              <a:t>light</a:t>
            </a:r>
            <a:r>
              <a:rPr sz="1400" dirty="0">
                <a:latin typeface="Lucida Console"/>
                <a:cs typeface="Lucida Console"/>
              </a:rPr>
              <a:t>_</a:t>
            </a:r>
            <a:r>
              <a:rPr sz="1400" spc="-15" dirty="0">
                <a:latin typeface="Lucida Console"/>
                <a:cs typeface="Lucida Console"/>
              </a:rPr>
              <a:t>co</a:t>
            </a:r>
            <a:r>
              <a:rPr sz="1400" dirty="0">
                <a:latin typeface="Lucida Console"/>
                <a:cs typeface="Lucida Console"/>
              </a:rPr>
              <a:t>n</a:t>
            </a:r>
            <a:r>
              <a:rPr sz="1400" spc="-15" dirty="0">
                <a:latin typeface="Lucida Console"/>
                <a:cs typeface="Lucida Console"/>
              </a:rPr>
              <a:t>t</a:t>
            </a:r>
            <a:r>
              <a:rPr sz="1400" dirty="0">
                <a:latin typeface="Lucida Console"/>
                <a:cs typeface="Lucida Console"/>
              </a:rPr>
              <a:t>r</a:t>
            </a:r>
            <a:r>
              <a:rPr sz="1400" spc="-15" dirty="0">
                <a:latin typeface="Lucida Console"/>
                <a:cs typeface="Lucida Console"/>
              </a:rPr>
              <a:t>oll</a:t>
            </a:r>
            <a:r>
              <a:rPr sz="1400" dirty="0">
                <a:latin typeface="Lucida Console"/>
                <a:cs typeface="Lucida Console"/>
              </a:rPr>
              <a:t>e</a:t>
            </a:r>
            <a:r>
              <a:rPr sz="1400" spc="-15" dirty="0">
                <a:latin typeface="Lucida Console"/>
                <a:cs typeface="Lucida Console"/>
              </a:rPr>
              <a:t>r</a:t>
            </a:r>
            <a:r>
              <a:rPr sz="1400" spc="-10" dirty="0">
                <a:latin typeface="Lucida Console"/>
                <a:cs typeface="Lucida Console"/>
              </a:rPr>
              <a:t>;</a:t>
            </a:r>
            <a:endParaRPr sz="1400" dirty="0">
              <a:latin typeface="Lucida Console"/>
              <a:cs typeface="Lucida Console"/>
            </a:endParaRPr>
          </a:p>
        </p:txBody>
      </p:sp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Παράδειγµα δυαδικής </a:t>
            </a:r>
            <a:r>
              <a:rPr lang="el-GR" dirty="0" smtClean="0"/>
              <a:t>κωδικοποίησης</a:t>
            </a:r>
            <a:r>
              <a:rPr lang="en-US" dirty="0" smtClean="0"/>
              <a:t> </a:t>
            </a:r>
            <a:r>
              <a:rPr lang="en-US" sz="3200" b="0" dirty="0" smtClean="0"/>
              <a:t>1/2</a:t>
            </a:r>
            <a:endParaRPr lang="el-GR" sz="3200" b="0" dirty="0"/>
          </a:p>
        </p:txBody>
      </p:sp>
      <p:sp>
        <p:nvSpPr>
          <p:cNvPr id="7" name="6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2016224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Ελεγκτής φωτεινού σηµατοδότη µε κώδικα 1-</a:t>
            </a:r>
            <a:r>
              <a:rPr lang="en-GB" dirty="0" smtClean="0"/>
              <a:t>hot</a:t>
            </a:r>
          </a:p>
          <a:p>
            <a:r>
              <a:rPr lang="en-GB" dirty="0" smtClean="0"/>
              <a:t>enable = 1: lights_out = lights_in</a:t>
            </a:r>
          </a:p>
          <a:p>
            <a:r>
              <a:rPr lang="en-GB" dirty="0" smtClean="0"/>
              <a:t>enable = 0: lights_out = (0, 0, 0)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5390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1"/>
          <p:cNvSpPr txBox="1"/>
          <p:nvPr/>
        </p:nvSpPr>
        <p:spPr>
          <a:xfrm>
            <a:off x="755576" y="3412231"/>
            <a:ext cx="7056784" cy="1384995"/>
          </a:xfrm>
          <a:prstGeom prst="rect">
            <a:avLst/>
          </a:prstGeom>
          <a:ln w="9524">
            <a:solidFill>
              <a:srgbClr val="9898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5085" marR="223520">
              <a:lnSpc>
                <a:spcPct val="100000"/>
              </a:lnSpc>
            </a:pPr>
            <a:r>
              <a:rPr sz="1600" dirty="0">
                <a:latin typeface="Lucida Console"/>
                <a:cs typeface="Lucida Console"/>
              </a:rPr>
              <a:t>a</a:t>
            </a:r>
            <a:r>
              <a:rPr sz="1600" spc="-15" dirty="0">
                <a:latin typeface="Lucida Console"/>
                <a:cs typeface="Lucida Console"/>
              </a:rPr>
              <a:t>rc</a:t>
            </a:r>
            <a:r>
              <a:rPr sz="1600" dirty="0">
                <a:latin typeface="Lucida Console"/>
                <a:cs typeface="Lucida Console"/>
              </a:rPr>
              <a:t>h</a:t>
            </a:r>
            <a:r>
              <a:rPr sz="1600" spc="-15" dirty="0">
                <a:latin typeface="Lucida Console"/>
                <a:cs typeface="Lucida Console"/>
              </a:rPr>
              <a:t>it</a:t>
            </a:r>
            <a:r>
              <a:rPr sz="1600" dirty="0">
                <a:latin typeface="Lucida Console"/>
                <a:cs typeface="Lucida Console"/>
              </a:rPr>
              <a:t>e</a:t>
            </a:r>
            <a:r>
              <a:rPr sz="1600" spc="-15" dirty="0">
                <a:latin typeface="Lucida Console"/>
                <a:cs typeface="Lucida Console"/>
              </a:rPr>
              <a:t>ctu</a:t>
            </a:r>
            <a:r>
              <a:rPr sz="1600" dirty="0">
                <a:latin typeface="Lucida Console"/>
                <a:cs typeface="Lucida Console"/>
              </a:rPr>
              <a:t>r</a:t>
            </a:r>
            <a:r>
              <a:rPr sz="1600" spc="-10" dirty="0">
                <a:latin typeface="Lucida Console"/>
                <a:cs typeface="Lucida Console"/>
              </a:rPr>
              <a:t>e</a:t>
            </a:r>
            <a:r>
              <a:rPr sz="1600" spc="5" dirty="0">
                <a:latin typeface="Lucida Console"/>
                <a:cs typeface="Lucida Console"/>
              </a:rPr>
              <a:t> </a:t>
            </a:r>
            <a:r>
              <a:rPr sz="1600" spc="-15" dirty="0">
                <a:latin typeface="Lucida Console"/>
                <a:cs typeface="Lucida Console"/>
              </a:rPr>
              <a:t>condit</a:t>
            </a:r>
            <a:r>
              <a:rPr sz="1600" dirty="0">
                <a:latin typeface="Lucida Console"/>
                <a:cs typeface="Lucida Console"/>
              </a:rPr>
              <a:t>i</a:t>
            </a:r>
            <a:r>
              <a:rPr sz="1600" spc="-15" dirty="0">
                <a:latin typeface="Lucida Console"/>
                <a:cs typeface="Lucida Console"/>
              </a:rPr>
              <a:t>o</a:t>
            </a:r>
            <a:r>
              <a:rPr sz="1600" dirty="0">
                <a:latin typeface="Lucida Console"/>
                <a:cs typeface="Lucida Console"/>
              </a:rPr>
              <a:t>n</a:t>
            </a:r>
            <a:r>
              <a:rPr sz="1600" spc="-15" dirty="0">
                <a:latin typeface="Lucida Console"/>
                <a:cs typeface="Lucida Console"/>
              </a:rPr>
              <a:t>al_</a:t>
            </a:r>
            <a:r>
              <a:rPr sz="1600" dirty="0">
                <a:latin typeface="Lucida Console"/>
                <a:cs typeface="Lucida Console"/>
              </a:rPr>
              <a:t>e</a:t>
            </a:r>
            <a:r>
              <a:rPr sz="1600" spc="-15" dirty="0">
                <a:latin typeface="Lucida Console"/>
                <a:cs typeface="Lucida Console"/>
              </a:rPr>
              <a:t>na</a:t>
            </a:r>
            <a:r>
              <a:rPr sz="1600" dirty="0">
                <a:latin typeface="Lucida Console"/>
                <a:cs typeface="Lucida Console"/>
              </a:rPr>
              <a:t>b</a:t>
            </a:r>
            <a:r>
              <a:rPr sz="1600" spc="-15" dirty="0">
                <a:latin typeface="Lucida Console"/>
                <a:cs typeface="Lucida Console"/>
              </a:rPr>
              <a:t>l</a:t>
            </a:r>
            <a:r>
              <a:rPr sz="1600" spc="-10" dirty="0">
                <a:latin typeface="Lucida Console"/>
                <a:cs typeface="Lucida Console"/>
              </a:rPr>
              <a:t>e</a:t>
            </a:r>
            <a:r>
              <a:rPr sz="1600" spc="-20" dirty="0">
                <a:latin typeface="Lucida Console"/>
                <a:cs typeface="Lucida Console"/>
              </a:rPr>
              <a:t> </a:t>
            </a:r>
            <a:r>
              <a:rPr sz="1600" dirty="0">
                <a:latin typeface="Lucida Console"/>
                <a:cs typeface="Lucida Console"/>
              </a:rPr>
              <a:t>o</a:t>
            </a:r>
            <a:r>
              <a:rPr sz="1600" spc="-10" dirty="0">
                <a:latin typeface="Lucida Console"/>
                <a:cs typeface="Lucida Console"/>
              </a:rPr>
              <a:t>f</a:t>
            </a:r>
            <a:r>
              <a:rPr sz="1600" spc="5" dirty="0">
                <a:latin typeface="Lucida Console"/>
                <a:cs typeface="Lucida Console"/>
              </a:rPr>
              <a:t> </a:t>
            </a:r>
            <a:r>
              <a:rPr sz="1600" spc="-15" dirty="0">
                <a:latin typeface="Lucida Console"/>
                <a:cs typeface="Lucida Console"/>
              </a:rPr>
              <a:t>lig</a:t>
            </a:r>
            <a:r>
              <a:rPr sz="1600" dirty="0">
                <a:latin typeface="Lucida Console"/>
                <a:cs typeface="Lucida Console"/>
              </a:rPr>
              <a:t>h</a:t>
            </a:r>
            <a:r>
              <a:rPr sz="1600" spc="-15" dirty="0">
                <a:latin typeface="Lucida Console"/>
                <a:cs typeface="Lucida Console"/>
              </a:rPr>
              <a:t>t_</a:t>
            </a:r>
            <a:r>
              <a:rPr sz="1600" dirty="0">
                <a:latin typeface="Lucida Console"/>
                <a:cs typeface="Lucida Console"/>
              </a:rPr>
              <a:t>c</a:t>
            </a:r>
            <a:r>
              <a:rPr sz="1600" spc="-15" dirty="0">
                <a:latin typeface="Lucida Console"/>
                <a:cs typeface="Lucida Console"/>
              </a:rPr>
              <a:t>o</a:t>
            </a:r>
            <a:r>
              <a:rPr sz="1600" dirty="0">
                <a:latin typeface="Lucida Console"/>
                <a:cs typeface="Lucida Console"/>
              </a:rPr>
              <a:t>n</a:t>
            </a:r>
            <a:r>
              <a:rPr sz="1600" spc="-15" dirty="0">
                <a:latin typeface="Lucida Console"/>
                <a:cs typeface="Lucida Console"/>
              </a:rPr>
              <a:t>tro</a:t>
            </a:r>
            <a:r>
              <a:rPr sz="1600" dirty="0">
                <a:latin typeface="Lucida Console"/>
                <a:cs typeface="Lucida Console"/>
              </a:rPr>
              <a:t>l</a:t>
            </a:r>
            <a:r>
              <a:rPr sz="1600" spc="-15" dirty="0">
                <a:latin typeface="Lucida Console"/>
                <a:cs typeface="Lucida Console"/>
              </a:rPr>
              <a:t>le</a:t>
            </a:r>
            <a:r>
              <a:rPr sz="1600" spc="-10" dirty="0">
                <a:latin typeface="Lucida Console"/>
                <a:cs typeface="Lucida Console"/>
              </a:rPr>
              <a:t>r</a:t>
            </a:r>
            <a:r>
              <a:rPr sz="1600" dirty="0">
                <a:latin typeface="Lucida Console"/>
                <a:cs typeface="Lucida Console"/>
              </a:rPr>
              <a:t> i</a:t>
            </a:r>
            <a:r>
              <a:rPr sz="1600" spc="-10" dirty="0">
                <a:latin typeface="Lucida Console"/>
                <a:cs typeface="Lucida Console"/>
              </a:rPr>
              <a:t>s </a:t>
            </a:r>
            <a:endParaRPr lang="el-GR" sz="1600" spc="-10" dirty="0" smtClean="0">
              <a:latin typeface="Lucida Console"/>
              <a:cs typeface="Lucida Console"/>
            </a:endParaRPr>
          </a:p>
          <a:p>
            <a:pPr marL="45085" marR="223520">
              <a:lnSpc>
                <a:spcPct val="100000"/>
              </a:lnSpc>
            </a:pPr>
            <a:r>
              <a:rPr sz="1600" dirty="0" smtClean="0">
                <a:latin typeface="Lucida Console"/>
                <a:cs typeface="Lucida Console"/>
              </a:rPr>
              <a:t>b</a:t>
            </a:r>
            <a:r>
              <a:rPr sz="1600" spc="-15" dirty="0" smtClean="0">
                <a:latin typeface="Lucida Console"/>
                <a:cs typeface="Lucida Console"/>
              </a:rPr>
              <a:t>eg</a:t>
            </a:r>
            <a:r>
              <a:rPr sz="1600" dirty="0" smtClean="0">
                <a:latin typeface="Lucida Console"/>
                <a:cs typeface="Lucida Console"/>
              </a:rPr>
              <a:t>i</a:t>
            </a:r>
            <a:r>
              <a:rPr sz="1600" spc="-10" dirty="0" smtClean="0">
                <a:latin typeface="Lucida Console"/>
                <a:cs typeface="Lucida Console"/>
              </a:rPr>
              <a:t>n</a:t>
            </a:r>
            <a:endParaRPr sz="1600" dirty="0">
              <a:latin typeface="Lucida Console"/>
              <a:cs typeface="Lucida Console"/>
            </a:endParaRPr>
          </a:p>
          <a:p>
            <a:pPr marL="182245">
              <a:lnSpc>
                <a:spcPct val="100000"/>
              </a:lnSpc>
              <a:spcBef>
                <a:spcPts val="430"/>
              </a:spcBef>
            </a:pPr>
            <a:r>
              <a:rPr sz="1600" spc="-15" dirty="0">
                <a:latin typeface="Lucida Console"/>
                <a:cs typeface="Lucida Console"/>
              </a:rPr>
              <a:t>l</a:t>
            </a:r>
            <a:r>
              <a:rPr sz="1600" dirty="0">
                <a:latin typeface="Lucida Console"/>
                <a:cs typeface="Lucida Console"/>
              </a:rPr>
              <a:t>i</a:t>
            </a:r>
            <a:r>
              <a:rPr sz="1600" spc="-15" dirty="0">
                <a:latin typeface="Lucida Console"/>
                <a:cs typeface="Lucida Console"/>
              </a:rPr>
              <a:t>gh</a:t>
            </a:r>
            <a:r>
              <a:rPr sz="1600" dirty="0">
                <a:latin typeface="Lucida Console"/>
                <a:cs typeface="Lucida Console"/>
              </a:rPr>
              <a:t>t</a:t>
            </a:r>
            <a:r>
              <a:rPr sz="1600" spc="-15" dirty="0">
                <a:latin typeface="Lucida Console"/>
                <a:cs typeface="Lucida Console"/>
              </a:rPr>
              <a:t>s_o</a:t>
            </a:r>
            <a:r>
              <a:rPr sz="1600" dirty="0">
                <a:latin typeface="Lucida Console"/>
                <a:cs typeface="Lucida Console"/>
              </a:rPr>
              <a:t>u</a:t>
            </a:r>
            <a:r>
              <a:rPr sz="1600" spc="-10" dirty="0">
                <a:latin typeface="Lucida Console"/>
                <a:cs typeface="Lucida Console"/>
              </a:rPr>
              <a:t>t</a:t>
            </a:r>
            <a:r>
              <a:rPr sz="1600" spc="-5" dirty="0">
                <a:latin typeface="Lucida Console"/>
                <a:cs typeface="Lucida Console"/>
              </a:rPr>
              <a:t> </a:t>
            </a:r>
            <a:r>
              <a:rPr sz="1600" dirty="0">
                <a:latin typeface="Lucida Console"/>
                <a:cs typeface="Lucida Console"/>
              </a:rPr>
              <a:t>&lt;</a:t>
            </a:r>
            <a:r>
              <a:rPr sz="1600" spc="-10" dirty="0">
                <a:latin typeface="Lucida Console"/>
                <a:cs typeface="Lucida Console"/>
              </a:rPr>
              <a:t>=</a:t>
            </a:r>
            <a:r>
              <a:rPr sz="1600" spc="-5" dirty="0">
                <a:latin typeface="Lucida Console"/>
                <a:cs typeface="Lucida Console"/>
              </a:rPr>
              <a:t> </a:t>
            </a:r>
            <a:r>
              <a:rPr sz="1600" dirty="0">
                <a:latin typeface="Lucida Console"/>
                <a:cs typeface="Lucida Console"/>
              </a:rPr>
              <a:t>l</a:t>
            </a:r>
            <a:r>
              <a:rPr sz="1600" spc="-15" dirty="0">
                <a:latin typeface="Lucida Console"/>
                <a:cs typeface="Lucida Console"/>
              </a:rPr>
              <a:t>ig</a:t>
            </a:r>
            <a:r>
              <a:rPr sz="1600" dirty="0">
                <a:latin typeface="Lucida Console"/>
                <a:cs typeface="Lucida Console"/>
              </a:rPr>
              <a:t>h</a:t>
            </a:r>
            <a:r>
              <a:rPr sz="1600" spc="-15" dirty="0">
                <a:latin typeface="Lucida Console"/>
                <a:cs typeface="Lucida Console"/>
              </a:rPr>
              <a:t>t</a:t>
            </a:r>
            <a:r>
              <a:rPr sz="1600" dirty="0">
                <a:latin typeface="Lucida Console"/>
                <a:cs typeface="Lucida Console"/>
              </a:rPr>
              <a:t>s</a:t>
            </a:r>
            <a:r>
              <a:rPr sz="1600" spc="-15" dirty="0">
                <a:latin typeface="Lucida Console"/>
                <a:cs typeface="Lucida Console"/>
              </a:rPr>
              <a:t>_i</a:t>
            </a:r>
            <a:r>
              <a:rPr sz="1600" spc="-10" dirty="0">
                <a:latin typeface="Lucida Console"/>
                <a:cs typeface="Lucida Console"/>
              </a:rPr>
              <a:t>n</a:t>
            </a:r>
            <a:r>
              <a:rPr sz="1600" spc="-15" dirty="0">
                <a:latin typeface="Lucida Console"/>
                <a:cs typeface="Lucida Console"/>
              </a:rPr>
              <a:t> </a:t>
            </a:r>
            <a:r>
              <a:rPr sz="1600" dirty="0">
                <a:latin typeface="Lucida Console"/>
                <a:cs typeface="Lucida Console"/>
              </a:rPr>
              <a:t>whe</a:t>
            </a:r>
            <a:r>
              <a:rPr sz="1600" spc="-10" dirty="0">
                <a:latin typeface="Lucida Console"/>
                <a:cs typeface="Lucida Console"/>
              </a:rPr>
              <a:t>n</a:t>
            </a:r>
            <a:r>
              <a:rPr sz="1600" spc="5" dirty="0">
                <a:latin typeface="Lucida Console"/>
                <a:cs typeface="Lucida Console"/>
              </a:rPr>
              <a:t> </a:t>
            </a:r>
            <a:r>
              <a:rPr sz="1600" spc="-15" dirty="0">
                <a:latin typeface="Lucida Console"/>
                <a:cs typeface="Lucida Console"/>
              </a:rPr>
              <a:t>enabl</a:t>
            </a:r>
            <a:r>
              <a:rPr sz="1600" spc="-10" dirty="0">
                <a:latin typeface="Lucida Console"/>
                <a:cs typeface="Lucida Console"/>
              </a:rPr>
              <a:t>e</a:t>
            </a:r>
            <a:r>
              <a:rPr sz="1600" spc="-5" dirty="0">
                <a:latin typeface="Lucida Console"/>
                <a:cs typeface="Lucida Console"/>
              </a:rPr>
              <a:t> </a:t>
            </a:r>
            <a:r>
              <a:rPr sz="1600" spc="-10" dirty="0">
                <a:latin typeface="Lucida Console"/>
                <a:cs typeface="Lucida Console"/>
              </a:rPr>
              <a:t>=</a:t>
            </a:r>
            <a:r>
              <a:rPr sz="1600" spc="5" dirty="0">
                <a:latin typeface="Lucida Console"/>
                <a:cs typeface="Lucida Console"/>
              </a:rPr>
              <a:t> </a:t>
            </a:r>
            <a:r>
              <a:rPr sz="1600" spc="-15" dirty="0">
                <a:latin typeface="Lucida Console"/>
                <a:cs typeface="Lucida Console"/>
              </a:rPr>
              <a:t>'</a:t>
            </a:r>
            <a:r>
              <a:rPr sz="1600" dirty="0">
                <a:latin typeface="Lucida Console"/>
                <a:cs typeface="Lucida Console"/>
              </a:rPr>
              <a:t>1</a:t>
            </a:r>
            <a:r>
              <a:rPr sz="1600" spc="-10" dirty="0">
                <a:latin typeface="Lucida Console"/>
                <a:cs typeface="Lucida Console"/>
              </a:rPr>
              <a:t>'</a:t>
            </a:r>
            <a:r>
              <a:rPr sz="1600" dirty="0">
                <a:latin typeface="Lucida Console"/>
                <a:cs typeface="Lucida Console"/>
              </a:rPr>
              <a:t> </a:t>
            </a:r>
            <a:endParaRPr lang="el-GR" sz="1600" dirty="0" smtClean="0">
              <a:latin typeface="Lucida Console"/>
              <a:cs typeface="Lucida Console"/>
            </a:endParaRPr>
          </a:p>
          <a:p>
            <a:pPr marL="182245">
              <a:lnSpc>
                <a:spcPct val="100000"/>
              </a:lnSpc>
              <a:spcBef>
                <a:spcPts val="430"/>
              </a:spcBef>
            </a:pPr>
            <a:r>
              <a:rPr lang="el-GR" sz="1600" dirty="0">
                <a:latin typeface="Lucida Console"/>
                <a:cs typeface="Lucida Console"/>
              </a:rPr>
              <a:t> </a:t>
            </a:r>
            <a:r>
              <a:rPr lang="el-GR" sz="1600" dirty="0" smtClean="0">
                <a:latin typeface="Lucida Console"/>
                <a:cs typeface="Lucida Console"/>
              </a:rPr>
              <a:t>             </a:t>
            </a:r>
            <a:r>
              <a:rPr sz="1600" dirty="0" smtClean="0">
                <a:latin typeface="Lucida Console"/>
                <a:cs typeface="Lucida Console"/>
              </a:rPr>
              <a:t>e</a:t>
            </a:r>
            <a:r>
              <a:rPr sz="1600" spc="-15" dirty="0" smtClean="0">
                <a:latin typeface="Lucida Console"/>
                <a:cs typeface="Lucida Console"/>
              </a:rPr>
              <a:t>ls</a:t>
            </a:r>
            <a:r>
              <a:rPr sz="1600" spc="-10" dirty="0" smtClean="0">
                <a:latin typeface="Lucida Console"/>
                <a:cs typeface="Lucida Console"/>
              </a:rPr>
              <a:t>e</a:t>
            </a:r>
            <a:r>
              <a:rPr lang="el-GR" sz="1600" spc="-10" dirty="0" smtClean="0">
                <a:latin typeface="Lucida Console"/>
                <a:cs typeface="Lucida Console"/>
              </a:rPr>
              <a:t> </a:t>
            </a:r>
            <a:r>
              <a:rPr sz="1600" dirty="0" smtClean="0">
                <a:latin typeface="Lucida Console"/>
                <a:cs typeface="Lucida Console"/>
              </a:rPr>
              <a:t>"</a:t>
            </a:r>
            <a:r>
              <a:rPr sz="1600" spc="-15" dirty="0">
                <a:latin typeface="Lucida Console"/>
                <a:cs typeface="Lucida Console"/>
              </a:rPr>
              <a:t>00</a:t>
            </a:r>
            <a:r>
              <a:rPr sz="1600" dirty="0">
                <a:latin typeface="Lucida Console"/>
                <a:cs typeface="Lucida Console"/>
              </a:rPr>
              <a:t>0</a:t>
            </a:r>
            <a:r>
              <a:rPr sz="1600" spc="-15" dirty="0">
                <a:latin typeface="Lucida Console"/>
                <a:cs typeface="Lucida Console"/>
              </a:rPr>
              <a:t>"</a:t>
            </a:r>
            <a:r>
              <a:rPr sz="1600" spc="-10" dirty="0">
                <a:latin typeface="Lucida Console"/>
                <a:cs typeface="Lucida Console"/>
              </a:rPr>
              <a:t>;</a:t>
            </a:r>
            <a:endParaRPr sz="1600" dirty="0">
              <a:latin typeface="Lucida Console"/>
              <a:cs typeface="Lucida Console"/>
            </a:endParaRPr>
          </a:p>
          <a:p>
            <a:pPr marL="45085">
              <a:lnSpc>
                <a:spcPct val="100000"/>
              </a:lnSpc>
              <a:spcBef>
                <a:spcPts val="430"/>
              </a:spcBef>
            </a:pPr>
            <a:r>
              <a:rPr sz="1600" dirty="0">
                <a:latin typeface="Lucida Console"/>
                <a:cs typeface="Lucida Console"/>
              </a:rPr>
              <a:t>e</a:t>
            </a:r>
            <a:r>
              <a:rPr sz="1600" spc="-15" dirty="0">
                <a:latin typeface="Lucida Console"/>
                <a:cs typeface="Lucida Console"/>
              </a:rPr>
              <a:t>n</a:t>
            </a:r>
            <a:r>
              <a:rPr sz="1600" spc="-10" dirty="0">
                <a:latin typeface="Lucida Console"/>
                <a:cs typeface="Lucida Console"/>
              </a:rPr>
              <a:t>d</a:t>
            </a:r>
            <a:r>
              <a:rPr sz="1600" spc="5" dirty="0">
                <a:latin typeface="Lucida Console"/>
                <a:cs typeface="Lucida Console"/>
              </a:rPr>
              <a:t> </a:t>
            </a:r>
            <a:r>
              <a:rPr sz="1600" spc="-15" dirty="0">
                <a:latin typeface="Lucida Console"/>
                <a:cs typeface="Lucida Console"/>
              </a:rPr>
              <a:t>ar</a:t>
            </a:r>
            <a:r>
              <a:rPr sz="1600" dirty="0">
                <a:latin typeface="Lucida Console"/>
                <a:cs typeface="Lucida Console"/>
              </a:rPr>
              <a:t>c</a:t>
            </a:r>
            <a:r>
              <a:rPr sz="1600" spc="-15" dirty="0">
                <a:latin typeface="Lucida Console"/>
                <a:cs typeface="Lucida Console"/>
              </a:rPr>
              <a:t>hit</a:t>
            </a:r>
            <a:r>
              <a:rPr sz="1600" dirty="0">
                <a:latin typeface="Lucida Console"/>
                <a:cs typeface="Lucida Console"/>
              </a:rPr>
              <a:t>e</a:t>
            </a:r>
            <a:r>
              <a:rPr sz="1600" spc="-15" dirty="0">
                <a:latin typeface="Lucida Console"/>
                <a:cs typeface="Lucida Console"/>
              </a:rPr>
              <a:t>ct</a:t>
            </a:r>
            <a:r>
              <a:rPr sz="1600" dirty="0">
                <a:latin typeface="Lucida Console"/>
                <a:cs typeface="Lucida Console"/>
              </a:rPr>
              <a:t>u</a:t>
            </a:r>
            <a:r>
              <a:rPr sz="1600" spc="-15" dirty="0">
                <a:latin typeface="Lucida Console"/>
                <a:cs typeface="Lucida Console"/>
              </a:rPr>
              <a:t>r</a:t>
            </a:r>
            <a:r>
              <a:rPr sz="1600" spc="-10" dirty="0">
                <a:latin typeface="Lucida Console"/>
                <a:cs typeface="Lucida Console"/>
              </a:rPr>
              <a:t>e</a:t>
            </a:r>
            <a:r>
              <a:rPr sz="1600" spc="5" dirty="0">
                <a:latin typeface="Lucida Console"/>
                <a:cs typeface="Lucida Console"/>
              </a:rPr>
              <a:t> </a:t>
            </a:r>
            <a:r>
              <a:rPr sz="1600" spc="-15" dirty="0">
                <a:latin typeface="Lucida Console"/>
                <a:cs typeface="Lucida Console"/>
              </a:rPr>
              <a:t>cond</a:t>
            </a:r>
            <a:r>
              <a:rPr sz="1600" dirty="0">
                <a:latin typeface="Lucida Console"/>
                <a:cs typeface="Lucida Console"/>
              </a:rPr>
              <a:t>i</a:t>
            </a:r>
            <a:r>
              <a:rPr sz="1600" spc="-15" dirty="0">
                <a:latin typeface="Lucida Console"/>
                <a:cs typeface="Lucida Console"/>
              </a:rPr>
              <a:t>tio</a:t>
            </a:r>
            <a:r>
              <a:rPr sz="1600" dirty="0">
                <a:latin typeface="Lucida Console"/>
                <a:cs typeface="Lucida Console"/>
              </a:rPr>
              <a:t>n</a:t>
            </a:r>
            <a:r>
              <a:rPr sz="1600" spc="-15" dirty="0">
                <a:latin typeface="Lucida Console"/>
                <a:cs typeface="Lucida Console"/>
              </a:rPr>
              <a:t>al</a:t>
            </a:r>
            <a:r>
              <a:rPr sz="1600" dirty="0">
                <a:latin typeface="Lucida Console"/>
                <a:cs typeface="Lucida Console"/>
              </a:rPr>
              <a:t>_</a:t>
            </a:r>
            <a:r>
              <a:rPr sz="1600" spc="-15" dirty="0">
                <a:latin typeface="Lucida Console"/>
                <a:cs typeface="Lucida Console"/>
              </a:rPr>
              <a:t>ena</a:t>
            </a:r>
            <a:r>
              <a:rPr sz="1600" dirty="0">
                <a:latin typeface="Lucida Console"/>
                <a:cs typeface="Lucida Console"/>
              </a:rPr>
              <a:t>b</a:t>
            </a:r>
            <a:r>
              <a:rPr sz="1600" spc="-15" dirty="0">
                <a:latin typeface="Lucida Console"/>
                <a:cs typeface="Lucida Console"/>
              </a:rPr>
              <a:t>le</a:t>
            </a:r>
            <a:r>
              <a:rPr sz="1600" spc="-10" dirty="0">
                <a:latin typeface="Lucida Console"/>
                <a:cs typeface="Lucida Console"/>
              </a:rPr>
              <a:t>;</a:t>
            </a:r>
            <a:endParaRPr sz="1600" dirty="0">
              <a:latin typeface="Lucida Console"/>
              <a:cs typeface="Lucida Console"/>
            </a:endParaRPr>
          </a:p>
        </p:txBody>
      </p:sp>
      <p:sp>
        <p:nvSpPr>
          <p:cNvPr id="4" name="object 12"/>
          <p:cNvSpPr txBox="1"/>
          <p:nvPr/>
        </p:nvSpPr>
        <p:spPr>
          <a:xfrm>
            <a:off x="755576" y="1429249"/>
            <a:ext cx="7056784" cy="1689822"/>
          </a:xfrm>
          <a:prstGeom prst="rect">
            <a:avLst/>
          </a:prstGeom>
          <a:ln w="9524">
            <a:solidFill>
              <a:srgbClr val="9898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5085" marR="774700">
              <a:lnSpc>
                <a:spcPct val="100000"/>
              </a:lnSpc>
            </a:pPr>
            <a:r>
              <a:rPr sz="1600" dirty="0">
                <a:latin typeface="Lucida Console"/>
                <a:cs typeface="Lucida Console"/>
              </a:rPr>
              <a:t>a</a:t>
            </a:r>
            <a:r>
              <a:rPr sz="1600" spc="-15" dirty="0">
                <a:latin typeface="Lucida Console"/>
                <a:cs typeface="Lucida Console"/>
              </a:rPr>
              <a:t>rc</a:t>
            </a:r>
            <a:r>
              <a:rPr sz="1600" dirty="0">
                <a:latin typeface="Lucida Console"/>
                <a:cs typeface="Lucida Console"/>
              </a:rPr>
              <a:t>h</a:t>
            </a:r>
            <a:r>
              <a:rPr sz="1600" spc="-15" dirty="0">
                <a:latin typeface="Lucida Console"/>
                <a:cs typeface="Lucida Console"/>
              </a:rPr>
              <a:t>it</a:t>
            </a:r>
            <a:r>
              <a:rPr sz="1600" dirty="0">
                <a:latin typeface="Lucida Console"/>
                <a:cs typeface="Lucida Console"/>
              </a:rPr>
              <a:t>e</a:t>
            </a:r>
            <a:r>
              <a:rPr sz="1600" spc="-15" dirty="0">
                <a:latin typeface="Lucida Console"/>
                <a:cs typeface="Lucida Console"/>
              </a:rPr>
              <a:t>ctu</a:t>
            </a:r>
            <a:r>
              <a:rPr sz="1600" dirty="0">
                <a:latin typeface="Lucida Console"/>
                <a:cs typeface="Lucida Console"/>
              </a:rPr>
              <a:t>r</a:t>
            </a:r>
            <a:r>
              <a:rPr sz="1600" spc="-10" dirty="0">
                <a:latin typeface="Lucida Console"/>
                <a:cs typeface="Lucida Console"/>
              </a:rPr>
              <a:t>e</a:t>
            </a:r>
            <a:r>
              <a:rPr sz="1600" spc="5" dirty="0">
                <a:latin typeface="Lucida Console"/>
                <a:cs typeface="Lucida Console"/>
              </a:rPr>
              <a:t> </a:t>
            </a:r>
            <a:r>
              <a:rPr sz="1600" spc="-15" dirty="0">
                <a:latin typeface="Lucida Console"/>
                <a:cs typeface="Lucida Console"/>
              </a:rPr>
              <a:t>and_en</a:t>
            </a:r>
            <a:r>
              <a:rPr sz="1600" dirty="0">
                <a:latin typeface="Lucida Console"/>
                <a:cs typeface="Lucida Console"/>
              </a:rPr>
              <a:t>a</a:t>
            </a:r>
            <a:r>
              <a:rPr sz="1600" spc="-15" dirty="0">
                <a:latin typeface="Lucida Console"/>
                <a:cs typeface="Lucida Console"/>
              </a:rPr>
              <a:t>b</a:t>
            </a:r>
            <a:r>
              <a:rPr sz="1600" dirty="0">
                <a:latin typeface="Lucida Console"/>
                <a:cs typeface="Lucida Console"/>
              </a:rPr>
              <a:t>l</a:t>
            </a:r>
            <a:r>
              <a:rPr sz="1600" spc="-10" dirty="0">
                <a:latin typeface="Lucida Console"/>
                <a:cs typeface="Lucida Console"/>
              </a:rPr>
              <a:t>e</a:t>
            </a:r>
            <a:r>
              <a:rPr sz="1600" spc="-15" dirty="0">
                <a:latin typeface="Lucida Console"/>
                <a:cs typeface="Lucida Console"/>
              </a:rPr>
              <a:t> </a:t>
            </a:r>
            <a:r>
              <a:rPr sz="1600" dirty="0">
                <a:latin typeface="Lucida Console"/>
                <a:cs typeface="Lucida Console"/>
              </a:rPr>
              <a:t>o</a:t>
            </a:r>
            <a:r>
              <a:rPr sz="1600" spc="-10" dirty="0">
                <a:latin typeface="Lucida Console"/>
                <a:cs typeface="Lucida Console"/>
              </a:rPr>
              <a:t>f</a:t>
            </a:r>
            <a:r>
              <a:rPr sz="1600" spc="5" dirty="0">
                <a:latin typeface="Lucida Console"/>
                <a:cs typeface="Lucida Console"/>
              </a:rPr>
              <a:t> </a:t>
            </a:r>
            <a:r>
              <a:rPr sz="1600" spc="-15" dirty="0">
                <a:latin typeface="Lucida Console"/>
                <a:cs typeface="Lucida Console"/>
              </a:rPr>
              <a:t>light</a:t>
            </a:r>
            <a:r>
              <a:rPr sz="1600" dirty="0">
                <a:latin typeface="Lucida Console"/>
                <a:cs typeface="Lucida Console"/>
              </a:rPr>
              <a:t>_</a:t>
            </a:r>
            <a:r>
              <a:rPr sz="1600" spc="-15" dirty="0">
                <a:latin typeface="Lucida Console"/>
                <a:cs typeface="Lucida Console"/>
              </a:rPr>
              <a:t>co</a:t>
            </a:r>
            <a:r>
              <a:rPr sz="1600" dirty="0">
                <a:latin typeface="Lucida Console"/>
                <a:cs typeface="Lucida Console"/>
              </a:rPr>
              <a:t>n</a:t>
            </a:r>
            <a:r>
              <a:rPr sz="1600" spc="-15" dirty="0">
                <a:latin typeface="Lucida Console"/>
                <a:cs typeface="Lucida Console"/>
              </a:rPr>
              <a:t>tr</a:t>
            </a:r>
            <a:r>
              <a:rPr sz="1600" dirty="0">
                <a:latin typeface="Lucida Console"/>
                <a:cs typeface="Lucida Console"/>
              </a:rPr>
              <a:t>o</a:t>
            </a:r>
            <a:r>
              <a:rPr sz="1600" spc="-15" dirty="0">
                <a:latin typeface="Lucida Console"/>
                <a:cs typeface="Lucida Console"/>
              </a:rPr>
              <a:t>ll</a:t>
            </a:r>
            <a:r>
              <a:rPr sz="1600" dirty="0">
                <a:latin typeface="Lucida Console"/>
                <a:cs typeface="Lucida Console"/>
              </a:rPr>
              <a:t>e</a:t>
            </a:r>
            <a:r>
              <a:rPr sz="1600" spc="-10" dirty="0">
                <a:latin typeface="Lucida Console"/>
                <a:cs typeface="Lucida Console"/>
              </a:rPr>
              <a:t>r</a:t>
            </a:r>
            <a:r>
              <a:rPr sz="1600" dirty="0">
                <a:latin typeface="Lucida Console"/>
                <a:cs typeface="Lucida Console"/>
              </a:rPr>
              <a:t> i</a:t>
            </a:r>
            <a:r>
              <a:rPr sz="1600" spc="-10" dirty="0">
                <a:latin typeface="Lucida Console"/>
                <a:cs typeface="Lucida Console"/>
              </a:rPr>
              <a:t>s </a:t>
            </a:r>
            <a:endParaRPr lang="el-GR" sz="1600" spc="-10" dirty="0" smtClean="0">
              <a:latin typeface="Lucida Console"/>
              <a:cs typeface="Lucida Console"/>
            </a:endParaRPr>
          </a:p>
          <a:p>
            <a:pPr marL="45085" marR="774700">
              <a:lnSpc>
                <a:spcPct val="100000"/>
              </a:lnSpc>
            </a:pPr>
            <a:r>
              <a:rPr sz="1600" dirty="0" smtClean="0">
                <a:latin typeface="Lucida Console"/>
                <a:cs typeface="Lucida Console"/>
              </a:rPr>
              <a:t>b</a:t>
            </a:r>
            <a:r>
              <a:rPr sz="1600" spc="-15" dirty="0" smtClean="0">
                <a:latin typeface="Lucida Console"/>
                <a:cs typeface="Lucida Console"/>
              </a:rPr>
              <a:t>eg</a:t>
            </a:r>
            <a:r>
              <a:rPr sz="1600" dirty="0" smtClean="0">
                <a:latin typeface="Lucida Console"/>
                <a:cs typeface="Lucida Console"/>
              </a:rPr>
              <a:t>i</a:t>
            </a:r>
            <a:r>
              <a:rPr sz="1600" spc="-10" dirty="0" smtClean="0">
                <a:latin typeface="Lucida Console"/>
                <a:cs typeface="Lucida Console"/>
              </a:rPr>
              <a:t>n</a:t>
            </a:r>
            <a:endParaRPr sz="1600" dirty="0">
              <a:latin typeface="Lucida Console"/>
              <a:cs typeface="Lucida Console"/>
            </a:endParaRPr>
          </a:p>
          <a:p>
            <a:pPr marL="182245" marR="982980" algn="just">
              <a:lnSpc>
                <a:spcPct val="100600"/>
              </a:lnSpc>
              <a:spcBef>
                <a:spcPts val="425"/>
              </a:spcBef>
            </a:pPr>
            <a:r>
              <a:rPr sz="1600" spc="-15" dirty="0">
                <a:latin typeface="Lucida Console"/>
                <a:cs typeface="Lucida Console"/>
              </a:rPr>
              <a:t>l</a:t>
            </a:r>
            <a:r>
              <a:rPr sz="1600" dirty="0">
                <a:latin typeface="Lucida Console"/>
                <a:cs typeface="Lucida Console"/>
              </a:rPr>
              <a:t>i</a:t>
            </a:r>
            <a:r>
              <a:rPr sz="1600" spc="-15" dirty="0">
                <a:latin typeface="Lucida Console"/>
                <a:cs typeface="Lucida Console"/>
              </a:rPr>
              <a:t>gh</a:t>
            </a:r>
            <a:r>
              <a:rPr sz="1600" dirty="0">
                <a:latin typeface="Lucida Console"/>
                <a:cs typeface="Lucida Console"/>
              </a:rPr>
              <a:t>t</a:t>
            </a:r>
            <a:r>
              <a:rPr sz="1600" spc="-15" dirty="0">
                <a:latin typeface="Lucida Console"/>
                <a:cs typeface="Lucida Console"/>
              </a:rPr>
              <a:t>s_o</a:t>
            </a:r>
            <a:r>
              <a:rPr sz="1600" dirty="0">
                <a:latin typeface="Lucida Console"/>
                <a:cs typeface="Lucida Console"/>
              </a:rPr>
              <a:t>u</a:t>
            </a:r>
            <a:r>
              <a:rPr sz="1600" spc="-15" dirty="0">
                <a:latin typeface="Lucida Console"/>
                <a:cs typeface="Lucida Console"/>
              </a:rPr>
              <a:t>t(</a:t>
            </a:r>
            <a:r>
              <a:rPr sz="1600" dirty="0">
                <a:latin typeface="Lucida Console"/>
                <a:cs typeface="Lucida Console"/>
              </a:rPr>
              <a:t>1</a:t>
            </a:r>
            <a:r>
              <a:rPr sz="1600" spc="-10" dirty="0">
                <a:latin typeface="Lucida Console"/>
                <a:cs typeface="Lucida Console"/>
              </a:rPr>
              <a:t>)</a:t>
            </a:r>
            <a:r>
              <a:rPr sz="1600" spc="-5" dirty="0">
                <a:latin typeface="Lucida Console"/>
                <a:cs typeface="Lucida Console"/>
              </a:rPr>
              <a:t> </a:t>
            </a:r>
            <a:r>
              <a:rPr sz="1600" dirty="0">
                <a:latin typeface="Lucida Console"/>
                <a:cs typeface="Lucida Console"/>
              </a:rPr>
              <a:t>&lt;</a:t>
            </a:r>
            <a:r>
              <a:rPr sz="1600" spc="-10" dirty="0">
                <a:latin typeface="Lucida Console"/>
                <a:cs typeface="Lucida Console"/>
              </a:rPr>
              <a:t>=</a:t>
            </a:r>
            <a:r>
              <a:rPr sz="1600" spc="-5" dirty="0">
                <a:latin typeface="Lucida Console"/>
                <a:cs typeface="Lucida Console"/>
              </a:rPr>
              <a:t> </a:t>
            </a:r>
            <a:r>
              <a:rPr sz="1600" dirty="0">
                <a:latin typeface="Lucida Console"/>
                <a:cs typeface="Lucida Console"/>
              </a:rPr>
              <a:t>l</a:t>
            </a:r>
            <a:r>
              <a:rPr sz="1600" spc="-15" dirty="0">
                <a:latin typeface="Lucida Console"/>
                <a:cs typeface="Lucida Console"/>
              </a:rPr>
              <a:t>i</a:t>
            </a:r>
            <a:r>
              <a:rPr sz="1600" dirty="0">
                <a:latin typeface="Lucida Console"/>
                <a:cs typeface="Lucida Console"/>
              </a:rPr>
              <a:t>g</a:t>
            </a:r>
            <a:r>
              <a:rPr sz="1600" spc="-15" dirty="0">
                <a:latin typeface="Lucida Console"/>
                <a:cs typeface="Lucida Console"/>
              </a:rPr>
              <a:t>hts</a:t>
            </a:r>
            <a:r>
              <a:rPr sz="1600" dirty="0">
                <a:latin typeface="Lucida Console"/>
                <a:cs typeface="Lucida Console"/>
              </a:rPr>
              <a:t>_</a:t>
            </a:r>
            <a:r>
              <a:rPr sz="1600" spc="-15" dirty="0">
                <a:latin typeface="Lucida Console"/>
                <a:cs typeface="Lucida Console"/>
              </a:rPr>
              <a:t>in</a:t>
            </a:r>
            <a:r>
              <a:rPr sz="1600" dirty="0">
                <a:latin typeface="Lucida Console"/>
                <a:cs typeface="Lucida Console"/>
              </a:rPr>
              <a:t>(</a:t>
            </a:r>
            <a:r>
              <a:rPr sz="1600" spc="-15" dirty="0">
                <a:latin typeface="Lucida Console"/>
                <a:cs typeface="Lucida Console"/>
              </a:rPr>
              <a:t>1</a:t>
            </a:r>
            <a:r>
              <a:rPr sz="1600" spc="-10" dirty="0">
                <a:latin typeface="Lucida Console"/>
                <a:cs typeface="Lucida Console"/>
              </a:rPr>
              <a:t>)</a:t>
            </a:r>
            <a:r>
              <a:rPr sz="1600" spc="-20" dirty="0">
                <a:latin typeface="Lucida Console"/>
                <a:cs typeface="Lucida Console"/>
              </a:rPr>
              <a:t> </a:t>
            </a:r>
            <a:r>
              <a:rPr sz="1600" dirty="0">
                <a:latin typeface="Lucida Console"/>
                <a:cs typeface="Lucida Console"/>
              </a:rPr>
              <a:t>an</a:t>
            </a:r>
            <a:r>
              <a:rPr sz="1600" spc="-10" dirty="0">
                <a:latin typeface="Lucida Console"/>
                <a:cs typeface="Lucida Console"/>
              </a:rPr>
              <a:t>d</a:t>
            </a:r>
            <a:r>
              <a:rPr sz="1600" spc="5" dirty="0">
                <a:latin typeface="Lucida Console"/>
                <a:cs typeface="Lucida Console"/>
              </a:rPr>
              <a:t> </a:t>
            </a:r>
            <a:r>
              <a:rPr sz="1600" spc="-15" dirty="0">
                <a:latin typeface="Lucida Console"/>
                <a:cs typeface="Lucida Console"/>
              </a:rPr>
              <a:t>enabl</a:t>
            </a:r>
            <a:r>
              <a:rPr sz="1600" dirty="0">
                <a:latin typeface="Lucida Console"/>
                <a:cs typeface="Lucida Console"/>
              </a:rPr>
              <a:t>e</a:t>
            </a:r>
            <a:r>
              <a:rPr sz="1600" spc="-10" dirty="0">
                <a:latin typeface="Lucida Console"/>
                <a:cs typeface="Lucida Console"/>
              </a:rPr>
              <a:t>; </a:t>
            </a:r>
            <a:endParaRPr lang="el-GR" sz="1600" spc="-10" dirty="0" smtClean="0">
              <a:latin typeface="Lucida Console"/>
              <a:cs typeface="Lucida Console"/>
            </a:endParaRPr>
          </a:p>
          <a:p>
            <a:pPr marL="182245" marR="982980" algn="just">
              <a:lnSpc>
                <a:spcPct val="100600"/>
              </a:lnSpc>
              <a:spcBef>
                <a:spcPts val="425"/>
              </a:spcBef>
            </a:pPr>
            <a:r>
              <a:rPr sz="1600" spc="-15" dirty="0" smtClean="0">
                <a:latin typeface="Lucida Console"/>
                <a:cs typeface="Lucida Console"/>
              </a:rPr>
              <a:t>l</a:t>
            </a:r>
            <a:r>
              <a:rPr sz="1600" dirty="0" smtClean="0">
                <a:latin typeface="Lucida Console"/>
                <a:cs typeface="Lucida Console"/>
              </a:rPr>
              <a:t>i</a:t>
            </a:r>
            <a:r>
              <a:rPr sz="1600" spc="-15" dirty="0" smtClean="0">
                <a:latin typeface="Lucida Console"/>
                <a:cs typeface="Lucida Console"/>
              </a:rPr>
              <a:t>gh</a:t>
            </a:r>
            <a:r>
              <a:rPr sz="1600" dirty="0" smtClean="0">
                <a:latin typeface="Lucida Console"/>
                <a:cs typeface="Lucida Console"/>
              </a:rPr>
              <a:t>t</a:t>
            </a:r>
            <a:r>
              <a:rPr sz="1600" spc="-15" dirty="0" smtClean="0">
                <a:latin typeface="Lucida Console"/>
                <a:cs typeface="Lucida Console"/>
              </a:rPr>
              <a:t>s_o</a:t>
            </a:r>
            <a:r>
              <a:rPr sz="1600" dirty="0" smtClean="0">
                <a:latin typeface="Lucida Console"/>
                <a:cs typeface="Lucida Console"/>
              </a:rPr>
              <a:t>u</a:t>
            </a:r>
            <a:r>
              <a:rPr sz="1600" spc="-15" dirty="0" smtClean="0">
                <a:latin typeface="Lucida Console"/>
                <a:cs typeface="Lucida Console"/>
              </a:rPr>
              <a:t>t(</a:t>
            </a:r>
            <a:r>
              <a:rPr sz="1600" dirty="0" smtClean="0">
                <a:latin typeface="Lucida Console"/>
                <a:cs typeface="Lucida Console"/>
              </a:rPr>
              <a:t>2</a:t>
            </a:r>
            <a:r>
              <a:rPr sz="1600" spc="-10" dirty="0">
                <a:latin typeface="Lucida Console"/>
                <a:cs typeface="Lucida Console"/>
              </a:rPr>
              <a:t>)</a:t>
            </a:r>
            <a:r>
              <a:rPr sz="1600" spc="-5" dirty="0">
                <a:latin typeface="Lucida Console"/>
                <a:cs typeface="Lucida Console"/>
              </a:rPr>
              <a:t> </a:t>
            </a:r>
            <a:r>
              <a:rPr sz="1600" dirty="0">
                <a:latin typeface="Lucida Console"/>
                <a:cs typeface="Lucida Console"/>
              </a:rPr>
              <a:t>&lt;</a:t>
            </a:r>
            <a:r>
              <a:rPr sz="1600" spc="-10" dirty="0">
                <a:latin typeface="Lucida Console"/>
                <a:cs typeface="Lucida Console"/>
              </a:rPr>
              <a:t>=</a:t>
            </a:r>
            <a:r>
              <a:rPr sz="1600" spc="-5" dirty="0">
                <a:latin typeface="Lucida Console"/>
                <a:cs typeface="Lucida Console"/>
              </a:rPr>
              <a:t> </a:t>
            </a:r>
            <a:r>
              <a:rPr sz="1600" dirty="0">
                <a:latin typeface="Lucida Console"/>
                <a:cs typeface="Lucida Console"/>
              </a:rPr>
              <a:t>l</a:t>
            </a:r>
            <a:r>
              <a:rPr sz="1600" spc="-15" dirty="0">
                <a:latin typeface="Lucida Console"/>
                <a:cs typeface="Lucida Console"/>
              </a:rPr>
              <a:t>i</a:t>
            </a:r>
            <a:r>
              <a:rPr sz="1600" dirty="0">
                <a:latin typeface="Lucida Console"/>
                <a:cs typeface="Lucida Console"/>
              </a:rPr>
              <a:t>g</a:t>
            </a:r>
            <a:r>
              <a:rPr sz="1600" spc="-15" dirty="0">
                <a:latin typeface="Lucida Console"/>
                <a:cs typeface="Lucida Console"/>
              </a:rPr>
              <a:t>hts</a:t>
            </a:r>
            <a:r>
              <a:rPr sz="1600" dirty="0">
                <a:latin typeface="Lucida Console"/>
                <a:cs typeface="Lucida Console"/>
              </a:rPr>
              <a:t>_</a:t>
            </a:r>
            <a:r>
              <a:rPr sz="1600" spc="-15" dirty="0">
                <a:latin typeface="Lucida Console"/>
                <a:cs typeface="Lucida Console"/>
              </a:rPr>
              <a:t>in</a:t>
            </a:r>
            <a:r>
              <a:rPr sz="1600" dirty="0">
                <a:latin typeface="Lucida Console"/>
                <a:cs typeface="Lucida Console"/>
              </a:rPr>
              <a:t>(</a:t>
            </a:r>
            <a:r>
              <a:rPr sz="1600" spc="-15" dirty="0">
                <a:latin typeface="Lucida Console"/>
                <a:cs typeface="Lucida Console"/>
              </a:rPr>
              <a:t>2</a:t>
            </a:r>
            <a:r>
              <a:rPr sz="1600" spc="-10" dirty="0">
                <a:latin typeface="Lucida Console"/>
                <a:cs typeface="Lucida Console"/>
              </a:rPr>
              <a:t>)</a:t>
            </a:r>
            <a:r>
              <a:rPr sz="1600" spc="-20" dirty="0">
                <a:latin typeface="Lucida Console"/>
                <a:cs typeface="Lucida Console"/>
              </a:rPr>
              <a:t> </a:t>
            </a:r>
            <a:r>
              <a:rPr sz="1600" dirty="0">
                <a:latin typeface="Lucida Console"/>
                <a:cs typeface="Lucida Console"/>
              </a:rPr>
              <a:t>an</a:t>
            </a:r>
            <a:r>
              <a:rPr sz="1600" spc="-10" dirty="0">
                <a:latin typeface="Lucida Console"/>
                <a:cs typeface="Lucida Console"/>
              </a:rPr>
              <a:t>d</a:t>
            </a:r>
            <a:r>
              <a:rPr sz="1600" spc="5" dirty="0">
                <a:latin typeface="Lucida Console"/>
                <a:cs typeface="Lucida Console"/>
              </a:rPr>
              <a:t> </a:t>
            </a:r>
            <a:r>
              <a:rPr sz="1600" spc="-15" dirty="0">
                <a:latin typeface="Lucida Console"/>
                <a:cs typeface="Lucida Console"/>
              </a:rPr>
              <a:t>enabl</a:t>
            </a:r>
            <a:r>
              <a:rPr sz="1600" dirty="0">
                <a:latin typeface="Lucida Console"/>
                <a:cs typeface="Lucida Console"/>
              </a:rPr>
              <a:t>e</a:t>
            </a:r>
            <a:r>
              <a:rPr sz="1600" spc="-10" dirty="0">
                <a:latin typeface="Lucida Console"/>
                <a:cs typeface="Lucida Console"/>
              </a:rPr>
              <a:t>; </a:t>
            </a:r>
            <a:endParaRPr lang="el-GR" sz="1600" spc="-10" dirty="0" smtClean="0">
              <a:latin typeface="Lucida Console"/>
              <a:cs typeface="Lucida Console"/>
            </a:endParaRPr>
          </a:p>
          <a:p>
            <a:pPr marL="182245" marR="982980" algn="just">
              <a:lnSpc>
                <a:spcPct val="100600"/>
              </a:lnSpc>
              <a:spcBef>
                <a:spcPts val="425"/>
              </a:spcBef>
            </a:pPr>
            <a:r>
              <a:rPr sz="1600" spc="-15" dirty="0" smtClean="0">
                <a:latin typeface="Lucida Console"/>
                <a:cs typeface="Lucida Console"/>
              </a:rPr>
              <a:t>l</a:t>
            </a:r>
            <a:r>
              <a:rPr sz="1600" dirty="0" smtClean="0">
                <a:latin typeface="Lucida Console"/>
                <a:cs typeface="Lucida Console"/>
              </a:rPr>
              <a:t>i</a:t>
            </a:r>
            <a:r>
              <a:rPr sz="1600" spc="-15" dirty="0" smtClean="0">
                <a:latin typeface="Lucida Console"/>
                <a:cs typeface="Lucida Console"/>
              </a:rPr>
              <a:t>gh</a:t>
            </a:r>
            <a:r>
              <a:rPr sz="1600" dirty="0" smtClean="0">
                <a:latin typeface="Lucida Console"/>
                <a:cs typeface="Lucida Console"/>
              </a:rPr>
              <a:t>t</a:t>
            </a:r>
            <a:r>
              <a:rPr sz="1600" spc="-15" dirty="0" smtClean="0">
                <a:latin typeface="Lucida Console"/>
                <a:cs typeface="Lucida Console"/>
              </a:rPr>
              <a:t>s_o</a:t>
            </a:r>
            <a:r>
              <a:rPr sz="1600" dirty="0" smtClean="0">
                <a:latin typeface="Lucida Console"/>
                <a:cs typeface="Lucida Console"/>
              </a:rPr>
              <a:t>u</a:t>
            </a:r>
            <a:r>
              <a:rPr sz="1600" spc="-15" dirty="0" smtClean="0">
                <a:latin typeface="Lucida Console"/>
                <a:cs typeface="Lucida Console"/>
              </a:rPr>
              <a:t>t(</a:t>
            </a:r>
            <a:r>
              <a:rPr sz="1600" dirty="0" smtClean="0">
                <a:latin typeface="Lucida Console"/>
                <a:cs typeface="Lucida Console"/>
              </a:rPr>
              <a:t>3</a:t>
            </a:r>
            <a:r>
              <a:rPr sz="1600" spc="-10" dirty="0">
                <a:latin typeface="Lucida Console"/>
                <a:cs typeface="Lucida Console"/>
              </a:rPr>
              <a:t>)</a:t>
            </a:r>
            <a:r>
              <a:rPr sz="1600" spc="-5" dirty="0">
                <a:latin typeface="Lucida Console"/>
                <a:cs typeface="Lucida Console"/>
              </a:rPr>
              <a:t> </a:t>
            </a:r>
            <a:r>
              <a:rPr sz="1600" dirty="0">
                <a:latin typeface="Lucida Console"/>
                <a:cs typeface="Lucida Console"/>
              </a:rPr>
              <a:t>&lt;</a:t>
            </a:r>
            <a:r>
              <a:rPr sz="1600" spc="-10" dirty="0">
                <a:latin typeface="Lucida Console"/>
                <a:cs typeface="Lucida Console"/>
              </a:rPr>
              <a:t>=</a:t>
            </a:r>
            <a:r>
              <a:rPr sz="1600" spc="-5" dirty="0">
                <a:latin typeface="Lucida Console"/>
                <a:cs typeface="Lucida Console"/>
              </a:rPr>
              <a:t> </a:t>
            </a:r>
            <a:r>
              <a:rPr sz="1600" dirty="0">
                <a:latin typeface="Lucida Console"/>
                <a:cs typeface="Lucida Console"/>
              </a:rPr>
              <a:t>l</a:t>
            </a:r>
            <a:r>
              <a:rPr sz="1600" spc="-15" dirty="0">
                <a:latin typeface="Lucida Console"/>
                <a:cs typeface="Lucida Console"/>
              </a:rPr>
              <a:t>i</a:t>
            </a:r>
            <a:r>
              <a:rPr sz="1600" dirty="0">
                <a:latin typeface="Lucida Console"/>
                <a:cs typeface="Lucida Console"/>
              </a:rPr>
              <a:t>g</a:t>
            </a:r>
            <a:r>
              <a:rPr sz="1600" spc="-15" dirty="0">
                <a:latin typeface="Lucida Console"/>
                <a:cs typeface="Lucida Console"/>
              </a:rPr>
              <a:t>hts</a:t>
            </a:r>
            <a:r>
              <a:rPr sz="1600" dirty="0">
                <a:latin typeface="Lucida Console"/>
                <a:cs typeface="Lucida Console"/>
              </a:rPr>
              <a:t>_</a:t>
            </a:r>
            <a:r>
              <a:rPr sz="1600" spc="-15" dirty="0">
                <a:latin typeface="Lucida Console"/>
                <a:cs typeface="Lucida Console"/>
              </a:rPr>
              <a:t>in</a:t>
            </a:r>
            <a:r>
              <a:rPr sz="1600" dirty="0">
                <a:latin typeface="Lucida Console"/>
                <a:cs typeface="Lucida Console"/>
              </a:rPr>
              <a:t>(</a:t>
            </a:r>
            <a:r>
              <a:rPr sz="1600" spc="-15" dirty="0">
                <a:latin typeface="Lucida Console"/>
                <a:cs typeface="Lucida Console"/>
              </a:rPr>
              <a:t>3</a:t>
            </a:r>
            <a:r>
              <a:rPr sz="1600" spc="-10" dirty="0">
                <a:latin typeface="Lucida Console"/>
                <a:cs typeface="Lucida Console"/>
              </a:rPr>
              <a:t>)</a:t>
            </a:r>
            <a:r>
              <a:rPr sz="1600" spc="-20" dirty="0">
                <a:latin typeface="Lucida Console"/>
                <a:cs typeface="Lucida Console"/>
              </a:rPr>
              <a:t> </a:t>
            </a:r>
            <a:r>
              <a:rPr sz="1600" dirty="0">
                <a:latin typeface="Lucida Console"/>
                <a:cs typeface="Lucida Console"/>
              </a:rPr>
              <a:t>an</a:t>
            </a:r>
            <a:r>
              <a:rPr sz="1600" spc="-10" dirty="0">
                <a:latin typeface="Lucida Console"/>
                <a:cs typeface="Lucida Console"/>
              </a:rPr>
              <a:t>d</a:t>
            </a:r>
            <a:r>
              <a:rPr sz="1600" spc="5" dirty="0">
                <a:latin typeface="Lucida Console"/>
                <a:cs typeface="Lucida Console"/>
              </a:rPr>
              <a:t> </a:t>
            </a:r>
            <a:r>
              <a:rPr sz="1600" spc="-15" dirty="0">
                <a:latin typeface="Lucida Console"/>
                <a:cs typeface="Lucida Console"/>
              </a:rPr>
              <a:t>enabl</a:t>
            </a:r>
            <a:r>
              <a:rPr sz="1600" dirty="0">
                <a:latin typeface="Lucida Console"/>
                <a:cs typeface="Lucida Console"/>
              </a:rPr>
              <a:t>e</a:t>
            </a:r>
            <a:r>
              <a:rPr sz="1600" spc="-10" dirty="0">
                <a:latin typeface="Lucida Console"/>
                <a:cs typeface="Lucida Console"/>
              </a:rPr>
              <a:t>;</a:t>
            </a:r>
            <a:endParaRPr sz="1600" dirty="0">
              <a:latin typeface="Lucida Console"/>
              <a:cs typeface="Lucida Console"/>
            </a:endParaRPr>
          </a:p>
          <a:p>
            <a:pPr marL="45085">
              <a:lnSpc>
                <a:spcPct val="100000"/>
              </a:lnSpc>
              <a:spcBef>
                <a:spcPts val="430"/>
              </a:spcBef>
            </a:pPr>
            <a:r>
              <a:rPr sz="1600" dirty="0">
                <a:latin typeface="Lucida Console"/>
                <a:cs typeface="Lucida Console"/>
              </a:rPr>
              <a:t>e</a:t>
            </a:r>
            <a:r>
              <a:rPr sz="1600" spc="-15" dirty="0">
                <a:latin typeface="Lucida Console"/>
                <a:cs typeface="Lucida Console"/>
              </a:rPr>
              <a:t>n</a:t>
            </a:r>
            <a:r>
              <a:rPr sz="1600" spc="-10" dirty="0">
                <a:latin typeface="Lucida Console"/>
                <a:cs typeface="Lucida Console"/>
              </a:rPr>
              <a:t>d</a:t>
            </a:r>
            <a:r>
              <a:rPr sz="1600" spc="5" dirty="0">
                <a:latin typeface="Lucida Console"/>
                <a:cs typeface="Lucida Console"/>
              </a:rPr>
              <a:t> </a:t>
            </a:r>
            <a:r>
              <a:rPr sz="1600" spc="-15" dirty="0">
                <a:latin typeface="Lucida Console"/>
                <a:cs typeface="Lucida Console"/>
              </a:rPr>
              <a:t>ar</a:t>
            </a:r>
            <a:r>
              <a:rPr sz="1600" dirty="0">
                <a:latin typeface="Lucida Console"/>
                <a:cs typeface="Lucida Console"/>
              </a:rPr>
              <a:t>c</a:t>
            </a:r>
            <a:r>
              <a:rPr sz="1600" spc="-15" dirty="0">
                <a:latin typeface="Lucida Console"/>
                <a:cs typeface="Lucida Console"/>
              </a:rPr>
              <a:t>hit</a:t>
            </a:r>
            <a:r>
              <a:rPr sz="1600" dirty="0">
                <a:latin typeface="Lucida Console"/>
                <a:cs typeface="Lucida Console"/>
              </a:rPr>
              <a:t>e</a:t>
            </a:r>
            <a:r>
              <a:rPr sz="1600" spc="-15" dirty="0">
                <a:latin typeface="Lucida Console"/>
                <a:cs typeface="Lucida Console"/>
              </a:rPr>
              <a:t>ct</a:t>
            </a:r>
            <a:r>
              <a:rPr sz="1600" dirty="0">
                <a:latin typeface="Lucida Console"/>
                <a:cs typeface="Lucida Console"/>
              </a:rPr>
              <a:t>u</a:t>
            </a:r>
            <a:r>
              <a:rPr sz="1600" spc="-15" dirty="0">
                <a:latin typeface="Lucida Console"/>
                <a:cs typeface="Lucida Console"/>
              </a:rPr>
              <a:t>r</a:t>
            </a:r>
            <a:r>
              <a:rPr sz="1600" spc="-10" dirty="0">
                <a:latin typeface="Lucida Console"/>
                <a:cs typeface="Lucida Console"/>
              </a:rPr>
              <a:t>e</a:t>
            </a:r>
            <a:r>
              <a:rPr sz="1600" spc="5" dirty="0">
                <a:latin typeface="Lucida Console"/>
                <a:cs typeface="Lucida Console"/>
              </a:rPr>
              <a:t> </a:t>
            </a:r>
            <a:r>
              <a:rPr sz="1600" spc="-15" dirty="0">
                <a:latin typeface="Lucida Console"/>
                <a:cs typeface="Lucida Console"/>
              </a:rPr>
              <a:t>and_</a:t>
            </a:r>
            <a:r>
              <a:rPr sz="1600" dirty="0">
                <a:latin typeface="Lucida Console"/>
                <a:cs typeface="Lucida Console"/>
              </a:rPr>
              <a:t>e</a:t>
            </a:r>
            <a:r>
              <a:rPr sz="1600" spc="-15" dirty="0">
                <a:latin typeface="Lucida Console"/>
                <a:cs typeface="Lucida Console"/>
              </a:rPr>
              <a:t>nab</a:t>
            </a:r>
            <a:r>
              <a:rPr sz="1600" dirty="0">
                <a:latin typeface="Lucida Console"/>
                <a:cs typeface="Lucida Console"/>
              </a:rPr>
              <a:t>l</a:t>
            </a:r>
            <a:r>
              <a:rPr sz="1600" spc="-15" dirty="0">
                <a:latin typeface="Lucida Console"/>
                <a:cs typeface="Lucida Console"/>
              </a:rPr>
              <a:t>e</a:t>
            </a:r>
            <a:r>
              <a:rPr sz="1600" spc="-10" dirty="0">
                <a:latin typeface="Lucida Console"/>
                <a:cs typeface="Lucida Console"/>
              </a:rPr>
              <a:t>;</a:t>
            </a:r>
            <a:endParaRPr sz="1600" dirty="0">
              <a:latin typeface="Lucida Console"/>
              <a:cs typeface="Lucida Console"/>
            </a:endParaRPr>
          </a:p>
        </p:txBody>
      </p:sp>
      <p:sp>
        <p:nvSpPr>
          <p:cNvPr id="6" name="object 14"/>
          <p:cNvSpPr/>
          <p:nvPr/>
        </p:nvSpPr>
        <p:spPr>
          <a:xfrm>
            <a:off x="1498085" y="1310635"/>
            <a:ext cx="4558665" cy="3415665"/>
          </a:xfrm>
          <a:custGeom>
            <a:avLst/>
            <a:gdLst/>
            <a:ahLst/>
            <a:cxnLst/>
            <a:rect l="l" t="t" r="r" b="b"/>
            <a:pathLst>
              <a:path w="4558665" h="3415665">
                <a:moveTo>
                  <a:pt x="0" y="3415283"/>
                </a:moveTo>
                <a:lnTo>
                  <a:pt x="4558283" y="3415283"/>
                </a:lnTo>
                <a:lnTo>
                  <a:pt x="4558283" y="0"/>
                </a:lnTo>
                <a:lnTo>
                  <a:pt x="0" y="0"/>
                </a:lnTo>
                <a:lnTo>
                  <a:pt x="0" y="3415283"/>
                </a:lnTo>
                <a:close/>
              </a:path>
            </a:pathLst>
          </a:custGeom>
          <a:ln w="12191">
            <a:noFill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8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Παράδειγµα δυαδικής </a:t>
            </a:r>
            <a:r>
              <a:rPr lang="el-GR" dirty="0" smtClean="0"/>
              <a:t>κωδικοποίησης</a:t>
            </a:r>
            <a:r>
              <a:rPr lang="en-US" dirty="0" smtClean="0"/>
              <a:t> </a:t>
            </a:r>
            <a:r>
              <a:rPr lang="en-US" sz="3200" b="0" dirty="0" smtClean="0"/>
              <a:t>2/2</a:t>
            </a:r>
            <a:endParaRPr lang="el-GR" sz="3200" b="0" dirty="0"/>
          </a:p>
        </p:txBody>
      </p:sp>
    </p:spTree>
    <p:extLst>
      <p:ext uri="{BB962C8B-B14F-4D97-AF65-F5344CB8AC3E}">
        <p14:creationId xmlns:p14="http://schemas.microsoft.com/office/powerpoint/2010/main" val="41755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1"/>
          <p:cNvSpPr txBox="1"/>
          <p:nvPr/>
        </p:nvSpPr>
        <p:spPr>
          <a:xfrm>
            <a:off x="899592" y="3933056"/>
            <a:ext cx="7459418" cy="1715854"/>
          </a:xfrm>
          <a:prstGeom prst="rect">
            <a:avLst/>
          </a:prstGeom>
          <a:ln w="9524">
            <a:solidFill>
              <a:srgbClr val="9898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5085">
              <a:lnSpc>
                <a:spcPct val="100000"/>
              </a:lnSpc>
            </a:pPr>
            <a:r>
              <a:rPr sz="1400" spc="-10" dirty="0">
                <a:latin typeface="Lucida Console"/>
                <a:cs typeface="Lucida Console"/>
              </a:rPr>
              <a:t>type</a:t>
            </a:r>
            <a:r>
              <a:rPr sz="1400" spc="5" dirty="0">
                <a:latin typeface="Lucida Console"/>
                <a:cs typeface="Lucida Console"/>
              </a:rPr>
              <a:t> </a:t>
            </a:r>
            <a:r>
              <a:rPr sz="1400" spc="-10" dirty="0">
                <a:latin typeface="Lucida Console"/>
                <a:cs typeface="Lucida Console"/>
              </a:rPr>
              <a:t>alu_function</a:t>
            </a:r>
            <a:r>
              <a:rPr sz="1400" spc="-25" dirty="0">
                <a:latin typeface="Lucida Console"/>
                <a:cs typeface="Lucida Console"/>
              </a:rPr>
              <a:t> </a:t>
            </a:r>
            <a:r>
              <a:rPr sz="1400" spc="-10" dirty="0">
                <a:latin typeface="Lucida Console"/>
                <a:cs typeface="Lucida Console"/>
              </a:rPr>
              <a:t>is</a:t>
            </a:r>
            <a:r>
              <a:rPr sz="1400" spc="-5" dirty="0">
                <a:latin typeface="Lucida Console"/>
                <a:cs typeface="Lucida Console"/>
              </a:rPr>
              <a:t> </a:t>
            </a:r>
            <a:r>
              <a:rPr sz="1400" spc="-10" dirty="0">
                <a:latin typeface="Lucida Console"/>
                <a:cs typeface="Lucida Console"/>
              </a:rPr>
              <a:t>(pass,</a:t>
            </a:r>
            <a:r>
              <a:rPr sz="1400" spc="-5" dirty="0">
                <a:latin typeface="Lucida Console"/>
                <a:cs typeface="Lucida Console"/>
              </a:rPr>
              <a:t> </a:t>
            </a:r>
            <a:r>
              <a:rPr sz="1400" spc="-10" dirty="0">
                <a:latin typeface="Lucida Console"/>
                <a:cs typeface="Lucida Console"/>
              </a:rPr>
              <a:t>add,</a:t>
            </a:r>
            <a:r>
              <a:rPr sz="1400" spc="-5" dirty="0">
                <a:latin typeface="Lucida Console"/>
                <a:cs typeface="Lucida Console"/>
              </a:rPr>
              <a:t> </a:t>
            </a:r>
            <a:r>
              <a:rPr sz="1400" spc="-10" dirty="0" smtClean="0">
                <a:latin typeface="Lucida Console"/>
                <a:cs typeface="Lucida Console"/>
              </a:rPr>
              <a:t>subtract,multiply</a:t>
            </a:r>
            <a:r>
              <a:rPr sz="1400" spc="-10" dirty="0">
                <a:latin typeface="Lucida Console"/>
                <a:cs typeface="Lucida Console"/>
              </a:rPr>
              <a:t>,</a:t>
            </a:r>
            <a:r>
              <a:rPr sz="1400" spc="-5" dirty="0">
                <a:latin typeface="Lucida Console"/>
                <a:cs typeface="Lucida Console"/>
              </a:rPr>
              <a:t> </a:t>
            </a:r>
            <a:r>
              <a:rPr sz="1400" spc="-10" dirty="0">
                <a:latin typeface="Lucida Console"/>
                <a:cs typeface="Lucida Console"/>
              </a:rPr>
              <a:t>divide);</a:t>
            </a:r>
            <a:endParaRPr sz="1400" dirty="0">
              <a:latin typeface="Lucida Console"/>
              <a:cs typeface="Lucida Console"/>
            </a:endParaRPr>
          </a:p>
          <a:p>
            <a:pPr marL="45085">
              <a:lnSpc>
                <a:spcPct val="100000"/>
              </a:lnSpc>
              <a:spcBef>
                <a:spcPts val="120"/>
              </a:spcBef>
            </a:pPr>
            <a:r>
              <a:rPr sz="1400" spc="-10" dirty="0">
                <a:latin typeface="Lucida Console"/>
                <a:cs typeface="Lucida Console"/>
              </a:rPr>
              <a:t>type</a:t>
            </a:r>
            <a:r>
              <a:rPr sz="1400" spc="5" dirty="0">
                <a:latin typeface="Lucida Console"/>
                <a:cs typeface="Lucida Console"/>
              </a:rPr>
              <a:t> </a:t>
            </a:r>
            <a:r>
              <a:rPr sz="1400" spc="-10" dirty="0">
                <a:latin typeface="Lucida Console"/>
                <a:cs typeface="Lucida Console"/>
              </a:rPr>
              <a:t>octal_digit</a:t>
            </a:r>
            <a:r>
              <a:rPr sz="1400" spc="-25" dirty="0">
                <a:latin typeface="Lucida Console"/>
                <a:cs typeface="Lucida Console"/>
              </a:rPr>
              <a:t> </a:t>
            </a:r>
            <a:r>
              <a:rPr sz="1400" spc="-10" dirty="0">
                <a:latin typeface="Lucida Console"/>
                <a:cs typeface="Lucida Console"/>
              </a:rPr>
              <a:t>is</a:t>
            </a:r>
            <a:r>
              <a:rPr sz="1400" spc="-5" dirty="0">
                <a:latin typeface="Lucida Console"/>
                <a:cs typeface="Lucida Console"/>
              </a:rPr>
              <a:t> </a:t>
            </a:r>
            <a:r>
              <a:rPr sz="1400" spc="-10" dirty="0">
                <a:latin typeface="Lucida Console"/>
                <a:cs typeface="Lucida Console"/>
              </a:rPr>
              <a:t>('0',</a:t>
            </a:r>
            <a:r>
              <a:rPr sz="1400" spc="-5" dirty="0">
                <a:latin typeface="Lucida Console"/>
                <a:cs typeface="Lucida Console"/>
              </a:rPr>
              <a:t> </a:t>
            </a:r>
            <a:r>
              <a:rPr sz="1400" spc="-10" dirty="0">
                <a:latin typeface="Lucida Console"/>
                <a:cs typeface="Lucida Console"/>
              </a:rPr>
              <a:t>'1',</a:t>
            </a:r>
            <a:r>
              <a:rPr sz="1400" spc="-5" dirty="0">
                <a:latin typeface="Lucida Console"/>
                <a:cs typeface="Lucida Console"/>
              </a:rPr>
              <a:t> </a:t>
            </a:r>
            <a:r>
              <a:rPr sz="1400" spc="-10" dirty="0">
                <a:latin typeface="Lucida Console"/>
                <a:cs typeface="Lucida Console"/>
              </a:rPr>
              <a:t>'2',</a:t>
            </a:r>
            <a:r>
              <a:rPr sz="1400" spc="-5" dirty="0">
                <a:latin typeface="Lucida Console"/>
                <a:cs typeface="Lucida Console"/>
              </a:rPr>
              <a:t> </a:t>
            </a:r>
            <a:r>
              <a:rPr sz="1400" spc="-10" dirty="0">
                <a:latin typeface="Lucida Console"/>
                <a:cs typeface="Lucida Console"/>
              </a:rPr>
              <a:t>'3',</a:t>
            </a:r>
            <a:r>
              <a:rPr sz="1400" spc="-5" dirty="0">
                <a:latin typeface="Lucida Console"/>
                <a:cs typeface="Lucida Console"/>
              </a:rPr>
              <a:t> </a:t>
            </a:r>
            <a:r>
              <a:rPr sz="1400" spc="-10" dirty="0">
                <a:latin typeface="Lucida Console"/>
                <a:cs typeface="Lucida Console"/>
              </a:rPr>
              <a:t>'4</a:t>
            </a:r>
            <a:r>
              <a:rPr sz="1400" spc="-10" dirty="0" smtClean="0">
                <a:latin typeface="Lucida Console"/>
                <a:cs typeface="Lucida Console"/>
              </a:rPr>
              <a:t>',</a:t>
            </a:r>
            <a:r>
              <a:rPr lang="el-GR" sz="1400" spc="-10" dirty="0" smtClean="0">
                <a:latin typeface="Lucida Console"/>
                <a:cs typeface="Lucida Console"/>
              </a:rPr>
              <a:t> </a:t>
            </a:r>
            <a:r>
              <a:rPr sz="1400" spc="-10" dirty="0" smtClean="0">
                <a:latin typeface="Lucida Console"/>
                <a:cs typeface="Lucida Console"/>
              </a:rPr>
              <a:t>'5</a:t>
            </a:r>
            <a:r>
              <a:rPr sz="1400" spc="-10" dirty="0">
                <a:latin typeface="Lucida Console"/>
                <a:cs typeface="Lucida Console"/>
              </a:rPr>
              <a:t>',</a:t>
            </a:r>
            <a:r>
              <a:rPr sz="1400" spc="-5" dirty="0">
                <a:latin typeface="Lucida Console"/>
                <a:cs typeface="Lucida Console"/>
              </a:rPr>
              <a:t> </a:t>
            </a:r>
            <a:r>
              <a:rPr sz="1400" spc="-10" dirty="0">
                <a:latin typeface="Lucida Console"/>
                <a:cs typeface="Lucida Console"/>
              </a:rPr>
              <a:t>'6',</a:t>
            </a:r>
            <a:r>
              <a:rPr sz="1400" spc="-5" dirty="0">
                <a:latin typeface="Lucida Console"/>
                <a:cs typeface="Lucida Console"/>
              </a:rPr>
              <a:t> </a:t>
            </a:r>
            <a:r>
              <a:rPr sz="1400" spc="-10" dirty="0">
                <a:latin typeface="Lucida Console"/>
                <a:cs typeface="Lucida Console"/>
              </a:rPr>
              <a:t>'7');</a:t>
            </a:r>
            <a:endParaRPr sz="1400" dirty="0">
              <a:latin typeface="Lucida Console"/>
              <a:cs typeface="Lucida Console"/>
            </a:endParaRPr>
          </a:p>
          <a:p>
            <a:pPr marL="45085">
              <a:lnSpc>
                <a:spcPct val="100000"/>
              </a:lnSpc>
              <a:spcBef>
                <a:spcPts val="120"/>
              </a:spcBef>
            </a:pPr>
            <a:r>
              <a:rPr sz="1400" spc="-10" dirty="0">
                <a:latin typeface="Lucida Console"/>
                <a:cs typeface="Lucida Console"/>
              </a:rPr>
              <a:t>…</a:t>
            </a:r>
            <a:endParaRPr sz="1400" dirty="0">
              <a:latin typeface="Lucida Console"/>
              <a:cs typeface="Lucida Console"/>
            </a:endParaRPr>
          </a:p>
          <a:p>
            <a:pPr marL="45085">
              <a:lnSpc>
                <a:spcPct val="100000"/>
              </a:lnSpc>
              <a:spcBef>
                <a:spcPts val="120"/>
              </a:spcBef>
            </a:pPr>
            <a:r>
              <a:rPr sz="1400" spc="-10" dirty="0">
                <a:latin typeface="Lucida Console"/>
                <a:cs typeface="Lucida Console"/>
              </a:rPr>
              <a:t>variable</a:t>
            </a:r>
            <a:r>
              <a:rPr sz="1400" spc="5" dirty="0">
                <a:latin typeface="Lucida Console"/>
                <a:cs typeface="Lucida Console"/>
              </a:rPr>
              <a:t> </a:t>
            </a:r>
            <a:r>
              <a:rPr sz="1400" spc="-10" dirty="0">
                <a:latin typeface="Lucida Console"/>
                <a:cs typeface="Lucida Console"/>
              </a:rPr>
              <a:t>alu_op</a:t>
            </a:r>
            <a:r>
              <a:rPr sz="1400" spc="-5" dirty="0">
                <a:latin typeface="Lucida Console"/>
                <a:cs typeface="Lucida Console"/>
              </a:rPr>
              <a:t> </a:t>
            </a:r>
            <a:r>
              <a:rPr sz="1400" spc="-10" dirty="0">
                <a:latin typeface="Lucida Console"/>
                <a:cs typeface="Lucida Console"/>
              </a:rPr>
              <a:t>:</a:t>
            </a:r>
            <a:r>
              <a:rPr sz="1400" spc="-5" dirty="0">
                <a:latin typeface="Lucida Console"/>
                <a:cs typeface="Lucida Console"/>
              </a:rPr>
              <a:t> </a:t>
            </a:r>
            <a:r>
              <a:rPr sz="1400" spc="-10" dirty="0">
                <a:latin typeface="Lucida Console"/>
                <a:cs typeface="Lucida Console"/>
              </a:rPr>
              <a:t>a</a:t>
            </a:r>
            <a:r>
              <a:rPr sz="1400" spc="-25" dirty="0">
                <a:latin typeface="Lucida Console"/>
                <a:cs typeface="Lucida Console"/>
              </a:rPr>
              <a:t>l</a:t>
            </a:r>
            <a:r>
              <a:rPr sz="1400" spc="-10" dirty="0">
                <a:latin typeface="Lucida Console"/>
                <a:cs typeface="Lucida Console"/>
              </a:rPr>
              <a:t>u_function;</a:t>
            </a:r>
            <a:endParaRPr sz="1400" dirty="0">
              <a:latin typeface="Lucida Console"/>
              <a:cs typeface="Lucida Console"/>
            </a:endParaRPr>
          </a:p>
          <a:p>
            <a:pPr marL="45085">
              <a:lnSpc>
                <a:spcPct val="100000"/>
              </a:lnSpc>
              <a:spcBef>
                <a:spcPts val="120"/>
              </a:spcBef>
            </a:pPr>
            <a:r>
              <a:rPr sz="1400" spc="-10" dirty="0">
                <a:latin typeface="Lucida Console"/>
                <a:cs typeface="Lucida Console"/>
              </a:rPr>
              <a:t>variable</a:t>
            </a:r>
            <a:r>
              <a:rPr sz="1400" spc="5" dirty="0">
                <a:latin typeface="Lucida Console"/>
                <a:cs typeface="Lucida Console"/>
              </a:rPr>
              <a:t> </a:t>
            </a:r>
            <a:r>
              <a:rPr sz="1400" spc="-10" dirty="0">
                <a:latin typeface="Lucida Console"/>
                <a:cs typeface="Lucida Console"/>
              </a:rPr>
              <a:t>last_digit</a:t>
            </a:r>
            <a:r>
              <a:rPr sz="1400" spc="-15" dirty="0">
                <a:latin typeface="Lucida Console"/>
                <a:cs typeface="Lucida Console"/>
              </a:rPr>
              <a:t> </a:t>
            </a:r>
            <a:r>
              <a:rPr sz="1400" spc="-10" dirty="0">
                <a:latin typeface="Lucida Console"/>
                <a:cs typeface="Lucida Console"/>
              </a:rPr>
              <a:t>:</a:t>
            </a:r>
            <a:r>
              <a:rPr sz="1400" spc="-5" dirty="0">
                <a:latin typeface="Lucida Console"/>
                <a:cs typeface="Lucida Console"/>
              </a:rPr>
              <a:t> </a:t>
            </a:r>
            <a:r>
              <a:rPr sz="1400" spc="-10" dirty="0">
                <a:latin typeface="Lucida Console"/>
                <a:cs typeface="Lucida Console"/>
              </a:rPr>
              <a:t>octal_digit</a:t>
            </a:r>
            <a:r>
              <a:rPr sz="1400" spc="-5" dirty="0">
                <a:latin typeface="Lucida Console"/>
                <a:cs typeface="Lucida Console"/>
              </a:rPr>
              <a:t> </a:t>
            </a:r>
            <a:r>
              <a:rPr sz="1400" spc="-10" dirty="0">
                <a:latin typeface="Lucida Console"/>
                <a:cs typeface="Lucida Console"/>
              </a:rPr>
              <a:t>:=</a:t>
            </a:r>
            <a:r>
              <a:rPr sz="1400" spc="-5" dirty="0">
                <a:latin typeface="Lucida Console"/>
                <a:cs typeface="Lucida Console"/>
              </a:rPr>
              <a:t> </a:t>
            </a:r>
            <a:r>
              <a:rPr sz="1400" spc="-10" dirty="0">
                <a:latin typeface="Lucida Console"/>
                <a:cs typeface="Lucida Console"/>
              </a:rPr>
              <a:t>'0';</a:t>
            </a:r>
            <a:endParaRPr sz="1400" dirty="0">
              <a:latin typeface="Lucida Console"/>
              <a:cs typeface="Lucida Console"/>
            </a:endParaRPr>
          </a:p>
          <a:p>
            <a:pPr marL="45085">
              <a:lnSpc>
                <a:spcPct val="100000"/>
              </a:lnSpc>
              <a:spcBef>
                <a:spcPts val="120"/>
              </a:spcBef>
            </a:pPr>
            <a:r>
              <a:rPr sz="1400" spc="-10" dirty="0">
                <a:latin typeface="Lucida Console"/>
                <a:cs typeface="Lucida Console"/>
              </a:rPr>
              <a:t>…</a:t>
            </a:r>
            <a:endParaRPr sz="1400" dirty="0">
              <a:latin typeface="Lucida Console"/>
              <a:cs typeface="Lucida Console"/>
            </a:endParaRPr>
          </a:p>
          <a:p>
            <a:pPr marL="45085" marR="2095500">
              <a:lnSpc>
                <a:spcPts val="1320"/>
              </a:lnSpc>
              <a:spcBef>
                <a:spcPts val="50"/>
              </a:spcBef>
            </a:pPr>
            <a:r>
              <a:rPr sz="1400" spc="-10" dirty="0">
                <a:latin typeface="Lucida Console"/>
                <a:cs typeface="Lucida Console"/>
              </a:rPr>
              <a:t>alu_op</a:t>
            </a:r>
            <a:r>
              <a:rPr sz="1400" spc="-5" dirty="0">
                <a:latin typeface="Lucida Console"/>
                <a:cs typeface="Lucida Console"/>
              </a:rPr>
              <a:t> </a:t>
            </a:r>
            <a:r>
              <a:rPr sz="1400" spc="-10" dirty="0">
                <a:latin typeface="Lucida Console"/>
                <a:cs typeface="Lucida Console"/>
              </a:rPr>
              <a:t>:=</a:t>
            </a:r>
            <a:r>
              <a:rPr sz="1400" spc="-5" dirty="0">
                <a:latin typeface="Lucida Console"/>
                <a:cs typeface="Lucida Console"/>
              </a:rPr>
              <a:t> </a:t>
            </a:r>
            <a:r>
              <a:rPr sz="1400" spc="-10" dirty="0">
                <a:latin typeface="Lucida Console"/>
                <a:cs typeface="Lucida Console"/>
              </a:rPr>
              <a:t>subtract; </a:t>
            </a:r>
            <a:endParaRPr lang="el-GR" sz="1400" spc="-10" dirty="0" smtClean="0">
              <a:latin typeface="Lucida Console"/>
              <a:cs typeface="Lucida Console"/>
            </a:endParaRPr>
          </a:p>
          <a:p>
            <a:pPr marL="45085" marR="2095500">
              <a:lnSpc>
                <a:spcPts val="1320"/>
              </a:lnSpc>
              <a:spcBef>
                <a:spcPts val="50"/>
              </a:spcBef>
            </a:pPr>
            <a:r>
              <a:rPr sz="1400" spc="-10" dirty="0" smtClean="0">
                <a:latin typeface="Lucida Console"/>
                <a:cs typeface="Lucida Console"/>
              </a:rPr>
              <a:t>last_digit</a:t>
            </a:r>
            <a:r>
              <a:rPr sz="1400" spc="-5" dirty="0" smtClean="0">
                <a:latin typeface="Lucida Console"/>
                <a:cs typeface="Lucida Console"/>
              </a:rPr>
              <a:t> </a:t>
            </a:r>
            <a:r>
              <a:rPr sz="1400" spc="-10" dirty="0">
                <a:latin typeface="Lucida Console"/>
                <a:cs typeface="Lucida Console"/>
              </a:rPr>
              <a:t>:=</a:t>
            </a:r>
            <a:r>
              <a:rPr sz="1400" spc="-5" dirty="0">
                <a:latin typeface="Lucida Console"/>
                <a:cs typeface="Lucida Console"/>
              </a:rPr>
              <a:t> </a:t>
            </a:r>
            <a:r>
              <a:rPr sz="1400" spc="-10" dirty="0">
                <a:latin typeface="Lucida Console"/>
                <a:cs typeface="Lucida Console"/>
              </a:rPr>
              <a:t>'7';</a:t>
            </a:r>
            <a:endParaRPr sz="1400" dirty="0">
              <a:latin typeface="Lucida Console"/>
              <a:cs typeface="Lucida Console"/>
            </a:endParaRPr>
          </a:p>
        </p:txBody>
      </p:sp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Τύποι απαρίθµησης</a:t>
            </a:r>
            <a:endParaRPr lang="el-GR" dirty="0"/>
          </a:p>
        </p:txBody>
      </p:sp>
      <p:sp>
        <p:nvSpPr>
          <p:cNvPr id="7" name="6 - Θέση περιεχομένου"/>
          <p:cNvSpPr>
            <a:spLocks noGrp="1"/>
          </p:cNvSpPr>
          <p:nvPr>
            <p:ph idx="1"/>
          </p:nvPr>
        </p:nvSpPr>
        <p:spPr>
          <a:xfrm>
            <a:off x="395536" y="1340768"/>
            <a:ext cx="8363272" cy="1656184"/>
          </a:xfrm>
        </p:spPr>
        <p:txBody>
          <a:bodyPr>
            <a:normAutofit/>
          </a:bodyPr>
          <a:lstStyle/>
          <a:p>
            <a:r>
              <a:rPr lang="el-GR" dirty="0" smtClean="0"/>
              <a:t>Σύνολο από ονόµατα για τις κωδικοποιηµένες τιµές κάποιων σηµάτων</a:t>
            </a:r>
          </a:p>
          <a:p>
            <a:pPr lvl="1"/>
            <a:r>
              <a:rPr lang="el-GR" dirty="0" smtClean="0"/>
              <a:t>Αντί για άµεση δυαδική κωδικοποίηση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0822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Προκαθορισµένοι τύποι απαρίθµησης</a:t>
            </a:r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Character</a:t>
            </a:r>
          </a:p>
          <a:p>
            <a:pPr lvl="1"/>
            <a:r>
              <a:rPr lang="en-US" dirty="0" smtClean="0"/>
              <a:t>type character is (nul, … , '0', '1', … ,</a:t>
            </a:r>
          </a:p>
          <a:p>
            <a:pPr>
              <a:buNone/>
            </a:pPr>
            <a:r>
              <a:rPr lang="en-US" dirty="0" smtClean="0"/>
              <a:t>				'A', 'B', … , 'a', 'b', …)</a:t>
            </a:r>
          </a:p>
          <a:p>
            <a:pPr lvl="1"/>
            <a:r>
              <a:rPr lang="en-US" dirty="0" smtClean="0"/>
              <a:t>Περιλαµβάνει όλους τους χαρακτήρες του συνόλου χαρακτήρων 8-bit Latin-1</a:t>
            </a:r>
          </a:p>
          <a:p>
            <a:r>
              <a:rPr lang="en-US" dirty="0" smtClean="0"/>
              <a:t>Boolean</a:t>
            </a:r>
          </a:p>
          <a:p>
            <a:pPr lvl="1"/>
            <a:r>
              <a:rPr lang="en-US" dirty="0" smtClean="0"/>
              <a:t>type boolean is (false, true);</a:t>
            </a:r>
          </a:p>
          <a:p>
            <a:r>
              <a:rPr lang="en-US" dirty="0" smtClean="0"/>
              <a:t>Bit</a:t>
            </a:r>
          </a:p>
          <a:p>
            <a:pPr lvl="1"/>
            <a:r>
              <a:rPr lang="en-US" dirty="0" smtClean="0"/>
              <a:t>type bit is ('0', '1');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1639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Συνδυαστικά κυκλώµατα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Κυκλώµατα στα οποία οι τιµές των εξόδων εξαρτώνται αποκλειστικά από τις τρέχουσες τιµές των εισόδων</a:t>
            </a:r>
          </a:p>
          <a:p>
            <a:pPr lvl="1"/>
            <a:r>
              <a:rPr lang="el-GR" dirty="0" smtClean="0"/>
              <a:t>καµία αποθήκευση των προηγουµένων τιµών των εισόδων</a:t>
            </a:r>
          </a:p>
          <a:p>
            <a:pPr lvl="1"/>
            <a:r>
              <a:rPr lang="el-GR" dirty="0" smtClean="0"/>
              <a:t>καµία κατάσταση</a:t>
            </a:r>
          </a:p>
          <a:p>
            <a:r>
              <a:rPr lang="el-GR" dirty="0" smtClean="0"/>
              <a:t>Μπορούν να αναλυθούν µε χρήση κανόνων λογικής</a:t>
            </a:r>
          </a:p>
          <a:p>
            <a:pPr lvl="1"/>
            <a:r>
              <a:rPr lang="el-GR" dirty="0" smtClean="0"/>
              <a:t>Λογική άλγεβρα ή άλγεβρα Boole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7134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Σύνθεση του τύπου </a:t>
            </a:r>
            <a:r>
              <a:rPr lang="el-GR" dirty="0" err="1" smtClean="0"/>
              <a:t>απαρίθµησης</a:t>
            </a:r>
            <a:r>
              <a:rPr lang="en-US" dirty="0" smtClean="0"/>
              <a:t> </a:t>
            </a:r>
            <a:r>
              <a:rPr lang="en-US" sz="3200" b="0" dirty="0" smtClean="0"/>
              <a:t>1/2</a:t>
            </a:r>
            <a:endParaRPr lang="el-GR" sz="3200" b="0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Μεταφράζεται σε ένα σύνολο σηµάτων ικανά να κωδικοποιήσουν όλες τις τιµές του τύπου</a:t>
            </a:r>
          </a:p>
          <a:p>
            <a:r>
              <a:rPr lang="el-GR" dirty="0" smtClean="0"/>
              <a:t>Τα εργαλεία σύνθεσης υποστηρίζουν διαφορετικές µορφές κωδικοποίησης των τύπων απαρίθµησης</a:t>
            </a:r>
          </a:p>
          <a:p>
            <a:pPr lvl="1"/>
            <a:r>
              <a:rPr lang="el-GR" dirty="0" smtClean="0"/>
              <a:t>Binary</a:t>
            </a:r>
          </a:p>
          <a:p>
            <a:pPr lvl="1"/>
            <a:r>
              <a:rPr lang="el-GR" dirty="0" smtClean="0"/>
              <a:t>Onehot</a:t>
            </a:r>
          </a:p>
          <a:p>
            <a:pPr lvl="1"/>
            <a:r>
              <a:rPr lang="el-GR" dirty="0" smtClean="0"/>
              <a:t>Gray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3141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3"/>
          <p:cNvSpPr txBox="1"/>
          <p:nvPr/>
        </p:nvSpPr>
        <p:spPr>
          <a:xfrm>
            <a:off x="1043608" y="1628800"/>
            <a:ext cx="7009562" cy="615553"/>
          </a:xfrm>
          <a:prstGeom prst="rect">
            <a:avLst/>
          </a:prstGeom>
          <a:ln w="6350">
            <a:solidFill>
              <a:srgbClr val="9898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5085">
              <a:lnSpc>
                <a:spcPct val="100000"/>
              </a:lnSpc>
            </a:pPr>
            <a:r>
              <a:rPr sz="2000" dirty="0">
                <a:latin typeface="Lucida Console"/>
                <a:cs typeface="Lucida Console"/>
              </a:rPr>
              <a:t>t</a:t>
            </a:r>
            <a:r>
              <a:rPr sz="2000" spc="-15" dirty="0">
                <a:latin typeface="Lucida Console"/>
                <a:cs typeface="Lucida Console"/>
              </a:rPr>
              <a:t>y</a:t>
            </a:r>
            <a:r>
              <a:rPr sz="2000" dirty="0">
                <a:latin typeface="Lucida Console"/>
                <a:cs typeface="Lucida Console"/>
              </a:rPr>
              <a:t>p</a:t>
            </a:r>
            <a:r>
              <a:rPr sz="2000" spc="-10" dirty="0">
                <a:latin typeface="Lucida Console"/>
                <a:cs typeface="Lucida Console"/>
              </a:rPr>
              <a:t>e</a:t>
            </a:r>
            <a:r>
              <a:rPr sz="2000" spc="5" dirty="0">
                <a:latin typeface="Lucida Console"/>
                <a:cs typeface="Lucida Console"/>
              </a:rPr>
              <a:t> </a:t>
            </a:r>
            <a:r>
              <a:rPr sz="2000" spc="-15" dirty="0">
                <a:latin typeface="Lucida Console"/>
                <a:cs typeface="Lucida Console"/>
              </a:rPr>
              <a:t>alu_</a:t>
            </a:r>
            <a:r>
              <a:rPr sz="2000" dirty="0">
                <a:latin typeface="Lucida Console"/>
                <a:cs typeface="Lucida Console"/>
              </a:rPr>
              <a:t>f</a:t>
            </a:r>
            <a:r>
              <a:rPr sz="2000" spc="-15" dirty="0">
                <a:latin typeface="Lucida Console"/>
                <a:cs typeface="Lucida Console"/>
              </a:rPr>
              <a:t>un</a:t>
            </a:r>
            <a:r>
              <a:rPr sz="2000" dirty="0">
                <a:latin typeface="Lucida Console"/>
                <a:cs typeface="Lucida Console"/>
              </a:rPr>
              <a:t>c</a:t>
            </a:r>
            <a:r>
              <a:rPr sz="2000" spc="-15" dirty="0">
                <a:latin typeface="Lucida Console"/>
                <a:cs typeface="Lucida Console"/>
              </a:rPr>
              <a:t>t</a:t>
            </a:r>
            <a:r>
              <a:rPr sz="2000" dirty="0">
                <a:latin typeface="Lucida Console"/>
                <a:cs typeface="Lucida Console"/>
              </a:rPr>
              <a:t>io</a:t>
            </a:r>
            <a:r>
              <a:rPr sz="2000" spc="-10" dirty="0">
                <a:latin typeface="Lucida Console"/>
                <a:cs typeface="Lucida Console"/>
              </a:rPr>
              <a:t>n</a:t>
            </a:r>
            <a:r>
              <a:rPr sz="2000" spc="-15" dirty="0">
                <a:latin typeface="Lucida Console"/>
                <a:cs typeface="Lucida Console"/>
              </a:rPr>
              <a:t> </a:t>
            </a:r>
            <a:r>
              <a:rPr sz="2000" dirty="0">
                <a:latin typeface="Lucida Console"/>
                <a:cs typeface="Lucida Console"/>
              </a:rPr>
              <a:t>i</a:t>
            </a:r>
            <a:r>
              <a:rPr sz="2000" spc="-10" dirty="0">
                <a:latin typeface="Lucida Console"/>
                <a:cs typeface="Lucida Console"/>
              </a:rPr>
              <a:t>s</a:t>
            </a:r>
            <a:r>
              <a:rPr sz="2000" spc="5" dirty="0">
                <a:latin typeface="Lucida Console"/>
                <a:cs typeface="Lucida Console"/>
              </a:rPr>
              <a:t> </a:t>
            </a:r>
            <a:r>
              <a:rPr sz="2000" spc="-15" dirty="0">
                <a:latin typeface="Lucida Console"/>
                <a:cs typeface="Lucida Console"/>
              </a:rPr>
              <a:t>(p</a:t>
            </a:r>
            <a:r>
              <a:rPr sz="2000" dirty="0">
                <a:latin typeface="Lucida Console"/>
                <a:cs typeface="Lucida Console"/>
              </a:rPr>
              <a:t>a</a:t>
            </a:r>
            <a:r>
              <a:rPr sz="2000" spc="-15" dirty="0">
                <a:latin typeface="Lucida Console"/>
                <a:cs typeface="Lucida Console"/>
              </a:rPr>
              <a:t>s</a:t>
            </a:r>
            <a:r>
              <a:rPr sz="2000" dirty="0">
                <a:latin typeface="Lucida Console"/>
                <a:cs typeface="Lucida Console"/>
              </a:rPr>
              <a:t>s</a:t>
            </a:r>
            <a:r>
              <a:rPr sz="2000" spc="-10" dirty="0">
                <a:latin typeface="Lucida Console"/>
                <a:cs typeface="Lucida Console"/>
              </a:rPr>
              <a:t>, </a:t>
            </a:r>
            <a:r>
              <a:rPr sz="2000" dirty="0">
                <a:latin typeface="Lucida Console"/>
                <a:cs typeface="Lucida Console"/>
              </a:rPr>
              <a:t>a</a:t>
            </a:r>
            <a:r>
              <a:rPr sz="2000" spc="-15" dirty="0">
                <a:latin typeface="Lucida Console"/>
                <a:cs typeface="Lucida Console"/>
              </a:rPr>
              <a:t>d</a:t>
            </a:r>
            <a:r>
              <a:rPr sz="2000" dirty="0">
                <a:latin typeface="Lucida Console"/>
                <a:cs typeface="Lucida Console"/>
              </a:rPr>
              <a:t>d</a:t>
            </a:r>
            <a:r>
              <a:rPr sz="2000" spc="-10" dirty="0">
                <a:latin typeface="Lucida Console"/>
                <a:cs typeface="Lucida Console"/>
              </a:rPr>
              <a:t>,</a:t>
            </a:r>
            <a:r>
              <a:rPr sz="2000" spc="5" dirty="0">
                <a:latin typeface="Lucida Console"/>
                <a:cs typeface="Lucida Console"/>
              </a:rPr>
              <a:t> </a:t>
            </a:r>
            <a:r>
              <a:rPr sz="2000" spc="-15" dirty="0">
                <a:latin typeface="Lucida Console"/>
                <a:cs typeface="Lucida Console"/>
              </a:rPr>
              <a:t>s</a:t>
            </a:r>
            <a:r>
              <a:rPr sz="2000" dirty="0">
                <a:latin typeface="Lucida Console"/>
                <a:cs typeface="Lucida Console"/>
              </a:rPr>
              <a:t>u</a:t>
            </a:r>
            <a:r>
              <a:rPr sz="2000" spc="-15" dirty="0">
                <a:latin typeface="Lucida Console"/>
                <a:cs typeface="Lucida Console"/>
              </a:rPr>
              <a:t>b</a:t>
            </a:r>
            <a:r>
              <a:rPr sz="2000" dirty="0">
                <a:latin typeface="Lucida Console"/>
                <a:cs typeface="Lucida Console"/>
              </a:rPr>
              <a:t>t</a:t>
            </a:r>
            <a:r>
              <a:rPr sz="2000" spc="-15" dirty="0">
                <a:latin typeface="Lucida Console"/>
                <a:cs typeface="Lucida Console"/>
              </a:rPr>
              <a:t>ra</a:t>
            </a:r>
            <a:r>
              <a:rPr sz="2000" dirty="0">
                <a:latin typeface="Lucida Console"/>
                <a:cs typeface="Lucida Console"/>
              </a:rPr>
              <a:t>c</a:t>
            </a:r>
            <a:r>
              <a:rPr sz="2000" spc="-15" dirty="0">
                <a:latin typeface="Lucida Console"/>
                <a:cs typeface="Lucida Console"/>
              </a:rPr>
              <a:t>t</a:t>
            </a:r>
            <a:r>
              <a:rPr sz="2000" spc="-10" dirty="0">
                <a:latin typeface="Lucida Console"/>
                <a:cs typeface="Lucida Console"/>
              </a:rPr>
              <a:t>,</a:t>
            </a:r>
            <a:endParaRPr sz="2000" dirty="0">
              <a:latin typeface="Lucida Console"/>
              <a:cs typeface="Lucida Console"/>
            </a:endParaRPr>
          </a:p>
          <a:p>
            <a:pPr marL="2070735">
              <a:lnSpc>
                <a:spcPct val="100000"/>
              </a:lnSpc>
            </a:pPr>
            <a:r>
              <a:rPr sz="2000" spc="-15" dirty="0">
                <a:latin typeface="Lucida Console"/>
                <a:cs typeface="Lucida Console"/>
              </a:rPr>
              <a:t>m</a:t>
            </a:r>
            <a:r>
              <a:rPr sz="2000" dirty="0">
                <a:latin typeface="Lucida Console"/>
                <a:cs typeface="Lucida Console"/>
              </a:rPr>
              <a:t>u</a:t>
            </a:r>
            <a:r>
              <a:rPr sz="2000" spc="-15" dirty="0">
                <a:latin typeface="Lucida Console"/>
                <a:cs typeface="Lucida Console"/>
              </a:rPr>
              <a:t>l</a:t>
            </a:r>
            <a:r>
              <a:rPr sz="2000" dirty="0">
                <a:latin typeface="Lucida Console"/>
                <a:cs typeface="Lucida Console"/>
              </a:rPr>
              <a:t>t</a:t>
            </a:r>
            <a:r>
              <a:rPr sz="2000" spc="-15" dirty="0">
                <a:latin typeface="Lucida Console"/>
                <a:cs typeface="Lucida Console"/>
              </a:rPr>
              <a:t>ip</a:t>
            </a:r>
            <a:r>
              <a:rPr sz="2000" dirty="0">
                <a:latin typeface="Lucida Console"/>
                <a:cs typeface="Lucida Console"/>
              </a:rPr>
              <a:t>l</a:t>
            </a:r>
            <a:r>
              <a:rPr sz="2000" spc="-15" dirty="0">
                <a:latin typeface="Lucida Console"/>
                <a:cs typeface="Lucida Console"/>
              </a:rPr>
              <a:t>y</a:t>
            </a:r>
            <a:r>
              <a:rPr sz="2000" spc="-10" dirty="0">
                <a:latin typeface="Lucida Console"/>
                <a:cs typeface="Lucida Console"/>
              </a:rPr>
              <a:t>,</a:t>
            </a:r>
            <a:r>
              <a:rPr sz="2000" spc="15" dirty="0">
                <a:latin typeface="Lucida Console"/>
                <a:cs typeface="Lucida Console"/>
              </a:rPr>
              <a:t> </a:t>
            </a:r>
            <a:r>
              <a:rPr sz="2000" spc="-15" dirty="0">
                <a:latin typeface="Lucida Console"/>
                <a:cs typeface="Lucida Console"/>
              </a:rPr>
              <a:t>di</a:t>
            </a:r>
            <a:r>
              <a:rPr sz="2000" dirty="0">
                <a:latin typeface="Lucida Console"/>
                <a:cs typeface="Lucida Console"/>
              </a:rPr>
              <a:t>v</a:t>
            </a:r>
            <a:r>
              <a:rPr sz="2000" spc="-15" dirty="0">
                <a:latin typeface="Lucida Console"/>
                <a:cs typeface="Lucida Console"/>
              </a:rPr>
              <a:t>i</a:t>
            </a:r>
            <a:r>
              <a:rPr sz="2000" dirty="0">
                <a:latin typeface="Lucida Console"/>
                <a:cs typeface="Lucida Console"/>
              </a:rPr>
              <a:t>d</a:t>
            </a:r>
            <a:r>
              <a:rPr sz="2000" spc="-15" dirty="0">
                <a:latin typeface="Lucida Console"/>
                <a:cs typeface="Lucida Console"/>
              </a:rPr>
              <a:t>e)</a:t>
            </a:r>
            <a:r>
              <a:rPr sz="2000" spc="-10" dirty="0">
                <a:latin typeface="Lucida Console"/>
                <a:cs typeface="Lucida Console"/>
              </a:rPr>
              <a:t>;</a:t>
            </a:r>
            <a:endParaRPr sz="2000" dirty="0">
              <a:latin typeface="Lucida Console"/>
              <a:cs typeface="Lucida Console"/>
            </a:endParaRPr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Σύνθεση του τύπου </a:t>
            </a:r>
            <a:r>
              <a:rPr lang="el-GR" dirty="0" err="1" smtClean="0"/>
              <a:t>απαρίθµησης</a:t>
            </a:r>
            <a:r>
              <a:rPr lang="en-US" dirty="0"/>
              <a:t> </a:t>
            </a:r>
            <a:r>
              <a:rPr lang="en-US" sz="3200" b="0" dirty="0" smtClean="0"/>
              <a:t>2/2</a:t>
            </a:r>
            <a:endParaRPr lang="el-GR" sz="3200" b="0" dirty="0"/>
          </a:p>
        </p:txBody>
      </p:sp>
      <p:sp>
        <p:nvSpPr>
          <p:cNvPr id="10" name="9 - Θέση περιεχομένου"/>
          <p:cNvSpPr>
            <a:spLocks noGrp="1"/>
          </p:cNvSpPr>
          <p:nvPr>
            <p:ph idx="1"/>
          </p:nvPr>
        </p:nvSpPr>
        <p:spPr>
          <a:xfrm>
            <a:off x="323528" y="2924944"/>
            <a:ext cx="8363272" cy="2664296"/>
          </a:xfrm>
        </p:spPr>
        <p:txBody>
          <a:bodyPr/>
          <a:lstStyle/>
          <a:p>
            <a:r>
              <a:rPr lang="el-GR" dirty="0" smtClean="0"/>
              <a:t>Πώς θα κωδικοποιηθεί ο παραπάνω τύπος απαρίθµησης αν επιλέξουµε µία από τις ακόλουθες µορφές κωδικοποίησης;</a:t>
            </a:r>
          </a:p>
          <a:p>
            <a:pPr lvl="1"/>
            <a:r>
              <a:rPr lang="el-GR" dirty="0" smtClean="0"/>
              <a:t>Binary</a:t>
            </a:r>
          </a:p>
          <a:p>
            <a:pPr lvl="1"/>
            <a:r>
              <a:rPr lang="el-GR" dirty="0" smtClean="0"/>
              <a:t>Onehot</a:t>
            </a:r>
          </a:p>
          <a:p>
            <a:pPr lvl="1"/>
            <a:r>
              <a:rPr lang="el-GR" dirty="0" smtClean="0"/>
              <a:t>Gray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8127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1"/>
          <p:cNvSpPr txBox="1"/>
          <p:nvPr/>
        </p:nvSpPr>
        <p:spPr>
          <a:xfrm>
            <a:off x="539552" y="2492896"/>
            <a:ext cx="6712401" cy="1013483"/>
          </a:xfrm>
          <a:prstGeom prst="rect">
            <a:avLst/>
          </a:prstGeom>
          <a:ln w="9524">
            <a:solidFill>
              <a:srgbClr val="9898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5085" marR="60960">
              <a:lnSpc>
                <a:spcPct val="114300"/>
              </a:lnSpc>
              <a:tabLst>
                <a:tab pos="2122805" algn="l"/>
              </a:tabLst>
            </a:pPr>
            <a:r>
              <a:rPr sz="1200" spc="0" dirty="0">
                <a:latin typeface="Lucida Console"/>
                <a:cs typeface="Lucida Console"/>
              </a:rPr>
              <a:t>t</a:t>
            </a:r>
            <a:r>
              <a:rPr sz="1200" spc="-5" dirty="0">
                <a:latin typeface="Lucida Console"/>
                <a:cs typeface="Lucida Console"/>
              </a:rPr>
              <a:t>y</a:t>
            </a:r>
            <a:r>
              <a:rPr sz="1200" spc="0" dirty="0">
                <a:latin typeface="Lucida Console"/>
                <a:cs typeface="Lucida Console"/>
              </a:rPr>
              <a:t>p</a:t>
            </a:r>
            <a:r>
              <a:rPr sz="1200" spc="-5" dirty="0">
                <a:latin typeface="Lucida Console"/>
                <a:cs typeface="Lucida Console"/>
              </a:rPr>
              <a:t>e word</a:t>
            </a:r>
            <a:r>
              <a:rPr sz="1200" spc="-20" dirty="0">
                <a:latin typeface="Lucida Console"/>
                <a:cs typeface="Lucida Console"/>
              </a:rPr>
              <a:t> </a:t>
            </a:r>
            <a:r>
              <a:rPr sz="1200" spc="0" dirty="0">
                <a:latin typeface="Lucida Console"/>
                <a:cs typeface="Lucida Console"/>
              </a:rPr>
              <a:t>i</a:t>
            </a:r>
            <a:r>
              <a:rPr sz="1200" spc="-5" dirty="0">
                <a:latin typeface="Lucida Console"/>
                <a:cs typeface="Lucida Console"/>
              </a:rPr>
              <a:t>s </a:t>
            </a:r>
            <a:r>
              <a:rPr sz="1200" spc="0" dirty="0">
                <a:latin typeface="Lucida Console"/>
                <a:cs typeface="Lucida Console"/>
              </a:rPr>
              <a:t>a</a:t>
            </a:r>
            <a:r>
              <a:rPr sz="1200" spc="-5" dirty="0">
                <a:latin typeface="Lucida Console"/>
                <a:cs typeface="Lucida Console"/>
              </a:rPr>
              <a:t>rr</a:t>
            </a:r>
            <a:r>
              <a:rPr sz="1200" spc="0" dirty="0">
                <a:latin typeface="Lucida Console"/>
                <a:cs typeface="Lucida Console"/>
              </a:rPr>
              <a:t>a</a:t>
            </a:r>
            <a:r>
              <a:rPr sz="1200" spc="-5" dirty="0">
                <a:latin typeface="Lucida Console"/>
                <a:cs typeface="Lucida Console"/>
              </a:rPr>
              <a:t>y</a:t>
            </a:r>
            <a:r>
              <a:rPr sz="1200" spc="10" dirty="0">
                <a:latin typeface="Lucida Console"/>
                <a:cs typeface="Lucida Console"/>
              </a:rPr>
              <a:t> </a:t>
            </a:r>
            <a:r>
              <a:rPr sz="1200" spc="-5" dirty="0">
                <a:latin typeface="Lucida Console"/>
                <a:cs typeface="Lucida Console"/>
              </a:rPr>
              <a:t>(0</a:t>
            </a:r>
            <a:r>
              <a:rPr sz="1200" spc="-20" dirty="0">
                <a:latin typeface="Lucida Console"/>
                <a:cs typeface="Lucida Console"/>
              </a:rPr>
              <a:t> </a:t>
            </a:r>
            <a:r>
              <a:rPr sz="1200" spc="-5" dirty="0">
                <a:latin typeface="Lucida Console"/>
                <a:cs typeface="Lucida Console"/>
              </a:rPr>
              <a:t>to</a:t>
            </a:r>
            <a:r>
              <a:rPr sz="1200" spc="10" dirty="0">
                <a:latin typeface="Lucida Console"/>
                <a:cs typeface="Lucida Console"/>
              </a:rPr>
              <a:t> </a:t>
            </a:r>
            <a:r>
              <a:rPr sz="1200" spc="-5" dirty="0">
                <a:latin typeface="Lucida Console"/>
                <a:cs typeface="Lucida Console"/>
              </a:rPr>
              <a:t>31)</a:t>
            </a:r>
            <a:r>
              <a:rPr sz="1200" spc="-15" dirty="0">
                <a:latin typeface="Lucida Console"/>
                <a:cs typeface="Lucida Console"/>
              </a:rPr>
              <a:t> </a:t>
            </a:r>
            <a:r>
              <a:rPr sz="1200" spc="0" dirty="0">
                <a:latin typeface="Lucida Console"/>
                <a:cs typeface="Lucida Console"/>
              </a:rPr>
              <a:t>o</a:t>
            </a:r>
            <a:r>
              <a:rPr sz="1200" spc="-5" dirty="0">
                <a:latin typeface="Lucida Console"/>
                <a:cs typeface="Lucida Console"/>
              </a:rPr>
              <a:t>f</a:t>
            </a:r>
            <a:r>
              <a:rPr sz="1200" spc="10" dirty="0">
                <a:latin typeface="Lucida Console"/>
                <a:cs typeface="Lucida Console"/>
              </a:rPr>
              <a:t> </a:t>
            </a:r>
            <a:r>
              <a:rPr sz="1200" spc="-5" dirty="0">
                <a:latin typeface="Lucida Console"/>
                <a:cs typeface="Lucida Console"/>
              </a:rPr>
              <a:t>b</a:t>
            </a:r>
            <a:r>
              <a:rPr sz="1200" spc="-20" dirty="0">
                <a:latin typeface="Lucida Console"/>
                <a:cs typeface="Lucida Console"/>
              </a:rPr>
              <a:t>i</a:t>
            </a:r>
            <a:r>
              <a:rPr sz="1200" spc="-5" dirty="0">
                <a:latin typeface="Lucida Console"/>
                <a:cs typeface="Lucida Console"/>
              </a:rPr>
              <a:t>t</a:t>
            </a:r>
            <a:r>
              <a:rPr sz="1200" spc="-5" dirty="0" smtClean="0">
                <a:latin typeface="Lucida Console"/>
                <a:cs typeface="Lucida Console"/>
              </a:rPr>
              <a:t>;</a:t>
            </a:r>
            <a:r>
              <a:rPr lang="el-GR" sz="1200" spc="-5" dirty="0" smtClean="0">
                <a:latin typeface="Lucida Console"/>
                <a:cs typeface="Lucida Console"/>
              </a:rPr>
              <a:t> </a:t>
            </a:r>
            <a:r>
              <a:rPr sz="1200" spc="-5" dirty="0" smtClean="0">
                <a:latin typeface="Lucida Console"/>
                <a:cs typeface="Lucida Console"/>
              </a:rPr>
              <a:t>-- </a:t>
            </a:r>
            <a:r>
              <a:rPr sz="1200" spc="-5" dirty="0">
                <a:latin typeface="Lucida Console"/>
                <a:cs typeface="Lucida Console"/>
              </a:rPr>
              <a:t>∆είκτης: </a:t>
            </a:r>
            <a:r>
              <a:rPr sz="1200" spc="-20" dirty="0">
                <a:latin typeface="Lucida Console"/>
                <a:cs typeface="Lucida Console"/>
              </a:rPr>
              <a:t>α</a:t>
            </a:r>
            <a:r>
              <a:rPr sz="1200" spc="-5" dirty="0">
                <a:latin typeface="Lucida Console"/>
                <a:cs typeface="Lucida Console"/>
              </a:rPr>
              <a:t>ύξουσα σε</a:t>
            </a:r>
            <a:r>
              <a:rPr sz="1200" spc="-20" dirty="0">
                <a:latin typeface="Lucida Console"/>
                <a:cs typeface="Lucida Console"/>
              </a:rPr>
              <a:t>ι</a:t>
            </a:r>
            <a:r>
              <a:rPr sz="1200" spc="-5" dirty="0">
                <a:latin typeface="Lucida Console"/>
                <a:cs typeface="Lucida Console"/>
              </a:rPr>
              <a:t>ρά </a:t>
            </a:r>
            <a:endParaRPr lang="el-GR" sz="1200" spc="-5" dirty="0" smtClean="0">
              <a:latin typeface="Lucida Console"/>
              <a:cs typeface="Lucida Console"/>
            </a:endParaRPr>
          </a:p>
          <a:p>
            <a:pPr marL="45085" marR="60960">
              <a:lnSpc>
                <a:spcPct val="114300"/>
              </a:lnSpc>
              <a:tabLst>
                <a:tab pos="2122805" algn="l"/>
              </a:tabLst>
            </a:pPr>
            <a:r>
              <a:rPr sz="1200" spc="0" dirty="0" smtClean="0">
                <a:latin typeface="Lucida Console"/>
                <a:cs typeface="Lucida Console"/>
              </a:rPr>
              <a:t>t</a:t>
            </a:r>
            <a:r>
              <a:rPr sz="1200" spc="-5" dirty="0" smtClean="0">
                <a:latin typeface="Lucida Console"/>
                <a:cs typeface="Lucida Console"/>
              </a:rPr>
              <a:t>y</a:t>
            </a:r>
            <a:r>
              <a:rPr sz="1200" spc="0" dirty="0" smtClean="0">
                <a:latin typeface="Lucida Console"/>
                <a:cs typeface="Lucida Console"/>
              </a:rPr>
              <a:t>p</a:t>
            </a:r>
            <a:r>
              <a:rPr sz="1200" spc="-5" dirty="0" smtClean="0">
                <a:latin typeface="Lucida Console"/>
                <a:cs typeface="Lucida Console"/>
              </a:rPr>
              <a:t>e </a:t>
            </a:r>
            <a:r>
              <a:rPr sz="1200" spc="-5" dirty="0">
                <a:latin typeface="Lucida Console"/>
                <a:cs typeface="Lucida Console"/>
              </a:rPr>
              <a:t>word</a:t>
            </a:r>
            <a:r>
              <a:rPr sz="1200" spc="-20" dirty="0">
                <a:latin typeface="Lucida Console"/>
                <a:cs typeface="Lucida Console"/>
              </a:rPr>
              <a:t> </a:t>
            </a:r>
            <a:r>
              <a:rPr sz="1200" spc="0" dirty="0">
                <a:latin typeface="Lucida Console"/>
                <a:cs typeface="Lucida Console"/>
              </a:rPr>
              <a:t>i</a:t>
            </a:r>
            <a:r>
              <a:rPr sz="1200" spc="-5" dirty="0">
                <a:latin typeface="Lucida Console"/>
                <a:cs typeface="Lucida Console"/>
              </a:rPr>
              <a:t>s </a:t>
            </a:r>
            <a:r>
              <a:rPr sz="1200" spc="0" dirty="0">
                <a:latin typeface="Lucida Console"/>
                <a:cs typeface="Lucida Console"/>
              </a:rPr>
              <a:t>a</a:t>
            </a:r>
            <a:r>
              <a:rPr sz="1200" spc="-5" dirty="0">
                <a:latin typeface="Lucida Console"/>
                <a:cs typeface="Lucida Console"/>
              </a:rPr>
              <a:t>rr</a:t>
            </a:r>
            <a:r>
              <a:rPr sz="1200" spc="0" dirty="0">
                <a:latin typeface="Lucida Console"/>
                <a:cs typeface="Lucida Console"/>
              </a:rPr>
              <a:t>a</a:t>
            </a:r>
            <a:r>
              <a:rPr sz="1200" spc="-5" dirty="0">
                <a:latin typeface="Lucida Console"/>
                <a:cs typeface="Lucida Console"/>
              </a:rPr>
              <a:t>y</a:t>
            </a:r>
            <a:r>
              <a:rPr sz="1200" spc="10" dirty="0">
                <a:latin typeface="Lucida Console"/>
                <a:cs typeface="Lucida Console"/>
              </a:rPr>
              <a:t> </a:t>
            </a:r>
            <a:r>
              <a:rPr sz="1200" spc="-5" dirty="0">
                <a:latin typeface="Lucida Console"/>
                <a:cs typeface="Lucida Console"/>
              </a:rPr>
              <a:t>(</a:t>
            </a:r>
            <a:r>
              <a:rPr sz="1200" spc="-20" dirty="0">
                <a:latin typeface="Lucida Console"/>
                <a:cs typeface="Lucida Console"/>
              </a:rPr>
              <a:t>3</a:t>
            </a:r>
            <a:r>
              <a:rPr sz="1200" spc="-5" dirty="0">
                <a:latin typeface="Lucida Console"/>
                <a:cs typeface="Lucida Console"/>
              </a:rPr>
              <a:t>1 d</a:t>
            </a:r>
            <a:r>
              <a:rPr sz="1200" spc="0" dirty="0">
                <a:latin typeface="Lucida Console"/>
                <a:cs typeface="Lucida Console"/>
              </a:rPr>
              <a:t>o</a:t>
            </a:r>
            <a:r>
              <a:rPr sz="1200" spc="-5" dirty="0">
                <a:latin typeface="Lucida Console"/>
                <a:cs typeface="Lucida Console"/>
              </a:rPr>
              <a:t>wn</a:t>
            </a:r>
            <a:r>
              <a:rPr sz="1200" spc="0" dirty="0">
                <a:latin typeface="Lucida Console"/>
                <a:cs typeface="Lucida Console"/>
              </a:rPr>
              <a:t>t</a:t>
            </a:r>
            <a:r>
              <a:rPr sz="1200" spc="-5" dirty="0">
                <a:latin typeface="Lucida Console"/>
                <a:cs typeface="Lucida Console"/>
              </a:rPr>
              <a:t>o 0) of</a:t>
            </a:r>
            <a:r>
              <a:rPr sz="1200" spc="10" dirty="0">
                <a:latin typeface="Lucida Console"/>
                <a:cs typeface="Lucida Console"/>
              </a:rPr>
              <a:t> </a:t>
            </a:r>
            <a:r>
              <a:rPr sz="1200" spc="-5" dirty="0">
                <a:latin typeface="Lucida Console"/>
                <a:cs typeface="Lucida Console"/>
              </a:rPr>
              <a:t>bit; --</a:t>
            </a:r>
            <a:r>
              <a:rPr sz="1200" spc="-15" dirty="0">
                <a:latin typeface="Lucida Console"/>
                <a:cs typeface="Lucida Console"/>
              </a:rPr>
              <a:t> </a:t>
            </a:r>
            <a:r>
              <a:rPr sz="1200" spc="-5" dirty="0">
                <a:latin typeface="Lucida Console"/>
                <a:cs typeface="Lucida Console"/>
              </a:rPr>
              <a:t>∆είκτης:</a:t>
            </a:r>
            <a:r>
              <a:rPr sz="1200" spc="-15" dirty="0">
                <a:latin typeface="Lucida Console"/>
                <a:cs typeface="Lucida Console"/>
              </a:rPr>
              <a:t> </a:t>
            </a:r>
            <a:r>
              <a:rPr sz="1200" spc="-5" dirty="0">
                <a:latin typeface="Lucida Console"/>
                <a:cs typeface="Lucida Console"/>
              </a:rPr>
              <a:t>φθίν</a:t>
            </a:r>
            <a:r>
              <a:rPr sz="1200" spc="-20" dirty="0">
                <a:latin typeface="Lucida Console"/>
                <a:cs typeface="Lucida Console"/>
              </a:rPr>
              <a:t>ο</a:t>
            </a:r>
            <a:r>
              <a:rPr sz="1200" spc="-5" dirty="0">
                <a:latin typeface="Lucida Console"/>
                <a:cs typeface="Lucida Console"/>
              </a:rPr>
              <a:t>υσα σειρά</a:t>
            </a:r>
            <a:endParaRPr sz="1200" dirty="0">
              <a:latin typeface="Lucida Console"/>
              <a:cs typeface="Lucida Console"/>
            </a:endParaRPr>
          </a:p>
          <a:p>
            <a:pPr marL="45085">
              <a:lnSpc>
                <a:spcPct val="100000"/>
              </a:lnSpc>
              <a:spcBef>
                <a:spcPts val="130"/>
              </a:spcBef>
            </a:pPr>
            <a:r>
              <a:rPr sz="1200" spc="-5" dirty="0">
                <a:latin typeface="Lucida Console"/>
                <a:cs typeface="Lucida Console"/>
              </a:rPr>
              <a:t>…</a:t>
            </a:r>
            <a:endParaRPr sz="1200" dirty="0">
              <a:latin typeface="Lucida Console"/>
              <a:cs typeface="Lucida Console"/>
            </a:endParaRPr>
          </a:p>
          <a:p>
            <a:pPr marL="45085">
              <a:lnSpc>
                <a:spcPct val="100000"/>
              </a:lnSpc>
              <a:spcBef>
                <a:spcPts val="120"/>
              </a:spcBef>
            </a:pPr>
            <a:r>
              <a:rPr sz="1200" spc="-5" dirty="0">
                <a:latin typeface="Lucida Console"/>
                <a:cs typeface="Lucida Console"/>
              </a:rPr>
              <a:t>-- ∆είκτης: τ</a:t>
            </a:r>
            <a:r>
              <a:rPr sz="1200" spc="-20" dirty="0">
                <a:latin typeface="Lucida Console"/>
                <a:cs typeface="Lucida Console"/>
              </a:rPr>
              <a:t>ύ</a:t>
            </a:r>
            <a:r>
              <a:rPr sz="1200" spc="-5" dirty="0">
                <a:latin typeface="Lucida Console"/>
                <a:cs typeface="Lucida Console"/>
              </a:rPr>
              <a:t>πος απαρί</a:t>
            </a:r>
            <a:r>
              <a:rPr sz="1200" spc="-20" dirty="0">
                <a:latin typeface="Lucida Console"/>
                <a:cs typeface="Lucida Console"/>
              </a:rPr>
              <a:t>θ</a:t>
            </a:r>
            <a:r>
              <a:rPr sz="1200" spc="-5" dirty="0">
                <a:latin typeface="Lucida Console"/>
                <a:cs typeface="Lucida Console"/>
              </a:rPr>
              <a:t>µησης</a:t>
            </a:r>
            <a:endParaRPr sz="1200" dirty="0">
              <a:latin typeface="Lucida Console"/>
              <a:cs typeface="Lucida Console"/>
            </a:endParaRPr>
          </a:p>
          <a:p>
            <a:pPr marL="45085">
              <a:lnSpc>
                <a:spcPct val="100000"/>
              </a:lnSpc>
              <a:spcBef>
                <a:spcPts val="120"/>
              </a:spcBef>
            </a:pPr>
            <a:r>
              <a:rPr sz="1200" spc="0" dirty="0">
                <a:latin typeface="Lucida Console"/>
                <a:cs typeface="Lucida Console"/>
              </a:rPr>
              <a:t>t</a:t>
            </a:r>
            <a:r>
              <a:rPr sz="1200" spc="-5" dirty="0">
                <a:latin typeface="Lucida Console"/>
                <a:cs typeface="Lucida Console"/>
              </a:rPr>
              <a:t>y</a:t>
            </a:r>
            <a:r>
              <a:rPr sz="1200" spc="0" dirty="0">
                <a:latin typeface="Lucida Console"/>
                <a:cs typeface="Lucida Console"/>
              </a:rPr>
              <a:t>p</a:t>
            </a:r>
            <a:r>
              <a:rPr sz="1200" spc="-5" dirty="0">
                <a:latin typeface="Lucida Console"/>
                <a:cs typeface="Lucida Console"/>
              </a:rPr>
              <a:t>e controlle</a:t>
            </a:r>
            <a:r>
              <a:rPr sz="1200" spc="-20" dirty="0">
                <a:latin typeface="Lucida Console"/>
                <a:cs typeface="Lucida Console"/>
              </a:rPr>
              <a:t>r</a:t>
            </a:r>
            <a:r>
              <a:rPr sz="1200" spc="-5" dirty="0">
                <a:latin typeface="Lucida Console"/>
                <a:cs typeface="Lucida Console"/>
              </a:rPr>
              <a:t>_state</a:t>
            </a:r>
            <a:r>
              <a:rPr sz="1200" spc="-20" dirty="0">
                <a:latin typeface="Lucida Console"/>
                <a:cs typeface="Lucida Console"/>
              </a:rPr>
              <a:t> </a:t>
            </a:r>
            <a:r>
              <a:rPr sz="1200" spc="0" dirty="0">
                <a:latin typeface="Lucida Console"/>
                <a:cs typeface="Lucida Console"/>
              </a:rPr>
              <a:t>i</a:t>
            </a:r>
            <a:r>
              <a:rPr sz="1200" spc="-5" dirty="0">
                <a:latin typeface="Lucida Console"/>
                <a:cs typeface="Lucida Console"/>
              </a:rPr>
              <a:t>s (in</a:t>
            </a:r>
            <a:r>
              <a:rPr sz="1200" spc="-20" dirty="0">
                <a:latin typeface="Lucida Console"/>
                <a:cs typeface="Lucida Console"/>
              </a:rPr>
              <a:t>i</a:t>
            </a:r>
            <a:r>
              <a:rPr sz="1200" spc="-5" dirty="0">
                <a:latin typeface="Lucida Console"/>
                <a:cs typeface="Lucida Console"/>
              </a:rPr>
              <a:t>tial, idle, a</a:t>
            </a:r>
            <a:r>
              <a:rPr sz="1200" spc="-20" dirty="0">
                <a:latin typeface="Lucida Console"/>
                <a:cs typeface="Lucida Console"/>
              </a:rPr>
              <a:t>c</a:t>
            </a:r>
            <a:r>
              <a:rPr sz="1200" spc="-5" dirty="0">
                <a:latin typeface="Lucida Console"/>
                <a:cs typeface="Lucida Console"/>
              </a:rPr>
              <a:t>tive, err</a:t>
            </a:r>
            <a:r>
              <a:rPr sz="1200" spc="-20" dirty="0">
                <a:latin typeface="Lucida Console"/>
                <a:cs typeface="Lucida Console"/>
              </a:rPr>
              <a:t>o</a:t>
            </a:r>
            <a:r>
              <a:rPr sz="1200" spc="-5" dirty="0">
                <a:latin typeface="Lucida Console"/>
                <a:cs typeface="Lucida Console"/>
              </a:rPr>
              <a:t>r);</a:t>
            </a:r>
            <a:endParaRPr sz="1200" dirty="0">
              <a:latin typeface="Lucida Console"/>
              <a:cs typeface="Lucida Console"/>
            </a:endParaRPr>
          </a:p>
        </p:txBody>
      </p:sp>
      <p:sp>
        <p:nvSpPr>
          <p:cNvPr id="5" name="object 22"/>
          <p:cNvSpPr txBox="1"/>
          <p:nvPr/>
        </p:nvSpPr>
        <p:spPr>
          <a:xfrm>
            <a:off x="611560" y="4107972"/>
            <a:ext cx="4752528" cy="421013"/>
          </a:xfrm>
          <a:prstGeom prst="rect">
            <a:avLst/>
          </a:prstGeom>
          <a:ln w="9524">
            <a:solidFill>
              <a:srgbClr val="9898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5085" marR="36195">
              <a:lnSpc>
                <a:spcPct val="114300"/>
              </a:lnSpc>
            </a:pPr>
            <a:r>
              <a:rPr sz="1200" spc="0" dirty="0">
                <a:latin typeface="Lucida Console"/>
                <a:cs typeface="Lucida Console"/>
              </a:rPr>
              <a:t>v</a:t>
            </a:r>
            <a:r>
              <a:rPr sz="1200" spc="-5" dirty="0">
                <a:latin typeface="Lucida Console"/>
                <a:cs typeface="Lucida Console"/>
              </a:rPr>
              <a:t>a</a:t>
            </a:r>
            <a:r>
              <a:rPr sz="1200" spc="0" dirty="0">
                <a:latin typeface="Lucida Console"/>
                <a:cs typeface="Lucida Console"/>
              </a:rPr>
              <a:t>r</a:t>
            </a:r>
            <a:r>
              <a:rPr sz="1200" spc="-5" dirty="0">
                <a:latin typeface="Lucida Console"/>
                <a:cs typeface="Lucida Console"/>
              </a:rPr>
              <a:t>i</a:t>
            </a:r>
            <a:r>
              <a:rPr sz="1200" spc="0" dirty="0">
                <a:latin typeface="Lucida Console"/>
                <a:cs typeface="Lucida Console"/>
              </a:rPr>
              <a:t>a</a:t>
            </a:r>
            <a:r>
              <a:rPr sz="1200" spc="-5" dirty="0">
                <a:latin typeface="Lucida Console"/>
                <a:cs typeface="Lucida Console"/>
              </a:rPr>
              <a:t>ble</a:t>
            </a:r>
            <a:r>
              <a:rPr sz="1200" spc="10" dirty="0">
                <a:latin typeface="Lucida Console"/>
                <a:cs typeface="Lucida Console"/>
              </a:rPr>
              <a:t> </a:t>
            </a:r>
            <a:r>
              <a:rPr sz="1200" spc="-5" dirty="0">
                <a:latin typeface="Lucida Console"/>
                <a:cs typeface="Lucida Console"/>
              </a:rPr>
              <a:t>buffer</a:t>
            </a:r>
            <a:r>
              <a:rPr sz="1200" spc="-20" dirty="0">
                <a:latin typeface="Lucida Console"/>
                <a:cs typeface="Lucida Console"/>
              </a:rPr>
              <a:t>_</a:t>
            </a:r>
            <a:r>
              <a:rPr sz="1200" spc="-5" dirty="0">
                <a:latin typeface="Lucida Console"/>
                <a:cs typeface="Lucida Console"/>
              </a:rPr>
              <a:t>register,</a:t>
            </a:r>
            <a:r>
              <a:rPr sz="1200" spc="-15" dirty="0">
                <a:latin typeface="Lucida Console"/>
                <a:cs typeface="Lucida Console"/>
              </a:rPr>
              <a:t> </a:t>
            </a:r>
            <a:r>
              <a:rPr sz="1200" spc="-5" dirty="0">
                <a:latin typeface="Lucida Console"/>
                <a:cs typeface="Lucida Console"/>
              </a:rPr>
              <a:t>da</a:t>
            </a:r>
            <a:r>
              <a:rPr sz="1200" spc="-20" dirty="0">
                <a:latin typeface="Lucida Console"/>
                <a:cs typeface="Lucida Console"/>
              </a:rPr>
              <a:t>t</a:t>
            </a:r>
            <a:r>
              <a:rPr sz="1200" spc="-5" dirty="0">
                <a:latin typeface="Lucida Console"/>
                <a:cs typeface="Lucida Console"/>
              </a:rPr>
              <a:t>a_register : </a:t>
            </a:r>
            <a:r>
              <a:rPr sz="1200" spc="-20" dirty="0">
                <a:latin typeface="Lucida Console"/>
                <a:cs typeface="Lucida Console"/>
              </a:rPr>
              <a:t>w</a:t>
            </a:r>
            <a:r>
              <a:rPr sz="1200" spc="-5" dirty="0">
                <a:latin typeface="Lucida Console"/>
                <a:cs typeface="Lucida Console"/>
              </a:rPr>
              <a:t>ord; </a:t>
            </a:r>
            <a:r>
              <a:rPr sz="1200" spc="0" dirty="0">
                <a:latin typeface="Lucida Console"/>
                <a:cs typeface="Lucida Console"/>
              </a:rPr>
              <a:t>v</a:t>
            </a:r>
            <a:r>
              <a:rPr sz="1200" spc="-5" dirty="0">
                <a:latin typeface="Lucida Console"/>
                <a:cs typeface="Lucida Console"/>
              </a:rPr>
              <a:t>a</a:t>
            </a:r>
            <a:r>
              <a:rPr sz="1200" spc="0" dirty="0">
                <a:latin typeface="Lucida Console"/>
                <a:cs typeface="Lucida Console"/>
              </a:rPr>
              <a:t>r</a:t>
            </a:r>
            <a:r>
              <a:rPr sz="1200" spc="-5" dirty="0">
                <a:latin typeface="Lucida Console"/>
                <a:cs typeface="Lucida Console"/>
              </a:rPr>
              <a:t>i</a:t>
            </a:r>
            <a:r>
              <a:rPr sz="1200" spc="0" dirty="0">
                <a:latin typeface="Lucida Console"/>
                <a:cs typeface="Lucida Console"/>
              </a:rPr>
              <a:t>a</a:t>
            </a:r>
            <a:r>
              <a:rPr sz="1200" spc="-5" dirty="0">
                <a:latin typeface="Lucida Console"/>
                <a:cs typeface="Lucida Console"/>
              </a:rPr>
              <a:t>ble</a:t>
            </a:r>
            <a:r>
              <a:rPr sz="1200" spc="10" dirty="0">
                <a:latin typeface="Lucida Console"/>
                <a:cs typeface="Lucida Console"/>
              </a:rPr>
              <a:t> </a:t>
            </a:r>
            <a:r>
              <a:rPr sz="1200" spc="-5" dirty="0">
                <a:latin typeface="Lucida Console"/>
                <a:cs typeface="Lucida Console"/>
              </a:rPr>
              <a:t>state :</a:t>
            </a:r>
            <a:r>
              <a:rPr sz="1200" spc="-15" dirty="0">
                <a:latin typeface="Lucida Console"/>
                <a:cs typeface="Lucida Console"/>
              </a:rPr>
              <a:t> </a:t>
            </a:r>
            <a:r>
              <a:rPr sz="1200" spc="-5" dirty="0">
                <a:latin typeface="Lucida Console"/>
                <a:cs typeface="Lucida Console"/>
              </a:rPr>
              <a:t>control</a:t>
            </a:r>
            <a:r>
              <a:rPr sz="1200" spc="-20" dirty="0">
                <a:latin typeface="Lucida Console"/>
                <a:cs typeface="Lucida Console"/>
              </a:rPr>
              <a:t>l</a:t>
            </a:r>
            <a:r>
              <a:rPr sz="1200" spc="-5" dirty="0">
                <a:latin typeface="Lucida Console"/>
                <a:cs typeface="Lucida Console"/>
              </a:rPr>
              <a:t>er_</a:t>
            </a:r>
            <a:r>
              <a:rPr sz="1200" spc="-20" dirty="0">
                <a:latin typeface="Lucida Console"/>
                <a:cs typeface="Lucida Console"/>
              </a:rPr>
              <a:t>s</a:t>
            </a:r>
            <a:r>
              <a:rPr sz="1200" spc="-5" dirty="0">
                <a:latin typeface="Lucida Console"/>
                <a:cs typeface="Lucida Console"/>
              </a:rPr>
              <a:t>tate;</a:t>
            </a:r>
            <a:endParaRPr sz="1200" dirty="0">
              <a:latin typeface="Lucida Console"/>
              <a:cs typeface="Lucida Console"/>
            </a:endParaRPr>
          </a:p>
        </p:txBody>
      </p:sp>
      <p:sp>
        <p:nvSpPr>
          <p:cNvPr id="6" name="object 23"/>
          <p:cNvSpPr txBox="1"/>
          <p:nvPr/>
        </p:nvSpPr>
        <p:spPr>
          <a:xfrm>
            <a:off x="611560" y="5229200"/>
            <a:ext cx="4169176" cy="592470"/>
          </a:xfrm>
          <a:prstGeom prst="rect">
            <a:avLst/>
          </a:prstGeom>
          <a:ln w="9524">
            <a:solidFill>
              <a:srgbClr val="9898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6990" marR="36195">
              <a:lnSpc>
                <a:spcPct val="109300"/>
              </a:lnSpc>
            </a:pPr>
            <a:r>
              <a:rPr sz="1200" spc="-5" dirty="0">
                <a:latin typeface="Lucida Console"/>
                <a:cs typeface="Lucida Console"/>
              </a:rPr>
              <a:t>state := idle; </a:t>
            </a:r>
            <a:endParaRPr lang="el-GR" sz="1200" spc="-5" dirty="0" smtClean="0">
              <a:latin typeface="Lucida Console"/>
              <a:cs typeface="Lucida Console"/>
            </a:endParaRPr>
          </a:p>
          <a:p>
            <a:pPr marL="46990" marR="36195">
              <a:lnSpc>
                <a:spcPct val="109300"/>
              </a:lnSpc>
            </a:pPr>
            <a:r>
              <a:rPr sz="1200" spc="-5" dirty="0" smtClean="0">
                <a:latin typeface="Lucida Console"/>
                <a:cs typeface="Lucida Console"/>
              </a:rPr>
              <a:t>buffer_regist</a:t>
            </a:r>
            <a:r>
              <a:rPr sz="1200" spc="-20" dirty="0" smtClean="0">
                <a:latin typeface="Lucida Console"/>
                <a:cs typeface="Lucida Console"/>
              </a:rPr>
              <a:t>e</a:t>
            </a:r>
            <a:r>
              <a:rPr sz="1200" spc="-5" dirty="0" smtClean="0">
                <a:latin typeface="Lucida Console"/>
                <a:cs typeface="Lucida Console"/>
              </a:rPr>
              <a:t>r(10</a:t>
            </a:r>
            <a:r>
              <a:rPr sz="1200" spc="-5" dirty="0">
                <a:latin typeface="Lucida Console"/>
                <a:cs typeface="Lucida Console"/>
              </a:rPr>
              <a:t>) := </a:t>
            </a:r>
            <a:r>
              <a:rPr sz="1200" spc="-20" dirty="0">
                <a:latin typeface="Lucida Console"/>
                <a:cs typeface="Lucida Console"/>
              </a:rPr>
              <a:t>‘</a:t>
            </a:r>
            <a:r>
              <a:rPr sz="1200" spc="-5" dirty="0">
                <a:latin typeface="Lucida Console"/>
                <a:cs typeface="Lucida Console"/>
              </a:rPr>
              <a:t>1’; </a:t>
            </a:r>
            <a:endParaRPr lang="el-GR" sz="1200" spc="-5" dirty="0" smtClean="0">
              <a:latin typeface="Lucida Console"/>
              <a:cs typeface="Lucida Console"/>
            </a:endParaRPr>
          </a:p>
          <a:p>
            <a:pPr marL="46990" marR="36195">
              <a:lnSpc>
                <a:spcPct val="109300"/>
              </a:lnSpc>
            </a:pPr>
            <a:r>
              <a:rPr sz="1200" spc="-5" dirty="0" smtClean="0">
                <a:latin typeface="Lucida Console"/>
                <a:cs typeface="Lucida Console"/>
              </a:rPr>
              <a:t>data_register</a:t>
            </a:r>
            <a:r>
              <a:rPr sz="1200" spc="-15" dirty="0" smtClean="0">
                <a:latin typeface="Lucida Console"/>
                <a:cs typeface="Lucida Console"/>
              </a:rPr>
              <a:t> </a:t>
            </a:r>
            <a:r>
              <a:rPr sz="1200" spc="-5" dirty="0">
                <a:latin typeface="Lucida Console"/>
                <a:cs typeface="Lucida Console"/>
              </a:rPr>
              <a:t>:= buffer</a:t>
            </a:r>
            <a:r>
              <a:rPr sz="1200" spc="-20" dirty="0">
                <a:latin typeface="Lucida Console"/>
                <a:cs typeface="Lucida Console"/>
              </a:rPr>
              <a:t>_</a:t>
            </a:r>
            <a:r>
              <a:rPr sz="1200" spc="-5" dirty="0">
                <a:latin typeface="Lucida Console"/>
                <a:cs typeface="Lucida Console"/>
              </a:rPr>
              <a:t>regi</a:t>
            </a:r>
            <a:r>
              <a:rPr sz="1200" spc="-20" dirty="0">
                <a:latin typeface="Lucida Console"/>
                <a:cs typeface="Lucida Console"/>
              </a:rPr>
              <a:t>s</a:t>
            </a:r>
            <a:r>
              <a:rPr sz="1200" spc="-5" dirty="0">
                <a:latin typeface="Lucida Console"/>
                <a:cs typeface="Lucida Console"/>
              </a:rPr>
              <a:t>ter;</a:t>
            </a:r>
            <a:endParaRPr sz="1200" dirty="0">
              <a:latin typeface="Lucida Console"/>
              <a:cs typeface="Lucida Console"/>
            </a:endParaRPr>
          </a:p>
        </p:txBody>
      </p:sp>
      <p:sp>
        <p:nvSpPr>
          <p:cNvPr id="9" name="8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Τύποι πινάκων (</a:t>
            </a:r>
            <a:r>
              <a:rPr lang="en-GB" dirty="0" smtClean="0"/>
              <a:t>arrays)</a:t>
            </a:r>
            <a:endParaRPr lang="el-GR" dirty="0"/>
          </a:p>
        </p:txBody>
      </p:sp>
      <p:sp>
        <p:nvSpPr>
          <p:cNvPr id="13" name="1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1152128"/>
          </a:xfrm>
        </p:spPr>
        <p:txBody>
          <a:bodyPr/>
          <a:lstStyle/>
          <a:p>
            <a:r>
              <a:rPr lang="el-GR" dirty="0" smtClean="0"/>
              <a:t>Παραδείγµατα µονοδιάστατων πινάκων</a:t>
            </a:r>
          </a:p>
          <a:p>
            <a:pPr lvl="1"/>
            <a:r>
              <a:rPr lang="el-GR" dirty="0" smtClean="0"/>
              <a:t>∆ηλώσεις τύπων πινάκων</a:t>
            </a:r>
          </a:p>
          <a:p>
            <a:endParaRPr lang="el-GR" dirty="0"/>
          </a:p>
        </p:txBody>
      </p:sp>
      <p:sp>
        <p:nvSpPr>
          <p:cNvPr id="14" name="12 - Θέση περιεχομένου"/>
          <p:cNvSpPr txBox="1">
            <a:spLocks/>
          </p:cNvSpPr>
          <p:nvPr/>
        </p:nvSpPr>
        <p:spPr>
          <a:xfrm>
            <a:off x="539552" y="3573016"/>
            <a:ext cx="8363272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l-GR" sz="2300" noProof="0" dirty="0" smtClean="0">
                <a:latin typeface="+mn-lt"/>
              </a:rPr>
              <a:t>Αντικείμενα πινάκων</a:t>
            </a:r>
            <a:endParaRPr kumimoji="0" lang="el-GR" sz="2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12 - Θέση περιεχομένου"/>
          <p:cNvSpPr txBox="1">
            <a:spLocks/>
          </p:cNvSpPr>
          <p:nvPr/>
        </p:nvSpPr>
        <p:spPr>
          <a:xfrm>
            <a:off x="539552" y="4653136"/>
            <a:ext cx="8363272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Προτάσεις</a:t>
            </a:r>
            <a:r>
              <a:rPr kumimoji="0" lang="el-GR" sz="23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ανάθεσης</a:t>
            </a:r>
            <a:endParaRPr kumimoji="0" lang="el-GR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2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998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2"/>
          <p:cNvSpPr txBox="1"/>
          <p:nvPr/>
        </p:nvSpPr>
        <p:spPr>
          <a:xfrm>
            <a:off x="539552" y="2204864"/>
            <a:ext cx="6768752" cy="184666"/>
          </a:xfrm>
          <a:prstGeom prst="rect">
            <a:avLst/>
          </a:prstGeom>
          <a:ln w="9524">
            <a:solidFill>
              <a:srgbClr val="9898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5085">
              <a:lnSpc>
                <a:spcPct val="100000"/>
              </a:lnSpc>
            </a:pPr>
            <a:r>
              <a:rPr sz="1200" spc="-5" dirty="0">
                <a:latin typeface="Lucida Console"/>
                <a:cs typeface="Lucida Console"/>
              </a:rPr>
              <a:t>typ</a:t>
            </a:r>
            <a:r>
              <a:rPr sz="1200" dirty="0">
                <a:latin typeface="Lucida Console"/>
                <a:cs typeface="Lucida Console"/>
              </a:rPr>
              <a:t>e</a:t>
            </a:r>
            <a:r>
              <a:rPr sz="1200" spc="5" dirty="0">
                <a:latin typeface="Lucida Console"/>
                <a:cs typeface="Lucida Console"/>
              </a:rPr>
              <a:t> </a:t>
            </a:r>
            <a:r>
              <a:rPr sz="1200" spc="-5" dirty="0">
                <a:latin typeface="Lucida Console"/>
                <a:cs typeface="Lucida Console"/>
              </a:rPr>
              <a:t>strin</a:t>
            </a:r>
            <a:r>
              <a:rPr sz="1200" dirty="0">
                <a:latin typeface="Lucida Console"/>
                <a:cs typeface="Lucida Console"/>
              </a:rPr>
              <a:t>g</a:t>
            </a:r>
            <a:r>
              <a:rPr sz="1200" spc="-10" dirty="0">
                <a:latin typeface="Lucida Console"/>
                <a:cs typeface="Lucida Console"/>
              </a:rPr>
              <a:t> </a:t>
            </a:r>
            <a:r>
              <a:rPr sz="1200" spc="-5" dirty="0">
                <a:latin typeface="Lucida Console"/>
                <a:cs typeface="Lucida Console"/>
              </a:rPr>
              <a:t>i</a:t>
            </a:r>
            <a:r>
              <a:rPr sz="1200" dirty="0">
                <a:latin typeface="Lucida Console"/>
                <a:cs typeface="Lucida Console"/>
              </a:rPr>
              <a:t>s</a:t>
            </a:r>
            <a:r>
              <a:rPr sz="1200" spc="5" dirty="0">
                <a:latin typeface="Lucida Console"/>
                <a:cs typeface="Lucida Console"/>
              </a:rPr>
              <a:t> </a:t>
            </a:r>
            <a:r>
              <a:rPr sz="1200" spc="-5" dirty="0">
                <a:latin typeface="Lucida Console"/>
                <a:cs typeface="Lucida Console"/>
              </a:rPr>
              <a:t>arra</a:t>
            </a:r>
            <a:r>
              <a:rPr sz="1200" dirty="0">
                <a:latin typeface="Lucida Console"/>
                <a:cs typeface="Lucida Console"/>
              </a:rPr>
              <a:t>y</a:t>
            </a:r>
            <a:r>
              <a:rPr sz="1200" spc="5" dirty="0">
                <a:latin typeface="Lucida Console"/>
                <a:cs typeface="Lucida Console"/>
              </a:rPr>
              <a:t> </a:t>
            </a:r>
            <a:r>
              <a:rPr sz="1200" spc="-5" dirty="0">
                <a:latin typeface="Lucida Console"/>
                <a:cs typeface="Lucida Console"/>
              </a:rPr>
              <a:t>(positiv</a:t>
            </a:r>
            <a:r>
              <a:rPr sz="1200" dirty="0">
                <a:latin typeface="Lucida Console"/>
                <a:cs typeface="Lucida Console"/>
              </a:rPr>
              <a:t>e</a:t>
            </a:r>
            <a:r>
              <a:rPr sz="1200" spc="-15" dirty="0">
                <a:latin typeface="Lucida Console"/>
                <a:cs typeface="Lucida Console"/>
              </a:rPr>
              <a:t> </a:t>
            </a:r>
            <a:r>
              <a:rPr sz="1200" spc="5" dirty="0">
                <a:latin typeface="Lucida Console"/>
                <a:cs typeface="Lucida Console"/>
              </a:rPr>
              <a:t>r</a:t>
            </a:r>
            <a:r>
              <a:rPr sz="1200" spc="-5" dirty="0">
                <a:latin typeface="Lucida Console"/>
                <a:cs typeface="Lucida Console"/>
              </a:rPr>
              <a:t>ang</a:t>
            </a:r>
            <a:r>
              <a:rPr sz="1200" dirty="0">
                <a:latin typeface="Lucida Console"/>
                <a:cs typeface="Lucida Console"/>
              </a:rPr>
              <a:t>e</a:t>
            </a:r>
            <a:r>
              <a:rPr sz="1200" spc="5" dirty="0">
                <a:latin typeface="Lucida Console"/>
                <a:cs typeface="Lucida Console"/>
              </a:rPr>
              <a:t> </a:t>
            </a:r>
            <a:r>
              <a:rPr sz="1200" spc="-5" dirty="0">
                <a:latin typeface="Lucida Console"/>
                <a:cs typeface="Lucida Console"/>
              </a:rPr>
              <a:t>&lt;&gt;</a:t>
            </a:r>
            <a:r>
              <a:rPr sz="1200" dirty="0">
                <a:latin typeface="Lucida Console"/>
                <a:cs typeface="Lucida Console"/>
              </a:rPr>
              <a:t>)</a:t>
            </a:r>
            <a:r>
              <a:rPr sz="1200" spc="-10" dirty="0">
                <a:latin typeface="Lucida Console"/>
                <a:cs typeface="Lucida Console"/>
              </a:rPr>
              <a:t> </a:t>
            </a:r>
            <a:r>
              <a:rPr sz="1200" spc="-5" dirty="0">
                <a:latin typeface="Lucida Console"/>
                <a:cs typeface="Lucida Console"/>
              </a:rPr>
              <a:t>o</a:t>
            </a:r>
            <a:r>
              <a:rPr sz="1200" dirty="0">
                <a:latin typeface="Lucida Console"/>
                <a:cs typeface="Lucida Console"/>
              </a:rPr>
              <a:t>f</a:t>
            </a:r>
            <a:r>
              <a:rPr sz="1200" spc="5" dirty="0">
                <a:latin typeface="Lucida Console"/>
                <a:cs typeface="Lucida Console"/>
              </a:rPr>
              <a:t> </a:t>
            </a:r>
            <a:r>
              <a:rPr sz="1200" spc="-5" dirty="0">
                <a:latin typeface="Lucida Console"/>
                <a:cs typeface="Lucida Console"/>
              </a:rPr>
              <a:t>character</a:t>
            </a:r>
            <a:r>
              <a:rPr sz="1200" dirty="0">
                <a:latin typeface="Lucida Console"/>
                <a:cs typeface="Lucida Console"/>
              </a:rPr>
              <a:t>;</a:t>
            </a:r>
          </a:p>
        </p:txBody>
      </p:sp>
      <p:sp>
        <p:nvSpPr>
          <p:cNvPr id="7" name="object 15"/>
          <p:cNvSpPr txBox="1"/>
          <p:nvPr/>
        </p:nvSpPr>
        <p:spPr>
          <a:xfrm>
            <a:off x="539552" y="3212976"/>
            <a:ext cx="6120680" cy="579646"/>
          </a:xfrm>
          <a:prstGeom prst="rect">
            <a:avLst/>
          </a:prstGeom>
          <a:ln w="9524">
            <a:solidFill>
              <a:srgbClr val="9898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5085">
              <a:lnSpc>
                <a:spcPct val="100000"/>
              </a:lnSpc>
            </a:pPr>
            <a:r>
              <a:rPr sz="1200" spc="-5" dirty="0">
                <a:latin typeface="Lucida Console"/>
                <a:cs typeface="Lucida Console"/>
              </a:rPr>
              <a:t>typ</a:t>
            </a:r>
            <a:r>
              <a:rPr sz="1200" dirty="0">
                <a:latin typeface="Lucida Console"/>
                <a:cs typeface="Lucida Console"/>
              </a:rPr>
              <a:t>e</a:t>
            </a:r>
            <a:r>
              <a:rPr sz="1200" spc="5" dirty="0">
                <a:latin typeface="Lucida Console"/>
                <a:cs typeface="Lucida Console"/>
              </a:rPr>
              <a:t> </a:t>
            </a:r>
            <a:r>
              <a:rPr sz="1200" spc="-5" dirty="0">
                <a:latin typeface="Lucida Console"/>
                <a:cs typeface="Lucida Console"/>
              </a:rPr>
              <a:t>bit_vecto</a:t>
            </a:r>
            <a:r>
              <a:rPr sz="1200" dirty="0">
                <a:latin typeface="Lucida Console"/>
                <a:cs typeface="Lucida Console"/>
              </a:rPr>
              <a:t>r</a:t>
            </a:r>
            <a:r>
              <a:rPr sz="1200" spc="-15" dirty="0">
                <a:latin typeface="Lucida Console"/>
                <a:cs typeface="Lucida Console"/>
              </a:rPr>
              <a:t> </a:t>
            </a:r>
            <a:r>
              <a:rPr sz="1200" spc="5" dirty="0">
                <a:latin typeface="Lucida Console"/>
                <a:cs typeface="Lucida Console"/>
              </a:rPr>
              <a:t>i</a:t>
            </a:r>
            <a:r>
              <a:rPr sz="1200" dirty="0">
                <a:latin typeface="Lucida Console"/>
                <a:cs typeface="Lucida Console"/>
              </a:rPr>
              <a:t>s</a:t>
            </a:r>
            <a:r>
              <a:rPr sz="1200" spc="-10" dirty="0">
                <a:latin typeface="Lucida Console"/>
                <a:cs typeface="Lucida Console"/>
              </a:rPr>
              <a:t> </a:t>
            </a:r>
            <a:r>
              <a:rPr sz="1200" spc="-5" dirty="0">
                <a:latin typeface="Lucida Console"/>
                <a:cs typeface="Lucida Console"/>
              </a:rPr>
              <a:t>arr</a:t>
            </a:r>
            <a:r>
              <a:rPr sz="1200" spc="5" dirty="0">
                <a:latin typeface="Lucida Console"/>
                <a:cs typeface="Lucida Console"/>
              </a:rPr>
              <a:t>a</a:t>
            </a:r>
            <a:r>
              <a:rPr sz="1200" dirty="0">
                <a:latin typeface="Lucida Console"/>
                <a:cs typeface="Lucida Console"/>
              </a:rPr>
              <a:t>y</a:t>
            </a:r>
            <a:r>
              <a:rPr sz="1200" spc="-10" dirty="0">
                <a:latin typeface="Lucida Console"/>
                <a:cs typeface="Lucida Console"/>
              </a:rPr>
              <a:t> </a:t>
            </a:r>
            <a:r>
              <a:rPr sz="1200" spc="-5" dirty="0">
                <a:latin typeface="Lucida Console"/>
                <a:cs typeface="Lucida Console"/>
              </a:rPr>
              <a:t>(natura</a:t>
            </a:r>
            <a:r>
              <a:rPr sz="1200" dirty="0">
                <a:latin typeface="Lucida Console"/>
                <a:cs typeface="Lucida Console"/>
              </a:rPr>
              <a:t>l</a:t>
            </a:r>
            <a:r>
              <a:rPr sz="1200" spc="-10" dirty="0">
                <a:latin typeface="Lucida Console"/>
                <a:cs typeface="Lucida Console"/>
              </a:rPr>
              <a:t> </a:t>
            </a:r>
            <a:r>
              <a:rPr sz="1200" spc="-5" dirty="0">
                <a:latin typeface="Lucida Console"/>
                <a:cs typeface="Lucida Console"/>
              </a:rPr>
              <a:t>rang</a:t>
            </a:r>
            <a:r>
              <a:rPr sz="1200" dirty="0">
                <a:latin typeface="Lucida Console"/>
                <a:cs typeface="Lucida Console"/>
              </a:rPr>
              <a:t>e</a:t>
            </a:r>
            <a:r>
              <a:rPr sz="1200" spc="5" dirty="0">
                <a:latin typeface="Lucida Console"/>
                <a:cs typeface="Lucida Console"/>
              </a:rPr>
              <a:t> </a:t>
            </a:r>
            <a:r>
              <a:rPr sz="1200" spc="-5" dirty="0">
                <a:latin typeface="Lucida Console"/>
                <a:cs typeface="Lucida Console"/>
              </a:rPr>
              <a:t>&lt;&gt;</a:t>
            </a:r>
            <a:r>
              <a:rPr sz="1200" dirty="0">
                <a:latin typeface="Lucida Console"/>
                <a:cs typeface="Lucida Console"/>
              </a:rPr>
              <a:t>)</a:t>
            </a:r>
            <a:r>
              <a:rPr sz="1200" spc="-20" dirty="0">
                <a:latin typeface="Lucida Console"/>
                <a:cs typeface="Lucida Console"/>
              </a:rPr>
              <a:t> </a:t>
            </a:r>
            <a:r>
              <a:rPr sz="1200" spc="5" dirty="0">
                <a:latin typeface="Lucida Console"/>
                <a:cs typeface="Lucida Console"/>
              </a:rPr>
              <a:t>o</a:t>
            </a:r>
            <a:r>
              <a:rPr sz="1200" dirty="0">
                <a:latin typeface="Lucida Console"/>
                <a:cs typeface="Lucida Console"/>
              </a:rPr>
              <a:t>f</a:t>
            </a:r>
            <a:r>
              <a:rPr sz="1200" spc="5" dirty="0">
                <a:latin typeface="Lucida Console"/>
                <a:cs typeface="Lucida Console"/>
              </a:rPr>
              <a:t> </a:t>
            </a:r>
            <a:r>
              <a:rPr sz="1200" spc="-5" dirty="0">
                <a:latin typeface="Lucida Console"/>
                <a:cs typeface="Lucida Console"/>
              </a:rPr>
              <a:t>bit</a:t>
            </a:r>
            <a:r>
              <a:rPr sz="1200" dirty="0">
                <a:latin typeface="Lucida Console"/>
                <a:cs typeface="Lucida Console"/>
              </a:rPr>
              <a:t>;</a:t>
            </a:r>
          </a:p>
          <a:p>
            <a:pPr marL="45085">
              <a:lnSpc>
                <a:spcPct val="100000"/>
              </a:lnSpc>
              <a:spcBef>
                <a:spcPts val="140"/>
              </a:spcBef>
            </a:pPr>
            <a:r>
              <a:rPr sz="1200" dirty="0">
                <a:latin typeface="Lucida Console"/>
                <a:cs typeface="Lucida Console"/>
              </a:rPr>
              <a:t>…</a:t>
            </a:r>
          </a:p>
          <a:p>
            <a:pPr marL="45085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Lucida Console"/>
                <a:cs typeface="Lucida Console"/>
              </a:rPr>
              <a:t>var</a:t>
            </a:r>
            <a:r>
              <a:rPr sz="1200" spc="5" dirty="0">
                <a:latin typeface="Lucida Console"/>
                <a:cs typeface="Lucida Console"/>
              </a:rPr>
              <a:t>i</a:t>
            </a:r>
            <a:r>
              <a:rPr sz="1200" spc="-5" dirty="0">
                <a:latin typeface="Lucida Console"/>
                <a:cs typeface="Lucida Console"/>
              </a:rPr>
              <a:t>abl</a:t>
            </a:r>
            <a:r>
              <a:rPr sz="1200" dirty="0">
                <a:latin typeface="Lucida Console"/>
                <a:cs typeface="Lucida Console"/>
              </a:rPr>
              <a:t>e</a:t>
            </a:r>
            <a:r>
              <a:rPr sz="1200" spc="5" dirty="0">
                <a:latin typeface="Lucida Console"/>
                <a:cs typeface="Lucida Console"/>
              </a:rPr>
              <a:t> </a:t>
            </a:r>
            <a:r>
              <a:rPr sz="1200" spc="-5" dirty="0">
                <a:latin typeface="Lucida Console"/>
                <a:cs typeface="Lucida Console"/>
              </a:rPr>
              <a:t>channel_busy_re</a:t>
            </a:r>
            <a:r>
              <a:rPr sz="1200" spc="5" dirty="0">
                <a:latin typeface="Lucida Console"/>
                <a:cs typeface="Lucida Console"/>
              </a:rPr>
              <a:t>g</a:t>
            </a:r>
            <a:r>
              <a:rPr sz="1200" spc="-5" dirty="0">
                <a:latin typeface="Lucida Console"/>
                <a:cs typeface="Lucida Console"/>
              </a:rPr>
              <a:t>iste</a:t>
            </a:r>
            <a:r>
              <a:rPr sz="1200" dirty="0">
                <a:latin typeface="Lucida Console"/>
                <a:cs typeface="Lucida Console"/>
              </a:rPr>
              <a:t>r</a:t>
            </a:r>
            <a:r>
              <a:rPr sz="1200" spc="-10" dirty="0">
                <a:latin typeface="Lucida Console"/>
                <a:cs typeface="Lucida Console"/>
              </a:rPr>
              <a:t> </a:t>
            </a:r>
            <a:r>
              <a:rPr sz="1200" dirty="0">
                <a:latin typeface="Lucida Console"/>
                <a:cs typeface="Lucida Console"/>
              </a:rPr>
              <a:t>:</a:t>
            </a:r>
            <a:r>
              <a:rPr sz="1200" spc="-10" dirty="0">
                <a:latin typeface="Lucida Console"/>
                <a:cs typeface="Lucida Console"/>
              </a:rPr>
              <a:t> </a:t>
            </a:r>
            <a:r>
              <a:rPr sz="1200" spc="-5" dirty="0">
                <a:latin typeface="Lucida Console"/>
                <a:cs typeface="Lucida Console"/>
              </a:rPr>
              <a:t>bit_v</a:t>
            </a:r>
            <a:r>
              <a:rPr sz="1200" spc="5" dirty="0">
                <a:latin typeface="Lucida Console"/>
                <a:cs typeface="Lucida Console"/>
              </a:rPr>
              <a:t>e</a:t>
            </a:r>
            <a:r>
              <a:rPr sz="1200" spc="-5" dirty="0">
                <a:latin typeface="Lucida Console"/>
                <a:cs typeface="Lucida Console"/>
              </a:rPr>
              <a:t>ctor(</a:t>
            </a:r>
            <a:r>
              <a:rPr sz="1200" dirty="0">
                <a:latin typeface="Lucida Console"/>
                <a:cs typeface="Lucida Console"/>
              </a:rPr>
              <a:t>1</a:t>
            </a:r>
            <a:r>
              <a:rPr sz="1200" spc="-25" dirty="0">
                <a:latin typeface="Lucida Console"/>
                <a:cs typeface="Lucida Console"/>
              </a:rPr>
              <a:t> </a:t>
            </a:r>
            <a:r>
              <a:rPr sz="1200" spc="5" dirty="0">
                <a:latin typeface="Lucida Console"/>
                <a:cs typeface="Lucida Console"/>
              </a:rPr>
              <a:t>t</a:t>
            </a:r>
            <a:r>
              <a:rPr sz="1200" dirty="0">
                <a:latin typeface="Lucida Console"/>
                <a:cs typeface="Lucida Console"/>
              </a:rPr>
              <a:t>o</a:t>
            </a:r>
            <a:r>
              <a:rPr sz="1200" spc="5" dirty="0">
                <a:latin typeface="Lucida Console"/>
                <a:cs typeface="Lucida Console"/>
              </a:rPr>
              <a:t> </a:t>
            </a:r>
            <a:r>
              <a:rPr sz="1200" spc="-5" dirty="0">
                <a:latin typeface="Lucida Console"/>
                <a:cs typeface="Lucida Console"/>
              </a:rPr>
              <a:t>4)</a:t>
            </a:r>
            <a:r>
              <a:rPr sz="1200" dirty="0">
                <a:latin typeface="Lucida Console"/>
                <a:cs typeface="Lucida Console"/>
              </a:rPr>
              <a:t>;</a:t>
            </a:r>
          </a:p>
        </p:txBody>
      </p:sp>
      <p:sp>
        <p:nvSpPr>
          <p:cNvPr id="8" name="object 16"/>
          <p:cNvSpPr txBox="1"/>
          <p:nvPr/>
        </p:nvSpPr>
        <p:spPr>
          <a:xfrm>
            <a:off x="539552" y="4653136"/>
            <a:ext cx="6696744" cy="579646"/>
          </a:xfrm>
          <a:prstGeom prst="rect">
            <a:avLst/>
          </a:prstGeom>
          <a:ln w="9524">
            <a:solidFill>
              <a:srgbClr val="9898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5085">
              <a:lnSpc>
                <a:spcPct val="100000"/>
              </a:lnSpc>
            </a:pPr>
            <a:r>
              <a:rPr sz="1200" spc="-5" dirty="0">
                <a:latin typeface="Lucida Console"/>
                <a:cs typeface="Lucida Console"/>
              </a:rPr>
              <a:t>typ</a:t>
            </a:r>
            <a:r>
              <a:rPr sz="1200" dirty="0">
                <a:latin typeface="Lucida Console"/>
                <a:cs typeface="Lucida Console"/>
              </a:rPr>
              <a:t>e</a:t>
            </a:r>
            <a:r>
              <a:rPr sz="1200" spc="5" dirty="0">
                <a:latin typeface="Lucida Console"/>
                <a:cs typeface="Lucida Console"/>
              </a:rPr>
              <a:t> </a:t>
            </a:r>
            <a:r>
              <a:rPr sz="1200" spc="-5" dirty="0">
                <a:latin typeface="Lucida Console"/>
                <a:cs typeface="Lucida Console"/>
              </a:rPr>
              <a:t>std_ulogic_vecto</a:t>
            </a:r>
            <a:r>
              <a:rPr sz="1200" dirty="0">
                <a:latin typeface="Lucida Console"/>
                <a:cs typeface="Lucida Console"/>
              </a:rPr>
              <a:t>r</a:t>
            </a:r>
            <a:r>
              <a:rPr sz="1200" spc="-15" dirty="0">
                <a:latin typeface="Lucida Console"/>
                <a:cs typeface="Lucida Console"/>
              </a:rPr>
              <a:t> </a:t>
            </a:r>
            <a:r>
              <a:rPr sz="1200" spc="5" dirty="0">
                <a:latin typeface="Lucida Console"/>
                <a:cs typeface="Lucida Console"/>
              </a:rPr>
              <a:t>i</a:t>
            </a:r>
            <a:r>
              <a:rPr sz="1200" dirty="0">
                <a:latin typeface="Lucida Console"/>
                <a:cs typeface="Lucida Console"/>
              </a:rPr>
              <a:t>s</a:t>
            </a:r>
            <a:r>
              <a:rPr sz="1200" spc="5" dirty="0">
                <a:latin typeface="Lucida Console"/>
                <a:cs typeface="Lucida Console"/>
              </a:rPr>
              <a:t> </a:t>
            </a:r>
            <a:r>
              <a:rPr sz="1200" spc="-5" dirty="0">
                <a:latin typeface="Lucida Console"/>
                <a:cs typeface="Lucida Console"/>
              </a:rPr>
              <a:t>ar</a:t>
            </a:r>
            <a:r>
              <a:rPr sz="1200" spc="5" dirty="0">
                <a:latin typeface="Lucida Console"/>
                <a:cs typeface="Lucida Console"/>
              </a:rPr>
              <a:t>r</a:t>
            </a:r>
            <a:r>
              <a:rPr sz="1200" spc="-5" dirty="0">
                <a:latin typeface="Lucida Console"/>
                <a:cs typeface="Lucida Console"/>
              </a:rPr>
              <a:t>a</a:t>
            </a:r>
            <a:r>
              <a:rPr sz="1200" dirty="0">
                <a:latin typeface="Lucida Console"/>
                <a:cs typeface="Lucida Console"/>
              </a:rPr>
              <a:t>y</a:t>
            </a:r>
            <a:r>
              <a:rPr sz="1200" spc="5" dirty="0">
                <a:latin typeface="Lucida Console"/>
                <a:cs typeface="Lucida Console"/>
              </a:rPr>
              <a:t> </a:t>
            </a:r>
            <a:r>
              <a:rPr sz="1200" dirty="0">
                <a:latin typeface="Lucida Console"/>
                <a:cs typeface="Lucida Console"/>
              </a:rPr>
              <a:t>(</a:t>
            </a:r>
            <a:r>
              <a:rPr sz="1200" spc="-10" dirty="0">
                <a:latin typeface="Lucida Console"/>
                <a:cs typeface="Lucida Console"/>
              </a:rPr>
              <a:t> </a:t>
            </a:r>
            <a:r>
              <a:rPr sz="1200" spc="-5" dirty="0">
                <a:latin typeface="Lucida Console"/>
                <a:cs typeface="Lucida Console"/>
              </a:rPr>
              <a:t>natura</a:t>
            </a:r>
            <a:r>
              <a:rPr sz="1200" dirty="0">
                <a:latin typeface="Lucida Console"/>
                <a:cs typeface="Lucida Console"/>
              </a:rPr>
              <a:t>l</a:t>
            </a:r>
            <a:r>
              <a:rPr sz="1200" spc="-15" dirty="0">
                <a:latin typeface="Lucida Console"/>
                <a:cs typeface="Lucida Console"/>
              </a:rPr>
              <a:t> </a:t>
            </a:r>
            <a:r>
              <a:rPr sz="1200" spc="-5" dirty="0">
                <a:latin typeface="Lucida Console"/>
                <a:cs typeface="Lucida Console"/>
              </a:rPr>
              <a:t>rang</a:t>
            </a:r>
            <a:r>
              <a:rPr sz="1200" dirty="0">
                <a:latin typeface="Lucida Console"/>
                <a:cs typeface="Lucida Console"/>
              </a:rPr>
              <a:t>e</a:t>
            </a:r>
            <a:r>
              <a:rPr sz="1200" spc="5" dirty="0">
                <a:latin typeface="Lucida Console"/>
                <a:cs typeface="Lucida Console"/>
              </a:rPr>
              <a:t> </a:t>
            </a:r>
            <a:r>
              <a:rPr sz="1200" spc="-5" dirty="0">
                <a:latin typeface="Lucida Console"/>
                <a:cs typeface="Lucida Console"/>
              </a:rPr>
              <a:t>&lt;</a:t>
            </a:r>
            <a:r>
              <a:rPr sz="1200" dirty="0">
                <a:latin typeface="Lucida Console"/>
                <a:cs typeface="Lucida Console"/>
              </a:rPr>
              <a:t>&gt;</a:t>
            </a:r>
            <a:r>
              <a:rPr sz="1200" spc="-10" dirty="0">
                <a:latin typeface="Lucida Console"/>
                <a:cs typeface="Lucida Console"/>
              </a:rPr>
              <a:t> </a:t>
            </a:r>
            <a:r>
              <a:rPr sz="1200" dirty="0">
                <a:latin typeface="Lucida Console"/>
                <a:cs typeface="Lucida Console"/>
              </a:rPr>
              <a:t>)</a:t>
            </a:r>
            <a:r>
              <a:rPr sz="1200" spc="-10" dirty="0">
                <a:latin typeface="Lucida Console"/>
                <a:cs typeface="Lucida Console"/>
              </a:rPr>
              <a:t> </a:t>
            </a:r>
            <a:r>
              <a:rPr sz="1200" spc="5" dirty="0">
                <a:latin typeface="Lucida Console"/>
                <a:cs typeface="Lucida Console"/>
              </a:rPr>
              <a:t>o</a:t>
            </a:r>
            <a:r>
              <a:rPr sz="1200" dirty="0">
                <a:latin typeface="Lucida Console"/>
                <a:cs typeface="Lucida Console"/>
              </a:rPr>
              <a:t>f</a:t>
            </a:r>
            <a:r>
              <a:rPr sz="1200" spc="5" dirty="0">
                <a:latin typeface="Lucida Console"/>
                <a:cs typeface="Lucida Console"/>
              </a:rPr>
              <a:t> </a:t>
            </a:r>
            <a:r>
              <a:rPr sz="1200" spc="-5" dirty="0">
                <a:latin typeface="Lucida Console"/>
                <a:cs typeface="Lucida Console"/>
              </a:rPr>
              <a:t>std_ulogic</a:t>
            </a:r>
            <a:r>
              <a:rPr sz="1200" dirty="0">
                <a:latin typeface="Lucida Console"/>
                <a:cs typeface="Lucida Console"/>
              </a:rPr>
              <a:t>;</a:t>
            </a:r>
          </a:p>
          <a:p>
            <a:pPr marL="45085">
              <a:lnSpc>
                <a:spcPct val="100000"/>
              </a:lnSpc>
              <a:spcBef>
                <a:spcPts val="140"/>
              </a:spcBef>
            </a:pPr>
            <a:r>
              <a:rPr sz="1200" dirty="0">
                <a:latin typeface="Lucida Console"/>
                <a:cs typeface="Lucida Console"/>
              </a:rPr>
              <a:t>…</a:t>
            </a:r>
          </a:p>
          <a:p>
            <a:pPr marL="45085">
              <a:lnSpc>
                <a:spcPct val="100000"/>
              </a:lnSpc>
              <a:spcBef>
                <a:spcPts val="140"/>
              </a:spcBef>
            </a:pPr>
            <a:r>
              <a:rPr sz="1200" spc="-5" dirty="0">
                <a:latin typeface="Lucida Console"/>
                <a:cs typeface="Lucida Console"/>
              </a:rPr>
              <a:t>sig</a:t>
            </a:r>
            <a:r>
              <a:rPr sz="1200" spc="5" dirty="0">
                <a:latin typeface="Lucida Console"/>
                <a:cs typeface="Lucida Console"/>
              </a:rPr>
              <a:t>n</a:t>
            </a:r>
            <a:r>
              <a:rPr sz="1200" spc="-5" dirty="0">
                <a:latin typeface="Lucida Console"/>
                <a:cs typeface="Lucida Console"/>
              </a:rPr>
              <a:t>a</a:t>
            </a:r>
            <a:r>
              <a:rPr sz="1200" dirty="0">
                <a:latin typeface="Lucida Console"/>
                <a:cs typeface="Lucida Console"/>
              </a:rPr>
              <a:t>l</a:t>
            </a:r>
            <a:r>
              <a:rPr sz="1200" spc="5" dirty="0">
                <a:latin typeface="Lucida Console"/>
                <a:cs typeface="Lucida Console"/>
              </a:rPr>
              <a:t> </a:t>
            </a:r>
            <a:r>
              <a:rPr sz="1200" spc="-5" dirty="0">
                <a:latin typeface="Lucida Console"/>
                <a:cs typeface="Lucida Console"/>
              </a:rPr>
              <a:t>csr_offse</a:t>
            </a:r>
            <a:r>
              <a:rPr sz="1200" dirty="0">
                <a:latin typeface="Lucida Console"/>
                <a:cs typeface="Lucida Console"/>
              </a:rPr>
              <a:t>t</a:t>
            </a:r>
            <a:r>
              <a:rPr sz="1200" spc="-10" dirty="0">
                <a:latin typeface="Lucida Console"/>
                <a:cs typeface="Lucida Console"/>
              </a:rPr>
              <a:t> </a:t>
            </a:r>
            <a:r>
              <a:rPr sz="1200" dirty="0">
                <a:latin typeface="Lucida Console"/>
                <a:cs typeface="Lucida Console"/>
              </a:rPr>
              <a:t>:</a:t>
            </a:r>
            <a:r>
              <a:rPr sz="1200" spc="-10" dirty="0">
                <a:latin typeface="Lucida Console"/>
                <a:cs typeface="Lucida Console"/>
              </a:rPr>
              <a:t> </a:t>
            </a:r>
            <a:r>
              <a:rPr sz="1200" spc="-5" dirty="0">
                <a:latin typeface="Lucida Console"/>
                <a:cs typeface="Lucida Console"/>
              </a:rPr>
              <a:t>std_</a:t>
            </a:r>
            <a:r>
              <a:rPr sz="1200" spc="5" dirty="0">
                <a:latin typeface="Lucida Console"/>
                <a:cs typeface="Lucida Console"/>
              </a:rPr>
              <a:t>u</a:t>
            </a:r>
            <a:r>
              <a:rPr sz="1200" spc="-5" dirty="0">
                <a:latin typeface="Lucida Console"/>
                <a:cs typeface="Lucida Console"/>
              </a:rPr>
              <a:t>logic_vector(</a:t>
            </a:r>
            <a:r>
              <a:rPr sz="1200" dirty="0">
                <a:latin typeface="Lucida Console"/>
                <a:cs typeface="Lucida Console"/>
              </a:rPr>
              <a:t>2</a:t>
            </a:r>
            <a:r>
              <a:rPr sz="1200" spc="-10" dirty="0">
                <a:latin typeface="Lucida Console"/>
                <a:cs typeface="Lucida Console"/>
              </a:rPr>
              <a:t> </a:t>
            </a:r>
            <a:r>
              <a:rPr sz="1200" spc="5" dirty="0">
                <a:latin typeface="Lucida Console"/>
                <a:cs typeface="Lucida Console"/>
              </a:rPr>
              <a:t>d</a:t>
            </a:r>
            <a:r>
              <a:rPr sz="1200" spc="-5" dirty="0">
                <a:latin typeface="Lucida Console"/>
                <a:cs typeface="Lucida Console"/>
              </a:rPr>
              <a:t>ownt</a:t>
            </a:r>
            <a:r>
              <a:rPr sz="1200" dirty="0">
                <a:latin typeface="Lucida Console"/>
                <a:cs typeface="Lucida Console"/>
              </a:rPr>
              <a:t>o</a:t>
            </a:r>
            <a:r>
              <a:rPr sz="1200" spc="5" dirty="0">
                <a:latin typeface="Lucida Console"/>
                <a:cs typeface="Lucida Console"/>
              </a:rPr>
              <a:t> </a:t>
            </a:r>
            <a:r>
              <a:rPr sz="1200" spc="-5" dirty="0">
                <a:latin typeface="Lucida Console"/>
                <a:cs typeface="Lucida Console"/>
              </a:rPr>
              <a:t>1)</a:t>
            </a:r>
            <a:r>
              <a:rPr sz="1200" dirty="0">
                <a:latin typeface="Lucida Console"/>
                <a:cs typeface="Lucida Console"/>
              </a:rPr>
              <a:t>;</a:t>
            </a:r>
          </a:p>
        </p:txBody>
      </p:sp>
      <p:sp>
        <p:nvSpPr>
          <p:cNvPr id="9" name="8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Προκαθορισµένοι τύποι πινάκων</a:t>
            </a:r>
            <a:endParaRPr lang="el-GR" dirty="0"/>
          </a:p>
        </p:txBody>
      </p:sp>
      <p:sp>
        <p:nvSpPr>
          <p:cNvPr id="11" name="12 - Θέση περιεχομένου"/>
          <p:cNvSpPr txBox="1">
            <a:spLocks/>
          </p:cNvSpPr>
          <p:nvPr/>
        </p:nvSpPr>
        <p:spPr>
          <a:xfrm>
            <a:off x="395536" y="1556792"/>
            <a:ext cx="8363272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2300" dirty="0" smtClean="0">
                <a:latin typeface="+mn-lt"/>
              </a:rPr>
              <a:t>Αλφαριθµητικά (</a:t>
            </a:r>
            <a:r>
              <a:rPr lang="en-GB" sz="2300" dirty="0" smtClean="0">
                <a:latin typeface="+mn-lt"/>
              </a:rPr>
              <a:t>strings)</a:t>
            </a:r>
            <a:endParaRPr kumimoji="0" lang="el-GR" sz="2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12 - Θέση περιεχομένου"/>
          <p:cNvSpPr txBox="1">
            <a:spLocks/>
          </p:cNvSpPr>
          <p:nvPr/>
        </p:nvSpPr>
        <p:spPr>
          <a:xfrm>
            <a:off x="395536" y="2636912"/>
            <a:ext cx="8363272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2300" dirty="0" smtClean="0">
                <a:latin typeface="+mn-lt"/>
              </a:rPr>
              <a:t>∆</a:t>
            </a:r>
            <a:r>
              <a:rPr lang="el-GR" sz="2300" dirty="0" smtClean="0">
                <a:latin typeface="+mn-lt"/>
              </a:rPr>
              <a:t>ιανύσµατα </a:t>
            </a:r>
            <a:r>
              <a:rPr lang="en-GB" sz="2300" dirty="0" smtClean="0">
                <a:latin typeface="+mn-lt"/>
              </a:rPr>
              <a:t>bit (bit vectors)</a:t>
            </a:r>
            <a:endParaRPr kumimoji="0" lang="el-GR" sz="2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12 - Θέση περιεχομένου"/>
          <p:cNvSpPr txBox="1">
            <a:spLocks/>
          </p:cNvSpPr>
          <p:nvPr/>
        </p:nvSpPr>
        <p:spPr>
          <a:xfrm>
            <a:off x="467544" y="4005064"/>
            <a:ext cx="8363272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2300" dirty="0" smtClean="0">
                <a:latin typeface="+mn-lt"/>
              </a:rPr>
              <a:t>Πίνακες πρότυπης λογικής (</a:t>
            </a:r>
            <a:r>
              <a:rPr lang="en-GB" sz="2300" dirty="0" smtClean="0">
                <a:latin typeface="+mn-lt"/>
              </a:rPr>
              <a:t>standard-logic arrays)</a:t>
            </a:r>
          </a:p>
        </p:txBody>
      </p:sp>
    </p:spTree>
    <p:extLst>
      <p:ext uri="{BB962C8B-B14F-4D97-AF65-F5344CB8AC3E}">
        <p14:creationId xmlns:p14="http://schemas.microsoft.com/office/powerpoint/2010/main" val="110106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4"/>
          <p:cNvSpPr txBox="1"/>
          <p:nvPr/>
        </p:nvSpPr>
        <p:spPr>
          <a:xfrm>
            <a:off x="467544" y="3717032"/>
            <a:ext cx="3672408" cy="2007216"/>
          </a:xfrm>
          <a:prstGeom prst="rect">
            <a:avLst/>
          </a:prstGeom>
          <a:ln w="9524">
            <a:solidFill>
              <a:srgbClr val="9898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0488" marR="647700">
              <a:lnSpc>
                <a:spcPct val="135000"/>
              </a:lnSpc>
            </a:pPr>
            <a:r>
              <a:rPr sz="1100" spc="-5" dirty="0">
                <a:latin typeface="Lucida Console"/>
                <a:cs typeface="Lucida Console"/>
              </a:rPr>
              <a:t>ent</a:t>
            </a:r>
            <a:r>
              <a:rPr sz="1100" spc="5" dirty="0">
                <a:latin typeface="Lucida Console"/>
                <a:cs typeface="Lucida Console"/>
              </a:rPr>
              <a:t>i</a:t>
            </a:r>
            <a:r>
              <a:rPr sz="1100" spc="-5" dirty="0">
                <a:latin typeface="Lucida Console"/>
                <a:cs typeface="Lucida Console"/>
              </a:rPr>
              <a:t>t</a:t>
            </a:r>
            <a:r>
              <a:rPr sz="1100" dirty="0">
                <a:latin typeface="Lucida Console"/>
                <a:cs typeface="Lucida Console"/>
              </a:rPr>
              <a:t>y</a:t>
            </a:r>
            <a:r>
              <a:rPr sz="1100" spc="5" dirty="0">
                <a:latin typeface="Lucida Console"/>
                <a:cs typeface="Lucida Console"/>
              </a:rPr>
              <a:t> </a:t>
            </a:r>
            <a:r>
              <a:rPr sz="1100" spc="-5" dirty="0">
                <a:latin typeface="Lucida Console"/>
                <a:cs typeface="Lucida Console"/>
              </a:rPr>
              <a:t>and</a:t>
            </a:r>
            <a:r>
              <a:rPr sz="1100" dirty="0">
                <a:latin typeface="Lucida Console"/>
                <a:cs typeface="Lucida Console"/>
              </a:rPr>
              <a:t>2</a:t>
            </a:r>
            <a:r>
              <a:rPr sz="1100" spc="-25" dirty="0">
                <a:latin typeface="Lucida Console"/>
                <a:cs typeface="Lucida Console"/>
              </a:rPr>
              <a:t> </a:t>
            </a:r>
            <a:r>
              <a:rPr sz="1100" spc="-5" dirty="0">
                <a:latin typeface="Lucida Console"/>
                <a:cs typeface="Lucida Console"/>
              </a:rPr>
              <a:t>i</a:t>
            </a:r>
            <a:r>
              <a:rPr sz="1100" dirty="0">
                <a:latin typeface="Lucida Console"/>
                <a:cs typeface="Lucida Console"/>
              </a:rPr>
              <a:t>s </a:t>
            </a:r>
            <a:r>
              <a:rPr sz="1100" spc="-5" dirty="0">
                <a:latin typeface="Lucida Console"/>
                <a:cs typeface="Lucida Console"/>
              </a:rPr>
              <a:t>por</a:t>
            </a:r>
            <a:r>
              <a:rPr sz="1100" dirty="0">
                <a:latin typeface="Lucida Console"/>
                <a:cs typeface="Lucida Console"/>
              </a:rPr>
              <a:t>t</a:t>
            </a:r>
            <a:r>
              <a:rPr sz="1100" spc="5" dirty="0">
                <a:latin typeface="Lucida Console"/>
                <a:cs typeface="Lucida Console"/>
              </a:rPr>
              <a:t> </a:t>
            </a:r>
            <a:endParaRPr lang="el-GR" sz="1100" spc="5" dirty="0" smtClean="0">
              <a:latin typeface="Lucida Console"/>
              <a:cs typeface="Lucida Console"/>
            </a:endParaRPr>
          </a:p>
          <a:p>
            <a:pPr marL="90488" marR="647700">
              <a:lnSpc>
                <a:spcPct val="135000"/>
              </a:lnSpc>
            </a:pPr>
            <a:r>
              <a:rPr sz="1100" spc="-5" dirty="0" smtClean="0">
                <a:latin typeface="Lucida Console"/>
                <a:cs typeface="Lucida Console"/>
              </a:rPr>
              <a:t>(</a:t>
            </a:r>
            <a:r>
              <a:rPr sz="1100" spc="-5" dirty="0">
                <a:latin typeface="Lucida Console"/>
                <a:cs typeface="Lucida Console"/>
              </a:rPr>
              <a:t>a,b</a:t>
            </a:r>
            <a:r>
              <a:rPr sz="1100" dirty="0">
                <a:latin typeface="Lucida Console"/>
                <a:cs typeface="Lucida Console"/>
              </a:rPr>
              <a:t>:</a:t>
            </a:r>
            <a:r>
              <a:rPr sz="1100" spc="-10" dirty="0">
                <a:latin typeface="Lucida Console"/>
                <a:cs typeface="Lucida Console"/>
              </a:rPr>
              <a:t> </a:t>
            </a:r>
            <a:r>
              <a:rPr sz="1100" spc="-5" dirty="0">
                <a:latin typeface="Lucida Console"/>
                <a:cs typeface="Lucida Console"/>
              </a:rPr>
              <a:t>i</a:t>
            </a:r>
            <a:r>
              <a:rPr sz="1100" dirty="0">
                <a:latin typeface="Lucida Console"/>
                <a:cs typeface="Lucida Console"/>
              </a:rPr>
              <a:t>n</a:t>
            </a:r>
            <a:r>
              <a:rPr sz="1100" spc="5" dirty="0">
                <a:latin typeface="Lucida Console"/>
                <a:cs typeface="Lucida Console"/>
              </a:rPr>
              <a:t> </a:t>
            </a:r>
            <a:r>
              <a:rPr sz="1100" spc="-5" dirty="0">
                <a:latin typeface="Lucida Console"/>
                <a:cs typeface="Lucida Console"/>
              </a:rPr>
              <a:t>bit</a:t>
            </a:r>
            <a:r>
              <a:rPr sz="1100" dirty="0">
                <a:latin typeface="Lucida Console"/>
                <a:cs typeface="Lucida Console"/>
              </a:rPr>
              <a:t>;</a:t>
            </a:r>
          </a:p>
          <a:p>
            <a:pPr marL="90488" marR="525780">
              <a:lnSpc>
                <a:spcPct val="135000"/>
              </a:lnSpc>
              <a:spcBef>
                <a:spcPts val="10"/>
              </a:spcBef>
            </a:pPr>
            <a:r>
              <a:rPr sz="1100" dirty="0">
                <a:latin typeface="Lucida Console"/>
                <a:cs typeface="Lucida Console"/>
              </a:rPr>
              <a:t>x </a:t>
            </a:r>
            <a:r>
              <a:rPr sz="1100" spc="-10" dirty="0">
                <a:latin typeface="Lucida Console"/>
                <a:cs typeface="Lucida Console"/>
              </a:rPr>
              <a:t> </a:t>
            </a:r>
            <a:r>
              <a:rPr sz="1100" dirty="0">
                <a:latin typeface="Lucida Console"/>
                <a:cs typeface="Lucida Console"/>
              </a:rPr>
              <a:t>:</a:t>
            </a:r>
            <a:r>
              <a:rPr sz="1100" spc="-10" dirty="0">
                <a:latin typeface="Lucida Console"/>
                <a:cs typeface="Lucida Console"/>
              </a:rPr>
              <a:t> </a:t>
            </a:r>
            <a:r>
              <a:rPr sz="1100" spc="5" dirty="0">
                <a:latin typeface="Lucida Console"/>
                <a:cs typeface="Lucida Console"/>
              </a:rPr>
              <a:t>o</a:t>
            </a:r>
            <a:r>
              <a:rPr sz="1100" spc="-5" dirty="0">
                <a:latin typeface="Lucida Console"/>
                <a:cs typeface="Lucida Console"/>
              </a:rPr>
              <a:t>u</a:t>
            </a:r>
            <a:r>
              <a:rPr sz="1100" dirty="0">
                <a:latin typeface="Lucida Console"/>
                <a:cs typeface="Lucida Console"/>
              </a:rPr>
              <a:t>t</a:t>
            </a:r>
            <a:r>
              <a:rPr sz="1100" spc="5" dirty="0">
                <a:latin typeface="Lucida Console"/>
                <a:cs typeface="Lucida Console"/>
              </a:rPr>
              <a:t> </a:t>
            </a:r>
            <a:r>
              <a:rPr sz="1100" spc="-5" dirty="0">
                <a:latin typeface="Lucida Console"/>
                <a:cs typeface="Lucida Console"/>
              </a:rPr>
              <a:t>bit)</a:t>
            </a:r>
            <a:r>
              <a:rPr sz="1100" dirty="0">
                <a:latin typeface="Lucida Console"/>
                <a:cs typeface="Lucida Console"/>
              </a:rPr>
              <a:t>; </a:t>
            </a:r>
            <a:endParaRPr lang="el-GR" sz="1100" dirty="0" smtClean="0">
              <a:latin typeface="Lucida Console"/>
              <a:cs typeface="Lucida Console"/>
            </a:endParaRPr>
          </a:p>
          <a:p>
            <a:pPr marL="90488" marR="525780">
              <a:lnSpc>
                <a:spcPct val="135000"/>
              </a:lnSpc>
              <a:spcBef>
                <a:spcPts val="10"/>
              </a:spcBef>
            </a:pPr>
            <a:r>
              <a:rPr sz="1100" spc="-5" dirty="0" smtClean="0">
                <a:latin typeface="Lucida Console"/>
                <a:cs typeface="Lucida Console"/>
              </a:rPr>
              <a:t>en</a:t>
            </a:r>
            <a:r>
              <a:rPr sz="1100" dirty="0" smtClean="0">
                <a:latin typeface="Lucida Console"/>
                <a:cs typeface="Lucida Console"/>
              </a:rPr>
              <a:t>d</a:t>
            </a:r>
            <a:r>
              <a:rPr sz="1100" spc="5" dirty="0" smtClean="0">
                <a:latin typeface="Lucida Console"/>
                <a:cs typeface="Lucida Console"/>
              </a:rPr>
              <a:t> </a:t>
            </a:r>
            <a:r>
              <a:rPr sz="1100" spc="-5" dirty="0">
                <a:latin typeface="Lucida Console"/>
                <a:cs typeface="Lucida Console"/>
              </a:rPr>
              <a:t>and2</a:t>
            </a:r>
            <a:r>
              <a:rPr sz="1100" dirty="0">
                <a:latin typeface="Lucida Console"/>
                <a:cs typeface="Lucida Console"/>
              </a:rPr>
              <a:t>;</a:t>
            </a:r>
          </a:p>
          <a:p>
            <a:pPr marL="90488">
              <a:lnSpc>
                <a:spcPct val="100000"/>
              </a:lnSpc>
              <a:spcBef>
                <a:spcPts val="43"/>
              </a:spcBef>
            </a:pPr>
            <a:endParaRPr dirty="0">
              <a:latin typeface="Times New Roman"/>
              <a:cs typeface="Times New Roman"/>
            </a:endParaRPr>
          </a:p>
          <a:p>
            <a:pPr marL="90488" marR="36830">
              <a:lnSpc>
                <a:spcPct val="135000"/>
              </a:lnSpc>
            </a:pPr>
            <a:r>
              <a:rPr sz="1100" spc="-5" dirty="0">
                <a:latin typeface="Lucida Console"/>
                <a:cs typeface="Lucida Console"/>
              </a:rPr>
              <a:t>arc</a:t>
            </a:r>
            <a:r>
              <a:rPr sz="1100" spc="5" dirty="0">
                <a:latin typeface="Lucida Console"/>
                <a:cs typeface="Lucida Console"/>
              </a:rPr>
              <a:t>h</a:t>
            </a:r>
            <a:r>
              <a:rPr sz="1100" spc="-5" dirty="0">
                <a:latin typeface="Lucida Console"/>
                <a:cs typeface="Lucida Console"/>
              </a:rPr>
              <a:t>itectur</a:t>
            </a:r>
            <a:r>
              <a:rPr sz="1100" dirty="0">
                <a:latin typeface="Lucida Console"/>
                <a:cs typeface="Lucida Console"/>
              </a:rPr>
              <a:t>e</a:t>
            </a:r>
            <a:r>
              <a:rPr sz="1100" spc="5" dirty="0">
                <a:latin typeface="Lucida Console"/>
                <a:cs typeface="Lucida Console"/>
              </a:rPr>
              <a:t> </a:t>
            </a:r>
            <a:r>
              <a:rPr sz="1100" spc="-5" dirty="0">
                <a:latin typeface="Lucida Console"/>
                <a:cs typeface="Lucida Console"/>
              </a:rPr>
              <a:t>and</a:t>
            </a:r>
            <a:r>
              <a:rPr sz="1100" dirty="0">
                <a:latin typeface="Lucida Console"/>
                <a:cs typeface="Lucida Console"/>
              </a:rPr>
              <a:t>2</a:t>
            </a:r>
            <a:r>
              <a:rPr sz="1100" spc="-15" dirty="0">
                <a:latin typeface="Lucida Console"/>
                <a:cs typeface="Lucida Console"/>
              </a:rPr>
              <a:t> </a:t>
            </a:r>
            <a:r>
              <a:rPr sz="1100" spc="-5" dirty="0">
                <a:latin typeface="Lucida Console"/>
                <a:cs typeface="Lucida Console"/>
              </a:rPr>
              <a:t>o</a:t>
            </a:r>
            <a:r>
              <a:rPr sz="1100" dirty="0">
                <a:latin typeface="Lucida Console"/>
                <a:cs typeface="Lucida Console"/>
              </a:rPr>
              <a:t>f</a:t>
            </a:r>
            <a:r>
              <a:rPr sz="1100" spc="5" dirty="0">
                <a:latin typeface="Lucida Console"/>
                <a:cs typeface="Lucida Console"/>
              </a:rPr>
              <a:t> </a:t>
            </a:r>
            <a:r>
              <a:rPr sz="1100" spc="-5" dirty="0">
                <a:latin typeface="Lucida Console"/>
                <a:cs typeface="Lucida Console"/>
              </a:rPr>
              <a:t>and</a:t>
            </a:r>
            <a:r>
              <a:rPr sz="1100" dirty="0">
                <a:latin typeface="Lucida Console"/>
                <a:cs typeface="Lucida Console"/>
              </a:rPr>
              <a:t>2</a:t>
            </a:r>
            <a:r>
              <a:rPr sz="1100" spc="-10" dirty="0">
                <a:latin typeface="Lucida Console"/>
                <a:cs typeface="Lucida Console"/>
              </a:rPr>
              <a:t> </a:t>
            </a:r>
            <a:r>
              <a:rPr sz="1100" spc="-5" dirty="0">
                <a:latin typeface="Lucida Console"/>
                <a:cs typeface="Lucida Console"/>
              </a:rPr>
              <a:t>i</a:t>
            </a:r>
            <a:r>
              <a:rPr sz="1100" dirty="0">
                <a:latin typeface="Lucida Console"/>
                <a:cs typeface="Lucida Console"/>
              </a:rPr>
              <a:t>s </a:t>
            </a:r>
            <a:endParaRPr lang="el-GR" sz="1100" dirty="0" smtClean="0">
              <a:latin typeface="Lucida Console"/>
              <a:cs typeface="Lucida Console"/>
            </a:endParaRPr>
          </a:p>
          <a:p>
            <a:pPr marL="90488" marR="36830">
              <a:lnSpc>
                <a:spcPct val="135000"/>
              </a:lnSpc>
            </a:pPr>
            <a:r>
              <a:rPr sz="1100" spc="-5" dirty="0" smtClean="0">
                <a:latin typeface="Lucida Console"/>
                <a:cs typeface="Lucida Console"/>
              </a:rPr>
              <a:t>beg</a:t>
            </a:r>
            <a:r>
              <a:rPr sz="1100" spc="5" dirty="0" smtClean="0">
                <a:latin typeface="Lucida Console"/>
                <a:cs typeface="Lucida Console"/>
              </a:rPr>
              <a:t>i</a:t>
            </a:r>
            <a:r>
              <a:rPr sz="1100" dirty="0" smtClean="0">
                <a:latin typeface="Lucida Console"/>
                <a:cs typeface="Lucida Console"/>
              </a:rPr>
              <a:t>n</a:t>
            </a:r>
            <a:endParaRPr sz="1100" dirty="0">
              <a:latin typeface="Lucida Console"/>
              <a:cs typeface="Lucida Console"/>
            </a:endParaRPr>
          </a:p>
          <a:p>
            <a:pPr marL="90488" marR="769620">
              <a:lnSpc>
                <a:spcPts val="1310"/>
              </a:lnSpc>
              <a:spcBef>
                <a:spcPts val="85"/>
              </a:spcBef>
            </a:pPr>
            <a:r>
              <a:rPr sz="1100" dirty="0">
                <a:latin typeface="Lucida Console"/>
                <a:cs typeface="Lucida Console"/>
              </a:rPr>
              <a:t>x</a:t>
            </a:r>
            <a:r>
              <a:rPr sz="1100" spc="-10" dirty="0">
                <a:latin typeface="Lucida Console"/>
                <a:cs typeface="Lucida Console"/>
              </a:rPr>
              <a:t> </a:t>
            </a:r>
            <a:r>
              <a:rPr sz="1100" spc="-5" dirty="0">
                <a:latin typeface="Lucida Console"/>
                <a:cs typeface="Lucida Console"/>
              </a:rPr>
              <a:t>&lt;</a:t>
            </a:r>
            <a:r>
              <a:rPr sz="1100" dirty="0">
                <a:latin typeface="Lucida Console"/>
                <a:cs typeface="Lucida Console"/>
              </a:rPr>
              <a:t>=</a:t>
            </a:r>
            <a:r>
              <a:rPr sz="1100" spc="-10" dirty="0">
                <a:latin typeface="Lucida Console"/>
                <a:cs typeface="Lucida Console"/>
              </a:rPr>
              <a:t> </a:t>
            </a:r>
            <a:r>
              <a:rPr sz="1100" dirty="0">
                <a:latin typeface="Lucida Console"/>
                <a:cs typeface="Lucida Console"/>
              </a:rPr>
              <a:t>a</a:t>
            </a:r>
            <a:r>
              <a:rPr sz="1100" spc="-10" dirty="0">
                <a:latin typeface="Lucida Console"/>
                <a:cs typeface="Lucida Console"/>
              </a:rPr>
              <a:t> </a:t>
            </a:r>
            <a:r>
              <a:rPr sz="1100" spc="5" dirty="0">
                <a:latin typeface="Lucida Console"/>
                <a:cs typeface="Lucida Console"/>
              </a:rPr>
              <a:t>a</a:t>
            </a:r>
            <a:r>
              <a:rPr sz="1100" spc="-5" dirty="0">
                <a:latin typeface="Lucida Console"/>
                <a:cs typeface="Lucida Console"/>
              </a:rPr>
              <a:t>n</a:t>
            </a:r>
            <a:r>
              <a:rPr sz="1100" dirty="0">
                <a:latin typeface="Lucida Console"/>
                <a:cs typeface="Lucida Console"/>
              </a:rPr>
              <a:t>d</a:t>
            </a:r>
            <a:r>
              <a:rPr sz="1100" spc="5" dirty="0">
                <a:latin typeface="Lucida Console"/>
                <a:cs typeface="Lucida Console"/>
              </a:rPr>
              <a:t> </a:t>
            </a:r>
            <a:r>
              <a:rPr sz="1100" spc="-5" dirty="0">
                <a:latin typeface="Lucida Console"/>
                <a:cs typeface="Lucida Console"/>
              </a:rPr>
              <a:t>b</a:t>
            </a:r>
            <a:r>
              <a:rPr sz="1100" dirty="0">
                <a:latin typeface="Lucida Console"/>
                <a:cs typeface="Lucida Console"/>
              </a:rPr>
              <a:t>; </a:t>
            </a:r>
            <a:endParaRPr lang="el-GR" sz="1100" dirty="0">
              <a:latin typeface="Lucida Console"/>
              <a:cs typeface="Lucida Console"/>
            </a:endParaRPr>
          </a:p>
          <a:p>
            <a:pPr marL="90488" marR="769620">
              <a:lnSpc>
                <a:spcPts val="1310"/>
              </a:lnSpc>
              <a:spcBef>
                <a:spcPts val="85"/>
              </a:spcBef>
            </a:pPr>
            <a:r>
              <a:rPr sz="1100" spc="-5" dirty="0" smtClean="0">
                <a:latin typeface="Lucida Console"/>
                <a:cs typeface="Lucida Console"/>
              </a:rPr>
              <a:t>en</a:t>
            </a:r>
            <a:r>
              <a:rPr sz="1100" dirty="0" smtClean="0">
                <a:latin typeface="Lucida Console"/>
                <a:cs typeface="Lucida Console"/>
              </a:rPr>
              <a:t>d</a:t>
            </a:r>
            <a:r>
              <a:rPr sz="1100" spc="5" dirty="0" smtClean="0">
                <a:latin typeface="Lucida Console"/>
                <a:cs typeface="Lucida Console"/>
              </a:rPr>
              <a:t> </a:t>
            </a:r>
            <a:r>
              <a:rPr sz="1100" spc="-5" dirty="0">
                <a:latin typeface="Lucida Console"/>
                <a:cs typeface="Lucida Console"/>
              </a:rPr>
              <a:t>and2</a:t>
            </a:r>
            <a:r>
              <a:rPr sz="1100" dirty="0">
                <a:latin typeface="Lucida Console"/>
                <a:cs typeface="Lucida Console"/>
              </a:rPr>
              <a:t>;</a:t>
            </a:r>
          </a:p>
        </p:txBody>
      </p:sp>
      <p:sp>
        <p:nvSpPr>
          <p:cNvPr id="5" name="object 25"/>
          <p:cNvSpPr txBox="1"/>
          <p:nvPr/>
        </p:nvSpPr>
        <p:spPr>
          <a:xfrm>
            <a:off x="5004048" y="3717032"/>
            <a:ext cx="3528392" cy="2025170"/>
          </a:xfrm>
          <a:prstGeom prst="rect">
            <a:avLst/>
          </a:prstGeom>
          <a:ln w="9524">
            <a:solidFill>
              <a:srgbClr val="9898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0488">
              <a:lnSpc>
                <a:spcPct val="100000"/>
              </a:lnSpc>
            </a:pPr>
            <a:r>
              <a:rPr sz="1100" spc="-5" dirty="0">
                <a:latin typeface="Lucida Console"/>
                <a:cs typeface="Lucida Console"/>
              </a:rPr>
              <a:t>ent</a:t>
            </a:r>
            <a:r>
              <a:rPr sz="1100" spc="5" dirty="0">
                <a:latin typeface="Lucida Console"/>
                <a:cs typeface="Lucida Console"/>
              </a:rPr>
              <a:t>i</a:t>
            </a:r>
            <a:r>
              <a:rPr sz="1100" spc="-5" dirty="0">
                <a:latin typeface="Lucida Console"/>
                <a:cs typeface="Lucida Console"/>
              </a:rPr>
              <a:t>t</a:t>
            </a:r>
            <a:r>
              <a:rPr sz="1100" dirty="0">
                <a:latin typeface="Lucida Console"/>
                <a:cs typeface="Lucida Console"/>
              </a:rPr>
              <a:t>y</a:t>
            </a:r>
            <a:r>
              <a:rPr sz="1100" spc="5" dirty="0">
                <a:latin typeface="Lucida Console"/>
                <a:cs typeface="Lucida Console"/>
              </a:rPr>
              <a:t> </a:t>
            </a:r>
            <a:r>
              <a:rPr sz="1100" spc="-5" dirty="0">
                <a:latin typeface="Lucida Console"/>
                <a:cs typeface="Lucida Console"/>
              </a:rPr>
              <a:t>and</a:t>
            </a:r>
            <a:r>
              <a:rPr sz="1100" dirty="0">
                <a:latin typeface="Lucida Console"/>
                <a:cs typeface="Lucida Console"/>
              </a:rPr>
              <a:t>2</a:t>
            </a:r>
            <a:r>
              <a:rPr sz="1100" spc="-25" dirty="0">
                <a:latin typeface="Lucida Console"/>
                <a:cs typeface="Lucida Console"/>
              </a:rPr>
              <a:t> </a:t>
            </a:r>
            <a:r>
              <a:rPr sz="1100" spc="-5" dirty="0">
                <a:latin typeface="Lucida Console"/>
                <a:cs typeface="Lucida Console"/>
              </a:rPr>
              <a:t>i</a:t>
            </a:r>
            <a:r>
              <a:rPr sz="1100" dirty="0">
                <a:latin typeface="Lucida Console"/>
                <a:cs typeface="Lucida Console"/>
              </a:rPr>
              <a:t>s</a:t>
            </a:r>
          </a:p>
          <a:p>
            <a:pPr marL="90488" marR="35560">
              <a:lnSpc>
                <a:spcPct val="135000"/>
              </a:lnSpc>
              <a:spcBef>
                <a:spcPts val="10"/>
              </a:spcBef>
            </a:pPr>
            <a:r>
              <a:rPr sz="1100" spc="-5" dirty="0">
                <a:latin typeface="Lucida Console"/>
                <a:cs typeface="Lucida Console"/>
              </a:rPr>
              <a:t>por</a:t>
            </a:r>
            <a:r>
              <a:rPr sz="1100" spc="5" dirty="0">
                <a:latin typeface="Lucida Console"/>
                <a:cs typeface="Lucida Console"/>
              </a:rPr>
              <a:t>t</a:t>
            </a:r>
            <a:r>
              <a:rPr sz="1100" spc="40" dirty="0">
                <a:latin typeface="Lucida Console"/>
                <a:cs typeface="Lucida Console"/>
              </a:rPr>
              <a:t>(</a:t>
            </a:r>
            <a:r>
              <a:rPr sz="1100" spc="-5" dirty="0">
                <a:latin typeface="Lucida Console"/>
                <a:cs typeface="Lucida Console"/>
              </a:rPr>
              <a:t>a,b</a:t>
            </a:r>
            <a:r>
              <a:rPr sz="1100" dirty="0">
                <a:latin typeface="Lucida Console"/>
                <a:cs typeface="Lucida Console"/>
              </a:rPr>
              <a:t>:</a:t>
            </a:r>
            <a:r>
              <a:rPr sz="1100" spc="-10" dirty="0">
                <a:latin typeface="Lucida Console"/>
                <a:cs typeface="Lucida Console"/>
              </a:rPr>
              <a:t> </a:t>
            </a:r>
            <a:r>
              <a:rPr sz="1100" spc="5" dirty="0">
                <a:latin typeface="Lucida Console"/>
                <a:cs typeface="Lucida Console"/>
              </a:rPr>
              <a:t>i</a:t>
            </a:r>
            <a:r>
              <a:rPr sz="1100" dirty="0">
                <a:latin typeface="Lucida Console"/>
                <a:cs typeface="Lucida Console"/>
              </a:rPr>
              <a:t>n</a:t>
            </a:r>
            <a:r>
              <a:rPr sz="1100" spc="5" dirty="0">
                <a:latin typeface="Lucida Console"/>
                <a:cs typeface="Lucida Console"/>
              </a:rPr>
              <a:t> </a:t>
            </a:r>
            <a:r>
              <a:rPr sz="1100" spc="-5" dirty="0">
                <a:latin typeface="Lucida Console"/>
                <a:cs typeface="Lucida Console"/>
              </a:rPr>
              <a:t>bit_vecto</a:t>
            </a:r>
            <a:r>
              <a:rPr sz="1100" dirty="0">
                <a:latin typeface="Lucida Console"/>
                <a:cs typeface="Lucida Console"/>
              </a:rPr>
              <a:t>r</a:t>
            </a:r>
            <a:r>
              <a:rPr sz="1100" spc="-10" dirty="0">
                <a:latin typeface="Lucida Console"/>
                <a:cs typeface="Lucida Console"/>
              </a:rPr>
              <a:t> </a:t>
            </a:r>
            <a:r>
              <a:rPr sz="1100" spc="-5" dirty="0">
                <a:latin typeface="Lucida Console"/>
                <a:cs typeface="Lucida Console"/>
              </a:rPr>
              <a:t>(</a:t>
            </a:r>
            <a:r>
              <a:rPr sz="1100" dirty="0">
                <a:latin typeface="Lucida Console"/>
                <a:cs typeface="Lucida Console"/>
              </a:rPr>
              <a:t>0</a:t>
            </a:r>
            <a:r>
              <a:rPr sz="1100" spc="-15" dirty="0">
                <a:latin typeface="Lucida Console"/>
                <a:cs typeface="Lucida Console"/>
              </a:rPr>
              <a:t> </a:t>
            </a:r>
            <a:r>
              <a:rPr sz="1100" spc="5" dirty="0">
                <a:latin typeface="Lucida Console"/>
                <a:cs typeface="Lucida Console"/>
              </a:rPr>
              <a:t>t</a:t>
            </a:r>
            <a:r>
              <a:rPr sz="1100" dirty="0">
                <a:latin typeface="Lucida Console"/>
                <a:cs typeface="Lucida Console"/>
              </a:rPr>
              <a:t>o</a:t>
            </a:r>
            <a:r>
              <a:rPr sz="1100" spc="-10" dirty="0">
                <a:latin typeface="Lucida Console"/>
                <a:cs typeface="Lucida Console"/>
              </a:rPr>
              <a:t> </a:t>
            </a:r>
            <a:r>
              <a:rPr sz="1100" spc="-5" dirty="0">
                <a:latin typeface="Lucida Console"/>
                <a:cs typeface="Lucida Console"/>
              </a:rPr>
              <a:t>3)</a:t>
            </a:r>
            <a:r>
              <a:rPr sz="1100" dirty="0">
                <a:latin typeface="Lucida Console"/>
                <a:cs typeface="Lucida Console"/>
              </a:rPr>
              <a:t>; </a:t>
            </a:r>
            <a:endParaRPr lang="en-US" sz="1100" dirty="0" smtClean="0">
              <a:latin typeface="Lucida Console"/>
              <a:cs typeface="Lucida Console"/>
            </a:endParaRPr>
          </a:p>
          <a:p>
            <a:pPr marL="90488" marR="35560">
              <a:lnSpc>
                <a:spcPct val="135000"/>
              </a:lnSpc>
              <a:spcBef>
                <a:spcPts val="10"/>
              </a:spcBef>
            </a:pPr>
            <a:r>
              <a:rPr sz="1100" dirty="0" smtClean="0">
                <a:latin typeface="Lucida Console"/>
                <a:cs typeface="Lucida Console"/>
              </a:rPr>
              <a:t>x </a:t>
            </a:r>
            <a:r>
              <a:rPr sz="1100" spc="-10" dirty="0" smtClean="0">
                <a:latin typeface="Lucida Console"/>
                <a:cs typeface="Lucida Console"/>
              </a:rPr>
              <a:t> </a:t>
            </a:r>
            <a:r>
              <a:rPr sz="1100" dirty="0">
                <a:latin typeface="Lucida Console"/>
                <a:cs typeface="Lucida Console"/>
              </a:rPr>
              <a:t>:</a:t>
            </a:r>
            <a:r>
              <a:rPr sz="1100" spc="-10" dirty="0">
                <a:latin typeface="Lucida Console"/>
                <a:cs typeface="Lucida Console"/>
              </a:rPr>
              <a:t> </a:t>
            </a:r>
            <a:r>
              <a:rPr sz="1100" spc="5" dirty="0">
                <a:latin typeface="Lucida Console"/>
                <a:cs typeface="Lucida Console"/>
              </a:rPr>
              <a:t>o</a:t>
            </a:r>
            <a:r>
              <a:rPr sz="1100" spc="-5" dirty="0">
                <a:latin typeface="Lucida Console"/>
                <a:cs typeface="Lucida Console"/>
              </a:rPr>
              <a:t>u</a:t>
            </a:r>
            <a:r>
              <a:rPr sz="1100" dirty="0">
                <a:latin typeface="Lucida Console"/>
                <a:cs typeface="Lucida Console"/>
              </a:rPr>
              <a:t>t</a:t>
            </a:r>
            <a:r>
              <a:rPr sz="1100" spc="5" dirty="0">
                <a:latin typeface="Lucida Console"/>
                <a:cs typeface="Lucida Console"/>
              </a:rPr>
              <a:t> </a:t>
            </a:r>
            <a:r>
              <a:rPr sz="1100" spc="-5" dirty="0">
                <a:latin typeface="Lucida Console"/>
                <a:cs typeface="Lucida Console"/>
              </a:rPr>
              <a:t>bit_vecto</a:t>
            </a:r>
            <a:r>
              <a:rPr sz="1100" dirty="0">
                <a:latin typeface="Lucida Console"/>
                <a:cs typeface="Lucida Console"/>
              </a:rPr>
              <a:t>r</a:t>
            </a:r>
            <a:r>
              <a:rPr sz="1100" spc="5" dirty="0">
                <a:latin typeface="Lucida Console"/>
                <a:cs typeface="Lucida Console"/>
              </a:rPr>
              <a:t> </a:t>
            </a:r>
            <a:r>
              <a:rPr sz="1100" spc="-5" dirty="0">
                <a:latin typeface="Lucida Console"/>
                <a:cs typeface="Lucida Console"/>
              </a:rPr>
              <a:t>(</a:t>
            </a:r>
            <a:r>
              <a:rPr sz="1100" dirty="0">
                <a:latin typeface="Lucida Console"/>
                <a:cs typeface="Lucida Console"/>
              </a:rPr>
              <a:t>0</a:t>
            </a:r>
            <a:r>
              <a:rPr sz="1100" spc="-15" dirty="0">
                <a:latin typeface="Lucida Console"/>
                <a:cs typeface="Lucida Console"/>
              </a:rPr>
              <a:t> </a:t>
            </a:r>
            <a:r>
              <a:rPr sz="1100" spc="5" dirty="0">
                <a:latin typeface="Lucida Console"/>
                <a:cs typeface="Lucida Console"/>
              </a:rPr>
              <a:t>t</a:t>
            </a:r>
            <a:r>
              <a:rPr sz="1100" dirty="0">
                <a:latin typeface="Lucida Console"/>
                <a:cs typeface="Lucida Console"/>
              </a:rPr>
              <a:t>o</a:t>
            </a:r>
            <a:r>
              <a:rPr sz="1100" spc="5" dirty="0">
                <a:latin typeface="Lucida Console"/>
                <a:cs typeface="Lucida Console"/>
              </a:rPr>
              <a:t> </a:t>
            </a:r>
            <a:r>
              <a:rPr sz="1100" spc="-5" dirty="0">
                <a:latin typeface="Lucida Console"/>
                <a:cs typeface="Lucida Console"/>
              </a:rPr>
              <a:t>3))</a:t>
            </a:r>
            <a:r>
              <a:rPr sz="1100" dirty="0">
                <a:latin typeface="Lucida Console"/>
                <a:cs typeface="Lucida Console"/>
              </a:rPr>
              <a:t>;</a:t>
            </a:r>
          </a:p>
          <a:p>
            <a:pPr marL="90488">
              <a:lnSpc>
                <a:spcPct val="100000"/>
              </a:lnSpc>
              <a:spcBef>
                <a:spcPts val="335"/>
              </a:spcBef>
            </a:pPr>
            <a:r>
              <a:rPr sz="1100" spc="-5" dirty="0">
                <a:latin typeface="Lucida Console"/>
                <a:cs typeface="Lucida Console"/>
              </a:rPr>
              <a:t>en</a:t>
            </a:r>
            <a:r>
              <a:rPr sz="1100" dirty="0">
                <a:latin typeface="Lucida Console"/>
                <a:cs typeface="Lucida Console"/>
              </a:rPr>
              <a:t>d</a:t>
            </a:r>
            <a:r>
              <a:rPr sz="1100" spc="5" dirty="0">
                <a:latin typeface="Lucida Console"/>
                <a:cs typeface="Lucida Console"/>
              </a:rPr>
              <a:t> </a:t>
            </a:r>
            <a:r>
              <a:rPr sz="1100" spc="-5" dirty="0">
                <a:latin typeface="Lucida Console"/>
                <a:cs typeface="Lucida Console"/>
              </a:rPr>
              <a:t>and2</a:t>
            </a:r>
            <a:r>
              <a:rPr sz="1100" dirty="0">
                <a:latin typeface="Lucida Console"/>
                <a:cs typeface="Lucida Console"/>
              </a:rPr>
              <a:t>;</a:t>
            </a:r>
          </a:p>
          <a:p>
            <a:pPr marL="90488">
              <a:lnSpc>
                <a:spcPct val="100000"/>
              </a:lnSpc>
              <a:spcBef>
                <a:spcPts val="43"/>
              </a:spcBef>
            </a:pPr>
            <a:endParaRPr dirty="0">
              <a:latin typeface="Times New Roman"/>
              <a:cs typeface="Times New Roman"/>
            </a:endParaRPr>
          </a:p>
          <a:p>
            <a:pPr marL="90488" marR="465455">
              <a:lnSpc>
                <a:spcPct val="135000"/>
              </a:lnSpc>
            </a:pPr>
            <a:r>
              <a:rPr sz="1100" spc="-5" dirty="0">
                <a:latin typeface="Lucida Console"/>
                <a:cs typeface="Lucida Console"/>
              </a:rPr>
              <a:t>arc</a:t>
            </a:r>
            <a:r>
              <a:rPr sz="1100" spc="5" dirty="0">
                <a:latin typeface="Lucida Console"/>
                <a:cs typeface="Lucida Console"/>
              </a:rPr>
              <a:t>h</a:t>
            </a:r>
            <a:r>
              <a:rPr sz="1100" spc="-5" dirty="0">
                <a:latin typeface="Lucida Console"/>
                <a:cs typeface="Lucida Console"/>
              </a:rPr>
              <a:t>itectur</a:t>
            </a:r>
            <a:r>
              <a:rPr sz="1100" dirty="0">
                <a:latin typeface="Lucida Console"/>
                <a:cs typeface="Lucida Console"/>
              </a:rPr>
              <a:t>e</a:t>
            </a:r>
            <a:r>
              <a:rPr sz="1100" spc="5" dirty="0">
                <a:latin typeface="Lucida Console"/>
                <a:cs typeface="Lucida Console"/>
              </a:rPr>
              <a:t> </a:t>
            </a:r>
            <a:r>
              <a:rPr sz="1100" spc="-5" dirty="0">
                <a:latin typeface="Lucida Console"/>
                <a:cs typeface="Lucida Console"/>
              </a:rPr>
              <a:t>and</a:t>
            </a:r>
            <a:r>
              <a:rPr sz="1100" dirty="0">
                <a:latin typeface="Lucida Console"/>
                <a:cs typeface="Lucida Console"/>
              </a:rPr>
              <a:t>2</a:t>
            </a:r>
            <a:r>
              <a:rPr sz="1100" spc="-15" dirty="0">
                <a:latin typeface="Lucida Console"/>
                <a:cs typeface="Lucida Console"/>
              </a:rPr>
              <a:t> </a:t>
            </a:r>
            <a:r>
              <a:rPr sz="1100" spc="-5" dirty="0">
                <a:latin typeface="Lucida Console"/>
                <a:cs typeface="Lucida Console"/>
              </a:rPr>
              <a:t>o</a:t>
            </a:r>
            <a:r>
              <a:rPr sz="1100" dirty="0">
                <a:latin typeface="Lucida Console"/>
                <a:cs typeface="Lucida Console"/>
              </a:rPr>
              <a:t>f</a:t>
            </a:r>
            <a:r>
              <a:rPr sz="1100" spc="5" dirty="0">
                <a:latin typeface="Lucida Console"/>
                <a:cs typeface="Lucida Console"/>
              </a:rPr>
              <a:t> </a:t>
            </a:r>
            <a:r>
              <a:rPr sz="1100" spc="-5" dirty="0">
                <a:latin typeface="Lucida Console"/>
                <a:cs typeface="Lucida Console"/>
              </a:rPr>
              <a:t>and</a:t>
            </a:r>
            <a:r>
              <a:rPr sz="1100" dirty="0">
                <a:latin typeface="Lucida Console"/>
                <a:cs typeface="Lucida Console"/>
              </a:rPr>
              <a:t>2</a:t>
            </a:r>
            <a:r>
              <a:rPr sz="1100" spc="-10" dirty="0">
                <a:latin typeface="Lucida Console"/>
                <a:cs typeface="Lucida Console"/>
              </a:rPr>
              <a:t> </a:t>
            </a:r>
            <a:r>
              <a:rPr sz="1100" spc="-5" dirty="0">
                <a:latin typeface="Lucida Console"/>
                <a:cs typeface="Lucida Console"/>
              </a:rPr>
              <a:t>i</a:t>
            </a:r>
            <a:r>
              <a:rPr sz="1100" dirty="0">
                <a:latin typeface="Lucida Console"/>
                <a:cs typeface="Lucida Console"/>
              </a:rPr>
              <a:t>s </a:t>
            </a:r>
            <a:endParaRPr lang="el-GR" sz="1100" dirty="0" smtClean="0">
              <a:latin typeface="Lucida Console"/>
              <a:cs typeface="Lucida Console"/>
            </a:endParaRPr>
          </a:p>
          <a:p>
            <a:pPr marL="90488" marR="465455">
              <a:lnSpc>
                <a:spcPct val="135000"/>
              </a:lnSpc>
            </a:pPr>
            <a:r>
              <a:rPr sz="1100" spc="-5" dirty="0" smtClean="0">
                <a:latin typeface="Lucida Console"/>
                <a:cs typeface="Lucida Console"/>
              </a:rPr>
              <a:t>beg</a:t>
            </a:r>
            <a:r>
              <a:rPr sz="1100" spc="5" dirty="0" smtClean="0">
                <a:latin typeface="Lucida Console"/>
                <a:cs typeface="Lucida Console"/>
              </a:rPr>
              <a:t>i</a:t>
            </a:r>
            <a:r>
              <a:rPr sz="1100" dirty="0" smtClean="0">
                <a:latin typeface="Lucida Console"/>
                <a:cs typeface="Lucida Console"/>
              </a:rPr>
              <a:t>n</a:t>
            </a:r>
            <a:endParaRPr sz="1100" dirty="0">
              <a:latin typeface="Lucida Console"/>
              <a:cs typeface="Lucida Console"/>
            </a:endParaRPr>
          </a:p>
          <a:p>
            <a:pPr marL="90488" marR="1198245">
              <a:lnSpc>
                <a:spcPct val="135000"/>
              </a:lnSpc>
              <a:spcBef>
                <a:spcPts val="10"/>
              </a:spcBef>
            </a:pPr>
            <a:r>
              <a:rPr sz="1100" dirty="0">
                <a:latin typeface="Lucida Console"/>
                <a:cs typeface="Lucida Console"/>
              </a:rPr>
              <a:t>x</a:t>
            </a:r>
            <a:r>
              <a:rPr sz="1100" spc="-10" dirty="0">
                <a:latin typeface="Lucida Console"/>
                <a:cs typeface="Lucida Console"/>
              </a:rPr>
              <a:t> </a:t>
            </a:r>
            <a:r>
              <a:rPr sz="1100" spc="-5" dirty="0">
                <a:latin typeface="Lucida Console"/>
                <a:cs typeface="Lucida Console"/>
              </a:rPr>
              <a:t>&lt;</a:t>
            </a:r>
            <a:r>
              <a:rPr sz="1100" dirty="0">
                <a:latin typeface="Lucida Console"/>
                <a:cs typeface="Lucida Console"/>
              </a:rPr>
              <a:t>=</a:t>
            </a:r>
            <a:r>
              <a:rPr sz="1100" spc="-10" dirty="0">
                <a:latin typeface="Lucida Console"/>
                <a:cs typeface="Lucida Console"/>
              </a:rPr>
              <a:t> </a:t>
            </a:r>
            <a:r>
              <a:rPr sz="1100" dirty="0">
                <a:latin typeface="Lucida Console"/>
                <a:cs typeface="Lucida Console"/>
              </a:rPr>
              <a:t>a</a:t>
            </a:r>
            <a:r>
              <a:rPr sz="1100" spc="-10" dirty="0">
                <a:latin typeface="Lucida Console"/>
                <a:cs typeface="Lucida Console"/>
              </a:rPr>
              <a:t> </a:t>
            </a:r>
            <a:r>
              <a:rPr sz="1100" spc="5" dirty="0">
                <a:latin typeface="Lucida Console"/>
                <a:cs typeface="Lucida Console"/>
              </a:rPr>
              <a:t>a</a:t>
            </a:r>
            <a:r>
              <a:rPr sz="1100" spc="-5" dirty="0">
                <a:latin typeface="Lucida Console"/>
                <a:cs typeface="Lucida Console"/>
              </a:rPr>
              <a:t>n</a:t>
            </a:r>
            <a:r>
              <a:rPr sz="1100" dirty="0">
                <a:latin typeface="Lucida Console"/>
                <a:cs typeface="Lucida Console"/>
              </a:rPr>
              <a:t>d</a:t>
            </a:r>
            <a:r>
              <a:rPr sz="1100" spc="5" dirty="0">
                <a:latin typeface="Lucida Console"/>
                <a:cs typeface="Lucida Console"/>
              </a:rPr>
              <a:t> </a:t>
            </a:r>
            <a:r>
              <a:rPr sz="1100" spc="-5" dirty="0">
                <a:latin typeface="Lucida Console"/>
                <a:cs typeface="Lucida Console"/>
              </a:rPr>
              <a:t>b</a:t>
            </a:r>
            <a:r>
              <a:rPr sz="1100" dirty="0">
                <a:latin typeface="Lucida Console"/>
                <a:cs typeface="Lucida Console"/>
              </a:rPr>
              <a:t>; </a:t>
            </a:r>
            <a:endParaRPr lang="el-GR" sz="1100" dirty="0">
              <a:latin typeface="Lucida Console"/>
              <a:cs typeface="Lucida Console"/>
            </a:endParaRPr>
          </a:p>
          <a:p>
            <a:pPr marL="90488" marR="1198245">
              <a:lnSpc>
                <a:spcPct val="135000"/>
              </a:lnSpc>
              <a:spcBef>
                <a:spcPts val="10"/>
              </a:spcBef>
            </a:pPr>
            <a:r>
              <a:rPr sz="1100" spc="-5" dirty="0" smtClean="0">
                <a:latin typeface="Lucida Console"/>
                <a:cs typeface="Lucida Console"/>
              </a:rPr>
              <a:t>en</a:t>
            </a:r>
            <a:r>
              <a:rPr sz="1100" dirty="0" smtClean="0">
                <a:latin typeface="Lucida Console"/>
                <a:cs typeface="Lucida Console"/>
              </a:rPr>
              <a:t>d</a:t>
            </a:r>
            <a:r>
              <a:rPr sz="1100" spc="5" dirty="0" smtClean="0">
                <a:latin typeface="Lucida Console"/>
                <a:cs typeface="Lucida Console"/>
              </a:rPr>
              <a:t> </a:t>
            </a:r>
            <a:r>
              <a:rPr sz="1100" spc="-5" dirty="0">
                <a:latin typeface="Lucida Console"/>
                <a:cs typeface="Lucida Console"/>
              </a:rPr>
              <a:t>and2</a:t>
            </a:r>
            <a:r>
              <a:rPr sz="1100" dirty="0">
                <a:latin typeface="Lucida Console"/>
                <a:cs typeface="Lucida Console"/>
              </a:rPr>
              <a:t>;</a:t>
            </a:r>
          </a:p>
        </p:txBody>
      </p:sp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Παράδειγµα: </a:t>
            </a:r>
            <a:r>
              <a:rPr lang="en-GB" dirty="0" smtClean="0"/>
              <a:t>bit vs. bit_vector</a:t>
            </a:r>
            <a:endParaRPr lang="el-GR" dirty="0"/>
          </a:p>
        </p:txBody>
      </p:sp>
      <p:sp>
        <p:nvSpPr>
          <p:cNvPr id="8" name="7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2016224"/>
          </a:xfrm>
        </p:spPr>
        <p:txBody>
          <a:bodyPr>
            <a:normAutofit/>
          </a:bodyPr>
          <a:lstStyle/>
          <a:p>
            <a:r>
              <a:rPr lang="en-GB" dirty="0" smtClean="0"/>
              <a:t>D   </a:t>
            </a:r>
            <a:r>
              <a:rPr lang="el-GR" dirty="0" smtClean="0"/>
              <a:t>Οι λογικοί τελεστές </a:t>
            </a:r>
            <a:r>
              <a:rPr lang="en-GB" dirty="0" smtClean="0"/>
              <a:t>not, and, or, nand, nor, xor, xnor</a:t>
            </a:r>
            <a:r>
              <a:rPr lang="el-GR" dirty="0" smtClean="0"/>
              <a:t> εφαρµόζονται στους τύπους:</a:t>
            </a:r>
          </a:p>
          <a:p>
            <a:pPr lvl="1"/>
            <a:r>
              <a:rPr lang="en-GB" dirty="0" smtClean="0"/>
              <a:t>bit, std_ulogic, std_logic,</a:t>
            </a:r>
          </a:p>
          <a:p>
            <a:pPr lvl="1"/>
            <a:r>
              <a:rPr lang="en-GB" dirty="0" smtClean="0"/>
              <a:t>bit_vector, std_ulogic_vector, std_logic_vector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2886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2"/>
          <p:cNvSpPr txBox="1"/>
          <p:nvPr/>
        </p:nvSpPr>
        <p:spPr>
          <a:xfrm>
            <a:off x="1184942" y="1719393"/>
            <a:ext cx="6627418" cy="2967479"/>
          </a:xfrm>
          <a:prstGeom prst="rect">
            <a:avLst/>
          </a:prstGeom>
          <a:ln w="9524">
            <a:solidFill>
              <a:srgbClr val="9898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4450">
              <a:lnSpc>
                <a:spcPct val="100000"/>
              </a:lnSpc>
            </a:pPr>
            <a:r>
              <a:rPr sz="1600" dirty="0">
                <a:latin typeface="Lucida Console"/>
                <a:cs typeface="Lucida Console"/>
              </a:rPr>
              <a:t>s</a:t>
            </a:r>
            <a:r>
              <a:rPr sz="1600" spc="-15" dirty="0">
                <a:latin typeface="Lucida Console"/>
                <a:cs typeface="Lucida Console"/>
              </a:rPr>
              <a:t>ub</a:t>
            </a:r>
            <a:r>
              <a:rPr sz="1600" dirty="0">
                <a:latin typeface="Lucida Console"/>
                <a:cs typeface="Lucida Console"/>
              </a:rPr>
              <a:t>t</a:t>
            </a:r>
            <a:r>
              <a:rPr sz="1600" spc="-15" dirty="0">
                <a:latin typeface="Lucida Console"/>
                <a:cs typeface="Lucida Console"/>
              </a:rPr>
              <a:t>yp</a:t>
            </a:r>
            <a:r>
              <a:rPr sz="1600" spc="-10" dirty="0">
                <a:latin typeface="Lucida Console"/>
                <a:cs typeface="Lucida Console"/>
              </a:rPr>
              <a:t>e</a:t>
            </a:r>
            <a:r>
              <a:rPr sz="1600" spc="5" dirty="0">
                <a:latin typeface="Lucida Console"/>
                <a:cs typeface="Lucida Console"/>
              </a:rPr>
              <a:t> </a:t>
            </a:r>
            <a:r>
              <a:rPr sz="1600" spc="-15" dirty="0">
                <a:latin typeface="Lucida Console"/>
                <a:cs typeface="Lucida Console"/>
              </a:rPr>
              <a:t>halfw</a:t>
            </a:r>
            <a:r>
              <a:rPr sz="1600" dirty="0">
                <a:latin typeface="Lucida Console"/>
                <a:cs typeface="Lucida Console"/>
              </a:rPr>
              <a:t>o</a:t>
            </a:r>
            <a:r>
              <a:rPr sz="1600" spc="-15" dirty="0">
                <a:latin typeface="Lucida Console"/>
                <a:cs typeface="Lucida Console"/>
              </a:rPr>
              <a:t>r</a:t>
            </a:r>
            <a:r>
              <a:rPr sz="1600" spc="-10" dirty="0">
                <a:latin typeface="Lucida Console"/>
                <a:cs typeface="Lucida Console"/>
              </a:rPr>
              <a:t>d</a:t>
            </a:r>
            <a:r>
              <a:rPr sz="1600" spc="-15" dirty="0">
                <a:latin typeface="Lucida Console"/>
                <a:cs typeface="Lucida Console"/>
              </a:rPr>
              <a:t> </a:t>
            </a:r>
            <a:r>
              <a:rPr sz="1600" dirty="0">
                <a:latin typeface="Lucida Console"/>
                <a:cs typeface="Lucida Console"/>
              </a:rPr>
              <a:t>i</a:t>
            </a:r>
            <a:r>
              <a:rPr sz="1600" spc="-10" dirty="0">
                <a:latin typeface="Lucida Console"/>
                <a:cs typeface="Lucida Console"/>
              </a:rPr>
              <a:t>s</a:t>
            </a:r>
            <a:r>
              <a:rPr sz="1600" spc="5" dirty="0">
                <a:latin typeface="Lucida Console"/>
                <a:cs typeface="Lucida Console"/>
              </a:rPr>
              <a:t> </a:t>
            </a:r>
            <a:r>
              <a:rPr sz="1600" spc="-15" dirty="0">
                <a:latin typeface="Lucida Console"/>
                <a:cs typeface="Lucida Console"/>
              </a:rPr>
              <a:t>b</a:t>
            </a:r>
            <a:r>
              <a:rPr sz="1600" dirty="0">
                <a:latin typeface="Lucida Console"/>
                <a:cs typeface="Lucida Console"/>
              </a:rPr>
              <a:t>i</a:t>
            </a:r>
            <a:r>
              <a:rPr sz="1600" spc="-15" dirty="0">
                <a:latin typeface="Lucida Console"/>
                <a:cs typeface="Lucida Console"/>
              </a:rPr>
              <a:t>t_v</a:t>
            </a:r>
            <a:r>
              <a:rPr sz="1600" dirty="0">
                <a:latin typeface="Lucida Console"/>
                <a:cs typeface="Lucida Console"/>
              </a:rPr>
              <a:t>e</a:t>
            </a:r>
            <a:r>
              <a:rPr sz="1600" spc="-15" dirty="0">
                <a:latin typeface="Lucida Console"/>
                <a:cs typeface="Lucida Console"/>
              </a:rPr>
              <a:t>ct</a:t>
            </a:r>
            <a:r>
              <a:rPr sz="1600" dirty="0">
                <a:latin typeface="Lucida Console"/>
                <a:cs typeface="Lucida Console"/>
              </a:rPr>
              <a:t>o</a:t>
            </a:r>
            <a:r>
              <a:rPr sz="1600" spc="-15" dirty="0">
                <a:latin typeface="Lucida Console"/>
                <a:cs typeface="Lucida Console"/>
              </a:rPr>
              <a:t>r(</a:t>
            </a:r>
            <a:r>
              <a:rPr sz="1600" spc="-10" dirty="0">
                <a:latin typeface="Lucida Console"/>
                <a:cs typeface="Lucida Console"/>
              </a:rPr>
              <a:t>0 </a:t>
            </a:r>
            <a:r>
              <a:rPr sz="1600" dirty="0">
                <a:latin typeface="Lucida Console"/>
                <a:cs typeface="Lucida Console"/>
              </a:rPr>
              <a:t>t</a:t>
            </a:r>
            <a:r>
              <a:rPr sz="1600" spc="-10" dirty="0">
                <a:latin typeface="Lucida Console"/>
                <a:cs typeface="Lucida Console"/>
              </a:rPr>
              <a:t>o</a:t>
            </a:r>
            <a:r>
              <a:rPr sz="1600" spc="5" dirty="0">
                <a:latin typeface="Lucida Console"/>
                <a:cs typeface="Lucida Console"/>
              </a:rPr>
              <a:t> </a:t>
            </a:r>
            <a:r>
              <a:rPr sz="1600" spc="-15" dirty="0">
                <a:latin typeface="Lucida Console"/>
                <a:cs typeface="Lucida Console"/>
              </a:rPr>
              <a:t>15</a:t>
            </a:r>
            <a:r>
              <a:rPr sz="1600" dirty="0">
                <a:latin typeface="Lucida Console"/>
                <a:cs typeface="Lucida Console"/>
              </a:rPr>
              <a:t>)</a:t>
            </a:r>
            <a:r>
              <a:rPr sz="1600" spc="-10" dirty="0">
                <a:latin typeface="Lucida Console"/>
                <a:cs typeface="Lucida Console"/>
              </a:rPr>
              <a:t>;</a:t>
            </a:r>
            <a:endParaRPr sz="1600" dirty="0">
              <a:latin typeface="Lucida Console"/>
              <a:cs typeface="Lucida Console"/>
            </a:endParaRPr>
          </a:p>
          <a:p>
            <a:pPr marL="44450">
              <a:lnSpc>
                <a:spcPct val="100000"/>
              </a:lnSpc>
            </a:pPr>
            <a:r>
              <a:rPr sz="1600" spc="-10" dirty="0">
                <a:latin typeface="Lucida Console"/>
                <a:cs typeface="Lucida Console"/>
              </a:rPr>
              <a:t>…</a:t>
            </a:r>
            <a:endParaRPr sz="1600" dirty="0">
              <a:latin typeface="Lucida Console"/>
              <a:cs typeface="Lucida Console"/>
            </a:endParaRPr>
          </a:p>
          <a:p>
            <a:pPr marL="44450">
              <a:lnSpc>
                <a:spcPct val="100000"/>
              </a:lnSpc>
            </a:pPr>
            <a:r>
              <a:rPr sz="1600" dirty="0">
                <a:latin typeface="Lucida Console"/>
                <a:cs typeface="Lucida Console"/>
              </a:rPr>
              <a:t>e</a:t>
            </a:r>
            <a:r>
              <a:rPr sz="1600" spc="-15" dirty="0">
                <a:latin typeface="Lucida Console"/>
                <a:cs typeface="Lucida Console"/>
              </a:rPr>
              <a:t>nt</a:t>
            </a:r>
            <a:r>
              <a:rPr sz="1600" dirty="0">
                <a:latin typeface="Lucida Console"/>
                <a:cs typeface="Lucida Console"/>
              </a:rPr>
              <a:t>i</a:t>
            </a:r>
            <a:r>
              <a:rPr sz="1600" spc="-15" dirty="0">
                <a:latin typeface="Lucida Console"/>
                <a:cs typeface="Lucida Console"/>
              </a:rPr>
              <a:t>t</a:t>
            </a:r>
            <a:r>
              <a:rPr sz="1600" spc="-10" dirty="0">
                <a:latin typeface="Lucida Console"/>
                <a:cs typeface="Lucida Console"/>
              </a:rPr>
              <a:t>y</a:t>
            </a:r>
            <a:r>
              <a:rPr sz="1600" spc="5" dirty="0">
                <a:latin typeface="Lucida Console"/>
                <a:cs typeface="Lucida Console"/>
              </a:rPr>
              <a:t> </a:t>
            </a:r>
            <a:r>
              <a:rPr sz="1600" spc="-15" dirty="0">
                <a:latin typeface="Lucida Console"/>
                <a:cs typeface="Lucida Console"/>
              </a:rPr>
              <a:t>byte_s</a:t>
            </a:r>
            <a:r>
              <a:rPr sz="1600" dirty="0">
                <a:latin typeface="Lucida Console"/>
                <a:cs typeface="Lucida Console"/>
              </a:rPr>
              <a:t>w</a:t>
            </a:r>
            <a:r>
              <a:rPr sz="1600" spc="-15" dirty="0">
                <a:latin typeface="Lucida Console"/>
                <a:cs typeface="Lucida Console"/>
              </a:rPr>
              <a:t>a</a:t>
            </a:r>
            <a:r>
              <a:rPr sz="1600" spc="-10" dirty="0">
                <a:latin typeface="Lucida Console"/>
                <a:cs typeface="Lucida Console"/>
              </a:rPr>
              <a:t>p</a:t>
            </a:r>
            <a:r>
              <a:rPr sz="1600" spc="-15" dirty="0">
                <a:latin typeface="Lucida Console"/>
                <a:cs typeface="Lucida Console"/>
              </a:rPr>
              <a:t> </a:t>
            </a:r>
            <a:r>
              <a:rPr sz="1600" dirty="0">
                <a:latin typeface="Lucida Console"/>
                <a:cs typeface="Lucida Console"/>
              </a:rPr>
              <a:t>i</a:t>
            </a:r>
            <a:r>
              <a:rPr sz="1600" spc="-10" dirty="0">
                <a:latin typeface="Lucida Console"/>
                <a:cs typeface="Lucida Console"/>
              </a:rPr>
              <a:t>s</a:t>
            </a:r>
            <a:endParaRPr sz="1600" dirty="0">
              <a:latin typeface="Lucida Console"/>
              <a:cs typeface="Lucida Console"/>
            </a:endParaRPr>
          </a:p>
          <a:p>
            <a:pPr marL="44450" marR="38100">
              <a:lnSpc>
                <a:spcPct val="100000"/>
              </a:lnSpc>
            </a:pPr>
            <a:r>
              <a:rPr sz="1600" dirty="0">
                <a:latin typeface="Lucida Console"/>
                <a:cs typeface="Lucida Console"/>
              </a:rPr>
              <a:t>p</a:t>
            </a:r>
            <a:r>
              <a:rPr sz="1600" spc="-15" dirty="0">
                <a:latin typeface="Lucida Console"/>
                <a:cs typeface="Lucida Console"/>
              </a:rPr>
              <a:t>or</a:t>
            </a:r>
            <a:r>
              <a:rPr sz="1600" spc="-10" dirty="0">
                <a:latin typeface="Lucida Console"/>
                <a:cs typeface="Lucida Console"/>
              </a:rPr>
              <a:t>t</a:t>
            </a:r>
            <a:r>
              <a:rPr sz="1600" spc="5" dirty="0">
                <a:latin typeface="Lucida Console"/>
                <a:cs typeface="Lucida Console"/>
              </a:rPr>
              <a:t> </a:t>
            </a:r>
            <a:r>
              <a:rPr sz="1600" spc="-15" dirty="0">
                <a:latin typeface="Lucida Console"/>
                <a:cs typeface="Lucida Console"/>
              </a:rPr>
              <a:t>(inpu</a:t>
            </a:r>
            <a:r>
              <a:rPr sz="1600" spc="-10" dirty="0">
                <a:latin typeface="Lucida Console"/>
                <a:cs typeface="Lucida Console"/>
              </a:rPr>
              <a:t>t</a:t>
            </a:r>
            <a:r>
              <a:rPr sz="1600" spc="5" dirty="0">
                <a:latin typeface="Lucida Console"/>
                <a:cs typeface="Lucida Console"/>
              </a:rPr>
              <a:t> </a:t>
            </a:r>
            <a:r>
              <a:rPr sz="1600" spc="-10" dirty="0">
                <a:latin typeface="Lucida Console"/>
                <a:cs typeface="Lucida Console"/>
              </a:rPr>
              <a:t>: </a:t>
            </a:r>
            <a:r>
              <a:rPr sz="1600" dirty="0">
                <a:latin typeface="Lucida Console"/>
                <a:cs typeface="Lucida Console"/>
              </a:rPr>
              <a:t>i</a:t>
            </a:r>
            <a:r>
              <a:rPr sz="1600" spc="-10" dirty="0">
                <a:latin typeface="Lucida Console"/>
                <a:cs typeface="Lucida Console"/>
              </a:rPr>
              <a:t>n</a:t>
            </a:r>
            <a:r>
              <a:rPr sz="1600" spc="5" dirty="0">
                <a:latin typeface="Lucida Console"/>
                <a:cs typeface="Lucida Console"/>
              </a:rPr>
              <a:t> </a:t>
            </a:r>
            <a:r>
              <a:rPr sz="1600" spc="-15" dirty="0">
                <a:latin typeface="Lucida Console"/>
                <a:cs typeface="Lucida Console"/>
              </a:rPr>
              <a:t>ha</a:t>
            </a:r>
            <a:r>
              <a:rPr sz="1600" dirty="0">
                <a:latin typeface="Lucida Console"/>
                <a:cs typeface="Lucida Console"/>
              </a:rPr>
              <a:t>l</a:t>
            </a:r>
            <a:r>
              <a:rPr sz="1600" spc="-15" dirty="0">
                <a:latin typeface="Lucida Console"/>
                <a:cs typeface="Lucida Console"/>
              </a:rPr>
              <a:t>f</a:t>
            </a:r>
            <a:r>
              <a:rPr sz="1600" dirty="0">
                <a:latin typeface="Lucida Console"/>
                <a:cs typeface="Lucida Console"/>
              </a:rPr>
              <a:t>w</a:t>
            </a:r>
            <a:r>
              <a:rPr sz="1600" spc="-15" dirty="0">
                <a:latin typeface="Lucida Console"/>
                <a:cs typeface="Lucida Console"/>
              </a:rPr>
              <a:t>ord</a:t>
            </a:r>
            <a:r>
              <a:rPr sz="1600" spc="-10" dirty="0">
                <a:latin typeface="Lucida Console"/>
                <a:cs typeface="Lucida Console"/>
              </a:rPr>
              <a:t>;</a:t>
            </a:r>
            <a:r>
              <a:rPr sz="1600" spc="5" dirty="0">
                <a:latin typeface="Lucida Console"/>
                <a:cs typeface="Lucida Console"/>
              </a:rPr>
              <a:t> </a:t>
            </a:r>
            <a:r>
              <a:rPr sz="1600" spc="-15" dirty="0">
                <a:latin typeface="Lucida Console"/>
                <a:cs typeface="Lucida Console"/>
              </a:rPr>
              <a:t>o</a:t>
            </a:r>
            <a:r>
              <a:rPr sz="1600" dirty="0">
                <a:latin typeface="Lucida Console"/>
                <a:cs typeface="Lucida Console"/>
              </a:rPr>
              <a:t>u</a:t>
            </a:r>
            <a:r>
              <a:rPr sz="1600" spc="-15" dirty="0">
                <a:latin typeface="Lucida Console"/>
                <a:cs typeface="Lucida Console"/>
              </a:rPr>
              <a:t>tpu</a:t>
            </a:r>
            <a:r>
              <a:rPr sz="1600" spc="-10" dirty="0">
                <a:latin typeface="Lucida Console"/>
                <a:cs typeface="Lucida Console"/>
              </a:rPr>
              <a:t>t</a:t>
            </a:r>
            <a:r>
              <a:rPr sz="1600" spc="5" dirty="0">
                <a:latin typeface="Lucida Console"/>
                <a:cs typeface="Lucida Console"/>
              </a:rPr>
              <a:t> </a:t>
            </a:r>
            <a:r>
              <a:rPr sz="1600" spc="-10" dirty="0">
                <a:latin typeface="Lucida Console"/>
                <a:cs typeface="Lucida Console"/>
              </a:rPr>
              <a:t>:</a:t>
            </a:r>
            <a:r>
              <a:rPr sz="1600" spc="-15" dirty="0">
                <a:latin typeface="Lucida Console"/>
                <a:cs typeface="Lucida Console"/>
              </a:rPr>
              <a:t> </a:t>
            </a:r>
            <a:r>
              <a:rPr sz="1600" dirty="0">
                <a:latin typeface="Lucida Console"/>
                <a:cs typeface="Lucida Console"/>
              </a:rPr>
              <a:t>ou</a:t>
            </a:r>
            <a:r>
              <a:rPr sz="1600" spc="-10" dirty="0">
                <a:latin typeface="Lucida Console"/>
                <a:cs typeface="Lucida Console"/>
              </a:rPr>
              <a:t>t</a:t>
            </a:r>
            <a:r>
              <a:rPr sz="1600" spc="5" dirty="0">
                <a:latin typeface="Lucida Console"/>
                <a:cs typeface="Lucida Console"/>
              </a:rPr>
              <a:t> </a:t>
            </a:r>
            <a:r>
              <a:rPr sz="1600" spc="-15" dirty="0">
                <a:latin typeface="Lucida Console"/>
                <a:cs typeface="Lucida Console"/>
              </a:rPr>
              <a:t>hal</a:t>
            </a:r>
            <a:r>
              <a:rPr sz="1600" dirty="0">
                <a:latin typeface="Lucida Console"/>
                <a:cs typeface="Lucida Console"/>
              </a:rPr>
              <a:t>f</a:t>
            </a:r>
            <a:r>
              <a:rPr sz="1600" spc="-15" dirty="0">
                <a:latin typeface="Lucida Console"/>
                <a:cs typeface="Lucida Console"/>
              </a:rPr>
              <a:t>wor</a:t>
            </a:r>
            <a:r>
              <a:rPr sz="1600" dirty="0">
                <a:latin typeface="Lucida Console"/>
                <a:cs typeface="Lucida Console"/>
              </a:rPr>
              <a:t>d</a:t>
            </a:r>
            <a:r>
              <a:rPr sz="1600" spc="-15" dirty="0">
                <a:latin typeface="Lucida Console"/>
                <a:cs typeface="Lucida Console"/>
              </a:rPr>
              <a:t>)</a:t>
            </a:r>
            <a:r>
              <a:rPr sz="1600" spc="-10" dirty="0">
                <a:latin typeface="Lucida Console"/>
                <a:cs typeface="Lucida Console"/>
              </a:rPr>
              <a:t>; </a:t>
            </a:r>
            <a:endParaRPr lang="el-GR" sz="1600" spc="-10" dirty="0">
              <a:latin typeface="Lucida Console"/>
              <a:cs typeface="Lucida Console"/>
            </a:endParaRPr>
          </a:p>
          <a:p>
            <a:pPr marL="44450" marR="38100">
              <a:lnSpc>
                <a:spcPct val="100000"/>
              </a:lnSpc>
            </a:pPr>
            <a:r>
              <a:rPr sz="1600" dirty="0" smtClean="0">
                <a:latin typeface="Lucida Console"/>
                <a:cs typeface="Lucida Console"/>
              </a:rPr>
              <a:t>e</a:t>
            </a:r>
            <a:r>
              <a:rPr sz="1600" spc="-15" dirty="0" smtClean="0">
                <a:latin typeface="Lucida Console"/>
                <a:cs typeface="Lucida Console"/>
              </a:rPr>
              <a:t>n</a:t>
            </a:r>
            <a:r>
              <a:rPr sz="1600" spc="-10" dirty="0" smtClean="0">
                <a:latin typeface="Lucida Console"/>
                <a:cs typeface="Lucida Console"/>
              </a:rPr>
              <a:t>d</a:t>
            </a:r>
            <a:r>
              <a:rPr sz="1600" spc="5" dirty="0" smtClean="0">
                <a:latin typeface="Lucida Console"/>
                <a:cs typeface="Lucida Console"/>
              </a:rPr>
              <a:t> </a:t>
            </a:r>
            <a:r>
              <a:rPr sz="1600" spc="-15" dirty="0">
                <a:latin typeface="Lucida Console"/>
                <a:cs typeface="Lucida Console"/>
              </a:rPr>
              <a:t>en</a:t>
            </a:r>
            <a:r>
              <a:rPr sz="1600" dirty="0">
                <a:latin typeface="Lucida Console"/>
                <a:cs typeface="Lucida Console"/>
              </a:rPr>
              <a:t>t</a:t>
            </a:r>
            <a:r>
              <a:rPr sz="1600" spc="-15" dirty="0">
                <a:latin typeface="Lucida Console"/>
                <a:cs typeface="Lucida Console"/>
              </a:rPr>
              <a:t>it</a:t>
            </a:r>
            <a:r>
              <a:rPr sz="1600" spc="-10" dirty="0">
                <a:latin typeface="Lucida Console"/>
                <a:cs typeface="Lucida Console"/>
              </a:rPr>
              <a:t>y</a:t>
            </a:r>
            <a:r>
              <a:rPr sz="1600" spc="5" dirty="0">
                <a:latin typeface="Lucida Console"/>
                <a:cs typeface="Lucida Console"/>
              </a:rPr>
              <a:t> </a:t>
            </a:r>
            <a:r>
              <a:rPr sz="1600" spc="-15" dirty="0">
                <a:latin typeface="Lucida Console"/>
                <a:cs typeface="Lucida Console"/>
              </a:rPr>
              <a:t>byte_</a:t>
            </a:r>
            <a:r>
              <a:rPr sz="1600" dirty="0">
                <a:latin typeface="Lucida Console"/>
                <a:cs typeface="Lucida Console"/>
              </a:rPr>
              <a:t>s</a:t>
            </a:r>
            <a:r>
              <a:rPr sz="1600" spc="-15" dirty="0">
                <a:latin typeface="Lucida Console"/>
                <a:cs typeface="Lucida Console"/>
              </a:rPr>
              <a:t>wa</a:t>
            </a:r>
            <a:r>
              <a:rPr sz="1600" dirty="0">
                <a:latin typeface="Lucida Console"/>
                <a:cs typeface="Lucida Console"/>
              </a:rPr>
              <a:t>p</a:t>
            </a:r>
            <a:r>
              <a:rPr sz="1600" spc="-10" dirty="0">
                <a:latin typeface="Lucida Console"/>
                <a:cs typeface="Lucida Console"/>
              </a:rPr>
              <a:t>;</a:t>
            </a:r>
            <a:endParaRPr sz="1600" dirty="0">
              <a:latin typeface="Lucida Console"/>
              <a:cs typeface="Lucida Console"/>
            </a:endParaRPr>
          </a:p>
          <a:p>
            <a:pPr marL="44450">
              <a:lnSpc>
                <a:spcPct val="100000"/>
              </a:lnSpc>
              <a:spcBef>
                <a:spcPts val="45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44450" marR="1071880">
              <a:lnSpc>
                <a:spcPct val="100000"/>
              </a:lnSpc>
            </a:pPr>
            <a:r>
              <a:rPr sz="1600" dirty="0">
                <a:latin typeface="Lucida Console"/>
                <a:cs typeface="Lucida Console"/>
              </a:rPr>
              <a:t>a</a:t>
            </a:r>
            <a:r>
              <a:rPr sz="1600" spc="-15" dirty="0">
                <a:latin typeface="Lucida Console"/>
                <a:cs typeface="Lucida Console"/>
              </a:rPr>
              <a:t>rc</a:t>
            </a:r>
            <a:r>
              <a:rPr sz="1600" dirty="0">
                <a:latin typeface="Lucida Console"/>
                <a:cs typeface="Lucida Console"/>
              </a:rPr>
              <a:t>h</a:t>
            </a:r>
            <a:r>
              <a:rPr sz="1600" spc="-15" dirty="0">
                <a:latin typeface="Lucida Console"/>
                <a:cs typeface="Lucida Console"/>
              </a:rPr>
              <a:t>it</a:t>
            </a:r>
            <a:r>
              <a:rPr sz="1600" dirty="0">
                <a:latin typeface="Lucida Console"/>
                <a:cs typeface="Lucida Console"/>
              </a:rPr>
              <a:t>e</a:t>
            </a:r>
            <a:r>
              <a:rPr sz="1600" spc="-15" dirty="0">
                <a:latin typeface="Lucida Console"/>
                <a:cs typeface="Lucida Console"/>
              </a:rPr>
              <a:t>ctu</a:t>
            </a:r>
            <a:r>
              <a:rPr sz="1600" dirty="0">
                <a:latin typeface="Lucida Console"/>
                <a:cs typeface="Lucida Console"/>
              </a:rPr>
              <a:t>r</a:t>
            </a:r>
            <a:r>
              <a:rPr sz="1600" spc="-10" dirty="0">
                <a:latin typeface="Lucida Console"/>
                <a:cs typeface="Lucida Console"/>
              </a:rPr>
              <a:t>e</a:t>
            </a:r>
            <a:r>
              <a:rPr sz="1600" spc="5" dirty="0">
                <a:latin typeface="Lucida Console"/>
                <a:cs typeface="Lucida Console"/>
              </a:rPr>
              <a:t> </a:t>
            </a:r>
            <a:r>
              <a:rPr sz="1600" spc="-15" dirty="0">
                <a:latin typeface="Lucida Console"/>
                <a:cs typeface="Lucida Console"/>
              </a:rPr>
              <a:t>behavi</a:t>
            </a:r>
            <a:r>
              <a:rPr sz="1600" dirty="0">
                <a:latin typeface="Lucida Console"/>
                <a:cs typeface="Lucida Console"/>
              </a:rPr>
              <a:t>o</a:t>
            </a:r>
            <a:r>
              <a:rPr sz="1600" spc="-10" dirty="0">
                <a:latin typeface="Lucida Console"/>
                <a:cs typeface="Lucida Console"/>
              </a:rPr>
              <a:t>r</a:t>
            </a:r>
            <a:r>
              <a:rPr sz="1600" spc="-5" dirty="0">
                <a:latin typeface="Lucida Console"/>
                <a:cs typeface="Lucida Console"/>
              </a:rPr>
              <a:t> </a:t>
            </a:r>
            <a:r>
              <a:rPr sz="1600" dirty="0">
                <a:latin typeface="Lucida Console"/>
                <a:cs typeface="Lucida Console"/>
              </a:rPr>
              <a:t>o</a:t>
            </a:r>
            <a:r>
              <a:rPr sz="1600" spc="-10" dirty="0">
                <a:latin typeface="Lucida Console"/>
                <a:cs typeface="Lucida Console"/>
              </a:rPr>
              <a:t>f</a:t>
            </a:r>
            <a:r>
              <a:rPr sz="1600" spc="5" dirty="0">
                <a:latin typeface="Lucida Console"/>
                <a:cs typeface="Lucida Console"/>
              </a:rPr>
              <a:t> </a:t>
            </a:r>
            <a:r>
              <a:rPr sz="1600" spc="-15" dirty="0">
                <a:latin typeface="Lucida Console"/>
                <a:cs typeface="Lucida Console"/>
              </a:rPr>
              <a:t>byte_sw</a:t>
            </a:r>
            <a:r>
              <a:rPr sz="1600" dirty="0">
                <a:latin typeface="Lucida Console"/>
                <a:cs typeface="Lucida Console"/>
              </a:rPr>
              <a:t>a</a:t>
            </a:r>
            <a:r>
              <a:rPr sz="1600" spc="-10" dirty="0">
                <a:latin typeface="Lucida Console"/>
                <a:cs typeface="Lucida Console"/>
              </a:rPr>
              <a:t>p </a:t>
            </a:r>
            <a:r>
              <a:rPr sz="1600" dirty="0">
                <a:latin typeface="Lucida Console"/>
                <a:cs typeface="Lucida Console"/>
              </a:rPr>
              <a:t>i</a:t>
            </a:r>
            <a:r>
              <a:rPr sz="1600" spc="-10" dirty="0">
                <a:latin typeface="Lucida Console"/>
                <a:cs typeface="Lucida Console"/>
              </a:rPr>
              <a:t>s </a:t>
            </a:r>
            <a:r>
              <a:rPr sz="1600" dirty="0">
                <a:latin typeface="Lucida Console"/>
                <a:cs typeface="Lucida Console"/>
              </a:rPr>
              <a:t>b</a:t>
            </a:r>
            <a:r>
              <a:rPr sz="1600" spc="-15" dirty="0">
                <a:latin typeface="Lucida Console"/>
                <a:cs typeface="Lucida Console"/>
              </a:rPr>
              <a:t>eg</a:t>
            </a:r>
            <a:r>
              <a:rPr sz="1600" dirty="0">
                <a:latin typeface="Lucida Console"/>
                <a:cs typeface="Lucida Console"/>
              </a:rPr>
              <a:t>i</a:t>
            </a:r>
            <a:r>
              <a:rPr sz="1600" spc="-10" dirty="0">
                <a:latin typeface="Lucida Console"/>
                <a:cs typeface="Lucida Console"/>
              </a:rPr>
              <a:t>n</a:t>
            </a:r>
            <a:endParaRPr sz="1600" dirty="0">
              <a:latin typeface="Lucida Console"/>
              <a:cs typeface="Lucida Console"/>
            </a:endParaRPr>
          </a:p>
          <a:p>
            <a:pPr marL="44450">
              <a:lnSpc>
                <a:spcPct val="100000"/>
              </a:lnSpc>
              <a:spcBef>
                <a:spcPts val="57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44450" marR="1212215">
              <a:lnSpc>
                <a:spcPct val="100000"/>
              </a:lnSpc>
            </a:pPr>
            <a:r>
              <a:rPr sz="1600" spc="-15" dirty="0">
                <a:latin typeface="Lucida Console"/>
                <a:cs typeface="Lucida Console"/>
              </a:rPr>
              <a:t>out</a:t>
            </a:r>
            <a:r>
              <a:rPr sz="1600" dirty="0">
                <a:latin typeface="Lucida Console"/>
                <a:cs typeface="Lucida Console"/>
              </a:rPr>
              <a:t>p</a:t>
            </a:r>
            <a:r>
              <a:rPr sz="1600" spc="-15" dirty="0">
                <a:latin typeface="Lucida Console"/>
                <a:cs typeface="Lucida Console"/>
              </a:rPr>
              <a:t>ut</a:t>
            </a:r>
            <a:r>
              <a:rPr sz="1600" dirty="0">
                <a:latin typeface="Lucida Console"/>
                <a:cs typeface="Lucida Console"/>
              </a:rPr>
              <a:t>(</a:t>
            </a:r>
            <a:r>
              <a:rPr sz="1600" spc="-10" dirty="0">
                <a:latin typeface="Lucida Console"/>
                <a:cs typeface="Lucida Console"/>
              </a:rPr>
              <a:t>8 </a:t>
            </a:r>
            <a:r>
              <a:rPr sz="1600" dirty="0">
                <a:latin typeface="Lucida Console"/>
                <a:cs typeface="Lucida Console"/>
              </a:rPr>
              <a:t>t</a:t>
            </a:r>
            <a:r>
              <a:rPr sz="1600" spc="-10" dirty="0">
                <a:latin typeface="Lucida Console"/>
                <a:cs typeface="Lucida Console"/>
              </a:rPr>
              <a:t>o</a:t>
            </a:r>
            <a:r>
              <a:rPr sz="1600" spc="5" dirty="0">
                <a:latin typeface="Lucida Console"/>
                <a:cs typeface="Lucida Console"/>
              </a:rPr>
              <a:t> </a:t>
            </a:r>
            <a:r>
              <a:rPr sz="1600" spc="-15" dirty="0">
                <a:latin typeface="Lucida Console"/>
                <a:cs typeface="Lucida Console"/>
              </a:rPr>
              <a:t>15</a:t>
            </a:r>
            <a:r>
              <a:rPr sz="1600" spc="-10" dirty="0">
                <a:latin typeface="Lucida Console"/>
                <a:cs typeface="Lucida Console"/>
              </a:rPr>
              <a:t>)</a:t>
            </a:r>
            <a:r>
              <a:rPr sz="1600" spc="-5" dirty="0">
                <a:latin typeface="Lucida Console"/>
                <a:cs typeface="Lucida Console"/>
              </a:rPr>
              <a:t> </a:t>
            </a:r>
            <a:r>
              <a:rPr sz="1600" dirty="0">
                <a:latin typeface="Lucida Console"/>
                <a:cs typeface="Lucida Console"/>
              </a:rPr>
              <a:t>&lt;</a:t>
            </a:r>
            <a:r>
              <a:rPr sz="1600" spc="-10" dirty="0">
                <a:latin typeface="Lucida Console"/>
                <a:cs typeface="Lucida Console"/>
              </a:rPr>
              <a:t>=</a:t>
            </a:r>
            <a:r>
              <a:rPr sz="1600" spc="-5" dirty="0">
                <a:latin typeface="Lucida Console"/>
                <a:cs typeface="Lucida Console"/>
              </a:rPr>
              <a:t> </a:t>
            </a:r>
            <a:r>
              <a:rPr sz="1600" dirty="0">
                <a:latin typeface="Lucida Console"/>
                <a:cs typeface="Lucida Console"/>
              </a:rPr>
              <a:t>i</a:t>
            </a:r>
            <a:r>
              <a:rPr sz="1600" spc="-15" dirty="0">
                <a:latin typeface="Lucida Console"/>
                <a:cs typeface="Lucida Console"/>
              </a:rPr>
              <a:t>n</a:t>
            </a:r>
            <a:r>
              <a:rPr sz="1600" dirty="0">
                <a:latin typeface="Lucida Console"/>
                <a:cs typeface="Lucida Console"/>
              </a:rPr>
              <a:t>p</a:t>
            </a:r>
            <a:r>
              <a:rPr sz="1600" spc="-15" dirty="0">
                <a:latin typeface="Lucida Console"/>
                <a:cs typeface="Lucida Console"/>
              </a:rPr>
              <a:t>ut(</a:t>
            </a:r>
            <a:r>
              <a:rPr sz="1600" spc="-10" dirty="0">
                <a:latin typeface="Lucida Console"/>
                <a:cs typeface="Lucida Console"/>
              </a:rPr>
              <a:t>0</a:t>
            </a:r>
            <a:r>
              <a:rPr sz="1600" dirty="0">
                <a:latin typeface="Lucida Console"/>
                <a:cs typeface="Lucida Console"/>
              </a:rPr>
              <a:t> t</a:t>
            </a:r>
            <a:r>
              <a:rPr sz="1600" spc="-10" dirty="0">
                <a:latin typeface="Lucida Console"/>
                <a:cs typeface="Lucida Console"/>
              </a:rPr>
              <a:t>o</a:t>
            </a:r>
            <a:r>
              <a:rPr sz="1600" spc="5" dirty="0">
                <a:latin typeface="Lucida Console"/>
                <a:cs typeface="Lucida Console"/>
              </a:rPr>
              <a:t> </a:t>
            </a:r>
            <a:r>
              <a:rPr sz="1600" spc="-15" dirty="0">
                <a:latin typeface="Lucida Console"/>
                <a:cs typeface="Lucida Console"/>
              </a:rPr>
              <a:t>7)</a:t>
            </a:r>
            <a:r>
              <a:rPr sz="1600" spc="-10" dirty="0">
                <a:latin typeface="Lucida Console"/>
                <a:cs typeface="Lucida Console"/>
              </a:rPr>
              <a:t>; </a:t>
            </a:r>
            <a:endParaRPr lang="el-GR" sz="1600" spc="-10" dirty="0" smtClean="0">
              <a:latin typeface="Lucida Console"/>
              <a:cs typeface="Lucida Console"/>
            </a:endParaRPr>
          </a:p>
          <a:p>
            <a:pPr marL="44450" marR="1212215">
              <a:lnSpc>
                <a:spcPct val="100000"/>
              </a:lnSpc>
            </a:pPr>
            <a:r>
              <a:rPr sz="1600" spc="-15" dirty="0" smtClean="0">
                <a:latin typeface="Lucida Console"/>
                <a:cs typeface="Lucida Console"/>
              </a:rPr>
              <a:t>out</a:t>
            </a:r>
            <a:r>
              <a:rPr sz="1600" dirty="0" smtClean="0">
                <a:latin typeface="Lucida Console"/>
                <a:cs typeface="Lucida Console"/>
              </a:rPr>
              <a:t>p</a:t>
            </a:r>
            <a:r>
              <a:rPr sz="1600" spc="-15" dirty="0" smtClean="0">
                <a:latin typeface="Lucida Console"/>
                <a:cs typeface="Lucida Console"/>
              </a:rPr>
              <a:t>ut</a:t>
            </a:r>
            <a:r>
              <a:rPr sz="1600" dirty="0" smtClean="0">
                <a:latin typeface="Lucida Console"/>
                <a:cs typeface="Lucida Console"/>
              </a:rPr>
              <a:t>(</a:t>
            </a:r>
            <a:r>
              <a:rPr sz="1600" spc="-10" dirty="0" smtClean="0">
                <a:latin typeface="Lucida Console"/>
                <a:cs typeface="Lucida Console"/>
              </a:rPr>
              <a:t>0 </a:t>
            </a:r>
            <a:r>
              <a:rPr sz="1600" dirty="0">
                <a:latin typeface="Lucida Console"/>
                <a:cs typeface="Lucida Console"/>
              </a:rPr>
              <a:t>t</a:t>
            </a:r>
            <a:r>
              <a:rPr sz="1600" spc="-10" dirty="0">
                <a:latin typeface="Lucida Console"/>
                <a:cs typeface="Lucida Console"/>
              </a:rPr>
              <a:t>o</a:t>
            </a:r>
            <a:r>
              <a:rPr sz="1600" spc="5" dirty="0">
                <a:latin typeface="Lucida Console"/>
                <a:cs typeface="Lucida Console"/>
              </a:rPr>
              <a:t> </a:t>
            </a:r>
            <a:r>
              <a:rPr sz="1600" spc="-15" dirty="0">
                <a:latin typeface="Lucida Console"/>
                <a:cs typeface="Lucida Console"/>
              </a:rPr>
              <a:t>7</a:t>
            </a:r>
            <a:r>
              <a:rPr sz="1600" spc="-10" dirty="0">
                <a:latin typeface="Lucida Console"/>
                <a:cs typeface="Lucida Console"/>
              </a:rPr>
              <a:t>)</a:t>
            </a:r>
            <a:r>
              <a:rPr sz="1600" spc="-5" dirty="0">
                <a:latin typeface="Lucida Console"/>
                <a:cs typeface="Lucida Console"/>
              </a:rPr>
              <a:t> </a:t>
            </a:r>
            <a:r>
              <a:rPr sz="1600" spc="-15" dirty="0">
                <a:latin typeface="Lucida Console"/>
                <a:cs typeface="Lucida Console"/>
              </a:rPr>
              <a:t>&lt;</a:t>
            </a:r>
            <a:r>
              <a:rPr sz="1600" spc="-10" dirty="0">
                <a:latin typeface="Lucida Console"/>
                <a:cs typeface="Lucida Console"/>
              </a:rPr>
              <a:t>=</a:t>
            </a:r>
            <a:r>
              <a:rPr sz="1600" spc="5" dirty="0">
                <a:latin typeface="Lucida Console"/>
                <a:cs typeface="Lucida Console"/>
              </a:rPr>
              <a:t> </a:t>
            </a:r>
            <a:r>
              <a:rPr sz="1600" spc="-15" dirty="0">
                <a:latin typeface="Lucida Console"/>
                <a:cs typeface="Lucida Console"/>
              </a:rPr>
              <a:t>i</a:t>
            </a:r>
            <a:r>
              <a:rPr sz="1600" dirty="0">
                <a:latin typeface="Lucida Console"/>
                <a:cs typeface="Lucida Console"/>
              </a:rPr>
              <a:t>n</a:t>
            </a:r>
            <a:r>
              <a:rPr sz="1600" spc="-15" dirty="0">
                <a:latin typeface="Lucida Console"/>
                <a:cs typeface="Lucida Console"/>
              </a:rPr>
              <a:t>p</a:t>
            </a:r>
            <a:r>
              <a:rPr sz="1600" dirty="0">
                <a:latin typeface="Lucida Console"/>
                <a:cs typeface="Lucida Console"/>
              </a:rPr>
              <a:t>u</a:t>
            </a:r>
            <a:r>
              <a:rPr sz="1600" spc="-15" dirty="0">
                <a:latin typeface="Lucida Console"/>
                <a:cs typeface="Lucida Console"/>
              </a:rPr>
              <a:t>t(</a:t>
            </a:r>
            <a:r>
              <a:rPr sz="1600" spc="-10" dirty="0">
                <a:latin typeface="Lucida Console"/>
                <a:cs typeface="Lucida Console"/>
              </a:rPr>
              <a:t>8</a:t>
            </a:r>
            <a:r>
              <a:rPr sz="1600" spc="-15" dirty="0">
                <a:latin typeface="Lucida Console"/>
                <a:cs typeface="Lucida Console"/>
              </a:rPr>
              <a:t> </a:t>
            </a:r>
            <a:r>
              <a:rPr sz="1600" dirty="0">
                <a:latin typeface="Lucida Console"/>
                <a:cs typeface="Lucida Console"/>
              </a:rPr>
              <a:t>t</a:t>
            </a:r>
            <a:r>
              <a:rPr sz="1600" spc="-10" dirty="0">
                <a:latin typeface="Lucida Console"/>
                <a:cs typeface="Lucida Console"/>
              </a:rPr>
              <a:t>o</a:t>
            </a:r>
            <a:r>
              <a:rPr sz="1600" spc="5" dirty="0">
                <a:latin typeface="Lucida Console"/>
                <a:cs typeface="Lucida Console"/>
              </a:rPr>
              <a:t> </a:t>
            </a:r>
            <a:r>
              <a:rPr sz="1600" spc="-15" dirty="0">
                <a:latin typeface="Lucida Console"/>
                <a:cs typeface="Lucida Console"/>
              </a:rPr>
              <a:t>15)</a:t>
            </a:r>
            <a:r>
              <a:rPr sz="1600" spc="-10" dirty="0">
                <a:latin typeface="Lucida Console"/>
                <a:cs typeface="Lucida Console"/>
              </a:rPr>
              <a:t>;</a:t>
            </a:r>
            <a:endParaRPr sz="1600" dirty="0">
              <a:latin typeface="Lucida Console"/>
              <a:cs typeface="Lucida Console"/>
            </a:endParaRPr>
          </a:p>
          <a:p>
            <a:pPr marL="44450">
              <a:lnSpc>
                <a:spcPct val="100000"/>
              </a:lnSpc>
              <a:spcBef>
                <a:spcPts val="45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44450">
              <a:lnSpc>
                <a:spcPct val="100000"/>
              </a:lnSpc>
            </a:pPr>
            <a:r>
              <a:rPr sz="1600" dirty="0">
                <a:latin typeface="Lucida Console"/>
                <a:cs typeface="Lucida Console"/>
              </a:rPr>
              <a:t>e</a:t>
            </a:r>
            <a:r>
              <a:rPr sz="1600" spc="-15" dirty="0">
                <a:latin typeface="Lucida Console"/>
                <a:cs typeface="Lucida Console"/>
              </a:rPr>
              <a:t>n</a:t>
            </a:r>
            <a:r>
              <a:rPr sz="1600" spc="-10" dirty="0">
                <a:latin typeface="Lucida Console"/>
                <a:cs typeface="Lucida Console"/>
              </a:rPr>
              <a:t>d</a:t>
            </a:r>
            <a:r>
              <a:rPr sz="1600" spc="5" dirty="0">
                <a:latin typeface="Lucida Console"/>
                <a:cs typeface="Lucida Console"/>
              </a:rPr>
              <a:t> </a:t>
            </a:r>
            <a:r>
              <a:rPr sz="1600" spc="-15" dirty="0">
                <a:latin typeface="Lucida Console"/>
                <a:cs typeface="Lucida Console"/>
              </a:rPr>
              <a:t>ar</a:t>
            </a:r>
            <a:r>
              <a:rPr sz="1600" dirty="0">
                <a:latin typeface="Lucida Console"/>
                <a:cs typeface="Lucida Console"/>
              </a:rPr>
              <a:t>c</a:t>
            </a:r>
            <a:r>
              <a:rPr sz="1600" spc="-15" dirty="0">
                <a:latin typeface="Lucida Console"/>
                <a:cs typeface="Lucida Console"/>
              </a:rPr>
              <a:t>hit</a:t>
            </a:r>
            <a:r>
              <a:rPr sz="1600" dirty="0">
                <a:latin typeface="Lucida Console"/>
                <a:cs typeface="Lucida Console"/>
              </a:rPr>
              <a:t>e</a:t>
            </a:r>
            <a:r>
              <a:rPr sz="1600" spc="-15" dirty="0">
                <a:latin typeface="Lucida Console"/>
                <a:cs typeface="Lucida Console"/>
              </a:rPr>
              <a:t>ct</a:t>
            </a:r>
            <a:r>
              <a:rPr sz="1600" dirty="0">
                <a:latin typeface="Lucida Console"/>
                <a:cs typeface="Lucida Console"/>
              </a:rPr>
              <a:t>u</a:t>
            </a:r>
            <a:r>
              <a:rPr sz="1600" spc="-15" dirty="0">
                <a:latin typeface="Lucida Console"/>
                <a:cs typeface="Lucida Console"/>
              </a:rPr>
              <a:t>r</a:t>
            </a:r>
            <a:r>
              <a:rPr sz="1600" spc="-10" dirty="0">
                <a:latin typeface="Lucida Console"/>
                <a:cs typeface="Lucida Console"/>
              </a:rPr>
              <a:t>e</a:t>
            </a:r>
            <a:r>
              <a:rPr sz="1600" spc="5" dirty="0">
                <a:latin typeface="Lucida Console"/>
                <a:cs typeface="Lucida Console"/>
              </a:rPr>
              <a:t> </a:t>
            </a:r>
            <a:r>
              <a:rPr sz="1600" spc="-15" dirty="0">
                <a:latin typeface="Lucida Console"/>
                <a:cs typeface="Lucida Console"/>
              </a:rPr>
              <a:t>beha</a:t>
            </a:r>
            <a:r>
              <a:rPr sz="1600" dirty="0">
                <a:latin typeface="Lucida Console"/>
                <a:cs typeface="Lucida Console"/>
              </a:rPr>
              <a:t>v</a:t>
            </a:r>
            <a:r>
              <a:rPr sz="1600" spc="-15" dirty="0">
                <a:latin typeface="Lucida Console"/>
                <a:cs typeface="Lucida Console"/>
              </a:rPr>
              <a:t>ior</a:t>
            </a:r>
            <a:r>
              <a:rPr sz="1600" spc="-10" dirty="0">
                <a:latin typeface="Lucida Console"/>
                <a:cs typeface="Lucida Console"/>
              </a:rPr>
              <a:t>;</a:t>
            </a:r>
            <a:endParaRPr sz="1600" dirty="0">
              <a:latin typeface="Lucida Console"/>
              <a:cs typeface="Lucida Console"/>
            </a:endParaRPr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Παράδειγµα: τµήµατα πινάκων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5197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1"/>
          <p:cNvSpPr txBox="1"/>
          <p:nvPr/>
        </p:nvSpPr>
        <p:spPr>
          <a:xfrm>
            <a:off x="573626" y="2104621"/>
            <a:ext cx="7267267" cy="2808461"/>
          </a:xfrm>
          <a:prstGeom prst="rect">
            <a:avLst/>
          </a:prstGeom>
          <a:ln w="9524">
            <a:solidFill>
              <a:srgbClr val="9898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7313">
              <a:lnSpc>
                <a:spcPct val="100000"/>
              </a:lnSpc>
            </a:pPr>
            <a:r>
              <a:rPr spc="-10" dirty="0">
                <a:latin typeface="Lucida Console" pitchFamily="49" charset="0"/>
                <a:cs typeface="Lucida Console"/>
              </a:rPr>
              <a:t>entity</a:t>
            </a:r>
            <a:r>
              <a:rPr spc="10" dirty="0">
                <a:latin typeface="Lucida Console" pitchFamily="49" charset="0"/>
                <a:cs typeface="Lucida Console"/>
              </a:rPr>
              <a:t> </a:t>
            </a:r>
            <a:r>
              <a:rPr spc="-10" dirty="0">
                <a:latin typeface="Lucida Console" pitchFamily="49" charset="0"/>
                <a:cs typeface="Lucida Console"/>
              </a:rPr>
              <a:t>conc</a:t>
            </a:r>
            <a:r>
              <a:rPr spc="-20" dirty="0">
                <a:latin typeface="Lucida Console" pitchFamily="49" charset="0"/>
                <a:cs typeface="Lucida Console"/>
              </a:rPr>
              <a:t> </a:t>
            </a:r>
            <a:r>
              <a:rPr spc="-10" dirty="0">
                <a:latin typeface="Lucida Console" pitchFamily="49" charset="0"/>
                <a:cs typeface="Lucida Console"/>
              </a:rPr>
              <a:t>is</a:t>
            </a:r>
            <a:endParaRPr dirty="0">
              <a:latin typeface="Lucida Console" pitchFamily="49" charset="0"/>
              <a:cs typeface="Lucida Console"/>
            </a:endParaRPr>
          </a:p>
          <a:p>
            <a:pPr marL="87313">
              <a:lnSpc>
                <a:spcPct val="100000"/>
              </a:lnSpc>
            </a:pPr>
            <a:r>
              <a:rPr spc="-10" dirty="0">
                <a:latin typeface="Lucida Console" pitchFamily="49" charset="0"/>
                <a:cs typeface="Lucida Console"/>
              </a:rPr>
              <a:t>port</a:t>
            </a:r>
            <a:r>
              <a:rPr spc="10" dirty="0">
                <a:latin typeface="Lucida Console" pitchFamily="49" charset="0"/>
                <a:cs typeface="Lucida Console"/>
              </a:rPr>
              <a:t> </a:t>
            </a:r>
            <a:r>
              <a:rPr spc="-10" dirty="0">
                <a:latin typeface="Lucida Console" pitchFamily="49" charset="0"/>
                <a:cs typeface="Lucida Console"/>
              </a:rPr>
              <a:t>(a,b</a:t>
            </a:r>
            <a:r>
              <a:rPr spc="-5" dirty="0">
                <a:latin typeface="Lucida Console" pitchFamily="49" charset="0"/>
                <a:cs typeface="Lucida Console"/>
              </a:rPr>
              <a:t> </a:t>
            </a:r>
            <a:r>
              <a:rPr spc="-10" dirty="0">
                <a:latin typeface="Lucida Console" pitchFamily="49" charset="0"/>
                <a:cs typeface="Lucida Console"/>
              </a:rPr>
              <a:t>:</a:t>
            </a:r>
            <a:r>
              <a:rPr spc="-20" dirty="0">
                <a:latin typeface="Lucida Console" pitchFamily="49" charset="0"/>
                <a:cs typeface="Lucida Console"/>
              </a:rPr>
              <a:t> </a:t>
            </a:r>
            <a:r>
              <a:rPr spc="-10" dirty="0">
                <a:latin typeface="Lucida Console" pitchFamily="49" charset="0"/>
                <a:cs typeface="Lucida Console"/>
              </a:rPr>
              <a:t>in</a:t>
            </a:r>
            <a:r>
              <a:rPr spc="10" dirty="0">
                <a:latin typeface="Lucida Console" pitchFamily="49" charset="0"/>
                <a:cs typeface="Lucida Console"/>
              </a:rPr>
              <a:t> </a:t>
            </a:r>
            <a:r>
              <a:rPr spc="-10" dirty="0">
                <a:latin typeface="Lucida Console" pitchFamily="49" charset="0"/>
                <a:cs typeface="Lucida Console"/>
              </a:rPr>
              <a:t>bi</a:t>
            </a:r>
            <a:r>
              <a:rPr spc="-25" dirty="0">
                <a:latin typeface="Lucida Console" pitchFamily="49" charset="0"/>
                <a:cs typeface="Lucida Console"/>
              </a:rPr>
              <a:t>t</a:t>
            </a:r>
            <a:r>
              <a:rPr spc="-10" dirty="0">
                <a:latin typeface="Lucida Console" pitchFamily="49" charset="0"/>
                <a:cs typeface="Lucida Console"/>
              </a:rPr>
              <a:t>_vector(3 downto</a:t>
            </a:r>
            <a:r>
              <a:rPr spc="10" dirty="0">
                <a:latin typeface="Lucida Console" pitchFamily="49" charset="0"/>
                <a:cs typeface="Lucida Console"/>
              </a:rPr>
              <a:t> </a:t>
            </a:r>
            <a:r>
              <a:rPr spc="-10" dirty="0">
                <a:latin typeface="Lucida Console" pitchFamily="49" charset="0"/>
                <a:cs typeface="Lucida Console"/>
              </a:rPr>
              <a:t>0);</a:t>
            </a:r>
            <a:endParaRPr dirty="0">
              <a:latin typeface="Lucida Console" pitchFamily="49" charset="0"/>
              <a:cs typeface="Lucida Console"/>
            </a:endParaRPr>
          </a:p>
          <a:p>
            <a:pPr marL="87313" marR="38735">
              <a:lnSpc>
                <a:spcPct val="100000"/>
              </a:lnSpc>
              <a:tabLst>
                <a:tab pos="959485" algn="l"/>
              </a:tabLst>
            </a:pPr>
            <a:r>
              <a:rPr spc="-10" dirty="0">
                <a:latin typeface="Lucida Console" pitchFamily="49" charset="0"/>
                <a:cs typeface="Lucida Console"/>
              </a:rPr>
              <a:t>z	:</a:t>
            </a:r>
            <a:r>
              <a:rPr spc="-5" dirty="0">
                <a:latin typeface="Lucida Console" pitchFamily="49" charset="0"/>
                <a:cs typeface="Lucida Console"/>
              </a:rPr>
              <a:t> </a:t>
            </a:r>
            <a:r>
              <a:rPr spc="-10" dirty="0">
                <a:latin typeface="Lucida Console" pitchFamily="49" charset="0"/>
                <a:cs typeface="Lucida Console"/>
              </a:rPr>
              <a:t>out</a:t>
            </a:r>
            <a:r>
              <a:rPr spc="10" dirty="0">
                <a:latin typeface="Lucida Console" pitchFamily="49" charset="0"/>
                <a:cs typeface="Lucida Console"/>
              </a:rPr>
              <a:t> </a:t>
            </a:r>
            <a:r>
              <a:rPr spc="-10" dirty="0">
                <a:latin typeface="Lucida Console" pitchFamily="49" charset="0"/>
                <a:cs typeface="Lucida Console"/>
              </a:rPr>
              <a:t>b</a:t>
            </a:r>
            <a:r>
              <a:rPr spc="-25" dirty="0">
                <a:latin typeface="Lucida Console" pitchFamily="49" charset="0"/>
                <a:cs typeface="Lucida Console"/>
              </a:rPr>
              <a:t>i</a:t>
            </a:r>
            <a:r>
              <a:rPr spc="-10" dirty="0">
                <a:latin typeface="Lucida Console" pitchFamily="49" charset="0"/>
                <a:cs typeface="Lucida Console"/>
              </a:rPr>
              <a:t>t_vector(7 downto</a:t>
            </a:r>
            <a:r>
              <a:rPr spc="5" dirty="0">
                <a:latin typeface="Lucida Console" pitchFamily="49" charset="0"/>
                <a:cs typeface="Lucida Console"/>
              </a:rPr>
              <a:t> </a:t>
            </a:r>
            <a:r>
              <a:rPr spc="-10" dirty="0">
                <a:latin typeface="Lucida Console" pitchFamily="49" charset="0"/>
                <a:cs typeface="Lucida Console"/>
              </a:rPr>
              <a:t>0)</a:t>
            </a:r>
            <a:r>
              <a:rPr spc="-15" dirty="0">
                <a:latin typeface="Lucida Console" pitchFamily="49" charset="0"/>
                <a:cs typeface="Lucida Console"/>
              </a:rPr>
              <a:t> </a:t>
            </a:r>
            <a:r>
              <a:rPr spc="-10" dirty="0">
                <a:latin typeface="Lucida Console" pitchFamily="49" charset="0"/>
                <a:cs typeface="Lucida Console"/>
              </a:rPr>
              <a:t>); </a:t>
            </a:r>
            <a:endParaRPr lang="el-GR" spc="-10" dirty="0" smtClean="0">
              <a:latin typeface="Lucida Console" pitchFamily="49" charset="0"/>
              <a:cs typeface="Lucida Console"/>
            </a:endParaRPr>
          </a:p>
          <a:p>
            <a:pPr marL="87313" marR="38735">
              <a:lnSpc>
                <a:spcPct val="100000"/>
              </a:lnSpc>
              <a:tabLst>
                <a:tab pos="959485" algn="l"/>
              </a:tabLst>
            </a:pPr>
            <a:r>
              <a:rPr spc="-10" dirty="0" smtClean="0">
                <a:latin typeface="Lucida Console" pitchFamily="49" charset="0"/>
                <a:cs typeface="Lucida Console"/>
              </a:rPr>
              <a:t>end</a:t>
            </a:r>
            <a:r>
              <a:rPr spc="-5" dirty="0" smtClean="0">
                <a:latin typeface="Lucida Console" pitchFamily="49" charset="0"/>
                <a:cs typeface="Lucida Console"/>
              </a:rPr>
              <a:t> </a:t>
            </a:r>
            <a:r>
              <a:rPr spc="-10" dirty="0">
                <a:latin typeface="Lucida Console" pitchFamily="49" charset="0"/>
                <a:cs typeface="Lucida Console"/>
              </a:rPr>
              <a:t>entity</a:t>
            </a:r>
            <a:r>
              <a:rPr spc="10" dirty="0">
                <a:latin typeface="Lucida Console" pitchFamily="49" charset="0"/>
                <a:cs typeface="Lucida Console"/>
              </a:rPr>
              <a:t> </a:t>
            </a:r>
            <a:r>
              <a:rPr spc="-10" dirty="0">
                <a:latin typeface="Lucida Console" pitchFamily="49" charset="0"/>
                <a:cs typeface="Lucida Console"/>
              </a:rPr>
              <a:t>conc;</a:t>
            </a:r>
            <a:endParaRPr dirty="0">
              <a:latin typeface="Lucida Console" pitchFamily="49" charset="0"/>
              <a:cs typeface="Lucida Console"/>
            </a:endParaRPr>
          </a:p>
          <a:p>
            <a:pPr marL="87313">
              <a:lnSpc>
                <a:spcPct val="100000"/>
              </a:lnSpc>
              <a:spcBef>
                <a:spcPts val="50"/>
              </a:spcBef>
            </a:pPr>
            <a:endParaRPr dirty="0">
              <a:latin typeface="Lucida Console" pitchFamily="49" charset="0"/>
              <a:cs typeface="Times New Roman"/>
            </a:endParaRPr>
          </a:p>
          <a:p>
            <a:pPr marL="87313" marR="1258570">
              <a:lnSpc>
                <a:spcPct val="100000"/>
              </a:lnSpc>
            </a:pPr>
            <a:r>
              <a:rPr spc="-10" dirty="0">
                <a:latin typeface="Lucida Console" pitchFamily="49" charset="0"/>
                <a:cs typeface="Lucida Console"/>
              </a:rPr>
              <a:t>architecture</a:t>
            </a:r>
            <a:r>
              <a:rPr spc="10" dirty="0">
                <a:latin typeface="Lucida Console" pitchFamily="49" charset="0"/>
                <a:cs typeface="Lucida Console"/>
              </a:rPr>
              <a:t> </a:t>
            </a:r>
            <a:r>
              <a:rPr spc="-10" dirty="0">
                <a:latin typeface="Lucida Console" pitchFamily="49" charset="0"/>
                <a:cs typeface="Lucida Console"/>
              </a:rPr>
              <a:t>beh</a:t>
            </a:r>
            <a:r>
              <a:rPr spc="-25" dirty="0">
                <a:latin typeface="Lucida Console" pitchFamily="49" charset="0"/>
                <a:cs typeface="Lucida Console"/>
              </a:rPr>
              <a:t> </a:t>
            </a:r>
            <a:r>
              <a:rPr spc="-10" dirty="0">
                <a:latin typeface="Lucida Console" pitchFamily="49" charset="0"/>
                <a:cs typeface="Lucida Console"/>
              </a:rPr>
              <a:t>of</a:t>
            </a:r>
            <a:r>
              <a:rPr spc="-5" dirty="0">
                <a:latin typeface="Lucida Console" pitchFamily="49" charset="0"/>
                <a:cs typeface="Lucida Console"/>
              </a:rPr>
              <a:t> </a:t>
            </a:r>
            <a:r>
              <a:rPr spc="-10" dirty="0">
                <a:latin typeface="Lucida Console" pitchFamily="49" charset="0"/>
                <a:cs typeface="Lucida Console"/>
              </a:rPr>
              <a:t>conc is begin</a:t>
            </a:r>
            <a:endParaRPr dirty="0">
              <a:latin typeface="Lucida Console" pitchFamily="49" charset="0"/>
              <a:cs typeface="Lucida Console"/>
            </a:endParaRPr>
          </a:p>
          <a:p>
            <a:pPr marL="87313">
              <a:lnSpc>
                <a:spcPct val="100000"/>
              </a:lnSpc>
              <a:spcBef>
                <a:spcPts val="50"/>
              </a:spcBef>
            </a:pPr>
            <a:endParaRPr dirty="0">
              <a:latin typeface="Lucida Console" pitchFamily="49" charset="0"/>
              <a:cs typeface="Times New Roman"/>
            </a:endParaRPr>
          </a:p>
          <a:p>
            <a:pPr marL="87313">
              <a:lnSpc>
                <a:spcPct val="100000"/>
              </a:lnSpc>
            </a:pPr>
            <a:r>
              <a:rPr spc="-10" dirty="0">
                <a:latin typeface="Lucida Console" pitchFamily="49" charset="0"/>
                <a:cs typeface="Lucida Console"/>
              </a:rPr>
              <a:t>z</a:t>
            </a:r>
            <a:r>
              <a:rPr spc="-5" dirty="0">
                <a:latin typeface="Lucida Console" pitchFamily="49" charset="0"/>
                <a:cs typeface="Lucida Console"/>
              </a:rPr>
              <a:t> </a:t>
            </a:r>
            <a:r>
              <a:rPr spc="-10" dirty="0">
                <a:latin typeface="Lucida Console" pitchFamily="49" charset="0"/>
                <a:cs typeface="Lucida Console"/>
              </a:rPr>
              <a:t>&lt;=</a:t>
            </a:r>
            <a:r>
              <a:rPr spc="-5" dirty="0">
                <a:latin typeface="Lucida Console" pitchFamily="49" charset="0"/>
                <a:cs typeface="Lucida Console"/>
              </a:rPr>
              <a:t> </a:t>
            </a:r>
            <a:r>
              <a:rPr spc="-10" dirty="0">
                <a:latin typeface="Lucida Console" pitchFamily="49" charset="0"/>
                <a:cs typeface="Lucida Console"/>
              </a:rPr>
              <a:t>a</a:t>
            </a:r>
            <a:r>
              <a:rPr spc="-5" dirty="0">
                <a:latin typeface="Lucida Console" pitchFamily="49" charset="0"/>
                <a:cs typeface="Lucida Console"/>
              </a:rPr>
              <a:t> </a:t>
            </a:r>
            <a:r>
              <a:rPr spc="-10" dirty="0">
                <a:latin typeface="Lucida Console" pitchFamily="49" charset="0"/>
                <a:cs typeface="Lucida Console"/>
              </a:rPr>
              <a:t>&amp;</a:t>
            </a:r>
            <a:r>
              <a:rPr spc="5" dirty="0">
                <a:latin typeface="Lucida Console" pitchFamily="49" charset="0"/>
                <a:cs typeface="Lucida Console"/>
              </a:rPr>
              <a:t> </a:t>
            </a:r>
            <a:r>
              <a:rPr spc="-10" dirty="0">
                <a:latin typeface="Lucida Console" pitchFamily="49" charset="0"/>
                <a:cs typeface="Lucida Console"/>
              </a:rPr>
              <a:t>b;</a:t>
            </a:r>
            <a:endParaRPr dirty="0">
              <a:latin typeface="Lucida Console" pitchFamily="49" charset="0"/>
              <a:cs typeface="Lucida Console"/>
            </a:endParaRPr>
          </a:p>
          <a:p>
            <a:pPr marL="87313">
              <a:lnSpc>
                <a:spcPct val="100000"/>
              </a:lnSpc>
              <a:spcBef>
                <a:spcPts val="50"/>
              </a:spcBef>
            </a:pPr>
            <a:endParaRPr dirty="0">
              <a:latin typeface="Lucida Console" pitchFamily="49" charset="0"/>
              <a:cs typeface="Times New Roman"/>
            </a:endParaRPr>
          </a:p>
          <a:p>
            <a:pPr marL="87313">
              <a:lnSpc>
                <a:spcPct val="100000"/>
              </a:lnSpc>
            </a:pPr>
            <a:r>
              <a:rPr spc="-10" dirty="0">
                <a:latin typeface="Lucida Console" pitchFamily="49" charset="0"/>
                <a:cs typeface="Lucida Console"/>
              </a:rPr>
              <a:t>end</a:t>
            </a:r>
            <a:r>
              <a:rPr spc="-5" dirty="0">
                <a:latin typeface="Lucida Console" pitchFamily="49" charset="0"/>
                <a:cs typeface="Lucida Console"/>
              </a:rPr>
              <a:t> </a:t>
            </a:r>
            <a:r>
              <a:rPr spc="-10" dirty="0">
                <a:latin typeface="Lucida Console" pitchFamily="49" charset="0"/>
                <a:cs typeface="Lucida Console"/>
              </a:rPr>
              <a:t>architecture</a:t>
            </a:r>
            <a:r>
              <a:rPr spc="10" dirty="0">
                <a:latin typeface="Lucida Console" pitchFamily="49" charset="0"/>
                <a:cs typeface="Lucida Console"/>
              </a:rPr>
              <a:t> </a:t>
            </a:r>
            <a:r>
              <a:rPr spc="-10" dirty="0">
                <a:latin typeface="Lucida Console" pitchFamily="49" charset="0"/>
                <a:cs typeface="Lucida Console"/>
              </a:rPr>
              <a:t>be</a:t>
            </a:r>
            <a:r>
              <a:rPr spc="-25" dirty="0">
                <a:latin typeface="Lucida Console" pitchFamily="49" charset="0"/>
                <a:cs typeface="Lucida Console"/>
              </a:rPr>
              <a:t>h</a:t>
            </a:r>
            <a:r>
              <a:rPr spc="-10" dirty="0">
                <a:latin typeface="Lucida Console" pitchFamily="49" charset="0"/>
                <a:cs typeface="Lucida Console"/>
              </a:rPr>
              <a:t>;</a:t>
            </a:r>
            <a:endParaRPr dirty="0">
              <a:latin typeface="Lucida Console" pitchFamily="49" charset="0"/>
              <a:cs typeface="Lucida Console"/>
            </a:endParaRPr>
          </a:p>
        </p:txBody>
      </p:sp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Τελεστής &amp; (</a:t>
            </a:r>
            <a:r>
              <a:rPr lang="en-GB" dirty="0" smtClean="0"/>
              <a:t>concatenation)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960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2"/>
          <p:cNvSpPr/>
          <p:nvPr/>
        </p:nvSpPr>
        <p:spPr>
          <a:xfrm>
            <a:off x="1498085" y="1310635"/>
            <a:ext cx="4558665" cy="3415665"/>
          </a:xfrm>
          <a:custGeom>
            <a:avLst/>
            <a:gdLst/>
            <a:ahLst/>
            <a:cxnLst/>
            <a:rect l="l" t="t" r="r" b="b"/>
            <a:pathLst>
              <a:path w="4558665" h="3415665">
                <a:moveTo>
                  <a:pt x="0" y="3415283"/>
                </a:moveTo>
                <a:lnTo>
                  <a:pt x="4558283" y="3415283"/>
                </a:lnTo>
                <a:lnTo>
                  <a:pt x="4558283" y="0"/>
                </a:lnTo>
                <a:lnTo>
                  <a:pt x="0" y="0"/>
                </a:lnTo>
                <a:lnTo>
                  <a:pt x="0" y="3415283"/>
                </a:lnTo>
                <a:close/>
              </a:path>
            </a:pathLst>
          </a:custGeom>
          <a:ln w="12191">
            <a:noFill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Συνδυαστικά στοιχεία</a:t>
            </a:r>
            <a:endParaRPr lang="el-GR" dirty="0"/>
          </a:p>
        </p:txBody>
      </p:sp>
      <p:sp>
        <p:nvSpPr>
          <p:cNvPr id="7" name="6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Μπορούµε να κατασκευάσουµε σύνθετα συνδυαστικά στοιχεία από πύλες</a:t>
            </a:r>
          </a:p>
          <a:p>
            <a:pPr lvl="1"/>
            <a:r>
              <a:rPr lang="el-GR" dirty="0" smtClean="0"/>
              <a:t>Πολυπλέκτες</a:t>
            </a:r>
          </a:p>
          <a:p>
            <a:pPr lvl="1"/>
            <a:r>
              <a:rPr lang="el-GR" dirty="0" smtClean="0"/>
              <a:t>Αποκωδικοποιητές, κωδικοποιητές</a:t>
            </a:r>
          </a:p>
          <a:p>
            <a:pPr lvl="1"/>
            <a:r>
              <a:rPr lang="el-GR" dirty="0" smtClean="0"/>
              <a:t>…</a:t>
            </a:r>
          </a:p>
          <a:p>
            <a:r>
              <a:rPr lang="el-GR" dirty="0" smtClean="0"/>
              <a:t>Τα χρησιµοποιούµε ως υποµονάδες για να κατασκευάσουµε µεγαλύτερα συστήµατα</a:t>
            </a:r>
          </a:p>
          <a:p>
            <a:pPr lvl="1"/>
            <a:r>
              <a:rPr lang="el-GR" dirty="0" smtClean="0"/>
              <a:t>Αφαίρεση και επαναχρησιµοποίηση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54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9"/>
          <p:cNvSpPr txBox="1"/>
          <p:nvPr/>
        </p:nvSpPr>
        <p:spPr>
          <a:xfrm>
            <a:off x="1043608" y="3140968"/>
            <a:ext cx="6480720" cy="3716402"/>
          </a:xfrm>
          <a:prstGeom prst="rect">
            <a:avLst/>
          </a:prstGeom>
          <a:ln w="9524">
            <a:solidFill>
              <a:srgbClr val="9898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5085" marR="1229360">
              <a:lnSpc>
                <a:spcPct val="150000"/>
              </a:lnSpc>
            </a:pPr>
            <a:r>
              <a:rPr sz="1050" spc="0" dirty="0">
                <a:latin typeface="Lucida Console"/>
                <a:cs typeface="Lucida Console"/>
              </a:rPr>
              <a:t>l</a:t>
            </a:r>
            <a:r>
              <a:rPr sz="1050" spc="-5" dirty="0">
                <a:latin typeface="Lucida Console"/>
                <a:cs typeface="Lucida Console"/>
              </a:rPr>
              <a:t>i</a:t>
            </a:r>
            <a:r>
              <a:rPr sz="1050" spc="0" dirty="0">
                <a:latin typeface="Lucida Console"/>
                <a:cs typeface="Lucida Console"/>
              </a:rPr>
              <a:t>b</a:t>
            </a:r>
            <a:r>
              <a:rPr sz="1050" spc="-5" dirty="0">
                <a:latin typeface="Lucida Console"/>
                <a:cs typeface="Lucida Console"/>
              </a:rPr>
              <a:t>r</a:t>
            </a:r>
            <a:r>
              <a:rPr sz="1050" spc="0" dirty="0">
                <a:latin typeface="Lucida Console"/>
                <a:cs typeface="Lucida Console"/>
              </a:rPr>
              <a:t>a</a:t>
            </a:r>
            <a:r>
              <a:rPr sz="1050" spc="-5" dirty="0">
                <a:latin typeface="Lucida Console"/>
                <a:cs typeface="Lucida Console"/>
              </a:rPr>
              <a:t>ry</a:t>
            </a:r>
            <a:r>
              <a:rPr sz="1050" spc="10" dirty="0">
                <a:latin typeface="Lucida Console"/>
                <a:cs typeface="Lucida Console"/>
              </a:rPr>
              <a:t> </a:t>
            </a:r>
            <a:r>
              <a:rPr sz="1050" spc="-5" dirty="0">
                <a:latin typeface="Lucida Console"/>
                <a:cs typeface="Lucida Console"/>
              </a:rPr>
              <a:t>ie</a:t>
            </a:r>
            <a:r>
              <a:rPr sz="1050" spc="-20" dirty="0">
                <a:latin typeface="Lucida Console"/>
                <a:cs typeface="Lucida Console"/>
              </a:rPr>
              <a:t>e</a:t>
            </a:r>
            <a:r>
              <a:rPr sz="1050" spc="-5" dirty="0">
                <a:latin typeface="Lucida Console"/>
                <a:cs typeface="Lucida Console"/>
              </a:rPr>
              <a:t>e; use</a:t>
            </a:r>
            <a:r>
              <a:rPr sz="1050" spc="10" dirty="0">
                <a:latin typeface="Lucida Console"/>
                <a:cs typeface="Lucida Console"/>
              </a:rPr>
              <a:t> </a:t>
            </a:r>
            <a:r>
              <a:rPr sz="1050" spc="-5" dirty="0">
                <a:latin typeface="Lucida Console"/>
                <a:cs typeface="Lucida Console"/>
              </a:rPr>
              <a:t>ieee.st</a:t>
            </a:r>
            <a:r>
              <a:rPr sz="1050" spc="-20" dirty="0">
                <a:latin typeface="Lucida Console"/>
                <a:cs typeface="Lucida Console"/>
              </a:rPr>
              <a:t>d</a:t>
            </a:r>
            <a:r>
              <a:rPr sz="1050" spc="-5" dirty="0">
                <a:latin typeface="Lucida Console"/>
                <a:cs typeface="Lucida Console"/>
              </a:rPr>
              <a:t>_l</a:t>
            </a:r>
            <a:r>
              <a:rPr sz="1050" spc="-20" dirty="0">
                <a:latin typeface="Lucida Console"/>
                <a:cs typeface="Lucida Console"/>
              </a:rPr>
              <a:t>o</a:t>
            </a:r>
            <a:r>
              <a:rPr sz="1050" spc="-5" dirty="0">
                <a:latin typeface="Lucida Console"/>
                <a:cs typeface="Lucida Console"/>
              </a:rPr>
              <a:t>gic_1164</a:t>
            </a:r>
            <a:r>
              <a:rPr sz="1050" spc="-25" dirty="0">
                <a:latin typeface="Lucida Console"/>
                <a:cs typeface="Lucida Console"/>
              </a:rPr>
              <a:t>.</a:t>
            </a:r>
            <a:r>
              <a:rPr sz="1050" spc="0" dirty="0">
                <a:latin typeface="Lucida Console"/>
                <a:cs typeface="Lucida Console"/>
              </a:rPr>
              <a:t>a</a:t>
            </a:r>
            <a:r>
              <a:rPr sz="1050" spc="-5" dirty="0">
                <a:latin typeface="Lucida Console"/>
                <a:cs typeface="Lucida Console"/>
              </a:rPr>
              <a:t>l</a:t>
            </a:r>
            <a:r>
              <a:rPr sz="1050" spc="0" dirty="0">
                <a:latin typeface="Lucida Console"/>
                <a:cs typeface="Lucida Console"/>
              </a:rPr>
              <a:t>l</a:t>
            </a:r>
            <a:r>
              <a:rPr sz="1050" spc="-5" dirty="0">
                <a:latin typeface="Lucida Console"/>
                <a:cs typeface="Lucida Console"/>
              </a:rPr>
              <a:t>; </a:t>
            </a:r>
            <a:r>
              <a:rPr sz="1050" spc="0" dirty="0">
                <a:latin typeface="Lucida Console"/>
                <a:cs typeface="Lucida Console"/>
              </a:rPr>
              <a:t>e</a:t>
            </a:r>
            <a:r>
              <a:rPr sz="1050" spc="-5" dirty="0">
                <a:latin typeface="Lucida Console"/>
                <a:cs typeface="Lucida Console"/>
              </a:rPr>
              <a:t>n</a:t>
            </a:r>
            <a:r>
              <a:rPr sz="1050" spc="0" dirty="0">
                <a:latin typeface="Lucida Console"/>
                <a:cs typeface="Lucida Console"/>
              </a:rPr>
              <a:t>t</a:t>
            </a:r>
            <a:r>
              <a:rPr sz="1050" spc="-5" dirty="0">
                <a:latin typeface="Lucida Console"/>
                <a:cs typeface="Lucida Console"/>
              </a:rPr>
              <a:t>i</a:t>
            </a:r>
            <a:r>
              <a:rPr sz="1050" spc="0" dirty="0">
                <a:latin typeface="Lucida Console"/>
                <a:cs typeface="Lucida Console"/>
              </a:rPr>
              <a:t>t</a:t>
            </a:r>
            <a:r>
              <a:rPr sz="1050" spc="-5" dirty="0">
                <a:latin typeface="Lucida Console"/>
                <a:cs typeface="Lucida Console"/>
              </a:rPr>
              <a:t>y multipl</a:t>
            </a:r>
            <a:r>
              <a:rPr sz="1050" spc="-20" dirty="0">
                <a:latin typeface="Lucida Console"/>
                <a:cs typeface="Lucida Console"/>
              </a:rPr>
              <a:t>e</a:t>
            </a:r>
            <a:r>
              <a:rPr sz="1050" spc="-5" dirty="0">
                <a:latin typeface="Lucida Console"/>
                <a:cs typeface="Lucida Console"/>
              </a:rPr>
              <a:t>xer_4_to_1</a:t>
            </a:r>
            <a:r>
              <a:rPr sz="1050" spc="-25" dirty="0">
                <a:latin typeface="Lucida Console"/>
                <a:cs typeface="Lucida Console"/>
              </a:rPr>
              <a:t> </a:t>
            </a:r>
            <a:r>
              <a:rPr sz="1050" spc="-5" dirty="0">
                <a:latin typeface="Lucida Console"/>
                <a:cs typeface="Lucida Console"/>
              </a:rPr>
              <a:t>is</a:t>
            </a:r>
            <a:endParaRPr sz="1050" dirty="0">
              <a:latin typeface="Lucida Console"/>
              <a:cs typeface="Lucida Console"/>
            </a:endParaRPr>
          </a:p>
          <a:p>
            <a:pPr marL="525145" marR="910590" indent="-373380" algn="just">
              <a:lnSpc>
                <a:spcPct val="150000"/>
              </a:lnSpc>
            </a:pPr>
            <a:r>
              <a:rPr sz="1050" spc="0" dirty="0">
                <a:latin typeface="Lucida Console"/>
                <a:cs typeface="Lucida Console"/>
              </a:rPr>
              <a:t>p</a:t>
            </a:r>
            <a:r>
              <a:rPr sz="1050" spc="-5" dirty="0">
                <a:latin typeface="Lucida Console"/>
                <a:cs typeface="Lucida Console"/>
              </a:rPr>
              <a:t>ort</a:t>
            </a:r>
            <a:r>
              <a:rPr sz="1050" spc="10" dirty="0">
                <a:latin typeface="Lucida Console"/>
                <a:cs typeface="Lucida Console"/>
              </a:rPr>
              <a:t> </a:t>
            </a:r>
            <a:r>
              <a:rPr sz="1050" spc="-5" dirty="0">
                <a:latin typeface="Lucida Console"/>
                <a:cs typeface="Lucida Console"/>
              </a:rPr>
              <a:t>( a</a:t>
            </a:r>
            <a:r>
              <a:rPr sz="1050" dirty="0">
                <a:latin typeface="Lucida Console"/>
                <a:cs typeface="Lucida Console"/>
              </a:rPr>
              <a:t>  </a:t>
            </a:r>
            <a:r>
              <a:rPr sz="1050" spc="-5" dirty="0">
                <a:latin typeface="Lucida Console"/>
                <a:cs typeface="Lucida Console"/>
              </a:rPr>
              <a:t> :</a:t>
            </a:r>
            <a:r>
              <a:rPr sz="1050" spc="-20" dirty="0">
                <a:latin typeface="Lucida Console"/>
                <a:cs typeface="Lucida Console"/>
              </a:rPr>
              <a:t> </a:t>
            </a:r>
            <a:r>
              <a:rPr sz="1050" spc="-5" dirty="0">
                <a:latin typeface="Lucida Console"/>
                <a:cs typeface="Lucida Console"/>
              </a:rPr>
              <a:t>in</a:t>
            </a:r>
            <a:r>
              <a:rPr sz="1050" spc="10" dirty="0">
                <a:latin typeface="Lucida Console"/>
                <a:cs typeface="Lucida Console"/>
              </a:rPr>
              <a:t> </a:t>
            </a:r>
            <a:r>
              <a:rPr sz="1050" spc="-5" dirty="0">
                <a:latin typeface="Lucida Console"/>
                <a:cs typeface="Lucida Console"/>
              </a:rPr>
              <a:t>std_lo</a:t>
            </a:r>
            <a:r>
              <a:rPr sz="1050" spc="-20" dirty="0">
                <a:latin typeface="Lucida Console"/>
                <a:cs typeface="Lucida Console"/>
              </a:rPr>
              <a:t>g</a:t>
            </a:r>
            <a:r>
              <a:rPr sz="1050" spc="-5" dirty="0">
                <a:latin typeface="Lucida Console"/>
                <a:cs typeface="Lucida Console"/>
              </a:rPr>
              <a:t>ic_</a:t>
            </a:r>
            <a:r>
              <a:rPr sz="1050" spc="-20" dirty="0">
                <a:latin typeface="Lucida Console"/>
                <a:cs typeface="Lucida Console"/>
              </a:rPr>
              <a:t>v</a:t>
            </a:r>
            <a:r>
              <a:rPr sz="1050" spc="-5" dirty="0">
                <a:latin typeface="Lucida Console"/>
                <a:cs typeface="Lucida Console"/>
              </a:rPr>
              <a:t>ector (3</a:t>
            </a:r>
            <a:r>
              <a:rPr sz="1050" spc="-20" dirty="0">
                <a:latin typeface="Lucida Console"/>
                <a:cs typeface="Lucida Console"/>
              </a:rPr>
              <a:t> </a:t>
            </a:r>
            <a:r>
              <a:rPr sz="1050" spc="0" dirty="0">
                <a:latin typeface="Lucida Console"/>
                <a:cs typeface="Lucida Console"/>
              </a:rPr>
              <a:t>d</a:t>
            </a:r>
            <a:r>
              <a:rPr sz="1050" spc="-5" dirty="0">
                <a:latin typeface="Lucida Console"/>
                <a:cs typeface="Lucida Console"/>
              </a:rPr>
              <a:t>o</a:t>
            </a:r>
            <a:r>
              <a:rPr sz="1050" spc="0" dirty="0">
                <a:latin typeface="Lucida Console"/>
                <a:cs typeface="Lucida Console"/>
              </a:rPr>
              <a:t>w</a:t>
            </a:r>
            <a:r>
              <a:rPr sz="1050" spc="-5" dirty="0">
                <a:latin typeface="Lucida Console"/>
                <a:cs typeface="Lucida Console"/>
              </a:rPr>
              <a:t>n</a:t>
            </a:r>
            <a:r>
              <a:rPr sz="1050" spc="0" dirty="0">
                <a:latin typeface="Lucida Console"/>
                <a:cs typeface="Lucida Console"/>
              </a:rPr>
              <a:t>t</a:t>
            </a:r>
            <a:r>
              <a:rPr sz="1050" spc="-5" dirty="0">
                <a:latin typeface="Lucida Console"/>
                <a:cs typeface="Lucida Console"/>
              </a:rPr>
              <a:t>o 0); </a:t>
            </a:r>
            <a:endParaRPr lang="el-GR" sz="1050" spc="-5" dirty="0" smtClean="0">
              <a:latin typeface="Lucida Console"/>
              <a:cs typeface="Lucida Console"/>
            </a:endParaRPr>
          </a:p>
          <a:p>
            <a:pPr marL="525145" marR="910590" indent="-373380" algn="just">
              <a:lnSpc>
                <a:spcPct val="150000"/>
              </a:lnSpc>
            </a:pPr>
            <a:r>
              <a:rPr sz="1050" spc="-5" dirty="0" smtClean="0">
                <a:latin typeface="Lucida Console"/>
                <a:cs typeface="Lucida Console"/>
              </a:rPr>
              <a:t>sel </a:t>
            </a:r>
            <a:r>
              <a:rPr sz="1050" spc="-5" dirty="0">
                <a:latin typeface="Lucida Console"/>
                <a:cs typeface="Lucida Console"/>
              </a:rPr>
              <a:t>:</a:t>
            </a:r>
            <a:r>
              <a:rPr sz="1050" spc="-15" dirty="0">
                <a:latin typeface="Lucida Console"/>
                <a:cs typeface="Lucida Console"/>
              </a:rPr>
              <a:t> </a:t>
            </a:r>
            <a:r>
              <a:rPr sz="1050" spc="-5" dirty="0">
                <a:latin typeface="Lucida Console"/>
                <a:cs typeface="Lucida Console"/>
              </a:rPr>
              <a:t>in</a:t>
            </a:r>
            <a:r>
              <a:rPr sz="1050" spc="10" dirty="0">
                <a:latin typeface="Lucida Console"/>
                <a:cs typeface="Lucida Console"/>
              </a:rPr>
              <a:t> </a:t>
            </a:r>
            <a:r>
              <a:rPr sz="1050" spc="-5" dirty="0">
                <a:latin typeface="Lucida Console"/>
                <a:cs typeface="Lucida Console"/>
              </a:rPr>
              <a:t>std_l</a:t>
            </a:r>
            <a:r>
              <a:rPr sz="1050" spc="-20" dirty="0">
                <a:latin typeface="Lucida Console"/>
                <a:cs typeface="Lucida Console"/>
              </a:rPr>
              <a:t>o</a:t>
            </a:r>
            <a:r>
              <a:rPr sz="1050" spc="-5" dirty="0">
                <a:latin typeface="Lucida Console"/>
                <a:cs typeface="Lucida Console"/>
              </a:rPr>
              <a:t>gic_</a:t>
            </a:r>
            <a:r>
              <a:rPr sz="1050" spc="-20" dirty="0">
                <a:latin typeface="Lucida Console"/>
                <a:cs typeface="Lucida Console"/>
              </a:rPr>
              <a:t>v</a:t>
            </a:r>
            <a:r>
              <a:rPr sz="1050" spc="-5" dirty="0">
                <a:latin typeface="Lucida Console"/>
                <a:cs typeface="Lucida Console"/>
              </a:rPr>
              <a:t>ector (1</a:t>
            </a:r>
            <a:r>
              <a:rPr sz="1050" spc="-20" dirty="0">
                <a:latin typeface="Lucida Console"/>
                <a:cs typeface="Lucida Console"/>
              </a:rPr>
              <a:t> </a:t>
            </a:r>
            <a:r>
              <a:rPr sz="1050" spc="0" dirty="0">
                <a:latin typeface="Lucida Console"/>
                <a:cs typeface="Lucida Console"/>
              </a:rPr>
              <a:t>d</a:t>
            </a:r>
            <a:r>
              <a:rPr sz="1050" spc="-5" dirty="0">
                <a:latin typeface="Lucida Console"/>
                <a:cs typeface="Lucida Console"/>
              </a:rPr>
              <a:t>o</a:t>
            </a:r>
            <a:r>
              <a:rPr sz="1050" spc="0" dirty="0">
                <a:latin typeface="Lucida Console"/>
                <a:cs typeface="Lucida Console"/>
              </a:rPr>
              <a:t>w</a:t>
            </a:r>
            <a:r>
              <a:rPr sz="1050" spc="-5" dirty="0">
                <a:latin typeface="Lucida Console"/>
                <a:cs typeface="Lucida Console"/>
              </a:rPr>
              <a:t>n</a:t>
            </a:r>
            <a:r>
              <a:rPr sz="1050" spc="0" dirty="0">
                <a:latin typeface="Lucida Console"/>
                <a:cs typeface="Lucida Console"/>
              </a:rPr>
              <a:t>t</a:t>
            </a:r>
            <a:r>
              <a:rPr sz="1050" spc="-5" dirty="0">
                <a:latin typeface="Lucida Console"/>
                <a:cs typeface="Lucida Console"/>
              </a:rPr>
              <a:t>o 0); </a:t>
            </a:r>
            <a:endParaRPr lang="el-GR" sz="1050" spc="-5" dirty="0" smtClean="0">
              <a:latin typeface="Lucida Console"/>
              <a:cs typeface="Lucida Console"/>
            </a:endParaRPr>
          </a:p>
          <a:p>
            <a:pPr marL="525145" marR="910590" indent="-373380" algn="just">
              <a:lnSpc>
                <a:spcPct val="150000"/>
              </a:lnSpc>
            </a:pPr>
            <a:r>
              <a:rPr sz="1050" spc="-5" dirty="0" smtClean="0">
                <a:latin typeface="Lucida Console"/>
                <a:cs typeface="Lucida Console"/>
              </a:rPr>
              <a:t>z</a:t>
            </a:r>
            <a:r>
              <a:rPr sz="1050" dirty="0" smtClean="0">
                <a:latin typeface="Lucida Console"/>
                <a:cs typeface="Lucida Console"/>
              </a:rPr>
              <a:t>  </a:t>
            </a:r>
            <a:r>
              <a:rPr sz="1050" spc="-5" dirty="0" smtClean="0">
                <a:latin typeface="Lucida Console"/>
                <a:cs typeface="Lucida Console"/>
              </a:rPr>
              <a:t> </a:t>
            </a:r>
            <a:r>
              <a:rPr sz="1050" spc="-5" dirty="0">
                <a:latin typeface="Lucida Console"/>
                <a:cs typeface="Lucida Console"/>
              </a:rPr>
              <a:t>:</a:t>
            </a:r>
            <a:r>
              <a:rPr sz="1050" spc="-15" dirty="0">
                <a:latin typeface="Lucida Console"/>
                <a:cs typeface="Lucida Console"/>
              </a:rPr>
              <a:t> </a:t>
            </a:r>
            <a:r>
              <a:rPr sz="1050" spc="-5" dirty="0">
                <a:latin typeface="Lucida Console"/>
                <a:cs typeface="Lucida Console"/>
              </a:rPr>
              <a:t>o</a:t>
            </a:r>
            <a:r>
              <a:rPr sz="1050" spc="0" dirty="0">
                <a:latin typeface="Lucida Console"/>
                <a:cs typeface="Lucida Console"/>
              </a:rPr>
              <a:t>u</a:t>
            </a:r>
            <a:r>
              <a:rPr sz="1050" spc="-5" dirty="0">
                <a:latin typeface="Lucida Console"/>
                <a:cs typeface="Lucida Console"/>
              </a:rPr>
              <a:t>t std_logic</a:t>
            </a:r>
            <a:r>
              <a:rPr sz="1050" spc="-15" dirty="0">
                <a:latin typeface="Lucida Console"/>
                <a:cs typeface="Lucida Console"/>
              </a:rPr>
              <a:t> </a:t>
            </a:r>
            <a:r>
              <a:rPr sz="1050" spc="-5" dirty="0">
                <a:latin typeface="Lucida Console"/>
                <a:cs typeface="Lucida Console"/>
              </a:rPr>
              <a:t>);</a:t>
            </a:r>
            <a:endParaRPr sz="1050" dirty="0">
              <a:latin typeface="Lucida Console"/>
              <a:cs typeface="Lucida Console"/>
            </a:endParaRPr>
          </a:p>
          <a:p>
            <a:pPr marL="45085">
              <a:lnSpc>
                <a:spcPct val="150000"/>
              </a:lnSpc>
            </a:pPr>
            <a:r>
              <a:rPr sz="1050" spc="0" dirty="0">
                <a:latin typeface="Lucida Console"/>
                <a:cs typeface="Lucida Console"/>
              </a:rPr>
              <a:t>e</a:t>
            </a:r>
            <a:r>
              <a:rPr sz="1050" spc="-5" dirty="0">
                <a:latin typeface="Lucida Console"/>
                <a:cs typeface="Lucida Console"/>
              </a:rPr>
              <a:t>nd</a:t>
            </a:r>
            <a:r>
              <a:rPr sz="1050" spc="10" dirty="0">
                <a:latin typeface="Lucida Console"/>
                <a:cs typeface="Lucida Console"/>
              </a:rPr>
              <a:t> </a:t>
            </a:r>
            <a:r>
              <a:rPr sz="1050" spc="-5" dirty="0">
                <a:latin typeface="Lucida Console"/>
                <a:cs typeface="Lucida Console"/>
              </a:rPr>
              <a:t>en</a:t>
            </a:r>
            <a:r>
              <a:rPr sz="1050" spc="0" dirty="0">
                <a:latin typeface="Lucida Console"/>
                <a:cs typeface="Lucida Console"/>
              </a:rPr>
              <a:t>t</a:t>
            </a:r>
            <a:r>
              <a:rPr sz="1050" spc="-5" dirty="0">
                <a:latin typeface="Lucida Console"/>
                <a:cs typeface="Lucida Console"/>
              </a:rPr>
              <a:t>i</a:t>
            </a:r>
            <a:r>
              <a:rPr sz="1050" spc="0" dirty="0">
                <a:latin typeface="Lucida Console"/>
                <a:cs typeface="Lucida Console"/>
              </a:rPr>
              <a:t>t</a:t>
            </a:r>
            <a:r>
              <a:rPr sz="1050" spc="-5" dirty="0">
                <a:latin typeface="Lucida Console"/>
                <a:cs typeface="Lucida Console"/>
              </a:rPr>
              <a:t>y multiplex</a:t>
            </a:r>
            <a:r>
              <a:rPr sz="1050" spc="-20" dirty="0">
                <a:latin typeface="Lucida Console"/>
                <a:cs typeface="Lucida Console"/>
              </a:rPr>
              <a:t>e</a:t>
            </a:r>
            <a:r>
              <a:rPr sz="1050" spc="-5" dirty="0">
                <a:latin typeface="Lucida Console"/>
                <a:cs typeface="Lucida Console"/>
              </a:rPr>
              <a:t>r_4_to_</a:t>
            </a:r>
            <a:r>
              <a:rPr sz="1050" spc="-20" dirty="0">
                <a:latin typeface="Lucida Console"/>
                <a:cs typeface="Lucida Console"/>
              </a:rPr>
              <a:t>1</a:t>
            </a:r>
            <a:r>
              <a:rPr sz="1050" spc="-5" dirty="0">
                <a:latin typeface="Lucida Console"/>
                <a:cs typeface="Lucida Console"/>
              </a:rPr>
              <a:t>;</a:t>
            </a:r>
            <a:endParaRPr sz="1050" dirty="0">
              <a:latin typeface="Lucida Console"/>
              <a:cs typeface="Lucida Console"/>
            </a:endParaRPr>
          </a:p>
          <a:p>
            <a:pPr>
              <a:lnSpc>
                <a:spcPct val="15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 marL="45085" marR="1281430">
              <a:lnSpc>
                <a:spcPct val="150000"/>
              </a:lnSpc>
            </a:pPr>
            <a:r>
              <a:rPr sz="1050" spc="0" dirty="0">
                <a:latin typeface="Lucida Console"/>
                <a:cs typeface="Lucida Console"/>
              </a:rPr>
              <a:t>a</a:t>
            </a:r>
            <a:r>
              <a:rPr sz="1050" spc="-5" dirty="0">
                <a:latin typeface="Lucida Console"/>
                <a:cs typeface="Lucida Console"/>
              </a:rPr>
              <a:t>r</a:t>
            </a:r>
            <a:r>
              <a:rPr sz="1050" spc="0" dirty="0">
                <a:latin typeface="Lucida Console"/>
                <a:cs typeface="Lucida Console"/>
              </a:rPr>
              <a:t>c</a:t>
            </a:r>
            <a:r>
              <a:rPr sz="1050" spc="-5" dirty="0">
                <a:latin typeface="Lucida Console"/>
                <a:cs typeface="Lucida Console"/>
              </a:rPr>
              <a:t>h</a:t>
            </a:r>
            <a:r>
              <a:rPr sz="1050" spc="0" dirty="0">
                <a:latin typeface="Lucida Console"/>
                <a:cs typeface="Lucida Console"/>
              </a:rPr>
              <a:t>i</a:t>
            </a:r>
            <a:r>
              <a:rPr sz="1050" spc="-5" dirty="0">
                <a:latin typeface="Lucida Console"/>
                <a:cs typeface="Lucida Console"/>
              </a:rPr>
              <a:t>te</a:t>
            </a:r>
            <a:r>
              <a:rPr sz="1050" spc="0" dirty="0">
                <a:latin typeface="Lucida Console"/>
                <a:cs typeface="Lucida Console"/>
              </a:rPr>
              <a:t>c</a:t>
            </a:r>
            <a:r>
              <a:rPr sz="1050" spc="-5" dirty="0">
                <a:latin typeface="Lucida Console"/>
                <a:cs typeface="Lucida Console"/>
              </a:rPr>
              <a:t>t</a:t>
            </a:r>
            <a:r>
              <a:rPr sz="1050" spc="0" dirty="0">
                <a:latin typeface="Lucida Console"/>
                <a:cs typeface="Lucida Console"/>
              </a:rPr>
              <a:t>u</a:t>
            </a:r>
            <a:r>
              <a:rPr sz="1050" spc="-5" dirty="0">
                <a:latin typeface="Lucida Console"/>
                <a:cs typeface="Lucida Console"/>
              </a:rPr>
              <a:t>re</a:t>
            </a:r>
            <a:r>
              <a:rPr sz="1050" spc="10" dirty="0">
                <a:latin typeface="Lucida Console"/>
                <a:cs typeface="Lucida Console"/>
              </a:rPr>
              <a:t> </a:t>
            </a:r>
            <a:r>
              <a:rPr sz="1050" spc="-5" dirty="0">
                <a:latin typeface="Lucida Console"/>
                <a:cs typeface="Lucida Console"/>
              </a:rPr>
              <a:t>eqn</a:t>
            </a:r>
            <a:r>
              <a:rPr sz="1050" spc="-20" dirty="0">
                <a:latin typeface="Lucida Console"/>
                <a:cs typeface="Lucida Console"/>
              </a:rPr>
              <a:t> </a:t>
            </a:r>
            <a:r>
              <a:rPr sz="1050" spc="-5" dirty="0">
                <a:latin typeface="Lucida Console"/>
                <a:cs typeface="Lucida Console"/>
              </a:rPr>
              <a:t>of</a:t>
            </a:r>
            <a:r>
              <a:rPr sz="1050" spc="10" dirty="0">
                <a:latin typeface="Lucida Console"/>
                <a:cs typeface="Lucida Console"/>
              </a:rPr>
              <a:t> </a:t>
            </a:r>
            <a:r>
              <a:rPr sz="1050" spc="-5" dirty="0">
                <a:latin typeface="Lucida Console"/>
                <a:cs typeface="Lucida Console"/>
              </a:rPr>
              <a:t>multi</a:t>
            </a:r>
            <a:r>
              <a:rPr sz="1050" spc="-20" dirty="0">
                <a:latin typeface="Lucida Console"/>
                <a:cs typeface="Lucida Console"/>
              </a:rPr>
              <a:t>p</a:t>
            </a:r>
            <a:r>
              <a:rPr sz="1050" spc="-5" dirty="0">
                <a:latin typeface="Lucida Console"/>
                <a:cs typeface="Lucida Console"/>
              </a:rPr>
              <a:t>le</a:t>
            </a:r>
            <a:r>
              <a:rPr sz="1050" spc="-20" dirty="0">
                <a:latin typeface="Lucida Console"/>
                <a:cs typeface="Lucida Console"/>
              </a:rPr>
              <a:t>x</a:t>
            </a:r>
            <a:r>
              <a:rPr sz="1050" spc="-5" dirty="0">
                <a:latin typeface="Lucida Console"/>
                <a:cs typeface="Lucida Console"/>
              </a:rPr>
              <a:t>er_4_to_1</a:t>
            </a:r>
            <a:r>
              <a:rPr sz="1050" spc="-20" dirty="0">
                <a:latin typeface="Lucida Console"/>
                <a:cs typeface="Lucida Console"/>
              </a:rPr>
              <a:t> </a:t>
            </a:r>
            <a:r>
              <a:rPr sz="1050" spc="0" dirty="0">
                <a:latin typeface="Lucida Console"/>
                <a:cs typeface="Lucida Console"/>
              </a:rPr>
              <a:t>i</a:t>
            </a:r>
            <a:r>
              <a:rPr sz="1050" spc="-5" dirty="0">
                <a:latin typeface="Lucida Console"/>
                <a:cs typeface="Lucida Console"/>
              </a:rPr>
              <a:t>s </a:t>
            </a:r>
            <a:endParaRPr lang="el-GR" sz="1050" spc="-5" dirty="0" smtClean="0">
              <a:latin typeface="Lucida Console"/>
              <a:cs typeface="Lucida Console"/>
            </a:endParaRPr>
          </a:p>
          <a:p>
            <a:pPr marL="45085" marR="1281430">
              <a:lnSpc>
                <a:spcPct val="150000"/>
              </a:lnSpc>
            </a:pPr>
            <a:r>
              <a:rPr lang="en-US" sz="1050" spc="0" dirty="0" smtClean="0">
                <a:latin typeface="Lucida Console"/>
                <a:cs typeface="Lucida Console"/>
              </a:rPr>
              <a:t>B</a:t>
            </a:r>
            <a:r>
              <a:rPr sz="1050" spc="-5" dirty="0" smtClean="0">
                <a:latin typeface="Lucida Console"/>
                <a:cs typeface="Lucida Console"/>
              </a:rPr>
              <a:t>e</a:t>
            </a:r>
            <a:r>
              <a:rPr sz="1050" spc="0" dirty="0" smtClean="0">
                <a:latin typeface="Lucida Console"/>
                <a:cs typeface="Lucida Console"/>
              </a:rPr>
              <a:t>g</a:t>
            </a:r>
            <a:r>
              <a:rPr sz="1050" spc="-5" dirty="0" smtClean="0">
                <a:latin typeface="Lucida Console"/>
                <a:cs typeface="Lucida Console"/>
              </a:rPr>
              <a:t>in</a:t>
            </a:r>
            <a:endParaRPr lang="el-GR" sz="1050" dirty="0">
              <a:latin typeface="Lucida Console"/>
              <a:cs typeface="Lucida Console"/>
            </a:endParaRPr>
          </a:p>
          <a:p>
            <a:pPr marL="45085" marR="1281430">
              <a:lnSpc>
                <a:spcPct val="150000"/>
              </a:lnSpc>
            </a:pPr>
            <a:r>
              <a:rPr lang="el-GR" sz="1050" spc="0" dirty="0">
                <a:latin typeface="Lucida Console"/>
                <a:cs typeface="Lucida Console"/>
              </a:rPr>
              <a:t> </a:t>
            </a:r>
            <a:r>
              <a:rPr lang="el-GR" sz="1050" spc="0" dirty="0" smtClean="0">
                <a:latin typeface="Lucida Console"/>
                <a:cs typeface="Lucida Console"/>
              </a:rPr>
              <a:t> </a:t>
            </a:r>
            <a:r>
              <a:rPr sz="1050" spc="0" dirty="0" smtClean="0">
                <a:latin typeface="Lucida Console"/>
                <a:cs typeface="Lucida Console"/>
              </a:rPr>
              <a:t>w</a:t>
            </a:r>
            <a:r>
              <a:rPr sz="1050" spc="-5" dirty="0" smtClean="0">
                <a:latin typeface="Lucida Console"/>
                <a:cs typeface="Lucida Console"/>
              </a:rPr>
              <a:t>ith</a:t>
            </a:r>
            <a:r>
              <a:rPr sz="1050" spc="10" dirty="0" smtClean="0">
                <a:latin typeface="Lucida Console"/>
                <a:cs typeface="Lucida Console"/>
              </a:rPr>
              <a:t> </a:t>
            </a:r>
            <a:r>
              <a:rPr sz="1050" spc="-5" dirty="0">
                <a:latin typeface="Lucida Console"/>
                <a:cs typeface="Lucida Console"/>
              </a:rPr>
              <a:t>sel</a:t>
            </a:r>
            <a:r>
              <a:rPr sz="1050" spc="-20" dirty="0">
                <a:latin typeface="Lucida Console"/>
                <a:cs typeface="Lucida Console"/>
              </a:rPr>
              <a:t> </a:t>
            </a:r>
            <a:r>
              <a:rPr sz="1050" spc="0" dirty="0">
                <a:latin typeface="Lucida Console"/>
                <a:cs typeface="Lucida Console"/>
              </a:rPr>
              <a:t>s</a:t>
            </a:r>
            <a:r>
              <a:rPr sz="1050" spc="-5" dirty="0">
                <a:latin typeface="Lucida Console"/>
                <a:cs typeface="Lucida Console"/>
              </a:rPr>
              <a:t>e</a:t>
            </a:r>
            <a:r>
              <a:rPr sz="1050" spc="0" dirty="0">
                <a:latin typeface="Lucida Console"/>
                <a:cs typeface="Lucida Console"/>
              </a:rPr>
              <a:t>l</a:t>
            </a:r>
            <a:r>
              <a:rPr sz="1050" spc="-5" dirty="0">
                <a:latin typeface="Lucida Console"/>
                <a:cs typeface="Lucida Console"/>
              </a:rPr>
              <a:t>ect</a:t>
            </a:r>
            <a:endParaRPr sz="1050" dirty="0">
              <a:latin typeface="Lucida Console"/>
              <a:cs typeface="Lucida Console"/>
            </a:endParaRPr>
          </a:p>
          <a:p>
            <a:pPr marL="525145" marR="1227455" indent="-266700">
              <a:lnSpc>
                <a:spcPct val="150000"/>
              </a:lnSpc>
            </a:pPr>
            <a:r>
              <a:rPr sz="1050" spc="-5" dirty="0">
                <a:latin typeface="Lucida Console"/>
                <a:cs typeface="Lucida Console"/>
              </a:rPr>
              <a:t>z &lt;= a(0)</a:t>
            </a:r>
            <a:r>
              <a:rPr sz="1050" spc="-20" dirty="0">
                <a:latin typeface="Lucida Console"/>
                <a:cs typeface="Lucida Console"/>
              </a:rPr>
              <a:t> </a:t>
            </a:r>
            <a:r>
              <a:rPr sz="1050" spc="-5" dirty="0">
                <a:latin typeface="Lucida Console"/>
                <a:cs typeface="Lucida Console"/>
              </a:rPr>
              <a:t>w</a:t>
            </a:r>
            <a:r>
              <a:rPr sz="1050" spc="0" dirty="0">
                <a:latin typeface="Lucida Console"/>
                <a:cs typeface="Lucida Console"/>
              </a:rPr>
              <a:t>h</a:t>
            </a:r>
            <a:r>
              <a:rPr sz="1050" spc="-5" dirty="0">
                <a:latin typeface="Lucida Console"/>
                <a:cs typeface="Lucida Console"/>
              </a:rPr>
              <a:t>en</a:t>
            </a:r>
            <a:r>
              <a:rPr sz="1050" spc="10" dirty="0">
                <a:latin typeface="Lucida Console"/>
                <a:cs typeface="Lucida Console"/>
              </a:rPr>
              <a:t> </a:t>
            </a:r>
            <a:r>
              <a:rPr sz="1050" spc="-5" dirty="0">
                <a:latin typeface="Lucida Console"/>
                <a:cs typeface="Lucida Console"/>
              </a:rPr>
              <a:t>"00",</a:t>
            </a:r>
            <a:r>
              <a:rPr sz="1050" spc="-15" dirty="0">
                <a:latin typeface="Lucida Console"/>
                <a:cs typeface="Lucida Console"/>
              </a:rPr>
              <a:t> </a:t>
            </a:r>
            <a:endParaRPr lang="el-GR" sz="1050" spc="-15" dirty="0" smtClean="0">
              <a:latin typeface="Lucida Console"/>
              <a:cs typeface="Lucida Console"/>
            </a:endParaRPr>
          </a:p>
          <a:p>
            <a:pPr marL="525145" marR="1227455" indent="-266700">
              <a:lnSpc>
                <a:spcPct val="150000"/>
              </a:lnSpc>
            </a:pPr>
            <a:r>
              <a:rPr sz="1050" spc="-5" dirty="0" smtClean="0">
                <a:latin typeface="Lucida Console"/>
                <a:cs typeface="Lucida Console"/>
              </a:rPr>
              <a:t>a(1</a:t>
            </a:r>
            <a:r>
              <a:rPr sz="1050" spc="-5" dirty="0">
                <a:latin typeface="Lucida Console"/>
                <a:cs typeface="Lucida Console"/>
              </a:rPr>
              <a:t>)</a:t>
            </a:r>
            <a:r>
              <a:rPr sz="1050" spc="-20" dirty="0">
                <a:latin typeface="Lucida Console"/>
                <a:cs typeface="Lucida Console"/>
              </a:rPr>
              <a:t> </a:t>
            </a:r>
            <a:r>
              <a:rPr sz="1050" spc="0" dirty="0">
                <a:latin typeface="Lucida Console"/>
                <a:cs typeface="Lucida Console"/>
              </a:rPr>
              <a:t>w</a:t>
            </a:r>
            <a:r>
              <a:rPr sz="1050" spc="-5" dirty="0">
                <a:latin typeface="Lucida Console"/>
                <a:cs typeface="Lucida Console"/>
              </a:rPr>
              <a:t>h</a:t>
            </a:r>
            <a:r>
              <a:rPr sz="1050" spc="0" dirty="0">
                <a:latin typeface="Lucida Console"/>
                <a:cs typeface="Lucida Console"/>
              </a:rPr>
              <a:t>e</a:t>
            </a:r>
            <a:r>
              <a:rPr sz="1050" spc="-5" dirty="0">
                <a:latin typeface="Lucida Console"/>
                <a:cs typeface="Lucida Console"/>
              </a:rPr>
              <a:t>n "01", </a:t>
            </a:r>
            <a:endParaRPr lang="el-GR" sz="1050" spc="-5" dirty="0" smtClean="0">
              <a:latin typeface="Lucida Console"/>
              <a:cs typeface="Lucida Console"/>
            </a:endParaRPr>
          </a:p>
          <a:p>
            <a:pPr marL="525145" marR="1227455" indent="-266700">
              <a:lnSpc>
                <a:spcPct val="150000"/>
              </a:lnSpc>
            </a:pPr>
            <a:r>
              <a:rPr sz="1050" spc="-5" dirty="0" smtClean="0">
                <a:latin typeface="Lucida Console"/>
                <a:cs typeface="Lucida Console"/>
              </a:rPr>
              <a:t>a(2</a:t>
            </a:r>
            <a:r>
              <a:rPr sz="1050" spc="-5" dirty="0">
                <a:latin typeface="Lucida Console"/>
                <a:cs typeface="Lucida Console"/>
              </a:rPr>
              <a:t>)</a:t>
            </a:r>
            <a:r>
              <a:rPr sz="1050" spc="-15" dirty="0">
                <a:latin typeface="Lucida Console"/>
                <a:cs typeface="Lucida Console"/>
              </a:rPr>
              <a:t> </a:t>
            </a:r>
            <a:r>
              <a:rPr sz="1050" spc="-5" dirty="0">
                <a:latin typeface="Lucida Console"/>
                <a:cs typeface="Lucida Console"/>
              </a:rPr>
              <a:t>w</a:t>
            </a:r>
            <a:r>
              <a:rPr sz="1050" spc="0" dirty="0">
                <a:latin typeface="Lucida Console"/>
                <a:cs typeface="Lucida Console"/>
              </a:rPr>
              <a:t>h</a:t>
            </a:r>
            <a:r>
              <a:rPr sz="1050" spc="-5" dirty="0">
                <a:latin typeface="Lucida Console"/>
                <a:cs typeface="Lucida Console"/>
              </a:rPr>
              <a:t>en</a:t>
            </a:r>
            <a:r>
              <a:rPr sz="1050" spc="10" dirty="0">
                <a:latin typeface="Lucida Console"/>
                <a:cs typeface="Lucida Console"/>
              </a:rPr>
              <a:t> </a:t>
            </a:r>
            <a:r>
              <a:rPr sz="1050" spc="-5" dirty="0">
                <a:latin typeface="Lucida Console"/>
                <a:cs typeface="Lucida Console"/>
              </a:rPr>
              <a:t>"10",</a:t>
            </a:r>
            <a:r>
              <a:rPr sz="1050" spc="-15" dirty="0">
                <a:latin typeface="Lucida Console"/>
                <a:cs typeface="Lucida Console"/>
              </a:rPr>
              <a:t> </a:t>
            </a:r>
            <a:endParaRPr lang="el-GR" sz="1050" spc="-15" dirty="0" smtClean="0">
              <a:latin typeface="Lucida Console"/>
              <a:cs typeface="Lucida Console"/>
            </a:endParaRPr>
          </a:p>
          <a:p>
            <a:pPr marL="525145" marR="1227455" indent="-266700">
              <a:lnSpc>
                <a:spcPct val="150000"/>
              </a:lnSpc>
            </a:pPr>
            <a:r>
              <a:rPr sz="1050" spc="-5" dirty="0" smtClean="0">
                <a:latin typeface="Lucida Console"/>
                <a:cs typeface="Lucida Console"/>
              </a:rPr>
              <a:t>a(3</a:t>
            </a:r>
            <a:r>
              <a:rPr sz="1050" spc="-5" dirty="0">
                <a:latin typeface="Lucida Console"/>
                <a:cs typeface="Lucida Console"/>
              </a:rPr>
              <a:t>)</a:t>
            </a:r>
            <a:r>
              <a:rPr sz="1050" spc="-20" dirty="0">
                <a:latin typeface="Lucida Console"/>
                <a:cs typeface="Lucida Console"/>
              </a:rPr>
              <a:t> </a:t>
            </a:r>
            <a:r>
              <a:rPr sz="1050" spc="0" dirty="0">
                <a:latin typeface="Lucida Console"/>
                <a:cs typeface="Lucida Console"/>
              </a:rPr>
              <a:t>w</a:t>
            </a:r>
            <a:r>
              <a:rPr sz="1050" spc="-5" dirty="0">
                <a:latin typeface="Lucida Console"/>
                <a:cs typeface="Lucida Console"/>
              </a:rPr>
              <a:t>h</a:t>
            </a:r>
            <a:r>
              <a:rPr sz="1050" spc="0" dirty="0">
                <a:latin typeface="Lucida Console"/>
                <a:cs typeface="Lucida Console"/>
              </a:rPr>
              <a:t>e</a:t>
            </a:r>
            <a:r>
              <a:rPr sz="1050" spc="-5" dirty="0">
                <a:latin typeface="Lucida Console"/>
                <a:cs typeface="Lucida Console"/>
              </a:rPr>
              <a:t>n o</a:t>
            </a:r>
            <a:r>
              <a:rPr sz="1050" spc="0" dirty="0">
                <a:latin typeface="Lucida Console"/>
                <a:cs typeface="Lucida Console"/>
              </a:rPr>
              <a:t>t</a:t>
            </a:r>
            <a:r>
              <a:rPr sz="1050" spc="-5" dirty="0">
                <a:latin typeface="Lucida Console"/>
                <a:cs typeface="Lucida Console"/>
              </a:rPr>
              <a:t>h</a:t>
            </a:r>
            <a:r>
              <a:rPr sz="1050" spc="0" dirty="0">
                <a:latin typeface="Lucida Console"/>
                <a:cs typeface="Lucida Console"/>
              </a:rPr>
              <a:t>e</a:t>
            </a:r>
            <a:r>
              <a:rPr sz="1050" spc="-5" dirty="0">
                <a:latin typeface="Lucida Console"/>
                <a:cs typeface="Lucida Console"/>
              </a:rPr>
              <a:t>r</a:t>
            </a:r>
            <a:r>
              <a:rPr sz="1050" spc="0" dirty="0">
                <a:latin typeface="Lucida Console"/>
                <a:cs typeface="Lucida Console"/>
              </a:rPr>
              <a:t>s</a:t>
            </a:r>
            <a:r>
              <a:rPr sz="1050" spc="-5" dirty="0">
                <a:latin typeface="Lucida Console"/>
                <a:cs typeface="Lucida Console"/>
              </a:rPr>
              <a:t>;</a:t>
            </a:r>
            <a:endParaRPr sz="1050" dirty="0">
              <a:latin typeface="Lucida Console"/>
              <a:cs typeface="Lucida Console"/>
            </a:endParaRPr>
          </a:p>
          <a:p>
            <a:pPr marL="45085">
              <a:lnSpc>
                <a:spcPct val="150000"/>
              </a:lnSpc>
            </a:pPr>
            <a:r>
              <a:rPr sz="1050" spc="0" dirty="0">
                <a:latin typeface="Lucida Console"/>
                <a:cs typeface="Lucida Console"/>
              </a:rPr>
              <a:t>e</a:t>
            </a:r>
            <a:r>
              <a:rPr sz="1050" spc="-5" dirty="0">
                <a:latin typeface="Lucida Console"/>
                <a:cs typeface="Lucida Console"/>
              </a:rPr>
              <a:t>nd</a:t>
            </a:r>
            <a:r>
              <a:rPr sz="1050" spc="10" dirty="0">
                <a:latin typeface="Lucida Console"/>
                <a:cs typeface="Lucida Console"/>
              </a:rPr>
              <a:t> </a:t>
            </a:r>
            <a:r>
              <a:rPr sz="1050" spc="-5" dirty="0">
                <a:latin typeface="Lucida Console"/>
                <a:cs typeface="Lucida Console"/>
              </a:rPr>
              <a:t>ar</a:t>
            </a:r>
            <a:r>
              <a:rPr sz="1050" spc="0" dirty="0">
                <a:latin typeface="Lucida Console"/>
                <a:cs typeface="Lucida Console"/>
              </a:rPr>
              <a:t>c</a:t>
            </a:r>
            <a:r>
              <a:rPr sz="1050" spc="-5" dirty="0">
                <a:latin typeface="Lucida Console"/>
                <a:cs typeface="Lucida Console"/>
              </a:rPr>
              <a:t>h</a:t>
            </a:r>
            <a:r>
              <a:rPr sz="1050" spc="0" dirty="0">
                <a:latin typeface="Lucida Console"/>
                <a:cs typeface="Lucida Console"/>
              </a:rPr>
              <a:t>i</a:t>
            </a:r>
            <a:r>
              <a:rPr sz="1050" spc="-5" dirty="0">
                <a:latin typeface="Lucida Console"/>
                <a:cs typeface="Lucida Console"/>
              </a:rPr>
              <a:t>te</a:t>
            </a:r>
            <a:r>
              <a:rPr sz="1050" spc="0" dirty="0">
                <a:latin typeface="Lucida Console"/>
                <a:cs typeface="Lucida Console"/>
              </a:rPr>
              <a:t>c</a:t>
            </a:r>
            <a:r>
              <a:rPr sz="1050" spc="-5" dirty="0">
                <a:latin typeface="Lucida Console"/>
                <a:cs typeface="Lucida Console"/>
              </a:rPr>
              <a:t>t</a:t>
            </a:r>
            <a:r>
              <a:rPr sz="1050" spc="0" dirty="0">
                <a:latin typeface="Lucida Console"/>
                <a:cs typeface="Lucida Console"/>
              </a:rPr>
              <a:t>u</a:t>
            </a:r>
            <a:r>
              <a:rPr sz="1050" spc="-5" dirty="0">
                <a:latin typeface="Lucida Console"/>
                <a:cs typeface="Lucida Console"/>
              </a:rPr>
              <a:t>re</a:t>
            </a:r>
            <a:r>
              <a:rPr sz="1050" spc="10" dirty="0">
                <a:latin typeface="Lucida Console"/>
                <a:cs typeface="Lucida Console"/>
              </a:rPr>
              <a:t> </a:t>
            </a:r>
            <a:r>
              <a:rPr sz="1050" spc="-5" dirty="0">
                <a:latin typeface="Lucida Console"/>
                <a:cs typeface="Lucida Console"/>
              </a:rPr>
              <a:t>eqn;</a:t>
            </a:r>
            <a:endParaRPr sz="1050" dirty="0">
              <a:latin typeface="Lucida Console"/>
              <a:cs typeface="Lucida Console"/>
            </a:endParaRPr>
          </a:p>
        </p:txBody>
      </p:sp>
      <p:graphicFrame>
        <p:nvGraphicFramePr>
          <p:cNvPr id="15" name="object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633142"/>
              </p:ext>
            </p:extLst>
          </p:nvPr>
        </p:nvGraphicFramePr>
        <p:xfrm>
          <a:off x="4139952" y="1608878"/>
          <a:ext cx="1008112" cy="1036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4939"/>
                <a:gridCol w="503173"/>
              </a:tblGrid>
              <a:tr h="2072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Verdana"/>
                          <a:cs typeface="Verdana"/>
                        </a:rPr>
                        <a:t>s</a:t>
                      </a:r>
                      <a:r>
                        <a:rPr sz="1100" spc="5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l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Verdana"/>
                          <a:cs typeface="Verdana"/>
                        </a:rPr>
                        <a:t>z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</a:tr>
              <a:tr h="2072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Verdana"/>
                          <a:cs typeface="Verdana"/>
                        </a:rPr>
                        <a:t>00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1100" baseline="-24691" dirty="0">
                          <a:latin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</a:tr>
              <a:tr h="2072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Verdana"/>
                          <a:cs typeface="Verdana"/>
                        </a:rPr>
                        <a:t>01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1100" baseline="-24691" dirty="0">
                          <a:latin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</a:tr>
              <a:tr h="2072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Verdana"/>
                          <a:cs typeface="Verdana"/>
                        </a:rPr>
                        <a:t>10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1100" baseline="-24691" dirty="0">
                          <a:latin typeface="Verdana"/>
                          <a:cs typeface="Verdana"/>
                        </a:rPr>
                        <a:t>2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</a:tr>
              <a:tr h="2072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Verdana"/>
                          <a:cs typeface="Verdana"/>
                        </a:rPr>
                        <a:t>11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Verdana"/>
                          <a:cs typeface="Verdana"/>
                        </a:rPr>
                        <a:t>a</a:t>
                      </a:r>
                      <a:r>
                        <a:rPr sz="1100" baseline="-24691" dirty="0">
                          <a:latin typeface="Verdana"/>
                          <a:cs typeface="Verdana"/>
                        </a:rPr>
                        <a:t>3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02678"/>
            <a:ext cx="1886818" cy="2102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Πολυπλέκτες (</a:t>
            </a:r>
            <a:r>
              <a:rPr lang="en-GB" dirty="0" smtClean="0"/>
              <a:t>multiplexers)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2290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57979"/>
            <a:ext cx="2263625" cy="3445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2771800" y="1844824"/>
            <a:ext cx="6282952" cy="4276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" marR="455930">
              <a:lnSpc>
                <a:spcPct val="150000"/>
              </a:lnSpc>
            </a:pPr>
            <a:r>
              <a:rPr lang="en-US" sz="1600" spc="-5" dirty="0">
                <a:latin typeface="Lucida Console"/>
                <a:cs typeface="Lucida Console"/>
              </a:rPr>
              <a:t>lib</a:t>
            </a:r>
            <a:r>
              <a:rPr lang="en-US" sz="1600" spc="5" dirty="0">
                <a:latin typeface="Lucida Console"/>
                <a:cs typeface="Lucida Console"/>
              </a:rPr>
              <a:t>r</a:t>
            </a:r>
            <a:r>
              <a:rPr lang="en-US" sz="1600" spc="-5" dirty="0">
                <a:latin typeface="Lucida Console"/>
                <a:cs typeface="Lucida Console"/>
              </a:rPr>
              <a:t>ar</a:t>
            </a:r>
            <a:r>
              <a:rPr lang="en-US" sz="1600" dirty="0">
                <a:latin typeface="Lucida Console"/>
                <a:cs typeface="Lucida Console"/>
              </a:rPr>
              <a:t>y</a:t>
            </a:r>
            <a:r>
              <a:rPr lang="en-US" sz="1600" spc="5" dirty="0">
                <a:latin typeface="Lucida Console"/>
                <a:cs typeface="Lucida Console"/>
              </a:rPr>
              <a:t> </a:t>
            </a:r>
            <a:r>
              <a:rPr lang="en-US" sz="1600" spc="-5" dirty="0">
                <a:latin typeface="Lucida Console"/>
                <a:cs typeface="Lucida Console"/>
              </a:rPr>
              <a:t>ieee</a:t>
            </a:r>
            <a:r>
              <a:rPr lang="en-US" sz="1600" dirty="0">
                <a:latin typeface="Lucida Console"/>
                <a:cs typeface="Lucida Console"/>
              </a:rPr>
              <a:t>;</a:t>
            </a:r>
            <a:r>
              <a:rPr lang="en-US" sz="1600" spc="-15" dirty="0">
                <a:latin typeface="Lucida Console"/>
                <a:cs typeface="Lucida Console"/>
              </a:rPr>
              <a:t> </a:t>
            </a:r>
            <a:r>
              <a:rPr lang="en-US" sz="1600" spc="-5" dirty="0">
                <a:latin typeface="Lucida Console"/>
                <a:cs typeface="Lucida Console"/>
              </a:rPr>
              <a:t>us</a:t>
            </a:r>
            <a:r>
              <a:rPr lang="en-US" sz="1600" dirty="0">
                <a:latin typeface="Lucida Console"/>
                <a:cs typeface="Lucida Console"/>
              </a:rPr>
              <a:t>e</a:t>
            </a:r>
            <a:r>
              <a:rPr lang="en-US" sz="1600" spc="5" dirty="0">
                <a:latin typeface="Lucida Console"/>
                <a:cs typeface="Lucida Console"/>
              </a:rPr>
              <a:t> </a:t>
            </a:r>
            <a:r>
              <a:rPr lang="en-US" sz="1600" spc="-5" dirty="0">
                <a:latin typeface="Lucida Console"/>
                <a:cs typeface="Lucida Console"/>
              </a:rPr>
              <a:t>ieee.std_logic_1164</a:t>
            </a:r>
            <a:r>
              <a:rPr lang="en-US" sz="1600" spc="-15" dirty="0">
                <a:latin typeface="Lucida Console"/>
                <a:cs typeface="Lucida Console"/>
              </a:rPr>
              <a:t>.</a:t>
            </a:r>
            <a:r>
              <a:rPr lang="en-US" sz="1600" spc="5" dirty="0">
                <a:latin typeface="Lucida Console"/>
                <a:cs typeface="Lucida Console"/>
              </a:rPr>
              <a:t>all</a:t>
            </a:r>
            <a:r>
              <a:rPr lang="en-US" sz="1600" dirty="0">
                <a:latin typeface="Lucida Console"/>
                <a:cs typeface="Lucida Console"/>
              </a:rPr>
              <a:t>; </a:t>
            </a:r>
            <a:endParaRPr lang="el-GR" sz="1600" dirty="0" smtClean="0">
              <a:latin typeface="Lucida Console"/>
              <a:cs typeface="Lucida Console"/>
            </a:endParaRPr>
          </a:p>
          <a:p>
            <a:pPr marL="45085" marR="455930">
              <a:lnSpc>
                <a:spcPct val="150000"/>
              </a:lnSpc>
            </a:pPr>
            <a:r>
              <a:rPr lang="en-US" sz="1600" spc="-5" dirty="0" smtClean="0">
                <a:latin typeface="Lucida Console"/>
                <a:cs typeface="Lucida Console"/>
              </a:rPr>
              <a:t>ent</a:t>
            </a:r>
            <a:r>
              <a:rPr lang="en-US" sz="1600" spc="5" dirty="0" smtClean="0">
                <a:latin typeface="Lucida Console"/>
                <a:cs typeface="Lucida Console"/>
              </a:rPr>
              <a:t>i</a:t>
            </a:r>
            <a:r>
              <a:rPr lang="en-US" sz="1600" spc="-5" dirty="0" smtClean="0">
                <a:latin typeface="Lucida Console"/>
                <a:cs typeface="Lucida Console"/>
              </a:rPr>
              <a:t>t</a:t>
            </a:r>
            <a:r>
              <a:rPr lang="en-US" sz="1600" dirty="0" smtClean="0">
                <a:latin typeface="Lucida Console"/>
                <a:cs typeface="Lucida Console"/>
              </a:rPr>
              <a:t>y</a:t>
            </a:r>
            <a:r>
              <a:rPr lang="en-US" sz="1600" spc="5" dirty="0" smtClean="0">
                <a:latin typeface="Lucida Console"/>
                <a:cs typeface="Lucida Console"/>
              </a:rPr>
              <a:t> </a:t>
            </a:r>
            <a:r>
              <a:rPr lang="en-US" sz="1600" spc="-5" dirty="0">
                <a:latin typeface="Lucida Console"/>
                <a:cs typeface="Lucida Console"/>
              </a:rPr>
              <a:t>multiplexer_3bit_</a:t>
            </a:r>
            <a:r>
              <a:rPr lang="en-US" sz="1600" spc="5" dirty="0">
                <a:latin typeface="Lucida Console"/>
                <a:cs typeface="Lucida Console"/>
              </a:rPr>
              <a:t>2</a:t>
            </a:r>
            <a:r>
              <a:rPr lang="en-US" sz="1600" spc="-5" dirty="0">
                <a:latin typeface="Lucida Console"/>
                <a:cs typeface="Lucida Console"/>
              </a:rPr>
              <a:t>_to_</a:t>
            </a:r>
            <a:r>
              <a:rPr lang="en-US" sz="1600" dirty="0">
                <a:latin typeface="Lucida Console"/>
                <a:cs typeface="Lucida Console"/>
              </a:rPr>
              <a:t>1</a:t>
            </a:r>
            <a:r>
              <a:rPr lang="en-US" sz="1600" spc="-20" dirty="0">
                <a:latin typeface="Lucida Console"/>
                <a:cs typeface="Lucida Console"/>
              </a:rPr>
              <a:t> </a:t>
            </a:r>
            <a:r>
              <a:rPr lang="en-US" sz="1600" spc="5" dirty="0" smtClean="0">
                <a:latin typeface="Lucida Console"/>
                <a:cs typeface="Lucida Console"/>
              </a:rPr>
              <a:t>i</a:t>
            </a:r>
            <a:r>
              <a:rPr lang="en-US" sz="1600" dirty="0" smtClean="0">
                <a:latin typeface="Lucida Console"/>
                <a:cs typeface="Lucida Console"/>
              </a:rPr>
              <a:t>s</a:t>
            </a:r>
            <a:r>
              <a:rPr lang="el-GR" sz="1600" dirty="0" smtClean="0">
                <a:latin typeface="Lucida Console"/>
                <a:cs typeface="Lucida Console"/>
              </a:rPr>
              <a:t> </a:t>
            </a:r>
            <a:r>
              <a:rPr lang="en-US" sz="1600" spc="-5" dirty="0" smtClean="0">
                <a:latin typeface="Lucida Console"/>
                <a:cs typeface="Lucida Console"/>
              </a:rPr>
              <a:t>p</a:t>
            </a:r>
            <a:r>
              <a:rPr lang="en-US" sz="1600" spc="5" dirty="0" smtClean="0">
                <a:latin typeface="Lucida Console"/>
                <a:cs typeface="Lucida Console"/>
              </a:rPr>
              <a:t>o</a:t>
            </a:r>
            <a:r>
              <a:rPr lang="en-US" sz="1600" spc="-5" dirty="0" smtClean="0">
                <a:latin typeface="Lucida Console"/>
                <a:cs typeface="Lucida Console"/>
              </a:rPr>
              <a:t>r</a:t>
            </a:r>
            <a:r>
              <a:rPr lang="en-US" sz="1600" dirty="0" smtClean="0">
                <a:latin typeface="Lucida Console"/>
                <a:cs typeface="Lucida Console"/>
              </a:rPr>
              <a:t>t</a:t>
            </a:r>
            <a:r>
              <a:rPr lang="en-US" sz="1600" spc="5" dirty="0" smtClean="0">
                <a:latin typeface="Lucida Console"/>
                <a:cs typeface="Lucida Console"/>
              </a:rPr>
              <a:t> </a:t>
            </a:r>
            <a:r>
              <a:rPr lang="en-US" sz="1600" dirty="0">
                <a:latin typeface="Lucida Console"/>
                <a:cs typeface="Lucida Console"/>
              </a:rPr>
              <a:t>(</a:t>
            </a:r>
          </a:p>
          <a:p>
            <a:pPr marL="288925" marR="273050">
              <a:lnSpc>
                <a:spcPct val="150000"/>
              </a:lnSpc>
              <a:tabLst>
                <a:tab pos="655320" algn="l"/>
              </a:tabLst>
            </a:pPr>
            <a:r>
              <a:rPr lang="en-US" sz="1600" spc="-5" dirty="0">
                <a:latin typeface="Lucida Console"/>
                <a:cs typeface="Lucida Console"/>
              </a:rPr>
              <a:t>a0,a</a:t>
            </a:r>
            <a:r>
              <a:rPr lang="en-US" sz="1600" dirty="0">
                <a:latin typeface="Lucida Console"/>
                <a:cs typeface="Lucida Console"/>
              </a:rPr>
              <a:t>1</a:t>
            </a:r>
            <a:r>
              <a:rPr lang="en-US" sz="1600" spc="-10" dirty="0">
                <a:latin typeface="Lucida Console"/>
                <a:cs typeface="Lucida Console"/>
              </a:rPr>
              <a:t> </a:t>
            </a:r>
            <a:r>
              <a:rPr lang="en-US" sz="1600" dirty="0">
                <a:latin typeface="Lucida Console"/>
                <a:cs typeface="Lucida Console"/>
              </a:rPr>
              <a:t>:</a:t>
            </a:r>
            <a:r>
              <a:rPr lang="en-US" sz="1600" spc="-10" dirty="0">
                <a:latin typeface="Lucida Console"/>
                <a:cs typeface="Lucida Console"/>
              </a:rPr>
              <a:t> </a:t>
            </a:r>
            <a:r>
              <a:rPr lang="en-US" sz="1600" spc="5" dirty="0">
                <a:latin typeface="Lucida Console"/>
                <a:cs typeface="Lucida Console"/>
              </a:rPr>
              <a:t>i</a:t>
            </a:r>
            <a:r>
              <a:rPr lang="en-US" sz="1600" dirty="0">
                <a:latin typeface="Lucida Console"/>
                <a:cs typeface="Lucida Console"/>
              </a:rPr>
              <a:t>n</a:t>
            </a:r>
            <a:r>
              <a:rPr lang="en-US" sz="1600" spc="5" dirty="0">
                <a:latin typeface="Lucida Console"/>
                <a:cs typeface="Lucida Console"/>
              </a:rPr>
              <a:t> </a:t>
            </a:r>
            <a:r>
              <a:rPr lang="en-US" sz="1600" spc="-5" dirty="0">
                <a:latin typeface="Lucida Console"/>
                <a:cs typeface="Lucida Console"/>
              </a:rPr>
              <a:t>std_logic</a:t>
            </a:r>
            <a:r>
              <a:rPr lang="en-US" sz="1600" spc="5" dirty="0">
                <a:latin typeface="Lucida Console"/>
                <a:cs typeface="Lucida Console"/>
              </a:rPr>
              <a:t>_</a:t>
            </a:r>
            <a:r>
              <a:rPr lang="en-US" sz="1600" spc="-5" dirty="0">
                <a:latin typeface="Lucida Console"/>
                <a:cs typeface="Lucida Console"/>
              </a:rPr>
              <a:t>vecto</a:t>
            </a:r>
            <a:r>
              <a:rPr lang="en-US" sz="1600" dirty="0">
                <a:latin typeface="Lucida Console"/>
                <a:cs typeface="Lucida Console"/>
              </a:rPr>
              <a:t>r</a:t>
            </a:r>
            <a:r>
              <a:rPr lang="en-US" sz="1600" spc="-10" dirty="0">
                <a:latin typeface="Lucida Console"/>
                <a:cs typeface="Lucida Console"/>
              </a:rPr>
              <a:t> </a:t>
            </a:r>
            <a:r>
              <a:rPr lang="en-US" sz="1600" spc="-5" dirty="0">
                <a:latin typeface="Lucida Console"/>
                <a:cs typeface="Lucida Console"/>
              </a:rPr>
              <a:t>(</a:t>
            </a:r>
            <a:r>
              <a:rPr lang="en-US" sz="1600" dirty="0">
                <a:latin typeface="Lucida Console"/>
                <a:cs typeface="Lucida Console"/>
              </a:rPr>
              <a:t>2</a:t>
            </a:r>
            <a:r>
              <a:rPr lang="en-US" sz="1600" spc="-15" dirty="0">
                <a:latin typeface="Lucida Console"/>
                <a:cs typeface="Lucida Console"/>
              </a:rPr>
              <a:t> </a:t>
            </a:r>
            <a:r>
              <a:rPr lang="en-US" sz="1600" spc="5" dirty="0">
                <a:latin typeface="Lucida Console"/>
                <a:cs typeface="Lucida Console"/>
              </a:rPr>
              <a:t>d</a:t>
            </a:r>
            <a:r>
              <a:rPr lang="en-US" sz="1600" spc="-5" dirty="0">
                <a:latin typeface="Lucida Console"/>
                <a:cs typeface="Lucida Console"/>
              </a:rPr>
              <a:t>ow</a:t>
            </a:r>
            <a:r>
              <a:rPr lang="en-US" sz="1600" spc="5" dirty="0">
                <a:latin typeface="Lucida Console"/>
                <a:cs typeface="Lucida Console"/>
              </a:rPr>
              <a:t>n</a:t>
            </a:r>
            <a:r>
              <a:rPr lang="en-US" sz="1600" spc="-5" dirty="0">
                <a:latin typeface="Lucida Console"/>
                <a:cs typeface="Lucida Console"/>
              </a:rPr>
              <a:t>t</a:t>
            </a:r>
            <a:r>
              <a:rPr lang="en-US" sz="1600" dirty="0">
                <a:latin typeface="Lucida Console"/>
                <a:cs typeface="Lucida Console"/>
              </a:rPr>
              <a:t>o</a:t>
            </a:r>
            <a:r>
              <a:rPr lang="en-US" sz="1600" spc="5" dirty="0">
                <a:latin typeface="Lucida Console"/>
                <a:cs typeface="Lucida Console"/>
              </a:rPr>
              <a:t> </a:t>
            </a:r>
            <a:r>
              <a:rPr lang="en-US" sz="1600" spc="-5" dirty="0">
                <a:latin typeface="Lucida Console"/>
                <a:cs typeface="Lucida Console"/>
              </a:rPr>
              <a:t>0)</a:t>
            </a:r>
            <a:r>
              <a:rPr lang="en-US" sz="1600" dirty="0">
                <a:latin typeface="Lucida Console"/>
                <a:cs typeface="Lucida Console"/>
              </a:rPr>
              <a:t>; </a:t>
            </a:r>
          </a:p>
          <a:p>
            <a:pPr marL="288925" marR="273050">
              <a:lnSpc>
                <a:spcPct val="150000"/>
              </a:lnSpc>
              <a:tabLst>
                <a:tab pos="655320" algn="l"/>
              </a:tabLst>
            </a:pPr>
            <a:r>
              <a:rPr lang="en-US" sz="1600" spc="-5" dirty="0">
                <a:latin typeface="Lucida Console"/>
                <a:cs typeface="Lucida Console"/>
              </a:rPr>
              <a:t>se</a:t>
            </a:r>
            <a:r>
              <a:rPr lang="en-US" sz="1600" dirty="0">
                <a:latin typeface="Lucida Console"/>
                <a:cs typeface="Lucida Console"/>
              </a:rPr>
              <a:t>l	:</a:t>
            </a:r>
            <a:r>
              <a:rPr lang="en-US" sz="1600" spc="-10" dirty="0">
                <a:latin typeface="Lucida Console"/>
                <a:cs typeface="Lucida Console"/>
              </a:rPr>
              <a:t> </a:t>
            </a:r>
            <a:r>
              <a:rPr lang="en-US" sz="1600" spc="5" dirty="0">
                <a:latin typeface="Lucida Console"/>
                <a:cs typeface="Lucida Console"/>
              </a:rPr>
              <a:t>i</a:t>
            </a:r>
            <a:r>
              <a:rPr lang="en-US" sz="1600" dirty="0">
                <a:latin typeface="Lucida Console"/>
                <a:cs typeface="Lucida Console"/>
              </a:rPr>
              <a:t>n</a:t>
            </a:r>
            <a:r>
              <a:rPr lang="en-US" sz="1600" spc="5" dirty="0">
                <a:latin typeface="Lucida Console"/>
                <a:cs typeface="Lucida Console"/>
              </a:rPr>
              <a:t> </a:t>
            </a:r>
            <a:r>
              <a:rPr lang="en-US" sz="1600" spc="-5" dirty="0">
                <a:latin typeface="Lucida Console"/>
                <a:cs typeface="Lucida Console"/>
              </a:rPr>
              <a:t>std_logic</a:t>
            </a:r>
            <a:r>
              <a:rPr lang="en-US" sz="1600" dirty="0">
                <a:latin typeface="Lucida Console"/>
                <a:cs typeface="Lucida Console"/>
              </a:rPr>
              <a:t>;</a:t>
            </a:r>
          </a:p>
          <a:p>
            <a:pPr marL="45085" marR="90170" indent="243840">
              <a:lnSpc>
                <a:spcPct val="150000"/>
              </a:lnSpc>
              <a:tabLst>
                <a:tab pos="655320" algn="l"/>
              </a:tabLst>
            </a:pPr>
            <a:r>
              <a:rPr lang="en-US" sz="1600" dirty="0">
                <a:latin typeface="Lucida Console"/>
                <a:cs typeface="Lucida Console"/>
              </a:rPr>
              <a:t>z	:</a:t>
            </a:r>
            <a:r>
              <a:rPr lang="en-US" sz="1600" spc="-10" dirty="0">
                <a:latin typeface="Lucida Console"/>
                <a:cs typeface="Lucida Console"/>
              </a:rPr>
              <a:t> </a:t>
            </a:r>
            <a:r>
              <a:rPr lang="en-US" sz="1600" spc="5" dirty="0">
                <a:latin typeface="Lucida Console"/>
                <a:cs typeface="Lucida Console"/>
              </a:rPr>
              <a:t>ou</a:t>
            </a:r>
            <a:r>
              <a:rPr lang="en-US" sz="1600" dirty="0">
                <a:latin typeface="Lucida Console"/>
                <a:cs typeface="Lucida Console"/>
              </a:rPr>
              <a:t>t</a:t>
            </a:r>
            <a:r>
              <a:rPr lang="en-US" sz="1600" spc="5" dirty="0">
                <a:latin typeface="Lucida Console"/>
                <a:cs typeface="Lucida Console"/>
              </a:rPr>
              <a:t> </a:t>
            </a:r>
            <a:r>
              <a:rPr lang="en-US" sz="1600" spc="-5" dirty="0">
                <a:latin typeface="Lucida Console"/>
                <a:cs typeface="Lucida Console"/>
              </a:rPr>
              <a:t>std_logic_vecto</a:t>
            </a:r>
            <a:r>
              <a:rPr lang="en-US" sz="1600" dirty="0">
                <a:latin typeface="Lucida Console"/>
                <a:cs typeface="Lucida Console"/>
              </a:rPr>
              <a:t>r</a:t>
            </a:r>
            <a:r>
              <a:rPr lang="en-US" sz="1600" spc="-10" dirty="0">
                <a:latin typeface="Lucida Console"/>
                <a:cs typeface="Lucida Console"/>
              </a:rPr>
              <a:t> </a:t>
            </a:r>
            <a:r>
              <a:rPr lang="en-US" sz="1600" spc="-5" dirty="0">
                <a:latin typeface="Lucida Console"/>
                <a:cs typeface="Lucida Console"/>
              </a:rPr>
              <a:t>(</a:t>
            </a:r>
            <a:r>
              <a:rPr lang="en-US" sz="1600" dirty="0">
                <a:latin typeface="Lucida Console"/>
                <a:cs typeface="Lucida Console"/>
              </a:rPr>
              <a:t>2</a:t>
            </a:r>
            <a:r>
              <a:rPr lang="en-US" sz="1600" spc="-15" dirty="0">
                <a:latin typeface="Lucida Console"/>
                <a:cs typeface="Lucida Console"/>
              </a:rPr>
              <a:t> </a:t>
            </a:r>
            <a:r>
              <a:rPr lang="en-US" sz="1600" spc="5" dirty="0">
                <a:latin typeface="Lucida Console"/>
                <a:cs typeface="Lucida Console"/>
              </a:rPr>
              <a:t>d</a:t>
            </a:r>
            <a:r>
              <a:rPr lang="en-US" sz="1600" spc="-5" dirty="0">
                <a:latin typeface="Lucida Console"/>
                <a:cs typeface="Lucida Console"/>
              </a:rPr>
              <a:t>o</a:t>
            </a:r>
            <a:r>
              <a:rPr lang="en-US" sz="1600" spc="5" dirty="0">
                <a:latin typeface="Lucida Console"/>
                <a:cs typeface="Lucida Console"/>
              </a:rPr>
              <a:t>w</a:t>
            </a:r>
            <a:r>
              <a:rPr lang="en-US" sz="1600" spc="-5" dirty="0">
                <a:latin typeface="Lucida Console"/>
                <a:cs typeface="Lucida Console"/>
              </a:rPr>
              <a:t>nt</a:t>
            </a:r>
            <a:r>
              <a:rPr lang="en-US" sz="1600" dirty="0">
                <a:latin typeface="Lucida Console"/>
                <a:cs typeface="Lucida Console"/>
              </a:rPr>
              <a:t>o</a:t>
            </a:r>
            <a:r>
              <a:rPr lang="en-US" sz="1600" spc="5" dirty="0">
                <a:latin typeface="Lucida Console"/>
                <a:cs typeface="Lucida Console"/>
              </a:rPr>
              <a:t> </a:t>
            </a:r>
            <a:r>
              <a:rPr lang="en-US" sz="1600" spc="-5" dirty="0">
                <a:latin typeface="Lucida Console"/>
                <a:cs typeface="Lucida Console"/>
              </a:rPr>
              <a:t>0</a:t>
            </a:r>
            <a:r>
              <a:rPr lang="en-US" sz="1600" dirty="0">
                <a:latin typeface="Lucida Console"/>
                <a:cs typeface="Lucida Console"/>
              </a:rPr>
              <a:t>)</a:t>
            </a:r>
            <a:r>
              <a:rPr lang="en-US" sz="1600" spc="-10" dirty="0">
                <a:latin typeface="Lucida Console"/>
                <a:cs typeface="Lucida Console"/>
              </a:rPr>
              <a:t> </a:t>
            </a:r>
            <a:r>
              <a:rPr lang="en-US" sz="1600" spc="-5" dirty="0">
                <a:latin typeface="Lucida Console"/>
                <a:cs typeface="Lucida Console"/>
              </a:rPr>
              <a:t>)</a:t>
            </a:r>
            <a:r>
              <a:rPr lang="en-US" sz="1600" dirty="0">
                <a:latin typeface="Lucida Console"/>
                <a:cs typeface="Lucida Console"/>
              </a:rPr>
              <a:t>; </a:t>
            </a:r>
            <a:endParaRPr lang="el-GR" sz="1600" dirty="0" smtClean="0">
              <a:latin typeface="Lucida Console"/>
              <a:cs typeface="Lucida Console"/>
            </a:endParaRPr>
          </a:p>
          <a:p>
            <a:pPr marL="45085" marR="90170" indent="243840">
              <a:lnSpc>
                <a:spcPct val="150000"/>
              </a:lnSpc>
              <a:tabLst>
                <a:tab pos="655320" algn="l"/>
              </a:tabLst>
            </a:pPr>
            <a:r>
              <a:rPr lang="en-US" sz="1600" spc="-5" dirty="0" smtClean="0">
                <a:latin typeface="Lucida Console"/>
                <a:cs typeface="Lucida Console"/>
              </a:rPr>
              <a:t>en</a:t>
            </a:r>
            <a:r>
              <a:rPr lang="en-US" sz="1600" dirty="0" smtClean="0">
                <a:latin typeface="Lucida Console"/>
                <a:cs typeface="Lucida Console"/>
              </a:rPr>
              <a:t>d </a:t>
            </a:r>
            <a:r>
              <a:rPr lang="en-US" sz="1600" spc="-5" dirty="0">
                <a:latin typeface="Lucida Console"/>
                <a:cs typeface="Lucida Console"/>
              </a:rPr>
              <a:t>entit</a:t>
            </a:r>
            <a:r>
              <a:rPr lang="en-US" sz="1600" dirty="0">
                <a:latin typeface="Lucida Console"/>
                <a:cs typeface="Lucida Console"/>
              </a:rPr>
              <a:t>y</a:t>
            </a:r>
            <a:r>
              <a:rPr lang="en-US" sz="1600" spc="5" dirty="0">
                <a:latin typeface="Lucida Console"/>
                <a:cs typeface="Lucida Console"/>
              </a:rPr>
              <a:t> </a:t>
            </a:r>
            <a:r>
              <a:rPr lang="en-US" sz="1600" spc="-5" dirty="0">
                <a:latin typeface="Lucida Console"/>
                <a:cs typeface="Lucida Console"/>
              </a:rPr>
              <a:t>multiplexer_3</a:t>
            </a:r>
            <a:r>
              <a:rPr lang="en-US" sz="1600" spc="5" dirty="0">
                <a:latin typeface="Lucida Console"/>
                <a:cs typeface="Lucida Console"/>
              </a:rPr>
              <a:t>b</a:t>
            </a:r>
            <a:r>
              <a:rPr lang="en-US" sz="1600" spc="-5" dirty="0">
                <a:latin typeface="Lucida Console"/>
                <a:cs typeface="Lucida Console"/>
              </a:rPr>
              <a:t>it_2_to_1</a:t>
            </a:r>
            <a:r>
              <a:rPr lang="en-US" sz="1600" dirty="0">
                <a:latin typeface="Lucida Console"/>
                <a:cs typeface="Lucida Console"/>
              </a:rPr>
              <a:t>;</a:t>
            </a:r>
          </a:p>
          <a:p>
            <a:pPr>
              <a:lnSpc>
                <a:spcPct val="150000"/>
              </a:lnSpc>
            </a:pPr>
            <a:endParaRPr lang="en-US" sz="1600" dirty="0">
              <a:latin typeface="Times New Roman"/>
              <a:cs typeface="Times New Roman"/>
            </a:endParaRPr>
          </a:p>
          <a:p>
            <a:pPr>
              <a:lnSpc>
                <a:spcPct val="150000"/>
              </a:lnSpc>
            </a:pPr>
            <a:endParaRPr lang="en-US" sz="700" dirty="0">
              <a:latin typeface="Times New Roman"/>
              <a:cs typeface="Times New Roman"/>
            </a:endParaRPr>
          </a:p>
          <a:p>
            <a:pPr marL="45085" marR="213995">
              <a:lnSpc>
                <a:spcPct val="150000"/>
              </a:lnSpc>
            </a:pPr>
            <a:r>
              <a:rPr lang="en-US" sz="1600" spc="-5" dirty="0">
                <a:latin typeface="Lucida Console"/>
                <a:cs typeface="Lucida Console"/>
              </a:rPr>
              <a:t>arc</a:t>
            </a:r>
            <a:r>
              <a:rPr lang="en-US" sz="1600" spc="5" dirty="0">
                <a:latin typeface="Lucida Console"/>
                <a:cs typeface="Lucida Console"/>
              </a:rPr>
              <a:t>h</a:t>
            </a:r>
            <a:r>
              <a:rPr lang="en-US" sz="1600" spc="-5" dirty="0">
                <a:latin typeface="Lucida Console"/>
                <a:cs typeface="Lucida Console"/>
              </a:rPr>
              <a:t>itectur</a:t>
            </a:r>
            <a:r>
              <a:rPr lang="en-US" sz="1600" dirty="0">
                <a:latin typeface="Lucida Console"/>
                <a:cs typeface="Lucida Console"/>
              </a:rPr>
              <a:t>e</a:t>
            </a:r>
            <a:r>
              <a:rPr lang="en-US" sz="1600" spc="5" dirty="0">
                <a:latin typeface="Lucida Console"/>
                <a:cs typeface="Lucida Console"/>
              </a:rPr>
              <a:t> </a:t>
            </a:r>
            <a:r>
              <a:rPr lang="en-US" sz="1600" spc="-5" dirty="0">
                <a:latin typeface="Lucida Console"/>
                <a:cs typeface="Lucida Console"/>
              </a:rPr>
              <a:t>eq</a:t>
            </a:r>
            <a:r>
              <a:rPr lang="en-US" sz="1600" dirty="0">
                <a:latin typeface="Lucida Console"/>
                <a:cs typeface="Lucida Console"/>
              </a:rPr>
              <a:t>n</a:t>
            </a:r>
            <a:r>
              <a:rPr lang="en-US" sz="1600" spc="-15" dirty="0">
                <a:latin typeface="Lucida Console"/>
                <a:cs typeface="Lucida Console"/>
              </a:rPr>
              <a:t> </a:t>
            </a:r>
            <a:r>
              <a:rPr lang="en-US" sz="1600" spc="-5" dirty="0">
                <a:latin typeface="Lucida Console"/>
                <a:cs typeface="Lucida Console"/>
              </a:rPr>
              <a:t>o</a:t>
            </a:r>
            <a:r>
              <a:rPr lang="en-US" sz="1600" dirty="0">
                <a:latin typeface="Lucida Console"/>
                <a:cs typeface="Lucida Console"/>
              </a:rPr>
              <a:t>f</a:t>
            </a:r>
            <a:r>
              <a:rPr lang="en-US" sz="1600" spc="5" dirty="0">
                <a:latin typeface="Lucida Console"/>
                <a:cs typeface="Lucida Console"/>
              </a:rPr>
              <a:t> </a:t>
            </a:r>
            <a:r>
              <a:rPr lang="en-US" sz="1600" spc="-5" dirty="0">
                <a:latin typeface="Lucida Console"/>
                <a:cs typeface="Lucida Console"/>
              </a:rPr>
              <a:t>multiplexer_3bit_2</a:t>
            </a:r>
            <a:r>
              <a:rPr lang="en-US" sz="1600" spc="5" dirty="0">
                <a:latin typeface="Lucida Console"/>
                <a:cs typeface="Lucida Console"/>
              </a:rPr>
              <a:t>_</a:t>
            </a:r>
            <a:r>
              <a:rPr lang="en-US" sz="1600" spc="-5" dirty="0">
                <a:latin typeface="Lucida Console"/>
                <a:cs typeface="Lucida Console"/>
              </a:rPr>
              <a:t>to_</a:t>
            </a:r>
            <a:r>
              <a:rPr lang="en-US" sz="1600" dirty="0">
                <a:latin typeface="Lucida Console"/>
                <a:cs typeface="Lucida Console"/>
              </a:rPr>
              <a:t>1</a:t>
            </a:r>
            <a:r>
              <a:rPr lang="en-US" sz="1600" spc="-20" dirty="0">
                <a:latin typeface="Lucida Console"/>
                <a:cs typeface="Lucida Console"/>
              </a:rPr>
              <a:t> </a:t>
            </a:r>
            <a:r>
              <a:rPr lang="en-US" sz="1600" spc="5" dirty="0">
                <a:latin typeface="Lucida Console"/>
                <a:cs typeface="Lucida Console"/>
              </a:rPr>
              <a:t>i</a:t>
            </a:r>
            <a:r>
              <a:rPr lang="en-US" sz="1600" dirty="0">
                <a:latin typeface="Lucida Console"/>
                <a:cs typeface="Lucida Console"/>
              </a:rPr>
              <a:t>s </a:t>
            </a:r>
            <a:endParaRPr lang="el-GR" sz="1600" dirty="0" smtClean="0">
              <a:latin typeface="Lucida Console"/>
              <a:cs typeface="Lucida Console"/>
            </a:endParaRPr>
          </a:p>
          <a:p>
            <a:pPr marL="45085" marR="213995">
              <a:lnSpc>
                <a:spcPct val="150000"/>
              </a:lnSpc>
            </a:pPr>
            <a:r>
              <a:rPr lang="en-US" sz="1600" spc="-5" dirty="0" smtClean="0">
                <a:latin typeface="Lucida Console"/>
                <a:cs typeface="Lucida Console"/>
              </a:rPr>
              <a:t>beg</a:t>
            </a:r>
            <a:r>
              <a:rPr lang="en-US" sz="1600" spc="5" dirty="0" smtClean="0">
                <a:latin typeface="Lucida Console"/>
                <a:cs typeface="Lucida Console"/>
              </a:rPr>
              <a:t>i</a:t>
            </a:r>
            <a:r>
              <a:rPr lang="en-US" sz="1600" dirty="0" smtClean="0">
                <a:latin typeface="Lucida Console"/>
                <a:cs typeface="Lucida Console"/>
              </a:rPr>
              <a:t>n</a:t>
            </a:r>
            <a:endParaRPr lang="en-US" sz="1600" dirty="0">
              <a:latin typeface="Lucida Console"/>
              <a:cs typeface="Lucida Console"/>
            </a:endParaRPr>
          </a:p>
          <a:p>
            <a:pPr marL="471805" marR="1253490" indent="-304800">
              <a:lnSpc>
                <a:spcPct val="150000"/>
              </a:lnSpc>
            </a:pPr>
            <a:r>
              <a:rPr lang="en-US" sz="1600" dirty="0">
                <a:latin typeface="Lucida Console"/>
                <a:cs typeface="Lucida Console"/>
              </a:rPr>
              <a:t>z</a:t>
            </a:r>
            <a:r>
              <a:rPr lang="en-US" sz="1600" spc="-10" dirty="0">
                <a:latin typeface="Lucida Console"/>
                <a:cs typeface="Lucida Console"/>
              </a:rPr>
              <a:t> </a:t>
            </a:r>
            <a:r>
              <a:rPr lang="en-US" sz="1600" spc="-5" dirty="0">
                <a:latin typeface="Lucida Console"/>
                <a:cs typeface="Lucida Console"/>
              </a:rPr>
              <a:t>&lt;</a:t>
            </a:r>
            <a:r>
              <a:rPr lang="en-US" sz="1600" dirty="0">
                <a:latin typeface="Lucida Console"/>
                <a:cs typeface="Lucida Console"/>
              </a:rPr>
              <a:t>=</a:t>
            </a:r>
            <a:r>
              <a:rPr lang="en-US" sz="1600" spc="-10" dirty="0">
                <a:latin typeface="Lucida Console"/>
                <a:cs typeface="Lucida Console"/>
              </a:rPr>
              <a:t> </a:t>
            </a:r>
            <a:r>
              <a:rPr lang="en-US" sz="1600" spc="-5" dirty="0">
                <a:latin typeface="Lucida Console"/>
                <a:cs typeface="Lucida Console"/>
              </a:rPr>
              <a:t>a</a:t>
            </a:r>
            <a:r>
              <a:rPr lang="en-US" sz="1600" dirty="0">
                <a:latin typeface="Lucida Console"/>
                <a:cs typeface="Lucida Console"/>
              </a:rPr>
              <a:t>0</a:t>
            </a:r>
            <a:r>
              <a:rPr lang="en-US" sz="1600" spc="-10" dirty="0">
                <a:latin typeface="Lucida Console"/>
                <a:cs typeface="Lucida Console"/>
              </a:rPr>
              <a:t> </a:t>
            </a:r>
            <a:r>
              <a:rPr lang="en-US" sz="1600" spc="5" dirty="0">
                <a:latin typeface="Lucida Console"/>
                <a:cs typeface="Lucida Console"/>
              </a:rPr>
              <a:t>w</a:t>
            </a:r>
            <a:r>
              <a:rPr lang="en-US" sz="1600" spc="-5" dirty="0">
                <a:latin typeface="Lucida Console"/>
                <a:cs typeface="Lucida Console"/>
              </a:rPr>
              <a:t>he</a:t>
            </a:r>
            <a:r>
              <a:rPr lang="en-US" sz="1600" dirty="0">
                <a:latin typeface="Lucida Console"/>
                <a:cs typeface="Lucida Console"/>
              </a:rPr>
              <a:t>n</a:t>
            </a:r>
            <a:r>
              <a:rPr lang="en-US" sz="1600" spc="5" dirty="0">
                <a:latin typeface="Lucida Console"/>
                <a:cs typeface="Lucida Console"/>
              </a:rPr>
              <a:t> </a:t>
            </a:r>
            <a:r>
              <a:rPr lang="en-US" sz="1600" spc="-5" dirty="0">
                <a:latin typeface="Lucida Console"/>
                <a:cs typeface="Lucida Console"/>
              </a:rPr>
              <a:t>se</a:t>
            </a:r>
            <a:r>
              <a:rPr lang="en-US" sz="1600" dirty="0">
                <a:latin typeface="Lucida Console"/>
                <a:cs typeface="Lucida Console"/>
              </a:rPr>
              <a:t>l</a:t>
            </a:r>
            <a:r>
              <a:rPr lang="en-US" sz="1600" spc="-10" dirty="0">
                <a:latin typeface="Lucida Console"/>
                <a:cs typeface="Lucida Console"/>
              </a:rPr>
              <a:t> </a:t>
            </a:r>
            <a:r>
              <a:rPr lang="en-US" sz="1600" dirty="0">
                <a:latin typeface="Lucida Console"/>
                <a:cs typeface="Lucida Console"/>
              </a:rPr>
              <a:t>=</a:t>
            </a:r>
            <a:r>
              <a:rPr lang="en-US" sz="1600" spc="-10" dirty="0">
                <a:latin typeface="Lucida Console"/>
                <a:cs typeface="Lucida Console"/>
              </a:rPr>
              <a:t> </a:t>
            </a:r>
            <a:r>
              <a:rPr lang="en-US" sz="1600" spc="-5" dirty="0">
                <a:latin typeface="Lucida Console"/>
                <a:cs typeface="Lucida Console"/>
              </a:rPr>
              <a:t>'0</a:t>
            </a:r>
            <a:r>
              <a:rPr lang="en-US" sz="1600" dirty="0">
                <a:latin typeface="Lucida Console"/>
                <a:cs typeface="Lucida Console"/>
              </a:rPr>
              <a:t>' </a:t>
            </a:r>
            <a:r>
              <a:rPr lang="en-US" sz="1600" spc="-5" dirty="0">
                <a:latin typeface="Lucida Console"/>
                <a:cs typeface="Lucida Console"/>
              </a:rPr>
              <a:t>els</a:t>
            </a:r>
            <a:r>
              <a:rPr lang="en-US" sz="1600" dirty="0">
                <a:latin typeface="Lucida Console"/>
                <a:cs typeface="Lucida Console"/>
              </a:rPr>
              <a:t>e </a:t>
            </a:r>
            <a:r>
              <a:rPr lang="en-US" sz="1600" spc="-5" dirty="0">
                <a:latin typeface="Lucida Console"/>
                <a:cs typeface="Lucida Console"/>
              </a:rPr>
              <a:t>a1</a:t>
            </a:r>
            <a:r>
              <a:rPr lang="en-US" sz="1600" dirty="0">
                <a:latin typeface="Lucida Console"/>
                <a:cs typeface="Lucida Console"/>
              </a:rPr>
              <a:t>;</a:t>
            </a:r>
          </a:p>
          <a:p>
            <a:pPr marL="45085">
              <a:lnSpc>
                <a:spcPct val="150000"/>
              </a:lnSpc>
            </a:pPr>
            <a:r>
              <a:rPr lang="en-US" sz="1600" spc="-5" dirty="0">
                <a:latin typeface="Lucida Console"/>
                <a:cs typeface="Lucida Console"/>
              </a:rPr>
              <a:t>en</a:t>
            </a:r>
            <a:r>
              <a:rPr lang="en-US" sz="1600" dirty="0">
                <a:latin typeface="Lucida Console"/>
                <a:cs typeface="Lucida Console"/>
              </a:rPr>
              <a:t>d </a:t>
            </a:r>
            <a:r>
              <a:rPr lang="en-US" sz="1600" spc="-5" dirty="0">
                <a:latin typeface="Lucida Console"/>
                <a:cs typeface="Lucida Console"/>
              </a:rPr>
              <a:t>architect</a:t>
            </a:r>
            <a:r>
              <a:rPr lang="en-US" sz="1600" spc="5" dirty="0">
                <a:latin typeface="Lucida Console"/>
                <a:cs typeface="Lucida Console"/>
              </a:rPr>
              <a:t>u</a:t>
            </a:r>
            <a:r>
              <a:rPr lang="en-US" sz="1600" spc="-5" dirty="0">
                <a:latin typeface="Lucida Console"/>
                <a:cs typeface="Lucida Console"/>
              </a:rPr>
              <a:t>r</a:t>
            </a:r>
            <a:r>
              <a:rPr lang="en-US" sz="1600" dirty="0">
                <a:latin typeface="Lucida Console"/>
                <a:cs typeface="Lucida Console"/>
              </a:rPr>
              <a:t>e</a:t>
            </a:r>
            <a:r>
              <a:rPr lang="en-US" sz="1600" spc="5" dirty="0">
                <a:latin typeface="Lucida Console"/>
                <a:cs typeface="Lucida Console"/>
              </a:rPr>
              <a:t> </a:t>
            </a:r>
            <a:r>
              <a:rPr lang="en-US" sz="1600" spc="-5" dirty="0">
                <a:latin typeface="Lucida Console"/>
                <a:cs typeface="Lucida Console"/>
              </a:rPr>
              <a:t>eqn</a:t>
            </a:r>
            <a:r>
              <a:rPr lang="en-US" sz="1600" dirty="0">
                <a:latin typeface="Lucida Console"/>
                <a:cs typeface="Lucida Console"/>
              </a:rPr>
              <a:t>;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67544" y="1196752"/>
            <a:ext cx="7632848" cy="533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620">
              <a:lnSpc>
                <a:spcPct val="100000"/>
              </a:lnSpc>
              <a:spcBef>
                <a:spcPts val="1540"/>
              </a:spcBef>
            </a:pPr>
            <a:r>
              <a:rPr lang="el-GR" sz="1100" dirty="0" smtClean="0">
                <a:solidFill>
                  <a:srgbClr val="656500"/>
                </a:solidFill>
                <a:latin typeface="Arial"/>
                <a:cs typeface="Arial"/>
              </a:rPr>
              <a:t>D </a:t>
            </a:r>
            <a:r>
              <a:rPr lang="el-GR" sz="1100" spc="50" dirty="0" smtClean="0">
                <a:solidFill>
                  <a:srgbClr val="656500"/>
                </a:solidFill>
                <a:latin typeface="Arial"/>
                <a:cs typeface="Arial"/>
              </a:rPr>
              <a:t> </a:t>
            </a:r>
            <a:r>
              <a:rPr lang="el-GR" sz="1600" spc="-5" dirty="0">
                <a:latin typeface="Verdana"/>
                <a:cs typeface="Verdana"/>
              </a:rPr>
              <a:t>Ε</a:t>
            </a:r>
            <a:r>
              <a:rPr lang="el-GR" sz="1600" dirty="0">
                <a:latin typeface="Verdana"/>
                <a:cs typeface="Verdana"/>
              </a:rPr>
              <a:t>π</a:t>
            </a:r>
            <a:r>
              <a:rPr lang="el-GR" sz="1600" spc="-10" dirty="0">
                <a:latin typeface="Verdana"/>
                <a:cs typeface="Verdana"/>
              </a:rPr>
              <a:t>ι</a:t>
            </a:r>
            <a:r>
              <a:rPr lang="el-GR" sz="1600" spc="-5" dirty="0">
                <a:latin typeface="Verdana"/>
                <a:cs typeface="Verdana"/>
              </a:rPr>
              <a:t>λ</a:t>
            </a:r>
            <a:r>
              <a:rPr lang="el-GR" sz="1600" dirty="0">
                <a:latin typeface="Verdana"/>
                <a:cs typeface="Verdana"/>
              </a:rPr>
              <a:t>ο</a:t>
            </a:r>
            <a:r>
              <a:rPr lang="el-GR" sz="1600" spc="-5" dirty="0">
                <a:latin typeface="Verdana"/>
                <a:cs typeface="Verdana"/>
              </a:rPr>
              <a:t>γ</a:t>
            </a:r>
            <a:r>
              <a:rPr lang="el-GR" sz="1600" dirty="0">
                <a:latin typeface="Verdana"/>
                <a:cs typeface="Verdana"/>
              </a:rPr>
              <a:t>ή</a:t>
            </a:r>
            <a:r>
              <a:rPr lang="el-GR" sz="1600" spc="5" dirty="0">
                <a:latin typeface="Verdana"/>
                <a:cs typeface="Verdana"/>
              </a:rPr>
              <a:t> </a:t>
            </a:r>
            <a:r>
              <a:rPr lang="el-GR" sz="1600" dirty="0">
                <a:latin typeface="Verdana"/>
                <a:cs typeface="Verdana"/>
              </a:rPr>
              <a:t>µ</a:t>
            </a:r>
            <a:r>
              <a:rPr lang="el-GR" sz="1600" spc="-5" dirty="0">
                <a:latin typeface="Verdana"/>
                <a:cs typeface="Verdana"/>
              </a:rPr>
              <a:t>ε</a:t>
            </a:r>
            <a:r>
              <a:rPr lang="el-GR" sz="1600" spc="5" dirty="0">
                <a:latin typeface="Verdana"/>
                <a:cs typeface="Verdana"/>
              </a:rPr>
              <a:t>τ</a:t>
            </a:r>
            <a:r>
              <a:rPr lang="el-GR" sz="1600" spc="-5" dirty="0">
                <a:latin typeface="Verdana"/>
                <a:cs typeface="Verdana"/>
              </a:rPr>
              <a:t>αξ</a:t>
            </a:r>
            <a:r>
              <a:rPr lang="el-GR" sz="1600" dirty="0">
                <a:latin typeface="Verdana"/>
                <a:cs typeface="Verdana"/>
              </a:rPr>
              <a:t>ύ</a:t>
            </a:r>
            <a:r>
              <a:rPr lang="el-GR" sz="1600" spc="5" dirty="0">
                <a:latin typeface="Verdana"/>
                <a:cs typeface="Verdana"/>
              </a:rPr>
              <a:t> </a:t>
            </a:r>
            <a:r>
              <a:rPr lang="el-GR" sz="1600" dirty="0">
                <a:latin typeface="Verdana"/>
                <a:cs typeface="Verdana"/>
              </a:rPr>
              <a:t>N</a:t>
            </a:r>
            <a:r>
              <a:rPr lang="el-GR" sz="1600" spc="10" dirty="0">
                <a:latin typeface="Verdana"/>
                <a:cs typeface="Verdana"/>
              </a:rPr>
              <a:t> λ</a:t>
            </a:r>
            <a:r>
              <a:rPr lang="el-GR" sz="1600" spc="-5" dirty="0">
                <a:latin typeface="Verdana"/>
                <a:cs typeface="Verdana"/>
              </a:rPr>
              <a:t>έξεω</a:t>
            </a:r>
            <a:r>
              <a:rPr lang="el-GR" sz="1600" dirty="0">
                <a:latin typeface="Verdana"/>
                <a:cs typeface="Verdana"/>
              </a:rPr>
              <a:t>ν</a:t>
            </a:r>
            <a:r>
              <a:rPr lang="el-GR" sz="1600" spc="5" dirty="0">
                <a:latin typeface="Verdana"/>
                <a:cs typeface="Verdana"/>
              </a:rPr>
              <a:t> τ</a:t>
            </a:r>
            <a:r>
              <a:rPr lang="el-GR" sz="1600" spc="-5" dirty="0">
                <a:latin typeface="Verdana"/>
                <a:cs typeface="Verdana"/>
              </a:rPr>
              <a:t>ω</a:t>
            </a:r>
            <a:r>
              <a:rPr lang="el-GR" sz="1600" dirty="0">
                <a:latin typeface="Verdana"/>
                <a:cs typeface="Verdana"/>
              </a:rPr>
              <a:t>ν</a:t>
            </a:r>
            <a:r>
              <a:rPr lang="el-GR" sz="1600" spc="5" dirty="0">
                <a:latin typeface="Verdana"/>
                <a:cs typeface="Verdana"/>
              </a:rPr>
              <a:t> </a:t>
            </a:r>
            <a:r>
              <a:rPr lang="el-GR" sz="1600" spc="-5" dirty="0">
                <a:latin typeface="Verdana"/>
                <a:cs typeface="Verdana"/>
              </a:rPr>
              <a:t>m-</a:t>
            </a:r>
            <a:r>
              <a:rPr lang="el-GR" sz="1600" spc="5" dirty="0">
                <a:latin typeface="Verdana"/>
                <a:cs typeface="Verdana"/>
              </a:rPr>
              <a:t>bi</a:t>
            </a:r>
            <a:r>
              <a:rPr lang="el-GR" sz="1600" dirty="0">
                <a:latin typeface="Verdana"/>
                <a:cs typeface="Verdana"/>
              </a:rPr>
              <a:t>t</a:t>
            </a:r>
          </a:p>
          <a:p>
            <a:pPr marL="633730" indent="-143510">
              <a:lnSpc>
                <a:spcPct val="100000"/>
              </a:lnSpc>
              <a:spcBef>
                <a:spcPts val="225"/>
              </a:spcBef>
              <a:buClr>
                <a:srgbClr val="999900"/>
              </a:buClr>
              <a:buSzPct val="75000"/>
              <a:buFont typeface="Arial"/>
              <a:buChar char="•"/>
              <a:tabLst>
                <a:tab pos="634365" algn="l"/>
              </a:tabLst>
            </a:pPr>
            <a:r>
              <a:rPr lang="el-GR" sz="1100" dirty="0">
                <a:latin typeface="Verdana"/>
                <a:cs typeface="Verdana"/>
              </a:rPr>
              <a:t>Σ</a:t>
            </a:r>
            <a:r>
              <a:rPr lang="el-GR" sz="1100" spc="-5" dirty="0">
                <a:latin typeface="Verdana"/>
                <a:cs typeface="Verdana"/>
              </a:rPr>
              <a:t>ύ</a:t>
            </a:r>
            <a:r>
              <a:rPr lang="el-GR" sz="1100" spc="10" dirty="0">
                <a:latin typeface="Verdana"/>
                <a:cs typeface="Verdana"/>
              </a:rPr>
              <a:t>ν</a:t>
            </a:r>
            <a:r>
              <a:rPr lang="el-GR" sz="1100" spc="-5" dirty="0">
                <a:latin typeface="Verdana"/>
                <a:cs typeface="Verdana"/>
              </a:rPr>
              <a:t>δ</a:t>
            </a:r>
            <a:r>
              <a:rPr lang="el-GR" sz="1100" spc="5" dirty="0">
                <a:latin typeface="Verdana"/>
                <a:cs typeface="Verdana"/>
              </a:rPr>
              <a:t>ε</a:t>
            </a:r>
            <a:r>
              <a:rPr lang="el-GR" sz="1100" spc="-5" dirty="0">
                <a:latin typeface="Verdana"/>
                <a:cs typeface="Verdana"/>
              </a:rPr>
              <a:t>σ</a:t>
            </a:r>
            <a:r>
              <a:rPr lang="el-GR" sz="1100" dirty="0">
                <a:latin typeface="Verdana"/>
                <a:cs typeface="Verdana"/>
              </a:rPr>
              <a:t>η m </a:t>
            </a:r>
            <a:r>
              <a:rPr lang="el-GR" sz="1100" spc="10" dirty="0">
                <a:latin typeface="Verdana"/>
                <a:cs typeface="Verdana"/>
              </a:rPr>
              <a:t>π</a:t>
            </a:r>
            <a:r>
              <a:rPr lang="el-GR" sz="1100" spc="-5" dirty="0">
                <a:latin typeface="Verdana"/>
                <a:cs typeface="Verdana"/>
              </a:rPr>
              <a:t>ο</a:t>
            </a:r>
            <a:r>
              <a:rPr lang="el-GR" sz="1100" spc="10" dirty="0">
                <a:latin typeface="Verdana"/>
                <a:cs typeface="Verdana"/>
              </a:rPr>
              <a:t>λ</a:t>
            </a:r>
            <a:r>
              <a:rPr lang="el-GR" sz="1100" spc="-5" dirty="0">
                <a:latin typeface="Verdana"/>
                <a:cs typeface="Verdana"/>
              </a:rPr>
              <a:t>υ</a:t>
            </a:r>
            <a:r>
              <a:rPr lang="el-GR" sz="1100" spc="10" dirty="0">
                <a:latin typeface="Verdana"/>
                <a:cs typeface="Verdana"/>
              </a:rPr>
              <a:t>π</a:t>
            </a:r>
            <a:r>
              <a:rPr lang="el-GR" sz="1100" spc="-5" dirty="0">
                <a:latin typeface="Verdana"/>
                <a:cs typeface="Verdana"/>
              </a:rPr>
              <a:t>λ</a:t>
            </a:r>
            <a:r>
              <a:rPr lang="el-GR" sz="1100" spc="5" dirty="0">
                <a:latin typeface="Verdana"/>
                <a:cs typeface="Verdana"/>
              </a:rPr>
              <a:t>ε</a:t>
            </a:r>
            <a:r>
              <a:rPr lang="el-GR" sz="1100" spc="-5" dirty="0">
                <a:latin typeface="Verdana"/>
                <a:cs typeface="Verdana"/>
              </a:rPr>
              <a:t>κτ</a:t>
            </a:r>
            <a:r>
              <a:rPr lang="el-GR" sz="1100" spc="15" dirty="0">
                <a:latin typeface="Verdana"/>
                <a:cs typeface="Verdana"/>
              </a:rPr>
              <a:t>ώ</a:t>
            </a:r>
            <a:r>
              <a:rPr lang="el-GR" sz="1100" dirty="0">
                <a:latin typeface="Verdana"/>
                <a:cs typeface="Verdana"/>
              </a:rPr>
              <a:t>ν</a:t>
            </a:r>
            <a:r>
              <a:rPr lang="el-GR" sz="1100" spc="-5" dirty="0">
                <a:latin typeface="Verdana"/>
                <a:cs typeface="Verdana"/>
              </a:rPr>
              <a:t> N</a:t>
            </a:r>
            <a:r>
              <a:rPr lang="el-GR" sz="1100" dirty="0">
                <a:latin typeface="Verdana"/>
                <a:cs typeface="Verdana"/>
              </a:rPr>
              <a:t>-</a:t>
            </a:r>
            <a:r>
              <a:rPr lang="el-GR" sz="1100" spc="15" dirty="0">
                <a:latin typeface="Verdana"/>
                <a:cs typeface="Verdana"/>
              </a:rPr>
              <a:t>t</a:t>
            </a:r>
            <a:r>
              <a:rPr lang="el-GR" sz="1100" spc="-5" dirty="0">
                <a:latin typeface="Verdana"/>
                <a:cs typeface="Verdana"/>
              </a:rPr>
              <a:t>o</a:t>
            </a:r>
            <a:r>
              <a:rPr lang="el-GR" sz="1100" dirty="0">
                <a:latin typeface="Verdana"/>
                <a:cs typeface="Verdana"/>
              </a:rPr>
              <a:t>-1</a:t>
            </a:r>
          </a:p>
        </p:txBody>
      </p:sp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Πολυπλέκτες πολλαπλών </a:t>
            </a:r>
            <a:r>
              <a:rPr lang="en-GB" dirty="0" smtClean="0"/>
              <a:t>bit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4675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Λογικές συναρτήσεις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Συναρτήσεις που λειτουργούν σε εισόδους των δύο τιµών και παράγουν εξόδους των δύο τιµών</a:t>
            </a:r>
          </a:p>
          <a:p>
            <a:pPr lvl="1"/>
            <a:r>
              <a:rPr lang="el-GR" dirty="0" smtClean="0"/>
              <a:t>0, υλοποιείται ως χαµηλό επίπεδο τάσης</a:t>
            </a:r>
          </a:p>
          <a:p>
            <a:pPr lvl="1"/>
            <a:r>
              <a:rPr lang="el-GR" dirty="0" smtClean="0"/>
              <a:t>1, υλοποιείται ως υψηλό επίπεδο τάσης</a:t>
            </a:r>
          </a:p>
          <a:p>
            <a:r>
              <a:rPr lang="el-GR" dirty="0" smtClean="0"/>
              <a:t>Η συνάρτηση καθορίζει την τιµή της εξόδου για όλους τους πιθανούς συνδυασµούς των τιµών της εισόδου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0295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bject 87"/>
          <p:cNvSpPr txBox="1"/>
          <p:nvPr/>
        </p:nvSpPr>
        <p:spPr>
          <a:xfrm>
            <a:off x="4403649" y="2388467"/>
            <a:ext cx="4200799" cy="3653564"/>
          </a:xfrm>
          <a:prstGeom prst="rect">
            <a:avLst/>
          </a:prstGeom>
          <a:ln w="12699">
            <a:solidFill>
              <a:srgbClr val="9898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6355" marR="407034">
              <a:lnSpc>
                <a:spcPct val="110000"/>
              </a:lnSpc>
              <a:spcBef>
                <a:spcPts val="600"/>
              </a:spcBef>
            </a:pPr>
            <a:r>
              <a:rPr sz="1100" spc="-5" dirty="0">
                <a:latin typeface="Lucida Console"/>
                <a:cs typeface="Lucida Console"/>
              </a:rPr>
              <a:t>lib</a:t>
            </a:r>
            <a:r>
              <a:rPr sz="1100" spc="5" dirty="0">
                <a:latin typeface="Lucida Console"/>
                <a:cs typeface="Lucida Console"/>
              </a:rPr>
              <a:t>r</a:t>
            </a:r>
            <a:r>
              <a:rPr sz="1100" spc="-5" dirty="0">
                <a:latin typeface="Lucida Console"/>
                <a:cs typeface="Lucida Console"/>
              </a:rPr>
              <a:t>ar</a:t>
            </a:r>
            <a:r>
              <a:rPr sz="1100" dirty="0">
                <a:latin typeface="Lucida Console"/>
                <a:cs typeface="Lucida Console"/>
              </a:rPr>
              <a:t>y</a:t>
            </a:r>
            <a:r>
              <a:rPr sz="1100" spc="5" dirty="0">
                <a:latin typeface="Lucida Console"/>
                <a:cs typeface="Lucida Console"/>
              </a:rPr>
              <a:t> </a:t>
            </a:r>
            <a:r>
              <a:rPr sz="1100" spc="-5" dirty="0">
                <a:latin typeface="Lucida Console"/>
                <a:cs typeface="Lucida Console"/>
              </a:rPr>
              <a:t>ieee</a:t>
            </a:r>
            <a:r>
              <a:rPr sz="1100" dirty="0">
                <a:latin typeface="Lucida Console"/>
                <a:cs typeface="Lucida Console"/>
              </a:rPr>
              <a:t>;</a:t>
            </a:r>
            <a:r>
              <a:rPr sz="1100" spc="-15" dirty="0">
                <a:latin typeface="Lucida Console"/>
                <a:cs typeface="Lucida Console"/>
              </a:rPr>
              <a:t> </a:t>
            </a:r>
            <a:r>
              <a:rPr sz="1100" spc="-5" dirty="0">
                <a:latin typeface="Lucida Console"/>
                <a:cs typeface="Lucida Console"/>
              </a:rPr>
              <a:t>us</a:t>
            </a:r>
            <a:r>
              <a:rPr sz="1100" dirty="0">
                <a:latin typeface="Lucida Console"/>
                <a:cs typeface="Lucida Console"/>
              </a:rPr>
              <a:t>e</a:t>
            </a:r>
            <a:r>
              <a:rPr sz="1100" spc="5" dirty="0">
                <a:latin typeface="Lucida Console"/>
                <a:cs typeface="Lucida Console"/>
              </a:rPr>
              <a:t> </a:t>
            </a:r>
            <a:r>
              <a:rPr sz="1100" spc="-5" dirty="0">
                <a:latin typeface="Lucida Console"/>
                <a:cs typeface="Lucida Console"/>
              </a:rPr>
              <a:t>ieee.std_logic_1164</a:t>
            </a:r>
            <a:r>
              <a:rPr sz="1100" spc="-15" dirty="0">
                <a:latin typeface="Lucida Console"/>
                <a:cs typeface="Lucida Console"/>
              </a:rPr>
              <a:t>.</a:t>
            </a:r>
            <a:r>
              <a:rPr sz="1100" spc="5" dirty="0">
                <a:latin typeface="Lucida Console"/>
                <a:cs typeface="Lucida Console"/>
              </a:rPr>
              <a:t>all</a:t>
            </a:r>
            <a:r>
              <a:rPr sz="1100" dirty="0">
                <a:latin typeface="Lucida Console"/>
                <a:cs typeface="Lucida Console"/>
              </a:rPr>
              <a:t>; </a:t>
            </a:r>
            <a:r>
              <a:rPr sz="1100" spc="-5" dirty="0">
                <a:latin typeface="Lucida Console"/>
                <a:cs typeface="Lucida Console"/>
              </a:rPr>
              <a:t>ent</a:t>
            </a:r>
            <a:r>
              <a:rPr sz="1100" spc="5" dirty="0">
                <a:latin typeface="Lucida Console"/>
                <a:cs typeface="Lucida Console"/>
              </a:rPr>
              <a:t>i</a:t>
            </a:r>
            <a:r>
              <a:rPr sz="1100" spc="-5" dirty="0">
                <a:latin typeface="Lucida Console"/>
                <a:cs typeface="Lucida Console"/>
              </a:rPr>
              <a:t>t</a:t>
            </a:r>
            <a:r>
              <a:rPr sz="1100" dirty="0">
                <a:latin typeface="Lucida Console"/>
                <a:cs typeface="Lucida Console"/>
              </a:rPr>
              <a:t>y</a:t>
            </a:r>
            <a:r>
              <a:rPr sz="1100" spc="5" dirty="0">
                <a:latin typeface="Lucida Console"/>
                <a:cs typeface="Lucida Console"/>
              </a:rPr>
              <a:t> </a:t>
            </a:r>
            <a:r>
              <a:rPr sz="1100" spc="-5" dirty="0">
                <a:latin typeface="Lucida Console"/>
                <a:cs typeface="Lucida Console"/>
              </a:rPr>
              <a:t>multiplexer_3bit_</a:t>
            </a:r>
            <a:r>
              <a:rPr sz="1100" spc="5" dirty="0">
                <a:latin typeface="Lucida Console"/>
                <a:cs typeface="Lucida Console"/>
              </a:rPr>
              <a:t>2</a:t>
            </a:r>
            <a:r>
              <a:rPr sz="1100" spc="-5" dirty="0">
                <a:latin typeface="Lucida Console"/>
                <a:cs typeface="Lucida Console"/>
              </a:rPr>
              <a:t>_to_</a:t>
            </a:r>
            <a:r>
              <a:rPr sz="1100" dirty="0">
                <a:latin typeface="Lucida Console"/>
                <a:cs typeface="Lucida Console"/>
              </a:rPr>
              <a:t>1</a:t>
            </a:r>
            <a:r>
              <a:rPr sz="1100" spc="-20" dirty="0">
                <a:latin typeface="Lucida Console"/>
                <a:cs typeface="Lucida Console"/>
              </a:rPr>
              <a:t> </a:t>
            </a:r>
            <a:r>
              <a:rPr sz="1100" spc="5" dirty="0">
                <a:latin typeface="Lucida Console"/>
                <a:cs typeface="Lucida Console"/>
              </a:rPr>
              <a:t>i</a:t>
            </a:r>
            <a:r>
              <a:rPr sz="1100" dirty="0">
                <a:latin typeface="Lucida Console"/>
                <a:cs typeface="Lucida Console"/>
              </a:rPr>
              <a:t>s</a:t>
            </a:r>
          </a:p>
          <a:p>
            <a:pPr marL="168275">
              <a:lnSpc>
                <a:spcPct val="100000"/>
              </a:lnSpc>
              <a:spcBef>
                <a:spcPts val="600"/>
              </a:spcBef>
            </a:pPr>
            <a:r>
              <a:rPr sz="1100" spc="-5" dirty="0">
                <a:latin typeface="Lucida Console"/>
                <a:cs typeface="Lucida Console"/>
              </a:rPr>
              <a:t>p</a:t>
            </a:r>
            <a:r>
              <a:rPr sz="1100" spc="5" dirty="0">
                <a:latin typeface="Lucida Console"/>
                <a:cs typeface="Lucida Console"/>
              </a:rPr>
              <a:t>o</a:t>
            </a:r>
            <a:r>
              <a:rPr sz="1100" spc="-5" dirty="0">
                <a:latin typeface="Lucida Console"/>
                <a:cs typeface="Lucida Console"/>
              </a:rPr>
              <a:t>r</a:t>
            </a:r>
            <a:r>
              <a:rPr sz="1100" dirty="0">
                <a:latin typeface="Lucida Console"/>
                <a:cs typeface="Lucida Console"/>
              </a:rPr>
              <a:t>t</a:t>
            </a:r>
            <a:r>
              <a:rPr sz="1100" spc="5" dirty="0">
                <a:latin typeface="Lucida Console"/>
                <a:cs typeface="Lucida Console"/>
              </a:rPr>
              <a:t> </a:t>
            </a:r>
            <a:r>
              <a:rPr sz="1100" dirty="0">
                <a:latin typeface="Lucida Console"/>
                <a:cs typeface="Lucida Console"/>
              </a:rPr>
              <a:t>(</a:t>
            </a:r>
          </a:p>
          <a:p>
            <a:pPr marL="290195" marR="224154">
              <a:lnSpc>
                <a:spcPct val="100000"/>
              </a:lnSpc>
              <a:spcBef>
                <a:spcPts val="600"/>
              </a:spcBef>
              <a:tabLst>
                <a:tab pos="656590" algn="l"/>
              </a:tabLst>
            </a:pPr>
            <a:r>
              <a:rPr sz="1100" spc="-5" dirty="0">
                <a:latin typeface="Lucida Console"/>
                <a:cs typeface="Lucida Console"/>
              </a:rPr>
              <a:t>a0,a</a:t>
            </a:r>
            <a:r>
              <a:rPr sz="1100" dirty="0">
                <a:latin typeface="Lucida Console"/>
                <a:cs typeface="Lucida Console"/>
              </a:rPr>
              <a:t>1</a:t>
            </a:r>
            <a:r>
              <a:rPr sz="1100" spc="-10" dirty="0">
                <a:latin typeface="Lucida Console"/>
                <a:cs typeface="Lucida Console"/>
              </a:rPr>
              <a:t> </a:t>
            </a:r>
            <a:r>
              <a:rPr sz="1100" dirty="0">
                <a:latin typeface="Lucida Console"/>
                <a:cs typeface="Lucida Console"/>
              </a:rPr>
              <a:t>:</a:t>
            </a:r>
            <a:r>
              <a:rPr sz="1100" spc="-10" dirty="0">
                <a:latin typeface="Lucida Console"/>
                <a:cs typeface="Lucida Console"/>
              </a:rPr>
              <a:t> </a:t>
            </a:r>
            <a:r>
              <a:rPr sz="1100" spc="5" dirty="0">
                <a:latin typeface="Lucida Console"/>
                <a:cs typeface="Lucida Console"/>
              </a:rPr>
              <a:t>i</a:t>
            </a:r>
            <a:r>
              <a:rPr sz="1100" dirty="0">
                <a:latin typeface="Lucida Console"/>
                <a:cs typeface="Lucida Console"/>
              </a:rPr>
              <a:t>n</a:t>
            </a:r>
            <a:r>
              <a:rPr sz="1100" spc="5" dirty="0">
                <a:latin typeface="Lucida Console"/>
                <a:cs typeface="Lucida Console"/>
              </a:rPr>
              <a:t> </a:t>
            </a:r>
            <a:r>
              <a:rPr sz="1100" spc="-5" dirty="0">
                <a:latin typeface="Lucida Console"/>
                <a:cs typeface="Lucida Console"/>
              </a:rPr>
              <a:t>std_logic</a:t>
            </a:r>
            <a:r>
              <a:rPr sz="1100" spc="5" dirty="0">
                <a:latin typeface="Lucida Console"/>
                <a:cs typeface="Lucida Console"/>
              </a:rPr>
              <a:t>_</a:t>
            </a:r>
            <a:r>
              <a:rPr sz="1100" spc="-5" dirty="0">
                <a:latin typeface="Lucida Console"/>
                <a:cs typeface="Lucida Console"/>
              </a:rPr>
              <a:t>vecto</a:t>
            </a:r>
            <a:r>
              <a:rPr sz="1100" dirty="0">
                <a:latin typeface="Lucida Console"/>
                <a:cs typeface="Lucida Console"/>
              </a:rPr>
              <a:t>r</a:t>
            </a:r>
            <a:r>
              <a:rPr sz="1100" spc="-10" dirty="0">
                <a:latin typeface="Lucida Console"/>
                <a:cs typeface="Lucida Console"/>
              </a:rPr>
              <a:t> </a:t>
            </a:r>
            <a:r>
              <a:rPr sz="1100" spc="-5" dirty="0">
                <a:latin typeface="Lucida Console"/>
                <a:cs typeface="Lucida Console"/>
              </a:rPr>
              <a:t>(</a:t>
            </a:r>
            <a:r>
              <a:rPr sz="1100" dirty="0">
                <a:latin typeface="Lucida Console"/>
                <a:cs typeface="Lucida Console"/>
              </a:rPr>
              <a:t>2</a:t>
            </a:r>
            <a:r>
              <a:rPr sz="1100" spc="-15" dirty="0">
                <a:latin typeface="Lucida Console"/>
                <a:cs typeface="Lucida Console"/>
              </a:rPr>
              <a:t> </a:t>
            </a:r>
            <a:r>
              <a:rPr sz="1100" spc="5" dirty="0">
                <a:latin typeface="Lucida Console"/>
                <a:cs typeface="Lucida Console"/>
              </a:rPr>
              <a:t>d</a:t>
            </a:r>
            <a:r>
              <a:rPr sz="1100" spc="-5" dirty="0">
                <a:latin typeface="Lucida Console"/>
                <a:cs typeface="Lucida Console"/>
              </a:rPr>
              <a:t>ow</a:t>
            </a:r>
            <a:r>
              <a:rPr sz="1100" spc="5" dirty="0">
                <a:latin typeface="Lucida Console"/>
                <a:cs typeface="Lucida Console"/>
              </a:rPr>
              <a:t>n</a:t>
            </a:r>
            <a:r>
              <a:rPr sz="1100" spc="-5" dirty="0">
                <a:latin typeface="Lucida Console"/>
                <a:cs typeface="Lucida Console"/>
              </a:rPr>
              <a:t>t</a:t>
            </a:r>
            <a:r>
              <a:rPr sz="1100" dirty="0">
                <a:latin typeface="Lucida Console"/>
                <a:cs typeface="Lucida Console"/>
              </a:rPr>
              <a:t>o</a:t>
            </a:r>
            <a:r>
              <a:rPr sz="1100" spc="5" dirty="0">
                <a:latin typeface="Lucida Console"/>
                <a:cs typeface="Lucida Console"/>
              </a:rPr>
              <a:t> </a:t>
            </a:r>
            <a:r>
              <a:rPr sz="1100" spc="-5" dirty="0">
                <a:latin typeface="Lucida Console"/>
                <a:cs typeface="Lucida Console"/>
              </a:rPr>
              <a:t>0)</a:t>
            </a:r>
            <a:r>
              <a:rPr sz="1100" dirty="0">
                <a:latin typeface="Lucida Console"/>
                <a:cs typeface="Lucida Console"/>
              </a:rPr>
              <a:t>; </a:t>
            </a:r>
            <a:r>
              <a:rPr sz="1100" spc="-5" dirty="0">
                <a:latin typeface="Lucida Console"/>
                <a:cs typeface="Lucida Console"/>
              </a:rPr>
              <a:t>se</a:t>
            </a:r>
            <a:r>
              <a:rPr sz="1100" dirty="0">
                <a:latin typeface="Lucida Console"/>
                <a:cs typeface="Lucida Console"/>
              </a:rPr>
              <a:t>l	:</a:t>
            </a:r>
            <a:r>
              <a:rPr sz="1100" spc="-10" dirty="0">
                <a:latin typeface="Lucida Console"/>
                <a:cs typeface="Lucida Console"/>
              </a:rPr>
              <a:t> </a:t>
            </a:r>
            <a:r>
              <a:rPr sz="1100" spc="5" dirty="0">
                <a:latin typeface="Lucida Console"/>
                <a:cs typeface="Lucida Console"/>
              </a:rPr>
              <a:t>i</a:t>
            </a:r>
            <a:r>
              <a:rPr sz="1100" dirty="0">
                <a:latin typeface="Lucida Console"/>
                <a:cs typeface="Lucida Console"/>
              </a:rPr>
              <a:t>n</a:t>
            </a:r>
            <a:r>
              <a:rPr sz="1100" spc="5" dirty="0">
                <a:latin typeface="Lucida Console"/>
                <a:cs typeface="Lucida Console"/>
              </a:rPr>
              <a:t> </a:t>
            </a:r>
            <a:r>
              <a:rPr sz="1100" spc="-5" dirty="0">
                <a:latin typeface="Lucida Console"/>
                <a:cs typeface="Lucida Console"/>
              </a:rPr>
              <a:t>std_logic</a:t>
            </a:r>
            <a:r>
              <a:rPr sz="1100" dirty="0">
                <a:latin typeface="Lucida Console"/>
                <a:cs typeface="Lucida Console"/>
              </a:rPr>
              <a:t>;</a:t>
            </a:r>
          </a:p>
          <a:p>
            <a:pPr marL="46355" marR="41275" indent="243840">
              <a:lnSpc>
                <a:spcPct val="100000"/>
              </a:lnSpc>
              <a:spcBef>
                <a:spcPts val="600"/>
              </a:spcBef>
              <a:tabLst>
                <a:tab pos="656590" algn="l"/>
              </a:tabLst>
            </a:pPr>
            <a:r>
              <a:rPr sz="1100" dirty="0">
                <a:latin typeface="Lucida Console"/>
                <a:cs typeface="Lucida Console"/>
              </a:rPr>
              <a:t>z	:</a:t>
            </a:r>
            <a:r>
              <a:rPr sz="1100" spc="-10" dirty="0">
                <a:latin typeface="Lucida Console"/>
                <a:cs typeface="Lucida Console"/>
              </a:rPr>
              <a:t> </a:t>
            </a:r>
            <a:r>
              <a:rPr sz="1100" spc="5" dirty="0">
                <a:latin typeface="Lucida Console"/>
                <a:cs typeface="Lucida Console"/>
              </a:rPr>
              <a:t>ou</a:t>
            </a:r>
            <a:r>
              <a:rPr sz="1100" dirty="0">
                <a:latin typeface="Lucida Console"/>
                <a:cs typeface="Lucida Console"/>
              </a:rPr>
              <a:t>t</a:t>
            </a:r>
            <a:r>
              <a:rPr sz="1100" spc="5" dirty="0">
                <a:latin typeface="Lucida Console"/>
                <a:cs typeface="Lucida Console"/>
              </a:rPr>
              <a:t> </a:t>
            </a:r>
            <a:r>
              <a:rPr sz="1100" spc="-5" dirty="0">
                <a:latin typeface="Lucida Console"/>
                <a:cs typeface="Lucida Console"/>
              </a:rPr>
              <a:t>std_logic_vecto</a:t>
            </a:r>
            <a:r>
              <a:rPr sz="1100" dirty="0">
                <a:latin typeface="Lucida Console"/>
                <a:cs typeface="Lucida Console"/>
              </a:rPr>
              <a:t>r</a:t>
            </a:r>
            <a:r>
              <a:rPr sz="1100" spc="-10" dirty="0">
                <a:latin typeface="Lucida Console"/>
                <a:cs typeface="Lucida Console"/>
              </a:rPr>
              <a:t> </a:t>
            </a:r>
            <a:r>
              <a:rPr sz="1100" spc="-5" dirty="0">
                <a:latin typeface="Lucida Console"/>
                <a:cs typeface="Lucida Console"/>
              </a:rPr>
              <a:t>(</a:t>
            </a:r>
            <a:r>
              <a:rPr sz="1100" dirty="0">
                <a:latin typeface="Lucida Console"/>
                <a:cs typeface="Lucida Console"/>
              </a:rPr>
              <a:t>2</a:t>
            </a:r>
            <a:r>
              <a:rPr sz="1100" spc="-15" dirty="0">
                <a:latin typeface="Lucida Console"/>
                <a:cs typeface="Lucida Console"/>
              </a:rPr>
              <a:t> </a:t>
            </a:r>
            <a:r>
              <a:rPr sz="1100" spc="5" dirty="0">
                <a:latin typeface="Lucida Console"/>
                <a:cs typeface="Lucida Console"/>
              </a:rPr>
              <a:t>d</a:t>
            </a:r>
            <a:r>
              <a:rPr sz="1100" spc="-5" dirty="0">
                <a:latin typeface="Lucida Console"/>
                <a:cs typeface="Lucida Console"/>
              </a:rPr>
              <a:t>o</a:t>
            </a:r>
            <a:r>
              <a:rPr sz="1100" spc="5" dirty="0">
                <a:latin typeface="Lucida Console"/>
                <a:cs typeface="Lucida Console"/>
              </a:rPr>
              <a:t>w</a:t>
            </a:r>
            <a:r>
              <a:rPr sz="1100" spc="-5" dirty="0">
                <a:latin typeface="Lucida Console"/>
                <a:cs typeface="Lucida Console"/>
              </a:rPr>
              <a:t>nt</a:t>
            </a:r>
            <a:r>
              <a:rPr sz="1100" dirty="0">
                <a:latin typeface="Lucida Console"/>
                <a:cs typeface="Lucida Console"/>
              </a:rPr>
              <a:t>o</a:t>
            </a:r>
            <a:r>
              <a:rPr sz="1100" spc="5" dirty="0">
                <a:latin typeface="Lucida Console"/>
                <a:cs typeface="Lucida Console"/>
              </a:rPr>
              <a:t> </a:t>
            </a:r>
            <a:r>
              <a:rPr sz="1100" spc="-5" dirty="0">
                <a:latin typeface="Lucida Console"/>
                <a:cs typeface="Lucida Console"/>
              </a:rPr>
              <a:t>0</a:t>
            </a:r>
            <a:r>
              <a:rPr sz="1100" dirty="0">
                <a:latin typeface="Lucida Console"/>
                <a:cs typeface="Lucida Console"/>
              </a:rPr>
              <a:t>)</a:t>
            </a:r>
            <a:r>
              <a:rPr sz="1100" spc="-10" dirty="0">
                <a:latin typeface="Lucida Console"/>
                <a:cs typeface="Lucida Console"/>
              </a:rPr>
              <a:t> </a:t>
            </a:r>
            <a:r>
              <a:rPr sz="1100" spc="-5" dirty="0">
                <a:latin typeface="Lucida Console"/>
                <a:cs typeface="Lucida Console"/>
              </a:rPr>
              <a:t>)</a:t>
            </a:r>
            <a:r>
              <a:rPr sz="1100" dirty="0">
                <a:latin typeface="Lucida Console"/>
                <a:cs typeface="Lucida Console"/>
              </a:rPr>
              <a:t>; </a:t>
            </a:r>
            <a:r>
              <a:rPr sz="1100" spc="-5" dirty="0">
                <a:latin typeface="Lucida Console"/>
                <a:cs typeface="Lucida Console"/>
              </a:rPr>
              <a:t>en</a:t>
            </a:r>
            <a:r>
              <a:rPr sz="1100" dirty="0">
                <a:latin typeface="Lucida Console"/>
                <a:cs typeface="Lucida Console"/>
              </a:rPr>
              <a:t>d </a:t>
            </a:r>
            <a:r>
              <a:rPr sz="1100" spc="-5" dirty="0">
                <a:latin typeface="Lucida Console"/>
                <a:cs typeface="Lucida Console"/>
              </a:rPr>
              <a:t>entit</a:t>
            </a:r>
            <a:r>
              <a:rPr sz="1100" dirty="0">
                <a:latin typeface="Lucida Console"/>
                <a:cs typeface="Lucida Console"/>
              </a:rPr>
              <a:t>y</a:t>
            </a:r>
            <a:r>
              <a:rPr sz="1100" spc="5" dirty="0">
                <a:latin typeface="Lucida Console"/>
                <a:cs typeface="Lucida Console"/>
              </a:rPr>
              <a:t> </a:t>
            </a:r>
            <a:r>
              <a:rPr sz="1100" spc="-5" dirty="0">
                <a:latin typeface="Lucida Console"/>
                <a:cs typeface="Lucida Console"/>
              </a:rPr>
              <a:t>multiplexer_3</a:t>
            </a:r>
            <a:r>
              <a:rPr sz="1100" spc="5" dirty="0">
                <a:latin typeface="Lucida Console"/>
                <a:cs typeface="Lucida Console"/>
              </a:rPr>
              <a:t>b</a:t>
            </a:r>
            <a:r>
              <a:rPr sz="1100" spc="-5" dirty="0">
                <a:latin typeface="Lucida Console"/>
                <a:cs typeface="Lucida Console"/>
              </a:rPr>
              <a:t>it_2_to_1</a:t>
            </a:r>
            <a:r>
              <a:rPr sz="1100" dirty="0">
                <a:latin typeface="Lucida Console"/>
                <a:cs typeface="Lucida Console"/>
              </a:rPr>
              <a:t>;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46355" marR="165100">
              <a:lnSpc>
                <a:spcPct val="100000"/>
              </a:lnSpc>
              <a:spcBef>
                <a:spcPts val="600"/>
              </a:spcBef>
            </a:pPr>
            <a:r>
              <a:rPr sz="1100" spc="-5" dirty="0">
                <a:latin typeface="Lucida Console"/>
                <a:cs typeface="Lucida Console"/>
              </a:rPr>
              <a:t>arc</a:t>
            </a:r>
            <a:r>
              <a:rPr sz="1100" spc="5" dirty="0">
                <a:latin typeface="Lucida Console"/>
                <a:cs typeface="Lucida Console"/>
              </a:rPr>
              <a:t>h</a:t>
            </a:r>
            <a:r>
              <a:rPr sz="1100" spc="-5" dirty="0">
                <a:latin typeface="Lucida Console"/>
                <a:cs typeface="Lucida Console"/>
              </a:rPr>
              <a:t>itectur</a:t>
            </a:r>
            <a:r>
              <a:rPr sz="1100" dirty="0">
                <a:latin typeface="Lucida Console"/>
                <a:cs typeface="Lucida Console"/>
              </a:rPr>
              <a:t>e</a:t>
            </a:r>
            <a:r>
              <a:rPr sz="1100" spc="5" dirty="0">
                <a:latin typeface="Lucida Console"/>
                <a:cs typeface="Lucida Console"/>
              </a:rPr>
              <a:t> </a:t>
            </a:r>
            <a:r>
              <a:rPr sz="1100" spc="-5" dirty="0">
                <a:latin typeface="Lucida Console"/>
                <a:cs typeface="Lucida Console"/>
              </a:rPr>
              <a:t>st</a:t>
            </a:r>
            <a:r>
              <a:rPr sz="1100" dirty="0">
                <a:latin typeface="Lucida Console"/>
                <a:cs typeface="Lucida Console"/>
              </a:rPr>
              <a:t>r</a:t>
            </a:r>
            <a:r>
              <a:rPr sz="1100" spc="-15" dirty="0">
                <a:latin typeface="Lucida Console"/>
                <a:cs typeface="Lucida Console"/>
              </a:rPr>
              <a:t> </a:t>
            </a:r>
            <a:r>
              <a:rPr sz="1100" spc="-5" dirty="0">
                <a:latin typeface="Lucida Console"/>
                <a:cs typeface="Lucida Console"/>
              </a:rPr>
              <a:t>o</a:t>
            </a:r>
            <a:r>
              <a:rPr sz="1100" dirty="0">
                <a:latin typeface="Lucida Console"/>
                <a:cs typeface="Lucida Console"/>
              </a:rPr>
              <a:t>f</a:t>
            </a:r>
            <a:r>
              <a:rPr sz="1100" spc="5" dirty="0">
                <a:latin typeface="Lucida Console"/>
                <a:cs typeface="Lucida Console"/>
              </a:rPr>
              <a:t> </a:t>
            </a:r>
            <a:r>
              <a:rPr sz="1100" spc="-5" dirty="0">
                <a:latin typeface="Lucida Console"/>
                <a:cs typeface="Lucida Console"/>
              </a:rPr>
              <a:t>multiplexer_3bit_2</a:t>
            </a:r>
            <a:r>
              <a:rPr sz="1100" spc="5" dirty="0">
                <a:latin typeface="Lucida Console"/>
                <a:cs typeface="Lucida Console"/>
              </a:rPr>
              <a:t>_</a:t>
            </a:r>
            <a:r>
              <a:rPr sz="1100" spc="-5" dirty="0">
                <a:latin typeface="Lucida Console"/>
                <a:cs typeface="Lucida Console"/>
              </a:rPr>
              <a:t>to_</a:t>
            </a:r>
            <a:r>
              <a:rPr sz="1100" dirty="0">
                <a:latin typeface="Lucida Console"/>
                <a:cs typeface="Lucida Console"/>
              </a:rPr>
              <a:t>1</a:t>
            </a:r>
            <a:r>
              <a:rPr sz="1100" spc="-20" dirty="0">
                <a:latin typeface="Lucida Console"/>
                <a:cs typeface="Lucida Console"/>
              </a:rPr>
              <a:t> </a:t>
            </a:r>
            <a:r>
              <a:rPr sz="1100" spc="5" dirty="0">
                <a:latin typeface="Lucida Console"/>
                <a:cs typeface="Lucida Console"/>
              </a:rPr>
              <a:t>i</a:t>
            </a:r>
            <a:r>
              <a:rPr sz="1100" dirty="0">
                <a:latin typeface="Lucida Console"/>
                <a:cs typeface="Lucida Console"/>
              </a:rPr>
              <a:t>s </a:t>
            </a:r>
            <a:r>
              <a:rPr sz="1100" spc="-5" dirty="0">
                <a:latin typeface="Lucida Console"/>
                <a:cs typeface="Lucida Console"/>
              </a:rPr>
              <a:t>beg</a:t>
            </a:r>
            <a:r>
              <a:rPr sz="1100" spc="5" dirty="0">
                <a:latin typeface="Lucida Console"/>
                <a:cs typeface="Lucida Console"/>
              </a:rPr>
              <a:t>i</a:t>
            </a:r>
            <a:r>
              <a:rPr sz="1100" dirty="0">
                <a:latin typeface="Lucida Console"/>
                <a:cs typeface="Lucida Console"/>
              </a:rPr>
              <a:t>n</a:t>
            </a:r>
          </a:p>
          <a:p>
            <a:pPr marL="290195" marR="408940" indent="-121920">
              <a:lnSpc>
                <a:spcPct val="100000"/>
              </a:lnSpc>
              <a:spcBef>
                <a:spcPts val="600"/>
              </a:spcBef>
            </a:pPr>
            <a:r>
              <a:rPr sz="1100" spc="-5" dirty="0">
                <a:latin typeface="Lucida Console"/>
                <a:cs typeface="Lucida Console"/>
              </a:rPr>
              <a:t>mux0</a:t>
            </a:r>
            <a:r>
              <a:rPr sz="1100" dirty="0">
                <a:latin typeface="Lucida Console"/>
                <a:cs typeface="Lucida Console"/>
              </a:rPr>
              <a:t>:</a:t>
            </a:r>
            <a:r>
              <a:rPr sz="1100" spc="-10" dirty="0">
                <a:latin typeface="Lucida Console"/>
                <a:cs typeface="Lucida Console"/>
              </a:rPr>
              <a:t> </a:t>
            </a:r>
            <a:r>
              <a:rPr sz="1100" spc="5" dirty="0">
                <a:latin typeface="Lucida Console"/>
                <a:cs typeface="Lucida Console"/>
              </a:rPr>
              <a:t>e</a:t>
            </a:r>
            <a:r>
              <a:rPr sz="1100" spc="-5" dirty="0">
                <a:latin typeface="Lucida Console"/>
                <a:cs typeface="Lucida Console"/>
              </a:rPr>
              <a:t>ntit</a:t>
            </a:r>
            <a:r>
              <a:rPr sz="1100" dirty="0">
                <a:latin typeface="Lucida Console"/>
                <a:cs typeface="Lucida Console"/>
              </a:rPr>
              <a:t>y</a:t>
            </a:r>
            <a:r>
              <a:rPr sz="1100" spc="5" dirty="0">
                <a:latin typeface="Lucida Console"/>
                <a:cs typeface="Lucida Console"/>
              </a:rPr>
              <a:t> </a:t>
            </a:r>
            <a:r>
              <a:rPr sz="1100" spc="-5" dirty="0">
                <a:latin typeface="Lucida Console"/>
                <a:cs typeface="Lucida Console"/>
              </a:rPr>
              <a:t>work.mult</a:t>
            </a:r>
            <a:r>
              <a:rPr sz="1100" spc="5" dirty="0">
                <a:latin typeface="Lucida Console"/>
                <a:cs typeface="Lucida Console"/>
              </a:rPr>
              <a:t>i</a:t>
            </a:r>
            <a:r>
              <a:rPr sz="1100" spc="-5" dirty="0">
                <a:latin typeface="Lucida Console"/>
                <a:cs typeface="Lucida Console"/>
              </a:rPr>
              <a:t>plexer_2_to1(</a:t>
            </a:r>
            <a:r>
              <a:rPr sz="1100" spc="5" dirty="0">
                <a:latin typeface="Lucida Console"/>
                <a:cs typeface="Lucida Console"/>
              </a:rPr>
              <a:t>e</a:t>
            </a:r>
            <a:r>
              <a:rPr sz="1100" spc="-5" dirty="0">
                <a:latin typeface="Lucida Console"/>
                <a:cs typeface="Lucida Console"/>
              </a:rPr>
              <a:t>qn</a:t>
            </a:r>
            <a:r>
              <a:rPr sz="1100" dirty="0">
                <a:latin typeface="Lucida Console"/>
                <a:cs typeface="Lucida Console"/>
              </a:rPr>
              <a:t>) </a:t>
            </a:r>
            <a:r>
              <a:rPr sz="1100" spc="5" dirty="0">
                <a:latin typeface="Lucida Console"/>
                <a:cs typeface="Lucida Console"/>
              </a:rPr>
              <a:t>p</a:t>
            </a:r>
            <a:r>
              <a:rPr sz="1100" spc="-5" dirty="0">
                <a:latin typeface="Lucida Console"/>
                <a:cs typeface="Lucida Console"/>
              </a:rPr>
              <a:t>or</a:t>
            </a:r>
            <a:r>
              <a:rPr sz="1100" dirty="0">
                <a:latin typeface="Lucida Console"/>
                <a:cs typeface="Lucida Console"/>
              </a:rPr>
              <a:t>t</a:t>
            </a:r>
            <a:r>
              <a:rPr sz="1100" spc="-10" dirty="0">
                <a:latin typeface="Lucida Console"/>
                <a:cs typeface="Lucida Console"/>
              </a:rPr>
              <a:t> </a:t>
            </a:r>
            <a:r>
              <a:rPr sz="1100" spc="-5" dirty="0">
                <a:latin typeface="Lucida Console"/>
                <a:cs typeface="Lucida Console"/>
              </a:rPr>
              <a:t>ma</a:t>
            </a:r>
            <a:r>
              <a:rPr sz="1100" dirty="0">
                <a:latin typeface="Lucida Console"/>
                <a:cs typeface="Lucida Console"/>
              </a:rPr>
              <a:t>p</a:t>
            </a:r>
            <a:r>
              <a:rPr sz="1100" spc="5" dirty="0">
                <a:latin typeface="Lucida Console"/>
                <a:cs typeface="Lucida Console"/>
              </a:rPr>
              <a:t> </a:t>
            </a:r>
            <a:r>
              <a:rPr sz="1100" spc="-5" dirty="0">
                <a:latin typeface="Lucida Console"/>
                <a:cs typeface="Lucida Console"/>
              </a:rPr>
              <a:t>(a0(0)</a:t>
            </a:r>
            <a:r>
              <a:rPr sz="1100" dirty="0">
                <a:latin typeface="Lucida Console"/>
                <a:cs typeface="Lucida Console"/>
              </a:rPr>
              <a:t>,</a:t>
            </a:r>
            <a:r>
              <a:rPr sz="1100" spc="-10" dirty="0">
                <a:latin typeface="Lucida Console"/>
                <a:cs typeface="Lucida Console"/>
              </a:rPr>
              <a:t> </a:t>
            </a:r>
            <a:r>
              <a:rPr sz="1100" spc="-5" dirty="0">
                <a:latin typeface="Lucida Console"/>
                <a:cs typeface="Lucida Console"/>
              </a:rPr>
              <a:t>a1(</a:t>
            </a:r>
            <a:r>
              <a:rPr sz="1100" spc="5" dirty="0">
                <a:latin typeface="Lucida Console"/>
                <a:cs typeface="Lucida Console"/>
              </a:rPr>
              <a:t>0</a:t>
            </a:r>
            <a:r>
              <a:rPr sz="1100" spc="-5" dirty="0">
                <a:latin typeface="Lucida Console"/>
                <a:cs typeface="Lucida Console"/>
              </a:rPr>
              <a:t>)</a:t>
            </a:r>
            <a:r>
              <a:rPr sz="1100" dirty="0">
                <a:latin typeface="Lucida Console"/>
                <a:cs typeface="Lucida Console"/>
              </a:rPr>
              <a:t>,</a:t>
            </a:r>
            <a:r>
              <a:rPr sz="1100" spc="-10" dirty="0">
                <a:latin typeface="Lucida Console"/>
                <a:cs typeface="Lucida Console"/>
              </a:rPr>
              <a:t> </a:t>
            </a:r>
            <a:r>
              <a:rPr sz="1100" spc="-5" dirty="0">
                <a:latin typeface="Lucida Console"/>
                <a:cs typeface="Lucida Console"/>
              </a:rPr>
              <a:t>sel</a:t>
            </a:r>
            <a:r>
              <a:rPr sz="1100" dirty="0">
                <a:latin typeface="Lucida Console"/>
                <a:cs typeface="Lucida Console"/>
              </a:rPr>
              <a:t>,</a:t>
            </a:r>
            <a:r>
              <a:rPr sz="1100" spc="-10" dirty="0">
                <a:latin typeface="Lucida Console"/>
                <a:cs typeface="Lucida Console"/>
              </a:rPr>
              <a:t> </a:t>
            </a:r>
            <a:r>
              <a:rPr sz="1100" spc="-5" dirty="0">
                <a:latin typeface="Lucida Console"/>
                <a:cs typeface="Lucida Console"/>
              </a:rPr>
              <a:t>z(0))</a:t>
            </a:r>
            <a:r>
              <a:rPr sz="1100" dirty="0">
                <a:latin typeface="Lucida Console"/>
                <a:cs typeface="Lucida Console"/>
              </a:rPr>
              <a:t>;</a:t>
            </a:r>
          </a:p>
          <a:p>
            <a:pPr marL="290195" marR="408940" indent="-121920">
              <a:lnSpc>
                <a:spcPct val="101299"/>
              </a:lnSpc>
              <a:spcBef>
                <a:spcPts val="600"/>
              </a:spcBef>
            </a:pPr>
            <a:r>
              <a:rPr sz="1100" spc="-5" dirty="0">
                <a:latin typeface="Lucida Console"/>
                <a:cs typeface="Lucida Console"/>
              </a:rPr>
              <a:t>mux0</a:t>
            </a:r>
            <a:r>
              <a:rPr sz="1100" dirty="0">
                <a:latin typeface="Lucida Console"/>
                <a:cs typeface="Lucida Console"/>
              </a:rPr>
              <a:t>:</a:t>
            </a:r>
            <a:r>
              <a:rPr sz="1100" spc="-10" dirty="0">
                <a:latin typeface="Lucida Console"/>
                <a:cs typeface="Lucida Console"/>
              </a:rPr>
              <a:t> </a:t>
            </a:r>
            <a:r>
              <a:rPr sz="1100" spc="5" dirty="0">
                <a:latin typeface="Lucida Console"/>
                <a:cs typeface="Lucida Console"/>
              </a:rPr>
              <a:t>e</a:t>
            </a:r>
            <a:r>
              <a:rPr sz="1100" spc="-5" dirty="0">
                <a:latin typeface="Lucida Console"/>
                <a:cs typeface="Lucida Console"/>
              </a:rPr>
              <a:t>ntit</a:t>
            </a:r>
            <a:r>
              <a:rPr sz="1100" dirty="0">
                <a:latin typeface="Lucida Console"/>
                <a:cs typeface="Lucida Console"/>
              </a:rPr>
              <a:t>y</a:t>
            </a:r>
            <a:r>
              <a:rPr sz="1100" spc="5" dirty="0">
                <a:latin typeface="Lucida Console"/>
                <a:cs typeface="Lucida Console"/>
              </a:rPr>
              <a:t> </a:t>
            </a:r>
            <a:r>
              <a:rPr sz="1100" spc="-5" dirty="0">
                <a:latin typeface="Lucida Console"/>
                <a:cs typeface="Lucida Console"/>
              </a:rPr>
              <a:t>work.mult</a:t>
            </a:r>
            <a:r>
              <a:rPr sz="1100" spc="5" dirty="0">
                <a:latin typeface="Lucida Console"/>
                <a:cs typeface="Lucida Console"/>
              </a:rPr>
              <a:t>i</a:t>
            </a:r>
            <a:r>
              <a:rPr sz="1100" spc="-5" dirty="0">
                <a:latin typeface="Lucida Console"/>
                <a:cs typeface="Lucida Console"/>
              </a:rPr>
              <a:t>plexer_2_to1(</a:t>
            </a:r>
            <a:r>
              <a:rPr sz="1100" spc="5" dirty="0">
                <a:latin typeface="Lucida Console"/>
                <a:cs typeface="Lucida Console"/>
              </a:rPr>
              <a:t>e</a:t>
            </a:r>
            <a:r>
              <a:rPr sz="1100" spc="-5" dirty="0">
                <a:latin typeface="Lucida Console"/>
                <a:cs typeface="Lucida Console"/>
              </a:rPr>
              <a:t>qn</a:t>
            </a:r>
            <a:r>
              <a:rPr sz="1100" dirty="0">
                <a:latin typeface="Lucida Console"/>
                <a:cs typeface="Lucida Console"/>
              </a:rPr>
              <a:t>) </a:t>
            </a:r>
            <a:r>
              <a:rPr sz="1100" spc="5" dirty="0">
                <a:latin typeface="Lucida Console"/>
                <a:cs typeface="Lucida Console"/>
              </a:rPr>
              <a:t>p</a:t>
            </a:r>
            <a:r>
              <a:rPr sz="1100" spc="-5" dirty="0">
                <a:latin typeface="Lucida Console"/>
                <a:cs typeface="Lucida Console"/>
              </a:rPr>
              <a:t>or</a:t>
            </a:r>
            <a:r>
              <a:rPr sz="1100" dirty="0">
                <a:latin typeface="Lucida Console"/>
                <a:cs typeface="Lucida Console"/>
              </a:rPr>
              <a:t>t</a:t>
            </a:r>
            <a:r>
              <a:rPr sz="1100" spc="-10" dirty="0">
                <a:latin typeface="Lucida Console"/>
                <a:cs typeface="Lucida Console"/>
              </a:rPr>
              <a:t> </a:t>
            </a:r>
            <a:r>
              <a:rPr sz="1100" spc="-5" dirty="0">
                <a:latin typeface="Lucida Console"/>
                <a:cs typeface="Lucida Console"/>
              </a:rPr>
              <a:t>ma</a:t>
            </a:r>
            <a:r>
              <a:rPr sz="1100" dirty="0">
                <a:latin typeface="Lucida Console"/>
                <a:cs typeface="Lucida Console"/>
              </a:rPr>
              <a:t>p</a:t>
            </a:r>
            <a:r>
              <a:rPr sz="1100" spc="5" dirty="0">
                <a:latin typeface="Lucida Console"/>
                <a:cs typeface="Lucida Console"/>
              </a:rPr>
              <a:t> </a:t>
            </a:r>
            <a:r>
              <a:rPr sz="1100" spc="-5" dirty="0">
                <a:latin typeface="Lucida Console"/>
                <a:cs typeface="Lucida Console"/>
              </a:rPr>
              <a:t>(a0(1)</a:t>
            </a:r>
            <a:r>
              <a:rPr sz="1100" dirty="0">
                <a:latin typeface="Lucida Console"/>
                <a:cs typeface="Lucida Console"/>
              </a:rPr>
              <a:t>,</a:t>
            </a:r>
            <a:r>
              <a:rPr sz="1100" spc="-10" dirty="0">
                <a:latin typeface="Lucida Console"/>
                <a:cs typeface="Lucida Console"/>
              </a:rPr>
              <a:t> </a:t>
            </a:r>
            <a:r>
              <a:rPr sz="1100" spc="-5" dirty="0">
                <a:latin typeface="Lucida Console"/>
                <a:cs typeface="Lucida Console"/>
              </a:rPr>
              <a:t>a1(</a:t>
            </a:r>
            <a:r>
              <a:rPr sz="1100" spc="5" dirty="0">
                <a:latin typeface="Lucida Console"/>
                <a:cs typeface="Lucida Console"/>
              </a:rPr>
              <a:t>1</a:t>
            </a:r>
            <a:r>
              <a:rPr sz="1100" spc="-5" dirty="0">
                <a:latin typeface="Lucida Console"/>
                <a:cs typeface="Lucida Console"/>
              </a:rPr>
              <a:t>)</a:t>
            </a:r>
            <a:r>
              <a:rPr sz="1100" dirty="0">
                <a:latin typeface="Lucida Console"/>
                <a:cs typeface="Lucida Console"/>
              </a:rPr>
              <a:t>,</a:t>
            </a:r>
            <a:r>
              <a:rPr sz="1100" spc="-10" dirty="0">
                <a:latin typeface="Lucida Console"/>
                <a:cs typeface="Lucida Console"/>
              </a:rPr>
              <a:t> </a:t>
            </a:r>
            <a:r>
              <a:rPr sz="1100" spc="-5" dirty="0">
                <a:latin typeface="Lucida Console"/>
                <a:cs typeface="Lucida Console"/>
              </a:rPr>
              <a:t>sel</a:t>
            </a:r>
            <a:r>
              <a:rPr sz="1100" dirty="0">
                <a:latin typeface="Lucida Console"/>
                <a:cs typeface="Lucida Console"/>
              </a:rPr>
              <a:t>,</a:t>
            </a:r>
            <a:r>
              <a:rPr sz="1100" spc="-10" dirty="0">
                <a:latin typeface="Lucida Console"/>
                <a:cs typeface="Lucida Console"/>
              </a:rPr>
              <a:t> </a:t>
            </a:r>
            <a:r>
              <a:rPr sz="1100" spc="-5" dirty="0">
                <a:latin typeface="Lucida Console"/>
                <a:cs typeface="Lucida Console"/>
              </a:rPr>
              <a:t>z(1))</a:t>
            </a:r>
            <a:r>
              <a:rPr sz="1100" dirty="0">
                <a:latin typeface="Lucida Console"/>
                <a:cs typeface="Lucida Console"/>
              </a:rPr>
              <a:t>;</a:t>
            </a:r>
          </a:p>
          <a:p>
            <a:pPr marL="290195" marR="408940" indent="-121920">
              <a:lnSpc>
                <a:spcPct val="100000"/>
              </a:lnSpc>
              <a:spcBef>
                <a:spcPts val="600"/>
              </a:spcBef>
            </a:pPr>
            <a:r>
              <a:rPr sz="1100" spc="-5" dirty="0">
                <a:latin typeface="Lucida Console"/>
                <a:cs typeface="Lucida Console"/>
              </a:rPr>
              <a:t>mux0</a:t>
            </a:r>
            <a:r>
              <a:rPr sz="1100" dirty="0">
                <a:latin typeface="Lucida Console"/>
                <a:cs typeface="Lucida Console"/>
              </a:rPr>
              <a:t>:</a:t>
            </a:r>
            <a:r>
              <a:rPr sz="1100" spc="-10" dirty="0">
                <a:latin typeface="Lucida Console"/>
                <a:cs typeface="Lucida Console"/>
              </a:rPr>
              <a:t> </a:t>
            </a:r>
            <a:r>
              <a:rPr sz="1100" spc="5" dirty="0">
                <a:latin typeface="Lucida Console"/>
                <a:cs typeface="Lucida Console"/>
              </a:rPr>
              <a:t>e</a:t>
            </a:r>
            <a:r>
              <a:rPr sz="1100" spc="-5" dirty="0">
                <a:latin typeface="Lucida Console"/>
                <a:cs typeface="Lucida Console"/>
              </a:rPr>
              <a:t>ntit</a:t>
            </a:r>
            <a:r>
              <a:rPr sz="1100" dirty="0">
                <a:latin typeface="Lucida Console"/>
                <a:cs typeface="Lucida Console"/>
              </a:rPr>
              <a:t>y</a:t>
            </a:r>
            <a:r>
              <a:rPr sz="1100" spc="5" dirty="0">
                <a:latin typeface="Lucida Console"/>
                <a:cs typeface="Lucida Console"/>
              </a:rPr>
              <a:t> </a:t>
            </a:r>
            <a:r>
              <a:rPr sz="1100" spc="-5" dirty="0">
                <a:latin typeface="Lucida Console"/>
                <a:cs typeface="Lucida Console"/>
              </a:rPr>
              <a:t>work.mult</a:t>
            </a:r>
            <a:r>
              <a:rPr sz="1100" spc="5" dirty="0">
                <a:latin typeface="Lucida Console"/>
                <a:cs typeface="Lucida Console"/>
              </a:rPr>
              <a:t>i</a:t>
            </a:r>
            <a:r>
              <a:rPr sz="1100" spc="-5" dirty="0">
                <a:latin typeface="Lucida Console"/>
                <a:cs typeface="Lucida Console"/>
              </a:rPr>
              <a:t>plexer_2_to1(</a:t>
            </a:r>
            <a:r>
              <a:rPr sz="1100" spc="5" dirty="0">
                <a:latin typeface="Lucida Console"/>
                <a:cs typeface="Lucida Console"/>
              </a:rPr>
              <a:t>e</a:t>
            </a:r>
            <a:r>
              <a:rPr sz="1100" spc="-5" dirty="0">
                <a:latin typeface="Lucida Console"/>
                <a:cs typeface="Lucida Console"/>
              </a:rPr>
              <a:t>qn</a:t>
            </a:r>
            <a:r>
              <a:rPr sz="1100" dirty="0">
                <a:latin typeface="Lucida Console"/>
                <a:cs typeface="Lucida Console"/>
              </a:rPr>
              <a:t>) </a:t>
            </a:r>
            <a:r>
              <a:rPr sz="1100" spc="5" dirty="0">
                <a:latin typeface="Lucida Console"/>
                <a:cs typeface="Lucida Console"/>
              </a:rPr>
              <a:t>p</a:t>
            </a:r>
            <a:r>
              <a:rPr sz="1100" spc="-5" dirty="0">
                <a:latin typeface="Lucida Console"/>
                <a:cs typeface="Lucida Console"/>
              </a:rPr>
              <a:t>or</a:t>
            </a:r>
            <a:r>
              <a:rPr sz="1100" dirty="0">
                <a:latin typeface="Lucida Console"/>
                <a:cs typeface="Lucida Console"/>
              </a:rPr>
              <a:t>t</a:t>
            </a:r>
            <a:r>
              <a:rPr sz="1100" spc="-10" dirty="0">
                <a:latin typeface="Lucida Console"/>
                <a:cs typeface="Lucida Console"/>
              </a:rPr>
              <a:t> </a:t>
            </a:r>
            <a:r>
              <a:rPr sz="1100" spc="-5" dirty="0">
                <a:latin typeface="Lucida Console"/>
                <a:cs typeface="Lucida Console"/>
              </a:rPr>
              <a:t>ma</a:t>
            </a:r>
            <a:r>
              <a:rPr sz="1100" dirty="0">
                <a:latin typeface="Lucida Console"/>
                <a:cs typeface="Lucida Console"/>
              </a:rPr>
              <a:t>p</a:t>
            </a:r>
            <a:r>
              <a:rPr sz="1100" spc="5" dirty="0">
                <a:latin typeface="Lucida Console"/>
                <a:cs typeface="Lucida Console"/>
              </a:rPr>
              <a:t> </a:t>
            </a:r>
            <a:r>
              <a:rPr sz="1100" spc="-5" dirty="0">
                <a:latin typeface="Lucida Console"/>
                <a:cs typeface="Lucida Console"/>
              </a:rPr>
              <a:t>(a0(2)</a:t>
            </a:r>
            <a:r>
              <a:rPr sz="1100" dirty="0">
                <a:latin typeface="Lucida Console"/>
                <a:cs typeface="Lucida Console"/>
              </a:rPr>
              <a:t>,</a:t>
            </a:r>
            <a:r>
              <a:rPr sz="1100" spc="-10" dirty="0">
                <a:latin typeface="Lucida Console"/>
                <a:cs typeface="Lucida Console"/>
              </a:rPr>
              <a:t> </a:t>
            </a:r>
            <a:r>
              <a:rPr sz="1100" spc="-5" dirty="0">
                <a:latin typeface="Lucida Console"/>
                <a:cs typeface="Lucida Console"/>
              </a:rPr>
              <a:t>a1(</a:t>
            </a:r>
            <a:r>
              <a:rPr sz="1100" spc="5" dirty="0">
                <a:latin typeface="Lucida Console"/>
                <a:cs typeface="Lucida Console"/>
              </a:rPr>
              <a:t>2</a:t>
            </a:r>
            <a:r>
              <a:rPr sz="1100" spc="-5" dirty="0">
                <a:latin typeface="Lucida Console"/>
                <a:cs typeface="Lucida Console"/>
              </a:rPr>
              <a:t>)</a:t>
            </a:r>
            <a:r>
              <a:rPr sz="1100" dirty="0">
                <a:latin typeface="Lucida Console"/>
                <a:cs typeface="Lucida Console"/>
              </a:rPr>
              <a:t>,</a:t>
            </a:r>
            <a:r>
              <a:rPr sz="1100" spc="-10" dirty="0">
                <a:latin typeface="Lucida Console"/>
                <a:cs typeface="Lucida Console"/>
              </a:rPr>
              <a:t> </a:t>
            </a:r>
            <a:r>
              <a:rPr sz="1100" spc="-5" dirty="0">
                <a:latin typeface="Lucida Console"/>
                <a:cs typeface="Lucida Console"/>
              </a:rPr>
              <a:t>sel</a:t>
            </a:r>
            <a:r>
              <a:rPr sz="1100" dirty="0">
                <a:latin typeface="Lucida Console"/>
                <a:cs typeface="Lucida Console"/>
              </a:rPr>
              <a:t>,</a:t>
            </a:r>
            <a:r>
              <a:rPr sz="1100" spc="-10" dirty="0">
                <a:latin typeface="Lucida Console"/>
                <a:cs typeface="Lucida Console"/>
              </a:rPr>
              <a:t> </a:t>
            </a:r>
            <a:r>
              <a:rPr sz="1100" spc="-5" dirty="0">
                <a:latin typeface="Lucida Console"/>
                <a:cs typeface="Lucida Console"/>
              </a:rPr>
              <a:t>z(2))</a:t>
            </a:r>
            <a:r>
              <a:rPr sz="1100" dirty="0">
                <a:latin typeface="Lucida Console"/>
                <a:cs typeface="Lucida Console"/>
              </a:rPr>
              <a:t>;</a:t>
            </a:r>
          </a:p>
          <a:p>
            <a:pPr marL="46355">
              <a:lnSpc>
                <a:spcPct val="100000"/>
              </a:lnSpc>
              <a:spcBef>
                <a:spcPts val="600"/>
              </a:spcBef>
            </a:pPr>
            <a:r>
              <a:rPr sz="1100" spc="-5" dirty="0">
                <a:latin typeface="Lucida Console"/>
                <a:cs typeface="Lucida Console"/>
              </a:rPr>
              <a:t>en</a:t>
            </a:r>
            <a:r>
              <a:rPr sz="1100" dirty="0">
                <a:latin typeface="Lucida Console"/>
                <a:cs typeface="Lucida Console"/>
              </a:rPr>
              <a:t>d </a:t>
            </a:r>
            <a:r>
              <a:rPr sz="1100" spc="-5" dirty="0">
                <a:latin typeface="Lucida Console"/>
                <a:cs typeface="Lucida Console"/>
              </a:rPr>
              <a:t>architect</a:t>
            </a:r>
            <a:r>
              <a:rPr sz="1100" spc="5" dirty="0">
                <a:latin typeface="Lucida Console"/>
                <a:cs typeface="Lucida Console"/>
              </a:rPr>
              <a:t>u</a:t>
            </a:r>
            <a:r>
              <a:rPr sz="1100" spc="-5" dirty="0">
                <a:latin typeface="Lucida Console"/>
                <a:cs typeface="Lucida Console"/>
              </a:rPr>
              <a:t>r</a:t>
            </a:r>
            <a:r>
              <a:rPr sz="1100" dirty="0">
                <a:latin typeface="Lucida Console"/>
                <a:cs typeface="Lucida Console"/>
              </a:rPr>
              <a:t>e</a:t>
            </a:r>
            <a:r>
              <a:rPr sz="1100" spc="5" dirty="0">
                <a:latin typeface="Lucida Console"/>
                <a:cs typeface="Lucida Console"/>
              </a:rPr>
              <a:t> </a:t>
            </a:r>
            <a:r>
              <a:rPr sz="1100" spc="-5" dirty="0">
                <a:latin typeface="Lucida Console"/>
                <a:cs typeface="Lucida Console"/>
              </a:rPr>
              <a:t>eqn</a:t>
            </a:r>
            <a:r>
              <a:rPr sz="1100" dirty="0">
                <a:latin typeface="Lucida Console"/>
                <a:cs typeface="Lucida Console"/>
              </a:rPr>
              <a:t>;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06" y="2449513"/>
            <a:ext cx="2659162" cy="4047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Πολυπλέκτες πολλαπλών </a:t>
            </a:r>
            <a:r>
              <a:rPr lang="en-GB" dirty="0" smtClean="0"/>
              <a:t>bit (</a:t>
            </a:r>
            <a:r>
              <a:rPr lang="el-GR" dirty="0" smtClean="0"/>
              <a:t>συν.)</a:t>
            </a:r>
            <a:br>
              <a:rPr lang="el-GR" dirty="0" smtClean="0"/>
            </a:br>
            <a:r>
              <a:rPr lang="el-GR" dirty="0" smtClean="0"/>
              <a:t>Δομική περιγραφή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9012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284984"/>
            <a:ext cx="1872208" cy="2988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Αποκωδικοποιητές (</a:t>
            </a:r>
            <a:r>
              <a:rPr lang="en-GB" dirty="0" smtClean="0"/>
              <a:t>decoders)</a:t>
            </a:r>
            <a:endParaRPr lang="el-GR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340768"/>
            <a:ext cx="5842992" cy="532859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1600" spc="55" dirty="0" smtClean="0">
                <a:solidFill>
                  <a:srgbClr val="656500"/>
                </a:solidFill>
                <a:latin typeface="Arial"/>
                <a:cs typeface="Arial"/>
              </a:rPr>
              <a:t> </a:t>
            </a:r>
            <a:r>
              <a:rPr lang="el-GR" sz="2400" spc="-10" dirty="0">
                <a:latin typeface="Verdana"/>
                <a:cs typeface="Verdana"/>
              </a:rPr>
              <a:t>Απ</a:t>
            </a:r>
            <a:r>
              <a:rPr lang="el-GR" sz="2400" spc="-15" dirty="0">
                <a:latin typeface="Verdana"/>
                <a:cs typeface="Verdana"/>
              </a:rPr>
              <a:t>οκ</a:t>
            </a:r>
            <a:r>
              <a:rPr lang="el-GR" sz="2400" spc="-5" dirty="0">
                <a:latin typeface="Verdana"/>
                <a:cs typeface="Verdana"/>
              </a:rPr>
              <a:t>ω</a:t>
            </a:r>
            <a:r>
              <a:rPr lang="el-GR" sz="2400" spc="-15" dirty="0">
                <a:latin typeface="Verdana"/>
                <a:cs typeface="Verdana"/>
              </a:rPr>
              <a:t>δ</a:t>
            </a:r>
            <a:r>
              <a:rPr lang="el-GR" sz="2400" dirty="0">
                <a:latin typeface="Verdana"/>
                <a:cs typeface="Verdana"/>
              </a:rPr>
              <a:t>ι</a:t>
            </a:r>
            <a:r>
              <a:rPr lang="el-GR" sz="2400" spc="-15" dirty="0">
                <a:latin typeface="Verdana"/>
                <a:cs typeface="Verdana"/>
              </a:rPr>
              <a:t>κο</a:t>
            </a:r>
            <a:r>
              <a:rPr lang="el-GR" sz="2400" dirty="0">
                <a:latin typeface="Verdana"/>
                <a:cs typeface="Verdana"/>
              </a:rPr>
              <a:t>π</a:t>
            </a:r>
            <a:r>
              <a:rPr lang="el-GR" sz="2400" spc="-15" dirty="0">
                <a:latin typeface="Verdana"/>
                <a:cs typeface="Verdana"/>
              </a:rPr>
              <a:t>ο</a:t>
            </a:r>
            <a:r>
              <a:rPr lang="el-GR" sz="2400" dirty="0">
                <a:latin typeface="Verdana"/>
                <a:cs typeface="Verdana"/>
              </a:rPr>
              <a:t>ι</a:t>
            </a:r>
            <a:r>
              <a:rPr lang="el-GR" sz="2400" spc="-5" dirty="0">
                <a:latin typeface="Verdana"/>
                <a:cs typeface="Verdana"/>
              </a:rPr>
              <a:t>η</a:t>
            </a:r>
            <a:r>
              <a:rPr lang="el-GR" sz="2400" spc="-10" dirty="0">
                <a:latin typeface="Verdana"/>
                <a:cs typeface="Verdana"/>
              </a:rPr>
              <a:t>τ</a:t>
            </a:r>
            <a:r>
              <a:rPr lang="el-GR" sz="2400" spc="-5" dirty="0">
                <a:latin typeface="Verdana"/>
                <a:cs typeface="Verdana"/>
              </a:rPr>
              <a:t>ής</a:t>
            </a:r>
            <a:r>
              <a:rPr lang="el-GR" sz="2400" spc="-10" dirty="0">
                <a:latin typeface="Verdana"/>
                <a:cs typeface="Verdana"/>
              </a:rPr>
              <a:t> 4-</a:t>
            </a:r>
            <a:r>
              <a:rPr lang="el-GR" sz="2400" spc="-15" dirty="0">
                <a:latin typeface="Verdana"/>
                <a:cs typeface="Verdana"/>
              </a:rPr>
              <a:t>σ</a:t>
            </a:r>
            <a:r>
              <a:rPr lang="el-GR" sz="2400" spc="-5" dirty="0">
                <a:latin typeface="Verdana"/>
                <a:cs typeface="Verdana"/>
              </a:rPr>
              <a:t>ε</a:t>
            </a:r>
            <a:r>
              <a:rPr lang="el-GR" sz="2400" spc="-10" dirty="0">
                <a:latin typeface="Verdana"/>
                <a:cs typeface="Verdana"/>
              </a:rPr>
              <a:t>-16</a:t>
            </a:r>
            <a:endParaRPr lang="el-GR" sz="2400" dirty="0">
              <a:latin typeface="Verdana"/>
              <a:cs typeface="Verdana"/>
            </a:endParaRPr>
          </a:p>
          <a:p>
            <a:pPr marL="240665" indent="0">
              <a:lnSpc>
                <a:spcPct val="150000"/>
              </a:lnSpc>
              <a:buNone/>
            </a:pPr>
            <a:r>
              <a:rPr lang="el-GR" sz="1600" spc="20" dirty="0" smtClean="0">
                <a:solidFill>
                  <a:srgbClr val="999900"/>
                </a:solidFill>
                <a:latin typeface="Arial"/>
                <a:cs typeface="Arial"/>
              </a:rPr>
              <a:t> </a:t>
            </a:r>
            <a:r>
              <a:rPr lang="el-GR" sz="2000" spc="-15" dirty="0">
                <a:latin typeface="Verdana"/>
                <a:cs typeface="Verdana"/>
              </a:rPr>
              <a:t>Έ</a:t>
            </a:r>
            <a:r>
              <a:rPr lang="el-GR" sz="2000" spc="-5" dirty="0">
                <a:latin typeface="Verdana"/>
                <a:cs typeface="Verdana"/>
              </a:rPr>
              <a:t>ξο</a:t>
            </a:r>
            <a:r>
              <a:rPr lang="el-GR" sz="2000" spc="-20" dirty="0">
                <a:latin typeface="Verdana"/>
                <a:cs typeface="Verdana"/>
              </a:rPr>
              <a:t>δ</a:t>
            </a:r>
            <a:r>
              <a:rPr lang="el-GR" sz="2000" spc="-5" dirty="0">
                <a:latin typeface="Verdana"/>
                <a:cs typeface="Verdana"/>
              </a:rPr>
              <a:t>ος</a:t>
            </a:r>
            <a:r>
              <a:rPr lang="el-GR" sz="2000" spc="-10" dirty="0">
                <a:latin typeface="Verdana"/>
                <a:cs typeface="Verdana"/>
              </a:rPr>
              <a:t> </a:t>
            </a:r>
            <a:r>
              <a:rPr lang="el-GR" sz="2000" spc="-15" dirty="0">
                <a:latin typeface="Verdana"/>
                <a:cs typeface="Verdana"/>
              </a:rPr>
              <a:t>γ</a:t>
            </a:r>
            <a:r>
              <a:rPr lang="el-GR" sz="2000" dirty="0">
                <a:latin typeface="Verdana"/>
                <a:cs typeface="Verdana"/>
              </a:rPr>
              <a:t>ι</a:t>
            </a:r>
            <a:r>
              <a:rPr lang="el-GR" sz="2000" spc="-10" dirty="0">
                <a:latin typeface="Verdana"/>
                <a:cs typeface="Verdana"/>
              </a:rPr>
              <a:t>α</a:t>
            </a:r>
            <a:r>
              <a:rPr lang="el-GR" sz="2000" spc="-5" dirty="0">
                <a:latin typeface="Verdana"/>
                <a:cs typeface="Verdana"/>
              </a:rPr>
              <a:t> </a:t>
            </a:r>
            <a:r>
              <a:rPr lang="el-GR" sz="2000" spc="-10" dirty="0">
                <a:latin typeface="Verdana"/>
                <a:cs typeface="Verdana"/>
              </a:rPr>
              <a:t>(</a:t>
            </a:r>
            <a:r>
              <a:rPr lang="el-GR" sz="2000" spc="-5" dirty="0" err="1">
                <a:latin typeface="Verdana"/>
                <a:cs typeface="Verdana"/>
              </a:rPr>
              <a:t>a3</a:t>
            </a:r>
            <a:r>
              <a:rPr lang="el-GR" sz="2000" spc="-5" dirty="0">
                <a:latin typeface="Verdana"/>
                <a:cs typeface="Verdana"/>
              </a:rPr>
              <a:t>,</a:t>
            </a:r>
            <a:r>
              <a:rPr lang="el-GR" sz="2000" spc="-10" dirty="0">
                <a:latin typeface="Verdana"/>
                <a:cs typeface="Verdana"/>
              </a:rPr>
              <a:t> </a:t>
            </a:r>
            <a:r>
              <a:rPr lang="el-GR" sz="2000" spc="-5" dirty="0">
                <a:latin typeface="Verdana"/>
                <a:cs typeface="Verdana"/>
              </a:rPr>
              <a:t>a2,</a:t>
            </a:r>
            <a:r>
              <a:rPr lang="el-GR" sz="2000" spc="-10" dirty="0">
                <a:latin typeface="Verdana"/>
                <a:cs typeface="Verdana"/>
              </a:rPr>
              <a:t> </a:t>
            </a:r>
            <a:r>
              <a:rPr lang="el-GR" sz="2000" spc="-5" dirty="0">
                <a:latin typeface="Verdana"/>
                <a:cs typeface="Verdana"/>
              </a:rPr>
              <a:t>a1,</a:t>
            </a:r>
            <a:r>
              <a:rPr lang="el-GR" sz="2000" spc="-10" dirty="0">
                <a:latin typeface="Verdana"/>
                <a:cs typeface="Verdana"/>
              </a:rPr>
              <a:t> a</a:t>
            </a:r>
            <a:r>
              <a:rPr lang="el-GR" sz="2000" dirty="0">
                <a:latin typeface="Verdana"/>
                <a:cs typeface="Verdana"/>
              </a:rPr>
              <a:t>1</a:t>
            </a:r>
            <a:r>
              <a:rPr lang="el-GR" sz="2000" spc="-5" dirty="0">
                <a:latin typeface="Verdana"/>
                <a:cs typeface="Verdana"/>
              </a:rPr>
              <a:t>)</a:t>
            </a:r>
            <a:r>
              <a:rPr lang="el-GR" sz="2000" spc="-10" dirty="0">
                <a:latin typeface="Verdana"/>
                <a:cs typeface="Verdana"/>
              </a:rPr>
              <a:t> = (</a:t>
            </a:r>
            <a:r>
              <a:rPr lang="el-GR" sz="2000" spc="-5" dirty="0">
                <a:latin typeface="Verdana"/>
                <a:cs typeface="Verdana"/>
              </a:rPr>
              <a:t>1,</a:t>
            </a:r>
            <a:r>
              <a:rPr lang="el-GR" sz="2000" dirty="0">
                <a:latin typeface="Verdana"/>
                <a:cs typeface="Verdana"/>
              </a:rPr>
              <a:t> </a:t>
            </a:r>
            <a:r>
              <a:rPr lang="el-GR" sz="2000" spc="-5" dirty="0">
                <a:latin typeface="Verdana"/>
                <a:cs typeface="Verdana"/>
              </a:rPr>
              <a:t>0,</a:t>
            </a:r>
            <a:r>
              <a:rPr lang="el-GR" sz="2000" spc="-10" dirty="0">
                <a:latin typeface="Verdana"/>
                <a:cs typeface="Verdana"/>
              </a:rPr>
              <a:t> </a:t>
            </a:r>
            <a:r>
              <a:rPr lang="el-GR" sz="2000" spc="-5" dirty="0">
                <a:latin typeface="Verdana"/>
                <a:cs typeface="Verdana"/>
              </a:rPr>
              <a:t>1,</a:t>
            </a:r>
            <a:r>
              <a:rPr lang="el-GR" sz="2000" dirty="0">
                <a:latin typeface="Verdana"/>
                <a:cs typeface="Verdana"/>
              </a:rPr>
              <a:t> </a:t>
            </a:r>
            <a:r>
              <a:rPr lang="el-GR" sz="2000" spc="-5" dirty="0" smtClean="0">
                <a:latin typeface="Verdana"/>
                <a:cs typeface="Verdana"/>
              </a:rPr>
              <a:t>1)</a:t>
            </a:r>
            <a:endParaRPr lang="en-US" sz="2000" dirty="0" smtClean="0">
              <a:latin typeface="Verdana"/>
              <a:cs typeface="Verdana"/>
            </a:endParaRPr>
          </a:p>
          <a:p>
            <a:pPr marL="240665" indent="0">
              <a:lnSpc>
                <a:spcPct val="150000"/>
              </a:lnSpc>
              <a:buNone/>
            </a:pPr>
            <a:r>
              <a:rPr lang="el-GR" sz="2800" i="1" spc="-30" dirty="0" smtClean="0">
                <a:latin typeface="Times New Roman"/>
                <a:cs typeface="Times New Roman"/>
              </a:rPr>
              <a:t>y</a:t>
            </a:r>
            <a:r>
              <a:rPr lang="el-GR" baseline="-18518" dirty="0" smtClean="0">
                <a:latin typeface="Times New Roman"/>
                <a:cs typeface="Times New Roman"/>
              </a:rPr>
              <a:t>11 </a:t>
            </a:r>
            <a:r>
              <a:rPr lang="el-GR" spc="-60" baseline="-18518" dirty="0" smtClean="0">
                <a:latin typeface="Times New Roman"/>
                <a:cs typeface="Times New Roman"/>
              </a:rPr>
              <a:t> </a:t>
            </a:r>
            <a:r>
              <a:rPr lang="el-GR" sz="2800" spc="-20" dirty="0">
                <a:latin typeface="Arial Unicode MS"/>
                <a:cs typeface="Arial Unicode MS"/>
              </a:rPr>
              <a:t>=</a:t>
            </a:r>
            <a:r>
              <a:rPr lang="el-GR" sz="2800" spc="-25" dirty="0">
                <a:latin typeface="Arial Unicode MS"/>
                <a:cs typeface="Arial Unicode MS"/>
              </a:rPr>
              <a:t> </a:t>
            </a:r>
            <a:r>
              <a:rPr lang="el-GR" sz="2800" i="1" spc="30" dirty="0">
                <a:latin typeface="Times New Roman"/>
                <a:cs typeface="Times New Roman"/>
              </a:rPr>
              <a:t>a</a:t>
            </a:r>
            <a:r>
              <a:rPr lang="el-GR" baseline="-18518" dirty="0">
                <a:latin typeface="Times New Roman"/>
                <a:cs typeface="Times New Roman"/>
              </a:rPr>
              <a:t>3</a:t>
            </a:r>
            <a:r>
              <a:rPr lang="el-GR" spc="60" baseline="-18518" dirty="0">
                <a:latin typeface="Times New Roman"/>
                <a:cs typeface="Times New Roman"/>
              </a:rPr>
              <a:t> </a:t>
            </a:r>
            <a:r>
              <a:rPr lang="el-GR" sz="2800" spc="5" dirty="0">
                <a:latin typeface="Arial Unicode MS"/>
                <a:cs typeface="Arial Unicode MS"/>
              </a:rPr>
              <a:t>⋅</a:t>
            </a:r>
            <a:r>
              <a:rPr lang="el-GR" sz="2800" spc="-145" dirty="0">
                <a:latin typeface="Arial Unicode MS"/>
                <a:cs typeface="Arial Unicode MS"/>
              </a:rPr>
              <a:t> </a:t>
            </a:r>
            <a:r>
              <a:rPr lang="el-GR" sz="2800" i="1" spc="45" dirty="0">
                <a:latin typeface="Times New Roman"/>
                <a:cs typeface="Times New Roman"/>
              </a:rPr>
              <a:t>a</a:t>
            </a:r>
            <a:r>
              <a:rPr lang="el-GR" baseline="-18518" dirty="0">
                <a:latin typeface="Times New Roman"/>
                <a:cs typeface="Times New Roman"/>
              </a:rPr>
              <a:t>2</a:t>
            </a:r>
            <a:r>
              <a:rPr lang="el-GR" spc="120" baseline="-18518" dirty="0">
                <a:latin typeface="Times New Roman"/>
                <a:cs typeface="Times New Roman"/>
              </a:rPr>
              <a:t> </a:t>
            </a:r>
            <a:r>
              <a:rPr lang="el-GR" sz="2800" spc="5" dirty="0">
                <a:latin typeface="Arial Unicode MS"/>
                <a:cs typeface="Arial Unicode MS"/>
              </a:rPr>
              <a:t>⋅</a:t>
            </a:r>
            <a:r>
              <a:rPr lang="el-GR" sz="2800" spc="-160" dirty="0">
                <a:latin typeface="Arial Unicode MS"/>
                <a:cs typeface="Arial Unicode MS"/>
              </a:rPr>
              <a:t> </a:t>
            </a:r>
            <a:r>
              <a:rPr lang="el-GR" sz="2800" i="1" spc="-40" dirty="0">
                <a:latin typeface="Times New Roman"/>
                <a:cs typeface="Times New Roman"/>
              </a:rPr>
              <a:t>a</a:t>
            </a:r>
            <a:r>
              <a:rPr lang="el-GR" baseline="-18518" dirty="0">
                <a:latin typeface="Times New Roman"/>
                <a:cs typeface="Times New Roman"/>
              </a:rPr>
              <a:t>1</a:t>
            </a:r>
            <a:r>
              <a:rPr lang="el-GR" spc="30" baseline="-18518" dirty="0">
                <a:latin typeface="Times New Roman"/>
                <a:cs typeface="Times New Roman"/>
              </a:rPr>
              <a:t> </a:t>
            </a:r>
            <a:r>
              <a:rPr lang="el-GR" sz="2800" spc="5" dirty="0">
                <a:latin typeface="Arial Unicode MS"/>
                <a:cs typeface="Arial Unicode MS"/>
              </a:rPr>
              <a:t>⋅</a:t>
            </a:r>
            <a:r>
              <a:rPr lang="el-GR" sz="2800" spc="-145" dirty="0">
                <a:latin typeface="Arial Unicode MS"/>
                <a:cs typeface="Arial Unicode MS"/>
              </a:rPr>
              <a:t> </a:t>
            </a:r>
            <a:r>
              <a:rPr lang="el-GR" sz="2800" i="1" spc="30" dirty="0">
                <a:latin typeface="Times New Roman"/>
                <a:cs typeface="Times New Roman"/>
              </a:rPr>
              <a:t>a</a:t>
            </a:r>
            <a:r>
              <a:rPr lang="el-GR" baseline="-18518" dirty="0">
                <a:latin typeface="Times New Roman"/>
                <a:cs typeface="Times New Roman"/>
              </a:rPr>
              <a:t>0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2791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714667"/>
              </p:ext>
            </p:extLst>
          </p:nvPr>
        </p:nvGraphicFramePr>
        <p:xfrm>
          <a:off x="5364088" y="4149080"/>
          <a:ext cx="3484174" cy="22631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8317"/>
                <a:gridCol w="2145857"/>
              </a:tblGrid>
              <a:tr h="167639">
                <a:tc>
                  <a:txBody>
                    <a:bodyPr/>
                    <a:lstStyle/>
                    <a:p>
                      <a:pPr marL="138430">
                        <a:lnSpc>
                          <a:spcPct val="150000"/>
                        </a:lnSpc>
                      </a:pPr>
                      <a:r>
                        <a:rPr sz="1100" dirty="0">
                          <a:latin typeface="Verdana"/>
                          <a:cs typeface="Verdana"/>
                        </a:rPr>
                        <a:t>Zo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n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e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 cap="flat" cmpd="sng" algn="ctr">
                      <a:solidFill>
                        <a:srgbClr val="656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50000"/>
                        </a:lnSpc>
                      </a:pPr>
                      <a:r>
                        <a:rPr sz="1100" dirty="0">
                          <a:latin typeface="Verdana"/>
                          <a:cs typeface="Verdana"/>
                        </a:rPr>
                        <a:t>Co</a:t>
                      </a:r>
                      <a:r>
                        <a:rPr sz="1100" spc="-10" dirty="0">
                          <a:latin typeface="Verdana"/>
                          <a:cs typeface="Verdana"/>
                        </a:rPr>
                        <a:t>d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ew</a:t>
                      </a:r>
                      <a:r>
                        <a:rPr sz="1100" spc="-10" dirty="0">
                          <a:latin typeface="Verdana"/>
                          <a:cs typeface="Verdana"/>
                        </a:rPr>
                        <a:t>o</a:t>
                      </a:r>
                      <a:r>
                        <a:rPr sz="1100" spc="5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d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</a:tr>
              <a:tr h="167639">
                <a:tc>
                  <a:txBody>
                    <a:bodyPr/>
                    <a:lstStyle/>
                    <a:p>
                      <a:pPr marL="87630">
                        <a:lnSpc>
                          <a:spcPct val="150000"/>
                        </a:lnSpc>
                      </a:pPr>
                      <a:r>
                        <a:rPr sz="1100" dirty="0">
                          <a:latin typeface="Verdana"/>
                          <a:cs typeface="Verdana"/>
                        </a:rPr>
                        <a:t>Zo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n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 cap="flat" cmpd="sng" algn="ctr">
                      <a:solidFill>
                        <a:srgbClr val="656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6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8445">
                        <a:lnSpc>
                          <a:spcPct val="150000"/>
                        </a:lnSpc>
                      </a:pPr>
                      <a:r>
                        <a:rPr sz="1100" spc="5" dirty="0">
                          <a:latin typeface="Verdana"/>
                          <a:cs typeface="Verdana"/>
                        </a:rPr>
                        <a:t>0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,</a:t>
                      </a:r>
                      <a:r>
                        <a:rPr sz="11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5" dirty="0">
                          <a:latin typeface="Verdana"/>
                          <a:cs typeface="Verdana"/>
                        </a:rPr>
                        <a:t>0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,</a:t>
                      </a:r>
                      <a:r>
                        <a:rPr sz="11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</a:tr>
              <a:tr h="167639">
                <a:tc>
                  <a:txBody>
                    <a:bodyPr/>
                    <a:lstStyle/>
                    <a:p>
                      <a:pPr marL="87630">
                        <a:lnSpc>
                          <a:spcPct val="150000"/>
                        </a:lnSpc>
                      </a:pPr>
                      <a:r>
                        <a:rPr sz="1100" dirty="0">
                          <a:latin typeface="Verdana"/>
                          <a:cs typeface="Verdana"/>
                        </a:rPr>
                        <a:t>Zo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n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2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 cap="flat" cmpd="sng" algn="ctr">
                      <a:solidFill>
                        <a:srgbClr val="656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6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8445">
                        <a:lnSpc>
                          <a:spcPct val="150000"/>
                        </a:lnSpc>
                      </a:pPr>
                      <a:r>
                        <a:rPr sz="1100" spc="5" dirty="0">
                          <a:latin typeface="Verdana"/>
                          <a:cs typeface="Verdana"/>
                        </a:rPr>
                        <a:t>0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,</a:t>
                      </a:r>
                      <a:r>
                        <a:rPr sz="11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5" dirty="0">
                          <a:latin typeface="Verdana"/>
                          <a:cs typeface="Verdana"/>
                        </a:rPr>
                        <a:t>0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,</a:t>
                      </a:r>
                      <a:r>
                        <a:rPr sz="11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</a:tr>
              <a:tr h="167639">
                <a:tc>
                  <a:txBody>
                    <a:bodyPr/>
                    <a:lstStyle/>
                    <a:p>
                      <a:pPr marL="87630">
                        <a:lnSpc>
                          <a:spcPct val="150000"/>
                        </a:lnSpc>
                      </a:pPr>
                      <a:r>
                        <a:rPr sz="1100" dirty="0">
                          <a:latin typeface="Verdana"/>
                          <a:cs typeface="Verdana"/>
                        </a:rPr>
                        <a:t>Zo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n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3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 cap="flat" cmpd="sng" algn="ctr">
                      <a:solidFill>
                        <a:srgbClr val="656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6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8445">
                        <a:lnSpc>
                          <a:spcPct val="150000"/>
                        </a:lnSpc>
                      </a:pPr>
                      <a:r>
                        <a:rPr sz="1100" spc="5" dirty="0">
                          <a:latin typeface="Verdana"/>
                          <a:cs typeface="Verdana"/>
                        </a:rPr>
                        <a:t>0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,</a:t>
                      </a:r>
                      <a:r>
                        <a:rPr sz="11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5" dirty="0">
                          <a:latin typeface="Verdana"/>
                          <a:cs typeface="Verdana"/>
                        </a:rPr>
                        <a:t>1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,</a:t>
                      </a:r>
                      <a:r>
                        <a:rPr sz="11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</a:tr>
              <a:tr h="167639">
                <a:tc>
                  <a:txBody>
                    <a:bodyPr/>
                    <a:lstStyle/>
                    <a:p>
                      <a:pPr marL="87630">
                        <a:lnSpc>
                          <a:spcPct val="150000"/>
                        </a:lnSpc>
                      </a:pPr>
                      <a:r>
                        <a:rPr sz="1100" dirty="0">
                          <a:latin typeface="Verdana"/>
                          <a:cs typeface="Verdana"/>
                        </a:rPr>
                        <a:t>Zo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n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4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 cap="flat" cmpd="sng" algn="ctr">
                      <a:solidFill>
                        <a:srgbClr val="656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6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8445">
                        <a:lnSpc>
                          <a:spcPct val="150000"/>
                        </a:lnSpc>
                      </a:pPr>
                      <a:r>
                        <a:rPr sz="1100" spc="5" dirty="0">
                          <a:latin typeface="Verdana"/>
                          <a:cs typeface="Verdana"/>
                        </a:rPr>
                        <a:t>0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,</a:t>
                      </a:r>
                      <a:r>
                        <a:rPr sz="11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5" dirty="0">
                          <a:latin typeface="Verdana"/>
                          <a:cs typeface="Verdana"/>
                        </a:rPr>
                        <a:t>1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,</a:t>
                      </a:r>
                      <a:r>
                        <a:rPr sz="11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</a:tr>
              <a:tr h="167639">
                <a:tc>
                  <a:txBody>
                    <a:bodyPr/>
                    <a:lstStyle/>
                    <a:p>
                      <a:pPr marL="87630">
                        <a:lnSpc>
                          <a:spcPct val="150000"/>
                        </a:lnSpc>
                      </a:pPr>
                      <a:r>
                        <a:rPr sz="1100" dirty="0">
                          <a:latin typeface="Verdana"/>
                          <a:cs typeface="Verdana"/>
                        </a:rPr>
                        <a:t>Zo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n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5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 cap="flat" cmpd="sng" algn="ctr">
                      <a:solidFill>
                        <a:srgbClr val="656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6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8445">
                        <a:lnSpc>
                          <a:spcPct val="150000"/>
                        </a:lnSpc>
                      </a:pPr>
                      <a:r>
                        <a:rPr sz="1100" spc="5" dirty="0">
                          <a:latin typeface="Verdana"/>
                          <a:cs typeface="Verdana"/>
                        </a:rPr>
                        <a:t>1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,</a:t>
                      </a:r>
                      <a:r>
                        <a:rPr sz="11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5" dirty="0">
                          <a:latin typeface="Verdana"/>
                          <a:cs typeface="Verdana"/>
                        </a:rPr>
                        <a:t>0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,</a:t>
                      </a:r>
                      <a:r>
                        <a:rPr sz="11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</a:tr>
              <a:tr h="167639">
                <a:tc>
                  <a:txBody>
                    <a:bodyPr/>
                    <a:lstStyle/>
                    <a:p>
                      <a:pPr marL="87630">
                        <a:lnSpc>
                          <a:spcPct val="150000"/>
                        </a:lnSpc>
                      </a:pPr>
                      <a:r>
                        <a:rPr sz="1100" dirty="0">
                          <a:latin typeface="Verdana"/>
                          <a:cs typeface="Verdana"/>
                        </a:rPr>
                        <a:t>Zo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n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6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 cap="flat" cmpd="sng" algn="ctr">
                      <a:solidFill>
                        <a:srgbClr val="656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6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8445">
                        <a:lnSpc>
                          <a:spcPct val="150000"/>
                        </a:lnSpc>
                      </a:pPr>
                      <a:r>
                        <a:rPr sz="1100" spc="5" dirty="0">
                          <a:latin typeface="Verdana"/>
                          <a:cs typeface="Verdana"/>
                        </a:rPr>
                        <a:t>1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,</a:t>
                      </a:r>
                      <a:r>
                        <a:rPr sz="11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5" dirty="0">
                          <a:latin typeface="Verdana"/>
                          <a:cs typeface="Verdana"/>
                        </a:rPr>
                        <a:t>0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,</a:t>
                      </a:r>
                      <a:r>
                        <a:rPr sz="11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</a:tr>
              <a:tr h="167639">
                <a:tc>
                  <a:txBody>
                    <a:bodyPr/>
                    <a:lstStyle/>
                    <a:p>
                      <a:pPr marL="87630">
                        <a:lnSpc>
                          <a:spcPct val="150000"/>
                        </a:lnSpc>
                      </a:pPr>
                      <a:r>
                        <a:rPr sz="1100" dirty="0">
                          <a:latin typeface="Verdana"/>
                          <a:cs typeface="Verdana"/>
                        </a:rPr>
                        <a:t>Zo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n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7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 cap="flat" cmpd="sng" algn="ctr">
                      <a:solidFill>
                        <a:srgbClr val="656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56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8445">
                        <a:lnSpc>
                          <a:spcPct val="150000"/>
                        </a:lnSpc>
                      </a:pPr>
                      <a:r>
                        <a:rPr sz="1100" spc="5" dirty="0">
                          <a:latin typeface="Verdana"/>
                          <a:cs typeface="Verdana"/>
                        </a:rPr>
                        <a:t>1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,</a:t>
                      </a:r>
                      <a:r>
                        <a:rPr sz="11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5" dirty="0">
                          <a:latin typeface="Verdana"/>
                          <a:cs typeface="Verdana"/>
                        </a:rPr>
                        <a:t>1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,</a:t>
                      </a:r>
                      <a:r>
                        <a:rPr sz="11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</a:tr>
              <a:tr h="126491">
                <a:tc>
                  <a:txBody>
                    <a:bodyPr/>
                    <a:lstStyle/>
                    <a:p>
                      <a:pPr marL="87630">
                        <a:lnSpc>
                          <a:spcPct val="150000"/>
                        </a:lnSpc>
                      </a:pPr>
                      <a:r>
                        <a:rPr sz="1100" dirty="0">
                          <a:latin typeface="Verdana"/>
                          <a:cs typeface="Verdana"/>
                        </a:rPr>
                        <a:t>Zo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n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11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8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 cap="flat" cmpd="sng" algn="ctr">
                      <a:solidFill>
                        <a:srgbClr val="6565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>
                      <a:solidFill>
                        <a:srgbClr val="9898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8445">
                        <a:lnSpc>
                          <a:spcPct val="150000"/>
                        </a:lnSpc>
                      </a:pPr>
                      <a:r>
                        <a:rPr sz="1100" spc="5" dirty="0">
                          <a:latin typeface="Verdana"/>
                          <a:cs typeface="Verdana"/>
                        </a:rPr>
                        <a:t>1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,</a:t>
                      </a:r>
                      <a:r>
                        <a:rPr sz="11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5" dirty="0">
                          <a:latin typeface="Verdana"/>
                          <a:cs typeface="Verdana"/>
                        </a:rPr>
                        <a:t>1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,</a:t>
                      </a:r>
                      <a:r>
                        <a:rPr sz="11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latin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9524">
                      <a:solidFill>
                        <a:srgbClr val="9898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objec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087557"/>
              </p:ext>
            </p:extLst>
          </p:nvPr>
        </p:nvGraphicFramePr>
        <p:xfrm>
          <a:off x="6876256" y="1470795"/>
          <a:ext cx="1224137" cy="18049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348"/>
                <a:gridCol w="813441"/>
                <a:gridCol w="205348"/>
              </a:tblGrid>
              <a:tr h="0">
                <a:tc>
                  <a:txBody>
                    <a:bodyPr/>
                    <a:lstStyle/>
                    <a:p>
                      <a:endParaRPr sz="16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R w="13091">
                      <a:solidFill>
                        <a:srgbClr val="000000"/>
                      </a:solidFill>
                      <a:prstDash val="solid"/>
                    </a:lnR>
                    <a:lnB w="9806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8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tabLst>
                          <a:tab pos="444500" algn="l"/>
                        </a:tabLst>
                      </a:pPr>
                      <a:endParaRPr lang="en-US" sz="1200" spc="-15" dirty="0" smtClean="0">
                        <a:latin typeface="Lucida Sans"/>
                        <a:cs typeface="Lucida Sans"/>
                      </a:endParaRPr>
                    </a:p>
                    <a:p>
                      <a:pPr marL="33020">
                        <a:lnSpc>
                          <a:spcPct val="100000"/>
                        </a:lnSpc>
                        <a:tabLst>
                          <a:tab pos="444500" algn="l"/>
                        </a:tabLst>
                      </a:pPr>
                      <a:r>
                        <a:rPr sz="1200" spc="-15" dirty="0" smtClean="0">
                          <a:latin typeface="Lucida Sans"/>
                          <a:cs typeface="Lucida Sans"/>
                        </a:rPr>
                        <a:t>a</a:t>
                      </a:r>
                      <a:r>
                        <a:rPr sz="1200" dirty="0" smtClean="0">
                          <a:latin typeface="Lucida Sans"/>
                          <a:cs typeface="Lucida Sans"/>
                        </a:rPr>
                        <a:t>0</a:t>
                      </a:r>
                      <a:r>
                        <a:rPr sz="1200" dirty="0">
                          <a:latin typeface="Lucida Sans"/>
                          <a:cs typeface="Lucida Sans"/>
                        </a:rPr>
                        <a:t>	</a:t>
                      </a:r>
                      <a:r>
                        <a:rPr sz="1200" spc="15" dirty="0">
                          <a:latin typeface="Lucida Sans"/>
                          <a:cs typeface="Lucida Sans"/>
                        </a:rPr>
                        <a:t>y</a:t>
                      </a:r>
                      <a:r>
                        <a:rPr sz="1200" dirty="0">
                          <a:latin typeface="Lucida Sans"/>
                          <a:cs typeface="Lucida Sans"/>
                        </a:rPr>
                        <a:t>0</a:t>
                      </a:r>
                    </a:p>
                    <a:p>
                      <a:pPr marL="33020">
                        <a:lnSpc>
                          <a:spcPct val="100000"/>
                        </a:lnSpc>
                        <a:spcBef>
                          <a:spcPts val="80"/>
                        </a:spcBef>
                        <a:tabLst>
                          <a:tab pos="444500" algn="l"/>
                        </a:tabLst>
                      </a:pPr>
                      <a:r>
                        <a:rPr sz="1200" spc="-15" dirty="0">
                          <a:latin typeface="Lucida Sans"/>
                          <a:cs typeface="Lucida Sans"/>
                        </a:rPr>
                        <a:t>a</a:t>
                      </a:r>
                      <a:r>
                        <a:rPr sz="1200" dirty="0">
                          <a:latin typeface="Lucida Sans"/>
                          <a:cs typeface="Lucida Sans"/>
                        </a:rPr>
                        <a:t>1	</a:t>
                      </a:r>
                      <a:r>
                        <a:rPr sz="1200" spc="15" dirty="0">
                          <a:latin typeface="Lucida Sans"/>
                          <a:cs typeface="Lucida Sans"/>
                        </a:rPr>
                        <a:t>y</a:t>
                      </a:r>
                      <a:r>
                        <a:rPr sz="1200" dirty="0">
                          <a:latin typeface="Lucida Sans"/>
                          <a:cs typeface="Lucida Sans"/>
                        </a:rPr>
                        <a:t>1</a:t>
                      </a:r>
                    </a:p>
                    <a:p>
                      <a:pPr marL="33020">
                        <a:lnSpc>
                          <a:spcPct val="100000"/>
                        </a:lnSpc>
                        <a:spcBef>
                          <a:spcPts val="80"/>
                        </a:spcBef>
                        <a:tabLst>
                          <a:tab pos="444500" algn="l"/>
                        </a:tabLst>
                      </a:pPr>
                      <a:r>
                        <a:rPr sz="1200" spc="-15" dirty="0">
                          <a:latin typeface="Lucida Sans"/>
                          <a:cs typeface="Lucida Sans"/>
                        </a:rPr>
                        <a:t>a</a:t>
                      </a:r>
                      <a:r>
                        <a:rPr sz="1200" dirty="0">
                          <a:latin typeface="Lucida Sans"/>
                          <a:cs typeface="Lucida Sans"/>
                        </a:rPr>
                        <a:t>2	</a:t>
                      </a:r>
                      <a:r>
                        <a:rPr sz="1200" spc="15" dirty="0">
                          <a:latin typeface="Lucida Sans"/>
                          <a:cs typeface="Lucida Sans"/>
                        </a:rPr>
                        <a:t>y</a:t>
                      </a:r>
                      <a:r>
                        <a:rPr sz="1200" dirty="0">
                          <a:latin typeface="Lucida Sans"/>
                          <a:cs typeface="Lucida Sans"/>
                        </a:rPr>
                        <a:t>2</a:t>
                      </a:r>
                    </a:p>
                    <a:p>
                      <a:pPr marL="33020" marR="22225">
                        <a:lnSpc>
                          <a:spcPct val="110000"/>
                        </a:lnSpc>
                        <a:spcBef>
                          <a:spcPts val="10"/>
                        </a:spcBef>
                        <a:tabLst>
                          <a:tab pos="444500" algn="l"/>
                        </a:tabLst>
                      </a:pPr>
                      <a:r>
                        <a:rPr sz="1200" spc="-15" dirty="0">
                          <a:latin typeface="Lucida Sans"/>
                          <a:cs typeface="Lucida Sans"/>
                        </a:rPr>
                        <a:t>a</a:t>
                      </a:r>
                      <a:r>
                        <a:rPr sz="1200" dirty="0">
                          <a:latin typeface="Lucida Sans"/>
                          <a:cs typeface="Lucida Sans"/>
                        </a:rPr>
                        <a:t>3	</a:t>
                      </a:r>
                      <a:r>
                        <a:rPr sz="1200" spc="15" dirty="0">
                          <a:latin typeface="Lucida Sans"/>
                          <a:cs typeface="Lucida Sans"/>
                        </a:rPr>
                        <a:t>y</a:t>
                      </a:r>
                      <a:r>
                        <a:rPr sz="1200" dirty="0">
                          <a:latin typeface="Lucida Sans"/>
                          <a:cs typeface="Lucida Sans"/>
                        </a:rPr>
                        <a:t>3 </a:t>
                      </a:r>
                      <a:endParaRPr lang="en-US" sz="1200" dirty="0" smtClean="0">
                        <a:latin typeface="Lucida Sans"/>
                        <a:cs typeface="Lucida Sans"/>
                      </a:endParaRPr>
                    </a:p>
                    <a:p>
                      <a:pPr marL="33020" marR="22225">
                        <a:lnSpc>
                          <a:spcPct val="110000"/>
                        </a:lnSpc>
                        <a:spcBef>
                          <a:spcPts val="10"/>
                        </a:spcBef>
                        <a:tabLst>
                          <a:tab pos="444500" algn="l"/>
                        </a:tabLst>
                      </a:pPr>
                      <a:r>
                        <a:rPr sz="1200" spc="-15" dirty="0" smtClean="0">
                          <a:latin typeface="Lucida Sans"/>
                          <a:cs typeface="Lucida Sans"/>
                        </a:rPr>
                        <a:t>a</a:t>
                      </a:r>
                      <a:r>
                        <a:rPr sz="1200" dirty="0" smtClean="0">
                          <a:latin typeface="Lucida Sans"/>
                          <a:cs typeface="Lucida Sans"/>
                        </a:rPr>
                        <a:t>4</a:t>
                      </a:r>
                      <a:r>
                        <a:rPr lang="en-US" sz="1200" dirty="0" smtClean="0">
                          <a:latin typeface="Lucida Sans"/>
                          <a:cs typeface="Lucida Sans"/>
                        </a:rPr>
                        <a:t>	</a:t>
                      </a:r>
                    </a:p>
                    <a:p>
                      <a:pPr marL="33020" marR="22225">
                        <a:lnSpc>
                          <a:spcPct val="110000"/>
                        </a:lnSpc>
                        <a:spcBef>
                          <a:spcPts val="10"/>
                        </a:spcBef>
                        <a:tabLst>
                          <a:tab pos="444500" algn="l"/>
                        </a:tabLst>
                      </a:pPr>
                      <a:r>
                        <a:rPr lang="en-US" sz="1200" spc="-15" dirty="0" smtClean="0">
                          <a:latin typeface="Lucida Sans"/>
                          <a:cs typeface="Lucida Sans"/>
                        </a:rPr>
                        <a:t>	</a:t>
                      </a:r>
                      <a:r>
                        <a:rPr sz="1200" spc="-15" dirty="0" smtClean="0">
                          <a:latin typeface="Lucida Sans"/>
                          <a:cs typeface="Lucida Sans"/>
                        </a:rPr>
                        <a:t>va</a:t>
                      </a:r>
                      <a:r>
                        <a:rPr sz="1200" spc="-5" dirty="0" smtClean="0">
                          <a:latin typeface="Lucida Sans"/>
                          <a:cs typeface="Lucida Sans"/>
                        </a:rPr>
                        <a:t>l</a:t>
                      </a:r>
                      <a:r>
                        <a:rPr sz="1200" spc="5" dirty="0" smtClean="0">
                          <a:latin typeface="Lucida Sans"/>
                          <a:cs typeface="Lucida Sans"/>
                        </a:rPr>
                        <a:t>i</a:t>
                      </a:r>
                      <a:r>
                        <a:rPr sz="1200" dirty="0" smtClean="0">
                          <a:latin typeface="Lucida Sans"/>
                          <a:cs typeface="Lucida Sans"/>
                        </a:rPr>
                        <a:t>d</a:t>
                      </a:r>
                      <a:endParaRPr sz="1200" dirty="0">
                        <a:latin typeface="Lucida Sans"/>
                        <a:cs typeface="Lucida San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8"/>
                        </a:spcBef>
                        <a:tabLst>
                          <a:tab pos="444500" algn="l"/>
                        </a:tabLst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33020">
                        <a:lnSpc>
                          <a:spcPct val="100000"/>
                        </a:lnSpc>
                      </a:pPr>
                      <a:r>
                        <a:rPr sz="1200" spc="-15" dirty="0" smtClean="0">
                          <a:latin typeface="Lucida Sans"/>
                          <a:cs typeface="Lucida Sans"/>
                        </a:rPr>
                        <a:t>a</a:t>
                      </a:r>
                      <a:r>
                        <a:rPr sz="1200" spc="10" dirty="0" smtClean="0">
                          <a:latin typeface="Lucida Sans"/>
                          <a:cs typeface="Lucida Sans"/>
                        </a:rPr>
                        <a:t>1</a:t>
                      </a:r>
                      <a:r>
                        <a:rPr sz="1200" dirty="0" smtClean="0">
                          <a:latin typeface="Lucida Sans"/>
                          <a:cs typeface="Lucida Sans"/>
                        </a:rPr>
                        <a:t>5</a:t>
                      </a:r>
                      <a:endParaRPr sz="1200" dirty="0"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lnL w="13091">
                      <a:solidFill>
                        <a:srgbClr val="000000"/>
                      </a:solidFill>
                      <a:prstDash val="solid"/>
                    </a:lnL>
                    <a:lnR w="13091">
                      <a:solidFill>
                        <a:srgbClr val="000000"/>
                      </a:solidFill>
                      <a:prstDash val="solid"/>
                    </a:lnR>
                    <a:lnT w="13091">
                      <a:solidFill>
                        <a:srgbClr val="000000"/>
                      </a:solidFill>
                      <a:prstDash val="solid"/>
                    </a:lnT>
                    <a:lnB w="130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 dirty="0"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lnL w="13091">
                      <a:solidFill>
                        <a:srgbClr val="000000"/>
                      </a:solidFill>
                      <a:prstDash val="solid"/>
                    </a:lnL>
                    <a:lnB w="980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5325">
                <a:tc>
                  <a:txBody>
                    <a:bodyPr/>
                    <a:lstStyle/>
                    <a:p>
                      <a:endParaRPr sz="1200" dirty="0"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lnR w="13091">
                      <a:solidFill>
                        <a:srgbClr val="000000"/>
                      </a:solidFill>
                      <a:prstDash val="solid"/>
                    </a:lnR>
                    <a:lnT w="9806">
                      <a:solidFill>
                        <a:srgbClr val="000000"/>
                      </a:solidFill>
                      <a:prstDash val="solid"/>
                    </a:lnT>
                    <a:lnB w="6537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3091">
                      <a:solidFill>
                        <a:srgbClr val="000000"/>
                      </a:solidFill>
                      <a:prstDash val="solid"/>
                    </a:lnL>
                    <a:lnR w="13091">
                      <a:solidFill>
                        <a:srgbClr val="000000"/>
                      </a:solidFill>
                      <a:prstDash val="solid"/>
                    </a:lnR>
                    <a:lnT w="13091">
                      <a:solidFill>
                        <a:srgbClr val="000000"/>
                      </a:solidFill>
                      <a:prstDash val="solid"/>
                    </a:lnT>
                    <a:lnB w="130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 dirty="0"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lnL w="13091">
                      <a:solidFill>
                        <a:srgbClr val="000000"/>
                      </a:solidFill>
                      <a:prstDash val="solid"/>
                    </a:lnL>
                    <a:lnT w="9806">
                      <a:solidFill>
                        <a:srgbClr val="000000"/>
                      </a:solidFill>
                      <a:prstDash val="solid"/>
                    </a:lnT>
                    <a:lnB w="980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2720">
                <a:tc>
                  <a:txBody>
                    <a:bodyPr/>
                    <a:lstStyle/>
                    <a:p>
                      <a:endParaRPr sz="1200" dirty="0"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lnR w="13091">
                      <a:solidFill>
                        <a:srgbClr val="000000"/>
                      </a:solidFill>
                      <a:prstDash val="solid"/>
                    </a:lnR>
                    <a:lnT w="6537">
                      <a:solidFill>
                        <a:srgbClr val="000000"/>
                      </a:solidFill>
                      <a:prstDash val="solid"/>
                    </a:lnT>
                    <a:lnB w="6537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3091">
                      <a:solidFill>
                        <a:srgbClr val="000000"/>
                      </a:solidFill>
                      <a:prstDash val="solid"/>
                    </a:lnL>
                    <a:lnR w="13091">
                      <a:solidFill>
                        <a:srgbClr val="000000"/>
                      </a:solidFill>
                      <a:prstDash val="solid"/>
                    </a:lnR>
                    <a:lnT w="13091">
                      <a:solidFill>
                        <a:srgbClr val="000000"/>
                      </a:solidFill>
                      <a:prstDash val="solid"/>
                    </a:lnT>
                    <a:lnB w="130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 dirty="0"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lnL w="13091">
                      <a:solidFill>
                        <a:srgbClr val="000000"/>
                      </a:solidFill>
                      <a:prstDash val="solid"/>
                    </a:lnL>
                    <a:lnT w="9806">
                      <a:solidFill>
                        <a:srgbClr val="000000"/>
                      </a:solidFill>
                      <a:prstDash val="solid"/>
                    </a:lnT>
                    <a:lnB w="980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2694">
                <a:tc>
                  <a:txBody>
                    <a:bodyPr/>
                    <a:lstStyle/>
                    <a:p>
                      <a:endParaRPr sz="1200" dirty="0"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lnR w="13091">
                      <a:solidFill>
                        <a:srgbClr val="000000"/>
                      </a:solidFill>
                      <a:prstDash val="solid"/>
                    </a:lnR>
                    <a:lnT w="6537">
                      <a:solidFill>
                        <a:srgbClr val="000000"/>
                      </a:solidFill>
                      <a:prstDash val="solid"/>
                    </a:lnT>
                    <a:lnB w="6537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3091">
                      <a:solidFill>
                        <a:srgbClr val="000000"/>
                      </a:solidFill>
                      <a:prstDash val="solid"/>
                    </a:lnL>
                    <a:lnR w="13091">
                      <a:solidFill>
                        <a:srgbClr val="000000"/>
                      </a:solidFill>
                      <a:prstDash val="solid"/>
                    </a:lnR>
                    <a:lnT w="13091">
                      <a:solidFill>
                        <a:srgbClr val="000000"/>
                      </a:solidFill>
                      <a:prstDash val="solid"/>
                    </a:lnT>
                    <a:lnB w="130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 dirty="0"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lnL w="13091">
                      <a:solidFill>
                        <a:srgbClr val="000000"/>
                      </a:solidFill>
                      <a:prstDash val="solid"/>
                    </a:lnL>
                    <a:lnT w="9806">
                      <a:solidFill>
                        <a:srgbClr val="000000"/>
                      </a:solidFill>
                      <a:prstDash val="solid"/>
                    </a:lnT>
                    <a:lnB w="980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5351">
                <a:tc>
                  <a:txBody>
                    <a:bodyPr/>
                    <a:lstStyle/>
                    <a:p>
                      <a:endParaRPr sz="1200" dirty="0"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lnR w="13091">
                      <a:solidFill>
                        <a:srgbClr val="000000"/>
                      </a:solidFill>
                      <a:prstDash val="solid"/>
                    </a:lnR>
                    <a:lnT w="6537">
                      <a:solidFill>
                        <a:srgbClr val="000000"/>
                      </a:solidFill>
                      <a:prstDash val="solid"/>
                    </a:lnT>
                    <a:lnB w="6537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3091">
                      <a:solidFill>
                        <a:srgbClr val="000000"/>
                      </a:solidFill>
                      <a:prstDash val="solid"/>
                    </a:lnL>
                    <a:lnR w="13091">
                      <a:solidFill>
                        <a:srgbClr val="000000"/>
                      </a:solidFill>
                      <a:prstDash val="solid"/>
                    </a:lnR>
                    <a:lnT w="13091">
                      <a:solidFill>
                        <a:srgbClr val="000000"/>
                      </a:solidFill>
                      <a:prstDash val="solid"/>
                    </a:lnT>
                    <a:lnB w="13091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endParaRPr sz="1200" dirty="0"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lnL w="13091">
                      <a:solidFill>
                        <a:srgbClr val="000000"/>
                      </a:solidFill>
                      <a:prstDash val="solid"/>
                    </a:lnL>
                    <a:lnT w="9806">
                      <a:solidFill>
                        <a:srgbClr val="000000"/>
                      </a:solidFill>
                      <a:prstDash val="solid"/>
                    </a:lnT>
                    <a:lnB w="980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2694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Lucida Sans"/>
                          <a:cs typeface="Lucida Sans"/>
                        </a:rPr>
                        <a:t>…</a:t>
                      </a:r>
                    </a:p>
                  </a:txBody>
                  <a:tcPr marL="0" marR="0" marT="0" marB="0" vert="vert270">
                    <a:lnR w="13091">
                      <a:solidFill>
                        <a:srgbClr val="000000"/>
                      </a:solidFill>
                      <a:prstDash val="solid"/>
                    </a:lnR>
                    <a:lnT w="6537">
                      <a:solidFill>
                        <a:srgbClr val="000000"/>
                      </a:solidFill>
                      <a:prstDash val="solid"/>
                    </a:lnT>
                    <a:lnB w="6537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3091">
                      <a:solidFill>
                        <a:srgbClr val="000000"/>
                      </a:solidFill>
                      <a:prstDash val="solid"/>
                    </a:lnL>
                    <a:lnR w="13091">
                      <a:solidFill>
                        <a:srgbClr val="000000"/>
                      </a:solidFill>
                      <a:prstDash val="solid"/>
                    </a:lnR>
                    <a:lnT w="13091">
                      <a:solidFill>
                        <a:srgbClr val="000000"/>
                      </a:solidFill>
                      <a:prstDash val="solid"/>
                    </a:lnT>
                    <a:lnB w="13091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3091">
                      <a:solidFill>
                        <a:srgbClr val="000000"/>
                      </a:solidFill>
                      <a:prstDash val="solid"/>
                    </a:lnL>
                    <a:lnT w="9806">
                      <a:solidFill>
                        <a:srgbClr val="000000"/>
                      </a:solidFill>
                      <a:prstDash val="solid"/>
                    </a:lnT>
                    <a:lnB w="980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959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R w="13091">
                      <a:solidFill>
                        <a:srgbClr val="000000"/>
                      </a:solidFill>
                      <a:prstDash val="solid"/>
                    </a:lnR>
                    <a:lnT w="6537">
                      <a:solidFill>
                        <a:srgbClr val="000000"/>
                      </a:solidFill>
                      <a:prstDash val="solid"/>
                    </a:lnT>
                    <a:lnB w="6537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3091">
                      <a:solidFill>
                        <a:srgbClr val="000000"/>
                      </a:solidFill>
                      <a:prstDash val="solid"/>
                    </a:lnL>
                    <a:lnR w="13091">
                      <a:solidFill>
                        <a:srgbClr val="000000"/>
                      </a:solidFill>
                      <a:prstDash val="solid"/>
                    </a:lnR>
                    <a:lnT w="13091">
                      <a:solidFill>
                        <a:srgbClr val="000000"/>
                      </a:solidFill>
                      <a:prstDash val="solid"/>
                    </a:lnT>
                    <a:lnB w="13091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endParaRPr sz="1200" dirty="0"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lnL w="13091">
                      <a:solidFill>
                        <a:srgbClr val="000000"/>
                      </a:solidFill>
                      <a:prstDash val="solid"/>
                    </a:lnL>
                    <a:lnT w="9806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02694">
                <a:tc>
                  <a:txBody>
                    <a:bodyPr/>
                    <a:lstStyle/>
                    <a:p>
                      <a:endParaRPr sz="1200" dirty="0">
                        <a:latin typeface="Lucida Sans"/>
                        <a:cs typeface="Lucida Sans"/>
                      </a:endParaRPr>
                    </a:p>
                  </a:txBody>
                  <a:tcPr marL="0" marR="0" marT="0" marB="0">
                    <a:lnR w="13091">
                      <a:solidFill>
                        <a:srgbClr val="000000"/>
                      </a:solidFill>
                      <a:prstDash val="solid"/>
                    </a:lnR>
                    <a:lnT w="6537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3091">
                      <a:solidFill>
                        <a:srgbClr val="000000"/>
                      </a:solidFill>
                      <a:prstDash val="solid"/>
                    </a:lnL>
                    <a:lnR w="13091">
                      <a:solidFill>
                        <a:srgbClr val="000000"/>
                      </a:solidFill>
                      <a:prstDash val="solid"/>
                    </a:lnR>
                    <a:lnT w="13091">
                      <a:solidFill>
                        <a:srgbClr val="000000"/>
                      </a:solidFill>
                      <a:prstDash val="solid"/>
                    </a:lnT>
                    <a:lnB w="13091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3091">
                      <a:solidFill>
                        <a:srgbClr val="000000"/>
                      </a:solidFill>
                      <a:prstDash val="solid"/>
                    </a:lnL>
                    <a:lnT w="9806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10" name="9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Κωδικοποιητές (</a:t>
            </a:r>
            <a:r>
              <a:rPr lang="en-GB" dirty="0" smtClean="0"/>
              <a:t>coders</a:t>
            </a:r>
            <a:r>
              <a:rPr lang="en-GB" dirty="0" smtClean="0"/>
              <a:t>) </a:t>
            </a:r>
            <a:r>
              <a:rPr lang="en-GB" sz="3200" b="0" dirty="0" smtClean="0"/>
              <a:t>1/2</a:t>
            </a:r>
            <a:endParaRPr lang="el-GR" sz="3200" b="0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340768"/>
            <a:ext cx="4906888" cy="5328592"/>
          </a:xfrm>
        </p:spPr>
        <p:txBody>
          <a:bodyPr/>
          <a:lstStyle/>
          <a:p>
            <a:r>
              <a:rPr lang="el-GR" sz="2000" dirty="0"/>
              <a:t>Κωδικοποιητής 16-σε-4</a:t>
            </a:r>
          </a:p>
          <a:p>
            <a:pPr lvl="1"/>
            <a:r>
              <a:rPr lang="el-GR" sz="2000" dirty="0"/>
              <a:t>Με έξοδο </a:t>
            </a:r>
            <a:r>
              <a:rPr lang="el-GR" sz="2000" dirty="0" err="1"/>
              <a:t>valid</a:t>
            </a:r>
            <a:r>
              <a:rPr lang="el-GR" sz="2000" dirty="0"/>
              <a:t> για να υποδεικνύει τις</a:t>
            </a:r>
          </a:p>
          <a:p>
            <a:pPr lvl="1"/>
            <a:r>
              <a:rPr lang="el-GR" sz="2000" dirty="0"/>
              <a:t>µη-έγκυρες </a:t>
            </a:r>
            <a:r>
              <a:rPr lang="el-GR" sz="2000" dirty="0" err="1"/>
              <a:t>κωδικές</a:t>
            </a:r>
            <a:r>
              <a:rPr lang="el-GR" sz="2000" dirty="0"/>
              <a:t> </a:t>
            </a:r>
            <a:r>
              <a:rPr lang="el-GR" sz="2000" dirty="0" smtClean="0"/>
              <a:t>λέξεις</a:t>
            </a:r>
            <a:endParaRPr lang="en-US" sz="2000" dirty="0" smtClean="0"/>
          </a:p>
          <a:p>
            <a:pPr lvl="1"/>
            <a:endParaRPr lang="en-US" dirty="0"/>
          </a:p>
          <a:p>
            <a:r>
              <a:rPr lang="el-GR" sz="2000" dirty="0" err="1"/>
              <a:t>Παράδειγµα</a:t>
            </a:r>
            <a:r>
              <a:rPr lang="el-GR" sz="2000" dirty="0"/>
              <a:t>: Κωδικοποιητής για ένα σύστηµα </a:t>
            </a:r>
            <a:r>
              <a:rPr lang="el-GR" sz="2000" dirty="0" err="1"/>
              <a:t>συναγερµού</a:t>
            </a:r>
            <a:r>
              <a:rPr lang="el-GR" sz="2000" dirty="0"/>
              <a:t> µε 8 ζώνες</a:t>
            </a:r>
          </a:p>
          <a:p>
            <a:pPr lvl="1"/>
            <a:r>
              <a:rPr lang="el-GR" sz="2000" dirty="0"/>
              <a:t>8 bit εισόδου: ένας αισθητήρας σε κάθε ζώνη</a:t>
            </a:r>
          </a:p>
          <a:p>
            <a:pPr lvl="1"/>
            <a:r>
              <a:rPr lang="el-GR" sz="2000" dirty="0"/>
              <a:t>3 bit εξόδου για την κωδικοποίηση των ζωνών</a:t>
            </a:r>
          </a:p>
          <a:p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1561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7"/>
          <p:cNvSpPr txBox="1"/>
          <p:nvPr/>
        </p:nvSpPr>
        <p:spPr>
          <a:xfrm>
            <a:off x="670644" y="1412776"/>
            <a:ext cx="8077820" cy="40472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>
                <a:latin typeface="Lucida Console"/>
                <a:cs typeface="Lucida Console"/>
              </a:rPr>
              <a:t>l</a:t>
            </a:r>
            <a:r>
              <a:rPr lang="en-US" sz="1600" spc="-15" dirty="0">
                <a:latin typeface="Lucida Console"/>
                <a:cs typeface="Lucida Console"/>
              </a:rPr>
              <a:t>ib</a:t>
            </a:r>
            <a:r>
              <a:rPr lang="en-US" sz="1600" dirty="0">
                <a:latin typeface="Lucida Console"/>
                <a:cs typeface="Lucida Console"/>
              </a:rPr>
              <a:t>r</a:t>
            </a:r>
            <a:r>
              <a:rPr lang="en-US" sz="1600" spc="-15" dirty="0">
                <a:latin typeface="Lucida Console"/>
                <a:cs typeface="Lucida Console"/>
              </a:rPr>
              <a:t>ar</a:t>
            </a:r>
            <a:r>
              <a:rPr lang="en-US" sz="1600" spc="-10" dirty="0">
                <a:latin typeface="Lucida Console"/>
                <a:cs typeface="Lucida Console"/>
              </a:rPr>
              <a:t>y</a:t>
            </a:r>
            <a:r>
              <a:rPr lang="en-US" sz="1600" spc="5" dirty="0">
                <a:latin typeface="Lucida Console"/>
                <a:cs typeface="Lucida Console"/>
              </a:rPr>
              <a:t> </a:t>
            </a:r>
            <a:r>
              <a:rPr lang="en-US" sz="1600" spc="-15" dirty="0">
                <a:latin typeface="Lucida Console"/>
                <a:cs typeface="Lucida Console"/>
              </a:rPr>
              <a:t>ieee</a:t>
            </a:r>
            <a:r>
              <a:rPr lang="en-US" sz="1600" spc="-10" dirty="0">
                <a:latin typeface="Lucida Console"/>
                <a:cs typeface="Lucida Console"/>
              </a:rPr>
              <a:t>;</a:t>
            </a:r>
            <a:endParaRPr lang="en-US" sz="1600" dirty="0">
              <a:latin typeface="Lucida Console"/>
              <a:cs typeface="Lucida Console"/>
            </a:endParaRPr>
          </a:p>
          <a:p>
            <a:pPr>
              <a:spcBef>
                <a:spcPts val="600"/>
              </a:spcBef>
            </a:pPr>
            <a:r>
              <a:rPr lang="en-US" sz="1600" dirty="0">
                <a:latin typeface="Lucida Console"/>
                <a:cs typeface="Lucida Console"/>
              </a:rPr>
              <a:t>u</a:t>
            </a:r>
            <a:r>
              <a:rPr lang="en-US" sz="1600" spc="-15" dirty="0">
                <a:latin typeface="Lucida Console"/>
                <a:cs typeface="Lucida Console"/>
              </a:rPr>
              <a:t>s</a:t>
            </a:r>
            <a:r>
              <a:rPr lang="en-US" sz="1600" spc="-10" dirty="0">
                <a:latin typeface="Lucida Console"/>
                <a:cs typeface="Lucida Console"/>
              </a:rPr>
              <a:t>e</a:t>
            </a:r>
            <a:r>
              <a:rPr lang="en-US" sz="1600" spc="5" dirty="0">
                <a:latin typeface="Lucida Console"/>
                <a:cs typeface="Lucida Console"/>
              </a:rPr>
              <a:t> </a:t>
            </a:r>
            <a:r>
              <a:rPr lang="en-US" sz="1600" spc="-15" dirty="0">
                <a:latin typeface="Lucida Console"/>
                <a:cs typeface="Lucida Console"/>
              </a:rPr>
              <a:t>ieee.s</a:t>
            </a:r>
            <a:r>
              <a:rPr lang="en-US" sz="1600" dirty="0">
                <a:latin typeface="Lucida Console"/>
                <a:cs typeface="Lucida Console"/>
              </a:rPr>
              <a:t>t</a:t>
            </a:r>
            <a:r>
              <a:rPr lang="en-US" sz="1600" spc="-15" dirty="0">
                <a:latin typeface="Lucida Console"/>
                <a:cs typeface="Lucida Console"/>
              </a:rPr>
              <a:t>d_</a:t>
            </a:r>
            <a:r>
              <a:rPr lang="en-US" sz="1600" dirty="0">
                <a:latin typeface="Lucida Console"/>
                <a:cs typeface="Lucida Console"/>
              </a:rPr>
              <a:t>l</a:t>
            </a:r>
            <a:r>
              <a:rPr lang="en-US" sz="1600" spc="-15" dirty="0">
                <a:latin typeface="Lucida Console"/>
                <a:cs typeface="Lucida Console"/>
              </a:rPr>
              <a:t>og</a:t>
            </a:r>
            <a:r>
              <a:rPr lang="en-US" sz="1600" dirty="0">
                <a:latin typeface="Lucida Console"/>
                <a:cs typeface="Lucida Console"/>
              </a:rPr>
              <a:t>i</a:t>
            </a:r>
            <a:r>
              <a:rPr lang="en-US" sz="1600" spc="-15" dirty="0">
                <a:latin typeface="Lucida Console"/>
                <a:cs typeface="Lucida Console"/>
              </a:rPr>
              <a:t>c_</a:t>
            </a:r>
            <a:r>
              <a:rPr lang="en-US" sz="1600" dirty="0">
                <a:latin typeface="Lucida Console"/>
                <a:cs typeface="Lucida Console"/>
              </a:rPr>
              <a:t>1</a:t>
            </a:r>
            <a:r>
              <a:rPr lang="en-US" sz="1600" spc="-15" dirty="0">
                <a:latin typeface="Lucida Console"/>
                <a:cs typeface="Lucida Console"/>
              </a:rPr>
              <a:t>1</a:t>
            </a:r>
            <a:r>
              <a:rPr lang="en-US" sz="1600" dirty="0">
                <a:latin typeface="Lucida Console"/>
                <a:cs typeface="Lucida Console"/>
              </a:rPr>
              <a:t>6</a:t>
            </a:r>
            <a:r>
              <a:rPr lang="en-US" sz="1600" spc="-15" dirty="0">
                <a:latin typeface="Lucida Console"/>
                <a:cs typeface="Lucida Console"/>
              </a:rPr>
              <a:t>4</a:t>
            </a:r>
            <a:r>
              <a:rPr lang="en-US" sz="1600" spc="-25" dirty="0">
                <a:latin typeface="Lucida Console"/>
                <a:cs typeface="Lucida Console"/>
              </a:rPr>
              <a:t>.</a:t>
            </a:r>
            <a:r>
              <a:rPr lang="en-US" sz="1600" dirty="0">
                <a:latin typeface="Lucida Console"/>
                <a:cs typeface="Lucida Console"/>
              </a:rPr>
              <a:t>all</a:t>
            </a:r>
            <a:r>
              <a:rPr lang="en-US" sz="1600" spc="-10" dirty="0">
                <a:latin typeface="Lucida Console"/>
                <a:cs typeface="Lucida Console"/>
              </a:rPr>
              <a:t>;</a:t>
            </a:r>
            <a:endParaRPr lang="en-US" sz="1600" dirty="0">
              <a:latin typeface="Lucida Console"/>
              <a:cs typeface="Lucida Console"/>
            </a:endParaRPr>
          </a:p>
          <a:p>
            <a:pPr>
              <a:spcBef>
                <a:spcPts val="600"/>
              </a:spcBef>
            </a:pPr>
            <a:r>
              <a:rPr lang="en-US" sz="1600" dirty="0">
                <a:latin typeface="Lucida Console"/>
                <a:cs typeface="Lucida Console"/>
              </a:rPr>
              <a:t>e</a:t>
            </a:r>
            <a:r>
              <a:rPr lang="en-US" sz="1600" spc="-15" dirty="0">
                <a:latin typeface="Lucida Console"/>
                <a:cs typeface="Lucida Console"/>
              </a:rPr>
              <a:t>nt</a:t>
            </a:r>
            <a:r>
              <a:rPr lang="en-US" sz="1600" dirty="0">
                <a:latin typeface="Lucida Console"/>
                <a:cs typeface="Lucida Console"/>
              </a:rPr>
              <a:t>i</a:t>
            </a:r>
            <a:r>
              <a:rPr lang="en-US" sz="1600" spc="-15" dirty="0">
                <a:latin typeface="Lucida Console"/>
                <a:cs typeface="Lucida Console"/>
              </a:rPr>
              <a:t>t</a:t>
            </a:r>
            <a:r>
              <a:rPr lang="en-US" sz="1600" spc="-10" dirty="0">
                <a:latin typeface="Lucida Console"/>
                <a:cs typeface="Lucida Console"/>
              </a:rPr>
              <a:t>y</a:t>
            </a:r>
            <a:r>
              <a:rPr lang="en-US" sz="1600" spc="5" dirty="0">
                <a:latin typeface="Lucida Console"/>
                <a:cs typeface="Lucida Console"/>
              </a:rPr>
              <a:t> </a:t>
            </a:r>
            <a:r>
              <a:rPr lang="en-US" sz="1600" spc="-15" dirty="0">
                <a:latin typeface="Lucida Console"/>
                <a:cs typeface="Lucida Console"/>
              </a:rPr>
              <a:t>alar</a:t>
            </a:r>
            <a:r>
              <a:rPr lang="en-US" sz="1600" spc="-10" dirty="0">
                <a:latin typeface="Lucida Console"/>
                <a:cs typeface="Lucida Console"/>
              </a:rPr>
              <a:t>m </a:t>
            </a:r>
            <a:r>
              <a:rPr lang="en-US" sz="1600" dirty="0">
                <a:latin typeface="Lucida Console"/>
                <a:cs typeface="Lucida Console"/>
              </a:rPr>
              <a:t>i</a:t>
            </a:r>
            <a:r>
              <a:rPr lang="en-US" sz="1600" spc="-10" dirty="0">
                <a:latin typeface="Lucida Console"/>
                <a:cs typeface="Lucida Console"/>
              </a:rPr>
              <a:t>s </a:t>
            </a:r>
            <a:r>
              <a:rPr lang="en-US" sz="1600" dirty="0">
                <a:latin typeface="Lucida Console"/>
                <a:cs typeface="Lucida Console"/>
              </a:rPr>
              <a:t>po</a:t>
            </a:r>
            <a:r>
              <a:rPr lang="en-US" sz="1600" spc="-15" dirty="0">
                <a:latin typeface="Lucida Console"/>
                <a:cs typeface="Lucida Console"/>
              </a:rPr>
              <a:t>r</a:t>
            </a:r>
            <a:r>
              <a:rPr lang="en-US" sz="1600" spc="-10" dirty="0">
                <a:latin typeface="Lucida Console"/>
                <a:cs typeface="Lucida Console"/>
              </a:rPr>
              <a:t>t</a:t>
            </a:r>
            <a:r>
              <a:rPr lang="en-US" sz="1600" spc="5" dirty="0">
                <a:latin typeface="Lucida Console"/>
                <a:cs typeface="Lucida Console"/>
              </a:rPr>
              <a:t> </a:t>
            </a:r>
            <a:r>
              <a:rPr lang="en-US" sz="1600" spc="-10" dirty="0">
                <a:latin typeface="Lucida Console"/>
                <a:cs typeface="Lucida Console"/>
              </a:rPr>
              <a:t>(</a:t>
            </a:r>
            <a:r>
              <a:rPr lang="en-US" sz="1600" spc="-5" dirty="0">
                <a:latin typeface="Lucida Console"/>
                <a:cs typeface="Lucida Console"/>
              </a:rPr>
              <a:t> </a:t>
            </a:r>
            <a:r>
              <a:rPr lang="en-US" sz="1600" spc="-15" dirty="0">
                <a:latin typeface="Lucida Console"/>
                <a:cs typeface="Lucida Console"/>
              </a:rPr>
              <a:t>zon</a:t>
            </a:r>
            <a:r>
              <a:rPr lang="en-US" sz="1600" spc="-10" dirty="0">
                <a:latin typeface="Lucida Console"/>
                <a:cs typeface="Lucida Console"/>
              </a:rPr>
              <a:t>e : </a:t>
            </a:r>
            <a:r>
              <a:rPr lang="en-US" sz="1600" dirty="0">
                <a:latin typeface="Lucida Console"/>
                <a:cs typeface="Lucida Console"/>
              </a:rPr>
              <a:t>i</a:t>
            </a:r>
            <a:r>
              <a:rPr lang="en-US" sz="1600" spc="-10" dirty="0">
                <a:latin typeface="Lucida Console"/>
                <a:cs typeface="Lucida Console"/>
              </a:rPr>
              <a:t>n</a:t>
            </a:r>
            <a:r>
              <a:rPr lang="en-US" sz="1600" dirty="0">
                <a:latin typeface="Lucida Console"/>
                <a:cs typeface="Lucida Console"/>
              </a:rPr>
              <a:t>	</a:t>
            </a:r>
            <a:r>
              <a:rPr lang="en-US" sz="1600" spc="-15" dirty="0">
                <a:latin typeface="Lucida Console"/>
                <a:cs typeface="Lucida Console"/>
              </a:rPr>
              <a:t>std</a:t>
            </a:r>
            <a:r>
              <a:rPr lang="en-US" sz="1600" dirty="0">
                <a:latin typeface="Lucida Console"/>
                <a:cs typeface="Lucida Console"/>
              </a:rPr>
              <a:t>_</a:t>
            </a:r>
            <a:r>
              <a:rPr lang="en-US" sz="1600" spc="-15" dirty="0">
                <a:latin typeface="Lucida Console"/>
                <a:cs typeface="Lucida Console"/>
              </a:rPr>
              <a:t>lo</a:t>
            </a:r>
            <a:r>
              <a:rPr lang="en-US" sz="1600" dirty="0">
                <a:latin typeface="Lucida Console"/>
                <a:cs typeface="Lucida Console"/>
              </a:rPr>
              <a:t>g</a:t>
            </a:r>
            <a:r>
              <a:rPr lang="en-US" sz="1600" spc="-15" dirty="0">
                <a:latin typeface="Lucida Console"/>
                <a:cs typeface="Lucida Console"/>
              </a:rPr>
              <a:t>ic</a:t>
            </a:r>
            <a:r>
              <a:rPr lang="en-US" sz="1600" dirty="0">
                <a:latin typeface="Lucida Console"/>
                <a:cs typeface="Lucida Console"/>
              </a:rPr>
              <a:t>_</a:t>
            </a:r>
            <a:r>
              <a:rPr lang="en-US" sz="1600" spc="-15" dirty="0">
                <a:latin typeface="Lucida Console"/>
                <a:cs typeface="Lucida Console"/>
              </a:rPr>
              <a:t>ve</a:t>
            </a:r>
            <a:r>
              <a:rPr lang="en-US" sz="1600" dirty="0">
                <a:latin typeface="Lucida Console"/>
                <a:cs typeface="Lucida Console"/>
              </a:rPr>
              <a:t>c</a:t>
            </a:r>
            <a:r>
              <a:rPr lang="en-US" sz="1600" spc="-15" dirty="0">
                <a:latin typeface="Lucida Console"/>
                <a:cs typeface="Lucida Console"/>
              </a:rPr>
              <a:t>t</a:t>
            </a:r>
            <a:r>
              <a:rPr lang="en-US" sz="1600" dirty="0">
                <a:latin typeface="Lucida Console"/>
                <a:cs typeface="Lucida Console"/>
              </a:rPr>
              <a:t>o</a:t>
            </a:r>
            <a:r>
              <a:rPr lang="en-US" sz="1600" spc="-10" dirty="0">
                <a:latin typeface="Lucida Console"/>
                <a:cs typeface="Lucida Console"/>
              </a:rPr>
              <a:t>r</a:t>
            </a:r>
            <a:r>
              <a:rPr lang="en-US" sz="1600" spc="-5" dirty="0">
                <a:latin typeface="Lucida Console"/>
                <a:cs typeface="Lucida Console"/>
              </a:rPr>
              <a:t> </a:t>
            </a:r>
            <a:r>
              <a:rPr lang="en-US" sz="1600" spc="-15" dirty="0">
                <a:latin typeface="Lucida Console"/>
                <a:cs typeface="Lucida Console"/>
              </a:rPr>
              <a:t>(</a:t>
            </a:r>
            <a:r>
              <a:rPr lang="en-US" sz="1600" spc="-10" dirty="0">
                <a:latin typeface="Lucida Console"/>
                <a:cs typeface="Lucida Console"/>
              </a:rPr>
              <a:t>1</a:t>
            </a:r>
            <a:r>
              <a:rPr lang="en-US" sz="1600" spc="-5" dirty="0">
                <a:latin typeface="Lucida Console"/>
                <a:cs typeface="Lucida Console"/>
              </a:rPr>
              <a:t> </a:t>
            </a:r>
            <a:r>
              <a:rPr lang="en-US" sz="1600" dirty="0">
                <a:latin typeface="Lucida Console"/>
                <a:cs typeface="Lucida Console"/>
              </a:rPr>
              <a:t>t</a:t>
            </a:r>
            <a:r>
              <a:rPr lang="en-US" sz="1600" spc="-10" dirty="0">
                <a:latin typeface="Lucida Console"/>
                <a:cs typeface="Lucida Console"/>
              </a:rPr>
              <a:t>o</a:t>
            </a:r>
            <a:r>
              <a:rPr lang="en-US" sz="1600" spc="5" dirty="0">
                <a:latin typeface="Lucida Console"/>
                <a:cs typeface="Lucida Console"/>
              </a:rPr>
              <a:t> </a:t>
            </a:r>
            <a:r>
              <a:rPr lang="en-US" sz="1600" spc="-15" dirty="0">
                <a:latin typeface="Lucida Console"/>
                <a:cs typeface="Lucida Console"/>
              </a:rPr>
              <a:t>8)</a:t>
            </a:r>
            <a:r>
              <a:rPr lang="en-US" sz="1600" spc="-10" dirty="0">
                <a:latin typeface="Lucida Console"/>
                <a:cs typeface="Lucida Console"/>
              </a:rPr>
              <a:t>;</a:t>
            </a:r>
            <a:endParaRPr lang="en-US" sz="1600" dirty="0">
              <a:latin typeface="Lucida Console"/>
              <a:cs typeface="Lucida Console"/>
            </a:endParaRPr>
          </a:p>
          <a:p>
            <a:pPr marL="619760">
              <a:spcBef>
                <a:spcPts val="600"/>
              </a:spcBef>
              <a:tabLst>
                <a:tab pos="1588135" algn="l"/>
              </a:tabLst>
            </a:pPr>
            <a:r>
              <a:rPr sz="1600" spc="-15" dirty="0" smtClean="0">
                <a:latin typeface="Lucida Console"/>
                <a:cs typeface="Lucida Console"/>
              </a:rPr>
              <a:t>i</a:t>
            </a:r>
            <a:r>
              <a:rPr sz="1600" dirty="0" smtClean="0">
                <a:latin typeface="Lucida Console"/>
                <a:cs typeface="Lucida Console"/>
              </a:rPr>
              <a:t>n</a:t>
            </a:r>
            <a:r>
              <a:rPr sz="1600" spc="-15" dirty="0" smtClean="0">
                <a:latin typeface="Lucida Console"/>
                <a:cs typeface="Lucida Console"/>
              </a:rPr>
              <a:t>tr</a:t>
            </a:r>
            <a:r>
              <a:rPr sz="1600" dirty="0" smtClean="0">
                <a:latin typeface="Lucida Console"/>
                <a:cs typeface="Lucida Console"/>
              </a:rPr>
              <a:t>u</a:t>
            </a:r>
            <a:r>
              <a:rPr sz="1600" spc="-15" dirty="0" smtClean="0">
                <a:latin typeface="Lucida Console"/>
                <a:cs typeface="Lucida Console"/>
              </a:rPr>
              <a:t>de</a:t>
            </a:r>
            <a:r>
              <a:rPr sz="1600" dirty="0" smtClean="0">
                <a:latin typeface="Lucida Console"/>
                <a:cs typeface="Lucida Console"/>
              </a:rPr>
              <a:t>r</a:t>
            </a:r>
            <a:r>
              <a:rPr sz="1600" spc="-15" dirty="0" smtClean="0">
                <a:latin typeface="Lucida Console"/>
                <a:cs typeface="Lucida Console"/>
              </a:rPr>
              <a:t>_z</a:t>
            </a:r>
            <a:r>
              <a:rPr sz="1600" dirty="0" smtClean="0">
                <a:latin typeface="Lucida Console"/>
                <a:cs typeface="Lucida Console"/>
              </a:rPr>
              <a:t>o</a:t>
            </a:r>
            <a:r>
              <a:rPr sz="1600" spc="-15" dirty="0" smtClean="0">
                <a:latin typeface="Lucida Console"/>
                <a:cs typeface="Lucida Console"/>
              </a:rPr>
              <a:t>n</a:t>
            </a:r>
            <a:r>
              <a:rPr sz="1600" spc="-10" dirty="0" smtClean="0">
                <a:latin typeface="Lucida Console"/>
                <a:cs typeface="Lucida Console"/>
              </a:rPr>
              <a:t>e</a:t>
            </a:r>
            <a:r>
              <a:rPr sz="1600" spc="5" dirty="0" smtClean="0">
                <a:latin typeface="Lucida Console"/>
                <a:cs typeface="Lucida Console"/>
              </a:rPr>
              <a:t> </a:t>
            </a:r>
            <a:r>
              <a:rPr sz="1600" spc="-10" dirty="0">
                <a:latin typeface="Lucida Console"/>
                <a:cs typeface="Lucida Console"/>
              </a:rPr>
              <a:t>:</a:t>
            </a:r>
            <a:r>
              <a:rPr sz="1600" spc="-15" dirty="0">
                <a:latin typeface="Lucida Console"/>
                <a:cs typeface="Lucida Console"/>
              </a:rPr>
              <a:t> </a:t>
            </a:r>
            <a:r>
              <a:rPr sz="1600" dirty="0">
                <a:latin typeface="Lucida Console"/>
                <a:cs typeface="Lucida Console"/>
              </a:rPr>
              <a:t>ou</a:t>
            </a:r>
            <a:r>
              <a:rPr sz="1600" spc="-10" dirty="0">
                <a:latin typeface="Lucida Console"/>
                <a:cs typeface="Lucida Console"/>
              </a:rPr>
              <a:t>t</a:t>
            </a:r>
            <a:r>
              <a:rPr sz="1600" spc="5" dirty="0">
                <a:latin typeface="Lucida Console"/>
                <a:cs typeface="Lucida Console"/>
              </a:rPr>
              <a:t> </a:t>
            </a:r>
            <a:r>
              <a:rPr sz="1600" spc="-15" dirty="0">
                <a:latin typeface="Lucida Console"/>
                <a:cs typeface="Lucida Console"/>
              </a:rPr>
              <a:t>std_lo</a:t>
            </a:r>
            <a:r>
              <a:rPr sz="1600" dirty="0">
                <a:latin typeface="Lucida Console"/>
                <a:cs typeface="Lucida Console"/>
              </a:rPr>
              <a:t>g</a:t>
            </a:r>
            <a:r>
              <a:rPr sz="1600" spc="-15" dirty="0">
                <a:latin typeface="Lucida Console"/>
                <a:cs typeface="Lucida Console"/>
              </a:rPr>
              <a:t>ic</a:t>
            </a:r>
            <a:r>
              <a:rPr sz="1600" dirty="0">
                <a:latin typeface="Lucida Console"/>
                <a:cs typeface="Lucida Console"/>
              </a:rPr>
              <a:t>_</a:t>
            </a:r>
            <a:r>
              <a:rPr sz="1600" spc="-15" dirty="0">
                <a:latin typeface="Lucida Console"/>
                <a:cs typeface="Lucida Console"/>
              </a:rPr>
              <a:t>ve</a:t>
            </a:r>
            <a:r>
              <a:rPr sz="1600" dirty="0">
                <a:latin typeface="Lucida Console"/>
                <a:cs typeface="Lucida Console"/>
              </a:rPr>
              <a:t>c</a:t>
            </a:r>
            <a:r>
              <a:rPr sz="1600" spc="-15" dirty="0">
                <a:latin typeface="Lucida Console"/>
                <a:cs typeface="Lucida Console"/>
              </a:rPr>
              <a:t>t</a:t>
            </a:r>
            <a:r>
              <a:rPr sz="1600" dirty="0">
                <a:latin typeface="Lucida Console"/>
                <a:cs typeface="Lucida Console"/>
              </a:rPr>
              <a:t>o</a:t>
            </a:r>
            <a:r>
              <a:rPr sz="1600" spc="-15" dirty="0">
                <a:latin typeface="Lucida Console"/>
                <a:cs typeface="Lucida Console"/>
              </a:rPr>
              <a:t>r(</a:t>
            </a:r>
            <a:r>
              <a:rPr sz="1600" spc="-10" dirty="0">
                <a:latin typeface="Lucida Console"/>
                <a:cs typeface="Lucida Console"/>
              </a:rPr>
              <a:t>2</a:t>
            </a:r>
            <a:r>
              <a:rPr sz="1600" spc="-15" dirty="0">
                <a:latin typeface="Lucida Console"/>
                <a:cs typeface="Lucida Console"/>
              </a:rPr>
              <a:t> </a:t>
            </a:r>
            <a:r>
              <a:rPr sz="1600" dirty="0">
                <a:latin typeface="Lucida Console"/>
                <a:cs typeface="Lucida Console"/>
              </a:rPr>
              <a:t>dow</a:t>
            </a:r>
            <a:r>
              <a:rPr sz="1600" spc="-15" dirty="0">
                <a:latin typeface="Lucida Console"/>
                <a:cs typeface="Lucida Console"/>
              </a:rPr>
              <a:t>nt</a:t>
            </a:r>
            <a:r>
              <a:rPr sz="1600" spc="-10" dirty="0">
                <a:latin typeface="Lucida Console"/>
                <a:cs typeface="Lucida Console"/>
              </a:rPr>
              <a:t>o</a:t>
            </a:r>
            <a:r>
              <a:rPr sz="1600" spc="5" dirty="0">
                <a:latin typeface="Lucida Console"/>
                <a:cs typeface="Lucida Console"/>
              </a:rPr>
              <a:t> </a:t>
            </a:r>
            <a:r>
              <a:rPr sz="1600" spc="-15" dirty="0">
                <a:latin typeface="Lucida Console"/>
                <a:cs typeface="Lucida Console"/>
              </a:rPr>
              <a:t>0)</a:t>
            </a:r>
            <a:r>
              <a:rPr sz="1600" spc="-10" dirty="0">
                <a:latin typeface="Lucida Console"/>
                <a:cs typeface="Lucida Console"/>
              </a:rPr>
              <a:t>; </a:t>
            </a:r>
            <a:endParaRPr lang="el-GR" sz="1600" spc="-10" dirty="0" smtClean="0">
              <a:latin typeface="Lucida Console"/>
              <a:cs typeface="Lucida Console"/>
            </a:endParaRPr>
          </a:p>
          <a:p>
            <a:pPr marL="619760">
              <a:spcBef>
                <a:spcPts val="600"/>
              </a:spcBef>
              <a:tabLst>
                <a:tab pos="1588135" algn="l"/>
              </a:tabLst>
            </a:pPr>
            <a:r>
              <a:rPr sz="1600" spc="-15" dirty="0" smtClean="0">
                <a:latin typeface="Lucida Console"/>
                <a:cs typeface="Lucida Console"/>
              </a:rPr>
              <a:t>v</a:t>
            </a:r>
            <a:r>
              <a:rPr sz="1600" dirty="0" smtClean="0">
                <a:latin typeface="Lucida Console"/>
                <a:cs typeface="Lucida Console"/>
              </a:rPr>
              <a:t>a</a:t>
            </a:r>
            <a:r>
              <a:rPr sz="1600" spc="-15" dirty="0" smtClean="0">
                <a:latin typeface="Lucida Console"/>
                <a:cs typeface="Lucida Console"/>
              </a:rPr>
              <a:t>li</a:t>
            </a:r>
            <a:r>
              <a:rPr sz="1600" spc="-10" dirty="0" smtClean="0">
                <a:latin typeface="Lucida Console"/>
                <a:cs typeface="Lucida Console"/>
              </a:rPr>
              <a:t>d</a:t>
            </a:r>
            <a:r>
              <a:rPr sz="1600" dirty="0">
                <a:latin typeface="Lucida Console"/>
                <a:cs typeface="Lucida Console"/>
              </a:rPr>
              <a:t>	</a:t>
            </a:r>
            <a:r>
              <a:rPr sz="1600" spc="-10" dirty="0">
                <a:latin typeface="Lucida Console"/>
                <a:cs typeface="Lucida Console"/>
              </a:rPr>
              <a:t>: </a:t>
            </a:r>
            <a:r>
              <a:rPr sz="1600" dirty="0">
                <a:latin typeface="Lucida Console"/>
                <a:cs typeface="Lucida Console"/>
              </a:rPr>
              <a:t>ou</a:t>
            </a:r>
            <a:r>
              <a:rPr sz="1600" spc="-10" dirty="0">
                <a:latin typeface="Lucida Console"/>
                <a:cs typeface="Lucida Console"/>
              </a:rPr>
              <a:t>t</a:t>
            </a:r>
            <a:r>
              <a:rPr sz="1600" spc="5" dirty="0">
                <a:latin typeface="Lucida Console"/>
                <a:cs typeface="Lucida Console"/>
              </a:rPr>
              <a:t> </a:t>
            </a:r>
            <a:r>
              <a:rPr sz="1600" spc="-15" dirty="0">
                <a:latin typeface="Lucida Console"/>
                <a:cs typeface="Lucida Console"/>
              </a:rPr>
              <a:t>std_lo</a:t>
            </a:r>
            <a:r>
              <a:rPr sz="1600" dirty="0">
                <a:latin typeface="Lucida Console"/>
                <a:cs typeface="Lucida Console"/>
              </a:rPr>
              <a:t>g</a:t>
            </a:r>
            <a:r>
              <a:rPr sz="1600" spc="-15" dirty="0">
                <a:latin typeface="Lucida Console"/>
                <a:cs typeface="Lucida Console"/>
              </a:rPr>
              <a:t>i</a:t>
            </a:r>
            <a:r>
              <a:rPr sz="1600" spc="-10" dirty="0">
                <a:latin typeface="Lucida Console"/>
                <a:cs typeface="Lucida Console"/>
              </a:rPr>
              <a:t>c</a:t>
            </a:r>
            <a:r>
              <a:rPr sz="1600" spc="5" dirty="0">
                <a:latin typeface="Lucida Console"/>
                <a:cs typeface="Lucida Console"/>
              </a:rPr>
              <a:t> </a:t>
            </a:r>
            <a:r>
              <a:rPr sz="1600" spc="-15" dirty="0">
                <a:latin typeface="Lucida Console"/>
                <a:cs typeface="Lucida Console"/>
              </a:rPr>
              <a:t>)</a:t>
            </a:r>
            <a:r>
              <a:rPr sz="1600" spc="-10" dirty="0">
                <a:latin typeface="Lucida Console"/>
                <a:cs typeface="Lucida Console"/>
              </a:rPr>
              <a:t>;</a:t>
            </a:r>
            <a:endParaRPr sz="1600" dirty="0">
              <a:latin typeface="Lucida Console"/>
              <a:cs typeface="Lucida Console"/>
            </a:endParaRPr>
          </a:p>
          <a:p>
            <a:pPr>
              <a:spcBef>
                <a:spcPts val="600"/>
              </a:spcBef>
            </a:pPr>
            <a:r>
              <a:rPr sz="1600" dirty="0">
                <a:latin typeface="Lucida Console"/>
                <a:cs typeface="Lucida Console"/>
              </a:rPr>
              <a:t>e</a:t>
            </a:r>
            <a:r>
              <a:rPr sz="1600" spc="-15" dirty="0">
                <a:latin typeface="Lucida Console"/>
                <a:cs typeface="Lucida Console"/>
              </a:rPr>
              <a:t>n</a:t>
            </a:r>
            <a:r>
              <a:rPr sz="1600" spc="-10" dirty="0">
                <a:latin typeface="Lucida Console"/>
                <a:cs typeface="Lucida Console"/>
              </a:rPr>
              <a:t>d</a:t>
            </a:r>
            <a:r>
              <a:rPr sz="1600" spc="5" dirty="0">
                <a:latin typeface="Lucida Console"/>
                <a:cs typeface="Lucida Console"/>
              </a:rPr>
              <a:t> </a:t>
            </a:r>
            <a:r>
              <a:rPr sz="1600" spc="-15" dirty="0">
                <a:latin typeface="Lucida Console"/>
                <a:cs typeface="Lucida Console"/>
              </a:rPr>
              <a:t>en</a:t>
            </a:r>
            <a:r>
              <a:rPr sz="1600" dirty="0">
                <a:latin typeface="Lucida Console"/>
                <a:cs typeface="Lucida Console"/>
              </a:rPr>
              <a:t>t</a:t>
            </a:r>
            <a:r>
              <a:rPr sz="1600" spc="-15" dirty="0">
                <a:latin typeface="Lucida Console"/>
                <a:cs typeface="Lucida Console"/>
              </a:rPr>
              <a:t>it</a:t>
            </a:r>
            <a:r>
              <a:rPr sz="1600" spc="-10" dirty="0">
                <a:latin typeface="Lucida Console"/>
                <a:cs typeface="Lucida Console"/>
              </a:rPr>
              <a:t>y</a:t>
            </a:r>
            <a:r>
              <a:rPr sz="1600" spc="5" dirty="0">
                <a:latin typeface="Lucida Console"/>
                <a:cs typeface="Lucida Console"/>
              </a:rPr>
              <a:t> </a:t>
            </a:r>
            <a:r>
              <a:rPr sz="1600" spc="-15" dirty="0">
                <a:latin typeface="Lucida Console"/>
                <a:cs typeface="Lucida Console"/>
              </a:rPr>
              <a:t>alarm</a:t>
            </a:r>
            <a:r>
              <a:rPr sz="1600" spc="-10" dirty="0">
                <a:latin typeface="Lucida Console"/>
                <a:cs typeface="Lucida Console"/>
              </a:rPr>
              <a:t>;</a:t>
            </a:r>
            <a:endParaRPr sz="1600" dirty="0">
              <a:latin typeface="Lucida Console"/>
              <a:cs typeface="Lucida Console"/>
            </a:endParaRPr>
          </a:p>
          <a:p>
            <a:pPr marR="2065020">
              <a:spcBef>
                <a:spcPts val="600"/>
              </a:spcBef>
            </a:pPr>
            <a:r>
              <a:rPr sz="1600" dirty="0">
                <a:latin typeface="Lucida Console"/>
                <a:cs typeface="Lucida Console"/>
              </a:rPr>
              <a:t>a</a:t>
            </a:r>
            <a:r>
              <a:rPr sz="1600" spc="-15" dirty="0">
                <a:latin typeface="Lucida Console"/>
                <a:cs typeface="Lucida Console"/>
              </a:rPr>
              <a:t>rc</a:t>
            </a:r>
            <a:r>
              <a:rPr sz="1600" dirty="0">
                <a:latin typeface="Lucida Console"/>
                <a:cs typeface="Lucida Console"/>
              </a:rPr>
              <a:t>h</a:t>
            </a:r>
            <a:r>
              <a:rPr sz="1600" spc="-15" dirty="0">
                <a:latin typeface="Lucida Console"/>
                <a:cs typeface="Lucida Console"/>
              </a:rPr>
              <a:t>it</a:t>
            </a:r>
            <a:r>
              <a:rPr sz="1600" dirty="0">
                <a:latin typeface="Lucida Console"/>
                <a:cs typeface="Lucida Console"/>
              </a:rPr>
              <a:t>e</a:t>
            </a:r>
            <a:r>
              <a:rPr sz="1600" spc="-15" dirty="0">
                <a:latin typeface="Lucida Console"/>
                <a:cs typeface="Lucida Console"/>
              </a:rPr>
              <a:t>ctu</a:t>
            </a:r>
            <a:r>
              <a:rPr sz="1600" dirty="0">
                <a:latin typeface="Lucida Console"/>
                <a:cs typeface="Lucida Console"/>
              </a:rPr>
              <a:t>r</a:t>
            </a:r>
            <a:r>
              <a:rPr sz="1600" spc="-10" dirty="0">
                <a:latin typeface="Lucida Console"/>
                <a:cs typeface="Lucida Console"/>
              </a:rPr>
              <a:t>e</a:t>
            </a:r>
            <a:r>
              <a:rPr sz="1600" spc="5" dirty="0">
                <a:latin typeface="Lucida Console"/>
                <a:cs typeface="Lucida Console"/>
              </a:rPr>
              <a:t> </a:t>
            </a:r>
            <a:r>
              <a:rPr sz="1600" spc="-15" dirty="0">
                <a:latin typeface="Lucida Console"/>
                <a:cs typeface="Lucida Console"/>
              </a:rPr>
              <a:t>eq</a:t>
            </a:r>
            <a:r>
              <a:rPr sz="1600" spc="-10" dirty="0">
                <a:latin typeface="Lucida Console"/>
                <a:cs typeface="Lucida Console"/>
              </a:rPr>
              <a:t>n</a:t>
            </a:r>
            <a:r>
              <a:rPr sz="1600" spc="-15" dirty="0">
                <a:latin typeface="Lucida Console"/>
                <a:cs typeface="Lucida Console"/>
              </a:rPr>
              <a:t> </a:t>
            </a:r>
            <a:r>
              <a:rPr sz="1600" dirty="0">
                <a:latin typeface="Lucida Console"/>
                <a:cs typeface="Lucida Console"/>
              </a:rPr>
              <a:t>o</a:t>
            </a:r>
            <a:r>
              <a:rPr sz="1600" spc="-10" dirty="0">
                <a:latin typeface="Lucida Console"/>
                <a:cs typeface="Lucida Console"/>
              </a:rPr>
              <a:t>f</a:t>
            </a:r>
            <a:r>
              <a:rPr sz="1600" spc="5" dirty="0">
                <a:latin typeface="Lucida Console"/>
                <a:cs typeface="Lucida Console"/>
              </a:rPr>
              <a:t> </a:t>
            </a:r>
            <a:r>
              <a:rPr sz="1600" spc="-15" dirty="0">
                <a:latin typeface="Lucida Console"/>
                <a:cs typeface="Lucida Console"/>
              </a:rPr>
              <a:t>alar</a:t>
            </a:r>
            <a:r>
              <a:rPr sz="1600" spc="-10" dirty="0">
                <a:latin typeface="Lucida Console"/>
                <a:cs typeface="Lucida Console"/>
              </a:rPr>
              <a:t>m </a:t>
            </a:r>
            <a:r>
              <a:rPr sz="1600" dirty="0">
                <a:latin typeface="Lucida Console"/>
                <a:cs typeface="Lucida Console"/>
              </a:rPr>
              <a:t>i</a:t>
            </a:r>
            <a:r>
              <a:rPr sz="1600" spc="-10" dirty="0">
                <a:latin typeface="Lucida Console"/>
                <a:cs typeface="Lucida Console"/>
              </a:rPr>
              <a:t>s </a:t>
            </a:r>
            <a:r>
              <a:rPr sz="1600" dirty="0">
                <a:latin typeface="Lucida Console"/>
                <a:cs typeface="Lucida Console"/>
              </a:rPr>
              <a:t>b</a:t>
            </a:r>
            <a:r>
              <a:rPr sz="1600" spc="-15" dirty="0">
                <a:latin typeface="Lucida Console"/>
                <a:cs typeface="Lucida Console"/>
              </a:rPr>
              <a:t>eg</a:t>
            </a:r>
            <a:r>
              <a:rPr sz="1600" dirty="0">
                <a:latin typeface="Lucida Console"/>
                <a:cs typeface="Lucida Console"/>
              </a:rPr>
              <a:t>i</a:t>
            </a:r>
            <a:r>
              <a:rPr sz="1600" spc="-10" dirty="0">
                <a:latin typeface="Lucida Console"/>
                <a:cs typeface="Lucida Console"/>
              </a:rPr>
              <a:t>n</a:t>
            </a:r>
            <a:endParaRPr sz="1600" dirty="0">
              <a:latin typeface="Lucida Console"/>
              <a:cs typeface="Lucida Console"/>
            </a:endParaRPr>
          </a:p>
          <a:p>
            <a:pPr marL="137160">
              <a:spcBef>
                <a:spcPts val="600"/>
              </a:spcBef>
            </a:pPr>
            <a:r>
              <a:rPr sz="1600" spc="-15" dirty="0">
                <a:latin typeface="Lucida Console"/>
                <a:cs typeface="Lucida Console"/>
              </a:rPr>
              <a:t>i</a:t>
            </a:r>
            <a:r>
              <a:rPr sz="1600" dirty="0">
                <a:latin typeface="Lucida Console"/>
                <a:cs typeface="Lucida Console"/>
              </a:rPr>
              <a:t>n</a:t>
            </a:r>
            <a:r>
              <a:rPr sz="1600" spc="-15" dirty="0">
                <a:latin typeface="Lucida Console"/>
                <a:cs typeface="Lucida Console"/>
              </a:rPr>
              <a:t>tr</a:t>
            </a:r>
            <a:r>
              <a:rPr sz="1600" dirty="0">
                <a:latin typeface="Lucida Console"/>
                <a:cs typeface="Lucida Console"/>
              </a:rPr>
              <a:t>u</a:t>
            </a:r>
            <a:r>
              <a:rPr sz="1600" spc="-15" dirty="0">
                <a:latin typeface="Lucida Console"/>
                <a:cs typeface="Lucida Console"/>
              </a:rPr>
              <a:t>der</a:t>
            </a:r>
            <a:r>
              <a:rPr sz="1600" dirty="0">
                <a:latin typeface="Lucida Console"/>
                <a:cs typeface="Lucida Console"/>
              </a:rPr>
              <a:t>_</a:t>
            </a:r>
            <a:r>
              <a:rPr sz="1600" spc="-15" dirty="0">
                <a:latin typeface="Lucida Console"/>
                <a:cs typeface="Lucida Console"/>
              </a:rPr>
              <a:t>zo</a:t>
            </a:r>
            <a:r>
              <a:rPr sz="1600" dirty="0">
                <a:latin typeface="Lucida Console"/>
                <a:cs typeface="Lucida Console"/>
              </a:rPr>
              <a:t>n</a:t>
            </a:r>
            <a:r>
              <a:rPr sz="1600" spc="-15" dirty="0">
                <a:latin typeface="Lucida Console"/>
                <a:cs typeface="Lucida Console"/>
              </a:rPr>
              <a:t>e(</a:t>
            </a:r>
            <a:r>
              <a:rPr sz="1600" dirty="0">
                <a:latin typeface="Lucida Console"/>
                <a:cs typeface="Lucida Console"/>
              </a:rPr>
              <a:t>2</a:t>
            </a:r>
            <a:r>
              <a:rPr sz="1600" spc="-10" dirty="0">
                <a:latin typeface="Lucida Console"/>
                <a:cs typeface="Lucida Console"/>
              </a:rPr>
              <a:t>)</a:t>
            </a:r>
            <a:r>
              <a:rPr sz="1600" spc="-5" dirty="0">
                <a:latin typeface="Lucida Console"/>
                <a:cs typeface="Lucida Console"/>
              </a:rPr>
              <a:t> </a:t>
            </a:r>
            <a:r>
              <a:rPr sz="1600" dirty="0">
                <a:latin typeface="Lucida Console"/>
                <a:cs typeface="Lucida Console"/>
              </a:rPr>
              <a:t>&lt;</a:t>
            </a:r>
            <a:r>
              <a:rPr sz="1600" spc="-10" dirty="0">
                <a:latin typeface="Lucida Console"/>
                <a:cs typeface="Lucida Console"/>
              </a:rPr>
              <a:t>=</a:t>
            </a:r>
            <a:r>
              <a:rPr sz="1600" spc="5" dirty="0">
                <a:latin typeface="Lucida Console"/>
                <a:cs typeface="Lucida Console"/>
              </a:rPr>
              <a:t> </a:t>
            </a:r>
            <a:r>
              <a:rPr sz="1600" spc="-15" dirty="0">
                <a:latin typeface="Lucida Console"/>
                <a:cs typeface="Lucida Console"/>
              </a:rPr>
              <a:t>zon</a:t>
            </a:r>
            <a:r>
              <a:rPr sz="1600" dirty="0">
                <a:latin typeface="Lucida Console"/>
                <a:cs typeface="Lucida Console"/>
              </a:rPr>
              <a:t>e</a:t>
            </a:r>
            <a:r>
              <a:rPr sz="1600" spc="-15" dirty="0">
                <a:latin typeface="Lucida Console"/>
                <a:cs typeface="Lucida Console"/>
              </a:rPr>
              <a:t>(5</a:t>
            </a:r>
            <a:r>
              <a:rPr sz="1600" spc="-10" dirty="0">
                <a:latin typeface="Lucida Console"/>
                <a:cs typeface="Lucida Console"/>
              </a:rPr>
              <a:t>)</a:t>
            </a:r>
            <a:r>
              <a:rPr sz="1600" spc="-5" dirty="0">
                <a:latin typeface="Lucida Console"/>
                <a:cs typeface="Lucida Console"/>
              </a:rPr>
              <a:t> </a:t>
            </a:r>
            <a:r>
              <a:rPr sz="1600" dirty="0">
                <a:latin typeface="Lucida Console"/>
                <a:cs typeface="Lucida Console"/>
              </a:rPr>
              <a:t>o</a:t>
            </a:r>
            <a:r>
              <a:rPr sz="1600" spc="-10" dirty="0">
                <a:latin typeface="Lucida Console"/>
                <a:cs typeface="Lucida Console"/>
              </a:rPr>
              <a:t>r</a:t>
            </a:r>
            <a:r>
              <a:rPr sz="1600" spc="5" dirty="0">
                <a:latin typeface="Lucida Console"/>
                <a:cs typeface="Lucida Console"/>
              </a:rPr>
              <a:t> </a:t>
            </a:r>
            <a:r>
              <a:rPr sz="1600" spc="-15" dirty="0">
                <a:latin typeface="Lucida Console"/>
                <a:cs typeface="Lucida Console"/>
              </a:rPr>
              <a:t>zone(</a:t>
            </a:r>
            <a:r>
              <a:rPr sz="1600" dirty="0">
                <a:latin typeface="Lucida Console"/>
                <a:cs typeface="Lucida Console"/>
              </a:rPr>
              <a:t>6</a:t>
            </a:r>
            <a:r>
              <a:rPr sz="1600" spc="-10" dirty="0">
                <a:latin typeface="Lucida Console"/>
                <a:cs typeface="Lucida Console"/>
              </a:rPr>
              <a:t>) </a:t>
            </a:r>
            <a:r>
              <a:rPr sz="1600" dirty="0">
                <a:latin typeface="Lucida Console"/>
                <a:cs typeface="Lucida Console"/>
              </a:rPr>
              <a:t>o</a:t>
            </a:r>
            <a:r>
              <a:rPr sz="1600" spc="-10" dirty="0">
                <a:latin typeface="Lucida Console"/>
                <a:cs typeface="Lucida Console"/>
              </a:rPr>
              <a:t>r</a:t>
            </a:r>
            <a:r>
              <a:rPr sz="1600" spc="5" dirty="0">
                <a:latin typeface="Lucida Console"/>
                <a:cs typeface="Lucida Console"/>
              </a:rPr>
              <a:t> </a:t>
            </a:r>
            <a:r>
              <a:rPr sz="1600" spc="-15" dirty="0">
                <a:latin typeface="Lucida Console"/>
                <a:cs typeface="Lucida Console"/>
              </a:rPr>
              <a:t>zon</a:t>
            </a:r>
            <a:r>
              <a:rPr sz="1600" dirty="0">
                <a:latin typeface="Lucida Console"/>
                <a:cs typeface="Lucida Console"/>
              </a:rPr>
              <a:t>e</a:t>
            </a:r>
            <a:r>
              <a:rPr sz="1600" spc="-15" dirty="0">
                <a:latin typeface="Lucida Console"/>
                <a:cs typeface="Lucida Console"/>
              </a:rPr>
              <a:t>(7</a:t>
            </a:r>
            <a:r>
              <a:rPr sz="1600" spc="-10" dirty="0">
                <a:latin typeface="Lucida Console"/>
                <a:cs typeface="Lucida Console"/>
              </a:rPr>
              <a:t>)</a:t>
            </a:r>
            <a:r>
              <a:rPr sz="1600" dirty="0">
                <a:latin typeface="Lucida Console"/>
                <a:cs typeface="Lucida Console"/>
              </a:rPr>
              <a:t> </a:t>
            </a:r>
            <a:r>
              <a:rPr sz="1600" dirty="0" smtClean="0">
                <a:latin typeface="Lucida Console"/>
                <a:cs typeface="Lucida Console"/>
              </a:rPr>
              <a:t>o</a:t>
            </a:r>
            <a:r>
              <a:rPr sz="1600" spc="-10" dirty="0" smtClean="0">
                <a:latin typeface="Lucida Console"/>
                <a:cs typeface="Lucida Console"/>
              </a:rPr>
              <a:t>r</a:t>
            </a:r>
            <a:r>
              <a:rPr lang="en-US" sz="1600" spc="-10" dirty="0" smtClean="0">
                <a:latin typeface="Lucida Console"/>
                <a:cs typeface="Lucida Console"/>
              </a:rPr>
              <a:t> </a:t>
            </a:r>
            <a:r>
              <a:rPr sz="1600" spc="-15" dirty="0" smtClean="0">
                <a:latin typeface="Lucida Console"/>
                <a:cs typeface="Lucida Console"/>
              </a:rPr>
              <a:t>zon</a:t>
            </a:r>
            <a:r>
              <a:rPr sz="1600" dirty="0" smtClean="0">
                <a:latin typeface="Lucida Console"/>
                <a:cs typeface="Lucida Console"/>
              </a:rPr>
              <a:t>e</a:t>
            </a:r>
            <a:r>
              <a:rPr sz="1600" spc="-15" dirty="0" smtClean="0">
                <a:latin typeface="Lucida Console"/>
                <a:cs typeface="Lucida Console"/>
              </a:rPr>
              <a:t>(8</a:t>
            </a:r>
            <a:r>
              <a:rPr sz="1600" dirty="0">
                <a:latin typeface="Lucida Console"/>
                <a:cs typeface="Lucida Console"/>
              </a:rPr>
              <a:t>)</a:t>
            </a:r>
            <a:r>
              <a:rPr sz="1600" spc="-10" dirty="0">
                <a:latin typeface="Lucida Console"/>
                <a:cs typeface="Lucida Console"/>
              </a:rPr>
              <a:t>;</a:t>
            </a:r>
            <a:endParaRPr sz="1600" dirty="0">
              <a:latin typeface="Lucida Console"/>
              <a:cs typeface="Lucida Console"/>
            </a:endParaRPr>
          </a:p>
          <a:p>
            <a:pPr marL="137160">
              <a:spcBef>
                <a:spcPts val="600"/>
              </a:spcBef>
            </a:pPr>
            <a:r>
              <a:rPr sz="1600" spc="-15" dirty="0">
                <a:latin typeface="Lucida Console"/>
                <a:cs typeface="Lucida Console"/>
              </a:rPr>
              <a:t>i</a:t>
            </a:r>
            <a:r>
              <a:rPr sz="1600" dirty="0">
                <a:latin typeface="Lucida Console"/>
                <a:cs typeface="Lucida Console"/>
              </a:rPr>
              <a:t>n</a:t>
            </a:r>
            <a:r>
              <a:rPr sz="1600" spc="-15" dirty="0">
                <a:latin typeface="Lucida Console"/>
                <a:cs typeface="Lucida Console"/>
              </a:rPr>
              <a:t>tr</a:t>
            </a:r>
            <a:r>
              <a:rPr sz="1600" dirty="0">
                <a:latin typeface="Lucida Console"/>
                <a:cs typeface="Lucida Console"/>
              </a:rPr>
              <a:t>u</a:t>
            </a:r>
            <a:r>
              <a:rPr sz="1600" spc="-15" dirty="0">
                <a:latin typeface="Lucida Console"/>
                <a:cs typeface="Lucida Console"/>
              </a:rPr>
              <a:t>der</a:t>
            </a:r>
            <a:r>
              <a:rPr sz="1600" dirty="0">
                <a:latin typeface="Lucida Console"/>
                <a:cs typeface="Lucida Console"/>
              </a:rPr>
              <a:t>_</a:t>
            </a:r>
            <a:r>
              <a:rPr sz="1600" spc="-15" dirty="0">
                <a:latin typeface="Lucida Console"/>
                <a:cs typeface="Lucida Console"/>
              </a:rPr>
              <a:t>zo</a:t>
            </a:r>
            <a:r>
              <a:rPr sz="1600" dirty="0">
                <a:latin typeface="Lucida Console"/>
                <a:cs typeface="Lucida Console"/>
              </a:rPr>
              <a:t>n</a:t>
            </a:r>
            <a:r>
              <a:rPr sz="1600" spc="-15" dirty="0">
                <a:latin typeface="Lucida Console"/>
                <a:cs typeface="Lucida Console"/>
              </a:rPr>
              <a:t>e(</a:t>
            </a:r>
            <a:r>
              <a:rPr sz="1600" dirty="0">
                <a:latin typeface="Lucida Console"/>
                <a:cs typeface="Lucida Console"/>
              </a:rPr>
              <a:t>1</a:t>
            </a:r>
            <a:r>
              <a:rPr sz="1600" spc="-10" dirty="0">
                <a:latin typeface="Lucida Console"/>
                <a:cs typeface="Lucida Console"/>
              </a:rPr>
              <a:t>)</a:t>
            </a:r>
            <a:r>
              <a:rPr sz="1600" spc="-5" dirty="0">
                <a:latin typeface="Lucida Console"/>
                <a:cs typeface="Lucida Console"/>
              </a:rPr>
              <a:t> </a:t>
            </a:r>
            <a:r>
              <a:rPr sz="1600" dirty="0">
                <a:latin typeface="Lucida Console"/>
                <a:cs typeface="Lucida Console"/>
              </a:rPr>
              <a:t>&lt;</a:t>
            </a:r>
            <a:r>
              <a:rPr sz="1600" spc="-10" dirty="0">
                <a:latin typeface="Lucida Console"/>
                <a:cs typeface="Lucida Console"/>
              </a:rPr>
              <a:t>=</a:t>
            </a:r>
            <a:r>
              <a:rPr sz="1600" spc="5" dirty="0">
                <a:latin typeface="Lucida Console"/>
                <a:cs typeface="Lucida Console"/>
              </a:rPr>
              <a:t> </a:t>
            </a:r>
            <a:r>
              <a:rPr sz="1600" spc="-15" dirty="0">
                <a:latin typeface="Lucida Console"/>
                <a:cs typeface="Lucida Console"/>
              </a:rPr>
              <a:t>zon</a:t>
            </a:r>
            <a:r>
              <a:rPr sz="1600" dirty="0">
                <a:latin typeface="Lucida Console"/>
                <a:cs typeface="Lucida Console"/>
              </a:rPr>
              <a:t>e</a:t>
            </a:r>
            <a:r>
              <a:rPr sz="1600" spc="-15" dirty="0">
                <a:latin typeface="Lucida Console"/>
                <a:cs typeface="Lucida Console"/>
              </a:rPr>
              <a:t>(3</a:t>
            </a:r>
            <a:r>
              <a:rPr sz="1600" spc="-10" dirty="0">
                <a:latin typeface="Lucida Console"/>
                <a:cs typeface="Lucida Console"/>
              </a:rPr>
              <a:t>)</a:t>
            </a:r>
            <a:r>
              <a:rPr sz="1600" spc="-5" dirty="0">
                <a:latin typeface="Lucida Console"/>
                <a:cs typeface="Lucida Console"/>
              </a:rPr>
              <a:t> </a:t>
            </a:r>
            <a:r>
              <a:rPr sz="1600" dirty="0">
                <a:latin typeface="Lucida Console"/>
                <a:cs typeface="Lucida Console"/>
              </a:rPr>
              <a:t>o</a:t>
            </a:r>
            <a:r>
              <a:rPr sz="1600" spc="-10" dirty="0">
                <a:latin typeface="Lucida Console"/>
                <a:cs typeface="Lucida Console"/>
              </a:rPr>
              <a:t>r</a:t>
            </a:r>
            <a:r>
              <a:rPr sz="1600" spc="5" dirty="0">
                <a:latin typeface="Lucida Console"/>
                <a:cs typeface="Lucida Console"/>
              </a:rPr>
              <a:t> </a:t>
            </a:r>
            <a:r>
              <a:rPr sz="1600" spc="-15" dirty="0">
                <a:latin typeface="Lucida Console"/>
                <a:cs typeface="Lucida Console"/>
              </a:rPr>
              <a:t>zone(</a:t>
            </a:r>
            <a:r>
              <a:rPr sz="1600" dirty="0">
                <a:latin typeface="Lucida Console"/>
                <a:cs typeface="Lucida Console"/>
              </a:rPr>
              <a:t>4</a:t>
            </a:r>
            <a:r>
              <a:rPr sz="1600" spc="-10" dirty="0">
                <a:latin typeface="Lucida Console"/>
                <a:cs typeface="Lucida Console"/>
              </a:rPr>
              <a:t>) </a:t>
            </a:r>
            <a:r>
              <a:rPr sz="1600" dirty="0">
                <a:latin typeface="Lucida Console"/>
                <a:cs typeface="Lucida Console"/>
              </a:rPr>
              <a:t>o</a:t>
            </a:r>
            <a:r>
              <a:rPr sz="1600" spc="-10" dirty="0">
                <a:latin typeface="Lucida Console"/>
                <a:cs typeface="Lucida Console"/>
              </a:rPr>
              <a:t>r</a:t>
            </a:r>
            <a:r>
              <a:rPr sz="1600" spc="5" dirty="0">
                <a:latin typeface="Lucida Console"/>
                <a:cs typeface="Lucida Console"/>
              </a:rPr>
              <a:t> </a:t>
            </a:r>
            <a:r>
              <a:rPr sz="1600" spc="-15" dirty="0">
                <a:latin typeface="Lucida Console"/>
                <a:cs typeface="Lucida Console"/>
              </a:rPr>
              <a:t>zon</a:t>
            </a:r>
            <a:r>
              <a:rPr sz="1600" dirty="0">
                <a:latin typeface="Lucida Console"/>
                <a:cs typeface="Lucida Console"/>
              </a:rPr>
              <a:t>e</a:t>
            </a:r>
            <a:r>
              <a:rPr sz="1600" spc="-15" dirty="0">
                <a:latin typeface="Lucida Console"/>
                <a:cs typeface="Lucida Console"/>
              </a:rPr>
              <a:t>(7</a:t>
            </a:r>
            <a:r>
              <a:rPr sz="1600" spc="-10" dirty="0">
                <a:latin typeface="Lucida Console"/>
                <a:cs typeface="Lucida Console"/>
              </a:rPr>
              <a:t>)</a:t>
            </a:r>
            <a:r>
              <a:rPr sz="1600" dirty="0">
                <a:latin typeface="Lucida Console"/>
                <a:cs typeface="Lucida Console"/>
              </a:rPr>
              <a:t> </a:t>
            </a:r>
            <a:r>
              <a:rPr sz="1600" dirty="0" smtClean="0">
                <a:latin typeface="Lucida Console"/>
                <a:cs typeface="Lucida Console"/>
              </a:rPr>
              <a:t>o</a:t>
            </a:r>
            <a:r>
              <a:rPr sz="1600" spc="-10" dirty="0" smtClean="0">
                <a:latin typeface="Lucida Console"/>
                <a:cs typeface="Lucida Console"/>
              </a:rPr>
              <a:t>r</a:t>
            </a:r>
            <a:r>
              <a:rPr lang="en-US" sz="1600" spc="-10" dirty="0" smtClean="0">
                <a:latin typeface="Lucida Console"/>
                <a:cs typeface="Lucida Console"/>
              </a:rPr>
              <a:t> </a:t>
            </a:r>
            <a:r>
              <a:rPr sz="1600" spc="-15" dirty="0" smtClean="0">
                <a:latin typeface="Lucida Console"/>
                <a:cs typeface="Lucida Console"/>
              </a:rPr>
              <a:t>zon</a:t>
            </a:r>
            <a:r>
              <a:rPr sz="1600" dirty="0" smtClean="0">
                <a:latin typeface="Lucida Console"/>
                <a:cs typeface="Lucida Console"/>
              </a:rPr>
              <a:t>e</a:t>
            </a:r>
            <a:r>
              <a:rPr sz="1600" spc="-15" dirty="0" smtClean="0">
                <a:latin typeface="Lucida Console"/>
                <a:cs typeface="Lucida Console"/>
              </a:rPr>
              <a:t>(8</a:t>
            </a:r>
            <a:r>
              <a:rPr sz="1600" dirty="0">
                <a:latin typeface="Lucida Console"/>
                <a:cs typeface="Lucida Console"/>
              </a:rPr>
              <a:t>)</a:t>
            </a:r>
            <a:r>
              <a:rPr sz="1600" spc="-10" dirty="0">
                <a:latin typeface="Lucida Console"/>
                <a:cs typeface="Lucida Console"/>
              </a:rPr>
              <a:t>;</a:t>
            </a:r>
            <a:endParaRPr sz="1600" dirty="0">
              <a:latin typeface="Lucida Console"/>
              <a:cs typeface="Lucida Console"/>
            </a:endParaRPr>
          </a:p>
          <a:p>
            <a:pPr marL="137160">
              <a:spcBef>
                <a:spcPts val="600"/>
              </a:spcBef>
            </a:pPr>
            <a:r>
              <a:rPr sz="1600" spc="-15" dirty="0">
                <a:latin typeface="Lucida Console"/>
                <a:cs typeface="Lucida Console"/>
              </a:rPr>
              <a:t>i</a:t>
            </a:r>
            <a:r>
              <a:rPr sz="1600" dirty="0">
                <a:latin typeface="Lucida Console"/>
                <a:cs typeface="Lucida Console"/>
              </a:rPr>
              <a:t>n</a:t>
            </a:r>
            <a:r>
              <a:rPr sz="1600" spc="-15" dirty="0">
                <a:latin typeface="Lucida Console"/>
                <a:cs typeface="Lucida Console"/>
              </a:rPr>
              <a:t>tr</a:t>
            </a:r>
            <a:r>
              <a:rPr sz="1600" dirty="0">
                <a:latin typeface="Lucida Console"/>
                <a:cs typeface="Lucida Console"/>
              </a:rPr>
              <a:t>u</a:t>
            </a:r>
            <a:r>
              <a:rPr sz="1600" spc="-15" dirty="0">
                <a:latin typeface="Lucida Console"/>
                <a:cs typeface="Lucida Console"/>
              </a:rPr>
              <a:t>der</a:t>
            </a:r>
            <a:r>
              <a:rPr sz="1600" dirty="0">
                <a:latin typeface="Lucida Console"/>
                <a:cs typeface="Lucida Console"/>
              </a:rPr>
              <a:t>_</a:t>
            </a:r>
            <a:r>
              <a:rPr sz="1600" spc="-15" dirty="0">
                <a:latin typeface="Lucida Console"/>
                <a:cs typeface="Lucida Console"/>
              </a:rPr>
              <a:t>zo</a:t>
            </a:r>
            <a:r>
              <a:rPr sz="1600" dirty="0">
                <a:latin typeface="Lucida Console"/>
                <a:cs typeface="Lucida Console"/>
              </a:rPr>
              <a:t>n</a:t>
            </a:r>
            <a:r>
              <a:rPr sz="1600" spc="-15" dirty="0">
                <a:latin typeface="Lucida Console"/>
                <a:cs typeface="Lucida Console"/>
              </a:rPr>
              <a:t>e(</a:t>
            </a:r>
            <a:r>
              <a:rPr sz="1600" dirty="0">
                <a:latin typeface="Lucida Console"/>
                <a:cs typeface="Lucida Console"/>
              </a:rPr>
              <a:t>0</a:t>
            </a:r>
            <a:r>
              <a:rPr sz="1600" spc="-10" dirty="0">
                <a:latin typeface="Lucida Console"/>
                <a:cs typeface="Lucida Console"/>
              </a:rPr>
              <a:t>)</a:t>
            </a:r>
            <a:r>
              <a:rPr sz="1600" spc="-5" dirty="0">
                <a:latin typeface="Lucida Console"/>
                <a:cs typeface="Lucida Console"/>
              </a:rPr>
              <a:t> </a:t>
            </a:r>
            <a:r>
              <a:rPr sz="1600" dirty="0">
                <a:latin typeface="Lucida Console"/>
                <a:cs typeface="Lucida Console"/>
              </a:rPr>
              <a:t>&lt;</a:t>
            </a:r>
            <a:r>
              <a:rPr sz="1600" spc="-10" dirty="0">
                <a:latin typeface="Lucida Console"/>
                <a:cs typeface="Lucida Console"/>
              </a:rPr>
              <a:t>=</a:t>
            </a:r>
            <a:r>
              <a:rPr sz="1600" spc="5" dirty="0">
                <a:latin typeface="Lucida Console"/>
                <a:cs typeface="Lucida Console"/>
              </a:rPr>
              <a:t> </a:t>
            </a:r>
            <a:r>
              <a:rPr sz="1600" spc="-15" dirty="0">
                <a:latin typeface="Lucida Console"/>
                <a:cs typeface="Lucida Console"/>
              </a:rPr>
              <a:t>zon</a:t>
            </a:r>
            <a:r>
              <a:rPr sz="1600" dirty="0">
                <a:latin typeface="Lucida Console"/>
                <a:cs typeface="Lucida Console"/>
              </a:rPr>
              <a:t>e</a:t>
            </a:r>
            <a:r>
              <a:rPr sz="1600" spc="-15" dirty="0">
                <a:latin typeface="Lucida Console"/>
                <a:cs typeface="Lucida Console"/>
              </a:rPr>
              <a:t>(2</a:t>
            </a:r>
            <a:r>
              <a:rPr sz="1600" spc="-10" dirty="0">
                <a:latin typeface="Lucida Console"/>
                <a:cs typeface="Lucida Console"/>
              </a:rPr>
              <a:t>)</a:t>
            </a:r>
            <a:r>
              <a:rPr sz="1600" spc="-5" dirty="0">
                <a:latin typeface="Lucida Console"/>
                <a:cs typeface="Lucida Console"/>
              </a:rPr>
              <a:t> </a:t>
            </a:r>
            <a:r>
              <a:rPr sz="1600" dirty="0">
                <a:latin typeface="Lucida Console"/>
                <a:cs typeface="Lucida Console"/>
              </a:rPr>
              <a:t>o</a:t>
            </a:r>
            <a:r>
              <a:rPr sz="1600" spc="-10" dirty="0">
                <a:latin typeface="Lucida Console"/>
                <a:cs typeface="Lucida Console"/>
              </a:rPr>
              <a:t>r</a:t>
            </a:r>
            <a:r>
              <a:rPr sz="1600" spc="5" dirty="0">
                <a:latin typeface="Lucida Console"/>
                <a:cs typeface="Lucida Console"/>
              </a:rPr>
              <a:t> </a:t>
            </a:r>
            <a:r>
              <a:rPr sz="1600" spc="-15" dirty="0">
                <a:latin typeface="Lucida Console"/>
                <a:cs typeface="Lucida Console"/>
              </a:rPr>
              <a:t>zone(</a:t>
            </a:r>
            <a:r>
              <a:rPr sz="1600" dirty="0">
                <a:latin typeface="Lucida Console"/>
                <a:cs typeface="Lucida Console"/>
              </a:rPr>
              <a:t>4</a:t>
            </a:r>
            <a:r>
              <a:rPr sz="1600" spc="-10" dirty="0">
                <a:latin typeface="Lucida Console"/>
                <a:cs typeface="Lucida Console"/>
              </a:rPr>
              <a:t>) </a:t>
            </a:r>
            <a:r>
              <a:rPr sz="1600" dirty="0">
                <a:latin typeface="Lucida Console"/>
                <a:cs typeface="Lucida Console"/>
              </a:rPr>
              <a:t>o</a:t>
            </a:r>
            <a:r>
              <a:rPr sz="1600" spc="-10" dirty="0">
                <a:latin typeface="Lucida Console"/>
                <a:cs typeface="Lucida Console"/>
              </a:rPr>
              <a:t>r</a:t>
            </a:r>
            <a:r>
              <a:rPr sz="1600" spc="5" dirty="0">
                <a:latin typeface="Lucida Console"/>
                <a:cs typeface="Lucida Console"/>
              </a:rPr>
              <a:t> </a:t>
            </a:r>
            <a:r>
              <a:rPr sz="1600" spc="-15" dirty="0">
                <a:latin typeface="Lucida Console"/>
                <a:cs typeface="Lucida Console"/>
              </a:rPr>
              <a:t>zon</a:t>
            </a:r>
            <a:r>
              <a:rPr sz="1600" dirty="0">
                <a:latin typeface="Lucida Console"/>
                <a:cs typeface="Lucida Console"/>
              </a:rPr>
              <a:t>e</a:t>
            </a:r>
            <a:r>
              <a:rPr sz="1600" spc="-15" dirty="0">
                <a:latin typeface="Lucida Console"/>
                <a:cs typeface="Lucida Console"/>
              </a:rPr>
              <a:t>(6</a:t>
            </a:r>
            <a:r>
              <a:rPr sz="1600" spc="-10" dirty="0">
                <a:latin typeface="Lucida Console"/>
                <a:cs typeface="Lucida Console"/>
              </a:rPr>
              <a:t>)</a:t>
            </a:r>
            <a:r>
              <a:rPr sz="1600" dirty="0">
                <a:latin typeface="Lucida Console"/>
                <a:cs typeface="Lucida Console"/>
              </a:rPr>
              <a:t> </a:t>
            </a:r>
            <a:r>
              <a:rPr sz="1600" dirty="0" smtClean="0">
                <a:latin typeface="Lucida Console"/>
                <a:cs typeface="Lucida Console"/>
              </a:rPr>
              <a:t>o</a:t>
            </a:r>
            <a:r>
              <a:rPr sz="1600" spc="-10" dirty="0" smtClean="0">
                <a:latin typeface="Lucida Console"/>
                <a:cs typeface="Lucida Console"/>
              </a:rPr>
              <a:t>r</a:t>
            </a:r>
            <a:r>
              <a:rPr lang="en-US" sz="1600" spc="-10" dirty="0" smtClean="0">
                <a:latin typeface="Lucida Console"/>
                <a:cs typeface="Lucida Console"/>
              </a:rPr>
              <a:t> </a:t>
            </a:r>
            <a:r>
              <a:rPr sz="1600" spc="-15" dirty="0" smtClean="0">
                <a:latin typeface="Lucida Console"/>
                <a:cs typeface="Lucida Console"/>
              </a:rPr>
              <a:t>zon</a:t>
            </a:r>
            <a:r>
              <a:rPr sz="1600" dirty="0" smtClean="0">
                <a:latin typeface="Lucida Console"/>
                <a:cs typeface="Lucida Console"/>
              </a:rPr>
              <a:t>e</a:t>
            </a:r>
            <a:r>
              <a:rPr sz="1600" spc="-15" dirty="0" smtClean="0">
                <a:latin typeface="Lucida Console"/>
                <a:cs typeface="Lucida Console"/>
              </a:rPr>
              <a:t>(8</a:t>
            </a:r>
            <a:r>
              <a:rPr sz="1600" dirty="0">
                <a:latin typeface="Lucida Console"/>
                <a:cs typeface="Lucida Console"/>
              </a:rPr>
              <a:t>)</a:t>
            </a:r>
            <a:r>
              <a:rPr sz="1600" spc="-10" dirty="0">
                <a:latin typeface="Lucida Console"/>
                <a:cs typeface="Lucida Console"/>
              </a:rPr>
              <a:t>;</a:t>
            </a:r>
            <a:endParaRPr sz="1600" dirty="0">
              <a:latin typeface="Lucida Console"/>
              <a:cs typeface="Lucida Console"/>
            </a:endParaRPr>
          </a:p>
          <a:p>
            <a:pPr marL="758825" marR="268605" indent="-622300">
              <a:spcBef>
                <a:spcPts val="600"/>
              </a:spcBef>
            </a:pPr>
            <a:r>
              <a:rPr sz="1600" spc="-15" dirty="0">
                <a:latin typeface="Lucida Console"/>
                <a:cs typeface="Lucida Console"/>
              </a:rPr>
              <a:t>v</a:t>
            </a:r>
            <a:r>
              <a:rPr sz="1600" dirty="0">
                <a:latin typeface="Lucida Console"/>
                <a:cs typeface="Lucida Console"/>
              </a:rPr>
              <a:t>a</a:t>
            </a:r>
            <a:r>
              <a:rPr sz="1600" spc="-15" dirty="0">
                <a:latin typeface="Lucida Console"/>
                <a:cs typeface="Lucida Console"/>
              </a:rPr>
              <a:t>li</a:t>
            </a:r>
            <a:r>
              <a:rPr sz="1600" spc="-10" dirty="0">
                <a:latin typeface="Lucida Console"/>
                <a:cs typeface="Lucida Console"/>
              </a:rPr>
              <a:t>d</a:t>
            </a:r>
            <a:r>
              <a:rPr sz="1600" spc="5" dirty="0">
                <a:latin typeface="Lucida Console"/>
                <a:cs typeface="Lucida Console"/>
              </a:rPr>
              <a:t> </a:t>
            </a:r>
            <a:r>
              <a:rPr sz="1600" spc="-15" dirty="0">
                <a:latin typeface="Lucida Console"/>
                <a:cs typeface="Lucida Console"/>
              </a:rPr>
              <a:t>&lt;</a:t>
            </a:r>
            <a:r>
              <a:rPr sz="1600" spc="-10" dirty="0">
                <a:latin typeface="Lucida Console"/>
                <a:cs typeface="Lucida Console"/>
              </a:rPr>
              <a:t>=</a:t>
            </a:r>
            <a:r>
              <a:rPr sz="1600" spc="5" dirty="0">
                <a:latin typeface="Lucida Console"/>
                <a:cs typeface="Lucida Console"/>
              </a:rPr>
              <a:t> </a:t>
            </a:r>
            <a:r>
              <a:rPr sz="1600" spc="-15" dirty="0">
                <a:latin typeface="Lucida Console"/>
                <a:cs typeface="Lucida Console"/>
              </a:rPr>
              <a:t>zo</a:t>
            </a:r>
            <a:r>
              <a:rPr sz="1600" dirty="0">
                <a:latin typeface="Lucida Console"/>
                <a:cs typeface="Lucida Console"/>
              </a:rPr>
              <a:t>n</a:t>
            </a:r>
            <a:r>
              <a:rPr sz="1600" spc="-15" dirty="0">
                <a:latin typeface="Lucida Console"/>
                <a:cs typeface="Lucida Console"/>
              </a:rPr>
              <a:t>e(</a:t>
            </a:r>
            <a:r>
              <a:rPr sz="1600" dirty="0">
                <a:latin typeface="Lucida Console"/>
                <a:cs typeface="Lucida Console"/>
              </a:rPr>
              <a:t>1</a:t>
            </a:r>
            <a:r>
              <a:rPr sz="1600" spc="-10" dirty="0">
                <a:latin typeface="Lucida Console"/>
                <a:cs typeface="Lucida Console"/>
              </a:rPr>
              <a:t>)</a:t>
            </a:r>
            <a:r>
              <a:rPr sz="1600" spc="-15" dirty="0">
                <a:latin typeface="Lucida Console"/>
                <a:cs typeface="Lucida Console"/>
              </a:rPr>
              <a:t> </a:t>
            </a:r>
            <a:r>
              <a:rPr sz="1600" dirty="0">
                <a:latin typeface="Lucida Console"/>
                <a:cs typeface="Lucida Console"/>
              </a:rPr>
              <a:t>o</a:t>
            </a:r>
            <a:r>
              <a:rPr sz="1600" spc="-10" dirty="0">
                <a:latin typeface="Lucida Console"/>
                <a:cs typeface="Lucida Console"/>
              </a:rPr>
              <a:t>r</a:t>
            </a:r>
            <a:r>
              <a:rPr sz="1600" spc="5" dirty="0">
                <a:latin typeface="Lucida Console"/>
                <a:cs typeface="Lucida Console"/>
              </a:rPr>
              <a:t> </a:t>
            </a:r>
            <a:r>
              <a:rPr sz="1600" spc="-15" dirty="0">
                <a:latin typeface="Lucida Console"/>
                <a:cs typeface="Lucida Console"/>
              </a:rPr>
              <a:t>zon</a:t>
            </a:r>
            <a:r>
              <a:rPr sz="1600" dirty="0">
                <a:latin typeface="Lucida Console"/>
                <a:cs typeface="Lucida Console"/>
              </a:rPr>
              <a:t>e</a:t>
            </a:r>
            <a:r>
              <a:rPr sz="1600" spc="-15" dirty="0">
                <a:latin typeface="Lucida Console"/>
                <a:cs typeface="Lucida Console"/>
              </a:rPr>
              <a:t>(2</a:t>
            </a:r>
            <a:r>
              <a:rPr sz="1600" spc="-10" dirty="0">
                <a:latin typeface="Lucida Console"/>
                <a:cs typeface="Lucida Console"/>
              </a:rPr>
              <a:t>)</a:t>
            </a:r>
            <a:r>
              <a:rPr sz="1600" dirty="0">
                <a:latin typeface="Lucida Console"/>
                <a:cs typeface="Lucida Console"/>
              </a:rPr>
              <a:t> o</a:t>
            </a:r>
            <a:r>
              <a:rPr sz="1600" spc="-10" dirty="0">
                <a:latin typeface="Lucida Console"/>
                <a:cs typeface="Lucida Console"/>
              </a:rPr>
              <a:t>r</a:t>
            </a:r>
            <a:r>
              <a:rPr sz="1600" spc="5" dirty="0">
                <a:latin typeface="Lucida Console"/>
                <a:cs typeface="Lucida Console"/>
              </a:rPr>
              <a:t> </a:t>
            </a:r>
            <a:r>
              <a:rPr sz="1600" spc="-15" dirty="0">
                <a:latin typeface="Lucida Console"/>
                <a:cs typeface="Lucida Console"/>
              </a:rPr>
              <a:t>zone(</a:t>
            </a:r>
            <a:r>
              <a:rPr sz="1600" dirty="0">
                <a:latin typeface="Lucida Console"/>
                <a:cs typeface="Lucida Console"/>
              </a:rPr>
              <a:t>3</a:t>
            </a:r>
            <a:r>
              <a:rPr sz="1600" spc="-10" dirty="0">
                <a:latin typeface="Lucida Console"/>
                <a:cs typeface="Lucida Console"/>
              </a:rPr>
              <a:t>) </a:t>
            </a:r>
            <a:r>
              <a:rPr sz="1600" dirty="0">
                <a:latin typeface="Lucida Console"/>
                <a:cs typeface="Lucida Console"/>
              </a:rPr>
              <a:t>o</a:t>
            </a:r>
            <a:r>
              <a:rPr sz="1600" spc="-10" dirty="0">
                <a:latin typeface="Lucida Console"/>
                <a:cs typeface="Lucida Console"/>
              </a:rPr>
              <a:t>r</a:t>
            </a:r>
            <a:r>
              <a:rPr sz="1600" spc="5" dirty="0">
                <a:latin typeface="Lucida Console"/>
                <a:cs typeface="Lucida Console"/>
              </a:rPr>
              <a:t> </a:t>
            </a:r>
            <a:r>
              <a:rPr sz="1600" spc="-15" dirty="0">
                <a:latin typeface="Lucida Console"/>
                <a:cs typeface="Lucida Console"/>
              </a:rPr>
              <a:t>zon</a:t>
            </a:r>
            <a:r>
              <a:rPr sz="1600" dirty="0">
                <a:latin typeface="Lucida Console"/>
                <a:cs typeface="Lucida Console"/>
              </a:rPr>
              <a:t>e</a:t>
            </a:r>
            <a:r>
              <a:rPr sz="1600" spc="-15" dirty="0">
                <a:latin typeface="Lucida Console"/>
                <a:cs typeface="Lucida Console"/>
              </a:rPr>
              <a:t>(4</a:t>
            </a:r>
            <a:r>
              <a:rPr sz="1600" spc="-10" dirty="0">
                <a:latin typeface="Lucida Console"/>
                <a:cs typeface="Lucida Console"/>
              </a:rPr>
              <a:t>)</a:t>
            </a:r>
            <a:r>
              <a:rPr sz="1600" dirty="0">
                <a:latin typeface="Lucida Console"/>
                <a:cs typeface="Lucida Console"/>
              </a:rPr>
              <a:t> o</a:t>
            </a:r>
            <a:r>
              <a:rPr sz="1600" spc="-10" dirty="0">
                <a:latin typeface="Lucida Console"/>
                <a:cs typeface="Lucida Console"/>
              </a:rPr>
              <a:t>r </a:t>
            </a:r>
            <a:r>
              <a:rPr sz="1600" spc="-15" dirty="0">
                <a:latin typeface="Lucida Console"/>
                <a:cs typeface="Lucida Console"/>
              </a:rPr>
              <a:t>zo</a:t>
            </a:r>
            <a:r>
              <a:rPr sz="1600" dirty="0">
                <a:latin typeface="Lucida Console"/>
                <a:cs typeface="Lucida Console"/>
              </a:rPr>
              <a:t>n</a:t>
            </a:r>
            <a:r>
              <a:rPr sz="1600" spc="-15" dirty="0">
                <a:latin typeface="Lucida Console"/>
                <a:cs typeface="Lucida Console"/>
              </a:rPr>
              <a:t>e(</a:t>
            </a:r>
            <a:r>
              <a:rPr sz="1600" dirty="0">
                <a:latin typeface="Lucida Console"/>
                <a:cs typeface="Lucida Console"/>
              </a:rPr>
              <a:t>5</a:t>
            </a:r>
            <a:r>
              <a:rPr sz="1600" spc="-10" dirty="0">
                <a:latin typeface="Lucida Console"/>
                <a:cs typeface="Lucida Console"/>
              </a:rPr>
              <a:t>) </a:t>
            </a:r>
            <a:r>
              <a:rPr sz="1600" dirty="0">
                <a:latin typeface="Lucida Console"/>
                <a:cs typeface="Lucida Console"/>
              </a:rPr>
              <a:t>o</a:t>
            </a:r>
            <a:r>
              <a:rPr sz="1600" spc="-10" dirty="0">
                <a:latin typeface="Lucida Console"/>
                <a:cs typeface="Lucida Console"/>
              </a:rPr>
              <a:t>r</a:t>
            </a:r>
            <a:r>
              <a:rPr sz="1600" spc="5" dirty="0">
                <a:latin typeface="Lucida Console"/>
                <a:cs typeface="Lucida Console"/>
              </a:rPr>
              <a:t> </a:t>
            </a:r>
            <a:r>
              <a:rPr sz="1600" spc="-15" dirty="0">
                <a:latin typeface="Lucida Console"/>
                <a:cs typeface="Lucida Console"/>
              </a:rPr>
              <a:t>zon</a:t>
            </a:r>
            <a:r>
              <a:rPr sz="1600" dirty="0">
                <a:latin typeface="Lucida Console"/>
                <a:cs typeface="Lucida Console"/>
              </a:rPr>
              <a:t>e</a:t>
            </a:r>
            <a:r>
              <a:rPr sz="1600" spc="-15" dirty="0">
                <a:latin typeface="Lucida Console"/>
                <a:cs typeface="Lucida Console"/>
              </a:rPr>
              <a:t>(6</a:t>
            </a:r>
            <a:r>
              <a:rPr sz="1600" spc="-10" dirty="0">
                <a:latin typeface="Lucida Console"/>
                <a:cs typeface="Lucida Console"/>
              </a:rPr>
              <a:t>)</a:t>
            </a:r>
            <a:r>
              <a:rPr sz="1600" dirty="0">
                <a:latin typeface="Lucida Console"/>
                <a:cs typeface="Lucida Console"/>
              </a:rPr>
              <a:t> o</a:t>
            </a:r>
            <a:r>
              <a:rPr sz="1600" spc="-10" dirty="0">
                <a:latin typeface="Lucida Console"/>
                <a:cs typeface="Lucida Console"/>
              </a:rPr>
              <a:t>r</a:t>
            </a:r>
            <a:r>
              <a:rPr sz="1600" spc="5" dirty="0">
                <a:latin typeface="Lucida Console"/>
                <a:cs typeface="Lucida Console"/>
              </a:rPr>
              <a:t> </a:t>
            </a:r>
            <a:r>
              <a:rPr sz="1600" spc="-15" dirty="0">
                <a:latin typeface="Lucida Console"/>
                <a:cs typeface="Lucida Console"/>
              </a:rPr>
              <a:t>zone(</a:t>
            </a:r>
            <a:r>
              <a:rPr sz="1600" dirty="0">
                <a:latin typeface="Lucida Console"/>
                <a:cs typeface="Lucida Console"/>
              </a:rPr>
              <a:t>7</a:t>
            </a:r>
            <a:r>
              <a:rPr sz="1600" spc="-10" dirty="0">
                <a:latin typeface="Lucida Console"/>
                <a:cs typeface="Lucida Console"/>
              </a:rPr>
              <a:t>) </a:t>
            </a:r>
            <a:r>
              <a:rPr sz="1600" dirty="0">
                <a:latin typeface="Lucida Console"/>
                <a:cs typeface="Lucida Console"/>
              </a:rPr>
              <a:t>o</a:t>
            </a:r>
            <a:r>
              <a:rPr sz="1600" spc="-10" dirty="0">
                <a:latin typeface="Lucida Console"/>
                <a:cs typeface="Lucida Console"/>
              </a:rPr>
              <a:t>r</a:t>
            </a:r>
            <a:r>
              <a:rPr sz="1600" spc="5" dirty="0">
                <a:latin typeface="Lucida Console"/>
                <a:cs typeface="Lucida Console"/>
              </a:rPr>
              <a:t> </a:t>
            </a:r>
            <a:r>
              <a:rPr sz="1600" spc="-15" dirty="0">
                <a:latin typeface="Lucida Console"/>
                <a:cs typeface="Lucida Console"/>
              </a:rPr>
              <a:t>zon</a:t>
            </a:r>
            <a:r>
              <a:rPr sz="1600" dirty="0">
                <a:latin typeface="Lucida Console"/>
                <a:cs typeface="Lucida Console"/>
              </a:rPr>
              <a:t>e</a:t>
            </a:r>
            <a:r>
              <a:rPr sz="1600" spc="-15" dirty="0">
                <a:latin typeface="Lucida Console"/>
                <a:cs typeface="Lucida Console"/>
              </a:rPr>
              <a:t>(8</a:t>
            </a:r>
            <a:r>
              <a:rPr sz="1600" dirty="0">
                <a:latin typeface="Lucida Console"/>
                <a:cs typeface="Lucida Console"/>
              </a:rPr>
              <a:t>)</a:t>
            </a:r>
            <a:r>
              <a:rPr sz="1600" spc="-10" dirty="0">
                <a:latin typeface="Lucida Console"/>
                <a:cs typeface="Lucida Console"/>
              </a:rPr>
              <a:t>;</a:t>
            </a:r>
            <a:endParaRPr sz="1600" dirty="0">
              <a:latin typeface="Lucida Console"/>
              <a:cs typeface="Lucida Console"/>
            </a:endParaRPr>
          </a:p>
          <a:p>
            <a:pPr>
              <a:spcBef>
                <a:spcPts val="600"/>
              </a:spcBef>
            </a:pPr>
            <a:r>
              <a:rPr sz="1600" dirty="0">
                <a:latin typeface="Lucida Console"/>
                <a:cs typeface="Lucida Console"/>
              </a:rPr>
              <a:t>e</a:t>
            </a:r>
            <a:r>
              <a:rPr sz="1600" spc="-15" dirty="0">
                <a:latin typeface="Lucida Console"/>
                <a:cs typeface="Lucida Console"/>
              </a:rPr>
              <a:t>n</a:t>
            </a:r>
            <a:r>
              <a:rPr sz="1600" spc="-10" dirty="0">
                <a:latin typeface="Lucida Console"/>
                <a:cs typeface="Lucida Console"/>
              </a:rPr>
              <a:t>d</a:t>
            </a:r>
            <a:r>
              <a:rPr sz="1600" spc="5" dirty="0">
                <a:latin typeface="Lucida Console"/>
                <a:cs typeface="Lucida Console"/>
              </a:rPr>
              <a:t> </a:t>
            </a:r>
            <a:r>
              <a:rPr sz="1600" spc="-15" dirty="0">
                <a:latin typeface="Lucida Console"/>
                <a:cs typeface="Lucida Console"/>
              </a:rPr>
              <a:t>ar</a:t>
            </a:r>
            <a:r>
              <a:rPr sz="1600" dirty="0">
                <a:latin typeface="Lucida Console"/>
                <a:cs typeface="Lucida Console"/>
              </a:rPr>
              <a:t>c</a:t>
            </a:r>
            <a:r>
              <a:rPr sz="1600" spc="-15" dirty="0">
                <a:latin typeface="Lucida Console"/>
                <a:cs typeface="Lucida Console"/>
              </a:rPr>
              <a:t>hit</a:t>
            </a:r>
            <a:r>
              <a:rPr sz="1600" dirty="0">
                <a:latin typeface="Lucida Console"/>
                <a:cs typeface="Lucida Console"/>
              </a:rPr>
              <a:t>e</a:t>
            </a:r>
            <a:r>
              <a:rPr sz="1600" spc="-15" dirty="0">
                <a:latin typeface="Lucida Console"/>
                <a:cs typeface="Lucida Console"/>
              </a:rPr>
              <a:t>ct</a:t>
            </a:r>
            <a:r>
              <a:rPr sz="1600" dirty="0">
                <a:latin typeface="Lucida Console"/>
                <a:cs typeface="Lucida Console"/>
              </a:rPr>
              <a:t>u</a:t>
            </a:r>
            <a:r>
              <a:rPr sz="1600" spc="-15" dirty="0">
                <a:latin typeface="Lucida Console"/>
                <a:cs typeface="Lucida Console"/>
              </a:rPr>
              <a:t>r</a:t>
            </a:r>
            <a:r>
              <a:rPr sz="1600" spc="-10" dirty="0">
                <a:latin typeface="Lucida Console"/>
                <a:cs typeface="Lucida Console"/>
              </a:rPr>
              <a:t>e</a:t>
            </a:r>
            <a:r>
              <a:rPr sz="1600" spc="5" dirty="0">
                <a:latin typeface="Lucida Console"/>
                <a:cs typeface="Lucida Console"/>
              </a:rPr>
              <a:t> </a:t>
            </a:r>
            <a:r>
              <a:rPr sz="1600" spc="-15" dirty="0">
                <a:latin typeface="Lucida Console"/>
                <a:cs typeface="Lucida Console"/>
              </a:rPr>
              <a:t>eqn</a:t>
            </a:r>
            <a:r>
              <a:rPr sz="1600" spc="-10" dirty="0">
                <a:latin typeface="Lucida Console"/>
                <a:cs typeface="Lucida Console"/>
              </a:rPr>
              <a:t>;</a:t>
            </a:r>
            <a:endParaRPr sz="1600" dirty="0">
              <a:latin typeface="Lucida Console"/>
              <a:cs typeface="Lucida Console"/>
            </a:endParaRPr>
          </a:p>
        </p:txBody>
      </p:sp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Κωδικοποιητές </a:t>
            </a:r>
            <a:r>
              <a:rPr lang="en-US" sz="3200" b="0" dirty="0" smtClean="0"/>
              <a:t>2</a:t>
            </a:r>
            <a:r>
              <a:rPr lang="el-GR" sz="3200" b="0" dirty="0" smtClean="0"/>
              <a:t>/2</a:t>
            </a:r>
            <a:endParaRPr lang="el-GR" sz="3200" b="0" dirty="0"/>
          </a:p>
        </p:txBody>
      </p:sp>
    </p:spTree>
    <p:extLst>
      <p:ext uri="{BB962C8B-B14F-4D97-AF65-F5344CB8AC3E}">
        <p14:creationId xmlns:p14="http://schemas.microsoft.com/office/powerpoint/2010/main" val="84940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639946"/>
              </p:ext>
            </p:extLst>
          </p:nvPr>
        </p:nvGraphicFramePr>
        <p:xfrm>
          <a:off x="1821052" y="2618100"/>
          <a:ext cx="5631269" cy="2346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0080"/>
                <a:gridCol w="437890"/>
                <a:gridCol w="442269"/>
                <a:gridCol w="437890"/>
                <a:gridCol w="440080"/>
                <a:gridCol w="437890"/>
                <a:gridCol w="440080"/>
                <a:gridCol w="440080"/>
                <a:gridCol w="527658"/>
                <a:gridCol w="527658"/>
                <a:gridCol w="529847"/>
                <a:gridCol w="529847"/>
              </a:tblGrid>
              <a:tr h="166115"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Verdana"/>
                          <a:cs typeface="Verdana"/>
                        </a:rPr>
                        <a:t>z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o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n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e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9304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Verdana"/>
                          <a:cs typeface="Verdana"/>
                        </a:rPr>
                        <a:t>int</a:t>
                      </a:r>
                      <a:r>
                        <a:rPr sz="1400" spc="5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u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de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r</a:t>
                      </a:r>
                      <a:r>
                        <a:rPr sz="1400" spc="5" dirty="0">
                          <a:latin typeface="Verdana"/>
                          <a:cs typeface="Verdana"/>
                        </a:rPr>
                        <a:t>_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z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o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n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e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v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ali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d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</a:tr>
              <a:tr h="167639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Verdana"/>
                          <a:cs typeface="Verdana"/>
                        </a:rPr>
                        <a:t>(</a:t>
                      </a:r>
                      <a:r>
                        <a:rPr sz="1400" spc="5" dirty="0">
                          <a:latin typeface="Verdana"/>
                          <a:cs typeface="Verdana"/>
                        </a:rPr>
                        <a:t>1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)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Verdana"/>
                          <a:cs typeface="Verdana"/>
                        </a:rPr>
                        <a:t>(</a:t>
                      </a:r>
                      <a:r>
                        <a:rPr sz="1400" spc="5" dirty="0">
                          <a:latin typeface="Verdana"/>
                          <a:cs typeface="Verdana"/>
                        </a:rPr>
                        <a:t>2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)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Verdana"/>
                          <a:cs typeface="Verdana"/>
                        </a:rPr>
                        <a:t>(</a:t>
                      </a:r>
                      <a:r>
                        <a:rPr sz="1400" spc="5" dirty="0">
                          <a:latin typeface="Verdana"/>
                          <a:cs typeface="Verdana"/>
                        </a:rPr>
                        <a:t>3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)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Verdana"/>
                          <a:cs typeface="Verdana"/>
                        </a:rPr>
                        <a:t>(</a:t>
                      </a:r>
                      <a:r>
                        <a:rPr sz="1400" spc="5" dirty="0">
                          <a:latin typeface="Verdana"/>
                          <a:cs typeface="Verdana"/>
                        </a:rPr>
                        <a:t>4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)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Verdana"/>
                          <a:cs typeface="Verdana"/>
                        </a:rPr>
                        <a:t>(</a:t>
                      </a:r>
                      <a:r>
                        <a:rPr sz="1400" spc="5" dirty="0">
                          <a:latin typeface="Verdana"/>
                          <a:cs typeface="Verdana"/>
                        </a:rPr>
                        <a:t>5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)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Verdana"/>
                          <a:cs typeface="Verdana"/>
                        </a:rPr>
                        <a:t>(</a:t>
                      </a:r>
                      <a:r>
                        <a:rPr sz="1400" spc="5" dirty="0">
                          <a:latin typeface="Verdana"/>
                          <a:cs typeface="Verdana"/>
                        </a:rPr>
                        <a:t>6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)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Verdana"/>
                          <a:cs typeface="Verdana"/>
                        </a:rPr>
                        <a:t>(</a:t>
                      </a:r>
                      <a:r>
                        <a:rPr sz="1400" spc="5" dirty="0">
                          <a:latin typeface="Verdana"/>
                          <a:cs typeface="Verdana"/>
                        </a:rPr>
                        <a:t>7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)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Verdana"/>
                          <a:cs typeface="Verdana"/>
                        </a:rPr>
                        <a:t>(</a:t>
                      </a:r>
                      <a:r>
                        <a:rPr sz="1400" spc="5" dirty="0">
                          <a:latin typeface="Verdana"/>
                          <a:cs typeface="Verdana"/>
                        </a:rPr>
                        <a:t>8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)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Verdana"/>
                          <a:cs typeface="Verdana"/>
                        </a:rPr>
                        <a:t>(</a:t>
                      </a:r>
                      <a:r>
                        <a:rPr sz="1400" spc="5" dirty="0">
                          <a:latin typeface="Verdana"/>
                          <a:cs typeface="Verdana"/>
                        </a:rPr>
                        <a:t>2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)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Verdana"/>
                          <a:cs typeface="Verdana"/>
                        </a:rPr>
                        <a:t>(</a:t>
                      </a:r>
                      <a:r>
                        <a:rPr sz="1400" spc="5" dirty="0">
                          <a:latin typeface="Verdana"/>
                          <a:cs typeface="Verdana"/>
                        </a:rPr>
                        <a:t>1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)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Verdana"/>
                          <a:cs typeface="Verdana"/>
                        </a:rPr>
                        <a:t>(</a:t>
                      </a:r>
                      <a:r>
                        <a:rPr sz="1400" spc="5" dirty="0">
                          <a:latin typeface="Verdana"/>
                          <a:cs typeface="Verdana"/>
                        </a:rPr>
                        <a:t>0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)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</a:tr>
              <a:tr h="1691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–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–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–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–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–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–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–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</a:tr>
              <a:tr h="1676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–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–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–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–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–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–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</a:tr>
              <a:tr h="1676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–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–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–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–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–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</a:tr>
              <a:tr h="1661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–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–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–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–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</a:tr>
              <a:tr h="1676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–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–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–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</a:tr>
              <a:tr h="1691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–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–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</a:tr>
              <a:tr h="1676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–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</a:tr>
              <a:tr h="1676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</a:tr>
              <a:tr h="1661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–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–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–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>
                    <a:lnL w="6350">
                      <a:solidFill>
                        <a:srgbClr val="656500"/>
                      </a:solidFill>
                      <a:prstDash val="solid"/>
                    </a:lnL>
                    <a:lnR w="6350">
                      <a:solidFill>
                        <a:srgbClr val="656500"/>
                      </a:solidFill>
                      <a:prstDash val="solid"/>
                    </a:lnR>
                    <a:lnT w="6350">
                      <a:solidFill>
                        <a:srgbClr val="656500"/>
                      </a:solidFill>
                      <a:prstDash val="solid"/>
                    </a:lnT>
                    <a:lnB w="6350">
                      <a:solidFill>
                        <a:srgbClr val="6565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Κωδικοποιητής </a:t>
            </a:r>
            <a:r>
              <a:rPr lang="el-GR" dirty="0" smtClean="0"/>
              <a:t>προτεραιότητας</a:t>
            </a:r>
            <a:r>
              <a:rPr lang="en-US" dirty="0" smtClean="0"/>
              <a:t> </a:t>
            </a:r>
            <a:r>
              <a:rPr lang="en-US" sz="3200" b="0" dirty="0" smtClean="0"/>
              <a:t>1/2</a:t>
            </a:r>
            <a:endParaRPr lang="el-GR" sz="3200" b="0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1152128"/>
          </a:xfrm>
        </p:spPr>
        <p:txBody>
          <a:bodyPr/>
          <a:lstStyle/>
          <a:p>
            <a:r>
              <a:rPr lang="el-GR" dirty="0" smtClean="0"/>
              <a:t>Εάν </a:t>
            </a:r>
            <a:r>
              <a:rPr lang="el-GR" dirty="0"/>
              <a:t>είναι 1 περισσότερες από µία είσοδοι</a:t>
            </a:r>
          </a:p>
          <a:p>
            <a:pPr lvl="1"/>
            <a:r>
              <a:rPr lang="el-GR" dirty="0"/>
              <a:t>Κωδικοποίηση της εισόδου µε τη µ</a:t>
            </a:r>
            <a:r>
              <a:rPr lang="el-GR" dirty="0" err="1"/>
              <a:t>εγαλύτερη</a:t>
            </a:r>
            <a:r>
              <a:rPr lang="el-GR" dirty="0"/>
              <a:t> προτεραιότητα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9041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1"/>
          <p:cNvSpPr txBox="1"/>
          <p:nvPr/>
        </p:nvSpPr>
        <p:spPr>
          <a:xfrm>
            <a:off x="395536" y="1628800"/>
            <a:ext cx="8352928" cy="4524315"/>
          </a:xfrm>
          <a:prstGeom prst="rect">
            <a:avLst/>
          </a:prstGeom>
          <a:ln w="9524">
            <a:solidFill>
              <a:srgbClr val="9898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5085" marR="1489710">
              <a:lnSpc>
                <a:spcPct val="100000"/>
              </a:lnSpc>
              <a:spcBef>
                <a:spcPts val="600"/>
              </a:spcBef>
            </a:pPr>
            <a:r>
              <a:rPr dirty="0">
                <a:latin typeface="Lucida Console"/>
                <a:cs typeface="Lucida Console"/>
              </a:rPr>
              <a:t>a</a:t>
            </a:r>
            <a:r>
              <a:rPr spc="-15" dirty="0">
                <a:latin typeface="Lucida Console"/>
                <a:cs typeface="Lucida Console"/>
              </a:rPr>
              <a:t>rc</a:t>
            </a:r>
            <a:r>
              <a:rPr dirty="0">
                <a:latin typeface="Lucida Console"/>
                <a:cs typeface="Lucida Console"/>
              </a:rPr>
              <a:t>h</a:t>
            </a:r>
            <a:r>
              <a:rPr spc="-15" dirty="0">
                <a:latin typeface="Lucida Console"/>
                <a:cs typeface="Lucida Console"/>
              </a:rPr>
              <a:t>it</a:t>
            </a:r>
            <a:r>
              <a:rPr dirty="0">
                <a:latin typeface="Lucida Console"/>
                <a:cs typeface="Lucida Console"/>
              </a:rPr>
              <a:t>e</a:t>
            </a:r>
            <a:r>
              <a:rPr spc="-15" dirty="0">
                <a:latin typeface="Lucida Console"/>
                <a:cs typeface="Lucida Console"/>
              </a:rPr>
              <a:t>ctu</a:t>
            </a:r>
            <a:r>
              <a:rPr dirty="0">
                <a:latin typeface="Lucida Console"/>
                <a:cs typeface="Lucida Console"/>
              </a:rPr>
              <a:t>r</a:t>
            </a:r>
            <a:r>
              <a:rPr spc="-10" dirty="0">
                <a:latin typeface="Lucida Console"/>
                <a:cs typeface="Lucida Console"/>
              </a:rPr>
              <a:t>e</a:t>
            </a:r>
            <a:r>
              <a:rPr spc="5" dirty="0">
                <a:latin typeface="Lucida Console"/>
                <a:cs typeface="Lucida Console"/>
              </a:rPr>
              <a:t> </a:t>
            </a:r>
            <a:r>
              <a:rPr spc="-15" dirty="0">
                <a:latin typeface="Lucida Console"/>
                <a:cs typeface="Lucida Console"/>
              </a:rPr>
              <a:t>priori</a:t>
            </a:r>
            <a:r>
              <a:rPr dirty="0">
                <a:latin typeface="Lucida Console"/>
                <a:cs typeface="Lucida Console"/>
              </a:rPr>
              <a:t>t</a:t>
            </a:r>
            <a:r>
              <a:rPr spc="-15" dirty="0">
                <a:latin typeface="Lucida Console"/>
                <a:cs typeface="Lucida Console"/>
              </a:rPr>
              <a:t>y</a:t>
            </a:r>
            <a:r>
              <a:rPr dirty="0">
                <a:latin typeface="Lucida Console"/>
                <a:cs typeface="Lucida Console"/>
              </a:rPr>
              <a:t>_</a:t>
            </a:r>
            <a:r>
              <a:rPr spc="-10" dirty="0">
                <a:latin typeface="Lucida Console"/>
                <a:cs typeface="Lucida Console"/>
              </a:rPr>
              <a:t>1</a:t>
            </a:r>
            <a:r>
              <a:rPr spc="-15" dirty="0">
                <a:latin typeface="Lucida Console"/>
                <a:cs typeface="Lucida Console"/>
              </a:rPr>
              <a:t> </a:t>
            </a:r>
            <a:r>
              <a:rPr dirty="0">
                <a:latin typeface="Lucida Console"/>
                <a:cs typeface="Lucida Console"/>
              </a:rPr>
              <a:t>o</a:t>
            </a:r>
            <a:r>
              <a:rPr spc="-10" dirty="0">
                <a:latin typeface="Lucida Console"/>
                <a:cs typeface="Lucida Console"/>
              </a:rPr>
              <a:t>f</a:t>
            </a:r>
            <a:r>
              <a:rPr spc="5" dirty="0">
                <a:latin typeface="Lucida Console"/>
                <a:cs typeface="Lucida Console"/>
              </a:rPr>
              <a:t> </a:t>
            </a:r>
            <a:r>
              <a:rPr spc="-15" dirty="0">
                <a:latin typeface="Lucida Console"/>
                <a:cs typeface="Lucida Console"/>
              </a:rPr>
              <a:t>alar</a:t>
            </a:r>
            <a:r>
              <a:rPr spc="-10" dirty="0">
                <a:latin typeface="Lucida Console"/>
                <a:cs typeface="Lucida Console"/>
              </a:rPr>
              <a:t>m </a:t>
            </a:r>
            <a:r>
              <a:rPr dirty="0">
                <a:latin typeface="Lucida Console"/>
                <a:cs typeface="Lucida Console"/>
              </a:rPr>
              <a:t>i</a:t>
            </a:r>
            <a:r>
              <a:rPr spc="-10" dirty="0">
                <a:latin typeface="Lucida Console"/>
                <a:cs typeface="Lucida Console"/>
              </a:rPr>
              <a:t>s </a:t>
            </a:r>
            <a:r>
              <a:rPr dirty="0">
                <a:latin typeface="Lucida Console"/>
                <a:cs typeface="Lucida Console"/>
              </a:rPr>
              <a:t>b</a:t>
            </a:r>
            <a:r>
              <a:rPr spc="-15" dirty="0">
                <a:latin typeface="Lucida Console"/>
                <a:cs typeface="Lucida Console"/>
              </a:rPr>
              <a:t>eg</a:t>
            </a:r>
            <a:r>
              <a:rPr dirty="0">
                <a:latin typeface="Lucida Console"/>
                <a:cs typeface="Lucida Console"/>
              </a:rPr>
              <a:t>i</a:t>
            </a:r>
            <a:r>
              <a:rPr spc="-10" dirty="0">
                <a:latin typeface="Lucida Console"/>
                <a:cs typeface="Lucida Console"/>
              </a:rPr>
              <a:t>n</a:t>
            </a:r>
            <a:endParaRPr dirty="0">
              <a:latin typeface="Lucida Console"/>
              <a:cs typeface="Lucida Console"/>
            </a:endParaRPr>
          </a:p>
          <a:p>
            <a:pPr marL="182245">
              <a:lnSpc>
                <a:spcPct val="100000"/>
              </a:lnSpc>
              <a:spcBef>
                <a:spcPts val="600"/>
              </a:spcBef>
            </a:pPr>
            <a:r>
              <a:rPr spc="-15" dirty="0">
                <a:latin typeface="Lucida Console"/>
                <a:cs typeface="Lucida Console"/>
              </a:rPr>
              <a:t>i</a:t>
            </a:r>
            <a:r>
              <a:rPr dirty="0">
                <a:latin typeface="Lucida Console"/>
                <a:cs typeface="Lucida Console"/>
              </a:rPr>
              <a:t>n</a:t>
            </a:r>
            <a:r>
              <a:rPr spc="-15" dirty="0">
                <a:latin typeface="Lucida Console"/>
                <a:cs typeface="Lucida Console"/>
              </a:rPr>
              <a:t>tr</a:t>
            </a:r>
            <a:r>
              <a:rPr dirty="0">
                <a:latin typeface="Lucida Console"/>
                <a:cs typeface="Lucida Console"/>
              </a:rPr>
              <a:t>u</a:t>
            </a:r>
            <a:r>
              <a:rPr spc="-15" dirty="0">
                <a:latin typeface="Lucida Console"/>
                <a:cs typeface="Lucida Console"/>
              </a:rPr>
              <a:t>der</a:t>
            </a:r>
            <a:r>
              <a:rPr dirty="0">
                <a:latin typeface="Lucida Console"/>
                <a:cs typeface="Lucida Console"/>
              </a:rPr>
              <a:t>_</a:t>
            </a:r>
            <a:r>
              <a:rPr spc="-15" dirty="0">
                <a:latin typeface="Lucida Console"/>
                <a:cs typeface="Lucida Console"/>
              </a:rPr>
              <a:t>zo</a:t>
            </a:r>
            <a:r>
              <a:rPr dirty="0">
                <a:latin typeface="Lucida Console"/>
                <a:cs typeface="Lucida Console"/>
              </a:rPr>
              <a:t>n</a:t>
            </a:r>
            <a:r>
              <a:rPr spc="-10" dirty="0">
                <a:latin typeface="Lucida Console"/>
                <a:cs typeface="Lucida Console"/>
              </a:rPr>
              <a:t>e</a:t>
            </a:r>
            <a:r>
              <a:rPr spc="-5" dirty="0">
                <a:latin typeface="Lucida Console"/>
                <a:cs typeface="Lucida Console"/>
              </a:rPr>
              <a:t> </a:t>
            </a:r>
            <a:r>
              <a:rPr dirty="0">
                <a:latin typeface="Lucida Console"/>
                <a:cs typeface="Lucida Console"/>
              </a:rPr>
              <a:t>&lt;</a:t>
            </a:r>
            <a:r>
              <a:rPr spc="-10" dirty="0">
                <a:latin typeface="Lucida Console"/>
                <a:cs typeface="Lucida Console"/>
              </a:rPr>
              <a:t>=</a:t>
            </a:r>
            <a:r>
              <a:rPr spc="-5" dirty="0">
                <a:latin typeface="Lucida Console"/>
                <a:cs typeface="Lucida Console"/>
              </a:rPr>
              <a:t> </a:t>
            </a:r>
            <a:r>
              <a:rPr dirty="0">
                <a:latin typeface="Lucida Console"/>
                <a:cs typeface="Lucida Console"/>
              </a:rPr>
              <a:t>"</a:t>
            </a:r>
            <a:r>
              <a:rPr spc="-15" dirty="0">
                <a:latin typeface="Lucida Console"/>
                <a:cs typeface="Lucida Console"/>
              </a:rPr>
              <a:t>0</a:t>
            </a:r>
            <a:r>
              <a:rPr dirty="0">
                <a:latin typeface="Lucida Console"/>
                <a:cs typeface="Lucida Console"/>
              </a:rPr>
              <a:t>0</a:t>
            </a:r>
            <a:r>
              <a:rPr spc="-15" dirty="0">
                <a:latin typeface="Lucida Console"/>
                <a:cs typeface="Lucida Console"/>
              </a:rPr>
              <a:t>0</a:t>
            </a:r>
            <a:r>
              <a:rPr spc="-10" dirty="0">
                <a:latin typeface="Lucida Console"/>
                <a:cs typeface="Lucida Console"/>
              </a:rPr>
              <a:t>"</a:t>
            </a:r>
            <a:r>
              <a:rPr spc="-15" dirty="0">
                <a:latin typeface="Lucida Console"/>
                <a:cs typeface="Lucida Console"/>
              </a:rPr>
              <a:t> </a:t>
            </a:r>
            <a:r>
              <a:rPr dirty="0">
                <a:latin typeface="Lucida Console"/>
                <a:cs typeface="Lucida Console"/>
              </a:rPr>
              <a:t>wh</a:t>
            </a:r>
            <a:r>
              <a:rPr spc="-15" dirty="0">
                <a:latin typeface="Lucida Console"/>
                <a:cs typeface="Lucida Console"/>
              </a:rPr>
              <a:t>e</a:t>
            </a:r>
            <a:r>
              <a:rPr spc="-10" dirty="0">
                <a:latin typeface="Lucida Console"/>
                <a:cs typeface="Lucida Console"/>
              </a:rPr>
              <a:t>n</a:t>
            </a:r>
            <a:r>
              <a:rPr spc="5" dirty="0">
                <a:latin typeface="Lucida Console"/>
                <a:cs typeface="Lucida Console"/>
              </a:rPr>
              <a:t> </a:t>
            </a:r>
            <a:r>
              <a:rPr spc="-15" dirty="0">
                <a:latin typeface="Lucida Console"/>
                <a:cs typeface="Lucida Console"/>
              </a:rPr>
              <a:t>zone(</a:t>
            </a:r>
            <a:r>
              <a:rPr dirty="0">
                <a:latin typeface="Lucida Console"/>
                <a:cs typeface="Lucida Console"/>
              </a:rPr>
              <a:t>1</a:t>
            </a:r>
            <a:r>
              <a:rPr spc="-10" dirty="0">
                <a:latin typeface="Lucida Console"/>
                <a:cs typeface="Lucida Console"/>
              </a:rPr>
              <a:t>)</a:t>
            </a:r>
            <a:r>
              <a:rPr spc="-5" dirty="0">
                <a:latin typeface="Lucida Console"/>
                <a:cs typeface="Lucida Console"/>
              </a:rPr>
              <a:t> </a:t>
            </a:r>
            <a:r>
              <a:rPr spc="-10" dirty="0">
                <a:latin typeface="Lucida Console"/>
                <a:cs typeface="Lucida Console"/>
              </a:rPr>
              <a:t>=</a:t>
            </a:r>
            <a:r>
              <a:rPr spc="5" dirty="0">
                <a:latin typeface="Lucida Console"/>
                <a:cs typeface="Lucida Console"/>
              </a:rPr>
              <a:t> </a:t>
            </a:r>
            <a:r>
              <a:rPr spc="-15" dirty="0">
                <a:latin typeface="Lucida Console"/>
                <a:cs typeface="Lucida Console"/>
              </a:rPr>
              <a:t>'</a:t>
            </a:r>
            <a:r>
              <a:rPr dirty="0">
                <a:latin typeface="Lucida Console"/>
                <a:cs typeface="Lucida Console"/>
              </a:rPr>
              <a:t>1</a:t>
            </a:r>
            <a:r>
              <a:rPr spc="-10" dirty="0">
                <a:latin typeface="Lucida Console"/>
                <a:cs typeface="Lucida Console"/>
              </a:rPr>
              <a:t>'</a:t>
            </a:r>
            <a:r>
              <a:rPr dirty="0">
                <a:latin typeface="Lucida Console"/>
                <a:cs typeface="Lucida Console"/>
              </a:rPr>
              <a:t> e</a:t>
            </a:r>
            <a:r>
              <a:rPr spc="-15" dirty="0">
                <a:latin typeface="Lucida Console"/>
                <a:cs typeface="Lucida Console"/>
              </a:rPr>
              <a:t>ls</a:t>
            </a:r>
            <a:r>
              <a:rPr spc="-10" dirty="0">
                <a:latin typeface="Lucida Console"/>
                <a:cs typeface="Lucida Console"/>
              </a:rPr>
              <a:t>e</a:t>
            </a:r>
            <a:endParaRPr dirty="0">
              <a:latin typeface="Lucida Console"/>
              <a:cs typeface="Lucida Console"/>
            </a:endParaRPr>
          </a:p>
          <a:p>
            <a:pPr marL="1355725">
              <a:lnSpc>
                <a:spcPct val="100000"/>
              </a:lnSpc>
              <a:spcBef>
                <a:spcPts val="600"/>
              </a:spcBef>
            </a:pPr>
            <a:r>
              <a:rPr dirty="0">
                <a:latin typeface="Lucida Console"/>
                <a:cs typeface="Lucida Console"/>
              </a:rPr>
              <a:t>"</a:t>
            </a:r>
            <a:r>
              <a:rPr spc="-15" dirty="0">
                <a:latin typeface="Lucida Console"/>
                <a:cs typeface="Lucida Console"/>
              </a:rPr>
              <a:t>0</a:t>
            </a:r>
            <a:r>
              <a:rPr dirty="0">
                <a:latin typeface="Lucida Console"/>
                <a:cs typeface="Lucida Console"/>
              </a:rPr>
              <a:t>0</a:t>
            </a:r>
            <a:r>
              <a:rPr spc="-15" dirty="0">
                <a:latin typeface="Lucida Console"/>
                <a:cs typeface="Lucida Console"/>
              </a:rPr>
              <a:t>1</a:t>
            </a:r>
            <a:r>
              <a:rPr spc="-10" dirty="0">
                <a:latin typeface="Lucida Console"/>
                <a:cs typeface="Lucida Console"/>
              </a:rPr>
              <a:t>" </a:t>
            </a:r>
            <a:r>
              <a:rPr dirty="0">
                <a:latin typeface="Lucida Console"/>
                <a:cs typeface="Lucida Console"/>
              </a:rPr>
              <a:t>wh</a:t>
            </a:r>
            <a:r>
              <a:rPr spc="-15" dirty="0">
                <a:latin typeface="Lucida Console"/>
                <a:cs typeface="Lucida Console"/>
              </a:rPr>
              <a:t>e</a:t>
            </a:r>
            <a:r>
              <a:rPr spc="-10" dirty="0">
                <a:latin typeface="Lucida Console"/>
                <a:cs typeface="Lucida Console"/>
              </a:rPr>
              <a:t>n</a:t>
            </a:r>
            <a:r>
              <a:rPr spc="5" dirty="0">
                <a:latin typeface="Lucida Console"/>
                <a:cs typeface="Lucida Console"/>
              </a:rPr>
              <a:t> </a:t>
            </a:r>
            <a:r>
              <a:rPr spc="-15" dirty="0">
                <a:latin typeface="Lucida Console"/>
                <a:cs typeface="Lucida Console"/>
              </a:rPr>
              <a:t>zone(</a:t>
            </a:r>
            <a:r>
              <a:rPr dirty="0">
                <a:latin typeface="Lucida Console"/>
                <a:cs typeface="Lucida Console"/>
              </a:rPr>
              <a:t>2</a:t>
            </a:r>
            <a:r>
              <a:rPr spc="-10" dirty="0">
                <a:latin typeface="Lucida Console"/>
                <a:cs typeface="Lucida Console"/>
              </a:rPr>
              <a:t>)</a:t>
            </a:r>
            <a:r>
              <a:rPr spc="-5" dirty="0">
                <a:latin typeface="Lucida Console"/>
                <a:cs typeface="Lucida Console"/>
              </a:rPr>
              <a:t> </a:t>
            </a:r>
            <a:r>
              <a:rPr spc="-10" dirty="0">
                <a:latin typeface="Lucida Console"/>
                <a:cs typeface="Lucida Console"/>
              </a:rPr>
              <a:t>=</a:t>
            </a:r>
            <a:r>
              <a:rPr spc="5" dirty="0">
                <a:latin typeface="Lucida Console"/>
                <a:cs typeface="Lucida Console"/>
              </a:rPr>
              <a:t> </a:t>
            </a:r>
            <a:r>
              <a:rPr spc="-15" dirty="0">
                <a:latin typeface="Lucida Console"/>
                <a:cs typeface="Lucida Console"/>
              </a:rPr>
              <a:t>'</a:t>
            </a:r>
            <a:r>
              <a:rPr dirty="0">
                <a:latin typeface="Lucida Console"/>
                <a:cs typeface="Lucida Console"/>
              </a:rPr>
              <a:t>1</a:t>
            </a:r>
            <a:r>
              <a:rPr spc="-10" dirty="0">
                <a:latin typeface="Lucida Console"/>
                <a:cs typeface="Lucida Console"/>
              </a:rPr>
              <a:t>'</a:t>
            </a:r>
            <a:r>
              <a:rPr dirty="0">
                <a:latin typeface="Lucida Console"/>
                <a:cs typeface="Lucida Console"/>
              </a:rPr>
              <a:t> e</a:t>
            </a:r>
            <a:r>
              <a:rPr spc="-15" dirty="0">
                <a:latin typeface="Lucida Console"/>
                <a:cs typeface="Lucida Console"/>
              </a:rPr>
              <a:t>ls</a:t>
            </a:r>
            <a:r>
              <a:rPr spc="-10" dirty="0">
                <a:latin typeface="Lucida Console"/>
                <a:cs typeface="Lucida Console"/>
              </a:rPr>
              <a:t>e</a:t>
            </a:r>
            <a:endParaRPr dirty="0">
              <a:latin typeface="Lucida Console"/>
              <a:cs typeface="Lucida Console"/>
            </a:endParaRPr>
          </a:p>
          <a:p>
            <a:pPr marL="1355725">
              <a:lnSpc>
                <a:spcPct val="100000"/>
              </a:lnSpc>
              <a:spcBef>
                <a:spcPts val="600"/>
              </a:spcBef>
            </a:pPr>
            <a:r>
              <a:rPr dirty="0">
                <a:latin typeface="Lucida Console"/>
                <a:cs typeface="Lucida Console"/>
              </a:rPr>
              <a:t>"</a:t>
            </a:r>
            <a:r>
              <a:rPr spc="-15" dirty="0">
                <a:latin typeface="Lucida Console"/>
                <a:cs typeface="Lucida Console"/>
              </a:rPr>
              <a:t>0</a:t>
            </a:r>
            <a:r>
              <a:rPr dirty="0">
                <a:latin typeface="Lucida Console"/>
                <a:cs typeface="Lucida Console"/>
              </a:rPr>
              <a:t>1</a:t>
            </a:r>
            <a:r>
              <a:rPr spc="-15" dirty="0">
                <a:latin typeface="Lucida Console"/>
                <a:cs typeface="Lucida Console"/>
              </a:rPr>
              <a:t>0</a:t>
            </a:r>
            <a:r>
              <a:rPr spc="-10" dirty="0">
                <a:latin typeface="Lucida Console"/>
                <a:cs typeface="Lucida Console"/>
              </a:rPr>
              <a:t>" </a:t>
            </a:r>
            <a:r>
              <a:rPr dirty="0">
                <a:latin typeface="Lucida Console"/>
                <a:cs typeface="Lucida Console"/>
              </a:rPr>
              <a:t>wh</a:t>
            </a:r>
            <a:r>
              <a:rPr spc="-15" dirty="0">
                <a:latin typeface="Lucida Console"/>
                <a:cs typeface="Lucida Console"/>
              </a:rPr>
              <a:t>e</a:t>
            </a:r>
            <a:r>
              <a:rPr spc="-10" dirty="0">
                <a:latin typeface="Lucida Console"/>
                <a:cs typeface="Lucida Console"/>
              </a:rPr>
              <a:t>n</a:t>
            </a:r>
            <a:r>
              <a:rPr spc="5" dirty="0">
                <a:latin typeface="Lucida Console"/>
                <a:cs typeface="Lucida Console"/>
              </a:rPr>
              <a:t> </a:t>
            </a:r>
            <a:r>
              <a:rPr spc="-15" dirty="0">
                <a:latin typeface="Lucida Console"/>
                <a:cs typeface="Lucida Console"/>
              </a:rPr>
              <a:t>zone(</a:t>
            </a:r>
            <a:r>
              <a:rPr dirty="0">
                <a:latin typeface="Lucida Console"/>
                <a:cs typeface="Lucida Console"/>
              </a:rPr>
              <a:t>3</a:t>
            </a:r>
            <a:r>
              <a:rPr spc="-10" dirty="0">
                <a:latin typeface="Lucida Console"/>
                <a:cs typeface="Lucida Console"/>
              </a:rPr>
              <a:t>)</a:t>
            </a:r>
            <a:r>
              <a:rPr spc="-5" dirty="0">
                <a:latin typeface="Lucida Console"/>
                <a:cs typeface="Lucida Console"/>
              </a:rPr>
              <a:t> </a:t>
            </a:r>
            <a:r>
              <a:rPr spc="-10" dirty="0">
                <a:latin typeface="Lucida Console"/>
                <a:cs typeface="Lucida Console"/>
              </a:rPr>
              <a:t>=</a:t>
            </a:r>
            <a:r>
              <a:rPr spc="5" dirty="0">
                <a:latin typeface="Lucida Console"/>
                <a:cs typeface="Lucida Console"/>
              </a:rPr>
              <a:t> </a:t>
            </a:r>
            <a:r>
              <a:rPr spc="-15" dirty="0">
                <a:latin typeface="Lucida Console"/>
                <a:cs typeface="Lucida Console"/>
              </a:rPr>
              <a:t>'</a:t>
            </a:r>
            <a:r>
              <a:rPr dirty="0">
                <a:latin typeface="Lucida Console"/>
                <a:cs typeface="Lucida Console"/>
              </a:rPr>
              <a:t>1</a:t>
            </a:r>
            <a:r>
              <a:rPr spc="-10" dirty="0">
                <a:latin typeface="Lucida Console"/>
                <a:cs typeface="Lucida Console"/>
              </a:rPr>
              <a:t>'</a:t>
            </a:r>
            <a:r>
              <a:rPr dirty="0">
                <a:latin typeface="Lucida Console"/>
                <a:cs typeface="Lucida Console"/>
              </a:rPr>
              <a:t> e</a:t>
            </a:r>
            <a:r>
              <a:rPr spc="-15" dirty="0">
                <a:latin typeface="Lucida Console"/>
                <a:cs typeface="Lucida Console"/>
              </a:rPr>
              <a:t>ls</a:t>
            </a:r>
            <a:r>
              <a:rPr spc="-10" dirty="0">
                <a:latin typeface="Lucida Console"/>
                <a:cs typeface="Lucida Console"/>
              </a:rPr>
              <a:t>e</a:t>
            </a:r>
            <a:endParaRPr dirty="0">
              <a:latin typeface="Lucida Console"/>
              <a:cs typeface="Lucida Console"/>
            </a:endParaRPr>
          </a:p>
          <a:p>
            <a:pPr marL="1355725">
              <a:lnSpc>
                <a:spcPct val="100000"/>
              </a:lnSpc>
              <a:spcBef>
                <a:spcPts val="600"/>
              </a:spcBef>
            </a:pPr>
            <a:r>
              <a:rPr dirty="0">
                <a:latin typeface="Lucida Console"/>
                <a:cs typeface="Lucida Console"/>
              </a:rPr>
              <a:t>"</a:t>
            </a:r>
            <a:r>
              <a:rPr spc="-15" dirty="0">
                <a:latin typeface="Lucida Console"/>
                <a:cs typeface="Lucida Console"/>
              </a:rPr>
              <a:t>0</a:t>
            </a:r>
            <a:r>
              <a:rPr dirty="0">
                <a:latin typeface="Lucida Console"/>
                <a:cs typeface="Lucida Console"/>
              </a:rPr>
              <a:t>1</a:t>
            </a:r>
            <a:r>
              <a:rPr spc="-15" dirty="0">
                <a:latin typeface="Lucida Console"/>
                <a:cs typeface="Lucida Console"/>
              </a:rPr>
              <a:t>1</a:t>
            </a:r>
            <a:r>
              <a:rPr spc="-10" dirty="0">
                <a:latin typeface="Lucida Console"/>
                <a:cs typeface="Lucida Console"/>
              </a:rPr>
              <a:t>" </a:t>
            </a:r>
            <a:r>
              <a:rPr dirty="0">
                <a:latin typeface="Lucida Console"/>
                <a:cs typeface="Lucida Console"/>
              </a:rPr>
              <a:t>wh</a:t>
            </a:r>
            <a:r>
              <a:rPr spc="-15" dirty="0">
                <a:latin typeface="Lucida Console"/>
                <a:cs typeface="Lucida Console"/>
              </a:rPr>
              <a:t>e</a:t>
            </a:r>
            <a:r>
              <a:rPr spc="-10" dirty="0">
                <a:latin typeface="Lucida Console"/>
                <a:cs typeface="Lucida Console"/>
              </a:rPr>
              <a:t>n</a:t>
            </a:r>
            <a:r>
              <a:rPr spc="5" dirty="0">
                <a:latin typeface="Lucida Console"/>
                <a:cs typeface="Lucida Console"/>
              </a:rPr>
              <a:t> </a:t>
            </a:r>
            <a:r>
              <a:rPr spc="-15" dirty="0">
                <a:latin typeface="Lucida Console"/>
                <a:cs typeface="Lucida Console"/>
              </a:rPr>
              <a:t>zone(</a:t>
            </a:r>
            <a:r>
              <a:rPr dirty="0">
                <a:latin typeface="Lucida Console"/>
                <a:cs typeface="Lucida Console"/>
              </a:rPr>
              <a:t>4</a:t>
            </a:r>
            <a:r>
              <a:rPr spc="-10" dirty="0">
                <a:latin typeface="Lucida Console"/>
                <a:cs typeface="Lucida Console"/>
              </a:rPr>
              <a:t>)</a:t>
            </a:r>
            <a:r>
              <a:rPr spc="-5" dirty="0">
                <a:latin typeface="Lucida Console"/>
                <a:cs typeface="Lucida Console"/>
              </a:rPr>
              <a:t> </a:t>
            </a:r>
            <a:r>
              <a:rPr spc="-10" dirty="0">
                <a:latin typeface="Lucida Console"/>
                <a:cs typeface="Lucida Console"/>
              </a:rPr>
              <a:t>=</a:t>
            </a:r>
            <a:r>
              <a:rPr spc="5" dirty="0">
                <a:latin typeface="Lucida Console"/>
                <a:cs typeface="Lucida Console"/>
              </a:rPr>
              <a:t> </a:t>
            </a:r>
            <a:r>
              <a:rPr spc="-15" dirty="0">
                <a:latin typeface="Lucida Console"/>
                <a:cs typeface="Lucida Console"/>
              </a:rPr>
              <a:t>'</a:t>
            </a:r>
            <a:r>
              <a:rPr dirty="0">
                <a:latin typeface="Lucida Console"/>
                <a:cs typeface="Lucida Console"/>
              </a:rPr>
              <a:t>1</a:t>
            </a:r>
            <a:r>
              <a:rPr spc="-10" dirty="0">
                <a:latin typeface="Lucida Console"/>
                <a:cs typeface="Lucida Console"/>
              </a:rPr>
              <a:t>'</a:t>
            </a:r>
            <a:r>
              <a:rPr dirty="0">
                <a:latin typeface="Lucida Console"/>
                <a:cs typeface="Lucida Console"/>
              </a:rPr>
              <a:t> e</a:t>
            </a:r>
            <a:r>
              <a:rPr spc="-15" dirty="0">
                <a:latin typeface="Lucida Console"/>
                <a:cs typeface="Lucida Console"/>
              </a:rPr>
              <a:t>ls</a:t>
            </a:r>
            <a:r>
              <a:rPr spc="-10" dirty="0">
                <a:latin typeface="Lucida Console"/>
                <a:cs typeface="Lucida Console"/>
              </a:rPr>
              <a:t>e</a:t>
            </a:r>
            <a:endParaRPr dirty="0">
              <a:latin typeface="Lucida Console"/>
              <a:cs typeface="Lucida Console"/>
            </a:endParaRPr>
          </a:p>
          <a:p>
            <a:pPr marL="1355725">
              <a:lnSpc>
                <a:spcPct val="100000"/>
              </a:lnSpc>
              <a:spcBef>
                <a:spcPts val="600"/>
              </a:spcBef>
            </a:pPr>
            <a:r>
              <a:rPr dirty="0">
                <a:latin typeface="Lucida Console"/>
                <a:cs typeface="Lucida Console"/>
              </a:rPr>
              <a:t>"</a:t>
            </a:r>
            <a:r>
              <a:rPr spc="-15" dirty="0">
                <a:latin typeface="Lucida Console"/>
                <a:cs typeface="Lucida Console"/>
              </a:rPr>
              <a:t>1</a:t>
            </a:r>
            <a:r>
              <a:rPr dirty="0">
                <a:latin typeface="Lucida Console"/>
                <a:cs typeface="Lucida Console"/>
              </a:rPr>
              <a:t>0</a:t>
            </a:r>
            <a:r>
              <a:rPr spc="-15" dirty="0">
                <a:latin typeface="Lucida Console"/>
                <a:cs typeface="Lucida Console"/>
              </a:rPr>
              <a:t>0</a:t>
            </a:r>
            <a:r>
              <a:rPr spc="-10" dirty="0">
                <a:latin typeface="Lucida Console"/>
                <a:cs typeface="Lucida Console"/>
              </a:rPr>
              <a:t>" </a:t>
            </a:r>
            <a:r>
              <a:rPr dirty="0">
                <a:latin typeface="Lucida Console"/>
                <a:cs typeface="Lucida Console"/>
              </a:rPr>
              <a:t>wh</a:t>
            </a:r>
            <a:r>
              <a:rPr spc="-15" dirty="0">
                <a:latin typeface="Lucida Console"/>
                <a:cs typeface="Lucida Console"/>
              </a:rPr>
              <a:t>e</a:t>
            </a:r>
            <a:r>
              <a:rPr spc="-10" dirty="0">
                <a:latin typeface="Lucida Console"/>
                <a:cs typeface="Lucida Console"/>
              </a:rPr>
              <a:t>n</a:t>
            </a:r>
            <a:r>
              <a:rPr spc="5" dirty="0">
                <a:latin typeface="Lucida Console"/>
                <a:cs typeface="Lucida Console"/>
              </a:rPr>
              <a:t> </a:t>
            </a:r>
            <a:r>
              <a:rPr spc="-15" dirty="0">
                <a:latin typeface="Lucida Console"/>
                <a:cs typeface="Lucida Console"/>
              </a:rPr>
              <a:t>zone(</a:t>
            </a:r>
            <a:r>
              <a:rPr dirty="0">
                <a:latin typeface="Lucida Console"/>
                <a:cs typeface="Lucida Console"/>
              </a:rPr>
              <a:t>5</a:t>
            </a:r>
            <a:r>
              <a:rPr spc="-10" dirty="0">
                <a:latin typeface="Lucida Console"/>
                <a:cs typeface="Lucida Console"/>
              </a:rPr>
              <a:t>)</a:t>
            </a:r>
            <a:r>
              <a:rPr spc="-5" dirty="0">
                <a:latin typeface="Lucida Console"/>
                <a:cs typeface="Lucida Console"/>
              </a:rPr>
              <a:t> </a:t>
            </a:r>
            <a:r>
              <a:rPr spc="-10" dirty="0">
                <a:latin typeface="Lucida Console"/>
                <a:cs typeface="Lucida Console"/>
              </a:rPr>
              <a:t>=</a:t>
            </a:r>
            <a:r>
              <a:rPr spc="5" dirty="0">
                <a:latin typeface="Lucida Console"/>
                <a:cs typeface="Lucida Console"/>
              </a:rPr>
              <a:t> </a:t>
            </a:r>
            <a:r>
              <a:rPr spc="-15" dirty="0">
                <a:latin typeface="Lucida Console"/>
                <a:cs typeface="Lucida Console"/>
              </a:rPr>
              <a:t>'</a:t>
            </a:r>
            <a:r>
              <a:rPr dirty="0">
                <a:latin typeface="Lucida Console"/>
                <a:cs typeface="Lucida Console"/>
              </a:rPr>
              <a:t>1</a:t>
            </a:r>
            <a:r>
              <a:rPr spc="-10" dirty="0">
                <a:latin typeface="Lucida Console"/>
                <a:cs typeface="Lucida Console"/>
              </a:rPr>
              <a:t>'</a:t>
            </a:r>
            <a:r>
              <a:rPr dirty="0">
                <a:latin typeface="Lucida Console"/>
                <a:cs typeface="Lucida Console"/>
              </a:rPr>
              <a:t> e</a:t>
            </a:r>
            <a:r>
              <a:rPr spc="-15" dirty="0">
                <a:latin typeface="Lucida Console"/>
                <a:cs typeface="Lucida Console"/>
              </a:rPr>
              <a:t>ls</a:t>
            </a:r>
            <a:r>
              <a:rPr spc="-10" dirty="0">
                <a:latin typeface="Lucida Console"/>
                <a:cs typeface="Lucida Console"/>
              </a:rPr>
              <a:t>e</a:t>
            </a:r>
            <a:endParaRPr dirty="0">
              <a:latin typeface="Lucida Console"/>
              <a:cs typeface="Lucida Console"/>
            </a:endParaRPr>
          </a:p>
          <a:p>
            <a:pPr marL="1355725">
              <a:lnSpc>
                <a:spcPct val="100000"/>
              </a:lnSpc>
              <a:spcBef>
                <a:spcPts val="600"/>
              </a:spcBef>
            </a:pPr>
            <a:r>
              <a:rPr dirty="0">
                <a:latin typeface="Lucida Console"/>
                <a:cs typeface="Lucida Console"/>
              </a:rPr>
              <a:t>"</a:t>
            </a:r>
            <a:r>
              <a:rPr spc="-15" dirty="0">
                <a:latin typeface="Lucida Console"/>
                <a:cs typeface="Lucida Console"/>
              </a:rPr>
              <a:t>1</a:t>
            </a:r>
            <a:r>
              <a:rPr dirty="0">
                <a:latin typeface="Lucida Console"/>
                <a:cs typeface="Lucida Console"/>
              </a:rPr>
              <a:t>0</a:t>
            </a:r>
            <a:r>
              <a:rPr spc="-15" dirty="0">
                <a:latin typeface="Lucida Console"/>
                <a:cs typeface="Lucida Console"/>
              </a:rPr>
              <a:t>1</a:t>
            </a:r>
            <a:r>
              <a:rPr spc="-10" dirty="0">
                <a:latin typeface="Lucida Console"/>
                <a:cs typeface="Lucida Console"/>
              </a:rPr>
              <a:t>" </a:t>
            </a:r>
            <a:r>
              <a:rPr dirty="0">
                <a:latin typeface="Lucida Console"/>
                <a:cs typeface="Lucida Console"/>
              </a:rPr>
              <a:t>wh</a:t>
            </a:r>
            <a:r>
              <a:rPr spc="-15" dirty="0">
                <a:latin typeface="Lucida Console"/>
                <a:cs typeface="Lucida Console"/>
              </a:rPr>
              <a:t>e</a:t>
            </a:r>
            <a:r>
              <a:rPr spc="-10" dirty="0">
                <a:latin typeface="Lucida Console"/>
                <a:cs typeface="Lucida Console"/>
              </a:rPr>
              <a:t>n</a:t>
            </a:r>
            <a:r>
              <a:rPr spc="5" dirty="0">
                <a:latin typeface="Lucida Console"/>
                <a:cs typeface="Lucida Console"/>
              </a:rPr>
              <a:t> </a:t>
            </a:r>
            <a:r>
              <a:rPr spc="-15" dirty="0">
                <a:latin typeface="Lucida Console"/>
                <a:cs typeface="Lucida Console"/>
              </a:rPr>
              <a:t>zone(</a:t>
            </a:r>
            <a:r>
              <a:rPr dirty="0">
                <a:latin typeface="Lucida Console"/>
                <a:cs typeface="Lucida Console"/>
              </a:rPr>
              <a:t>6</a:t>
            </a:r>
            <a:r>
              <a:rPr spc="-10" dirty="0">
                <a:latin typeface="Lucida Console"/>
                <a:cs typeface="Lucida Console"/>
              </a:rPr>
              <a:t>)</a:t>
            </a:r>
            <a:r>
              <a:rPr spc="-5" dirty="0">
                <a:latin typeface="Lucida Console"/>
                <a:cs typeface="Lucida Console"/>
              </a:rPr>
              <a:t> </a:t>
            </a:r>
            <a:r>
              <a:rPr spc="-10" dirty="0">
                <a:latin typeface="Lucida Console"/>
                <a:cs typeface="Lucida Console"/>
              </a:rPr>
              <a:t>=</a:t>
            </a:r>
            <a:r>
              <a:rPr spc="5" dirty="0">
                <a:latin typeface="Lucida Console"/>
                <a:cs typeface="Lucida Console"/>
              </a:rPr>
              <a:t> </a:t>
            </a:r>
            <a:r>
              <a:rPr spc="-15" dirty="0">
                <a:latin typeface="Lucida Console"/>
                <a:cs typeface="Lucida Console"/>
              </a:rPr>
              <a:t>'</a:t>
            </a:r>
            <a:r>
              <a:rPr dirty="0">
                <a:latin typeface="Lucida Console"/>
                <a:cs typeface="Lucida Console"/>
              </a:rPr>
              <a:t>1</a:t>
            </a:r>
            <a:r>
              <a:rPr spc="-10" dirty="0">
                <a:latin typeface="Lucida Console"/>
                <a:cs typeface="Lucida Console"/>
              </a:rPr>
              <a:t>'</a:t>
            </a:r>
            <a:r>
              <a:rPr dirty="0">
                <a:latin typeface="Lucida Console"/>
                <a:cs typeface="Lucida Console"/>
              </a:rPr>
              <a:t> e</a:t>
            </a:r>
            <a:r>
              <a:rPr spc="-15" dirty="0">
                <a:latin typeface="Lucida Console"/>
                <a:cs typeface="Lucida Console"/>
              </a:rPr>
              <a:t>ls</a:t>
            </a:r>
            <a:r>
              <a:rPr spc="-10" dirty="0">
                <a:latin typeface="Lucida Console"/>
                <a:cs typeface="Lucida Console"/>
              </a:rPr>
              <a:t>e</a:t>
            </a:r>
            <a:endParaRPr dirty="0">
              <a:latin typeface="Lucida Console"/>
              <a:cs typeface="Lucida Console"/>
            </a:endParaRPr>
          </a:p>
          <a:p>
            <a:pPr marL="1355725">
              <a:lnSpc>
                <a:spcPct val="100000"/>
              </a:lnSpc>
              <a:spcBef>
                <a:spcPts val="600"/>
              </a:spcBef>
            </a:pPr>
            <a:r>
              <a:rPr dirty="0">
                <a:latin typeface="Lucida Console"/>
                <a:cs typeface="Lucida Console"/>
              </a:rPr>
              <a:t>"</a:t>
            </a:r>
            <a:r>
              <a:rPr spc="-15" dirty="0">
                <a:latin typeface="Lucida Console"/>
                <a:cs typeface="Lucida Console"/>
              </a:rPr>
              <a:t>1</a:t>
            </a:r>
            <a:r>
              <a:rPr dirty="0">
                <a:latin typeface="Lucida Console"/>
                <a:cs typeface="Lucida Console"/>
              </a:rPr>
              <a:t>1</a:t>
            </a:r>
            <a:r>
              <a:rPr spc="-15" dirty="0">
                <a:latin typeface="Lucida Console"/>
                <a:cs typeface="Lucida Console"/>
              </a:rPr>
              <a:t>0</a:t>
            </a:r>
            <a:r>
              <a:rPr spc="-10" dirty="0">
                <a:latin typeface="Lucida Console"/>
                <a:cs typeface="Lucida Console"/>
              </a:rPr>
              <a:t>" </a:t>
            </a:r>
            <a:r>
              <a:rPr dirty="0">
                <a:latin typeface="Lucida Console"/>
                <a:cs typeface="Lucida Console"/>
              </a:rPr>
              <a:t>wh</a:t>
            </a:r>
            <a:r>
              <a:rPr spc="-15" dirty="0">
                <a:latin typeface="Lucida Console"/>
                <a:cs typeface="Lucida Console"/>
              </a:rPr>
              <a:t>e</a:t>
            </a:r>
            <a:r>
              <a:rPr spc="-10" dirty="0">
                <a:latin typeface="Lucida Console"/>
                <a:cs typeface="Lucida Console"/>
              </a:rPr>
              <a:t>n</a:t>
            </a:r>
            <a:r>
              <a:rPr spc="5" dirty="0">
                <a:latin typeface="Lucida Console"/>
                <a:cs typeface="Lucida Console"/>
              </a:rPr>
              <a:t> </a:t>
            </a:r>
            <a:r>
              <a:rPr spc="-15" dirty="0">
                <a:latin typeface="Lucida Console"/>
                <a:cs typeface="Lucida Console"/>
              </a:rPr>
              <a:t>zone(</a:t>
            </a:r>
            <a:r>
              <a:rPr dirty="0">
                <a:latin typeface="Lucida Console"/>
                <a:cs typeface="Lucida Console"/>
              </a:rPr>
              <a:t>7</a:t>
            </a:r>
            <a:r>
              <a:rPr spc="-10" dirty="0">
                <a:latin typeface="Lucida Console"/>
                <a:cs typeface="Lucida Console"/>
              </a:rPr>
              <a:t>)</a:t>
            </a:r>
            <a:r>
              <a:rPr spc="-5" dirty="0">
                <a:latin typeface="Lucida Console"/>
                <a:cs typeface="Lucida Console"/>
              </a:rPr>
              <a:t> </a:t>
            </a:r>
            <a:r>
              <a:rPr spc="-10" dirty="0">
                <a:latin typeface="Lucida Console"/>
                <a:cs typeface="Lucida Console"/>
              </a:rPr>
              <a:t>=</a:t>
            </a:r>
            <a:r>
              <a:rPr spc="5" dirty="0">
                <a:latin typeface="Lucida Console"/>
                <a:cs typeface="Lucida Console"/>
              </a:rPr>
              <a:t> </a:t>
            </a:r>
            <a:r>
              <a:rPr spc="-15" dirty="0">
                <a:latin typeface="Lucida Console"/>
                <a:cs typeface="Lucida Console"/>
              </a:rPr>
              <a:t>'</a:t>
            </a:r>
            <a:r>
              <a:rPr dirty="0">
                <a:latin typeface="Lucida Console"/>
                <a:cs typeface="Lucida Console"/>
              </a:rPr>
              <a:t>1</a:t>
            </a:r>
            <a:r>
              <a:rPr spc="-10" dirty="0">
                <a:latin typeface="Lucida Console"/>
                <a:cs typeface="Lucida Console"/>
              </a:rPr>
              <a:t>'</a:t>
            </a:r>
            <a:r>
              <a:rPr dirty="0">
                <a:latin typeface="Lucida Console"/>
                <a:cs typeface="Lucida Console"/>
              </a:rPr>
              <a:t> e</a:t>
            </a:r>
            <a:r>
              <a:rPr spc="-15" dirty="0">
                <a:latin typeface="Lucida Console"/>
                <a:cs typeface="Lucida Console"/>
              </a:rPr>
              <a:t>ls</a:t>
            </a:r>
            <a:r>
              <a:rPr spc="-10" dirty="0">
                <a:latin typeface="Lucida Console"/>
                <a:cs typeface="Lucida Console"/>
              </a:rPr>
              <a:t>e</a:t>
            </a:r>
            <a:endParaRPr dirty="0">
              <a:latin typeface="Lucida Console"/>
              <a:cs typeface="Lucida Console"/>
            </a:endParaRPr>
          </a:p>
          <a:p>
            <a:pPr marL="1355725">
              <a:lnSpc>
                <a:spcPct val="100000"/>
              </a:lnSpc>
              <a:spcBef>
                <a:spcPts val="600"/>
              </a:spcBef>
            </a:pPr>
            <a:r>
              <a:rPr dirty="0">
                <a:latin typeface="Lucida Console"/>
                <a:cs typeface="Lucida Console"/>
              </a:rPr>
              <a:t>"</a:t>
            </a:r>
            <a:r>
              <a:rPr spc="-15" dirty="0">
                <a:latin typeface="Lucida Console"/>
                <a:cs typeface="Lucida Console"/>
              </a:rPr>
              <a:t>1</a:t>
            </a:r>
            <a:r>
              <a:rPr dirty="0">
                <a:latin typeface="Lucida Console"/>
                <a:cs typeface="Lucida Console"/>
              </a:rPr>
              <a:t>1</a:t>
            </a:r>
            <a:r>
              <a:rPr spc="-15" dirty="0">
                <a:latin typeface="Lucida Console"/>
                <a:cs typeface="Lucida Console"/>
              </a:rPr>
              <a:t>1</a:t>
            </a:r>
            <a:r>
              <a:rPr spc="-10" dirty="0">
                <a:latin typeface="Lucida Console"/>
                <a:cs typeface="Lucida Console"/>
              </a:rPr>
              <a:t>" </a:t>
            </a:r>
            <a:r>
              <a:rPr dirty="0">
                <a:latin typeface="Lucida Console"/>
                <a:cs typeface="Lucida Console"/>
              </a:rPr>
              <a:t>wh</a:t>
            </a:r>
            <a:r>
              <a:rPr spc="-15" dirty="0">
                <a:latin typeface="Lucida Console"/>
                <a:cs typeface="Lucida Console"/>
              </a:rPr>
              <a:t>e</a:t>
            </a:r>
            <a:r>
              <a:rPr spc="-10" dirty="0">
                <a:latin typeface="Lucida Console"/>
                <a:cs typeface="Lucida Console"/>
              </a:rPr>
              <a:t>n</a:t>
            </a:r>
            <a:r>
              <a:rPr spc="5" dirty="0">
                <a:latin typeface="Lucida Console"/>
                <a:cs typeface="Lucida Console"/>
              </a:rPr>
              <a:t> </a:t>
            </a:r>
            <a:r>
              <a:rPr spc="-15" dirty="0">
                <a:latin typeface="Lucida Console"/>
                <a:cs typeface="Lucida Console"/>
              </a:rPr>
              <a:t>zone(</a:t>
            </a:r>
            <a:r>
              <a:rPr dirty="0">
                <a:latin typeface="Lucida Console"/>
                <a:cs typeface="Lucida Console"/>
              </a:rPr>
              <a:t>8</a:t>
            </a:r>
            <a:r>
              <a:rPr spc="-10" dirty="0">
                <a:latin typeface="Lucida Console"/>
                <a:cs typeface="Lucida Console"/>
              </a:rPr>
              <a:t>)</a:t>
            </a:r>
            <a:r>
              <a:rPr spc="-5" dirty="0">
                <a:latin typeface="Lucida Console"/>
                <a:cs typeface="Lucida Console"/>
              </a:rPr>
              <a:t> </a:t>
            </a:r>
            <a:r>
              <a:rPr spc="-10" dirty="0">
                <a:latin typeface="Lucida Console"/>
                <a:cs typeface="Lucida Console"/>
              </a:rPr>
              <a:t>=</a:t>
            </a:r>
            <a:r>
              <a:rPr spc="5" dirty="0">
                <a:latin typeface="Lucida Console"/>
                <a:cs typeface="Lucida Console"/>
              </a:rPr>
              <a:t> </a:t>
            </a:r>
            <a:r>
              <a:rPr spc="-15" dirty="0">
                <a:latin typeface="Lucida Console"/>
                <a:cs typeface="Lucida Console"/>
              </a:rPr>
              <a:t>'</a:t>
            </a:r>
            <a:r>
              <a:rPr dirty="0">
                <a:latin typeface="Lucida Console"/>
                <a:cs typeface="Lucida Console"/>
              </a:rPr>
              <a:t>1</a:t>
            </a:r>
            <a:r>
              <a:rPr spc="-10" dirty="0">
                <a:latin typeface="Lucida Console"/>
                <a:cs typeface="Lucida Console"/>
              </a:rPr>
              <a:t>'</a:t>
            </a:r>
            <a:r>
              <a:rPr dirty="0">
                <a:latin typeface="Lucida Console"/>
                <a:cs typeface="Lucida Console"/>
              </a:rPr>
              <a:t> e</a:t>
            </a:r>
            <a:r>
              <a:rPr spc="-15" dirty="0">
                <a:latin typeface="Lucida Console"/>
                <a:cs typeface="Lucida Console"/>
              </a:rPr>
              <a:t>ls</a:t>
            </a:r>
            <a:r>
              <a:rPr spc="-10" dirty="0">
                <a:latin typeface="Lucida Console"/>
                <a:cs typeface="Lucida Console"/>
              </a:rPr>
              <a:t>e</a:t>
            </a:r>
            <a:endParaRPr dirty="0">
              <a:latin typeface="Lucida Console"/>
              <a:cs typeface="Lucida Console"/>
            </a:endParaRPr>
          </a:p>
          <a:p>
            <a:pPr marR="823594" algn="ctr">
              <a:lnSpc>
                <a:spcPct val="100000"/>
              </a:lnSpc>
              <a:spcBef>
                <a:spcPts val="600"/>
              </a:spcBef>
            </a:pPr>
            <a:r>
              <a:rPr dirty="0">
                <a:latin typeface="Lucida Console"/>
                <a:cs typeface="Lucida Console"/>
              </a:rPr>
              <a:t>"</a:t>
            </a:r>
            <a:r>
              <a:rPr spc="-15" dirty="0">
                <a:latin typeface="Lucida Console"/>
                <a:cs typeface="Lucida Console"/>
              </a:rPr>
              <a:t>0</a:t>
            </a:r>
            <a:r>
              <a:rPr dirty="0">
                <a:latin typeface="Lucida Console"/>
                <a:cs typeface="Lucida Console"/>
              </a:rPr>
              <a:t>0</a:t>
            </a:r>
            <a:r>
              <a:rPr spc="-15" dirty="0">
                <a:latin typeface="Lucida Console"/>
                <a:cs typeface="Lucida Console"/>
              </a:rPr>
              <a:t>0"</a:t>
            </a:r>
            <a:r>
              <a:rPr spc="-10" dirty="0">
                <a:latin typeface="Lucida Console"/>
                <a:cs typeface="Lucida Console"/>
              </a:rPr>
              <a:t>;</a:t>
            </a:r>
            <a:endParaRPr dirty="0">
              <a:latin typeface="Lucida Console"/>
              <a:cs typeface="Lucida Console"/>
            </a:endParaRPr>
          </a:p>
          <a:p>
            <a:pPr marL="182245">
              <a:lnSpc>
                <a:spcPct val="100000"/>
              </a:lnSpc>
              <a:spcBef>
                <a:spcPts val="600"/>
              </a:spcBef>
            </a:pPr>
            <a:r>
              <a:rPr spc="-15" dirty="0">
                <a:latin typeface="Lucida Console"/>
                <a:cs typeface="Lucida Console"/>
              </a:rPr>
              <a:t>v</a:t>
            </a:r>
            <a:r>
              <a:rPr dirty="0">
                <a:latin typeface="Lucida Console"/>
                <a:cs typeface="Lucida Console"/>
              </a:rPr>
              <a:t>a</a:t>
            </a:r>
            <a:r>
              <a:rPr spc="-15" dirty="0">
                <a:latin typeface="Lucida Console"/>
                <a:cs typeface="Lucida Console"/>
              </a:rPr>
              <a:t>li</a:t>
            </a:r>
            <a:r>
              <a:rPr spc="-10" dirty="0">
                <a:latin typeface="Lucida Console"/>
                <a:cs typeface="Lucida Console"/>
              </a:rPr>
              <a:t>d</a:t>
            </a:r>
            <a:r>
              <a:rPr spc="5" dirty="0">
                <a:latin typeface="Lucida Console"/>
                <a:cs typeface="Lucida Console"/>
              </a:rPr>
              <a:t> </a:t>
            </a:r>
            <a:r>
              <a:rPr spc="-15" dirty="0">
                <a:latin typeface="Lucida Console"/>
                <a:cs typeface="Lucida Console"/>
              </a:rPr>
              <a:t>&lt;</a:t>
            </a:r>
            <a:r>
              <a:rPr spc="-10" dirty="0">
                <a:latin typeface="Lucida Console"/>
                <a:cs typeface="Lucida Console"/>
              </a:rPr>
              <a:t>=</a:t>
            </a:r>
            <a:r>
              <a:rPr spc="5" dirty="0">
                <a:latin typeface="Lucida Console"/>
                <a:cs typeface="Lucida Console"/>
              </a:rPr>
              <a:t> </a:t>
            </a:r>
            <a:r>
              <a:rPr spc="-15" dirty="0">
                <a:latin typeface="Lucida Console"/>
                <a:cs typeface="Lucida Console"/>
              </a:rPr>
              <a:t>zo</a:t>
            </a:r>
            <a:r>
              <a:rPr dirty="0">
                <a:latin typeface="Lucida Console"/>
                <a:cs typeface="Lucida Console"/>
              </a:rPr>
              <a:t>n</a:t>
            </a:r>
            <a:r>
              <a:rPr spc="-15" dirty="0">
                <a:latin typeface="Lucida Console"/>
                <a:cs typeface="Lucida Console"/>
              </a:rPr>
              <a:t>e(</a:t>
            </a:r>
            <a:r>
              <a:rPr dirty="0">
                <a:latin typeface="Lucida Console"/>
                <a:cs typeface="Lucida Console"/>
              </a:rPr>
              <a:t>1</a:t>
            </a:r>
            <a:r>
              <a:rPr spc="-10" dirty="0">
                <a:latin typeface="Lucida Console"/>
                <a:cs typeface="Lucida Console"/>
              </a:rPr>
              <a:t>)</a:t>
            </a:r>
            <a:r>
              <a:rPr spc="-15" dirty="0">
                <a:latin typeface="Lucida Console"/>
                <a:cs typeface="Lucida Console"/>
              </a:rPr>
              <a:t> </a:t>
            </a:r>
            <a:r>
              <a:rPr dirty="0">
                <a:latin typeface="Lucida Console"/>
                <a:cs typeface="Lucida Console"/>
              </a:rPr>
              <a:t>o</a:t>
            </a:r>
            <a:r>
              <a:rPr spc="-10" dirty="0">
                <a:latin typeface="Lucida Console"/>
                <a:cs typeface="Lucida Console"/>
              </a:rPr>
              <a:t>r</a:t>
            </a:r>
            <a:r>
              <a:rPr spc="5" dirty="0">
                <a:latin typeface="Lucida Console"/>
                <a:cs typeface="Lucida Console"/>
              </a:rPr>
              <a:t> </a:t>
            </a:r>
            <a:r>
              <a:rPr spc="-15" dirty="0">
                <a:latin typeface="Lucida Console"/>
                <a:cs typeface="Lucida Console"/>
              </a:rPr>
              <a:t>zon</a:t>
            </a:r>
            <a:r>
              <a:rPr dirty="0">
                <a:latin typeface="Lucida Console"/>
                <a:cs typeface="Lucida Console"/>
              </a:rPr>
              <a:t>e</a:t>
            </a:r>
            <a:r>
              <a:rPr spc="-15" dirty="0">
                <a:latin typeface="Lucida Console"/>
                <a:cs typeface="Lucida Console"/>
              </a:rPr>
              <a:t>(2</a:t>
            </a:r>
            <a:r>
              <a:rPr spc="-10" dirty="0">
                <a:latin typeface="Lucida Console"/>
                <a:cs typeface="Lucida Console"/>
              </a:rPr>
              <a:t>)</a:t>
            </a:r>
            <a:r>
              <a:rPr dirty="0">
                <a:latin typeface="Lucida Console"/>
                <a:cs typeface="Lucida Console"/>
              </a:rPr>
              <a:t> o</a:t>
            </a:r>
            <a:r>
              <a:rPr spc="-10" dirty="0">
                <a:latin typeface="Lucida Console"/>
                <a:cs typeface="Lucida Console"/>
              </a:rPr>
              <a:t>r</a:t>
            </a:r>
            <a:r>
              <a:rPr spc="5" dirty="0">
                <a:latin typeface="Lucida Console"/>
                <a:cs typeface="Lucida Console"/>
              </a:rPr>
              <a:t> </a:t>
            </a:r>
            <a:r>
              <a:rPr spc="-15" dirty="0">
                <a:latin typeface="Lucida Console"/>
                <a:cs typeface="Lucida Console"/>
              </a:rPr>
              <a:t>zone(</a:t>
            </a:r>
            <a:r>
              <a:rPr dirty="0">
                <a:latin typeface="Lucida Console"/>
                <a:cs typeface="Lucida Console"/>
              </a:rPr>
              <a:t>3</a:t>
            </a:r>
            <a:r>
              <a:rPr spc="-10" dirty="0">
                <a:latin typeface="Lucida Console"/>
                <a:cs typeface="Lucida Console"/>
              </a:rPr>
              <a:t>) </a:t>
            </a:r>
            <a:r>
              <a:rPr dirty="0">
                <a:latin typeface="Lucida Console"/>
                <a:cs typeface="Lucida Console"/>
              </a:rPr>
              <a:t>o</a:t>
            </a:r>
            <a:r>
              <a:rPr spc="-10" dirty="0">
                <a:latin typeface="Lucida Console"/>
                <a:cs typeface="Lucida Console"/>
              </a:rPr>
              <a:t>r</a:t>
            </a:r>
            <a:r>
              <a:rPr spc="5" dirty="0">
                <a:latin typeface="Lucida Console"/>
                <a:cs typeface="Lucida Console"/>
              </a:rPr>
              <a:t> </a:t>
            </a:r>
            <a:r>
              <a:rPr spc="-15" dirty="0">
                <a:latin typeface="Lucida Console"/>
                <a:cs typeface="Lucida Console"/>
              </a:rPr>
              <a:t>zon</a:t>
            </a:r>
            <a:r>
              <a:rPr dirty="0">
                <a:latin typeface="Lucida Console"/>
                <a:cs typeface="Lucida Console"/>
              </a:rPr>
              <a:t>e</a:t>
            </a:r>
            <a:r>
              <a:rPr spc="-15" dirty="0">
                <a:latin typeface="Lucida Console"/>
                <a:cs typeface="Lucida Console"/>
              </a:rPr>
              <a:t>(4</a:t>
            </a:r>
            <a:r>
              <a:rPr spc="-10" dirty="0">
                <a:latin typeface="Lucida Console"/>
                <a:cs typeface="Lucida Console"/>
              </a:rPr>
              <a:t>)</a:t>
            </a:r>
            <a:endParaRPr dirty="0">
              <a:latin typeface="Lucida Console"/>
              <a:cs typeface="Lucida Console"/>
            </a:endParaRPr>
          </a:p>
          <a:p>
            <a:pPr marL="45085" indent="756920">
              <a:lnSpc>
                <a:spcPct val="100000"/>
              </a:lnSpc>
              <a:spcBef>
                <a:spcPts val="600"/>
              </a:spcBef>
            </a:pPr>
            <a:r>
              <a:rPr dirty="0">
                <a:latin typeface="Lucida Console"/>
                <a:cs typeface="Lucida Console"/>
              </a:rPr>
              <a:t>o</a:t>
            </a:r>
            <a:r>
              <a:rPr spc="-10" dirty="0">
                <a:latin typeface="Lucida Console"/>
                <a:cs typeface="Lucida Console"/>
              </a:rPr>
              <a:t>r</a:t>
            </a:r>
            <a:r>
              <a:rPr spc="5" dirty="0">
                <a:latin typeface="Lucida Console"/>
                <a:cs typeface="Lucida Console"/>
              </a:rPr>
              <a:t> </a:t>
            </a:r>
            <a:r>
              <a:rPr spc="-15" dirty="0">
                <a:latin typeface="Lucida Console"/>
                <a:cs typeface="Lucida Console"/>
              </a:rPr>
              <a:t>zo</a:t>
            </a:r>
            <a:r>
              <a:rPr dirty="0">
                <a:latin typeface="Lucida Console"/>
                <a:cs typeface="Lucida Console"/>
              </a:rPr>
              <a:t>n</a:t>
            </a:r>
            <a:r>
              <a:rPr spc="-15" dirty="0">
                <a:latin typeface="Lucida Console"/>
                <a:cs typeface="Lucida Console"/>
              </a:rPr>
              <a:t>e(</a:t>
            </a:r>
            <a:r>
              <a:rPr dirty="0">
                <a:latin typeface="Lucida Console"/>
                <a:cs typeface="Lucida Console"/>
              </a:rPr>
              <a:t>5</a:t>
            </a:r>
            <a:r>
              <a:rPr spc="-10" dirty="0">
                <a:latin typeface="Lucida Console"/>
                <a:cs typeface="Lucida Console"/>
              </a:rPr>
              <a:t>)</a:t>
            </a:r>
            <a:r>
              <a:rPr dirty="0">
                <a:latin typeface="Lucida Console"/>
                <a:cs typeface="Lucida Console"/>
              </a:rPr>
              <a:t> o</a:t>
            </a:r>
            <a:r>
              <a:rPr spc="-10" dirty="0">
                <a:latin typeface="Lucida Console"/>
                <a:cs typeface="Lucida Console"/>
              </a:rPr>
              <a:t>r</a:t>
            </a:r>
            <a:r>
              <a:rPr spc="5" dirty="0">
                <a:latin typeface="Lucida Console"/>
                <a:cs typeface="Lucida Console"/>
              </a:rPr>
              <a:t> </a:t>
            </a:r>
            <a:r>
              <a:rPr spc="-15" dirty="0">
                <a:latin typeface="Lucida Console"/>
                <a:cs typeface="Lucida Console"/>
              </a:rPr>
              <a:t>zone(6</a:t>
            </a:r>
            <a:r>
              <a:rPr spc="-10" dirty="0">
                <a:latin typeface="Lucida Console"/>
                <a:cs typeface="Lucida Console"/>
              </a:rPr>
              <a:t>) </a:t>
            </a:r>
            <a:r>
              <a:rPr dirty="0">
                <a:latin typeface="Lucida Console"/>
                <a:cs typeface="Lucida Console"/>
              </a:rPr>
              <a:t>o</a:t>
            </a:r>
            <a:r>
              <a:rPr spc="-10" dirty="0">
                <a:latin typeface="Lucida Console"/>
                <a:cs typeface="Lucida Console"/>
              </a:rPr>
              <a:t>r</a:t>
            </a:r>
            <a:r>
              <a:rPr spc="5" dirty="0">
                <a:latin typeface="Lucida Console"/>
                <a:cs typeface="Lucida Console"/>
              </a:rPr>
              <a:t> </a:t>
            </a:r>
            <a:r>
              <a:rPr spc="-15" dirty="0">
                <a:latin typeface="Lucida Console"/>
                <a:cs typeface="Lucida Console"/>
              </a:rPr>
              <a:t>zo</a:t>
            </a:r>
            <a:r>
              <a:rPr dirty="0">
                <a:latin typeface="Lucida Console"/>
                <a:cs typeface="Lucida Console"/>
              </a:rPr>
              <a:t>n</a:t>
            </a:r>
            <a:r>
              <a:rPr spc="-15" dirty="0">
                <a:latin typeface="Lucida Console"/>
                <a:cs typeface="Lucida Console"/>
              </a:rPr>
              <a:t>e(</a:t>
            </a:r>
            <a:r>
              <a:rPr dirty="0">
                <a:latin typeface="Lucida Console"/>
                <a:cs typeface="Lucida Console"/>
              </a:rPr>
              <a:t>7</a:t>
            </a:r>
            <a:r>
              <a:rPr spc="-10" dirty="0">
                <a:latin typeface="Lucida Console"/>
                <a:cs typeface="Lucida Console"/>
              </a:rPr>
              <a:t>)</a:t>
            </a:r>
            <a:r>
              <a:rPr dirty="0">
                <a:latin typeface="Lucida Console"/>
                <a:cs typeface="Lucida Console"/>
              </a:rPr>
              <a:t> o</a:t>
            </a:r>
            <a:r>
              <a:rPr spc="-10" dirty="0">
                <a:latin typeface="Lucida Console"/>
                <a:cs typeface="Lucida Console"/>
              </a:rPr>
              <a:t>r</a:t>
            </a:r>
            <a:r>
              <a:rPr spc="5" dirty="0">
                <a:latin typeface="Lucida Console"/>
                <a:cs typeface="Lucida Console"/>
              </a:rPr>
              <a:t> </a:t>
            </a:r>
            <a:r>
              <a:rPr spc="-15" dirty="0">
                <a:latin typeface="Lucida Console"/>
                <a:cs typeface="Lucida Console"/>
              </a:rPr>
              <a:t>zone(8)</a:t>
            </a:r>
            <a:r>
              <a:rPr spc="-10" dirty="0">
                <a:latin typeface="Lucida Console"/>
                <a:cs typeface="Lucida Console"/>
              </a:rPr>
              <a:t>;</a:t>
            </a:r>
            <a:endParaRPr dirty="0">
              <a:latin typeface="Lucida Console"/>
              <a:cs typeface="Lucida Console"/>
            </a:endParaRPr>
          </a:p>
          <a:p>
            <a:pPr marL="45085">
              <a:lnSpc>
                <a:spcPct val="100000"/>
              </a:lnSpc>
              <a:spcBef>
                <a:spcPts val="600"/>
              </a:spcBef>
            </a:pPr>
            <a:r>
              <a:rPr dirty="0">
                <a:latin typeface="Lucida Console"/>
                <a:cs typeface="Lucida Console"/>
              </a:rPr>
              <a:t>e</a:t>
            </a:r>
            <a:r>
              <a:rPr spc="-15" dirty="0">
                <a:latin typeface="Lucida Console"/>
                <a:cs typeface="Lucida Console"/>
              </a:rPr>
              <a:t>n</a:t>
            </a:r>
            <a:r>
              <a:rPr spc="-10" dirty="0">
                <a:latin typeface="Lucida Console"/>
                <a:cs typeface="Lucida Console"/>
              </a:rPr>
              <a:t>d</a:t>
            </a:r>
            <a:r>
              <a:rPr spc="5" dirty="0">
                <a:latin typeface="Lucida Console"/>
                <a:cs typeface="Lucida Console"/>
              </a:rPr>
              <a:t> </a:t>
            </a:r>
            <a:r>
              <a:rPr spc="-15" dirty="0">
                <a:latin typeface="Lucida Console"/>
                <a:cs typeface="Lucida Console"/>
              </a:rPr>
              <a:t>ar</a:t>
            </a:r>
            <a:r>
              <a:rPr dirty="0">
                <a:latin typeface="Lucida Console"/>
                <a:cs typeface="Lucida Console"/>
              </a:rPr>
              <a:t>c</a:t>
            </a:r>
            <a:r>
              <a:rPr spc="-15" dirty="0">
                <a:latin typeface="Lucida Console"/>
                <a:cs typeface="Lucida Console"/>
              </a:rPr>
              <a:t>hit</a:t>
            </a:r>
            <a:r>
              <a:rPr dirty="0">
                <a:latin typeface="Lucida Console"/>
                <a:cs typeface="Lucida Console"/>
              </a:rPr>
              <a:t>e</a:t>
            </a:r>
            <a:r>
              <a:rPr spc="-15" dirty="0">
                <a:latin typeface="Lucida Console"/>
                <a:cs typeface="Lucida Console"/>
              </a:rPr>
              <a:t>ct</a:t>
            </a:r>
            <a:r>
              <a:rPr dirty="0">
                <a:latin typeface="Lucida Console"/>
                <a:cs typeface="Lucida Console"/>
              </a:rPr>
              <a:t>u</a:t>
            </a:r>
            <a:r>
              <a:rPr spc="-15" dirty="0">
                <a:latin typeface="Lucida Console"/>
                <a:cs typeface="Lucida Console"/>
              </a:rPr>
              <a:t>r</a:t>
            </a:r>
            <a:r>
              <a:rPr spc="-10" dirty="0">
                <a:latin typeface="Lucida Console"/>
                <a:cs typeface="Lucida Console"/>
              </a:rPr>
              <a:t>e</a:t>
            </a:r>
            <a:r>
              <a:rPr spc="5" dirty="0">
                <a:latin typeface="Lucida Console"/>
                <a:cs typeface="Lucida Console"/>
              </a:rPr>
              <a:t> </a:t>
            </a:r>
            <a:r>
              <a:rPr spc="-15" dirty="0">
                <a:latin typeface="Lucida Console"/>
                <a:cs typeface="Lucida Console"/>
              </a:rPr>
              <a:t>prio</a:t>
            </a:r>
            <a:r>
              <a:rPr dirty="0">
                <a:latin typeface="Lucida Console"/>
                <a:cs typeface="Lucida Console"/>
              </a:rPr>
              <a:t>r</a:t>
            </a:r>
            <a:r>
              <a:rPr spc="-15" dirty="0">
                <a:latin typeface="Lucida Console"/>
                <a:cs typeface="Lucida Console"/>
              </a:rPr>
              <a:t>ity</a:t>
            </a:r>
            <a:r>
              <a:rPr dirty="0">
                <a:latin typeface="Lucida Console"/>
                <a:cs typeface="Lucida Console"/>
              </a:rPr>
              <a:t>_</a:t>
            </a:r>
            <a:r>
              <a:rPr spc="-15" dirty="0">
                <a:latin typeface="Lucida Console"/>
                <a:cs typeface="Lucida Console"/>
              </a:rPr>
              <a:t>1</a:t>
            </a:r>
            <a:r>
              <a:rPr spc="-10" dirty="0">
                <a:latin typeface="Lucida Console"/>
                <a:cs typeface="Lucida Console"/>
              </a:rPr>
              <a:t>;</a:t>
            </a:r>
            <a:endParaRPr dirty="0">
              <a:latin typeface="Lucida Console"/>
              <a:cs typeface="Lucida Console"/>
            </a:endParaRPr>
          </a:p>
        </p:txBody>
      </p:sp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Κωδικοποιητής </a:t>
            </a:r>
            <a:r>
              <a:rPr lang="el-GR" dirty="0" smtClean="0"/>
              <a:t>προτεραιότητας</a:t>
            </a:r>
            <a:r>
              <a:rPr lang="en-US" dirty="0" smtClean="0"/>
              <a:t> </a:t>
            </a:r>
            <a:r>
              <a:rPr lang="en-US" sz="3200" b="0" dirty="0" smtClean="0"/>
              <a:t>2/2</a:t>
            </a:r>
            <a:endParaRPr lang="el-GR" sz="3200" b="0" dirty="0"/>
          </a:p>
        </p:txBody>
      </p:sp>
    </p:spTree>
    <p:extLst>
      <p:ext uri="{BB962C8B-B14F-4D97-AF65-F5344CB8AC3E}">
        <p14:creationId xmlns:p14="http://schemas.microsoft.com/office/powerpoint/2010/main" val="288612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Ιωάννης Βογιατζής 2015. Ιωάννης Βογιατζής. «Σχεδίαση ψηφιακών συστημάτων. Ενότητα 2</a:t>
            </a:r>
            <a:r>
              <a:rPr lang="en-US" sz="2000" dirty="0" smtClean="0"/>
              <a:t>:</a:t>
            </a:r>
            <a:r>
              <a:rPr lang="el-GR" sz="2000" dirty="0" smtClean="0"/>
              <a:t> Σχεδίαση συνδυαστικών κυκλωµάτων στη VHDL».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2015.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5"/>
          <p:cNvSpPr/>
          <p:nvPr/>
        </p:nvSpPr>
        <p:spPr>
          <a:xfrm>
            <a:off x="2228771" y="4451422"/>
            <a:ext cx="337185" cy="269875"/>
          </a:xfrm>
          <a:custGeom>
            <a:avLst/>
            <a:gdLst/>
            <a:ahLst/>
            <a:cxnLst/>
            <a:rect l="l" t="t" r="r" b="b"/>
            <a:pathLst>
              <a:path w="337185" h="269875">
                <a:moveTo>
                  <a:pt x="0" y="269752"/>
                </a:moveTo>
                <a:lnTo>
                  <a:pt x="33492" y="269752"/>
                </a:lnTo>
                <a:lnTo>
                  <a:pt x="58579" y="269752"/>
                </a:lnTo>
                <a:lnTo>
                  <a:pt x="76475" y="269752"/>
                </a:lnTo>
                <a:lnTo>
                  <a:pt x="88394" y="269752"/>
                </a:lnTo>
                <a:lnTo>
                  <a:pt x="95551" y="269752"/>
                </a:lnTo>
                <a:lnTo>
                  <a:pt x="99161" y="269752"/>
                </a:lnTo>
                <a:lnTo>
                  <a:pt x="100438" y="269752"/>
                </a:lnTo>
                <a:lnTo>
                  <a:pt x="116277" y="269290"/>
                </a:lnTo>
                <a:lnTo>
                  <a:pt x="161507" y="262681"/>
                </a:lnTo>
                <a:lnTo>
                  <a:pt x="203142" y="249078"/>
                </a:lnTo>
                <a:lnTo>
                  <a:pt x="240969" y="229560"/>
                </a:lnTo>
                <a:lnTo>
                  <a:pt x="274774" y="205207"/>
                </a:lnTo>
                <a:lnTo>
                  <a:pt x="304345" y="177099"/>
                </a:lnTo>
                <a:lnTo>
                  <a:pt x="329469" y="146315"/>
                </a:lnTo>
                <a:lnTo>
                  <a:pt x="336818" y="135646"/>
                </a:lnTo>
                <a:lnTo>
                  <a:pt x="329469" y="124759"/>
                </a:lnTo>
                <a:lnTo>
                  <a:pt x="304346" y="93447"/>
                </a:lnTo>
                <a:lnTo>
                  <a:pt x="274781" y="64974"/>
                </a:lnTo>
                <a:lnTo>
                  <a:pt x="240989" y="40389"/>
                </a:lnTo>
                <a:lnTo>
                  <a:pt x="203186" y="20743"/>
                </a:lnTo>
                <a:lnTo>
                  <a:pt x="161588" y="7084"/>
                </a:lnTo>
                <a:lnTo>
                  <a:pt x="116413" y="462"/>
                </a:lnTo>
                <a:lnTo>
                  <a:pt x="100596" y="0"/>
                </a:lnTo>
                <a:lnTo>
                  <a:pt x="67104" y="0"/>
                </a:lnTo>
                <a:lnTo>
                  <a:pt x="42017" y="0"/>
                </a:lnTo>
                <a:lnTo>
                  <a:pt x="24121" y="0"/>
                </a:lnTo>
                <a:lnTo>
                  <a:pt x="12202" y="0"/>
                </a:lnTo>
                <a:lnTo>
                  <a:pt x="5044" y="0"/>
                </a:lnTo>
                <a:lnTo>
                  <a:pt x="1434" y="0"/>
                </a:lnTo>
                <a:lnTo>
                  <a:pt x="158" y="0"/>
                </a:lnTo>
                <a:lnTo>
                  <a:pt x="6869" y="14866"/>
                </a:lnTo>
                <a:lnTo>
                  <a:pt x="22762" y="57169"/>
                </a:lnTo>
                <a:lnTo>
                  <a:pt x="32293" y="96962"/>
                </a:lnTo>
                <a:lnTo>
                  <a:pt x="35459" y="135448"/>
                </a:lnTo>
                <a:lnTo>
                  <a:pt x="35100" y="148194"/>
                </a:lnTo>
                <a:lnTo>
                  <a:pt x="29774" y="186810"/>
                </a:lnTo>
                <a:lnTo>
                  <a:pt x="18075" y="226928"/>
                </a:lnTo>
                <a:lnTo>
                  <a:pt x="6733" y="255102"/>
                </a:lnTo>
                <a:lnTo>
                  <a:pt x="0" y="269752"/>
                </a:lnTo>
                <a:close/>
              </a:path>
            </a:pathLst>
          </a:custGeom>
          <a:ln w="112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16"/>
          <p:cNvSpPr/>
          <p:nvPr/>
        </p:nvSpPr>
        <p:spPr>
          <a:xfrm>
            <a:off x="2128201" y="4518490"/>
            <a:ext cx="128270" cy="0"/>
          </a:xfrm>
          <a:custGeom>
            <a:avLst/>
            <a:gdLst/>
            <a:ahLst/>
            <a:cxnLst/>
            <a:rect l="l" t="t" r="r" b="b"/>
            <a:pathLst>
              <a:path w="128269">
                <a:moveTo>
                  <a:pt x="11" y="0"/>
                </a:moveTo>
                <a:lnTo>
                  <a:pt x="128013" y="0"/>
                </a:lnTo>
              </a:path>
            </a:pathLst>
          </a:custGeom>
          <a:ln w="5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17"/>
          <p:cNvSpPr/>
          <p:nvPr/>
        </p:nvSpPr>
        <p:spPr>
          <a:xfrm>
            <a:off x="2128201" y="4654122"/>
            <a:ext cx="128270" cy="0"/>
          </a:xfrm>
          <a:custGeom>
            <a:avLst/>
            <a:gdLst/>
            <a:ahLst/>
            <a:cxnLst/>
            <a:rect l="l" t="t" r="r" b="b"/>
            <a:pathLst>
              <a:path w="128269">
                <a:moveTo>
                  <a:pt x="11" y="0"/>
                </a:moveTo>
                <a:lnTo>
                  <a:pt x="128013" y="0"/>
                </a:lnTo>
              </a:path>
            </a:pathLst>
          </a:custGeom>
          <a:ln w="5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18"/>
          <p:cNvSpPr/>
          <p:nvPr/>
        </p:nvSpPr>
        <p:spPr>
          <a:xfrm>
            <a:off x="2565590" y="4587069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103" y="0"/>
                </a:lnTo>
              </a:path>
            </a:pathLst>
          </a:custGeom>
          <a:ln w="5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19"/>
          <p:cNvSpPr/>
          <p:nvPr/>
        </p:nvSpPr>
        <p:spPr>
          <a:xfrm>
            <a:off x="4016615" y="4621074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>
                <a:moveTo>
                  <a:pt x="14" y="0"/>
                </a:moveTo>
                <a:lnTo>
                  <a:pt x="100596" y="0"/>
                </a:lnTo>
              </a:path>
            </a:pathLst>
          </a:custGeom>
          <a:ln w="5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20"/>
          <p:cNvSpPr/>
          <p:nvPr/>
        </p:nvSpPr>
        <p:spPr>
          <a:xfrm>
            <a:off x="4454001" y="4554021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103" y="0"/>
                </a:lnTo>
              </a:path>
            </a:pathLst>
          </a:custGeom>
          <a:ln w="5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21"/>
          <p:cNvSpPr/>
          <p:nvPr/>
        </p:nvSpPr>
        <p:spPr>
          <a:xfrm>
            <a:off x="4016615" y="4485442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>
                <a:moveTo>
                  <a:pt x="14" y="0"/>
                </a:moveTo>
                <a:lnTo>
                  <a:pt x="100596" y="0"/>
                </a:lnTo>
              </a:path>
            </a:pathLst>
          </a:custGeom>
          <a:ln w="5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22"/>
          <p:cNvSpPr/>
          <p:nvPr/>
        </p:nvSpPr>
        <p:spPr>
          <a:xfrm>
            <a:off x="4117197" y="4418374"/>
            <a:ext cx="337185" cy="269875"/>
          </a:xfrm>
          <a:custGeom>
            <a:avLst/>
            <a:gdLst/>
            <a:ahLst/>
            <a:cxnLst/>
            <a:rect l="l" t="t" r="r" b="b"/>
            <a:pathLst>
              <a:path w="337185" h="269875">
                <a:moveTo>
                  <a:pt x="336803" y="135646"/>
                </a:moveTo>
                <a:lnTo>
                  <a:pt x="329965" y="178442"/>
                </a:lnTo>
                <a:lnTo>
                  <a:pt x="310884" y="215400"/>
                </a:lnTo>
                <a:lnTo>
                  <a:pt x="281711" y="244371"/>
                </a:lnTo>
                <a:lnTo>
                  <a:pt x="244598" y="263204"/>
                </a:lnTo>
                <a:lnTo>
                  <a:pt x="180598" y="269179"/>
                </a:lnTo>
                <a:lnTo>
                  <a:pt x="148897" y="269279"/>
                </a:lnTo>
                <a:lnTo>
                  <a:pt x="121141" y="269367"/>
                </a:lnTo>
                <a:lnTo>
                  <a:pt x="97069" y="269444"/>
                </a:lnTo>
                <a:lnTo>
                  <a:pt x="76417" y="269509"/>
                </a:lnTo>
                <a:lnTo>
                  <a:pt x="58924" y="269565"/>
                </a:lnTo>
                <a:lnTo>
                  <a:pt x="44328" y="269611"/>
                </a:lnTo>
                <a:lnTo>
                  <a:pt x="32367" y="269649"/>
                </a:lnTo>
                <a:lnTo>
                  <a:pt x="22777" y="269679"/>
                </a:lnTo>
                <a:lnTo>
                  <a:pt x="15298" y="269703"/>
                </a:lnTo>
                <a:lnTo>
                  <a:pt x="9666" y="269721"/>
                </a:lnTo>
                <a:lnTo>
                  <a:pt x="5620" y="269734"/>
                </a:lnTo>
                <a:lnTo>
                  <a:pt x="2898" y="269742"/>
                </a:lnTo>
                <a:lnTo>
                  <a:pt x="1237" y="269748"/>
                </a:lnTo>
                <a:lnTo>
                  <a:pt x="375" y="269750"/>
                </a:lnTo>
                <a:lnTo>
                  <a:pt x="50" y="269751"/>
                </a:lnTo>
                <a:lnTo>
                  <a:pt x="0" y="231278"/>
                </a:lnTo>
                <a:lnTo>
                  <a:pt x="0" y="196649"/>
                </a:lnTo>
                <a:lnTo>
                  <a:pt x="0" y="165661"/>
                </a:lnTo>
                <a:lnTo>
                  <a:pt x="0" y="138113"/>
                </a:lnTo>
                <a:lnTo>
                  <a:pt x="0" y="113801"/>
                </a:lnTo>
                <a:lnTo>
                  <a:pt x="0" y="92524"/>
                </a:lnTo>
                <a:lnTo>
                  <a:pt x="0" y="74080"/>
                </a:lnTo>
                <a:lnTo>
                  <a:pt x="0" y="58266"/>
                </a:lnTo>
                <a:lnTo>
                  <a:pt x="0" y="44880"/>
                </a:lnTo>
                <a:lnTo>
                  <a:pt x="0" y="33719"/>
                </a:lnTo>
                <a:lnTo>
                  <a:pt x="0" y="24581"/>
                </a:lnTo>
                <a:lnTo>
                  <a:pt x="0" y="17264"/>
                </a:lnTo>
                <a:lnTo>
                  <a:pt x="0" y="11565"/>
                </a:lnTo>
                <a:lnTo>
                  <a:pt x="0" y="7283"/>
                </a:lnTo>
                <a:lnTo>
                  <a:pt x="0" y="4214"/>
                </a:lnTo>
                <a:lnTo>
                  <a:pt x="0" y="2158"/>
                </a:lnTo>
                <a:lnTo>
                  <a:pt x="0" y="910"/>
                </a:lnTo>
                <a:lnTo>
                  <a:pt x="0" y="269"/>
                </a:lnTo>
                <a:lnTo>
                  <a:pt x="0" y="33"/>
                </a:lnTo>
                <a:lnTo>
                  <a:pt x="35762" y="0"/>
                </a:lnTo>
                <a:lnTo>
                  <a:pt x="67049" y="0"/>
                </a:lnTo>
                <a:lnTo>
                  <a:pt x="94160" y="0"/>
                </a:lnTo>
                <a:lnTo>
                  <a:pt x="117394" y="0"/>
                </a:lnTo>
                <a:lnTo>
                  <a:pt x="137050" y="0"/>
                </a:lnTo>
                <a:lnTo>
                  <a:pt x="153427" y="0"/>
                </a:lnTo>
                <a:lnTo>
                  <a:pt x="166824" y="0"/>
                </a:lnTo>
                <a:lnTo>
                  <a:pt x="177542" y="0"/>
                </a:lnTo>
                <a:lnTo>
                  <a:pt x="185877" y="0"/>
                </a:lnTo>
                <a:lnTo>
                  <a:pt x="192131" y="0"/>
                </a:lnTo>
                <a:lnTo>
                  <a:pt x="196602" y="0"/>
                </a:lnTo>
                <a:lnTo>
                  <a:pt x="199589" y="0"/>
                </a:lnTo>
                <a:lnTo>
                  <a:pt x="201392" y="0"/>
                </a:lnTo>
                <a:lnTo>
                  <a:pt x="202309" y="0"/>
                </a:lnTo>
                <a:lnTo>
                  <a:pt x="202640" y="0"/>
                </a:lnTo>
                <a:lnTo>
                  <a:pt x="217345" y="777"/>
                </a:lnTo>
                <a:lnTo>
                  <a:pt x="258241" y="11836"/>
                </a:lnTo>
                <a:lnTo>
                  <a:pt x="292670" y="34400"/>
                </a:lnTo>
                <a:lnTo>
                  <a:pt x="318519" y="66428"/>
                </a:lnTo>
                <a:lnTo>
                  <a:pt x="333678" y="105881"/>
                </a:lnTo>
                <a:lnTo>
                  <a:pt x="336803" y="135303"/>
                </a:lnTo>
                <a:lnTo>
                  <a:pt x="336803" y="135646"/>
                </a:lnTo>
                <a:close/>
              </a:path>
            </a:pathLst>
          </a:custGeom>
          <a:ln w="112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23"/>
          <p:cNvSpPr/>
          <p:nvPr/>
        </p:nvSpPr>
        <p:spPr>
          <a:xfrm>
            <a:off x="6036319" y="4406975"/>
            <a:ext cx="169545" cy="201295"/>
          </a:xfrm>
          <a:custGeom>
            <a:avLst/>
            <a:gdLst/>
            <a:ahLst/>
            <a:cxnLst/>
            <a:rect l="l" t="t" r="r" b="b"/>
            <a:pathLst>
              <a:path w="169545" h="201295">
                <a:moveTo>
                  <a:pt x="0" y="201164"/>
                </a:moveTo>
                <a:lnTo>
                  <a:pt x="0" y="0"/>
                </a:lnTo>
                <a:lnTo>
                  <a:pt x="169165" y="100589"/>
                </a:lnTo>
                <a:lnTo>
                  <a:pt x="0" y="201164"/>
                </a:lnTo>
                <a:close/>
              </a:path>
            </a:pathLst>
          </a:custGeom>
          <a:ln w="11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24"/>
          <p:cNvSpPr/>
          <p:nvPr/>
        </p:nvSpPr>
        <p:spPr>
          <a:xfrm>
            <a:off x="6205919" y="4474047"/>
            <a:ext cx="66675" cy="66040"/>
          </a:xfrm>
          <a:custGeom>
            <a:avLst/>
            <a:gdLst/>
            <a:ahLst/>
            <a:cxnLst/>
            <a:rect l="l" t="t" r="r" b="b"/>
            <a:pathLst>
              <a:path w="66675" h="66039">
                <a:moveTo>
                  <a:pt x="66610" y="33517"/>
                </a:moveTo>
                <a:lnTo>
                  <a:pt x="63805" y="47976"/>
                </a:lnTo>
                <a:lnTo>
                  <a:pt x="55973" y="58934"/>
                </a:lnTo>
                <a:lnTo>
                  <a:pt x="43994" y="65511"/>
                </a:lnTo>
                <a:lnTo>
                  <a:pt x="25848" y="64342"/>
                </a:lnTo>
                <a:lnTo>
                  <a:pt x="12615" y="59186"/>
                </a:lnTo>
                <a:lnTo>
                  <a:pt x="4073" y="50665"/>
                </a:lnTo>
                <a:lnTo>
                  <a:pt x="0" y="39399"/>
                </a:lnTo>
                <a:lnTo>
                  <a:pt x="2093" y="22743"/>
                </a:lnTo>
                <a:lnTo>
                  <a:pt x="8542" y="10523"/>
                </a:lnTo>
                <a:lnTo>
                  <a:pt x="18642" y="2892"/>
                </a:lnTo>
                <a:lnTo>
                  <a:pt x="31690" y="0"/>
                </a:lnTo>
                <a:lnTo>
                  <a:pt x="46714" y="2678"/>
                </a:lnTo>
                <a:lnTo>
                  <a:pt x="57974" y="10199"/>
                </a:lnTo>
                <a:lnTo>
                  <a:pt x="64797" y="21736"/>
                </a:lnTo>
                <a:lnTo>
                  <a:pt x="66610" y="33517"/>
                </a:lnTo>
                <a:close/>
              </a:path>
            </a:pathLst>
          </a:custGeom>
          <a:ln w="112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25"/>
          <p:cNvSpPr/>
          <p:nvPr/>
        </p:nvSpPr>
        <p:spPr>
          <a:xfrm>
            <a:off x="5938808" y="4507565"/>
            <a:ext cx="97790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0" y="0"/>
                </a:moveTo>
                <a:lnTo>
                  <a:pt x="97511" y="0"/>
                </a:lnTo>
              </a:path>
            </a:pathLst>
          </a:custGeom>
          <a:ln w="5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26"/>
          <p:cNvSpPr/>
          <p:nvPr/>
        </p:nvSpPr>
        <p:spPr>
          <a:xfrm>
            <a:off x="6272529" y="4507565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104" y="0"/>
                </a:lnTo>
              </a:path>
            </a:pathLst>
          </a:custGeom>
          <a:ln w="5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27"/>
          <p:cNvSpPr txBox="1"/>
          <p:nvPr/>
        </p:nvSpPr>
        <p:spPr>
          <a:xfrm>
            <a:off x="1691680" y="1916832"/>
            <a:ext cx="5194649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 smtClean="0">
                <a:latin typeface="Verdana"/>
                <a:cs typeface="Verdana"/>
              </a:rPr>
              <a:t>Ο</a:t>
            </a:r>
            <a:r>
              <a:rPr sz="1600" spc="-15" dirty="0" smtClean="0">
                <a:latin typeface="Verdana"/>
                <a:cs typeface="Verdana"/>
              </a:rPr>
              <a:t>ρ</a:t>
            </a:r>
            <a:r>
              <a:rPr sz="1600" spc="10" dirty="0" smtClean="0">
                <a:latin typeface="Verdana"/>
                <a:cs typeface="Verdana"/>
              </a:rPr>
              <a:t>ι</a:t>
            </a:r>
            <a:r>
              <a:rPr sz="1600" spc="-10" dirty="0" smtClean="0">
                <a:latin typeface="Verdana"/>
                <a:cs typeface="Verdana"/>
              </a:rPr>
              <a:t>σµ</a:t>
            </a:r>
            <a:r>
              <a:rPr sz="1600" dirty="0" smtClean="0">
                <a:latin typeface="Verdana"/>
                <a:cs typeface="Verdana"/>
              </a:rPr>
              <a:t>ός</a:t>
            </a:r>
            <a:r>
              <a:rPr sz="1600" spc="-10" dirty="0" smtClean="0">
                <a:latin typeface="Verdana"/>
                <a:cs typeface="Verdana"/>
              </a:rPr>
              <a:t> </a:t>
            </a:r>
            <a:r>
              <a:rPr sz="1600" spc="-5" dirty="0" smtClean="0">
                <a:latin typeface="Verdana"/>
                <a:cs typeface="Verdana"/>
              </a:rPr>
              <a:t>λ</a:t>
            </a:r>
            <a:r>
              <a:rPr sz="1600" dirty="0" smtClean="0">
                <a:latin typeface="Verdana"/>
                <a:cs typeface="Verdana"/>
              </a:rPr>
              <a:t>ο</a:t>
            </a:r>
            <a:r>
              <a:rPr sz="1600" spc="-5" dirty="0" smtClean="0">
                <a:latin typeface="Verdana"/>
                <a:cs typeface="Verdana"/>
              </a:rPr>
              <a:t>γ</a:t>
            </a:r>
            <a:r>
              <a:rPr sz="1600" spc="10" dirty="0" smtClean="0">
                <a:latin typeface="Verdana"/>
                <a:cs typeface="Verdana"/>
              </a:rPr>
              <a:t>ι</a:t>
            </a:r>
            <a:r>
              <a:rPr sz="1600" spc="-5" dirty="0" smtClean="0">
                <a:latin typeface="Verdana"/>
                <a:cs typeface="Verdana"/>
              </a:rPr>
              <a:t>κ</a:t>
            </a:r>
            <a:r>
              <a:rPr sz="1600" dirty="0" smtClean="0">
                <a:latin typeface="Verdana"/>
                <a:cs typeface="Verdana"/>
              </a:rPr>
              <a:t>ής</a:t>
            </a:r>
            <a:r>
              <a:rPr sz="1600" spc="-10" dirty="0" smtClean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σ</a:t>
            </a:r>
            <a:r>
              <a:rPr sz="1600" dirty="0">
                <a:latin typeface="Verdana"/>
                <a:cs typeface="Verdana"/>
              </a:rPr>
              <a:t>υ</a:t>
            </a:r>
            <a:r>
              <a:rPr sz="1600" spc="-5" dirty="0">
                <a:latin typeface="Verdana"/>
                <a:cs typeface="Verdana"/>
              </a:rPr>
              <a:t>ν</a:t>
            </a:r>
            <a:r>
              <a:rPr sz="1600" dirty="0">
                <a:latin typeface="Verdana"/>
                <a:cs typeface="Verdana"/>
              </a:rPr>
              <a:t>ά</a:t>
            </a:r>
            <a:r>
              <a:rPr sz="1600" spc="-5" dirty="0">
                <a:latin typeface="Verdana"/>
                <a:cs typeface="Verdana"/>
              </a:rPr>
              <a:t>ρτ</a:t>
            </a:r>
            <a:r>
              <a:rPr sz="1600" dirty="0">
                <a:latin typeface="Verdana"/>
                <a:cs typeface="Verdana"/>
              </a:rPr>
              <a:t>ησης</a:t>
            </a:r>
            <a:r>
              <a:rPr sz="1600" spc="-2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µ</a:t>
            </a:r>
            <a:r>
              <a:rPr sz="1600" dirty="0">
                <a:latin typeface="Verdana"/>
                <a:cs typeface="Verdana"/>
              </a:rPr>
              <a:t>ε </a:t>
            </a:r>
            <a:r>
              <a:rPr sz="1600" spc="-10" dirty="0">
                <a:latin typeface="Verdana"/>
                <a:cs typeface="Verdana"/>
              </a:rPr>
              <a:t>π</a:t>
            </a:r>
            <a:r>
              <a:rPr sz="1600" spc="10" dirty="0">
                <a:latin typeface="Verdana"/>
                <a:cs typeface="Verdana"/>
              </a:rPr>
              <a:t>ί</a:t>
            </a:r>
            <a:r>
              <a:rPr sz="1600" spc="-5" dirty="0">
                <a:latin typeface="Verdana"/>
                <a:cs typeface="Verdana"/>
              </a:rPr>
              <a:t>ν</a:t>
            </a:r>
            <a:r>
              <a:rPr sz="1600" dirty="0">
                <a:latin typeface="Verdana"/>
                <a:cs typeface="Verdana"/>
              </a:rPr>
              <a:t>α</a:t>
            </a:r>
            <a:r>
              <a:rPr sz="1600" spc="-5" dirty="0">
                <a:latin typeface="Verdana"/>
                <a:cs typeface="Verdana"/>
              </a:rPr>
              <a:t>κ</a:t>
            </a:r>
            <a:r>
              <a:rPr sz="1600" dirty="0">
                <a:latin typeface="Verdana"/>
                <a:cs typeface="Verdana"/>
              </a:rPr>
              <a:t>α</a:t>
            </a: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329565">
              <a:lnSpc>
                <a:spcPct val="100000"/>
              </a:lnSpc>
              <a:tabLst>
                <a:tab pos="1896110" algn="l"/>
                <a:tab pos="3335020" algn="l"/>
              </a:tabLst>
            </a:pPr>
            <a:r>
              <a:rPr sz="2000" spc="-15" baseline="2314" dirty="0">
                <a:latin typeface="Tahoma"/>
                <a:cs typeface="Tahoma"/>
              </a:rPr>
              <a:t>Λ</a:t>
            </a:r>
            <a:r>
              <a:rPr sz="2000" spc="-22" baseline="2314" dirty="0">
                <a:latin typeface="Tahoma"/>
                <a:cs typeface="Tahoma"/>
              </a:rPr>
              <a:t>ο</a:t>
            </a:r>
            <a:r>
              <a:rPr sz="2000" spc="-15" baseline="2314" dirty="0">
                <a:latin typeface="Tahoma"/>
                <a:cs typeface="Tahoma"/>
              </a:rPr>
              <a:t>γικό OR</a:t>
            </a:r>
            <a:r>
              <a:rPr sz="2000" baseline="2314" dirty="0">
                <a:latin typeface="Tahoma"/>
                <a:cs typeface="Tahoma"/>
              </a:rPr>
              <a:t>	</a:t>
            </a:r>
            <a:r>
              <a:rPr lang="el-GR" sz="2000" baseline="2314" dirty="0" smtClean="0">
                <a:latin typeface="Tahoma"/>
                <a:cs typeface="Tahoma"/>
              </a:rPr>
              <a:t>     </a:t>
            </a:r>
            <a:r>
              <a:rPr sz="1400" spc="-10" dirty="0" smtClean="0">
                <a:latin typeface="Tahoma"/>
                <a:cs typeface="Tahoma"/>
              </a:rPr>
              <a:t>Λ</a:t>
            </a:r>
            <a:r>
              <a:rPr sz="1400" spc="-15" dirty="0" smtClean="0">
                <a:latin typeface="Tahoma"/>
                <a:cs typeface="Tahoma"/>
              </a:rPr>
              <a:t>ο</a:t>
            </a:r>
            <a:r>
              <a:rPr sz="1400" spc="-10" dirty="0" smtClean="0">
                <a:latin typeface="Tahoma"/>
                <a:cs typeface="Tahoma"/>
              </a:rPr>
              <a:t>γικό </a:t>
            </a:r>
            <a:r>
              <a:rPr sz="1400" spc="-10" dirty="0">
                <a:latin typeface="Tahoma"/>
                <a:cs typeface="Tahoma"/>
              </a:rPr>
              <a:t>A</a:t>
            </a:r>
            <a:r>
              <a:rPr sz="1400" dirty="0">
                <a:latin typeface="Tahoma"/>
                <a:cs typeface="Tahoma"/>
              </a:rPr>
              <a:t>N</a:t>
            </a:r>
            <a:r>
              <a:rPr sz="1400" spc="-10" dirty="0">
                <a:latin typeface="Tahoma"/>
                <a:cs typeface="Tahoma"/>
              </a:rPr>
              <a:t>D</a:t>
            </a:r>
            <a:r>
              <a:rPr sz="1400" dirty="0">
                <a:latin typeface="Tahoma"/>
                <a:cs typeface="Tahoma"/>
              </a:rPr>
              <a:t>	</a:t>
            </a:r>
            <a:r>
              <a:rPr lang="el-GR" sz="1400" dirty="0" smtClean="0">
                <a:latin typeface="Tahoma"/>
                <a:cs typeface="Tahoma"/>
              </a:rPr>
              <a:t>            </a:t>
            </a:r>
            <a:r>
              <a:rPr sz="1400" spc="-10" dirty="0" smtClean="0">
                <a:latin typeface="Tahoma"/>
                <a:cs typeface="Tahoma"/>
              </a:rPr>
              <a:t>Λ</a:t>
            </a:r>
            <a:r>
              <a:rPr sz="1400" spc="-15" dirty="0" smtClean="0">
                <a:latin typeface="Tahoma"/>
                <a:cs typeface="Tahoma"/>
              </a:rPr>
              <a:t>ο</a:t>
            </a:r>
            <a:r>
              <a:rPr sz="1400" spc="-10" dirty="0" smtClean="0">
                <a:latin typeface="Tahoma"/>
                <a:cs typeface="Tahoma"/>
              </a:rPr>
              <a:t>γικό </a:t>
            </a:r>
            <a:r>
              <a:rPr sz="1400" dirty="0">
                <a:latin typeface="Tahoma"/>
                <a:cs typeface="Tahoma"/>
              </a:rPr>
              <a:t>N</a:t>
            </a:r>
            <a:r>
              <a:rPr sz="1400" spc="-10" dirty="0">
                <a:latin typeface="Tahoma"/>
                <a:cs typeface="Tahoma"/>
              </a:rPr>
              <a:t>OT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16" name="object 28"/>
          <p:cNvSpPr txBox="1"/>
          <p:nvPr/>
        </p:nvSpPr>
        <p:spPr>
          <a:xfrm>
            <a:off x="2088069" y="4766586"/>
            <a:ext cx="60833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Tahoma"/>
                <a:cs typeface="Tahoma"/>
              </a:rPr>
              <a:t>π</a:t>
            </a:r>
            <a:r>
              <a:rPr sz="1200" spc="-10" dirty="0">
                <a:latin typeface="Tahoma"/>
                <a:cs typeface="Tahoma"/>
              </a:rPr>
              <a:t>ύλη</a:t>
            </a:r>
            <a:r>
              <a:rPr sz="1200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OR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17" name="object 29"/>
          <p:cNvSpPr txBox="1"/>
          <p:nvPr/>
        </p:nvSpPr>
        <p:spPr>
          <a:xfrm>
            <a:off x="3924831" y="4733538"/>
            <a:ext cx="70231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Tahoma"/>
                <a:cs typeface="Tahoma"/>
              </a:rPr>
              <a:t>π</a:t>
            </a:r>
            <a:r>
              <a:rPr sz="1200" spc="-10" dirty="0">
                <a:latin typeface="Tahoma"/>
                <a:cs typeface="Tahoma"/>
              </a:rPr>
              <a:t>ύλη</a:t>
            </a:r>
            <a:r>
              <a:rPr sz="1200" dirty="0">
                <a:latin typeface="Tahoma"/>
                <a:cs typeface="Tahoma"/>
              </a:rPr>
              <a:t> </a:t>
            </a:r>
            <a:r>
              <a:rPr sz="1200" spc="-10" dirty="0">
                <a:latin typeface="Tahoma"/>
                <a:cs typeface="Tahoma"/>
              </a:rPr>
              <a:t>A</a:t>
            </a:r>
            <a:r>
              <a:rPr sz="1200" dirty="0">
                <a:latin typeface="Tahoma"/>
                <a:cs typeface="Tahoma"/>
              </a:rPr>
              <a:t>N</a:t>
            </a:r>
            <a:r>
              <a:rPr sz="1200" spc="-10" dirty="0">
                <a:latin typeface="Tahoma"/>
                <a:cs typeface="Tahoma"/>
              </a:rPr>
              <a:t>D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18" name="object 30"/>
          <p:cNvSpPr txBox="1"/>
          <p:nvPr/>
        </p:nvSpPr>
        <p:spPr>
          <a:xfrm>
            <a:off x="5697502" y="4676385"/>
            <a:ext cx="94678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5" dirty="0">
                <a:latin typeface="Tahoma"/>
                <a:cs typeface="Tahoma"/>
              </a:rPr>
              <a:t>α</a:t>
            </a:r>
            <a:r>
              <a:rPr sz="1200" spc="-5" dirty="0">
                <a:latin typeface="Tahoma"/>
                <a:cs typeface="Tahoma"/>
              </a:rPr>
              <a:t>ντι</a:t>
            </a:r>
            <a:r>
              <a:rPr sz="1200" spc="-15" dirty="0">
                <a:latin typeface="Tahoma"/>
                <a:cs typeface="Tahoma"/>
              </a:rPr>
              <a:t>σ</a:t>
            </a:r>
            <a:r>
              <a:rPr sz="1200" spc="-10" dirty="0">
                <a:latin typeface="Tahoma"/>
                <a:cs typeface="Tahoma"/>
              </a:rPr>
              <a:t>τ</a:t>
            </a:r>
            <a:r>
              <a:rPr sz="1200" spc="-15" dirty="0">
                <a:latin typeface="Tahoma"/>
                <a:cs typeface="Tahoma"/>
              </a:rPr>
              <a:t>ρο</a:t>
            </a:r>
            <a:r>
              <a:rPr sz="1200" spc="-5" dirty="0">
                <a:latin typeface="Tahoma"/>
                <a:cs typeface="Tahoma"/>
              </a:rPr>
              <a:t>φέ</a:t>
            </a:r>
            <a:r>
              <a:rPr sz="1200" spc="-15" dirty="0">
                <a:latin typeface="Tahoma"/>
                <a:cs typeface="Tahoma"/>
              </a:rPr>
              <a:t>α</a:t>
            </a:r>
            <a:r>
              <a:rPr sz="1200" spc="-10" dirty="0">
                <a:latin typeface="Tahoma"/>
                <a:cs typeface="Tahoma"/>
              </a:rPr>
              <a:t>ς</a:t>
            </a:r>
            <a:endParaRPr sz="1200" dirty="0">
              <a:latin typeface="Tahoma"/>
              <a:cs typeface="Tahoma"/>
            </a:endParaRPr>
          </a:p>
        </p:txBody>
      </p:sp>
      <p:graphicFrame>
        <p:nvGraphicFramePr>
          <p:cNvPr id="20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637204"/>
              </p:ext>
            </p:extLst>
          </p:nvPr>
        </p:nvGraphicFramePr>
        <p:xfrm>
          <a:off x="1666208" y="2649183"/>
          <a:ext cx="1440177" cy="11597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0059"/>
                <a:gridCol w="480059"/>
                <a:gridCol w="480059"/>
              </a:tblGrid>
              <a:tr h="2331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i="1" dirty="0">
                          <a:latin typeface="Times New Roman"/>
                          <a:cs typeface="Times New Roman"/>
                        </a:rPr>
                        <a:t>x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4287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4287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i="1" dirty="0">
                          <a:latin typeface="Times New Roman"/>
                          <a:cs typeface="Times New Roman"/>
                        </a:rPr>
                        <a:t>y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4287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</a:pPr>
                      <a:r>
                        <a:rPr sz="1400" i="1" dirty="0">
                          <a:latin typeface="Times New Roman"/>
                          <a:cs typeface="Times New Roman"/>
                        </a:rPr>
                        <a:t>x + y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4287">
                      <a:solidFill>
                        <a:srgbClr val="000000"/>
                      </a:solidFill>
                      <a:prstDash val="solid"/>
                    </a:lnR>
                    <a:lnT w="14287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16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>
                    <a:lnL w="14287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4287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16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>
                    <a:lnL w="14287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4287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16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0" marB="0">
                    <a:lnL w="14287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4287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16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0" marB="0">
                    <a:lnL w="14287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428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428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4287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4287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1" name="objec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308245"/>
              </p:ext>
            </p:extLst>
          </p:nvPr>
        </p:nvGraphicFramePr>
        <p:xfrm>
          <a:off x="3394804" y="2649183"/>
          <a:ext cx="1969284" cy="12313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6428"/>
                <a:gridCol w="656428"/>
                <a:gridCol w="656428"/>
              </a:tblGrid>
              <a:tr h="2331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i="1" dirty="0">
                          <a:latin typeface="Times New Roman"/>
                          <a:cs typeface="Times New Roman"/>
                        </a:rPr>
                        <a:t>x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4287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4287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i="1" dirty="0">
                          <a:latin typeface="Times New Roman"/>
                          <a:cs typeface="Times New Roman"/>
                        </a:rPr>
                        <a:t>y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4287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</a:pPr>
                      <a:r>
                        <a:rPr sz="2000" i="1" dirty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sz="2000" i="1" spc="-1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Arial Unicode MS"/>
                          <a:cs typeface="Arial Unicode MS"/>
                        </a:rPr>
                        <a:t>⋅</a:t>
                      </a:r>
                      <a:r>
                        <a:rPr sz="2000" spc="-75" dirty="0">
                          <a:latin typeface="Arial Unicode MS"/>
                          <a:cs typeface="Arial Unicode MS"/>
                        </a:rPr>
                        <a:t> </a:t>
                      </a:r>
                      <a:r>
                        <a:rPr sz="2000" i="1" dirty="0">
                          <a:latin typeface="Times New Roman"/>
                          <a:cs typeface="Times New Roman"/>
                        </a:rPr>
                        <a:t>y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4287">
                      <a:solidFill>
                        <a:srgbClr val="000000"/>
                      </a:solidFill>
                      <a:prstDash val="solid"/>
                    </a:lnR>
                    <a:lnT w="14287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16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>
                    <a:lnL w="14287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4287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16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>
                    <a:lnL w="14287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4287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16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0" marB="0">
                    <a:lnL w="14287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4287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16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0" marB="0">
                    <a:lnL w="14287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428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428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4287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4287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2" name="objec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098796"/>
              </p:ext>
            </p:extLst>
          </p:nvPr>
        </p:nvGraphicFramePr>
        <p:xfrm>
          <a:off x="5698711" y="2597610"/>
          <a:ext cx="958594" cy="7071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0059"/>
                <a:gridCol w="478535"/>
              </a:tblGrid>
              <a:tr h="2331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i="1" dirty="0">
                          <a:latin typeface="Times New Roman"/>
                          <a:cs typeface="Times New Roman"/>
                        </a:rPr>
                        <a:t>x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4287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4287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i="1" spc="30" dirty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sz="2400" baseline="2777" dirty="0">
                          <a:latin typeface="Arial Unicode MS"/>
                          <a:cs typeface="Arial Unicode MS"/>
                        </a:rPr>
                        <a:t>′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4287">
                      <a:solidFill>
                        <a:srgbClr val="000000"/>
                      </a:solidFill>
                      <a:prstDash val="solid"/>
                    </a:lnR>
                    <a:lnT w="14287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16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>
                    <a:lnL w="14287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4287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16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0" marB="0">
                    <a:lnL w="14287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428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4287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4287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3" name="2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Πίνακες αληθείας και πύλες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3388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8"/>
          <p:cNvSpPr txBox="1"/>
          <p:nvPr/>
        </p:nvSpPr>
        <p:spPr>
          <a:xfrm>
            <a:off x="1187624" y="1744162"/>
            <a:ext cx="4675063" cy="2308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>
              <a:lnSpc>
                <a:spcPct val="150000"/>
              </a:lnSpc>
            </a:pPr>
            <a:r>
              <a:rPr sz="2400" spc="-5" dirty="0" smtClean="0">
                <a:latin typeface="+mn-lt"/>
                <a:cs typeface="Verdana"/>
              </a:rPr>
              <a:t>Λ</a:t>
            </a:r>
            <a:r>
              <a:rPr sz="2400" spc="-10" dirty="0" smtClean="0">
                <a:latin typeface="+mn-lt"/>
                <a:cs typeface="Verdana"/>
              </a:rPr>
              <a:t>ο</a:t>
            </a:r>
            <a:r>
              <a:rPr sz="2400" spc="-15" dirty="0" smtClean="0">
                <a:latin typeface="+mn-lt"/>
                <a:cs typeface="Verdana"/>
              </a:rPr>
              <a:t>γ</a:t>
            </a:r>
            <a:r>
              <a:rPr sz="2400" spc="-10" dirty="0" smtClean="0">
                <a:latin typeface="+mn-lt"/>
                <a:cs typeface="Verdana"/>
              </a:rPr>
              <a:t>ι</a:t>
            </a:r>
            <a:r>
              <a:rPr sz="2400" spc="-15" dirty="0" smtClean="0">
                <a:latin typeface="+mn-lt"/>
                <a:cs typeface="Verdana"/>
              </a:rPr>
              <a:t>κέ</a:t>
            </a:r>
            <a:r>
              <a:rPr sz="2400" spc="-10" dirty="0" smtClean="0">
                <a:latin typeface="+mn-lt"/>
                <a:cs typeface="Verdana"/>
              </a:rPr>
              <a:t>ς</a:t>
            </a:r>
            <a:r>
              <a:rPr sz="2400" spc="10" dirty="0" smtClean="0">
                <a:latin typeface="+mn-lt"/>
                <a:cs typeface="Verdana"/>
              </a:rPr>
              <a:t> </a:t>
            </a:r>
            <a:r>
              <a:rPr sz="2400" spc="-15" dirty="0">
                <a:latin typeface="+mn-lt"/>
                <a:cs typeface="Verdana"/>
              </a:rPr>
              <a:t>ε</a:t>
            </a:r>
            <a:r>
              <a:rPr sz="2400" spc="-5" dirty="0">
                <a:latin typeface="+mn-lt"/>
                <a:cs typeface="Verdana"/>
              </a:rPr>
              <a:t>ξ</a:t>
            </a:r>
            <a:r>
              <a:rPr sz="2400" spc="-10" dirty="0">
                <a:latin typeface="+mn-lt"/>
                <a:cs typeface="Verdana"/>
              </a:rPr>
              <a:t>ι</a:t>
            </a:r>
            <a:r>
              <a:rPr sz="2400" spc="-15" dirty="0">
                <a:latin typeface="+mn-lt"/>
                <a:cs typeface="Verdana"/>
              </a:rPr>
              <a:t>σώσ</a:t>
            </a:r>
            <a:r>
              <a:rPr sz="2400" spc="-5" dirty="0">
                <a:latin typeface="+mn-lt"/>
                <a:cs typeface="Verdana"/>
              </a:rPr>
              <a:t>ε</a:t>
            </a:r>
            <a:r>
              <a:rPr sz="2400" spc="-10" dirty="0">
                <a:latin typeface="+mn-lt"/>
                <a:cs typeface="Verdana"/>
              </a:rPr>
              <a:t>ις</a:t>
            </a:r>
            <a:r>
              <a:rPr sz="2400" dirty="0">
                <a:latin typeface="+mn-lt"/>
                <a:cs typeface="Verdana"/>
              </a:rPr>
              <a:t> κ</a:t>
            </a:r>
            <a:r>
              <a:rPr sz="2400" spc="-15" dirty="0">
                <a:latin typeface="+mn-lt"/>
                <a:cs typeface="Verdana"/>
              </a:rPr>
              <a:t>α</a:t>
            </a:r>
            <a:r>
              <a:rPr sz="2400" dirty="0">
                <a:latin typeface="+mn-lt"/>
                <a:cs typeface="Verdana"/>
              </a:rPr>
              <a:t>ι </a:t>
            </a:r>
            <a:r>
              <a:rPr sz="2400" spc="-10" dirty="0">
                <a:latin typeface="+mn-lt"/>
                <a:cs typeface="Verdana"/>
              </a:rPr>
              <a:t>πί</a:t>
            </a:r>
            <a:r>
              <a:rPr sz="2400" dirty="0">
                <a:latin typeface="+mn-lt"/>
                <a:cs typeface="Verdana"/>
              </a:rPr>
              <a:t>ν</a:t>
            </a:r>
            <a:r>
              <a:rPr sz="2400" spc="-15" dirty="0">
                <a:latin typeface="+mn-lt"/>
                <a:cs typeface="Verdana"/>
              </a:rPr>
              <a:t>ακε</a:t>
            </a:r>
            <a:r>
              <a:rPr sz="2400" spc="-10" dirty="0">
                <a:latin typeface="+mn-lt"/>
                <a:cs typeface="Verdana"/>
              </a:rPr>
              <a:t>ς</a:t>
            </a:r>
            <a:r>
              <a:rPr sz="2400" spc="10" dirty="0">
                <a:latin typeface="+mn-lt"/>
                <a:cs typeface="Verdana"/>
              </a:rPr>
              <a:t> </a:t>
            </a:r>
            <a:r>
              <a:rPr sz="2400" spc="-15" dirty="0">
                <a:latin typeface="+mn-lt"/>
                <a:cs typeface="Verdana"/>
              </a:rPr>
              <a:t>α</a:t>
            </a:r>
            <a:r>
              <a:rPr sz="2400" dirty="0">
                <a:latin typeface="+mn-lt"/>
                <a:cs typeface="Verdana"/>
              </a:rPr>
              <a:t>λ</a:t>
            </a:r>
            <a:r>
              <a:rPr sz="2400" spc="-15" dirty="0">
                <a:latin typeface="+mn-lt"/>
                <a:cs typeface="Verdana"/>
              </a:rPr>
              <a:t>ηθ</a:t>
            </a:r>
            <a:r>
              <a:rPr sz="2400" spc="-5" dirty="0">
                <a:latin typeface="+mn-lt"/>
                <a:cs typeface="Verdana"/>
              </a:rPr>
              <a:t>ε</a:t>
            </a:r>
            <a:r>
              <a:rPr sz="2400" spc="-10" dirty="0">
                <a:latin typeface="+mn-lt"/>
                <a:cs typeface="Verdana"/>
              </a:rPr>
              <a:t>ί</a:t>
            </a:r>
            <a:r>
              <a:rPr sz="2400" spc="-5" dirty="0">
                <a:latin typeface="+mn-lt"/>
                <a:cs typeface="Verdana"/>
              </a:rPr>
              <a:t>α</a:t>
            </a:r>
            <a:r>
              <a:rPr sz="2400" spc="-10" dirty="0">
                <a:latin typeface="+mn-lt"/>
                <a:cs typeface="Verdana"/>
              </a:rPr>
              <a:t>ς</a:t>
            </a:r>
            <a:r>
              <a:rPr sz="2400" spc="10" dirty="0">
                <a:latin typeface="+mn-lt"/>
                <a:cs typeface="Verdana"/>
              </a:rPr>
              <a:t> </a:t>
            </a:r>
            <a:r>
              <a:rPr sz="2400" spc="-15" dirty="0">
                <a:latin typeface="+mn-lt"/>
                <a:cs typeface="Verdana"/>
              </a:rPr>
              <a:t>ε</a:t>
            </a:r>
            <a:r>
              <a:rPr sz="2400" spc="-10" dirty="0">
                <a:latin typeface="+mn-lt"/>
                <a:cs typeface="Verdana"/>
              </a:rPr>
              <a:t>ί</a:t>
            </a:r>
            <a:r>
              <a:rPr sz="2400" dirty="0">
                <a:latin typeface="+mn-lt"/>
                <a:cs typeface="Verdana"/>
              </a:rPr>
              <a:t>ν</a:t>
            </a:r>
            <a:r>
              <a:rPr sz="2400" spc="-15" dirty="0">
                <a:latin typeface="+mn-lt"/>
                <a:cs typeface="Verdana"/>
              </a:rPr>
              <a:t>α</a:t>
            </a:r>
            <a:r>
              <a:rPr sz="2400" dirty="0">
                <a:latin typeface="+mn-lt"/>
                <a:cs typeface="Verdana"/>
              </a:rPr>
              <a:t>ι </a:t>
            </a:r>
            <a:r>
              <a:rPr sz="2400" spc="-15" dirty="0" smtClean="0">
                <a:latin typeface="+mn-lt"/>
                <a:cs typeface="Verdana"/>
              </a:rPr>
              <a:t>έγκυ</a:t>
            </a:r>
            <a:r>
              <a:rPr sz="2400" spc="-5" dirty="0" smtClean="0">
                <a:latin typeface="+mn-lt"/>
                <a:cs typeface="Verdana"/>
              </a:rPr>
              <a:t>ρ</a:t>
            </a:r>
            <a:r>
              <a:rPr sz="2400" spc="-10" dirty="0" smtClean="0">
                <a:latin typeface="+mn-lt"/>
                <a:cs typeface="Verdana"/>
              </a:rPr>
              <a:t>ο</a:t>
            </a:r>
            <a:r>
              <a:rPr sz="2400" dirty="0" smtClean="0">
                <a:latin typeface="+mn-lt"/>
                <a:cs typeface="Verdana"/>
              </a:rPr>
              <a:t>ι </a:t>
            </a:r>
            <a:r>
              <a:rPr sz="2400" spc="-5" dirty="0">
                <a:latin typeface="+mn-lt"/>
                <a:cs typeface="Verdana"/>
              </a:rPr>
              <a:t>τρ</a:t>
            </a:r>
            <a:r>
              <a:rPr sz="2400" spc="-10" dirty="0">
                <a:latin typeface="+mn-lt"/>
                <a:cs typeface="Verdana"/>
              </a:rPr>
              <a:t>όπο</a:t>
            </a:r>
            <a:r>
              <a:rPr sz="2400" dirty="0">
                <a:latin typeface="+mn-lt"/>
                <a:cs typeface="Verdana"/>
              </a:rPr>
              <a:t>ι</a:t>
            </a:r>
            <a:r>
              <a:rPr sz="2400" spc="-10" dirty="0">
                <a:latin typeface="+mn-lt"/>
                <a:cs typeface="Verdana"/>
              </a:rPr>
              <a:t> </a:t>
            </a:r>
            <a:r>
              <a:rPr sz="2400" spc="-15" dirty="0">
                <a:latin typeface="+mn-lt"/>
                <a:cs typeface="Verdana"/>
              </a:rPr>
              <a:t>γ</a:t>
            </a:r>
            <a:r>
              <a:rPr sz="2400" spc="-10" dirty="0">
                <a:latin typeface="+mn-lt"/>
                <a:cs typeface="Verdana"/>
              </a:rPr>
              <a:t>ια</a:t>
            </a:r>
            <a:r>
              <a:rPr sz="2400" spc="5" dirty="0">
                <a:latin typeface="+mn-lt"/>
                <a:cs typeface="Verdana"/>
              </a:rPr>
              <a:t> </a:t>
            </a:r>
            <a:r>
              <a:rPr sz="2400" spc="-5" dirty="0" smtClean="0">
                <a:latin typeface="+mn-lt"/>
                <a:cs typeface="Verdana"/>
              </a:rPr>
              <a:t>τ</a:t>
            </a:r>
            <a:r>
              <a:rPr sz="2400" spc="-10" dirty="0" smtClean="0">
                <a:latin typeface="+mn-lt"/>
                <a:cs typeface="Verdana"/>
              </a:rPr>
              <a:t>ον</a:t>
            </a:r>
            <a:r>
              <a:rPr sz="2400" spc="-5" dirty="0" smtClean="0">
                <a:latin typeface="+mn-lt"/>
                <a:cs typeface="Verdana"/>
              </a:rPr>
              <a:t> </a:t>
            </a:r>
            <a:r>
              <a:rPr sz="2400" spc="-10" dirty="0">
                <a:latin typeface="+mn-lt"/>
                <a:cs typeface="Verdana"/>
              </a:rPr>
              <a:t>ο</a:t>
            </a:r>
            <a:r>
              <a:rPr sz="2400" spc="-5" dirty="0">
                <a:latin typeface="+mn-lt"/>
                <a:cs typeface="Verdana"/>
              </a:rPr>
              <a:t>ρ</a:t>
            </a:r>
            <a:r>
              <a:rPr sz="2400" spc="-10" dirty="0">
                <a:latin typeface="+mn-lt"/>
                <a:cs typeface="Verdana"/>
              </a:rPr>
              <a:t>ι</a:t>
            </a:r>
            <a:r>
              <a:rPr sz="2400" dirty="0">
                <a:latin typeface="+mn-lt"/>
                <a:cs typeface="Verdana"/>
              </a:rPr>
              <a:t>σ</a:t>
            </a:r>
            <a:r>
              <a:rPr sz="2400" spc="-10" dirty="0">
                <a:latin typeface="+mn-lt"/>
                <a:cs typeface="Verdana"/>
              </a:rPr>
              <a:t>µό</a:t>
            </a:r>
            <a:r>
              <a:rPr sz="2400" dirty="0">
                <a:latin typeface="+mn-lt"/>
                <a:cs typeface="Verdana"/>
              </a:rPr>
              <a:t> µ</a:t>
            </a:r>
            <a:r>
              <a:rPr sz="2400" spc="5" dirty="0">
                <a:latin typeface="+mn-lt"/>
                <a:cs typeface="Verdana"/>
              </a:rPr>
              <a:t>ι</a:t>
            </a:r>
            <a:r>
              <a:rPr sz="2400" spc="-15" dirty="0">
                <a:latin typeface="+mn-lt"/>
                <a:cs typeface="Verdana"/>
              </a:rPr>
              <a:t>α</a:t>
            </a:r>
            <a:r>
              <a:rPr sz="2400" spc="-10" dirty="0">
                <a:latin typeface="+mn-lt"/>
                <a:cs typeface="Verdana"/>
              </a:rPr>
              <a:t>ς</a:t>
            </a:r>
            <a:r>
              <a:rPr sz="2400" spc="-5" dirty="0">
                <a:latin typeface="+mn-lt"/>
                <a:cs typeface="Verdana"/>
              </a:rPr>
              <a:t> </a:t>
            </a:r>
            <a:r>
              <a:rPr sz="2400" spc="-15" dirty="0" smtClean="0">
                <a:latin typeface="+mn-lt"/>
                <a:cs typeface="Verdana"/>
              </a:rPr>
              <a:t>συνά</a:t>
            </a:r>
            <a:r>
              <a:rPr sz="2400" spc="-5" dirty="0" smtClean="0">
                <a:latin typeface="+mn-lt"/>
                <a:cs typeface="Verdana"/>
              </a:rPr>
              <a:t>ρτ</a:t>
            </a:r>
            <a:r>
              <a:rPr sz="2400" spc="-15" dirty="0" smtClean="0">
                <a:latin typeface="+mn-lt"/>
                <a:cs typeface="Verdana"/>
              </a:rPr>
              <a:t>ηση</a:t>
            </a:r>
            <a:r>
              <a:rPr sz="2400" spc="-10" dirty="0" smtClean="0">
                <a:latin typeface="+mn-lt"/>
                <a:cs typeface="Verdana"/>
              </a:rPr>
              <a:t>ς</a:t>
            </a:r>
            <a:r>
              <a:rPr lang="el-GR" sz="2400" spc="-10" dirty="0" smtClean="0">
                <a:latin typeface="+mn-lt"/>
                <a:cs typeface="Verdana"/>
              </a:rPr>
              <a:t> </a:t>
            </a:r>
          </a:p>
          <a:p>
            <a:pPr marL="184785" marR="5080" indent="-172720" algn="ctr">
              <a:lnSpc>
                <a:spcPct val="150000"/>
              </a:lnSpc>
            </a:pPr>
            <a:r>
              <a:rPr sz="2000" i="1" spc="-5" dirty="0" smtClean="0">
                <a:latin typeface="Times New Roman"/>
                <a:cs typeface="Times New Roman"/>
              </a:rPr>
              <a:t>f </a:t>
            </a:r>
            <a:r>
              <a:rPr sz="2000" i="1" spc="-40" dirty="0" smtClean="0">
                <a:latin typeface="Times New Roman"/>
                <a:cs typeface="Times New Roman"/>
              </a:rPr>
              <a:t> </a:t>
            </a:r>
            <a:r>
              <a:rPr sz="2000" spc="-55" dirty="0">
                <a:latin typeface="Arial Unicode MS"/>
                <a:cs typeface="Arial Unicode MS"/>
              </a:rPr>
              <a:t>=</a:t>
            </a:r>
            <a:r>
              <a:rPr sz="2000" spc="-50" dirty="0">
                <a:latin typeface="Arial Unicode MS"/>
                <a:cs typeface="Arial Unicode MS"/>
              </a:rPr>
              <a:t> </a:t>
            </a:r>
            <a:r>
              <a:rPr sz="2800" spc="-130" dirty="0">
                <a:latin typeface="Arial Unicode MS"/>
                <a:cs typeface="Arial Unicode MS"/>
              </a:rPr>
              <a:t>(</a:t>
            </a:r>
            <a:r>
              <a:rPr sz="2000" i="1" spc="-10" dirty="0">
                <a:latin typeface="Times New Roman"/>
                <a:cs typeface="Times New Roman"/>
              </a:rPr>
              <a:t>x</a:t>
            </a:r>
            <a:r>
              <a:rPr sz="2000" i="1" spc="-75" dirty="0">
                <a:latin typeface="Times New Roman"/>
                <a:cs typeface="Times New Roman"/>
              </a:rPr>
              <a:t> </a:t>
            </a:r>
            <a:r>
              <a:rPr sz="2000" spc="-55" dirty="0">
                <a:latin typeface="Arial Unicode MS"/>
                <a:cs typeface="Arial Unicode MS"/>
              </a:rPr>
              <a:t>+</a:t>
            </a:r>
            <a:r>
              <a:rPr sz="2000" spc="10" dirty="0">
                <a:latin typeface="Arial Unicode MS"/>
                <a:cs typeface="Arial Unicode MS"/>
              </a:rPr>
              <a:t> </a:t>
            </a:r>
            <a:r>
              <a:rPr sz="2000" i="1" spc="75" dirty="0">
                <a:latin typeface="Times New Roman"/>
                <a:cs typeface="Times New Roman"/>
              </a:rPr>
              <a:t>y</a:t>
            </a:r>
            <a:r>
              <a:rPr sz="2800" spc="-114" dirty="0">
                <a:latin typeface="Arial Unicode MS"/>
                <a:cs typeface="Arial Unicode MS"/>
              </a:rPr>
              <a:t>)</a:t>
            </a:r>
            <a:r>
              <a:rPr sz="2000" spc="-5" dirty="0">
                <a:latin typeface="Arial Unicode MS"/>
                <a:cs typeface="Arial Unicode MS"/>
              </a:rPr>
              <a:t>⋅</a:t>
            </a:r>
            <a:r>
              <a:rPr sz="2000" spc="-120" dirty="0">
                <a:latin typeface="Arial Unicode MS"/>
                <a:cs typeface="Arial Unicode MS"/>
              </a:rPr>
              <a:t> </a:t>
            </a:r>
            <a:r>
              <a:rPr sz="2000" i="1" spc="55" dirty="0">
                <a:latin typeface="Times New Roman"/>
                <a:cs typeface="Times New Roman"/>
              </a:rPr>
              <a:t>z</a:t>
            </a:r>
            <a:r>
              <a:rPr sz="3200" spc="44" baseline="2222" dirty="0" smtClean="0">
                <a:latin typeface="Arial Unicode MS"/>
                <a:cs typeface="Arial Unicode MS"/>
              </a:rPr>
              <a:t>′</a:t>
            </a:r>
            <a:endParaRPr sz="3200" baseline="2222" dirty="0">
              <a:latin typeface="Arial Unicode MS"/>
              <a:cs typeface="Arial Unicode MS"/>
            </a:endParaRPr>
          </a:p>
        </p:txBody>
      </p:sp>
      <p:sp>
        <p:nvSpPr>
          <p:cNvPr id="5" name="object 41"/>
          <p:cNvSpPr/>
          <p:nvPr/>
        </p:nvSpPr>
        <p:spPr>
          <a:xfrm>
            <a:off x="4572000" y="3775487"/>
            <a:ext cx="792088" cy="298342"/>
          </a:xfrm>
          <a:custGeom>
            <a:avLst/>
            <a:gdLst/>
            <a:ahLst/>
            <a:cxnLst/>
            <a:rect l="l" t="t" r="r" b="b"/>
            <a:pathLst>
              <a:path w="288289" h="108584">
                <a:moveTo>
                  <a:pt x="216407" y="0"/>
                </a:moveTo>
                <a:lnTo>
                  <a:pt x="216407" y="27431"/>
                </a:lnTo>
                <a:lnTo>
                  <a:pt x="0" y="27431"/>
                </a:lnTo>
                <a:lnTo>
                  <a:pt x="0" y="80771"/>
                </a:lnTo>
                <a:lnTo>
                  <a:pt x="216407" y="80771"/>
                </a:lnTo>
                <a:lnTo>
                  <a:pt x="216407" y="108203"/>
                </a:lnTo>
                <a:lnTo>
                  <a:pt x="288035" y="53339"/>
                </a:lnTo>
                <a:lnTo>
                  <a:pt x="216407" y="0"/>
                </a:lnTo>
                <a:close/>
              </a:path>
            </a:pathLst>
          </a:custGeom>
          <a:ln w="47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7" name="object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309134"/>
              </p:ext>
            </p:extLst>
          </p:nvPr>
        </p:nvGraphicFramePr>
        <p:xfrm>
          <a:off x="5862687" y="2316902"/>
          <a:ext cx="2597744" cy="2468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967"/>
                <a:gridCol w="650843"/>
                <a:gridCol w="648967"/>
                <a:gridCol w="648967"/>
              </a:tblGrid>
              <a:tr h="2338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i="1" dirty="0">
                          <a:latin typeface="Times New Roman"/>
                          <a:cs typeface="Times New Roman"/>
                        </a:rPr>
                        <a:t>x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4287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4287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800" i="1" dirty="0">
                          <a:latin typeface="Times New Roman"/>
                          <a:cs typeface="Times New Roman"/>
                        </a:rPr>
                        <a:t>y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4287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i="1" dirty="0">
                          <a:latin typeface="Times New Roman"/>
                          <a:cs typeface="Times New Roman"/>
                        </a:rPr>
                        <a:t>z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4287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800" i="1" dirty="0">
                          <a:latin typeface="Times New Roman"/>
                          <a:cs typeface="Times New Roman"/>
                        </a:rPr>
                        <a:t>f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4287">
                      <a:solidFill>
                        <a:srgbClr val="000000"/>
                      </a:solidFill>
                      <a:prstDash val="solid"/>
                    </a:lnR>
                    <a:lnT w="14287">
                      <a:solidFill>
                        <a:srgbClr val="000000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57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>
                    <a:lnL w="14287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4287">
                      <a:solidFill>
                        <a:srgbClr val="000000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57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>
                    <a:lnL w="14287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4287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57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>
                    <a:lnL w="14287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4287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57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>
                    <a:lnL w="14287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4287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57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0" marB="0">
                    <a:lnL w="14287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4287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57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0" marB="0">
                    <a:lnL w="14287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4287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57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0" marB="0">
                    <a:lnL w="14287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4287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57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0" marB="0">
                    <a:lnL w="14287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428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428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1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428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0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4287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4287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173306" y="443711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2400" dirty="0">
                <a:latin typeface="+mn-lt"/>
              </a:rPr>
              <a:t>Υπολογίζουµε την f για κάθε συνδυασµό των τιµών εισόδου και συµπληρώνουµε τον πίνακα</a:t>
            </a:r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Λογικές εξισώσεις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693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1"/>
          <p:cNvSpPr txBox="1"/>
          <p:nvPr/>
        </p:nvSpPr>
        <p:spPr>
          <a:xfrm>
            <a:off x="539552" y="1772816"/>
            <a:ext cx="7992888" cy="1661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sz="2000" spc="-5" dirty="0" smtClean="0">
                <a:latin typeface="Verdana"/>
                <a:cs typeface="Verdana"/>
              </a:rPr>
              <a:t>Χρ</a:t>
            </a:r>
            <a:r>
              <a:rPr sz="2000" spc="-15" dirty="0" smtClean="0">
                <a:latin typeface="Verdana"/>
                <a:cs typeface="Verdana"/>
              </a:rPr>
              <a:t>η</a:t>
            </a:r>
            <a:r>
              <a:rPr sz="2000" spc="-5" dirty="0" smtClean="0">
                <a:latin typeface="Verdana"/>
                <a:cs typeface="Verdana"/>
              </a:rPr>
              <a:t>σ</a:t>
            </a:r>
            <a:r>
              <a:rPr sz="2000" spc="-10" dirty="0" smtClean="0">
                <a:latin typeface="Verdana"/>
                <a:cs typeface="Verdana"/>
              </a:rPr>
              <a:t>ιµοποιο</a:t>
            </a:r>
            <a:r>
              <a:rPr sz="2000" spc="-15" dirty="0" smtClean="0">
                <a:latin typeface="Verdana"/>
                <a:cs typeface="Verdana"/>
              </a:rPr>
              <a:t>ύ</a:t>
            </a:r>
            <a:r>
              <a:rPr sz="2000" spc="-10" dirty="0" smtClean="0">
                <a:latin typeface="Verdana"/>
                <a:cs typeface="Verdana"/>
              </a:rPr>
              <a:t>µε</a:t>
            </a:r>
            <a:r>
              <a:rPr sz="2000" spc="-5" dirty="0" smtClean="0">
                <a:latin typeface="Verdana"/>
                <a:cs typeface="Verdana"/>
              </a:rPr>
              <a:t> </a:t>
            </a:r>
            <a:r>
              <a:rPr sz="2000" spc="-15" dirty="0">
                <a:latin typeface="Verdana"/>
                <a:cs typeface="Verdana"/>
              </a:rPr>
              <a:t>λ</a:t>
            </a:r>
            <a:r>
              <a:rPr sz="2000" spc="0" dirty="0">
                <a:latin typeface="Verdana"/>
                <a:cs typeface="Verdana"/>
              </a:rPr>
              <a:t>ο</a:t>
            </a:r>
            <a:r>
              <a:rPr sz="2000" dirty="0">
                <a:latin typeface="Verdana"/>
                <a:cs typeface="Verdana"/>
              </a:rPr>
              <a:t>γ</a:t>
            </a:r>
            <a:r>
              <a:rPr sz="2000" spc="-10" dirty="0">
                <a:latin typeface="Verdana"/>
                <a:cs typeface="Verdana"/>
              </a:rPr>
              <a:t>ι</a:t>
            </a:r>
            <a:r>
              <a:rPr sz="2000" spc="-15" dirty="0">
                <a:latin typeface="Verdana"/>
                <a:cs typeface="Verdana"/>
              </a:rPr>
              <a:t>κ</a:t>
            </a:r>
            <a:r>
              <a:rPr sz="2000" spc="-10" dirty="0">
                <a:latin typeface="Verdana"/>
                <a:cs typeface="Verdana"/>
              </a:rPr>
              <a:t>ο</a:t>
            </a:r>
            <a:r>
              <a:rPr sz="2000" spc="-15" dirty="0">
                <a:latin typeface="Verdana"/>
                <a:cs typeface="Verdana"/>
              </a:rPr>
              <a:t>ύ</a:t>
            </a:r>
            <a:r>
              <a:rPr sz="2000" spc="-10" dirty="0">
                <a:latin typeface="Verdana"/>
                <a:cs typeface="Verdana"/>
              </a:rPr>
              <a:t>ς</a:t>
            </a:r>
            <a:r>
              <a:rPr sz="200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τ</a:t>
            </a:r>
            <a:r>
              <a:rPr sz="2000" spc="-15" dirty="0">
                <a:latin typeface="Verdana"/>
                <a:cs typeface="Verdana"/>
              </a:rPr>
              <a:t>ελεσ</a:t>
            </a:r>
            <a:r>
              <a:rPr sz="2000" spc="-5" dirty="0">
                <a:latin typeface="Verdana"/>
                <a:cs typeface="Verdana"/>
              </a:rPr>
              <a:t>τ</a:t>
            </a:r>
            <a:r>
              <a:rPr sz="2000" spc="-15" dirty="0">
                <a:latin typeface="Verdana"/>
                <a:cs typeface="Verdana"/>
              </a:rPr>
              <a:t>έ</a:t>
            </a:r>
            <a:r>
              <a:rPr sz="2000" spc="-10" dirty="0">
                <a:latin typeface="Verdana"/>
                <a:cs typeface="Verdana"/>
              </a:rPr>
              <a:t>ς</a:t>
            </a:r>
            <a:r>
              <a:rPr sz="2000" dirty="0">
                <a:latin typeface="Verdana"/>
                <a:cs typeface="Verdana"/>
              </a:rPr>
              <a:t> </a:t>
            </a:r>
            <a:r>
              <a:rPr sz="2000" spc="-15" dirty="0">
                <a:latin typeface="Verdana"/>
                <a:cs typeface="Verdana"/>
              </a:rPr>
              <a:t>σ</a:t>
            </a:r>
            <a:r>
              <a:rPr sz="2000" spc="-5" dirty="0">
                <a:latin typeface="Verdana"/>
                <a:cs typeface="Verdana"/>
              </a:rPr>
              <a:t>τ</a:t>
            </a:r>
            <a:r>
              <a:rPr sz="2000" spc="-10" dirty="0">
                <a:latin typeface="Verdana"/>
                <a:cs typeface="Verdana"/>
              </a:rPr>
              <a:t>ις</a:t>
            </a:r>
            <a:r>
              <a:rPr sz="2000" spc="20" dirty="0">
                <a:latin typeface="Verdana"/>
                <a:cs typeface="Verdana"/>
              </a:rPr>
              <a:t> </a:t>
            </a:r>
            <a:r>
              <a:rPr sz="2000" spc="-15" dirty="0">
                <a:latin typeface="Verdana"/>
                <a:cs typeface="Verdana"/>
              </a:rPr>
              <a:t>εν</a:t>
            </a:r>
            <a:r>
              <a:rPr sz="2000" spc="-5" dirty="0">
                <a:latin typeface="Verdana"/>
                <a:cs typeface="Verdana"/>
              </a:rPr>
              <a:t>τ</a:t>
            </a:r>
            <a:r>
              <a:rPr sz="2000" spc="-10" dirty="0">
                <a:latin typeface="Verdana"/>
                <a:cs typeface="Verdana"/>
              </a:rPr>
              <a:t>ο</a:t>
            </a:r>
            <a:r>
              <a:rPr sz="2000" spc="-15" dirty="0">
                <a:latin typeface="Verdana"/>
                <a:cs typeface="Verdana"/>
              </a:rPr>
              <a:t>λέ</a:t>
            </a:r>
            <a:r>
              <a:rPr sz="2000" spc="-10" dirty="0">
                <a:latin typeface="Verdana"/>
                <a:cs typeface="Verdana"/>
              </a:rPr>
              <a:t>ς</a:t>
            </a:r>
            <a:r>
              <a:rPr sz="2000" spc="-5" dirty="0">
                <a:latin typeface="Verdana"/>
                <a:cs typeface="Verdana"/>
              </a:rPr>
              <a:t> </a:t>
            </a:r>
            <a:r>
              <a:rPr sz="2000" spc="-15" dirty="0">
                <a:latin typeface="Verdana"/>
                <a:cs typeface="Verdana"/>
              </a:rPr>
              <a:t>αν</a:t>
            </a:r>
            <a:r>
              <a:rPr sz="2000" spc="-5" dirty="0">
                <a:latin typeface="Verdana"/>
                <a:cs typeface="Verdana"/>
              </a:rPr>
              <a:t>ά</a:t>
            </a:r>
            <a:r>
              <a:rPr sz="2000" spc="-15" dirty="0">
                <a:latin typeface="Verdana"/>
                <a:cs typeface="Verdana"/>
              </a:rPr>
              <a:t>θεσ</a:t>
            </a:r>
            <a:r>
              <a:rPr sz="2000" spc="-5" dirty="0">
                <a:latin typeface="Verdana"/>
                <a:cs typeface="Verdana"/>
              </a:rPr>
              <a:t>η</a:t>
            </a:r>
            <a:r>
              <a:rPr sz="2000" spc="-10" dirty="0">
                <a:latin typeface="Verdana"/>
                <a:cs typeface="Verdana"/>
              </a:rPr>
              <a:t>ς</a:t>
            </a:r>
            <a:r>
              <a:rPr sz="2000" dirty="0">
                <a:latin typeface="Verdana"/>
                <a:cs typeface="Verdana"/>
              </a:rPr>
              <a:t> σ</a:t>
            </a:r>
            <a:r>
              <a:rPr sz="2000" spc="-15" dirty="0">
                <a:latin typeface="Verdana"/>
                <a:cs typeface="Verdana"/>
              </a:rPr>
              <a:t>η</a:t>
            </a:r>
            <a:r>
              <a:rPr sz="2000" spc="-10" dirty="0">
                <a:latin typeface="Verdana"/>
                <a:cs typeface="Verdana"/>
              </a:rPr>
              <a:t>µ</a:t>
            </a:r>
            <a:r>
              <a:rPr sz="2000" spc="-15" dirty="0">
                <a:latin typeface="Verdana"/>
                <a:cs typeface="Verdana"/>
              </a:rPr>
              <a:t>ά</a:t>
            </a:r>
            <a:r>
              <a:rPr sz="2000" spc="-5" dirty="0">
                <a:latin typeface="Verdana"/>
                <a:cs typeface="Verdana"/>
              </a:rPr>
              <a:t>τ</a:t>
            </a:r>
            <a:r>
              <a:rPr sz="2000" spc="-15" dirty="0">
                <a:latin typeface="Verdana"/>
                <a:cs typeface="Verdana"/>
              </a:rPr>
              <a:t>ω</a:t>
            </a:r>
            <a:r>
              <a:rPr sz="2000" spc="-10" dirty="0">
                <a:latin typeface="Verdana"/>
                <a:cs typeface="Verdana"/>
              </a:rPr>
              <a:t>ν</a:t>
            </a:r>
            <a:endParaRPr sz="2000" dirty="0">
              <a:latin typeface="Verdana"/>
              <a:cs typeface="Verdana"/>
            </a:endParaRPr>
          </a:p>
          <a:p>
            <a:pPr algn="ctr">
              <a:lnSpc>
                <a:spcPct val="150000"/>
              </a:lnSpc>
            </a:pPr>
            <a:r>
              <a:rPr sz="2000" i="1" spc="5" dirty="0">
                <a:latin typeface="Times New Roman"/>
                <a:cs typeface="Times New Roman"/>
              </a:rPr>
              <a:t>f </a:t>
            </a:r>
            <a:r>
              <a:rPr sz="2000" i="1" spc="-15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Arial Unicode MS"/>
                <a:cs typeface="Arial Unicode MS"/>
              </a:rPr>
              <a:t>=</a:t>
            </a:r>
            <a:r>
              <a:rPr sz="2000" spc="-55" dirty="0">
                <a:latin typeface="Arial Unicode MS"/>
                <a:cs typeface="Arial Unicode MS"/>
              </a:rPr>
              <a:t> </a:t>
            </a:r>
            <a:r>
              <a:rPr sz="3200" spc="-140" dirty="0">
                <a:latin typeface="Arial Unicode MS"/>
                <a:cs typeface="Arial Unicode MS"/>
              </a:rPr>
              <a:t>(</a:t>
            </a:r>
            <a:r>
              <a:rPr sz="2000" i="1" spc="10" dirty="0">
                <a:latin typeface="Times New Roman"/>
                <a:cs typeface="Times New Roman"/>
              </a:rPr>
              <a:t>x</a:t>
            </a:r>
            <a:r>
              <a:rPr sz="2000" i="1" spc="-70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Arial Unicode MS"/>
                <a:cs typeface="Arial Unicode MS"/>
              </a:rPr>
              <a:t>+</a:t>
            </a:r>
            <a:r>
              <a:rPr sz="2000" spc="-135" dirty="0">
                <a:latin typeface="Arial Unicode MS"/>
                <a:cs typeface="Arial Unicode MS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(</a:t>
            </a:r>
            <a:r>
              <a:rPr sz="2000" spc="-160" dirty="0">
                <a:latin typeface="Times New Roman"/>
                <a:cs typeface="Times New Roman"/>
              </a:rPr>
              <a:t> </a:t>
            </a:r>
            <a:r>
              <a:rPr sz="2000" i="1" spc="10" dirty="0">
                <a:latin typeface="Times New Roman"/>
                <a:cs typeface="Times New Roman"/>
              </a:rPr>
              <a:t>y</a:t>
            </a:r>
            <a:r>
              <a:rPr sz="2000" i="1" spc="-114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Arial Unicode MS"/>
                <a:cs typeface="Arial Unicode MS"/>
              </a:rPr>
              <a:t>⋅</a:t>
            </a:r>
            <a:r>
              <a:rPr sz="2000" spc="-120" dirty="0">
                <a:latin typeface="Arial Unicode MS"/>
                <a:cs typeface="Arial Unicode MS"/>
              </a:rPr>
              <a:t> </a:t>
            </a:r>
            <a:r>
              <a:rPr sz="2000" i="1" spc="75" dirty="0">
                <a:latin typeface="Times New Roman"/>
                <a:cs typeface="Times New Roman"/>
              </a:rPr>
              <a:t>z</a:t>
            </a:r>
            <a:r>
              <a:rPr sz="3200" spc="75" baseline="2136" dirty="0" smtClean="0">
                <a:latin typeface="Arial Unicode MS"/>
                <a:cs typeface="Arial Unicode MS"/>
              </a:rPr>
              <a:t>′</a:t>
            </a:r>
            <a:r>
              <a:rPr lang="el-GR" sz="3200" spc="75" baseline="2136" dirty="0" smtClean="0">
                <a:latin typeface="Arial Unicode MS"/>
                <a:cs typeface="Arial Unicode MS"/>
              </a:rPr>
              <a:t>)</a:t>
            </a:r>
            <a:r>
              <a:rPr sz="3200" spc="-40" dirty="0" smtClean="0">
                <a:latin typeface="Arial Unicode MS"/>
                <a:cs typeface="Arial Unicode MS"/>
              </a:rPr>
              <a:t>)</a:t>
            </a:r>
            <a:r>
              <a:rPr sz="2000" spc="-35" dirty="0" smtClean="0">
                <a:latin typeface="Arial Unicode MS"/>
                <a:cs typeface="Arial Unicode MS"/>
              </a:rPr>
              <a:t>+</a:t>
            </a:r>
            <a:r>
              <a:rPr sz="2000" spc="-125" dirty="0" smtClean="0">
                <a:latin typeface="Arial Unicode MS"/>
                <a:cs typeface="Arial Unicode MS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(</a:t>
            </a:r>
            <a:r>
              <a:rPr sz="2000" spc="-170" dirty="0">
                <a:latin typeface="Times New Roman"/>
                <a:cs typeface="Times New Roman"/>
              </a:rPr>
              <a:t> </a:t>
            </a:r>
            <a:r>
              <a:rPr sz="2000" i="1" spc="10" dirty="0">
                <a:latin typeface="Times New Roman"/>
                <a:cs typeface="Times New Roman"/>
              </a:rPr>
              <a:t>y</a:t>
            </a:r>
            <a:r>
              <a:rPr sz="2000" i="1" spc="-114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Arial Unicode MS"/>
                <a:cs typeface="Arial Unicode MS"/>
              </a:rPr>
              <a:t>⋅</a:t>
            </a:r>
            <a:r>
              <a:rPr sz="2000" spc="-120" dirty="0">
                <a:latin typeface="Arial Unicode MS"/>
                <a:cs typeface="Arial Unicode MS"/>
              </a:rPr>
              <a:t> </a:t>
            </a:r>
            <a:r>
              <a:rPr sz="2000" i="1" spc="75" dirty="0">
                <a:latin typeface="Times New Roman"/>
                <a:cs typeface="Times New Roman"/>
              </a:rPr>
              <a:t>z</a:t>
            </a:r>
            <a:r>
              <a:rPr sz="2000" spc="15" dirty="0">
                <a:latin typeface="Times New Roman"/>
                <a:cs typeface="Times New Roman"/>
              </a:rPr>
              <a:t>)</a:t>
            </a:r>
            <a:r>
              <a:rPr sz="3200" spc="60" baseline="2136" dirty="0">
                <a:latin typeface="Arial Unicode MS"/>
                <a:cs typeface="Arial Unicode MS"/>
              </a:rPr>
              <a:t>′</a:t>
            </a:r>
            <a:endParaRPr sz="3200" baseline="2136" dirty="0">
              <a:latin typeface="Arial Unicode MS"/>
              <a:cs typeface="Arial Unicode MS"/>
            </a:endParaRPr>
          </a:p>
        </p:txBody>
      </p:sp>
      <p:sp>
        <p:nvSpPr>
          <p:cNvPr id="3" name="object 12"/>
          <p:cNvSpPr txBox="1"/>
          <p:nvPr/>
        </p:nvSpPr>
        <p:spPr>
          <a:xfrm>
            <a:off x="683568" y="3717032"/>
            <a:ext cx="7848872" cy="2808461"/>
          </a:xfrm>
          <a:prstGeom prst="rect">
            <a:avLst/>
          </a:prstGeom>
          <a:ln w="9524">
            <a:solidFill>
              <a:srgbClr val="9898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5085" marR="535940">
              <a:lnSpc>
                <a:spcPct val="141000"/>
              </a:lnSpc>
            </a:pPr>
            <a:r>
              <a:rPr sz="1400" spc="-10" dirty="0">
                <a:latin typeface="Lucida Console"/>
                <a:cs typeface="Lucida Console"/>
              </a:rPr>
              <a:t>library</a:t>
            </a:r>
            <a:r>
              <a:rPr sz="1400" spc="5" dirty="0">
                <a:latin typeface="Lucida Console"/>
                <a:cs typeface="Lucida Console"/>
              </a:rPr>
              <a:t> </a:t>
            </a:r>
            <a:r>
              <a:rPr sz="1400" spc="-10" dirty="0">
                <a:latin typeface="Lucida Console"/>
                <a:cs typeface="Lucida Console"/>
              </a:rPr>
              <a:t>ieee;</a:t>
            </a:r>
            <a:r>
              <a:rPr sz="1400" spc="-20" dirty="0">
                <a:latin typeface="Lucida Console"/>
                <a:cs typeface="Lucida Console"/>
              </a:rPr>
              <a:t> </a:t>
            </a:r>
            <a:endParaRPr lang="el-GR" sz="1400" spc="-20" dirty="0" smtClean="0">
              <a:latin typeface="Lucida Console"/>
              <a:cs typeface="Lucida Console"/>
            </a:endParaRPr>
          </a:p>
          <a:p>
            <a:pPr marL="45085" marR="535940">
              <a:lnSpc>
                <a:spcPct val="141000"/>
              </a:lnSpc>
            </a:pPr>
            <a:r>
              <a:rPr sz="1400" spc="-10" dirty="0" smtClean="0">
                <a:latin typeface="Lucida Console"/>
                <a:cs typeface="Lucida Console"/>
              </a:rPr>
              <a:t>use</a:t>
            </a:r>
            <a:r>
              <a:rPr sz="1400" spc="5" dirty="0" smtClean="0">
                <a:latin typeface="Lucida Console"/>
                <a:cs typeface="Lucida Console"/>
              </a:rPr>
              <a:t> </a:t>
            </a:r>
            <a:r>
              <a:rPr sz="1400" spc="-10" dirty="0">
                <a:latin typeface="Lucida Console"/>
                <a:cs typeface="Lucida Console"/>
              </a:rPr>
              <a:t>i</a:t>
            </a:r>
            <a:r>
              <a:rPr sz="1400" spc="-25" dirty="0">
                <a:latin typeface="Lucida Console"/>
                <a:cs typeface="Lucida Console"/>
              </a:rPr>
              <a:t>e</a:t>
            </a:r>
            <a:r>
              <a:rPr sz="1400" spc="-10" dirty="0">
                <a:latin typeface="Lucida Console"/>
                <a:cs typeface="Lucida Console"/>
              </a:rPr>
              <a:t>ee.std_logic_1164</a:t>
            </a:r>
            <a:r>
              <a:rPr sz="1400" spc="-20" dirty="0">
                <a:latin typeface="Lucida Console"/>
                <a:cs typeface="Lucida Console"/>
              </a:rPr>
              <a:t>.</a:t>
            </a:r>
            <a:r>
              <a:rPr sz="1400" spc="-10" dirty="0">
                <a:latin typeface="Lucida Console"/>
                <a:cs typeface="Lucida Console"/>
              </a:rPr>
              <a:t>al</a:t>
            </a:r>
            <a:r>
              <a:rPr sz="1400" dirty="0">
                <a:latin typeface="Lucida Console"/>
                <a:cs typeface="Lucida Console"/>
              </a:rPr>
              <a:t>l</a:t>
            </a:r>
            <a:r>
              <a:rPr sz="1400" spc="-10" dirty="0">
                <a:latin typeface="Lucida Console"/>
                <a:cs typeface="Lucida Console"/>
              </a:rPr>
              <a:t>; </a:t>
            </a:r>
            <a:endParaRPr lang="el-GR" sz="1400" spc="-10" dirty="0" smtClean="0">
              <a:latin typeface="Lucida Console"/>
              <a:cs typeface="Lucida Console"/>
            </a:endParaRPr>
          </a:p>
          <a:p>
            <a:pPr marL="45085" marR="535940">
              <a:lnSpc>
                <a:spcPct val="141000"/>
              </a:lnSpc>
            </a:pPr>
            <a:r>
              <a:rPr sz="1400" spc="-10" dirty="0" smtClean="0">
                <a:latin typeface="Lucida Console"/>
                <a:cs typeface="Lucida Console"/>
              </a:rPr>
              <a:t>entity</a:t>
            </a:r>
            <a:r>
              <a:rPr sz="1400" spc="5" dirty="0" smtClean="0">
                <a:latin typeface="Lucida Console"/>
                <a:cs typeface="Lucida Console"/>
              </a:rPr>
              <a:t> </a:t>
            </a:r>
            <a:r>
              <a:rPr sz="1400" spc="-10" dirty="0">
                <a:latin typeface="Lucida Console"/>
                <a:cs typeface="Lucida Console"/>
              </a:rPr>
              <a:t>circuit</a:t>
            </a:r>
            <a:r>
              <a:rPr sz="1400" spc="-25" dirty="0">
                <a:latin typeface="Lucida Console"/>
                <a:cs typeface="Lucida Console"/>
              </a:rPr>
              <a:t> </a:t>
            </a:r>
            <a:r>
              <a:rPr sz="1400" spc="-10" dirty="0" smtClean="0">
                <a:latin typeface="Lucida Console"/>
                <a:cs typeface="Lucida Console"/>
              </a:rPr>
              <a:t>is</a:t>
            </a:r>
            <a:r>
              <a:rPr lang="en-US" sz="1400" spc="-10" dirty="0" smtClean="0">
                <a:latin typeface="Lucida Console"/>
                <a:cs typeface="Lucida Console"/>
              </a:rPr>
              <a:t> </a:t>
            </a:r>
            <a:endParaRPr lang="el-GR" sz="1400" spc="-10" dirty="0" smtClean="0">
              <a:latin typeface="Lucida Console"/>
              <a:cs typeface="Lucida Console"/>
            </a:endParaRPr>
          </a:p>
          <a:p>
            <a:pPr marL="45085" marR="535940">
              <a:lnSpc>
                <a:spcPct val="141000"/>
              </a:lnSpc>
            </a:pPr>
            <a:r>
              <a:rPr sz="1400" spc="-10" dirty="0" smtClean="0">
                <a:latin typeface="Lucida Console"/>
                <a:cs typeface="Lucida Console"/>
              </a:rPr>
              <a:t>port</a:t>
            </a:r>
            <a:r>
              <a:rPr sz="1400" spc="5" dirty="0" smtClean="0">
                <a:latin typeface="Lucida Console"/>
                <a:cs typeface="Lucida Console"/>
              </a:rPr>
              <a:t> </a:t>
            </a:r>
            <a:r>
              <a:rPr sz="1400" spc="-10" dirty="0">
                <a:latin typeface="Lucida Console"/>
                <a:cs typeface="Lucida Console"/>
              </a:rPr>
              <a:t>(</a:t>
            </a:r>
            <a:r>
              <a:rPr sz="1400" spc="-5" dirty="0">
                <a:latin typeface="Lucida Console"/>
                <a:cs typeface="Lucida Console"/>
              </a:rPr>
              <a:t> </a:t>
            </a:r>
            <a:r>
              <a:rPr lang="en-US" sz="1400" spc="-5" dirty="0" smtClean="0">
                <a:latin typeface="Lucida Console"/>
                <a:cs typeface="Lucida Console"/>
              </a:rPr>
              <a:t>	</a:t>
            </a:r>
            <a:r>
              <a:rPr sz="1400" spc="-10" dirty="0" smtClean="0">
                <a:latin typeface="Lucida Console"/>
                <a:cs typeface="Lucida Console"/>
              </a:rPr>
              <a:t>x</a:t>
            </a:r>
            <a:r>
              <a:rPr sz="1400" spc="-10" dirty="0">
                <a:latin typeface="Lucida Console"/>
                <a:cs typeface="Lucida Console"/>
              </a:rPr>
              <a:t>,</a:t>
            </a:r>
            <a:r>
              <a:rPr sz="1400" spc="-5" dirty="0">
                <a:latin typeface="Lucida Console"/>
                <a:cs typeface="Lucida Console"/>
              </a:rPr>
              <a:t> </a:t>
            </a:r>
            <a:r>
              <a:rPr sz="1400" spc="-10" dirty="0">
                <a:latin typeface="Lucida Console"/>
                <a:cs typeface="Lucida Console"/>
              </a:rPr>
              <a:t>y,</a:t>
            </a:r>
            <a:r>
              <a:rPr sz="1400" spc="-5" dirty="0">
                <a:latin typeface="Lucida Console"/>
                <a:cs typeface="Lucida Console"/>
              </a:rPr>
              <a:t> </a:t>
            </a:r>
            <a:r>
              <a:rPr sz="1400" spc="-10" dirty="0">
                <a:latin typeface="Lucida Console"/>
                <a:cs typeface="Lucida Console"/>
              </a:rPr>
              <a:t>z</a:t>
            </a:r>
            <a:r>
              <a:rPr sz="1400" dirty="0">
                <a:latin typeface="Lucida Console"/>
                <a:cs typeface="Lucida Console"/>
              </a:rPr>
              <a:t>	</a:t>
            </a:r>
            <a:r>
              <a:rPr sz="1400" spc="-10" dirty="0">
                <a:latin typeface="Lucida Console"/>
                <a:cs typeface="Lucida Console"/>
              </a:rPr>
              <a:t>: in</a:t>
            </a:r>
            <a:r>
              <a:rPr sz="1400" dirty="0">
                <a:latin typeface="Lucida Console"/>
                <a:cs typeface="Lucida Console"/>
              </a:rPr>
              <a:t>	</a:t>
            </a:r>
            <a:r>
              <a:rPr sz="1400" spc="-10" dirty="0">
                <a:latin typeface="Lucida Console"/>
                <a:cs typeface="Lucida Console"/>
              </a:rPr>
              <a:t>std_logic;</a:t>
            </a:r>
            <a:endParaRPr sz="1400" dirty="0">
              <a:latin typeface="Lucida Console"/>
              <a:cs typeface="Lucida Console"/>
            </a:endParaRPr>
          </a:p>
          <a:p>
            <a:pPr marL="45085" marR="992505" indent="685800">
              <a:lnSpc>
                <a:spcPct val="100000"/>
              </a:lnSpc>
              <a:tabLst>
                <a:tab pos="1416685" algn="l"/>
              </a:tabLst>
            </a:pPr>
            <a:r>
              <a:rPr sz="1400" spc="-10" dirty="0" smtClean="0">
                <a:latin typeface="Lucida Console"/>
                <a:cs typeface="Lucida Console"/>
              </a:rPr>
              <a:t>f</a:t>
            </a:r>
            <a:r>
              <a:rPr sz="1400" spc="-10" dirty="0">
                <a:latin typeface="Lucida Console"/>
                <a:cs typeface="Lucida Console"/>
              </a:rPr>
              <a:t>	:</a:t>
            </a:r>
            <a:r>
              <a:rPr sz="1400" spc="-5" dirty="0">
                <a:latin typeface="Lucida Console"/>
                <a:cs typeface="Lucida Console"/>
              </a:rPr>
              <a:t> </a:t>
            </a:r>
            <a:r>
              <a:rPr sz="1400" spc="-10" dirty="0">
                <a:latin typeface="Lucida Console"/>
                <a:cs typeface="Lucida Console"/>
              </a:rPr>
              <a:t>out</a:t>
            </a:r>
            <a:r>
              <a:rPr sz="1400" spc="5" dirty="0">
                <a:latin typeface="Lucida Console"/>
                <a:cs typeface="Lucida Console"/>
              </a:rPr>
              <a:t> </a:t>
            </a:r>
            <a:r>
              <a:rPr sz="1400" spc="-10" dirty="0">
                <a:latin typeface="Lucida Console"/>
                <a:cs typeface="Lucida Console"/>
              </a:rPr>
              <a:t>std_logic</a:t>
            </a:r>
            <a:r>
              <a:rPr sz="1400" spc="-5" dirty="0">
                <a:latin typeface="Lucida Console"/>
                <a:cs typeface="Lucida Console"/>
              </a:rPr>
              <a:t> </a:t>
            </a:r>
            <a:r>
              <a:rPr sz="1400" spc="-10" dirty="0">
                <a:latin typeface="Lucida Console"/>
                <a:cs typeface="Lucida Console"/>
              </a:rPr>
              <a:t>); </a:t>
            </a:r>
            <a:endParaRPr lang="en-US" sz="1400" spc="-10" dirty="0">
              <a:latin typeface="Lucida Console"/>
              <a:cs typeface="Lucida Console"/>
            </a:endParaRPr>
          </a:p>
          <a:p>
            <a:pPr marR="992505">
              <a:lnSpc>
                <a:spcPct val="100000"/>
              </a:lnSpc>
              <a:tabLst>
                <a:tab pos="1416685" algn="l"/>
              </a:tabLst>
            </a:pPr>
            <a:r>
              <a:rPr sz="1400" spc="-10" dirty="0" smtClean="0">
                <a:latin typeface="Lucida Console"/>
                <a:cs typeface="Lucida Console"/>
              </a:rPr>
              <a:t>end</a:t>
            </a:r>
            <a:r>
              <a:rPr sz="1400" spc="-5" dirty="0" smtClean="0">
                <a:latin typeface="Lucida Console"/>
                <a:cs typeface="Lucida Console"/>
              </a:rPr>
              <a:t> </a:t>
            </a:r>
            <a:r>
              <a:rPr sz="1400" spc="-10" dirty="0">
                <a:latin typeface="Lucida Console"/>
                <a:cs typeface="Lucida Console"/>
              </a:rPr>
              <a:t>entity</a:t>
            </a:r>
            <a:r>
              <a:rPr sz="1400" spc="5" dirty="0">
                <a:latin typeface="Lucida Console"/>
                <a:cs typeface="Lucida Console"/>
              </a:rPr>
              <a:t> </a:t>
            </a:r>
            <a:r>
              <a:rPr sz="1400" spc="-10" dirty="0">
                <a:latin typeface="Lucida Console"/>
                <a:cs typeface="Lucida Console"/>
              </a:rPr>
              <a:t>circuit;</a:t>
            </a:r>
            <a:endParaRPr sz="1400" dirty="0">
              <a:latin typeface="Lucida Console"/>
              <a:cs typeface="Lucida Console"/>
            </a:endParaRPr>
          </a:p>
          <a:p>
            <a:pPr marL="45085" marR="842010">
              <a:lnSpc>
                <a:spcPct val="100000"/>
              </a:lnSpc>
              <a:spcBef>
                <a:spcPts val="480"/>
              </a:spcBef>
            </a:pPr>
            <a:r>
              <a:rPr sz="1400" spc="-10" dirty="0">
                <a:latin typeface="Lucida Console"/>
                <a:cs typeface="Lucida Console"/>
              </a:rPr>
              <a:t>architecture</a:t>
            </a:r>
            <a:r>
              <a:rPr sz="1400" spc="5" dirty="0">
                <a:latin typeface="Lucida Console"/>
                <a:cs typeface="Lucida Console"/>
              </a:rPr>
              <a:t> </a:t>
            </a:r>
            <a:r>
              <a:rPr sz="1400" spc="-10" dirty="0">
                <a:latin typeface="Lucida Console"/>
                <a:cs typeface="Lucida Console"/>
              </a:rPr>
              <a:t>boolea</a:t>
            </a:r>
            <a:r>
              <a:rPr sz="1400" spc="-25" dirty="0">
                <a:latin typeface="Lucida Console"/>
                <a:cs typeface="Lucida Console"/>
              </a:rPr>
              <a:t>n</a:t>
            </a:r>
            <a:r>
              <a:rPr sz="1400" spc="-10" dirty="0">
                <a:latin typeface="Lucida Console"/>
                <a:cs typeface="Lucida Console"/>
              </a:rPr>
              <a:t>_eqn</a:t>
            </a:r>
            <a:r>
              <a:rPr sz="1400" spc="-15" dirty="0">
                <a:latin typeface="Lucida Console"/>
                <a:cs typeface="Lucida Console"/>
              </a:rPr>
              <a:t> </a:t>
            </a:r>
            <a:r>
              <a:rPr sz="1400" spc="-10" dirty="0">
                <a:latin typeface="Lucida Console"/>
                <a:cs typeface="Lucida Console"/>
              </a:rPr>
              <a:t>of</a:t>
            </a:r>
            <a:r>
              <a:rPr sz="1400" spc="5" dirty="0">
                <a:latin typeface="Lucida Console"/>
                <a:cs typeface="Lucida Console"/>
              </a:rPr>
              <a:t> </a:t>
            </a:r>
            <a:r>
              <a:rPr sz="1400" spc="-10" dirty="0">
                <a:latin typeface="Lucida Console"/>
                <a:cs typeface="Lucida Console"/>
              </a:rPr>
              <a:t>circuit</a:t>
            </a:r>
            <a:r>
              <a:rPr sz="1400" spc="-20" dirty="0">
                <a:latin typeface="Lucida Console"/>
                <a:cs typeface="Lucida Console"/>
              </a:rPr>
              <a:t> </a:t>
            </a:r>
            <a:r>
              <a:rPr sz="1400" spc="-10" dirty="0">
                <a:latin typeface="Lucida Console"/>
                <a:cs typeface="Lucida Console"/>
              </a:rPr>
              <a:t>is </a:t>
            </a:r>
            <a:endParaRPr lang="en-US" sz="1400" spc="-10" dirty="0" smtClean="0">
              <a:latin typeface="Lucida Console"/>
              <a:cs typeface="Lucida Console"/>
            </a:endParaRPr>
          </a:p>
          <a:p>
            <a:pPr marL="45085" marR="842010">
              <a:lnSpc>
                <a:spcPct val="100000"/>
              </a:lnSpc>
              <a:spcBef>
                <a:spcPts val="480"/>
              </a:spcBef>
            </a:pPr>
            <a:r>
              <a:rPr sz="1400" spc="-10" dirty="0" smtClean="0">
                <a:latin typeface="Lucida Console"/>
                <a:cs typeface="Lucida Console"/>
              </a:rPr>
              <a:t>begin</a:t>
            </a:r>
            <a:endParaRPr sz="1400" dirty="0">
              <a:latin typeface="Lucida Console"/>
              <a:cs typeface="Lucida Console"/>
            </a:endParaRPr>
          </a:p>
          <a:p>
            <a:pPr marL="45085" marR="231775" indent="152400">
              <a:lnSpc>
                <a:spcPct val="140000"/>
              </a:lnSpc>
            </a:pPr>
            <a:r>
              <a:rPr sz="1400" spc="-10" dirty="0">
                <a:latin typeface="Lucida Console"/>
                <a:cs typeface="Lucida Console"/>
              </a:rPr>
              <a:t>f</a:t>
            </a:r>
            <a:r>
              <a:rPr sz="1400" spc="-5" dirty="0">
                <a:latin typeface="Lucida Console"/>
                <a:cs typeface="Lucida Console"/>
              </a:rPr>
              <a:t> </a:t>
            </a:r>
            <a:r>
              <a:rPr sz="1400" spc="-10" dirty="0">
                <a:latin typeface="Lucida Console"/>
                <a:cs typeface="Lucida Console"/>
              </a:rPr>
              <a:t>&lt;=</a:t>
            </a:r>
            <a:r>
              <a:rPr sz="1400" spc="-5" dirty="0">
                <a:latin typeface="Lucida Console"/>
                <a:cs typeface="Lucida Console"/>
              </a:rPr>
              <a:t> </a:t>
            </a:r>
            <a:r>
              <a:rPr sz="1400" spc="-10" dirty="0">
                <a:latin typeface="Lucida Console"/>
                <a:cs typeface="Lucida Console"/>
              </a:rPr>
              <a:t>(x or</a:t>
            </a:r>
            <a:r>
              <a:rPr sz="1400" spc="5" dirty="0">
                <a:latin typeface="Lucida Console"/>
                <a:cs typeface="Lucida Console"/>
              </a:rPr>
              <a:t> </a:t>
            </a:r>
            <a:r>
              <a:rPr sz="1400" spc="-10" dirty="0">
                <a:latin typeface="Lucida Console"/>
                <a:cs typeface="Lucida Console"/>
              </a:rPr>
              <a:t>(y</a:t>
            </a:r>
            <a:r>
              <a:rPr sz="1400" spc="-20" dirty="0">
                <a:latin typeface="Lucida Console"/>
                <a:cs typeface="Lucida Console"/>
              </a:rPr>
              <a:t> </a:t>
            </a:r>
            <a:r>
              <a:rPr sz="1400" spc="-10" dirty="0">
                <a:latin typeface="Lucida Console"/>
                <a:cs typeface="Lucida Console"/>
              </a:rPr>
              <a:t>and</a:t>
            </a:r>
            <a:r>
              <a:rPr sz="1400" spc="-5" dirty="0">
                <a:latin typeface="Lucida Console"/>
                <a:cs typeface="Lucida Console"/>
              </a:rPr>
              <a:t> </a:t>
            </a:r>
            <a:r>
              <a:rPr sz="1400" spc="-10" dirty="0">
                <a:latin typeface="Lucida Console"/>
                <a:cs typeface="Lucida Console"/>
              </a:rPr>
              <a:t>not</a:t>
            </a:r>
            <a:r>
              <a:rPr sz="1400" spc="5" dirty="0">
                <a:latin typeface="Lucida Console"/>
                <a:cs typeface="Lucida Console"/>
              </a:rPr>
              <a:t> </a:t>
            </a:r>
            <a:r>
              <a:rPr sz="1400" spc="-10" dirty="0">
                <a:latin typeface="Lucida Console"/>
                <a:cs typeface="Lucida Console"/>
              </a:rPr>
              <a:t>z))</a:t>
            </a:r>
            <a:r>
              <a:rPr sz="1400" spc="-20" dirty="0">
                <a:latin typeface="Lucida Console"/>
                <a:cs typeface="Lucida Console"/>
              </a:rPr>
              <a:t> </a:t>
            </a:r>
            <a:r>
              <a:rPr lang="en-US" sz="1400" spc="-10" dirty="0" smtClean="0">
                <a:latin typeface="Lucida Console"/>
                <a:cs typeface="Lucida Console"/>
              </a:rPr>
              <a:t>or</a:t>
            </a:r>
            <a:r>
              <a:rPr sz="1400" spc="-5" dirty="0" smtClean="0">
                <a:latin typeface="Lucida Console"/>
                <a:cs typeface="Lucida Console"/>
              </a:rPr>
              <a:t> </a:t>
            </a:r>
            <a:r>
              <a:rPr sz="1400" spc="-10" dirty="0">
                <a:latin typeface="Lucida Console"/>
                <a:cs typeface="Lucida Console"/>
              </a:rPr>
              <a:t>not</a:t>
            </a:r>
            <a:r>
              <a:rPr sz="1400" spc="5" dirty="0">
                <a:latin typeface="Lucida Console"/>
                <a:cs typeface="Lucida Console"/>
              </a:rPr>
              <a:t> </a:t>
            </a:r>
            <a:r>
              <a:rPr sz="1400" spc="-10" dirty="0">
                <a:latin typeface="Lucida Console"/>
                <a:cs typeface="Lucida Console"/>
              </a:rPr>
              <a:t>(y</a:t>
            </a:r>
            <a:r>
              <a:rPr sz="1400" spc="-5" dirty="0">
                <a:latin typeface="Lucida Console"/>
                <a:cs typeface="Lucida Console"/>
              </a:rPr>
              <a:t> </a:t>
            </a:r>
            <a:r>
              <a:rPr sz="1400" spc="-25" dirty="0">
                <a:latin typeface="Lucida Console"/>
                <a:cs typeface="Lucida Console"/>
              </a:rPr>
              <a:t>a</a:t>
            </a:r>
            <a:r>
              <a:rPr sz="1400" spc="-10" dirty="0">
                <a:latin typeface="Lucida Console"/>
                <a:cs typeface="Lucida Console"/>
              </a:rPr>
              <a:t>nd</a:t>
            </a:r>
            <a:r>
              <a:rPr sz="1400" spc="-5" dirty="0">
                <a:latin typeface="Lucida Console"/>
                <a:cs typeface="Lucida Console"/>
              </a:rPr>
              <a:t> </a:t>
            </a:r>
            <a:r>
              <a:rPr sz="1400" spc="-10" dirty="0">
                <a:latin typeface="Lucida Console"/>
                <a:cs typeface="Lucida Console"/>
              </a:rPr>
              <a:t>z); </a:t>
            </a:r>
            <a:endParaRPr lang="en-US" sz="1400" spc="-10" dirty="0" smtClean="0">
              <a:latin typeface="Lucida Console"/>
              <a:cs typeface="Lucida Console"/>
            </a:endParaRPr>
          </a:p>
          <a:p>
            <a:pPr marR="231775">
              <a:lnSpc>
                <a:spcPct val="140000"/>
              </a:lnSpc>
            </a:pPr>
            <a:r>
              <a:rPr sz="1400" spc="-10" dirty="0" smtClean="0">
                <a:latin typeface="Lucida Console"/>
                <a:cs typeface="Lucida Console"/>
              </a:rPr>
              <a:t>end</a:t>
            </a:r>
            <a:r>
              <a:rPr sz="1400" spc="-5" dirty="0" smtClean="0">
                <a:latin typeface="Lucida Console"/>
                <a:cs typeface="Lucida Console"/>
              </a:rPr>
              <a:t> </a:t>
            </a:r>
            <a:r>
              <a:rPr sz="1400" spc="-10" dirty="0">
                <a:latin typeface="Lucida Console"/>
                <a:cs typeface="Lucida Console"/>
              </a:rPr>
              <a:t>architecture</a:t>
            </a:r>
            <a:r>
              <a:rPr sz="1400" spc="5" dirty="0">
                <a:latin typeface="Lucida Console"/>
                <a:cs typeface="Lucida Console"/>
              </a:rPr>
              <a:t> </a:t>
            </a:r>
            <a:r>
              <a:rPr sz="1400" spc="-10" dirty="0">
                <a:latin typeface="Lucida Console"/>
                <a:cs typeface="Lucida Console"/>
              </a:rPr>
              <a:t>bo</a:t>
            </a:r>
            <a:r>
              <a:rPr sz="1400" spc="-25" dirty="0">
                <a:latin typeface="Lucida Console"/>
                <a:cs typeface="Lucida Console"/>
              </a:rPr>
              <a:t>o</a:t>
            </a:r>
            <a:r>
              <a:rPr sz="1400" spc="-10" dirty="0">
                <a:latin typeface="Lucida Console"/>
                <a:cs typeface="Lucida Console"/>
              </a:rPr>
              <a:t>lean_eqn;</a:t>
            </a:r>
            <a:endParaRPr sz="1400" dirty="0">
              <a:latin typeface="Lucida Console"/>
              <a:cs typeface="Lucida Console"/>
            </a:endParaRPr>
          </a:p>
        </p:txBody>
      </p:sp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Λογικές εξισώσεις στη </a:t>
            </a:r>
            <a:r>
              <a:rPr lang="en-GB" dirty="0" smtClean="0"/>
              <a:t>VHDL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4301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88" y="1628800"/>
            <a:ext cx="28956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Λογικοί τελεστές στη </a:t>
            </a:r>
            <a:r>
              <a:rPr lang="en-GB" dirty="0" smtClean="0"/>
              <a:t>VHDL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355976" y="1268760"/>
            <a:ext cx="4546848" cy="5328592"/>
          </a:xfrm>
        </p:spPr>
        <p:txBody>
          <a:bodyPr/>
          <a:lstStyle/>
          <a:p>
            <a:r>
              <a:rPr lang="el-GR" dirty="0"/>
              <a:t>Προτεραιότητα</a:t>
            </a:r>
          </a:p>
          <a:p>
            <a:pPr lvl="1"/>
            <a:r>
              <a:rPr lang="el-GR" dirty="0"/>
              <a:t>το not έχει την υψηλότερη</a:t>
            </a:r>
          </a:p>
          <a:p>
            <a:pPr lvl="1"/>
            <a:r>
              <a:rPr lang="el-GR" dirty="0"/>
              <a:t>οι υπόλοιποι τελεστές έχουν ίση προτεραιότητα</a:t>
            </a:r>
          </a:p>
          <a:p>
            <a:pPr lvl="1"/>
            <a:r>
              <a:rPr lang="el-GR" dirty="0" err="1"/>
              <a:t>χρησιµοποιούµε</a:t>
            </a:r>
            <a:r>
              <a:rPr lang="el-GR" dirty="0"/>
              <a:t> παρενθέσεις για να </a:t>
            </a:r>
            <a:r>
              <a:rPr lang="el-GR" dirty="0" err="1"/>
              <a:t>ξεκαθαρίσουµε</a:t>
            </a:r>
            <a:r>
              <a:rPr lang="el-GR" dirty="0"/>
              <a:t> τη σειρά </a:t>
            </a:r>
            <a:r>
              <a:rPr lang="el-GR" dirty="0" err="1"/>
              <a:t>υπολογισµού</a:t>
            </a:r>
            <a:endParaRPr lang="el-GR" dirty="0"/>
          </a:p>
          <a:p>
            <a:r>
              <a:rPr lang="el-GR" dirty="0" err="1"/>
              <a:t>Τιµές</a:t>
            </a:r>
            <a:r>
              <a:rPr lang="el-GR" dirty="0"/>
              <a:t> bit στη VHDL</a:t>
            </a:r>
          </a:p>
          <a:p>
            <a:pPr lvl="1"/>
            <a:r>
              <a:rPr lang="el-GR" dirty="0" smtClean="0"/>
              <a:t>'0</a:t>
            </a:r>
            <a:r>
              <a:rPr lang="el-GR" dirty="0"/>
              <a:t>' και '1'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7913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Τύποι δεδοµένων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VHDL είναι µια γλώσσα µε ισχυρούς τύπους (strongly typed language)</a:t>
            </a:r>
          </a:p>
          <a:p>
            <a:pPr lvl="1"/>
            <a:r>
              <a:rPr lang="el-GR" dirty="0" smtClean="0"/>
              <a:t>Κάθε αντικείµενο (π.χ. σήµα ή µεταβλητή)</a:t>
            </a:r>
            <a:r>
              <a:rPr lang="en-US" dirty="0" smtClean="0"/>
              <a:t> </a:t>
            </a:r>
            <a:r>
              <a:rPr lang="el-GR" dirty="0" smtClean="0"/>
              <a:t>µπορεί να λάβει τιµές του δηλωµένου τύπου του µόνο </a:t>
            </a:r>
          </a:p>
          <a:p>
            <a:pPr lvl="1"/>
            <a:r>
              <a:rPr lang="el-GR" dirty="0" smtClean="0"/>
              <a:t>Συµβάλλει στην ανίχνευση σχεδιαστικών λαθών</a:t>
            </a:r>
          </a:p>
          <a:p>
            <a:r>
              <a:rPr lang="el-GR" dirty="0" smtClean="0"/>
              <a:t>Η VHDL περιέχει προκαθορισµένους τύπους</a:t>
            </a:r>
          </a:p>
          <a:p>
            <a:r>
              <a:rPr lang="el-GR" dirty="0" smtClean="0"/>
              <a:t>Ο χρήστης µπορεί να ορίσει δικούς του τύπους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1905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xo-opistho_simeiomata">
  <a:themeElements>
    <a:clrScheme name="Προσαρμοσμένο 2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141</TotalTime>
  <Words>3168</Words>
  <Application>Microsoft Office PowerPoint</Application>
  <PresentationFormat>Προβολή στην οθόνη (4:3)</PresentationFormat>
  <Paragraphs>712</Paragraphs>
  <Slides>52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52</vt:i4>
      </vt:variant>
    </vt:vector>
  </HeadingPairs>
  <TitlesOfParts>
    <vt:vector size="55" baseType="lpstr">
      <vt:lpstr>template</vt:lpstr>
      <vt:lpstr>1_exo-opistho_simeiomata</vt:lpstr>
      <vt:lpstr>OC_template_updated</vt:lpstr>
      <vt:lpstr>Σχεδίαση ψηφιακών συστημάτων </vt:lpstr>
      <vt:lpstr>Σχεδίαση συνδυαστικών κυκλωµάτων</vt:lpstr>
      <vt:lpstr>Συνδυαστικά κυκλώµατα</vt:lpstr>
      <vt:lpstr>Λογικές συναρτήσεις</vt:lpstr>
      <vt:lpstr>Πίνακες αληθείας και πύλες</vt:lpstr>
      <vt:lpstr>Λογικές εξισώσεις</vt:lpstr>
      <vt:lpstr>Λογικές εξισώσεις στη VHDL</vt:lpstr>
      <vt:lpstr>Λογικοί τελεστές στη VHDL</vt:lpstr>
      <vt:lpstr>Τύποι δεδοµένων</vt:lpstr>
      <vt:lpstr>Προκαθορισµένοι τύποι</vt:lpstr>
      <vt:lpstr>Πακέτα</vt:lpstr>
      <vt:lpstr>∆ήλωση πακέτων</vt:lpstr>
      <vt:lpstr>Τύπος bit</vt:lpstr>
      <vt:lpstr>Τύπος boolean</vt:lpstr>
      <vt:lpstr>Τύπος std_ulogic</vt:lpstr>
      <vt:lpstr>Σύνθεση του τύπου std_ulogic 1/2</vt:lpstr>
      <vt:lpstr>Σύνθεση του τύπου std_ulogic 2/2</vt:lpstr>
      <vt:lpstr>Τύπος std_logic</vt:lpstr>
      <vt:lpstr>Υλοποίηση συνδυαστικής λογικής</vt:lpstr>
      <vt:lpstr>Υλοποίηση συνδυαστικής λογικής (λάθος)</vt:lpstr>
      <vt:lpstr>Υλοποίηση συνδυαστικής λογικής (σωστό)</vt:lpstr>
      <vt:lpstr>∆υαδική κωδικοποίηση</vt:lpstr>
      <vt:lpstr>Μέγεθος κωδικής λέξης</vt:lpstr>
      <vt:lpstr>Κώδικες one-hot</vt:lpstr>
      <vt:lpstr>∆υαδικοί κώδικες στη VHDL</vt:lpstr>
      <vt:lpstr>Παράδειγµα δυαδικής κωδικοποίησης 1/2</vt:lpstr>
      <vt:lpstr>Παράδειγµα δυαδικής κωδικοποίησης 2/2</vt:lpstr>
      <vt:lpstr>Τύποι απαρίθµησης</vt:lpstr>
      <vt:lpstr>Προκαθορισµένοι τύποι απαρίθµησης</vt:lpstr>
      <vt:lpstr>Σύνθεση του τύπου απαρίθµησης 1/2</vt:lpstr>
      <vt:lpstr>Σύνθεση του τύπου απαρίθµησης 2/2</vt:lpstr>
      <vt:lpstr>Τύποι πινάκων (arrays)</vt:lpstr>
      <vt:lpstr>Προκαθορισµένοι τύποι πινάκων</vt:lpstr>
      <vt:lpstr>Παράδειγµα: bit vs. bit_vector</vt:lpstr>
      <vt:lpstr>Παράδειγµα: τµήµατα πινάκων</vt:lpstr>
      <vt:lpstr>Τελεστής &amp; (concatenation)</vt:lpstr>
      <vt:lpstr>Συνδυαστικά στοιχεία</vt:lpstr>
      <vt:lpstr>Πολυπλέκτες (multiplexers)</vt:lpstr>
      <vt:lpstr>Πολυπλέκτες πολλαπλών bit</vt:lpstr>
      <vt:lpstr>Πολυπλέκτες πολλαπλών bit (συν.) Δομική περιγραφή</vt:lpstr>
      <vt:lpstr>Αποκωδικοποιητές (decoders)</vt:lpstr>
      <vt:lpstr>Κωδικοποιητές (coders) 1/2</vt:lpstr>
      <vt:lpstr>Κωδικοποιητές 2/2</vt:lpstr>
      <vt:lpstr>Κωδικοποιητής προτεραιότητας 1/2</vt:lpstr>
      <vt:lpstr>Κωδικοποιητής προτεραιότητας 2/2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Κοσμητολογία ΙΙI (Ε)</dc:title>
  <dc:creator>opencourses@teiath.gr</dc:creator>
  <cp:lastModifiedBy>natasakar new</cp:lastModifiedBy>
  <cp:revision>34</cp:revision>
  <dcterms:created xsi:type="dcterms:W3CDTF">2015-05-07T06:49:08Z</dcterms:created>
  <dcterms:modified xsi:type="dcterms:W3CDTF">2015-08-24T06:25:34Z</dcterms:modified>
</cp:coreProperties>
</file>