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369D-A33B-423A-9CF0-530C7FCB1AD0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1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4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3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7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1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7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046FC6-4DD2-443D-9F9D-64BC4C0DB778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F6B951-FCCA-4429-9B82-9232351FAC7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9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JAA6XxIsQf-E9kNrupHuig" TargetMode="External"/><Relationship Id="rId5" Type="http://schemas.openxmlformats.org/officeDocument/2006/relationships/hyperlink" Target="https://www.youtube.com/watch?v=_8ZsqXFqvQM" TargetMode="Externa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Λήψη φλεβικού αίματος (Τεχνική με </a:t>
            </a:r>
            <a:r>
              <a:rPr lang="en-US" sz="2600" dirty="0" err="1" smtClean="0"/>
              <a:t>vacutainer</a:t>
            </a:r>
            <a:r>
              <a:rPr lang="en-US" sz="2600" dirty="0" smtClean="0"/>
              <a:t>)</a:t>
            </a:r>
          </a:p>
          <a:p>
            <a:r>
              <a:rPr lang="el-GR" sz="2200" dirty="0"/>
              <a:t>Αναστάσιος </a:t>
            </a:r>
            <a:r>
              <a:rPr lang="el-GR" sz="2200" dirty="0" err="1"/>
              <a:t>Κριεμπάρδης</a:t>
            </a:r>
            <a:endParaRPr lang="el-GR" sz="2200" dirty="0"/>
          </a:p>
          <a:p>
            <a:r>
              <a:rPr lang="el-GR" sz="22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951" y="6165304"/>
            <a:ext cx="2000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Venipuncture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CliniSnips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37795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899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/>
              <a:t> (E)</a:t>
            </a:r>
            <a:r>
              <a:rPr lang="el-GR" sz="2000" smtClean="0"/>
              <a:t>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Λήψη </a:t>
            </a:r>
            <a:r>
              <a:rPr lang="el-GR" sz="2000" dirty="0"/>
              <a:t>φλεβικού αίματος (Τεχνική με </a:t>
            </a:r>
            <a:r>
              <a:rPr lang="en-US" sz="2000" dirty="0" err="1"/>
              <a:t>vacutainer</a:t>
            </a:r>
            <a:r>
              <a:rPr lang="en-US" sz="2000" dirty="0" smtClean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err="1" smtClean="0"/>
              <a:t>Vacutainer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l-GR" dirty="0" smtClean="0"/>
              <a:t>Το σύστημα </a:t>
            </a:r>
            <a:r>
              <a:rPr lang="en-US" dirty="0" err="1" smtClean="0"/>
              <a:t>vacutainer</a:t>
            </a:r>
            <a:r>
              <a:rPr lang="el-GR" dirty="0" smtClean="0"/>
              <a:t> αποτελείται από:</a:t>
            </a:r>
          </a:p>
          <a:p>
            <a:pPr lvl="1"/>
            <a:r>
              <a:rPr lang="el-GR" dirty="0" smtClean="0"/>
              <a:t>Τη βελόνα (αναλώσιμα),</a:t>
            </a:r>
          </a:p>
          <a:p>
            <a:pPr lvl="1"/>
            <a:r>
              <a:rPr lang="el-GR" dirty="0" smtClean="0"/>
              <a:t>Τον υποδοχέα και</a:t>
            </a:r>
          </a:p>
          <a:p>
            <a:pPr lvl="1"/>
            <a:r>
              <a:rPr lang="el-GR" dirty="0" smtClean="0"/>
              <a:t>Τα αντίστοιχα σωληνάρια.</a:t>
            </a:r>
          </a:p>
        </p:txBody>
      </p:sp>
    </p:spTree>
    <p:extLst>
      <p:ext uri="{BB962C8B-B14F-4D97-AF65-F5344CB8AC3E}">
        <p14:creationId xmlns:p14="http://schemas.microsoft.com/office/powerpoint/2010/main" val="257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n-US" dirty="0" err="1" smtClean="0"/>
              <a:t>Vacutainer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Όσον αφορά την αντισηψία και την επιλογή φλέβας, η τεχνική λήψης είναι κοινή με αυτή της λήψης με σύριγγα. Οι διαφορές είναι:</a:t>
            </a:r>
          </a:p>
          <a:p>
            <a:pPr lvl="1"/>
            <a:r>
              <a:rPr lang="el-GR" sz="2200" dirty="0" smtClean="0"/>
              <a:t>Αφαιρείται η θήκη από τη βελόνα.</a:t>
            </a:r>
          </a:p>
          <a:p>
            <a:pPr lvl="1"/>
            <a:r>
              <a:rPr lang="el-GR" sz="2200" dirty="0" smtClean="0"/>
              <a:t>Επιθεωρείται οπτικά η βελόνα (το άνοιγμα της βελόνας συνιστάται να είναι απαλλαγμένο από οποιαδήποτε μικρά μόρια που πιθανά θα εμποδίσουν τη ροή αίματος).</a:t>
            </a:r>
          </a:p>
          <a:p>
            <a:pPr lvl="1"/>
            <a:r>
              <a:rPr lang="el-GR" sz="2200" dirty="0" smtClean="0"/>
              <a:t>Βιδώνεται ο υποδοχέας στη βελόνα.</a:t>
            </a:r>
          </a:p>
          <a:p>
            <a:pPr lvl="1"/>
            <a:r>
              <a:rPr lang="el-GR" sz="2200" dirty="0" smtClean="0"/>
              <a:t>Τα σωληνάρια, επειδή βρίσκονται υπό κενό αέρα, σε καμία περίπτωση δεν ανοίγονται.</a:t>
            </a:r>
          </a:p>
          <a:p>
            <a:pPr lvl="1"/>
            <a:r>
              <a:rPr lang="el-GR" sz="2200" dirty="0" smtClean="0"/>
              <a:t>Το σωληνάριο συλλογής αίματος κρατιέται στο αντίθετο χέρι.</a:t>
            </a:r>
          </a:p>
        </p:txBody>
      </p:sp>
    </p:spTree>
    <p:extLst>
      <p:ext uri="{BB962C8B-B14F-4D97-AF65-F5344CB8AC3E}">
        <p14:creationId xmlns:p14="http://schemas.microsoft.com/office/powerpoint/2010/main" val="40443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2050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Επιλογή κατάλληλων σωληναρίων ανάλογα με το είδος της εξέτασης που αναγράφεται στο αντίστοιχο παραπεμπτικό του κλινικού ιατρού.</a:t>
            </a:r>
          </a:p>
          <a:p>
            <a:pPr lvl="0"/>
            <a:r>
              <a:rPr lang="el-GR" dirty="0" smtClean="0"/>
              <a:t>Αναγραφή του ονοματεπώνυμου του ασθενή, καθώς και της ημερομηνίας αιμοληψίας σε όλα τα σωληνάρια.</a:t>
            </a:r>
          </a:p>
          <a:p>
            <a:r>
              <a:rPr lang="el-GR" dirty="0" smtClean="0"/>
              <a:t>Επισύναψη των σωληναρίων με ειδικό χρώμα μαρκαδόρου (κόκκινο) στην περίπτωση που είναι γνωστή κάποια μεταδοτική με το αίμα ασθένεια [(π.χ. </a:t>
            </a:r>
            <a:r>
              <a:rPr lang="en-US" dirty="0" smtClean="0"/>
              <a:t>HCV </a:t>
            </a:r>
            <a:r>
              <a:rPr lang="el-GR" dirty="0" smtClean="0"/>
              <a:t>(+)].</a:t>
            </a:r>
          </a:p>
        </p:txBody>
      </p:sp>
    </p:spTree>
    <p:extLst>
      <p:ext uri="{BB962C8B-B14F-4D97-AF65-F5344CB8AC3E}">
        <p14:creationId xmlns:p14="http://schemas.microsoft.com/office/powerpoint/2010/main" val="32812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Περίδεση του βραχίονα με περιχειρίδα. </a:t>
            </a:r>
          </a:p>
          <a:p>
            <a:pPr lvl="0"/>
            <a:r>
              <a:rPr lang="el-GR" dirty="0" smtClean="0"/>
              <a:t>Οδηγίες στον ασθενή να σφίξει την παλάμη και να τεντώσει τον αγκώνα.</a:t>
            </a:r>
          </a:p>
          <a:p>
            <a:pPr lvl="0"/>
            <a:r>
              <a:rPr lang="el-GR" dirty="0" smtClean="0"/>
              <a:t>Επιλογή προσπελάσιμης φλέβας.</a:t>
            </a:r>
          </a:p>
          <a:p>
            <a:pPr lvl="0"/>
            <a:r>
              <a:rPr lang="el-GR" dirty="0" smtClean="0"/>
              <a:t>Ψηλάφηση της φλέβας.</a:t>
            </a:r>
          </a:p>
          <a:p>
            <a:r>
              <a:rPr lang="el-GR" dirty="0" smtClean="0"/>
              <a:t>Αντισηψία του δέρματος.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 l="20938" t="18750" r="13443" b="8327"/>
          <a:stretch>
            <a:fillRect/>
          </a:stretch>
        </p:blipFill>
        <p:spPr bwMode="auto">
          <a:xfrm>
            <a:off x="5436096" y="3501007"/>
            <a:ext cx="3096344" cy="258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0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Παρακέντηση της φλέβας με την αιχμή της βελόνας προς τα πάνω. Η παρακέντηση γίνεται υπό γωνία 15</a:t>
            </a:r>
            <a:r>
              <a:rPr lang="el-GR" baseline="30000" dirty="0" smtClean="0"/>
              <a:t>ο</a:t>
            </a:r>
            <a:r>
              <a:rPr lang="el-GR" dirty="0" smtClean="0"/>
              <a:t>, κατά μήκος της φλέβας και σε βάθος 1-1,5cm και πάντα παράλληλα με την πορεία της. Απαγορεύεται η προσέγγιση της φλέβας από τα πλάγια ή κάθετα.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t="9581" r="3444" b="16255"/>
          <a:stretch>
            <a:fillRect/>
          </a:stretch>
        </p:blipFill>
        <p:spPr bwMode="auto">
          <a:xfrm>
            <a:off x="5004048" y="1938531"/>
            <a:ext cx="3960440" cy="2282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4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Τοποθέτηση σωληναρίων με κενό αέρος (</a:t>
            </a:r>
            <a:r>
              <a:rPr lang="en-US" dirty="0" err="1" smtClean="0"/>
              <a:t>vacutainer</a:t>
            </a:r>
            <a:r>
              <a:rPr lang="el-GR" dirty="0" smtClean="0"/>
              <a:t>). Με το κλειστό σύστημα </a:t>
            </a:r>
            <a:r>
              <a:rPr lang="en-US" dirty="0" err="1" smtClean="0"/>
              <a:t>vacutainer</a:t>
            </a:r>
            <a:r>
              <a:rPr lang="en-US" dirty="0" smtClean="0"/>
              <a:t> </a:t>
            </a:r>
            <a:r>
              <a:rPr lang="el-GR" dirty="0" smtClean="0"/>
              <a:t>τα σωληνάρια γεμίζουν αυτόματα λόγω της αρνητικής πίεσης στο εσωτερικό τους.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4063" t="9169" r="8127" b="24582"/>
          <a:stretch>
            <a:fillRect/>
          </a:stretch>
        </p:blipFill>
        <p:spPr bwMode="auto">
          <a:xfrm>
            <a:off x="5292080" y="1772816"/>
            <a:ext cx="3581400" cy="204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9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257800"/>
          </a:xfrm>
        </p:spPr>
        <p:txBody>
          <a:bodyPr>
            <a:normAutofit/>
          </a:bodyPr>
          <a:lstStyle/>
          <a:p>
            <a:pPr lvl="0"/>
            <a:r>
              <a:rPr lang="el-GR" sz="2200" dirty="0" smtClean="0"/>
              <a:t>Οδηγίες στον ασθενή να χαλαρώσει την παλάμη του.</a:t>
            </a:r>
          </a:p>
          <a:p>
            <a:pPr lvl="0"/>
            <a:r>
              <a:rPr lang="el-GR" sz="2200" dirty="0" smtClean="0"/>
              <a:t>Αφαίρεση περίδεσης.</a:t>
            </a:r>
          </a:p>
          <a:p>
            <a:pPr lvl="0"/>
            <a:r>
              <a:rPr lang="el-GR" sz="2200" dirty="0" smtClean="0"/>
              <a:t>Τοποθέτηση στεγνού κομματιού γάζας ή βαμβακιού πάνω στο σημείο παρακέντησης ενώ η βελόνα βρίσκεται εντός της φλέβας.</a:t>
            </a:r>
          </a:p>
          <a:p>
            <a:pPr lvl="0"/>
            <a:r>
              <a:rPr lang="el-GR" sz="2200" dirty="0" smtClean="0"/>
              <a:t>Πίεση ελαφρά του μικρού κομματιού γάζας και αφαίρεση της βελόνας.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l="16565" t="16255" r="21249" b="18336"/>
          <a:stretch>
            <a:fillRect/>
          </a:stretch>
        </p:blipFill>
        <p:spPr bwMode="auto">
          <a:xfrm>
            <a:off x="5652120" y="1988840"/>
            <a:ext cx="298023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0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Σύσταση στον ασθενή να ανασηκώσει το χέρι και με το άλλο να πιέσει έντονα το κομμάτι της γάζας (αποφεύγεται η αιμορραγία και το αιμάτωμα).</a:t>
            </a:r>
          </a:p>
          <a:p>
            <a:pPr lvl="0"/>
            <a:r>
              <a:rPr lang="el-GR" dirty="0" smtClean="0"/>
              <a:t>Απόρριψη της βελόνας στους ειδικούς κάδους μολυσματικών.</a:t>
            </a:r>
          </a:p>
          <a:p>
            <a:pPr lvl="0"/>
            <a:r>
              <a:rPr lang="el-GR" dirty="0" smtClean="0"/>
              <a:t>Τοποθέτηση αυτοκόλλητης αποστειρωμένης ταινίας στο σημείο της παρακέντησης.</a:t>
            </a:r>
          </a:p>
        </p:txBody>
      </p:sp>
    </p:spTree>
    <p:extLst>
      <p:ext uri="{BB962C8B-B14F-4D97-AF65-F5344CB8AC3E}">
        <p14:creationId xmlns:p14="http://schemas.microsoft.com/office/powerpoint/2010/main" val="28551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2d52cdba341197ff09a19bef07430e120183d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_8ZsqXFqvQM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ς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980</Words>
  <Application>Microsoft Office PowerPoint</Application>
  <PresentationFormat>On-screen Show (4:3)</PresentationFormat>
  <Paragraphs>103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OC_template_updated</vt:lpstr>
      <vt:lpstr>template</vt:lpstr>
      <vt:lpstr>Τεχνικές Λήψης Βιολογικών Υλικών (E)</vt:lpstr>
      <vt:lpstr>Σύστημα Vacutainer 1/2</vt:lpstr>
      <vt:lpstr>Σύστημα Vacutainer 2/2</vt:lpstr>
      <vt:lpstr>Τεχνική 1/7</vt:lpstr>
      <vt:lpstr>Τεχνική 2/7</vt:lpstr>
      <vt:lpstr>Τεχνική 3/7</vt:lpstr>
      <vt:lpstr>Τεχνική 4/7</vt:lpstr>
      <vt:lpstr>Τεχνική 5/7</vt:lpstr>
      <vt:lpstr>Τεχνική 6/7</vt:lpstr>
      <vt:lpstr>Τεχνική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alex</cp:lastModifiedBy>
  <cp:revision>13</cp:revision>
  <dcterms:created xsi:type="dcterms:W3CDTF">2014-10-07T08:22:16Z</dcterms:created>
  <dcterms:modified xsi:type="dcterms:W3CDTF">2015-03-02T10:41:43Z</dcterms:modified>
</cp:coreProperties>
</file>