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708" r:id="rId2"/>
    <p:sldMasterId id="2147483719" r:id="rId3"/>
  </p:sldMasterIdLst>
  <p:notesMasterIdLst>
    <p:notesMasterId r:id="rId58"/>
  </p:notesMasterIdLst>
  <p:handoutMasterIdLst>
    <p:handoutMasterId r:id="rId59"/>
  </p:handoutMasterIdLst>
  <p:sldIdLst>
    <p:sldId id="310"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18" r:id="rId36"/>
    <p:sldId id="319" r:id="rId37"/>
    <p:sldId id="320" r:id="rId38"/>
    <p:sldId id="321" r:id="rId39"/>
    <p:sldId id="322" r:id="rId40"/>
    <p:sldId id="323" r:id="rId41"/>
    <p:sldId id="324" r:id="rId42"/>
    <p:sldId id="303" r:id="rId43"/>
    <p:sldId id="304" r:id="rId44"/>
    <p:sldId id="305" r:id="rId45"/>
    <p:sldId id="306" r:id="rId46"/>
    <p:sldId id="307" r:id="rId47"/>
    <p:sldId id="308" r:id="rId48"/>
    <p:sldId id="309" r:id="rId49"/>
    <p:sldId id="311" r:id="rId50"/>
    <p:sldId id="312" r:id="rId51"/>
    <p:sldId id="313" r:id="rId52"/>
    <p:sldId id="325" r:id="rId53"/>
    <p:sldId id="326" r:id="rId54"/>
    <p:sldId id="315" r:id="rId55"/>
    <p:sldId id="316" r:id="rId56"/>
    <p:sldId id="317" r:id="rId57"/>
  </p:sldIdLst>
  <p:sldSz cx="9144000" cy="6858000" type="screen4x3"/>
  <p:notesSz cx="7104063" cy="10234613"/>
  <p:custDataLst>
    <p:tags r:id="rId6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075"/>
    <a:srgbClr val="06405D"/>
    <a:srgbClr val="063852"/>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0" autoAdjust="0"/>
    <p:restoredTop sz="94405" autoAdjust="0"/>
  </p:normalViewPr>
  <p:slideViewPr>
    <p:cSldViewPr>
      <p:cViewPr varScale="1">
        <p:scale>
          <a:sx n="110" d="100"/>
          <a:sy n="110" d="100"/>
        </p:scale>
        <p:origin x="-18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872"/>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3131D-18F7-4686-8A1A-4D296EAABEAC}" type="slidenum">
              <a:rPr lang="en-GB" altLang="el-GR"/>
              <a:pPr/>
              <a:t>12</a:t>
            </a:fld>
            <a:endParaRPr lang="en-GB" altLang="el-GR" dirty="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522698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B5DA5D-694B-4370-8EFF-6311C6ABA46A}" type="slidenum">
              <a:rPr lang="en-GB" altLang="el-GR"/>
              <a:pPr/>
              <a:t>13</a:t>
            </a:fld>
            <a:endParaRPr lang="en-GB" altLang="el-GR"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19355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96328-8474-48A3-9373-37B661299A45}" type="slidenum">
              <a:rPr lang="en-GB" altLang="el-GR"/>
              <a:pPr/>
              <a:t>14</a:t>
            </a:fld>
            <a:endParaRPr lang="en-GB" altLang="el-GR"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22853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0B315C-B157-45BA-8E61-AE4148D7B151}" type="slidenum">
              <a:rPr lang="en-GB" altLang="el-GR"/>
              <a:pPr/>
              <a:t>15</a:t>
            </a:fld>
            <a:endParaRPr lang="en-GB" altLang="el-GR"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83342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7C607-7E2A-4059-8025-CEE2EB0302E2}" type="slidenum">
              <a:rPr lang="en-GB" altLang="el-GR"/>
              <a:pPr/>
              <a:t>16</a:t>
            </a:fld>
            <a:endParaRPr lang="en-GB" altLang="el-GR"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9965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52105-282D-4E01-960A-D5654CEF51C4}" type="slidenum">
              <a:rPr lang="en-GB" altLang="el-GR"/>
              <a:pPr/>
              <a:t>17</a:t>
            </a:fld>
            <a:endParaRPr lang="en-GB" altLang="el-GR"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568884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73377-FF03-4E7C-A14C-F9DD004BE1F2}" type="slidenum">
              <a:rPr lang="en-GB" altLang="el-GR"/>
              <a:pPr/>
              <a:t>18</a:t>
            </a:fld>
            <a:endParaRPr lang="en-GB" altLang="el-GR" dirty="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674511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DBC17-292C-440F-8315-4BADC3EA3103}" type="slidenum">
              <a:rPr lang="en-GB" altLang="el-GR"/>
              <a:pPr/>
              <a:t>19</a:t>
            </a:fld>
            <a:endParaRPr lang="en-GB" altLang="el-GR" dirty="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46319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2F83F-FA66-403A-A044-54EDA684A25F}" type="slidenum">
              <a:rPr lang="en-GB" altLang="el-GR"/>
              <a:pPr/>
              <a:t>20</a:t>
            </a:fld>
            <a:endParaRPr lang="en-GB" altLang="el-GR" dirty="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973706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dirty="0"/>
          </a:p>
        </p:txBody>
      </p:sp>
    </p:spTree>
    <p:extLst>
      <p:ext uri="{BB962C8B-B14F-4D97-AF65-F5344CB8AC3E}">
        <p14:creationId xmlns:p14="http://schemas.microsoft.com/office/powerpoint/2010/main" val="36664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83984-52D0-4B50-ABFF-FDE273850DEA}" type="slidenum">
              <a:rPr lang="en-GB" altLang="el-GR"/>
              <a:pPr/>
              <a:t>1</a:t>
            </a:fld>
            <a:endParaRPr lang="en-GB" altLang="el-GR" dirty="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41026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23</a:t>
            </a:fld>
            <a:endParaRPr lang="el-GR" dirty="0"/>
          </a:p>
        </p:txBody>
      </p:sp>
    </p:spTree>
    <p:extLst>
      <p:ext uri="{BB962C8B-B14F-4D97-AF65-F5344CB8AC3E}">
        <p14:creationId xmlns:p14="http://schemas.microsoft.com/office/powerpoint/2010/main" val="1375061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310745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5B7E6-566A-4373-AAD4-E5D01A2FA276}" type="slidenum">
              <a:rPr lang="en-GB" altLang="el-GR"/>
              <a:pPr/>
              <a:t>25</a:t>
            </a:fld>
            <a:endParaRPr lang="en-GB" altLang="el-GR" dirty="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747123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E3467-4D42-4CCF-B8F3-66A3DB729689}" type="slidenum">
              <a:rPr lang="en-GB" altLang="el-GR"/>
              <a:pPr/>
              <a:t>26</a:t>
            </a:fld>
            <a:endParaRPr lang="en-GB" altLang="el-GR" dirty="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627027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274711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DAAC68-44E3-43CE-8A93-950315DA910F}" type="slidenum">
              <a:rPr lang="en-GB" altLang="el-GR"/>
              <a:pPr/>
              <a:t>29</a:t>
            </a:fld>
            <a:endParaRPr lang="en-GB" altLang="el-GR" dirty="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88638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F9446-5FD4-41B6-BB50-24DA4C3BB3D9}" type="slidenum">
              <a:rPr lang="en-GB" altLang="el-GR"/>
              <a:pPr/>
              <a:t>30</a:t>
            </a:fld>
            <a:endParaRPr lang="en-GB" altLang="el-GR"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218749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4DFEB-C9FD-4F7F-9F0D-97786CBA0625}" type="slidenum">
              <a:rPr lang="en-GB" altLang="el-GR"/>
              <a:pPr/>
              <a:t>40</a:t>
            </a:fld>
            <a:endParaRPr lang="en-GB" altLang="el-GR" dirty="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486151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66D53-90CB-43B7-AC11-0B65B9E58989}" type="slidenum">
              <a:rPr lang="en-GB" altLang="el-GR"/>
              <a:pPr/>
              <a:t>41</a:t>
            </a:fld>
            <a:endParaRPr lang="en-GB" altLang="el-GR"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77757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C4470-6BE7-478E-B052-D0143A85AA6A}" type="slidenum">
              <a:rPr lang="en-GB" altLang="el-GR"/>
              <a:pPr/>
              <a:t>42</a:t>
            </a:fld>
            <a:endParaRPr lang="en-GB" altLang="el-GR"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55360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5C45C-5095-43BF-AA34-283BF0721C43}" type="slidenum">
              <a:rPr lang="en-GB" altLang="el-GR"/>
              <a:pPr/>
              <a:t>3</a:t>
            </a:fld>
            <a:endParaRPr lang="en-GB" altLang="el-GR"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645234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DC0AF-EB51-4713-9050-029E07AE6112}" type="slidenum">
              <a:rPr lang="en-GB" altLang="el-GR"/>
              <a:pPr/>
              <a:t>43</a:t>
            </a:fld>
            <a:endParaRPr lang="en-GB" altLang="el-GR"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34689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0A7F6-5C0B-409B-977A-D439467EC70B}" type="slidenum">
              <a:rPr lang="en-GB" altLang="el-GR"/>
              <a:pPr/>
              <a:t>44</a:t>
            </a:fld>
            <a:endParaRPr lang="en-GB" altLang="el-GR" dirty="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914300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E0F19-2A35-4DAE-BF28-250F8204C1A7}" type="slidenum">
              <a:rPr lang="en-GB" altLang="el-GR"/>
              <a:pPr/>
              <a:t>45</a:t>
            </a:fld>
            <a:endParaRPr lang="en-GB" altLang="el-GR" dirty="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029947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46</a:t>
            </a:fld>
            <a:endParaRPr lang="el-GR" dirty="0">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47</a:t>
            </a:fld>
            <a:endParaRPr lang="el-GR" dirty="0">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48</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51</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52</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a:t>
            </a:fld>
            <a:endParaRPr lang="el-GR" dirty="0"/>
          </a:p>
        </p:txBody>
      </p:sp>
    </p:spTree>
    <p:extLst>
      <p:ext uri="{BB962C8B-B14F-4D97-AF65-F5344CB8AC3E}">
        <p14:creationId xmlns:p14="http://schemas.microsoft.com/office/powerpoint/2010/main" val="1300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8AAE1-152E-4568-83B7-D2ADE6AFCBB6}" type="slidenum">
              <a:rPr lang="en-GB" altLang="el-GR"/>
              <a:pPr/>
              <a:t>7</a:t>
            </a:fld>
            <a:endParaRPr lang="en-GB" altLang="el-GR" dirty="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69297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92256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5FEE33-DE6C-4CC5-9727-0B265DFCBB9F}" type="slidenum">
              <a:rPr lang="en-GB" altLang="el-GR"/>
              <a:pPr/>
              <a:t>9</a:t>
            </a:fld>
            <a:endParaRPr lang="en-GB" altLang="el-GR"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062293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434AE-6AB1-4BFC-91AC-35D89578E45F}" type="slidenum">
              <a:rPr lang="en-GB" altLang="el-GR"/>
              <a:pPr/>
              <a:t>10</a:t>
            </a:fld>
            <a:endParaRPr lang="en-GB" altLang="el-GR" dirty="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20346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4C7F4-6A39-471E-8930-2A0091FDEC19}" type="slidenum">
              <a:rPr lang="en-GB" altLang="el-GR"/>
              <a:pPr/>
              <a:t>11</a:t>
            </a:fld>
            <a:endParaRPr lang="en-GB" altLang="el-GR"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80620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257935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555302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663064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215899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337499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622508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336836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1034246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36173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215106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434265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4980390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822358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298720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541172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945125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8787278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921444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90942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868996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75075"/>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323528" y="116632"/>
            <a:ext cx="8496944" cy="66247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820000"/>
              </a:solidFill>
            </a:endParaRPr>
          </a:p>
        </p:txBody>
      </p:sp>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07507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420010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494787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kumimoji="0" lang="el-GR" sz="3600" b="1" i="0" u="none" strike="noStrike" kern="0" cap="none" spc="0" normalizeH="0" baseline="0" noProof="0" dirty="0" smtClean="0">
                <a:ln>
                  <a:noFill/>
                </a:ln>
                <a:solidFill>
                  <a:prstClr val="black"/>
                </a:solidFill>
                <a:effectLst/>
                <a:uLnTx/>
                <a:uFillTx/>
                <a:latin typeface="Calibri"/>
              </a:rPr>
              <a:t>Ακίνητη Προσθετική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Autofit/>
          </a:bodyPr>
          <a:lstStyle/>
          <a:p>
            <a:pPr>
              <a:spcAft>
                <a:spcPts val="1200"/>
              </a:spcAft>
            </a:pPr>
            <a:r>
              <a:rPr lang="el-GR" sz="2400" b="1" dirty="0" smtClean="0">
                <a:solidFill>
                  <a:sysClr val="windowText" lastClr="000000"/>
                </a:solidFill>
              </a:rPr>
              <a:t>Ενότητα </a:t>
            </a:r>
            <a:r>
              <a:rPr lang="en-US" sz="2400" b="1" dirty="0">
                <a:solidFill>
                  <a:sysClr val="windowText" lastClr="000000"/>
                </a:solidFill>
              </a:rPr>
              <a:t>3 </a:t>
            </a:r>
            <a:r>
              <a:rPr lang="el-GR" sz="2400" dirty="0">
                <a:solidFill>
                  <a:sysClr val="windowText" lastClr="000000"/>
                </a:solidFill>
              </a:rPr>
              <a:t>:</a:t>
            </a:r>
            <a:r>
              <a:rPr lang="en-US" sz="2400" dirty="0">
                <a:solidFill>
                  <a:sysClr val="windowText" lastClr="000000"/>
                </a:solidFill>
              </a:rPr>
              <a:t> </a:t>
            </a:r>
            <a:r>
              <a:rPr lang="el-GR" sz="2400" dirty="0">
                <a:solidFill>
                  <a:sysClr val="windowText" lastClr="000000"/>
                </a:solidFill>
              </a:rPr>
              <a:t>Διαχωρισμός </a:t>
            </a:r>
            <a:r>
              <a:rPr lang="el-GR" sz="2400">
                <a:solidFill>
                  <a:sysClr val="windowText" lastClr="000000"/>
                </a:solidFill>
              </a:rPr>
              <a:t>των </a:t>
            </a:r>
            <a:r>
              <a:rPr lang="el-GR" sz="2400" smtClean="0">
                <a:solidFill>
                  <a:sysClr val="windowText" lastClr="000000"/>
                </a:solidFill>
              </a:rPr>
              <a:t>κολοβωμάτων</a:t>
            </a:r>
            <a:endParaRPr lang="en-US" sz="2400" dirty="0">
              <a:solidFill>
                <a:sysClr val="windowText" lastClr="000000"/>
              </a:solidFill>
            </a:endParaRPr>
          </a:p>
          <a:p>
            <a:pPr fontAlgn="auto">
              <a:spcAft>
                <a:spcPts val="0"/>
              </a:spcAft>
            </a:pPr>
            <a:r>
              <a:rPr lang="el-GR" sz="2000" dirty="0" smtClean="0">
                <a:solidFill>
                  <a:sysClr val="windowText" lastClr="000000"/>
                </a:solidFill>
              </a:rPr>
              <a:t>Αριστείδης </a:t>
            </a:r>
            <a:r>
              <a:rPr lang="el-GR" sz="2000" dirty="0">
                <a:solidFill>
                  <a:sysClr val="windowText" lastClr="000000"/>
                </a:solidFill>
              </a:rPr>
              <a:t>Γαλιατσάτος</a:t>
            </a:r>
          </a:p>
          <a:p>
            <a:pPr fontAlgn="auto">
              <a:spcAft>
                <a:spcPts val="0"/>
              </a:spcAft>
            </a:pPr>
            <a:r>
              <a:rPr lang="en-US" sz="2000" dirty="0">
                <a:solidFill>
                  <a:sysClr val="windowText" lastClr="000000"/>
                </a:solidFill>
              </a:rPr>
              <a:t>DDs, Dr Dent. </a:t>
            </a:r>
            <a:r>
              <a:rPr lang="el-GR" sz="2000" dirty="0">
                <a:solidFill>
                  <a:sysClr val="windowText" lastClr="000000"/>
                </a:solidFill>
              </a:rPr>
              <a:t>Επίκουρος  Καθηγητής ΤΕΙ Αθήνας</a:t>
            </a:r>
          </a:p>
          <a:p>
            <a:pPr fontAlgn="auto">
              <a:spcAft>
                <a:spcPts val="0"/>
              </a:spcAft>
            </a:pPr>
            <a:r>
              <a:rPr lang="el-GR" sz="2000" dirty="0">
                <a:solidFill>
                  <a:sysClr val="windowText" lastClr="000000"/>
                </a:solidFill>
              </a:rPr>
              <a:t>Τμήμα Οδοντικής </a:t>
            </a:r>
            <a:r>
              <a:rPr lang="el-GR" sz="2000" dirty="0" smtClean="0">
                <a:solidFill>
                  <a:sysClr val="windowText" lastClr="000000"/>
                </a:solidFill>
              </a:rPr>
              <a:t>Τεχνολογίας</a:t>
            </a:r>
            <a:endParaRPr lang="el-GR" sz="2000" dirty="0">
              <a:solidFill>
                <a:sysClr val="windowText" lastClr="000000"/>
              </a:solidFill>
            </a:endParaRPr>
          </a:p>
        </p:txBody>
      </p:sp>
      <p:pic>
        <p:nvPicPr>
          <p:cNvPr id="6" name="Picture 5" descr="Λογότυπο έργου Ανοικτών Ακαδημαϊκών Μαθημάτων"/>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61092595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81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7744" y="1124744"/>
            <a:ext cx="4767808" cy="557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323528" y="116632"/>
            <a:ext cx="8568952" cy="908720"/>
          </a:xfrm>
        </p:spPr>
        <p:txBody>
          <a:bodyPr>
            <a:normAutofit fontScale="90000"/>
          </a:bodyPr>
          <a:lstStyle/>
          <a:p>
            <a:r>
              <a:rPr lang="el-GR" dirty="0"/>
              <a:t>Εφαρμογή στεφάνης στο αυχενικό όριο </a:t>
            </a:r>
            <a:r>
              <a:rPr lang="el-GR" sz="3600" b="0" dirty="0" smtClean="0"/>
              <a:t>3/3</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3" name="TextBox 2"/>
          <p:cNvSpPr txBox="1"/>
          <p:nvPr/>
        </p:nvSpPr>
        <p:spPr>
          <a:xfrm>
            <a:off x="6012160" y="1484784"/>
            <a:ext cx="2304256" cy="2308324"/>
          </a:xfrm>
          <a:prstGeom prst="rect">
            <a:avLst/>
          </a:prstGeom>
          <a:noFill/>
        </p:spPr>
        <p:txBody>
          <a:bodyPr wrap="square" rtlCol="0">
            <a:spAutoFit/>
          </a:bodyPr>
          <a:lstStyle/>
          <a:p>
            <a:r>
              <a:rPr lang="el-GR" b="1" dirty="0" smtClean="0"/>
              <a:t>α</a:t>
            </a:r>
            <a:r>
              <a:rPr lang="el-GR" dirty="0" smtClean="0"/>
              <a:t>. Υπολείπεται </a:t>
            </a:r>
            <a:r>
              <a:rPr lang="el-GR" dirty="0"/>
              <a:t>η στεφάνη στο αυχενικό όριο</a:t>
            </a:r>
          </a:p>
          <a:p>
            <a:r>
              <a:rPr lang="el-GR" b="1" dirty="0" smtClean="0"/>
              <a:t>β</a:t>
            </a:r>
            <a:r>
              <a:rPr lang="el-GR" dirty="0" smtClean="0"/>
              <a:t>. Σωστή εφαρμογή στεφάνης στο αυχενικό όριο</a:t>
            </a:r>
          </a:p>
          <a:p>
            <a:endParaRPr lang="el-GR" dirty="0" smtClean="0"/>
          </a:p>
          <a:p>
            <a:endParaRPr lang="el-GR" dirty="0"/>
          </a:p>
        </p:txBody>
      </p:sp>
      <p:sp>
        <p:nvSpPr>
          <p:cNvPr id="6" name="Ορθογώνιο 5"/>
          <p:cNvSpPr/>
          <p:nvPr/>
        </p:nvSpPr>
        <p:spPr>
          <a:xfrm>
            <a:off x="1331640" y="5866510"/>
            <a:ext cx="2128664" cy="830997"/>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Tree>
    <p:extLst>
      <p:ext uri="{BB962C8B-B14F-4D97-AF65-F5344CB8AC3E}">
        <p14:creationId xmlns:p14="http://schemas.microsoft.com/office/powerpoint/2010/main" val="2313507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83968" y="2492896"/>
            <a:ext cx="3977791" cy="319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56124" y="1450330"/>
            <a:ext cx="3246120" cy="303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Μη σωστή εφαρμογή στεφάνης στο αυχενικό όριο</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4" name="Ορθογώνιο 3"/>
          <p:cNvSpPr/>
          <p:nvPr/>
        </p:nvSpPr>
        <p:spPr>
          <a:xfrm>
            <a:off x="755576" y="4581128"/>
            <a:ext cx="2952328" cy="646331"/>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
        <p:nvSpPr>
          <p:cNvPr id="7" name="TextBox 6"/>
          <p:cNvSpPr txBox="1"/>
          <p:nvPr/>
        </p:nvSpPr>
        <p:spPr>
          <a:xfrm>
            <a:off x="5347449" y="588173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27952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1+#ppt_w/2"/>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1196752"/>
            <a:ext cx="3962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p:cNvSpPr txBox="1">
            <a:spLocks noChangeArrowheads="1"/>
          </p:cNvSpPr>
          <p:nvPr/>
        </p:nvSpPr>
        <p:spPr bwMode="auto">
          <a:xfrm>
            <a:off x="4876800" y="2133600"/>
            <a:ext cx="3810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dirty="0" smtClean="0">
                <a:latin typeface="+mn-lt"/>
              </a:rPr>
              <a:t>α : υπερουλικά</a:t>
            </a:r>
            <a:r>
              <a:rPr lang="el-GR" altLang="el-GR" sz="2400" dirty="0">
                <a:latin typeface="+mn-lt"/>
              </a:rPr>
              <a:t>,</a:t>
            </a:r>
          </a:p>
          <a:p>
            <a:pPr>
              <a:spcBef>
                <a:spcPct val="50000"/>
              </a:spcBef>
            </a:pPr>
            <a:r>
              <a:rPr lang="el-GR" altLang="el-GR" sz="2400" dirty="0" smtClean="0">
                <a:latin typeface="+mn-lt"/>
              </a:rPr>
              <a:t>β : ισοϋψώς </a:t>
            </a:r>
            <a:r>
              <a:rPr lang="el-GR" altLang="el-GR" sz="2400" dirty="0">
                <a:latin typeface="+mn-lt"/>
              </a:rPr>
              <a:t>με τα </a:t>
            </a:r>
            <a:r>
              <a:rPr lang="el-GR" altLang="el-GR" sz="2400" dirty="0" smtClean="0">
                <a:latin typeface="+mn-lt"/>
              </a:rPr>
              <a:t>ούλα,</a:t>
            </a:r>
            <a:endParaRPr lang="el-GR" altLang="el-GR" sz="2400" dirty="0">
              <a:latin typeface="+mn-lt"/>
            </a:endParaRPr>
          </a:p>
          <a:p>
            <a:pPr>
              <a:spcBef>
                <a:spcPct val="50000"/>
              </a:spcBef>
            </a:pPr>
            <a:r>
              <a:rPr lang="el-GR" altLang="el-GR" sz="2400" dirty="0" smtClean="0">
                <a:latin typeface="+mn-lt"/>
              </a:rPr>
              <a:t>γ : υποουλικά</a:t>
            </a:r>
            <a:r>
              <a:rPr lang="el-GR" altLang="el-GR" sz="2400" dirty="0">
                <a:latin typeface="+mn-lt"/>
              </a:rPr>
              <a:t>.</a:t>
            </a:r>
            <a:endParaRPr lang="en-GB" altLang="el-GR" sz="2400" dirty="0">
              <a:latin typeface="+mn-lt"/>
            </a:endParaRPr>
          </a:p>
        </p:txBody>
      </p:sp>
      <p:sp>
        <p:nvSpPr>
          <p:cNvPr id="2" name="Τίτλος 1"/>
          <p:cNvSpPr>
            <a:spLocks noGrp="1"/>
          </p:cNvSpPr>
          <p:nvPr>
            <p:ph type="title"/>
          </p:nvPr>
        </p:nvSpPr>
        <p:spPr/>
        <p:txBody>
          <a:bodyPr>
            <a:normAutofit fontScale="90000"/>
          </a:bodyPr>
          <a:lstStyle/>
          <a:p>
            <a:r>
              <a:rPr lang="el-GR" dirty="0" smtClean="0"/>
              <a:t>Θέσεις τοποθέτησης του αυχενικού ορίου</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4" name="Ορθογώνιο 3"/>
          <p:cNvSpPr/>
          <p:nvPr/>
        </p:nvSpPr>
        <p:spPr>
          <a:xfrm>
            <a:off x="4788024" y="5958880"/>
            <a:ext cx="3528392" cy="461665"/>
          </a:xfrm>
          <a:prstGeom prst="rect">
            <a:avLst/>
          </a:prstGeom>
        </p:spPr>
        <p:txBody>
          <a:bodyPr wrap="square">
            <a:spAutoFit/>
          </a:bodyPr>
          <a:lstStyle/>
          <a:p>
            <a:pPr algn="ctr">
              <a:spcAft>
                <a:spcPts val="0"/>
              </a:spcAft>
            </a:pPr>
            <a:r>
              <a:rPr lang="el-GR" sz="1200" dirty="0">
                <a:solidFill>
                  <a:srgbClr val="595959"/>
                </a:solidFill>
                <a:latin typeface="+mn-lt"/>
              </a:rPr>
              <a:t>© Δημητροπούλου Ε. Η εργαστηριακή διαδικασία στην Ακίνητη Προσθετική.</a:t>
            </a:r>
            <a:r>
              <a:rPr lang="el-GR" sz="1200" dirty="0">
                <a:latin typeface="+mn-lt"/>
                <a:ea typeface="Times New Roman"/>
              </a:rPr>
              <a:t> </a:t>
            </a:r>
            <a:r>
              <a:rPr lang="el-GR" sz="1200" dirty="0">
                <a:solidFill>
                  <a:srgbClr val="595959"/>
                </a:solidFill>
                <a:latin typeface="+mn-lt"/>
              </a:rPr>
              <a:t>Αυτοέκδοση. Αθήνα 2004</a:t>
            </a:r>
            <a:endParaRPr lang="el-GR" sz="1200" dirty="0">
              <a:effectLst/>
              <a:latin typeface="+mn-lt"/>
              <a:ea typeface="Times New Roman"/>
            </a:endParaRPr>
          </a:p>
        </p:txBody>
      </p:sp>
    </p:spTree>
    <p:extLst>
      <p:ext uri="{BB962C8B-B14F-4D97-AF65-F5344CB8AC3E}">
        <p14:creationId xmlns:p14="http://schemas.microsoft.com/office/powerpoint/2010/main" val="3594667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5436096" y="2804160"/>
            <a:ext cx="2667000" cy="1015663"/>
          </a:xfrm>
          <a:prstGeom prst="rect">
            <a:avLst/>
          </a:prstGeom>
          <a:noFill/>
          <a:ln w="19050">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400" b="1" dirty="0" smtClean="0">
                <a:solidFill>
                  <a:srgbClr val="075075"/>
                </a:solidFill>
                <a:latin typeface="+mn-lt"/>
              </a:rPr>
              <a:t>Χωρίς βάθρο </a:t>
            </a:r>
          </a:p>
          <a:p>
            <a:pPr algn="ctr">
              <a:spcBef>
                <a:spcPct val="50000"/>
              </a:spcBef>
            </a:pPr>
            <a:r>
              <a:rPr lang="el-GR" altLang="el-GR" sz="2400" dirty="0" smtClean="0">
                <a:latin typeface="+mn-lt"/>
              </a:rPr>
              <a:t>(φτερό ή μαχαίρι)</a:t>
            </a:r>
            <a:endParaRPr lang="en-GB" altLang="el-GR" sz="2400" dirty="0">
              <a:latin typeface="+mn-lt"/>
            </a:endParaRPr>
          </a:p>
        </p:txBody>
      </p:sp>
      <p:pic>
        <p:nvPicPr>
          <p:cNvPr id="399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114723"/>
            <a:ext cx="411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67544" y="116632"/>
            <a:ext cx="8229600" cy="864096"/>
          </a:xfrm>
        </p:spPr>
        <p:txBody>
          <a:bodyPr>
            <a:normAutofit/>
          </a:bodyPr>
          <a:lstStyle/>
          <a:p>
            <a:r>
              <a:rPr lang="el-GR" dirty="0" smtClean="0"/>
              <a:t>Αυχενικό όριο χωρίς βάθρο (σχήμα)</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
        <p:nvSpPr>
          <p:cNvPr id="4" name="Ορθογώνιο 3"/>
          <p:cNvSpPr/>
          <p:nvPr/>
        </p:nvSpPr>
        <p:spPr>
          <a:xfrm>
            <a:off x="5221424" y="5876851"/>
            <a:ext cx="3096344" cy="648072"/>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a:t>
            </a:r>
            <a:r>
              <a:rPr lang="el-GR" sz="1200" dirty="0" smtClean="0">
                <a:solidFill>
                  <a:srgbClr val="595959"/>
                </a:solidFill>
                <a:latin typeface="Calibri"/>
              </a:rPr>
              <a:t>Datamedica,  Αθήνα 1987</a:t>
            </a:r>
            <a:endParaRPr lang="el-GR" sz="1200" dirty="0">
              <a:effectLst/>
              <a:latin typeface="Times New Roman"/>
              <a:ea typeface="Times New Roman"/>
            </a:endParaRPr>
          </a:p>
        </p:txBody>
      </p:sp>
    </p:spTree>
    <p:extLst>
      <p:ext uri="{BB962C8B-B14F-4D97-AF65-F5344CB8AC3E}">
        <p14:creationId xmlns:p14="http://schemas.microsoft.com/office/powerpoint/2010/main" val="1651382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9518" y="1268760"/>
            <a:ext cx="6844965" cy="50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Αυχενικό όριο χωρίς βάθρο </a:t>
            </a:r>
            <a:r>
              <a:rPr lang="el-GR" dirty="0" smtClean="0"/>
              <a:t>(κλινική εικόνα)</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4" name="Ορθογώνιο 3"/>
          <p:cNvSpPr/>
          <p:nvPr/>
        </p:nvSpPr>
        <p:spPr>
          <a:xfrm>
            <a:off x="1166359" y="6319318"/>
            <a:ext cx="6828124" cy="461665"/>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3435381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072" y="1196752"/>
            <a:ext cx="396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 Box 4"/>
          <p:cNvSpPr txBox="1">
            <a:spLocks noChangeArrowheads="1"/>
          </p:cNvSpPr>
          <p:nvPr/>
        </p:nvSpPr>
        <p:spPr bwMode="auto">
          <a:xfrm>
            <a:off x="4800600" y="29718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l-GR" sz="2000" dirty="0"/>
          </a:p>
        </p:txBody>
      </p:sp>
      <p:sp>
        <p:nvSpPr>
          <p:cNvPr id="41989" name="Text Box 5"/>
          <p:cNvSpPr txBox="1">
            <a:spLocks noChangeArrowheads="1"/>
          </p:cNvSpPr>
          <p:nvPr/>
        </p:nvSpPr>
        <p:spPr bwMode="auto">
          <a:xfrm>
            <a:off x="5148064" y="2667000"/>
            <a:ext cx="2971800" cy="830997"/>
          </a:xfrm>
          <a:prstGeom prst="rect">
            <a:avLst/>
          </a:prstGeom>
          <a:noFill/>
          <a:ln w="19050">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400" b="1" dirty="0" smtClean="0">
                <a:solidFill>
                  <a:srgbClr val="075075"/>
                </a:solidFill>
                <a:latin typeface="+mn-lt"/>
              </a:rPr>
              <a:t>Τοξοειδή παρασκευή  ή </a:t>
            </a:r>
            <a:r>
              <a:rPr lang="en-US" altLang="el-GR" sz="2400" b="1" dirty="0" smtClean="0">
                <a:solidFill>
                  <a:srgbClr val="075075"/>
                </a:solidFill>
                <a:latin typeface="+mn-lt"/>
              </a:rPr>
              <a:t>chamfer</a:t>
            </a:r>
            <a:endParaRPr lang="en-GB" altLang="el-GR" sz="2400" b="1" dirty="0">
              <a:solidFill>
                <a:srgbClr val="075075"/>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3" name="Τίτλος 2"/>
          <p:cNvSpPr>
            <a:spLocks noGrp="1"/>
          </p:cNvSpPr>
          <p:nvPr>
            <p:ph type="title"/>
          </p:nvPr>
        </p:nvSpPr>
        <p:spPr/>
        <p:txBody>
          <a:bodyPr>
            <a:normAutofit fontScale="90000"/>
          </a:bodyPr>
          <a:lstStyle/>
          <a:p>
            <a:r>
              <a:rPr lang="el-GR" dirty="0"/>
              <a:t>Αυχενικό όριο </a:t>
            </a:r>
            <a:r>
              <a:rPr lang="el-GR" dirty="0" smtClean="0"/>
              <a:t>τοξοειδούς παρασκευής (σχήμα</a:t>
            </a:r>
            <a:r>
              <a:rPr lang="el-GR" dirty="0"/>
              <a:t>)</a:t>
            </a:r>
          </a:p>
        </p:txBody>
      </p:sp>
      <p:sp>
        <p:nvSpPr>
          <p:cNvPr id="6" name="Ορθογώνιο 5"/>
          <p:cNvSpPr/>
          <p:nvPr/>
        </p:nvSpPr>
        <p:spPr>
          <a:xfrm>
            <a:off x="4572073" y="5992887"/>
            <a:ext cx="4032375" cy="646331"/>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2969006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8" y="1109332"/>
            <a:ext cx="7128792" cy="536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Αυχενικό όριο τοξοειδούς παρασκευής </a:t>
            </a:r>
            <a:r>
              <a:rPr lang="el-GR" dirty="0" smtClean="0"/>
              <a:t>(κλινική εικόνα)</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4" name="Ορθογώνιο 3"/>
          <p:cNvSpPr/>
          <p:nvPr/>
        </p:nvSpPr>
        <p:spPr>
          <a:xfrm rot="-5400000">
            <a:off x="6147865" y="3395935"/>
            <a:ext cx="4572000" cy="461665"/>
          </a:xfrm>
          <a:prstGeom prst="rect">
            <a:avLst/>
          </a:prstGeom>
        </p:spPr>
        <p:txBody>
          <a:bodyPr>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177914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5148064" y="2799897"/>
            <a:ext cx="2971800" cy="1015663"/>
          </a:xfrm>
          <a:prstGeom prst="rect">
            <a:avLst/>
          </a:prstGeom>
          <a:noFill/>
          <a:ln w="19050">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400" b="1" dirty="0" smtClean="0">
                <a:solidFill>
                  <a:srgbClr val="075075"/>
                </a:solidFill>
                <a:latin typeface="+mn-lt"/>
              </a:rPr>
              <a:t>Βάθρο 90 μοιρών</a:t>
            </a:r>
          </a:p>
          <a:p>
            <a:pPr algn="ctr">
              <a:spcBef>
                <a:spcPct val="50000"/>
              </a:spcBef>
            </a:pPr>
            <a:r>
              <a:rPr lang="el-GR" altLang="el-GR" sz="2400" dirty="0" smtClean="0">
                <a:latin typeface="+mn-lt"/>
              </a:rPr>
              <a:t>(</a:t>
            </a:r>
            <a:r>
              <a:rPr lang="el-GR" altLang="el-GR" sz="2400" dirty="0">
                <a:latin typeface="+mn-lt"/>
              </a:rPr>
              <a:t>επίπεδο βάθρο)</a:t>
            </a:r>
            <a:r>
              <a:rPr lang="el-GR" altLang="el-GR" sz="2400" dirty="0">
                <a:solidFill>
                  <a:srgbClr val="00FF00"/>
                </a:solidFill>
                <a:latin typeface="+mn-lt"/>
              </a:rPr>
              <a:t> </a:t>
            </a:r>
            <a:endParaRPr lang="en-GB" altLang="el-GR" sz="2400" dirty="0">
              <a:solidFill>
                <a:srgbClr val="00FF00"/>
              </a:solidFill>
              <a:latin typeface="+mn-lt"/>
            </a:endParaRPr>
          </a:p>
        </p:txBody>
      </p:sp>
      <p:pic>
        <p:nvPicPr>
          <p:cNvPr id="440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264852"/>
            <a:ext cx="3733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67544" y="116632"/>
            <a:ext cx="8229600" cy="864096"/>
          </a:xfrm>
        </p:spPr>
        <p:txBody>
          <a:bodyPr>
            <a:normAutofit fontScale="90000"/>
          </a:bodyPr>
          <a:lstStyle/>
          <a:p>
            <a:r>
              <a:rPr lang="el-GR" dirty="0"/>
              <a:t>Αυχενικό όριο </a:t>
            </a:r>
            <a:r>
              <a:rPr lang="el-GR" dirty="0" smtClean="0"/>
              <a:t>βάθρου 90 μοιρών (σχήμα</a:t>
            </a:r>
            <a:r>
              <a:rPr lang="el-GR" dirty="0"/>
              <a:t>)</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4" name="Ορθογώνιο 3"/>
          <p:cNvSpPr/>
          <p:nvPr/>
        </p:nvSpPr>
        <p:spPr>
          <a:xfrm>
            <a:off x="4644008" y="5733256"/>
            <a:ext cx="3168352" cy="646331"/>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2314811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9632" y="1412776"/>
            <a:ext cx="6647656" cy="489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Autofit/>
          </a:bodyPr>
          <a:lstStyle/>
          <a:p>
            <a:r>
              <a:rPr lang="el-GR" sz="3600" dirty="0"/>
              <a:t>Αυχενικό </a:t>
            </a:r>
            <a:r>
              <a:rPr lang="el-GR" dirty="0"/>
              <a:t>όριο</a:t>
            </a:r>
            <a:r>
              <a:rPr lang="el-GR" sz="3600" dirty="0"/>
              <a:t> βάθρου 90 μοιρών (κλινική εικόνα)</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
        <p:nvSpPr>
          <p:cNvPr id="4" name="Ορθογώνιο 3"/>
          <p:cNvSpPr/>
          <p:nvPr/>
        </p:nvSpPr>
        <p:spPr>
          <a:xfrm>
            <a:off x="1259632" y="6311049"/>
            <a:ext cx="6647656" cy="461665"/>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1184395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268760"/>
            <a:ext cx="3886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p:cNvSpPr txBox="1">
            <a:spLocks noChangeArrowheads="1"/>
          </p:cNvSpPr>
          <p:nvPr/>
        </p:nvSpPr>
        <p:spPr bwMode="auto">
          <a:xfrm>
            <a:off x="5364088" y="2743200"/>
            <a:ext cx="2490936" cy="830997"/>
          </a:xfrm>
          <a:prstGeom prst="rect">
            <a:avLst/>
          </a:prstGeom>
          <a:noFill/>
          <a:ln w="19050">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400" b="1" dirty="0" smtClean="0">
                <a:solidFill>
                  <a:srgbClr val="075075"/>
                </a:solidFill>
                <a:latin typeface="+mn-lt"/>
              </a:rPr>
              <a:t>Βάθρο  με λοξοτόμηση</a:t>
            </a:r>
            <a:endParaRPr lang="en-GB" altLang="el-GR" sz="2400" b="1" dirty="0">
              <a:solidFill>
                <a:srgbClr val="075075"/>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3" name="Τίτλος 2"/>
          <p:cNvSpPr>
            <a:spLocks noGrp="1"/>
          </p:cNvSpPr>
          <p:nvPr>
            <p:ph type="title"/>
          </p:nvPr>
        </p:nvSpPr>
        <p:spPr/>
        <p:txBody>
          <a:bodyPr>
            <a:normAutofit fontScale="90000"/>
          </a:bodyPr>
          <a:lstStyle/>
          <a:p>
            <a:r>
              <a:rPr lang="el-GR" dirty="0"/>
              <a:t>Αυχενικό όριο βάθρου </a:t>
            </a:r>
            <a:r>
              <a:rPr lang="el-GR" dirty="0" smtClean="0"/>
              <a:t>με λοξοτόμηση </a:t>
            </a:r>
            <a:r>
              <a:rPr lang="el-GR" dirty="0"/>
              <a:t>(σχήμα)</a:t>
            </a:r>
          </a:p>
        </p:txBody>
      </p:sp>
      <p:sp>
        <p:nvSpPr>
          <p:cNvPr id="5" name="Ορθογώνιο 4"/>
          <p:cNvSpPr/>
          <p:nvPr/>
        </p:nvSpPr>
        <p:spPr>
          <a:xfrm>
            <a:off x="4788024" y="5719201"/>
            <a:ext cx="2664296" cy="830997"/>
          </a:xfrm>
          <a:prstGeom prst="rect">
            <a:avLst/>
          </a:prstGeom>
        </p:spPr>
        <p:txBody>
          <a:bodyPr wrap="square">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  Αθήνα 1987</a:t>
            </a:r>
            <a:endParaRPr lang="el-GR" sz="1200" dirty="0">
              <a:latin typeface="Times New Roman"/>
              <a:ea typeface="Times New Roman"/>
            </a:endParaRPr>
          </a:p>
        </p:txBody>
      </p:sp>
    </p:spTree>
    <p:extLst>
      <p:ext uri="{BB962C8B-B14F-4D97-AF65-F5344CB8AC3E}">
        <p14:creationId xmlns:p14="http://schemas.microsoft.com/office/powerpoint/2010/main" val="4130743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ln w="38100">
            <a:noFill/>
            <a:miter lim="800000"/>
            <a:headEnd/>
            <a:tailEnd/>
          </a:ln>
        </p:spPr>
        <p:txBody>
          <a:bodyPr>
            <a:normAutofit/>
          </a:bodyPr>
          <a:lstStyle/>
          <a:p>
            <a:r>
              <a:rPr lang="el-GR" altLang="el-GR" b="1" dirty="0" smtClean="0"/>
              <a:t>Διαχωρισμός των κολοβωμάτων</a:t>
            </a:r>
            <a:endParaRPr lang="en-GB" altLang="el-GR" b="1" dirty="0"/>
          </a:p>
        </p:txBody>
      </p:sp>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79712" y="1916832"/>
            <a:ext cx="5029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
        <p:nvSpPr>
          <p:cNvPr id="2" name="Ορθογώνιο 1"/>
          <p:cNvSpPr/>
          <p:nvPr/>
        </p:nvSpPr>
        <p:spPr>
          <a:xfrm>
            <a:off x="827584" y="5728229"/>
            <a:ext cx="7632848" cy="276999"/>
          </a:xfrm>
          <a:prstGeom prst="rect">
            <a:avLst/>
          </a:prstGeom>
        </p:spPr>
        <p:txBody>
          <a:bodyPr wrap="square">
            <a:spAutoFit/>
          </a:bodyPr>
          <a:lstStyle/>
          <a:p>
            <a:pPr lvl="0" algn="ctr">
              <a:spcAft>
                <a:spcPts val="0"/>
              </a:spcAft>
            </a:pPr>
            <a:r>
              <a:rPr lang="el-GR" sz="1200" dirty="0">
                <a:solidFill>
                  <a:srgbClr val="595959"/>
                </a:solidFill>
                <a:latin typeface="Calibri"/>
              </a:rPr>
              <a:t>© Δημητροπούλου Ε. Η εργαστηριακή διαδικασία στην Ακίνητη Προσθετική.</a:t>
            </a:r>
            <a:r>
              <a:rPr lang="el-GR" sz="1200" dirty="0">
                <a:solidFill>
                  <a:prstClr val="black"/>
                </a:solidFill>
                <a:latin typeface="Calibri"/>
                <a:ea typeface="Times New Roman"/>
              </a:rPr>
              <a:t> </a:t>
            </a:r>
            <a:r>
              <a:rPr lang="el-GR" sz="1200" dirty="0">
                <a:solidFill>
                  <a:srgbClr val="595959"/>
                </a:solidFill>
                <a:latin typeface="Calibri"/>
              </a:rPr>
              <a:t>Αυτοέκδοση. Αθήνα 2004</a:t>
            </a:r>
            <a:endParaRPr lang="el-GR" sz="1200" dirty="0">
              <a:solidFill>
                <a:prstClr val="black"/>
              </a:solidFill>
              <a:latin typeface="Calibri"/>
              <a:ea typeface="Times New Roman"/>
            </a:endParaRPr>
          </a:p>
        </p:txBody>
      </p:sp>
    </p:spTree>
    <p:extLst>
      <p:ext uri="{BB962C8B-B14F-4D97-AF65-F5344CB8AC3E}">
        <p14:creationId xmlns:p14="http://schemas.microsoft.com/office/powerpoint/2010/main" val="3281707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3378" y="1268794"/>
            <a:ext cx="6623470" cy="498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457200" y="230567"/>
            <a:ext cx="8229600" cy="908720"/>
          </a:xfrm>
        </p:spPr>
        <p:txBody>
          <a:bodyPr>
            <a:noAutofit/>
          </a:bodyPr>
          <a:lstStyle/>
          <a:p>
            <a:r>
              <a:rPr lang="el-GR" dirty="0"/>
              <a:t>Αυχενικό όριο βάθρου με λοξοτόμηση (κλινική εικόνα)</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
        <p:nvSpPr>
          <p:cNvPr id="4" name="Ορθογώνιο 3"/>
          <p:cNvSpPr/>
          <p:nvPr/>
        </p:nvSpPr>
        <p:spPr>
          <a:xfrm>
            <a:off x="1013378" y="6218208"/>
            <a:ext cx="6623470" cy="276999"/>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Tree>
    <p:extLst>
      <p:ext uri="{BB962C8B-B14F-4D97-AF65-F5344CB8AC3E}">
        <p14:creationId xmlns:p14="http://schemas.microsoft.com/office/powerpoint/2010/main" val="927528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3368" y="3483496"/>
            <a:ext cx="1805745" cy="261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69768" y="3102496"/>
            <a:ext cx="1618944" cy="261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3768" y="2492896"/>
            <a:ext cx="1805745" cy="261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6368" y="1911162"/>
            <a:ext cx="1604675" cy="273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a:bodyPr>
          <a:lstStyle/>
          <a:p>
            <a:r>
              <a:rPr lang="el-GR" dirty="0"/>
              <a:t>Είδη αυχενικών ορίων </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
        <p:nvSpPr>
          <p:cNvPr id="4" name="Ορθογώνιο 3"/>
          <p:cNvSpPr/>
          <p:nvPr/>
        </p:nvSpPr>
        <p:spPr>
          <a:xfrm>
            <a:off x="1873272" y="6101618"/>
            <a:ext cx="4572000" cy="461665"/>
          </a:xfrm>
          <a:prstGeom prst="rect">
            <a:avLst/>
          </a:prstGeom>
        </p:spPr>
        <p:txBody>
          <a:bodyPr>
            <a:spAutoFit/>
          </a:bodyPr>
          <a:lstStyle/>
          <a:p>
            <a:pPr algn="ctr">
              <a:spcAft>
                <a:spcPts val="0"/>
              </a:spcAft>
            </a:pPr>
            <a:r>
              <a:rPr lang="el-GR" sz="1200" dirty="0">
                <a:solidFill>
                  <a:srgbClr val="595959"/>
                </a:solidFill>
                <a:latin typeface="Calibri"/>
              </a:rPr>
              <a:t>© Τσούτσος Α, Ανδριτσάκης Δ. Ακίνητη κλινική </a:t>
            </a:r>
            <a:r>
              <a:rPr lang="el-GR" sz="1200" dirty="0" smtClean="0">
                <a:solidFill>
                  <a:srgbClr val="595959"/>
                </a:solidFill>
                <a:latin typeface="Calibri"/>
              </a:rPr>
              <a:t>Προσθετική </a:t>
            </a:r>
            <a:r>
              <a:rPr lang="el-GR" sz="1200" dirty="0">
                <a:solidFill>
                  <a:srgbClr val="595959"/>
                </a:solidFill>
                <a:latin typeface="Calibri"/>
              </a:rPr>
              <a:t>– Έγχρωμος Άτλαντας. 1η  έκδοση, εκδόσεις Datamedica</a:t>
            </a:r>
            <a:r>
              <a:rPr lang="en-US" sz="1200" dirty="0">
                <a:solidFill>
                  <a:srgbClr val="595959"/>
                </a:solidFill>
                <a:latin typeface="Calibri"/>
              </a:rPr>
              <a:t>, </a:t>
            </a:r>
            <a:r>
              <a:rPr lang="el-GR" sz="1200" dirty="0">
                <a:solidFill>
                  <a:srgbClr val="595959"/>
                </a:solidFill>
                <a:latin typeface="Calibri"/>
              </a:rPr>
              <a:t>Αθήνα 1987</a:t>
            </a:r>
            <a:endParaRPr lang="el-GR" sz="1200" dirty="0">
              <a:effectLst/>
              <a:latin typeface="Times New Roman"/>
              <a:ea typeface="Times New Roman"/>
            </a:endParaRPr>
          </a:p>
        </p:txBody>
      </p:sp>
    </p:spTree>
    <p:extLst>
      <p:ext uri="{BB962C8B-B14F-4D97-AF65-F5344CB8AC3E}">
        <p14:creationId xmlns:p14="http://schemas.microsoft.com/office/powerpoint/2010/main" val="4288305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Παρασκευή αυχενικού ορίου</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9" name="TextBox 8"/>
          <p:cNvSpPr txBox="1"/>
          <p:nvPr/>
        </p:nvSpPr>
        <p:spPr>
          <a:xfrm>
            <a:off x="3656930" y="594928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2" name="Εικόνα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1413991" y="1025352"/>
            <a:ext cx="6336704" cy="4923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6091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403648" y="1968947"/>
            <a:ext cx="6696744" cy="4752528"/>
          </a:xfrm>
        </p:spPr>
        <p:txBody>
          <a:bodyPr>
            <a:normAutofit/>
          </a:bodyPr>
          <a:lstStyle/>
          <a:p>
            <a:pPr algn="l">
              <a:spcBef>
                <a:spcPts val="1200"/>
              </a:spcBef>
              <a:buClr>
                <a:srgbClr val="075075"/>
              </a:buClr>
              <a:buFont typeface="Wingdings" panose="05000000000000000000" pitchFamily="2" charset="2"/>
              <a:buChar char="§"/>
            </a:pPr>
            <a:r>
              <a:rPr lang="el-GR" altLang="el-GR" sz="2400" dirty="0"/>
              <a:t>Διαμόρφωση του αυχενικού ορίου της προσθετικής </a:t>
            </a:r>
            <a:r>
              <a:rPr lang="el-GR" altLang="el-GR" sz="2400" dirty="0" smtClean="0"/>
              <a:t>κατασκευής</a:t>
            </a:r>
            <a:r>
              <a:rPr lang="en-US" altLang="el-GR" sz="2400" dirty="0"/>
              <a:t>,</a:t>
            </a:r>
            <a:r>
              <a:rPr lang="el-GR" altLang="el-GR" sz="2400" dirty="0"/>
              <a:t>ώστε να είναι εύκολα προσπελάσιμο.</a:t>
            </a:r>
          </a:p>
          <a:p>
            <a:pPr algn="l">
              <a:spcBef>
                <a:spcPts val="1200"/>
              </a:spcBef>
              <a:buClr>
                <a:srgbClr val="075075"/>
              </a:buClr>
              <a:buFont typeface="Wingdings" panose="05000000000000000000" pitchFamily="2" charset="2"/>
              <a:buChar char="§"/>
            </a:pPr>
            <a:r>
              <a:rPr lang="el-GR" altLang="el-GR" sz="2400" dirty="0"/>
              <a:t>Ακρίβεια της οριακής εφαρμογής της </a:t>
            </a:r>
            <a:r>
              <a:rPr lang="el-GR" altLang="el-GR" sz="2400" dirty="0" smtClean="0"/>
              <a:t>πρόσθεσης.</a:t>
            </a:r>
            <a:endParaRPr lang="el-GR" altLang="el-GR" sz="2400" dirty="0"/>
          </a:p>
          <a:p>
            <a:pPr algn="l">
              <a:spcBef>
                <a:spcPts val="1200"/>
              </a:spcBef>
              <a:buClr>
                <a:srgbClr val="075075"/>
              </a:buClr>
              <a:buFont typeface="Wingdings" panose="05000000000000000000" pitchFamily="2" charset="2"/>
              <a:buChar char="§"/>
            </a:pPr>
            <a:r>
              <a:rPr lang="el-GR" altLang="el-GR" sz="2400" dirty="0"/>
              <a:t>Βελτιωμένο αισθητικό </a:t>
            </a:r>
            <a:r>
              <a:rPr lang="el-GR" altLang="el-GR" sz="2400" dirty="0" smtClean="0"/>
              <a:t>αποτέλεσμα.</a:t>
            </a:r>
            <a:endParaRPr lang="el-GR" altLang="el-GR" sz="2400" dirty="0"/>
          </a:p>
          <a:p>
            <a:pPr algn="l">
              <a:spcBef>
                <a:spcPts val="1200"/>
              </a:spcBef>
              <a:buClr>
                <a:srgbClr val="075075"/>
              </a:buClr>
              <a:buFont typeface="Wingdings" panose="05000000000000000000" pitchFamily="2" charset="2"/>
              <a:buChar char="§"/>
            </a:pPr>
            <a:r>
              <a:rPr lang="el-GR" altLang="el-GR" sz="2400" dirty="0"/>
              <a:t>Προστασία των περιοδοντικών </a:t>
            </a:r>
            <a:r>
              <a:rPr lang="el-GR" altLang="el-GR" sz="2400" dirty="0" smtClean="0"/>
              <a:t>ιστών.</a:t>
            </a:r>
            <a:endParaRPr lang="en-GB" alt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2" name="Τίτλος 1"/>
          <p:cNvSpPr>
            <a:spLocks noGrp="1"/>
          </p:cNvSpPr>
          <p:nvPr>
            <p:ph type="title"/>
          </p:nvPr>
        </p:nvSpPr>
        <p:spPr>
          <a:xfrm>
            <a:off x="457200" y="476672"/>
            <a:ext cx="8229600" cy="1080120"/>
          </a:xfrm>
        </p:spPr>
        <p:txBody>
          <a:bodyPr>
            <a:noAutofit/>
          </a:bodyPr>
          <a:lstStyle/>
          <a:p>
            <a:r>
              <a:rPr lang="el-GR" dirty="0" smtClean="0"/>
              <a:t>Σκοποί της παρασκευής του αυχενικού ορίου</a:t>
            </a:r>
            <a:endParaRPr lang="el-GR" dirty="0"/>
          </a:p>
        </p:txBody>
      </p:sp>
    </p:spTree>
    <p:extLst>
      <p:ext uri="{BB962C8B-B14F-4D97-AF65-F5344CB8AC3E}">
        <p14:creationId xmlns:p14="http://schemas.microsoft.com/office/powerpoint/2010/main" val="3861719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ln w="38100">
            <a:noFill/>
            <a:miter lim="800000"/>
            <a:headEnd/>
            <a:tailEnd/>
          </a:ln>
        </p:spPr>
        <p:txBody>
          <a:bodyPr>
            <a:normAutofit fontScale="90000"/>
          </a:bodyPr>
          <a:lstStyle/>
          <a:p>
            <a:r>
              <a:rPr lang="el-GR" altLang="el-GR" dirty="0" smtClean="0"/>
              <a:t>Διαδικασία παρασκευής αυχενικού ορίου</a:t>
            </a:r>
            <a:endParaRPr lang="en-GB" altLang="el-GR" dirty="0"/>
          </a:p>
        </p:txBody>
      </p:sp>
      <p:sp>
        <p:nvSpPr>
          <p:cNvPr id="2" name="Θέση περιεχομένου 1"/>
          <p:cNvSpPr>
            <a:spLocks noGrp="1"/>
          </p:cNvSpPr>
          <p:nvPr>
            <p:ph idx="1"/>
          </p:nvPr>
        </p:nvSpPr>
        <p:spPr>
          <a:xfrm>
            <a:off x="1427312" y="1556792"/>
            <a:ext cx="6192688" cy="5040560"/>
          </a:xfrm>
        </p:spPr>
        <p:txBody>
          <a:bodyPr>
            <a:normAutofit/>
          </a:bodyPr>
          <a:lstStyle/>
          <a:p>
            <a:pPr marL="0" indent="0" algn="ctr">
              <a:lnSpc>
                <a:spcPct val="114000"/>
              </a:lnSpc>
              <a:spcBef>
                <a:spcPts val="1200"/>
              </a:spcBef>
              <a:buNone/>
            </a:pPr>
            <a:r>
              <a:rPr lang="el-GR" altLang="el-GR" sz="2400" b="1" dirty="0">
                <a:solidFill>
                  <a:srgbClr val="075075"/>
                </a:solidFill>
              </a:rPr>
              <a:t>Η διαδικασία της παρασκευής των αυχενικών ορίων </a:t>
            </a:r>
            <a:r>
              <a:rPr lang="el-GR" altLang="el-GR" sz="2400" dirty="0"/>
              <a:t>των γύψινων κολοβωμάτων του εκμαγείου περιλαμβάνει την αφαίρεση της κορυφής που αναπαριστά τα ελεύθερα ούλα γύρω από το κολόβωμα και την  διαμόρφωσή της  με τέτοιο τρόπο, ώστε το αυχενικό όριο της παρασκευής να </a:t>
            </a:r>
            <a:r>
              <a:rPr lang="el-GR" altLang="el-GR" sz="2400" dirty="0" smtClean="0"/>
              <a:t>είναι ελεύθερο, ορατό </a:t>
            </a:r>
            <a:r>
              <a:rPr lang="el-GR" altLang="el-GR" sz="2400" dirty="0"/>
              <a:t>και εύκολα προσπελάσιμο. </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extLst>
      <p:ext uri="{BB962C8B-B14F-4D97-AF65-F5344CB8AC3E}">
        <p14:creationId xmlns:p14="http://schemas.microsoft.com/office/powerpoint/2010/main" val="56332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smtClean="0"/>
              <a:t>Απεικόνιση διαδικασίας </a:t>
            </a:r>
            <a:r>
              <a:rPr lang="el-GR" altLang="el-GR" dirty="0"/>
              <a:t>παρασκευής αυχενικού </a:t>
            </a:r>
            <a:r>
              <a:rPr lang="el-GR" altLang="el-GR" dirty="0" smtClean="0"/>
              <a:t>ορίου </a:t>
            </a:r>
            <a:r>
              <a:rPr lang="el-GR" altLang="el-GR" sz="3800" b="0" dirty="0" smtClean="0"/>
              <a:t>1/2</a:t>
            </a:r>
            <a:endParaRPr lang="el-GR" sz="38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
        <p:nvSpPr>
          <p:cNvPr id="8" name="TextBox 7"/>
          <p:cNvSpPr txBox="1"/>
          <p:nvPr/>
        </p:nvSpPr>
        <p:spPr>
          <a:xfrm>
            <a:off x="1378334" y="558924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3" name="Εικόνα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899592" y="1628800"/>
            <a:ext cx="2808312" cy="3960440"/>
          </a:xfrm>
          <a:prstGeom prst="rect">
            <a:avLst/>
          </a:prstGeom>
        </p:spPr>
      </p:pic>
      <p:pic>
        <p:nvPicPr>
          <p:cNvPr id="4" name="Εικόνα 3"/>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297820" y="1083974"/>
            <a:ext cx="3740909" cy="2880319"/>
          </a:xfrm>
          <a:prstGeom prst="rect">
            <a:avLst/>
          </a:prstGeom>
        </p:spPr>
      </p:pic>
      <p:pic>
        <p:nvPicPr>
          <p:cNvPr id="6" name="Εικόνα 5"/>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4283968" y="4022916"/>
            <a:ext cx="3754761" cy="2698559"/>
          </a:xfrm>
          <a:prstGeom prst="rect">
            <a:avLst/>
          </a:prstGeom>
        </p:spPr>
      </p:pic>
      <p:sp>
        <p:nvSpPr>
          <p:cNvPr id="9" name="TextBox 8"/>
          <p:cNvSpPr txBox="1"/>
          <p:nvPr/>
        </p:nvSpPr>
        <p:spPr>
          <a:xfrm rot="16200000">
            <a:off x="7251816" y="5152019"/>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0" name="TextBox 9"/>
          <p:cNvSpPr txBox="1"/>
          <p:nvPr/>
        </p:nvSpPr>
        <p:spPr>
          <a:xfrm rot="16200000">
            <a:off x="7251815" y="241571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545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6111" y="1268760"/>
            <a:ext cx="2819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62400" y="1143000"/>
            <a:ext cx="421246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62731" y="3933056"/>
            <a:ext cx="421246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altLang="el-GR" dirty="0"/>
              <a:t>Απεικόνιση διαδικασίας παρασκευής αυχενικού </a:t>
            </a:r>
            <a:r>
              <a:rPr lang="el-GR" altLang="el-GR" dirty="0" smtClean="0"/>
              <a:t>ορίου </a:t>
            </a:r>
            <a:r>
              <a:rPr lang="el-GR" altLang="el-GR" sz="3800" b="0" dirty="0" smtClean="0"/>
              <a:t>2/2</a:t>
            </a:r>
            <a:endParaRPr lang="el-GR" sz="38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
        <p:nvSpPr>
          <p:cNvPr id="4" name="Ορθογώνιο 3"/>
          <p:cNvSpPr/>
          <p:nvPr/>
        </p:nvSpPr>
        <p:spPr>
          <a:xfrm>
            <a:off x="611560" y="5993160"/>
            <a:ext cx="3168352" cy="646331"/>
          </a:xfrm>
          <a:prstGeom prst="rect">
            <a:avLst/>
          </a:prstGeom>
        </p:spPr>
        <p:txBody>
          <a:bodyPr wrap="square">
            <a:spAutoFit/>
          </a:bodyPr>
          <a:lstStyle/>
          <a:p>
            <a:pPr algn="ctr">
              <a:spcAft>
                <a:spcPts val="0"/>
              </a:spcAft>
            </a:pPr>
            <a:r>
              <a:rPr lang="el-GR" sz="1200" dirty="0">
                <a:solidFill>
                  <a:srgbClr val="595959"/>
                </a:solidFill>
                <a:latin typeface="+mn-lt"/>
              </a:rPr>
              <a:t>© Δημητροπούλου Ε. Η εργαστηριακή διαδικασία στην Ακίνητη Προσθετική.</a:t>
            </a:r>
            <a:r>
              <a:rPr lang="el-GR" sz="1200" dirty="0">
                <a:latin typeface="+mn-lt"/>
                <a:ea typeface="Times New Roman"/>
              </a:rPr>
              <a:t> </a:t>
            </a:r>
            <a:r>
              <a:rPr lang="el-GR" sz="1200" dirty="0">
                <a:solidFill>
                  <a:srgbClr val="595959"/>
                </a:solidFill>
                <a:latin typeface="+mn-lt"/>
              </a:rPr>
              <a:t>Αυτοέκδοση. Αθήνα 2004</a:t>
            </a:r>
            <a:endParaRPr lang="el-GR" sz="1200" dirty="0">
              <a:effectLst/>
              <a:latin typeface="+mn-lt"/>
              <a:ea typeface="Times New Roman"/>
            </a:endParaRPr>
          </a:p>
        </p:txBody>
      </p:sp>
    </p:spTree>
    <p:extLst>
      <p:ext uri="{BB962C8B-B14F-4D97-AF65-F5344CB8AC3E}">
        <p14:creationId xmlns:p14="http://schemas.microsoft.com/office/powerpoint/2010/main" val="1240763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116632"/>
            <a:ext cx="8229600" cy="1102568"/>
          </a:xfrm>
        </p:spPr>
        <p:txBody>
          <a:bodyPr>
            <a:noAutofit/>
          </a:bodyPr>
          <a:lstStyle/>
          <a:p>
            <a:r>
              <a:rPr lang="el-GR" dirty="0" smtClean="0"/>
              <a:t>Επισήμανση </a:t>
            </a:r>
            <a:r>
              <a:rPr lang="el-GR" dirty="0"/>
              <a:t>μ</a:t>
            </a:r>
            <a:r>
              <a:rPr lang="el-GR" dirty="0" smtClean="0"/>
              <a:t>όνο με κόκκινο κέρινο μολύβι</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
        <p:nvSpPr>
          <p:cNvPr id="10" name="TextBox 9"/>
          <p:cNvSpPr txBox="1"/>
          <p:nvPr/>
        </p:nvSpPr>
        <p:spPr>
          <a:xfrm>
            <a:off x="3656930" y="564431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2" name="Εικόνα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1640" y="1412776"/>
            <a:ext cx="6336704" cy="4176464"/>
          </a:xfrm>
          <a:prstGeom prst="rect">
            <a:avLst/>
          </a:prstGeom>
        </p:spPr>
      </p:pic>
    </p:spTree>
    <p:extLst>
      <p:ext uri="{BB962C8B-B14F-4D97-AF65-F5344CB8AC3E}">
        <p14:creationId xmlns:p14="http://schemas.microsoft.com/office/powerpoint/2010/main" val="2156826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1619672" y="1498352"/>
            <a:ext cx="5616624" cy="5040560"/>
          </a:xfrm>
        </p:spPr>
        <p:txBody>
          <a:bodyPr>
            <a:normAutofit/>
          </a:bodyPr>
          <a:lstStyle/>
          <a:p>
            <a:pPr marL="0" indent="0" algn="ctr">
              <a:lnSpc>
                <a:spcPct val="114000"/>
              </a:lnSpc>
              <a:spcBef>
                <a:spcPts val="1200"/>
              </a:spcBef>
              <a:buNone/>
            </a:pPr>
            <a:r>
              <a:rPr lang="el-GR" altLang="el-GR" sz="2400" dirty="0"/>
              <a:t>Η παρεμβολή της κονίας κατά την συγκόλληση των ακίνητων προσθέσεων στο στόμα εμποδίζει την σωστή εφαρμογή τους πάνω στα οδοντικά κολοβώματα</a:t>
            </a:r>
            <a:r>
              <a:rPr lang="el-GR" altLang="el-GR" sz="2400" dirty="0" smtClean="0"/>
              <a:t>. Το </a:t>
            </a:r>
            <a:r>
              <a:rPr lang="el-GR" altLang="el-GR" sz="2400" dirty="0"/>
              <a:t>πρόβλημα αυτό αντιμετωπίζεται με την αύξηση των εσωτερικών διαστάσεων του χυτού με την κάλυψη των γύψινων κολοβωμάτων με ειδικά </a:t>
            </a:r>
            <a:r>
              <a:rPr lang="el-GR" altLang="el-GR" sz="2400" b="1" dirty="0">
                <a:solidFill>
                  <a:srgbClr val="075075"/>
                </a:solidFill>
              </a:rPr>
              <a:t>βερνίκια χώρου. (</a:t>
            </a:r>
            <a:r>
              <a:rPr lang="en-US" altLang="el-GR" sz="2400" b="1" dirty="0">
                <a:solidFill>
                  <a:srgbClr val="075075"/>
                </a:solidFill>
              </a:rPr>
              <a:t>die spacer)</a:t>
            </a:r>
            <a:endParaRPr lang="en-GB" altLang="el-GR" sz="2400" b="1" dirty="0">
              <a:solidFill>
                <a:srgbClr val="075075"/>
              </a:solidFill>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
        <p:nvSpPr>
          <p:cNvPr id="2" name="Τίτλος 1"/>
          <p:cNvSpPr>
            <a:spLocks noGrp="1"/>
          </p:cNvSpPr>
          <p:nvPr>
            <p:ph type="title"/>
          </p:nvPr>
        </p:nvSpPr>
        <p:spPr/>
        <p:txBody>
          <a:bodyPr/>
          <a:lstStyle/>
          <a:p>
            <a:r>
              <a:rPr lang="el-GR" dirty="0" smtClean="0"/>
              <a:t>Δημιουργία χώρου στο κολόβωμα</a:t>
            </a:r>
            <a:endParaRPr lang="el-GR" dirty="0"/>
          </a:p>
        </p:txBody>
      </p:sp>
    </p:spTree>
    <p:extLst>
      <p:ext uri="{BB962C8B-B14F-4D97-AF65-F5344CB8AC3E}">
        <p14:creationId xmlns:p14="http://schemas.microsoft.com/office/powerpoint/2010/main" val="2222287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Βερνίκι </a:t>
            </a:r>
            <a:r>
              <a:rPr lang="el-GR" dirty="0"/>
              <a:t>δ</a:t>
            </a:r>
            <a:r>
              <a:rPr lang="el-GR" dirty="0" smtClean="0"/>
              <a:t>ημιουργίας χώρου</a:t>
            </a:r>
            <a:endParaRPr lang="el-GR" dirty="0"/>
          </a:p>
        </p:txBody>
      </p:sp>
      <p:sp>
        <p:nvSpPr>
          <p:cNvPr id="2" name="Θέση περιεχομένου 1"/>
          <p:cNvSpPr>
            <a:spLocks noGrp="1"/>
          </p:cNvSpPr>
          <p:nvPr>
            <p:ph idx="1"/>
          </p:nvPr>
        </p:nvSpPr>
        <p:spPr>
          <a:xfrm>
            <a:off x="1666020" y="1828188"/>
            <a:ext cx="5832648" cy="5040560"/>
          </a:xfrm>
        </p:spPr>
        <p:txBody>
          <a:bodyPr>
            <a:noAutofit/>
          </a:bodyPr>
          <a:lstStyle/>
          <a:p>
            <a:pPr marL="0" indent="0" algn="ctr">
              <a:lnSpc>
                <a:spcPct val="114000"/>
              </a:lnSpc>
              <a:spcBef>
                <a:spcPts val="1200"/>
              </a:spcBef>
              <a:buNone/>
            </a:pPr>
            <a:r>
              <a:rPr lang="el-GR" altLang="el-GR" sz="2400" dirty="0"/>
              <a:t>Το </a:t>
            </a:r>
            <a:r>
              <a:rPr lang="el-GR" altLang="el-GR" sz="2400" b="1" dirty="0">
                <a:solidFill>
                  <a:srgbClr val="075075"/>
                </a:solidFill>
              </a:rPr>
              <a:t>βερνίκι δημιουργίας χώρου </a:t>
            </a:r>
            <a:r>
              <a:rPr lang="el-GR" altLang="el-GR" sz="2400" dirty="0"/>
              <a:t>αποτελεί το </a:t>
            </a:r>
            <a:r>
              <a:rPr lang="el-GR" altLang="el-GR" sz="2400" b="1" dirty="0">
                <a:solidFill>
                  <a:srgbClr val="075075"/>
                </a:solidFill>
              </a:rPr>
              <a:t>εργαστηριακό ανάλογο</a:t>
            </a:r>
            <a:r>
              <a:rPr lang="el-GR" altLang="el-GR" sz="2400" dirty="0"/>
              <a:t> της συγκολλητικής κονίας που θα χρησιμοποιήσει ο οδοντίατρος για την τελική συγκόλληση των ακίνητων προσθέσεων στο στόμα του ασθενούς.</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Tree>
    <p:extLst>
      <p:ext uri="{BB962C8B-B14F-4D97-AF65-F5344CB8AC3E}">
        <p14:creationId xmlns:p14="http://schemas.microsoft.com/office/powerpoint/2010/main" val="3902854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59832" y="3812623"/>
            <a:ext cx="3384376" cy="23124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2" name="Τίτλος 1"/>
          <p:cNvSpPr>
            <a:spLocks noGrp="1"/>
          </p:cNvSpPr>
          <p:nvPr>
            <p:ph type="title"/>
          </p:nvPr>
        </p:nvSpPr>
        <p:spPr/>
        <p:txBody>
          <a:bodyPr/>
          <a:lstStyle/>
          <a:p>
            <a:r>
              <a:rPr lang="el-GR" dirty="0" smtClean="0"/>
              <a:t>Χειροκίνητα </a:t>
            </a:r>
            <a:endParaRPr lang="el-GR" dirty="0"/>
          </a:p>
        </p:txBody>
      </p:sp>
      <p:sp>
        <p:nvSpPr>
          <p:cNvPr id="4" name="TextBox 3"/>
          <p:cNvSpPr txBox="1"/>
          <p:nvPr/>
        </p:nvSpPr>
        <p:spPr>
          <a:xfrm>
            <a:off x="3568898" y="623731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9" name="TextBox 8"/>
          <p:cNvSpPr txBox="1"/>
          <p:nvPr/>
        </p:nvSpPr>
        <p:spPr>
          <a:xfrm>
            <a:off x="1664302" y="3068960"/>
            <a:ext cx="1886094" cy="276999"/>
          </a:xfrm>
          <a:prstGeom prst="rect">
            <a:avLst/>
          </a:prstGeom>
          <a:noFill/>
        </p:spPr>
        <p:txBody>
          <a:bodyPr wrap="none" rtlCol="0">
            <a:spAutoFit/>
          </a:bodyPr>
          <a:lstStyle/>
          <a:p>
            <a:pPr algn="ctr"/>
            <a:r>
              <a:rPr lang="el-GR" sz="1200" dirty="0" smtClean="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0" name="TextBox 9"/>
          <p:cNvSpPr txBox="1"/>
          <p:nvPr/>
        </p:nvSpPr>
        <p:spPr>
          <a:xfrm>
            <a:off x="5868144" y="306896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b="-1301"/>
          <a:stretch/>
        </p:blipFill>
        <p:spPr>
          <a:xfrm>
            <a:off x="5138597" y="932305"/>
            <a:ext cx="3621088" cy="20646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Εικόνα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5536" y="932304"/>
            <a:ext cx="4677949" cy="2064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35375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171" y="1502993"/>
            <a:ext cx="7475512" cy="473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ext Box 4"/>
          <p:cNvSpPr txBox="1">
            <a:spLocks noChangeArrowheads="1"/>
          </p:cNvSpPr>
          <p:nvPr/>
        </p:nvSpPr>
        <p:spPr bwMode="auto">
          <a:xfrm>
            <a:off x="684171" y="4355685"/>
            <a:ext cx="237822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2000" b="1" dirty="0">
                <a:latin typeface="+mn-lt"/>
              </a:rPr>
              <a:t>1-</a:t>
            </a:r>
            <a:r>
              <a:rPr lang="en-US" altLang="el-GR" sz="2000" b="1" dirty="0">
                <a:latin typeface="+mn-lt"/>
              </a:rPr>
              <a:t>5</a:t>
            </a:r>
            <a:r>
              <a:rPr lang="el-GR" altLang="el-GR" sz="2000" b="1" dirty="0">
                <a:latin typeface="+mn-lt"/>
              </a:rPr>
              <a:t> </a:t>
            </a:r>
            <a:r>
              <a:rPr lang="el-GR" altLang="el-GR" sz="2000" b="1" dirty="0" smtClean="0">
                <a:latin typeface="+mn-lt"/>
              </a:rPr>
              <a:t>στρώσεις :</a:t>
            </a:r>
          </a:p>
          <a:p>
            <a:pPr>
              <a:spcBef>
                <a:spcPct val="50000"/>
              </a:spcBef>
            </a:pPr>
            <a:r>
              <a:rPr lang="el-GR" altLang="el-GR" sz="2000" b="1" dirty="0" smtClean="0">
                <a:latin typeface="+mn-lt"/>
              </a:rPr>
              <a:t> </a:t>
            </a:r>
            <a:r>
              <a:rPr lang="el-GR" altLang="el-GR" sz="2000" b="1" dirty="0">
                <a:latin typeface="+mn-lt"/>
              </a:rPr>
              <a:t>25-35μ</a:t>
            </a:r>
            <a:r>
              <a:rPr lang="en-US" altLang="el-GR" sz="2000" b="1" dirty="0">
                <a:latin typeface="+mn-lt"/>
              </a:rPr>
              <a:t>m </a:t>
            </a:r>
            <a:r>
              <a:rPr lang="el-GR" altLang="el-GR" sz="2000" b="1" dirty="0">
                <a:latin typeface="+mn-lt"/>
              </a:rPr>
              <a:t>χώρος</a:t>
            </a:r>
            <a:endParaRPr lang="en-GB" altLang="el-GR" sz="2000" b="1" dirty="0">
              <a:latin typeface="+mn-lt"/>
            </a:endParaRPr>
          </a:p>
        </p:txBody>
      </p:sp>
      <p:sp>
        <p:nvSpPr>
          <p:cNvPr id="57349" name="Line 5"/>
          <p:cNvSpPr>
            <a:spLocks noChangeShapeType="1"/>
          </p:cNvSpPr>
          <p:nvPr/>
        </p:nvSpPr>
        <p:spPr bwMode="auto">
          <a:xfrm>
            <a:off x="6804851" y="3140968"/>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57350" name="Line 6"/>
          <p:cNvSpPr>
            <a:spLocks noChangeShapeType="1"/>
          </p:cNvSpPr>
          <p:nvPr/>
        </p:nvSpPr>
        <p:spPr bwMode="auto">
          <a:xfrm flipV="1">
            <a:off x="6804851" y="4088985"/>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57351" name="Text Box 7"/>
          <p:cNvSpPr txBox="1">
            <a:spLocks noChangeArrowheads="1"/>
          </p:cNvSpPr>
          <p:nvPr/>
        </p:nvSpPr>
        <p:spPr bwMode="auto">
          <a:xfrm>
            <a:off x="7092883" y="3941393"/>
            <a:ext cx="1066800" cy="396875"/>
          </a:xfrm>
          <a:prstGeom prst="rect">
            <a:avLst/>
          </a:prstGeom>
          <a:solidFill>
            <a:schemeClr val="bg1"/>
          </a:solidFill>
          <a:ln w="9525">
            <a:solidFill>
              <a:schemeClr val="bg1"/>
            </a:solidFill>
            <a:miter lim="800000"/>
            <a:headEnd/>
            <a:tailEnd/>
          </a:ln>
          <a:effectLst/>
          <a:extLst/>
        </p:spPr>
        <p:txBody>
          <a:bodyPr>
            <a:spAutoFit/>
          </a:bodyPr>
          <a:lstStyle/>
          <a:p>
            <a:pPr>
              <a:spcBef>
                <a:spcPct val="50000"/>
              </a:spcBef>
            </a:pPr>
            <a:r>
              <a:rPr lang="el-GR" altLang="el-GR" sz="2000" b="1" dirty="0">
                <a:latin typeface="+mn-lt"/>
              </a:rPr>
              <a:t>1-2 </a:t>
            </a:r>
            <a:r>
              <a:rPr lang="en-US" altLang="el-GR" sz="2000" b="1" dirty="0">
                <a:latin typeface="+mn-lt"/>
              </a:rPr>
              <a:t>mm</a:t>
            </a:r>
            <a:endParaRPr lang="en-GB" altLang="el-GR" sz="2000" b="1" dirty="0">
              <a:latin typeface="+mn-lt"/>
            </a:endParaRPr>
          </a:p>
        </p:txBody>
      </p:sp>
      <p:sp>
        <p:nvSpPr>
          <p:cNvPr id="2" name="Τίτλος 1"/>
          <p:cNvSpPr>
            <a:spLocks noGrp="1"/>
          </p:cNvSpPr>
          <p:nvPr>
            <p:ph type="title"/>
          </p:nvPr>
        </p:nvSpPr>
        <p:spPr/>
        <p:txBody>
          <a:bodyPr>
            <a:normAutofit fontScale="90000"/>
          </a:bodyPr>
          <a:lstStyle/>
          <a:p>
            <a:r>
              <a:rPr lang="el-GR" dirty="0" smtClean="0"/>
              <a:t>Τοποθέτηση βερνικιού δημιουργίας χώρου </a:t>
            </a:r>
            <a:r>
              <a:rPr lang="el-GR" sz="3800" b="0" dirty="0" smtClean="0"/>
              <a:t>1/2</a:t>
            </a:r>
            <a:endParaRPr lang="el-GR" sz="38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
        <p:nvSpPr>
          <p:cNvPr id="4" name="Ορθογώνιο 3"/>
          <p:cNvSpPr/>
          <p:nvPr/>
        </p:nvSpPr>
        <p:spPr>
          <a:xfrm>
            <a:off x="684172" y="6239951"/>
            <a:ext cx="7475512" cy="276999"/>
          </a:xfrm>
          <a:prstGeom prst="rect">
            <a:avLst/>
          </a:prstGeom>
        </p:spPr>
        <p:txBody>
          <a:bodyPr wrap="square">
            <a:spAutoFit/>
          </a:bodyPr>
          <a:lstStyle/>
          <a:p>
            <a:pPr algn="ctr">
              <a:spcAft>
                <a:spcPts val="0"/>
              </a:spcAft>
            </a:pPr>
            <a:r>
              <a:rPr lang="el-GR" sz="1200" dirty="0">
                <a:solidFill>
                  <a:srgbClr val="595959"/>
                </a:solidFill>
                <a:latin typeface="+mn-lt"/>
              </a:rPr>
              <a:t>© Δημητροπούλου Ε. Η εργαστηριακή διαδικασία στην Ακίνητη Προσθετική.</a:t>
            </a:r>
            <a:r>
              <a:rPr lang="el-GR" sz="1200" dirty="0">
                <a:latin typeface="+mn-lt"/>
                <a:ea typeface="Times New Roman"/>
              </a:rPr>
              <a:t> </a:t>
            </a:r>
            <a:r>
              <a:rPr lang="el-GR" sz="1200" dirty="0">
                <a:solidFill>
                  <a:srgbClr val="595959"/>
                </a:solidFill>
                <a:latin typeface="+mn-lt"/>
              </a:rPr>
              <a:t>Αυτοέκδοση. Αθήνα 2004</a:t>
            </a:r>
            <a:endParaRPr lang="el-GR" sz="1200" dirty="0">
              <a:effectLst/>
              <a:latin typeface="+mn-lt"/>
              <a:ea typeface="Times New Roman"/>
            </a:endParaRPr>
          </a:p>
        </p:txBody>
      </p:sp>
    </p:spTree>
    <p:extLst>
      <p:ext uri="{BB962C8B-B14F-4D97-AF65-F5344CB8AC3E}">
        <p14:creationId xmlns:p14="http://schemas.microsoft.com/office/powerpoint/2010/main" val="680205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ppt_w</p:attrName>
                                        </p:attrNameLst>
                                      </p:cBhvr>
                                      <p:tavLst>
                                        <p:tav tm="0">
                                          <p:val>
                                            <p:fltVal val="0"/>
                                          </p:val>
                                        </p:tav>
                                        <p:tav tm="100000">
                                          <p:val>
                                            <p:strVal val="#ppt_w"/>
                                          </p:val>
                                        </p:tav>
                                      </p:tavLst>
                                    </p:anim>
                                    <p:anim calcmode="lin" valueType="num">
                                      <p:cBhvr>
                                        <p:cTn id="8" dur="500" fill="hold"/>
                                        <p:tgtEl>
                                          <p:spTgt spid="57347"/>
                                        </p:tgtEl>
                                        <p:attrNameLst>
                                          <p:attrName>ppt_h</p:attrName>
                                        </p:attrNameLst>
                                      </p:cBhvr>
                                      <p:tavLst>
                                        <p:tav tm="0">
                                          <p:val>
                                            <p:fltVal val="0"/>
                                          </p:val>
                                        </p:tav>
                                        <p:tav tm="100000">
                                          <p:val>
                                            <p:strVal val="#ppt_h"/>
                                          </p:val>
                                        </p:tav>
                                      </p:tavLst>
                                    </p:anim>
                                    <p:anim calcmode="lin" valueType="num">
                                      <p:cBhvr>
                                        <p:cTn id="9" dur="500" fill="hold"/>
                                        <p:tgtEl>
                                          <p:spTgt spid="57347"/>
                                        </p:tgtEl>
                                        <p:attrNameLst>
                                          <p:attrName>ppt_x</p:attrName>
                                        </p:attrNameLst>
                                      </p:cBhvr>
                                      <p:tavLst>
                                        <p:tav tm="0">
                                          <p:val>
                                            <p:fltVal val="0.5"/>
                                          </p:val>
                                        </p:tav>
                                        <p:tav tm="100000">
                                          <p:val>
                                            <p:strVal val="#ppt_x"/>
                                          </p:val>
                                        </p:tav>
                                      </p:tavLst>
                                    </p:anim>
                                    <p:anim calcmode="lin" valueType="num">
                                      <p:cBhvr>
                                        <p:cTn id="10" dur="500" fill="hold"/>
                                        <p:tgtEl>
                                          <p:spTgt spid="57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7348"/>
                                        </p:tgtEl>
                                        <p:attrNameLst>
                                          <p:attrName>style.visibility</p:attrName>
                                        </p:attrNameLst>
                                      </p:cBhvr>
                                      <p:to>
                                        <p:strVal val="visible"/>
                                      </p:to>
                                    </p:set>
                                    <p:anim calcmode="lin" valueType="num">
                                      <p:cBhvr>
                                        <p:cTn id="14" dur="500" fill="hold"/>
                                        <p:tgtEl>
                                          <p:spTgt spid="57348"/>
                                        </p:tgtEl>
                                        <p:attrNameLst>
                                          <p:attrName>ppt_w</p:attrName>
                                        </p:attrNameLst>
                                      </p:cBhvr>
                                      <p:tavLst>
                                        <p:tav tm="0">
                                          <p:val>
                                            <p:fltVal val="0"/>
                                          </p:val>
                                        </p:tav>
                                        <p:tav tm="100000">
                                          <p:val>
                                            <p:strVal val="#ppt_w"/>
                                          </p:val>
                                        </p:tav>
                                      </p:tavLst>
                                    </p:anim>
                                    <p:anim calcmode="lin" valueType="num">
                                      <p:cBhvr>
                                        <p:cTn id="15" dur="500" fill="hold"/>
                                        <p:tgtEl>
                                          <p:spTgt spid="57348"/>
                                        </p:tgtEl>
                                        <p:attrNameLst>
                                          <p:attrName>ppt_h</p:attrName>
                                        </p:attrNameLst>
                                      </p:cBhvr>
                                      <p:tavLst>
                                        <p:tav tm="0">
                                          <p:val>
                                            <p:fltVal val="0"/>
                                          </p:val>
                                        </p:tav>
                                        <p:tav tm="100000">
                                          <p:val>
                                            <p:strVal val="#ppt_h"/>
                                          </p:val>
                                        </p:tav>
                                      </p:tavLst>
                                    </p:anim>
                                    <p:anim calcmode="lin" valueType="num">
                                      <p:cBhvr>
                                        <p:cTn id="16" dur="500" fill="hold"/>
                                        <p:tgtEl>
                                          <p:spTgt spid="57348"/>
                                        </p:tgtEl>
                                        <p:attrNameLst>
                                          <p:attrName>ppt_x</p:attrName>
                                        </p:attrNameLst>
                                      </p:cBhvr>
                                      <p:tavLst>
                                        <p:tav tm="0">
                                          <p:val>
                                            <p:fltVal val="0.5"/>
                                          </p:val>
                                        </p:tav>
                                        <p:tav tm="100000">
                                          <p:val>
                                            <p:strVal val="#ppt_x"/>
                                          </p:val>
                                        </p:tav>
                                      </p:tavLst>
                                    </p:anim>
                                    <p:anim calcmode="lin" valueType="num">
                                      <p:cBhvr>
                                        <p:cTn id="17" dur="500" fill="hold"/>
                                        <p:tgtEl>
                                          <p:spTgt spid="5734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7349"/>
                                        </p:tgtEl>
                                        <p:attrNameLst>
                                          <p:attrName>style.visibility</p:attrName>
                                        </p:attrNameLst>
                                      </p:cBhvr>
                                      <p:to>
                                        <p:strVal val="visible"/>
                                      </p:to>
                                    </p:set>
                                    <p:anim calcmode="lin" valueType="num">
                                      <p:cBhvr>
                                        <p:cTn id="21" dur="500" fill="hold"/>
                                        <p:tgtEl>
                                          <p:spTgt spid="57349"/>
                                        </p:tgtEl>
                                        <p:attrNameLst>
                                          <p:attrName>ppt_w</p:attrName>
                                        </p:attrNameLst>
                                      </p:cBhvr>
                                      <p:tavLst>
                                        <p:tav tm="0">
                                          <p:val>
                                            <p:fltVal val="0"/>
                                          </p:val>
                                        </p:tav>
                                        <p:tav tm="100000">
                                          <p:val>
                                            <p:strVal val="#ppt_w"/>
                                          </p:val>
                                        </p:tav>
                                      </p:tavLst>
                                    </p:anim>
                                    <p:anim calcmode="lin" valueType="num">
                                      <p:cBhvr>
                                        <p:cTn id="22" dur="500" fill="hold"/>
                                        <p:tgtEl>
                                          <p:spTgt spid="57349"/>
                                        </p:tgtEl>
                                        <p:attrNameLst>
                                          <p:attrName>ppt_h</p:attrName>
                                        </p:attrNameLst>
                                      </p:cBhvr>
                                      <p:tavLst>
                                        <p:tav tm="0">
                                          <p:val>
                                            <p:fltVal val="0"/>
                                          </p:val>
                                        </p:tav>
                                        <p:tav tm="100000">
                                          <p:val>
                                            <p:strVal val="#ppt_h"/>
                                          </p:val>
                                        </p:tav>
                                      </p:tavLst>
                                    </p:anim>
                                    <p:anim calcmode="lin" valueType="num">
                                      <p:cBhvr>
                                        <p:cTn id="23" dur="500" fill="hold"/>
                                        <p:tgtEl>
                                          <p:spTgt spid="57349"/>
                                        </p:tgtEl>
                                        <p:attrNameLst>
                                          <p:attrName>ppt_x</p:attrName>
                                        </p:attrNameLst>
                                      </p:cBhvr>
                                      <p:tavLst>
                                        <p:tav tm="0">
                                          <p:val>
                                            <p:fltVal val="0.5"/>
                                          </p:val>
                                        </p:tav>
                                        <p:tav tm="100000">
                                          <p:val>
                                            <p:strVal val="#ppt_x"/>
                                          </p:val>
                                        </p:tav>
                                      </p:tavLst>
                                    </p:anim>
                                    <p:anim calcmode="lin" valueType="num">
                                      <p:cBhvr>
                                        <p:cTn id="24" dur="500" fill="hold"/>
                                        <p:tgtEl>
                                          <p:spTgt spid="5734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57350"/>
                                        </p:tgtEl>
                                        <p:attrNameLst>
                                          <p:attrName>style.visibility</p:attrName>
                                        </p:attrNameLst>
                                      </p:cBhvr>
                                      <p:to>
                                        <p:strVal val="visible"/>
                                      </p:to>
                                    </p:set>
                                    <p:anim calcmode="lin" valueType="num">
                                      <p:cBhvr>
                                        <p:cTn id="28" dur="500" fill="hold"/>
                                        <p:tgtEl>
                                          <p:spTgt spid="57350"/>
                                        </p:tgtEl>
                                        <p:attrNameLst>
                                          <p:attrName>ppt_w</p:attrName>
                                        </p:attrNameLst>
                                      </p:cBhvr>
                                      <p:tavLst>
                                        <p:tav tm="0">
                                          <p:val>
                                            <p:fltVal val="0"/>
                                          </p:val>
                                        </p:tav>
                                        <p:tav tm="100000">
                                          <p:val>
                                            <p:strVal val="#ppt_w"/>
                                          </p:val>
                                        </p:tav>
                                      </p:tavLst>
                                    </p:anim>
                                    <p:anim calcmode="lin" valueType="num">
                                      <p:cBhvr>
                                        <p:cTn id="29" dur="500" fill="hold"/>
                                        <p:tgtEl>
                                          <p:spTgt spid="57350"/>
                                        </p:tgtEl>
                                        <p:attrNameLst>
                                          <p:attrName>ppt_h</p:attrName>
                                        </p:attrNameLst>
                                      </p:cBhvr>
                                      <p:tavLst>
                                        <p:tav tm="0">
                                          <p:val>
                                            <p:fltVal val="0"/>
                                          </p:val>
                                        </p:tav>
                                        <p:tav tm="100000">
                                          <p:val>
                                            <p:strVal val="#ppt_h"/>
                                          </p:val>
                                        </p:tav>
                                      </p:tavLst>
                                    </p:anim>
                                    <p:anim calcmode="lin" valueType="num">
                                      <p:cBhvr>
                                        <p:cTn id="30" dur="500" fill="hold"/>
                                        <p:tgtEl>
                                          <p:spTgt spid="57350"/>
                                        </p:tgtEl>
                                        <p:attrNameLst>
                                          <p:attrName>ppt_x</p:attrName>
                                        </p:attrNameLst>
                                      </p:cBhvr>
                                      <p:tavLst>
                                        <p:tav tm="0">
                                          <p:val>
                                            <p:fltVal val="0.5"/>
                                          </p:val>
                                        </p:tav>
                                        <p:tav tm="100000">
                                          <p:val>
                                            <p:strVal val="#ppt_x"/>
                                          </p:val>
                                        </p:tav>
                                      </p:tavLst>
                                    </p:anim>
                                    <p:anim calcmode="lin" valueType="num">
                                      <p:cBhvr>
                                        <p:cTn id="31" dur="500" fill="hold"/>
                                        <p:tgtEl>
                                          <p:spTgt spid="57350"/>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57351"/>
                                        </p:tgtEl>
                                        <p:attrNameLst>
                                          <p:attrName>style.visibility</p:attrName>
                                        </p:attrNameLst>
                                      </p:cBhvr>
                                      <p:to>
                                        <p:strVal val="visible"/>
                                      </p:to>
                                    </p:set>
                                    <p:anim calcmode="lin" valueType="num">
                                      <p:cBhvr>
                                        <p:cTn id="35" dur="500" fill="hold"/>
                                        <p:tgtEl>
                                          <p:spTgt spid="57351"/>
                                        </p:tgtEl>
                                        <p:attrNameLst>
                                          <p:attrName>ppt_w</p:attrName>
                                        </p:attrNameLst>
                                      </p:cBhvr>
                                      <p:tavLst>
                                        <p:tav tm="0">
                                          <p:val>
                                            <p:fltVal val="0"/>
                                          </p:val>
                                        </p:tav>
                                        <p:tav tm="100000">
                                          <p:val>
                                            <p:strVal val="#ppt_w"/>
                                          </p:val>
                                        </p:tav>
                                      </p:tavLst>
                                    </p:anim>
                                    <p:anim calcmode="lin" valueType="num">
                                      <p:cBhvr>
                                        <p:cTn id="36" dur="500" fill="hold"/>
                                        <p:tgtEl>
                                          <p:spTgt spid="57351"/>
                                        </p:tgtEl>
                                        <p:attrNameLst>
                                          <p:attrName>ppt_h</p:attrName>
                                        </p:attrNameLst>
                                      </p:cBhvr>
                                      <p:tavLst>
                                        <p:tav tm="0">
                                          <p:val>
                                            <p:fltVal val="0"/>
                                          </p:val>
                                        </p:tav>
                                        <p:tav tm="100000">
                                          <p:val>
                                            <p:strVal val="#ppt_h"/>
                                          </p:val>
                                        </p:tav>
                                      </p:tavLst>
                                    </p:anim>
                                    <p:anim calcmode="lin" valueType="num">
                                      <p:cBhvr>
                                        <p:cTn id="37" dur="500" fill="hold"/>
                                        <p:tgtEl>
                                          <p:spTgt spid="57351"/>
                                        </p:tgtEl>
                                        <p:attrNameLst>
                                          <p:attrName>ppt_x</p:attrName>
                                        </p:attrNameLst>
                                      </p:cBhvr>
                                      <p:tavLst>
                                        <p:tav tm="0">
                                          <p:val>
                                            <p:fltVal val="0.5"/>
                                          </p:val>
                                        </p:tav>
                                        <p:tav tm="100000">
                                          <p:val>
                                            <p:strVal val="#ppt_x"/>
                                          </p:val>
                                        </p:tav>
                                      </p:tavLst>
                                    </p:anim>
                                    <p:anim calcmode="lin" valueType="num">
                                      <p:cBhvr>
                                        <p:cTn id="38" dur="500" fill="hold"/>
                                        <p:tgtEl>
                                          <p:spTgt spid="573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P spid="57349" grpId="0" animBg="1"/>
      <p:bldP spid="57350" grpId="0" animBg="1"/>
      <p:bldP spid="573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9592" y="1467144"/>
            <a:ext cx="7139136" cy="478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Τοποθέτηση βερνικιού δημιουργίας </a:t>
            </a:r>
            <a:r>
              <a:rPr lang="el-GR" dirty="0" smtClean="0"/>
              <a:t>χώρου </a:t>
            </a:r>
            <a:r>
              <a:rPr lang="el-GR" sz="3800" b="0" dirty="0" smtClean="0"/>
              <a:t>2/2</a:t>
            </a:r>
            <a:endParaRPr lang="el-GR" sz="380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
        <p:nvSpPr>
          <p:cNvPr id="4" name="Ορθογώνιο 3"/>
          <p:cNvSpPr/>
          <p:nvPr/>
        </p:nvSpPr>
        <p:spPr>
          <a:xfrm>
            <a:off x="899592" y="6248400"/>
            <a:ext cx="7139136" cy="276999"/>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Tree>
    <p:extLst>
      <p:ext uri="{BB962C8B-B14F-4D97-AF65-F5344CB8AC3E}">
        <p14:creationId xmlns:p14="http://schemas.microsoft.com/office/powerpoint/2010/main" val="4109896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
        <p:nvSpPr>
          <p:cNvPr id="3" name="Τίτλος 2"/>
          <p:cNvSpPr>
            <a:spLocks noGrp="1"/>
          </p:cNvSpPr>
          <p:nvPr>
            <p:ph type="title"/>
          </p:nvPr>
        </p:nvSpPr>
        <p:spPr/>
        <p:txBody>
          <a:bodyPr/>
          <a:lstStyle/>
          <a:p>
            <a:r>
              <a:rPr lang="el-GR" dirty="0" smtClean="0"/>
              <a:t>Ανάρτηση στον αρθρωτήρα</a:t>
            </a:r>
            <a:endParaRPr lang="el-GR" dirty="0"/>
          </a:p>
        </p:txBody>
      </p:sp>
      <p:sp>
        <p:nvSpPr>
          <p:cNvPr id="7" name="TextBox 6"/>
          <p:cNvSpPr txBox="1"/>
          <p:nvPr/>
        </p:nvSpPr>
        <p:spPr>
          <a:xfrm>
            <a:off x="3656930" y="628033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2" name="Εικόνα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115615" y="1196752"/>
            <a:ext cx="6984777" cy="4920208"/>
          </a:xfrm>
          <a:prstGeom prst="rect">
            <a:avLst/>
          </a:prstGeom>
        </p:spPr>
      </p:pic>
    </p:spTree>
    <p:extLst>
      <p:ext uri="{BB962C8B-B14F-4D97-AF65-F5344CB8AC3E}">
        <p14:creationId xmlns:p14="http://schemas.microsoft.com/office/powerpoint/2010/main" val="2252776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296144"/>
          </a:xfrm>
        </p:spPr>
        <p:txBody>
          <a:bodyPr>
            <a:noAutofit/>
          </a:bodyPr>
          <a:lstStyle/>
          <a:p>
            <a:r>
              <a:rPr lang="el-GR" sz="3600" dirty="0"/>
              <a:t>Ανάρτηση χωρίς καταγραφή προσωπικού </a:t>
            </a:r>
            <a:r>
              <a:rPr lang="el-GR" sz="3600" dirty="0" smtClean="0"/>
              <a:t>τόξου </a:t>
            </a:r>
            <a:r>
              <a:rPr lang="el-GR" sz="3600" b="0" dirty="0"/>
              <a:t>1/</a:t>
            </a:r>
            <a:r>
              <a:rPr lang="en-US" sz="3600" b="0" dirty="0"/>
              <a:t>7</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pic>
        <p:nvPicPr>
          <p:cNvPr id="4" name="Εικόνα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2060848"/>
            <a:ext cx="4104456" cy="3192016"/>
          </a:xfrm>
          <a:prstGeom prst="rect">
            <a:avLst/>
          </a:prstGeom>
        </p:spPr>
      </p:pic>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0902" y="2060848"/>
            <a:ext cx="4096242" cy="3192016"/>
          </a:xfrm>
          <a:prstGeom prst="rect">
            <a:avLst/>
          </a:prstGeom>
        </p:spPr>
      </p:pic>
      <p:sp>
        <p:nvSpPr>
          <p:cNvPr id="6" name="TextBox 5"/>
          <p:cNvSpPr txBox="1"/>
          <p:nvPr/>
        </p:nvSpPr>
        <p:spPr>
          <a:xfrm>
            <a:off x="1522350" y="527002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5627786" y="527002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0041221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440160"/>
          </a:xfrm>
        </p:spPr>
        <p:txBody>
          <a:bodyPr>
            <a:normAutofit/>
          </a:bodyPr>
          <a:lstStyle/>
          <a:p>
            <a:r>
              <a:rPr lang="el-GR" sz="3600" dirty="0"/>
              <a:t>Ανάρτηση χωρίς καταγραφή προσωπικού τόξου </a:t>
            </a:r>
            <a:r>
              <a:rPr lang="en-US" sz="3400" b="0" dirty="0" smtClean="0"/>
              <a:t>2</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pic>
        <p:nvPicPr>
          <p:cNvPr id="4" name="Εικόνα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2204864"/>
            <a:ext cx="3960440" cy="2759968"/>
          </a:xfrm>
          <a:prstGeom prst="rect">
            <a:avLst/>
          </a:prstGeom>
        </p:spPr>
      </p:pic>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2221786"/>
            <a:ext cx="4042792" cy="2743046"/>
          </a:xfrm>
          <a:prstGeom prst="rect">
            <a:avLst/>
          </a:prstGeom>
        </p:spPr>
      </p:pic>
      <p:sp>
        <p:nvSpPr>
          <p:cNvPr id="6" name="TextBox 5"/>
          <p:cNvSpPr txBox="1"/>
          <p:nvPr/>
        </p:nvSpPr>
        <p:spPr>
          <a:xfrm>
            <a:off x="5627786" y="502295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1450342" y="502295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729203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584176"/>
          </a:xfrm>
        </p:spPr>
        <p:txBody>
          <a:bodyPr/>
          <a:lstStyle/>
          <a:p>
            <a:r>
              <a:rPr lang="el-GR" sz="3600" dirty="0"/>
              <a:t>Ανάρτηση χωρίς καταγραφή προσωπικού τόξου </a:t>
            </a:r>
            <a:r>
              <a:rPr lang="en-US" sz="3400" b="0" dirty="0" smtClean="0"/>
              <a:t>3</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pic>
        <p:nvPicPr>
          <p:cNvPr id="4" name="Εικόνα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137" y="2276872"/>
            <a:ext cx="4141440" cy="2759968"/>
          </a:xfrm>
          <a:prstGeom prst="rect">
            <a:avLst/>
          </a:prstGeom>
        </p:spPr>
      </p:pic>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2276872"/>
            <a:ext cx="4141440" cy="2759968"/>
          </a:xfrm>
          <a:prstGeom prst="rect">
            <a:avLst/>
          </a:prstGeom>
        </p:spPr>
      </p:pic>
      <p:sp>
        <p:nvSpPr>
          <p:cNvPr id="6" name="TextBox 5"/>
          <p:cNvSpPr txBox="1"/>
          <p:nvPr/>
        </p:nvSpPr>
        <p:spPr>
          <a:xfrm>
            <a:off x="1763688" y="508591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5627786" y="508591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8381762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728192"/>
          </a:xfrm>
        </p:spPr>
        <p:txBody>
          <a:bodyPr/>
          <a:lstStyle/>
          <a:p>
            <a:r>
              <a:rPr lang="el-GR" sz="3600" dirty="0"/>
              <a:t>Ανάρτηση χωρίς καταγραφή προσωπικού τόξου </a:t>
            </a:r>
            <a:r>
              <a:rPr lang="en-US" sz="3400" b="0" dirty="0" smtClean="0"/>
              <a:t>4</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pic>
        <p:nvPicPr>
          <p:cNvPr id="4" name="Εικόνα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2195226"/>
            <a:ext cx="4032448" cy="2793270"/>
          </a:xfrm>
          <a:prstGeom prst="rect">
            <a:avLst/>
          </a:prstGeom>
        </p:spPr>
      </p:pic>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109" y="2195226"/>
            <a:ext cx="4247809" cy="2783632"/>
          </a:xfrm>
          <a:prstGeom prst="rect">
            <a:avLst/>
          </a:prstGeom>
        </p:spPr>
      </p:pic>
      <p:sp>
        <p:nvSpPr>
          <p:cNvPr id="6" name="TextBox 5"/>
          <p:cNvSpPr txBox="1"/>
          <p:nvPr/>
        </p:nvSpPr>
        <p:spPr>
          <a:xfrm>
            <a:off x="1835696" y="497885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5682599" y="49884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684150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440160"/>
          </a:xfrm>
        </p:spPr>
        <p:txBody>
          <a:bodyPr/>
          <a:lstStyle/>
          <a:p>
            <a:r>
              <a:rPr lang="el-GR" sz="3600" dirty="0"/>
              <a:t>Ανάρτηση χωρίς καταγραφή προσωπικού τόξου </a:t>
            </a:r>
            <a:r>
              <a:rPr lang="en-US" sz="3400" b="0" dirty="0" smtClean="0"/>
              <a:t>5</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pic>
        <p:nvPicPr>
          <p:cNvPr id="4" name="Εικόνα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2132856"/>
            <a:ext cx="4104456" cy="2880320"/>
          </a:xfrm>
          <a:prstGeom prst="rect">
            <a:avLst/>
          </a:prstGeom>
        </p:spPr>
      </p:pic>
      <p:pic>
        <p:nvPicPr>
          <p:cNvPr id="5" name="Εικόνα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2132856"/>
            <a:ext cx="4055415" cy="2880320"/>
          </a:xfrm>
          <a:prstGeom prst="rect">
            <a:avLst/>
          </a:prstGeom>
        </p:spPr>
      </p:pic>
      <p:sp>
        <p:nvSpPr>
          <p:cNvPr id="6" name="TextBox 5"/>
          <p:cNvSpPr txBox="1"/>
          <p:nvPr/>
        </p:nvSpPr>
        <p:spPr>
          <a:xfrm>
            <a:off x="1522350" y="5085183"/>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5627786" y="508518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505445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440160"/>
          </a:xfrm>
        </p:spPr>
        <p:txBody>
          <a:bodyPr/>
          <a:lstStyle/>
          <a:p>
            <a:r>
              <a:rPr lang="el-GR" sz="3600" dirty="0"/>
              <a:t>Ανάρτηση χωρίς καταγραφή προσωπικού τόξου </a:t>
            </a:r>
            <a:r>
              <a:rPr lang="en-US" sz="3400" b="0" dirty="0" smtClean="0"/>
              <a:t>6</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pic>
        <p:nvPicPr>
          <p:cNvPr id="4" name="Εικόνα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2060848"/>
            <a:ext cx="3960440" cy="2808312"/>
          </a:xfrm>
          <a:prstGeom prst="rect">
            <a:avLst/>
          </a:prstGeom>
        </p:spPr>
      </p:pic>
      <p:pic>
        <p:nvPicPr>
          <p:cNvPr id="5" name="Εικόνα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2060848"/>
            <a:ext cx="4186808" cy="2808312"/>
          </a:xfrm>
          <a:prstGeom prst="rect">
            <a:avLst/>
          </a:prstGeom>
        </p:spPr>
      </p:pic>
      <p:sp>
        <p:nvSpPr>
          <p:cNvPr id="6" name="TextBox 5"/>
          <p:cNvSpPr txBox="1"/>
          <p:nvPr/>
        </p:nvSpPr>
        <p:spPr>
          <a:xfrm>
            <a:off x="1651742" y="486916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7" name="TextBox 6"/>
          <p:cNvSpPr txBox="1"/>
          <p:nvPr/>
        </p:nvSpPr>
        <p:spPr>
          <a:xfrm>
            <a:off x="5507758" y="494116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051086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584176"/>
          </a:xfrm>
        </p:spPr>
        <p:txBody>
          <a:bodyPr/>
          <a:lstStyle/>
          <a:p>
            <a:r>
              <a:rPr lang="el-GR" sz="3600" dirty="0"/>
              <a:t>Ανάρτηση χωρίς καταγραφή προσωπικού τόξου </a:t>
            </a:r>
            <a:r>
              <a:rPr lang="en-US" sz="3400" b="0" dirty="0" smtClean="0"/>
              <a:t>7</a:t>
            </a:r>
            <a:r>
              <a:rPr lang="el-GR" sz="3400" b="0" dirty="0" smtClean="0"/>
              <a:t>/</a:t>
            </a:r>
            <a:r>
              <a:rPr lang="en-US" sz="3400" b="0" dirty="0"/>
              <a:t>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pic>
        <p:nvPicPr>
          <p:cNvPr id="4" name="Εικόνα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7968" y="1502399"/>
            <a:ext cx="6768752" cy="4752528"/>
          </a:xfrm>
          <a:prstGeom prst="rect">
            <a:avLst/>
          </a:prstGeom>
        </p:spPr>
      </p:pic>
      <p:sp>
        <p:nvSpPr>
          <p:cNvPr id="5" name="TextBox 4"/>
          <p:cNvSpPr txBox="1"/>
          <p:nvPr/>
        </p:nvSpPr>
        <p:spPr>
          <a:xfrm>
            <a:off x="3419872" y="627907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659013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9552" y="1844822"/>
            <a:ext cx="3322812" cy="305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1027"/>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067944" y="1831102"/>
            <a:ext cx="4579887" cy="30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lstStyle/>
          <a:p>
            <a:r>
              <a:rPr lang="el-GR" dirty="0" smtClean="0"/>
              <a:t>Με μηχανικό τρόπο</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
        <p:nvSpPr>
          <p:cNvPr id="4" name="Ορθογώνιο 3"/>
          <p:cNvSpPr/>
          <p:nvPr/>
        </p:nvSpPr>
        <p:spPr>
          <a:xfrm>
            <a:off x="1259632" y="5085184"/>
            <a:ext cx="6912768" cy="261610"/>
          </a:xfrm>
          <a:prstGeom prst="rect">
            <a:avLst/>
          </a:prstGeom>
        </p:spPr>
        <p:txBody>
          <a:bodyPr wrap="square">
            <a:spAutoFit/>
          </a:bodyPr>
          <a:lstStyle/>
          <a:p>
            <a:pPr lvl="0" algn="ctr">
              <a:spcAft>
                <a:spcPts val="0"/>
              </a:spcAft>
            </a:pPr>
            <a:r>
              <a:rPr lang="el-GR" sz="1100" dirty="0">
                <a:solidFill>
                  <a:srgbClr val="595959"/>
                </a:solidFill>
                <a:latin typeface="Calibri"/>
              </a:rPr>
              <a:t>© Δημητροπούλου Ε. Η εργαστηριακή διαδικασία στην Ακίνητη Προσθετική.</a:t>
            </a:r>
            <a:r>
              <a:rPr lang="el-GR" sz="1100" dirty="0">
                <a:solidFill>
                  <a:prstClr val="black"/>
                </a:solidFill>
                <a:latin typeface="Calibri"/>
                <a:ea typeface="Times New Roman"/>
              </a:rPr>
              <a:t> </a:t>
            </a:r>
            <a:r>
              <a:rPr lang="el-GR" sz="1100" dirty="0">
                <a:solidFill>
                  <a:srgbClr val="595959"/>
                </a:solidFill>
                <a:latin typeface="Calibri"/>
              </a:rPr>
              <a:t>Αυτοέκδοση. Αθήνα 2004</a:t>
            </a:r>
            <a:endParaRPr lang="el-GR" sz="1100" dirty="0">
              <a:solidFill>
                <a:prstClr val="black"/>
              </a:solidFill>
              <a:latin typeface="Calibri"/>
              <a:ea typeface="Times New Roman"/>
            </a:endParaRPr>
          </a:p>
        </p:txBody>
      </p:sp>
    </p:spTree>
    <p:extLst>
      <p:ext uri="{BB962C8B-B14F-4D97-AF65-F5344CB8AC3E}">
        <p14:creationId xmlns:p14="http://schemas.microsoft.com/office/powerpoint/2010/main" val="1633897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1600" y="1484784"/>
            <a:ext cx="6400800"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
        <p:nvSpPr>
          <p:cNvPr id="3" name="Τίτλος 2"/>
          <p:cNvSpPr>
            <a:spLocks noGrp="1"/>
          </p:cNvSpPr>
          <p:nvPr>
            <p:ph type="title"/>
          </p:nvPr>
        </p:nvSpPr>
        <p:spPr/>
        <p:txBody>
          <a:bodyPr>
            <a:normAutofit fontScale="90000"/>
          </a:bodyPr>
          <a:lstStyle/>
          <a:p>
            <a:r>
              <a:rPr lang="el-GR" dirty="0" smtClean="0"/>
              <a:t>Ανάρτηση με καταγραφή προσωπικού τόξου</a:t>
            </a:r>
            <a:r>
              <a:rPr lang="el-GR" sz="3800" dirty="0" smtClean="0"/>
              <a:t> </a:t>
            </a:r>
            <a:endParaRPr lang="el-GR" sz="3800" dirty="0"/>
          </a:p>
        </p:txBody>
      </p:sp>
      <p:sp>
        <p:nvSpPr>
          <p:cNvPr id="5" name="TextBox 4"/>
          <p:cNvSpPr txBox="1"/>
          <p:nvPr/>
        </p:nvSpPr>
        <p:spPr>
          <a:xfrm>
            <a:off x="3770167" y="621785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43016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44" y="1313426"/>
            <a:ext cx="4248472" cy="31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21649" y="2854176"/>
            <a:ext cx="4173917" cy="338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Προσωπικό τόξο στον ασθενή </a:t>
            </a:r>
            <a:r>
              <a:rPr lang="el-GR" sz="3600" b="0" dirty="0" smtClean="0"/>
              <a:t>1/3</a:t>
            </a:r>
            <a:endParaRPr lang="el-GR" sz="36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
        <p:nvSpPr>
          <p:cNvPr id="4" name="Ορθογώνιο 3"/>
          <p:cNvSpPr/>
          <p:nvPr/>
        </p:nvSpPr>
        <p:spPr>
          <a:xfrm>
            <a:off x="611560" y="4653136"/>
            <a:ext cx="3816424" cy="461665"/>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Tree>
    <p:extLst>
      <p:ext uri="{BB962C8B-B14F-4D97-AF65-F5344CB8AC3E}">
        <p14:creationId xmlns:p14="http://schemas.microsoft.com/office/powerpoint/2010/main" val="2792886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8240" y="1196850"/>
            <a:ext cx="6742112" cy="49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a:t>Προσωπικό τόξο στον </a:t>
            </a:r>
            <a:r>
              <a:rPr lang="el-GR" dirty="0" smtClean="0"/>
              <a:t>ασθενή</a:t>
            </a:r>
            <a:r>
              <a:rPr lang="el-GR" b="0" dirty="0"/>
              <a:t> </a:t>
            </a:r>
            <a:r>
              <a:rPr lang="el-GR" sz="3600" b="0" dirty="0" smtClean="0"/>
              <a:t>2/3</a:t>
            </a:r>
            <a:endParaRPr lang="el-GR" sz="360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
        <p:nvSpPr>
          <p:cNvPr id="4" name="Ορθογώνιο 3"/>
          <p:cNvSpPr/>
          <p:nvPr/>
        </p:nvSpPr>
        <p:spPr>
          <a:xfrm>
            <a:off x="1027818" y="6175613"/>
            <a:ext cx="6712534" cy="261610"/>
          </a:xfrm>
          <a:prstGeom prst="rect">
            <a:avLst/>
          </a:prstGeom>
        </p:spPr>
        <p:txBody>
          <a:bodyPr wrap="square">
            <a:spAutoFit/>
          </a:bodyPr>
          <a:lstStyle/>
          <a:p>
            <a:pPr algn="ctr">
              <a:spcAft>
                <a:spcPts val="0"/>
              </a:spcAft>
            </a:pPr>
            <a:r>
              <a:rPr lang="el-GR" sz="1100" dirty="0">
                <a:solidFill>
                  <a:srgbClr val="595959"/>
                </a:solidFill>
                <a:latin typeface="Calibri"/>
              </a:rPr>
              <a:t>© Ανδριτσάκης Δ. Ακίνητη επανορθωτική προσθετική. Εκδόσεις Ζαχαρόπουλος, Αθήνα, 2002</a:t>
            </a:r>
            <a:endParaRPr lang="el-GR" sz="1100" dirty="0">
              <a:effectLst/>
              <a:latin typeface="Times New Roman"/>
              <a:ea typeface="Times New Roman"/>
            </a:endParaRPr>
          </a:p>
        </p:txBody>
      </p:sp>
    </p:spTree>
    <p:extLst>
      <p:ext uri="{BB962C8B-B14F-4D97-AF65-F5344CB8AC3E}">
        <p14:creationId xmlns:p14="http://schemas.microsoft.com/office/powerpoint/2010/main" val="42283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9592" y="1196752"/>
            <a:ext cx="7272808" cy="520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a:t>Προσωπικό τόξο στον </a:t>
            </a:r>
            <a:r>
              <a:rPr lang="el-GR" dirty="0" smtClean="0"/>
              <a:t>ασθενή </a:t>
            </a:r>
            <a:r>
              <a:rPr lang="el-GR" sz="3600" b="0" dirty="0" smtClean="0"/>
              <a:t>3/3</a:t>
            </a:r>
            <a:endParaRPr lang="el-GR" sz="360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
        <p:nvSpPr>
          <p:cNvPr id="4" name="Ορθογώνιο 3"/>
          <p:cNvSpPr/>
          <p:nvPr/>
        </p:nvSpPr>
        <p:spPr>
          <a:xfrm>
            <a:off x="887894" y="6328564"/>
            <a:ext cx="7284505" cy="276999"/>
          </a:xfrm>
          <a:prstGeom prst="rect">
            <a:avLst/>
          </a:prstGeom>
        </p:spPr>
        <p:txBody>
          <a:bodyPr wrap="square">
            <a:spAutoFit/>
          </a:bodyPr>
          <a:lstStyle/>
          <a:p>
            <a:pPr algn="ctr">
              <a:spcAft>
                <a:spcPts val="0"/>
              </a:spcAft>
            </a:pPr>
            <a:r>
              <a:rPr lang="el-GR" sz="1200" dirty="0">
                <a:solidFill>
                  <a:srgbClr val="595959"/>
                </a:solidFill>
                <a:latin typeface="Calibri"/>
              </a:rPr>
              <a:t>© Ανδριτσάκης Δ. Ακίνητη επανορθωτική προσθετική. Εκδόσεις Ζαχαρόπουλος, Αθήνα, 2002</a:t>
            </a:r>
            <a:endParaRPr lang="el-GR" sz="1200" dirty="0">
              <a:effectLst/>
              <a:latin typeface="Times New Roman"/>
              <a:ea typeface="Times New Roman"/>
            </a:endParaRPr>
          </a:p>
        </p:txBody>
      </p:sp>
    </p:spTree>
    <p:extLst>
      <p:ext uri="{BB962C8B-B14F-4D97-AF65-F5344CB8AC3E}">
        <p14:creationId xmlns:p14="http://schemas.microsoft.com/office/powerpoint/2010/main" val="29031430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3608" y="1196752"/>
            <a:ext cx="691276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Ανάρτηση με καταγραφή προσωπικού </a:t>
            </a:r>
            <a:r>
              <a:rPr lang="el-GR" dirty="0" smtClean="0"/>
              <a:t>τόξου </a:t>
            </a:r>
            <a:r>
              <a:rPr lang="el-GR" sz="3800" b="0" dirty="0" smtClean="0"/>
              <a:t>1/2</a:t>
            </a:r>
            <a:endParaRPr lang="el-GR" sz="38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
        <p:nvSpPr>
          <p:cNvPr id="4" name="Ορθογώνιο 3"/>
          <p:cNvSpPr/>
          <p:nvPr/>
        </p:nvSpPr>
        <p:spPr>
          <a:xfrm rot="-5400000">
            <a:off x="5610670" y="3573596"/>
            <a:ext cx="5184576" cy="430887"/>
          </a:xfrm>
          <a:prstGeom prst="rect">
            <a:avLst/>
          </a:prstGeom>
        </p:spPr>
        <p:txBody>
          <a:bodyPr wrap="square">
            <a:spAutoFit/>
          </a:bodyPr>
          <a:lstStyle/>
          <a:p>
            <a:pPr algn="ctr">
              <a:spcAft>
                <a:spcPts val="0"/>
              </a:spcAft>
            </a:pPr>
            <a:r>
              <a:rPr lang="el-GR" sz="1100" dirty="0">
                <a:solidFill>
                  <a:srgbClr val="595959"/>
                </a:solidFill>
                <a:latin typeface="Calibri"/>
              </a:rPr>
              <a:t>© Δημητροπούλου Ε. Η εργαστηριακή διαδικασία στην Ακίνητη Προσθετική.</a:t>
            </a:r>
            <a:r>
              <a:rPr lang="el-GR" sz="1100" dirty="0">
                <a:latin typeface="Calibri"/>
                <a:ea typeface="Times New Roman"/>
              </a:rPr>
              <a:t> </a:t>
            </a:r>
            <a:r>
              <a:rPr lang="el-GR" sz="1100" dirty="0">
                <a:solidFill>
                  <a:srgbClr val="595959"/>
                </a:solidFill>
                <a:latin typeface="Calibri"/>
              </a:rPr>
              <a:t>Αυτοέκδοση. Αθήνα 2004</a:t>
            </a:r>
            <a:endParaRPr lang="el-GR" sz="1100" dirty="0">
              <a:effectLst/>
              <a:latin typeface="Times New Roman"/>
              <a:ea typeface="Times New Roman"/>
            </a:endParaRPr>
          </a:p>
        </p:txBody>
      </p:sp>
    </p:spTree>
    <p:extLst>
      <p:ext uri="{BB962C8B-B14F-4D97-AF65-F5344CB8AC3E}">
        <p14:creationId xmlns:p14="http://schemas.microsoft.com/office/powerpoint/2010/main" val="1542303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ppt_x"/>
                                          </p:val>
                                        </p:tav>
                                        <p:tav tm="100000">
                                          <p:val>
                                            <p:strVal val="#ppt_x"/>
                                          </p:val>
                                        </p:tav>
                                      </p:tavLst>
                                    </p:anim>
                                    <p:anim calcmode="lin" valueType="num">
                                      <p:cBhvr additive="base">
                                        <p:cTn id="8"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84" y="1268760"/>
            <a:ext cx="3752800" cy="292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3429000"/>
            <a:ext cx="3693001" cy="281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Ανάρτηση με καταγραφή προσωπικού </a:t>
            </a:r>
            <a:r>
              <a:rPr lang="el-GR" dirty="0" smtClean="0"/>
              <a:t>τόξου </a:t>
            </a:r>
            <a:r>
              <a:rPr lang="el-GR" sz="3800" b="0" dirty="0" smtClean="0"/>
              <a:t>2/2</a:t>
            </a:r>
            <a:endParaRPr lang="el-GR" sz="38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
        <p:nvSpPr>
          <p:cNvPr id="4" name="Ορθογώνιο 3"/>
          <p:cNvSpPr/>
          <p:nvPr/>
        </p:nvSpPr>
        <p:spPr>
          <a:xfrm>
            <a:off x="805880" y="4375683"/>
            <a:ext cx="3774504" cy="461665"/>
          </a:xfrm>
          <a:prstGeom prst="rect">
            <a:avLst/>
          </a:prstGeom>
        </p:spPr>
        <p:txBody>
          <a:bodyPr wrap="square">
            <a:spAutoFit/>
          </a:bodyPr>
          <a:lstStyle/>
          <a:p>
            <a:pPr algn="ctr">
              <a:spcAft>
                <a:spcPts val="0"/>
              </a:spcAft>
            </a:pPr>
            <a:r>
              <a:rPr lang="el-GR" sz="1200" dirty="0">
                <a:solidFill>
                  <a:srgbClr val="595959"/>
                </a:solidFill>
                <a:latin typeface="Calibri"/>
              </a:rPr>
              <a:t>© Δημητροπούλου Ε. Η εργαστηριακή διαδικασία στην Ακίνητη Προσθετική.</a:t>
            </a:r>
            <a:r>
              <a:rPr lang="el-GR" sz="1200" dirty="0">
                <a:latin typeface="Calibri"/>
                <a:ea typeface="Times New Roman"/>
              </a:rPr>
              <a:t> </a:t>
            </a:r>
            <a:r>
              <a:rPr lang="el-GR" sz="1200" dirty="0">
                <a:solidFill>
                  <a:srgbClr val="595959"/>
                </a:solidFill>
                <a:latin typeface="Calibri"/>
              </a:rPr>
              <a:t>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1721105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additive="base">
                                        <p:cTn id="7" dur="500" fill="hold"/>
                                        <p:tgtEl>
                                          <p:spTgt spid="68610"/>
                                        </p:tgtEl>
                                        <p:attrNameLst>
                                          <p:attrName>ppt_x</p:attrName>
                                        </p:attrNameLst>
                                      </p:cBhvr>
                                      <p:tavLst>
                                        <p:tav tm="0">
                                          <p:val>
                                            <p:strVal val="#ppt_x"/>
                                          </p:val>
                                        </p:tav>
                                        <p:tav tm="100000">
                                          <p:val>
                                            <p:strVal val="#ppt_x"/>
                                          </p:val>
                                        </p:tav>
                                      </p:tavLst>
                                    </p:anim>
                                    <p:anim calcmode="lin" valueType="num">
                                      <p:cBhvr additive="base">
                                        <p:cTn id="8" dur="500" fill="hold"/>
                                        <p:tgtEl>
                                          <p:spTgt spid="6861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68611"/>
                                        </p:tgtEl>
                                        <p:attrNameLst>
                                          <p:attrName>style.visibility</p:attrName>
                                        </p:attrNameLst>
                                      </p:cBhvr>
                                      <p:to>
                                        <p:strVal val="visible"/>
                                      </p:to>
                                    </p:set>
                                    <p:anim calcmode="lin" valueType="num">
                                      <p:cBhvr additive="base">
                                        <p:cTn id="13" dur="500" fill="hold"/>
                                        <p:tgtEl>
                                          <p:spTgt spid="68611"/>
                                        </p:tgtEl>
                                        <p:attrNameLst>
                                          <p:attrName>ppt_x</p:attrName>
                                        </p:attrNameLst>
                                      </p:cBhvr>
                                      <p:tavLst>
                                        <p:tav tm="0">
                                          <p:val>
                                            <p:strVal val="1+#ppt_w/2"/>
                                          </p:val>
                                        </p:tav>
                                        <p:tav tm="100000">
                                          <p:val>
                                            <p:strVal val="#ppt_x"/>
                                          </p:val>
                                        </p:tav>
                                      </p:tavLst>
                                    </p:anim>
                                    <p:anim calcmode="lin" valueType="num">
                                      <p:cBhvr additive="base">
                                        <p:cTn id="14" dur="500" fill="hold"/>
                                        <p:tgtEl>
                                          <p:spTgt spid="68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7624" y="1324460"/>
            <a:ext cx="6830144" cy="496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Ολοκληρωμένη ανάρτηση των εκμαγείων στον αρθρωτήρα</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
        <p:nvSpPr>
          <p:cNvPr id="4" name="Ορθογώνιο 3"/>
          <p:cNvSpPr/>
          <p:nvPr/>
        </p:nvSpPr>
        <p:spPr>
          <a:xfrm>
            <a:off x="1187624" y="6291837"/>
            <a:ext cx="6830144" cy="276999"/>
          </a:xfrm>
          <a:prstGeom prst="rect">
            <a:avLst/>
          </a:prstGeom>
        </p:spPr>
        <p:txBody>
          <a:bodyPr wrap="square">
            <a:spAutoFit/>
          </a:bodyPr>
          <a:lstStyle/>
          <a:p>
            <a:pPr algn="ctr">
              <a:spcAft>
                <a:spcPts val="0"/>
              </a:spcAft>
            </a:pPr>
            <a:r>
              <a:rPr lang="el-GR" sz="1200" dirty="0">
                <a:solidFill>
                  <a:srgbClr val="595959"/>
                </a:solidFill>
                <a:latin typeface="Calibri"/>
              </a:rPr>
              <a:t>© Δημητροπούλου Ε. Η εργαστηριακή διαδικασία στην Ακίνητη Προσθετική.</a:t>
            </a:r>
            <a:r>
              <a:rPr lang="el-GR" sz="1200" dirty="0">
                <a:latin typeface="Calibri"/>
                <a:ea typeface="Times New Roman"/>
              </a:rPr>
              <a:t> </a:t>
            </a:r>
            <a:r>
              <a:rPr lang="el-GR" sz="1200" dirty="0">
                <a:solidFill>
                  <a:srgbClr val="595959"/>
                </a:solidFill>
                <a:latin typeface="Calibri"/>
              </a:rPr>
              <a:t>Αυτοέκδοση. Αθήνα 2004</a:t>
            </a:r>
            <a:endParaRPr lang="el-GR" sz="1200" dirty="0">
              <a:effectLst/>
              <a:latin typeface="Times New Roman"/>
              <a:ea typeface="Times New Roman"/>
            </a:endParaRPr>
          </a:p>
        </p:txBody>
      </p:sp>
    </p:spTree>
    <p:extLst>
      <p:ext uri="{BB962C8B-B14F-4D97-AF65-F5344CB8AC3E}">
        <p14:creationId xmlns:p14="http://schemas.microsoft.com/office/powerpoint/2010/main" val="3417288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500" fill="hold"/>
                                        <p:tgtEl>
                                          <p:spTgt spid="69634"/>
                                        </p:tgtEl>
                                        <p:attrNameLst>
                                          <p:attrName>ppt_w</p:attrName>
                                        </p:attrNameLst>
                                      </p:cBhvr>
                                      <p:tavLst>
                                        <p:tav tm="0">
                                          <p:val>
                                            <p:fltVal val="0"/>
                                          </p:val>
                                        </p:tav>
                                        <p:tav tm="100000">
                                          <p:val>
                                            <p:strVal val="#ppt_w"/>
                                          </p:val>
                                        </p:tav>
                                      </p:tavLst>
                                    </p:anim>
                                    <p:anim calcmode="lin" valueType="num">
                                      <p:cBhvr>
                                        <p:cTn id="8" dur="500" fill="hold"/>
                                        <p:tgtEl>
                                          <p:spTgt spid="69634"/>
                                        </p:tgtEl>
                                        <p:attrNameLst>
                                          <p:attrName>ppt_h</p:attrName>
                                        </p:attrNameLst>
                                      </p:cBhvr>
                                      <p:tavLst>
                                        <p:tav tm="0">
                                          <p:val>
                                            <p:fltVal val="0"/>
                                          </p:val>
                                        </p:tav>
                                        <p:tav tm="100000">
                                          <p:val>
                                            <p:strVal val="#ppt_h"/>
                                          </p:val>
                                        </p:tav>
                                      </p:tavLst>
                                    </p:anim>
                                    <p:anim calcmode="lin" valueType="num">
                                      <p:cBhvr>
                                        <p:cTn id="9" dur="500" fill="hold"/>
                                        <p:tgtEl>
                                          <p:spTgt spid="69634"/>
                                        </p:tgtEl>
                                        <p:attrNameLst>
                                          <p:attrName>ppt_x</p:attrName>
                                        </p:attrNameLst>
                                      </p:cBhvr>
                                      <p:tavLst>
                                        <p:tav tm="0">
                                          <p:val>
                                            <p:fltVal val="0.5"/>
                                          </p:val>
                                        </p:tav>
                                        <p:tav tm="100000">
                                          <p:val>
                                            <p:strVal val="#ppt_x"/>
                                          </p:val>
                                        </p:tav>
                                      </p:tavLst>
                                    </p:anim>
                                    <p:anim calcmode="lin" valueType="num">
                                      <p:cBhvr>
                                        <p:cTn id="10" dur="500" fill="hold"/>
                                        <p:tgtEl>
                                          <p:spTgt spid="696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6843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0783406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Αριστείδης Γαλιατσάτος 2014. Αριστείδης Γαλιατσάτος. «Ακίνητη Προσθετική Ι (Θ). Ενότητα 3</a:t>
            </a:r>
            <a:r>
              <a:rPr lang="en-US" sz="2000" dirty="0" smtClean="0"/>
              <a:t>:</a:t>
            </a:r>
            <a:r>
              <a:rPr lang="el-GR" sz="2000" dirty="0" smtClean="0"/>
              <a:t> Διαχωρισμός κολοβωμάτων».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407512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ln w="38100">
            <a:noFill/>
            <a:miter lim="800000"/>
            <a:headEnd/>
            <a:tailEnd/>
          </a:ln>
        </p:spPr>
        <p:txBody>
          <a:bodyPr>
            <a:normAutofit/>
          </a:bodyPr>
          <a:lstStyle/>
          <a:p>
            <a:r>
              <a:rPr lang="el-GR" altLang="el-GR" b="1" dirty="0" smtClean="0"/>
              <a:t>Παρασκευή αυχενικών  ορίων</a:t>
            </a:r>
            <a:endParaRPr lang="en-GB" altLang="el-GR" b="1" dirty="0"/>
          </a:p>
        </p:txBody>
      </p:sp>
      <p:sp>
        <p:nvSpPr>
          <p:cNvPr id="6" name="TextBox 5"/>
          <p:cNvSpPr txBox="1"/>
          <p:nvPr/>
        </p:nvSpPr>
        <p:spPr>
          <a:xfrm>
            <a:off x="3646586" y="558924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pic>
        <p:nvPicPr>
          <p:cNvPr id="2" name="Εικόνα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483768" y="1340768"/>
            <a:ext cx="4392488" cy="4248472"/>
          </a:xfrm>
          <a:prstGeom prst="rect">
            <a:avLst/>
          </a:prstGeom>
        </p:spPr>
      </p:pic>
    </p:spTree>
    <p:extLst>
      <p:ext uri="{BB962C8B-B14F-4D97-AF65-F5344CB8AC3E}">
        <p14:creationId xmlns:p14="http://schemas.microsoft.com/office/powerpoint/2010/main" val="267043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320260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3780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69848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0" indent="0">
              <a:buNone/>
            </a:pPr>
            <a:endParaRPr lang="el-GR" sz="2000" dirty="0" smtClean="0"/>
          </a:p>
          <a:p>
            <a:pPr marL="457200" indent="-457200">
              <a:buFont typeface="+mj-lt"/>
              <a:buAutoNum type="arabicPeriod"/>
            </a:pPr>
            <a:r>
              <a:rPr lang="el-GR" sz="2000" dirty="0" smtClean="0"/>
              <a:t>Ανδριτσάκης </a:t>
            </a:r>
            <a:r>
              <a:rPr lang="el-GR" sz="2000" dirty="0"/>
              <a:t>Δ. Ακίνητη επανορθωτική προσθετική. Εκδόσεις Ζαχαρόπουλος, Αθήνα, </a:t>
            </a:r>
            <a:r>
              <a:rPr lang="el-GR" sz="2000" dirty="0" smtClean="0"/>
              <a:t>2002</a:t>
            </a:r>
          </a:p>
          <a:p>
            <a:pPr marL="457200" indent="-457200">
              <a:buFont typeface="+mj-lt"/>
              <a:buAutoNum type="arabicPeriod"/>
            </a:pPr>
            <a:r>
              <a:rPr lang="el-GR" sz="2000" dirty="0"/>
              <a:t>Δημητροπούλου Ε. Η εργαστηριακή διαδικασία στην Ακίνητη Προσθετική. Αυτοέκδοση. Αθήνα 2004. </a:t>
            </a:r>
          </a:p>
          <a:p>
            <a:pPr marL="457200" indent="-457200">
              <a:buFont typeface="+mj-lt"/>
              <a:buAutoNum type="arabicPeriod"/>
            </a:pPr>
            <a:r>
              <a:rPr lang="en-GB" sz="2000" dirty="0" smtClean="0"/>
              <a:t>Τσούτσος </a:t>
            </a:r>
            <a:r>
              <a:rPr lang="en-GB" sz="2000" dirty="0"/>
              <a:t>Α, Ανδριτσάκης Δ. Ακίνητη κλινική </a:t>
            </a:r>
            <a:r>
              <a:rPr lang="en-GB" sz="2000" dirty="0" smtClean="0"/>
              <a:t>Προσθετικ</a:t>
            </a:r>
            <a:r>
              <a:rPr lang="el-GR" sz="2000" dirty="0" smtClean="0"/>
              <a:t>ή</a:t>
            </a:r>
            <a:r>
              <a:rPr lang="en-GB" sz="2000" dirty="0" smtClean="0"/>
              <a:t> </a:t>
            </a:r>
            <a:r>
              <a:rPr lang="en-GB" sz="2000" dirty="0"/>
              <a:t>– Έγχρωμος Άτλαντας. 1η  έκδοση, εκδόσεις </a:t>
            </a:r>
            <a:r>
              <a:rPr lang="en-GB" sz="2000" dirty="0" smtClean="0"/>
              <a:t>Datamedica</a:t>
            </a:r>
            <a:r>
              <a:rPr lang="el-GR" sz="2000" dirty="0" smtClean="0"/>
              <a:t>, Αθήνα 1987.</a:t>
            </a:r>
          </a:p>
          <a:p>
            <a:pPr marL="457200" indent="-457200">
              <a:buFont typeface="+mj-lt"/>
              <a:buAutoNum type="arabicPeriod"/>
            </a:pPr>
            <a:endParaRPr lang="el-GR" sz="2000" dirty="0" smtClean="0"/>
          </a:p>
          <a:p>
            <a:pPr marL="457200" indent="-457200">
              <a:buFont typeface="+mj-lt"/>
              <a:buAutoNum type="arabicPeriod"/>
            </a:pP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9397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311325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522004" y="1817440"/>
            <a:ext cx="6120680" cy="5040560"/>
          </a:xfrm>
        </p:spPr>
        <p:txBody>
          <a:bodyPr>
            <a:normAutofit/>
          </a:bodyPr>
          <a:lstStyle/>
          <a:p>
            <a:pPr marL="0" indent="0" algn="ctr">
              <a:lnSpc>
                <a:spcPct val="150000"/>
              </a:lnSpc>
              <a:buNone/>
            </a:pPr>
            <a:r>
              <a:rPr lang="el-GR" altLang="el-GR" sz="2400" b="1" dirty="0">
                <a:solidFill>
                  <a:srgbClr val="075075"/>
                </a:solidFill>
              </a:rPr>
              <a:t>Αυχενικό όριο </a:t>
            </a:r>
            <a:r>
              <a:rPr lang="el-GR" altLang="el-GR" sz="2400" dirty="0"/>
              <a:t>της παρασκευής του δοντιού ορίζεται η ακμή της δίεδρης γωνίας μεταξύ παρασκευασμένης και άθικτης οδοντικής ουσίας.</a:t>
            </a:r>
            <a:endParaRPr lang="el-GR" sz="2400" dirty="0"/>
          </a:p>
        </p:txBody>
      </p:sp>
      <p:sp>
        <p:nvSpPr>
          <p:cNvPr id="4" name="Τίτλος 3"/>
          <p:cNvSpPr>
            <a:spLocks noGrp="1"/>
          </p:cNvSpPr>
          <p:nvPr>
            <p:ph type="title"/>
          </p:nvPr>
        </p:nvSpPr>
        <p:spPr>
          <a:xfrm>
            <a:off x="457200" y="332656"/>
            <a:ext cx="8229600" cy="908720"/>
          </a:xfrm>
        </p:spPr>
        <p:txBody>
          <a:bodyPr/>
          <a:lstStyle/>
          <a:p>
            <a:r>
              <a:rPr lang="el-GR" dirty="0" smtClean="0"/>
              <a:t>Αυχενικό όριο</a:t>
            </a:r>
            <a:endParaRPr lang="el-GR" sz="36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3461018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Απεικόνιση αυχενικού  ορίου</a:t>
            </a:r>
            <a:endParaRPr lang="el-GR" dirty="0"/>
          </a:p>
        </p:txBody>
      </p:sp>
      <p:sp>
        <p:nvSpPr>
          <p:cNvPr id="10" name="TextBox 9"/>
          <p:cNvSpPr txBox="1"/>
          <p:nvPr/>
        </p:nvSpPr>
        <p:spPr>
          <a:xfrm>
            <a:off x="3502570" y="515719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pic>
        <p:nvPicPr>
          <p:cNvPr id="12" name="Picture 2" descr="E:\Back-up\Patients new folder final\Dimou Sofia\IMG_225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1700808"/>
            <a:ext cx="576064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338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extLst>
              <p:ext uri="{D42A27DB-BD31-4B8C-83A1-F6EECF244321}">
                <p14:modId xmlns:p14="http://schemas.microsoft.com/office/powerpoint/2010/main" val="141545468"/>
              </p:ext>
            </p:extLst>
          </p:nvPr>
        </p:nvGraphicFramePr>
        <p:xfrm>
          <a:off x="1205880" y="1196752"/>
          <a:ext cx="6732240" cy="5049180"/>
        </p:xfrm>
        <a:graphic>
          <a:graphicData uri="http://schemas.openxmlformats.org/presentationml/2006/ole">
            <mc:AlternateContent xmlns:mc="http://schemas.openxmlformats.org/markup-compatibility/2006">
              <mc:Choice xmlns:v="urn:schemas-microsoft-com:vml" Requires="v">
                <p:oleObj spid="_x0000_s1063" name="Διαφάνεια" r:id="rId4" imgW="4572000" imgH="3429000" progId="PowerPoint.Slide.8">
                  <p:embed/>
                </p:oleObj>
              </mc:Choice>
              <mc:Fallback>
                <p:oleObj name="Διαφάνεια" r:id="rId4" imgW="4572000" imgH="3429000" progId="PowerPoint.Slide.8">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880" y="1196752"/>
                        <a:ext cx="6732240" cy="50491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Τίτλος 1"/>
          <p:cNvSpPr>
            <a:spLocks noGrp="1"/>
          </p:cNvSpPr>
          <p:nvPr>
            <p:ph type="title"/>
          </p:nvPr>
        </p:nvSpPr>
        <p:spPr>
          <a:xfrm>
            <a:off x="323528" y="116632"/>
            <a:ext cx="8496944" cy="908720"/>
          </a:xfrm>
        </p:spPr>
        <p:txBody>
          <a:bodyPr>
            <a:noAutofit/>
          </a:bodyPr>
          <a:lstStyle/>
          <a:p>
            <a:r>
              <a:rPr lang="el-GR" sz="3600" dirty="0" smtClean="0"/>
              <a:t>Εφαρμογή στεφάνης στο αυχενικό όριο </a:t>
            </a:r>
            <a:r>
              <a:rPr lang="el-GR" sz="3200" b="0" dirty="0" smtClean="0"/>
              <a:t>1/3</a:t>
            </a:r>
            <a:endParaRPr lang="el-GR" sz="3200" b="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6" name="Ορθογώνιο 5"/>
          <p:cNvSpPr/>
          <p:nvPr/>
        </p:nvSpPr>
        <p:spPr>
          <a:xfrm>
            <a:off x="1205880" y="6237312"/>
            <a:ext cx="6732240" cy="261610"/>
          </a:xfrm>
          <a:prstGeom prst="rect">
            <a:avLst/>
          </a:prstGeom>
        </p:spPr>
        <p:txBody>
          <a:bodyPr wrap="square">
            <a:spAutoFit/>
          </a:bodyPr>
          <a:lstStyle/>
          <a:p>
            <a:pPr lvl="0" algn="ctr">
              <a:spcAft>
                <a:spcPts val="0"/>
              </a:spcAft>
            </a:pPr>
            <a:r>
              <a:rPr lang="el-GR" sz="1100" dirty="0">
                <a:solidFill>
                  <a:srgbClr val="595959"/>
                </a:solidFill>
                <a:latin typeface="Calibri"/>
              </a:rPr>
              <a:t>© Δημητροπούλου Ε. Η εργαστηριακή διαδικασία στην Ακίνητη Προσθετική.</a:t>
            </a:r>
            <a:r>
              <a:rPr lang="el-GR" sz="1100" dirty="0">
                <a:solidFill>
                  <a:prstClr val="black"/>
                </a:solidFill>
                <a:latin typeface="Calibri"/>
                <a:ea typeface="Times New Roman"/>
              </a:rPr>
              <a:t> </a:t>
            </a:r>
            <a:r>
              <a:rPr lang="el-GR" sz="1100" dirty="0">
                <a:solidFill>
                  <a:srgbClr val="595959"/>
                </a:solidFill>
                <a:latin typeface="Calibri"/>
              </a:rPr>
              <a:t>Αυτοέκδοση. Αθήνα 2004</a:t>
            </a:r>
            <a:endParaRPr lang="el-GR" sz="1100" dirty="0">
              <a:solidFill>
                <a:prstClr val="black"/>
              </a:solidFill>
              <a:latin typeface="Calibri"/>
              <a:ea typeface="Times New Roman"/>
            </a:endParaRPr>
          </a:p>
        </p:txBody>
      </p:sp>
    </p:spTree>
    <p:extLst>
      <p:ext uri="{BB962C8B-B14F-4D97-AF65-F5344CB8AC3E}">
        <p14:creationId xmlns:p14="http://schemas.microsoft.com/office/powerpoint/2010/main" val="3252230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16632"/>
            <a:ext cx="8496944" cy="908720"/>
          </a:xfrm>
        </p:spPr>
        <p:txBody>
          <a:bodyPr>
            <a:normAutofit fontScale="90000"/>
          </a:bodyPr>
          <a:lstStyle/>
          <a:p>
            <a:r>
              <a:rPr lang="el-GR" dirty="0"/>
              <a:t>Εφαρμογή στεφάνης στο αυχενικό όριο </a:t>
            </a:r>
            <a:r>
              <a:rPr lang="el-GR" sz="3600" b="0" dirty="0" smtClean="0"/>
              <a:t>2/3</a:t>
            </a: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pic>
        <p:nvPicPr>
          <p:cNvPr id="9" name="Εικόνα 8"/>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755575" y="1340767"/>
            <a:ext cx="4133295" cy="3672409"/>
          </a:xfrm>
          <a:prstGeom prst="snip1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39952" y="3501008"/>
            <a:ext cx="3974976" cy="3091648"/>
          </a:xfrm>
          <a:prstGeom prst="snip2DiagRect">
            <a:avLst>
              <a:gd name="adj1" fmla="val 21813"/>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4888870" y="303847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1" name="TextBox 10"/>
          <p:cNvSpPr txBox="1"/>
          <p:nvPr/>
        </p:nvSpPr>
        <p:spPr>
          <a:xfrm>
            <a:off x="2123728" y="6261913"/>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8545699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271</TotalTime>
  <Words>1730</Words>
  <Application>Microsoft Office PowerPoint</Application>
  <PresentationFormat>Προβολή στην οθόνη (4:3)</PresentationFormat>
  <Paragraphs>270</Paragraphs>
  <Slides>54</Slides>
  <Notes>39</Notes>
  <HiddenSlides>0</HiddenSlides>
  <MMClips>0</MMClips>
  <ScaleCrop>false</ScaleCrop>
  <HeadingPairs>
    <vt:vector size="6" baseType="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54</vt:i4>
      </vt:variant>
    </vt:vector>
  </HeadingPairs>
  <TitlesOfParts>
    <vt:vector size="58" baseType="lpstr">
      <vt:lpstr>template</vt:lpstr>
      <vt:lpstr>1_OC_template_updated</vt:lpstr>
      <vt:lpstr>OC_template_updated</vt:lpstr>
      <vt:lpstr>Διαφάνεια</vt:lpstr>
      <vt:lpstr>Ακίνητη Προσθετική Ι (Θ)</vt:lpstr>
      <vt:lpstr>Διαχωρισμός των κολοβωμάτων</vt:lpstr>
      <vt:lpstr>Χειροκίνητα </vt:lpstr>
      <vt:lpstr>Με μηχανικό τρόπο</vt:lpstr>
      <vt:lpstr>Παρασκευή αυχενικών  ορίων</vt:lpstr>
      <vt:lpstr>Αυχενικό όριο</vt:lpstr>
      <vt:lpstr>Απεικόνιση αυχενικού  ορίου</vt:lpstr>
      <vt:lpstr>Εφαρμογή στεφάνης στο αυχενικό όριο 1/3</vt:lpstr>
      <vt:lpstr>Εφαρμογή στεφάνης στο αυχενικό όριο 2/3</vt:lpstr>
      <vt:lpstr>Εφαρμογή στεφάνης στο αυχενικό όριο 3/3</vt:lpstr>
      <vt:lpstr>Μη σωστή εφαρμογή στεφάνης στο αυχενικό όριο</vt:lpstr>
      <vt:lpstr>Θέσεις τοποθέτησης του αυχενικού ορίου</vt:lpstr>
      <vt:lpstr>Αυχενικό όριο χωρίς βάθρο (σχήμα)</vt:lpstr>
      <vt:lpstr>Αυχενικό όριο χωρίς βάθρο (κλινική εικόνα)</vt:lpstr>
      <vt:lpstr>Αυχενικό όριο τοξοειδούς παρασκευής (σχήμα)</vt:lpstr>
      <vt:lpstr>Αυχενικό όριο τοξοειδούς παρασκευής (κλινική εικόνα)</vt:lpstr>
      <vt:lpstr>Αυχενικό όριο βάθρου 90 μοιρών (σχήμα)</vt:lpstr>
      <vt:lpstr>Αυχενικό όριο βάθρου 90 μοιρών (κλινική εικόνα)</vt:lpstr>
      <vt:lpstr>Αυχενικό όριο βάθρου με λοξοτόμηση (σχήμα)</vt:lpstr>
      <vt:lpstr>Αυχενικό όριο βάθρου με λοξοτόμηση (κλινική εικόνα)</vt:lpstr>
      <vt:lpstr>Είδη αυχενικών ορίων </vt:lpstr>
      <vt:lpstr>Παρασκευή αυχενικού ορίου</vt:lpstr>
      <vt:lpstr>Σκοποί της παρασκευής του αυχενικού ορίου</vt:lpstr>
      <vt:lpstr>Διαδικασία παρασκευής αυχενικού ορίου</vt:lpstr>
      <vt:lpstr>Απεικόνιση διαδικασίας παρασκευής αυχενικού ορίου 1/2</vt:lpstr>
      <vt:lpstr>Απεικόνιση διαδικασίας παρασκευής αυχενικού ορίου 2/2</vt:lpstr>
      <vt:lpstr>Επισήμανση μόνο με κόκκινο κέρινο μολύβι</vt:lpstr>
      <vt:lpstr>Δημιουργία χώρου στο κολόβωμα</vt:lpstr>
      <vt:lpstr>Βερνίκι δημιουργίας χώρου</vt:lpstr>
      <vt:lpstr>Τοποθέτηση βερνικιού δημιουργίας χώρου 1/2</vt:lpstr>
      <vt:lpstr>Τοποθέτηση βερνικιού δημιουργίας χώρου 2/2</vt:lpstr>
      <vt:lpstr>Ανάρτηση στον αρθρωτήρα</vt:lpstr>
      <vt:lpstr>Ανάρτηση χωρίς καταγραφή προσωπικού τόξου 1/7</vt:lpstr>
      <vt:lpstr>Ανάρτηση χωρίς καταγραφή προσωπικού τόξου 2/7</vt:lpstr>
      <vt:lpstr>Ανάρτηση χωρίς καταγραφή προσωπικού τόξου 3/7</vt:lpstr>
      <vt:lpstr>Ανάρτηση χωρίς καταγραφή προσωπικού τόξου 4/7</vt:lpstr>
      <vt:lpstr>Ανάρτηση χωρίς καταγραφή προσωπικού τόξου 5/7</vt:lpstr>
      <vt:lpstr>Ανάρτηση χωρίς καταγραφή προσωπικού τόξου 6/7</vt:lpstr>
      <vt:lpstr>Ανάρτηση χωρίς καταγραφή προσωπικού τόξου 7/7</vt:lpstr>
      <vt:lpstr>Ανάρτηση με καταγραφή προσωπικού τόξου </vt:lpstr>
      <vt:lpstr>Προσωπικό τόξο στον ασθενή 1/3</vt:lpstr>
      <vt:lpstr>Προσωπικό τόξο στον ασθενή 2/3</vt:lpstr>
      <vt:lpstr>Προσωπικό τόξο στον ασθενή 3/3</vt:lpstr>
      <vt:lpstr>Ανάρτηση με καταγραφή προσωπικού τόξου 1/2</vt:lpstr>
      <vt:lpstr>Ανάρτηση με καταγραφή προσωπικού τόξου 2/2</vt:lpstr>
      <vt:lpstr>Ολοκληρωμένη ανάρτηση των εκμαγείων στον αρθρωτήρα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Ακίνητη Προσθετική Ι</dc:title>
  <dc:creator>opencourses@teiath.gr</dc:creator>
  <cp:lastModifiedBy>natasakar new</cp:lastModifiedBy>
  <cp:revision>48</cp:revision>
  <dcterms:created xsi:type="dcterms:W3CDTF">2013-12-20T13:52:38Z</dcterms:created>
  <dcterms:modified xsi:type="dcterms:W3CDTF">2015-03-10T14:50:03Z</dcterms:modified>
</cp:coreProperties>
</file>