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88"/>
  </p:notesMasterIdLst>
  <p:handoutMasterIdLst>
    <p:handoutMasterId r:id="rId89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91" r:id="rId64"/>
    <p:sldId id="375" r:id="rId65"/>
    <p:sldId id="376" r:id="rId66"/>
    <p:sldId id="377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385" r:id="rId75"/>
    <p:sldId id="386" r:id="rId76"/>
    <p:sldId id="387" r:id="rId77"/>
    <p:sldId id="388" r:id="rId78"/>
    <p:sldId id="389" r:id="rId79"/>
    <p:sldId id="390" r:id="rId80"/>
    <p:sldId id="257" r:id="rId81"/>
    <p:sldId id="262" r:id="rId82"/>
    <p:sldId id="264" r:id="rId83"/>
    <p:sldId id="265" r:id="rId84"/>
    <p:sldId id="313" r:id="rId85"/>
    <p:sldId id="266" r:id="rId86"/>
    <p:sldId id="261" r:id="rId87"/>
  </p:sldIdLst>
  <p:sldSz cx="9144000" cy="6858000" type="screen4x3"/>
  <p:notesSz cx="7104063" cy="10234613"/>
  <p:custDataLst>
    <p:tags r:id="rId9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13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gs" Target="tags/tag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69D1E-4DB6-4557-9768-7E5EA52C1A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69D1E-4DB6-4557-9768-7E5EA52C1A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69D1E-4DB6-4557-9768-7E5EA52C1AC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69D1E-4DB6-4557-9768-7E5EA52C1AC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69D1E-4DB6-4557-9768-7E5EA52C1AC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69D1E-4DB6-4557-9768-7E5EA52C1AC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69D1E-4DB6-4557-9768-7E5EA52C1AC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clerallens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άσκηση φακών επαφής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Σκληρικοί</a:t>
            </a:r>
            <a:r>
              <a:rPr lang="el-GR" sz="2800" dirty="0" smtClean="0"/>
              <a:t> φακοί </a:t>
            </a:r>
            <a:r>
              <a:rPr lang="el-GR" sz="2800" dirty="0" err="1" smtClean="0"/>
              <a:t>επαφης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Αθηνά </a:t>
            </a:r>
            <a:r>
              <a:rPr lang="el-GR" sz="2400" dirty="0" err="1" smtClean="0"/>
              <a:t>Πλακίτση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Οπτικής &amp; </a:t>
            </a:r>
            <a:r>
              <a:rPr lang="el-GR" sz="2400" dirty="0" err="1" smtClean="0"/>
              <a:t>Οπτομετρίας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Βελτίωση της Όρασης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Ακανόνιστος κερατοειδής </a:t>
            </a:r>
            <a:r>
              <a:rPr lang="el-GR" sz="2800" dirty="0" smtClean="0"/>
              <a:t>- </a:t>
            </a:r>
            <a:r>
              <a:rPr lang="el-GR" sz="2800" b="1" dirty="0" err="1" smtClean="0"/>
              <a:t>Κερατοειδική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Εκτασία</a:t>
            </a:r>
            <a:r>
              <a:rPr lang="el-GR" sz="2800" b="1" dirty="0" smtClean="0"/>
              <a:t> </a:t>
            </a:r>
          </a:p>
          <a:p>
            <a:pPr marL="0" indent="0">
              <a:buNone/>
            </a:pPr>
            <a:r>
              <a:rPr lang="el-GR" sz="2800" dirty="0" smtClean="0"/>
              <a:t>Το μεγαλύτερο τμήμα σε στη κατηγορία του ακανόνιστου κερατοειδή είναι </a:t>
            </a:r>
            <a:r>
              <a:rPr lang="el-GR" sz="2800" b="1" dirty="0" err="1" smtClean="0"/>
              <a:t>κερατοειδική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εκτασία</a:t>
            </a:r>
            <a:r>
              <a:rPr lang="el-GR" sz="2800" dirty="0" smtClean="0"/>
              <a:t>, που </a:t>
            </a:r>
            <a:r>
              <a:rPr lang="el-GR" sz="2800" dirty="0" smtClean="0"/>
              <a:t>μπορεί να χωριστεί σε δύο κατηγορίες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r>
              <a:rPr lang="el-GR" sz="2800" b="1" dirty="0" smtClean="0"/>
              <a:t>Πρωτογενή </a:t>
            </a:r>
            <a:r>
              <a:rPr lang="el-GR" sz="2800" b="1" dirty="0" err="1" smtClean="0"/>
              <a:t>κερατοειδική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εκτασία</a:t>
            </a:r>
            <a:endParaRPr lang="el-GR" sz="2800" dirty="0" smtClean="0"/>
          </a:p>
          <a:p>
            <a:r>
              <a:rPr lang="el-GR" sz="2800" b="1" dirty="0" smtClean="0"/>
              <a:t>Δευτερογενή </a:t>
            </a:r>
            <a:r>
              <a:rPr lang="el-GR" sz="2800" b="1" dirty="0" err="1" smtClean="0"/>
              <a:t>κερατοειδική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εκτασία</a:t>
            </a:r>
            <a:r>
              <a:rPr lang="el-GR" sz="2800" b="1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6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Βελτίωση της Όρασης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Πρωτογενή </a:t>
            </a:r>
            <a:r>
              <a:rPr lang="el-GR" sz="2800" b="1" dirty="0" err="1" smtClean="0"/>
              <a:t>κερατοειδική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εκτασία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r>
              <a:rPr lang="en-US" sz="2800" dirty="0" smtClean="0"/>
              <a:t>K</a:t>
            </a:r>
            <a:r>
              <a:rPr lang="el-GR" sz="2800" dirty="0" err="1" smtClean="0"/>
              <a:t>ερατόκωνος</a:t>
            </a:r>
            <a:r>
              <a:rPr lang="en-US" sz="2800" dirty="0" smtClean="0"/>
              <a:t>,</a:t>
            </a:r>
          </a:p>
          <a:p>
            <a:r>
              <a:rPr lang="el-GR" sz="2800" dirty="0" err="1" smtClean="0"/>
              <a:t>Κερατόσφαιρα</a:t>
            </a:r>
            <a:r>
              <a:rPr lang="el-GR" sz="2800" dirty="0" smtClean="0"/>
              <a:t> (</a:t>
            </a:r>
            <a:r>
              <a:rPr lang="en-US" sz="2800" dirty="0" err="1" smtClean="0"/>
              <a:t>keratoglobus</a:t>
            </a:r>
            <a:r>
              <a:rPr lang="el-GR" sz="2800" dirty="0" smtClean="0"/>
              <a:t>) και</a:t>
            </a:r>
            <a:endParaRPr lang="el-GR" sz="2800" dirty="0" smtClean="0"/>
          </a:p>
          <a:p>
            <a:r>
              <a:rPr lang="el-GR" sz="2800" dirty="0" smtClean="0"/>
              <a:t>Περιφερειακή διαυγής </a:t>
            </a:r>
            <a:r>
              <a:rPr lang="el-GR" sz="2800" dirty="0" smtClean="0"/>
              <a:t>εκφύλιση (</a:t>
            </a:r>
            <a:r>
              <a:rPr lang="en-US" sz="2800" dirty="0" smtClean="0"/>
              <a:t>pellucid marginal degeneration). </a:t>
            </a:r>
            <a:endParaRPr lang="el-GR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27635"/>
            <a:ext cx="2865512" cy="203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3928" y="4538183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Pellucid Marginal Degeneration</a:t>
            </a:r>
            <a:r>
              <a:rPr lang="el-GR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2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Βελτίωση της Όρασης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546848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Το πλεονέκτημα των </a:t>
            </a:r>
            <a:r>
              <a:rPr lang="el-GR" dirty="0" err="1" smtClean="0"/>
              <a:t>σκληρικών</a:t>
            </a:r>
            <a:r>
              <a:rPr lang="el-GR" dirty="0" smtClean="0"/>
              <a:t> φακών σε προχωρημένη </a:t>
            </a:r>
            <a:r>
              <a:rPr lang="el-GR" dirty="0" err="1" smtClean="0"/>
              <a:t>εκτασία</a:t>
            </a:r>
            <a:r>
              <a:rPr lang="el-GR" dirty="0" smtClean="0"/>
              <a:t>, </a:t>
            </a:r>
            <a:r>
              <a:rPr lang="el-GR" dirty="0" smtClean="0"/>
              <a:t>είναι ότι η </a:t>
            </a:r>
            <a:r>
              <a:rPr lang="el-GR" dirty="0" err="1" smtClean="0"/>
              <a:t>εκτασία</a:t>
            </a:r>
            <a:r>
              <a:rPr lang="el-GR" dirty="0" smtClean="0"/>
              <a:t> προχωρά κάτω από το </a:t>
            </a:r>
            <a:r>
              <a:rPr lang="el-GR" dirty="0" err="1" smtClean="0"/>
              <a:t>σκληρικό</a:t>
            </a:r>
            <a:r>
              <a:rPr lang="el-GR" dirty="0" smtClean="0"/>
              <a:t> φακό που έχει το σωστό </a:t>
            </a:r>
            <a:r>
              <a:rPr lang="el-GR" dirty="0" smtClean="0"/>
              <a:t>θόλο και </a:t>
            </a:r>
            <a:r>
              <a:rPr lang="el-GR" dirty="0" smtClean="0"/>
              <a:t>ο ασθενής δε θα παρατηρήσει τη διαφορά στην όραση του και δε θα χρειαστεί επανεφαρμογή 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190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93936"/>
            <a:ext cx="3333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1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Βελτίωση της Όρασης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Δευτερογενή </a:t>
            </a:r>
            <a:r>
              <a:rPr lang="el-GR" sz="2800" b="1" dirty="0" err="1" smtClean="0"/>
              <a:t>κερατοειδική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εκτασία</a:t>
            </a:r>
            <a:r>
              <a:rPr lang="en-US" sz="2800" b="1" dirty="0" smtClean="0"/>
              <a:t>:</a:t>
            </a:r>
            <a:r>
              <a:rPr lang="el-GR" sz="2800" b="1" dirty="0" smtClean="0"/>
              <a:t> </a:t>
            </a:r>
            <a:r>
              <a:rPr lang="el-GR" sz="2800" dirty="0" smtClean="0"/>
              <a:t>προέρχεται </a:t>
            </a:r>
            <a:r>
              <a:rPr lang="el-GR" sz="2800" dirty="0" smtClean="0"/>
              <a:t>από μετά-διαθλαστική χειρουργική</a:t>
            </a:r>
            <a:r>
              <a:rPr lang="en-US" sz="2800" dirty="0" smtClean="0"/>
              <a:t>, </a:t>
            </a:r>
            <a:r>
              <a:rPr lang="el-GR" sz="2800" dirty="0" smtClean="0"/>
              <a:t>περιλαμβάνει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r>
              <a:rPr lang="el-GR" sz="2800" dirty="0" smtClean="0"/>
              <a:t>μετά</a:t>
            </a:r>
            <a:r>
              <a:rPr lang="en-US" sz="2800" dirty="0" smtClean="0"/>
              <a:t>-laser assisted in-situ </a:t>
            </a:r>
            <a:r>
              <a:rPr lang="en-US" sz="2800" dirty="0" err="1" smtClean="0"/>
              <a:t>keratomileusis</a:t>
            </a:r>
            <a:r>
              <a:rPr lang="en-US" sz="2800" dirty="0" smtClean="0"/>
              <a:t> (</a:t>
            </a:r>
            <a:r>
              <a:rPr lang="en-US" sz="2800" b="1" dirty="0" smtClean="0"/>
              <a:t>LASIK</a:t>
            </a:r>
            <a:r>
              <a:rPr lang="en-US" sz="2800" dirty="0" smtClean="0"/>
              <a:t>), </a:t>
            </a:r>
            <a:endParaRPr lang="el-GR" sz="2800" dirty="0" smtClean="0"/>
          </a:p>
          <a:p>
            <a:r>
              <a:rPr lang="el-GR" sz="2800" dirty="0" smtClean="0"/>
              <a:t>μετά</a:t>
            </a:r>
            <a:r>
              <a:rPr lang="en-US" sz="2800" dirty="0" smtClean="0"/>
              <a:t>-laser assisted epithelial</a:t>
            </a:r>
            <a:r>
              <a:rPr lang="el-GR" sz="2800" dirty="0" smtClean="0"/>
              <a:t> </a:t>
            </a:r>
            <a:r>
              <a:rPr lang="en-US" sz="2800" dirty="0" err="1" smtClean="0"/>
              <a:t>keratoplasty</a:t>
            </a:r>
            <a:r>
              <a:rPr lang="en-US" sz="2800" dirty="0" smtClean="0"/>
              <a:t> (</a:t>
            </a:r>
            <a:r>
              <a:rPr lang="en-US" sz="2800" b="1" dirty="0" smtClean="0"/>
              <a:t>LASEK</a:t>
            </a:r>
            <a:r>
              <a:rPr lang="en-US" sz="2800" dirty="0" smtClean="0"/>
              <a:t>), </a:t>
            </a:r>
            <a:endParaRPr lang="el-GR" sz="2800" dirty="0" smtClean="0"/>
          </a:p>
          <a:p>
            <a:r>
              <a:rPr lang="el-GR" sz="2800" dirty="0" smtClean="0"/>
              <a:t>μετά </a:t>
            </a:r>
            <a:r>
              <a:rPr lang="el-GR" sz="2800" dirty="0" err="1" smtClean="0"/>
              <a:t>φωτοδιαθλαστική</a:t>
            </a:r>
            <a:r>
              <a:rPr lang="el-GR" sz="2800" dirty="0" smtClean="0"/>
              <a:t> </a:t>
            </a:r>
            <a:r>
              <a:rPr lang="el-GR" sz="2800" dirty="0" err="1" smtClean="0"/>
              <a:t>κερατοτομή</a:t>
            </a:r>
            <a:r>
              <a:rPr lang="el-GR" sz="2800" dirty="0" smtClean="0"/>
              <a:t> </a:t>
            </a:r>
            <a:r>
              <a:rPr lang="en-US" sz="2800" dirty="0" smtClean="0"/>
              <a:t>(</a:t>
            </a:r>
            <a:r>
              <a:rPr lang="en-US" sz="2800" b="1" dirty="0" smtClean="0"/>
              <a:t>PRK</a:t>
            </a:r>
            <a:r>
              <a:rPr lang="en-US" sz="2800" dirty="0" smtClean="0"/>
              <a:t>) </a:t>
            </a:r>
            <a:endParaRPr lang="el-GR" sz="2800" dirty="0" smtClean="0"/>
          </a:p>
          <a:p>
            <a:r>
              <a:rPr lang="el-GR" sz="2800" dirty="0" smtClean="0"/>
              <a:t>μετά-ακτινωτή </a:t>
            </a:r>
            <a:r>
              <a:rPr lang="el-GR" sz="2800" dirty="0" err="1" smtClean="0"/>
              <a:t>κερατοτομή</a:t>
            </a:r>
            <a:r>
              <a:rPr lang="el-GR" sz="2800" dirty="0" smtClean="0"/>
              <a:t> </a:t>
            </a:r>
            <a:r>
              <a:rPr lang="en-US" sz="2800" dirty="0" smtClean="0"/>
              <a:t>(</a:t>
            </a:r>
            <a:r>
              <a:rPr lang="en-US" sz="2800" b="1" dirty="0" smtClean="0"/>
              <a:t>RK</a:t>
            </a:r>
            <a:r>
              <a:rPr lang="en-US" sz="2800" dirty="0" smtClean="0"/>
              <a:t>),</a:t>
            </a:r>
            <a:r>
              <a:rPr lang="el-GR" sz="2800" dirty="0" smtClean="0"/>
              <a:t> και</a:t>
            </a:r>
            <a:endParaRPr lang="el-GR" sz="2800" dirty="0" smtClean="0"/>
          </a:p>
          <a:p>
            <a:r>
              <a:rPr lang="el-GR" sz="2800" dirty="0" smtClean="0"/>
              <a:t>τραύμα στο κερατοειδή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13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Προστασία του Κερατοειδή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«</a:t>
            </a:r>
            <a:r>
              <a:rPr lang="el-GR" sz="2800" b="1" dirty="0" smtClean="0"/>
              <a:t>Ξηρός οφθαλμός</a:t>
            </a:r>
            <a:r>
              <a:rPr lang="el-GR" sz="2800" dirty="0" smtClean="0"/>
              <a:t>» </a:t>
            </a:r>
            <a:r>
              <a:rPr lang="el-GR" sz="2800" dirty="0" smtClean="0"/>
              <a:t>γίνεται όλο και πιο σημαντική ένδειξη για </a:t>
            </a:r>
            <a:r>
              <a:rPr lang="el-GR" sz="2800" dirty="0" err="1" smtClean="0"/>
              <a:t>σκληρικούς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pPr marL="361950" indent="0">
              <a:buNone/>
            </a:pPr>
            <a:r>
              <a:rPr lang="el-GR" sz="2800" dirty="0" smtClean="0"/>
              <a:t>Ένα </a:t>
            </a:r>
            <a:r>
              <a:rPr lang="el-GR" sz="2800" dirty="0" smtClean="0"/>
              <a:t>μεγάλο μέρος ασθενών με κερατίτιδα λόγω </a:t>
            </a:r>
            <a:r>
              <a:rPr lang="el-GR" sz="2800" dirty="0" smtClean="0"/>
              <a:t>έκθεσης (</a:t>
            </a:r>
            <a:r>
              <a:rPr lang="en-US" sz="2800" dirty="0" smtClean="0"/>
              <a:t>exposure </a:t>
            </a:r>
            <a:r>
              <a:rPr lang="en-US" sz="2800" dirty="0" err="1" smtClean="0"/>
              <a:t>keratitis</a:t>
            </a:r>
            <a:r>
              <a:rPr lang="el-GR" sz="2800" dirty="0" smtClean="0"/>
              <a:t>) μπορούν ιδιαίτερα να επωφεληθούν από </a:t>
            </a:r>
            <a:r>
              <a:rPr lang="el-GR" sz="2800" dirty="0" err="1" smtClean="0"/>
              <a:t>σκληρικούς</a:t>
            </a:r>
            <a:r>
              <a:rPr lang="el-GR" sz="2800" dirty="0" smtClean="0"/>
              <a:t> φακούς </a:t>
            </a:r>
            <a:r>
              <a:rPr lang="el-GR" sz="2800" dirty="0" smtClean="0"/>
              <a:t>λόγω διατήρησης μιας </a:t>
            </a:r>
            <a:r>
              <a:rPr lang="el-GR" sz="2800" dirty="0" smtClean="0"/>
              <a:t>«δεξαμενής» </a:t>
            </a:r>
            <a:r>
              <a:rPr lang="el-GR" sz="2800" dirty="0" smtClean="0"/>
              <a:t>υγρού πίσω από το </a:t>
            </a:r>
            <a:r>
              <a:rPr lang="el-GR" sz="2800" dirty="0" err="1" smtClean="0"/>
              <a:t>σκληρικό</a:t>
            </a:r>
            <a:r>
              <a:rPr lang="el-GR" sz="2800" dirty="0" smtClean="0"/>
              <a:t> φακό 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Sjögren’s </a:t>
            </a:r>
            <a:r>
              <a:rPr lang="el-GR" sz="2800" b="1" dirty="0" smtClean="0"/>
              <a:t>σύνδρομο</a:t>
            </a:r>
            <a:r>
              <a:rPr lang="el-GR" sz="2800" b="1" dirty="0" smtClean="0"/>
              <a:t>. </a:t>
            </a:r>
            <a:r>
              <a:rPr lang="el-GR" sz="2800" dirty="0" smtClean="0"/>
              <a:t>είναι </a:t>
            </a:r>
            <a:r>
              <a:rPr lang="el-GR" sz="2800" dirty="0" smtClean="0"/>
              <a:t>η πιο κοινή ένδειξη για </a:t>
            </a:r>
            <a:r>
              <a:rPr lang="el-GR" sz="2800" dirty="0" err="1" smtClean="0"/>
              <a:t>σκληρικούς</a:t>
            </a:r>
            <a:r>
              <a:rPr lang="el-GR" sz="2800" dirty="0" smtClean="0"/>
              <a:t> φακούς σε αυτή τη κατηγορία </a:t>
            </a:r>
          </a:p>
          <a:p>
            <a:pPr>
              <a:buNone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1846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Προστασία του Κερατοειδή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800" dirty="0" smtClean="0"/>
              <a:t>Αλλά </a:t>
            </a:r>
            <a:r>
              <a:rPr lang="el-GR" sz="2800" dirty="0" smtClean="0"/>
              <a:t>και παθήσεις </a:t>
            </a:r>
            <a:r>
              <a:rPr lang="el-GR" sz="2800" dirty="0" smtClean="0"/>
              <a:t>όπως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r>
              <a:rPr lang="en-US" sz="2800" dirty="0" smtClean="0"/>
              <a:t>Stevens-Johnson </a:t>
            </a:r>
            <a:r>
              <a:rPr lang="el-GR" sz="2800" dirty="0" smtClean="0"/>
              <a:t>σύνδρομο</a:t>
            </a:r>
            <a:r>
              <a:rPr lang="el-GR" sz="2800" dirty="0" smtClean="0"/>
              <a:t>,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l-GR" sz="2800" dirty="0" smtClean="0"/>
              <a:t>Μόσχευμα-έναντι- νόσος του </a:t>
            </a:r>
            <a:r>
              <a:rPr lang="el-GR" sz="2800" dirty="0" smtClean="0"/>
              <a:t>ξενιστή</a:t>
            </a:r>
            <a:r>
              <a:rPr lang="en-US" sz="2800" dirty="0" smtClean="0"/>
              <a:t>,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l-GR" sz="2800" dirty="0" err="1" smtClean="0"/>
              <a:t>Κερατοπάθεια</a:t>
            </a:r>
            <a:r>
              <a:rPr lang="el-GR" sz="2800" dirty="0" smtClean="0"/>
              <a:t> από </a:t>
            </a:r>
            <a:r>
              <a:rPr lang="el-GR" sz="2800" dirty="0" smtClean="0"/>
              <a:t>έκθεση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r>
              <a:rPr lang="el-GR" sz="2800" dirty="0" smtClean="0"/>
              <a:t>Οφθαλμικό ουλώδες </a:t>
            </a:r>
            <a:r>
              <a:rPr lang="el-GR" sz="2800" dirty="0" err="1" smtClean="0"/>
              <a:t>πεμφιγοειδές</a:t>
            </a:r>
            <a:r>
              <a:rPr lang="en-US" sz="2800" dirty="0" smtClean="0"/>
              <a:t>, </a:t>
            </a:r>
            <a:endParaRPr lang="en-US" sz="2800" dirty="0" smtClean="0"/>
          </a:p>
          <a:p>
            <a:r>
              <a:rPr lang="el-GR" sz="2800" dirty="0" err="1" smtClean="0"/>
              <a:t>Νευροτροφική</a:t>
            </a:r>
            <a:r>
              <a:rPr lang="el-GR" sz="2800" dirty="0" smtClean="0"/>
              <a:t> </a:t>
            </a:r>
            <a:r>
              <a:rPr lang="el-GR" sz="2800" dirty="0" err="1" smtClean="0"/>
              <a:t>κερατοειδική</a:t>
            </a:r>
            <a:r>
              <a:rPr lang="el-GR" sz="2800" dirty="0" smtClean="0"/>
              <a:t> πάθηση και </a:t>
            </a:r>
          </a:p>
          <a:p>
            <a:r>
              <a:rPr lang="el-GR" sz="2800" dirty="0" err="1" smtClean="0"/>
              <a:t>Ατοπική</a:t>
            </a:r>
            <a:r>
              <a:rPr lang="el-GR" sz="2800" dirty="0" smtClean="0"/>
              <a:t> </a:t>
            </a:r>
            <a:r>
              <a:rPr lang="el-GR" sz="2800" dirty="0" err="1" smtClean="0"/>
              <a:t>κερατοεπιπεφυκίτιδα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Επούλωση </a:t>
            </a:r>
            <a:r>
              <a:rPr lang="el-GR" sz="2800" dirty="0" smtClean="0"/>
              <a:t>επιθηλιακών ελλειμμάτων </a:t>
            </a:r>
            <a:r>
              <a:rPr lang="el-GR" sz="2800" dirty="0" smtClean="0"/>
              <a:t>– χρήση </a:t>
            </a:r>
            <a:r>
              <a:rPr lang="el-GR" sz="2800" dirty="0" err="1" smtClean="0"/>
              <a:t>σκληρικών</a:t>
            </a:r>
            <a:r>
              <a:rPr lang="el-GR" sz="2800" dirty="0" smtClean="0"/>
              <a:t> φακών σε </a:t>
            </a:r>
            <a:r>
              <a:rPr lang="el-GR" sz="2800" dirty="0" smtClean="0"/>
              <a:t>επαναλαμβανόμενα </a:t>
            </a:r>
            <a:r>
              <a:rPr lang="el-GR" sz="2800" dirty="0" err="1" smtClean="0"/>
              <a:t>κερατοειδικα</a:t>
            </a:r>
            <a:r>
              <a:rPr lang="el-GR" sz="2800" dirty="0" smtClean="0"/>
              <a:t> </a:t>
            </a:r>
            <a:r>
              <a:rPr lang="el-GR" sz="2800" dirty="0" smtClean="0"/>
              <a:t>επιθηλιακά ελλείμματα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4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Κοσμητικοί/Σπορ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Ζωγραφισμένοι </a:t>
            </a:r>
            <a:r>
              <a:rPr lang="el-GR" sz="2600" dirty="0" err="1" smtClean="0"/>
              <a:t>σκληρικοί</a:t>
            </a:r>
            <a:r>
              <a:rPr lang="el-GR" sz="2600" dirty="0" smtClean="0"/>
              <a:t> φακοί έχουν χρησιμοποιηθεί για κοσμητικούς σκοπούς σε διάφορες περιπτώσεις που συνδέονται με ατροφία </a:t>
            </a:r>
            <a:r>
              <a:rPr lang="el-GR" sz="2600" dirty="0" smtClean="0"/>
              <a:t>βολβού - </a:t>
            </a:r>
            <a:r>
              <a:rPr lang="en-US" sz="2600" dirty="0" smtClean="0"/>
              <a:t>PMMA </a:t>
            </a:r>
            <a:r>
              <a:rPr lang="el-GR" sz="2600" dirty="0" smtClean="0"/>
              <a:t>υλικά</a:t>
            </a:r>
            <a:r>
              <a:rPr lang="en-US" sz="2600" dirty="0" smtClean="0"/>
              <a:t> </a:t>
            </a:r>
            <a:endParaRPr lang="el-GR" sz="2600" dirty="0" smtClean="0"/>
          </a:p>
          <a:p>
            <a:r>
              <a:rPr lang="el-GR" sz="2600" dirty="0" smtClean="0"/>
              <a:t>Ζωγραφισμένοι φακοί έχουν χρησιμοποιηθεί για μείωση αντηλιάς</a:t>
            </a:r>
            <a:r>
              <a:rPr lang="en-US" sz="2600" dirty="0" smtClean="0"/>
              <a:t> </a:t>
            </a:r>
            <a:r>
              <a:rPr lang="el-GR" sz="2600" dirty="0" smtClean="0"/>
              <a:t>στην </a:t>
            </a:r>
            <a:r>
              <a:rPr lang="el-GR" sz="2600" dirty="0" err="1" smtClean="0"/>
              <a:t>ανιρίδια</a:t>
            </a:r>
            <a:r>
              <a:rPr lang="el-GR" sz="2600" dirty="0" smtClean="0"/>
              <a:t> και στον </a:t>
            </a:r>
            <a:r>
              <a:rPr lang="el-GR" sz="2600" dirty="0" err="1" smtClean="0"/>
              <a:t>αλβινισμό</a:t>
            </a:r>
            <a:r>
              <a:rPr lang="en-US" sz="2600" dirty="0" smtClean="0"/>
              <a:t>, </a:t>
            </a:r>
            <a:r>
              <a:rPr lang="el-GR" sz="2600" dirty="0" smtClean="0"/>
              <a:t>αν </a:t>
            </a:r>
            <a:r>
              <a:rPr lang="el-GR" sz="2600" dirty="0" smtClean="0"/>
              <a:t>και τεχνικά αυτές οι περιπτώσεις υπάγονται στη </a:t>
            </a:r>
            <a:r>
              <a:rPr lang="el-GR" sz="2600" dirty="0" smtClean="0"/>
              <a:t>«βελτίωση </a:t>
            </a:r>
            <a:r>
              <a:rPr lang="el-GR" sz="2600" dirty="0" smtClean="0"/>
              <a:t>της </a:t>
            </a:r>
            <a:r>
              <a:rPr lang="el-GR" sz="2600" dirty="0" smtClean="0"/>
              <a:t>όρασης»</a:t>
            </a:r>
            <a:endParaRPr lang="el-GR" sz="2600" dirty="0" smtClean="0"/>
          </a:p>
          <a:p>
            <a:r>
              <a:rPr lang="el-GR" sz="2600" dirty="0" err="1" smtClean="0"/>
              <a:t>Σκληρικοί</a:t>
            </a:r>
            <a:r>
              <a:rPr lang="el-GR" sz="2600" dirty="0" smtClean="0"/>
              <a:t> φακοί έχουν χρησιμοποιηθεί για να περιορίσουν την επίδραση της μονόφθαλμης πτώσης βλεφάρου</a:t>
            </a:r>
          </a:p>
          <a:p>
            <a:r>
              <a:rPr lang="el-GR" sz="2600" dirty="0" smtClean="0"/>
              <a:t>Σε ενεργά θαλάσσια σπορ (πόλο, σκι, κανό, κατάδυση)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901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Κοσμητικοί </a:t>
            </a:r>
            <a:r>
              <a:rPr lang="el-GR" dirty="0" err="1" smtClean="0"/>
              <a:t>Σκληρικοί</a:t>
            </a:r>
            <a:r>
              <a:rPr lang="el-GR" dirty="0" smtClean="0"/>
              <a:t> Φακοί Επαφής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79511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332" y="1447800"/>
            <a:ext cx="3571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14400" y="4419600"/>
            <a:ext cx="3009900" cy="1866900"/>
            <a:chOff x="914400" y="4419600"/>
            <a:chExt cx="3009900" cy="18669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5334000"/>
              <a:ext cx="30099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4419600"/>
              <a:ext cx="30099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977872" y="5181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Hollywood </a:t>
            </a:r>
            <a:r>
              <a:rPr lang="el-GR" sz="2000" dirty="0" err="1" smtClean="0">
                <a:latin typeface="+mn-lt"/>
              </a:rPr>
              <a:t>Σκληρικοί</a:t>
            </a:r>
            <a:r>
              <a:rPr lang="el-GR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77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Σχεδιασμός </a:t>
            </a:r>
            <a:r>
              <a:rPr lang="el-GR" b="1" dirty="0" err="1" smtClean="0"/>
              <a:t>Σκληρικού</a:t>
            </a:r>
            <a:r>
              <a:rPr lang="el-GR" b="1" dirty="0" smtClean="0"/>
              <a:t> Φακού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Σφαιρικός Σχεδιασμός - Ζώνες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l-GR" dirty="0" smtClean="0"/>
              <a:t>. Οπτική Ζώνη </a:t>
            </a:r>
            <a:endParaRPr lang="en-US" dirty="0"/>
          </a:p>
          <a:p>
            <a:pPr>
              <a:buNone/>
            </a:pPr>
            <a:r>
              <a:rPr lang="en-US" dirty="0"/>
              <a:t>2. </a:t>
            </a:r>
            <a:r>
              <a:rPr lang="el-GR" dirty="0" smtClean="0"/>
              <a:t>Ζώνη </a:t>
            </a:r>
            <a:r>
              <a:rPr lang="el-GR" dirty="0" smtClean="0"/>
              <a:t>Μεταβίβασης (</a:t>
            </a:r>
            <a:r>
              <a:rPr lang="el-GR" dirty="0" smtClean="0"/>
              <a:t>καθορίζει το ύψος του </a:t>
            </a:r>
            <a:r>
              <a:rPr lang="en-US" dirty="0" smtClean="0"/>
              <a:t>sag) </a:t>
            </a:r>
            <a:endParaRPr lang="en-US" dirty="0"/>
          </a:p>
          <a:p>
            <a:pPr>
              <a:buNone/>
            </a:pPr>
            <a:r>
              <a:rPr lang="en-US" dirty="0"/>
              <a:t>3. </a:t>
            </a:r>
            <a:r>
              <a:rPr lang="el-GR" dirty="0" smtClean="0"/>
              <a:t>Ζώνη </a:t>
            </a:r>
            <a:r>
              <a:rPr lang="el-GR" dirty="0" smtClean="0"/>
              <a:t>Πρόσφυσης ή </a:t>
            </a:r>
            <a:r>
              <a:rPr lang="el-GR" dirty="0" smtClean="0"/>
              <a:t>Απτική ζώνη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275397" cy="24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91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Σχεδιασμός </a:t>
            </a:r>
            <a:r>
              <a:rPr lang="el-GR" b="1" dirty="0" err="1" smtClean="0"/>
              <a:t>Σκληρικού</a:t>
            </a:r>
            <a:r>
              <a:rPr lang="el-GR" b="1" dirty="0" smtClean="0"/>
              <a:t> Φακού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Με </a:t>
            </a:r>
            <a:r>
              <a:rPr lang="el-GR" sz="2800" dirty="0" smtClean="0"/>
              <a:t>μέσο όρο </a:t>
            </a:r>
            <a:r>
              <a:rPr lang="en-US" sz="2800" dirty="0" smtClean="0"/>
              <a:t>(</a:t>
            </a:r>
            <a:r>
              <a:rPr lang="el-GR" sz="2800" dirty="0" smtClean="0"/>
              <a:t>Μ.Ο.) </a:t>
            </a:r>
            <a:r>
              <a:rPr lang="el-GR" sz="2800" dirty="0" err="1" smtClean="0"/>
              <a:t>κερατοειδικη</a:t>
            </a:r>
            <a:r>
              <a:rPr lang="el-GR" sz="2800" dirty="0" smtClean="0"/>
              <a:t> διάμετρο</a:t>
            </a:r>
            <a:r>
              <a:rPr lang="en-US" sz="2800" dirty="0" smtClean="0"/>
              <a:t> </a:t>
            </a:r>
            <a:r>
              <a:rPr lang="el-GR" sz="2800" dirty="0" smtClean="0"/>
              <a:t>12</a:t>
            </a:r>
            <a:r>
              <a:rPr lang="en-US" sz="2800" dirty="0" smtClean="0"/>
              <a:t> mm </a:t>
            </a:r>
            <a:endParaRPr lang="el-GR" sz="2800" dirty="0" smtClean="0"/>
          </a:p>
          <a:p>
            <a:r>
              <a:rPr lang="el-GR" sz="2800" dirty="0" smtClean="0"/>
              <a:t>Αυτό εισηγείται ότι </a:t>
            </a:r>
            <a:r>
              <a:rPr lang="el-GR" sz="2800" dirty="0" smtClean="0"/>
              <a:t>η </a:t>
            </a:r>
            <a:r>
              <a:rPr lang="el-GR" sz="2800" b="1" dirty="0" smtClean="0"/>
              <a:t>μέγιστη οριζόντια διάμετρος </a:t>
            </a:r>
            <a:r>
              <a:rPr lang="el-GR" sz="2800" dirty="0" smtClean="0"/>
              <a:t>του </a:t>
            </a:r>
            <a:r>
              <a:rPr lang="el-GR" sz="2800" dirty="0" err="1" smtClean="0"/>
              <a:t>σκληρικού</a:t>
            </a:r>
            <a:r>
              <a:rPr lang="el-GR" sz="2800" dirty="0" smtClean="0"/>
              <a:t> φακού πρέπει να είναι </a:t>
            </a:r>
            <a:r>
              <a:rPr lang="el-GR" sz="2800" b="1" dirty="0" smtClean="0"/>
              <a:t>24 </a:t>
            </a:r>
            <a:r>
              <a:rPr lang="en-US" sz="2800" b="1" dirty="0" smtClean="0"/>
              <a:t>mm </a:t>
            </a:r>
            <a:r>
              <a:rPr lang="el-GR" sz="2800" dirty="0" smtClean="0"/>
              <a:t>για να αποφευχθεί παρεμβολή με την κατάφυση του έσω ορθού μυ</a:t>
            </a:r>
            <a:r>
              <a:rPr lang="en-US" sz="2800" dirty="0" smtClean="0"/>
              <a:t> (5.</a:t>
            </a:r>
            <a:r>
              <a:rPr lang="el-GR" sz="2800" dirty="0" smtClean="0"/>
              <a:t>5 </a:t>
            </a:r>
            <a:r>
              <a:rPr lang="en-US" sz="2800" dirty="0" smtClean="0"/>
              <a:t>mm </a:t>
            </a:r>
            <a:r>
              <a:rPr lang="el-GR" sz="2800" dirty="0" smtClean="0"/>
              <a:t>από το </a:t>
            </a:r>
            <a:r>
              <a:rPr lang="el-GR" sz="2800" dirty="0" err="1" smtClean="0"/>
              <a:t>σκληροκερατοειδές</a:t>
            </a:r>
            <a:r>
              <a:rPr lang="el-GR" sz="2800" dirty="0" smtClean="0"/>
              <a:t> όριο</a:t>
            </a:r>
            <a:r>
              <a:rPr lang="en-US" sz="2800" dirty="0" smtClean="0"/>
              <a:t> </a:t>
            </a:r>
            <a:r>
              <a:rPr lang="el-GR" sz="2800" dirty="0" smtClean="0"/>
              <a:t>στη ρινική πλευρά), με την προϋπόθεση ότι ο φακός δεν κινείται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1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Σκληρικοί</a:t>
            </a:r>
            <a:r>
              <a:rPr lang="el-GR" b="1" dirty="0" smtClean="0"/>
              <a:t> Φακοί Επαφής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Μεγάλης διαμέτρου φακοί επαφής που τελειώνουν πέρα από το </a:t>
            </a:r>
            <a:r>
              <a:rPr lang="el-GR" sz="2800" dirty="0" err="1" smtClean="0"/>
              <a:t>σκληροκερατοειδές</a:t>
            </a:r>
            <a:r>
              <a:rPr lang="el-GR" sz="2800" dirty="0" smtClean="0"/>
              <a:t> όριο </a:t>
            </a:r>
            <a:endParaRPr lang="en-US" sz="2800" dirty="0" smtClean="0"/>
          </a:p>
          <a:p>
            <a:r>
              <a:rPr lang="el-GR" sz="2800" dirty="0" smtClean="0"/>
              <a:t>Από </a:t>
            </a:r>
            <a:r>
              <a:rPr lang="el-GR" sz="2800" dirty="0" smtClean="0"/>
              <a:t>τις καλύτερες επιλογές </a:t>
            </a:r>
            <a:r>
              <a:rPr lang="el-GR" sz="2800" dirty="0" smtClean="0"/>
              <a:t>διόρθωσης όρασης </a:t>
            </a:r>
            <a:r>
              <a:rPr lang="el-GR" sz="2800" dirty="0" smtClean="0"/>
              <a:t>για ακανόνιστους κερατοειδείς </a:t>
            </a:r>
          </a:p>
          <a:p>
            <a:r>
              <a:rPr lang="el-GR" sz="2800" dirty="0" smtClean="0"/>
              <a:t>Μπορούν </a:t>
            </a:r>
            <a:r>
              <a:rPr lang="el-GR" sz="2800" dirty="0" smtClean="0"/>
              <a:t>να αναβάλουν ή ακόμη και να αποτρέψουν τη χειρουργική επέμβαση και να μειώσουν το κίνδυνο </a:t>
            </a:r>
            <a:r>
              <a:rPr lang="el-GR" sz="2800" dirty="0" err="1" smtClean="0"/>
              <a:t>ουλοποίησης</a:t>
            </a:r>
            <a:r>
              <a:rPr lang="el-GR" sz="2800" dirty="0" smtClean="0"/>
              <a:t> του κερατοειδή </a:t>
            </a:r>
          </a:p>
          <a:p>
            <a:endParaRPr lang="el-GR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2503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Σχεδιασμός </a:t>
            </a:r>
            <a:r>
              <a:rPr lang="el-GR" b="1" dirty="0" err="1" smtClean="0"/>
              <a:t>Σκληρικού</a:t>
            </a:r>
            <a:r>
              <a:rPr lang="el-GR" b="1" dirty="0" smtClean="0"/>
              <a:t> Φακού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 </a:t>
            </a:r>
            <a:r>
              <a:rPr lang="el-GR" sz="2800" dirty="0" err="1" smtClean="0"/>
              <a:t>επιπεφυκότας</a:t>
            </a:r>
            <a:r>
              <a:rPr lang="el-GR" sz="2800" dirty="0" smtClean="0"/>
              <a:t> είναι ο χώρος </a:t>
            </a:r>
            <a:r>
              <a:rPr lang="el-GR" sz="2800" dirty="0" smtClean="0"/>
              <a:t>«προσγείωσης» </a:t>
            </a:r>
            <a:r>
              <a:rPr lang="el-GR" sz="2800" dirty="0" smtClean="0"/>
              <a:t>όταν εφαρμόζουμε </a:t>
            </a:r>
            <a:r>
              <a:rPr lang="el-GR" sz="2800" dirty="0" err="1" smtClean="0"/>
              <a:t>σκληρικούς</a:t>
            </a:r>
            <a:r>
              <a:rPr lang="el-GR" sz="2800" dirty="0" smtClean="0"/>
              <a:t> φακούς. </a:t>
            </a:r>
          </a:p>
          <a:p>
            <a:r>
              <a:rPr lang="el-GR" sz="2800" dirty="0" smtClean="0"/>
              <a:t>Καθώς ο </a:t>
            </a:r>
            <a:r>
              <a:rPr lang="el-GR" sz="2800" dirty="0" err="1" smtClean="0"/>
              <a:t>επιπεφυκότας</a:t>
            </a:r>
            <a:r>
              <a:rPr lang="el-GR" sz="2800" dirty="0" smtClean="0"/>
              <a:t> δεν έχει δομή </a:t>
            </a:r>
            <a:r>
              <a:rPr lang="el-GR" sz="2800" dirty="0" smtClean="0"/>
              <a:t>(δηλ</a:t>
            </a:r>
            <a:r>
              <a:rPr lang="el-GR" sz="2800" dirty="0" smtClean="0"/>
              <a:t>. ακολουθεί το σχήμα του σκληρού) το σχήμα του πρόσθιου οφθαλμού πέρα από τα όρια του κερατοειδή αναφέρεται ως </a:t>
            </a:r>
            <a:r>
              <a:rPr lang="el-GR" sz="2800" dirty="0" smtClean="0"/>
              <a:t>«σχήμα σκληρού»</a:t>
            </a:r>
            <a:endParaRPr lang="el-GR" sz="2800" dirty="0" smtClean="0"/>
          </a:p>
          <a:p>
            <a:r>
              <a:rPr lang="el-GR" sz="2800" dirty="0" smtClean="0"/>
              <a:t>Για αυτό </a:t>
            </a:r>
            <a:r>
              <a:rPr lang="el-GR" sz="2800" dirty="0" smtClean="0"/>
              <a:t>έχουμε την </a:t>
            </a:r>
            <a:r>
              <a:rPr lang="el-GR" sz="2800" dirty="0" smtClean="0"/>
              <a:t>ονομασία </a:t>
            </a:r>
            <a:r>
              <a:rPr lang="el-GR" sz="2800" dirty="0" smtClean="0"/>
              <a:t>«</a:t>
            </a:r>
            <a:r>
              <a:rPr lang="el-GR" sz="2800" dirty="0" err="1" smtClean="0"/>
              <a:t>σκληρικού</a:t>
            </a:r>
            <a:r>
              <a:rPr lang="el-GR" sz="2800" dirty="0" smtClean="0"/>
              <a:t> φακού» αντί «επιπεφυκότος φακού»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84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Υλικά </a:t>
            </a:r>
            <a:r>
              <a:rPr lang="el-GR" b="1" dirty="0" err="1" smtClean="0"/>
              <a:t>Σκληρικών</a:t>
            </a:r>
            <a:r>
              <a:rPr lang="el-GR" b="1" dirty="0" smtClean="0"/>
              <a:t> Φακών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Υψηλά </a:t>
            </a:r>
            <a:r>
              <a:rPr lang="en-US" sz="2800" dirty="0" err="1" smtClean="0"/>
              <a:t>Dk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l-GR" sz="2800" dirty="0" smtClean="0"/>
              <a:t>Δημιουργούνται από ειδικά κουμπιά με διάμετρο μέχρι 26 </a:t>
            </a:r>
            <a:r>
              <a:rPr lang="en-US" sz="2800" dirty="0" smtClean="0"/>
              <a:t>mm</a:t>
            </a:r>
          </a:p>
          <a:p>
            <a:r>
              <a:rPr lang="el-GR" sz="2800" dirty="0" smtClean="0"/>
              <a:t>Οι φακοί αυτοί είναι πιο </a:t>
            </a:r>
            <a:r>
              <a:rPr lang="el-GR" sz="2800" dirty="0" err="1" smtClean="0"/>
              <a:t>παχείς</a:t>
            </a:r>
            <a:r>
              <a:rPr lang="el-GR" sz="2800" dirty="0" smtClean="0"/>
              <a:t> από τους </a:t>
            </a:r>
            <a:r>
              <a:rPr lang="el-GR" sz="2800" dirty="0" err="1" smtClean="0"/>
              <a:t>αεροδιαπερατούς</a:t>
            </a:r>
            <a:r>
              <a:rPr lang="en-US" sz="2800" dirty="0" smtClean="0"/>
              <a:t> </a:t>
            </a:r>
            <a:r>
              <a:rPr lang="el-GR" sz="2800" dirty="0" err="1" smtClean="0"/>
              <a:t>κερατοειδικούς</a:t>
            </a:r>
            <a:r>
              <a:rPr lang="el-GR" sz="2800" dirty="0" smtClean="0"/>
              <a:t> (</a:t>
            </a:r>
            <a:r>
              <a:rPr lang="en-US" sz="2800" dirty="0" smtClean="0"/>
              <a:t>GP)</a:t>
            </a:r>
            <a:r>
              <a:rPr lang="el-GR" sz="2800" dirty="0" smtClean="0"/>
              <a:t> </a:t>
            </a:r>
          </a:p>
          <a:p>
            <a:pPr>
              <a:buNone/>
            </a:pPr>
            <a:r>
              <a:rPr lang="el-GR" sz="2800" dirty="0" smtClean="0"/>
              <a:t>Αύξηση του </a:t>
            </a:r>
            <a:r>
              <a:rPr lang="en-US" sz="2800" dirty="0" err="1" smtClean="0"/>
              <a:t>Dk</a:t>
            </a:r>
            <a:r>
              <a:rPr lang="en-US" sz="2800" dirty="0" smtClean="0"/>
              <a:t>/t 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α) Επιλογή του μεγαλύτερου </a:t>
            </a:r>
            <a:r>
              <a:rPr lang="en-US" sz="2800" dirty="0" err="1" smtClean="0"/>
              <a:t>Dk</a:t>
            </a:r>
            <a:r>
              <a:rPr lang="en-US" sz="2800" dirty="0" smtClean="0"/>
              <a:t> </a:t>
            </a:r>
            <a:r>
              <a:rPr lang="el-GR" sz="2800" dirty="0" smtClean="0"/>
              <a:t>υλικού </a:t>
            </a:r>
            <a:endParaRPr lang="en-US" sz="2800" dirty="0" smtClean="0"/>
          </a:p>
          <a:p>
            <a:pPr marL="446088" indent="-446088">
              <a:buNone/>
            </a:pPr>
            <a:r>
              <a:rPr lang="el-GR" sz="2800" dirty="0" smtClean="0"/>
              <a:t>β) </a:t>
            </a:r>
            <a:r>
              <a:rPr lang="el-GR" sz="2800" dirty="0" smtClean="0"/>
              <a:t>Μείωση του </a:t>
            </a:r>
            <a:r>
              <a:rPr lang="el-GR" sz="2800" dirty="0" smtClean="0"/>
              <a:t>διάκενου των δακρύων πίσω από το </a:t>
            </a:r>
            <a:r>
              <a:rPr lang="el-GR" sz="2800" dirty="0" smtClean="0"/>
              <a:t> φακό </a:t>
            </a: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γ) </a:t>
            </a:r>
            <a:r>
              <a:rPr lang="el-GR" sz="2800" dirty="0" smtClean="0"/>
              <a:t> Μείωση </a:t>
            </a:r>
            <a:r>
              <a:rPr lang="el-GR" sz="2800" dirty="0" smtClean="0"/>
              <a:t>του κεντρικού πάχους του φακού 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10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Εφαρμογή </a:t>
            </a:r>
            <a:r>
              <a:rPr lang="el-GR" sz="3600" b="1" dirty="0" err="1" smtClean="0"/>
              <a:t>Σκληρικών</a:t>
            </a:r>
            <a:r>
              <a:rPr lang="el-GR" sz="3600" b="1" dirty="0" smtClean="0"/>
              <a:t> Φακών Επαφής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εφαρμογή των </a:t>
            </a:r>
            <a:r>
              <a:rPr lang="el-GR" dirty="0" err="1" smtClean="0"/>
              <a:t>σκληρικών</a:t>
            </a:r>
            <a:r>
              <a:rPr lang="el-GR" dirty="0" smtClean="0"/>
              <a:t> φακών στηρίζεται σε διαγνωστικούς </a:t>
            </a:r>
            <a:r>
              <a:rPr lang="el-GR" dirty="0" smtClean="0"/>
              <a:t>δοκιμαστικούς φακούς </a:t>
            </a:r>
            <a:r>
              <a:rPr lang="el-GR" dirty="0" smtClean="0"/>
              <a:t>και όχι σε εμπειρική </a:t>
            </a:r>
            <a:r>
              <a:rPr lang="el-GR" dirty="0" smtClean="0"/>
              <a:t>εφαρμογή </a:t>
            </a:r>
            <a:endParaRPr lang="el-GR" dirty="0" smtClean="0"/>
          </a:p>
          <a:p>
            <a:r>
              <a:rPr lang="el-GR" dirty="0" smtClean="0"/>
              <a:t>Σε κάποιες </a:t>
            </a:r>
            <a:r>
              <a:rPr lang="el-GR" dirty="0" smtClean="0"/>
              <a:t>περιπτώσεις με </a:t>
            </a:r>
            <a:r>
              <a:rPr lang="el-GR" dirty="0" smtClean="0"/>
              <a:t>τη τεχνική του αποτυπώματος </a:t>
            </a:r>
            <a:r>
              <a:rPr lang="el-GR" dirty="0" err="1" smtClean="0"/>
              <a:t>σκληρικοι</a:t>
            </a:r>
            <a:r>
              <a:rPr lang="el-GR" dirty="0" smtClean="0"/>
              <a:t> φακοί </a:t>
            </a:r>
            <a:r>
              <a:rPr lang="el-GR" sz="2800" i="1" dirty="0" smtClean="0"/>
              <a:t>(που δε θα παρουσιαστεί)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90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Εφαρμογή </a:t>
            </a:r>
            <a:r>
              <a:rPr lang="el-GR" sz="3600" b="1" dirty="0" err="1" smtClean="0"/>
              <a:t>Σκληρικών</a:t>
            </a:r>
            <a:r>
              <a:rPr lang="el-GR" sz="3600" b="1" dirty="0" smtClean="0"/>
              <a:t> Φακών Επαφής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σκληρικοί</a:t>
            </a:r>
            <a:r>
              <a:rPr lang="el-GR" dirty="0" smtClean="0"/>
              <a:t> φακοί επαφής εφαρμόζονται με τη μέθοδο </a:t>
            </a:r>
            <a:r>
              <a:rPr lang="el-GR" b="1" dirty="0" err="1" smtClean="0"/>
              <a:t>τοξοτικής</a:t>
            </a:r>
            <a:r>
              <a:rPr lang="el-GR" b="1" dirty="0" smtClean="0"/>
              <a:t> </a:t>
            </a:r>
            <a:r>
              <a:rPr lang="el-GR" b="1" dirty="0" smtClean="0"/>
              <a:t>απόστασης </a:t>
            </a:r>
            <a:r>
              <a:rPr lang="en-US" dirty="0" smtClean="0"/>
              <a:t>(</a:t>
            </a:r>
            <a:r>
              <a:rPr lang="en-US" dirty="0" smtClean="0"/>
              <a:t>sag) </a:t>
            </a:r>
          </a:p>
          <a:p>
            <a:r>
              <a:rPr lang="en-US" dirty="0" smtClean="0"/>
              <a:t> </a:t>
            </a:r>
            <a:r>
              <a:rPr lang="el-GR" dirty="0" smtClean="0"/>
              <a:t>Οι </a:t>
            </a:r>
            <a:r>
              <a:rPr lang="el-GR" dirty="0" err="1" smtClean="0"/>
              <a:t>κερατομετρικές</a:t>
            </a:r>
            <a:r>
              <a:rPr lang="el-GR" dirty="0" smtClean="0"/>
              <a:t> ενδείξεις έχουν μικρή αξία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/>
              <a:t>Εφαρμογή </a:t>
            </a:r>
            <a:r>
              <a:rPr lang="el-GR" sz="4000" b="1" dirty="0" err="1" smtClean="0"/>
              <a:t>Σκληρικών</a:t>
            </a:r>
            <a:r>
              <a:rPr lang="el-GR" sz="4000" b="1" dirty="0" smtClean="0"/>
              <a:t> Φακών Επαφής 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Ύψος </a:t>
            </a:r>
            <a:r>
              <a:rPr lang="en-US" sz="2800" b="1" dirty="0" smtClean="0"/>
              <a:t>Sag</a:t>
            </a:r>
            <a:r>
              <a:rPr lang="el-GR" sz="2800" b="1" dirty="0" smtClean="0"/>
              <a:t> - Παράμετροι που </a:t>
            </a:r>
            <a:r>
              <a:rPr lang="el-GR" sz="2800" b="1" dirty="0" smtClean="0"/>
              <a:t>επιδρούν </a:t>
            </a:r>
          </a:p>
          <a:p>
            <a:r>
              <a:rPr lang="en-US" sz="2800" dirty="0" smtClean="0"/>
              <a:t> </a:t>
            </a:r>
            <a:r>
              <a:rPr lang="el-GR" sz="2800" dirty="0" smtClean="0"/>
              <a:t>Διάμετρος φακού</a:t>
            </a:r>
          </a:p>
          <a:p>
            <a:r>
              <a:rPr lang="el-GR" sz="2800" dirty="0" smtClean="0"/>
              <a:t>Ακτίνα καμπυλότητας κερατοειδή</a:t>
            </a:r>
          </a:p>
          <a:p>
            <a:r>
              <a:rPr lang="el-GR" sz="2800" dirty="0" err="1" smtClean="0"/>
              <a:t>Ασφαιρικότητα</a:t>
            </a:r>
            <a:r>
              <a:rPr lang="el-GR" sz="2800" dirty="0" smtClean="0"/>
              <a:t> κερατοειδή</a:t>
            </a:r>
          </a:p>
          <a:p>
            <a:r>
              <a:rPr lang="el-GR" sz="2800" dirty="0" smtClean="0"/>
              <a:t>Σχήμα του προσθίου σκληρού </a:t>
            </a:r>
            <a:endParaRPr lang="el-GR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l-GR" sz="2800" dirty="0" smtClean="0"/>
              <a:t>Το </a:t>
            </a:r>
            <a:r>
              <a:rPr lang="el-GR" sz="2800" dirty="0" smtClean="0"/>
              <a:t>ύψος του </a:t>
            </a:r>
            <a:r>
              <a:rPr lang="en-US" sz="2800" dirty="0" smtClean="0"/>
              <a:t>sag </a:t>
            </a:r>
            <a:r>
              <a:rPr lang="el-GR" sz="2800" dirty="0" smtClean="0"/>
              <a:t>δε μπορεί να υπολογιστεί </a:t>
            </a:r>
          </a:p>
          <a:p>
            <a:pPr marL="0" indent="0">
              <a:buNone/>
            </a:pPr>
            <a:r>
              <a:rPr lang="el-GR" sz="2800" dirty="0" smtClean="0"/>
              <a:t>Η εφαρμογή γίνεται είτε με τη βοήθεια του </a:t>
            </a:r>
            <a:r>
              <a:rPr lang="en-US" sz="2800" dirty="0" smtClean="0"/>
              <a:t>OCT</a:t>
            </a:r>
            <a:r>
              <a:rPr lang="el-GR" sz="2800" dirty="0" smtClean="0"/>
              <a:t> που μπορεί να απεικονίσει το ολικό ύψος του </a:t>
            </a:r>
            <a:r>
              <a:rPr lang="en-US" sz="2800" dirty="0" smtClean="0"/>
              <a:t>sag </a:t>
            </a:r>
            <a:r>
              <a:rPr lang="el-GR" sz="2800" dirty="0" smtClean="0"/>
              <a:t>του οφθαλμού ή </a:t>
            </a:r>
            <a:r>
              <a:rPr lang="el-GR" sz="2800" dirty="0" smtClean="0"/>
              <a:t>με σετ </a:t>
            </a:r>
            <a:r>
              <a:rPr lang="el-GR" sz="2800" dirty="0" smtClean="0"/>
              <a:t>εφαρμογής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06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Εφαρμογή </a:t>
            </a:r>
            <a:r>
              <a:rPr lang="el-GR" sz="3600" b="1" dirty="0" err="1" smtClean="0"/>
              <a:t>Σκληρικών</a:t>
            </a:r>
            <a:r>
              <a:rPr lang="el-GR" sz="3600" b="1" dirty="0" smtClean="0"/>
              <a:t> Φακών Επαφής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Πέντε </a:t>
            </a:r>
            <a:r>
              <a:rPr lang="el-GR" sz="2800" b="1" dirty="0" smtClean="0"/>
              <a:t>Βήματα Εφαρμογής ακολουθούνται</a:t>
            </a:r>
            <a:endParaRPr lang="en-US" sz="2800" b="1" dirty="0" smtClean="0"/>
          </a:p>
          <a:p>
            <a:r>
              <a:rPr lang="el-GR" sz="2800" dirty="0" smtClean="0"/>
              <a:t>Η ολική διάμετρος του φακού και η διάμετρος της οπτικής ζώνης </a:t>
            </a:r>
            <a:r>
              <a:rPr lang="en-US" sz="2800" dirty="0" smtClean="0"/>
              <a:t>(</a:t>
            </a:r>
            <a:r>
              <a:rPr lang="el-GR" sz="2800" b="1" dirty="0" smtClean="0"/>
              <a:t>βήμα </a:t>
            </a:r>
            <a:r>
              <a:rPr lang="en-US" sz="2800" b="1" dirty="0" smtClean="0"/>
              <a:t>1</a:t>
            </a:r>
            <a:r>
              <a:rPr lang="en-US" sz="2800" dirty="0"/>
              <a:t>), </a:t>
            </a:r>
          </a:p>
          <a:p>
            <a:r>
              <a:rPr lang="el-GR" sz="2800" dirty="0" smtClean="0"/>
              <a:t>Το κεντρικό και το </a:t>
            </a:r>
            <a:r>
              <a:rPr lang="el-GR" sz="2800" dirty="0" err="1" smtClean="0"/>
              <a:t>σκληροκερατοειδικό</a:t>
            </a:r>
            <a:r>
              <a:rPr lang="el-GR" sz="2800" dirty="0" smtClean="0"/>
              <a:t> </a:t>
            </a:r>
            <a:r>
              <a:rPr lang="el-GR" sz="2800" dirty="0" smtClean="0"/>
              <a:t>διάκενο </a:t>
            </a:r>
            <a:r>
              <a:rPr lang="en-US" sz="2800" dirty="0" smtClean="0"/>
              <a:t>(</a:t>
            </a:r>
            <a:r>
              <a:rPr lang="el-GR" sz="2800" b="1" dirty="0" smtClean="0"/>
              <a:t>βήμα </a:t>
            </a:r>
            <a:r>
              <a:rPr lang="en-US" sz="2800" b="1" dirty="0" smtClean="0"/>
              <a:t>2</a:t>
            </a:r>
            <a:r>
              <a:rPr lang="en-US" sz="2800" dirty="0"/>
              <a:t>), </a:t>
            </a:r>
            <a:endParaRPr lang="en-US" sz="2800" dirty="0" smtClean="0"/>
          </a:p>
          <a:p>
            <a:r>
              <a:rPr lang="el-GR" sz="2800" dirty="0" smtClean="0"/>
              <a:t>Η κατάλληλη ευθυγράμμιση ζώνης </a:t>
            </a:r>
            <a:r>
              <a:rPr lang="el-GR" sz="2800" dirty="0" smtClean="0"/>
              <a:t>πρόσφυσης </a:t>
            </a:r>
            <a:r>
              <a:rPr lang="en-US" sz="2800" dirty="0" smtClean="0"/>
              <a:t>(</a:t>
            </a:r>
            <a:r>
              <a:rPr lang="el-GR" sz="2800" b="1" dirty="0" smtClean="0"/>
              <a:t>βήμα </a:t>
            </a:r>
            <a:r>
              <a:rPr lang="en-US" sz="2800" b="1" dirty="0" smtClean="0"/>
              <a:t>3</a:t>
            </a:r>
            <a:r>
              <a:rPr lang="en-US" sz="2800" dirty="0"/>
              <a:t>), </a:t>
            </a:r>
            <a:endParaRPr lang="en-US" sz="2800" dirty="0" smtClean="0"/>
          </a:p>
          <a:p>
            <a:r>
              <a:rPr lang="el-GR" sz="2800" dirty="0" smtClean="0"/>
              <a:t>Επαρκής ανύψωση άκρου φακού</a:t>
            </a:r>
            <a:r>
              <a:rPr lang="en-US" sz="2800" dirty="0" smtClean="0"/>
              <a:t>(</a:t>
            </a:r>
            <a:r>
              <a:rPr lang="el-GR" sz="2800" b="1" dirty="0" smtClean="0"/>
              <a:t>βήμα </a:t>
            </a:r>
            <a:r>
              <a:rPr lang="en-US" sz="2800" b="1" dirty="0" smtClean="0"/>
              <a:t>4</a:t>
            </a:r>
            <a:r>
              <a:rPr lang="en-US" sz="2800" dirty="0"/>
              <a:t>) </a:t>
            </a:r>
            <a:endParaRPr lang="en-US" sz="2800" dirty="0" smtClean="0"/>
          </a:p>
          <a:p>
            <a:r>
              <a:rPr lang="el-GR" sz="2800" dirty="0" smtClean="0"/>
              <a:t>Περιστροφικός συμμετρικός σχεδιασμός του φακού </a:t>
            </a:r>
            <a:r>
              <a:rPr lang="en-US" sz="2800" dirty="0" smtClean="0"/>
              <a:t>(</a:t>
            </a:r>
            <a:r>
              <a:rPr lang="el-GR" sz="2800" b="1" dirty="0" smtClean="0"/>
              <a:t>βήμα </a:t>
            </a:r>
            <a:r>
              <a:rPr lang="en-US" sz="2800" b="1" dirty="0" smtClean="0"/>
              <a:t>5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57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1: </a:t>
            </a:r>
            <a:r>
              <a:rPr lang="el-GR" b="1" dirty="0" smtClean="0"/>
              <a:t>Διάμετρος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Ολική Διάμετρος </a:t>
            </a:r>
          </a:p>
          <a:p>
            <a:pPr marL="0" indent="0">
              <a:buNone/>
            </a:pPr>
            <a:r>
              <a:rPr lang="el-GR" dirty="0" smtClean="0"/>
              <a:t>Η συνολική διάμετρος του φακού είναι το πρώτο και πιο βασικό στοιχείο στη διαδικασία </a:t>
            </a:r>
            <a:r>
              <a:rPr lang="el-GR" dirty="0" smtClean="0"/>
              <a:t>εφαρμογής </a:t>
            </a:r>
            <a:r>
              <a:rPr lang="el-GR" dirty="0" err="1" smtClean="0"/>
              <a:t>σκληρικού</a:t>
            </a:r>
            <a:r>
              <a:rPr lang="el-GR" dirty="0" smtClean="0"/>
              <a:t> </a:t>
            </a:r>
            <a:r>
              <a:rPr lang="el-GR" dirty="0" smtClean="0"/>
              <a:t>φακού </a:t>
            </a:r>
          </a:p>
        </p:txBody>
      </p:sp>
    </p:spTree>
    <p:extLst>
      <p:ext uri="{BB962C8B-B14F-4D97-AF65-F5344CB8AC3E}">
        <p14:creationId xmlns:p14="http://schemas.microsoft.com/office/powerpoint/2010/main" val="18029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1</a:t>
            </a:r>
            <a:r>
              <a:rPr lang="en-US" b="1" dirty="0"/>
              <a:t>: </a:t>
            </a:r>
            <a:r>
              <a:rPr lang="el-GR" b="1" dirty="0" smtClean="0"/>
              <a:t>Διάμετρος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Ολική Διάμετρος </a:t>
            </a:r>
          </a:p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 err="1" smtClean="0"/>
              <a:t>σκληρικοί</a:t>
            </a:r>
            <a:r>
              <a:rPr lang="el-GR" dirty="0" smtClean="0"/>
              <a:t> φακοί επαφής πρέπει να έχουν αρκετή ολική </a:t>
            </a:r>
            <a:r>
              <a:rPr lang="el-GR" dirty="0" smtClean="0"/>
              <a:t>διάμετρο για </a:t>
            </a:r>
            <a:r>
              <a:rPr lang="el-GR" dirty="0" smtClean="0"/>
              <a:t>να σηκώνουν το βάρος ολόκληρου του </a:t>
            </a:r>
            <a:r>
              <a:rPr lang="el-GR" dirty="0" smtClean="0"/>
              <a:t>φακού πάνω </a:t>
            </a:r>
            <a:r>
              <a:rPr lang="el-GR" dirty="0" smtClean="0"/>
              <a:t>από </a:t>
            </a:r>
            <a:r>
              <a:rPr lang="el-GR" dirty="0" smtClean="0"/>
              <a:t>την πρόσθια οφθαλμική επιφάνεια </a:t>
            </a:r>
            <a:r>
              <a:rPr lang="el-GR" dirty="0" smtClean="0"/>
              <a:t>και να δημιουργηθεί επαρκής δεξαμενή δακρύων μεταξύ φακού και κερατοειδή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1: </a:t>
            </a:r>
            <a:r>
              <a:rPr lang="el-GR" b="1" dirty="0" smtClean="0"/>
              <a:t>Διάμετρος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800" b="1" dirty="0" smtClean="0"/>
              <a:t>Μεγαλύτερης διαμέτρου φακού</a:t>
            </a:r>
            <a:r>
              <a:rPr lang="en-US" sz="2800" b="1" dirty="0" smtClean="0"/>
              <a:t>:</a:t>
            </a:r>
          </a:p>
          <a:p>
            <a:r>
              <a:rPr lang="el-GR" sz="2800" dirty="0" smtClean="0"/>
              <a:t>Όταν απαιτείται μεγαλύτερο </a:t>
            </a:r>
            <a:r>
              <a:rPr lang="el-GR" sz="2800" dirty="0" smtClean="0"/>
              <a:t>διάκενο κερατοειδή </a:t>
            </a:r>
            <a:r>
              <a:rPr lang="el-GR" sz="2800" dirty="0" smtClean="0"/>
              <a:t>–φακού και μεγαλύτερη δεξαμενή δακρύων να δημιουργηθεί </a:t>
            </a:r>
          </a:p>
          <a:p>
            <a:r>
              <a:rPr lang="el-GR" sz="2800" dirty="0" smtClean="0"/>
              <a:t>Όταν υπάρχει εύθραυστο επιθήλιο </a:t>
            </a:r>
            <a:r>
              <a:rPr lang="el-GR" sz="2800" dirty="0" smtClean="0"/>
              <a:t>κερατοειδή, </a:t>
            </a:r>
            <a:r>
              <a:rPr lang="el-GR" sz="2800" dirty="0" smtClean="0"/>
              <a:t>και δεν επιθυμείται επαφή με κερατοειδή</a:t>
            </a:r>
          </a:p>
          <a:p>
            <a:r>
              <a:rPr lang="el-GR" sz="2800" dirty="0" smtClean="0"/>
              <a:t>Μεγάλες υψομετρικές </a:t>
            </a:r>
            <a:r>
              <a:rPr lang="el-GR" sz="2800" dirty="0" smtClean="0"/>
              <a:t>διαφορές </a:t>
            </a:r>
            <a:r>
              <a:rPr lang="en-US" sz="2800" dirty="0" smtClean="0"/>
              <a:t>sag </a:t>
            </a:r>
            <a:r>
              <a:rPr lang="el-GR" sz="2800" dirty="0" smtClean="0"/>
              <a:t>του </a:t>
            </a:r>
            <a:r>
              <a:rPr lang="el-GR" sz="2800" dirty="0" smtClean="0"/>
              <a:t>κερατοειδή (</a:t>
            </a:r>
            <a:r>
              <a:rPr lang="el-GR" sz="2800" dirty="0" smtClean="0"/>
              <a:t>π.χ. </a:t>
            </a:r>
            <a:r>
              <a:rPr lang="el-GR" sz="2800" dirty="0" err="1" smtClean="0"/>
              <a:t>κερατοειδική</a:t>
            </a:r>
            <a:r>
              <a:rPr lang="el-GR" sz="2800" dirty="0" smtClean="0"/>
              <a:t> </a:t>
            </a:r>
            <a:r>
              <a:rPr lang="el-GR" sz="2800" dirty="0" err="1" smtClean="0"/>
              <a:t>εκτασία</a:t>
            </a:r>
            <a:r>
              <a:rPr lang="el-GR" sz="2800" dirty="0" smtClean="0"/>
              <a:t>)</a:t>
            </a:r>
          </a:p>
          <a:p>
            <a:r>
              <a:rPr lang="el-GR" sz="2800" dirty="0" smtClean="0"/>
              <a:t>Δημιουργείται μεγαλύτερη περιοχή </a:t>
            </a:r>
            <a:r>
              <a:rPr lang="el-GR" sz="2800" dirty="0" smtClean="0"/>
              <a:t>πρόσφυσης, </a:t>
            </a:r>
            <a:r>
              <a:rPr lang="el-GR" sz="2800" dirty="0" smtClean="0"/>
              <a:t>μείωση της πίεσης σε τοπικές περιοχές και βελτιώνει την άνεση 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16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1: </a:t>
            </a:r>
            <a:r>
              <a:rPr lang="el-GR" b="1" dirty="0" smtClean="0"/>
              <a:t>Διάμετρος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/>
              <a:t>Μικρότερης διαμέτρου φακοί</a:t>
            </a:r>
            <a:r>
              <a:rPr lang="en-US" dirty="0" smtClean="0"/>
              <a:t>:</a:t>
            </a:r>
            <a:endParaRPr lang="el-GR" dirty="0" smtClean="0"/>
          </a:p>
          <a:p>
            <a:pPr>
              <a:buNone/>
            </a:pPr>
            <a:r>
              <a:rPr lang="el-GR" i="1" dirty="0" smtClean="0"/>
              <a:t>Όπως </a:t>
            </a:r>
            <a:r>
              <a:rPr lang="el-GR" i="1" dirty="0" err="1" smtClean="0"/>
              <a:t>κερατοειδικοι</a:t>
            </a:r>
            <a:r>
              <a:rPr lang="el-GR" i="1" dirty="0" smtClean="0"/>
              <a:t>-</a:t>
            </a:r>
            <a:r>
              <a:rPr lang="el-GR" i="1" dirty="0" err="1" smtClean="0"/>
              <a:t>σκληρικοί</a:t>
            </a:r>
            <a:r>
              <a:rPr lang="el-GR" dirty="0" smtClean="0"/>
              <a:t>, </a:t>
            </a:r>
            <a:endParaRPr lang="el-GR" dirty="0" smtClean="0"/>
          </a:p>
          <a:p>
            <a:r>
              <a:rPr lang="el-GR" dirty="0" smtClean="0"/>
              <a:t>Είναι πιο εύκολοι στο χειρισμό </a:t>
            </a:r>
          </a:p>
          <a:p>
            <a:r>
              <a:rPr lang="el-GR" dirty="0" smtClean="0"/>
              <a:t>Δε χρειάζεται να γεμίσουν με υγρό για την τοποθέτηση του φακού</a:t>
            </a:r>
          </a:p>
          <a:p>
            <a:r>
              <a:rPr lang="el-GR" dirty="0" smtClean="0"/>
              <a:t>Λιγότερες φυσαλίδες κάτω από τον φακό</a:t>
            </a:r>
          </a:p>
          <a:p>
            <a:r>
              <a:rPr lang="el-GR" dirty="0" smtClean="0"/>
              <a:t>Μεγαλύτερη κινητικότητα φακού</a:t>
            </a:r>
          </a:p>
          <a:p>
            <a:r>
              <a:rPr lang="el-GR" dirty="0" smtClean="0"/>
              <a:t>Λόγω μικρότερου διάκενου, καλύτερη οπτική </a:t>
            </a:r>
            <a:r>
              <a:rPr lang="el-GR" dirty="0" smtClean="0"/>
              <a:t>οξύτητα  </a:t>
            </a:r>
            <a:endParaRPr lang="el-GR" dirty="0" smtClean="0"/>
          </a:p>
          <a:p>
            <a:r>
              <a:rPr lang="el-GR" dirty="0" smtClean="0"/>
              <a:t>Δεν εμπλέκονται με τα προβλήματα της </a:t>
            </a:r>
            <a:r>
              <a:rPr lang="el-GR" dirty="0" err="1" smtClean="0"/>
              <a:t>τορικότητας</a:t>
            </a:r>
            <a:r>
              <a:rPr lang="el-GR" dirty="0" smtClean="0"/>
              <a:t> του σκληρού που υπάρχει κυρίως στην περιφέρεια </a:t>
            </a:r>
          </a:p>
          <a:p>
            <a:r>
              <a:rPr lang="el-GR" dirty="0" smtClean="0"/>
              <a:t>Είναι πιο οικονομικοί </a:t>
            </a:r>
          </a:p>
          <a:p>
            <a:r>
              <a:rPr lang="el-GR" dirty="0" smtClean="0"/>
              <a:t>Αποκεντρώνονται λιγότερο από ότι οι μεγάλης διαμέτρου </a:t>
            </a:r>
            <a:r>
              <a:rPr lang="el-GR" dirty="0" smtClean="0"/>
              <a:t>φακοί στην </a:t>
            </a:r>
            <a:r>
              <a:rPr lang="el-GR" dirty="0" smtClean="0"/>
              <a:t>κροταφική περιοχή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Σκληρικοί</a:t>
            </a:r>
            <a:r>
              <a:rPr lang="el-GR" b="1" dirty="0" smtClean="0"/>
              <a:t> Φακοί Επαφής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Για πραγματικό διάκενο πάνω από </a:t>
            </a:r>
            <a:r>
              <a:rPr lang="el-GR" sz="2800" dirty="0" smtClean="0"/>
              <a:t>τον κερατοειδή</a:t>
            </a:r>
            <a:r>
              <a:rPr lang="el-GR" sz="2800" dirty="0" smtClean="0"/>
              <a:t>, χωρίς καμία μηχανική εμπλοκή του φακού</a:t>
            </a:r>
          </a:p>
          <a:p>
            <a:r>
              <a:rPr lang="el-GR" sz="2800" dirty="0" smtClean="0"/>
              <a:t>Θεωρείται σημαντικό </a:t>
            </a:r>
            <a:r>
              <a:rPr lang="el-GR" sz="2800" dirty="0" smtClean="0"/>
              <a:t>να αποφευχθεί οποιαδήποτε επαφή μεταξύ φακού και κερατοειδή με το να δημιουργηθεί μια γέφυρα του φακού πάνω από το φακό</a:t>
            </a:r>
          </a:p>
          <a:p>
            <a:r>
              <a:rPr lang="el-GR" sz="2800" dirty="0" smtClean="0"/>
              <a:t>Αυτοί </a:t>
            </a:r>
            <a:r>
              <a:rPr lang="el-GR" sz="2800" dirty="0" smtClean="0"/>
              <a:t>οι </a:t>
            </a:r>
            <a:r>
              <a:rPr lang="el-GR" sz="2800" dirty="0" smtClean="0"/>
              <a:t>φακοί τεχνικά </a:t>
            </a:r>
            <a:r>
              <a:rPr lang="el-GR" sz="2800" dirty="0" smtClean="0"/>
              <a:t>δεν είναι «φακοί επαφής» </a:t>
            </a:r>
            <a:r>
              <a:rPr lang="el-GR" sz="2800" dirty="0" smtClean="0"/>
              <a:t>,  </a:t>
            </a:r>
            <a:r>
              <a:rPr lang="el-GR" sz="2800" dirty="0" smtClean="0"/>
              <a:t>δεν εφάπτονται τουλάχιστον με την επιφάνεια του κερατοειδή </a:t>
            </a:r>
          </a:p>
          <a:p>
            <a:r>
              <a:rPr lang="el-GR" sz="2800" dirty="0" smtClean="0"/>
              <a:t>Αυτό αποτελεί </a:t>
            </a:r>
            <a:r>
              <a:rPr lang="el-GR" sz="2800" dirty="0" smtClean="0"/>
              <a:t>ένα από τα μεγαλύτερα πλεονεκτήματα αυτού του τρόπου διόρθωσης 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2278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1: </a:t>
            </a:r>
            <a:r>
              <a:rPr lang="el-GR" b="1" dirty="0" smtClean="0"/>
              <a:t>Διάμετρος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περιοχή διακένου </a:t>
            </a:r>
            <a:r>
              <a:rPr lang="el-GR" sz="2800" dirty="0" smtClean="0"/>
              <a:t>ζώνης (</a:t>
            </a:r>
            <a:r>
              <a:rPr lang="en-US" sz="2800" dirty="0" smtClean="0"/>
              <a:t>clearance </a:t>
            </a:r>
            <a:r>
              <a:rPr lang="en-US" sz="2800" dirty="0" smtClean="0"/>
              <a:t>zone</a:t>
            </a:r>
            <a:r>
              <a:rPr lang="el-GR" sz="2800" dirty="0" smtClean="0"/>
              <a:t>) </a:t>
            </a:r>
            <a:r>
              <a:rPr lang="el-GR" sz="2800" dirty="0" smtClean="0"/>
              <a:t>που αποτελείται από την οπτική και τη μεταβίβαση ζώνη του </a:t>
            </a:r>
            <a:r>
              <a:rPr lang="el-GR" sz="2800" dirty="0" err="1" smtClean="0"/>
              <a:t>σκληρικού</a:t>
            </a:r>
            <a:r>
              <a:rPr lang="el-GR" sz="2800" dirty="0" smtClean="0"/>
              <a:t> φακού </a:t>
            </a:r>
            <a:r>
              <a:rPr lang="el-GR" sz="2800" dirty="0" smtClean="0"/>
              <a:t>(που </a:t>
            </a:r>
            <a:r>
              <a:rPr lang="el-GR" sz="2800" dirty="0" smtClean="0"/>
              <a:t>συνήθως είναι σταθερή σε διάμετρο) επιλέγεται ως 0.2 </a:t>
            </a:r>
            <a:r>
              <a:rPr lang="en-US" sz="2800" dirty="0" smtClean="0"/>
              <a:t>mm </a:t>
            </a:r>
            <a:r>
              <a:rPr lang="el-GR" sz="2800" dirty="0" smtClean="0"/>
              <a:t>μεγαλύτερη από τη διάμετρο κερατοειδή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66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</a:t>
            </a:r>
            <a:r>
              <a:rPr lang="en-US" b="1" dirty="0" smtClean="0"/>
              <a:t> 2</a:t>
            </a:r>
            <a:r>
              <a:rPr lang="en-US" b="1" dirty="0" smtClean="0"/>
              <a:t>: </a:t>
            </a:r>
            <a:r>
              <a:rPr lang="el-GR" b="1" dirty="0" err="1" smtClean="0"/>
              <a:t>Κερατοειδικό</a:t>
            </a:r>
            <a:r>
              <a:rPr lang="el-GR" b="1" dirty="0" smtClean="0"/>
              <a:t> </a:t>
            </a:r>
            <a:r>
              <a:rPr lang="el-GR" b="1" dirty="0" smtClean="0"/>
              <a:t>Διάκενο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Κερατοειδικό</a:t>
            </a:r>
            <a:r>
              <a:rPr lang="el-GR" sz="2800" b="1" dirty="0" smtClean="0"/>
              <a:t> </a:t>
            </a:r>
            <a:r>
              <a:rPr lang="el-GR" sz="2800" b="1" dirty="0" smtClean="0"/>
              <a:t>διάκενο </a:t>
            </a:r>
            <a:r>
              <a:rPr lang="el-GR" sz="2800" dirty="0" smtClean="0"/>
              <a:t>είναι ίσως </a:t>
            </a:r>
            <a:r>
              <a:rPr lang="el-GR" sz="2800" dirty="0" smtClean="0"/>
              <a:t>το μοναδικό σπουδαιότερο πλεονέκτημα των </a:t>
            </a:r>
            <a:r>
              <a:rPr lang="el-GR" sz="2800" dirty="0" err="1" smtClean="0"/>
              <a:t>σκληρικών</a:t>
            </a:r>
            <a:r>
              <a:rPr lang="el-GR" sz="2800" dirty="0" smtClean="0"/>
              <a:t> φακών επαφής έναντι των </a:t>
            </a:r>
            <a:r>
              <a:rPr lang="el-GR" sz="2800" dirty="0" err="1" smtClean="0"/>
              <a:t>κερατοειδικών</a:t>
            </a:r>
            <a:r>
              <a:rPr lang="el-GR" sz="2800" dirty="0" smtClean="0"/>
              <a:t> </a:t>
            </a:r>
            <a:r>
              <a:rPr lang="el-GR" sz="2800" dirty="0" err="1" smtClean="0"/>
              <a:t>αεροδιαπεράτων</a:t>
            </a:r>
            <a:r>
              <a:rPr lang="el-GR" sz="2800" dirty="0" smtClean="0"/>
              <a:t> </a:t>
            </a:r>
            <a:r>
              <a:rPr lang="en-US" sz="2800" dirty="0" smtClean="0"/>
              <a:t>(GP)</a:t>
            </a:r>
          </a:p>
          <a:p>
            <a:r>
              <a:rPr lang="el-GR" sz="2800" dirty="0" smtClean="0"/>
              <a:t>Δημιουργία κατάλληλου </a:t>
            </a:r>
            <a:r>
              <a:rPr lang="el-GR" sz="2800" dirty="0" err="1" smtClean="0"/>
              <a:t>κερατοειδικού</a:t>
            </a:r>
            <a:r>
              <a:rPr lang="el-GR" sz="2800" dirty="0" smtClean="0"/>
              <a:t> διακένου είναι </a:t>
            </a:r>
            <a:r>
              <a:rPr lang="el-GR" sz="2800" dirty="0" smtClean="0"/>
              <a:t>το βασικό </a:t>
            </a:r>
            <a:r>
              <a:rPr lang="el-GR" sz="2800" dirty="0" smtClean="0"/>
              <a:t>πλεονέκτημα της εφαρμογής του </a:t>
            </a:r>
            <a:r>
              <a:rPr lang="el-GR" sz="2800" dirty="0" err="1" smtClean="0"/>
              <a:t>σκληρικού</a:t>
            </a:r>
            <a:r>
              <a:rPr lang="el-GR" sz="2800" dirty="0" smtClean="0"/>
              <a:t> φακού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Βήμα</a:t>
            </a:r>
            <a:r>
              <a:rPr lang="en-US" b="1" dirty="0" smtClean="0"/>
              <a:t> 2</a:t>
            </a:r>
            <a:r>
              <a:rPr lang="en-US" b="1" dirty="0" smtClean="0"/>
              <a:t>: </a:t>
            </a:r>
            <a:r>
              <a:rPr lang="el-GR" b="1" dirty="0" err="1" smtClean="0"/>
              <a:t>Κερατοειδικό</a:t>
            </a:r>
            <a:r>
              <a:rPr lang="el-GR" b="1" dirty="0" smtClean="0"/>
              <a:t> </a:t>
            </a:r>
            <a:r>
              <a:rPr lang="el-GR" b="1" dirty="0" smtClean="0"/>
              <a:t>Διάκενο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Δημιουργία θόλου </a:t>
            </a:r>
            <a:r>
              <a:rPr lang="en-US" sz="2800" dirty="0" smtClean="0"/>
              <a:t>(</a:t>
            </a:r>
            <a:r>
              <a:rPr lang="en-US" sz="2800" dirty="0" smtClean="0"/>
              <a:t>vault)</a:t>
            </a:r>
            <a:r>
              <a:rPr lang="el-GR" sz="2800" dirty="0" smtClean="0"/>
              <a:t>, δημιουργώντας ένα συγκεκριμένο ποσό διακένου μεταξύ του κερατοειδή και της οπίσθιας επιφάνειας του φακού, </a:t>
            </a:r>
            <a:r>
              <a:rPr lang="el-GR" sz="2800" dirty="0" smtClean="0"/>
              <a:t>θεωρείται το </a:t>
            </a:r>
            <a:r>
              <a:rPr lang="el-GR" sz="2800" dirty="0" smtClean="0"/>
              <a:t>στοιχείο κλειδί για την εφαρμογή των </a:t>
            </a:r>
            <a:r>
              <a:rPr lang="el-GR" sz="2800" dirty="0" err="1" smtClean="0"/>
              <a:t>σκληρικών</a:t>
            </a:r>
            <a:r>
              <a:rPr lang="el-GR" sz="2800" dirty="0" smtClean="0"/>
              <a:t> φακών</a:t>
            </a:r>
            <a:r>
              <a:rPr lang="en-US" sz="2800" i="1" dirty="0" smtClean="0"/>
              <a:t> </a:t>
            </a:r>
            <a:endParaRPr lang="el-GR" sz="2800" i="1" dirty="0" smtClean="0"/>
          </a:p>
          <a:p>
            <a:r>
              <a:rPr lang="el-GR" sz="2800" dirty="0" smtClean="0"/>
              <a:t>Δημιουργία </a:t>
            </a:r>
            <a:r>
              <a:rPr lang="el-GR" sz="2800" dirty="0" smtClean="0"/>
              <a:t>γέφυρας πάνω από τον κερατοειδή προλαμβάνοντας οποιοδήποτε απευθείας πίεση στη συνήθως εύθραυστη </a:t>
            </a:r>
            <a:r>
              <a:rPr lang="el-GR" sz="2800" dirty="0" err="1" smtClean="0"/>
              <a:t>κερατοειδική</a:t>
            </a:r>
            <a:r>
              <a:rPr lang="el-GR" sz="2800" dirty="0" smtClean="0"/>
              <a:t> επιφάνεια </a:t>
            </a:r>
            <a:r>
              <a:rPr lang="el-GR" sz="2800" dirty="0" smtClean="0"/>
              <a:t>(όπως </a:t>
            </a:r>
            <a:r>
              <a:rPr lang="el-GR" sz="2800" dirty="0" smtClean="0"/>
              <a:t>συχνά συμβαίνεις στις </a:t>
            </a:r>
            <a:r>
              <a:rPr lang="el-GR" sz="2800" dirty="0" err="1" smtClean="0"/>
              <a:t>κερατοειδικές</a:t>
            </a:r>
            <a:r>
              <a:rPr lang="el-GR" sz="2800" dirty="0" smtClean="0"/>
              <a:t> </a:t>
            </a:r>
            <a:r>
              <a:rPr lang="el-GR" sz="2800" dirty="0" smtClean="0"/>
              <a:t>παθήσεις) ή </a:t>
            </a:r>
            <a:r>
              <a:rPr lang="el-GR" sz="2800" dirty="0" smtClean="0"/>
              <a:t>δημιουργώντας μια ενυδατική επιφάνεια </a:t>
            </a:r>
            <a:r>
              <a:rPr lang="el-GR" sz="2800" dirty="0" smtClean="0"/>
              <a:t>υγρού, </a:t>
            </a:r>
            <a:r>
              <a:rPr lang="el-GR" sz="2800" dirty="0" smtClean="0"/>
              <a:t>(όπως στα ξηρά μάτια)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37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2:</a:t>
            </a:r>
            <a:r>
              <a:rPr lang="el-GR" b="1" dirty="0" smtClean="0"/>
              <a:t> </a:t>
            </a:r>
            <a:r>
              <a:rPr lang="el-GR" b="1" dirty="0" err="1" smtClean="0"/>
              <a:t>Κερατοειδικό</a:t>
            </a:r>
            <a:r>
              <a:rPr lang="el-GR" b="1" dirty="0" smtClean="0"/>
              <a:t> Διάκενο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600" dirty="0" smtClean="0"/>
              <a:t>Προτεινόμενη ορολογία για εκτίμηση του διάκενου είναι </a:t>
            </a:r>
            <a:r>
              <a:rPr lang="el-GR" sz="2600" dirty="0" smtClean="0"/>
              <a:t>«αύξηση </a:t>
            </a:r>
            <a:r>
              <a:rPr lang="el-GR" sz="2600" dirty="0" smtClean="0"/>
              <a:t>ή </a:t>
            </a:r>
            <a:r>
              <a:rPr lang="el-GR" sz="2600" dirty="0" smtClean="0"/>
              <a:t>μείωση» του ύψους </a:t>
            </a:r>
            <a:r>
              <a:rPr lang="en-US" sz="2600" dirty="0" smtClean="0"/>
              <a:t>sag </a:t>
            </a:r>
            <a:r>
              <a:rPr lang="el-GR" sz="2600" dirty="0" smtClean="0"/>
              <a:t>μετρημένο σε </a:t>
            </a:r>
            <a:r>
              <a:rPr lang="en-US" sz="2600" dirty="0" smtClean="0"/>
              <a:t>microns</a:t>
            </a:r>
            <a:endParaRPr lang="el-GR" sz="2600" dirty="0" smtClean="0"/>
          </a:p>
          <a:p>
            <a:r>
              <a:rPr lang="el-GR" sz="2600" dirty="0" smtClean="0"/>
              <a:t>Αύξηση του </a:t>
            </a:r>
            <a:r>
              <a:rPr lang="en-US" sz="2600" dirty="0" smtClean="0"/>
              <a:t>sag </a:t>
            </a:r>
            <a:r>
              <a:rPr lang="el-GR" sz="2600" dirty="0" smtClean="0"/>
              <a:t>προκαλεί το φακό να ανασηκωθεί από τον </a:t>
            </a:r>
            <a:r>
              <a:rPr lang="el-GR" sz="2600" dirty="0" smtClean="0"/>
              <a:t>κερατοειδή, </a:t>
            </a:r>
            <a:r>
              <a:rPr lang="el-GR" sz="2600" dirty="0" smtClean="0"/>
              <a:t>αυξάνοντας το </a:t>
            </a:r>
            <a:r>
              <a:rPr lang="el-GR" sz="2600" dirty="0" smtClean="0"/>
              <a:t>διάκενο </a:t>
            </a:r>
            <a:r>
              <a:rPr lang="en-US" sz="2600" dirty="0" smtClean="0"/>
              <a:t> </a:t>
            </a:r>
            <a:r>
              <a:rPr lang="el-GR" sz="2600" dirty="0" smtClean="0"/>
              <a:t> </a:t>
            </a:r>
            <a:endParaRPr lang="el-GR" sz="2600" dirty="0" smtClean="0"/>
          </a:p>
          <a:p>
            <a:r>
              <a:rPr lang="el-GR" sz="2600" dirty="0" smtClean="0"/>
              <a:t>Πολλοί σχεδιασμοί φακών καθορίζουν αποκλειστικά τους δοκιμαστικούς φακούς με όρους όπως ύψος </a:t>
            </a:r>
            <a:r>
              <a:rPr lang="en-US" sz="2600" dirty="0" smtClean="0"/>
              <a:t>sag </a:t>
            </a:r>
            <a:endParaRPr lang="en-US" sz="2600" dirty="0" smtClean="0"/>
          </a:p>
          <a:p>
            <a:r>
              <a:rPr lang="el-GR" sz="2600" b="1" dirty="0" smtClean="0"/>
              <a:t>Μικραίνοντας </a:t>
            </a:r>
            <a:r>
              <a:rPr lang="el-GR" sz="2600" dirty="0" smtClean="0"/>
              <a:t>(</a:t>
            </a:r>
            <a:r>
              <a:rPr lang="el-GR" sz="2600" dirty="0" smtClean="0"/>
              <a:t>σφίγγοντας) την </a:t>
            </a:r>
            <a:r>
              <a:rPr lang="el-GR" sz="2600" dirty="0" smtClean="0"/>
              <a:t>ακτίνα </a:t>
            </a:r>
            <a:r>
              <a:rPr lang="el-GR" sz="2600" dirty="0" smtClean="0"/>
              <a:t>καμπυλότητας </a:t>
            </a:r>
            <a:r>
              <a:rPr lang="el-GR" sz="2600" b="1" dirty="0" smtClean="0"/>
              <a:t>αυξάνεται</a:t>
            </a:r>
            <a:r>
              <a:rPr lang="el-GR" sz="2600" dirty="0" smtClean="0"/>
              <a:t> </a:t>
            </a:r>
            <a:r>
              <a:rPr lang="el-GR" sz="2600" dirty="0" smtClean="0"/>
              <a:t>το ύψος του </a:t>
            </a:r>
            <a:r>
              <a:rPr lang="en-US" sz="2600" dirty="0" smtClean="0"/>
              <a:t>sag, </a:t>
            </a:r>
            <a:r>
              <a:rPr lang="el-GR" sz="2600" dirty="0" smtClean="0"/>
              <a:t>και </a:t>
            </a:r>
            <a:r>
              <a:rPr lang="el-GR" sz="2600" b="1" dirty="0" smtClean="0"/>
              <a:t>Μεγαλώνοντας</a:t>
            </a:r>
            <a:r>
              <a:rPr lang="el-GR" sz="2600" dirty="0" smtClean="0"/>
              <a:t> (</a:t>
            </a:r>
            <a:r>
              <a:rPr lang="el-GR" sz="2600" dirty="0" smtClean="0"/>
              <a:t>επιπεδώνοντας) </a:t>
            </a:r>
            <a:r>
              <a:rPr lang="el-GR" sz="2600" dirty="0" smtClean="0"/>
              <a:t>την ακτίνα </a:t>
            </a:r>
            <a:r>
              <a:rPr lang="el-GR" sz="2600" dirty="0" smtClean="0"/>
              <a:t>καμπυλότητας </a:t>
            </a:r>
            <a:r>
              <a:rPr lang="el-GR" sz="2600" b="1" dirty="0" smtClean="0"/>
              <a:t>μειώνεται </a:t>
            </a:r>
            <a:r>
              <a:rPr lang="el-GR" sz="2600" dirty="0" smtClean="0"/>
              <a:t>το ύψος του </a:t>
            </a:r>
            <a:r>
              <a:rPr lang="en-US" sz="2600" dirty="0" smtClean="0"/>
              <a:t>sag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554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Βήμα</a:t>
            </a:r>
            <a:r>
              <a:rPr lang="en-US" b="1" dirty="0" smtClean="0"/>
              <a:t> 2</a:t>
            </a:r>
            <a:r>
              <a:rPr lang="en-US" b="1" dirty="0" smtClean="0"/>
              <a:t>: </a:t>
            </a:r>
            <a:r>
              <a:rPr lang="el-GR" b="1" dirty="0" err="1" smtClean="0"/>
              <a:t>Κερατοειδικό</a:t>
            </a:r>
            <a:r>
              <a:rPr lang="el-GR" b="1" dirty="0" smtClean="0"/>
              <a:t> </a:t>
            </a:r>
            <a:r>
              <a:rPr lang="el-GR" b="1" dirty="0" smtClean="0"/>
              <a:t>Διάκενο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Ποσό κεντρικού </a:t>
            </a:r>
            <a:r>
              <a:rPr lang="el-GR" sz="2800" b="1" dirty="0" err="1" smtClean="0"/>
              <a:t>κερατοειδικού</a:t>
            </a:r>
            <a:r>
              <a:rPr lang="el-GR" sz="2800" b="1" dirty="0" smtClean="0"/>
              <a:t> διάκενου</a:t>
            </a:r>
            <a:endParaRPr lang="el-GR" sz="2800" dirty="0" smtClean="0"/>
          </a:p>
          <a:p>
            <a:r>
              <a:rPr lang="el-GR" sz="2800" dirty="0" smtClean="0"/>
              <a:t>Μέχρι </a:t>
            </a:r>
            <a:r>
              <a:rPr lang="en-US" sz="2800" dirty="0" smtClean="0"/>
              <a:t>600 microns </a:t>
            </a:r>
            <a:r>
              <a:rPr lang="el-GR" sz="2800" dirty="0" err="1" smtClean="0"/>
              <a:t>κερατοειδικού</a:t>
            </a:r>
            <a:r>
              <a:rPr lang="el-GR" sz="2800" dirty="0" smtClean="0"/>
              <a:t> διακένου μπορεί να </a:t>
            </a:r>
            <a:r>
              <a:rPr lang="el-GR" sz="2800" dirty="0" smtClean="0"/>
              <a:t>επιτευχθεί, </a:t>
            </a:r>
            <a:r>
              <a:rPr lang="el-GR" sz="2800" dirty="0" smtClean="0"/>
              <a:t>αλλά θεωρείται υπερβολικό </a:t>
            </a:r>
            <a:endParaRPr lang="en-US" sz="2800" dirty="0" smtClean="0"/>
          </a:p>
          <a:p>
            <a:r>
              <a:rPr lang="el-GR" sz="2800" dirty="0" smtClean="0"/>
              <a:t>Δεν υπάρχουν </a:t>
            </a:r>
            <a:r>
              <a:rPr lang="el-GR" sz="2800" dirty="0" smtClean="0"/>
              <a:t>«κανόνες»</a:t>
            </a:r>
            <a:r>
              <a:rPr lang="en-US" sz="2800" dirty="0" smtClean="0"/>
              <a:t> </a:t>
            </a:r>
            <a:r>
              <a:rPr lang="el-GR" sz="2800" dirty="0" smtClean="0"/>
              <a:t>για το </a:t>
            </a:r>
            <a:r>
              <a:rPr lang="el-GR" sz="2800" dirty="0" smtClean="0"/>
              <a:t>ποσό του </a:t>
            </a:r>
            <a:r>
              <a:rPr lang="el-GR" sz="2800" dirty="0" err="1" smtClean="0"/>
              <a:t>κερατοειδικού</a:t>
            </a:r>
            <a:r>
              <a:rPr lang="el-GR" sz="2800" dirty="0" smtClean="0"/>
              <a:t> διακένου</a:t>
            </a:r>
            <a:r>
              <a:rPr lang="en-US" sz="2800" dirty="0" smtClean="0"/>
              <a:t>, </a:t>
            </a:r>
            <a:r>
              <a:rPr lang="el-GR" sz="2800" dirty="0" smtClean="0"/>
              <a:t>αλλά </a:t>
            </a:r>
            <a:r>
              <a:rPr lang="el-GR" sz="2800" dirty="0" smtClean="0"/>
              <a:t>ελάχιστο </a:t>
            </a:r>
            <a:r>
              <a:rPr lang="en-US" sz="2800" dirty="0" smtClean="0"/>
              <a:t>100 </a:t>
            </a:r>
            <a:r>
              <a:rPr lang="en-US" sz="2800" dirty="0" smtClean="0"/>
              <a:t>microns </a:t>
            </a:r>
            <a:r>
              <a:rPr lang="el-GR" sz="2800" dirty="0" smtClean="0"/>
              <a:t>είναι επιθυμητό </a:t>
            </a:r>
            <a:endParaRPr lang="en-US" sz="2800" dirty="0" smtClean="0"/>
          </a:p>
          <a:p>
            <a:r>
              <a:rPr lang="el-GR" sz="2800" dirty="0" smtClean="0"/>
              <a:t>Με </a:t>
            </a:r>
            <a:r>
              <a:rPr lang="el-GR" sz="2800" dirty="0" smtClean="0"/>
              <a:t>πλήρως - </a:t>
            </a:r>
            <a:r>
              <a:rPr lang="el-GR" sz="2800" dirty="0" err="1" smtClean="0"/>
              <a:t>σκληρικούς</a:t>
            </a:r>
            <a:r>
              <a:rPr lang="el-GR" sz="2800" dirty="0" smtClean="0"/>
              <a:t> </a:t>
            </a:r>
            <a:r>
              <a:rPr lang="el-GR" sz="2800" dirty="0" smtClean="0"/>
              <a:t>φακούς </a:t>
            </a:r>
            <a:r>
              <a:rPr lang="el-GR" sz="2800" dirty="0" smtClean="0"/>
              <a:t>επαφής διάκενο </a:t>
            </a:r>
            <a:r>
              <a:rPr lang="el-GR" sz="2800" dirty="0" smtClean="0"/>
              <a:t>με 200-300 </a:t>
            </a:r>
            <a:r>
              <a:rPr lang="en-US" sz="2800" dirty="0" smtClean="0"/>
              <a:t>microns </a:t>
            </a:r>
            <a:r>
              <a:rPr lang="el-GR" sz="2800" dirty="0" smtClean="0"/>
              <a:t>θεωρείται επαρκές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77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</a:t>
            </a:r>
            <a:r>
              <a:rPr lang="en-US" b="1" dirty="0" smtClean="0"/>
              <a:t> 2</a:t>
            </a:r>
            <a:r>
              <a:rPr lang="en-US" b="1" dirty="0" smtClean="0"/>
              <a:t>: </a:t>
            </a:r>
            <a:r>
              <a:rPr lang="el-GR" b="1" dirty="0" err="1" smtClean="0"/>
              <a:t>Κερατοειδικό</a:t>
            </a:r>
            <a:r>
              <a:rPr lang="el-GR" b="1" dirty="0" smtClean="0"/>
              <a:t> </a:t>
            </a:r>
            <a:r>
              <a:rPr lang="el-GR" b="1" dirty="0" smtClean="0"/>
              <a:t>Διάκενο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Υπερβολικό διάκενο </a:t>
            </a:r>
            <a:r>
              <a:rPr lang="en-US" dirty="0" smtClean="0"/>
              <a:t>(500 microns </a:t>
            </a:r>
            <a:r>
              <a:rPr lang="el-GR" dirty="0" smtClean="0"/>
              <a:t>ή </a:t>
            </a:r>
            <a:r>
              <a:rPr lang="el-GR" dirty="0" smtClean="0"/>
              <a:t>περισσότερο</a:t>
            </a:r>
            <a:r>
              <a:rPr lang="en-US" dirty="0" smtClean="0"/>
              <a:t>), </a:t>
            </a:r>
            <a:r>
              <a:rPr lang="el-GR" dirty="0" smtClean="0"/>
              <a:t>ακόμη και αν δε δημιουργούνται </a:t>
            </a:r>
            <a:r>
              <a:rPr lang="el-GR" dirty="0" smtClean="0"/>
              <a:t>φυσαλίδες</a:t>
            </a:r>
            <a:r>
              <a:rPr lang="en-US" dirty="0" smtClean="0"/>
              <a:t>, </a:t>
            </a:r>
            <a:r>
              <a:rPr lang="el-GR" dirty="0" smtClean="0"/>
              <a:t>μπορεί κάποιες φορές να μειώσουν την οπτική οξύτητα και να δημιουργήσουν οπτικά </a:t>
            </a:r>
            <a:r>
              <a:rPr lang="el-GR" dirty="0" smtClean="0"/>
              <a:t>φαινόμενα και </a:t>
            </a:r>
            <a:r>
              <a:rPr lang="el-GR" dirty="0" smtClean="0"/>
              <a:t>να δημιουργηθεί πιο εύκολα </a:t>
            </a:r>
            <a:r>
              <a:rPr lang="el-GR" dirty="0" smtClean="0"/>
              <a:t>«θάμπωμα»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47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Βήμα</a:t>
            </a:r>
            <a:r>
              <a:rPr lang="en-US" b="1" dirty="0" smtClean="0"/>
              <a:t> 2</a:t>
            </a:r>
            <a:r>
              <a:rPr lang="en-US" b="1" dirty="0" smtClean="0"/>
              <a:t>: </a:t>
            </a:r>
            <a:r>
              <a:rPr lang="el-GR" b="1" dirty="0" err="1" smtClean="0"/>
              <a:t>Κερατοειδικό</a:t>
            </a:r>
            <a:r>
              <a:rPr lang="el-GR" b="1" dirty="0" smtClean="0"/>
              <a:t> </a:t>
            </a:r>
            <a:r>
              <a:rPr lang="el-GR" b="1" dirty="0" smtClean="0"/>
              <a:t>Διάκενο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dirty="0" smtClean="0"/>
              <a:t>Ορισμένες εταιρίες χρησιμοποιούν </a:t>
            </a:r>
            <a:r>
              <a:rPr lang="el-GR" sz="2600" dirty="0" err="1" smtClean="0"/>
              <a:t>κερατομετρικές</a:t>
            </a:r>
            <a:r>
              <a:rPr lang="el-GR" sz="2600" dirty="0" smtClean="0"/>
              <a:t> ενδείξεις για να εκτιμήσουν το ύψος του </a:t>
            </a:r>
            <a:r>
              <a:rPr lang="en-US" sz="2600" dirty="0" smtClean="0"/>
              <a:t>sag </a:t>
            </a:r>
            <a:r>
              <a:rPr lang="el-GR" sz="2600" dirty="0" smtClean="0"/>
              <a:t>του πρώτου δοκιμαστικού </a:t>
            </a:r>
            <a:r>
              <a:rPr lang="el-GR" sz="2600" dirty="0" smtClean="0"/>
              <a:t>φακού</a:t>
            </a:r>
            <a:r>
              <a:rPr lang="en-US" sz="2600" dirty="0" smtClean="0"/>
              <a:t>: </a:t>
            </a:r>
            <a:endParaRPr lang="el-GR" sz="2600" dirty="0" smtClean="0"/>
          </a:p>
          <a:p>
            <a:r>
              <a:rPr lang="el-GR" sz="2600" dirty="0" smtClean="0"/>
              <a:t>Για </a:t>
            </a:r>
            <a:r>
              <a:rPr lang="el-GR" sz="2600" dirty="0" smtClean="0"/>
              <a:t>πολύ </a:t>
            </a:r>
            <a:r>
              <a:rPr lang="el-GR" sz="2600" b="1" dirty="0" smtClean="0"/>
              <a:t>κυρτούς </a:t>
            </a:r>
            <a:r>
              <a:rPr lang="el-GR" sz="2600" b="1" dirty="0" smtClean="0"/>
              <a:t>κερατοειδείς</a:t>
            </a:r>
            <a:r>
              <a:rPr lang="el-GR" sz="2600" dirty="0" smtClean="0"/>
              <a:t>, </a:t>
            </a:r>
            <a:r>
              <a:rPr lang="el-GR" sz="2600" b="1" dirty="0" smtClean="0"/>
              <a:t>υψηλού ύψους </a:t>
            </a:r>
            <a:r>
              <a:rPr lang="en-US" sz="2600" b="1" dirty="0" smtClean="0"/>
              <a:t>sag</a:t>
            </a:r>
            <a:r>
              <a:rPr lang="el-GR" sz="2600" b="1" dirty="0" smtClean="0"/>
              <a:t> </a:t>
            </a:r>
            <a:r>
              <a:rPr lang="el-GR" sz="2600" dirty="0" smtClean="0"/>
              <a:t>φακοί προτείνονται </a:t>
            </a:r>
            <a:r>
              <a:rPr lang="el-GR" sz="2600" dirty="0" smtClean="0"/>
              <a:t>(όπως στο </a:t>
            </a:r>
            <a:r>
              <a:rPr lang="el-GR" sz="2600" dirty="0" err="1" smtClean="0"/>
              <a:t>κερατόκωνο</a:t>
            </a:r>
            <a:r>
              <a:rPr lang="el-GR" sz="2600" dirty="0" smtClean="0"/>
              <a:t>)</a:t>
            </a:r>
            <a:r>
              <a:rPr lang="en-US" sz="2600" dirty="0" smtClean="0"/>
              <a:t>, </a:t>
            </a:r>
            <a:r>
              <a:rPr lang="el-GR" sz="2600" dirty="0" smtClean="0"/>
              <a:t>ενώ</a:t>
            </a:r>
          </a:p>
          <a:p>
            <a:r>
              <a:rPr lang="el-GR" sz="2600" dirty="0" smtClean="0"/>
              <a:t>Για </a:t>
            </a:r>
            <a:r>
              <a:rPr lang="el-GR" sz="2600" dirty="0" smtClean="0"/>
              <a:t>πολύ </a:t>
            </a:r>
            <a:r>
              <a:rPr lang="el-GR" sz="2600" b="1" dirty="0" smtClean="0"/>
              <a:t>επίπεδους </a:t>
            </a:r>
            <a:r>
              <a:rPr lang="el-GR" sz="2600" b="1" dirty="0" smtClean="0"/>
              <a:t>κερατοειδε</a:t>
            </a:r>
            <a:r>
              <a:rPr lang="el-GR" sz="2600" dirty="0" smtClean="0"/>
              <a:t>ίς </a:t>
            </a:r>
            <a:r>
              <a:rPr lang="en-US" sz="2600" dirty="0" smtClean="0"/>
              <a:t>(</a:t>
            </a:r>
            <a:r>
              <a:rPr lang="el-GR" sz="2600" dirty="0" smtClean="0"/>
              <a:t>τυπικά μετά </a:t>
            </a:r>
            <a:r>
              <a:rPr lang="el-GR" sz="2600" dirty="0" smtClean="0"/>
              <a:t>-</a:t>
            </a:r>
            <a:r>
              <a:rPr lang="el-GR" sz="2600" dirty="0" err="1" smtClean="0"/>
              <a:t>κερατοειδικό</a:t>
            </a:r>
            <a:r>
              <a:rPr lang="el-GR" sz="2600" dirty="0" smtClean="0"/>
              <a:t> </a:t>
            </a:r>
            <a:r>
              <a:rPr lang="el-GR" sz="2600" dirty="0" smtClean="0"/>
              <a:t>μόσχευμα και μετά </a:t>
            </a:r>
            <a:r>
              <a:rPr lang="el-GR" sz="2600" dirty="0" smtClean="0"/>
              <a:t>- διαθλαστική </a:t>
            </a:r>
            <a:r>
              <a:rPr lang="el-GR" sz="2600" dirty="0" smtClean="0"/>
              <a:t>χειρουργική) </a:t>
            </a:r>
            <a:r>
              <a:rPr lang="el-GR" sz="2600" b="1" dirty="0" smtClean="0"/>
              <a:t>χαμηλού ύψους </a:t>
            </a:r>
            <a:r>
              <a:rPr lang="en-US" sz="2600" b="1" dirty="0" smtClean="0"/>
              <a:t>sag </a:t>
            </a:r>
            <a:r>
              <a:rPr lang="el-GR" sz="2600" dirty="0" smtClean="0"/>
              <a:t>προτείνονται ως πρώτο βήμα στη διαδικασία του δοκιμαστικού φακού</a:t>
            </a:r>
          </a:p>
          <a:p>
            <a:r>
              <a:rPr lang="el-GR" sz="2600" dirty="0" smtClean="0"/>
              <a:t>Αύξηση </a:t>
            </a:r>
            <a:r>
              <a:rPr lang="el-GR" sz="2600" dirty="0" smtClean="0"/>
              <a:t>του ύψους </a:t>
            </a:r>
            <a:r>
              <a:rPr lang="en-US" sz="2600" dirty="0" smtClean="0"/>
              <a:t>sag </a:t>
            </a:r>
            <a:r>
              <a:rPr lang="el-GR" sz="2600" dirty="0" smtClean="0"/>
              <a:t>του φακού </a:t>
            </a:r>
            <a:r>
              <a:rPr lang="el-GR" sz="2600" dirty="0" smtClean="0"/>
              <a:t>προκαλεί στο φακό να </a:t>
            </a:r>
            <a:r>
              <a:rPr lang="el-GR" sz="2600" dirty="0" smtClean="0"/>
              <a:t>«ανασηκωθεί» </a:t>
            </a:r>
            <a:r>
              <a:rPr lang="el-GR" sz="2600" dirty="0" smtClean="0"/>
              <a:t>από το </a:t>
            </a:r>
            <a:r>
              <a:rPr lang="el-GR" sz="2600" dirty="0" smtClean="0"/>
              <a:t>κερατοειδή, </a:t>
            </a:r>
            <a:r>
              <a:rPr lang="el-GR" sz="2600" dirty="0" smtClean="0"/>
              <a:t>αυξάνοντας το διάκενο </a:t>
            </a:r>
            <a:r>
              <a:rPr lang="el-GR" sz="2600" dirty="0" smtClean="0"/>
              <a:t>ή θόλο </a:t>
            </a:r>
            <a:r>
              <a:rPr lang="el-GR" sz="2600" dirty="0" smtClean="0"/>
              <a:t>του φακού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84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</a:t>
            </a:r>
            <a:r>
              <a:rPr lang="en-US" b="1" dirty="0" smtClean="0"/>
              <a:t> 2</a:t>
            </a:r>
            <a:r>
              <a:rPr lang="en-US" b="1" dirty="0" smtClean="0"/>
              <a:t>: </a:t>
            </a:r>
            <a:r>
              <a:rPr lang="el-GR" b="1" dirty="0" err="1" smtClean="0"/>
              <a:t>Κερατοειδικό</a:t>
            </a:r>
            <a:r>
              <a:rPr lang="el-GR" b="1" dirty="0" smtClean="0"/>
              <a:t> </a:t>
            </a:r>
            <a:r>
              <a:rPr lang="el-GR" b="1" dirty="0" smtClean="0"/>
              <a:t>Διάκενο</a:t>
            </a:r>
            <a:endParaRPr lang="en-US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088232" cy="17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2062336" cy="17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5259" y="1484784"/>
            <a:ext cx="2082959" cy="17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400" y="3503235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Παρατηρώντας τον οφθαλμό από τα πλάγια επιτρέπει να αποφασιστεί με τι διαγνωστικό φακό να </a:t>
            </a:r>
            <a:r>
              <a:rPr lang="el-GR" sz="2000" dirty="0" smtClean="0">
                <a:latin typeface="+mn-lt"/>
              </a:rPr>
              <a:t>ξεκινήσει η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διαδικασία </a:t>
            </a:r>
            <a:r>
              <a:rPr lang="el-GR" sz="2000" dirty="0" smtClean="0">
                <a:latin typeface="+mn-lt"/>
              </a:rPr>
              <a:t>εφαρμογής</a:t>
            </a:r>
            <a:r>
              <a:rPr lang="en-US" sz="2000" dirty="0" smtClean="0">
                <a:latin typeface="+mn-lt"/>
              </a:rPr>
              <a:t>:</a:t>
            </a:r>
            <a:endParaRPr lang="en-US" sz="2000" dirty="0" smtClean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- Ύψος </a:t>
            </a:r>
            <a:r>
              <a:rPr lang="en-US" sz="2000" dirty="0" smtClean="0">
                <a:latin typeface="+mn-lt"/>
              </a:rPr>
              <a:t>sag: </a:t>
            </a:r>
            <a:r>
              <a:rPr lang="el-GR" sz="2000" dirty="0" smtClean="0">
                <a:latin typeface="+mn-lt"/>
              </a:rPr>
              <a:t>Χαμηλό </a:t>
            </a:r>
            <a:r>
              <a:rPr lang="el-GR" sz="2000" dirty="0" smtClean="0">
                <a:latin typeface="+mn-lt"/>
              </a:rPr>
              <a:t>, Μέτριο ή </a:t>
            </a:r>
            <a:r>
              <a:rPr lang="en-US" sz="2000" dirty="0" smtClean="0">
                <a:latin typeface="+mn-lt"/>
              </a:rPr>
              <a:t>Y</a:t>
            </a:r>
            <a:r>
              <a:rPr lang="el-GR" sz="2000" dirty="0" smtClean="0">
                <a:latin typeface="+mn-lt"/>
              </a:rPr>
              <a:t>ψηλό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i="1" dirty="0" smtClean="0">
                <a:latin typeface="+mn-lt"/>
              </a:rPr>
              <a:t>G. </a:t>
            </a:r>
            <a:r>
              <a:rPr lang="en-US" sz="2000" i="1" dirty="0" err="1" smtClean="0">
                <a:latin typeface="+mn-lt"/>
              </a:rPr>
              <a:t>DeNaeyer</a:t>
            </a:r>
            <a:r>
              <a:rPr lang="el-GR" sz="2000" i="1" dirty="0" smtClean="0">
                <a:latin typeface="+mn-lt"/>
              </a:rPr>
              <a:t>, 2010</a:t>
            </a:r>
            <a:r>
              <a:rPr lang="en-US" sz="2000" dirty="0" smtClean="0">
                <a:latin typeface="+mn-lt"/>
              </a:rPr>
              <a:t>)</a:t>
            </a:r>
            <a:r>
              <a:rPr lang="el-GR" sz="2000" dirty="0" smtClean="0">
                <a:latin typeface="+mn-lt"/>
              </a:rPr>
              <a:t> </a:t>
            </a:r>
            <a:endParaRPr lang="el-GR" sz="2000" dirty="0" smtClean="0">
              <a:latin typeface="+mn-lt"/>
            </a:endParaRPr>
          </a:p>
          <a:p>
            <a:endParaRPr lang="el-GR" sz="2000" dirty="0">
              <a:latin typeface="+mn-lt"/>
            </a:endParaRPr>
          </a:p>
          <a:p>
            <a:r>
              <a:rPr lang="el-GR" sz="2000" dirty="0" smtClean="0">
                <a:latin typeface="+mn-lt"/>
              </a:rPr>
              <a:t>Και </a:t>
            </a:r>
            <a:r>
              <a:rPr lang="el-GR" sz="2000" dirty="0" smtClean="0">
                <a:latin typeface="+mn-lt"/>
              </a:rPr>
              <a:t>ο οφθαλμός χαρακτηρίζεται ως</a:t>
            </a:r>
            <a:r>
              <a:rPr lang="en-US" sz="2000" dirty="0" smtClean="0">
                <a:latin typeface="+mn-lt"/>
              </a:rPr>
              <a:t>:</a:t>
            </a:r>
          </a:p>
          <a:p>
            <a:r>
              <a:rPr lang="el-GR" sz="2000" dirty="0" smtClean="0">
                <a:latin typeface="+mn-lt"/>
              </a:rPr>
              <a:t>- Ρηχός</a:t>
            </a:r>
            <a:r>
              <a:rPr lang="el-GR" sz="2000" dirty="0" smtClean="0">
                <a:latin typeface="+mn-lt"/>
              </a:rPr>
              <a:t>, Κανονικά βαθύς , ή Πολύ βαθύς </a:t>
            </a:r>
            <a:r>
              <a:rPr lang="en-US" sz="2000" i="1" dirty="0" smtClean="0">
                <a:latin typeface="+mn-lt"/>
              </a:rPr>
              <a:t>(E</a:t>
            </a:r>
            <a:r>
              <a:rPr lang="el-GR" sz="2000" i="1" dirty="0" smtClean="0">
                <a:latin typeface="+mn-lt"/>
              </a:rPr>
              <a:t>.</a:t>
            </a:r>
            <a:r>
              <a:rPr lang="en-US" sz="2000" i="1" dirty="0" err="1" smtClean="0">
                <a:latin typeface="+mn-lt"/>
              </a:rPr>
              <a:t>S.Visser</a:t>
            </a:r>
            <a:r>
              <a:rPr lang="en-US" sz="2000" i="1" dirty="0" smtClean="0">
                <a:latin typeface="+mn-lt"/>
              </a:rPr>
              <a:t> and</a:t>
            </a:r>
            <a:r>
              <a:rPr lang="el-GR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R. </a:t>
            </a:r>
            <a:r>
              <a:rPr lang="en-US" sz="2000" i="1" dirty="0" err="1" smtClean="0">
                <a:latin typeface="+mn-lt"/>
              </a:rPr>
              <a:t>Visser</a:t>
            </a:r>
            <a:r>
              <a:rPr lang="el-GR" sz="2000" i="1" dirty="0" smtClean="0">
                <a:latin typeface="+mn-lt"/>
              </a:rPr>
              <a:t>, 2007</a:t>
            </a:r>
            <a:r>
              <a:rPr lang="en-US" sz="2000" i="1" dirty="0" smtClean="0">
                <a:latin typeface="+mn-lt"/>
              </a:rPr>
              <a:t>)</a:t>
            </a:r>
          </a:p>
          <a:p>
            <a:pPr algn="ctr"/>
            <a:r>
              <a:rPr lang="el-GR" sz="2000" dirty="0" smtClean="0">
                <a:latin typeface="+mn-lt"/>
              </a:rPr>
              <a:t> </a:t>
            </a:r>
          </a:p>
          <a:p>
            <a:endParaRPr lang="el-GR" sz="2000" dirty="0" smtClean="0">
              <a:latin typeface="+mn-lt"/>
            </a:endParaRPr>
          </a:p>
          <a:p>
            <a:pPr algn="ctr"/>
            <a:endParaRPr lang="el-GR" sz="2000" dirty="0" smtClean="0">
              <a:latin typeface="+mn-lt"/>
            </a:endParaRPr>
          </a:p>
          <a:p>
            <a:pPr algn="ctr"/>
            <a:endParaRPr lang="el-G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Βήμα</a:t>
            </a:r>
            <a:r>
              <a:rPr lang="en-US" b="1" dirty="0" smtClean="0"/>
              <a:t> 2</a:t>
            </a:r>
            <a:r>
              <a:rPr lang="en-US" b="1" dirty="0" smtClean="0"/>
              <a:t>: </a:t>
            </a:r>
            <a:r>
              <a:rPr lang="el-GR" b="1" dirty="0" err="1" smtClean="0"/>
              <a:t>Κερατοειδικό</a:t>
            </a:r>
            <a:r>
              <a:rPr lang="el-GR" b="1" dirty="0" smtClean="0"/>
              <a:t> </a:t>
            </a:r>
            <a:r>
              <a:rPr lang="el-GR" b="1" dirty="0" smtClean="0"/>
              <a:t>Διάκενο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Καλό είναι να ξεκινήσετε με χαμηλότερο ύψος </a:t>
            </a:r>
            <a:r>
              <a:rPr lang="en-US" sz="2800" dirty="0" smtClean="0"/>
              <a:t>sag </a:t>
            </a:r>
            <a:r>
              <a:rPr lang="el-GR" sz="2800" dirty="0" smtClean="0"/>
              <a:t>για ένα συγκεκριμένο κερατοειδή και στη συνέχεια σταδιακά να δοκιμάσετε διαγνωστικούς φακούς με μεγαλύτερο ύψος </a:t>
            </a:r>
            <a:r>
              <a:rPr lang="en-US" sz="2800" dirty="0" smtClean="0"/>
              <a:t>sag </a:t>
            </a:r>
            <a:r>
              <a:rPr lang="el-GR" sz="2800" dirty="0" smtClean="0"/>
              <a:t>μέχρι ο φακός να μη δείχνει επαφή στο κέντρο με τον </a:t>
            </a:r>
            <a:r>
              <a:rPr lang="el-GR" sz="2800" dirty="0" smtClean="0"/>
              <a:t>κερατοειδή ή </a:t>
            </a:r>
            <a:r>
              <a:rPr lang="el-GR" sz="2800" dirty="0" smtClean="0"/>
              <a:t>το αντίστροφο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4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Μείωση Διακένου 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752600"/>
            <a:ext cx="6172200" cy="325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073134"/>
            <a:ext cx="185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Αρχικά σφιχτά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7" y="507313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Ελάχιστο διάκενο 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1690" y="5073134"/>
            <a:ext cx="114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Επαφή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2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Ιστορική Αναδρομή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Leonardo </a:t>
            </a:r>
            <a:r>
              <a:rPr lang="en-US" sz="2800" b="1" dirty="0" err="1" smtClean="0"/>
              <a:t>da</a:t>
            </a:r>
            <a:r>
              <a:rPr lang="en-US" sz="2800" b="1" dirty="0" smtClean="0"/>
              <a:t> Vinci (1508)</a:t>
            </a:r>
          </a:p>
          <a:p>
            <a:pPr marL="0" indent="0">
              <a:buNone/>
            </a:pPr>
            <a:r>
              <a:rPr lang="el-GR" sz="2800" dirty="0" smtClean="0"/>
              <a:t>Ο πρώτος </a:t>
            </a:r>
            <a:r>
              <a:rPr lang="el-GR" sz="2800" dirty="0" smtClean="0"/>
              <a:t>εισήγαγε την έννοια της οπτικής</a:t>
            </a:r>
            <a:r>
              <a:rPr lang="en-US" sz="2800" dirty="0" smtClean="0"/>
              <a:t> </a:t>
            </a:r>
            <a:r>
              <a:rPr lang="el-GR" sz="2800" dirty="0" smtClean="0"/>
              <a:t>εξουδετέρωσης του </a:t>
            </a:r>
            <a:r>
              <a:rPr lang="el-GR" sz="2800" dirty="0" smtClean="0"/>
              <a:t>κερατοειδή  με ένα </a:t>
            </a:r>
            <a:r>
              <a:rPr lang="el-GR" sz="2800" dirty="0" smtClean="0"/>
              <a:t>περίκλειστο δοχείο </a:t>
            </a:r>
            <a:r>
              <a:rPr lang="el-GR" sz="2800" dirty="0" smtClean="0"/>
              <a:t>νερού πάνω </a:t>
            </a:r>
            <a:r>
              <a:rPr lang="el-GR" sz="2800" dirty="0" smtClean="0"/>
              <a:t>στην πρόσθια επιφάνεια του</a:t>
            </a:r>
            <a:endParaRPr lang="en-US" sz="2800" dirty="0"/>
          </a:p>
        </p:txBody>
      </p:sp>
      <p:pic>
        <p:nvPicPr>
          <p:cNvPr id="5" name="Picture 2" descr="D:\IACLE ALL MODULES\IACLE MODULE 9\Color Pics\9L4\507-92c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789" y="3325415"/>
            <a:ext cx="3212299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61" y="3325416"/>
            <a:ext cx="275842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9461" y="5411390"/>
            <a:ext cx="2758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Μεγάλης διαμέτρου </a:t>
            </a:r>
            <a:r>
              <a:rPr lang="el-GR" dirty="0" err="1" smtClean="0">
                <a:latin typeface="+mn-lt"/>
              </a:rPr>
              <a:t>σκληρικός</a:t>
            </a:r>
            <a:r>
              <a:rPr lang="el-GR" dirty="0" smtClean="0">
                <a:latin typeface="+mn-lt"/>
              </a:rPr>
              <a:t> φακός που διατηρεί μεγάλη δεξαμενή δακρύων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97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Βήμα</a:t>
            </a:r>
            <a:r>
              <a:rPr lang="en-US" b="1" dirty="0" smtClean="0"/>
              <a:t> 2</a:t>
            </a:r>
            <a:r>
              <a:rPr lang="en-US" b="1" dirty="0" smtClean="0"/>
              <a:t>: </a:t>
            </a:r>
            <a:r>
              <a:rPr lang="el-GR" b="1" dirty="0" err="1" smtClean="0"/>
              <a:t>Κερατοειδικό</a:t>
            </a:r>
            <a:r>
              <a:rPr lang="el-GR" b="1" dirty="0" smtClean="0"/>
              <a:t> </a:t>
            </a:r>
            <a:r>
              <a:rPr lang="el-GR" b="1" dirty="0" smtClean="0"/>
              <a:t>Διάκενο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600" dirty="0" err="1" smtClean="0"/>
              <a:t>Σκληρικοί</a:t>
            </a:r>
            <a:r>
              <a:rPr lang="el-GR" sz="2600" dirty="0" smtClean="0"/>
              <a:t> φακοί χρειάζονται χρόνο να </a:t>
            </a:r>
            <a:r>
              <a:rPr lang="el-GR" sz="2600" dirty="0" smtClean="0"/>
              <a:t>σταθεροποιηθούν, </a:t>
            </a:r>
            <a:r>
              <a:rPr lang="el-GR" sz="2600" dirty="0" smtClean="0"/>
              <a:t>καθώς </a:t>
            </a:r>
            <a:r>
              <a:rPr lang="el-GR" sz="2600" dirty="0" smtClean="0"/>
              <a:t>«</a:t>
            </a:r>
            <a:r>
              <a:rPr lang="el-GR" sz="2600" dirty="0" err="1" smtClean="0"/>
              <a:t>βυθίζονται»μέσα</a:t>
            </a:r>
            <a:r>
              <a:rPr lang="el-GR" sz="2600" dirty="0" smtClean="0"/>
              <a:t> </a:t>
            </a:r>
            <a:r>
              <a:rPr lang="el-GR" sz="2600" dirty="0" smtClean="0"/>
              <a:t>στον επιπεφυκότα μέχρι κάποιο βαθμό, που υπόκειται σε πολλές ατομικές διαφοροποιήσεις. Συνιστάται να περιμένουμε 20-30 λεπτά πριν αξιολογήσουμε το φακό στο μάτι </a:t>
            </a:r>
          </a:p>
          <a:p>
            <a:r>
              <a:rPr lang="el-GR" sz="2600" dirty="0" smtClean="0"/>
              <a:t>Εκτιμάται ότι διάφοροι </a:t>
            </a:r>
            <a:r>
              <a:rPr lang="el-GR" sz="2600" dirty="0" smtClean="0"/>
              <a:t>φακοί, </a:t>
            </a:r>
            <a:r>
              <a:rPr lang="el-GR" sz="2600" dirty="0" smtClean="0"/>
              <a:t>μπορούν να βυθιστούν </a:t>
            </a:r>
            <a:r>
              <a:rPr lang="el-GR" sz="2600" dirty="0" smtClean="0"/>
              <a:t>σημαντικά, </a:t>
            </a:r>
            <a:r>
              <a:rPr lang="el-GR" sz="2600" dirty="0" smtClean="0"/>
              <a:t>πιθανώς </a:t>
            </a:r>
            <a:r>
              <a:rPr lang="el-GR" sz="2600" dirty="0" smtClean="0"/>
              <a:t>σε εύρος </a:t>
            </a:r>
            <a:r>
              <a:rPr lang="en-US" sz="2600" dirty="0" smtClean="0"/>
              <a:t>100-200 micron</a:t>
            </a:r>
            <a:endParaRPr lang="el-GR" sz="2600" dirty="0" smtClean="0"/>
          </a:p>
          <a:p>
            <a:r>
              <a:rPr lang="el-GR" sz="2600" dirty="0" smtClean="0"/>
              <a:t>Όταν εφαρμόζουμε </a:t>
            </a:r>
            <a:r>
              <a:rPr lang="el-GR" sz="2600" dirty="0" err="1" smtClean="0"/>
              <a:t>σκληρικούς</a:t>
            </a:r>
            <a:r>
              <a:rPr lang="el-GR" sz="2600" dirty="0" smtClean="0"/>
              <a:t> </a:t>
            </a:r>
            <a:r>
              <a:rPr lang="el-GR" sz="2600" dirty="0" smtClean="0"/>
              <a:t>φακούς, </a:t>
            </a:r>
            <a:r>
              <a:rPr lang="el-GR" sz="2600" dirty="0" smtClean="0"/>
              <a:t>ένα επιπλέον διάκενο πρέπει να ενσωματωθεί στην αρχή </a:t>
            </a:r>
          </a:p>
          <a:p>
            <a:r>
              <a:rPr lang="el-GR" sz="2600" dirty="0" smtClean="0"/>
              <a:t>Ξεκινώντας με σχετικά υπερβολικό </a:t>
            </a:r>
            <a:r>
              <a:rPr lang="el-GR" sz="2600" dirty="0" smtClean="0"/>
              <a:t>διάκενο, </a:t>
            </a:r>
            <a:r>
              <a:rPr lang="el-GR" sz="2600" dirty="0" smtClean="0"/>
              <a:t>συνίσταται για να επιτραπεί </a:t>
            </a:r>
            <a:r>
              <a:rPr lang="el-GR" sz="2600" dirty="0" smtClean="0"/>
              <a:t>επιπλέον χώρος </a:t>
            </a:r>
            <a:r>
              <a:rPr lang="el-GR" sz="2600" dirty="0" smtClean="0"/>
              <a:t>για το φακό να καθίσει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1592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Βήμα</a:t>
            </a:r>
            <a:r>
              <a:rPr lang="en-US" b="1" dirty="0" smtClean="0"/>
              <a:t> 2</a:t>
            </a:r>
            <a:r>
              <a:rPr lang="en-US" b="1" dirty="0" smtClean="0"/>
              <a:t>: </a:t>
            </a:r>
            <a:r>
              <a:rPr lang="el-GR" b="1" dirty="0" err="1" smtClean="0"/>
              <a:t>Κερατοειδικό</a:t>
            </a:r>
            <a:r>
              <a:rPr lang="el-GR" b="1" dirty="0" smtClean="0"/>
              <a:t> </a:t>
            </a:r>
            <a:r>
              <a:rPr lang="el-GR" b="1" dirty="0" smtClean="0"/>
              <a:t>Διάκενο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OCT</a:t>
            </a:r>
            <a:r>
              <a:rPr lang="en-US" sz="2800" i="1" dirty="0" smtClean="0"/>
              <a:t> </a:t>
            </a:r>
            <a:r>
              <a:rPr lang="el-GR" sz="2800" dirty="0" smtClean="0"/>
              <a:t>μπορεί </a:t>
            </a:r>
            <a:r>
              <a:rPr lang="el-GR" sz="2800" dirty="0" smtClean="0"/>
              <a:t>να είναι μια εκπληκτική επιλογή στο καθορισμό του ακριβή ποσού </a:t>
            </a:r>
            <a:r>
              <a:rPr lang="el-GR" sz="2800" dirty="0" err="1" smtClean="0"/>
              <a:t>κερατοειδικού</a:t>
            </a:r>
            <a:r>
              <a:rPr lang="el-GR" sz="2800" dirty="0" smtClean="0"/>
              <a:t> διάκενου – και μέτρηση του (κεντρικά ή </a:t>
            </a:r>
            <a:r>
              <a:rPr lang="el-GR" sz="2800" dirty="0" err="1" smtClean="0"/>
              <a:t>σκληροκερατοειδικά</a:t>
            </a:r>
            <a:r>
              <a:rPr lang="el-GR" sz="2800" dirty="0" smtClean="0"/>
              <a:t>) σε </a:t>
            </a:r>
            <a:r>
              <a:rPr lang="en-US" sz="2800" dirty="0" smtClean="0"/>
              <a:t>microns</a:t>
            </a:r>
            <a:endParaRPr lang="en-US" sz="2800" i="1" dirty="0" smtClean="0"/>
          </a:p>
          <a:p>
            <a:r>
              <a:rPr lang="el-GR" sz="2800" i="1" dirty="0" smtClean="0"/>
              <a:t> </a:t>
            </a:r>
            <a:r>
              <a:rPr lang="el-GR" sz="2800" dirty="0" smtClean="0"/>
              <a:t>Αλλά οι περισσότεροι εφαρμοστές συνήθως στηρίζονται στη</a:t>
            </a:r>
            <a:r>
              <a:rPr lang="el-GR" sz="2800" i="1" dirty="0" smtClean="0"/>
              <a:t> </a:t>
            </a:r>
            <a:r>
              <a:rPr lang="el-GR" sz="2800" b="1" dirty="0" err="1" smtClean="0"/>
              <a:t>σχισμοειδή</a:t>
            </a:r>
            <a:r>
              <a:rPr lang="el-GR" sz="2800" b="1" dirty="0" smtClean="0"/>
              <a:t> λυχνία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95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Βήμα </a:t>
            </a:r>
            <a:r>
              <a:rPr lang="en-US" sz="3200" b="1" dirty="0" smtClean="0"/>
              <a:t>2</a:t>
            </a:r>
            <a:r>
              <a:rPr lang="el-GR" sz="3200" b="1" dirty="0" smtClean="0"/>
              <a:t> </a:t>
            </a:r>
            <a:r>
              <a:rPr lang="en-US" sz="3200" b="1" dirty="0" smtClean="0"/>
              <a:t>:</a:t>
            </a:r>
            <a:r>
              <a:rPr lang="el-GR" sz="3200" b="1" dirty="0" smtClean="0"/>
              <a:t>Εκτίμηση </a:t>
            </a:r>
            <a:r>
              <a:rPr lang="el-GR" sz="3200" b="1" dirty="0" err="1" smtClean="0"/>
              <a:t>Κερατοειδικού</a:t>
            </a:r>
            <a:r>
              <a:rPr lang="el-GR" sz="3200" b="1" dirty="0" smtClean="0"/>
              <a:t> Διάκενου- </a:t>
            </a:r>
            <a:r>
              <a:rPr lang="en-US" sz="3200" b="1" dirty="0" smtClean="0"/>
              <a:t>OCT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28800"/>
            <a:ext cx="4038600" cy="4608488"/>
          </a:xfrm>
        </p:spPr>
        <p:txBody>
          <a:bodyPr>
            <a:normAutofit/>
          </a:bodyPr>
          <a:lstStyle/>
          <a:p>
            <a:r>
              <a:rPr lang="el-GR" sz="2800" dirty="0" err="1" smtClean="0"/>
              <a:t>Κερατοειδικό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σκληροκερατοειδικό</a:t>
            </a:r>
            <a:r>
              <a:rPr lang="el-GR" sz="2800" dirty="0" smtClean="0"/>
              <a:t> διάκενο απεικονίζεται με </a:t>
            </a:r>
            <a:r>
              <a:rPr lang="en-US" sz="2800" dirty="0" smtClean="0"/>
              <a:t>OCT </a:t>
            </a:r>
            <a:endParaRPr lang="en-US" sz="28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3810000" cy="263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laservision.co.uk/wp-content/uploads/2012/12/OCT-Anterior-Segme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486275" cy="15716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76600" y="4267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solidFill>
                  <a:schemeClr val="bg1"/>
                </a:solidFill>
              </a:rPr>
              <a:t>Σκληρικός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Φακός</a:t>
            </a:r>
            <a:r>
              <a:rPr lang="el-GR" dirty="0" smtClean="0"/>
              <a:t>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048000" y="44196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Κερατοειδής</a:t>
            </a:r>
            <a:r>
              <a:rPr lang="el-GR" dirty="0" smtClean="0"/>
              <a:t>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90800" y="4572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Βήμα </a:t>
            </a:r>
            <a:r>
              <a:rPr lang="en-US" sz="3200" b="1" dirty="0" smtClean="0"/>
              <a:t>2</a:t>
            </a:r>
            <a:r>
              <a:rPr lang="el-GR" sz="3200" b="1" dirty="0" smtClean="0"/>
              <a:t> </a:t>
            </a:r>
            <a:r>
              <a:rPr lang="en-US" sz="3200" b="1" dirty="0" smtClean="0"/>
              <a:t>:</a:t>
            </a:r>
            <a:r>
              <a:rPr lang="el-GR" sz="3200" b="1" dirty="0" smtClean="0"/>
              <a:t>Εκτίμηση </a:t>
            </a:r>
            <a:r>
              <a:rPr lang="el-GR" sz="3200" b="1" dirty="0" err="1" smtClean="0"/>
              <a:t>Κερατοειδικού</a:t>
            </a:r>
            <a:r>
              <a:rPr lang="el-GR" sz="3200" b="1" dirty="0" smtClean="0"/>
              <a:t> Διάκενου- </a:t>
            </a:r>
            <a:r>
              <a:rPr lang="el-GR" sz="3200" b="1" dirty="0" err="1" smtClean="0"/>
              <a:t>Σχισμοειδή</a:t>
            </a:r>
            <a:r>
              <a:rPr lang="el-GR" sz="3200" b="1" dirty="0" smtClean="0"/>
              <a:t> λυχνία </a:t>
            </a:r>
            <a:endParaRPr 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24000"/>
            <a:ext cx="29523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55" y="4005064"/>
            <a:ext cx="2912269" cy="20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3842754" y="1363099"/>
            <a:ext cx="4977718" cy="49825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</a:pPr>
            <a:r>
              <a:rPr lang="el-GR" sz="2000" dirty="0" smtClean="0"/>
              <a:t>Για την περαιτέρω αξιολόγηση του </a:t>
            </a:r>
            <a:r>
              <a:rPr lang="el-GR" sz="2000" dirty="0" err="1" smtClean="0"/>
              <a:t>κερατοειδικού</a:t>
            </a:r>
            <a:r>
              <a:rPr lang="el-GR" sz="2000" dirty="0" smtClean="0"/>
              <a:t> διακένου  μια οπτική τομή  σε γωνία -45 της </a:t>
            </a:r>
            <a:r>
              <a:rPr lang="el-GR" sz="2000" dirty="0" err="1" smtClean="0"/>
              <a:t>σχισμοειδής</a:t>
            </a:r>
            <a:r>
              <a:rPr lang="el-GR" sz="2000" dirty="0" smtClean="0"/>
              <a:t> λυχνίας μετακινείται κατά μήκος του ματιού  για να παρατηρηθεί  το πάχος του μετά </a:t>
            </a:r>
            <a:r>
              <a:rPr lang="el-GR" sz="2000" dirty="0" err="1" smtClean="0"/>
              <a:t>φακικού</a:t>
            </a:r>
            <a:r>
              <a:rPr lang="el-GR" sz="2000" dirty="0" smtClean="0"/>
              <a:t> δακρυϊκού  φιλμ ( με και χωρίς </a:t>
            </a:r>
            <a:r>
              <a:rPr lang="el-GR" sz="2000" dirty="0" err="1" smtClean="0"/>
              <a:t>φλουορεσκεΐνη</a:t>
            </a:r>
            <a:r>
              <a:rPr lang="el-GR" sz="2000" dirty="0" smtClean="0"/>
              <a:t>)</a:t>
            </a:r>
          </a:p>
          <a:p>
            <a:pPr marL="265113" indent="-265113" fontAlgn="auto">
              <a:spcAft>
                <a:spcPts val="0"/>
              </a:spcAft>
            </a:pPr>
            <a:r>
              <a:rPr lang="el-GR" sz="2000" dirty="0" smtClean="0"/>
              <a:t>Είναι εύκολο να παρατηρηθεί σε </a:t>
            </a:r>
            <a:r>
              <a:rPr lang="el-GR" sz="2000" dirty="0" err="1" smtClean="0"/>
              <a:t>σκληρικούς</a:t>
            </a:r>
            <a:r>
              <a:rPr lang="el-GR" sz="2000" dirty="0" smtClean="0"/>
              <a:t> φακούς σε σχέση με τους </a:t>
            </a:r>
            <a:r>
              <a:rPr lang="el-GR" sz="2000" dirty="0" err="1" smtClean="0"/>
              <a:t>αεροδιαπερατούς</a:t>
            </a:r>
            <a:r>
              <a:rPr lang="el-GR" sz="2000" dirty="0" smtClean="0"/>
              <a:t> </a:t>
            </a:r>
            <a:r>
              <a:rPr lang="el-GR" sz="2000" dirty="0" err="1" smtClean="0"/>
              <a:t>κερατοειδικούς</a:t>
            </a:r>
            <a:r>
              <a:rPr lang="el-GR" sz="2000" dirty="0" smtClean="0"/>
              <a:t> φακούς </a:t>
            </a:r>
            <a:r>
              <a:rPr lang="en-US" sz="2000" dirty="0" smtClean="0"/>
              <a:t>(GP)</a:t>
            </a:r>
            <a:endParaRPr lang="el-GR" sz="2000" dirty="0" smtClean="0"/>
          </a:p>
          <a:p>
            <a:pPr marL="265113" indent="-265113" fontAlgn="auto">
              <a:spcAft>
                <a:spcPts val="0"/>
              </a:spcAft>
            </a:pPr>
            <a:r>
              <a:rPr lang="el-GR" sz="2000" dirty="0" smtClean="0"/>
              <a:t>Μια μικρή υπερεκτίμηση του πραγματικού διάκενου με τη </a:t>
            </a:r>
            <a:r>
              <a:rPr lang="el-GR" sz="2000" dirty="0" err="1" smtClean="0"/>
              <a:t>σχισμοειδή</a:t>
            </a:r>
            <a:r>
              <a:rPr lang="el-GR" sz="2000" dirty="0" smtClean="0"/>
              <a:t> λυχνία  συνήθως συμβαίνει και πρέπει να ληφθεί υπόψη</a:t>
            </a:r>
          </a:p>
          <a:p>
            <a:pPr marL="265113" indent="-265113" fontAlgn="auto">
              <a:spcAft>
                <a:spcPts val="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21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2</a:t>
            </a:r>
            <a:r>
              <a:rPr lang="el-GR" b="1" dirty="0" smtClean="0"/>
              <a:t> </a:t>
            </a:r>
            <a:r>
              <a:rPr lang="en-US" b="1" dirty="0" smtClean="0"/>
              <a:t>:</a:t>
            </a:r>
            <a:r>
              <a:rPr lang="el-GR" b="1" dirty="0" smtClean="0"/>
              <a:t>Εκτίμηση κεντρικού </a:t>
            </a:r>
            <a:r>
              <a:rPr lang="el-GR" b="1" dirty="0" err="1" smtClean="0"/>
              <a:t>κερατοειδικού</a:t>
            </a:r>
            <a:r>
              <a:rPr lang="el-GR" b="1" dirty="0" smtClean="0"/>
              <a:t> διάκενου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8291265" cy="331236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Επειδή </a:t>
            </a:r>
            <a:r>
              <a:rPr lang="el-GR" sz="2800" dirty="0" smtClean="0"/>
              <a:t>το διάκενο διατηρεί μια δεξαμενή γεμάτη με υγρό, συνίσταται να γεμίσουμε το </a:t>
            </a:r>
            <a:r>
              <a:rPr lang="el-GR" sz="2800" dirty="0" err="1" smtClean="0"/>
              <a:t>σκληρικό</a:t>
            </a:r>
            <a:r>
              <a:rPr lang="el-GR" sz="2800" dirty="0" smtClean="0"/>
              <a:t> φακό με φυσιολογικό όρο λίγο πριν τη τοποθέτηση στο </a:t>
            </a:r>
            <a:r>
              <a:rPr lang="el-GR" sz="2800" dirty="0" smtClean="0"/>
              <a:t>μάτι για </a:t>
            </a:r>
            <a:r>
              <a:rPr lang="el-GR" sz="2800" dirty="0" smtClean="0"/>
              <a:t>να αποφευχθούν φυσαλίδες αέρα. Η </a:t>
            </a:r>
            <a:r>
              <a:rPr lang="el-GR" sz="2800" dirty="0" err="1" smtClean="0"/>
              <a:t>φλουορεσκεΐνη</a:t>
            </a:r>
            <a:r>
              <a:rPr lang="el-GR" sz="2800" dirty="0" smtClean="0"/>
              <a:t> θα πρέπει να προστεθεί σε αυτό το σημείο στο γεμάτο υγρό φακό πριν τοποθετηθεί στο </a:t>
            </a:r>
            <a:r>
              <a:rPr lang="el-GR" sz="2800" dirty="0" smtClean="0"/>
              <a:t>μάτι</a:t>
            </a:r>
            <a:endParaRPr lang="el-GR" sz="2800" dirty="0" smtClean="0"/>
          </a:p>
        </p:txBody>
      </p:sp>
      <p:pic>
        <p:nvPicPr>
          <p:cNvPr id="4" name="Picture 2" descr="D:\IACLE ALL MODULES\IACLE MODULE 9\Color Pics\9L4\2082-95c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06298"/>
            <a:ext cx="2284582" cy="153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4532854"/>
            <a:ext cx="6059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l-GR" sz="2800" dirty="0">
                <a:latin typeface="+mn-lt"/>
              </a:rPr>
              <a:t>Η ανταλλαγή δακρύων περιορίζεται μόλις ο φακός τοποθετηθεί στο μάτι</a:t>
            </a:r>
            <a:r>
              <a:rPr lang="en-US" sz="2800" dirty="0">
                <a:latin typeface="+mn-lt"/>
              </a:rPr>
              <a:t>, </a:t>
            </a:r>
            <a:r>
              <a:rPr lang="el-GR" sz="2800" dirty="0">
                <a:latin typeface="+mn-lt"/>
              </a:rPr>
              <a:t>κυρίως για τους αμιγώς </a:t>
            </a:r>
            <a:r>
              <a:rPr lang="el-GR" sz="2800" dirty="0" err="1">
                <a:latin typeface="+mn-lt"/>
              </a:rPr>
              <a:t>σκληρικούς</a:t>
            </a:r>
            <a:r>
              <a:rPr lang="el-GR" sz="2800" dirty="0">
                <a:latin typeface="+mn-lt"/>
              </a:rPr>
              <a:t> φακούς</a:t>
            </a:r>
          </a:p>
        </p:txBody>
      </p:sp>
    </p:spTree>
    <p:extLst>
      <p:ext uri="{BB962C8B-B14F-4D97-AF65-F5344CB8AC3E}">
        <p14:creationId xmlns:p14="http://schemas.microsoft.com/office/powerpoint/2010/main" val="25511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2</a:t>
            </a:r>
            <a:r>
              <a:rPr lang="el-GR" b="1" dirty="0" smtClean="0"/>
              <a:t> </a:t>
            </a:r>
            <a:r>
              <a:rPr lang="en-US" b="1" dirty="0" smtClean="0"/>
              <a:t>:</a:t>
            </a:r>
            <a:r>
              <a:rPr lang="el-GR" b="1" dirty="0" smtClean="0"/>
              <a:t>Εκτίμηση κεντρικού </a:t>
            </a:r>
            <a:r>
              <a:rPr lang="el-GR" b="1" dirty="0" err="1" smtClean="0"/>
              <a:t>κερατοειδικού</a:t>
            </a:r>
            <a:r>
              <a:rPr lang="el-GR" b="1" dirty="0" smtClean="0"/>
              <a:t> διάκενου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038600" cy="32403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Ένα ομοιογενές πράσινο </a:t>
            </a:r>
            <a:r>
              <a:rPr lang="el-GR" sz="2400" dirty="0" err="1" smtClean="0"/>
              <a:t>φλουρο</a:t>
            </a:r>
            <a:r>
              <a:rPr lang="el-GR" sz="2400" dirty="0" smtClean="0"/>
              <a:t> σχήμα είναι ορατό από </a:t>
            </a:r>
            <a:r>
              <a:rPr lang="el-GR" sz="2400" dirty="0" smtClean="0"/>
              <a:t>μπροστά, καλύτερα χωρίς </a:t>
            </a:r>
            <a:r>
              <a:rPr lang="el-GR" sz="2400" dirty="0" smtClean="0"/>
              <a:t>σημεία επαφής με το κερατοειδή</a:t>
            </a:r>
            <a:r>
              <a:rPr lang="el-GR" sz="2400" dirty="0" smtClean="0"/>
              <a:t>. Το </a:t>
            </a:r>
            <a:r>
              <a:rPr lang="el-GR" sz="2400" dirty="0" smtClean="0"/>
              <a:t>μάτι μπορεί να διακρίνει </a:t>
            </a:r>
            <a:r>
              <a:rPr lang="en-US" sz="2400" dirty="0" smtClean="0"/>
              <a:t>20 </a:t>
            </a:r>
            <a:r>
              <a:rPr lang="en-US" sz="2400" dirty="0" smtClean="0"/>
              <a:t>microns </a:t>
            </a:r>
            <a:r>
              <a:rPr lang="el-GR" sz="2400" dirty="0" smtClean="0"/>
              <a:t>ή περισσότερο πάχος </a:t>
            </a:r>
            <a:r>
              <a:rPr lang="el-GR" sz="2400" dirty="0" smtClean="0"/>
              <a:t>στιβάδας </a:t>
            </a:r>
            <a:r>
              <a:rPr lang="el-GR" sz="2400" dirty="0" err="1" smtClean="0"/>
              <a:t>φλουορεσκεΐνης</a:t>
            </a:r>
            <a:r>
              <a:rPr lang="el-GR" sz="2400" dirty="0" smtClean="0"/>
              <a:t>. </a:t>
            </a:r>
            <a:endParaRPr lang="en-US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835326" cy="29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5754" y="458112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Οτιδήποτε μικρότερο θα φαίνεται </a:t>
            </a:r>
            <a:r>
              <a:rPr lang="el-GR" sz="2400" dirty="0" smtClean="0">
                <a:latin typeface="+mn-lt"/>
              </a:rPr>
              <a:t>μαύρο, </a:t>
            </a:r>
            <a:r>
              <a:rPr lang="el-GR" sz="2400" dirty="0">
                <a:latin typeface="+mn-lt"/>
              </a:rPr>
              <a:t>αυτό βέβαια δε σημαίνει ότι υπάρχει </a:t>
            </a:r>
            <a:r>
              <a:rPr lang="el-GR" sz="2400" dirty="0" smtClean="0">
                <a:latin typeface="+mn-lt"/>
              </a:rPr>
              <a:t>«επαφή» </a:t>
            </a:r>
            <a:r>
              <a:rPr lang="el-GR" sz="2400" dirty="0">
                <a:latin typeface="+mn-lt"/>
              </a:rPr>
              <a:t>με το κερατοειδή,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καθώς το ανθρώπινο μάτι δεν μπορεί να δει στρώματα </a:t>
            </a:r>
            <a:r>
              <a:rPr lang="el-GR" sz="2400" dirty="0" err="1">
                <a:latin typeface="+mn-lt"/>
              </a:rPr>
              <a:t>φλουορεσκεΐνης</a:t>
            </a:r>
            <a:r>
              <a:rPr lang="el-GR" sz="2400" dirty="0">
                <a:latin typeface="+mn-lt"/>
              </a:rPr>
              <a:t> μικρότερα του πάχους περίπου 20 </a:t>
            </a:r>
            <a:r>
              <a:rPr lang="el-GR" sz="2400" dirty="0" err="1">
                <a:latin typeface="+mn-lt"/>
              </a:rPr>
              <a:t>microns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3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2</a:t>
            </a:r>
            <a:r>
              <a:rPr lang="el-GR" b="1" dirty="0" smtClean="0"/>
              <a:t> </a:t>
            </a:r>
            <a:r>
              <a:rPr lang="en-US" b="1" dirty="0" smtClean="0"/>
              <a:t>:</a:t>
            </a:r>
            <a:r>
              <a:rPr lang="el-GR" b="1" dirty="0" smtClean="0"/>
              <a:t>Εκτίμηση κεντρικού </a:t>
            </a:r>
            <a:r>
              <a:rPr lang="el-GR" b="1" dirty="0" err="1" smtClean="0"/>
              <a:t>κερατοειδικού</a:t>
            </a:r>
            <a:r>
              <a:rPr lang="el-GR" b="1" dirty="0" smtClean="0"/>
              <a:t> διάκενου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>
            <a:normAutofit lnSpcReduction="10000"/>
          </a:bodyPr>
          <a:lstStyle/>
          <a:p>
            <a:r>
              <a:rPr lang="el-GR" dirty="0" err="1" smtClean="0"/>
              <a:t>Σχισμοειδή</a:t>
            </a:r>
            <a:r>
              <a:rPr lang="el-GR" dirty="0" smtClean="0"/>
              <a:t> λυχνία –πάχος κερατοειδή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66124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Για να υπολογιστεί με ακρίβεια το ποσό του θόλου (διάκενου</a:t>
            </a:r>
            <a:r>
              <a:rPr lang="el-GR" dirty="0" smtClean="0"/>
              <a:t>) κάτω </a:t>
            </a:r>
            <a:r>
              <a:rPr lang="el-GR" dirty="0" smtClean="0"/>
              <a:t>από την οπίσθια επιφάνεια του </a:t>
            </a:r>
            <a:r>
              <a:rPr lang="el-GR" dirty="0" err="1" smtClean="0"/>
              <a:t>σκληρικού</a:t>
            </a:r>
            <a:r>
              <a:rPr lang="el-GR" dirty="0" smtClean="0"/>
              <a:t> </a:t>
            </a:r>
            <a:r>
              <a:rPr lang="el-GR" dirty="0" smtClean="0"/>
              <a:t>φακού προϋποθέτει </a:t>
            </a:r>
            <a:r>
              <a:rPr lang="el-GR" dirty="0" smtClean="0"/>
              <a:t>ένα σημείο αναφοράς για σύγκριση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b="1" dirty="0" smtClean="0"/>
              <a:t>πάχος του κερατοειδή </a:t>
            </a:r>
            <a:r>
              <a:rPr lang="el-GR" dirty="0" smtClean="0"/>
              <a:t>έχει προταθεί ως σημείο αναφοράς </a:t>
            </a:r>
            <a:endParaRPr lang="en-US" dirty="0"/>
          </a:p>
        </p:txBody>
      </p:sp>
      <p:pic>
        <p:nvPicPr>
          <p:cNvPr id="6" name="Picture 2" descr="http://www.reviewofcontactlenses.com/CMSImagesContent/2013/9/026_rcl0913-F3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12" y="3369312"/>
            <a:ext cx="4191000" cy="208635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93312" y="3902712"/>
            <a:ext cx="160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Πάχος Κερατοειδή </a:t>
            </a:r>
            <a:r>
              <a:rPr lang="el-GR" sz="1600" dirty="0" smtClean="0">
                <a:solidFill>
                  <a:schemeClr val="bg1"/>
                </a:solidFill>
              </a:rPr>
              <a:t>=540μ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0912" y="4512312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07512" y="4207512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6312" y="4588512"/>
            <a:ext cx="198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Κερατοειδικό</a:t>
            </a:r>
            <a:r>
              <a:rPr lang="el-GR" dirty="0" smtClean="0">
                <a:solidFill>
                  <a:schemeClr val="bg1"/>
                </a:solidFill>
              </a:rPr>
              <a:t> Διάκενο</a:t>
            </a:r>
            <a:r>
              <a:rPr lang="en-US" dirty="0" smtClean="0">
                <a:solidFill>
                  <a:schemeClr val="bg1"/>
                </a:solidFill>
              </a:rPr>
              <a:t> ˜ </a:t>
            </a:r>
            <a:r>
              <a:rPr lang="el-GR" dirty="0" smtClean="0">
                <a:solidFill>
                  <a:schemeClr val="bg1"/>
                </a:solidFill>
              </a:rPr>
              <a:t>270 </a:t>
            </a:r>
            <a:r>
              <a:rPr lang="en-US" dirty="0" smtClean="0">
                <a:solidFill>
                  <a:schemeClr val="bg1"/>
                </a:solidFill>
              </a:rPr>
              <a:t>Microns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355112" y="4436112"/>
            <a:ext cx="1524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6312" y="3445512"/>
            <a:ext cx="1629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Διάκενο με </a:t>
            </a:r>
            <a:r>
              <a:rPr lang="el-GR" sz="1600" dirty="0" err="1" smtClean="0">
                <a:solidFill>
                  <a:schemeClr val="bg1"/>
                </a:solidFill>
              </a:rPr>
              <a:t>φλουροσεινη</a:t>
            </a:r>
            <a:r>
              <a:rPr lang="en-US" sz="1600" dirty="0" smtClean="0">
                <a:solidFill>
                  <a:schemeClr val="bg1"/>
                </a:solidFill>
              </a:rPr>
              <a:t> ˜</a:t>
            </a:r>
            <a:endParaRPr lang="el-GR" sz="1600" dirty="0" smtClean="0">
              <a:solidFill>
                <a:schemeClr val="bg1"/>
              </a:solidFill>
            </a:endParaRPr>
          </a:p>
          <a:p>
            <a:r>
              <a:rPr lang="el-GR" sz="1600" dirty="0" smtClean="0">
                <a:solidFill>
                  <a:schemeClr val="bg1"/>
                </a:solidFill>
              </a:rPr>
              <a:t> ½ </a:t>
            </a:r>
            <a:r>
              <a:rPr lang="el-GR" sz="1600" dirty="0" smtClean="0">
                <a:solidFill>
                  <a:schemeClr val="bg1"/>
                </a:solidFill>
              </a:rPr>
              <a:t>κερατοειδή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07312" y="4207512"/>
            <a:ext cx="1524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2</a:t>
            </a:r>
            <a:r>
              <a:rPr lang="el-GR" b="1" dirty="0" smtClean="0"/>
              <a:t> </a:t>
            </a:r>
            <a:r>
              <a:rPr lang="en-US" b="1" dirty="0" smtClean="0"/>
              <a:t>:</a:t>
            </a:r>
            <a:r>
              <a:rPr lang="el-GR" b="1" dirty="0" smtClean="0"/>
              <a:t>Εκτίμηση κεντρικού </a:t>
            </a:r>
            <a:r>
              <a:rPr lang="el-GR" b="1" dirty="0" err="1" smtClean="0"/>
              <a:t>κερατοειδικού</a:t>
            </a:r>
            <a:r>
              <a:rPr lang="el-GR" b="1" dirty="0" smtClean="0"/>
              <a:t> διάκενου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</a:t>
            </a:r>
            <a:r>
              <a:rPr lang="el-GR" b="1" dirty="0" smtClean="0"/>
              <a:t>ο τυποποιημένο</a:t>
            </a:r>
            <a:r>
              <a:rPr lang="en-US" b="1" dirty="0" smtClean="0"/>
              <a:t> 0.30mm</a:t>
            </a:r>
            <a:r>
              <a:rPr lang="el-GR" b="1" dirty="0" smtClean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300-</a:t>
            </a:r>
            <a:r>
              <a:rPr lang="en-US" b="1" dirty="0" smtClean="0"/>
              <a:t>microns</a:t>
            </a:r>
            <a:r>
              <a:rPr lang="en-US" b="1" dirty="0" smtClean="0"/>
              <a:t>) </a:t>
            </a:r>
            <a:r>
              <a:rPr lang="el-GR" b="1" dirty="0" smtClean="0"/>
              <a:t>κεντρικό </a:t>
            </a:r>
            <a:r>
              <a:rPr lang="el-GR" b="1" dirty="0" smtClean="0"/>
              <a:t>πάχος (</a:t>
            </a:r>
            <a:r>
              <a:rPr lang="en-US" b="1" dirty="0" smtClean="0"/>
              <a:t>CT)</a:t>
            </a:r>
            <a:r>
              <a:rPr lang="el-GR" b="1" dirty="0" smtClean="0"/>
              <a:t> </a:t>
            </a:r>
            <a:r>
              <a:rPr lang="el-GR" b="1" dirty="0" err="1" smtClean="0"/>
              <a:t>σκληρικού</a:t>
            </a:r>
            <a:r>
              <a:rPr lang="el-GR" b="1" dirty="0" smtClean="0"/>
              <a:t> </a:t>
            </a:r>
            <a:r>
              <a:rPr lang="el-GR" b="1" dirty="0" smtClean="0"/>
              <a:t>φακού</a:t>
            </a:r>
            <a:r>
              <a:rPr lang="en-US" b="1" dirty="0" smtClean="0"/>
              <a:t> </a:t>
            </a:r>
            <a:r>
              <a:rPr lang="el-GR" dirty="0" smtClean="0"/>
              <a:t>έχει προταθεί ως </a:t>
            </a:r>
            <a:r>
              <a:rPr lang="el-GR" dirty="0" smtClean="0"/>
              <a:t>σημείο αναφοράς</a:t>
            </a:r>
          </a:p>
          <a:p>
            <a:r>
              <a:rPr lang="el-GR" dirty="0" smtClean="0"/>
              <a:t>Στους περισσότερους </a:t>
            </a:r>
            <a:r>
              <a:rPr lang="el-GR" dirty="0" err="1" smtClean="0"/>
              <a:t>σκληρικούς</a:t>
            </a:r>
            <a:r>
              <a:rPr lang="el-GR" dirty="0" smtClean="0"/>
              <a:t> φακούς, το ιδανικό πόσο διάκενου είναι περίπου </a:t>
            </a:r>
            <a:r>
              <a:rPr lang="en-US" dirty="0" smtClean="0"/>
              <a:t>300 microns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380" y="1432718"/>
            <a:ext cx="389084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141179" y="1889918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+mn-lt"/>
            </a:endParaRPr>
          </a:p>
          <a:p>
            <a:r>
              <a:rPr lang="el-GR" sz="1000" dirty="0" smtClean="0">
                <a:solidFill>
                  <a:schemeClr val="bg1"/>
                </a:solidFill>
                <a:latin typeface="+mn-lt"/>
              </a:rPr>
              <a:t>Πρόσθια Επιφάνεια Φακού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17379" y="2499518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41179" y="3337718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00" y="4191000"/>
            <a:ext cx="2286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100" dirty="0" smtClean="0"/>
              <a:t> </a:t>
            </a:r>
            <a:r>
              <a:rPr lang="el-GR" sz="1100" dirty="0" err="1" smtClean="0">
                <a:solidFill>
                  <a:schemeClr val="bg1"/>
                </a:solidFill>
              </a:rPr>
              <a:t>Κερατοειδικό</a:t>
            </a:r>
            <a:r>
              <a:rPr lang="el-GR" sz="1100" dirty="0" smtClean="0">
                <a:solidFill>
                  <a:schemeClr val="bg1"/>
                </a:solidFill>
              </a:rPr>
              <a:t> Πάχος 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46179" y="4404518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58000" y="34290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sz="1400" dirty="0" smtClean="0">
                <a:solidFill>
                  <a:schemeClr val="bg1"/>
                </a:solidFill>
              </a:rPr>
              <a:t>Διάκενο</a:t>
            </a:r>
            <a:r>
              <a:rPr lang="en-US" sz="1400" dirty="0" smtClean="0">
                <a:solidFill>
                  <a:schemeClr val="bg1"/>
                </a:solidFill>
              </a:rPr>
              <a:t> 300 Microns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1179" y="2804318"/>
            <a:ext cx="144623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100" dirty="0" smtClean="0">
                <a:solidFill>
                  <a:schemeClr val="bg1"/>
                </a:solidFill>
                <a:latin typeface="+mn-lt"/>
              </a:rPr>
              <a:t>Κεντρικό </a:t>
            </a:r>
            <a:r>
              <a:rPr lang="el-GR" sz="1100" dirty="0" smtClean="0">
                <a:solidFill>
                  <a:schemeClr val="bg1"/>
                </a:solidFill>
                <a:latin typeface="+mn-lt"/>
              </a:rPr>
              <a:t>Πάχος Φακού </a:t>
            </a:r>
            <a:r>
              <a:rPr lang="en-US" sz="11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l-GR" sz="1100" dirty="0" smtClean="0">
                <a:solidFill>
                  <a:schemeClr val="bg1"/>
                </a:solidFill>
                <a:latin typeface="+mn-lt"/>
              </a:rPr>
              <a:t>ΚΠ</a:t>
            </a:r>
            <a:r>
              <a:rPr lang="en-US" sz="1100" dirty="0" smtClean="0">
                <a:solidFill>
                  <a:schemeClr val="bg1"/>
                </a:solidFill>
                <a:latin typeface="+mn-lt"/>
              </a:rPr>
              <a:t>)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65179" y="3718718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2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 Εκτίμηση </a:t>
            </a:r>
            <a:r>
              <a:rPr lang="el-GR" sz="4000" b="1" dirty="0" err="1" smtClean="0"/>
              <a:t>Κερατοειδικού</a:t>
            </a:r>
            <a:r>
              <a:rPr lang="el-GR" sz="4000" b="1" dirty="0" smtClean="0"/>
              <a:t> Διάκενου με Πάχος Φακού </a:t>
            </a:r>
            <a:endParaRPr lang="en-US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190071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1905000"/>
            <a:ext cx="1229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 Microns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76401"/>
            <a:ext cx="19954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24200" y="1905000"/>
            <a:ext cx="13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150 Microns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76400"/>
            <a:ext cx="1905000" cy="19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57800" y="1905000"/>
            <a:ext cx="13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300 Microns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225" y="2133600"/>
            <a:ext cx="1628775" cy="69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038600"/>
            <a:ext cx="1981200" cy="2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90600" y="4191000"/>
            <a:ext cx="13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500 Microns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098399"/>
            <a:ext cx="1905000" cy="194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200400" y="4191000"/>
            <a:ext cx="13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600 Microns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962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ΚΕΡΑΤΟΕΙΔΙΚΟ ΔΙΑΚΕΝΟ</a:t>
            </a:r>
            <a:endParaRPr lang="en-US" b="1" dirty="0">
              <a:latin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5105400"/>
            <a:ext cx="1340678" cy="10400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Κερατοειδικό</a:t>
            </a:r>
            <a:r>
              <a:rPr lang="el-GR" b="1" dirty="0" smtClean="0"/>
              <a:t> Διάκενο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Σε ένα σύστημα κλίμακας </a:t>
            </a:r>
            <a:r>
              <a:rPr lang="el-GR" sz="2800" dirty="0" smtClean="0"/>
              <a:t>βαθμολόγησης από</a:t>
            </a:r>
            <a:r>
              <a:rPr lang="en-US" sz="2800" dirty="0" smtClean="0"/>
              <a:t> </a:t>
            </a:r>
            <a:r>
              <a:rPr lang="en-US" sz="2800" i="1" dirty="0" err="1" smtClean="0"/>
              <a:t>Visser</a:t>
            </a:r>
            <a:r>
              <a:rPr lang="en-US" sz="2800" i="1" dirty="0" smtClean="0"/>
              <a:t> et al</a:t>
            </a:r>
            <a:r>
              <a:rPr lang="el-GR" sz="2800" i="1" dirty="0" smtClean="0"/>
              <a:t>. 2015</a:t>
            </a:r>
            <a:r>
              <a:rPr lang="en-US" sz="2800" dirty="0" smtClean="0"/>
              <a:t> </a:t>
            </a:r>
            <a:r>
              <a:rPr lang="el-GR" sz="2800" dirty="0" smtClean="0"/>
              <a:t>για μόνο </a:t>
            </a:r>
            <a:r>
              <a:rPr lang="el-GR" sz="2800" dirty="0" err="1" smtClean="0"/>
              <a:t>σκληρικούς</a:t>
            </a:r>
            <a:r>
              <a:rPr lang="el-GR" sz="2800" dirty="0" smtClean="0"/>
              <a:t> </a:t>
            </a:r>
            <a:r>
              <a:rPr lang="el-GR" sz="2800" dirty="0" smtClean="0"/>
              <a:t>φακούς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r>
              <a:rPr lang="el-GR" sz="2800" dirty="0" smtClean="0"/>
              <a:t>Διάκενο ≤</a:t>
            </a:r>
            <a:r>
              <a:rPr lang="en-US" sz="2800" dirty="0" smtClean="0"/>
              <a:t>100 </a:t>
            </a:r>
            <a:r>
              <a:rPr lang="el-GR" sz="2800" dirty="0" err="1" smtClean="0"/>
              <a:t>υποβέλτιστο</a:t>
            </a:r>
            <a:r>
              <a:rPr lang="el-GR" sz="2800" dirty="0" smtClean="0"/>
              <a:t>, πολύ </a:t>
            </a:r>
            <a:r>
              <a:rPr lang="el-GR" sz="2800" dirty="0" smtClean="0"/>
              <a:t>χαμηλό </a:t>
            </a:r>
            <a:r>
              <a:rPr lang="el-GR" sz="2800" b="1" dirty="0" smtClean="0"/>
              <a:t>(βαθμός </a:t>
            </a:r>
            <a:r>
              <a:rPr lang="el-GR" sz="2800" b="1" dirty="0" smtClean="0"/>
              <a:t>-</a:t>
            </a:r>
            <a:r>
              <a:rPr lang="en-US" sz="2800" b="1" dirty="0" smtClean="0"/>
              <a:t>1</a:t>
            </a:r>
            <a:r>
              <a:rPr lang="el-GR" sz="2800" b="1" dirty="0" smtClean="0"/>
              <a:t>)</a:t>
            </a:r>
            <a:endParaRPr lang="el-GR" sz="2800" dirty="0" smtClean="0"/>
          </a:p>
          <a:p>
            <a:r>
              <a:rPr lang="el-GR" sz="2800" dirty="0" smtClean="0"/>
              <a:t>Επαφή με το κερατοειδή </a:t>
            </a:r>
            <a:r>
              <a:rPr lang="el-GR" sz="2800" b="1" dirty="0" smtClean="0"/>
              <a:t>(βαθμός</a:t>
            </a:r>
            <a:r>
              <a:rPr lang="en-US" sz="2800" b="1" dirty="0" smtClean="0"/>
              <a:t>–2</a:t>
            </a:r>
            <a:r>
              <a:rPr lang="el-GR" sz="2800" dirty="0" smtClean="0"/>
              <a:t>)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r>
              <a:rPr lang="el-GR" sz="2800" dirty="0" smtClean="0"/>
              <a:t>Διάκενο </a:t>
            </a:r>
            <a:r>
              <a:rPr lang="en-US" sz="2800" dirty="0" smtClean="0"/>
              <a:t>100 </a:t>
            </a:r>
            <a:r>
              <a:rPr lang="el-GR" sz="2800" dirty="0" smtClean="0"/>
              <a:t>έως </a:t>
            </a:r>
            <a:r>
              <a:rPr lang="en-US" sz="2800" dirty="0" smtClean="0"/>
              <a:t>300 microns </a:t>
            </a:r>
            <a:r>
              <a:rPr lang="el-GR" sz="2800" dirty="0" smtClean="0"/>
              <a:t>θεωρείται </a:t>
            </a:r>
            <a:r>
              <a:rPr lang="el-GR" sz="2800" b="1" dirty="0" smtClean="0"/>
              <a:t>βέλτιστο </a:t>
            </a:r>
          </a:p>
          <a:p>
            <a:r>
              <a:rPr lang="el-GR" sz="2800" dirty="0" smtClean="0"/>
              <a:t>Μεταξύ </a:t>
            </a:r>
            <a:r>
              <a:rPr lang="en-US" sz="2800" i="1" dirty="0" smtClean="0"/>
              <a:t>300 </a:t>
            </a:r>
            <a:r>
              <a:rPr lang="el-GR" sz="2800" i="1" dirty="0" smtClean="0"/>
              <a:t>και </a:t>
            </a:r>
            <a:r>
              <a:rPr lang="en-US" sz="2800" i="1" dirty="0" smtClean="0"/>
              <a:t>&lt; </a:t>
            </a:r>
            <a:r>
              <a:rPr lang="en-US" sz="2800" i="1" dirty="0" smtClean="0"/>
              <a:t>500 microns </a:t>
            </a:r>
            <a:r>
              <a:rPr lang="el-GR" sz="2800" dirty="0" smtClean="0"/>
              <a:t>διάκενο θεωρείται </a:t>
            </a:r>
            <a:r>
              <a:rPr lang="el-GR" sz="2800" dirty="0" smtClean="0"/>
              <a:t>«μεγάλο» </a:t>
            </a:r>
            <a:r>
              <a:rPr lang="en-US" sz="2800" dirty="0" smtClean="0"/>
              <a:t>(</a:t>
            </a:r>
            <a:r>
              <a:rPr lang="el-GR" sz="2800" b="1" dirty="0" smtClean="0"/>
              <a:t>βαθμός </a:t>
            </a:r>
            <a:r>
              <a:rPr lang="en-US" sz="2800" b="1" dirty="0" smtClean="0"/>
              <a:t>+</a:t>
            </a:r>
            <a:r>
              <a:rPr lang="en-US" sz="2800" b="1" dirty="0" smtClean="0"/>
              <a:t>1</a:t>
            </a:r>
            <a:r>
              <a:rPr lang="en-US" sz="2800" dirty="0" smtClean="0"/>
              <a:t>) </a:t>
            </a:r>
            <a:r>
              <a:rPr lang="el-GR" sz="2800" dirty="0" smtClean="0"/>
              <a:t>αλλά </a:t>
            </a:r>
            <a:r>
              <a:rPr lang="el-GR" sz="2800" dirty="0" smtClean="0"/>
              <a:t>αποδεκτό σε αυτή τη κλίμακα</a:t>
            </a:r>
            <a:endParaRPr lang="en-US" sz="2800" dirty="0" smtClean="0"/>
          </a:p>
          <a:p>
            <a:r>
              <a:rPr lang="el-GR" sz="2800" dirty="0" smtClean="0"/>
              <a:t>Διάκενο </a:t>
            </a:r>
            <a:r>
              <a:rPr lang="el-GR" sz="2800" i="1" dirty="0" smtClean="0"/>
              <a:t>μεγαλύτερο από &gt;</a:t>
            </a:r>
            <a:r>
              <a:rPr lang="en-US" sz="2800" i="1" dirty="0" smtClean="0"/>
              <a:t>500 microns </a:t>
            </a:r>
            <a:r>
              <a:rPr lang="el-GR" sz="2800" dirty="0" smtClean="0"/>
              <a:t>μπορεί να θεωρηθεί υπερβολικό </a:t>
            </a:r>
            <a:r>
              <a:rPr lang="en-US" sz="2800" dirty="0" smtClean="0"/>
              <a:t>(</a:t>
            </a:r>
            <a:r>
              <a:rPr lang="el-GR" sz="2800" b="1" dirty="0" smtClean="0"/>
              <a:t>βαθμός</a:t>
            </a:r>
            <a:r>
              <a:rPr lang="en-US" sz="2800" b="1" dirty="0" smtClean="0"/>
              <a:t> +2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04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Ορολογία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194920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</a:t>
            </a:r>
            <a:r>
              <a:rPr lang="en-US" sz="2400" dirty="0" err="1" smtClean="0">
                <a:hlinkClick r:id="rId2"/>
              </a:rPr>
              <a:t>Scleral</a:t>
            </a:r>
            <a:r>
              <a:rPr lang="en-US" sz="2400" dirty="0" smtClean="0">
                <a:hlinkClick r:id="rId2"/>
              </a:rPr>
              <a:t> Lens Education Society</a:t>
            </a:r>
            <a:r>
              <a:rPr lang="el-GR" sz="2400" dirty="0" smtClean="0"/>
              <a:t> (</a:t>
            </a:r>
            <a:r>
              <a:rPr lang="en-US" sz="2400" dirty="0" smtClean="0"/>
              <a:t>SLES), </a:t>
            </a:r>
            <a:r>
              <a:rPr lang="el-GR" sz="2400" dirty="0" smtClean="0"/>
              <a:t>προτείνει διεθνές </a:t>
            </a:r>
            <a:r>
              <a:rPr lang="el-GR" sz="2400" dirty="0" smtClean="0"/>
              <a:t>αναγνωρισμένο σύστημα </a:t>
            </a:r>
            <a:r>
              <a:rPr lang="el-GR" sz="2400" dirty="0" smtClean="0"/>
              <a:t>ταξινόμησης που </a:t>
            </a:r>
            <a:r>
              <a:rPr lang="el-GR" sz="2400" dirty="0" smtClean="0"/>
              <a:t>οι </a:t>
            </a:r>
            <a:r>
              <a:rPr lang="el-GR" sz="2400" dirty="0" err="1" smtClean="0"/>
              <a:t>σκληρικοί</a:t>
            </a:r>
            <a:r>
              <a:rPr lang="el-GR" sz="2400" dirty="0" smtClean="0"/>
              <a:t> φακοί κατηγοριοποιούνται σύμφωνα με τη περιοχή που στηρίζονται οι φακοί στο </a:t>
            </a:r>
            <a:r>
              <a:rPr lang="el-GR" sz="2400" dirty="0" smtClean="0"/>
              <a:t>μάτι και </a:t>
            </a:r>
            <a:r>
              <a:rPr lang="el-GR" sz="2400" b="1" dirty="0" smtClean="0"/>
              <a:t>όχι με τη διάμετρο</a:t>
            </a:r>
          </a:p>
          <a:p>
            <a:r>
              <a:rPr lang="el-GR" sz="2400" dirty="0" err="1" smtClean="0"/>
              <a:t>κερατοειδικοί</a:t>
            </a:r>
            <a:endParaRPr lang="el-GR" sz="2400" dirty="0" smtClean="0"/>
          </a:p>
          <a:p>
            <a:r>
              <a:rPr lang="el-GR" sz="2400" dirty="0" err="1" smtClean="0"/>
              <a:t>κερατοειδικοί</a:t>
            </a:r>
            <a:r>
              <a:rPr lang="el-GR" sz="2400" dirty="0" smtClean="0"/>
              <a:t>-</a:t>
            </a:r>
            <a:r>
              <a:rPr lang="el-GR" sz="2400" dirty="0" err="1" smtClean="0"/>
              <a:t>σκληρικοί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</a:p>
          <a:p>
            <a:r>
              <a:rPr lang="el-GR" sz="2400" dirty="0" err="1" smtClean="0"/>
              <a:t>σκληρικοί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5796137" y="3789040"/>
            <a:ext cx="3096344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dirty="0" err="1" smtClean="0"/>
              <a:t>Κερατοειδικοί</a:t>
            </a:r>
            <a:r>
              <a:rPr lang="el-GR" sz="2000" dirty="0" smtClean="0"/>
              <a:t>-</a:t>
            </a:r>
            <a:r>
              <a:rPr lang="el-GR" sz="2000" dirty="0" err="1" smtClean="0"/>
              <a:t>σκληρικοί</a:t>
            </a:r>
            <a:r>
              <a:rPr lang="el-GR" sz="2000" dirty="0" smtClean="0"/>
              <a:t> σε </a:t>
            </a:r>
            <a:r>
              <a:rPr lang="en-US" sz="2000" dirty="0" smtClean="0"/>
              <a:t>post </a:t>
            </a:r>
            <a:r>
              <a:rPr lang="en-US" sz="2000" dirty="0" smtClean="0"/>
              <a:t>–</a:t>
            </a:r>
            <a:r>
              <a:rPr lang="el-GR" sz="2000" dirty="0" smtClean="0"/>
              <a:t> </a:t>
            </a:r>
            <a:r>
              <a:rPr lang="en-US" sz="2000" dirty="0" smtClean="0"/>
              <a:t>RK </a:t>
            </a:r>
            <a:r>
              <a:rPr lang="el-GR" sz="2000" dirty="0" smtClean="0"/>
              <a:t>κερατοειδή </a:t>
            </a:r>
            <a:endParaRPr lang="en-US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68144" y="1412776"/>
            <a:ext cx="2955404" cy="23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1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2</a:t>
            </a:r>
            <a:r>
              <a:rPr lang="el-GR" b="1" dirty="0" smtClean="0"/>
              <a:t> </a:t>
            </a:r>
            <a:r>
              <a:rPr lang="en-US" b="1" dirty="0" smtClean="0"/>
              <a:t>:</a:t>
            </a:r>
            <a:r>
              <a:rPr lang="el-GR" b="1" dirty="0" smtClean="0"/>
              <a:t>Εκτίμηση </a:t>
            </a:r>
            <a:r>
              <a:rPr lang="el-GR" b="1" dirty="0" err="1" smtClean="0"/>
              <a:t>σκληροκερατοειδικού</a:t>
            </a:r>
            <a:r>
              <a:rPr lang="el-GR" b="1" dirty="0" smtClean="0"/>
              <a:t> διάκενου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Τα βλαστικά κύτταρα είναι στη </a:t>
            </a:r>
            <a:r>
              <a:rPr lang="el-GR" sz="2800" b="1" dirty="0" err="1" smtClean="0"/>
              <a:t>σκληροκερατοειδικη</a:t>
            </a:r>
            <a:r>
              <a:rPr lang="el-GR" sz="2800" b="1" dirty="0" smtClean="0"/>
              <a:t> περιοχή </a:t>
            </a:r>
            <a:r>
              <a:rPr lang="el-GR" sz="2800" dirty="0" smtClean="0"/>
              <a:t>και είναι ζωτικής σημασίας για την υγεία του </a:t>
            </a:r>
            <a:r>
              <a:rPr lang="el-GR" sz="2800" dirty="0" smtClean="0"/>
              <a:t>κερατοειδή, </a:t>
            </a:r>
            <a:r>
              <a:rPr lang="el-GR" sz="2800" dirty="0" smtClean="0"/>
              <a:t>κυρίως </a:t>
            </a:r>
            <a:r>
              <a:rPr lang="el-GR" sz="2800" dirty="0" smtClean="0"/>
              <a:t>για τη </a:t>
            </a:r>
            <a:r>
              <a:rPr lang="el-GR" sz="2800" dirty="0" smtClean="0"/>
              <a:t>δημιουργία νέων επιθηλιακών κύτταρων που κατανέμονται μετά σε ολόκληρο τον κερατοειδή. Οι </a:t>
            </a:r>
            <a:r>
              <a:rPr lang="el-GR" sz="2800" dirty="0" smtClean="0"/>
              <a:t>εφαρμοστές πρέπει </a:t>
            </a:r>
            <a:r>
              <a:rPr lang="el-GR" sz="2800" dirty="0" smtClean="0"/>
              <a:t>να επιδιώκουν να αποφεύγουν μηχανική πίεση στο </a:t>
            </a:r>
            <a:r>
              <a:rPr lang="el-GR" sz="2800" dirty="0" err="1" smtClean="0"/>
              <a:t>σκληροκερατοειδές</a:t>
            </a:r>
            <a:r>
              <a:rPr lang="el-GR" sz="2800" dirty="0" smtClean="0"/>
              <a:t> όριο.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05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2</a:t>
            </a:r>
            <a:r>
              <a:rPr lang="el-GR" b="1" dirty="0" smtClean="0"/>
              <a:t> </a:t>
            </a:r>
            <a:r>
              <a:rPr lang="en-US" b="1" dirty="0" smtClean="0"/>
              <a:t>:</a:t>
            </a:r>
            <a:r>
              <a:rPr lang="el-GR" b="1" dirty="0" smtClean="0"/>
              <a:t>Εκτίμηση </a:t>
            </a:r>
            <a:r>
              <a:rPr lang="el-GR" b="1" dirty="0" err="1" smtClean="0"/>
              <a:t>σκληροκερατοειδικού</a:t>
            </a:r>
            <a:r>
              <a:rPr lang="el-GR" b="1" dirty="0" smtClean="0"/>
              <a:t> διάκενου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2590800" cy="241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1981200"/>
            <a:ext cx="93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Κανένα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2586037" cy="24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33800" y="1981200"/>
            <a:ext cx="66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Καλό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76400"/>
            <a:ext cx="261503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77000" y="1981200"/>
            <a:ext cx="932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Μέτριο</a:t>
            </a:r>
            <a:r>
              <a:rPr lang="el-GR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724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ΣΚΛΗΡΟΚΕΡΑΤΟΕΙΔΙΚΟ ΔΙΑΚΕΝΟ </a:t>
            </a:r>
            <a:endParaRPr lang="en-US" b="1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029200"/>
            <a:ext cx="1340678" cy="10400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648200"/>
            <a:ext cx="20190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8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3: </a:t>
            </a:r>
            <a:r>
              <a:rPr lang="el-GR" b="1" dirty="0" smtClean="0"/>
              <a:t>Εφαρμογή Ζώνη Πρόσφυσης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Σεβασμός </a:t>
            </a:r>
            <a:r>
              <a:rPr lang="el-GR" sz="2800" dirty="0" smtClean="0"/>
              <a:t>στο σχήμα της πρόσθιας επιφάνειας</a:t>
            </a:r>
          </a:p>
          <a:p>
            <a:r>
              <a:rPr lang="el-GR" sz="2800" dirty="0" smtClean="0"/>
              <a:t>Ευθυγράμμιση της </a:t>
            </a:r>
            <a:r>
              <a:rPr lang="el-GR" sz="2800" dirty="0" smtClean="0"/>
              <a:t>ζώνη πρόσφυσης του </a:t>
            </a:r>
            <a:r>
              <a:rPr lang="el-GR" sz="2800" dirty="0" smtClean="0"/>
              <a:t>φακού με </a:t>
            </a:r>
            <a:r>
              <a:rPr lang="el-GR" sz="2800" dirty="0" smtClean="0"/>
              <a:t>το σκληρό ή με τη κερατοειδή-</a:t>
            </a:r>
            <a:r>
              <a:rPr lang="el-GR" sz="2800" dirty="0" err="1" smtClean="0"/>
              <a:t>σκληρική</a:t>
            </a:r>
            <a:r>
              <a:rPr lang="el-GR" sz="2800" dirty="0" smtClean="0"/>
              <a:t> ζώνη μεταβίβασης (ανάλογα με το τύπο φακού)</a:t>
            </a:r>
            <a:endParaRPr lang="en-US" sz="2800" dirty="0" smtClean="0"/>
          </a:p>
          <a:p>
            <a:r>
              <a:rPr lang="en-US" sz="2800" dirty="0" smtClean="0"/>
              <a:t>H </a:t>
            </a:r>
            <a:r>
              <a:rPr lang="el-GR" sz="2800" dirty="0" smtClean="0"/>
              <a:t>ζώνη πρόσφυσης συνδέεται με το διάκενο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04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3: </a:t>
            </a:r>
            <a:r>
              <a:rPr lang="el-GR" b="1" dirty="0" smtClean="0"/>
              <a:t>Εφαρμογή Ζώνη Πρόσφυσης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Εκτίμηση </a:t>
            </a:r>
            <a:r>
              <a:rPr lang="el-GR" sz="2800" dirty="0" err="1" smtClean="0"/>
              <a:t>κερατοειδικού</a:t>
            </a:r>
            <a:r>
              <a:rPr lang="el-GR" sz="2800" dirty="0" smtClean="0"/>
              <a:t> </a:t>
            </a:r>
            <a:r>
              <a:rPr lang="el-GR" sz="2800" dirty="0" smtClean="0"/>
              <a:t>- </a:t>
            </a:r>
            <a:r>
              <a:rPr lang="el-GR" sz="2800" dirty="0" err="1" smtClean="0"/>
              <a:t>σκληρικου</a:t>
            </a:r>
            <a:r>
              <a:rPr lang="el-GR" sz="2800" dirty="0" smtClean="0"/>
              <a:t> </a:t>
            </a:r>
            <a:r>
              <a:rPr lang="el-GR" sz="2800" dirty="0" smtClean="0"/>
              <a:t>προφίλ με τη χρησιμοποίηση της </a:t>
            </a:r>
            <a:r>
              <a:rPr lang="el-GR" sz="2800" dirty="0" err="1" smtClean="0"/>
              <a:t>σχισμοειδής</a:t>
            </a:r>
            <a:r>
              <a:rPr lang="el-GR" sz="2800" dirty="0" smtClean="0"/>
              <a:t> λυχνίας για εγκάρσια </a:t>
            </a:r>
            <a:r>
              <a:rPr lang="el-GR" sz="2800" dirty="0" smtClean="0"/>
              <a:t>διατομή της </a:t>
            </a:r>
            <a:r>
              <a:rPr lang="el-GR" sz="2800" dirty="0" smtClean="0"/>
              <a:t>πρόσθιας οφθαλμικής επιφάνειας ή παρατηρώντας την πρόσθια οφθαλμική επιφάνεια χωρίς μεγέθυνση με το να κοιτάζει ο ασθενής κάτω</a:t>
            </a:r>
            <a:r>
              <a:rPr lang="el-GR" sz="2800" dirty="0" smtClean="0"/>
              <a:t>, για </a:t>
            </a:r>
            <a:r>
              <a:rPr lang="el-GR" sz="2800" dirty="0" smtClean="0"/>
              <a:t>πρώτη αίσθηση του σχήματος πρόσθιας επιφάνειας του οφθαλμού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05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3: </a:t>
            </a:r>
            <a:r>
              <a:rPr lang="el-GR" b="1" dirty="0" smtClean="0"/>
              <a:t>Εφαρμογή Ζώνη Πρόσφυσης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69086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Ζώνη Πρόσφυσης Χαλαρή </a:t>
            </a:r>
          </a:p>
          <a:p>
            <a:r>
              <a:rPr lang="el-GR" dirty="0" smtClean="0"/>
              <a:t>Ένα δακτυλίδι </a:t>
            </a:r>
            <a:r>
              <a:rPr lang="el-GR" dirty="0" err="1" smtClean="0"/>
              <a:t>εντυπώματος</a:t>
            </a:r>
            <a:r>
              <a:rPr lang="el-GR" dirty="0" smtClean="0"/>
              <a:t> στο εσωτερικό της ζώνης πρόσφυσης </a:t>
            </a:r>
          </a:p>
          <a:p>
            <a:r>
              <a:rPr lang="el-GR" dirty="0" smtClean="0"/>
              <a:t>Φυσαλίδες αέρος στην περιφέρεια </a:t>
            </a:r>
          </a:p>
          <a:p>
            <a:r>
              <a:rPr lang="el-GR" dirty="0" smtClean="0"/>
              <a:t>Δημιουργία </a:t>
            </a:r>
            <a:r>
              <a:rPr lang="el-GR" dirty="0" smtClean="0"/>
              <a:t>αφρού στην </a:t>
            </a:r>
            <a:r>
              <a:rPr lang="el-GR" dirty="0" smtClean="0"/>
              <a:t>περιφερική ανύψωση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626768"/>
            <a:ext cx="2590800" cy="205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2590800" cy="205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6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3: </a:t>
            </a:r>
            <a:r>
              <a:rPr lang="el-GR" b="1" dirty="0" smtClean="0"/>
              <a:t>Εφαρμογή Ζώνη Πρόσφυσης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181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Ζώνη Πρόσφυσης Σφιχτή </a:t>
            </a:r>
          </a:p>
          <a:p>
            <a:r>
              <a:rPr lang="el-GR" dirty="0" smtClean="0"/>
              <a:t>Ένα δακτυλίδι </a:t>
            </a:r>
            <a:r>
              <a:rPr lang="el-GR" dirty="0" err="1" smtClean="0"/>
              <a:t>εντυπώματος</a:t>
            </a:r>
            <a:r>
              <a:rPr lang="el-GR" dirty="0" smtClean="0"/>
              <a:t> στο εξωτερικό της ζώνης πρόσφυσης</a:t>
            </a:r>
          </a:p>
          <a:p>
            <a:r>
              <a:rPr lang="el-GR" dirty="0" smtClean="0"/>
              <a:t>Λεύκανση των </a:t>
            </a:r>
            <a:r>
              <a:rPr lang="el-GR" dirty="0" smtClean="0"/>
              <a:t>αγγείων του επιπεφυκότα (τοπικό ή </a:t>
            </a:r>
            <a:r>
              <a:rPr lang="el-GR" dirty="0" err="1" smtClean="0"/>
              <a:t>περικερατοειδικό</a:t>
            </a:r>
            <a:r>
              <a:rPr lang="el-GR" dirty="0" smtClean="0"/>
              <a:t>)</a:t>
            </a:r>
          </a:p>
          <a:p>
            <a:r>
              <a:rPr lang="el-GR" dirty="0" smtClean="0"/>
              <a:t>Μπορεί να παρατηρηθεί ανάκαμψη υπεραιμίας στην περιοχή της συμπίεσης</a:t>
            </a:r>
          </a:p>
          <a:p>
            <a:pPr>
              <a:buNone/>
            </a:pPr>
            <a:r>
              <a:rPr lang="el-GR" dirty="0" smtClean="0"/>
              <a:t> 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833" y="1322466"/>
            <a:ext cx="2333625" cy="207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6477000" y="2362200"/>
            <a:ext cx="0" cy="38100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638799" y="3766140"/>
            <a:ext cx="2317577" cy="1751091"/>
            <a:chOff x="5638800" y="4343400"/>
            <a:chExt cx="1933575" cy="154305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4343400"/>
              <a:ext cx="1933575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6629400" y="4495800"/>
              <a:ext cx="381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6705600" y="5257800"/>
              <a:ext cx="533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2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4</a:t>
            </a:r>
            <a:r>
              <a:rPr lang="en-US" b="1" dirty="0" smtClean="0"/>
              <a:t>: </a:t>
            </a:r>
            <a:r>
              <a:rPr lang="el-GR" b="1" dirty="0" smtClean="0"/>
              <a:t>Άκρο φακού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Απαραίτητη μια μικρή ανύψωση του άκρου</a:t>
            </a:r>
          </a:p>
          <a:p>
            <a:r>
              <a:rPr lang="el-GR" sz="2800" b="1" dirty="0" smtClean="0"/>
              <a:t>Υπερβολική </a:t>
            </a:r>
            <a:r>
              <a:rPr lang="el-GR" sz="2800" b="1" dirty="0" smtClean="0"/>
              <a:t>ανύψωση </a:t>
            </a:r>
            <a:r>
              <a:rPr lang="el-GR" sz="2800" b="1" dirty="0" smtClean="0"/>
              <a:t>άκρου </a:t>
            </a:r>
            <a:r>
              <a:rPr lang="el-GR" sz="2800" dirty="0" smtClean="0"/>
              <a:t>μπορεί </a:t>
            </a:r>
            <a:r>
              <a:rPr lang="el-GR" sz="2800" dirty="0" smtClean="0"/>
              <a:t>να </a:t>
            </a:r>
            <a:r>
              <a:rPr lang="el-GR" sz="2800" dirty="0" smtClean="0"/>
              <a:t>προκαλεί </a:t>
            </a:r>
            <a:r>
              <a:rPr lang="el-GR" sz="2800" b="1" dirty="0" smtClean="0"/>
              <a:t> </a:t>
            </a:r>
            <a:r>
              <a:rPr lang="el-GR" sz="2800" dirty="0" smtClean="0"/>
              <a:t>αίσθηση </a:t>
            </a:r>
            <a:r>
              <a:rPr lang="el-GR" sz="2800" dirty="0" smtClean="0"/>
              <a:t>του φακού και ενόχληση</a:t>
            </a:r>
            <a:endParaRPr lang="en-US" sz="2800" dirty="0" smtClean="0"/>
          </a:p>
          <a:p>
            <a:r>
              <a:rPr lang="el-GR" sz="2800" dirty="0" smtClean="0"/>
              <a:t>Μείωση της ανύψωσης του άκρου του </a:t>
            </a:r>
            <a:r>
              <a:rPr lang="el-GR" sz="2800" dirty="0" smtClean="0"/>
              <a:t>φακού, γίνεται με </a:t>
            </a:r>
            <a:r>
              <a:rPr lang="el-GR" sz="2800" dirty="0" smtClean="0"/>
              <a:t>αλλαγή της γωνίας της ζώνης πρόσφυσης ή επιλέγοντας πιο κυρτή καμπυλότητα για τη ζώνη πρόσφυσης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3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4</a:t>
            </a:r>
            <a:r>
              <a:rPr lang="en-US" b="1" dirty="0" smtClean="0"/>
              <a:t>: </a:t>
            </a:r>
            <a:r>
              <a:rPr lang="el-GR" b="1" dirty="0" smtClean="0"/>
              <a:t>Άκρο φακού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Μειωμένη ανύψωση φακού </a:t>
            </a:r>
            <a:r>
              <a:rPr lang="el-GR" sz="2800" dirty="0" smtClean="0"/>
              <a:t>μπορεί να αφήσει ολικό </a:t>
            </a:r>
            <a:r>
              <a:rPr lang="el-GR" sz="2800" dirty="0" smtClean="0"/>
              <a:t>ή μερικό </a:t>
            </a:r>
            <a:r>
              <a:rPr lang="el-GR" sz="2800" b="1" dirty="0" smtClean="0"/>
              <a:t>δακτυλίδι </a:t>
            </a:r>
            <a:r>
              <a:rPr lang="el-GR" sz="2800" b="1" dirty="0" err="1" smtClean="0"/>
              <a:t>εντυπώματος</a:t>
            </a:r>
            <a:r>
              <a:rPr lang="el-GR" sz="2800" dirty="0" smtClean="0"/>
              <a:t> στον επιπεφυκότα και μεγαλύτερα </a:t>
            </a:r>
            <a:r>
              <a:rPr lang="el-GR" sz="2800" dirty="0" smtClean="0"/>
              <a:t>αιμοφόρα αγγεία </a:t>
            </a:r>
            <a:r>
              <a:rPr lang="el-GR" sz="2800" dirty="0" smtClean="0"/>
              <a:t>μπορεί να </a:t>
            </a:r>
            <a:r>
              <a:rPr lang="el-GR" sz="2800" b="1" dirty="0" smtClean="0"/>
              <a:t>συμπιέζονται </a:t>
            </a:r>
            <a:r>
              <a:rPr lang="el-GR" sz="2800" dirty="0" smtClean="0"/>
              <a:t>από την άκρη του </a:t>
            </a:r>
            <a:r>
              <a:rPr lang="el-GR" sz="2800" dirty="0" smtClean="0"/>
              <a:t>φακού, και να </a:t>
            </a:r>
            <a:r>
              <a:rPr lang="el-GR" sz="2800" dirty="0" smtClean="0"/>
              <a:t>προκαλέσει απόφραξη της ροής του αίματος μέσω του αγγείου</a:t>
            </a:r>
          </a:p>
          <a:p>
            <a:r>
              <a:rPr lang="el-GR" sz="2800" b="1" dirty="0" err="1" smtClean="0"/>
              <a:t>Εντύπωμα</a:t>
            </a:r>
            <a:r>
              <a:rPr lang="el-GR" sz="2800" b="1" dirty="0" smtClean="0"/>
              <a:t> </a:t>
            </a:r>
            <a:r>
              <a:rPr lang="el-GR" sz="2800" dirty="0" smtClean="0"/>
              <a:t>και </a:t>
            </a:r>
            <a:r>
              <a:rPr lang="el-GR" sz="2800" b="1" dirty="0" smtClean="0"/>
              <a:t>συμπίεση </a:t>
            </a:r>
            <a:r>
              <a:rPr lang="el-GR" sz="2800" dirty="0" smtClean="0"/>
              <a:t> </a:t>
            </a:r>
            <a:r>
              <a:rPr lang="el-GR" sz="2800" dirty="0" smtClean="0"/>
              <a:t>μπορούν να συμβούν στο άκρο μιας </a:t>
            </a:r>
            <a:r>
              <a:rPr lang="el-GR" sz="2800" i="1" dirty="0" smtClean="0"/>
              <a:t>σφιχτής εφαρμογής φακού 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912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 </a:t>
            </a:r>
            <a:r>
              <a:rPr lang="en-US" b="1" dirty="0" smtClean="0"/>
              <a:t>4: </a:t>
            </a:r>
            <a:r>
              <a:rPr lang="el-GR" b="1" dirty="0" smtClean="0"/>
              <a:t>Άκρο Φακού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19492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Χρησιμοποίηση </a:t>
            </a:r>
            <a:r>
              <a:rPr lang="el-GR" sz="2400" dirty="0" smtClean="0"/>
              <a:t>της </a:t>
            </a:r>
            <a:r>
              <a:rPr lang="en-US" sz="2400" b="1" dirty="0" smtClean="0"/>
              <a:t>“</a:t>
            </a:r>
            <a:r>
              <a:rPr lang="en-US" sz="2400" b="1" dirty="0" smtClean="0"/>
              <a:t>push-in” </a:t>
            </a:r>
            <a:r>
              <a:rPr lang="el-GR" sz="2400" dirty="0" smtClean="0"/>
              <a:t>μεθόδου για αξιολόγηση της περιφέρειας του φακού 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Σπρώξτε το κάτω βλέφαρο κάτω από το άκρο του φακού και πιέστε προς τα μέσα το σκληρό ελαφρά για να αξιολογήσετε πόση </a:t>
            </a:r>
            <a:r>
              <a:rPr lang="el-GR" sz="2400" dirty="0" smtClean="0"/>
              <a:t>πίεση χρειάζεται </a:t>
            </a:r>
            <a:r>
              <a:rPr lang="el-GR" sz="2400" dirty="0" smtClean="0"/>
              <a:t>για να προκληθεί ελαφρύ ανασήκωμα του άκρου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12776"/>
            <a:ext cx="297873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47971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Ένα καλά εφαρμοσμένο άκρο, θα χρειαστεί ελαφριά πίεση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Γερή πίεση, υποδηλώνει μια σφιχτή περιφέρεια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Πολύ μικρή πίεση απαιτείται όταν το άκρο θα είναι πολύ επίπεδο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4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4: </a:t>
            </a:r>
            <a:r>
              <a:rPr lang="el-GR" dirty="0" smtClean="0"/>
              <a:t>Άκρο Φακού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14732"/>
            <a:ext cx="2819400" cy="210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371600"/>
            <a:ext cx="2769105" cy="206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2542019" cy="18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810000"/>
            <a:ext cx="2587551" cy="193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733800"/>
            <a:ext cx="2652712" cy="198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47800" y="1524000"/>
            <a:ext cx="2142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Σημαντική ανύψωση</a:t>
            </a:r>
          </a:p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 με φυσαλίδα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1524000"/>
            <a:ext cx="1970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Καλό άκρο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– </a:t>
            </a:r>
            <a:endParaRPr lang="el-GR" dirty="0" smtClean="0">
              <a:solidFill>
                <a:schemeClr val="bg1"/>
              </a:solidFill>
              <a:latin typeface="+mn-lt"/>
            </a:endParaRPr>
          </a:p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Ευθυγραμμισμένο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3886200"/>
            <a:ext cx="1954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Μέτριο </a:t>
            </a:r>
            <a:r>
              <a:rPr lang="el-GR" dirty="0" err="1" smtClean="0">
                <a:solidFill>
                  <a:schemeClr val="bg1"/>
                </a:solidFill>
                <a:latin typeface="+mn-lt"/>
              </a:rPr>
              <a:t>εντύπωμα</a:t>
            </a:r>
            <a:r>
              <a:rPr lang="el-GR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3886200"/>
            <a:ext cx="2224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Σημαντικό </a:t>
            </a:r>
            <a:r>
              <a:rPr lang="el-GR" dirty="0" err="1" smtClean="0">
                <a:solidFill>
                  <a:schemeClr val="bg1"/>
                </a:solidFill>
                <a:latin typeface="+mn-lt"/>
              </a:rPr>
              <a:t>εντύπωμα</a:t>
            </a:r>
            <a:r>
              <a:rPr lang="el-GR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3886200"/>
            <a:ext cx="2224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Σημαντικό </a:t>
            </a:r>
            <a:r>
              <a:rPr lang="el-GR" dirty="0" err="1" smtClean="0">
                <a:solidFill>
                  <a:schemeClr val="bg1"/>
                </a:solidFill>
                <a:latin typeface="+mn-lt"/>
              </a:rPr>
              <a:t>εντύπωμα</a:t>
            </a:r>
            <a:r>
              <a:rPr lang="el-GR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ight Arrow 17"/>
          <p:cNvSpPr/>
          <p:nvPr/>
        </p:nvSpPr>
        <p:spPr>
          <a:xfrm flipH="1" flipV="1">
            <a:off x="1905000" y="2895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 flipV="1">
            <a:off x="1524000" y="4953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flipH="1" flipV="1">
            <a:off x="4572000" y="4953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 flipV="1">
            <a:off x="7162800" y="4953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Ορολογία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492734"/>
              </p:ext>
            </p:extLst>
          </p:nvPr>
        </p:nvGraphicFramePr>
        <p:xfrm>
          <a:off x="467544" y="1268760"/>
          <a:ext cx="4953000" cy="489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</a:tblGrid>
              <a:tr h="4308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99" marR="74799"/>
                </a:tc>
                <a:tc>
                  <a:txBody>
                    <a:bodyPr/>
                    <a:lstStyle/>
                    <a:p>
                      <a:r>
                        <a:rPr lang="el-G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Υποκατηγορία</a:t>
                      </a:r>
                      <a:endParaRPr lang="en-US" dirty="0"/>
                    </a:p>
                  </a:txBody>
                  <a:tcPr marL="74799" marR="74799"/>
                </a:tc>
                <a:tc>
                  <a:txBody>
                    <a:bodyPr/>
                    <a:lstStyle/>
                    <a:p>
                      <a:r>
                        <a:rPr lang="el-G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Στήριξη </a:t>
                      </a:r>
                      <a:endParaRPr lang="en-US" dirty="0"/>
                    </a:p>
                  </a:txBody>
                  <a:tcPr marL="74799" marR="74799"/>
                </a:tc>
              </a:tr>
              <a:tr h="779585">
                <a:tc>
                  <a:txBody>
                    <a:bodyPr/>
                    <a:lstStyle/>
                    <a:p>
                      <a:r>
                        <a:rPr lang="el-GR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Κερατοειδικοί</a:t>
                      </a:r>
                      <a:endParaRPr lang="en-US" sz="1600" b="1" dirty="0"/>
                    </a:p>
                  </a:txBody>
                  <a:tcPr marL="74799" marR="74799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4799" marR="74799"/>
                </a:tc>
                <a:tc>
                  <a:txBody>
                    <a:bodyPr/>
                    <a:lstStyle/>
                    <a:p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 </a:t>
                      </a:r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φακός ακουμπά </a:t>
                      </a:r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ολόκληρος πάνω στο κερατοειδή</a:t>
                      </a:r>
                      <a:endParaRPr lang="en-US" sz="1400" dirty="0"/>
                    </a:p>
                  </a:txBody>
                  <a:tcPr marL="74799" marR="74799"/>
                </a:tc>
              </a:tr>
              <a:tr h="923192">
                <a:tc>
                  <a:txBody>
                    <a:bodyPr/>
                    <a:lstStyle/>
                    <a:p>
                      <a:r>
                        <a:rPr lang="el-GR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Κερατοειδο</a:t>
                      </a:r>
                      <a:r>
                        <a:rPr lang="el-G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l-GR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Σκληρικοί</a:t>
                      </a:r>
                      <a:endParaRPr lang="en-US" sz="1600" b="1" dirty="0"/>
                    </a:p>
                  </a:txBody>
                  <a:tcPr marL="74799" marR="74799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74799" marR="74799"/>
                </a:tc>
                <a:tc>
                  <a:txBody>
                    <a:bodyPr/>
                    <a:lstStyle/>
                    <a:p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 </a:t>
                      </a:r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φακός ακουμπά </a:t>
                      </a:r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ένα μέρος πάνω στο κερατοειδή και ένα μέρος πάνω στο σκληρό</a:t>
                      </a:r>
                      <a:endParaRPr lang="en-US" sz="1400" dirty="0"/>
                    </a:p>
                  </a:txBody>
                  <a:tcPr marL="74799" marR="74799"/>
                </a:tc>
              </a:tr>
              <a:tr h="779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Σκληρικοί</a:t>
                      </a:r>
                      <a:endParaRPr lang="el-GR" sz="16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Πλήρως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1600" b="1" dirty="0"/>
                    </a:p>
                  </a:txBody>
                  <a:tcPr marL="74799" marR="74799"/>
                </a:tc>
                <a:tc>
                  <a:txBody>
                    <a:bodyPr/>
                    <a:lstStyle/>
                    <a:p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Μίνι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l-G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σκληρικοί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 </a:t>
                      </a:r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φακός μέχρι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6mm </a:t>
                      </a:r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μεγαλύτερος</a:t>
                      </a:r>
                      <a:endParaRPr lang="en-US" sz="14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από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HVID</a:t>
                      </a:r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400" dirty="0"/>
                    </a:p>
                  </a:txBody>
                  <a:tcPr marL="74799" marR="74799"/>
                </a:tc>
                <a:tc>
                  <a:txBody>
                    <a:bodyPr/>
                    <a:lstStyle/>
                    <a:p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 φακός ακουμπά μόνο στο σκληρό </a:t>
                      </a:r>
                      <a:endParaRPr lang="en-US" sz="1400" dirty="0"/>
                    </a:p>
                  </a:txBody>
                  <a:tcPr marL="74799" marR="74799"/>
                </a:tc>
              </a:tr>
              <a:tr h="135401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4799" marR="74799"/>
                </a:tc>
                <a:tc>
                  <a:txBody>
                    <a:bodyPr/>
                    <a:lstStyle/>
                    <a:p>
                      <a:r>
                        <a:rPr lang="el-G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Μεγάλο -</a:t>
                      </a:r>
                      <a:r>
                        <a:rPr lang="el-G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σκληρικοί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Ο </a:t>
                      </a:r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φακός είναι </a:t>
                      </a:r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από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6mm </a:t>
                      </a:r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μεγαλύτερος</a:t>
                      </a:r>
                      <a:endParaRPr lang="en-US" sz="14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από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HVID</a:t>
                      </a:r>
                      <a:r>
                        <a:rPr lang="el-GR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400" dirty="0"/>
                    </a:p>
                  </a:txBody>
                  <a:tcPr marL="74799" marR="74799"/>
                </a:tc>
                <a:tc>
                  <a:txBody>
                    <a:bodyPr/>
                    <a:lstStyle/>
                    <a:p>
                      <a:endParaRPr lang="el-GR" sz="1400" dirty="0" smtClean="0"/>
                    </a:p>
                    <a:p>
                      <a:endParaRPr lang="el-GR" sz="1400" i="1" dirty="0" smtClean="0"/>
                    </a:p>
                    <a:p>
                      <a:endParaRPr lang="el-GR" sz="1400" i="1" dirty="0" smtClean="0"/>
                    </a:p>
                    <a:p>
                      <a:endParaRPr lang="el-GR" sz="1400" i="1" dirty="0" smtClean="0"/>
                    </a:p>
                    <a:p>
                      <a:endParaRPr lang="el-GR" sz="1400" i="1" dirty="0" smtClean="0"/>
                    </a:p>
                    <a:p>
                      <a:r>
                        <a:rPr lang="el-GR" sz="1400" i="1" dirty="0" smtClean="0"/>
                        <a:t>*Οριζόντια</a:t>
                      </a:r>
                      <a:r>
                        <a:rPr lang="el-GR" sz="1400" i="1" baseline="0" dirty="0" smtClean="0"/>
                        <a:t> Ορατή Διάμετρος Ίριδας </a:t>
                      </a:r>
                      <a:endParaRPr lang="en-US" sz="1400" i="1" dirty="0"/>
                    </a:p>
                  </a:txBody>
                  <a:tcPr marL="74799" marR="74799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196752"/>
            <a:ext cx="3318520" cy="504056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l-GR" dirty="0" smtClean="0"/>
          </a:p>
          <a:p>
            <a:pPr marL="265113" lvl="2" indent="-265113"/>
            <a:r>
              <a:rPr lang="el-GR" sz="1800" i="1" dirty="0" smtClean="0"/>
              <a:t>Με τους </a:t>
            </a:r>
            <a:r>
              <a:rPr lang="el-GR" sz="1800" i="1" dirty="0" err="1" smtClean="0"/>
              <a:t>κερατοειδικούς</a:t>
            </a:r>
            <a:r>
              <a:rPr lang="el-GR" sz="1800" i="1" dirty="0" smtClean="0"/>
              <a:t> </a:t>
            </a:r>
            <a:r>
              <a:rPr lang="el-GR" sz="1800" i="1" dirty="0" err="1" smtClean="0"/>
              <a:t>αεροδιαπερατούς</a:t>
            </a:r>
            <a:r>
              <a:rPr lang="el-GR" sz="1800" i="1" dirty="0" smtClean="0"/>
              <a:t> </a:t>
            </a:r>
            <a:r>
              <a:rPr lang="en-US" sz="1800" i="1" dirty="0" smtClean="0"/>
              <a:t>(GP)</a:t>
            </a:r>
            <a:r>
              <a:rPr lang="el-GR" sz="1800" i="1" dirty="0" smtClean="0"/>
              <a:t> δε θα ασχοληθούμε</a:t>
            </a:r>
          </a:p>
          <a:p>
            <a:pPr marL="265113" lvl="2" indent="-265113"/>
            <a:endParaRPr lang="el-GR" sz="1800" i="1" dirty="0" smtClean="0"/>
          </a:p>
          <a:p>
            <a:pPr marL="265113" lvl="2" indent="-265113"/>
            <a:r>
              <a:rPr lang="el-GR" sz="1800" dirty="0" smtClean="0"/>
              <a:t>Η </a:t>
            </a:r>
            <a:r>
              <a:rPr lang="el-GR" sz="1800" dirty="0" smtClean="0"/>
              <a:t>διαδικασία εφαρμογής μεταξύ </a:t>
            </a:r>
            <a:r>
              <a:rPr lang="el-GR" sz="1800" dirty="0" err="1" smtClean="0"/>
              <a:t>κερατοειδο</a:t>
            </a:r>
            <a:r>
              <a:rPr lang="el-GR" sz="1800" dirty="0" smtClean="0"/>
              <a:t>-</a:t>
            </a:r>
            <a:r>
              <a:rPr lang="el-GR" sz="1800" dirty="0" err="1" smtClean="0"/>
              <a:t>σκληρικού</a:t>
            </a:r>
            <a:r>
              <a:rPr lang="el-GR" sz="1800" dirty="0" smtClean="0"/>
              <a:t> και </a:t>
            </a:r>
            <a:r>
              <a:rPr lang="el-GR" sz="1800" dirty="0" err="1" smtClean="0"/>
              <a:t>σκληρικού</a:t>
            </a:r>
            <a:r>
              <a:rPr lang="el-GR" sz="1800" dirty="0" smtClean="0"/>
              <a:t> είναι τελείως </a:t>
            </a:r>
            <a:r>
              <a:rPr lang="el-GR" sz="1800" dirty="0" smtClean="0"/>
              <a:t>διαφορετική, καθότι ο </a:t>
            </a:r>
            <a:r>
              <a:rPr lang="el-GR" sz="1800" dirty="0" smtClean="0"/>
              <a:t>τελευταίος ακουμπά μόνο στο σκληρό</a:t>
            </a:r>
          </a:p>
          <a:p>
            <a:pPr marL="265113" lvl="2" indent="-265113"/>
            <a:r>
              <a:rPr lang="el-GR" sz="1800" dirty="0" smtClean="0"/>
              <a:t>Ο </a:t>
            </a:r>
            <a:r>
              <a:rPr lang="el-GR" sz="1800" dirty="0" smtClean="0"/>
              <a:t>μίνι </a:t>
            </a:r>
            <a:r>
              <a:rPr lang="el-GR" sz="1800" dirty="0" err="1" smtClean="0"/>
              <a:t>σκληρικός</a:t>
            </a:r>
            <a:r>
              <a:rPr lang="el-GR" sz="1800" dirty="0" smtClean="0"/>
              <a:t> έχει μικρή δεξαμενή δακρύων, ο μεγάλο </a:t>
            </a:r>
            <a:r>
              <a:rPr lang="el-GR" sz="1800" dirty="0" smtClean="0"/>
              <a:t>-</a:t>
            </a:r>
            <a:r>
              <a:rPr lang="el-GR" sz="1800" dirty="0" err="1" smtClean="0"/>
              <a:t>σκληρικός</a:t>
            </a:r>
            <a:r>
              <a:rPr lang="el-GR" sz="1800" dirty="0" smtClean="0"/>
              <a:t> «απεριόριστη»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80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Κίνηση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σκληρικοί</a:t>
            </a:r>
            <a:r>
              <a:rPr lang="el-GR" dirty="0" smtClean="0"/>
              <a:t> φακοί δε κινούνται πολύ </a:t>
            </a:r>
          </a:p>
          <a:p>
            <a:r>
              <a:rPr lang="el-GR" dirty="0" smtClean="0"/>
              <a:t>Κίνηση κατά </a:t>
            </a:r>
            <a:r>
              <a:rPr lang="el-GR" dirty="0" smtClean="0"/>
              <a:t>το βλεφαρισμό δεν είναι σύνηθες</a:t>
            </a:r>
          </a:p>
          <a:p>
            <a:r>
              <a:rPr lang="el-GR" dirty="0" smtClean="0"/>
              <a:t>Πολύ κινητικότητα είναι πρόβλημα γιατί προκαλεί αίσθηση του φακού </a:t>
            </a:r>
          </a:p>
        </p:txBody>
      </p:sp>
    </p:spTree>
    <p:extLst>
      <p:ext uri="{BB962C8B-B14F-4D97-AF65-F5344CB8AC3E}">
        <p14:creationId xmlns:p14="http://schemas.microsoft.com/office/powerpoint/2010/main" val="40735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Χειρισμός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Χειρισμός</a:t>
            </a:r>
            <a:endParaRPr lang="en-US" b="1" dirty="0"/>
          </a:p>
          <a:p>
            <a:pPr marL="0" indent="0">
              <a:buNone/>
            </a:pPr>
            <a:r>
              <a:rPr lang="el-GR" sz="2800" dirty="0" smtClean="0"/>
              <a:t>Χειρισμός</a:t>
            </a:r>
            <a:r>
              <a:rPr lang="en-US" sz="2800" dirty="0" smtClean="0"/>
              <a:t>, </a:t>
            </a:r>
            <a:r>
              <a:rPr lang="el-GR" sz="2800" dirty="0" smtClean="0"/>
              <a:t>και ιδιαίτερα </a:t>
            </a:r>
            <a:r>
              <a:rPr lang="el-GR" sz="2800" dirty="0" smtClean="0"/>
              <a:t>«χωρίς φυσαλίδες»</a:t>
            </a:r>
            <a:r>
              <a:rPr lang="en-US" sz="2800" dirty="0" smtClean="0"/>
              <a:t> </a:t>
            </a:r>
            <a:r>
              <a:rPr lang="el-GR" sz="2800" dirty="0" smtClean="0"/>
              <a:t>τοποθέτηση </a:t>
            </a:r>
            <a:r>
              <a:rPr lang="el-GR" sz="2800" dirty="0" smtClean="0"/>
              <a:t>φακού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 smtClean="0"/>
              <a:t>είναι μια από τα πιο απαιτητικά </a:t>
            </a:r>
            <a:r>
              <a:rPr lang="el-GR" sz="2800" dirty="0" smtClean="0"/>
              <a:t>στάδια της </a:t>
            </a:r>
            <a:r>
              <a:rPr lang="el-GR" sz="2800" dirty="0" smtClean="0"/>
              <a:t>διαδικασίας εφαρμογής </a:t>
            </a:r>
            <a:r>
              <a:rPr lang="el-GR" sz="2800" dirty="0" err="1" smtClean="0"/>
              <a:t>σκληρικών</a:t>
            </a:r>
            <a:r>
              <a:rPr lang="el-GR" sz="2800" dirty="0" smtClean="0"/>
              <a:t> </a:t>
            </a:r>
            <a:r>
              <a:rPr lang="el-GR" sz="2800" dirty="0" smtClean="0"/>
              <a:t>φακών για </a:t>
            </a:r>
            <a:r>
              <a:rPr lang="el-GR" sz="2800" dirty="0" smtClean="0"/>
              <a:t>τους εφαρμοστές και τους ασθενείς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2972697" cy="222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3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Τοποθέτηση Φακού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Όταν </a:t>
            </a:r>
            <a:r>
              <a:rPr lang="el-GR" sz="2400" dirty="0" smtClean="0"/>
              <a:t>τοποθετείται ο φακός στο </a:t>
            </a:r>
            <a:r>
              <a:rPr lang="el-GR" sz="2400" dirty="0" smtClean="0"/>
              <a:t>μάτι, είναι </a:t>
            </a:r>
            <a:r>
              <a:rPr lang="el-GR" sz="2400" dirty="0" smtClean="0"/>
              <a:t>εξαιρετικά σημαντικό να βεβαιωθείτε ότι το πρόσωπο του ασθενή είναι τελείως παράλληλο με </a:t>
            </a:r>
            <a:r>
              <a:rPr lang="el-GR" sz="2400" dirty="0" smtClean="0"/>
              <a:t>οριζόντιο επίπεδο, </a:t>
            </a:r>
            <a:r>
              <a:rPr lang="el-GR" sz="2400" dirty="0" smtClean="0"/>
              <a:t>που είναι συνήθως το τραπέζι.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Ο </a:t>
            </a:r>
            <a:r>
              <a:rPr lang="el-GR" sz="2400" dirty="0" err="1" smtClean="0"/>
              <a:t>σκληρικός</a:t>
            </a:r>
            <a:r>
              <a:rPr lang="el-GR" sz="2400" dirty="0" smtClean="0"/>
              <a:t> φακός πρέπει να γεμίσει πλήρως με υγρό κατά την τοποθέτηση του φακού</a:t>
            </a:r>
            <a:r>
              <a:rPr lang="el-GR" sz="2400" dirty="0" smtClean="0"/>
              <a:t>. </a:t>
            </a:r>
            <a:r>
              <a:rPr lang="en-US" sz="2400" dirty="0" smtClean="0"/>
              <a:t>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Για </a:t>
            </a:r>
            <a:r>
              <a:rPr lang="el-GR" sz="2400" dirty="0" smtClean="0"/>
              <a:t>να στηριχθεί ο φακός </a:t>
            </a:r>
            <a:r>
              <a:rPr lang="en-US" sz="2400" dirty="0" smtClean="0"/>
              <a:t>, </a:t>
            </a:r>
            <a:r>
              <a:rPr lang="el-GR" sz="2400" dirty="0" smtClean="0"/>
              <a:t>χρησιμοποιήστε </a:t>
            </a:r>
            <a:r>
              <a:rPr lang="el-GR" sz="2400" dirty="0" smtClean="0"/>
              <a:t>τον αντίχειρα και το δείκτη και τα μεσαία δάχτυλο </a:t>
            </a:r>
            <a:r>
              <a:rPr lang="el-GR" sz="2400" dirty="0" smtClean="0"/>
              <a:t>(και ίσως το παράμεσο) </a:t>
            </a:r>
            <a:r>
              <a:rPr lang="el-GR" sz="2400" dirty="0" smtClean="0"/>
              <a:t>ή χρησιμοποιήστε τη βεντούζα για το σκοπό αυτό</a:t>
            </a:r>
            <a:r>
              <a:rPr lang="en-US" sz="2400" dirty="0" smtClean="0"/>
              <a:t>.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Ανασηκώστε </a:t>
            </a:r>
            <a:r>
              <a:rPr lang="el-GR" sz="2400" dirty="0" smtClean="0"/>
              <a:t>το πάνω </a:t>
            </a:r>
            <a:r>
              <a:rPr lang="el-GR" sz="2400" dirty="0" smtClean="0"/>
              <a:t>βλέφαρο λίγο </a:t>
            </a:r>
            <a:r>
              <a:rPr lang="el-GR" sz="2400" dirty="0" smtClean="0"/>
              <a:t>με το άλλο χέρι με το να πιέσετε το βλέφαρο πάνω στην άνω </a:t>
            </a:r>
            <a:r>
              <a:rPr lang="el-GR" sz="2400" dirty="0" err="1" smtClean="0"/>
              <a:t>κογχική</a:t>
            </a:r>
            <a:r>
              <a:rPr lang="el-GR" sz="2400" dirty="0" smtClean="0"/>
              <a:t> επιφάνεια του </a:t>
            </a:r>
            <a:r>
              <a:rPr lang="el-GR" sz="2400" dirty="0" smtClean="0"/>
              <a:t>ματιού και σύρατε απαλά την άκρη του φακού κάτω από το άνω βλέφαρο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1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Τοποθέτηση Φακού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>
              <a:buNone/>
            </a:pPr>
            <a:r>
              <a:rPr lang="en-US" sz="2400" dirty="0" smtClean="0"/>
              <a:t>5</a:t>
            </a:r>
            <a:r>
              <a:rPr lang="en-US" sz="2400" dirty="0"/>
              <a:t>. </a:t>
            </a:r>
            <a:r>
              <a:rPr lang="el-GR" sz="2400" dirty="0" smtClean="0"/>
              <a:t>  Συγκρατήστε </a:t>
            </a:r>
            <a:r>
              <a:rPr lang="el-GR" sz="2400" dirty="0" smtClean="0"/>
              <a:t>το φακό σε αυτή τη θέση και στη συνέχεια σπρώξτε πίσω το κάτω βλέφαρο, καθώς ο ασθενής </a:t>
            </a:r>
            <a:r>
              <a:rPr lang="el-GR" sz="2400" dirty="0" smtClean="0"/>
              <a:t>κοιτάζει ελαφρώς </a:t>
            </a:r>
            <a:r>
              <a:rPr lang="el-GR" sz="2400" dirty="0" smtClean="0"/>
              <a:t>προς τα κάτω</a:t>
            </a:r>
            <a:r>
              <a:rPr lang="en-US" sz="2400" dirty="0" smtClean="0"/>
              <a:t>.</a:t>
            </a:r>
            <a:endParaRPr lang="en-US" sz="2400" dirty="0"/>
          </a:p>
          <a:p>
            <a:pPr marL="446088" indent="-446088">
              <a:buNone/>
            </a:pPr>
            <a:r>
              <a:rPr lang="en-US" sz="2400" dirty="0"/>
              <a:t>6</a:t>
            </a:r>
            <a:r>
              <a:rPr lang="en-US" sz="2400" dirty="0" smtClean="0"/>
              <a:t>. </a:t>
            </a:r>
            <a:r>
              <a:rPr lang="el-GR" sz="2400" dirty="0" smtClean="0"/>
              <a:t>  Τοποθετήστε </a:t>
            </a:r>
            <a:r>
              <a:rPr lang="el-GR" sz="2400" dirty="0" smtClean="0"/>
              <a:t>το φακό στο μάτι (υγρό από το φακό ενδέχεται να διαχυθεί</a:t>
            </a:r>
            <a:r>
              <a:rPr lang="el-GR" sz="2400" dirty="0" smtClean="0"/>
              <a:t>) και </a:t>
            </a:r>
            <a:r>
              <a:rPr lang="el-GR" sz="2400" dirty="0" smtClean="0"/>
              <a:t>ελευθερώστε το κάτω βλέφαρο . Το </a:t>
            </a:r>
            <a:r>
              <a:rPr lang="el-GR" sz="2400" dirty="0" smtClean="0"/>
              <a:t>βλέφαρο  </a:t>
            </a:r>
            <a:r>
              <a:rPr lang="el-GR" sz="2400" dirty="0" smtClean="0"/>
              <a:t>θα </a:t>
            </a:r>
            <a:r>
              <a:rPr lang="el-GR" sz="2400" dirty="0" smtClean="0"/>
              <a:t>ολισθήσει πάνω </a:t>
            </a:r>
            <a:r>
              <a:rPr lang="el-GR" sz="2400" dirty="0" smtClean="0"/>
              <a:t>από το κατώτατο μέρος του άκρου του φακού και ο φακός θα είναι </a:t>
            </a:r>
            <a:r>
              <a:rPr lang="el-GR" sz="2400" dirty="0" smtClean="0"/>
              <a:t>στη θέση </a:t>
            </a:r>
            <a:r>
              <a:rPr lang="el-GR" sz="2400" dirty="0" smtClean="0"/>
              <a:t>του.</a:t>
            </a:r>
            <a:r>
              <a:rPr lang="en-US" sz="2400" dirty="0" smtClean="0"/>
              <a:t> </a:t>
            </a:r>
            <a:endParaRPr lang="en-US" sz="2400" dirty="0"/>
          </a:p>
          <a:p>
            <a:pPr marL="446088" indent="-446088">
              <a:buNone/>
            </a:pPr>
            <a:r>
              <a:rPr lang="en-US" sz="2400" dirty="0"/>
              <a:t>7</a:t>
            </a:r>
            <a:r>
              <a:rPr lang="en-US" sz="2400" dirty="0" smtClean="0"/>
              <a:t>. </a:t>
            </a:r>
            <a:r>
              <a:rPr lang="el-GR" sz="2400" dirty="0" smtClean="0"/>
              <a:t>  Το </a:t>
            </a:r>
            <a:r>
              <a:rPr lang="el-GR" sz="2400" dirty="0" smtClean="0"/>
              <a:t>άνω βλέφαρο το </a:t>
            </a:r>
            <a:r>
              <a:rPr lang="el-GR" sz="2400" dirty="0" smtClean="0"/>
              <a:t>ελευθερώνουμε σε </a:t>
            </a:r>
            <a:r>
              <a:rPr lang="el-GR" sz="2400" dirty="0" smtClean="0"/>
              <a:t>αυτό το σημείο, και αν χρησιμοποιούμε βεντούζα για να στηρίζουμε το </a:t>
            </a:r>
            <a:r>
              <a:rPr lang="el-GR" sz="2400" dirty="0" smtClean="0"/>
              <a:t>φακό μπορεί </a:t>
            </a:r>
            <a:r>
              <a:rPr lang="el-GR" sz="2400" dirty="0" smtClean="0"/>
              <a:t>να απομακρυνθεί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1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Τοποθέτηση Φακού</a:t>
            </a:r>
            <a:endParaRPr lang="en-US" dirty="0"/>
          </a:p>
        </p:txBody>
      </p:sp>
      <p:pic>
        <p:nvPicPr>
          <p:cNvPr id="3" name="Picture 3" descr="D:\IACLE ALL MODULES\IACLE MODULE 9\Color Pics\9L4\2083-95c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038600"/>
            <a:ext cx="4038600" cy="261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162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acculens.com/pic_fit_maxi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95400"/>
            <a:ext cx="3311616" cy="254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7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Αφαίρεση Φακού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Αφαίρεση φακών συνήθως γίνεται με ένα από τους δύο </a:t>
            </a:r>
            <a:r>
              <a:rPr lang="el-GR" sz="2800" dirty="0" smtClean="0"/>
              <a:t>τρόπους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l-GR" sz="2800" b="1" dirty="0" smtClean="0"/>
              <a:t>με δύο</a:t>
            </a:r>
            <a:r>
              <a:rPr lang="en-US" sz="2800" b="1" dirty="0" smtClean="0"/>
              <a:t>-</a:t>
            </a:r>
            <a:r>
              <a:rPr lang="el-GR" sz="2800" b="1" dirty="0" smtClean="0"/>
              <a:t>δάχτυλα</a:t>
            </a:r>
            <a:r>
              <a:rPr lang="en-US" sz="2800" b="1" dirty="0" smtClean="0"/>
              <a:t> </a:t>
            </a:r>
            <a:r>
              <a:rPr lang="el-GR" sz="2800" dirty="0" smtClean="0"/>
              <a:t>μέθοδος</a:t>
            </a:r>
            <a:r>
              <a:rPr lang="en-US" sz="2800" dirty="0" smtClean="0"/>
              <a:t> </a:t>
            </a:r>
            <a:r>
              <a:rPr lang="el-GR" sz="2800" dirty="0" smtClean="0"/>
              <a:t>αφαίρεσης και</a:t>
            </a:r>
            <a:r>
              <a:rPr lang="en-US" sz="2800" dirty="0" smtClean="0"/>
              <a:t>/</a:t>
            </a:r>
            <a:r>
              <a:rPr lang="el-GR" sz="2800" dirty="0" smtClean="0"/>
              <a:t>ή με </a:t>
            </a:r>
            <a:r>
              <a:rPr lang="el-GR" sz="2800" b="1" dirty="0" smtClean="0"/>
              <a:t>τη χρήση βεντούζας</a:t>
            </a:r>
            <a:r>
              <a:rPr lang="en-US" sz="2800" dirty="0" smtClean="0"/>
              <a:t>.</a:t>
            </a:r>
          </a:p>
          <a:p>
            <a:r>
              <a:rPr lang="el-GR" sz="2800" dirty="0" smtClean="0"/>
              <a:t>Οι εφαρμοστές πρέπει να είναι προσεκτικοί όταν </a:t>
            </a:r>
            <a:r>
              <a:rPr lang="el-GR" sz="2800" dirty="0" smtClean="0"/>
              <a:t>εκπαιδεύουν τους </a:t>
            </a:r>
            <a:r>
              <a:rPr lang="el-GR" sz="2800" dirty="0" smtClean="0"/>
              <a:t>ασθενείς με τη </a:t>
            </a:r>
            <a:r>
              <a:rPr lang="el-GR" sz="2800" dirty="0" smtClean="0"/>
              <a:t>τεχνική της βεντούζας για </a:t>
            </a:r>
            <a:r>
              <a:rPr lang="el-GR" sz="2800" dirty="0" smtClean="0"/>
              <a:t>αφαίρεση </a:t>
            </a:r>
            <a:r>
              <a:rPr lang="el-GR" sz="2800" dirty="0" err="1" smtClean="0"/>
              <a:t>σκληρικών</a:t>
            </a:r>
            <a:r>
              <a:rPr lang="el-GR" sz="2800" dirty="0" smtClean="0"/>
              <a:t> φακών , κυρίως στη περίπτωση που οι ασθενείς έχουν </a:t>
            </a:r>
            <a:r>
              <a:rPr lang="el-GR" sz="2800" dirty="0" err="1" smtClean="0"/>
              <a:t>κερατοειδικό</a:t>
            </a:r>
            <a:r>
              <a:rPr lang="el-GR" sz="2800" dirty="0" smtClean="0"/>
              <a:t> μόσχευμα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62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Αφαίρεση Φακού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Με</a:t>
            </a:r>
            <a:r>
              <a:rPr lang="el-GR" sz="2800" dirty="0" smtClean="0"/>
              <a:t> </a:t>
            </a:r>
            <a:r>
              <a:rPr lang="el-GR" sz="2800" b="1" dirty="0" smtClean="0"/>
              <a:t>τη χρήση βεντούζας</a:t>
            </a:r>
            <a:r>
              <a:rPr lang="en-US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Στοχεύστε </a:t>
            </a:r>
            <a:r>
              <a:rPr lang="el-GR" sz="2800" dirty="0" smtClean="0"/>
              <a:t>το κάτω μισό του φακού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Όταν </a:t>
            </a:r>
            <a:r>
              <a:rPr lang="el-GR" sz="2800" dirty="0" smtClean="0"/>
              <a:t>η </a:t>
            </a:r>
            <a:r>
              <a:rPr lang="el-GR" sz="2800" dirty="0" smtClean="0"/>
              <a:t>βεντούζα έχει </a:t>
            </a:r>
            <a:r>
              <a:rPr lang="el-GR" sz="2800" dirty="0" smtClean="0"/>
              <a:t>προσαρτηθεί, απομακρύνεται την από το μάτι προς τα </a:t>
            </a:r>
            <a:r>
              <a:rPr lang="el-GR" sz="2800" dirty="0" smtClean="0"/>
              <a:t>πάνω. </a:t>
            </a:r>
            <a:r>
              <a:rPr lang="el-GR" sz="2800" dirty="0" smtClean="0"/>
              <a:t>Αυτό θα σπάσει το πίεση επικόλλησης και ο φακός εύκολα θα αφαιρεθεί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Ανασηκώστε </a:t>
            </a:r>
            <a:r>
              <a:rPr lang="el-GR" sz="2800" dirty="0" smtClean="0"/>
              <a:t>την άκρη του φακού από το μάτι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86916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424" y="4869160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69024" y="4716760"/>
            <a:ext cx="1676400" cy="1600200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21424" y="4640560"/>
            <a:ext cx="1676400" cy="1676400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Αποθήκευση και Υγρά Φακού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Ουδέτερα υγρά συνίστανται κατά την εφαρμογή </a:t>
            </a:r>
            <a:r>
              <a:rPr lang="el-GR" sz="2800" dirty="0" smtClean="0"/>
              <a:t>φακού, </a:t>
            </a:r>
            <a:r>
              <a:rPr lang="el-GR" sz="2800" dirty="0" smtClean="0"/>
              <a:t>καθώς η έκθεση της οφθαλμικής επιφάνειας στη δεξαμενή υγρού είναι υψηλή</a:t>
            </a:r>
            <a:r>
              <a:rPr lang="en-US" sz="2800" dirty="0" smtClean="0"/>
              <a:t>.</a:t>
            </a:r>
            <a:r>
              <a:rPr lang="el-GR" sz="2800" dirty="0" smtClean="0"/>
              <a:t> Είναι σημαντικό οι ασθενείς να </a:t>
            </a:r>
            <a:r>
              <a:rPr lang="el-GR" sz="2800" dirty="0" smtClean="0"/>
              <a:t>κατανοήσουν ότι </a:t>
            </a:r>
            <a:r>
              <a:rPr lang="el-GR" sz="2800" dirty="0" smtClean="0"/>
              <a:t>τα παραπάνω υγρά δε μπορούν να χρησιμοποιηθούν για </a:t>
            </a:r>
            <a:r>
              <a:rPr lang="el-GR" sz="2800" dirty="0" smtClean="0"/>
              <a:t>την αποθήκευση </a:t>
            </a:r>
            <a:r>
              <a:rPr lang="el-GR" sz="2800" dirty="0" smtClean="0"/>
              <a:t>και απολύμανση του φακού κατά τη διάρκεια της </a:t>
            </a:r>
            <a:r>
              <a:rPr lang="el-GR" sz="2800" dirty="0" smtClean="0"/>
              <a:t>νύχτας.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0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Ανεπιθύμητες Παρενέργειες </a:t>
            </a:r>
            <a:endParaRPr lang="en-US" b="1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12776"/>
            <a:ext cx="2953557" cy="290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419872" y="1268760"/>
            <a:ext cx="5472608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Φυσαλίδες αέρα </a:t>
            </a:r>
          </a:p>
          <a:p>
            <a:r>
              <a:rPr lang="el-GR" sz="2400" dirty="0" smtClean="0"/>
              <a:t>Οδηγίες </a:t>
            </a:r>
            <a:r>
              <a:rPr lang="el-GR" sz="2400" dirty="0" smtClean="0"/>
              <a:t>για κατάλληλες τεχνικές εφαρμογής για τη πρόληψη φυσαλίδων κατά τη τοποθέτηση φακού </a:t>
            </a:r>
            <a:endParaRPr lang="en-US" sz="2400" dirty="0" smtClean="0"/>
          </a:p>
          <a:p>
            <a:r>
              <a:rPr lang="el-GR" sz="2400" dirty="0" smtClean="0"/>
              <a:t>Αλλαγή </a:t>
            </a:r>
            <a:r>
              <a:rPr lang="el-GR" sz="2400" dirty="0" smtClean="0"/>
              <a:t>της </a:t>
            </a:r>
            <a:r>
              <a:rPr lang="el-GR" sz="2400" dirty="0" err="1" smtClean="0"/>
              <a:t>σκληροκερατοειδικής</a:t>
            </a:r>
            <a:r>
              <a:rPr lang="el-GR" sz="2400" dirty="0" smtClean="0"/>
              <a:t> </a:t>
            </a:r>
            <a:r>
              <a:rPr lang="el-GR" sz="2400" dirty="0" smtClean="0"/>
              <a:t>εφαρμογής. </a:t>
            </a:r>
            <a:r>
              <a:rPr lang="el-GR" sz="2400" dirty="0" smtClean="0"/>
              <a:t>Μειώστε το κεντρικό ή </a:t>
            </a:r>
            <a:r>
              <a:rPr lang="el-GR" sz="2400" dirty="0" err="1" smtClean="0"/>
              <a:t>σκληροκερατοειδικό</a:t>
            </a:r>
            <a:r>
              <a:rPr lang="el-GR" sz="2400" dirty="0" smtClean="0"/>
              <a:t> </a:t>
            </a:r>
            <a:r>
              <a:rPr lang="el-GR" sz="2400" dirty="0" smtClean="0"/>
              <a:t>διάκενο ανάλογα με </a:t>
            </a:r>
            <a:r>
              <a:rPr lang="el-GR" sz="2400" dirty="0" smtClean="0"/>
              <a:t>το που </a:t>
            </a:r>
            <a:r>
              <a:rPr lang="el-GR" sz="2400" dirty="0" smtClean="0"/>
              <a:t>εντοπίζονται οι </a:t>
            </a:r>
            <a:r>
              <a:rPr lang="el-GR" sz="2400" dirty="0" smtClean="0"/>
              <a:t>φυσαλίδες</a:t>
            </a:r>
            <a:endParaRPr lang="en-US" sz="2400" i="1" dirty="0"/>
          </a:p>
          <a:p>
            <a:endParaRPr lang="en-US" sz="3300" dirty="0"/>
          </a:p>
        </p:txBody>
      </p:sp>
      <p:sp>
        <p:nvSpPr>
          <p:cNvPr id="3" name="Rectangle 2"/>
          <p:cNvSpPr/>
          <p:nvPr/>
        </p:nvSpPr>
        <p:spPr>
          <a:xfrm>
            <a:off x="323528" y="465313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Πιο παχύρευστα χωρίς συντηρητικά διαλύματα</a:t>
            </a:r>
            <a:r>
              <a:rPr lang="en-US" sz="2400" dirty="0">
                <a:latin typeface="+mn-lt"/>
              </a:rPr>
              <a:t>, </a:t>
            </a:r>
            <a:r>
              <a:rPr lang="el-GR" sz="2400" dirty="0">
                <a:latin typeface="+mn-lt"/>
              </a:rPr>
              <a:t>ασύμμετροι οπίσθιας επιφάνειας σχεδιασμοί, και (όχι) φακοί με οπές (</a:t>
            </a:r>
            <a:r>
              <a:rPr lang="en-US" sz="2400" dirty="0" err="1">
                <a:latin typeface="+mn-lt"/>
              </a:rPr>
              <a:t>fenestrtated</a:t>
            </a:r>
            <a:r>
              <a:rPr lang="en-US" sz="2400" dirty="0">
                <a:latin typeface="+mn-lt"/>
              </a:rPr>
              <a:t>) </a:t>
            </a:r>
            <a:r>
              <a:rPr lang="el-GR" sz="2400" dirty="0">
                <a:latin typeface="+mn-lt"/>
              </a:rPr>
              <a:t>προτείνονται δυνητικά και μπορεί να συντελέσουν στην άρση του προβλήματος</a:t>
            </a:r>
          </a:p>
        </p:txBody>
      </p:sp>
    </p:spTree>
    <p:extLst>
      <p:ext uri="{BB962C8B-B14F-4D97-AF65-F5344CB8AC3E}">
        <p14:creationId xmlns:p14="http://schemas.microsoft.com/office/powerpoint/2010/main" val="8413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Ανεπιθύμητες Παρενέργειες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67944" y="1412776"/>
            <a:ext cx="4618856" cy="482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3000" b="1" dirty="0" err="1" smtClean="0"/>
              <a:t>Βολβική</a:t>
            </a:r>
            <a:r>
              <a:rPr lang="el-GR" sz="3000" b="1" dirty="0" smtClean="0"/>
              <a:t> Ερυθρότητα </a:t>
            </a:r>
            <a:endParaRPr lang="en-US" sz="3000" b="1" dirty="0" smtClean="0"/>
          </a:p>
          <a:p>
            <a:r>
              <a:rPr lang="el-GR" dirty="0" smtClean="0"/>
              <a:t>Ερυθρότητα </a:t>
            </a:r>
            <a:r>
              <a:rPr lang="el-GR" dirty="0" smtClean="0"/>
              <a:t>του επιπεφυκότα μπορεί να </a:t>
            </a:r>
            <a:r>
              <a:rPr lang="el-GR" dirty="0" smtClean="0"/>
              <a:t>είναι, μεταξύ </a:t>
            </a:r>
            <a:r>
              <a:rPr lang="el-GR" dirty="0" smtClean="0"/>
              <a:t>άλλων ένδειξη για φτωχή εφαρμογή φακού είτε αντιδράσεις </a:t>
            </a:r>
            <a:r>
              <a:rPr lang="el-GR" dirty="0" err="1" smtClean="0"/>
              <a:t>υποξίας</a:t>
            </a:r>
            <a:r>
              <a:rPr lang="el-GR" dirty="0" smtClean="0"/>
              <a:t> </a:t>
            </a:r>
            <a:r>
              <a:rPr lang="el-GR" dirty="0" smtClean="0"/>
              <a:t>ή τοξικότητας</a:t>
            </a:r>
            <a:endParaRPr lang="en-US" dirty="0"/>
          </a:p>
          <a:p>
            <a:r>
              <a:rPr lang="el-GR" dirty="0" smtClean="0"/>
              <a:t>Αποκλεισμός εξωτερικών αιτιών για </a:t>
            </a:r>
            <a:r>
              <a:rPr lang="el-GR" dirty="0" err="1" smtClean="0"/>
              <a:t>βολβική</a:t>
            </a:r>
            <a:r>
              <a:rPr lang="el-GR" dirty="0" smtClean="0"/>
              <a:t> </a:t>
            </a:r>
            <a:r>
              <a:rPr lang="el-GR" dirty="0" smtClean="0"/>
              <a:t>ερυθρότητα, </a:t>
            </a:r>
            <a:r>
              <a:rPr lang="el-GR" dirty="0" smtClean="0"/>
              <a:t>καθώς η ερυθρότητα μπορεί </a:t>
            </a:r>
            <a:r>
              <a:rPr lang="el-GR" dirty="0" smtClean="0"/>
              <a:t>να μην </a:t>
            </a:r>
            <a:r>
              <a:rPr lang="el-GR" dirty="0" smtClean="0"/>
              <a:t>συνδέεται άμεσα με το φακό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456384" cy="25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1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Ορολογία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Οι </a:t>
            </a:r>
            <a:r>
              <a:rPr lang="el-GR" sz="2800" dirty="0" err="1" smtClean="0"/>
              <a:t>σκληρικοί</a:t>
            </a:r>
            <a:r>
              <a:rPr lang="el-GR" sz="2800" dirty="0" smtClean="0"/>
              <a:t> φακοί είναι πιο άνετοι από τους </a:t>
            </a:r>
            <a:r>
              <a:rPr lang="el-GR" sz="2800" dirty="0" err="1" smtClean="0"/>
              <a:t>κερατοειδικούς</a:t>
            </a:r>
            <a:r>
              <a:rPr lang="el-GR" sz="2800" dirty="0" smtClean="0"/>
              <a:t> </a:t>
            </a:r>
            <a:r>
              <a:rPr lang="el-GR" sz="2800" dirty="0" err="1" smtClean="0"/>
              <a:t>αεροδιαπερατούς</a:t>
            </a:r>
            <a:r>
              <a:rPr lang="el-GR" sz="2800" dirty="0" smtClean="0"/>
              <a:t> </a:t>
            </a:r>
            <a:r>
              <a:rPr lang="el-GR" sz="2800" dirty="0" smtClean="0"/>
              <a:t>(</a:t>
            </a:r>
            <a:r>
              <a:rPr lang="en-US" sz="2800" dirty="0" smtClean="0"/>
              <a:t>GP</a:t>
            </a:r>
            <a:r>
              <a:rPr lang="el-GR" sz="2800" dirty="0" smtClean="0"/>
              <a:t>) γιατί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r>
              <a:rPr lang="el-GR" sz="2800" dirty="0" smtClean="0"/>
              <a:t>δεν ακουμπούν </a:t>
            </a:r>
            <a:r>
              <a:rPr lang="el-GR" sz="2800" dirty="0" smtClean="0"/>
              <a:t>το</a:t>
            </a:r>
            <a:r>
              <a:rPr lang="en-US" sz="2800" dirty="0" smtClean="0"/>
              <a:t> </a:t>
            </a:r>
            <a:r>
              <a:rPr lang="el-GR" sz="2800" dirty="0" smtClean="0"/>
              <a:t>κερατοειδή που </a:t>
            </a:r>
            <a:r>
              <a:rPr lang="el-GR" sz="2800" dirty="0" smtClean="0"/>
              <a:t>είναι ευαίσθητος </a:t>
            </a:r>
          </a:p>
          <a:p>
            <a:r>
              <a:rPr lang="el-GR" sz="2800" dirty="0" smtClean="0"/>
              <a:t>δεν </a:t>
            </a:r>
            <a:r>
              <a:rPr lang="el-GR" sz="2800" dirty="0" smtClean="0"/>
              <a:t>αλληλεπιδρούν με τα βλέφαρα 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Για αυτό το λόγο </a:t>
            </a:r>
            <a:r>
              <a:rPr lang="el-GR" sz="2800" dirty="0" smtClean="0"/>
              <a:t>χρειάζονται λιγότερο </a:t>
            </a:r>
            <a:r>
              <a:rPr lang="el-GR" sz="2800" dirty="0" smtClean="0"/>
              <a:t>χρόνο προσαρμογής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93096"/>
            <a:ext cx="2152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6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Ανεπιθύμητες Παρενέργειες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508068"/>
            <a:ext cx="38267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Επιπεφυκότα Λεύκανση και Χρώση </a:t>
            </a:r>
            <a:endParaRPr lang="en-US" b="1" dirty="0" smtClean="0"/>
          </a:p>
          <a:p>
            <a:pPr>
              <a:buNone/>
            </a:pPr>
            <a:r>
              <a:rPr lang="el-GR" dirty="0" smtClean="0"/>
              <a:t>Μπορεί </a:t>
            </a:r>
            <a:r>
              <a:rPr lang="el-GR" dirty="0" smtClean="0"/>
              <a:t>να προκληθεί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Από κυρτό άκρο φακού ή με συμπίεση του τμήματος της ζώνης προσγείωσης στον</a:t>
            </a:r>
            <a:r>
              <a:rPr lang="en-US" dirty="0" smtClean="0"/>
              <a:t> </a:t>
            </a:r>
            <a:r>
              <a:rPr lang="el-GR" dirty="0" smtClean="0"/>
              <a:t>επιπεφυκότα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l-GR" dirty="0" smtClean="0"/>
              <a:t>Από μηχανική πίεση </a:t>
            </a:r>
          </a:p>
          <a:p>
            <a:r>
              <a:rPr lang="el-GR" dirty="0" smtClean="0"/>
              <a:t>Από </a:t>
            </a:r>
            <a:r>
              <a:rPr lang="el-GR" dirty="0" err="1" smtClean="0"/>
              <a:t>ξηροφθαλμία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56792"/>
            <a:ext cx="2076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556792"/>
            <a:ext cx="2085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3525309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+mn-lt"/>
              </a:rPr>
              <a:t>Εντύπωμα</a:t>
            </a:r>
            <a:r>
              <a:rPr lang="el-GR" dirty="0" smtClean="0">
                <a:latin typeface="+mn-lt"/>
              </a:rPr>
              <a:t> του </a:t>
            </a:r>
            <a:r>
              <a:rPr lang="el-GR" dirty="0" err="1" smtClean="0">
                <a:latin typeface="+mn-lt"/>
              </a:rPr>
              <a:t>σκληρικού</a:t>
            </a:r>
            <a:r>
              <a:rPr lang="el-GR" dirty="0" smtClean="0">
                <a:latin typeface="+mn-lt"/>
              </a:rPr>
              <a:t> φακού στον επιπεφυκότα (αριστερά) προκαλεί τοπική χρώση του επιπεφυκότα και υπερτροφία του επιπεφυκότα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δεξιά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6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Ανεπιθύμητες Παρενέργειες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554" y="1484784"/>
            <a:ext cx="416081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Αντιμετώπιση </a:t>
            </a:r>
            <a:r>
              <a:rPr lang="el-GR" sz="2400" b="1" dirty="0" err="1" smtClean="0"/>
              <a:t>Στεατίου</a:t>
            </a:r>
            <a:endParaRPr lang="el-GR" sz="2400" b="1" dirty="0" smtClean="0"/>
          </a:p>
          <a:p>
            <a:r>
              <a:rPr lang="el-GR" sz="2400" dirty="0" smtClean="0"/>
              <a:t>Χαλάρωση </a:t>
            </a:r>
            <a:r>
              <a:rPr lang="el-GR" sz="2400" dirty="0" smtClean="0"/>
              <a:t>της περιφέρειας μπορεί να λειτουργήσει σε ορισμένες περιπτώσεις, ή ασύμμετρες πίσω επιφάνεια </a:t>
            </a:r>
            <a:r>
              <a:rPr lang="el-GR" sz="2400" dirty="0" err="1" smtClean="0"/>
              <a:t>σκληρικούς</a:t>
            </a:r>
            <a:r>
              <a:rPr lang="el-GR" sz="2400" dirty="0" smtClean="0"/>
              <a:t> φακούς </a:t>
            </a:r>
          </a:p>
          <a:p>
            <a:r>
              <a:rPr lang="el-GR" sz="2400" dirty="0" smtClean="0"/>
              <a:t>Μια </a:t>
            </a:r>
            <a:r>
              <a:rPr lang="el-GR" sz="2400" dirty="0" smtClean="0"/>
              <a:t>εγκοπή στην άκρη του </a:t>
            </a:r>
            <a:r>
              <a:rPr lang="el-GR" sz="2400" dirty="0" err="1" smtClean="0"/>
              <a:t>σκληρικού</a:t>
            </a:r>
            <a:r>
              <a:rPr lang="el-GR" sz="2400" dirty="0" smtClean="0"/>
              <a:t> φακού μπορεί να </a:t>
            </a:r>
            <a:r>
              <a:rPr lang="el-GR" sz="2400" dirty="0" smtClean="0"/>
              <a:t>διορθώσει τη </a:t>
            </a:r>
            <a:r>
              <a:rPr lang="el-GR" sz="2400" dirty="0" smtClean="0"/>
              <a:t>κατάσταση, ή να εφαρμοστεί μιας μεγάλης διαμέτρου </a:t>
            </a:r>
            <a:r>
              <a:rPr lang="el-GR" sz="2400" dirty="0" err="1" smtClean="0"/>
              <a:t>σκληρικός</a:t>
            </a:r>
            <a:r>
              <a:rPr lang="el-GR" sz="2400" dirty="0" smtClean="0"/>
              <a:t> φακός </a:t>
            </a:r>
            <a:r>
              <a:rPr lang="el-GR" sz="2400" dirty="0" smtClean="0"/>
              <a:t>πάνω από το </a:t>
            </a:r>
            <a:r>
              <a:rPr lang="el-GR" sz="2400" dirty="0" err="1" smtClean="0"/>
              <a:t>στεάτιο</a:t>
            </a:r>
            <a:r>
              <a:rPr lang="el-GR" sz="2400" dirty="0" smtClean="0"/>
              <a:t>, συμπιέζοντας το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93" y="1600200"/>
            <a:ext cx="2247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00200"/>
            <a:ext cx="22479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8204" y="339359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err="1" smtClean="0">
                <a:latin typeface="+mn-lt"/>
              </a:rPr>
              <a:t>Στεάτιο</a:t>
            </a:r>
            <a:r>
              <a:rPr lang="el-GR" sz="2000" i="1" dirty="0" smtClean="0">
                <a:latin typeface="+mn-lt"/>
              </a:rPr>
              <a:t> σε φλεγμονή εφαρμόζεται με φακό που έχει εγκοπή στο </a:t>
            </a:r>
            <a:r>
              <a:rPr lang="el-GR" sz="2000" i="1" dirty="0" err="1" smtClean="0">
                <a:latin typeface="+mn-lt"/>
              </a:rPr>
              <a:t>στεάτιο</a:t>
            </a:r>
            <a:r>
              <a:rPr lang="el-GR" sz="2000" i="1" dirty="0" smtClean="0">
                <a:latin typeface="+mn-lt"/>
              </a:rPr>
              <a:t> – χωρίς και με </a:t>
            </a:r>
            <a:r>
              <a:rPr lang="el-GR" sz="2000" dirty="0" err="1" smtClean="0">
                <a:latin typeface="+mn-lt"/>
              </a:rPr>
              <a:t>φλουορεσκεΐνη</a:t>
            </a:r>
            <a:endParaRPr lang="en-US" sz="20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3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Ανεπιθύμητες Παρενέργειες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196752"/>
            <a:ext cx="447484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Χαλάρωση ιστού επιπεφυκότα </a:t>
            </a:r>
          </a:p>
          <a:p>
            <a:r>
              <a:rPr lang="el-GR" sz="2400" i="1" dirty="0" smtClean="0"/>
              <a:t>Χαλαρωμένος </a:t>
            </a:r>
            <a:r>
              <a:rPr lang="el-GR" sz="2400" dirty="0" err="1" smtClean="0"/>
              <a:t>επιπεφυκότας</a:t>
            </a:r>
            <a:r>
              <a:rPr lang="el-GR" sz="2400" dirty="0" smtClean="0"/>
              <a:t> μπορεί να παρασυρθεί κάτω από το φακό </a:t>
            </a:r>
            <a:endParaRPr lang="en-US" sz="2400" dirty="0" smtClean="0"/>
          </a:p>
          <a:p>
            <a:r>
              <a:rPr lang="el-GR" sz="2400" dirty="0" smtClean="0"/>
              <a:t>Μπορεί </a:t>
            </a:r>
            <a:r>
              <a:rPr lang="el-GR" sz="2400" dirty="0" smtClean="0"/>
              <a:t>να απομακρυνθεί </a:t>
            </a:r>
            <a:r>
              <a:rPr lang="el-GR" sz="2400" dirty="0" smtClean="0"/>
              <a:t>χειρουργικά, </a:t>
            </a:r>
            <a:r>
              <a:rPr lang="el-GR" sz="2400" dirty="0" smtClean="0"/>
              <a:t>αλλά τείνει να ξανασχηματίζεται</a:t>
            </a:r>
            <a:endParaRPr lang="en-U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240360" cy="238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b="1" dirty="0" smtClean="0"/>
              <a:t>Ανεπιθύμητες Παρενέργειες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3200" b="1" dirty="0" err="1" smtClean="0"/>
              <a:t>Κερατοειδική</a:t>
            </a:r>
            <a:r>
              <a:rPr lang="el-GR" sz="3200" b="1" dirty="0" smtClean="0"/>
              <a:t> Χρώση </a:t>
            </a:r>
            <a:endParaRPr lang="en-US" sz="3200" b="1" dirty="0" smtClean="0"/>
          </a:p>
          <a:p>
            <a:pPr>
              <a:buNone/>
            </a:pPr>
            <a:r>
              <a:rPr lang="el-GR" sz="2400" b="1" dirty="0" smtClean="0"/>
              <a:t>Τοπική Χρώση </a:t>
            </a:r>
            <a:r>
              <a:rPr lang="en-US" i="1" dirty="0" smtClean="0"/>
              <a:t>: </a:t>
            </a:r>
            <a:r>
              <a:rPr lang="el-GR" i="1" dirty="0" smtClean="0"/>
              <a:t>Εξετάστε τρόπους </a:t>
            </a:r>
            <a:r>
              <a:rPr lang="el-GR" i="1" dirty="0" smtClean="0"/>
              <a:t>χειρισμού του φακού ή ότι σχετίζεται με το φακό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l-GR" sz="2400" b="1" dirty="0" smtClean="0"/>
              <a:t>Πλήρη </a:t>
            </a:r>
            <a:r>
              <a:rPr lang="el-GR" sz="2400" b="1" dirty="0" err="1" smtClean="0"/>
              <a:t>κερατοειδική</a:t>
            </a:r>
            <a:r>
              <a:rPr lang="el-GR" sz="2400" b="1" dirty="0" smtClean="0"/>
              <a:t> χρώση </a:t>
            </a:r>
            <a:r>
              <a:rPr lang="en-US" sz="2400" b="1" dirty="0" smtClean="0"/>
              <a:t>:</a:t>
            </a:r>
            <a:r>
              <a:rPr lang="en-US" i="1" dirty="0" smtClean="0"/>
              <a:t> </a:t>
            </a:r>
            <a:r>
              <a:rPr lang="el-GR" dirty="0" smtClean="0"/>
              <a:t>Τοξική αντίδραση ή </a:t>
            </a:r>
            <a:r>
              <a:rPr lang="el-GR" dirty="0" err="1" smtClean="0"/>
              <a:t>Υποξία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3200" b="1" dirty="0" smtClean="0"/>
              <a:t>Ενόχληση</a:t>
            </a:r>
            <a:r>
              <a:rPr lang="el-GR" sz="3200" dirty="0" smtClean="0"/>
              <a:t> </a:t>
            </a:r>
            <a:endParaRPr lang="en-US" sz="3200" dirty="0" smtClean="0"/>
          </a:p>
          <a:p>
            <a:pPr>
              <a:buNone/>
            </a:pPr>
            <a:r>
              <a:rPr lang="en-US" i="1" dirty="0" smtClean="0"/>
              <a:t>• </a:t>
            </a:r>
            <a:r>
              <a:rPr lang="el-GR" dirty="0" smtClean="0"/>
              <a:t>Μέτρια εφαρμογή φακού </a:t>
            </a:r>
            <a:r>
              <a:rPr lang="el-GR" dirty="0" smtClean="0"/>
              <a:t>, αλλά δε μπορεί πάντα να αποφευχθεί</a:t>
            </a:r>
            <a:endParaRPr lang="en-US" dirty="0" smtClean="0"/>
          </a:p>
          <a:p>
            <a:pPr>
              <a:buNone/>
            </a:pPr>
            <a:endParaRPr lang="el-GR" i="1" dirty="0" smtClean="0"/>
          </a:p>
          <a:p>
            <a:pPr>
              <a:buNone/>
            </a:pPr>
            <a:endParaRPr lang="el-GR" i="1" dirty="0" smtClean="0"/>
          </a:p>
          <a:p>
            <a:pPr>
              <a:buNone/>
            </a:pPr>
            <a:r>
              <a:rPr lang="en-US" i="1" dirty="0" smtClean="0"/>
              <a:t>• </a:t>
            </a:r>
            <a:r>
              <a:rPr lang="el-GR" dirty="0" smtClean="0"/>
              <a:t>Τοξική </a:t>
            </a:r>
            <a:r>
              <a:rPr lang="el-GR" dirty="0" smtClean="0"/>
              <a:t>αντίδραση σε συντηρητικά </a:t>
            </a:r>
            <a:r>
              <a:rPr lang="el-GR" dirty="0" smtClean="0"/>
              <a:t>ή ύπαρξη </a:t>
            </a:r>
            <a:r>
              <a:rPr lang="el-GR" dirty="0" smtClean="0"/>
              <a:t>υπολειμμάτων στη δεξαμενή δακρύων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Ανεπιθύμητες Παρενέργειες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sz="3700" b="1" dirty="0" smtClean="0"/>
              <a:t>Θάμπωμα </a:t>
            </a:r>
            <a:endParaRPr lang="en-US" sz="3700" b="1" dirty="0" smtClean="0"/>
          </a:p>
          <a:p>
            <a:pPr>
              <a:buNone/>
            </a:pPr>
            <a:r>
              <a:rPr lang="el-GR" dirty="0" smtClean="0"/>
              <a:t>Ο ασθενής πρέπει να καθαρίζει και να </a:t>
            </a:r>
            <a:r>
              <a:rPr lang="el-GR" dirty="0" err="1" smtClean="0"/>
              <a:t>ξανατοποθετεί</a:t>
            </a:r>
            <a:r>
              <a:rPr lang="el-GR" dirty="0" smtClean="0"/>
              <a:t> το φακό μια η με δυο φορές καθημερινά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Μείωση του ( </a:t>
            </a:r>
            <a:r>
              <a:rPr lang="el-GR" dirty="0" err="1" smtClean="0"/>
              <a:t>σκληροκερατοειδικό</a:t>
            </a:r>
            <a:r>
              <a:rPr lang="el-GR" dirty="0" smtClean="0"/>
              <a:t>) διάκενου </a:t>
            </a:r>
            <a:r>
              <a:rPr lang="el-GR" dirty="0" smtClean="0"/>
              <a:t>του φακού , και /ή αλλαγή του σχεδιασμού του φακού για την αποθάρρυνση της εισροής υπολειμμάτων κάτω από το φακό </a:t>
            </a:r>
          </a:p>
          <a:p>
            <a:pPr>
              <a:buNone/>
            </a:pPr>
            <a:r>
              <a:rPr lang="el-GR" dirty="0" smtClean="0"/>
              <a:t>Αυτό περιλαμβάνει οπίσθιας επιφάνειας ασύμμετρου φακού για </a:t>
            </a:r>
            <a:r>
              <a:rPr lang="el-GR" dirty="0" smtClean="0"/>
              <a:t>να ευθυγραμμίζεται </a:t>
            </a:r>
            <a:r>
              <a:rPr lang="el-GR" dirty="0" smtClean="0"/>
              <a:t>πιο κοντά στην πρόσθια επιφάνεια και να μπλοκάρει την υπερβολική εισροή δακρυϊκών υπολειμμάτων</a:t>
            </a:r>
          </a:p>
          <a:p>
            <a:pPr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501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Ανεπιθύμητες Παρενέργειες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25881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Γιγαντιαία </a:t>
            </a:r>
            <a:r>
              <a:rPr lang="el-GR" b="1" dirty="0" err="1" smtClean="0"/>
              <a:t>Θηλώδης</a:t>
            </a:r>
            <a:r>
              <a:rPr lang="el-GR" b="1" dirty="0" smtClean="0"/>
              <a:t> </a:t>
            </a:r>
            <a:r>
              <a:rPr lang="el-GR" b="1" dirty="0" err="1" smtClean="0"/>
              <a:t>Επιπεφυκιτίδα</a:t>
            </a:r>
            <a:r>
              <a:rPr lang="el-GR" b="1" dirty="0" smtClean="0"/>
              <a:t> </a:t>
            </a:r>
            <a:r>
              <a:rPr lang="en-US" b="1" dirty="0" smtClean="0"/>
              <a:t>(GPC)</a:t>
            </a:r>
            <a:endParaRPr lang="en-US" b="1" i="1" dirty="0" smtClean="0"/>
          </a:p>
          <a:p>
            <a:r>
              <a:rPr lang="el-GR" sz="2400" dirty="0" smtClean="0"/>
              <a:t>Δε φαίνεται να είναι πιο διαδεδομένη στους </a:t>
            </a:r>
            <a:r>
              <a:rPr lang="el-GR" sz="2400" dirty="0" err="1" smtClean="0"/>
              <a:t>σκληρικους</a:t>
            </a:r>
            <a:r>
              <a:rPr lang="el-GR" sz="2400" dirty="0" smtClean="0"/>
              <a:t> φακούς σε </a:t>
            </a:r>
            <a:r>
              <a:rPr lang="el-GR" sz="2400" dirty="0" smtClean="0"/>
              <a:t>σχέση </a:t>
            </a:r>
            <a:r>
              <a:rPr lang="el-GR" sz="2400" dirty="0" err="1" smtClean="0"/>
              <a:t>κερατοειδικούς</a:t>
            </a:r>
            <a:r>
              <a:rPr lang="el-GR" sz="2400" dirty="0" smtClean="0"/>
              <a:t> </a:t>
            </a:r>
            <a:r>
              <a:rPr lang="el-GR" sz="2400" dirty="0" err="1" smtClean="0"/>
              <a:t>αεροδιαπερατούς</a:t>
            </a:r>
            <a:r>
              <a:rPr lang="el-GR" sz="2400" dirty="0" smtClean="0"/>
              <a:t> (</a:t>
            </a:r>
            <a:r>
              <a:rPr lang="en-US" sz="2400" dirty="0" smtClean="0"/>
              <a:t>GP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ή μαλακούς φακούς</a:t>
            </a:r>
            <a:endParaRPr lang="en-US" sz="2400" i="1" dirty="0"/>
          </a:p>
          <a:p>
            <a:r>
              <a:rPr lang="el-GR" sz="2400" dirty="0" smtClean="0"/>
              <a:t>Μείωση </a:t>
            </a:r>
            <a:r>
              <a:rPr lang="el-GR" sz="2400" dirty="0" smtClean="0"/>
              <a:t>μηχανικού ερεθισμού </a:t>
            </a:r>
            <a:r>
              <a:rPr lang="el-GR" sz="2400" dirty="0" smtClean="0"/>
              <a:t>και δυνητικά </a:t>
            </a:r>
            <a:r>
              <a:rPr lang="el-GR" sz="2400" dirty="0" smtClean="0"/>
              <a:t>τοξικές /αλλεργικές ουσίες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668061" cy="26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Ανεπιθύμητες Παρενέργειες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196752"/>
            <a:ext cx="433082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err="1" smtClean="0"/>
              <a:t>Υποξία</a:t>
            </a:r>
            <a:r>
              <a:rPr lang="el-GR" b="1" dirty="0" smtClean="0"/>
              <a:t> και οίδημα </a:t>
            </a:r>
            <a:endParaRPr lang="en-US" b="1" dirty="0" smtClean="0"/>
          </a:p>
          <a:p>
            <a:r>
              <a:rPr lang="el-GR" sz="2400" dirty="0" smtClean="0"/>
              <a:t>Υψηλά </a:t>
            </a:r>
            <a:r>
              <a:rPr lang="en-US" sz="2400" dirty="0" err="1" smtClean="0"/>
              <a:t>Dk</a:t>
            </a:r>
            <a:r>
              <a:rPr lang="en-US" sz="2400" dirty="0" smtClean="0"/>
              <a:t>/t </a:t>
            </a:r>
            <a:r>
              <a:rPr lang="el-GR" sz="2400" dirty="0" smtClean="0"/>
              <a:t>υλικά θα </a:t>
            </a:r>
            <a:r>
              <a:rPr lang="el-GR" sz="2400" dirty="0" smtClean="0"/>
              <a:t>πρέπει να προταθούν για </a:t>
            </a:r>
            <a:r>
              <a:rPr lang="el-GR" sz="2400" dirty="0" smtClean="0"/>
              <a:t>τη πρόληψη </a:t>
            </a:r>
            <a:r>
              <a:rPr lang="el-GR" sz="2400" dirty="0" err="1" smtClean="0"/>
              <a:t>κερατοειδικού</a:t>
            </a:r>
            <a:r>
              <a:rPr lang="el-GR" sz="2400" dirty="0" smtClean="0"/>
              <a:t> οιδήματος</a:t>
            </a:r>
            <a:endParaRPr lang="en-US" sz="2400" dirty="0"/>
          </a:p>
          <a:p>
            <a:r>
              <a:rPr lang="el-GR" sz="2400" dirty="0" err="1" smtClean="0"/>
              <a:t>Σκληροκερατοειδικό</a:t>
            </a:r>
            <a:r>
              <a:rPr lang="el-GR" sz="2400" dirty="0" smtClean="0"/>
              <a:t> </a:t>
            </a:r>
            <a:r>
              <a:rPr lang="el-GR" sz="2400" dirty="0" smtClean="0"/>
              <a:t>οίδημα είναι πιο πιθανό να συμβεί λόγω μηχανικής πίεσης ή </a:t>
            </a:r>
            <a:r>
              <a:rPr lang="el-GR" sz="2400" dirty="0" smtClean="0"/>
              <a:t>προσκόλλησης φακού</a:t>
            </a:r>
            <a:endParaRPr 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967" y="1340768"/>
            <a:ext cx="3491530" cy="266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077072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err="1" smtClean="0">
                <a:latin typeface="+mn-lt"/>
              </a:rPr>
              <a:t>Μετα</a:t>
            </a:r>
            <a:r>
              <a:rPr lang="el-GR" i="1" dirty="0" smtClean="0">
                <a:latin typeface="+mn-lt"/>
              </a:rPr>
              <a:t>-</a:t>
            </a:r>
            <a:r>
              <a:rPr lang="el-GR" i="1" dirty="0" err="1" smtClean="0">
                <a:latin typeface="+mn-lt"/>
              </a:rPr>
              <a:t>κερατοειδικο</a:t>
            </a:r>
            <a:r>
              <a:rPr lang="el-GR" i="1" dirty="0" smtClean="0">
                <a:latin typeface="+mn-lt"/>
              </a:rPr>
              <a:t> μόσχευμα με μικροαστικού οίδημα 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0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Ανεπιθύμητες Παρενέργειες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1196752"/>
            <a:ext cx="4618856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Προσκόλληση φακού </a:t>
            </a:r>
            <a:endParaRPr lang="en-US" b="1" dirty="0" smtClean="0"/>
          </a:p>
          <a:p>
            <a:r>
              <a:rPr lang="el-GR" sz="2400" dirty="0" smtClean="0"/>
              <a:t>Παρατηρείται </a:t>
            </a:r>
            <a:r>
              <a:rPr lang="el-GR" sz="2400" dirty="0" smtClean="0"/>
              <a:t>με χαμηλό </a:t>
            </a:r>
            <a:r>
              <a:rPr lang="el-GR" sz="2400" dirty="0" err="1" smtClean="0"/>
              <a:t>κερατοειδικό</a:t>
            </a:r>
            <a:r>
              <a:rPr lang="el-GR" sz="2400" dirty="0" smtClean="0"/>
              <a:t> διάκενο, με κυρτές ζώνες </a:t>
            </a:r>
            <a:r>
              <a:rPr lang="el-GR" sz="2400" dirty="0" smtClean="0"/>
              <a:t>«προσγείωσης» </a:t>
            </a:r>
            <a:r>
              <a:rPr lang="el-GR" sz="2400" dirty="0" smtClean="0"/>
              <a:t>,με συνθήκες </a:t>
            </a:r>
            <a:r>
              <a:rPr lang="el-GR" sz="2400" dirty="0" err="1" smtClean="0"/>
              <a:t>ξηροφθαλμίας</a:t>
            </a:r>
            <a:r>
              <a:rPr lang="el-GR" sz="2400" dirty="0" smtClean="0"/>
              <a:t> και </a:t>
            </a:r>
            <a:r>
              <a:rPr lang="el-GR" sz="2400" dirty="0" smtClean="0"/>
              <a:t>με οίδημα επιπεφυκότα </a:t>
            </a:r>
            <a:endParaRPr lang="en-US" sz="2400" i="1" dirty="0"/>
          </a:p>
          <a:p>
            <a:r>
              <a:rPr lang="el-GR" sz="2400" dirty="0" smtClean="0"/>
              <a:t>Αλλαγή εφαρμογής φακού</a:t>
            </a:r>
            <a:r>
              <a:rPr lang="en-US" sz="2400" dirty="0" smtClean="0"/>
              <a:t>, </a:t>
            </a:r>
            <a:r>
              <a:rPr lang="el-GR" sz="2400" dirty="0" smtClean="0"/>
              <a:t>πάχους και </a:t>
            </a:r>
            <a:r>
              <a:rPr lang="el-GR" sz="2400" dirty="0" smtClean="0"/>
              <a:t>/</a:t>
            </a:r>
            <a:r>
              <a:rPr lang="el-GR" sz="2400" dirty="0" smtClean="0"/>
              <a:t>ή φακούς </a:t>
            </a:r>
            <a:r>
              <a:rPr lang="el-GR" sz="2400" dirty="0" smtClean="0"/>
              <a:t>με οπές (</a:t>
            </a:r>
            <a:r>
              <a:rPr lang="en-US" sz="2400" dirty="0" smtClean="0"/>
              <a:t>fenestrated), </a:t>
            </a:r>
            <a:r>
              <a:rPr lang="el-GR" sz="2400" dirty="0" smtClean="0"/>
              <a:t>σταγόνες άνεσης και επιπλέον καθαρισμός και οδηγίες στους ασθενείς για σωστή αφαίρεση φακού </a:t>
            </a:r>
            <a:endParaRPr lang="en-US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168352" cy="248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168352" cy="244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Ανεπιθύμητες Παρενέργειες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268760"/>
            <a:ext cx="432048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Κακή διαβροχή</a:t>
            </a:r>
          </a:p>
          <a:p>
            <a:r>
              <a:rPr lang="el-GR" sz="2400" dirty="0" smtClean="0"/>
              <a:t>Ελέγξτε </a:t>
            </a:r>
            <a:r>
              <a:rPr lang="el-GR" sz="2400" dirty="0" smtClean="0"/>
              <a:t>για δυσλειτουργία των </a:t>
            </a:r>
            <a:r>
              <a:rPr lang="el-GR" sz="2400" dirty="0" err="1" smtClean="0"/>
              <a:t>Μειβομιανών</a:t>
            </a:r>
            <a:r>
              <a:rPr lang="el-GR" sz="2400" dirty="0" smtClean="0"/>
              <a:t> Αδένων </a:t>
            </a:r>
            <a:r>
              <a:rPr lang="el-GR" sz="2400" dirty="0" smtClean="0"/>
              <a:t>και </a:t>
            </a:r>
            <a:r>
              <a:rPr lang="en-US" sz="2400" dirty="0" smtClean="0"/>
              <a:t>GPC</a:t>
            </a:r>
            <a:r>
              <a:rPr lang="en-US" sz="2400" dirty="0" smtClean="0"/>
              <a:t>.</a:t>
            </a:r>
          </a:p>
          <a:p>
            <a:r>
              <a:rPr lang="el-GR" sz="2400" dirty="0" smtClean="0"/>
              <a:t>Επίστρωση </a:t>
            </a:r>
            <a:r>
              <a:rPr lang="el-GR" sz="2400" dirty="0" smtClean="0"/>
              <a:t>της επιφάνειας με </a:t>
            </a:r>
            <a:r>
              <a:rPr lang="el-GR" sz="2400" dirty="0" smtClean="0"/>
              <a:t>πλάσμα, </a:t>
            </a:r>
            <a:r>
              <a:rPr lang="el-GR" sz="2400" dirty="0" smtClean="0"/>
              <a:t>καθαρισμός της πρόσθιας επιφάνειας του φακού με </a:t>
            </a:r>
            <a:r>
              <a:rPr lang="el-GR" sz="2400" dirty="0" err="1" smtClean="0"/>
              <a:t>μπατονέτα</a:t>
            </a:r>
            <a:r>
              <a:rPr lang="el-GR" sz="2400" dirty="0" smtClean="0"/>
              <a:t> και αλλαγή του τρόπου </a:t>
            </a:r>
            <a:r>
              <a:rPr lang="el-GR" sz="2400" dirty="0" smtClean="0"/>
              <a:t>καθαρισμού, </a:t>
            </a:r>
            <a:r>
              <a:rPr lang="el-GR" sz="2400" dirty="0" smtClean="0"/>
              <a:t>έχει προταθεί για να λυθούν τα προβλήματα διαβροχής</a:t>
            </a:r>
            <a:endParaRPr lang="en-US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64" y="1412776"/>
            <a:ext cx="3609858" cy="23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2649" y="4005064"/>
            <a:ext cx="3681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Εναποθέσεις πάνω και πίσω </a:t>
            </a:r>
            <a:r>
              <a:rPr lang="el-GR" i="1" dirty="0" smtClean="0">
                <a:latin typeface="+mn-lt"/>
              </a:rPr>
              <a:t>από το </a:t>
            </a:r>
            <a:r>
              <a:rPr lang="el-GR" i="1" dirty="0" err="1" smtClean="0">
                <a:latin typeface="+mn-lt"/>
              </a:rPr>
              <a:t>σκληρικό</a:t>
            </a:r>
            <a:r>
              <a:rPr lang="el-GR" i="1" dirty="0" smtClean="0">
                <a:latin typeface="+mn-lt"/>
              </a:rPr>
              <a:t> φακό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18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Ανεπιθύμητες Παρενέργειες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Προβλήματα όρασης </a:t>
            </a:r>
            <a:endParaRPr lang="el-GR" b="1" dirty="0" smtClean="0"/>
          </a:p>
          <a:p>
            <a:r>
              <a:rPr lang="el-GR" sz="2800" dirty="0" smtClean="0"/>
              <a:t>Φυσαλίδες αέρα κάτω από το φακό </a:t>
            </a:r>
            <a:r>
              <a:rPr lang="en-US" sz="2800" dirty="0" smtClean="0"/>
              <a:t>(</a:t>
            </a:r>
            <a:r>
              <a:rPr lang="el-GR" sz="2800" dirty="0" smtClean="0"/>
              <a:t>αλλαγή εφαρμογής </a:t>
            </a:r>
            <a:r>
              <a:rPr lang="el-GR" sz="2800" dirty="0" smtClean="0"/>
              <a:t>φακού ή </a:t>
            </a:r>
            <a:r>
              <a:rPr lang="el-GR" sz="2800" dirty="0" smtClean="0"/>
              <a:t>τρόπου τοποθέτησης φακού</a:t>
            </a:r>
            <a:r>
              <a:rPr lang="en-US" sz="2800" dirty="0" smtClean="0"/>
              <a:t>), </a:t>
            </a:r>
            <a:r>
              <a:rPr lang="el-GR" sz="2800" dirty="0" smtClean="0"/>
              <a:t>υπερβολική δεξαμενή </a:t>
            </a:r>
            <a:r>
              <a:rPr lang="el-GR" sz="2800" dirty="0" smtClean="0"/>
              <a:t>δακρύων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 smtClean="0"/>
              <a:t>ή θέματα διαβροχής </a:t>
            </a:r>
            <a:r>
              <a:rPr lang="en-US" sz="2800" dirty="0" smtClean="0"/>
              <a:t>(</a:t>
            </a:r>
            <a:r>
              <a:rPr lang="el-GR" sz="2800" dirty="0" smtClean="0"/>
              <a:t> χρήζει εντατικού </a:t>
            </a:r>
            <a:r>
              <a:rPr lang="el-GR" sz="2800" dirty="0" smtClean="0"/>
              <a:t>καθαρισμού, </a:t>
            </a:r>
            <a:r>
              <a:rPr lang="el-GR" sz="2800" dirty="0" smtClean="0"/>
              <a:t>διαλύματα διαβροχής και επιφανειακή επεξεργασία</a:t>
            </a:r>
            <a:r>
              <a:rPr lang="en-US" sz="2800" dirty="0" smtClean="0"/>
              <a:t>) </a:t>
            </a:r>
            <a:r>
              <a:rPr lang="el-GR" sz="2800" dirty="0" smtClean="0"/>
              <a:t>είναι κοινές </a:t>
            </a:r>
            <a:r>
              <a:rPr lang="el-GR" sz="2800" dirty="0" smtClean="0"/>
              <a:t>αιτίες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l-GR" sz="2800" dirty="0" smtClean="0"/>
              <a:t>Ευκαμψία </a:t>
            </a:r>
            <a:r>
              <a:rPr lang="el-GR" sz="2800" dirty="0" smtClean="0"/>
              <a:t>του φακού μπορεί να οδηγήσει σε </a:t>
            </a:r>
            <a:r>
              <a:rPr lang="el-GR" sz="2800" dirty="0" smtClean="0"/>
              <a:t>στρεβλωμένους (</a:t>
            </a:r>
            <a:r>
              <a:rPr lang="en-US" sz="2800" dirty="0" smtClean="0"/>
              <a:t>warped) </a:t>
            </a:r>
            <a:r>
              <a:rPr lang="el-GR" sz="2800" dirty="0" smtClean="0"/>
              <a:t>φακούς </a:t>
            </a:r>
            <a:r>
              <a:rPr lang="en-US" sz="2800" dirty="0" smtClean="0"/>
              <a:t>(</a:t>
            </a:r>
            <a:r>
              <a:rPr lang="el-GR" sz="2800" dirty="0" smtClean="0"/>
              <a:t>αύξηση του κεντρικού πάχους του φακού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25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Ενδείξεις </a:t>
            </a:r>
            <a:r>
              <a:rPr lang="el-GR" b="1" dirty="0" err="1" smtClean="0"/>
              <a:t>Σκληρικών</a:t>
            </a:r>
            <a:r>
              <a:rPr lang="el-GR" b="1" dirty="0" smtClean="0"/>
              <a:t> Φακών Επαφής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Βελτίωση </a:t>
            </a:r>
            <a:r>
              <a:rPr lang="el-GR" dirty="0" smtClean="0"/>
              <a:t>της όρασης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Προστασία </a:t>
            </a:r>
            <a:r>
              <a:rPr lang="el-GR" dirty="0" smtClean="0"/>
              <a:t>του κερατοειδή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Αισθητική/</a:t>
            </a:r>
            <a:r>
              <a:rPr lang="el-GR" dirty="0" err="1" smtClean="0"/>
              <a:t>Σπόρ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Αθηνά </a:t>
            </a:r>
            <a:r>
              <a:rPr lang="el-GR" sz="2000" dirty="0" err="1"/>
              <a:t>Πλακίτση</a:t>
            </a:r>
            <a:r>
              <a:rPr lang="el-GR" sz="2000" dirty="0"/>
              <a:t> 2014. Αθηνά </a:t>
            </a:r>
            <a:r>
              <a:rPr lang="el-GR" sz="2000" dirty="0" err="1"/>
              <a:t>Πλακίτση</a:t>
            </a:r>
            <a:r>
              <a:rPr lang="el-GR" sz="2000" dirty="0"/>
              <a:t> . «Κλινική άσκηση φακών επαφής. Ενότητα 3: </a:t>
            </a:r>
            <a:r>
              <a:rPr lang="el-GR" sz="2000" dirty="0" err="1"/>
              <a:t>Σκληρικοί</a:t>
            </a:r>
            <a:r>
              <a:rPr lang="el-GR" sz="2000" dirty="0"/>
              <a:t> φακοί </a:t>
            </a:r>
            <a:r>
              <a:rPr lang="el-GR" sz="2000" dirty="0" err="1" smtClean="0"/>
              <a:t>επαφης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Βελτίωση της Όρασης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6482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Διόρθωση </a:t>
            </a:r>
            <a:r>
              <a:rPr lang="el-GR" sz="2800" dirty="0" smtClean="0"/>
              <a:t>του ακανόνιστου κερατοειδή για αποκατάσταση της όρασης είναι η </a:t>
            </a:r>
            <a:r>
              <a:rPr lang="el-GR" sz="2800" b="1" dirty="0" smtClean="0"/>
              <a:t>κύρια </a:t>
            </a:r>
            <a:r>
              <a:rPr lang="el-GR" sz="2800" b="1" dirty="0" smtClean="0"/>
              <a:t>ένδειξη </a:t>
            </a:r>
            <a:r>
              <a:rPr lang="el-GR" sz="2800" dirty="0" smtClean="0"/>
              <a:t>για </a:t>
            </a:r>
            <a:r>
              <a:rPr lang="el-GR" sz="2800" dirty="0" smtClean="0"/>
              <a:t>την εφαρμογή </a:t>
            </a:r>
            <a:r>
              <a:rPr lang="el-GR" sz="2800" dirty="0" err="1" smtClean="0"/>
              <a:t>σκληρικών</a:t>
            </a:r>
            <a:r>
              <a:rPr lang="el-GR" sz="2800" dirty="0" smtClean="0"/>
              <a:t> φακών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728" y="2780928"/>
            <a:ext cx="2752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728" y="4724400"/>
            <a:ext cx="2752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51920" y="3043133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OCT </a:t>
            </a:r>
            <a:r>
              <a:rPr lang="el-GR" sz="2000" dirty="0" smtClean="0">
                <a:latin typeface="+mn-lt"/>
              </a:rPr>
              <a:t>εικόνες σημαντικά ανώμαλου κερατοειδή χωρίς και με </a:t>
            </a:r>
            <a:r>
              <a:rPr lang="el-GR" sz="2000" dirty="0" err="1" smtClean="0">
                <a:latin typeface="+mn-lt"/>
              </a:rPr>
              <a:t>σκληρικό</a:t>
            </a:r>
            <a:r>
              <a:rPr lang="el-GR" sz="2000" dirty="0" smtClean="0">
                <a:latin typeface="+mn-lt"/>
              </a:rPr>
              <a:t> φακό επαφής για οπτική αποκατάσταση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44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19dfe416f78ba22bb73e232e5df1ea86e6568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4390</Words>
  <Application>Microsoft Office PowerPoint</Application>
  <PresentationFormat>On-screen Show (4:3)</PresentationFormat>
  <Paragraphs>469</Paragraphs>
  <Slides>86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OC_template_updated</vt:lpstr>
      <vt:lpstr>Κλινική άσκηση φακών επαφής</vt:lpstr>
      <vt:lpstr>Σκληρικοί Φακοί Επαφής </vt:lpstr>
      <vt:lpstr>Σκληρικοί Φακοί Επαφής </vt:lpstr>
      <vt:lpstr>Ιστορική Αναδρομή </vt:lpstr>
      <vt:lpstr>Ορολογία </vt:lpstr>
      <vt:lpstr>Ορολογία </vt:lpstr>
      <vt:lpstr>Ορολογία </vt:lpstr>
      <vt:lpstr>Ενδείξεις Σκληρικών Φακών Επαφής </vt:lpstr>
      <vt:lpstr>Βελτίωση της Όρασης </vt:lpstr>
      <vt:lpstr>Βελτίωση της Όρασης </vt:lpstr>
      <vt:lpstr>Βελτίωση της Όρασης </vt:lpstr>
      <vt:lpstr>Βελτίωση της Όρασης </vt:lpstr>
      <vt:lpstr>Βελτίωση της Όρασης </vt:lpstr>
      <vt:lpstr>Προστασία του Κερατοειδή </vt:lpstr>
      <vt:lpstr>Προστασία του Κερατοειδή </vt:lpstr>
      <vt:lpstr>Κοσμητικοί/Σπορ </vt:lpstr>
      <vt:lpstr>Κοσμητικοί Σκληρικοί Φακοί Επαφής </vt:lpstr>
      <vt:lpstr>Σχεδιασμός Σκληρικού Φακού </vt:lpstr>
      <vt:lpstr>Σχεδιασμός Σκληρικού Φακού </vt:lpstr>
      <vt:lpstr>Σχεδιασμός Σκληρικού Φακού </vt:lpstr>
      <vt:lpstr>Υλικά Σκληρικών Φακών </vt:lpstr>
      <vt:lpstr>Εφαρμογή Σκληρικών Φακών Επαφής </vt:lpstr>
      <vt:lpstr>Εφαρμογή Σκληρικών Φακών Επαφής </vt:lpstr>
      <vt:lpstr>Εφαρμογή Σκληρικών Φακών Επαφής  </vt:lpstr>
      <vt:lpstr>Εφαρμογή Σκληρικών Φακών Επαφής </vt:lpstr>
      <vt:lpstr>Βήμα 1: Διάμετρος</vt:lpstr>
      <vt:lpstr>Βήμα 1: Διάμετρος</vt:lpstr>
      <vt:lpstr>Βήμα 1: Διάμετρος</vt:lpstr>
      <vt:lpstr>Βήμα 1: Διάμετρος</vt:lpstr>
      <vt:lpstr>Βήμα 1: Διάμετρος</vt:lpstr>
      <vt:lpstr>Βήμα 2: Κερατοειδικό Διάκενο</vt:lpstr>
      <vt:lpstr>Βήμα 2: Κερατοειδικό Διάκενο</vt:lpstr>
      <vt:lpstr>Βήμα 2: Κερατοειδικό Διάκενο </vt:lpstr>
      <vt:lpstr>Βήμα 2: Κερατοειδικό Διάκενο</vt:lpstr>
      <vt:lpstr>Βήμα 2: Κερατοειδικό Διάκενο</vt:lpstr>
      <vt:lpstr>Βήμα 2: Κερατοειδικό Διάκενο</vt:lpstr>
      <vt:lpstr>Βήμα 2: Κερατοειδικό Διάκενο</vt:lpstr>
      <vt:lpstr>Βήμα 2: Κερατοειδικό Διάκενο</vt:lpstr>
      <vt:lpstr>Μείωση Διακένου </vt:lpstr>
      <vt:lpstr>Βήμα 2: Κερατοειδικό Διάκενο</vt:lpstr>
      <vt:lpstr>Βήμα 2: Κερατοειδικό Διάκενο</vt:lpstr>
      <vt:lpstr>Βήμα 2 :Εκτίμηση Κερατοειδικού Διάκενου- OCT </vt:lpstr>
      <vt:lpstr>Βήμα 2 :Εκτίμηση Κερατοειδικού Διάκενου- Σχισμοειδή λυχνία </vt:lpstr>
      <vt:lpstr>Βήμα 2 :Εκτίμηση κεντρικού κερατοειδικού διάκενου</vt:lpstr>
      <vt:lpstr>Βήμα 2 :Εκτίμηση κεντρικού κερατοειδικού διάκενου</vt:lpstr>
      <vt:lpstr>Βήμα 2 :Εκτίμηση κεντρικού κερατοειδικού διάκενου</vt:lpstr>
      <vt:lpstr>Βήμα 2 :Εκτίμηση κεντρικού κερατοειδικού διάκενου</vt:lpstr>
      <vt:lpstr> Εκτίμηση Κερατοειδικού Διάκενου με Πάχος Φακού </vt:lpstr>
      <vt:lpstr>Κερατοειδικό Διάκενο </vt:lpstr>
      <vt:lpstr>Βήμα 2 :Εκτίμηση σκληροκερατοειδικού διάκενου</vt:lpstr>
      <vt:lpstr>Βήμα 2 :Εκτίμηση σκληροκερατοειδικού διάκενου</vt:lpstr>
      <vt:lpstr>Βήμα 3: Εφαρμογή Ζώνη Πρόσφυσης </vt:lpstr>
      <vt:lpstr>Βήμα 3: Εφαρμογή Ζώνη Πρόσφυσης </vt:lpstr>
      <vt:lpstr>Βήμα 3: Εφαρμογή Ζώνη Πρόσφυσης </vt:lpstr>
      <vt:lpstr>Βήμα 3: Εφαρμογή Ζώνη Πρόσφυσης </vt:lpstr>
      <vt:lpstr>Βήμα 4: Άκρο φακού </vt:lpstr>
      <vt:lpstr>Βήμα 4: Άκρο φακού </vt:lpstr>
      <vt:lpstr>Βήμα 4: Άκρο Φακού </vt:lpstr>
      <vt:lpstr>Βήμα 4: Άκρο Φακού </vt:lpstr>
      <vt:lpstr>Κίνηση</vt:lpstr>
      <vt:lpstr>Χειρισμός </vt:lpstr>
      <vt:lpstr>Τοποθέτηση Φακού</vt:lpstr>
      <vt:lpstr>Τοποθέτηση Φακού</vt:lpstr>
      <vt:lpstr>Τοποθέτηση Φακού</vt:lpstr>
      <vt:lpstr>Αφαίρεση Φακού </vt:lpstr>
      <vt:lpstr>Αφαίρεση Φακού </vt:lpstr>
      <vt:lpstr>Αποθήκευση και Υγρά Φακού</vt:lpstr>
      <vt:lpstr>Ανεπιθύμητες Παρενέργειες </vt:lpstr>
      <vt:lpstr>Ανεπιθύμητες Παρενέργειες </vt:lpstr>
      <vt:lpstr>Ανεπιθύμητες Παρενέργειες </vt:lpstr>
      <vt:lpstr>Ανεπιθύμητες Παρενέργειες </vt:lpstr>
      <vt:lpstr>Ανεπιθύμητες Παρενέργειες </vt:lpstr>
      <vt:lpstr> Ανεπιθύμητες Παρενέργειες </vt:lpstr>
      <vt:lpstr>Ανεπιθύμητες Παρενέργειες </vt:lpstr>
      <vt:lpstr>Ανεπιθύμητες Παρενέργειες </vt:lpstr>
      <vt:lpstr>Ανεπιθύμητες Παρενέργειες </vt:lpstr>
      <vt:lpstr>Ανεπιθύμητες Παρενέργειες </vt:lpstr>
      <vt:lpstr>Ανεπιθύμητες Παρενέργειες </vt:lpstr>
      <vt:lpstr>Ανεπιθύμητες Παρενέργειες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373</cp:revision>
  <dcterms:created xsi:type="dcterms:W3CDTF">2013-03-04T13:35:19Z</dcterms:created>
  <dcterms:modified xsi:type="dcterms:W3CDTF">2015-09-01T11:44:15Z</dcterms:modified>
</cp:coreProperties>
</file>