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97"/>
  </p:notesMasterIdLst>
  <p:handoutMasterIdLst>
    <p:handoutMasterId r:id="rId98"/>
  </p:handoutMasterIdLst>
  <p:sldIdLst>
    <p:sldId id="256" r:id="rId2"/>
    <p:sldId id="267" r:id="rId3"/>
    <p:sldId id="268" r:id="rId4"/>
    <p:sldId id="269" r:id="rId5"/>
    <p:sldId id="270" r:id="rId6"/>
    <p:sldId id="274" r:id="rId7"/>
    <p:sldId id="275" r:id="rId8"/>
    <p:sldId id="272" r:id="rId9"/>
    <p:sldId id="276" r:id="rId10"/>
    <p:sldId id="277" r:id="rId11"/>
    <p:sldId id="278" r:id="rId12"/>
    <p:sldId id="279" r:id="rId13"/>
    <p:sldId id="280" r:id="rId14"/>
    <p:sldId id="281" r:id="rId15"/>
    <p:sldId id="282" r:id="rId16"/>
    <p:sldId id="283" r:id="rId17"/>
    <p:sldId id="284" r:id="rId18"/>
    <p:sldId id="285"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6" r:id="rId55"/>
    <p:sldId id="327" r:id="rId56"/>
    <p:sldId id="328" r:id="rId57"/>
    <p:sldId id="329" r:id="rId58"/>
    <p:sldId id="330" r:id="rId59"/>
    <p:sldId id="331" r:id="rId60"/>
    <p:sldId id="355" r:id="rId61"/>
    <p:sldId id="356" r:id="rId62"/>
    <p:sldId id="357" r:id="rId63"/>
    <p:sldId id="358"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9" r:id="rId81"/>
    <p:sldId id="348" r:id="rId82"/>
    <p:sldId id="350" r:id="rId83"/>
    <p:sldId id="362" r:id="rId84"/>
    <p:sldId id="359" r:id="rId85"/>
    <p:sldId id="360" r:id="rId86"/>
    <p:sldId id="361" r:id="rId87"/>
    <p:sldId id="352" r:id="rId88"/>
    <p:sldId id="353" r:id="rId89"/>
    <p:sldId id="354" r:id="rId90"/>
    <p:sldId id="257" r:id="rId91"/>
    <p:sldId id="262" r:id="rId92"/>
    <p:sldId id="264" r:id="rId93"/>
    <p:sldId id="265" r:id="rId94"/>
    <p:sldId id="266" r:id="rId95"/>
    <p:sldId id="261" r:id="rId96"/>
  </p:sldIdLst>
  <p:sldSz cx="9144000" cy="6858000" type="screen4x3"/>
  <p:notesSz cx="7104063" cy="10234613"/>
  <p:custDataLst>
    <p:tags r:id="rId9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4125" autoAdjust="0"/>
  </p:normalViewPr>
  <p:slideViewPr>
    <p:cSldViewPr>
      <p:cViewPr varScale="1">
        <p:scale>
          <a:sx n="63" d="100"/>
          <a:sy n="63" d="100"/>
        </p:scale>
        <p:origin x="1464" y="60"/>
      </p:cViewPr>
      <p:guideLst>
        <p:guide orient="horz" pos="2160"/>
        <p:guide pos="2880"/>
      </p:guideLst>
    </p:cSldViewPr>
  </p:slideViewPr>
  <p:outlineViewPr>
    <p:cViewPr>
      <p:scale>
        <a:sx n="33" d="100"/>
        <a:sy n="33" d="100"/>
      </p:scale>
      <p:origin x="0" y="176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63</a:t>
            </a:fld>
            <a:endParaRPr lang="el-GR" dirty="0"/>
          </a:p>
        </p:txBody>
      </p:sp>
    </p:spTree>
    <p:extLst>
      <p:ext uri="{BB962C8B-B14F-4D97-AF65-F5344CB8AC3E}">
        <p14:creationId xmlns:p14="http://schemas.microsoft.com/office/powerpoint/2010/main" val="110380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de.wikipedia.org/wiki/Densitometer"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creativecommons.org/licenses/by-sa/2.5" TargetMode="External"/><Relationship Id="rId4" Type="http://schemas.openxmlformats.org/officeDocument/2006/relationships/hyperlink" Target="http://de.wikipedia.org/wiki/Benutzer:Raboe001"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pyder.datacolor.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xrite.com/"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Λιθογραφία </a:t>
            </a:r>
            <a:r>
              <a:rPr lang="el-GR" sz="4400" b="1" smtClean="0">
                <a:solidFill>
                  <a:schemeClr val="tx1"/>
                </a:solidFill>
                <a:latin typeface="+mn-lt"/>
              </a:rPr>
              <a:t>– Όφσετ (Θ)</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a:t>
            </a:r>
            <a:r>
              <a:rPr lang="el-GR" sz="2600" b="1" dirty="0"/>
              <a:t>2</a:t>
            </a:r>
            <a:r>
              <a:rPr lang="el-GR" sz="2600" dirty="0" smtClean="0"/>
              <a:t>:</a:t>
            </a:r>
            <a:r>
              <a:rPr lang="en-US" sz="2600" dirty="0" smtClean="0"/>
              <a:t> </a:t>
            </a:r>
            <a:r>
              <a:rPr lang="el-GR" sz="2800" dirty="0"/>
              <a:t>Εισαγωγή στην τεχνολογία-μέθοδο όφσετ </a:t>
            </a:r>
            <a:r>
              <a:rPr lang="el-GR" sz="2600" dirty="0" smtClean="0"/>
              <a:t>(</a:t>
            </a:r>
            <a:r>
              <a:rPr lang="el-GR" sz="2600" dirty="0" smtClean="0"/>
              <a:t>β’ μέρος)</a:t>
            </a:r>
            <a:endParaRPr lang="en-US" sz="2600" dirty="0" smtClean="0"/>
          </a:p>
          <a:p>
            <a:pPr>
              <a:spcBef>
                <a:spcPts val="0"/>
              </a:spcBef>
            </a:pPr>
            <a:endParaRPr lang="el-GR" sz="2200" dirty="0" smtClean="0"/>
          </a:p>
          <a:p>
            <a:pPr>
              <a:spcBef>
                <a:spcPts val="0"/>
              </a:spcBef>
            </a:pPr>
            <a:r>
              <a:rPr lang="el-GR" sz="2200" dirty="0" smtClean="0"/>
              <a:t>Σπυρίδων Νομικός,</a:t>
            </a:r>
            <a:r>
              <a:rPr lang="en-US" sz="2200" dirty="0" smtClean="0"/>
              <a:t> </a:t>
            </a:r>
            <a:r>
              <a:rPr lang="el-GR" sz="2200" dirty="0" smtClean="0"/>
              <a:t>PhD</a:t>
            </a:r>
            <a:endParaRPr lang="el-GR" sz="2200" dirty="0"/>
          </a:p>
          <a:p>
            <a:pPr>
              <a:spcBef>
                <a:spcPts val="0"/>
              </a:spcBef>
            </a:pPr>
            <a:r>
              <a:rPr lang="el-GR" sz="2200" dirty="0" smtClean="0"/>
              <a:t>Τμήμα Γραφιστικής</a:t>
            </a:r>
          </a:p>
          <a:p>
            <a:pPr>
              <a:spcBef>
                <a:spcPts val="0"/>
              </a:spcBef>
            </a:pPr>
            <a:r>
              <a:rPr lang="el-GR" sz="2200" dirty="0" smtClean="0"/>
              <a:t>Κατεύθυνση Τεχνολογίας Γραφικών Τεχνών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Τετράχρωμη</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3986" y="1196975"/>
            <a:ext cx="6956028" cy="5040313"/>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6" name="TextBox 5"/>
          <p:cNvSpPr txBox="1"/>
          <p:nvPr/>
        </p:nvSpPr>
        <p:spPr>
          <a:xfrm>
            <a:off x="683568" y="4941168"/>
            <a:ext cx="2232248" cy="1200329"/>
          </a:xfrm>
          <a:prstGeom prst="rect">
            <a:avLst/>
          </a:prstGeom>
          <a:noFill/>
        </p:spPr>
        <p:txBody>
          <a:bodyPr wrap="square" rtlCol="0">
            <a:spAutoFit/>
          </a:bodyPr>
          <a:lstStyle/>
          <a:p>
            <a:r>
              <a:rPr lang="el-GR" sz="2400" dirty="0" smtClean="0">
                <a:latin typeface="+mn-lt"/>
              </a:rPr>
              <a:t>Τετράχρωμη όφσετ </a:t>
            </a:r>
            <a:r>
              <a:rPr lang="en-US" sz="2400" dirty="0" smtClean="0">
                <a:latin typeface="+mn-lt"/>
              </a:rPr>
              <a:t>Heidelberg</a:t>
            </a:r>
            <a:endParaRPr lang="el-GR" sz="2400" dirty="0">
              <a:latin typeface="+mn-lt"/>
            </a:endParaRPr>
          </a:p>
        </p:txBody>
      </p:sp>
    </p:spTree>
    <p:extLst>
      <p:ext uri="{BB962C8B-B14F-4D97-AF65-F5344CB8AC3E}">
        <p14:creationId xmlns:p14="http://schemas.microsoft.com/office/powerpoint/2010/main" val="1621219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Περισσότερων εκτυπωτικών μονάδων</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9171" y="1844824"/>
            <a:ext cx="6527932" cy="4248472"/>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6" name="TextBox 5"/>
          <p:cNvSpPr txBox="1"/>
          <p:nvPr/>
        </p:nvSpPr>
        <p:spPr>
          <a:xfrm>
            <a:off x="1187624" y="1196752"/>
            <a:ext cx="6624736" cy="461665"/>
          </a:xfrm>
          <a:prstGeom prst="rect">
            <a:avLst/>
          </a:prstGeom>
          <a:noFill/>
        </p:spPr>
        <p:txBody>
          <a:bodyPr wrap="square" rtlCol="0">
            <a:spAutoFit/>
          </a:bodyPr>
          <a:lstStyle/>
          <a:p>
            <a:r>
              <a:rPr lang="el-GR" sz="2400" dirty="0">
                <a:latin typeface="+mn-lt"/>
              </a:rPr>
              <a:t>Κυλινδρική εκτυπωτική </a:t>
            </a:r>
            <a:r>
              <a:rPr lang="el-GR" sz="2400" dirty="0" smtClean="0">
                <a:latin typeface="+mn-lt"/>
              </a:rPr>
              <a:t>Όφσετ </a:t>
            </a:r>
            <a:r>
              <a:rPr lang="en-US" sz="2400" dirty="0" smtClean="0">
                <a:latin typeface="+mn-lt"/>
              </a:rPr>
              <a:t>Heidelberg</a:t>
            </a:r>
            <a:endParaRPr lang="el-GR" sz="2400" dirty="0">
              <a:latin typeface="+mn-lt"/>
            </a:endParaRPr>
          </a:p>
        </p:txBody>
      </p:sp>
    </p:spTree>
    <p:extLst>
      <p:ext uri="{BB962C8B-B14F-4D97-AF65-F5344CB8AC3E}">
        <p14:creationId xmlns:p14="http://schemas.microsoft.com/office/powerpoint/2010/main" val="2107367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Διαδικασία κίνησης φύλλου και εκτύπωση </a:t>
            </a:r>
            <a:r>
              <a:rPr lang="el-GR" sz="3600" b="0" dirty="0" smtClean="0"/>
              <a:t>1/3</a:t>
            </a:r>
            <a:endParaRPr lang="el-GR" sz="3600" b="0" dirty="0"/>
          </a:p>
        </p:txBody>
      </p:sp>
      <p:sp>
        <p:nvSpPr>
          <p:cNvPr id="3" name="Θέση περιεχομένου 2"/>
          <p:cNvSpPr>
            <a:spLocks noGrp="1"/>
          </p:cNvSpPr>
          <p:nvPr>
            <p:ph idx="1"/>
          </p:nvPr>
        </p:nvSpPr>
        <p:spPr/>
        <p:txBody>
          <a:bodyPr>
            <a:normAutofit fontScale="70000" lnSpcReduction="20000"/>
          </a:bodyPr>
          <a:lstStyle/>
          <a:p>
            <a:r>
              <a:rPr lang="el-GR" dirty="0"/>
              <a:t>Τα φύλλα φορτώνονται σε παλέτες και η μηχανή τροφοδοτείται αυτόματα (από το σύστημα τροφοδοσίας). </a:t>
            </a:r>
            <a:endParaRPr lang="el-GR" dirty="0" smtClean="0"/>
          </a:p>
          <a:p>
            <a:r>
              <a:rPr lang="el-GR" dirty="0" smtClean="0"/>
              <a:t>Τα </a:t>
            </a:r>
            <a:r>
              <a:rPr lang="el-GR" dirty="0"/>
              <a:t>φύλλα μετακινούνται από το πατάρι εισαγωγής ένα-ένα, συχνά με τη χρήση βεντουζών απορρόφησης. </a:t>
            </a:r>
            <a:endParaRPr lang="el-GR" dirty="0" smtClean="0"/>
          </a:p>
          <a:p>
            <a:r>
              <a:rPr lang="el-GR" dirty="0" smtClean="0"/>
              <a:t>Σε </a:t>
            </a:r>
            <a:r>
              <a:rPr lang="el-GR" dirty="0"/>
              <a:t>επόμενη φάση, το φύλλο κινείται μέσα στη μηχανή και τυπώνεται η μία όψη κάθε φορά. Θα μπορούσε να είναι δυνατό να γυρίσει το φύλλο, επιτρέποντας την εκτύπωσή του και από τις δύο όψεις σε μία φορά, σε ανάλογη αμφίπλευρη μηχανή. </a:t>
            </a:r>
            <a:endParaRPr lang="el-GR" dirty="0" smtClean="0"/>
          </a:p>
          <a:p>
            <a:r>
              <a:rPr lang="el-GR" dirty="0" smtClean="0"/>
              <a:t>Η </a:t>
            </a:r>
            <a:r>
              <a:rPr lang="el-GR" dirty="0"/>
              <a:t>πλειοψηφία των μικρών μηχανών τροφοδοσίας φύλλων τυπώνουν μόνο τη μία όψη του φύλλου. </a:t>
            </a:r>
            <a:endParaRPr lang="el-GR" dirty="0" smtClean="0"/>
          </a:p>
          <a:p>
            <a:r>
              <a:rPr lang="el-GR" dirty="0" smtClean="0"/>
              <a:t>Τα </a:t>
            </a:r>
            <a:r>
              <a:rPr lang="el-GR" dirty="0"/>
              <a:t>μελάνια που χρησιμοποιούνται κυρίως σε αυτές τις μηχανές στεγνώνουν χωρίς να απαιτείται η χρήση συστημάτων στέγνωσης, (π.χ. θερμοκρασίας), ανάμεσα στις μονάδες ή πριν από το τμήμα παραλαβής. Όμως επιπρόσθετες μονάδες μπορούν να ενσωματωθούν σε περιπτώσεις που θέλουμε να εκτυπώνουμε ξεχωριστά χρώματα ή να έχουμε εφαρμογές επίστρωσης, (π.χ. βερνίκι).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521890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Διαδικασία κίνησης φύλλου και </a:t>
            </a:r>
            <a:r>
              <a:rPr lang="el-GR" dirty="0" smtClean="0"/>
              <a:t>εκτύπωση </a:t>
            </a:r>
            <a:r>
              <a:rPr lang="el-GR" sz="3600" b="0" dirty="0" smtClean="0"/>
              <a:t>2/3</a:t>
            </a:r>
            <a:endParaRPr lang="el-GR" dirty="0"/>
          </a:p>
        </p:txBody>
      </p:sp>
      <p:sp>
        <p:nvSpPr>
          <p:cNvPr id="3" name="Θέση περιεχομένου 2"/>
          <p:cNvSpPr>
            <a:spLocks noGrp="1"/>
          </p:cNvSpPr>
          <p:nvPr>
            <p:ph idx="1"/>
          </p:nvPr>
        </p:nvSpPr>
        <p:spPr/>
        <p:txBody>
          <a:bodyPr>
            <a:normAutofit lnSpcReduction="10000"/>
          </a:bodyPr>
          <a:lstStyle/>
          <a:p>
            <a:r>
              <a:rPr lang="el-GR" dirty="0"/>
              <a:t>Το χαρτί </a:t>
            </a:r>
            <a:r>
              <a:rPr lang="el-GR" dirty="0" smtClean="0"/>
              <a:t>κατά </a:t>
            </a:r>
            <a:r>
              <a:rPr lang="el-GR" dirty="0"/>
              <a:t>τη διαδικασία μπορεί να περάσει μέσα από κάθε εκτυπωτική μονάδα, των οποίων η διάταξη κατασκευής της έχει διαφορές ανάλογα με τον κατασκευαστή. </a:t>
            </a:r>
            <a:endParaRPr lang="el-GR" dirty="0" smtClean="0"/>
          </a:p>
          <a:p>
            <a:r>
              <a:rPr lang="el-GR" dirty="0" smtClean="0"/>
              <a:t>Το </a:t>
            </a:r>
            <a:r>
              <a:rPr lang="el-GR" dirty="0"/>
              <a:t>μελάνι στεγνώνει περνώντας το χαρτί μέσω ενός συστήματος στέγνωσης. </a:t>
            </a:r>
            <a:endParaRPr lang="el-GR" dirty="0" smtClean="0"/>
          </a:p>
          <a:p>
            <a:r>
              <a:rPr lang="el-GR" dirty="0" smtClean="0"/>
              <a:t>Η </a:t>
            </a:r>
            <a:r>
              <a:rPr lang="el-GR" dirty="0"/>
              <a:t>μέθοδος στεγνώματος εξαρτάται από την κατηγορία μελάνης. Το σύστημα ξήρανσης-στέγνωσης, είναι μηχανισμός ζεστού αέρα ή σύστημα ξήρανσης ακτίνων U.V..</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92471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Διαδικασία κίνησης φύλλου και </a:t>
            </a:r>
            <a:r>
              <a:rPr lang="el-GR" dirty="0" smtClean="0"/>
              <a:t>εκτύπωση </a:t>
            </a:r>
            <a:r>
              <a:rPr lang="el-GR" sz="3600" b="0" dirty="0" smtClean="0"/>
              <a:t>3/3</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Καθώς το χαρτί περνάει μέσω του συστήματος ξήρανσης-στέγνωσης, αυξάνεται η θερμοκρασία του. </a:t>
            </a:r>
            <a:endParaRPr lang="el-GR" dirty="0" smtClean="0"/>
          </a:p>
          <a:p>
            <a:r>
              <a:rPr lang="el-GR" dirty="0" smtClean="0"/>
              <a:t>Έπειτα</a:t>
            </a:r>
            <a:r>
              <a:rPr lang="el-GR" dirty="0"/>
              <a:t>, ψύχεται από τους κυλίνδρους ψύξης. </a:t>
            </a:r>
            <a:endParaRPr lang="el-GR" dirty="0" smtClean="0"/>
          </a:p>
          <a:p>
            <a:r>
              <a:rPr lang="el-GR" dirty="0" smtClean="0"/>
              <a:t>Στη </a:t>
            </a:r>
            <a:r>
              <a:rPr lang="el-GR" dirty="0"/>
              <a:t>συνέχεια, το χαρτί διπλώνεται ή γίνεται η σύνθεση του και ανάλογα με τη μορφή και τις σελίδες, σε ξεχωριστά τμήματα. </a:t>
            </a:r>
            <a:endParaRPr lang="el-GR" dirty="0" smtClean="0"/>
          </a:p>
          <a:p>
            <a:r>
              <a:rPr lang="el-GR" dirty="0" smtClean="0"/>
              <a:t>Τα </a:t>
            </a:r>
            <a:r>
              <a:rPr lang="el-GR" dirty="0"/>
              <a:t>τελικά έντυπα, τοποθετούνται σε σειρά στις μονάδες που τα ομαδοποιούν και τα συσκευάζουν.</a:t>
            </a:r>
          </a:p>
          <a:p>
            <a:r>
              <a:rPr lang="el-GR" dirty="0"/>
              <a:t>Οι εκτυπωτικές μονάδες είναι ίδιες στο σχεδιασμό και αποτελούνται από μέσα μεταφοράς του μελανιού και του νερού στην πλάκα και από εκεί στον κύλινδρο καουτσούκ και τελικά στο χαρτί.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067230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Σύστημα μελάνωσης</a:t>
            </a:r>
            <a:endParaRPr lang="el-GR" dirty="0"/>
          </a:p>
        </p:txBody>
      </p:sp>
      <p:sp>
        <p:nvSpPr>
          <p:cNvPr id="3" name="Θέση περιεχομένου 2"/>
          <p:cNvSpPr>
            <a:spLocks noGrp="1"/>
          </p:cNvSpPr>
          <p:nvPr>
            <p:ph idx="1"/>
          </p:nvPr>
        </p:nvSpPr>
        <p:spPr/>
        <p:txBody>
          <a:bodyPr/>
          <a:lstStyle/>
          <a:p>
            <a:r>
              <a:rPr lang="el-GR" dirty="0"/>
              <a:t>Το σύστημα μελάνωσης μεταφέρει το μελάνι από ένα δοχείο μελάνης (σκάφη) πάνω στην πλάκα, χρησιμοποιώντας μια σειρά κυλίνδρων μελάνωσης. Υπάρχει ένα σύστημα κυλίνδρων για μονόχρωμη εκτυπωτική μηχανή. </a:t>
            </a:r>
            <a:endParaRPr lang="el-GR" dirty="0" smtClean="0"/>
          </a:p>
          <a:p>
            <a:r>
              <a:rPr lang="el-GR" dirty="0" smtClean="0"/>
              <a:t>Ο </a:t>
            </a:r>
            <a:r>
              <a:rPr lang="el-GR" dirty="0"/>
              <a:t>ακριβής αριθμός κυλίνδρων (της σχετικής διάταξης) διαφέρει από μηχανή σε μηχανή όμως  οι βασικές αρχές παραμένουν ίδιες.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6182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Κύλινδροι</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Στο σύστημα μελάνωσης υπάρχουν οι εξής κύλινδροι :</a:t>
            </a:r>
          </a:p>
          <a:p>
            <a:pPr lvl="0"/>
            <a:r>
              <a:rPr lang="el-GR" dirty="0"/>
              <a:t>Οι μελανωτές κύλινδροι</a:t>
            </a:r>
          </a:p>
          <a:p>
            <a:pPr lvl="0"/>
            <a:r>
              <a:rPr lang="el-GR" dirty="0"/>
              <a:t>Ο μεταδότης κύλινδρος </a:t>
            </a:r>
          </a:p>
          <a:p>
            <a:pPr lvl="0"/>
            <a:r>
              <a:rPr lang="el-GR" dirty="0"/>
              <a:t>Οι κύλινδροι διανομής (τριβείς)</a:t>
            </a:r>
          </a:p>
          <a:p>
            <a:pPr lvl="0"/>
            <a:r>
              <a:rPr lang="el-GR" dirty="0"/>
              <a:t>Οι παλινδρομικοί κύλινδροι</a:t>
            </a:r>
          </a:p>
          <a:p>
            <a:pPr lvl="0"/>
            <a:r>
              <a:rPr lang="el-GR" dirty="0"/>
              <a:t>Ο κατανεμητής κύλινδρος</a:t>
            </a:r>
          </a:p>
          <a:p>
            <a:pPr marL="0" indent="0">
              <a:buNone/>
            </a:pPr>
            <a:r>
              <a:rPr lang="el-GR" dirty="0"/>
              <a:t>Ο καθένας από τους κυλίνδρους έχει τη δική του λειτουργία στη μεταφορά του μελανιού από το μελανείο στην εκτυπωτική πλάκα.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296803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Συστήματα τροφοδοσίας μελανιού </a:t>
            </a:r>
            <a:r>
              <a:rPr lang="el-GR" sz="3600" b="0" dirty="0"/>
              <a:t>1/5</a:t>
            </a:r>
            <a:endParaRPr lang="el-GR" sz="3600" dirty="0"/>
          </a:p>
        </p:txBody>
      </p:sp>
      <p:sp>
        <p:nvSpPr>
          <p:cNvPr id="3" name="Θέση περιεχομένου 2"/>
          <p:cNvSpPr>
            <a:spLocks noGrp="1"/>
          </p:cNvSpPr>
          <p:nvPr>
            <p:ph idx="1"/>
          </p:nvPr>
        </p:nvSpPr>
        <p:spPr/>
        <p:txBody>
          <a:bodyPr>
            <a:normAutofit fontScale="85000" lnSpcReduction="20000"/>
          </a:bodyPr>
          <a:lstStyle/>
          <a:p>
            <a:r>
              <a:rPr lang="el-GR" dirty="0"/>
              <a:t>Το μελανείο είναι ένας διαμορφωμένος χώρος για την τοποθέτηση της μελάνης, όπου υπολογίζεται σαν ποσότητα και μεταφέρεται. </a:t>
            </a:r>
            <a:endParaRPr lang="el-GR" dirty="0" smtClean="0"/>
          </a:p>
          <a:p>
            <a:r>
              <a:rPr lang="el-GR" dirty="0" smtClean="0"/>
              <a:t>Η </a:t>
            </a:r>
            <a:r>
              <a:rPr lang="el-GR" dirty="0"/>
              <a:t>ποσότητα του μελανιού που μεταφέρεται στο σύστημα των κυλίνδρων ελέγχεται με τη χρήση συστημάτων (στροφείων) μελανιού. </a:t>
            </a:r>
            <a:endParaRPr lang="el-GR" dirty="0" smtClean="0"/>
          </a:p>
          <a:p>
            <a:r>
              <a:rPr lang="el-GR" dirty="0" smtClean="0"/>
              <a:t>Στο </a:t>
            </a:r>
            <a:r>
              <a:rPr lang="el-GR" dirty="0"/>
              <a:t>πλάτος της μηχανής υπάρχει μια σειρά από έκκεντρους μηχανισμούς ή σύστημα με βίδες, τα οποία χρησιμοποιούνται για να διαφοροποιήσουν το κενό μεταξύ κυλίνδρου μελανοφόρου και λάμας μελανείου. </a:t>
            </a:r>
            <a:endParaRPr lang="el-GR" dirty="0" smtClean="0"/>
          </a:p>
          <a:p>
            <a:r>
              <a:rPr lang="el-GR" dirty="0" smtClean="0"/>
              <a:t>Γι</a:t>
            </a:r>
            <a:r>
              <a:rPr lang="el-GR" dirty="0"/>
              <a:t>’ αυτό το λόγο, το πάχος της μελάνης μπορεί να αλλάξει σε ποσότητα στην εκτυπωτική μονάδα.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285144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Συστήματα τροφοδοσίας </a:t>
            </a:r>
            <a:r>
              <a:rPr lang="el-GR" dirty="0" smtClean="0"/>
              <a:t>μελανιού </a:t>
            </a:r>
            <a:r>
              <a:rPr lang="el-GR" sz="3600" b="0" dirty="0"/>
              <a:t>2</a:t>
            </a:r>
            <a:r>
              <a:rPr lang="el-GR" sz="3600" b="0" dirty="0" smtClean="0"/>
              <a:t>/5</a:t>
            </a:r>
            <a:endParaRPr lang="el-GR" sz="3600" b="0" dirty="0"/>
          </a:p>
        </p:txBody>
      </p:sp>
      <p:sp>
        <p:nvSpPr>
          <p:cNvPr id="3" name="Θέση περιεχομένου 2"/>
          <p:cNvSpPr>
            <a:spLocks noGrp="1"/>
          </p:cNvSpPr>
          <p:nvPr>
            <p:ph idx="1"/>
          </p:nvPr>
        </p:nvSpPr>
        <p:spPr/>
        <p:txBody>
          <a:bodyPr>
            <a:normAutofit lnSpcReduction="10000"/>
          </a:bodyPr>
          <a:lstStyle/>
          <a:p>
            <a:r>
              <a:rPr lang="el-GR" dirty="0"/>
              <a:t>Ο μεταδότης κύλινδρος ταλαντεύεται μεταξύ του μελανωτή και του πρώτου παλινδρομικού, του συστήματος. </a:t>
            </a:r>
            <a:endParaRPr lang="el-GR" dirty="0" smtClean="0"/>
          </a:p>
          <a:p>
            <a:r>
              <a:rPr lang="el-GR" dirty="0" smtClean="0"/>
              <a:t>Ο </a:t>
            </a:r>
            <a:r>
              <a:rPr lang="el-GR" dirty="0"/>
              <a:t>μεταδότης κινείται για λίγη ώρα σε επαφή με τον μελανωτή και έπειτα ταλαντεύεται εγκάρσια, ώστε να έρθει σε επαφή με τον πρώτο κύλινδρο του συστήματος, όπου θα μεταφερθεί το μελάνι. </a:t>
            </a:r>
            <a:endParaRPr lang="el-GR" dirty="0" smtClean="0"/>
          </a:p>
          <a:p>
            <a:r>
              <a:rPr lang="el-GR" dirty="0" smtClean="0"/>
              <a:t>Η </a:t>
            </a:r>
            <a:r>
              <a:rPr lang="el-GR" dirty="0"/>
              <a:t>τροφοδοσία στο σύστημα των κυλίνδρων είναι διακοπτόμενη.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4023318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Συστήματα τροφοδοσίας </a:t>
            </a:r>
            <a:r>
              <a:rPr lang="el-GR" dirty="0" smtClean="0"/>
              <a:t>μελανιού </a:t>
            </a:r>
            <a:r>
              <a:rPr lang="el-GR" sz="3600" b="0" dirty="0"/>
              <a:t>3</a:t>
            </a:r>
            <a:r>
              <a:rPr lang="el-GR" sz="3600" b="0" dirty="0" smtClean="0"/>
              <a:t>/5</a:t>
            </a:r>
            <a:endParaRPr lang="el-GR" sz="3600" dirty="0"/>
          </a:p>
        </p:txBody>
      </p:sp>
      <p:sp>
        <p:nvSpPr>
          <p:cNvPr id="3" name="Θέση περιεχομένου 2"/>
          <p:cNvSpPr>
            <a:spLocks noGrp="1"/>
          </p:cNvSpPr>
          <p:nvPr>
            <p:ph idx="1"/>
          </p:nvPr>
        </p:nvSpPr>
        <p:spPr/>
        <p:txBody>
          <a:bodyPr/>
          <a:lstStyle/>
          <a:p>
            <a:r>
              <a:rPr lang="el-GR" dirty="0"/>
              <a:t>Η ποσότητα του μελανιού που μεταφέρεται από τον μεταδότη στο σύστημα ελέγχεται κυρίως από την ταχύτητα περιστροφής του μελανωτή και από το άνοιγμα των κλειδιών του μελανιού, το οποίο γίνεται σε τοπικές ζώνες μελάνωσης. </a:t>
            </a:r>
            <a:endParaRPr lang="el-GR" dirty="0" smtClean="0"/>
          </a:p>
          <a:p>
            <a:r>
              <a:rPr lang="el-GR" dirty="0" smtClean="0"/>
              <a:t>Η </a:t>
            </a:r>
            <a:r>
              <a:rPr lang="el-GR" dirty="0"/>
              <a:t>επίδραση αυτών των παραμέτρων έχουν αποδειχθεί πειραματικά από διάφορες μελέτες.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970652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Επίπεδη μέθοδος- Χημική εκτύπωση</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Η Λιθογραφία αναπτύχθηκε το 1798 από τον Alois Senefelder. </a:t>
            </a:r>
            <a:endParaRPr lang="el-GR" dirty="0" smtClean="0"/>
          </a:p>
          <a:p>
            <a:r>
              <a:rPr lang="el-GR" dirty="0" smtClean="0"/>
              <a:t>Ένα </a:t>
            </a:r>
            <a:r>
              <a:rPr lang="el-GR" dirty="0"/>
              <a:t>επίπεδο κομμάτι ασβεστόλιθου χαράχτηκε χημικά για να παραχθεί μια αποτυπωμένη εικόνα η οποία μπορούσε να τυπωθεί σε χαρτί. </a:t>
            </a:r>
            <a:endParaRPr lang="el-GR" dirty="0" smtClean="0"/>
          </a:p>
          <a:p>
            <a:r>
              <a:rPr lang="el-GR" dirty="0" smtClean="0"/>
              <a:t>Αυτή </a:t>
            </a:r>
            <a:r>
              <a:rPr lang="el-GR" dirty="0"/>
              <a:t>η διαδικασία ήταν φθηνότερη από την εκτύπωση με τη χρήση (της τότε διαδικασίας της χαλκογραφίας ή της τυπογραφίας), οπότε και έγινε διάσημη</a:t>
            </a:r>
            <a:r>
              <a:rPr lang="el-GR" dirty="0" smtClean="0"/>
              <a:t>.</a:t>
            </a:r>
          </a:p>
          <a:p>
            <a:r>
              <a:rPr lang="el-GR" dirty="0" smtClean="0"/>
              <a:t> </a:t>
            </a:r>
            <a:r>
              <a:rPr lang="el-GR" dirty="0"/>
              <a:t>Το κίνητρο για τη μεγαλύτερη παραγωγικότητα, το έδωσε η ανάγκη εκτύπωσης και διάδοση της βιομηχανίας της εφημερίδας, όπου και οδήγησε στην ανάπτυξη του πιεστηρίου που τυπώνει τις δύο όψεις του φύλλου με ένα μόνο πέρασμα.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186425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Συστήματα τροφοδοσίας </a:t>
            </a:r>
            <a:r>
              <a:rPr lang="el-GR" dirty="0" smtClean="0"/>
              <a:t>μελανιού </a:t>
            </a:r>
            <a:r>
              <a:rPr lang="el-GR" sz="3600" b="0" dirty="0"/>
              <a:t>4</a:t>
            </a:r>
            <a:r>
              <a:rPr lang="el-GR" sz="3600" b="0" dirty="0" smtClean="0"/>
              <a:t>/5</a:t>
            </a:r>
            <a:endParaRPr lang="el-GR" sz="3600" dirty="0"/>
          </a:p>
        </p:txBody>
      </p:sp>
      <p:sp>
        <p:nvSpPr>
          <p:cNvPr id="3" name="Θέση περιεχομένου 2"/>
          <p:cNvSpPr>
            <a:spLocks noGrp="1"/>
          </p:cNvSpPr>
          <p:nvPr>
            <p:ph idx="1"/>
          </p:nvPr>
        </p:nvSpPr>
        <p:spPr/>
        <p:txBody>
          <a:bodyPr/>
          <a:lstStyle/>
          <a:p>
            <a:r>
              <a:rPr lang="el-GR" dirty="0"/>
              <a:t>Τα εκτυπωτικά αποτελέσματα μετρήσεων (έρευνας) έδειξαν ότι η αντίδραση με την απόδοση της μελάνης στο υπόστρωμα εκτύπωσης δεν είναι γραμμική. </a:t>
            </a:r>
            <a:endParaRPr lang="el-GR" dirty="0" smtClean="0"/>
          </a:p>
          <a:p>
            <a:r>
              <a:rPr lang="el-GR" dirty="0" smtClean="0"/>
              <a:t>Στη </a:t>
            </a:r>
            <a:r>
              <a:rPr lang="el-GR" dirty="0"/>
              <a:t>συμβατική εκτύπωση διαφορετικά πάχη μελάνης τυπώνονται κατά πλάτος του ρόλου.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476993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Συστήματα τροφοδοσίας </a:t>
            </a:r>
            <a:r>
              <a:rPr lang="el-GR" dirty="0" smtClean="0"/>
              <a:t>μελανιού </a:t>
            </a:r>
            <a:r>
              <a:rPr lang="el-GR" sz="3600" b="0" dirty="0"/>
              <a:t>5</a:t>
            </a:r>
            <a:r>
              <a:rPr lang="el-GR" sz="3600" b="0" dirty="0" smtClean="0"/>
              <a:t>/5</a:t>
            </a:r>
            <a:endParaRPr lang="el-GR" sz="3600" dirty="0"/>
          </a:p>
        </p:txBody>
      </p:sp>
      <p:sp>
        <p:nvSpPr>
          <p:cNvPr id="3" name="Θέση περιεχομένου 2"/>
          <p:cNvSpPr>
            <a:spLocks noGrp="1"/>
          </p:cNvSpPr>
          <p:nvPr>
            <p:ph idx="1"/>
          </p:nvPr>
        </p:nvSpPr>
        <p:spPr/>
        <p:txBody>
          <a:bodyPr>
            <a:normAutofit fontScale="92500" lnSpcReduction="10000"/>
          </a:bodyPr>
          <a:lstStyle/>
          <a:p>
            <a:r>
              <a:rPr lang="el-GR" dirty="0"/>
              <a:t>Ο μηχανισμός του μεταφορέα κυλίνδρου είναι σε κάθε εταιρεία κατασκευής μηχανών, διαφορετικός. </a:t>
            </a:r>
            <a:endParaRPr lang="el-GR" dirty="0" smtClean="0"/>
          </a:p>
          <a:p>
            <a:r>
              <a:rPr lang="el-GR" dirty="0" smtClean="0"/>
              <a:t>Ένα </a:t>
            </a:r>
            <a:r>
              <a:rPr lang="el-GR" dirty="0"/>
              <a:t>συνηθισμένο σύστημα είναι ένας περιστροφικός κύλινδρος, ο οποίος ταλαντεύεται μεταξύ του μελανωτή και του πρώτου μεταλλικού κυλίνδρου. </a:t>
            </a:r>
          </a:p>
          <a:p>
            <a:r>
              <a:rPr lang="el-GR" dirty="0" smtClean="0"/>
              <a:t>Άλλα </a:t>
            </a:r>
            <a:r>
              <a:rPr lang="el-GR" dirty="0"/>
              <a:t>συστήματα περιλαμβάνουν έναν κύλινδρο brush (βούρτσας), ο οποίος μεταφέρει το μελάνι και τους μεταλλικούς κυλίνδρους με τα ανυψωμένα σημεία συγκράτησης της μελάνης.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314317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Σύστημα κυλίνδρων </a:t>
            </a:r>
            <a:r>
              <a:rPr lang="el-GR" sz="3600" b="0" dirty="0" smtClean="0"/>
              <a:t>1/3</a:t>
            </a:r>
            <a:endParaRPr lang="el-GR" sz="3600" b="0" dirty="0"/>
          </a:p>
        </p:txBody>
      </p:sp>
      <p:sp>
        <p:nvSpPr>
          <p:cNvPr id="3" name="Θέση περιεχομένου 2"/>
          <p:cNvSpPr>
            <a:spLocks noGrp="1"/>
          </p:cNvSpPr>
          <p:nvPr>
            <p:ph idx="1"/>
          </p:nvPr>
        </p:nvSpPr>
        <p:spPr/>
        <p:txBody>
          <a:bodyPr>
            <a:normAutofit fontScale="77500" lnSpcReduction="20000"/>
          </a:bodyPr>
          <a:lstStyle/>
          <a:p>
            <a:r>
              <a:rPr lang="el-GR" dirty="0"/>
              <a:t>Το σύστημα κυλίνδρων αποτελείται από μια σειρά μεταλλικών, πλαστικοποιημένων ή καλυμμένων με λάστιχο κυλίνδρων, οι οποίοι βρίσκονται σε επαφή. </a:t>
            </a:r>
            <a:endParaRPr lang="el-GR" dirty="0" smtClean="0"/>
          </a:p>
          <a:p>
            <a:r>
              <a:rPr lang="el-GR" dirty="0" smtClean="0"/>
              <a:t>Τα κύλινδρα </a:t>
            </a:r>
            <a:r>
              <a:rPr lang="el-GR" dirty="0"/>
              <a:t>είναι σε επαφή και το μελάνι μεταφέρεται από τον μεταδότη στον κύλινδρο της εκτυπωτικής πλάκας. </a:t>
            </a:r>
            <a:endParaRPr lang="el-GR" dirty="0" smtClean="0"/>
          </a:p>
          <a:p>
            <a:r>
              <a:rPr lang="el-GR" dirty="0" smtClean="0"/>
              <a:t>Με </a:t>
            </a:r>
            <a:r>
              <a:rPr lang="el-GR" dirty="0"/>
              <a:t>αυτές τις επαφές, το μελάνι απλώνεται και το πάχος του φιλμ μειώνεται και μέσα από το σύστημα των κυλίνδρων γίνεται η μελάνωση της πλάκας εκτύπωσης. </a:t>
            </a:r>
            <a:endParaRPr lang="el-GR" dirty="0" smtClean="0"/>
          </a:p>
          <a:p>
            <a:r>
              <a:rPr lang="el-GR" dirty="0" smtClean="0"/>
              <a:t>Μερικοί </a:t>
            </a:r>
            <a:r>
              <a:rPr lang="el-GR" dirty="0"/>
              <a:t>από τους μεταλλικούς κυλίνδρους παλινδρομούν-ταλαντεύονται από πλευρά σε πλευρά. </a:t>
            </a:r>
            <a:endParaRPr lang="el-GR" dirty="0" smtClean="0"/>
          </a:p>
          <a:p>
            <a:r>
              <a:rPr lang="el-GR" dirty="0" smtClean="0"/>
              <a:t>Αυτό </a:t>
            </a:r>
            <a:r>
              <a:rPr lang="el-GR" dirty="0"/>
              <a:t>γίνεται για να απλωθεί το μελάνι και να αποτραπεί το φαινόμενο των τοπικών μελανώσεων σε μορφές ραβδώσεων, ή σε ζώνες.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702327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Σύστημα </a:t>
            </a:r>
            <a:r>
              <a:rPr lang="el-GR" dirty="0" smtClean="0"/>
              <a:t>κυλίνδρων </a:t>
            </a:r>
            <a:r>
              <a:rPr lang="el-GR" sz="3600" b="0" dirty="0" smtClean="0"/>
              <a:t>2/3</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Οι μεταλλικοί κύλινδροι έχουν αγωγούς (κοιλότητες) για να ψύχονται έτσι ώστε να κυκλοφορεί το νερό. </a:t>
            </a:r>
            <a:endParaRPr lang="el-GR" dirty="0" smtClean="0"/>
          </a:p>
          <a:p>
            <a:r>
              <a:rPr lang="el-GR" dirty="0" smtClean="0"/>
              <a:t>Από </a:t>
            </a:r>
            <a:r>
              <a:rPr lang="el-GR" dirty="0"/>
              <a:t>τα σημεία αυτά ελέγχεται η θερμοκρασία του μελανιού στο σύστημα των υγραντών κυλίνδρων. </a:t>
            </a:r>
            <a:endParaRPr lang="el-GR" dirty="0" smtClean="0"/>
          </a:p>
          <a:p>
            <a:r>
              <a:rPr lang="el-GR" dirty="0" smtClean="0"/>
              <a:t>Αυτό </a:t>
            </a:r>
            <a:r>
              <a:rPr lang="el-GR" dirty="0"/>
              <a:t>το σύστημα ψύξης χρησιμοποιείται και στην άνυδρη εκτύπωση. </a:t>
            </a:r>
            <a:endParaRPr lang="el-GR" dirty="0" smtClean="0"/>
          </a:p>
          <a:p>
            <a:r>
              <a:rPr lang="el-GR" dirty="0" smtClean="0"/>
              <a:t>Οι </a:t>
            </a:r>
            <a:r>
              <a:rPr lang="el-GR" dirty="0"/>
              <a:t>μελανωτές έχουν τμήματα που ψύχονται όπου το νερό μπορεί να περάσει από μέσα στις κοιλότητες τους. Αυτό βοηθάει στον έλεγχο της θερμοκρασίας της μελάνης. </a:t>
            </a:r>
            <a:endParaRPr lang="el-GR" dirty="0" smtClean="0"/>
          </a:p>
          <a:p>
            <a:r>
              <a:rPr lang="el-GR" dirty="0" smtClean="0"/>
              <a:t>Σε </a:t>
            </a:r>
            <a:r>
              <a:rPr lang="el-GR" dirty="0"/>
              <a:t>όλες τις εκτυπωτικές μηχανές υπάρχουν διατάξεις κυλίνδρων από διαφορετικό υλικό. Αυτό εξυπηρετεί στη μείωση των συντελεστών τριβής μεταξύ των κυλίνδρων.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765005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Σύστημα </a:t>
            </a:r>
            <a:r>
              <a:rPr lang="el-GR" dirty="0" smtClean="0"/>
              <a:t>κυλίνδρων </a:t>
            </a:r>
            <a:r>
              <a:rPr lang="el-GR" sz="3600" b="0" dirty="0" smtClean="0"/>
              <a:t>3/3</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Οι κύλινδροι μελανωτές χρησιμοποιούνται για να μεταφέρουν το μελάνι στην εκτυπωτική πλάκα</a:t>
            </a:r>
            <a:r>
              <a:rPr lang="el-GR" dirty="0" smtClean="0"/>
              <a:t>.</a:t>
            </a:r>
          </a:p>
          <a:p>
            <a:r>
              <a:rPr lang="el-GR" dirty="0" smtClean="0"/>
              <a:t> </a:t>
            </a:r>
            <a:r>
              <a:rPr lang="el-GR" dirty="0"/>
              <a:t>Ο αριθμός τους ποικίλει, αλλά είναι πάντα περισσότεροι από ένας και ενσωματώνονται στο σύστημα κυλίνδρων. </a:t>
            </a:r>
            <a:endParaRPr lang="el-GR" dirty="0" smtClean="0"/>
          </a:p>
          <a:p>
            <a:r>
              <a:rPr lang="el-GR" dirty="0" smtClean="0"/>
              <a:t>Είναι </a:t>
            </a:r>
            <a:r>
              <a:rPr lang="el-GR" dirty="0"/>
              <a:t>καλυμμένοι με λάστιχο, ώστε να ελαχιστοποιούν τη φθορά στον κύλινδρο της εκτυπωτικής πλάκας. </a:t>
            </a:r>
            <a:endParaRPr lang="el-GR" dirty="0" smtClean="0"/>
          </a:p>
          <a:p>
            <a:r>
              <a:rPr lang="el-GR" dirty="0" smtClean="0"/>
              <a:t>Επιπλέον</a:t>
            </a:r>
            <a:r>
              <a:rPr lang="el-GR" dirty="0"/>
              <a:t>, οι τελευταίοι από αυτούς απομακρύνουν το μελάνι από τις περιοχές που δεν ανήκουν στην εργασία-εικόνα και ελέγχουν-μελανώνουν, αν υπάρχει μελάνι στις περιοχές της εικόνας. </a:t>
            </a:r>
            <a:endParaRPr lang="el-GR" dirty="0" smtClean="0"/>
          </a:p>
          <a:p>
            <a:r>
              <a:rPr lang="el-GR" dirty="0" smtClean="0"/>
              <a:t>Σε </a:t>
            </a:r>
            <a:r>
              <a:rPr lang="el-GR" dirty="0"/>
              <a:t>μερικά συστήματα, ο τελευταίος κύλινδρος ταλαντεύεται για να μειώσει το dot gain, (αύξηση του μεγέθους κουκίδας), του ράστερ της εικόνας.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798612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Σύστημα ύγρανσης </a:t>
            </a:r>
            <a:r>
              <a:rPr lang="el-GR" sz="3600" b="0" dirty="0" smtClean="0"/>
              <a:t>1/4</a:t>
            </a:r>
            <a:endParaRPr lang="el-GR" sz="3600" dirty="0"/>
          </a:p>
        </p:txBody>
      </p:sp>
      <p:sp>
        <p:nvSpPr>
          <p:cNvPr id="3" name="Θέση περιεχομένου 2"/>
          <p:cNvSpPr>
            <a:spLocks noGrp="1"/>
          </p:cNvSpPr>
          <p:nvPr>
            <p:ph idx="1"/>
          </p:nvPr>
        </p:nvSpPr>
        <p:spPr/>
        <p:txBody>
          <a:bodyPr>
            <a:normAutofit/>
          </a:bodyPr>
          <a:lstStyle/>
          <a:p>
            <a:r>
              <a:rPr lang="el-GR" dirty="0"/>
              <a:t>Το σύστημα ύγρανσης μεταφέρει στην εκτυπωτική πλάκα ένα υγρό περίβρεξης / διάλυμα ύγρανσης. </a:t>
            </a:r>
            <a:endParaRPr lang="el-GR" dirty="0" smtClean="0"/>
          </a:p>
          <a:p>
            <a:r>
              <a:rPr lang="el-GR" dirty="0" smtClean="0"/>
              <a:t>Είναι </a:t>
            </a:r>
            <a:r>
              <a:rPr lang="el-GR" dirty="0"/>
              <a:t>το απαραίτητο στοιχείο (υλικό), για την </a:t>
            </a:r>
            <a:r>
              <a:rPr lang="el-GR" b="1" i="1" dirty="0"/>
              <a:t>χημική εκτύπωση</a:t>
            </a:r>
            <a:r>
              <a:rPr lang="el-GR" dirty="0"/>
              <a:t> της όφσετ. </a:t>
            </a:r>
            <a:endParaRPr lang="el-GR" dirty="0" smtClean="0"/>
          </a:p>
          <a:p>
            <a:r>
              <a:rPr lang="el-GR" dirty="0" smtClean="0"/>
              <a:t>Ο </a:t>
            </a:r>
            <a:r>
              <a:rPr lang="el-GR" dirty="0"/>
              <a:t>σχεδιασμός των συστημάτων ποικίλει μεταξύ των διαφόρων πιεστηρίων και κατασκευαστών, όπως συμβαίνει και με το σύστημα μελάνωσης. </a:t>
            </a: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436209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Σύστημα </a:t>
            </a:r>
            <a:r>
              <a:rPr lang="el-GR" dirty="0" smtClean="0"/>
              <a:t>ύγρανσης </a:t>
            </a:r>
            <a:r>
              <a:rPr lang="el-GR" sz="3600" b="0" dirty="0" smtClean="0"/>
              <a:t>2/4</a:t>
            </a:r>
            <a:endParaRPr lang="el-GR" sz="3600" dirty="0"/>
          </a:p>
        </p:txBody>
      </p:sp>
      <p:sp>
        <p:nvSpPr>
          <p:cNvPr id="3" name="Θέση περιεχομένου 2"/>
          <p:cNvSpPr>
            <a:spLocks noGrp="1"/>
          </p:cNvSpPr>
          <p:nvPr>
            <p:ph idx="1"/>
          </p:nvPr>
        </p:nvSpPr>
        <p:spPr/>
        <p:txBody>
          <a:bodyPr>
            <a:normAutofit fontScale="85000" lnSpcReduction="10000"/>
          </a:bodyPr>
          <a:lstStyle/>
          <a:p>
            <a:r>
              <a:rPr lang="el-GR" dirty="0"/>
              <a:t>Το υγρό περίβρεξης χρησιμοποιείται για να ευαισθητοποιεί τις περιοχές της εκτυπωτικής πλάκας που δεν ανήκουν στην εργασία που θα εκτυπωθεί. </a:t>
            </a:r>
            <a:endParaRPr lang="el-GR" dirty="0" smtClean="0"/>
          </a:p>
          <a:p>
            <a:r>
              <a:rPr lang="el-GR" dirty="0" smtClean="0"/>
              <a:t>Επίσης </a:t>
            </a:r>
            <a:r>
              <a:rPr lang="el-GR" dirty="0"/>
              <a:t>προστατεύει την πλάκα από την αύξηση της θερμοκρασίας. </a:t>
            </a:r>
            <a:endParaRPr lang="el-GR" dirty="0" smtClean="0"/>
          </a:p>
          <a:p>
            <a:r>
              <a:rPr lang="el-GR" dirty="0" smtClean="0"/>
              <a:t>Το </a:t>
            </a:r>
            <a:r>
              <a:rPr lang="el-GR" dirty="0"/>
              <a:t>σύστημα ελέγχου θερμοκρασίας είναι πολύ σημαντικό για την άνυδρη Offset. </a:t>
            </a:r>
            <a:endParaRPr lang="el-GR" dirty="0" smtClean="0"/>
          </a:p>
          <a:p>
            <a:r>
              <a:rPr lang="el-GR" dirty="0" smtClean="0"/>
              <a:t>Επιπλέον</a:t>
            </a:r>
            <a:r>
              <a:rPr lang="el-GR" dirty="0"/>
              <a:t>, βοηθάει στην απομάκρυνση των ανεπιθύμητων τμημάτων από τη εκτυπωτική πλάκα και από το καουτσούκ και ελαχιστοποιεί τη συσσώρευση χνουδιού στο καουτσούκ. </a:t>
            </a:r>
            <a:endParaRPr lang="el-GR" dirty="0" smtClean="0"/>
          </a:p>
          <a:p>
            <a:r>
              <a:rPr lang="el-GR" dirty="0" smtClean="0"/>
              <a:t>Το </a:t>
            </a:r>
            <a:r>
              <a:rPr lang="el-GR" dirty="0"/>
              <a:t>χνούδι δημιουργείται από το χαρτί.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884847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Σύστημα </a:t>
            </a:r>
            <a:r>
              <a:rPr lang="el-GR" dirty="0" smtClean="0"/>
              <a:t>ύγρανσης </a:t>
            </a:r>
            <a:r>
              <a:rPr lang="el-GR" sz="3600" b="0" dirty="0" smtClean="0"/>
              <a:t>3/4</a:t>
            </a:r>
            <a:endParaRPr lang="el-GR" dirty="0"/>
          </a:p>
        </p:txBody>
      </p:sp>
      <p:sp>
        <p:nvSpPr>
          <p:cNvPr id="3" name="Θέση περιεχομένου 2"/>
          <p:cNvSpPr>
            <a:spLocks noGrp="1"/>
          </p:cNvSpPr>
          <p:nvPr>
            <p:ph idx="1"/>
          </p:nvPr>
        </p:nvSpPr>
        <p:spPr/>
        <p:txBody>
          <a:bodyPr>
            <a:normAutofit fontScale="92500"/>
          </a:bodyPr>
          <a:lstStyle/>
          <a:p>
            <a:r>
              <a:rPr lang="el-GR" dirty="0"/>
              <a:t>Το υγρό κατάβρεξης μεταφέρεται μεταξύ των κυλίνδρων τροφοδοτών- (υγραντών-μελανωτή) και είναι ένας συνδυασμός διαλύματος, αλκοόλης με νερό. </a:t>
            </a:r>
            <a:endParaRPr lang="el-GR" dirty="0" smtClean="0"/>
          </a:p>
          <a:p>
            <a:r>
              <a:rPr lang="el-GR" dirty="0" smtClean="0"/>
              <a:t>Μπορεί </a:t>
            </a:r>
            <a:r>
              <a:rPr lang="el-GR" dirty="0"/>
              <a:t>να τροφοδοτήσει με ύγρανση, έτοιμη συγκεκριμένη δοσολογία, ώστε να αποφευχθεί η μεταβολή της χημικής του σύνθεσης. </a:t>
            </a:r>
            <a:endParaRPr lang="el-GR" dirty="0" smtClean="0"/>
          </a:p>
          <a:p>
            <a:r>
              <a:rPr lang="el-GR" dirty="0" smtClean="0"/>
              <a:t>Επίσης </a:t>
            </a:r>
            <a:r>
              <a:rPr lang="el-GR" dirty="0"/>
              <a:t>μπορεί να προστεθεί οινόπνευμα %, για τη βελτίωση της εκτυπωσιμότητας, μειώνοντας την ποσότητα του υγρού περίβρεξης.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977557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Σύστημα </a:t>
            </a:r>
            <a:r>
              <a:rPr lang="el-GR" dirty="0" smtClean="0"/>
              <a:t>ύγρανσης </a:t>
            </a:r>
            <a:r>
              <a:rPr lang="el-GR" sz="3600" b="0" dirty="0"/>
              <a:t>4</a:t>
            </a:r>
            <a:r>
              <a:rPr lang="el-GR" sz="3600" b="0" dirty="0" smtClean="0"/>
              <a:t>/4</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Τα </a:t>
            </a:r>
            <a:r>
              <a:rPr lang="el-GR" dirty="0"/>
              <a:t>επιθυμητά αποτελέσματα αρκετές φορές, μας επιβάλλουν την χαμηλότερη χρήση νερού, όπου πρέπει να διατηρούν τη σωστή ισορροπία μεταξύ νερού (υγρού περίβρεξης) και μελανιού. </a:t>
            </a:r>
            <a:endParaRPr lang="el-GR" dirty="0" smtClean="0"/>
          </a:p>
          <a:p>
            <a:r>
              <a:rPr lang="el-GR" dirty="0" smtClean="0"/>
              <a:t>Ο </a:t>
            </a:r>
            <a:r>
              <a:rPr lang="el-GR" dirty="0"/>
              <a:t>έλεγχος του υγρού περίβρεξης συχνά επιτυγχάνεται από το pH και την αγωγιμότητα του διαλύματος. Αυτό βοηθάει στην εξασφάλιση της σωστής χημικής </a:t>
            </a:r>
            <a:r>
              <a:rPr lang="el-GR" dirty="0" smtClean="0"/>
              <a:t>ισορροπίας </a:t>
            </a:r>
            <a:r>
              <a:rPr lang="el-GR" dirty="0"/>
              <a:t>με την μελάνη.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311901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Συστήματα παροχής νερού- επίβρεξης</a:t>
            </a:r>
            <a:endParaRPr lang="el-GR" dirty="0"/>
          </a:p>
        </p:txBody>
      </p:sp>
      <p:sp>
        <p:nvSpPr>
          <p:cNvPr id="3" name="Θέση περιεχομένου 2"/>
          <p:cNvSpPr>
            <a:spLocks noGrp="1"/>
          </p:cNvSpPr>
          <p:nvPr>
            <p:ph idx="1"/>
          </p:nvPr>
        </p:nvSpPr>
        <p:spPr/>
        <p:txBody>
          <a:bodyPr/>
          <a:lstStyle/>
          <a:p>
            <a:pPr marL="0" indent="0">
              <a:buNone/>
            </a:pPr>
            <a:r>
              <a:rPr lang="el-GR" dirty="0"/>
              <a:t>Η παροχή του υγρού επίβρεξης ποικίλει και μπορεί να διαχωριστεί σε δύο βασικές κατηγορίες: </a:t>
            </a:r>
            <a:endParaRPr lang="el-GR" dirty="0" smtClean="0"/>
          </a:p>
          <a:p>
            <a:r>
              <a:rPr lang="el-GR" dirty="0" smtClean="0"/>
              <a:t>τη </a:t>
            </a:r>
            <a:r>
              <a:rPr lang="el-GR" dirty="0"/>
              <a:t>συνεχόμενη και </a:t>
            </a:r>
            <a:endParaRPr lang="el-GR" dirty="0" smtClean="0"/>
          </a:p>
          <a:p>
            <a:r>
              <a:rPr lang="el-GR" dirty="0" smtClean="0"/>
              <a:t>την διακεκομμένη </a:t>
            </a:r>
            <a:r>
              <a:rPr lang="el-GR" dirty="0"/>
              <a:t>ροή.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74555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Τεχνολογία όφσετ</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p:txBody>
          <a:bodyPr>
            <a:normAutofit fontScale="85000" lnSpcReduction="20000"/>
          </a:bodyPr>
          <a:lstStyle/>
          <a:p>
            <a:r>
              <a:rPr lang="el-GR" dirty="0"/>
              <a:t>Η τεχνολογία της Όφσετ διαφοροποιήθηκε με την προσθήκη ενός κυλίνδρου καουτσούκ και αναπτύχθηκε από τον </a:t>
            </a:r>
            <a:r>
              <a:rPr lang="el-GR" b="1" dirty="0"/>
              <a:t>Ira Rubel. </a:t>
            </a:r>
            <a:endParaRPr lang="el-GR" b="1" dirty="0" smtClean="0"/>
          </a:p>
          <a:p>
            <a:r>
              <a:rPr lang="el-GR" dirty="0" smtClean="0"/>
              <a:t>Η </a:t>
            </a:r>
            <a:r>
              <a:rPr lang="el-GR" dirty="0"/>
              <a:t>τοποθέτηση ενδιάμεσα στη μήτρα (τσίγκο) ενός κυλίνδρου καλυμμένου με καουτσούκ, βελτίωσε τη παραγωγική ικανότητα και μεταφορά των δεδομένων χαρακτηριστικών, στην εκτυπωμένη επιφάνεια. </a:t>
            </a:r>
            <a:endParaRPr lang="el-GR" dirty="0" smtClean="0"/>
          </a:p>
          <a:p>
            <a:r>
              <a:rPr lang="el-GR" dirty="0" smtClean="0"/>
              <a:t>Παράλληλα </a:t>
            </a:r>
            <a:r>
              <a:rPr lang="el-GR" dirty="0"/>
              <a:t>υπήρξαν εξελίξεις στη φωτογραφία και στη φωτομηχανική κατασκευή της πλάκας-μήτρας. </a:t>
            </a:r>
            <a:endParaRPr lang="el-GR" dirty="0" smtClean="0"/>
          </a:p>
          <a:p>
            <a:r>
              <a:rPr lang="el-GR" dirty="0" smtClean="0"/>
              <a:t>Η </a:t>
            </a:r>
            <a:r>
              <a:rPr lang="el-GR" dirty="0"/>
              <a:t>συνεχής ανάπτυξη της </a:t>
            </a:r>
            <a:r>
              <a:rPr lang="el-GR" dirty="0" smtClean="0"/>
              <a:t>μεθόδου </a:t>
            </a:r>
            <a:r>
              <a:rPr lang="el-GR" dirty="0"/>
              <a:t>βασίστηκε σε βελτιστοποιήσεις στα υποστρώματα και στα αναλώσιμα υλικά όπως είναι το χαρτί, το μελάνι και </a:t>
            </a:r>
            <a:r>
              <a:rPr lang="el-GR" dirty="0" smtClean="0"/>
              <a:t>οι </a:t>
            </a:r>
            <a:r>
              <a:rPr lang="el-GR" dirty="0"/>
              <a:t>μήτρες. </a:t>
            </a:r>
            <a:endParaRPr lang="el-GR" dirty="0" smtClean="0"/>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624663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αρχές </a:t>
            </a:r>
            <a:r>
              <a:rPr lang="el-GR" sz="3600" b="0" dirty="0"/>
              <a:t>1/3</a:t>
            </a:r>
            <a:endParaRPr lang="el-GR" dirty="0"/>
          </a:p>
        </p:txBody>
      </p:sp>
      <p:sp>
        <p:nvSpPr>
          <p:cNvPr id="3" name="Θέση περιεχομένου 2"/>
          <p:cNvSpPr>
            <a:spLocks noGrp="1"/>
          </p:cNvSpPr>
          <p:nvPr>
            <p:ph idx="1"/>
          </p:nvPr>
        </p:nvSpPr>
        <p:spPr/>
        <p:txBody>
          <a:bodyPr>
            <a:normAutofit lnSpcReduction="10000"/>
          </a:bodyPr>
          <a:lstStyle/>
          <a:p>
            <a:r>
              <a:rPr lang="el-GR" dirty="0"/>
              <a:t>Κάθε ένα από τα δύο συστήματα χρησιμοποιεί μία σειρά κυλίνδρων για να μεταφέρει το μελάνι από τον υδροφόρο κύλινδρο, στον κύλινδρο της εκτυπωτικής πλάκας. </a:t>
            </a:r>
            <a:endParaRPr lang="el-GR" dirty="0" smtClean="0"/>
          </a:p>
          <a:p>
            <a:r>
              <a:rPr lang="el-GR" dirty="0" smtClean="0"/>
              <a:t>Ο </a:t>
            </a:r>
            <a:r>
              <a:rPr lang="el-GR" dirty="0"/>
              <a:t>μεταδότης κύλινδρος βρίσκεται διαρκώς σε επαφή με τους γειτονικούς του στην περίπτωση της συνεχόμενης ροής, ενώ συμβαίνει το αντίθετο στην περίπτωση μη συνεχούς ροής.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562344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Βασικές </a:t>
            </a:r>
            <a:r>
              <a:rPr lang="el-GR" dirty="0" smtClean="0"/>
              <a:t>αρχές </a:t>
            </a:r>
            <a:r>
              <a:rPr lang="el-GR" sz="3600" b="0" dirty="0" smtClean="0"/>
              <a:t>2/3</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Ένα από τα συνηθέστερα συστήματα συνεχούς ροής </a:t>
            </a:r>
            <a:r>
              <a:rPr lang="el-GR" dirty="0" smtClean="0"/>
              <a:t>είναι αυτό </a:t>
            </a:r>
            <a:r>
              <a:rPr lang="el-GR" dirty="0"/>
              <a:t>του εμβαπτιζόμενου κυλίνδρου. </a:t>
            </a:r>
            <a:endParaRPr lang="el-GR" dirty="0" smtClean="0"/>
          </a:p>
          <a:p>
            <a:r>
              <a:rPr lang="el-GR" dirty="0" smtClean="0"/>
              <a:t>Ο </a:t>
            </a:r>
            <a:r>
              <a:rPr lang="el-GR" dirty="0"/>
              <a:t>υδροφόρος κύλινδρος (συνήθως επιχρωμιωμένος) περιστρέφεται σε ένα δοχείο που περιέχει το υγρό περίβρεξης. </a:t>
            </a:r>
            <a:endParaRPr lang="el-GR" dirty="0" smtClean="0"/>
          </a:p>
          <a:p>
            <a:r>
              <a:rPr lang="el-GR" dirty="0" smtClean="0"/>
              <a:t>Το </a:t>
            </a:r>
            <a:r>
              <a:rPr lang="el-GR" dirty="0"/>
              <a:t>νερό μεταφέρεται στο υπόλοιπο σύστημα ύγρανσης χρησιμοποιώντας μία βούρτσα, η οποία μπορεί να είναι συνεχόμενη ή ελικοειδής. </a:t>
            </a:r>
            <a:endParaRPr lang="el-GR" dirty="0" smtClean="0"/>
          </a:p>
          <a:p>
            <a:r>
              <a:rPr lang="el-GR" dirty="0" smtClean="0"/>
              <a:t>Καθώς </a:t>
            </a:r>
            <a:r>
              <a:rPr lang="el-GR" dirty="0"/>
              <a:t>ο κύλινδρος κάμπτεται από την ελαφριά επαφή, το νερό μεταφέρεται στον ταλαντευόμενο κύλινδρο.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853015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Βασικές </a:t>
            </a:r>
            <a:r>
              <a:rPr lang="el-GR" dirty="0" smtClean="0"/>
              <a:t>αρχές </a:t>
            </a:r>
            <a:r>
              <a:rPr lang="el-GR" sz="3600" b="0" dirty="0" smtClean="0"/>
              <a:t>3/3</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Οι </a:t>
            </a:r>
            <a:r>
              <a:rPr lang="el-GR" dirty="0"/>
              <a:t>κύλινδροι υγραντές, μεταφέρουν το νερό στην εκτυπωτική πλάκα. Ο ρυθμός παροχής νερού μεταβάλλεται καθώς αλλάζει η ταχύτητα της εκτυπωτικής μηχανής και παράλληλα του υδροφόρου κυλίνδρου</a:t>
            </a:r>
            <a:r>
              <a:rPr lang="el-GR" dirty="0" smtClean="0"/>
              <a:t>.</a:t>
            </a:r>
          </a:p>
          <a:p>
            <a:r>
              <a:rPr lang="el-GR" dirty="0"/>
              <a:t>Ένα πλήθος επιπρόσθετων συστημάτων είναι σχεδιασμένα, τα οποία έχουν άμεση επαφή για εκτύπωση. Σε αυτούς περιλαμβάνεται ένας υδροφόρος και ένας παλινδρομικός κύλινδρος. </a:t>
            </a:r>
            <a:endParaRPr lang="el-GR" dirty="0" smtClean="0"/>
          </a:p>
          <a:p>
            <a:r>
              <a:rPr lang="el-GR" dirty="0" smtClean="0"/>
              <a:t>Συστήματα </a:t>
            </a:r>
            <a:r>
              <a:rPr lang="el-GR" dirty="0"/>
              <a:t>ύγρανσης χρησιμοποιούνται με ψεκασμό, σε περιπτώσεις τροφοδοσίας ρολού, για να μεταφέρουν το υγρό περίβρεξης στους πρώτους κυλίνδρους. Αυτό συμβαίνει συνήθως στις εκτυπωτικές μηχανές εφημερίδων.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57022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Εκτυπωτικές πλάκες και καουτσούκ </a:t>
            </a:r>
            <a:r>
              <a:rPr lang="el-GR" sz="3600" b="0" dirty="0" smtClean="0"/>
              <a:t>1/6</a:t>
            </a:r>
            <a:endParaRPr lang="el-GR" sz="3600" b="0" dirty="0"/>
          </a:p>
        </p:txBody>
      </p:sp>
      <p:sp>
        <p:nvSpPr>
          <p:cNvPr id="3" name="Θέση περιεχομένου 2"/>
          <p:cNvSpPr>
            <a:spLocks noGrp="1"/>
          </p:cNvSpPr>
          <p:nvPr>
            <p:ph idx="1"/>
          </p:nvPr>
        </p:nvSpPr>
        <p:spPr/>
        <p:txBody>
          <a:bodyPr>
            <a:normAutofit fontScale="85000" lnSpcReduction="10000"/>
          </a:bodyPr>
          <a:lstStyle/>
          <a:p>
            <a:r>
              <a:rPr lang="el-GR" dirty="0"/>
              <a:t>Η</a:t>
            </a:r>
            <a:r>
              <a:rPr lang="el-GR" dirty="0" smtClean="0"/>
              <a:t> </a:t>
            </a:r>
            <a:r>
              <a:rPr lang="el-GR" dirty="0"/>
              <a:t>εκτυπωτική διαδικασία της </a:t>
            </a:r>
            <a:r>
              <a:rPr lang="el-GR" dirty="0" smtClean="0"/>
              <a:t>όφσετ </a:t>
            </a:r>
            <a:r>
              <a:rPr lang="el-GR" dirty="0"/>
              <a:t>ανήκει στην χημική εκτύπωση. Αυτό σημαίνει </a:t>
            </a:r>
            <a:r>
              <a:rPr lang="el-GR" dirty="0" smtClean="0"/>
              <a:t>αλληλοαπώθηση, </a:t>
            </a:r>
            <a:r>
              <a:rPr lang="el-GR" dirty="0"/>
              <a:t>αλληλοαποδοχή των σχέσεων της μελάνης, με το υγρό περίβρεξης.</a:t>
            </a:r>
          </a:p>
          <a:p>
            <a:r>
              <a:rPr lang="el-GR" dirty="0"/>
              <a:t>Οι συμβατικές πλάκες της όφσετ, έχουν σχεδιαστεί-κατασκευασθεί για να δέχονται το μελάνι και να απωθούν το νερό στις περιοχές της εγγεγραμμένης εικόνας, καθώς επίσης να δέχονται το νερό και να απωθούν το μελάνι στις περιοχές που δεν ανήκουν στην εικόνα, χρησιμοποιώντας την αρχή της αλληλοαπώθησης, ότι το μελάνι (λιπαρή ουσία) και το νερό (υγρό επίβρεξης) δεν αναμειγνύονται, λόγω </a:t>
            </a:r>
            <a:r>
              <a:rPr lang="en-US" dirty="0"/>
              <a:t>PH</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970290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Εκτυπωτικές πλάκες και </a:t>
            </a:r>
            <a:r>
              <a:rPr lang="el-GR" dirty="0" smtClean="0"/>
              <a:t>καουτσούκ </a:t>
            </a:r>
            <a:r>
              <a:rPr lang="el-GR" sz="3600" b="0" dirty="0" smtClean="0"/>
              <a:t>2/6</a:t>
            </a:r>
            <a:endParaRPr lang="el-GR" sz="3600" dirty="0"/>
          </a:p>
        </p:txBody>
      </p:sp>
      <p:sp>
        <p:nvSpPr>
          <p:cNvPr id="3" name="Θέση περιεχομένου 2"/>
          <p:cNvSpPr>
            <a:spLocks noGrp="1"/>
          </p:cNvSpPr>
          <p:nvPr>
            <p:ph idx="1"/>
          </p:nvPr>
        </p:nvSpPr>
        <p:spPr/>
        <p:txBody>
          <a:bodyPr>
            <a:normAutofit fontScale="92500" lnSpcReduction="10000"/>
          </a:bodyPr>
          <a:lstStyle/>
          <a:p>
            <a:r>
              <a:rPr lang="el-GR" dirty="0"/>
              <a:t>Κατασκευάζονται συνήθως από φύλλα αλουμινίου και είναι πάχους </a:t>
            </a:r>
            <a:r>
              <a:rPr lang="el-GR" dirty="0" smtClean="0"/>
              <a:t>200-400 μικρά </a:t>
            </a:r>
            <a:r>
              <a:rPr lang="el-GR" dirty="0"/>
              <a:t>και </a:t>
            </a:r>
            <a:r>
              <a:rPr lang="el-GR" dirty="0" smtClean="0"/>
              <a:t>τοποθετούνται-προσδένονται, </a:t>
            </a:r>
            <a:r>
              <a:rPr lang="el-GR" dirty="0"/>
              <a:t>στον κύλινδρο πλάκας. </a:t>
            </a:r>
            <a:endParaRPr lang="el-GR" dirty="0" smtClean="0"/>
          </a:p>
          <a:p>
            <a:r>
              <a:rPr lang="el-GR" dirty="0" smtClean="0"/>
              <a:t>Χρησιμοποιούνται </a:t>
            </a:r>
            <a:r>
              <a:rPr lang="el-GR" dirty="0"/>
              <a:t>για μεγάλη παραγωγή-διάρκεια εκτύπωσης (πάνω από 25.000 τραβήγματα-τιράζ), ενώ οι πλάκες (μήτρες) από χαρτί (πάνω από 1.000 τραβήγματα-τιράζ). </a:t>
            </a:r>
            <a:endParaRPr lang="el-GR" dirty="0" smtClean="0"/>
          </a:p>
          <a:p>
            <a:r>
              <a:rPr lang="el-GR" dirty="0" smtClean="0"/>
              <a:t>Υπάρχουν </a:t>
            </a:r>
            <a:r>
              <a:rPr lang="el-GR" dirty="0"/>
              <a:t>και πλάκες από υλικό πολυεστέρα, (από 15.000 τραβήγματα-τιράζ ) οι οποίες χρησιμοποιούνται σε συγκεκριμένες εφαρμογές.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387058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Εκτυπωτικές πλάκες και </a:t>
            </a:r>
            <a:r>
              <a:rPr lang="el-GR" dirty="0" smtClean="0"/>
              <a:t>καουτσούκ </a:t>
            </a:r>
            <a:r>
              <a:rPr lang="el-GR" sz="3600" b="0" dirty="0" smtClean="0"/>
              <a:t>3/6</a:t>
            </a:r>
            <a:endParaRPr lang="el-GR" sz="3600" dirty="0"/>
          </a:p>
        </p:txBody>
      </p:sp>
      <p:sp>
        <p:nvSpPr>
          <p:cNvPr id="3" name="Θέση περιεχομένου 2"/>
          <p:cNvSpPr>
            <a:spLocks noGrp="1"/>
          </p:cNvSpPr>
          <p:nvPr>
            <p:ph idx="1"/>
          </p:nvPr>
        </p:nvSpPr>
        <p:spPr/>
        <p:txBody>
          <a:bodyPr>
            <a:normAutofit fontScale="92500" lnSpcReduction="20000"/>
          </a:bodyPr>
          <a:lstStyle/>
          <a:p>
            <a:r>
              <a:rPr lang="el-GR" dirty="0"/>
              <a:t>Οι πλάκες (μήτρες), γενικά κατασκευάζονται είτε με φωτογραφική μέθοδο αποτύπωσης, με τη χρήση φιλμ (θετικό ή αρνητικό), είτε κατευθείαν με τη χρήση της τεχνολογίας, Computer to plate (CTP). </a:t>
            </a:r>
            <a:endParaRPr lang="el-GR" dirty="0" smtClean="0"/>
          </a:p>
          <a:p>
            <a:r>
              <a:rPr lang="el-GR" dirty="0" smtClean="0"/>
              <a:t>Οι </a:t>
            </a:r>
            <a:r>
              <a:rPr lang="el-GR" dirty="0"/>
              <a:t>βασικές αρχές και των δύο τεχνικών είναι ίδιες, δηλαδή στην φωτογραφική εγγραφή-αναπαραγωγή. </a:t>
            </a:r>
            <a:endParaRPr lang="el-GR" dirty="0" smtClean="0"/>
          </a:p>
          <a:p>
            <a:r>
              <a:rPr lang="el-GR" dirty="0" smtClean="0"/>
              <a:t>Όμως </a:t>
            </a:r>
            <a:r>
              <a:rPr lang="el-GR" dirty="0"/>
              <a:t>στην πρώτη κατηγορία χρησιμοποιούμαι φίλμ, ενώ στη δεύτερη χρησιμοποιούνται ψηφιακά αρχεία, για την εγγραφή της εργασίας (θέματος) στην εκτυπωτική πλάκα.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323852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Εκτυπωτικές πλάκες και </a:t>
            </a:r>
            <a:r>
              <a:rPr lang="el-GR" dirty="0" smtClean="0"/>
              <a:t>καουτσούκ </a:t>
            </a:r>
            <a:r>
              <a:rPr lang="el-GR" sz="3600" b="0" dirty="0" smtClean="0"/>
              <a:t>4/6</a:t>
            </a:r>
            <a:endParaRPr lang="el-GR" sz="3600" dirty="0"/>
          </a:p>
        </p:txBody>
      </p:sp>
      <p:sp>
        <p:nvSpPr>
          <p:cNvPr id="3" name="Θέση περιεχομένου 2"/>
          <p:cNvSpPr>
            <a:spLocks noGrp="1"/>
          </p:cNvSpPr>
          <p:nvPr>
            <p:ph idx="1"/>
          </p:nvPr>
        </p:nvSpPr>
        <p:spPr/>
        <p:txBody>
          <a:bodyPr>
            <a:normAutofit fontScale="92500" lnSpcReduction="10000"/>
          </a:bodyPr>
          <a:lstStyle/>
          <a:p>
            <a:r>
              <a:rPr lang="el-GR" dirty="0"/>
              <a:t>Η συμβατική </a:t>
            </a:r>
            <a:r>
              <a:rPr lang="el-GR" dirty="0" smtClean="0"/>
              <a:t>φωτομεταφορά </a:t>
            </a:r>
            <a:r>
              <a:rPr lang="el-GR" dirty="0"/>
              <a:t>διεξάγεται σε πολλά στάδια. </a:t>
            </a:r>
            <a:endParaRPr lang="el-GR" dirty="0" smtClean="0"/>
          </a:p>
          <a:p>
            <a:r>
              <a:rPr lang="el-GR" dirty="0" smtClean="0"/>
              <a:t>Αρχικά</a:t>
            </a:r>
            <a:r>
              <a:rPr lang="el-GR" dirty="0"/>
              <a:t>, η πλάκα καλύπτεται με ένα λεπτό ευαίσθητο στρώμα, το οποίο αλλάζει ιδιότητες όταν εκτίθεται σε </a:t>
            </a:r>
            <a:r>
              <a:rPr lang="en-US" dirty="0"/>
              <a:t>UV </a:t>
            </a:r>
            <a:r>
              <a:rPr lang="el-GR" dirty="0"/>
              <a:t>ακτινοβολία</a:t>
            </a:r>
            <a:r>
              <a:rPr lang="el-GR" dirty="0" smtClean="0"/>
              <a:t>.</a:t>
            </a:r>
          </a:p>
          <a:p>
            <a:r>
              <a:rPr lang="el-GR" dirty="0" smtClean="0"/>
              <a:t> </a:t>
            </a:r>
            <a:r>
              <a:rPr lang="el-GR" dirty="0"/>
              <a:t>Μόλις η πλάκα εκτεθεί μέσω του </a:t>
            </a:r>
            <a:r>
              <a:rPr lang="el-GR" dirty="0" smtClean="0"/>
              <a:t>φιλμ </a:t>
            </a:r>
            <a:r>
              <a:rPr lang="el-GR" dirty="0"/>
              <a:t>στην </a:t>
            </a:r>
            <a:r>
              <a:rPr lang="en-US" dirty="0"/>
              <a:t>UV</a:t>
            </a:r>
            <a:r>
              <a:rPr lang="el-GR" dirty="0"/>
              <a:t> ακτινοβολία, αλλάζουν οι </a:t>
            </a:r>
            <a:r>
              <a:rPr lang="el-GR" dirty="0" smtClean="0"/>
              <a:t>ιδιότητές </a:t>
            </a:r>
            <a:r>
              <a:rPr lang="el-GR" dirty="0"/>
              <a:t>της και η επίστρωση παραμένει στις περιοχές της εικόνας, ενώ απομακρύνεται από εκείνες που δεν ανήκουν στην εικόνα, μέσω του εμφανιστικού υγρού.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968999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Εκτυπωτικές πλάκες και </a:t>
            </a:r>
            <a:r>
              <a:rPr lang="el-GR" dirty="0" smtClean="0"/>
              <a:t>καουτσούκ </a:t>
            </a:r>
            <a:r>
              <a:rPr lang="el-GR" sz="3600" b="0" dirty="0" smtClean="0"/>
              <a:t>5/6</a:t>
            </a:r>
            <a:endParaRPr lang="el-GR" sz="3600" dirty="0"/>
          </a:p>
        </p:txBody>
      </p:sp>
      <p:sp>
        <p:nvSpPr>
          <p:cNvPr id="3" name="Θέση περιεχομένου 2"/>
          <p:cNvSpPr>
            <a:spLocks noGrp="1"/>
          </p:cNvSpPr>
          <p:nvPr>
            <p:ph idx="1"/>
          </p:nvPr>
        </p:nvSpPr>
        <p:spPr/>
        <p:txBody>
          <a:bodyPr>
            <a:normAutofit fontScale="92500" lnSpcReduction="10000"/>
          </a:bodyPr>
          <a:lstStyle/>
          <a:p>
            <a:r>
              <a:rPr lang="el-GR" dirty="0"/>
              <a:t>Οι αρνητικές πλάκες έχουν μία επίστρωση η οποία γίνεται μη διαλυτή μόνο μετά την έκθεσή της στην ακτινοβολία. </a:t>
            </a:r>
            <a:endParaRPr lang="el-GR" dirty="0" smtClean="0"/>
          </a:p>
          <a:p>
            <a:r>
              <a:rPr lang="el-GR" dirty="0" smtClean="0"/>
              <a:t>Το </a:t>
            </a:r>
            <a:r>
              <a:rPr lang="el-GR" dirty="0"/>
              <a:t>αρνητικό φιλμ τοποθετείται στην πλάκα και εκτίθεται. </a:t>
            </a:r>
            <a:endParaRPr lang="el-GR" dirty="0" smtClean="0"/>
          </a:p>
          <a:p>
            <a:r>
              <a:rPr lang="el-GR" dirty="0" smtClean="0"/>
              <a:t>Τα </a:t>
            </a:r>
            <a:r>
              <a:rPr lang="el-GR" dirty="0"/>
              <a:t>τμήματα που δεν εκτέθηκαν είναι διαλυτά και απομακρύνονται κατά τη διάρκεια πλύσης - κατασκευής της πλάκας. </a:t>
            </a:r>
            <a:endParaRPr lang="el-GR" dirty="0" smtClean="0"/>
          </a:p>
          <a:p>
            <a:r>
              <a:rPr lang="el-GR" dirty="0" smtClean="0"/>
              <a:t>Οι </a:t>
            </a:r>
            <a:r>
              <a:rPr lang="el-GR" dirty="0"/>
              <a:t>πλάκες συνήθως θερμαίνονται για να σκληρύνουν και να παραταθεί η διάρκεια ζωής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506840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Εκτυπωτικές πλάκες και </a:t>
            </a:r>
            <a:r>
              <a:rPr lang="el-GR" dirty="0" smtClean="0"/>
              <a:t>καουτσούκ </a:t>
            </a:r>
            <a:r>
              <a:rPr lang="el-GR" sz="3600" b="0" dirty="0" smtClean="0"/>
              <a:t>6/6</a:t>
            </a:r>
            <a:endParaRPr lang="el-GR" sz="3600" dirty="0"/>
          </a:p>
        </p:txBody>
      </p:sp>
      <p:sp>
        <p:nvSpPr>
          <p:cNvPr id="3" name="Θέση περιεχομένου 2"/>
          <p:cNvSpPr>
            <a:spLocks noGrp="1"/>
          </p:cNvSpPr>
          <p:nvPr>
            <p:ph idx="1"/>
          </p:nvPr>
        </p:nvSpPr>
        <p:spPr/>
        <p:txBody>
          <a:bodyPr/>
          <a:lstStyle/>
          <a:p>
            <a:r>
              <a:rPr lang="el-GR" dirty="0"/>
              <a:t>Το καουτσούκ χρησιμοποιείται για να μεταφέρει την εικόνα από την πλάκα στο υπόστρωμα εκτύπωσης. </a:t>
            </a:r>
            <a:endParaRPr lang="el-GR" dirty="0" smtClean="0"/>
          </a:p>
          <a:p>
            <a:r>
              <a:rPr lang="el-GR" dirty="0" smtClean="0"/>
              <a:t>Αποτελείται </a:t>
            </a:r>
            <a:r>
              <a:rPr lang="el-GR" dirty="0"/>
              <a:t>από μία λαστιχένια επικάλυψη όπου στη βάση του υπάρχει ενισχυτικό ύφασμα και τοποθετείται στον μεταλλικό κύλινδρο καουτσούκ.</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599886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καουτσούκ </a:t>
            </a:r>
            <a:r>
              <a:rPr lang="el-GR" sz="3600" b="0" dirty="0" smtClean="0"/>
              <a:t>1/2</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Χρησιμοποιούνται δύο </a:t>
            </a:r>
            <a:r>
              <a:rPr lang="el-GR" dirty="0" smtClean="0"/>
              <a:t>είδη </a:t>
            </a:r>
          </a:p>
          <a:p>
            <a:r>
              <a:rPr lang="el-GR" dirty="0" smtClean="0"/>
              <a:t>τα </a:t>
            </a:r>
            <a:r>
              <a:rPr lang="el-GR" dirty="0"/>
              <a:t>αέρος και </a:t>
            </a:r>
            <a:endParaRPr lang="el-GR" dirty="0" smtClean="0"/>
          </a:p>
          <a:p>
            <a:r>
              <a:rPr lang="el-GR" dirty="0" smtClean="0"/>
              <a:t>τα </a:t>
            </a:r>
            <a:r>
              <a:rPr lang="el-GR" dirty="0"/>
              <a:t>συμπιεσμένα καουτσούκ. </a:t>
            </a:r>
            <a:endParaRPr lang="el-GR" dirty="0" smtClean="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990673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Τεχνολογία όφσετ</a:t>
            </a:r>
            <a:r>
              <a:rPr lang="en-US" dirty="0" smtClean="0"/>
              <a:t> </a:t>
            </a:r>
            <a:r>
              <a:rPr lang="en-US" sz="3600" b="0" dirty="0"/>
              <a:t>2</a:t>
            </a:r>
            <a:r>
              <a:rPr lang="en-US" sz="3600" b="0" dirty="0" smtClean="0"/>
              <a:t>/2</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Παράλληλα </a:t>
            </a:r>
            <a:r>
              <a:rPr lang="el-GR" dirty="0"/>
              <a:t>έγιναν βελτιώσεις και στον περιφερειακό εξοπλισμό όπως είναι το σύστημα τροφοδοσίας, ο έλεγχος της κατάστασης της μηχανής κ.λπ. </a:t>
            </a:r>
            <a:endParaRPr lang="el-GR" dirty="0" smtClean="0"/>
          </a:p>
          <a:p>
            <a:r>
              <a:rPr lang="el-GR" dirty="0" smtClean="0"/>
              <a:t>Αυτό </a:t>
            </a:r>
            <a:r>
              <a:rPr lang="el-GR" dirty="0"/>
              <a:t>οδήγησε στην μεγάλη παραγωγική ικανότητα που υπάρχει σήμερα και που περιλαμβάνει τα διάφορα έντυπα, π.χ. βιβλία, περιοδικά υψηλής ποιότητας, εφημερίδες και διαφημιστικό-προωθητικό έντυπο, συσκευασίες, κ.λπ.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279302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a:t>
            </a:r>
            <a:r>
              <a:rPr lang="el-GR" dirty="0" smtClean="0"/>
              <a:t>καουτσούκ </a:t>
            </a:r>
            <a:r>
              <a:rPr lang="el-GR" sz="3600" b="0" dirty="0" smtClean="0"/>
              <a:t>2/2</a:t>
            </a:r>
            <a:endParaRPr lang="el-GR" sz="3600" b="0" dirty="0"/>
          </a:p>
        </p:txBody>
      </p:sp>
      <p:sp>
        <p:nvSpPr>
          <p:cNvPr id="3" name="Θέση περιεχομένου 2"/>
          <p:cNvSpPr>
            <a:spLocks noGrp="1"/>
          </p:cNvSpPr>
          <p:nvPr>
            <p:ph idx="1"/>
          </p:nvPr>
        </p:nvSpPr>
        <p:spPr/>
        <p:txBody>
          <a:bodyPr>
            <a:normAutofit fontScale="92500" lnSpcReduction="20000"/>
          </a:bodyPr>
          <a:lstStyle/>
          <a:p>
            <a:r>
              <a:rPr lang="el-GR" dirty="0" smtClean="0"/>
              <a:t>Τα </a:t>
            </a:r>
            <a:r>
              <a:rPr lang="el-GR" dirty="0"/>
              <a:t>είδη αναφέρονται στην κατασκευή του καουτσούκ, για την σύντομη επαφή του υποστρώματος με την εκτυπωτική πλάκα και την μεταφορά της εργασίας στο υπόστρωμα εκτύπωσης. </a:t>
            </a:r>
            <a:endParaRPr lang="el-GR" dirty="0" smtClean="0"/>
          </a:p>
          <a:p>
            <a:r>
              <a:rPr lang="el-GR" dirty="0" smtClean="0"/>
              <a:t>Στη </a:t>
            </a:r>
            <a:r>
              <a:rPr lang="el-GR" dirty="0"/>
              <a:t>επαφή για εκτύπωση, το καουτσούκ διαστέλλεται και αυτό μπορεί να προκαλέσει τριβή και παραμόρφωση, μεταξύ της πλάκας και του καουτσούκ. </a:t>
            </a:r>
            <a:endParaRPr lang="el-GR" dirty="0" smtClean="0"/>
          </a:p>
          <a:p>
            <a:r>
              <a:rPr lang="el-GR" dirty="0" smtClean="0"/>
              <a:t>Η </a:t>
            </a:r>
            <a:r>
              <a:rPr lang="el-GR" dirty="0"/>
              <a:t>τριβή αυτή αυξάνει την φθορά της πλάκας και μπορεί να οδηγήσει σε αλλοίωση της κουκκίδας, ή σε άλλα μηχανικά προβλήματα, π.χ. σε διολίσθηση, κ.λπ.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415938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Καθαρισμός καουτσούκ</a:t>
            </a:r>
            <a:endParaRPr lang="el-GR" dirty="0"/>
          </a:p>
        </p:txBody>
      </p:sp>
      <p:sp>
        <p:nvSpPr>
          <p:cNvPr id="3" name="Θέση περιεχομένου 2"/>
          <p:cNvSpPr>
            <a:spLocks noGrp="1"/>
          </p:cNvSpPr>
          <p:nvPr>
            <p:ph idx="1"/>
          </p:nvPr>
        </p:nvSpPr>
        <p:spPr/>
        <p:txBody>
          <a:bodyPr>
            <a:normAutofit lnSpcReduction="10000"/>
          </a:bodyPr>
          <a:lstStyle/>
          <a:p>
            <a:r>
              <a:rPr lang="el-GR" dirty="0"/>
              <a:t>Ο καθαρισμός του καουτσούκ είναι απαραίτητος όταν υπάρχει συσσώρευση </a:t>
            </a:r>
            <a:r>
              <a:rPr lang="el-GR" dirty="0" smtClean="0"/>
              <a:t>μελάνης, </a:t>
            </a:r>
            <a:r>
              <a:rPr lang="el-GR" dirty="0"/>
              <a:t>ή στην επιφάνεια του ή στην πλάκα</a:t>
            </a:r>
            <a:r>
              <a:rPr lang="el-GR" dirty="0" smtClean="0"/>
              <a:t>.</a:t>
            </a:r>
          </a:p>
          <a:p>
            <a:r>
              <a:rPr lang="el-GR" dirty="0" smtClean="0"/>
              <a:t> </a:t>
            </a:r>
            <a:r>
              <a:rPr lang="el-GR" dirty="0"/>
              <a:t>Αυτή η συσσώρευση μπορεί να προκαλέσει το τύπωμα περιοχών που δεν ανήκουν στην εικόνα και κενά στην εκτύπωση. </a:t>
            </a:r>
            <a:endParaRPr lang="el-GR" dirty="0" smtClean="0"/>
          </a:p>
          <a:p>
            <a:r>
              <a:rPr lang="el-GR" dirty="0" smtClean="0"/>
              <a:t>Επιπλέον</a:t>
            </a:r>
            <a:r>
              <a:rPr lang="el-GR" dirty="0"/>
              <a:t>, υπάρχει μία γενικότερη μείωση της ποιότητας της εργασίας. Ο καθαρισμός γίνεται με το χέρι ή με αυτόματα συστήματα, στα νέου τύπου σύγχρονα πιεστήρια.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313694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a:t>
            </a:r>
            <a:r>
              <a:rPr lang="el-GR" dirty="0" smtClean="0"/>
              <a:t>νυδρη </a:t>
            </a:r>
            <a:r>
              <a:rPr lang="el-GR" dirty="0"/>
              <a:t>ε</a:t>
            </a:r>
            <a:r>
              <a:rPr lang="el-GR" dirty="0" smtClean="0"/>
              <a:t>κτύπωση</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Η άνυδρη εκτύπωση καταργεί τη χρήση του υγρού </a:t>
            </a:r>
            <a:r>
              <a:rPr lang="el-GR" dirty="0" smtClean="0"/>
              <a:t>περίβρεξης </a:t>
            </a:r>
            <a:r>
              <a:rPr lang="el-GR" dirty="0"/>
              <a:t>από το σύστημα, όπως χρησιμοποιείται στη συμβατική όφσετ. </a:t>
            </a:r>
            <a:endParaRPr lang="el-GR" dirty="0" smtClean="0"/>
          </a:p>
          <a:p>
            <a:r>
              <a:rPr lang="el-GR" dirty="0" smtClean="0"/>
              <a:t>Το </a:t>
            </a:r>
            <a:r>
              <a:rPr lang="el-GR" dirty="0"/>
              <a:t>σύστημα της άνυδρης </a:t>
            </a:r>
            <a:r>
              <a:rPr lang="el-GR" dirty="0" smtClean="0"/>
              <a:t>εκτύπωσης </a:t>
            </a:r>
            <a:r>
              <a:rPr lang="el-GR" dirty="0"/>
              <a:t>χρησιμοποιεί ειδικές πλάκες και μελάνια όπου απαιτείται έλεγχος της θερμοκρασίας στο πιεστήριο. </a:t>
            </a:r>
            <a:endParaRPr lang="el-GR" dirty="0" smtClean="0"/>
          </a:p>
          <a:p>
            <a:r>
              <a:rPr lang="el-GR" dirty="0" smtClean="0"/>
              <a:t>Οι </a:t>
            </a:r>
            <a:r>
              <a:rPr lang="el-GR" dirty="0"/>
              <a:t>εκτυπωτικές πλάκες είναι το σημαντικό </a:t>
            </a:r>
            <a:r>
              <a:rPr lang="el-GR" dirty="0" smtClean="0"/>
              <a:t>σημείο-κλειδί </a:t>
            </a:r>
            <a:r>
              <a:rPr lang="el-GR" dirty="0"/>
              <a:t>στην άνυδρη διαδικασία εκτύπωσης και αυτές είναι διαθέσιμες </a:t>
            </a:r>
            <a:r>
              <a:rPr lang="el-GR" dirty="0" smtClean="0"/>
              <a:t>σήμερα </a:t>
            </a:r>
            <a:r>
              <a:rPr lang="el-GR" dirty="0"/>
              <a:t>μόνο από δύο κατασκευαστές: την εταιρεία </a:t>
            </a:r>
            <a:r>
              <a:rPr lang="el-GR" b="1" dirty="0"/>
              <a:t>Toray</a:t>
            </a:r>
            <a:r>
              <a:rPr lang="el-GR" dirty="0"/>
              <a:t> και την </a:t>
            </a:r>
            <a:r>
              <a:rPr lang="el-GR" b="1" dirty="0"/>
              <a:t>Presstek</a:t>
            </a:r>
            <a:r>
              <a:rPr lang="el-GR" dirty="0"/>
              <a:t>. Και οι δύο πλάκες χρησιμοποιούν την ίδια τεχνολογία με την επιφάνεια της εικόνας, η οποία σχηματίζεται με μικρές υψομετρικές διαφορές.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969571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ποιότητας εκτύπωσης </a:t>
            </a:r>
            <a:r>
              <a:rPr lang="el-GR" sz="3600" b="0" dirty="0" smtClean="0"/>
              <a:t>1/2</a:t>
            </a:r>
            <a:endParaRPr lang="el-GR" sz="3600" b="0"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Έχουν παρουσιαστεί πολλοί παράγοντες που μπορούν να επηρεάσουν την ποιότητα του τυπωμένου προϊόντος. </a:t>
            </a:r>
            <a:endParaRPr lang="el-GR" dirty="0" smtClean="0"/>
          </a:p>
          <a:p>
            <a:pPr marL="0" indent="0">
              <a:buNone/>
            </a:pPr>
            <a:r>
              <a:rPr lang="el-GR" dirty="0" smtClean="0"/>
              <a:t>Παρουσιάζονται </a:t>
            </a:r>
            <a:r>
              <a:rPr lang="el-GR" dirty="0"/>
              <a:t>οι παράμετροι, κατανεμημένοι σε επτά τομείς</a:t>
            </a:r>
            <a:r>
              <a:rPr lang="el-GR" dirty="0" smtClean="0"/>
              <a:t>:</a:t>
            </a:r>
          </a:p>
          <a:p>
            <a:r>
              <a:rPr lang="el-GR" dirty="0" smtClean="0"/>
              <a:t>τα </a:t>
            </a:r>
            <a:r>
              <a:rPr lang="el-GR" dirty="0"/>
              <a:t>εκτυπωμένα υποστρώματα για την εκτυπωτική πλάκα, </a:t>
            </a:r>
            <a:endParaRPr lang="el-GR" dirty="0" smtClean="0"/>
          </a:p>
          <a:p>
            <a:r>
              <a:rPr lang="el-GR" dirty="0" smtClean="0"/>
              <a:t>την </a:t>
            </a:r>
            <a:r>
              <a:rPr lang="el-GR" dirty="0"/>
              <a:t>πλάκα-μήτρα, </a:t>
            </a:r>
            <a:endParaRPr lang="el-GR" dirty="0" smtClean="0"/>
          </a:p>
          <a:p>
            <a:r>
              <a:rPr lang="el-GR" dirty="0" smtClean="0"/>
              <a:t>το </a:t>
            </a:r>
            <a:r>
              <a:rPr lang="el-GR" dirty="0"/>
              <a:t>χαρτί, </a:t>
            </a:r>
            <a:endParaRPr lang="el-GR" dirty="0" smtClean="0"/>
          </a:p>
          <a:p>
            <a:r>
              <a:rPr lang="el-GR" dirty="0" smtClean="0"/>
              <a:t>το </a:t>
            </a:r>
            <a:r>
              <a:rPr lang="el-GR" dirty="0"/>
              <a:t>μελάνι, </a:t>
            </a:r>
            <a:endParaRPr lang="el-GR" dirty="0" smtClean="0"/>
          </a:p>
          <a:p>
            <a:r>
              <a:rPr lang="el-GR" dirty="0" smtClean="0"/>
              <a:t>το </a:t>
            </a:r>
            <a:r>
              <a:rPr lang="el-GR" dirty="0"/>
              <a:t>νερό, </a:t>
            </a:r>
            <a:endParaRPr lang="el-GR" dirty="0" smtClean="0"/>
          </a:p>
          <a:p>
            <a:r>
              <a:rPr lang="el-GR" dirty="0" smtClean="0"/>
              <a:t>τον </a:t>
            </a:r>
            <a:r>
              <a:rPr lang="el-GR" dirty="0"/>
              <a:t>άνθρωπο και </a:t>
            </a:r>
            <a:endParaRPr lang="el-GR" dirty="0" smtClean="0"/>
          </a:p>
          <a:p>
            <a:r>
              <a:rPr lang="el-GR" dirty="0" smtClean="0"/>
              <a:t>την </a:t>
            </a:r>
            <a:r>
              <a:rPr lang="el-GR" dirty="0"/>
              <a:t>εκτυπωτική διαδικασία. </a:t>
            </a: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9043137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ποιότητας εκτύπωσης </a:t>
            </a:r>
            <a:r>
              <a:rPr lang="el-GR" sz="3600" b="0" dirty="0" smtClean="0"/>
              <a:t>2/2</a:t>
            </a:r>
            <a:endParaRPr lang="el-GR" sz="3600" b="0" dirty="0"/>
          </a:p>
        </p:txBody>
      </p:sp>
      <p:sp>
        <p:nvSpPr>
          <p:cNvPr id="3" name="Θέση περιεχομένου 2"/>
          <p:cNvSpPr>
            <a:spLocks noGrp="1"/>
          </p:cNvSpPr>
          <p:nvPr>
            <p:ph idx="1"/>
          </p:nvPr>
        </p:nvSpPr>
        <p:spPr/>
        <p:txBody>
          <a:bodyPr>
            <a:normAutofit/>
          </a:bodyPr>
          <a:lstStyle/>
          <a:p>
            <a:r>
              <a:rPr lang="el-GR" dirty="0" smtClean="0"/>
              <a:t>Η </a:t>
            </a:r>
            <a:r>
              <a:rPr lang="el-GR" dirty="0"/>
              <a:t>πολυπλοκότητα της διαδικασίας έχει αρκετές παραμέτρους που την επηρεάζουν για την πλήρη </a:t>
            </a:r>
            <a:r>
              <a:rPr lang="el-GR" dirty="0" smtClean="0"/>
              <a:t>κατανόησή </a:t>
            </a:r>
            <a:r>
              <a:rPr lang="el-GR" dirty="0"/>
              <a:t>της. </a:t>
            </a:r>
            <a:endParaRPr lang="el-GR" dirty="0" smtClean="0"/>
          </a:p>
          <a:p>
            <a:r>
              <a:rPr lang="el-GR" dirty="0" smtClean="0"/>
              <a:t>Αλλαγές </a:t>
            </a:r>
            <a:r>
              <a:rPr lang="el-GR" dirty="0"/>
              <a:t>και τροποποιήσεις σε ένα από τα συστατικά της στοιχεία, μπορεί να προκαλέσουν σημαντικές μετατροπές στην ποιότητα απόδοσης μέσα από την εκτύπωση.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797202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Αλλαγή </a:t>
            </a:r>
            <a:r>
              <a:rPr lang="el-GR" dirty="0"/>
              <a:t>τόνου απόχρωσης μελάνης κατά την </a:t>
            </a:r>
            <a:r>
              <a:rPr lang="el-GR" dirty="0" smtClean="0"/>
              <a:t>εκτύπωση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Η εκτύπωση είναι μία παραγωγική διαδικασία και υπάρχουν φυσικές και τεχνικές διακυμάνσεις στο τελικό υπόστρωμα. </a:t>
            </a:r>
            <a:endParaRPr lang="el-GR" dirty="0" smtClean="0"/>
          </a:p>
          <a:p>
            <a:r>
              <a:rPr lang="el-GR" dirty="0" smtClean="0"/>
              <a:t>Η </a:t>
            </a:r>
            <a:r>
              <a:rPr lang="el-GR" dirty="0"/>
              <a:t>κατανόηση αυτών των διακυμάνσεων, το μέγεθός τους και οι παράγοντες που τις επηρεάζουν, είναι μεγάλης σημασίας για τη βελτίωση ελέγχου της διαδικασίας, την ποιότητα του εκτυπωμένου προϊόντος και τη μείωση κόστους.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1946558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Αλλαγή τόνου απόχρωσης μελάνης κατά την </a:t>
            </a:r>
            <a:r>
              <a:rPr lang="el-GR" dirty="0" smtClean="0"/>
              <a:t>εκτύπωση </a:t>
            </a:r>
            <a:r>
              <a:rPr lang="el-GR" sz="3600" b="0" dirty="0" smtClean="0"/>
              <a:t>2/2</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a:t>Οι μεταβολές της πυκνότητας του τυπωμένου μελανιού (πάχος φιλμ μελανιού) είναι μία </a:t>
            </a:r>
            <a:r>
              <a:rPr lang="el-GR" dirty="0" smtClean="0"/>
              <a:t>από </a:t>
            </a:r>
            <a:r>
              <a:rPr lang="el-GR" dirty="0"/>
              <a:t>τις βασικές παραμέτρους για την εκτύπωση όφσετ. </a:t>
            </a:r>
          </a:p>
          <a:p>
            <a:r>
              <a:rPr lang="el-GR" dirty="0"/>
              <a:t>Οι μετρήσεις της πυκνότητας στα σημεία μέτρησης στην εργασία, (με το ανακλαστικό πυκνόμετρο), δείχνουν ότι οι διακυμάνσεις στο τυπωμένο υπόστρωμα, έχει διαφορετικές τιμές</a:t>
            </a:r>
            <a:r>
              <a:rPr lang="el-GR" dirty="0" smtClean="0"/>
              <a:t>.</a:t>
            </a:r>
          </a:p>
          <a:p>
            <a:r>
              <a:rPr lang="el-GR" dirty="0" smtClean="0"/>
              <a:t>  </a:t>
            </a:r>
            <a:r>
              <a:rPr lang="el-GR" dirty="0"/>
              <a:t>Οι διακυμάνσεις στις τιμές της πυκνότητας εμφανίζονται λόγω των διαφορετικών συντελεστών κατά τη διάρκεια της εκτύπωσης.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2320617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800" dirty="0"/>
              <a:t>Χρωματικές </a:t>
            </a:r>
            <a:r>
              <a:rPr lang="el-GR" sz="3800" dirty="0" smtClean="0"/>
              <a:t>μεταβολές στην εκτύπωση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Οι παράμετροι εκτύπωσης θα διαφοροποιηθούν εάν αλλάξουν οι συνθήκες, οι πρώτες ύλες και η κατάσταση της μηχανής. </a:t>
            </a:r>
            <a:endParaRPr lang="el-GR" dirty="0" smtClean="0"/>
          </a:p>
          <a:p>
            <a:r>
              <a:rPr lang="el-GR" dirty="0" smtClean="0"/>
              <a:t>Διάφορες </a:t>
            </a:r>
            <a:r>
              <a:rPr lang="el-GR" dirty="0"/>
              <a:t>εκτιμήσεις αυτών των μεταβολών έχουν μετρηθεί και χαρακτηριστικό παράδειγμα  είναι οι αλλαγές των αποχρώσεων.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626872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dirty="0"/>
              <a:t>Χρωματικές </a:t>
            </a:r>
            <a:r>
              <a:rPr lang="el-GR" sz="3400" dirty="0" smtClean="0"/>
              <a:t>μεταβολές στην </a:t>
            </a:r>
            <a:r>
              <a:rPr lang="el-GR" sz="3400" dirty="0"/>
              <a:t>ε</a:t>
            </a:r>
            <a:r>
              <a:rPr lang="el-GR" sz="3400" dirty="0" smtClean="0"/>
              <a:t>κτύπωση </a:t>
            </a:r>
            <a:r>
              <a:rPr lang="el-GR" sz="3200" b="0" dirty="0" smtClean="0"/>
              <a:t>2/2</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Αυτές οι διακυμάνσεις της </a:t>
            </a:r>
            <a:r>
              <a:rPr lang="el-GR" dirty="0" smtClean="0"/>
              <a:t>πυκνότητας </a:t>
            </a:r>
            <a:r>
              <a:rPr lang="el-GR" dirty="0"/>
              <a:t>είναι μετρήσιμες τιμές (με πυκνόμετρο) στη μεταβολή της αναπαραγωγής της τονικής κουκίδας (στις παρατηρήσεις της διαδικασίας παρακολούθησης του χρώματος) και στις τιμές πλακάτης απόχρωσης. </a:t>
            </a:r>
            <a:endParaRPr lang="el-GR" dirty="0" smtClean="0"/>
          </a:p>
          <a:p>
            <a:r>
              <a:rPr lang="el-GR" dirty="0" smtClean="0"/>
              <a:t>Όλες </a:t>
            </a:r>
            <a:r>
              <a:rPr lang="el-GR" dirty="0"/>
              <a:t>οι μετρήσεις λαμβάνονται από δείγματα που συλλέχθηκαν από εκτύπωση, με το πιεστήριο να λειτουργεί με συγκεκριμένο ρυθμό ταχύτητας.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755761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εκτύπωση </a:t>
            </a:r>
          </a:p>
        </p:txBody>
      </p:sp>
      <p:sp>
        <p:nvSpPr>
          <p:cNvPr id="3" name="Θέση περιεχομένου 2"/>
          <p:cNvSpPr>
            <a:spLocks noGrp="1"/>
          </p:cNvSpPr>
          <p:nvPr>
            <p:ph idx="1"/>
          </p:nvPr>
        </p:nvSpPr>
        <p:spPr/>
        <p:txBody>
          <a:bodyPr/>
          <a:lstStyle/>
          <a:p>
            <a:pPr marL="514350" indent="-514350">
              <a:buFont typeface="+mj-lt"/>
              <a:buAutoNum type="arabicPeriod"/>
            </a:pPr>
            <a:r>
              <a:rPr lang="el-GR" dirty="0" smtClean="0"/>
              <a:t>Υπόστρωμα</a:t>
            </a:r>
            <a:endParaRPr lang="el-GR" dirty="0"/>
          </a:p>
          <a:p>
            <a:pPr marL="514350" indent="-514350">
              <a:buFont typeface="+mj-lt"/>
              <a:buAutoNum type="arabicPeriod"/>
            </a:pPr>
            <a:r>
              <a:rPr lang="el-GR" dirty="0" smtClean="0"/>
              <a:t>Μηχανικά </a:t>
            </a:r>
            <a:r>
              <a:rPr lang="el-GR" dirty="0"/>
              <a:t>προβλήματα της εκτυπωτικής μηχανής</a:t>
            </a:r>
          </a:p>
          <a:p>
            <a:pPr marL="514350" indent="-514350">
              <a:buFont typeface="+mj-lt"/>
              <a:buAutoNum type="arabicPeriod"/>
            </a:pPr>
            <a:r>
              <a:rPr lang="el-GR" dirty="0" smtClean="0"/>
              <a:t>Χημικά </a:t>
            </a:r>
            <a:r>
              <a:rPr lang="el-GR" dirty="0"/>
              <a:t>προβλήματα συμβατότητας υλικών</a:t>
            </a:r>
          </a:p>
          <a:p>
            <a:pPr marL="514350" indent="-514350">
              <a:buFont typeface="+mj-lt"/>
              <a:buAutoNum type="arabicPeriod"/>
            </a:pPr>
            <a:r>
              <a:rPr lang="el-GR" dirty="0" smtClean="0"/>
              <a:t>Συνθήκες</a:t>
            </a:r>
            <a:endParaRPr lang="el-GR" dirty="0"/>
          </a:p>
          <a:p>
            <a:pPr marL="514350" indent="-514350">
              <a:buFont typeface="+mj-lt"/>
              <a:buAutoNum type="arabicPeriod"/>
            </a:pPr>
            <a:r>
              <a:rPr lang="el-GR" dirty="0" smtClean="0"/>
              <a:t>Μετρήσεις </a:t>
            </a:r>
            <a:endParaRPr lang="el-GR" dirty="0"/>
          </a:p>
          <a:p>
            <a:pPr marL="514350" indent="-514350">
              <a:buFont typeface="+mj-lt"/>
              <a:buAutoNum type="arabicPeriod"/>
            </a:pPr>
            <a:r>
              <a:rPr lang="el-GR" dirty="0" smtClean="0"/>
              <a:t>Κοινωνικά </a:t>
            </a:r>
            <a:r>
              <a:rPr lang="el-GR" dirty="0"/>
              <a:t>ζητήματα ανθρώπινου δυναμικού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969376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Μηχανές Όφσετ</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Οι σύγχρονες μηχανές Όφσετ τυπώνουν είτε σε ξεχωριστά φύλλα (Sheet</a:t>
            </a:r>
            <a:r>
              <a:rPr lang="en-US" dirty="0"/>
              <a:t>f</a:t>
            </a:r>
            <a:r>
              <a:rPr lang="el-GR" dirty="0"/>
              <a:t>ed Offset), είτε σε συνεχή ροή, οι γνωστές μηχανές τροφοδοσίας με ρολό (WebOffset). </a:t>
            </a:r>
            <a:endParaRPr lang="el-GR" dirty="0" smtClean="0"/>
          </a:p>
          <a:p>
            <a:r>
              <a:rPr lang="el-GR" dirty="0" smtClean="0"/>
              <a:t>Οι </a:t>
            </a:r>
            <a:r>
              <a:rPr lang="el-GR" dirty="0"/>
              <a:t>γενικές λειτουργίες των δύο αυτών τύπων είναι οι ίδιες. Η ανάλυση των συστατικών μερών του πιεστηρίου είναι γενική με κοινές αρχές και στους δύο τύπους.</a:t>
            </a:r>
          </a:p>
          <a:p>
            <a:r>
              <a:rPr lang="el-GR" dirty="0"/>
              <a:t>Τα εκτυπωτικά πιεστήρια περιλαμβάνουν ξεχωριστές μονάδες που χρησιμοποιούνται διαδοχικά για την παραγωγή του τελικού υποστρώματος εκτύπωσης. Ο αριθμός των μονάδων αυξάνεται καθώς αυξάνεται η ζήτηση για υψηλότερη ποιότητα και ευρύτερη ευελιξία στη χρήση.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335370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 Υπόστρωμα</a:t>
            </a:r>
            <a:endParaRPr lang="el-GR" dirty="0"/>
          </a:p>
        </p:txBody>
      </p:sp>
      <p:sp>
        <p:nvSpPr>
          <p:cNvPr id="3" name="Θέση περιεχομένου 2"/>
          <p:cNvSpPr>
            <a:spLocks noGrp="1"/>
          </p:cNvSpPr>
          <p:nvPr>
            <p:ph idx="1"/>
          </p:nvPr>
        </p:nvSpPr>
        <p:spPr/>
        <p:txBody>
          <a:bodyPr/>
          <a:lstStyle/>
          <a:p>
            <a:pPr marL="0" indent="0">
              <a:buNone/>
            </a:pPr>
            <a:r>
              <a:rPr lang="el-GR" u="sng" dirty="0"/>
              <a:t>Χαρτί</a:t>
            </a:r>
            <a:r>
              <a:rPr lang="el-GR" dirty="0"/>
              <a:t>: είναι ένας βασικός παράγοντας που μπορεί να επηρεάσει το αποτέλεσμα της εκτύπωσης. </a:t>
            </a:r>
            <a:endParaRPr lang="el-GR" dirty="0" smtClean="0"/>
          </a:p>
          <a:p>
            <a:pPr marL="0" indent="0">
              <a:buNone/>
            </a:pPr>
            <a:r>
              <a:rPr lang="el-GR" dirty="0" smtClean="0"/>
              <a:t>Συγκεκριμένα </a:t>
            </a:r>
            <a:r>
              <a:rPr lang="el-GR" dirty="0"/>
              <a:t>σημαντικό ρόλο στην ποιότητα </a:t>
            </a:r>
            <a:r>
              <a:rPr lang="el-GR" dirty="0" smtClean="0"/>
              <a:t>ορίζουν</a:t>
            </a:r>
            <a:r>
              <a:rPr lang="en-US" dirty="0" smtClean="0"/>
              <a:t>:</a:t>
            </a:r>
          </a:p>
          <a:p>
            <a:r>
              <a:rPr lang="el-GR" dirty="0"/>
              <a:t>Το είδος επιφάνειας του </a:t>
            </a:r>
            <a:r>
              <a:rPr lang="el-GR" dirty="0" smtClean="0"/>
              <a:t>χαρτιού</a:t>
            </a:r>
            <a:endParaRPr lang="en-US" dirty="0" smtClean="0"/>
          </a:p>
          <a:p>
            <a:r>
              <a:rPr lang="el-GR" dirty="0"/>
              <a:t>Απορροφητικότητα του </a:t>
            </a:r>
            <a:r>
              <a:rPr lang="el-GR" dirty="0" smtClean="0"/>
              <a:t>χαρτιού</a:t>
            </a:r>
          </a:p>
          <a:p>
            <a:r>
              <a:rPr lang="el-GR" dirty="0"/>
              <a:t>το πάχος και το είδος-βάρος του </a:t>
            </a:r>
            <a:r>
              <a:rPr lang="el-GR" dirty="0" smtClean="0"/>
              <a:t>χαρτιού</a:t>
            </a:r>
          </a:p>
          <a:p>
            <a:r>
              <a:rPr lang="el-GR" dirty="0"/>
              <a:t>η </a:t>
            </a:r>
            <a:r>
              <a:rPr lang="el-GR" dirty="0" smtClean="0"/>
              <a:t>παραμόρφωση του χαρτιού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3953643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Είδος </a:t>
            </a:r>
            <a:r>
              <a:rPr lang="el-GR" dirty="0"/>
              <a:t>επιφάνειας του χαρτιού</a:t>
            </a: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smtClean="0"/>
              <a:t>Λεία </a:t>
            </a:r>
            <a:r>
              <a:rPr lang="el-GR" dirty="0"/>
              <a:t>ή ελαφρώς </a:t>
            </a:r>
            <a:r>
              <a:rPr lang="el-GR" dirty="0" smtClean="0"/>
              <a:t>ανάγλυφη; </a:t>
            </a:r>
            <a:endParaRPr lang="en-US" dirty="0" smtClean="0"/>
          </a:p>
          <a:p>
            <a:r>
              <a:rPr lang="el-GR" dirty="0" smtClean="0"/>
              <a:t>Σε </a:t>
            </a:r>
            <a:r>
              <a:rPr lang="el-GR" dirty="0"/>
              <a:t>περίπτωση που η εκτυπούμενη επιφάνεια είναι ανάγλυφη, κατά τη διαδικασία της εκτύπωσης οι κύλινδροι του καουτσούκ και της πίεσης την καθιστούν προσωρινά επίπεδη μεταβάλλοντας τις διαστάσεις της, από φύλλο σε φύλλο.</a:t>
            </a:r>
          </a:p>
          <a:p>
            <a:r>
              <a:rPr lang="el-GR" dirty="0"/>
              <a:t>Τα ανάγλυφα χαρτιά, μετά από την εκτύπωση, μπορούν να ανακτούν μερικώς ή ολικώς τις αρχικές τους διαστάσεις. </a:t>
            </a:r>
            <a:endParaRPr lang="el-GR" dirty="0" smtClean="0"/>
          </a:p>
          <a:p>
            <a:r>
              <a:rPr lang="el-GR" dirty="0" smtClean="0"/>
              <a:t>Στην </a:t>
            </a:r>
            <a:r>
              <a:rPr lang="el-GR" dirty="0"/>
              <a:t>περίπτωση που έχουμε όμως περισσότερα από ένα περάσματα (εκτυπώσεις σε χρώματα), η αλλαγή αυτή των διαστάσεων προκαλεί προβλήματα στις συμπτώσεις των χρωμάτων που εκτυπώνονται.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577825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Απορροφητικότητα χαρτιού</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Ένα </a:t>
            </a:r>
            <a:r>
              <a:rPr lang="el-GR" dirty="0"/>
              <a:t>μη απορροφητικό χαρτί μπορεί να έχει ως αποτέλεσμα την αύξηση του μεγέθους της κουκίδας. </a:t>
            </a:r>
            <a:endParaRPr lang="el-GR" dirty="0" smtClean="0"/>
          </a:p>
          <a:p>
            <a:r>
              <a:rPr lang="el-GR" dirty="0" smtClean="0"/>
              <a:t>Το </a:t>
            </a:r>
            <a:r>
              <a:rPr lang="el-GR" dirty="0"/>
              <a:t>μέγεθος της κουκίδας στην εκτυπωτική πλάκα είναι μικρότερο από εκείνο στην εκτυπούμενη επιφάνεια.</a:t>
            </a:r>
          </a:p>
          <a:p>
            <a:r>
              <a:rPr lang="el-GR" dirty="0"/>
              <a:t>- το πάχος και το </a:t>
            </a:r>
            <a:r>
              <a:rPr lang="el-GR" dirty="0" smtClean="0"/>
              <a:t>είδος-υλικό του </a:t>
            </a:r>
            <a:r>
              <a:rPr lang="el-GR" dirty="0"/>
              <a:t>χαρτιού. </a:t>
            </a:r>
          </a:p>
          <a:p>
            <a:r>
              <a:rPr lang="el-GR" dirty="0"/>
              <a:t>- η παραμόρφωση που μπορεί να έχει υποστεί το χαρτί κατά την αποθήκευση του. Τα φύλλα δεν παραμορφώνονται στον ίδιο ακριβώς βαθμό, ούτε με τον ίδιο τρόπο.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735949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Παραμόρφωση χαρτιού</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smtClean="0"/>
              <a:t>Τα </a:t>
            </a:r>
            <a:r>
              <a:rPr lang="el-GR" dirty="0"/>
              <a:t>φύλλα δεν παραμορφώνονται στον ίδιο ακριβώς βαθμό, ούτε με τον ίδιο τρόπο. </a:t>
            </a:r>
            <a:endParaRPr lang="el-GR" dirty="0" smtClean="0"/>
          </a:p>
          <a:p>
            <a:pPr marL="0" indent="0">
              <a:buNone/>
            </a:pPr>
            <a:r>
              <a:rPr lang="el-GR" dirty="0" smtClean="0"/>
              <a:t>Το </a:t>
            </a:r>
            <a:r>
              <a:rPr lang="el-GR" dirty="0"/>
              <a:t>χαρτί προέρχεται από διαφορετικούς ρολούς. </a:t>
            </a:r>
            <a:endParaRPr lang="el-GR" dirty="0" smtClean="0"/>
          </a:p>
          <a:p>
            <a:pPr marL="0" indent="0">
              <a:buNone/>
            </a:pPr>
            <a:r>
              <a:rPr lang="el-GR" dirty="0" smtClean="0"/>
              <a:t>Ο </a:t>
            </a:r>
            <a:r>
              <a:rPr lang="el-GR" dirty="0"/>
              <a:t>κάθε ρολός έχει διαφορετικά χαρακτηριστικά </a:t>
            </a:r>
          </a:p>
          <a:p>
            <a:pPr marL="0" indent="0">
              <a:buNone/>
            </a:pPr>
            <a:endParaRPr lang="el-GR" dirty="0" smtClean="0"/>
          </a:p>
          <a:p>
            <a:pPr marL="0" indent="0">
              <a:buNone/>
            </a:pPr>
            <a:r>
              <a:rPr lang="el-GR" dirty="0"/>
              <a:t>Για να αντιμετωπίσουμε το πρόβλημα αυτό </a:t>
            </a:r>
            <a:r>
              <a:rPr lang="el-GR" dirty="0" smtClean="0"/>
              <a:t>:</a:t>
            </a:r>
          </a:p>
          <a:p>
            <a:pPr marL="0" indent="0">
              <a:buNone/>
            </a:pPr>
            <a:r>
              <a:rPr lang="el-GR" dirty="0" smtClean="0"/>
              <a:t>    Αναλύουμε τις κατασκευαστικές προδιαγραφές.</a:t>
            </a:r>
            <a:endParaRPr lang="el-GR" dirty="0"/>
          </a:p>
          <a:p>
            <a:pPr lvl="0"/>
            <a:r>
              <a:rPr lang="el-GR" dirty="0"/>
              <a:t>προστατεύουμε το χαρτί στην συσκευασία του μέχρι να τυπωθεί </a:t>
            </a:r>
            <a:r>
              <a:rPr lang="el-GR" dirty="0" smtClean="0"/>
              <a:t>(από περιβαλλοντικές συνθήκες)</a:t>
            </a:r>
            <a:endParaRPr lang="el-GR" dirty="0"/>
          </a:p>
          <a:p>
            <a:pPr lvl="0"/>
            <a:r>
              <a:rPr lang="el-GR" dirty="0"/>
              <a:t>ελέγχουμε τη σχετική υγρασία του χώρου εκτύπωσης</a:t>
            </a:r>
          </a:p>
          <a:p>
            <a:pPr lvl="0"/>
            <a:r>
              <a:rPr lang="el-GR" dirty="0"/>
              <a:t>αντικαθιστούμε το χαρτί</a:t>
            </a:r>
          </a:p>
          <a:p>
            <a:pPr marL="0" indent="0">
              <a:buNone/>
            </a:pPr>
            <a:endParaRPr lang="el-GR" dirty="0" smtClean="0"/>
          </a:p>
          <a:p>
            <a:pPr marL="0" indent="0">
              <a:buNone/>
            </a:pP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9320098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2. Μηχανικά </a:t>
            </a:r>
            <a:r>
              <a:rPr lang="el-GR" dirty="0"/>
              <a:t>προβλήματα της εκτυπωτικής </a:t>
            </a:r>
            <a:r>
              <a:rPr lang="el-GR" dirty="0" smtClean="0"/>
              <a:t>μηχανής</a:t>
            </a:r>
            <a:endParaRPr lang="el-GR" dirty="0"/>
          </a:p>
        </p:txBody>
      </p:sp>
      <p:sp>
        <p:nvSpPr>
          <p:cNvPr id="3" name="Θέση περιεχομένου 2"/>
          <p:cNvSpPr>
            <a:spLocks noGrp="1"/>
          </p:cNvSpPr>
          <p:nvPr>
            <p:ph idx="1"/>
          </p:nvPr>
        </p:nvSpPr>
        <p:spPr/>
        <p:txBody>
          <a:bodyPr/>
          <a:lstStyle/>
          <a:p>
            <a:r>
              <a:rPr lang="el-GR" dirty="0"/>
              <a:t>Το πάχος της πλάκας και του </a:t>
            </a:r>
            <a:r>
              <a:rPr lang="el-GR" dirty="0" smtClean="0"/>
              <a:t>καουτσούκ</a:t>
            </a:r>
          </a:p>
          <a:p>
            <a:r>
              <a:rPr lang="el-GR" dirty="0"/>
              <a:t>Μετακίνηση στα </a:t>
            </a:r>
            <a:r>
              <a:rPr lang="el-GR" dirty="0" smtClean="0"/>
              <a:t>δόντια μεταφοράς </a:t>
            </a:r>
          </a:p>
          <a:p>
            <a:r>
              <a:rPr lang="el-GR" dirty="0" smtClean="0"/>
              <a:t>Συντήρηση μηχανής  (λάδωμα-γρασσάρισμα)</a:t>
            </a:r>
          </a:p>
          <a:p>
            <a:r>
              <a:rPr lang="el-GR" dirty="0" smtClean="0"/>
              <a:t>Ποιότητα ανταλλακτικών</a:t>
            </a:r>
          </a:p>
          <a:p>
            <a:r>
              <a:rPr lang="el-GR" dirty="0" smtClean="0"/>
              <a:t>Συστήματα στεραίωσης σύσφιξης</a:t>
            </a:r>
          </a:p>
          <a:p>
            <a:r>
              <a:rPr lang="el-GR" dirty="0" smtClean="0"/>
              <a:t>Συστήματα γωνιάς και μάρκα (ευθυθέτησης)</a:t>
            </a:r>
          </a:p>
          <a:p>
            <a:r>
              <a:rPr lang="el-GR" dirty="0" smtClean="0"/>
              <a:t>Τραβέρσες και οδηγοί μεταφοράς φύλλου</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39813400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Πάχος πλάκας καουτσούκ</a:t>
            </a:r>
            <a:endParaRPr lang="el-GR" dirty="0"/>
          </a:p>
        </p:txBody>
      </p:sp>
      <p:sp>
        <p:nvSpPr>
          <p:cNvPr id="3" name="Θέση περιεχομένου 2"/>
          <p:cNvSpPr>
            <a:spLocks noGrp="1"/>
          </p:cNvSpPr>
          <p:nvPr>
            <p:ph idx="1"/>
          </p:nvPr>
        </p:nvSpPr>
        <p:spPr/>
        <p:txBody>
          <a:bodyPr/>
          <a:lstStyle/>
          <a:p>
            <a:pPr lvl="0"/>
            <a:r>
              <a:rPr lang="el-GR" dirty="0" smtClean="0"/>
              <a:t>Η </a:t>
            </a:r>
            <a:r>
              <a:rPr lang="el-GR" dirty="0"/>
              <a:t>πλάκα και το καουτσούκ θα πρέπει να έχουν το κατάλληλο πάχος, μια σημαντική διαφορά πάχους προκαλεί διαφορετική περιμετρική ταχύτητα μεταξύ πλάκας και καουτσούκ. </a:t>
            </a:r>
            <a:endParaRPr lang="el-GR" dirty="0" smtClean="0"/>
          </a:p>
          <a:p>
            <a:pPr lvl="0"/>
            <a:r>
              <a:rPr lang="el-GR" dirty="0" smtClean="0"/>
              <a:t>Το </a:t>
            </a:r>
            <a:r>
              <a:rPr lang="el-GR" dirty="0"/>
              <a:t>πρόβλημα λύνεται ρυθμίζοντας το πάχος της επένδυσης των κυλίνδρων σύμφωνα με τις οδηγίες του κατασκευαστή.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8375331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Μετακίνηση στα </a:t>
            </a:r>
            <a:r>
              <a:rPr lang="el-GR" dirty="0" smtClean="0"/>
              <a:t>δόντια</a:t>
            </a:r>
            <a:endParaRPr lang="el-GR" dirty="0"/>
          </a:p>
        </p:txBody>
      </p:sp>
      <p:sp>
        <p:nvSpPr>
          <p:cNvPr id="3" name="Θέση περιεχομένου 2"/>
          <p:cNvSpPr>
            <a:spLocks noGrp="1"/>
          </p:cNvSpPr>
          <p:nvPr>
            <p:ph idx="1"/>
          </p:nvPr>
        </p:nvSpPr>
        <p:spPr/>
        <p:txBody>
          <a:bodyPr>
            <a:normAutofit fontScale="85000" lnSpcReduction="10000"/>
          </a:bodyPr>
          <a:lstStyle/>
          <a:p>
            <a:pPr marL="0" lvl="0" indent="0">
              <a:buNone/>
            </a:pPr>
            <a:r>
              <a:rPr lang="el-GR" dirty="0" smtClean="0"/>
              <a:t>Καθώς </a:t>
            </a:r>
            <a:r>
              <a:rPr lang="el-GR" dirty="0"/>
              <a:t>μεταφέρονται τα φύλλα (μηχανικό πρόβλημα), είναι πιθανόν να δημιουργηθούν προβλήματα στην εκτύπωση. Η λύση του προβλήματος επιτυγχάνεται </a:t>
            </a:r>
            <a:r>
              <a:rPr lang="el-GR" dirty="0" smtClean="0"/>
              <a:t>με: 		</a:t>
            </a:r>
            <a:r>
              <a:rPr lang="el-GR" dirty="0"/>
              <a:t>		</a:t>
            </a:r>
          </a:p>
          <a:p>
            <a:pPr lvl="0"/>
            <a:r>
              <a:rPr lang="el-GR" dirty="0"/>
              <a:t>έλεγχο των δοντιών ως προς την καθαριότητα τους.</a:t>
            </a:r>
          </a:p>
          <a:p>
            <a:pPr lvl="0"/>
            <a:r>
              <a:rPr lang="el-GR" dirty="0"/>
              <a:t>διόρθωση επάρκειας και ομοιομορφίας της έντασης των δοντιών μεταφοράς του φύλλου. </a:t>
            </a:r>
          </a:p>
          <a:p>
            <a:pPr lvl="0"/>
            <a:r>
              <a:rPr lang="el-GR" dirty="0"/>
              <a:t>έλεγχο για πιθανό τζόγο της άκρης της ατράκτου, φθορά των κουζινέτων και έλεγχος της εντάσεως επαναφοράς των ελατηρίων των φυλλομεταφορικών συστημάτων.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3403603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514350" indent="-514350"/>
            <a:r>
              <a:rPr lang="el-GR" dirty="0" smtClean="0"/>
              <a:t>3. Χημικά </a:t>
            </a:r>
            <a:r>
              <a:rPr lang="el-GR" dirty="0"/>
              <a:t>προβλήματα συμβατότητας υλικών</a:t>
            </a:r>
          </a:p>
        </p:txBody>
      </p:sp>
      <p:sp>
        <p:nvSpPr>
          <p:cNvPr id="3" name="Θέση περιεχομένου 2"/>
          <p:cNvSpPr>
            <a:spLocks noGrp="1"/>
          </p:cNvSpPr>
          <p:nvPr>
            <p:ph idx="1"/>
          </p:nvPr>
        </p:nvSpPr>
        <p:spPr/>
        <p:txBody>
          <a:bodyPr>
            <a:normAutofit lnSpcReduction="10000"/>
          </a:bodyPr>
          <a:lstStyle/>
          <a:p>
            <a:r>
              <a:rPr lang="el-GR" dirty="0"/>
              <a:t>Ποσότητα </a:t>
            </a:r>
            <a:r>
              <a:rPr lang="el-GR" dirty="0" smtClean="0"/>
              <a:t>μελανιού &amp; είδος</a:t>
            </a:r>
          </a:p>
          <a:p>
            <a:r>
              <a:rPr lang="el-GR" dirty="0"/>
              <a:t>Συσσώρευση κομματιών επίστρωσης (σκουπιδιών), στις εκτυπωμένες περιοχές του </a:t>
            </a:r>
            <a:r>
              <a:rPr lang="el-GR" dirty="0" smtClean="0"/>
              <a:t>καουτσούκ</a:t>
            </a:r>
          </a:p>
          <a:p>
            <a:r>
              <a:rPr lang="el-GR" dirty="0" smtClean="0"/>
              <a:t>Αλλαγή πε-χα (νερού και μελάνης και αναλωσίμων ) υλικών </a:t>
            </a:r>
          </a:p>
          <a:p>
            <a:r>
              <a:rPr lang="el-GR" dirty="0" smtClean="0"/>
              <a:t>Γαλακτοποίηση της μελάνης</a:t>
            </a:r>
          </a:p>
          <a:p>
            <a:r>
              <a:rPr lang="el-GR" dirty="0" smtClean="0"/>
              <a:t>Αύξηση του ιξώδους της μελάνης</a:t>
            </a:r>
          </a:p>
          <a:p>
            <a:r>
              <a:rPr lang="el-GR" dirty="0" smtClean="0"/>
              <a:t>Αλλαγή θερμοκρασιών κυλίνδρων &amp; συστημάτων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20579761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Ποσότητα </a:t>
            </a:r>
            <a:r>
              <a:rPr lang="el-GR" dirty="0" smtClean="0"/>
              <a:t>μελανιού </a:t>
            </a:r>
            <a:endParaRPr lang="el-GR" dirty="0"/>
          </a:p>
        </p:txBody>
      </p:sp>
      <p:sp>
        <p:nvSpPr>
          <p:cNvPr id="3" name="Θέση περιεχομένου 2"/>
          <p:cNvSpPr>
            <a:spLocks noGrp="1"/>
          </p:cNvSpPr>
          <p:nvPr>
            <p:ph idx="1"/>
          </p:nvPr>
        </p:nvSpPr>
        <p:spPr/>
        <p:txBody>
          <a:bodyPr>
            <a:normAutofit fontScale="92500" lnSpcReduction="10000"/>
          </a:bodyPr>
          <a:lstStyle/>
          <a:p>
            <a:pPr lvl="0"/>
            <a:r>
              <a:rPr lang="el-GR" dirty="0" smtClean="0"/>
              <a:t>Η </a:t>
            </a:r>
            <a:r>
              <a:rPr lang="el-GR" dirty="0"/>
              <a:t>υπερβολική ποσότητα μελανιού αυξάνει την ολίσθηση μεταξύ πλάκας και καουτσούκ</a:t>
            </a:r>
            <a:r>
              <a:rPr lang="el-GR" dirty="0" smtClean="0"/>
              <a:t>.</a:t>
            </a:r>
          </a:p>
          <a:p>
            <a:pPr lvl="0"/>
            <a:r>
              <a:rPr lang="el-GR" dirty="0" smtClean="0"/>
              <a:t> </a:t>
            </a:r>
            <a:r>
              <a:rPr lang="el-GR" dirty="0"/>
              <a:t>Μειώνουμε την ποσότητα της μελάνης και την ποσότητα της ύγρανσης. </a:t>
            </a:r>
            <a:endParaRPr lang="el-GR" dirty="0" smtClean="0"/>
          </a:p>
          <a:p>
            <a:pPr lvl="0"/>
            <a:r>
              <a:rPr lang="el-GR" dirty="0" smtClean="0"/>
              <a:t>Αν </a:t>
            </a:r>
            <a:r>
              <a:rPr lang="el-GR" dirty="0"/>
              <a:t>χρειαστεί προσθέτουμε μικρή ποσότητα αλκοόλης ή υποκατάστατου αλκοόλης στο διάλυμα ύγρανσης ώστε να </a:t>
            </a:r>
            <a:r>
              <a:rPr lang="el-GR" dirty="0" smtClean="0"/>
              <a:t>εξομαλυνθεί </a:t>
            </a:r>
            <a:r>
              <a:rPr lang="el-GR" dirty="0"/>
              <a:t>η απαιτούμενη ποσότητα </a:t>
            </a:r>
            <a:r>
              <a:rPr lang="el-GR" dirty="0" smtClean="0"/>
              <a:t>μελάνης-πυκνότητα. </a:t>
            </a:r>
          </a:p>
          <a:p>
            <a:pPr lvl="0"/>
            <a:r>
              <a:rPr lang="el-GR" dirty="0" smtClean="0"/>
              <a:t>Όσο </a:t>
            </a:r>
            <a:r>
              <a:rPr lang="el-GR" dirty="0"/>
              <a:t>λιγότερο βρεγμένη είναι η εκτυπωτική πλάκα τόσο λιγότερο μελάνι θα χρειάζεται για να δίνει ένταση και </a:t>
            </a:r>
            <a:r>
              <a:rPr lang="el-GR" dirty="0" smtClean="0"/>
              <a:t>(κορεσμένη) απόχρωση.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42713317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Συσσώρευση κομματιών επίστρωσης </a:t>
            </a:r>
          </a:p>
        </p:txBody>
      </p:sp>
      <p:sp>
        <p:nvSpPr>
          <p:cNvPr id="3" name="Θέση περιεχομένου 2"/>
          <p:cNvSpPr>
            <a:spLocks noGrp="1"/>
          </p:cNvSpPr>
          <p:nvPr>
            <p:ph idx="1"/>
          </p:nvPr>
        </p:nvSpPr>
        <p:spPr/>
        <p:txBody>
          <a:bodyPr/>
          <a:lstStyle/>
          <a:p>
            <a:pPr marL="0" lvl="0" indent="0">
              <a:buNone/>
            </a:pPr>
            <a:r>
              <a:rPr lang="el-GR" dirty="0" smtClean="0"/>
              <a:t>Συσσώρευση κομματιών επίστρωσης (σκουπιδιών), στις εκτυπωμένες περιοχές του καουτσούκ. </a:t>
            </a:r>
          </a:p>
          <a:p>
            <a:r>
              <a:rPr lang="el-GR" dirty="0" smtClean="0"/>
              <a:t>Συνήθως </a:t>
            </a:r>
            <a:r>
              <a:rPr lang="el-GR" dirty="0"/>
              <a:t>το πρόβλημα αυτό εμφανίζεται στους μεσαίους τόνους της δεύτερης ή της επόμενης μονάδας μιας πολύχρωμης μηχανής και δημιουργεί μία κατάσταση με ποικίλα χρώματα, την οποία προκαλούν οι μετατοπισμένες κουκίδες.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1510453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μηχανών </a:t>
            </a:r>
            <a:r>
              <a:rPr lang="en-US" sz="3600" b="0" dirty="0"/>
              <a:t>1/2</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dirty="0"/>
              <a:t>Το μέγεθος των εκτυπωτικών μηχανών διαφέρει ανάλογα με τον αριθμό των μονάδων τους και περιλαμβάνονται οι </a:t>
            </a:r>
            <a:r>
              <a:rPr lang="el-GR" dirty="0" smtClean="0"/>
              <a:t>συνδυασμοί</a:t>
            </a:r>
            <a:r>
              <a:rPr lang="en-US" dirty="0" smtClean="0"/>
              <a:t>:</a:t>
            </a:r>
          </a:p>
          <a:p>
            <a:r>
              <a:rPr lang="el-GR" dirty="0"/>
              <a:t>Μονόχρωμες, που χρησιμοποιούν μόνο μία μονάδα </a:t>
            </a:r>
            <a:r>
              <a:rPr lang="el-GR" dirty="0" smtClean="0"/>
              <a:t>εκτύπωσης</a:t>
            </a:r>
            <a:endParaRPr lang="en-US" dirty="0" smtClean="0"/>
          </a:p>
          <a:p>
            <a:r>
              <a:rPr lang="el-GR" dirty="0"/>
              <a:t>Δίχρωμες, που χρησιμοποιούν δύο μονάδες</a:t>
            </a:r>
            <a:r>
              <a:rPr lang="el-GR" dirty="0" smtClean="0"/>
              <a:t>,</a:t>
            </a:r>
            <a:endParaRPr lang="en-US" dirty="0" smtClean="0"/>
          </a:p>
          <a:p>
            <a:r>
              <a:rPr lang="el-GR" dirty="0"/>
              <a:t>Τετράχρωμες</a:t>
            </a:r>
            <a:r>
              <a:rPr lang="en-US" dirty="0"/>
              <a:t>, </a:t>
            </a:r>
            <a:r>
              <a:rPr lang="el-GR" dirty="0"/>
              <a:t>επίπεδες</a:t>
            </a:r>
            <a:r>
              <a:rPr lang="en-US" dirty="0"/>
              <a:t> - </a:t>
            </a:r>
            <a:r>
              <a:rPr lang="el-GR" dirty="0"/>
              <a:t>φύλλου</a:t>
            </a:r>
            <a:r>
              <a:rPr lang="en-US" dirty="0"/>
              <a:t>, </a:t>
            </a:r>
            <a:r>
              <a:rPr lang="el-GR" dirty="0"/>
              <a:t>εκτυπωτικές μονάδες για ταυτόχρονη εκτύπωση</a:t>
            </a:r>
            <a:r>
              <a:rPr lang="en-US" dirty="0"/>
              <a:t>, cyan (C), </a:t>
            </a:r>
            <a:r>
              <a:rPr lang="en-US" dirty="0" smtClean="0"/>
              <a:t>magenta (M</a:t>
            </a:r>
            <a:r>
              <a:rPr lang="en-US" dirty="0"/>
              <a:t>), yellow (Y) </a:t>
            </a:r>
            <a:r>
              <a:rPr lang="el-GR" dirty="0"/>
              <a:t>και</a:t>
            </a:r>
            <a:r>
              <a:rPr lang="en-US" dirty="0"/>
              <a:t> black (K), (4</a:t>
            </a:r>
            <a:r>
              <a:rPr lang="el-GR" dirty="0"/>
              <a:t>χρωμία</a:t>
            </a:r>
            <a:r>
              <a:rPr lang="en-US" dirty="0" smtClean="0"/>
              <a:t>)</a:t>
            </a:r>
          </a:p>
          <a:p>
            <a:r>
              <a:rPr lang="el-GR" dirty="0"/>
              <a:t>Εξάχρωμες που χρησιμοποιούν έξι μονάδες.</a:t>
            </a:r>
            <a:endParaRPr lang="en-US" dirty="0" smtClean="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4342233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4. Συνθήκες</a:t>
            </a:r>
            <a:endParaRPr lang="el-GR" dirty="0"/>
          </a:p>
        </p:txBody>
      </p:sp>
      <p:sp>
        <p:nvSpPr>
          <p:cNvPr id="3" name="Θέση περιεχομένου 2"/>
          <p:cNvSpPr>
            <a:spLocks noGrp="1"/>
          </p:cNvSpPr>
          <p:nvPr>
            <p:ph idx="1"/>
          </p:nvPr>
        </p:nvSpPr>
        <p:spPr/>
        <p:txBody>
          <a:bodyPr/>
          <a:lstStyle/>
          <a:p>
            <a:r>
              <a:rPr lang="el-GR" dirty="0"/>
              <a:t>Υγρό περιβάλλον - Ξηρό </a:t>
            </a:r>
            <a:r>
              <a:rPr lang="el-GR" dirty="0" smtClean="0"/>
              <a:t>περιβάλλον</a:t>
            </a:r>
          </a:p>
          <a:p>
            <a:r>
              <a:rPr lang="el-GR" dirty="0"/>
              <a:t>Η θερμοκρασία της </a:t>
            </a:r>
            <a:r>
              <a:rPr lang="el-GR" dirty="0" smtClean="0"/>
              <a:t>μηχανής</a:t>
            </a:r>
          </a:p>
          <a:p>
            <a:r>
              <a:rPr lang="el-GR" dirty="0"/>
              <a:t>Ποσοστό μελάνωσης </a:t>
            </a:r>
            <a:r>
              <a:rPr lang="el-GR" dirty="0" smtClean="0"/>
              <a:t>περιοχών &amp; γεωμετρία εκτυπούμενης επιφάνειας</a:t>
            </a:r>
          </a:p>
          <a:p>
            <a:r>
              <a:rPr lang="el-GR" dirty="0" smtClean="0"/>
              <a:t>Θερμοκρασία περιβάλλοντος.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8982544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Υγρό-ξηρό περιβάλλον</a:t>
            </a:r>
            <a:endParaRPr lang="el-GR" dirty="0"/>
          </a:p>
        </p:txBody>
      </p:sp>
      <p:sp>
        <p:nvSpPr>
          <p:cNvPr id="3" name="Θέση περιεχομένου 2"/>
          <p:cNvSpPr>
            <a:spLocks noGrp="1"/>
          </p:cNvSpPr>
          <p:nvPr>
            <p:ph idx="1"/>
          </p:nvPr>
        </p:nvSpPr>
        <p:spPr/>
        <p:txBody>
          <a:bodyPr>
            <a:normAutofit fontScale="92500" lnSpcReduction="10000"/>
          </a:bodyPr>
          <a:lstStyle/>
          <a:p>
            <a:pPr lvl="0"/>
            <a:r>
              <a:rPr lang="el-GR" dirty="0" smtClean="0"/>
              <a:t>Οι </a:t>
            </a:r>
            <a:r>
              <a:rPr lang="el-GR" dirty="0"/>
              <a:t>δύο αυτοί παράγοντες έχουν ως αποτέλεσμα την συστολή ή και την διαστολή του </a:t>
            </a:r>
            <a:r>
              <a:rPr lang="el-GR" dirty="0" smtClean="0"/>
              <a:t>χαρτιού</a:t>
            </a:r>
            <a:r>
              <a:rPr lang="el-GR" dirty="0"/>
              <a:t>. </a:t>
            </a:r>
            <a:endParaRPr lang="el-GR" dirty="0" smtClean="0"/>
          </a:p>
          <a:p>
            <a:pPr lvl="0"/>
            <a:r>
              <a:rPr lang="el-GR" dirty="0" smtClean="0"/>
              <a:t>Η </a:t>
            </a:r>
            <a:r>
              <a:rPr lang="el-GR" dirty="0"/>
              <a:t>υγρασία διαστέλλει τα φύλλα με αποτέλεσμα την αλλαγή των διαστάσεων τους, γεγονός που προκαλεί προβλήματα συμπτώσεων κατά την εκτύπωση. </a:t>
            </a:r>
            <a:endParaRPr lang="el-GR" dirty="0" smtClean="0"/>
          </a:p>
          <a:p>
            <a:pPr lvl="0"/>
            <a:r>
              <a:rPr lang="el-GR" dirty="0" smtClean="0"/>
              <a:t>Επίσης </a:t>
            </a:r>
            <a:r>
              <a:rPr lang="el-GR" dirty="0"/>
              <a:t>μπορεί να προκαλέσει κύρτωση των φύλλων και ανομοιότητες στην εκτύπωση. </a:t>
            </a:r>
            <a:endParaRPr lang="el-GR" dirty="0" smtClean="0"/>
          </a:p>
          <a:p>
            <a:pPr lvl="0"/>
            <a:r>
              <a:rPr lang="el-GR" b="1" dirty="0" smtClean="0"/>
              <a:t>Το </a:t>
            </a:r>
            <a:r>
              <a:rPr lang="el-GR" b="1" dirty="0"/>
              <a:t>πρόβλημα αντιμετωπίζεται </a:t>
            </a:r>
            <a:r>
              <a:rPr lang="el-GR" dirty="0"/>
              <a:t>με σταθερό κλιματισμό του χώρου έτσι ώστε να διατηρείται σταθερή η θερμοκρασία-υγρασία.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461533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Θερμοκρασία μηχανής</a:t>
            </a:r>
            <a:endParaRPr lang="el-GR" dirty="0"/>
          </a:p>
        </p:txBody>
      </p:sp>
      <p:sp>
        <p:nvSpPr>
          <p:cNvPr id="3" name="Θέση περιεχομένου 2"/>
          <p:cNvSpPr>
            <a:spLocks noGrp="1"/>
          </p:cNvSpPr>
          <p:nvPr>
            <p:ph idx="1"/>
          </p:nvPr>
        </p:nvSpPr>
        <p:spPr/>
        <p:txBody>
          <a:bodyPr/>
          <a:lstStyle/>
          <a:p>
            <a:pPr lvl="0"/>
            <a:r>
              <a:rPr lang="el-GR" dirty="0" smtClean="0"/>
              <a:t>Όταν </a:t>
            </a:r>
            <a:r>
              <a:rPr lang="el-GR" dirty="0"/>
              <a:t>μεταβάλλεται αλλάζουν και οι συντελεστές της εκτύπωσης.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34189024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Ποσοστό μελάνωσης </a:t>
            </a:r>
            <a:r>
              <a:rPr lang="el-GR" dirty="0" smtClean="0"/>
              <a:t>περιοχών</a:t>
            </a:r>
            <a:endParaRPr lang="el-GR" dirty="0"/>
          </a:p>
        </p:txBody>
      </p:sp>
      <p:sp>
        <p:nvSpPr>
          <p:cNvPr id="3" name="Θέση περιεχομένου 2"/>
          <p:cNvSpPr>
            <a:spLocks noGrp="1"/>
          </p:cNvSpPr>
          <p:nvPr>
            <p:ph idx="1"/>
          </p:nvPr>
        </p:nvSpPr>
        <p:spPr/>
        <p:txBody>
          <a:bodyPr/>
          <a:lstStyle/>
          <a:p>
            <a:pPr lvl="0"/>
            <a:r>
              <a:rPr lang="el-GR" dirty="0" smtClean="0"/>
              <a:t>Η </a:t>
            </a:r>
            <a:r>
              <a:rPr lang="el-GR" dirty="0"/>
              <a:t>μετάβαση από περιοχές μικρής ή μεγάλης μελάνωσης σε περιοχές μηδενικής μελάνωσης προκαλεί προβλήματα συμπτώσεων. </a:t>
            </a:r>
            <a:endParaRPr lang="el-GR" dirty="0" smtClean="0"/>
          </a:p>
          <a:p>
            <a:pPr lvl="0"/>
            <a:r>
              <a:rPr lang="el-GR" dirty="0" smtClean="0"/>
              <a:t>Το </a:t>
            </a:r>
            <a:r>
              <a:rPr lang="el-GR" dirty="0"/>
              <a:t>πρόβλημα αντιμετωπίζεται με σχετική ρευστοποίηση της μελάνης με ειδική πάστα και πολύ προσοχή έτσι ώστε να μη μειωθεί η ένταση της μελάνης.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5448523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5. Μετρήσεις</a:t>
            </a:r>
            <a:endParaRPr lang="el-GR" dirty="0"/>
          </a:p>
        </p:txBody>
      </p:sp>
      <p:sp>
        <p:nvSpPr>
          <p:cNvPr id="3" name="Θέση περιεχομένου 2"/>
          <p:cNvSpPr>
            <a:spLocks noGrp="1"/>
          </p:cNvSpPr>
          <p:nvPr>
            <p:ph idx="1"/>
          </p:nvPr>
        </p:nvSpPr>
        <p:spPr/>
        <p:txBody>
          <a:bodyPr/>
          <a:lstStyle/>
          <a:p>
            <a:pPr lvl="0"/>
            <a:r>
              <a:rPr lang="el-GR" u="sng" dirty="0"/>
              <a:t>Εκτυπωτική πλάκα</a:t>
            </a:r>
            <a:r>
              <a:rPr lang="el-GR" dirty="0"/>
              <a:t>. Η εκτυπωτική πλάκα έχει κατασκευαστεί σύμφωνα με τις προδιαγραφές. Επίσης οι μετρήσεις να γίνονται βάση των προτύπων παραγωγής </a:t>
            </a:r>
            <a:r>
              <a:rPr lang="el-GR" dirty="0" smtClean="0"/>
              <a:t>των και </a:t>
            </a:r>
            <a:r>
              <a:rPr lang="el-GR" dirty="0"/>
              <a:t>των σταθερών, βάσει του </a:t>
            </a:r>
            <a:r>
              <a:rPr lang="en-US" dirty="0"/>
              <a:t>ISO</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14348457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6. Κοινωνικά </a:t>
            </a:r>
            <a:r>
              <a:rPr lang="el-GR" dirty="0"/>
              <a:t>ζητήματα </a:t>
            </a:r>
          </a:p>
        </p:txBody>
      </p:sp>
      <p:sp>
        <p:nvSpPr>
          <p:cNvPr id="3" name="Θέση περιεχομένου 2"/>
          <p:cNvSpPr>
            <a:spLocks noGrp="1"/>
          </p:cNvSpPr>
          <p:nvPr>
            <p:ph idx="1"/>
          </p:nvPr>
        </p:nvSpPr>
        <p:spPr/>
        <p:txBody>
          <a:bodyPr/>
          <a:lstStyle/>
          <a:p>
            <a:pPr marL="0" indent="0">
              <a:buNone/>
            </a:pPr>
            <a:r>
              <a:rPr lang="el-GR" dirty="0"/>
              <a:t>Οι γνώσεις στο ανθρώπινο δυναμικό (του χειρισμού των εκτυπωτικών μηχανών) αλλά και των υλικών, καθώς η κατάρτιση και η συμπεριφορά, δημιουργούν τις </a:t>
            </a:r>
            <a:r>
              <a:rPr lang="el-GR" dirty="0" smtClean="0"/>
              <a:t>προϋποθέσεις </a:t>
            </a:r>
            <a:r>
              <a:rPr lang="el-GR" dirty="0"/>
              <a:t>για δημιουργία ή λύση προβλημάτων.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1155049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Προϋποθέσεις επίτευξης σωστής εκτύπωσης </a:t>
            </a:r>
            <a:r>
              <a:rPr lang="el-GR" sz="3100" b="0" dirty="0" smtClean="0"/>
              <a:t>1/2</a:t>
            </a:r>
            <a:endParaRPr lang="el-GR" sz="31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352922846"/>
              </p:ext>
            </p:extLst>
          </p:nvPr>
        </p:nvGraphicFramePr>
        <p:xfrm>
          <a:off x="395536" y="1412776"/>
          <a:ext cx="8229600" cy="3931920"/>
        </p:xfrm>
        <a:graphic>
          <a:graphicData uri="http://schemas.openxmlformats.org/drawingml/2006/table">
            <a:tbl>
              <a:tblPr bandRow="1">
                <a:tableStyleId>{5C22544A-7EE6-4342-B048-85BDC9FD1C3A}</a:tableStyleId>
              </a:tblPr>
              <a:tblGrid>
                <a:gridCol w="2386608"/>
                <a:gridCol w="5842992"/>
              </a:tblGrid>
              <a:tr h="754320">
                <a:tc>
                  <a:txBody>
                    <a:bodyPr/>
                    <a:lstStyle/>
                    <a:p>
                      <a:r>
                        <a:rPr lang="el-GR" sz="1800" kern="1200" dirty="0" smtClean="0">
                          <a:solidFill>
                            <a:schemeClr val="dk1"/>
                          </a:solidFill>
                          <a:effectLst/>
                          <a:latin typeface="+mn-lt"/>
                          <a:ea typeface="+mn-ea"/>
                          <a:cs typeface="+mn-cs"/>
                        </a:rPr>
                        <a:t>Εκτυπωτική πλάκα σωστά προετοιμασμένη από το τμήμα κατασκευής πλακών.</a:t>
                      </a:r>
                      <a:endParaRPr lang="el-GR" dirty="0"/>
                    </a:p>
                  </a:txBody>
                  <a:tcPr/>
                </a:tc>
                <a:tc>
                  <a:txBody>
                    <a:bodyPr/>
                    <a:lstStyle/>
                    <a:p>
                      <a:r>
                        <a:rPr lang="el-GR" sz="1800" kern="1200" dirty="0" smtClean="0">
                          <a:solidFill>
                            <a:schemeClr val="dk1"/>
                          </a:solidFill>
                          <a:effectLst/>
                          <a:latin typeface="+mn-lt"/>
                          <a:ea typeface="+mn-ea"/>
                          <a:cs typeface="+mn-cs"/>
                        </a:rPr>
                        <a:t>Όταν τυπώνουμε πολύχρωμες εκτυπωτικές εργασίες, είναι απαραίτητο να συγκρίνουμε την κουκίδα στην πλάκα με αυτήν του τυπωμένου δοκιμίου. Η κουκίδα στην πλάκα πρέπει να είναι ελαφρώς μικρότερη, επειδή η πίεση της πλάκας τείνει να αυξάνει πάντα τις διαστάσεις</a:t>
                      </a:r>
                      <a:endParaRPr lang="el-GR" dirty="0"/>
                    </a:p>
                  </a:txBody>
                  <a:tcPr/>
                </a:tc>
              </a:tr>
              <a:tr h="370840">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Αυτόματος χαρτοθέτης</a:t>
                      </a:r>
                    </a:p>
                  </a:txBody>
                  <a:tcPr marL="68580" marR="68580" marT="0" marB="0"/>
                </a:tc>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Το χαρτί στον αυτόματο χαρτοθέτη πρέπει να έχει εντελώς επίπεδη μορφή για να διευκολύνει τη λειτουργία του, πρέπει επίσης το χαρτί να είναι σωστά τετραγωνισμένο, όχι πολύ υγρό, όχι πολύ στεγνό, όχι πολύ όξινο.</a:t>
                      </a:r>
                    </a:p>
                  </a:txBody>
                  <a:tcPr marL="68580" marR="68580" marT="0" marB="0"/>
                </a:tc>
              </a:tr>
              <a:tr h="370840">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Μελάνη μεγάλης χρωματικής δύναμης</a:t>
                      </a:r>
                    </a:p>
                  </a:txBody>
                  <a:tcPr marL="68580" marR="68580" marT="0" marB="0"/>
                </a:tc>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Ούτε υπερβολικά αλλά ούτε και λίγο κολλητική.</a:t>
                      </a:r>
                    </a:p>
                  </a:txBody>
                  <a:tcPr marL="68580" marR="68580" marT="0" marB="0"/>
                </a:tc>
              </a:tr>
              <a:tr h="343753">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Μελανωτές σε καλή κατάσταση</a:t>
                      </a:r>
                    </a:p>
                  </a:txBody>
                  <a:tcPr marL="68580" marR="68580" marT="0" marB="0"/>
                </a:tc>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Ρυθμισμένοι ώστε να πιέζουν ελαφρά ομοιόμορφα και παράλληλα την Εκτυπωτική πλάκα και τους παλινδρομικούς χωρίς ανοχές των κουζινέτων (έδρανα ).</a:t>
                      </a:r>
                    </a:p>
                  </a:txBody>
                  <a:tcPr marL="68580" marR="68580" marT="0" marB="0"/>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3351061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Προϋποθέσεις επίτευξης σωστής εκτύπωσης </a:t>
            </a:r>
            <a:r>
              <a:rPr lang="el-GR" sz="3600" b="0" dirty="0" smtClean="0"/>
              <a:t>2/2</a:t>
            </a:r>
            <a:endParaRPr lang="el-GR" sz="36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642156578"/>
              </p:ext>
            </p:extLst>
          </p:nvPr>
        </p:nvGraphicFramePr>
        <p:xfrm>
          <a:off x="395536" y="1412776"/>
          <a:ext cx="8229600" cy="3573720"/>
        </p:xfrm>
        <a:graphic>
          <a:graphicData uri="http://schemas.openxmlformats.org/drawingml/2006/table">
            <a:tbl>
              <a:tblPr bandRow="1">
                <a:tableStyleId>{5C22544A-7EE6-4342-B048-85BDC9FD1C3A}</a:tableStyleId>
              </a:tblPr>
              <a:tblGrid>
                <a:gridCol w="2386608"/>
                <a:gridCol w="5842992"/>
              </a:tblGrid>
              <a:tr h="754320">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Υγρό επίβρεξης γνωστής οξύτητας</a:t>
                      </a:r>
                    </a:p>
                  </a:txBody>
                  <a:tcPr marL="68580" marR="68580" marT="0" marB="0"/>
                </a:tc>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Διανεμημένο σε λογική ποσότητα</a:t>
                      </a:r>
                    </a:p>
                  </a:txBody>
                  <a:tcPr marL="68580" marR="68580" marT="0" marB="0"/>
                </a:tc>
              </a:tr>
              <a:tr h="370840">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Υγραντές σε καλή κατάσταση</a:t>
                      </a:r>
                    </a:p>
                  </a:txBody>
                  <a:tcPr marL="68580" marR="68580" marT="0" marB="0"/>
                </a:tc>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Κανονικής διαμέτρου, σωστά ρυθμισμένοι προς την πλάκα.</a:t>
                      </a:r>
                    </a:p>
                  </a:txBody>
                  <a:tcPr marL="68580" marR="68580" marT="0" marB="0"/>
                </a:tc>
              </a:tr>
              <a:tr h="370840">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Καουτσούκ κανονικού πάχους</a:t>
                      </a:r>
                    </a:p>
                  </a:txBody>
                  <a:tcPr marL="68580" marR="68580" marT="0" marB="0"/>
                </a:tc>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Επαρκώς τανυσμένο, μη γυαλισμένο, μη κολλητικό, χωρίς υποχωρήσεις και χαράξεις της επιφάνειας του.</a:t>
                      </a:r>
                    </a:p>
                  </a:txBody>
                  <a:tcPr marL="68580" marR="68580" marT="0" marB="0"/>
                </a:tc>
              </a:tr>
              <a:tr h="343753">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Επένδυση κυλίνδρων</a:t>
                      </a:r>
                    </a:p>
                  </a:txBody>
                  <a:tcPr marL="68580" marR="68580" marT="0" marB="0"/>
                </a:tc>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Υπολογισμένη επένδυση των κυλίνδρων κάτω από την πλάκα και το καουτσούκ .</a:t>
                      </a:r>
                    </a:p>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 </a:t>
                      </a:r>
                    </a:p>
                  </a:txBody>
                  <a:tcPr marL="68580" marR="68580" marT="0" marB="0"/>
                </a:tc>
              </a:tr>
              <a:tr h="343753">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Ελάχιστη δυνατή πίεση μεταξύ των κυλίνδρων</a:t>
                      </a:r>
                    </a:p>
                  </a:txBody>
                  <a:tcPr marL="68580" marR="68580" marT="0" marB="0"/>
                </a:tc>
                <a:tc>
                  <a:txBody>
                    <a:bodyPr/>
                    <a:lstStyle/>
                    <a:p>
                      <a:pPr marL="0" marR="201295" algn="l" defTabSz="914400" rtl="0" eaLnBrk="1" latinLnBrk="0" hangingPunct="1">
                        <a:spcBef>
                          <a:spcPts val="600"/>
                        </a:spcBef>
                        <a:spcAft>
                          <a:spcPts val="0"/>
                        </a:spcAft>
                      </a:pPr>
                      <a:r>
                        <a:rPr lang="el-GR" sz="1800" kern="1200" dirty="0">
                          <a:solidFill>
                            <a:schemeClr val="dk1"/>
                          </a:solidFill>
                          <a:effectLst/>
                          <a:latin typeface="+mn-lt"/>
                          <a:ea typeface="+mn-ea"/>
                          <a:cs typeface="+mn-cs"/>
                        </a:rPr>
                        <a:t>Μεταξύ κυλίνδρου πλάκας και κυλίνδρου καουτσούκ, ανάλογα με τις ανάγκες κάθε φορά.</a:t>
                      </a:r>
                    </a:p>
                  </a:txBody>
                  <a:tcPr marL="68580" marR="68580" marT="0" marB="0"/>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40287059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Ποιοτικός έλεγχος</a:t>
            </a:r>
            <a:endParaRPr lang="el-GR" dirty="0"/>
          </a:p>
        </p:txBody>
      </p:sp>
      <p:sp>
        <p:nvSpPr>
          <p:cNvPr id="3" name="Θέση περιεχομένου 2"/>
          <p:cNvSpPr>
            <a:spLocks noGrp="1"/>
          </p:cNvSpPr>
          <p:nvPr>
            <p:ph idx="1"/>
          </p:nvPr>
        </p:nvSpPr>
        <p:spPr/>
        <p:txBody>
          <a:bodyPr/>
          <a:lstStyle/>
          <a:p>
            <a:r>
              <a:rPr lang="el-GR" dirty="0"/>
              <a:t>Ο γκουρού της ποιότητας </a:t>
            </a:r>
            <a:r>
              <a:rPr lang="en-US" b="1" dirty="0" smtClean="0"/>
              <a:t>Ishikawa</a:t>
            </a:r>
            <a:r>
              <a:rPr lang="el-GR" dirty="0" smtClean="0"/>
              <a:t>, </a:t>
            </a:r>
            <a:r>
              <a:rPr lang="el-GR" dirty="0"/>
              <a:t>προτείνει ένα μοντέλο</a:t>
            </a:r>
            <a:r>
              <a:rPr lang="el-GR" dirty="0" smtClean="0"/>
              <a:t>, στο </a:t>
            </a:r>
            <a:r>
              <a:rPr lang="el-GR" dirty="0"/>
              <a:t>οποίο περιγράφει με σχεδιαστικό τρόπο την γενική προσέγγιση, στο πρόβλημα της </a:t>
            </a:r>
            <a:r>
              <a:rPr lang="el-GR" dirty="0" smtClean="0"/>
              <a:t>ποιότητας</a:t>
            </a:r>
            <a:r>
              <a:rPr lang="el-GR" dirty="0"/>
              <a:t> </a:t>
            </a:r>
            <a:r>
              <a:rPr lang="el-GR" dirty="0" smtClean="0"/>
              <a:t>(</a:t>
            </a:r>
            <a:r>
              <a:rPr lang="en-US" dirty="0" smtClean="0"/>
              <a:t>Ishikawa, 1985)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24179190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Διάγραμμα </a:t>
            </a:r>
            <a:r>
              <a:rPr lang="en-US" dirty="0" smtClean="0"/>
              <a:t>Ishikawa</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grpSp>
        <p:nvGrpSpPr>
          <p:cNvPr id="27" name="Ομάδα 26"/>
          <p:cNvGrpSpPr/>
          <p:nvPr/>
        </p:nvGrpSpPr>
        <p:grpSpPr>
          <a:xfrm>
            <a:off x="347395" y="1835532"/>
            <a:ext cx="8708609" cy="2673588"/>
            <a:chOff x="107504" y="2276872"/>
            <a:chExt cx="8708609" cy="2673588"/>
          </a:xfrm>
        </p:grpSpPr>
        <p:cxnSp>
          <p:nvCxnSpPr>
            <p:cNvPr id="6" name="Ευθεία γραμμή σύνδεσης 5"/>
            <p:cNvCxnSpPr/>
            <p:nvPr/>
          </p:nvCxnSpPr>
          <p:spPr>
            <a:xfrm>
              <a:off x="1331640" y="3645024"/>
              <a:ext cx="676875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1835696" y="2780928"/>
              <a:ext cx="1296144"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4716016" y="2924944"/>
              <a:ext cx="1008112"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7236296" y="2924944"/>
              <a:ext cx="108012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1835696" y="3645024"/>
              <a:ext cx="1296144"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4716016" y="3645024"/>
              <a:ext cx="1008112"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7236296" y="3645024"/>
              <a:ext cx="864096"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70405" y="2276872"/>
              <a:ext cx="2269547" cy="369332"/>
            </a:xfrm>
            <a:prstGeom prst="rect">
              <a:avLst/>
            </a:prstGeom>
            <a:noFill/>
          </p:spPr>
          <p:txBody>
            <a:bodyPr wrap="square" rtlCol="0">
              <a:spAutoFit/>
            </a:bodyPr>
            <a:lstStyle/>
            <a:p>
              <a:r>
                <a:rPr lang="el-GR" dirty="0" smtClean="0"/>
                <a:t>Τεχνολογία-Μηχανή</a:t>
              </a:r>
              <a:endParaRPr lang="el-GR" dirty="0"/>
            </a:p>
          </p:txBody>
        </p:sp>
        <p:sp>
          <p:nvSpPr>
            <p:cNvPr id="21" name="TextBox 20"/>
            <p:cNvSpPr txBox="1"/>
            <p:nvPr/>
          </p:nvSpPr>
          <p:spPr>
            <a:xfrm>
              <a:off x="4940759" y="2429272"/>
              <a:ext cx="1431442" cy="369332"/>
            </a:xfrm>
            <a:prstGeom prst="rect">
              <a:avLst/>
            </a:prstGeom>
            <a:noFill/>
          </p:spPr>
          <p:txBody>
            <a:bodyPr wrap="square" rtlCol="0">
              <a:spAutoFit/>
            </a:bodyPr>
            <a:lstStyle/>
            <a:p>
              <a:r>
                <a:rPr lang="el-GR" dirty="0" smtClean="0"/>
                <a:t>Άνθρωπος</a:t>
              </a:r>
              <a:endParaRPr lang="el-GR" dirty="0"/>
            </a:p>
          </p:txBody>
        </p:sp>
        <p:sp>
          <p:nvSpPr>
            <p:cNvPr id="22" name="TextBox 21"/>
            <p:cNvSpPr txBox="1"/>
            <p:nvPr/>
          </p:nvSpPr>
          <p:spPr>
            <a:xfrm>
              <a:off x="7384671" y="2450135"/>
              <a:ext cx="1431442" cy="369332"/>
            </a:xfrm>
            <a:prstGeom prst="rect">
              <a:avLst/>
            </a:prstGeom>
            <a:noFill/>
          </p:spPr>
          <p:txBody>
            <a:bodyPr wrap="square" rtlCol="0">
              <a:spAutoFit/>
            </a:bodyPr>
            <a:lstStyle/>
            <a:p>
              <a:r>
                <a:rPr lang="el-GR" dirty="0" smtClean="0"/>
                <a:t>Μετρήσεις</a:t>
              </a:r>
              <a:endParaRPr lang="el-GR" dirty="0"/>
            </a:p>
          </p:txBody>
        </p:sp>
        <p:sp>
          <p:nvSpPr>
            <p:cNvPr id="23" name="TextBox 22"/>
            <p:cNvSpPr txBox="1"/>
            <p:nvPr/>
          </p:nvSpPr>
          <p:spPr>
            <a:xfrm>
              <a:off x="6888930" y="4581128"/>
              <a:ext cx="1927183" cy="369332"/>
            </a:xfrm>
            <a:prstGeom prst="rect">
              <a:avLst/>
            </a:prstGeom>
            <a:noFill/>
          </p:spPr>
          <p:txBody>
            <a:bodyPr wrap="square" rtlCol="0">
              <a:spAutoFit/>
            </a:bodyPr>
            <a:lstStyle/>
            <a:p>
              <a:r>
                <a:rPr lang="el-GR" dirty="0" smtClean="0"/>
                <a:t>Κοινωνικά </a:t>
              </a:r>
              <a:r>
                <a:rPr lang="en-US" dirty="0" smtClean="0"/>
                <a:t>status</a:t>
              </a:r>
              <a:endParaRPr lang="el-GR" dirty="0"/>
            </a:p>
          </p:txBody>
        </p:sp>
        <p:sp>
          <p:nvSpPr>
            <p:cNvPr id="24" name="TextBox 23"/>
            <p:cNvSpPr txBox="1"/>
            <p:nvPr/>
          </p:nvSpPr>
          <p:spPr>
            <a:xfrm>
              <a:off x="4438508" y="4581128"/>
              <a:ext cx="1933693" cy="369332"/>
            </a:xfrm>
            <a:prstGeom prst="rect">
              <a:avLst/>
            </a:prstGeom>
            <a:noFill/>
          </p:spPr>
          <p:txBody>
            <a:bodyPr wrap="square" rtlCol="0">
              <a:spAutoFit/>
            </a:bodyPr>
            <a:lstStyle/>
            <a:p>
              <a:r>
                <a:rPr lang="el-GR" dirty="0" smtClean="0"/>
                <a:t>Συνθήκες-Υλικά</a:t>
              </a:r>
              <a:endParaRPr lang="el-GR" dirty="0"/>
            </a:p>
          </p:txBody>
        </p:sp>
        <p:sp>
          <p:nvSpPr>
            <p:cNvPr id="25" name="TextBox 24"/>
            <p:cNvSpPr txBox="1"/>
            <p:nvPr/>
          </p:nvSpPr>
          <p:spPr>
            <a:xfrm>
              <a:off x="2521920" y="4581128"/>
              <a:ext cx="1431442" cy="369332"/>
            </a:xfrm>
            <a:prstGeom prst="rect">
              <a:avLst/>
            </a:prstGeom>
            <a:noFill/>
          </p:spPr>
          <p:txBody>
            <a:bodyPr wrap="square" rtlCol="0">
              <a:spAutoFit/>
            </a:bodyPr>
            <a:lstStyle/>
            <a:p>
              <a:r>
                <a:rPr lang="el-GR" dirty="0" smtClean="0"/>
                <a:t>Μέθοδος</a:t>
              </a:r>
              <a:endParaRPr lang="el-GR" dirty="0"/>
            </a:p>
          </p:txBody>
        </p:sp>
        <p:sp>
          <p:nvSpPr>
            <p:cNvPr id="26" name="TextBox 25"/>
            <p:cNvSpPr txBox="1"/>
            <p:nvPr/>
          </p:nvSpPr>
          <p:spPr>
            <a:xfrm>
              <a:off x="107504" y="3460358"/>
              <a:ext cx="1431442" cy="646331"/>
            </a:xfrm>
            <a:prstGeom prst="rect">
              <a:avLst/>
            </a:prstGeom>
            <a:noFill/>
          </p:spPr>
          <p:txBody>
            <a:bodyPr wrap="square" rtlCol="0">
              <a:spAutoFit/>
            </a:bodyPr>
            <a:lstStyle/>
            <a:p>
              <a:r>
                <a:rPr lang="el-GR" dirty="0" smtClean="0"/>
                <a:t>Πρόβλημα ποιότητας</a:t>
              </a:r>
              <a:endParaRPr lang="el-GR" dirty="0"/>
            </a:p>
          </p:txBody>
        </p:sp>
      </p:grpSp>
      <p:sp>
        <p:nvSpPr>
          <p:cNvPr id="28" name="Ορθογώνιο 27"/>
          <p:cNvSpPr/>
          <p:nvPr/>
        </p:nvSpPr>
        <p:spPr>
          <a:xfrm>
            <a:off x="1778837" y="5373216"/>
            <a:ext cx="6129398" cy="369332"/>
          </a:xfrm>
          <a:prstGeom prst="rect">
            <a:avLst/>
          </a:prstGeom>
        </p:spPr>
        <p:txBody>
          <a:bodyPr wrap="square">
            <a:spAutoFit/>
          </a:bodyPr>
          <a:lstStyle/>
          <a:p>
            <a:r>
              <a:rPr lang="el-GR" dirty="0"/>
              <a:t>Ι</a:t>
            </a:r>
            <a:r>
              <a:rPr lang="en-US" dirty="0"/>
              <a:t>shikawa K</a:t>
            </a:r>
            <a:r>
              <a:rPr lang="en-GB" dirty="0"/>
              <a:t>.,(1985) </a:t>
            </a:r>
            <a:r>
              <a:rPr lang="en-US" dirty="0"/>
              <a:t>Cause and effect Diagram</a:t>
            </a:r>
            <a:r>
              <a:rPr lang="en-GB" dirty="0"/>
              <a:t>/</a:t>
            </a:r>
            <a:r>
              <a:rPr lang="en-US" dirty="0"/>
              <a:t>Fishbond</a:t>
            </a:r>
            <a:endParaRPr lang="el-GR" dirty="0"/>
          </a:p>
        </p:txBody>
      </p:sp>
    </p:spTree>
    <p:extLst>
      <p:ext uri="{BB962C8B-B14F-4D97-AF65-F5344CB8AC3E}">
        <p14:creationId xmlns:p14="http://schemas.microsoft.com/office/powerpoint/2010/main" val="2815700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μηχανών </a:t>
            </a:r>
            <a:r>
              <a:rPr lang="el-GR" sz="3600" b="0" dirty="0" smtClean="0"/>
              <a:t>2</a:t>
            </a:r>
            <a:r>
              <a:rPr lang="en-US" sz="3600" b="0" dirty="0" smtClean="0"/>
              <a:t>/2</a:t>
            </a:r>
            <a:endParaRPr lang="el-GR" dirty="0"/>
          </a:p>
        </p:txBody>
      </p:sp>
      <p:sp>
        <p:nvSpPr>
          <p:cNvPr id="3" name="Θέση περιεχομένου 2"/>
          <p:cNvSpPr>
            <a:spLocks noGrp="1"/>
          </p:cNvSpPr>
          <p:nvPr>
            <p:ph idx="1"/>
          </p:nvPr>
        </p:nvSpPr>
        <p:spPr/>
        <p:txBody>
          <a:bodyPr>
            <a:normAutofit/>
          </a:bodyPr>
          <a:lstStyle/>
          <a:p>
            <a:r>
              <a:rPr lang="el-GR" dirty="0" smtClean="0"/>
              <a:t>Εξάχρωμες </a:t>
            </a:r>
            <a:r>
              <a:rPr lang="el-GR" dirty="0"/>
              <a:t>που χρησιμοποιούν έξι μονάδες</a:t>
            </a:r>
            <a:r>
              <a:rPr lang="el-GR" dirty="0" smtClean="0"/>
              <a:t>.</a:t>
            </a:r>
            <a:endParaRPr lang="en-US" dirty="0" smtClean="0"/>
          </a:p>
          <a:p>
            <a:r>
              <a:rPr lang="el-GR" dirty="0"/>
              <a:t>Περισσότερων εκτυπωτικών μονάδων - πύργων, με προδιαγραφές για ταυτόχρονη πολλαπλή  εκτύπωση σε αντίστοιχες μονάδες.</a:t>
            </a:r>
            <a:endParaRPr lang="en-US" dirty="0" smtClean="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34091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Ποιοτικός έλεγχος</a:t>
            </a:r>
            <a:endParaRPr lang="el-GR" dirty="0"/>
          </a:p>
        </p:txBody>
      </p:sp>
      <p:sp>
        <p:nvSpPr>
          <p:cNvPr id="3" name="Θέση περιεχομένου 2"/>
          <p:cNvSpPr>
            <a:spLocks noGrp="1"/>
          </p:cNvSpPr>
          <p:nvPr>
            <p:ph idx="1"/>
          </p:nvPr>
        </p:nvSpPr>
        <p:spPr/>
        <p:txBody>
          <a:bodyPr/>
          <a:lstStyle/>
          <a:p>
            <a:r>
              <a:rPr lang="el-GR" b="1" dirty="0"/>
              <a:t>Ποιοτικός έλεγχος</a:t>
            </a:r>
            <a:r>
              <a:rPr lang="el-GR" dirty="0"/>
              <a:t> είναι η σύγκριση δεδομένων (υλικών ή διαδικασιών), σε σχέση με μετρήσιμα πρότυπα παραγωγής, π.χ. ο έλεγχος της εκτύπωσης να είναι η ακριβής εκτύπωση, στα αντίτυπα με την απόχρωση του </a:t>
            </a:r>
            <a:r>
              <a:rPr lang="el-GR" dirty="0" smtClean="0"/>
              <a:t>προτύπου-δοκιμίου</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23527717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Ποιοτικός έλεγχος εκτύπωσης</a:t>
            </a:r>
            <a:r>
              <a:rPr lang="en-US" dirty="0" smtClean="0"/>
              <a:t> </a:t>
            </a:r>
            <a:r>
              <a:rPr lang="en-US" sz="3600" b="0" dirty="0" smtClean="0"/>
              <a:t>1/3</a:t>
            </a:r>
            <a:endParaRPr lang="el-GR" sz="3600" b="0" dirty="0"/>
          </a:p>
        </p:txBody>
      </p:sp>
      <p:sp>
        <p:nvSpPr>
          <p:cNvPr id="3" name="Θέση περιεχομένου 2"/>
          <p:cNvSpPr>
            <a:spLocks noGrp="1"/>
          </p:cNvSpPr>
          <p:nvPr>
            <p:ph idx="1"/>
          </p:nvPr>
        </p:nvSpPr>
        <p:spPr/>
        <p:txBody>
          <a:bodyPr>
            <a:normAutofit/>
          </a:bodyPr>
          <a:lstStyle/>
          <a:p>
            <a:r>
              <a:rPr lang="el-GR" b="1" dirty="0"/>
              <a:t>Ποιοτικός έλεγχος εκτύπωσης</a:t>
            </a:r>
            <a:r>
              <a:rPr lang="el-GR" dirty="0"/>
              <a:t> είναι η συνεχής διαδικασία ελέγχου στα στάδια (</a:t>
            </a:r>
            <a:r>
              <a:rPr lang="el-GR" dirty="0" smtClean="0"/>
              <a:t>προεκτύπωσης- </a:t>
            </a:r>
            <a:r>
              <a:rPr lang="el-GR" dirty="0"/>
              <a:t>εκτύπωσης - περάτωσης) της παραγωγής, με σκοπό την ίδια ποιότητα εντύπων, για την ικανοποίηση του πελάτη, ή την συμφωνία προς τις προδιαγραφές. O ποιοτικός έλεγχος γίνεται με τη σύγκριση δεδομένων – μέσων, σε σχέση με μετρήσιμες τιμές των πρότυπων παραγωγής (π.χ. δοκίμια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12685902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Ποιοτικός έλεγχος </a:t>
            </a:r>
            <a:r>
              <a:rPr lang="el-GR" dirty="0" smtClean="0"/>
              <a:t>εκτύπωσης</a:t>
            </a:r>
            <a:r>
              <a:rPr lang="en-US" dirty="0" smtClean="0"/>
              <a:t> </a:t>
            </a:r>
            <a:r>
              <a:rPr lang="en-US" sz="3600" b="0" dirty="0" smtClean="0"/>
              <a:t>2/3</a:t>
            </a:r>
            <a:endParaRPr lang="el-GR" sz="3600" b="0" dirty="0"/>
          </a:p>
        </p:txBody>
      </p:sp>
      <p:sp>
        <p:nvSpPr>
          <p:cNvPr id="3" name="Θέση περιεχομένου 2"/>
          <p:cNvSpPr>
            <a:spLocks noGrp="1"/>
          </p:cNvSpPr>
          <p:nvPr>
            <p:ph idx="1"/>
          </p:nvPr>
        </p:nvSpPr>
        <p:spPr/>
        <p:txBody>
          <a:bodyPr>
            <a:normAutofit lnSpcReduction="10000"/>
          </a:bodyPr>
          <a:lstStyle/>
          <a:p>
            <a:r>
              <a:rPr lang="el-GR" dirty="0"/>
              <a:t>Ο Gary G. Field, καθηγητής στο California Polytechnic State University, περιγράφει την έννοια της ποιότητας, στην πιστή αναπαραγωγή του δοκιμίου και της απόχρωσης του χρώματος, (G. Field, 2004</a:t>
            </a:r>
            <a:r>
              <a:rPr lang="el-GR" dirty="0" smtClean="0"/>
              <a:t>).</a:t>
            </a:r>
          </a:p>
          <a:p>
            <a:r>
              <a:rPr lang="el-GR" dirty="0" smtClean="0"/>
              <a:t> </a:t>
            </a:r>
            <a:r>
              <a:rPr lang="el-GR" dirty="0"/>
              <a:t>Με αυτή τη προσέγγιση, προσδιορίζονται τα δεδομένα μίας εκτύπωσης, τα οποία υπάρχουν καταγραμμένα και είναι σύμφωνα με τις σταθερές </a:t>
            </a:r>
            <a:r>
              <a:rPr lang="el-GR" dirty="0" smtClean="0"/>
              <a:t>(στάνταρτς</a:t>
            </a:r>
            <a:r>
              <a:rPr lang="el-GR" dirty="0"/>
              <a:t>), της βιομηχανικής εκτύπωσης.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26983082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Ποιοτικός έλεγχος </a:t>
            </a:r>
            <a:r>
              <a:rPr lang="el-GR" dirty="0" smtClean="0"/>
              <a:t>εκτύπωσης</a:t>
            </a:r>
            <a:r>
              <a:rPr lang="en-US" dirty="0" smtClean="0"/>
              <a:t> </a:t>
            </a:r>
            <a:r>
              <a:rPr lang="en-US" sz="3600" b="0" dirty="0" smtClean="0"/>
              <a:t>3/3</a:t>
            </a:r>
            <a:endParaRPr lang="el-GR" sz="3600" b="0" dirty="0"/>
          </a:p>
        </p:txBody>
      </p:sp>
      <p:sp>
        <p:nvSpPr>
          <p:cNvPr id="3" name="Θέση περιεχομένου 2"/>
          <p:cNvSpPr>
            <a:spLocks noGrp="1"/>
          </p:cNvSpPr>
          <p:nvPr>
            <p:ph idx="1"/>
          </p:nvPr>
        </p:nvSpPr>
        <p:spPr/>
        <p:txBody>
          <a:bodyPr>
            <a:normAutofit fontScale="85000" lnSpcReduction="20000"/>
          </a:bodyPr>
          <a:lstStyle/>
          <a:p>
            <a:r>
              <a:rPr lang="el-GR" dirty="0"/>
              <a:t>Οι προδιαγραφές αυτές, έχουν σημεία που περιλαμβάνουν διαδικασίες περισσότερο ή λιγότερο αυστηρές, με ανοχές στις μετρήσιμες τιμές των πυκνοτήτων</a:t>
            </a:r>
            <a:r>
              <a:rPr lang="el-GR" dirty="0" smtClean="0"/>
              <a:t>,</a:t>
            </a:r>
            <a:r>
              <a:rPr lang="en-US" dirty="0" smtClean="0"/>
              <a:t> </a:t>
            </a:r>
            <a:r>
              <a:rPr lang="el-GR" dirty="0" smtClean="0"/>
              <a:t>στ</a:t>
            </a:r>
            <a:r>
              <a:rPr lang="el-GR" dirty="0"/>
              <a:t>ι</a:t>
            </a:r>
            <a:r>
              <a:rPr lang="el-GR" dirty="0" smtClean="0"/>
              <a:t>ς </a:t>
            </a:r>
            <a:r>
              <a:rPr lang="el-GR" dirty="0"/>
              <a:t>αποχρώσεις μελανιών, </a:t>
            </a:r>
            <a:endParaRPr lang="el-GR" dirty="0" smtClean="0"/>
          </a:p>
          <a:p>
            <a:r>
              <a:rPr lang="el-GR" dirty="0" smtClean="0"/>
              <a:t>(</a:t>
            </a:r>
            <a:r>
              <a:rPr lang="en-GB" dirty="0"/>
              <a:t>The Australian Print Standards are</a:t>
            </a:r>
            <a:r>
              <a:rPr lang="el-GR" dirty="0"/>
              <a:t> ± 0.03 </a:t>
            </a:r>
            <a:r>
              <a:rPr lang="en-GB" dirty="0"/>
              <a:t>density in the</a:t>
            </a:r>
            <a:r>
              <a:rPr lang="el-GR" dirty="0"/>
              <a:t> 40% </a:t>
            </a:r>
            <a:r>
              <a:rPr lang="en-GB" dirty="0"/>
              <a:t>middletones for A</a:t>
            </a:r>
            <a:r>
              <a:rPr lang="el-GR" dirty="0"/>
              <a:t>1 </a:t>
            </a:r>
            <a:r>
              <a:rPr lang="en-GB" dirty="0"/>
              <a:t>Standard</a:t>
            </a:r>
            <a:r>
              <a:rPr lang="el-GR" dirty="0"/>
              <a:t> (</a:t>
            </a:r>
            <a:r>
              <a:rPr lang="en-US" dirty="0"/>
              <a:t>L</a:t>
            </a:r>
            <a:r>
              <a:rPr lang="en-GB" dirty="0"/>
              <a:t>imited edition</a:t>
            </a:r>
            <a:r>
              <a:rPr lang="en-US" dirty="0"/>
              <a:t>s</a:t>
            </a:r>
            <a:r>
              <a:rPr lang="el-GR" dirty="0"/>
              <a:t>, </a:t>
            </a:r>
            <a:r>
              <a:rPr lang="en-GB" dirty="0"/>
              <a:t>lithographs and books</a:t>
            </a:r>
            <a:r>
              <a:rPr lang="el-GR" dirty="0"/>
              <a:t>) και (± 0.05 </a:t>
            </a:r>
            <a:r>
              <a:rPr lang="en-GB" dirty="0"/>
              <a:t>density in the corresponding target areas</a:t>
            </a:r>
            <a:r>
              <a:rPr lang="el-GR" dirty="0"/>
              <a:t>) για την αγορά στην </a:t>
            </a:r>
            <a:r>
              <a:rPr lang="en-US" dirty="0"/>
              <a:t>U</a:t>
            </a:r>
            <a:r>
              <a:rPr lang="el-GR" dirty="0"/>
              <a:t>.</a:t>
            </a:r>
            <a:r>
              <a:rPr lang="en-US" dirty="0"/>
              <a:t>S</a:t>
            </a:r>
            <a:r>
              <a:rPr lang="el-GR" dirty="0"/>
              <a:t>.</a:t>
            </a:r>
            <a:r>
              <a:rPr lang="en-US" dirty="0"/>
              <a:t>A</a:t>
            </a:r>
            <a:r>
              <a:rPr lang="el-GR" dirty="0" smtClean="0"/>
              <a:t>. </a:t>
            </a:r>
          </a:p>
          <a:p>
            <a:r>
              <a:rPr lang="el-GR" dirty="0" smtClean="0"/>
              <a:t>Το </a:t>
            </a:r>
            <a:r>
              <a:rPr lang="el-GR" dirty="0"/>
              <a:t>ίδιο σύστημα αποκλίσεων και ορισμού της ποιότητας, υπάρχει και στην Ευρωπαϊκή Κοινότητα. </a:t>
            </a:r>
            <a:endParaRPr lang="el-GR" dirty="0" smtClean="0"/>
          </a:p>
          <a:p>
            <a:r>
              <a:rPr lang="el-GR" dirty="0" smtClean="0"/>
              <a:t>Με </a:t>
            </a:r>
            <a:r>
              <a:rPr lang="el-GR" dirty="0"/>
              <a:t>αυτό τον προσδιορισμό της ποιότητας, καθορίζονται τα σημεία εκείνα, τα οποία περιλαμβάνουν την ποιότητα, στις αποχρώσεις του χρώματος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6837656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Ποιοτικός </a:t>
            </a:r>
            <a:r>
              <a:rPr lang="el-GR" dirty="0"/>
              <a:t>έλεγχος εκτυπωμένων υποστρωμάτων</a:t>
            </a:r>
          </a:p>
        </p:txBody>
      </p:sp>
      <p:sp>
        <p:nvSpPr>
          <p:cNvPr id="3" name="Θέση περιεχομένου 2"/>
          <p:cNvSpPr>
            <a:spLocks noGrp="1"/>
          </p:cNvSpPr>
          <p:nvPr>
            <p:ph idx="1"/>
          </p:nvPr>
        </p:nvSpPr>
        <p:spPr/>
        <p:txBody>
          <a:bodyPr/>
          <a:lstStyle/>
          <a:p>
            <a:r>
              <a:rPr lang="el-GR" dirty="0"/>
              <a:t>Όλες οι επιφάνειες των υποστρωμάτων-υλικών, χαρακτηρίζονται </a:t>
            </a:r>
            <a:r>
              <a:rPr lang="el-GR" dirty="0" smtClean="0"/>
              <a:t>από </a:t>
            </a:r>
            <a:r>
              <a:rPr lang="el-GR" dirty="0"/>
              <a:t>την δεκτικότητα της μελάνης στην επιφανειά </a:t>
            </a:r>
            <a:r>
              <a:rPr lang="el-GR" dirty="0" smtClean="0"/>
              <a:t>τους, </a:t>
            </a:r>
            <a:r>
              <a:rPr lang="el-GR" dirty="0"/>
              <a:t>(μέσα </a:t>
            </a:r>
            <a:r>
              <a:rPr lang="el-GR" dirty="0" smtClean="0"/>
              <a:t>από </a:t>
            </a:r>
            <a:r>
              <a:rPr lang="el-GR" dirty="0"/>
              <a:t>δυνάμεις συνοχής και συνάφειας) πάντα σε αλληλεπίδραση, με τα χαρακτηριστικά </a:t>
            </a:r>
            <a:r>
              <a:rPr lang="el-GR" dirty="0" smtClean="0"/>
              <a:t>τους.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713939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Ανάλυση </a:t>
            </a:r>
            <a:r>
              <a:rPr lang="el-GR" dirty="0"/>
              <a:t>της ποιότητας </a:t>
            </a:r>
            <a:r>
              <a:rPr lang="el-GR" dirty="0" smtClean="0"/>
              <a:t>εκτύπωσης </a:t>
            </a:r>
            <a:r>
              <a:rPr lang="el-GR" sz="3600" b="0" dirty="0" smtClean="0"/>
              <a:t>1/2</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Τα χαρακτηριστικά τα οποία διαμορφώνουν την ποιοτική εκτύπωση καταγράφονται παρακάτω.</a:t>
            </a:r>
          </a:p>
          <a:p>
            <a:pPr lvl="0" fontAlgn="t"/>
            <a:r>
              <a:rPr lang="el-GR" dirty="0"/>
              <a:t>Πυκνότητα εκτυπούμενης μελάνης</a:t>
            </a:r>
          </a:p>
          <a:p>
            <a:pPr lvl="0" fontAlgn="t"/>
            <a:r>
              <a:rPr lang="el-GR" dirty="0"/>
              <a:t>Εκτυπούμενη </a:t>
            </a:r>
            <a:r>
              <a:rPr lang="el-GR" dirty="0" smtClean="0"/>
              <a:t>στιλπνότητα (γυαλάδα) </a:t>
            </a:r>
            <a:endParaRPr lang="el-GR" dirty="0"/>
          </a:p>
          <a:p>
            <a:pPr lvl="0" fontAlgn="t"/>
            <a:r>
              <a:rPr lang="el-GR" dirty="0"/>
              <a:t>Εκτύπωση στην πίσω όψη (</a:t>
            </a:r>
            <a:r>
              <a:rPr lang="el-GR" dirty="0" smtClean="0"/>
              <a:t>από </a:t>
            </a:r>
            <a:r>
              <a:rPr lang="el-GR" dirty="0"/>
              <a:t>νωπή μελάνη) </a:t>
            </a:r>
          </a:p>
          <a:p>
            <a:pPr lvl="0" fontAlgn="t"/>
            <a:r>
              <a:rPr lang="el-GR" dirty="0"/>
              <a:t>Γεωμετρική και οπτική ταύτιση της επιφάνειας της εργασίας με το δοκίμιο </a:t>
            </a:r>
          </a:p>
          <a:p>
            <a:pPr lvl="0" fontAlgn="t"/>
            <a:r>
              <a:rPr lang="el-GR" dirty="0"/>
              <a:t>Ευκρινές (κοφτό), εκτυπωτικό ράστερ και γραμμικό </a:t>
            </a:r>
            <a:r>
              <a:rPr lang="el-GR" dirty="0" smtClean="0"/>
              <a:t>σχήμα / σχέδιο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6109192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της ποιότητας </a:t>
            </a:r>
            <a:r>
              <a:rPr lang="el-GR" dirty="0" smtClean="0"/>
              <a:t>εκτύπωσης </a:t>
            </a:r>
            <a:r>
              <a:rPr lang="el-GR" sz="3600" b="0" dirty="0" smtClean="0"/>
              <a:t>2/2</a:t>
            </a:r>
            <a:endParaRPr lang="el-GR" sz="3600" b="0" dirty="0"/>
          </a:p>
        </p:txBody>
      </p:sp>
      <p:sp>
        <p:nvSpPr>
          <p:cNvPr id="3" name="Θέση περιεχομένου 2"/>
          <p:cNvSpPr>
            <a:spLocks noGrp="1"/>
          </p:cNvSpPr>
          <p:nvPr>
            <p:ph idx="1"/>
          </p:nvPr>
        </p:nvSpPr>
        <p:spPr/>
        <p:txBody>
          <a:bodyPr>
            <a:normAutofit fontScale="92500"/>
          </a:bodyPr>
          <a:lstStyle/>
          <a:p>
            <a:pPr lvl="0" fontAlgn="t"/>
            <a:r>
              <a:rPr lang="el-GR" dirty="0"/>
              <a:t>Οπτική ή φωτογραφική αξιολόγηση ( μέσα από </a:t>
            </a:r>
            <a:r>
              <a:rPr lang="en-US" dirty="0"/>
              <a:t>ccd camera</a:t>
            </a:r>
            <a:r>
              <a:rPr lang="el-GR" dirty="0"/>
              <a:t>), έλεγχος μεγέθους της κουκκίδας </a:t>
            </a:r>
          </a:p>
          <a:p>
            <a:pPr lvl="0" fontAlgn="t"/>
            <a:r>
              <a:rPr lang="el-GR" dirty="0"/>
              <a:t>Δεκτικότητα </a:t>
            </a:r>
            <a:r>
              <a:rPr lang="el-GR" dirty="0" smtClean="0"/>
              <a:t>(πρόσφυση), </a:t>
            </a:r>
            <a:r>
              <a:rPr lang="el-GR" dirty="0"/>
              <a:t>της μελάνης στο υπόστρωμα </a:t>
            </a:r>
          </a:p>
          <a:p>
            <a:pPr lvl="0" fontAlgn="t"/>
            <a:r>
              <a:rPr lang="el-GR" dirty="0"/>
              <a:t>Διαπερατότητα (διείσδυση), μελάνης στο υπόστρωμα</a:t>
            </a:r>
          </a:p>
          <a:p>
            <a:pPr lvl="0" fontAlgn="t"/>
            <a:r>
              <a:rPr lang="el-GR" dirty="0"/>
              <a:t>Σύστημα </a:t>
            </a:r>
            <a:r>
              <a:rPr lang="el-GR" dirty="0" smtClean="0"/>
              <a:t>ξήρανσης </a:t>
            </a:r>
            <a:r>
              <a:rPr lang="el-GR" dirty="0"/>
              <a:t>/ στέγνωσης </a:t>
            </a:r>
          </a:p>
          <a:p>
            <a:pPr lvl="0" fontAlgn="t"/>
            <a:r>
              <a:rPr lang="el-GR" dirty="0"/>
              <a:t>Μηχανικές και χημικές καταστάσεις  των υλικών και παράμετροι μηχανολογίας της εκτυπωτικής μηχανής.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6038457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Μέθοδος και αποτέλεσμα εκτύπωσης</a:t>
            </a:r>
            <a:endParaRPr lang="el-GR" dirty="0"/>
          </a:p>
        </p:txBody>
      </p:sp>
      <p:sp>
        <p:nvSpPr>
          <p:cNvPr id="3" name="Θέση περιεχομένου 2"/>
          <p:cNvSpPr>
            <a:spLocks noGrp="1"/>
          </p:cNvSpPr>
          <p:nvPr>
            <p:ph idx="1"/>
          </p:nvPr>
        </p:nvSpPr>
        <p:spPr/>
        <p:txBody>
          <a:bodyPr>
            <a:normAutofit lnSpcReduction="10000"/>
          </a:bodyPr>
          <a:lstStyle/>
          <a:p>
            <a:r>
              <a:rPr lang="el-GR" dirty="0"/>
              <a:t>Επιπλέον των χαρακτηριστικών των υλικών, παρουσιάζει ιδιαίτερο ενδιαφέρον και η σχέση με την εκάστοτε μέθοδο</a:t>
            </a:r>
            <a:r>
              <a:rPr lang="el-GR" dirty="0" smtClean="0"/>
              <a:t>, (όφσετ-φλεξογραφία-βαθυτυπία-μεταξοτυπία, κ.α</a:t>
            </a:r>
            <a:r>
              <a:rPr lang="el-GR" dirty="0"/>
              <a:t>.), όπου αρκετοί παράμετροι επηρεάζουν την ποιότητα της εκτύπωσης. </a:t>
            </a:r>
            <a:endParaRPr lang="el-GR" dirty="0" smtClean="0"/>
          </a:p>
          <a:p>
            <a:r>
              <a:rPr lang="el-GR" dirty="0" smtClean="0"/>
              <a:t>Ιδιαίτερα </a:t>
            </a:r>
            <a:r>
              <a:rPr lang="el-GR" dirty="0"/>
              <a:t>χαρακτηριστικό είναι, ότι μπορούν να αλλάξουν και να διαφοροποιήσουν το εκτυπωτικό αποτέλεσμα, σύμφωνα με το διάγραμμα του Ι</a:t>
            </a:r>
            <a:r>
              <a:rPr lang="en-US" dirty="0"/>
              <a:t>shikawa K</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9971597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Ποιότητα  </a:t>
            </a:r>
            <a:r>
              <a:rPr lang="el-GR" dirty="0"/>
              <a:t>χ</a:t>
            </a:r>
            <a:r>
              <a:rPr lang="el-GR" dirty="0" smtClean="0"/>
              <a:t>ρωματικής </a:t>
            </a:r>
            <a:r>
              <a:rPr lang="el-GR" dirty="0"/>
              <a:t>α</a:t>
            </a:r>
            <a:r>
              <a:rPr lang="el-GR" dirty="0" smtClean="0"/>
              <a:t>πόδοσης </a:t>
            </a:r>
            <a:r>
              <a:rPr lang="el-GR" dirty="0"/>
              <a:t>σε τεχνικό </a:t>
            </a:r>
            <a:r>
              <a:rPr lang="el-GR" dirty="0" smtClean="0"/>
              <a:t>μέσο (Οθόνη</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
        <p:nvSpPr>
          <p:cNvPr id="6" name="Θέση περιεχομένου 5"/>
          <p:cNvSpPr>
            <a:spLocks noGrp="1"/>
          </p:cNvSpPr>
          <p:nvPr>
            <p:ph idx="1"/>
          </p:nvPr>
        </p:nvSpPr>
        <p:spPr/>
        <p:txBody>
          <a:bodyPr>
            <a:normAutofit fontScale="85000" lnSpcReduction="10000"/>
          </a:bodyPr>
          <a:lstStyle/>
          <a:p>
            <a:r>
              <a:rPr lang="el-GR" dirty="0"/>
              <a:t>Κατά την εκδοτική διαδικασία στην διαχείριση των χρωμάτων, για την παρουσίαση σε πολλαπλά μέσα (υπόστρωμα και οθόνη-προβολικό σύστημα), παρουσιάζεται η διαδικασία της ακόλουθης ροής στην διαχείριση των δεδομένων αρχείων-στοιχείων, στα μηχανήματα και στις παραμέτρους, οι οποίες υπάρχουν και την διαμορφώνουν, στην εκδοτική διαδικασία.</a:t>
            </a:r>
          </a:p>
          <a:p>
            <a:r>
              <a:rPr lang="el-GR" dirty="0"/>
              <a:t>Τα δεδομένα στοιχεία, διαφοροποιούν τις διαδικασίες στις εφαρμογές της παραγωγής, τόσο στην εκτύπωση σε υπόστρωμα τόσο και στην παρουσίαση σε οθόνη ή σε προβολικό σύστημα. </a:t>
            </a:r>
          </a:p>
          <a:p>
            <a:endParaRPr lang="el-GR" dirty="0"/>
          </a:p>
        </p:txBody>
      </p:sp>
    </p:spTree>
    <p:extLst>
      <p:ext uri="{BB962C8B-B14F-4D97-AF65-F5344CB8AC3E}">
        <p14:creationId xmlns:p14="http://schemas.microsoft.com/office/powerpoint/2010/main" val="35323095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Παράμετροι που τροποποιούν τη </a:t>
            </a:r>
            <a:br>
              <a:rPr lang="el-GR" dirty="0" smtClean="0"/>
            </a:br>
            <a:r>
              <a:rPr lang="el-GR" dirty="0" smtClean="0"/>
              <a:t>χρωματική ακτινοβολία</a:t>
            </a:r>
            <a:endParaRPr lang="el-GR" dirty="0"/>
          </a:p>
        </p:txBody>
      </p:sp>
      <p:sp>
        <p:nvSpPr>
          <p:cNvPr id="3" name="Θέση περιεχομένου 2"/>
          <p:cNvSpPr>
            <a:spLocks noGrp="1"/>
          </p:cNvSpPr>
          <p:nvPr>
            <p:ph idx="1"/>
          </p:nvPr>
        </p:nvSpPr>
        <p:spPr/>
        <p:txBody>
          <a:bodyPr/>
          <a:lstStyle/>
          <a:p>
            <a:r>
              <a:rPr lang="el-GR" dirty="0"/>
              <a:t>Ο </a:t>
            </a:r>
            <a:r>
              <a:rPr lang="en-GB" dirty="0"/>
              <a:t>Yui</a:t>
            </a:r>
            <a:r>
              <a:rPr lang="el-GR" dirty="0"/>
              <a:t>-</a:t>
            </a:r>
            <a:r>
              <a:rPr lang="en-GB" dirty="0"/>
              <a:t>Liang Chen </a:t>
            </a:r>
            <a:r>
              <a:rPr lang="en-US" dirty="0"/>
              <a:t>et al </a:t>
            </a:r>
            <a:r>
              <a:rPr lang="el-GR" dirty="0"/>
              <a:t>(2005), παρουσιάζει τις παραμέτρους εκείνες που τροποποιούν την χρωματική ακτινοβολία (χρώμα στην οθόνη </a:t>
            </a:r>
            <a:r>
              <a:rPr lang="en-US" dirty="0"/>
              <a:t>RGB</a:t>
            </a:r>
            <a:r>
              <a:rPr lang="el-GR" dirty="0"/>
              <a:t>), </a:t>
            </a:r>
            <a:r>
              <a:rPr lang="it-IT" dirty="0"/>
              <a:t>CMC </a:t>
            </a:r>
            <a:r>
              <a:rPr lang="el-GR" dirty="0"/>
              <a:t>( </a:t>
            </a:r>
            <a:r>
              <a:rPr lang="it-IT" dirty="0"/>
              <a:t>l</a:t>
            </a:r>
            <a:r>
              <a:rPr lang="el-GR" dirty="0"/>
              <a:t>:</a:t>
            </a:r>
            <a:r>
              <a:rPr lang="it-IT" dirty="0"/>
              <a:t>c</a:t>
            </a:r>
            <a:r>
              <a:rPr lang="el-GR" dirty="0"/>
              <a:t>) </a:t>
            </a:r>
            <a:r>
              <a:rPr lang="it-IT" dirty="0"/>
              <a:t>formula</a:t>
            </a:r>
            <a:r>
              <a:rPr lang="el-GR" dirty="0"/>
              <a:t> κατά το </a:t>
            </a:r>
            <a:r>
              <a:rPr lang="it-IT" dirty="0"/>
              <a:t>CIE</a:t>
            </a:r>
            <a:r>
              <a:rPr lang="el-GR" dirty="0"/>
              <a:t>/94.</a:t>
            </a:r>
          </a:p>
          <a:p>
            <a:pPr marL="514350" lvl="0" indent="-514350">
              <a:buFont typeface="+mj-lt"/>
              <a:buAutoNum type="alphaUcPeriod"/>
            </a:pPr>
            <a:r>
              <a:rPr lang="el-GR" dirty="0"/>
              <a:t>Καλιμπράρισμα </a:t>
            </a:r>
          </a:p>
          <a:p>
            <a:pPr marL="514350" indent="-514350">
              <a:buFont typeface="+mj-lt"/>
              <a:buAutoNum type="alphaUcPeriod"/>
            </a:pPr>
            <a:r>
              <a:rPr lang="el-GR" dirty="0" smtClean="0"/>
              <a:t>Προσδιορισμένα </a:t>
            </a:r>
            <a:r>
              <a:rPr lang="el-GR" dirty="0"/>
              <a:t>δεδομένα επικοινωνίας, (</a:t>
            </a:r>
            <a:r>
              <a:rPr lang="en-US" dirty="0"/>
              <a:t>ICC profile</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3832749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Μονόχρωμη</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1124744"/>
            <a:ext cx="3804452" cy="5040313"/>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6" name="TextBox 5"/>
          <p:cNvSpPr txBox="1"/>
          <p:nvPr/>
        </p:nvSpPr>
        <p:spPr>
          <a:xfrm>
            <a:off x="683568" y="1238563"/>
            <a:ext cx="3168352" cy="1384995"/>
          </a:xfrm>
          <a:prstGeom prst="rect">
            <a:avLst/>
          </a:prstGeom>
          <a:noFill/>
        </p:spPr>
        <p:txBody>
          <a:bodyPr wrap="square" rtlCol="0">
            <a:spAutoFit/>
          </a:bodyPr>
          <a:lstStyle/>
          <a:p>
            <a:r>
              <a:rPr lang="el-GR" sz="2800" dirty="0" smtClean="0">
                <a:latin typeface="+mj-lt"/>
              </a:rPr>
              <a:t>Μονόχρωμη εκτυπωτική όφσετ </a:t>
            </a:r>
            <a:r>
              <a:rPr lang="en-US" sz="2800" dirty="0" smtClean="0">
                <a:latin typeface="+mj-lt"/>
              </a:rPr>
              <a:t>Heidelberg</a:t>
            </a:r>
            <a:endParaRPr lang="el-GR" sz="2800" dirty="0">
              <a:latin typeface="+mj-lt"/>
            </a:endParaRPr>
          </a:p>
        </p:txBody>
      </p:sp>
    </p:spTree>
    <p:extLst>
      <p:ext uri="{BB962C8B-B14F-4D97-AF65-F5344CB8AC3E}">
        <p14:creationId xmlns:p14="http://schemas.microsoft.com/office/powerpoint/2010/main" val="3235942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Καλιμπράρισμα </a:t>
            </a:r>
            <a:r>
              <a:rPr lang="el-GR" b="0" dirty="0" smtClean="0"/>
              <a:t>1/2</a:t>
            </a:r>
            <a:endParaRPr lang="el-GR" b="0"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b="1" dirty="0"/>
              <a:t>Καλιμπράρισμα σε χαρακτηριστικά οθόνης, φωτογραφικής μηχανής, σκάνερ, εκτυπωτή</a:t>
            </a:r>
            <a:endParaRPr lang="el-GR" dirty="0"/>
          </a:p>
          <a:p>
            <a:pPr marL="0" indent="0">
              <a:buNone/>
            </a:pPr>
            <a:r>
              <a:rPr lang="el-GR" dirty="0"/>
              <a:t>Το καλιμπράρισμα αποτελείται </a:t>
            </a:r>
            <a:r>
              <a:rPr lang="el-GR" dirty="0" smtClean="0"/>
              <a:t>από </a:t>
            </a:r>
            <a:r>
              <a:rPr lang="el-GR" dirty="0"/>
              <a:t>τα παρακάτω στοιχεία.</a:t>
            </a:r>
          </a:p>
          <a:p>
            <a:pPr marL="514350" indent="-514350">
              <a:buFont typeface="+mj-lt"/>
              <a:buAutoNum type="arabicPeriod"/>
            </a:pPr>
            <a:r>
              <a:rPr lang="el-GR" dirty="0" smtClean="0"/>
              <a:t>Διαδικασία </a:t>
            </a:r>
            <a:r>
              <a:rPr lang="el-GR" dirty="0"/>
              <a:t>τοποθέτησης δεδομένων για ρύθμιση χρώματος στα σκάνερ.</a:t>
            </a:r>
          </a:p>
          <a:p>
            <a:pPr marL="514350" indent="-514350">
              <a:buFont typeface="+mj-lt"/>
              <a:buAutoNum type="arabicPeriod"/>
            </a:pPr>
            <a:r>
              <a:rPr lang="el-GR" dirty="0" smtClean="0"/>
              <a:t>Διαδικασία </a:t>
            </a:r>
            <a:r>
              <a:rPr lang="el-GR" dirty="0"/>
              <a:t>ρύθμισης πυκνομέτρου, με μηδενισμό της ένδειξής του σε διαφανές καθαρό σημείο του φιλμ ή συγκεκριμένη αριθμητική ένδειξη χρώματος, στο λευκό υπόστρωμα, (Νομικός Σ.2006).</a:t>
            </a:r>
          </a:p>
          <a:p>
            <a:pPr marL="914400" lvl="1" indent="-514350">
              <a:buFont typeface="+mj-lt"/>
              <a:buAutoNum type="alphaLcPeriod"/>
            </a:pPr>
            <a:r>
              <a:rPr lang="el-GR" dirty="0" smtClean="0"/>
              <a:t>Χρωματομετρία </a:t>
            </a:r>
            <a:r>
              <a:rPr lang="el-GR" dirty="0"/>
              <a:t>και χαρακτηριστικά των ( Ηλεκτρονικών μηχανισμών) της οθόνης. </a:t>
            </a:r>
          </a:p>
          <a:p>
            <a:pPr marL="914400" lvl="1" indent="-514350">
              <a:buFont typeface="+mj-lt"/>
              <a:buAutoNum type="alphaLcPeriod"/>
            </a:pPr>
            <a:r>
              <a:rPr lang="el-GR" dirty="0" smtClean="0"/>
              <a:t>Χρωματομετρία </a:t>
            </a:r>
            <a:r>
              <a:rPr lang="el-GR" dirty="0"/>
              <a:t>και χαρακτηριστικά των </a:t>
            </a:r>
            <a:r>
              <a:rPr lang="el-GR" dirty="0" smtClean="0"/>
              <a:t>σκάνερ </a:t>
            </a:r>
            <a:r>
              <a:rPr lang="el-GR" dirty="0"/>
              <a:t>και των φωτογραφικών μηχανών</a:t>
            </a:r>
          </a:p>
          <a:p>
            <a:pPr marL="914400" lvl="1" indent="-514350">
              <a:buFont typeface="+mj-lt"/>
              <a:buAutoNum type="alphaLcPeriod"/>
            </a:pPr>
            <a:r>
              <a:rPr lang="el-GR" dirty="0" smtClean="0"/>
              <a:t>Χρωματομετρία </a:t>
            </a:r>
            <a:r>
              <a:rPr lang="el-GR" dirty="0"/>
              <a:t>και χαρακτηριστικά των υποστρωμάτων, μέσα </a:t>
            </a:r>
            <a:r>
              <a:rPr lang="el-GR" dirty="0" smtClean="0"/>
              <a:t>από </a:t>
            </a:r>
            <a:r>
              <a:rPr lang="el-GR" dirty="0"/>
              <a:t>τους μικρούς εκτυπωτές η, των βιομηχανικών εκτυπωτικών μηχανών, (φύλλου και ρολού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62912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Καλιμπράρισμα </a:t>
            </a:r>
            <a:r>
              <a:rPr lang="el-GR" b="0" dirty="0" smtClean="0"/>
              <a:t>2/2</a:t>
            </a:r>
            <a:endParaRPr lang="el-GR" b="0" dirty="0"/>
          </a:p>
        </p:txBody>
      </p:sp>
      <p:sp>
        <p:nvSpPr>
          <p:cNvPr id="3" name="Θέση περιεχομένου 2"/>
          <p:cNvSpPr>
            <a:spLocks noGrp="1"/>
          </p:cNvSpPr>
          <p:nvPr>
            <p:ph idx="1"/>
          </p:nvPr>
        </p:nvSpPr>
        <p:spPr/>
        <p:txBody>
          <a:bodyPr>
            <a:normAutofit/>
          </a:bodyPr>
          <a:lstStyle/>
          <a:p>
            <a:r>
              <a:rPr lang="el-GR" dirty="0" smtClean="0"/>
              <a:t>Με </a:t>
            </a:r>
            <a:r>
              <a:rPr lang="el-GR" dirty="0"/>
              <a:t>τα χαρακτηριστικά δεδομένα ορίζουμε και προσδιορίζουμε την κατάσταση, στα δεδομένα της εκδοτικής διαχείρισης σε, καλιμπράρισμα και </a:t>
            </a:r>
            <a:r>
              <a:rPr lang="en-US" dirty="0"/>
              <a:t>ICC profile</a:t>
            </a:r>
            <a:r>
              <a:rPr lang="el-GR" dirty="0"/>
              <a:t>.</a:t>
            </a:r>
          </a:p>
          <a:p>
            <a:r>
              <a:rPr lang="el-GR" dirty="0"/>
              <a:t>Καλιμπράρισμα, είναι η ρύθμιση των συσκευών και μηχανημάτων, με βάση προκαθορισμένα στάνταρτς, ώστε η απόδοσή των να είναι σταθερή.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2324802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ICC profile</a:t>
            </a:r>
            <a:endParaRPr lang="el-GR" dirty="0"/>
          </a:p>
        </p:txBody>
      </p:sp>
      <p:sp>
        <p:nvSpPr>
          <p:cNvPr id="3" name="Θέση περιεχομένου 2"/>
          <p:cNvSpPr>
            <a:spLocks noGrp="1"/>
          </p:cNvSpPr>
          <p:nvPr>
            <p:ph idx="1"/>
          </p:nvPr>
        </p:nvSpPr>
        <p:spPr/>
        <p:txBody>
          <a:bodyPr/>
          <a:lstStyle/>
          <a:p>
            <a:r>
              <a:rPr lang="el-GR" dirty="0"/>
              <a:t>Τα </a:t>
            </a:r>
            <a:r>
              <a:rPr lang="en-US" dirty="0"/>
              <a:t>ICC profile</a:t>
            </a:r>
            <a:r>
              <a:rPr lang="el-GR" dirty="0"/>
              <a:t> είναι η δημιουργία </a:t>
            </a:r>
            <a:r>
              <a:rPr lang="en-US" dirty="0"/>
              <a:t>ICC</a:t>
            </a:r>
            <a:r>
              <a:rPr lang="el-GR" dirty="0"/>
              <a:t> (πρωτοκόλλων επικοινωνίας) για κάθε μηχάνημα, το οποίο αντιλαμβάνεται διαφορετικά το χρώμα και η διαδικασία γίνεται μετά το καλιμπράρισμα, (</a:t>
            </a:r>
            <a:r>
              <a:rPr lang="en-US" dirty="0"/>
              <a:t>JDF</a:t>
            </a:r>
            <a:r>
              <a:rPr lang="el-GR" dirty="0"/>
              <a:t> / </a:t>
            </a:r>
            <a:r>
              <a:rPr lang="en-US" dirty="0"/>
              <a:t>CIP</a:t>
            </a:r>
            <a:r>
              <a:rPr lang="el-GR" dirty="0"/>
              <a:t>4, 2004).</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2164180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Συσκευές μέτρησης χρώματος και χρωματικών διαφορών</a:t>
            </a:r>
          </a:p>
        </p:txBody>
      </p:sp>
      <p:sp>
        <p:nvSpPr>
          <p:cNvPr id="3" name="Θέση περιεχομένου 2"/>
          <p:cNvSpPr>
            <a:spLocks noGrp="1"/>
          </p:cNvSpPr>
          <p:nvPr>
            <p:ph idx="1"/>
          </p:nvPr>
        </p:nvSpPr>
        <p:spPr/>
        <p:txBody>
          <a:bodyPr/>
          <a:lstStyle/>
          <a:p>
            <a:r>
              <a:rPr lang="el-GR" dirty="0"/>
              <a:t>Πυκνόμετρα</a:t>
            </a:r>
          </a:p>
          <a:p>
            <a:r>
              <a:rPr lang="el-GR" dirty="0"/>
              <a:t>Χρωματόμετρα</a:t>
            </a:r>
          </a:p>
          <a:p>
            <a:r>
              <a:rPr lang="el-GR" dirty="0"/>
              <a:t>Σπεκτροφωτόμετρα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2991692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Πυκνόμετρο</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4311" y="1196976"/>
            <a:ext cx="7046042" cy="4579306"/>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
        <p:nvSpPr>
          <p:cNvPr id="7" name="TextBox 6"/>
          <p:cNvSpPr txBox="1"/>
          <p:nvPr/>
        </p:nvSpPr>
        <p:spPr>
          <a:xfrm>
            <a:off x="1043608" y="5922860"/>
            <a:ext cx="6768752" cy="276999"/>
          </a:xfrm>
          <a:prstGeom prst="rect">
            <a:avLst/>
          </a:prstGeom>
          <a:noFill/>
        </p:spPr>
        <p:txBody>
          <a:bodyPr wrap="square" rtlCol="0">
            <a:spAutoFit/>
          </a:bodyPr>
          <a:lstStyle/>
          <a:p>
            <a:pPr algn="ctr"/>
            <a:r>
              <a:rPr lang="el-GR" sz="1200" dirty="0" smtClean="0">
                <a:solidFill>
                  <a:srgbClr val="7F7F7F"/>
                </a:solidFill>
                <a:latin typeface="+mn-lt"/>
                <a:hlinkClick r:id="rId3"/>
              </a:rPr>
              <a:t>«Πυκνόμετρο </a:t>
            </a:r>
            <a:r>
              <a:rPr lang="en-US" sz="1200" dirty="0" smtClean="0">
                <a:solidFill>
                  <a:srgbClr val="7F7F7F"/>
                </a:solidFill>
                <a:latin typeface="+mn-lt"/>
                <a:hlinkClick r:id="rId3"/>
              </a:rPr>
              <a:t>D19C GretagMacbeth</a:t>
            </a:r>
            <a:r>
              <a:rPr lang="el-GR" sz="1200" dirty="0" smtClean="0">
                <a:solidFill>
                  <a:srgbClr val="7F7F7F"/>
                </a:solidFill>
                <a:latin typeface="+mn-lt"/>
                <a:hlinkClick r:id="rId3"/>
              </a:rPr>
              <a:t>»</a:t>
            </a:r>
            <a:r>
              <a:rPr lang="en-US" sz="1200" dirty="0" smtClean="0">
                <a:solidFill>
                  <a:srgbClr val="7F7F7F"/>
                </a:solidFill>
                <a:latin typeface="+mn-lt"/>
                <a:hlinkClick r:id="rId3"/>
              </a:rPr>
              <a:t> </a:t>
            </a:r>
            <a:r>
              <a:rPr lang="el-GR" sz="1200" dirty="0" smtClean="0">
                <a:solidFill>
                  <a:srgbClr val="7F7F7F"/>
                </a:solidFill>
                <a:latin typeface="+mn-lt"/>
              </a:rPr>
              <a:t>από </a:t>
            </a:r>
            <a:r>
              <a:rPr lang="en-US" sz="1200" dirty="0">
                <a:solidFill>
                  <a:srgbClr val="7F7F7F"/>
                </a:solidFill>
                <a:latin typeface="+mn-lt"/>
                <a:hlinkClick r:id="rId4" tooltip="de:Benutzer:Raboe001"/>
              </a:rPr>
              <a:t>Ra </a:t>
            </a:r>
            <a:r>
              <a:rPr lang="en-US" sz="1200" dirty="0" smtClean="0">
                <a:solidFill>
                  <a:srgbClr val="7F7F7F"/>
                </a:solidFill>
                <a:latin typeface="+mn-lt"/>
                <a:hlinkClick r:id="rId4" tooltip="de:Benutzer:Raboe001"/>
              </a:rPr>
              <a:t>Boe</a:t>
            </a:r>
            <a:r>
              <a:rPr lang="el-GR" sz="1200" dirty="0" smtClean="0">
                <a:solidFill>
                  <a:srgbClr val="7F7F7F"/>
                </a:solidFill>
                <a:latin typeface="+mn-lt"/>
              </a:rPr>
              <a:t> </a:t>
            </a:r>
            <a:r>
              <a:rPr lang="el-GR" sz="1200" dirty="0">
                <a:solidFill>
                  <a:srgbClr val="7F7F7F"/>
                </a:solidFill>
                <a:latin typeface="+mn-lt"/>
              </a:rPr>
              <a:t>διαθέσιμο με άδεια </a:t>
            </a:r>
            <a:r>
              <a:rPr lang="en-US" sz="1200" dirty="0">
                <a:solidFill>
                  <a:srgbClr val="7F7F7F"/>
                </a:solidFill>
                <a:latin typeface="+mn-lt"/>
                <a:hlinkClick r:id="rId5"/>
              </a:rPr>
              <a:t>CC BY-SA 2.5</a:t>
            </a:r>
            <a:endParaRPr lang="el-GR" sz="1200" dirty="0">
              <a:solidFill>
                <a:srgbClr val="7F7F7F"/>
              </a:solidFill>
              <a:latin typeface="+mn-lt"/>
            </a:endParaRPr>
          </a:p>
        </p:txBody>
      </p:sp>
    </p:spTree>
    <p:extLst>
      <p:ext uri="{BB962C8B-B14F-4D97-AF65-F5344CB8AC3E}">
        <p14:creationId xmlns:p14="http://schemas.microsoft.com/office/powerpoint/2010/main" val="6608536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Χρωματόμετρο</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9024" y="1196975"/>
            <a:ext cx="4665951" cy="5040313"/>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
        <p:nvSpPr>
          <p:cNvPr id="6" name="TextBox 5"/>
          <p:cNvSpPr txBox="1"/>
          <p:nvPr/>
        </p:nvSpPr>
        <p:spPr>
          <a:xfrm>
            <a:off x="2699792" y="6268670"/>
            <a:ext cx="3528392" cy="276999"/>
          </a:xfrm>
          <a:prstGeom prst="rect">
            <a:avLst/>
          </a:prstGeom>
          <a:noFill/>
        </p:spPr>
        <p:txBody>
          <a:bodyPr wrap="square" rtlCol="0">
            <a:spAutoFit/>
          </a:bodyPr>
          <a:lstStyle/>
          <a:p>
            <a:r>
              <a:rPr lang="en-US" sz="1200" dirty="0">
                <a:solidFill>
                  <a:schemeClr val="bg1">
                    <a:lumMod val="50000"/>
                  </a:schemeClr>
                </a:solidFill>
                <a:latin typeface="+mn-lt"/>
                <a:hlinkClick r:id="rId3"/>
              </a:rPr>
              <a:t>http://spyder.datacolor.com/</a:t>
            </a:r>
            <a:endParaRPr lang="el-GR" sz="1200" dirty="0">
              <a:solidFill>
                <a:schemeClr val="bg1">
                  <a:lumMod val="50000"/>
                </a:schemeClr>
              </a:solidFill>
              <a:latin typeface="+mn-lt"/>
            </a:endParaRPr>
          </a:p>
        </p:txBody>
      </p:sp>
    </p:spTree>
    <p:extLst>
      <p:ext uri="{BB962C8B-B14F-4D97-AF65-F5344CB8AC3E}">
        <p14:creationId xmlns:p14="http://schemas.microsoft.com/office/powerpoint/2010/main" val="12071432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Σπεκτροφωτόμετρο</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6039" y="1196975"/>
            <a:ext cx="7230338" cy="4737849"/>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
        <p:nvSpPr>
          <p:cNvPr id="6" name="Ορθογώνιο 5"/>
          <p:cNvSpPr/>
          <p:nvPr/>
        </p:nvSpPr>
        <p:spPr>
          <a:xfrm>
            <a:off x="2555776" y="6021288"/>
            <a:ext cx="1604478" cy="276999"/>
          </a:xfrm>
          <a:prstGeom prst="rect">
            <a:avLst/>
          </a:prstGeom>
        </p:spPr>
        <p:txBody>
          <a:bodyPr wrap="none">
            <a:spAutoFit/>
          </a:bodyPr>
          <a:lstStyle/>
          <a:p>
            <a:r>
              <a:rPr lang="en-US" sz="1200" dirty="0">
                <a:solidFill>
                  <a:schemeClr val="bg1">
                    <a:lumMod val="50000"/>
                  </a:schemeClr>
                </a:solidFill>
                <a:latin typeface="+mn-lt"/>
                <a:hlinkClick r:id="rId3"/>
              </a:rPr>
              <a:t>http://www.xrite.com</a:t>
            </a:r>
            <a:r>
              <a:rPr lang="en-US" sz="1200" b="1" dirty="0"/>
              <a:t>/</a:t>
            </a:r>
            <a:endParaRPr lang="el-GR" sz="1200" dirty="0">
              <a:solidFill>
                <a:schemeClr val="bg1">
                  <a:lumMod val="50000"/>
                </a:schemeClr>
              </a:solidFill>
              <a:latin typeface="+mn-lt"/>
            </a:endParaRPr>
          </a:p>
        </p:txBody>
      </p:sp>
    </p:spTree>
    <p:extLst>
      <p:ext uri="{BB962C8B-B14F-4D97-AF65-F5344CB8AC3E}">
        <p14:creationId xmlns:p14="http://schemas.microsoft.com/office/powerpoint/2010/main" val="24052798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Μηχανήματα γραφικών τεχνών και σχέσεις στην χρωματική πληροφορία</a:t>
            </a:r>
            <a:endParaRPr lang="el-GR" dirty="0"/>
          </a:p>
        </p:txBody>
      </p:sp>
      <p:sp>
        <p:nvSpPr>
          <p:cNvPr id="3" name="Θέση περιεχομένου 2"/>
          <p:cNvSpPr>
            <a:spLocks noGrp="1"/>
          </p:cNvSpPr>
          <p:nvPr>
            <p:ph idx="1"/>
          </p:nvPr>
        </p:nvSpPr>
        <p:spPr/>
        <p:txBody>
          <a:bodyPr/>
          <a:lstStyle/>
          <a:p>
            <a:r>
              <a:rPr lang="en-US" dirty="0" smtClean="0"/>
              <a:t>Scanner</a:t>
            </a:r>
          </a:p>
          <a:p>
            <a:r>
              <a:rPr lang="en-US" dirty="0" smtClean="0"/>
              <a:t>Monitor RGB (TFT/LCD/Plasma)</a:t>
            </a:r>
          </a:p>
          <a:p>
            <a:r>
              <a:rPr lang="en-US" dirty="0" smtClean="0"/>
              <a:t>CMYK </a:t>
            </a:r>
            <a:r>
              <a:rPr lang="el-GR" dirty="0" smtClean="0"/>
              <a:t>εκτυπωτή</a:t>
            </a:r>
          </a:p>
          <a:p>
            <a:r>
              <a:rPr lang="en-US" dirty="0" smtClean="0"/>
              <a:t>RGB </a:t>
            </a:r>
            <a:r>
              <a:rPr lang="el-GR" dirty="0" smtClean="0"/>
              <a:t>φωτογραφικής μηχανής</a:t>
            </a:r>
          </a:p>
          <a:p>
            <a:r>
              <a:rPr lang="en-US" dirty="0" smtClean="0"/>
              <a:t>CMYK </a:t>
            </a:r>
            <a:r>
              <a:rPr lang="el-GR" dirty="0" smtClean="0"/>
              <a:t>εκτυπωτικής μηχανής</a:t>
            </a:r>
          </a:p>
          <a:p>
            <a:endParaRPr lang="el-GR" dirty="0"/>
          </a:p>
          <a:p>
            <a:pPr marL="0" indent="0">
              <a:buNone/>
            </a:pPr>
            <a:r>
              <a:rPr lang="el-GR" dirty="0" smtClean="0"/>
              <a:t>Κάθε μηχάνημα αντιλαμβάνεται διαφορετικά το χρώμα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36374191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t>Όλες οι διαδικασίες και προσδιορισμοί των χαρακτηριστικών σημείων, των μηχανισμών και των οργάνων ελέγχου, προσεγγίζονται με σκοπό την καλύτερη δυνατή ταύτιση, με τα δεδομένα χαρακτηριστικά των προτύπων ή των πρωτοτύπων, για την αναπαραγωγή έκδοσης.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37648694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7500" lnSpcReduction="20000"/>
          </a:bodyPr>
          <a:lstStyle/>
          <a:p>
            <a:r>
              <a:rPr lang="el-GR" dirty="0"/>
              <a:t>Όλα τα χαρακτηριστικά της πληροφορίας, των αποχρώσεων και των χρωμάτων, έχουν πολλά διαφορετικά δεδομένα στοιχεία, τα οποία δεν </a:t>
            </a:r>
            <a:r>
              <a:rPr lang="el-GR" dirty="0" smtClean="0"/>
              <a:t>έχουν </a:t>
            </a:r>
            <a:r>
              <a:rPr lang="el-GR" dirty="0"/>
              <a:t>ομοιο-εκδοθεί. </a:t>
            </a:r>
            <a:endParaRPr lang="el-GR" dirty="0" smtClean="0"/>
          </a:p>
          <a:p>
            <a:r>
              <a:rPr lang="el-GR" dirty="0" smtClean="0"/>
              <a:t>Αυτό </a:t>
            </a:r>
            <a:r>
              <a:rPr lang="el-GR" dirty="0"/>
              <a:t>συμβαίνει διότι, τόσο η κατηγοριοποίηση-ταξινόμηση στο </a:t>
            </a:r>
            <a:r>
              <a:rPr lang="en-US" dirty="0"/>
              <a:t>RGB</a:t>
            </a:r>
            <a:r>
              <a:rPr lang="el-GR" dirty="0"/>
              <a:t> (ακτινοβολία φωτός/οθόνη-προβολικό σύστημα), όσο και στο σύστημα </a:t>
            </a:r>
            <a:r>
              <a:rPr lang="en-US" dirty="0"/>
              <a:t>CMYK</a:t>
            </a:r>
            <a:r>
              <a:rPr lang="el-GR" dirty="0"/>
              <a:t>, (αντανακλαστική ακτινοβολία μελανών-τόνερ στο εκτυπωμένο υπόστρωμα), δεν έχουν την ίδια βάση χαρακτηριστικών. </a:t>
            </a:r>
            <a:endParaRPr lang="el-GR" dirty="0" smtClean="0"/>
          </a:p>
          <a:p>
            <a:r>
              <a:rPr lang="el-GR" dirty="0" smtClean="0"/>
              <a:t>Η </a:t>
            </a:r>
            <a:r>
              <a:rPr lang="el-GR" dirty="0"/>
              <a:t>πρώτη κατηγορία ανήκει στις φωτεινές πηγές </a:t>
            </a:r>
            <a:r>
              <a:rPr lang="en-US" dirty="0"/>
              <a:t>RGB</a:t>
            </a:r>
            <a:r>
              <a:rPr lang="el-GR" dirty="0"/>
              <a:t> (ακτινοβολία φωτός/οθόνη-προβολικό σύστημα), η δεύτερη ανήκει στις αντανακλαστικές ιδιότητες </a:t>
            </a:r>
            <a:r>
              <a:rPr lang="en-US" dirty="0"/>
              <a:t>CMYK</a:t>
            </a:r>
            <a:r>
              <a:rPr lang="el-GR" dirty="0"/>
              <a:t>,(αντανακλαστική ακτινοβολία μελανών-τόνερ, στο εκτυπωμένο υπόστρωμα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4035079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Δίχρωμη</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1685" y="1196975"/>
            <a:ext cx="7580630" cy="5040313"/>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6" name="TextBox 5"/>
          <p:cNvSpPr txBox="1"/>
          <p:nvPr/>
        </p:nvSpPr>
        <p:spPr>
          <a:xfrm>
            <a:off x="755576" y="6266929"/>
            <a:ext cx="4464496" cy="461665"/>
          </a:xfrm>
          <a:prstGeom prst="rect">
            <a:avLst/>
          </a:prstGeom>
          <a:noFill/>
        </p:spPr>
        <p:txBody>
          <a:bodyPr wrap="square" rtlCol="0">
            <a:spAutoFit/>
          </a:bodyPr>
          <a:lstStyle/>
          <a:p>
            <a:r>
              <a:rPr lang="el-GR" sz="2400" dirty="0" smtClean="0">
                <a:latin typeface="+mn-lt"/>
              </a:rPr>
              <a:t>Δίχρωμη όφσετ </a:t>
            </a:r>
            <a:r>
              <a:rPr lang="en-US" sz="2400" dirty="0" smtClean="0">
                <a:latin typeface="+mn-lt"/>
              </a:rPr>
              <a:t>Heidelberg</a:t>
            </a:r>
            <a:endParaRPr lang="el-GR" sz="2400" dirty="0">
              <a:latin typeface="+mn-lt"/>
            </a:endParaRPr>
          </a:p>
        </p:txBody>
      </p:sp>
    </p:spTree>
    <p:extLst>
      <p:ext uri="{BB962C8B-B14F-4D97-AF65-F5344CB8AC3E}">
        <p14:creationId xmlns:p14="http://schemas.microsoft.com/office/powerpoint/2010/main" val="5053211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Σπυρίδων Νομικός 2014. Σπυρίδων Νομικός. «Λιθογραφία- Όφσετ (Θ). Ενότητα </a:t>
            </a:r>
            <a:r>
              <a:rPr lang="en-US" sz="2000" dirty="0" smtClean="0"/>
              <a:t>2:</a:t>
            </a:r>
            <a:r>
              <a:rPr lang="el-GR" sz="2000"/>
              <a:t> </a:t>
            </a:r>
            <a:r>
              <a:rPr lang="el-GR" sz="2000" smtClean="0"/>
              <a:t>Εισαγωγή </a:t>
            </a:r>
            <a:r>
              <a:rPr lang="el-GR" sz="2000" dirty="0"/>
              <a:t>στην τεχνολογία-μέθοδο όφσετ  </a:t>
            </a:r>
            <a:r>
              <a:rPr lang="el-GR" sz="2000" dirty="0" smtClean="0"/>
              <a:t>(β’ μέρος)».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298</TotalTime>
  <Words>5494</Words>
  <Application>Microsoft Office PowerPoint</Application>
  <PresentationFormat>Προβολή στην οθόνη (4:3)</PresentationFormat>
  <Paragraphs>515</Paragraphs>
  <Slides>95</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95</vt:i4>
      </vt:variant>
    </vt:vector>
  </HeadingPairs>
  <TitlesOfParts>
    <vt:vector size="100" baseType="lpstr">
      <vt:lpstr>Arial</vt:lpstr>
      <vt:lpstr>Calibri</vt:lpstr>
      <vt:lpstr>Times New Roman</vt:lpstr>
      <vt:lpstr>Wingdings</vt:lpstr>
      <vt:lpstr>Λιθογραφία - Offset</vt:lpstr>
      <vt:lpstr>Λιθογραφία – Όφσετ (Θ)</vt:lpstr>
      <vt:lpstr>Επίπεδη μέθοδος- Χημική εκτύπωση</vt:lpstr>
      <vt:lpstr>Τεχνολογία όφσετ 1/2</vt:lpstr>
      <vt:lpstr>Τεχνολογία όφσετ 2/2</vt:lpstr>
      <vt:lpstr>Μηχανές Όφσετ</vt:lpstr>
      <vt:lpstr>Είδη μηχανών 1/2</vt:lpstr>
      <vt:lpstr>Είδη μηχανών 2/2</vt:lpstr>
      <vt:lpstr>Μονόχρωμη</vt:lpstr>
      <vt:lpstr>Δίχρωμη</vt:lpstr>
      <vt:lpstr>Τετράχρωμη</vt:lpstr>
      <vt:lpstr>Περισσότερων εκτυπωτικών μονάδων</vt:lpstr>
      <vt:lpstr>Διαδικασία κίνησης φύλλου και εκτύπωση 1/3</vt:lpstr>
      <vt:lpstr>Διαδικασία κίνησης φύλλου και εκτύπωση 2/3</vt:lpstr>
      <vt:lpstr>Διαδικασία κίνησης φύλλου και εκτύπωση 3/3</vt:lpstr>
      <vt:lpstr>Σύστημα μελάνωσης</vt:lpstr>
      <vt:lpstr>Κύλινδροι</vt:lpstr>
      <vt:lpstr>Συστήματα τροφοδοσίας μελανιού 1/5</vt:lpstr>
      <vt:lpstr>Συστήματα τροφοδοσίας μελανιού 2/5</vt:lpstr>
      <vt:lpstr>Συστήματα τροφοδοσίας μελανιού 3/5</vt:lpstr>
      <vt:lpstr>Συστήματα τροφοδοσίας μελανιού 4/5</vt:lpstr>
      <vt:lpstr>Συστήματα τροφοδοσίας μελανιού 5/5</vt:lpstr>
      <vt:lpstr>Σύστημα κυλίνδρων 1/3</vt:lpstr>
      <vt:lpstr>Σύστημα κυλίνδρων 2/3</vt:lpstr>
      <vt:lpstr>Σύστημα κυλίνδρων 3/3</vt:lpstr>
      <vt:lpstr>Σύστημα ύγρανσης 1/4</vt:lpstr>
      <vt:lpstr>Σύστημα ύγρανσης 2/4</vt:lpstr>
      <vt:lpstr>Σύστημα ύγρανσης 3/4</vt:lpstr>
      <vt:lpstr>Σύστημα ύγρανσης 4/4</vt:lpstr>
      <vt:lpstr>Συστήματα παροχής νερού- επίβρεξης</vt:lpstr>
      <vt:lpstr>Βασικές αρχές 1/3</vt:lpstr>
      <vt:lpstr>Βασικές αρχές 2/3</vt:lpstr>
      <vt:lpstr>Βασικές αρχές 3/3</vt:lpstr>
      <vt:lpstr>Εκτυπωτικές πλάκες και καουτσούκ 1/6</vt:lpstr>
      <vt:lpstr>Εκτυπωτικές πλάκες και καουτσούκ 2/6</vt:lpstr>
      <vt:lpstr>Εκτυπωτικές πλάκες και καουτσούκ 3/6</vt:lpstr>
      <vt:lpstr>Εκτυπωτικές πλάκες και καουτσούκ 4/6</vt:lpstr>
      <vt:lpstr>Εκτυπωτικές πλάκες και καουτσούκ 5/6</vt:lpstr>
      <vt:lpstr>Εκτυπωτικές πλάκες και καουτσούκ 6/6</vt:lpstr>
      <vt:lpstr>Είδη καουτσούκ 1/2</vt:lpstr>
      <vt:lpstr>Είδη καουτσούκ 2/2</vt:lpstr>
      <vt:lpstr>Καθαρισμός καουτσούκ</vt:lpstr>
      <vt:lpstr>Άνυδρη εκτύπωση</vt:lpstr>
      <vt:lpstr>Παράγοντες ποιότητας εκτύπωσης 1/2</vt:lpstr>
      <vt:lpstr>Παράγοντες ποιότητας εκτύπωσης 2/2</vt:lpstr>
      <vt:lpstr>Αλλαγή τόνου απόχρωσης μελάνης κατά την εκτύπωση 1/2</vt:lpstr>
      <vt:lpstr>Αλλαγή τόνου απόχρωσης μελάνης κατά την εκτύπωση 2/2</vt:lpstr>
      <vt:lpstr>Χρωματικές μεταβολές στην εκτύπωση 1/2</vt:lpstr>
      <vt:lpstr>Χρωματικές μεταβολές στην εκτύπωση 2/2</vt:lpstr>
      <vt:lpstr>Παράγοντες που επηρεάζουν την εκτύπωση </vt:lpstr>
      <vt:lpstr>1. Υπόστρωμα</vt:lpstr>
      <vt:lpstr>Είδος επιφάνειας του χαρτιού</vt:lpstr>
      <vt:lpstr>Απορροφητικότητα χαρτιού</vt:lpstr>
      <vt:lpstr>Παραμόρφωση χαρτιού</vt:lpstr>
      <vt:lpstr>2. Μηχανικά προβλήματα της εκτυπωτικής μηχανής</vt:lpstr>
      <vt:lpstr>Πάχος πλάκας καουτσούκ</vt:lpstr>
      <vt:lpstr>Μετακίνηση στα δόντια</vt:lpstr>
      <vt:lpstr>3. Χημικά προβλήματα συμβατότητας υλικών</vt:lpstr>
      <vt:lpstr>Ποσότητα μελανιού </vt:lpstr>
      <vt:lpstr>Συσσώρευση κομματιών επίστρωσης </vt:lpstr>
      <vt:lpstr>4. Συνθήκες</vt:lpstr>
      <vt:lpstr>Υγρό-ξηρό περιβάλλον</vt:lpstr>
      <vt:lpstr>Θερμοκρασία μηχανής</vt:lpstr>
      <vt:lpstr>Ποσοστό μελάνωσης περιοχών</vt:lpstr>
      <vt:lpstr>5. Μετρήσεις</vt:lpstr>
      <vt:lpstr>6. Κοινωνικά ζητήματα </vt:lpstr>
      <vt:lpstr>Προϋποθέσεις επίτευξης σωστής εκτύπωσης 1/2</vt:lpstr>
      <vt:lpstr>Προϋποθέσεις επίτευξης σωστής εκτύπωσης 2/2</vt:lpstr>
      <vt:lpstr>Ποιοτικός έλεγχος</vt:lpstr>
      <vt:lpstr>Διάγραμμα Ishikawa</vt:lpstr>
      <vt:lpstr>Ποιοτικός έλεγχος</vt:lpstr>
      <vt:lpstr>Ποιοτικός έλεγχος εκτύπωσης 1/3</vt:lpstr>
      <vt:lpstr>Ποιοτικός έλεγχος εκτύπωσης 2/3</vt:lpstr>
      <vt:lpstr>Ποιοτικός έλεγχος εκτύπωσης 3/3</vt:lpstr>
      <vt:lpstr>Ποιοτικός έλεγχος εκτυπωμένων υποστρωμάτων</vt:lpstr>
      <vt:lpstr>Ανάλυση της ποιότητας εκτύπωσης 1/2</vt:lpstr>
      <vt:lpstr>Ανάλυση της ποιότητας εκτύπωσης 2/2</vt:lpstr>
      <vt:lpstr>Μέθοδος και αποτέλεσμα εκτύπωσης</vt:lpstr>
      <vt:lpstr>Ποιότητα  χρωματικής απόδοσης σε τεχνικό μέσο (Οθόνη) </vt:lpstr>
      <vt:lpstr>Παράμετροι που τροποποιούν τη  χρωματική ακτινοβολία</vt:lpstr>
      <vt:lpstr>Καλιμπράρισμα 1/2</vt:lpstr>
      <vt:lpstr>Καλιμπράρισμα 2/2</vt:lpstr>
      <vt:lpstr>ICC profile</vt:lpstr>
      <vt:lpstr>Συσκευές μέτρησης χρώματος και χρωματικών διαφορών</vt:lpstr>
      <vt:lpstr>Πυκνόμετρο</vt:lpstr>
      <vt:lpstr>Χρωματόμετρο</vt:lpstr>
      <vt:lpstr>Σπεκτροφωτόμετρο</vt:lpstr>
      <vt:lpstr>Μηχανήματα γραφικών τεχνών και σχέσεις στην χρωματική πληροφορία</vt:lpstr>
      <vt:lpstr>Παρουσίαση του PowerPoint</vt:lpstr>
      <vt:lpstr>Παρουσίαση του PowerPoint</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opencourses@teiath.gr</dc:creator>
  <cp:lastModifiedBy>Natassa Karap</cp:lastModifiedBy>
  <cp:revision>43</cp:revision>
  <dcterms:created xsi:type="dcterms:W3CDTF">2014-11-07T12:30:55Z</dcterms:created>
  <dcterms:modified xsi:type="dcterms:W3CDTF">2015-09-21T12:45:35Z</dcterms:modified>
</cp:coreProperties>
</file>