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62" r:id="rId11"/>
    <p:sldId id="264" r:id="rId12"/>
    <p:sldId id="273" r:id="rId13"/>
    <p:sldId id="274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48122" y="3096542"/>
            <a:ext cx="7647756" cy="2132657"/>
          </a:xfrm>
        </p:spPr>
        <p:txBody>
          <a:bodyPr>
            <a:normAutofit fontScale="92500" lnSpcReduction="20000"/>
          </a:bodyPr>
          <a:lstStyle/>
          <a:p>
            <a:r>
              <a:rPr lang="el-GR" sz="2600" b="1" dirty="0" smtClean="0"/>
              <a:t>Ενότητα </a:t>
            </a:r>
            <a:r>
              <a:rPr lang="el-GR" sz="2600" b="1" dirty="0" smtClean="0"/>
              <a:t>1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Οργανικά </a:t>
            </a:r>
            <a:r>
              <a:rPr lang="el-GR" sz="2600" dirty="0" err="1" smtClean="0"/>
              <a:t>ψυχοσύνδρομα</a:t>
            </a:r>
            <a:r>
              <a:rPr lang="el-GR" sz="2600" dirty="0" smtClean="0"/>
              <a:t>, Νευροφυτικές διαταραχές, Ψυχοσωματικές ασθένειες, Διαταραχές της διατροφής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6</a:t>
            </a:r>
            <a:r>
              <a:rPr lang="el-GR" sz="2000" dirty="0" smtClean="0"/>
              <a:t>: </a:t>
            </a:r>
            <a:r>
              <a:rPr lang="el-GR" sz="2000" dirty="0"/>
              <a:t>Οργανικά </a:t>
            </a:r>
            <a:r>
              <a:rPr lang="el-GR" sz="2000" dirty="0" err="1"/>
              <a:t>ψυχοσύνδρομα</a:t>
            </a:r>
            <a:r>
              <a:rPr lang="el-GR" sz="2000" dirty="0"/>
              <a:t>, Νευροφυτικές διαταραχές, Ψυχοσωματικές ασθένειες, Διαταραχές της </a:t>
            </a:r>
            <a:r>
              <a:rPr lang="el-GR" sz="2000" dirty="0" smtClean="0"/>
              <a:t>διατροφής»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Οργανικά </a:t>
            </a:r>
            <a:r>
              <a:rPr lang="el-GR" sz="3600" dirty="0" err="1" smtClean="0"/>
              <a:t>ψυχοσύνδρομα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b="1" dirty="0" smtClean="0"/>
              <a:t>Γενικά αίτια οργανικών </a:t>
            </a:r>
            <a:r>
              <a:rPr lang="el-GR" sz="2200" b="1" dirty="0" err="1" smtClean="0"/>
              <a:t>ψυχοσυνδρόμων</a:t>
            </a:r>
            <a:endParaRPr lang="el-GR" sz="2200" b="1" dirty="0" smtClean="0"/>
          </a:p>
          <a:p>
            <a:pPr>
              <a:buNone/>
            </a:pPr>
            <a:r>
              <a:rPr lang="el-GR" sz="2200" b="1" dirty="0" smtClean="0"/>
              <a:t>Η συμπτωματολογία</a:t>
            </a:r>
          </a:p>
          <a:p>
            <a:pPr>
              <a:buNone/>
            </a:pPr>
            <a:r>
              <a:rPr lang="el-GR" sz="2200" b="1" dirty="0" smtClean="0"/>
              <a:t>Αίτια οργανικών </a:t>
            </a:r>
            <a:r>
              <a:rPr lang="el-GR" sz="2200" b="1" dirty="0" err="1" smtClean="0"/>
              <a:t>ψυχοσυνδρόμων</a:t>
            </a:r>
            <a:endParaRPr lang="el-GR" sz="2200" b="1" dirty="0" smtClean="0"/>
          </a:p>
          <a:p>
            <a:pPr lvl="1"/>
            <a:r>
              <a:rPr lang="el-GR" sz="2200" dirty="0" smtClean="0"/>
              <a:t>Οι </a:t>
            </a:r>
            <a:r>
              <a:rPr lang="el-GR" sz="2200" dirty="0" err="1" smtClean="0"/>
              <a:t>κρανιοεγκεφαλικές</a:t>
            </a:r>
            <a:r>
              <a:rPr lang="el-GR" sz="2200" dirty="0" smtClean="0"/>
              <a:t> κακώσεις</a:t>
            </a:r>
          </a:p>
          <a:p>
            <a:pPr lvl="1"/>
            <a:r>
              <a:rPr lang="el-GR" sz="2200" dirty="0" smtClean="0"/>
              <a:t>Η επιληψία</a:t>
            </a:r>
          </a:p>
          <a:p>
            <a:pPr lvl="1"/>
            <a:r>
              <a:rPr lang="el-GR" sz="2200" dirty="0" smtClean="0"/>
              <a:t>Η </a:t>
            </a:r>
            <a:r>
              <a:rPr lang="el-GR" sz="2200" dirty="0" err="1" smtClean="0"/>
              <a:t>νευροσύφιλη</a:t>
            </a:r>
            <a:r>
              <a:rPr lang="el-GR" sz="2200" dirty="0" smtClean="0"/>
              <a:t> (προϊούσα γενική παράλυση)</a:t>
            </a:r>
          </a:p>
          <a:p>
            <a:pPr lvl="1"/>
            <a:r>
              <a:rPr lang="el-GR" sz="2200" dirty="0" smtClean="0"/>
              <a:t>Οργανικά </a:t>
            </a:r>
            <a:r>
              <a:rPr lang="el-GR" sz="2200" dirty="0" err="1" smtClean="0"/>
              <a:t>ψυχοσύνδρομα</a:t>
            </a:r>
            <a:r>
              <a:rPr lang="el-GR" sz="2200" dirty="0" smtClean="0"/>
              <a:t> από κατάχρηση τοξικών </a:t>
            </a:r>
            <a:r>
              <a:rPr lang="el-GR" sz="2200" dirty="0" err="1" smtClean="0"/>
              <a:t>ουσίων</a:t>
            </a:r>
            <a:endParaRPr lang="el-GR" sz="2200" dirty="0" smtClean="0"/>
          </a:p>
          <a:p>
            <a:pPr lvl="1"/>
            <a:r>
              <a:rPr lang="el-GR" sz="2200" dirty="0"/>
              <a:t>κ</a:t>
            </a:r>
            <a:r>
              <a:rPr lang="el-GR" sz="2200" dirty="0" smtClean="0"/>
              <a:t>.α.</a:t>
            </a:r>
          </a:p>
          <a:p>
            <a:pPr lvl="1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5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Ψυχοσωματικές ασθένειες και </a:t>
            </a:r>
            <a:br>
              <a:rPr lang="el-GR" sz="3200" dirty="0" smtClean="0"/>
            </a:br>
            <a:r>
              <a:rPr lang="el-GR" sz="3200" dirty="0" smtClean="0"/>
              <a:t>νευροφυτικά συμπτώματα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Ψυχοδυναμική ερμηνεία</a:t>
            </a:r>
          </a:p>
          <a:p>
            <a:r>
              <a:rPr lang="el-GR" sz="2800" dirty="0" smtClean="0"/>
              <a:t>Κλινικές μορφές ψυχοσωματικών νόσων</a:t>
            </a:r>
          </a:p>
          <a:p>
            <a:pPr>
              <a:buNone/>
            </a:pPr>
            <a:r>
              <a:rPr lang="el-GR" sz="2800" dirty="0" smtClean="0"/>
              <a:t>	(πχ. Διαταραχές γαστρεντερικού, κυκλοφορικού, πνευμονικής λειτουργίας, κ.α.)</a:t>
            </a:r>
          </a:p>
          <a:p>
            <a:pPr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5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Διαταραχές της διατροφής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Παχυσαρκία</a:t>
            </a:r>
          </a:p>
          <a:p>
            <a:r>
              <a:rPr lang="el-GR" sz="2800" dirty="0" smtClean="0"/>
              <a:t>Ψυχογενής βουλιμία</a:t>
            </a:r>
          </a:p>
          <a:p>
            <a:r>
              <a:rPr lang="el-GR" sz="2800" dirty="0" smtClean="0"/>
              <a:t>Νευρωτική ανορεξία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7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Σεξουαλικές διαταραχές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Γενετήσιες ανωμαλίες</a:t>
            </a:r>
          </a:p>
          <a:p>
            <a:r>
              <a:rPr lang="el-GR" sz="2800" dirty="0" smtClean="0"/>
              <a:t>Σεξουαλικές διαστροφές</a:t>
            </a:r>
          </a:p>
          <a:p>
            <a:r>
              <a:rPr lang="el-GR" sz="2800" dirty="0" smtClean="0"/>
              <a:t>Διαταραχές της ταυτότητας του φύλου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4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7524" y="116632"/>
            <a:ext cx="8568952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Ψυχιατρικά προβλήματα της τρίτης ηλικίας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4B82"/>
                </a:solidFill>
              </a:rPr>
              <a:t>Ταξινόμηση ψυχιατρικών διαταραχών γήρας</a:t>
            </a:r>
          </a:p>
          <a:p>
            <a:r>
              <a:rPr lang="el-GR" dirty="0" smtClean="0"/>
              <a:t>Επίδραση της ηλικίας σε ήδη υπάρχουσες ψυχιατρικές διαταραχές</a:t>
            </a:r>
          </a:p>
          <a:p>
            <a:pPr lvl="1"/>
            <a:r>
              <a:rPr lang="el-GR" dirty="0" smtClean="0"/>
              <a:t>Νευρωτικές διαταραχές</a:t>
            </a:r>
          </a:p>
          <a:p>
            <a:pPr lvl="1"/>
            <a:r>
              <a:rPr lang="el-GR" dirty="0" smtClean="0"/>
              <a:t>Διαταραχές της προσωπικότητας</a:t>
            </a:r>
          </a:p>
          <a:p>
            <a:pPr lvl="1"/>
            <a:r>
              <a:rPr lang="el-GR" dirty="0" smtClean="0"/>
              <a:t>Συναισθηματικές ψυχώσεις</a:t>
            </a:r>
          </a:p>
          <a:p>
            <a:pPr lvl="1"/>
            <a:r>
              <a:rPr lang="el-GR" dirty="0" smtClean="0"/>
              <a:t>Ψυχωτικές διαταραχές σχιζοφρενικού τύπου</a:t>
            </a:r>
          </a:p>
          <a:p>
            <a:pPr lvl="1">
              <a:buNone/>
            </a:pPr>
            <a:endParaRPr lang="el-GR" dirty="0" smtClean="0"/>
          </a:p>
          <a:p>
            <a:r>
              <a:rPr lang="el-GR" dirty="0" smtClean="0"/>
              <a:t>Πρωτοεμφανιζόμενες ψυχικές διαταραχές σε μεγάλη ηλικία</a:t>
            </a:r>
          </a:p>
          <a:p>
            <a:pPr lvl="1"/>
            <a:r>
              <a:rPr lang="el-GR" dirty="0" smtClean="0"/>
              <a:t>Οργανικά </a:t>
            </a:r>
            <a:r>
              <a:rPr lang="el-GR" dirty="0" err="1" smtClean="0"/>
              <a:t>ψυχοσύνδρομα</a:t>
            </a:r>
            <a:endParaRPr lang="el-GR" dirty="0" smtClean="0"/>
          </a:p>
          <a:p>
            <a:pPr lvl="1"/>
            <a:r>
              <a:rPr lang="el-GR" dirty="0" smtClean="0"/>
              <a:t>Καταθλιπτικά σύνδρομα</a:t>
            </a:r>
          </a:p>
          <a:p>
            <a:pPr lvl="1"/>
            <a:r>
              <a:rPr lang="el-GR" dirty="0" smtClean="0"/>
              <a:t>Παρανοειδείς – ψευδαισθητικές καταστάσεις</a:t>
            </a:r>
          </a:p>
          <a:p>
            <a:pPr lvl="1"/>
            <a:r>
              <a:rPr lang="el-GR" dirty="0" smtClean="0"/>
              <a:t>Νευρωτικές εικόνες με κυρίαρχη συμπτωματολογία το άγχος</a:t>
            </a:r>
          </a:p>
          <a:p>
            <a:pPr lvl="1"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Η αυτοκτονία στην Τρίτη ηλικία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6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Ψυχικές διαταραχές στην κύηση </a:t>
            </a:r>
            <a:br>
              <a:rPr lang="el-GR" sz="3200" dirty="0" smtClean="0"/>
            </a:br>
            <a:r>
              <a:rPr lang="el-GR" sz="3200" dirty="0" smtClean="0"/>
              <a:t>και τη λοχεία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Αντιδραστικές ψυχικές καταστάσεις</a:t>
            </a:r>
          </a:p>
          <a:p>
            <a:r>
              <a:rPr lang="el-GR" sz="2400" dirty="0" smtClean="0"/>
              <a:t>Ψυχώσεις οργανικής αιτιολογίας (Διαφορική διάγνωση)</a:t>
            </a:r>
          </a:p>
          <a:p>
            <a:r>
              <a:rPr lang="el-GR" sz="2400" dirty="0" smtClean="0"/>
              <a:t>Ψυχώσεις της λοχείας</a:t>
            </a:r>
          </a:p>
          <a:p>
            <a:r>
              <a:rPr lang="el-GR" sz="2400" dirty="0" smtClean="0"/>
              <a:t>Δραστηριοποίηση οργανικών ψυχώσεων </a:t>
            </a:r>
          </a:p>
          <a:p>
            <a:pPr lvl="1"/>
            <a:r>
              <a:rPr lang="el-GR" sz="2400" dirty="0" smtClean="0"/>
              <a:t>Ψυχώσεις σχιζοφρενικής μορφής</a:t>
            </a:r>
          </a:p>
          <a:p>
            <a:pPr marL="808038" lvl="2" indent="0">
              <a:buNone/>
            </a:pPr>
            <a:r>
              <a:rPr lang="el-GR" dirty="0" smtClean="0"/>
              <a:t>(Συμπτωματολογία – Διαφορική διάγνωση)</a:t>
            </a:r>
          </a:p>
          <a:p>
            <a:pPr lvl="1"/>
            <a:r>
              <a:rPr lang="el-GR" sz="2400" dirty="0" smtClean="0"/>
              <a:t>Ενδογενής μελαγχολία και μανία</a:t>
            </a:r>
          </a:p>
          <a:p>
            <a:pPr lvl="1">
              <a:buNone/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8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e1078b2802ba089a14630211aa15f78acbe443f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762</Words>
  <Application>Microsoft Office PowerPoint</Application>
  <PresentationFormat>Προβολή στην οθόνη (4:3)</PresentationFormat>
  <Paragraphs>116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OC_template_updated</vt:lpstr>
      <vt:lpstr>1_OC_template_updated</vt:lpstr>
      <vt:lpstr>Ψυχιατρική</vt:lpstr>
      <vt:lpstr>Οργανικά ψυχοσύνδρομα</vt:lpstr>
      <vt:lpstr>Ψυχοσωματικές ασθένειες και  νευροφυτικά συμπτώματα</vt:lpstr>
      <vt:lpstr>Διαταραχές της διατροφής</vt:lpstr>
      <vt:lpstr>Σεξουαλικές διαταραχές</vt:lpstr>
      <vt:lpstr>Ψυχιατρικά προβλήματα της τρίτης ηλικίας</vt:lpstr>
      <vt:lpstr>Ψυχικές διαταραχές στην κύηση  και τη λοχεία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182</cp:revision>
  <dcterms:created xsi:type="dcterms:W3CDTF">2013-03-04T13:35:19Z</dcterms:created>
  <dcterms:modified xsi:type="dcterms:W3CDTF">2015-08-28T10:44:08Z</dcterms:modified>
</cp:coreProperties>
</file>