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308" r:id="rId26"/>
    <p:sldId id="294" r:id="rId27"/>
    <p:sldId id="295" r:id="rId28"/>
    <p:sldId id="296" r:id="rId29"/>
    <p:sldId id="297" r:id="rId30"/>
    <p:sldId id="309" r:id="rId31"/>
    <p:sldId id="298" r:id="rId32"/>
    <p:sldId id="299" r:id="rId33"/>
    <p:sldId id="300" r:id="rId34"/>
    <p:sldId id="301" r:id="rId35"/>
    <p:sldId id="302" r:id="rId36"/>
    <p:sldId id="306" r:id="rId37"/>
    <p:sldId id="307" r:id="rId38"/>
    <p:sldId id="257" r:id="rId39"/>
    <p:sldId id="262" r:id="rId40"/>
    <p:sldId id="264" r:id="rId41"/>
    <p:sldId id="269" r:id="rId42"/>
    <p:sldId id="270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60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ctioninfo.com/medevac-wardcare-suction-machine-1585466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dinc.com/D-Positioning___Immobilization_Products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xraymdm.com/positioning_blocks.htm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Dc_KEnv70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Ακτινολογική Νοσηλευτική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Ακινητοποίηση </a:t>
            </a:r>
            <a:r>
              <a:rPr lang="el-GR" sz="2600" dirty="0" smtClean="0"/>
              <a:t>ασθενών</a:t>
            </a:r>
            <a:r>
              <a:rPr lang="en-US" sz="2600" dirty="0" smtClean="0"/>
              <a:t> – </a:t>
            </a:r>
            <a:r>
              <a:rPr lang="el-GR" sz="2600" dirty="0" smtClean="0"/>
              <a:t>Τραύμα </a:t>
            </a:r>
            <a:r>
              <a:rPr lang="el-GR" sz="2600" dirty="0"/>
              <a:t>και φορητή ακτινογραφία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Ραδιολογίας - Ακτινολογίας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Κρανιο-Εγκεφαλικές Κακώσεις (ΚΕΚ)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Είναι ιδιαίτερα συχνές. </a:t>
            </a:r>
          </a:p>
          <a:p>
            <a:r>
              <a:rPr lang="el-GR" dirty="0" smtClean="0"/>
              <a:t>Ανοικτές / κλειστές.</a:t>
            </a:r>
          </a:p>
          <a:p>
            <a:r>
              <a:rPr lang="el-GR" dirty="0" smtClean="0"/>
              <a:t>Συχνά χρησιμοποιείται η αξονική τομογραφία.</a:t>
            </a:r>
          </a:p>
          <a:p>
            <a:r>
              <a:rPr lang="el-GR" dirty="0" smtClean="0"/>
              <a:t>Όλοι οι ασθενείς με κάκωση εγκεφάλου θεωρείται ότι μπορεί να έχουν και κάκωση της ΑΜΣΣ.</a:t>
            </a:r>
          </a:p>
          <a:p>
            <a:r>
              <a:rPr lang="el-GR" dirty="0" smtClean="0"/>
              <a:t>Σημαντικά είναι τα κατάγματα της βάσεως του κρανίου που μπορεί να συνοδεύονται από κατάγματα του προσώπου.</a:t>
            </a:r>
          </a:p>
          <a:p>
            <a:r>
              <a:rPr lang="el-GR" dirty="0" smtClean="0"/>
              <a:t>Αναφέρατε οποιαδήποτε μεταβολή παρατηρείτε στην κατάσταση του ασθενούς.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59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ΚΕΚ - Οδηγίες για τον ΤΑ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Ακινητοποίηση κεφαλής-ΑΜΣΣ μέχρι να επιτρέπει ο υπεύθυνος ιατρός.</a:t>
            </a:r>
          </a:p>
          <a:p>
            <a:r>
              <a:rPr lang="el-GR" dirty="0" smtClean="0"/>
              <a:t>Εάν είναι δυνατόν ανασηκώστε το κεφάλι 15-30</a:t>
            </a:r>
            <a:r>
              <a:rPr lang="el-GR" baseline="30000" dirty="0" smtClean="0">
                <a:cs typeface="Times New Roman"/>
              </a:rPr>
              <a:t>ο</a:t>
            </a:r>
            <a:r>
              <a:rPr lang="el-GR" dirty="0" smtClean="0">
                <a:cs typeface="Times New Roman"/>
              </a:rPr>
              <a:t>.</a:t>
            </a:r>
          </a:p>
          <a:p>
            <a:r>
              <a:rPr lang="el-GR" dirty="0" smtClean="0">
                <a:cs typeface="Times New Roman"/>
              </a:rPr>
              <a:t>Μη μετακινείτε τους αμμόσακκους, το κολλάρο ή τους επιδέσμους. Όλες οι λήψεις με αυτά στη θέση τους.</a:t>
            </a:r>
          </a:p>
          <a:p>
            <a:r>
              <a:rPr lang="el-GR" dirty="0" smtClean="0">
                <a:cs typeface="Times New Roman"/>
              </a:rPr>
              <a:t>Μη λυγίσετε ή στρέψετε τον αυχένα του ασθενούς στο πλάι. Η στροφή της κεφαλής μπορεί να αυξήσει την </a:t>
            </a:r>
            <a:r>
              <a:rPr lang="el-GR" dirty="0" err="1" smtClean="0">
                <a:cs typeface="Times New Roman"/>
              </a:rPr>
              <a:t>ενδοκρανιακή</a:t>
            </a:r>
            <a:r>
              <a:rPr lang="el-GR" dirty="0" smtClean="0">
                <a:cs typeface="Times New Roman"/>
              </a:rPr>
              <a:t> πίεση.</a:t>
            </a:r>
          </a:p>
          <a:p>
            <a:r>
              <a:rPr lang="el-GR" dirty="0" smtClean="0">
                <a:cs typeface="Times New Roman"/>
              </a:rPr>
              <a:t> Διατηρείστε τη θερμοκρασία του ασθενούς φυσιολογική.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2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ΚΕΚ - Οδηγίες για τον ΤΑ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Ελέγχετε την αναπνοή και τους παλμούς του ασθενούς.</a:t>
            </a:r>
          </a:p>
          <a:p>
            <a:r>
              <a:rPr lang="el-GR" dirty="0" smtClean="0"/>
              <a:t>Παρατηρείστε για βατότητα των αεραγωγών.</a:t>
            </a:r>
          </a:p>
          <a:p>
            <a:r>
              <a:rPr lang="el-GR" dirty="0" smtClean="0"/>
              <a:t>Σε αιμορραγία βάλετε αποστειρωμένες γάζες και καλέστε βοήθεια.</a:t>
            </a:r>
          </a:p>
          <a:p>
            <a:r>
              <a:rPr lang="el-GR" dirty="0" smtClean="0"/>
              <a:t>Παρατηρείστε για σημεία υποξίας, μεταβολή επιπέδου συνειδήσεως (ασθενής αρχικά συνεργάσιμος που σε λίγο εμφανίζει βυθιότητα και αργή αναταπόκριση).  Άμεση ενημέρωση υπευθύνου.</a:t>
            </a:r>
          </a:p>
          <a:p>
            <a:r>
              <a:rPr lang="el-GR" dirty="0" smtClean="0"/>
              <a:t>Ετοιμότητα για χορήγηση οξυγόνου.</a:t>
            </a:r>
          </a:p>
          <a:p>
            <a:r>
              <a:rPr lang="el-GR" dirty="0" smtClean="0"/>
              <a:t>Ασθενείς με ΚΕΚ δε γίνεται αναρρόφηση από τη μύτη.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00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Μηχάνημα αναρρόφησης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026" name="Picture 2" descr="http://pimg.tradeindia.com/01585466/b/1/Medevac-Wardcare-Suction-Mach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328592" cy="53285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502024" y="64478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suctioninfo.com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2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Κακώσεις σπλαχνικού κρανίου - 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Βατότητα αεραγωγών</a:t>
            </a:r>
          </a:p>
          <a:p>
            <a:r>
              <a:rPr lang="el-GR" dirty="0" smtClean="0"/>
              <a:t>Διατήρηση ακίνητων αμμόσακκων, κολλάρων επιδέσμων</a:t>
            </a:r>
          </a:p>
          <a:p>
            <a:r>
              <a:rPr lang="el-GR" dirty="0" smtClean="0"/>
              <a:t>Κίνηση μόνο με την επίβλεψη του υπεύθυνου ιατρού</a:t>
            </a:r>
          </a:p>
          <a:p>
            <a:r>
              <a:rPr lang="el-GR" dirty="0" smtClean="0"/>
              <a:t>Πιεστικά επιθέματα σε αιμορραγία, κλήση για βοήθεια</a:t>
            </a:r>
          </a:p>
          <a:p>
            <a:r>
              <a:rPr lang="el-GR" dirty="0" smtClean="0"/>
              <a:t>Δεν  γίνεται αναρρόφηση από τη μύτη</a:t>
            </a:r>
          </a:p>
          <a:p>
            <a:r>
              <a:rPr lang="el-GR" dirty="0" smtClean="0"/>
              <a:t>Αποστειρωμένα γάντια επί επαφής σε τραύματα</a:t>
            </a:r>
          </a:p>
          <a:p>
            <a:r>
              <a:rPr lang="el-GR" dirty="0" smtClean="0"/>
              <a:t>Εάν βρείτε πεσμένα δόντια τοποθετείστε τα σε δοχείο πάνω σε βρεγμένη με αποστειρωμενο νερό/ορό γάζα</a:t>
            </a:r>
          </a:p>
          <a:p>
            <a:r>
              <a:rPr lang="el-GR" dirty="0" smtClean="0"/>
              <a:t>Έτοιμότητα για χορήγηση οξυγόνου/ανάνηψη</a:t>
            </a:r>
          </a:p>
          <a:p>
            <a:r>
              <a:rPr lang="el-GR" dirty="0" smtClean="0"/>
              <a:t>Παρατηρείστε για μεταβολή της κατάστασης του ασθενούς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3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Κακώσεις σπονδυλικής στήλης - 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51723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ΣΣ προστατεύει το ΝΜ και τα νεύρα</a:t>
            </a:r>
          </a:p>
          <a:p>
            <a:r>
              <a:rPr lang="el-GR" dirty="0" smtClean="0"/>
              <a:t>Ζωτικά σημεία. Αεραγωγός. Μη κινείτε το κεφάλι</a:t>
            </a:r>
          </a:p>
          <a:p>
            <a:r>
              <a:rPr lang="el-GR" dirty="0" smtClean="0"/>
              <a:t>Μη μετακινείτε τον ασθενή. Μονοκόματη μεταφορά σε πλάγια θέση με επίβλεψη ιατρού</a:t>
            </a:r>
          </a:p>
          <a:p>
            <a:r>
              <a:rPr lang="el-GR" dirty="0" smtClean="0"/>
              <a:t>Μη μετακινείτε το κεφάλι ή τον αυχένα εάν η θέση τους είναι περίεργη</a:t>
            </a:r>
          </a:p>
          <a:p>
            <a:r>
              <a:rPr lang="el-GR" dirty="0" smtClean="0"/>
              <a:t>Μη μετακινείτε κολλάρο, αμμόσακους ή επιδέσμους πριν να δοθεί οδηγία από επιβλέποντα ιατρό</a:t>
            </a:r>
          </a:p>
          <a:p>
            <a:r>
              <a:rPr lang="el-GR" dirty="0" smtClean="0"/>
              <a:t>Παρατήρηση για σημεία </a:t>
            </a:r>
            <a:r>
              <a:rPr lang="en-US" dirty="0" smtClean="0"/>
              <a:t>shock</a:t>
            </a:r>
            <a:endParaRPr lang="el-GR" dirty="0" smtClean="0"/>
          </a:p>
          <a:p>
            <a:r>
              <a:rPr lang="el-GR" dirty="0" smtClean="0"/>
              <a:t>Διατήρηση θερμοκρασίας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l-GR" dirty="0" smtClean="0"/>
              <a:t>αναίσθητος τραυματίας θεωρούμε ότι έχει και κάκωση ΣΣ</a:t>
            </a:r>
          </a:p>
          <a:p>
            <a:r>
              <a:rPr lang="el-GR" dirty="0" smtClean="0"/>
              <a:t>Ο ασθενής με ΚΕΚ θεωρούμε ότι έχει και κάκωση ΣΣ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11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Φορητές ακτινογραφίες θώρακα </a:t>
            </a:r>
            <a:r>
              <a:rPr lang="el-GR" sz="3000" b="0" dirty="0">
                <a:solidFill>
                  <a:prstClr val="white"/>
                </a:solidFill>
              </a:rPr>
              <a:t>1/2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Επιβεβαίωση παραπεμπτικού</a:t>
            </a:r>
          </a:p>
          <a:p>
            <a:r>
              <a:rPr lang="el-GR" dirty="0" smtClean="0"/>
              <a:t>Ακτινοπροστασία σε όποιον χρειαστεί να υποστηρίξει τον ασθενή (καλύτερα να αποφεύγεται το προσωπικό)</a:t>
            </a:r>
          </a:p>
          <a:p>
            <a:r>
              <a:rPr lang="el-GR" dirty="0" smtClean="0"/>
              <a:t>Επιβεβαίωση του ονόματος του ασθενούς</a:t>
            </a:r>
          </a:p>
          <a:p>
            <a:r>
              <a:rPr lang="el-GR" dirty="0" smtClean="0"/>
              <a:t>Απευθυνθείτε στον ασθενή με το όνομά του</a:t>
            </a:r>
          </a:p>
          <a:p>
            <a:r>
              <a:rPr lang="el-GR" dirty="0" smtClean="0"/>
              <a:t>Συστηθείτε</a:t>
            </a:r>
          </a:p>
          <a:p>
            <a:r>
              <a:rPr lang="el-GR" dirty="0" smtClean="0"/>
              <a:t>Εξηγείστε και απομακρύνετε τους συγγενείς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56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Φορητές ακτινογραφίες θώρακα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Βεβαιωθείτε ότι ο ασθενής έχει καταλάβει τη διαδικασία.</a:t>
            </a:r>
          </a:p>
          <a:p>
            <a:r>
              <a:rPr lang="el-GR" dirty="0" smtClean="0"/>
              <a:t>Κοιτάξτε το χώρο για τη θέση του μηχανήματος και των υπολοίπων συσκευών.</a:t>
            </a:r>
          </a:p>
          <a:p>
            <a:r>
              <a:rPr lang="el-GR" dirty="0" smtClean="0"/>
              <a:t>Γενικές οδηγίες προφύλαξης.</a:t>
            </a:r>
          </a:p>
          <a:p>
            <a:r>
              <a:rPr lang="el-GR" dirty="0" smtClean="0"/>
              <a:t>Κάνετε τοποθέτηση και επικέντρωση (καλύτερα η κασέτα να είναι καλυμμένη για περιορισμό λοιμώξεων).</a:t>
            </a:r>
          </a:p>
          <a:p>
            <a:r>
              <a:rPr lang="el-GR" dirty="0" smtClean="0"/>
              <a:t>Ειδοποιείστε για την έκθεση.</a:t>
            </a:r>
          </a:p>
          <a:p>
            <a:r>
              <a:rPr lang="el-GR" dirty="0" smtClean="0"/>
              <a:t>Φοράτε μολύβδινη ποδιά, χρήση μέγιστης απόστασης.</a:t>
            </a:r>
          </a:p>
          <a:p>
            <a:r>
              <a:rPr lang="el-GR" dirty="0" smtClean="0"/>
              <a:t>Αφήστε το χώρο τακτοποιημένο, καθαρίστε το μηχάνημα, βγάλτε το κάλυμα της κασέτας.</a:t>
            </a:r>
          </a:p>
          <a:p>
            <a:r>
              <a:rPr lang="el-GR" dirty="0" smtClean="0"/>
              <a:t>Βεβαιωθείτε  ότι ο ασθενής είναι ασφαλής.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54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Ασθενής με κάταγμα-ΤΑ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 μετακινείτε το τραυματισμένο μέλος</a:t>
            </a:r>
          </a:p>
          <a:p>
            <a:r>
              <a:rPr lang="el-GR" dirty="0" smtClean="0"/>
              <a:t>Κινήσεις  μόνο αυτές που επιτρέπονται από τον ιατρό</a:t>
            </a:r>
          </a:p>
          <a:p>
            <a:r>
              <a:rPr lang="el-GR" dirty="0" smtClean="0"/>
              <a:t>Ειδοποιείτε τον ασθενή για τις κινήσεις, ζητείστε τη συνδρομή του</a:t>
            </a:r>
          </a:p>
          <a:p>
            <a:r>
              <a:rPr lang="el-GR" dirty="0" smtClean="0"/>
              <a:t>Μην αφαιρείτε νάρθηκες ή άλλα υποστηρικτικά </a:t>
            </a:r>
          </a:p>
          <a:p>
            <a:r>
              <a:rPr lang="el-GR" dirty="0" smtClean="0"/>
              <a:t>Για μέλη σε νάρθηκα υποστηρίξτε το άκρο και τις εκατέρωθεν  αρθρώσεις (καλύτερα 2 άτομα)</a:t>
            </a:r>
          </a:p>
          <a:p>
            <a:r>
              <a:rPr lang="el-GR" dirty="0" smtClean="0"/>
              <a:t>Χρησιμοποιείστε παράγγελμα για ταυτόχρονη μετακίνηση </a:t>
            </a:r>
          </a:p>
          <a:p>
            <a:r>
              <a:rPr lang="el-GR" dirty="0" smtClean="0"/>
              <a:t>Σε ανοικτά τραύματα αποστειρωμένα γάντια και βασικές προφυλάξεις</a:t>
            </a:r>
          </a:p>
          <a:p>
            <a:r>
              <a:rPr lang="el-GR" dirty="0" smtClean="0"/>
              <a:t>Παρατήρηση της κατάστασης του ασθενούς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14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merckmanuals.com/media/home/figures/PHY_immobilizing_a_joi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0229"/>
            <a:ext cx="5256584" cy="6561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7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Φορητές </a:t>
            </a:r>
            <a:r>
              <a:rPr lang="el-GR" dirty="0"/>
              <a:t>ακτινογραφίες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φορητές ακτινογραφίες γίνονται σε ασθενείς που δεν μπορούν να μεταφερθούν στο ακτινολογικό τμήμα λόγω της σοβαρότητας της κατάστασής τους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Η ακτινογράφηση των ασθενών αυτών απαιτεί επιπλέον δεξιότητες και προσαρμογή στις δυνατότητες του χώρου και της κατάστασης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Ο προσχεδιασμός είναι απαραίτητος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78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21933"/>
            <a:ext cx="8136904" cy="5283431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500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0648"/>
            <a:ext cx="2550764" cy="648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Επείγουσες καταστάσεις κοιλίας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Μην αφαιρείτε τη φόρμα ΜΑΣΤ</a:t>
            </a:r>
          </a:p>
          <a:p>
            <a:r>
              <a:rPr lang="el-GR" dirty="0" smtClean="0"/>
              <a:t>Σε ανοικτό τραύμα γάντια και βασικές προφυλάξεις</a:t>
            </a:r>
          </a:p>
          <a:p>
            <a:r>
              <a:rPr lang="el-GR" dirty="0" smtClean="0"/>
              <a:t>Ζητείστε βοήθεια εάν ο ασθενής είναι σε βαρειά κατάσταση για να μετακινηθεί</a:t>
            </a:r>
          </a:p>
          <a:p>
            <a:r>
              <a:rPr lang="el-GR" dirty="0" smtClean="0"/>
              <a:t>Εάν δεν μπορεί να σταθεί όρθιος χρησιμοποιείστε το τραπέζι σε κλίση ή άλλους τρόπους λήψης</a:t>
            </a:r>
          </a:p>
          <a:p>
            <a:r>
              <a:rPr lang="el-GR" dirty="0" smtClean="0"/>
              <a:t>Ασφαλής μετακίνηση του ασθενούς</a:t>
            </a:r>
          </a:p>
          <a:p>
            <a:r>
              <a:rPr lang="el-GR" dirty="0" smtClean="0"/>
              <a:t>Διαθέσιμο νεφροειδές</a:t>
            </a:r>
          </a:p>
          <a:p>
            <a:r>
              <a:rPr lang="el-GR" dirty="0" smtClean="0"/>
              <a:t>Μη δώσετε στον ασθενή να φάει ή να πιεί</a:t>
            </a:r>
          </a:p>
          <a:p>
            <a:r>
              <a:rPr lang="el-GR" dirty="0" smtClean="0"/>
              <a:t>Παρατηρείστε τη γενική του κατάσταση ειδοποιείστε σε τυχόν επιδείνωση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18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84" y="2060848"/>
            <a:ext cx="9082215" cy="1008112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Συστήματα ακινητοποίησης ασθενούς</a:t>
            </a:r>
            <a:endParaRPr lang="en-US" sz="4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22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 - Χρήση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4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Πρέπει να είναι ακτινοδιαφανή όταν τοποθετούνται στο πεδίο ακτινοβόλησης</a:t>
            </a:r>
          </a:p>
          <a:p>
            <a:pPr lvl="1"/>
            <a:r>
              <a:rPr lang="el-GR" dirty="0" smtClean="0"/>
              <a:t>Αφρολέξ</a:t>
            </a:r>
          </a:p>
          <a:p>
            <a:pPr lvl="1"/>
            <a:r>
              <a:rPr lang="en-US" dirty="0" err="1" smtClean="0"/>
              <a:t>Plexiglass</a:t>
            </a:r>
            <a:endParaRPr lang="el-GR" dirty="0" smtClean="0"/>
          </a:p>
          <a:p>
            <a:pPr lvl="1"/>
            <a:r>
              <a:rPr lang="el-GR" dirty="0" smtClean="0"/>
              <a:t>Πλαστικό </a:t>
            </a:r>
          </a:p>
          <a:p>
            <a:r>
              <a:rPr lang="el-GR" dirty="0" smtClean="0"/>
              <a:t>Είναι ακτινοδιαφανή όταν είναι καθαρά από σκιαγραφικά</a:t>
            </a:r>
          </a:p>
          <a:p>
            <a:r>
              <a:rPr lang="el-GR" dirty="0" smtClean="0"/>
              <a:t>Χρησιμοποιούνται για να διευκολύνουν τη διατήρηση της σωστής τοποθέτησης του ασθενούς</a:t>
            </a:r>
          </a:p>
          <a:p>
            <a:r>
              <a:rPr lang="el-GR" dirty="0" smtClean="0"/>
              <a:t>Χρησιμοποιούνται για να είναι η θέση του ασθενούς πιο αναπαυτική ώστε να μείνει ευκολότερα ακίνητος</a:t>
            </a:r>
          </a:p>
          <a:p>
            <a:r>
              <a:rPr lang="el-GR" dirty="0" smtClean="0"/>
              <a:t>Περιορισμένη χρησιμότητα σε μη συνεργάσιμους ασθενείς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26242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3001450" cy="168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140968"/>
            <a:ext cx="2779665" cy="182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1900" y="2914650"/>
            <a:ext cx="2456284" cy="157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120627" cy="17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301208"/>
            <a:ext cx="2880320" cy="12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941168"/>
            <a:ext cx="2448272" cy="16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71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32656"/>
            <a:ext cx="2978819" cy="205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441926" cy="216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399678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386767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437112"/>
            <a:ext cx="2514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2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49515"/>
            <a:ext cx="8493408" cy="4085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8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00800" cy="4314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03948" y="5895685"/>
            <a:ext cx="1080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rpdinc.com</a:t>
            </a:r>
            <a:endParaRPr lang="en-US" sz="12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4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pic>
        <p:nvPicPr>
          <p:cNvPr id="76802" name="Picture 2" descr="http://www.xraymdm.com/7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38842"/>
            <a:ext cx="3168352" cy="3008606"/>
          </a:xfrm>
          <a:prstGeom prst="rect">
            <a:avLst/>
          </a:prstGeom>
          <a:noFill/>
        </p:spPr>
      </p:pic>
      <p:pic>
        <p:nvPicPr>
          <p:cNvPr id="76804" name="Picture 4" descr="http://www.xraymdm.com/7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3208509" cy="2735126"/>
          </a:xfrm>
          <a:prstGeom prst="rect">
            <a:avLst/>
          </a:prstGeom>
          <a:noFill/>
        </p:spPr>
      </p:pic>
      <p:pic>
        <p:nvPicPr>
          <p:cNvPr id="7" name="Picture 2" descr="http://www.xraymdm.com/7180-Head-E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692696"/>
            <a:ext cx="4515320" cy="2952328"/>
          </a:xfrm>
          <a:prstGeom prst="rect">
            <a:avLst/>
          </a:prstGeom>
          <a:noFill/>
        </p:spPr>
      </p:pic>
      <p:pic>
        <p:nvPicPr>
          <p:cNvPr id="76806" name="Picture 6" descr="http://www.xraymdm.com/7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933056"/>
            <a:ext cx="3753892" cy="239744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6237312"/>
            <a:ext cx="122413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xraymdm.com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ατυχημάτων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Τροχαία ατυχήματα (αυτοκίνητα, μοτοσυκλέτες, πεζοί)</a:t>
            </a:r>
          </a:p>
          <a:p>
            <a:r>
              <a:rPr lang="el-GR" dirty="0" smtClean="0"/>
              <a:t>Πτώση από ύψος</a:t>
            </a:r>
          </a:p>
          <a:p>
            <a:r>
              <a:rPr lang="el-GR" dirty="0" smtClean="0"/>
              <a:t>Επιθέσεις (όπλα, αιχμηρά)</a:t>
            </a:r>
          </a:p>
          <a:p>
            <a:r>
              <a:rPr lang="el-GR" dirty="0" smtClean="0"/>
              <a:t>Τυφλά τραυματα</a:t>
            </a:r>
          </a:p>
          <a:p>
            <a:r>
              <a:rPr lang="el-GR" dirty="0" smtClean="0"/>
              <a:t>Πνιγμός </a:t>
            </a:r>
          </a:p>
          <a:p>
            <a:r>
              <a:rPr lang="el-GR" dirty="0" smtClean="0"/>
              <a:t>Βιομηχανικά ατυχήματα</a:t>
            </a:r>
          </a:p>
          <a:p>
            <a:r>
              <a:rPr lang="el-GR" dirty="0" smtClean="0"/>
              <a:t>Αυτοκτονίες</a:t>
            </a:r>
          </a:p>
          <a:p>
            <a:r>
              <a:rPr lang="el-GR" dirty="0" smtClean="0"/>
              <a:t>Πνιγμός σε νερό</a:t>
            </a:r>
          </a:p>
          <a:p>
            <a:r>
              <a:rPr lang="el-GR" dirty="0" smtClean="0"/>
              <a:t>Εισπνοή καπνού</a:t>
            </a:r>
          </a:p>
          <a:p>
            <a:r>
              <a:rPr lang="el-GR" dirty="0" smtClean="0"/>
              <a:t>Ατυχήματα σε σπορ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785333" cy="23486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519257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881" y="4005064"/>
            <a:ext cx="4865404" cy="22848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3235225" cy="4241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8" name="Picture 4" descr="Supine Intercondylar Knee Radiography - wikiRadi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73" y="1268759"/>
            <a:ext cx="2916196" cy="4241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9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1650" y="260648"/>
            <a:ext cx="3164254" cy="3081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87652"/>
            <a:ext cx="2999778" cy="294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182" y="3573016"/>
            <a:ext cx="2871050" cy="296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3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παιδιά αποτελούν πρόκληση για τον </a:t>
            </a:r>
            <a:r>
              <a:rPr lang="el-GR" dirty="0" smtClean="0"/>
              <a:t>ΤΑ</a:t>
            </a:r>
            <a:endParaRPr lang="el-GR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Ακίνητα</a:t>
            </a:r>
            <a:endParaRPr lang="en-AU" dirty="0"/>
          </a:p>
          <a:p>
            <a:r>
              <a:rPr lang="el-GR" dirty="0" smtClean="0"/>
              <a:t>Χρήση ακινητοποίησης</a:t>
            </a:r>
            <a:endParaRPr lang="en-AU" dirty="0"/>
          </a:p>
          <a:p>
            <a:r>
              <a:rPr lang="el-GR" dirty="0" smtClean="0"/>
              <a:t>Απάντηση σε ομιλία</a:t>
            </a:r>
            <a:endParaRPr lang="en-AU" dirty="0"/>
          </a:p>
          <a:p>
            <a:r>
              <a:rPr lang="el-GR" dirty="0" smtClean="0"/>
              <a:t>Χρήση ακτινοπροστασίας</a:t>
            </a:r>
          </a:p>
          <a:p>
            <a:r>
              <a:rPr lang="el-GR" altLang="ja-JP" dirty="0" smtClean="0">
                <a:ea typeface="ＭＳ Ｐゴシック" charset="-128"/>
              </a:rPr>
              <a:t>Μέλη της οικογένειας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323528" y="1340768"/>
            <a:ext cx="4176464" cy="5256584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800" dirty="0"/>
              <a:t>Χρήση ακινητοποίησης με </a:t>
            </a:r>
            <a:r>
              <a:rPr lang="el-GR" sz="2800" dirty="0" smtClean="0"/>
              <a:t>προσοχή.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l-GR" sz="2800" dirty="0" smtClean="0"/>
              <a:t>Τράβηγμα </a:t>
            </a:r>
            <a:r>
              <a:rPr lang="el-GR" sz="2800" dirty="0"/>
              <a:t>της </a:t>
            </a:r>
            <a:r>
              <a:rPr lang="el-GR" sz="2800" dirty="0" smtClean="0"/>
              <a:t>προσοχής.</a:t>
            </a:r>
            <a:endParaRPr lang="el-GR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6248467" y="4653272"/>
            <a:ext cx="1207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n-lt"/>
              </a:rPr>
              <a:t>Pigg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-o-stat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2" name="Picture 4" descr="http://cdnll.coneinstruments.com/images/xxl/Pigg-O-Stat-Immobilizer-Positioner_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12273" r="7956" b="13156"/>
          <a:stretch/>
        </p:blipFill>
        <p:spPr bwMode="auto">
          <a:xfrm>
            <a:off x="4801794" y="980728"/>
            <a:ext cx="4100537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666072" y="4318460"/>
            <a:ext cx="261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  <a:hlinkClick r:id="rId3"/>
              </a:rPr>
              <a:t>Brody </a:t>
            </a:r>
            <a:r>
              <a:rPr lang="en-US" b="1" dirty="0" err="1">
                <a:latin typeface="+mn-lt"/>
                <a:hlinkClick r:id="rId3"/>
              </a:rPr>
              <a:t>Pigg</a:t>
            </a:r>
            <a:r>
              <a:rPr lang="en-US" b="1" dirty="0">
                <a:latin typeface="+mn-lt"/>
                <a:hlinkClick r:id="rId3"/>
              </a:rPr>
              <a:t>-O-Stat - Part 2</a:t>
            </a:r>
            <a:endParaRPr lang="el-GR" b="1" dirty="0">
              <a:latin typeface="+mn-lt"/>
            </a:endParaRPr>
          </a:p>
        </p:txBody>
      </p:sp>
      <p:pic>
        <p:nvPicPr>
          <p:cNvPr id="2053" name="Picture 5" descr="C:\Users\fkaram2\Desktop\vide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53" y="4221088"/>
            <a:ext cx="542082" cy="5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ja-JP" dirty="0" smtClean="0">
                <a:ea typeface="ＭＳ Ｐゴシック" charset="-128"/>
              </a:rPr>
              <a:t>Συστήματα ακινητοποίησης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ja-JP" dirty="0" smtClean="0">
                <a:ea typeface="ＭＳ Ｐゴシック" charset="-128"/>
              </a:rPr>
              <a:t>Λευκοπλαστ (προσοχή στο δέρμα)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l-GR" altLang="ja-JP" dirty="0" smtClean="0">
                <a:ea typeface="ＭＳ Ｐゴシック" charset="-128"/>
              </a:rPr>
              <a:t>Σεντόνια πετσέτες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l-GR" altLang="ja-JP" dirty="0" smtClean="0">
                <a:ea typeface="ＭＳ Ｐゴシック" charset="-128"/>
              </a:rPr>
              <a:t>Αμμόσακκοι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l-GR" altLang="ja-JP" dirty="0" smtClean="0">
                <a:ea typeface="ＭＳ Ｐゴシック" charset="-128"/>
              </a:rPr>
              <a:t>Ακτινοδιαφανείς σπόγγοι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l-GR" altLang="ja-JP" dirty="0" smtClean="0">
                <a:ea typeface="ＭＳ Ｐゴシック" charset="-128"/>
              </a:rPr>
              <a:t>Λωρίδες καθήλωσης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dirty="0" err="1" smtClean="0">
                <a:ea typeface="ＭＳ Ｐゴシック" charset="-128"/>
              </a:rPr>
              <a:t>Stockinette</a:t>
            </a:r>
            <a:endParaRPr lang="en-US" altLang="ja-JP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ja-JP" dirty="0">
                <a:ea typeface="ＭＳ Ｐゴシック" charset="-128"/>
              </a:rPr>
              <a:t>Ace bandages</a:t>
            </a:r>
          </a:p>
        </p:txBody>
      </p:sp>
      <p:pic>
        <p:nvPicPr>
          <p:cNvPr id="2050" name="Picture 2" descr="Tubigrip® Stockin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844651" cy="3844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67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ja-JP" dirty="0" smtClean="0">
                <a:ea typeface="ＭＳ Ｐゴシック" charset="-128"/>
              </a:rPr>
              <a:t>Διαφορές παιδιών - ενηλίκων</a:t>
            </a:r>
            <a:endParaRPr lang="en-US" altLang="ja-JP" dirty="0">
              <a:ea typeface="ＭＳ Ｐゴシック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ja-JP" sz="2400" dirty="0" smtClean="0">
                <a:ea typeface="ＭＳ Ｐゴシック" charset="-128"/>
              </a:rPr>
              <a:t>Διανοητική ανάπτυξη</a:t>
            </a:r>
            <a:endParaRPr lang="en-US" altLang="ja-JP" sz="2400" dirty="0">
              <a:ea typeface="ＭＳ Ｐゴシック" charset="-128"/>
            </a:endParaRPr>
          </a:p>
          <a:p>
            <a:r>
              <a:rPr lang="el-GR" altLang="ja-JP" sz="2400" dirty="0" smtClean="0">
                <a:ea typeface="ＭＳ Ｐゴシック" charset="-128"/>
              </a:rPr>
              <a:t>Ο θώρακας και η κοιλιά έχουν την ίδια διάμετρο στο νεγνό</a:t>
            </a:r>
          </a:p>
          <a:p>
            <a:r>
              <a:rPr lang="el-GR" altLang="ja-JP" sz="2400" dirty="0" smtClean="0">
                <a:ea typeface="ＭＳ Ｐゴシック" charset="-128"/>
              </a:rPr>
              <a:t>Πύελος κυρίως χόνδρινη</a:t>
            </a:r>
            <a:endParaRPr lang="en-US" altLang="ja-JP" sz="2400" dirty="0">
              <a:ea typeface="ＭＳ Ｐゴシック" charset="-128"/>
            </a:endParaRPr>
          </a:p>
          <a:p>
            <a:r>
              <a:rPr lang="el-GR" altLang="ja-JP" sz="2400" dirty="0" smtClean="0">
                <a:ea typeface="ＭＳ Ｐゴシック" charset="-128"/>
              </a:rPr>
              <a:t>Τα κοιλιακά όργανα είναι σε ψηλότερη θέση στα νεογνά</a:t>
            </a:r>
            <a:endParaRPr lang="en-US" altLang="ja-JP" sz="2400" dirty="0">
              <a:ea typeface="ＭＳ Ｐゴシック" charset="-128"/>
            </a:endParaRPr>
          </a:p>
          <a:p>
            <a:r>
              <a:rPr lang="el-GR" altLang="ja-JP" sz="2400" dirty="0" smtClean="0">
                <a:ea typeface="ＭＳ Ｐゴシック" charset="-128"/>
              </a:rPr>
              <a:t>Δύσκολη η εντόπιση της ΠΑΛΑ σε μωρό, επικέντρωση 1εκ. πάνω από τον ομφαλό </a:t>
            </a:r>
          </a:p>
          <a:p>
            <a:r>
              <a:rPr lang="el-GR" altLang="ja-JP" sz="2400" dirty="0" smtClean="0">
                <a:ea typeface="ＭＳ Ｐゴシック" charset="-128"/>
              </a:rPr>
              <a:t>Έκθεση όταν το μωρό παίρνει βαθειά αναπνοή πριν  φωνάξει</a:t>
            </a:r>
            <a:endParaRPr lang="en-US" altLang="ja-JP" sz="2400" dirty="0">
              <a:ea typeface="ＭＳ Ｐゴシック" charset="-128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0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«Ακτινολογική Νοσηλευτική.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 smtClean="0"/>
              <a:t> </a:t>
            </a:r>
            <a:r>
              <a:rPr lang="el-GR" sz="2000" dirty="0"/>
              <a:t>Ακινητοποίηση ασθενών – Τραύμα και φορητή ακτινογραφία».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Ιδιαιτερότητες ασθενών ΤΕΠ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ΤΑ είναι από τους πρώτους που βλέπουν τον ασθενή μόλις προσέλθει στα ΤΕΠ.</a:t>
            </a:r>
          </a:p>
          <a:p>
            <a:r>
              <a:rPr lang="el-GR" dirty="0" smtClean="0"/>
              <a:t>Συνδυασμός ακτινοπροστασίας, ταχύτητας και ακρίβειας. </a:t>
            </a:r>
          </a:p>
          <a:p>
            <a:r>
              <a:rPr lang="el-GR" dirty="0" smtClean="0"/>
              <a:t>Μια κάκωση ή πολλαπλές κακώσεις.</a:t>
            </a:r>
          </a:p>
          <a:p>
            <a:r>
              <a:rPr lang="el-GR" dirty="0" smtClean="0"/>
              <a:t>Ο ΤΑ να θεωρεί δεδομένο ότι θα εκτεθεί σε αίμα και/ή υγρά του σώματος του ασθενούς και να τηρεί τις ανάλογες βασικές προφυλάξεις (γάντια, μάσκα, γυαλιά, και ρόμπα ή ποδιά).</a:t>
            </a:r>
          </a:p>
          <a:p>
            <a:r>
              <a:rPr lang="el-GR" dirty="0" smtClean="0"/>
              <a:t>Κάλυμμα της λυχνίας αδιάβροχο.</a:t>
            </a:r>
          </a:p>
          <a:p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6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Ιδιαιτερότητες ασθενών ΤΕΠ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ασθενείς που προσέρχονται στο τμήμα είναι απαραίτητη η κοντινή παρακολούθηση της κατάστασης (ανά 5-10 λεπτά).</a:t>
            </a:r>
          </a:p>
          <a:p>
            <a:r>
              <a:rPr lang="el-GR" dirty="0" smtClean="0"/>
              <a:t>Οποιαδήποτε μεταβολή χρειάζεται άμεση κινητοποίηση.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3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Γενικές οδηγίες </a:t>
            </a:r>
            <a:r>
              <a:rPr lang="el-GR" sz="3000" b="0" dirty="0" smtClean="0"/>
              <a:t>1/2</a:t>
            </a:r>
            <a:endParaRPr lang="en-US" sz="30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 αφαιρείτε επιδέσμους και νάρθηκες.</a:t>
            </a:r>
          </a:p>
          <a:p>
            <a:r>
              <a:rPr lang="el-GR" dirty="0" smtClean="0"/>
              <a:t>Μη μετακινείτε ασθενείς σε φορεία ή σταθεροποιητές χωρίς την εντολή του υπεύθυνου ιατρού.</a:t>
            </a:r>
          </a:p>
          <a:p>
            <a:r>
              <a:rPr lang="el-GR" dirty="0" smtClean="0"/>
              <a:t>Όταν κάνετε την αρχική πλάγια α/α της ΑΜΣΣ μη μετακινείτε το κεφάλι του ασθενούς και μην αφαιρείτε το κολλάρο. Πρέπει πρώτα να διαβαστεί η ακτινογραφία και μετά να μετακινηθεί ο ασθενής ή να αφαιρεθεί το κολλάρο.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04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Γενικές οδηγίες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Απαιτείστε οδηγίες από τα ΤΕΠ όταν χρειάζεται μετακίνηση του ασθενούς και επαρκή βοήθεια για να μεταφέρετε τον ασθενή με ασφάλεια και χωρίς πόνο.</a:t>
            </a:r>
          </a:p>
          <a:p>
            <a:r>
              <a:rPr lang="el-GR" dirty="0" smtClean="0"/>
              <a:t>Μη μετακινείτε ξένα σώματα. </a:t>
            </a:r>
          </a:p>
          <a:p>
            <a:r>
              <a:rPr lang="el-GR" dirty="0" smtClean="0"/>
              <a:t>Μην αφαιρείτε πιεστικά ή σταθεροποιητικά συστήματα.</a:t>
            </a:r>
            <a:endParaRPr lang="en-US" dirty="0" smtClean="0"/>
          </a:p>
          <a:p>
            <a:r>
              <a:rPr lang="el-GR" dirty="0" smtClean="0"/>
              <a:t>Έχετε έτοιμα για χρήση οξυγόνο, αναρρόφηση και νεφροειδές.</a:t>
            </a:r>
          </a:p>
          <a:p>
            <a:r>
              <a:rPr lang="el-GR" dirty="0" smtClean="0"/>
              <a:t>Δουλεύετε γρήγορα και αποτελεσματικά.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3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 </a:t>
            </a:r>
            <a:r>
              <a:rPr lang="el-GR" dirty="0"/>
              <a:t>φόρμα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5106254" cy="55172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MAST </a:t>
            </a:r>
            <a:r>
              <a:rPr lang="el-GR" dirty="0" smtClean="0"/>
              <a:t>φόρμα</a:t>
            </a:r>
            <a:r>
              <a:rPr lang="en-US" dirty="0" smtClean="0"/>
              <a:t>, military </a:t>
            </a:r>
            <a:r>
              <a:rPr lang="en-US" dirty="0" err="1" smtClean="0"/>
              <a:t>antishock</a:t>
            </a:r>
            <a:r>
              <a:rPr lang="en-US" dirty="0" smtClean="0"/>
              <a:t> trousers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Τοποθετείται στην κοιλιά και τα πόδια του ασθενούς και φουσκώνει για αντιμετώπιση του </a:t>
            </a:r>
            <a:r>
              <a:rPr lang="en-US" dirty="0" smtClean="0"/>
              <a:t>shock </a:t>
            </a:r>
            <a:r>
              <a:rPr lang="el-GR" dirty="0" smtClean="0"/>
              <a:t>μέχρι την έναρξη της κανονικής θεραπείας (χορήγηση υγρών, αίματος ή χειρουργείου).</a:t>
            </a:r>
          </a:p>
          <a:p>
            <a:r>
              <a:rPr lang="el-GR" dirty="0" smtClean="0"/>
              <a:t>Σαν νάρθηκας για προσωρινή σταθεροποίηση καταγμάτων της λεκάνης των κάτω άκρων. </a:t>
            </a:r>
          </a:p>
          <a:p>
            <a:r>
              <a:rPr lang="el-GR" dirty="0" smtClean="0"/>
              <a:t>Για τον περιορισμό αιμορραγίας. </a:t>
            </a:r>
          </a:p>
          <a:p>
            <a:r>
              <a:rPr lang="el-GR" dirty="0" smtClean="0"/>
              <a:t>Για ανακατανομή του αίματος σε ΚΑΡΠΑ.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3714218" cy="582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Ειδικές οδηγίες ακτινογράφησης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47260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Εκτίμηση της κατάστασης και προγραμματισμός.</a:t>
            </a:r>
          </a:p>
          <a:p>
            <a:r>
              <a:rPr lang="el-GR" dirty="0" smtClean="0"/>
              <a:t>Εκτίμηση της κινητικότητας του ασθενούς και εξήγηση της διαδικασίας.</a:t>
            </a:r>
          </a:p>
          <a:p>
            <a:r>
              <a:rPr lang="el-GR" dirty="0" smtClean="0"/>
              <a:t>Οργάνωση και διαθεσιμότητα των απαραιτήτων.</a:t>
            </a:r>
          </a:p>
          <a:p>
            <a:r>
              <a:rPr lang="el-GR" dirty="0" smtClean="0"/>
              <a:t>Τουλάχιστον 2 λήψεις </a:t>
            </a:r>
            <a:r>
              <a:rPr lang="el-GR" dirty="0" err="1" smtClean="0"/>
              <a:t>ορθογωνιακές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Προσπάθεια για λήψεις με επικέντρωση και διάταξη όσο κοντινότερη προς την συνηθισμένη αλλά και προσαρμοσμένη στην κατάσταση του ασθενούς.</a:t>
            </a:r>
          </a:p>
          <a:p>
            <a:r>
              <a:rPr lang="el-GR" dirty="0" smtClean="0"/>
              <a:t>Όλη η ανατομία που ενδιαφέρει.</a:t>
            </a:r>
          </a:p>
          <a:p>
            <a:r>
              <a:rPr lang="el-GR" dirty="0" smtClean="0"/>
              <a:t>Σε μακρά οστά πάντα και η άρθρωση κοντά στο κάταγμα και ακόμα καλύτερα και οι δύο αρθρώσεις.</a:t>
            </a:r>
          </a:p>
          <a:p>
            <a:r>
              <a:rPr lang="el-GR" dirty="0" smtClean="0"/>
              <a:t>Ακτινοπροστατευτικά  για όποιον χρειασθεί να παραμένει με τον ασθενή.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6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121</TotalTime>
  <Words>1853</Words>
  <Application>Microsoft Office PowerPoint</Application>
  <PresentationFormat>Προβολή στην οθόνη (4:3)</PresentationFormat>
  <Paragraphs>263</Paragraphs>
  <Slides>43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43</vt:i4>
      </vt:variant>
    </vt:vector>
  </HeadingPairs>
  <TitlesOfParts>
    <vt:vector size="45" baseType="lpstr">
      <vt:lpstr>exo-opistho_simeiomata</vt:lpstr>
      <vt:lpstr>OC_template_updated</vt:lpstr>
      <vt:lpstr>Ακτινολογική Νοσηλευτική</vt:lpstr>
      <vt:lpstr>Φορητές ακτινογραφίες</vt:lpstr>
      <vt:lpstr>Τύποι ατυχημάτων</vt:lpstr>
      <vt:lpstr>Ιδιαιτερότητες ασθενών ΤΕΠ 1/2</vt:lpstr>
      <vt:lpstr>Ιδιαιτερότητες ασθενών ΤΕΠ 2/2</vt:lpstr>
      <vt:lpstr>Γενικές οδηγίες 1/2</vt:lpstr>
      <vt:lpstr>Γενικές οδηγίες 2/2</vt:lpstr>
      <vt:lpstr>MAST φόρμα</vt:lpstr>
      <vt:lpstr>Ειδικές οδηγίες ακτινογράφησης</vt:lpstr>
      <vt:lpstr>Κρανιο-Εγκεφαλικές Κακώσεις (ΚΕΚ)</vt:lpstr>
      <vt:lpstr>ΚΕΚ - Οδηγίες για τον ΤΑ 1/2 </vt:lpstr>
      <vt:lpstr>ΚΕΚ - Οδηγίες για τον ΤΑ 2/2 </vt:lpstr>
      <vt:lpstr>Μηχάνημα αναρρόφησης</vt:lpstr>
      <vt:lpstr>Κακώσεις σπλαχνικού κρανίου - ΤΑ</vt:lpstr>
      <vt:lpstr>Κακώσεις σπονδυλικής στήλης - ΤΑ</vt:lpstr>
      <vt:lpstr>Φορητές ακτινογραφίες θώρακα 1/2</vt:lpstr>
      <vt:lpstr>Φορητές ακτινογραφίες θώρακα 2/2</vt:lpstr>
      <vt:lpstr>Ασθενής με κάταγμα-ΤΑ</vt:lpstr>
      <vt:lpstr>Παρουσίαση του PowerPoint</vt:lpstr>
      <vt:lpstr>Παρουσίαση του PowerPoint</vt:lpstr>
      <vt:lpstr>Παρουσίαση του PowerPoint</vt:lpstr>
      <vt:lpstr>Επείγουσες καταστάσεις κοιλίας</vt:lpstr>
      <vt:lpstr>Συστήματα ακινητοποίησης ασθενούς</vt:lpstr>
      <vt:lpstr>Χαρακτηριστικά - Χρήση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Τα παιδιά αποτελούν πρόκληση για τον ΤΑ</vt:lpstr>
      <vt:lpstr>Παρουσίαση του PowerPoint</vt:lpstr>
      <vt:lpstr>Συστήματα ακινητοποίησης</vt:lpstr>
      <vt:lpstr>Διαφορές παιδιών - ενηλίκων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εξεταζόμενων στα τμήματα ιατρικών απεικονίσεων</dc:title>
  <cp:lastModifiedBy>fkaram2</cp:lastModifiedBy>
  <cp:revision>15</cp:revision>
  <dcterms:created xsi:type="dcterms:W3CDTF">2015-10-27T07:55:52Z</dcterms:created>
  <dcterms:modified xsi:type="dcterms:W3CDTF">2015-12-05T10:22:43Z</dcterms:modified>
</cp:coreProperties>
</file>