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8"/>
  </p:notesMasterIdLst>
  <p:handoutMasterIdLst>
    <p:handoutMasterId r:id="rId19"/>
  </p:handoutMasterIdLst>
  <p:sldIdLst>
    <p:sldId id="256" r:id="rId3"/>
    <p:sldId id="271" r:id="rId4"/>
    <p:sldId id="275" r:id="rId5"/>
    <p:sldId id="277" r:id="rId6"/>
    <p:sldId id="278" r:id="rId7"/>
    <p:sldId id="279" r:id="rId8"/>
    <p:sldId id="274" r:id="rId9"/>
    <p:sldId id="276" r:id="rId10"/>
    <p:sldId id="257" r:id="rId11"/>
    <p:sldId id="262" r:id="rId12"/>
    <p:sldId id="264" r:id="rId13"/>
    <p:sldId id="269" r:id="rId14"/>
    <p:sldId id="270" r:id="rId15"/>
    <p:sldId id="266" r:id="rId16"/>
    <p:sldId id="261" r:id="rId17"/>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44" y="-96"/>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tags" Target="tags/tag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4/16/15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4/16/15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Calibri" panose="020F0502020204030204" pitchFamily="34" charset="0"/>
              <a:buChar char="‒"/>
              <a:defRPr sz="2200"/>
            </a:lvl3pPr>
            <a:lvl4pPr>
              <a:defRPr sz="2400"/>
            </a:lvl4pPr>
            <a:lvl5pPr>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ocp.teiath.gr/modules/document/document.php?course=STEF10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Διαχείριση παραγωγής εντύπου υλικού</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11</a:t>
            </a:r>
            <a:r>
              <a:rPr lang="el-GR" sz="2600" dirty="0" smtClean="0"/>
              <a:t>:</a:t>
            </a:r>
            <a:r>
              <a:rPr lang="en-US" sz="2600" dirty="0" smtClean="0"/>
              <a:t> </a:t>
            </a:r>
            <a:r>
              <a:rPr lang="el-GR" sz="2600" dirty="0"/>
              <a:t>Σχέση </a:t>
            </a:r>
            <a:r>
              <a:rPr lang="en-US" sz="2600" dirty="0"/>
              <a:t>J.D.F. </a:t>
            </a:r>
            <a:r>
              <a:rPr lang="el-GR" sz="2600" dirty="0"/>
              <a:t>και </a:t>
            </a:r>
            <a:r>
              <a:rPr lang="en-US" sz="2600" dirty="0"/>
              <a:t>MIS</a:t>
            </a:r>
            <a:endParaRPr lang="en-US" sz="2600" dirty="0" smtClean="0"/>
          </a:p>
          <a:p>
            <a:pPr>
              <a:spcBef>
                <a:spcPts val="0"/>
              </a:spcBef>
            </a:pPr>
            <a:r>
              <a:rPr lang="el-GR" sz="2200" dirty="0"/>
              <a:t>Δρ. Αναστάσιος </a:t>
            </a:r>
            <a:r>
              <a:rPr lang="el-GR" sz="2200" dirty="0" smtClean="0"/>
              <a:t>Ε.</a:t>
            </a:r>
            <a:r>
              <a:rPr lang="en-US" sz="2200" dirty="0" smtClean="0"/>
              <a:t> </a:t>
            </a:r>
            <a:r>
              <a:rPr lang="el-GR" sz="2200" dirty="0" smtClean="0"/>
              <a:t>Πολίτης, Επίκουρος Καθηγητής</a:t>
            </a:r>
            <a:endParaRPr lang="en-US" sz="2200" dirty="0" smtClean="0"/>
          </a:p>
          <a:p>
            <a:pPr>
              <a:spcBef>
                <a:spcPts val="0"/>
              </a:spcBef>
            </a:pPr>
            <a:r>
              <a:rPr lang="el-GR" sz="2200"/>
              <a:t>Τεχνολογία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Αναστάσιος Πολίτης 2014. </a:t>
            </a:r>
            <a:r>
              <a:rPr lang="el-GR" sz="2000" dirty="0"/>
              <a:t>Αναστάσιος Πολίτης. «Διαχείριση παραγωγής εντύπου υλικού. </a:t>
            </a:r>
            <a:r>
              <a:rPr lang="el-GR" sz="2000" dirty="0" smtClean="0"/>
              <a:t>Ενότητα 11</a:t>
            </a:r>
            <a:r>
              <a:rPr lang="en-US" sz="2000" dirty="0" smtClean="0"/>
              <a:t>:</a:t>
            </a:r>
            <a:r>
              <a:rPr lang="el-GR" sz="2000" dirty="0"/>
              <a:t> Σχέση </a:t>
            </a:r>
            <a:r>
              <a:rPr lang="en-US" sz="2000" dirty="0"/>
              <a:t>J.D.F. </a:t>
            </a:r>
            <a:r>
              <a:rPr lang="el-GR" sz="2000" dirty="0"/>
              <a:t>και </a:t>
            </a:r>
            <a:r>
              <a:rPr lang="en-US" sz="2000" dirty="0"/>
              <a:t>MIS</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Σχέση </a:t>
            </a:r>
            <a:r>
              <a:rPr lang="en-US" dirty="0"/>
              <a:t>J.D.F. </a:t>
            </a:r>
            <a:r>
              <a:rPr lang="el-GR" dirty="0"/>
              <a:t>και </a:t>
            </a:r>
            <a:r>
              <a:rPr lang="en-US" dirty="0" smtClean="0"/>
              <a:t>MIS</a:t>
            </a:r>
            <a:r>
              <a:rPr lang="el-GR" dirty="0" smtClean="0"/>
              <a:t> </a:t>
            </a:r>
            <a:r>
              <a:rPr lang="el-GR" sz="3000" b="0" dirty="0" smtClean="0"/>
              <a:t>1</a:t>
            </a:r>
            <a:r>
              <a:rPr lang="el-GR" sz="3000" b="0" dirty="0" smtClean="0"/>
              <a:t>/7</a:t>
            </a:r>
            <a:endParaRPr lang="el-GR" sz="3000" b="0" dirty="0"/>
          </a:p>
        </p:txBody>
      </p:sp>
      <p:sp>
        <p:nvSpPr>
          <p:cNvPr id="3" name="Θέση περιεχομένου 2"/>
          <p:cNvSpPr>
            <a:spLocks noGrp="1"/>
          </p:cNvSpPr>
          <p:nvPr>
            <p:ph idx="1"/>
          </p:nvPr>
        </p:nvSpPr>
        <p:spPr>
          <a:xfrm>
            <a:off x="457200" y="1196752"/>
            <a:ext cx="8219256" cy="5544616"/>
          </a:xfrm>
        </p:spPr>
        <p:txBody>
          <a:bodyPr>
            <a:normAutofit/>
          </a:bodyPr>
          <a:lstStyle/>
          <a:p>
            <a:r>
              <a:rPr lang="el-GR" dirty="0"/>
              <a:t>Το JDF </a:t>
            </a:r>
            <a:r>
              <a:rPr lang="el-GR" b="1" dirty="0" smtClean="0"/>
              <a:t>δεν</a:t>
            </a:r>
            <a:r>
              <a:rPr lang="el-GR" dirty="0" smtClean="0"/>
              <a:t> είναι </a:t>
            </a:r>
            <a:r>
              <a:rPr lang="el-GR" dirty="0"/>
              <a:t>ένα MIS. Είναι ένα σύστημα που επιτρέπει την αποτελεσματική διαχείριση της ροής παραγωγής εντύπων, με την εφαρμογή εντολών, ελέγχων και διαχείρισης της ροής παραγωγής. Προϋπόθεση για την εφαρμογή του JDF αποτελεί η ενσωμάτωση των προδιαγραφών του στην κάθε μονάδα ή σύστημα εξοπλισμού. Τα δεδομένα (εντολές παραγωγής) κατευθύνονται στον εξοπλισμό περιλαμβάνοντας οδηγίες για την παραγωγή. Παράλληλα, δεδομένα από την παραγωγή αποστέλλονται στο σύστημα διαχείρισης πληροφοριών (το MIS), επιτρέποντας στο MIS να δημιουργήσει ένα πακέτο πληροφοριών </a:t>
            </a:r>
            <a:r>
              <a:rPr lang="el-GR" dirty="0" smtClean="0"/>
              <a:t>από </a:t>
            </a:r>
            <a:r>
              <a:rPr lang="el-GR" dirty="0"/>
              <a:t>την παραγωγή.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1272384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Σχέση </a:t>
            </a:r>
            <a:r>
              <a:rPr lang="en-US" dirty="0"/>
              <a:t>J.D.F. </a:t>
            </a:r>
            <a:r>
              <a:rPr lang="el-GR" dirty="0"/>
              <a:t>και </a:t>
            </a:r>
            <a:r>
              <a:rPr lang="en-US" dirty="0"/>
              <a:t>MIS</a:t>
            </a:r>
            <a:r>
              <a:rPr lang="el-GR" dirty="0"/>
              <a:t> </a:t>
            </a:r>
            <a:r>
              <a:rPr lang="el-GR" sz="3000" b="0" dirty="0" smtClean="0"/>
              <a:t>2</a:t>
            </a:r>
            <a:r>
              <a:rPr lang="el-GR" sz="3000" b="0" dirty="0" smtClean="0"/>
              <a:t>/7</a:t>
            </a:r>
            <a:endParaRPr lang="el-GR" dirty="0"/>
          </a:p>
        </p:txBody>
      </p:sp>
      <p:sp>
        <p:nvSpPr>
          <p:cNvPr id="3" name="Θέση περιεχομένου 2"/>
          <p:cNvSpPr>
            <a:spLocks noGrp="1"/>
          </p:cNvSpPr>
          <p:nvPr>
            <p:ph idx="1"/>
          </p:nvPr>
        </p:nvSpPr>
        <p:spPr>
          <a:xfrm>
            <a:off x="457200" y="1196752"/>
            <a:ext cx="8147248" cy="5544616"/>
          </a:xfrm>
        </p:spPr>
        <p:txBody>
          <a:bodyPr>
            <a:normAutofit/>
          </a:bodyPr>
          <a:lstStyle/>
          <a:p>
            <a:r>
              <a:rPr lang="el-GR" dirty="0" smtClean="0"/>
              <a:t>Το </a:t>
            </a:r>
            <a:r>
              <a:rPr lang="el-GR" dirty="0"/>
              <a:t>JDF είναι το στοιχείο το οποίο μεταβιβάζει όλες τις προδιαγραφές από ένα παραγωγικό τμήμα σε άλλο, ενώ το JMF (Job Messaging Format) στέλνει όλες τις απαραίτητες πληροφορίες στο MIS ώστε να τις διαχειριστεί</a:t>
            </a:r>
            <a:r>
              <a:rPr lang="el-GR" dirty="0" smtClean="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9780569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Σχέση </a:t>
            </a:r>
            <a:r>
              <a:rPr lang="en-US" dirty="0"/>
              <a:t>J.D.F. </a:t>
            </a:r>
            <a:r>
              <a:rPr lang="el-GR" dirty="0"/>
              <a:t>και </a:t>
            </a:r>
            <a:r>
              <a:rPr lang="en-US" dirty="0"/>
              <a:t>MIS</a:t>
            </a:r>
            <a:r>
              <a:rPr lang="el-GR" dirty="0"/>
              <a:t> </a:t>
            </a:r>
            <a:r>
              <a:rPr lang="el-GR" sz="3000" b="0" dirty="0" smtClean="0"/>
              <a:t>3/7</a:t>
            </a:r>
            <a:endParaRPr lang="el-GR" dirty="0"/>
          </a:p>
        </p:txBody>
      </p:sp>
      <p:sp>
        <p:nvSpPr>
          <p:cNvPr id="3" name="Θέση περιεχομένου 2"/>
          <p:cNvSpPr>
            <a:spLocks noGrp="1"/>
          </p:cNvSpPr>
          <p:nvPr>
            <p:ph idx="1"/>
          </p:nvPr>
        </p:nvSpPr>
        <p:spPr>
          <a:xfrm>
            <a:off x="457200" y="1196752"/>
            <a:ext cx="8147248" cy="5544616"/>
          </a:xfrm>
        </p:spPr>
        <p:txBody>
          <a:bodyPr>
            <a:normAutofit/>
          </a:bodyPr>
          <a:lstStyle/>
          <a:p>
            <a:r>
              <a:rPr lang="el-GR" dirty="0" smtClean="0"/>
              <a:t>Το </a:t>
            </a:r>
            <a:r>
              <a:rPr lang="el-GR" dirty="0"/>
              <a:t>JDF είναι το στοιχείο το οποίο μεταβιβάζει όλες τις προδιαγραφές από ένα παραγωγικό τμήμα σε άλλο, ενώ το JMF (Job Messaging Format) στέλνει όλες τις απαραίτητες πληροφορίες στο MIS ώστε να τις διαχειριστεί</a:t>
            </a:r>
            <a:r>
              <a:rPr lang="el-GR" dirty="0" smtClean="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0422248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Σχέση </a:t>
            </a:r>
            <a:r>
              <a:rPr lang="en-US" dirty="0"/>
              <a:t>J.D.F. </a:t>
            </a:r>
            <a:r>
              <a:rPr lang="el-GR" dirty="0"/>
              <a:t>και </a:t>
            </a:r>
            <a:r>
              <a:rPr lang="en-US" dirty="0"/>
              <a:t>MIS</a:t>
            </a:r>
            <a:r>
              <a:rPr lang="el-GR" dirty="0"/>
              <a:t> </a:t>
            </a:r>
            <a:r>
              <a:rPr lang="el-GR" sz="3000" b="0" dirty="0"/>
              <a:t>4</a:t>
            </a:r>
            <a:r>
              <a:rPr lang="el-GR" sz="3000" b="0" dirty="0" smtClean="0"/>
              <a:t>/</a:t>
            </a:r>
            <a:r>
              <a:rPr lang="el-GR" sz="3000" b="0" dirty="0" smtClean="0"/>
              <a:t>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pic>
        <p:nvPicPr>
          <p:cNvPr id="7" name="Content Placeholder 6" descr="JDF_workflow_02.gif"/>
          <p:cNvPicPr>
            <a:picLocks noGrp="1" noChangeAspect="1"/>
          </p:cNvPicPr>
          <p:nvPr>
            <p:ph idx="1"/>
          </p:nvPr>
        </p:nvPicPr>
        <p:blipFill>
          <a:blip r:embed="rId2">
            <a:extLst>
              <a:ext uri="{28A0092B-C50C-407E-A947-70E740481C1C}">
                <a14:useLocalDpi xmlns:a14="http://schemas.microsoft.com/office/drawing/2010/main" val="0"/>
              </a:ext>
            </a:extLst>
          </a:blip>
          <a:srcRect t="488" b="488"/>
          <a:stretch>
            <a:fillRect/>
          </a:stretch>
        </p:blipFill>
        <p:spPr/>
      </p:pic>
    </p:spTree>
    <p:extLst>
      <p:ext uri="{BB962C8B-B14F-4D97-AF65-F5344CB8AC3E}">
        <p14:creationId xmlns:p14="http://schemas.microsoft.com/office/powerpoint/2010/main" val="16357508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Σχέση </a:t>
            </a:r>
            <a:r>
              <a:rPr lang="en-US" dirty="0"/>
              <a:t>J.D.F. </a:t>
            </a:r>
            <a:r>
              <a:rPr lang="el-GR" dirty="0"/>
              <a:t>και </a:t>
            </a:r>
            <a:r>
              <a:rPr lang="en-US" dirty="0"/>
              <a:t>MIS</a:t>
            </a:r>
            <a:r>
              <a:rPr lang="el-GR" dirty="0"/>
              <a:t> </a:t>
            </a:r>
            <a:r>
              <a:rPr lang="el-GR" sz="3000" b="0" dirty="0" smtClean="0"/>
              <a:t>5</a:t>
            </a:r>
            <a:r>
              <a:rPr lang="el-GR" sz="3000" b="0" dirty="0" smtClean="0"/>
              <a:t>/</a:t>
            </a:r>
            <a:r>
              <a:rPr lang="el-GR" sz="3000" b="0" dirty="0" smtClean="0"/>
              <a:t>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5" name="Content Placeholder 4" descr="JDF_workflow_circle.jpg"/>
          <p:cNvPicPr>
            <a:picLocks noGrp="1" noChangeAspect="1"/>
          </p:cNvPicPr>
          <p:nvPr>
            <p:ph idx="1"/>
          </p:nvPr>
        </p:nvPicPr>
        <p:blipFill>
          <a:blip r:embed="rId2">
            <a:extLst>
              <a:ext uri="{28A0092B-C50C-407E-A947-70E740481C1C}">
                <a14:useLocalDpi xmlns:a14="http://schemas.microsoft.com/office/drawing/2010/main" val="0"/>
              </a:ext>
            </a:extLst>
          </a:blip>
          <a:srcRect l="-31276" r="-31276"/>
          <a:stretch>
            <a:fillRect/>
          </a:stretch>
        </p:blipFill>
        <p:spPr>
          <a:xfrm>
            <a:off x="0" y="1124744"/>
            <a:ext cx="8892480" cy="5544616"/>
          </a:xfrm>
        </p:spPr>
      </p:pic>
    </p:spTree>
    <p:extLst>
      <p:ext uri="{BB962C8B-B14F-4D97-AF65-F5344CB8AC3E}">
        <p14:creationId xmlns:p14="http://schemas.microsoft.com/office/powerpoint/2010/main" val="26105360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Σχέση </a:t>
            </a:r>
            <a:r>
              <a:rPr lang="en-US" dirty="0"/>
              <a:t>J.D.F. </a:t>
            </a:r>
            <a:r>
              <a:rPr lang="el-GR" dirty="0"/>
              <a:t>και </a:t>
            </a:r>
            <a:r>
              <a:rPr lang="en-US" dirty="0"/>
              <a:t>MIS</a:t>
            </a:r>
            <a:r>
              <a:rPr lang="el-GR" dirty="0"/>
              <a:t> </a:t>
            </a:r>
            <a:r>
              <a:rPr lang="el-GR" sz="3000" b="0" dirty="0" smtClean="0"/>
              <a:t>6</a:t>
            </a:r>
            <a:r>
              <a:rPr lang="el-GR" sz="3000" b="0" dirty="0" smtClean="0"/>
              <a:t>/7</a:t>
            </a:r>
            <a:endParaRPr lang="el-GR" dirty="0"/>
          </a:p>
        </p:txBody>
      </p:sp>
      <p:sp>
        <p:nvSpPr>
          <p:cNvPr id="3" name="Θέση περιεχομένου 2"/>
          <p:cNvSpPr>
            <a:spLocks noGrp="1"/>
          </p:cNvSpPr>
          <p:nvPr>
            <p:ph idx="1"/>
          </p:nvPr>
        </p:nvSpPr>
        <p:spPr>
          <a:xfrm>
            <a:off x="457200" y="1196752"/>
            <a:ext cx="8291264" cy="5544616"/>
          </a:xfrm>
        </p:spPr>
        <p:txBody>
          <a:bodyPr>
            <a:normAutofit/>
          </a:bodyPr>
          <a:lstStyle/>
          <a:p>
            <a:r>
              <a:rPr lang="el-GR" dirty="0"/>
              <a:t>Το </a:t>
            </a:r>
            <a:r>
              <a:rPr lang="en-US" dirty="0"/>
              <a:t>MIS</a:t>
            </a:r>
            <a:r>
              <a:rPr lang="el-GR" dirty="0"/>
              <a:t> σε συνεργασία με μια αυτοματοποιημένη ροή εργασίας μέσω </a:t>
            </a:r>
            <a:r>
              <a:rPr lang="en-US" dirty="0"/>
              <a:t>JDF</a:t>
            </a:r>
            <a:r>
              <a:rPr lang="el-GR" dirty="0"/>
              <a:t> μπορεί να επιτρέψει να γίνονται αυτόματα ρυθμίσεις προετοιμασίας στον εξοπλισμό ώστε να δεχθούν την επόμενη εργασία. Κάτι τέτοιο επιτρέπει ταχύτερη παραγωγή καθώς επίσης το γεγονός ότι το </a:t>
            </a:r>
            <a:r>
              <a:rPr lang="en-US" dirty="0"/>
              <a:t>MIS</a:t>
            </a:r>
            <a:r>
              <a:rPr lang="el-GR" dirty="0"/>
              <a:t> μπορεί να καθορίσει ποιο είναι το πιο αποδοτικό «μέσο» όταν υπάρχει εύρος διαφορετικού εξοπλισμού (δηλαδή τρείς εκτυπωτικές μηχανές </a:t>
            </a:r>
            <a:r>
              <a:rPr lang="el-GR" dirty="0" smtClean="0"/>
              <a:t>από </a:t>
            </a:r>
            <a:r>
              <a:rPr lang="el-GR" dirty="0"/>
              <a:t>τις οποίες πρέπει να επιλεγεί μία για να πραγματοποιηθεί η εκτύπωση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9057332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Σχέση </a:t>
            </a:r>
            <a:r>
              <a:rPr lang="en-US" dirty="0"/>
              <a:t>J.D.F. </a:t>
            </a:r>
            <a:r>
              <a:rPr lang="el-GR" dirty="0"/>
              <a:t>και </a:t>
            </a:r>
            <a:r>
              <a:rPr lang="en-US" dirty="0"/>
              <a:t>MIS</a:t>
            </a:r>
            <a:r>
              <a:rPr lang="el-GR"/>
              <a:t> </a:t>
            </a:r>
            <a:r>
              <a:rPr lang="el-GR" sz="3000" b="0"/>
              <a:t>7</a:t>
            </a:r>
            <a:r>
              <a:rPr lang="el-GR" sz="3000" b="0" smtClean="0"/>
              <a:t>/</a:t>
            </a:r>
            <a:r>
              <a:rPr lang="el-GR" sz="3000" b="0" dirty="0"/>
              <a:t>7</a:t>
            </a:r>
            <a:endParaRPr lang="el-GR" dirty="0"/>
          </a:p>
        </p:txBody>
      </p:sp>
      <p:sp>
        <p:nvSpPr>
          <p:cNvPr id="3" name="Θέση περιεχομένου 2"/>
          <p:cNvSpPr>
            <a:spLocks noGrp="1"/>
          </p:cNvSpPr>
          <p:nvPr>
            <p:ph idx="1"/>
          </p:nvPr>
        </p:nvSpPr>
        <p:spPr>
          <a:xfrm>
            <a:off x="457200" y="1196752"/>
            <a:ext cx="8291264" cy="5544616"/>
          </a:xfrm>
        </p:spPr>
        <p:txBody>
          <a:bodyPr>
            <a:normAutofit/>
          </a:bodyPr>
          <a:lstStyle/>
          <a:p>
            <a:r>
              <a:rPr lang="el-GR" dirty="0" smtClean="0"/>
              <a:t>Ουσιαστικά </a:t>
            </a:r>
            <a:r>
              <a:rPr lang="el-GR" dirty="0"/>
              <a:t>το JDF είναι ένας συνδυασμός συστήματος διαχείρισης εργασίας, και παραγγελίας, προσδιορισμού προδιαγραφών παραγωγής, έκδοσης εντολών για την παραγωγή, προγραμματισμού παραγωγής και συλλογής δεδομένων που κατευθύνονται σε ένα MIS.</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9453506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1_OC_template_updated">
  <a:themeElements>
    <a:clrScheme name="Προσαρμοσμένο 2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50</TotalTime>
  <Words>974</Words>
  <Application>Microsoft Macintosh PowerPoint</Application>
  <PresentationFormat>On-screen Show (4:3)</PresentationFormat>
  <Paragraphs>84</Paragraphs>
  <Slides>15</Slides>
  <Notes>7</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1_OC_template_updated</vt:lpstr>
      <vt:lpstr>OC_template_updated</vt:lpstr>
      <vt:lpstr>Διαχείριση παραγωγής εντύπου υλικού</vt:lpstr>
      <vt:lpstr>Σχέση J.D.F. και MIS 1/7</vt:lpstr>
      <vt:lpstr>Σχέση J.D.F. και MIS 2/7</vt:lpstr>
      <vt:lpstr>Σχέση J.D.F. και MIS 3/7</vt:lpstr>
      <vt:lpstr>Σχέση J.D.F. και MIS 4/7</vt:lpstr>
      <vt:lpstr>Σχέση J.D.F. και MIS 5/7</vt:lpstr>
      <vt:lpstr>Σχέση J.D.F. και MIS 6/7</vt:lpstr>
      <vt:lpstr>Σχέση J.D.F. και MIS 7/7</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παραγωγής εντύπου υλικού</dc:title>
  <dc:creator>opencourses@teiath.gr</dc:creator>
  <cp:lastModifiedBy>Tasos</cp:lastModifiedBy>
  <cp:revision>10</cp:revision>
  <dcterms:created xsi:type="dcterms:W3CDTF">2015-03-24T09:23:44Z</dcterms:created>
  <dcterms:modified xsi:type="dcterms:W3CDTF">2015-04-16T14:59:38Z</dcterms:modified>
</cp:coreProperties>
</file>