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85"/>
  </p:notesMasterIdLst>
  <p:handoutMasterIdLst>
    <p:handoutMasterId r:id="rId86"/>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257" r:id="rId84"/>
  </p:sldIdLst>
  <p:sldSz cx="9144000" cy="6858000" type="screen4x3"/>
  <p:notesSz cx="7104063" cy="10234613"/>
  <p:custDataLst>
    <p:tags r:id="rId8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004A82"/>
    <a:srgbClr val="1A6021"/>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80" d="100"/>
          <a:sy n="80" d="100"/>
        </p:scale>
        <p:origin x="-86" y="-6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gs" Target="tags/tag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21/9/2015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21/9/2015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82</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lvl1pPr marL="342900" indent="-342900">
              <a:spcBef>
                <a:spcPts val="1200"/>
              </a:spcBef>
              <a:buFont typeface="Courier New" panose="02070309020205020404" pitchFamily="49" charset="0"/>
              <a:buChar char="o"/>
              <a:defRPr sz="2400"/>
            </a:lvl1pPr>
            <a:lvl2pPr marL="742950" indent="-285750">
              <a:buFont typeface="Arial" panose="020B0604020202020204" pitchFamily="34" charset="0"/>
              <a:buChar char="•"/>
              <a:defRPr sz="2200"/>
            </a:lvl2pPr>
            <a:lvl3pPr marL="1143000" indent="-228600">
              <a:buFont typeface="Calibri" panose="020F0502020204030204" pitchFamily="34" charset="0"/>
              <a:buChar cha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Διοίκηση Νοσηλευτικής Μονάδας</a:t>
            </a:r>
            <a:endParaRPr lang="el-GR"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77500" lnSpcReduction="20000"/>
          </a:bodyPr>
          <a:lstStyle/>
          <a:p>
            <a:r>
              <a:rPr lang="el-GR" b="1" dirty="0" smtClean="0"/>
              <a:t>Ενότητα 1</a:t>
            </a:r>
            <a:r>
              <a:rPr lang="el-GR" dirty="0" smtClean="0"/>
              <a:t>:</a:t>
            </a:r>
            <a:r>
              <a:rPr lang="en-US" dirty="0" smtClean="0"/>
              <a:t> Management – </a:t>
            </a:r>
            <a:r>
              <a:rPr lang="el-GR" dirty="0" smtClean="0"/>
              <a:t>Ιστορική Αναδρομή</a:t>
            </a:r>
            <a:r>
              <a:rPr lang="en-US" dirty="0" smtClean="0"/>
              <a:t> </a:t>
            </a:r>
          </a:p>
          <a:p>
            <a:endParaRPr lang="en-US" dirty="0" smtClean="0"/>
          </a:p>
          <a:p>
            <a:r>
              <a:rPr lang="el-GR" dirty="0" err="1"/>
              <a:t>Μάργαρη</a:t>
            </a:r>
            <a:r>
              <a:rPr lang="el-GR" dirty="0"/>
              <a:t> </a:t>
            </a:r>
            <a:r>
              <a:rPr lang="el-GR" dirty="0" err="1" smtClean="0"/>
              <a:t>Νικολέττα</a:t>
            </a:r>
            <a:endParaRPr lang="el-GR" dirty="0"/>
          </a:p>
          <a:p>
            <a:r>
              <a:rPr lang="en-US" dirty="0"/>
              <a:t>R N,  PhD,  MSc</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pic>
        <p:nvPicPr>
          <p:cNvPr id="8" name="7 - Εικόνα" descr="Λογότυπο για Άδειες χρήσης Creative Commons BY-NC-ND" title="Λογότυπο για Άδειες χρήσης Creative Commons BY-NC-N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81425" y="4941168"/>
            <a:ext cx="1581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8400" y="5600700"/>
            <a:ext cx="4310063"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05919" y="6596390"/>
            <a:ext cx="6661150" cy="261610"/>
          </a:xfrm>
          <a:prstGeom prst="rect">
            <a:avLst/>
          </a:prstGeom>
        </p:spPr>
        <p:txBody>
          <a:bodyPr>
            <a:spAutoFit/>
          </a:bodyPr>
          <a:lstStyle/>
          <a:p>
            <a:pPr algn="ctr">
              <a:defRPr/>
            </a:pPr>
            <a:r>
              <a:rPr lang="el-GR" sz="1100" dirty="0">
                <a:latin typeface="+mn-lt"/>
              </a:rPr>
              <a:t>ΑΝΟΙΚΤΑ ΑΚΑΔΗΜΑΪΚΑ ΜΑΘΗΜΑΤΑ </a:t>
            </a:r>
            <a:r>
              <a:rPr lang="en-US" sz="1100" dirty="0">
                <a:latin typeface="+mn-lt"/>
              </a:rPr>
              <a:t>TEI </a:t>
            </a:r>
            <a:r>
              <a:rPr lang="el-GR" sz="1100" dirty="0">
                <a:latin typeface="+mn-lt"/>
              </a:rPr>
              <a:t>ΑΘΗΝΑΣ</a:t>
            </a: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Οργάνωση </a:t>
            </a:r>
            <a:r>
              <a:rPr lang="el-GR" sz="3200" b="0" dirty="0" smtClean="0"/>
              <a:t>(5 </a:t>
            </a:r>
            <a:r>
              <a:rPr lang="el-GR" sz="3200" b="0" dirty="0"/>
              <a:t>από </a:t>
            </a:r>
            <a:r>
              <a:rPr lang="el-GR" sz="3200" b="0" dirty="0" smtClean="0"/>
              <a:t>5)</a:t>
            </a:r>
            <a:endParaRPr lang="el-GR" dirty="0"/>
          </a:p>
        </p:txBody>
      </p:sp>
      <p:sp>
        <p:nvSpPr>
          <p:cNvPr id="3" name="Θέση περιεχομένου 2"/>
          <p:cNvSpPr>
            <a:spLocks noGrp="1"/>
          </p:cNvSpPr>
          <p:nvPr>
            <p:ph idx="1"/>
          </p:nvPr>
        </p:nvSpPr>
        <p:spPr>
          <a:xfrm>
            <a:off x="457200" y="1628800"/>
            <a:ext cx="8229600" cy="4608512"/>
          </a:xfrm>
        </p:spPr>
        <p:txBody>
          <a:bodyPr/>
          <a:lstStyle/>
          <a:p>
            <a:r>
              <a:rPr lang="el-GR" b="1" dirty="0"/>
              <a:t>Οργανισμός (</a:t>
            </a:r>
            <a:r>
              <a:rPr lang="el-GR" b="1" dirty="0" err="1"/>
              <a:t>organization</a:t>
            </a:r>
            <a:r>
              <a:rPr lang="el-GR" b="1" dirty="0"/>
              <a:t>):</a:t>
            </a:r>
            <a:r>
              <a:rPr lang="el-GR" dirty="0"/>
              <a:t> χρησιμοποιείται για οργανώσεις που λειτουργούν με δικό τους κανονισμό και έχουν συγκεκριμένους σκοπούς</a:t>
            </a:r>
            <a:r>
              <a:rPr lang="el-GR" dirty="0" smtClean="0"/>
              <a:t>.</a:t>
            </a:r>
            <a:endParaRPr lang="el-GR" dirty="0"/>
          </a:p>
          <a:p>
            <a:r>
              <a:rPr lang="el-GR" b="1" dirty="0"/>
              <a:t>Επιχείρηση:</a:t>
            </a:r>
            <a:r>
              <a:rPr lang="el-GR" dirty="0"/>
              <a:t> χρησιμοποιείται για αυτοτελείς οικονομικές μονάδες που αναπτύσσουν δραστηριότητα με σκοπό το κέρδος.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893565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Τύποι επιχειρήσεων και οργανισμών</a:t>
            </a:r>
            <a:endParaRPr lang="el-GR" dirty="0"/>
          </a:p>
        </p:txBody>
      </p:sp>
      <p:sp>
        <p:nvSpPr>
          <p:cNvPr id="3" name="Θέση περιεχομένου 2"/>
          <p:cNvSpPr>
            <a:spLocks noGrp="1"/>
          </p:cNvSpPr>
          <p:nvPr>
            <p:ph idx="1"/>
          </p:nvPr>
        </p:nvSpPr>
        <p:spPr>
          <a:xfrm>
            <a:off x="467544" y="1594207"/>
            <a:ext cx="1306488" cy="504056"/>
          </a:xfrm>
          <a:ln>
            <a:solidFill>
              <a:schemeClr val="tx1"/>
            </a:solidFill>
          </a:ln>
        </p:spPr>
        <p:txBody>
          <a:bodyPr>
            <a:normAutofit fontScale="92500"/>
          </a:bodyPr>
          <a:lstStyle/>
          <a:p>
            <a:pPr marL="0" indent="0">
              <a:buNone/>
            </a:pPr>
            <a:r>
              <a:rPr lang="el-GR" dirty="0" smtClean="0"/>
              <a:t>Δημόσιοι</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cxnSp>
        <p:nvCxnSpPr>
          <p:cNvPr id="6" name="Ευθύγραμμο βέλος σύνδεσης 5" title="βέλος"/>
          <p:cNvCxnSpPr>
            <a:stCxn id="2" idx="2"/>
            <a:endCxn id="3" idx="0"/>
          </p:cNvCxnSpPr>
          <p:nvPr/>
        </p:nvCxnSpPr>
        <p:spPr>
          <a:xfrm flipH="1">
            <a:off x="1120788" y="1025352"/>
            <a:ext cx="3461556" cy="5688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title="βέλος"/>
          <p:cNvCxnSpPr>
            <a:stCxn id="2" idx="2"/>
            <a:endCxn id="10" idx="0"/>
          </p:cNvCxnSpPr>
          <p:nvPr/>
        </p:nvCxnSpPr>
        <p:spPr>
          <a:xfrm flipH="1">
            <a:off x="3158480" y="1025352"/>
            <a:ext cx="1423864" cy="5688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Θέση περιεχομένου 2"/>
          <p:cNvSpPr txBox="1">
            <a:spLocks/>
          </p:cNvSpPr>
          <p:nvPr/>
        </p:nvSpPr>
        <p:spPr>
          <a:xfrm>
            <a:off x="2483768" y="1594207"/>
            <a:ext cx="1349424" cy="504056"/>
          </a:xfrm>
          <a:prstGeom prst="rect">
            <a:avLst/>
          </a:prstGeom>
          <a:ln>
            <a:solidFill>
              <a:schemeClr val="tx1"/>
            </a:solidFill>
          </a:ln>
        </p:spPr>
        <p:txBody>
          <a:bodyPr vert="horz" lIns="91440" tIns="45720" rIns="91440" bIns="45720" rtlCol="0">
            <a:normAutofit fontScale="925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Courier New" panose="02070309020205020404" pitchFamily="49" charset="0"/>
              <a:buNone/>
            </a:pPr>
            <a:r>
              <a:rPr lang="el-GR" dirty="0" smtClean="0"/>
              <a:t>Δημοτικοί </a:t>
            </a:r>
            <a:endParaRPr lang="el-GR" dirty="0"/>
          </a:p>
        </p:txBody>
      </p:sp>
      <p:cxnSp>
        <p:nvCxnSpPr>
          <p:cNvPr id="12" name="Ευθύγραμμο βέλος σύνδεσης 11" title="βέλος"/>
          <p:cNvCxnSpPr>
            <a:stCxn id="2" idx="2"/>
            <a:endCxn id="15" idx="0"/>
          </p:cNvCxnSpPr>
          <p:nvPr/>
        </p:nvCxnSpPr>
        <p:spPr>
          <a:xfrm>
            <a:off x="4582344" y="1025352"/>
            <a:ext cx="695808" cy="5688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Θέση περιεχομένου 2"/>
          <p:cNvSpPr txBox="1">
            <a:spLocks/>
          </p:cNvSpPr>
          <p:nvPr/>
        </p:nvSpPr>
        <p:spPr>
          <a:xfrm>
            <a:off x="4788024" y="1594207"/>
            <a:ext cx="980256" cy="504056"/>
          </a:xfrm>
          <a:prstGeom prst="rect">
            <a:avLst/>
          </a:prstGeom>
          <a:ln>
            <a:solidFill>
              <a:schemeClr val="tx1"/>
            </a:solidFill>
          </a:ln>
        </p:spPr>
        <p:txBody>
          <a:bodyPr vert="horz" lIns="91440" tIns="45720" rIns="91440" bIns="45720" rtlCol="0">
            <a:normAutofit fontScale="925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Courier New" panose="02070309020205020404" pitchFamily="49" charset="0"/>
              <a:buNone/>
            </a:pPr>
            <a:r>
              <a:rPr lang="el-GR" dirty="0" smtClean="0"/>
              <a:t>Μικτοί </a:t>
            </a:r>
            <a:endParaRPr lang="el-GR" dirty="0"/>
          </a:p>
        </p:txBody>
      </p:sp>
      <p:cxnSp>
        <p:nvCxnSpPr>
          <p:cNvPr id="23" name="Ευθύγραμμο βέλος σύνδεσης 22" title="βέλος"/>
          <p:cNvCxnSpPr>
            <a:stCxn id="2" idx="2"/>
            <a:endCxn id="26" idx="0"/>
          </p:cNvCxnSpPr>
          <p:nvPr/>
        </p:nvCxnSpPr>
        <p:spPr>
          <a:xfrm>
            <a:off x="4582344" y="1025352"/>
            <a:ext cx="2245078" cy="5314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Θέση περιεχομένου 2"/>
          <p:cNvSpPr txBox="1">
            <a:spLocks/>
          </p:cNvSpPr>
          <p:nvPr/>
        </p:nvSpPr>
        <p:spPr>
          <a:xfrm>
            <a:off x="6215354" y="1556792"/>
            <a:ext cx="1224136" cy="504056"/>
          </a:xfrm>
          <a:prstGeom prst="rect">
            <a:avLst/>
          </a:prstGeom>
          <a:ln>
            <a:solidFill>
              <a:schemeClr val="tx1"/>
            </a:solidFill>
          </a:ln>
        </p:spPr>
        <p:txBody>
          <a:bodyPr vert="horz" lIns="91440" tIns="45720" rIns="91440" bIns="45720" rtlCol="0">
            <a:normAutofit fontScale="925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Courier New" panose="02070309020205020404" pitchFamily="49" charset="0"/>
              <a:buNone/>
            </a:pPr>
            <a:r>
              <a:rPr lang="el-GR" dirty="0" smtClean="0"/>
              <a:t>Ιδιωτικοί </a:t>
            </a:r>
            <a:endParaRPr lang="el-GR" dirty="0"/>
          </a:p>
        </p:txBody>
      </p:sp>
      <p:cxnSp>
        <p:nvCxnSpPr>
          <p:cNvPr id="31" name="Ευθύγραμμο βέλος σύνδεσης 30" title="βέλος"/>
          <p:cNvCxnSpPr>
            <a:stCxn id="3" idx="2"/>
            <a:endCxn id="34" idx="0"/>
          </p:cNvCxnSpPr>
          <p:nvPr/>
        </p:nvCxnSpPr>
        <p:spPr>
          <a:xfrm>
            <a:off x="1120788" y="2098263"/>
            <a:ext cx="0" cy="6826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Θέση περιεχομένου 2"/>
          <p:cNvSpPr txBox="1">
            <a:spLocks/>
          </p:cNvSpPr>
          <p:nvPr/>
        </p:nvSpPr>
        <p:spPr>
          <a:xfrm>
            <a:off x="122000" y="2780928"/>
            <a:ext cx="1997576" cy="707830"/>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Courier New" panose="02070309020205020404" pitchFamily="49" charset="0"/>
              <a:buNone/>
            </a:pPr>
            <a:r>
              <a:rPr lang="el-GR" dirty="0" smtClean="0"/>
              <a:t>Μη κερδοσκοπικοί</a:t>
            </a:r>
            <a:endParaRPr lang="el-GR" dirty="0"/>
          </a:p>
        </p:txBody>
      </p:sp>
      <p:cxnSp>
        <p:nvCxnSpPr>
          <p:cNvPr id="44" name="Ευθύγραμμο βέλος σύνδεσης 43" title="βέλος"/>
          <p:cNvCxnSpPr>
            <a:stCxn id="10" idx="2"/>
            <a:endCxn id="34" idx="0"/>
          </p:cNvCxnSpPr>
          <p:nvPr/>
        </p:nvCxnSpPr>
        <p:spPr>
          <a:xfrm flipH="1">
            <a:off x="1120788" y="2098263"/>
            <a:ext cx="2037692" cy="6826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Ευθύγραμμο βέλος σύνδεσης 48" title="βέλος"/>
          <p:cNvCxnSpPr>
            <a:stCxn id="15" idx="2"/>
            <a:endCxn id="34" idx="0"/>
          </p:cNvCxnSpPr>
          <p:nvPr/>
        </p:nvCxnSpPr>
        <p:spPr>
          <a:xfrm flipH="1">
            <a:off x="1120788" y="2098263"/>
            <a:ext cx="4157364" cy="6826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Θέση περιεχομένου 2"/>
          <p:cNvSpPr txBox="1">
            <a:spLocks/>
          </p:cNvSpPr>
          <p:nvPr/>
        </p:nvSpPr>
        <p:spPr>
          <a:xfrm>
            <a:off x="3158480" y="3106923"/>
            <a:ext cx="1997576" cy="504056"/>
          </a:xfrm>
          <a:prstGeom prst="rect">
            <a:avLst/>
          </a:prstGeom>
          <a:ln>
            <a:solidFill>
              <a:schemeClr val="tx1"/>
            </a:solidFill>
          </a:ln>
        </p:spPr>
        <p:txBody>
          <a:bodyPr vert="horz" lIns="91440" tIns="45720" rIns="91440" bIns="45720" rtlCol="0">
            <a:normAutofit fontScale="925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Courier New" panose="02070309020205020404" pitchFamily="49" charset="0"/>
              <a:buNone/>
            </a:pPr>
            <a:r>
              <a:rPr lang="el-GR" dirty="0" smtClean="0"/>
              <a:t>Κερδοσκοπικοί </a:t>
            </a:r>
            <a:endParaRPr lang="el-GR" dirty="0"/>
          </a:p>
        </p:txBody>
      </p:sp>
      <p:cxnSp>
        <p:nvCxnSpPr>
          <p:cNvPr id="53" name="Ευθύγραμμο βέλος σύνδεσης 52" title="βέλος"/>
          <p:cNvCxnSpPr>
            <a:stCxn id="15" idx="2"/>
            <a:endCxn id="52" idx="0"/>
          </p:cNvCxnSpPr>
          <p:nvPr/>
        </p:nvCxnSpPr>
        <p:spPr>
          <a:xfrm flipH="1">
            <a:off x="4157268" y="2098263"/>
            <a:ext cx="1120884" cy="10086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Ευθύγραμμο βέλος σύνδεσης 59" title="βέλος"/>
          <p:cNvCxnSpPr>
            <a:stCxn id="26" idx="2"/>
            <a:endCxn id="52" idx="0"/>
          </p:cNvCxnSpPr>
          <p:nvPr/>
        </p:nvCxnSpPr>
        <p:spPr>
          <a:xfrm flipH="1">
            <a:off x="4157268" y="2060848"/>
            <a:ext cx="2670154" cy="10460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Ευθύγραμμο βέλος σύνδεσης 62" title="βέλος"/>
          <p:cNvCxnSpPr>
            <a:stCxn id="26" idx="2"/>
            <a:endCxn id="34" idx="0"/>
          </p:cNvCxnSpPr>
          <p:nvPr/>
        </p:nvCxnSpPr>
        <p:spPr>
          <a:xfrm flipH="1">
            <a:off x="1120788" y="2060848"/>
            <a:ext cx="5706634" cy="720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Ευθύγραμμο βέλος σύνδεσης 68" title="βέλος"/>
          <p:cNvCxnSpPr>
            <a:stCxn id="2" idx="2"/>
            <a:endCxn id="72" idx="0"/>
          </p:cNvCxnSpPr>
          <p:nvPr/>
        </p:nvCxnSpPr>
        <p:spPr>
          <a:xfrm>
            <a:off x="4582344" y="1025352"/>
            <a:ext cx="3741464" cy="5429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Θέση περιεχομένου 2"/>
          <p:cNvSpPr txBox="1">
            <a:spLocks/>
          </p:cNvSpPr>
          <p:nvPr/>
        </p:nvSpPr>
        <p:spPr>
          <a:xfrm>
            <a:off x="7611120" y="1568351"/>
            <a:ext cx="1425376" cy="504056"/>
          </a:xfrm>
          <a:prstGeom prst="rect">
            <a:avLst/>
          </a:prstGeom>
          <a:ln>
            <a:solidFill>
              <a:schemeClr val="tx1"/>
            </a:solidFill>
          </a:ln>
        </p:spPr>
        <p:txBody>
          <a:bodyPr vert="horz" lIns="91440" tIns="45720" rIns="91440" bIns="45720" rtlCol="0">
            <a:normAutofit fontScale="925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Courier New" panose="02070309020205020404" pitchFamily="49" charset="0"/>
              <a:buNone/>
            </a:pPr>
            <a:r>
              <a:rPr lang="el-GR" dirty="0" smtClean="0"/>
              <a:t>Συλλογικοί </a:t>
            </a:r>
            <a:endParaRPr lang="el-GR" dirty="0"/>
          </a:p>
        </p:txBody>
      </p:sp>
      <p:cxnSp>
        <p:nvCxnSpPr>
          <p:cNvPr id="77" name="Ευθύγραμμο βέλος σύνδεσης 76" title="βέλος"/>
          <p:cNvCxnSpPr>
            <a:stCxn id="52" idx="2"/>
            <a:endCxn id="80" idx="0"/>
          </p:cNvCxnSpPr>
          <p:nvPr/>
        </p:nvCxnSpPr>
        <p:spPr>
          <a:xfrm>
            <a:off x="4157268" y="3610979"/>
            <a:ext cx="0" cy="3134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Θέση περιεχομένου 2"/>
          <p:cNvSpPr txBox="1">
            <a:spLocks/>
          </p:cNvSpPr>
          <p:nvPr/>
        </p:nvSpPr>
        <p:spPr>
          <a:xfrm>
            <a:off x="3279430" y="3924469"/>
            <a:ext cx="1755676" cy="414874"/>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Courier New" panose="02070309020205020404" pitchFamily="49" charset="0"/>
              <a:buNone/>
            </a:pPr>
            <a:r>
              <a:rPr lang="el-GR" dirty="0" smtClean="0"/>
              <a:t>Επιχειρήσεις </a:t>
            </a:r>
            <a:endParaRPr lang="el-GR" dirty="0"/>
          </a:p>
        </p:txBody>
      </p:sp>
      <p:cxnSp>
        <p:nvCxnSpPr>
          <p:cNvPr id="84" name="Ευθύγραμμο βέλος σύνδεσης 83" title="βέλος"/>
          <p:cNvCxnSpPr>
            <a:stCxn id="80" idx="2"/>
            <a:endCxn id="88" idx="0"/>
          </p:cNvCxnSpPr>
          <p:nvPr/>
        </p:nvCxnSpPr>
        <p:spPr>
          <a:xfrm flipH="1">
            <a:off x="2749782" y="4339343"/>
            <a:ext cx="1407486" cy="2958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Θέση περιεχομένου 2"/>
          <p:cNvSpPr txBox="1">
            <a:spLocks/>
          </p:cNvSpPr>
          <p:nvPr/>
        </p:nvSpPr>
        <p:spPr>
          <a:xfrm>
            <a:off x="2119576" y="4635219"/>
            <a:ext cx="1260411" cy="414874"/>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Courier New" panose="02070309020205020404" pitchFamily="49" charset="0"/>
              <a:buNone/>
            </a:pPr>
            <a:r>
              <a:rPr lang="el-GR" dirty="0" smtClean="0"/>
              <a:t>Ατομικές </a:t>
            </a:r>
            <a:endParaRPr lang="el-GR" dirty="0"/>
          </a:p>
        </p:txBody>
      </p:sp>
      <p:cxnSp>
        <p:nvCxnSpPr>
          <p:cNvPr id="91" name="Ευθύγραμμο βέλος σύνδεσης 90" title="βέλος"/>
          <p:cNvCxnSpPr>
            <a:stCxn id="80" idx="2"/>
            <a:endCxn id="94" idx="0"/>
          </p:cNvCxnSpPr>
          <p:nvPr/>
        </p:nvCxnSpPr>
        <p:spPr>
          <a:xfrm>
            <a:off x="4157268" y="4339343"/>
            <a:ext cx="772980" cy="2894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Θέση περιεχομένου 2"/>
          <p:cNvSpPr txBox="1">
            <a:spLocks/>
          </p:cNvSpPr>
          <p:nvPr/>
        </p:nvSpPr>
        <p:spPr>
          <a:xfrm>
            <a:off x="4300042" y="4628769"/>
            <a:ext cx="1260411" cy="414874"/>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Courier New" panose="02070309020205020404" pitchFamily="49" charset="0"/>
              <a:buNone/>
            </a:pPr>
            <a:r>
              <a:rPr lang="el-GR" dirty="0" smtClean="0"/>
              <a:t>Εταιρικές </a:t>
            </a:r>
            <a:endParaRPr lang="el-GR" dirty="0"/>
          </a:p>
        </p:txBody>
      </p:sp>
      <p:cxnSp>
        <p:nvCxnSpPr>
          <p:cNvPr id="99" name="Ευθύγραμμο βέλος σύνδεσης 98" title="βέλος"/>
          <p:cNvCxnSpPr>
            <a:stCxn id="94" idx="2"/>
            <a:endCxn id="102" idx="0"/>
          </p:cNvCxnSpPr>
          <p:nvPr/>
        </p:nvCxnSpPr>
        <p:spPr>
          <a:xfrm flipH="1">
            <a:off x="3453525" y="5043643"/>
            <a:ext cx="1476723" cy="5958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 name="Θέση περιεχομένου 2"/>
          <p:cNvSpPr txBox="1">
            <a:spLocks/>
          </p:cNvSpPr>
          <p:nvPr/>
        </p:nvSpPr>
        <p:spPr>
          <a:xfrm>
            <a:off x="2616069" y="5639531"/>
            <a:ext cx="1674912" cy="414874"/>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Courier New" panose="02070309020205020404" pitchFamily="49" charset="0"/>
              <a:buNone/>
            </a:pPr>
            <a:r>
              <a:rPr lang="el-GR" dirty="0" smtClean="0"/>
              <a:t>Προσωπικές </a:t>
            </a:r>
            <a:endParaRPr lang="el-GR" dirty="0"/>
          </a:p>
        </p:txBody>
      </p:sp>
      <p:cxnSp>
        <p:nvCxnSpPr>
          <p:cNvPr id="105" name="Ευθύγραμμο βέλος σύνδεσης 104" title="βέλος"/>
          <p:cNvCxnSpPr>
            <a:stCxn id="94" idx="2"/>
            <a:endCxn id="108" idx="0"/>
          </p:cNvCxnSpPr>
          <p:nvPr/>
        </p:nvCxnSpPr>
        <p:spPr>
          <a:xfrm>
            <a:off x="4930248" y="5043643"/>
            <a:ext cx="1159085" cy="5493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8" name="Θέση περιεχομένου 2"/>
          <p:cNvSpPr txBox="1">
            <a:spLocks/>
          </p:cNvSpPr>
          <p:nvPr/>
        </p:nvSpPr>
        <p:spPr>
          <a:xfrm>
            <a:off x="5035106" y="5592960"/>
            <a:ext cx="2108454" cy="492656"/>
          </a:xfrm>
          <a:prstGeom prst="rect">
            <a:avLst/>
          </a:prstGeom>
          <a:ln>
            <a:solidFill>
              <a:schemeClr val="tx1"/>
            </a:solidFill>
          </a:ln>
        </p:spPr>
        <p:txBody>
          <a:bodyPr vert="horz" lIns="91440" tIns="45720" rIns="91440" bIns="45720" rtlCol="0">
            <a:normAutofit fontScale="925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Courier New" panose="02070309020205020404" pitchFamily="49" charset="0"/>
              <a:buNone/>
            </a:pPr>
            <a:r>
              <a:rPr lang="el-GR" dirty="0" smtClean="0"/>
              <a:t>Κεφαλαιουχικές </a:t>
            </a:r>
            <a:endParaRPr lang="el-GR" dirty="0"/>
          </a:p>
        </p:txBody>
      </p:sp>
      <p:cxnSp>
        <p:nvCxnSpPr>
          <p:cNvPr id="112" name="Γωνιακή σύνδεση 111" title="βέλος"/>
          <p:cNvCxnSpPr>
            <a:stCxn id="72" idx="2"/>
            <a:endCxn id="113" idx="1"/>
          </p:cNvCxnSpPr>
          <p:nvPr/>
        </p:nvCxnSpPr>
        <p:spPr>
          <a:xfrm rot="5400000">
            <a:off x="7185587" y="1850144"/>
            <a:ext cx="915958" cy="1360484"/>
          </a:xfrm>
          <a:prstGeom prst="bentConnector4">
            <a:avLst>
              <a:gd name="adj1" fmla="val 38676"/>
              <a:gd name="adj2" fmla="val 11680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 name="Θέση περιεχομένου 2"/>
          <p:cNvSpPr txBox="1">
            <a:spLocks/>
          </p:cNvSpPr>
          <p:nvPr/>
        </p:nvSpPr>
        <p:spPr>
          <a:xfrm>
            <a:off x="6963324" y="2780928"/>
            <a:ext cx="1929156" cy="414874"/>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Courier New" panose="02070309020205020404" pitchFamily="49" charset="0"/>
              <a:buNone/>
            </a:pPr>
            <a:r>
              <a:rPr lang="el-GR" dirty="0" smtClean="0"/>
              <a:t>Συνεταιρισμοί</a:t>
            </a:r>
            <a:endParaRPr lang="el-GR" dirty="0"/>
          </a:p>
        </p:txBody>
      </p:sp>
      <p:cxnSp>
        <p:nvCxnSpPr>
          <p:cNvPr id="120" name="Γωνιακή σύνδεση 119" title="βέλος"/>
          <p:cNvCxnSpPr>
            <a:endCxn id="126" idx="1"/>
          </p:cNvCxnSpPr>
          <p:nvPr/>
        </p:nvCxnSpPr>
        <p:spPr>
          <a:xfrm rot="16200000" flipH="1">
            <a:off x="6495431" y="2976388"/>
            <a:ext cx="714068" cy="221717"/>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6" name="Θέση περιεχομένου 2"/>
          <p:cNvSpPr txBox="1">
            <a:spLocks/>
          </p:cNvSpPr>
          <p:nvPr/>
        </p:nvSpPr>
        <p:spPr>
          <a:xfrm>
            <a:off x="6963324" y="3236844"/>
            <a:ext cx="1929156" cy="414874"/>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Courier New" panose="02070309020205020404" pitchFamily="49" charset="0"/>
              <a:buNone/>
            </a:pPr>
            <a:r>
              <a:rPr lang="el-GR" dirty="0" smtClean="0"/>
              <a:t>Σύλλογοι </a:t>
            </a:r>
            <a:endParaRPr lang="el-GR" dirty="0"/>
          </a:p>
        </p:txBody>
      </p:sp>
      <p:cxnSp>
        <p:nvCxnSpPr>
          <p:cNvPr id="128" name="Γωνιακή σύνδεση 127" title="βέλος"/>
          <p:cNvCxnSpPr>
            <a:endCxn id="129" idx="1"/>
          </p:cNvCxnSpPr>
          <p:nvPr/>
        </p:nvCxnSpPr>
        <p:spPr>
          <a:xfrm rot="16200000" flipH="1">
            <a:off x="6474490" y="3404769"/>
            <a:ext cx="792744" cy="246655"/>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9" name="Θέση περιεχομένου 2"/>
          <p:cNvSpPr txBox="1">
            <a:spLocks/>
          </p:cNvSpPr>
          <p:nvPr/>
        </p:nvSpPr>
        <p:spPr>
          <a:xfrm>
            <a:off x="6994190" y="3717032"/>
            <a:ext cx="1929156" cy="414874"/>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Courier New" panose="02070309020205020404" pitchFamily="49" charset="0"/>
              <a:buNone/>
            </a:pPr>
            <a:r>
              <a:rPr lang="el-GR" dirty="0" smtClean="0"/>
              <a:t>Σωματεία </a:t>
            </a:r>
            <a:endParaRPr lang="el-GR" dirty="0"/>
          </a:p>
        </p:txBody>
      </p:sp>
      <p:cxnSp>
        <p:nvCxnSpPr>
          <p:cNvPr id="142" name="Γωνιακή σύνδεση 141" title="βέλος"/>
          <p:cNvCxnSpPr>
            <a:endCxn id="144" idx="1"/>
          </p:cNvCxnSpPr>
          <p:nvPr/>
        </p:nvCxnSpPr>
        <p:spPr>
          <a:xfrm rot="16200000" flipH="1">
            <a:off x="6397763" y="3917209"/>
            <a:ext cx="915335" cy="215788"/>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4" name="Θέση περιεχομένου 2"/>
          <p:cNvSpPr txBox="1">
            <a:spLocks/>
          </p:cNvSpPr>
          <p:nvPr/>
        </p:nvSpPr>
        <p:spPr>
          <a:xfrm>
            <a:off x="6963324" y="4122885"/>
            <a:ext cx="1929156" cy="719771"/>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Courier New" panose="02070309020205020404" pitchFamily="49" charset="0"/>
              <a:buNone/>
            </a:pPr>
            <a:r>
              <a:rPr lang="el-GR" dirty="0" smtClean="0"/>
              <a:t>Ερανικές επιτροπές</a:t>
            </a:r>
            <a:endParaRPr lang="el-GR" dirty="0"/>
          </a:p>
        </p:txBody>
      </p:sp>
    </p:spTree>
    <p:extLst>
      <p:ext uri="{BB962C8B-B14F-4D97-AF65-F5344CB8AC3E}">
        <p14:creationId xmlns:p14="http://schemas.microsoft.com/office/powerpoint/2010/main" val="3621602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Ορισμοί </a:t>
            </a:r>
            <a:r>
              <a:rPr lang="el-GR" sz="3200" b="0" dirty="0" smtClean="0"/>
              <a:t>(1 από 2) </a:t>
            </a:r>
            <a:endParaRPr lang="el-GR" sz="3200" b="0" dirty="0"/>
          </a:p>
        </p:txBody>
      </p:sp>
      <p:sp>
        <p:nvSpPr>
          <p:cNvPr id="3" name="Θέση περιεχομένου 2"/>
          <p:cNvSpPr>
            <a:spLocks noGrp="1"/>
          </p:cNvSpPr>
          <p:nvPr>
            <p:ph idx="1"/>
          </p:nvPr>
        </p:nvSpPr>
        <p:spPr/>
        <p:txBody>
          <a:bodyPr>
            <a:normAutofit lnSpcReduction="10000"/>
          </a:bodyPr>
          <a:lstStyle/>
          <a:p>
            <a:r>
              <a:rPr lang="el-GR" b="1" dirty="0"/>
              <a:t>Διοίκηση </a:t>
            </a:r>
            <a:r>
              <a:rPr lang="el-GR" dirty="0"/>
              <a:t>σημαίνει αποτέλεσμα μέσω ανθρώπων για την επίτευξη της μεγαλύτερης δυνατής παραγωγικότητας, μέσα από την καλύτερη συνεργασία και ενεργοποίηση προϊσταμένων και υφισταμένων.</a:t>
            </a:r>
          </a:p>
          <a:p>
            <a:r>
              <a:rPr lang="el-GR" b="1" dirty="0"/>
              <a:t>Διοικώ</a:t>
            </a:r>
            <a:r>
              <a:rPr lang="el-GR" dirty="0"/>
              <a:t> σημαίνει προβλέπω και σχεδιάζω, οργανώνω, διευθύνω, συντονίζω και </a:t>
            </a:r>
            <a:r>
              <a:rPr lang="el-GR" dirty="0" err="1"/>
              <a:t>ελέγχω(Fayol</a:t>
            </a:r>
            <a:r>
              <a:rPr lang="el-GR" dirty="0"/>
              <a:t>)</a:t>
            </a:r>
          </a:p>
          <a:p>
            <a:r>
              <a:rPr lang="el-GR" b="1" dirty="0"/>
              <a:t>Προβλέπω</a:t>
            </a:r>
            <a:r>
              <a:rPr lang="el-GR" dirty="0"/>
              <a:t> </a:t>
            </a:r>
            <a:r>
              <a:rPr lang="el-GR" b="1" dirty="0"/>
              <a:t>και σχεδιάζω </a:t>
            </a:r>
            <a:r>
              <a:rPr lang="el-GR" dirty="0"/>
              <a:t>σημαίνει εξετάζω το μέλλον και καταστρώνω το σχέδιο δράσης.</a:t>
            </a:r>
          </a:p>
          <a:p>
            <a:r>
              <a:rPr lang="el-GR" b="1" dirty="0"/>
              <a:t>Οργανώνω</a:t>
            </a:r>
            <a:r>
              <a:rPr lang="el-GR" dirty="0"/>
              <a:t> σημαίνει δημιουργώ μια διττή δομή της επιχείρησης, την υλική και την ανθρώπινη. </a:t>
            </a:r>
          </a:p>
          <a:p>
            <a:r>
              <a:rPr lang="el-GR" b="1" dirty="0"/>
              <a:t>Διευθύνω</a:t>
            </a:r>
            <a:r>
              <a:rPr lang="el-GR" dirty="0"/>
              <a:t> σημαίνει συνενώνω, ενοποιώ και εναρμονίζω όλες τις δραστηριότητες και τις προσπάθειες.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422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Ορισμοί </a:t>
            </a:r>
            <a:r>
              <a:rPr lang="el-GR" sz="3200" b="0" dirty="0" smtClean="0"/>
              <a:t>(2 από 2) </a:t>
            </a:r>
            <a:endParaRPr lang="el-GR" sz="3200" dirty="0"/>
          </a:p>
        </p:txBody>
      </p:sp>
      <p:sp>
        <p:nvSpPr>
          <p:cNvPr id="3" name="Θέση περιεχομένου 2"/>
          <p:cNvSpPr>
            <a:spLocks noGrp="1"/>
          </p:cNvSpPr>
          <p:nvPr>
            <p:ph idx="1"/>
          </p:nvPr>
        </p:nvSpPr>
        <p:spPr>
          <a:xfrm>
            <a:off x="457200" y="1556792"/>
            <a:ext cx="8229600" cy="4680520"/>
          </a:xfrm>
        </p:spPr>
        <p:txBody>
          <a:bodyPr/>
          <a:lstStyle/>
          <a:p>
            <a:r>
              <a:rPr lang="el-GR" b="1" dirty="0" err="1"/>
              <a:t>Eλέγχω</a:t>
            </a:r>
            <a:r>
              <a:rPr lang="el-GR" b="1" dirty="0"/>
              <a:t>  </a:t>
            </a:r>
            <a:r>
              <a:rPr lang="el-GR" dirty="0"/>
              <a:t>σημαίνει ότι βλέπω πως τα πάντα γίνονται σύμφωνα με τον καθιερωμένο κανόνα και την εκφρασθείσα ζήτηση. </a:t>
            </a:r>
          </a:p>
          <a:p>
            <a:r>
              <a:rPr lang="el-GR" b="1" dirty="0"/>
              <a:t>Μάνατζμεντ</a:t>
            </a:r>
            <a:r>
              <a:rPr lang="el-GR" dirty="0"/>
              <a:t>  είναι  η σημαντικότερη δραστηριότητα  σε  ένα φορέα , γιατί αναφέρεται στον τρόπο με τον οποίο  </a:t>
            </a:r>
            <a:r>
              <a:rPr lang="el-GR" dirty="0" err="1"/>
              <a:t>προγραμματίζονται,οργανώνονται</a:t>
            </a:r>
            <a:r>
              <a:rPr lang="el-GR" dirty="0"/>
              <a:t>, συντονίζονται  και κινητοποιούνται οι διαθέσιμοι πόροι ή τα μέσα (ανθρώπινο, εξοπλισμός, γη εισφορές μελών </a:t>
            </a:r>
            <a:r>
              <a:rPr lang="el-GR" dirty="0" err="1"/>
              <a:t>κ.τ.λ</a:t>
            </a:r>
            <a:r>
              <a:rPr lang="el-GR" dirty="0"/>
              <a:t> ) για να πραγματοποιηθούν  οι σκοποί  ή στόχοι του (υγεία, ευημερία, επιτυχία, κέρδος, εξυπηρέτηση </a:t>
            </a:r>
            <a:r>
              <a:rPr lang="el-GR" dirty="0" err="1"/>
              <a:t>κ.τ.λ</a:t>
            </a: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2955696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Διοίκηση </a:t>
            </a:r>
            <a:r>
              <a:rPr lang="el-GR" sz="3200" b="0" dirty="0" smtClean="0"/>
              <a:t>(1 από 4) </a:t>
            </a:r>
            <a:endParaRPr lang="el-GR" sz="3200" b="0" dirty="0"/>
          </a:p>
        </p:txBody>
      </p:sp>
      <p:sp>
        <p:nvSpPr>
          <p:cNvPr id="3" name="Θέση περιεχομένου 2"/>
          <p:cNvSpPr>
            <a:spLocks noGrp="1"/>
          </p:cNvSpPr>
          <p:nvPr>
            <p:ph idx="1"/>
          </p:nvPr>
        </p:nvSpPr>
        <p:spPr/>
        <p:txBody>
          <a:bodyPr/>
          <a:lstStyle/>
          <a:p>
            <a:r>
              <a:rPr lang="el-GR" dirty="0"/>
              <a:t>Ο όρος «Διοίκηση» συναντάται στην Ελληνική γλώσσα από την αρχαιότητα. Ο Σωκράτης αναφέρει τη Διοίκηση ως μια ξεχωριστή επιδεξιότητα, η οποία διαφέρει από την τεχνική γνώση και εμπειρία</a:t>
            </a:r>
            <a:r>
              <a:rPr lang="el-GR" dirty="0" smtClean="0"/>
              <a:t>.</a:t>
            </a:r>
            <a:endParaRPr lang="el-GR" dirty="0"/>
          </a:p>
          <a:p>
            <a:r>
              <a:rPr lang="el-GR" dirty="0"/>
              <a:t> </a:t>
            </a:r>
            <a:r>
              <a:rPr lang="el-GR" dirty="0" smtClean="0"/>
              <a:t> </a:t>
            </a:r>
            <a:r>
              <a:rPr lang="el-GR" dirty="0"/>
              <a:t>Η σημασία της διοίκησης αναγνωρίζεται με αναφορές που υπάρχουν τόσο σε αιγυπτιακούς παπύρους του 1300 </a:t>
            </a:r>
            <a:r>
              <a:rPr lang="el-GR" dirty="0" err="1"/>
              <a:t>π.Χ.</a:t>
            </a:r>
            <a:r>
              <a:rPr lang="el-GR" dirty="0"/>
              <a:t>, όσο και σε αντίστοιχες της αρχαίας Κίνας.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842785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Διοίκηση - Ορισμοί </a:t>
            </a:r>
            <a:endParaRPr lang="el-GR" dirty="0"/>
          </a:p>
        </p:txBody>
      </p:sp>
      <p:sp>
        <p:nvSpPr>
          <p:cNvPr id="3" name="Θέση περιεχομένου 2"/>
          <p:cNvSpPr>
            <a:spLocks noGrp="1"/>
          </p:cNvSpPr>
          <p:nvPr>
            <p:ph idx="1"/>
          </p:nvPr>
        </p:nvSpPr>
        <p:spPr/>
        <p:txBody>
          <a:bodyPr/>
          <a:lstStyle/>
          <a:p>
            <a:r>
              <a:rPr lang="el-GR" b="1" dirty="0"/>
              <a:t>1916  </a:t>
            </a:r>
            <a:r>
              <a:rPr lang="el-GR" b="1" dirty="0" err="1"/>
              <a:t>Henri</a:t>
            </a:r>
            <a:r>
              <a:rPr lang="el-GR" b="1" dirty="0"/>
              <a:t> </a:t>
            </a:r>
            <a:r>
              <a:rPr lang="el-GR" b="1" dirty="0" err="1"/>
              <a:t>Fayol</a:t>
            </a:r>
            <a:r>
              <a:rPr lang="el-GR" b="1" dirty="0"/>
              <a:t>: </a:t>
            </a:r>
            <a:r>
              <a:rPr lang="el-GR" dirty="0"/>
              <a:t>διοίκηση είναι η πρόβλεψη, ο σχεδιασμός, η οργάνωση, η διεύθυνση, ο συντονισμός και ο έλεγχος μίας επιχείρησης</a:t>
            </a:r>
          </a:p>
          <a:p>
            <a:r>
              <a:rPr lang="el-GR" b="1" dirty="0"/>
              <a:t>1961, Ελληνικό Κέντρο </a:t>
            </a:r>
            <a:r>
              <a:rPr lang="el-GR" b="1" dirty="0" smtClean="0"/>
              <a:t>Παραγωγικότητας: </a:t>
            </a:r>
            <a:r>
              <a:rPr lang="el-GR" dirty="0" smtClean="0"/>
              <a:t>Η </a:t>
            </a:r>
            <a:r>
              <a:rPr lang="el-GR" dirty="0"/>
              <a:t>οργάνωση και κατεύθυνση της ανθρώπινης δραστηριότητας για την πραγματοποίηση αντικειμενικών σκοπών.</a:t>
            </a:r>
          </a:p>
          <a:p>
            <a:r>
              <a:rPr lang="el-GR" b="1" dirty="0"/>
              <a:t>Ελληνική Εταιρία Διοίκησης Επιχειρήσεων: </a:t>
            </a:r>
            <a:r>
              <a:rPr lang="el-GR" dirty="0"/>
              <a:t>ως </a:t>
            </a:r>
            <a:r>
              <a:rPr lang="el-GR" dirty="0" smtClean="0"/>
              <a:t>διοίκηση ορίζεται </a:t>
            </a:r>
            <a:r>
              <a:rPr lang="el-GR" dirty="0"/>
              <a:t>η καθολική εκείνη λειτουργία δια της οποίας επιτυγχάνεται  αποτελεσματικότερος συνδυασμός των διαθέσιμων πόρων για την επίτευξη καθορισμένων στόχων.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4217413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Διοίκηση </a:t>
            </a:r>
            <a:r>
              <a:rPr lang="el-GR" sz="3200" b="0" dirty="0" smtClean="0"/>
              <a:t>(2 </a:t>
            </a:r>
            <a:r>
              <a:rPr lang="el-GR" sz="3200" b="0" dirty="0"/>
              <a:t>από </a:t>
            </a:r>
            <a:r>
              <a:rPr lang="el-GR" sz="3200" b="0" dirty="0" smtClean="0"/>
              <a:t>4) </a:t>
            </a:r>
            <a:endParaRPr lang="el-GR" dirty="0"/>
          </a:p>
        </p:txBody>
      </p:sp>
      <p:sp>
        <p:nvSpPr>
          <p:cNvPr id="3" name="Θέση περιεχομένου 2"/>
          <p:cNvSpPr>
            <a:spLocks noGrp="1"/>
          </p:cNvSpPr>
          <p:nvPr>
            <p:ph idx="1"/>
          </p:nvPr>
        </p:nvSpPr>
        <p:spPr>
          <a:xfrm>
            <a:off x="467544" y="1484784"/>
            <a:ext cx="8229600" cy="1008112"/>
          </a:xfrm>
        </p:spPr>
        <p:txBody>
          <a:bodyPr/>
          <a:lstStyle/>
          <a:p>
            <a:pPr marL="0" indent="0" algn="ctr">
              <a:buNone/>
            </a:pPr>
            <a:r>
              <a:rPr lang="el-GR" dirty="0"/>
              <a:t>Ως Διοίκηση, ορίζεται ένα σύνολο διαδικασιών, οι οποίες εξασφαλίζουν σε μια ομάδα ανθρώπων: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
        <p:nvSpPr>
          <p:cNvPr id="5" name="Βέλος προς τα κάτω 4" title="βέλος"/>
          <p:cNvSpPr/>
          <p:nvPr/>
        </p:nvSpPr>
        <p:spPr>
          <a:xfrm>
            <a:off x="1979712" y="2492896"/>
            <a:ext cx="360040" cy="576064"/>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p:cNvSpPr txBox="1"/>
          <p:nvPr/>
        </p:nvSpPr>
        <p:spPr>
          <a:xfrm>
            <a:off x="611560" y="3545395"/>
            <a:ext cx="3096344" cy="954107"/>
          </a:xfrm>
          <a:prstGeom prst="rect">
            <a:avLst/>
          </a:prstGeom>
          <a:noFill/>
          <a:ln w="28575">
            <a:solidFill>
              <a:srgbClr val="004A82"/>
            </a:solidFill>
          </a:ln>
        </p:spPr>
        <p:txBody>
          <a:bodyPr wrap="square" rtlCol="0">
            <a:spAutoFit/>
          </a:bodyPr>
          <a:lstStyle/>
          <a:p>
            <a:pPr algn="ctr"/>
            <a:r>
              <a:rPr lang="el-GR" sz="2800" dirty="0">
                <a:latin typeface="+mn-lt"/>
              </a:rPr>
              <a:t>την οργανωτική τους συνοχή </a:t>
            </a:r>
          </a:p>
        </p:txBody>
      </p:sp>
      <p:sp>
        <p:nvSpPr>
          <p:cNvPr id="8" name="Βέλος προς τα κάτω 7" title="βέλος"/>
          <p:cNvSpPr/>
          <p:nvPr/>
        </p:nvSpPr>
        <p:spPr>
          <a:xfrm>
            <a:off x="6300192" y="2492896"/>
            <a:ext cx="360040" cy="576064"/>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p:cNvSpPr txBox="1"/>
          <p:nvPr/>
        </p:nvSpPr>
        <p:spPr>
          <a:xfrm>
            <a:off x="5004048" y="3545393"/>
            <a:ext cx="3096344" cy="2246769"/>
          </a:xfrm>
          <a:prstGeom prst="rect">
            <a:avLst/>
          </a:prstGeom>
          <a:noFill/>
          <a:ln w="28575">
            <a:solidFill>
              <a:srgbClr val="820000"/>
            </a:solidFill>
          </a:ln>
        </p:spPr>
        <p:txBody>
          <a:bodyPr wrap="square" rtlCol="0">
            <a:spAutoFit/>
          </a:bodyPr>
          <a:lstStyle/>
          <a:p>
            <a:pPr algn="ctr"/>
            <a:r>
              <a:rPr lang="el-GR" sz="2800" dirty="0">
                <a:latin typeface="+mn-lt"/>
              </a:rPr>
              <a:t>τον επιθυμητό προσανατολισμό τους, προς ένα προκαθορισμένο στόχο</a:t>
            </a:r>
          </a:p>
        </p:txBody>
      </p:sp>
    </p:spTree>
    <p:extLst>
      <p:ext uri="{BB962C8B-B14F-4D97-AF65-F5344CB8AC3E}">
        <p14:creationId xmlns:p14="http://schemas.microsoft.com/office/powerpoint/2010/main" val="1143812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Διοίκηση </a:t>
            </a:r>
            <a:r>
              <a:rPr lang="el-GR" sz="3200" b="0" dirty="0" smtClean="0"/>
              <a:t>(3 </a:t>
            </a:r>
            <a:r>
              <a:rPr lang="el-GR" sz="3200" b="0" dirty="0"/>
              <a:t>από </a:t>
            </a:r>
            <a:r>
              <a:rPr lang="el-GR" sz="3200" b="0" dirty="0" smtClean="0"/>
              <a:t>4) </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Ο όρος «διοίκηση»  διαθέτει δυο διαφορετικές διαστάσεις </a:t>
            </a:r>
            <a:r>
              <a:rPr lang="el-GR" b="1" dirty="0" smtClean="0">
                <a:solidFill>
                  <a:srgbClr val="820000"/>
                </a:solidFill>
              </a:rPr>
              <a:t>άρρηκτα </a:t>
            </a:r>
            <a:r>
              <a:rPr lang="el-GR" b="1" dirty="0" err="1" smtClean="0">
                <a:solidFill>
                  <a:srgbClr val="820000"/>
                </a:solidFill>
              </a:rPr>
              <a:t>συνδεδεµένες</a:t>
            </a:r>
            <a:r>
              <a:rPr lang="el-GR" b="1" dirty="0" smtClean="0">
                <a:solidFill>
                  <a:srgbClr val="820000"/>
                </a:solidFill>
              </a:rPr>
              <a:t> </a:t>
            </a:r>
            <a:r>
              <a:rPr lang="el-GR" b="1" dirty="0">
                <a:solidFill>
                  <a:srgbClr val="820000"/>
                </a:solidFill>
              </a:rPr>
              <a:t>µ</a:t>
            </a:r>
            <a:r>
              <a:rPr lang="el-GR" b="1" dirty="0" err="1">
                <a:solidFill>
                  <a:srgbClr val="820000"/>
                </a:solidFill>
              </a:rPr>
              <a:t>εταξύ</a:t>
            </a:r>
            <a:r>
              <a:rPr lang="el-GR" b="1" dirty="0">
                <a:solidFill>
                  <a:srgbClr val="820000"/>
                </a:solidFill>
              </a:rPr>
              <a:t> τους</a:t>
            </a:r>
            <a:r>
              <a:rPr lang="el-GR" b="1" dirty="0" smtClean="0">
                <a:solidFill>
                  <a:srgbClr val="820000"/>
                </a:solidFill>
              </a:rPr>
              <a:t>:</a:t>
            </a:r>
          </a:p>
          <a:p>
            <a:r>
              <a:rPr lang="el-GR" b="1" dirty="0"/>
              <a:t>Την οργανική ή </a:t>
            </a:r>
            <a:r>
              <a:rPr lang="el-GR" b="1" dirty="0" err="1"/>
              <a:t>τυπική(corpus</a:t>
            </a:r>
            <a:r>
              <a:rPr lang="el-GR" b="1" dirty="0"/>
              <a:t>): </a:t>
            </a:r>
            <a:r>
              <a:rPr lang="el-GR" dirty="0"/>
              <a:t>η διοίκηση ταυτίζεται µε το πρόσωπο ή τις ομάδες πρόσωπων ,οι οποίοι , </a:t>
            </a:r>
            <a:r>
              <a:rPr lang="el-GR" dirty="0" err="1"/>
              <a:t>σύµφωνα</a:t>
            </a:r>
            <a:r>
              <a:rPr lang="el-GR" dirty="0"/>
              <a:t> µε τους σχετικούς κανόνες δικαίου,  έχουν </a:t>
            </a:r>
            <a:r>
              <a:rPr lang="el-GR" dirty="0" err="1"/>
              <a:t>δικαίωµα</a:t>
            </a:r>
            <a:r>
              <a:rPr lang="el-GR" dirty="0"/>
              <a:t> ή </a:t>
            </a:r>
            <a:r>
              <a:rPr lang="el-GR" dirty="0" err="1"/>
              <a:t>αρµοδιότητα</a:t>
            </a:r>
            <a:r>
              <a:rPr lang="el-GR" dirty="0"/>
              <a:t> ή υποχρέωση να ασκήσουν την δραστηριότητα αυτή.  </a:t>
            </a:r>
          </a:p>
          <a:p>
            <a:r>
              <a:rPr lang="el-GR" b="1" dirty="0"/>
              <a:t>Την ουσιαστική ή λειτουργική (</a:t>
            </a:r>
            <a:r>
              <a:rPr lang="el-GR" b="1" dirty="0" err="1"/>
              <a:t>animus</a:t>
            </a:r>
            <a:r>
              <a:rPr lang="el-GR" b="1" dirty="0"/>
              <a:t>): </a:t>
            </a:r>
            <a:r>
              <a:rPr lang="el-GR" dirty="0"/>
              <a:t>Πρόκειται ουσιαστικά για το σύνολο των οργάνων που αποτελούν τη διοίκηση.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162332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Διοίκηση </a:t>
            </a:r>
            <a:r>
              <a:rPr lang="el-GR" sz="3200" b="0" dirty="0" smtClean="0"/>
              <a:t>(4 </a:t>
            </a:r>
            <a:r>
              <a:rPr lang="el-GR" sz="3200" b="0" dirty="0"/>
              <a:t>από </a:t>
            </a:r>
            <a:r>
              <a:rPr lang="el-GR" sz="3200" b="0" dirty="0" smtClean="0"/>
              <a:t>4) </a:t>
            </a:r>
            <a:endParaRPr lang="el-GR" dirty="0"/>
          </a:p>
        </p:txBody>
      </p:sp>
      <p:sp>
        <p:nvSpPr>
          <p:cNvPr id="3" name="Θέση περιεχομένου 2"/>
          <p:cNvSpPr>
            <a:spLocks noGrp="1"/>
          </p:cNvSpPr>
          <p:nvPr>
            <p:ph idx="1"/>
          </p:nvPr>
        </p:nvSpPr>
        <p:spPr>
          <a:xfrm>
            <a:off x="457200" y="1556792"/>
            <a:ext cx="8229600" cy="4680520"/>
          </a:xfrm>
        </p:spPr>
        <p:txBody>
          <a:bodyPr/>
          <a:lstStyle/>
          <a:p>
            <a:pPr marL="0" indent="0" algn="ctr">
              <a:buNone/>
            </a:pPr>
            <a:r>
              <a:rPr lang="el-GR" dirty="0"/>
              <a:t>Διοίκηση  είναι μία  κοινωνική διαδικασία</a:t>
            </a:r>
          </a:p>
          <a:p>
            <a:r>
              <a:rPr lang="el-GR" b="1" dirty="0" smtClean="0">
                <a:solidFill>
                  <a:srgbClr val="820000"/>
                </a:solidFill>
              </a:rPr>
              <a:t>κοινωνική</a:t>
            </a:r>
            <a:r>
              <a:rPr lang="el-GR" dirty="0" smtClean="0"/>
              <a:t> </a:t>
            </a:r>
            <a:r>
              <a:rPr lang="el-GR" dirty="0"/>
              <a:t>γιατί καλύπτει σχέσεις μεταξύ των ανθρώπων και </a:t>
            </a:r>
          </a:p>
          <a:p>
            <a:r>
              <a:rPr lang="el-GR" b="1" dirty="0" smtClean="0">
                <a:solidFill>
                  <a:srgbClr val="820000"/>
                </a:solidFill>
              </a:rPr>
              <a:t>διαδικασία </a:t>
            </a:r>
            <a:r>
              <a:rPr lang="el-GR" dirty="0"/>
              <a:t>γιατί αποτελείται από συγκεκριμένες λειτουργίες που αναλαμβάνονται προκειμένου να επιτευχθούν προκαθορισμένοι στόχοι στα πλαίσια ενός περιβάλλοντος που αλλάζει δυναμικά.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1317126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διοίκηση ως τέχνη και ως επιστήμη</a:t>
            </a:r>
          </a:p>
        </p:txBody>
      </p:sp>
      <p:sp>
        <p:nvSpPr>
          <p:cNvPr id="3" name="Θέση περιεχομένου 2"/>
          <p:cNvSpPr>
            <a:spLocks noGrp="1"/>
          </p:cNvSpPr>
          <p:nvPr>
            <p:ph idx="1"/>
          </p:nvPr>
        </p:nvSpPr>
        <p:spPr>
          <a:xfrm>
            <a:off x="457200" y="1628800"/>
            <a:ext cx="8229600" cy="4608512"/>
          </a:xfrm>
        </p:spPr>
        <p:txBody>
          <a:bodyPr/>
          <a:lstStyle/>
          <a:p>
            <a:r>
              <a:rPr lang="el-GR" dirty="0"/>
              <a:t>Η διοίκηση είναι επιστήμη γιατί έχει ένα διακριτό σώμα επιστημονικής γνώσης</a:t>
            </a:r>
            <a:r>
              <a:rPr lang="el-GR" dirty="0" smtClean="0"/>
              <a:t>.</a:t>
            </a:r>
            <a:endParaRPr lang="el-GR" dirty="0"/>
          </a:p>
          <a:p>
            <a:r>
              <a:rPr lang="el-GR" dirty="0"/>
              <a:t>Είναι τέχνη γιατί η αποτελεσματικότητα εξαρτάται από το πώς θα εφαρμοστούν οι επιστημονικές γνώσεις.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2244838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Περιεχόμενα</a:t>
            </a:r>
            <a:endParaRPr lang="el-GR" dirty="0"/>
          </a:p>
        </p:txBody>
      </p:sp>
      <p:sp>
        <p:nvSpPr>
          <p:cNvPr id="3" name="Θέση περιεχομένου 2"/>
          <p:cNvSpPr>
            <a:spLocks noGrp="1"/>
          </p:cNvSpPr>
          <p:nvPr>
            <p:ph idx="1"/>
          </p:nvPr>
        </p:nvSpPr>
        <p:spPr/>
        <p:txBody>
          <a:bodyPr>
            <a:normAutofit lnSpcReduction="10000"/>
          </a:bodyPr>
          <a:lstStyle/>
          <a:p>
            <a:pPr marL="514350" indent="-514350" fontAlgn="t">
              <a:buFont typeface="+mj-lt"/>
              <a:buAutoNum type="arabicPeriod"/>
            </a:pPr>
            <a:r>
              <a:rPr lang="el-GR" sz="2600" b="1" dirty="0"/>
              <a:t>Ιστορική αναδρομή. Εισαγωγή στην επιστήμη της </a:t>
            </a:r>
            <a:r>
              <a:rPr lang="el-GR" sz="2600" b="1" dirty="0" smtClean="0"/>
              <a:t>Διοίκησης,</a:t>
            </a:r>
            <a:endParaRPr lang="el-GR" sz="2600" dirty="0"/>
          </a:p>
          <a:p>
            <a:pPr marL="514350" indent="-514350" fontAlgn="t">
              <a:buFont typeface="+mj-lt"/>
              <a:buAutoNum type="arabicPeriod"/>
            </a:pPr>
            <a:r>
              <a:rPr lang="el-GR" sz="2600" b="1" dirty="0"/>
              <a:t>Γενική εισαγωγή στο </a:t>
            </a:r>
            <a:r>
              <a:rPr lang="en-US" sz="2600" b="1" dirty="0"/>
              <a:t>management</a:t>
            </a:r>
            <a:r>
              <a:rPr lang="el-GR" sz="2600" b="1" dirty="0"/>
              <a:t>: </a:t>
            </a:r>
            <a:r>
              <a:rPr lang="el-GR" sz="2600" dirty="0"/>
              <a:t>βασικές λειτουργίες του </a:t>
            </a:r>
            <a:r>
              <a:rPr lang="en-US" sz="2600" dirty="0"/>
              <a:t>management</a:t>
            </a:r>
            <a:r>
              <a:rPr lang="el-GR" sz="2600" dirty="0"/>
              <a:t>, είδη του </a:t>
            </a:r>
            <a:r>
              <a:rPr lang="en-US" sz="2600" dirty="0" smtClean="0"/>
              <a:t>management</a:t>
            </a:r>
            <a:r>
              <a:rPr lang="el-GR" sz="2600" dirty="0" smtClean="0"/>
              <a:t>,</a:t>
            </a:r>
            <a:endParaRPr lang="el-GR" sz="2600" dirty="0"/>
          </a:p>
          <a:p>
            <a:pPr marL="514350" indent="-514350" fontAlgn="t">
              <a:buFont typeface="+mj-lt"/>
              <a:buAutoNum type="arabicPeriod"/>
            </a:pPr>
            <a:r>
              <a:rPr lang="el-GR" sz="2600" dirty="0"/>
              <a:t>Διαχείριση Αλλαγών - Εισαγωγή Καινοτομιών στο χώρο </a:t>
            </a:r>
            <a:r>
              <a:rPr lang="el-GR" sz="2600" dirty="0" smtClean="0"/>
              <a:t>εργασίας,</a:t>
            </a:r>
            <a:endParaRPr lang="el-GR" sz="2600" dirty="0"/>
          </a:p>
          <a:p>
            <a:pPr marL="514350" indent="-514350" fontAlgn="t">
              <a:buFont typeface="+mj-lt"/>
              <a:buAutoNum type="arabicPeriod"/>
            </a:pPr>
            <a:r>
              <a:rPr lang="el-GR" sz="2600" dirty="0"/>
              <a:t>Οργανωτική δομή των υπηρεσιών υγείας. Περιγραφή θέσεως εργασίας, Οργανωτικές δομές σε μια διεύθυνση Νοσηλευτικής υπηρεσίας. </a:t>
            </a:r>
            <a:r>
              <a:rPr lang="en-GB" sz="2600" dirty="0" err="1" smtClean="0"/>
              <a:t>Οργ</a:t>
            </a:r>
            <a:r>
              <a:rPr lang="en-GB" sz="2600" dirty="0" smtClean="0"/>
              <a:t>ανογράμματα</a:t>
            </a:r>
            <a:r>
              <a:rPr lang="el-GR" sz="2600" dirty="0" smtClean="0"/>
              <a:t>,</a:t>
            </a:r>
            <a:endParaRPr lang="el-GR" sz="2600" dirty="0"/>
          </a:p>
          <a:p>
            <a:pPr marL="514350" indent="-514350">
              <a:buFont typeface="+mj-lt"/>
              <a:buAutoNum type="arabicPeriod"/>
            </a:pPr>
            <a:r>
              <a:rPr lang="en-GB" sz="2600" dirty="0" err="1" smtClean="0"/>
              <a:t>Στελέχωση</a:t>
            </a:r>
            <a:r>
              <a:rPr lang="el-GR" sz="2600" dirty="0" smtClean="0"/>
              <a:t>,</a:t>
            </a:r>
            <a:endParaRPr lang="el-GR" sz="26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769322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Λειτουργίες διοίκησης</a:t>
            </a:r>
            <a:endParaRPr lang="el-GR" dirty="0"/>
          </a:p>
        </p:txBody>
      </p:sp>
      <p:sp>
        <p:nvSpPr>
          <p:cNvPr id="3" name="Θέση περιεχομένου 2"/>
          <p:cNvSpPr>
            <a:spLocks noGrp="1"/>
          </p:cNvSpPr>
          <p:nvPr>
            <p:ph idx="1"/>
          </p:nvPr>
        </p:nvSpPr>
        <p:spPr>
          <a:xfrm>
            <a:off x="2339752" y="1412776"/>
            <a:ext cx="4104456" cy="720080"/>
          </a:xfrm>
          <a:ln w="25400">
            <a:solidFill>
              <a:schemeClr val="accent6">
                <a:lumMod val="50000"/>
              </a:schemeClr>
            </a:solidFill>
          </a:ln>
        </p:spPr>
        <p:txBody>
          <a:bodyPr anchor="ctr"/>
          <a:lstStyle/>
          <a:p>
            <a:pPr marL="0" indent="0" algn="ctr">
              <a:buNone/>
            </a:pPr>
            <a:r>
              <a:rPr lang="el-GR" dirty="0" smtClean="0"/>
              <a:t>Σχεδιασμός προγραμματισμός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
        <p:nvSpPr>
          <p:cNvPr id="5" name="Θέση περιεχομένου 2"/>
          <p:cNvSpPr txBox="1">
            <a:spLocks/>
          </p:cNvSpPr>
          <p:nvPr/>
        </p:nvSpPr>
        <p:spPr>
          <a:xfrm>
            <a:off x="2411760" y="2420888"/>
            <a:ext cx="4104456" cy="720080"/>
          </a:xfrm>
          <a:prstGeom prst="rect">
            <a:avLst/>
          </a:prstGeom>
          <a:ln w="25400">
            <a:solidFill>
              <a:srgbClr val="1A6021"/>
            </a:solidFill>
          </a:ln>
        </p:spPr>
        <p:txBody>
          <a:bodyPr vert="horz" lIns="91440" tIns="45720" rIns="91440" bIns="45720" rtlCol="0" anchor="ctr">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Courier New" panose="02070309020205020404" pitchFamily="49" charset="0"/>
              <a:buNone/>
            </a:pPr>
            <a:r>
              <a:rPr lang="el-GR" dirty="0" smtClean="0"/>
              <a:t>Οργάνωση </a:t>
            </a:r>
            <a:endParaRPr lang="el-GR" dirty="0"/>
          </a:p>
        </p:txBody>
      </p:sp>
      <p:sp>
        <p:nvSpPr>
          <p:cNvPr id="6" name="Βέλος προς τα κάτω 5" title="βέλος"/>
          <p:cNvSpPr/>
          <p:nvPr/>
        </p:nvSpPr>
        <p:spPr>
          <a:xfrm>
            <a:off x="2026770" y="2539333"/>
            <a:ext cx="288032" cy="529627"/>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Θέση περιεχομένου 2"/>
          <p:cNvSpPr txBox="1">
            <a:spLocks/>
          </p:cNvSpPr>
          <p:nvPr/>
        </p:nvSpPr>
        <p:spPr>
          <a:xfrm>
            <a:off x="2414883" y="3429000"/>
            <a:ext cx="4104456" cy="720080"/>
          </a:xfrm>
          <a:prstGeom prst="rect">
            <a:avLst/>
          </a:prstGeom>
          <a:ln w="25400">
            <a:solidFill>
              <a:srgbClr val="820000"/>
            </a:solidFill>
          </a:ln>
        </p:spPr>
        <p:txBody>
          <a:bodyPr vert="horz" lIns="91440" tIns="45720" rIns="91440" bIns="45720" rtlCol="0" anchor="ctr">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Courier New" panose="02070309020205020404" pitchFamily="49" charset="0"/>
              <a:buNone/>
            </a:pPr>
            <a:r>
              <a:rPr lang="el-GR" dirty="0" smtClean="0"/>
              <a:t>Στελέχωση </a:t>
            </a:r>
            <a:endParaRPr lang="el-GR" dirty="0"/>
          </a:p>
        </p:txBody>
      </p:sp>
      <p:sp>
        <p:nvSpPr>
          <p:cNvPr id="9" name="Θέση περιεχομένου 2"/>
          <p:cNvSpPr txBox="1">
            <a:spLocks/>
          </p:cNvSpPr>
          <p:nvPr/>
        </p:nvSpPr>
        <p:spPr>
          <a:xfrm>
            <a:off x="2414883" y="4581128"/>
            <a:ext cx="4104456" cy="720080"/>
          </a:xfrm>
          <a:prstGeom prst="rect">
            <a:avLst/>
          </a:prstGeom>
          <a:ln w="25400">
            <a:solidFill>
              <a:srgbClr val="004A82"/>
            </a:solidFill>
          </a:ln>
        </p:spPr>
        <p:txBody>
          <a:bodyPr vert="horz" lIns="91440" tIns="45720" rIns="91440" bIns="45720" rtlCol="0" anchor="ctr">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Courier New" panose="02070309020205020404" pitchFamily="49" charset="0"/>
              <a:buNone/>
            </a:pPr>
            <a:r>
              <a:rPr lang="el-GR" dirty="0" smtClean="0"/>
              <a:t>Έλεγχος </a:t>
            </a:r>
            <a:endParaRPr lang="el-GR" dirty="0"/>
          </a:p>
        </p:txBody>
      </p:sp>
    </p:spTree>
    <p:extLst>
      <p:ext uri="{BB962C8B-B14F-4D97-AF65-F5344CB8AC3E}">
        <p14:creationId xmlns:p14="http://schemas.microsoft.com/office/powerpoint/2010/main" val="2816247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t>Μάνατζμεντ: Διοίκηση&amp; Οργάνωση</a:t>
            </a:r>
            <a:r>
              <a:rPr lang="el-GR" dirty="0" smtClean="0"/>
              <a:t/>
            </a:r>
            <a:br>
              <a:rPr lang="el-GR" dirty="0" smtClean="0"/>
            </a:br>
            <a:r>
              <a:rPr lang="el-GR" sz="3600" b="0" dirty="0" smtClean="0"/>
              <a:t>(1 από 2)</a:t>
            </a:r>
            <a:endParaRPr lang="el-GR" sz="3600" b="0" dirty="0"/>
          </a:p>
        </p:txBody>
      </p:sp>
      <p:sp>
        <p:nvSpPr>
          <p:cNvPr id="3" name="Θέση περιεχομένου 2"/>
          <p:cNvSpPr>
            <a:spLocks noGrp="1"/>
          </p:cNvSpPr>
          <p:nvPr>
            <p:ph idx="1"/>
          </p:nvPr>
        </p:nvSpPr>
        <p:spPr>
          <a:xfrm>
            <a:off x="457200" y="1196752"/>
            <a:ext cx="8229600" cy="1368152"/>
          </a:xfrm>
        </p:spPr>
        <p:txBody>
          <a:bodyPr/>
          <a:lstStyle/>
          <a:p>
            <a:pPr marL="0" indent="0" algn="ctr">
              <a:buNone/>
            </a:pPr>
            <a:r>
              <a:rPr lang="el-GR" dirty="0"/>
              <a:t>Το Μάνατζμεντ είναι μια </a:t>
            </a:r>
            <a:r>
              <a:rPr lang="el-GR" b="1" dirty="0"/>
              <a:t>σύνθετη δραστηριότητα </a:t>
            </a:r>
            <a:r>
              <a:rPr lang="el-GR" dirty="0"/>
              <a:t>που συγκροτείται από </a:t>
            </a:r>
            <a:r>
              <a:rPr lang="el-GR" dirty="0" smtClean="0"/>
              <a:t>ένα σύνολο </a:t>
            </a:r>
            <a:r>
              <a:rPr lang="el-GR" dirty="0"/>
              <a:t>επί μέρους λειτουργιών. Στα ελληνικά αποδίδεται ως: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
        <p:nvSpPr>
          <p:cNvPr id="5" name="Θέση περιεχομένου 2"/>
          <p:cNvSpPr txBox="1">
            <a:spLocks/>
          </p:cNvSpPr>
          <p:nvPr/>
        </p:nvSpPr>
        <p:spPr>
          <a:xfrm>
            <a:off x="3150491" y="4509120"/>
            <a:ext cx="3168352" cy="720080"/>
          </a:xfrm>
          <a:prstGeom prst="rect">
            <a:avLst/>
          </a:prstGeom>
          <a:ln w="25400">
            <a:solidFill>
              <a:schemeClr val="accent6">
                <a:lumMod val="50000"/>
              </a:schemeClr>
            </a:solidFill>
          </a:ln>
        </p:spPr>
        <p:txBody>
          <a:bodyPr vert="horz" lIns="91440" tIns="45720" rIns="91440" bIns="45720" rtlCol="0" anchor="ctr">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Courier New" panose="02070309020205020404" pitchFamily="49" charset="0"/>
              <a:buNone/>
            </a:pPr>
            <a:r>
              <a:rPr lang="el-GR" dirty="0" smtClean="0"/>
              <a:t>Οργάνωση και διοίκηση </a:t>
            </a:r>
            <a:endParaRPr lang="el-GR" dirty="0"/>
          </a:p>
        </p:txBody>
      </p:sp>
      <p:sp>
        <p:nvSpPr>
          <p:cNvPr id="6" name="Θέση περιεχομένου 2"/>
          <p:cNvSpPr txBox="1">
            <a:spLocks/>
          </p:cNvSpPr>
          <p:nvPr/>
        </p:nvSpPr>
        <p:spPr>
          <a:xfrm>
            <a:off x="5220072" y="2780928"/>
            <a:ext cx="2196244" cy="720080"/>
          </a:xfrm>
          <a:prstGeom prst="rect">
            <a:avLst/>
          </a:prstGeom>
          <a:ln w="25400">
            <a:solidFill>
              <a:srgbClr val="FFC000"/>
            </a:solidFill>
          </a:ln>
        </p:spPr>
        <p:txBody>
          <a:bodyPr vert="horz" lIns="91440" tIns="45720" rIns="91440" bIns="45720" rtlCol="0" anchor="ctr">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Courier New" panose="02070309020205020404" pitchFamily="49" charset="0"/>
              <a:buNone/>
            </a:pPr>
            <a:r>
              <a:rPr lang="el-GR" dirty="0" smtClean="0"/>
              <a:t>Διοίκηση </a:t>
            </a:r>
            <a:endParaRPr lang="el-GR" dirty="0"/>
          </a:p>
        </p:txBody>
      </p:sp>
      <p:sp>
        <p:nvSpPr>
          <p:cNvPr id="7" name="Θέση περιεχομένου 2"/>
          <p:cNvSpPr txBox="1">
            <a:spLocks/>
          </p:cNvSpPr>
          <p:nvPr/>
        </p:nvSpPr>
        <p:spPr>
          <a:xfrm>
            <a:off x="1776494" y="3645024"/>
            <a:ext cx="2196244" cy="720080"/>
          </a:xfrm>
          <a:prstGeom prst="rect">
            <a:avLst/>
          </a:prstGeom>
          <a:ln w="25400">
            <a:solidFill>
              <a:srgbClr val="1A6021"/>
            </a:solidFill>
          </a:ln>
        </p:spPr>
        <p:txBody>
          <a:bodyPr vert="horz" lIns="91440" tIns="45720" rIns="91440" bIns="45720" rtlCol="0" anchor="ctr">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Courier New" panose="02070309020205020404" pitchFamily="49" charset="0"/>
              <a:buNone/>
            </a:pPr>
            <a:r>
              <a:rPr lang="el-GR" dirty="0" smtClean="0"/>
              <a:t>Οργάνωση</a:t>
            </a:r>
            <a:endParaRPr lang="el-GR" dirty="0"/>
          </a:p>
        </p:txBody>
      </p:sp>
      <p:sp>
        <p:nvSpPr>
          <p:cNvPr id="8" name="Θέση περιεχομένου 2"/>
          <p:cNvSpPr txBox="1">
            <a:spLocks/>
          </p:cNvSpPr>
          <p:nvPr/>
        </p:nvSpPr>
        <p:spPr>
          <a:xfrm>
            <a:off x="5220072" y="3645024"/>
            <a:ext cx="2196244" cy="720080"/>
          </a:xfrm>
          <a:prstGeom prst="rect">
            <a:avLst/>
          </a:prstGeom>
          <a:ln w="25400">
            <a:solidFill>
              <a:srgbClr val="004A82"/>
            </a:solidFill>
          </a:ln>
        </p:spPr>
        <p:txBody>
          <a:bodyPr vert="horz" lIns="91440" tIns="45720" rIns="91440" bIns="45720" rtlCol="0" anchor="ctr">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Courier New" panose="02070309020205020404" pitchFamily="49" charset="0"/>
              <a:buNone/>
            </a:pPr>
            <a:r>
              <a:rPr lang="el-GR" dirty="0" smtClean="0"/>
              <a:t>Διεύθυνση </a:t>
            </a:r>
            <a:endParaRPr lang="el-GR" dirty="0"/>
          </a:p>
        </p:txBody>
      </p:sp>
      <p:sp>
        <p:nvSpPr>
          <p:cNvPr id="9" name="Θέση περιεχομένου 2"/>
          <p:cNvSpPr txBox="1">
            <a:spLocks/>
          </p:cNvSpPr>
          <p:nvPr/>
        </p:nvSpPr>
        <p:spPr>
          <a:xfrm>
            <a:off x="1772072" y="2780928"/>
            <a:ext cx="2196244" cy="720080"/>
          </a:xfrm>
          <a:prstGeom prst="rect">
            <a:avLst/>
          </a:prstGeom>
          <a:ln w="25400">
            <a:solidFill>
              <a:schemeClr val="accent6">
                <a:lumMod val="50000"/>
              </a:schemeClr>
            </a:solidFill>
          </a:ln>
        </p:spPr>
        <p:txBody>
          <a:bodyPr vert="horz" lIns="91440" tIns="45720" rIns="91440" bIns="45720" rtlCol="0" anchor="ctr">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Courier New" panose="02070309020205020404" pitchFamily="49" charset="0"/>
              <a:buNone/>
            </a:pPr>
            <a:r>
              <a:rPr lang="el-GR" dirty="0" err="1" smtClean="0"/>
              <a:t>Διαχείρηση</a:t>
            </a:r>
            <a:r>
              <a:rPr lang="el-GR" dirty="0" smtClean="0"/>
              <a:t> </a:t>
            </a:r>
            <a:endParaRPr lang="el-GR" dirty="0"/>
          </a:p>
        </p:txBody>
      </p:sp>
      <p:sp>
        <p:nvSpPr>
          <p:cNvPr id="10" name="Ορθογώνιο 9"/>
          <p:cNvSpPr/>
          <p:nvPr/>
        </p:nvSpPr>
        <p:spPr>
          <a:xfrm>
            <a:off x="611560" y="5445224"/>
            <a:ext cx="7992888" cy="830997"/>
          </a:xfrm>
          <a:prstGeom prst="rect">
            <a:avLst/>
          </a:prstGeom>
        </p:spPr>
        <p:txBody>
          <a:bodyPr wrap="square">
            <a:spAutoFit/>
          </a:bodyPr>
          <a:lstStyle/>
          <a:p>
            <a:r>
              <a:rPr lang="el-GR" sz="2400" dirty="0">
                <a:latin typeface="+mn-lt"/>
              </a:rPr>
              <a:t>Κανείς όρος δεν εκφράζει με ακρίβεια την έννοια του όρου γι αυτό χρησιμοποιείται η αγγλική </a:t>
            </a:r>
            <a:r>
              <a:rPr lang="el-GR" sz="2400" b="1" dirty="0" err="1">
                <a:latin typeface="+mn-lt"/>
              </a:rPr>
              <a:t>management</a:t>
            </a:r>
            <a:r>
              <a:rPr lang="el-GR" sz="2400" b="1" dirty="0">
                <a:latin typeface="+mn-lt"/>
              </a:rPr>
              <a:t>!</a:t>
            </a:r>
          </a:p>
        </p:txBody>
      </p:sp>
    </p:spTree>
    <p:extLst>
      <p:ext uri="{BB962C8B-B14F-4D97-AF65-F5344CB8AC3E}">
        <p14:creationId xmlns:p14="http://schemas.microsoft.com/office/powerpoint/2010/main" val="1973762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Μάνατζμεντ: Διοίκηση&amp; Οργάνωση</a:t>
            </a:r>
            <a:br>
              <a:rPr lang="el-GR" sz="4400" dirty="0"/>
            </a:br>
            <a:r>
              <a:rPr lang="el-GR" sz="3600" b="0" dirty="0" smtClean="0"/>
              <a:t>(2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a:xfrm>
            <a:off x="457200" y="1556792"/>
            <a:ext cx="8229600" cy="4680520"/>
          </a:xfrm>
        </p:spPr>
        <p:txBody>
          <a:bodyPr/>
          <a:lstStyle/>
          <a:p>
            <a:r>
              <a:rPr lang="el-GR" dirty="0"/>
              <a:t>Ο όρος μάνατζμεντ υποδηλώνει μια </a:t>
            </a:r>
            <a:r>
              <a:rPr lang="el-GR" b="1" dirty="0"/>
              <a:t>δραστηριότητα ευρύτερη της διοίκησης</a:t>
            </a:r>
            <a:r>
              <a:rPr lang="el-GR" dirty="0"/>
              <a:t> που συμπεριλαμβάνει τη χάραξη πολιτικής και κατευθυντήριων γραμμών</a:t>
            </a:r>
            <a:r>
              <a:rPr lang="el-GR" dirty="0" smtClean="0"/>
              <a:t>.</a:t>
            </a:r>
            <a:endParaRPr lang="el-GR" dirty="0"/>
          </a:p>
          <a:p>
            <a:r>
              <a:rPr lang="el-GR" dirty="0"/>
              <a:t>Έχει να κάνει με την </a:t>
            </a:r>
            <a:r>
              <a:rPr lang="el-GR" b="1" dirty="0"/>
              <a:t>πολυπλοκότητα.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3699708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Θεμελιώδεις αρχές </a:t>
            </a:r>
            <a:r>
              <a:rPr lang="el-GR" dirty="0" smtClean="0"/>
              <a:t>Διοίκησης </a:t>
            </a:r>
            <a:r>
              <a:rPr lang="el-GR" sz="3200" b="0" dirty="0" smtClean="0"/>
              <a:t>(1 από 2)</a:t>
            </a:r>
            <a:endParaRPr lang="el-GR" sz="3200" b="0" dirty="0"/>
          </a:p>
        </p:txBody>
      </p:sp>
      <p:sp>
        <p:nvSpPr>
          <p:cNvPr id="3" name="Θέση περιεχομένου 2"/>
          <p:cNvSpPr>
            <a:spLocks noGrp="1"/>
          </p:cNvSpPr>
          <p:nvPr>
            <p:ph idx="1"/>
          </p:nvPr>
        </p:nvSpPr>
        <p:spPr>
          <a:xfrm>
            <a:off x="457200" y="1628800"/>
            <a:ext cx="8229600" cy="4608512"/>
          </a:xfrm>
        </p:spPr>
        <p:txBody>
          <a:bodyPr/>
          <a:lstStyle/>
          <a:p>
            <a:pPr marL="457200" indent="-457200">
              <a:buFont typeface="+mj-lt"/>
              <a:buAutoNum type="arabicPeriod"/>
            </a:pPr>
            <a:r>
              <a:rPr lang="el-GR" dirty="0"/>
              <a:t>Αυστηρή προσήλωση στις κείμενες διατάξεις.</a:t>
            </a:r>
          </a:p>
          <a:p>
            <a:pPr marL="457200" indent="-457200">
              <a:buFont typeface="+mj-lt"/>
              <a:buAutoNum type="arabicPeriod"/>
            </a:pPr>
            <a:r>
              <a:rPr lang="el-GR" dirty="0"/>
              <a:t>Υπαγωγή του ατομικού συμφέροντος στο γενικό. </a:t>
            </a:r>
          </a:p>
          <a:p>
            <a:pPr marL="457200" indent="-457200">
              <a:buFont typeface="+mj-lt"/>
              <a:buAutoNum type="arabicPeriod"/>
            </a:pPr>
            <a:r>
              <a:rPr lang="el-GR" dirty="0"/>
              <a:t>Επίδειξη πνεύματος </a:t>
            </a:r>
            <a:r>
              <a:rPr lang="el-GR" dirty="0" smtClean="0"/>
              <a:t>ανωτερότητας.</a:t>
            </a:r>
            <a:endParaRPr lang="el-GR" dirty="0"/>
          </a:p>
          <a:p>
            <a:pPr marL="457200" indent="-457200">
              <a:buFont typeface="+mj-lt"/>
              <a:buAutoNum type="arabicPeriod"/>
            </a:pPr>
            <a:r>
              <a:rPr lang="el-GR" dirty="0"/>
              <a:t> Αμεροληψίας και αμνησικακίας προς </a:t>
            </a:r>
            <a:r>
              <a:rPr lang="el-GR" dirty="0" smtClean="0"/>
              <a:t>όλους.</a:t>
            </a:r>
            <a:endParaRPr lang="el-GR" dirty="0"/>
          </a:p>
          <a:p>
            <a:pPr marL="457200" indent="-457200">
              <a:buFont typeface="+mj-lt"/>
              <a:buAutoNum type="arabicPeriod"/>
            </a:pPr>
            <a:r>
              <a:rPr lang="el-GR" dirty="0"/>
              <a:t>Ευγένεια και άμεμπτη συμπεριφορά υπευθύνων προς τους διοικούμενους.</a:t>
            </a:r>
          </a:p>
          <a:p>
            <a:pPr marL="457200" indent="-457200">
              <a:buFont typeface="+mj-lt"/>
              <a:buAutoNum type="arabicPeriod"/>
            </a:pPr>
            <a:r>
              <a:rPr lang="el-GR" dirty="0"/>
              <a:t>Σεμνότητα και ηθική τάξη στις κάθε φύσεως εκδηλώσεις της διοίκησης.</a:t>
            </a:r>
          </a:p>
          <a:p>
            <a:pPr marL="457200" indent="-457200">
              <a:buFont typeface="+mj-lt"/>
              <a:buAutoNum type="arabicPeriod"/>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257392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Θεμελιώδεις αρχές Διοίκησης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startAt="7"/>
            </a:pPr>
            <a:r>
              <a:rPr lang="el-GR" dirty="0"/>
              <a:t>Αμερόληπτος και δίκαιος  χειρισμός των ζητημάτων του προσωπικού</a:t>
            </a:r>
            <a:r>
              <a:rPr lang="el-GR" dirty="0" smtClean="0"/>
              <a:t>.</a:t>
            </a:r>
            <a:endParaRPr lang="el-GR" dirty="0"/>
          </a:p>
          <a:p>
            <a:pPr marL="457200" indent="-457200">
              <a:buFont typeface="+mj-lt"/>
              <a:buAutoNum type="arabicPeriod" startAt="7"/>
            </a:pPr>
            <a:r>
              <a:rPr lang="el-GR" dirty="0" smtClean="0"/>
              <a:t>Τοποθέτηση </a:t>
            </a:r>
            <a:r>
              <a:rPr lang="el-GR" dirty="0"/>
              <a:t>των κατάλληλων    προσώπων     	στις κατάλληλες  θέσεις. </a:t>
            </a:r>
          </a:p>
          <a:p>
            <a:pPr marL="457200" indent="-457200">
              <a:buFont typeface="+mj-lt"/>
              <a:buAutoNum type="arabicPeriod" startAt="7"/>
            </a:pPr>
            <a:r>
              <a:rPr lang="el-GR" dirty="0"/>
              <a:t>Συνεχής προσπάθεια βελτίωσης  της    λειτουργίας της διοίκησης. </a:t>
            </a:r>
          </a:p>
          <a:p>
            <a:pPr marL="457200" indent="-457200">
              <a:buFont typeface="+mj-lt"/>
              <a:buAutoNum type="arabicPeriod" startAt="7"/>
            </a:pPr>
            <a:r>
              <a:rPr lang="el-GR" dirty="0"/>
              <a:t>Καλλιέργεια του πνεύματος της αξιοπρέπειας ισοπολιτείας, συναδελφικότητας, ευπρέπειας, αφοσίωσης, και ευγενούς άμιλλας στην εκτέλεση του καθήκοντος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3502887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Ανάπτυξη θεωριών διοίκησης</a:t>
            </a:r>
            <a:endParaRPr lang="el-GR" dirty="0"/>
          </a:p>
        </p:txBody>
      </p:sp>
      <p:sp>
        <p:nvSpPr>
          <p:cNvPr id="3" name="Θέση περιεχομένου 2"/>
          <p:cNvSpPr>
            <a:spLocks noGrp="1"/>
          </p:cNvSpPr>
          <p:nvPr>
            <p:ph idx="1"/>
          </p:nvPr>
        </p:nvSpPr>
        <p:spPr/>
        <p:txBody>
          <a:bodyPr>
            <a:normAutofit/>
          </a:bodyPr>
          <a:lstStyle/>
          <a:p>
            <a:r>
              <a:rPr lang="el-GR" b="1" dirty="0"/>
              <a:t>Κλασική Σχολή (1900-1930)</a:t>
            </a:r>
          </a:p>
          <a:p>
            <a:pPr lvl="1"/>
            <a:r>
              <a:rPr lang="el-GR" dirty="0" smtClean="0"/>
              <a:t>Επιστημονική προσέγγιση,</a:t>
            </a:r>
            <a:endParaRPr lang="el-GR" dirty="0"/>
          </a:p>
          <a:p>
            <a:pPr lvl="1"/>
            <a:r>
              <a:rPr lang="el-GR" dirty="0" smtClean="0"/>
              <a:t>Θεώρηση </a:t>
            </a:r>
            <a:r>
              <a:rPr lang="el-GR" dirty="0"/>
              <a:t>γενικής </a:t>
            </a:r>
            <a:r>
              <a:rPr lang="el-GR" dirty="0" smtClean="0"/>
              <a:t>διοίκησης,</a:t>
            </a:r>
            <a:endParaRPr lang="el-GR" dirty="0"/>
          </a:p>
          <a:p>
            <a:pPr lvl="1"/>
            <a:r>
              <a:rPr lang="el-GR" dirty="0" smtClean="0"/>
              <a:t>Γραφειοκρατική προσέγγιση.</a:t>
            </a:r>
            <a:endParaRPr lang="el-GR" dirty="0"/>
          </a:p>
          <a:p>
            <a:r>
              <a:rPr lang="el-GR" b="1" dirty="0"/>
              <a:t>Νέο – Κλασική Σχολή1930-1960)</a:t>
            </a:r>
          </a:p>
          <a:p>
            <a:pPr lvl="1"/>
            <a:r>
              <a:rPr lang="el-GR" dirty="0" smtClean="0"/>
              <a:t>Θεωρίες Χ,Υ,Ζ,C,</a:t>
            </a:r>
            <a:endParaRPr lang="el-GR" dirty="0"/>
          </a:p>
          <a:p>
            <a:pPr lvl="1"/>
            <a:r>
              <a:rPr lang="el-GR" dirty="0" smtClean="0"/>
              <a:t>Ποσοτική προσέγγιση.</a:t>
            </a:r>
            <a:endParaRPr lang="el-GR" dirty="0"/>
          </a:p>
          <a:p>
            <a:r>
              <a:rPr lang="el-GR" b="1" dirty="0"/>
              <a:t>Σύγχρονη Σχολή  (1960-Σήμερα)</a:t>
            </a:r>
          </a:p>
          <a:p>
            <a:pPr lvl="1"/>
            <a:r>
              <a:rPr lang="el-GR" dirty="0" smtClean="0"/>
              <a:t>Θεωρία </a:t>
            </a:r>
            <a:r>
              <a:rPr lang="el-GR" dirty="0"/>
              <a:t>συστημάτων – Συστηματική </a:t>
            </a:r>
            <a:r>
              <a:rPr lang="el-GR" dirty="0" smtClean="0"/>
              <a:t>προσέγγιση,</a:t>
            </a:r>
            <a:endParaRPr lang="el-GR" dirty="0"/>
          </a:p>
          <a:p>
            <a:pPr lvl="1"/>
            <a:r>
              <a:rPr lang="el-GR" dirty="0" smtClean="0"/>
              <a:t>Απόψεις </a:t>
            </a:r>
            <a:r>
              <a:rPr lang="el-GR" dirty="0"/>
              <a:t>συστηματικής </a:t>
            </a:r>
            <a:r>
              <a:rPr lang="el-GR" dirty="0" smtClean="0"/>
              <a:t>θεώρησης,</a:t>
            </a:r>
            <a:endParaRPr lang="el-GR" dirty="0"/>
          </a:p>
          <a:p>
            <a:pPr lvl="1"/>
            <a:r>
              <a:rPr lang="el-GR" dirty="0" smtClean="0"/>
              <a:t>Λειτουργική θεώρηση.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371565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Κλασική Σχολή (1900-1930</a:t>
            </a:r>
            <a:r>
              <a:rPr lang="el-GR" dirty="0" smtClean="0"/>
              <a:t>) </a:t>
            </a:r>
            <a:r>
              <a:rPr lang="el-GR" sz="3200" b="0" dirty="0" smtClean="0"/>
              <a:t>(1 από 2)</a:t>
            </a:r>
            <a:endParaRPr lang="el-GR" sz="3200" b="0" dirty="0"/>
          </a:p>
        </p:txBody>
      </p:sp>
      <p:sp>
        <p:nvSpPr>
          <p:cNvPr id="3" name="Θέση περιεχομένου 2"/>
          <p:cNvSpPr>
            <a:spLocks noGrp="1"/>
          </p:cNvSpPr>
          <p:nvPr>
            <p:ph idx="1"/>
          </p:nvPr>
        </p:nvSpPr>
        <p:spPr>
          <a:xfrm>
            <a:off x="457200" y="1628800"/>
            <a:ext cx="8229600" cy="4608512"/>
          </a:xfrm>
        </p:spPr>
        <p:txBody>
          <a:bodyPr/>
          <a:lstStyle/>
          <a:p>
            <a:r>
              <a:rPr lang="el-GR" dirty="0"/>
              <a:t>Ασχολείται με την ανατομία  της τυπικής   οργάνωσης δηλ. με τα προβλήματα της δομής ενός οργανισμού ή μίας υπηρεσίας</a:t>
            </a:r>
            <a:r>
              <a:rPr lang="el-GR" dirty="0" smtClean="0"/>
              <a:t>.</a:t>
            </a:r>
            <a:endParaRPr lang="el-GR" dirty="0"/>
          </a:p>
          <a:p>
            <a:r>
              <a:rPr lang="el-GR" dirty="0"/>
              <a:t>Δίνεται έμφαση στην αύξηση της αποδοτικότητας του οργανισμού.</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204868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Κλασική Σχολή (1900-1930)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lstStyle/>
          <a:p>
            <a:r>
              <a:rPr lang="el-GR" b="1" dirty="0"/>
              <a:t>Επιστημονική προσέγγιση της διοίκησης </a:t>
            </a:r>
            <a:r>
              <a:rPr lang="el-GR" dirty="0"/>
              <a:t>περιγράφει τη θεωρία της  επιστημονικής διοίκησης  δηλ. τη χρησιμοποίηση επιστημονικής μεθόδου για το προσδιορισμό του καλύτερου τρόπου εργασίας.</a:t>
            </a:r>
          </a:p>
          <a:p>
            <a:r>
              <a:rPr lang="el-GR" dirty="0"/>
              <a:t>Εκπρόσωπος ο </a:t>
            </a:r>
            <a:r>
              <a:rPr lang="el-GR" b="1" dirty="0" err="1"/>
              <a:t>Frederick</a:t>
            </a:r>
            <a:r>
              <a:rPr lang="el-GR" b="1" dirty="0"/>
              <a:t> </a:t>
            </a:r>
            <a:r>
              <a:rPr lang="el-GR" b="1" dirty="0" err="1"/>
              <a:t>Taylor</a:t>
            </a:r>
            <a:r>
              <a:rPr lang="el-GR" b="1"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1014719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928992" cy="908720"/>
          </a:xfrm>
        </p:spPr>
        <p:txBody>
          <a:bodyPr>
            <a:noAutofit/>
          </a:bodyPr>
          <a:lstStyle/>
          <a:p>
            <a:r>
              <a:rPr lang="el-GR" dirty="0"/>
              <a:t>Κλασσική </a:t>
            </a:r>
            <a:r>
              <a:rPr lang="el-GR" dirty="0" smtClean="0"/>
              <a:t>προσέγγιση - </a:t>
            </a:r>
            <a:r>
              <a:rPr lang="el-GR" dirty="0"/>
              <a:t>Επιστημονική προσέγγιση της </a:t>
            </a:r>
            <a:r>
              <a:rPr lang="el-GR" dirty="0" smtClean="0"/>
              <a:t>διοίκησης</a:t>
            </a:r>
            <a:endParaRPr lang="el-GR" sz="3200" b="0" dirty="0"/>
          </a:p>
        </p:txBody>
      </p:sp>
      <p:sp>
        <p:nvSpPr>
          <p:cNvPr id="3" name="Θέση περιεχομένου 2"/>
          <p:cNvSpPr>
            <a:spLocks noGrp="1"/>
          </p:cNvSpPr>
          <p:nvPr>
            <p:ph idx="1"/>
          </p:nvPr>
        </p:nvSpPr>
        <p:spPr/>
        <p:txBody>
          <a:bodyPr/>
          <a:lstStyle/>
          <a:p>
            <a:pPr marL="0" indent="0" algn="ctr">
              <a:buNone/>
            </a:pPr>
            <a:r>
              <a:rPr lang="el-GR" b="1" dirty="0" err="1"/>
              <a:t>Frederick</a:t>
            </a:r>
            <a:r>
              <a:rPr lang="el-GR" b="1" dirty="0"/>
              <a:t> </a:t>
            </a:r>
            <a:r>
              <a:rPr lang="el-GR" b="1" dirty="0" err="1"/>
              <a:t>Taylor</a:t>
            </a:r>
            <a:r>
              <a:rPr lang="el-GR" b="1" dirty="0"/>
              <a:t> (1856-1915):</a:t>
            </a:r>
          </a:p>
          <a:p>
            <a:r>
              <a:rPr lang="el-GR" dirty="0"/>
              <a:t>Με το σύγγραμμά του “Αρχές Επιστημονικό </a:t>
            </a:r>
            <a:r>
              <a:rPr lang="el-GR" dirty="0" err="1"/>
              <a:t>management</a:t>
            </a:r>
            <a:r>
              <a:rPr lang="el-GR" dirty="0"/>
              <a:t>”, το ( ΗΠΑ 1910 ), αναδεικνύεται ο </a:t>
            </a:r>
            <a:r>
              <a:rPr lang="el-GR" b="1" dirty="0"/>
              <a:t>πατέρας </a:t>
            </a:r>
            <a:r>
              <a:rPr lang="el-GR" b="1" dirty="0" smtClean="0"/>
              <a:t>της </a:t>
            </a:r>
            <a:r>
              <a:rPr lang="el-GR" b="1" dirty="0" err="1" smtClean="0"/>
              <a:t>Επιστήµης</a:t>
            </a:r>
            <a:r>
              <a:rPr lang="el-GR" b="1" dirty="0" smtClean="0"/>
              <a:t> </a:t>
            </a:r>
            <a:r>
              <a:rPr lang="el-GR" b="1" dirty="0"/>
              <a:t>της Οργάνωσης και  </a:t>
            </a:r>
            <a:r>
              <a:rPr lang="el-GR" b="1" dirty="0" smtClean="0"/>
              <a:t>Διοίκησης. </a:t>
            </a:r>
            <a:r>
              <a:rPr lang="el-GR" dirty="0"/>
              <a:t>Πίστευε ότι η αύξηση της παραγωγικότητας ήταν η </a:t>
            </a:r>
            <a:r>
              <a:rPr lang="el-GR" dirty="0" smtClean="0"/>
              <a:t>μόνη </a:t>
            </a:r>
            <a:r>
              <a:rPr lang="el-GR" dirty="0"/>
              <a:t>λύση για την εξασφάλιση υψηλών  </a:t>
            </a:r>
            <a:r>
              <a:rPr lang="el-GR" dirty="0" smtClean="0"/>
              <a:t>μισθών,  </a:t>
            </a:r>
            <a:r>
              <a:rPr lang="el-GR" dirty="0"/>
              <a:t>αλλά και μεγαλύτερων κερδών.</a:t>
            </a:r>
          </a:p>
          <a:p>
            <a:r>
              <a:rPr lang="el-GR" dirty="0" smtClean="0"/>
              <a:t>Υποστήριζε </a:t>
            </a:r>
            <a:r>
              <a:rPr lang="el-GR" dirty="0"/>
              <a:t>τη συνεργασία των ατόμων αντί της ατομικής προσπάθειας,</a:t>
            </a:r>
          </a:p>
          <a:p>
            <a:r>
              <a:rPr lang="el-GR" dirty="0"/>
              <a:t> </a:t>
            </a:r>
            <a:r>
              <a:rPr lang="el-GR" dirty="0" smtClean="0"/>
              <a:t>Αντικατέστησε </a:t>
            </a:r>
            <a:r>
              <a:rPr lang="el-GR" dirty="0"/>
              <a:t>τους εμπειρικούς κανόνες με την οργανωμένη επιστημονική σκέψη και</a:t>
            </a:r>
          </a:p>
          <a:p>
            <a:r>
              <a:rPr lang="el-GR" dirty="0" smtClean="0"/>
              <a:t>Εισήγαγε </a:t>
            </a:r>
            <a:r>
              <a:rPr lang="el-GR" dirty="0"/>
              <a:t>την εξειδίκευση στην επιστημονική σκέψη.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1833789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Κλασική </a:t>
            </a:r>
            <a:r>
              <a:rPr lang="el-GR" dirty="0" smtClean="0"/>
              <a:t>προσέγγιση - </a:t>
            </a:r>
            <a:r>
              <a:rPr lang="el-GR" dirty="0"/>
              <a:t>Θεώρηση γενικής διοίκησης </a:t>
            </a:r>
            <a:r>
              <a:rPr lang="el-GR" sz="3200" b="0" dirty="0" smtClean="0"/>
              <a:t>(1 από 2)</a:t>
            </a:r>
            <a:endParaRPr lang="el-GR" sz="3200" b="0" dirty="0"/>
          </a:p>
        </p:txBody>
      </p:sp>
      <p:sp>
        <p:nvSpPr>
          <p:cNvPr id="3" name="Θέση περιεχομένου 2"/>
          <p:cNvSpPr>
            <a:spLocks noGrp="1"/>
          </p:cNvSpPr>
          <p:nvPr>
            <p:ph idx="1"/>
          </p:nvPr>
        </p:nvSpPr>
        <p:spPr>
          <a:xfrm>
            <a:off x="457200" y="1556792"/>
            <a:ext cx="8229600" cy="4680520"/>
          </a:xfrm>
        </p:spPr>
        <p:txBody>
          <a:bodyPr/>
          <a:lstStyle/>
          <a:p>
            <a:r>
              <a:rPr lang="el-GR" b="1" dirty="0"/>
              <a:t>Θεώρηση γενικής διοίκησης  </a:t>
            </a:r>
            <a:r>
              <a:rPr lang="el-GR" dirty="0"/>
              <a:t>συνέβαλε σημαντικά στην ανάπτυξη γενικών θεωριών ως προς τι είναι διοίκηση και τι κάνουν τα στελέχη</a:t>
            </a:r>
            <a:r>
              <a:rPr lang="el-GR" dirty="0" smtClean="0"/>
              <a:t>.</a:t>
            </a:r>
            <a:endParaRPr lang="el-GR" dirty="0"/>
          </a:p>
          <a:p>
            <a:r>
              <a:rPr lang="el-GR" dirty="0"/>
              <a:t>Εκπρόσωπος ο </a:t>
            </a:r>
            <a:r>
              <a:rPr lang="el-GR" b="1" dirty="0" err="1"/>
              <a:t>Henri</a:t>
            </a:r>
            <a:r>
              <a:rPr lang="el-GR" b="1" dirty="0"/>
              <a:t> </a:t>
            </a:r>
            <a:r>
              <a:rPr lang="el-GR" b="1" dirty="0" err="1"/>
              <a:t>Fayol</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615280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Περιεχόμενα</a:t>
            </a:r>
            <a:endParaRPr lang="el-GR" dirty="0"/>
          </a:p>
        </p:txBody>
      </p:sp>
      <p:sp>
        <p:nvSpPr>
          <p:cNvPr id="3" name="Θέση περιεχομένου 2"/>
          <p:cNvSpPr>
            <a:spLocks noGrp="1"/>
          </p:cNvSpPr>
          <p:nvPr>
            <p:ph idx="1"/>
          </p:nvPr>
        </p:nvSpPr>
        <p:spPr/>
        <p:txBody>
          <a:bodyPr/>
          <a:lstStyle/>
          <a:p>
            <a:pPr marL="457200" indent="-457200" fontAlgn="t">
              <a:buFont typeface="+mj-lt"/>
              <a:buAutoNum type="arabicPeriod" startAt="6"/>
            </a:pPr>
            <a:r>
              <a:rPr lang="el-GR" dirty="0"/>
              <a:t>Διαχείριση ανθρώπινου δυναμικού. Ανάπτυξη προσωπικού: Σχεδιασμός προγράμματος. </a:t>
            </a:r>
            <a:r>
              <a:rPr lang="en-GB" dirty="0" err="1"/>
              <a:t>Μοντέλο</a:t>
            </a:r>
            <a:r>
              <a:rPr lang="en-GB" dirty="0"/>
              <a:t> </a:t>
            </a:r>
            <a:r>
              <a:rPr lang="en-GB" dirty="0" err="1"/>
              <a:t>κριτικής</a:t>
            </a:r>
            <a:r>
              <a:rPr lang="en-GB" dirty="0"/>
              <a:t> </a:t>
            </a:r>
            <a:r>
              <a:rPr lang="en-GB" dirty="0" err="1" smtClean="0"/>
              <a:t>σκέψης</a:t>
            </a:r>
            <a:r>
              <a:rPr lang="en-GB" dirty="0" smtClean="0"/>
              <a:t>/</a:t>
            </a:r>
            <a:r>
              <a:rPr lang="en-GB" dirty="0" err="1" smtClean="0"/>
              <a:t>μάθηση</a:t>
            </a:r>
            <a:r>
              <a:rPr lang="el-GR" dirty="0" smtClean="0"/>
              <a:t>,</a:t>
            </a:r>
            <a:endParaRPr lang="el-GR" dirty="0"/>
          </a:p>
          <a:p>
            <a:pPr marL="457200" indent="-457200" fontAlgn="t">
              <a:buFont typeface="+mj-lt"/>
              <a:buAutoNum type="arabicPeriod" startAt="6"/>
            </a:pPr>
            <a:r>
              <a:rPr lang="en-GB" dirty="0" smtClean="0"/>
              <a:t>Επ</a:t>
            </a:r>
            <a:r>
              <a:rPr lang="en-GB" dirty="0" err="1" smtClean="0"/>
              <a:t>ικοινωνί</a:t>
            </a:r>
            <a:r>
              <a:rPr lang="en-GB" dirty="0" smtClean="0"/>
              <a:t>α</a:t>
            </a:r>
            <a:r>
              <a:rPr lang="el-GR" dirty="0" smtClean="0"/>
              <a:t>,</a:t>
            </a:r>
            <a:r>
              <a:rPr lang="en-GB" dirty="0" smtClean="0"/>
              <a:t> </a:t>
            </a:r>
            <a:r>
              <a:rPr lang="en-GB" dirty="0" err="1" smtClean="0"/>
              <a:t>Δι</a:t>
            </a:r>
            <a:r>
              <a:rPr lang="en-GB" dirty="0" smtClean="0"/>
              <a:t>αχείριση συγκρούσεων-Διαπραγμάτευση</a:t>
            </a:r>
            <a:r>
              <a:rPr lang="el-GR" dirty="0" smtClean="0"/>
              <a:t>,</a:t>
            </a:r>
            <a:endParaRPr lang="el-GR" dirty="0"/>
          </a:p>
          <a:p>
            <a:pPr marL="457200" indent="-457200" fontAlgn="t">
              <a:buFont typeface="+mj-lt"/>
              <a:buAutoNum type="arabicPeriod" startAt="6"/>
            </a:pPr>
            <a:r>
              <a:rPr lang="el-GR" dirty="0"/>
              <a:t>Διαδικασία διεύθυνσης (καθοδήγηση): διεύθυνση και νοσηλευτική διοίκηση, ανάθεση καθηκόντων, διοίκηση με </a:t>
            </a:r>
            <a:r>
              <a:rPr lang="el-GR" dirty="0" smtClean="0"/>
              <a:t>στόχους,</a:t>
            </a:r>
          </a:p>
          <a:p>
            <a:pPr marL="457200" indent="-457200" fontAlgn="t">
              <a:buFont typeface="+mj-lt"/>
              <a:buAutoNum type="arabicPeriod" startAt="9"/>
            </a:pPr>
            <a:r>
              <a:rPr lang="el-GR" dirty="0"/>
              <a:t>Παρακίνηση: Βασικές έννοιες, Θεωρίες παρακίνησης. </a:t>
            </a:r>
            <a:r>
              <a:rPr lang="en-GB" dirty="0" err="1"/>
              <a:t>Συν</a:t>
            </a:r>
            <a:r>
              <a:rPr lang="en-GB" dirty="0"/>
              <a:t>αισθηματική  νοημοσύνη</a:t>
            </a:r>
            <a:endParaRPr lang="el-GR" dirty="0"/>
          </a:p>
          <a:p>
            <a:pPr marL="457200" indent="-457200" fontAlgn="t">
              <a:buFont typeface="+mj-lt"/>
              <a:buAutoNum type="arabicPeriod" startAt="9"/>
            </a:pPr>
            <a:r>
              <a:rPr lang="el-GR" dirty="0"/>
              <a:t>Ηγεσία: ορισμός ηγεσίας, θεωρίες ηγεσίας, είδη ηγεσίας, ηγεσία και νοσηλευτές.</a:t>
            </a:r>
          </a:p>
          <a:p>
            <a:pPr marL="457200" indent="-457200" fontAlgn="t">
              <a:buFont typeface="+mj-lt"/>
              <a:buAutoNum type="arabicPeriod" startAt="6"/>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7927947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Κλασική προσέγγιση - Θεώρηση γενικής διοίκησης </a:t>
            </a:r>
            <a:r>
              <a:rPr lang="el-GR" sz="3600" b="0" dirty="0" smtClean="0"/>
              <a:t>(2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p:txBody>
          <a:bodyPr/>
          <a:lstStyle/>
          <a:p>
            <a:r>
              <a:rPr lang="el-GR" b="1" dirty="0" err="1"/>
              <a:t>Henri</a:t>
            </a:r>
            <a:r>
              <a:rPr lang="el-GR" b="1" dirty="0"/>
              <a:t> Fayol(1841-1925): Ο πατέρας της «Θεωρίας της Διοίκησης»</a:t>
            </a:r>
          </a:p>
          <a:p>
            <a:r>
              <a:rPr lang="el-GR" dirty="0"/>
              <a:t>Έδωσε πολύ μεγάλη σημασία στα υψηλά ιεραρχικά επίπεδα της οργανωτικής και διοικητικής πυραμίδας, </a:t>
            </a:r>
          </a:p>
          <a:p>
            <a:r>
              <a:rPr lang="el-GR" dirty="0"/>
              <a:t>Ανέλυσε τα καθήκοντα των διοικητικών στελεχών.</a:t>
            </a:r>
          </a:p>
          <a:p>
            <a:r>
              <a:rPr lang="el-GR" dirty="0"/>
              <a:t>Έγινε γνωστός για τις 14 αρχές του μάνατζμεντ, πολλές από τις οποίες ακολουθούνται ακόμη και σήμερα, </a:t>
            </a:r>
          </a:p>
          <a:p>
            <a:r>
              <a:rPr lang="el-GR" dirty="0"/>
              <a:t>Πρέσβευε ότι οι δεξιότητες του μάνατζμεντ μπορούν να αποκτηθούν μέσω της εκπαίδευσης.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4276389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Αρχές διοίκησης κατά </a:t>
            </a:r>
            <a:r>
              <a:rPr lang="en-US" dirty="0" err="1" smtClean="0"/>
              <a:t>Fayol</a:t>
            </a:r>
            <a:r>
              <a:rPr lang="el-GR" dirty="0" smtClean="0"/>
              <a:t> </a:t>
            </a:r>
            <a:r>
              <a:rPr lang="el-GR" sz="3200" b="0" dirty="0" smtClean="0"/>
              <a:t>(1 από 2)</a:t>
            </a:r>
            <a:endParaRPr lang="el-GR" sz="3200" b="0" dirty="0"/>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a:t>Καταμερισμός </a:t>
            </a:r>
            <a:r>
              <a:rPr lang="el-GR" dirty="0" smtClean="0"/>
              <a:t>εργασίας. </a:t>
            </a:r>
            <a:endParaRPr lang="el-GR" dirty="0"/>
          </a:p>
          <a:p>
            <a:pPr marL="457200" indent="-457200">
              <a:buFont typeface="+mj-lt"/>
              <a:buAutoNum type="arabicPeriod"/>
            </a:pPr>
            <a:r>
              <a:rPr lang="el-GR" dirty="0"/>
              <a:t>Εξουσία και ευθύνη.</a:t>
            </a:r>
          </a:p>
          <a:p>
            <a:pPr marL="457200" indent="-457200">
              <a:buFont typeface="+mj-lt"/>
              <a:buAutoNum type="arabicPeriod"/>
            </a:pPr>
            <a:r>
              <a:rPr lang="el-GR" dirty="0"/>
              <a:t>Πειθαρχία .</a:t>
            </a:r>
          </a:p>
          <a:p>
            <a:pPr marL="457200" indent="-457200">
              <a:buFont typeface="+mj-lt"/>
              <a:buAutoNum type="arabicPeriod"/>
            </a:pPr>
            <a:r>
              <a:rPr lang="el-GR" dirty="0"/>
              <a:t>Ενότητα εντολής.</a:t>
            </a:r>
          </a:p>
          <a:p>
            <a:pPr marL="457200" indent="-457200">
              <a:buFont typeface="+mj-lt"/>
              <a:buAutoNum type="arabicPeriod"/>
            </a:pPr>
            <a:r>
              <a:rPr lang="el-GR" dirty="0"/>
              <a:t>Ενότητα διοίκησης .</a:t>
            </a:r>
          </a:p>
          <a:p>
            <a:pPr marL="457200" indent="-457200">
              <a:buFont typeface="+mj-lt"/>
              <a:buAutoNum type="arabicPeriod"/>
            </a:pPr>
            <a:r>
              <a:rPr lang="el-GR" dirty="0"/>
              <a:t>Υποταγή  ατομικών συμφερόντων στα γενικά συμφέροντα.</a:t>
            </a:r>
          </a:p>
          <a:p>
            <a:pPr marL="457200" indent="-457200">
              <a:buFont typeface="+mj-lt"/>
              <a:buAutoNum type="arabicPeriod"/>
            </a:pPr>
            <a:r>
              <a:rPr lang="el-GR" dirty="0"/>
              <a:t>Αμοιβή.</a:t>
            </a:r>
          </a:p>
          <a:p>
            <a:pPr marL="457200" indent="-457200">
              <a:buFont typeface="+mj-lt"/>
              <a:buAutoNum type="arabicPeriod"/>
            </a:pPr>
            <a:r>
              <a:rPr lang="el-GR" dirty="0"/>
              <a:t>Συγκέντρωση αρμοδιοτήτων.</a:t>
            </a:r>
          </a:p>
          <a:p>
            <a:pPr marL="457200" indent="-457200">
              <a:buFont typeface="+mj-lt"/>
              <a:buAutoNum type="arabicPeriod"/>
            </a:pPr>
            <a:r>
              <a:rPr lang="el-GR" dirty="0"/>
              <a:t>Ιεραρχική κλιμάκωση.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2293069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Αρχές διοίκησης κατά </a:t>
            </a:r>
            <a:r>
              <a:rPr lang="en-US" dirty="0" err="1"/>
              <a:t>Fayol</a:t>
            </a:r>
            <a:r>
              <a:rPr lang="el-GR" dirty="0"/>
              <a:t>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10"/>
            </a:pPr>
            <a:r>
              <a:rPr lang="el-GR" dirty="0" smtClean="0"/>
              <a:t>Τάξη. </a:t>
            </a:r>
            <a:endParaRPr lang="el-GR" dirty="0"/>
          </a:p>
          <a:p>
            <a:pPr marL="457200" indent="-457200">
              <a:buFont typeface="+mj-lt"/>
              <a:buAutoNum type="arabicPeriod" startAt="10"/>
            </a:pPr>
            <a:r>
              <a:rPr lang="el-GR" dirty="0" smtClean="0"/>
              <a:t>Δικαιοσύνη.</a:t>
            </a:r>
            <a:endParaRPr lang="el-GR" dirty="0"/>
          </a:p>
          <a:p>
            <a:pPr marL="457200" indent="-457200">
              <a:buFont typeface="+mj-lt"/>
              <a:buAutoNum type="arabicPeriod" startAt="10"/>
            </a:pPr>
            <a:r>
              <a:rPr lang="el-GR" dirty="0" smtClean="0"/>
              <a:t>Σταθερότητα </a:t>
            </a:r>
            <a:r>
              <a:rPr lang="el-GR" dirty="0"/>
              <a:t>μόνιμου </a:t>
            </a:r>
            <a:r>
              <a:rPr lang="el-GR" dirty="0" smtClean="0"/>
              <a:t>προσωπικού.</a:t>
            </a:r>
            <a:endParaRPr lang="el-GR" dirty="0"/>
          </a:p>
          <a:p>
            <a:pPr marL="457200" indent="-457200">
              <a:buFont typeface="+mj-lt"/>
              <a:buAutoNum type="arabicPeriod" startAt="10"/>
            </a:pPr>
            <a:r>
              <a:rPr lang="el-GR" dirty="0" smtClean="0"/>
              <a:t>Πρωτοβουλία. </a:t>
            </a:r>
            <a:endParaRPr lang="el-GR" dirty="0"/>
          </a:p>
          <a:p>
            <a:pPr marL="457200" indent="-457200">
              <a:buFont typeface="+mj-lt"/>
              <a:buAutoNum type="arabicPeriod" startAt="10"/>
            </a:pPr>
            <a:r>
              <a:rPr lang="el-GR" dirty="0" smtClean="0"/>
              <a:t>Υψηλό ηθικό.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32321271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496" y="116632"/>
            <a:ext cx="9108504" cy="908720"/>
          </a:xfrm>
        </p:spPr>
        <p:txBody>
          <a:bodyPr>
            <a:noAutofit/>
          </a:bodyPr>
          <a:lstStyle/>
          <a:p>
            <a:r>
              <a:rPr lang="el-GR" dirty="0"/>
              <a:t>Κλασική </a:t>
            </a:r>
            <a:r>
              <a:rPr lang="el-GR" dirty="0" smtClean="0"/>
              <a:t>προσέγγιση - </a:t>
            </a:r>
            <a:r>
              <a:rPr lang="el-GR" dirty="0"/>
              <a:t>Γραφειοκρατική οργάνωση </a:t>
            </a:r>
          </a:p>
        </p:txBody>
      </p:sp>
      <p:sp>
        <p:nvSpPr>
          <p:cNvPr id="3" name="Θέση περιεχομένου 2"/>
          <p:cNvSpPr>
            <a:spLocks noGrp="1"/>
          </p:cNvSpPr>
          <p:nvPr>
            <p:ph idx="1"/>
          </p:nvPr>
        </p:nvSpPr>
        <p:spPr/>
        <p:txBody>
          <a:bodyPr/>
          <a:lstStyle/>
          <a:p>
            <a:r>
              <a:rPr lang="el-GR" dirty="0"/>
              <a:t>Εκπρόσωπος: </a:t>
            </a:r>
            <a:r>
              <a:rPr lang="el-GR" b="1" dirty="0" err="1"/>
              <a:t>Max</a:t>
            </a:r>
            <a:r>
              <a:rPr lang="el-GR" b="1" dirty="0"/>
              <a:t> </a:t>
            </a:r>
            <a:r>
              <a:rPr lang="el-GR" b="1" dirty="0" err="1" smtClean="0"/>
              <a:t>Weber</a:t>
            </a:r>
            <a:endParaRPr lang="el-GR" b="1" dirty="0"/>
          </a:p>
          <a:p>
            <a:r>
              <a:rPr lang="el-GR" dirty="0"/>
              <a:t>Η διοίκηση κατά τον </a:t>
            </a:r>
            <a:r>
              <a:rPr lang="el-GR" b="1" dirty="0" err="1"/>
              <a:t>Weber</a:t>
            </a:r>
            <a:r>
              <a:rPr lang="el-GR" dirty="0"/>
              <a:t>  ήταν η εφαρμογή κανόνων και διατάξεων χωρίς (ή με τη λιγότερο δυνατή) παρέμβαση του ανθρώπινου παράγοντα.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39644713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496" y="116632"/>
            <a:ext cx="9108504" cy="908720"/>
          </a:xfrm>
        </p:spPr>
        <p:txBody>
          <a:bodyPr>
            <a:noAutofit/>
          </a:bodyPr>
          <a:lstStyle/>
          <a:p>
            <a:r>
              <a:rPr lang="el-GR" dirty="0"/>
              <a:t>Γραφειοκρατική οργάνωση κατά </a:t>
            </a:r>
            <a:r>
              <a:rPr lang="en-US" dirty="0"/>
              <a:t>Weber</a:t>
            </a:r>
            <a:endParaRPr lang="el-GR" dirty="0"/>
          </a:p>
        </p:txBody>
      </p:sp>
      <p:sp>
        <p:nvSpPr>
          <p:cNvPr id="3" name="Θέση περιεχομένου 2"/>
          <p:cNvSpPr>
            <a:spLocks noGrp="1"/>
          </p:cNvSpPr>
          <p:nvPr>
            <p:ph idx="1"/>
          </p:nvPr>
        </p:nvSpPr>
        <p:spPr/>
        <p:txBody>
          <a:bodyPr/>
          <a:lstStyle/>
          <a:p>
            <a:r>
              <a:rPr lang="el-GR" dirty="0"/>
              <a:t>Καταμερισμός εργασίας και </a:t>
            </a:r>
            <a:r>
              <a:rPr lang="el-GR" dirty="0" smtClean="0"/>
              <a:t>εξειδίκευση,</a:t>
            </a:r>
            <a:endParaRPr lang="el-GR" dirty="0"/>
          </a:p>
          <a:p>
            <a:r>
              <a:rPr lang="el-GR" dirty="0"/>
              <a:t>Ύπαρξη κανόνων και </a:t>
            </a:r>
            <a:r>
              <a:rPr lang="el-GR" dirty="0" smtClean="0"/>
              <a:t>κανονισμών,</a:t>
            </a:r>
            <a:endParaRPr lang="el-GR" dirty="0"/>
          </a:p>
          <a:p>
            <a:r>
              <a:rPr lang="el-GR" dirty="0"/>
              <a:t>Ιεραρχική διάρθρωση </a:t>
            </a:r>
            <a:r>
              <a:rPr lang="el-GR" dirty="0" smtClean="0"/>
              <a:t>εξουσίας,</a:t>
            </a:r>
            <a:endParaRPr lang="el-GR" dirty="0"/>
          </a:p>
          <a:p>
            <a:r>
              <a:rPr lang="el-GR" dirty="0"/>
              <a:t>Τυπική επιλογή </a:t>
            </a:r>
            <a:r>
              <a:rPr lang="el-GR" dirty="0" smtClean="0"/>
              <a:t>εργαζομένων,</a:t>
            </a:r>
            <a:endParaRPr lang="el-GR" dirty="0"/>
          </a:p>
          <a:p>
            <a:r>
              <a:rPr lang="el-GR" dirty="0" smtClean="0"/>
              <a:t>Αποπροσωποποίηση,</a:t>
            </a:r>
            <a:endParaRPr lang="el-GR" dirty="0"/>
          </a:p>
          <a:p>
            <a:r>
              <a:rPr lang="el-GR" dirty="0"/>
              <a:t>Επαγγελματική </a:t>
            </a:r>
            <a:r>
              <a:rPr lang="el-GR" dirty="0" smtClean="0"/>
              <a:t>σταδιοδρομία.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13404310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n-US" dirty="0"/>
              <a:t>N</a:t>
            </a:r>
            <a:r>
              <a:rPr lang="el-GR" dirty="0" err="1"/>
              <a:t>εο</a:t>
            </a:r>
            <a:r>
              <a:rPr lang="el-GR" dirty="0"/>
              <a:t>-κλασική </a:t>
            </a:r>
            <a:r>
              <a:rPr lang="el-GR" dirty="0" err="1"/>
              <a:t>σχολή:Διαπροσωπικές</a:t>
            </a:r>
            <a:r>
              <a:rPr lang="el-GR" dirty="0"/>
              <a:t> σχέσεις (1930-1960</a:t>
            </a:r>
            <a:r>
              <a:rPr lang="el-GR" dirty="0" smtClean="0"/>
              <a:t>) </a:t>
            </a:r>
            <a:r>
              <a:rPr lang="el-GR" sz="3200" b="0" dirty="0" smtClean="0"/>
              <a:t>(1 από 3)</a:t>
            </a:r>
            <a:endParaRPr lang="el-GR" sz="3200" b="0" dirty="0"/>
          </a:p>
        </p:txBody>
      </p:sp>
      <p:sp>
        <p:nvSpPr>
          <p:cNvPr id="3" name="Θέση περιεχομένου 2"/>
          <p:cNvSpPr>
            <a:spLocks noGrp="1"/>
          </p:cNvSpPr>
          <p:nvPr>
            <p:ph idx="1"/>
          </p:nvPr>
        </p:nvSpPr>
        <p:spPr>
          <a:xfrm>
            <a:off x="457200" y="1196752"/>
            <a:ext cx="8229600" cy="3024336"/>
          </a:xfrm>
        </p:spPr>
        <p:txBody>
          <a:bodyPr/>
          <a:lstStyle/>
          <a:p>
            <a:r>
              <a:rPr lang="el-GR" dirty="0"/>
              <a:t>Εστίασε στον ανθρώπινο παράγοντα και στις διαπροσωπικές σχέσεις και προήλθε από την έντονη αμφισβήτηση της θεωρίας του </a:t>
            </a:r>
            <a:r>
              <a:rPr lang="el-GR" dirty="0" err="1"/>
              <a:t>Taylor</a:t>
            </a:r>
            <a:r>
              <a:rPr lang="el-GR" dirty="0"/>
              <a:t>.</a:t>
            </a:r>
          </a:p>
          <a:p>
            <a:r>
              <a:rPr lang="el-GR" dirty="0"/>
              <a:t>H </a:t>
            </a:r>
            <a:r>
              <a:rPr lang="el-GR" dirty="0" err="1"/>
              <a:t>Mary</a:t>
            </a:r>
            <a:r>
              <a:rPr lang="el-GR" dirty="0"/>
              <a:t> </a:t>
            </a:r>
            <a:r>
              <a:rPr lang="el-GR" dirty="0" err="1"/>
              <a:t>Parker</a:t>
            </a:r>
            <a:r>
              <a:rPr lang="el-GR" dirty="0"/>
              <a:t> </a:t>
            </a:r>
            <a:r>
              <a:rPr lang="el-GR" dirty="0" err="1"/>
              <a:t>Follet</a:t>
            </a:r>
            <a:r>
              <a:rPr lang="el-GR" dirty="0"/>
              <a:t> εισήγαγε την αρχή ότι οι </a:t>
            </a:r>
            <a:r>
              <a:rPr lang="el-GR" dirty="0" err="1"/>
              <a:t>προιστάμενοι</a:t>
            </a:r>
            <a:r>
              <a:rPr lang="el-GR" dirty="0"/>
              <a:t> θα πρέπει να λαμβάνουν αποφάσεις που να ικανοποιούν τους εργαζόμενους αυτό έθεσε τα θεμέλια για τη συμμετοχική διοίκηση.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
        <p:nvSpPr>
          <p:cNvPr id="5" name="Ορθογώνιο 4"/>
          <p:cNvSpPr/>
          <p:nvPr/>
        </p:nvSpPr>
        <p:spPr>
          <a:xfrm>
            <a:off x="827584" y="4293096"/>
            <a:ext cx="7488832" cy="1200329"/>
          </a:xfrm>
          <a:prstGeom prst="rect">
            <a:avLst/>
          </a:prstGeom>
          <a:ln w="25400">
            <a:solidFill>
              <a:srgbClr val="820000"/>
            </a:solidFill>
          </a:ln>
        </p:spPr>
        <p:txBody>
          <a:bodyPr wrap="square">
            <a:spAutoFit/>
          </a:bodyPr>
          <a:lstStyle/>
          <a:p>
            <a:pPr algn="ctr"/>
            <a:r>
              <a:rPr lang="el-GR" sz="2400" dirty="0">
                <a:latin typeface="+mn-lt"/>
              </a:rPr>
              <a:t>Ο  προϊστάμενος πρέπει να δημιουργεί τις κατάλληλες συνθήκες και γενικά να επινοεί τρόπους για να μπορεί  ο εργαζόμενος να «ανακαλύπτει» τις εντολές</a:t>
            </a:r>
          </a:p>
        </p:txBody>
      </p:sp>
    </p:spTree>
    <p:extLst>
      <p:ext uri="{BB962C8B-B14F-4D97-AF65-F5344CB8AC3E}">
        <p14:creationId xmlns:p14="http://schemas.microsoft.com/office/powerpoint/2010/main" val="34011260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n-US" sz="4400" dirty="0"/>
              <a:t>N</a:t>
            </a:r>
            <a:r>
              <a:rPr lang="el-GR" sz="4400" dirty="0" err="1"/>
              <a:t>εο</a:t>
            </a:r>
            <a:r>
              <a:rPr lang="el-GR" sz="4400" dirty="0"/>
              <a:t>-κλασική </a:t>
            </a:r>
            <a:r>
              <a:rPr lang="el-GR" sz="4400" dirty="0" err="1"/>
              <a:t>σχολή:Διαπροσωπικές</a:t>
            </a:r>
            <a:r>
              <a:rPr lang="el-GR" sz="4400" dirty="0"/>
              <a:t> σχέσεις (1930-1960) </a:t>
            </a:r>
            <a:r>
              <a:rPr lang="el-GR" sz="3600" b="0" dirty="0" smtClean="0"/>
              <a:t>(2 </a:t>
            </a:r>
            <a:r>
              <a:rPr lang="el-GR" sz="3600" b="0" dirty="0"/>
              <a:t>από </a:t>
            </a:r>
            <a:r>
              <a:rPr lang="el-GR" sz="3600" b="0" dirty="0" smtClean="0"/>
              <a:t>3)</a:t>
            </a:r>
            <a:endParaRPr lang="el-GR" sz="3600" dirty="0"/>
          </a:p>
        </p:txBody>
      </p:sp>
      <p:sp>
        <p:nvSpPr>
          <p:cNvPr id="3" name="Θέση περιεχομένου 2"/>
          <p:cNvSpPr>
            <a:spLocks noGrp="1"/>
          </p:cNvSpPr>
          <p:nvPr>
            <p:ph idx="1"/>
          </p:nvPr>
        </p:nvSpPr>
        <p:spPr>
          <a:xfrm>
            <a:off x="457200" y="1556792"/>
            <a:ext cx="8229600" cy="4680520"/>
          </a:xfrm>
        </p:spPr>
        <p:txBody>
          <a:bodyPr/>
          <a:lstStyle/>
          <a:p>
            <a:r>
              <a:rPr lang="el-GR" dirty="0"/>
              <a:t>O Καθηγητής </a:t>
            </a:r>
            <a:r>
              <a:rPr lang="el-GR" dirty="0" err="1"/>
              <a:t>Elton</a:t>
            </a:r>
            <a:r>
              <a:rPr lang="el-GR" dirty="0"/>
              <a:t> </a:t>
            </a:r>
            <a:r>
              <a:rPr lang="el-GR" dirty="0" err="1"/>
              <a:t>Mayo</a:t>
            </a:r>
            <a:r>
              <a:rPr lang="el-GR" dirty="0"/>
              <a:t> (</a:t>
            </a:r>
            <a:r>
              <a:rPr lang="el-GR" dirty="0" err="1"/>
              <a:t>western</a:t>
            </a:r>
            <a:r>
              <a:rPr lang="el-GR" dirty="0"/>
              <a:t> </a:t>
            </a:r>
            <a:r>
              <a:rPr lang="el-GR" dirty="0" err="1"/>
              <a:t>Electric</a:t>
            </a:r>
            <a:r>
              <a:rPr lang="el-GR" dirty="0"/>
              <a:t> </a:t>
            </a:r>
            <a:r>
              <a:rPr lang="el-GR" dirty="0" err="1"/>
              <a:t>Company</a:t>
            </a:r>
            <a:r>
              <a:rPr lang="el-GR" dirty="0"/>
              <a:t>) με τα πειράματα για την επίδραση του φυσικού  περιβάλλοντος στην παραγωγικότητα αποκάλυψε ότι η συμπεριφορά προς τους εργαζόμενους μπορεί να είναι περισσότερο σημαντική για την αποδοτικότητα   και την παραγωγικότητα από υλικούς παράγοντες.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5556555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n-US" sz="4400" dirty="0"/>
              <a:t>N</a:t>
            </a:r>
            <a:r>
              <a:rPr lang="el-GR" sz="4400" dirty="0" err="1"/>
              <a:t>εο</a:t>
            </a:r>
            <a:r>
              <a:rPr lang="el-GR" sz="4400" dirty="0"/>
              <a:t>-κλασική </a:t>
            </a:r>
            <a:r>
              <a:rPr lang="el-GR" sz="4400" dirty="0" err="1"/>
              <a:t>σχολή:Διαπροσωπικές</a:t>
            </a:r>
            <a:r>
              <a:rPr lang="el-GR" sz="4400" dirty="0"/>
              <a:t> σχέσεις (1930-1960) </a:t>
            </a:r>
            <a:r>
              <a:rPr lang="el-GR" sz="3600" b="0" dirty="0" smtClean="0"/>
              <a:t>(3 </a:t>
            </a:r>
            <a:r>
              <a:rPr lang="el-GR" sz="3600" b="0" dirty="0"/>
              <a:t>από </a:t>
            </a:r>
            <a:r>
              <a:rPr lang="el-GR" sz="3600" b="0" dirty="0" smtClean="0"/>
              <a:t>3)</a:t>
            </a:r>
            <a:endParaRPr lang="el-GR" sz="3600" dirty="0"/>
          </a:p>
        </p:txBody>
      </p:sp>
      <p:sp>
        <p:nvSpPr>
          <p:cNvPr id="3" name="Θέση περιεχομένου 2"/>
          <p:cNvSpPr>
            <a:spLocks noGrp="1"/>
          </p:cNvSpPr>
          <p:nvPr>
            <p:ph idx="1"/>
          </p:nvPr>
        </p:nvSpPr>
        <p:spPr/>
        <p:txBody>
          <a:bodyPr>
            <a:normAutofit/>
          </a:bodyPr>
          <a:lstStyle/>
          <a:p>
            <a:pPr marL="0" indent="0">
              <a:buNone/>
            </a:pPr>
            <a:r>
              <a:rPr lang="el-GR" dirty="0"/>
              <a:t>Οι </a:t>
            </a:r>
            <a:r>
              <a:rPr lang="el-GR" dirty="0" err="1"/>
              <a:t>Chris</a:t>
            </a:r>
            <a:r>
              <a:rPr lang="el-GR" dirty="0"/>
              <a:t> </a:t>
            </a:r>
            <a:r>
              <a:rPr lang="el-GR" dirty="0" err="1"/>
              <a:t>Agryris</a:t>
            </a:r>
            <a:r>
              <a:rPr lang="el-GR" dirty="0"/>
              <a:t> ( 1957) ,</a:t>
            </a:r>
            <a:r>
              <a:rPr lang="el-GR" dirty="0" err="1"/>
              <a:t>Doyglas</a:t>
            </a:r>
            <a:r>
              <a:rPr lang="el-GR" dirty="0"/>
              <a:t> </a:t>
            </a:r>
            <a:r>
              <a:rPr lang="el-GR" dirty="0" err="1"/>
              <a:t>MrGregor</a:t>
            </a:r>
            <a:r>
              <a:rPr lang="el-GR" dirty="0"/>
              <a:t> (1960), </a:t>
            </a:r>
            <a:r>
              <a:rPr lang="el-GR" dirty="0" err="1"/>
              <a:t>Rensis</a:t>
            </a:r>
            <a:r>
              <a:rPr lang="el-GR" dirty="0"/>
              <a:t> </a:t>
            </a:r>
            <a:r>
              <a:rPr lang="el-GR" dirty="0" err="1"/>
              <a:t>Likert</a:t>
            </a:r>
            <a:r>
              <a:rPr lang="el-GR" dirty="0"/>
              <a:t> (1961), τόνισαν  ότι οι άνθρωποι βασικά είναι καλοί και για να κινητοποιηθεί η παραγωγή τους  ή διοίκηση χρειάζεται   να εξανθρωπίσει την εργασία.</a:t>
            </a:r>
          </a:p>
          <a:p>
            <a:pPr marL="0" indent="0" algn="ctr">
              <a:buNone/>
            </a:pPr>
            <a:r>
              <a:rPr lang="el-GR" b="1" dirty="0" smtClean="0"/>
              <a:t>Συνέστησαν </a:t>
            </a:r>
            <a:r>
              <a:rPr lang="el-GR" b="1" dirty="0"/>
              <a:t>αυξημένη συμμετοχή των εργαζομένων </a:t>
            </a:r>
          </a:p>
          <a:p>
            <a:r>
              <a:rPr lang="el-GR" dirty="0" smtClean="0"/>
              <a:t>στη </a:t>
            </a:r>
            <a:r>
              <a:rPr lang="el-GR" dirty="0"/>
              <a:t>λήψη των αποφάσεων που τους αφορούν .</a:t>
            </a:r>
          </a:p>
          <a:p>
            <a:r>
              <a:rPr lang="el-GR" dirty="0" smtClean="0"/>
              <a:t>μεγαλύτερη </a:t>
            </a:r>
            <a:r>
              <a:rPr lang="el-GR" dirty="0"/>
              <a:t>εμπιστοσύνη της διοίκησης στους εργαζόμενους </a:t>
            </a:r>
          </a:p>
          <a:p>
            <a:r>
              <a:rPr lang="el-GR" dirty="0"/>
              <a:t>έμφαση στη μεγαλύτερη ενσωμάτωση ατομικών και οργανωτικών σκοπών. </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12551039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Θεωρία </a:t>
            </a:r>
            <a:r>
              <a:rPr lang="el-GR" dirty="0"/>
              <a:t>του </a:t>
            </a:r>
            <a:r>
              <a:rPr lang="el-GR" dirty="0" err="1"/>
              <a:t>Douglas</a:t>
            </a:r>
            <a:r>
              <a:rPr lang="el-GR" dirty="0"/>
              <a:t> </a:t>
            </a:r>
            <a:r>
              <a:rPr lang="el-GR" dirty="0" err="1"/>
              <a:t>McGregor</a:t>
            </a:r>
            <a:r>
              <a:rPr lang="el-GR" dirty="0"/>
              <a:t> </a:t>
            </a:r>
            <a:r>
              <a:rPr lang="el-GR" dirty="0" smtClean="0"/>
              <a:t>Χ,Υ</a:t>
            </a:r>
            <a:endParaRPr lang="el-GR" dirty="0"/>
          </a:p>
        </p:txBody>
      </p:sp>
      <p:sp>
        <p:nvSpPr>
          <p:cNvPr id="3" name="Θέση περιεχομένου 2"/>
          <p:cNvSpPr>
            <a:spLocks noGrp="1"/>
          </p:cNvSpPr>
          <p:nvPr>
            <p:ph idx="1"/>
          </p:nvPr>
        </p:nvSpPr>
        <p:spPr>
          <a:xfrm>
            <a:off x="457200" y="1196752"/>
            <a:ext cx="8229600" cy="1944216"/>
          </a:xfrm>
        </p:spPr>
        <p:txBody>
          <a:bodyPr/>
          <a:lstStyle/>
          <a:p>
            <a:r>
              <a:rPr lang="el-GR" dirty="0"/>
              <a:t>Σύμφωνα με αυτή, η αδυναμία των ασχολουμένων με διοικητικά και οργανωτικά θέματα </a:t>
            </a:r>
            <a:r>
              <a:rPr lang="el-GR" dirty="0" smtClean="0"/>
              <a:t>συνίσταται: στην </a:t>
            </a:r>
            <a:r>
              <a:rPr lang="el-GR" b="1" dirty="0" smtClean="0">
                <a:solidFill>
                  <a:srgbClr val="004A82"/>
                </a:solidFill>
              </a:rPr>
              <a:t>ανικανότητα </a:t>
            </a:r>
            <a:r>
              <a:rPr lang="el-GR" b="1" dirty="0">
                <a:solidFill>
                  <a:srgbClr val="004A82"/>
                </a:solidFill>
              </a:rPr>
              <a:t>τους να χρησιμοποιήσουν ικανοποιητικά το ανθρώπινο δυναμικό και την ιδιοφυία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
        <p:nvSpPr>
          <p:cNvPr id="5" name="Ορθογώνιο 4"/>
          <p:cNvSpPr/>
          <p:nvPr/>
        </p:nvSpPr>
        <p:spPr>
          <a:xfrm>
            <a:off x="1403648" y="3356992"/>
            <a:ext cx="6192688" cy="1569660"/>
          </a:xfrm>
          <a:prstGeom prst="rect">
            <a:avLst/>
          </a:prstGeom>
          <a:ln w="25400">
            <a:solidFill>
              <a:srgbClr val="820000"/>
            </a:solidFill>
          </a:ln>
        </p:spPr>
        <p:txBody>
          <a:bodyPr wrap="square">
            <a:spAutoFit/>
          </a:bodyPr>
          <a:lstStyle/>
          <a:p>
            <a:r>
              <a:rPr lang="el-GR" sz="2400" dirty="0">
                <a:latin typeface="+mn-lt"/>
              </a:rPr>
              <a:t>Σύμφωνα με τη θεωρία αυτή υπάρχουν δύο διαφορετικές θεωρήσεις των ανθρώπων </a:t>
            </a:r>
          </a:p>
          <a:p>
            <a:pPr algn="ctr"/>
            <a:r>
              <a:rPr lang="el-GR" sz="2400" dirty="0" smtClean="0">
                <a:latin typeface="+mn-lt"/>
              </a:rPr>
              <a:t>μια </a:t>
            </a:r>
            <a:r>
              <a:rPr lang="el-GR" sz="2400" dirty="0">
                <a:latin typeface="+mn-lt"/>
              </a:rPr>
              <a:t>αρνητική η θεωρία Χ και</a:t>
            </a:r>
          </a:p>
          <a:p>
            <a:pPr algn="ctr"/>
            <a:r>
              <a:rPr lang="el-GR" sz="2400" dirty="0" smtClean="0">
                <a:latin typeface="+mn-lt"/>
              </a:rPr>
              <a:t>μια </a:t>
            </a:r>
            <a:r>
              <a:rPr lang="el-GR" sz="2400" dirty="0">
                <a:latin typeface="+mn-lt"/>
              </a:rPr>
              <a:t>θετική η θεωρία  Υ</a:t>
            </a:r>
          </a:p>
        </p:txBody>
      </p:sp>
    </p:spTree>
    <p:extLst>
      <p:ext uri="{BB962C8B-B14F-4D97-AF65-F5344CB8AC3E}">
        <p14:creationId xmlns:p14="http://schemas.microsoft.com/office/powerpoint/2010/main" val="2751269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Θεωρία </a:t>
            </a:r>
            <a:r>
              <a:rPr lang="el-GR" dirty="0"/>
              <a:t>Χ</a:t>
            </a:r>
          </a:p>
        </p:txBody>
      </p:sp>
      <p:sp>
        <p:nvSpPr>
          <p:cNvPr id="3" name="Θέση περιεχομένου 2"/>
          <p:cNvSpPr>
            <a:spLocks noGrp="1"/>
          </p:cNvSpPr>
          <p:nvPr>
            <p:ph idx="1"/>
          </p:nvPr>
        </p:nvSpPr>
        <p:spPr/>
        <p:txBody>
          <a:bodyPr>
            <a:normAutofit lnSpcReduction="10000"/>
          </a:bodyPr>
          <a:lstStyle/>
          <a:p>
            <a:pPr marL="0" indent="0" algn="ctr">
              <a:buNone/>
            </a:pPr>
            <a:r>
              <a:rPr lang="el-GR" b="1" dirty="0" smtClean="0"/>
              <a:t>H </a:t>
            </a:r>
            <a:r>
              <a:rPr lang="el-GR" b="1" dirty="0"/>
              <a:t>θεωρία Χ </a:t>
            </a:r>
            <a:r>
              <a:rPr lang="el-GR" dirty="0"/>
              <a:t>βασίζεται στην υπόθεση ότι ο άνθρωπος από τη φύση του έχει την τάση να εργάζεται όσο το δυνατόν λιγότερο και να αποφεύγει την προσπάθεια.</a:t>
            </a:r>
          </a:p>
          <a:p>
            <a:r>
              <a:rPr lang="el-GR" dirty="0"/>
              <a:t>Επομένως, αυτός πρέπει </a:t>
            </a:r>
            <a:r>
              <a:rPr lang="el-GR" b="1" dirty="0"/>
              <a:t>να διοικείται, να διευθύνεται, να επιβλέπεται, να ελέγχεται, να αμείβεται </a:t>
            </a:r>
            <a:r>
              <a:rPr lang="el-GR" dirty="0"/>
              <a:t>ή </a:t>
            </a:r>
            <a:r>
              <a:rPr lang="el-GR" b="1" dirty="0"/>
              <a:t>να</a:t>
            </a:r>
          </a:p>
          <a:p>
            <a:r>
              <a:rPr lang="el-GR" b="1" dirty="0"/>
              <a:t>Τιμωρείται. </a:t>
            </a:r>
          </a:p>
          <a:p>
            <a:r>
              <a:rPr lang="el-GR" dirty="0"/>
              <a:t>Η απαισιόδοξη αυτή υπόθεση είναι και η γενικά επικρατούσα, που αποτελεί τη </a:t>
            </a:r>
            <a:r>
              <a:rPr lang="el-GR" b="1" dirty="0"/>
              <a:t>βάση διαφόρων αυταρχικών συστημάτων </a:t>
            </a:r>
            <a:r>
              <a:rPr lang="el-GR" dirty="0"/>
              <a:t>καθώς και ορισμένων συστημάτων αποκεντρωτικής οργάνωσης, στα οποία συνηθίζεται η παροχή αμοιβών ή κυρώσεων</a:t>
            </a:r>
          </a:p>
          <a:p>
            <a:r>
              <a:rPr lang="el-GR" dirty="0"/>
              <a:t>Αναγνωρίζει τον πραγματικό </a:t>
            </a:r>
            <a:r>
              <a:rPr lang="el-GR" b="1" dirty="0"/>
              <a:t>χαρακτήρα των κινήτρων </a:t>
            </a:r>
            <a:r>
              <a:rPr lang="el-GR" dirty="0"/>
              <a:t>που θα μπορούσαν να επιδράσουν θετικά.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2392814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Περιεχόμενα</a:t>
            </a:r>
            <a:endParaRPr lang="el-GR" dirty="0"/>
          </a:p>
        </p:txBody>
      </p:sp>
      <p:sp>
        <p:nvSpPr>
          <p:cNvPr id="3" name="Θέση περιεχομένου 2"/>
          <p:cNvSpPr>
            <a:spLocks noGrp="1"/>
          </p:cNvSpPr>
          <p:nvPr>
            <p:ph idx="1"/>
          </p:nvPr>
        </p:nvSpPr>
        <p:spPr/>
        <p:txBody>
          <a:bodyPr/>
          <a:lstStyle/>
          <a:p>
            <a:pPr marL="457200" indent="-457200" fontAlgn="t">
              <a:buFont typeface="+mj-lt"/>
              <a:buAutoNum type="arabicPeriod" startAt="11"/>
            </a:pPr>
            <a:r>
              <a:rPr lang="en-GB" dirty="0" err="1"/>
              <a:t>Μεθοδολογί</a:t>
            </a:r>
            <a:r>
              <a:rPr lang="en-GB" dirty="0"/>
              <a:t>α λήψης </a:t>
            </a:r>
            <a:r>
              <a:rPr lang="en-GB" dirty="0" smtClean="0"/>
              <a:t>απόφασης</a:t>
            </a:r>
            <a:r>
              <a:rPr lang="el-GR" dirty="0" smtClean="0"/>
              <a:t>,</a:t>
            </a:r>
            <a:endParaRPr lang="el-GR" dirty="0"/>
          </a:p>
          <a:p>
            <a:pPr marL="457200" indent="-457200" fontAlgn="t">
              <a:buFont typeface="+mj-lt"/>
              <a:buAutoNum type="arabicPeriod" startAt="11"/>
            </a:pPr>
            <a:r>
              <a:rPr lang="el-GR" dirty="0"/>
              <a:t>Έλεγχος, αξιολόγηση της απόδοσης, πρότυπα, τεχνικές </a:t>
            </a:r>
            <a:r>
              <a:rPr lang="el-GR" dirty="0" smtClean="0"/>
              <a:t>ελέγχου,</a:t>
            </a:r>
            <a:endParaRPr lang="el-GR" dirty="0"/>
          </a:p>
          <a:p>
            <a:pPr marL="457200" indent="-457200" fontAlgn="t">
              <a:buFont typeface="+mj-lt"/>
              <a:buAutoNum type="arabicPeriod" startAt="11"/>
            </a:pPr>
            <a:r>
              <a:rPr lang="el-GR" dirty="0"/>
              <a:t>Διοίκηση ολικής ποιότητας. Αξιολόγηση στις υπηρεσίες υγείας. Ικανοποίηση των ασθενών από τις υπηρεσίες </a:t>
            </a:r>
            <a:r>
              <a:rPr lang="el-GR" dirty="0" smtClean="0"/>
              <a:t>υγείας,</a:t>
            </a:r>
            <a:endParaRPr lang="el-GR" dirty="0"/>
          </a:p>
          <a:p>
            <a:pPr marL="457200" indent="-457200" fontAlgn="t">
              <a:buFont typeface="+mj-lt"/>
              <a:buAutoNum type="arabicPeriod" startAt="11"/>
            </a:pPr>
            <a:r>
              <a:rPr lang="en-GB" dirty="0" err="1"/>
              <a:t>Δι</a:t>
            </a:r>
            <a:r>
              <a:rPr lang="en-GB" dirty="0"/>
              <a:t>αχείριση </a:t>
            </a:r>
            <a:r>
              <a:rPr lang="en-GB" dirty="0" smtClean="0"/>
              <a:t>χρόνου</a:t>
            </a:r>
            <a:r>
              <a:rPr lang="el-GR" dirty="0" smtClean="0"/>
              <a:t>,</a:t>
            </a:r>
            <a:endParaRPr lang="el-GR" dirty="0"/>
          </a:p>
          <a:p>
            <a:pPr marL="457200" indent="-457200" fontAlgn="t">
              <a:buFont typeface="+mj-lt"/>
              <a:buAutoNum type="arabicPeriod" startAt="11"/>
            </a:pPr>
            <a:r>
              <a:rPr lang="en-US" dirty="0"/>
              <a:t>Marketing </a:t>
            </a:r>
            <a:r>
              <a:rPr lang="en-GB" dirty="0"/>
              <a:t>και </a:t>
            </a:r>
            <a:r>
              <a:rPr lang="en-GB" dirty="0" err="1" smtClean="0"/>
              <a:t>Νοσηλευτική</a:t>
            </a:r>
            <a:r>
              <a:rPr lang="el-GR" dirty="0" smtClean="0"/>
              <a:t>.</a:t>
            </a:r>
            <a:endParaRPr lang="el-GR" dirty="0"/>
          </a:p>
          <a:p>
            <a:pPr marL="457200" indent="-457200">
              <a:buFont typeface="+mj-lt"/>
              <a:buAutoNum type="arabicPeriod" startAt="11"/>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25725805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Θεωρία Υ </a:t>
            </a:r>
            <a:r>
              <a:rPr lang="el-GR" sz="3200" b="0" dirty="0" smtClean="0"/>
              <a:t>(1 από </a:t>
            </a:r>
            <a:r>
              <a:rPr lang="en-US" sz="3200" b="0" dirty="0" smtClean="0"/>
              <a:t>2</a:t>
            </a:r>
            <a:r>
              <a:rPr lang="el-GR" sz="3200" b="0" dirty="0" smtClean="0"/>
              <a:t>) </a:t>
            </a:r>
            <a:endParaRPr lang="el-GR" sz="3200" b="0" dirty="0"/>
          </a:p>
        </p:txBody>
      </p:sp>
      <p:sp>
        <p:nvSpPr>
          <p:cNvPr id="3" name="Θέση περιεχομένου 2"/>
          <p:cNvSpPr>
            <a:spLocks noGrp="1"/>
          </p:cNvSpPr>
          <p:nvPr>
            <p:ph idx="1"/>
          </p:nvPr>
        </p:nvSpPr>
        <p:spPr/>
        <p:txBody>
          <a:bodyPr>
            <a:normAutofit fontScale="92500" lnSpcReduction="20000"/>
          </a:bodyPr>
          <a:lstStyle/>
          <a:p>
            <a:r>
              <a:rPr lang="el-GR" dirty="0"/>
              <a:t>Η προσπάθεια αποτελεί κάτι  το φυσικό για τον άνθρωπο</a:t>
            </a:r>
          </a:p>
          <a:p>
            <a:r>
              <a:rPr lang="el-GR" dirty="0"/>
              <a:t>Ο εξαναγκασμός και ο φόβος της τιμωρίας δεν αποτελούν τα μόνα μέσα κινητοποίησης της ενεργητικότητας του ανθρώπου για την εκτέλεση εργασίας.</a:t>
            </a:r>
          </a:p>
          <a:p>
            <a:r>
              <a:rPr lang="el-GR" dirty="0"/>
              <a:t>Η ένταση και προσήλωση του ανθρώπου στην επίτευξη ορισμένου σκοπού εξαρτάται από την αμοιβή του. Το αίσθημα της συμμετοχής στην επιτυχία αποτελεί ίσως μια από της μεγαλύτερες αμοιβές.</a:t>
            </a:r>
          </a:p>
          <a:p>
            <a:r>
              <a:rPr lang="el-GR" dirty="0"/>
              <a:t>Ο άνθρωπος είναι ικανός όταν βρεθεί σε κατάλληλο περιβάλλον, όχι μόνο να δέχεται αλλά και επιζητεί ευθύνες.</a:t>
            </a:r>
          </a:p>
          <a:p>
            <a:r>
              <a:rPr lang="el-GR" dirty="0"/>
              <a:t>Η δημιουργική ικανότητα των ανθρώπων προς τα οργανωτικά θέματα είναι μεγάλη.</a:t>
            </a:r>
          </a:p>
          <a:p>
            <a:r>
              <a:rPr lang="el-GR" dirty="0"/>
              <a:t>Επομένως στην περίπτωση αυτή οι προσωπικοί στόχοι του ατόμου πρέπει να ενσωματώνονται στους στόχους του οργανισμού.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42450481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Υ </a:t>
            </a:r>
            <a:r>
              <a:rPr lang="el-GR" sz="3200" b="0" dirty="0" smtClean="0"/>
              <a:t>(2 </a:t>
            </a:r>
            <a:r>
              <a:rPr lang="el-GR" sz="3200" b="0" dirty="0"/>
              <a:t>από </a:t>
            </a:r>
            <a:r>
              <a:rPr lang="en-US" sz="3200" b="0" dirty="0" smtClean="0"/>
              <a:t>2</a:t>
            </a:r>
            <a:r>
              <a:rPr lang="el-GR" sz="3200" b="0" dirty="0" smtClean="0"/>
              <a:t>) </a:t>
            </a:r>
            <a:endParaRPr lang="el-GR" dirty="0"/>
          </a:p>
        </p:txBody>
      </p:sp>
      <p:sp>
        <p:nvSpPr>
          <p:cNvPr id="3" name="Θέση περιεχομένου 2"/>
          <p:cNvSpPr>
            <a:spLocks noGrp="1"/>
          </p:cNvSpPr>
          <p:nvPr>
            <p:ph idx="1"/>
          </p:nvPr>
        </p:nvSpPr>
        <p:spPr>
          <a:xfrm>
            <a:off x="457200" y="1196752"/>
            <a:ext cx="8229600" cy="576064"/>
          </a:xfrm>
        </p:spPr>
        <p:txBody>
          <a:bodyPr/>
          <a:lstStyle/>
          <a:p>
            <a:pPr marL="0" indent="0" algn="ctr">
              <a:buNone/>
            </a:pPr>
            <a:r>
              <a:rPr lang="el-GR" dirty="0"/>
              <a:t>Η θεωρία Υ οδήγησε τη δεκαετία του 1960 σε</a:t>
            </a:r>
            <a:r>
              <a:rPr lang="el-GR" dirty="0" smtClean="0"/>
              <a:t>:</a:t>
            </a:r>
          </a:p>
          <a:p>
            <a:pPr marL="0" indent="0">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
        <p:nvSpPr>
          <p:cNvPr id="5" name="Θέση περιεχομένου 2"/>
          <p:cNvSpPr txBox="1">
            <a:spLocks/>
          </p:cNvSpPr>
          <p:nvPr/>
        </p:nvSpPr>
        <p:spPr>
          <a:xfrm>
            <a:off x="2356128" y="2348880"/>
            <a:ext cx="4104456" cy="720080"/>
          </a:xfrm>
          <a:prstGeom prst="rect">
            <a:avLst/>
          </a:prstGeom>
          <a:ln w="25400">
            <a:solidFill>
              <a:schemeClr val="accent6">
                <a:lumMod val="50000"/>
              </a:schemeClr>
            </a:solidFill>
          </a:ln>
        </p:spPr>
        <p:txBody>
          <a:bodyPr vert="horz" lIns="91440" tIns="45720" rIns="91440" bIns="45720" rtlCol="0" anchor="ctr">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Συμμετοχική λήψη αποφάσεων</a:t>
            </a:r>
          </a:p>
        </p:txBody>
      </p:sp>
      <p:sp>
        <p:nvSpPr>
          <p:cNvPr id="6" name="Θέση περιεχομένου 2"/>
          <p:cNvSpPr txBox="1">
            <a:spLocks/>
          </p:cNvSpPr>
          <p:nvPr/>
        </p:nvSpPr>
        <p:spPr>
          <a:xfrm>
            <a:off x="2428136" y="3356992"/>
            <a:ext cx="4104456" cy="720080"/>
          </a:xfrm>
          <a:prstGeom prst="rect">
            <a:avLst/>
          </a:prstGeom>
          <a:ln w="25400">
            <a:solidFill>
              <a:srgbClr val="1A6021"/>
            </a:solidFill>
          </a:ln>
        </p:spPr>
        <p:txBody>
          <a:bodyPr vert="horz" lIns="91440" tIns="45720" rIns="91440" bIns="45720" rtlCol="0" anchor="ctr">
            <a:normAutofit fontScale="92500" lnSpcReduction="1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a:t>Δημιουργία θέσεων με σαφείς στόχους</a:t>
            </a:r>
            <a:endParaRPr lang="el-GR" dirty="0"/>
          </a:p>
        </p:txBody>
      </p:sp>
      <p:sp>
        <p:nvSpPr>
          <p:cNvPr id="7" name="Θέση περιεχομένου 2"/>
          <p:cNvSpPr txBox="1">
            <a:spLocks/>
          </p:cNvSpPr>
          <p:nvPr/>
        </p:nvSpPr>
        <p:spPr>
          <a:xfrm>
            <a:off x="2431259" y="4365104"/>
            <a:ext cx="4104456" cy="720080"/>
          </a:xfrm>
          <a:prstGeom prst="rect">
            <a:avLst/>
          </a:prstGeom>
          <a:ln w="25400">
            <a:solidFill>
              <a:srgbClr val="820000"/>
            </a:solidFill>
          </a:ln>
        </p:spPr>
        <p:txBody>
          <a:bodyPr vert="horz" lIns="91440" tIns="45720" rIns="91440" bIns="45720" rtlCol="0" anchor="ctr">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Courier New" panose="02070309020205020404" pitchFamily="49" charset="0"/>
              <a:buNone/>
            </a:pPr>
            <a:r>
              <a:rPr lang="el-GR" dirty="0" smtClean="0"/>
              <a:t>Στελέχωση </a:t>
            </a:r>
            <a:endParaRPr lang="el-GR" dirty="0"/>
          </a:p>
        </p:txBody>
      </p:sp>
    </p:spTree>
    <p:extLst>
      <p:ext uri="{BB962C8B-B14F-4D97-AF65-F5344CB8AC3E}">
        <p14:creationId xmlns:p14="http://schemas.microsoft.com/office/powerpoint/2010/main" val="27356041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Θεωρίες Χ,Υ</a:t>
            </a:r>
            <a:r>
              <a:rPr lang="en-US" dirty="0" smtClean="0"/>
              <a:t>,</a:t>
            </a:r>
            <a:r>
              <a:rPr lang="el-GR" dirty="0" smtClean="0"/>
              <a:t>Ζ </a:t>
            </a:r>
            <a:endParaRPr lang="el-GR" dirty="0"/>
          </a:p>
        </p:txBody>
      </p:sp>
      <p:sp>
        <p:nvSpPr>
          <p:cNvPr id="3" name="Θέση περιεχομένου 2"/>
          <p:cNvSpPr>
            <a:spLocks noGrp="1"/>
          </p:cNvSpPr>
          <p:nvPr>
            <p:ph idx="1"/>
          </p:nvPr>
        </p:nvSpPr>
        <p:spPr>
          <a:xfrm>
            <a:off x="467544" y="2996952"/>
            <a:ext cx="8229600" cy="648072"/>
          </a:xfrm>
        </p:spPr>
        <p:txBody>
          <a:bodyPr/>
          <a:lstStyle/>
          <a:p>
            <a:pPr marL="0" indent="0" algn="ctr">
              <a:buNone/>
            </a:pPr>
            <a:r>
              <a:rPr lang="el-GR" dirty="0"/>
              <a:t>Οι θεωρίες Χ,Υ και Ζ επικεντρώνονται όλες στο πρόσωπο.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26017452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Θεωρία Ζ </a:t>
            </a:r>
          </a:p>
        </p:txBody>
      </p:sp>
      <p:sp>
        <p:nvSpPr>
          <p:cNvPr id="3" name="Θέση περιεχομένου 2"/>
          <p:cNvSpPr>
            <a:spLocks noGrp="1"/>
          </p:cNvSpPr>
          <p:nvPr>
            <p:ph idx="1"/>
          </p:nvPr>
        </p:nvSpPr>
        <p:spPr>
          <a:xfrm>
            <a:off x="457200" y="1196752"/>
            <a:ext cx="8229600" cy="5256584"/>
          </a:xfrm>
        </p:spPr>
        <p:txBody>
          <a:bodyPr>
            <a:normAutofit fontScale="92500" lnSpcReduction="20000"/>
          </a:bodyPr>
          <a:lstStyle/>
          <a:p>
            <a:r>
              <a:rPr lang="el-GR" sz="2600" dirty="0" smtClean="0"/>
              <a:t>Είναι </a:t>
            </a:r>
            <a:r>
              <a:rPr lang="el-GR" sz="2600" dirty="0"/>
              <a:t>ο Ιαπωνικός τύπος της συμμετοχικής διοίκησης φροντίδα για τον εργαζόμενο είναι μεγάλη.</a:t>
            </a:r>
          </a:p>
          <a:p>
            <a:r>
              <a:rPr lang="el-GR" sz="2600" dirty="0"/>
              <a:t>Τονίζεται πολύ η συνεργασία και οι καλές διαπροσωπικές </a:t>
            </a:r>
            <a:r>
              <a:rPr lang="el-GR" sz="2600" dirty="0" smtClean="0"/>
              <a:t>σχέσεις.</a:t>
            </a:r>
            <a:endParaRPr lang="el-GR" sz="2600" dirty="0"/>
          </a:p>
          <a:p>
            <a:r>
              <a:rPr lang="el-GR" sz="2600" dirty="0"/>
              <a:t>Η ποιότητα και η παραγωγικότητα της εργασίας αποτελεί κίνητρο για αντίστοιχη αμοιβή.</a:t>
            </a:r>
          </a:p>
          <a:p>
            <a:r>
              <a:rPr lang="el-GR" sz="2600" dirty="0"/>
              <a:t>Η διοίκηση επικεντρώνει το ενδιαφέρον της </a:t>
            </a:r>
            <a:r>
              <a:rPr lang="el-GR" sz="2600" b="1" dirty="0"/>
              <a:t>στο προσωπικό,, στις δεξιοτεχνίες του στον τύπο και την επιδίωξη του μέγιστου στόχου.</a:t>
            </a:r>
          </a:p>
          <a:p>
            <a:r>
              <a:rPr lang="el-GR" sz="2600" b="1" dirty="0"/>
              <a:t>Προσωπικό</a:t>
            </a:r>
            <a:r>
              <a:rPr lang="el-GR" sz="2600" dirty="0"/>
              <a:t> είναι οι εργαζόμενοι.</a:t>
            </a:r>
          </a:p>
          <a:p>
            <a:r>
              <a:rPr lang="el-GR" sz="2600" b="1" dirty="0"/>
              <a:t>Δεξιοτεχνίες</a:t>
            </a:r>
            <a:r>
              <a:rPr lang="el-GR" sz="2600" dirty="0"/>
              <a:t> είναι οι δυνατότητες του </a:t>
            </a:r>
            <a:r>
              <a:rPr lang="el-GR" sz="2600" dirty="0" smtClean="0"/>
              <a:t>οργανισμού.</a:t>
            </a:r>
            <a:endParaRPr lang="el-GR" sz="2600" dirty="0"/>
          </a:p>
          <a:p>
            <a:r>
              <a:rPr lang="el-GR" sz="2600" b="1" dirty="0"/>
              <a:t>Ο τύπος </a:t>
            </a:r>
            <a:r>
              <a:rPr lang="el-GR" sz="2600" dirty="0"/>
              <a:t>αναφέρεται στην πολιτιστική εικόνα του οργανισμού και στο πώς κατορθώνει την επίτευξη των αντικειμενικών </a:t>
            </a:r>
            <a:r>
              <a:rPr lang="el-GR" sz="2600" dirty="0" smtClean="0"/>
              <a:t>σκοπών.</a:t>
            </a:r>
            <a:endParaRPr lang="el-GR" sz="26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18054552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n-US" dirty="0"/>
              <a:t>C</a:t>
            </a:r>
            <a:endParaRPr lang="el-GR" dirty="0"/>
          </a:p>
        </p:txBody>
      </p:sp>
      <p:sp>
        <p:nvSpPr>
          <p:cNvPr id="3" name="Θέση περιεχομένου 2"/>
          <p:cNvSpPr>
            <a:spLocks noGrp="1"/>
          </p:cNvSpPr>
          <p:nvPr>
            <p:ph idx="1"/>
          </p:nvPr>
        </p:nvSpPr>
        <p:spPr>
          <a:xfrm>
            <a:off x="457200" y="1556792"/>
            <a:ext cx="8229600" cy="4680520"/>
          </a:xfrm>
        </p:spPr>
        <p:txBody>
          <a:bodyPr/>
          <a:lstStyle/>
          <a:p>
            <a:r>
              <a:rPr lang="el-GR" dirty="0"/>
              <a:t>Προωθεί την ιδέα ότι η παροχή υπηρεσίας είναι χρέος και όχι υποτίμηση. Είναι μεγάλη τιμή </a:t>
            </a:r>
            <a:r>
              <a:rPr lang="el-GR" dirty="0" err="1"/>
              <a:t>γι΄αυτόν</a:t>
            </a:r>
            <a:r>
              <a:rPr lang="el-GR" dirty="0"/>
              <a:t> που την προσφέρει.</a:t>
            </a:r>
          </a:p>
          <a:p>
            <a:pPr marL="0" indent="0">
              <a:buNone/>
            </a:pPr>
            <a:r>
              <a:rPr lang="el-GR" b="1" dirty="0"/>
              <a:t>Συμπεραίνει ότι : </a:t>
            </a:r>
            <a:r>
              <a:rPr lang="el-GR" dirty="0"/>
              <a:t>Αν ο εργαζόμενος επικεντρώνεται μόνο στην τεχνική της εργασίας θα βρίσκει απασχόληση. Αν επικεντρώνεται στον άρρωστο θα έχει μέλλον.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5668123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Σύγχρονη Σχολή(1960-σήμερα</a:t>
            </a:r>
            <a:r>
              <a:rPr lang="el-GR" sz="4400" dirty="0" smtClean="0"/>
              <a:t>) </a:t>
            </a:r>
            <a:br>
              <a:rPr lang="el-GR" sz="4400" dirty="0" smtClean="0"/>
            </a:br>
            <a:r>
              <a:rPr lang="el-GR" sz="3600" b="0" dirty="0" smtClean="0"/>
              <a:t>(1 από 5)</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
        <p:nvSpPr>
          <p:cNvPr id="5" name="Θέση περιεχομένου 2"/>
          <p:cNvSpPr>
            <a:spLocks noGrp="1"/>
          </p:cNvSpPr>
          <p:nvPr>
            <p:ph idx="1"/>
          </p:nvPr>
        </p:nvSpPr>
        <p:spPr>
          <a:xfrm>
            <a:off x="2339752" y="1700808"/>
            <a:ext cx="4104456" cy="720080"/>
          </a:xfrm>
          <a:ln w="25400">
            <a:solidFill>
              <a:srgbClr val="FFC000"/>
            </a:solidFill>
          </a:ln>
        </p:spPr>
        <p:txBody>
          <a:bodyPr anchor="ctr"/>
          <a:lstStyle/>
          <a:p>
            <a:pPr marL="0" indent="0" algn="ctr">
              <a:buNone/>
            </a:pPr>
            <a:r>
              <a:rPr lang="el-GR" dirty="0"/>
              <a:t>Μαθηματική προσέγγιση</a:t>
            </a:r>
          </a:p>
        </p:txBody>
      </p:sp>
      <p:sp>
        <p:nvSpPr>
          <p:cNvPr id="6" name="Θέση περιεχομένου 2"/>
          <p:cNvSpPr txBox="1">
            <a:spLocks/>
          </p:cNvSpPr>
          <p:nvPr/>
        </p:nvSpPr>
        <p:spPr>
          <a:xfrm>
            <a:off x="2339752" y="2708920"/>
            <a:ext cx="4104456" cy="720080"/>
          </a:xfrm>
          <a:prstGeom prst="rect">
            <a:avLst/>
          </a:prstGeom>
          <a:ln w="25400">
            <a:solidFill>
              <a:srgbClr val="820000"/>
            </a:solidFill>
          </a:ln>
        </p:spPr>
        <p:txBody>
          <a:bodyPr vert="horz" lIns="91440" tIns="45720" rIns="91440" bIns="45720" rtlCol="0" anchor="ctr">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Συστημική προσέγγιση</a:t>
            </a:r>
          </a:p>
        </p:txBody>
      </p:sp>
      <p:sp>
        <p:nvSpPr>
          <p:cNvPr id="7" name="Θέση περιεχομένου 2"/>
          <p:cNvSpPr txBox="1">
            <a:spLocks/>
          </p:cNvSpPr>
          <p:nvPr/>
        </p:nvSpPr>
        <p:spPr>
          <a:xfrm>
            <a:off x="2339752" y="3789040"/>
            <a:ext cx="4104456" cy="720080"/>
          </a:xfrm>
          <a:prstGeom prst="rect">
            <a:avLst/>
          </a:prstGeom>
          <a:ln w="25400">
            <a:solidFill>
              <a:srgbClr val="1A6021"/>
            </a:solidFill>
          </a:ln>
        </p:spPr>
        <p:txBody>
          <a:bodyPr vert="horz" lIns="91440" tIns="45720" rIns="91440" bIns="45720" rtlCol="0" anchor="ctr">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Προσέγγιση κύκλου ζωής </a:t>
            </a:r>
          </a:p>
        </p:txBody>
      </p:sp>
      <p:sp>
        <p:nvSpPr>
          <p:cNvPr id="8" name="Θέση περιεχομένου 2"/>
          <p:cNvSpPr txBox="1">
            <a:spLocks/>
          </p:cNvSpPr>
          <p:nvPr/>
        </p:nvSpPr>
        <p:spPr>
          <a:xfrm>
            <a:off x="1835696" y="4725144"/>
            <a:ext cx="5328592" cy="720080"/>
          </a:xfrm>
          <a:prstGeom prst="rect">
            <a:avLst/>
          </a:prstGeom>
          <a:ln w="25400">
            <a:solidFill>
              <a:srgbClr val="004A82"/>
            </a:solidFill>
          </a:ln>
        </p:spPr>
        <p:txBody>
          <a:bodyPr vert="horz" lIns="91440" tIns="45720" rIns="91440" bIns="45720" rtlCol="0" anchor="ctr">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err="1"/>
              <a:t>Λειτουριγική</a:t>
            </a:r>
            <a:r>
              <a:rPr lang="el-GR" dirty="0"/>
              <a:t> - </a:t>
            </a:r>
            <a:r>
              <a:rPr lang="el-GR" dirty="0" err="1"/>
              <a:t>ενδεχομενική</a:t>
            </a:r>
            <a:r>
              <a:rPr lang="el-GR" dirty="0"/>
              <a:t> προσέγγιση </a:t>
            </a:r>
          </a:p>
        </p:txBody>
      </p:sp>
    </p:spTree>
    <p:extLst>
      <p:ext uri="{BB962C8B-B14F-4D97-AF65-F5344CB8AC3E}">
        <p14:creationId xmlns:p14="http://schemas.microsoft.com/office/powerpoint/2010/main" val="24409618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Σύγχρονη Σχολή(1960-σήμερα) </a:t>
            </a:r>
            <a:r>
              <a:rPr lang="el-GR" sz="4400" dirty="0" smtClean="0"/>
              <a:t/>
            </a:r>
            <a:br>
              <a:rPr lang="el-GR" sz="4400" dirty="0" smtClean="0"/>
            </a:br>
            <a:r>
              <a:rPr lang="el-GR" sz="3600" b="0" dirty="0" smtClean="0"/>
              <a:t>(2 </a:t>
            </a:r>
            <a:r>
              <a:rPr lang="el-GR" sz="3600" b="0" dirty="0"/>
              <a:t>από </a:t>
            </a:r>
            <a:r>
              <a:rPr lang="el-GR" sz="3600" b="0" dirty="0" smtClean="0"/>
              <a:t>5)</a:t>
            </a:r>
            <a:endParaRPr lang="el-GR" sz="3600" dirty="0"/>
          </a:p>
        </p:txBody>
      </p:sp>
      <p:sp>
        <p:nvSpPr>
          <p:cNvPr id="3" name="Θέση περιεχομένου 2"/>
          <p:cNvSpPr>
            <a:spLocks noGrp="1"/>
          </p:cNvSpPr>
          <p:nvPr>
            <p:ph idx="1"/>
          </p:nvPr>
        </p:nvSpPr>
        <p:spPr>
          <a:xfrm>
            <a:off x="457200" y="1628800"/>
            <a:ext cx="8229600" cy="4608512"/>
          </a:xfrm>
        </p:spPr>
        <p:txBody>
          <a:bodyPr/>
          <a:lstStyle/>
          <a:p>
            <a:r>
              <a:rPr lang="el-GR" b="1" dirty="0"/>
              <a:t>Μαθηματική προσέγγιση: </a:t>
            </a:r>
            <a:r>
              <a:rPr lang="el-GR" dirty="0"/>
              <a:t>η διοίκηση μπορεί να θεωρηθεί μια λογική διαδικασία και τα επιμέρους στοιχεία της είναι δυνατό να διατυπωθούν με μαθηματικά σύμβολα και σχέσεις.</a:t>
            </a:r>
          </a:p>
          <a:p>
            <a:r>
              <a:rPr lang="el-GR" dirty="0"/>
              <a:t>Τα μαθηματικά είναι χρήσιμα στην διαχείριση των πόρων, στην λήψη αποφάσεων, στην αξιολόγηση της αποδοτικότητας </a:t>
            </a:r>
            <a:r>
              <a:rPr lang="el-GR" dirty="0" smtClean="0"/>
              <a:t>κλπ.</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13094372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Σύγχρονη Σχολή(1960-σήμερα) </a:t>
            </a:r>
            <a:r>
              <a:rPr lang="el-GR" sz="4400" dirty="0" smtClean="0"/>
              <a:t/>
            </a:r>
            <a:br>
              <a:rPr lang="el-GR" sz="4400" dirty="0" smtClean="0"/>
            </a:br>
            <a:r>
              <a:rPr lang="el-GR" sz="3600" b="0" dirty="0" smtClean="0"/>
              <a:t>(3 </a:t>
            </a:r>
            <a:r>
              <a:rPr lang="el-GR" sz="3600" b="0" dirty="0"/>
              <a:t>από </a:t>
            </a:r>
            <a:r>
              <a:rPr lang="el-GR" sz="3600" b="0" dirty="0" smtClean="0"/>
              <a:t>5)</a:t>
            </a:r>
            <a:endParaRPr lang="el-GR" sz="3600" dirty="0"/>
          </a:p>
        </p:txBody>
      </p:sp>
      <p:sp>
        <p:nvSpPr>
          <p:cNvPr id="3" name="Θέση περιεχομένου 2"/>
          <p:cNvSpPr>
            <a:spLocks noGrp="1"/>
          </p:cNvSpPr>
          <p:nvPr>
            <p:ph idx="1"/>
          </p:nvPr>
        </p:nvSpPr>
        <p:spPr>
          <a:xfrm>
            <a:off x="457200" y="1628800"/>
            <a:ext cx="8229600" cy="4608512"/>
          </a:xfrm>
        </p:spPr>
        <p:txBody>
          <a:bodyPr/>
          <a:lstStyle/>
          <a:p>
            <a:r>
              <a:rPr lang="el-GR" b="1" dirty="0"/>
              <a:t>Συστημική προσέγγιση: </a:t>
            </a:r>
            <a:r>
              <a:rPr lang="el-GR" dirty="0"/>
              <a:t>ο οργανισμός είναι ένα σύστημα όπου βρίσκεται σε ένα περιβάλλον και αποτελείται από τρία κύρια μέρη, τις εισροές, την κεντρική διαδικασία και τις εκροές. (π.χ. νοσοκομείο)</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33987822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t>Σύγχρονη Σχολή(1960-σήμερα) </a:t>
            </a:r>
            <a:br>
              <a:rPr lang="el-GR" sz="4400" dirty="0" smtClean="0"/>
            </a:br>
            <a:r>
              <a:rPr lang="el-GR" sz="3600" b="0" dirty="0" smtClean="0"/>
              <a:t>(4 </a:t>
            </a:r>
            <a:r>
              <a:rPr lang="el-GR" sz="3600" b="0" dirty="0"/>
              <a:t>από </a:t>
            </a:r>
            <a:r>
              <a:rPr lang="el-GR" sz="3600" b="0" dirty="0" smtClean="0"/>
              <a:t>5)</a:t>
            </a:r>
            <a:endParaRPr lang="el-GR" sz="3600"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Προσέγγιση (μοντέλο) του </a:t>
            </a:r>
            <a:r>
              <a:rPr lang="el-GR" b="1" dirty="0" smtClean="0">
                <a:solidFill>
                  <a:srgbClr val="820000"/>
                </a:solidFill>
              </a:rPr>
              <a:t>κύκλου</a:t>
            </a:r>
          </a:p>
          <a:p>
            <a:pPr marL="0" indent="0">
              <a:buNone/>
            </a:pPr>
            <a:r>
              <a:rPr lang="el-GR" dirty="0"/>
              <a:t>Κάθε μέρα δημιουργούνται ή γεννιούνται νέοι οργανισμοί και κάποιοι εξαφανίζονται ή κλείνουν ή πεθαίνουν</a:t>
            </a:r>
            <a:r>
              <a:rPr lang="el-GR" dirty="0" smtClean="0"/>
              <a:t>.</a:t>
            </a:r>
            <a:endParaRPr lang="el-GR" dirty="0"/>
          </a:p>
          <a:p>
            <a:pPr marL="0" indent="0">
              <a:buNone/>
            </a:pPr>
            <a:r>
              <a:rPr lang="el-GR" dirty="0"/>
              <a:t>Στάδια κύκλου ζωής των οργανισμών:</a:t>
            </a:r>
          </a:p>
          <a:p>
            <a:r>
              <a:rPr lang="el-GR" dirty="0"/>
              <a:t>Το </a:t>
            </a:r>
            <a:r>
              <a:rPr lang="el-GR" dirty="0" smtClean="0"/>
              <a:t>επιχειρησιακό-σχηματισμός,</a:t>
            </a:r>
            <a:endParaRPr lang="el-GR" dirty="0"/>
          </a:p>
          <a:p>
            <a:r>
              <a:rPr lang="el-GR" dirty="0"/>
              <a:t>Του </a:t>
            </a:r>
            <a:r>
              <a:rPr lang="el-GR" dirty="0" smtClean="0"/>
              <a:t>συνεταιρισμού-ανάπτυξη,</a:t>
            </a:r>
            <a:endParaRPr lang="el-GR" dirty="0"/>
          </a:p>
          <a:p>
            <a:r>
              <a:rPr lang="el-GR" dirty="0"/>
              <a:t>Της </a:t>
            </a:r>
            <a:r>
              <a:rPr lang="el-GR" dirty="0" smtClean="0"/>
              <a:t>τυποποίησης-ωριμότητας,</a:t>
            </a:r>
            <a:endParaRPr lang="el-GR" dirty="0"/>
          </a:p>
          <a:p>
            <a:r>
              <a:rPr lang="el-GR" dirty="0"/>
              <a:t>Της τελειοποίησης-ανάπτυξης της </a:t>
            </a:r>
            <a:r>
              <a:rPr lang="el-GR" dirty="0" smtClean="0"/>
              <a:t>δομής,</a:t>
            </a:r>
            <a:endParaRPr lang="el-GR" dirty="0"/>
          </a:p>
          <a:p>
            <a:r>
              <a:rPr lang="el-GR" dirty="0"/>
              <a:t>Της </a:t>
            </a:r>
            <a:r>
              <a:rPr lang="el-GR" dirty="0" smtClean="0"/>
              <a:t>παρακμής. </a:t>
            </a:r>
            <a:endParaRPr lang="el-GR"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val="20493454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Σύγχρονη Σχολή(1960-σήμερα) </a:t>
            </a:r>
            <a:r>
              <a:rPr lang="el-GR" sz="4400" dirty="0" smtClean="0"/>
              <a:t/>
            </a:r>
            <a:br>
              <a:rPr lang="el-GR" sz="4400" dirty="0" smtClean="0"/>
            </a:br>
            <a:r>
              <a:rPr lang="el-GR" sz="3600" b="0" dirty="0" smtClean="0"/>
              <a:t>(5 </a:t>
            </a:r>
            <a:r>
              <a:rPr lang="el-GR" sz="3600" b="0" dirty="0"/>
              <a:t>από </a:t>
            </a:r>
            <a:r>
              <a:rPr lang="el-GR" sz="3600" b="0" dirty="0" smtClean="0"/>
              <a:t>5)</a:t>
            </a:r>
            <a:endParaRPr lang="el-GR" sz="3600" dirty="0"/>
          </a:p>
        </p:txBody>
      </p:sp>
      <p:sp>
        <p:nvSpPr>
          <p:cNvPr id="3" name="Θέση περιεχομένου 2"/>
          <p:cNvSpPr>
            <a:spLocks noGrp="1"/>
          </p:cNvSpPr>
          <p:nvPr>
            <p:ph idx="1"/>
          </p:nvPr>
        </p:nvSpPr>
        <p:spPr>
          <a:xfrm>
            <a:off x="457200" y="1196752"/>
            <a:ext cx="8229600" cy="2232248"/>
          </a:xfrm>
        </p:spPr>
        <p:txBody>
          <a:bodyPr/>
          <a:lstStyle/>
          <a:p>
            <a:pPr marL="0" indent="0" algn="ctr">
              <a:buNone/>
            </a:pPr>
            <a:r>
              <a:rPr lang="el-GR" b="1" dirty="0" smtClean="0">
                <a:solidFill>
                  <a:srgbClr val="820000"/>
                </a:solidFill>
              </a:rPr>
              <a:t>Λειτουργική-</a:t>
            </a:r>
            <a:r>
              <a:rPr lang="el-GR" b="1" dirty="0" err="1" smtClean="0">
                <a:solidFill>
                  <a:srgbClr val="820000"/>
                </a:solidFill>
              </a:rPr>
              <a:t>Ενδεχομενική</a:t>
            </a:r>
            <a:r>
              <a:rPr lang="el-GR" b="1" dirty="0" smtClean="0">
                <a:solidFill>
                  <a:srgbClr val="820000"/>
                </a:solidFill>
              </a:rPr>
              <a:t> </a:t>
            </a:r>
            <a:r>
              <a:rPr lang="el-GR" b="1" dirty="0">
                <a:solidFill>
                  <a:srgbClr val="820000"/>
                </a:solidFill>
              </a:rPr>
              <a:t>ή κατά περίπτωση </a:t>
            </a:r>
            <a:r>
              <a:rPr lang="el-GR" b="1" dirty="0" smtClean="0">
                <a:solidFill>
                  <a:srgbClr val="820000"/>
                </a:solidFill>
              </a:rPr>
              <a:t>προσέγγιση</a:t>
            </a:r>
          </a:p>
          <a:p>
            <a:r>
              <a:rPr lang="el-GR" dirty="0"/>
              <a:t>Βλέπει τη διοίκηση ως μια καθολική διαδικασία ανεξάρτητα από το είδος του οργανισμού και προσδιορίζει τις λειτουργίες και τις αρχές της δηλαδή ένα σύνολο γνώσης που μπορεί να χρησιμοποιηθεί σε όλα τα επίπεδα γνώσης.</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
        <p:nvSpPr>
          <p:cNvPr id="5" name="Θέση περιεχομένου 2"/>
          <p:cNvSpPr txBox="1">
            <a:spLocks/>
          </p:cNvSpPr>
          <p:nvPr/>
        </p:nvSpPr>
        <p:spPr>
          <a:xfrm>
            <a:off x="4644008" y="3356992"/>
            <a:ext cx="4176464" cy="1008112"/>
          </a:xfrm>
          <a:prstGeom prst="rect">
            <a:avLst/>
          </a:prstGeom>
          <a:ln w="25400">
            <a:solidFill>
              <a:srgbClr val="1A6021"/>
            </a:solidFill>
          </a:ln>
        </p:spPr>
        <p:txBody>
          <a:bodyPr vert="horz" lIns="91440" tIns="45720" rIns="91440" bIns="45720" rtlCol="0" anchor="ctr">
            <a:normAutofit fontScale="92500" lnSpcReduction="1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Ένας  άριστος ερευνητής στο χώρο της διοίκησης δεν συνεπάγεται ότι είναι άριστος </a:t>
            </a:r>
            <a:r>
              <a:rPr lang="el-GR" dirty="0" smtClean="0"/>
              <a:t>μάνατζερ. </a:t>
            </a:r>
            <a:endParaRPr lang="el-GR" dirty="0"/>
          </a:p>
        </p:txBody>
      </p:sp>
      <p:sp>
        <p:nvSpPr>
          <p:cNvPr id="6" name="Ορθογώνιο 5"/>
          <p:cNvSpPr/>
          <p:nvPr/>
        </p:nvSpPr>
        <p:spPr>
          <a:xfrm>
            <a:off x="328734" y="4365104"/>
            <a:ext cx="8491738" cy="830997"/>
          </a:xfrm>
          <a:prstGeom prst="rect">
            <a:avLst/>
          </a:prstGeom>
        </p:spPr>
        <p:txBody>
          <a:bodyPr wrap="square">
            <a:spAutoFit/>
          </a:bodyPr>
          <a:lstStyle/>
          <a:p>
            <a:pPr marL="342900" indent="-342900">
              <a:buFont typeface="Courier New" panose="02070309020205020404" pitchFamily="49" charset="0"/>
              <a:buChar char="o"/>
            </a:pPr>
            <a:r>
              <a:rPr lang="el-GR" sz="2400" dirty="0">
                <a:latin typeface="+mn-lt"/>
              </a:rPr>
              <a:t>Σημαντικό σημείο της λειτουργικής προσέγγισης είναι ότι η γνώση εφαρμόζεται ανάλογα με τις συγκεκριμένες συνθήκες.</a:t>
            </a:r>
          </a:p>
        </p:txBody>
      </p:sp>
      <p:sp>
        <p:nvSpPr>
          <p:cNvPr id="7" name="Θέση περιεχομένου 2"/>
          <p:cNvSpPr txBox="1">
            <a:spLocks/>
          </p:cNvSpPr>
          <p:nvPr/>
        </p:nvSpPr>
        <p:spPr>
          <a:xfrm>
            <a:off x="400742" y="5316313"/>
            <a:ext cx="8347722" cy="1080120"/>
          </a:xfrm>
          <a:prstGeom prst="rect">
            <a:avLst/>
          </a:prstGeom>
          <a:ln w="25400">
            <a:solidFill>
              <a:srgbClr val="FFC000"/>
            </a:solidFill>
          </a:ln>
        </p:spPr>
        <p:txBody>
          <a:bodyPr vert="horz" lIns="91440" tIns="45720" rIns="91440" bIns="45720" rtlCol="0" anchor="ctr">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Βασίζεται στο γεγονός ότι η επιστήμη της διοίκησης είναι, όπως και τη νοσηλευτική συνδυαστική και εφαρμοσμένη επιστήμη.</a:t>
            </a:r>
          </a:p>
        </p:txBody>
      </p:sp>
    </p:spTree>
    <p:extLst>
      <p:ext uri="{BB962C8B-B14F-4D97-AF65-F5344CB8AC3E}">
        <p14:creationId xmlns:p14="http://schemas.microsoft.com/office/powerpoint/2010/main" val="164147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Ενδεικτική βιβλιογραφία</a:t>
            </a:r>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dirty="0" err="1"/>
              <a:t>Linda</a:t>
            </a:r>
            <a:r>
              <a:rPr lang="el-GR" dirty="0"/>
              <a:t> </a:t>
            </a:r>
            <a:r>
              <a:rPr lang="el-GR" dirty="0" err="1"/>
              <a:t>Roussel</a:t>
            </a:r>
            <a:r>
              <a:rPr lang="el-GR" dirty="0"/>
              <a:t> &amp; </a:t>
            </a:r>
            <a:r>
              <a:rPr lang="el-GR" dirty="0" err="1"/>
              <a:t>Russel</a:t>
            </a:r>
            <a:r>
              <a:rPr lang="el-GR" dirty="0"/>
              <a:t> C. </a:t>
            </a:r>
            <a:r>
              <a:rPr lang="el-GR" dirty="0" err="1"/>
              <a:t>Swanburg</a:t>
            </a:r>
            <a:r>
              <a:rPr lang="el-GR" dirty="0"/>
              <a:t>. Νοσηλευτική Διοίκηση &amp; Ηγεσία, Εκδόσεις ΠΑΣΧΑΛΙΔΗΣ </a:t>
            </a:r>
          </a:p>
          <a:p>
            <a:pPr marL="457200" indent="-457200">
              <a:buFont typeface="+mj-lt"/>
              <a:buAutoNum type="arabicPeriod"/>
            </a:pPr>
            <a:r>
              <a:rPr lang="el-GR" dirty="0"/>
              <a:t>Αθήνα 2010Sullivan </a:t>
            </a:r>
            <a:r>
              <a:rPr lang="el-GR" dirty="0" err="1"/>
              <a:t>E.,Decker</a:t>
            </a:r>
            <a:r>
              <a:rPr lang="el-GR" dirty="0"/>
              <a:t> P., Αποτελεσματική Ηγεσία και Διοίκηση στις Υπηρεσίες Υγείας. Εκδόσεις </a:t>
            </a:r>
            <a:r>
              <a:rPr lang="el-GR" dirty="0" err="1" smtClean="0"/>
              <a:t>Γκιούρδας</a:t>
            </a:r>
            <a:endParaRPr lang="el-GR" dirty="0"/>
          </a:p>
          <a:p>
            <a:pPr marL="457200" indent="-457200">
              <a:buFont typeface="+mj-lt"/>
              <a:buAutoNum type="arabicPeriod"/>
            </a:pPr>
            <a:r>
              <a:rPr lang="el-GR" dirty="0" err="1"/>
              <a:t>Bessie</a:t>
            </a:r>
            <a:r>
              <a:rPr lang="el-GR" dirty="0"/>
              <a:t> L. </a:t>
            </a:r>
            <a:r>
              <a:rPr lang="el-GR" dirty="0" err="1"/>
              <a:t>Marquis</a:t>
            </a:r>
            <a:r>
              <a:rPr lang="el-GR" dirty="0"/>
              <a:t> </a:t>
            </a:r>
            <a:r>
              <a:rPr lang="el-GR" dirty="0" err="1"/>
              <a:t>and</a:t>
            </a:r>
            <a:r>
              <a:rPr lang="el-GR" dirty="0"/>
              <a:t> </a:t>
            </a:r>
            <a:r>
              <a:rPr lang="el-GR" dirty="0" err="1"/>
              <a:t>Carol</a:t>
            </a:r>
            <a:r>
              <a:rPr lang="el-GR" dirty="0"/>
              <a:t> J. </a:t>
            </a:r>
            <a:r>
              <a:rPr lang="el-GR" dirty="0" err="1"/>
              <a:t>Huston</a:t>
            </a:r>
            <a:r>
              <a:rPr lang="el-GR" dirty="0"/>
              <a:t>. ΔΙΟΙΚΗΣΗ και ΗΓΕΣΙΑ Θεωρία και Εφαρμογή στις Νοσηλευτικές Υπηρεσίες, Εκδόσεις Λαγός Δημήτριος Αθήνα </a:t>
            </a:r>
            <a:r>
              <a:rPr lang="el-GR" dirty="0" smtClean="0"/>
              <a:t>2011</a:t>
            </a:r>
            <a:endParaRPr lang="el-GR" dirty="0"/>
          </a:p>
          <a:p>
            <a:pPr marL="457200" indent="-457200">
              <a:buFont typeface="+mj-lt"/>
              <a:buAutoNum type="arabicPeriod"/>
            </a:pPr>
            <a:r>
              <a:rPr lang="el-GR" dirty="0"/>
              <a:t>Μερκούρης Α., Διοίκηση Νοσηλευτικών υπηρεσιών εκδόσεις </a:t>
            </a:r>
            <a:r>
              <a:rPr lang="el-GR" dirty="0" smtClean="0"/>
              <a:t>ΙΩΝ</a:t>
            </a:r>
            <a:endParaRPr lang="el-GR" dirty="0"/>
          </a:p>
          <a:p>
            <a:pPr marL="457200" indent="-457200">
              <a:buFont typeface="+mj-lt"/>
              <a:buAutoNum type="arabicPeriod"/>
            </a:pPr>
            <a:r>
              <a:rPr lang="el-GR" dirty="0"/>
              <a:t>Λανάρα Β., Διοίκηση Νοσηλευτικών Υπηρεσιών Β΄ έκδοση Αθήνα 1994</a:t>
            </a:r>
          </a:p>
          <a:p>
            <a:pPr marL="457200" indent="-457200">
              <a:buFont typeface="+mj-lt"/>
              <a:buAutoNum type="arabicPeriod"/>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4799069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564904"/>
            <a:ext cx="8229600" cy="1728192"/>
          </a:xfrm>
        </p:spPr>
        <p:txBody>
          <a:bodyPr>
            <a:noAutofit/>
          </a:bodyPr>
          <a:lstStyle/>
          <a:p>
            <a:r>
              <a:rPr lang="el-GR" dirty="0" smtClean="0"/>
              <a:t>Ιστορική εξέλιξη της ίδρυσης και</a:t>
            </a:r>
            <a:br>
              <a:rPr lang="el-GR" dirty="0" smtClean="0"/>
            </a:br>
            <a:r>
              <a:rPr lang="el-GR" dirty="0" smtClean="0"/>
              <a:t>λειτουργίας των νοσοκομείων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val="26573805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Ιστορική </a:t>
            </a:r>
            <a:r>
              <a:rPr lang="el-GR" dirty="0" smtClean="0"/>
              <a:t>εξέλιξη </a:t>
            </a:r>
            <a:r>
              <a:rPr lang="el-GR" sz="3200" b="0" dirty="0" smtClean="0"/>
              <a:t>(1 από 3)</a:t>
            </a:r>
            <a:endParaRPr lang="el-GR" sz="3200" b="0" dirty="0"/>
          </a:p>
        </p:txBody>
      </p:sp>
      <p:sp>
        <p:nvSpPr>
          <p:cNvPr id="3" name="Θέση περιεχομένου 2"/>
          <p:cNvSpPr>
            <a:spLocks noGrp="1"/>
          </p:cNvSpPr>
          <p:nvPr>
            <p:ph idx="1"/>
          </p:nvPr>
        </p:nvSpPr>
        <p:spPr>
          <a:xfrm>
            <a:off x="457200" y="1556792"/>
            <a:ext cx="8229600" cy="4680520"/>
          </a:xfrm>
        </p:spPr>
        <p:txBody>
          <a:bodyPr/>
          <a:lstStyle/>
          <a:p>
            <a:r>
              <a:rPr lang="el-GR" b="1" dirty="0"/>
              <a:t>Αρχαία </a:t>
            </a:r>
            <a:r>
              <a:rPr lang="el-GR" b="1" dirty="0" err="1"/>
              <a:t>ελλάδα</a:t>
            </a:r>
            <a:r>
              <a:rPr lang="el-GR" b="1" dirty="0"/>
              <a:t>: </a:t>
            </a:r>
            <a:r>
              <a:rPr lang="el-GR" dirty="0" err="1"/>
              <a:t>Ασκληπεία</a:t>
            </a:r>
            <a:r>
              <a:rPr lang="el-GR" dirty="0"/>
              <a:t> (πρώιμες μορφές </a:t>
            </a:r>
            <a:r>
              <a:rPr lang="el-GR" dirty="0" smtClean="0"/>
              <a:t>νοσοκομείων.</a:t>
            </a:r>
            <a:endParaRPr lang="el-GR" dirty="0"/>
          </a:p>
          <a:p>
            <a:r>
              <a:rPr lang="el-GR" b="1" dirty="0"/>
              <a:t>Ινδία </a:t>
            </a:r>
            <a:r>
              <a:rPr lang="el-GR" dirty="0"/>
              <a:t>(600 π.χ</a:t>
            </a:r>
            <a:r>
              <a:rPr lang="el-GR" dirty="0" smtClean="0"/>
              <a:t>.): νοσοκομεία </a:t>
            </a:r>
            <a:r>
              <a:rPr lang="el-GR" dirty="0"/>
              <a:t>με υποτυπώδη </a:t>
            </a:r>
            <a:r>
              <a:rPr lang="el-GR" dirty="0" smtClean="0"/>
              <a:t>οργάνωση.</a:t>
            </a:r>
            <a:endParaRPr lang="el-GR" dirty="0"/>
          </a:p>
          <a:p>
            <a:r>
              <a:rPr lang="el-GR" b="1" dirty="0"/>
              <a:t>Ρωμαϊκή εποχή </a:t>
            </a:r>
            <a:r>
              <a:rPr lang="el-GR" dirty="0"/>
              <a:t>(100πΧ-300μΧ): νοσοκομειακές υπηρεσίες προσφέρονται στα </a:t>
            </a:r>
            <a:r>
              <a:rPr lang="el-GR" dirty="0" smtClean="0"/>
              <a:t>στρατεύματα.</a:t>
            </a:r>
            <a:endParaRPr lang="el-GR" dirty="0"/>
          </a:p>
          <a:p>
            <a:r>
              <a:rPr lang="el-GR" b="1" dirty="0"/>
              <a:t>Αραβικός κόσμος </a:t>
            </a:r>
            <a:r>
              <a:rPr lang="el-GR" dirty="0"/>
              <a:t>(600μΧ): νοσοκομεία όπου εξελίχθηκαν οι επιστήμες της χημείας και </a:t>
            </a:r>
            <a:r>
              <a:rPr lang="el-GR" dirty="0" smtClean="0"/>
              <a:t>φαρμακολογίας.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val="41782825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Ιστορική εξέλιξη </a:t>
            </a:r>
            <a:r>
              <a:rPr lang="el-GR" sz="3200" b="0" dirty="0" smtClean="0"/>
              <a:t>(2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a:xfrm>
            <a:off x="457200" y="1556792"/>
            <a:ext cx="8229600" cy="4680520"/>
          </a:xfrm>
        </p:spPr>
        <p:txBody>
          <a:bodyPr/>
          <a:lstStyle/>
          <a:p>
            <a:r>
              <a:rPr lang="el-GR" b="1" dirty="0"/>
              <a:t>Μεσαίωνας:</a:t>
            </a:r>
            <a:r>
              <a:rPr lang="el-GR" dirty="0"/>
              <a:t> η εκκλησία ανέλαβε την ευθύνη για την περίθαλψη των φτωχών 1136 </a:t>
            </a:r>
            <a:r>
              <a:rPr lang="el-GR" dirty="0" err="1"/>
              <a:t>μ.Χ</a:t>
            </a:r>
            <a:r>
              <a:rPr lang="el-GR" dirty="0"/>
              <a:t>: ιδρύθηκε στη Κωνσταντινούπολη ένα οργανωμένο νοσοκομείο</a:t>
            </a:r>
          </a:p>
          <a:p>
            <a:r>
              <a:rPr lang="el-GR" b="1" dirty="0"/>
              <a:t>660 </a:t>
            </a:r>
            <a:r>
              <a:rPr lang="el-GR" b="1" dirty="0" err="1"/>
              <a:t>μΧ</a:t>
            </a:r>
            <a:r>
              <a:rPr lang="el-GR" b="1" dirty="0"/>
              <a:t> </a:t>
            </a:r>
            <a:r>
              <a:rPr lang="el-GR" dirty="0"/>
              <a:t>Παρίσι: Παλαιότερα νοσοκομεία </a:t>
            </a:r>
            <a:r>
              <a:rPr lang="el-GR" dirty="0" err="1"/>
              <a:t>Hotel</a:t>
            </a:r>
            <a:r>
              <a:rPr lang="el-GR" dirty="0"/>
              <a:t>-</a:t>
            </a:r>
            <a:r>
              <a:rPr lang="el-GR" dirty="0" err="1"/>
              <a:t>Dieu</a:t>
            </a:r>
            <a:r>
              <a:rPr lang="el-GR" dirty="0"/>
              <a:t>.</a:t>
            </a:r>
          </a:p>
          <a:p>
            <a:r>
              <a:rPr lang="el-GR" b="1" dirty="0"/>
              <a:t>1123 </a:t>
            </a:r>
            <a:r>
              <a:rPr lang="el-GR" b="1" dirty="0" err="1"/>
              <a:t>μ.Χ</a:t>
            </a:r>
            <a:r>
              <a:rPr lang="el-GR" b="1" dirty="0"/>
              <a:t> </a:t>
            </a:r>
            <a:r>
              <a:rPr lang="el-GR" dirty="0"/>
              <a:t>Αγγλία: νοσοκομείο Αγίου Βαρθολομαίου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val="26195718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Ιστορική εξέλιξη </a:t>
            </a:r>
            <a:r>
              <a:rPr lang="el-GR" sz="3200" b="0" dirty="0" smtClean="0"/>
              <a:t>(3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a:xfrm>
            <a:off x="457200" y="1556792"/>
            <a:ext cx="8229600" cy="4680520"/>
          </a:xfrm>
        </p:spPr>
        <p:txBody>
          <a:bodyPr/>
          <a:lstStyle/>
          <a:p>
            <a:r>
              <a:rPr lang="el-GR" dirty="0"/>
              <a:t>Πρώτη περίοδος (1827-1922</a:t>
            </a:r>
            <a:r>
              <a:rPr lang="el-GR" dirty="0" smtClean="0"/>
              <a:t>),</a:t>
            </a:r>
            <a:endParaRPr lang="el-GR" dirty="0"/>
          </a:p>
          <a:p>
            <a:r>
              <a:rPr lang="el-GR" dirty="0"/>
              <a:t>Δεύτερη περίοδος (1923-52</a:t>
            </a:r>
            <a:r>
              <a:rPr lang="el-GR" dirty="0" smtClean="0"/>
              <a:t>),</a:t>
            </a:r>
            <a:endParaRPr lang="el-GR" dirty="0"/>
          </a:p>
          <a:p>
            <a:r>
              <a:rPr lang="el-GR" dirty="0"/>
              <a:t>Τρίτη περίοδος (1953 – 1982</a:t>
            </a:r>
            <a:r>
              <a:rPr lang="el-GR" dirty="0" smtClean="0"/>
              <a:t>),</a:t>
            </a:r>
            <a:endParaRPr lang="el-GR" dirty="0"/>
          </a:p>
          <a:p>
            <a:r>
              <a:rPr lang="el-GR" dirty="0"/>
              <a:t>Τέταρτη περίοδος (1983 – 2000) Πέμπτη περίοδος (2000 – ως σήμερα </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val="30608189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Πρώτη περίοδος (1827-1922</a:t>
            </a:r>
            <a:r>
              <a:rPr lang="el-GR" dirty="0" smtClean="0"/>
              <a:t>) </a:t>
            </a:r>
            <a:r>
              <a:rPr lang="el-GR" sz="3200" b="0" dirty="0" smtClean="0"/>
              <a:t>(1 από 4)</a:t>
            </a:r>
            <a:endParaRPr lang="el-GR" sz="3200" b="0" dirty="0"/>
          </a:p>
        </p:txBody>
      </p:sp>
      <p:sp>
        <p:nvSpPr>
          <p:cNvPr id="3" name="Θέση περιεχομένου 2"/>
          <p:cNvSpPr>
            <a:spLocks noGrp="1"/>
          </p:cNvSpPr>
          <p:nvPr>
            <p:ph idx="1"/>
          </p:nvPr>
        </p:nvSpPr>
        <p:spPr>
          <a:xfrm>
            <a:off x="457200" y="1628800"/>
            <a:ext cx="8229600" cy="4608512"/>
          </a:xfrm>
        </p:spPr>
        <p:txBody>
          <a:bodyPr/>
          <a:lstStyle/>
          <a:p>
            <a:r>
              <a:rPr lang="el-GR" dirty="0"/>
              <a:t>Τα νοσοκομεία ήταν κύριο αποτέλεσμα της </a:t>
            </a:r>
            <a:r>
              <a:rPr lang="el-GR" b="1" dirty="0"/>
              <a:t>φιλανθρωπικής δράσης ιδιωτών </a:t>
            </a:r>
            <a:r>
              <a:rPr lang="el-GR" dirty="0"/>
              <a:t>και κάποιων δήμων και κοινοτήτων. </a:t>
            </a:r>
          </a:p>
          <a:p>
            <a:r>
              <a:rPr lang="el-GR" dirty="0"/>
              <a:t>Σε αυτά προσέφευγαν </a:t>
            </a:r>
            <a:r>
              <a:rPr lang="el-GR" b="1" dirty="0"/>
              <a:t>χαμηλά κυρίως κοινωνικά στρώματα.</a:t>
            </a:r>
          </a:p>
          <a:p>
            <a:r>
              <a:rPr lang="el-GR" dirty="0"/>
              <a:t>H παροχή υπηρεσιών υγείας γινόταν από την </a:t>
            </a:r>
            <a:r>
              <a:rPr lang="el-GR" b="1" dirty="0"/>
              <a:t>Εκκλησία</a:t>
            </a:r>
            <a:r>
              <a:rPr lang="el-GR" dirty="0"/>
              <a:t> και τα </a:t>
            </a:r>
            <a:r>
              <a:rPr lang="el-GR" b="1" dirty="0"/>
              <a:t>φιλανθρωπικά ιδρύματα.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extLst>
      <p:ext uri="{BB962C8B-B14F-4D97-AF65-F5344CB8AC3E}">
        <p14:creationId xmlns:p14="http://schemas.microsoft.com/office/powerpoint/2010/main" val="3892033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Πρώτη περίοδος (1827-1922) </a:t>
            </a:r>
            <a:r>
              <a:rPr lang="el-GR" sz="3200" b="0" dirty="0" smtClean="0"/>
              <a:t>(2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p:txBody>
          <a:bodyPr/>
          <a:lstStyle/>
          <a:p>
            <a:r>
              <a:rPr lang="el-GR" dirty="0"/>
              <a:t>1827  ιδρύεται το πρώτο νοσοκομείο στη Σύρο</a:t>
            </a:r>
          </a:p>
          <a:p>
            <a:r>
              <a:rPr lang="el-GR" dirty="0"/>
              <a:t>1836  ιδρύεται το δημοτικό νοσοκομείο ΕΛΠΙΣ</a:t>
            </a:r>
          </a:p>
          <a:p>
            <a:r>
              <a:rPr lang="el-GR" dirty="0"/>
              <a:t>1837 ιδρύεται η ιατρική σχολή</a:t>
            </a:r>
          </a:p>
          <a:p>
            <a:r>
              <a:rPr lang="el-GR" dirty="0"/>
              <a:t>Μετά το 1870 υπάρχει έντονο ενδιαφέρον για τη δημιουργία νοσηλευτικών ιδρυμάτων:</a:t>
            </a:r>
          </a:p>
          <a:p>
            <a:r>
              <a:rPr lang="el-GR" dirty="0"/>
              <a:t>1884 ιδρύεται το νοσοκομείο </a:t>
            </a:r>
            <a:r>
              <a:rPr lang="el-GR" b="1" dirty="0"/>
              <a:t>«Ευαγγελισμός»</a:t>
            </a:r>
          </a:p>
          <a:p>
            <a:r>
              <a:rPr lang="el-GR" dirty="0"/>
              <a:t>1911 ιδρύεται η νοσηλευτική σχολή Ερυθρού</a:t>
            </a:r>
          </a:p>
          <a:p>
            <a:r>
              <a:rPr lang="el-GR" dirty="0"/>
              <a:t>1918 ιδρύεται το Υπουργείο Περίθαλψης.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extLst>
      <p:ext uri="{BB962C8B-B14F-4D97-AF65-F5344CB8AC3E}">
        <p14:creationId xmlns:p14="http://schemas.microsoft.com/office/powerpoint/2010/main" val="28961974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Πρώτη περίοδος (1827-1922) </a:t>
            </a:r>
            <a:r>
              <a:rPr lang="el-GR" sz="3200" b="0" dirty="0" smtClean="0"/>
              <a:t>(3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a:xfrm>
            <a:off x="457200" y="1628800"/>
            <a:ext cx="8229600" cy="4608512"/>
          </a:xfrm>
        </p:spPr>
        <p:txBody>
          <a:bodyPr/>
          <a:lstStyle/>
          <a:p>
            <a:pPr marL="0" indent="0" algn="ctr">
              <a:buNone/>
            </a:pPr>
            <a:r>
              <a:rPr lang="el-GR" b="1" dirty="0">
                <a:solidFill>
                  <a:srgbClr val="820000"/>
                </a:solidFill>
              </a:rPr>
              <a:t>Πρώτες απόπειρες διοίκησης των νεοσυσταθέντων </a:t>
            </a:r>
            <a:r>
              <a:rPr lang="el-GR" b="1" dirty="0" smtClean="0">
                <a:solidFill>
                  <a:srgbClr val="820000"/>
                </a:solidFill>
              </a:rPr>
              <a:t>νοσοκομείων</a:t>
            </a:r>
          </a:p>
          <a:p>
            <a:pPr marL="0" indent="0">
              <a:buNone/>
            </a:pPr>
            <a:r>
              <a:rPr lang="el-GR" dirty="0"/>
              <a:t>Χαρακτηριστικό, αυτής της περιόδου είναι η διοίκηση των νοσοκομείων από τα Αδελφάτα -αν ήταν δημοτικά νοσοκομεία ή αγαθοεργά ιδιωτικής πρωτοβουλίας- ή από την Εφορεία αν ήταν κρατικά.</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Tree>
    <p:extLst>
      <p:ext uri="{BB962C8B-B14F-4D97-AF65-F5344CB8AC3E}">
        <p14:creationId xmlns:p14="http://schemas.microsoft.com/office/powerpoint/2010/main" val="3675901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Πρώτη περίοδος (1827-1922) </a:t>
            </a:r>
            <a:r>
              <a:rPr lang="el-GR" sz="3200" b="0" dirty="0" smtClean="0"/>
              <a:t>(4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a:xfrm>
            <a:off x="2699792" y="1844824"/>
            <a:ext cx="3682752" cy="936104"/>
          </a:xfrm>
          <a:noFill/>
          <a:ln w="53975">
            <a:solidFill>
              <a:schemeClr val="tx1"/>
            </a:solidFill>
          </a:ln>
        </p:spPr>
        <p:txBody>
          <a:bodyPr/>
          <a:lstStyle/>
          <a:p>
            <a:pPr marL="0" indent="0" algn="ctr">
              <a:buNone/>
            </a:pPr>
            <a:r>
              <a:rPr lang="el-GR" dirty="0" smtClean="0"/>
              <a:t>Πρόεδρος Αδελφάτου</a:t>
            </a:r>
            <a:r>
              <a:rPr lang="en-US" dirty="0" smtClean="0"/>
              <a:t>: </a:t>
            </a:r>
            <a:r>
              <a:rPr lang="el-GR" dirty="0" smtClean="0"/>
              <a:t>Δήμαρχος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cxnSp>
        <p:nvCxnSpPr>
          <p:cNvPr id="6" name="Ευθεία γραμμή σύνδεσης 5" title="βέλος"/>
          <p:cNvCxnSpPr>
            <a:stCxn id="3" idx="2"/>
            <a:endCxn id="7" idx="0"/>
          </p:cNvCxnSpPr>
          <p:nvPr/>
        </p:nvCxnSpPr>
        <p:spPr>
          <a:xfrm>
            <a:off x="4541168" y="2780928"/>
            <a:ext cx="0" cy="4582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Θέση περιεχομένου 2"/>
          <p:cNvSpPr txBox="1">
            <a:spLocks/>
          </p:cNvSpPr>
          <p:nvPr/>
        </p:nvSpPr>
        <p:spPr>
          <a:xfrm>
            <a:off x="3260440" y="3239216"/>
            <a:ext cx="2561456" cy="936104"/>
          </a:xfrm>
          <a:prstGeom prst="rect">
            <a:avLst/>
          </a:prstGeom>
          <a:noFill/>
          <a:ln w="53975">
            <a:solidFill>
              <a:schemeClr val="tx1"/>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Courier New" panose="02070309020205020404" pitchFamily="49" charset="0"/>
              <a:buNone/>
            </a:pPr>
            <a:r>
              <a:rPr lang="el-GR" dirty="0" smtClean="0"/>
              <a:t>Μέλη Αδελφάτου</a:t>
            </a:r>
            <a:r>
              <a:rPr lang="en-US" dirty="0" smtClean="0"/>
              <a:t>: </a:t>
            </a:r>
            <a:r>
              <a:rPr lang="el-GR" dirty="0" smtClean="0"/>
              <a:t>2 ή 4 δημότες</a:t>
            </a:r>
          </a:p>
        </p:txBody>
      </p:sp>
      <p:cxnSp>
        <p:nvCxnSpPr>
          <p:cNvPr id="10" name="Ευθεία γραμμή σύνδεσης 9" title="βέλος"/>
          <p:cNvCxnSpPr>
            <a:stCxn id="7" idx="2"/>
            <a:endCxn id="13" idx="0"/>
          </p:cNvCxnSpPr>
          <p:nvPr/>
        </p:nvCxnSpPr>
        <p:spPr>
          <a:xfrm flipH="1">
            <a:off x="2447764" y="4175320"/>
            <a:ext cx="2093404" cy="102076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Θέση περιεχομένου 2"/>
          <p:cNvSpPr txBox="1">
            <a:spLocks/>
          </p:cNvSpPr>
          <p:nvPr/>
        </p:nvSpPr>
        <p:spPr>
          <a:xfrm>
            <a:off x="755576" y="5196083"/>
            <a:ext cx="3384376" cy="576064"/>
          </a:xfrm>
          <a:prstGeom prst="rect">
            <a:avLst/>
          </a:prstGeom>
          <a:noFill/>
          <a:ln w="53975">
            <a:solidFill>
              <a:schemeClr val="tx1"/>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Courier New" panose="02070309020205020404" pitchFamily="49" charset="0"/>
              <a:buNone/>
            </a:pPr>
            <a:r>
              <a:rPr lang="el-GR" dirty="0" smtClean="0"/>
              <a:t>Τριμελές Αδελφάτο</a:t>
            </a:r>
          </a:p>
        </p:txBody>
      </p:sp>
      <p:cxnSp>
        <p:nvCxnSpPr>
          <p:cNvPr id="16" name="Ευθεία γραμμή σύνδεσης 15" title="βέλος"/>
          <p:cNvCxnSpPr>
            <a:stCxn id="7" idx="2"/>
            <a:endCxn id="19" idx="0"/>
          </p:cNvCxnSpPr>
          <p:nvPr/>
        </p:nvCxnSpPr>
        <p:spPr>
          <a:xfrm>
            <a:off x="4541168" y="4175320"/>
            <a:ext cx="2227076" cy="102076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Θέση περιεχομένου 2"/>
          <p:cNvSpPr txBox="1">
            <a:spLocks/>
          </p:cNvSpPr>
          <p:nvPr/>
        </p:nvSpPr>
        <p:spPr>
          <a:xfrm>
            <a:off x="5076056" y="5196083"/>
            <a:ext cx="3384376" cy="576064"/>
          </a:xfrm>
          <a:prstGeom prst="rect">
            <a:avLst/>
          </a:prstGeom>
          <a:noFill/>
          <a:ln w="53975">
            <a:solidFill>
              <a:schemeClr val="tx1"/>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Courier New" panose="02070309020205020404" pitchFamily="49" charset="0"/>
              <a:buNone/>
            </a:pPr>
            <a:r>
              <a:rPr lang="el-GR" dirty="0" smtClean="0"/>
              <a:t>Πενταμελές Αδελφάτο</a:t>
            </a:r>
          </a:p>
        </p:txBody>
      </p:sp>
      <p:sp>
        <p:nvSpPr>
          <p:cNvPr id="22" name="Ορθογώνιο 21"/>
          <p:cNvSpPr/>
          <p:nvPr/>
        </p:nvSpPr>
        <p:spPr>
          <a:xfrm>
            <a:off x="755576" y="1052736"/>
            <a:ext cx="7344816" cy="461665"/>
          </a:xfrm>
          <a:prstGeom prst="rect">
            <a:avLst/>
          </a:prstGeom>
        </p:spPr>
        <p:txBody>
          <a:bodyPr wrap="square">
            <a:spAutoFit/>
          </a:bodyPr>
          <a:lstStyle/>
          <a:p>
            <a:r>
              <a:rPr lang="el-GR" sz="2400" b="1" dirty="0" smtClean="0">
                <a:solidFill>
                  <a:srgbClr val="820000"/>
                </a:solidFill>
                <a:latin typeface="+mn-lt"/>
              </a:rPr>
              <a:t>Οργανωτική διοίκηση δημοτικών νοσοκομείων 1836</a:t>
            </a:r>
            <a:endParaRPr lang="el-GR" sz="2400" b="1" dirty="0">
              <a:solidFill>
                <a:srgbClr val="820000"/>
              </a:solidFill>
              <a:latin typeface="+mn-lt"/>
            </a:endParaRPr>
          </a:p>
        </p:txBody>
      </p:sp>
    </p:spTree>
    <p:extLst>
      <p:ext uri="{BB962C8B-B14F-4D97-AF65-F5344CB8AC3E}">
        <p14:creationId xmlns:p14="http://schemas.microsoft.com/office/powerpoint/2010/main" val="26959244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Δεύτερη περίοδος (1923-52</a:t>
            </a:r>
            <a:r>
              <a:rPr lang="el-GR" dirty="0" smtClean="0"/>
              <a:t>) </a:t>
            </a:r>
            <a:r>
              <a:rPr lang="el-GR" sz="3200" b="0" dirty="0" smtClean="0"/>
              <a:t>(1 από 2)</a:t>
            </a:r>
            <a:endParaRPr lang="el-GR" sz="3200" b="0" dirty="0"/>
          </a:p>
        </p:txBody>
      </p:sp>
      <p:sp>
        <p:nvSpPr>
          <p:cNvPr id="3" name="Θέση περιεχομένου 2"/>
          <p:cNvSpPr>
            <a:spLocks noGrp="1"/>
          </p:cNvSpPr>
          <p:nvPr>
            <p:ph idx="1"/>
          </p:nvPr>
        </p:nvSpPr>
        <p:spPr>
          <a:xfrm>
            <a:off x="457200" y="1628800"/>
            <a:ext cx="8229600" cy="4608512"/>
          </a:xfrm>
        </p:spPr>
        <p:txBody>
          <a:bodyPr/>
          <a:lstStyle/>
          <a:p>
            <a:r>
              <a:rPr lang="el-GR" dirty="0"/>
              <a:t>Ο ρόλος του κράτους γίνεται περισσότερο ενεργητικός, γεγονός που οδήγησε στην </a:t>
            </a:r>
            <a:r>
              <a:rPr lang="el-GR" b="1" dirty="0"/>
              <a:t>ίδρυση γενικών, ειδικών, στρατιωτικών και προσφυγικών νοσοκομείων.</a:t>
            </a:r>
          </a:p>
          <a:p>
            <a:r>
              <a:rPr lang="el-GR" dirty="0"/>
              <a:t>Με το νόμο 965/1937, </a:t>
            </a:r>
            <a:r>
              <a:rPr lang="el-GR" b="1" dirty="0"/>
              <a:t>το κράτος πλέον αναλαμβάνει εξολοκλήρου τις δαπάνες όλων των νοσοκομείων, </a:t>
            </a:r>
            <a:r>
              <a:rPr lang="el-GR" dirty="0"/>
              <a:t>κρατικών ή μη ώστε να καταστεί δυνατή η λειτουργία αυτών και να δοθεί στους πολίτες σωστή περίθαλψη</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extLst>
      <p:ext uri="{BB962C8B-B14F-4D97-AF65-F5344CB8AC3E}">
        <p14:creationId xmlns:p14="http://schemas.microsoft.com/office/powerpoint/2010/main" val="26601607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Δεύτερη περίοδος (1923-52)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a:xfrm>
            <a:off x="457200" y="1196752"/>
            <a:ext cx="8229600" cy="648072"/>
          </a:xfrm>
        </p:spPr>
        <p:txBody>
          <a:bodyPr/>
          <a:lstStyle/>
          <a:p>
            <a:pPr marL="0" indent="0" algn="ctr">
              <a:buNone/>
            </a:pPr>
            <a:r>
              <a:rPr lang="el-GR" b="1" dirty="0">
                <a:solidFill>
                  <a:srgbClr val="820000"/>
                </a:solidFill>
              </a:rPr>
              <a:t>Οργανωτική διοίκηση κρατικών νοσοκομείων 1925</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sp>
        <p:nvSpPr>
          <p:cNvPr id="5" name="Θέση περιεχομένου 2"/>
          <p:cNvSpPr txBox="1">
            <a:spLocks/>
          </p:cNvSpPr>
          <p:nvPr/>
        </p:nvSpPr>
        <p:spPr>
          <a:xfrm>
            <a:off x="2699792" y="1844824"/>
            <a:ext cx="3888432" cy="1224136"/>
          </a:xfrm>
          <a:prstGeom prst="rect">
            <a:avLst/>
          </a:prstGeom>
          <a:noFill/>
          <a:ln w="53975">
            <a:solidFill>
              <a:schemeClr val="tx1"/>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Courier New" panose="02070309020205020404" pitchFamily="49" charset="0"/>
              <a:buNone/>
            </a:pPr>
            <a:r>
              <a:rPr lang="el-GR" dirty="0" smtClean="0"/>
              <a:t>Πρόεδρος της εφορίας</a:t>
            </a:r>
            <a:r>
              <a:rPr lang="en-US" dirty="0" smtClean="0"/>
              <a:t>:</a:t>
            </a:r>
            <a:r>
              <a:rPr lang="el-GR" dirty="0" smtClean="0"/>
              <a:t> ο νομίατρος ή ο υγειονομικός επιθεωρητής</a:t>
            </a:r>
          </a:p>
        </p:txBody>
      </p:sp>
      <p:cxnSp>
        <p:nvCxnSpPr>
          <p:cNvPr id="6" name="Ευθεία γραμμή σύνδεσης 5" title="βέλος"/>
          <p:cNvCxnSpPr>
            <a:stCxn id="5" idx="2"/>
            <a:endCxn id="10" idx="0"/>
          </p:cNvCxnSpPr>
          <p:nvPr/>
        </p:nvCxnSpPr>
        <p:spPr>
          <a:xfrm>
            <a:off x="4644008" y="3068960"/>
            <a:ext cx="0" cy="57606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Θέση περιεχομένου 2"/>
          <p:cNvSpPr txBox="1">
            <a:spLocks/>
          </p:cNvSpPr>
          <p:nvPr/>
        </p:nvSpPr>
        <p:spPr>
          <a:xfrm>
            <a:off x="1295636" y="3645024"/>
            <a:ext cx="6696744" cy="504056"/>
          </a:xfrm>
          <a:prstGeom prst="rect">
            <a:avLst/>
          </a:prstGeom>
          <a:solidFill>
            <a:schemeClr val="bg1">
              <a:lumMod val="85000"/>
            </a:schemeClr>
          </a:solidFill>
          <a:ln w="53975">
            <a:solidFill>
              <a:schemeClr val="tx1"/>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Courier New" panose="02070309020205020404" pitchFamily="49" charset="0"/>
              <a:buNone/>
            </a:pPr>
            <a:r>
              <a:rPr lang="el-GR" dirty="0" smtClean="0"/>
              <a:t>ΜΕΛΗ</a:t>
            </a:r>
          </a:p>
        </p:txBody>
      </p:sp>
      <p:sp>
        <p:nvSpPr>
          <p:cNvPr id="14" name="Θέση περιεχομένου 2"/>
          <p:cNvSpPr txBox="1">
            <a:spLocks/>
          </p:cNvSpPr>
          <p:nvPr/>
        </p:nvSpPr>
        <p:spPr>
          <a:xfrm>
            <a:off x="107504" y="4797152"/>
            <a:ext cx="2232248" cy="1224136"/>
          </a:xfrm>
          <a:prstGeom prst="rect">
            <a:avLst/>
          </a:prstGeom>
          <a:noFill/>
          <a:ln w="53975">
            <a:solidFill>
              <a:schemeClr val="tx1"/>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Courier New" panose="02070309020205020404" pitchFamily="49" charset="0"/>
              <a:buNone/>
            </a:pPr>
            <a:r>
              <a:rPr lang="el-GR" sz="2200" dirty="0" smtClean="0"/>
              <a:t>Πρόεδρος των πρωτοδικών ή ένας πρωτοδίκης</a:t>
            </a:r>
          </a:p>
        </p:txBody>
      </p:sp>
      <p:sp>
        <p:nvSpPr>
          <p:cNvPr id="15" name="Θέση περιεχομένου 2"/>
          <p:cNvSpPr txBox="1">
            <a:spLocks/>
          </p:cNvSpPr>
          <p:nvPr/>
        </p:nvSpPr>
        <p:spPr>
          <a:xfrm>
            <a:off x="2492152" y="4797153"/>
            <a:ext cx="2295872" cy="1224136"/>
          </a:xfrm>
          <a:prstGeom prst="rect">
            <a:avLst/>
          </a:prstGeom>
          <a:noFill/>
          <a:ln w="53975">
            <a:solidFill>
              <a:schemeClr val="tx1"/>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Courier New" panose="02070309020205020404" pitchFamily="49" charset="0"/>
              <a:buNone/>
            </a:pPr>
            <a:r>
              <a:rPr lang="el-GR" sz="2200" dirty="0" smtClean="0"/>
              <a:t>Ο δήμαρχος ή ο νόμιμος αναπληρωτής του</a:t>
            </a:r>
          </a:p>
        </p:txBody>
      </p:sp>
      <p:sp>
        <p:nvSpPr>
          <p:cNvPr id="16" name="Θέση περιεχομένου 2"/>
          <p:cNvSpPr txBox="1">
            <a:spLocks/>
          </p:cNvSpPr>
          <p:nvPr/>
        </p:nvSpPr>
        <p:spPr>
          <a:xfrm>
            <a:off x="4913000" y="4797152"/>
            <a:ext cx="1891248" cy="1224136"/>
          </a:xfrm>
          <a:prstGeom prst="rect">
            <a:avLst/>
          </a:prstGeom>
          <a:noFill/>
          <a:ln w="53975">
            <a:solidFill>
              <a:schemeClr val="tx1"/>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Courier New" panose="02070309020205020404" pitchFamily="49" charset="0"/>
              <a:buNone/>
            </a:pPr>
            <a:r>
              <a:rPr lang="el-GR" sz="2200" dirty="0" smtClean="0"/>
              <a:t>Ο διευθυντής του νοσοκομείου</a:t>
            </a:r>
          </a:p>
        </p:txBody>
      </p:sp>
      <p:sp>
        <p:nvSpPr>
          <p:cNvPr id="17" name="Θέση περιεχομένου 2"/>
          <p:cNvSpPr txBox="1">
            <a:spLocks/>
          </p:cNvSpPr>
          <p:nvPr/>
        </p:nvSpPr>
        <p:spPr>
          <a:xfrm>
            <a:off x="6894282" y="4797152"/>
            <a:ext cx="2196196" cy="1224136"/>
          </a:xfrm>
          <a:prstGeom prst="rect">
            <a:avLst/>
          </a:prstGeom>
          <a:noFill/>
          <a:ln w="53975">
            <a:solidFill>
              <a:schemeClr val="tx1"/>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Courier New" panose="02070309020205020404" pitchFamily="49" charset="0"/>
              <a:buNone/>
            </a:pPr>
            <a:r>
              <a:rPr lang="el-GR" sz="2200" dirty="0" smtClean="0"/>
              <a:t>Ένας ιδιώτης κατά προτίμηση γιατρός</a:t>
            </a:r>
          </a:p>
        </p:txBody>
      </p:sp>
    </p:spTree>
    <p:extLst>
      <p:ext uri="{BB962C8B-B14F-4D97-AF65-F5344CB8AC3E}">
        <p14:creationId xmlns:p14="http://schemas.microsoft.com/office/powerpoint/2010/main" val="912797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Οργάνωση </a:t>
            </a:r>
            <a:r>
              <a:rPr lang="el-GR" sz="3200" b="0" dirty="0" smtClean="0"/>
              <a:t>(1 από 5)</a:t>
            </a:r>
            <a:endParaRPr lang="el-GR" sz="3200" b="0" dirty="0"/>
          </a:p>
        </p:txBody>
      </p:sp>
      <p:sp>
        <p:nvSpPr>
          <p:cNvPr id="3" name="Θέση περιεχομένου 2"/>
          <p:cNvSpPr>
            <a:spLocks noGrp="1"/>
          </p:cNvSpPr>
          <p:nvPr>
            <p:ph idx="1"/>
          </p:nvPr>
        </p:nvSpPr>
        <p:spPr/>
        <p:txBody>
          <a:bodyPr>
            <a:normAutofit/>
          </a:bodyPr>
          <a:lstStyle/>
          <a:p>
            <a:pPr marL="0" indent="0">
              <a:buNone/>
            </a:pPr>
            <a:r>
              <a:rPr lang="el-GR" b="1" dirty="0"/>
              <a:t>Πρώτη έννοια </a:t>
            </a:r>
            <a:r>
              <a:rPr lang="el-GR" dirty="0"/>
              <a:t>του όρου  οργάνωση:</a:t>
            </a:r>
          </a:p>
          <a:p>
            <a:pPr marL="0" indent="0">
              <a:buNone/>
            </a:pPr>
            <a:r>
              <a:rPr lang="el-GR" dirty="0" smtClean="0"/>
              <a:t>είναι </a:t>
            </a:r>
            <a:r>
              <a:rPr lang="el-GR" dirty="0"/>
              <a:t>μία οντότητα, όπως:</a:t>
            </a:r>
          </a:p>
          <a:p>
            <a:r>
              <a:rPr lang="el-GR" dirty="0"/>
              <a:t>ένα νοσοκομείο, </a:t>
            </a:r>
          </a:p>
          <a:p>
            <a:r>
              <a:rPr lang="el-GR" dirty="0"/>
              <a:t>ένα εκπαιδευτικό ίδρυμα, </a:t>
            </a:r>
          </a:p>
          <a:p>
            <a:r>
              <a:rPr lang="el-GR" dirty="0"/>
              <a:t>μία ομάδα. </a:t>
            </a:r>
          </a:p>
          <a:p>
            <a:pPr marL="0" indent="0">
              <a:spcBef>
                <a:spcPts val="3600"/>
              </a:spcBef>
              <a:buNone/>
            </a:pPr>
            <a:r>
              <a:rPr lang="el-GR" b="1" dirty="0"/>
              <a:t>Η δεύτερη έννοια </a:t>
            </a:r>
            <a:r>
              <a:rPr lang="el-GR" dirty="0"/>
              <a:t>του όρου οργάνωση αφορά τις σχέσεις και την αλληλεπίδραση </a:t>
            </a:r>
            <a:r>
              <a:rPr lang="el-GR" dirty="0" smtClean="0"/>
              <a:t>μεταξύ των </a:t>
            </a:r>
            <a:r>
              <a:rPr lang="el-GR" dirty="0"/>
              <a:t>στοιχείων της οργάνωσης. Στην περίπτωση αυτή, η έννοια της οργάνωσης ταυτίζεται με αυτή του οργανισμού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5" name="Ορθογώνιο 4"/>
          <p:cNvSpPr/>
          <p:nvPr/>
        </p:nvSpPr>
        <p:spPr>
          <a:xfrm>
            <a:off x="6516216" y="5733256"/>
            <a:ext cx="1629677" cy="430887"/>
          </a:xfrm>
          <a:prstGeom prst="rect">
            <a:avLst/>
          </a:prstGeom>
        </p:spPr>
        <p:txBody>
          <a:bodyPr wrap="none">
            <a:spAutoFit/>
          </a:bodyPr>
          <a:lstStyle/>
          <a:p>
            <a:r>
              <a:rPr lang="el-GR" sz="2200" dirty="0" err="1">
                <a:latin typeface="+mn-lt"/>
              </a:rPr>
              <a:t>Σαϊτης</a:t>
            </a:r>
            <a:r>
              <a:rPr lang="el-GR" sz="2200" dirty="0">
                <a:latin typeface="+mn-lt"/>
              </a:rPr>
              <a:t>, 1992</a:t>
            </a:r>
          </a:p>
        </p:txBody>
      </p:sp>
    </p:spTree>
    <p:extLst>
      <p:ext uri="{BB962C8B-B14F-4D97-AF65-F5344CB8AC3E}">
        <p14:creationId xmlns:p14="http://schemas.microsoft.com/office/powerpoint/2010/main" val="35615297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Τρίτη περίοδος (1953 – 1982)</a:t>
            </a:r>
          </a:p>
        </p:txBody>
      </p:sp>
      <p:sp>
        <p:nvSpPr>
          <p:cNvPr id="3" name="Θέση περιεχομένου 2"/>
          <p:cNvSpPr>
            <a:spLocks noGrp="1"/>
          </p:cNvSpPr>
          <p:nvPr>
            <p:ph idx="1"/>
          </p:nvPr>
        </p:nvSpPr>
        <p:spPr/>
        <p:txBody>
          <a:bodyPr/>
          <a:lstStyle/>
          <a:p>
            <a:pPr marL="0" indent="0">
              <a:buNone/>
            </a:pPr>
            <a:r>
              <a:rPr lang="el-GR" dirty="0"/>
              <a:t>Με την ψήφιση του Ν.Δ. 2592/1953 «περί οργανώσεως της ιατρικής αντιλήψεως»:</a:t>
            </a:r>
          </a:p>
          <a:p>
            <a:r>
              <a:rPr lang="el-GR" dirty="0"/>
              <a:t> Καθιερώνεται η </a:t>
            </a:r>
            <a:r>
              <a:rPr lang="el-GR" b="1" dirty="0"/>
              <a:t>θεσμοθέτηση ενιαίου πλαισίου </a:t>
            </a:r>
            <a:r>
              <a:rPr lang="el-GR" dirty="0"/>
              <a:t>για την ορθολογική και επιστημονική οργάνωση των υπηρεσιών υγείας στη χώρα με βάση τον πληθυσμό, τα επιδημιολογικά του χαρακτηριστικά και τον υπάρχοντα εξοπλισμό</a:t>
            </a:r>
            <a:r>
              <a:rPr lang="el-GR" dirty="0" smtClean="0"/>
              <a:t>.</a:t>
            </a:r>
            <a:endParaRPr lang="el-GR" dirty="0"/>
          </a:p>
          <a:p>
            <a:r>
              <a:rPr lang="el-GR" b="1" dirty="0"/>
              <a:t>Καταρτίζεται κανονισμός λειτουργίας </a:t>
            </a:r>
            <a:r>
              <a:rPr lang="el-GR" dirty="0"/>
              <a:t>του νοσοκομείου, ο οποίος εγκρίνεται από το Υπουργείο και σύμφωνα με τον οποίο λειτουργούν οι προβλεπόμενες από αυτόν υπηρεσίες.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Tree>
    <p:extLst>
      <p:ext uri="{BB962C8B-B14F-4D97-AF65-F5344CB8AC3E}">
        <p14:creationId xmlns:p14="http://schemas.microsoft.com/office/powerpoint/2010/main" val="15251543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Τέταρτη περίοδος (1983 – 2000)</a:t>
            </a:r>
          </a:p>
        </p:txBody>
      </p:sp>
      <p:sp>
        <p:nvSpPr>
          <p:cNvPr id="3" name="Θέση περιεχομένου 2"/>
          <p:cNvSpPr>
            <a:spLocks noGrp="1"/>
          </p:cNvSpPr>
          <p:nvPr>
            <p:ph idx="1"/>
          </p:nvPr>
        </p:nvSpPr>
        <p:spPr/>
        <p:txBody>
          <a:bodyPr/>
          <a:lstStyle/>
          <a:p>
            <a:pPr marL="0" indent="0">
              <a:buNone/>
            </a:pPr>
            <a:r>
              <a:rPr lang="el-GR" dirty="0"/>
              <a:t>Το 1983, ψηφίζεται ο νόμος 1397/1983  (ΕΣΥ)  έθεσε τους παρακάτω άξονες</a:t>
            </a:r>
            <a:r>
              <a:rPr lang="el-GR" dirty="0" smtClean="0"/>
              <a:t>:</a:t>
            </a:r>
            <a:endParaRPr lang="el-GR" dirty="0"/>
          </a:p>
          <a:p>
            <a:r>
              <a:rPr lang="el-GR" dirty="0"/>
              <a:t>Αποκέντρωση και κοινωνικός έλεγχος,</a:t>
            </a:r>
          </a:p>
          <a:p>
            <a:r>
              <a:rPr lang="el-GR" dirty="0"/>
              <a:t>Ενιαίο πλαίσιο για την ανάπτυξη και λειτουργία των υπηρεσιών υγείας,</a:t>
            </a:r>
          </a:p>
          <a:p>
            <a:r>
              <a:rPr lang="el-GR" dirty="0"/>
              <a:t>Ανάπτυξη πρωτοβουλίας για περίθαλψη.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Tree>
    <p:extLst>
      <p:ext uri="{BB962C8B-B14F-4D97-AF65-F5344CB8AC3E}">
        <p14:creationId xmlns:p14="http://schemas.microsoft.com/office/powerpoint/2010/main" val="28766918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Νόμος 1397/83</a:t>
            </a:r>
          </a:p>
        </p:txBody>
      </p:sp>
      <p:sp>
        <p:nvSpPr>
          <p:cNvPr id="3" name="Θέση περιεχομένου 2"/>
          <p:cNvSpPr>
            <a:spLocks noGrp="1"/>
          </p:cNvSpPr>
          <p:nvPr>
            <p:ph idx="1"/>
          </p:nvPr>
        </p:nvSpPr>
        <p:spPr>
          <a:xfrm>
            <a:off x="457200" y="1556792"/>
            <a:ext cx="8229600" cy="4680520"/>
          </a:xfrm>
        </p:spPr>
        <p:txBody>
          <a:bodyPr/>
          <a:lstStyle/>
          <a:p>
            <a:pPr marL="0" indent="0" algn="ctr">
              <a:buNone/>
            </a:pPr>
            <a:r>
              <a:rPr lang="el-GR" dirty="0"/>
              <a:t>Ο νόμος 1937/83 που έθεσε τα θεμέλια για τη σύσταση του ΕΣΥ επιχείρησε να διευρύνει τα όρια του κοινωνικού κράτους και να προσφέρει υπηρεσίες υγείας στο σύνολο του πληθυσμού.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Tree>
    <p:extLst>
      <p:ext uri="{BB962C8B-B14F-4D97-AF65-F5344CB8AC3E}">
        <p14:creationId xmlns:p14="http://schemas.microsoft.com/office/powerpoint/2010/main" val="1743945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Νόμος 1397/83</a:t>
            </a:r>
          </a:p>
        </p:txBody>
      </p:sp>
      <p:sp>
        <p:nvSpPr>
          <p:cNvPr id="3" name="Θέση περιεχομένου 2"/>
          <p:cNvSpPr>
            <a:spLocks noGrp="1"/>
          </p:cNvSpPr>
          <p:nvPr>
            <p:ph idx="1"/>
          </p:nvPr>
        </p:nvSpPr>
        <p:spPr/>
        <p:txBody>
          <a:bodyPr/>
          <a:lstStyle/>
          <a:p>
            <a:pPr marL="0" indent="0">
              <a:buNone/>
            </a:pPr>
            <a:r>
              <a:rPr lang="el-GR" dirty="0"/>
              <a:t>Τα κυριότερα μέτρα πολιτικής για την εφαρμογή αυτής της μεταρρύθμισης :</a:t>
            </a:r>
          </a:p>
          <a:p>
            <a:r>
              <a:rPr lang="el-GR" dirty="0"/>
              <a:t>Καθεστώς πλήρους και αποκλειστικής απασχόλησης για τους γιατρούς του ΕΣΥ με σημαντική αύξηση των μισθών τους.</a:t>
            </a:r>
          </a:p>
          <a:p>
            <a:r>
              <a:rPr lang="el-GR" dirty="0"/>
              <a:t>Παροχή πρωτοβάθμιας υγειονομικής φροντίδας μέσω της λειτουργίας 400 Κέντρων Υγείας</a:t>
            </a:r>
          </a:p>
          <a:p>
            <a:r>
              <a:rPr lang="el-GR" dirty="0"/>
              <a:t>Συγκρότηση των Περιφερειακών Συμβουλίων Υγείας υπεύθυνα για τον έλεγχο και το συντονισμό των κατά τόπους δομών υγείας.</a:t>
            </a:r>
          </a:p>
          <a:p>
            <a:r>
              <a:rPr lang="el-GR" dirty="0"/>
              <a:t> Ανάπτυξη νέων μονάδων υγείας και αγορά σύγχρονου </a:t>
            </a:r>
            <a:r>
              <a:rPr lang="el-GR" dirty="0" err="1"/>
              <a:t>ιατροτεχνολογικού</a:t>
            </a:r>
            <a:r>
              <a:rPr lang="el-GR" dirty="0"/>
              <a:t> εξοπλισμού.</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Tree>
    <p:extLst>
      <p:ext uri="{BB962C8B-B14F-4D97-AF65-F5344CB8AC3E}">
        <p14:creationId xmlns:p14="http://schemas.microsoft.com/office/powerpoint/2010/main" val="30547389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Νόμος 1397/83</a:t>
            </a:r>
          </a:p>
        </p:txBody>
      </p:sp>
      <p:sp>
        <p:nvSpPr>
          <p:cNvPr id="3" name="Θέση περιεχομένου 2"/>
          <p:cNvSpPr>
            <a:spLocks noGrp="1"/>
          </p:cNvSpPr>
          <p:nvPr>
            <p:ph idx="1"/>
          </p:nvPr>
        </p:nvSpPr>
        <p:spPr>
          <a:xfrm>
            <a:off x="467544" y="1124744"/>
            <a:ext cx="8229600" cy="5400600"/>
          </a:xfrm>
        </p:spPr>
        <p:txBody>
          <a:bodyPr>
            <a:normAutofit fontScale="92500" lnSpcReduction="20000"/>
          </a:bodyPr>
          <a:lstStyle/>
          <a:p>
            <a:r>
              <a:rPr lang="el-GR" dirty="0"/>
              <a:t>Χώρισε τις υπηρεσίες του νοσοκομείου σε τομείς ειδικοτήτων.</a:t>
            </a:r>
          </a:p>
          <a:p>
            <a:r>
              <a:rPr lang="el-GR" dirty="0"/>
              <a:t> Ο πρόεδρος του ΔΣ προΐσταται όλων των υπηρεσιών του νοσοκομείου, των κέντρων υγείας και των περιφερειακών ιατρείων που υπάγονται σε αυτό.</a:t>
            </a:r>
          </a:p>
          <a:p>
            <a:r>
              <a:rPr lang="el-GR" dirty="0"/>
              <a:t>Ο πρόεδρος του ΔΣ Εκπροσωπεί το νοσοκομείο σε κάθε αρχή και μεριμνά για την υλοποίηση των αποφάσεων του ΔΣ.</a:t>
            </a:r>
          </a:p>
          <a:p>
            <a:r>
              <a:rPr lang="el-GR" dirty="0"/>
              <a:t> Ο πρόεδρος και ο αντιπρόεδρος των ΔΣ προσφέρουν τις υπηρεσίες τους με πλήρη απασχόληση και μηνιαία αμοιβή.</a:t>
            </a:r>
          </a:p>
          <a:p>
            <a:r>
              <a:rPr lang="el-GR" dirty="0"/>
              <a:t>Θεσπίζεται ο θεσμός του συντονιστή του νοσοκομείου με πενταετή θητεία. Ασκεί καθήκοντα διοικητικού προϊσταμένου των υπηρεσιών του νοσοκομείου των κέντρων υγείας και των περιφερειακών ιατρείων που υπάγονται σε αυτό. Το ΔΣ μπορεί να του μεταβιβάζει αρμοδιότητες</a:t>
            </a:r>
          </a:p>
          <a:p>
            <a:r>
              <a:rPr lang="el-GR" dirty="0"/>
              <a:t> Συμμετέχουν ως ισότιμα μέλη στο ΔΣ τόσο ο εκπρόσωπος των γιατρών και των άλλων επιστημόνων  όσο και ο εκπρόσωπος των λοιπών εργαζομένων.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a:p>
        </p:txBody>
      </p:sp>
    </p:spTree>
    <p:extLst>
      <p:ext uri="{BB962C8B-B14F-4D97-AF65-F5344CB8AC3E}">
        <p14:creationId xmlns:p14="http://schemas.microsoft.com/office/powerpoint/2010/main" val="10318255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Νόμος </a:t>
            </a:r>
            <a:r>
              <a:rPr lang="el-GR" dirty="0" smtClean="0"/>
              <a:t>1397/83 - Προβληματική</a:t>
            </a:r>
            <a:endParaRPr lang="el-GR" dirty="0"/>
          </a:p>
        </p:txBody>
      </p:sp>
      <p:sp>
        <p:nvSpPr>
          <p:cNvPr id="3" name="Θέση περιεχομένου 2"/>
          <p:cNvSpPr>
            <a:spLocks noGrp="1"/>
          </p:cNvSpPr>
          <p:nvPr>
            <p:ph idx="1"/>
          </p:nvPr>
        </p:nvSpPr>
        <p:spPr/>
        <p:txBody>
          <a:bodyPr>
            <a:normAutofit lnSpcReduction="10000"/>
          </a:bodyPr>
          <a:lstStyle/>
          <a:p>
            <a:r>
              <a:rPr lang="el-GR" dirty="0"/>
              <a:t>Το νομικό πλαίσιο των νοσοκομείων παρουσίασε μια προβληματική, δηλαδή αν έπρεπε να αποτελούν Ν.Π.Δ.Δ. ή μπορούσαν να έχουν και άλλη μορφή.</a:t>
            </a:r>
          </a:p>
          <a:p>
            <a:r>
              <a:rPr lang="el-GR" dirty="0"/>
              <a:t>Τα διοικητικά στελέχη απογυμνώθηκαν από αρμοδιότητες αφού ενισχύθηκε σημαντικά ο ρόλος του ΔΣ</a:t>
            </a:r>
          </a:p>
          <a:p>
            <a:r>
              <a:rPr lang="el-GR" dirty="0"/>
              <a:t> Τα Δ.Σ των νοσοκομείων είχαν στην αρμοδιότητά τους τη διοίκηση, όμως, περισσότερο ασχολούνταν με τη χάραξη πολιτικής και όχι με τη διοίκηση τους. Αυτή την αρμοδιότητα την είχαν κυρίως οι πρόεδροι των Δ.Σ. Ήταν πρόσωπα, </a:t>
            </a:r>
            <a:r>
              <a:rPr lang="el-GR" b="1" dirty="0"/>
              <a:t>τα οποία όριζε ο Υπουργός Υγείας και Πρόνοιας και συνήθως υποκινούνταν από πολιτικές σκοπιμότητες. </a:t>
            </a:r>
            <a:r>
              <a:rPr lang="el-GR" dirty="0"/>
              <a:t>Επιλέγονταν άτομα τα οποία ήταν πολύ καλοί γιατροί όχι όμως και διοικητές.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spTree>
    <p:extLst>
      <p:ext uri="{BB962C8B-B14F-4D97-AF65-F5344CB8AC3E}">
        <p14:creationId xmlns:p14="http://schemas.microsoft.com/office/powerpoint/2010/main" val="25295162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Πέμπτη περίοδος (2000 – ως </a:t>
            </a:r>
            <a:r>
              <a:rPr lang="el-GR" dirty="0" smtClean="0"/>
              <a:t>σήμερα)</a:t>
            </a:r>
            <a:endParaRPr lang="el-GR" dirty="0"/>
          </a:p>
        </p:txBody>
      </p:sp>
      <p:sp>
        <p:nvSpPr>
          <p:cNvPr id="3" name="Θέση περιεχομένου 2"/>
          <p:cNvSpPr>
            <a:spLocks noGrp="1"/>
          </p:cNvSpPr>
          <p:nvPr>
            <p:ph idx="1"/>
          </p:nvPr>
        </p:nvSpPr>
        <p:spPr/>
        <p:txBody>
          <a:bodyPr/>
          <a:lstStyle/>
          <a:p>
            <a:pPr marL="0" indent="0">
              <a:buNone/>
            </a:pPr>
            <a:r>
              <a:rPr lang="el-GR" dirty="0"/>
              <a:t>Ο Νόμος 2889/2001 Σχέδιο Μεταρρύθμισης, «Υγεία για τον Πολίτη» </a:t>
            </a:r>
            <a:r>
              <a:rPr lang="el-GR" b="1" dirty="0"/>
              <a:t>εστιάζεται στον </a:t>
            </a:r>
            <a:r>
              <a:rPr lang="el-GR" b="1" dirty="0" err="1"/>
              <a:t>εκσυχρονισμό</a:t>
            </a:r>
            <a:r>
              <a:rPr lang="el-GR" b="1" dirty="0"/>
              <a:t> του ΕΣΥ</a:t>
            </a:r>
          </a:p>
          <a:p>
            <a:pPr marL="0" indent="0">
              <a:buNone/>
            </a:pPr>
            <a:r>
              <a:rPr lang="el-GR" dirty="0"/>
              <a:t>Μέτρα πολιτικής για την εφαρμογή μεταρρύθμισης:</a:t>
            </a:r>
          </a:p>
          <a:p>
            <a:r>
              <a:rPr lang="el-GR" dirty="0"/>
              <a:t>Συγκρότηση των Περιφερειακών Συστημάτων Υγείας και Πρόνοιας (</a:t>
            </a:r>
            <a:r>
              <a:rPr lang="el-GR" dirty="0" err="1"/>
              <a:t>Πε.Σ.Υ.Π</a:t>
            </a:r>
            <a:r>
              <a:rPr lang="el-GR" dirty="0"/>
              <a:t>.) ως Ν.Π.Δ.Δ, θεσμοθετώντας επίσημα την αποκέντρωση των υπηρεσιών υγείας.</a:t>
            </a:r>
          </a:p>
          <a:p>
            <a:r>
              <a:rPr lang="el-GR" dirty="0"/>
              <a:t>Διορισμός διοικητών – </a:t>
            </a:r>
            <a:r>
              <a:rPr lang="el-GR" b="1" dirty="0" err="1"/>
              <a:t>managers</a:t>
            </a:r>
            <a:r>
              <a:rPr lang="el-GR" b="1" dirty="0"/>
              <a:t> </a:t>
            </a:r>
            <a:r>
              <a:rPr lang="el-GR" dirty="0"/>
              <a:t>στα νοσοκομεία</a:t>
            </a:r>
          </a:p>
          <a:p>
            <a:r>
              <a:rPr lang="el-GR" dirty="0"/>
              <a:t>Η λειτουργία απογευματινών εξωτερικών ιατρείων εντός των δημοσίων νοσοκομείων.</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spTree>
    <p:extLst>
      <p:ext uri="{BB962C8B-B14F-4D97-AF65-F5344CB8AC3E}">
        <p14:creationId xmlns:p14="http://schemas.microsoft.com/office/powerpoint/2010/main" val="27677798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Επιμέρους στόχοι του 2889/2001</a:t>
            </a:r>
          </a:p>
        </p:txBody>
      </p:sp>
      <p:sp>
        <p:nvSpPr>
          <p:cNvPr id="3" name="Θέση περιεχομένου 2"/>
          <p:cNvSpPr>
            <a:spLocks noGrp="1"/>
          </p:cNvSpPr>
          <p:nvPr>
            <p:ph idx="1"/>
          </p:nvPr>
        </p:nvSpPr>
        <p:spPr/>
        <p:txBody>
          <a:bodyPr/>
          <a:lstStyle/>
          <a:p>
            <a:r>
              <a:rPr lang="el-GR" dirty="0"/>
              <a:t>Κατοχύρωση της ισότιμης πρόσβασης στο σύστημα υγείας,</a:t>
            </a:r>
          </a:p>
          <a:p>
            <a:r>
              <a:rPr lang="el-GR" dirty="0"/>
              <a:t>Διασφάλιση του δημοσίου χαρακτήρα του ΕΣΥ,</a:t>
            </a:r>
          </a:p>
          <a:p>
            <a:r>
              <a:rPr lang="el-GR" dirty="0"/>
              <a:t>ανάδειξη της Πρωτοβάθμιας Φροντίδας Υγείας και της Δημόσιας Υγείας σε βασικούς πυλώνες του συστήματος,</a:t>
            </a:r>
          </a:p>
          <a:p>
            <a:r>
              <a:rPr lang="el-GR" dirty="0"/>
              <a:t>Συνεχής βελτίωση της ποιότητας των παρεχόμενων δημόσιων και ιδιωτικών υπηρεσιών υγείας, και τέλος</a:t>
            </a:r>
          </a:p>
          <a:p>
            <a:r>
              <a:rPr lang="el-GR" dirty="0"/>
              <a:t>Η  ορθολογική κατανομή και αποτελεσματική διαχείριση των ανθρώπινων και οικονομικών πόρων του συστήματος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spTree>
    <p:extLst>
      <p:ext uri="{BB962C8B-B14F-4D97-AF65-F5344CB8AC3E}">
        <p14:creationId xmlns:p14="http://schemas.microsoft.com/office/powerpoint/2010/main" val="5031404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Νόμος 2889/01 </a:t>
            </a:r>
            <a:r>
              <a:rPr lang="el-GR" dirty="0" smtClean="0"/>
              <a:t>προβλέπει </a:t>
            </a:r>
            <a:r>
              <a:rPr lang="el-GR" sz="3200" b="0" dirty="0" smtClean="0"/>
              <a:t>(1 από 2)</a:t>
            </a:r>
            <a:endParaRPr lang="el-GR" sz="3200" b="0" dirty="0"/>
          </a:p>
        </p:txBody>
      </p:sp>
      <p:sp>
        <p:nvSpPr>
          <p:cNvPr id="3" name="Θέση περιεχομένου 2"/>
          <p:cNvSpPr>
            <a:spLocks noGrp="1"/>
          </p:cNvSpPr>
          <p:nvPr>
            <p:ph idx="1"/>
          </p:nvPr>
        </p:nvSpPr>
        <p:spPr/>
        <p:txBody>
          <a:bodyPr/>
          <a:lstStyle/>
          <a:p>
            <a:pPr marL="0" indent="0">
              <a:buNone/>
            </a:pPr>
            <a:r>
              <a:rPr lang="el-GR" dirty="0"/>
              <a:t>Την ύπαρξη διοικητή στα γενικά νοσοκομεία άνω των 200κλινών και ανεξαρτήτων κλινών στα ειδικά. Έχει τη θέση του προέδρου του συμβουλίου διοίκησης (Σ.Δ.) .</a:t>
            </a:r>
          </a:p>
          <a:p>
            <a:r>
              <a:rPr lang="el-GR" dirty="0"/>
              <a:t>Το Σ.Δ. έχει κυρίως γνωμοδοτικές αρμοδιότητες, ενώ ο διοικητής –πρόεδρος έχει τόσο λειτουργικές αρμοδιότητες όσο και σχεδιασμού και προγραμματισμού (διαχειρίζεται περιουσία, καταρτίζει επιχειρησιακό πρόγραμμα δράσης, ασκεί πειθαρχικό έλεγχο, φροντίζει για τις κτιριακές και άλλες υποδομές).</a:t>
            </a:r>
          </a:p>
          <a:p>
            <a:r>
              <a:rPr lang="el-GR" dirty="0"/>
              <a:t> Η θητεία του διοικητή είναι 5ετής με πλήρη και αποκλειστική απασχόληση. Η επιλογή αυτού γίνεται βάση αντικειμενικών κριτηρίων.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spTree>
    <p:extLst>
      <p:ext uri="{BB962C8B-B14F-4D97-AF65-F5344CB8AC3E}">
        <p14:creationId xmlns:p14="http://schemas.microsoft.com/office/powerpoint/2010/main" val="41397442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Νόμος 2889/01 προβλέπει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lstStyle/>
          <a:p>
            <a:r>
              <a:rPr lang="el-GR" dirty="0"/>
              <a:t>Ο διορισμός γίνεται με απόφαση του Υπουργού Υγείας και Πρόνοιας.</a:t>
            </a:r>
          </a:p>
          <a:p>
            <a:r>
              <a:rPr lang="el-GR" dirty="0"/>
              <a:t>Ο διοικητής υπογράφει συμβόλαιο αποδοτικότητας το οποίο θα πρέπει να εκπληρώσει διαφορετικά χάνει τη θέση του.</a:t>
            </a:r>
          </a:p>
          <a:p>
            <a:r>
              <a:rPr lang="el-GR" dirty="0"/>
              <a:t> Επίσης, προβλέπεται η πρόσληψη συμβούλων οργάνωσης και η ύπαρξη αναπληρωτή διοικητή για νοσοκομεία άνω των 400 κλινών.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spTree>
    <p:extLst>
      <p:ext uri="{BB962C8B-B14F-4D97-AF65-F5344CB8AC3E}">
        <p14:creationId xmlns:p14="http://schemas.microsoft.com/office/powerpoint/2010/main" val="1095479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Οργάνωση </a:t>
            </a:r>
            <a:r>
              <a:rPr lang="el-GR" sz="3200" b="0" dirty="0" smtClean="0"/>
              <a:t>(2 </a:t>
            </a:r>
            <a:r>
              <a:rPr lang="el-GR" sz="3200" b="0" dirty="0"/>
              <a:t>από </a:t>
            </a:r>
            <a:r>
              <a:rPr lang="el-GR" sz="3200" b="0" dirty="0" smtClean="0"/>
              <a:t>5)</a:t>
            </a:r>
            <a:endParaRPr lang="el-GR" dirty="0"/>
          </a:p>
        </p:txBody>
      </p:sp>
      <p:sp>
        <p:nvSpPr>
          <p:cNvPr id="3" name="Θέση περιεχομένου 2"/>
          <p:cNvSpPr>
            <a:spLocks noGrp="1"/>
          </p:cNvSpPr>
          <p:nvPr>
            <p:ph idx="1"/>
          </p:nvPr>
        </p:nvSpPr>
        <p:spPr/>
        <p:txBody>
          <a:bodyPr/>
          <a:lstStyle/>
          <a:p>
            <a:pPr marL="0" indent="0">
              <a:buNone/>
            </a:pPr>
            <a:r>
              <a:rPr lang="el-GR" b="1" dirty="0"/>
              <a:t>Η οργάνωση είναι μία έννοια που μπορεί να δεχθεί αρκετές ερμηνείες</a:t>
            </a:r>
          </a:p>
          <a:p>
            <a:pPr marL="0" indent="0">
              <a:buNone/>
            </a:pPr>
            <a:r>
              <a:rPr lang="el-GR" dirty="0"/>
              <a:t>Ο όρος οργάνωση χρησιμοποιείται για να περιγράψει ένα χαρακτηριστικό ή μια ιδιότητα την οποία διαθέτει </a:t>
            </a:r>
          </a:p>
          <a:p>
            <a:r>
              <a:rPr lang="el-GR" dirty="0"/>
              <a:t>ένας οργανισμός (π.χ. νοσοκομείο, </a:t>
            </a:r>
            <a:r>
              <a:rPr lang="el-GR" dirty="0" smtClean="0"/>
              <a:t>εκπαιδευτικό </a:t>
            </a:r>
            <a:r>
              <a:rPr lang="el-GR" dirty="0"/>
              <a:t>ίδρυμα),</a:t>
            </a:r>
          </a:p>
          <a:p>
            <a:r>
              <a:rPr lang="el-GR" dirty="0"/>
              <a:t>μια επιχείρηση (π.χ. κατάστημα εμπορίας τροφίμων, ξενοδοχείο) </a:t>
            </a:r>
          </a:p>
          <a:p>
            <a:r>
              <a:rPr lang="el-GR" dirty="0"/>
              <a:t>ή και άλλη δραστηριότητα (π.χ. πολιτιστικός σύλλογος, αθλητικό σωματείο</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728785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Σύγκριση </a:t>
            </a:r>
            <a:r>
              <a:rPr lang="el-GR" sz="3200" b="0" dirty="0" smtClean="0"/>
              <a:t>(1 από 2)</a:t>
            </a:r>
            <a:endParaRPr lang="el-GR" sz="3200" b="0"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Σύγκριση των δυο νόμων ν1397/83 &amp; 2889/01 ως προς το θεσμό του γενικού </a:t>
            </a:r>
            <a:r>
              <a:rPr lang="el-GR" b="1" dirty="0" smtClean="0">
                <a:solidFill>
                  <a:srgbClr val="820000"/>
                </a:solidFill>
              </a:rPr>
              <a:t>διευθυντή.</a:t>
            </a:r>
          </a:p>
          <a:p>
            <a:pPr marL="0" indent="0">
              <a:buNone/>
            </a:pPr>
            <a:r>
              <a:rPr lang="el-GR" dirty="0"/>
              <a:t>Ο νόμος είναι επιπλέον σημαντικός γιατί για πρώτη φορά </a:t>
            </a:r>
            <a:r>
              <a:rPr lang="el-GR" b="1" dirty="0"/>
              <a:t>εισάγει στοιχεία επιχειρηματικότητας </a:t>
            </a:r>
            <a:r>
              <a:rPr lang="el-GR" dirty="0"/>
              <a:t>σε επίπεδο διοίκησης βάζοντας έτσι τη λογική της αγοράς που ούτως ή άλλως υπαγορεύεται αλλά και την ανάπτυξη και την ανάγκη του εκσυγχρονισμού της υγείας</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a:p>
        </p:txBody>
      </p:sp>
    </p:spTree>
    <p:extLst>
      <p:ext uri="{BB962C8B-B14F-4D97-AF65-F5344CB8AC3E}">
        <p14:creationId xmlns:p14="http://schemas.microsoft.com/office/powerpoint/2010/main" val="22984680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Σύγκριση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lstStyle/>
          <a:p>
            <a:r>
              <a:rPr lang="el-GR" dirty="0"/>
              <a:t>Πριν ίσχυε ότι το κόστος παραγωγής σε ένα νοσοκομείο εξαρτάται από πόρους που δεν μπορούσε να ελέγξει γιατί δεν είχε πρόσβαση σε αυτούς, ο διοικητής. </a:t>
            </a:r>
          </a:p>
          <a:p>
            <a:r>
              <a:rPr lang="el-GR" dirty="0"/>
              <a:t>Με τις αρμοδιότητες και δικαιοδοσίες που του αναγνωρίζονται μπορεί να παρέμβει πιο άμεσα, δηλαδή </a:t>
            </a:r>
            <a:r>
              <a:rPr lang="el-GR" b="1" dirty="0"/>
              <a:t>να αξιοποιήσει τους διαθέσιμους πόρους και να διαχειριστεί τους συντελεστές λειτουργίας του νοσοκομείου, </a:t>
            </a:r>
            <a:r>
              <a:rPr lang="el-GR" dirty="0"/>
              <a:t>παρεμβαίνοντας έτσι και στη βελτίωση σε θέματα ποιότητας των υπηρεσιών αλλά και των υπηρεσιών που παράγονται στα πλαίσια του νοσοκομείου.</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a:p>
        </p:txBody>
      </p:sp>
    </p:spTree>
    <p:extLst>
      <p:ext uri="{BB962C8B-B14F-4D97-AF65-F5344CB8AC3E}">
        <p14:creationId xmlns:p14="http://schemas.microsoft.com/office/powerpoint/2010/main" val="10606571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Ν.3329/05</a:t>
            </a:r>
          </a:p>
        </p:txBody>
      </p:sp>
      <p:sp>
        <p:nvSpPr>
          <p:cNvPr id="3" name="Θέση περιεχομένου 2"/>
          <p:cNvSpPr>
            <a:spLocks noGrp="1"/>
          </p:cNvSpPr>
          <p:nvPr>
            <p:ph idx="1"/>
          </p:nvPr>
        </p:nvSpPr>
        <p:spPr/>
        <p:txBody>
          <a:bodyPr/>
          <a:lstStyle/>
          <a:p>
            <a:r>
              <a:rPr lang="el-GR" dirty="0"/>
              <a:t>Ν. 3329/05 (ΦΕΚ 81/τ.Α΄/05) περί «Εθνικού Συστήματος Υγείας και Κοινωνικής Αλληλεγγύης και λοιπές διατάξεις»:</a:t>
            </a:r>
          </a:p>
          <a:p>
            <a:r>
              <a:rPr lang="el-GR" dirty="0"/>
              <a:t>Καταργούνται τα </a:t>
            </a:r>
            <a:r>
              <a:rPr lang="el-GR" dirty="0" err="1"/>
              <a:t>Πε.Σ.Υ.Π</a:t>
            </a:r>
            <a:r>
              <a:rPr lang="el-GR" dirty="0"/>
              <a:t>.,</a:t>
            </a:r>
          </a:p>
          <a:p>
            <a:r>
              <a:rPr lang="el-GR" dirty="0"/>
              <a:t> Στην έδρα κάθε Υγειονομικής Περιφέρειας συνιστάται Νομικό Πρόσωπο Δημοσίου Δικαίου με την επωνυμία «Διοίκηση Υγειονομικής Περιφέρειας Δ.Υ.ΠΕ.», που συμπληρώνεται από το όνομα της οικείας Περιφέρειας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a:p>
        </p:txBody>
      </p:sp>
    </p:spTree>
    <p:extLst>
      <p:ext uri="{BB962C8B-B14F-4D97-AF65-F5344CB8AC3E}">
        <p14:creationId xmlns:p14="http://schemas.microsoft.com/office/powerpoint/2010/main" val="23976544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Παράγοντες ιδιαιτερότητας μάνατζμεντ</a:t>
            </a:r>
            <a:endParaRPr lang="el-GR" sz="3200" b="0"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Παράγοντες που ορίζουν την ιδιαιτερότητα στο μάνατζμεντ των νοσοκομείων είναι</a:t>
            </a:r>
            <a:r>
              <a:rPr lang="el-GR" b="1" dirty="0" smtClean="0">
                <a:solidFill>
                  <a:srgbClr val="820000"/>
                </a:solidFill>
              </a:rPr>
              <a:t>:</a:t>
            </a:r>
          </a:p>
          <a:p>
            <a:r>
              <a:rPr lang="el-GR" dirty="0" smtClean="0"/>
              <a:t>οι </a:t>
            </a:r>
            <a:r>
              <a:rPr lang="el-GR" dirty="0"/>
              <a:t>προσδοκίες της κοινωνίας για παροχή φροντίδας υγείας,</a:t>
            </a:r>
          </a:p>
          <a:p>
            <a:r>
              <a:rPr lang="el-GR" dirty="0"/>
              <a:t>το αίτημα για ποιότητα,</a:t>
            </a:r>
          </a:p>
          <a:p>
            <a:r>
              <a:rPr lang="el-GR" dirty="0"/>
              <a:t> η αυξημένη κρατική παρέμβαση,</a:t>
            </a:r>
          </a:p>
          <a:p>
            <a:r>
              <a:rPr lang="el-GR" dirty="0"/>
              <a:t> η διαρκής ετοιμότητα των στελεχών του νοσοκομείου,</a:t>
            </a:r>
          </a:p>
          <a:p>
            <a:r>
              <a:rPr lang="el-GR" dirty="0"/>
              <a:t> η πολυπλοκότητα του οργανισμού υγείας,</a:t>
            </a:r>
          </a:p>
          <a:p>
            <a:r>
              <a:rPr lang="el-GR" dirty="0"/>
              <a:t>ο τρόπος επιμερισμού της διοίκησης του οργανισμού και</a:t>
            </a:r>
          </a:p>
          <a:p>
            <a:r>
              <a:rPr lang="el-GR" dirty="0"/>
              <a:t>το αυξανόμενο κόστος υπηρεσιών υγείας,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a:p>
        </p:txBody>
      </p:sp>
    </p:spTree>
    <p:extLst>
      <p:ext uri="{BB962C8B-B14F-4D97-AF65-F5344CB8AC3E}">
        <p14:creationId xmlns:p14="http://schemas.microsoft.com/office/powerpoint/2010/main" val="21192494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Παράγοντες ιδιαιτερότητας διοίκησης </a:t>
            </a:r>
            <a:r>
              <a:rPr lang="el-GR" dirty="0" smtClean="0"/>
              <a:t>νοσοκομείων </a:t>
            </a:r>
            <a:r>
              <a:rPr lang="el-GR" sz="3200" b="0" dirty="0" smtClean="0"/>
              <a:t>(1 από 7)</a:t>
            </a:r>
            <a:endParaRPr lang="el-GR" sz="3200" b="0" dirty="0"/>
          </a:p>
        </p:txBody>
      </p:sp>
      <p:sp>
        <p:nvSpPr>
          <p:cNvPr id="3" name="Θέση περιεχομένου 2"/>
          <p:cNvSpPr>
            <a:spLocks noGrp="1"/>
          </p:cNvSpPr>
          <p:nvPr>
            <p:ph idx="1"/>
          </p:nvPr>
        </p:nvSpPr>
        <p:spPr/>
        <p:txBody>
          <a:bodyPr/>
          <a:lstStyle/>
          <a:p>
            <a:pPr marL="0" indent="0">
              <a:buNone/>
            </a:pPr>
            <a:r>
              <a:rPr lang="el-GR" b="1" dirty="0"/>
              <a:t>Αυξημένη κρατική παρέμβαση </a:t>
            </a:r>
            <a:r>
              <a:rPr lang="el-GR" dirty="0"/>
              <a:t>οι πολιτικές υγείας που ακολουθούνται έχουν αντίκτυπο:</a:t>
            </a:r>
          </a:p>
          <a:p>
            <a:r>
              <a:rPr lang="el-GR" dirty="0"/>
              <a:t> στον έλεγχο και καθορισμό των τιμών υγείας</a:t>
            </a:r>
          </a:p>
          <a:p>
            <a:r>
              <a:rPr lang="el-GR" dirty="0"/>
              <a:t> στην κατανομή των πόρων και των χρηματοδοτήσεων και </a:t>
            </a:r>
          </a:p>
          <a:p>
            <a:r>
              <a:rPr lang="el-GR" dirty="0"/>
              <a:t>στο συντονισμό των προγραμμάτων κοινωνικής πολιτικής,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a:p>
        </p:txBody>
      </p:sp>
    </p:spTree>
    <p:extLst>
      <p:ext uri="{BB962C8B-B14F-4D97-AF65-F5344CB8AC3E}">
        <p14:creationId xmlns:p14="http://schemas.microsoft.com/office/powerpoint/2010/main" val="11922377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Παράγοντες ιδιαιτερότητας διοίκησης νοσοκομείων </a:t>
            </a:r>
            <a:r>
              <a:rPr lang="el-GR" sz="3600" b="0" dirty="0" smtClean="0"/>
              <a:t>(2 </a:t>
            </a:r>
            <a:r>
              <a:rPr lang="el-GR" sz="3600" b="0" dirty="0"/>
              <a:t>από </a:t>
            </a:r>
            <a:r>
              <a:rPr lang="el-GR" sz="3600" b="0" dirty="0" smtClean="0"/>
              <a:t>7)</a:t>
            </a:r>
            <a:endParaRPr lang="el-GR" sz="3600" dirty="0"/>
          </a:p>
        </p:txBody>
      </p:sp>
      <p:sp>
        <p:nvSpPr>
          <p:cNvPr id="3" name="Θέση περιεχομένου 2"/>
          <p:cNvSpPr>
            <a:spLocks noGrp="1"/>
          </p:cNvSpPr>
          <p:nvPr>
            <p:ph idx="1"/>
          </p:nvPr>
        </p:nvSpPr>
        <p:spPr/>
        <p:txBody>
          <a:bodyPr/>
          <a:lstStyle/>
          <a:p>
            <a:pPr marL="0" indent="0" algn="ctr">
              <a:buNone/>
            </a:pPr>
            <a:r>
              <a:rPr lang="el-GR" b="1" dirty="0"/>
              <a:t>Πολυπλοκότητα και σύνθεση του οργανισμού</a:t>
            </a:r>
            <a:r>
              <a:rPr lang="el-GR" dirty="0"/>
              <a:t> </a:t>
            </a:r>
            <a:endParaRPr lang="el-GR" dirty="0" smtClean="0"/>
          </a:p>
          <a:p>
            <a:r>
              <a:rPr lang="el-GR" dirty="0" smtClean="0"/>
              <a:t>Τα </a:t>
            </a:r>
            <a:r>
              <a:rPr lang="el-GR" dirty="0"/>
              <a:t>νοσοκομεία, και ιδιαίτερα τα Πανεπιστημιακά, είναι οργανισμοί με μεγάλο αριθμό </a:t>
            </a:r>
            <a:r>
              <a:rPr lang="el-GR" dirty="0" err="1"/>
              <a:t>υπομονάδων</a:t>
            </a:r>
            <a:r>
              <a:rPr lang="el-GR" dirty="0"/>
              <a:t> και σύνθετων δράσεων πολλών και διαφορετικών ομάδων για την εξυπηρέτηση των ασθενών, γεγονός που αυξάνει την παράμετρο του λάθους</a:t>
            </a:r>
            <a:r>
              <a:rPr lang="el-GR" dirty="0" smtClean="0"/>
              <a:t>.</a:t>
            </a:r>
            <a:endParaRPr lang="el-GR" dirty="0"/>
          </a:p>
          <a:p>
            <a:r>
              <a:rPr lang="el-GR" dirty="0"/>
              <a:t>Όσο περισσότερο διαφέρει ο βαθμός εξειδίκευσης τόσο περισσότερο διασπάται η δομή της εξουσίας, </a:t>
            </a:r>
            <a:r>
              <a:rPr lang="el-GR" dirty="0" smtClean="0"/>
              <a:t>γεγονός που </a:t>
            </a:r>
            <a:r>
              <a:rPr lang="el-GR" dirty="0"/>
              <a:t>συνεπάγεται αύξηση του βαθμού δυσκολίας στη διοίκηση και διαχείρισή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a:p>
        </p:txBody>
      </p:sp>
    </p:spTree>
    <p:extLst>
      <p:ext uri="{BB962C8B-B14F-4D97-AF65-F5344CB8AC3E}">
        <p14:creationId xmlns:p14="http://schemas.microsoft.com/office/powerpoint/2010/main" val="5784155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Παράγοντες ιδιαιτερότητας διοίκησης νοσοκομείων </a:t>
            </a:r>
            <a:r>
              <a:rPr lang="el-GR" sz="3600" b="0" dirty="0" smtClean="0"/>
              <a:t>(3 </a:t>
            </a:r>
            <a:r>
              <a:rPr lang="el-GR" sz="3600" b="0" dirty="0"/>
              <a:t>από </a:t>
            </a:r>
            <a:r>
              <a:rPr lang="el-GR" sz="3600" b="0" dirty="0" smtClean="0"/>
              <a:t>7)</a:t>
            </a:r>
            <a:endParaRPr lang="el-GR" sz="3600" dirty="0"/>
          </a:p>
        </p:txBody>
      </p:sp>
      <p:sp>
        <p:nvSpPr>
          <p:cNvPr id="3" name="Θέση περιεχομένου 2"/>
          <p:cNvSpPr>
            <a:spLocks noGrp="1"/>
          </p:cNvSpPr>
          <p:nvPr>
            <p:ph idx="1"/>
          </p:nvPr>
        </p:nvSpPr>
        <p:spPr/>
        <p:txBody>
          <a:bodyPr/>
          <a:lstStyle/>
          <a:p>
            <a:pPr marL="0" indent="0">
              <a:buNone/>
            </a:pPr>
            <a:r>
              <a:rPr lang="el-GR" b="1" dirty="0"/>
              <a:t>Τρόπος επιμερισμού της εξουσίας και της ευθύνης</a:t>
            </a:r>
            <a:r>
              <a:rPr lang="el-GR" dirty="0"/>
              <a:t> στα Νοσοκομεία και </a:t>
            </a:r>
            <a:r>
              <a:rPr lang="el-GR" dirty="0" smtClean="0"/>
              <a:t>Οργανισμούς Υγείας </a:t>
            </a:r>
            <a:r>
              <a:rPr lang="el-GR" dirty="0"/>
              <a:t>μπορούμε να συναντήσουμε δύο μορφές εξουσίας:</a:t>
            </a:r>
          </a:p>
          <a:p>
            <a:r>
              <a:rPr lang="el-GR" b="1" dirty="0"/>
              <a:t>Εκτελεστική:</a:t>
            </a:r>
            <a:r>
              <a:rPr lang="el-GR" dirty="0"/>
              <a:t> αυτή που μεταβιβάζεται από τη διεύθυνση του νοσοκομείου στα στελέχη της.</a:t>
            </a:r>
          </a:p>
          <a:p>
            <a:r>
              <a:rPr lang="el-GR" b="1" dirty="0"/>
              <a:t>Επαγγελματική: </a:t>
            </a:r>
            <a:r>
              <a:rPr lang="el-GR" dirty="0"/>
              <a:t>αυτή που ασκείται από τους επαγγελματίες της υγείας που απαρτίζουν τη μονάδα.</a:t>
            </a:r>
          </a:p>
          <a:p>
            <a:pPr marL="0" indent="0">
              <a:buNone/>
            </a:pPr>
            <a:r>
              <a:rPr lang="el-GR" dirty="0"/>
              <a:t>Η ύπαρξη αυτών των δύο μορφών εξουσίας συμβάλλει στην πολυπλοκότητα του οργανισμού και επιβάλλει διαφορετικές μορφές διοίκησης.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a:p>
        </p:txBody>
      </p:sp>
    </p:spTree>
    <p:extLst>
      <p:ext uri="{BB962C8B-B14F-4D97-AF65-F5344CB8AC3E}">
        <p14:creationId xmlns:p14="http://schemas.microsoft.com/office/powerpoint/2010/main" val="415791727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Παράγοντες ιδιαιτερότητας διοίκησης νοσοκομείων </a:t>
            </a:r>
            <a:r>
              <a:rPr lang="el-GR" sz="3600" b="0" dirty="0" smtClean="0"/>
              <a:t>(4 </a:t>
            </a:r>
            <a:r>
              <a:rPr lang="el-GR" sz="3600" b="0" dirty="0"/>
              <a:t>από </a:t>
            </a:r>
            <a:r>
              <a:rPr lang="el-GR" sz="3600" b="0" dirty="0" smtClean="0"/>
              <a:t>7)</a:t>
            </a:r>
            <a:endParaRPr lang="el-GR" sz="3600" dirty="0"/>
          </a:p>
        </p:txBody>
      </p:sp>
      <p:sp>
        <p:nvSpPr>
          <p:cNvPr id="3" name="Θέση περιεχομένου 2"/>
          <p:cNvSpPr>
            <a:spLocks noGrp="1"/>
          </p:cNvSpPr>
          <p:nvPr>
            <p:ph idx="1"/>
          </p:nvPr>
        </p:nvSpPr>
        <p:spPr/>
        <p:txBody>
          <a:bodyPr/>
          <a:lstStyle/>
          <a:p>
            <a:pPr marL="0" indent="0" algn="ctr">
              <a:buNone/>
            </a:pPr>
            <a:r>
              <a:rPr lang="el-GR" b="1" dirty="0"/>
              <a:t>Αυξανόμενο κόστος υπηρεσιών υγείας </a:t>
            </a:r>
            <a:endParaRPr lang="el-GR" b="1" dirty="0" smtClean="0"/>
          </a:p>
          <a:p>
            <a:r>
              <a:rPr lang="el-GR" dirty="0" smtClean="0"/>
              <a:t>Καθοριστική </a:t>
            </a:r>
            <a:r>
              <a:rPr lang="el-GR" dirty="0"/>
              <a:t>παράμετρος που επηρεάζει το έργο της διοίκησης των Μονάδων Υγείας είναι το διαρκώς αυξανόμενο κόστος υπηρεσιών υγείας και η έλλειψη ή στενότητα διαθέσιμων πόρων.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a:p>
        </p:txBody>
      </p:sp>
    </p:spTree>
    <p:extLst>
      <p:ext uri="{BB962C8B-B14F-4D97-AF65-F5344CB8AC3E}">
        <p14:creationId xmlns:p14="http://schemas.microsoft.com/office/powerpoint/2010/main" val="29758449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Παράγοντες ιδιαιτερότητας διοίκησης νοσοκομείων </a:t>
            </a:r>
            <a:r>
              <a:rPr lang="el-GR" sz="3600" b="0" dirty="0" smtClean="0"/>
              <a:t>(5 </a:t>
            </a:r>
            <a:r>
              <a:rPr lang="el-GR" sz="3600" b="0" dirty="0"/>
              <a:t>από </a:t>
            </a:r>
            <a:r>
              <a:rPr lang="el-GR" sz="3600" b="0" dirty="0" smtClean="0"/>
              <a:t>7)</a:t>
            </a:r>
            <a:endParaRPr lang="el-GR" sz="3600" dirty="0"/>
          </a:p>
        </p:txBody>
      </p:sp>
      <p:sp>
        <p:nvSpPr>
          <p:cNvPr id="3" name="Θέση περιεχομένου 2"/>
          <p:cNvSpPr>
            <a:spLocks noGrp="1"/>
          </p:cNvSpPr>
          <p:nvPr>
            <p:ph idx="1"/>
          </p:nvPr>
        </p:nvSpPr>
        <p:spPr/>
        <p:txBody>
          <a:bodyPr/>
          <a:lstStyle/>
          <a:p>
            <a:pPr marL="0" indent="0" algn="ctr">
              <a:buNone/>
            </a:pPr>
            <a:r>
              <a:rPr lang="el-GR" b="1" dirty="0"/>
              <a:t>Απαίτηση για ποιότητα στις υπηρεσίες υγείας</a:t>
            </a:r>
          </a:p>
          <a:p>
            <a:r>
              <a:rPr lang="el-GR" dirty="0"/>
              <a:t>Η πετυχημένη άσκηση της διοίκησης στους οργανισμού Υγείας, αποτελεσματικότητα των οποίων εξαρτάται κυρίως από την ποιότητα των υπηρεσιών που παρέχουν, συνδέεται άμεσα με τη συνεχή επιδίωξη της ποιότητας σε όλες τις δραστηριότητες οι οποίες αναπτύσσονται καθημερινά μέσα σε αυτούς.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a:p>
        </p:txBody>
      </p:sp>
    </p:spTree>
    <p:extLst>
      <p:ext uri="{BB962C8B-B14F-4D97-AF65-F5344CB8AC3E}">
        <p14:creationId xmlns:p14="http://schemas.microsoft.com/office/powerpoint/2010/main" val="10091320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Παράγοντες ιδιαιτερότητας διοίκησης νοσοκομείων </a:t>
            </a:r>
            <a:r>
              <a:rPr lang="el-GR" sz="3600" b="0" dirty="0" smtClean="0"/>
              <a:t>(6 </a:t>
            </a:r>
            <a:r>
              <a:rPr lang="el-GR" sz="3600" b="0" dirty="0"/>
              <a:t>από </a:t>
            </a:r>
            <a:r>
              <a:rPr lang="el-GR" sz="3600" b="0" dirty="0" smtClean="0"/>
              <a:t>7)</a:t>
            </a:r>
            <a:endParaRPr lang="el-GR" sz="3600" dirty="0"/>
          </a:p>
        </p:txBody>
      </p:sp>
      <p:sp>
        <p:nvSpPr>
          <p:cNvPr id="3" name="Θέση περιεχομένου 2"/>
          <p:cNvSpPr>
            <a:spLocks noGrp="1"/>
          </p:cNvSpPr>
          <p:nvPr>
            <p:ph idx="1"/>
          </p:nvPr>
        </p:nvSpPr>
        <p:spPr/>
        <p:txBody>
          <a:bodyPr/>
          <a:lstStyle/>
          <a:p>
            <a:pPr marL="0" indent="0" algn="ctr">
              <a:buNone/>
            </a:pPr>
            <a:r>
              <a:rPr lang="el-GR" b="1" dirty="0"/>
              <a:t>Η συνεχής λειτουργία και ετοιμότητα των Μονάδων </a:t>
            </a:r>
            <a:r>
              <a:rPr lang="el-GR" b="1" dirty="0" smtClean="0"/>
              <a:t>Υγείας</a:t>
            </a:r>
          </a:p>
          <a:p>
            <a:r>
              <a:rPr lang="el-GR" dirty="0" smtClean="0"/>
              <a:t>Αυτό </a:t>
            </a:r>
            <a:r>
              <a:rPr lang="el-GR" dirty="0"/>
              <a:t>συνεπάγεται ότι η άσκηση της διοίκησης είναι συνεχής σε όλη τη διάρκεια του χρόνου, γεγονός που τροποποιεί και αυξάνει το βαθμό δυσκολίας άσκησης κι εφαρμογής διοικητικών καθηκόντων και υπηρεσιών.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a:p>
        </p:txBody>
      </p:sp>
    </p:spTree>
    <p:extLst>
      <p:ext uri="{BB962C8B-B14F-4D97-AF65-F5344CB8AC3E}">
        <p14:creationId xmlns:p14="http://schemas.microsoft.com/office/powerpoint/2010/main" val="2598058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Οργάνωση </a:t>
            </a:r>
            <a:r>
              <a:rPr lang="el-GR" sz="3200" b="0" dirty="0" smtClean="0"/>
              <a:t>(3 </a:t>
            </a:r>
            <a:r>
              <a:rPr lang="el-GR" sz="3200" b="0" dirty="0"/>
              <a:t>από </a:t>
            </a:r>
            <a:r>
              <a:rPr lang="el-GR" sz="3200" b="0" dirty="0" smtClean="0"/>
              <a:t>5)</a:t>
            </a:r>
            <a:endParaRPr lang="el-GR" dirty="0"/>
          </a:p>
        </p:txBody>
      </p:sp>
      <p:sp>
        <p:nvSpPr>
          <p:cNvPr id="3" name="Θέση περιεχομένου 2"/>
          <p:cNvSpPr>
            <a:spLocks noGrp="1"/>
          </p:cNvSpPr>
          <p:nvPr>
            <p:ph idx="1"/>
          </p:nvPr>
        </p:nvSpPr>
        <p:spPr/>
        <p:txBody>
          <a:bodyPr/>
          <a:lstStyle/>
          <a:p>
            <a:pPr marL="0" indent="0">
              <a:buNone/>
            </a:pPr>
            <a:r>
              <a:rPr lang="el-GR" dirty="0" smtClean="0"/>
              <a:t>Οργάνωση </a:t>
            </a:r>
            <a:r>
              <a:rPr lang="el-GR" dirty="0"/>
              <a:t>είναι μια συνειδητά συντονισμένη </a:t>
            </a:r>
            <a:r>
              <a:rPr lang="el-GR" b="1" dirty="0"/>
              <a:t>κοινωνική οντότητα </a:t>
            </a:r>
            <a:r>
              <a:rPr lang="el-GR" dirty="0"/>
              <a:t>που</a:t>
            </a:r>
          </a:p>
          <a:p>
            <a:r>
              <a:rPr lang="el-GR" dirty="0"/>
              <a:t> αποτελείται από δύο ή περισσότερα άτομα</a:t>
            </a:r>
            <a:r>
              <a:rPr lang="el-GR" dirty="0" smtClean="0"/>
              <a:t>,</a:t>
            </a:r>
            <a:endParaRPr lang="el-GR" dirty="0"/>
          </a:p>
          <a:p>
            <a:r>
              <a:rPr lang="el-GR" dirty="0"/>
              <a:t>έχει σχετικά αναγνωρίσιμα σύνορα </a:t>
            </a:r>
            <a:r>
              <a:rPr lang="el-GR" dirty="0" smtClean="0"/>
              <a:t>και</a:t>
            </a:r>
            <a:endParaRPr lang="el-GR" dirty="0"/>
          </a:p>
          <a:p>
            <a:r>
              <a:rPr lang="el-GR" dirty="0"/>
              <a:t>λειτουργεί σε μια σχετικά συνεχόμενη βάση για να επιτύχει έναν κοινό σκοπό ή μια ομάδα κοινών σκοπών.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7720769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Παράγοντες ιδιαιτερότητας διοίκησης νοσοκομείων </a:t>
            </a:r>
            <a:r>
              <a:rPr lang="el-GR" sz="3600" b="0" dirty="0" smtClean="0"/>
              <a:t>(7 </a:t>
            </a:r>
            <a:r>
              <a:rPr lang="el-GR" sz="3600" b="0" dirty="0"/>
              <a:t>από </a:t>
            </a:r>
            <a:r>
              <a:rPr lang="el-GR" sz="3600" b="0" dirty="0" smtClean="0"/>
              <a:t>7)</a:t>
            </a:r>
            <a:endParaRPr lang="el-GR" sz="3600" dirty="0"/>
          </a:p>
        </p:txBody>
      </p:sp>
      <p:sp>
        <p:nvSpPr>
          <p:cNvPr id="3" name="Θέση περιεχομένου 2"/>
          <p:cNvSpPr>
            <a:spLocks noGrp="1"/>
          </p:cNvSpPr>
          <p:nvPr>
            <p:ph idx="1"/>
          </p:nvPr>
        </p:nvSpPr>
        <p:spPr/>
        <p:txBody>
          <a:bodyPr/>
          <a:lstStyle/>
          <a:p>
            <a:pPr marL="0" indent="0" algn="ctr">
              <a:buNone/>
            </a:pPr>
            <a:r>
              <a:rPr lang="el-GR" b="1" dirty="0"/>
              <a:t>Προσδοκίες της κοινωνίας</a:t>
            </a:r>
            <a:r>
              <a:rPr lang="el-GR" dirty="0"/>
              <a:t> </a:t>
            </a:r>
            <a:endParaRPr lang="el-GR" dirty="0" smtClean="0"/>
          </a:p>
          <a:p>
            <a:r>
              <a:rPr lang="el-GR" dirty="0" smtClean="0"/>
              <a:t>Κάθε </a:t>
            </a:r>
            <a:r>
              <a:rPr lang="el-GR" dirty="0"/>
              <a:t>κοινωνία έχει τις προσδοκίες της από την μονάδα Υγείας που έχει οριστεί να καλύπτει τις ανάγκες της, οι οποίες διαμορφώνονται σε συνάρτηση με επιδημιολογικά και δημογραφικά δεδομένα καθώς και με τις οικονομικές και κοινωνικές τάσεις που επικρατούν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a:p>
        </p:txBody>
      </p:sp>
    </p:spTree>
    <p:extLst>
      <p:ext uri="{BB962C8B-B14F-4D97-AF65-F5344CB8AC3E}">
        <p14:creationId xmlns:p14="http://schemas.microsoft.com/office/powerpoint/2010/main" val="42341118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Εργασία</a:t>
            </a:r>
            <a:endParaRPr lang="el-GR" dirty="0"/>
          </a:p>
        </p:txBody>
      </p:sp>
      <p:sp>
        <p:nvSpPr>
          <p:cNvPr id="3" name="Θέση περιεχομένου 2"/>
          <p:cNvSpPr>
            <a:spLocks noGrp="1"/>
          </p:cNvSpPr>
          <p:nvPr>
            <p:ph idx="1"/>
          </p:nvPr>
        </p:nvSpPr>
        <p:spPr>
          <a:xfrm>
            <a:off x="395536" y="2132856"/>
            <a:ext cx="8229600" cy="1368152"/>
          </a:xfrm>
        </p:spPr>
        <p:txBody>
          <a:bodyPr/>
          <a:lstStyle/>
          <a:p>
            <a:pPr>
              <a:buFont typeface="Wingdings" panose="05000000000000000000" pitchFamily="2" charset="2"/>
              <a:buChar char="Ø"/>
            </a:pPr>
            <a:r>
              <a:rPr lang="el-GR" dirty="0"/>
              <a:t>Ποιες είναι οι επιπτώσεις στο χώρο της Διοίκησης στις χώρες του Δ.Ν.Τ.;</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80</a:t>
            </a:fld>
            <a:endParaRPr lang="el-GR"/>
          </a:p>
        </p:txBody>
      </p:sp>
    </p:spTree>
    <p:extLst>
      <p:ext uri="{BB962C8B-B14F-4D97-AF65-F5344CB8AC3E}">
        <p14:creationId xmlns:p14="http://schemas.microsoft.com/office/powerpoint/2010/main" val="373816700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Βιβλιογραφία</a:t>
            </a:r>
          </a:p>
        </p:txBody>
      </p:sp>
      <p:sp>
        <p:nvSpPr>
          <p:cNvPr id="3" name="Θέση περιεχομένου 2"/>
          <p:cNvSpPr>
            <a:spLocks noGrp="1"/>
          </p:cNvSpPr>
          <p:nvPr>
            <p:ph idx="1"/>
          </p:nvPr>
        </p:nvSpPr>
        <p:spPr/>
        <p:txBody>
          <a:bodyPr/>
          <a:lstStyle/>
          <a:p>
            <a:r>
              <a:rPr lang="el-GR" dirty="0" err="1" smtClean="0"/>
              <a:t>Σαρμανιώτης</a:t>
            </a:r>
            <a:r>
              <a:rPr lang="el-GR" dirty="0" smtClean="0"/>
              <a:t> </a:t>
            </a:r>
            <a:r>
              <a:rPr lang="el-GR" dirty="0"/>
              <a:t>Χ, Μάνατζμεντ, Αθήνα </a:t>
            </a:r>
            <a:r>
              <a:rPr lang="el-GR" dirty="0" smtClean="0"/>
              <a:t>2005,</a:t>
            </a:r>
            <a:endParaRPr lang="el-GR" dirty="0"/>
          </a:p>
          <a:p>
            <a:r>
              <a:rPr lang="el-GR" dirty="0" err="1"/>
              <a:t>Πετρίδου</a:t>
            </a:r>
            <a:r>
              <a:rPr lang="el-GR" dirty="0"/>
              <a:t> Ε,  Διοίκηση Μάνατζμεντ, Θεσσαλονίκη </a:t>
            </a:r>
            <a:r>
              <a:rPr lang="el-GR" dirty="0" smtClean="0"/>
              <a:t>2006,</a:t>
            </a:r>
            <a:endParaRPr lang="el-GR" dirty="0"/>
          </a:p>
          <a:p>
            <a:r>
              <a:rPr lang="en-US" dirty="0"/>
              <a:t>Patrick J. </a:t>
            </a:r>
            <a:r>
              <a:rPr lang="en-US" dirty="0" err="1"/>
              <a:t>Montanna</a:t>
            </a:r>
            <a:r>
              <a:rPr lang="en-US" dirty="0"/>
              <a:t> and Bruce H, Management, 3rd edition </a:t>
            </a:r>
            <a:r>
              <a:rPr lang="en-US" dirty="0" smtClean="0"/>
              <a:t>by</a:t>
            </a:r>
            <a:r>
              <a:rPr lang="el-GR" dirty="0" smtClean="0"/>
              <a:t> </a:t>
            </a:r>
            <a:r>
              <a:rPr lang="en-US" dirty="0" err="1" smtClean="0"/>
              <a:t>Charnov</a:t>
            </a:r>
            <a:r>
              <a:rPr lang="en-US" dirty="0"/>
              <a:t>, </a:t>
            </a:r>
            <a:r>
              <a:rPr lang="el-GR" dirty="0"/>
              <a:t>Αθήνα 2002</a:t>
            </a:r>
          </a:p>
          <a:p>
            <a:r>
              <a:rPr lang="el-GR" dirty="0" err="1"/>
              <a:t>Τερζίδης</a:t>
            </a:r>
            <a:r>
              <a:rPr lang="el-GR" dirty="0"/>
              <a:t> Μάνατζμεντ – Στρατηγική Προσέγγιση, Κωνσταντίνος, Αθήνα </a:t>
            </a:r>
            <a:r>
              <a:rPr lang="el-GR" dirty="0" smtClean="0"/>
              <a:t>2004,</a:t>
            </a:r>
            <a:endParaRPr lang="el-GR" dirty="0"/>
          </a:p>
          <a:p>
            <a:r>
              <a:rPr lang="el-GR" dirty="0" err="1"/>
              <a:t>Μπουραντάς</a:t>
            </a:r>
            <a:r>
              <a:rPr lang="el-GR" dirty="0"/>
              <a:t> Δ, Μάνατζμεντ,  Αθήνα </a:t>
            </a:r>
            <a:r>
              <a:rPr lang="el-GR" dirty="0" smtClean="0"/>
              <a:t>2002.</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81</a:t>
            </a:fld>
            <a:endParaRPr lang="el-GR"/>
          </a:p>
        </p:txBody>
      </p:sp>
    </p:spTree>
    <p:extLst>
      <p:ext uri="{BB962C8B-B14F-4D97-AF65-F5344CB8AC3E}">
        <p14:creationId xmlns:p14="http://schemas.microsoft.com/office/powerpoint/2010/main" val="11192219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7" y="5827935"/>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Οργάνωση </a:t>
            </a:r>
            <a:r>
              <a:rPr lang="el-GR" sz="3200" b="0" dirty="0" smtClean="0"/>
              <a:t>(4 </a:t>
            </a:r>
            <a:r>
              <a:rPr lang="el-GR" sz="3200" b="0" dirty="0"/>
              <a:t>από </a:t>
            </a:r>
            <a:r>
              <a:rPr lang="el-GR" sz="3200" b="0" dirty="0" smtClean="0"/>
              <a:t>5)</a:t>
            </a:r>
            <a:endParaRPr lang="el-GR" dirty="0"/>
          </a:p>
        </p:txBody>
      </p:sp>
      <p:sp>
        <p:nvSpPr>
          <p:cNvPr id="3" name="Θέση περιεχομένου 2"/>
          <p:cNvSpPr>
            <a:spLocks noGrp="1"/>
          </p:cNvSpPr>
          <p:nvPr>
            <p:ph idx="1"/>
          </p:nvPr>
        </p:nvSpPr>
        <p:spPr/>
        <p:txBody>
          <a:bodyPr/>
          <a:lstStyle/>
          <a:p>
            <a:pPr marL="0" indent="0">
              <a:buNone/>
            </a:pPr>
            <a:r>
              <a:rPr lang="el-GR" b="1" dirty="0"/>
              <a:t>Οργανώσεις</a:t>
            </a:r>
            <a:r>
              <a:rPr lang="el-GR" b="1" dirty="0" smtClean="0"/>
              <a:t>:</a:t>
            </a:r>
            <a:endParaRPr lang="el-GR" b="1" dirty="0"/>
          </a:p>
          <a:p>
            <a:r>
              <a:rPr lang="el-GR" dirty="0"/>
              <a:t>Δημόσιες </a:t>
            </a:r>
            <a:r>
              <a:rPr lang="el-GR" dirty="0" smtClean="0"/>
              <a:t>,</a:t>
            </a:r>
            <a:endParaRPr lang="el-GR" dirty="0"/>
          </a:p>
          <a:p>
            <a:r>
              <a:rPr lang="el-GR" dirty="0"/>
              <a:t>Ιδιωτικές </a:t>
            </a:r>
            <a:r>
              <a:rPr lang="el-GR" dirty="0" smtClean="0"/>
              <a:t>,</a:t>
            </a:r>
            <a:endParaRPr lang="el-GR" dirty="0"/>
          </a:p>
          <a:p>
            <a:r>
              <a:rPr lang="el-GR" dirty="0" smtClean="0"/>
              <a:t>Κερδοσκοπικές,</a:t>
            </a:r>
            <a:endParaRPr lang="el-GR" dirty="0"/>
          </a:p>
          <a:p>
            <a:r>
              <a:rPr lang="el-GR" dirty="0"/>
              <a:t>Μη </a:t>
            </a:r>
            <a:r>
              <a:rPr lang="el-GR" dirty="0" smtClean="0"/>
              <a:t>κερδοσκοπικές.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32992702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23eadfc9cf6cf4d2895c9a6459541413b27c0"/>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657</TotalTime>
  <Words>4462</Words>
  <Application>Microsoft Office PowerPoint</Application>
  <PresentationFormat>On-screen Show (4:3)</PresentationFormat>
  <Paragraphs>498</Paragraphs>
  <Slides>83</Slides>
  <Notes>2</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OC_template_updated</vt:lpstr>
      <vt:lpstr>Διοίκηση Νοσηλευτικής Μονάδας</vt:lpstr>
      <vt:lpstr>Περιεχόμενα</vt:lpstr>
      <vt:lpstr>Περιεχόμενα</vt:lpstr>
      <vt:lpstr>Περιεχόμενα</vt:lpstr>
      <vt:lpstr>Ενδεικτική βιβλιογραφία</vt:lpstr>
      <vt:lpstr>Οργάνωση (1 από 5)</vt:lpstr>
      <vt:lpstr>Οργάνωση (2 από 5)</vt:lpstr>
      <vt:lpstr>Οργάνωση (3 από 5)</vt:lpstr>
      <vt:lpstr>Οργάνωση (4 από 5)</vt:lpstr>
      <vt:lpstr>Οργάνωση (5 από 5)</vt:lpstr>
      <vt:lpstr>Τύποι επιχειρήσεων και οργανισμών</vt:lpstr>
      <vt:lpstr>Ορισμοί (1 από 2) </vt:lpstr>
      <vt:lpstr>Ορισμοί (2 από 2) </vt:lpstr>
      <vt:lpstr>Διοίκηση (1 από 4) </vt:lpstr>
      <vt:lpstr>Διοίκηση - Ορισμοί </vt:lpstr>
      <vt:lpstr>Διοίκηση (2 από 4) </vt:lpstr>
      <vt:lpstr>Διοίκηση (3 από 4) </vt:lpstr>
      <vt:lpstr>Διοίκηση (4 από 4) </vt:lpstr>
      <vt:lpstr>Η διοίκηση ως τέχνη και ως επιστήμη</vt:lpstr>
      <vt:lpstr>Λειτουργίες διοίκησης</vt:lpstr>
      <vt:lpstr>Μάνατζμεντ: Διοίκηση&amp; Οργάνωση (1 από 2)</vt:lpstr>
      <vt:lpstr>Μάνατζμεντ: Διοίκηση&amp; Οργάνωση (2 από 2)</vt:lpstr>
      <vt:lpstr>Θεμελιώδεις αρχές Διοίκησης (1 από 2)</vt:lpstr>
      <vt:lpstr>Θεμελιώδεις αρχές Διοίκησης (2 από 2)</vt:lpstr>
      <vt:lpstr>Ανάπτυξη θεωριών διοίκησης</vt:lpstr>
      <vt:lpstr>Κλασική Σχολή (1900-1930) (1 από 2)</vt:lpstr>
      <vt:lpstr>Κλασική Σχολή (1900-1930) (2 από 2)</vt:lpstr>
      <vt:lpstr>Κλασσική προσέγγιση - Επιστημονική προσέγγιση της διοίκησης</vt:lpstr>
      <vt:lpstr>Κλασική προσέγγιση - Θεώρηση γενικής διοίκησης (1 από 2)</vt:lpstr>
      <vt:lpstr>Κλασική προσέγγιση - Θεώρηση γενικής διοίκησης (2 από 2)</vt:lpstr>
      <vt:lpstr>Αρχές διοίκησης κατά Fayol (1 από 2)</vt:lpstr>
      <vt:lpstr>Αρχές διοίκησης κατά Fayol (2 από 2)</vt:lpstr>
      <vt:lpstr>Κλασική προσέγγιση - Γραφειοκρατική οργάνωση </vt:lpstr>
      <vt:lpstr>Γραφειοκρατική οργάνωση κατά Weber</vt:lpstr>
      <vt:lpstr>Nεο-κλασική σχολή:Διαπροσωπικές σχέσεις (1930-1960) (1 από 3)</vt:lpstr>
      <vt:lpstr>Nεο-κλασική σχολή:Διαπροσωπικές σχέσεις (1930-1960) (2 από 3)</vt:lpstr>
      <vt:lpstr>Nεο-κλασική σχολή:Διαπροσωπικές σχέσεις (1930-1960) (3 από 3)</vt:lpstr>
      <vt:lpstr>Θεωρία του Douglas McGregor Χ,Υ</vt:lpstr>
      <vt:lpstr>Θεωρία Χ</vt:lpstr>
      <vt:lpstr>Θεωρία Υ (1 από 2) </vt:lpstr>
      <vt:lpstr>Θεωρία Υ (2 από 2) </vt:lpstr>
      <vt:lpstr>Θεωρίες Χ,Υ,Ζ </vt:lpstr>
      <vt:lpstr>Η Θεωρία Ζ </vt:lpstr>
      <vt:lpstr>Θεωρία C</vt:lpstr>
      <vt:lpstr>Σύγχρονη Σχολή(1960-σήμερα)  (1 από 5)</vt:lpstr>
      <vt:lpstr>Σύγχρονη Σχολή(1960-σήμερα)  (2 από 5)</vt:lpstr>
      <vt:lpstr>Σύγχρονη Σχολή(1960-σήμερα)  (3 από 5)</vt:lpstr>
      <vt:lpstr>Σύγχρονη Σχολή(1960-σήμερα)  (4 από 5)</vt:lpstr>
      <vt:lpstr>Σύγχρονη Σχολή(1960-σήμερα)  (5 από 5)</vt:lpstr>
      <vt:lpstr>Ιστορική εξέλιξη της ίδρυσης και λειτουργίας των νοσοκομείων </vt:lpstr>
      <vt:lpstr>Ιστορική εξέλιξη (1 από 3)</vt:lpstr>
      <vt:lpstr>Ιστορική εξέλιξη (2 από 3)</vt:lpstr>
      <vt:lpstr>Ιστορική εξέλιξη (3 από 3)</vt:lpstr>
      <vt:lpstr>Πρώτη περίοδος (1827-1922) (1 από 4)</vt:lpstr>
      <vt:lpstr>Πρώτη περίοδος (1827-1922) (2 από 4)</vt:lpstr>
      <vt:lpstr>Πρώτη περίοδος (1827-1922) (3 από 4)</vt:lpstr>
      <vt:lpstr>Πρώτη περίοδος (1827-1922) (4 από 4)</vt:lpstr>
      <vt:lpstr>Δεύτερη περίοδος (1923-52) (1 από 2)</vt:lpstr>
      <vt:lpstr>Δεύτερη περίοδος (1923-52) (2 από 2)</vt:lpstr>
      <vt:lpstr>Τρίτη περίοδος (1953 – 1982)</vt:lpstr>
      <vt:lpstr>Τέταρτη περίοδος (1983 – 2000)</vt:lpstr>
      <vt:lpstr>Νόμος 1397/83</vt:lpstr>
      <vt:lpstr>Νόμος 1397/83</vt:lpstr>
      <vt:lpstr>Νόμος 1397/83</vt:lpstr>
      <vt:lpstr>Νόμος 1397/83 - Προβληματική</vt:lpstr>
      <vt:lpstr>Πέμπτη περίοδος (2000 – ως σήμερα)</vt:lpstr>
      <vt:lpstr>Επιμέρους στόχοι του 2889/2001</vt:lpstr>
      <vt:lpstr>Ο Νόμος 2889/01 προβλέπει (1 από 2)</vt:lpstr>
      <vt:lpstr>Ο Νόμος 2889/01 προβλέπει (2 από 2)</vt:lpstr>
      <vt:lpstr>Σύγκριση (1 από 2)</vt:lpstr>
      <vt:lpstr>Σύγκριση (2 από 2)</vt:lpstr>
      <vt:lpstr>Ν.3329/05</vt:lpstr>
      <vt:lpstr>Παράγοντες ιδιαιτερότητας μάνατζμεντ</vt:lpstr>
      <vt:lpstr>Παράγοντες ιδιαιτερότητας διοίκησης νοσοκομείων (1 από 7)</vt:lpstr>
      <vt:lpstr>Παράγοντες ιδιαιτερότητας διοίκησης νοσοκομείων (2 από 7)</vt:lpstr>
      <vt:lpstr>Παράγοντες ιδιαιτερότητας διοίκησης νοσοκομείων (3 από 7)</vt:lpstr>
      <vt:lpstr>Παράγοντες ιδιαιτερότητας διοίκησης νοσοκομείων (4 από 7)</vt:lpstr>
      <vt:lpstr>Παράγοντες ιδιαιτερότητας διοίκησης νοσοκομείων (5 από 7)</vt:lpstr>
      <vt:lpstr>Παράγοντες ιδιαιτερότητας διοίκησης νοσοκομείων (6 από 7)</vt:lpstr>
      <vt:lpstr>Παράγοντες ιδιαιτερότητας διοίκησης νοσοκομείων (7 από 7)</vt:lpstr>
      <vt:lpstr>Εργασία</vt:lpstr>
      <vt:lpstr>Βιβλιογραφία</vt:lpstr>
      <vt:lpstr>Τέλος Ενότητας</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Elenh Xoumh</dc:creator>
  <cp:lastModifiedBy>alex</cp:lastModifiedBy>
  <cp:revision>24</cp:revision>
  <dcterms:created xsi:type="dcterms:W3CDTF">2014-06-03T06:45:42Z</dcterms:created>
  <dcterms:modified xsi:type="dcterms:W3CDTF">2015-09-21T13:15:41Z</dcterms:modified>
</cp:coreProperties>
</file>