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9" r:id="rId21"/>
    <p:sldId id="281" r:id="rId22"/>
    <p:sldId id="276" r:id="rId23"/>
    <p:sldId id="274" r:id="rId24"/>
    <p:sldId id="277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A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>
        <p:scale>
          <a:sx n="60" d="100"/>
          <a:sy n="60" d="100"/>
        </p:scale>
        <p:origin x="-15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F3C4C-5405-4778-8D9A-D4D766AAE825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6170-1824-4569-BADE-45068E56C0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6 </a:t>
            </a:r>
            <a:r>
              <a:rPr lang="el-GR" dirty="0" err="1" smtClean="0"/>
              <a:t>μηνες</a:t>
            </a:r>
            <a:r>
              <a:rPr lang="el-GR" dirty="0" smtClean="0"/>
              <a:t> </a:t>
            </a:r>
            <a:r>
              <a:rPr lang="el-GR" dirty="0" err="1" smtClean="0"/>
              <a:t>ελεγχος</a:t>
            </a:r>
            <a:r>
              <a:rPr lang="el-GR" baseline="0" dirty="0" smtClean="0"/>
              <a:t> των </a:t>
            </a:r>
            <a:r>
              <a:rPr lang="el-GR" baseline="0" dirty="0" err="1" smtClean="0"/>
              <a:t>επιπεδων</a:t>
            </a:r>
            <a:r>
              <a:rPr lang="el-GR" baseline="0" dirty="0" smtClean="0"/>
              <a:t> του </a:t>
            </a:r>
            <a:r>
              <a:rPr lang="el-GR" baseline="0" dirty="0" err="1" smtClean="0"/>
              <a:t>λιθιου</a:t>
            </a:r>
            <a:r>
              <a:rPr lang="el-GR" baseline="0" dirty="0" smtClean="0"/>
              <a:t> στο </a:t>
            </a:r>
            <a:r>
              <a:rPr lang="el-GR" baseline="0" dirty="0" err="1" smtClean="0"/>
              <a:t>αιμα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επειδη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κανει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πολλες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παρενεργειες</a:t>
            </a:r>
            <a:endParaRPr lang="el-GR" baseline="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clozapine</a:t>
            </a:r>
            <a:r>
              <a:rPr lang="en-US" dirty="0" smtClean="0"/>
              <a:t> must get their white blood cell counts checked every week or two 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♦ Η σχέση κινδύνου-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όφελους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θα πρέπει να ζυγίζεται προσεκτικά ιδανικά πριν από την κύηση. Ωστόσο η διακοπή ή αλλαγή της φαρμακευτικής αγωγής μπορεί να οδηγήσει σε αποσταθεροποίηση ή </a:t>
            </a:r>
            <a:r>
              <a:rPr lang="el-G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υποτροπή.Κίνδυνος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καρδιαγγειακών δυσμορφιών =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SSRIs</a:t>
            </a:r>
            <a:r>
              <a:rPr lang="el-G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σιραλοπραμη.φλουοξετινη,παροξετινη,σετραλινη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=η πιθανή </a:t>
            </a:r>
            <a:r>
              <a:rPr lang="el-G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τερατογόνως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φδράση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τους παραμένει 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αναπόδεικτη.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παράλυση του σφιγκτήρα της κόρης και του ακτινωτού μυός</a:t>
            </a:r>
            <a:b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l-G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Electroconvulsive therapy This may be considered for pregnant women who have:</a:t>
            </a:r>
          </a:p>
          <a:p>
            <a:r>
              <a:rPr lang="en-US" dirty="0" smtClean="0"/>
              <a:t>Severe depression. Severe mixed affective states or mania in the context of bipolar disorder. Catatonia.</a:t>
            </a:r>
          </a:p>
          <a:p>
            <a:r>
              <a:rPr lang="en-US" dirty="0" smtClean="0"/>
              <a:t>It may be considered for pregnant women whose physical health or that of the fetus is at serious risk. Evidence is limited but the risks to mother and fetus appear low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who have had a previous episode of a serious mental illness are at an</a:t>
            </a:r>
            <a:r>
              <a:rPr lang="el-GR" dirty="0" smtClean="0"/>
              <a:t> </a:t>
            </a:r>
            <a:r>
              <a:rPr lang="en-US" dirty="0" smtClean="0"/>
              <a:t> increased risk of developing a postpartum onset illness  at least 50%. </a:t>
            </a:r>
          </a:p>
          <a:p>
            <a:r>
              <a:rPr lang="en-US" dirty="0" smtClean="0"/>
              <a:t>Women with mental health problems during pregnancy often feel </a:t>
            </a:r>
            <a:r>
              <a:rPr lang="en-US" dirty="0" err="1" smtClean="0"/>
              <a:t>stigmatised</a:t>
            </a:r>
            <a:r>
              <a:rPr lang="en-US" dirty="0" smtClean="0"/>
              <a:t> and good therapeutic relationships need to be built up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with bipolar disorder should not take an antidepressant on its own . Doing so can cause the person to rapidly switch from depression to mania, which can be dangerous .9 To prevent this problem, doctors give patients a mood stabilizer or an antipsychotic along with an antidepressant 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Medication used in anorexia may include antipsychotics, </a:t>
            </a:r>
            <a:r>
              <a:rPr lang="en-US" dirty="0" err="1" smtClean="0"/>
              <a:t>tricyclic</a:t>
            </a:r>
            <a:r>
              <a:rPr lang="en-US" dirty="0" smtClean="0"/>
              <a:t> antidepressants, </a:t>
            </a:r>
            <a:r>
              <a:rPr lang="en-US" dirty="0" err="1" smtClean="0"/>
              <a:t>macrolide</a:t>
            </a:r>
            <a:r>
              <a:rPr lang="en-US" dirty="0" smtClean="0"/>
              <a:t> antibiotics, and some antihistamines.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Use a lower-risk drug if medication is required. </a:t>
            </a:r>
          </a:p>
          <a:p>
            <a:r>
              <a:rPr lang="en-US" dirty="0" smtClean="0"/>
              <a:t>Patients with a first attack of </a:t>
            </a:r>
            <a:r>
              <a:rPr lang="en-US" dirty="0" err="1" smtClean="0"/>
              <a:t>generalised</a:t>
            </a:r>
            <a:r>
              <a:rPr lang="en-US" dirty="0" smtClean="0"/>
              <a:t> anxiety disorder (GAD) during pregnancy should be offered CBT. </a:t>
            </a:r>
          </a:p>
          <a:p>
            <a:r>
              <a:rPr lang="en-US" dirty="0" smtClean="0"/>
              <a:t>Patients with a first attack of panic disorder in pregnancy should be offered CBT, self-help or </a:t>
            </a:r>
            <a:r>
              <a:rPr lang="en-US" dirty="0" err="1" smtClean="0"/>
              <a:t>computerised</a:t>
            </a:r>
            <a:r>
              <a:rPr lang="en-US" dirty="0" smtClean="0"/>
              <a:t> CBT (C-CBT) prior to considering drug treatment.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. </a:t>
            </a:r>
            <a:r>
              <a:rPr lang="en-US" dirty="0" err="1" smtClean="0"/>
              <a:t>Tyramine</a:t>
            </a:r>
            <a:r>
              <a:rPr lang="en-US" dirty="0" smtClean="0"/>
              <a:t> is found in some cheeses, wines, and pickles 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Νευρικότητα</a:t>
            </a:r>
            <a:r>
              <a:rPr lang="en-US" dirty="0" smtClean="0"/>
              <a:t>, </a:t>
            </a:r>
            <a:r>
              <a:rPr lang="en-US" dirty="0" err="1" smtClean="0"/>
              <a:t>anhsyxia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Bipolar </a:t>
            </a:r>
            <a:r>
              <a:rPr lang="en-US" dirty="0" err="1" smtClean="0"/>
              <a:t>disorder.There</a:t>
            </a:r>
            <a:r>
              <a:rPr lang="en-US" dirty="0" smtClean="0"/>
              <a:t> is a high (23%) risk of relapse during pregnancy, with the risk of relapse or recurrence in the postpartum period as high as 50%.[11] Risk is increased if mood </a:t>
            </a:r>
            <a:r>
              <a:rPr lang="en-US" dirty="0" err="1" smtClean="0"/>
              <a:t>stabilising</a:t>
            </a:r>
            <a:r>
              <a:rPr lang="en-US" dirty="0" smtClean="0"/>
              <a:t> medication is stopped during pregnancy. If there is no alternative to </a:t>
            </a:r>
            <a:r>
              <a:rPr lang="en-US" dirty="0" err="1" smtClean="0"/>
              <a:t>valproate</a:t>
            </a:r>
            <a:r>
              <a:rPr lang="en-US" dirty="0" smtClean="0"/>
              <a:t>, doses should be limited to a maximum of 1 g per day, administered in divided doses and in the slow-release form, with 5 mg/day folic acid.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 </a:t>
            </a:r>
            <a:r>
              <a:rPr lang="el-GR" dirty="0" err="1" smtClean="0"/>
              <a:t>αντιψυχωσικού</a:t>
            </a:r>
            <a:r>
              <a:rPr lang="el-GR" dirty="0" smtClean="0"/>
              <a:t> έχουμε όταν η ασθενής χρίζει περαιτέρω θεραπεία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err="1" smtClean="0"/>
              <a:t>Χαλαρο</a:t>
            </a:r>
            <a:r>
              <a:rPr lang="el-GR" baseline="0" dirty="0" smtClean="0"/>
              <a:t> , </a:t>
            </a:r>
            <a:r>
              <a:rPr lang="el-GR" baseline="0" dirty="0" err="1" smtClean="0"/>
              <a:t>υπνηλια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6170-1824-4569-BADE-45068E56C09E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6007-0D4C-44AF-877A-1136446215BB}" type="datetimeFigureOut">
              <a:rPr lang="el-GR" smtClean="0"/>
              <a:pPr/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0FAA-B68C-4E85-A530-D90EA56C7B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Ψυχοτρόπα Φάρμακα</a:t>
            </a:r>
            <a:br>
              <a:rPr lang="el-G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l-GR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στην κύηση</a:t>
            </a:r>
            <a:endParaRPr lang="el-GR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l-GR" b="1" dirty="0" smtClean="0">
                <a:solidFill>
                  <a:schemeClr val="bg1">
                    <a:lumMod val="85000"/>
                  </a:schemeClr>
                </a:solidFill>
              </a:rPr>
              <a:t>Κ. </a:t>
            </a:r>
            <a:r>
              <a:rPr lang="el-GR" b="1" dirty="0" err="1" smtClean="0">
                <a:solidFill>
                  <a:schemeClr val="bg1">
                    <a:lumMod val="85000"/>
                  </a:schemeClr>
                </a:solidFill>
              </a:rPr>
              <a:t>Ταβελίδου</a:t>
            </a:r>
            <a:r>
              <a:rPr lang="el-GR" b="1" dirty="0" smtClean="0">
                <a:solidFill>
                  <a:schemeClr val="bg1">
                    <a:lumMod val="85000"/>
                  </a:schemeClr>
                </a:solidFill>
              </a:rPr>
              <a:t>, Φοιτήτρια, Τμήμα Μαιευτικής, Σ.Ε.Υ.Π. ,Τ.Ε.Ι. Αθήνας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Αγχολυτικά</a:t>
            </a:r>
            <a:r>
              <a:rPr lang="el-GR" dirty="0"/>
              <a:t>​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l-GR" b="1" dirty="0"/>
              <a:t> </a:t>
            </a:r>
            <a:r>
              <a:rPr lang="el-GR" b="1" dirty="0" err="1"/>
              <a:t>Βενζοδιαζεπίνες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Κλοναζεπάμη</a:t>
            </a:r>
            <a:r>
              <a:rPr lang="el-GR" dirty="0"/>
              <a:t>(</a:t>
            </a:r>
            <a:r>
              <a:rPr lang="el-GR" dirty="0" err="1"/>
              <a:t>Klonopin</a:t>
            </a:r>
            <a:r>
              <a:rPr lang="el-GR" dirty="0"/>
              <a:t>)→ κοινωνική φοβία και GAD​</a:t>
            </a:r>
          </a:p>
          <a:p>
            <a:pPr fontAlgn="base"/>
            <a:r>
              <a:rPr lang="el-GR" dirty="0" err="1"/>
              <a:t>Λοραζεπάμη</a:t>
            </a:r>
            <a:r>
              <a:rPr lang="el-GR" dirty="0"/>
              <a:t> (</a:t>
            </a:r>
            <a:r>
              <a:rPr lang="el-GR" dirty="0" err="1"/>
              <a:t>Lorazepam</a:t>
            </a:r>
            <a:r>
              <a:rPr lang="el-GR" dirty="0"/>
              <a:t>)→ διαταραχή πανικού​</a:t>
            </a:r>
          </a:p>
          <a:p>
            <a:pPr fontAlgn="base"/>
            <a:r>
              <a:rPr lang="el-GR" dirty="0" err="1"/>
              <a:t>Αλπραζολάμη</a:t>
            </a:r>
            <a:r>
              <a:rPr lang="el-GR" dirty="0"/>
              <a:t> (</a:t>
            </a:r>
            <a:r>
              <a:rPr lang="el-GR" dirty="0" err="1"/>
              <a:t>Xanax</a:t>
            </a:r>
            <a:r>
              <a:rPr lang="el-GR" dirty="0"/>
              <a:t>)→ διαταραχή πανικού και GAD​</a:t>
            </a:r>
          </a:p>
          <a:p>
            <a:pPr fontAlgn="base">
              <a:buNone/>
            </a:pPr>
            <a:r>
              <a:rPr lang="el-GR" sz="2800" b="1" i="1" dirty="0">
                <a:solidFill>
                  <a:srgbClr val="C00000"/>
                </a:solidFill>
              </a:rPr>
              <a:t>Έκθεση στο 1</a:t>
            </a:r>
            <a:r>
              <a:rPr lang="el-GR" sz="2800" b="1" i="1" baseline="30000" dirty="0">
                <a:solidFill>
                  <a:srgbClr val="C00000"/>
                </a:solidFill>
              </a:rPr>
              <a:t>ο</a:t>
            </a:r>
            <a:r>
              <a:rPr lang="el-GR" sz="2800" b="1" i="1" dirty="0">
                <a:solidFill>
                  <a:srgbClr val="C00000"/>
                </a:solidFill>
              </a:rPr>
              <a:t> 3μηνο </a:t>
            </a:r>
            <a:r>
              <a:rPr lang="el-GR" sz="2800" b="1" i="1" dirty="0" err="1">
                <a:solidFill>
                  <a:srgbClr val="C00000"/>
                </a:solidFill>
              </a:rPr>
              <a:t>≈συγγενείς</a:t>
            </a:r>
            <a:r>
              <a:rPr lang="el-GR" sz="2800" b="1" i="1" dirty="0">
                <a:solidFill>
                  <a:srgbClr val="C00000"/>
                </a:solidFill>
              </a:rPr>
              <a:t> δυσπλασίες. Αυτή η κατηγορία φαρμάκων θα πρέπει να χορηγείται μόνο σε χρόνια σοβαρά συμπτώματα και μόνο για ≤4w</a:t>
            </a:r>
            <a:r>
              <a:rPr lang="el-GR" sz="2800" b="1" dirty="0" smtClean="0">
                <a:solidFill>
                  <a:srgbClr val="C00000"/>
                </a:solidFill>
              </a:rPr>
              <a:t>​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endParaRPr lang="el-GR" sz="2800" b="1" dirty="0">
              <a:solidFill>
                <a:srgbClr val="C00000"/>
              </a:solidFill>
            </a:endParaRPr>
          </a:p>
          <a:p>
            <a:pPr fontAlgn="base"/>
            <a:r>
              <a:rPr lang="el-GR" b="1" dirty="0" err="1"/>
              <a:t>Βουσπιρόνη</a:t>
            </a:r>
            <a:r>
              <a:rPr lang="el-GR" b="1" dirty="0"/>
              <a:t> (</a:t>
            </a:r>
            <a:r>
              <a:rPr lang="el-GR" b="1" dirty="0" err="1"/>
              <a:t>Buspar</a:t>
            </a:r>
            <a:r>
              <a:rPr lang="el-GR" b="1" dirty="0"/>
              <a:t>)</a:t>
            </a:r>
            <a:r>
              <a:rPr lang="el-GR" b="1" dirty="0" err="1"/>
              <a:t>→</a:t>
            </a:r>
            <a:r>
              <a:rPr lang="el-GR" dirty="0" err="1"/>
              <a:t>GAD</a:t>
            </a:r>
            <a:r>
              <a:rPr lang="el-GR" dirty="0"/>
              <a:t>. Σε αντίθεση με τις </a:t>
            </a:r>
            <a:r>
              <a:rPr lang="el-GR" dirty="0" err="1"/>
              <a:t>βενζοδιαζεπίνες</a:t>
            </a:r>
            <a:r>
              <a:rPr lang="el-GR" dirty="0"/>
              <a:t> χρειάζεται </a:t>
            </a:r>
            <a:r>
              <a:rPr lang="el-GR" dirty="0" err="1"/>
              <a:t>τουλάζιστον</a:t>
            </a:r>
            <a:r>
              <a:rPr lang="el-GR" dirty="0"/>
              <a:t> 2w για να δράσει.​</a:t>
            </a:r>
          </a:p>
          <a:p>
            <a:pPr lvl="8" fontAlgn="base">
              <a:buNone/>
            </a:pPr>
            <a:r>
              <a:rPr lang="el-GR" sz="2100" dirty="0" smtClean="0"/>
              <a:t>				</a:t>
            </a:r>
          </a:p>
          <a:p>
            <a:pPr lvl="8" fontAlgn="base">
              <a:buNone/>
            </a:pPr>
            <a:r>
              <a:rPr lang="el-GR" sz="2100" dirty="0" smtClean="0"/>
              <a:t>				</a:t>
            </a:r>
            <a:r>
              <a:rPr lang="en-US" sz="2100" dirty="0" smtClean="0"/>
              <a:t>Tidy</a:t>
            </a:r>
            <a:r>
              <a:rPr lang="el-GR" sz="2100" dirty="0" smtClean="0"/>
              <a:t> </a:t>
            </a:r>
            <a:r>
              <a:rPr lang="en-US" sz="2100" dirty="0" smtClean="0"/>
              <a:t>Colin (2014)</a:t>
            </a:r>
            <a:endParaRPr lang="el-GR" sz="2100" dirty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6948264" y="573325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l-GR" b="1" dirty="0"/>
              <a:t>'Ζ' </a:t>
            </a:r>
            <a:r>
              <a:rPr lang="el-GR" b="1" dirty="0" err="1"/>
              <a:t>drugs</a:t>
            </a:r>
            <a:r>
              <a:rPr lang="el-GR" b="1" dirty="0"/>
              <a:t> (</a:t>
            </a:r>
            <a:r>
              <a:rPr lang="el-GR" b="1" dirty="0" err="1"/>
              <a:t>zopiclone</a:t>
            </a:r>
            <a:r>
              <a:rPr lang="el-GR" b="1" dirty="0"/>
              <a:t>, </a:t>
            </a:r>
            <a:r>
              <a:rPr lang="el-GR" b="1" dirty="0" err="1"/>
              <a:t>zolpidem,zaleplon</a:t>
            </a:r>
            <a:r>
              <a:rPr lang="el-GR" b="1" dirty="0"/>
              <a:t>)</a:t>
            </a:r>
            <a:r>
              <a:rPr lang="el-GR" dirty="0"/>
              <a:t>​</a:t>
            </a:r>
          </a:p>
          <a:p>
            <a:pPr fontAlgn="base">
              <a:buNone/>
            </a:pPr>
            <a:r>
              <a:rPr lang="el-GR" sz="2600" b="1" i="1" dirty="0">
                <a:solidFill>
                  <a:srgbClr val="C00000"/>
                </a:solidFill>
              </a:rPr>
              <a:t>Υπήρξαν αναφορές υποθερμίας και αναπνευστικής καταστολής όταν λαμβάνονται στο 3</a:t>
            </a:r>
            <a:r>
              <a:rPr lang="el-GR" sz="2600" b="1" i="1" baseline="30000" dirty="0">
                <a:solidFill>
                  <a:srgbClr val="C00000"/>
                </a:solidFill>
              </a:rPr>
              <a:t>ο</a:t>
            </a:r>
            <a:r>
              <a:rPr lang="el-GR" sz="2600" b="1" i="1" dirty="0">
                <a:solidFill>
                  <a:srgbClr val="C00000"/>
                </a:solidFill>
              </a:rPr>
              <a:t> 3μηνο.Συνιστάται αποφυγή χορήγησης λόγω έλλειψης στοιχείων.</a:t>
            </a:r>
            <a:r>
              <a:rPr lang="el-GR" sz="2600" b="1" dirty="0" smtClean="0">
                <a:solidFill>
                  <a:srgbClr val="C00000"/>
                </a:solidFill>
              </a:rPr>
              <a:t>​</a:t>
            </a:r>
          </a:p>
          <a:p>
            <a:pPr fontAlgn="base">
              <a:buNone/>
            </a:pPr>
            <a:endParaRPr lang="el-GR" sz="2600" b="1" dirty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b="1" dirty="0"/>
              <a:t>Βήτα-Αναστολείς</a:t>
            </a:r>
            <a:r>
              <a:rPr lang="el-GR" dirty="0"/>
              <a:t>​</a:t>
            </a:r>
          </a:p>
          <a:p>
            <a:pPr fontAlgn="base">
              <a:buNone/>
            </a:pPr>
            <a:r>
              <a:rPr lang="el-GR" sz="2800" dirty="0" smtClean="0"/>
              <a:t>Ελέγχουν κάποια από τα</a:t>
            </a:r>
            <a:r>
              <a:rPr lang="el-GR" sz="2800" dirty="0"/>
              <a:t> σωματικά συμπτώματα του άγχους(τρέμουλο, </a:t>
            </a:r>
            <a:endParaRPr lang="en-US" sz="2800" dirty="0" smtClean="0"/>
          </a:p>
          <a:p>
            <a:pPr fontAlgn="base">
              <a:buNone/>
            </a:pPr>
            <a:r>
              <a:rPr lang="en-US" sz="2800" dirty="0" smtClean="0"/>
              <a:t>     </a:t>
            </a:r>
            <a:r>
              <a:rPr lang="el-GR" sz="2800" dirty="0" smtClean="0"/>
              <a:t>εφίδρωση</a:t>
            </a:r>
            <a:r>
              <a:rPr lang="el-GR" sz="2800" dirty="0"/>
              <a:t>)</a:t>
            </a:r>
            <a:r>
              <a:rPr lang="el-GR" sz="2800" dirty="0" smtClean="0"/>
              <a:t>​</a:t>
            </a:r>
            <a:endParaRPr lang="el-GR" sz="2800" dirty="0"/>
          </a:p>
          <a:p>
            <a:pPr fontAlgn="base"/>
            <a:r>
              <a:rPr lang="el-GR" dirty="0" err="1"/>
              <a:t>Προπαρανόλη</a:t>
            </a:r>
            <a:r>
              <a:rPr lang="el-GR" dirty="0"/>
              <a:t> (</a:t>
            </a:r>
            <a:r>
              <a:rPr lang="el-GR" dirty="0" err="1"/>
              <a:t>Inderal</a:t>
            </a:r>
            <a:r>
              <a:rPr lang="el-GR" dirty="0"/>
              <a:t>)</a:t>
            </a:r>
            <a:r>
              <a:rPr lang="el-GR" dirty="0" err="1"/>
              <a:t>→θεραπεία</a:t>
            </a:r>
            <a:r>
              <a:rPr lang="el-GR" dirty="0"/>
              <a:t> παθήσεων καρδίας, ↑ ΑΠ​</a:t>
            </a:r>
          </a:p>
          <a:p>
            <a:pPr>
              <a:buNone/>
            </a:pPr>
            <a:r>
              <a:rPr lang="el-GR" dirty="0" smtClean="0"/>
              <a:t>								</a:t>
            </a:r>
            <a:r>
              <a:rPr lang="en-US" sz="2100" dirty="0" smtClean="0"/>
              <a:t>Tidy</a:t>
            </a:r>
            <a:r>
              <a:rPr lang="el-GR" sz="2100" dirty="0" smtClean="0"/>
              <a:t> </a:t>
            </a:r>
            <a:r>
              <a:rPr lang="en-US" sz="2100" dirty="0" smtClean="0"/>
              <a:t>Colin (2014)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948264" y="609329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Ανεπιθύμητες Ενέργειες</a:t>
            </a:r>
            <a:r>
              <a:rPr lang="el-GR" dirty="0"/>
              <a:t>​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l-GR" b="1" dirty="0" err="1"/>
              <a:t>Βενζοδιαζεπίνες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Υπνηλία​</a:t>
            </a:r>
          </a:p>
          <a:p>
            <a:pPr fontAlgn="base"/>
            <a:r>
              <a:rPr lang="el-GR" dirty="0"/>
              <a:t>Ζάλη​</a:t>
            </a:r>
          </a:p>
          <a:p>
            <a:pPr fontAlgn="base"/>
            <a:r>
              <a:rPr lang="el-GR" dirty="0"/>
              <a:t>Θολή όραση​</a:t>
            </a:r>
          </a:p>
          <a:p>
            <a:pPr fontAlgn="base"/>
            <a:r>
              <a:rPr lang="el-GR" dirty="0"/>
              <a:t>Κεφαλαλγία​</a:t>
            </a:r>
          </a:p>
          <a:p>
            <a:pPr fontAlgn="base"/>
            <a:r>
              <a:rPr lang="el-GR" dirty="0"/>
              <a:t>Σύγχυση​</a:t>
            </a:r>
          </a:p>
          <a:p>
            <a:pPr fontAlgn="base"/>
            <a:r>
              <a:rPr lang="el-GR" dirty="0"/>
              <a:t>Μέθη​</a:t>
            </a:r>
          </a:p>
          <a:p>
            <a:pPr fontAlgn="base"/>
            <a:r>
              <a:rPr lang="el-GR" dirty="0"/>
              <a:t>Εφιάλτες​</a:t>
            </a:r>
          </a:p>
          <a:p>
            <a:pPr fontAlgn="base">
              <a:buNone/>
            </a:pPr>
            <a:r>
              <a:rPr lang="el-GR" dirty="0"/>
              <a:t>​</a:t>
            </a:r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l-GR" b="1" dirty="0" err="1"/>
              <a:t>Βουσπιρόνη</a:t>
            </a:r>
            <a:r>
              <a:rPr lang="el-GR" dirty="0"/>
              <a:t>:​</a:t>
            </a:r>
          </a:p>
          <a:p>
            <a:pPr fontAlgn="base"/>
            <a:r>
              <a:rPr lang="el-GR" dirty="0"/>
              <a:t>Ζάλη​</a:t>
            </a:r>
          </a:p>
          <a:p>
            <a:pPr fontAlgn="base"/>
            <a:r>
              <a:rPr lang="el-GR" dirty="0" smtClean="0"/>
              <a:t>Κε</a:t>
            </a:r>
            <a:r>
              <a:rPr lang="el-GR" dirty="0" smtClean="0"/>
              <a:t>φ</a:t>
            </a:r>
            <a:r>
              <a:rPr lang="el-GR" dirty="0" smtClean="0"/>
              <a:t>αλαλγία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Ναυτία​</a:t>
            </a:r>
          </a:p>
          <a:p>
            <a:pPr fontAlgn="base"/>
            <a:r>
              <a:rPr lang="el-GR" dirty="0"/>
              <a:t>Νευρικότητα​</a:t>
            </a:r>
          </a:p>
          <a:p>
            <a:pPr fontAlgn="base"/>
            <a:r>
              <a:rPr lang="el-GR" dirty="0"/>
              <a:t>Προβλήματα στον ύπνο​</a:t>
            </a:r>
          </a:p>
          <a:p>
            <a:pPr fontAlgn="base">
              <a:buNone/>
            </a:pPr>
            <a:r>
              <a:rPr lang="el-GR" dirty="0"/>
              <a:t>​</a:t>
            </a:r>
          </a:p>
          <a:p>
            <a:pPr fontAlgn="base">
              <a:buNone/>
            </a:pPr>
            <a:r>
              <a:rPr lang="el-GR" b="1" dirty="0"/>
              <a:t>Βήτα-Αναστολείς: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Κόπωση​</a:t>
            </a:r>
          </a:p>
          <a:p>
            <a:pPr fontAlgn="base"/>
            <a:r>
              <a:rPr lang="el-GR" dirty="0"/>
              <a:t>Κρύα χέρια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r>
              <a:rPr lang="el-GR" sz="2600" b="1" dirty="0" smtClean="0">
                <a:solidFill>
                  <a:srgbClr val="C00000"/>
                </a:solidFill>
              </a:rPr>
              <a:t>δεν συνιστώνται σε άτομα με</a:t>
            </a:r>
          </a:p>
          <a:p>
            <a:pPr fontAlgn="base">
              <a:buNone/>
            </a:pPr>
            <a:r>
              <a:rPr lang="el-GR" sz="2600" b="1" dirty="0" smtClean="0">
                <a:solidFill>
                  <a:srgbClr val="C00000"/>
                </a:solidFill>
              </a:rPr>
              <a:t> άσθμα/διαβήτη</a:t>
            </a:r>
          </a:p>
          <a:p>
            <a:pPr fontAlgn="base">
              <a:buNone/>
            </a:pPr>
            <a:r>
              <a:rPr lang="el-GR" sz="2600" b="1" dirty="0" err="1" smtClean="0">
                <a:solidFill>
                  <a:srgbClr val="C00000"/>
                </a:solidFill>
              </a:rPr>
              <a:t>≈επιδείνωση</a:t>
            </a:r>
            <a:r>
              <a:rPr lang="el-GR" sz="2600" b="1" dirty="0" smtClean="0">
                <a:solidFill>
                  <a:srgbClr val="C00000"/>
                </a:solidFill>
              </a:rPr>
              <a:t> συμπτωμάτων​</a:t>
            </a:r>
            <a:endParaRPr lang="el-GR" sz="2600" b="1" dirty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7668344" y="630932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Mood Stabilizers &amp; </a:t>
            </a:r>
            <a:r>
              <a:rPr lang="el-GR" b="1" dirty="0"/>
              <a:t>Αντισπασμωδικά</a:t>
            </a:r>
            <a:r>
              <a:rPr lang="el-GR" dirty="0"/>
              <a:t>​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l-GR" dirty="0" err="1"/>
              <a:t>Βαλπροϊκό</a:t>
            </a:r>
            <a:r>
              <a:rPr lang="el-GR" dirty="0"/>
              <a:t> οξύ/</a:t>
            </a:r>
            <a:r>
              <a:rPr lang="el-GR" dirty="0" err="1"/>
              <a:t>Βαλπροϊκό</a:t>
            </a:r>
            <a:r>
              <a:rPr lang="el-GR" dirty="0"/>
              <a:t> Νάτριο (</a:t>
            </a:r>
            <a:r>
              <a:rPr lang="en-US" dirty="0" err="1"/>
              <a:t>Depakote</a:t>
            </a:r>
            <a:r>
              <a:rPr lang="en-US" dirty="0"/>
              <a:t>)</a:t>
            </a:r>
            <a:r>
              <a:rPr lang="en-US" sz="2600" b="1" dirty="0">
                <a:solidFill>
                  <a:srgbClr val="C00000"/>
                </a:solidFill>
              </a:rPr>
              <a:t> </a:t>
            </a:r>
            <a:r>
              <a:rPr lang="en-US" sz="2600" b="1" dirty="0" smtClean="0">
                <a:solidFill>
                  <a:srgbClr val="C00000"/>
                </a:solidFill>
              </a:rPr>
              <a:t>↑</a:t>
            </a:r>
            <a:endParaRPr lang="el-GR" sz="26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sz="2600" b="1" dirty="0" smtClean="0">
                <a:solidFill>
                  <a:srgbClr val="C00000"/>
                </a:solidFill>
              </a:rPr>
              <a:t>     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l-GR" sz="2600" b="1" dirty="0" smtClean="0">
                <a:solidFill>
                  <a:srgbClr val="C00000"/>
                </a:solidFill>
              </a:rPr>
              <a:t>πιθανότητα</a:t>
            </a:r>
            <a:r>
              <a:rPr lang="el-GR" sz="2600" b="1" dirty="0">
                <a:solidFill>
                  <a:srgbClr val="C00000"/>
                </a:solidFill>
              </a:rPr>
              <a:t> </a:t>
            </a:r>
            <a:r>
              <a:rPr lang="el-GR" sz="2600" b="1" dirty="0" err="1">
                <a:solidFill>
                  <a:srgbClr val="C00000"/>
                </a:solidFill>
              </a:rPr>
              <a:t>τερατογένεσης</a:t>
            </a:r>
            <a:r>
              <a:rPr lang="el-GR" sz="2600" b="1" dirty="0">
                <a:solidFill>
                  <a:srgbClr val="C00000"/>
                </a:solidFill>
              </a:rPr>
              <a:t> τις πρώτες 28</a:t>
            </a:r>
            <a:r>
              <a:rPr lang="en-US" sz="2600" b="1" dirty="0">
                <a:solidFill>
                  <a:srgbClr val="C00000"/>
                </a:solidFill>
              </a:rPr>
              <a:t>d </a:t>
            </a:r>
            <a:r>
              <a:rPr lang="el-GR" sz="2600" b="1" dirty="0">
                <a:solidFill>
                  <a:srgbClr val="C00000"/>
                </a:solidFill>
              </a:rPr>
              <a:t>και προκαλεί μακροπρόθεσμες επιδράσεις στη γνωστική ανάπτυξη</a:t>
            </a:r>
            <a:r>
              <a:rPr lang="el-GR" sz="2600" b="1" dirty="0" smtClean="0">
                <a:solidFill>
                  <a:srgbClr val="C00000"/>
                </a:solidFill>
              </a:rPr>
              <a:t>.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C00000"/>
                </a:solidFill>
              </a:rPr>
              <a:t>      </a:t>
            </a:r>
            <a:r>
              <a:rPr lang="el-GR" sz="2600" b="1" dirty="0" smtClean="0">
                <a:solidFill>
                  <a:srgbClr val="C00000"/>
                </a:solidFill>
              </a:rPr>
              <a:t>Αντενδείκνυται</a:t>
            </a:r>
            <a:r>
              <a:rPr lang="el-GR" sz="2600" b="1" dirty="0">
                <a:solidFill>
                  <a:srgbClr val="C00000"/>
                </a:solidFill>
              </a:rPr>
              <a:t> στην κύηση.</a:t>
            </a:r>
            <a:r>
              <a:rPr lang="el-GR" sz="2600" b="1" dirty="0" smtClean="0">
                <a:solidFill>
                  <a:srgbClr val="C00000"/>
                </a:solidFill>
              </a:rPr>
              <a:t>​</a:t>
            </a:r>
          </a:p>
          <a:p>
            <a:pPr fontAlgn="base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fontAlgn="base"/>
            <a:r>
              <a:rPr lang="el-GR" dirty="0" err="1"/>
              <a:t>Καρβαμαζεπίνη</a:t>
            </a:r>
            <a:r>
              <a:rPr lang="el-GR" dirty="0"/>
              <a:t> (</a:t>
            </a:r>
            <a:r>
              <a:rPr lang="en-US" dirty="0" err="1"/>
              <a:t>Tegretol</a:t>
            </a:r>
            <a:r>
              <a:rPr lang="en-US" dirty="0"/>
              <a:t>)→</a:t>
            </a:r>
            <a:r>
              <a:rPr lang="el-GR" sz="2600" b="1" dirty="0">
                <a:solidFill>
                  <a:srgbClr val="C00000"/>
                </a:solidFill>
              </a:rPr>
              <a:t>κίνδυνος ανωμαλιών </a:t>
            </a:r>
            <a:r>
              <a:rPr lang="el-GR" sz="2600" b="1" dirty="0" smtClean="0">
                <a:solidFill>
                  <a:srgbClr val="C00000"/>
                </a:solidFill>
              </a:rPr>
              <a:t>νευρικού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      </a:t>
            </a:r>
            <a:r>
              <a:rPr lang="el-GR" sz="2600" b="1" dirty="0">
                <a:solidFill>
                  <a:srgbClr val="C00000"/>
                </a:solidFill>
              </a:rPr>
              <a:t> σωλήνα και άλλων δυσπλασιών.</a:t>
            </a:r>
            <a:r>
              <a:rPr lang="el-GR" dirty="0" smtClean="0"/>
              <a:t>​</a:t>
            </a:r>
          </a:p>
          <a:p>
            <a:pPr fontAlgn="base"/>
            <a:endParaRPr lang="el-GR" dirty="0"/>
          </a:p>
          <a:p>
            <a:pPr fontAlgn="base"/>
            <a:r>
              <a:rPr lang="el-GR" dirty="0" err="1"/>
              <a:t>Λαμοτριγίνη</a:t>
            </a:r>
            <a:r>
              <a:rPr lang="el-GR" dirty="0"/>
              <a:t> (</a:t>
            </a:r>
            <a:r>
              <a:rPr lang="en-US" dirty="0" err="1"/>
              <a:t>Lamictal</a:t>
            </a:r>
            <a:r>
              <a:rPr lang="en-US" dirty="0"/>
              <a:t>)→</a:t>
            </a:r>
            <a:r>
              <a:rPr lang="el-GR" sz="2600" b="1" dirty="0">
                <a:solidFill>
                  <a:srgbClr val="C00000"/>
                </a:solidFill>
              </a:rPr>
              <a:t>κίνδυνος ανωμαλιών νευρικού σωλήνα και άλλων δυσπλασιών.</a:t>
            </a:r>
            <a:r>
              <a:rPr lang="el-GR" sz="2600" b="1" dirty="0" smtClean="0">
                <a:solidFill>
                  <a:srgbClr val="C00000"/>
                </a:solidFill>
              </a:rPr>
              <a:t>​</a:t>
            </a:r>
          </a:p>
          <a:p>
            <a:pPr fontAlgn="base">
              <a:buNone/>
            </a:pPr>
            <a:endParaRPr lang="el-GR" b="1" dirty="0">
              <a:solidFill>
                <a:srgbClr val="C00000"/>
              </a:solidFill>
            </a:endParaRPr>
          </a:p>
          <a:p>
            <a:pPr fontAlgn="base"/>
            <a:r>
              <a:rPr lang="el-GR" dirty="0" err="1"/>
              <a:t>Οξκαρβαζεπίνη</a:t>
            </a:r>
            <a:r>
              <a:rPr lang="el-GR" dirty="0"/>
              <a:t> (</a:t>
            </a:r>
            <a:r>
              <a:rPr lang="en-US" dirty="0" err="1"/>
              <a:t>Trileptal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Καρβονικό</a:t>
            </a:r>
            <a:r>
              <a:rPr lang="el-GR" dirty="0"/>
              <a:t> </a:t>
            </a:r>
            <a:r>
              <a:rPr lang="el-GR" dirty="0" err="1"/>
              <a:t>Λίθιο</a:t>
            </a:r>
            <a:r>
              <a:rPr lang="el-GR" dirty="0"/>
              <a:t> (</a:t>
            </a:r>
            <a:r>
              <a:rPr lang="en-US" dirty="0" err="1"/>
              <a:t>Eskalith</a:t>
            </a:r>
            <a:r>
              <a:rPr lang="en-US" dirty="0"/>
              <a:t>)​</a:t>
            </a:r>
          </a:p>
          <a:p>
            <a:pPr fontAlgn="base">
              <a:buNone/>
            </a:pPr>
            <a:r>
              <a:rPr lang="el-GR" sz="2600" dirty="0" smtClean="0"/>
              <a:t>								</a:t>
            </a:r>
          </a:p>
          <a:p>
            <a:pPr fontAlgn="base">
              <a:buNone/>
            </a:pPr>
            <a:r>
              <a:rPr lang="el-GR" sz="2600" dirty="0" smtClean="0"/>
              <a:t>								</a:t>
            </a:r>
            <a:r>
              <a:rPr lang="en-US" sz="2600" dirty="0" smtClean="0"/>
              <a:t>Tidy</a:t>
            </a:r>
            <a:r>
              <a:rPr lang="el-GR" sz="2600" dirty="0" smtClean="0"/>
              <a:t> </a:t>
            </a:r>
            <a:r>
              <a:rPr lang="en-US" sz="2600" dirty="0" smtClean="0"/>
              <a:t>Colin (2014)</a:t>
            </a:r>
            <a:endParaRPr lang="en-US" sz="2600" dirty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516216" y="6309320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n-US" dirty="0" smtClean="0"/>
              <a:t> et al, 2013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948264" y="602128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agebo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11355">
            <a:off x="6361900" y="205725"/>
            <a:ext cx="1696215" cy="169621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l-GR" b="1" dirty="0" err="1"/>
              <a:t>Λίθιο</a:t>
            </a:r>
            <a:r>
              <a:rPr lang="el-GR" b="1" dirty="0"/>
              <a:t> </a:t>
            </a:r>
            <a:r>
              <a:rPr lang="el-GR" dirty="0" smtClean="0"/>
              <a:t>:</a:t>
            </a:r>
          </a:p>
          <a:p>
            <a:pPr fontAlgn="base">
              <a:buNone/>
            </a:pPr>
            <a:r>
              <a:rPr lang="el-GR" sz="3000" b="1" dirty="0" smtClean="0">
                <a:solidFill>
                  <a:srgbClr val="C00000"/>
                </a:solidFill>
              </a:rPr>
              <a:t>~​</a:t>
            </a:r>
            <a:r>
              <a:rPr lang="el-GR" sz="2200" b="1" dirty="0" smtClean="0">
                <a:solidFill>
                  <a:srgbClr val="C00000"/>
                </a:solidFill>
              </a:rPr>
              <a:t>Καρδιακές</a:t>
            </a:r>
            <a:r>
              <a:rPr lang="el-GR" sz="2200" b="1" dirty="0">
                <a:solidFill>
                  <a:srgbClr val="C00000"/>
                </a:solidFill>
              </a:rPr>
              <a:t> ανωμαλίες στο έμβρυο ιδίως σε λήψη στο 1</a:t>
            </a:r>
            <a:r>
              <a:rPr lang="el-GR" sz="2200" b="1" baseline="30000" dirty="0">
                <a:solidFill>
                  <a:srgbClr val="C00000"/>
                </a:solidFill>
              </a:rPr>
              <a:t>ο</a:t>
            </a:r>
            <a:r>
              <a:rPr lang="el-GR" sz="2200" b="1" dirty="0">
                <a:solidFill>
                  <a:srgbClr val="C00000"/>
                </a:solidFill>
              </a:rPr>
              <a:t> 3μηνο.Σε μια </a:t>
            </a:r>
            <a:endParaRPr lang="el-GR" sz="22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sz="2200" b="1" dirty="0" smtClean="0">
                <a:solidFill>
                  <a:srgbClr val="C00000"/>
                </a:solidFill>
              </a:rPr>
              <a:t>    γυναίκα </a:t>
            </a:r>
            <a:r>
              <a:rPr lang="el-GR" sz="2200" b="1" dirty="0">
                <a:solidFill>
                  <a:srgbClr val="C00000"/>
                </a:solidFill>
              </a:rPr>
              <a:t>που προγραμματίζει κύηση θα πρέπει αυτό </a:t>
            </a:r>
            <a:r>
              <a:rPr lang="el-GR" sz="2200" b="1" dirty="0" smtClean="0">
                <a:solidFill>
                  <a:srgbClr val="C00000"/>
                </a:solidFill>
              </a:rPr>
              <a:t>να</a:t>
            </a:r>
          </a:p>
          <a:p>
            <a:pPr fontAlgn="base">
              <a:buNone/>
            </a:pPr>
            <a:r>
              <a:rPr lang="el-GR" sz="2200" b="1" dirty="0" smtClean="0">
                <a:solidFill>
                  <a:srgbClr val="C00000"/>
                </a:solidFill>
              </a:rPr>
              <a:t>    λαμβάνεται</a:t>
            </a:r>
            <a:r>
              <a:rPr lang="el-GR" sz="2200" b="1" dirty="0">
                <a:solidFill>
                  <a:srgbClr val="C00000"/>
                </a:solidFill>
              </a:rPr>
              <a:t> μετά τις 4w.</a:t>
            </a:r>
            <a:r>
              <a:rPr lang="el-GR" sz="3000" b="1" dirty="0">
                <a:solidFill>
                  <a:srgbClr val="C00000"/>
                </a:solidFill>
              </a:rPr>
              <a:t> </a:t>
            </a:r>
            <a:endParaRPr lang="el-GR" sz="30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dirty="0"/>
              <a:t> </a:t>
            </a:r>
            <a:endParaRPr lang="el-GR" dirty="0" smtClean="0"/>
          </a:p>
          <a:p>
            <a:pPr fontAlgn="base">
              <a:buNone/>
            </a:pPr>
            <a:r>
              <a:rPr lang="el-GR" dirty="0" smtClean="0"/>
              <a:t>Αν</a:t>
            </a:r>
            <a:r>
              <a:rPr lang="el-GR" dirty="0"/>
              <a:t> το </a:t>
            </a:r>
            <a:r>
              <a:rPr lang="el-GR" dirty="0" err="1"/>
              <a:t>λίθιο</a:t>
            </a:r>
            <a:r>
              <a:rPr lang="el-GR" dirty="0"/>
              <a:t> είναι το μόνο </a:t>
            </a:r>
            <a:r>
              <a:rPr lang="el-GR" dirty="0" smtClean="0"/>
              <a:t>αποτελεσματικό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  </a:t>
            </a:r>
            <a:r>
              <a:rPr lang="el-GR" dirty="0" smtClean="0"/>
              <a:t>φάρμακο</a:t>
            </a:r>
            <a:r>
              <a:rPr lang="el-GR" dirty="0"/>
              <a:t> και η ασθενής δεν </a:t>
            </a:r>
            <a:r>
              <a:rPr lang="el-GR" dirty="0" smtClean="0"/>
              <a:t>πρόκειται</a:t>
            </a:r>
          </a:p>
          <a:p>
            <a:pPr fontAlgn="base">
              <a:buNone/>
            </a:pPr>
            <a:r>
              <a:rPr lang="el-GR" dirty="0" smtClean="0"/>
              <a:t>  να</a:t>
            </a:r>
            <a:r>
              <a:rPr lang="el-GR" dirty="0"/>
              <a:t> θηλάσει τότε εισάγεται εκ νέου κατά το 2</a:t>
            </a:r>
            <a:r>
              <a:rPr lang="el-GR" baseline="30000" dirty="0"/>
              <a:t>ο</a:t>
            </a:r>
            <a:r>
              <a:rPr lang="el-GR" dirty="0"/>
              <a:t> </a:t>
            </a:r>
            <a:endParaRPr lang="el-GR" dirty="0" smtClean="0"/>
          </a:p>
          <a:p>
            <a:pPr fontAlgn="base">
              <a:buNone/>
            </a:pPr>
            <a:r>
              <a:rPr lang="el-GR" dirty="0" smtClean="0"/>
              <a:t>  3μηνο</a:t>
            </a:r>
            <a:r>
              <a:rPr lang="el-GR" dirty="0"/>
              <a:t>.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r>
              <a:rPr lang="el-GR" sz="1900" dirty="0" smtClean="0"/>
              <a:t>								</a:t>
            </a:r>
            <a:r>
              <a:rPr lang="en-US" sz="1900" dirty="0" smtClean="0"/>
              <a:t>Tidy</a:t>
            </a:r>
            <a:r>
              <a:rPr lang="el-GR" sz="1900" dirty="0" smtClean="0"/>
              <a:t> </a:t>
            </a:r>
            <a:r>
              <a:rPr lang="en-US" sz="1900" dirty="0" smtClean="0"/>
              <a:t>Colin (2014)</a:t>
            </a:r>
            <a:endParaRPr lang="el-GR" sz="1900" dirty="0"/>
          </a:p>
          <a:p>
            <a:pPr lvl="8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948264" y="573325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  <p:pic>
        <p:nvPicPr>
          <p:cNvPr id="7" name="6 - Εικόνα" descr="in pregnancy benzodiazepines mood stabiliz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5373216"/>
            <a:ext cx="4207968" cy="123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Ανεπιθύμητες Ενέργειες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l-GR" b="1" dirty="0" err="1"/>
              <a:t>Λίθιο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Απώλεια συντονισμού​</a:t>
            </a:r>
          </a:p>
          <a:p>
            <a:pPr fontAlgn="base"/>
            <a:r>
              <a:rPr lang="el-GR" dirty="0"/>
              <a:t>Πολυδιψία​</a:t>
            </a:r>
          </a:p>
          <a:p>
            <a:pPr fontAlgn="base"/>
            <a:r>
              <a:rPr lang="el-GR" dirty="0"/>
              <a:t>Συχνοουρία​</a:t>
            </a:r>
          </a:p>
          <a:p>
            <a:pPr fontAlgn="base"/>
            <a:r>
              <a:rPr lang="el-GR" dirty="0" err="1"/>
              <a:t>Black</a:t>
            </a:r>
            <a:r>
              <a:rPr lang="el-GR" dirty="0"/>
              <a:t>-</a:t>
            </a:r>
            <a:r>
              <a:rPr lang="el-GR" dirty="0" err="1"/>
              <a:t>outs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Κρίσεις​</a:t>
            </a:r>
          </a:p>
          <a:p>
            <a:pPr fontAlgn="base"/>
            <a:r>
              <a:rPr lang="el-GR" dirty="0"/>
              <a:t>Μπερδεμένη ομιλία​</a:t>
            </a:r>
          </a:p>
          <a:p>
            <a:pPr fontAlgn="base"/>
            <a:r>
              <a:rPr lang="el-GR" dirty="0"/>
              <a:t>Αλλαγές στην όραση​</a:t>
            </a:r>
          </a:p>
          <a:p>
            <a:pPr fontAlgn="base"/>
            <a:r>
              <a:rPr lang="el-GR" dirty="0"/>
              <a:t>Κνησμός, εξάνθημα​</a:t>
            </a:r>
          </a:p>
          <a:p>
            <a:pPr fontAlgn="base"/>
            <a:r>
              <a:rPr lang="el-GR" dirty="0"/>
              <a:t>Πρήξιμο προσώπου ή </a:t>
            </a:r>
            <a:endParaRPr lang="el-GR" dirty="0" smtClean="0"/>
          </a:p>
          <a:p>
            <a:pPr fontAlgn="base">
              <a:buNone/>
            </a:pPr>
            <a:r>
              <a:rPr lang="el-GR" dirty="0" smtClean="0"/>
              <a:t>κάτω άκρων</a:t>
            </a:r>
            <a:endParaRPr lang="el-GR" dirty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l-GR" b="1" dirty="0" err="1"/>
              <a:t>Βαλπροϊκό</a:t>
            </a:r>
            <a:r>
              <a:rPr lang="el-GR" b="1" dirty="0"/>
              <a:t> οξύ: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Αλλαγές στο βάρος​</a:t>
            </a:r>
          </a:p>
          <a:p>
            <a:pPr fontAlgn="base"/>
            <a:r>
              <a:rPr lang="el-GR" dirty="0"/>
              <a:t>Ναυτία​</a:t>
            </a:r>
          </a:p>
          <a:p>
            <a:pPr fontAlgn="base"/>
            <a:r>
              <a:rPr lang="el-GR" dirty="0"/>
              <a:t>Πόνος στο στομάχι​</a:t>
            </a:r>
          </a:p>
          <a:p>
            <a:pPr fontAlgn="base"/>
            <a:r>
              <a:rPr lang="el-GR" dirty="0"/>
              <a:t>Έμετος​</a:t>
            </a:r>
          </a:p>
          <a:p>
            <a:pPr fontAlgn="base"/>
            <a:r>
              <a:rPr lang="el-GR" dirty="0"/>
              <a:t>Ανορεξία​</a:t>
            </a:r>
          </a:p>
          <a:p>
            <a:pPr fontAlgn="base"/>
            <a:r>
              <a:rPr lang="el-GR" dirty="0"/>
              <a:t>Απώλεια όρεξης</a:t>
            </a:r>
            <a:r>
              <a:rPr lang="el-GR" dirty="0" smtClean="0"/>
              <a:t>​</a:t>
            </a:r>
          </a:p>
          <a:p>
            <a:pPr fontAlgn="base"/>
            <a:endParaRPr lang="el-GR" dirty="0"/>
          </a:p>
          <a:p>
            <a:pPr fontAlgn="base">
              <a:buNone/>
            </a:pPr>
            <a:r>
              <a:rPr lang="el-GR" b="1" dirty="0" err="1"/>
              <a:t>Λαμοτριγίνη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σπάνιο αλλά σοβαρό εξάνθημα </a:t>
            </a:r>
            <a:r>
              <a:rPr lang="el-GR" dirty="0" err="1"/>
              <a:t>δέρματος≈μόνιμη</a:t>
            </a:r>
            <a:r>
              <a:rPr lang="el-GR" dirty="0"/>
              <a:t> αναπηρία​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7452320" y="623731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Αντιψυχωσικά</a:t>
            </a:r>
            <a:r>
              <a:rPr lang="el-GR" dirty="0"/>
              <a:t>​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n-US" b="1" dirty="0"/>
              <a:t>“Typical” </a:t>
            </a:r>
            <a:r>
              <a:rPr lang="el-GR" b="1" dirty="0" err="1"/>
              <a:t>αντιψυχωσικά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Χλωροπρομαζίνη</a:t>
            </a:r>
            <a:r>
              <a:rPr lang="el-GR" dirty="0"/>
              <a:t> (</a:t>
            </a:r>
            <a:r>
              <a:rPr lang="en-US" dirty="0" err="1"/>
              <a:t>Thorazine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Αλοπεριδόλη</a:t>
            </a:r>
            <a:r>
              <a:rPr lang="el-GR" dirty="0"/>
              <a:t> (</a:t>
            </a:r>
            <a:r>
              <a:rPr lang="en-US" dirty="0" err="1"/>
              <a:t>Haldol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Περφεναζίνη</a:t>
            </a:r>
            <a:r>
              <a:rPr lang="el-GR" dirty="0"/>
              <a:t> (</a:t>
            </a:r>
            <a:r>
              <a:rPr lang="el-GR" dirty="0" err="1"/>
              <a:t>γενόσιμο</a:t>
            </a:r>
            <a:r>
              <a:rPr lang="el-GR" dirty="0"/>
              <a:t>)​</a:t>
            </a:r>
          </a:p>
          <a:p>
            <a:pPr fontAlgn="base"/>
            <a:r>
              <a:rPr lang="el-GR" dirty="0" err="1"/>
              <a:t>Φλουφαιναζίνη</a:t>
            </a:r>
            <a:r>
              <a:rPr lang="el-GR" dirty="0"/>
              <a:t> 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     </a:t>
            </a:r>
            <a:r>
              <a:rPr lang="el-GR" dirty="0" smtClean="0"/>
              <a:t>(</a:t>
            </a:r>
            <a:r>
              <a:rPr lang="el-GR" dirty="0" err="1"/>
              <a:t>γενόσιμο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l-GR" b="1" dirty="0"/>
              <a:t>Δεύτερης γενιάς </a:t>
            </a:r>
            <a:r>
              <a:rPr lang="el-GR" b="1" dirty="0" smtClean="0"/>
              <a:t>/“</a:t>
            </a:r>
            <a:r>
              <a:rPr lang="en-US" b="1" dirty="0"/>
              <a:t>Atypical” </a:t>
            </a:r>
            <a:r>
              <a:rPr lang="el-GR" b="1" dirty="0" err="1"/>
              <a:t>αντιψυχωσικά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Ρισπεριδόνη</a:t>
            </a:r>
            <a:r>
              <a:rPr lang="el-GR" dirty="0"/>
              <a:t> (</a:t>
            </a:r>
            <a:r>
              <a:rPr lang="en-US" dirty="0" err="1"/>
              <a:t>Risperdal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Ολανζαπίνη</a:t>
            </a:r>
            <a:r>
              <a:rPr lang="el-GR" dirty="0"/>
              <a:t> (</a:t>
            </a:r>
            <a:r>
              <a:rPr lang="en-US" dirty="0" err="1"/>
              <a:t>Zyprexa</a:t>
            </a:r>
            <a:r>
              <a:rPr lang="en-US" dirty="0"/>
              <a:t>)</a:t>
            </a:r>
            <a:r>
              <a:rPr lang="en-US" sz="2200" b="1" dirty="0">
                <a:solidFill>
                  <a:srgbClr val="C00000"/>
                </a:solidFill>
              </a:rPr>
              <a:t>~↑ </a:t>
            </a:r>
            <a:r>
              <a:rPr lang="el-GR" sz="2200" b="1" dirty="0">
                <a:solidFill>
                  <a:srgbClr val="C00000"/>
                </a:solidFill>
              </a:rPr>
              <a:t>ΣΒ και διαβήτη κύησης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Κουετιαπίνη</a:t>
            </a:r>
            <a:r>
              <a:rPr lang="el-GR" dirty="0"/>
              <a:t> (</a:t>
            </a:r>
            <a:r>
              <a:rPr lang="en-US" dirty="0" err="1"/>
              <a:t>Seroquel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Ζιπραζιδόνη</a:t>
            </a:r>
            <a:r>
              <a:rPr lang="el-GR" dirty="0"/>
              <a:t> (</a:t>
            </a:r>
            <a:r>
              <a:rPr lang="en-US" dirty="0" err="1"/>
              <a:t>Geodon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Αριπιπραζόλη</a:t>
            </a:r>
            <a:r>
              <a:rPr lang="el-GR" dirty="0"/>
              <a:t> (</a:t>
            </a:r>
            <a:r>
              <a:rPr lang="en-US" dirty="0" err="1"/>
              <a:t>Abilify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Παλιπεριδόνη</a:t>
            </a:r>
            <a:r>
              <a:rPr lang="el-GR" dirty="0"/>
              <a:t> (</a:t>
            </a:r>
            <a:r>
              <a:rPr lang="en-US" dirty="0" err="1"/>
              <a:t>Invega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Κλοζαπίνη</a:t>
            </a:r>
            <a:r>
              <a:rPr lang="el-GR" dirty="0"/>
              <a:t> (</a:t>
            </a:r>
            <a:r>
              <a:rPr lang="en-US" dirty="0" err="1"/>
              <a:t>Clozaril</a:t>
            </a:r>
            <a:r>
              <a:rPr lang="en-US" dirty="0"/>
              <a:t>)</a:t>
            </a:r>
            <a:r>
              <a:rPr lang="en-US" dirty="0" smtClean="0"/>
              <a:t>→</a:t>
            </a:r>
          </a:p>
          <a:p>
            <a:pPr fontAlgn="base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      </a:t>
            </a:r>
            <a:r>
              <a:rPr lang="el-GR" sz="2200" b="1" dirty="0" err="1" smtClean="0">
                <a:solidFill>
                  <a:srgbClr val="C00000"/>
                </a:solidFill>
              </a:rPr>
              <a:t>ακοκκιοκυτταραιμία</a:t>
            </a:r>
            <a:endParaRPr lang="el-GR" b="1" dirty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444208" y="6309320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n-US" dirty="0" smtClean="0"/>
              <a:t> et al, 2013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444208" y="594928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Οι ασθενείς με άτυπο </a:t>
            </a:r>
            <a:r>
              <a:rPr lang="el-GR" sz="3100" b="1" dirty="0" err="1"/>
              <a:t>αντιψυχωτικό</a:t>
            </a:r>
            <a:r>
              <a:rPr lang="el-GR" sz="3100" b="1" dirty="0"/>
              <a:t> στην κύηση θα πρέπει να το αντικαταστήσουν με χαμηλή δόση</a:t>
            </a:r>
            <a:r>
              <a:rPr lang="el-GR" sz="3100" dirty="0"/>
              <a:t>​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4 - Θέση περιεχομένου" descr="imagebo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1244" y="1600200"/>
            <a:ext cx="3770512" cy="452596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l-GR" dirty="0" err="1"/>
              <a:t>Αλοπεριδόλης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Χλωροπρομαζίνης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Ή </a:t>
            </a:r>
            <a:r>
              <a:rPr lang="el-GR" dirty="0" err="1"/>
              <a:t>Τριφθοπεραζίνης</a:t>
            </a:r>
            <a:endParaRPr lang="el-GR" dirty="0"/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020272" y="6021288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Tidy</a:t>
            </a:r>
            <a:r>
              <a:rPr lang="el-GR" dirty="0" smtClean="0"/>
              <a:t> </a:t>
            </a:r>
            <a:r>
              <a:rPr lang="en-US" dirty="0" smtClean="0"/>
              <a:t>Colin (2014)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7164288" y="630932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  <p:pic>
        <p:nvPicPr>
          <p:cNvPr id="8" name="7 - Εικόνα" descr="in pregnancy antipsycho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293096"/>
            <a:ext cx="3861396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Ανεπιθύμητες Ενέργειες</a:t>
            </a:r>
            <a:r>
              <a:rPr lang="el-GR" dirty="0"/>
              <a:t>​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l-GR" b="1" dirty="0"/>
              <a:t>Τυπικά </a:t>
            </a:r>
            <a:r>
              <a:rPr lang="el-GR" b="1" dirty="0" err="1"/>
              <a:t>Αντιψυχωσικά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Υπνηλία​</a:t>
            </a:r>
          </a:p>
          <a:p>
            <a:pPr fontAlgn="base"/>
            <a:r>
              <a:rPr lang="el-GR" dirty="0"/>
              <a:t>Ζάλη σε αλλαγή θέσης​</a:t>
            </a:r>
          </a:p>
          <a:p>
            <a:pPr fontAlgn="base"/>
            <a:r>
              <a:rPr lang="el-GR" dirty="0"/>
              <a:t>Θολή όραση​</a:t>
            </a:r>
          </a:p>
          <a:p>
            <a:pPr fontAlgn="base"/>
            <a:r>
              <a:rPr lang="el-GR" dirty="0"/>
              <a:t>Ταχυκαρδία​</a:t>
            </a:r>
          </a:p>
          <a:p>
            <a:pPr fontAlgn="base"/>
            <a:r>
              <a:rPr lang="el-GR" dirty="0"/>
              <a:t>Ευαισθησία στον ήλιο​</a:t>
            </a:r>
          </a:p>
          <a:p>
            <a:pPr fontAlgn="base"/>
            <a:r>
              <a:rPr lang="el-GR" dirty="0"/>
              <a:t>Εξάνθημα</a:t>
            </a:r>
            <a:r>
              <a:rPr lang="el-GR" dirty="0" smtClean="0"/>
              <a:t>​</a:t>
            </a:r>
          </a:p>
          <a:p>
            <a:pPr fontAlgn="base"/>
            <a:endParaRPr lang="el-GR" dirty="0" smtClean="0"/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sz="2300" b="1" dirty="0" smtClean="0">
                <a:solidFill>
                  <a:srgbClr val="C00000"/>
                </a:solidFill>
              </a:rPr>
              <a:t>Η</a:t>
            </a:r>
          </a:p>
          <a:p>
            <a:pPr fontAlgn="base">
              <a:buNone/>
            </a:pPr>
            <a:r>
              <a:rPr lang="el-GR" sz="2300" b="1" dirty="0" smtClean="0">
                <a:solidFill>
                  <a:srgbClr val="C00000"/>
                </a:solidFill>
              </a:rPr>
              <a:t>μακρόχρονη</a:t>
            </a:r>
            <a:r>
              <a:rPr lang="el-GR" sz="2300" b="1" dirty="0">
                <a:solidFill>
                  <a:srgbClr val="C00000"/>
                </a:solidFill>
              </a:rPr>
              <a:t> χρήση </a:t>
            </a:r>
            <a:r>
              <a:rPr lang="el-GR" sz="2300" b="1" dirty="0" smtClean="0">
                <a:solidFill>
                  <a:srgbClr val="C00000"/>
                </a:solidFill>
              </a:rPr>
              <a:t>τους</a:t>
            </a:r>
          </a:p>
          <a:p>
            <a:pPr fontAlgn="base">
              <a:buNone/>
            </a:pPr>
            <a:r>
              <a:rPr lang="el-GR" sz="2300" b="1" dirty="0">
                <a:solidFill>
                  <a:srgbClr val="C00000"/>
                </a:solidFill>
              </a:rPr>
              <a:t> </a:t>
            </a:r>
            <a:r>
              <a:rPr lang="el-GR" sz="2300" b="1" dirty="0" err="1">
                <a:solidFill>
                  <a:srgbClr val="C00000"/>
                </a:solidFill>
              </a:rPr>
              <a:t>→όψιμη</a:t>
            </a:r>
            <a:r>
              <a:rPr lang="el-GR" sz="2300" b="1" dirty="0">
                <a:solidFill>
                  <a:srgbClr val="C00000"/>
                </a:solidFill>
              </a:rPr>
              <a:t> δυσκινησία (TD</a:t>
            </a:r>
            <a:r>
              <a:rPr lang="el-GR" sz="2300" b="1" dirty="0" smtClean="0">
                <a:solidFill>
                  <a:srgbClr val="C00000"/>
                </a:solidFill>
              </a:rPr>
              <a:t>).</a:t>
            </a:r>
          </a:p>
          <a:p>
            <a:pPr fontAlgn="base">
              <a:buNone/>
            </a:pPr>
            <a:r>
              <a:rPr lang="el-GR" sz="2300" b="1" dirty="0" smtClean="0">
                <a:solidFill>
                  <a:srgbClr val="C00000"/>
                </a:solidFill>
              </a:rPr>
              <a:t>Κυμαίνεται </a:t>
            </a:r>
            <a:r>
              <a:rPr lang="el-GR" sz="2300" b="1" dirty="0">
                <a:solidFill>
                  <a:srgbClr val="C00000"/>
                </a:solidFill>
              </a:rPr>
              <a:t>από ήπια-σοβαρή </a:t>
            </a:r>
            <a:endParaRPr lang="el-GR" sz="23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sz="2300" b="1" dirty="0" smtClean="0">
                <a:solidFill>
                  <a:srgbClr val="C00000"/>
                </a:solidFill>
              </a:rPr>
              <a:t>και</a:t>
            </a:r>
            <a:r>
              <a:rPr lang="el-GR" sz="2300" b="1" dirty="0">
                <a:solidFill>
                  <a:srgbClr val="C00000"/>
                </a:solidFill>
              </a:rPr>
              <a:t> σε κάποιους το πρόβλημα </a:t>
            </a:r>
            <a:r>
              <a:rPr lang="el-GR" sz="2300" b="1" dirty="0" smtClean="0">
                <a:solidFill>
                  <a:srgbClr val="C00000"/>
                </a:solidFill>
              </a:rPr>
              <a:t>ίσως</a:t>
            </a:r>
          </a:p>
          <a:p>
            <a:pPr fontAlgn="base">
              <a:buNone/>
            </a:pPr>
            <a:r>
              <a:rPr lang="el-GR" sz="2300" b="1" dirty="0">
                <a:solidFill>
                  <a:srgbClr val="C00000"/>
                </a:solidFill>
              </a:rPr>
              <a:t> μείνει αθεράπευτο</a:t>
            </a:r>
            <a:r>
              <a:rPr lang="el-GR" dirty="0"/>
              <a:t>.​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l-GR" b="1" dirty="0"/>
              <a:t>Άτυπα </a:t>
            </a:r>
            <a:r>
              <a:rPr lang="el-GR" b="1" dirty="0" err="1"/>
              <a:t>Αντιψυχωσικά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Μείζων ↑ ΣΒ​</a:t>
            </a:r>
          </a:p>
          <a:p>
            <a:pPr fontAlgn="base"/>
            <a:r>
              <a:rPr lang="el-GR" dirty="0"/>
              <a:t>Αλλαγές στο μεταβολισμό </a:t>
            </a:r>
            <a:r>
              <a:rPr lang="el-GR" dirty="0" err="1"/>
              <a:t>→κίνδυνος</a:t>
            </a:r>
            <a:r>
              <a:rPr lang="el-GR" dirty="0"/>
              <a:t> για διαβήτη και υψηλή </a:t>
            </a:r>
            <a:r>
              <a:rPr lang="el-GR" dirty="0" err="1"/>
              <a:t>χοληστερόνη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Ακαμψία​</a:t>
            </a:r>
          </a:p>
          <a:p>
            <a:pPr fontAlgn="base"/>
            <a:r>
              <a:rPr lang="el-GR" dirty="0"/>
              <a:t>Επίμονους </a:t>
            </a:r>
            <a:r>
              <a:rPr lang="el-GR" dirty="0" err="1"/>
              <a:t>μυικούς</a:t>
            </a:r>
            <a:r>
              <a:rPr lang="el-GR" dirty="0"/>
              <a:t> σπασμούς​</a:t>
            </a:r>
          </a:p>
          <a:p>
            <a:pPr fontAlgn="base"/>
            <a:r>
              <a:rPr lang="el-GR" dirty="0"/>
              <a:t>Τρόμος​</a:t>
            </a:r>
          </a:p>
          <a:p>
            <a:pPr fontAlgn="base"/>
            <a:r>
              <a:rPr lang="el-GR" dirty="0"/>
              <a:t>Ανησυχία</a:t>
            </a: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516216" y="6093296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n-US" dirty="0" smtClean="0"/>
              <a:t> et al, 2013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588224" y="648866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Συμπερασματικά</a:t>
            </a:r>
            <a:b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Στην κύηση ΔΕΝ χορηγούνται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Αντικαταθλιπτικά</a:t>
            </a:r>
          </a:p>
          <a:p>
            <a:pPr>
              <a:buNone/>
            </a:pPr>
            <a:r>
              <a:rPr lang="el-GR" dirty="0" err="1" smtClean="0"/>
              <a:t>Παροξετίνη</a:t>
            </a:r>
            <a:r>
              <a:rPr lang="el-GR" dirty="0" smtClean="0"/>
              <a:t> στο 1</a:t>
            </a:r>
            <a:r>
              <a:rPr lang="el-GR" baseline="30000" dirty="0" smtClean="0"/>
              <a:t>ο</a:t>
            </a:r>
            <a:r>
              <a:rPr lang="el-GR" dirty="0" smtClean="0"/>
              <a:t> 3μηνο</a:t>
            </a:r>
          </a:p>
          <a:p>
            <a:r>
              <a:rPr lang="el-GR" b="1" dirty="0" smtClean="0"/>
              <a:t>Αγχολυτικά/Υπνωτικά</a:t>
            </a:r>
          </a:p>
          <a:p>
            <a:pPr>
              <a:buNone/>
            </a:pPr>
            <a:r>
              <a:rPr lang="el-GR" dirty="0" err="1" smtClean="0"/>
              <a:t>Βενζοδιαζεπίνες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‘Z’ drugs</a:t>
            </a:r>
          </a:p>
          <a:p>
            <a:r>
              <a:rPr lang="el-GR" b="1" dirty="0" err="1" smtClean="0"/>
              <a:t>Αντιψυχωσικά</a:t>
            </a:r>
            <a:endParaRPr lang="el-GR" b="1" dirty="0" smtClean="0"/>
          </a:p>
          <a:p>
            <a:pPr>
              <a:buNone/>
            </a:pPr>
            <a:r>
              <a:rPr lang="el-GR" dirty="0" err="1" smtClean="0"/>
              <a:t>Κλοζαπίνη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Depot </a:t>
            </a:r>
            <a:r>
              <a:rPr lang="el-GR" dirty="0" err="1" smtClean="0"/>
              <a:t>Αντιψυχωσικά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Τα </a:t>
            </a:r>
            <a:r>
              <a:rPr lang="el-GR" dirty="0" err="1" smtClean="0"/>
              <a:t>Αντιχολινεργικά</a:t>
            </a:r>
            <a:endParaRPr lang="el-GR" dirty="0" smtClean="0"/>
          </a:p>
          <a:p>
            <a:r>
              <a:rPr lang="en-US" b="1" dirty="0" smtClean="0"/>
              <a:t>Mood Stabilizers</a:t>
            </a:r>
            <a:r>
              <a:rPr lang="el-GR" dirty="0" smtClean="0"/>
              <a:t>(</a:t>
            </a:r>
            <a:r>
              <a:rPr lang="el-GR" dirty="0" err="1" smtClean="0"/>
              <a:t>βαλπροϊκό&gt;καρβαμαζεπίνη&gt;λαμοτριγίνη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l-GR" dirty="0" err="1" smtClean="0"/>
              <a:t>Βαλπροϊκό</a:t>
            </a:r>
            <a:endParaRPr lang="el-GR" dirty="0" smtClean="0"/>
          </a:p>
          <a:p>
            <a:pPr>
              <a:buNone/>
            </a:pPr>
            <a:r>
              <a:rPr lang="el-GR" dirty="0" err="1" smtClean="0"/>
              <a:t>Καρβαμαζεπίνη</a:t>
            </a:r>
            <a:r>
              <a:rPr lang="el-GR" dirty="0" smtClean="0"/>
              <a:t> &amp; </a:t>
            </a:r>
            <a:r>
              <a:rPr lang="el-GR" dirty="0" err="1" smtClean="0"/>
              <a:t>Λαμοτριγίνη</a:t>
            </a:r>
            <a:endParaRPr lang="el-GR" dirty="0" smtClean="0"/>
          </a:p>
          <a:p>
            <a:pPr>
              <a:buNone/>
            </a:pPr>
            <a:r>
              <a:rPr lang="el-GR" dirty="0" err="1" smtClean="0"/>
              <a:t>Λίθιο</a:t>
            </a:r>
            <a:r>
              <a:rPr lang="el-GR" dirty="0" smtClean="0"/>
              <a:t> &gt;4</a:t>
            </a:r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092280" y="6165304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Tidy</a:t>
            </a:r>
            <a:r>
              <a:rPr lang="el-GR" dirty="0" smtClean="0"/>
              <a:t> </a:t>
            </a:r>
            <a:r>
              <a:rPr lang="en-US" dirty="0" smtClean="0"/>
              <a:t>Colin (2014)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Ψυχικές Διαταραχές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n-US" dirty="0" smtClean="0"/>
              <a:t>    </a:t>
            </a:r>
            <a:r>
              <a:rPr lang="el-GR" dirty="0" smtClean="0"/>
              <a:t>Η</a:t>
            </a:r>
            <a:r>
              <a:rPr lang="el-GR" dirty="0"/>
              <a:t> ψυχική </a:t>
            </a:r>
            <a:r>
              <a:rPr lang="el-GR" dirty="0" smtClean="0"/>
              <a:t>ασθένεια καθορίζεται</a:t>
            </a:r>
            <a:r>
              <a:rPr lang="el-GR" dirty="0"/>
              <a:t> γενικά από ένα συνδυασμό </a:t>
            </a:r>
            <a:r>
              <a:rPr lang="el-GR" dirty="0" smtClean="0"/>
              <a:t>το</a:t>
            </a:r>
            <a:r>
              <a:rPr lang="el-GR" dirty="0"/>
              <a:t>υ </a:t>
            </a:r>
            <a:r>
              <a:rPr lang="el-GR" dirty="0" smtClean="0"/>
              <a:t>πώς</a:t>
            </a:r>
            <a:r>
              <a:rPr lang="el-GR" dirty="0"/>
              <a:t> ένα άτομο αισθάνεται, ενεργεί, σκέπτεται ή αντιλαμβάνεται.  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r>
              <a:rPr lang="el-GR" dirty="0" err="1" smtClean="0"/>
              <a:t>►</a:t>
            </a:r>
            <a:r>
              <a:rPr lang="el-GR" dirty="0" err="1"/>
              <a:t>Το</a:t>
            </a:r>
            <a:r>
              <a:rPr lang="el-GR" dirty="0"/>
              <a:t> εν λόγω φάρμακο που χρησιμοποιείται ανά περίπτωση χορηγείται προκειμένου να θεραπεύσει το </a:t>
            </a:r>
            <a:r>
              <a:rPr lang="el-GR" sz="3500" i="1" dirty="0"/>
              <a:t>σύμπτωμα</a:t>
            </a:r>
            <a:r>
              <a:rPr lang="el-GR" dirty="0"/>
              <a:t> </a:t>
            </a:r>
            <a:r>
              <a:rPr lang="el-GR" dirty="0" smtClean="0"/>
              <a:t>και</a:t>
            </a:r>
            <a:r>
              <a:rPr lang="el-GR" dirty="0"/>
              <a:t> </a:t>
            </a:r>
            <a:r>
              <a:rPr lang="el-GR" b="1" dirty="0" smtClean="0"/>
              <a:t>όχι</a:t>
            </a:r>
            <a:r>
              <a:rPr lang="el-GR" b="1" dirty="0"/>
              <a:t> </a:t>
            </a:r>
            <a:r>
              <a:rPr lang="el-GR" dirty="0"/>
              <a:t>την </a:t>
            </a:r>
            <a:r>
              <a:rPr lang="el-GR" sz="3500" i="1" dirty="0"/>
              <a:t>διαταραχή</a:t>
            </a:r>
            <a:r>
              <a:rPr lang="el-GR" dirty="0"/>
              <a:t> με σκοπό τη βελτίωση της </a:t>
            </a:r>
            <a:endParaRPr lang="el-GR" dirty="0" smtClean="0"/>
          </a:p>
          <a:p>
            <a:pPr fontAlgn="base">
              <a:buNone/>
            </a:pPr>
            <a:r>
              <a:rPr lang="el-GR" dirty="0" smtClean="0"/>
              <a:t>    ποιότητας</a:t>
            </a:r>
            <a:r>
              <a:rPr lang="el-GR" dirty="0"/>
              <a:t> της ζωής του </a:t>
            </a:r>
            <a:r>
              <a:rPr lang="el-GR" dirty="0" smtClean="0"/>
              <a:t>πάσχοντος.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596336" y="616530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" name="18 - Θέση περιεχομένου" descr="Φ.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684463"/>
            <a:ext cx="4140200" cy="2722562"/>
          </a:xfrm>
        </p:spPr>
      </p:pic>
      <p:sp>
        <p:nvSpPr>
          <p:cNvPr id="5" name="4 - Ορθογώνιο"/>
          <p:cNvSpPr/>
          <p:nvPr/>
        </p:nvSpPr>
        <p:spPr>
          <a:xfrm>
            <a:off x="6826699" y="6021288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l-GR" dirty="0" smtClean="0"/>
              <a:t> </a:t>
            </a:r>
            <a:r>
              <a:rPr lang="en-US" dirty="0" smtClean="0"/>
              <a:t>et al, 2013</a:t>
            </a:r>
            <a:endParaRPr lang="el-GR" dirty="0"/>
          </a:p>
        </p:txBody>
      </p:sp>
      <p:pic>
        <p:nvPicPr>
          <p:cNvPr id="17" name="16 - Εικόνα" descr="Φ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4139952" cy="2682029"/>
          </a:xfrm>
          <a:prstGeom prst="rect">
            <a:avLst/>
          </a:prstGeom>
        </p:spPr>
      </p:pic>
      <p:pic>
        <p:nvPicPr>
          <p:cNvPr id="21" name="20 - Εικόνα" descr="Φ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0"/>
            <a:ext cx="5076056" cy="3057525"/>
          </a:xfrm>
          <a:prstGeom prst="rect">
            <a:avLst/>
          </a:prstGeom>
        </p:spPr>
      </p:pic>
      <p:pic>
        <p:nvPicPr>
          <p:cNvPr id="22" name="21 - Εικόνα" descr="Φ.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6154" y="3068960"/>
            <a:ext cx="5007846" cy="3384376"/>
          </a:xfrm>
          <a:prstGeom prst="rect">
            <a:avLst/>
          </a:prstGeom>
        </p:spPr>
      </p:pic>
      <p:sp>
        <p:nvSpPr>
          <p:cNvPr id="25" name="24 - Ορθογώνιο"/>
          <p:cNvSpPr/>
          <p:nvPr/>
        </p:nvSpPr>
        <p:spPr>
          <a:xfrm>
            <a:off x="7887438" y="6488668"/>
            <a:ext cx="125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ACOG 2007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Φ.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137" cy="2996952"/>
          </a:xfrm>
        </p:spPr>
      </p:pic>
      <p:pic>
        <p:nvPicPr>
          <p:cNvPr id="8" name="7 - Εικόνα" descr="Φ.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068960"/>
            <a:ext cx="4716016" cy="3789040"/>
          </a:xfrm>
          <a:prstGeom prst="rect">
            <a:avLst/>
          </a:prstGeom>
        </p:spPr>
      </p:pic>
      <p:pic>
        <p:nvPicPr>
          <p:cNvPr id="9" name="8 - Εικόνα" descr="Φ.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3609975"/>
          </a:xfrm>
          <a:prstGeom prst="rect">
            <a:avLst/>
          </a:prstGeom>
        </p:spPr>
      </p:pic>
      <p:pic>
        <p:nvPicPr>
          <p:cNvPr id="10" name="9 - Εικόνα" descr="Φ.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7032"/>
            <a:ext cx="4355976" cy="3140968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7887438" y="6488668"/>
            <a:ext cx="125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ACOG 2007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err="1"/>
              <a:t>Lowdermilk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err="1" smtClean="0"/>
              <a:t>Perry,Cashion</a:t>
            </a:r>
            <a:r>
              <a:rPr lang="en-US" dirty="0"/>
              <a:t> (2013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 Maternity</a:t>
            </a:r>
            <a:r>
              <a:rPr lang="en-US" dirty="0"/>
              <a:t> Nursing,</a:t>
            </a:r>
            <a:r>
              <a:rPr lang="el-GR" i="1" dirty="0"/>
              <a:t>Ιατρικές εκδόσεις Λαγός </a:t>
            </a:r>
            <a:endParaRPr lang="el-GR" i="1" dirty="0" smtClean="0"/>
          </a:p>
          <a:p>
            <a:pPr fontAlgn="base">
              <a:buNone/>
            </a:pPr>
            <a:r>
              <a:rPr lang="el-GR" i="1" dirty="0" smtClean="0"/>
              <a:t>    Δημήτριος</a:t>
            </a:r>
            <a:r>
              <a:rPr lang="el-GR" i="1" dirty="0"/>
              <a:t> σελ 827.</a:t>
            </a:r>
            <a:r>
              <a:rPr lang="el-GR" dirty="0"/>
              <a:t>​</a:t>
            </a:r>
          </a:p>
          <a:p>
            <a:pPr fontAlgn="base"/>
            <a:r>
              <a:rPr lang="en-US" dirty="0" smtClean="0"/>
              <a:t>Tidy</a:t>
            </a:r>
            <a:r>
              <a:rPr lang="el-GR" dirty="0" smtClean="0"/>
              <a:t> </a:t>
            </a:r>
            <a:r>
              <a:rPr lang="en-US" dirty="0" smtClean="0"/>
              <a:t>Colin </a:t>
            </a:r>
            <a:r>
              <a:rPr lang="en-US" dirty="0"/>
              <a:t>(2014), Antenatal Mental Health Problems​</a:t>
            </a:r>
          </a:p>
          <a:p>
            <a:pPr fontAlgn="base"/>
            <a:r>
              <a:rPr lang="en-US" dirty="0"/>
              <a:t>U.S. Department of Health and Human services national institutes of Health (2010), Mental Health Medications </a:t>
            </a:r>
            <a:r>
              <a:rPr lang="en-US" i="1" dirty="0"/>
              <a:t>NIH publication</a:t>
            </a:r>
            <a:r>
              <a:rPr lang="en-US" dirty="0"/>
              <a:t> </a:t>
            </a:r>
            <a:r>
              <a:rPr lang="en-US" i="1" dirty="0"/>
              <a:t>no. 12–3929</a:t>
            </a:r>
            <a:r>
              <a:rPr lang="en-US" dirty="0" smtClean="0"/>
              <a:t>​</a:t>
            </a:r>
          </a:p>
          <a:p>
            <a:pPr fontAlgn="base"/>
            <a:r>
              <a:rPr lang="en-US" dirty="0" smtClean="0"/>
              <a:t>ACOG</a:t>
            </a:r>
            <a:r>
              <a:rPr lang="el-GR" dirty="0" smtClean="0"/>
              <a:t>, 2008,</a:t>
            </a:r>
            <a:r>
              <a:rPr lang="en-US" smtClean="0"/>
              <a:t> </a:t>
            </a:r>
            <a:r>
              <a:rPr lang="en-US" dirty="0" smtClean="0"/>
              <a:t>Guidelines on Psychiatric Medication Use During Pregnancy </a:t>
            </a:r>
            <a:r>
              <a:rPr lang="en-US" smtClean="0"/>
              <a:t>and Lactation</a:t>
            </a:r>
            <a:endParaRPr lang="en-US" dirty="0" smtClean="0"/>
          </a:p>
          <a:p>
            <a:pPr fontAlgn="base"/>
            <a:endParaRPr lang="en-US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3861048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l-GR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ΕΥΧΑΡΙΣΤΩ ΠΟΛΥ!!!</a:t>
            </a:r>
            <a:endParaRPr lang="el-GR" sz="4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Ψυχικές Διαταραχές</a:t>
            </a:r>
            <a:r>
              <a:rPr lang="el-GR" dirty="0"/>
              <a:t>​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fontAlgn="base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l-GR" dirty="0"/>
              <a:t>Κατάθλιψη​</a:t>
            </a:r>
          </a:p>
          <a:p>
            <a:pPr marL="514350" indent="-514350" fontAlgn="base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l-GR" dirty="0"/>
              <a:t>Διπολική διαταραχή ή μανιακή καταθλιπτική ασθένεια​</a:t>
            </a:r>
          </a:p>
          <a:p>
            <a:pPr marL="514350" indent="-514350" fontAlgn="base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l-GR" dirty="0"/>
              <a:t>Διαταραχές άγχους:​</a:t>
            </a:r>
          </a:p>
          <a:p>
            <a:pPr fontAlgn="base">
              <a:buNone/>
            </a:pPr>
            <a:r>
              <a:rPr lang="el-GR" dirty="0" err="1"/>
              <a:t>►Ιδεοψυχαναγκαστική</a:t>
            </a:r>
            <a:r>
              <a:rPr lang="el-GR" dirty="0"/>
              <a:t> </a:t>
            </a:r>
            <a:r>
              <a:rPr lang="el-GR" dirty="0" err="1"/>
              <a:t>διαταραχη</a:t>
            </a:r>
            <a:r>
              <a:rPr lang="el-GR" dirty="0"/>
              <a:t>(OCD)​</a:t>
            </a:r>
          </a:p>
          <a:p>
            <a:pPr fontAlgn="base">
              <a:buNone/>
            </a:pPr>
            <a:r>
              <a:rPr lang="el-GR" dirty="0" err="1"/>
              <a:t>►Διαταραχή</a:t>
            </a:r>
            <a:r>
              <a:rPr lang="el-GR" dirty="0"/>
              <a:t> </a:t>
            </a:r>
            <a:r>
              <a:rPr lang="el-GR" dirty="0" err="1"/>
              <a:t>μετα</a:t>
            </a:r>
            <a:r>
              <a:rPr lang="el-GR" dirty="0"/>
              <a:t>-τραυματικού στρες(PTSD)​</a:t>
            </a:r>
          </a:p>
          <a:p>
            <a:pPr fontAlgn="base">
              <a:buNone/>
            </a:pPr>
            <a:r>
              <a:rPr lang="el-GR" dirty="0" err="1"/>
              <a:t>►Διαταραχή</a:t>
            </a:r>
            <a:r>
              <a:rPr lang="el-GR" dirty="0"/>
              <a:t> γενικευμένου άγχους(GAD)​</a:t>
            </a:r>
          </a:p>
          <a:p>
            <a:pPr fontAlgn="base">
              <a:buNone/>
            </a:pPr>
            <a:r>
              <a:rPr lang="el-GR" dirty="0" err="1"/>
              <a:t>►Διαταραχή</a:t>
            </a:r>
            <a:r>
              <a:rPr lang="el-GR" dirty="0"/>
              <a:t> πανικού​</a:t>
            </a:r>
          </a:p>
          <a:p>
            <a:pPr fontAlgn="base">
              <a:buNone/>
            </a:pPr>
            <a:r>
              <a:rPr lang="el-GR" dirty="0" err="1"/>
              <a:t>►Κοινωνική</a:t>
            </a:r>
            <a:r>
              <a:rPr lang="el-GR" dirty="0"/>
              <a:t> φοβία​</a:t>
            </a:r>
          </a:p>
          <a:p>
            <a:pPr marL="514350" indent="-514350" fontAlgn="base">
              <a:buClr>
                <a:schemeClr val="bg1"/>
              </a:buClr>
              <a:buFont typeface="+mj-lt"/>
              <a:buAutoNum type="arabicPeriod" startAt="4"/>
            </a:pPr>
            <a:r>
              <a:rPr lang="el-GR" dirty="0"/>
              <a:t>Σχιζοφρένεια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524328" y="609329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Ψυχικές Διαταραχές</a:t>
            </a:r>
            <a:r>
              <a:rPr lang="el-GR" dirty="0"/>
              <a:t>​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fontAlgn="base">
              <a:buClr>
                <a:schemeClr val="bg1"/>
              </a:buClr>
              <a:buFont typeface="+mj-lt"/>
              <a:buAutoNum type="arabicPeriod" startAt="5"/>
            </a:pPr>
            <a:r>
              <a:rPr lang="el-GR" dirty="0"/>
              <a:t>Διατροφικές διαταραχές:​</a:t>
            </a:r>
          </a:p>
          <a:p>
            <a:pPr fontAlgn="base">
              <a:buNone/>
            </a:pPr>
            <a:r>
              <a:rPr lang="el-GR" dirty="0" err="1"/>
              <a:t>►Ανορεξία</a:t>
            </a:r>
            <a:r>
              <a:rPr lang="el-GR" dirty="0"/>
              <a:t>​</a:t>
            </a:r>
          </a:p>
          <a:p>
            <a:pPr fontAlgn="base">
              <a:buNone/>
            </a:pPr>
            <a:r>
              <a:rPr lang="el-GR" dirty="0" err="1"/>
              <a:t>►Ευκαιρική</a:t>
            </a:r>
            <a:r>
              <a:rPr lang="el-GR" dirty="0"/>
              <a:t> άμετρη κατανάλωση​</a:t>
            </a:r>
          </a:p>
          <a:p>
            <a:pPr fontAlgn="base">
              <a:buNone/>
            </a:pPr>
            <a:r>
              <a:rPr lang="el-GR" dirty="0" err="1"/>
              <a:t>►Βουλιμία</a:t>
            </a:r>
            <a:r>
              <a:rPr lang="el-GR" dirty="0"/>
              <a:t>​</a:t>
            </a:r>
          </a:p>
          <a:p>
            <a:pPr marL="514350" indent="-514350" fontAlgn="base">
              <a:buClr>
                <a:schemeClr val="bg1"/>
              </a:buClr>
              <a:buFont typeface="+mj-lt"/>
              <a:buAutoNum type="arabicPeriod" startAt="6"/>
            </a:pPr>
            <a:r>
              <a:rPr lang="el-GR" dirty="0"/>
              <a:t>Κατάχρηση ουσιών και προβλήματα ψυχικής υγείας:​</a:t>
            </a:r>
          </a:p>
          <a:p>
            <a:pPr fontAlgn="base">
              <a:buNone/>
            </a:pPr>
            <a:r>
              <a:rPr lang="el-GR" dirty="0" err="1"/>
              <a:t>►Αλκοολ</a:t>
            </a:r>
            <a:r>
              <a:rPr lang="el-GR" dirty="0"/>
              <a:t>​</a:t>
            </a:r>
          </a:p>
          <a:p>
            <a:pPr fontAlgn="base">
              <a:buNone/>
            </a:pPr>
            <a:r>
              <a:rPr lang="el-GR" dirty="0" err="1"/>
              <a:t>►Οποιοειδή</a:t>
            </a:r>
            <a:r>
              <a:rPr lang="el-GR" dirty="0"/>
              <a:t>​</a:t>
            </a:r>
          </a:p>
          <a:p>
            <a:pPr marL="514350" indent="-514350" fontAlgn="base">
              <a:buClr>
                <a:schemeClr val="bg1"/>
              </a:buClr>
              <a:buFont typeface="+mj-lt"/>
              <a:buAutoNum type="arabicPeriod" startAt="7"/>
            </a:pPr>
            <a:r>
              <a:rPr lang="el-GR" dirty="0"/>
              <a:t>Προβλήματα ύπνου​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596336" y="602128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l-GR" dirty="0"/>
              <a:t>Η πλειονότητα των γυναικών με διαταραχές ψυχικής </a:t>
            </a:r>
            <a:r>
              <a:rPr lang="el-GR" dirty="0" smtClean="0"/>
              <a:t>υγεία</a:t>
            </a:r>
            <a:r>
              <a:rPr lang="en-US" dirty="0" smtClean="0"/>
              <a:t> </a:t>
            </a:r>
            <a:r>
              <a:rPr lang="el-GR" dirty="0" smtClean="0"/>
              <a:t>κατά</a:t>
            </a:r>
            <a:r>
              <a:rPr lang="el-GR" dirty="0"/>
              <a:t> την κύηση εμφανίζει συνήθως:​</a:t>
            </a:r>
          </a:p>
          <a:p>
            <a:pPr fontAlgn="base">
              <a:buClr>
                <a:schemeClr val="bg2"/>
              </a:buClr>
              <a:buFont typeface="Wingdings" pitchFamily="2" charset="2"/>
              <a:buChar char="v"/>
            </a:pPr>
            <a:r>
              <a:rPr lang="el-GR" dirty="0"/>
              <a:t>Ήπια καταθλιπτική διαταραχή​</a:t>
            </a:r>
          </a:p>
          <a:p>
            <a:pPr fontAlgn="base">
              <a:buClr>
                <a:schemeClr val="bg2"/>
              </a:buClr>
              <a:buFont typeface="Wingdings" pitchFamily="2" charset="2"/>
              <a:buChar char="v"/>
            </a:pPr>
            <a:r>
              <a:rPr lang="el-GR" dirty="0"/>
              <a:t>Σε </a:t>
            </a:r>
            <a:r>
              <a:rPr lang="el-GR" dirty="0" err="1"/>
              <a:t>συνδιασμό</a:t>
            </a:r>
            <a:r>
              <a:rPr lang="el-GR" dirty="0"/>
              <a:t> συχνά με άγχος​</a:t>
            </a:r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r>
              <a:rPr lang="el-GR" dirty="0" smtClean="0"/>
              <a:t>Η</a:t>
            </a:r>
            <a:r>
              <a:rPr lang="el-GR" dirty="0"/>
              <a:t> εγκυμοσύνη ωστόσο,</a:t>
            </a:r>
            <a:r>
              <a:rPr lang="el-GR" sz="3600" dirty="0"/>
              <a:t> </a:t>
            </a:r>
            <a:r>
              <a:rPr lang="el-GR" sz="3600" u="sng" dirty="0"/>
              <a:t>προστατεύει</a:t>
            </a:r>
            <a:r>
              <a:rPr lang="el-GR" dirty="0"/>
              <a:t> από την ανάπτυξη </a:t>
            </a:r>
            <a:r>
              <a:rPr lang="el-GR" dirty="0" smtClean="0"/>
              <a:t>μιας</a:t>
            </a:r>
            <a:r>
              <a:rPr lang="el-GR" dirty="0"/>
              <a:t> </a:t>
            </a:r>
            <a:r>
              <a:rPr lang="el-GR" dirty="0" smtClean="0"/>
              <a:t>σοβαρής</a:t>
            </a:r>
            <a:r>
              <a:rPr lang="el-GR" dirty="0"/>
              <a:t> ψυχικής ασθένειας (σχιζοφρένεια, διπολική διαταραχή και </a:t>
            </a:r>
            <a:r>
              <a:rPr lang="el-GR" dirty="0" smtClean="0"/>
              <a:t>σοβαρή</a:t>
            </a:r>
          </a:p>
          <a:p>
            <a:pPr fontAlgn="base">
              <a:buNone/>
            </a:pPr>
            <a:r>
              <a:rPr lang="el-GR" dirty="0" smtClean="0"/>
              <a:t>    </a:t>
            </a:r>
            <a:r>
              <a:rPr lang="el-GR" dirty="0"/>
              <a:t> καταθλιπτική ασθένεια) </a:t>
            </a:r>
            <a:r>
              <a:rPr lang="el-GR" b="1" dirty="0"/>
              <a:t>ΑΛΛΑ</a:t>
            </a:r>
            <a:r>
              <a:rPr lang="el-GR" dirty="0"/>
              <a:t> δεν είναι προστατευτική έναντι υποτροπών μιας προϋπάρχουσας σοβαρής ψυχικής ασθένειας και ιδίως εάν η αγωγή έχει διακοπεί στην αρχή της κύησης.</a:t>
            </a:r>
          </a:p>
          <a:p>
            <a:pPr>
              <a:buNone/>
            </a:pPr>
            <a:r>
              <a:rPr lang="el-GR" dirty="0" smtClean="0"/>
              <a:t>								</a:t>
            </a:r>
            <a:r>
              <a:rPr lang="en-US" sz="2300" dirty="0" smtClean="0"/>
              <a:t>Tidy</a:t>
            </a:r>
            <a:r>
              <a:rPr lang="el-GR" sz="2300" dirty="0" smtClean="0"/>
              <a:t> </a:t>
            </a:r>
            <a:r>
              <a:rPr lang="en-US" sz="2300" dirty="0" smtClean="0"/>
              <a:t>Colin</a:t>
            </a:r>
            <a:r>
              <a:rPr lang="el-GR" sz="2300" dirty="0" smtClean="0"/>
              <a:t>, (</a:t>
            </a:r>
            <a:r>
              <a:rPr lang="en-US" sz="2300" dirty="0" smtClean="0"/>
              <a:t>2014</a:t>
            </a:r>
            <a:r>
              <a:rPr lang="el-GR" sz="2300" dirty="0" smtClean="0"/>
              <a:t>)</a:t>
            </a:r>
            <a:endParaRPr lang="el-GR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Αντικαταθλιπτικά</a:t>
            </a:r>
            <a:r>
              <a:rPr lang="el-GR" dirty="0"/>
              <a:t>​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l-GR" b="1" dirty="0"/>
              <a:t>Εκλεκτικοί αναστολείς </a:t>
            </a:r>
            <a:r>
              <a:rPr lang="el-GR" b="1" dirty="0" err="1" smtClean="0"/>
              <a:t>επαναπρόσληψης</a:t>
            </a:r>
            <a:endParaRPr lang="el-GR" b="1" dirty="0" smtClean="0"/>
          </a:p>
          <a:p>
            <a:pPr fontAlgn="base">
              <a:buNone/>
            </a:pPr>
            <a:r>
              <a:rPr lang="el-GR" b="1" dirty="0"/>
              <a:t> </a:t>
            </a:r>
            <a:r>
              <a:rPr lang="el-GR" b="1" dirty="0" err="1"/>
              <a:t>σεροτονίνης</a:t>
            </a:r>
            <a:r>
              <a:rPr lang="el-GR" b="1" dirty="0"/>
              <a:t> (</a:t>
            </a:r>
            <a:r>
              <a:rPr lang="en-US" b="1" dirty="0"/>
              <a:t>SSRIs)</a:t>
            </a:r>
            <a:r>
              <a:rPr lang="en-US" dirty="0" smtClean="0"/>
              <a:t>​</a:t>
            </a:r>
            <a:endParaRPr lang="el-GR" dirty="0" smtClean="0"/>
          </a:p>
          <a:p>
            <a:pPr fontAlgn="base">
              <a:buNone/>
            </a:pPr>
            <a:endParaRPr lang="en-US" dirty="0"/>
          </a:p>
          <a:p>
            <a:pPr fontAlgn="base"/>
            <a:r>
              <a:rPr lang="el-GR" dirty="0" err="1"/>
              <a:t>Φλουοξετίνη</a:t>
            </a:r>
            <a:r>
              <a:rPr lang="el-GR" dirty="0"/>
              <a:t> (</a:t>
            </a:r>
            <a:r>
              <a:rPr lang="en-US" dirty="0"/>
              <a:t>Prozac)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l-GR" sz="2400" b="1" i="1" dirty="0">
                <a:solidFill>
                  <a:srgbClr val="C00000"/>
                </a:solidFill>
              </a:rPr>
              <a:t>συγγενείς δυσπλασίες </a:t>
            </a:r>
            <a:r>
              <a:rPr lang="el-GR" sz="2400" b="1" i="1" dirty="0" smtClean="0">
                <a:solidFill>
                  <a:srgbClr val="C00000"/>
                </a:solidFill>
              </a:rPr>
              <a:t>της</a:t>
            </a:r>
          </a:p>
          <a:p>
            <a:pPr fontAlgn="base">
              <a:buNone/>
            </a:pPr>
            <a:r>
              <a:rPr lang="el-GR" sz="2400" b="1" i="1" dirty="0" smtClean="0">
                <a:solidFill>
                  <a:srgbClr val="C00000"/>
                </a:solidFill>
              </a:rPr>
              <a:t>     </a:t>
            </a:r>
            <a:r>
              <a:rPr lang="el-GR" sz="2400" b="1" i="1" dirty="0">
                <a:solidFill>
                  <a:srgbClr val="C00000"/>
                </a:solidFill>
              </a:rPr>
              <a:t> καρδίας</a:t>
            </a:r>
            <a:r>
              <a:rPr lang="el-GR" sz="2400" b="1" dirty="0">
                <a:solidFill>
                  <a:srgbClr val="C00000"/>
                </a:solidFill>
              </a:rPr>
              <a:t>)​</a:t>
            </a:r>
            <a:endParaRPr lang="el-GR" sz="3600" b="1" dirty="0">
              <a:solidFill>
                <a:srgbClr val="C00000"/>
              </a:solidFill>
            </a:endParaRPr>
          </a:p>
          <a:p>
            <a:pPr fontAlgn="base"/>
            <a:r>
              <a:rPr lang="el-GR" dirty="0" err="1"/>
              <a:t>Σιταλοπράμη</a:t>
            </a:r>
            <a:r>
              <a:rPr lang="el-GR" dirty="0"/>
              <a:t> (</a:t>
            </a:r>
            <a:r>
              <a:rPr lang="en-US" dirty="0" err="1"/>
              <a:t>Celexa</a:t>
            </a:r>
            <a:r>
              <a:rPr lang="en-US" dirty="0"/>
              <a:t>)​</a:t>
            </a:r>
          </a:p>
          <a:p>
            <a:pPr fontAlgn="base"/>
            <a:r>
              <a:rPr lang="el-GR" dirty="0" err="1"/>
              <a:t>Σετραλίνη</a:t>
            </a:r>
            <a:r>
              <a:rPr lang="el-GR" dirty="0"/>
              <a:t> (</a:t>
            </a:r>
            <a:r>
              <a:rPr lang="en-US" dirty="0"/>
              <a:t>Zoloft)​</a:t>
            </a:r>
          </a:p>
          <a:p>
            <a:pPr fontAlgn="base"/>
            <a:r>
              <a:rPr lang="el-GR" dirty="0" err="1"/>
              <a:t>Παροξετίνη</a:t>
            </a:r>
            <a:r>
              <a:rPr lang="el-GR" dirty="0"/>
              <a:t> (</a:t>
            </a:r>
            <a:r>
              <a:rPr lang="en-US" dirty="0"/>
              <a:t>Paxil)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l-GR" sz="2400" b="1" i="1" dirty="0">
                <a:solidFill>
                  <a:srgbClr val="C00000"/>
                </a:solidFill>
              </a:rPr>
              <a:t>αποφυγή στο 1</a:t>
            </a:r>
            <a:r>
              <a:rPr lang="el-GR" sz="2400" b="1" i="1" baseline="30000" dirty="0">
                <a:solidFill>
                  <a:srgbClr val="C00000"/>
                </a:solidFill>
              </a:rPr>
              <a:t>ο</a:t>
            </a:r>
            <a:r>
              <a:rPr lang="el-GR" sz="2400" b="1" i="1" dirty="0">
                <a:solidFill>
                  <a:srgbClr val="C00000"/>
                </a:solidFill>
              </a:rPr>
              <a:t> 3μηνο </a:t>
            </a:r>
            <a:r>
              <a:rPr lang="el-GR" sz="2400" b="1" i="1" dirty="0" err="1">
                <a:solidFill>
                  <a:srgbClr val="C00000"/>
                </a:solidFill>
              </a:rPr>
              <a:t>→καρδιακές</a:t>
            </a:r>
            <a:r>
              <a:rPr lang="el-GR" sz="2400" b="1" i="1" dirty="0">
                <a:solidFill>
                  <a:srgbClr val="C00000"/>
                </a:solidFill>
              </a:rPr>
              <a:t> </a:t>
            </a:r>
            <a:endParaRPr lang="el-GR" sz="2400" b="1" i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sz="2400" b="1" i="1" dirty="0" smtClean="0">
                <a:solidFill>
                  <a:srgbClr val="C00000"/>
                </a:solidFill>
              </a:rPr>
              <a:t>      ανωμαλίες</a:t>
            </a:r>
            <a:r>
              <a:rPr lang="el-GR" sz="2400" b="1" dirty="0">
                <a:solidFill>
                  <a:srgbClr val="C00000"/>
                </a:solidFill>
              </a:rPr>
              <a:t>)</a:t>
            </a:r>
            <a:r>
              <a:rPr lang="el-GR" b="1" dirty="0">
                <a:solidFill>
                  <a:srgbClr val="C00000"/>
                </a:solidFill>
              </a:rPr>
              <a:t>​</a:t>
            </a:r>
          </a:p>
          <a:p>
            <a:pPr fontAlgn="base"/>
            <a:r>
              <a:rPr lang="el-GR" dirty="0" err="1"/>
              <a:t>Εσκιταλοπράμη</a:t>
            </a:r>
            <a:r>
              <a:rPr lang="el-GR" dirty="0"/>
              <a:t> (</a:t>
            </a:r>
            <a:r>
              <a:rPr lang="en-US" dirty="0" err="1"/>
              <a:t>Lexapro</a:t>
            </a:r>
            <a:r>
              <a:rPr lang="en-US" dirty="0"/>
              <a:t>)</a:t>
            </a:r>
            <a:r>
              <a:rPr lang="en-US" dirty="0" smtClean="0"/>
              <a:t>​ </a:t>
            </a:r>
            <a:endParaRPr lang="el-GR" dirty="0" smtClean="0"/>
          </a:p>
          <a:p>
            <a:pPr fontAlgn="base">
              <a:buNone/>
            </a:pPr>
            <a:r>
              <a:rPr lang="el-GR" dirty="0" smtClean="0"/>
              <a:t>								</a:t>
            </a:r>
            <a:r>
              <a:rPr lang="en-US" sz="2100" dirty="0" smtClean="0"/>
              <a:t>Tidy</a:t>
            </a:r>
            <a:r>
              <a:rPr lang="el-GR" sz="2100" dirty="0" smtClean="0"/>
              <a:t> </a:t>
            </a:r>
            <a:r>
              <a:rPr lang="en-US" sz="2100" dirty="0" smtClean="0"/>
              <a:t>Colin (2014)</a:t>
            </a:r>
            <a:r>
              <a:rPr lang="el-GR" dirty="0" smtClean="0"/>
              <a:t> 						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6826699" y="6165304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n-US" dirty="0" smtClean="0"/>
              <a:t> et al, 2013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876256" y="587727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616624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l-GR" b="1" dirty="0"/>
              <a:t>Αναστολείς </a:t>
            </a:r>
            <a:r>
              <a:rPr lang="el-GR" b="1" dirty="0" err="1"/>
              <a:t>επαναπρόσληψης</a:t>
            </a:r>
            <a:r>
              <a:rPr lang="el-GR" b="1" dirty="0"/>
              <a:t> </a:t>
            </a:r>
            <a:endParaRPr lang="el-GR" b="1" dirty="0" smtClean="0"/>
          </a:p>
          <a:p>
            <a:pPr fontAlgn="base">
              <a:buNone/>
            </a:pPr>
            <a:r>
              <a:rPr lang="el-GR" b="1" dirty="0" err="1" smtClean="0"/>
              <a:t>σεροτονίνης</a:t>
            </a:r>
            <a:r>
              <a:rPr lang="el-GR" b="1" dirty="0"/>
              <a:t> και </a:t>
            </a:r>
            <a:r>
              <a:rPr lang="el-GR" b="1" dirty="0" err="1" smtClean="0"/>
              <a:t>νορεπινεφρίνης</a:t>
            </a:r>
            <a:endParaRPr lang="el-GR" b="1" dirty="0" smtClean="0"/>
          </a:p>
          <a:p>
            <a:pPr fontAlgn="base">
              <a:buNone/>
            </a:pPr>
            <a:r>
              <a:rPr lang="el-GR" b="1" dirty="0" smtClean="0"/>
              <a:t>(</a:t>
            </a:r>
            <a:r>
              <a:rPr lang="el-GR" b="1" dirty="0" err="1" smtClean="0"/>
              <a:t>SNRIs</a:t>
            </a:r>
            <a:r>
              <a:rPr lang="el-GR" b="1" dirty="0"/>
              <a:t>)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endParaRPr lang="el-GR" dirty="0"/>
          </a:p>
          <a:p>
            <a:pPr fontAlgn="base"/>
            <a:r>
              <a:rPr lang="el-GR" dirty="0" err="1"/>
              <a:t>Βενλαφαξίνη</a:t>
            </a:r>
            <a:r>
              <a:rPr lang="el-GR" dirty="0"/>
              <a:t> (</a:t>
            </a:r>
            <a:r>
              <a:rPr lang="el-GR" dirty="0" err="1"/>
              <a:t>Effexor</a:t>
            </a:r>
            <a:r>
              <a:rPr lang="el-GR" dirty="0"/>
              <a:t>) </a:t>
            </a:r>
            <a:r>
              <a:rPr lang="el-GR" b="1" dirty="0">
                <a:solidFill>
                  <a:srgbClr val="C00000"/>
                </a:solidFill>
              </a:rPr>
              <a:t>δεν χορηγείται στην κύηση</a:t>
            </a:r>
            <a:r>
              <a:rPr lang="el-GR" b="1" dirty="0" smtClean="0">
                <a:solidFill>
                  <a:srgbClr val="C00000"/>
                </a:solidFill>
              </a:rPr>
              <a:t>​</a:t>
            </a:r>
            <a:endParaRPr lang="el-GR" b="1" dirty="0">
              <a:solidFill>
                <a:srgbClr val="C00000"/>
              </a:solidFill>
            </a:endParaRPr>
          </a:p>
          <a:p>
            <a:pPr fontAlgn="base"/>
            <a:r>
              <a:rPr lang="el-GR" dirty="0" err="1"/>
              <a:t>Ντουλοξετίνη</a:t>
            </a:r>
            <a:r>
              <a:rPr lang="el-GR" dirty="0"/>
              <a:t> (</a:t>
            </a:r>
            <a:r>
              <a:rPr lang="el-GR" dirty="0" err="1"/>
              <a:t>Cymbalta</a:t>
            </a:r>
            <a:r>
              <a:rPr lang="el-GR" dirty="0"/>
              <a:t>)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endParaRPr lang="el-GR" dirty="0" smtClean="0"/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r>
              <a:rPr lang="el-GR" b="1" dirty="0"/>
              <a:t>Παλαιότερα αντικαταθλιπτικά</a:t>
            </a:r>
            <a:r>
              <a:rPr lang="el-GR" dirty="0"/>
              <a:t>​</a:t>
            </a:r>
          </a:p>
          <a:p>
            <a:pPr fontAlgn="base"/>
            <a:r>
              <a:rPr lang="el-GR" b="1" dirty="0" err="1"/>
              <a:t>Τρικυκλικά</a:t>
            </a:r>
            <a:r>
              <a:rPr lang="el-GR" b="1" dirty="0">
                <a:solidFill>
                  <a:srgbClr val="C00000"/>
                </a:solidFill>
              </a:rPr>
              <a:t>(</a:t>
            </a:r>
            <a:r>
              <a:rPr lang="el-GR" b="1" i="1" dirty="0">
                <a:solidFill>
                  <a:srgbClr val="C00000"/>
                </a:solidFill>
              </a:rPr>
              <a:t>φέρουν το ↓ γνωστό κίνδυνο για το έμβρυο αν και είναι ↑ τοξικά σε </a:t>
            </a:r>
            <a:r>
              <a:rPr lang="el-GR" b="1" i="1" dirty="0" err="1">
                <a:solidFill>
                  <a:srgbClr val="C00000"/>
                </a:solidFill>
              </a:rPr>
              <a:t>υπερδοσολογία</a:t>
            </a:r>
            <a:r>
              <a:rPr lang="el-GR" b="1" i="1" dirty="0">
                <a:solidFill>
                  <a:srgbClr val="C00000"/>
                </a:solidFill>
              </a:rPr>
              <a:t> από άλλα αντικαταθλιπτικά</a:t>
            </a:r>
            <a:r>
              <a:rPr lang="el-GR" b="1" dirty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/>
              <a:t>MAOIs</a:t>
            </a:r>
            <a:endParaRPr lang="el-GR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805264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l-GR" b="1" dirty="0"/>
              <a:t>Ένα άλλο αντικαταθλιπτικό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Βουπροπιόνη</a:t>
            </a:r>
            <a:r>
              <a:rPr lang="el-GR" dirty="0"/>
              <a:t> (</a:t>
            </a:r>
            <a:r>
              <a:rPr lang="el-GR" dirty="0" err="1"/>
              <a:t>Wellbutrin</a:t>
            </a:r>
            <a:r>
              <a:rPr lang="el-GR" dirty="0"/>
              <a:t>) </a:t>
            </a:r>
            <a:r>
              <a:rPr lang="el-GR" sz="2100" dirty="0" smtClean="0"/>
              <a:t>δρα</a:t>
            </a:r>
          </a:p>
          <a:p>
            <a:pPr fontAlgn="base">
              <a:buNone/>
            </a:pPr>
            <a:r>
              <a:rPr lang="el-GR" sz="2100" dirty="0" smtClean="0"/>
              <a:t>στην</a:t>
            </a:r>
            <a:r>
              <a:rPr lang="el-GR" sz="2100" dirty="0"/>
              <a:t> </a:t>
            </a:r>
            <a:r>
              <a:rPr lang="el-GR" sz="2100" dirty="0" err="1"/>
              <a:t>ντοπαμίνη</a:t>
            </a:r>
            <a:r>
              <a:rPr lang="el-GR" sz="2100" dirty="0"/>
              <a:t> και δεν ανήκει σε </a:t>
            </a:r>
            <a:r>
              <a:rPr lang="el-GR" sz="2100" dirty="0" smtClean="0"/>
              <a:t>συγκεκριμένο</a:t>
            </a:r>
            <a:r>
              <a:rPr lang="el-GR" sz="2100" dirty="0"/>
              <a:t> τύπο </a:t>
            </a:r>
            <a:r>
              <a:rPr lang="el-GR" sz="2100" dirty="0" err="1"/>
              <a:t>φαρμάκου</a:t>
            </a:r>
            <a:r>
              <a:rPr lang="el-GR" sz="2100" dirty="0" err="1" smtClean="0"/>
              <a:t>​</a:t>
            </a:r>
            <a:r>
              <a:rPr lang="el-GR" sz="2100" dirty="0" smtClean="0"/>
              <a:t>.</a:t>
            </a:r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r>
              <a:rPr lang="el-GR" b="1" i="1" dirty="0">
                <a:solidFill>
                  <a:srgbClr val="0070C0"/>
                </a:solidFill>
              </a:rPr>
              <a:t>Επιπλοκές νεογνών</a:t>
            </a:r>
            <a:r>
              <a:rPr lang="el-GR" dirty="0" smtClean="0">
                <a:solidFill>
                  <a:srgbClr val="0070C0"/>
                </a:solidFill>
              </a:rPr>
              <a:t>:</a:t>
            </a:r>
          </a:p>
          <a:p>
            <a:pPr fontAlgn="base">
              <a:buNone/>
            </a:pPr>
            <a:r>
              <a:rPr lang="el-GR" i="1" dirty="0" smtClean="0"/>
              <a:t>(</a:t>
            </a:r>
            <a:r>
              <a:rPr lang="el-GR" i="1" dirty="0" err="1" smtClean="0"/>
              <a:t>SSRIs,Τρικυκλικά</a:t>
            </a:r>
            <a:r>
              <a:rPr lang="el-GR" i="1" dirty="0"/>
              <a:t>)​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l-GR" dirty="0"/>
              <a:t>Πνευμονική υπέρταση​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l-GR" dirty="0"/>
              <a:t>Εκνευρισμός​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l-GR" dirty="0"/>
              <a:t>Κλάμα​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l-GR" dirty="0"/>
              <a:t>Υποτονία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endParaRPr lang="el-GR" dirty="0" smtClean="0"/>
          </a:p>
          <a:p>
            <a:pPr fontAlgn="base"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Τρόφιμα και Φάρμακα με υψηλά  επίπεδα </a:t>
            </a:r>
          </a:p>
          <a:p>
            <a:pPr fontAlgn="base">
              <a:buNone/>
            </a:pP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l-GR" sz="2000" dirty="0" err="1" smtClean="0">
                <a:solidFill>
                  <a:schemeClr val="accent6">
                    <a:lumMod val="75000"/>
                  </a:schemeClr>
                </a:solidFill>
              </a:rPr>
              <a:t>Τυραμίνης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  είναι επικίνδυνα για εκείνους που λαμβάνουν </a:t>
            </a:r>
            <a:r>
              <a:rPr lang="el-GR" sz="2000" dirty="0" err="1" smtClean="0">
                <a:solidFill>
                  <a:schemeClr val="accent6">
                    <a:lumMod val="75000"/>
                  </a:schemeClr>
                </a:solidFill>
              </a:rPr>
              <a:t>MAOIs→απότομη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 ↑ </a:t>
            </a:r>
            <a:r>
              <a:rPr lang="el-GR" sz="2000" dirty="0" err="1" smtClean="0">
                <a:solidFill>
                  <a:schemeClr val="accent6">
                    <a:lumMod val="75000"/>
                  </a:schemeClr>
                </a:solidFill>
              </a:rPr>
              <a:t>ΑΠ→εγκεφαλικό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pPr fontAlgn="base">
              <a:buNone/>
            </a:pP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l-GR" sz="2000" dirty="0" err="1" smtClean="0">
                <a:solidFill>
                  <a:schemeClr val="accent6">
                    <a:lumMod val="75000"/>
                  </a:schemeClr>
                </a:solidFill>
              </a:rPr>
              <a:t>επισόδειο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​</a:t>
            </a:r>
          </a:p>
          <a:p>
            <a:pPr fontAlgn="base">
              <a:buNone/>
            </a:pPr>
            <a:r>
              <a:rPr lang="el-GR" sz="1800" dirty="0" smtClean="0"/>
              <a:t>											</a:t>
            </a:r>
            <a:r>
              <a:rPr lang="en-US" sz="2300" dirty="0" smtClean="0"/>
              <a:t>Tidy</a:t>
            </a:r>
            <a:r>
              <a:rPr lang="el-GR" sz="2300" dirty="0" smtClean="0"/>
              <a:t> </a:t>
            </a:r>
            <a:r>
              <a:rPr lang="en-US" sz="2300" dirty="0" smtClean="0"/>
              <a:t>Colin (2014)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516216" y="6165304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n-US" dirty="0" smtClean="0"/>
              <a:t> et al, 2013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11 - Θέση περιεχομένου" descr="rar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960440" cy="1296144"/>
          </a:xfrm>
        </p:spPr>
      </p:pic>
      <p:pic>
        <p:nvPicPr>
          <p:cNvPr id="11" name="10 - Θέση περιεχομένου" descr="in pregnancy cross the placent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059832" y="3140968"/>
            <a:ext cx="4770289" cy="2304255"/>
          </a:xfrm>
        </p:spPr>
      </p:pic>
      <p:sp>
        <p:nvSpPr>
          <p:cNvPr id="13" name="12 - Ορθογώνιο"/>
          <p:cNvSpPr/>
          <p:nvPr/>
        </p:nvSpPr>
        <p:spPr>
          <a:xfrm>
            <a:off x="7452320" y="594928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Ανεπιθύμητες Ενέργειες</a:t>
            </a:r>
            <a:r>
              <a:rPr lang="el-GR" dirty="0"/>
              <a:t>​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l-GR" b="1" dirty="0" err="1"/>
              <a:t>SSRIs</a:t>
            </a:r>
            <a:r>
              <a:rPr lang="el-GR" b="1" dirty="0"/>
              <a:t> και </a:t>
            </a:r>
            <a:r>
              <a:rPr lang="el-GR" b="1" dirty="0" err="1"/>
              <a:t>SNRIs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Πονοκέφαλος​</a:t>
            </a:r>
          </a:p>
          <a:p>
            <a:pPr fontAlgn="base"/>
            <a:r>
              <a:rPr lang="el-GR" dirty="0"/>
              <a:t>Ναυτία​</a:t>
            </a:r>
          </a:p>
          <a:p>
            <a:pPr fontAlgn="base"/>
            <a:r>
              <a:rPr lang="el-GR" dirty="0"/>
              <a:t>Αϋπνία ή υπνηλία​</a:t>
            </a:r>
          </a:p>
          <a:p>
            <a:pPr fontAlgn="base"/>
            <a:r>
              <a:rPr lang="el-GR" dirty="0"/>
              <a:t>Αίσθημα εκνευρισμού​</a:t>
            </a:r>
          </a:p>
          <a:p>
            <a:pPr fontAlgn="base"/>
            <a:r>
              <a:rPr lang="el-GR" dirty="0" err="1"/>
              <a:t>ↆΓενετίσιας</a:t>
            </a:r>
            <a:r>
              <a:rPr lang="el-GR" dirty="0"/>
              <a:t> επιθυμίας​</a:t>
            </a:r>
          </a:p>
          <a:p>
            <a:pPr fontAlgn="base"/>
            <a:r>
              <a:rPr lang="el-GR" dirty="0" err="1"/>
              <a:t>ↆΔιέγερσης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ↆΤης</a:t>
            </a:r>
            <a:r>
              <a:rPr lang="el-GR" dirty="0"/>
              <a:t> λειτουργίας του οργασμού</a:t>
            </a:r>
            <a:r>
              <a:rPr lang="el-GR" dirty="0" smtClean="0"/>
              <a:t>​</a:t>
            </a:r>
          </a:p>
          <a:p>
            <a:pPr fontAlgn="base">
              <a:buNone/>
            </a:pPr>
            <a:r>
              <a:rPr lang="el-GR" sz="1900" b="1" dirty="0" smtClean="0">
                <a:solidFill>
                  <a:srgbClr val="C00000"/>
                </a:solidFill>
              </a:rPr>
              <a:t>Ο</a:t>
            </a:r>
            <a:r>
              <a:rPr lang="el-GR" sz="1900" b="1" dirty="0">
                <a:solidFill>
                  <a:srgbClr val="C00000"/>
                </a:solidFill>
              </a:rPr>
              <a:t> κίνδυνος </a:t>
            </a:r>
            <a:r>
              <a:rPr lang="el-GR" sz="1900" b="1" dirty="0" smtClean="0">
                <a:solidFill>
                  <a:srgbClr val="C00000"/>
                </a:solidFill>
              </a:rPr>
              <a:t>μανιακής</a:t>
            </a:r>
            <a:endParaRPr lang="en-US" sz="19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l-GR" sz="1900" b="1" dirty="0" smtClean="0">
                <a:solidFill>
                  <a:srgbClr val="C00000"/>
                </a:solidFill>
              </a:rPr>
              <a:t>μεταγωγής</a:t>
            </a:r>
            <a:r>
              <a:rPr lang="el-GR" sz="1900" b="1" dirty="0">
                <a:solidFill>
                  <a:srgbClr val="C00000"/>
                </a:solidFill>
              </a:rPr>
              <a:t> είναι υψηλότερος </a:t>
            </a:r>
            <a:r>
              <a:rPr lang="el-GR" sz="1900" b="1" dirty="0" smtClean="0">
                <a:solidFill>
                  <a:srgbClr val="C00000"/>
                </a:solidFill>
              </a:rPr>
              <a:t>με</a:t>
            </a:r>
          </a:p>
          <a:p>
            <a:pPr fontAlgn="base">
              <a:buNone/>
            </a:pPr>
            <a:r>
              <a:rPr lang="el-GR" sz="1900" b="1" dirty="0" smtClean="0">
                <a:solidFill>
                  <a:srgbClr val="C00000"/>
                </a:solidFill>
              </a:rPr>
              <a:t>τα</a:t>
            </a:r>
            <a:r>
              <a:rPr lang="el-GR" sz="1900" b="1" dirty="0">
                <a:solidFill>
                  <a:srgbClr val="C00000"/>
                </a:solidFill>
              </a:rPr>
              <a:t> </a:t>
            </a:r>
            <a:r>
              <a:rPr lang="el-GR" sz="1900" b="1" dirty="0" err="1" smtClean="0">
                <a:solidFill>
                  <a:srgbClr val="C00000"/>
                </a:solidFill>
              </a:rPr>
              <a:t>Τρικυκλικά</a:t>
            </a:r>
            <a:r>
              <a:rPr lang="el-GR" sz="1900" b="1" dirty="0">
                <a:solidFill>
                  <a:srgbClr val="C00000"/>
                </a:solidFill>
              </a:rPr>
              <a:t> παρά με </a:t>
            </a:r>
            <a:r>
              <a:rPr lang="el-GR" sz="1900" b="1" dirty="0" smtClean="0">
                <a:solidFill>
                  <a:srgbClr val="C00000"/>
                </a:solidFill>
              </a:rPr>
              <a:t>τα</a:t>
            </a:r>
          </a:p>
          <a:p>
            <a:pPr fontAlgn="base">
              <a:buNone/>
            </a:pPr>
            <a:r>
              <a:rPr lang="el-GR" sz="1900" b="1" dirty="0">
                <a:solidFill>
                  <a:srgbClr val="C00000"/>
                </a:solidFill>
              </a:rPr>
              <a:t> </a:t>
            </a:r>
            <a:r>
              <a:rPr lang="el-GR" sz="1900" b="1" dirty="0" err="1">
                <a:solidFill>
                  <a:srgbClr val="C00000"/>
                </a:solidFill>
              </a:rPr>
              <a:t>SSRIs</a:t>
            </a:r>
            <a:r>
              <a:rPr lang="el-GR" sz="1900" b="1" dirty="0" smtClean="0">
                <a:solidFill>
                  <a:srgbClr val="C00000"/>
                </a:solidFill>
              </a:rPr>
              <a:t>. Σε</a:t>
            </a:r>
            <a:r>
              <a:rPr lang="el-GR" sz="1900" b="1" dirty="0">
                <a:solidFill>
                  <a:srgbClr val="C00000"/>
                </a:solidFill>
              </a:rPr>
              <a:t> άτομα με </a:t>
            </a:r>
            <a:endParaRPr lang="en-US" sz="1900" b="1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l-GR" sz="1900" b="1" dirty="0" smtClean="0">
                <a:solidFill>
                  <a:srgbClr val="C00000"/>
                </a:solidFill>
              </a:rPr>
              <a:t>διπολική</a:t>
            </a:r>
            <a:r>
              <a:rPr lang="el-GR" sz="1900" b="1" dirty="0">
                <a:solidFill>
                  <a:srgbClr val="C00000"/>
                </a:solidFill>
              </a:rPr>
              <a:t> διαταραχή.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el-GR" b="1" dirty="0" err="1"/>
              <a:t>Τρικυκλικά</a:t>
            </a:r>
            <a:r>
              <a:rPr lang="el-GR" b="1" dirty="0"/>
              <a:t>:</a:t>
            </a:r>
            <a:r>
              <a:rPr lang="el-GR" dirty="0"/>
              <a:t>​</a:t>
            </a:r>
          </a:p>
          <a:p>
            <a:pPr fontAlgn="base"/>
            <a:r>
              <a:rPr lang="el-GR" dirty="0"/>
              <a:t>Ξηροστομία​</a:t>
            </a:r>
          </a:p>
          <a:p>
            <a:pPr fontAlgn="base"/>
            <a:r>
              <a:rPr lang="el-GR" dirty="0"/>
              <a:t>Δυσκοιλιότητα​</a:t>
            </a:r>
          </a:p>
          <a:p>
            <a:pPr fontAlgn="base"/>
            <a:r>
              <a:rPr lang="el-GR" dirty="0"/>
              <a:t>Προβλήματα ουροδόχου κύστης​</a:t>
            </a:r>
          </a:p>
          <a:p>
            <a:pPr fontAlgn="base"/>
            <a:r>
              <a:rPr lang="el-GR" dirty="0"/>
              <a:t>Θολή όραση​</a:t>
            </a:r>
          </a:p>
          <a:p>
            <a:pPr fontAlgn="base"/>
            <a:r>
              <a:rPr lang="el-GR" dirty="0" err="1"/>
              <a:t>ↆΓενετίσιας</a:t>
            </a:r>
            <a:r>
              <a:rPr lang="el-GR" dirty="0"/>
              <a:t> επιθυμίας​</a:t>
            </a:r>
          </a:p>
          <a:p>
            <a:pPr fontAlgn="base"/>
            <a:r>
              <a:rPr lang="el-GR" dirty="0" err="1"/>
              <a:t>ↆΔιέγερσης</a:t>
            </a:r>
            <a:r>
              <a:rPr lang="el-GR" dirty="0"/>
              <a:t>​</a:t>
            </a:r>
          </a:p>
          <a:p>
            <a:pPr fontAlgn="base"/>
            <a:r>
              <a:rPr lang="el-GR" dirty="0" err="1"/>
              <a:t>ↆΤης</a:t>
            </a:r>
            <a:r>
              <a:rPr lang="el-GR" dirty="0"/>
              <a:t> λειτουργίας του οργασμού</a:t>
            </a:r>
          </a:p>
          <a:p>
            <a:pPr>
              <a:buNone/>
            </a:pPr>
            <a:r>
              <a:rPr lang="el-GR" dirty="0" smtClean="0"/>
              <a:t>											   </a:t>
            </a:r>
            <a:r>
              <a:rPr lang="en-US" sz="2100" dirty="0" smtClean="0"/>
              <a:t>Tidy</a:t>
            </a:r>
            <a:r>
              <a:rPr lang="el-GR" sz="2100" dirty="0" smtClean="0"/>
              <a:t> </a:t>
            </a:r>
            <a:r>
              <a:rPr lang="en-US" sz="2100" dirty="0" smtClean="0"/>
              <a:t>Colin (2014)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588224" y="6309320"/>
            <a:ext cx="23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Lowdermilk</a:t>
            </a:r>
            <a:r>
              <a:rPr lang="en-US" dirty="0" smtClean="0"/>
              <a:t> et al, 2013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660232" y="58052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NIMH, 201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535</TotalTime>
  <Words>689</Words>
  <Application>Microsoft Office PowerPoint</Application>
  <PresentationFormat>Προβολή στην οθόνη (4:3)</PresentationFormat>
  <Paragraphs>315</Paragraphs>
  <Slides>24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Ψυχοτρόπα Φάρμακα  στην κύηση</vt:lpstr>
      <vt:lpstr>Ψυχικές Διαταραχές</vt:lpstr>
      <vt:lpstr>Ψυχικές Διαταραχές​</vt:lpstr>
      <vt:lpstr>Ψυχικές Διαταραχές​</vt:lpstr>
      <vt:lpstr>Διαφάνεια 5</vt:lpstr>
      <vt:lpstr>Αντικαταθλιπτικά​</vt:lpstr>
      <vt:lpstr>Διαφάνεια 7</vt:lpstr>
      <vt:lpstr>Διαφάνεια 8</vt:lpstr>
      <vt:lpstr>Ανεπιθύμητες Ενέργειες​</vt:lpstr>
      <vt:lpstr>Αγχολυτικά​</vt:lpstr>
      <vt:lpstr>Διαφάνεια 11</vt:lpstr>
      <vt:lpstr>Ανεπιθύμητες Ενέργειες​</vt:lpstr>
      <vt:lpstr>Mood Stabilizers &amp; Αντισπασμωδικά​</vt:lpstr>
      <vt:lpstr>Διαφάνεια 14</vt:lpstr>
      <vt:lpstr>Ανεπιθύμητες Ενέργειες</vt:lpstr>
      <vt:lpstr>Αντιψυχωσικά​</vt:lpstr>
      <vt:lpstr>Οι ασθενείς με άτυπο αντιψυχωτικό στην κύηση θα πρέπει να το αντικαταστήσουν με χαμηλή δόση​ </vt:lpstr>
      <vt:lpstr>Ανεπιθύμητες Ενέργειες​</vt:lpstr>
      <vt:lpstr>Συμπερασματικά Στην κύηση ΔΕΝ χορηγούνται: </vt:lpstr>
      <vt:lpstr>Διαφάνεια 20</vt:lpstr>
      <vt:lpstr>Διαφάνεια 21</vt:lpstr>
      <vt:lpstr>Διαφάνεια 22</vt:lpstr>
      <vt:lpstr>Βιβλιογραφία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Ψυχικές Διαταραχές</dc:title>
  <dc:creator>κωνσταντινα</dc:creator>
  <cp:lastModifiedBy>κωνσταντινα</cp:lastModifiedBy>
  <cp:revision>98</cp:revision>
  <dcterms:created xsi:type="dcterms:W3CDTF">2014-11-29T15:20:08Z</dcterms:created>
  <dcterms:modified xsi:type="dcterms:W3CDTF">2014-12-02T00:37:08Z</dcterms:modified>
</cp:coreProperties>
</file>