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4" r:id="rId20"/>
    <p:sldId id="275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Προγραμματισμός &amp; Εφαρμογές Η/Υ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204665"/>
          </a:xfrm>
        </p:spPr>
        <p:txBody>
          <a:bodyPr>
            <a:normAutofit fontScale="62500" lnSpcReduction="20000"/>
          </a:bodyPr>
          <a:lstStyle/>
          <a:p>
            <a:r>
              <a:rPr lang="el-GR" sz="4500" b="1" dirty="0" smtClean="0"/>
              <a:t>Ενότητα 13</a:t>
            </a:r>
            <a:r>
              <a:rPr lang="el-GR" sz="4500" dirty="0" smtClean="0"/>
              <a:t>:</a:t>
            </a:r>
            <a:r>
              <a:rPr lang="en-US" sz="4500" dirty="0" smtClean="0"/>
              <a:t> </a:t>
            </a:r>
            <a:r>
              <a:rPr lang="el-GR" sz="4500" dirty="0"/>
              <a:t>Εισαγωγή στο Προγραμματισμό με το </a:t>
            </a:r>
            <a:r>
              <a:rPr lang="el-GR" sz="4500" dirty="0" err="1"/>
              <a:t>MatLab</a:t>
            </a:r>
            <a:r>
              <a:rPr lang="el-GR" sz="4500" dirty="0"/>
              <a:t> </a:t>
            </a:r>
            <a:r>
              <a:rPr lang="el-GR" sz="4500" dirty="0" smtClean="0"/>
              <a:t>7.x (Μέρος 4</a:t>
            </a:r>
            <a:r>
              <a:rPr lang="el-GR" sz="4500" baseline="30000" dirty="0" smtClean="0"/>
              <a:t>ο</a:t>
            </a:r>
            <a:r>
              <a:rPr lang="el-GR" sz="4500" dirty="0" smtClean="0"/>
              <a:t>)</a:t>
            </a:r>
            <a:endParaRPr lang="el-GR" sz="4500" dirty="0"/>
          </a:p>
          <a:p>
            <a:endParaRPr lang="en-US" dirty="0" smtClean="0"/>
          </a:p>
          <a:p>
            <a:r>
              <a:rPr lang="el-GR" sz="3800" dirty="0"/>
              <a:t>Δρ. Β.Χ. </a:t>
            </a:r>
            <a:r>
              <a:rPr lang="el-GR" sz="3800" dirty="0" smtClean="0"/>
              <a:t>Μούσας, </a:t>
            </a:r>
            <a:r>
              <a:rPr lang="el-GR" sz="3800" dirty="0"/>
              <a:t>Αναπληρωτής Καθηγητής</a:t>
            </a:r>
          </a:p>
          <a:p>
            <a:r>
              <a:rPr lang="el-GR" sz="3800" dirty="0"/>
              <a:t>Τμήμα Πολιτικών Μηχανικών Τ.Ε. και Μηχανικών Τοπογραφίας </a:t>
            </a:r>
          </a:p>
          <a:p>
            <a:r>
              <a:rPr lang="el-GR" sz="3800" dirty="0"/>
              <a:t>&amp; </a:t>
            </a:r>
            <a:r>
              <a:rPr lang="el-GR" sz="3800" dirty="0" err="1"/>
              <a:t>Γεωπληροφορικής</a:t>
            </a:r>
            <a:r>
              <a:rPr lang="el-GR" sz="3800" dirty="0"/>
              <a:t> Τ.Ε.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73498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Συναρτήσεις Αρχικοποίησης Πινάκων </a:t>
            </a:r>
            <a:r>
              <a:rPr lang="el-GR" sz="3600" b="0" dirty="0" smtClean="0">
                <a:solidFill>
                  <a:srgbClr val="004A82"/>
                </a:solidFill>
              </a:rPr>
              <a:t>(1 από 3)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el-GR" sz="2400" dirty="0" smtClean="0"/>
              <a:t>Οι συναρτήσεις </a:t>
            </a:r>
            <a:r>
              <a:rPr lang="en-US" sz="2400" b="1" dirty="0" smtClean="0"/>
              <a:t>ones</a:t>
            </a:r>
            <a:r>
              <a:rPr lang="el-GR" sz="2400" dirty="0" smtClean="0"/>
              <a:t>, </a:t>
            </a:r>
            <a:r>
              <a:rPr lang="en-US" sz="2400" b="1" dirty="0" smtClean="0"/>
              <a:t>zeros</a:t>
            </a:r>
            <a:r>
              <a:rPr lang="el-GR" sz="2400" dirty="0" smtClean="0"/>
              <a:t> &amp; </a:t>
            </a:r>
            <a:r>
              <a:rPr lang="en-US" sz="2400" b="1" dirty="0" smtClean="0"/>
              <a:t>eye</a:t>
            </a:r>
            <a:r>
              <a:rPr lang="en-US" sz="2400" dirty="0" smtClean="0"/>
              <a:t> </a:t>
            </a:r>
            <a:r>
              <a:rPr lang="el-GR" sz="2400" dirty="0" smtClean="0"/>
              <a:t>δημιουργούν πίνακες με μηδενικά και άσους σε όποια διάσταση επιθυμούμε, κομψά και αποδοτικά. Ο διαγώνιος μοναδιαίος πίνακας (100</a:t>
            </a:r>
            <a:r>
              <a:rPr lang="en-US" sz="2400" dirty="0" smtClean="0"/>
              <a:t>x</a:t>
            </a:r>
            <a:r>
              <a:rPr lang="el-GR" sz="2400" dirty="0" smtClean="0"/>
              <a:t>100) που δημιουργεί η απλή εντολή </a:t>
            </a:r>
            <a:r>
              <a:rPr lang="en-US" sz="2400" dirty="0" smtClean="0"/>
              <a:t>eye</a:t>
            </a:r>
            <a:r>
              <a:rPr lang="el-GR" sz="2400" dirty="0" smtClean="0"/>
              <a:t>(100) θα χρειαζόταν πάνω από 200 γραμμές κώδικα για να δηλωθεί αναλυτικά!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717032"/>
            <a:ext cx="487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779912" y="5135673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6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Συναρτήσεις Αρχικοποίησης Πινάκων </a:t>
            </a:r>
            <a:r>
              <a:rPr lang="el-GR" sz="3600" b="0" dirty="0" smtClean="0">
                <a:solidFill>
                  <a:srgbClr val="004A82"/>
                </a:solidFill>
              </a:rPr>
              <a:t>(2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Άλλες εντολές για τη δημιουργία ειδικών πινάκων είναι: η </a:t>
            </a:r>
            <a:r>
              <a:rPr lang="en-US" sz="2400" b="1" dirty="0" err="1"/>
              <a:t>pascal</a:t>
            </a:r>
            <a:r>
              <a:rPr lang="el-GR" sz="2400" dirty="0"/>
              <a:t>(</a:t>
            </a:r>
            <a:r>
              <a:rPr lang="en-US" sz="2400" dirty="0"/>
              <a:t>n</a:t>
            </a:r>
            <a:r>
              <a:rPr lang="el-GR" sz="2400" dirty="0"/>
              <a:t>) που δημιουργεί συμμετρικούς πίνακες </a:t>
            </a:r>
            <a:r>
              <a:rPr lang="en-US" sz="2400" dirty="0"/>
              <a:t>Pascal</a:t>
            </a:r>
            <a:r>
              <a:rPr lang="el-GR" sz="2400" dirty="0"/>
              <a:t>, η </a:t>
            </a:r>
            <a:r>
              <a:rPr lang="en-US" sz="2400" b="1" dirty="0"/>
              <a:t>magic</a:t>
            </a:r>
            <a:r>
              <a:rPr lang="el-GR" sz="2400" dirty="0"/>
              <a:t>(</a:t>
            </a:r>
            <a:r>
              <a:rPr lang="en-US" sz="2400" dirty="0"/>
              <a:t>n</a:t>
            </a:r>
            <a:r>
              <a:rPr lang="el-GR" sz="2400" dirty="0"/>
              <a:t>) που δημιουργεί μαγικά τετράγωνα, οι </a:t>
            </a:r>
            <a:r>
              <a:rPr lang="en-US" sz="2400" b="1" dirty="0"/>
              <a:t>rand</a:t>
            </a:r>
            <a:r>
              <a:rPr lang="el-GR" sz="2400" dirty="0"/>
              <a:t>(</a:t>
            </a:r>
            <a:r>
              <a:rPr lang="en-US" sz="2400" dirty="0"/>
              <a:t>n</a:t>
            </a:r>
            <a:r>
              <a:rPr lang="el-GR" sz="2400" dirty="0"/>
              <a:t>) και </a:t>
            </a:r>
            <a:r>
              <a:rPr lang="en-US" sz="2400" b="1" dirty="0" err="1"/>
              <a:t>randn</a:t>
            </a:r>
            <a:r>
              <a:rPr lang="el-GR" sz="2400" dirty="0"/>
              <a:t>(</a:t>
            </a:r>
            <a:r>
              <a:rPr lang="en-US" sz="2400" dirty="0"/>
              <a:t>n</a:t>
            </a:r>
            <a:r>
              <a:rPr lang="el-GR" sz="2400" dirty="0"/>
              <a:t>) που δημιουργούν πίνακες με τυχαίους αριθμούς, η γενική εντολή </a:t>
            </a:r>
            <a:r>
              <a:rPr lang="en-US" sz="2400" b="1" dirty="0" err="1"/>
              <a:t>diag</a:t>
            </a:r>
            <a:r>
              <a:rPr lang="el-GR" sz="2400" b="1" dirty="0"/>
              <a:t> </a:t>
            </a:r>
            <a:r>
              <a:rPr lang="el-GR" sz="2400" dirty="0"/>
              <a:t>για τη δημιουργία </a:t>
            </a:r>
            <a:r>
              <a:rPr lang="el-GR" sz="2400" b="1" dirty="0"/>
              <a:t>διαγώνιων πινάκων</a:t>
            </a:r>
            <a:r>
              <a:rPr lang="el-GR" sz="2400" dirty="0"/>
              <a:t>, και οι </a:t>
            </a:r>
            <a:r>
              <a:rPr lang="en-US" sz="2400" b="1" dirty="0" err="1"/>
              <a:t>triu</a:t>
            </a:r>
            <a:r>
              <a:rPr lang="el-GR" sz="2400" b="1" dirty="0"/>
              <a:t> &amp; </a:t>
            </a:r>
            <a:r>
              <a:rPr lang="en-US" sz="2400" b="1" dirty="0" err="1"/>
              <a:t>tril</a:t>
            </a:r>
            <a:r>
              <a:rPr lang="en-US" sz="2400" dirty="0"/>
              <a:t> </a:t>
            </a:r>
            <a:r>
              <a:rPr lang="el-GR" sz="2400" dirty="0"/>
              <a:t>οι οποίες δημιουργούν άνω και κάτω τριγωνικούς πίνακες αντίστοιχα.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4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Συναρτήσεις Αρχικοποίησης Πινάκων </a:t>
            </a:r>
            <a:r>
              <a:rPr lang="el-GR" sz="3600" b="0" dirty="0" smtClean="0">
                <a:solidFill>
                  <a:srgbClr val="004A82"/>
                </a:solidFill>
              </a:rPr>
              <a:t>(3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89" y="1040051"/>
            <a:ext cx="8229600" cy="5112568"/>
          </a:xfrm>
        </p:spPr>
        <p:txBody>
          <a:bodyPr>
            <a:noAutofit/>
          </a:bodyPr>
          <a:lstStyle/>
          <a:p>
            <a:r>
              <a:rPr lang="el-GR" sz="2400" dirty="0" smtClean="0"/>
              <a:t>Για τη δημιουργία διανυσμάτων με </a:t>
            </a:r>
            <a:r>
              <a:rPr lang="el-GR" sz="2400" b="1" dirty="0" smtClean="0"/>
              <a:t>στοιχεία που </a:t>
            </a:r>
            <a:r>
              <a:rPr lang="el-GR" sz="2400" b="1" dirty="0" err="1" smtClean="0"/>
              <a:t>ισαπέχουν</a:t>
            </a:r>
            <a:r>
              <a:rPr lang="el-GR" sz="2400" dirty="0" smtClean="0"/>
              <a:t> μεταξύ τους χρησιμοποιούμε την </a:t>
            </a:r>
            <a:r>
              <a:rPr lang="en-US" sz="2400" b="1" dirty="0" err="1" smtClean="0"/>
              <a:t>linspace</a:t>
            </a:r>
            <a:r>
              <a:rPr lang="el-GR" sz="2400" dirty="0" smtClean="0"/>
              <a:t>(). Η συνάρτηση συντάσσεται </a:t>
            </a:r>
            <a:r>
              <a:rPr lang="en-US" sz="2400" b="1" dirty="0" err="1" smtClean="0"/>
              <a:t>linspace</a:t>
            </a:r>
            <a:r>
              <a:rPr lang="el-GR" sz="2400" dirty="0" smtClean="0"/>
              <a:t>(</a:t>
            </a:r>
            <a:r>
              <a:rPr lang="en-US" sz="2400" dirty="0" smtClean="0"/>
              <a:t>a</a:t>
            </a:r>
            <a:r>
              <a:rPr lang="el-GR" sz="2400" dirty="0" smtClean="0"/>
              <a:t>,</a:t>
            </a:r>
            <a:r>
              <a:rPr lang="en-US" sz="2400" dirty="0" smtClean="0"/>
              <a:t>b</a:t>
            </a:r>
            <a:r>
              <a:rPr lang="el-GR" sz="2400" dirty="0" smtClean="0"/>
              <a:t>.</a:t>
            </a:r>
            <a:r>
              <a:rPr lang="en-US" sz="2400" dirty="0" smtClean="0"/>
              <a:t>n</a:t>
            </a:r>
            <a:r>
              <a:rPr lang="el-GR" sz="2400" dirty="0" smtClean="0"/>
              <a:t>), και δημιουργεί </a:t>
            </a:r>
            <a:r>
              <a:rPr lang="en-US" sz="2400" dirty="0" smtClean="0"/>
              <a:t>n </a:t>
            </a:r>
            <a:r>
              <a:rPr lang="el-GR" sz="2400" dirty="0" err="1" smtClean="0"/>
              <a:t>ισαπέχοντα</a:t>
            </a:r>
            <a:r>
              <a:rPr lang="el-GR" sz="2400" dirty="0" smtClean="0"/>
              <a:t> σημεία στο διάστημα [</a:t>
            </a:r>
            <a:r>
              <a:rPr lang="en-US" sz="2400" dirty="0" smtClean="0"/>
              <a:t>a</a:t>
            </a:r>
            <a:r>
              <a:rPr lang="el-GR" sz="2400" dirty="0" smtClean="0"/>
              <a:t>, </a:t>
            </a:r>
            <a:r>
              <a:rPr lang="en-US" sz="2400" dirty="0" smtClean="0"/>
              <a:t>b</a:t>
            </a:r>
            <a:r>
              <a:rPr lang="el-GR" sz="2400" dirty="0" smtClean="0"/>
              <a:t>] συμπεριλαμβανομένων των </a:t>
            </a:r>
            <a:r>
              <a:rPr lang="en-US" sz="2400" dirty="0" smtClean="0"/>
              <a:t>a</a:t>
            </a:r>
            <a:r>
              <a:rPr lang="el-GR" sz="2400" dirty="0" smtClean="0"/>
              <a:t> &amp; </a:t>
            </a:r>
            <a:r>
              <a:rPr lang="en-US" sz="2400" dirty="0" smtClean="0"/>
              <a:t>b</a:t>
            </a:r>
            <a:r>
              <a:rPr lang="el-GR" sz="2400" dirty="0" smtClean="0"/>
              <a:t>. Τα διανύσματα αυτά είναι πολύ χρήσιμα στη σχεδίαση γραφικών παραστάσεων και κυρίως για τη δημιουργία τιμών για τις ανεξάρτητες μεταβλητές. Όταν η κλίμακα σχεδίασης δεν είναι γραμμική αλλά λογαριθμική τότε χρησιμοποιούμε την αντίστοιχη εντολή </a:t>
            </a:r>
            <a:r>
              <a:rPr lang="en-US" sz="2400" b="1" dirty="0" err="1" smtClean="0"/>
              <a:t>logspace</a:t>
            </a:r>
            <a:r>
              <a:rPr lang="el-GR" sz="2400" dirty="0" smtClean="0"/>
              <a:t>() με ορίσματα τους εκθέτες του 10. Π.χ.:</a:t>
            </a:r>
          </a:p>
          <a:p>
            <a:endParaRPr lang="el-GR" sz="24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365104"/>
            <a:ext cx="6510863" cy="137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255697" y="5897847"/>
            <a:ext cx="8887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Τέλος, για τη δημιουργία ειδικών πινάκων, το </a:t>
            </a:r>
            <a:r>
              <a:rPr lang="el-GR" sz="2400" dirty="0" err="1">
                <a:latin typeface="+mn-lt"/>
              </a:rPr>
              <a:t>MatLab</a:t>
            </a:r>
            <a:r>
              <a:rPr lang="el-GR" sz="2400" dirty="0">
                <a:latin typeface="+mn-lt"/>
              </a:rPr>
              <a:t> διαθέτει μια μεγάλη συλλογή μέσω της συνάρτησης </a:t>
            </a:r>
            <a:r>
              <a:rPr lang="el-GR" sz="2400" dirty="0" err="1">
                <a:latin typeface="+mn-lt"/>
              </a:rPr>
              <a:t>gallery</a:t>
            </a:r>
            <a:r>
              <a:rPr lang="el-GR" sz="2400" dirty="0">
                <a:latin typeface="+mn-lt"/>
              </a:rPr>
              <a:t>()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168307" y="5743946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98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Πράξεις Πινάκων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13" y="1025352"/>
            <a:ext cx="8229600" cy="3411760"/>
          </a:xfrm>
        </p:spPr>
        <p:txBody>
          <a:bodyPr>
            <a:noAutofit/>
          </a:bodyPr>
          <a:lstStyle/>
          <a:p>
            <a:r>
              <a:rPr lang="el-GR" sz="2400" dirty="0" smtClean="0"/>
              <a:t>Οι πράξεις με πίνακες και διανύσματα είναι δυο ειδών: α) αυτές που εφαρμόζονται </a:t>
            </a:r>
            <a:r>
              <a:rPr lang="el-GR" sz="2400" b="1" dirty="0" smtClean="0"/>
              <a:t>στοιχείο-στοιχείο</a:t>
            </a:r>
            <a:r>
              <a:rPr lang="el-GR" sz="2400" dirty="0" smtClean="0"/>
              <a:t>, και, β) αυτές που εφαρμόζονται σε </a:t>
            </a:r>
            <a:r>
              <a:rPr lang="el-GR" sz="2400" b="1" dirty="0" smtClean="0"/>
              <a:t>ολόκληρα τα μητρώα</a:t>
            </a:r>
            <a:r>
              <a:rPr lang="el-GR" sz="2400" dirty="0" smtClean="0"/>
              <a:t>. Όταν μια πράξη, όπως π.χ., ο πολλαπλασιασμός, γίνεται και με τους δυο τρόπους για να διευκρινίσουμε ποιο αποτέλεσμα από τα δύο θέλουμε διαφοροποιούμε στο MatLab το σύμβολο της πράξης (*). Έτσι, με το κλασικό σύμβολο γίνεται η πράξη των μητρώων ενώ όταν η πράξη πρέπει να γίνει </a:t>
            </a:r>
            <a:r>
              <a:rPr lang="el-GR" sz="2400" b="1" dirty="0" smtClean="0"/>
              <a:t>στοιχείο-στοιχείο</a:t>
            </a:r>
            <a:r>
              <a:rPr lang="el-GR" sz="2400" dirty="0" smtClean="0"/>
              <a:t> βάζουμε την </a:t>
            </a:r>
            <a:r>
              <a:rPr lang="el-GR" sz="2400" b="1" dirty="0" smtClean="0"/>
              <a:t>τελεία</a:t>
            </a:r>
            <a:r>
              <a:rPr lang="el-GR" sz="2400" dirty="0" smtClean="0"/>
              <a:t> πριν το σύμβολο της πράξης (π.χ.:  </a:t>
            </a:r>
            <a:r>
              <a:rPr lang="el-GR" sz="2400" b="1" dirty="0" smtClean="0"/>
              <a:t>.*</a:t>
            </a:r>
            <a:r>
              <a:rPr lang="el-GR" sz="2400" dirty="0" smtClean="0"/>
              <a:t>). </a:t>
            </a:r>
          </a:p>
          <a:p>
            <a:endParaRPr lang="el-GR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419455"/>
            <a:ext cx="5698467" cy="229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 rot="16200000">
            <a:off x="1043265" y="5441414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28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68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Βασίλειος Μούσας. </a:t>
            </a:r>
            <a:r>
              <a:rPr lang="el-GR" sz="2000" dirty="0"/>
              <a:t>«Προγραμματισμός &amp; Εφαρμογές Η/Υ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13</a:t>
            </a:r>
            <a:r>
              <a:rPr lang="el-GR" sz="2000" dirty="0" smtClean="0"/>
              <a:t>: </a:t>
            </a:r>
            <a:r>
              <a:rPr lang="el-GR" sz="2000" dirty="0"/>
              <a:t>Εισαγωγή στο Προγραμματισμό με το </a:t>
            </a:r>
            <a:r>
              <a:rPr lang="el-GR" sz="2000" dirty="0" err="1"/>
              <a:t>MatLab</a:t>
            </a:r>
            <a:r>
              <a:rPr lang="el-GR" sz="2000" dirty="0"/>
              <a:t> 7.x (Μέρος </a:t>
            </a:r>
            <a:r>
              <a:rPr lang="en-US" sz="2000" dirty="0" smtClean="0"/>
              <a:t>4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)».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069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861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Εντολές Χειρισμού Αρχείων και Δεδομένων </a:t>
            </a:r>
            <a:r>
              <a:rPr lang="el-GR" sz="3200" b="0" dirty="0" smtClean="0">
                <a:solidFill>
                  <a:srgbClr val="004A82"/>
                </a:solidFill>
              </a:rPr>
              <a:t>(1 από 2)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Η Εντολές </a:t>
            </a:r>
            <a:r>
              <a:rPr lang="en-US" sz="2400" dirty="0" smtClean="0"/>
              <a:t>SAVE </a:t>
            </a:r>
            <a:r>
              <a:rPr lang="en-GB" sz="2400" dirty="0" smtClean="0"/>
              <a:t>&amp; </a:t>
            </a:r>
            <a:r>
              <a:rPr lang="en-US" sz="2400" dirty="0" smtClean="0"/>
              <a:t>LOAD</a:t>
            </a:r>
            <a:endParaRPr lang="el-GR" sz="2400" dirty="0" smtClean="0"/>
          </a:p>
          <a:p>
            <a:r>
              <a:rPr lang="el-GR" sz="2400" dirty="0" smtClean="0"/>
              <a:t>Η εντολή </a:t>
            </a:r>
            <a:r>
              <a:rPr lang="en-US" sz="2400" b="1" dirty="0" smtClean="0"/>
              <a:t>save</a:t>
            </a:r>
            <a:r>
              <a:rPr lang="el-GR" sz="2400" dirty="0" smtClean="0"/>
              <a:t> αποθηκεύει σε ένα αρχείο μερικές ή όλες τις μεταβλητές της περιοχής εργασίας (</a:t>
            </a:r>
            <a:r>
              <a:rPr lang="en-US" sz="2400" dirty="0" smtClean="0"/>
              <a:t>workspace</a:t>
            </a:r>
            <a:r>
              <a:rPr lang="el-GR" sz="2400" dirty="0" smtClean="0"/>
              <a:t>). Το αρχείο μπορεί να είναι είτε δυαδικό, τύπου MatLab με επέκταση </a:t>
            </a:r>
            <a:r>
              <a:rPr lang="el-GR" sz="2400" b="1" dirty="0" smtClean="0"/>
              <a:t>.</a:t>
            </a:r>
            <a:r>
              <a:rPr lang="en-US" sz="2400" b="1" dirty="0" smtClean="0"/>
              <a:t>mat</a:t>
            </a:r>
            <a:r>
              <a:rPr lang="el-GR" sz="2400" dirty="0" smtClean="0"/>
              <a:t>, είτε απλό κείμενο </a:t>
            </a:r>
            <a:r>
              <a:rPr lang="en-US" sz="2400" b="1" dirty="0" smtClean="0"/>
              <a:t>ASCII</a:t>
            </a:r>
            <a:r>
              <a:rPr lang="el-GR" sz="2400" dirty="0" smtClean="0"/>
              <a:t> (</a:t>
            </a:r>
            <a:r>
              <a:rPr lang="en-US" sz="2400" dirty="0" smtClean="0"/>
              <a:t>text</a:t>
            </a:r>
            <a:r>
              <a:rPr lang="el-GR" sz="2400" dirty="0" smtClean="0"/>
              <a:t>).</a:t>
            </a:r>
          </a:p>
          <a:p>
            <a:r>
              <a:rPr lang="el-GR" sz="2400" dirty="0" smtClean="0"/>
              <a:t>Η εντολή </a:t>
            </a:r>
            <a:r>
              <a:rPr lang="en-US" sz="2400" b="1" dirty="0" smtClean="0"/>
              <a:t>load</a:t>
            </a:r>
            <a:r>
              <a:rPr lang="el-GR" sz="2400" dirty="0" smtClean="0"/>
              <a:t> διαβάζει ένα αρχείο </a:t>
            </a:r>
            <a:r>
              <a:rPr lang="el-GR" sz="2400" b="1" dirty="0" smtClean="0"/>
              <a:t>.</a:t>
            </a:r>
            <a:r>
              <a:rPr lang="en-US" sz="2400" b="1" dirty="0" smtClean="0"/>
              <a:t>mat</a:t>
            </a:r>
            <a:r>
              <a:rPr lang="el-GR" sz="2400" dirty="0" smtClean="0"/>
              <a:t>, που έχει αποθηκευτεί με τη </a:t>
            </a:r>
            <a:r>
              <a:rPr lang="en-US" sz="2400" b="1" dirty="0" smtClean="0"/>
              <a:t>save</a:t>
            </a:r>
            <a:r>
              <a:rPr lang="el-GR" sz="2400" dirty="0" smtClean="0"/>
              <a:t>, και επαναφέρει όλες τις μεταβλητές που περιέχει το αρχείο στη περιοχή εργασίας (</a:t>
            </a:r>
            <a:r>
              <a:rPr lang="en-US" sz="2400" dirty="0" smtClean="0"/>
              <a:t>workspace</a:t>
            </a:r>
            <a:r>
              <a:rPr lang="el-GR" sz="2400" dirty="0" smtClean="0"/>
              <a:t>).</a:t>
            </a:r>
            <a:endParaRPr lang="en-US" sz="2400" dirty="0" smtClean="0"/>
          </a:p>
          <a:p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1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Εντολές Χειρισμού Αρχείων και Δεδομένων </a:t>
            </a:r>
            <a:r>
              <a:rPr lang="el-GR" sz="3600" b="0" dirty="0" smtClean="0">
                <a:solidFill>
                  <a:srgbClr val="004A82"/>
                </a:solidFill>
              </a:rPr>
              <a:t>(</a:t>
            </a:r>
            <a:r>
              <a:rPr lang="en-US" sz="3600" b="0" smtClean="0">
                <a:solidFill>
                  <a:srgbClr val="004A82"/>
                </a:solidFill>
              </a:rPr>
              <a:t>2</a:t>
            </a:r>
            <a:r>
              <a:rPr lang="el-GR" sz="3600" b="0" smtClean="0">
                <a:solidFill>
                  <a:srgbClr val="004A82"/>
                </a:solidFill>
              </a:rPr>
              <a:t> </a:t>
            </a:r>
            <a:r>
              <a:rPr lang="el-GR" sz="3600" b="0" dirty="0">
                <a:solidFill>
                  <a:srgbClr val="004A82"/>
                </a:solidFill>
              </a:rPr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880320"/>
          </a:xfrm>
        </p:spPr>
        <p:txBody>
          <a:bodyPr/>
          <a:lstStyle/>
          <a:p>
            <a:pPr>
              <a:buNone/>
            </a:pPr>
            <a:r>
              <a:rPr lang="el-GR" sz="2400" dirty="0"/>
              <a:t>Η Εντολές </a:t>
            </a:r>
            <a:r>
              <a:rPr lang="en-US" sz="2400" dirty="0"/>
              <a:t>FOPEN &amp; FCLOSE</a:t>
            </a:r>
            <a:endParaRPr lang="el-GR" sz="2400" dirty="0"/>
          </a:p>
          <a:p>
            <a:r>
              <a:rPr lang="el-GR" sz="2400" dirty="0"/>
              <a:t>Η εντολή </a:t>
            </a:r>
            <a:r>
              <a:rPr lang="en-US" sz="2400" b="1" dirty="0" err="1"/>
              <a:t>fopen</a:t>
            </a:r>
            <a:r>
              <a:rPr lang="el-GR" sz="2400" dirty="0"/>
              <a:t> ανοίγει ένα αρχείο για Ι/Ο και ορίζει το </a:t>
            </a:r>
            <a:r>
              <a:rPr lang="en-US" sz="2400" b="1" dirty="0"/>
              <a:t>fid</a:t>
            </a:r>
            <a:r>
              <a:rPr lang="en-US" sz="2400" dirty="0"/>
              <a:t> </a:t>
            </a:r>
            <a:r>
              <a:rPr lang="el-GR" sz="2400" dirty="0"/>
              <a:t>με το οποίο θα αναφερόμαστε στο αρχείο (π.χ. </a:t>
            </a:r>
            <a:r>
              <a:rPr lang="en-US" sz="2400" b="1" dirty="0" err="1"/>
              <a:t>fprintf</a:t>
            </a:r>
            <a:r>
              <a:rPr lang="el-GR" sz="2400" dirty="0"/>
              <a:t>). Σύνταξη:</a:t>
            </a:r>
          </a:p>
          <a:p>
            <a:pPr>
              <a:buNone/>
            </a:pPr>
            <a:r>
              <a:rPr lang="el-GR" sz="2400" b="1" dirty="0"/>
              <a:t>			</a:t>
            </a:r>
            <a:r>
              <a:rPr lang="en-US" sz="2400" b="1" dirty="0"/>
              <a:t>fid</a:t>
            </a:r>
            <a:r>
              <a:rPr lang="en-GB" sz="2400" dirty="0"/>
              <a:t> = </a:t>
            </a:r>
            <a:r>
              <a:rPr lang="en-US" sz="2400" b="1" dirty="0" err="1"/>
              <a:t>fopen</a:t>
            </a:r>
            <a:r>
              <a:rPr lang="en-GB" sz="2400" dirty="0"/>
              <a:t>(</a:t>
            </a:r>
            <a:r>
              <a:rPr lang="en-US" sz="2400" dirty="0"/>
              <a:t>'d:\</a:t>
            </a:r>
            <a:r>
              <a:rPr lang="en-US" sz="2400" dirty="0" err="1"/>
              <a:t>mywork</a:t>
            </a:r>
            <a:r>
              <a:rPr lang="en-US" sz="2400" dirty="0"/>
              <a:t>\apotelesmata.txt')</a:t>
            </a:r>
            <a:endParaRPr lang="el-GR" sz="2400" dirty="0"/>
          </a:p>
          <a:p>
            <a:r>
              <a:rPr lang="el-GR" sz="2400" dirty="0"/>
              <a:t>Η εντολή </a:t>
            </a:r>
            <a:r>
              <a:rPr lang="en-US" sz="2400" b="1" dirty="0" err="1"/>
              <a:t>fclose</a:t>
            </a:r>
            <a:r>
              <a:rPr lang="el-GR" sz="2400" dirty="0"/>
              <a:t> κλείνει το αρχείο</a:t>
            </a:r>
          </a:p>
          <a:p>
            <a:pPr>
              <a:buNone/>
            </a:pPr>
            <a:r>
              <a:rPr lang="el-GR" sz="2400" b="1" dirty="0"/>
              <a:t>			</a:t>
            </a:r>
            <a:r>
              <a:rPr lang="en-US" sz="2400" b="1" dirty="0" err="1"/>
              <a:t>fclose</a:t>
            </a:r>
            <a:r>
              <a:rPr lang="en-GB" sz="2400" dirty="0"/>
              <a:t>(</a:t>
            </a:r>
            <a:r>
              <a:rPr lang="en-US" sz="2400" b="1" dirty="0"/>
              <a:t>fid</a:t>
            </a:r>
            <a:r>
              <a:rPr lang="en-US" sz="2400" dirty="0"/>
              <a:t>)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Εντολές Χειρισμού των Γραφικών </a:t>
            </a:r>
            <a:r>
              <a:rPr lang="el-GR" sz="3200" b="0" dirty="0" smtClean="0">
                <a:solidFill>
                  <a:srgbClr val="004A82"/>
                </a:solidFill>
              </a:rPr>
              <a:t>(1 από 2)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35296"/>
            <a:ext cx="8568952" cy="28276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Η Εντολή Σχεδιασμού </a:t>
            </a:r>
            <a:r>
              <a:rPr lang="en-US" sz="2400" dirty="0" smtClean="0"/>
              <a:t>PLOT</a:t>
            </a:r>
          </a:p>
          <a:p>
            <a:r>
              <a:rPr lang="el-GR" sz="2400" dirty="0" smtClean="0"/>
              <a:t>Η εντολή </a:t>
            </a:r>
            <a:r>
              <a:rPr lang="en-US" sz="2400" b="1" dirty="0" smtClean="0"/>
              <a:t>plot</a:t>
            </a:r>
            <a:r>
              <a:rPr lang="en-US" sz="2400" dirty="0" smtClean="0"/>
              <a:t> </a:t>
            </a:r>
            <a:r>
              <a:rPr lang="el-GR" sz="2400" dirty="0" smtClean="0"/>
              <a:t>δημιουργεί 2-</a:t>
            </a:r>
            <a:r>
              <a:rPr lang="en-US" sz="2400" dirty="0" smtClean="0"/>
              <a:t>D</a:t>
            </a:r>
            <a:r>
              <a:rPr lang="el-GR" sz="2400" dirty="0" smtClean="0"/>
              <a:t> γραφικά από δεδομένα αποθηκευμένα σε μητρώα και συντάσσεται με πολλούς τρόπους. Η γενική μορφή της εντολής είναι:</a:t>
            </a:r>
          </a:p>
          <a:p>
            <a:r>
              <a:rPr lang="fr-FR" sz="2400" dirty="0" smtClean="0"/>
              <a:t>	</a:t>
            </a:r>
            <a:r>
              <a:rPr lang="fr-FR" sz="2400" b="1" dirty="0" smtClean="0"/>
              <a:t>plot</a:t>
            </a:r>
            <a:r>
              <a:rPr lang="fr-FR" sz="2400" dirty="0" smtClean="0"/>
              <a:t>(x1,y1,&lt;type1&gt;,x2,y2,&lt;type2&gt;,…,&lt;options&gt;)</a:t>
            </a:r>
            <a:endParaRPr lang="el-GR" sz="2400" dirty="0" smtClean="0"/>
          </a:p>
          <a:p>
            <a:r>
              <a:rPr lang="el-GR" sz="2400" dirty="0" smtClean="0"/>
              <a:t>όπου, </a:t>
            </a:r>
            <a:r>
              <a:rPr lang="en-US" sz="2400" dirty="0" smtClean="0"/>
              <a:t>x</a:t>
            </a:r>
            <a:r>
              <a:rPr lang="el-GR" sz="2400" dirty="0" smtClean="0"/>
              <a:t> &amp; </a:t>
            </a:r>
            <a:r>
              <a:rPr lang="en-US" sz="2400" dirty="0" smtClean="0"/>
              <a:t>y </a:t>
            </a:r>
            <a:r>
              <a:rPr lang="el-GR" sz="2400" dirty="0" smtClean="0"/>
              <a:t>είναι τα ζεύγη των διανυσμάτων κάθε καμπύλης και </a:t>
            </a:r>
            <a:r>
              <a:rPr lang="en-US" sz="2400" dirty="0" smtClean="0"/>
              <a:t>type </a:t>
            </a:r>
            <a:r>
              <a:rPr lang="el-GR" sz="2400" dirty="0" smtClean="0"/>
              <a:t>είναι ο τύπος της γραμμής και των συμβόλων της.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7704" y="4005064"/>
            <a:ext cx="5042371" cy="2615927"/>
            <a:chOff x="2771800" y="3861048"/>
            <a:chExt cx="5042371" cy="26159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3861048"/>
              <a:ext cx="2209800" cy="123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5229200"/>
              <a:ext cx="23780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4149080"/>
              <a:ext cx="210502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1800" y="5445224"/>
              <a:ext cx="2543175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4001108" y="6579753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6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Εντολές Χειρισμού των Γραφικών </a:t>
            </a:r>
            <a:r>
              <a:rPr lang="el-GR" sz="3200" b="0" dirty="0" smtClean="0">
                <a:solidFill>
                  <a:srgbClr val="004A82"/>
                </a:solidFill>
              </a:rPr>
              <a:t>(2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l-GR" sz="3200" b="0" dirty="0" smtClean="0">
                <a:solidFill>
                  <a:srgbClr val="004A82"/>
                </a:solidFill>
              </a:rPr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42" y="1013589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400" dirty="0" smtClean="0"/>
              <a:t>Εντολές Χειρισμού των Γραφικών</a:t>
            </a:r>
            <a:r>
              <a:rPr lang="en-US" sz="2400" dirty="0" smtClean="0"/>
              <a:t>:</a:t>
            </a:r>
          </a:p>
          <a:p>
            <a:endParaRPr lang="el-GR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73629"/>
            <a:ext cx="5644140" cy="516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42742" y="6538312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98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Εντολές Χειρισμού Σειρών Αλφαριθμητικών Χαρακτήρων </a:t>
            </a:r>
            <a:r>
              <a:rPr lang="en-US" dirty="0" smtClean="0">
                <a:solidFill>
                  <a:srgbClr val="004A82"/>
                </a:solidFill>
              </a:rPr>
              <a:t>– </a:t>
            </a:r>
            <a:r>
              <a:rPr lang="el-GR" dirty="0" err="1" smtClean="0">
                <a:solidFill>
                  <a:srgbClr val="004A82"/>
                </a:solidFill>
              </a:rPr>
              <a:t>Strings</a:t>
            </a:r>
            <a:r>
              <a:rPr lang="el-GR" dirty="0" smtClean="0">
                <a:solidFill>
                  <a:srgbClr val="004A82"/>
                </a:solidFill>
              </a:rPr>
              <a:t> </a:t>
            </a:r>
            <a:r>
              <a:rPr lang="el-GR" sz="3600" b="0" dirty="0" smtClean="0">
                <a:solidFill>
                  <a:srgbClr val="004A82"/>
                </a:solidFill>
              </a:rPr>
              <a:t>(1 από 3)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20472" cy="309634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Για να ορίσουμε μια σειρά χαρακτήρων (</a:t>
            </a:r>
            <a:r>
              <a:rPr lang="en-US" sz="2400" dirty="0" smtClean="0"/>
              <a:t>string</a:t>
            </a:r>
            <a:r>
              <a:rPr lang="el-GR" sz="2400" dirty="0" smtClean="0"/>
              <a:t>) τοποθετούμε τους χαρακτήρες μέσα σε εισαγωγικά ( </a:t>
            </a:r>
            <a:r>
              <a:rPr lang="en-US" sz="2400" b="1" dirty="0" err="1" smtClean="0"/>
              <a:t>Str</a:t>
            </a:r>
            <a:r>
              <a:rPr lang="el-GR" sz="2400" b="1" dirty="0" smtClean="0"/>
              <a:t> = ‘</a:t>
            </a:r>
            <a:r>
              <a:rPr lang="el-GR" sz="2400" dirty="0" smtClean="0"/>
              <a:t> …οτιδήποτε… </a:t>
            </a:r>
            <a:r>
              <a:rPr lang="el-GR" sz="2400" b="1" dirty="0" smtClean="0"/>
              <a:t>’</a:t>
            </a:r>
            <a:r>
              <a:rPr lang="el-GR" sz="2400" dirty="0" smtClean="0"/>
              <a:t> ).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Το </a:t>
            </a:r>
            <a:r>
              <a:rPr lang="en-US" sz="2400" dirty="0" smtClean="0"/>
              <a:t>MatLab </a:t>
            </a:r>
            <a:r>
              <a:rPr lang="el-GR" sz="2400" dirty="0" smtClean="0"/>
              <a:t>αποθηκεύει τα </a:t>
            </a:r>
            <a:r>
              <a:rPr lang="en-US" sz="2400" dirty="0" smtClean="0"/>
              <a:t>string </a:t>
            </a:r>
            <a:r>
              <a:rPr lang="el-GR" sz="2400" dirty="0" smtClean="0"/>
              <a:t>σαν διανύσματα που περιέχουν τους αριθμητικούς κώδικες (π.χ. </a:t>
            </a:r>
            <a:r>
              <a:rPr lang="en-US" sz="2400" dirty="0" smtClean="0"/>
              <a:t>ASCII</a:t>
            </a:r>
            <a:r>
              <a:rPr lang="el-GR" sz="2400" dirty="0" smtClean="0"/>
              <a:t>) κάθε χαρακτήρα, και μήκος ίσο με το πλήθος των χαρακτήρων.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Δύο ή περισσότερα </a:t>
            </a:r>
            <a:r>
              <a:rPr lang="en-US" sz="2400" dirty="0" smtClean="0"/>
              <a:t>string </a:t>
            </a:r>
            <a:r>
              <a:rPr lang="el-GR" sz="2400" dirty="0" smtClean="0"/>
              <a:t>μπορούν να ενωθούν και να δημιουργήσουν νέα, είτε απλές εντολές πινάκων, ή, με τις σχετικές συναρτήσεις (</a:t>
            </a:r>
            <a:r>
              <a:rPr lang="en-US" sz="2400" b="1" dirty="0" err="1" smtClean="0"/>
              <a:t>strcat</a:t>
            </a:r>
            <a:r>
              <a:rPr lang="el-GR" sz="2400" b="1" dirty="0" smtClean="0"/>
              <a:t>, </a:t>
            </a:r>
            <a:r>
              <a:rPr lang="en-US" sz="2400" b="1" dirty="0" err="1" smtClean="0"/>
              <a:t>strvcat</a:t>
            </a:r>
            <a:r>
              <a:rPr lang="el-GR" sz="2400" b="1" dirty="0" smtClean="0"/>
              <a:t>, </a:t>
            </a:r>
            <a:r>
              <a:rPr lang="en-US" sz="2400" b="1" dirty="0" err="1" smtClean="0"/>
              <a:t>sprintf</a:t>
            </a:r>
            <a:r>
              <a:rPr lang="el-GR" sz="2400" b="1" dirty="0" smtClean="0"/>
              <a:t>, …</a:t>
            </a:r>
            <a:r>
              <a:rPr lang="el-GR" sz="2400" dirty="0" smtClean="0"/>
              <a:t>), π.χ.: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25144"/>
            <a:ext cx="5228931" cy="187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29100" y="6595839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99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Εντολές Χειρισμού Σειρών Αλφαριθμητικών Χαρακτήρων </a:t>
            </a:r>
            <a:r>
              <a:rPr lang="en-US" dirty="0">
                <a:solidFill>
                  <a:srgbClr val="004A82"/>
                </a:solidFill>
              </a:rPr>
              <a:t>– </a:t>
            </a:r>
            <a:r>
              <a:rPr lang="el-GR" dirty="0" err="1">
                <a:solidFill>
                  <a:srgbClr val="004A82"/>
                </a:solidFill>
              </a:rPr>
              <a:t>Strings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sz="3600" b="0" dirty="0" smtClean="0">
                <a:solidFill>
                  <a:srgbClr val="004A82"/>
                </a:solidFill>
              </a:rPr>
              <a:t>(2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/>
              <a:t>Επεξεργασία </a:t>
            </a:r>
            <a:r>
              <a:rPr lang="en-US" sz="2400" b="1" dirty="0" smtClean="0"/>
              <a:t>String:</a:t>
            </a:r>
            <a:r>
              <a:rPr lang="en-GB" sz="2400" b="1" dirty="0" smtClean="0"/>
              <a:t> </a:t>
            </a:r>
            <a:r>
              <a:rPr lang="el-GR" sz="2400" dirty="0" smtClean="0"/>
              <a:t>Η εντολές </a:t>
            </a:r>
            <a:r>
              <a:rPr lang="en-US" sz="2400" b="1" dirty="0" err="1" smtClean="0"/>
              <a:t>deblank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str</a:t>
            </a:r>
            <a:r>
              <a:rPr lang="el-GR" sz="2400" b="1" dirty="0" smtClean="0"/>
              <a:t>)</a:t>
            </a:r>
            <a:r>
              <a:rPr lang="el-GR" sz="2400" dirty="0" smtClean="0"/>
              <a:t> </a:t>
            </a:r>
            <a:r>
              <a:rPr lang="el-GR" sz="2400" b="1" dirty="0" smtClean="0"/>
              <a:t>και </a:t>
            </a:r>
            <a:r>
              <a:rPr lang="en-US" sz="2400" b="1" dirty="0" err="1" smtClean="0"/>
              <a:t>strtrim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str</a:t>
            </a:r>
            <a:r>
              <a:rPr lang="el-GR" sz="2400" b="1" dirty="0" smtClean="0"/>
              <a:t>)</a:t>
            </a:r>
            <a:r>
              <a:rPr lang="el-GR" sz="2400" dirty="0" smtClean="0"/>
              <a:t>  αφαιρούν τα κενά διαστήματα από το τέλος και την αρχή ενός </a:t>
            </a:r>
            <a:r>
              <a:rPr lang="en-US" sz="2400" dirty="0" smtClean="0"/>
              <a:t>string</a:t>
            </a:r>
            <a:r>
              <a:rPr lang="el-GR" sz="2400" dirty="0" smtClean="0"/>
              <a:t>. Η εντολές </a:t>
            </a:r>
            <a:r>
              <a:rPr lang="en-US" sz="2400" b="1" dirty="0" smtClean="0"/>
              <a:t>upper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str</a:t>
            </a:r>
            <a:r>
              <a:rPr lang="el-GR" sz="2400" b="1" dirty="0" smtClean="0"/>
              <a:t>)</a:t>
            </a:r>
            <a:r>
              <a:rPr lang="el-GR" sz="2400" dirty="0" smtClean="0"/>
              <a:t> </a:t>
            </a:r>
            <a:r>
              <a:rPr lang="el-GR" sz="2400" b="1" dirty="0" smtClean="0"/>
              <a:t>και </a:t>
            </a:r>
            <a:r>
              <a:rPr lang="en-US" sz="2400" b="1" dirty="0" smtClean="0"/>
              <a:t>lower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str</a:t>
            </a:r>
            <a:r>
              <a:rPr lang="el-GR" sz="2400" b="1" dirty="0" smtClean="0"/>
              <a:t>)</a:t>
            </a:r>
            <a:r>
              <a:rPr lang="el-GR" sz="2400" dirty="0" smtClean="0"/>
              <a:t> μετατρέπουν σε κεφαλαία ή πεζά τα γράμματα ενός </a:t>
            </a:r>
            <a:r>
              <a:rPr lang="en-US" sz="2400" dirty="0" smtClean="0"/>
              <a:t>string</a:t>
            </a:r>
            <a:r>
              <a:rPr lang="el-GR" sz="2400" dirty="0" smtClean="0"/>
              <a:t>. Η εντολή </a:t>
            </a:r>
            <a:r>
              <a:rPr lang="en-US" sz="2400" b="1" dirty="0" err="1" smtClean="0"/>
              <a:t>strrep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str1</a:t>
            </a:r>
            <a:r>
              <a:rPr lang="el-GR" sz="2400" b="1" dirty="0" smtClean="0"/>
              <a:t>, str2, str3)</a:t>
            </a:r>
            <a:r>
              <a:rPr lang="el-GR" sz="2400" dirty="0" smtClean="0"/>
              <a:t> αντικαθιστά μέσα στο </a:t>
            </a:r>
            <a:r>
              <a:rPr lang="en-US" sz="2400" dirty="0" err="1" smtClean="0"/>
              <a:t>str</a:t>
            </a:r>
            <a:r>
              <a:rPr lang="el-GR" sz="2400" dirty="0" smtClean="0"/>
              <a:t>1 όλα τα </a:t>
            </a:r>
            <a:r>
              <a:rPr lang="en-US" sz="2400" dirty="0" err="1" smtClean="0"/>
              <a:t>str</a:t>
            </a:r>
            <a:r>
              <a:rPr lang="el-GR" sz="2400" dirty="0" smtClean="0"/>
              <a:t>2 με το </a:t>
            </a:r>
            <a:r>
              <a:rPr lang="en-US" sz="2400" dirty="0" err="1" smtClean="0"/>
              <a:t>str</a:t>
            </a:r>
            <a:r>
              <a:rPr lang="el-GR" sz="2400" dirty="0" smtClean="0"/>
              <a:t>3. Οι εντολές </a:t>
            </a:r>
            <a:r>
              <a:rPr lang="en-US" sz="2400" b="1" dirty="0" err="1" smtClean="0"/>
              <a:t>strcmp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str1</a:t>
            </a:r>
            <a:r>
              <a:rPr lang="el-GR" sz="2400" b="1" dirty="0" smtClean="0"/>
              <a:t>, str2)</a:t>
            </a:r>
            <a:r>
              <a:rPr lang="el-GR" sz="2400" dirty="0" smtClean="0"/>
              <a:t> </a:t>
            </a:r>
            <a:r>
              <a:rPr lang="el-GR" sz="2400" b="1" dirty="0" smtClean="0"/>
              <a:t>και </a:t>
            </a:r>
            <a:r>
              <a:rPr lang="en-US" sz="2400" b="1" dirty="0" err="1" smtClean="0"/>
              <a:t>strmatch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str1</a:t>
            </a:r>
            <a:r>
              <a:rPr lang="el-GR" sz="2400" b="1" dirty="0" smtClean="0"/>
              <a:t>, str2)</a:t>
            </a:r>
            <a:r>
              <a:rPr lang="el-GR" sz="2400" dirty="0" smtClean="0"/>
              <a:t> χρησιμοποιούνται για τη σύγκριση δυο </a:t>
            </a:r>
            <a:r>
              <a:rPr lang="en-US" sz="2400" dirty="0" smtClean="0"/>
              <a:t>string </a:t>
            </a:r>
            <a:r>
              <a:rPr lang="el-GR" sz="2400" dirty="0" smtClean="0"/>
              <a:t>και για τον εντοπισμό του πρώτου μέσα στο δεύτερο, αντίστοιχα.</a:t>
            </a:r>
            <a:endParaRPr lang="en-GB" sz="2400" dirty="0" smtClean="0"/>
          </a:p>
          <a:p>
            <a:pPr>
              <a:spcBef>
                <a:spcPts val="1800"/>
              </a:spcBef>
              <a:buNone/>
            </a:pPr>
            <a:r>
              <a:rPr lang="el-GR" sz="2400" b="1" dirty="0" smtClean="0"/>
              <a:t>Αναζήτηση μέσα σε ένα </a:t>
            </a:r>
            <a:r>
              <a:rPr lang="en-US" sz="2400" b="1" dirty="0" smtClean="0"/>
              <a:t>String:</a:t>
            </a:r>
            <a:r>
              <a:rPr lang="el-GR" sz="2400" dirty="0" smtClean="0"/>
              <a:t> Η </a:t>
            </a:r>
            <a:r>
              <a:rPr lang="el-GR" sz="2400" b="1" dirty="0" err="1" smtClean="0"/>
              <a:t>findstr</a:t>
            </a:r>
            <a:r>
              <a:rPr lang="el-GR" sz="2400" b="1" dirty="0" smtClean="0"/>
              <a:t>(</a:t>
            </a:r>
            <a:r>
              <a:rPr lang="el-GR" sz="2400" b="1" dirty="0" err="1" smtClean="0"/>
              <a:t>str1</a:t>
            </a:r>
            <a:r>
              <a:rPr lang="el-GR" sz="2400" b="1" dirty="0" smtClean="0"/>
              <a:t>, str2)</a:t>
            </a:r>
            <a:r>
              <a:rPr lang="el-GR" sz="2400" dirty="0" smtClean="0"/>
              <a:t> ψάχνει στο μεγαλύτερο από τα δύο </a:t>
            </a:r>
            <a:r>
              <a:rPr lang="en-US" sz="2400" dirty="0" smtClean="0"/>
              <a:t>strings</a:t>
            </a:r>
            <a:r>
              <a:rPr lang="el-GR" sz="2400" dirty="0" smtClean="0"/>
              <a:t> να εντοπίσει αν εμφανίζεται το μικρότερο και επιστρέφει ένα διάνυσμα με τις θέσεις στις οποίες εμφανίζεται. Η </a:t>
            </a:r>
            <a:r>
              <a:rPr lang="en-US" sz="2400" b="1" dirty="0" err="1" smtClean="0"/>
              <a:t>regexp</a:t>
            </a:r>
            <a:r>
              <a:rPr lang="el-GR" sz="2400" b="1" dirty="0" smtClean="0"/>
              <a:t>(‘</a:t>
            </a:r>
            <a:r>
              <a:rPr lang="en-US" sz="2400" b="1" dirty="0" err="1" smtClean="0"/>
              <a:t>str</a:t>
            </a:r>
            <a:r>
              <a:rPr lang="el-GR" sz="2400" b="1" dirty="0" smtClean="0"/>
              <a:t>’, ‘</a:t>
            </a:r>
            <a:r>
              <a:rPr lang="en-US" sz="2400" b="1" dirty="0" err="1" smtClean="0"/>
              <a:t>expr</a:t>
            </a:r>
            <a:r>
              <a:rPr lang="el-GR" sz="2400" b="1" dirty="0" smtClean="0"/>
              <a:t>’)</a:t>
            </a:r>
            <a:r>
              <a:rPr lang="el-GR" sz="2400" dirty="0" smtClean="0"/>
              <a:t> αναζητά μέσα στο ‘</a:t>
            </a:r>
            <a:r>
              <a:rPr lang="en-US" sz="2400" dirty="0" err="1" smtClean="0"/>
              <a:t>str</a:t>
            </a:r>
            <a:r>
              <a:rPr lang="el-GR" sz="2400" dirty="0" smtClean="0"/>
              <a:t>’ ότι περιγράφει η έκφραση ‘</a:t>
            </a:r>
            <a:r>
              <a:rPr lang="en-US" sz="2400" dirty="0" err="1" smtClean="0"/>
              <a:t>expr</a:t>
            </a:r>
            <a:r>
              <a:rPr lang="el-GR" sz="2400" dirty="0" smtClean="0"/>
              <a:t>’. </a:t>
            </a:r>
            <a:endParaRPr lang="en-US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Εντολές Χειρισμού Σειρών Αλφαριθμητικών Χαρακτήρων </a:t>
            </a:r>
            <a:r>
              <a:rPr lang="en-US" dirty="0">
                <a:solidFill>
                  <a:srgbClr val="004A82"/>
                </a:solidFill>
              </a:rPr>
              <a:t>– </a:t>
            </a:r>
            <a:r>
              <a:rPr lang="el-GR" dirty="0" err="1">
                <a:solidFill>
                  <a:srgbClr val="004A82"/>
                </a:solidFill>
              </a:rPr>
              <a:t>Strings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sz="3600" b="0" dirty="0" smtClean="0">
                <a:solidFill>
                  <a:srgbClr val="004A82"/>
                </a:solidFill>
              </a:rPr>
              <a:t>(3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400" b="1" dirty="0"/>
              <a:t>Μετατροπή και Υπολογισμός ενός </a:t>
            </a:r>
            <a:r>
              <a:rPr lang="en-US" sz="2400" b="1" dirty="0"/>
              <a:t>String</a:t>
            </a:r>
            <a:r>
              <a:rPr lang="en-US" sz="2400" dirty="0"/>
              <a:t>: </a:t>
            </a:r>
            <a:r>
              <a:rPr lang="el-GR" sz="2400" dirty="0"/>
              <a:t>Η εντολή </a:t>
            </a:r>
            <a:r>
              <a:rPr lang="en-US" sz="2400" b="1" dirty="0" err="1"/>
              <a:t>eval</a:t>
            </a:r>
            <a:r>
              <a:rPr lang="el-GR" sz="2400" b="1" dirty="0"/>
              <a:t>(‘…έκφραση…’)</a:t>
            </a:r>
            <a:r>
              <a:rPr lang="el-GR" sz="2400" dirty="0"/>
              <a:t> εκτελεί σαν εντολή </a:t>
            </a:r>
            <a:r>
              <a:rPr lang="en-US" sz="2400" dirty="0" err="1"/>
              <a:t>MatLab</a:t>
            </a:r>
            <a:r>
              <a:rPr lang="en-US" sz="2400" dirty="0"/>
              <a:t> </a:t>
            </a:r>
            <a:r>
              <a:rPr lang="el-GR" sz="2400" dirty="0"/>
              <a:t>το </a:t>
            </a:r>
            <a:r>
              <a:rPr lang="en-US" sz="2400" dirty="0"/>
              <a:t>string </a:t>
            </a:r>
            <a:r>
              <a:rPr lang="el-GR" sz="2400" dirty="0"/>
              <a:t>που περιέχει η παρένθεση. Ομοίως και η </a:t>
            </a:r>
            <a:r>
              <a:rPr lang="en-US" sz="2400" b="1" dirty="0" err="1"/>
              <a:t>feval</a:t>
            </a:r>
            <a:r>
              <a:rPr lang="en-US" sz="2400" dirty="0"/>
              <a:t> </a:t>
            </a:r>
            <a:r>
              <a:rPr lang="el-GR" sz="2400" dirty="0"/>
              <a:t>καλεί μια συνάρτηση είτε με το όνομα ή με τη λαβή της (@) και συντάσσεται: </a:t>
            </a:r>
            <a:r>
              <a:rPr lang="el-GR" sz="2400" b="1" dirty="0"/>
              <a:t>[</a:t>
            </a:r>
            <a:r>
              <a:rPr lang="en-US" sz="2400" b="1" dirty="0"/>
              <a:t>y</a:t>
            </a:r>
            <a:r>
              <a:rPr lang="el-GR" sz="2400" b="1" dirty="0"/>
              <a:t>1, </a:t>
            </a:r>
            <a:r>
              <a:rPr lang="en-US" sz="2400" b="1" dirty="0"/>
              <a:t>y</a:t>
            </a:r>
            <a:r>
              <a:rPr lang="el-GR" sz="2400" b="1" dirty="0"/>
              <a:t>2, …] </a:t>
            </a:r>
            <a:r>
              <a:rPr lang="en-GB" sz="2400" b="1" dirty="0"/>
              <a:t>= </a:t>
            </a:r>
            <a:r>
              <a:rPr lang="en-US" sz="2400" b="1" dirty="0" err="1"/>
              <a:t>feval</a:t>
            </a:r>
            <a:r>
              <a:rPr lang="en-US" sz="2400" b="1" dirty="0"/>
              <a:t> </a:t>
            </a:r>
            <a:r>
              <a:rPr lang="en-GB" sz="2400" b="1" dirty="0"/>
              <a:t>( </a:t>
            </a:r>
            <a:r>
              <a:rPr lang="en-US" sz="2400" b="1" dirty="0"/>
              <a:t>@function</a:t>
            </a:r>
            <a:r>
              <a:rPr lang="en-GB" sz="2400" b="1" dirty="0"/>
              <a:t>, </a:t>
            </a:r>
            <a:r>
              <a:rPr lang="en-US" sz="2400" b="1" dirty="0"/>
              <a:t>x</a:t>
            </a:r>
            <a:r>
              <a:rPr lang="en-GB" sz="2400" b="1" dirty="0"/>
              <a:t>1, </a:t>
            </a:r>
            <a:r>
              <a:rPr lang="en-US" sz="2400" b="1" dirty="0"/>
              <a:t>x</a:t>
            </a:r>
            <a:r>
              <a:rPr lang="en-GB" sz="2400" b="1" dirty="0"/>
              <a:t>2, …, </a:t>
            </a:r>
            <a:r>
              <a:rPr lang="en-US" sz="2400" b="1" dirty="0" err="1"/>
              <a:t>xn</a:t>
            </a:r>
            <a:r>
              <a:rPr lang="en-GB" sz="2400" b="1" dirty="0"/>
              <a:t>).</a:t>
            </a:r>
            <a:endParaRPr lang="en-US" sz="2400" dirty="0"/>
          </a:p>
          <a:p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8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Μητρώα, Πίνακες &amp; Διανύσματα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15" y="1025352"/>
            <a:ext cx="8229600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Υπάρχουν πολλοί τρόποι για να ορίσουμε, να εισάγουμε ή να αρχικοποιήσουμε πίνακες στο MatLab: </a:t>
            </a:r>
          </a:p>
          <a:p>
            <a:pPr lvl="1"/>
            <a:r>
              <a:rPr lang="el-GR" sz="2200" dirty="0" smtClean="0"/>
              <a:t>Αναλυτικά, δίνοντας τη λίστα με τα στοιχεία του,</a:t>
            </a:r>
          </a:p>
          <a:p>
            <a:pPr lvl="1"/>
            <a:r>
              <a:rPr lang="el-GR" sz="2200" dirty="0" smtClean="0"/>
              <a:t>Παράγοντας τον από εσωτερικές συναρτήσεις του MatLab,</a:t>
            </a:r>
          </a:p>
          <a:p>
            <a:pPr lvl="1"/>
            <a:r>
              <a:rPr lang="el-GR" sz="2200" dirty="0" smtClean="0"/>
              <a:t>Δημιουργώντας τον σε ένα M-</a:t>
            </a:r>
            <a:r>
              <a:rPr lang="en-GB" sz="2200" dirty="0" smtClean="0"/>
              <a:t>file</a:t>
            </a:r>
            <a:r>
              <a:rPr lang="el-GR" sz="2200" dirty="0" smtClean="0"/>
              <a:t>,</a:t>
            </a:r>
          </a:p>
          <a:p>
            <a:pPr lvl="1"/>
            <a:r>
              <a:rPr lang="el-GR" sz="2200" dirty="0" smtClean="0"/>
              <a:t>Διαβάζοντας τον από ένα </a:t>
            </a:r>
            <a:r>
              <a:rPr lang="en-US" sz="2200" dirty="0" smtClean="0"/>
              <a:t>MAT</a:t>
            </a:r>
            <a:r>
              <a:rPr lang="el-GR" sz="2200" dirty="0" smtClean="0"/>
              <a:t>-</a:t>
            </a:r>
            <a:r>
              <a:rPr lang="en-US" sz="2200" dirty="0" smtClean="0"/>
              <a:t>file</a:t>
            </a:r>
            <a:r>
              <a:rPr lang="el-GR" sz="2200" dirty="0" smtClean="0"/>
              <a:t>,</a:t>
            </a:r>
          </a:p>
          <a:p>
            <a:pPr lvl="1"/>
            <a:r>
              <a:rPr lang="el-GR" sz="2200" dirty="0" smtClean="0"/>
              <a:t>Διαβάζοντας τον από ένα εξωτερικό αρχείο δεδομένων (</a:t>
            </a:r>
            <a:r>
              <a:rPr lang="en-US" sz="2200" dirty="0" smtClean="0"/>
              <a:t>ASCII</a:t>
            </a:r>
            <a:r>
              <a:rPr lang="el-GR" sz="2200" dirty="0" smtClean="0"/>
              <a:t>), κλπ.</a:t>
            </a:r>
          </a:p>
          <a:p>
            <a:pPr>
              <a:buNone/>
            </a:pPr>
            <a:r>
              <a:rPr lang="el-GR" sz="2400" dirty="0" smtClean="0"/>
              <a:t>Το παρακάτω M-</a:t>
            </a:r>
            <a:r>
              <a:rPr lang="en-GB" sz="2400" dirty="0" smtClean="0"/>
              <a:t>file</a:t>
            </a:r>
            <a:r>
              <a:rPr lang="el-GR" sz="2400" dirty="0" smtClean="0"/>
              <a:t>  </a:t>
            </a:r>
            <a:r>
              <a:rPr lang="en-US" sz="2400" b="1" dirty="0" smtClean="0"/>
              <a:t>init</a:t>
            </a:r>
            <a:r>
              <a:rPr lang="el-GR" sz="2400" b="1" dirty="0" smtClean="0"/>
              <a:t>1.</a:t>
            </a:r>
            <a:r>
              <a:rPr lang="en-US" sz="2400" b="1" dirty="0" smtClean="0"/>
              <a:t>m</a:t>
            </a:r>
            <a:r>
              <a:rPr lang="en-US" sz="2400" dirty="0" smtClean="0"/>
              <a:t> </a:t>
            </a:r>
            <a:r>
              <a:rPr lang="el-GR" sz="2400" dirty="0" smtClean="0"/>
              <a:t>δημιουργεί τον ίδιο πίνακα Α με την εντολή στο </a:t>
            </a:r>
            <a:r>
              <a:rPr lang="en-US" sz="2400" dirty="0" smtClean="0"/>
              <a:t>CW</a:t>
            </a:r>
            <a:endParaRPr lang="el-GR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32" y="5127724"/>
            <a:ext cx="397017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064" y="4605444"/>
            <a:ext cx="2448272" cy="186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620310" y="6331111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0300" y="6463343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221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c22273432a437e32122b95abf20d0ae74f3329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</TotalTime>
  <Words>1608</Words>
  <Application>Microsoft Office PowerPoint</Application>
  <PresentationFormat>On-screen Show (4:3)</PresentationFormat>
  <Paragraphs>136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OC_template_updated</vt:lpstr>
      <vt:lpstr>Προγραμματισμός &amp; Εφαρμογές Η/Υ (Θ)</vt:lpstr>
      <vt:lpstr>Εντολές Χειρισμού Αρχείων και Δεδομένων (1 από 2)</vt:lpstr>
      <vt:lpstr>Εντολές Χειρισμού Αρχείων και Δεδομένων (2 από 2)</vt:lpstr>
      <vt:lpstr>Εντολές Χειρισμού των Γραφικών (1 από 2)</vt:lpstr>
      <vt:lpstr>Εντολές Χειρισμού των Γραφικών (2 από 2)</vt:lpstr>
      <vt:lpstr>Εντολές Χειρισμού Σειρών Αλφαριθμητικών Χαρακτήρων – Strings (1 από 3)</vt:lpstr>
      <vt:lpstr>Εντολές Χειρισμού Σειρών Αλφαριθμητικών Χαρακτήρων – Strings (2 από 3)</vt:lpstr>
      <vt:lpstr>Εντολές Χειρισμού Σειρών Αλφαριθμητικών Χαρακτήρων – Strings (3 από 3)</vt:lpstr>
      <vt:lpstr>Μητρώα, Πίνακες &amp; Διανύσματα</vt:lpstr>
      <vt:lpstr>Συναρτήσεις Αρχικοποίησης Πινάκων (1 από 3)</vt:lpstr>
      <vt:lpstr>Συναρτήσεις Αρχικοποίησης Πινάκων (2 από 3)</vt:lpstr>
      <vt:lpstr>Συναρτήσεις Αρχικοποίησης Πινάκων (3 από 3)</vt:lpstr>
      <vt:lpstr>Πράξεις Πινάκων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16</cp:revision>
  <dcterms:created xsi:type="dcterms:W3CDTF">2014-01-20T13:20:45Z</dcterms:created>
  <dcterms:modified xsi:type="dcterms:W3CDTF">2015-02-24T16:06:24Z</dcterms:modified>
</cp:coreProperties>
</file>