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57" r:id="rId18"/>
    <p:sldId id="262" r:id="rId19"/>
    <p:sldId id="264" r:id="rId20"/>
    <p:sldId id="269" r:id="rId21"/>
    <p:sldId id="270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3424BF-90EA-42E9-BECB-6FD21A3A3BA2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8640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53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82911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Τεχνολογία και ποιότητα Λιπών-Ελαιών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Υποπροϊόντα Ελαιουργίας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Ιωάννης Τσάκνης, Καθηγητής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4" descr="Diafaneia18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" b="3477"/>
          <a:stretch/>
        </p:blipFill>
        <p:spPr>
          <a:xfrm>
            <a:off x="409572" y="2181581"/>
            <a:ext cx="8324857" cy="2975611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B11-125B-45B5-86D7-CC2BD2F3D8DC}" type="slidenum">
              <a:rPr lang="el-GR" altLang="el-GR"/>
              <a:pPr/>
              <a:t>9</a:t>
            </a:fld>
            <a:endParaRPr lang="el-GR" alt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Ξηραντήριο αγροτικού τύπου</a:t>
            </a:r>
          </a:p>
        </p:txBody>
      </p:sp>
    </p:spTree>
    <p:extLst>
      <p:ext uri="{BB962C8B-B14F-4D97-AF65-F5344CB8AC3E}">
        <p14:creationId xmlns:p14="http://schemas.microsoft.com/office/powerpoint/2010/main" val="38603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Ξήρανση της </a:t>
            </a:r>
            <a:r>
              <a:rPr lang="el-GR" dirty="0" smtClean="0"/>
              <a:t>ελαιοπυρήνας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E2C4-9A1B-46F1-B43D-AC947967A965}" type="slidenum">
              <a:rPr lang="el-GR" altLang="el-GR"/>
              <a:pPr/>
              <a:t>10</a:t>
            </a:fld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Στο μπροστινό μέρος υπάρχει </a:t>
            </a:r>
            <a:r>
              <a:rPr lang="el-GR" altLang="el-GR" b="1" dirty="0"/>
              <a:t>εστία</a:t>
            </a:r>
            <a:r>
              <a:rPr lang="el-GR" altLang="el-GR" dirty="0"/>
              <a:t> που λειτουργεί με πετρέλαιο ή πυρηνόξυλο (ελαιοπυρήνα που παραλήφθηκε το λάδι) και</a:t>
            </a:r>
            <a:r>
              <a:rPr lang="el-GR" altLang="el-GR" b="1" dirty="0"/>
              <a:t> ανεμιστήρας </a:t>
            </a:r>
            <a:r>
              <a:rPr lang="el-GR" altLang="el-GR" dirty="0"/>
              <a:t>για την κυκλοφορία ζεστού αέρα. Ο αέρας κυκλοφορεί κάτω από το μεταλλικό πλέγμα, συμπαρασύρει την υγρασία και διαχέεται στο περιβάλλον.</a:t>
            </a:r>
          </a:p>
          <a:p>
            <a:r>
              <a:rPr lang="el-GR" altLang="el-GR" dirty="0"/>
              <a:t>Η ξήρανση διαρκεί περίπου 6 ώρες και μπορεί να ξηράνει 3 τόνους νωπής ελαιοπυρήνας το 24ωρο.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21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Ξήρανση της ελαιοπυρήνας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0F4-51C6-4E7F-8672-50C7D8CB805C}" type="slidenum">
              <a:rPr lang="el-GR" altLang="el-GR"/>
              <a:pPr/>
              <a:t>11</a:t>
            </a:fld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Για την ξήρανση της ελαιοπυρήνας των φυγοκεντρικών ελαιουργείων, η οποία περιέχει περισσότερη υγρασία χρησιμοποιούνται τα </a:t>
            </a:r>
            <a:r>
              <a:rPr lang="el-GR" altLang="el-GR" b="1" dirty="0"/>
              <a:t>ξηραντήρια συνεχούς λειτουργίας</a:t>
            </a:r>
            <a:r>
              <a:rPr lang="el-GR" altLang="el-GR" dirty="0"/>
              <a:t>, στα οποία επιμηκύνθηκε η εγκατάσταση ξήρανσης. Έτσι, η διαδρομή που κάνει η ελαιοπυρήνα μέσα στον οριζόντιο κύλινδρο ξήρανσης, είναι μεγαλύτερη και επιτυγχάνεται ο επιθυμητός βαθμός αφυδάτωσης.</a:t>
            </a:r>
          </a:p>
          <a:p>
            <a:r>
              <a:rPr lang="el-GR" altLang="el-GR" dirty="0"/>
              <a:t>Είναι επιθυμητό η ελαιοπυρήνα μετά την ξήρανση να έχει </a:t>
            </a:r>
            <a:r>
              <a:rPr lang="el-GR" altLang="el-GR" b="1" dirty="0"/>
              <a:t>υγρασία γύρω στο 8%. </a:t>
            </a:r>
            <a:r>
              <a:rPr lang="el-GR" altLang="el-GR" dirty="0"/>
              <a:t>Περισσότερη υγρασία προκαλεί σημαντικές αλλοιώσεις, ενώ λιγότερη έχει πρόσθετο οικονομικό κόστος.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2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Εκχύλιση της </a:t>
            </a:r>
            <a:r>
              <a:rPr lang="el-GR" dirty="0" smtClean="0"/>
              <a:t>ελαιοπυρήνας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E372-23D7-423A-A283-EFC85D84E430}" type="slidenum">
              <a:rPr lang="el-GR" altLang="el-GR"/>
              <a:pPr/>
              <a:t>12</a:t>
            </a:fld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Η ελαιοπυρήνα μετά από την ξήρανση μεταφέρεται στις εγκαταστάσεις </a:t>
            </a:r>
            <a:r>
              <a:rPr lang="el-GR" altLang="el-GR" dirty="0" smtClean="0"/>
              <a:t>εκχύλισης.</a:t>
            </a:r>
          </a:p>
          <a:p>
            <a:pPr marL="88900" indent="0">
              <a:buNone/>
            </a:pPr>
            <a:r>
              <a:rPr lang="el-GR" altLang="el-GR" b="1" dirty="0" smtClean="0"/>
              <a:t>Εκχύλιση </a:t>
            </a:r>
            <a:r>
              <a:rPr lang="el-GR" altLang="el-GR" b="1" dirty="0"/>
              <a:t>της ελαιοπυρήνας</a:t>
            </a:r>
          </a:p>
          <a:p>
            <a:r>
              <a:rPr lang="el-GR" altLang="el-GR" dirty="0"/>
              <a:t>Η διαδικασία της εκχύλισης επιταχύνεται, </a:t>
            </a:r>
            <a:r>
              <a:rPr lang="el-GR" altLang="el-GR" b="1" dirty="0"/>
              <a:t>όταν η επιφάνεια της εκχυλιζόμενης ουσίας στο διαλύτη είναι μεγαλύτερη</a:t>
            </a:r>
            <a:r>
              <a:rPr lang="el-GR" altLang="el-GR" dirty="0"/>
              <a:t>. Γι’ αυτό οι ελαιούχοι σπόροι αλέθονται πριν την εκχύλιση, σε μορφή φυλλιδίων (</a:t>
            </a:r>
            <a:r>
              <a:rPr lang="en-US" altLang="el-GR" dirty="0"/>
              <a:t>laminae)</a:t>
            </a:r>
            <a:r>
              <a:rPr lang="el-GR" altLang="el-GR" dirty="0"/>
              <a:t>.  </a:t>
            </a:r>
            <a:r>
              <a:rPr lang="en-US" altLang="el-GR" dirty="0"/>
              <a:t> </a:t>
            </a:r>
            <a:endParaRPr lang="el-GR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68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Λειοτρίβηση </a:t>
            </a:r>
            <a:r>
              <a:rPr lang="el-GR" dirty="0"/>
              <a:t>της ελαιοπυρήνας </a:t>
            </a: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7BF2-251A-4571-9909-5F7760DCC000}" type="slidenum">
              <a:rPr lang="el-GR" altLang="el-GR"/>
              <a:pPr/>
              <a:t>13</a:t>
            </a:fld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altLang="el-GR" dirty="0"/>
              <a:t>Για τη λειοτρίβηση της ελαιοπυρήνας χρησιμοποιούνται </a:t>
            </a:r>
            <a:r>
              <a:rPr lang="el-GR" altLang="el-GR" b="1" dirty="0"/>
              <a:t>ειδικοί θραυστήρες από δύο οδοντωτούς κυλίνδρους</a:t>
            </a:r>
            <a:r>
              <a:rPr lang="el-GR" altLang="el-GR" dirty="0"/>
              <a:t>, που κινούνται σε αντίθετη φορά. Η απόσταση των κυλίνδρων ρυθμίζεται έτσι, ώστε να επιτυγχάνεται λειοτρίβηση και όχι κονιοποίηση των πλακούντων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6852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Θραυστήρας ελαιοπυρήνας με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οδοντωτούς </a:t>
            </a:r>
            <a:r>
              <a:rPr lang="el-GR" dirty="0"/>
              <a:t>κυλίνδρους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164C-6E40-4E64-A1E0-F11B2E1AF616}" type="slidenum">
              <a:rPr lang="el-GR" altLang="el-GR"/>
              <a:pPr/>
              <a:t>14</a:t>
            </a:fld>
            <a:endParaRPr lang="el-GR" altLang="el-GR" dirty="0"/>
          </a:p>
        </p:txBody>
      </p:sp>
      <p:pic>
        <p:nvPicPr>
          <p:cNvPr id="291844" name="Picture 4" descr="Diafaneia18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 t="2458" r="3441" b="3891"/>
          <a:stretch/>
        </p:blipFill>
        <p:spPr>
          <a:xfrm>
            <a:off x="1644114" y="1700808"/>
            <a:ext cx="5855773" cy="4332212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6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Copyright Τεχνολογικό Εκπαιδευτικό Ίδρυμα Αθήνας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l-GR" sz="2000" dirty="0">
                <a:solidFill>
                  <a:prstClr val="black"/>
                </a:solidFill>
              </a:rPr>
              <a:t>Ιωάννης Τσάκνης 2014. Ιωάννης Τσάκνης. «Τεχνολογία και ποιότητα Λιπών-Ελαιών (Θ). Ενότητα </a:t>
            </a:r>
            <a:r>
              <a:rPr lang="el-GR" sz="2000" dirty="0" smtClean="0">
                <a:solidFill>
                  <a:prstClr val="black"/>
                </a:solidFill>
              </a:rPr>
              <a:t>8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  <a:r>
              <a:rPr lang="el-GR" sz="2000" dirty="0">
                <a:solidFill>
                  <a:prstClr val="black"/>
                </a:solidFill>
              </a:rPr>
              <a:t> Υποπροϊόντα Ελαιουργίας». Έκδοση: 1.0. Αθήνα 2014. Διαθέσιμο από τη δικτυακή διεύθυνση: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ocp.teiath.gr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4CA-0AD2-440A-8125-FED9E943319C}" type="slidenum">
              <a:rPr lang="el-GR" altLang="el-GR"/>
              <a:pPr/>
              <a:t>1</a:t>
            </a:fld>
            <a:endParaRPr lang="el-GR" alt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Ελαιοπυρήνα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Μετά την εξαγωγή του ελαιολάδου από τον ελαιόκαρπο, παραλαμβάνεται σαν κύριο υποπροϊόν </a:t>
            </a:r>
            <a:r>
              <a:rPr lang="el-GR" altLang="el-GR" b="1" dirty="0"/>
              <a:t>η ελαιοπυρήνα </a:t>
            </a:r>
            <a:r>
              <a:rPr lang="el-GR" altLang="el-GR" dirty="0"/>
              <a:t>και απομακρύνονται τα απόνερα.</a:t>
            </a:r>
          </a:p>
          <a:p>
            <a:r>
              <a:rPr lang="el-GR" altLang="el-GR" dirty="0"/>
              <a:t>Το μεγαλύτερο μέρος της ελαιοπυρήνας οδηγείται στο πυρηνελαιουργείο για περαιτέρω επεξεργασία και εξαγωγή του πυρηνελαίου. 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87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Ελαιοπυρήνα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B117-A7FC-45CF-A2B0-7B115AE6FD7E}" type="slidenum">
              <a:rPr lang="el-GR" altLang="el-GR"/>
              <a:pPr/>
              <a:t>2</a:t>
            </a:fld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altLang="el-GR" b="1" dirty="0"/>
              <a:t>Η ελαιοπεριεκτικοτητα της ελαιοπυρήνας </a:t>
            </a:r>
            <a:r>
              <a:rPr lang="el-GR" altLang="el-GR" dirty="0">
                <a:solidFill>
                  <a:prstClr val="black"/>
                </a:solidFill>
              </a:rPr>
              <a:t>εξαρτάται από τον τύπο του ελαιουργείου που χρησιμοποιήθηκε για την εξαγωγή του λαδιού και από τις συνθήκες λειτουργίας του ελαιουργείου.</a:t>
            </a:r>
          </a:p>
          <a:p>
            <a:pPr lvl="0"/>
            <a:r>
              <a:rPr lang="el-GR" altLang="el-GR" dirty="0">
                <a:solidFill>
                  <a:prstClr val="black"/>
                </a:solidFill>
              </a:rPr>
              <a:t>Επίσης, σαν υποπροϊόν της ελαιουργίας μπορεί να θεωρηθεί και </a:t>
            </a:r>
            <a:r>
              <a:rPr lang="el-GR" altLang="el-GR" b="1" dirty="0"/>
              <a:t>η ποσότητα των φύλλων ελιάς</a:t>
            </a:r>
            <a:r>
              <a:rPr lang="el-GR" altLang="el-GR" dirty="0">
                <a:solidFill>
                  <a:prstClr val="black"/>
                </a:solidFill>
              </a:rPr>
              <a:t>, που απομακρύνονται από το αποφυλλωτήριο. Τα ελαιόφυλλα χρησιμοποιούνται κυρίως για τον εμπλουτισμό του εδάφους σε οργανική ουσία</a:t>
            </a:r>
            <a:r>
              <a:rPr lang="el-GR" altLang="el-GR" dirty="0" smtClean="0">
                <a:solidFill>
                  <a:prstClr val="black"/>
                </a:solidFill>
              </a:rPr>
              <a:t>.</a:t>
            </a:r>
            <a:endParaRPr lang="el-GR" alt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8" name="Picture 4" descr="Diafaneia17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748" r="3211" b="3142"/>
          <a:stretch/>
        </p:blipFill>
        <p:spPr>
          <a:xfrm>
            <a:off x="1475656" y="1339871"/>
            <a:ext cx="6192688" cy="5113465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3B43-8D53-4C1C-BBAD-A5700F055FE6}" type="slidenum">
              <a:rPr lang="el-GR" altLang="el-GR"/>
              <a:pPr/>
              <a:t>3</a:t>
            </a:fld>
            <a:endParaRPr lang="el-GR" alt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Ελαιοπυρήνα στο ελαιουργείο</a:t>
            </a:r>
          </a:p>
        </p:txBody>
      </p:sp>
    </p:spTree>
    <p:extLst>
      <p:ext uri="{BB962C8B-B14F-4D97-AF65-F5344CB8AC3E}">
        <p14:creationId xmlns:p14="http://schemas.microsoft.com/office/powerpoint/2010/main" val="28143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621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201535"/>
              </p:ext>
            </p:extLst>
          </p:nvPr>
        </p:nvGraphicFramePr>
        <p:xfrm>
          <a:off x="323850" y="1567332"/>
          <a:ext cx="8496300" cy="4525964"/>
        </p:xfrm>
        <a:graphic>
          <a:graphicData uri="http://schemas.openxmlformats.org/drawingml/2006/table">
            <a:tbl>
              <a:tblPr firstRow="1"/>
              <a:tblGrid>
                <a:gridCol w="4392316"/>
                <a:gridCol w="4103984"/>
              </a:tblGrid>
              <a:tr h="5651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Σύσταση ελαιοπυρήνας κλασικού ελαιουργείου</a:t>
                      </a:r>
                    </a:p>
                  </a:txBody>
                  <a:tcPr marL="121225" marR="1212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Συστατικά</a:t>
                      </a:r>
                    </a:p>
                  </a:txBody>
                  <a:tcPr marL="121225" marR="1212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Περιεκτικότητα (%)</a:t>
                      </a:r>
                    </a:p>
                  </a:txBody>
                  <a:tcPr marL="121225" marR="1212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Νερό</a:t>
                      </a:r>
                    </a:p>
                  </a:txBody>
                  <a:tcPr marL="121225" marR="1212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25.0</a:t>
                      </a:r>
                    </a:p>
                  </a:txBody>
                  <a:tcPr marL="121225" marR="1212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Αζωτούχες ύλες</a:t>
                      </a:r>
                    </a:p>
                  </a:txBody>
                  <a:tcPr marL="121225" marR="1212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</a:txBody>
                  <a:tcPr marL="121225" marR="1212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Μη αζωτούχες ύλες</a:t>
                      </a:r>
                    </a:p>
                  </a:txBody>
                  <a:tcPr marL="121225" marR="1212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20.0</a:t>
                      </a:r>
                    </a:p>
                  </a:txBody>
                  <a:tcPr marL="121225" marR="1212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Λιπαρές ύλες</a:t>
                      </a:r>
                    </a:p>
                  </a:txBody>
                  <a:tcPr marL="121225" marR="1212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L="121225" marR="1212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Κυτταρίνη</a:t>
                      </a:r>
                    </a:p>
                  </a:txBody>
                  <a:tcPr marL="121225" marR="1212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40.0</a:t>
                      </a:r>
                    </a:p>
                  </a:txBody>
                  <a:tcPr marL="121225" marR="1212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Τέφρα</a:t>
                      </a:r>
                    </a:p>
                  </a:txBody>
                  <a:tcPr marL="121225" marR="1212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6.6</a:t>
                      </a:r>
                    </a:p>
                  </a:txBody>
                  <a:tcPr marL="121225" marR="1212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E800-E247-4AE8-B9E5-078F1B8A30AC}" type="slidenum">
              <a:rPr lang="el-GR" altLang="el-GR"/>
              <a:pPr/>
              <a:t>4</a:t>
            </a:fld>
            <a:endParaRPr lang="el-GR" alt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Σύνθεση </a:t>
            </a:r>
            <a:r>
              <a:rPr lang="el-GR" dirty="0" smtClean="0"/>
              <a:t>ελαιοπυρήνας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7082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Σύνθεση ελαιοπυρήνας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29DD-0F65-4A25-82C5-367FB61AF5E4}" type="slidenum">
              <a:rPr lang="el-GR" altLang="el-GR"/>
              <a:pPr/>
              <a:t>5</a:t>
            </a:fld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Το λάδι της ελαιοπυρήνας προέρχεται κυρίως από τον πυρήνα της ελιάς και ειδικότερα από το</a:t>
            </a:r>
            <a:r>
              <a:rPr lang="el-GR" altLang="el-GR" b="1" dirty="0"/>
              <a:t> ενδοσπέρμιο</a:t>
            </a:r>
            <a:r>
              <a:rPr lang="el-GR" altLang="el-GR" dirty="0"/>
              <a:t>, ενώ ένα μέρος προέρχεται από το </a:t>
            </a:r>
            <a:r>
              <a:rPr lang="el-GR" altLang="el-GR" b="1" dirty="0"/>
              <a:t>σαρκώδες</a:t>
            </a:r>
            <a:r>
              <a:rPr lang="el-GR" altLang="el-GR" dirty="0"/>
              <a:t> μέρος της.</a:t>
            </a:r>
            <a:endParaRPr lang="en-US" altLang="el-GR" dirty="0"/>
          </a:p>
          <a:p>
            <a:r>
              <a:rPr lang="el-GR" altLang="el-GR" dirty="0"/>
              <a:t>Το πυρηνέλαιο έχει παρόμοια ποσοτική και ποιοτική σύνθεση με το ελαιόλαδο, αλλά δεν είναι κατάλληλο για κατανάλωση, πριν ραφιναριστεί.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92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830B-7AD6-4014-BAB9-01BC8B758FA0}" type="slidenum">
              <a:rPr lang="el-GR" altLang="el-GR"/>
              <a:pPr/>
              <a:t>6</a:t>
            </a:fld>
            <a:endParaRPr lang="el-GR" alt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Αλλοιώσεις </a:t>
            </a:r>
            <a:r>
              <a:rPr lang="el-GR" dirty="0" smtClean="0"/>
              <a:t>ελαιοπυρήνας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Ένας από τους παράγοντες που συμβάλουν στη γρήγορη αλλοίωση της ελαιοπυρήνας, είναι η </a:t>
            </a:r>
            <a:r>
              <a:rPr lang="el-GR" altLang="el-GR" b="1" dirty="0"/>
              <a:t>υγρασία</a:t>
            </a:r>
            <a:r>
              <a:rPr lang="el-GR" altLang="el-GR" dirty="0"/>
              <a:t>, η οποία ευνοεί την υδρόλυση των τριγλυκεριδίων.</a:t>
            </a:r>
          </a:p>
          <a:p>
            <a:r>
              <a:rPr lang="el-GR" altLang="el-GR" dirty="0"/>
              <a:t>Η υγρασία της ελαιοπυρήνας κυμαίνεται από </a:t>
            </a:r>
            <a:r>
              <a:rPr lang="el-GR" altLang="el-GR" b="1" dirty="0"/>
              <a:t>25 – 50% </a:t>
            </a:r>
            <a:r>
              <a:rPr lang="el-GR" altLang="el-GR" dirty="0"/>
              <a:t>(τα φυγοκεντρικά ελαιουργεία δίνουν ελαιοπυρήνα με υγρασία κοντά στο 50%).</a:t>
            </a:r>
          </a:p>
          <a:p>
            <a:r>
              <a:rPr lang="el-GR" altLang="el-GR" b="1" dirty="0"/>
              <a:t>Η οξύτητα του λαδιού της ελαιοπυρήνας </a:t>
            </a:r>
            <a:r>
              <a:rPr lang="el-GR" altLang="el-GR" dirty="0"/>
              <a:t>είναι δυνατόν να αυξηθεί από 5 έως 60% σε σύντομο χρονικό διάστημα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0093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Αλλοιώσεις ελαιοπυρήνας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891D-A4AA-4325-A2F3-B03366C2276A}" type="slidenum">
              <a:rPr lang="el-GR" altLang="el-GR"/>
              <a:pPr/>
              <a:t>7</a:t>
            </a:fld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328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dirty="0"/>
              <a:t>Αυτό οφείλεται στη δράση του ενζύμου </a:t>
            </a:r>
            <a:r>
              <a:rPr lang="el-GR" altLang="el-GR" b="1" dirty="0"/>
              <a:t>λιπάση</a:t>
            </a:r>
            <a:r>
              <a:rPr lang="el-GR" altLang="el-GR" dirty="0"/>
              <a:t>, η οποία υπάρχει στην ελαιοπυρήνα (προέρχεται από τον ελαιόκαρπο), αλλά και της </a:t>
            </a:r>
            <a:r>
              <a:rPr lang="el-GR" altLang="el-GR" b="1" dirty="0"/>
              <a:t>λιπάσης</a:t>
            </a:r>
            <a:r>
              <a:rPr lang="el-GR" altLang="el-GR" dirty="0"/>
              <a:t>, η οποία ελευθερώνεται από τους μικροοργανισμούς </a:t>
            </a:r>
            <a:r>
              <a:rPr lang="en-US" altLang="el-GR" b="1" dirty="0"/>
              <a:t>Gliomastrix Chartarum, Aspergillus niger, Cephalosporum Sp, Aspergillus glaucus </a:t>
            </a:r>
            <a:r>
              <a:rPr lang="el-GR" altLang="el-GR" dirty="0"/>
              <a:t>κ.α.</a:t>
            </a:r>
            <a:endParaRPr lang="en-US" altLang="el-GR" dirty="0"/>
          </a:p>
          <a:p>
            <a:pPr>
              <a:lnSpc>
                <a:spcPct val="110000"/>
              </a:lnSpc>
            </a:pPr>
            <a:r>
              <a:rPr lang="el-GR" altLang="el-GR" dirty="0"/>
              <a:t>Οι μικροοργανισμοί αυτοί αναπτύσσονται στο υπόστρωμα της ελαιοπυρήνας και ευνοούνται από την </a:t>
            </a:r>
            <a:r>
              <a:rPr lang="el-GR" altLang="el-GR" dirty="0">
                <a:solidFill>
                  <a:schemeClr val="hlink"/>
                </a:solidFill>
              </a:rPr>
              <a:t>υγρασία</a:t>
            </a:r>
            <a:r>
              <a:rPr lang="el-GR" altLang="el-GR" dirty="0"/>
              <a:t> και τη </a:t>
            </a:r>
            <a:r>
              <a:rPr lang="el-GR" altLang="el-GR" b="1" dirty="0"/>
              <a:t>θερμοκρασία </a:t>
            </a:r>
            <a:r>
              <a:rPr lang="el-GR" altLang="el-GR" dirty="0"/>
              <a:t>της ελαιοπυρήνας και το </a:t>
            </a:r>
            <a:r>
              <a:rPr lang="el-GR" altLang="el-GR" b="1" dirty="0"/>
              <a:t>χρόνο αποθήκευσης</a:t>
            </a:r>
            <a:r>
              <a:rPr lang="el-GR" altLang="el-GR" dirty="0"/>
              <a:t>.</a:t>
            </a:r>
          </a:p>
          <a:p>
            <a:pPr>
              <a:lnSpc>
                <a:spcPct val="110000"/>
              </a:lnSpc>
            </a:pPr>
            <a:r>
              <a:rPr lang="el-GR" altLang="el-GR" dirty="0"/>
              <a:t>Εκτός από την οξύτητα κατά την αποθήκευση της ελαιοπυρήνας, δημιουργούνται </a:t>
            </a:r>
            <a:r>
              <a:rPr lang="el-GR" altLang="el-GR" b="1" dirty="0"/>
              <a:t>προϊόντα οξείδωσης </a:t>
            </a:r>
            <a:r>
              <a:rPr lang="el-GR" altLang="el-GR" dirty="0"/>
              <a:t>(αλδεΰδες, κετόνες), τα οποία υποβαθμίζουν την ποιότητα του λαδιού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7300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2DCA-B56F-4D8D-B74B-C0BC7460D875}" type="slidenum">
              <a:rPr lang="el-GR" altLang="el-GR"/>
              <a:pPr/>
              <a:t>8</a:t>
            </a:fld>
            <a:endParaRPr lang="el-GR" alt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Επεξεργασία της ελαιοπυρήνας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Η ελαιοπυρήνα ξηραίνεται σε ειδικές εγκαταστάσεις και στη συνέχεια εκχειλίζεται, για την παραλαβή του </a:t>
            </a:r>
            <a:r>
              <a:rPr lang="el-GR" altLang="el-GR" dirty="0" smtClean="0"/>
              <a:t>πυρηνελαίου.</a:t>
            </a:r>
          </a:p>
          <a:p>
            <a:pPr marL="0" indent="0">
              <a:buNone/>
            </a:pPr>
            <a:r>
              <a:rPr lang="el-GR" altLang="el-GR" b="1" dirty="0" smtClean="0"/>
              <a:t>Ξήρανση </a:t>
            </a:r>
            <a:r>
              <a:rPr lang="el-GR" altLang="el-GR" b="1" dirty="0"/>
              <a:t>της ελαιοπυρήνας</a:t>
            </a:r>
          </a:p>
          <a:p>
            <a:r>
              <a:rPr lang="el-GR" altLang="el-GR" dirty="0"/>
              <a:t>Τα ελαιουργεία μικρής δυναμικότητας χρησιμοποιούν </a:t>
            </a:r>
            <a:r>
              <a:rPr lang="el-GR" altLang="el-GR" b="1" dirty="0"/>
              <a:t>ξηραντήρια αγροτικού τύπου</a:t>
            </a:r>
            <a:r>
              <a:rPr lang="el-GR" altLang="el-GR" dirty="0"/>
              <a:t>. Τα ξηραντήρια αυτά είναι ορθογώνια διαστάσεων 2Χ4μ. Σε απόσταση 25 </a:t>
            </a:r>
            <a:r>
              <a:rPr lang="en-US" altLang="el-GR" dirty="0"/>
              <a:t>CM </a:t>
            </a:r>
            <a:r>
              <a:rPr lang="el-GR" altLang="el-GR" dirty="0"/>
              <a:t>από τον πυθμένα, είναι στηριγμένο μεταλλικό πλέγμα διάτρητο, πάνω στο οποίο απλώνεται η υγρή ελαιοπυρήνα, σε στρώμα πάχους 50 – 100 </a:t>
            </a:r>
            <a:r>
              <a:rPr lang="en-US" altLang="el-GR" dirty="0"/>
              <a:t>mm (</a:t>
            </a:r>
            <a:r>
              <a:rPr lang="el-GR" altLang="el-GR" dirty="0"/>
              <a:t>συνολική ποσότητα 500 </a:t>
            </a:r>
            <a:r>
              <a:rPr lang="en-US" altLang="el-GR" dirty="0"/>
              <a:t>kg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1332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</TotalTime>
  <Words>1272</Words>
  <Application>Microsoft Office PowerPoint</Application>
  <PresentationFormat>Προβολή στην οθόνη (4:3)</PresentationFormat>
  <Paragraphs>131</Paragraphs>
  <Slides>22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template</vt:lpstr>
      <vt:lpstr>OC_template_updated</vt:lpstr>
      <vt:lpstr>Τεχνολογία και ποιότητα Λιπών-Ελαιών (Θ)</vt:lpstr>
      <vt:lpstr>Ελαιοπυρήνα 1/2</vt:lpstr>
      <vt:lpstr>Ελαιοπυρήνα 2/2</vt:lpstr>
      <vt:lpstr>Ελαιοπυρήνα στο ελαιουργείο</vt:lpstr>
      <vt:lpstr>Σύνθεση ελαιοπυρήνας 1/2</vt:lpstr>
      <vt:lpstr>Σύνθεση ελαιοπυρήνας 2/2</vt:lpstr>
      <vt:lpstr>Αλλοιώσεις ελαιοπυρήνας 1/2</vt:lpstr>
      <vt:lpstr>Αλλοιώσεις ελαιοπυρήνας 2/2</vt:lpstr>
      <vt:lpstr>Επεξεργασία της ελαιοπυρήνας</vt:lpstr>
      <vt:lpstr>Ξηραντήριο αγροτικού τύπου</vt:lpstr>
      <vt:lpstr>Ξήρανση της ελαιοπυρήνας 1/2</vt:lpstr>
      <vt:lpstr>Ξήρανση της ελαιοπυρήνας 2/2</vt:lpstr>
      <vt:lpstr>Εκχύλιση της ελαιοπυρήνας</vt:lpstr>
      <vt:lpstr>Λειοτρίβηση της ελαιοπυρήνας </vt:lpstr>
      <vt:lpstr>Θραυστήρας ελαιοπυρήνας με  οδοντωτούς κυλίνδρους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Τεχνολογία και ποιότητα Λιπών-Ελαιών (Θ)</dc:title>
  <dc:creator>opencourses@teiath.gr</dc:creator>
  <cp:lastModifiedBy>natasakar new</cp:lastModifiedBy>
  <cp:revision>5</cp:revision>
  <dcterms:created xsi:type="dcterms:W3CDTF">2015-03-31T11:26:41Z</dcterms:created>
  <dcterms:modified xsi:type="dcterms:W3CDTF">2015-05-06T12:20:55Z</dcterms:modified>
</cp:coreProperties>
</file>