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2"/>
  </p:notesMasterIdLst>
  <p:handoutMasterIdLst>
    <p:handoutMasterId r:id="rId73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2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30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257" r:id="rId65"/>
    <p:sldId id="262" r:id="rId66"/>
    <p:sldId id="264" r:id="rId67"/>
    <p:sldId id="267" r:id="rId68"/>
    <p:sldId id="268" r:id="rId69"/>
    <p:sldId id="266" r:id="rId70"/>
    <p:sldId id="261" r:id="rId71"/>
  </p:sldIdLst>
  <p:sldSz cx="9144000" cy="6858000" type="screen4x3"/>
  <p:notesSz cx="7104063" cy="10234613"/>
  <p:custDataLst>
    <p:tags r:id="rId7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DF8016-DA80-4047-A690-96952B07AEF9}" type="slidenum">
              <a:rPr lang="el-GR" altLang="el-GR" smtClean="0"/>
              <a:pPr eaLnBrk="1" hangingPunct="1"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35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2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92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27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7B0A-6464-4F0F-936E-CA8E16CA10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554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ymerase_chain_reactio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Enzoklop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lecular_Beacon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George_Churc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Graham_Beards" TargetMode="External"/><Relationship Id="rId4" Type="http://schemas.openxmlformats.org/officeDocument/2006/relationships/hyperlink" Target="http://commons.wikimedia.org/wiki/File:Hepatitis_B_virus_v2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BV_replication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Graham_Beard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BV_prevalence_2005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Philipp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CV_EM_picture_2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CV_structur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Grook_Da_Og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CV_EM_picture_2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CV_prevalence_1999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Philipp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IV-budding-Colo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Optigan1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IV_Mature_and_Immatur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adse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plette" TargetMode="External"/><Relationship Id="rId4" Type="http://schemas.openxmlformats.org/officeDocument/2006/relationships/hyperlink" Target="http://commons.wikimedia.org/wiki/File:HIV-replication-cycle.sv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ople_living_with_HIV_AIDS_world_ma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Leftc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LISA_diagram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Cavitri&amp;action=edit&amp;redlink=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TLV-1_and_HIV-1_EM_8241_lore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atho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aribbean" TargetMode="External"/><Relationship Id="rId3" Type="http://schemas.openxmlformats.org/officeDocument/2006/relationships/hyperlink" Target="http://en.wikipedia.org/wiki/Infection" TargetMode="External"/><Relationship Id="rId7" Type="http://schemas.openxmlformats.org/officeDocument/2006/relationships/hyperlink" Target="http://en.wikipedia.org/wiki/Tropic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araparesis" TargetMode="External"/><Relationship Id="rId5" Type="http://schemas.openxmlformats.org/officeDocument/2006/relationships/hyperlink" Target="http://en.wikipedia.org/wiki/Human_T-lymphotropic_virus" TargetMode="External"/><Relationship Id="rId4" Type="http://schemas.openxmlformats.org/officeDocument/2006/relationships/hyperlink" Target="http://en.wikipedia.org/wiki/Spinal_cord" TargetMode="External"/><Relationship Id="rId9" Type="http://schemas.openxmlformats.org/officeDocument/2006/relationships/hyperlink" Target="http://en.wikipedia.org/wiki/Afri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estern_Blot_results_for_HIV_tes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Jacopo_Werther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h.edu.pe/Tropicales/capacita/2009/HTLV-1/index.ht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micb.2012.00388/ful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eponema_pallidum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auczuk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1327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lm.nih.gov/medlineplus/ency/article/003515.htm" TargetMode="External"/><Relationship Id="rId4" Type="http://schemas.openxmlformats.org/officeDocument/2006/relationships/hyperlink" Target="http://www.nlm.nih.gov/medlineplus/ency/article/002223.htm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12</a:t>
            </a:r>
            <a:r>
              <a:rPr lang="el-GR" sz="2600" dirty="0" smtClean="0"/>
              <a:t>: </a:t>
            </a:r>
            <a:r>
              <a:rPr lang="el-GR" sz="2600" dirty="0"/>
              <a:t>Μεταδιδόμενα με τη Μετάγγιση Παθογόνα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Που Βασίζεται η Μεθοδολογία ΝΑΤ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Την έγκριση για την εκτέλεση του Μοριακού Ελέγχου του αίματος στην Ελλάδα έχουν πάρει τα συστήματα ΝΑΤ δύο συγκεκριμένων εταιρειών</a:t>
            </a:r>
            <a:r>
              <a:rPr lang="el-GR" altLang="el-GR" dirty="0" smtClean="0"/>
              <a:t>: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ROCHE </a:t>
            </a:r>
            <a:r>
              <a:rPr lang="el-GR" altLang="el-GR" dirty="0"/>
              <a:t>DIAGNOSTICS (COBAS AMPLISCREEN, COBAS s201 SYSTEM, COBAS </a:t>
            </a:r>
            <a:r>
              <a:rPr lang="el-GR" altLang="el-GR" dirty="0" err="1"/>
              <a:t>TaqScreen</a:t>
            </a:r>
            <a:r>
              <a:rPr lang="el-GR" altLang="el-GR" dirty="0"/>
              <a:t> MPX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CHIRON </a:t>
            </a:r>
            <a:r>
              <a:rPr lang="el-GR" altLang="el-GR" dirty="0"/>
              <a:t>INC. (PROCLEIX ULTRIO TIGRIS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Οι τεχνικές NAT που χρησιμοποιούν τα παραπάνω συστήματα στηρίζονται στις μεθόδους της Αλυσιδωτής Αντίδρασης της </a:t>
            </a:r>
            <a:r>
              <a:rPr lang="el-GR" altLang="el-GR" dirty="0" err="1"/>
              <a:t>Πολυμεράσης</a:t>
            </a:r>
            <a:r>
              <a:rPr lang="el-GR" altLang="el-GR" dirty="0"/>
              <a:t> (</a:t>
            </a:r>
            <a:r>
              <a:rPr lang="el-GR" altLang="el-GR" dirty="0" err="1"/>
              <a:t>Polymerase</a:t>
            </a:r>
            <a:r>
              <a:rPr lang="el-GR" altLang="el-GR" dirty="0"/>
              <a:t> </a:t>
            </a:r>
            <a:r>
              <a:rPr lang="el-GR" altLang="el-GR" dirty="0" err="1"/>
              <a:t>Chain</a:t>
            </a:r>
            <a:r>
              <a:rPr lang="el-GR" altLang="el-GR" dirty="0"/>
              <a:t> </a:t>
            </a:r>
            <a:r>
              <a:rPr lang="el-GR" altLang="el-GR" dirty="0" err="1"/>
              <a:t>Reaction</a:t>
            </a:r>
            <a:r>
              <a:rPr lang="el-GR" altLang="el-GR" dirty="0"/>
              <a:t> - </a:t>
            </a:r>
            <a:r>
              <a:rPr lang="el-GR" altLang="el-GR" b="1" dirty="0"/>
              <a:t>PCR</a:t>
            </a:r>
            <a:r>
              <a:rPr lang="el-GR" altLang="el-GR" dirty="0"/>
              <a:t>), της </a:t>
            </a:r>
            <a:r>
              <a:rPr lang="el-GR" altLang="el-GR" dirty="0" err="1"/>
              <a:t>Real</a:t>
            </a:r>
            <a:r>
              <a:rPr lang="el-GR" altLang="el-GR" dirty="0"/>
              <a:t>-</a:t>
            </a:r>
            <a:r>
              <a:rPr lang="el-GR" altLang="el-GR" dirty="0" err="1"/>
              <a:t>Time</a:t>
            </a:r>
            <a:r>
              <a:rPr lang="el-GR" altLang="el-GR" dirty="0"/>
              <a:t> PCR (</a:t>
            </a:r>
            <a:r>
              <a:rPr lang="el-GR" altLang="el-GR" b="1" dirty="0"/>
              <a:t>RT-PCR</a:t>
            </a:r>
            <a:r>
              <a:rPr lang="el-GR" altLang="el-GR" dirty="0"/>
              <a:t>) και της </a:t>
            </a:r>
            <a:r>
              <a:rPr lang="el-GR" altLang="el-GR" dirty="0" err="1"/>
              <a:t>Τranscription</a:t>
            </a:r>
            <a:r>
              <a:rPr lang="el-GR" altLang="el-GR" dirty="0"/>
              <a:t> </a:t>
            </a:r>
            <a:r>
              <a:rPr lang="el-GR" altLang="el-GR" dirty="0" err="1"/>
              <a:t>Mediated</a:t>
            </a:r>
            <a:r>
              <a:rPr lang="el-GR" altLang="el-GR" dirty="0"/>
              <a:t> </a:t>
            </a:r>
            <a:r>
              <a:rPr lang="el-GR" altLang="el-GR" dirty="0" err="1"/>
              <a:t>Amplification</a:t>
            </a:r>
            <a:r>
              <a:rPr lang="el-GR" altLang="el-GR" dirty="0"/>
              <a:t> (</a:t>
            </a:r>
            <a:r>
              <a:rPr lang="el-GR" altLang="el-GR" b="1" dirty="0"/>
              <a:t>TMA</a:t>
            </a:r>
            <a:r>
              <a:rPr lang="el-GR" altLang="el-GR" dirty="0"/>
              <a:t>) και ανιχνεύουν ταυτόχρονα τους ιούς HIV, HBV, </a:t>
            </a:r>
            <a:r>
              <a:rPr lang="el-GR" altLang="el-GR" dirty="0" smtClean="0"/>
              <a:t>HCV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68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File:Polymerase chain reac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5" y="1268760"/>
            <a:ext cx="8866481" cy="46216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Polymerase Chain Reaction (PCR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70015" y="6093296"/>
            <a:ext cx="8866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Polymerase chain </a:t>
            </a:r>
            <a:r>
              <a:rPr lang="en-US" sz="1200" dirty="0" smtClean="0">
                <a:latin typeface="+mn-lt"/>
                <a:hlinkClick r:id="rId3"/>
              </a:rPr>
              <a:t>reaction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Enzoklop (page does not exist)"/>
              </a:rPr>
              <a:t>Enzoklop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315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File:Molecular Bea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60" y="1377279"/>
            <a:ext cx="6676281" cy="49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906"/>
          </a:xfrm>
        </p:spPr>
        <p:txBody>
          <a:bodyPr>
            <a:noAutofit/>
          </a:bodyPr>
          <a:lstStyle/>
          <a:p>
            <a:r>
              <a:rPr lang="en-US" dirty="0"/>
              <a:t>Real Time -Polymerase Chain Reaction </a:t>
            </a:r>
            <a:br>
              <a:rPr lang="en-US" dirty="0"/>
            </a:br>
            <a:r>
              <a:rPr lang="en-US" dirty="0"/>
              <a:t>(RT-PCR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70015" y="6392361"/>
            <a:ext cx="8866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Molecular </a:t>
            </a:r>
            <a:r>
              <a:rPr lang="en-US" sz="1200" dirty="0" smtClean="0">
                <a:latin typeface="+mn-lt"/>
                <a:hlinkClick r:id="rId3"/>
              </a:rPr>
              <a:t>Beacons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eorge Church"/>
              </a:rPr>
              <a:t>George Church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2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b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12" y="1284786"/>
            <a:ext cx="6258776" cy="18380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Ελεγχόμενα </a:t>
            </a:r>
            <a:r>
              <a:rPr lang="el-GR" dirty="0" smtClean="0"/>
              <a:t>Παθογόνα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altLang="el-GR" dirty="0"/>
              <a:t>Hepatitis B Virus (HBV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212976"/>
            <a:ext cx="8291264" cy="3600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Σωματίδια </a:t>
            </a:r>
            <a:r>
              <a:rPr lang="el-GR" altLang="el-GR" dirty="0"/>
              <a:t>διπλού τοιχώματος με διάμετρο 43nm τα οποία ονομάζονται «σωματίδια </a:t>
            </a:r>
            <a:r>
              <a:rPr lang="el-GR" altLang="el-GR" dirty="0" err="1"/>
              <a:t>Dane</a:t>
            </a:r>
            <a:r>
              <a:rPr lang="el-GR" altLang="el-GR" dirty="0"/>
              <a:t>», από το όνομα αυτού που τα </a:t>
            </a:r>
            <a:r>
              <a:rPr lang="el-GR" altLang="el-GR" dirty="0" err="1"/>
              <a:t>πρωτοανακάλυψε</a:t>
            </a:r>
            <a:r>
              <a:rPr lang="el-GR" altLang="el-GR" dirty="0"/>
              <a:t>, και αφορούν τους πλήρεις </a:t>
            </a:r>
            <a:r>
              <a:rPr lang="el-GR" altLang="el-GR" dirty="0" smtClean="0"/>
              <a:t>ιούς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Σωματίδια </a:t>
            </a:r>
            <a:r>
              <a:rPr lang="el-GR" altLang="el-GR" dirty="0"/>
              <a:t>σφαιρικού σχήματος με διάμετρο 20nm, τα οποία απαριθμούνται κατά 103 - 106 φορές περισσότερο από τους πλήρεις </a:t>
            </a:r>
            <a:r>
              <a:rPr lang="el-GR" altLang="el-GR" dirty="0" smtClean="0"/>
              <a:t>ιούς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Σωματίδια </a:t>
            </a:r>
            <a:r>
              <a:rPr lang="el-GR" altLang="el-GR" dirty="0"/>
              <a:t>σωληνοειδούς σχήματος </a:t>
            </a:r>
            <a:r>
              <a:rPr lang="el-GR" altLang="el-GR" dirty="0" smtClean="0"/>
              <a:t>με </a:t>
            </a:r>
            <a:r>
              <a:rPr lang="el-GR" altLang="el-GR" dirty="0"/>
              <a:t>διάμετρο 20nm και ποικίλο </a:t>
            </a:r>
            <a:r>
              <a:rPr lang="el-GR" altLang="el-GR" dirty="0" smtClean="0"/>
              <a:t>μήκος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4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Γενικά </a:t>
            </a:r>
            <a:r>
              <a:rPr lang="en-US" dirty="0" smtClean="0"/>
              <a:t>(</a:t>
            </a:r>
            <a:r>
              <a:rPr lang="en-US" dirty="0"/>
              <a:t>HBV)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Ανακαλύφθηκε το 1965 και συνεχίζει έκτοτε να αποτελεί ένα πολύ σοβαρό πρόβλημα στη δημόσια </a:t>
            </a:r>
            <a:r>
              <a:rPr lang="el-GR" dirty="0" smtClean="0"/>
              <a:t>υγεία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Υπολογίζεται ότι παγκόσμια &gt;2 δισ. άτομα έχουν μολυνθεί από τον ιό και περίπου 350 εκ. είναι χρόνιοι </a:t>
            </a:r>
            <a:r>
              <a:rPr lang="el-GR" dirty="0" smtClean="0"/>
              <a:t>φορείς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Κάθε χρόνο καταγράφονται περίπου 4 εκ. νέες περιπτώσεις οξείας ηπατίτιδας Β και 0.5-1.2 εκ. θάνατοι από κίρρωση, </a:t>
            </a:r>
            <a:r>
              <a:rPr lang="el-GR" dirty="0" err="1"/>
              <a:t>ηπατοκυτταρικό</a:t>
            </a:r>
            <a:r>
              <a:rPr lang="el-GR" dirty="0"/>
              <a:t> καρκίνο ή κεραυνοβόλο </a:t>
            </a:r>
            <a:r>
              <a:rPr lang="el-GR" dirty="0" smtClean="0"/>
              <a:t>ηπατίτιδα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File:Hepatitis B virus v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62339"/>
            <a:ext cx="7181850" cy="4076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ιού ηπατίτιδας Β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43609" y="5672281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Hepatitis B virus </a:t>
            </a:r>
            <a:r>
              <a:rPr lang="en-US" sz="1200" dirty="0" smtClean="0">
                <a:latin typeface="+mn-lt"/>
                <a:hlinkClick r:id="rId4"/>
              </a:rPr>
              <a:t>v2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Graham Beards"/>
              </a:rPr>
              <a:t>Graham </a:t>
            </a:r>
            <a:r>
              <a:rPr lang="en-US" sz="1200" dirty="0" smtClean="0">
                <a:latin typeface="+mn-lt"/>
                <a:hlinkClick r:id="rId5" tooltip="User:Graham Beards"/>
              </a:rPr>
              <a:t>Beards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91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ile:HBV replic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3825"/>
          <a:stretch/>
        </p:blipFill>
        <p:spPr bwMode="auto">
          <a:xfrm>
            <a:off x="762000" y="1052736"/>
            <a:ext cx="7620000" cy="53266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Κύκλος του Ιού </a:t>
            </a:r>
            <a:r>
              <a:rPr lang="en-US" dirty="0" smtClean="0"/>
              <a:t>HBV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43609" y="6464369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HBV </a:t>
            </a:r>
            <a:r>
              <a:rPr lang="en-US" sz="1200" dirty="0" smtClean="0">
                <a:latin typeface="+mn-lt"/>
                <a:hlinkClick r:id="rId3"/>
              </a:rPr>
              <a:t>replication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raham Beards"/>
              </a:rPr>
              <a:t>Graham </a:t>
            </a:r>
            <a:r>
              <a:rPr lang="en-US" sz="1200" dirty="0" smtClean="0">
                <a:latin typeface="+mn-lt"/>
                <a:hlinkClick r:id="rId4" tooltip="User:Graham Beards"/>
              </a:rPr>
              <a:t>Beards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File:HBV prevalence 2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0" y="1484784"/>
            <a:ext cx="8862520" cy="3888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</a:t>
            </a:r>
            <a:r>
              <a:rPr lang="en-US" dirty="0"/>
              <a:t> (HBV)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70015" y="5528265"/>
            <a:ext cx="8866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HBV prevalence </a:t>
            </a:r>
            <a:r>
              <a:rPr lang="en-US" sz="1200" dirty="0" smtClean="0">
                <a:latin typeface="+mn-lt"/>
                <a:hlinkClick r:id="rId3"/>
              </a:rPr>
              <a:t>2005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hilippN"/>
              </a:rPr>
              <a:t>PhilippN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11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682875" y="980728"/>
            <a:ext cx="7849565" cy="5616624"/>
            <a:chOff x="250827" y="908720"/>
            <a:chExt cx="7849565" cy="5616624"/>
          </a:xfrm>
        </p:grpSpPr>
        <p:sp>
          <p:nvSpPr>
            <p:cNvPr id="5" name="Ορθογώνιο 4"/>
            <p:cNvSpPr/>
            <p:nvPr/>
          </p:nvSpPr>
          <p:spPr>
            <a:xfrm>
              <a:off x="251520" y="908720"/>
              <a:ext cx="7848872" cy="56166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9459" name="Group 135"/>
            <p:cNvGrpSpPr>
              <a:grpSpLocks/>
            </p:cNvGrpSpPr>
            <p:nvPr/>
          </p:nvGrpSpPr>
          <p:grpSpPr bwMode="auto">
            <a:xfrm>
              <a:off x="250827" y="981076"/>
              <a:ext cx="7777164" cy="5441954"/>
              <a:chOff x="158" y="618"/>
              <a:chExt cx="4899" cy="3428"/>
            </a:xfrm>
          </p:grpSpPr>
          <p:sp>
            <p:nvSpPr>
              <p:cNvPr id="19460" name="Rectangle 7"/>
              <p:cNvSpPr>
                <a:spLocks noChangeArrowheads="1"/>
              </p:cNvSpPr>
              <p:nvPr/>
            </p:nvSpPr>
            <p:spPr bwMode="auto">
              <a:xfrm>
                <a:off x="448" y="3755"/>
                <a:ext cx="11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19461" name="Rectangle 8"/>
              <p:cNvSpPr>
                <a:spLocks noChangeArrowheads="1"/>
              </p:cNvSpPr>
              <p:nvPr/>
            </p:nvSpPr>
            <p:spPr bwMode="auto">
              <a:xfrm>
                <a:off x="1984" y="3755"/>
                <a:ext cx="17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19462" name="Line 9"/>
              <p:cNvSpPr>
                <a:spLocks noChangeShapeType="1"/>
              </p:cNvSpPr>
              <p:nvPr/>
            </p:nvSpPr>
            <p:spPr bwMode="auto">
              <a:xfrm flipV="1">
                <a:off x="988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3" name="Line 10"/>
              <p:cNvSpPr>
                <a:spLocks noChangeShapeType="1"/>
              </p:cNvSpPr>
              <p:nvPr/>
            </p:nvSpPr>
            <p:spPr bwMode="auto">
              <a:xfrm flipV="1">
                <a:off x="1276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4" name="Line 11"/>
              <p:cNvSpPr>
                <a:spLocks noChangeShapeType="1"/>
              </p:cNvSpPr>
              <p:nvPr/>
            </p:nvSpPr>
            <p:spPr bwMode="auto">
              <a:xfrm flipV="1">
                <a:off x="1567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5" name="Line 12"/>
              <p:cNvSpPr>
                <a:spLocks noChangeShapeType="1"/>
              </p:cNvSpPr>
              <p:nvPr/>
            </p:nvSpPr>
            <p:spPr bwMode="auto">
              <a:xfrm flipV="1">
                <a:off x="1858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6" name="Line 13"/>
              <p:cNvSpPr>
                <a:spLocks noChangeShapeType="1"/>
              </p:cNvSpPr>
              <p:nvPr/>
            </p:nvSpPr>
            <p:spPr bwMode="auto">
              <a:xfrm flipV="1">
                <a:off x="2147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7" name="Line 14"/>
              <p:cNvSpPr>
                <a:spLocks noChangeShapeType="1"/>
              </p:cNvSpPr>
              <p:nvPr/>
            </p:nvSpPr>
            <p:spPr bwMode="auto">
              <a:xfrm flipV="1">
                <a:off x="2437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8" name="Line 15"/>
              <p:cNvSpPr>
                <a:spLocks noChangeShapeType="1"/>
              </p:cNvSpPr>
              <p:nvPr/>
            </p:nvSpPr>
            <p:spPr bwMode="auto">
              <a:xfrm flipV="1">
                <a:off x="2728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69" name="Line 16"/>
              <p:cNvSpPr>
                <a:spLocks noChangeShapeType="1"/>
              </p:cNvSpPr>
              <p:nvPr/>
            </p:nvSpPr>
            <p:spPr bwMode="auto">
              <a:xfrm flipV="1">
                <a:off x="3018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0" name="Line 17"/>
              <p:cNvSpPr>
                <a:spLocks noChangeShapeType="1"/>
              </p:cNvSpPr>
              <p:nvPr/>
            </p:nvSpPr>
            <p:spPr bwMode="auto">
              <a:xfrm flipV="1">
                <a:off x="3308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1" name="Line 18"/>
              <p:cNvSpPr>
                <a:spLocks noChangeShapeType="1"/>
              </p:cNvSpPr>
              <p:nvPr/>
            </p:nvSpPr>
            <p:spPr bwMode="auto">
              <a:xfrm flipV="1">
                <a:off x="3599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2" name="Line 19"/>
              <p:cNvSpPr>
                <a:spLocks noChangeShapeType="1"/>
              </p:cNvSpPr>
              <p:nvPr/>
            </p:nvSpPr>
            <p:spPr bwMode="auto">
              <a:xfrm flipV="1">
                <a:off x="4178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3" name="Line 20"/>
              <p:cNvSpPr>
                <a:spLocks noChangeShapeType="1"/>
              </p:cNvSpPr>
              <p:nvPr/>
            </p:nvSpPr>
            <p:spPr bwMode="auto">
              <a:xfrm flipV="1">
                <a:off x="4759" y="3426"/>
                <a:ext cx="0" cy="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4" name="Freeform 21"/>
              <p:cNvSpPr>
                <a:spLocks/>
              </p:cNvSpPr>
              <p:nvPr/>
            </p:nvSpPr>
            <p:spPr bwMode="auto">
              <a:xfrm>
                <a:off x="771" y="658"/>
                <a:ext cx="15" cy="2776"/>
              </a:xfrm>
              <a:custGeom>
                <a:avLst/>
                <a:gdLst>
                  <a:gd name="T0" fmla="*/ 4 w 17"/>
                  <a:gd name="T1" fmla="*/ 2757 h 2776"/>
                  <a:gd name="T2" fmla="*/ 10 w 17"/>
                  <a:gd name="T3" fmla="*/ 2766 h 2776"/>
                  <a:gd name="T4" fmla="*/ 10 w 17"/>
                  <a:gd name="T5" fmla="*/ 0 h 2776"/>
                  <a:gd name="T6" fmla="*/ 0 w 17"/>
                  <a:gd name="T7" fmla="*/ 0 h 2776"/>
                  <a:gd name="T8" fmla="*/ 0 w 17"/>
                  <a:gd name="T9" fmla="*/ 2766 h 2776"/>
                  <a:gd name="T10" fmla="*/ 4 w 17"/>
                  <a:gd name="T11" fmla="*/ 2775 h 2776"/>
                  <a:gd name="T12" fmla="*/ 0 w 17"/>
                  <a:gd name="T13" fmla="*/ 2766 h 2776"/>
                  <a:gd name="T14" fmla="*/ 0 w 17"/>
                  <a:gd name="T15" fmla="*/ 2775 h 2776"/>
                  <a:gd name="T16" fmla="*/ 4 w 17"/>
                  <a:gd name="T17" fmla="*/ 2775 h 2776"/>
                  <a:gd name="T18" fmla="*/ 4 w 17"/>
                  <a:gd name="T19" fmla="*/ 2757 h 2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776"/>
                  <a:gd name="T32" fmla="*/ 17 w 17"/>
                  <a:gd name="T33" fmla="*/ 2776 h 27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776">
                    <a:moveTo>
                      <a:pt x="8" y="2757"/>
                    </a:moveTo>
                    <a:lnTo>
                      <a:pt x="16" y="276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766"/>
                    </a:lnTo>
                    <a:lnTo>
                      <a:pt x="8" y="2775"/>
                    </a:lnTo>
                    <a:lnTo>
                      <a:pt x="0" y="2766"/>
                    </a:lnTo>
                    <a:lnTo>
                      <a:pt x="0" y="2775"/>
                    </a:lnTo>
                    <a:lnTo>
                      <a:pt x="8" y="2775"/>
                    </a:lnTo>
                    <a:lnTo>
                      <a:pt x="8" y="27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5" name="Freeform 22"/>
              <p:cNvSpPr>
                <a:spLocks/>
              </p:cNvSpPr>
              <p:nvPr/>
            </p:nvSpPr>
            <p:spPr bwMode="auto">
              <a:xfrm>
                <a:off x="779" y="3421"/>
                <a:ext cx="4184" cy="17"/>
              </a:xfrm>
              <a:custGeom>
                <a:avLst/>
                <a:gdLst>
                  <a:gd name="T0" fmla="*/ 2938 w 4707"/>
                  <a:gd name="T1" fmla="*/ 8 h 17"/>
                  <a:gd name="T2" fmla="*/ 2938 w 4707"/>
                  <a:gd name="T3" fmla="*/ 0 h 17"/>
                  <a:gd name="T4" fmla="*/ 0 w 4707"/>
                  <a:gd name="T5" fmla="*/ 0 h 17"/>
                  <a:gd name="T6" fmla="*/ 0 w 4707"/>
                  <a:gd name="T7" fmla="*/ 16 h 17"/>
                  <a:gd name="T8" fmla="*/ 2938 w 4707"/>
                  <a:gd name="T9" fmla="*/ 16 h 17"/>
                  <a:gd name="T10" fmla="*/ 2938 w 4707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7"/>
                  <a:gd name="T19" fmla="*/ 0 h 17"/>
                  <a:gd name="T20" fmla="*/ 4707 w 470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7" h="17">
                    <a:moveTo>
                      <a:pt x="4706" y="8"/>
                    </a:moveTo>
                    <a:lnTo>
                      <a:pt x="470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706" y="16"/>
                    </a:lnTo>
                    <a:lnTo>
                      <a:pt x="4706" y="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6" name="Freeform 23"/>
              <p:cNvSpPr>
                <a:spLocks/>
              </p:cNvSpPr>
              <p:nvPr/>
            </p:nvSpPr>
            <p:spPr bwMode="auto">
              <a:xfrm>
                <a:off x="3842" y="3373"/>
                <a:ext cx="50" cy="135"/>
              </a:xfrm>
              <a:custGeom>
                <a:avLst/>
                <a:gdLst>
                  <a:gd name="T0" fmla="*/ 4 w 57"/>
                  <a:gd name="T1" fmla="*/ 131 h 135"/>
                  <a:gd name="T2" fmla="*/ 9 w 57"/>
                  <a:gd name="T3" fmla="*/ 134 h 135"/>
                  <a:gd name="T4" fmla="*/ 33 w 57"/>
                  <a:gd name="T5" fmla="*/ 5 h 135"/>
                  <a:gd name="T6" fmla="*/ 25 w 57"/>
                  <a:gd name="T7" fmla="*/ 0 h 135"/>
                  <a:gd name="T8" fmla="*/ 0 w 57"/>
                  <a:gd name="T9" fmla="*/ 128 h 135"/>
                  <a:gd name="T10" fmla="*/ 4 w 57"/>
                  <a:gd name="T11" fmla="*/ 131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35"/>
                  <a:gd name="T20" fmla="*/ 57 w 57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35">
                    <a:moveTo>
                      <a:pt x="7" y="131"/>
                    </a:moveTo>
                    <a:lnTo>
                      <a:pt x="15" y="134"/>
                    </a:lnTo>
                    <a:lnTo>
                      <a:pt x="56" y="5"/>
                    </a:lnTo>
                    <a:lnTo>
                      <a:pt x="41" y="0"/>
                    </a:lnTo>
                    <a:lnTo>
                      <a:pt x="0" y="128"/>
                    </a:lnTo>
                    <a:lnTo>
                      <a:pt x="7" y="1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7" name="Freeform 24"/>
              <p:cNvSpPr>
                <a:spLocks/>
              </p:cNvSpPr>
              <p:nvPr/>
            </p:nvSpPr>
            <p:spPr bwMode="auto">
              <a:xfrm>
                <a:off x="3882" y="3373"/>
                <a:ext cx="51" cy="135"/>
              </a:xfrm>
              <a:custGeom>
                <a:avLst/>
                <a:gdLst>
                  <a:gd name="T0" fmla="*/ 4 w 58"/>
                  <a:gd name="T1" fmla="*/ 131 h 135"/>
                  <a:gd name="T2" fmla="*/ 9 w 58"/>
                  <a:gd name="T3" fmla="*/ 134 h 135"/>
                  <a:gd name="T4" fmla="*/ 34 w 58"/>
                  <a:gd name="T5" fmla="*/ 5 h 135"/>
                  <a:gd name="T6" fmla="*/ 26 w 58"/>
                  <a:gd name="T7" fmla="*/ 0 h 135"/>
                  <a:gd name="T8" fmla="*/ 0 w 58"/>
                  <a:gd name="T9" fmla="*/ 128 h 135"/>
                  <a:gd name="T10" fmla="*/ 4 w 58"/>
                  <a:gd name="T11" fmla="*/ 131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135"/>
                  <a:gd name="T20" fmla="*/ 58 w 58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135">
                    <a:moveTo>
                      <a:pt x="8" y="131"/>
                    </a:moveTo>
                    <a:lnTo>
                      <a:pt x="15" y="134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0" y="128"/>
                    </a:lnTo>
                    <a:lnTo>
                      <a:pt x="8" y="1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8" name="Freeform 25"/>
              <p:cNvSpPr>
                <a:spLocks/>
              </p:cNvSpPr>
              <p:nvPr/>
            </p:nvSpPr>
            <p:spPr bwMode="auto">
              <a:xfrm>
                <a:off x="4452" y="3373"/>
                <a:ext cx="52" cy="135"/>
              </a:xfrm>
              <a:custGeom>
                <a:avLst/>
                <a:gdLst>
                  <a:gd name="T0" fmla="*/ 4 w 58"/>
                  <a:gd name="T1" fmla="*/ 131 h 135"/>
                  <a:gd name="T2" fmla="*/ 10 w 58"/>
                  <a:gd name="T3" fmla="*/ 134 h 135"/>
                  <a:gd name="T4" fmla="*/ 37 w 58"/>
                  <a:gd name="T5" fmla="*/ 5 h 135"/>
                  <a:gd name="T6" fmla="*/ 27 w 58"/>
                  <a:gd name="T7" fmla="*/ 0 h 135"/>
                  <a:gd name="T8" fmla="*/ 0 w 58"/>
                  <a:gd name="T9" fmla="*/ 128 h 135"/>
                  <a:gd name="T10" fmla="*/ 4 w 58"/>
                  <a:gd name="T11" fmla="*/ 131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135"/>
                  <a:gd name="T20" fmla="*/ 58 w 58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135">
                    <a:moveTo>
                      <a:pt x="8" y="131"/>
                    </a:moveTo>
                    <a:lnTo>
                      <a:pt x="15" y="134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0" y="128"/>
                    </a:lnTo>
                    <a:lnTo>
                      <a:pt x="8" y="1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79" name="Freeform 26"/>
              <p:cNvSpPr>
                <a:spLocks/>
              </p:cNvSpPr>
              <p:nvPr/>
            </p:nvSpPr>
            <p:spPr bwMode="auto">
              <a:xfrm>
                <a:off x="4493" y="3373"/>
                <a:ext cx="53" cy="135"/>
              </a:xfrm>
              <a:custGeom>
                <a:avLst/>
                <a:gdLst>
                  <a:gd name="T0" fmla="*/ 5 w 58"/>
                  <a:gd name="T1" fmla="*/ 131 h 135"/>
                  <a:gd name="T2" fmla="*/ 11 w 58"/>
                  <a:gd name="T3" fmla="*/ 134 h 135"/>
                  <a:gd name="T4" fmla="*/ 40 w 58"/>
                  <a:gd name="T5" fmla="*/ 5 h 135"/>
                  <a:gd name="T6" fmla="*/ 29 w 58"/>
                  <a:gd name="T7" fmla="*/ 0 h 135"/>
                  <a:gd name="T8" fmla="*/ 0 w 58"/>
                  <a:gd name="T9" fmla="*/ 128 h 135"/>
                  <a:gd name="T10" fmla="*/ 5 w 58"/>
                  <a:gd name="T11" fmla="*/ 131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135"/>
                  <a:gd name="T20" fmla="*/ 58 w 58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135">
                    <a:moveTo>
                      <a:pt x="8" y="131"/>
                    </a:moveTo>
                    <a:lnTo>
                      <a:pt x="15" y="134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0" y="128"/>
                    </a:lnTo>
                    <a:lnTo>
                      <a:pt x="8" y="1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0" name="Freeform 28"/>
              <p:cNvSpPr>
                <a:spLocks/>
              </p:cNvSpPr>
              <p:nvPr/>
            </p:nvSpPr>
            <p:spPr bwMode="auto">
              <a:xfrm>
                <a:off x="1364" y="1107"/>
                <a:ext cx="631" cy="178"/>
              </a:xfrm>
              <a:custGeom>
                <a:avLst/>
                <a:gdLst>
                  <a:gd name="T0" fmla="*/ 0 w 709"/>
                  <a:gd name="T1" fmla="*/ 177 h 178"/>
                  <a:gd name="T2" fmla="*/ 444 w 709"/>
                  <a:gd name="T3" fmla="*/ 177 h 178"/>
                  <a:gd name="T4" fmla="*/ 444 w 709"/>
                  <a:gd name="T5" fmla="*/ 0 h 178"/>
                  <a:gd name="T6" fmla="*/ 0 w 709"/>
                  <a:gd name="T7" fmla="*/ 0 h 178"/>
                  <a:gd name="T8" fmla="*/ 0 w 709"/>
                  <a:gd name="T9" fmla="*/ 177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9"/>
                  <a:gd name="T16" fmla="*/ 0 h 178"/>
                  <a:gd name="T17" fmla="*/ 709 w 709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9" h="178">
                    <a:moveTo>
                      <a:pt x="0" y="177"/>
                    </a:moveTo>
                    <a:lnTo>
                      <a:pt x="708" y="177"/>
                    </a:lnTo>
                    <a:lnTo>
                      <a:pt x="708" y="0"/>
                    </a:ln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solidFill>
                <a:srgbClr val="FF0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1" name="Freeform 29"/>
              <p:cNvSpPr>
                <a:spLocks/>
              </p:cNvSpPr>
              <p:nvPr/>
            </p:nvSpPr>
            <p:spPr bwMode="auto">
              <a:xfrm>
                <a:off x="2026" y="1107"/>
                <a:ext cx="2746" cy="178"/>
              </a:xfrm>
              <a:custGeom>
                <a:avLst/>
                <a:gdLst>
                  <a:gd name="T0" fmla="*/ 0 w 3090"/>
                  <a:gd name="T1" fmla="*/ 177 h 178"/>
                  <a:gd name="T2" fmla="*/ 1926 w 3090"/>
                  <a:gd name="T3" fmla="*/ 177 h 178"/>
                  <a:gd name="T4" fmla="*/ 1926 w 3090"/>
                  <a:gd name="T5" fmla="*/ 0 h 178"/>
                  <a:gd name="T6" fmla="*/ 0 w 3090"/>
                  <a:gd name="T7" fmla="*/ 0 h 178"/>
                  <a:gd name="T8" fmla="*/ 0 w 3090"/>
                  <a:gd name="T9" fmla="*/ 177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0"/>
                  <a:gd name="T16" fmla="*/ 0 h 178"/>
                  <a:gd name="T17" fmla="*/ 3090 w 3090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0" h="178">
                    <a:moveTo>
                      <a:pt x="0" y="177"/>
                    </a:moveTo>
                    <a:lnTo>
                      <a:pt x="3089" y="177"/>
                    </a:lnTo>
                    <a:lnTo>
                      <a:pt x="3089" y="0"/>
                    </a:ln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solidFill>
                <a:srgbClr val="FF0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2" name="Freeform 30"/>
              <p:cNvSpPr>
                <a:spLocks/>
              </p:cNvSpPr>
              <p:nvPr/>
            </p:nvSpPr>
            <p:spPr bwMode="auto">
              <a:xfrm>
                <a:off x="3296" y="3382"/>
                <a:ext cx="18" cy="33"/>
              </a:xfrm>
              <a:custGeom>
                <a:avLst/>
                <a:gdLst>
                  <a:gd name="T0" fmla="*/ 9 w 19"/>
                  <a:gd name="T1" fmla="*/ 0 h 33"/>
                  <a:gd name="T2" fmla="*/ 9 w 19"/>
                  <a:gd name="T3" fmla="*/ 0 h 33"/>
                  <a:gd name="T4" fmla="*/ 0 w 19"/>
                  <a:gd name="T5" fmla="*/ 29 h 33"/>
                  <a:gd name="T6" fmla="*/ 5 w 19"/>
                  <a:gd name="T7" fmla="*/ 32 h 33"/>
                  <a:gd name="T8" fmla="*/ 13 w 19"/>
                  <a:gd name="T9" fmla="*/ 3 h 33"/>
                  <a:gd name="T10" fmla="*/ 14 w 19"/>
                  <a:gd name="T11" fmla="*/ 3 h 33"/>
                  <a:gd name="T12" fmla="*/ 13 w 19"/>
                  <a:gd name="T13" fmla="*/ 3 h 33"/>
                  <a:gd name="T14" fmla="*/ 14 w 19"/>
                  <a:gd name="T15" fmla="*/ 3 h 33"/>
                  <a:gd name="T16" fmla="*/ 9 w 19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3"/>
                  <a:gd name="T29" fmla="*/ 19 w 19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3">
                    <a:moveTo>
                      <a:pt x="12" y="0"/>
                    </a:moveTo>
                    <a:lnTo>
                      <a:pt x="13" y="0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3" name="Freeform 31"/>
              <p:cNvSpPr>
                <a:spLocks/>
              </p:cNvSpPr>
              <p:nvPr/>
            </p:nvSpPr>
            <p:spPr bwMode="auto">
              <a:xfrm>
                <a:off x="1237" y="3011"/>
                <a:ext cx="131" cy="425"/>
              </a:xfrm>
              <a:custGeom>
                <a:avLst/>
                <a:gdLst>
                  <a:gd name="T0" fmla="*/ 82 w 147"/>
                  <a:gd name="T1" fmla="*/ 0 h 425"/>
                  <a:gd name="T2" fmla="*/ 82 w 147"/>
                  <a:gd name="T3" fmla="*/ 1 h 425"/>
                  <a:gd name="T4" fmla="*/ 0 w 147"/>
                  <a:gd name="T5" fmla="*/ 419 h 425"/>
                  <a:gd name="T6" fmla="*/ 11 w 147"/>
                  <a:gd name="T7" fmla="*/ 424 h 425"/>
                  <a:gd name="T8" fmla="*/ 92 w 147"/>
                  <a:gd name="T9" fmla="*/ 6 h 425"/>
                  <a:gd name="T10" fmla="*/ 92 w 147"/>
                  <a:gd name="T11" fmla="*/ 7 h 425"/>
                  <a:gd name="T12" fmla="*/ 82 w 147"/>
                  <a:gd name="T13" fmla="*/ 0 h 425"/>
                  <a:gd name="T14" fmla="*/ 82 w 147"/>
                  <a:gd name="T15" fmla="*/ 1 h 425"/>
                  <a:gd name="T16" fmla="*/ 82 w 147"/>
                  <a:gd name="T17" fmla="*/ 0 h 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425"/>
                  <a:gd name="T29" fmla="*/ 147 w 147"/>
                  <a:gd name="T30" fmla="*/ 425 h 4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425">
                    <a:moveTo>
                      <a:pt x="130" y="0"/>
                    </a:moveTo>
                    <a:lnTo>
                      <a:pt x="130" y="1"/>
                    </a:lnTo>
                    <a:lnTo>
                      <a:pt x="0" y="419"/>
                    </a:lnTo>
                    <a:lnTo>
                      <a:pt x="17" y="424"/>
                    </a:lnTo>
                    <a:lnTo>
                      <a:pt x="146" y="6"/>
                    </a:lnTo>
                    <a:lnTo>
                      <a:pt x="146" y="7"/>
                    </a:lnTo>
                    <a:lnTo>
                      <a:pt x="130" y="0"/>
                    </a:lnTo>
                    <a:lnTo>
                      <a:pt x="130" y="1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4" name="Freeform 32"/>
              <p:cNvSpPr>
                <a:spLocks/>
              </p:cNvSpPr>
              <p:nvPr/>
            </p:nvSpPr>
            <p:spPr bwMode="auto">
              <a:xfrm>
                <a:off x="1357" y="2845"/>
                <a:ext cx="62" cy="168"/>
              </a:xfrm>
              <a:custGeom>
                <a:avLst/>
                <a:gdLst>
                  <a:gd name="T0" fmla="*/ 34 w 69"/>
                  <a:gd name="T1" fmla="*/ 0 h 168"/>
                  <a:gd name="T2" fmla="*/ 0 w 69"/>
                  <a:gd name="T3" fmla="*/ 160 h 168"/>
                  <a:gd name="T4" fmla="*/ 11 w 69"/>
                  <a:gd name="T5" fmla="*/ 167 h 168"/>
                  <a:gd name="T6" fmla="*/ 44 w 69"/>
                  <a:gd name="T7" fmla="*/ 6 h 168"/>
                  <a:gd name="T8" fmla="*/ 34 w 69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8"/>
                  <a:gd name="T17" fmla="*/ 69 w 6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8">
                    <a:moveTo>
                      <a:pt x="52" y="0"/>
                    </a:moveTo>
                    <a:lnTo>
                      <a:pt x="0" y="160"/>
                    </a:lnTo>
                    <a:lnTo>
                      <a:pt x="16" y="167"/>
                    </a:lnTo>
                    <a:lnTo>
                      <a:pt x="68" y="6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5" name="Freeform 33"/>
              <p:cNvSpPr>
                <a:spLocks/>
              </p:cNvSpPr>
              <p:nvPr/>
            </p:nvSpPr>
            <p:spPr bwMode="auto">
              <a:xfrm>
                <a:off x="1408" y="2696"/>
                <a:ext cx="63" cy="150"/>
              </a:xfrm>
              <a:custGeom>
                <a:avLst/>
                <a:gdLst>
                  <a:gd name="T0" fmla="*/ 34 w 70"/>
                  <a:gd name="T1" fmla="*/ 0 h 150"/>
                  <a:gd name="T2" fmla="*/ 0 w 70"/>
                  <a:gd name="T3" fmla="*/ 143 h 150"/>
                  <a:gd name="T4" fmla="*/ 11 w 70"/>
                  <a:gd name="T5" fmla="*/ 149 h 150"/>
                  <a:gd name="T6" fmla="*/ 45 w 70"/>
                  <a:gd name="T7" fmla="*/ 7 h 150"/>
                  <a:gd name="T8" fmla="*/ 34 w 7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50"/>
                  <a:gd name="T17" fmla="*/ 70 w 70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50">
                    <a:moveTo>
                      <a:pt x="52" y="0"/>
                    </a:moveTo>
                    <a:lnTo>
                      <a:pt x="0" y="143"/>
                    </a:lnTo>
                    <a:lnTo>
                      <a:pt x="16" y="149"/>
                    </a:lnTo>
                    <a:lnTo>
                      <a:pt x="69" y="7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6" name="Freeform 34"/>
              <p:cNvSpPr>
                <a:spLocks/>
              </p:cNvSpPr>
              <p:nvPr/>
            </p:nvSpPr>
            <p:spPr bwMode="auto">
              <a:xfrm>
                <a:off x="1459" y="2544"/>
                <a:ext cx="68" cy="154"/>
              </a:xfrm>
              <a:custGeom>
                <a:avLst/>
                <a:gdLst>
                  <a:gd name="T0" fmla="*/ 38 w 76"/>
                  <a:gd name="T1" fmla="*/ 0 h 154"/>
                  <a:gd name="T2" fmla="*/ 38 w 76"/>
                  <a:gd name="T3" fmla="*/ 1 h 154"/>
                  <a:gd name="T4" fmla="*/ 0 w 76"/>
                  <a:gd name="T5" fmla="*/ 146 h 154"/>
                  <a:gd name="T6" fmla="*/ 11 w 76"/>
                  <a:gd name="T7" fmla="*/ 153 h 154"/>
                  <a:gd name="T8" fmla="*/ 48 w 76"/>
                  <a:gd name="T9" fmla="*/ 7 h 154"/>
                  <a:gd name="T10" fmla="*/ 48 w 76"/>
                  <a:gd name="T11" fmla="*/ 8 h 154"/>
                  <a:gd name="T12" fmla="*/ 38 w 76"/>
                  <a:gd name="T13" fmla="*/ 0 h 154"/>
                  <a:gd name="T14" fmla="*/ 38 w 76"/>
                  <a:gd name="T15" fmla="*/ 1 h 154"/>
                  <a:gd name="T16" fmla="*/ 38 w 76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154"/>
                  <a:gd name="T29" fmla="*/ 76 w 76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154">
                    <a:moveTo>
                      <a:pt x="59" y="0"/>
                    </a:moveTo>
                    <a:lnTo>
                      <a:pt x="59" y="1"/>
                    </a:lnTo>
                    <a:lnTo>
                      <a:pt x="0" y="146"/>
                    </a:lnTo>
                    <a:lnTo>
                      <a:pt x="17" y="153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7" name="Freeform 35"/>
              <p:cNvSpPr>
                <a:spLocks/>
              </p:cNvSpPr>
              <p:nvPr/>
            </p:nvSpPr>
            <p:spPr bwMode="auto">
              <a:xfrm>
                <a:off x="1516" y="2409"/>
                <a:ext cx="64" cy="138"/>
              </a:xfrm>
              <a:custGeom>
                <a:avLst/>
                <a:gdLst>
                  <a:gd name="T0" fmla="*/ 35 w 72"/>
                  <a:gd name="T1" fmla="*/ 0 h 138"/>
                  <a:gd name="T2" fmla="*/ 0 w 72"/>
                  <a:gd name="T3" fmla="*/ 129 h 138"/>
                  <a:gd name="T4" fmla="*/ 10 w 72"/>
                  <a:gd name="T5" fmla="*/ 137 h 138"/>
                  <a:gd name="T6" fmla="*/ 44 w 72"/>
                  <a:gd name="T7" fmla="*/ 8 h 138"/>
                  <a:gd name="T8" fmla="*/ 35 w 72"/>
                  <a:gd name="T9" fmla="*/ 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38"/>
                  <a:gd name="T17" fmla="*/ 72 w 72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38">
                    <a:moveTo>
                      <a:pt x="55" y="0"/>
                    </a:moveTo>
                    <a:lnTo>
                      <a:pt x="0" y="129"/>
                    </a:lnTo>
                    <a:lnTo>
                      <a:pt x="16" y="137"/>
                    </a:lnTo>
                    <a:lnTo>
                      <a:pt x="71" y="8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8" name="Freeform 36"/>
              <p:cNvSpPr>
                <a:spLocks/>
              </p:cNvSpPr>
              <p:nvPr/>
            </p:nvSpPr>
            <p:spPr bwMode="auto">
              <a:xfrm>
                <a:off x="1570" y="2291"/>
                <a:ext cx="61" cy="121"/>
              </a:xfrm>
              <a:custGeom>
                <a:avLst/>
                <a:gdLst>
                  <a:gd name="T0" fmla="*/ 33 w 69"/>
                  <a:gd name="T1" fmla="*/ 0 h 121"/>
                  <a:gd name="T2" fmla="*/ 32 w 69"/>
                  <a:gd name="T3" fmla="*/ 1 h 121"/>
                  <a:gd name="T4" fmla="*/ 0 w 69"/>
                  <a:gd name="T5" fmla="*/ 112 h 121"/>
                  <a:gd name="T6" fmla="*/ 10 w 69"/>
                  <a:gd name="T7" fmla="*/ 120 h 121"/>
                  <a:gd name="T8" fmla="*/ 42 w 69"/>
                  <a:gd name="T9" fmla="*/ 9 h 121"/>
                  <a:gd name="T10" fmla="*/ 41 w 69"/>
                  <a:gd name="T11" fmla="*/ 10 h 121"/>
                  <a:gd name="T12" fmla="*/ 33 w 69"/>
                  <a:gd name="T13" fmla="*/ 0 h 121"/>
                  <a:gd name="T14" fmla="*/ 33 w 69"/>
                  <a:gd name="T15" fmla="*/ 1 h 121"/>
                  <a:gd name="T16" fmla="*/ 32 w 69"/>
                  <a:gd name="T17" fmla="*/ 1 h 121"/>
                  <a:gd name="T18" fmla="*/ 33 w 69"/>
                  <a:gd name="T19" fmla="*/ 0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21"/>
                  <a:gd name="T32" fmla="*/ 69 w 69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21">
                    <a:moveTo>
                      <a:pt x="53" y="0"/>
                    </a:moveTo>
                    <a:lnTo>
                      <a:pt x="52" y="1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89" name="Freeform 37"/>
              <p:cNvSpPr>
                <a:spLocks/>
              </p:cNvSpPr>
              <p:nvPr/>
            </p:nvSpPr>
            <p:spPr bwMode="auto">
              <a:xfrm>
                <a:off x="1620" y="2177"/>
                <a:ext cx="64" cy="119"/>
              </a:xfrm>
              <a:custGeom>
                <a:avLst/>
                <a:gdLst>
                  <a:gd name="T0" fmla="*/ 37 w 71"/>
                  <a:gd name="T1" fmla="*/ 0 h 119"/>
                  <a:gd name="T2" fmla="*/ 0 w 71"/>
                  <a:gd name="T3" fmla="*/ 108 h 119"/>
                  <a:gd name="T4" fmla="*/ 10 w 71"/>
                  <a:gd name="T5" fmla="*/ 118 h 119"/>
                  <a:gd name="T6" fmla="*/ 46 w 71"/>
                  <a:gd name="T7" fmla="*/ 9 h 119"/>
                  <a:gd name="T8" fmla="*/ 37 w 71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9"/>
                  <a:gd name="T17" fmla="*/ 71 w 71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9">
                    <a:moveTo>
                      <a:pt x="55" y="0"/>
                    </a:moveTo>
                    <a:lnTo>
                      <a:pt x="0" y="108"/>
                    </a:lnTo>
                    <a:lnTo>
                      <a:pt x="14" y="118"/>
                    </a:lnTo>
                    <a:lnTo>
                      <a:pt x="70" y="9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0" name="Freeform 38"/>
              <p:cNvSpPr>
                <a:spLocks/>
              </p:cNvSpPr>
              <p:nvPr/>
            </p:nvSpPr>
            <p:spPr bwMode="auto">
              <a:xfrm>
                <a:off x="1674" y="2089"/>
                <a:ext cx="58" cy="92"/>
              </a:xfrm>
              <a:custGeom>
                <a:avLst/>
                <a:gdLst>
                  <a:gd name="T0" fmla="*/ 32 w 65"/>
                  <a:gd name="T1" fmla="*/ 0 h 92"/>
                  <a:gd name="T2" fmla="*/ 31 w 65"/>
                  <a:gd name="T3" fmla="*/ 2 h 92"/>
                  <a:gd name="T4" fmla="*/ 0 w 65"/>
                  <a:gd name="T5" fmla="*/ 83 h 92"/>
                  <a:gd name="T6" fmla="*/ 10 w 65"/>
                  <a:gd name="T7" fmla="*/ 91 h 92"/>
                  <a:gd name="T8" fmla="*/ 41 w 65"/>
                  <a:gd name="T9" fmla="*/ 10 h 92"/>
                  <a:gd name="T10" fmla="*/ 40 w 65"/>
                  <a:gd name="T11" fmla="*/ 11 h 92"/>
                  <a:gd name="T12" fmla="*/ 32 w 65"/>
                  <a:gd name="T13" fmla="*/ 0 h 92"/>
                  <a:gd name="T14" fmla="*/ 32 w 65"/>
                  <a:gd name="T15" fmla="*/ 1 h 92"/>
                  <a:gd name="T16" fmla="*/ 31 w 65"/>
                  <a:gd name="T17" fmla="*/ 2 h 92"/>
                  <a:gd name="T18" fmla="*/ 32 w 65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92"/>
                  <a:gd name="T32" fmla="*/ 65 w 65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92">
                    <a:moveTo>
                      <a:pt x="50" y="0"/>
                    </a:moveTo>
                    <a:lnTo>
                      <a:pt x="49" y="2"/>
                    </a:lnTo>
                    <a:lnTo>
                      <a:pt x="0" y="83"/>
                    </a:lnTo>
                    <a:lnTo>
                      <a:pt x="15" y="91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49" y="2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1" name="Freeform 39"/>
              <p:cNvSpPr>
                <a:spLocks/>
              </p:cNvSpPr>
              <p:nvPr/>
            </p:nvSpPr>
            <p:spPr bwMode="auto">
              <a:xfrm>
                <a:off x="1723" y="2014"/>
                <a:ext cx="60" cy="82"/>
              </a:xfrm>
              <a:custGeom>
                <a:avLst/>
                <a:gdLst>
                  <a:gd name="T0" fmla="*/ 34 w 67"/>
                  <a:gd name="T1" fmla="*/ 0 h 82"/>
                  <a:gd name="T2" fmla="*/ 34 w 67"/>
                  <a:gd name="T3" fmla="*/ 1 h 82"/>
                  <a:gd name="T4" fmla="*/ 0 w 67"/>
                  <a:gd name="T5" fmla="*/ 70 h 82"/>
                  <a:gd name="T6" fmla="*/ 9 w 67"/>
                  <a:gd name="T7" fmla="*/ 81 h 82"/>
                  <a:gd name="T8" fmla="*/ 42 w 67"/>
                  <a:gd name="T9" fmla="*/ 12 h 82"/>
                  <a:gd name="T10" fmla="*/ 41 w 67"/>
                  <a:gd name="T11" fmla="*/ 13 h 82"/>
                  <a:gd name="T12" fmla="*/ 34 w 67"/>
                  <a:gd name="T13" fmla="*/ 0 h 82"/>
                  <a:gd name="T14" fmla="*/ 34 w 67"/>
                  <a:gd name="T15" fmla="*/ 1 h 82"/>
                  <a:gd name="T16" fmla="*/ 34 w 67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82"/>
                  <a:gd name="T29" fmla="*/ 67 w 67"/>
                  <a:gd name="T30" fmla="*/ 82 h 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82">
                    <a:moveTo>
                      <a:pt x="53" y="0"/>
                    </a:moveTo>
                    <a:lnTo>
                      <a:pt x="52" y="1"/>
                    </a:lnTo>
                    <a:lnTo>
                      <a:pt x="0" y="70"/>
                    </a:lnTo>
                    <a:lnTo>
                      <a:pt x="13" y="81"/>
                    </a:lnTo>
                    <a:lnTo>
                      <a:pt x="66" y="12"/>
                    </a:lnTo>
                    <a:lnTo>
                      <a:pt x="64" y="13"/>
                    </a:lnTo>
                    <a:lnTo>
                      <a:pt x="53" y="0"/>
                    </a:lnTo>
                    <a:lnTo>
                      <a:pt x="52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2" name="Freeform 40"/>
              <p:cNvSpPr>
                <a:spLocks/>
              </p:cNvSpPr>
              <p:nvPr/>
            </p:nvSpPr>
            <p:spPr bwMode="auto">
              <a:xfrm>
                <a:off x="1775" y="1977"/>
                <a:ext cx="45" cy="46"/>
              </a:xfrm>
              <a:custGeom>
                <a:avLst/>
                <a:gdLst>
                  <a:gd name="T0" fmla="*/ 26 w 51"/>
                  <a:gd name="T1" fmla="*/ 0 h 46"/>
                  <a:gd name="T2" fmla="*/ 23 w 51"/>
                  <a:gd name="T3" fmla="*/ 2 h 46"/>
                  <a:gd name="T4" fmla="*/ 0 w 51"/>
                  <a:gd name="T5" fmla="*/ 33 h 46"/>
                  <a:gd name="T6" fmla="*/ 7 w 51"/>
                  <a:gd name="T7" fmla="*/ 45 h 46"/>
                  <a:gd name="T8" fmla="*/ 30 w 51"/>
                  <a:gd name="T9" fmla="*/ 15 h 46"/>
                  <a:gd name="T10" fmla="*/ 28 w 51"/>
                  <a:gd name="T11" fmla="*/ 17 h 46"/>
                  <a:gd name="T12" fmla="*/ 26 w 51"/>
                  <a:gd name="T13" fmla="*/ 0 h 46"/>
                  <a:gd name="T14" fmla="*/ 25 w 51"/>
                  <a:gd name="T15" fmla="*/ 1 h 46"/>
                  <a:gd name="T16" fmla="*/ 23 w 51"/>
                  <a:gd name="T17" fmla="*/ 2 h 46"/>
                  <a:gd name="T18" fmla="*/ 26 w 51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46"/>
                  <a:gd name="T32" fmla="*/ 51 w 5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46">
                    <a:moveTo>
                      <a:pt x="43" y="0"/>
                    </a:moveTo>
                    <a:lnTo>
                      <a:pt x="39" y="2"/>
                    </a:lnTo>
                    <a:lnTo>
                      <a:pt x="0" y="33"/>
                    </a:lnTo>
                    <a:lnTo>
                      <a:pt x="11" y="45"/>
                    </a:lnTo>
                    <a:lnTo>
                      <a:pt x="50" y="15"/>
                    </a:lnTo>
                    <a:lnTo>
                      <a:pt x="46" y="17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9" y="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3" name="Freeform 41"/>
              <p:cNvSpPr>
                <a:spLocks/>
              </p:cNvSpPr>
              <p:nvPr/>
            </p:nvSpPr>
            <p:spPr bwMode="auto">
              <a:xfrm>
                <a:off x="1818" y="1969"/>
                <a:ext cx="34" cy="22"/>
              </a:xfrm>
              <a:custGeom>
                <a:avLst/>
                <a:gdLst>
                  <a:gd name="T0" fmla="*/ 21 w 39"/>
                  <a:gd name="T1" fmla="*/ 0 h 22"/>
                  <a:gd name="T2" fmla="*/ 21 w 39"/>
                  <a:gd name="T3" fmla="*/ 0 h 22"/>
                  <a:gd name="T4" fmla="*/ 0 w 39"/>
                  <a:gd name="T5" fmla="*/ 6 h 22"/>
                  <a:gd name="T6" fmla="*/ 3 w 39"/>
                  <a:gd name="T7" fmla="*/ 21 h 22"/>
                  <a:gd name="T8" fmla="*/ 22 w 39"/>
                  <a:gd name="T9" fmla="*/ 14 h 22"/>
                  <a:gd name="T10" fmla="*/ 21 w 39"/>
                  <a:gd name="T11" fmla="*/ 14 h 22"/>
                  <a:gd name="T12" fmla="*/ 21 w 39"/>
                  <a:gd name="T13" fmla="*/ 0 h 22"/>
                  <a:gd name="T14" fmla="*/ 21 w 39"/>
                  <a:gd name="T15" fmla="*/ 0 h 22"/>
                  <a:gd name="T16" fmla="*/ 21 w 39"/>
                  <a:gd name="T17" fmla="*/ 0 h 22"/>
                  <a:gd name="T18" fmla="*/ 21 w 39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22"/>
                  <a:gd name="T32" fmla="*/ 39 w 39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22">
                    <a:moveTo>
                      <a:pt x="37" y="0"/>
                    </a:moveTo>
                    <a:lnTo>
                      <a:pt x="35" y="0"/>
                    </a:lnTo>
                    <a:lnTo>
                      <a:pt x="0" y="6"/>
                    </a:lnTo>
                    <a:lnTo>
                      <a:pt x="3" y="21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4" name="Freeform 42"/>
              <p:cNvSpPr>
                <a:spLocks/>
              </p:cNvSpPr>
              <p:nvPr/>
            </p:nvSpPr>
            <p:spPr bwMode="auto">
              <a:xfrm>
                <a:off x="1853" y="1969"/>
                <a:ext cx="34" cy="19"/>
              </a:xfrm>
              <a:custGeom>
                <a:avLst/>
                <a:gdLst>
                  <a:gd name="T0" fmla="*/ 26 w 37"/>
                  <a:gd name="T1" fmla="*/ 5 h 19"/>
                  <a:gd name="T2" fmla="*/ 24 w 37"/>
                  <a:gd name="T3" fmla="*/ 4 h 19"/>
                  <a:gd name="T4" fmla="*/ 2 w 37"/>
                  <a:gd name="T5" fmla="*/ 0 h 19"/>
                  <a:gd name="T6" fmla="*/ 0 w 37"/>
                  <a:gd name="T7" fmla="*/ 14 h 19"/>
                  <a:gd name="T8" fmla="*/ 23 w 37"/>
                  <a:gd name="T9" fmla="*/ 18 h 19"/>
                  <a:gd name="T10" fmla="*/ 21 w 37"/>
                  <a:gd name="T11" fmla="*/ 17 h 19"/>
                  <a:gd name="T12" fmla="*/ 26 w 37"/>
                  <a:gd name="T13" fmla="*/ 5 h 19"/>
                  <a:gd name="T14" fmla="*/ 25 w 37"/>
                  <a:gd name="T15" fmla="*/ 4 h 19"/>
                  <a:gd name="T16" fmla="*/ 24 w 37"/>
                  <a:gd name="T17" fmla="*/ 4 h 19"/>
                  <a:gd name="T18" fmla="*/ 26 w 37"/>
                  <a:gd name="T19" fmla="*/ 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19"/>
                  <a:gd name="T32" fmla="*/ 37 w 37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19">
                    <a:moveTo>
                      <a:pt x="36" y="5"/>
                    </a:moveTo>
                    <a:lnTo>
                      <a:pt x="33" y="4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32" y="18"/>
                    </a:lnTo>
                    <a:lnTo>
                      <a:pt x="29" y="17"/>
                    </a:lnTo>
                    <a:lnTo>
                      <a:pt x="36" y="5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6" y="5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5" name="Freeform 43"/>
              <p:cNvSpPr>
                <a:spLocks/>
              </p:cNvSpPr>
              <p:nvPr/>
            </p:nvSpPr>
            <p:spPr bwMode="auto">
              <a:xfrm>
                <a:off x="1884" y="1975"/>
                <a:ext cx="49" cy="35"/>
              </a:xfrm>
              <a:custGeom>
                <a:avLst/>
                <a:gdLst>
                  <a:gd name="T0" fmla="*/ 32 w 56"/>
                  <a:gd name="T1" fmla="*/ 20 h 35"/>
                  <a:gd name="T2" fmla="*/ 31 w 56"/>
                  <a:gd name="T3" fmla="*/ 20 h 35"/>
                  <a:gd name="T4" fmla="*/ 4 w 56"/>
                  <a:gd name="T5" fmla="*/ 0 h 35"/>
                  <a:gd name="T6" fmla="*/ 0 w 56"/>
                  <a:gd name="T7" fmla="*/ 14 h 35"/>
                  <a:gd name="T8" fmla="*/ 27 w 56"/>
                  <a:gd name="T9" fmla="*/ 34 h 35"/>
                  <a:gd name="T10" fmla="*/ 26 w 56"/>
                  <a:gd name="T11" fmla="*/ 33 h 35"/>
                  <a:gd name="T12" fmla="*/ 32 w 56"/>
                  <a:gd name="T13" fmla="*/ 20 h 35"/>
                  <a:gd name="T14" fmla="*/ 32 w 56"/>
                  <a:gd name="T15" fmla="*/ 20 h 35"/>
                  <a:gd name="T16" fmla="*/ 31 w 56"/>
                  <a:gd name="T17" fmla="*/ 20 h 35"/>
                  <a:gd name="T18" fmla="*/ 32 w 56"/>
                  <a:gd name="T19" fmla="*/ 2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35"/>
                  <a:gd name="T32" fmla="*/ 56 w 56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35">
                    <a:moveTo>
                      <a:pt x="55" y="20"/>
                    </a:moveTo>
                    <a:lnTo>
                      <a:pt x="53" y="20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5" y="2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6" name="Freeform 44"/>
              <p:cNvSpPr>
                <a:spLocks/>
              </p:cNvSpPr>
              <p:nvPr/>
            </p:nvSpPr>
            <p:spPr bwMode="auto">
              <a:xfrm>
                <a:off x="1928" y="1998"/>
                <a:ext cx="82" cy="68"/>
              </a:xfrm>
              <a:custGeom>
                <a:avLst/>
                <a:gdLst>
                  <a:gd name="T0" fmla="*/ 59 w 91"/>
                  <a:gd name="T1" fmla="*/ 54 h 68"/>
                  <a:gd name="T2" fmla="*/ 58 w 91"/>
                  <a:gd name="T3" fmla="*/ 53 h 68"/>
                  <a:gd name="T4" fmla="*/ 6 w 91"/>
                  <a:gd name="T5" fmla="*/ 0 h 68"/>
                  <a:gd name="T6" fmla="*/ 0 w 91"/>
                  <a:gd name="T7" fmla="*/ 15 h 68"/>
                  <a:gd name="T8" fmla="*/ 52 w 91"/>
                  <a:gd name="T9" fmla="*/ 67 h 68"/>
                  <a:gd name="T10" fmla="*/ 50 w 91"/>
                  <a:gd name="T11" fmla="*/ 66 h 68"/>
                  <a:gd name="T12" fmla="*/ 59 w 91"/>
                  <a:gd name="T13" fmla="*/ 54 h 68"/>
                  <a:gd name="T14" fmla="*/ 59 w 91"/>
                  <a:gd name="T15" fmla="*/ 53 h 68"/>
                  <a:gd name="T16" fmla="*/ 58 w 91"/>
                  <a:gd name="T17" fmla="*/ 53 h 68"/>
                  <a:gd name="T18" fmla="*/ 59 w 91"/>
                  <a:gd name="T19" fmla="*/ 54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1"/>
                  <a:gd name="T31" fmla="*/ 0 h 68"/>
                  <a:gd name="T32" fmla="*/ 91 w 91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1" h="68">
                    <a:moveTo>
                      <a:pt x="90" y="54"/>
                    </a:moveTo>
                    <a:lnTo>
                      <a:pt x="88" y="53"/>
                    </a:lnTo>
                    <a:lnTo>
                      <a:pt x="10" y="0"/>
                    </a:lnTo>
                    <a:lnTo>
                      <a:pt x="0" y="15"/>
                    </a:lnTo>
                    <a:lnTo>
                      <a:pt x="79" y="67"/>
                    </a:lnTo>
                    <a:lnTo>
                      <a:pt x="77" y="66"/>
                    </a:lnTo>
                    <a:lnTo>
                      <a:pt x="90" y="54"/>
                    </a:lnTo>
                    <a:lnTo>
                      <a:pt x="89" y="53"/>
                    </a:lnTo>
                    <a:lnTo>
                      <a:pt x="88" y="53"/>
                    </a:lnTo>
                    <a:lnTo>
                      <a:pt x="90" y="54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7" name="Freeform 45"/>
              <p:cNvSpPr>
                <a:spLocks/>
              </p:cNvSpPr>
              <p:nvPr/>
            </p:nvSpPr>
            <p:spPr bwMode="auto">
              <a:xfrm>
                <a:off x="2002" y="2057"/>
                <a:ext cx="48" cy="51"/>
              </a:xfrm>
              <a:custGeom>
                <a:avLst/>
                <a:gdLst>
                  <a:gd name="T0" fmla="*/ 33 w 54"/>
                  <a:gd name="T1" fmla="*/ 38 h 51"/>
                  <a:gd name="T2" fmla="*/ 9 w 54"/>
                  <a:gd name="T3" fmla="*/ 0 h 51"/>
                  <a:gd name="T4" fmla="*/ 0 w 54"/>
                  <a:gd name="T5" fmla="*/ 12 h 51"/>
                  <a:gd name="T6" fmla="*/ 25 w 54"/>
                  <a:gd name="T7" fmla="*/ 50 h 51"/>
                  <a:gd name="T8" fmla="*/ 25 w 54"/>
                  <a:gd name="T9" fmla="*/ 49 h 51"/>
                  <a:gd name="T10" fmla="*/ 33 w 54"/>
                  <a:gd name="T11" fmla="*/ 38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1"/>
                  <a:gd name="T20" fmla="*/ 54 w 5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1">
                    <a:moveTo>
                      <a:pt x="53" y="38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41" y="50"/>
                    </a:lnTo>
                    <a:lnTo>
                      <a:pt x="41" y="49"/>
                    </a:lnTo>
                    <a:lnTo>
                      <a:pt x="53" y="38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8" name="Freeform 46"/>
              <p:cNvSpPr>
                <a:spLocks/>
              </p:cNvSpPr>
              <p:nvPr/>
            </p:nvSpPr>
            <p:spPr bwMode="auto">
              <a:xfrm>
                <a:off x="2042" y="2100"/>
                <a:ext cx="50" cy="62"/>
              </a:xfrm>
              <a:custGeom>
                <a:avLst/>
                <a:gdLst>
                  <a:gd name="T0" fmla="*/ 33 w 57"/>
                  <a:gd name="T1" fmla="*/ 50 h 62"/>
                  <a:gd name="T2" fmla="*/ 8 w 57"/>
                  <a:gd name="T3" fmla="*/ 0 h 62"/>
                  <a:gd name="T4" fmla="*/ 0 w 57"/>
                  <a:gd name="T5" fmla="*/ 11 h 62"/>
                  <a:gd name="T6" fmla="*/ 26 w 57"/>
                  <a:gd name="T7" fmla="*/ 61 h 62"/>
                  <a:gd name="T8" fmla="*/ 25 w 57"/>
                  <a:gd name="T9" fmla="*/ 61 h 62"/>
                  <a:gd name="T10" fmla="*/ 33 w 57"/>
                  <a:gd name="T11" fmla="*/ 5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62"/>
                  <a:gd name="T20" fmla="*/ 57 w 57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62">
                    <a:moveTo>
                      <a:pt x="56" y="50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56" y="5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499" name="Freeform 47"/>
              <p:cNvSpPr>
                <a:spLocks/>
              </p:cNvSpPr>
              <p:nvPr/>
            </p:nvSpPr>
            <p:spPr bwMode="auto">
              <a:xfrm>
                <a:off x="2084" y="2155"/>
                <a:ext cx="51" cy="64"/>
              </a:xfrm>
              <a:custGeom>
                <a:avLst/>
                <a:gdLst>
                  <a:gd name="T0" fmla="*/ 38 w 56"/>
                  <a:gd name="T1" fmla="*/ 53 h 64"/>
                  <a:gd name="T2" fmla="*/ 38 w 56"/>
                  <a:gd name="T3" fmla="*/ 52 h 64"/>
                  <a:gd name="T4" fmla="*/ 9 w 56"/>
                  <a:gd name="T5" fmla="*/ 0 h 64"/>
                  <a:gd name="T6" fmla="*/ 0 w 56"/>
                  <a:gd name="T7" fmla="*/ 11 h 64"/>
                  <a:gd name="T8" fmla="*/ 28 w 56"/>
                  <a:gd name="T9" fmla="*/ 63 h 64"/>
                  <a:gd name="T10" fmla="*/ 38 w 56"/>
                  <a:gd name="T11" fmla="*/ 53 h 64"/>
                  <a:gd name="T12" fmla="*/ 38 w 56"/>
                  <a:gd name="T13" fmla="*/ 52 h 64"/>
                  <a:gd name="T14" fmla="*/ 38 w 56"/>
                  <a:gd name="T15" fmla="*/ 53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64"/>
                  <a:gd name="T26" fmla="*/ 56 w 5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64">
                    <a:moveTo>
                      <a:pt x="55" y="53"/>
                    </a:moveTo>
                    <a:lnTo>
                      <a:pt x="55" y="52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41" y="6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3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0" name="Freeform 48"/>
              <p:cNvSpPr>
                <a:spLocks/>
              </p:cNvSpPr>
              <p:nvPr/>
            </p:nvSpPr>
            <p:spPr bwMode="auto">
              <a:xfrm>
                <a:off x="2124" y="2213"/>
                <a:ext cx="51" cy="75"/>
              </a:xfrm>
              <a:custGeom>
                <a:avLst/>
                <a:gdLst>
                  <a:gd name="T0" fmla="*/ 36 w 57"/>
                  <a:gd name="T1" fmla="*/ 65 h 75"/>
                  <a:gd name="T2" fmla="*/ 36 w 57"/>
                  <a:gd name="T3" fmla="*/ 64 h 75"/>
                  <a:gd name="T4" fmla="*/ 10 w 57"/>
                  <a:gd name="T5" fmla="*/ 0 h 75"/>
                  <a:gd name="T6" fmla="*/ 0 w 57"/>
                  <a:gd name="T7" fmla="*/ 10 h 75"/>
                  <a:gd name="T8" fmla="*/ 27 w 57"/>
                  <a:gd name="T9" fmla="*/ 74 h 75"/>
                  <a:gd name="T10" fmla="*/ 27 w 57"/>
                  <a:gd name="T11" fmla="*/ 73 h 75"/>
                  <a:gd name="T12" fmla="*/ 36 w 57"/>
                  <a:gd name="T13" fmla="*/ 65 h 75"/>
                  <a:gd name="T14" fmla="*/ 36 w 57"/>
                  <a:gd name="T15" fmla="*/ 64 h 75"/>
                  <a:gd name="T16" fmla="*/ 36 w 57"/>
                  <a:gd name="T17" fmla="*/ 6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5"/>
                  <a:gd name="T29" fmla="*/ 57 w 57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5">
                    <a:moveTo>
                      <a:pt x="56" y="65"/>
                    </a:moveTo>
                    <a:lnTo>
                      <a:pt x="56" y="64"/>
                    </a:lnTo>
                    <a:lnTo>
                      <a:pt x="14" y="0"/>
                    </a:lnTo>
                    <a:lnTo>
                      <a:pt x="0" y="10"/>
                    </a:lnTo>
                    <a:lnTo>
                      <a:pt x="42" y="74"/>
                    </a:lnTo>
                    <a:lnTo>
                      <a:pt x="42" y="73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6" y="65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1" name="Freeform 49"/>
              <p:cNvSpPr>
                <a:spLocks/>
              </p:cNvSpPr>
              <p:nvPr/>
            </p:nvSpPr>
            <p:spPr bwMode="auto">
              <a:xfrm>
                <a:off x="2165" y="2283"/>
                <a:ext cx="53" cy="81"/>
              </a:xfrm>
              <a:custGeom>
                <a:avLst/>
                <a:gdLst>
                  <a:gd name="T0" fmla="*/ 38 w 59"/>
                  <a:gd name="T1" fmla="*/ 72 h 81"/>
                  <a:gd name="T2" fmla="*/ 10 w 59"/>
                  <a:gd name="T3" fmla="*/ 0 h 81"/>
                  <a:gd name="T4" fmla="*/ 0 w 59"/>
                  <a:gd name="T5" fmla="*/ 8 h 81"/>
                  <a:gd name="T6" fmla="*/ 29 w 59"/>
                  <a:gd name="T7" fmla="*/ 80 h 81"/>
                  <a:gd name="T8" fmla="*/ 38 w 59"/>
                  <a:gd name="T9" fmla="*/ 7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1"/>
                  <a:gd name="T17" fmla="*/ 59 w 5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1">
                    <a:moveTo>
                      <a:pt x="58" y="72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4" y="80"/>
                    </a:lnTo>
                    <a:lnTo>
                      <a:pt x="58" y="72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2" name="Freeform 50"/>
              <p:cNvSpPr>
                <a:spLocks/>
              </p:cNvSpPr>
              <p:nvPr/>
            </p:nvSpPr>
            <p:spPr bwMode="auto">
              <a:xfrm>
                <a:off x="2210" y="2360"/>
                <a:ext cx="51" cy="87"/>
              </a:xfrm>
              <a:custGeom>
                <a:avLst/>
                <a:gdLst>
                  <a:gd name="T0" fmla="*/ 32 w 59"/>
                  <a:gd name="T1" fmla="*/ 78 h 87"/>
                  <a:gd name="T2" fmla="*/ 8 w 59"/>
                  <a:gd name="T3" fmla="*/ 0 h 87"/>
                  <a:gd name="T4" fmla="*/ 0 w 59"/>
                  <a:gd name="T5" fmla="*/ 8 h 87"/>
                  <a:gd name="T6" fmla="*/ 25 w 59"/>
                  <a:gd name="T7" fmla="*/ 86 h 87"/>
                  <a:gd name="T8" fmla="*/ 32 w 59"/>
                  <a:gd name="T9" fmla="*/ 78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7"/>
                  <a:gd name="T17" fmla="*/ 59 w 5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7">
                    <a:moveTo>
                      <a:pt x="58" y="78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44" y="86"/>
                    </a:lnTo>
                    <a:lnTo>
                      <a:pt x="58" y="78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3" name="Freeform 51"/>
              <p:cNvSpPr>
                <a:spLocks/>
              </p:cNvSpPr>
              <p:nvPr/>
            </p:nvSpPr>
            <p:spPr bwMode="auto">
              <a:xfrm>
                <a:off x="2252" y="2443"/>
                <a:ext cx="43" cy="70"/>
              </a:xfrm>
              <a:custGeom>
                <a:avLst/>
                <a:gdLst>
                  <a:gd name="T0" fmla="*/ 28 w 49"/>
                  <a:gd name="T1" fmla="*/ 60 h 70"/>
                  <a:gd name="T2" fmla="*/ 9 w 49"/>
                  <a:gd name="T3" fmla="*/ 0 h 70"/>
                  <a:gd name="T4" fmla="*/ 0 w 49"/>
                  <a:gd name="T5" fmla="*/ 8 h 70"/>
                  <a:gd name="T6" fmla="*/ 20 w 49"/>
                  <a:gd name="T7" fmla="*/ 69 h 70"/>
                  <a:gd name="T8" fmla="*/ 28 w 49"/>
                  <a:gd name="T9" fmla="*/ 6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70"/>
                  <a:gd name="T17" fmla="*/ 49 w 4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70">
                    <a:moveTo>
                      <a:pt x="48" y="6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4" y="69"/>
                    </a:lnTo>
                    <a:lnTo>
                      <a:pt x="48" y="60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4" name="Freeform 52"/>
              <p:cNvSpPr>
                <a:spLocks/>
              </p:cNvSpPr>
              <p:nvPr/>
            </p:nvSpPr>
            <p:spPr bwMode="auto">
              <a:xfrm>
                <a:off x="2285" y="2508"/>
                <a:ext cx="47" cy="82"/>
              </a:xfrm>
              <a:custGeom>
                <a:avLst/>
                <a:gdLst>
                  <a:gd name="T0" fmla="*/ 32 w 53"/>
                  <a:gd name="T1" fmla="*/ 73 h 82"/>
                  <a:gd name="T2" fmla="*/ 9 w 53"/>
                  <a:gd name="T3" fmla="*/ 0 h 82"/>
                  <a:gd name="T4" fmla="*/ 0 w 53"/>
                  <a:gd name="T5" fmla="*/ 9 h 82"/>
                  <a:gd name="T6" fmla="*/ 24 w 53"/>
                  <a:gd name="T7" fmla="*/ 81 h 82"/>
                  <a:gd name="T8" fmla="*/ 32 w 53"/>
                  <a:gd name="T9" fmla="*/ 73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82"/>
                  <a:gd name="T17" fmla="*/ 53 w 5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82">
                    <a:moveTo>
                      <a:pt x="52" y="73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39" y="81"/>
                    </a:lnTo>
                    <a:lnTo>
                      <a:pt x="52" y="73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5" name="Freeform 53"/>
              <p:cNvSpPr>
                <a:spLocks/>
              </p:cNvSpPr>
              <p:nvPr/>
            </p:nvSpPr>
            <p:spPr bwMode="auto">
              <a:xfrm>
                <a:off x="2324" y="2586"/>
                <a:ext cx="43" cy="73"/>
              </a:xfrm>
              <a:custGeom>
                <a:avLst/>
                <a:gdLst>
                  <a:gd name="T0" fmla="*/ 30 w 48"/>
                  <a:gd name="T1" fmla="*/ 64 h 73"/>
                  <a:gd name="T2" fmla="*/ 9 w 48"/>
                  <a:gd name="T3" fmla="*/ 0 h 73"/>
                  <a:gd name="T4" fmla="*/ 0 w 48"/>
                  <a:gd name="T5" fmla="*/ 8 h 73"/>
                  <a:gd name="T6" fmla="*/ 22 w 48"/>
                  <a:gd name="T7" fmla="*/ 72 h 73"/>
                  <a:gd name="T8" fmla="*/ 22 w 48"/>
                  <a:gd name="T9" fmla="*/ 71 h 73"/>
                  <a:gd name="T10" fmla="*/ 30 w 48"/>
                  <a:gd name="T11" fmla="*/ 64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73"/>
                  <a:gd name="T20" fmla="*/ 48 w 48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73">
                    <a:moveTo>
                      <a:pt x="47" y="64"/>
                    </a:moveTo>
                    <a:lnTo>
                      <a:pt x="13" y="0"/>
                    </a:lnTo>
                    <a:lnTo>
                      <a:pt x="0" y="8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47" y="64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6" name="Freeform 54"/>
              <p:cNvSpPr>
                <a:spLocks/>
              </p:cNvSpPr>
              <p:nvPr/>
            </p:nvSpPr>
            <p:spPr bwMode="auto">
              <a:xfrm>
                <a:off x="2356" y="2655"/>
                <a:ext cx="46" cy="81"/>
              </a:xfrm>
              <a:custGeom>
                <a:avLst/>
                <a:gdLst>
                  <a:gd name="T0" fmla="*/ 33 w 51"/>
                  <a:gd name="T1" fmla="*/ 72 h 81"/>
                  <a:gd name="T2" fmla="*/ 33 w 51"/>
                  <a:gd name="T3" fmla="*/ 73 h 81"/>
                  <a:gd name="T4" fmla="*/ 10 w 51"/>
                  <a:gd name="T5" fmla="*/ 0 h 81"/>
                  <a:gd name="T6" fmla="*/ 0 w 51"/>
                  <a:gd name="T7" fmla="*/ 7 h 81"/>
                  <a:gd name="T8" fmla="*/ 23 w 51"/>
                  <a:gd name="T9" fmla="*/ 80 h 81"/>
                  <a:gd name="T10" fmla="*/ 33 w 51"/>
                  <a:gd name="T11" fmla="*/ 72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81"/>
                  <a:gd name="T20" fmla="*/ 51 w 51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81">
                    <a:moveTo>
                      <a:pt x="50" y="72"/>
                    </a:moveTo>
                    <a:lnTo>
                      <a:pt x="50" y="73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36" y="80"/>
                    </a:lnTo>
                    <a:lnTo>
                      <a:pt x="50" y="72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7" name="Freeform 55"/>
              <p:cNvSpPr>
                <a:spLocks/>
              </p:cNvSpPr>
              <p:nvPr/>
            </p:nvSpPr>
            <p:spPr bwMode="auto">
              <a:xfrm>
                <a:off x="2392" y="2732"/>
                <a:ext cx="344" cy="697"/>
              </a:xfrm>
              <a:custGeom>
                <a:avLst/>
                <a:gdLst>
                  <a:gd name="T0" fmla="*/ 236 w 387"/>
                  <a:gd name="T1" fmla="*/ 692 h 697"/>
                  <a:gd name="T2" fmla="*/ 241 w 387"/>
                  <a:gd name="T3" fmla="*/ 687 h 697"/>
                  <a:gd name="T4" fmla="*/ 10 w 387"/>
                  <a:gd name="T5" fmla="*/ 0 h 697"/>
                  <a:gd name="T6" fmla="*/ 0 w 387"/>
                  <a:gd name="T7" fmla="*/ 9 h 697"/>
                  <a:gd name="T8" fmla="*/ 231 w 387"/>
                  <a:gd name="T9" fmla="*/ 696 h 697"/>
                  <a:gd name="T10" fmla="*/ 236 w 387"/>
                  <a:gd name="T11" fmla="*/ 692 h 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7"/>
                  <a:gd name="T19" fmla="*/ 0 h 697"/>
                  <a:gd name="T20" fmla="*/ 387 w 387"/>
                  <a:gd name="T21" fmla="*/ 697 h 6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7" h="697">
                    <a:moveTo>
                      <a:pt x="378" y="692"/>
                    </a:moveTo>
                    <a:lnTo>
                      <a:pt x="386" y="687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370" y="696"/>
                    </a:lnTo>
                    <a:lnTo>
                      <a:pt x="378" y="692"/>
                    </a:lnTo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8" name="Freeform 56"/>
              <p:cNvSpPr>
                <a:spLocks/>
              </p:cNvSpPr>
              <p:nvPr/>
            </p:nvSpPr>
            <p:spPr bwMode="auto">
              <a:xfrm>
                <a:off x="1420" y="3362"/>
                <a:ext cx="43" cy="67"/>
              </a:xfrm>
              <a:custGeom>
                <a:avLst/>
                <a:gdLst>
                  <a:gd name="T0" fmla="*/ 21 w 48"/>
                  <a:gd name="T1" fmla="*/ 1 h 67"/>
                  <a:gd name="T2" fmla="*/ 22 w 48"/>
                  <a:gd name="T3" fmla="*/ 0 h 67"/>
                  <a:gd name="T4" fmla="*/ 0 w 48"/>
                  <a:gd name="T5" fmla="*/ 58 h 67"/>
                  <a:gd name="T6" fmla="*/ 9 w 48"/>
                  <a:gd name="T7" fmla="*/ 66 h 67"/>
                  <a:gd name="T8" fmla="*/ 30 w 48"/>
                  <a:gd name="T9" fmla="*/ 8 h 67"/>
                  <a:gd name="T10" fmla="*/ 30 w 48"/>
                  <a:gd name="T11" fmla="*/ 8 h 67"/>
                  <a:gd name="T12" fmla="*/ 30 w 48"/>
                  <a:gd name="T13" fmla="*/ 8 h 67"/>
                  <a:gd name="T14" fmla="*/ 30 w 48"/>
                  <a:gd name="T15" fmla="*/ 8 h 67"/>
                  <a:gd name="T16" fmla="*/ 21 w 48"/>
                  <a:gd name="T17" fmla="*/ 1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67"/>
                  <a:gd name="T29" fmla="*/ 48 w 4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67">
                    <a:moveTo>
                      <a:pt x="32" y="1"/>
                    </a:moveTo>
                    <a:lnTo>
                      <a:pt x="33" y="0"/>
                    </a:lnTo>
                    <a:lnTo>
                      <a:pt x="0" y="58"/>
                    </a:lnTo>
                    <a:lnTo>
                      <a:pt x="13" y="66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32" y="1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09" name="Freeform 57"/>
              <p:cNvSpPr>
                <a:spLocks/>
              </p:cNvSpPr>
              <p:nvPr/>
            </p:nvSpPr>
            <p:spPr bwMode="auto">
              <a:xfrm>
                <a:off x="1452" y="3297"/>
                <a:ext cx="39" cy="69"/>
              </a:xfrm>
              <a:custGeom>
                <a:avLst/>
                <a:gdLst>
                  <a:gd name="T0" fmla="*/ 18 w 44"/>
                  <a:gd name="T1" fmla="*/ 1 h 69"/>
                  <a:gd name="T2" fmla="*/ 18 w 44"/>
                  <a:gd name="T3" fmla="*/ 0 h 69"/>
                  <a:gd name="T4" fmla="*/ 0 w 44"/>
                  <a:gd name="T5" fmla="*/ 61 h 69"/>
                  <a:gd name="T6" fmla="*/ 10 w 44"/>
                  <a:gd name="T7" fmla="*/ 68 h 69"/>
                  <a:gd name="T8" fmla="*/ 27 w 44"/>
                  <a:gd name="T9" fmla="*/ 7 h 69"/>
                  <a:gd name="T10" fmla="*/ 27 w 44"/>
                  <a:gd name="T11" fmla="*/ 6 h 69"/>
                  <a:gd name="T12" fmla="*/ 27 w 44"/>
                  <a:gd name="T13" fmla="*/ 7 h 69"/>
                  <a:gd name="T14" fmla="*/ 27 w 44"/>
                  <a:gd name="T15" fmla="*/ 6 h 69"/>
                  <a:gd name="T16" fmla="*/ 18 w 44"/>
                  <a:gd name="T17" fmla="*/ 1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69"/>
                  <a:gd name="T29" fmla="*/ 44 w 44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69">
                    <a:moveTo>
                      <a:pt x="28" y="1"/>
                    </a:moveTo>
                    <a:lnTo>
                      <a:pt x="28" y="0"/>
                    </a:lnTo>
                    <a:lnTo>
                      <a:pt x="0" y="61"/>
                    </a:lnTo>
                    <a:lnTo>
                      <a:pt x="15" y="6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28" y="1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0" name="Freeform 58"/>
              <p:cNvSpPr>
                <a:spLocks/>
              </p:cNvSpPr>
              <p:nvPr/>
            </p:nvSpPr>
            <p:spPr bwMode="auto">
              <a:xfrm>
                <a:off x="1480" y="3151"/>
                <a:ext cx="64" cy="148"/>
              </a:xfrm>
              <a:custGeom>
                <a:avLst/>
                <a:gdLst>
                  <a:gd name="T0" fmla="*/ 34 w 72"/>
                  <a:gd name="T1" fmla="*/ 0 h 148"/>
                  <a:gd name="T2" fmla="*/ 0 w 72"/>
                  <a:gd name="T3" fmla="*/ 141 h 148"/>
                  <a:gd name="T4" fmla="*/ 10 w 72"/>
                  <a:gd name="T5" fmla="*/ 147 h 148"/>
                  <a:gd name="T6" fmla="*/ 44 w 72"/>
                  <a:gd name="T7" fmla="*/ 7 h 148"/>
                  <a:gd name="T8" fmla="*/ 34 w 72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48"/>
                  <a:gd name="T17" fmla="*/ 72 w 72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48">
                    <a:moveTo>
                      <a:pt x="54" y="0"/>
                    </a:moveTo>
                    <a:lnTo>
                      <a:pt x="0" y="141"/>
                    </a:lnTo>
                    <a:lnTo>
                      <a:pt x="16" y="147"/>
                    </a:lnTo>
                    <a:lnTo>
                      <a:pt x="71" y="7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1" name="Freeform 59"/>
              <p:cNvSpPr>
                <a:spLocks/>
              </p:cNvSpPr>
              <p:nvPr/>
            </p:nvSpPr>
            <p:spPr bwMode="auto">
              <a:xfrm>
                <a:off x="1532" y="2905"/>
                <a:ext cx="94" cy="248"/>
              </a:xfrm>
              <a:custGeom>
                <a:avLst/>
                <a:gdLst>
                  <a:gd name="T0" fmla="*/ 57 w 105"/>
                  <a:gd name="T1" fmla="*/ 0 h 248"/>
                  <a:gd name="T2" fmla="*/ 0 w 105"/>
                  <a:gd name="T3" fmla="*/ 240 h 248"/>
                  <a:gd name="T4" fmla="*/ 11 w 105"/>
                  <a:gd name="T5" fmla="*/ 247 h 248"/>
                  <a:gd name="T6" fmla="*/ 66 w 105"/>
                  <a:gd name="T7" fmla="*/ 7 h 248"/>
                  <a:gd name="T8" fmla="*/ 57 w 105"/>
                  <a:gd name="T9" fmla="*/ 0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8"/>
                  <a:gd name="T17" fmla="*/ 105 w 105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8">
                    <a:moveTo>
                      <a:pt x="88" y="0"/>
                    </a:moveTo>
                    <a:lnTo>
                      <a:pt x="0" y="240"/>
                    </a:lnTo>
                    <a:lnTo>
                      <a:pt x="17" y="247"/>
                    </a:lnTo>
                    <a:lnTo>
                      <a:pt x="104" y="7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2" name="Freeform 60"/>
              <p:cNvSpPr>
                <a:spLocks/>
              </p:cNvSpPr>
              <p:nvPr/>
            </p:nvSpPr>
            <p:spPr bwMode="auto">
              <a:xfrm>
                <a:off x="1615" y="2535"/>
                <a:ext cx="131" cy="372"/>
              </a:xfrm>
              <a:custGeom>
                <a:avLst/>
                <a:gdLst>
                  <a:gd name="T0" fmla="*/ 83 w 146"/>
                  <a:gd name="T1" fmla="*/ 0 h 372"/>
                  <a:gd name="T2" fmla="*/ 0 w 146"/>
                  <a:gd name="T3" fmla="*/ 364 h 372"/>
                  <a:gd name="T4" fmla="*/ 11 w 146"/>
                  <a:gd name="T5" fmla="*/ 371 h 372"/>
                  <a:gd name="T6" fmla="*/ 94 w 146"/>
                  <a:gd name="T7" fmla="*/ 7 h 372"/>
                  <a:gd name="T8" fmla="*/ 83 w 146"/>
                  <a:gd name="T9" fmla="*/ 0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72"/>
                  <a:gd name="T17" fmla="*/ 146 w 146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72">
                    <a:moveTo>
                      <a:pt x="129" y="0"/>
                    </a:moveTo>
                    <a:lnTo>
                      <a:pt x="0" y="364"/>
                    </a:lnTo>
                    <a:lnTo>
                      <a:pt x="16" y="371"/>
                    </a:lnTo>
                    <a:lnTo>
                      <a:pt x="145" y="7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3" name="Freeform 61"/>
              <p:cNvSpPr>
                <a:spLocks/>
              </p:cNvSpPr>
              <p:nvPr/>
            </p:nvSpPr>
            <p:spPr bwMode="auto">
              <a:xfrm>
                <a:off x="1735" y="2435"/>
                <a:ext cx="48" cy="102"/>
              </a:xfrm>
              <a:custGeom>
                <a:avLst/>
                <a:gdLst>
                  <a:gd name="T0" fmla="*/ 23 w 55"/>
                  <a:gd name="T1" fmla="*/ 0 h 102"/>
                  <a:gd name="T2" fmla="*/ 0 w 55"/>
                  <a:gd name="T3" fmla="*/ 94 h 102"/>
                  <a:gd name="T4" fmla="*/ 9 w 55"/>
                  <a:gd name="T5" fmla="*/ 101 h 102"/>
                  <a:gd name="T6" fmla="*/ 31 w 55"/>
                  <a:gd name="T7" fmla="*/ 7 h 102"/>
                  <a:gd name="T8" fmla="*/ 31 w 55"/>
                  <a:gd name="T9" fmla="*/ 8 h 102"/>
                  <a:gd name="T10" fmla="*/ 23 w 55"/>
                  <a:gd name="T11" fmla="*/ 0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02"/>
                  <a:gd name="T20" fmla="*/ 55 w 55"/>
                  <a:gd name="T21" fmla="*/ 102 h 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02">
                    <a:moveTo>
                      <a:pt x="39" y="0"/>
                    </a:moveTo>
                    <a:lnTo>
                      <a:pt x="0" y="94"/>
                    </a:lnTo>
                    <a:lnTo>
                      <a:pt x="15" y="101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4" name="Freeform 62"/>
              <p:cNvSpPr>
                <a:spLocks/>
              </p:cNvSpPr>
              <p:nvPr/>
            </p:nvSpPr>
            <p:spPr bwMode="auto">
              <a:xfrm>
                <a:off x="1772" y="2341"/>
                <a:ext cx="49" cy="97"/>
              </a:xfrm>
              <a:custGeom>
                <a:avLst/>
                <a:gdLst>
                  <a:gd name="T0" fmla="*/ 25 w 55"/>
                  <a:gd name="T1" fmla="*/ 0 h 97"/>
                  <a:gd name="T2" fmla="*/ 0 w 55"/>
                  <a:gd name="T3" fmla="*/ 88 h 97"/>
                  <a:gd name="T4" fmla="*/ 10 w 55"/>
                  <a:gd name="T5" fmla="*/ 96 h 97"/>
                  <a:gd name="T6" fmla="*/ 34 w 55"/>
                  <a:gd name="T7" fmla="*/ 8 h 97"/>
                  <a:gd name="T8" fmla="*/ 25 w 55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7"/>
                  <a:gd name="T17" fmla="*/ 55 w 55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7">
                    <a:moveTo>
                      <a:pt x="39" y="0"/>
                    </a:moveTo>
                    <a:lnTo>
                      <a:pt x="0" y="88"/>
                    </a:lnTo>
                    <a:lnTo>
                      <a:pt x="15" y="96"/>
                    </a:lnTo>
                    <a:lnTo>
                      <a:pt x="54" y="8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5" name="Freeform 63"/>
              <p:cNvSpPr>
                <a:spLocks/>
              </p:cNvSpPr>
              <p:nvPr/>
            </p:nvSpPr>
            <p:spPr bwMode="auto">
              <a:xfrm>
                <a:off x="1811" y="2253"/>
                <a:ext cx="49" cy="91"/>
              </a:xfrm>
              <a:custGeom>
                <a:avLst/>
                <a:gdLst>
                  <a:gd name="T0" fmla="*/ 26 w 55"/>
                  <a:gd name="T1" fmla="*/ 0 h 91"/>
                  <a:gd name="T2" fmla="*/ 25 w 55"/>
                  <a:gd name="T3" fmla="*/ 1 h 91"/>
                  <a:gd name="T4" fmla="*/ 0 w 55"/>
                  <a:gd name="T5" fmla="*/ 83 h 91"/>
                  <a:gd name="T6" fmla="*/ 10 w 55"/>
                  <a:gd name="T7" fmla="*/ 90 h 91"/>
                  <a:gd name="T8" fmla="*/ 34 w 55"/>
                  <a:gd name="T9" fmla="*/ 8 h 91"/>
                  <a:gd name="T10" fmla="*/ 34 w 55"/>
                  <a:gd name="T11" fmla="*/ 10 h 91"/>
                  <a:gd name="T12" fmla="*/ 26 w 55"/>
                  <a:gd name="T13" fmla="*/ 0 h 91"/>
                  <a:gd name="T14" fmla="*/ 26 w 55"/>
                  <a:gd name="T15" fmla="*/ 1 h 91"/>
                  <a:gd name="T16" fmla="*/ 25 w 55"/>
                  <a:gd name="T17" fmla="*/ 1 h 91"/>
                  <a:gd name="T18" fmla="*/ 26 w 55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91"/>
                  <a:gd name="T32" fmla="*/ 55 w 55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91">
                    <a:moveTo>
                      <a:pt x="40" y="0"/>
                    </a:moveTo>
                    <a:lnTo>
                      <a:pt x="39" y="1"/>
                    </a:lnTo>
                    <a:lnTo>
                      <a:pt x="0" y="83"/>
                    </a:lnTo>
                    <a:lnTo>
                      <a:pt x="15" y="90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6" name="Freeform 64"/>
              <p:cNvSpPr>
                <a:spLocks/>
              </p:cNvSpPr>
              <p:nvPr/>
            </p:nvSpPr>
            <p:spPr bwMode="auto">
              <a:xfrm>
                <a:off x="1850" y="2176"/>
                <a:ext cx="56" cy="83"/>
              </a:xfrm>
              <a:custGeom>
                <a:avLst/>
                <a:gdLst>
                  <a:gd name="T0" fmla="*/ 31 w 62"/>
                  <a:gd name="T1" fmla="*/ 0 h 83"/>
                  <a:gd name="T2" fmla="*/ 0 w 62"/>
                  <a:gd name="T3" fmla="*/ 72 h 83"/>
                  <a:gd name="T4" fmla="*/ 11 w 62"/>
                  <a:gd name="T5" fmla="*/ 82 h 83"/>
                  <a:gd name="T6" fmla="*/ 41 w 62"/>
                  <a:gd name="T7" fmla="*/ 10 h 83"/>
                  <a:gd name="T8" fmla="*/ 31 w 62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3"/>
                  <a:gd name="T17" fmla="*/ 62 w 6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3">
                    <a:moveTo>
                      <a:pt x="46" y="0"/>
                    </a:moveTo>
                    <a:lnTo>
                      <a:pt x="0" y="72"/>
                    </a:lnTo>
                    <a:lnTo>
                      <a:pt x="15" y="82"/>
                    </a:lnTo>
                    <a:lnTo>
                      <a:pt x="61" y="1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7" name="Freeform 65"/>
              <p:cNvSpPr>
                <a:spLocks/>
              </p:cNvSpPr>
              <p:nvPr/>
            </p:nvSpPr>
            <p:spPr bwMode="auto">
              <a:xfrm>
                <a:off x="1895" y="2103"/>
                <a:ext cx="53" cy="79"/>
              </a:xfrm>
              <a:custGeom>
                <a:avLst/>
                <a:gdLst>
                  <a:gd name="T0" fmla="*/ 27 w 60"/>
                  <a:gd name="T1" fmla="*/ 0 h 79"/>
                  <a:gd name="T2" fmla="*/ 27 w 60"/>
                  <a:gd name="T3" fmla="*/ 1 h 79"/>
                  <a:gd name="T4" fmla="*/ 0 w 60"/>
                  <a:gd name="T5" fmla="*/ 68 h 79"/>
                  <a:gd name="T6" fmla="*/ 9 w 60"/>
                  <a:gd name="T7" fmla="*/ 78 h 79"/>
                  <a:gd name="T8" fmla="*/ 36 w 60"/>
                  <a:gd name="T9" fmla="*/ 11 h 79"/>
                  <a:gd name="T10" fmla="*/ 34 w 60"/>
                  <a:gd name="T11" fmla="*/ 12 h 79"/>
                  <a:gd name="T12" fmla="*/ 27 w 60"/>
                  <a:gd name="T13" fmla="*/ 0 h 79"/>
                  <a:gd name="T14" fmla="*/ 27 w 60"/>
                  <a:gd name="T15" fmla="*/ 1 h 79"/>
                  <a:gd name="T16" fmla="*/ 27 w 60"/>
                  <a:gd name="T17" fmla="*/ 1 h 79"/>
                  <a:gd name="T18" fmla="*/ 27 w 60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9"/>
                  <a:gd name="T32" fmla="*/ 60 w 60"/>
                  <a:gd name="T33" fmla="*/ 79 h 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9">
                    <a:moveTo>
                      <a:pt x="45" y="0"/>
                    </a:moveTo>
                    <a:lnTo>
                      <a:pt x="44" y="1"/>
                    </a:lnTo>
                    <a:lnTo>
                      <a:pt x="0" y="68"/>
                    </a:lnTo>
                    <a:lnTo>
                      <a:pt x="15" y="78"/>
                    </a:lnTo>
                    <a:lnTo>
                      <a:pt x="59" y="11"/>
                    </a:lnTo>
                    <a:lnTo>
                      <a:pt x="57" y="12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8" name="Freeform 66"/>
              <p:cNvSpPr>
                <a:spLocks/>
              </p:cNvSpPr>
              <p:nvPr/>
            </p:nvSpPr>
            <p:spPr bwMode="auto">
              <a:xfrm>
                <a:off x="1940" y="2040"/>
                <a:ext cx="62" cy="71"/>
              </a:xfrm>
              <a:custGeom>
                <a:avLst/>
                <a:gdLst>
                  <a:gd name="T0" fmla="*/ 36 w 69"/>
                  <a:gd name="T1" fmla="*/ 0 h 71"/>
                  <a:gd name="T2" fmla="*/ 0 w 69"/>
                  <a:gd name="T3" fmla="*/ 58 h 71"/>
                  <a:gd name="T4" fmla="*/ 8 w 69"/>
                  <a:gd name="T5" fmla="*/ 70 h 71"/>
                  <a:gd name="T6" fmla="*/ 44 w 69"/>
                  <a:gd name="T7" fmla="*/ 12 h 71"/>
                  <a:gd name="T8" fmla="*/ 44 w 69"/>
                  <a:gd name="T9" fmla="*/ 12 h 71"/>
                  <a:gd name="T10" fmla="*/ 36 w 69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71"/>
                  <a:gd name="T20" fmla="*/ 69 w 69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71">
                    <a:moveTo>
                      <a:pt x="56" y="0"/>
                    </a:moveTo>
                    <a:lnTo>
                      <a:pt x="0" y="58"/>
                    </a:lnTo>
                    <a:lnTo>
                      <a:pt x="12" y="70"/>
                    </a:lnTo>
                    <a:lnTo>
                      <a:pt x="68" y="12"/>
                    </a:lnTo>
                    <a:lnTo>
                      <a:pt x="67" y="12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19" name="Freeform 67"/>
              <p:cNvSpPr>
                <a:spLocks/>
              </p:cNvSpPr>
              <p:nvPr/>
            </p:nvSpPr>
            <p:spPr bwMode="auto">
              <a:xfrm>
                <a:off x="1994" y="1985"/>
                <a:ext cx="59" cy="63"/>
              </a:xfrm>
              <a:custGeom>
                <a:avLst/>
                <a:gdLst>
                  <a:gd name="T0" fmla="*/ 33 w 67"/>
                  <a:gd name="T1" fmla="*/ 0 h 63"/>
                  <a:gd name="T2" fmla="*/ 33 w 67"/>
                  <a:gd name="T3" fmla="*/ 0 h 63"/>
                  <a:gd name="T4" fmla="*/ 0 w 67"/>
                  <a:gd name="T5" fmla="*/ 50 h 63"/>
                  <a:gd name="T6" fmla="*/ 7 w 67"/>
                  <a:gd name="T7" fmla="*/ 62 h 63"/>
                  <a:gd name="T8" fmla="*/ 40 w 67"/>
                  <a:gd name="T9" fmla="*/ 12 h 63"/>
                  <a:gd name="T10" fmla="*/ 40 w 67"/>
                  <a:gd name="T11" fmla="*/ 13 h 63"/>
                  <a:gd name="T12" fmla="*/ 33 w 67"/>
                  <a:gd name="T13" fmla="*/ 0 h 63"/>
                  <a:gd name="T14" fmla="*/ 33 w 67"/>
                  <a:gd name="T15" fmla="*/ 0 h 63"/>
                  <a:gd name="T16" fmla="*/ 33 w 67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63"/>
                  <a:gd name="T29" fmla="*/ 67 w 67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63">
                    <a:moveTo>
                      <a:pt x="56" y="0"/>
                    </a:moveTo>
                    <a:lnTo>
                      <a:pt x="55" y="0"/>
                    </a:lnTo>
                    <a:lnTo>
                      <a:pt x="0" y="50"/>
                    </a:lnTo>
                    <a:lnTo>
                      <a:pt x="11" y="6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0" name="Freeform 68"/>
              <p:cNvSpPr>
                <a:spLocks/>
              </p:cNvSpPr>
              <p:nvPr/>
            </p:nvSpPr>
            <p:spPr bwMode="auto">
              <a:xfrm>
                <a:off x="2048" y="1935"/>
                <a:ext cx="66" cy="59"/>
              </a:xfrm>
              <a:custGeom>
                <a:avLst/>
                <a:gdLst>
                  <a:gd name="T0" fmla="*/ 40 w 74"/>
                  <a:gd name="T1" fmla="*/ 0 h 59"/>
                  <a:gd name="T2" fmla="*/ 40 w 74"/>
                  <a:gd name="T3" fmla="*/ 1 h 59"/>
                  <a:gd name="T4" fmla="*/ 0 w 74"/>
                  <a:gd name="T5" fmla="*/ 45 h 59"/>
                  <a:gd name="T6" fmla="*/ 6 w 74"/>
                  <a:gd name="T7" fmla="*/ 58 h 59"/>
                  <a:gd name="T8" fmla="*/ 46 w 74"/>
                  <a:gd name="T9" fmla="*/ 14 h 59"/>
                  <a:gd name="T10" fmla="*/ 45 w 74"/>
                  <a:gd name="T11" fmla="*/ 15 h 59"/>
                  <a:gd name="T12" fmla="*/ 40 w 74"/>
                  <a:gd name="T13" fmla="*/ 0 h 59"/>
                  <a:gd name="T14" fmla="*/ 40 w 74"/>
                  <a:gd name="T15" fmla="*/ 1 h 59"/>
                  <a:gd name="T16" fmla="*/ 40 w 74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59"/>
                  <a:gd name="T29" fmla="*/ 74 w 74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59">
                    <a:moveTo>
                      <a:pt x="64" y="0"/>
                    </a:moveTo>
                    <a:lnTo>
                      <a:pt x="64" y="1"/>
                    </a:lnTo>
                    <a:lnTo>
                      <a:pt x="0" y="45"/>
                    </a:lnTo>
                    <a:lnTo>
                      <a:pt x="10" y="58"/>
                    </a:lnTo>
                    <a:lnTo>
                      <a:pt x="73" y="14"/>
                    </a:lnTo>
                    <a:lnTo>
                      <a:pt x="72" y="15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1" name="Freeform 69"/>
              <p:cNvSpPr>
                <a:spLocks/>
              </p:cNvSpPr>
              <p:nvPr/>
            </p:nvSpPr>
            <p:spPr bwMode="auto">
              <a:xfrm>
                <a:off x="2109" y="1894"/>
                <a:ext cx="69" cy="52"/>
              </a:xfrm>
              <a:custGeom>
                <a:avLst/>
                <a:gdLst>
                  <a:gd name="T0" fmla="*/ 46 w 76"/>
                  <a:gd name="T1" fmla="*/ 0 h 52"/>
                  <a:gd name="T2" fmla="*/ 45 w 76"/>
                  <a:gd name="T3" fmla="*/ 1 h 52"/>
                  <a:gd name="T4" fmla="*/ 0 w 76"/>
                  <a:gd name="T5" fmla="*/ 37 h 52"/>
                  <a:gd name="T6" fmla="*/ 5 w 76"/>
                  <a:gd name="T7" fmla="*/ 51 h 52"/>
                  <a:gd name="T8" fmla="*/ 51 w 76"/>
                  <a:gd name="T9" fmla="*/ 15 h 52"/>
                  <a:gd name="T10" fmla="*/ 51 w 76"/>
                  <a:gd name="T11" fmla="*/ 16 h 52"/>
                  <a:gd name="T12" fmla="*/ 46 w 76"/>
                  <a:gd name="T13" fmla="*/ 0 h 52"/>
                  <a:gd name="T14" fmla="*/ 46 w 76"/>
                  <a:gd name="T15" fmla="*/ 1 h 52"/>
                  <a:gd name="T16" fmla="*/ 45 w 76"/>
                  <a:gd name="T17" fmla="*/ 1 h 52"/>
                  <a:gd name="T18" fmla="*/ 46 w 76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"/>
                  <a:gd name="T31" fmla="*/ 0 h 52"/>
                  <a:gd name="T32" fmla="*/ 76 w 76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" h="52">
                    <a:moveTo>
                      <a:pt x="68" y="0"/>
                    </a:moveTo>
                    <a:lnTo>
                      <a:pt x="67" y="1"/>
                    </a:lnTo>
                    <a:lnTo>
                      <a:pt x="0" y="37"/>
                    </a:lnTo>
                    <a:lnTo>
                      <a:pt x="8" y="51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67" y="1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2" name="Freeform 70"/>
              <p:cNvSpPr>
                <a:spLocks/>
              </p:cNvSpPr>
              <p:nvPr/>
            </p:nvSpPr>
            <p:spPr bwMode="auto">
              <a:xfrm>
                <a:off x="2175" y="1858"/>
                <a:ext cx="70" cy="49"/>
              </a:xfrm>
              <a:custGeom>
                <a:avLst/>
                <a:gdLst>
                  <a:gd name="T0" fmla="*/ 43 w 80"/>
                  <a:gd name="T1" fmla="*/ 0 h 49"/>
                  <a:gd name="T2" fmla="*/ 42 w 80"/>
                  <a:gd name="T3" fmla="*/ 0 h 49"/>
                  <a:gd name="T4" fmla="*/ 0 w 80"/>
                  <a:gd name="T5" fmla="*/ 32 h 49"/>
                  <a:gd name="T6" fmla="*/ 4 w 80"/>
                  <a:gd name="T7" fmla="*/ 48 h 49"/>
                  <a:gd name="T8" fmla="*/ 46 w 80"/>
                  <a:gd name="T9" fmla="*/ 15 h 49"/>
                  <a:gd name="T10" fmla="*/ 46 w 80"/>
                  <a:gd name="T11" fmla="*/ 15 h 49"/>
                  <a:gd name="T12" fmla="*/ 43 w 80"/>
                  <a:gd name="T13" fmla="*/ 0 h 49"/>
                  <a:gd name="T14" fmla="*/ 42 w 80"/>
                  <a:gd name="T15" fmla="*/ 0 h 49"/>
                  <a:gd name="T16" fmla="*/ 43 w 8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49"/>
                  <a:gd name="T29" fmla="*/ 80 w 8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49">
                    <a:moveTo>
                      <a:pt x="73" y="0"/>
                    </a:moveTo>
                    <a:lnTo>
                      <a:pt x="72" y="0"/>
                    </a:lnTo>
                    <a:lnTo>
                      <a:pt x="0" y="32"/>
                    </a:lnTo>
                    <a:lnTo>
                      <a:pt x="7" y="48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3" name="Freeform 71"/>
              <p:cNvSpPr>
                <a:spLocks/>
              </p:cNvSpPr>
              <p:nvPr/>
            </p:nvSpPr>
            <p:spPr bwMode="auto">
              <a:xfrm>
                <a:off x="2244" y="1828"/>
                <a:ext cx="78" cy="42"/>
              </a:xfrm>
              <a:custGeom>
                <a:avLst/>
                <a:gdLst>
                  <a:gd name="T0" fmla="*/ 54 w 86"/>
                  <a:gd name="T1" fmla="*/ 0 h 42"/>
                  <a:gd name="T2" fmla="*/ 54 w 86"/>
                  <a:gd name="T3" fmla="*/ 1 h 42"/>
                  <a:gd name="T4" fmla="*/ 0 w 86"/>
                  <a:gd name="T5" fmla="*/ 26 h 42"/>
                  <a:gd name="T6" fmla="*/ 5 w 86"/>
                  <a:gd name="T7" fmla="*/ 41 h 42"/>
                  <a:gd name="T8" fmla="*/ 57 w 86"/>
                  <a:gd name="T9" fmla="*/ 16 h 42"/>
                  <a:gd name="T10" fmla="*/ 57 w 86"/>
                  <a:gd name="T11" fmla="*/ 16 h 42"/>
                  <a:gd name="T12" fmla="*/ 54 w 86"/>
                  <a:gd name="T13" fmla="*/ 0 h 42"/>
                  <a:gd name="T14" fmla="*/ 54 w 86"/>
                  <a:gd name="T15" fmla="*/ 1 h 42"/>
                  <a:gd name="T16" fmla="*/ 54 w 86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2"/>
                  <a:gd name="T29" fmla="*/ 86 w 86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2">
                    <a:moveTo>
                      <a:pt x="80" y="0"/>
                    </a:moveTo>
                    <a:lnTo>
                      <a:pt x="79" y="1"/>
                    </a:lnTo>
                    <a:lnTo>
                      <a:pt x="0" y="26"/>
                    </a:lnTo>
                    <a:lnTo>
                      <a:pt x="5" y="41"/>
                    </a:lnTo>
                    <a:lnTo>
                      <a:pt x="85" y="16"/>
                    </a:lnTo>
                    <a:lnTo>
                      <a:pt x="84" y="16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4" name="Freeform 72"/>
              <p:cNvSpPr>
                <a:spLocks/>
              </p:cNvSpPr>
              <p:nvPr/>
            </p:nvSpPr>
            <p:spPr bwMode="auto">
              <a:xfrm>
                <a:off x="2322" y="1806"/>
                <a:ext cx="77" cy="35"/>
              </a:xfrm>
              <a:custGeom>
                <a:avLst/>
                <a:gdLst>
                  <a:gd name="T0" fmla="*/ 50 w 88"/>
                  <a:gd name="T1" fmla="*/ 0 h 35"/>
                  <a:gd name="T2" fmla="*/ 49 w 88"/>
                  <a:gd name="T3" fmla="*/ 0 h 35"/>
                  <a:gd name="T4" fmla="*/ 0 w 88"/>
                  <a:gd name="T5" fmla="*/ 19 h 35"/>
                  <a:gd name="T6" fmla="*/ 4 w 88"/>
                  <a:gd name="T7" fmla="*/ 34 h 35"/>
                  <a:gd name="T8" fmla="*/ 52 w 88"/>
                  <a:gd name="T9" fmla="*/ 15 h 35"/>
                  <a:gd name="T10" fmla="*/ 51 w 88"/>
                  <a:gd name="T11" fmla="*/ 15 h 35"/>
                  <a:gd name="T12" fmla="*/ 50 w 88"/>
                  <a:gd name="T13" fmla="*/ 0 h 35"/>
                  <a:gd name="T14" fmla="*/ 49 w 88"/>
                  <a:gd name="T15" fmla="*/ 0 h 35"/>
                  <a:gd name="T16" fmla="*/ 50 w 88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35"/>
                  <a:gd name="T29" fmla="*/ 88 w 88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35">
                    <a:moveTo>
                      <a:pt x="84" y="0"/>
                    </a:moveTo>
                    <a:lnTo>
                      <a:pt x="83" y="0"/>
                    </a:lnTo>
                    <a:lnTo>
                      <a:pt x="0" y="19"/>
                    </a:lnTo>
                    <a:lnTo>
                      <a:pt x="4" y="34"/>
                    </a:lnTo>
                    <a:lnTo>
                      <a:pt x="87" y="15"/>
                    </a:lnTo>
                    <a:lnTo>
                      <a:pt x="86" y="15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5" name="Freeform 73"/>
              <p:cNvSpPr>
                <a:spLocks/>
              </p:cNvSpPr>
              <p:nvPr/>
            </p:nvSpPr>
            <p:spPr bwMode="auto">
              <a:xfrm>
                <a:off x="2402" y="1788"/>
                <a:ext cx="85" cy="31"/>
              </a:xfrm>
              <a:custGeom>
                <a:avLst/>
                <a:gdLst>
                  <a:gd name="T0" fmla="*/ 55 w 97"/>
                  <a:gd name="T1" fmla="*/ 0 h 31"/>
                  <a:gd name="T2" fmla="*/ 0 w 97"/>
                  <a:gd name="T3" fmla="*/ 15 h 31"/>
                  <a:gd name="T4" fmla="*/ 2 w 97"/>
                  <a:gd name="T5" fmla="*/ 30 h 31"/>
                  <a:gd name="T6" fmla="*/ 57 w 97"/>
                  <a:gd name="T7" fmla="*/ 15 h 31"/>
                  <a:gd name="T8" fmla="*/ 55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4" y="0"/>
                    </a:moveTo>
                    <a:lnTo>
                      <a:pt x="0" y="15"/>
                    </a:lnTo>
                    <a:lnTo>
                      <a:pt x="2" y="30"/>
                    </a:lnTo>
                    <a:lnTo>
                      <a:pt x="96" y="15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6" name="Freeform 74"/>
              <p:cNvSpPr>
                <a:spLocks/>
              </p:cNvSpPr>
              <p:nvPr/>
            </p:nvSpPr>
            <p:spPr bwMode="auto">
              <a:xfrm>
                <a:off x="2490" y="1777"/>
                <a:ext cx="91" cy="24"/>
              </a:xfrm>
              <a:custGeom>
                <a:avLst/>
                <a:gdLst>
                  <a:gd name="T0" fmla="*/ 61 w 103"/>
                  <a:gd name="T1" fmla="*/ 0 h 24"/>
                  <a:gd name="T2" fmla="*/ 0 w 103"/>
                  <a:gd name="T3" fmla="*/ 9 h 24"/>
                  <a:gd name="T4" fmla="*/ 2 w 103"/>
                  <a:gd name="T5" fmla="*/ 23 h 24"/>
                  <a:gd name="T6" fmla="*/ 63 w 103"/>
                  <a:gd name="T7" fmla="*/ 14 h 24"/>
                  <a:gd name="T8" fmla="*/ 61 w 10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24"/>
                  <a:gd name="T17" fmla="*/ 103 w 10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24">
                    <a:moveTo>
                      <a:pt x="100" y="0"/>
                    </a:moveTo>
                    <a:lnTo>
                      <a:pt x="0" y="9"/>
                    </a:lnTo>
                    <a:lnTo>
                      <a:pt x="2" y="23"/>
                    </a:lnTo>
                    <a:lnTo>
                      <a:pt x="102" y="14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7" name="Freeform 75"/>
              <p:cNvSpPr>
                <a:spLocks/>
              </p:cNvSpPr>
              <p:nvPr/>
            </p:nvSpPr>
            <p:spPr bwMode="auto">
              <a:xfrm>
                <a:off x="2584" y="1771"/>
                <a:ext cx="98" cy="19"/>
              </a:xfrm>
              <a:custGeom>
                <a:avLst/>
                <a:gdLst>
                  <a:gd name="T0" fmla="*/ 69 w 109"/>
                  <a:gd name="T1" fmla="*/ 0 h 19"/>
                  <a:gd name="T2" fmla="*/ 68 w 109"/>
                  <a:gd name="T3" fmla="*/ 0 h 19"/>
                  <a:gd name="T4" fmla="*/ 0 w 109"/>
                  <a:gd name="T5" fmla="*/ 5 h 19"/>
                  <a:gd name="T6" fmla="*/ 2 w 109"/>
                  <a:gd name="T7" fmla="*/ 18 h 19"/>
                  <a:gd name="T8" fmla="*/ 70 w 109"/>
                  <a:gd name="T9" fmla="*/ 14 h 19"/>
                  <a:gd name="T10" fmla="*/ 69 w 109"/>
                  <a:gd name="T11" fmla="*/ 14 h 19"/>
                  <a:gd name="T12" fmla="*/ 69 w 109"/>
                  <a:gd name="T13" fmla="*/ 0 h 19"/>
                  <a:gd name="T14" fmla="*/ 68 w 109"/>
                  <a:gd name="T15" fmla="*/ 0 h 19"/>
                  <a:gd name="T16" fmla="*/ 69 w 109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19"/>
                  <a:gd name="T29" fmla="*/ 109 w 10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19">
                    <a:moveTo>
                      <a:pt x="107" y="0"/>
                    </a:moveTo>
                    <a:lnTo>
                      <a:pt x="106" y="0"/>
                    </a:lnTo>
                    <a:lnTo>
                      <a:pt x="0" y="5"/>
                    </a:lnTo>
                    <a:lnTo>
                      <a:pt x="2" y="18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7" y="0"/>
                    </a:lnTo>
                    <a:lnTo>
                      <a:pt x="106" y="0"/>
                    </a:lnTo>
                    <a:lnTo>
                      <a:pt x="107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8" name="Freeform 76"/>
              <p:cNvSpPr>
                <a:spLocks/>
              </p:cNvSpPr>
              <p:nvPr/>
            </p:nvSpPr>
            <p:spPr bwMode="auto">
              <a:xfrm>
                <a:off x="2684" y="1771"/>
                <a:ext cx="2075" cy="17"/>
              </a:xfrm>
              <a:custGeom>
                <a:avLst/>
                <a:gdLst>
                  <a:gd name="T0" fmla="*/ 1457 w 2334"/>
                  <a:gd name="T1" fmla="*/ 8 h 17"/>
                  <a:gd name="T2" fmla="*/ 1457 w 2334"/>
                  <a:gd name="T3" fmla="*/ 0 h 17"/>
                  <a:gd name="T4" fmla="*/ 0 w 2334"/>
                  <a:gd name="T5" fmla="*/ 0 h 17"/>
                  <a:gd name="T6" fmla="*/ 0 w 2334"/>
                  <a:gd name="T7" fmla="*/ 16 h 17"/>
                  <a:gd name="T8" fmla="*/ 1457 w 2334"/>
                  <a:gd name="T9" fmla="*/ 16 h 17"/>
                  <a:gd name="T10" fmla="*/ 1457 w 2334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34"/>
                  <a:gd name="T19" fmla="*/ 0 h 17"/>
                  <a:gd name="T20" fmla="*/ 2334 w 233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34" h="17">
                    <a:moveTo>
                      <a:pt x="2333" y="8"/>
                    </a:moveTo>
                    <a:lnTo>
                      <a:pt x="233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333" y="16"/>
                    </a:lnTo>
                    <a:lnTo>
                      <a:pt x="2333" y="8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29" name="Freeform 77"/>
              <p:cNvSpPr>
                <a:spLocks/>
              </p:cNvSpPr>
              <p:nvPr/>
            </p:nvSpPr>
            <p:spPr bwMode="auto">
              <a:xfrm>
                <a:off x="3252" y="3393"/>
                <a:ext cx="27" cy="34"/>
              </a:xfrm>
              <a:custGeom>
                <a:avLst/>
                <a:gdLst>
                  <a:gd name="T0" fmla="*/ 15 w 30"/>
                  <a:gd name="T1" fmla="*/ 1 h 34"/>
                  <a:gd name="T2" fmla="*/ 15 w 30"/>
                  <a:gd name="T3" fmla="*/ 0 h 34"/>
                  <a:gd name="T4" fmla="*/ 0 w 30"/>
                  <a:gd name="T5" fmla="*/ 29 h 34"/>
                  <a:gd name="T6" fmla="*/ 5 w 30"/>
                  <a:gd name="T7" fmla="*/ 33 h 34"/>
                  <a:gd name="T8" fmla="*/ 19 w 30"/>
                  <a:gd name="T9" fmla="*/ 4 h 34"/>
                  <a:gd name="T10" fmla="*/ 15 w 30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4"/>
                  <a:gd name="T20" fmla="*/ 30 w 3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4">
                    <a:moveTo>
                      <a:pt x="23" y="1"/>
                    </a:moveTo>
                    <a:lnTo>
                      <a:pt x="23" y="0"/>
                    </a:lnTo>
                    <a:lnTo>
                      <a:pt x="0" y="29"/>
                    </a:lnTo>
                    <a:lnTo>
                      <a:pt x="6" y="33"/>
                    </a:lnTo>
                    <a:lnTo>
                      <a:pt x="29" y="4"/>
                    </a:lnTo>
                    <a:lnTo>
                      <a:pt x="23" y="1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0" name="Freeform 78"/>
              <p:cNvSpPr>
                <a:spLocks/>
              </p:cNvSpPr>
              <p:nvPr/>
            </p:nvSpPr>
            <p:spPr bwMode="auto">
              <a:xfrm>
                <a:off x="3277" y="3359"/>
                <a:ext cx="18" cy="34"/>
              </a:xfrm>
              <a:custGeom>
                <a:avLst/>
                <a:gdLst>
                  <a:gd name="T0" fmla="*/ 9 w 20"/>
                  <a:gd name="T1" fmla="*/ 0 h 34"/>
                  <a:gd name="T2" fmla="*/ 0 w 20"/>
                  <a:gd name="T3" fmla="*/ 30 h 34"/>
                  <a:gd name="T4" fmla="*/ 5 w 20"/>
                  <a:gd name="T5" fmla="*/ 33 h 34"/>
                  <a:gd name="T6" fmla="*/ 12 w 20"/>
                  <a:gd name="T7" fmla="*/ 3 h 34"/>
                  <a:gd name="T8" fmla="*/ 13 w 20"/>
                  <a:gd name="T9" fmla="*/ 3 h 34"/>
                  <a:gd name="T10" fmla="*/ 12 w 20"/>
                  <a:gd name="T11" fmla="*/ 3 h 34"/>
                  <a:gd name="T12" fmla="*/ 13 w 20"/>
                  <a:gd name="T13" fmla="*/ 3 h 34"/>
                  <a:gd name="T14" fmla="*/ 9 w 20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34"/>
                  <a:gd name="T26" fmla="*/ 20 w 20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34">
                    <a:moveTo>
                      <a:pt x="13" y="0"/>
                    </a:moveTo>
                    <a:lnTo>
                      <a:pt x="0" y="30"/>
                    </a:lnTo>
                    <a:lnTo>
                      <a:pt x="5" y="3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1" name="Freeform 79"/>
              <p:cNvSpPr>
                <a:spLocks/>
              </p:cNvSpPr>
              <p:nvPr/>
            </p:nvSpPr>
            <p:spPr bwMode="auto">
              <a:xfrm>
                <a:off x="3292" y="3285"/>
                <a:ext cx="31" cy="72"/>
              </a:xfrm>
              <a:custGeom>
                <a:avLst/>
                <a:gdLst>
                  <a:gd name="T0" fmla="*/ 18 w 34"/>
                  <a:gd name="T1" fmla="*/ 0 h 72"/>
                  <a:gd name="T2" fmla="*/ 0 w 34"/>
                  <a:gd name="T3" fmla="*/ 68 h 72"/>
                  <a:gd name="T4" fmla="*/ 5 w 34"/>
                  <a:gd name="T5" fmla="*/ 71 h 72"/>
                  <a:gd name="T6" fmla="*/ 23 w 34"/>
                  <a:gd name="T7" fmla="*/ 3 h 72"/>
                  <a:gd name="T8" fmla="*/ 18 w 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2"/>
                  <a:gd name="T17" fmla="*/ 34 w 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2">
                    <a:moveTo>
                      <a:pt x="26" y="0"/>
                    </a:moveTo>
                    <a:lnTo>
                      <a:pt x="0" y="68"/>
                    </a:lnTo>
                    <a:lnTo>
                      <a:pt x="7" y="71"/>
                    </a:lnTo>
                    <a:lnTo>
                      <a:pt x="33" y="3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2" name="Freeform 80"/>
              <p:cNvSpPr>
                <a:spLocks/>
              </p:cNvSpPr>
              <p:nvPr/>
            </p:nvSpPr>
            <p:spPr bwMode="auto">
              <a:xfrm>
                <a:off x="3320" y="3165"/>
                <a:ext cx="47" cy="118"/>
              </a:xfrm>
              <a:custGeom>
                <a:avLst/>
                <a:gdLst>
                  <a:gd name="T0" fmla="*/ 30 w 52"/>
                  <a:gd name="T1" fmla="*/ 0 h 118"/>
                  <a:gd name="T2" fmla="*/ 0 w 52"/>
                  <a:gd name="T3" fmla="*/ 114 h 118"/>
                  <a:gd name="T4" fmla="*/ 5 w 52"/>
                  <a:gd name="T5" fmla="*/ 117 h 118"/>
                  <a:gd name="T6" fmla="*/ 34 w 52"/>
                  <a:gd name="T7" fmla="*/ 2 h 118"/>
                  <a:gd name="T8" fmla="*/ 30 w 52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18"/>
                  <a:gd name="T17" fmla="*/ 52 w 52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18">
                    <a:moveTo>
                      <a:pt x="44" y="0"/>
                    </a:moveTo>
                    <a:lnTo>
                      <a:pt x="0" y="114"/>
                    </a:lnTo>
                    <a:lnTo>
                      <a:pt x="7" y="117"/>
                    </a:lnTo>
                    <a:lnTo>
                      <a:pt x="51" y="2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3" name="Freeform 81"/>
              <p:cNvSpPr>
                <a:spLocks/>
              </p:cNvSpPr>
              <p:nvPr/>
            </p:nvSpPr>
            <p:spPr bwMode="auto">
              <a:xfrm>
                <a:off x="3364" y="2990"/>
                <a:ext cx="64" cy="172"/>
              </a:xfrm>
              <a:custGeom>
                <a:avLst/>
                <a:gdLst>
                  <a:gd name="T0" fmla="*/ 40 w 72"/>
                  <a:gd name="T1" fmla="*/ 0 h 172"/>
                  <a:gd name="T2" fmla="*/ 0 w 72"/>
                  <a:gd name="T3" fmla="*/ 169 h 172"/>
                  <a:gd name="T4" fmla="*/ 4 w 72"/>
                  <a:gd name="T5" fmla="*/ 171 h 172"/>
                  <a:gd name="T6" fmla="*/ 44 w 72"/>
                  <a:gd name="T7" fmla="*/ 3 h 172"/>
                  <a:gd name="T8" fmla="*/ 40 w 72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72"/>
                  <a:gd name="T17" fmla="*/ 72 w 72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72">
                    <a:moveTo>
                      <a:pt x="64" y="0"/>
                    </a:moveTo>
                    <a:lnTo>
                      <a:pt x="0" y="169"/>
                    </a:lnTo>
                    <a:lnTo>
                      <a:pt x="7" y="171"/>
                    </a:lnTo>
                    <a:lnTo>
                      <a:pt x="71" y="3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4" name="Freeform 82"/>
              <p:cNvSpPr>
                <a:spLocks/>
              </p:cNvSpPr>
              <p:nvPr/>
            </p:nvSpPr>
            <p:spPr bwMode="auto">
              <a:xfrm>
                <a:off x="3426" y="2812"/>
                <a:ext cx="69" cy="176"/>
              </a:xfrm>
              <a:custGeom>
                <a:avLst/>
                <a:gdLst>
                  <a:gd name="T0" fmla="*/ 43 w 78"/>
                  <a:gd name="T1" fmla="*/ 0 h 176"/>
                  <a:gd name="T2" fmla="*/ 43 w 78"/>
                  <a:gd name="T3" fmla="*/ 1 h 176"/>
                  <a:gd name="T4" fmla="*/ 0 w 78"/>
                  <a:gd name="T5" fmla="*/ 172 h 176"/>
                  <a:gd name="T6" fmla="*/ 4 w 78"/>
                  <a:gd name="T7" fmla="*/ 175 h 176"/>
                  <a:gd name="T8" fmla="*/ 47 w 78"/>
                  <a:gd name="T9" fmla="*/ 3 h 176"/>
                  <a:gd name="T10" fmla="*/ 46 w 78"/>
                  <a:gd name="T11" fmla="*/ 4 h 176"/>
                  <a:gd name="T12" fmla="*/ 43 w 78"/>
                  <a:gd name="T13" fmla="*/ 0 h 176"/>
                  <a:gd name="T14" fmla="*/ 43 w 78"/>
                  <a:gd name="T15" fmla="*/ 1 h 176"/>
                  <a:gd name="T16" fmla="*/ 43 w 78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76"/>
                  <a:gd name="T29" fmla="*/ 78 w 78"/>
                  <a:gd name="T30" fmla="*/ 176 h 1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76">
                    <a:moveTo>
                      <a:pt x="70" y="0"/>
                    </a:moveTo>
                    <a:lnTo>
                      <a:pt x="70" y="1"/>
                    </a:lnTo>
                    <a:lnTo>
                      <a:pt x="0" y="172"/>
                    </a:lnTo>
                    <a:lnTo>
                      <a:pt x="7" y="175"/>
                    </a:lnTo>
                    <a:lnTo>
                      <a:pt x="77" y="3"/>
                    </a:lnTo>
                    <a:lnTo>
                      <a:pt x="76" y="4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5" name="Freeform 83"/>
              <p:cNvSpPr>
                <a:spLocks/>
              </p:cNvSpPr>
              <p:nvPr/>
            </p:nvSpPr>
            <p:spPr bwMode="auto">
              <a:xfrm>
                <a:off x="3492" y="2680"/>
                <a:ext cx="57" cy="131"/>
              </a:xfrm>
              <a:custGeom>
                <a:avLst/>
                <a:gdLst>
                  <a:gd name="T0" fmla="*/ 35 w 65"/>
                  <a:gd name="T1" fmla="*/ 0 h 131"/>
                  <a:gd name="T2" fmla="*/ 0 w 65"/>
                  <a:gd name="T3" fmla="*/ 126 h 131"/>
                  <a:gd name="T4" fmla="*/ 4 w 65"/>
                  <a:gd name="T5" fmla="*/ 130 h 131"/>
                  <a:gd name="T6" fmla="*/ 38 w 65"/>
                  <a:gd name="T7" fmla="*/ 4 h 131"/>
                  <a:gd name="T8" fmla="*/ 35 w 65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31"/>
                  <a:gd name="T17" fmla="*/ 65 w 65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31">
                    <a:moveTo>
                      <a:pt x="59" y="0"/>
                    </a:moveTo>
                    <a:lnTo>
                      <a:pt x="0" y="126"/>
                    </a:lnTo>
                    <a:lnTo>
                      <a:pt x="6" y="130"/>
                    </a:lnTo>
                    <a:lnTo>
                      <a:pt x="64" y="4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6" name="Freeform 84"/>
              <p:cNvSpPr>
                <a:spLocks/>
              </p:cNvSpPr>
              <p:nvPr/>
            </p:nvSpPr>
            <p:spPr bwMode="auto">
              <a:xfrm>
                <a:off x="3548" y="2582"/>
                <a:ext cx="55" cy="97"/>
              </a:xfrm>
              <a:custGeom>
                <a:avLst/>
                <a:gdLst>
                  <a:gd name="T0" fmla="*/ 37 w 61"/>
                  <a:gd name="T1" fmla="*/ 0 h 97"/>
                  <a:gd name="T2" fmla="*/ 36 w 61"/>
                  <a:gd name="T3" fmla="*/ 1 h 97"/>
                  <a:gd name="T4" fmla="*/ 0 w 61"/>
                  <a:gd name="T5" fmla="*/ 92 h 97"/>
                  <a:gd name="T6" fmla="*/ 5 w 61"/>
                  <a:gd name="T7" fmla="*/ 96 h 97"/>
                  <a:gd name="T8" fmla="*/ 40 w 61"/>
                  <a:gd name="T9" fmla="*/ 5 h 97"/>
                  <a:gd name="T10" fmla="*/ 39 w 61"/>
                  <a:gd name="T11" fmla="*/ 5 h 97"/>
                  <a:gd name="T12" fmla="*/ 37 w 61"/>
                  <a:gd name="T13" fmla="*/ 0 h 97"/>
                  <a:gd name="T14" fmla="*/ 36 w 61"/>
                  <a:gd name="T15" fmla="*/ 0 h 97"/>
                  <a:gd name="T16" fmla="*/ 36 w 61"/>
                  <a:gd name="T17" fmla="*/ 1 h 97"/>
                  <a:gd name="T18" fmla="*/ 37 w 61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97"/>
                  <a:gd name="T32" fmla="*/ 61 w 61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97">
                    <a:moveTo>
                      <a:pt x="55" y="0"/>
                    </a:moveTo>
                    <a:lnTo>
                      <a:pt x="54" y="1"/>
                    </a:lnTo>
                    <a:lnTo>
                      <a:pt x="0" y="92"/>
                    </a:lnTo>
                    <a:lnTo>
                      <a:pt x="5" y="96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7" name="Freeform 85"/>
              <p:cNvSpPr>
                <a:spLocks/>
              </p:cNvSpPr>
              <p:nvPr/>
            </p:nvSpPr>
            <p:spPr bwMode="auto">
              <a:xfrm>
                <a:off x="3602" y="2507"/>
                <a:ext cx="58" cy="75"/>
              </a:xfrm>
              <a:custGeom>
                <a:avLst/>
                <a:gdLst>
                  <a:gd name="T0" fmla="*/ 36 w 66"/>
                  <a:gd name="T1" fmla="*/ 0 h 75"/>
                  <a:gd name="T2" fmla="*/ 36 w 66"/>
                  <a:gd name="T3" fmla="*/ 1 h 75"/>
                  <a:gd name="T4" fmla="*/ 0 w 66"/>
                  <a:gd name="T5" fmla="*/ 69 h 75"/>
                  <a:gd name="T6" fmla="*/ 4 w 66"/>
                  <a:gd name="T7" fmla="*/ 74 h 75"/>
                  <a:gd name="T8" fmla="*/ 39 w 66"/>
                  <a:gd name="T9" fmla="*/ 6 h 75"/>
                  <a:gd name="T10" fmla="*/ 36 w 66"/>
                  <a:gd name="T11" fmla="*/ 0 h 75"/>
                  <a:gd name="T12" fmla="*/ 36 w 66"/>
                  <a:gd name="T13" fmla="*/ 1 h 75"/>
                  <a:gd name="T14" fmla="*/ 36 w 66"/>
                  <a:gd name="T15" fmla="*/ 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5"/>
                  <a:gd name="T26" fmla="*/ 66 w 66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5">
                    <a:moveTo>
                      <a:pt x="60" y="0"/>
                    </a:moveTo>
                    <a:lnTo>
                      <a:pt x="60" y="1"/>
                    </a:lnTo>
                    <a:lnTo>
                      <a:pt x="0" y="69"/>
                    </a:lnTo>
                    <a:lnTo>
                      <a:pt x="5" y="74"/>
                    </a:lnTo>
                    <a:lnTo>
                      <a:pt x="65" y="6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8" name="Freeform 86"/>
              <p:cNvSpPr>
                <a:spLocks/>
              </p:cNvSpPr>
              <p:nvPr/>
            </p:nvSpPr>
            <p:spPr bwMode="auto">
              <a:xfrm>
                <a:off x="3660" y="2455"/>
                <a:ext cx="62" cy="54"/>
              </a:xfrm>
              <a:custGeom>
                <a:avLst/>
                <a:gdLst>
                  <a:gd name="T0" fmla="*/ 42 w 69"/>
                  <a:gd name="T1" fmla="*/ 0 h 54"/>
                  <a:gd name="T2" fmla="*/ 41 w 69"/>
                  <a:gd name="T3" fmla="*/ 1 h 54"/>
                  <a:gd name="T4" fmla="*/ 0 w 69"/>
                  <a:gd name="T5" fmla="*/ 47 h 54"/>
                  <a:gd name="T6" fmla="*/ 4 w 69"/>
                  <a:gd name="T7" fmla="*/ 53 h 54"/>
                  <a:gd name="T8" fmla="*/ 44 w 69"/>
                  <a:gd name="T9" fmla="*/ 6 h 54"/>
                  <a:gd name="T10" fmla="*/ 43 w 69"/>
                  <a:gd name="T11" fmla="*/ 7 h 54"/>
                  <a:gd name="T12" fmla="*/ 42 w 69"/>
                  <a:gd name="T13" fmla="*/ 0 h 54"/>
                  <a:gd name="T14" fmla="*/ 41 w 69"/>
                  <a:gd name="T15" fmla="*/ 1 h 54"/>
                  <a:gd name="T16" fmla="*/ 42 w 6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54"/>
                  <a:gd name="T29" fmla="*/ 69 w 6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54">
                    <a:moveTo>
                      <a:pt x="64" y="0"/>
                    </a:moveTo>
                    <a:lnTo>
                      <a:pt x="63" y="1"/>
                    </a:lnTo>
                    <a:lnTo>
                      <a:pt x="0" y="47"/>
                    </a:lnTo>
                    <a:lnTo>
                      <a:pt x="5" y="53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39" name="Freeform 87"/>
              <p:cNvSpPr>
                <a:spLocks/>
              </p:cNvSpPr>
              <p:nvPr/>
            </p:nvSpPr>
            <p:spPr bwMode="auto">
              <a:xfrm>
                <a:off x="3723" y="2426"/>
                <a:ext cx="61" cy="32"/>
              </a:xfrm>
              <a:custGeom>
                <a:avLst/>
                <a:gdLst>
                  <a:gd name="T0" fmla="*/ 41 w 69"/>
                  <a:gd name="T1" fmla="*/ 0 h 32"/>
                  <a:gd name="T2" fmla="*/ 40 w 69"/>
                  <a:gd name="T3" fmla="*/ 0 h 32"/>
                  <a:gd name="T4" fmla="*/ 0 w 69"/>
                  <a:gd name="T5" fmla="*/ 24 h 32"/>
                  <a:gd name="T6" fmla="*/ 2 w 69"/>
                  <a:gd name="T7" fmla="*/ 31 h 32"/>
                  <a:gd name="T8" fmla="*/ 42 w 69"/>
                  <a:gd name="T9" fmla="*/ 7 h 32"/>
                  <a:gd name="T10" fmla="*/ 41 w 69"/>
                  <a:gd name="T11" fmla="*/ 7 h 32"/>
                  <a:gd name="T12" fmla="*/ 41 w 69"/>
                  <a:gd name="T13" fmla="*/ 0 h 32"/>
                  <a:gd name="T14" fmla="*/ 40 w 69"/>
                  <a:gd name="T15" fmla="*/ 0 h 32"/>
                  <a:gd name="T16" fmla="*/ 41 w 69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32"/>
                  <a:gd name="T29" fmla="*/ 69 w 6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32">
                    <a:moveTo>
                      <a:pt x="67" y="0"/>
                    </a:moveTo>
                    <a:lnTo>
                      <a:pt x="66" y="0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68" y="7"/>
                    </a:lnTo>
                    <a:lnTo>
                      <a:pt x="67" y="7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0" name="Freeform 88"/>
              <p:cNvSpPr>
                <a:spLocks/>
              </p:cNvSpPr>
              <p:nvPr/>
            </p:nvSpPr>
            <p:spPr bwMode="auto">
              <a:xfrm>
                <a:off x="3788" y="2428"/>
                <a:ext cx="70" cy="17"/>
              </a:xfrm>
              <a:custGeom>
                <a:avLst/>
                <a:gdLst>
                  <a:gd name="T0" fmla="*/ 48 w 79"/>
                  <a:gd name="T1" fmla="*/ 0 h 17"/>
                  <a:gd name="T2" fmla="*/ 47 w 79"/>
                  <a:gd name="T3" fmla="*/ 0 h 17"/>
                  <a:gd name="T4" fmla="*/ 0 w 79"/>
                  <a:gd name="T5" fmla="*/ 4 h 17"/>
                  <a:gd name="T6" fmla="*/ 0 w 79"/>
                  <a:gd name="T7" fmla="*/ 16 h 17"/>
                  <a:gd name="T8" fmla="*/ 47 w 79"/>
                  <a:gd name="T9" fmla="*/ 12 h 17"/>
                  <a:gd name="T10" fmla="*/ 46 w 79"/>
                  <a:gd name="T11" fmla="*/ 12 h 17"/>
                  <a:gd name="T12" fmla="*/ 48 w 79"/>
                  <a:gd name="T13" fmla="*/ 0 h 17"/>
                  <a:gd name="T14" fmla="*/ 47 w 79"/>
                  <a:gd name="T15" fmla="*/ 0 h 17"/>
                  <a:gd name="T16" fmla="*/ 48 w 7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17"/>
                  <a:gd name="T29" fmla="*/ 79 w 7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17">
                    <a:moveTo>
                      <a:pt x="78" y="0"/>
                    </a:moveTo>
                    <a:lnTo>
                      <a:pt x="77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1" name="Freeform 89"/>
              <p:cNvSpPr>
                <a:spLocks/>
              </p:cNvSpPr>
              <p:nvPr/>
            </p:nvSpPr>
            <p:spPr bwMode="auto">
              <a:xfrm>
                <a:off x="3860" y="2428"/>
                <a:ext cx="95" cy="20"/>
              </a:xfrm>
              <a:custGeom>
                <a:avLst/>
                <a:gdLst>
                  <a:gd name="T0" fmla="*/ 67 w 106"/>
                  <a:gd name="T1" fmla="*/ 13 h 20"/>
                  <a:gd name="T2" fmla="*/ 2 w 106"/>
                  <a:gd name="T3" fmla="*/ 0 h 20"/>
                  <a:gd name="T4" fmla="*/ 0 w 106"/>
                  <a:gd name="T5" fmla="*/ 5 h 20"/>
                  <a:gd name="T6" fmla="*/ 66 w 106"/>
                  <a:gd name="T7" fmla="*/ 19 h 20"/>
                  <a:gd name="T8" fmla="*/ 67 w 106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20"/>
                  <a:gd name="T17" fmla="*/ 106 w 10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20">
                    <a:moveTo>
                      <a:pt x="105" y="13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104" y="19"/>
                    </a:lnTo>
                    <a:lnTo>
                      <a:pt x="105" y="13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2" name="Freeform 90"/>
              <p:cNvSpPr>
                <a:spLocks/>
              </p:cNvSpPr>
              <p:nvPr/>
            </p:nvSpPr>
            <p:spPr bwMode="auto">
              <a:xfrm>
                <a:off x="3959" y="2441"/>
                <a:ext cx="797" cy="203"/>
              </a:xfrm>
              <a:custGeom>
                <a:avLst/>
                <a:gdLst>
                  <a:gd name="T0" fmla="*/ 556 w 898"/>
                  <a:gd name="T1" fmla="*/ 198 h 203"/>
                  <a:gd name="T2" fmla="*/ 556 w 898"/>
                  <a:gd name="T3" fmla="*/ 194 h 203"/>
                  <a:gd name="T4" fmla="*/ 1 w 898"/>
                  <a:gd name="T5" fmla="*/ 0 h 203"/>
                  <a:gd name="T6" fmla="*/ 0 w 898"/>
                  <a:gd name="T7" fmla="*/ 8 h 203"/>
                  <a:gd name="T8" fmla="*/ 556 w 898"/>
                  <a:gd name="T9" fmla="*/ 202 h 203"/>
                  <a:gd name="T10" fmla="*/ 556 w 898"/>
                  <a:gd name="T11" fmla="*/ 198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8"/>
                  <a:gd name="T19" fmla="*/ 0 h 203"/>
                  <a:gd name="T20" fmla="*/ 898 w 898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8" h="203">
                    <a:moveTo>
                      <a:pt x="897" y="198"/>
                    </a:moveTo>
                    <a:lnTo>
                      <a:pt x="897" y="194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896" y="202"/>
                    </a:lnTo>
                    <a:lnTo>
                      <a:pt x="897" y="198"/>
                    </a:lnTo>
                  </a:path>
                </a:pathLst>
              </a:custGeom>
              <a:solidFill>
                <a:srgbClr val="FFAB00"/>
              </a:solidFill>
              <a:ln w="12700" cap="rnd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3" name="Freeform 91"/>
              <p:cNvSpPr>
                <a:spLocks/>
              </p:cNvSpPr>
              <p:nvPr/>
            </p:nvSpPr>
            <p:spPr bwMode="auto">
              <a:xfrm>
                <a:off x="1442" y="3377"/>
                <a:ext cx="35" cy="52"/>
              </a:xfrm>
              <a:custGeom>
                <a:avLst/>
                <a:gdLst>
                  <a:gd name="T0" fmla="*/ 15 w 40"/>
                  <a:gd name="T1" fmla="*/ 0 h 52"/>
                  <a:gd name="T2" fmla="*/ 0 w 40"/>
                  <a:gd name="T3" fmla="*/ 43 h 52"/>
                  <a:gd name="T4" fmla="*/ 8 w 40"/>
                  <a:gd name="T5" fmla="*/ 51 h 52"/>
                  <a:gd name="T6" fmla="*/ 22 w 40"/>
                  <a:gd name="T7" fmla="*/ 8 h 52"/>
                  <a:gd name="T8" fmla="*/ 22 w 40"/>
                  <a:gd name="T9" fmla="*/ 7 h 52"/>
                  <a:gd name="T10" fmla="*/ 22 w 40"/>
                  <a:gd name="T11" fmla="*/ 8 h 52"/>
                  <a:gd name="T12" fmla="*/ 23 w 40"/>
                  <a:gd name="T13" fmla="*/ 7 h 52"/>
                  <a:gd name="T14" fmla="*/ 15 w 40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2"/>
                  <a:gd name="T26" fmla="*/ 40 w 4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2">
                    <a:moveTo>
                      <a:pt x="25" y="0"/>
                    </a:moveTo>
                    <a:lnTo>
                      <a:pt x="0" y="43"/>
                    </a:lnTo>
                    <a:lnTo>
                      <a:pt x="14" y="51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7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4" name="Freeform 92"/>
              <p:cNvSpPr>
                <a:spLocks/>
              </p:cNvSpPr>
              <p:nvPr/>
            </p:nvSpPr>
            <p:spPr bwMode="auto">
              <a:xfrm>
                <a:off x="1468" y="3314"/>
                <a:ext cx="38" cy="66"/>
              </a:xfrm>
              <a:custGeom>
                <a:avLst/>
                <a:gdLst>
                  <a:gd name="T0" fmla="*/ 17 w 43"/>
                  <a:gd name="T1" fmla="*/ 1 h 66"/>
                  <a:gd name="T2" fmla="*/ 17 w 43"/>
                  <a:gd name="T3" fmla="*/ 0 h 66"/>
                  <a:gd name="T4" fmla="*/ 0 w 43"/>
                  <a:gd name="T5" fmla="*/ 58 h 66"/>
                  <a:gd name="T6" fmla="*/ 8 w 43"/>
                  <a:gd name="T7" fmla="*/ 65 h 66"/>
                  <a:gd name="T8" fmla="*/ 25 w 43"/>
                  <a:gd name="T9" fmla="*/ 7 h 66"/>
                  <a:gd name="T10" fmla="*/ 26 w 43"/>
                  <a:gd name="T11" fmla="*/ 6 h 66"/>
                  <a:gd name="T12" fmla="*/ 26 w 43"/>
                  <a:gd name="T13" fmla="*/ 7 h 66"/>
                  <a:gd name="T14" fmla="*/ 26 w 43"/>
                  <a:gd name="T15" fmla="*/ 6 h 66"/>
                  <a:gd name="T16" fmla="*/ 17 w 43"/>
                  <a:gd name="T17" fmla="*/ 1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66"/>
                  <a:gd name="T29" fmla="*/ 43 w 4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66">
                    <a:moveTo>
                      <a:pt x="27" y="1"/>
                    </a:moveTo>
                    <a:lnTo>
                      <a:pt x="27" y="0"/>
                    </a:lnTo>
                    <a:lnTo>
                      <a:pt x="0" y="58"/>
                    </a:lnTo>
                    <a:lnTo>
                      <a:pt x="13" y="65"/>
                    </a:lnTo>
                    <a:lnTo>
                      <a:pt x="41" y="7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5" name="Freeform 93"/>
              <p:cNvSpPr>
                <a:spLocks/>
              </p:cNvSpPr>
              <p:nvPr/>
            </p:nvSpPr>
            <p:spPr bwMode="auto">
              <a:xfrm>
                <a:off x="1495" y="3171"/>
                <a:ext cx="64" cy="145"/>
              </a:xfrm>
              <a:custGeom>
                <a:avLst/>
                <a:gdLst>
                  <a:gd name="T0" fmla="*/ 35 w 72"/>
                  <a:gd name="T1" fmla="*/ 0 h 145"/>
                  <a:gd name="T2" fmla="*/ 0 w 72"/>
                  <a:gd name="T3" fmla="*/ 138 h 145"/>
                  <a:gd name="T4" fmla="*/ 10 w 72"/>
                  <a:gd name="T5" fmla="*/ 144 h 145"/>
                  <a:gd name="T6" fmla="*/ 44 w 72"/>
                  <a:gd name="T7" fmla="*/ 7 h 145"/>
                  <a:gd name="T8" fmla="*/ 35 w 7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45"/>
                  <a:gd name="T17" fmla="*/ 72 w 7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45">
                    <a:moveTo>
                      <a:pt x="55" y="0"/>
                    </a:moveTo>
                    <a:lnTo>
                      <a:pt x="0" y="138"/>
                    </a:lnTo>
                    <a:lnTo>
                      <a:pt x="16" y="144"/>
                    </a:lnTo>
                    <a:lnTo>
                      <a:pt x="71" y="7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6" name="Freeform 94"/>
              <p:cNvSpPr>
                <a:spLocks/>
              </p:cNvSpPr>
              <p:nvPr/>
            </p:nvSpPr>
            <p:spPr bwMode="auto">
              <a:xfrm>
                <a:off x="1548" y="2925"/>
                <a:ext cx="94" cy="248"/>
              </a:xfrm>
              <a:custGeom>
                <a:avLst/>
                <a:gdLst>
                  <a:gd name="T0" fmla="*/ 58 w 104"/>
                  <a:gd name="T1" fmla="*/ 0 h 248"/>
                  <a:gd name="T2" fmla="*/ 0 w 104"/>
                  <a:gd name="T3" fmla="*/ 240 h 248"/>
                  <a:gd name="T4" fmla="*/ 11 w 104"/>
                  <a:gd name="T5" fmla="*/ 247 h 248"/>
                  <a:gd name="T6" fmla="*/ 69 w 104"/>
                  <a:gd name="T7" fmla="*/ 7 h 248"/>
                  <a:gd name="T8" fmla="*/ 58 w 104"/>
                  <a:gd name="T9" fmla="*/ 0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248"/>
                  <a:gd name="T17" fmla="*/ 104 w 104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248">
                    <a:moveTo>
                      <a:pt x="87" y="0"/>
                    </a:moveTo>
                    <a:lnTo>
                      <a:pt x="0" y="240"/>
                    </a:lnTo>
                    <a:lnTo>
                      <a:pt x="16" y="247"/>
                    </a:lnTo>
                    <a:lnTo>
                      <a:pt x="103" y="7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7" name="Freeform 95"/>
              <p:cNvSpPr>
                <a:spLocks/>
              </p:cNvSpPr>
              <p:nvPr/>
            </p:nvSpPr>
            <p:spPr bwMode="auto">
              <a:xfrm>
                <a:off x="1631" y="2556"/>
                <a:ext cx="129" cy="371"/>
              </a:xfrm>
              <a:custGeom>
                <a:avLst/>
                <a:gdLst>
                  <a:gd name="T0" fmla="*/ 79 w 146"/>
                  <a:gd name="T1" fmla="*/ 0 h 371"/>
                  <a:gd name="T2" fmla="*/ 0 w 146"/>
                  <a:gd name="T3" fmla="*/ 363 h 371"/>
                  <a:gd name="T4" fmla="*/ 10 w 146"/>
                  <a:gd name="T5" fmla="*/ 370 h 371"/>
                  <a:gd name="T6" fmla="*/ 88 w 146"/>
                  <a:gd name="T7" fmla="*/ 6 h 371"/>
                  <a:gd name="T8" fmla="*/ 79 w 146"/>
                  <a:gd name="T9" fmla="*/ 0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71"/>
                  <a:gd name="T17" fmla="*/ 146 w 146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71">
                    <a:moveTo>
                      <a:pt x="129" y="0"/>
                    </a:moveTo>
                    <a:lnTo>
                      <a:pt x="0" y="363"/>
                    </a:lnTo>
                    <a:lnTo>
                      <a:pt x="16" y="370"/>
                    </a:lnTo>
                    <a:lnTo>
                      <a:pt x="145" y="6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8" name="Freeform 96"/>
              <p:cNvSpPr>
                <a:spLocks/>
              </p:cNvSpPr>
              <p:nvPr/>
            </p:nvSpPr>
            <p:spPr bwMode="auto">
              <a:xfrm>
                <a:off x="1749" y="2453"/>
                <a:ext cx="50" cy="104"/>
              </a:xfrm>
              <a:custGeom>
                <a:avLst/>
                <a:gdLst>
                  <a:gd name="T0" fmla="*/ 26 w 55"/>
                  <a:gd name="T1" fmla="*/ 0 h 104"/>
                  <a:gd name="T2" fmla="*/ 0 w 55"/>
                  <a:gd name="T3" fmla="*/ 97 h 104"/>
                  <a:gd name="T4" fmla="*/ 11 w 55"/>
                  <a:gd name="T5" fmla="*/ 103 h 104"/>
                  <a:gd name="T6" fmla="*/ 37 w 55"/>
                  <a:gd name="T7" fmla="*/ 6 h 104"/>
                  <a:gd name="T8" fmla="*/ 26 w 55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04"/>
                  <a:gd name="T17" fmla="*/ 55 w 5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04">
                    <a:moveTo>
                      <a:pt x="39" y="0"/>
                    </a:moveTo>
                    <a:lnTo>
                      <a:pt x="0" y="97"/>
                    </a:lnTo>
                    <a:lnTo>
                      <a:pt x="15" y="103"/>
                    </a:lnTo>
                    <a:lnTo>
                      <a:pt x="54" y="6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49" name="Freeform 97"/>
              <p:cNvSpPr>
                <a:spLocks/>
              </p:cNvSpPr>
              <p:nvPr/>
            </p:nvSpPr>
            <p:spPr bwMode="auto">
              <a:xfrm>
                <a:off x="1788" y="2363"/>
                <a:ext cx="44" cy="91"/>
              </a:xfrm>
              <a:custGeom>
                <a:avLst/>
                <a:gdLst>
                  <a:gd name="T0" fmla="*/ 20 w 50"/>
                  <a:gd name="T1" fmla="*/ 0 h 91"/>
                  <a:gd name="T2" fmla="*/ 20 w 50"/>
                  <a:gd name="T3" fmla="*/ 1 h 91"/>
                  <a:gd name="T4" fmla="*/ 0 w 50"/>
                  <a:gd name="T5" fmla="*/ 84 h 91"/>
                  <a:gd name="T6" fmla="*/ 9 w 50"/>
                  <a:gd name="T7" fmla="*/ 90 h 91"/>
                  <a:gd name="T8" fmla="*/ 29 w 50"/>
                  <a:gd name="T9" fmla="*/ 7 h 91"/>
                  <a:gd name="T10" fmla="*/ 29 w 50"/>
                  <a:gd name="T11" fmla="*/ 8 h 91"/>
                  <a:gd name="T12" fmla="*/ 20 w 50"/>
                  <a:gd name="T13" fmla="*/ 0 h 91"/>
                  <a:gd name="T14" fmla="*/ 20 w 50"/>
                  <a:gd name="T15" fmla="*/ 1 h 91"/>
                  <a:gd name="T16" fmla="*/ 20 w 50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91"/>
                  <a:gd name="T29" fmla="*/ 50 w 50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91">
                    <a:moveTo>
                      <a:pt x="34" y="0"/>
                    </a:moveTo>
                    <a:lnTo>
                      <a:pt x="34" y="1"/>
                    </a:lnTo>
                    <a:lnTo>
                      <a:pt x="0" y="84"/>
                    </a:lnTo>
                    <a:lnTo>
                      <a:pt x="15" y="90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0" name="Freeform 98"/>
              <p:cNvSpPr>
                <a:spLocks/>
              </p:cNvSpPr>
              <p:nvPr/>
            </p:nvSpPr>
            <p:spPr bwMode="auto">
              <a:xfrm>
                <a:off x="1821" y="2274"/>
                <a:ext cx="51" cy="92"/>
              </a:xfrm>
              <a:custGeom>
                <a:avLst/>
                <a:gdLst>
                  <a:gd name="T0" fmla="*/ 27 w 57"/>
                  <a:gd name="T1" fmla="*/ 0 h 92"/>
                  <a:gd name="T2" fmla="*/ 0 w 57"/>
                  <a:gd name="T3" fmla="*/ 83 h 92"/>
                  <a:gd name="T4" fmla="*/ 10 w 57"/>
                  <a:gd name="T5" fmla="*/ 91 h 92"/>
                  <a:gd name="T6" fmla="*/ 36 w 57"/>
                  <a:gd name="T7" fmla="*/ 8 h 92"/>
                  <a:gd name="T8" fmla="*/ 27 w 57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92"/>
                  <a:gd name="T17" fmla="*/ 57 w 57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92">
                    <a:moveTo>
                      <a:pt x="42" y="0"/>
                    </a:moveTo>
                    <a:lnTo>
                      <a:pt x="0" y="83"/>
                    </a:lnTo>
                    <a:lnTo>
                      <a:pt x="14" y="91"/>
                    </a:lnTo>
                    <a:lnTo>
                      <a:pt x="56" y="8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1" name="Freeform 99"/>
              <p:cNvSpPr>
                <a:spLocks/>
              </p:cNvSpPr>
              <p:nvPr/>
            </p:nvSpPr>
            <p:spPr bwMode="auto">
              <a:xfrm>
                <a:off x="1863" y="2190"/>
                <a:ext cx="54" cy="88"/>
              </a:xfrm>
              <a:custGeom>
                <a:avLst/>
                <a:gdLst>
                  <a:gd name="T0" fmla="*/ 27 w 62"/>
                  <a:gd name="T1" fmla="*/ 0 h 88"/>
                  <a:gd name="T2" fmla="*/ 27 w 62"/>
                  <a:gd name="T3" fmla="*/ 1 h 88"/>
                  <a:gd name="T4" fmla="*/ 0 w 62"/>
                  <a:gd name="T5" fmla="*/ 79 h 88"/>
                  <a:gd name="T6" fmla="*/ 9 w 62"/>
                  <a:gd name="T7" fmla="*/ 87 h 88"/>
                  <a:gd name="T8" fmla="*/ 35 w 62"/>
                  <a:gd name="T9" fmla="*/ 9 h 88"/>
                  <a:gd name="T10" fmla="*/ 27 w 62"/>
                  <a:gd name="T11" fmla="*/ 0 h 88"/>
                  <a:gd name="T12" fmla="*/ 27 w 62"/>
                  <a:gd name="T13" fmla="*/ 1 h 88"/>
                  <a:gd name="T14" fmla="*/ 27 w 62"/>
                  <a:gd name="T15" fmla="*/ 0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88"/>
                  <a:gd name="T26" fmla="*/ 62 w 62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88">
                    <a:moveTo>
                      <a:pt x="47" y="0"/>
                    </a:moveTo>
                    <a:lnTo>
                      <a:pt x="47" y="1"/>
                    </a:lnTo>
                    <a:lnTo>
                      <a:pt x="0" y="79"/>
                    </a:lnTo>
                    <a:lnTo>
                      <a:pt x="15" y="87"/>
                    </a:lnTo>
                    <a:lnTo>
                      <a:pt x="61" y="9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2" name="Freeform 100"/>
              <p:cNvSpPr>
                <a:spLocks/>
              </p:cNvSpPr>
              <p:nvPr/>
            </p:nvSpPr>
            <p:spPr bwMode="auto">
              <a:xfrm>
                <a:off x="1908" y="2118"/>
                <a:ext cx="54" cy="77"/>
              </a:xfrm>
              <a:custGeom>
                <a:avLst/>
                <a:gdLst>
                  <a:gd name="T0" fmla="*/ 31 w 59"/>
                  <a:gd name="T1" fmla="*/ 0 h 77"/>
                  <a:gd name="T2" fmla="*/ 31 w 59"/>
                  <a:gd name="T3" fmla="*/ 1 h 77"/>
                  <a:gd name="T4" fmla="*/ 0 w 59"/>
                  <a:gd name="T5" fmla="*/ 67 h 77"/>
                  <a:gd name="T6" fmla="*/ 10 w 59"/>
                  <a:gd name="T7" fmla="*/ 76 h 77"/>
                  <a:gd name="T8" fmla="*/ 41 w 59"/>
                  <a:gd name="T9" fmla="*/ 10 h 77"/>
                  <a:gd name="T10" fmla="*/ 41 w 59"/>
                  <a:gd name="T11" fmla="*/ 11 h 77"/>
                  <a:gd name="T12" fmla="*/ 31 w 59"/>
                  <a:gd name="T13" fmla="*/ 0 h 77"/>
                  <a:gd name="T14" fmla="*/ 31 w 59"/>
                  <a:gd name="T15" fmla="*/ 1 h 77"/>
                  <a:gd name="T16" fmla="*/ 31 w 59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77"/>
                  <a:gd name="T29" fmla="*/ 59 w 59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77">
                    <a:moveTo>
                      <a:pt x="44" y="0"/>
                    </a:moveTo>
                    <a:lnTo>
                      <a:pt x="44" y="1"/>
                    </a:lnTo>
                    <a:lnTo>
                      <a:pt x="0" y="67"/>
                    </a:lnTo>
                    <a:lnTo>
                      <a:pt x="14" y="76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3" name="Freeform 101"/>
              <p:cNvSpPr>
                <a:spLocks/>
              </p:cNvSpPr>
              <p:nvPr/>
            </p:nvSpPr>
            <p:spPr bwMode="auto">
              <a:xfrm>
                <a:off x="1952" y="2051"/>
                <a:ext cx="60" cy="74"/>
              </a:xfrm>
              <a:custGeom>
                <a:avLst/>
                <a:gdLst>
                  <a:gd name="T0" fmla="*/ 35 w 67"/>
                  <a:gd name="T1" fmla="*/ 0 h 74"/>
                  <a:gd name="T2" fmla="*/ 34 w 67"/>
                  <a:gd name="T3" fmla="*/ 1 h 74"/>
                  <a:gd name="T4" fmla="*/ 0 w 67"/>
                  <a:gd name="T5" fmla="*/ 62 h 74"/>
                  <a:gd name="T6" fmla="*/ 10 w 67"/>
                  <a:gd name="T7" fmla="*/ 73 h 74"/>
                  <a:gd name="T8" fmla="*/ 42 w 67"/>
                  <a:gd name="T9" fmla="*/ 12 h 74"/>
                  <a:gd name="T10" fmla="*/ 42 w 67"/>
                  <a:gd name="T11" fmla="*/ 12 h 74"/>
                  <a:gd name="T12" fmla="*/ 35 w 67"/>
                  <a:gd name="T13" fmla="*/ 0 h 74"/>
                  <a:gd name="T14" fmla="*/ 34 w 67"/>
                  <a:gd name="T15" fmla="*/ 0 h 74"/>
                  <a:gd name="T16" fmla="*/ 34 w 67"/>
                  <a:gd name="T17" fmla="*/ 1 h 74"/>
                  <a:gd name="T18" fmla="*/ 35 w 67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74"/>
                  <a:gd name="T32" fmla="*/ 67 w 67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74">
                    <a:moveTo>
                      <a:pt x="54" y="0"/>
                    </a:moveTo>
                    <a:lnTo>
                      <a:pt x="52" y="1"/>
                    </a:lnTo>
                    <a:lnTo>
                      <a:pt x="0" y="62"/>
                    </a:lnTo>
                    <a:lnTo>
                      <a:pt x="14" y="73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1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4" name="Freeform 102"/>
              <p:cNvSpPr>
                <a:spLocks/>
              </p:cNvSpPr>
              <p:nvPr/>
            </p:nvSpPr>
            <p:spPr bwMode="auto">
              <a:xfrm>
                <a:off x="2004" y="2015"/>
                <a:ext cx="40" cy="44"/>
              </a:xfrm>
              <a:custGeom>
                <a:avLst/>
                <a:gdLst>
                  <a:gd name="T0" fmla="*/ 25 w 44"/>
                  <a:gd name="T1" fmla="*/ 0 h 44"/>
                  <a:gd name="T2" fmla="*/ 22 w 44"/>
                  <a:gd name="T3" fmla="*/ 2 h 44"/>
                  <a:gd name="T4" fmla="*/ 0 w 44"/>
                  <a:gd name="T5" fmla="*/ 32 h 44"/>
                  <a:gd name="T6" fmla="*/ 7 w 44"/>
                  <a:gd name="T7" fmla="*/ 43 h 44"/>
                  <a:gd name="T8" fmla="*/ 29 w 44"/>
                  <a:gd name="T9" fmla="*/ 13 h 44"/>
                  <a:gd name="T10" fmla="*/ 27 w 44"/>
                  <a:gd name="T11" fmla="*/ 15 h 44"/>
                  <a:gd name="T12" fmla="*/ 25 w 44"/>
                  <a:gd name="T13" fmla="*/ 0 h 44"/>
                  <a:gd name="T14" fmla="*/ 23 w 44"/>
                  <a:gd name="T15" fmla="*/ 1 h 44"/>
                  <a:gd name="T16" fmla="*/ 22 w 44"/>
                  <a:gd name="T17" fmla="*/ 2 h 44"/>
                  <a:gd name="T18" fmla="*/ 25 w 44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36" y="0"/>
                    </a:moveTo>
                    <a:lnTo>
                      <a:pt x="32" y="2"/>
                    </a:lnTo>
                    <a:lnTo>
                      <a:pt x="0" y="32"/>
                    </a:lnTo>
                    <a:lnTo>
                      <a:pt x="11" y="43"/>
                    </a:lnTo>
                    <a:lnTo>
                      <a:pt x="43" y="13"/>
                    </a:lnTo>
                    <a:lnTo>
                      <a:pt x="40" y="15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5" name="Freeform 103"/>
              <p:cNvSpPr>
                <a:spLocks/>
              </p:cNvSpPr>
              <p:nvPr/>
            </p:nvSpPr>
            <p:spPr bwMode="auto">
              <a:xfrm>
                <a:off x="2042" y="2003"/>
                <a:ext cx="32" cy="24"/>
              </a:xfrm>
              <a:custGeom>
                <a:avLst/>
                <a:gdLst>
                  <a:gd name="T0" fmla="*/ 19 w 37"/>
                  <a:gd name="T1" fmla="*/ 0 h 24"/>
                  <a:gd name="T2" fmla="*/ 17 w 37"/>
                  <a:gd name="T3" fmla="*/ 1 h 24"/>
                  <a:gd name="T4" fmla="*/ 0 w 37"/>
                  <a:gd name="T5" fmla="*/ 10 h 24"/>
                  <a:gd name="T6" fmla="*/ 3 w 37"/>
                  <a:gd name="T7" fmla="*/ 23 h 24"/>
                  <a:gd name="T8" fmla="*/ 20 w 37"/>
                  <a:gd name="T9" fmla="*/ 14 h 24"/>
                  <a:gd name="T10" fmla="*/ 18 w 37"/>
                  <a:gd name="T11" fmla="*/ 14 h 24"/>
                  <a:gd name="T12" fmla="*/ 19 w 37"/>
                  <a:gd name="T13" fmla="*/ 0 h 24"/>
                  <a:gd name="T14" fmla="*/ 19 w 37"/>
                  <a:gd name="T15" fmla="*/ 0 h 24"/>
                  <a:gd name="T16" fmla="*/ 17 w 37"/>
                  <a:gd name="T17" fmla="*/ 1 h 24"/>
                  <a:gd name="T18" fmla="*/ 19 w 37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24"/>
                  <a:gd name="T32" fmla="*/ 37 w 37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24">
                    <a:moveTo>
                      <a:pt x="35" y="0"/>
                    </a:moveTo>
                    <a:lnTo>
                      <a:pt x="31" y="1"/>
                    </a:lnTo>
                    <a:lnTo>
                      <a:pt x="0" y="10"/>
                    </a:lnTo>
                    <a:lnTo>
                      <a:pt x="4" y="23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6" name="Freeform 104"/>
              <p:cNvSpPr>
                <a:spLocks/>
              </p:cNvSpPr>
              <p:nvPr/>
            </p:nvSpPr>
            <p:spPr bwMode="auto">
              <a:xfrm>
                <a:off x="2074" y="2003"/>
                <a:ext cx="34" cy="22"/>
              </a:xfrm>
              <a:custGeom>
                <a:avLst/>
                <a:gdLst>
                  <a:gd name="T0" fmla="*/ 22 w 39"/>
                  <a:gd name="T1" fmla="*/ 8 h 22"/>
                  <a:gd name="T2" fmla="*/ 21 w 39"/>
                  <a:gd name="T3" fmla="*/ 7 h 22"/>
                  <a:gd name="T4" fmla="*/ 3 w 39"/>
                  <a:gd name="T5" fmla="*/ 0 h 22"/>
                  <a:gd name="T6" fmla="*/ 0 w 39"/>
                  <a:gd name="T7" fmla="*/ 14 h 22"/>
                  <a:gd name="T8" fmla="*/ 19 w 39"/>
                  <a:gd name="T9" fmla="*/ 21 h 22"/>
                  <a:gd name="T10" fmla="*/ 17 w 39"/>
                  <a:gd name="T11" fmla="*/ 20 h 22"/>
                  <a:gd name="T12" fmla="*/ 22 w 39"/>
                  <a:gd name="T13" fmla="*/ 8 h 22"/>
                  <a:gd name="T14" fmla="*/ 21 w 39"/>
                  <a:gd name="T15" fmla="*/ 7 h 22"/>
                  <a:gd name="T16" fmla="*/ 21 w 39"/>
                  <a:gd name="T17" fmla="*/ 7 h 22"/>
                  <a:gd name="T18" fmla="*/ 22 w 39"/>
                  <a:gd name="T19" fmla="*/ 8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22"/>
                  <a:gd name="T32" fmla="*/ 39 w 39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22">
                    <a:moveTo>
                      <a:pt x="38" y="8"/>
                    </a:moveTo>
                    <a:lnTo>
                      <a:pt x="36" y="7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33" y="21"/>
                    </a:lnTo>
                    <a:lnTo>
                      <a:pt x="30" y="20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8" y="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7" name="Freeform 105"/>
              <p:cNvSpPr>
                <a:spLocks/>
              </p:cNvSpPr>
              <p:nvPr/>
            </p:nvSpPr>
            <p:spPr bwMode="auto">
              <a:xfrm>
                <a:off x="2106" y="2013"/>
                <a:ext cx="56" cy="45"/>
              </a:xfrm>
              <a:custGeom>
                <a:avLst/>
                <a:gdLst>
                  <a:gd name="T0" fmla="*/ 39 w 63"/>
                  <a:gd name="T1" fmla="*/ 31 h 45"/>
                  <a:gd name="T2" fmla="*/ 37 w 63"/>
                  <a:gd name="T3" fmla="*/ 30 h 45"/>
                  <a:gd name="T4" fmla="*/ 4 w 63"/>
                  <a:gd name="T5" fmla="*/ 0 h 45"/>
                  <a:gd name="T6" fmla="*/ 0 w 63"/>
                  <a:gd name="T7" fmla="*/ 14 h 45"/>
                  <a:gd name="T8" fmla="*/ 32 w 63"/>
                  <a:gd name="T9" fmla="*/ 44 h 45"/>
                  <a:gd name="T10" fmla="*/ 32 w 63"/>
                  <a:gd name="T11" fmla="*/ 43 h 45"/>
                  <a:gd name="T12" fmla="*/ 39 w 63"/>
                  <a:gd name="T13" fmla="*/ 31 h 45"/>
                  <a:gd name="T14" fmla="*/ 38 w 63"/>
                  <a:gd name="T15" fmla="*/ 31 h 45"/>
                  <a:gd name="T16" fmla="*/ 37 w 63"/>
                  <a:gd name="T17" fmla="*/ 30 h 45"/>
                  <a:gd name="T18" fmla="*/ 39 w 63"/>
                  <a:gd name="T19" fmla="*/ 3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45"/>
                  <a:gd name="T32" fmla="*/ 63 w 63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45">
                    <a:moveTo>
                      <a:pt x="62" y="31"/>
                    </a:moveTo>
                    <a:lnTo>
                      <a:pt x="60" y="30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52" y="44"/>
                    </a:lnTo>
                    <a:lnTo>
                      <a:pt x="51" y="43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0" y="30"/>
                    </a:lnTo>
                    <a:lnTo>
                      <a:pt x="62" y="31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8" name="Freeform 106"/>
              <p:cNvSpPr>
                <a:spLocks/>
              </p:cNvSpPr>
              <p:nvPr/>
            </p:nvSpPr>
            <p:spPr bwMode="auto">
              <a:xfrm>
                <a:off x="2155" y="2048"/>
                <a:ext cx="49" cy="49"/>
              </a:xfrm>
              <a:custGeom>
                <a:avLst/>
                <a:gdLst>
                  <a:gd name="T0" fmla="*/ 32 w 56"/>
                  <a:gd name="T1" fmla="*/ 36 h 49"/>
                  <a:gd name="T2" fmla="*/ 7 w 56"/>
                  <a:gd name="T3" fmla="*/ 0 h 49"/>
                  <a:gd name="T4" fmla="*/ 0 w 56"/>
                  <a:gd name="T5" fmla="*/ 12 h 49"/>
                  <a:gd name="T6" fmla="*/ 26 w 56"/>
                  <a:gd name="T7" fmla="*/ 48 h 49"/>
                  <a:gd name="T8" fmla="*/ 25 w 56"/>
                  <a:gd name="T9" fmla="*/ 48 h 49"/>
                  <a:gd name="T10" fmla="*/ 32 w 56"/>
                  <a:gd name="T11" fmla="*/ 36 h 49"/>
                  <a:gd name="T12" fmla="*/ 32 w 56"/>
                  <a:gd name="T13" fmla="*/ 36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9"/>
                  <a:gd name="T23" fmla="*/ 56 w 56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9">
                    <a:moveTo>
                      <a:pt x="55" y="36"/>
                    </a:moveTo>
                    <a:lnTo>
                      <a:pt x="11" y="0"/>
                    </a:lnTo>
                    <a:lnTo>
                      <a:pt x="0" y="12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55" y="36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59" name="Freeform 107"/>
              <p:cNvSpPr>
                <a:spLocks/>
              </p:cNvSpPr>
              <p:nvPr/>
            </p:nvSpPr>
            <p:spPr bwMode="auto">
              <a:xfrm>
                <a:off x="2197" y="2089"/>
                <a:ext cx="59" cy="62"/>
              </a:xfrm>
              <a:custGeom>
                <a:avLst/>
                <a:gdLst>
                  <a:gd name="T0" fmla="*/ 41 w 66"/>
                  <a:gd name="T1" fmla="*/ 49 h 62"/>
                  <a:gd name="T2" fmla="*/ 8 w 66"/>
                  <a:gd name="T3" fmla="*/ 0 h 62"/>
                  <a:gd name="T4" fmla="*/ 0 w 66"/>
                  <a:gd name="T5" fmla="*/ 12 h 62"/>
                  <a:gd name="T6" fmla="*/ 33 w 66"/>
                  <a:gd name="T7" fmla="*/ 61 h 62"/>
                  <a:gd name="T8" fmla="*/ 41 w 66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2"/>
                  <a:gd name="T17" fmla="*/ 66 w 6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2">
                    <a:moveTo>
                      <a:pt x="65" y="49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52" y="61"/>
                    </a:lnTo>
                    <a:lnTo>
                      <a:pt x="65" y="49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60" name="Freeform 108"/>
              <p:cNvSpPr>
                <a:spLocks/>
              </p:cNvSpPr>
              <p:nvPr/>
            </p:nvSpPr>
            <p:spPr bwMode="auto">
              <a:xfrm>
                <a:off x="2248" y="2143"/>
                <a:ext cx="123" cy="143"/>
              </a:xfrm>
              <a:custGeom>
                <a:avLst/>
                <a:gdLst>
                  <a:gd name="T0" fmla="*/ 86 w 138"/>
                  <a:gd name="T1" fmla="*/ 129 h 143"/>
                  <a:gd name="T2" fmla="*/ 9 w 138"/>
                  <a:gd name="T3" fmla="*/ 0 h 143"/>
                  <a:gd name="T4" fmla="*/ 0 w 138"/>
                  <a:gd name="T5" fmla="*/ 12 h 143"/>
                  <a:gd name="T6" fmla="*/ 78 w 138"/>
                  <a:gd name="T7" fmla="*/ 142 h 143"/>
                  <a:gd name="T8" fmla="*/ 86 w 138"/>
                  <a:gd name="T9" fmla="*/ 129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43"/>
                  <a:gd name="T17" fmla="*/ 138 w 138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43">
                    <a:moveTo>
                      <a:pt x="137" y="129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124" y="142"/>
                    </a:lnTo>
                    <a:lnTo>
                      <a:pt x="137" y="129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61" name="Freeform 109"/>
              <p:cNvSpPr>
                <a:spLocks/>
              </p:cNvSpPr>
              <p:nvPr/>
            </p:nvSpPr>
            <p:spPr bwMode="auto">
              <a:xfrm>
                <a:off x="2363" y="2277"/>
                <a:ext cx="904" cy="1094"/>
              </a:xfrm>
              <a:custGeom>
                <a:avLst/>
                <a:gdLst>
                  <a:gd name="T0" fmla="*/ 634 w 1017"/>
                  <a:gd name="T1" fmla="*/ 1080 h 1094"/>
                  <a:gd name="T2" fmla="*/ 635 w 1017"/>
                  <a:gd name="T3" fmla="*/ 1080 h 1094"/>
                  <a:gd name="T4" fmla="*/ 9 w 1017"/>
                  <a:gd name="T5" fmla="*/ 0 h 1094"/>
                  <a:gd name="T6" fmla="*/ 0 w 1017"/>
                  <a:gd name="T7" fmla="*/ 14 h 1094"/>
                  <a:gd name="T8" fmla="*/ 627 w 1017"/>
                  <a:gd name="T9" fmla="*/ 1093 h 1094"/>
                  <a:gd name="T10" fmla="*/ 634 w 1017"/>
                  <a:gd name="T11" fmla="*/ 1080 h 10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7"/>
                  <a:gd name="T19" fmla="*/ 0 h 1094"/>
                  <a:gd name="T20" fmla="*/ 1017 w 1017"/>
                  <a:gd name="T21" fmla="*/ 1094 h 10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7" h="1094">
                    <a:moveTo>
                      <a:pt x="1015" y="1080"/>
                    </a:moveTo>
                    <a:lnTo>
                      <a:pt x="1016" y="1080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1003" y="1093"/>
                    </a:lnTo>
                    <a:lnTo>
                      <a:pt x="1015" y="108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62" name="Freeform 110"/>
              <p:cNvSpPr>
                <a:spLocks/>
              </p:cNvSpPr>
              <p:nvPr/>
            </p:nvSpPr>
            <p:spPr bwMode="auto">
              <a:xfrm>
                <a:off x="3260" y="3363"/>
                <a:ext cx="63" cy="65"/>
              </a:xfrm>
              <a:custGeom>
                <a:avLst/>
                <a:gdLst>
                  <a:gd name="T0" fmla="*/ 40 w 71"/>
                  <a:gd name="T1" fmla="*/ 59 h 65"/>
                  <a:gd name="T2" fmla="*/ 43 w 71"/>
                  <a:gd name="T3" fmla="*/ 52 h 65"/>
                  <a:gd name="T4" fmla="*/ 7 w 71"/>
                  <a:gd name="T5" fmla="*/ 0 h 65"/>
                  <a:gd name="T6" fmla="*/ 0 w 71"/>
                  <a:gd name="T7" fmla="*/ 12 h 65"/>
                  <a:gd name="T8" fmla="*/ 36 w 71"/>
                  <a:gd name="T9" fmla="*/ 64 h 65"/>
                  <a:gd name="T10" fmla="*/ 40 w 71"/>
                  <a:gd name="T11" fmla="*/ 59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65"/>
                  <a:gd name="T20" fmla="*/ 71 w 7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65">
                    <a:moveTo>
                      <a:pt x="64" y="59"/>
                    </a:moveTo>
                    <a:lnTo>
                      <a:pt x="70" y="52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59" y="64"/>
                    </a:lnTo>
                    <a:lnTo>
                      <a:pt x="64" y="59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63" name="Rectangle 112"/>
              <p:cNvSpPr>
                <a:spLocks noChangeArrowheads="1"/>
              </p:cNvSpPr>
              <p:nvPr/>
            </p:nvSpPr>
            <p:spPr bwMode="auto">
              <a:xfrm>
                <a:off x="1413" y="1090"/>
                <a:ext cx="5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zh-TW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HBeAg</a:t>
                </a:r>
              </a:p>
            </p:txBody>
          </p:sp>
          <p:sp>
            <p:nvSpPr>
              <p:cNvPr id="19564" name="Rectangle 113"/>
              <p:cNvSpPr>
                <a:spLocks noChangeArrowheads="1"/>
              </p:cNvSpPr>
              <p:nvPr/>
            </p:nvSpPr>
            <p:spPr bwMode="auto">
              <a:xfrm>
                <a:off x="3072" y="1067"/>
                <a:ext cx="6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zh-TW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anti-HBe</a:t>
                </a:r>
              </a:p>
            </p:txBody>
          </p:sp>
          <p:sp>
            <p:nvSpPr>
              <p:cNvPr id="19565" name="Rectangle 114"/>
              <p:cNvSpPr>
                <a:spLocks noChangeArrowheads="1"/>
              </p:cNvSpPr>
              <p:nvPr/>
            </p:nvSpPr>
            <p:spPr bwMode="auto">
              <a:xfrm>
                <a:off x="3082" y="1559"/>
                <a:ext cx="104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zh-TW" sz="2000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Total anti-HBc</a:t>
                </a:r>
              </a:p>
            </p:txBody>
          </p:sp>
          <p:sp>
            <p:nvSpPr>
              <p:cNvPr id="19566" name="Rectangle 115"/>
              <p:cNvSpPr>
                <a:spLocks noChangeArrowheads="1"/>
              </p:cNvSpPr>
              <p:nvPr/>
            </p:nvSpPr>
            <p:spPr bwMode="auto">
              <a:xfrm>
                <a:off x="2564" y="2358"/>
                <a:ext cx="9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zh-TW" sz="2000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IgM anti-HBc</a:t>
                </a:r>
              </a:p>
            </p:txBody>
          </p:sp>
          <p:sp>
            <p:nvSpPr>
              <p:cNvPr id="19567" name="Rectangle 116"/>
              <p:cNvSpPr>
                <a:spLocks noChangeArrowheads="1"/>
              </p:cNvSpPr>
              <p:nvPr/>
            </p:nvSpPr>
            <p:spPr bwMode="auto">
              <a:xfrm>
                <a:off x="4292" y="2323"/>
                <a:ext cx="6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zh-TW" sz="2000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anti-HBs</a:t>
                </a:r>
              </a:p>
            </p:txBody>
          </p:sp>
          <p:sp>
            <p:nvSpPr>
              <p:cNvPr id="19568" name="Rectangle 117"/>
              <p:cNvSpPr>
                <a:spLocks noChangeArrowheads="1"/>
              </p:cNvSpPr>
              <p:nvPr/>
            </p:nvSpPr>
            <p:spPr bwMode="auto">
              <a:xfrm>
                <a:off x="944" y="2364"/>
                <a:ext cx="54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zh-TW" sz="2000" b="1" dirty="0" err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HBsAg</a:t>
                </a:r>
                <a:endParaRPr lang="en-US" altLang="zh-TW" sz="2000" b="1" dirty="0">
                  <a:solidFill>
                    <a:srgbClr val="FFFFFF"/>
                  </a:solidFill>
                  <a:latin typeface="+mn-lt"/>
                  <a:ea typeface="PMingLiU" pitchFamily="18" charset="-120"/>
                </a:endParaRPr>
              </a:p>
            </p:txBody>
          </p:sp>
          <p:sp>
            <p:nvSpPr>
              <p:cNvPr id="19569" name="Rectangle 118"/>
              <p:cNvSpPr>
                <a:spLocks noChangeArrowheads="1"/>
              </p:cNvSpPr>
              <p:nvPr/>
            </p:nvSpPr>
            <p:spPr bwMode="auto">
              <a:xfrm>
                <a:off x="901" y="3506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0</a:t>
                </a:r>
              </a:p>
            </p:txBody>
          </p:sp>
          <p:sp>
            <p:nvSpPr>
              <p:cNvPr id="19570" name="Rectangle 119"/>
              <p:cNvSpPr>
                <a:spLocks noChangeArrowheads="1"/>
              </p:cNvSpPr>
              <p:nvPr/>
            </p:nvSpPr>
            <p:spPr bwMode="auto">
              <a:xfrm>
                <a:off x="1186" y="3506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4</a:t>
                </a:r>
              </a:p>
            </p:txBody>
          </p:sp>
          <p:sp>
            <p:nvSpPr>
              <p:cNvPr id="19571" name="Rectangle 120"/>
              <p:cNvSpPr>
                <a:spLocks noChangeArrowheads="1"/>
              </p:cNvSpPr>
              <p:nvPr/>
            </p:nvSpPr>
            <p:spPr bwMode="auto">
              <a:xfrm>
                <a:off x="1477" y="3506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8</a:t>
                </a:r>
              </a:p>
            </p:txBody>
          </p:sp>
          <p:sp>
            <p:nvSpPr>
              <p:cNvPr id="19572" name="Rectangle 121"/>
              <p:cNvSpPr>
                <a:spLocks noChangeArrowheads="1"/>
              </p:cNvSpPr>
              <p:nvPr/>
            </p:nvSpPr>
            <p:spPr bwMode="auto">
              <a:xfrm>
                <a:off x="1730" y="3506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12</a:t>
                </a:r>
              </a:p>
            </p:txBody>
          </p:sp>
          <p:sp>
            <p:nvSpPr>
              <p:cNvPr id="19573" name="Rectangle 122"/>
              <p:cNvSpPr>
                <a:spLocks noChangeArrowheads="1"/>
              </p:cNvSpPr>
              <p:nvPr/>
            </p:nvSpPr>
            <p:spPr bwMode="auto">
              <a:xfrm>
                <a:off x="2021" y="3506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16</a:t>
                </a:r>
              </a:p>
            </p:txBody>
          </p:sp>
          <p:sp>
            <p:nvSpPr>
              <p:cNvPr id="19574" name="Rectangle 123"/>
              <p:cNvSpPr>
                <a:spLocks noChangeArrowheads="1"/>
              </p:cNvSpPr>
              <p:nvPr/>
            </p:nvSpPr>
            <p:spPr bwMode="auto">
              <a:xfrm>
                <a:off x="2314" y="3510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20</a:t>
                </a:r>
              </a:p>
            </p:txBody>
          </p:sp>
          <p:sp>
            <p:nvSpPr>
              <p:cNvPr id="19575" name="Rectangle 124"/>
              <p:cNvSpPr>
                <a:spLocks noChangeArrowheads="1"/>
              </p:cNvSpPr>
              <p:nvPr/>
            </p:nvSpPr>
            <p:spPr bwMode="auto">
              <a:xfrm>
                <a:off x="2602" y="3506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24</a:t>
                </a:r>
              </a:p>
            </p:txBody>
          </p:sp>
          <p:sp>
            <p:nvSpPr>
              <p:cNvPr id="19576" name="Rectangle 125"/>
              <p:cNvSpPr>
                <a:spLocks noChangeArrowheads="1"/>
              </p:cNvSpPr>
              <p:nvPr/>
            </p:nvSpPr>
            <p:spPr bwMode="auto">
              <a:xfrm>
                <a:off x="2892" y="3506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28</a:t>
                </a:r>
              </a:p>
            </p:txBody>
          </p:sp>
          <p:sp>
            <p:nvSpPr>
              <p:cNvPr id="19577" name="Rectangle 126"/>
              <p:cNvSpPr>
                <a:spLocks noChangeArrowheads="1"/>
              </p:cNvSpPr>
              <p:nvPr/>
            </p:nvSpPr>
            <p:spPr bwMode="auto">
              <a:xfrm>
                <a:off x="3187" y="3506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32</a:t>
                </a:r>
              </a:p>
            </p:txBody>
          </p:sp>
          <p:sp>
            <p:nvSpPr>
              <p:cNvPr id="19578" name="Rectangle 127"/>
              <p:cNvSpPr>
                <a:spLocks noChangeArrowheads="1"/>
              </p:cNvSpPr>
              <p:nvPr/>
            </p:nvSpPr>
            <p:spPr bwMode="auto">
              <a:xfrm>
                <a:off x="3475" y="3510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36</a:t>
                </a:r>
              </a:p>
            </p:txBody>
          </p:sp>
          <p:sp>
            <p:nvSpPr>
              <p:cNvPr id="19579" name="Rectangle 128"/>
              <p:cNvSpPr>
                <a:spLocks noChangeArrowheads="1"/>
              </p:cNvSpPr>
              <p:nvPr/>
            </p:nvSpPr>
            <p:spPr bwMode="auto">
              <a:xfrm>
                <a:off x="4055" y="3506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52</a:t>
                </a:r>
              </a:p>
            </p:txBody>
          </p:sp>
          <p:sp>
            <p:nvSpPr>
              <p:cNvPr id="19580" name="Rectangle 129"/>
              <p:cNvSpPr>
                <a:spLocks noChangeArrowheads="1"/>
              </p:cNvSpPr>
              <p:nvPr/>
            </p:nvSpPr>
            <p:spPr bwMode="auto">
              <a:xfrm>
                <a:off x="4595" y="3506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zh-TW" altLang="en-US" b="1">
                    <a:solidFill>
                      <a:srgbClr val="FFFFFF"/>
                    </a:solidFill>
                    <a:latin typeface="+mn-lt"/>
                    <a:ea typeface="PMingLiU" pitchFamily="18" charset="-120"/>
                  </a:rPr>
                  <a:t>100</a:t>
                </a:r>
              </a:p>
            </p:txBody>
          </p:sp>
          <p:sp>
            <p:nvSpPr>
              <p:cNvPr id="19581" name="Text Box 130"/>
              <p:cNvSpPr txBox="1">
                <a:spLocks noChangeArrowheads="1"/>
              </p:cNvSpPr>
              <p:nvPr/>
            </p:nvSpPr>
            <p:spPr bwMode="auto">
              <a:xfrm>
                <a:off x="2653" y="618"/>
                <a:ext cx="24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zh-TW" sz="2400" dirty="0">
                    <a:solidFill>
                      <a:schemeClr val="bg1"/>
                    </a:solidFill>
                    <a:latin typeface="+mn-lt"/>
                  </a:rPr>
                  <a:t>Τυπική Ορολογική Πορεία</a:t>
                </a:r>
                <a:endParaRPr lang="en-US" altLang="zh-TW" sz="2400" dirty="0">
                  <a:solidFill>
                    <a:schemeClr val="bg1"/>
                  </a:solidFill>
                  <a:latin typeface="+mn-lt"/>
                  <a:ea typeface="PMingLiU" pitchFamily="18" charset="-120"/>
                </a:endParaRPr>
              </a:p>
            </p:txBody>
          </p:sp>
          <p:sp>
            <p:nvSpPr>
              <p:cNvPr id="19582" name="Text Box 131"/>
              <p:cNvSpPr txBox="1">
                <a:spLocks noChangeArrowheads="1"/>
              </p:cNvSpPr>
              <p:nvPr/>
            </p:nvSpPr>
            <p:spPr bwMode="auto">
              <a:xfrm>
                <a:off x="1749" y="3755"/>
                <a:ext cx="24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zh-TW" sz="2400" dirty="0">
                    <a:solidFill>
                      <a:schemeClr val="bg1"/>
                    </a:solidFill>
                    <a:latin typeface="+mn-lt"/>
                    <a:ea typeface="PMingLiU" pitchFamily="18" charset="-120"/>
                  </a:rPr>
                  <a:t>Εβδομάδες </a:t>
                </a:r>
                <a:r>
                  <a:rPr lang="el-GR" altLang="zh-TW" sz="2400" dirty="0" smtClean="0">
                    <a:solidFill>
                      <a:schemeClr val="bg1"/>
                    </a:solidFill>
                    <a:latin typeface="+mn-lt"/>
                    <a:ea typeface="PMingLiU" pitchFamily="18" charset="-120"/>
                  </a:rPr>
                  <a:t>έκθεσης </a:t>
                </a:r>
                <a:r>
                  <a:rPr lang="el-GR" altLang="zh-TW" sz="2400" dirty="0">
                    <a:solidFill>
                      <a:schemeClr val="bg1"/>
                    </a:solidFill>
                    <a:latin typeface="+mn-lt"/>
                    <a:ea typeface="PMingLiU" pitchFamily="18" charset="-120"/>
                  </a:rPr>
                  <a:t>στον </a:t>
                </a:r>
                <a:r>
                  <a:rPr lang="el-GR" altLang="zh-TW" sz="2400" dirty="0" err="1">
                    <a:solidFill>
                      <a:schemeClr val="bg1"/>
                    </a:solidFill>
                    <a:latin typeface="+mn-lt"/>
                    <a:ea typeface="PMingLiU" pitchFamily="18" charset="-120"/>
                  </a:rPr>
                  <a:t>ιο</a:t>
                </a:r>
                <a:endParaRPr lang="en-US" altLang="zh-TW" sz="2400" dirty="0">
                  <a:solidFill>
                    <a:schemeClr val="bg1"/>
                  </a:solidFill>
                  <a:latin typeface="+mn-lt"/>
                  <a:ea typeface="PMingLiU" pitchFamily="18" charset="-120"/>
                </a:endParaRPr>
              </a:p>
            </p:txBody>
          </p:sp>
          <p:sp>
            <p:nvSpPr>
              <p:cNvPr id="19583" name="Text Box 132"/>
              <p:cNvSpPr txBox="1">
                <a:spLocks noChangeArrowheads="1"/>
              </p:cNvSpPr>
              <p:nvPr/>
            </p:nvSpPr>
            <p:spPr bwMode="auto">
              <a:xfrm>
                <a:off x="158" y="1804"/>
                <a:ext cx="775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l-GR" altLang="zh-TW" sz="2400" dirty="0">
                    <a:solidFill>
                      <a:schemeClr val="bg1"/>
                    </a:solidFill>
                    <a:latin typeface="+mn-lt"/>
                    <a:ea typeface="PMingLiU" pitchFamily="18" charset="-120"/>
                  </a:rPr>
                  <a:t>Τίτλος αντισώματος</a:t>
                </a:r>
                <a:endParaRPr lang="en-US" altLang="zh-TW" sz="2400" dirty="0">
                  <a:solidFill>
                    <a:schemeClr val="bg1"/>
                  </a:solidFill>
                  <a:latin typeface="+mn-lt"/>
                  <a:ea typeface="PMingLiU" pitchFamily="18" charset="-120"/>
                </a:endParaRPr>
              </a:p>
            </p:txBody>
          </p:sp>
          <p:sp>
            <p:nvSpPr>
              <p:cNvPr id="19584" name="Line 133"/>
              <p:cNvSpPr>
                <a:spLocks noChangeShapeType="1"/>
              </p:cNvSpPr>
              <p:nvPr/>
            </p:nvSpPr>
            <p:spPr bwMode="auto">
              <a:xfrm>
                <a:off x="1202" y="1820"/>
                <a:ext cx="453" cy="31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9585" name="Line 134"/>
              <p:cNvSpPr>
                <a:spLocks noChangeShapeType="1"/>
              </p:cNvSpPr>
              <p:nvPr/>
            </p:nvSpPr>
            <p:spPr bwMode="auto">
              <a:xfrm rot="6430226">
                <a:off x="3356" y="3000"/>
                <a:ext cx="453" cy="31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Ηπατίτιδα </a:t>
            </a:r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86872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6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753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93998"/>
              </p:ext>
            </p:extLst>
          </p:nvPr>
        </p:nvGraphicFramePr>
        <p:xfrm>
          <a:off x="179388" y="1111425"/>
          <a:ext cx="8857108" cy="5557935"/>
        </p:xfrm>
        <a:graphic>
          <a:graphicData uri="http://schemas.openxmlformats.org/drawingml/2006/table">
            <a:tbl>
              <a:tblPr firstRow="1"/>
              <a:tblGrid>
                <a:gridCol w="1512292"/>
                <a:gridCol w="2232248"/>
                <a:gridCol w="5112568"/>
              </a:tblGrid>
              <a:tr h="618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Παράγοντες Μέτρησης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HBV αντιγόνο ή αντισώματα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Χρήση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8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HBsAg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Αντιγόνο επιφανείας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Χρόνιος φορέας ή οξεία ηπατίτιδα. Αρνητικοί εμβολιάζονται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Anti-HBs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Αντίσωμα έναντι HBsAg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Υπάρχει σε αυτούς που έχουν έρθει σε επαφή με το αντιγόνο επιφανείας Προσδιορίζει την ανοσοποίηση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HBeAg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Αντιγόνο e 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Μολυσμένοι που μεταδίδουν HBV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Anti-HBe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Αντίσωμα έναντι HBeAg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Μολυσμένοι που πιθανά να με μεταδίδουν HBV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Anti-HBc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Αντίσωμα έναντι HBcAg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Προσδιορίζει ασθενείς που είναι σε οξεία ή χρόνεια φάση. Δε παρουσιάζεται μετά την ανοσοποίηση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IgM anti-HBc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IgM αντίσωμα έναντι HBcAg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Χρόνιος ή τωρινός φορέας εμφανίζεται πριν το αντιγόνο επιφανείας (βοηθάει στην αναγνώριση περιστατικών που βρίσκονται σε περίοδο παραθύρου)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αντιγόνα και αντισώματα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2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Παθογόνα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Υπάρχουν πολλά παθογόνα που απειλούν τη ασφάλεια του προς μετάγγιση αίματος και προϊόντων του, ιστών και άλλων βιολογικών υλικών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 smtClean="0"/>
              <a:t>Υπάρχοντα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smtClean="0"/>
              <a:t>Αναδυόμενα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smtClean="0"/>
              <a:t>Επανεμφανιζόμενα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altLang="el-GR" dirty="0"/>
              <a:t> Αδύνατος ο έλεγχος σε όλα τα παθογόνα: </a:t>
            </a:r>
            <a:r>
              <a:rPr lang="el-GR" altLang="el-GR" b="1" dirty="0">
                <a:solidFill>
                  <a:srgbClr val="004A82"/>
                </a:solidFill>
              </a:rPr>
              <a:t>ο προσανατολισμός σε συγκεκριμένα και αποδεδειγμένα επικίνδυνα για τον άνθρωπο </a:t>
            </a:r>
            <a:r>
              <a:rPr lang="el-GR" altLang="el-GR" b="1" dirty="0" smtClean="0">
                <a:solidFill>
                  <a:srgbClr val="004A82"/>
                </a:solidFill>
              </a:rPr>
              <a:t>παθογόνα</a:t>
            </a:r>
            <a:r>
              <a:rPr lang="en-US" altLang="el-GR" b="1" dirty="0" smtClean="0">
                <a:solidFill>
                  <a:srgbClr val="004A82"/>
                </a:solidFill>
              </a:rPr>
              <a:t>.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76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96731"/>
              </p:ext>
            </p:extLst>
          </p:nvPr>
        </p:nvGraphicFramePr>
        <p:xfrm>
          <a:off x="395288" y="1323975"/>
          <a:ext cx="8351837" cy="4693880"/>
        </p:xfrm>
        <a:graphic>
          <a:graphicData uri="http://schemas.openxmlformats.org/drawingml/2006/table">
            <a:tbl>
              <a:tblPr/>
              <a:tblGrid>
                <a:gridCol w="2101850"/>
                <a:gridCol w="2173287"/>
                <a:gridCol w="4076700"/>
              </a:tblGrid>
              <a:tr h="1024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HBsAg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HBsAb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anti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HBcAb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anti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kumimoji="0" lang="el-GR" alt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HBc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Χρειάζεται εμβολιασμός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HBsAb (anti-HBs)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HBcAb (anti-HBc)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Θετικό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 ή Θετικό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Παρουσιάζονται αντισώματα έναντι του αντιγόνου επιφανείας και του πυρηνικού. Υπάρχει εμβολιασμός. Δε μεταδίδεται η νόσος.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4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HBsAb (anti-HBs)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HBcAb (anti-HBc)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Θετικό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 ή Θετικό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Νέα λοίμωξη ή χρόνιος φορέας. Υπάρχει Ηπατίτιδα Β. Μεταδίδεται η νόσος.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4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HBsAb (anti-HBs)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HBcAb (anti-HBc)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Αρνητικό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Θετικό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Πιθανά να βρίσκεται στο παράθυρο της λοίμωξης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28" name="Text Box 161"/>
          <p:cNvSpPr txBox="1">
            <a:spLocks noChangeArrowheads="1"/>
          </p:cNvSpPr>
          <p:nvPr/>
        </p:nvSpPr>
        <p:spPr bwMode="auto">
          <a:xfrm>
            <a:off x="2268538" y="333375"/>
            <a:ext cx="506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chemeClr val="bg1"/>
                </a:solidFill>
              </a:rPr>
              <a:t>Πότε Χρειάζεται Εμβόλιο;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Εμβόλιο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Τι Ελέγχουμε για την Ασφάλεια του Αίματος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b="1" dirty="0" err="1"/>
              <a:t>HBsAg</a:t>
            </a:r>
            <a:r>
              <a:rPr lang="el-GR" altLang="el-GR" dirty="0"/>
              <a:t>: υποχρεωτικός έλεγχος όλων των </a:t>
            </a:r>
            <a:r>
              <a:rPr lang="el-GR" altLang="el-GR" dirty="0" smtClean="0"/>
              <a:t>αιμοδοτών.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Επί επαναλαμβανόμενα θετικού αποτελέσματος εφαρμογή </a:t>
            </a:r>
            <a:r>
              <a:rPr lang="el-GR" altLang="el-GR" b="1" dirty="0"/>
              <a:t>δοκιμασίας εξουδετέρωσης </a:t>
            </a:r>
            <a:r>
              <a:rPr lang="el-GR" altLang="el-GR" dirty="0"/>
              <a:t>από το αντίστοιχο ειδικό αντίσωμα (ανταγωνιστική </a:t>
            </a:r>
            <a:r>
              <a:rPr lang="el-GR" altLang="el-GR" dirty="0" err="1"/>
              <a:t>elisa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Επιπρόσθετη επιβεβαίωση και καθορισμός σταδίου λοίμωξης του θετικού δότη με έλεγχο των υπόλοιπων δεικτών </a:t>
            </a:r>
            <a:r>
              <a:rPr lang="el-GR" altLang="el-GR" b="1" dirty="0" err="1"/>
              <a:t>anti</a:t>
            </a:r>
            <a:r>
              <a:rPr lang="el-GR" altLang="el-GR" b="1" dirty="0"/>
              <a:t>-</a:t>
            </a:r>
            <a:r>
              <a:rPr lang="el-GR" altLang="el-GR" b="1" dirty="0" err="1"/>
              <a:t>HBc</a:t>
            </a:r>
            <a:r>
              <a:rPr lang="el-GR" altLang="el-GR" b="1" dirty="0"/>
              <a:t>, </a:t>
            </a:r>
            <a:r>
              <a:rPr lang="el-GR" altLang="el-GR" b="1" dirty="0" err="1"/>
              <a:t>HBeAg</a:t>
            </a:r>
            <a:r>
              <a:rPr lang="el-GR" altLang="el-GR" b="1" dirty="0"/>
              <a:t> και </a:t>
            </a:r>
            <a:r>
              <a:rPr lang="el-GR" altLang="el-GR" b="1" dirty="0" err="1" smtClean="0"/>
              <a:t>anti</a:t>
            </a:r>
            <a:r>
              <a:rPr lang="el-GR" altLang="el-GR" b="1" dirty="0" smtClean="0"/>
              <a:t>-H</a:t>
            </a:r>
            <a:r>
              <a:rPr lang="en-US" altLang="el-GR" b="1" dirty="0" smtClean="0"/>
              <a:t>b</a:t>
            </a:r>
            <a:r>
              <a:rPr lang="el-GR" altLang="el-GR" b="1" dirty="0" smtClean="0"/>
              <a:t>e.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Ο έλεγχος ρουτίνας του </a:t>
            </a:r>
            <a:r>
              <a:rPr lang="el-GR" altLang="el-GR" dirty="0" err="1"/>
              <a:t>anti</a:t>
            </a:r>
            <a:r>
              <a:rPr lang="el-GR" altLang="el-GR" dirty="0"/>
              <a:t>-</a:t>
            </a:r>
            <a:r>
              <a:rPr lang="el-GR" altLang="el-GR" dirty="0" err="1"/>
              <a:t>HBc</a:t>
            </a:r>
            <a:r>
              <a:rPr lang="el-GR" altLang="el-GR" dirty="0"/>
              <a:t> δεν είναι υποχρεωτικός μπορεί όμως να εφαρμόζεται </a:t>
            </a:r>
            <a:r>
              <a:rPr lang="el-GR" altLang="el-GR" dirty="0" err="1"/>
              <a:t>κατ΄</a:t>
            </a:r>
            <a:r>
              <a:rPr lang="el-GR" altLang="el-GR" dirty="0"/>
              <a:t> επιλογή σε συγκεκριμένους </a:t>
            </a:r>
            <a:r>
              <a:rPr lang="el-GR" altLang="el-GR" dirty="0" smtClean="0"/>
              <a:t>δότες.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/>
              <a:t>HBV-DNA </a:t>
            </a:r>
            <a:r>
              <a:rPr lang="el-GR" altLang="el-GR" dirty="0"/>
              <a:t>στα Κέντρα Μοριακού </a:t>
            </a:r>
            <a:r>
              <a:rPr lang="el-GR" altLang="el-GR" dirty="0" smtClean="0"/>
              <a:t>Ελέγχου.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10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6" descr="File:HCV EM pictu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4" y="1773238"/>
            <a:ext cx="5472113" cy="384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altLang="el-GR" dirty="0"/>
              <a:t>Ελεγχόμενα </a:t>
            </a:r>
            <a:r>
              <a:rPr lang="el-GR" altLang="el-GR" dirty="0" smtClean="0"/>
              <a:t>Παθογόνα</a:t>
            </a:r>
            <a:br>
              <a:rPr lang="el-GR" altLang="el-GR" dirty="0" smtClean="0"/>
            </a:br>
            <a:r>
              <a:rPr lang="en-US" dirty="0" smtClean="0"/>
              <a:t>Hepatitis </a:t>
            </a:r>
            <a:r>
              <a:rPr lang="en-US" dirty="0"/>
              <a:t>C Virus (HCV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1043609" y="5744289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HCV EM picture </a:t>
            </a:r>
            <a:r>
              <a:rPr lang="en-US" sz="1200" dirty="0" smtClean="0">
                <a:latin typeface="+mn-lt"/>
                <a:hlinkClick r:id="rId3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TimVickers"/>
              </a:rPr>
              <a:t>TimVickers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25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r>
              <a:rPr lang="en-US" dirty="0"/>
              <a:t>(HCV)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Απομονώθηκε το 1989 και θεωρήθηκε υπεύθυνος για</a:t>
            </a:r>
            <a:r>
              <a:rPr lang="en-US" altLang="el-GR" dirty="0"/>
              <a:t> </a:t>
            </a:r>
            <a:r>
              <a:rPr lang="el-GR" altLang="el-GR" dirty="0"/>
              <a:t>το 90% των ΜΑ-ΜΒ περιπτώσεων ηπατίτιδας</a:t>
            </a:r>
            <a:r>
              <a:rPr lang="en-US" altLang="el-GR" dirty="0"/>
              <a:t> </a:t>
            </a:r>
            <a:r>
              <a:rPr lang="el-GR" altLang="el-GR" dirty="0"/>
              <a:t>οφειλόμενης σε μετάγγιση και για σποραδικές</a:t>
            </a:r>
            <a:r>
              <a:rPr lang="en-US" altLang="el-GR" dirty="0"/>
              <a:t> </a:t>
            </a:r>
            <a:r>
              <a:rPr lang="el-GR" altLang="el-GR" dirty="0"/>
              <a:t>λοιμώξεις άγνωστης </a:t>
            </a:r>
            <a:r>
              <a:rPr lang="el-GR" altLang="el-GR" dirty="0" smtClean="0"/>
              <a:t>προέλευσης.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Απασχολεί σε σημαντικό βαθμό τον παγκόσμιο τομέα</a:t>
            </a:r>
            <a:r>
              <a:rPr lang="en-US" altLang="el-GR" dirty="0"/>
              <a:t> </a:t>
            </a:r>
            <a:r>
              <a:rPr lang="el-GR" altLang="el-GR" dirty="0"/>
              <a:t>υγείας, όπου υπολογίζεται ότι περίπου 200 εκ.</a:t>
            </a:r>
            <a:r>
              <a:rPr lang="en-US" altLang="el-GR" dirty="0"/>
              <a:t> </a:t>
            </a:r>
            <a:r>
              <a:rPr lang="el-GR" altLang="el-GR" dirty="0"/>
              <a:t>άνθρωποι είναι χρόνιοι φορείς του </a:t>
            </a:r>
            <a:r>
              <a:rPr lang="el-GR" altLang="el-GR" dirty="0" smtClean="0"/>
              <a:t>ιού.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Μεταδίδεται αποκλειστικά με αίμα. Στις ανεπτυγμένες</a:t>
            </a:r>
            <a:r>
              <a:rPr lang="en-US" altLang="el-GR" dirty="0"/>
              <a:t> </a:t>
            </a:r>
            <a:r>
              <a:rPr lang="el-GR" altLang="el-GR" dirty="0"/>
              <a:t>χώρες το 90% των χρόνιων φορέων έχουν μολυνθεί</a:t>
            </a:r>
            <a:r>
              <a:rPr lang="en-US" altLang="el-GR" dirty="0"/>
              <a:t> </a:t>
            </a:r>
            <a:r>
              <a:rPr lang="el-GR" altLang="el-GR" dirty="0"/>
              <a:t>κύρια με μετάγγιση ή ενδοφλέβια χρήση </a:t>
            </a:r>
            <a:r>
              <a:rPr lang="el-GR" altLang="el-GR" dirty="0" smtClean="0"/>
              <a:t>ουσιών.</a:t>
            </a:r>
            <a:endParaRPr lang="en-US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Στις</a:t>
            </a:r>
            <a:r>
              <a:rPr lang="en-US" altLang="el-GR" dirty="0"/>
              <a:t> </a:t>
            </a:r>
            <a:r>
              <a:rPr lang="el-GR" altLang="el-GR" dirty="0"/>
              <a:t>αναπτυσσόμενες χώρες η μόλυνση κύρια προέρχεται</a:t>
            </a:r>
            <a:r>
              <a:rPr lang="en-US" altLang="el-GR" dirty="0"/>
              <a:t> </a:t>
            </a:r>
            <a:r>
              <a:rPr lang="el-GR" altLang="el-GR" dirty="0"/>
              <a:t>από χρήση μολυσμένων ιατρικών ειδών ή μετάγγιση</a:t>
            </a:r>
            <a:r>
              <a:rPr lang="en-US" altLang="el-GR" dirty="0"/>
              <a:t> </a:t>
            </a:r>
            <a:r>
              <a:rPr lang="el-GR" altLang="el-GR" dirty="0"/>
              <a:t>ελλιπώς ελεγμένου αίματος και προϊόντων </a:t>
            </a:r>
            <a:r>
              <a:rPr lang="el-GR" altLang="el-GR" dirty="0" smtClean="0"/>
              <a:t>του.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00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File:HCV 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24744"/>
            <a:ext cx="6076950" cy="499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Δομή </a:t>
            </a:r>
            <a:r>
              <a:rPr lang="en-US" dirty="0"/>
              <a:t>HCV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533524" y="6237312"/>
            <a:ext cx="6076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HCV </a:t>
            </a:r>
            <a:r>
              <a:rPr lang="en-US" sz="1200" dirty="0" smtClean="0">
                <a:latin typeface="+mn-lt"/>
                <a:hlinkClick r:id="rId3"/>
              </a:rPr>
              <a:t>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Grook Da Oger"/>
              </a:rPr>
              <a:t>Grook</a:t>
            </a:r>
            <a:r>
              <a:rPr lang="en-US" sz="1200" dirty="0">
                <a:latin typeface="+mn-lt"/>
                <a:hlinkClick r:id="rId4" tooltip="User:Grook Da Oger"/>
              </a:rPr>
              <a:t> Da </a:t>
            </a:r>
            <a:r>
              <a:rPr lang="en-US" sz="1200" dirty="0" err="1">
                <a:latin typeface="+mn-lt"/>
                <a:hlinkClick r:id="rId4" tooltip="User:Grook Da Oger"/>
              </a:rPr>
              <a:t>Oger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44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File:HepC re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95436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Κύκλος </a:t>
            </a:r>
            <a:r>
              <a:rPr lang="el-GR" dirty="0" smtClean="0"/>
              <a:t>Ζωής του Ιού </a:t>
            </a:r>
            <a:r>
              <a:rPr lang="en-US" dirty="0"/>
              <a:t>HCV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899592" y="6320353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HCV EM picture </a:t>
            </a:r>
            <a:r>
              <a:rPr lang="en-US" sz="1200" dirty="0" smtClean="0">
                <a:latin typeface="+mn-lt"/>
                <a:hlinkClick r:id="rId3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TimVickers"/>
              </a:rPr>
              <a:t>TimVickers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9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Ηπατίτιδα 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Ηπατίτιδα C είναι αυστηρά ανθρώπινη </a:t>
            </a:r>
            <a:r>
              <a:rPr lang="el-GR" dirty="0" smtClean="0"/>
              <a:t>ασθένεια.</a:t>
            </a:r>
            <a:endParaRPr lang="el-GR" dirty="0"/>
          </a:p>
          <a:p>
            <a:r>
              <a:rPr lang="el-GR" dirty="0"/>
              <a:t>Δε μπορεί να μεταδοθεί από </a:t>
            </a:r>
            <a:r>
              <a:rPr lang="el-GR" dirty="0" smtClean="0"/>
              <a:t>και προς </a:t>
            </a:r>
            <a:r>
              <a:rPr lang="el-GR" dirty="0"/>
              <a:t>τα ζώα, γεγονός που κάνει και την έρευνα </a:t>
            </a:r>
            <a:r>
              <a:rPr lang="el-GR" dirty="0" smtClean="0"/>
              <a:t>πιο δύσκολη.</a:t>
            </a:r>
            <a:endParaRPr lang="el-GR" dirty="0"/>
          </a:p>
          <a:p>
            <a:r>
              <a:rPr lang="el-GR" dirty="0"/>
              <a:t>Δεν υπάρχει εμβόλιο για την πρόληψή </a:t>
            </a:r>
            <a:r>
              <a:rPr lang="el-GR" dirty="0" smtClean="0"/>
              <a:t>της.</a:t>
            </a:r>
            <a:endParaRPr lang="el-GR" dirty="0"/>
          </a:p>
          <a:p>
            <a:r>
              <a:rPr lang="el-GR" dirty="0"/>
              <a:t>Η οξεία Ηπατίτιδα C (πρώτοι 6 μήνες) είναι σε ποσοστό 60-70% </a:t>
            </a:r>
            <a:r>
              <a:rPr lang="el-GR" dirty="0" err="1"/>
              <a:t>ασυμπτωματική</a:t>
            </a:r>
            <a:r>
              <a:rPr lang="el-GR" dirty="0"/>
              <a:t> και η κεραυνοβόλος είναι εξαιρετικά </a:t>
            </a:r>
            <a:r>
              <a:rPr lang="el-GR" dirty="0" smtClean="0"/>
              <a:t>σπάνια.</a:t>
            </a:r>
            <a:endParaRPr lang="el-GR" dirty="0"/>
          </a:p>
          <a:p>
            <a:r>
              <a:rPr lang="el-GR" dirty="0"/>
              <a:t>Ο ιός προκαλεί χρόνια ηπατίτιδα (&gt;6 μήνες), συνήθως </a:t>
            </a:r>
            <a:r>
              <a:rPr lang="el-GR" dirty="0" err="1"/>
              <a:t>ασυμπτωματική</a:t>
            </a:r>
            <a:r>
              <a:rPr lang="el-GR" dirty="0"/>
              <a:t>, σε ποσοστό 70%-80% των προσβεβλημένων ατόμων και κατά μεγάλο ποσοστό οδηγεί σε σοβαρή ηπατοπάθεια και κίρρωση </a:t>
            </a:r>
            <a:r>
              <a:rPr lang="el-GR" dirty="0" smtClean="0"/>
              <a:t>ήπατος.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49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File:HCV prevalence 19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" y="1412403"/>
            <a:ext cx="9027494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 (</a:t>
            </a:r>
            <a:r>
              <a:rPr lang="en-US" dirty="0" smtClean="0"/>
              <a:t>HCV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534509" y="5589240"/>
            <a:ext cx="6076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HCV prevalence </a:t>
            </a:r>
            <a:r>
              <a:rPr lang="en-US" sz="1200" dirty="0" smtClean="0">
                <a:latin typeface="+mn-lt"/>
                <a:hlinkClick r:id="rId3"/>
              </a:rPr>
              <a:t>1999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hilippN"/>
              </a:rPr>
              <a:t>PhilippN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04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Ομάδες Υψηλού </a:t>
            </a:r>
            <a:r>
              <a:rPr lang="el-GR" dirty="0" smtClean="0"/>
              <a:t>Κινδύνου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μεγαλύτερα ποσοστά απαντούν σε:</a:t>
            </a:r>
          </a:p>
          <a:p>
            <a:pPr lvl="1"/>
            <a:r>
              <a:rPr lang="el-GR" dirty="0" smtClean="0"/>
              <a:t>χρήστες </a:t>
            </a:r>
            <a:r>
              <a:rPr lang="el-GR" dirty="0"/>
              <a:t>ενδοφλεβίως χορηγούμενων </a:t>
            </a:r>
            <a:r>
              <a:rPr lang="el-GR" dirty="0" smtClean="0"/>
              <a:t>ουσιών.</a:t>
            </a:r>
            <a:endParaRPr lang="el-GR" dirty="0"/>
          </a:p>
          <a:p>
            <a:pPr lvl="1"/>
            <a:r>
              <a:rPr lang="el-GR" dirty="0" smtClean="0"/>
              <a:t>αιμορροφιλικούς </a:t>
            </a:r>
            <a:r>
              <a:rPr lang="el-GR" dirty="0"/>
              <a:t>που χρησιμοποίησαν </a:t>
            </a:r>
            <a:r>
              <a:rPr lang="el-GR" dirty="0" smtClean="0"/>
              <a:t>παράγοντες πήξης </a:t>
            </a:r>
            <a:r>
              <a:rPr lang="el-GR" dirty="0"/>
              <a:t>ετών πριν το </a:t>
            </a:r>
            <a:r>
              <a:rPr lang="el-GR" dirty="0" smtClean="0"/>
              <a:t>1987.</a:t>
            </a:r>
            <a:endParaRPr lang="el-GR" dirty="0"/>
          </a:p>
          <a:p>
            <a:pPr lvl="1"/>
            <a:r>
              <a:rPr lang="el-GR" dirty="0" smtClean="0"/>
              <a:t>άτομα </a:t>
            </a:r>
            <a:r>
              <a:rPr lang="el-GR" dirty="0"/>
              <a:t>που μεταγγίσθηκαν με αίμα και παράγωγα πριν το </a:t>
            </a:r>
            <a:r>
              <a:rPr lang="el-GR" dirty="0" smtClean="0"/>
              <a:t>1992.</a:t>
            </a:r>
            <a:endParaRPr lang="el-GR" dirty="0"/>
          </a:p>
          <a:p>
            <a:pPr lvl="1"/>
            <a:r>
              <a:rPr lang="el-GR" dirty="0" smtClean="0"/>
              <a:t>ασθενείς </a:t>
            </a:r>
            <a:r>
              <a:rPr lang="el-GR" dirty="0"/>
              <a:t>που κάνουν </a:t>
            </a:r>
            <a:r>
              <a:rPr lang="el-GR" dirty="0" err="1" smtClean="0"/>
              <a:t>αιμοδιάλυση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ένα </a:t>
            </a:r>
            <a:r>
              <a:rPr lang="el-GR" dirty="0"/>
              <a:t>5% μετά από τρύπημα </a:t>
            </a:r>
            <a:r>
              <a:rPr lang="el-GR" dirty="0" smtClean="0"/>
              <a:t>βελόνας.</a:t>
            </a:r>
            <a:endParaRPr lang="el-GR" dirty="0"/>
          </a:p>
          <a:p>
            <a:pPr lvl="1"/>
            <a:r>
              <a:rPr lang="el-GR" dirty="0" smtClean="0"/>
              <a:t>ένα </a:t>
            </a:r>
            <a:r>
              <a:rPr lang="el-GR" dirty="0"/>
              <a:t>3-5% των βρεφών που γεννιούνται από θετικές </a:t>
            </a:r>
            <a:r>
              <a:rPr lang="el-GR" dirty="0" smtClean="0"/>
              <a:t>μητέρες.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62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Τρόποι </a:t>
            </a:r>
            <a:r>
              <a:rPr lang="el-GR" dirty="0" smtClean="0"/>
              <a:t>Μετάδοσης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b="1" dirty="0"/>
              <a:t>Οι κύριες αιτίες μετάδοσης του ιού είναι: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Μετάγγιση </a:t>
            </a:r>
            <a:r>
              <a:rPr lang="el-GR" altLang="el-GR" dirty="0"/>
              <a:t>αίματος και παραγώγων του (10</a:t>
            </a:r>
            <a:r>
              <a:rPr lang="el-GR" altLang="el-GR" dirty="0" smtClean="0"/>
              <a:t>%).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Ενδοφλέβια </a:t>
            </a:r>
            <a:r>
              <a:rPr lang="el-GR" altLang="el-GR" dirty="0"/>
              <a:t>χρήση ουσιών (60</a:t>
            </a:r>
            <a:r>
              <a:rPr lang="el-GR" altLang="el-GR" dirty="0" smtClean="0"/>
              <a:t>%).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Εργασία </a:t>
            </a:r>
            <a:r>
              <a:rPr lang="el-GR" altLang="el-GR" dirty="0"/>
              <a:t>σε χώρους έκθεσης σε μολυσματικούς παράγοντες π.χ. </a:t>
            </a:r>
            <a:r>
              <a:rPr lang="el-GR" altLang="el-GR" dirty="0" smtClean="0"/>
              <a:t>νοσοκομεία.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Πολλαπλοί </a:t>
            </a:r>
            <a:r>
              <a:rPr lang="el-GR" altLang="el-GR" dirty="0"/>
              <a:t>σεξουαλικοί </a:t>
            </a:r>
            <a:r>
              <a:rPr lang="el-GR" altLang="el-GR" dirty="0" smtClean="0"/>
              <a:t>σύντροφοι.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Σύντροφος </a:t>
            </a:r>
            <a:r>
              <a:rPr lang="el-GR" altLang="el-GR" dirty="0"/>
              <a:t>με ιστορικό ηπατίτιδας και υιοθέτηση πρακτικών υψηλού </a:t>
            </a:r>
            <a:r>
              <a:rPr lang="el-GR" altLang="el-GR" dirty="0" smtClean="0"/>
              <a:t>κινδύνου.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Χαμηλό </a:t>
            </a:r>
            <a:r>
              <a:rPr lang="el-GR" altLang="el-GR" dirty="0"/>
              <a:t>κοινωνικοοικονομικό επίπεδο (10</a:t>
            </a:r>
            <a:r>
              <a:rPr lang="el-GR" altLang="el-GR" dirty="0" smtClean="0"/>
              <a:t>%).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Κατά </a:t>
            </a:r>
            <a:r>
              <a:rPr lang="el-GR" altLang="el-GR" dirty="0"/>
              <a:t>5%-6% από HCV (+) θετική μητέρα κατά το τοκετό (14-17% σε </a:t>
            </a:r>
            <a:r>
              <a:rPr lang="el-GR" altLang="el-GR" dirty="0" err="1"/>
              <a:t>συνλοίμωξη</a:t>
            </a:r>
            <a:r>
              <a:rPr lang="el-GR" altLang="el-GR" dirty="0"/>
              <a:t> με HIV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78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Υποχρεωτικά </a:t>
            </a:r>
            <a:r>
              <a:rPr lang="el-GR" dirty="0" smtClean="0"/>
              <a:t>Παθογόνα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παθογόνα που αποτελούσαν και εξακολουθούν να αποτελούν απειλή για τους μεταγγιζόμενους ασθενείς, αφού μεταδίδονται με το αίμα και εντάσσονται στα υποχρεωτικά ελεγχόμενα παθογόνα στην Αιμοδοσία, είναι:</a:t>
            </a:r>
          </a:p>
          <a:p>
            <a:pPr lvl="1"/>
            <a:r>
              <a:rPr lang="en-US" dirty="0" smtClean="0"/>
              <a:t>HBV,</a:t>
            </a:r>
            <a:endParaRPr lang="en-US" dirty="0"/>
          </a:p>
          <a:p>
            <a:pPr lvl="1"/>
            <a:r>
              <a:rPr lang="en-US" dirty="0" smtClean="0"/>
              <a:t>HCV,</a:t>
            </a:r>
            <a:endParaRPr lang="en-US" dirty="0"/>
          </a:p>
          <a:p>
            <a:pPr lvl="1"/>
            <a:r>
              <a:rPr lang="en-US" dirty="0"/>
              <a:t>HIV </a:t>
            </a:r>
            <a:r>
              <a:rPr lang="en-US" dirty="0" smtClean="0"/>
              <a:t>1+2,</a:t>
            </a:r>
            <a:endParaRPr lang="en-US" dirty="0"/>
          </a:p>
          <a:p>
            <a:pPr lvl="1"/>
            <a:r>
              <a:rPr lang="en-US" dirty="0"/>
              <a:t>HTLV </a:t>
            </a:r>
            <a:r>
              <a:rPr lang="en-US" dirty="0" smtClean="0"/>
              <a:t>I/II,</a:t>
            </a:r>
            <a:endParaRPr lang="en-US" dirty="0"/>
          </a:p>
          <a:p>
            <a:pPr lvl="1"/>
            <a:r>
              <a:rPr lang="el-GR" dirty="0"/>
              <a:t>Σύφιλη (</a:t>
            </a:r>
            <a:r>
              <a:rPr lang="en-US" dirty="0"/>
              <a:t>Treponema pallidum</a:t>
            </a:r>
            <a:r>
              <a:rPr lang="en-US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2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7" descr="Hepatitis_C_se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33475"/>
            <a:ext cx="856932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</a:t>
            </a:r>
            <a:r>
              <a:rPr lang="el-GR" dirty="0" smtClean="0"/>
              <a:t>Λοίμωξη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90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Εργαστηριακός </a:t>
            </a:r>
            <a:r>
              <a:rPr lang="el-GR" dirty="0" smtClean="0"/>
              <a:t>Έλεγχος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el-GR" dirty="0"/>
              <a:t>Το Μάιο του 1990 ξεκίνησε ο έλεγχος ρουτίνας των αιμοδοτών για </a:t>
            </a:r>
            <a:r>
              <a:rPr lang="el-GR" dirty="0" err="1" smtClean="0"/>
              <a:t>anti</a:t>
            </a:r>
            <a:r>
              <a:rPr lang="el-GR" dirty="0" smtClean="0"/>
              <a:t>-HCV.</a:t>
            </a:r>
            <a:endParaRPr lang="el-GR" dirty="0"/>
          </a:p>
          <a:p>
            <a:r>
              <a:rPr lang="el-GR" dirty="0"/>
              <a:t>Τον Ιούλιο του 1992 κυκλοφόρησαν στο εμπόριο δοκιμασίες μεγαλύτερης ευαισθησίας που κατάφεραν να μειώσουν το κίνδυνο μετάδοσης του ιού σε ποσοστό 0.001% / μονάδα </a:t>
            </a:r>
            <a:r>
              <a:rPr lang="el-GR" dirty="0" smtClean="0"/>
              <a:t>μετάγγισης.</a:t>
            </a:r>
            <a:endParaRPr lang="el-GR" dirty="0"/>
          </a:p>
          <a:p>
            <a:r>
              <a:rPr lang="el-GR" dirty="0"/>
              <a:t>Η εργαστηριακή διάγνωση της Ηπατίτιδας </a:t>
            </a:r>
            <a:r>
              <a:rPr lang="el-GR" dirty="0" smtClean="0"/>
              <a:t>C περιλαμβάνει</a:t>
            </a:r>
            <a:r>
              <a:rPr lang="el-GR" dirty="0"/>
              <a:t>: Ορολογικό έλεγχο – Επιβεβαιωτική δοκιμασία (RIBA, LIA) – Μοριακό έλεγχο (ΝΑΤ</a:t>
            </a:r>
            <a:r>
              <a:rPr lang="el-GR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43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Εργαστηριακός </a:t>
            </a:r>
            <a:r>
              <a:rPr lang="el-GR" dirty="0" smtClean="0"/>
              <a:t>Έλεγχος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algn="just">
              <a:buFontTx/>
              <a:buChar char="•"/>
            </a:pPr>
            <a:r>
              <a:rPr lang="el-GR" altLang="el-GR" b="1" dirty="0" smtClean="0"/>
              <a:t>HCV </a:t>
            </a:r>
            <a:r>
              <a:rPr lang="el-GR" altLang="el-GR" b="1" dirty="0"/>
              <a:t>RNA </a:t>
            </a:r>
            <a:r>
              <a:rPr lang="el-GR" altLang="el-GR" b="1" dirty="0" err="1"/>
              <a:t>test</a:t>
            </a:r>
            <a:r>
              <a:rPr lang="el-GR" altLang="el-GR" b="1" dirty="0"/>
              <a:t> ποιοτικό</a:t>
            </a:r>
            <a:r>
              <a:rPr lang="el-GR" altLang="el-GR" dirty="0"/>
              <a:t>, θετικό ή αρνητικό ανάλογα αν ανιχνεύει ή δεν ανιχνεύει το RNA του </a:t>
            </a:r>
            <a:r>
              <a:rPr lang="el-GR" altLang="el-GR" dirty="0" smtClean="0"/>
              <a:t>ιού.</a:t>
            </a:r>
            <a:endParaRPr lang="el-GR" altLang="el-GR" dirty="0"/>
          </a:p>
          <a:p>
            <a:pPr marL="355600" indent="0" algn="just">
              <a:spcBef>
                <a:spcPts val="0"/>
              </a:spcBef>
              <a:buNone/>
            </a:pPr>
            <a:r>
              <a:rPr lang="el-GR" altLang="el-GR" dirty="0"/>
              <a:t>Είναι το τεστ που χρησιμοποιείται για τον έλεγχο των </a:t>
            </a:r>
            <a:r>
              <a:rPr lang="el-GR" altLang="el-GR" dirty="0" smtClean="0"/>
              <a:t>αιμοδοτών.</a:t>
            </a:r>
            <a:endParaRPr lang="el-GR" altLang="el-GR" dirty="0"/>
          </a:p>
          <a:p>
            <a:pPr algn="just">
              <a:buFontTx/>
              <a:buChar char="•"/>
            </a:pPr>
            <a:r>
              <a:rPr lang="el-GR" altLang="el-GR" b="1" dirty="0" smtClean="0"/>
              <a:t>HCV </a:t>
            </a:r>
            <a:r>
              <a:rPr lang="el-GR" altLang="el-GR" b="1" dirty="0"/>
              <a:t>RNA </a:t>
            </a:r>
            <a:r>
              <a:rPr lang="el-GR" altLang="el-GR" b="1" dirty="0" err="1"/>
              <a:t>test</a:t>
            </a:r>
            <a:r>
              <a:rPr lang="el-GR" altLang="el-GR" b="1" dirty="0"/>
              <a:t> ποσοτικό </a:t>
            </a:r>
            <a:r>
              <a:rPr lang="el-GR" altLang="el-GR" dirty="0"/>
              <a:t>(μετρά το </a:t>
            </a:r>
            <a:r>
              <a:rPr lang="el-GR" altLang="el-GR" dirty="0" err="1"/>
              <a:t>ιικό</a:t>
            </a:r>
            <a:r>
              <a:rPr lang="el-GR" altLang="el-GR" dirty="0"/>
              <a:t> φορτίο) και - </a:t>
            </a:r>
            <a:r>
              <a:rPr lang="el-GR" altLang="el-GR" b="1" dirty="0"/>
              <a:t>Γονοτυπική ανάλυση </a:t>
            </a:r>
            <a:r>
              <a:rPr lang="el-GR" altLang="el-GR" dirty="0"/>
              <a:t>(προσδιορίζει το γονότυπο), που χρησιμοποιούνται για τον προσδιορισμό και τη παρακολούθηση της </a:t>
            </a:r>
            <a:r>
              <a:rPr lang="el-GR" altLang="el-GR" dirty="0" smtClean="0"/>
              <a:t>θεραπείας.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35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Τι Ελέγχουμε για την Ασφάλεια του Αίματος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b="1" dirty="0" err="1"/>
              <a:t>Anti</a:t>
            </a:r>
            <a:r>
              <a:rPr lang="el-GR" altLang="el-GR" b="1" dirty="0"/>
              <a:t>-HCV: </a:t>
            </a:r>
            <a:r>
              <a:rPr lang="el-GR" altLang="el-GR" dirty="0"/>
              <a:t>υποχρεωτικός έλεγχος όλων των </a:t>
            </a:r>
            <a:r>
              <a:rPr lang="el-GR" altLang="el-GR" dirty="0" smtClean="0"/>
              <a:t>αιμοδοτών.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/>
              <a:t>HCV-RNA: </a:t>
            </a:r>
            <a:r>
              <a:rPr lang="el-GR" altLang="el-GR" dirty="0"/>
              <a:t>στα Κέντρα Μοριακού </a:t>
            </a:r>
            <a:r>
              <a:rPr lang="el-GR" altLang="el-GR" dirty="0" smtClean="0"/>
              <a:t>Ελέγχου.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Επί επαναλαμβανόμενα θετικού ή αμφίβολου αποτελέσματος εφαρμογή </a:t>
            </a:r>
            <a:r>
              <a:rPr lang="el-GR" altLang="el-GR" b="1" dirty="0"/>
              <a:t>RIBA / </a:t>
            </a:r>
            <a:r>
              <a:rPr lang="el-GR" altLang="el-GR" b="1" dirty="0" smtClean="0"/>
              <a:t>LIA.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Ο έλεγχος του </a:t>
            </a:r>
            <a:r>
              <a:rPr lang="el-GR" altLang="el-GR" b="1" dirty="0"/>
              <a:t>HCV </a:t>
            </a:r>
            <a:r>
              <a:rPr lang="el-GR" altLang="el-GR" b="1" dirty="0" err="1"/>
              <a:t>Ag</a:t>
            </a:r>
            <a:r>
              <a:rPr lang="el-GR" altLang="el-GR" b="1" dirty="0"/>
              <a:t> </a:t>
            </a:r>
            <a:r>
              <a:rPr lang="el-GR" altLang="el-GR" dirty="0"/>
              <a:t>δεν είναι </a:t>
            </a:r>
            <a:r>
              <a:rPr lang="el-GR" altLang="el-GR" dirty="0" smtClean="0"/>
              <a:t>υποχρεωτικός.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036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7" descr="File:HIV-budding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2" y="1528763"/>
            <a:ext cx="7056437" cy="468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Ελεγχόμενα </a:t>
            </a:r>
            <a:r>
              <a:rPr lang="el-GR" dirty="0" smtClean="0"/>
              <a:t>Παθογόνα</a:t>
            </a:r>
            <a:br>
              <a:rPr lang="el-GR" dirty="0" smtClean="0"/>
            </a:br>
            <a:r>
              <a:rPr lang="en-US" altLang="el-GR" dirty="0" smtClean="0"/>
              <a:t>Human </a:t>
            </a:r>
            <a:r>
              <a:rPr lang="en-US" altLang="el-GR" dirty="0"/>
              <a:t>Immunodeficiency Virus (H</a:t>
            </a:r>
            <a:r>
              <a:rPr lang="el-GR" altLang="el-GR" dirty="0"/>
              <a:t>Ι</a:t>
            </a:r>
            <a:r>
              <a:rPr lang="en-US" altLang="el-GR" dirty="0"/>
              <a:t>V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1043436" y="6312719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HIV-budding-Color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Optigan13"/>
              </a:rPr>
              <a:t>Optigan13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616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(</a:t>
            </a:r>
            <a:r>
              <a:rPr lang="en-US" dirty="0" smtClean="0"/>
              <a:t>HIV)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O ιός </a:t>
            </a:r>
            <a:r>
              <a:rPr lang="el-GR" altLang="el-GR" b="1" dirty="0"/>
              <a:t>HIV</a:t>
            </a:r>
            <a:r>
              <a:rPr lang="el-GR" altLang="el-GR" dirty="0"/>
              <a:t>, είναι ο ιός που προκαλεί τη νόσο του AIDS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l-GR" altLang="el-GR" dirty="0" err="1"/>
              <a:t>Acquired</a:t>
            </a:r>
            <a:r>
              <a:rPr lang="el-GR" altLang="el-GR" dirty="0"/>
              <a:t> </a:t>
            </a:r>
            <a:r>
              <a:rPr lang="el-GR" altLang="el-GR" dirty="0" err="1"/>
              <a:t>ImmunoDeficiency</a:t>
            </a:r>
            <a:r>
              <a:rPr lang="el-GR" altLang="el-GR" dirty="0"/>
              <a:t> </a:t>
            </a:r>
            <a:r>
              <a:rPr lang="el-GR" altLang="el-GR" dirty="0" err="1"/>
              <a:t>Syndrome</a:t>
            </a:r>
            <a:r>
              <a:rPr lang="el-GR" altLang="el-GR" dirty="0"/>
              <a:t>), γνωστής</a:t>
            </a:r>
            <a:r>
              <a:rPr lang="en-US" altLang="el-GR" dirty="0"/>
              <a:t> </a:t>
            </a:r>
            <a:r>
              <a:rPr lang="el-GR" altLang="el-GR" dirty="0"/>
              <a:t>ως το Σύνδρομο της Επίκτητης Ανοσολογικής</a:t>
            </a:r>
            <a:r>
              <a:rPr lang="en-US" altLang="el-GR" dirty="0"/>
              <a:t> </a:t>
            </a:r>
            <a:r>
              <a:rPr lang="el-GR" altLang="el-GR" dirty="0" smtClean="0"/>
              <a:t>Ανεπάρκειας.</a:t>
            </a:r>
            <a:endParaRPr lang="en-US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Η αρχική πηγή του ιού φαίνεται ότι είναι ο </a:t>
            </a:r>
            <a:r>
              <a:rPr lang="el-GR" altLang="el-GR" dirty="0" smtClean="0"/>
              <a:t>χιμπαντζής.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Οι χιμπαντζήδες, παρά τη μεγάλη τους γενετική</a:t>
            </a:r>
            <a:r>
              <a:rPr lang="en-US" altLang="el-GR" dirty="0"/>
              <a:t> </a:t>
            </a:r>
            <a:r>
              <a:rPr lang="el-GR" altLang="el-GR" dirty="0"/>
              <a:t>ομοιότητα με τον άνθρωπο, δεν εμφανίζουν τη </a:t>
            </a:r>
            <a:r>
              <a:rPr lang="el-GR" altLang="el-GR" dirty="0" smtClean="0"/>
              <a:t>νόσο.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092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 descr="File:HIV Mature and Imm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482970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1224" y="148436"/>
            <a:ext cx="4062776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Δομή </a:t>
            </a:r>
            <a:r>
              <a:rPr lang="en-US" dirty="0"/>
              <a:t>HIV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04048" y="6237312"/>
            <a:ext cx="301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HIV Mature and </a:t>
            </a:r>
            <a:r>
              <a:rPr lang="en-US" sz="1200" dirty="0" smtClean="0">
                <a:latin typeface="+mn-lt"/>
                <a:hlinkClick r:id="rId3"/>
              </a:rPr>
              <a:t>Immature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adseed"/>
              </a:rPr>
              <a:t>Badseed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861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Κύκλος ζωής του Ιού </a:t>
            </a:r>
            <a:r>
              <a:rPr lang="en-US" dirty="0"/>
              <a:t>HIV</a:t>
            </a:r>
            <a:r>
              <a:rPr lang="el-GR" altLang="el-GR" dirty="0" smtClean="0"/>
              <a:t>  </a:t>
            </a:r>
          </a:p>
        </p:txBody>
      </p:sp>
      <p:pic>
        <p:nvPicPr>
          <p:cNvPr id="37891" name="Picture 2" descr="File:HIV-replication-cycle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7" y="1196752"/>
            <a:ext cx="7454466" cy="51103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1534509" y="6392361"/>
            <a:ext cx="6076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HIV-replication-cycle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Splette"/>
              </a:rPr>
              <a:t>Splette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150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Πανδημία του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Η εξάπλωση του HIV έχει πάρει το χαρακτήρα πανδημίας, καθώς έχουν πεθάνει από AIDS περίπου 25 εκ. άτομα, ενώ άλλα 40 εκ. υπολογίζεται ότι είναι </a:t>
            </a:r>
            <a:r>
              <a:rPr lang="el-GR" altLang="el-GR" dirty="0" smtClean="0"/>
              <a:t>φορείς.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Το μεγαλύτερο πλήγμα έχει υποστεί η </a:t>
            </a:r>
            <a:r>
              <a:rPr lang="el-GR" altLang="el-GR" dirty="0" err="1"/>
              <a:t>υπο</a:t>
            </a:r>
            <a:r>
              <a:rPr lang="el-GR" altLang="el-GR" dirty="0"/>
              <a:t>-</a:t>
            </a:r>
            <a:r>
              <a:rPr lang="el-GR" altLang="el-GR" dirty="0" err="1"/>
              <a:t>σαχάρια</a:t>
            </a:r>
            <a:r>
              <a:rPr lang="el-GR" altLang="el-GR" dirty="0"/>
              <a:t> Αφρική, όπου σε ορισμένες  περιοχές το προσδόκιμο ζωής έχει ξεπεράσει προς τα κάτω αυτό της προ-HIV </a:t>
            </a:r>
            <a:r>
              <a:rPr lang="el-GR" altLang="el-GR" dirty="0" smtClean="0"/>
              <a:t>εποχής.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Ο HIV εμφανίστηκε στην Ελλάδα τέλος του </a:t>
            </a:r>
            <a:r>
              <a:rPr lang="el-GR" altLang="el-GR" dirty="0" smtClean="0"/>
              <a:t>1980.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Το 2007 δηλώθηκαν 60 νέες περιπτώσεις (44 Α </a:t>
            </a:r>
            <a:r>
              <a:rPr lang="el-GR" altLang="el-GR" dirty="0" smtClean="0"/>
              <a:t>και </a:t>
            </a:r>
            <a:r>
              <a:rPr lang="el-GR" altLang="el-GR" dirty="0"/>
              <a:t>16 Γ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Έχουν αναγνωριστεί δυο είδη του ιού: ο ιός </a:t>
            </a:r>
            <a:r>
              <a:rPr lang="el-GR" altLang="el-GR" b="1" dirty="0"/>
              <a:t>HIV-1 </a:t>
            </a:r>
            <a:r>
              <a:rPr lang="el-GR" altLang="el-GR" dirty="0"/>
              <a:t>και ιός </a:t>
            </a:r>
            <a:r>
              <a:rPr lang="el-GR" altLang="el-GR" b="1" dirty="0"/>
              <a:t>HIV-2</a:t>
            </a:r>
            <a:r>
              <a:rPr lang="el-GR" alt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896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 descr="File:People living with HIV AIDS world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" y="1318568"/>
            <a:ext cx="9078192" cy="419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 </a:t>
            </a:r>
            <a:r>
              <a:rPr lang="en-US" altLang="el-GR" dirty="0"/>
              <a:t>(H</a:t>
            </a:r>
            <a:r>
              <a:rPr lang="el-GR" altLang="el-GR" dirty="0"/>
              <a:t>Ι</a:t>
            </a:r>
            <a:r>
              <a:rPr lang="en-US" altLang="el-GR" dirty="0"/>
              <a:t>V)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534509" y="5661248"/>
            <a:ext cx="6076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People living with HIV AIDS world </a:t>
            </a:r>
            <a:r>
              <a:rPr lang="en-US" sz="1200" dirty="0" smtClean="0">
                <a:latin typeface="+mn-lt"/>
                <a:hlinkClick r:id="rId3"/>
              </a:rPr>
              <a:t>map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Leftcry"/>
              </a:rPr>
              <a:t>Leftcry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98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File:ELISA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520280" cy="6679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421288" cy="908720"/>
          </a:xfrm>
        </p:spPr>
        <p:txBody>
          <a:bodyPr>
            <a:normAutofit/>
          </a:bodyPr>
          <a:lstStyle/>
          <a:p>
            <a:r>
              <a:rPr lang="el-GR" dirty="0"/>
              <a:t>Τεχνική </a:t>
            </a:r>
            <a:r>
              <a:rPr lang="en-US" dirty="0" smtClean="0"/>
              <a:t>Eliza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91880" y="1412776"/>
            <a:ext cx="5267925" cy="936104"/>
          </a:xfrm>
        </p:spPr>
        <p:txBody>
          <a:bodyPr/>
          <a:lstStyle/>
          <a:p>
            <a:r>
              <a:rPr lang="el-GR" altLang="el-GR" sz="2400" b="1" dirty="0" err="1"/>
              <a:t>E</a:t>
            </a:r>
            <a:r>
              <a:rPr lang="el-GR" altLang="el-GR" sz="2400" dirty="0" err="1"/>
              <a:t>nzyme</a:t>
            </a:r>
            <a:r>
              <a:rPr lang="el-GR" altLang="el-GR" sz="2400" dirty="0"/>
              <a:t> </a:t>
            </a:r>
            <a:r>
              <a:rPr lang="el-GR" altLang="el-GR" sz="2400" b="1" dirty="0" err="1"/>
              <a:t>L</a:t>
            </a:r>
            <a:r>
              <a:rPr lang="el-GR" altLang="el-GR" sz="2400" dirty="0" err="1"/>
              <a:t>inked</a:t>
            </a:r>
            <a:r>
              <a:rPr lang="el-GR" altLang="el-GR" sz="2400" dirty="0"/>
              <a:t> </a:t>
            </a:r>
            <a:r>
              <a:rPr lang="el-GR" altLang="el-GR" sz="2400" b="1" dirty="0" err="1"/>
              <a:t>I</a:t>
            </a:r>
            <a:r>
              <a:rPr lang="el-GR" altLang="el-GR" sz="2400" dirty="0" err="1"/>
              <a:t>mmuno</a:t>
            </a:r>
            <a:r>
              <a:rPr lang="el-GR" altLang="el-GR" sz="2400" b="1" dirty="0" err="1"/>
              <a:t>s</a:t>
            </a:r>
            <a:r>
              <a:rPr lang="el-GR" altLang="el-GR" sz="2400" dirty="0" err="1"/>
              <a:t>orbent</a:t>
            </a:r>
            <a:r>
              <a:rPr lang="el-GR" altLang="el-GR" sz="2400" dirty="0"/>
              <a:t> </a:t>
            </a:r>
            <a:r>
              <a:rPr lang="el-GR" altLang="el-GR" sz="2400" b="1" dirty="0" err="1" smtClean="0"/>
              <a:t>A</a:t>
            </a:r>
            <a:r>
              <a:rPr lang="el-GR" altLang="el-GR" sz="2400" dirty="0" err="1" smtClean="0"/>
              <a:t>ssay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2843808" y="623731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ELISA </a:t>
            </a:r>
            <a:r>
              <a:rPr lang="en-US" sz="1200" dirty="0" smtClean="0">
                <a:latin typeface="+mn-lt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Cavitri (page does not exist)"/>
              </a:rPr>
              <a:t>Cavitri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Επίκαιρα </a:t>
            </a:r>
            <a:r>
              <a:rPr lang="el-GR" dirty="0" smtClean="0"/>
              <a:t>Δημοσιεύματα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Αυξημένα – για δεύτερη συνεχή χρονιά – είναι τα κρούσματα AIDS στην χώρα μας, αφού το 2009 προστέθηκαν 600 νέοι φορείς και ασθενείς, όταν πριν από δύο χρόνια τα νέα κρούσματα κατ’ έτος δεν ξεπερνούσαν τα </a:t>
            </a:r>
            <a:r>
              <a:rPr lang="el-GR" altLang="el-GR" dirty="0" smtClean="0"/>
              <a:t>450.</a:t>
            </a:r>
          </a:p>
          <a:p>
            <a:r>
              <a:rPr lang="el-GR" altLang="el-GR" dirty="0"/>
              <a:t>Από τους 60 εκατομμύρια ανθρώπους που μολύνθηκαν από την αρχή της επιδημίας, περίπου οι μισοί έχουν πλέον πεθάνει 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Έως </a:t>
            </a:r>
            <a:r>
              <a:rPr lang="el-GR" altLang="el-GR" dirty="0"/>
              <a:t>το τέλος Οκτωβρίου στην Ελλάδα είχαν ήδη φτάσει τα 519 και στο τέλος του χρόνου θα ξεπεράσουν τα 600 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Στους άνδρες η ηλικιακή ομάδα με τη μεγαλύτερη συχνότητα είναι αυτή μεταξύ 30 και 34 ετών και στις γυναίκες ακόμη πιο χαμηλά (25 έως 29 ετών</a:t>
            </a:r>
            <a:r>
              <a:rPr lang="el-GR" altLang="el-GR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1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Επίκαιρα </a:t>
            </a:r>
            <a:r>
              <a:rPr lang="el-GR" dirty="0" smtClean="0"/>
              <a:t>Δημοσιεύματα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b="1" dirty="0" smtClean="0"/>
              <a:t>Στην </a:t>
            </a:r>
            <a:r>
              <a:rPr lang="el-GR" altLang="el-GR" sz="2400" b="1" dirty="0"/>
              <a:t>Ευρώπη 1 στους 3 οροθετικούς δεν γνωρίζει ότι είναι φορέας </a:t>
            </a:r>
            <a:r>
              <a:rPr lang="el-GR" altLang="el-GR" sz="2400" b="1" dirty="0" smtClean="0"/>
              <a:t>.</a:t>
            </a:r>
          </a:p>
          <a:p>
            <a:r>
              <a:rPr lang="el-GR" altLang="el-GR" sz="2400" dirty="0"/>
              <a:t>Ο συνολικός αριθμός των ανθρώπων που φέρουν τον ιό έχει φτάσει στα 33,4 εκατ. σε όλο τον κόσμο, με την </a:t>
            </a:r>
            <a:r>
              <a:rPr lang="el-GR" altLang="el-GR" sz="2400" dirty="0" err="1"/>
              <a:t>υποσαχάρια</a:t>
            </a:r>
            <a:r>
              <a:rPr lang="el-GR" altLang="el-GR" sz="2400" dirty="0"/>
              <a:t> Αφρική να έχει το 71% των νέων μολύνσεων το 2008 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Λοίμωξη </a:t>
            </a:r>
            <a:r>
              <a:rPr lang="en-US" altLang="el-GR" dirty="0"/>
              <a:t>(H</a:t>
            </a:r>
            <a:r>
              <a:rPr lang="el-GR" altLang="el-GR" dirty="0"/>
              <a:t>Ι</a:t>
            </a:r>
            <a:r>
              <a:rPr lang="en-US" altLang="el-GR" dirty="0"/>
              <a:t>V)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Α΄ στάδιο</a:t>
            </a:r>
            <a:r>
              <a:rPr lang="el-GR" altLang="el-GR" dirty="0"/>
              <a:t>: στιγμή της μόλυνσης μέχρι και μερικές</a:t>
            </a:r>
            <a:r>
              <a:rPr lang="en-US" altLang="el-GR" dirty="0"/>
              <a:t> </a:t>
            </a:r>
            <a:r>
              <a:rPr lang="el-GR" altLang="el-GR" dirty="0"/>
              <a:t>βδομάδες μετά από αυτή. Χαρακτηρίζεται από έντονη</a:t>
            </a:r>
            <a:r>
              <a:rPr lang="en-US" altLang="el-GR" dirty="0"/>
              <a:t> </a:t>
            </a:r>
            <a:r>
              <a:rPr lang="el-GR" altLang="el-GR" dirty="0"/>
              <a:t>παραγωγή αντιγράφων του ιού στο αίμα, μαζί με</a:t>
            </a:r>
            <a:r>
              <a:rPr lang="en-US" altLang="el-GR" dirty="0"/>
              <a:t> </a:t>
            </a:r>
            <a:r>
              <a:rPr lang="el-GR" altLang="el-GR" dirty="0"/>
              <a:t>κάποια κλινικά συμπτώματα. Ο ιός προσβάλλει κυρίως</a:t>
            </a:r>
            <a:r>
              <a:rPr lang="en-US" altLang="el-GR" dirty="0"/>
              <a:t> </a:t>
            </a:r>
            <a:r>
              <a:rPr lang="el-GR" altLang="el-GR" dirty="0"/>
              <a:t>τα CD4+ </a:t>
            </a:r>
            <a:r>
              <a:rPr lang="el-GR" altLang="el-GR" dirty="0" smtClean="0"/>
              <a:t>λεμφοκύτταρα.</a:t>
            </a:r>
            <a:endParaRPr lang="el-GR" altLang="el-GR" dirty="0"/>
          </a:p>
          <a:p>
            <a:r>
              <a:rPr lang="el-GR" altLang="el-GR" b="1" dirty="0"/>
              <a:t>Β΄ στάδιο</a:t>
            </a:r>
            <a:r>
              <a:rPr lang="el-GR" altLang="el-GR" dirty="0"/>
              <a:t>: διαρκεί από μερικές εβδομάδες έως και</a:t>
            </a:r>
            <a:r>
              <a:rPr lang="en-US" altLang="el-GR" dirty="0"/>
              <a:t> </a:t>
            </a:r>
            <a:r>
              <a:rPr lang="el-GR" altLang="el-GR" dirty="0"/>
              <a:t>χρόνια και χαρακτηρίζεται από αναπαραγωγή του ιού</a:t>
            </a:r>
            <a:r>
              <a:rPr lang="en-US" altLang="el-GR" dirty="0"/>
              <a:t> </a:t>
            </a:r>
            <a:r>
              <a:rPr lang="el-GR" altLang="el-GR" dirty="0"/>
              <a:t>και πτώση της συγκέντρωσης των CD4+ </a:t>
            </a:r>
            <a:r>
              <a:rPr lang="el-GR" altLang="el-GR" dirty="0" smtClean="0"/>
              <a:t>κυττάρων.</a:t>
            </a:r>
          </a:p>
          <a:p>
            <a:r>
              <a:rPr lang="el-GR" altLang="el-GR" b="1" dirty="0"/>
              <a:t>Γ΄ στάδιο: </a:t>
            </a:r>
            <a:r>
              <a:rPr lang="el-GR" altLang="el-GR" dirty="0"/>
              <a:t>χαρακτηρίζεται από μεγάλη πτώση των</a:t>
            </a:r>
            <a:r>
              <a:rPr lang="en-US" altLang="el-GR" dirty="0"/>
              <a:t> </a:t>
            </a:r>
            <a:r>
              <a:rPr lang="el-GR" altLang="el-GR" dirty="0"/>
              <a:t>CD4+ και ο οργανισμός γίνεται ευάλωτος σε</a:t>
            </a:r>
            <a:r>
              <a:rPr lang="en-US" altLang="el-GR" dirty="0"/>
              <a:t> </a:t>
            </a:r>
            <a:r>
              <a:rPr lang="el-GR" altLang="el-GR" dirty="0"/>
              <a:t>λοιμώξεις, σε νεοπλασίες, ασθένειες του νευρικού</a:t>
            </a:r>
            <a:r>
              <a:rPr lang="en-US" altLang="el-GR" dirty="0"/>
              <a:t> </a:t>
            </a:r>
            <a:r>
              <a:rPr lang="el-GR" altLang="el-GR" dirty="0"/>
              <a:t>συστήματος κ.ά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435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4694" y="1223963"/>
            <a:ext cx="9003419" cy="5252513"/>
            <a:chOff x="24694" y="1223963"/>
            <a:chExt cx="9003419" cy="5252513"/>
          </a:xfrm>
        </p:grpSpPr>
        <p:sp>
          <p:nvSpPr>
            <p:cNvPr id="43010" name="Rectangle 4"/>
            <p:cNvSpPr>
              <a:spLocks noChangeArrowheads="1"/>
            </p:cNvSpPr>
            <p:nvPr/>
          </p:nvSpPr>
          <p:spPr bwMode="auto">
            <a:xfrm>
              <a:off x="279400" y="1287463"/>
              <a:ext cx="2127250" cy="4267200"/>
            </a:xfrm>
            <a:prstGeom prst="rect">
              <a:avLst/>
            </a:prstGeom>
            <a:solidFill>
              <a:srgbClr val="6600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3012" name="Rectangle 6"/>
            <p:cNvSpPr>
              <a:spLocks noChangeArrowheads="1"/>
            </p:cNvSpPr>
            <p:nvPr/>
          </p:nvSpPr>
          <p:spPr bwMode="auto">
            <a:xfrm>
              <a:off x="228600" y="1223963"/>
              <a:ext cx="8685213" cy="42672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3013" name="Text Box 7"/>
            <p:cNvSpPr txBox="1">
              <a:spLocks noChangeArrowheads="1"/>
            </p:cNvSpPr>
            <p:nvPr/>
          </p:nvSpPr>
          <p:spPr bwMode="auto">
            <a:xfrm>
              <a:off x="2111375" y="1516063"/>
              <a:ext cx="1873250" cy="336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l-GR" altLang="el-GR" sz="1600" b="1">
                  <a:latin typeface="Helvetica" pitchFamily="34" charset="0"/>
                </a:rPr>
                <a:t>συμπτώματα</a:t>
              </a:r>
              <a:endParaRPr lang="en-AU" altLang="el-GR" b="1">
                <a:latin typeface="Helvetica" pitchFamily="34" charset="0"/>
              </a:endParaRPr>
            </a:p>
          </p:txBody>
        </p:sp>
        <p:sp>
          <p:nvSpPr>
            <p:cNvPr id="43014" name="Text Box 8"/>
            <p:cNvSpPr txBox="1">
              <a:spLocks noChangeArrowheads="1"/>
            </p:cNvSpPr>
            <p:nvPr/>
          </p:nvSpPr>
          <p:spPr bwMode="auto">
            <a:xfrm>
              <a:off x="6011863" y="4846638"/>
              <a:ext cx="22494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AU" altLang="el-GR" b="1">
                  <a:solidFill>
                    <a:srgbClr val="FFFF00"/>
                  </a:solidFill>
                  <a:latin typeface="Helvetica" pitchFamily="34" charset="0"/>
                </a:rPr>
                <a:t>HIV-1 p24 </a:t>
              </a:r>
              <a:r>
                <a:rPr lang="el-GR" altLang="el-GR" b="1">
                  <a:solidFill>
                    <a:srgbClr val="FFFF00"/>
                  </a:solidFill>
                  <a:latin typeface="Helvetica" pitchFamily="34" charset="0"/>
                </a:rPr>
                <a:t>αντιγόνο</a:t>
              </a:r>
              <a:endParaRPr lang="en-AU" altLang="el-GR" sz="1600" b="1">
                <a:solidFill>
                  <a:srgbClr val="FFFF00"/>
                </a:solidFill>
                <a:latin typeface="Helvetica" pitchFamily="34" charset="0"/>
              </a:endParaRPr>
            </a:p>
          </p:txBody>
        </p:sp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100013" y="5554663"/>
              <a:ext cx="8439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35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635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635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635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6350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635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635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635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635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AU" altLang="el-GR" b="1">
                  <a:solidFill>
                    <a:schemeClr val="hlink"/>
                  </a:solidFill>
                  <a:latin typeface="Helvetica" pitchFamily="34" charset="0"/>
                </a:rPr>
                <a:t>0</a:t>
              </a:r>
              <a:r>
                <a:rPr lang="en-AU" altLang="el-GR" b="1">
                  <a:latin typeface="Helvetica" pitchFamily="34" charset="0"/>
                </a:rPr>
                <a:t>	</a:t>
              </a:r>
              <a:r>
                <a:rPr lang="en-AU" altLang="el-GR" b="1">
                  <a:solidFill>
                    <a:srgbClr val="FF9900"/>
                  </a:solidFill>
                  <a:latin typeface="Helvetica" pitchFamily="34" charset="0"/>
                </a:rPr>
                <a:t>1	2	3	4	5	6</a:t>
              </a:r>
              <a:r>
                <a:rPr lang="en-AU" altLang="el-GR" b="1">
                  <a:solidFill>
                    <a:srgbClr val="FFFF00"/>
                  </a:solidFill>
                  <a:latin typeface="Helvetica" pitchFamily="34" charset="0"/>
                </a:rPr>
                <a:t>	</a:t>
              </a:r>
              <a:r>
                <a:rPr lang="en-AU" altLang="el-GR" b="1">
                  <a:latin typeface="Helvetica" pitchFamily="34" charset="0"/>
                </a:rPr>
                <a:t>/	2	4	6	8	10	</a:t>
              </a:r>
              <a:endParaRPr lang="en-AU" altLang="el-GR" sz="1200">
                <a:latin typeface="Times" pitchFamily="18" charset="0"/>
              </a:endParaRPr>
            </a:p>
          </p:txBody>
        </p:sp>
        <p:cxnSp>
          <p:nvCxnSpPr>
            <p:cNvPr id="43016" name="AutoShape 10"/>
            <p:cNvCxnSpPr>
              <a:cxnSpLocks noChangeShapeType="1"/>
              <a:stCxn id="43012" idx="1"/>
              <a:endCxn id="43012" idx="1"/>
            </p:cNvCxnSpPr>
            <p:nvPr/>
          </p:nvCxnSpPr>
          <p:spPr bwMode="auto">
            <a:xfrm>
              <a:off x="219075" y="335756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7" name="Text Box 11"/>
            <p:cNvSpPr txBox="1">
              <a:spLocks noChangeArrowheads="1"/>
            </p:cNvSpPr>
            <p:nvPr/>
          </p:nvSpPr>
          <p:spPr bwMode="auto">
            <a:xfrm>
              <a:off x="2111375" y="5935663"/>
              <a:ext cx="1228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l-GR" altLang="el-GR" sz="1600" b="1" dirty="0">
                  <a:solidFill>
                    <a:schemeClr val="hlink"/>
                  </a:solidFill>
                  <a:latin typeface="Helvetica" pitchFamily="34" charset="0"/>
                </a:rPr>
                <a:t>εβδομάδες</a:t>
              </a:r>
              <a:endParaRPr lang="en-AU" altLang="el-GR" sz="2400" dirty="0">
                <a:solidFill>
                  <a:schemeClr val="hlink"/>
                </a:solidFill>
                <a:latin typeface="Times" pitchFamily="18" charset="0"/>
              </a:endParaRPr>
            </a:p>
          </p:txBody>
        </p:sp>
        <p:sp>
          <p:nvSpPr>
            <p:cNvPr id="43018" name="Text Box 12"/>
            <p:cNvSpPr txBox="1">
              <a:spLocks noChangeArrowheads="1"/>
            </p:cNvSpPr>
            <p:nvPr/>
          </p:nvSpPr>
          <p:spPr bwMode="auto">
            <a:xfrm>
              <a:off x="7869237" y="6021388"/>
              <a:ext cx="845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l-GR" altLang="el-GR" b="1" dirty="0">
                  <a:latin typeface="+mn-lt"/>
                </a:rPr>
                <a:t>χρόνια</a:t>
              </a:r>
              <a:endParaRPr lang="en-AU" altLang="el-GR" dirty="0">
                <a:latin typeface="+mn-lt"/>
              </a:endParaRPr>
            </a:p>
          </p:txBody>
        </p:sp>
        <p:sp>
          <p:nvSpPr>
            <p:cNvPr id="43019" name="Text Box 13"/>
            <p:cNvSpPr txBox="1">
              <a:spLocks noChangeArrowheads="1"/>
            </p:cNvSpPr>
            <p:nvPr/>
          </p:nvSpPr>
          <p:spPr bwMode="auto">
            <a:xfrm>
              <a:off x="3725238" y="6109764"/>
              <a:ext cx="2882900" cy="3667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l-GR" altLang="el-GR" b="1" dirty="0">
                  <a:solidFill>
                    <a:srgbClr val="FFFF00"/>
                  </a:solidFill>
                  <a:latin typeface="Helvetica" pitchFamily="34" charset="0"/>
                </a:rPr>
                <a:t>Χρόνος μετά τη μόλυνση</a:t>
              </a:r>
              <a:endParaRPr lang="en-AU" altLang="el-GR" b="1" dirty="0">
                <a:solidFill>
                  <a:srgbClr val="FFFF00"/>
                </a:solidFill>
                <a:latin typeface="Helvetica" pitchFamily="34" charset="0"/>
              </a:endParaRPr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auto">
            <a:xfrm>
              <a:off x="1187450" y="2493963"/>
              <a:ext cx="7748588" cy="3098800"/>
            </a:xfrm>
            <a:custGeom>
              <a:avLst/>
              <a:gdLst>
                <a:gd name="T0" fmla="*/ 0 w 4368"/>
                <a:gd name="T1" fmla="*/ 2147483647 h 1952"/>
                <a:gd name="T2" fmla="*/ 2147483647 w 4368"/>
                <a:gd name="T3" fmla="*/ 2147483647 h 1952"/>
                <a:gd name="T4" fmla="*/ 2147483647 w 4368"/>
                <a:gd name="T5" fmla="*/ 2147483647 h 1952"/>
                <a:gd name="T6" fmla="*/ 2147483647 w 4368"/>
                <a:gd name="T7" fmla="*/ 2147483647 h 1952"/>
                <a:gd name="T8" fmla="*/ 2147483647 w 4368"/>
                <a:gd name="T9" fmla="*/ 2147483647 h 1952"/>
                <a:gd name="T10" fmla="*/ 2147483647 w 4368"/>
                <a:gd name="T11" fmla="*/ 2147483647 h 1952"/>
                <a:gd name="T12" fmla="*/ 2147483647 w 4368"/>
                <a:gd name="T13" fmla="*/ 2147483647 h 1952"/>
                <a:gd name="T14" fmla="*/ 2147483647 w 4368"/>
                <a:gd name="T15" fmla="*/ 2147483647 h 1952"/>
                <a:gd name="T16" fmla="*/ 2147483647 w 4368"/>
                <a:gd name="T17" fmla="*/ 2147483647 h 1952"/>
                <a:gd name="T18" fmla="*/ 2147483647 w 4368"/>
                <a:gd name="T19" fmla="*/ 2147483647 h 1952"/>
                <a:gd name="T20" fmla="*/ 2147483647 w 4368"/>
                <a:gd name="T21" fmla="*/ 2147483647 h 19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68"/>
                <a:gd name="T34" fmla="*/ 0 h 1952"/>
                <a:gd name="T35" fmla="*/ 4368 w 4368"/>
                <a:gd name="T36" fmla="*/ 1952 h 19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68" h="1952">
                  <a:moveTo>
                    <a:pt x="0" y="1936"/>
                  </a:moveTo>
                  <a:cubicBezTo>
                    <a:pt x="176" y="1944"/>
                    <a:pt x="352" y="1952"/>
                    <a:pt x="480" y="1888"/>
                  </a:cubicBezTo>
                  <a:cubicBezTo>
                    <a:pt x="608" y="1824"/>
                    <a:pt x="696" y="1752"/>
                    <a:pt x="768" y="1552"/>
                  </a:cubicBezTo>
                  <a:cubicBezTo>
                    <a:pt x="840" y="1352"/>
                    <a:pt x="872" y="927"/>
                    <a:pt x="912" y="688"/>
                  </a:cubicBezTo>
                  <a:cubicBezTo>
                    <a:pt x="951" y="448"/>
                    <a:pt x="968" y="199"/>
                    <a:pt x="1008" y="112"/>
                  </a:cubicBezTo>
                  <a:cubicBezTo>
                    <a:pt x="1047" y="24"/>
                    <a:pt x="1112" y="0"/>
                    <a:pt x="1152" y="160"/>
                  </a:cubicBezTo>
                  <a:cubicBezTo>
                    <a:pt x="1191" y="319"/>
                    <a:pt x="1200" y="824"/>
                    <a:pt x="1248" y="1072"/>
                  </a:cubicBezTo>
                  <a:cubicBezTo>
                    <a:pt x="1296" y="1320"/>
                    <a:pt x="1280" y="1520"/>
                    <a:pt x="1440" y="1648"/>
                  </a:cubicBezTo>
                  <a:cubicBezTo>
                    <a:pt x="1599" y="1775"/>
                    <a:pt x="1840" y="1808"/>
                    <a:pt x="2208" y="1840"/>
                  </a:cubicBezTo>
                  <a:cubicBezTo>
                    <a:pt x="2576" y="1872"/>
                    <a:pt x="3288" y="1911"/>
                    <a:pt x="3648" y="1840"/>
                  </a:cubicBezTo>
                  <a:cubicBezTo>
                    <a:pt x="4007" y="1768"/>
                    <a:pt x="4187" y="1588"/>
                    <a:pt x="4368" y="1408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auto">
            <a:xfrm>
              <a:off x="1279525" y="2278063"/>
              <a:ext cx="7748588" cy="3313112"/>
            </a:xfrm>
            <a:custGeom>
              <a:avLst/>
              <a:gdLst>
                <a:gd name="T0" fmla="*/ 0 w 4368"/>
                <a:gd name="T1" fmla="*/ 2147483647 h 2087"/>
                <a:gd name="T2" fmla="*/ 2147483647 w 4368"/>
                <a:gd name="T3" fmla="*/ 2147483647 h 2087"/>
                <a:gd name="T4" fmla="*/ 2147483647 w 4368"/>
                <a:gd name="T5" fmla="*/ 2147483647 h 2087"/>
                <a:gd name="T6" fmla="*/ 2147483647 w 4368"/>
                <a:gd name="T7" fmla="*/ 2147483647 h 2087"/>
                <a:gd name="T8" fmla="*/ 2147483647 w 4368"/>
                <a:gd name="T9" fmla="*/ 2147483647 h 2087"/>
                <a:gd name="T10" fmla="*/ 2147483647 w 4368"/>
                <a:gd name="T11" fmla="*/ 2147483647 h 2087"/>
                <a:gd name="T12" fmla="*/ 2147483647 w 4368"/>
                <a:gd name="T13" fmla="*/ 2147483647 h 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68"/>
                <a:gd name="T22" fmla="*/ 0 h 2087"/>
                <a:gd name="T23" fmla="*/ 4368 w 4368"/>
                <a:gd name="T24" fmla="*/ 2087 h 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68" h="2087">
                  <a:moveTo>
                    <a:pt x="0" y="2072"/>
                  </a:moveTo>
                  <a:cubicBezTo>
                    <a:pt x="164" y="2079"/>
                    <a:pt x="328" y="2087"/>
                    <a:pt x="432" y="2024"/>
                  </a:cubicBezTo>
                  <a:cubicBezTo>
                    <a:pt x="535" y="1960"/>
                    <a:pt x="560" y="1968"/>
                    <a:pt x="624" y="1688"/>
                  </a:cubicBezTo>
                  <a:cubicBezTo>
                    <a:pt x="688" y="1408"/>
                    <a:pt x="736" y="615"/>
                    <a:pt x="816" y="344"/>
                  </a:cubicBezTo>
                  <a:cubicBezTo>
                    <a:pt x="895" y="72"/>
                    <a:pt x="936" y="111"/>
                    <a:pt x="1104" y="56"/>
                  </a:cubicBezTo>
                  <a:cubicBezTo>
                    <a:pt x="1271" y="0"/>
                    <a:pt x="1280" y="0"/>
                    <a:pt x="1824" y="8"/>
                  </a:cubicBezTo>
                  <a:cubicBezTo>
                    <a:pt x="2368" y="16"/>
                    <a:pt x="3368" y="60"/>
                    <a:pt x="4368" y="1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243013" y="2138363"/>
              <a:ext cx="7664450" cy="3416300"/>
            </a:xfrm>
            <a:custGeom>
              <a:avLst/>
              <a:gdLst>
                <a:gd name="T0" fmla="*/ 0 w 4320"/>
                <a:gd name="T1" fmla="*/ 2147483647 h 2152"/>
                <a:gd name="T2" fmla="*/ 2147483647 w 4320"/>
                <a:gd name="T3" fmla="*/ 2147483647 h 2152"/>
                <a:gd name="T4" fmla="*/ 2147483647 w 4320"/>
                <a:gd name="T5" fmla="*/ 2147483647 h 2152"/>
                <a:gd name="T6" fmla="*/ 2147483647 w 4320"/>
                <a:gd name="T7" fmla="*/ 2147483647 h 2152"/>
                <a:gd name="T8" fmla="*/ 2147483647 w 4320"/>
                <a:gd name="T9" fmla="*/ 2147483647 h 2152"/>
                <a:gd name="T10" fmla="*/ 2147483647 w 4320"/>
                <a:gd name="T11" fmla="*/ 2147483647 h 2152"/>
                <a:gd name="T12" fmla="*/ 2147483647 w 4320"/>
                <a:gd name="T13" fmla="*/ 2147483647 h 2152"/>
                <a:gd name="T14" fmla="*/ 2147483647 w 4320"/>
                <a:gd name="T15" fmla="*/ 2147483647 h 2152"/>
                <a:gd name="T16" fmla="*/ 2147483647 w 4320"/>
                <a:gd name="T17" fmla="*/ 2147483647 h 2152"/>
                <a:gd name="T18" fmla="*/ 2147483647 w 4320"/>
                <a:gd name="T19" fmla="*/ 2147483647 h 2152"/>
                <a:gd name="T20" fmla="*/ 2147483647 w 4320"/>
                <a:gd name="T21" fmla="*/ 2147483647 h 2152"/>
                <a:gd name="T22" fmla="*/ 2147483647 w 4320"/>
                <a:gd name="T23" fmla="*/ 2147483647 h 2152"/>
                <a:gd name="T24" fmla="*/ 2147483647 w 4320"/>
                <a:gd name="T25" fmla="*/ 2147483647 h 2152"/>
                <a:gd name="T26" fmla="*/ 2147483647 w 4320"/>
                <a:gd name="T27" fmla="*/ 2147483647 h 2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0"/>
                <a:gd name="T43" fmla="*/ 0 h 2152"/>
                <a:gd name="T44" fmla="*/ 4320 w 4320"/>
                <a:gd name="T45" fmla="*/ 2152 h 2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0" h="2152">
                  <a:moveTo>
                    <a:pt x="0" y="2152"/>
                  </a:moveTo>
                  <a:cubicBezTo>
                    <a:pt x="140" y="2152"/>
                    <a:pt x="280" y="2152"/>
                    <a:pt x="384" y="2104"/>
                  </a:cubicBezTo>
                  <a:cubicBezTo>
                    <a:pt x="488" y="2056"/>
                    <a:pt x="576" y="1983"/>
                    <a:pt x="624" y="1864"/>
                  </a:cubicBezTo>
                  <a:cubicBezTo>
                    <a:pt x="671" y="1744"/>
                    <a:pt x="648" y="1648"/>
                    <a:pt x="672" y="1384"/>
                  </a:cubicBezTo>
                  <a:cubicBezTo>
                    <a:pt x="696" y="1120"/>
                    <a:pt x="720" y="504"/>
                    <a:pt x="768" y="280"/>
                  </a:cubicBezTo>
                  <a:cubicBezTo>
                    <a:pt x="816" y="56"/>
                    <a:pt x="880" y="0"/>
                    <a:pt x="960" y="40"/>
                  </a:cubicBezTo>
                  <a:cubicBezTo>
                    <a:pt x="1040" y="80"/>
                    <a:pt x="1160" y="400"/>
                    <a:pt x="1248" y="520"/>
                  </a:cubicBezTo>
                  <a:cubicBezTo>
                    <a:pt x="1335" y="639"/>
                    <a:pt x="1376" y="672"/>
                    <a:pt x="1488" y="760"/>
                  </a:cubicBezTo>
                  <a:cubicBezTo>
                    <a:pt x="1599" y="847"/>
                    <a:pt x="1720" y="976"/>
                    <a:pt x="1920" y="1048"/>
                  </a:cubicBezTo>
                  <a:cubicBezTo>
                    <a:pt x="2120" y="1120"/>
                    <a:pt x="2488" y="1199"/>
                    <a:pt x="2688" y="1192"/>
                  </a:cubicBezTo>
                  <a:cubicBezTo>
                    <a:pt x="2887" y="1184"/>
                    <a:pt x="3000" y="1024"/>
                    <a:pt x="3120" y="1000"/>
                  </a:cubicBezTo>
                  <a:cubicBezTo>
                    <a:pt x="3240" y="976"/>
                    <a:pt x="3303" y="1056"/>
                    <a:pt x="3408" y="1048"/>
                  </a:cubicBezTo>
                  <a:cubicBezTo>
                    <a:pt x="3512" y="1039"/>
                    <a:pt x="3592" y="1039"/>
                    <a:pt x="3744" y="952"/>
                  </a:cubicBezTo>
                  <a:cubicBezTo>
                    <a:pt x="3895" y="864"/>
                    <a:pt x="4107" y="692"/>
                    <a:pt x="4320" y="520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23" name="Rectangle 17"/>
            <p:cNvSpPr>
              <a:spLocks noChangeArrowheads="1"/>
            </p:cNvSpPr>
            <p:nvPr/>
          </p:nvSpPr>
          <p:spPr bwMode="auto">
            <a:xfrm>
              <a:off x="6877050" y="3954463"/>
              <a:ext cx="1835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AU" altLang="el-GR" b="1">
                  <a:solidFill>
                    <a:srgbClr val="00FF00"/>
                  </a:solidFill>
                  <a:latin typeface="Helvetica" pitchFamily="34" charset="0"/>
                </a:rPr>
                <a:t>HIV </a:t>
              </a:r>
              <a:r>
                <a:rPr lang="el-GR" altLang="el-GR" b="1">
                  <a:solidFill>
                    <a:srgbClr val="00FF00"/>
                  </a:solidFill>
                  <a:latin typeface="Helvetica" pitchFamily="34" charset="0"/>
                </a:rPr>
                <a:t>ιικό φορτίο</a:t>
              </a:r>
              <a:endParaRPr lang="en-AU" altLang="el-GR" b="1">
                <a:solidFill>
                  <a:srgbClr val="FFFF00"/>
                </a:solidFill>
                <a:latin typeface="Helvetica" pitchFamily="34" charset="0"/>
              </a:endParaRPr>
            </a:p>
          </p:txBody>
        </p:sp>
        <p:sp>
          <p:nvSpPr>
            <p:cNvPr id="43024" name="Rectangle 18"/>
            <p:cNvSpPr>
              <a:spLocks noChangeArrowheads="1"/>
            </p:cNvSpPr>
            <p:nvPr/>
          </p:nvSpPr>
          <p:spPr bwMode="auto">
            <a:xfrm>
              <a:off x="5486400" y="1897063"/>
              <a:ext cx="20304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AU" altLang="el-GR" b="1">
                  <a:solidFill>
                    <a:srgbClr val="FF9900"/>
                  </a:solidFill>
                  <a:latin typeface="Helvetica" pitchFamily="34" charset="0"/>
                </a:rPr>
                <a:t>HIV </a:t>
              </a:r>
              <a:r>
                <a:rPr lang="el-GR" altLang="el-GR" b="1">
                  <a:solidFill>
                    <a:srgbClr val="FF9900"/>
                  </a:solidFill>
                  <a:latin typeface="Helvetica" pitchFamily="34" charset="0"/>
                </a:rPr>
                <a:t>προϊικό</a:t>
              </a:r>
              <a:r>
                <a:rPr lang="en-AU" altLang="el-GR" b="1">
                  <a:solidFill>
                    <a:srgbClr val="FF9900"/>
                  </a:solidFill>
                  <a:latin typeface="Helvetica" pitchFamily="34" charset="0"/>
                </a:rPr>
                <a:t> DNA</a:t>
              </a:r>
            </a:p>
          </p:txBody>
        </p:sp>
        <p:sp>
          <p:nvSpPr>
            <p:cNvPr id="43025" name="Text Box 19"/>
            <p:cNvSpPr txBox="1">
              <a:spLocks noChangeArrowheads="1"/>
            </p:cNvSpPr>
            <p:nvPr/>
          </p:nvSpPr>
          <p:spPr bwMode="auto">
            <a:xfrm>
              <a:off x="6877050" y="1508125"/>
              <a:ext cx="1951038" cy="336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l-GR" altLang="el-GR" sz="1600" b="1">
                  <a:latin typeface="Helvetica" pitchFamily="34" charset="0"/>
                </a:rPr>
                <a:t>συμπτώματα</a:t>
              </a:r>
              <a:endParaRPr lang="en-AU" altLang="el-GR" sz="1600" b="1">
                <a:latin typeface="Helvetica" pitchFamily="34" charset="0"/>
              </a:endParaRPr>
            </a:p>
          </p:txBody>
        </p:sp>
        <p:sp>
          <p:nvSpPr>
            <p:cNvPr id="43026" name="Rectangle 20"/>
            <p:cNvSpPr>
              <a:spLocks noChangeArrowheads="1"/>
            </p:cNvSpPr>
            <p:nvPr/>
          </p:nvSpPr>
          <p:spPr bwMode="auto">
            <a:xfrm>
              <a:off x="438688" y="2814638"/>
              <a:ext cx="18848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l-GR" altLang="el-GR" sz="2400" b="1" dirty="0">
                  <a:solidFill>
                    <a:srgbClr val="92D050"/>
                  </a:solidFill>
                </a:rPr>
                <a:t>Περίοδος</a:t>
              </a:r>
            </a:p>
            <a:p>
              <a:pPr algn="ctr"/>
              <a:r>
                <a:rPr lang="el-GR" altLang="el-GR" sz="2400" b="1" dirty="0">
                  <a:solidFill>
                    <a:srgbClr val="92D050"/>
                  </a:solidFill>
                </a:rPr>
                <a:t>παραθύρου</a:t>
              </a:r>
              <a:endParaRPr lang="en-AU" altLang="el-GR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43027" name="Rectangle 21"/>
            <p:cNvSpPr>
              <a:spLocks noChangeArrowheads="1"/>
            </p:cNvSpPr>
            <p:nvPr/>
          </p:nvSpPr>
          <p:spPr bwMode="auto">
            <a:xfrm>
              <a:off x="24694" y="6003687"/>
              <a:ext cx="1254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AU" altLang="el-GR" b="1" dirty="0">
                  <a:solidFill>
                    <a:srgbClr val="FF0000"/>
                  </a:solidFill>
                  <a:latin typeface="+mn-lt"/>
                </a:rPr>
                <a:t>1° </a:t>
              </a:r>
              <a:r>
                <a:rPr lang="el-GR" altLang="el-GR" b="1" dirty="0">
                  <a:solidFill>
                    <a:srgbClr val="FF0000"/>
                  </a:solidFill>
                  <a:latin typeface="+mn-lt"/>
                </a:rPr>
                <a:t>λοίμωξη</a:t>
              </a:r>
              <a:endParaRPr lang="en-AU" altLang="el-GR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3028" name="Text Box 22"/>
            <p:cNvSpPr txBox="1">
              <a:spLocks noChangeArrowheads="1"/>
            </p:cNvSpPr>
            <p:nvPr/>
          </p:nvSpPr>
          <p:spPr bwMode="auto">
            <a:xfrm>
              <a:off x="7019925" y="2582863"/>
              <a:ext cx="19319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AU" altLang="el-GR" b="1">
                  <a:solidFill>
                    <a:srgbClr val="FF3399"/>
                  </a:solidFill>
                  <a:latin typeface="Helvetica" pitchFamily="34" charset="0"/>
                </a:rPr>
                <a:t>HIV </a:t>
              </a:r>
              <a:r>
                <a:rPr lang="el-GR" altLang="el-GR" b="1">
                  <a:solidFill>
                    <a:srgbClr val="FF33CC"/>
                  </a:solidFill>
                  <a:latin typeface="Helvetica" pitchFamily="34" charset="0"/>
                </a:rPr>
                <a:t>αντισώματα</a:t>
              </a:r>
              <a:endParaRPr lang="en-AU" altLang="el-GR" sz="1600" b="1">
                <a:solidFill>
                  <a:srgbClr val="FF33CC"/>
                </a:solidFill>
                <a:latin typeface="Helvetica" pitchFamily="34" charset="0"/>
              </a:endParaRPr>
            </a:p>
          </p:txBody>
        </p:sp>
        <p:sp>
          <p:nvSpPr>
            <p:cNvPr id="170007" name="Freeform 23"/>
            <p:cNvSpPr>
              <a:spLocks/>
            </p:cNvSpPr>
            <p:nvPr/>
          </p:nvSpPr>
          <p:spPr bwMode="auto">
            <a:xfrm>
              <a:off x="1725613" y="2582863"/>
              <a:ext cx="7239000" cy="2971800"/>
            </a:xfrm>
            <a:custGeom>
              <a:avLst/>
              <a:gdLst>
                <a:gd name="T0" fmla="*/ 0 w 4224"/>
                <a:gd name="T1" fmla="*/ 2147483647 h 1872"/>
                <a:gd name="T2" fmla="*/ 2147483647 w 4224"/>
                <a:gd name="T3" fmla="*/ 2147483647 h 1872"/>
                <a:gd name="T4" fmla="*/ 2147483647 w 4224"/>
                <a:gd name="T5" fmla="*/ 2147483647 h 1872"/>
                <a:gd name="T6" fmla="*/ 2147483647 w 4224"/>
                <a:gd name="T7" fmla="*/ 2147483647 h 1872"/>
                <a:gd name="T8" fmla="*/ 2147483647 w 4224"/>
                <a:gd name="T9" fmla="*/ 2147483647 h 1872"/>
                <a:gd name="T10" fmla="*/ 2147483647 w 4224"/>
                <a:gd name="T11" fmla="*/ 2147483647 h 1872"/>
                <a:gd name="T12" fmla="*/ 2147483647 w 4224"/>
                <a:gd name="T13" fmla="*/ 2147483647 h 1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24"/>
                <a:gd name="T22" fmla="*/ 0 h 1872"/>
                <a:gd name="T23" fmla="*/ 4224 w 4224"/>
                <a:gd name="T24" fmla="*/ 1872 h 18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24" h="1872">
                  <a:moveTo>
                    <a:pt x="0" y="1872"/>
                  </a:moveTo>
                  <a:cubicBezTo>
                    <a:pt x="119" y="1852"/>
                    <a:pt x="239" y="1832"/>
                    <a:pt x="336" y="1776"/>
                  </a:cubicBezTo>
                  <a:cubicBezTo>
                    <a:pt x="432" y="1719"/>
                    <a:pt x="472" y="1727"/>
                    <a:pt x="576" y="1536"/>
                  </a:cubicBezTo>
                  <a:cubicBezTo>
                    <a:pt x="679" y="1344"/>
                    <a:pt x="840" y="864"/>
                    <a:pt x="960" y="624"/>
                  </a:cubicBezTo>
                  <a:cubicBezTo>
                    <a:pt x="1080" y="384"/>
                    <a:pt x="1136" y="191"/>
                    <a:pt x="1296" y="96"/>
                  </a:cubicBezTo>
                  <a:cubicBezTo>
                    <a:pt x="1455" y="0"/>
                    <a:pt x="1432" y="0"/>
                    <a:pt x="1920" y="48"/>
                  </a:cubicBezTo>
                  <a:cubicBezTo>
                    <a:pt x="2408" y="96"/>
                    <a:pt x="3316" y="240"/>
                    <a:pt x="4224" y="384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Τυπική Αρχική </a:t>
            </a:r>
            <a:r>
              <a:rPr lang="en-US" dirty="0"/>
              <a:t>HIV-1 </a:t>
            </a:r>
            <a:r>
              <a:rPr lang="el-GR" dirty="0" smtClean="0"/>
              <a:t>λοίμωξη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Εργαστηριακός </a:t>
            </a:r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Ο εργαστηριακός έλεγχος στην Ελλάδα ξεκίνησε το</a:t>
            </a:r>
            <a:r>
              <a:rPr lang="en-US" altLang="el-GR" dirty="0"/>
              <a:t> </a:t>
            </a:r>
            <a:r>
              <a:rPr lang="el-GR" altLang="el-GR" dirty="0"/>
              <a:t>1985 για τον HIV-1 και το 1992 συμπεριέλαβε και τον</a:t>
            </a:r>
            <a:r>
              <a:rPr lang="en-US" altLang="el-GR" dirty="0"/>
              <a:t> </a:t>
            </a:r>
            <a:r>
              <a:rPr lang="el-GR" altLang="el-GR" dirty="0" smtClean="0"/>
              <a:t>HIV-2.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Οι υπάρχουσες ορολογικές μέθοδοι (EIA, CMIA,</a:t>
            </a:r>
            <a:r>
              <a:rPr lang="en-US" altLang="el-GR" dirty="0"/>
              <a:t> </a:t>
            </a:r>
            <a:r>
              <a:rPr lang="el-GR" altLang="el-GR" dirty="0"/>
              <a:t>ECLIA), που ανιχνεύουν αντισώματα έναντι των</a:t>
            </a:r>
            <a:r>
              <a:rPr lang="en-US" altLang="el-GR" dirty="0"/>
              <a:t> </a:t>
            </a:r>
            <a:r>
              <a:rPr lang="el-GR" altLang="el-GR" dirty="0"/>
              <a:t>HIV1+2 και των </a:t>
            </a:r>
            <a:r>
              <a:rPr lang="el-GR" altLang="el-GR" dirty="0" err="1"/>
              <a:t>υποτύπων</a:t>
            </a:r>
            <a:r>
              <a:rPr lang="el-GR" altLang="el-GR" dirty="0"/>
              <a:t> τους, </a:t>
            </a:r>
            <a:r>
              <a:rPr lang="el-GR" altLang="el-GR" dirty="0" err="1"/>
              <a:t>θετικοποιούνται</a:t>
            </a:r>
            <a:r>
              <a:rPr lang="en-US" altLang="el-GR" dirty="0"/>
              <a:t> </a:t>
            </a:r>
            <a:r>
              <a:rPr lang="el-GR" altLang="el-GR" dirty="0"/>
              <a:t>περίπου 20 ημέρες μετά τη </a:t>
            </a:r>
            <a:r>
              <a:rPr lang="el-GR" altLang="el-GR" dirty="0" smtClean="0"/>
              <a:t>μόλυνση.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Η ανάπτυξη ορολογικής μεθόδου για την ανίχνευση</a:t>
            </a:r>
            <a:r>
              <a:rPr lang="en-US" altLang="el-GR" dirty="0"/>
              <a:t> </a:t>
            </a:r>
            <a:r>
              <a:rPr lang="el-GR" altLang="el-GR" dirty="0"/>
              <a:t>του αντιγόνου p24 (πρωτεΐνη του πυρήνα)</a:t>
            </a:r>
            <a:r>
              <a:rPr lang="en-US" altLang="el-GR" dirty="0"/>
              <a:t> </a:t>
            </a:r>
            <a:r>
              <a:rPr lang="el-GR" altLang="el-GR" dirty="0"/>
              <a:t>συντόμευσε το χρόνο ανίχνευσης της λοίμωξης και</a:t>
            </a:r>
            <a:r>
              <a:rPr lang="en-US" altLang="el-GR" dirty="0"/>
              <a:t> </a:t>
            </a:r>
            <a:r>
              <a:rPr lang="el-GR" altLang="el-GR" dirty="0"/>
              <a:t>μείωσε τη περίοδο “παραθύρου” </a:t>
            </a:r>
            <a:r>
              <a:rPr lang="el-GR" altLang="el-GR" dirty="0" err="1" smtClean="0"/>
              <a:t>ορομετατρπής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3231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Τι Ελέγχουμε για την Ασφάλεια του Αίματος</a:t>
            </a:r>
            <a:r>
              <a:rPr lang="el-GR" dirty="0" smtClean="0"/>
              <a:t>;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HIV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b="1" dirty="0" err="1"/>
              <a:t>Anti</a:t>
            </a:r>
            <a:r>
              <a:rPr lang="el-GR" altLang="el-GR" b="1" dirty="0"/>
              <a:t>-HIV 1+2 (</a:t>
            </a:r>
            <a:r>
              <a:rPr lang="el-GR" altLang="el-GR" b="1" dirty="0" err="1"/>
              <a:t>group</a:t>
            </a:r>
            <a:r>
              <a:rPr lang="el-GR" altLang="el-GR" b="1" dirty="0"/>
              <a:t> O)</a:t>
            </a:r>
            <a:r>
              <a:rPr lang="el-GR" altLang="el-GR" dirty="0"/>
              <a:t>: υποχρεωτικός έλεγχος όλων των αιμοδοτών με εγκεκριμένες ανοσολογικές </a:t>
            </a:r>
            <a:r>
              <a:rPr lang="el-GR" altLang="el-GR" dirty="0" smtClean="0"/>
              <a:t>μεθόδους.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/>
              <a:t>HIV </a:t>
            </a:r>
            <a:r>
              <a:rPr lang="el-GR" altLang="el-GR" b="1" dirty="0" err="1"/>
              <a:t>Ag</a:t>
            </a:r>
            <a:r>
              <a:rPr lang="el-GR" altLang="el-GR" b="1" dirty="0"/>
              <a:t>/</a:t>
            </a:r>
            <a:r>
              <a:rPr lang="el-GR" altLang="el-GR" b="1" dirty="0" err="1"/>
              <a:t>Ab</a:t>
            </a:r>
            <a:r>
              <a:rPr lang="el-GR" altLang="el-GR" dirty="0"/>
              <a:t>: εναλλακτικά και κατά </a:t>
            </a:r>
            <a:r>
              <a:rPr lang="el-GR" altLang="el-GR" dirty="0" smtClean="0"/>
              <a:t>προτίμηση.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/>
              <a:t>NAT-HIV</a:t>
            </a:r>
            <a:r>
              <a:rPr lang="el-GR" altLang="el-GR" dirty="0"/>
              <a:t>: στα Κέντρα Μοριακού </a:t>
            </a:r>
            <a:r>
              <a:rPr lang="el-GR" altLang="el-GR" dirty="0" smtClean="0"/>
              <a:t>Ελέγχου.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/>
              <a:t>HIV W</a:t>
            </a:r>
            <a:r>
              <a:rPr lang="en-US" altLang="el-GR" b="1" dirty="0" err="1"/>
              <a:t>estern</a:t>
            </a:r>
            <a:r>
              <a:rPr lang="en-US" altLang="el-GR" b="1" dirty="0"/>
              <a:t> blot</a:t>
            </a:r>
            <a:r>
              <a:rPr lang="el-GR" altLang="el-GR" b="1" dirty="0"/>
              <a:t>-LIA / HIV </a:t>
            </a:r>
            <a:r>
              <a:rPr lang="el-GR" altLang="el-GR" b="1" dirty="0" err="1"/>
              <a:t>Ag</a:t>
            </a:r>
            <a:r>
              <a:rPr lang="el-GR" altLang="el-GR" dirty="0"/>
              <a:t>: επιβεβαίωση θετικού</a:t>
            </a:r>
            <a:r>
              <a:rPr lang="en-US" altLang="el-GR" dirty="0"/>
              <a:t> </a:t>
            </a:r>
            <a:r>
              <a:rPr lang="el-GR" altLang="el-GR" dirty="0"/>
              <a:t>αποτελέσματος ή διευκρίνιση αμφίβολου στα Κέντρα</a:t>
            </a:r>
            <a:r>
              <a:rPr lang="en-US" altLang="el-GR" dirty="0"/>
              <a:t> </a:t>
            </a:r>
            <a:r>
              <a:rPr lang="el-GR" altLang="el-GR" dirty="0"/>
              <a:t>Αναφοράς </a:t>
            </a:r>
            <a:r>
              <a:rPr lang="el-GR" altLang="el-GR" dirty="0" smtClean="0"/>
              <a:t>Ρετροϊών.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240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6" descr="File:HTLV-1 and HIV-1 EM 8241 l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2081213" y="1340768"/>
            <a:ext cx="4981575" cy="54347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Ελεγχόμενα </a:t>
            </a:r>
            <a:r>
              <a:rPr lang="el-GR" dirty="0" smtClean="0"/>
              <a:t>Παθογόνα</a:t>
            </a:r>
            <a:br>
              <a:rPr lang="el-GR" dirty="0" smtClean="0"/>
            </a:br>
            <a:r>
              <a:rPr lang="en-US" altLang="el-GR" dirty="0" smtClean="0"/>
              <a:t>Human </a:t>
            </a:r>
            <a:r>
              <a:rPr lang="en-US" altLang="el-GR" dirty="0"/>
              <a:t>T-</a:t>
            </a:r>
            <a:r>
              <a:rPr lang="en-US" altLang="el-GR" dirty="0" err="1"/>
              <a:t>Lymphotropic</a:t>
            </a:r>
            <a:r>
              <a:rPr lang="en-US" altLang="el-GR" dirty="0"/>
              <a:t> Virus (HTLV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 rot="16200000">
            <a:off x="302334" y="382728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HTLV-1 and HIV-1 EM 8241 </a:t>
            </a:r>
            <a:r>
              <a:rPr lang="en-US" sz="1200" dirty="0" err="1" smtClean="0">
                <a:latin typeface="+mn-lt"/>
                <a:hlinkClick r:id="rId3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Patho"/>
              </a:rPr>
              <a:t>Patho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197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</a:t>
            </a:r>
            <a:r>
              <a:rPr lang="en-US" altLang="el-GR" dirty="0"/>
              <a:t>(HTLV)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Ο HTLV (</a:t>
            </a:r>
            <a:r>
              <a:rPr lang="el-GR" altLang="el-GR" dirty="0" err="1"/>
              <a:t>Human</a:t>
            </a:r>
            <a:r>
              <a:rPr lang="el-GR" altLang="el-GR" dirty="0"/>
              <a:t> T-</a:t>
            </a:r>
            <a:r>
              <a:rPr lang="el-GR" altLang="el-GR" dirty="0" err="1"/>
              <a:t>lymphotropic</a:t>
            </a:r>
            <a:r>
              <a:rPr lang="el-GR" altLang="el-GR" dirty="0"/>
              <a:t> </a:t>
            </a:r>
            <a:r>
              <a:rPr lang="el-GR" altLang="el-GR" dirty="0" err="1"/>
              <a:t>virus</a:t>
            </a:r>
            <a:r>
              <a:rPr lang="el-GR" altLang="el-GR" dirty="0"/>
              <a:t>) ανήκει στην υποοικογένεια </a:t>
            </a:r>
            <a:r>
              <a:rPr lang="el-GR" altLang="el-GR" dirty="0" err="1"/>
              <a:t>onco</a:t>
            </a:r>
            <a:r>
              <a:rPr lang="el-GR" altLang="el-GR" dirty="0"/>
              <a:t>-</a:t>
            </a:r>
            <a:r>
              <a:rPr lang="el-GR" altLang="el-GR" dirty="0" err="1"/>
              <a:t>rna</a:t>
            </a:r>
            <a:r>
              <a:rPr lang="el-GR" altLang="el-GR" dirty="0"/>
              <a:t>-</a:t>
            </a:r>
            <a:r>
              <a:rPr lang="el-GR" altLang="el-GR" dirty="0" err="1"/>
              <a:t>virus</a:t>
            </a:r>
            <a:r>
              <a:rPr lang="el-GR" altLang="el-GR" dirty="0"/>
              <a:t> της οικογένειας των </a:t>
            </a:r>
            <a:r>
              <a:rPr lang="el-GR" altLang="el-GR" dirty="0" err="1"/>
              <a:t>Retroviridae</a:t>
            </a:r>
            <a:r>
              <a:rPr lang="el-GR" altLang="el-GR" dirty="0"/>
              <a:t> και είναι </a:t>
            </a:r>
            <a:r>
              <a:rPr lang="el-GR" altLang="el-GR" dirty="0" err="1"/>
              <a:t>λεμφοτρόπος</a:t>
            </a:r>
            <a:r>
              <a:rPr lang="el-GR" altLang="el-GR" dirty="0"/>
              <a:t> και </a:t>
            </a:r>
            <a:r>
              <a:rPr lang="el-GR" altLang="el-GR" dirty="0" err="1" smtClean="0"/>
              <a:t>νευροτρόπος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Ανακαλύφθηκε το 1977 στην </a:t>
            </a:r>
            <a:r>
              <a:rPr lang="el-GR" altLang="el-GR" dirty="0" smtClean="0"/>
              <a:t>Ιαπωνία.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Υπάρχουν δύο είδη ιών: ο </a:t>
            </a:r>
            <a:r>
              <a:rPr lang="el-GR" altLang="el-GR" b="1" dirty="0"/>
              <a:t>HTLV I </a:t>
            </a:r>
            <a:r>
              <a:rPr lang="el-GR" altLang="el-GR" dirty="0"/>
              <a:t>και ο </a:t>
            </a:r>
            <a:r>
              <a:rPr lang="el-GR" altLang="el-GR" b="1" dirty="0"/>
              <a:t>HTLV </a:t>
            </a:r>
            <a:r>
              <a:rPr lang="el-GR" altLang="el-GR" b="1" dirty="0" smtClean="0"/>
              <a:t>II.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Οι ανθρώπινοι Τ-</a:t>
            </a:r>
            <a:r>
              <a:rPr lang="el-GR" altLang="el-GR" dirty="0" err="1"/>
              <a:t>λεμφοτρόποι</a:t>
            </a:r>
            <a:r>
              <a:rPr lang="el-GR" altLang="el-GR" dirty="0"/>
              <a:t> ιοί τύπου Ι και ΙΙ (HTLV I/II) είναι οι πρώτοι ανθρώπινοι </a:t>
            </a:r>
            <a:r>
              <a:rPr lang="el-GR" altLang="el-GR" dirty="0" err="1"/>
              <a:t>ρετροϊοί</a:t>
            </a:r>
            <a:r>
              <a:rPr lang="el-GR" altLang="el-GR" dirty="0"/>
              <a:t> που </a:t>
            </a:r>
            <a:r>
              <a:rPr lang="el-GR" altLang="el-GR" dirty="0" err="1"/>
              <a:t>ταυτοποιήθηκαν</a:t>
            </a:r>
            <a:r>
              <a:rPr lang="el-GR" altLang="el-GR" dirty="0"/>
              <a:t> το 1980 και το 1982 </a:t>
            </a:r>
            <a:r>
              <a:rPr lang="el-GR" altLang="el-GR" dirty="0" smtClean="0"/>
              <a:t>αντίστοιχα.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Η μόλυνση παραμένει δια βίου, όπως και τα ειδικά προς αυτόν αντισώματα που αναπτύσσει ο </a:t>
            </a:r>
            <a:r>
              <a:rPr lang="el-GR" altLang="el-GR" dirty="0" smtClean="0"/>
              <a:t>φορέας.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05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Ιός </a:t>
            </a:r>
            <a:r>
              <a:rPr lang="en-US" dirty="0" smtClean="0"/>
              <a:t>HTLV-1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dirty="0"/>
              <a:t>Αποδείχθηκε ότι είναι ο αιτιολογικός παράγοντας δύο πολύ καλά καθορισμένων ασθενειών:</a:t>
            </a:r>
          </a:p>
          <a:p>
            <a:pPr lvl="1"/>
            <a:r>
              <a:rPr lang="el-GR" altLang="el-GR" dirty="0" smtClean="0"/>
              <a:t>Της </a:t>
            </a:r>
            <a:r>
              <a:rPr lang="el-GR" altLang="el-GR" dirty="0"/>
              <a:t>λευχαιμίας ενηλίκων από τα Τ-κύτταρα (ATLL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/>
            <a:r>
              <a:rPr lang="el-GR" altLang="el-GR" dirty="0" smtClean="0"/>
              <a:t>Μίας </a:t>
            </a:r>
            <a:r>
              <a:rPr lang="el-GR" altLang="el-GR" dirty="0"/>
              <a:t>χρόνιας νευρολογικής πάθησης γνωστής ως HTLV-I συνδεόμενη μυελοπάθεια ή τροπική σπαστική </a:t>
            </a:r>
            <a:r>
              <a:rPr lang="el-GR" altLang="el-GR" dirty="0" err="1"/>
              <a:t>παραπάρεση</a:t>
            </a:r>
            <a:r>
              <a:rPr lang="el-GR" altLang="el-GR" dirty="0"/>
              <a:t> (HAM-TSP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Οι </a:t>
            </a:r>
            <a:r>
              <a:rPr lang="el-GR" altLang="el-GR" dirty="0"/>
              <a:t>δύο αυτές ασθένειες απαντούν σε μικρό ποσοστό (όχι περισσότερο από 2% - 4%) των ατόμων που έχουν μολυνθεί από τον ιό και εκδηλώνονται μετά από πολλά χρόνια </a:t>
            </a:r>
            <a:r>
              <a:rPr lang="el-GR" altLang="el-GR" dirty="0" err="1"/>
              <a:t>φορίας</a:t>
            </a:r>
            <a:r>
              <a:rPr lang="el-GR" altLang="el-GR" dirty="0"/>
              <a:t> του ιού (15 έως 20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3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Ιός </a:t>
            </a:r>
            <a:r>
              <a:rPr lang="en-US" dirty="0" smtClean="0"/>
              <a:t>HTLV-2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Μέχρι πρόσφατα δεν έχει αποδειχθεί ότι συνδέεται με κάποια συγκεκριμένη ασθένεια, παρότι για πρώτη φορά ανιχνεύθηκε σε ασθενή με λευχαιμία εκ τριχωτών </a:t>
            </a:r>
            <a:r>
              <a:rPr lang="el-GR" altLang="el-GR" dirty="0" smtClean="0"/>
              <a:t>κυττάρων.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Υπάρχουν επίσης ενδείξεις ότι και αυτός σχετίζεται με την ασθένεια </a:t>
            </a:r>
            <a:r>
              <a:rPr lang="el-GR" altLang="el-GR" b="1" dirty="0" smtClean="0"/>
              <a:t>HAM-TSP.</a:t>
            </a:r>
            <a:endParaRPr lang="el-GR" altLang="el-GR" b="1" dirty="0"/>
          </a:p>
          <a:p>
            <a:pPr>
              <a:buFontTx/>
              <a:buAutoNum type="arabicPeriod"/>
            </a:pPr>
            <a:r>
              <a:rPr lang="el-GR" altLang="el-GR" dirty="0"/>
              <a:t>Δεν έχει διαπιστωθεί μέχρι σήμερα η μετάδοσή του με την </a:t>
            </a:r>
            <a:r>
              <a:rPr lang="el-GR" altLang="el-GR" dirty="0" smtClean="0"/>
              <a:t>μετάγγιση.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 err="1"/>
              <a:t>Tropical</a:t>
            </a:r>
            <a:r>
              <a:rPr lang="el-GR" altLang="el-GR" dirty="0"/>
              <a:t> </a:t>
            </a:r>
            <a:r>
              <a:rPr lang="el-GR" altLang="el-GR" dirty="0" err="1"/>
              <a:t>spastic</a:t>
            </a:r>
            <a:r>
              <a:rPr lang="el-GR" altLang="el-GR" dirty="0"/>
              <a:t> </a:t>
            </a:r>
            <a:r>
              <a:rPr lang="el-GR" altLang="el-GR" dirty="0" err="1"/>
              <a:t>paraparesis</a:t>
            </a:r>
            <a:r>
              <a:rPr lang="el-GR" altLang="el-GR" dirty="0"/>
              <a:t> (TSP), </a:t>
            </a:r>
            <a:r>
              <a:rPr lang="el-GR" altLang="el-GR" dirty="0" err="1"/>
              <a:t>also</a:t>
            </a:r>
            <a:r>
              <a:rPr lang="el-GR" altLang="el-GR" dirty="0"/>
              <a:t> </a:t>
            </a:r>
            <a:r>
              <a:rPr lang="el-GR" altLang="el-GR" dirty="0" err="1"/>
              <a:t>known</a:t>
            </a:r>
            <a:r>
              <a:rPr lang="el-GR" altLang="el-GR" dirty="0"/>
              <a:t> </a:t>
            </a:r>
            <a:r>
              <a:rPr lang="el-GR" altLang="el-GR" dirty="0" err="1"/>
              <a:t>as</a:t>
            </a:r>
            <a:r>
              <a:rPr lang="el-GR" altLang="el-GR" dirty="0"/>
              <a:t> HTLV-</a:t>
            </a:r>
            <a:r>
              <a:rPr lang="el-GR" altLang="el-GR" dirty="0" err="1"/>
              <a:t>associated</a:t>
            </a:r>
            <a:r>
              <a:rPr lang="el-GR" altLang="el-GR" dirty="0"/>
              <a:t> </a:t>
            </a:r>
            <a:r>
              <a:rPr lang="el-GR" altLang="el-GR" dirty="0" err="1"/>
              <a:t>myelopathy</a:t>
            </a:r>
            <a:r>
              <a:rPr lang="el-GR" altLang="el-GR" dirty="0"/>
              <a:t> </a:t>
            </a:r>
            <a:r>
              <a:rPr lang="el-GR" altLang="el-GR" dirty="0" err="1"/>
              <a:t>or</a:t>
            </a:r>
            <a:r>
              <a:rPr lang="el-GR" altLang="el-GR" dirty="0"/>
              <a:t> </a:t>
            </a:r>
            <a:r>
              <a:rPr lang="el-GR" altLang="el-GR" dirty="0" err="1"/>
              <a:t>chronic</a:t>
            </a:r>
            <a:r>
              <a:rPr lang="el-GR" altLang="el-GR" dirty="0"/>
              <a:t> </a:t>
            </a:r>
            <a:r>
              <a:rPr lang="el-GR" altLang="el-GR" dirty="0" err="1"/>
              <a:t>progressive</a:t>
            </a:r>
            <a:r>
              <a:rPr lang="el-GR" altLang="el-GR" dirty="0"/>
              <a:t> </a:t>
            </a:r>
            <a:r>
              <a:rPr lang="el-GR" altLang="el-GR" dirty="0" err="1"/>
              <a:t>myelopathy</a:t>
            </a:r>
            <a:r>
              <a:rPr lang="el-GR" altLang="el-GR" dirty="0"/>
              <a:t>, </a:t>
            </a:r>
            <a:r>
              <a:rPr lang="el-GR" altLang="el-GR" dirty="0" err="1"/>
              <a:t>is</a:t>
            </a:r>
            <a:r>
              <a:rPr lang="el-GR" altLang="el-GR" dirty="0"/>
              <a:t> </a:t>
            </a:r>
            <a:r>
              <a:rPr lang="el-GR" altLang="el-GR" dirty="0" err="1"/>
              <a:t>an</a:t>
            </a:r>
            <a:r>
              <a:rPr lang="el-GR" altLang="el-GR" dirty="0"/>
              <a:t> </a:t>
            </a:r>
            <a:r>
              <a:rPr lang="el-GR" altLang="el-GR" dirty="0" err="1">
                <a:hlinkClick r:id="rId3" tooltip="Infection"/>
              </a:rPr>
              <a:t>infection</a:t>
            </a:r>
            <a:r>
              <a:rPr lang="el-GR" altLang="el-GR" dirty="0"/>
              <a:t> </a:t>
            </a:r>
            <a:r>
              <a:rPr lang="el-GR" altLang="el-GR" dirty="0" err="1"/>
              <a:t>of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>
                <a:hlinkClick r:id="rId4" tooltip="Spinal cord"/>
              </a:rPr>
              <a:t>spinal</a:t>
            </a:r>
            <a:r>
              <a:rPr lang="el-GR" altLang="el-GR" dirty="0">
                <a:hlinkClick r:id="rId4" tooltip="Spinal cord"/>
              </a:rPr>
              <a:t> </a:t>
            </a:r>
            <a:r>
              <a:rPr lang="el-GR" altLang="el-GR" dirty="0" err="1">
                <a:hlinkClick r:id="rId4" tooltip="Spinal cord"/>
              </a:rPr>
              <a:t>cord</a:t>
            </a:r>
            <a:r>
              <a:rPr lang="el-GR" altLang="el-GR" dirty="0"/>
              <a:t> </a:t>
            </a:r>
            <a:r>
              <a:rPr lang="el-GR" altLang="el-GR" dirty="0" err="1"/>
              <a:t>by</a:t>
            </a:r>
            <a:r>
              <a:rPr lang="el-GR" altLang="el-GR" dirty="0"/>
              <a:t> </a:t>
            </a:r>
            <a:r>
              <a:rPr lang="el-GR" altLang="el-GR" dirty="0" err="1">
                <a:hlinkClick r:id="rId5" tooltip="Human T-lymphotropic virus"/>
              </a:rPr>
              <a:t>Human</a:t>
            </a:r>
            <a:r>
              <a:rPr lang="el-GR" altLang="el-GR" dirty="0">
                <a:hlinkClick r:id="rId5" tooltip="Human T-lymphotropic virus"/>
              </a:rPr>
              <a:t> T-</a:t>
            </a:r>
            <a:r>
              <a:rPr lang="el-GR" altLang="el-GR" dirty="0" err="1">
                <a:hlinkClick r:id="rId5" tooltip="Human T-lymphotropic virus"/>
              </a:rPr>
              <a:t>lymphotropic</a:t>
            </a:r>
            <a:r>
              <a:rPr lang="el-GR" altLang="el-GR" dirty="0">
                <a:hlinkClick r:id="rId5" tooltip="Human T-lymphotropic virus"/>
              </a:rPr>
              <a:t> </a:t>
            </a:r>
            <a:r>
              <a:rPr lang="el-GR" altLang="el-GR" dirty="0" err="1">
                <a:hlinkClick r:id="rId5" tooltip="Human T-lymphotropic virus"/>
              </a:rPr>
              <a:t>virus</a:t>
            </a:r>
            <a:r>
              <a:rPr lang="el-GR" altLang="el-GR" dirty="0"/>
              <a:t> </a:t>
            </a:r>
            <a:r>
              <a:rPr lang="el-GR" altLang="el-GR" dirty="0" err="1"/>
              <a:t>resulting</a:t>
            </a:r>
            <a:r>
              <a:rPr lang="el-GR" altLang="el-GR" dirty="0"/>
              <a:t> </a:t>
            </a:r>
            <a:r>
              <a:rPr lang="el-GR" altLang="el-GR" dirty="0" err="1"/>
              <a:t>in</a:t>
            </a:r>
            <a:r>
              <a:rPr lang="el-GR" altLang="el-GR" dirty="0"/>
              <a:t> </a:t>
            </a:r>
            <a:r>
              <a:rPr lang="el-GR" altLang="el-GR" dirty="0" err="1">
                <a:hlinkClick r:id="rId6" tooltip="Paraparesis"/>
              </a:rPr>
              <a:t>paraparesis</a:t>
            </a:r>
            <a:r>
              <a:rPr lang="el-GR" altLang="el-GR" dirty="0"/>
              <a:t>, </a:t>
            </a:r>
            <a:r>
              <a:rPr lang="el-GR" altLang="el-GR" dirty="0" err="1"/>
              <a:t>weakness</a:t>
            </a:r>
            <a:r>
              <a:rPr lang="el-GR" altLang="el-GR" dirty="0"/>
              <a:t> </a:t>
            </a:r>
            <a:r>
              <a:rPr lang="el-GR" altLang="el-GR" dirty="0" err="1"/>
              <a:t>of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/>
              <a:t>legs</a:t>
            </a:r>
            <a:r>
              <a:rPr lang="el-GR" altLang="el-GR" dirty="0"/>
              <a:t>. </a:t>
            </a:r>
            <a:r>
              <a:rPr lang="el-GR" altLang="el-GR" dirty="0" err="1"/>
              <a:t>As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/>
              <a:t>name</a:t>
            </a:r>
            <a:r>
              <a:rPr lang="el-GR" altLang="el-GR" dirty="0"/>
              <a:t> </a:t>
            </a:r>
            <a:r>
              <a:rPr lang="el-GR" altLang="el-GR" dirty="0" err="1"/>
              <a:t>suggests</a:t>
            </a:r>
            <a:r>
              <a:rPr lang="el-GR" altLang="el-GR" dirty="0"/>
              <a:t>, </a:t>
            </a:r>
            <a:r>
              <a:rPr lang="el-GR" altLang="el-GR" dirty="0" err="1"/>
              <a:t>it</a:t>
            </a:r>
            <a:r>
              <a:rPr lang="el-GR" altLang="el-GR" dirty="0"/>
              <a:t> </a:t>
            </a:r>
            <a:r>
              <a:rPr lang="el-GR" altLang="el-GR" dirty="0" err="1"/>
              <a:t>is</a:t>
            </a:r>
            <a:r>
              <a:rPr lang="el-GR" altLang="el-GR" dirty="0"/>
              <a:t> </a:t>
            </a:r>
            <a:r>
              <a:rPr lang="el-GR" altLang="el-GR" dirty="0" err="1"/>
              <a:t>most</a:t>
            </a:r>
            <a:r>
              <a:rPr lang="el-GR" altLang="el-GR" dirty="0"/>
              <a:t> </a:t>
            </a:r>
            <a:r>
              <a:rPr lang="el-GR" altLang="el-GR" dirty="0" err="1"/>
              <a:t>common</a:t>
            </a:r>
            <a:r>
              <a:rPr lang="el-GR" altLang="el-GR" dirty="0"/>
              <a:t> </a:t>
            </a:r>
            <a:r>
              <a:rPr lang="el-GR" altLang="el-GR" dirty="0" err="1"/>
              <a:t>in</a:t>
            </a:r>
            <a:r>
              <a:rPr lang="el-GR" altLang="el-GR" dirty="0"/>
              <a:t> </a:t>
            </a:r>
            <a:r>
              <a:rPr lang="el-GR" altLang="el-GR" dirty="0" err="1">
                <a:hlinkClick r:id="rId7" tooltip="Tropical"/>
              </a:rPr>
              <a:t>tropical</a:t>
            </a:r>
            <a:r>
              <a:rPr lang="el-GR" altLang="el-GR" dirty="0"/>
              <a:t> </a:t>
            </a:r>
            <a:r>
              <a:rPr lang="el-GR" altLang="el-GR" dirty="0" err="1"/>
              <a:t>regions</a:t>
            </a:r>
            <a:r>
              <a:rPr lang="el-GR" altLang="el-GR" dirty="0"/>
              <a:t>, </a:t>
            </a:r>
            <a:r>
              <a:rPr lang="el-GR" altLang="el-GR" dirty="0" err="1"/>
              <a:t>including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>
                <a:hlinkClick r:id="rId8" tooltip="Caribbean"/>
              </a:rPr>
              <a:t>Caribbean</a:t>
            </a:r>
            <a:r>
              <a:rPr lang="el-GR" altLang="el-GR" dirty="0"/>
              <a:t> </a:t>
            </a:r>
            <a:r>
              <a:rPr lang="el-GR" altLang="el-GR" dirty="0" err="1"/>
              <a:t>and</a:t>
            </a:r>
            <a:r>
              <a:rPr lang="el-GR" altLang="el-GR" dirty="0"/>
              <a:t> </a:t>
            </a:r>
            <a:r>
              <a:rPr lang="el-GR" altLang="el-GR" dirty="0" err="1" smtClean="0">
                <a:hlinkClick r:id="rId9" tooltip="Africa"/>
              </a:rPr>
              <a:t>Africa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File:Western Blot results for HIV 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529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</a:t>
            </a:r>
            <a:r>
              <a:rPr lang="en-US" dirty="0"/>
              <a:t>Western </a:t>
            </a:r>
            <a:r>
              <a:rPr lang="en-US" dirty="0" smtClean="0"/>
              <a:t>Blot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43609" y="6536377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Western Blot results for HIV </a:t>
            </a:r>
            <a:r>
              <a:rPr lang="en-US" sz="1200" dirty="0" smtClean="0">
                <a:latin typeface="+mn-lt"/>
                <a:hlinkClick r:id="rId3"/>
              </a:rPr>
              <a:t>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acopo Werther"/>
              </a:rPr>
              <a:t>Jacopo </a:t>
            </a:r>
            <a:r>
              <a:rPr lang="en-US" sz="1200" dirty="0" err="1">
                <a:latin typeface="+mn-lt"/>
                <a:hlinkClick r:id="rId4" tooltip="User:Jacopo Werther"/>
              </a:rPr>
              <a:t>Werther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25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6" descr="HTLV1%20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"/>
          <a:stretch/>
        </p:blipFill>
        <p:spPr bwMode="auto">
          <a:xfrm>
            <a:off x="539750" y="1331650"/>
            <a:ext cx="8064500" cy="477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090938" y="6226488"/>
            <a:ext cx="96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3"/>
              </a:rPr>
              <a:t>upch.edu.pe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Δομή </a:t>
            </a:r>
            <a:r>
              <a:rPr lang="en-US" dirty="0" smtClean="0"/>
              <a:t>HTLV-1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9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 descr="http://www.frontiersin.org/files/Articles/36383/fmicb-03-00388-HTML/image_m/fmicb-03-00388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4" y="1052512"/>
            <a:ext cx="8583092" cy="4968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286000" y="6143833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3"/>
              </a:rPr>
              <a:t>journal.frontiersin.org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 (</a:t>
            </a:r>
            <a:r>
              <a:rPr lang="en-US" dirty="0" smtClean="0"/>
              <a:t>HTLV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6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Μετάδοση </a:t>
            </a:r>
            <a:r>
              <a:rPr lang="el-GR" dirty="0"/>
              <a:t>(</a:t>
            </a:r>
            <a:r>
              <a:rPr lang="en-US" dirty="0"/>
              <a:t>HTLV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 smtClean="0"/>
              <a:t>Μετάγγιση </a:t>
            </a:r>
            <a:r>
              <a:rPr lang="el-GR" altLang="el-GR" dirty="0"/>
              <a:t>μολυσμένων κυτταρικών στοιχείων </a:t>
            </a:r>
            <a:r>
              <a:rPr lang="el-GR" altLang="el-GR" dirty="0" smtClean="0"/>
              <a:t>αίματος.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 smtClean="0"/>
              <a:t>Μολυσμένες </a:t>
            </a:r>
            <a:r>
              <a:rPr lang="el-GR" altLang="el-GR" dirty="0"/>
              <a:t>μητέρες: κατά το θηλασμό σε ποσοστό 20% μέσω των προσβεβλημένων λεμφοκυττάρων ή μέσω του πλακούντα, όπως διαπιστώθηκε μετά από μελέτες σε καλλιέργειες λεμφοκυττάρων ομφάλιου </a:t>
            </a:r>
            <a:r>
              <a:rPr lang="el-GR" altLang="el-GR" dirty="0" smtClean="0"/>
              <a:t>λώρου.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 smtClean="0"/>
              <a:t>Σεξουαλική </a:t>
            </a:r>
            <a:r>
              <a:rPr lang="el-GR" altLang="el-GR" dirty="0"/>
              <a:t>επαφή (από άνδρα σε γυναίκα, από άνδρα σε άνδρα μέσω των μολυσμένων κυττάρων του </a:t>
            </a:r>
            <a:r>
              <a:rPr lang="el-GR" altLang="el-GR" dirty="0" smtClean="0"/>
              <a:t>σπέρματος.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 smtClean="0"/>
              <a:t>Κοινή </a:t>
            </a:r>
            <a:r>
              <a:rPr lang="el-GR" altLang="el-GR" dirty="0"/>
              <a:t>χρήση μολυσμένης σύριγγας σε χρήστες ενδοφλεβίων </a:t>
            </a:r>
            <a:r>
              <a:rPr lang="el-GR" altLang="el-GR" dirty="0" smtClean="0"/>
              <a:t>ναρκωτικών.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b="1" dirty="0">
                <a:solidFill>
                  <a:srgbClr val="004A82"/>
                </a:solidFill>
              </a:rPr>
              <a:t>Η μετάδοση του ιού δεν έχει σχετιστεί με την μετάγγιση μη κυτταρικών στοιχείων, όπως το πλάσμα και τα παράγωγά </a:t>
            </a:r>
            <a:r>
              <a:rPr lang="el-GR" altLang="el-GR" b="1" dirty="0" smtClean="0">
                <a:solidFill>
                  <a:srgbClr val="004A82"/>
                </a:solidFill>
              </a:rPr>
              <a:t>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249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el-GR" dirty="0"/>
              <a:t>Τι Ελέγχουμε για την Ασφάλεια του Αίματος</a:t>
            </a:r>
            <a:r>
              <a:rPr lang="el-GR" dirty="0" smtClean="0"/>
              <a:t>;</a:t>
            </a:r>
            <a:br>
              <a:rPr lang="el-GR" dirty="0" smtClean="0"/>
            </a:br>
            <a:r>
              <a:rPr lang="en-US" dirty="0"/>
              <a:t>(HTLV)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b="1" dirty="0" err="1"/>
              <a:t>Anti</a:t>
            </a:r>
            <a:r>
              <a:rPr lang="el-GR" altLang="el-GR" b="1" dirty="0"/>
              <a:t>-HTLV I/II</a:t>
            </a:r>
            <a:r>
              <a:rPr lang="el-GR" altLang="el-GR" dirty="0"/>
              <a:t>: υποχρεωτικός έλεγχος των </a:t>
            </a:r>
            <a:r>
              <a:rPr lang="el-GR" altLang="el-GR" dirty="0" smtClean="0"/>
              <a:t>αιμοδοτών.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Επανέλεγχος σε περίπτωση θετικού ή αμφίβολου αποτελέσματος με την ίδια ή άλλη </a:t>
            </a:r>
            <a:r>
              <a:rPr lang="el-GR" altLang="el-GR" dirty="0" smtClean="0"/>
              <a:t>μέθοδο.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Επιβεβαιωτική δοκιμασία </a:t>
            </a:r>
            <a:r>
              <a:rPr lang="el-GR" altLang="el-GR" b="1" dirty="0" err="1"/>
              <a:t>Western</a:t>
            </a:r>
            <a:r>
              <a:rPr lang="el-GR" altLang="el-GR" b="1" dirty="0"/>
              <a:t> </a:t>
            </a:r>
            <a:r>
              <a:rPr lang="el-GR" altLang="el-GR" b="1" dirty="0" err="1"/>
              <a:t>Blot</a:t>
            </a:r>
            <a:r>
              <a:rPr lang="el-GR" altLang="el-GR" b="1" dirty="0"/>
              <a:t> / LIA / RIBA </a:t>
            </a:r>
            <a:r>
              <a:rPr lang="el-GR" altLang="el-GR" dirty="0"/>
              <a:t>ή </a:t>
            </a:r>
            <a:r>
              <a:rPr lang="el-GR" altLang="el-GR" b="1" dirty="0"/>
              <a:t>PCR </a:t>
            </a:r>
            <a:r>
              <a:rPr lang="el-GR" altLang="el-GR" dirty="0"/>
              <a:t>σε εξειδικευμένα εργαστήρια ή σε Κέντρα Αναφοράς </a:t>
            </a:r>
            <a:r>
              <a:rPr lang="el-GR" altLang="el-GR" dirty="0" smtClean="0"/>
              <a:t>Ρετροϊών.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881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6" descr="File:Treponema pallid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546820"/>
            <a:ext cx="5057775" cy="476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Ελεγχόμενα </a:t>
            </a:r>
            <a:r>
              <a:rPr lang="el-GR" dirty="0" smtClean="0"/>
              <a:t>Παθογόνα</a:t>
            </a:r>
            <a:br>
              <a:rPr lang="el-GR" dirty="0" smtClean="0"/>
            </a:br>
            <a:r>
              <a:rPr lang="en-US" altLang="el-GR" dirty="0" err="1" smtClean="0"/>
              <a:t>Trep</a:t>
            </a:r>
            <a:r>
              <a:rPr lang="el-GR" altLang="el-GR" dirty="0"/>
              <a:t>ο</a:t>
            </a:r>
            <a:r>
              <a:rPr lang="en-US" altLang="el-GR" dirty="0" err="1"/>
              <a:t>nema</a:t>
            </a:r>
            <a:r>
              <a:rPr lang="en-US" altLang="el-GR" dirty="0"/>
              <a:t> Pallidum</a:t>
            </a:r>
            <a:r>
              <a:rPr lang="el-GR" altLang="el-GR" dirty="0"/>
              <a:t> </a:t>
            </a:r>
            <a:r>
              <a:rPr lang="en-US" altLang="el-GR" dirty="0"/>
              <a:t>(</a:t>
            </a:r>
            <a:r>
              <a:rPr lang="el-GR" altLang="el-GR" dirty="0"/>
              <a:t>Σύφιλη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1043436" y="6392361"/>
            <a:ext cx="7056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Treponema </a:t>
            </a:r>
            <a:r>
              <a:rPr lang="en-US" sz="1200" dirty="0" smtClean="0">
                <a:latin typeface="+mn-lt"/>
                <a:hlinkClick r:id="rId3"/>
              </a:rPr>
              <a:t>pallidum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Kauczuk"/>
              </a:rPr>
              <a:t>Kauczuk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107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</a:t>
            </a:r>
            <a:r>
              <a:rPr lang="en-US" dirty="0" smtClean="0"/>
              <a:t> </a:t>
            </a:r>
            <a:r>
              <a:rPr lang="en-US" altLang="el-GR" dirty="0"/>
              <a:t>(</a:t>
            </a:r>
            <a:r>
              <a:rPr lang="el-GR" altLang="el-GR" dirty="0"/>
              <a:t>Σύφιλη</a:t>
            </a:r>
            <a:r>
              <a:rPr lang="en-US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Το </a:t>
            </a:r>
            <a:r>
              <a:rPr lang="el-GR" altLang="el-GR" b="1" dirty="0" err="1"/>
              <a:t>Treponema</a:t>
            </a:r>
            <a:r>
              <a:rPr lang="el-GR" altLang="el-GR" b="1" dirty="0"/>
              <a:t> </a:t>
            </a:r>
            <a:r>
              <a:rPr lang="el-GR" altLang="el-GR" b="1" dirty="0" err="1"/>
              <a:t>pallidum</a:t>
            </a:r>
            <a:r>
              <a:rPr lang="el-GR" altLang="el-GR" b="1" dirty="0"/>
              <a:t> </a:t>
            </a:r>
            <a:r>
              <a:rPr lang="el-GR" altLang="el-GR" dirty="0"/>
              <a:t>είναι είδος σπειροχαίτης </a:t>
            </a:r>
            <a:r>
              <a:rPr lang="el-GR" altLang="el-GR" dirty="0" smtClean="0"/>
              <a:t>με</a:t>
            </a:r>
            <a:r>
              <a:rPr lang="en-US" altLang="el-GR" dirty="0" smtClean="0"/>
              <a:t> </a:t>
            </a:r>
            <a:r>
              <a:rPr lang="el-GR" altLang="el-GR" dirty="0" smtClean="0"/>
              <a:t>υποείδη </a:t>
            </a:r>
            <a:r>
              <a:rPr lang="el-GR" altLang="el-GR" dirty="0"/>
              <a:t>που προκαλούν διάφορα αφροδίσια </a:t>
            </a:r>
            <a:r>
              <a:rPr lang="el-GR" altLang="el-GR" dirty="0" smtClean="0"/>
              <a:t>νοσήματα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όπως </a:t>
            </a:r>
            <a:r>
              <a:rPr lang="el-GR" altLang="el-GR" dirty="0"/>
              <a:t>η σύφιλη.</a:t>
            </a:r>
          </a:p>
          <a:p>
            <a:r>
              <a:rPr lang="el-GR" altLang="el-GR" dirty="0" smtClean="0"/>
              <a:t>Δεν </a:t>
            </a:r>
            <a:r>
              <a:rPr lang="el-GR" altLang="el-GR" dirty="0"/>
              <a:t>ανιχνεύεται με χρώση κατά </a:t>
            </a:r>
            <a:r>
              <a:rPr lang="el-GR" altLang="el-GR" dirty="0" err="1"/>
              <a:t>Gram</a:t>
            </a:r>
            <a:r>
              <a:rPr lang="el-GR" altLang="el-GR" dirty="0"/>
              <a:t> γιατί είναι </a:t>
            </a:r>
            <a:r>
              <a:rPr lang="el-GR" altLang="el-GR" dirty="0" smtClean="0"/>
              <a:t>πολύ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μικρός οργανισμός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Καταστρέφεται </a:t>
            </a:r>
            <a:r>
              <a:rPr lang="el-GR" altLang="el-GR" dirty="0"/>
              <a:t>ραγδαία εκτός της κυκλοφορίας </a:t>
            </a:r>
            <a:r>
              <a:rPr lang="el-GR" altLang="el-GR" dirty="0" smtClean="0"/>
              <a:t>του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αίματος</a:t>
            </a:r>
            <a:r>
              <a:rPr lang="el-GR" altLang="el-GR" dirty="0"/>
              <a:t>, κάτω από συνθήκες θερμότητας, </a:t>
            </a:r>
            <a:r>
              <a:rPr lang="el-GR" altLang="el-GR" dirty="0" smtClean="0"/>
              <a:t>ξηρασίας,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αλλαγών </a:t>
            </a:r>
            <a:r>
              <a:rPr lang="el-GR" altLang="el-GR" dirty="0"/>
              <a:t>στο </a:t>
            </a:r>
            <a:r>
              <a:rPr lang="el-GR" altLang="el-GR" dirty="0" err="1"/>
              <a:t>pH</a:t>
            </a:r>
            <a:r>
              <a:rPr lang="el-GR" altLang="el-GR" dirty="0"/>
              <a:t> ή σε επαφή με σαπούνι και νερό.</a:t>
            </a:r>
          </a:p>
          <a:p>
            <a:r>
              <a:rPr lang="el-GR" altLang="el-GR" dirty="0" smtClean="0"/>
              <a:t>Απαιτεί </a:t>
            </a:r>
            <a:r>
              <a:rPr lang="el-GR" altLang="el-GR" dirty="0"/>
              <a:t>αναερόβιο περιβάλλον και η βιωσιμότητά </a:t>
            </a:r>
            <a:r>
              <a:rPr lang="el-GR" altLang="el-GR" dirty="0" smtClean="0"/>
              <a:t>του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μειώνεται </a:t>
            </a:r>
            <a:r>
              <a:rPr lang="el-GR" altLang="el-GR" dirty="0"/>
              <a:t>ραγδαία παρουσία </a:t>
            </a:r>
            <a:r>
              <a:rPr lang="el-GR" altLang="el-GR" dirty="0" smtClean="0"/>
              <a:t>οξυγόνου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385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Σύφιλη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/>
          </a:bodyPr>
          <a:lstStyle/>
          <a:p>
            <a:r>
              <a:rPr lang="el-GR" dirty="0"/>
              <a:t>Η μεταδιδόμενη με την μετάγγιση σύφιλη ήταν ένα καλά αναγνωρισμένο σύνδρομο που περιγράφηκε για πρώτη φορά το </a:t>
            </a:r>
            <a:r>
              <a:rPr lang="el-GR" dirty="0" smtClean="0"/>
              <a:t>1915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Αργότερα αναγνωρίσθηκαν και περιγράφηκαν αρκετές ακόμα </a:t>
            </a:r>
            <a:r>
              <a:rPr lang="el-GR" dirty="0" smtClean="0"/>
              <a:t>περιπτώσεις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1930-1940: αποκλεισμός χρήσης αίματος από νεκρό </a:t>
            </a:r>
            <a:r>
              <a:rPr lang="el-GR" dirty="0" smtClean="0"/>
              <a:t>δότη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Τέλος της δεκαετίας του '50, στις ανεπτυγμένες χώρες, μετά από έξαρση της σύφιλης κατά το Β΄ Παγκόσμιο Πόλεμο, παρατηρήθηκε αισθητή μείωση των αναφερόμενων περιπτώσεων σύφιλης, ενώ στις δεκαετίες του '60 και '70 διαπιστώθηκε πάλι </a:t>
            </a:r>
            <a:r>
              <a:rPr lang="el-GR" dirty="0" smtClean="0"/>
              <a:t>αύξηση</a:t>
            </a:r>
            <a:r>
              <a:rPr lang="en-US" dirty="0" smtClean="0"/>
              <a:t>.</a:t>
            </a:r>
          </a:p>
          <a:p>
            <a:r>
              <a:rPr lang="el-GR" altLang="el-GR" b="1" dirty="0">
                <a:solidFill>
                  <a:srgbClr val="004A82"/>
                </a:solidFill>
              </a:rPr>
              <a:t>Τι γίνεται το 2010</a:t>
            </a:r>
            <a:r>
              <a:rPr lang="el-GR" altLang="el-GR" b="1" dirty="0" smtClean="0">
                <a:solidFill>
                  <a:srgbClr val="004A82"/>
                </a:solidFill>
              </a:rPr>
              <a:t>;</a:t>
            </a:r>
            <a:endParaRPr lang="el-GR" alt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767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Λοίμωξη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Η φάση της </a:t>
            </a:r>
            <a:r>
              <a:rPr lang="el-GR" altLang="el-GR" dirty="0" err="1"/>
              <a:t>σπειροχαιταιμίας</a:t>
            </a:r>
            <a:r>
              <a:rPr lang="el-GR" altLang="el-GR" dirty="0"/>
              <a:t> είναι πολύ σύντομη και οι </a:t>
            </a:r>
            <a:r>
              <a:rPr lang="el-GR" altLang="el-GR" dirty="0" err="1"/>
              <a:t>σπειροχαίτες</a:t>
            </a:r>
            <a:r>
              <a:rPr lang="el-GR" altLang="el-GR" dirty="0"/>
              <a:t> επιζούν μόνο για λίγες ημέρες στους </a:t>
            </a:r>
            <a:r>
              <a:rPr lang="el-GR" altLang="el-GR" dirty="0" smtClean="0"/>
              <a:t>4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C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Για αυτό το λόγο η μετάδοση της σύφιλης με την μετάγγιση συμβαίνει αρκετά </a:t>
            </a:r>
            <a:r>
              <a:rPr lang="el-GR" altLang="el-GR" dirty="0" smtClean="0"/>
              <a:t>σπάνια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Μελέτες έδειξαν ότι ο χρόνος επώασης της μετά τη μετάγγιση σύφιλης ποικίλει από 4 εβδομάδες έως 4.5 μήνες με ένα ενδιάμεσο 9-10 εβδομάδων και ότι ο λήπτης συνήθως εκδηλώνει μία τυπική δευτερογενή </a:t>
            </a:r>
            <a:r>
              <a:rPr lang="el-GR" altLang="el-GR" dirty="0" smtClean="0"/>
              <a:t>έξαρση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>
                <a:solidFill>
                  <a:srgbClr val="004A82"/>
                </a:solidFill>
              </a:rPr>
              <a:t>Επίσης έδειξαν ότι ακόμα και δότες που έχουν σύφιλη σε λανθάνουσα κατάσταση είναι δυνατό να τη μεταδώσουν στο </a:t>
            </a:r>
            <a:r>
              <a:rPr lang="el-GR" altLang="el-GR" b="1" dirty="0" smtClean="0">
                <a:solidFill>
                  <a:srgbClr val="004A82"/>
                </a:solidFill>
              </a:rPr>
              <a:t>δέκτη</a:t>
            </a:r>
            <a:r>
              <a:rPr lang="en-US" altLang="el-GR" b="1" dirty="0" smtClean="0">
                <a:solidFill>
                  <a:srgbClr val="004A82"/>
                </a:solidFill>
              </a:rPr>
              <a:t>.</a:t>
            </a:r>
            <a:endParaRPr lang="el-GR" alt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517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Μετάδοση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/>
              <a:t>Μέσω της μετάγγισης, εφόσον το αίμα είναι πρόσφατο και </a:t>
            </a:r>
            <a:r>
              <a:rPr lang="el-GR" altLang="el-GR" b="1" dirty="0">
                <a:solidFill>
                  <a:srgbClr val="004A82"/>
                </a:solidFill>
              </a:rPr>
              <a:t>δεν έχει συντηρηθεί σε ψύξη (4</a:t>
            </a:r>
            <a:r>
              <a:rPr lang="el-GR" altLang="el-GR" b="1" baseline="30000" dirty="0">
                <a:solidFill>
                  <a:srgbClr val="004A82"/>
                </a:solidFill>
              </a:rPr>
              <a:t>ο</a:t>
            </a:r>
            <a:r>
              <a:rPr lang="el-GR" altLang="el-GR" b="1" dirty="0">
                <a:solidFill>
                  <a:srgbClr val="004A82"/>
                </a:solidFill>
              </a:rPr>
              <a:t>C</a:t>
            </a:r>
            <a:r>
              <a:rPr lang="el-GR" altLang="el-GR" b="1" dirty="0" smtClean="0">
                <a:solidFill>
                  <a:srgbClr val="004A82"/>
                </a:solidFill>
              </a:rPr>
              <a:t>).</a:t>
            </a:r>
            <a:endParaRPr lang="el-GR" altLang="el-GR" b="1" dirty="0">
              <a:solidFill>
                <a:srgbClr val="004A82"/>
              </a:solidFill>
            </a:endParaRPr>
          </a:p>
          <a:p>
            <a:pPr>
              <a:buFontTx/>
              <a:buAutoNum type="arabicPeriod"/>
            </a:pPr>
            <a:r>
              <a:rPr lang="el-GR" altLang="el-GR" dirty="0"/>
              <a:t>Μελέτες έδειξαν ότι υπάρχει μεγάλη σχέση ανάμεσα στον αριθμό των </a:t>
            </a:r>
            <a:r>
              <a:rPr lang="el-GR" altLang="el-GR" dirty="0" err="1"/>
              <a:t>σπειροχαιτών</a:t>
            </a:r>
            <a:r>
              <a:rPr lang="el-GR" altLang="el-GR" dirty="0"/>
              <a:t> ανά μονάδα αίματος και στην </a:t>
            </a:r>
            <a:r>
              <a:rPr lang="el-GR" altLang="el-GR" dirty="0" err="1"/>
              <a:t>βιοσιμώτητά</a:t>
            </a:r>
            <a:r>
              <a:rPr lang="el-GR" altLang="el-GR" dirty="0"/>
              <a:t> τους (σε </a:t>
            </a:r>
            <a:r>
              <a:rPr lang="el-GR" altLang="el-GR" dirty="0" err="1"/>
              <a:t>συγκέντρώσεις</a:t>
            </a:r>
            <a:r>
              <a:rPr lang="el-GR" altLang="el-GR" dirty="0"/>
              <a:t> 1.3 Χ 10</a:t>
            </a:r>
            <a:r>
              <a:rPr lang="el-GR" altLang="el-GR" baseline="30000" dirty="0"/>
              <a:t>6</a:t>
            </a:r>
            <a:r>
              <a:rPr lang="el-GR" altLang="el-GR" dirty="0"/>
              <a:t> και 2.5 Χ 10</a:t>
            </a:r>
            <a:r>
              <a:rPr lang="el-GR" altLang="el-GR" baseline="30000" dirty="0"/>
              <a:t>7</a:t>
            </a:r>
            <a:r>
              <a:rPr lang="el-GR" altLang="el-GR" dirty="0"/>
              <a:t> /ml αίματος η βιωσιμότητά τους έφθασε τις 120 </a:t>
            </a:r>
            <a:r>
              <a:rPr lang="el-GR" altLang="el-GR" dirty="0" smtClean="0"/>
              <a:t>ώρες.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b="1" dirty="0">
                <a:solidFill>
                  <a:srgbClr val="004A82"/>
                </a:solidFill>
              </a:rPr>
              <a:t>Αίμα αποθηκευμένο για 48 έως 72 ώρες σε θερμοκρασία 4</a:t>
            </a:r>
            <a:r>
              <a:rPr lang="el-GR" altLang="el-GR" b="1" baseline="30000" dirty="0">
                <a:solidFill>
                  <a:srgbClr val="004A82"/>
                </a:solidFill>
              </a:rPr>
              <a:t>ο</a:t>
            </a:r>
            <a:r>
              <a:rPr lang="el-GR" altLang="el-GR" b="1" dirty="0">
                <a:solidFill>
                  <a:srgbClr val="004A82"/>
                </a:solidFill>
              </a:rPr>
              <a:t>C, δε περιέχει ζωντανές </a:t>
            </a:r>
            <a:r>
              <a:rPr lang="el-GR" altLang="el-GR" b="1" dirty="0" err="1" smtClean="0">
                <a:solidFill>
                  <a:srgbClr val="004A82"/>
                </a:solidFill>
              </a:rPr>
              <a:t>σπειροχαίτες</a:t>
            </a:r>
            <a:r>
              <a:rPr lang="el-GR" altLang="el-GR" b="1" dirty="0" smtClean="0">
                <a:solidFill>
                  <a:srgbClr val="004A82"/>
                </a:solidFill>
              </a:rPr>
              <a:t>.</a:t>
            </a:r>
            <a:endParaRPr lang="el-GR" altLang="el-GR" b="1" dirty="0">
              <a:solidFill>
                <a:srgbClr val="004A82"/>
              </a:solidFill>
            </a:endParaRPr>
          </a:p>
          <a:p>
            <a:pPr>
              <a:buFontTx/>
              <a:buAutoNum type="arabicPeriod"/>
            </a:pPr>
            <a:r>
              <a:rPr lang="el-GR" altLang="el-GR" dirty="0"/>
              <a:t>Μέσω της σεξουαλικής </a:t>
            </a:r>
            <a:r>
              <a:rPr lang="el-GR" altLang="el-GR" dirty="0" smtClean="0"/>
              <a:t>επαφής.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Από την μητέρα στο έμβρυο μέσω του </a:t>
            </a:r>
            <a:r>
              <a:rPr lang="el-GR" altLang="el-GR" dirty="0" smtClean="0"/>
              <a:t>πλακούντα.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952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5" descr="World Syphili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28" y="1628800"/>
            <a:ext cx="6902144" cy="3960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236812" y="5794670"/>
            <a:ext cx="67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who.int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</a:t>
            </a:r>
            <a:r>
              <a:rPr lang="en-US" dirty="0" smtClean="0"/>
              <a:t>NAT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579296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b="1" dirty="0"/>
              <a:t>NUCLEIC ACID TESTING SYSTEM </a:t>
            </a:r>
          </a:p>
          <a:p>
            <a:pPr marL="35560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altLang="el-GR" dirty="0"/>
              <a:t>Ο έλεγχος του αίματος και των παραγώγων του, για τα</a:t>
            </a:r>
            <a:r>
              <a:rPr lang="en-US" altLang="el-GR" dirty="0"/>
              <a:t> </a:t>
            </a:r>
            <a:r>
              <a:rPr lang="el-GR" altLang="el-GR" dirty="0"/>
              <a:t>μεταδιδόμενα με το αίμα παθογόνα, μέχρι πρόσφατα</a:t>
            </a:r>
            <a:r>
              <a:rPr lang="en-US" altLang="el-GR" dirty="0"/>
              <a:t> </a:t>
            </a:r>
            <a:r>
              <a:rPr lang="el-GR" altLang="el-GR" dirty="0"/>
              <a:t>γινόταν αποκλειστικά με τις, μεγάλης ευαισθησίας και</a:t>
            </a:r>
            <a:r>
              <a:rPr lang="en-US" altLang="el-GR" dirty="0"/>
              <a:t> </a:t>
            </a:r>
            <a:r>
              <a:rPr lang="el-GR" altLang="el-GR" dirty="0"/>
              <a:t>ειδικότητας, ορολογικές δοκιμασίες που </a:t>
            </a:r>
            <a:r>
              <a:rPr lang="el-GR" altLang="el-GR" dirty="0" smtClean="0"/>
              <a:t>αναφέρθηκαν</a:t>
            </a:r>
            <a:r>
              <a:rPr lang="en-US" altLang="el-GR" dirty="0" smtClean="0"/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altLang="el-GR" b="1" dirty="0" smtClean="0"/>
              <a:t>Περιοριστικοί </a:t>
            </a:r>
            <a:r>
              <a:rPr lang="el-GR" altLang="el-GR" b="1" dirty="0"/>
              <a:t>παράγοντες: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/>
              <a:t>Το “</a:t>
            </a:r>
            <a:r>
              <a:rPr lang="el-GR" altLang="el-GR" b="1" dirty="0"/>
              <a:t>παράθυρο </a:t>
            </a:r>
            <a:r>
              <a:rPr lang="el-GR" altLang="el-GR" b="1" dirty="0" err="1"/>
              <a:t>ορομετατροπής</a:t>
            </a:r>
            <a:r>
              <a:rPr lang="el-GR" altLang="el-GR" dirty="0"/>
              <a:t>” που μεσολαβεί από τη</a:t>
            </a:r>
            <a:r>
              <a:rPr lang="en-US" altLang="el-GR" dirty="0"/>
              <a:t> </a:t>
            </a:r>
            <a:r>
              <a:rPr lang="el-GR" altLang="el-GR" dirty="0"/>
              <a:t>στιγμή της μόλυνσης μέχρι την εμφάνιση στον ορό</a:t>
            </a:r>
            <a:r>
              <a:rPr lang="en-US" altLang="el-GR" dirty="0"/>
              <a:t> </a:t>
            </a:r>
            <a:r>
              <a:rPr lang="el-GR" altLang="el-GR" dirty="0"/>
              <a:t>ανιχνεύσιμων αντιγόνων ή </a:t>
            </a:r>
            <a:r>
              <a:rPr lang="el-GR" altLang="el-GR" dirty="0" smtClean="0"/>
              <a:t>αντισωμάτων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/>
              <a:t>Αδυναμία ανάπτυξης </a:t>
            </a:r>
            <a:r>
              <a:rPr lang="el-GR" altLang="el-GR" dirty="0" smtClean="0"/>
              <a:t>αντισωμάτων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/>
              <a:t>Μεταλλαγμένα στελέχη </a:t>
            </a:r>
            <a:r>
              <a:rPr lang="el-GR" altLang="el-GR" dirty="0" smtClean="0"/>
              <a:t>ιών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/>
              <a:t>Χαμηλά και μη ανιχνεύσιμα επίπεδα </a:t>
            </a:r>
            <a:r>
              <a:rPr lang="el-GR" altLang="el-GR" dirty="0" smtClean="0"/>
              <a:t>αντιγόνων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523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mha437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8838" r="3381" b="4205"/>
          <a:stretch>
            <a:fillRect/>
          </a:stretch>
        </p:blipFill>
        <p:spPr bwMode="auto">
          <a:xfrm>
            <a:off x="377825" y="1268413"/>
            <a:ext cx="8388350" cy="4684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Σύφιλη, Γονόρροια και </a:t>
            </a:r>
            <a:r>
              <a:rPr lang="en-US" dirty="0" smtClean="0"/>
              <a:t>HIV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9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Τι Ελέγχουμε για την Ασφάλεια του Αίματος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b="1" dirty="0"/>
              <a:t>RPR</a:t>
            </a:r>
            <a:r>
              <a:rPr lang="el-GR" altLang="el-GR" dirty="0"/>
              <a:t>: έχει υιοθετηθεί στον έλεγχο ρουτίνας των</a:t>
            </a:r>
            <a:r>
              <a:rPr lang="en-US" altLang="el-GR" dirty="0"/>
              <a:t> </a:t>
            </a:r>
            <a:r>
              <a:rPr lang="el-GR" altLang="el-GR" dirty="0"/>
              <a:t>αιμοδοτών λόγω της καλής απόδοσης, του χαμηλού</a:t>
            </a:r>
            <a:r>
              <a:rPr lang="en-US" altLang="el-GR" dirty="0"/>
              <a:t> </a:t>
            </a:r>
            <a:r>
              <a:rPr lang="el-GR" altLang="el-GR" dirty="0"/>
              <a:t>κόστους και της ευκολίας εφαρμογής </a:t>
            </a:r>
            <a:r>
              <a:rPr lang="el-GR" altLang="el-GR" dirty="0" smtClean="0"/>
              <a:t>της.</a:t>
            </a:r>
            <a:endParaRPr lang="el-GR" altLang="el-GR" dirty="0"/>
          </a:p>
          <a:p>
            <a:pPr>
              <a:buFontTx/>
              <a:buAutoNum type="arabicPeriod"/>
            </a:pPr>
            <a:r>
              <a:rPr lang="el-GR" altLang="el-GR" dirty="0"/>
              <a:t>Επιβεβαίωση θετικού αποτελέσματος με </a:t>
            </a:r>
            <a:r>
              <a:rPr lang="el-GR" altLang="el-GR" b="1" dirty="0"/>
              <a:t>TPHA</a:t>
            </a:r>
            <a:r>
              <a:rPr lang="el-GR" altLang="el-GR" dirty="0"/>
              <a:t>, </a:t>
            </a:r>
            <a:r>
              <a:rPr lang="el-GR" altLang="el-GR" b="1" dirty="0"/>
              <a:t>FTAABS</a:t>
            </a:r>
            <a:r>
              <a:rPr lang="en-US" altLang="el-GR" b="1" dirty="0"/>
              <a:t> </a:t>
            </a:r>
            <a:r>
              <a:rPr lang="el-GR" altLang="el-GR" dirty="0"/>
              <a:t>ή </a:t>
            </a:r>
            <a:r>
              <a:rPr lang="el-GR" altLang="el-GR" b="1" dirty="0" err="1"/>
              <a:t>Elisa</a:t>
            </a:r>
            <a:r>
              <a:rPr lang="el-GR" altLang="el-GR" b="1" dirty="0"/>
              <a:t> </a:t>
            </a:r>
            <a:r>
              <a:rPr lang="el-GR" altLang="el-GR" dirty="0"/>
              <a:t>στα Κέντρα </a:t>
            </a:r>
            <a:r>
              <a:rPr lang="el-GR" altLang="el-GR" dirty="0" smtClean="0"/>
              <a:t>Αναφοράς.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/>
              <a:t>RPR (</a:t>
            </a:r>
            <a:r>
              <a:rPr lang="el-GR" altLang="el-GR" dirty="0" err="1"/>
              <a:t>rapid</a:t>
            </a:r>
            <a:r>
              <a:rPr lang="el-GR" altLang="el-GR" dirty="0"/>
              <a:t> </a:t>
            </a:r>
            <a:r>
              <a:rPr lang="el-GR" altLang="el-GR" dirty="0" err="1"/>
              <a:t>plasma</a:t>
            </a:r>
            <a:r>
              <a:rPr lang="el-GR" altLang="el-GR" dirty="0"/>
              <a:t> </a:t>
            </a:r>
            <a:r>
              <a:rPr lang="el-GR" altLang="el-GR" dirty="0" err="1"/>
              <a:t>reagin</a:t>
            </a:r>
            <a:r>
              <a:rPr lang="el-GR" altLang="el-GR" dirty="0"/>
              <a:t>) </a:t>
            </a:r>
            <a:r>
              <a:rPr lang="el-GR" altLang="el-GR" dirty="0" err="1"/>
              <a:t>is</a:t>
            </a:r>
            <a:r>
              <a:rPr lang="el-GR" altLang="el-GR" dirty="0"/>
              <a:t> a </a:t>
            </a:r>
            <a:r>
              <a:rPr lang="el-GR" altLang="el-GR" dirty="0" err="1"/>
              <a:t>screening</a:t>
            </a:r>
            <a:r>
              <a:rPr lang="el-GR" altLang="el-GR" dirty="0"/>
              <a:t> </a:t>
            </a:r>
            <a:r>
              <a:rPr lang="el-GR" altLang="el-GR" dirty="0" err="1"/>
              <a:t>test</a:t>
            </a:r>
            <a:r>
              <a:rPr lang="el-GR" altLang="el-GR" dirty="0"/>
              <a:t> </a:t>
            </a:r>
            <a:r>
              <a:rPr lang="el-GR" altLang="el-GR" dirty="0" err="1"/>
              <a:t>for</a:t>
            </a:r>
            <a:r>
              <a:rPr lang="el-GR" altLang="el-GR" dirty="0"/>
              <a:t> </a:t>
            </a:r>
            <a:r>
              <a:rPr lang="el-GR" altLang="el-GR" dirty="0" err="1">
                <a:hlinkClick r:id="rId3"/>
              </a:rPr>
              <a:t>syphilis</a:t>
            </a:r>
            <a:r>
              <a:rPr lang="el-GR" altLang="el-GR" dirty="0"/>
              <a:t>. </a:t>
            </a:r>
            <a:r>
              <a:rPr lang="el-GR" altLang="el-GR" dirty="0" err="1"/>
              <a:t>It</a:t>
            </a:r>
            <a:r>
              <a:rPr lang="el-GR" altLang="el-GR" dirty="0"/>
              <a:t> </a:t>
            </a:r>
            <a:r>
              <a:rPr lang="el-GR" altLang="el-GR" dirty="0" err="1"/>
              <a:t>looks</a:t>
            </a:r>
            <a:r>
              <a:rPr lang="el-GR" altLang="el-GR" dirty="0"/>
              <a:t> </a:t>
            </a:r>
            <a:r>
              <a:rPr lang="el-GR" altLang="el-GR" dirty="0" err="1"/>
              <a:t>for</a:t>
            </a:r>
            <a:r>
              <a:rPr lang="el-GR" altLang="el-GR" dirty="0"/>
              <a:t> </a:t>
            </a:r>
            <a:r>
              <a:rPr lang="el-GR" altLang="el-GR" dirty="0" err="1">
                <a:hlinkClick r:id="rId4"/>
              </a:rPr>
              <a:t>antibodies</a:t>
            </a:r>
            <a:r>
              <a:rPr lang="el-GR" altLang="el-GR" dirty="0"/>
              <a:t> </a:t>
            </a:r>
            <a:r>
              <a:rPr lang="el-GR" altLang="el-GR" dirty="0" err="1"/>
              <a:t>that</a:t>
            </a:r>
            <a:r>
              <a:rPr lang="el-GR" altLang="el-GR" dirty="0"/>
              <a:t> </a:t>
            </a:r>
            <a:r>
              <a:rPr lang="el-GR" altLang="el-GR" dirty="0" err="1"/>
              <a:t>are</a:t>
            </a:r>
            <a:r>
              <a:rPr lang="el-GR" altLang="el-GR" dirty="0"/>
              <a:t> </a:t>
            </a:r>
            <a:r>
              <a:rPr lang="el-GR" altLang="el-GR" dirty="0" err="1"/>
              <a:t>present</a:t>
            </a:r>
            <a:r>
              <a:rPr lang="el-GR" altLang="el-GR" dirty="0"/>
              <a:t> </a:t>
            </a:r>
            <a:r>
              <a:rPr lang="el-GR" altLang="el-GR" dirty="0" err="1"/>
              <a:t>in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/>
              <a:t>blood</a:t>
            </a:r>
            <a:r>
              <a:rPr lang="el-GR" altLang="el-GR" dirty="0"/>
              <a:t> </a:t>
            </a:r>
            <a:r>
              <a:rPr lang="el-GR" altLang="el-GR" dirty="0" err="1"/>
              <a:t>of</a:t>
            </a:r>
            <a:r>
              <a:rPr lang="el-GR" altLang="el-GR" dirty="0"/>
              <a:t> </a:t>
            </a:r>
            <a:r>
              <a:rPr lang="el-GR" altLang="el-GR" dirty="0" err="1"/>
              <a:t>people</a:t>
            </a:r>
            <a:r>
              <a:rPr lang="el-GR" altLang="el-GR" dirty="0"/>
              <a:t> </a:t>
            </a:r>
            <a:r>
              <a:rPr lang="el-GR" altLang="el-GR" dirty="0" err="1"/>
              <a:t>who</a:t>
            </a:r>
            <a:r>
              <a:rPr lang="el-GR" altLang="el-GR" dirty="0"/>
              <a:t> </a:t>
            </a:r>
            <a:r>
              <a:rPr lang="el-GR" altLang="el-GR" dirty="0" err="1"/>
              <a:t>have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/>
              <a:t>disease</a:t>
            </a:r>
            <a:r>
              <a:rPr lang="el-GR" altLang="el-GR" dirty="0"/>
              <a:t>.</a:t>
            </a:r>
            <a:r>
              <a:rPr lang="en-US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/>
              <a:t>test</a:t>
            </a:r>
            <a:r>
              <a:rPr lang="el-GR" altLang="el-GR" dirty="0"/>
              <a:t> </a:t>
            </a:r>
            <a:r>
              <a:rPr lang="el-GR" altLang="el-GR" dirty="0" err="1"/>
              <a:t>is</a:t>
            </a:r>
            <a:r>
              <a:rPr lang="el-GR" altLang="el-GR" dirty="0"/>
              <a:t> </a:t>
            </a:r>
            <a:r>
              <a:rPr lang="el-GR" altLang="el-GR" dirty="0" err="1"/>
              <a:t>similar</a:t>
            </a:r>
            <a:r>
              <a:rPr lang="el-GR" altLang="el-GR" dirty="0"/>
              <a:t> </a:t>
            </a:r>
            <a:r>
              <a:rPr lang="el-GR" altLang="el-GR" dirty="0" err="1"/>
              <a:t>to</a:t>
            </a:r>
            <a:r>
              <a:rPr lang="el-GR" altLang="el-GR" dirty="0"/>
              <a:t> </a:t>
            </a:r>
            <a:r>
              <a:rPr lang="el-GR" altLang="el-GR" dirty="0" err="1"/>
              <a:t>the</a:t>
            </a:r>
            <a:r>
              <a:rPr lang="el-GR" altLang="el-GR" dirty="0"/>
              <a:t> </a:t>
            </a:r>
            <a:r>
              <a:rPr lang="el-GR" altLang="el-GR" dirty="0" err="1"/>
              <a:t>venereal</a:t>
            </a:r>
            <a:r>
              <a:rPr lang="el-GR" altLang="el-GR" dirty="0"/>
              <a:t> </a:t>
            </a:r>
            <a:r>
              <a:rPr lang="el-GR" altLang="el-GR" dirty="0" err="1"/>
              <a:t>disease</a:t>
            </a:r>
            <a:r>
              <a:rPr lang="el-GR" altLang="el-GR" dirty="0"/>
              <a:t> </a:t>
            </a:r>
            <a:r>
              <a:rPr lang="el-GR" altLang="el-GR" dirty="0" err="1"/>
              <a:t>research</a:t>
            </a:r>
            <a:r>
              <a:rPr lang="el-GR" altLang="el-GR" dirty="0"/>
              <a:t> </a:t>
            </a:r>
            <a:r>
              <a:rPr lang="el-GR" altLang="el-GR" dirty="0" err="1"/>
              <a:t>laboratory</a:t>
            </a:r>
            <a:r>
              <a:rPr lang="el-GR" altLang="el-GR" dirty="0"/>
              <a:t> (</a:t>
            </a:r>
            <a:r>
              <a:rPr lang="el-GR" altLang="el-GR" dirty="0">
                <a:hlinkClick r:id="rId5"/>
              </a:rPr>
              <a:t>VDRL</a:t>
            </a:r>
            <a:r>
              <a:rPr lang="el-GR" altLang="el-GR" dirty="0"/>
              <a:t>) </a:t>
            </a:r>
            <a:r>
              <a:rPr lang="el-GR" altLang="el-GR" dirty="0" err="1" smtClean="0"/>
              <a:t>test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647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Συμπερασματικά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«Η αυστηρή επιλογή αιμοδοτών και οι προηγμένες εργαστηριακές τεχνικές ελέγχου έχουν μειώσει το κίνδυνο ιογενούς μετάδοσης με τη μετάγγιση</a:t>
            </a:r>
            <a:r>
              <a:rPr lang="el-GR" sz="2400" dirty="0" smtClean="0"/>
              <a:t>».</a:t>
            </a:r>
            <a:endParaRPr lang="el-GR" sz="2400" dirty="0"/>
          </a:p>
          <a:p>
            <a:r>
              <a:rPr lang="el-GR" sz="2400" dirty="0"/>
              <a:t>Παρόλο αυτά ο κίνδυνος δεν έχει </a:t>
            </a:r>
            <a:r>
              <a:rPr lang="el-GR" sz="2400" dirty="0" smtClean="0"/>
              <a:t>μηδενιστεί.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17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1</a:t>
            </a:r>
            <a:r>
              <a:rPr lang="en-US" sz="2000" dirty="0" smtClean="0"/>
              <a:t>2:</a:t>
            </a:r>
            <a:r>
              <a:rPr lang="el-GR" sz="2000" dirty="0"/>
              <a:t> Μεταδιδόμενα με τη Μετάγγιση Παθογόνα».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«Παράθυρο </a:t>
            </a:r>
            <a:r>
              <a:rPr lang="el-GR" dirty="0" err="1"/>
              <a:t>Ορομετατροπής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περίοδος </a:t>
            </a:r>
            <a:r>
              <a:rPr lang="el-GR" altLang="el-GR" dirty="0"/>
              <a:t>παραθύρου ποικίλλει ανάλογα με το είδος του παθογόνου</a:t>
            </a:r>
            <a:r>
              <a:rPr lang="el-GR" altLang="el-GR" dirty="0" smtClean="0"/>
              <a:t>:</a:t>
            </a:r>
            <a:endParaRPr lang="el-GR" altLang="el-GR" dirty="0"/>
          </a:p>
          <a:p>
            <a:pPr lvl="1"/>
            <a:r>
              <a:rPr lang="el-GR" altLang="el-GR" b="1" dirty="0"/>
              <a:t>HBV: 10-12 ημέρες </a:t>
            </a:r>
            <a:r>
              <a:rPr lang="el-GR" altLang="el-GR" b="1" dirty="0" err="1"/>
              <a:t>HBsAg</a:t>
            </a:r>
            <a:endParaRPr lang="el-GR" altLang="el-GR" b="1" dirty="0"/>
          </a:p>
          <a:p>
            <a:pPr lvl="1"/>
            <a:r>
              <a:rPr lang="el-GR" altLang="el-GR" b="1" dirty="0"/>
              <a:t>HCV: 60-90 ημέρες </a:t>
            </a:r>
            <a:r>
              <a:rPr lang="el-GR" altLang="el-GR" b="1" dirty="0" err="1"/>
              <a:t>anti</a:t>
            </a:r>
            <a:r>
              <a:rPr lang="el-GR" altLang="el-GR" b="1" dirty="0"/>
              <a:t>-HCV και 13-15 ημέρες </a:t>
            </a:r>
            <a:r>
              <a:rPr lang="el-GR" altLang="el-GR" b="1" dirty="0" err="1"/>
              <a:t>HCVAg</a:t>
            </a:r>
            <a:endParaRPr lang="el-GR" altLang="el-GR" b="1" dirty="0"/>
          </a:p>
          <a:p>
            <a:pPr lvl="1"/>
            <a:r>
              <a:rPr lang="el-GR" altLang="el-GR" b="1" dirty="0"/>
              <a:t>HIV: 20-30 ημέρες anti-HIV1+2 και 15 ημέρες </a:t>
            </a:r>
            <a:r>
              <a:rPr lang="el-GR" altLang="el-GR" b="1" dirty="0" err="1" smtClean="0"/>
              <a:t>HIVAg</a:t>
            </a:r>
            <a:endParaRPr lang="el-GR" altLang="el-GR" b="1" dirty="0"/>
          </a:p>
          <a:p>
            <a:r>
              <a:rPr lang="el-GR" altLang="el-GR" dirty="0"/>
              <a:t>Απάντηση στο πρόβλημα “παραθύρου” έδωσε η εφαρμογή του </a:t>
            </a:r>
            <a:r>
              <a:rPr lang="el-GR" altLang="el-GR" b="1" dirty="0"/>
              <a:t>Μοριακού Ελέγχου </a:t>
            </a:r>
            <a:r>
              <a:rPr lang="el-GR" altLang="el-GR" dirty="0"/>
              <a:t>που περιλαμβάνει τεχνικές ανίχνευσης </a:t>
            </a:r>
            <a:r>
              <a:rPr lang="el-GR" altLang="el-GR" dirty="0" err="1"/>
              <a:t>νουκλεϊνικών</a:t>
            </a:r>
            <a:r>
              <a:rPr lang="el-GR" altLang="el-GR" dirty="0"/>
              <a:t> οξέων </a:t>
            </a:r>
            <a:r>
              <a:rPr lang="el-GR" altLang="el-GR" b="1" dirty="0"/>
              <a:t>(NAT)</a:t>
            </a:r>
            <a:r>
              <a:rPr lang="el-GR" altLang="el-GR" dirty="0"/>
              <a:t>, οι οποίες μειώνουν δραστικά το χρόνο </a:t>
            </a:r>
            <a:r>
              <a:rPr lang="el-GR" altLang="el-GR" dirty="0" smtClean="0"/>
              <a:t>ανίχνευσης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65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Μοριακός Έλεγχος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altLang="el-GR" dirty="0"/>
              <a:t>Στην επιτακτική ανάγκη παροχής ασφαλέστερου αίματος αποφασίστηκε η εφαρμογή του </a:t>
            </a:r>
            <a:r>
              <a:rPr lang="el-GR" altLang="el-GR" b="1" dirty="0"/>
              <a:t>Μοριακού Ελέγχου </a:t>
            </a:r>
            <a:r>
              <a:rPr lang="el-GR" altLang="el-GR" dirty="0"/>
              <a:t>σε όλες τις μονάδες αίματος αρχικά στις ΗΠΑ και Ευρώπη και μεταγενέστερα στην Ελλάδα (2009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algn="just"/>
            <a:r>
              <a:rPr lang="el-GR" altLang="el-GR" dirty="0"/>
              <a:t>Οι τεχνικές </a:t>
            </a:r>
            <a:r>
              <a:rPr lang="el-GR" altLang="el-GR" b="1" dirty="0"/>
              <a:t>NAT </a:t>
            </a:r>
            <a:r>
              <a:rPr lang="el-GR" altLang="el-GR" dirty="0"/>
              <a:t>συμπληρώνουν τον ορολογικό έλεγχο για τα τρία βασικά παθογόνα HBV, HCV, HIV και εκτελούνται σε καθορισμένα από το Υπουργείο Κέντρα Μοριακού Ελέγχου (9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47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Ελληνικά </a:t>
            </a:r>
            <a:r>
              <a:rPr lang="el-GR" dirty="0" smtClean="0"/>
              <a:t>Στοιχεία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8363272" cy="5904656"/>
          </a:xfrm>
        </p:spPr>
        <p:txBody>
          <a:bodyPr numCol="1"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Πληθυσμός :10.939.771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Αιμοληψίες : 643.662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Εγχώριες αιμοληψίες: 617,462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b="1" dirty="0">
                <a:solidFill>
                  <a:srgbClr val="004A82"/>
                </a:solidFill>
              </a:rPr>
              <a:t>Εισαγόμενες αιμοληψίες από Ελβετικό Ερυθρό Σταυρό: 26.200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Δοθείσες αιμοληψίες (μεταγγίσεις) : 618,047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Πανεπιστημιακό Νοσοκομείο Ιωαννίνων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Γενικό Νοσοκομείο ΑΧΕΠΑ Θεσσαλονίκης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Πανεπιστημιακό Νοσοκομείο Αλεξανδρούπολης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Γενικό Νοσοκομείο Λάρισας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</a:t>
            </a:r>
            <a:r>
              <a:rPr lang="el-GR" sz="2000" dirty="0" err="1"/>
              <a:t>Πανεπιστημικό</a:t>
            </a:r>
            <a:r>
              <a:rPr lang="el-GR" sz="2000" dirty="0"/>
              <a:t> Νοσοκομείο Ρίου Πατρών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Πανεπιστημιακό Νοσοκομείο Ηράκλειου Κρήτης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Εθνικό Κέντρο Αιμοδοσίας, Αθήνα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Πανεπιστημιακό Λαϊκό Νοσοκομείο Αθηνών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000" dirty="0"/>
              <a:t>ΚΜΕ Γενικό Κρατικό Νοσοκομείο Αθηνών «Γ. Γεννηματάς</a:t>
            </a:r>
            <a:r>
              <a:rPr lang="el-GR" sz="2000" dirty="0" smtClean="0"/>
              <a:t>»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704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233</TotalTime>
  <Words>3737</Words>
  <Application>Microsoft Office PowerPoint</Application>
  <PresentationFormat>Προβολή στην οθόνη (4:3)</PresentationFormat>
  <Paragraphs>453</Paragraphs>
  <Slides>69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69</vt:i4>
      </vt:variant>
    </vt:vector>
  </HeadingPairs>
  <TitlesOfParts>
    <vt:vector size="71" baseType="lpstr">
      <vt:lpstr>OC_template</vt:lpstr>
      <vt:lpstr>OC_template_updated</vt:lpstr>
      <vt:lpstr>Αιμοδοσία (Θ)</vt:lpstr>
      <vt:lpstr>Παθογόνα</vt:lpstr>
      <vt:lpstr>Υποχρεωτικά Παθογόνα</vt:lpstr>
      <vt:lpstr>Τεχνική Eliza</vt:lpstr>
      <vt:lpstr>Τεχνική Western Blot</vt:lpstr>
      <vt:lpstr>Τεχνική NAT</vt:lpstr>
      <vt:lpstr>«Παράθυρο Ορομετατροπής»</vt:lpstr>
      <vt:lpstr>Μοριακός Έλεγχος Αίματος</vt:lpstr>
      <vt:lpstr>Ελληνικά Στοιχεία</vt:lpstr>
      <vt:lpstr>Που Βασίζεται η Μεθοδολογία ΝΑΤ;</vt:lpstr>
      <vt:lpstr>Polymerase Chain Reaction (PCR)</vt:lpstr>
      <vt:lpstr>Real Time -Polymerase Chain Reaction  (RT-PCR)</vt:lpstr>
      <vt:lpstr>Ελεγχόμενα Παθογόνα  Hepatitis B Virus (HBV)</vt:lpstr>
      <vt:lpstr>Γενικά (HBV)</vt:lpstr>
      <vt:lpstr>Δομή ιού ηπατίτιδας Β </vt:lpstr>
      <vt:lpstr>Κύκλος του Ιού HBV</vt:lpstr>
      <vt:lpstr>Επιδημιολογία (HBV) </vt:lpstr>
      <vt:lpstr>Οξεία Ηπατίτιδα Β</vt:lpstr>
      <vt:lpstr>Τα αντιγόνα και αντισώματα</vt:lpstr>
      <vt:lpstr>Εμβόλιο </vt:lpstr>
      <vt:lpstr>Τι Ελέγχουμε για την Ασφάλεια του Αίματος;</vt:lpstr>
      <vt:lpstr>Ελεγχόμενα Παθογόνα Hepatitis C Virus (HCV)</vt:lpstr>
      <vt:lpstr>Γενικά (HCV)</vt:lpstr>
      <vt:lpstr>Δομή HCV</vt:lpstr>
      <vt:lpstr>Κύκλος Ζωής του Ιού HCV </vt:lpstr>
      <vt:lpstr>Ηπατίτιδα C</vt:lpstr>
      <vt:lpstr>Επιδημιολογία (HCV)</vt:lpstr>
      <vt:lpstr>Ομάδες Υψηλού Κινδύνου</vt:lpstr>
      <vt:lpstr>Τρόποι Μετάδοσης</vt:lpstr>
      <vt:lpstr>Οξεία Λοίμωξη</vt:lpstr>
      <vt:lpstr>Εργαστηριακός Έλεγχος 1/2</vt:lpstr>
      <vt:lpstr>Εργαστηριακός Έλεγχος 2/2</vt:lpstr>
      <vt:lpstr>Τι Ελέγχουμε για την Ασφάλεια του Αίματος;</vt:lpstr>
      <vt:lpstr>Ελεγχόμενα Παθογόνα Human Immunodeficiency Virus (HΙV)</vt:lpstr>
      <vt:lpstr>Γενικά (HIV)</vt:lpstr>
      <vt:lpstr>Δομή HIV</vt:lpstr>
      <vt:lpstr>Κύκλος ζωής του Ιού HIV  </vt:lpstr>
      <vt:lpstr>Πανδημία του AIDS</vt:lpstr>
      <vt:lpstr>Επιδημιολογία (HΙV)</vt:lpstr>
      <vt:lpstr>Επίκαιρα Δημοσιεύματα 1/2</vt:lpstr>
      <vt:lpstr>Επίκαιρα Δημοσιεύματα 2/2</vt:lpstr>
      <vt:lpstr>Λοίμωξη (HΙV) </vt:lpstr>
      <vt:lpstr>Τυπική Αρχική HIV-1 λοίμωξη</vt:lpstr>
      <vt:lpstr>Εργαστηριακός Έλεγχος</vt:lpstr>
      <vt:lpstr>Τι Ελέγχουμε για την Ασφάλεια του Αίματος; (HIV)</vt:lpstr>
      <vt:lpstr>Ελεγχόμενα Παθογόνα Human T-Lymphotropic Virus (HTLV)</vt:lpstr>
      <vt:lpstr>Γενικά (HTLV) </vt:lpstr>
      <vt:lpstr>Ο Ιός HTLV-1</vt:lpstr>
      <vt:lpstr>Ο Ιός HTLV-2</vt:lpstr>
      <vt:lpstr>Δομή HTLV-1</vt:lpstr>
      <vt:lpstr>Επιδημιολογία (HTLV)</vt:lpstr>
      <vt:lpstr>Μετάδοση (HTLV)</vt:lpstr>
      <vt:lpstr>Τι Ελέγχουμε για την Ασφάλεια του Αίματος; (HTLV)</vt:lpstr>
      <vt:lpstr>Ελεγχόμενα Παθογόνα Trepοnema Pallidum (Σύφιλη)</vt:lpstr>
      <vt:lpstr>Γενικά (Σύφιλη)</vt:lpstr>
      <vt:lpstr>Σύφιλη</vt:lpstr>
      <vt:lpstr>Η Λοίμωξη</vt:lpstr>
      <vt:lpstr>Μετάδοση</vt:lpstr>
      <vt:lpstr>Επιδημιολογία</vt:lpstr>
      <vt:lpstr>Σύφιλη, Γονόρροια και HIV</vt:lpstr>
      <vt:lpstr>Τι Ελέγχουμε για την Ασφάλεια του Αίματος;</vt:lpstr>
      <vt:lpstr>Συμπερασματικά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(Θ)</dc:title>
  <dc:creator>opencourses@teiath.gr</dc:creator>
  <cp:lastModifiedBy>fkaram2</cp:lastModifiedBy>
  <cp:revision>27</cp:revision>
  <dcterms:created xsi:type="dcterms:W3CDTF">2015-03-03T06:43:56Z</dcterms:created>
  <dcterms:modified xsi:type="dcterms:W3CDTF">2015-03-05T08:14:18Z</dcterms:modified>
</cp:coreProperties>
</file>