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55"/>
  </p:notesMasterIdLst>
  <p:handoutMasterIdLst>
    <p:handoutMasterId r:id="rId56"/>
  </p:handoutMasterIdLst>
  <p:sldIdLst>
    <p:sldId id="256" r:id="rId2"/>
    <p:sldId id="317" r:id="rId3"/>
    <p:sldId id="318"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10" r:id="rId44"/>
    <p:sldId id="311" r:id="rId45"/>
    <p:sldId id="313" r:id="rId46"/>
    <p:sldId id="314" r:id="rId47"/>
    <p:sldId id="257" r:id="rId48"/>
    <p:sldId id="262" r:id="rId49"/>
    <p:sldId id="264" r:id="rId50"/>
    <p:sldId id="265" r:id="rId51"/>
    <p:sldId id="266" r:id="rId52"/>
    <p:sldId id="267" r:id="rId53"/>
    <p:sldId id="261" r:id="rId54"/>
  </p:sldIdLst>
  <p:sldSz cx="9144000" cy="6858000" type="screen4x3"/>
  <p:notesSz cx="7104063" cy="10234613"/>
  <p:custDataLst>
    <p:tags r:id="rId57"/>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99"/>
    <a:srgbClr val="820000"/>
    <a:srgbClr val="004B82"/>
    <a:srgbClr val="333399"/>
    <a:srgbClr val="4545C3"/>
    <a:srgbClr val="C00000"/>
    <a:srgbClr val="CC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2135" autoAdjust="0"/>
    <p:restoredTop sz="94660"/>
  </p:normalViewPr>
  <p:slideViewPr>
    <p:cSldViewPr>
      <p:cViewPr varScale="1">
        <p:scale>
          <a:sx n="72" d="100"/>
          <a:sy n="72" d="100"/>
        </p:scale>
        <p:origin x="-123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38"/>
    </p:cViewPr>
  </p:sorterViewPr>
  <p:notesViewPr>
    <p:cSldViewPr>
      <p:cViewPr varScale="1">
        <p:scale>
          <a:sx n="76" d="100"/>
          <a:sy n="76" d="100"/>
        </p:scale>
        <p:origin x="-3978" y="-108"/>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13317-E31A-43C6-B21C-B9B8D8350D83}"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l-GR"/>
        </a:p>
      </dgm:t>
    </dgm:pt>
    <dgm:pt modelId="{DF7D1D4D-6AE4-4021-A5E2-56C07394711B}">
      <dgm:prSet phldrT="[Κείμενο]" custT="1"/>
      <dgm:spPr/>
      <dgm:t>
        <a:bodyPr/>
        <a:lstStyle/>
        <a:p>
          <a:r>
            <a:rPr lang="el-GR" sz="2800" b="1" dirty="0" smtClean="0"/>
            <a:t>Αξονική ανάρτηση   </a:t>
          </a:r>
          <a:endParaRPr lang="el-GR" sz="2800" b="1" dirty="0"/>
        </a:p>
      </dgm:t>
    </dgm:pt>
    <dgm:pt modelId="{5566C064-1CE4-4AAD-B7AF-1D2F67DF4865}" type="parTrans" cxnId="{2277CBED-E3C8-47FF-A01C-DBFFCB302844}">
      <dgm:prSet/>
      <dgm:spPr/>
      <dgm:t>
        <a:bodyPr/>
        <a:lstStyle/>
        <a:p>
          <a:endParaRPr lang="el-GR" sz="2800"/>
        </a:p>
      </dgm:t>
    </dgm:pt>
    <dgm:pt modelId="{1E4B9CB8-D2BB-4504-9DD5-54395563B541}" type="sibTrans" cxnId="{2277CBED-E3C8-47FF-A01C-DBFFCB302844}">
      <dgm:prSet/>
      <dgm:spPr/>
      <dgm:t>
        <a:bodyPr/>
        <a:lstStyle/>
        <a:p>
          <a:endParaRPr lang="el-GR" sz="2800"/>
        </a:p>
      </dgm:t>
    </dgm:pt>
    <dgm:pt modelId="{8FB188A6-2BB6-45F2-8C9C-FB13D4EF6472}">
      <dgm:prSet phldrT="[Κείμενο]" custT="1"/>
      <dgm:spPr/>
      <dgm:t>
        <a:bodyPr/>
        <a:lstStyle/>
        <a:p>
          <a:r>
            <a:rPr lang="el-GR" sz="2800" dirty="0" smtClean="0"/>
            <a:t>Οριζόντιο επίπεδο</a:t>
          </a:r>
          <a:endParaRPr lang="el-GR" sz="2800" dirty="0"/>
        </a:p>
      </dgm:t>
    </dgm:pt>
    <dgm:pt modelId="{380F555E-7D57-42AA-9238-948EEEECC94A}" type="parTrans" cxnId="{391118A4-2772-450D-A867-FECE529C6856}">
      <dgm:prSet/>
      <dgm:spPr/>
      <dgm:t>
        <a:bodyPr/>
        <a:lstStyle/>
        <a:p>
          <a:endParaRPr lang="el-GR" sz="2800"/>
        </a:p>
      </dgm:t>
    </dgm:pt>
    <dgm:pt modelId="{00572C7C-9C13-4CD1-AB5D-D470D92905CF}" type="sibTrans" cxnId="{391118A4-2772-450D-A867-FECE529C6856}">
      <dgm:prSet/>
      <dgm:spPr/>
      <dgm:t>
        <a:bodyPr/>
        <a:lstStyle/>
        <a:p>
          <a:endParaRPr lang="el-GR" sz="2800"/>
        </a:p>
      </dgm:t>
    </dgm:pt>
    <dgm:pt modelId="{9E451A25-B4E6-46D5-9F76-DE6088CEF8F3}">
      <dgm:prSet phldrT="[Κείμενο]" custT="1"/>
      <dgm:spPr/>
      <dgm:t>
        <a:bodyPr/>
        <a:lstStyle/>
        <a:p>
          <a:r>
            <a:rPr lang="el-GR" sz="2800" dirty="0" smtClean="0"/>
            <a:t>1 Σημείο ανάρτησης</a:t>
          </a:r>
          <a:endParaRPr lang="el-GR" sz="2800" dirty="0"/>
        </a:p>
      </dgm:t>
    </dgm:pt>
    <dgm:pt modelId="{1CA43A3F-C611-44CB-8B3A-DFB76F6832DF}" type="parTrans" cxnId="{B023A3FC-C52A-4602-951E-3CD5A6EF7379}">
      <dgm:prSet/>
      <dgm:spPr/>
      <dgm:t>
        <a:bodyPr/>
        <a:lstStyle/>
        <a:p>
          <a:endParaRPr lang="el-GR" sz="2800"/>
        </a:p>
      </dgm:t>
    </dgm:pt>
    <dgm:pt modelId="{FBF3C05A-E0C9-422E-8AC5-5370B375A0CE}" type="sibTrans" cxnId="{B023A3FC-C52A-4602-951E-3CD5A6EF7379}">
      <dgm:prSet/>
      <dgm:spPr/>
      <dgm:t>
        <a:bodyPr/>
        <a:lstStyle/>
        <a:p>
          <a:endParaRPr lang="el-GR" sz="2800"/>
        </a:p>
      </dgm:t>
    </dgm:pt>
    <dgm:pt modelId="{0D8362BB-5464-41ED-BA5B-E70A1D19DDC0}">
      <dgm:prSet phldrT="[Κείμενο]" custT="1"/>
      <dgm:spPr/>
      <dgm:t>
        <a:bodyPr/>
        <a:lstStyle/>
        <a:p>
          <a:r>
            <a:rPr lang="el-GR" sz="2800" b="1" dirty="0" smtClean="0"/>
            <a:t>Μη αξονική ανάρτηση </a:t>
          </a:r>
          <a:endParaRPr lang="el-GR" sz="2800" b="1" dirty="0"/>
        </a:p>
      </dgm:t>
    </dgm:pt>
    <dgm:pt modelId="{3B12FCBD-1932-404A-AA0F-DF3F637ED0B7}" type="parTrans" cxnId="{F1DDC6A8-2700-4001-9893-6B7D62F91D6D}">
      <dgm:prSet/>
      <dgm:spPr/>
      <dgm:t>
        <a:bodyPr/>
        <a:lstStyle/>
        <a:p>
          <a:endParaRPr lang="el-GR" sz="2800"/>
        </a:p>
      </dgm:t>
    </dgm:pt>
    <dgm:pt modelId="{9EC2F4EE-C760-4DBA-A1C5-AAD62075F0A1}" type="sibTrans" cxnId="{F1DDC6A8-2700-4001-9893-6B7D62F91D6D}">
      <dgm:prSet/>
      <dgm:spPr/>
      <dgm:t>
        <a:bodyPr/>
        <a:lstStyle/>
        <a:p>
          <a:endParaRPr lang="el-GR" sz="2800"/>
        </a:p>
      </dgm:t>
    </dgm:pt>
    <dgm:pt modelId="{64058947-018F-4D11-AEBA-32CA06127C2D}">
      <dgm:prSet phldrT="[Κείμενο]" custT="1"/>
      <dgm:spPr/>
      <dgm:t>
        <a:bodyPr/>
        <a:lstStyle/>
        <a:p>
          <a:r>
            <a:rPr lang="el-GR" sz="2800" dirty="0" smtClean="0"/>
            <a:t>Κεκλιμένο επίπεδο</a:t>
          </a:r>
          <a:endParaRPr lang="el-GR" sz="2800" dirty="0"/>
        </a:p>
      </dgm:t>
    </dgm:pt>
    <dgm:pt modelId="{707803DB-80FD-4D76-B2CA-FD2BB08CEF14}" type="parTrans" cxnId="{D943F430-E9A4-405A-B0DF-101E9734B8CC}">
      <dgm:prSet/>
      <dgm:spPr/>
      <dgm:t>
        <a:bodyPr/>
        <a:lstStyle/>
        <a:p>
          <a:endParaRPr lang="el-GR" sz="2800"/>
        </a:p>
      </dgm:t>
    </dgm:pt>
    <dgm:pt modelId="{83480FCF-0B6E-4E9E-9AE1-CC4976404D4C}" type="sibTrans" cxnId="{D943F430-E9A4-405A-B0DF-101E9734B8CC}">
      <dgm:prSet/>
      <dgm:spPr/>
      <dgm:t>
        <a:bodyPr/>
        <a:lstStyle/>
        <a:p>
          <a:endParaRPr lang="el-GR" sz="2800"/>
        </a:p>
      </dgm:t>
    </dgm:pt>
    <dgm:pt modelId="{C5AB66B7-F95A-4DBC-9717-2D2D2D04CE75}">
      <dgm:prSet phldrT="[Κείμενο]" custT="1"/>
      <dgm:spPr/>
      <dgm:t>
        <a:bodyPr/>
        <a:lstStyle/>
        <a:p>
          <a:r>
            <a:rPr lang="el-GR" sz="2800" dirty="0" smtClean="0"/>
            <a:t>1 Σημείο ανάρτησης</a:t>
          </a:r>
          <a:endParaRPr lang="el-GR" sz="2800" dirty="0"/>
        </a:p>
      </dgm:t>
    </dgm:pt>
    <dgm:pt modelId="{458C90C8-C4EF-45DC-B471-A2E4CE6C7D4F}" type="parTrans" cxnId="{D7D0E2D6-7B16-4BB8-8B40-A6335A3B1CCF}">
      <dgm:prSet/>
      <dgm:spPr/>
      <dgm:t>
        <a:bodyPr/>
        <a:lstStyle/>
        <a:p>
          <a:endParaRPr lang="el-GR" sz="2800"/>
        </a:p>
      </dgm:t>
    </dgm:pt>
    <dgm:pt modelId="{2FFFC341-4445-4D96-BCE1-AD0AE0785B00}" type="sibTrans" cxnId="{D7D0E2D6-7B16-4BB8-8B40-A6335A3B1CCF}">
      <dgm:prSet/>
      <dgm:spPr/>
      <dgm:t>
        <a:bodyPr/>
        <a:lstStyle/>
        <a:p>
          <a:endParaRPr lang="el-GR" sz="2800"/>
        </a:p>
      </dgm:t>
    </dgm:pt>
    <dgm:pt modelId="{C12213B6-CAA0-4489-AD70-254C5C20EB9F}">
      <dgm:prSet phldrT="[Κείμενο]" custT="1"/>
      <dgm:spPr/>
      <dgm:t>
        <a:bodyPr/>
        <a:lstStyle/>
        <a:p>
          <a:r>
            <a:rPr lang="el-GR" sz="2800" b="1" dirty="0" smtClean="0"/>
            <a:t>Κατακόρυφη ανάρτηση</a:t>
          </a:r>
          <a:endParaRPr lang="el-GR" sz="2800" b="1" dirty="0"/>
        </a:p>
      </dgm:t>
    </dgm:pt>
    <dgm:pt modelId="{34B2588B-803E-416C-9C76-E9F68ED1DAC2}" type="parTrans" cxnId="{C975E010-E945-4F09-A7BC-271C9A7E3FB2}">
      <dgm:prSet/>
      <dgm:spPr/>
      <dgm:t>
        <a:bodyPr/>
        <a:lstStyle/>
        <a:p>
          <a:endParaRPr lang="el-GR" sz="2800"/>
        </a:p>
      </dgm:t>
    </dgm:pt>
    <dgm:pt modelId="{F4120072-0641-4863-AD10-F1685A5D9909}" type="sibTrans" cxnId="{C975E010-E945-4F09-A7BC-271C9A7E3FB2}">
      <dgm:prSet/>
      <dgm:spPr/>
      <dgm:t>
        <a:bodyPr/>
        <a:lstStyle/>
        <a:p>
          <a:endParaRPr lang="el-GR" sz="2800"/>
        </a:p>
      </dgm:t>
    </dgm:pt>
    <dgm:pt modelId="{EF5E9B90-BC97-425D-ADC2-229DDFDD4E64}">
      <dgm:prSet phldrT="[Κείμενο]" custT="1"/>
      <dgm:spPr/>
      <dgm:t>
        <a:bodyPr/>
        <a:lstStyle/>
        <a:p>
          <a:r>
            <a:rPr lang="el-GR" sz="2800" dirty="0" smtClean="0"/>
            <a:t>Εκρεμοειδής κίνηση </a:t>
          </a:r>
          <a:endParaRPr lang="el-GR" sz="2800" dirty="0"/>
        </a:p>
      </dgm:t>
    </dgm:pt>
    <dgm:pt modelId="{B31127CE-6BC7-4052-95B6-545A412C5248}" type="parTrans" cxnId="{06459E15-BCC2-4978-9582-0AC6A4AD3045}">
      <dgm:prSet/>
      <dgm:spPr/>
      <dgm:t>
        <a:bodyPr/>
        <a:lstStyle/>
        <a:p>
          <a:endParaRPr lang="el-GR" sz="2800"/>
        </a:p>
      </dgm:t>
    </dgm:pt>
    <dgm:pt modelId="{2159F03E-CC36-490C-B8BC-1B1C75F06ADB}" type="sibTrans" cxnId="{06459E15-BCC2-4978-9582-0AC6A4AD3045}">
      <dgm:prSet/>
      <dgm:spPr/>
      <dgm:t>
        <a:bodyPr/>
        <a:lstStyle/>
        <a:p>
          <a:endParaRPr lang="el-GR" sz="2800"/>
        </a:p>
      </dgm:t>
    </dgm:pt>
    <dgm:pt modelId="{662D0E7D-F02C-46C8-B892-9929D6C8DFEA}">
      <dgm:prSet phldrT="[Κείμενο]" custT="1"/>
      <dgm:spPr/>
      <dgm:t>
        <a:bodyPr/>
        <a:lstStyle/>
        <a:p>
          <a:r>
            <a:rPr lang="el-GR" sz="2800" dirty="0" smtClean="0"/>
            <a:t>Χ</a:t>
          </a:r>
          <a:r>
            <a:rPr lang="en-US" sz="2800" dirty="0" smtClean="0"/>
            <a:t>; </a:t>
          </a:r>
          <a:r>
            <a:rPr lang="el-GR" sz="2800" dirty="0" smtClean="0"/>
            <a:t>Σημεία ανάρτησης</a:t>
          </a:r>
          <a:endParaRPr lang="el-GR" sz="2800" dirty="0"/>
        </a:p>
      </dgm:t>
    </dgm:pt>
    <dgm:pt modelId="{1F5BE2D9-D46F-4EC1-A23F-CF027D8814E2}" type="parTrans" cxnId="{B967F111-9D36-434E-9D01-B8C7B553EE19}">
      <dgm:prSet/>
      <dgm:spPr/>
      <dgm:t>
        <a:bodyPr/>
        <a:lstStyle/>
        <a:p>
          <a:endParaRPr lang="el-GR" sz="2800"/>
        </a:p>
      </dgm:t>
    </dgm:pt>
    <dgm:pt modelId="{D9654A26-6F8B-41E8-8126-77105C12A8D9}" type="sibTrans" cxnId="{B967F111-9D36-434E-9D01-B8C7B553EE19}">
      <dgm:prSet/>
      <dgm:spPr/>
      <dgm:t>
        <a:bodyPr/>
        <a:lstStyle/>
        <a:p>
          <a:endParaRPr lang="el-GR" sz="2800"/>
        </a:p>
      </dgm:t>
    </dgm:pt>
    <dgm:pt modelId="{F1322F55-5102-443D-BA3F-547DF1D0449C}" type="pres">
      <dgm:prSet presAssocID="{28E13317-E31A-43C6-B21C-B9B8D8350D83}" presName="Name0" presStyleCnt="0">
        <dgm:presLayoutVars>
          <dgm:dir/>
          <dgm:animLvl val="lvl"/>
          <dgm:resizeHandles val="exact"/>
        </dgm:presLayoutVars>
      </dgm:prSet>
      <dgm:spPr/>
      <dgm:t>
        <a:bodyPr/>
        <a:lstStyle/>
        <a:p>
          <a:endParaRPr lang="el-GR"/>
        </a:p>
      </dgm:t>
    </dgm:pt>
    <dgm:pt modelId="{699F95EA-9AA5-4E74-A0AC-259B5EE7CE3A}" type="pres">
      <dgm:prSet presAssocID="{C12213B6-CAA0-4489-AD70-254C5C20EB9F}" presName="boxAndChildren" presStyleCnt="0"/>
      <dgm:spPr/>
    </dgm:pt>
    <dgm:pt modelId="{E73385E2-D00A-4B4B-A151-2DC959A94C03}" type="pres">
      <dgm:prSet presAssocID="{C12213B6-CAA0-4489-AD70-254C5C20EB9F}" presName="parentTextBox" presStyleLbl="node1" presStyleIdx="0" presStyleCnt="3"/>
      <dgm:spPr/>
      <dgm:t>
        <a:bodyPr/>
        <a:lstStyle/>
        <a:p>
          <a:endParaRPr lang="el-GR"/>
        </a:p>
      </dgm:t>
    </dgm:pt>
    <dgm:pt modelId="{AAAF2AAF-CDB5-4B56-A2BF-AFFFC7E160F5}" type="pres">
      <dgm:prSet presAssocID="{C12213B6-CAA0-4489-AD70-254C5C20EB9F}" presName="entireBox" presStyleLbl="node1" presStyleIdx="0" presStyleCnt="3"/>
      <dgm:spPr/>
      <dgm:t>
        <a:bodyPr/>
        <a:lstStyle/>
        <a:p>
          <a:endParaRPr lang="el-GR"/>
        </a:p>
      </dgm:t>
    </dgm:pt>
    <dgm:pt modelId="{1E96B8EF-3C89-4A4C-8A05-A0ACBE28BCA1}" type="pres">
      <dgm:prSet presAssocID="{C12213B6-CAA0-4489-AD70-254C5C20EB9F}" presName="descendantBox" presStyleCnt="0"/>
      <dgm:spPr/>
    </dgm:pt>
    <dgm:pt modelId="{0FD9DE58-B4D9-40FB-8EBF-94653D4CC4E7}" type="pres">
      <dgm:prSet presAssocID="{EF5E9B90-BC97-425D-ADC2-229DDFDD4E64}" presName="childTextBox" presStyleLbl="fgAccFollowNode1" presStyleIdx="0" presStyleCnt="6">
        <dgm:presLayoutVars>
          <dgm:bulletEnabled val="1"/>
        </dgm:presLayoutVars>
      </dgm:prSet>
      <dgm:spPr/>
      <dgm:t>
        <a:bodyPr/>
        <a:lstStyle/>
        <a:p>
          <a:endParaRPr lang="el-GR"/>
        </a:p>
      </dgm:t>
    </dgm:pt>
    <dgm:pt modelId="{09C45B90-8B2A-4B05-A03A-AD09D0B70C79}" type="pres">
      <dgm:prSet presAssocID="{662D0E7D-F02C-46C8-B892-9929D6C8DFEA}" presName="childTextBox" presStyleLbl="fgAccFollowNode1" presStyleIdx="1" presStyleCnt="6">
        <dgm:presLayoutVars>
          <dgm:bulletEnabled val="1"/>
        </dgm:presLayoutVars>
      </dgm:prSet>
      <dgm:spPr/>
      <dgm:t>
        <a:bodyPr/>
        <a:lstStyle/>
        <a:p>
          <a:endParaRPr lang="el-GR"/>
        </a:p>
      </dgm:t>
    </dgm:pt>
    <dgm:pt modelId="{6F36E205-2370-4CA5-BD54-30090F5AC818}" type="pres">
      <dgm:prSet presAssocID="{9EC2F4EE-C760-4DBA-A1C5-AAD62075F0A1}" presName="sp" presStyleCnt="0"/>
      <dgm:spPr/>
    </dgm:pt>
    <dgm:pt modelId="{A0DF6F1D-B373-4817-81F6-483DBFDBE7F8}" type="pres">
      <dgm:prSet presAssocID="{0D8362BB-5464-41ED-BA5B-E70A1D19DDC0}" presName="arrowAndChildren" presStyleCnt="0"/>
      <dgm:spPr/>
    </dgm:pt>
    <dgm:pt modelId="{959E311D-1007-41D2-8855-560CF346D85D}" type="pres">
      <dgm:prSet presAssocID="{0D8362BB-5464-41ED-BA5B-E70A1D19DDC0}" presName="parentTextArrow" presStyleLbl="node1" presStyleIdx="0" presStyleCnt="3"/>
      <dgm:spPr/>
      <dgm:t>
        <a:bodyPr/>
        <a:lstStyle/>
        <a:p>
          <a:endParaRPr lang="el-GR"/>
        </a:p>
      </dgm:t>
    </dgm:pt>
    <dgm:pt modelId="{A057EB89-0D3F-42FD-958F-366CD3B02F0D}" type="pres">
      <dgm:prSet presAssocID="{0D8362BB-5464-41ED-BA5B-E70A1D19DDC0}" presName="arrow" presStyleLbl="node1" presStyleIdx="1" presStyleCnt="3"/>
      <dgm:spPr/>
      <dgm:t>
        <a:bodyPr/>
        <a:lstStyle/>
        <a:p>
          <a:endParaRPr lang="el-GR"/>
        </a:p>
      </dgm:t>
    </dgm:pt>
    <dgm:pt modelId="{394AE564-55D7-4C5F-8365-6262D6E5B15C}" type="pres">
      <dgm:prSet presAssocID="{0D8362BB-5464-41ED-BA5B-E70A1D19DDC0}" presName="descendantArrow" presStyleCnt="0"/>
      <dgm:spPr/>
    </dgm:pt>
    <dgm:pt modelId="{4E2AB585-DB09-499F-8D06-2E8CE277FBBC}" type="pres">
      <dgm:prSet presAssocID="{64058947-018F-4D11-AEBA-32CA06127C2D}" presName="childTextArrow" presStyleLbl="fgAccFollowNode1" presStyleIdx="2" presStyleCnt="6">
        <dgm:presLayoutVars>
          <dgm:bulletEnabled val="1"/>
        </dgm:presLayoutVars>
      </dgm:prSet>
      <dgm:spPr/>
      <dgm:t>
        <a:bodyPr/>
        <a:lstStyle/>
        <a:p>
          <a:endParaRPr lang="el-GR"/>
        </a:p>
      </dgm:t>
    </dgm:pt>
    <dgm:pt modelId="{0BEB9294-204B-4254-8E7D-0B47A84B8C85}" type="pres">
      <dgm:prSet presAssocID="{C5AB66B7-F95A-4DBC-9717-2D2D2D04CE75}" presName="childTextArrow" presStyleLbl="fgAccFollowNode1" presStyleIdx="3" presStyleCnt="6">
        <dgm:presLayoutVars>
          <dgm:bulletEnabled val="1"/>
        </dgm:presLayoutVars>
      </dgm:prSet>
      <dgm:spPr/>
      <dgm:t>
        <a:bodyPr/>
        <a:lstStyle/>
        <a:p>
          <a:endParaRPr lang="el-GR"/>
        </a:p>
      </dgm:t>
    </dgm:pt>
    <dgm:pt modelId="{9F2D6744-B204-4881-A28B-4EB88BDA7B35}" type="pres">
      <dgm:prSet presAssocID="{1E4B9CB8-D2BB-4504-9DD5-54395563B541}" presName="sp" presStyleCnt="0"/>
      <dgm:spPr/>
    </dgm:pt>
    <dgm:pt modelId="{1D5141C2-5005-4FD6-B411-6EF0BEFE3202}" type="pres">
      <dgm:prSet presAssocID="{DF7D1D4D-6AE4-4021-A5E2-56C07394711B}" presName="arrowAndChildren" presStyleCnt="0"/>
      <dgm:spPr/>
    </dgm:pt>
    <dgm:pt modelId="{2EA28FDD-92A0-40D3-A8DB-2A8BE6921672}" type="pres">
      <dgm:prSet presAssocID="{DF7D1D4D-6AE4-4021-A5E2-56C07394711B}" presName="parentTextArrow" presStyleLbl="node1" presStyleIdx="1" presStyleCnt="3"/>
      <dgm:spPr/>
      <dgm:t>
        <a:bodyPr/>
        <a:lstStyle/>
        <a:p>
          <a:endParaRPr lang="el-GR"/>
        </a:p>
      </dgm:t>
    </dgm:pt>
    <dgm:pt modelId="{1D17FA57-1DD2-48F9-9D07-779E00103351}" type="pres">
      <dgm:prSet presAssocID="{DF7D1D4D-6AE4-4021-A5E2-56C07394711B}" presName="arrow" presStyleLbl="node1" presStyleIdx="2" presStyleCnt="3"/>
      <dgm:spPr/>
      <dgm:t>
        <a:bodyPr/>
        <a:lstStyle/>
        <a:p>
          <a:endParaRPr lang="el-GR"/>
        </a:p>
      </dgm:t>
    </dgm:pt>
    <dgm:pt modelId="{E2FC48AD-5063-4526-AB5F-FC09654ABD66}" type="pres">
      <dgm:prSet presAssocID="{DF7D1D4D-6AE4-4021-A5E2-56C07394711B}" presName="descendantArrow" presStyleCnt="0"/>
      <dgm:spPr/>
    </dgm:pt>
    <dgm:pt modelId="{B7CB2E7B-C9C4-4A35-91F1-E56616AA528C}" type="pres">
      <dgm:prSet presAssocID="{8FB188A6-2BB6-45F2-8C9C-FB13D4EF6472}" presName="childTextArrow" presStyleLbl="fgAccFollowNode1" presStyleIdx="4" presStyleCnt="6">
        <dgm:presLayoutVars>
          <dgm:bulletEnabled val="1"/>
        </dgm:presLayoutVars>
      </dgm:prSet>
      <dgm:spPr/>
      <dgm:t>
        <a:bodyPr/>
        <a:lstStyle/>
        <a:p>
          <a:endParaRPr lang="el-GR"/>
        </a:p>
      </dgm:t>
    </dgm:pt>
    <dgm:pt modelId="{32BA62FB-A1CB-4276-A290-33F8972CAF3E}" type="pres">
      <dgm:prSet presAssocID="{9E451A25-B4E6-46D5-9F76-DE6088CEF8F3}" presName="childTextArrow" presStyleLbl="fgAccFollowNode1" presStyleIdx="5" presStyleCnt="6">
        <dgm:presLayoutVars>
          <dgm:bulletEnabled val="1"/>
        </dgm:presLayoutVars>
      </dgm:prSet>
      <dgm:spPr/>
      <dgm:t>
        <a:bodyPr/>
        <a:lstStyle/>
        <a:p>
          <a:endParaRPr lang="el-GR"/>
        </a:p>
      </dgm:t>
    </dgm:pt>
  </dgm:ptLst>
  <dgm:cxnLst>
    <dgm:cxn modelId="{EDB780AB-AC4A-418D-941D-31A9B16EDEFA}" type="presOf" srcId="{28E13317-E31A-43C6-B21C-B9B8D8350D83}" destId="{F1322F55-5102-443D-BA3F-547DF1D0449C}" srcOrd="0" destOrd="0" presId="urn:microsoft.com/office/officeart/2005/8/layout/process4"/>
    <dgm:cxn modelId="{7C03D0C8-E7F0-4828-B085-D291F245EA3B}" type="presOf" srcId="{C5AB66B7-F95A-4DBC-9717-2D2D2D04CE75}" destId="{0BEB9294-204B-4254-8E7D-0B47A84B8C85}" srcOrd="0" destOrd="0" presId="urn:microsoft.com/office/officeart/2005/8/layout/process4"/>
    <dgm:cxn modelId="{459C606C-E446-4F9D-AEA5-5A48953A63E6}" type="presOf" srcId="{DF7D1D4D-6AE4-4021-A5E2-56C07394711B}" destId="{1D17FA57-1DD2-48F9-9D07-779E00103351}" srcOrd="1" destOrd="0" presId="urn:microsoft.com/office/officeart/2005/8/layout/process4"/>
    <dgm:cxn modelId="{F1DDC6A8-2700-4001-9893-6B7D62F91D6D}" srcId="{28E13317-E31A-43C6-B21C-B9B8D8350D83}" destId="{0D8362BB-5464-41ED-BA5B-E70A1D19DDC0}" srcOrd="1" destOrd="0" parTransId="{3B12FCBD-1932-404A-AA0F-DF3F637ED0B7}" sibTransId="{9EC2F4EE-C760-4DBA-A1C5-AAD62075F0A1}"/>
    <dgm:cxn modelId="{3594C1EE-EB69-426E-992C-6B8EE7F88950}" type="presOf" srcId="{C12213B6-CAA0-4489-AD70-254C5C20EB9F}" destId="{AAAF2AAF-CDB5-4B56-A2BF-AFFFC7E160F5}" srcOrd="1" destOrd="0" presId="urn:microsoft.com/office/officeart/2005/8/layout/process4"/>
    <dgm:cxn modelId="{D7D0E2D6-7B16-4BB8-8B40-A6335A3B1CCF}" srcId="{0D8362BB-5464-41ED-BA5B-E70A1D19DDC0}" destId="{C5AB66B7-F95A-4DBC-9717-2D2D2D04CE75}" srcOrd="1" destOrd="0" parTransId="{458C90C8-C4EF-45DC-B471-A2E4CE6C7D4F}" sibTransId="{2FFFC341-4445-4D96-BCE1-AD0AE0785B00}"/>
    <dgm:cxn modelId="{391118A4-2772-450D-A867-FECE529C6856}" srcId="{DF7D1D4D-6AE4-4021-A5E2-56C07394711B}" destId="{8FB188A6-2BB6-45F2-8C9C-FB13D4EF6472}" srcOrd="0" destOrd="0" parTransId="{380F555E-7D57-42AA-9238-948EEEECC94A}" sibTransId="{00572C7C-9C13-4CD1-AB5D-D470D92905CF}"/>
    <dgm:cxn modelId="{B967F111-9D36-434E-9D01-B8C7B553EE19}" srcId="{C12213B6-CAA0-4489-AD70-254C5C20EB9F}" destId="{662D0E7D-F02C-46C8-B892-9929D6C8DFEA}" srcOrd="1" destOrd="0" parTransId="{1F5BE2D9-D46F-4EC1-A23F-CF027D8814E2}" sibTransId="{D9654A26-6F8B-41E8-8126-77105C12A8D9}"/>
    <dgm:cxn modelId="{96F1A05D-6348-48B5-A143-96A5E077AFBD}" type="presOf" srcId="{0D8362BB-5464-41ED-BA5B-E70A1D19DDC0}" destId="{A057EB89-0D3F-42FD-958F-366CD3B02F0D}" srcOrd="1" destOrd="0" presId="urn:microsoft.com/office/officeart/2005/8/layout/process4"/>
    <dgm:cxn modelId="{06459E15-BCC2-4978-9582-0AC6A4AD3045}" srcId="{C12213B6-CAA0-4489-AD70-254C5C20EB9F}" destId="{EF5E9B90-BC97-425D-ADC2-229DDFDD4E64}" srcOrd="0" destOrd="0" parTransId="{B31127CE-6BC7-4052-95B6-545A412C5248}" sibTransId="{2159F03E-CC36-490C-B8BC-1B1C75F06ADB}"/>
    <dgm:cxn modelId="{F9400C90-8AC4-4782-8364-37D3C973AF65}" type="presOf" srcId="{0D8362BB-5464-41ED-BA5B-E70A1D19DDC0}" destId="{959E311D-1007-41D2-8855-560CF346D85D}" srcOrd="0" destOrd="0" presId="urn:microsoft.com/office/officeart/2005/8/layout/process4"/>
    <dgm:cxn modelId="{BEE179AF-DA49-4442-BCD9-EBC199E8ED5B}" type="presOf" srcId="{DF7D1D4D-6AE4-4021-A5E2-56C07394711B}" destId="{2EA28FDD-92A0-40D3-A8DB-2A8BE6921672}" srcOrd="0" destOrd="0" presId="urn:microsoft.com/office/officeart/2005/8/layout/process4"/>
    <dgm:cxn modelId="{EE872E8B-BDF5-4C68-8FDB-91988BCC557F}" type="presOf" srcId="{8FB188A6-2BB6-45F2-8C9C-FB13D4EF6472}" destId="{B7CB2E7B-C9C4-4A35-91F1-E56616AA528C}" srcOrd="0" destOrd="0" presId="urn:microsoft.com/office/officeart/2005/8/layout/process4"/>
    <dgm:cxn modelId="{20D14946-2CB2-400D-80BD-E6719C32802B}" type="presOf" srcId="{64058947-018F-4D11-AEBA-32CA06127C2D}" destId="{4E2AB585-DB09-499F-8D06-2E8CE277FBBC}" srcOrd="0" destOrd="0" presId="urn:microsoft.com/office/officeart/2005/8/layout/process4"/>
    <dgm:cxn modelId="{E0B4B31B-8A87-4436-8AD9-3397548D7BAE}" type="presOf" srcId="{9E451A25-B4E6-46D5-9F76-DE6088CEF8F3}" destId="{32BA62FB-A1CB-4276-A290-33F8972CAF3E}" srcOrd="0" destOrd="0" presId="urn:microsoft.com/office/officeart/2005/8/layout/process4"/>
    <dgm:cxn modelId="{D943F430-E9A4-405A-B0DF-101E9734B8CC}" srcId="{0D8362BB-5464-41ED-BA5B-E70A1D19DDC0}" destId="{64058947-018F-4D11-AEBA-32CA06127C2D}" srcOrd="0" destOrd="0" parTransId="{707803DB-80FD-4D76-B2CA-FD2BB08CEF14}" sibTransId="{83480FCF-0B6E-4E9E-9AE1-CC4976404D4C}"/>
    <dgm:cxn modelId="{2277CBED-E3C8-47FF-A01C-DBFFCB302844}" srcId="{28E13317-E31A-43C6-B21C-B9B8D8350D83}" destId="{DF7D1D4D-6AE4-4021-A5E2-56C07394711B}" srcOrd="0" destOrd="0" parTransId="{5566C064-1CE4-4AAD-B7AF-1D2F67DF4865}" sibTransId="{1E4B9CB8-D2BB-4504-9DD5-54395563B541}"/>
    <dgm:cxn modelId="{A921B88F-05AF-4886-BDF6-31B324C8B73E}" type="presOf" srcId="{EF5E9B90-BC97-425D-ADC2-229DDFDD4E64}" destId="{0FD9DE58-B4D9-40FB-8EBF-94653D4CC4E7}" srcOrd="0" destOrd="0" presId="urn:microsoft.com/office/officeart/2005/8/layout/process4"/>
    <dgm:cxn modelId="{C975E010-E945-4F09-A7BC-271C9A7E3FB2}" srcId="{28E13317-E31A-43C6-B21C-B9B8D8350D83}" destId="{C12213B6-CAA0-4489-AD70-254C5C20EB9F}" srcOrd="2" destOrd="0" parTransId="{34B2588B-803E-416C-9C76-E9F68ED1DAC2}" sibTransId="{F4120072-0641-4863-AD10-F1685A5D9909}"/>
    <dgm:cxn modelId="{66DFB487-121A-4D0B-903A-1CF3E6C04362}" type="presOf" srcId="{662D0E7D-F02C-46C8-B892-9929D6C8DFEA}" destId="{09C45B90-8B2A-4B05-A03A-AD09D0B70C79}" srcOrd="0" destOrd="0" presId="urn:microsoft.com/office/officeart/2005/8/layout/process4"/>
    <dgm:cxn modelId="{53DC6937-8267-4029-9B0D-B4EF47D3591A}" type="presOf" srcId="{C12213B6-CAA0-4489-AD70-254C5C20EB9F}" destId="{E73385E2-D00A-4B4B-A151-2DC959A94C03}" srcOrd="0" destOrd="0" presId="urn:microsoft.com/office/officeart/2005/8/layout/process4"/>
    <dgm:cxn modelId="{B023A3FC-C52A-4602-951E-3CD5A6EF7379}" srcId="{DF7D1D4D-6AE4-4021-A5E2-56C07394711B}" destId="{9E451A25-B4E6-46D5-9F76-DE6088CEF8F3}" srcOrd="1" destOrd="0" parTransId="{1CA43A3F-C611-44CB-8B3A-DFB76F6832DF}" sibTransId="{FBF3C05A-E0C9-422E-8AC5-5370B375A0CE}"/>
    <dgm:cxn modelId="{76362DB3-39E6-4F3E-9C13-A09B8A35C103}" type="presParOf" srcId="{F1322F55-5102-443D-BA3F-547DF1D0449C}" destId="{699F95EA-9AA5-4E74-A0AC-259B5EE7CE3A}" srcOrd="0" destOrd="0" presId="urn:microsoft.com/office/officeart/2005/8/layout/process4"/>
    <dgm:cxn modelId="{876CFDFF-A13E-41DC-BC71-23EA55A859B7}" type="presParOf" srcId="{699F95EA-9AA5-4E74-A0AC-259B5EE7CE3A}" destId="{E73385E2-D00A-4B4B-A151-2DC959A94C03}" srcOrd="0" destOrd="0" presId="urn:microsoft.com/office/officeart/2005/8/layout/process4"/>
    <dgm:cxn modelId="{56D77FF9-750C-4FFC-B3B0-5D432531A41A}" type="presParOf" srcId="{699F95EA-9AA5-4E74-A0AC-259B5EE7CE3A}" destId="{AAAF2AAF-CDB5-4B56-A2BF-AFFFC7E160F5}" srcOrd="1" destOrd="0" presId="urn:microsoft.com/office/officeart/2005/8/layout/process4"/>
    <dgm:cxn modelId="{17258CB5-6960-4B31-BC06-00440682E15B}" type="presParOf" srcId="{699F95EA-9AA5-4E74-A0AC-259B5EE7CE3A}" destId="{1E96B8EF-3C89-4A4C-8A05-A0ACBE28BCA1}" srcOrd="2" destOrd="0" presId="urn:microsoft.com/office/officeart/2005/8/layout/process4"/>
    <dgm:cxn modelId="{61F2A236-8B5F-41CB-8EB5-BE7771A7C9AD}" type="presParOf" srcId="{1E96B8EF-3C89-4A4C-8A05-A0ACBE28BCA1}" destId="{0FD9DE58-B4D9-40FB-8EBF-94653D4CC4E7}" srcOrd="0" destOrd="0" presId="urn:microsoft.com/office/officeart/2005/8/layout/process4"/>
    <dgm:cxn modelId="{79A2EEA9-A91D-4176-98DE-BA7F9EF0CBF5}" type="presParOf" srcId="{1E96B8EF-3C89-4A4C-8A05-A0ACBE28BCA1}" destId="{09C45B90-8B2A-4B05-A03A-AD09D0B70C79}" srcOrd="1" destOrd="0" presId="urn:microsoft.com/office/officeart/2005/8/layout/process4"/>
    <dgm:cxn modelId="{F52E9E24-4081-4DAD-8E5C-E7EFD79AA3A6}" type="presParOf" srcId="{F1322F55-5102-443D-BA3F-547DF1D0449C}" destId="{6F36E205-2370-4CA5-BD54-30090F5AC818}" srcOrd="1" destOrd="0" presId="urn:microsoft.com/office/officeart/2005/8/layout/process4"/>
    <dgm:cxn modelId="{3F9A79A9-1272-45CB-91A9-3AB3A05909AA}" type="presParOf" srcId="{F1322F55-5102-443D-BA3F-547DF1D0449C}" destId="{A0DF6F1D-B373-4817-81F6-483DBFDBE7F8}" srcOrd="2" destOrd="0" presId="urn:microsoft.com/office/officeart/2005/8/layout/process4"/>
    <dgm:cxn modelId="{2AF15FCE-2CD8-40FE-A3A2-A5E2ECF0B1D4}" type="presParOf" srcId="{A0DF6F1D-B373-4817-81F6-483DBFDBE7F8}" destId="{959E311D-1007-41D2-8855-560CF346D85D}" srcOrd="0" destOrd="0" presId="urn:microsoft.com/office/officeart/2005/8/layout/process4"/>
    <dgm:cxn modelId="{92659652-A5DD-4581-AAF6-875EE863AF97}" type="presParOf" srcId="{A0DF6F1D-B373-4817-81F6-483DBFDBE7F8}" destId="{A057EB89-0D3F-42FD-958F-366CD3B02F0D}" srcOrd="1" destOrd="0" presId="urn:microsoft.com/office/officeart/2005/8/layout/process4"/>
    <dgm:cxn modelId="{D39B1EB0-7030-48A2-A11F-E8813388D5DD}" type="presParOf" srcId="{A0DF6F1D-B373-4817-81F6-483DBFDBE7F8}" destId="{394AE564-55D7-4C5F-8365-6262D6E5B15C}" srcOrd="2" destOrd="0" presId="urn:microsoft.com/office/officeart/2005/8/layout/process4"/>
    <dgm:cxn modelId="{8C9BA6B6-B8FB-4AF0-84EE-10EA285984E4}" type="presParOf" srcId="{394AE564-55D7-4C5F-8365-6262D6E5B15C}" destId="{4E2AB585-DB09-499F-8D06-2E8CE277FBBC}" srcOrd="0" destOrd="0" presId="urn:microsoft.com/office/officeart/2005/8/layout/process4"/>
    <dgm:cxn modelId="{4C2E8FE2-7225-407E-8D25-F9261DC75D8A}" type="presParOf" srcId="{394AE564-55D7-4C5F-8365-6262D6E5B15C}" destId="{0BEB9294-204B-4254-8E7D-0B47A84B8C85}" srcOrd="1" destOrd="0" presId="urn:microsoft.com/office/officeart/2005/8/layout/process4"/>
    <dgm:cxn modelId="{82C7808C-BBB4-4EB7-A84F-2E08FCA1CB5D}" type="presParOf" srcId="{F1322F55-5102-443D-BA3F-547DF1D0449C}" destId="{9F2D6744-B204-4881-A28B-4EB88BDA7B35}" srcOrd="3" destOrd="0" presId="urn:microsoft.com/office/officeart/2005/8/layout/process4"/>
    <dgm:cxn modelId="{B924F55E-E882-4FE1-A2C0-59A58AAE3A92}" type="presParOf" srcId="{F1322F55-5102-443D-BA3F-547DF1D0449C}" destId="{1D5141C2-5005-4FD6-B411-6EF0BEFE3202}" srcOrd="4" destOrd="0" presId="urn:microsoft.com/office/officeart/2005/8/layout/process4"/>
    <dgm:cxn modelId="{8A70DD35-E203-4A05-BF68-5E8D790757FA}" type="presParOf" srcId="{1D5141C2-5005-4FD6-B411-6EF0BEFE3202}" destId="{2EA28FDD-92A0-40D3-A8DB-2A8BE6921672}" srcOrd="0" destOrd="0" presId="urn:microsoft.com/office/officeart/2005/8/layout/process4"/>
    <dgm:cxn modelId="{3FEA5984-437E-4213-9B62-70315359B877}" type="presParOf" srcId="{1D5141C2-5005-4FD6-B411-6EF0BEFE3202}" destId="{1D17FA57-1DD2-48F9-9D07-779E00103351}" srcOrd="1" destOrd="0" presId="urn:microsoft.com/office/officeart/2005/8/layout/process4"/>
    <dgm:cxn modelId="{DAB851F0-B38E-4292-961E-8D1A2D0AFB92}" type="presParOf" srcId="{1D5141C2-5005-4FD6-B411-6EF0BEFE3202}" destId="{E2FC48AD-5063-4526-AB5F-FC09654ABD66}" srcOrd="2" destOrd="0" presId="urn:microsoft.com/office/officeart/2005/8/layout/process4"/>
    <dgm:cxn modelId="{7B0F5ADB-AFD3-4F58-A291-E74862649FD5}" type="presParOf" srcId="{E2FC48AD-5063-4526-AB5F-FC09654ABD66}" destId="{B7CB2E7B-C9C4-4A35-91F1-E56616AA528C}" srcOrd="0" destOrd="0" presId="urn:microsoft.com/office/officeart/2005/8/layout/process4"/>
    <dgm:cxn modelId="{4BFA8C4F-E35F-49CD-A4A9-A14D3752AA82}" type="presParOf" srcId="{E2FC48AD-5063-4526-AB5F-FC09654ABD66}" destId="{32BA62FB-A1CB-4276-A290-33F8972CAF3E}" srcOrd="1" destOrd="0" presId="urn:microsoft.com/office/officeart/2005/8/layout/process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A18AC-ADB3-418E-B5B0-42186AA654A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l-GR"/>
        </a:p>
      </dgm:t>
    </dgm:pt>
    <dgm:pt modelId="{FC20638C-A802-408E-8491-F6573C0175F2}">
      <dgm:prSet phldrT="[Κείμενο]" custT="1"/>
      <dgm:spPr/>
      <dgm:t>
        <a:bodyPr/>
        <a:lstStyle/>
        <a:p>
          <a:r>
            <a:rPr lang="el-GR" sz="2400" dirty="0" err="1" smtClean="0"/>
            <a:t>Μεμονομενος</a:t>
          </a:r>
          <a:endParaRPr lang="el-GR" sz="2400" dirty="0"/>
        </a:p>
      </dgm:t>
    </dgm:pt>
    <dgm:pt modelId="{7E0DA73E-9A3C-44D7-8CDE-C21ECB265521}" type="parTrans" cxnId="{A4692172-D3DD-4232-AC41-FF555FEDCC90}">
      <dgm:prSet/>
      <dgm:spPr/>
      <dgm:t>
        <a:bodyPr/>
        <a:lstStyle/>
        <a:p>
          <a:endParaRPr lang="el-GR" sz="2400"/>
        </a:p>
      </dgm:t>
    </dgm:pt>
    <dgm:pt modelId="{573B08BE-160A-4DEF-83BF-626696949D86}" type="sibTrans" cxnId="{A4692172-D3DD-4232-AC41-FF555FEDCC90}">
      <dgm:prSet/>
      <dgm:spPr/>
      <dgm:t>
        <a:bodyPr/>
        <a:lstStyle/>
        <a:p>
          <a:endParaRPr lang="el-GR" sz="2400"/>
        </a:p>
      </dgm:t>
    </dgm:pt>
    <dgm:pt modelId="{FA4AB764-968F-41E5-B9EF-F98F28759487}">
      <dgm:prSet phldrT="[Κείμενο]" custT="1"/>
      <dgm:spPr/>
      <dgm:t>
        <a:bodyPr/>
        <a:lstStyle/>
        <a:p>
          <a:r>
            <a:rPr lang="el-GR" sz="2400" dirty="0" smtClean="0"/>
            <a:t>Φυσιολογικός ρυθμός</a:t>
          </a:r>
          <a:endParaRPr lang="el-GR" sz="2400" dirty="0"/>
        </a:p>
      </dgm:t>
    </dgm:pt>
    <dgm:pt modelId="{2E8B19BB-54DF-48F6-B8D0-8E303935D52E}" type="parTrans" cxnId="{32AB33CB-DCF4-4170-A0C9-67C592008637}">
      <dgm:prSet/>
      <dgm:spPr/>
      <dgm:t>
        <a:bodyPr/>
        <a:lstStyle/>
        <a:p>
          <a:endParaRPr lang="el-GR" sz="2400"/>
        </a:p>
      </dgm:t>
    </dgm:pt>
    <dgm:pt modelId="{8F869A06-3995-43BD-A7AC-2D35FDC02DA0}" type="sibTrans" cxnId="{32AB33CB-DCF4-4170-A0C9-67C592008637}">
      <dgm:prSet/>
      <dgm:spPr/>
      <dgm:t>
        <a:bodyPr/>
        <a:lstStyle/>
        <a:p>
          <a:endParaRPr lang="el-GR" sz="2400"/>
        </a:p>
      </dgm:t>
    </dgm:pt>
    <dgm:pt modelId="{E2F0F2C0-498F-4B7C-96CC-3B6B041CE279}">
      <dgm:prSet phldrT="[Κείμενο]" custT="1"/>
      <dgm:spPr/>
      <dgm:t>
        <a:bodyPr/>
        <a:lstStyle/>
        <a:p>
          <a:r>
            <a:rPr lang="el-GR" sz="2400" dirty="0" smtClean="0"/>
            <a:t>Επιτάχυνση - επιβράδυνση</a:t>
          </a:r>
          <a:endParaRPr lang="el-GR" sz="2400" dirty="0"/>
        </a:p>
      </dgm:t>
    </dgm:pt>
    <dgm:pt modelId="{B9D364DF-7DE6-48FD-943F-C638BF68A245}" type="parTrans" cxnId="{714AC71B-B4FC-4804-8404-52A74DB69C2B}">
      <dgm:prSet/>
      <dgm:spPr/>
      <dgm:t>
        <a:bodyPr/>
        <a:lstStyle/>
        <a:p>
          <a:endParaRPr lang="el-GR" sz="2400"/>
        </a:p>
      </dgm:t>
    </dgm:pt>
    <dgm:pt modelId="{B49DD9F0-98B2-410B-9487-8DD8552D6A8C}" type="sibTrans" cxnId="{714AC71B-B4FC-4804-8404-52A74DB69C2B}">
      <dgm:prSet/>
      <dgm:spPr/>
      <dgm:t>
        <a:bodyPr/>
        <a:lstStyle/>
        <a:p>
          <a:endParaRPr lang="el-GR" sz="2400"/>
        </a:p>
      </dgm:t>
    </dgm:pt>
    <dgm:pt modelId="{8381E27F-79CC-48E0-8E11-3A827D824E94}">
      <dgm:prSet phldrT="[Κείμενο]" custT="1"/>
      <dgm:spPr/>
      <dgm:t>
        <a:bodyPr/>
        <a:lstStyle/>
        <a:p>
          <a:r>
            <a:rPr lang="el-GR" sz="2400" dirty="0" err="1" smtClean="0"/>
            <a:t>μεμονομένος</a:t>
          </a:r>
          <a:endParaRPr lang="el-GR" sz="2400" dirty="0"/>
        </a:p>
      </dgm:t>
    </dgm:pt>
    <dgm:pt modelId="{D7C7882E-569E-4E32-93DD-29B80133F3F4}" type="parTrans" cxnId="{8B48474B-24EC-4912-BA44-E6F902A90F8F}">
      <dgm:prSet/>
      <dgm:spPr/>
      <dgm:t>
        <a:bodyPr/>
        <a:lstStyle/>
        <a:p>
          <a:endParaRPr lang="el-GR" sz="2400"/>
        </a:p>
      </dgm:t>
    </dgm:pt>
    <dgm:pt modelId="{188D338A-FB19-4776-8191-DC162FF392EC}" type="sibTrans" cxnId="{8B48474B-24EC-4912-BA44-E6F902A90F8F}">
      <dgm:prSet/>
      <dgm:spPr/>
      <dgm:t>
        <a:bodyPr/>
        <a:lstStyle/>
        <a:p>
          <a:endParaRPr lang="el-GR" sz="2400"/>
        </a:p>
      </dgm:t>
    </dgm:pt>
    <dgm:pt modelId="{9E07BAAC-F3D7-4654-8E5E-576F153CDF5A}">
      <dgm:prSet phldrT="[Κείμενο]" custT="1"/>
      <dgm:spPr/>
      <dgm:t>
        <a:bodyPr/>
        <a:lstStyle/>
        <a:p>
          <a:r>
            <a:rPr lang="el-GR" sz="2400" dirty="0" smtClean="0"/>
            <a:t>Ροπή</a:t>
          </a:r>
          <a:endParaRPr lang="el-GR" sz="2400" dirty="0"/>
        </a:p>
      </dgm:t>
    </dgm:pt>
    <dgm:pt modelId="{BE22B49E-03C9-4324-9FB1-3D68393588B5}" type="parTrans" cxnId="{DEE23DFA-694F-4B03-876F-81475E12A31A}">
      <dgm:prSet/>
      <dgm:spPr/>
      <dgm:t>
        <a:bodyPr/>
        <a:lstStyle/>
        <a:p>
          <a:endParaRPr lang="el-GR" sz="2400"/>
        </a:p>
      </dgm:t>
    </dgm:pt>
    <dgm:pt modelId="{6BAAD534-C50A-40C0-BC02-2B3041BF50C6}" type="sibTrans" cxnId="{DEE23DFA-694F-4B03-876F-81475E12A31A}">
      <dgm:prSet/>
      <dgm:spPr/>
      <dgm:t>
        <a:bodyPr/>
        <a:lstStyle/>
        <a:p>
          <a:endParaRPr lang="el-GR" sz="2400"/>
        </a:p>
      </dgm:t>
    </dgm:pt>
    <dgm:pt modelId="{9D478BBF-E631-40F8-823C-984410C18AF9}">
      <dgm:prSet phldrT="[Κείμενο]" custT="1"/>
      <dgm:spPr/>
      <dgm:t>
        <a:bodyPr/>
        <a:lstStyle/>
        <a:p>
          <a:r>
            <a:rPr lang="el-GR" sz="2400" dirty="0" smtClean="0"/>
            <a:t>συνδυαστικός</a:t>
          </a:r>
          <a:endParaRPr lang="el-GR" sz="2400" dirty="0"/>
        </a:p>
      </dgm:t>
    </dgm:pt>
    <dgm:pt modelId="{3DF24379-055F-4FCB-AEDF-CD117A17B94D}" type="parTrans" cxnId="{FA1BF41A-D42D-4DE8-8B75-D043D973648D}">
      <dgm:prSet/>
      <dgm:spPr/>
      <dgm:t>
        <a:bodyPr/>
        <a:lstStyle/>
        <a:p>
          <a:endParaRPr lang="el-GR" sz="2400"/>
        </a:p>
      </dgm:t>
    </dgm:pt>
    <dgm:pt modelId="{43F789E4-DCC3-43C8-B281-0A7BF3270BC6}" type="sibTrans" cxnId="{FA1BF41A-D42D-4DE8-8B75-D043D973648D}">
      <dgm:prSet/>
      <dgm:spPr/>
      <dgm:t>
        <a:bodyPr/>
        <a:lstStyle/>
        <a:p>
          <a:endParaRPr lang="el-GR" sz="2400"/>
        </a:p>
      </dgm:t>
    </dgm:pt>
    <dgm:pt modelId="{A65B4952-9F25-4E7F-8422-52894799DFDE}">
      <dgm:prSet phldrT="[Κείμενο]" custT="1"/>
      <dgm:spPr/>
      <dgm:t>
        <a:bodyPr/>
        <a:lstStyle/>
        <a:p>
          <a:r>
            <a:rPr lang="el-GR" sz="2400" dirty="0" smtClean="0"/>
            <a:t>Ευσταθής ισορροπία</a:t>
          </a:r>
          <a:endParaRPr lang="el-GR" sz="2400" dirty="0"/>
        </a:p>
      </dgm:t>
    </dgm:pt>
    <dgm:pt modelId="{EFDDC938-D6C5-47E5-A435-C6933D89C19A}" type="parTrans" cxnId="{50E5A220-1C87-4D32-BD70-FDADD21FC6F0}">
      <dgm:prSet/>
      <dgm:spPr/>
      <dgm:t>
        <a:bodyPr/>
        <a:lstStyle/>
        <a:p>
          <a:endParaRPr lang="el-GR" sz="2400"/>
        </a:p>
      </dgm:t>
    </dgm:pt>
    <dgm:pt modelId="{40E94412-B611-463E-93B5-9E26E0222C92}" type="sibTrans" cxnId="{50E5A220-1C87-4D32-BD70-FDADD21FC6F0}">
      <dgm:prSet/>
      <dgm:spPr/>
      <dgm:t>
        <a:bodyPr/>
        <a:lstStyle/>
        <a:p>
          <a:endParaRPr lang="el-GR" sz="2400"/>
        </a:p>
      </dgm:t>
    </dgm:pt>
    <dgm:pt modelId="{61C05DB4-3C72-40AA-8156-2A67476860B4}">
      <dgm:prSet phldrT="[Κείμενο]" custT="1"/>
      <dgm:spPr/>
      <dgm:t>
        <a:bodyPr/>
        <a:lstStyle/>
        <a:p>
          <a:r>
            <a:rPr lang="el-GR" sz="2400" dirty="0" smtClean="0"/>
            <a:t>Βάση στήριξης</a:t>
          </a:r>
          <a:endParaRPr lang="el-GR" sz="2400" dirty="0"/>
        </a:p>
      </dgm:t>
    </dgm:pt>
    <dgm:pt modelId="{17454B9B-5029-42DC-AC9F-840C9E1C1AFD}" type="parTrans" cxnId="{8F65A607-7B4D-4BAE-8F15-610EE4E1B29D}">
      <dgm:prSet/>
      <dgm:spPr/>
      <dgm:t>
        <a:bodyPr/>
        <a:lstStyle/>
        <a:p>
          <a:endParaRPr lang="el-GR" sz="2400"/>
        </a:p>
      </dgm:t>
    </dgm:pt>
    <dgm:pt modelId="{4A0E82C4-D93D-4051-A6BC-B2DCBB3BC9A9}" type="sibTrans" cxnId="{8F65A607-7B4D-4BAE-8F15-610EE4E1B29D}">
      <dgm:prSet/>
      <dgm:spPr/>
      <dgm:t>
        <a:bodyPr/>
        <a:lstStyle/>
        <a:p>
          <a:endParaRPr lang="el-GR" sz="2400"/>
        </a:p>
      </dgm:t>
    </dgm:pt>
    <dgm:pt modelId="{97D7F710-7279-40F5-B27E-358270CD15C7}">
      <dgm:prSet phldrT="[Κείμενο]" custT="1"/>
      <dgm:spPr/>
      <dgm:t>
        <a:bodyPr/>
        <a:lstStyle/>
        <a:p>
          <a:r>
            <a:rPr lang="el-GR" sz="2400" dirty="0" smtClean="0"/>
            <a:t>Μοχλοβραχίονας αντίστασης</a:t>
          </a:r>
          <a:endParaRPr lang="el-GR" sz="2400" dirty="0"/>
        </a:p>
      </dgm:t>
    </dgm:pt>
    <dgm:pt modelId="{9FD359EA-1E46-4430-A8B1-F45C235896F2}" type="parTrans" cxnId="{17F59A23-A443-4B6E-B0BB-9B0AE4407A45}">
      <dgm:prSet/>
      <dgm:spPr/>
      <dgm:t>
        <a:bodyPr/>
        <a:lstStyle/>
        <a:p>
          <a:endParaRPr lang="el-GR" sz="2400"/>
        </a:p>
      </dgm:t>
    </dgm:pt>
    <dgm:pt modelId="{0C300F70-0340-4184-A52F-753A4C2A6812}" type="sibTrans" cxnId="{17F59A23-A443-4B6E-B0BB-9B0AE4407A45}">
      <dgm:prSet/>
      <dgm:spPr/>
      <dgm:t>
        <a:bodyPr/>
        <a:lstStyle/>
        <a:p>
          <a:endParaRPr lang="el-GR" sz="2400"/>
        </a:p>
      </dgm:t>
    </dgm:pt>
    <dgm:pt modelId="{416FA766-6BDD-41DF-B953-D92330DD4483}">
      <dgm:prSet phldrT="[Κείμενο]" custT="1"/>
      <dgm:spPr/>
      <dgm:t>
        <a:bodyPr/>
        <a:lstStyle/>
        <a:p>
          <a:r>
            <a:rPr lang="el-GR" sz="2400" dirty="0" smtClean="0"/>
            <a:t>Ύψος κέντρου βάρους </a:t>
          </a:r>
          <a:endParaRPr lang="el-GR" sz="2400" dirty="0"/>
        </a:p>
      </dgm:t>
    </dgm:pt>
    <dgm:pt modelId="{AC6FF3EF-0785-4E2E-82E3-61B05DB8A8C6}" type="parTrans" cxnId="{B9FD9129-AB52-4776-B8DF-D5C89DC7CC7B}">
      <dgm:prSet/>
      <dgm:spPr/>
      <dgm:t>
        <a:bodyPr/>
        <a:lstStyle/>
        <a:p>
          <a:endParaRPr lang="el-GR" sz="2400"/>
        </a:p>
      </dgm:t>
    </dgm:pt>
    <dgm:pt modelId="{E6531F26-24FA-4E83-99FC-084E590D8EE6}" type="sibTrans" cxnId="{B9FD9129-AB52-4776-B8DF-D5C89DC7CC7B}">
      <dgm:prSet/>
      <dgm:spPr/>
      <dgm:t>
        <a:bodyPr/>
        <a:lstStyle/>
        <a:p>
          <a:endParaRPr lang="el-GR" sz="2400"/>
        </a:p>
      </dgm:t>
    </dgm:pt>
    <dgm:pt modelId="{73C02073-288A-4695-ABDC-371309353E85}">
      <dgm:prSet phldrT="[Κείμενο]" custT="1"/>
      <dgm:spPr/>
      <dgm:t>
        <a:bodyPr/>
        <a:lstStyle/>
        <a:p>
          <a:r>
            <a:rPr lang="el-GR" sz="2400" dirty="0" smtClean="0"/>
            <a:t>Τριβή</a:t>
          </a:r>
          <a:endParaRPr lang="el-GR" sz="2400" dirty="0"/>
        </a:p>
      </dgm:t>
    </dgm:pt>
    <dgm:pt modelId="{B66FC264-4A28-44A6-B424-2DF44E1B83F7}" type="parTrans" cxnId="{A8F01BBA-79C8-4492-944A-60FF8707A533}">
      <dgm:prSet/>
      <dgm:spPr/>
      <dgm:t>
        <a:bodyPr/>
        <a:lstStyle/>
        <a:p>
          <a:endParaRPr lang="el-GR" sz="2400"/>
        </a:p>
      </dgm:t>
    </dgm:pt>
    <dgm:pt modelId="{202C47E2-047B-4FC2-A74C-7837D2FED848}" type="sibTrans" cxnId="{A8F01BBA-79C8-4492-944A-60FF8707A533}">
      <dgm:prSet/>
      <dgm:spPr/>
      <dgm:t>
        <a:bodyPr/>
        <a:lstStyle/>
        <a:p>
          <a:endParaRPr lang="el-GR" sz="2400"/>
        </a:p>
      </dgm:t>
    </dgm:pt>
    <dgm:pt modelId="{469CBFB6-527B-4507-9BFE-F01992B17D29}">
      <dgm:prSet phldrT="[Κείμενο]" custT="1"/>
      <dgm:spPr/>
      <dgm:t>
        <a:bodyPr/>
        <a:lstStyle/>
        <a:p>
          <a:r>
            <a:rPr lang="el-GR" sz="2400" dirty="0" smtClean="0"/>
            <a:t>Μηχανικό έργο σταθεροποιών</a:t>
          </a:r>
          <a:endParaRPr lang="el-GR" sz="2400" dirty="0"/>
        </a:p>
      </dgm:t>
    </dgm:pt>
    <dgm:pt modelId="{D39A4E1F-5CB7-4417-94FF-7D81B147763F}" type="parTrans" cxnId="{5AF4B0BF-BAB9-42CF-AD8F-7F4BE555F73A}">
      <dgm:prSet/>
      <dgm:spPr/>
      <dgm:t>
        <a:bodyPr/>
        <a:lstStyle/>
        <a:p>
          <a:endParaRPr lang="el-GR"/>
        </a:p>
      </dgm:t>
    </dgm:pt>
    <dgm:pt modelId="{5FC19A99-A1C9-40E1-8693-62C0AA0F62E0}" type="sibTrans" cxnId="{5AF4B0BF-BAB9-42CF-AD8F-7F4BE555F73A}">
      <dgm:prSet/>
      <dgm:spPr/>
      <dgm:t>
        <a:bodyPr/>
        <a:lstStyle/>
        <a:p>
          <a:endParaRPr lang="el-GR"/>
        </a:p>
      </dgm:t>
    </dgm:pt>
    <dgm:pt modelId="{84362B5A-13C5-49CA-BEDB-EA94C10E644C}" type="pres">
      <dgm:prSet presAssocID="{938A18AC-ADB3-418E-B5B0-42186AA654AA}" presName="linearFlow" presStyleCnt="0">
        <dgm:presLayoutVars>
          <dgm:dir/>
          <dgm:animLvl val="lvl"/>
          <dgm:resizeHandles val="exact"/>
        </dgm:presLayoutVars>
      </dgm:prSet>
      <dgm:spPr/>
      <dgm:t>
        <a:bodyPr/>
        <a:lstStyle/>
        <a:p>
          <a:endParaRPr lang="el-GR"/>
        </a:p>
      </dgm:t>
    </dgm:pt>
    <dgm:pt modelId="{78E2DBB3-1402-4781-9D41-459878981098}" type="pres">
      <dgm:prSet presAssocID="{FC20638C-A802-408E-8491-F6573C0175F2}" presName="composite" presStyleCnt="0"/>
      <dgm:spPr/>
    </dgm:pt>
    <dgm:pt modelId="{E99B8574-F299-437D-B243-587C18D46AE9}" type="pres">
      <dgm:prSet presAssocID="{FC20638C-A802-408E-8491-F6573C0175F2}" presName="parentText" presStyleLbl="alignNode1" presStyleIdx="0" presStyleCnt="3">
        <dgm:presLayoutVars>
          <dgm:chMax val="1"/>
          <dgm:bulletEnabled val="1"/>
        </dgm:presLayoutVars>
      </dgm:prSet>
      <dgm:spPr/>
      <dgm:t>
        <a:bodyPr/>
        <a:lstStyle/>
        <a:p>
          <a:endParaRPr lang="el-GR"/>
        </a:p>
      </dgm:t>
    </dgm:pt>
    <dgm:pt modelId="{C92D4417-9473-4AD8-997D-0BBEF5A652CF}" type="pres">
      <dgm:prSet presAssocID="{FC20638C-A802-408E-8491-F6573C0175F2}" presName="descendantText" presStyleLbl="alignAcc1" presStyleIdx="0" presStyleCnt="3">
        <dgm:presLayoutVars>
          <dgm:bulletEnabled val="1"/>
        </dgm:presLayoutVars>
      </dgm:prSet>
      <dgm:spPr/>
      <dgm:t>
        <a:bodyPr/>
        <a:lstStyle/>
        <a:p>
          <a:endParaRPr lang="el-GR"/>
        </a:p>
      </dgm:t>
    </dgm:pt>
    <dgm:pt modelId="{D26E27F5-C822-478A-9BE6-AA0B8935622A}" type="pres">
      <dgm:prSet presAssocID="{573B08BE-160A-4DEF-83BF-626696949D86}" presName="sp" presStyleCnt="0"/>
      <dgm:spPr/>
    </dgm:pt>
    <dgm:pt modelId="{3E9A1010-9E09-4EDF-98DB-D881A74AC809}" type="pres">
      <dgm:prSet presAssocID="{8381E27F-79CC-48E0-8E11-3A827D824E94}" presName="composite" presStyleCnt="0"/>
      <dgm:spPr/>
    </dgm:pt>
    <dgm:pt modelId="{F1B210A0-4DF8-4961-AC61-8C6C3E6D04D9}" type="pres">
      <dgm:prSet presAssocID="{8381E27F-79CC-48E0-8E11-3A827D824E94}" presName="parentText" presStyleLbl="alignNode1" presStyleIdx="1" presStyleCnt="3">
        <dgm:presLayoutVars>
          <dgm:chMax val="1"/>
          <dgm:bulletEnabled val="1"/>
        </dgm:presLayoutVars>
      </dgm:prSet>
      <dgm:spPr/>
      <dgm:t>
        <a:bodyPr/>
        <a:lstStyle/>
        <a:p>
          <a:endParaRPr lang="el-GR"/>
        </a:p>
      </dgm:t>
    </dgm:pt>
    <dgm:pt modelId="{120C130E-997C-49C9-BF86-1009F58BF1FA}" type="pres">
      <dgm:prSet presAssocID="{8381E27F-79CC-48E0-8E11-3A827D824E94}" presName="descendantText" presStyleLbl="alignAcc1" presStyleIdx="1" presStyleCnt="3">
        <dgm:presLayoutVars>
          <dgm:bulletEnabled val="1"/>
        </dgm:presLayoutVars>
      </dgm:prSet>
      <dgm:spPr/>
      <dgm:t>
        <a:bodyPr/>
        <a:lstStyle/>
        <a:p>
          <a:endParaRPr lang="el-GR"/>
        </a:p>
      </dgm:t>
    </dgm:pt>
    <dgm:pt modelId="{CF567730-FF3E-45D2-9A3F-4BD1D0411F09}" type="pres">
      <dgm:prSet presAssocID="{188D338A-FB19-4776-8191-DC162FF392EC}" presName="sp" presStyleCnt="0"/>
      <dgm:spPr/>
    </dgm:pt>
    <dgm:pt modelId="{479B2F02-73DE-4F6D-9C38-E319DB4878EC}" type="pres">
      <dgm:prSet presAssocID="{9D478BBF-E631-40F8-823C-984410C18AF9}" presName="composite" presStyleCnt="0"/>
      <dgm:spPr/>
    </dgm:pt>
    <dgm:pt modelId="{B8BFFD2A-78E2-4174-9857-BB6C79C67C8B}" type="pres">
      <dgm:prSet presAssocID="{9D478BBF-E631-40F8-823C-984410C18AF9}" presName="parentText" presStyleLbl="alignNode1" presStyleIdx="2" presStyleCnt="3">
        <dgm:presLayoutVars>
          <dgm:chMax val="1"/>
          <dgm:bulletEnabled val="1"/>
        </dgm:presLayoutVars>
      </dgm:prSet>
      <dgm:spPr/>
      <dgm:t>
        <a:bodyPr/>
        <a:lstStyle/>
        <a:p>
          <a:endParaRPr lang="el-GR"/>
        </a:p>
      </dgm:t>
    </dgm:pt>
    <dgm:pt modelId="{82213A75-5A2F-4637-AC0C-E138A8298142}" type="pres">
      <dgm:prSet presAssocID="{9D478BBF-E631-40F8-823C-984410C18AF9}" presName="descendantText" presStyleLbl="alignAcc1" presStyleIdx="2" presStyleCnt="3" custScaleX="98450" custScaleY="149575">
        <dgm:presLayoutVars>
          <dgm:bulletEnabled val="1"/>
        </dgm:presLayoutVars>
      </dgm:prSet>
      <dgm:spPr/>
      <dgm:t>
        <a:bodyPr/>
        <a:lstStyle/>
        <a:p>
          <a:endParaRPr lang="el-GR"/>
        </a:p>
      </dgm:t>
    </dgm:pt>
  </dgm:ptLst>
  <dgm:cxnLst>
    <dgm:cxn modelId="{B884C226-EB3C-4D5B-B38B-F7EA57DA6629}" type="presOf" srcId="{9D478BBF-E631-40F8-823C-984410C18AF9}" destId="{B8BFFD2A-78E2-4174-9857-BB6C79C67C8B}" srcOrd="0" destOrd="0" presId="urn:microsoft.com/office/officeart/2005/8/layout/chevron2"/>
    <dgm:cxn modelId="{8B48474B-24EC-4912-BA44-E6F902A90F8F}" srcId="{938A18AC-ADB3-418E-B5B0-42186AA654AA}" destId="{8381E27F-79CC-48E0-8E11-3A827D824E94}" srcOrd="1" destOrd="0" parTransId="{D7C7882E-569E-4E32-93DD-29B80133F3F4}" sibTransId="{188D338A-FB19-4776-8191-DC162FF392EC}"/>
    <dgm:cxn modelId="{50E5A220-1C87-4D32-BD70-FDADD21FC6F0}" srcId="{9D478BBF-E631-40F8-823C-984410C18AF9}" destId="{A65B4952-9F25-4E7F-8422-52894799DFDE}" srcOrd="1" destOrd="0" parTransId="{EFDDC938-D6C5-47E5-A435-C6933D89C19A}" sibTransId="{40E94412-B611-463E-93B5-9E26E0222C92}"/>
    <dgm:cxn modelId="{A8F01BBA-79C8-4492-944A-60FF8707A533}" srcId="{FC20638C-A802-408E-8491-F6573C0175F2}" destId="{73C02073-288A-4695-ABDC-371309353E85}" srcOrd="2" destOrd="0" parTransId="{B66FC264-4A28-44A6-B424-2DF44E1B83F7}" sibTransId="{202C47E2-047B-4FC2-A74C-7837D2FED848}"/>
    <dgm:cxn modelId="{C15C532E-C8BF-40DC-9847-F14C2667CC1A}" type="presOf" srcId="{A65B4952-9F25-4E7F-8422-52894799DFDE}" destId="{82213A75-5A2F-4637-AC0C-E138A8298142}" srcOrd="0" destOrd="1" presId="urn:microsoft.com/office/officeart/2005/8/layout/chevron2"/>
    <dgm:cxn modelId="{B8E3729C-1D61-4FC1-B6D9-F617FC28AB42}" type="presOf" srcId="{9E07BAAC-F3D7-4654-8E5E-576F153CDF5A}" destId="{120C130E-997C-49C9-BF86-1009F58BF1FA}" srcOrd="0" destOrd="0" presId="urn:microsoft.com/office/officeart/2005/8/layout/chevron2"/>
    <dgm:cxn modelId="{505633E9-D10E-4605-987F-48BB6BA16DB7}" type="presOf" srcId="{469CBFB6-527B-4507-9BFE-F01992B17D29}" destId="{82213A75-5A2F-4637-AC0C-E138A8298142}" srcOrd="0" destOrd="0" presId="urn:microsoft.com/office/officeart/2005/8/layout/chevron2"/>
    <dgm:cxn modelId="{6C740697-D812-44B5-A631-EFADE43205D7}" type="presOf" srcId="{416FA766-6BDD-41DF-B953-D92330DD4483}" destId="{82213A75-5A2F-4637-AC0C-E138A8298142}" srcOrd="0" destOrd="3" presId="urn:microsoft.com/office/officeart/2005/8/layout/chevron2"/>
    <dgm:cxn modelId="{D58171A5-3698-4186-BA18-BB6675BDD51F}" type="presOf" srcId="{FC20638C-A802-408E-8491-F6573C0175F2}" destId="{E99B8574-F299-437D-B243-587C18D46AE9}" srcOrd="0" destOrd="0" presId="urn:microsoft.com/office/officeart/2005/8/layout/chevron2"/>
    <dgm:cxn modelId="{D56194BE-350C-48CB-ABD6-811045819FBA}" type="presOf" srcId="{FA4AB764-968F-41E5-B9EF-F98F28759487}" destId="{C92D4417-9473-4AD8-997D-0BBEF5A652CF}" srcOrd="0" destOrd="0" presId="urn:microsoft.com/office/officeart/2005/8/layout/chevron2"/>
    <dgm:cxn modelId="{09210B9A-72A6-4247-A6D5-D85B6F3E1516}" type="presOf" srcId="{97D7F710-7279-40F5-B27E-358270CD15C7}" destId="{120C130E-997C-49C9-BF86-1009F58BF1FA}" srcOrd="0" destOrd="1" presId="urn:microsoft.com/office/officeart/2005/8/layout/chevron2"/>
    <dgm:cxn modelId="{FA1BF41A-D42D-4DE8-8B75-D043D973648D}" srcId="{938A18AC-ADB3-418E-B5B0-42186AA654AA}" destId="{9D478BBF-E631-40F8-823C-984410C18AF9}" srcOrd="2" destOrd="0" parTransId="{3DF24379-055F-4FCB-AEDF-CD117A17B94D}" sibTransId="{43F789E4-DCC3-43C8-B281-0A7BF3270BC6}"/>
    <dgm:cxn modelId="{B9FD9129-AB52-4776-B8DF-D5C89DC7CC7B}" srcId="{9D478BBF-E631-40F8-823C-984410C18AF9}" destId="{416FA766-6BDD-41DF-B953-D92330DD4483}" srcOrd="3" destOrd="0" parTransId="{AC6FF3EF-0785-4E2E-82E3-61B05DB8A8C6}" sibTransId="{E6531F26-24FA-4E83-99FC-084E590D8EE6}"/>
    <dgm:cxn modelId="{493192F8-DB98-4458-A2BA-171F3C8B34A5}" type="presOf" srcId="{8381E27F-79CC-48E0-8E11-3A827D824E94}" destId="{F1B210A0-4DF8-4961-AC61-8C6C3E6D04D9}" srcOrd="0" destOrd="0" presId="urn:microsoft.com/office/officeart/2005/8/layout/chevron2"/>
    <dgm:cxn modelId="{714AC71B-B4FC-4804-8404-52A74DB69C2B}" srcId="{FC20638C-A802-408E-8491-F6573C0175F2}" destId="{E2F0F2C0-498F-4B7C-96CC-3B6B041CE279}" srcOrd="1" destOrd="0" parTransId="{B9D364DF-7DE6-48FD-943F-C638BF68A245}" sibTransId="{B49DD9F0-98B2-410B-9487-8DD8552D6A8C}"/>
    <dgm:cxn modelId="{8F65A607-7B4D-4BAE-8F15-610EE4E1B29D}" srcId="{9D478BBF-E631-40F8-823C-984410C18AF9}" destId="{61C05DB4-3C72-40AA-8156-2A67476860B4}" srcOrd="2" destOrd="0" parTransId="{17454B9B-5029-42DC-AC9F-840C9E1C1AFD}" sibTransId="{4A0E82C4-D93D-4051-A6BC-B2DCBB3BC9A9}"/>
    <dgm:cxn modelId="{5AF4B0BF-BAB9-42CF-AD8F-7F4BE555F73A}" srcId="{9D478BBF-E631-40F8-823C-984410C18AF9}" destId="{469CBFB6-527B-4507-9BFE-F01992B17D29}" srcOrd="0" destOrd="0" parTransId="{D39A4E1F-5CB7-4417-94FF-7D81B147763F}" sibTransId="{5FC19A99-A1C9-40E1-8693-62C0AA0F62E0}"/>
    <dgm:cxn modelId="{DEE23DFA-694F-4B03-876F-81475E12A31A}" srcId="{8381E27F-79CC-48E0-8E11-3A827D824E94}" destId="{9E07BAAC-F3D7-4654-8E5E-576F153CDF5A}" srcOrd="0" destOrd="0" parTransId="{BE22B49E-03C9-4324-9FB1-3D68393588B5}" sibTransId="{6BAAD534-C50A-40C0-BC02-2B3041BF50C6}"/>
    <dgm:cxn modelId="{F4CD17CD-88FD-48BC-A714-CED3803F3F7C}" type="presOf" srcId="{73C02073-288A-4695-ABDC-371309353E85}" destId="{C92D4417-9473-4AD8-997D-0BBEF5A652CF}" srcOrd="0" destOrd="2" presId="urn:microsoft.com/office/officeart/2005/8/layout/chevron2"/>
    <dgm:cxn modelId="{8247DB41-6B80-4DA1-B519-0DDAB8CBD3E6}" type="presOf" srcId="{61C05DB4-3C72-40AA-8156-2A67476860B4}" destId="{82213A75-5A2F-4637-AC0C-E138A8298142}" srcOrd="0" destOrd="2" presId="urn:microsoft.com/office/officeart/2005/8/layout/chevron2"/>
    <dgm:cxn modelId="{A4692172-D3DD-4232-AC41-FF555FEDCC90}" srcId="{938A18AC-ADB3-418E-B5B0-42186AA654AA}" destId="{FC20638C-A802-408E-8491-F6573C0175F2}" srcOrd="0" destOrd="0" parTransId="{7E0DA73E-9A3C-44D7-8CDE-C21ECB265521}" sibTransId="{573B08BE-160A-4DEF-83BF-626696949D86}"/>
    <dgm:cxn modelId="{17F59A23-A443-4B6E-B0BB-9B0AE4407A45}" srcId="{8381E27F-79CC-48E0-8E11-3A827D824E94}" destId="{97D7F710-7279-40F5-B27E-358270CD15C7}" srcOrd="1" destOrd="0" parTransId="{9FD359EA-1E46-4430-A8B1-F45C235896F2}" sibTransId="{0C300F70-0340-4184-A52F-753A4C2A6812}"/>
    <dgm:cxn modelId="{A01163F2-9A09-418E-AC0E-4558C3690176}" type="presOf" srcId="{938A18AC-ADB3-418E-B5B0-42186AA654AA}" destId="{84362B5A-13C5-49CA-BEDB-EA94C10E644C}" srcOrd="0" destOrd="0" presId="urn:microsoft.com/office/officeart/2005/8/layout/chevron2"/>
    <dgm:cxn modelId="{27B75BAC-AEA5-4D8E-9A5A-D9C82DF274AD}" type="presOf" srcId="{E2F0F2C0-498F-4B7C-96CC-3B6B041CE279}" destId="{C92D4417-9473-4AD8-997D-0BBEF5A652CF}" srcOrd="0" destOrd="1" presId="urn:microsoft.com/office/officeart/2005/8/layout/chevron2"/>
    <dgm:cxn modelId="{32AB33CB-DCF4-4170-A0C9-67C592008637}" srcId="{FC20638C-A802-408E-8491-F6573C0175F2}" destId="{FA4AB764-968F-41E5-B9EF-F98F28759487}" srcOrd="0" destOrd="0" parTransId="{2E8B19BB-54DF-48F6-B8D0-8E303935D52E}" sibTransId="{8F869A06-3995-43BD-A7AC-2D35FDC02DA0}"/>
    <dgm:cxn modelId="{4BAAE7F9-473A-4BDD-9791-E6CCB00C1B0E}" type="presParOf" srcId="{84362B5A-13C5-49CA-BEDB-EA94C10E644C}" destId="{78E2DBB3-1402-4781-9D41-459878981098}" srcOrd="0" destOrd="0" presId="urn:microsoft.com/office/officeart/2005/8/layout/chevron2"/>
    <dgm:cxn modelId="{F5752DAC-5CC5-48EC-9537-EA23D50031E9}" type="presParOf" srcId="{78E2DBB3-1402-4781-9D41-459878981098}" destId="{E99B8574-F299-437D-B243-587C18D46AE9}" srcOrd="0" destOrd="0" presId="urn:microsoft.com/office/officeart/2005/8/layout/chevron2"/>
    <dgm:cxn modelId="{C5D66697-2233-4770-B486-1B97A3C6096E}" type="presParOf" srcId="{78E2DBB3-1402-4781-9D41-459878981098}" destId="{C92D4417-9473-4AD8-997D-0BBEF5A652CF}" srcOrd="1" destOrd="0" presId="urn:microsoft.com/office/officeart/2005/8/layout/chevron2"/>
    <dgm:cxn modelId="{931115C8-EF43-4530-91AC-FAC6305AFE20}" type="presParOf" srcId="{84362B5A-13C5-49CA-BEDB-EA94C10E644C}" destId="{D26E27F5-C822-478A-9BE6-AA0B8935622A}" srcOrd="1" destOrd="0" presId="urn:microsoft.com/office/officeart/2005/8/layout/chevron2"/>
    <dgm:cxn modelId="{C0359F79-775E-4DC0-9215-1962B78ACAF8}" type="presParOf" srcId="{84362B5A-13C5-49CA-BEDB-EA94C10E644C}" destId="{3E9A1010-9E09-4EDF-98DB-D881A74AC809}" srcOrd="2" destOrd="0" presId="urn:microsoft.com/office/officeart/2005/8/layout/chevron2"/>
    <dgm:cxn modelId="{E9072EBA-B0CE-4723-8952-553E7D96DB29}" type="presParOf" srcId="{3E9A1010-9E09-4EDF-98DB-D881A74AC809}" destId="{F1B210A0-4DF8-4961-AC61-8C6C3E6D04D9}" srcOrd="0" destOrd="0" presId="urn:microsoft.com/office/officeart/2005/8/layout/chevron2"/>
    <dgm:cxn modelId="{64E46E99-D506-4C52-B474-187E248EBA8E}" type="presParOf" srcId="{3E9A1010-9E09-4EDF-98DB-D881A74AC809}" destId="{120C130E-997C-49C9-BF86-1009F58BF1FA}" srcOrd="1" destOrd="0" presId="urn:microsoft.com/office/officeart/2005/8/layout/chevron2"/>
    <dgm:cxn modelId="{AD1A7951-E484-4928-BF57-E45C47F911DC}" type="presParOf" srcId="{84362B5A-13C5-49CA-BEDB-EA94C10E644C}" destId="{CF567730-FF3E-45D2-9A3F-4BD1D0411F09}" srcOrd="3" destOrd="0" presId="urn:microsoft.com/office/officeart/2005/8/layout/chevron2"/>
    <dgm:cxn modelId="{E1FB11EE-C36B-4CDF-9CE0-E32BD57AEF96}" type="presParOf" srcId="{84362B5A-13C5-49CA-BEDB-EA94C10E644C}" destId="{479B2F02-73DE-4F6D-9C38-E319DB4878EC}" srcOrd="4" destOrd="0" presId="urn:microsoft.com/office/officeart/2005/8/layout/chevron2"/>
    <dgm:cxn modelId="{A683A720-0779-477D-8937-127DEA6B28CB}" type="presParOf" srcId="{479B2F02-73DE-4F6D-9C38-E319DB4878EC}" destId="{B8BFFD2A-78E2-4174-9857-BB6C79C67C8B}" srcOrd="0" destOrd="0" presId="urn:microsoft.com/office/officeart/2005/8/layout/chevron2"/>
    <dgm:cxn modelId="{F349E766-3EAF-4106-9818-78A92B929C94}" type="presParOf" srcId="{479B2F02-73DE-4F6D-9C38-E319DB4878EC}" destId="{82213A75-5A2F-4637-AC0C-E138A8298142}"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8A18AC-ADB3-418E-B5B0-42186AA654A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l-GR"/>
        </a:p>
      </dgm:t>
    </dgm:pt>
    <dgm:pt modelId="{FC20638C-A802-408E-8491-F6573C0175F2}">
      <dgm:prSet phldrT="[Κείμενο]" custT="1"/>
      <dgm:spPr/>
      <dgm:t>
        <a:bodyPr/>
        <a:lstStyle/>
        <a:p>
          <a:r>
            <a:rPr lang="el-GR" sz="2400" dirty="0" err="1" smtClean="0"/>
            <a:t>νευροφυσιολογια</a:t>
          </a:r>
          <a:endParaRPr lang="el-GR" sz="2400" dirty="0"/>
        </a:p>
      </dgm:t>
    </dgm:pt>
    <dgm:pt modelId="{7E0DA73E-9A3C-44D7-8CDE-C21ECB265521}" type="parTrans" cxnId="{A4692172-D3DD-4232-AC41-FF555FEDCC90}">
      <dgm:prSet/>
      <dgm:spPr/>
      <dgm:t>
        <a:bodyPr/>
        <a:lstStyle/>
        <a:p>
          <a:endParaRPr lang="el-GR" sz="2400"/>
        </a:p>
      </dgm:t>
    </dgm:pt>
    <dgm:pt modelId="{573B08BE-160A-4DEF-83BF-626696949D86}" type="sibTrans" cxnId="{A4692172-D3DD-4232-AC41-FF555FEDCC90}">
      <dgm:prSet/>
      <dgm:spPr/>
      <dgm:t>
        <a:bodyPr/>
        <a:lstStyle/>
        <a:p>
          <a:endParaRPr lang="el-GR" sz="2400"/>
        </a:p>
      </dgm:t>
    </dgm:pt>
    <dgm:pt modelId="{FA4AB764-968F-41E5-B9EF-F98F28759487}">
      <dgm:prSet phldrT="[Κείμενο]" custT="1"/>
      <dgm:spPr/>
      <dgm:t>
        <a:bodyPr/>
        <a:lstStyle/>
        <a:p>
          <a:r>
            <a:rPr lang="el-GR" sz="2400" dirty="0" smtClean="0"/>
            <a:t>Κιναισθησία</a:t>
          </a:r>
          <a:endParaRPr lang="el-GR" sz="2400" dirty="0"/>
        </a:p>
      </dgm:t>
    </dgm:pt>
    <dgm:pt modelId="{2E8B19BB-54DF-48F6-B8D0-8E303935D52E}" type="parTrans" cxnId="{32AB33CB-DCF4-4170-A0C9-67C592008637}">
      <dgm:prSet/>
      <dgm:spPr/>
      <dgm:t>
        <a:bodyPr/>
        <a:lstStyle/>
        <a:p>
          <a:endParaRPr lang="el-GR" sz="2400"/>
        </a:p>
      </dgm:t>
    </dgm:pt>
    <dgm:pt modelId="{8F869A06-3995-43BD-A7AC-2D35FDC02DA0}" type="sibTrans" cxnId="{32AB33CB-DCF4-4170-A0C9-67C592008637}">
      <dgm:prSet/>
      <dgm:spPr/>
      <dgm:t>
        <a:bodyPr/>
        <a:lstStyle/>
        <a:p>
          <a:endParaRPr lang="el-GR" sz="2400"/>
        </a:p>
      </dgm:t>
    </dgm:pt>
    <dgm:pt modelId="{8381E27F-79CC-48E0-8E11-3A827D824E94}">
      <dgm:prSet phldrT="[Κείμενο]" custT="1"/>
      <dgm:spPr/>
      <dgm:t>
        <a:bodyPr/>
        <a:lstStyle/>
        <a:p>
          <a:r>
            <a:rPr lang="el-GR" sz="2400" dirty="0" err="1" smtClean="0"/>
            <a:t>νευροφυσιολογια</a:t>
          </a:r>
          <a:endParaRPr lang="el-GR" sz="2400" dirty="0"/>
        </a:p>
      </dgm:t>
    </dgm:pt>
    <dgm:pt modelId="{D7C7882E-569E-4E32-93DD-29B80133F3F4}" type="parTrans" cxnId="{8B48474B-24EC-4912-BA44-E6F902A90F8F}">
      <dgm:prSet/>
      <dgm:spPr/>
      <dgm:t>
        <a:bodyPr/>
        <a:lstStyle/>
        <a:p>
          <a:endParaRPr lang="el-GR" sz="2400"/>
        </a:p>
      </dgm:t>
    </dgm:pt>
    <dgm:pt modelId="{188D338A-FB19-4776-8191-DC162FF392EC}" type="sibTrans" cxnId="{8B48474B-24EC-4912-BA44-E6F902A90F8F}">
      <dgm:prSet/>
      <dgm:spPr/>
      <dgm:t>
        <a:bodyPr/>
        <a:lstStyle/>
        <a:p>
          <a:endParaRPr lang="el-GR" sz="2400"/>
        </a:p>
      </dgm:t>
    </dgm:pt>
    <dgm:pt modelId="{9E07BAAC-F3D7-4654-8E5E-576F153CDF5A}">
      <dgm:prSet phldrT="[Κείμενο]" custT="1"/>
      <dgm:spPr/>
      <dgm:t>
        <a:bodyPr/>
        <a:lstStyle/>
        <a:p>
          <a:r>
            <a:rPr lang="el-GR" sz="2400" dirty="0" smtClean="0"/>
            <a:t>Αισθητηριακές διαταραχές</a:t>
          </a:r>
          <a:endParaRPr lang="el-GR" sz="2400" dirty="0"/>
        </a:p>
      </dgm:t>
    </dgm:pt>
    <dgm:pt modelId="{BE22B49E-03C9-4324-9FB1-3D68393588B5}" type="parTrans" cxnId="{DEE23DFA-694F-4B03-876F-81475E12A31A}">
      <dgm:prSet/>
      <dgm:spPr/>
      <dgm:t>
        <a:bodyPr/>
        <a:lstStyle/>
        <a:p>
          <a:endParaRPr lang="el-GR" sz="2400"/>
        </a:p>
      </dgm:t>
    </dgm:pt>
    <dgm:pt modelId="{6BAAD534-C50A-40C0-BC02-2B3041BF50C6}" type="sibTrans" cxnId="{DEE23DFA-694F-4B03-876F-81475E12A31A}">
      <dgm:prSet/>
      <dgm:spPr/>
      <dgm:t>
        <a:bodyPr/>
        <a:lstStyle/>
        <a:p>
          <a:endParaRPr lang="el-GR" sz="2400"/>
        </a:p>
      </dgm:t>
    </dgm:pt>
    <dgm:pt modelId="{9D478BBF-E631-40F8-823C-984410C18AF9}">
      <dgm:prSet phldrT="[Κείμενο]" custT="1"/>
      <dgm:spPr/>
      <dgm:t>
        <a:bodyPr/>
        <a:lstStyle/>
        <a:p>
          <a:r>
            <a:rPr lang="el-GR" sz="2400" smtClean="0"/>
            <a:t>νευροφυσιολογια</a:t>
          </a:r>
          <a:endParaRPr lang="el-GR" sz="2400" dirty="0"/>
        </a:p>
      </dgm:t>
    </dgm:pt>
    <dgm:pt modelId="{3DF24379-055F-4FCB-AEDF-CD117A17B94D}" type="parTrans" cxnId="{FA1BF41A-D42D-4DE8-8B75-D043D973648D}">
      <dgm:prSet/>
      <dgm:spPr/>
      <dgm:t>
        <a:bodyPr/>
        <a:lstStyle/>
        <a:p>
          <a:endParaRPr lang="el-GR" sz="2400"/>
        </a:p>
      </dgm:t>
    </dgm:pt>
    <dgm:pt modelId="{43F789E4-DCC3-43C8-B281-0A7BF3270BC6}" type="sibTrans" cxnId="{FA1BF41A-D42D-4DE8-8B75-D043D973648D}">
      <dgm:prSet/>
      <dgm:spPr/>
      <dgm:t>
        <a:bodyPr/>
        <a:lstStyle/>
        <a:p>
          <a:endParaRPr lang="el-GR" sz="2400"/>
        </a:p>
      </dgm:t>
    </dgm:pt>
    <dgm:pt modelId="{A65B4952-9F25-4E7F-8422-52894799DFDE}">
      <dgm:prSet phldrT="[Κείμενο]" custT="1"/>
      <dgm:spPr/>
      <dgm:t>
        <a:bodyPr/>
        <a:lstStyle/>
        <a:p>
          <a:r>
            <a:rPr lang="el-GR" sz="2400" dirty="0" err="1" smtClean="0"/>
            <a:t>Κινησιοφοβία</a:t>
          </a:r>
          <a:endParaRPr lang="el-GR" sz="2400" dirty="0"/>
        </a:p>
      </dgm:t>
    </dgm:pt>
    <dgm:pt modelId="{EFDDC938-D6C5-47E5-A435-C6933D89C19A}" type="parTrans" cxnId="{50E5A220-1C87-4D32-BD70-FDADD21FC6F0}">
      <dgm:prSet/>
      <dgm:spPr/>
      <dgm:t>
        <a:bodyPr/>
        <a:lstStyle/>
        <a:p>
          <a:endParaRPr lang="el-GR" sz="2400"/>
        </a:p>
      </dgm:t>
    </dgm:pt>
    <dgm:pt modelId="{40E94412-B611-463E-93B5-9E26E0222C92}" type="sibTrans" cxnId="{50E5A220-1C87-4D32-BD70-FDADD21FC6F0}">
      <dgm:prSet/>
      <dgm:spPr/>
      <dgm:t>
        <a:bodyPr/>
        <a:lstStyle/>
        <a:p>
          <a:endParaRPr lang="el-GR" sz="2400"/>
        </a:p>
      </dgm:t>
    </dgm:pt>
    <dgm:pt modelId="{84362B5A-13C5-49CA-BEDB-EA94C10E644C}" type="pres">
      <dgm:prSet presAssocID="{938A18AC-ADB3-418E-B5B0-42186AA654AA}" presName="linearFlow" presStyleCnt="0">
        <dgm:presLayoutVars>
          <dgm:dir/>
          <dgm:animLvl val="lvl"/>
          <dgm:resizeHandles val="exact"/>
        </dgm:presLayoutVars>
      </dgm:prSet>
      <dgm:spPr/>
      <dgm:t>
        <a:bodyPr/>
        <a:lstStyle/>
        <a:p>
          <a:endParaRPr lang="el-GR"/>
        </a:p>
      </dgm:t>
    </dgm:pt>
    <dgm:pt modelId="{78E2DBB3-1402-4781-9D41-459878981098}" type="pres">
      <dgm:prSet presAssocID="{FC20638C-A802-408E-8491-F6573C0175F2}" presName="composite" presStyleCnt="0"/>
      <dgm:spPr/>
    </dgm:pt>
    <dgm:pt modelId="{E99B8574-F299-437D-B243-587C18D46AE9}" type="pres">
      <dgm:prSet presAssocID="{FC20638C-A802-408E-8491-F6573C0175F2}" presName="parentText" presStyleLbl="alignNode1" presStyleIdx="0" presStyleCnt="3">
        <dgm:presLayoutVars>
          <dgm:chMax val="1"/>
          <dgm:bulletEnabled val="1"/>
        </dgm:presLayoutVars>
      </dgm:prSet>
      <dgm:spPr/>
      <dgm:t>
        <a:bodyPr/>
        <a:lstStyle/>
        <a:p>
          <a:endParaRPr lang="el-GR"/>
        </a:p>
      </dgm:t>
    </dgm:pt>
    <dgm:pt modelId="{C92D4417-9473-4AD8-997D-0BBEF5A652CF}" type="pres">
      <dgm:prSet presAssocID="{FC20638C-A802-408E-8491-F6573C0175F2}" presName="descendantText" presStyleLbl="alignAcc1" presStyleIdx="0" presStyleCnt="3">
        <dgm:presLayoutVars>
          <dgm:bulletEnabled val="1"/>
        </dgm:presLayoutVars>
      </dgm:prSet>
      <dgm:spPr/>
      <dgm:t>
        <a:bodyPr/>
        <a:lstStyle/>
        <a:p>
          <a:endParaRPr lang="el-GR"/>
        </a:p>
      </dgm:t>
    </dgm:pt>
    <dgm:pt modelId="{D26E27F5-C822-478A-9BE6-AA0B8935622A}" type="pres">
      <dgm:prSet presAssocID="{573B08BE-160A-4DEF-83BF-626696949D86}" presName="sp" presStyleCnt="0"/>
      <dgm:spPr/>
    </dgm:pt>
    <dgm:pt modelId="{3E9A1010-9E09-4EDF-98DB-D881A74AC809}" type="pres">
      <dgm:prSet presAssocID="{8381E27F-79CC-48E0-8E11-3A827D824E94}" presName="composite" presStyleCnt="0"/>
      <dgm:spPr/>
    </dgm:pt>
    <dgm:pt modelId="{F1B210A0-4DF8-4961-AC61-8C6C3E6D04D9}" type="pres">
      <dgm:prSet presAssocID="{8381E27F-79CC-48E0-8E11-3A827D824E94}" presName="parentText" presStyleLbl="alignNode1" presStyleIdx="1" presStyleCnt="3">
        <dgm:presLayoutVars>
          <dgm:chMax val="1"/>
          <dgm:bulletEnabled val="1"/>
        </dgm:presLayoutVars>
      </dgm:prSet>
      <dgm:spPr/>
      <dgm:t>
        <a:bodyPr/>
        <a:lstStyle/>
        <a:p>
          <a:endParaRPr lang="el-GR"/>
        </a:p>
      </dgm:t>
    </dgm:pt>
    <dgm:pt modelId="{120C130E-997C-49C9-BF86-1009F58BF1FA}" type="pres">
      <dgm:prSet presAssocID="{8381E27F-79CC-48E0-8E11-3A827D824E94}" presName="descendantText" presStyleLbl="alignAcc1" presStyleIdx="1" presStyleCnt="3">
        <dgm:presLayoutVars>
          <dgm:bulletEnabled val="1"/>
        </dgm:presLayoutVars>
      </dgm:prSet>
      <dgm:spPr/>
      <dgm:t>
        <a:bodyPr/>
        <a:lstStyle/>
        <a:p>
          <a:endParaRPr lang="el-GR"/>
        </a:p>
      </dgm:t>
    </dgm:pt>
    <dgm:pt modelId="{CF567730-FF3E-45D2-9A3F-4BD1D0411F09}" type="pres">
      <dgm:prSet presAssocID="{188D338A-FB19-4776-8191-DC162FF392EC}" presName="sp" presStyleCnt="0"/>
      <dgm:spPr/>
    </dgm:pt>
    <dgm:pt modelId="{479B2F02-73DE-4F6D-9C38-E319DB4878EC}" type="pres">
      <dgm:prSet presAssocID="{9D478BBF-E631-40F8-823C-984410C18AF9}" presName="composite" presStyleCnt="0"/>
      <dgm:spPr/>
    </dgm:pt>
    <dgm:pt modelId="{B8BFFD2A-78E2-4174-9857-BB6C79C67C8B}" type="pres">
      <dgm:prSet presAssocID="{9D478BBF-E631-40F8-823C-984410C18AF9}" presName="parentText" presStyleLbl="alignNode1" presStyleIdx="2" presStyleCnt="3">
        <dgm:presLayoutVars>
          <dgm:chMax val="1"/>
          <dgm:bulletEnabled val="1"/>
        </dgm:presLayoutVars>
      </dgm:prSet>
      <dgm:spPr/>
      <dgm:t>
        <a:bodyPr/>
        <a:lstStyle/>
        <a:p>
          <a:endParaRPr lang="el-GR"/>
        </a:p>
      </dgm:t>
    </dgm:pt>
    <dgm:pt modelId="{82213A75-5A2F-4637-AC0C-E138A8298142}" type="pres">
      <dgm:prSet presAssocID="{9D478BBF-E631-40F8-823C-984410C18AF9}" presName="descendantText" presStyleLbl="alignAcc1" presStyleIdx="2" presStyleCnt="3">
        <dgm:presLayoutVars>
          <dgm:bulletEnabled val="1"/>
        </dgm:presLayoutVars>
      </dgm:prSet>
      <dgm:spPr/>
      <dgm:t>
        <a:bodyPr/>
        <a:lstStyle/>
        <a:p>
          <a:endParaRPr lang="el-GR"/>
        </a:p>
      </dgm:t>
    </dgm:pt>
  </dgm:ptLst>
  <dgm:cxnLst>
    <dgm:cxn modelId="{FA1BF41A-D42D-4DE8-8B75-D043D973648D}" srcId="{938A18AC-ADB3-418E-B5B0-42186AA654AA}" destId="{9D478BBF-E631-40F8-823C-984410C18AF9}" srcOrd="2" destOrd="0" parTransId="{3DF24379-055F-4FCB-AEDF-CD117A17B94D}" sibTransId="{43F789E4-DCC3-43C8-B281-0A7BF3270BC6}"/>
    <dgm:cxn modelId="{E5A9506A-92D5-49EF-B7B2-6D49BE820853}" type="presOf" srcId="{A65B4952-9F25-4E7F-8422-52894799DFDE}" destId="{82213A75-5A2F-4637-AC0C-E138A8298142}" srcOrd="0" destOrd="0" presId="urn:microsoft.com/office/officeart/2005/8/layout/chevron2"/>
    <dgm:cxn modelId="{85C6E77A-D8EE-445F-A78C-D43A26908527}" type="presOf" srcId="{FA4AB764-968F-41E5-B9EF-F98F28759487}" destId="{C92D4417-9473-4AD8-997D-0BBEF5A652CF}" srcOrd="0" destOrd="0" presId="urn:microsoft.com/office/officeart/2005/8/layout/chevron2"/>
    <dgm:cxn modelId="{50E5A220-1C87-4D32-BD70-FDADD21FC6F0}" srcId="{9D478BBF-E631-40F8-823C-984410C18AF9}" destId="{A65B4952-9F25-4E7F-8422-52894799DFDE}" srcOrd="0" destOrd="0" parTransId="{EFDDC938-D6C5-47E5-A435-C6933D89C19A}" sibTransId="{40E94412-B611-463E-93B5-9E26E0222C92}"/>
    <dgm:cxn modelId="{32AB33CB-DCF4-4170-A0C9-67C592008637}" srcId="{FC20638C-A802-408E-8491-F6573C0175F2}" destId="{FA4AB764-968F-41E5-B9EF-F98F28759487}" srcOrd="0" destOrd="0" parTransId="{2E8B19BB-54DF-48F6-B8D0-8E303935D52E}" sibTransId="{8F869A06-3995-43BD-A7AC-2D35FDC02DA0}"/>
    <dgm:cxn modelId="{4DD0E78F-DCFA-4BF7-8666-716C3AC8E6F5}" type="presOf" srcId="{938A18AC-ADB3-418E-B5B0-42186AA654AA}" destId="{84362B5A-13C5-49CA-BEDB-EA94C10E644C}" srcOrd="0" destOrd="0" presId="urn:microsoft.com/office/officeart/2005/8/layout/chevron2"/>
    <dgm:cxn modelId="{633848B1-D7DB-4AA5-B6C1-216AAB2F513B}" type="presOf" srcId="{FC20638C-A802-408E-8491-F6573C0175F2}" destId="{E99B8574-F299-437D-B243-587C18D46AE9}" srcOrd="0" destOrd="0" presId="urn:microsoft.com/office/officeart/2005/8/layout/chevron2"/>
    <dgm:cxn modelId="{4A8AD2E8-11DF-4B24-BB01-5FCCB2494FD9}" type="presOf" srcId="{9D478BBF-E631-40F8-823C-984410C18AF9}" destId="{B8BFFD2A-78E2-4174-9857-BB6C79C67C8B}" srcOrd="0" destOrd="0" presId="urn:microsoft.com/office/officeart/2005/8/layout/chevron2"/>
    <dgm:cxn modelId="{A8953F9B-98B0-47CB-9969-2399061DFD38}" type="presOf" srcId="{9E07BAAC-F3D7-4654-8E5E-576F153CDF5A}" destId="{120C130E-997C-49C9-BF86-1009F58BF1FA}" srcOrd="0" destOrd="0" presId="urn:microsoft.com/office/officeart/2005/8/layout/chevron2"/>
    <dgm:cxn modelId="{2A731863-A765-4918-8723-70A054757CE5}" type="presOf" srcId="{8381E27F-79CC-48E0-8E11-3A827D824E94}" destId="{F1B210A0-4DF8-4961-AC61-8C6C3E6D04D9}" srcOrd="0" destOrd="0" presId="urn:microsoft.com/office/officeart/2005/8/layout/chevron2"/>
    <dgm:cxn modelId="{A4692172-D3DD-4232-AC41-FF555FEDCC90}" srcId="{938A18AC-ADB3-418E-B5B0-42186AA654AA}" destId="{FC20638C-A802-408E-8491-F6573C0175F2}" srcOrd="0" destOrd="0" parTransId="{7E0DA73E-9A3C-44D7-8CDE-C21ECB265521}" sibTransId="{573B08BE-160A-4DEF-83BF-626696949D86}"/>
    <dgm:cxn modelId="{8B48474B-24EC-4912-BA44-E6F902A90F8F}" srcId="{938A18AC-ADB3-418E-B5B0-42186AA654AA}" destId="{8381E27F-79CC-48E0-8E11-3A827D824E94}" srcOrd="1" destOrd="0" parTransId="{D7C7882E-569E-4E32-93DD-29B80133F3F4}" sibTransId="{188D338A-FB19-4776-8191-DC162FF392EC}"/>
    <dgm:cxn modelId="{DEE23DFA-694F-4B03-876F-81475E12A31A}" srcId="{8381E27F-79CC-48E0-8E11-3A827D824E94}" destId="{9E07BAAC-F3D7-4654-8E5E-576F153CDF5A}" srcOrd="0" destOrd="0" parTransId="{BE22B49E-03C9-4324-9FB1-3D68393588B5}" sibTransId="{6BAAD534-C50A-40C0-BC02-2B3041BF50C6}"/>
    <dgm:cxn modelId="{E57FE0C2-AE91-42D0-A4BC-395E83CCD2F0}" type="presParOf" srcId="{84362B5A-13C5-49CA-BEDB-EA94C10E644C}" destId="{78E2DBB3-1402-4781-9D41-459878981098}" srcOrd="0" destOrd="0" presId="urn:microsoft.com/office/officeart/2005/8/layout/chevron2"/>
    <dgm:cxn modelId="{F3C3823F-34A5-4EFF-8815-E7C7ABC814C1}" type="presParOf" srcId="{78E2DBB3-1402-4781-9D41-459878981098}" destId="{E99B8574-F299-437D-B243-587C18D46AE9}" srcOrd="0" destOrd="0" presId="urn:microsoft.com/office/officeart/2005/8/layout/chevron2"/>
    <dgm:cxn modelId="{D9A89743-5CBE-456A-AD48-618363891555}" type="presParOf" srcId="{78E2DBB3-1402-4781-9D41-459878981098}" destId="{C92D4417-9473-4AD8-997D-0BBEF5A652CF}" srcOrd="1" destOrd="0" presId="urn:microsoft.com/office/officeart/2005/8/layout/chevron2"/>
    <dgm:cxn modelId="{A62E6028-2B8E-4F25-9743-B47A25922C44}" type="presParOf" srcId="{84362B5A-13C5-49CA-BEDB-EA94C10E644C}" destId="{D26E27F5-C822-478A-9BE6-AA0B8935622A}" srcOrd="1" destOrd="0" presId="urn:microsoft.com/office/officeart/2005/8/layout/chevron2"/>
    <dgm:cxn modelId="{CB398B8E-F5C6-4248-BF98-9472F4A8C5D8}" type="presParOf" srcId="{84362B5A-13C5-49CA-BEDB-EA94C10E644C}" destId="{3E9A1010-9E09-4EDF-98DB-D881A74AC809}" srcOrd="2" destOrd="0" presId="urn:microsoft.com/office/officeart/2005/8/layout/chevron2"/>
    <dgm:cxn modelId="{4611E251-BD7B-4451-98C2-DE1EAB4BEB51}" type="presParOf" srcId="{3E9A1010-9E09-4EDF-98DB-D881A74AC809}" destId="{F1B210A0-4DF8-4961-AC61-8C6C3E6D04D9}" srcOrd="0" destOrd="0" presId="urn:microsoft.com/office/officeart/2005/8/layout/chevron2"/>
    <dgm:cxn modelId="{DEDE7D00-1145-48B5-A4CB-CFFE0A559C97}" type="presParOf" srcId="{3E9A1010-9E09-4EDF-98DB-D881A74AC809}" destId="{120C130E-997C-49C9-BF86-1009F58BF1FA}" srcOrd="1" destOrd="0" presId="urn:microsoft.com/office/officeart/2005/8/layout/chevron2"/>
    <dgm:cxn modelId="{5E524C69-F207-49E4-A8A8-09A06CA6833B}" type="presParOf" srcId="{84362B5A-13C5-49CA-BEDB-EA94C10E644C}" destId="{CF567730-FF3E-45D2-9A3F-4BD1D0411F09}" srcOrd="3" destOrd="0" presId="urn:microsoft.com/office/officeart/2005/8/layout/chevron2"/>
    <dgm:cxn modelId="{19F99119-014D-44B9-8F2E-6F3AF649ADEA}" type="presParOf" srcId="{84362B5A-13C5-49CA-BEDB-EA94C10E644C}" destId="{479B2F02-73DE-4F6D-9C38-E319DB4878EC}" srcOrd="4" destOrd="0" presId="urn:microsoft.com/office/officeart/2005/8/layout/chevron2"/>
    <dgm:cxn modelId="{881285E3-DDFE-4C0A-8589-C3955BFFCEC0}" type="presParOf" srcId="{479B2F02-73DE-4F6D-9C38-E319DB4878EC}" destId="{B8BFFD2A-78E2-4174-9857-BB6C79C67C8B}" srcOrd="0" destOrd="0" presId="urn:microsoft.com/office/officeart/2005/8/layout/chevron2"/>
    <dgm:cxn modelId="{EA929B7C-2A3B-4EFE-99E2-B607F5E80B89}" type="presParOf" srcId="{479B2F02-73DE-4F6D-9C38-E319DB4878EC}" destId="{82213A75-5A2F-4637-AC0C-E138A8298142}"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68AB34-FE53-412A-9093-25C2880E14E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l-GR"/>
        </a:p>
      </dgm:t>
    </dgm:pt>
    <dgm:pt modelId="{1DCE1C5D-5CE2-4EDD-A23D-272857C471CF}">
      <dgm:prSet phldrT="[Κείμενο]" custT="1"/>
      <dgm:spPr/>
      <dgm:t>
        <a:bodyPr/>
        <a:lstStyle/>
        <a:p>
          <a:r>
            <a:rPr lang="el-GR" sz="3600" dirty="0" smtClean="0"/>
            <a:t>Χωρίς φόρτιση</a:t>
          </a:r>
          <a:endParaRPr lang="el-GR" sz="3600" dirty="0"/>
        </a:p>
      </dgm:t>
    </dgm:pt>
    <dgm:pt modelId="{AA217203-B347-40E7-B127-6B01E86081D8}" type="parTrans" cxnId="{72472F4A-53ED-4C35-A050-C10E736151D1}">
      <dgm:prSet/>
      <dgm:spPr/>
      <dgm:t>
        <a:bodyPr/>
        <a:lstStyle/>
        <a:p>
          <a:endParaRPr lang="el-GR" sz="3600"/>
        </a:p>
      </dgm:t>
    </dgm:pt>
    <dgm:pt modelId="{0757786D-2D88-4B6A-B1C4-F6C3F61BCDE9}" type="sibTrans" cxnId="{72472F4A-53ED-4C35-A050-C10E736151D1}">
      <dgm:prSet/>
      <dgm:spPr/>
      <dgm:t>
        <a:bodyPr/>
        <a:lstStyle/>
        <a:p>
          <a:endParaRPr lang="el-GR" sz="3600"/>
        </a:p>
      </dgm:t>
    </dgm:pt>
    <dgm:pt modelId="{D14D0549-5D9C-44AE-A289-D6D8A65313A4}">
      <dgm:prSet phldrT="[Κείμενο]" custT="1"/>
      <dgm:spPr/>
      <dgm:t>
        <a:bodyPr/>
        <a:lstStyle/>
        <a:p>
          <a:r>
            <a:rPr lang="el-GR" sz="3600" dirty="0" smtClean="0"/>
            <a:t>Μερική φόρτιση</a:t>
          </a:r>
          <a:endParaRPr lang="el-GR" sz="3600" dirty="0"/>
        </a:p>
      </dgm:t>
    </dgm:pt>
    <dgm:pt modelId="{9864AC2E-ABE5-438E-B13E-181A92BD7A00}" type="parTrans" cxnId="{E305499D-E391-4418-94D1-9D4423A2C969}">
      <dgm:prSet/>
      <dgm:spPr/>
      <dgm:t>
        <a:bodyPr/>
        <a:lstStyle/>
        <a:p>
          <a:endParaRPr lang="el-GR" sz="3600"/>
        </a:p>
      </dgm:t>
    </dgm:pt>
    <dgm:pt modelId="{1D11747E-EB62-44AE-95D1-06CE4CE6450E}" type="sibTrans" cxnId="{E305499D-E391-4418-94D1-9D4423A2C969}">
      <dgm:prSet/>
      <dgm:spPr/>
      <dgm:t>
        <a:bodyPr/>
        <a:lstStyle/>
        <a:p>
          <a:endParaRPr lang="el-GR" sz="3600"/>
        </a:p>
      </dgm:t>
    </dgm:pt>
    <dgm:pt modelId="{7C9DE986-EC1F-4BC1-AE12-FB64A42C2416}">
      <dgm:prSet phldrT="[Κείμενο]" custT="1"/>
      <dgm:spPr/>
      <dgm:t>
        <a:bodyPr/>
        <a:lstStyle/>
        <a:p>
          <a:r>
            <a:rPr lang="el-GR" sz="3600" dirty="0" smtClean="0"/>
            <a:t>Πλήρης φόρτιση</a:t>
          </a:r>
          <a:endParaRPr lang="el-GR" sz="3600" dirty="0"/>
        </a:p>
      </dgm:t>
    </dgm:pt>
    <dgm:pt modelId="{CA8F0D1B-EC2B-45CD-B65C-5868F74D8506}" type="parTrans" cxnId="{EECED6FE-C832-4202-B800-0AD2A32FCE7A}">
      <dgm:prSet/>
      <dgm:spPr/>
      <dgm:t>
        <a:bodyPr/>
        <a:lstStyle/>
        <a:p>
          <a:endParaRPr lang="el-GR" sz="3600"/>
        </a:p>
      </dgm:t>
    </dgm:pt>
    <dgm:pt modelId="{D48441BC-D9B9-4D46-BD54-F620FC1F931A}" type="sibTrans" cxnId="{EECED6FE-C832-4202-B800-0AD2A32FCE7A}">
      <dgm:prSet/>
      <dgm:spPr/>
      <dgm:t>
        <a:bodyPr/>
        <a:lstStyle/>
        <a:p>
          <a:endParaRPr lang="el-GR" sz="3600"/>
        </a:p>
      </dgm:t>
    </dgm:pt>
    <dgm:pt modelId="{257448CE-C515-42D7-8283-9BD1E79455E4}" type="pres">
      <dgm:prSet presAssocID="{6568AB34-FE53-412A-9093-25C2880E14E3}" presName="Name0" presStyleCnt="0">
        <dgm:presLayoutVars>
          <dgm:dir/>
          <dgm:resizeHandles val="exact"/>
        </dgm:presLayoutVars>
      </dgm:prSet>
      <dgm:spPr/>
      <dgm:t>
        <a:bodyPr/>
        <a:lstStyle/>
        <a:p>
          <a:endParaRPr lang="el-GR"/>
        </a:p>
      </dgm:t>
    </dgm:pt>
    <dgm:pt modelId="{37A71931-4F5A-47E1-9CE9-5AD4470FD8A2}" type="pres">
      <dgm:prSet presAssocID="{1DCE1C5D-5CE2-4EDD-A23D-272857C471CF}" presName="node" presStyleLbl="node1" presStyleIdx="0" presStyleCnt="3">
        <dgm:presLayoutVars>
          <dgm:bulletEnabled val="1"/>
        </dgm:presLayoutVars>
      </dgm:prSet>
      <dgm:spPr/>
      <dgm:t>
        <a:bodyPr/>
        <a:lstStyle/>
        <a:p>
          <a:endParaRPr lang="el-GR"/>
        </a:p>
      </dgm:t>
    </dgm:pt>
    <dgm:pt modelId="{D728D306-1A13-4827-9169-6228EF830FEF}" type="pres">
      <dgm:prSet presAssocID="{0757786D-2D88-4B6A-B1C4-F6C3F61BCDE9}" presName="sibTrans" presStyleCnt="0"/>
      <dgm:spPr/>
    </dgm:pt>
    <dgm:pt modelId="{F3507C6A-7647-4EC4-9DC9-58969B4F9921}" type="pres">
      <dgm:prSet presAssocID="{D14D0549-5D9C-44AE-A289-D6D8A65313A4}" presName="node" presStyleLbl="node1" presStyleIdx="1" presStyleCnt="3">
        <dgm:presLayoutVars>
          <dgm:bulletEnabled val="1"/>
        </dgm:presLayoutVars>
      </dgm:prSet>
      <dgm:spPr/>
      <dgm:t>
        <a:bodyPr/>
        <a:lstStyle/>
        <a:p>
          <a:endParaRPr lang="el-GR"/>
        </a:p>
      </dgm:t>
    </dgm:pt>
    <dgm:pt modelId="{2DF8BC47-3E0C-461C-9B7C-ED7E26D8959F}" type="pres">
      <dgm:prSet presAssocID="{1D11747E-EB62-44AE-95D1-06CE4CE6450E}" presName="sibTrans" presStyleCnt="0"/>
      <dgm:spPr/>
    </dgm:pt>
    <dgm:pt modelId="{22985E57-B6F3-41C0-961C-D263016E094D}" type="pres">
      <dgm:prSet presAssocID="{7C9DE986-EC1F-4BC1-AE12-FB64A42C2416}" presName="node" presStyleLbl="node1" presStyleIdx="2" presStyleCnt="3">
        <dgm:presLayoutVars>
          <dgm:bulletEnabled val="1"/>
        </dgm:presLayoutVars>
      </dgm:prSet>
      <dgm:spPr/>
      <dgm:t>
        <a:bodyPr/>
        <a:lstStyle/>
        <a:p>
          <a:endParaRPr lang="el-GR"/>
        </a:p>
      </dgm:t>
    </dgm:pt>
  </dgm:ptLst>
  <dgm:cxnLst>
    <dgm:cxn modelId="{99BB1AF9-F874-495F-A0F9-222C9BB6E294}" type="presOf" srcId="{1DCE1C5D-5CE2-4EDD-A23D-272857C471CF}" destId="{37A71931-4F5A-47E1-9CE9-5AD4470FD8A2}" srcOrd="0" destOrd="0" presId="urn:microsoft.com/office/officeart/2005/8/layout/hList6"/>
    <dgm:cxn modelId="{0D5836C0-8676-45A7-8752-100FE3CCBC5B}" type="presOf" srcId="{7C9DE986-EC1F-4BC1-AE12-FB64A42C2416}" destId="{22985E57-B6F3-41C0-961C-D263016E094D}" srcOrd="0" destOrd="0" presId="urn:microsoft.com/office/officeart/2005/8/layout/hList6"/>
    <dgm:cxn modelId="{7CD5EC9B-ABF0-410D-A1A4-AD1732B5392A}" type="presOf" srcId="{D14D0549-5D9C-44AE-A289-D6D8A65313A4}" destId="{F3507C6A-7647-4EC4-9DC9-58969B4F9921}" srcOrd="0" destOrd="0" presId="urn:microsoft.com/office/officeart/2005/8/layout/hList6"/>
    <dgm:cxn modelId="{E305499D-E391-4418-94D1-9D4423A2C969}" srcId="{6568AB34-FE53-412A-9093-25C2880E14E3}" destId="{D14D0549-5D9C-44AE-A289-D6D8A65313A4}" srcOrd="1" destOrd="0" parTransId="{9864AC2E-ABE5-438E-B13E-181A92BD7A00}" sibTransId="{1D11747E-EB62-44AE-95D1-06CE4CE6450E}"/>
    <dgm:cxn modelId="{62100263-B63A-49E2-8775-4AAB24A87AD9}" type="presOf" srcId="{6568AB34-FE53-412A-9093-25C2880E14E3}" destId="{257448CE-C515-42D7-8283-9BD1E79455E4}" srcOrd="0" destOrd="0" presId="urn:microsoft.com/office/officeart/2005/8/layout/hList6"/>
    <dgm:cxn modelId="{72472F4A-53ED-4C35-A050-C10E736151D1}" srcId="{6568AB34-FE53-412A-9093-25C2880E14E3}" destId="{1DCE1C5D-5CE2-4EDD-A23D-272857C471CF}" srcOrd="0" destOrd="0" parTransId="{AA217203-B347-40E7-B127-6B01E86081D8}" sibTransId="{0757786D-2D88-4B6A-B1C4-F6C3F61BCDE9}"/>
    <dgm:cxn modelId="{EECED6FE-C832-4202-B800-0AD2A32FCE7A}" srcId="{6568AB34-FE53-412A-9093-25C2880E14E3}" destId="{7C9DE986-EC1F-4BC1-AE12-FB64A42C2416}" srcOrd="2" destOrd="0" parTransId="{CA8F0D1B-EC2B-45CD-B65C-5868F74D8506}" sibTransId="{D48441BC-D9B9-4D46-BD54-F620FC1F931A}"/>
    <dgm:cxn modelId="{91A6D95E-77A7-4F4B-8A62-BFA2F90E9C4B}" type="presParOf" srcId="{257448CE-C515-42D7-8283-9BD1E79455E4}" destId="{37A71931-4F5A-47E1-9CE9-5AD4470FD8A2}" srcOrd="0" destOrd="0" presId="urn:microsoft.com/office/officeart/2005/8/layout/hList6"/>
    <dgm:cxn modelId="{5D245038-3937-4E15-A340-C2F8A1BA6DA5}" type="presParOf" srcId="{257448CE-C515-42D7-8283-9BD1E79455E4}" destId="{D728D306-1A13-4827-9169-6228EF830FEF}" srcOrd="1" destOrd="0" presId="urn:microsoft.com/office/officeart/2005/8/layout/hList6"/>
    <dgm:cxn modelId="{A1CBAA18-CEFF-4AFD-8B42-A90CCEC49973}" type="presParOf" srcId="{257448CE-C515-42D7-8283-9BD1E79455E4}" destId="{F3507C6A-7647-4EC4-9DC9-58969B4F9921}" srcOrd="2" destOrd="0" presId="urn:microsoft.com/office/officeart/2005/8/layout/hList6"/>
    <dgm:cxn modelId="{9B8D7811-B012-4561-A481-52C3601EDF44}" type="presParOf" srcId="{257448CE-C515-42D7-8283-9BD1E79455E4}" destId="{2DF8BC47-3E0C-461C-9B7C-ED7E26D8959F}" srcOrd="3" destOrd="0" presId="urn:microsoft.com/office/officeart/2005/8/layout/hList6"/>
    <dgm:cxn modelId="{61FE030B-801F-4D9E-BE78-96FB7960FE53}" type="presParOf" srcId="{257448CE-C515-42D7-8283-9BD1E79455E4}" destId="{22985E57-B6F3-41C0-961C-D263016E094D}" srcOrd="4" destOrd="0" presId="urn:microsoft.com/office/officeart/2005/8/layout/h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F2AAF-CDB5-4B56-A2BF-AFFFC7E160F5}">
      <dsp:nvSpPr>
        <dsp:cNvPr id="0" name=""/>
        <dsp:cNvSpPr/>
      </dsp:nvSpPr>
      <dsp:spPr>
        <a:xfrm>
          <a:off x="0" y="3406931"/>
          <a:ext cx="8229600" cy="11182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b="1" kern="1200" dirty="0" smtClean="0"/>
            <a:t>Κατακόρυφη ανάρτηση</a:t>
          </a:r>
          <a:endParaRPr lang="el-GR" sz="2800" b="1" kern="1200" dirty="0"/>
        </a:p>
      </dsp:txBody>
      <dsp:txXfrm>
        <a:off x="0" y="3406931"/>
        <a:ext cx="8229600" cy="603844"/>
      </dsp:txXfrm>
    </dsp:sp>
    <dsp:sp modelId="{0FD9DE58-B4D9-40FB-8EBF-94653D4CC4E7}">
      <dsp:nvSpPr>
        <dsp:cNvPr id="0" name=""/>
        <dsp:cNvSpPr/>
      </dsp:nvSpPr>
      <dsp:spPr>
        <a:xfrm>
          <a:off x="0" y="3988412"/>
          <a:ext cx="4114799" cy="51438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kern="1200" dirty="0" err="1" smtClean="0"/>
            <a:t>Εκρεμοειδής</a:t>
          </a:r>
          <a:r>
            <a:rPr lang="el-GR" sz="2800" kern="1200" dirty="0" smtClean="0"/>
            <a:t> κίνηση </a:t>
          </a:r>
          <a:endParaRPr lang="el-GR" sz="2800" kern="1200" dirty="0"/>
        </a:p>
      </dsp:txBody>
      <dsp:txXfrm>
        <a:off x="0" y="3988412"/>
        <a:ext cx="4114799" cy="514386"/>
      </dsp:txXfrm>
    </dsp:sp>
    <dsp:sp modelId="{09C45B90-8B2A-4B05-A03A-AD09D0B70C79}">
      <dsp:nvSpPr>
        <dsp:cNvPr id="0" name=""/>
        <dsp:cNvSpPr/>
      </dsp:nvSpPr>
      <dsp:spPr>
        <a:xfrm>
          <a:off x="4114800" y="3988412"/>
          <a:ext cx="4114799" cy="51438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kern="1200" dirty="0" smtClean="0"/>
            <a:t>Χ</a:t>
          </a:r>
          <a:r>
            <a:rPr lang="en-US" sz="2800" kern="1200" dirty="0" smtClean="0"/>
            <a:t>; </a:t>
          </a:r>
          <a:r>
            <a:rPr lang="el-GR" sz="2800" kern="1200" dirty="0" smtClean="0"/>
            <a:t>Σημεία ανάρτησης</a:t>
          </a:r>
          <a:endParaRPr lang="el-GR" sz="2800" kern="1200" dirty="0"/>
        </a:p>
      </dsp:txBody>
      <dsp:txXfrm>
        <a:off x="4114800" y="3988412"/>
        <a:ext cx="4114799" cy="514386"/>
      </dsp:txXfrm>
    </dsp:sp>
    <dsp:sp modelId="{A057EB89-0D3F-42FD-958F-366CD3B02F0D}">
      <dsp:nvSpPr>
        <dsp:cNvPr id="0" name=""/>
        <dsp:cNvSpPr/>
      </dsp:nvSpPr>
      <dsp:spPr>
        <a:xfrm rot="10800000">
          <a:off x="0" y="1703865"/>
          <a:ext cx="82296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b="1" kern="1200" dirty="0" smtClean="0"/>
            <a:t>Μη αξονική ανάρτηση </a:t>
          </a:r>
          <a:endParaRPr lang="el-GR" sz="2800" b="1" kern="1200" dirty="0"/>
        </a:p>
      </dsp:txBody>
      <dsp:txXfrm rot="-10800000">
        <a:off x="0" y="1703865"/>
        <a:ext cx="8229600" cy="603663"/>
      </dsp:txXfrm>
    </dsp:sp>
    <dsp:sp modelId="{4E2AB585-DB09-499F-8D06-2E8CE277FBBC}">
      <dsp:nvSpPr>
        <dsp:cNvPr id="0" name=""/>
        <dsp:cNvSpPr/>
      </dsp:nvSpPr>
      <dsp:spPr>
        <a:xfrm>
          <a:off x="0" y="2307529"/>
          <a:ext cx="4114799"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kern="1200" dirty="0" smtClean="0"/>
            <a:t>Κεκλιμένο επίπεδο</a:t>
          </a:r>
          <a:endParaRPr lang="el-GR" sz="2800" kern="1200" dirty="0"/>
        </a:p>
      </dsp:txBody>
      <dsp:txXfrm>
        <a:off x="0" y="2307529"/>
        <a:ext cx="4114799" cy="514231"/>
      </dsp:txXfrm>
    </dsp:sp>
    <dsp:sp modelId="{0BEB9294-204B-4254-8E7D-0B47A84B8C85}">
      <dsp:nvSpPr>
        <dsp:cNvPr id="0" name=""/>
        <dsp:cNvSpPr/>
      </dsp:nvSpPr>
      <dsp:spPr>
        <a:xfrm>
          <a:off x="4114800" y="2307529"/>
          <a:ext cx="4114799"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kern="1200" dirty="0" smtClean="0"/>
            <a:t>1 Σημείο ανάρτησης</a:t>
          </a:r>
          <a:endParaRPr lang="el-GR" sz="2800" kern="1200" dirty="0"/>
        </a:p>
      </dsp:txBody>
      <dsp:txXfrm>
        <a:off x="4114800" y="2307529"/>
        <a:ext cx="4114799" cy="514231"/>
      </dsp:txXfrm>
    </dsp:sp>
    <dsp:sp modelId="{1D17FA57-1DD2-48F9-9D07-779E00103351}">
      <dsp:nvSpPr>
        <dsp:cNvPr id="0" name=""/>
        <dsp:cNvSpPr/>
      </dsp:nvSpPr>
      <dsp:spPr>
        <a:xfrm rot="10800000">
          <a:off x="0" y="799"/>
          <a:ext cx="82296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b="1" kern="1200" dirty="0" smtClean="0"/>
            <a:t>Αξονική ανάρτηση   </a:t>
          </a:r>
          <a:endParaRPr lang="el-GR" sz="2800" b="1" kern="1200" dirty="0"/>
        </a:p>
      </dsp:txBody>
      <dsp:txXfrm rot="-10800000">
        <a:off x="0" y="799"/>
        <a:ext cx="8229600" cy="603663"/>
      </dsp:txXfrm>
    </dsp:sp>
    <dsp:sp modelId="{B7CB2E7B-C9C4-4A35-91F1-E56616AA528C}">
      <dsp:nvSpPr>
        <dsp:cNvPr id="0" name=""/>
        <dsp:cNvSpPr/>
      </dsp:nvSpPr>
      <dsp:spPr>
        <a:xfrm>
          <a:off x="0" y="604463"/>
          <a:ext cx="4114799"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kern="1200" dirty="0" smtClean="0"/>
            <a:t>Οριζόντιο επίπεδο</a:t>
          </a:r>
          <a:endParaRPr lang="el-GR" sz="2800" kern="1200" dirty="0"/>
        </a:p>
      </dsp:txBody>
      <dsp:txXfrm>
        <a:off x="0" y="604463"/>
        <a:ext cx="4114799" cy="514231"/>
      </dsp:txXfrm>
    </dsp:sp>
    <dsp:sp modelId="{32BA62FB-A1CB-4276-A290-33F8972CAF3E}">
      <dsp:nvSpPr>
        <dsp:cNvPr id="0" name=""/>
        <dsp:cNvSpPr/>
      </dsp:nvSpPr>
      <dsp:spPr>
        <a:xfrm>
          <a:off x="4114800" y="604463"/>
          <a:ext cx="4114799"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kern="1200" dirty="0" smtClean="0"/>
            <a:t>1 Σημείο ανάρτησης</a:t>
          </a:r>
          <a:endParaRPr lang="el-GR" sz="2800" kern="1200" dirty="0"/>
        </a:p>
      </dsp:txBody>
      <dsp:txXfrm>
        <a:off x="4114800" y="604463"/>
        <a:ext cx="4114799" cy="514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8574-F299-437D-B243-587C18D46AE9}">
      <dsp:nvSpPr>
        <dsp:cNvPr id="0" name=""/>
        <dsp:cNvSpPr/>
      </dsp:nvSpPr>
      <dsp:spPr>
        <a:xfrm rot="5400000">
          <a:off x="-253391" y="263047"/>
          <a:ext cx="1689279" cy="118249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err="1" smtClean="0"/>
            <a:t>Μεμονομενος</a:t>
          </a:r>
          <a:endParaRPr lang="el-GR" sz="2400" kern="1200" dirty="0"/>
        </a:p>
      </dsp:txBody>
      <dsp:txXfrm rot="-5400000">
        <a:off x="2" y="600903"/>
        <a:ext cx="1182495" cy="506784"/>
      </dsp:txXfrm>
    </dsp:sp>
    <dsp:sp modelId="{C92D4417-9473-4AD8-997D-0BBEF5A652CF}">
      <dsp:nvSpPr>
        <dsp:cNvPr id="0" name=""/>
        <dsp:cNvSpPr/>
      </dsp:nvSpPr>
      <dsp:spPr>
        <a:xfrm rot="5400000">
          <a:off x="4156743" y="-2964592"/>
          <a:ext cx="1098609" cy="704710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Φυσιολογικός ρυθμός</a:t>
          </a:r>
          <a:endParaRPr lang="el-GR" sz="2400" kern="1200" dirty="0"/>
        </a:p>
        <a:p>
          <a:pPr marL="228600" lvl="1" indent="-228600" algn="l" defTabSz="1066800">
            <a:lnSpc>
              <a:spcPct val="90000"/>
            </a:lnSpc>
            <a:spcBef>
              <a:spcPct val="0"/>
            </a:spcBef>
            <a:spcAft>
              <a:spcPct val="15000"/>
            </a:spcAft>
            <a:buChar char="••"/>
          </a:pPr>
          <a:r>
            <a:rPr lang="el-GR" sz="2400" kern="1200" dirty="0" smtClean="0"/>
            <a:t>Επιτάχυνση - επιβράδυνση</a:t>
          </a:r>
          <a:endParaRPr lang="el-GR" sz="2400" kern="1200" dirty="0"/>
        </a:p>
        <a:p>
          <a:pPr marL="228600" lvl="1" indent="-228600" algn="l" defTabSz="1066800">
            <a:lnSpc>
              <a:spcPct val="90000"/>
            </a:lnSpc>
            <a:spcBef>
              <a:spcPct val="0"/>
            </a:spcBef>
            <a:spcAft>
              <a:spcPct val="15000"/>
            </a:spcAft>
            <a:buChar char="••"/>
          </a:pPr>
          <a:r>
            <a:rPr lang="el-GR" sz="2400" kern="1200" dirty="0" smtClean="0"/>
            <a:t>Τριβή</a:t>
          </a:r>
          <a:endParaRPr lang="el-GR" sz="2400" kern="1200" dirty="0"/>
        </a:p>
      </dsp:txBody>
      <dsp:txXfrm rot="-5400000">
        <a:off x="1182496" y="63285"/>
        <a:ext cx="6993474" cy="991349"/>
      </dsp:txXfrm>
    </dsp:sp>
    <dsp:sp modelId="{F1B210A0-4DF8-4961-AC61-8C6C3E6D04D9}">
      <dsp:nvSpPr>
        <dsp:cNvPr id="0" name=""/>
        <dsp:cNvSpPr/>
      </dsp:nvSpPr>
      <dsp:spPr>
        <a:xfrm rot="5400000">
          <a:off x="-253391" y="1771240"/>
          <a:ext cx="1689279" cy="118249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err="1" smtClean="0"/>
            <a:t>μεμονομένος</a:t>
          </a:r>
          <a:endParaRPr lang="el-GR" sz="2400" kern="1200" dirty="0"/>
        </a:p>
      </dsp:txBody>
      <dsp:txXfrm rot="-5400000">
        <a:off x="2" y="2109096"/>
        <a:ext cx="1182495" cy="506784"/>
      </dsp:txXfrm>
    </dsp:sp>
    <dsp:sp modelId="{120C130E-997C-49C9-BF86-1009F58BF1FA}">
      <dsp:nvSpPr>
        <dsp:cNvPr id="0" name=""/>
        <dsp:cNvSpPr/>
      </dsp:nvSpPr>
      <dsp:spPr>
        <a:xfrm rot="5400000">
          <a:off x="4157031" y="-1456687"/>
          <a:ext cx="1098031" cy="704710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Ροπή</a:t>
          </a:r>
          <a:endParaRPr lang="el-GR" sz="2400" kern="1200" dirty="0"/>
        </a:p>
        <a:p>
          <a:pPr marL="228600" lvl="1" indent="-228600" algn="l" defTabSz="1066800">
            <a:lnSpc>
              <a:spcPct val="90000"/>
            </a:lnSpc>
            <a:spcBef>
              <a:spcPct val="0"/>
            </a:spcBef>
            <a:spcAft>
              <a:spcPct val="15000"/>
            </a:spcAft>
            <a:buChar char="••"/>
          </a:pPr>
          <a:r>
            <a:rPr lang="el-GR" sz="2400" kern="1200" dirty="0" smtClean="0"/>
            <a:t>Μοχλοβραχίονας αντίστασης</a:t>
          </a:r>
          <a:endParaRPr lang="el-GR" sz="2400" kern="1200" dirty="0"/>
        </a:p>
      </dsp:txBody>
      <dsp:txXfrm rot="-5400000">
        <a:off x="1182495" y="1571450"/>
        <a:ext cx="6993503" cy="990829"/>
      </dsp:txXfrm>
    </dsp:sp>
    <dsp:sp modelId="{B8BFFD2A-78E2-4174-9857-BB6C79C67C8B}">
      <dsp:nvSpPr>
        <dsp:cNvPr id="0" name=""/>
        <dsp:cNvSpPr/>
      </dsp:nvSpPr>
      <dsp:spPr>
        <a:xfrm rot="5400000">
          <a:off x="-253391" y="3551609"/>
          <a:ext cx="1689279" cy="118249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συνδυαστικός</a:t>
          </a:r>
          <a:endParaRPr lang="el-GR" sz="2400" kern="1200" dirty="0"/>
        </a:p>
      </dsp:txBody>
      <dsp:txXfrm rot="-5400000">
        <a:off x="2" y="3889465"/>
        <a:ext cx="1182495" cy="506784"/>
      </dsp:txXfrm>
    </dsp:sp>
    <dsp:sp modelId="{82213A75-5A2F-4637-AC0C-E138A8298142}">
      <dsp:nvSpPr>
        <dsp:cNvPr id="0" name=""/>
        <dsp:cNvSpPr/>
      </dsp:nvSpPr>
      <dsp:spPr>
        <a:xfrm rot="5400000">
          <a:off x="3884857" y="378296"/>
          <a:ext cx="1642380" cy="69378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Μηχανικό έργο </a:t>
          </a:r>
          <a:r>
            <a:rPr lang="el-GR" sz="2400" kern="1200" dirty="0" err="1" smtClean="0"/>
            <a:t>σταθεροποιών</a:t>
          </a:r>
          <a:endParaRPr lang="el-GR" sz="2400" kern="1200" dirty="0"/>
        </a:p>
        <a:p>
          <a:pPr marL="228600" lvl="1" indent="-228600" algn="l" defTabSz="1066800">
            <a:lnSpc>
              <a:spcPct val="90000"/>
            </a:lnSpc>
            <a:spcBef>
              <a:spcPct val="0"/>
            </a:spcBef>
            <a:spcAft>
              <a:spcPct val="15000"/>
            </a:spcAft>
            <a:buChar char="••"/>
          </a:pPr>
          <a:r>
            <a:rPr lang="el-GR" sz="2400" kern="1200" dirty="0" smtClean="0"/>
            <a:t>Ευσταθής ισορροπία</a:t>
          </a:r>
          <a:endParaRPr lang="el-GR" sz="2400" kern="1200" dirty="0"/>
        </a:p>
        <a:p>
          <a:pPr marL="228600" lvl="1" indent="-228600" algn="l" defTabSz="1066800">
            <a:lnSpc>
              <a:spcPct val="90000"/>
            </a:lnSpc>
            <a:spcBef>
              <a:spcPct val="0"/>
            </a:spcBef>
            <a:spcAft>
              <a:spcPct val="15000"/>
            </a:spcAft>
            <a:buChar char="••"/>
          </a:pPr>
          <a:r>
            <a:rPr lang="el-GR" sz="2400" kern="1200" dirty="0" smtClean="0"/>
            <a:t>Βάση στήριξης</a:t>
          </a:r>
          <a:endParaRPr lang="el-GR" sz="2400" kern="1200" dirty="0"/>
        </a:p>
        <a:p>
          <a:pPr marL="228600" lvl="1" indent="-228600" algn="l" defTabSz="1066800">
            <a:lnSpc>
              <a:spcPct val="90000"/>
            </a:lnSpc>
            <a:spcBef>
              <a:spcPct val="0"/>
            </a:spcBef>
            <a:spcAft>
              <a:spcPct val="15000"/>
            </a:spcAft>
            <a:buChar char="••"/>
          </a:pPr>
          <a:r>
            <a:rPr lang="el-GR" sz="2400" kern="1200" dirty="0" smtClean="0"/>
            <a:t>Ύψος κέντρου βάρους </a:t>
          </a:r>
          <a:endParaRPr lang="el-GR" sz="2400" kern="1200" dirty="0"/>
        </a:p>
      </dsp:txBody>
      <dsp:txXfrm rot="-5400000">
        <a:off x="1237110" y="3106217"/>
        <a:ext cx="6857700" cy="14820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8574-F299-437D-B243-587C18D46AE9}">
      <dsp:nvSpPr>
        <dsp:cNvPr id="0" name=""/>
        <dsp:cNvSpPr/>
      </dsp:nvSpPr>
      <dsp:spPr>
        <a:xfrm rot="5400000">
          <a:off x="-245395" y="248052"/>
          <a:ext cx="1635968" cy="114517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err="1" smtClean="0"/>
            <a:t>νευροφυσιολογια</a:t>
          </a:r>
          <a:endParaRPr lang="el-GR" sz="2400" kern="1200" dirty="0"/>
        </a:p>
      </dsp:txBody>
      <dsp:txXfrm rot="-5400000">
        <a:off x="1" y="575246"/>
        <a:ext cx="1145177" cy="490791"/>
      </dsp:txXfrm>
    </dsp:sp>
    <dsp:sp modelId="{C92D4417-9473-4AD8-997D-0BBEF5A652CF}">
      <dsp:nvSpPr>
        <dsp:cNvPr id="0" name=""/>
        <dsp:cNvSpPr/>
      </dsp:nvSpPr>
      <dsp:spPr>
        <a:xfrm rot="5400000">
          <a:off x="4155419" y="-3007584"/>
          <a:ext cx="1063938" cy="708442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Κιναισθησία</a:t>
          </a:r>
          <a:endParaRPr lang="el-GR" sz="2400" kern="1200" dirty="0"/>
        </a:p>
      </dsp:txBody>
      <dsp:txXfrm rot="-5400000">
        <a:off x="1145178" y="54594"/>
        <a:ext cx="7032485" cy="960064"/>
      </dsp:txXfrm>
    </dsp:sp>
    <dsp:sp modelId="{F1B210A0-4DF8-4961-AC61-8C6C3E6D04D9}">
      <dsp:nvSpPr>
        <dsp:cNvPr id="0" name=""/>
        <dsp:cNvSpPr/>
      </dsp:nvSpPr>
      <dsp:spPr>
        <a:xfrm rot="5400000">
          <a:off x="-245395" y="1690392"/>
          <a:ext cx="1635968" cy="114517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err="1" smtClean="0"/>
            <a:t>νευροφυσιολογια</a:t>
          </a:r>
          <a:endParaRPr lang="el-GR" sz="2400" kern="1200" dirty="0"/>
        </a:p>
      </dsp:txBody>
      <dsp:txXfrm rot="-5400000">
        <a:off x="1" y="2017586"/>
        <a:ext cx="1145177" cy="490791"/>
      </dsp:txXfrm>
    </dsp:sp>
    <dsp:sp modelId="{120C130E-997C-49C9-BF86-1009F58BF1FA}">
      <dsp:nvSpPr>
        <dsp:cNvPr id="0" name=""/>
        <dsp:cNvSpPr/>
      </dsp:nvSpPr>
      <dsp:spPr>
        <a:xfrm rot="5400000">
          <a:off x="4155699" y="-1565524"/>
          <a:ext cx="1063379" cy="708442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Αισθητηριακές διαταραχές</a:t>
          </a:r>
          <a:endParaRPr lang="el-GR" sz="2400" kern="1200" dirty="0"/>
        </a:p>
      </dsp:txBody>
      <dsp:txXfrm rot="-5400000">
        <a:off x="1145178" y="1496907"/>
        <a:ext cx="7032512" cy="959559"/>
      </dsp:txXfrm>
    </dsp:sp>
    <dsp:sp modelId="{B8BFFD2A-78E2-4174-9857-BB6C79C67C8B}">
      <dsp:nvSpPr>
        <dsp:cNvPr id="0" name=""/>
        <dsp:cNvSpPr/>
      </dsp:nvSpPr>
      <dsp:spPr>
        <a:xfrm rot="5400000">
          <a:off x="-245395" y="3132732"/>
          <a:ext cx="1635968" cy="114517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smtClean="0"/>
            <a:t>νευροφυσιολογια</a:t>
          </a:r>
          <a:endParaRPr lang="el-GR" sz="2400" kern="1200" dirty="0"/>
        </a:p>
      </dsp:txBody>
      <dsp:txXfrm rot="-5400000">
        <a:off x="1" y="3459926"/>
        <a:ext cx="1145177" cy="490791"/>
      </dsp:txXfrm>
    </dsp:sp>
    <dsp:sp modelId="{82213A75-5A2F-4637-AC0C-E138A8298142}">
      <dsp:nvSpPr>
        <dsp:cNvPr id="0" name=""/>
        <dsp:cNvSpPr/>
      </dsp:nvSpPr>
      <dsp:spPr>
        <a:xfrm rot="5400000">
          <a:off x="4155699" y="-123184"/>
          <a:ext cx="1063379" cy="708442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err="1" smtClean="0"/>
            <a:t>Κινησιοφοβία</a:t>
          </a:r>
          <a:endParaRPr lang="el-GR" sz="2400" kern="1200" dirty="0"/>
        </a:p>
      </dsp:txBody>
      <dsp:txXfrm rot="-5400000">
        <a:off x="1145178" y="2939247"/>
        <a:ext cx="7032512" cy="959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71931-4F5A-47E1-9CE9-5AD4470FD8A2}">
      <dsp:nvSpPr>
        <dsp:cNvPr id="0" name=""/>
        <dsp:cNvSpPr/>
      </dsp:nvSpPr>
      <dsp:spPr>
        <a:xfrm rot="16200000">
          <a:off x="-956010" y="957014"/>
          <a:ext cx="4525963" cy="2611933"/>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l-GR" sz="3600" kern="1200" dirty="0" smtClean="0"/>
            <a:t>Χωρίς φόρτιση</a:t>
          </a:r>
          <a:endParaRPr lang="el-GR" sz="3600" kern="1200" dirty="0"/>
        </a:p>
      </dsp:txBody>
      <dsp:txXfrm rot="5400000">
        <a:off x="1005" y="905192"/>
        <a:ext cx="2611933" cy="2715577"/>
      </dsp:txXfrm>
    </dsp:sp>
    <dsp:sp modelId="{F3507C6A-7647-4EC4-9DC9-58969B4F9921}">
      <dsp:nvSpPr>
        <dsp:cNvPr id="0" name=""/>
        <dsp:cNvSpPr/>
      </dsp:nvSpPr>
      <dsp:spPr>
        <a:xfrm rot="16200000">
          <a:off x="1851818" y="957014"/>
          <a:ext cx="4525963" cy="2611933"/>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l-GR" sz="3600" kern="1200" dirty="0" smtClean="0"/>
            <a:t>Μερική φόρτιση</a:t>
          </a:r>
          <a:endParaRPr lang="el-GR" sz="3600" kern="1200" dirty="0"/>
        </a:p>
      </dsp:txBody>
      <dsp:txXfrm rot="5400000">
        <a:off x="2808833" y="905192"/>
        <a:ext cx="2611933" cy="2715577"/>
      </dsp:txXfrm>
    </dsp:sp>
    <dsp:sp modelId="{22985E57-B6F3-41C0-961C-D263016E094D}">
      <dsp:nvSpPr>
        <dsp:cNvPr id="0" name=""/>
        <dsp:cNvSpPr/>
      </dsp:nvSpPr>
      <dsp:spPr>
        <a:xfrm rot="16200000">
          <a:off x="4659647" y="957014"/>
          <a:ext cx="4525963" cy="2611933"/>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l-GR" sz="3600" kern="1200" dirty="0" smtClean="0"/>
            <a:t>Πλήρης φόρτιση</a:t>
          </a:r>
          <a:endParaRPr lang="el-GR" sz="3600" kern="1200" dirty="0"/>
        </a:p>
      </dsp:txBody>
      <dsp:txXfrm rot="5400000">
        <a:off x="5616662" y="905192"/>
        <a:ext cx="2611933" cy="27155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24/8/2015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24/8/2015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52</a:t>
            </a:fld>
            <a:endParaRPr lang="el-GR"/>
          </a:p>
        </p:txBody>
      </p:sp>
    </p:spTree>
    <p:extLst>
      <p:ext uri="{BB962C8B-B14F-4D97-AF65-F5344CB8AC3E}">
        <p14:creationId xmlns=""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7754485-2984-48E6-ABE2-CC162A580489}" type="slidenum">
              <a:rPr lang="el-GR"/>
              <a:pPr/>
              <a:t>33</a:t>
            </a:fld>
            <a:endParaRPr lang="el-GR"/>
          </a:p>
        </p:txBody>
      </p:sp>
      <p:sp>
        <p:nvSpPr>
          <p:cNvPr id="59395" name="Rectangle 2"/>
          <p:cNvSpPr>
            <a:spLocks noGrp="1" noRot="1" noChangeAspect="1" noChangeArrowheads="1" noTextEdit="1"/>
          </p:cNvSpPr>
          <p:nvPr>
            <p:ph type="sldImg"/>
          </p:nvPr>
        </p:nvSpPr>
        <p:spPr bwMode="auto">
          <a:xfrm>
            <a:off x="1144588" y="714375"/>
            <a:ext cx="4576762" cy="3432175"/>
          </a:xfrm>
          <a:noFill/>
          <a:ln>
            <a:solidFill>
              <a:srgbClr val="000000"/>
            </a:solidFill>
            <a:miter lim="800000"/>
            <a:headEnd/>
            <a:tailEnd/>
          </a:ln>
        </p:spPr>
      </p:sp>
      <p:sp>
        <p:nvSpPr>
          <p:cNvPr id="59396" name="Rectangle 3"/>
          <p:cNvSpPr>
            <a:spLocks noGrp="1" noChangeArrowheads="1"/>
          </p:cNvSpPr>
          <p:nvPr>
            <p:ph type="body" idx="1"/>
          </p:nvPr>
        </p:nvSpPr>
        <p:spPr bwMode="auto">
          <a:xfrm>
            <a:off x="915988" y="4360863"/>
            <a:ext cx="5032375" cy="4073525"/>
          </a:xfrm>
          <a:noFill/>
        </p:spPr>
        <p:txBody>
          <a:bodyPr wrap="square" numCol="1" anchor="t" anchorCtr="0" compatLnSpc="1">
            <a:prstTxWarp prst="textNoShape">
              <a:avLst/>
            </a:prstTxWarp>
          </a:bodyPr>
          <a:lstStyle/>
          <a:p>
            <a:pPr>
              <a:spcBef>
                <a:spcPct val="0"/>
              </a:spcBef>
            </a:pPr>
            <a:endParaRPr lang="el-GR" smtClean="0"/>
          </a:p>
        </p:txBody>
      </p:sp>
    </p:spTree>
    <p:extLst>
      <p:ext uri="{BB962C8B-B14F-4D97-AF65-F5344CB8AC3E}">
        <p14:creationId xmlns="" xmlns:p14="http://schemas.microsoft.com/office/powerpoint/2010/main" val="227542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10698F-E08A-41C4-93D4-38DE4016F626}" type="slidenum">
              <a:rPr lang="el-GR"/>
              <a:pPr/>
              <a:t>34</a:t>
            </a:fld>
            <a:endParaRPr lang="el-GR"/>
          </a:p>
        </p:txBody>
      </p:sp>
      <p:sp>
        <p:nvSpPr>
          <p:cNvPr id="60419" name="Rectangle 2"/>
          <p:cNvSpPr>
            <a:spLocks noGrp="1" noRot="1" noChangeAspect="1" noChangeArrowheads="1" noTextEdit="1"/>
          </p:cNvSpPr>
          <p:nvPr>
            <p:ph type="sldImg"/>
          </p:nvPr>
        </p:nvSpPr>
        <p:spPr bwMode="auto">
          <a:xfrm>
            <a:off x="1144588" y="714375"/>
            <a:ext cx="4576762" cy="3432175"/>
          </a:xfrm>
          <a:noFill/>
          <a:ln>
            <a:solidFill>
              <a:srgbClr val="000000"/>
            </a:solidFill>
            <a:miter lim="800000"/>
            <a:headEnd/>
            <a:tailEnd/>
          </a:ln>
        </p:spPr>
      </p:sp>
      <p:sp>
        <p:nvSpPr>
          <p:cNvPr id="60420" name="Rectangle 3"/>
          <p:cNvSpPr>
            <a:spLocks noGrp="1" noChangeArrowheads="1"/>
          </p:cNvSpPr>
          <p:nvPr>
            <p:ph type="body" idx="1"/>
          </p:nvPr>
        </p:nvSpPr>
        <p:spPr bwMode="auto">
          <a:xfrm>
            <a:off x="915988" y="4360863"/>
            <a:ext cx="5032375" cy="4073525"/>
          </a:xfrm>
          <a:noFill/>
        </p:spPr>
        <p:txBody>
          <a:bodyPr wrap="square" numCol="1" anchor="t" anchorCtr="0" compatLnSpc="1">
            <a:prstTxWarp prst="textNoShape">
              <a:avLst/>
            </a:prstTxWarp>
          </a:bodyPr>
          <a:lstStyle/>
          <a:p>
            <a:pPr>
              <a:spcBef>
                <a:spcPct val="0"/>
              </a:spcBef>
            </a:pPr>
            <a:endParaRPr lang="el-GR" smtClean="0"/>
          </a:p>
        </p:txBody>
      </p:sp>
    </p:spTree>
    <p:extLst>
      <p:ext uri="{BB962C8B-B14F-4D97-AF65-F5344CB8AC3E}">
        <p14:creationId xmlns="" xmlns:p14="http://schemas.microsoft.com/office/powerpoint/2010/main" val="2549539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46</a:t>
            </a:fld>
            <a:endParaRPr lang="el-GR" dirty="0"/>
          </a:p>
        </p:txBody>
      </p:sp>
    </p:spTree>
    <p:extLst>
      <p:ext uri="{BB962C8B-B14F-4D97-AF65-F5344CB8AC3E}">
        <p14:creationId xmlns=""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47</a:t>
            </a:fld>
            <a:endParaRPr lang="el-GR" dirty="0"/>
          </a:p>
        </p:txBody>
      </p:sp>
    </p:spTree>
    <p:extLst>
      <p:ext uri="{BB962C8B-B14F-4D97-AF65-F5344CB8AC3E}">
        <p14:creationId xmlns="" xmlns:p14="http://schemas.microsoft.com/office/powerpoint/2010/main"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48</a:t>
            </a:fld>
            <a:endParaRPr lang="el-GR" dirty="0"/>
          </a:p>
        </p:txBody>
      </p:sp>
    </p:spTree>
    <p:extLst>
      <p:ext uri="{BB962C8B-B14F-4D97-AF65-F5344CB8AC3E}">
        <p14:creationId xmlns="" xmlns:p14="http://schemas.microsoft.com/office/powerpoint/2010/main" val="153750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49</a:t>
            </a:fld>
            <a:endParaRPr lang="el-GR" dirty="0"/>
          </a:p>
        </p:txBody>
      </p:sp>
    </p:spTree>
    <p:extLst>
      <p:ext uri="{BB962C8B-B14F-4D97-AF65-F5344CB8AC3E}">
        <p14:creationId xmlns="" xmlns:p14="http://schemas.microsoft.com/office/powerpoint/2010/main" val="331016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50</a:t>
            </a:fld>
            <a:endParaRPr lang="el-GR"/>
          </a:p>
        </p:txBody>
      </p:sp>
    </p:spTree>
    <p:extLst>
      <p:ext uri="{BB962C8B-B14F-4D97-AF65-F5344CB8AC3E}">
        <p14:creationId xmlns="" xmlns:p14="http://schemas.microsoft.com/office/powerpoint/2010/main" val="40753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51</a:t>
            </a:fld>
            <a:endParaRPr lang="el-GR"/>
          </a:p>
        </p:txBody>
      </p:sp>
    </p:spTree>
    <p:extLst>
      <p:ext uri="{BB962C8B-B14F-4D97-AF65-F5344CB8AC3E}">
        <p14:creationId xmlns=""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1802076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7679694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41236224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CDB15FE7-8427-4C62-A258-B1714939A39D}" type="slidenum">
              <a:rPr lang="el-GR"/>
              <a:pPr>
                <a:defRPr/>
              </a:pPr>
              <a:t>‹#›</a:t>
            </a:fld>
            <a:endParaRPr lang="el-GR"/>
          </a:p>
        </p:txBody>
      </p:sp>
    </p:spTree>
    <p:extLst>
      <p:ext uri="{BB962C8B-B14F-4D97-AF65-F5344CB8AC3E}">
        <p14:creationId xmlns="" xmlns:p14="http://schemas.microsoft.com/office/powerpoint/2010/main" val="391575618"/>
      </p:ext>
    </p:extLst>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5C584C5F-5F2C-41A3-9D1A-E0489692A036}" type="slidenum">
              <a:rPr lang="el-GR"/>
              <a:pPr>
                <a:defRPr/>
              </a:pPr>
              <a:t>‹#›</a:t>
            </a:fld>
            <a:endParaRPr lang="el-GR"/>
          </a:p>
        </p:txBody>
      </p:sp>
    </p:spTree>
    <p:extLst>
      <p:ext uri="{BB962C8B-B14F-4D97-AF65-F5344CB8AC3E}">
        <p14:creationId xmlns="" xmlns:p14="http://schemas.microsoft.com/office/powerpoint/2010/main" val="39452019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B433D25F-FCEA-42FF-B1A2-3C343A05CE22}" type="slidenum">
              <a:rPr lang="el-GR"/>
              <a:pPr>
                <a:defRPr/>
              </a:pPr>
              <a:t>‹#›</a:t>
            </a:fld>
            <a:endParaRPr lang="el-GR"/>
          </a:p>
        </p:txBody>
      </p:sp>
    </p:spTree>
    <p:extLst>
      <p:ext uri="{BB962C8B-B14F-4D97-AF65-F5344CB8AC3E}">
        <p14:creationId xmlns="" xmlns:p14="http://schemas.microsoft.com/office/powerpoint/2010/main" val="2423537615"/>
      </p:ext>
    </p:extLst>
  </p:cSld>
  <p:clrMapOvr>
    <a:masterClrMapping/>
  </p:clrMapOvr>
  <p:transition>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a:lstStyle/>
          <a:p>
            <a:pPr lvl="0"/>
            <a:endParaRPr lang="el-GR" noProof="0" smtClean="0"/>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033ED3D4-E0A6-400F-84F7-AD9523CE9EF3}" type="slidenum">
              <a:rPr lang="el-GR"/>
              <a:pPr>
                <a:defRPr/>
              </a:pPr>
              <a:t>‹#›</a:t>
            </a:fld>
            <a:endParaRPr lang="el-GR"/>
          </a:p>
        </p:txBody>
      </p:sp>
    </p:spTree>
    <p:extLst>
      <p:ext uri="{BB962C8B-B14F-4D97-AF65-F5344CB8AC3E}">
        <p14:creationId xmlns="" xmlns:p14="http://schemas.microsoft.com/office/powerpoint/2010/main" val="29703562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A6843-009A-4793-96B6-D33E7C14F177}" type="slidenum">
              <a:rPr lang="el-GR"/>
              <a:pPr>
                <a:defRPr/>
              </a:pPr>
              <a:t>‹#›</a:t>
            </a:fld>
            <a:endParaRPr lang="el-GR"/>
          </a:p>
        </p:txBody>
      </p:sp>
    </p:spTree>
    <p:extLst>
      <p:ext uri="{BB962C8B-B14F-4D97-AF65-F5344CB8AC3E}">
        <p14:creationId xmlns="" xmlns:p14="http://schemas.microsoft.com/office/powerpoint/2010/main" val="37425116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 xmlns:a14="http://schemas.microsoft.com/office/drawing/2010/main">
                  <a14:imgLayer r:embed="rId3">
                    <a14:imgEffect>
                      <a14:saturation sat="66000"/>
                    </a14:imgEffect>
                  </a14:imgLayer>
                </a14:imgProps>
              </a:ext>
              <a:ext uri="{28A0092B-C50C-407E-A947-70E740481C1C}">
                <a14:useLocalDpi xmlns="" xmlns:a14="http://schemas.microsoft.com/office/drawing/2010/main"/>
              </a:ext>
            </a:extLst>
          </a:blip>
          <a:stretch>
            <a:fillRect/>
          </a:stretch>
        </p:blipFill>
        <p:spPr>
          <a:xfrm>
            <a:off x="0" y="0"/>
            <a:ext cx="9144000" cy="6858000"/>
          </a:xfrm>
          <a:prstGeom prst="rect">
            <a:avLst/>
          </a:prstGeom>
          <a:solidFill>
            <a:schemeClr val="bg1"/>
          </a:solidFill>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708044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 xmlns:a14="http://schemas.microsoft.com/office/drawing/2010/main">
                  <a14:imgLayer r:embed="rId3">
                    <a14:imgEffect>
                      <a14:saturation sat="66000"/>
                    </a14:imgEffect>
                  </a14:imgLayer>
                </a14:imgProps>
              </a:ex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0464160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5981750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6453610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41384025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847345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8613680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8271341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702" r:id="rId2"/>
    <p:sldLayoutId id="2147483686" r:id="rId3"/>
    <p:sldLayoutId id="2147483701" r:id="rId4"/>
    <p:sldLayoutId id="2147483687" r:id="rId5"/>
    <p:sldLayoutId id="2147483688" r:id="rId6"/>
    <p:sldLayoutId id="2147483689" r:id="rId7"/>
    <p:sldLayoutId id="2147483690"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____________Microsoft_Office_Word_97_-_20033.doc"/><Relationship Id="rId5" Type="http://schemas.openxmlformats.org/officeDocument/2006/relationships/oleObject" Target="../embeddings/____________Microsoft_Office_Word_97_-_20032.doc"/><Relationship Id="rId4" Type="http://schemas.openxmlformats.org/officeDocument/2006/relationships/oleObject" Target="../embeddings/____________Microsoft_Office_Word_97_-_20031.doc"/></Relationships>
</file>

<file path=ppt/slides/_rels/slide35.xml.rels><?xml version="1.0" encoding="UTF-8" standalone="yes"?>
<Relationships xmlns="http://schemas.openxmlformats.org/package/2006/relationships"><Relationship Id="rId8" Type="http://schemas.openxmlformats.org/officeDocument/2006/relationships/oleObject" Target="../embeddings/____________Microsoft_Office_Word_97_-_20038.doc"/><Relationship Id="rId3" Type="http://schemas.openxmlformats.org/officeDocument/2006/relationships/notesSlide" Target="../notesSlides/notesSlide3.xml"/><Relationship Id="rId7" Type="http://schemas.openxmlformats.org/officeDocument/2006/relationships/oleObject" Target="../embeddings/____________Microsoft_Office_Word_97_-_20037.doc"/><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____________Microsoft_Office_Word_97_-_20036.doc"/><Relationship Id="rId5" Type="http://schemas.openxmlformats.org/officeDocument/2006/relationships/oleObject" Target="../embeddings/____________Microsoft_Office_Word_97_-_20035.doc"/><Relationship Id="rId4" Type="http://schemas.openxmlformats.org/officeDocument/2006/relationships/oleObject" Target="../embeddings/____________Microsoft_Office_Word_97_-_20034.doc"/><Relationship Id="rId9" Type="http://schemas.openxmlformats.org/officeDocument/2006/relationships/oleObject" Target="../embeddings/____________Microsoft_Office_Word_97_-_20039.doc"/></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Φυσικοθεραπεία σε ειδικές πληθυσμιακές μονάδες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a:bodyPr>
          <a:lstStyle/>
          <a:p>
            <a:pPr>
              <a:spcBef>
                <a:spcPts val="0"/>
              </a:spcBef>
              <a:spcAft>
                <a:spcPts val="1200"/>
              </a:spcAft>
            </a:pPr>
            <a:r>
              <a:rPr lang="el-GR" sz="2800" b="1" dirty="0" smtClean="0"/>
              <a:t>Ενότητα </a:t>
            </a:r>
            <a:r>
              <a:rPr lang="en-US" sz="2800" b="1" dirty="0" smtClean="0"/>
              <a:t>1</a:t>
            </a:r>
            <a:r>
              <a:rPr lang="el-GR" sz="2800" dirty="0" smtClean="0"/>
              <a:t>:</a:t>
            </a:r>
            <a:r>
              <a:rPr lang="en-US" sz="2800" dirty="0" smtClean="0"/>
              <a:t> </a:t>
            </a:r>
            <a:r>
              <a:rPr lang="el-GR" sz="2800" dirty="0" smtClean="0"/>
              <a:t>Θεραπευτική Άσκηση</a:t>
            </a:r>
            <a:endParaRPr lang="en-US" sz="2800" dirty="0" smtClean="0"/>
          </a:p>
          <a:p>
            <a:pPr>
              <a:spcBef>
                <a:spcPts val="0"/>
              </a:spcBef>
            </a:pPr>
            <a:r>
              <a:rPr lang="el-GR" sz="2400" dirty="0" smtClean="0"/>
              <a:t>Γεωργία Πέττα</a:t>
            </a:r>
            <a:endParaRPr lang="el-GR" sz="2400" dirty="0"/>
          </a:p>
          <a:p>
            <a:pPr>
              <a:spcBef>
                <a:spcPts val="0"/>
              </a:spcBef>
            </a:pPr>
            <a:r>
              <a:rPr lang="el-GR" sz="2400" dirty="0"/>
              <a:t>Τμήμα </a:t>
            </a:r>
            <a:r>
              <a:rPr lang="el-GR" sz="2400" dirty="0" smtClean="0"/>
              <a:t>Φυσικοθεραπείας</a:t>
            </a:r>
            <a:endParaRPr lang="el-GR" sz="2400" dirty="0"/>
          </a:p>
        </p:txBody>
      </p:sp>
      <p:pic>
        <p:nvPicPr>
          <p:cNvPr id="6" name="Picture 5" descr="Λογότυπο έργου Ανοικτών Ακαδημαϊκών Μαθημάτων"/>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email">
            <a:extLst>
              <a:ext uri="{28A0092B-C50C-407E-A947-70E740481C1C}">
                <a14:useLocalDpi xmlns=""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Υποκειμενικές-Αντικειμενικές</a:t>
            </a:r>
          </a:p>
        </p:txBody>
      </p:sp>
      <p:pic>
        <p:nvPicPr>
          <p:cNvPr id="1037" name="Picture 13"/>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115616" y="1556792"/>
            <a:ext cx="6839959" cy="45327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449314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rtlCol="0">
            <a:normAutofit/>
          </a:bodyPr>
          <a:lstStyle/>
          <a:p>
            <a:pPr>
              <a:defRPr/>
            </a:pPr>
            <a:r>
              <a:rPr lang="el-GR" sz="2000" dirty="0" smtClean="0"/>
              <a:t/>
            </a:r>
            <a:br>
              <a:rPr lang="el-GR" sz="2000" dirty="0" smtClean="0"/>
            </a:br>
            <a:r>
              <a:rPr lang="el-GR" sz="2000" dirty="0" smtClean="0"/>
              <a:t> Θεραπευτική Άσκηση </a:t>
            </a:r>
            <a:br>
              <a:rPr lang="el-GR" sz="2000" dirty="0" smtClean="0"/>
            </a:br>
            <a:r>
              <a:rPr lang="el-GR" sz="2000" dirty="0" smtClean="0"/>
              <a:t>Μέσα για την εκτέλεση των ασκήσεων αντίστασης</a:t>
            </a:r>
          </a:p>
        </p:txBody>
      </p:sp>
      <p:sp>
        <p:nvSpPr>
          <p:cNvPr id="28675" name="Rectangle 3"/>
          <p:cNvSpPr>
            <a:spLocks noGrp="1" noChangeArrowheads="1"/>
          </p:cNvSpPr>
          <p:nvPr>
            <p:ph idx="1"/>
          </p:nvPr>
        </p:nvSpPr>
        <p:spPr>
          <a:xfrm>
            <a:off x="457200" y="1484784"/>
            <a:ext cx="5338936" cy="4752528"/>
          </a:xfrm>
        </p:spPr>
        <p:txBody>
          <a:bodyPr>
            <a:normAutofit/>
          </a:bodyPr>
          <a:lstStyle/>
          <a:p>
            <a:pPr eaLnBrk="1" hangingPunct="1"/>
            <a:r>
              <a:rPr lang="el-GR" sz="2800" dirty="0" smtClean="0"/>
              <a:t>Αλτήρες Διαφόρων Τύπων</a:t>
            </a:r>
          </a:p>
          <a:p>
            <a:pPr eaLnBrk="1" hangingPunct="1"/>
            <a:r>
              <a:rPr lang="el-GR" sz="2800" dirty="0" smtClean="0"/>
              <a:t>Η Χρήση του Σωματικού Βάρους</a:t>
            </a:r>
          </a:p>
          <a:p>
            <a:pPr eaLnBrk="1" hangingPunct="1"/>
            <a:r>
              <a:rPr lang="el-GR" sz="2800" dirty="0" smtClean="0"/>
              <a:t>Ελαστικοί Ιμάντες </a:t>
            </a:r>
          </a:p>
          <a:p>
            <a:pPr eaLnBrk="1" hangingPunct="1"/>
            <a:r>
              <a:rPr lang="el-GR" sz="2800" dirty="0" smtClean="0"/>
              <a:t>Συστήματα Γυμναστικής</a:t>
            </a:r>
          </a:p>
          <a:p>
            <a:pPr eaLnBrk="1" hangingPunct="1"/>
            <a:r>
              <a:rPr lang="el-GR" sz="2800" dirty="0" smtClean="0"/>
              <a:t>Ειδικά Συστήματα Ελεγχόμενα από Ηλεκτρονικούς Υπολογιστές</a:t>
            </a:r>
          </a:p>
          <a:p>
            <a:pPr eaLnBrk="1" hangingPunct="1"/>
            <a:endParaRPr lang="el-GR" sz="2800" dirty="0" smtClean="0"/>
          </a:p>
        </p:txBody>
      </p:sp>
    </p:spTree>
    <p:extLst>
      <p:ext uri="{BB962C8B-B14F-4D97-AF65-F5344CB8AC3E}">
        <p14:creationId xmlns="" xmlns:p14="http://schemas.microsoft.com/office/powerpoint/2010/main" val="231251703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Τεχνικά σημεία</a:t>
            </a:r>
            <a:endParaRPr lang="el-GR" dirty="0"/>
          </a:p>
        </p:txBody>
      </p:sp>
      <p:sp>
        <p:nvSpPr>
          <p:cNvPr id="3" name="2 - Θέση περιεχομένου"/>
          <p:cNvSpPr>
            <a:spLocks noGrp="1"/>
          </p:cNvSpPr>
          <p:nvPr>
            <p:ph idx="1"/>
          </p:nvPr>
        </p:nvSpPr>
        <p:spPr/>
        <p:txBody>
          <a:bodyPr/>
          <a:lstStyle/>
          <a:p>
            <a:r>
              <a:rPr lang="el-GR" dirty="0" smtClean="0"/>
              <a:t>Θέση ασθενούς</a:t>
            </a:r>
          </a:p>
          <a:p>
            <a:r>
              <a:rPr lang="el-GR" dirty="0" smtClean="0"/>
              <a:t>Σημείο εφαρμογής</a:t>
            </a:r>
          </a:p>
          <a:p>
            <a:r>
              <a:rPr lang="el-GR" dirty="0" smtClean="0"/>
              <a:t>Είδος επιλογής</a:t>
            </a:r>
          </a:p>
          <a:p>
            <a:r>
              <a:rPr lang="el-GR" dirty="0" smtClean="0"/>
              <a:t>Σκοπός - στόχος</a:t>
            </a:r>
          </a:p>
          <a:p>
            <a:r>
              <a:rPr lang="el-GR" dirty="0" smtClean="0"/>
              <a:t>Κατάλληλο περιβάλλον</a:t>
            </a:r>
          </a:p>
          <a:p>
            <a:r>
              <a:rPr lang="el-GR" dirty="0" smtClean="0"/>
              <a:t>Περιγραφή της άσκησης</a:t>
            </a:r>
          </a:p>
          <a:p>
            <a:r>
              <a:rPr lang="el-GR" dirty="0" smtClean="0"/>
              <a:t>Επαναληψιμότητα</a:t>
            </a:r>
          </a:p>
          <a:p>
            <a:pPr>
              <a:buNone/>
            </a:pPr>
            <a:endParaRPr lang="el-GR" dirty="0"/>
          </a:p>
        </p:txBody>
      </p:sp>
      <p:sp>
        <p:nvSpPr>
          <p:cNvPr id="4" name="3 - Θέση περιεχομένου"/>
          <p:cNvSpPr>
            <a:spLocks noGrp="1"/>
          </p:cNvSpPr>
          <p:nvPr>
            <p:ph sz="half" idx="4294967295"/>
          </p:nvPr>
        </p:nvSpPr>
        <p:spPr>
          <a:xfrm>
            <a:off x="5088595" y="1484784"/>
            <a:ext cx="4038600" cy="4902218"/>
          </a:xfrm>
        </p:spPr>
        <p:txBody>
          <a:bodyPr/>
          <a:lstStyle/>
          <a:p>
            <a:r>
              <a:rPr lang="el-GR" dirty="0" smtClean="0"/>
              <a:t>Συνθήκες που οδηγούν στη συμμόρφωση</a:t>
            </a:r>
            <a:r>
              <a:rPr lang="en-US" dirty="0" smtClean="0"/>
              <a:t> </a:t>
            </a:r>
            <a:r>
              <a:rPr lang="el-GR" dirty="0" smtClean="0"/>
              <a:t>(</a:t>
            </a:r>
            <a:r>
              <a:rPr lang="en-US" dirty="0" smtClean="0"/>
              <a:t>Compliance)</a:t>
            </a:r>
            <a:endParaRPr lang="el-GR" dirty="0"/>
          </a:p>
        </p:txBody>
      </p:sp>
    </p:spTree>
    <p:extLst>
      <p:ext uri="{BB962C8B-B14F-4D97-AF65-F5344CB8AC3E}">
        <p14:creationId xmlns="" xmlns:p14="http://schemas.microsoft.com/office/powerpoint/2010/main" val="75965355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 calcmode="lin" valueType="num">
                                      <p:cBhvr additive="base">
                                        <p:cTn id="5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ΤΕΧΝΙΚΑ ΣΗΜΕΙΑ</a:t>
            </a:r>
            <a:endParaRPr lang="el-GR" dirty="0"/>
          </a:p>
        </p:txBody>
      </p:sp>
      <p:sp>
        <p:nvSpPr>
          <p:cNvPr id="3" name="2 - Θέση περιεχομένου"/>
          <p:cNvSpPr>
            <a:spLocks noGrp="1"/>
          </p:cNvSpPr>
          <p:nvPr>
            <p:ph idx="1"/>
          </p:nvPr>
        </p:nvSpPr>
        <p:spPr>
          <a:xfrm>
            <a:off x="457200" y="1484784"/>
            <a:ext cx="3898776" cy="4752528"/>
          </a:xfrm>
        </p:spPr>
        <p:txBody>
          <a:bodyPr>
            <a:normAutofit/>
          </a:bodyPr>
          <a:lstStyle/>
          <a:p>
            <a:r>
              <a:rPr lang="el-GR" sz="2800" dirty="0" smtClean="0"/>
              <a:t>ΜΑ </a:t>
            </a:r>
            <a:r>
              <a:rPr lang="en-US" sz="2800" dirty="0" smtClean="0"/>
              <a:t>(</a:t>
            </a:r>
            <a:r>
              <a:rPr lang="el-GR" sz="2800" dirty="0" smtClean="0"/>
              <a:t>μέγιστη αντίσταση)</a:t>
            </a:r>
          </a:p>
          <a:p>
            <a:r>
              <a:rPr lang="el-GR" sz="2800" dirty="0" smtClean="0"/>
              <a:t>ΕΜΑ(</a:t>
            </a:r>
            <a:r>
              <a:rPr lang="el-GR" sz="1300" dirty="0" smtClean="0"/>
              <a:t>επαναλαμβανόμενη </a:t>
            </a:r>
            <a:r>
              <a:rPr lang="el-GR" sz="1300" dirty="0" err="1" smtClean="0"/>
              <a:t>μεγ.αντ</a:t>
            </a:r>
            <a:r>
              <a:rPr lang="el-GR" sz="1300" dirty="0" smtClean="0"/>
              <a:t>. </a:t>
            </a:r>
            <a:r>
              <a:rPr lang="el-GR" sz="2800" dirty="0" smtClean="0"/>
              <a:t>)</a:t>
            </a:r>
            <a:endParaRPr lang="el-GR" sz="1300" dirty="0" smtClean="0"/>
          </a:p>
          <a:p>
            <a:pPr marL="712788" indent="-349250">
              <a:buFont typeface="+mj-lt"/>
              <a:buAutoNum type="arabicPeriod"/>
            </a:pPr>
            <a:r>
              <a:rPr lang="el-GR" sz="2400" b="1" dirty="0" smtClean="0">
                <a:solidFill>
                  <a:srgbClr val="820000"/>
                </a:solidFill>
              </a:rPr>
              <a:t>Τροχαλία - 3 ΕΠΑΝ και ΜΟ</a:t>
            </a:r>
          </a:p>
          <a:p>
            <a:pPr marL="712788" indent="-349250">
              <a:buFont typeface="+mj-lt"/>
              <a:buAutoNum type="arabicPeriod"/>
            </a:pPr>
            <a:r>
              <a:rPr lang="el-GR" sz="2400" b="1" dirty="0" smtClean="0">
                <a:solidFill>
                  <a:srgbClr val="820000"/>
                </a:solidFill>
              </a:rPr>
              <a:t>Δοκιμή με το χέρι του Φ/Θ και στη συνέχεια χρήση ετοίμων βαρών</a:t>
            </a:r>
          </a:p>
          <a:p>
            <a:pPr marL="712788" indent="-349250">
              <a:buFont typeface="+mj-lt"/>
              <a:buAutoNum type="arabicPeriod"/>
            </a:pPr>
            <a:r>
              <a:rPr lang="el-GR" sz="2400" b="1" dirty="0" smtClean="0">
                <a:solidFill>
                  <a:srgbClr val="820000"/>
                </a:solidFill>
              </a:rPr>
              <a:t>Αν είναι αδύνατος ο υπολογισμός ξεκινάμε με ½ Κ</a:t>
            </a:r>
          </a:p>
          <a:p>
            <a:pPr marL="514350" indent="-514350">
              <a:buFont typeface="+mj-lt"/>
              <a:buAutoNum type="arabicPeriod"/>
            </a:pPr>
            <a:endParaRPr lang="el-GR" dirty="0">
              <a:solidFill>
                <a:srgbClr val="C00000"/>
              </a:solidFill>
            </a:endParaRPr>
          </a:p>
        </p:txBody>
      </p:sp>
      <p:sp>
        <p:nvSpPr>
          <p:cNvPr id="4" name="3 - Θέση περιεχομένου"/>
          <p:cNvSpPr>
            <a:spLocks noGrp="1"/>
          </p:cNvSpPr>
          <p:nvPr>
            <p:ph sz="half" idx="4294967295"/>
          </p:nvPr>
        </p:nvSpPr>
        <p:spPr>
          <a:xfrm>
            <a:off x="4658544" y="1485201"/>
            <a:ext cx="4038600" cy="5040313"/>
          </a:xfrm>
        </p:spPr>
        <p:txBody>
          <a:bodyPr>
            <a:normAutofit lnSpcReduction="10000"/>
          </a:bodyPr>
          <a:lstStyle/>
          <a:p>
            <a:r>
              <a:rPr lang="el-GR" sz="2800" dirty="0" smtClean="0"/>
              <a:t>Μέγιστο φορτίο -  μέγιστη παραγωγή έργου</a:t>
            </a:r>
          </a:p>
          <a:p>
            <a:pPr marL="363538" indent="-363538"/>
            <a:r>
              <a:rPr lang="el-GR" sz="2800" dirty="0" smtClean="0"/>
              <a:t>Κόπωση</a:t>
            </a:r>
          </a:p>
          <a:p>
            <a:pPr marL="712788" indent="-349250">
              <a:buFont typeface="+mj-lt"/>
              <a:buAutoNum type="arabicPeriod"/>
            </a:pPr>
            <a:r>
              <a:rPr lang="el-GR" sz="2400" b="1" dirty="0" smtClean="0">
                <a:solidFill>
                  <a:srgbClr val="820000"/>
                </a:solidFill>
              </a:rPr>
              <a:t>Βραδύτερη ανταπόκριση</a:t>
            </a:r>
          </a:p>
          <a:p>
            <a:pPr marL="712788" indent="-349250">
              <a:buFont typeface="+mj-lt"/>
              <a:buAutoNum type="arabicPeriod"/>
            </a:pPr>
            <a:r>
              <a:rPr lang="el-GR" sz="2400" b="1" dirty="0" err="1" smtClean="0">
                <a:solidFill>
                  <a:srgbClr val="820000"/>
                </a:solidFill>
              </a:rPr>
              <a:t>Βραδ</a:t>
            </a:r>
            <a:r>
              <a:rPr lang="el-GR" sz="2400" b="1" dirty="0" smtClean="0">
                <a:solidFill>
                  <a:srgbClr val="820000"/>
                </a:solidFill>
              </a:rPr>
              <a:t>. ή Μικρότερη ολοκλήρωση της τροχιάς</a:t>
            </a:r>
          </a:p>
          <a:p>
            <a:pPr marL="712788" indent="-349250">
              <a:buFont typeface="+mj-lt"/>
              <a:buAutoNum type="arabicPeriod"/>
            </a:pPr>
            <a:r>
              <a:rPr lang="el-GR" sz="2400" b="1" dirty="0" smtClean="0">
                <a:solidFill>
                  <a:srgbClr val="820000"/>
                </a:solidFill>
              </a:rPr>
              <a:t>Τρόμος στην μυϊκή γαστέρα</a:t>
            </a:r>
          </a:p>
          <a:p>
            <a:pPr marL="712788" indent="-349250">
              <a:buFont typeface="+mj-lt"/>
              <a:buAutoNum type="arabicPeriod"/>
            </a:pPr>
            <a:r>
              <a:rPr lang="el-GR" sz="2400" b="1" dirty="0" smtClean="0">
                <a:solidFill>
                  <a:srgbClr val="820000"/>
                </a:solidFill>
              </a:rPr>
              <a:t>Καθόλου ανταπόκριση</a:t>
            </a:r>
            <a:endParaRPr lang="el-GR" sz="2400" b="1" dirty="0">
              <a:solidFill>
                <a:srgbClr val="820000"/>
              </a:solidFill>
            </a:endParaRPr>
          </a:p>
        </p:txBody>
      </p:sp>
      <p:cxnSp>
        <p:nvCxnSpPr>
          <p:cNvPr id="5" name="Ευθεία γραμμή σύνδεσης 4"/>
          <p:cNvCxnSpPr/>
          <p:nvPr/>
        </p:nvCxnSpPr>
        <p:spPr>
          <a:xfrm>
            <a:off x="4355976" y="1628800"/>
            <a:ext cx="0" cy="46085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9939999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ΕΝΔΕΙΚΤΙΚΑ ΠΡΟΓΡΑΜΜΑΤΑ</a:t>
            </a:r>
            <a:endParaRPr lang="el-GR" dirty="0"/>
          </a:p>
        </p:txBody>
      </p:sp>
      <p:sp>
        <p:nvSpPr>
          <p:cNvPr id="3" name="2 - Θέση περιεχομένου"/>
          <p:cNvSpPr>
            <a:spLocks noGrp="1"/>
          </p:cNvSpPr>
          <p:nvPr>
            <p:ph idx="1"/>
          </p:nvPr>
        </p:nvSpPr>
        <p:spPr>
          <a:xfrm>
            <a:off x="457200" y="1484784"/>
            <a:ext cx="4042792" cy="4752528"/>
          </a:xfrm>
        </p:spPr>
        <p:txBody>
          <a:bodyPr>
            <a:normAutofit/>
          </a:bodyPr>
          <a:lstStyle/>
          <a:p>
            <a:r>
              <a:rPr lang="en-US" sz="2800" dirty="0" smtClean="0"/>
              <a:t>De </a:t>
            </a:r>
            <a:r>
              <a:rPr lang="en-US" sz="2800" dirty="0" err="1" smtClean="0"/>
              <a:t>Lorme</a:t>
            </a:r>
            <a:r>
              <a:rPr lang="en-US" sz="2800" dirty="0" smtClean="0"/>
              <a:t> &amp; Watkins</a:t>
            </a:r>
          </a:p>
          <a:p>
            <a:pPr>
              <a:buFont typeface="Calibri" panose="020F0502020204030204" pitchFamily="34" charset="0"/>
              <a:buChar char="₋"/>
            </a:pPr>
            <a:r>
              <a:rPr lang="en-US" sz="2800" dirty="0" smtClean="0"/>
              <a:t>10 </a:t>
            </a:r>
            <a:r>
              <a:rPr lang="el-GR" sz="2800" dirty="0" err="1" smtClean="0"/>
              <a:t>επαν</a:t>
            </a:r>
            <a:r>
              <a:rPr lang="en-US" sz="2800" dirty="0"/>
              <a:t>.</a:t>
            </a:r>
            <a:r>
              <a:rPr lang="el-GR" sz="2800" dirty="0" smtClean="0"/>
              <a:t> ½ του 10ΕΜΑ</a:t>
            </a:r>
          </a:p>
          <a:p>
            <a:pPr>
              <a:buFont typeface="Calibri" panose="020F0502020204030204" pitchFamily="34" charset="0"/>
              <a:buChar char="₋"/>
            </a:pPr>
            <a:r>
              <a:rPr lang="el-GR" sz="2800" dirty="0" smtClean="0"/>
              <a:t>10 </a:t>
            </a:r>
            <a:r>
              <a:rPr lang="el-GR" sz="2800" dirty="0" err="1" smtClean="0"/>
              <a:t>επαν</a:t>
            </a:r>
            <a:r>
              <a:rPr lang="en-US" sz="2800" dirty="0" smtClean="0"/>
              <a:t>.</a:t>
            </a:r>
            <a:r>
              <a:rPr lang="el-GR" sz="2800" dirty="0" smtClean="0"/>
              <a:t> ¾       &gt;&gt;</a:t>
            </a:r>
          </a:p>
          <a:p>
            <a:pPr>
              <a:buFont typeface="Calibri" panose="020F0502020204030204" pitchFamily="34" charset="0"/>
              <a:buChar char="₋"/>
            </a:pPr>
            <a:r>
              <a:rPr lang="el-GR" sz="2800" dirty="0" smtClean="0"/>
              <a:t>10 </a:t>
            </a:r>
            <a:r>
              <a:rPr lang="el-GR" sz="2800" dirty="0" err="1" smtClean="0"/>
              <a:t>επαν</a:t>
            </a:r>
            <a:r>
              <a:rPr lang="el-GR" sz="2800" dirty="0" smtClean="0"/>
              <a:t>  </a:t>
            </a:r>
            <a:r>
              <a:rPr lang="el-GR" sz="2800" dirty="0"/>
              <a:t>ό</a:t>
            </a:r>
            <a:r>
              <a:rPr lang="el-GR" sz="2800" dirty="0" smtClean="0"/>
              <a:t>λου   &gt;&gt;</a:t>
            </a:r>
          </a:p>
          <a:p>
            <a:pPr>
              <a:buNone/>
            </a:pPr>
            <a:endParaRPr lang="el-GR" sz="2800" dirty="0" smtClean="0">
              <a:solidFill>
                <a:srgbClr val="C00000"/>
              </a:solidFill>
            </a:endParaRPr>
          </a:p>
          <a:p>
            <a:pPr>
              <a:buNone/>
            </a:pPr>
            <a:r>
              <a:rPr lang="el-GR" sz="2300" b="1" dirty="0" smtClean="0">
                <a:solidFill>
                  <a:srgbClr val="820000"/>
                </a:solidFill>
              </a:rPr>
              <a:t>30 επαναλήψεις, 4Φ /</a:t>
            </a:r>
            <a:r>
              <a:rPr lang="el-GR" sz="2300" b="1" dirty="0" err="1" smtClean="0">
                <a:solidFill>
                  <a:srgbClr val="820000"/>
                </a:solidFill>
              </a:rPr>
              <a:t>εβδ</a:t>
            </a:r>
            <a:endParaRPr lang="el-GR" sz="2300" b="1" dirty="0" smtClean="0">
              <a:solidFill>
                <a:srgbClr val="820000"/>
              </a:solidFill>
            </a:endParaRPr>
          </a:p>
          <a:p>
            <a:pPr>
              <a:buNone/>
            </a:pPr>
            <a:r>
              <a:rPr lang="el-GR" sz="2300" b="1" dirty="0" smtClean="0">
                <a:solidFill>
                  <a:srgbClr val="820000"/>
                </a:solidFill>
              </a:rPr>
              <a:t>Επανεξέταση κάθε εβδομάδα</a:t>
            </a:r>
            <a:endParaRPr lang="el-GR" sz="2300" b="1" dirty="0">
              <a:solidFill>
                <a:srgbClr val="820000"/>
              </a:solidFill>
            </a:endParaRPr>
          </a:p>
        </p:txBody>
      </p:sp>
      <p:sp>
        <p:nvSpPr>
          <p:cNvPr id="4" name="3 - Θέση περιεχομένου"/>
          <p:cNvSpPr>
            <a:spLocks noGrp="1"/>
          </p:cNvSpPr>
          <p:nvPr>
            <p:ph sz="half" idx="4294967295"/>
          </p:nvPr>
        </p:nvSpPr>
        <p:spPr>
          <a:xfrm>
            <a:off x="4499992" y="1479558"/>
            <a:ext cx="4464496" cy="5040313"/>
          </a:xfrm>
        </p:spPr>
        <p:txBody>
          <a:bodyPr/>
          <a:lstStyle/>
          <a:p>
            <a:r>
              <a:rPr lang="en-US" sz="2800" dirty="0" smtClean="0"/>
              <a:t>Macqueen</a:t>
            </a:r>
          </a:p>
          <a:p>
            <a:pPr>
              <a:buFont typeface="Calibri" panose="020F0502020204030204" pitchFamily="34" charset="0"/>
              <a:buChar char="₋"/>
            </a:pPr>
            <a:r>
              <a:rPr lang="el-GR" sz="2800" dirty="0" smtClean="0"/>
              <a:t>10 </a:t>
            </a:r>
            <a:r>
              <a:rPr lang="el-GR" sz="2800" dirty="0" err="1" smtClean="0"/>
              <a:t>επαν</a:t>
            </a:r>
            <a:r>
              <a:rPr lang="el-GR" sz="2800" dirty="0" smtClean="0"/>
              <a:t>. όλου του ΕΜΑ,     4 φορές</a:t>
            </a:r>
          </a:p>
          <a:p>
            <a:endParaRPr lang="el-GR" dirty="0" smtClean="0"/>
          </a:p>
          <a:p>
            <a:pPr>
              <a:buNone/>
            </a:pPr>
            <a:r>
              <a:rPr lang="el-GR" sz="2300" b="1" dirty="0" smtClean="0">
                <a:solidFill>
                  <a:srgbClr val="820000"/>
                </a:solidFill>
              </a:rPr>
              <a:t>40 επαναλήψεις ,3φ/εβδ</a:t>
            </a:r>
          </a:p>
          <a:p>
            <a:pPr>
              <a:buNone/>
            </a:pPr>
            <a:r>
              <a:rPr lang="el-GR" sz="2300" b="1" dirty="0" smtClean="0">
                <a:solidFill>
                  <a:srgbClr val="820000"/>
                </a:solidFill>
              </a:rPr>
              <a:t>Επανεξέταση κάθε 1-2 εβδομάδες</a:t>
            </a:r>
          </a:p>
          <a:p>
            <a:pPr>
              <a:buNone/>
            </a:pPr>
            <a:endParaRPr lang="el-GR" dirty="0">
              <a:solidFill>
                <a:srgbClr val="C00000"/>
              </a:solidFill>
            </a:endParaRPr>
          </a:p>
        </p:txBody>
      </p:sp>
      <p:cxnSp>
        <p:nvCxnSpPr>
          <p:cNvPr id="6" name="Ευθεία γραμμή σύνδεσης 5"/>
          <p:cNvCxnSpPr/>
          <p:nvPr/>
        </p:nvCxnSpPr>
        <p:spPr>
          <a:xfrm>
            <a:off x="4355976" y="1628800"/>
            <a:ext cx="0" cy="46085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725269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ΕΝΔΕΙΚΤΙΚΑ ΠΡΟΓΡΑΜΜΑΤΑ</a:t>
            </a:r>
            <a:endParaRPr lang="el-GR" dirty="0"/>
          </a:p>
        </p:txBody>
      </p:sp>
      <p:sp>
        <p:nvSpPr>
          <p:cNvPr id="3" name="2 - Θέση περιεχομένου"/>
          <p:cNvSpPr>
            <a:spLocks noGrp="1"/>
          </p:cNvSpPr>
          <p:nvPr>
            <p:ph idx="1"/>
          </p:nvPr>
        </p:nvSpPr>
        <p:spPr/>
        <p:txBody>
          <a:bodyPr>
            <a:normAutofit/>
          </a:bodyPr>
          <a:lstStyle/>
          <a:p>
            <a:r>
              <a:rPr lang="en-US" sz="2800" b="1" dirty="0" smtClean="0"/>
              <a:t>Oxford </a:t>
            </a:r>
            <a:r>
              <a:rPr lang="el-GR" sz="2800" b="1" dirty="0" smtClean="0"/>
              <a:t>ή </a:t>
            </a:r>
            <a:r>
              <a:rPr lang="en-US" sz="2800" b="1" dirty="0" err="1" smtClean="0"/>
              <a:t>Zinovieff</a:t>
            </a:r>
            <a:endParaRPr lang="en-US" sz="2800" b="1" dirty="0" smtClean="0"/>
          </a:p>
          <a:p>
            <a:pPr>
              <a:buFont typeface="Calibri" panose="020F0502020204030204" pitchFamily="34" charset="0"/>
              <a:buChar char="₋"/>
            </a:pPr>
            <a:r>
              <a:rPr lang="en-US" sz="2800" b="1" dirty="0" smtClean="0"/>
              <a:t>10 </a:t>
            </a:r>
            <a:r>
              <a:rPr lang="el-GR" sz="2800" dirty="0" err="1" smtClean="0"/>
              <a:t>επαν</a:t>
            </a:r>
            <a:r>
              <a:rPr lang="el-GR" sz="2800" dirty="0" smtClean="0"/>
              <a:t>. όλου του ΕΜΑ</a:t>
            </a:r>
          </a:p>
          <a:p>
            <a:pPr>
              <a:buFont typeface="Calibri" panose="020F0502020204030204" pitchFamily="34" charset="0"/>
              <a:buChar char="₋"/>
            </a:pPr>
            <a:r>
              <a:rPr lang="el-GR" sz="2800" b="1" dirty="0" smtClean="0"/>
              <a:t>10 </a:t>
            </a:r>
            <a:r>
              <a:rPr lang="el-GR" sz="2800" dirty="0" err="1" smtClean="0"/>
              <a:t>επαν</a:t>
            </a:r>
            <a:r>
              <a:rPr lang="el-GR" sz="2800" dirty="0" smtClean="0"/>
              <a:t>. -1/2 κ</a:t>
            </a:r>
            <a:r>
              <a:rPr lang="en-US" sz="2800" dirty="0" smtClean="0"/>
              <a:t>g</a:t>
            </a:r>
          </a:p>
          <a:p>
            <a:pPr>
              <a:buFont typeface="Calibri" panose="020F0502020204030204" pitchFamily="34" charset="0"/>
              <a:buChar char="₋"/>
            </a:pPr>
            <a:r>
              <a:rPr lang="en-US" sz="2800" dirty="0" smtClean="0"/>
              <a:t>………….</a:t>
            </a:r>
            <a:r>
              <a:rPr lang="el-GR" sz="2800" dirty="0" smtClean="0"/>
              <a:t>  </a:t>
            </a:r>
            <a:r>
              <a:rPr lang="en-US" sz="2800" dirty="0" smtClean="0"/>
              <a:t>-1kg</a:t>
            </a:r>
          </a:p>
          <a:p>
            <a:pPr>
              <a:buFont typeface="Calibri" panose="020F0502020204030204" pitchFamily="34" charset="0"/>
              <a:buChar char="₋"/>
            </a:pPr>
            <a:r>
              <a:rPr lang="en-US" sz="2800" dirty="0" smtClean="0"/>
              <a:t>………….</a:t>
            </a:r>
            <a:r>
              <a:rPr lang="el-GR" sz="2800" dirty="0" smtClean="0"/>
              <a:t>  </a:t>
            </a:r>
            <a:r>
              <a:rPr lang="en-US" sz="2800" dirty="0" smtClean="0"/>
              <a:t>-1,1/2 kg</a:t>
            </a:r>
          </a:p>
          <a:p>
            <a:pPr>
              <a:buFont typeface="Calibri" panose="020F0502020204030204" pitchFamily="34" charset="0"/>
              <a:buChar char="₋"/>
            </a:pPr>
            <a:r>
              <a:rPr lang="en-US" sz="2800" dirty="0" smtClean="0"/>
              <a:t>………….</a:t>
            </a:r>
            <a:r>
              <a:rPr lang="el-GR" sz="2800" dirty="0" smtClean="0"/>
              <a:t>  </a:t>
            </a:r>
            <a:r>
              <a:rPr lang="en-US" sz="2800" dirty="0" smtClean="0"/>
              <a:t>-4,1/2 kg</a:t>
            </a:r>
            <a:endParaRPr lang="el-GR" sz="2800" dirty="0"/>
          </a:p>
        </p:txBody>
      </p:sp>
      <p:sp>
        <p:nvSpPr>
          <p:cNvPr id="4" name="3 - Θέση περιεχομένου"/>
          <p:cNvSpPr>
            <a:spLocks noGrp="1"/>
          </p:cNvSpPr>
          <p:nvPr>
            <p:ph sz="half" idx="4294967295"/>
          </p:nvPr>
        </p:nvSpPr>
        <p:spPr>
          <a:xfrm>
            <a:off x="4788024" y="1480429"/>
            <a:ext cx="4038600" cy="5040313"/>
          </a:xfrm>
        </p:spPr>
        <p:txBody>
          <a:bodyPr/>
          <a:lstStyle/>
          <a:p>
            <a:r>
              <a:rPr lang="en-US" sz="2400" b="1" dirty="0" smtClean="0"/>
              <a:t>100</a:t>
            </a:r>
            <a:r>
              <a:rPr lang="en-US" sz="2400" b="1" dirty="0" smtClean="0">
                <a:solidFill>
                  <a:srgbClr val="C00000"/>
                </a:solidFill>
              </a:rPr>
              <a:t> </a:t>
            </a:r>
            <a:r>
              <a:rPr lang="el-GR" sz="2400" b="1" dirty="0" smtClean="0">
                <a:solidFill>
                  <a:srgbClr val="820000"/>
                </a:solidFill>
              </a:rPr>
              <a:t>επαν.,5 φ / εβδομάδα,</a:t>
            </a:r>
          </a:p>
          <a:p>
            <a:pPr>
              <a:buFont typeface="Calibri" panose="020F0502020204030204" pitchFamily="34" charset="0"/>
              <a:buChar char="₋"/>
            </a:pPr>
            <a:r>
              <a:rPr lang="el-GR" sz="2400" b="1" dirty="0" smtClean="0"/>
              <a:t>ΕΜΑ</a:t>
            </a:r>
            <a:r>
              <a:rPr lang="el-GR" sz="2400" b="1" dirty="0" smtClean="0">
                <a:solidFill>
                  <a:srgbClr val="C00000"/>
                </a:solidFill>
              </a:rPr>
              <a:t> </a:t>
            </a:r>
            <a:r>
              <a:rPr lang="el-GR" sz="2400" b="1" dirty="0" smtClean="0">
                <a:solidFill>
                  <a:srgbClr val="820000"/>
                </a:solidFill>
              </a:rPr>
              <a:t>μπορεί να αυξάνει κάθε μέρα, αλλά η </a:t>
            </a:r>
            <a:r>
              <a:rPr lang="el-GR" sz="2400" b="1" dirty="0" smtClean="0"/>
              <a:t>ΜΑ</a:t>
            </a:r>
            <a:r>
              <a:rPr lang="el-GR" sz="2400" b="1" dirty="0" smtClean="0">
                <a:solidFill>
                  <a:srgbClr val="C00000"/>
                </a:solidFill>
              </a:rPr>
              <a:t> </a:t>
            </a:r>
            <a:r>
              <a:rPr lang="el-GR" sz="2400" b="1" dirty="0" smtClean="0">
                <a:solidFill>
                  <a:srgbClr val="820000"/>
                </a:solidFill>
              </a:rPr>
              <a:t>επανεξετάζεται λιγότερο συχνά</a:t>
            </a:r>
          </a:p>
          <a:p>
            <a:pPr>
              <a:buFont typeface="Calibri" panose="020F0502020204030204" pitchFamily="34" charset="0"/>
              <a:buChar char="₋"/>
            </a:pPr>
            <a:r>
              <a:rPr lang="el-GR" sz="2400" b="1" dirty="0" smtClean="0">
                <a:solidFill>
                  <a:srgbClr val="820000"/>
                </a:solidFill>
              </a:rPr>
              <a:t>Αν το </a:t>
            </a:r>
            <a:r>
              <a:rPr lang="el-GR" sz="2400" b="1" dirty="0" smtClean="0"/>
              <a:t>ΕΜΑ</a:t>
            </a:r>
            <a:r>
              <a:rPr lang="el-GR" sz="2400" b="1" dirty="0" smtClean="0">
                <a:solidFill>
                  <a:srgbClr val="C00000"/>
                </a:solidFill>
              </a:rPr>
              <a:t> </a:t>
            </a:r>
            <a:r>
              <a:rPr lang="el-GR" sz="2400" b="1" dirty="0" smtClean="0">
                <a:solidFill>
                  <a:srgbClr val="820000"/>
                </a:solidFill>
              </a:rPr>
              <a:t>είναι </a:t>
            </a:r>
            <a:r>
              <a:rPr lang="el-GR" sz="2400" b="1" dirty="0" err="1" smtClean="0">
                <a:solidFill>
                  <a:srgbClr val="820000"/>
                </a:solidFill>
              </a:rPr>
              <a:t>λιγοτερο</a:t>
            </a:r>
            <a:r>
              <a:rPr lang="el-GR" sz="2400" b="1" dirty="0" smtClean="0">
                <a:solidFill>
                  <a:srgbClr val="820000"/>
                </a:solidFill>
              </a:rPr>
              <a:t> από 5 κ </a:t>
            </a:r>
            <a:r>
              <a:rPr lang="el-GR" sz="2400" b="1" dirty="0" err="1" smtClean="0">
                <a:solidFill>
                  <a:srgbClr val="820000"/>
                </a:solidFill>
              </a:rPr>
              <a:t>τοτε</a:t>
            </a:r>
            <a:r>
              <a:rPr lang="el-GR" sz="2400" b="1" dirty="0" smtClean="0">
                <a:solidFill>
                  <a:srgbClr val="820000"/>
                </a:solidFill>
              </a:rPr>
              <a:t> οι </a:t>
            </a:r>
            <a:r>
              <a:rPr lang="el-GR" sz="2400" b="1" dirty="0" err="1" smtClean="0">
                <a:solidFill>
                  <a:srgbClr val="820000"/>
                </a:solidFill>
              </a:rPr>
              <a:t>αλλαγες</a:t>
            </a:r>
            <a:r>
              <a:rPr lang="el-GR" sz="2400" b="1" dirty="0" smtClean="0">
                <a:solidFill>
                  <a:srgbClr val="820000"/>
                </a:solidFill>
              </a:rPr>
              <a:t> </a:t>
            </a:r>
            <a:r>
              <a:rPr lang="el-GR" sz="2400" b="1" dirty="0" err="1" smtClean="0">
                <a:solidFill>
                  <a:srgbClr val="820000"/>
                </a:solidFill>
              </a:rPr>
              <a:t>γινονται</a:t>
            </a:r>
            <a:r>
              <a:rPr lang="el-GR" sz="2400" b="1" dirty="0" smtClean="0">
                <a:solidFill>
                  <a:srgbClr val="820000"/>
                </a:solidFill>
              </a:rPr>
              <a:t> στο ¼</a:t>
            </a:r>
          </a:p>
          <a:p>
            <a:pPr>
              <a:buFont typeface="Calibri" panose="020F0502020204030204" pitchFamily="34" charset="0"/>
              <a:buChar char="₋"/>
            </a:pPr>
            <a:r>
              <a:rPr lang="el-GR" sz="2400" b="1" dirty="0" smtClean="0">
                <a:solidFill>
                  <a:srgbClr val="820000"/>
                </a:solidFill>
              </a:rPr>
              <a:t>Μπορεί να χρησιμοποιηθεί και για προγράμματα αντοχής</a:t>
            </a:r>
            <a:endParaRPr lang="el-GR" sz="2400" b="1" dirty="0">
              <a:solidFill>
                <a:srgbClr val="820000"/>
              </a:solidFill>
            </a:endParaRPr>
          </a:p>
        </p:txBody>
      </p:sp>
      <p:cxnSp>
        <p:nvCxnSpPr>
          <p:cNvPr id="5" name="Ευθεία γραμμή σύνδεσης 4"/>
          <p:cNvCxnSpPr/>
          <p:nvPr/>
        </p:nvCxnSpPr>
        <p:spPr>
          <a:xfrm>
            <a:off x="4499992" y="1628800"/>
            <a:ext cx="0" cy="46085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6764617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 calcmode="lin" valueType="num">
                                      <p:cBhvr additive="base">
                                        <p:cTn id="5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anim calcmode="lin" valueType="num">
                                      <p:cBhvr additive="base">
                                        <p:cTn id="5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 calcmode="lin" valueType="num">
                                      <p:cBhvr additive="base">
                                        <p:cTn id="6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ΕΝΔΕΙΚΤΙΚΑ ΠΡΟΓΡΑΜΜΑΤΑ</a:t>
            </a:r>
            <a:endParaRPr lang="el-GR" dirty="0"/>
          </a:p>
        </p:txBody>
      </p:sp>
      <p:sp>
        <p:nvSpPr>
          <p:cNvPr id="3" name="2 - Θέση περιεχομένου"/>
          <p:cNvSpPr>
            <a:spLocks noGrp="1"/>
          </p:cNvSpPr>
          <p:nvPr>
            <p:ph idx="1"/>
          </p:nvPr>
        </p:nvSpPr>
        <p:spPr>
          <a:xfrm>
            <a:off x="457200" y="1484784"/>
            <a:ext cx="4042792" cy="4752528"/>
          </a:xfrm>
        </p:spPr>
        <p:txBody>
          <a:bodyPr>
            <a:normAutofit/>
          </a:bodyPr>
          <a:lstStyle/>
          <a:p>
            <a:r>
              <a:rPr lang="el-GR" sz="2800" dirty="0" smtClean="0"/>
              <a:t>Κυκλικά</a:t>
            </a:r>
          </a:p>
          <a:p>
            <a:pPr indent="15875">
              <a:buNone/>
            </a:pPr>
            <a:r>
              <a:rPr lang="el-GR" sz="2800" dirty="0" smtClean="0"/>
              <a:t>Σειρά ασκήσεων ολοκλήρου του σώματος κυρίως για </a:t>
            </a:r>
            <a:r>
              <a:rPr lang="el-GR" sz="2800" dirty="0" err="1" smtClean="0"/>
              <a:t>καρδιαναπνευστικούς</a:t>
            </a:r>
            <a:r>
              <a:rPr lang="el-GR" sz="2800" dirty="0" smtClean="0"/>
              <a:t> ή Λογούς αντοχής</a:t>
            </a:r>
            <a:endParaRPr lang="el-GR" sz="2800" dirty="0"/>
          </a:p>
        </p:txBody>
      </p:sp>
      <p:sp>
        <p:nvSpPr>
          <p:cNvPr id="4" name="3 - Θέση περιεχομένου"/>
          <p:cNvSpPr>
            <a:spLocks noGrp="1"/>
          </p:cNvSpPr>
          <p:nvPr>
            <p:ph sz="half" idx="4294967295"/>
          </p:nvPr>
        </p:nvSpPr>
        <p:spPr>
          <a:xfrm>
            <a:off x="4788024" y="1484784"/>
            <a:ext cx="4182616" cy="4896966"/>
          </a:xfrm>
        </p:spPr>
        <p:txBody>
          <a:bodyPr>
            <a:normAutofit/>
          </a:bodyPr>
          <a:lstStyle/>
          <a:p>
            <a:r>
              <a:rPr lang="el-GR" sz="2800" dirty="0" smtClean="0"/>
              <a:t>Ένας κύκλος συνήθως περιλαμβάνει 6-8 </a:t>
            </a:r>
            <a:r>
              <a:rPr lang="el-GR" sz="2800" dirty="0" err="1" smtClean="0"/>
              <a:t>ασκ</a:t>
            </a:r>
            <a:r>
              <a:rPr lang="el-GR" sz="2800" dirty="0" smtClean="0"/>
              <a:t>. Από απλές ελεύθερες έως μικρής αντίστασης</a:t>
            </a:r>
            <a:endParaRPr lang="el-GR" sz="2800" dirty="0"/>
          </a:p>
        </p:txBody>
      </p:sp>
    </p:spTree>
    <p:extLst>
      <p:ext uri="{BB962C8B-B14F-4D97-AF65-F5344CB8AC3E}">
        <p14:creationId xmlns="" xmlns:p14="http://schemas.microsoft.com/office/powerpoint/2010/main" val="26944709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rtlCol="0">
            <a:normAutofit fontScale="90000"/>
          </a:bodyPr>
          <a:lstStyle/>
          <a:p>
            <a:pPr>
              <a:defRPr/>
            </a:pPr>
            <a:r>
              <a:rPr lang="el-GR" dirty="0" smtClean="0"/>
              <a:t>Θεραπευτική Άσκηση </a:t>
            </a:r>
            <a:br>
              <a:rPr lang="el-GR" dirty="0" smtClean="0"/>
            </a:br>
            <a:r>
              <a:rPr lang="el-GR" dirty="0" smtClean="0"/>
              <a:t>Βασικός </a:t>
            </a:r>
            <a:r>
              <a:rPr lang="el-GR" dirty="0"/>
              <a:t>Κανόνας</a:t>
            </a:r>
            <a:endParaRPr lang="el-GR" dirty="0" smtClean="0"/>
          </a:p>
        </p:txBody>
      </p:sp>
      <p:sp>
        <p:nvSpPr>
          <p:cNvPr id="131075" name="Rectangle 3"/>
          <p:cNvSpPr>
            <a:spLocks noGrp="1" noChangeArrowheads="1"/>
          </p:cNvSpPr>
          <p:nvPr>
            <p:ph idx="1"/>
          </p:nvPr>
        </p:nvSpPr>
        <p:spPr>
          <a:xfrm>
            <a:off x="457200" y="1484784"/>
            <a:ext cx="8229600" cy="1008112"/>
          </a:xfrm>
          <a:ln w="28575">
            <a:solidFill>
              <a:srgbClr val="333399"/>
            </a:solidFill>
          </a:ln>
        </p:spPr>
        <p:txBody>
          <a:bodyPr rtlCol="0">
            <a:normAutofit/>
          </a:bodyPr>
          <a:lstStyle/>
          <a:p>
            <a:pPr>
              <a:spcBef>
                <a:spcPts val="0"/>
              </a:spcBef>
              <a:defRPr/>
            </a:pPr>
            <a:r>
              <a:rPr lang="el-GR" sz="2800" dirty="0" smtClean="0"/>
              <a:t>Δεν είναι Δυνατή η Αύξηση της Δύναμης Χωρίς την Εφαρμογή Επιβάρυνσης.</a:t>
            </a:r>
          </a:p>
        </p:txBody>
      </p:sp>
      <p:sp>
        <p:nvSpPr>
          <p:cNvPr id="2" name="Ορθογώνιο 1"/>
          <p:cNvSpPr/>
          <p:nvPr/>
        </p:nvSpPr>
        <p:spPr>
          <a:xfrm>
            <a:off x="464432" y="3881181"/>
            <a:ext cx="8229600" cy="954107"/>
          </a:xfrm>
          <a:prstGeom prst="rect">
            <a:avLst/>
          </a:prstGeom>
          <a:ln w="28575">
            <a:solidFill>
              <a:schemeClr val="accent2">
                <a:lumMod val="75000"/>
              </a:schemeClr>
            </a:solidFill>
          </a:ln>
        </p:spPr>
        <p:txBody>
          <a:bodyPr wrap="square">
            <a:spAutoFit/>
          </a:bodyPr>
          <a:lstStyle/>
          <a:p>
            <a:pPr marL="457200" indent="-457200" eaLnBrk="1" fontAlgn="auto" hangingPunct="1">
              <a:spcAft>
                <a:spcPts val="0"/>
              </a:spcAft>
              <a:buFont typeface="Arial" panose="020B0604020202020204" pitchFamily="34" charset="0"/>
              <a:buChar char="•"/>
              <a:defRPr/>
            </a:pPr>
            <a:r>
              <a:rPr lang="el-GR" sz="2800" dirty="0">
                <a:latin typeface="+mn-lt"/>
              </a:rPr>
              <a:t>Άσκηση χωρίς Επιβάρυνση ίσως δεν είναι σε θέση να Διατηρήσει την Υπάρχουσα </a:t>
            </a:r>
            <a:r>
              <a:rPr lang="el-GR" sz="2800" dirty="0" smtClean="0">
                <a:latin typeface="+mn-lt"/>
              </a:rPr>
              <a:t>Δύναμη</a:t>
            </a:r>
            <a:endParaRPr lang="el-GR" sz="2800" dirty="0">
              <a:latin typeface="+mn-lt"/>
            </a:endParaRPr>
          </a:p>
        </p:txBody>
      </p:sp>
      <p:sp>
        <p:nvSpPr>
          <p:cNvPr id="3" name="Ορθογώνιο 2"/>
          <p:cNvSpPr/>
          <p:nvPr/>
        </p:nvSpPr>
        <p:spPr>
          <a:xfrm>
            <a:off x="465988" y="2709985"/>
            <a:ext cx="8228044" cy="954107"/>
          </a:xfrm>
          <a:prstGeom prst="rect">
            <a:avLst/>
          </a:prstGeom>
          <a:ln w="28575">
            <a:solidFill>
              <a:srgbClr val="7030A0"/>
            </a:solidFill>
          </a:ln>
        </p:spPr>
        <p:txBody>
          <a:bodyPr wrap="square">
            <a:spAutoFit/>
          </a:bodyPr>
          <a:lstStyle/>
          <a:p>
            <a:pPr marL="457200" indent="-457200" eaLnBrk="1" fontAlgn="auto" hangingPunct="1">
              <a:spcAft>
                <a:spcPts val="0"/>
              </a:spcAft>
              <a:buFont typeface="Arial" panose="020B0604020202020204" pitchFamily="34" charset="0"/>
              <a:buChar char="•"/>
              <a:defRPr/>
            </a:pPr>
            <a:r>
              <a:rPr lang="el-GR" sz="2800" dirty="0">
                <a:latin typeface="+mn-lt"/>
              </a:rPr>
              <a:t>Ο Μυς θα πρέπει να Ασκείται στα Όρια της Δύναμής του.</a:t>
            </a:r>
          </a:p>
        </p:txBody>
      </p:sp>
    </p:spTree>
    <p:extLst>
      <p:ext uri="{BB962C8B-B14F-4D97-AF65-F5344CB8AC3E}">
        <p14:creationId xmlns="" xmlns:p14="http://schemas.microsoft.com/office/powerpoint/2010/main" val="17614751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4"/>
          <p:cNvGraphicFramePr>
            <a:graphicFrameLocks noGrp="1"/>
          </p:cNvGraphicFramePr>
          <p:nvPr>
            <p:extLst>
              <p:ext uri="{D42A27DB-BD31-4B8C-83A1-F6EECF244321}">
                <p14:modId xmlns="" xmlns:p14="http://schemas.microsoft.com/office/powerpoint/2010/main" val="968934285"/>
              </p:ext>
            </p:extLst>
          </p:nvPr>
        </p:nvGraphicFramePr>
        <p:xfrm>
          <a:off x="179512" y="116632"/>
          <a:ext cx="8784977" cy="6624736"/>
        </p:xfrm>
        <a:graphic>
          <a:graphicData uri="http://schemas.openxmlformats.org/drawingml/2006/table">
            <a:tbl>
              <a:tblPr firstRow="1" bandRow="1">
                <a:tableStyleId>{5C22544A-7EE6-4342-B048-85BDC9FD1C3A}</a:tableStyleId>
              </a:tblPr>
              <a:tblGrid>
                <a:gridCol w="1824535"/>
                <a:gridCol w="2743205"/>
                <a:gridCol w="2274267"/>
                <a:gridCol w="1942970"/>
              </a:tblGrid>
              <a:tr h="691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dirty="0" smtClean="0">
                          <a:ln>
                            <a:noFill/>
                          </a:ln>
                          <a:effectLst/>
                        </a:rPr>
                        <a:t>Πρόγραμμα</a:t>
                      </a:r>
                      <a:endParaRPr kumimoji="0" lang="el-GR" sz="1800" b="0" i="0" u="none" strike="noStrike" cap="none" normalizeH="0" baseline="0" dirty="0" smtClean="0">
                        <a:ln>
                          <a:noFill/>
                        </a:ln>
                        <a:solidFill>
                          <a:schemeClr val="accent3">
                            <a:lumMod val="60000"/>
                            <a:lumOff val="40000"/>
                          </a:schemeClr>
                        </a:solidFill>
                        <a:effectLst/>
                        <a:latin typeface="Georgia"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dirty="0" smtClean="0">
                          <a:ln>
                            <a:noFill/>
                          </a:ln>
                          <a:effectLst/>
                        </a:rPr>
                        <a:t>Σειρά Επαναλήψεων</a:t>
                      </a:r>
                      <a:endParaRPr kumimoji="0" lang="el-GR" sz="1800" b="0" i="0" u="none" strike="noStrike" cap="none" normalizeH="0" baseline="0" dirty="0" smtClean="0">
                        <a:ln>
                          <a:noFill/>
                        </a:ln>
                        <a:solidFill>
                          <a:schemeClr val="accent3">
                            <a:lumMod val="60000"/>
                            <a:lumOff val="40000"/>
                          </a:schemeClr>
                        </a:solidFill>
                        <a:effectLst/>
                        <a:latin typeface="Palatino Linotype"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dirty="0" smtClean="0">
                          <a:ln>
                            <a:noFill/>
                          </a:ln>
                          <a:effectLst/>
                        </a:rPr>
                        <a:t>Εφαρμοζόμενη Αντίσταση</a:t>
                      </a:r>
                      <a:endParaRPr kumimoji="0" lang="el-GR" sz="1800" b="0" i="0" u="none" strike="noStrike" cap="none" normalizeH="0" baseline="0" dirty="0" smtClean="0">
                        <a:ln>
                          <a:noFill/>
                        </a:ln>
                        <a:solidFill>
                          <a:schemeClr val="accent3">
                            <a:lumMod val="60000"/>
                            <a:lumOff val="40000"/>
                          </a:schemeClr>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dirty="0" smtClean="0">
                          <a:ln>
                            <a:noFill/>
                          </a:ln>
                          <a:effectLst/>
                        </a:rPr>
                        <a:t>Επαναλήψεις</a:t>
                      </a:r>
                      <a:endParaRPr kumimoji="0" lang="el-GR" sz="1800" b="0" i="0" u="none" strike="noStrike" cap="none" normalizeH="0" baseline="0" dirty="0" smtClean="0">
                        <a:ln>
                          <a:noFill/>
                        </a:ln>
                        <a:solidFill>
                          <a:schemeClr val="accent3">
                            <a:lumMod val="60000"/>
                            <a:lumOff val="40000"/>
                          </a:schemeClr>
                        </a:solidFill>
                        <a:effectLst/>
                        <a:latin typeface="Arial" charset="0"/>
                      </a:endParaRPr>
                    </a:p>
                  </a:txBody>
                  <a:tcPr anchor="ctr" horzOverflow="overflow"/>
                </a:tc>
              </a:tr>
              <a:tr h="9556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DeLorme</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1</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2</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3</a:t>
                      </a:r>
                      <a:endParaRPr kumimoji="0" lang="en-US" sz="18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50% 10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75% 10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100% 10 RM</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10</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r>
              <a:tr h="9556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Oxford</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smtClean="0">
                          <a:ln>
                            <a:noFill/>
                          </a:ln>
                          <a:effectLst/>
                        </a:rPr>
                        <a:t>1</a:t>
                      </a:r>
                      <a:endParaRPr kumimoji="0" lang="el-GR" sz="1800" u="none" strike="noStrike" cap="none" normalizeH="0" baseline="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smtClean="0">
                          <a:ln>
                            <a:noFill/>
                          </a:ln>
                          <a:effectLst/>
                        </a:rPr>
                        <a:t>2</a:t>
                      </a:r>
                      <a:endParaRPr kumimoji="0" lang="el-GR" sz="1800" u="none" strike="noStrike" cap="none" normalizeH="0" baseline="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smtClean="0">
                          <a:ln>
                            <a:noFill/>
                          </a:ln>
                          <a:effectLst/>
                        </a:rPr>
                        <a:t>3</a:t>
                      </a:r>
                      <a:endParaRPr kumimoji="0" lang="en-US" sz="18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100% 10 RM </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75% 10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50% 10 RM</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10</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r>
              <a:tr h="6769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McQueen</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u="none" strike="noStrike" cap="none" normalizeH="0" baseline="0" smtClean="0">
                          <a:ln>
                            <a:noFill/>
                          </a:ln>
                          <a:effectLst/>
                        </a:rPr>
                        <a:t>3</a:t>
                      </a:r>
                      <a:endParaRPr kumimoji="0" lang="el-GR" sz="1800" u="none" strike="noStrike" cap="none" normalizeH="0" baseline="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smtClean="0">
                          <a:ln>
                            <a:noFill/>
                          </a:ln>
                          <a:effectLst/>
                        </a:rPr>
                        <a:t>4-5</a:t>
                      </a:r>
                      <a:endParaRPr kumimoji="0" lang="de-DE" sz="18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u="none" strike="noStrike" cap="none" normalizeH="0" baseline="0" dirty="0" smtClean="0">
                          <a:ln>
                            <a:noFill/>
                          </a:ln>
                          <a:effectLst/>
                        </a:rPr>
                        <a:t>100% 10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smtClean="0">
                          <a:ln>
                            <a:noFill/>
                          </a:ln>
                          <a:effectLst/>
                        </a:rPr>
                        <a:t>100% 2-3 RM</a:t>
                      </a:r>
                      <a:endParaRPr kumimoji="0" lang="de-DE"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u="none" strike="noStrike" cap="none" normalizeH="0" baseline="0" dirty="0" smtClean="0">
                          <a:ln>
                            <a:noFill/>
                          </a:ln>
                          <a:effectLst/>
                        </a:rPr>
                        <a:t>10</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smtClean="0">
                          <a:ln>
                            <a:noFill/>
                          </a:ln>
                          <a:effectLst/>
                        </a:rPr>
                        <a:t>2-3</a:t>
                      </a:r>
                      <a:endParaRPr kumimoji="0" lang="de-DE" sz="1800" b="0" i="0" u="none" strike="noStrike" cap="none" normalizeH="0" baseline="0" dirty="0" smtClean="0">
                        <a:ln>
                          <a:noFill/>
                        </a:ln>
                        <a:solidFill>
                          <a:schemeClr val="tx1"/>
                        </a:solidFill>
                        <a:effectLst/>
                        <a:latin typeface="Arial" charset="0"/>
                      </a:endParaRPr>
                    </a:p>
                  </a:txBody>
                  <a:tcPr anchor="ctr" horzOverflow="overflow"/>
                </a:tc>
              </a:tr>
              <a:tr h="18157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u="none" strike="noStrike" cap="none" normalizeH="0" baseline="0" dirty="0" smtClean="0">
                          <a:ln>
                            <a:noFill/>
                          </a:ln>
                          <a:effectLst/>
                        </a:rPr>
                        <a:t>Sanders</a:t>
                      </a:r>
                      <a:endParaRPr kumimoji="0" lang="de-DE"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dirty="0" smtClean="0">
                          <a:ln>
                            <a:noFill/>
                          </a:ln>
                          <a:effectLst/>
                        </a:rPr>
                        <a:t>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1</a:t>
                      </a:r>
                      <a:r>
                        <a:rPr kumimoji="0" lang="el-GR" sz="1800" u="none" strike="noStrike" cap="none" normalizeH="0" baseline="30000" dirty="0" smtClean="0">
                          <a:ln>
                            <a:noFill/>
                          </a:ln>
                          <a:effectLst/>
                        </a:rPr>
                        <a:t>η</a:t>
                      </a:r>
                      <a:r>
                        <a:rPr kumimoji="0" lang="el-GR" sz="1800" u="none" strike="noStrike" cap="none" normalizeH="0" baseline="0" dirty="0" smtClean="0">
                          <a:ln>
                            <a:noFill/>
                          </a:ln>
                          <a:effectLst/>
                        </a:rPr>
                        <a:t> ημέρα- 4 </a:t>
                      </a:r>
                      <a:r>
                        <a:rPr kumimoji="0" lang="en-US" sz="1800" u="none" strike="noStrike" cap="none" normalizeH="0" baseline="0" dirty="0" smtClean="0">
                          <a:ln>
                            <a:noFill/>
                          </a:ln>
                          <a:effectLst/>
                        </a:rPr>
                        <a:t>sets</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2</a:t>
                      </a:r>
                      <a:r>
                        <a:rPr kumimoji="0" lang="el-GR" sz="1800" u="none" strike="noStrike" cap="none" normalizeH="0" baseline="30000" dirty="0" smtClean="0">
                          <a:ln>
                            <a:noFill/>
                          </a:ln>
                          <a:effectLst/>
                        </a:rPr>
                        <a:t>η</a:t>
                      </a:r>
                      <a:r>
                        <a:rPr kumimoji="0" lang="el-GR" sz="1800" u="none" strike="noStrike" cap="none" normalizeH="0" baseline="0" dirty="0" smtClean="0">
                          <a:ln>
                            <a:noFill/>
                          </a:ln>
                          <a:effectLst/>
                        </a:rPr>
                        <a:t> ημέρα- 4 </a:t>
                      </a:r>
                      <a:r>
                        <a:rPr kumimoji="0" lang="en-US" sz="1800" u="none" strike="noStrike" cap="none" normalizeH="0" baseline="0" dirty="0" smtClean="0">
                          <a:ln>
                            <a:noFill/>
                          </a:ln>
                          <a:effectLst/>
                        </a:rPr>
                        <a:t>sets</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3</a:t>
                      </a:r>
                      <a:r>
                        <a:rPr kumimoji="0" lang="el-GR" sz="1800" u="none" strike="noStrike" cap="none" normalizeH="0" baseline="30000" dirty="0" smtClean="0">
                          <a:ln>
                            <a:noFill/>
                          </a:ln>
                          <a:effectLst/>
                        </a:rPr>
                        <a:t>η</a:t>
                      </a:r>
                      <a:r>
                        <a:rPr kumimoji="0" lang="el-GR" sz="1800" u="none" strike="noStrike" cap="none" normalizeH="0" baseline="0" dirty="0" smtClean="0">
                          <a:ln>
                            <a:noFill/>
                          </a:ln>
                          <a:effectLst/>
                        </a:rPr>
                        <a:t> ημέρα- 1 </a:t>
                      </a:r>
                      <a:r>
                        <a:rPr kumimoji="0" lang="en-US" sz="1800" u="none" strike="noStrike" cap="none" normalizeH="0" baseline="0" dirty="0" smtClean="0">
                          <a:ln>
                            <a:noFill/>
                          </a:ln>
                          <a:effectLst/>
                        </a:rPr>
                        <a:t>set</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                2 </a:t>
                      </a:r>
                      <a:r>
                        <a:rPr kumimoji="0" lang="en-US" sz="1800" u="none" strike="noStrike" cap="none" normalizeH="0" baseline="0" dirty="0" smtClean="0">
                          <a:ln>
                            <a:noFill/>
                          </a:ln>
                          <a:effectLst/>
                        </a:rPr>
                        <a:t>sets</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                </a:t>
                      </a:r>
                      <a:r>
                        <a:rPr kumimoji="0" lang="en-US" sz="1800" u="none" strike="noStrike" cap="none" normalizeH="0" baseline="0" dirty="0" smtClean="0">
                          <a:ln>
                            <a:noFill/>
                          </a:ln>
                          <a:effectLst/>
                        </a:rPr>
                        <a:t>3 sets</a:t>
                      </a:r>
                      <a:endParaRPr kumimoji="0" lang="en-US" sz="18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100% 5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100% 5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100% 3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100% 5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100% 3 RM</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100% 2 RM</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5</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5</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5</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5</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5</a:t>
                      </a:r>
                      <a:endParaRPr kumimoji="0" lang="el-GR" sz="18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smtClean="0">
                          <a:ln>
                            <a:noFill/>
                          </a:ln>
                          <a:effectLst/>
                        </a:rPr>
                        <a:t>5</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r>
              <a:tr h="15290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Knight’s DAPRE</a:t>
                      </a:r>
                      <a:endParaRPr kumimoji="0" lang="en-US" sz="1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smtClean="0">
                          <a:ln>
                            <a:noFill/>
                          </a:ln>
                          <a:effectLst/>
                        </a:rPr>
                        <a:t>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smtClean="0">
                          <a:ln>
                            <a:noFill/>
                          </a:ln>
                          <a:effectLst/>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smtClean="0">
                          <a:ln>
                            <a:noFill/>
                          </a:ln>
                          <a:effectLst/>
                        </a:rPr>
                        <a:t>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smtClean="0">
                          <a:ln>
                            <a:noFill/>
                          </a:ln>
                          <a:effectLst/>
                        </a:rPr>
                        <a:t>4</a:t>
                      </a:r>
                      <a:endParaRPr kumimoji="0" lang="el-GR" sz="18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smtClean="0">
                          <a:ln>
                            <a:noFill/>
                          </a:ln>
                          <a:effectLst/>
                        </a:rPr>
                        <a:t>50% 10 </a:t>
                      </a:r>
                      <a:r>
                        <a:rPr kumimoji="0" lang="en-US" sz="1800" u="none" strike="noStrike" cap="none" normalizeH="0" baseline="0" smtClean="0">
                          <a:ln>
                            <a:noFill/>
                          </a:ln>
                          <a:effectLst/>
                        </a:rPr>
                        <a:t>RM</a:t>
                      </a:r>
                      <a:endParaRPr kumimoji="0" lang="el-GR" sz="1800" u="none" strike="noStrike" cap="none" normalizeH="0" baseline="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smtClean="0">
                          <a:ln>
                            <a:noFill/>
                          </a:ln>
                          <a:effectLst/>
                        </a:rPr>
                        <a:t>75% 10 </a:t>
                      </a:r>
                      <a:r>
                        <a:rPr kumimoji="0" lang="en-US" sz="1800" u="none" strike="noStrike" cap="none" normalizeH="0" baseline="0" smtClean="0">
                          <a:ln>
                            <a:noFill/>
                          </a:ln>
                          <a:effectLst/>
                        </a:rPr>
                        <a:t>RM</a:t>
                      </a:r>
                      <a:endParaRPr kumimoji="0" lang="el-GR" sz="1800" u="none" strike="noStrike" cap="none" normalizeH="0" baseline="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smtClean="0">
                          <a:ln>
                            <a:noFill/>
                          </a:ln>
                          <a:effectLst/>
                        </a:rPr>
                        <a:t>100% 10 </a:t>
                      </a:r>
                      <a:r>
                        <a:rPr kumimoji="0" lang="en-US" sz="1800" u="none" strike="noStrike" cap="none" normalizeH="0" baseline="0" smtClean="0">
                          <a:ln>
                            <a:noFill/>
                          </a:ln>
                          <a:effectLst/>
                        </a:rPr>
                        <a:t>RM</a:t>
                      </a:r>
                      <a:endParaRPr kumimoji="0" lang="el-GR" sz="1800" u="none" strike="noStrike" cap="none" normalizeH="0" baseline="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smtClean="0">
                          <a:ln>
                            <a:noFill/>
                          </a:ln>
                          <a:effectLst/>
                        </a:rPr>
                        <a:t>προσαρμογή</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smtClean="0">
                          <a:ln>
                            <a:noFill/>
                          </a:ln>
                          <a:effectLst/>
                        </a:rPr>
                        <a:t> αντίστασης</a:t>
                      </a:r>
                      <a:endParaRPr kumimoji="0" lang="el-GR" sz="1800" b="0" i="0" u="none" strike="noStrike" cap="none" normalizeH="0" baseline="0" smtClean="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u="none" strike="noStrike" cap="none" normalizeH="0" baseline="0" dirty="0" smtClean="0">
                          <a:ln>
                            <a:noFill/>
                          </a:ln>
                          <a:effectLst/>
                        </a:rPr>
                        <a:t>10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μέγιστα</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800" u="none" strike="noStrike" cap="none" normalizeH="0" baseline="0" dirty="0" smtClean="0">
                          <a:ln>
                            <a:noFill/>
                          </a:ln>
                          <a:effectLst/>
                        </a:rPr>
                        <a:t>μέγιστα</a:t>
                      </a:r>
                      <a:endParaRPr kumimoji="0" lang="el-GR" sz="1800" b="0" i="0" u="none" strike="noStrike" cap="none" normalizeH="0" baseline="0" dirty="0" smtClean="0">
                        <a:ln>
                          <a:noFill/>
                        </a:ln>
                        <a:solidFill>
                          <a:schemeClr val="tx1"/>
                        </a:solidFill>
                        <a:effectLst/>
                        <a:latin typeface="Arial" charset="0"/>
                      </a:endParaRPr>
                    </a:p>
                  </a:txBody>
                  <a:tcPr anchor="ctr" horzOverflow="overflow"/>
                </a:tc>
              </a:tr>
            </a:tbl>
          </a:graphicData>
        </a:graphic>
      </p:graphicFrame>
    </p:spTree>
    <p:extLst>
      <p:ext uri="{BB962C8B-B14F-4D97-AF65-F5344CB8AC3E}">
        <p14:creationId xmlns="" xmlns:p14="http://schemas.microsoft.com/office/powerpoint/2010/main" val="17092575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5 - Τίτλος"/>
          <p:cNvSpPr>
            <a:spLocks noGrp="1"/>
          </p:cNvSpPr>
          <p:nvPr>
            <p:ph type="title"/>
          </p:nvPr>
        </p:nvSpPr>
        <p:spPr/>
        <p:txBody>
          <a:bodyPr>
            <a:normAutofit/>
          </a:bodyPr>
          <a:lstStyle/>
          <a:p>
            <a:r>
              <a:rPr lang="el-GR" sz="2400" dirty="0" smtClean="0"/>
              <a:t>Θεραπευτική Άσκηση </a:t>
            </a:r>
            <a:br>
              <a:rPr lang="el-GR" sz="2400" dirty="0" smtClean="0"/>
            </a:br>
            <a:r>
              <a:rPr lang="el-GR" sz="2400" dirty="0" err="1" smtClean="0"/>
              <a:t>΄Ασκηση</a:t>
            </a:r>
            <a:r>
              <a:rPr lang="el-GR" sz="2400" dirty="0" smtClean="0"/>
              <a:t> αντίστασης  &amp;λειτουργική αποκατάσταση</a:t>
            </a:r>
          </a:p>
        </p:txBody>
      </p:sp>
      <p:pic>
        <p:nvPicPr>
          <p:cNvPr id="2072" name="Picture 24"/>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1043608" y="2060848"/>
            <a:ext cx="3276600" cy="3381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73" name="Picture 25"/>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5364088" y="2564904"/>
            <a:ext cx="1847850" cy="2752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3199778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l-GR" dirty="0" smtClean="0"/>
              <a:t>Θεραπευτική Άσκηση </a:t>
            </a:r>
            <a:r>
              <a:rPr lang="en-US" dirty="0" smtClean="0"/>
              <a:t/>
            </a:r>
            <a:br>
              <a:rPr lang="en-US" dirty="0" smtClean="0"/>
            </a:br>
            <a:r>
              <a:rPr lang="el-GR" dirty="0" smtClean="0"/>
              <a:t>Τύποι Άσκησης</a:t>
            </a:r>
          </a:p>
        </p:txBody>
      </p:sp>
      <p:sp>
        <p:nvSpPr>
          <p:cNvPr id="20483" name="Rectangle 3"/>
          <p:cNvSpPr>
            <a:spLocks noGrp="1" noChangeArrowheads="1"/>
          </p:cNvSpPr>
          <p:nvPr>
            <p:ph sz="half" idx="1"/>
          </p:nvPr>
        </p:nvSpPr>
        <p:spPr>
          <a:xfrm>
            <a:off x="457200" y="1714488"/>
            <a:ext cx="4038600" cy="4522824"/>
          </a:xfrm>
        </p:spPr>
        <p:txBody>
          <a:bodyPr/>
          <a:lstStyle/>
          <a:p>
            <a:r>
              <a:rPr lang="el-GR" dirty="0" smtClean="0"/>
              <a:t>Παθητική Άσκηση</a:t>
            </a:r>
          </a:p>
          <a:p>
            <a:r>
              <a:rPr lang="el-GR" dirty="0" smtClean="0"/>
              <a:t>Ειδικοί Χειρισμοί</a:t>
            </a:r>
          </a:p>
          <a:p>
            <a:r>
              <a:rPr lang="el-GR" dirty="0" smtClean="0"/>
              <a:t>Ενεργητική Άσκηση</a:t>
            </a:r>
          </a:p>
        </p:txBody>
      </p:sp>
      <p:pic>
        <p:nvPicPr>
          <p:cNvPr id="36868" name="Picture 4" descr="C:\Program Files (x86)\Microsoft Office\MEDIA\CAGCAT10\j0287005.wmf"/>
          <p:cNvPicPr>
            <a:picLocks noChangeAspect="1" noChangeArrowheads="1"/>
          </p:cNvPicPr>
          <p:nvPr/>
        </p:nvPicPr>
        <p:blipFill>
          <a:blip r:embed="rId2"/>
          <a:srcRect/>
          <a:stretch>
            <a:fillRect/>
          </a:stretch>
        </p:blipFill>
        <p:spPr bwMode="auto">
          <a:xfrm>
            <a:off x="5286380" y="1285860"/>
            <a:ext cx="2286016" cy="4071966"/>
          </a:xfrm>
          <a:prstGeom prst="rect">
            <a:avLst/>
          </a:prstGeom>
          <a:noFill/>
        </p:spPr>
      </p:pic>
    </p:spTree>
    <p:extLst>
      <p:ext uri="{BB962C8B-B14F-4D97-AF65-F5344CB8AC3E}">
        <p14:creationId xmlns="" xmlns:p14="http://schemas.microsoft.com/office/powerpoint/2010/main" val="36150283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Θεραπευτική Άσκηση</a:t>
            </a:r>
            <a:endParaRPr lang="el-GR" dirty="0"/>
          </a:p>
        </p:txBody>
      </p:sp>
      <p:pic>
        <p:nvPicPr>
          <p:cNvPr id="3096" name="Picture 24"/>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683568" y="2716324"/>
            <a:ext cx="3953726" cy="17281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97" name="Picture 25"/>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932040" y="2204864"/>
            <a:ext cx="3673189" cy="2751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3806143"/>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p:cNvSpPr>
            <a:spLocks noGrp="1" noChangeArrowheads="1"/>
          </p:cNvSpPr>
          <p:nvPr>
            <p:ph type="title"/>
          </p:nvPr>
        </p:nvSpPr>
        <p:spPr/>
        <p:txBody>
          <a:bodyPr rtlCol="0">
            <a:normAutofit/>
          </a:bodyPr>
          <a:lstStyle/>
          <a:p>
            <a:pPr>
              <a:defRPr/>
            </a:pPr>
            <a:r>
              <a:rPr lang="el-GR" sz="2000" dirty="0" smtClean="0"/>
              <a:t>Θεραπευτική Άσκηση </a:t>
            </a:r>
            <a:br>
              <a:rPr lang="el-GR" sz="2000" dirty="0" smtClean="0"/>
            </a:br>
            <a:r>
              <a:rPr lang="el-GR" sz="2000" dirty="0" smtClean="0"/>
              <a:t>Στρατηγική Εφαρμογής της Άσκησης στην Αντιμετώπιση Παθήσεων</a:t>
            </a:r>
          </a:p>
        </p:txBody>
      </p:sp>
      <p:sp>
        <p:nvSpPr>
          <p:cNvPr id="29699" name="Rectangle 5"/>
          <p:cNvSpPr>
            <a:spLocks noGrp="1" noChangeArrowheads="1"/>
          </p:cNvSpPr>
          <p:nvPr>
            <p:ph idx="1"/>
          </p:nvPr>
        </p:nvSpPr>
        <p:spPr>
          <a:solidFill>
            <a:schemeClr val="accent1">
              <a:lumMod val="20000"/>
              <a:lumOff val="80000"/>
            </a:schemeClr>
          </a:solidFill>
          <a:ln w="25400">
            <a:noFill/>
          </a:ln>
        </p:spPr>
        <p:txBody>
          <a:bodyPr>
            <a:normAutofit/>
          </a:bodyPr>
          <a:lstStyle/>
          <a:p>
            <a:pPr eaLnBrk="1" hangingPunct="1"/>
            <a:r>
              <a:rPr lang="el-GR" sz="2800" dirty="0" smtClean="0"/>
              <a:t>Μυϊκές Επιβαρύνσεις</a:t>
            </a:r>
          </a:p>
          <a:p>
            <a:pPr eaLnBrk="1" hangingPunct="1"/>
            <a:r>
              <a:rPr lang="el-GR" sz="2800" dirty="0" smtClean="0"/>
              <a:t>Αρθρικές Επιβαρύνσεις (Επιβαρύνσεις στις Αρθρικές Κατασκευές)</a:t>
            </a:r>
          </a:p>
          <a:p>
            <a:pPr eaLnBrk="1" hangingPunct="1"/>
            <a:r>
              <a:rPr lang="el-GR" sz="2800" dirty="0" smtClean="0"/>
              <a:t>Επιλογή της Άσκησης</a:t>
            </a:r>
          </a:p>
          <a:p>
            <a:pPr eaLnBrk="1" hangingPunct="1"/>
            <a:r>
              <a:rPr lang="el-GR" sz="2800" dirty="0" smtClean="0"/>
              <a:t>Ωφελιμότητα της Άσκησης</a:t>
            </a:r>
          </a:p>
          <a:p>
            <a:pPr eaLnBrk="1" hangingPunct="1"/>
            <a:r>
              <a:rPr lang="el-GR" sz="2800" dirty="0" smtClean="0"/>
              <a:t>Αποτελεσματικότητα της Άσκησης</a:t>
            </a:r>
          </a:p>
        </p:txBody>
      </p:sp>
    </p:spTree>
    <p:extLst>
      <p:ext uri="{BB962C8B-B14F-4D97-AF65-F5344CB8AC3E}">
        <p14:creationId xmlns="" xmlns:p14="http://schemas.microsoft.com/office/powerpoint/2010/main" val="178800411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rtlCol="0">
            <a:normAutofit/>
          </a:bodyPr>
          <a:lstStyle/>
          <a:p>
            <a:pPr>
              <a:defRPr/>
            </a:pPr>
            <a:r>
              <a:rPr lang="el-GR" dirty="0" smtClean="0"/>
              <a:t>Θεραπευτική Άσκηση Κίνδυνοι</a:t>
            </a:r>
          </a:p>
        </p:txBody>
      </p:sp>
      <p:sp>
        <p:nvSpPr>
          <p:cNvPr id="132099" name="Rectangle 3"/>
          <p:cNvSpPr>
            <a:spLocks noGrp="1" noChangeArrowheads="1"/>
          </p:cNvSpPr>
          <p:nvPr>
            <p:ph idx="1"/>
          </p:nvPr>
        </p:nvSpPr>
        <p:spPr>
          <a:solidFill>
            <a:schemeClr val="accent2">
              <a:lumMod val="20000"/>
              <a:lumOff val="80000"/>
            </a:schemeClr>
          </a:solidFill>
          <a:ln>
            <a:noFill/>
          </a:ln>
        </p:spPr>
        <p:txBody>
          <a:bodyPr rtlCol="0">
            <a:normAutofit/>
          </a:bodyPr>
          <a:lstStyle/>
          <a:p>
            <a:pPr eaLnBrk="1" fontAlgn="auto" hangingPunct="1">
              <a:spcAft>
                <a:spcPts val="0"/>
              </a:spcAft>
              <a:buFont typeface="Arial" pitchFamily="34" charset="0"/>
              <a:buChar char="•"/>
              <a:defRPr/>
            </a:pPr>
            <a:r>
              <a:rPr lang="el-GR" sz="2800" dirty="0" smtClean="0"/>
              <a:t>Καμία Άσκηση δεν Χαρακτηρίζεται ως Επικίνδυνη.</a:t>
            </a:r>
          </a:p>
          <a:p>
            <a:pPr eaLnBrk="1" fontAlgn="auto" hangingPunct="1">
              <a:spcAft>
                <a:spcPts val="0"/>
              </a:spcAft>
              <a:buFont typeface="Arial" pitchFamily="34" charset="0"/>
              <a:buChar char="•"/>
              <a:defRPr/>
            </a:pPr>
            <a:r>
              <a:rPr lang="el-GR" sz="2800" dirty="0" smtClean="0"/>
              <a:t>Επικίνδυνη για Κάθε Περίπτωση Μπορεί να Αποβεί η Λανθασμένη Στρατηγική Προσέγγισης μέσω των Ασκήσεων.</a:t>
            </a:r>
          </a:p>
          <a:p>
            <a:pPr eaLnBrk="1" fontAlgn="auto" hangingPunct="1">
              <a:spcAft>
                <a:spcPts val="0"/>
              </a:spcAft>
              <a:buFont typeface="Arial" pitchFamily="34" charset="0"/>
              <a:buChar char="•"/>
              <a:defRPr/>
            </a:pPr>
            <a:r>
              <a:rPr lang="el-GR" sz="2800" dirty="0" smtClean="0"/>
              <a:t>Ούτως ειπείν Αυτός που την Παραγγέλνει.</a:t>
            </a:r>
          </a:p>
        </p:txBody>
      </p:sp>
    </p:spTree>
    <p:extLst>
      <p:ext uri="{BB962C8B-B14F-4D97-AF65-F5344CB8AC3E}">
        <p14:creationId xmlns="" xmlns:p14="http://schemas.microsoft.com/office/powerpoint/2010/main" val="35686138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solidFill>
            <a:schemeClr val="bg1"/>
          </a:solidFill>
          <a:ln>
            <a:solidFill>
              <a:schemeClr val="accent1">
                <a:lumMod val="50000"/>
              </a:schemeClr>
            </a:solidFill>
          </a:ln>
        </p:spPr>
        <p:txBody>
          <a:bodyPr/>
          <a:lstStyle/>
          <a:p>
            <a:r>
              <a:rPr lang="el-GR" dirty="0" smtClean="0"/>
              <a:t>Θεραπευτική Άσκηση </a:t>
            </a:r>
            <a:br>
              <a:rPr lang="el-GR" dirty="0" smtClean="0"/>
            </a:br>
            <a:r>
              <a:rPr lang="el-GR" dirty="0" smtClean="0"/>
              <a:t>Φυσιολογία της Άσκησης </a:t>
            </a:r>
          </a:p>
        </p:txBody>
      </p:sp>
      <p:sp>
        <p:nvSpPr>
          <p:cNvPr id="5" name="Υπότιτλος 4"/>
          <p:cNvSpPr>
            <a:spLocks noGrp="1"/>
          </p:cNvSpPr>
          <p:nvPr>
            <p:ph type="subTitle" idx="1"/>
          </p:nvPr>
        </p:nvSpPr>
        <p:spPr/>
        <p:txBody>
          <a:bodyPr/>
          <a:lstStyle/>
          <a:p>
            <a:r>
              <a:rPr lang="el-GR" dirty="0"/>
              <a:t>Πλεονεκτήματα </a:t>
            </a:r>
            <a:r>
              <a:rPr lang="el-GR" dirty="0" err="1"/>
              <a:t>vs</a:t>
            </a:r>
            <a:r>
              <a:rPr lang="el-GR" dirty="0"/>
              <a:t> Μειονεκτήματα Διαφορετικών Τύπων Συστολής  Άσκησης Αντίστασης</a:t>
            </a:r>
          </a:p>
        </p:txBody>
      </p:sp>
    </p:spTree>
    <p:extLst>
      <p:ext uri="{BB962C8B-B14F-4D97-AF65-F5344CB8AC3E}">
        <p14:creationId xmlns="" xmlns:p14="http://schemas.microsoft.com/office/powerpoint/2010/main" val="8105480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Ισομετρική συστολή</a:t>
            </a:r>
          </a:p>
        </p:txBody>
      </p:sp>
      <p:sp>
        <p:nvSpPr>
          <p:cNvPr id="33795" name="Rectangle 5"/>
          <p:cNvSpPr>
            <a:spLocks noGrp="1" noChangeArrowheads="1"/>
          </p:cNvSpPr>
          <p:nvPr>
            <p:ph idx="1"/>
          </p:nvPr>
        </p:nvSpPr>
        <p:spPr>
          <a:xfrm>
            <a:off x="430591" y="1484784"/>
            <a:ext cx="3997393" cy="4548188"/>
          </a:xfrm>
          <a:solidFill>
            <a:schemeClr val="accent1">
              <a:lumMod val="20000"/>
              <a:lumOff val="80000"/>
            </a:schemeClr>
          </a:solidFill>
          <a:ln>
            <a:noFill/>
          </a:ln>
        </p:spPr>
        <p:txBody>
          <a:bodyPr/>
          <a:lstStyle/>
          <a:p>
            <a:pPr eaLnBrk="1" hangingPunct="1"/>
            <a:r>
              <a:rPr lang="el-GR" sz="2200" dirty="0" smtClean="0"/>
              <a:t>Άσκηση χωρίς κίνηση </a:t>
            </a:r>
            <a:r>
              <a:rPr lang="el-GR" sz="1800" dirty="0" smtClean="0"/>
              <a:t>(όταν αυτή υποχρεωτικά δεν επιτρέπεται)</a:t>
            </a:r>
          </a:p>
          <a:p>
            <a:pPr eaLnBrk="1" hangingPunct="1"/>
            <a:r>
              <a:rPr lang="el-GR" sz="2200" dirty="0" smtClean="0"/>
              <a:t>Δεν Απαιτούνται Εργαλεία</a:t>
            </a:r>
          </a:p>
          <a:p>
            <a:pPr eaLnBrk="1" hangingPunct="1"/>
            <a:r>
              <a:rPr lang="el-GR" sz="2200" dirty="0" smtClean="0"/>
              <a:t>Υψηλή Ενεργοποίηση των Μυών</a:t>
            </a:r>
          </a:p>
          <a:p>
            <a:pPr eaLnBrk="1" hangingPunct="1"/>
            <a:r>
              <a:rPr lang="el-GR" sz="2200" dirty="0" smtClean="0"/>
              <a:t>Μέγιστη Ισομετρική Προσπάθεια </a:t>
            </a:r>
          </a:p>
          <a:p>
            <a:pPr eaLnBrk="1" hangingPunct="1"/>
            <a:r>
              <a:rPr lang="el-GR" sz="2200" dirty="0" smtClean="0"/>
              <a:t>Έντονη Αναλγητική Επίδραση</a:t>
            </a:r>
          </a:p>
          <a:p>
            <a:pPr eaLnBrk="1" hangingPunct="1"/>
            <a:endParaRPr lang="el-GR" sz="2200" dirty="0" smtClean="0"/>
          </a:p>
        </p:txBody>
      </p:sp>
      <p:sp>
        <p:nvSpPr>
          <p:cNvPr id="33796" name="Rectangle 6"/>
          <p:cNvSpPr>
            <a:spLocks noGrp="1" noChangeArrowheads="1"/>
          </p:cNvSpPr>
          <p:nvPr>
            <p:ph sz="half" idx="4294967295"/>
          </p:nvPr>
        </p:nvSpPr>
        <p:spPr>
          <a:xfrm>
            <a:off x="4716016" y="1484784"/>
            <a:ext cx="3950078" cy="4548188"/>
          </a:xfrm>
          <a:solidFill>
            <a:schemeClr val="accent2">
              <a:lumMod val="20000"/>
              <a:lumOff val="80000"/>
            </a:schemeClr>
          </a:solidFill>
          <a:ln>
            <a:noFill/>
          </a:ln>
        </p:spPr>
        <p:txBody>
          <a:bodyPr/>
          <a:lstStyle/>
          <a:p>
            <a:pPr eaLnBrk="1" hangingPunct="1"/>
            <a:r>
              <a:rPr lang="el-GR" sz="2200" dirty="0" smtClean="0"/>
              <a:t>Η Αύξηση της Δύναμης Πραγματοποιείται μόνο στη Γωνία που Εφαρμόζεται</a:t>
            </a:r>
          </a:p>
          <a:p>
            <a:pPr eaLnBrk="1" hangingPunct="1"/>
            <a:r>
              <a:rPr lang="el-GR" sz="2200" dirty="0" smtClean="0"/>
              <a:t>Πρόγραμμα Αποκατάστασης μόνο με Ισομετρικές Ασκήσεις δεν Νοείται</a:t>
            </a:r>
          </a:p>
          <a:p>
            <a:pPr eaLnBrk="1" hangingPunct="1"/>
            <a:endParaRPr lang="el-GR" sz="2200" dirty="0" smtClean="0"/>
          </a:p>
        </p:txBody>
      </p:sp>
    </p:spTree>
    <p:extLst>
      <p:ext uri="{BB962C8B-B14F-4D97-AF65-F5344CB8AC3E}">
        <p14:creationId xmlns="" xmlns:p14="http://schemas.microsoft.com/office/powerpoint/2010/main" val="274906142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Ισοτονική συστολή</a:t>
            </a:r>
          </a:p>
        </p:txBody>
      </p:sp>
      <p:sp>
        <p:nvSpPr>
          <p:cNvPr id="34819" name="Rectangle 3"/>
          <p:cNvSpPr>
            <a:spLocks noGrp="1" noChangeArrowheads="1"/>
          </p:cNvSpPr>
          <p:nvPr>
            <p:ph idx="1"/>
          </p:nvPr>
        </p:nvSpPr>
        <p:spPr>
          <a:xfrm>
            <a:off x="457200" y="1484784"/>
            <a:ext cx="3970784" cy="4752528"/>
          </a:xfrm>
          <a:solidFill>
            <a:schemeClr val="accent1">
              <a:lumMod val="20000"/>
              <a:lumOff val="80000"/>
            </a:schemeClr>
          </a:solidFill>
          <a:ln cap="flat" algn="ctr">
            <a:noFill/>
          </a:ln>
        </p:spPr>
        <p:txBody>
          <a:bodyPr/>
          <a:lstStyle/>
          <a:p>
            <a:pPr eaLnBrk="1" hangingPunct="1">
              <a:lnSpc>
                <a:spcPct val="90000"/>
              </a:lnSpc>
            </a:pPr>
            <a:r>
              <a:rPr lang="el-GR" sz="2200" dirty="0" smtClean="0"/>
              <a:t>Άσκηση που Απαιτεί Κίνηση</a:t>
            </a:r>
          </a:p>
          <a:p>
            <a:pPr eaLnBrk="1" hangingPunct="1">
              <a:lnSpc>
                <a:spcPct val="90000"/>
              </a:lnSpc>
            </a:pPr>
            <a:r>
              <a:rPr lang="el-GR" sz="2200" dirty="0" smtClean="0"/>
              <a:t>Εκτελείται με Αλτήρες, Όργανα, Ελαστικούς Ιμάντες</a:t>
            </a:r>
          </a:p>
          <a:p>
            <a:pPr eaLnBrk="1" hangingPunct="1">
              <a:lnSpc>
                <a:spcPct val="90000"/>
              </a:lnSpc>
            </a:pPr>
            <a:r>
              <a:rPr lang="el-GR" sz="2200" dirty="0" smtClean="0"/>
              <a:t>Μετάπτωση Του Τύπου των Μυϊκών Ινών</a:t>
            </a:r>
          </a:p>
          <a:p>
            <a:pPr eaLnBrk="1" hangingPunct="1">
              <a:lnSpc>
                <a:spcPct val="90000"/>
              </a:lnSpc>
            </a:pPr>
            <a:r>
              <a:rPr lang="el-GR" sz="2200" dirty="0" smtClean="0"/>
              <a:t>Αναλγητική Δράση (&lt;της ισομετρικής)</a:t>
            </a:r>
          </a:p>
          <a:p>
            <a:pPr eaLnBrk="1" hangingPunct="1">
              <a:lnSpc>
                <a:spcPct val="90000"/>
              </a:lnSpc>
            </a:pPr>
            <a:r>
              <a:rPr lang="el-GR" sz="2200" dirty="0" smtClean="0"/>
              <a:t>Περιλαμβάνει τη </a:t>
            </a:r>
            <a:r>
              <a:rPr lang="el-GR" sz="2200" dirty="0" err="1" smtClean="0"/>
              <a:t>Σύγκεντρη</a:t>
            </a:r>
            <a:r>
              <a:rPr lang="el-GR" sz="2200" dirty="0" smtClean="0"/>
              <a:t> και Έκκεντρη Συστολή</a:t>
            </a:r>
          </a:p>
          <a:p>
            <a:pPr eaLnBrk="1" hangingPunct="1">
              <a:lnSpc>
                <a:spcPct val="90000"/>
              </a:lnSpc>
            </a:pPr>
            <a:r>
              <a:rPr lang="el-GR" sz="2200" dirty="0" smtClean="0"/>
              <a:t>Άσκηση σε πολλές Αρθρώσεις Ταυτόχρονα</a:t>
            </a:r>
          </a:p>
          <a:p>
            <a:pPr eaLnBrk="1" hangingPunct="1">
              <a:lnSpc>
                <a:spcPct val="90000"/>
              </a:lnSpc>
            </a:pPr>
            <a:r>
              <a:rPr lang="el-GR" sz="2200" dirty="0" smtClean="0"/>
              <a:t>Κ.Κ.Α. και Α.Κ.Α.</a:t>
            </a:r>
          </a:p>
        </p:txBody>
      </p:sp>
      <p:sp>
        <p:nvSpPr>
          <p:cNvPr id="34820" name="Rectangle 4"/>
          <p:cNvSpPr>
            <a:spLocks noGrp="1" noChangeArrowheads="1"/>
          </p:cNvSpPr>
          <p:nvPr>
            <p:ph sz="half" idx="4294967295"/>
          </p:nvPr>
        </p:nvSpPr>
        <p:spPr>
          <a:xfrm>
            <a:off x="4716016" y="1484784"/>
            <a:ext cx="3981128" cy="4752528"/>
          </a:xfrm>
          <a:solidFill>
            <a:schemeClr val="accent2">
              <a:lumMod val="20000"/>
              <a:lumOff val="80000"/>
            </a:schemeClr>
          </a:solidFill>
          <a:ln cap="flat" algn="ctr">
            <a:noFill/>
          </a:ln>
        </p:spPr>
        <p:txBody>
          <a:bodyPr/>
          <a:lstStyle/>
          <a:p>
            <a:pPr eaLnBrk="1" hangingPunct="1"/>
            <a:r>
              <a:rPr lang="el-GR" sz="2200" dirty="0" smtClean="0"/>
              <a:t>Άσκηση με βάση το Ασθενέστερο Σημείο της Τροχιάς Κίνησης</a:t>
            </a:r>
          </a:p>
          <a:p>
            <a:pPr eaLnBrk="1" hangingPunct="1"/>
            <a:r>
              <a:rPr lang="el-GR" sz="2200" dirty="0" smtClean="0"/>
              <a:t>Οι Δυνατοί Μύες Συμπαρασύρουν τους Αδύνατους</a:t>
            </a:r>
          </a:p>
          <a:p>
            <a:pPr eaLnBrk="1" hangingPunct="1"/>
            <a:r>
              <a:rPr lang="el-GR" sz="2200" dirty="0" smtClean="0"/>
              <a:t>Αδυναμία Μέτρησης Έργου και Ισχύος</a:t>
            </a:r>
          </a:p>
        </p:txBody>
      </p:sp>
    </p:spTree>
    <p:extLst>
      <p:ext uri="{BB962C8B-B14F-4D97-AF65-F5344CB8AC3E}">
        <p14:creationId xmlns="" xmlns:p14="http://schemas.microsoft.com/office/powerpoint/2010/main" val="367709601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err="1" smtClean="0"/>
              <a:t>Ισοκινητική</a:t>
            </a:r>
            <a:r>
              <a:rPr lang="el-GR" dirty="0" smtClean="0"/>
              <a:t> συστολή</a:t>
            </a:r>
          </a:p>
        </p:txBody>
      </p:sp>
      <p:sp>
        <p:nvSpPr>
          <p:cNvPr id="35843" name="Rectangle 3"/>
          <p:cNvSpPr>
            <a:spLocks noGrp="1" noChangeArrowheads="1"/>
          </p:cNvSpPr>
          <p:nvPr>
            <p:ph idx="1"/>
          </p:nvPr>
        </p:nvSpPr>
        <p:spPr>
          <a:xfrm>
            <a:off x="457201" y="1484784"/>
            <a:ext cx="3754760" cy="4752528"/>
          </a:xfrm>
          <a:solidFill>
            <a:schemeClr val="accent1">
              <a:lumMod val="20000"/>
              <a:lumOff val="80000"/>
            </a:schemeClr>
          </a:solidFill>
          <a:ln cap="flat" algn="ctr">
            <a:noFill/>
          </a:ln>
        </p:spPr>
        <p:txBody>
          <a:bodyPr/>
          <a:lstStyle/>
          <a:p>
            <a:pPr eaLnBrk="1" hangingPunct="1">
              <a:lnSpc>
                <a:spcPct val="90000"/>
              </a:lnSpc>
            </a:pPr>
            <a:r>
              <a:rPr lang="el-GR" sz="2200" dirty="0" smtClean="0"/>
              <a:t>Ειδικευμένη Άσκηση</a:t>
            </a:r>
          </a:p>
          <a:p>
            <a:pPr eaLnBrk="1" hangingPunct="1">
              <a:lnSpc>
                <a:spcPct val="90000"/>
              </a:lnSpc>
            </a:pPr>
            <a:r>
              <a:rPr lang="el-GR" sz="2200" dirty="0" smtClean="0"/>
              <a:t>Προσαρμοσμένη Αντίσταση</a:t>
            </a:r>
          </a:p>
          <a:p>
            <a:pPr lvl="1" eaLnBrk="1" hangingPunct="1">
              <a:lnSpc>
                <a:spcPct val="90000"/>
              </a:lnSpc>
              <a:buClr>
                <a:schemeClr val="tx1"/>
              </a:buClr>
              <a:buSzPct val="70000"/>
              <a:buFont typeface="Wingdings" pitchFamily="2" charset="2"/>
              <a:buChar char="¢"/>
            </a:pPr>
            <a:r>
              <a:rPr lang="el-GR" sz="2200" dirty="0" smtClean="0"/>
              <a:t>Ασφάλεια</a:t>
            </a:r>
          </a:p>
          <a:p>
            <a:pPr lvl="1" eaLnBrk="1" hangingPunct="1">
              <a:lnSpc>
                <a:spcPct val="90000"/>
              </a:lnSpc>
              <a:buClr>
                <a:schemeClr val="tx1"/>
              </a:buClr>
              <a:buSzPct val="70000"/>
              <a:buFont typeface="Wingdings" pitchFamily="2" charset="2"/>
              <a:buChar char="¢"/>
            </a:pPr>
            <a:r>
              <a:rPr lang="el-GR" sz="2200" dirty="0" smtClean="0"/>
              <a:t>Μέτρηση της Δύναμης</a:t>
            </a:r>
          </a:p>
          <a:p>
            <a:pPr eaLnBrk="1" hangingPunct="1">
              <a:lnSpc>
                <a:spcPct val="90000"/>
              </a:lnSpc>
            </a:pPr>
            <a:r>
              <a:rPr lang="el-GR" sz="2200" dirty="0" smtClean="0"/>
              <a:t>Άσκηση Ασθενών Μυών</a:t>
            </a:r>
          </a:p>
          <a:p>
            <a:pPr eaLnBrk="1" hangingPunct="1">
              <a:lnSpc>
                <a:spcPct val="90000"/>
              </a:lnSpc>
            </a:pPr>
            <a:r>
              <a:rPr lang="el-GR" sz="2200" dirty="0" smtClean="0"/>
              <a:t>Περιλαμβάνει τη </a:t>
            </a:r>
            <a:r>
              <a:rPr lang="el-GR" sz="2200" dirty="0" err="1" smtClean="0"/>
              <a:t>Σύγκεντρη</a:t>
            </a:r>
            <a:r>
              <a:rPr lang="el-GR" sz="2200" dirty="0" smtClean="0"/>
              <a:t> και Έκκεντρη Συστολή</a:t>
            </a:r>
          </a:p>
          <a:p>
            <a:pPr eaLnBrk="1" hangingPunct="1">
              <a:lnSpc>
                <a:spcPct val="90000"/>
              </a:lnSpc>
            </a:pPr>
            <a:r>
              <a:rPr lang="el-GR" sz="2200" dirty="0" smtClean="0"/>
              <a:t>Μέτρηση Ροπής, Έργου και Ισχύος</a:t>
            </a:r>
          </a:p>
          <a:p>
            <a:pPr eaLnBrk="1" hangingPunct="1">
              <a:lnSpc>
                <a:spcPct val="90000"/>
              </a:lnSpc>
            </a:pPr>
            <a:endParaRPr lang="el-GR" sz="2200" dirty="0" smtClean="0"/>
          </a:p>
        </p:txBody>
      </p:sp>
      <p:sp>
        <p:nvSpPr>
          <p:cNvPr id="35844" name="Rectangle 4"/>
          <p:cNvSpPr>
            <a:spLocks noGrp="1" noChangeArrowheads="1"/>
          </p:cNvSpPr>
          <p:nvPr>
            <p:ph sz="half" idx="4294967295"/>
          </p:nvPr>
        </p:nvSpPr>
        <p:spPr>
          <a:xfrm>
            <a:off x="4572000" y="1484784"/>
            <a:ext cx="4087526" cy="4752528"/>
          </a:xfrm>
          <a:solidFill>
            <a:schemeClr val="accent2">
              <a:lumMod val="20000"/>
              <a:lumOff val="80000"/>
            </a:schemeClr>
          </a:solidFill>
          <a:ln cap="flat" algn="ctr">
            <a:noFill/>
          </a:ln>
        </p:spPr>
        <p:txBody>
          <a:bodyPr/>
          <a:lstStyle/>
          <a:p>
            <a:pPr eaLnBrk="1" hangingPunct="1"/>
            <a:r>
              <a:rPr lang="el-GR" sz="2200" smtClean="0"/>
              <a:t>Μέτρηση σε ένα επίπεδο και ένα άξονα</a:t>
            </a:r>
          </a:p>
          <a:p>
            <a:pPr eaLnBrk="1" hangingPunct="1"/>
            <a:r>
              <a:rPr lang="el-GR" sz="2200" smtClean="0"/>
              <a:t>Άσκηση σε Α.Κ.Α. κυρίως</a:t>
            </a:r>
          </a:p>
          <a:p>
            <a:pPr eaLnBrk="1" hangingPunct="1"/>
            <a:r>
              <a:rPr lang="el-GR" sz="2200" smtClean="0"/>
              <a:t>Κόστος</a:t>
            </a:r>
          </a:p>
        </p:txBody>
      </p:sp>
    </p:spTree>
    <p:extLst>
      <p:ext uri="{BB962C8B-B14F-4D97-AF65-F5344CB8AC3E}">
        <p14:creationId xmlns="" xmlns:p14="http://schemas.microsoft.com/office/powerpoint/2010/main" val="42792894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685800" y="1484785"/>
            <a:ext cx="7772400" cy="3528392"/>
          </a:xfrm>
          <a:solidFill>
            <a:schemeClr val="bg1"/>
          </a:solidFill>
        </p:spPr>
        <p:txBody>
          <a:bodyPr rtlCol="0">
            <a:normAutofit/>
          </a:bodyPr>
          <a:lstStyle/>
          <a:p>
            <a:pPr>
              <a:defRPr/>
            </a:pPr>
            <a:r>
              <a:rPr lang="el-GR" dirty="0" smtClean="0"/>
              <a:t>Θεραπευτική Άσκηση </a:t>
            </a: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Αδροί κανόνες στην εκτέλεση των ασκήσεων</a:t>
            </a:r>
          </a:p>
        </p:txBody>
      </p:sp>
    </p:spTree>
    <p:extLst>
      <p:ext uri="{BB962C8B-B14F-4D97-AF65-F5344CB8AC3E}">
        <p14:creationId xmlns="" xmlns:p14="http://schemas.microsoft.com/office/powerpoint/2010/main" val="18575956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p:txBody>
          <a:bodyPr>
            <a:normAutofit fontScale="90000"/>
          </a:bodyPr>
          <a:lstStyle/>
          <a:p>
            <a:r>
              <a:rPr lang="el-GR" sz="3200" dirty="0" smtClean="0"/>
              <a:t>Θεραπευτική Άσκηση </a:t>
            </a:r>
            <a:r>
              <a:rPr lang="el-GR" sz="3600" b="1" dirty="0" smtClean="0"/>
              <a:t/>
            </a:r>
            <a:br>
              <a:rPr lang="el-GR" sz="3600" b="1" dirty="0" smtClean="0"/>
            </a:br>
            <a:r>
              <a:rPr lang="el-GR" sz="3600" b="1" dirty="0" smtClean="0"/>
              <a:t>Πρόληψη για την αποφυγή επιπλοκών</a:t>
            </a:r>
            <a:endParaRPr lang="el-GR" sz="4000" dirty="0" smtClean="0"/>
          </a:p>
        </p:txBody>
      </p:sp>
      <p:sp>
        <p:nvSpPr>
          <p:cNvPr id="220163" name="Rectangle 3"/>
          <p:cNvSpPr>
            <a:spLocks noGrp="1" noRot="1" noChangeArrowheads="1"/>
          </p:cNvSpPr>
          <p:nvPr>
            <p:ph idx="1"/>
          </p:nvPr>
        </p:nvSpPr>
        <p:spPr/>
        <p:txBody>
          <a:bodyPr/>
          <a:lstStyle/>
          <a:p>
            <a:pPr eaLnBrk="1" hangingPunct="1">
              <a:buFont typeface="Arial" charset="0"/>
              <a:buNone/>
            </a:pPr>
            <a:r>
              <a:rPr lang="el-GR" sz="2800" b="1" dirty="0" smtClean="0">
                <a:solidFill>
                  <a:srgbClr val="820000"/>
                </a:solidFill>
              </a:rPr>
              <a:t>Κάθε πρόγραμμα άσκησης θα πρέπει να ξεκινά με:</a:t>
            </a:r>
          </a:p>
          <a:p>
            <a:pPr eaLnBrk="1" hangingPunct="1">
              <a:buFont typeface="Arial" charset="0"/>
              <a:buNone/>
            </a:pPr>
            <a:endParaRPr lang="el-GR" sz="1400" b="1" dirty="0" smtClean="0">
              <a:solidFill>
                <a:srgbClr val="97D1A9"/>
              </a:solidFill>
            </a:endParaRPr>
          </a:p>
          <a:p>
            <a:pPr eaLnBrk="1" hangingPunct="1">
              <a:lnSpc>
                <a:spcPct val="130000"/>
              </a:lnSpc>
              <a:buFont typeface="Arial" charset="0"/>
              <a:buNone/>
            </a:pPr>
            <a:r>
              <a:rPr lang="el-GR" sz="2800" b="1" dirty="0" smtClean="0"/>
              <a:t>α)</a:t>
            </a:r>
            <a:r>
              <a:rPr lang="el-GR" sz="2800" b="1" dirty="0" smtClean="0">
                <a:solidFill>
                  <a:srgbClr val="97D1A9"/>
                </a:solidFill>
              </a:rPr>
              <a:t> </a:t>
            </a:r>
            <a:r>
              <a:rPr lang="el-GR" sz="2800" b="1" dirty="0" smtClean="0">
                <a:solidFill>
                  <a:srgbClr val="820000"/>
                </a:solidFill>
              </a:rPr>
              <a:t>την προθέρμανση</a:t>
            </a:r>
          </a:p>
          <a:p>
            <a:pPr eaLnBrk="1" hangingPunct="1">
              <a:lnSpc>
                <a:spcPct val="130000"/>
              </a:lnSpc>
              <a:buFont typeface="Arial" charset="0"/>
              <a:buNone/>
            </a:pPr>
            <a:r>
              <a:rPr lang="el-GR" sz="2800" b="1" dirty="0" smtClean="0"/>
              <a:t>β) να συνεχίζει με </a:t>
            </a:r>
            <a:r>
              <a:rPr lang="el-GR" sz="2800" b="1" dirty="0" smtClean="0">
                <a:solidFill>
                  <a:srgbClr val="820000"/>
                </a:solidFill>
              </a:rPr>
              <a:t>την τεχνική </a:t>
            </a:r>
            <a:r>
              <a:rPr lang="el-GR" sz="2800" b="1" dirty="0" smtClean="0"/>
              <a:t>και </a:t>
            </a:r>
          </a:p>
          <a:p>
            <a:pPr eaLnBrk="1" hangingPunct="1">
              <a:lnSpc>
                <a:spcPct val="130000"/>
              </a:lnSpc>
              <a:buFont typeface="Arial" charset="0"/>
              <a:buNone/>
            </a:pPr>
            <a:r>
              <a:rPr lang="el-GR" sz="2800" b="1" dirty="0" smtClean="0"/>
              <a:t>γ) να τελειώνει με </a:t>
            </a:r>
            <a:r>
              <a:rPr lang="el-GR" sz="2800" b="1" dirty="0" smtClean="0">
                <a:solidFill>
                  <a:srgbClr val="820000"/>
                </a:solidFill>
              </a:rPr>
              <a:t>την αποθέρμανση</a:t>
            </a:r>
          </a:p>
          <a:p>
            <a:pPr eaLnBrk="1" hangingPunct="1">
              <a:lnSpc>
                <a:spcPct val="130000"/>
              </a:lnSpc>
              <a:buFont typeface="Arial" charset="0"/>
              <a:buNone/>
            </a:pPr>
            <a:r>
              <a:rPr lang="el-GR" sz="2800" dirty="0" smtClean="0">
                <a:solidFill>
                  <a:srgbClr val="97D1A9"/>
                </a:solidFill>
              </a:rPr>
              <a:t>                                                       </a:t>
            </a:r>
            <a:r>
              <a:rPr lang="el-GR" sz="1600" dirty="0" smtClean="0"/>
              <a:t>(</a:t>
            </a:r>
            <a:r>
              <a:rPr lang="en-US" sz="1600" dirty="0" smtClean="0"/>
              <a:t>Roy S</a:t>
            </a:r>
            <a:r>
              <a:rPr lang="el-GR" sz="1600" dirty="0" smtClean="0"/>
              <a:t>., </a:t>
            </a:r>
            <a:r>
              <a:rPr lang="en-US" sz="1600" dirty="0" smtClean="0"/>
              <a:t>Irvin R</a:t>
            </a:r>
            <a:r>
              <a:rPr lang="el-GR" sz="1600" dirty="0" smtClean="0"/>
              <a:t>., 1983)</a:t>
            </a:r>
          </a:p>
        </p:txBody>
      </p:sp>
    </p:spTree>
    <p:extLst>
      <p:ext uri="{BB962C8B-B14F-4D97-AF65-F5344CB8AC3E}">
        <p14:creationId xmlns="" xmlns:p14="http://schemas.microsoft.com/office/powerpoint/2010/main" val="215320508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p:cTn id="7" dur="500" fill="hold"/>
                                        <p:tgtEl>
                                          <p:spTgt spid="220162"/>
                                        </p:tgtEl>
                                        <p:attrNameLst>
                                          <p:attrName>ppt_w</p:attrName>
                                        </p:attrNameLst>
                                      </p:cBhvr>
                                      <p:tavLst>
                                        <p:tav tm="0">
                                          <p:val>
                                            <p:fltVal val="0"/>
                                          </p:val>
                                        </p:tav>
                                        <p:tav tm="100000">
                                          <p:val>
                                            <p:strVal val="#ppt_w"/>
                                          </p:val>
                                        </p:tav>
                                      </p:tavLst>
                                    </p:anim>
                                    <p:anim calcmode="lin" valueType="num">
                                      <p:cBhvr>
                                        <p:cTn id="8" dur="500" fill="hold"/>
                                        <p:tgtEl>
                                          <p:spTgt spid="220162"/>
                                        </p:tgtEl>
                                        <p:attrNameLst>
                                          <p:attrName>ppt_h</p:attrName>
                                        </p:attrNameLst>
                                      </p:cBhvr>
                                      <p:tavLst>
                                        <p:tav tm="0">
                                          <p:val>
                                            <p:fltVal val="0"/>
                                          </p:val>
                                        </p:tav>
                                        <p:tav tm="100000">
                                          <p:val>
                                            <p:strVal val="#ppt_h"/>
                                          </p:val>
                                        </p:tav>
                                      </p:tavLst>
                                    </p:anim>
                                    <p:animEffect transition="in" filter="fade">
                                      <p:cBhvr>
                                        <p:cTn id="9" dur="500"/>
                                        <p:tgtEl>
                                          <p:spTgt spid="22016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0163">
                                            <p:txEl>
                                              <p:pRg st="0" end="0"/>
                                            </p:txEl>
                                          </p:spTgt>
                                        </p:tgtEl>
                                        <p:attrNameLst>
                                          <p:attrName>style.visibility</p:attrName>
                                        </p:attrNameLst>
                                      </p:cBhvr>
                                      <p:to>
                                        <p:strVal val="visible"/>
                                      </p:to>
                                    </p:set>
                                    <p:animEffect transition="in" filter="fade">
                                      <p:cBhvr>
                                        <p:cTn id="14" dur="1000">
                                          <p:stCondLst>
                                            <p:cond delay="0"/>
                                          </p:stCondLst>
                                        </p:cTn>
                                        <p:tgtEl>
                                          <p:spTgt spid="22016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0163">
                                            <p:txEl>
                                              <p:pRg st="2" end="2"/>
                                            </p:txEl>
                                          </p:spTgt>
                                        </p:tgtEl>
                                        <p:attrNameLst>
                                          <p:attrName>style.visibility</p:attrName>
                                        </p:attrNameLst>
                                      </p:cBhvr>
                                      <p:to>
                                        <p:strVal val="visible"/>
                                      </p:to>
                                    </p:set>
                                    <p:animEffect transition="in" filter="fade">
                                      <p:cBhvr>
                                        <p:cTn id="19" dur="1000">
                                          <p:stCondLst>
                                            <p:cond delay="0"/>
                                          </p:stCondLst>
                                        </p:cTn>
                                        <p:tgtEl>
                                          <p:spTgt spid="22016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0163">
                                            <p:txEl>
                                              <p:pRg st="3" end="3"/>
                                            </p:txEl>
                                          </p:spTgt>
                                        </p:tgtEl>
                                        <p:attrNameLst>
                                          <p:attrName>style.visibility</p:attrName>
                                        </p:attrNameLst>
                                      </p:cBhvr>
                                      <p:to>
                                        <p:strVal val="visible"/>
                                      </p:to>
                                    </p:set>
                                    <p:animEffect transition="in" filter="fade">
                                      <p:cBhvr>
                                        <p:cTn id="24" dur="1000">
                                          <p:stCondLst>
                                            <p:cond delay="0"/>
                                          </p:stCondLst>
                                        </p:cTn>
                                        <p:tgtEl>
                                          <p:spTgt spid="22016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0163">
                                            <p:txEl>
                                              <p:pRg st="4" end="4"/>
                                            </p:txEl>
                                          </p:spTgt>
                                        </p:tgtEl>
                                        <p:attrNameLst>
                                          <p:attrName>style.visibility</p:attrName>
                                        </p:attrNameLst>
                                      </p:cBhvr>
                                      <p:to>
                                        <p:strVal val="visible"/>
                                      </p:to>
                                    </p:set>
                                    <p:animEffect transition="in" filter="fade">
                                      <p:cBhvr>
                                        <p:cTn id="29" dur="1000">
                                          <p:stCondLst>
                                            <p:cond delay="0"/>
                                          </p:stCondLst>
                                        </p:cTn>
                                        <p:tgtEl>
                                          <p:spTgt spid="22016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0163">
                                            <p:txEl>
                                              <p:pRg st="5" end="5"/>
                                            </p:txEl>
                                          </p:spTgt>
                                        </p:tgtEl>
                                        <p:attrNameLst>
                                          <p:attrName>style.visibility</p:attrName>
                                        </p:attrNameLst>
                                      </p:cBhvr>
                                      <p:to>
                                        <p:strVal val="visible"/>
                                      </p:to>
                                    </p:set>
                                    <p:animEffect transition="in" filter="fade">
                                      <p:cBhvr>
                                        <p:cTn id="34" dur="1000">
                                          <p:stCondLst>
                                            <p:cond delay="0"/>
                                          </p:stCondLst>
                                        </p:cTn>
                                        <p:tgtEl>
                                          <p:spTgt spid="2201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Ισομετρική Άσκηση</a:t>
            </a:r>
          </a:p>
        </p:txBody>
      </p:sp>
      <p:sp>
        <p:nvSpPr>
          <p:cNvPr id="39939" name="Rectangle 3"/>
          <p:cNvSpPr>
            <a:spLocks noGrp="1" noChangeArrowheads="1"/>
          </p:cNvSpPr>
          <p:nvPr>
            <p:ph idx="1"/>
          </p:nvPr>
        </p:nvSpPr>
        <p:spPr/>
        <p:txBody>
          <a:bodyPr>
            <a:normAutofit/>
          </a:bodyPr>
          <a:lstStyle/>
          <a:p>
            <a:pPr eaLnBrk="1" hangingPunct="1"/>
            <a:r>
              <a:rPr lang="el-GR" sz="2800" dirty="0" smtClean="0"/>
              <a:t>Ζητάμε από τον Ασθενή τη Μέγιστη Δύναμη</a:t>
            </a:r>
          </a:p>
          <a:p>
            <a:pPr eaLnBrk="1" hangingPunct="1"/>
            <a:r>
              <a:rPr lang="el-GR" sz="2800" dirty="0" smtClean="0"/>
              <a:t>Ασκούμε σε πολλές γωνίες</a:t>
            </a:r>
          </a:p>
          <a:p>
            <a:pPr eaLnBrk="1" hangingPunct="1"/>
            <a:r>
              <a:rPr lang="el-GR" sz="2800" dirty="0" smtClean="0"/>
              <a:t>Διατηρούμε κάθε Συστολή Τουλάχιστον για 5 δευτερόλεπτα με μέγιστο τα 10</a:t>
            </a:r>
          </a:p>
          <a:p>
            <a:pPr eaLnBrk="1" hangingPunct="1"/>
            <a:r>
              <a:rPr lang="el-GR" sz="2800" dirty="0" smtClean="0"/>
              <a:t>Ανάμεσα στις Συστολές Παύση για χρονικό διάστημα Διπλό του Χρόνου που Αναλώθηκε στην Άσκηση</a:t>
            </a:r>
          </a:p>
        </p:txBody>
      </p:sp>
    </p:spTree>
    <p:extLst>
      <p:ext uri="{BB962C8B-B14F-4D97-AF65-F5344CB8AC3E}">
        <p14:creationId xmlns="" xmlns:p14="http://schemas.microsoft.com/office/powerpoint/2010/main" val="25312322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r>
              <a:rPr lang="el-GR" dirty="0" smtClean="0"/>
              <a:t>Θεραπευτική Άσκηση </a:t>
            </a:r>
            <a:r>
              <a:rPr lang="en-US" dirty="0" smtClean="0"/>
              <a:t/>
            </a:r>
            <a:br>
              <a:rPr lang="en-US" dirty="0" smtClean="0"/>
            </a:br>
            <a:r>
              <a:rPr lang="el-GR" dirty="0" smtClean="0"/>
              <a:t>Τύποι ενεργητικής Άσκησης</a:t>
            </a:r>
          </a:p>
        </p:txBody>
      </p:sp>
      <p:sp>
        <p:nvSpPr>
          <p:cNvPr id="4099" name="Rectangle 3"/>
          <p:cNvSpPr>
            <a:spLocks noGrp="1" noChangeArrowheads="1"/>
          </p:cNvSpPr>
          <p:nvPr>
            <p:ph idx="1"/>
          </p:nvPr>
        </p:nvSpPr>
        <p:spPr/>
        <p:txBody>
          <a:bodyPr/>
          <a:lstStyle/>
          <a:p>
            <a:pPr eaLnBrk="1" hangingPunct="1">
              <a:lnSpc>
                <a:spcPct val="90000"/>
              </a:lnSpc>
              <a:defRPr/>
            </a:pPr>
            <a:r>
              <a:rPr lang="el-GR" sz="2800" dirty="0" smtClean="0"/>
              <a:t>Αναρτώμενες  ( ΜΤ 0……2+)</a:t>
            </a:r>
          </a:p>
          <a:p>
            <a:pPr eaLnBrk="1" hangingPunct="1">
              <a:lnSpc>
                <a:spcPct val="90000"/>
              </a:lnSpc>
              <a:defRPr/>
            </a:pPr>
            <a:r>
              <a:rPr lang="el-GR" sz="2800" dirty="0" smtClean="0"/>
              <a:t>Υποστηριζόμενες (ΜΤ 2…..3)</a:t>
            </a:r>
          </a:p>
          <a:p>
            <a:pPr marL="342900" lvl="1" indent="-342900" eaLnBrk="1" hangingPunct="1">
              <a:lnSpc>
                <a:spcPct val="90000"/>
              </a:lnSpc>
              <a:buFont typeface="Arial" charset="0"/>
              <a:buChar char="•"/>
              <a:defRPr/>
            </a:pPr>
            <a:r>
              <a:rPr lang="el-GR" sz="2400" dirty="0" smtClean="0"/>
              <a:t>Υποβοηθούμενη (ΜΤ 2+ …..3)</a:t>
            </a:r>
          </a:p>
          <a:p>
            <a:pPr eaLnBrk="1" hangingPunct="1">
              <a:lnSpc>
                <a:spcPct val="90000"/>
              </a:lnSpc>
              <a:defRPr/>
            </a:pPr>
            <a:r>
              <a:rPr lang="el-GR" sz="2800" dirty="0" smtClean="0"/>
              <a:t>Απλή –ελεύθερη (ΜΤ 3…….3+)</a:t>
            </a:r>
          </a:p>
          <a:p>
            <a:pPr eaLnBrk="1" hangingPunct="1">
              <a:lnSpc>
                <a:spcPct val="90000"/>
              </a:lnSpc>
              <a:defRPr/>
            </a:pPr>
            <a:r>
              <a:rPr lang="el-GR" sz="2800" dirty="0" smtClean="0"/>
              <a:t>Αντιστάσεως (ΜΤ 3+…….)</a:t>
            </a:r>
          </a:p>
          <a:p>
            <a:pPr lvl="1" eaLnBrk="1" hangingPunct="1">
              <a:lnSpc>
                <a:spcPct val="90000"/>
              </a:lnSpc>
              <a:defRPr/>
            </a:pPr>
            <a:r>
              <a:rPr lang="el-GR" dirty="0" smtClean="0">
                <a:solidFill>
                  <a:srgbClr val="C00000"/>
                </a:solidFill>
              </a:rPr>
              <a:t>Ισομετρική</a:t>
            </a:r>
          </a:p>
          <a:p>
            <a:pPr lvl="1" eaLnBrk="1" hangingPunct="1">
              <a:lnSpc>
                <a:spcPct val="90000"/>
              </a:lnSpc>
              <a:defRPr/>
            </a:pPr>
            <a:r>
              <a:rPr lang="el-GR" dirty="0" smtClean="0">
                <a:solidFill>
                  <a:srgbClr val="C00000"/>
                </a:solidFill>
              </a:rPr>
              <a:t>Ισοτονική</a:t>
            </a:r>
          </a:p>
          <a:p>
            <a:pPr lvl="1" eaLnBrk="1" hangingPunct="1">
              <a:lnSpc>
                <a:spcPct val="90000"/>
              </a:lnSpc>
              <a:defRPr/>
            </a:pPr>
            <a:r>
              <a:rPr lang="el-GR" dirty="0" smtClean="0">
                <a:solidFill>
                  <a:srgbClr val="C00000"/>
                </a:solidFill>
              </a:rPr>
              <a:t>Ισοκινητική</a:t>
            </a:r>
          </a:p>
          <a:p>
            <a:pPr lvl="1" eaLnBrk="1" hangingPunct="1">
              <a:lnSpc>
                <a:spcPct val="90000"/>
              </a:lnSpc>
              <a:defRPr/>
            </a:pPr>
            <a:r>
              <a:rPr lang="el-GR" dirty="0" smtClean="0">
                <a:solidFill>
                  <a:srgbClr val="C00000"/>
                </a:solidFill>
              </a:rPr>
              <a:t>Ισοεπιταχυντική</a:t>
            </a:r>
          </a:p>
        </p:txBody>
      </p:sp>
      <p:sp>
        <p:nvSpPr>
          <p:cNvPr id="21508" name="AutoShape 4"/>
          <p:cNvSpPr>
            <a:spLocks noChangeArrowheads="1"/>
          </p:cNvSpPr>
          <p:nvPr/>
        </p:nvSpPr>
        <p:spPr bwMode="auto">
          <a:xfrm>
            <a:off x="3923928" y="3861049"/>
            <a:ext cx="504825" cy="1656184"/>
          </a:xfrm>
          <a:prstGeom prst="rightArrowCallout">
            <a:avLst>
              <a:gd name="adj1" fmla="val 16344"/>
              <a:gd name="adj2" fmla="val 38054"/>
              <a:gd name="adj3" fmla="val 37774"/>
              <a:gd name="adj4" fmla="val 13208"/>
            </a:avLst>
          </a:prstGeom>
          <a:solidFill>
            <a:schemeClr val="accent1"/>
          </a:solidFill>
          <a:ln w="9525">
            <a:solidFill>
              <a:schemeClr val="accent1"/>
            </a:solidFill>
            <a:miter lim="800000"/>
            <a:headEnd/>
            <a:tailEnd/>
          </a:ln>
        </p:spPr>
        <p:txBody>
          <a:bodyPr wrap="none" anchor="ctr"/>
          <a:lstStyle/>
          <a:p>
            <a:endParaRPr lang="el-GR" dirty="0"/>
          </a:p>
        </p:txBody>
      </p:sp>
      <p:sp>
        <p:nvSpPr>
          <p:cNvPr id="21509" name="Text Box 5"/>
          <p:cNvSpPr txBox="1">
            <a:spLocks noChangeArrowheads="1"/>
          </p:cNvSpPr>
          <p:nvPr/>
        </p:nvSpPr>
        <p:spPr bwMode="auto">
          <a:xfrm>
            <a:off x="4428753" y="4427531"/>
            <a:ext cx="3178175" cy="523220"/>
          </a:xfrm>
          <a:prstGeom prst="rect">
            <a:avLst/>
          </a:prstGeom>
          <a:noFill/>
          <a:ln w="9525">
            <a:noFill/>
            <a:miter lim="800000"/>
            <a:headEnd/>
            <a:tailEnd/>
          </a:ln>
        </p:spPr>
        <p:txBody>
          <a:bodyPr wrap="square">
            <a:spAutoFit/>
          </a:bodyPr>
          <a:lstStyle/>
          <a:p>
            <a:pPr>
              <a:spcBef>
                <a:spcPct val="50000"/>
              </a:spcBef>
            </a:pPr>
            <a:r>
              <a:rPr lang="el-GR" sz="2800" b="1" dirty="0">
                <a:latin typeface="+mn-lt"/>
              </a:rPr>
              <a:t>Άσκηση Αντίστασης</a:t>
            </a:r>
          </a:p>
        </p:txBody>
      </p:sp>
    </p:spTree>
    <p:extLst>
      <p:ext uri="{BB962C8B-B14F-4D97-AF65-F5344CB8AC3E}">
        <p14:creationId xmlns="" xmlns:p14="http://schemas.microsoft.com/office/powerpoint/2010/main" val="37189609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l-GR" dirty="0" smtClean="0"/>
              <a:t>Θεραπευτική Άσκηση -Ισοτονική Άσκηση</a:t>
            </a:r>
          </a:p>
        </p:txBody>
      </p:sp>
      <p:sp>
        <p:nvSpPr>
          <p:cNvPr id="40963" name="Rectangle 3"/>
          <p:cNvSpPr>
            <a:spLocks noGrp="1" noChangeArrowheads="1"/>
          </p:cNvSpPr>
          <p:nvPr>
            <p:ph idx="1"/>
          </p:nvPr>
        </p:nvSpPr>
        <p:spPr/>
        <p:txBody>
          <a:bodyPr>
            <a:normAutofit/>
          </a:bodyPr>
          <a:lstStyle/>
          <a:p>
            <a:pPr eaLnBrk="1" hangingPunct="1"/>
            <a:r>
              <a:rPr lang="el-GR" sz="2800" dirty="0" smtClean="0"/>
              <a:t>Αξιολόγηση της Υπάρχουσας Μυϊκής Δύναμης με βάση τα 10 Μ.Α.Ε. (Μέγιστος Αριθμός Επαναλήψεων)</a:t>
            </a:r>
          </a:p>
          <a:p>
            <a:pPr eaLnBrk="1" hangingPunct="1"/>
            <a:r>
              <a:rPr lang="el-GR" sz="2800" dirty="0" smtClean="0"/>
              <a:t>Επιλογή Προγράμματος Άσκησης (</a:t>
            </a:r>
            <a:r>
              <a:rPr lang="en-US" sz="2800" dirty="0" smtClean="0"/>
              <a:t>Delorme, Oxford </a:t>
            </a:r>
            <a:r>
              <a:rPr lang="el-GR" sz="2800" dirty="0" smtClean="0"/>
              <a:t>κ.ά.)</a:t>
            </a:r>
          </a:p>
          <a:p>
            <a:pPr eaLnBrk="1" hangingPunct="1"/>
            <a:r>
              <a:rPr lang="el-GR" sz="2800" dirty="0" smtClean="0"/>
              <a:t>Χρόνος Παύσης ο Διπλός της Άσκησης</a:t>
            </a:r>
          </a:p>
          <a:p>
            <a:pPr eaLnBrk="1" hangingPunct="1"/>
            <a:r>
              <a:rPr lang="el-GR" sz="2800" dirty="0" smtClean="0"/>
              <a:t>Επαναλήψεις στην Προαποφασισμένη Τροχιά Κίνησης</a:t>
            </a:r>
          </a:p>
        </p:txBody>
      </p:sp>
    </p:spTree>
    <p:extLst>
      <p:ext uri="{BB962C8B-B14F-4D97-AF65-F5344CB8AC3E}">
        <p14:creationId xmlns="" xmlns:p14="http://schemas.microsoft.com/office/powerpoint/2010/main" val="10476101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err="1" smtClean="0"/>
              <a:t>Πλειομετρική</a:t>
            </a:r>
            <a:r>
              <a:rPr lang="el-GR" dirty="0" smtClean="0"/>
              <a:t> Επανεκπαίδευση</a:t>
            </a:r>
          </a:p>
        </p:txBody>
      </p:sp>
      <p:sp>
        <p:nvSpPr>
          <p:cNvPr id="41987" name="Rectangle 3"/>
          <p:cNvSpPr>
            <a:spLocks noGrp="1" noChangeArrowheads="1"/>
          </p:cNvSpPr>
          <p:nvPr>
            <p:ph idx="1"/>
          </p:nvPr>
        </p:nvSpPr>
        <p:spPr/>
        <p:txBody>
          <a:bodyPr>
            <a:normAutofit/>
          </a:bodyPr>
          <a:lstStyle/>
          <a:p>
            <a:pPr eaLnBrk="1" hangingPunct="1"/>
            <a:r>
              <a:rPr lang="el-GR" sz="2800" dirty="0" smtClean="0"/>
              <a:t>Εννοείται το ιδιαίτερο πρόγραμμα για τη βελτίωση της </a:t>
            </a:r>
            <a:r>
              <a:rPr lang="el-GR" sz="2800" dirty="0"/>
              <a:t>Έ</a:t>
            </a:r>
            <a:r>
              <a:rPr lang="el-GR" sz="2800" dirty="0" smtClean="0"/>
              <a:t>κκεντρης (</a:t>
            </a:r>
            <a:r>
              <a:rPr lang="el-GR" sz="2800" dirty="0" err="1" smtClean="0"/>
              <a:t>Πλειομετρικής</a:t>
            </a:r>
            <a:r>
              <a:rPr lang="el-GR" sz="2800" dirty="0" smtClean="0"/>
              <a:t>) Συστολής.</a:t>
            </a:r>
          </a:p>
          <a:p>
            <a:pPr eaLnBrk="1" hangingPunct="1"/>
            <a:r>
              <a:rPr lang="el-GR" sz="2800" dirty="0" smtClean="0"/>
              <a:t>Περιλαμβάνει το Κύκλο Βράχυνσης - Διάτασης</a:t>
            </a:r>
          </a:p>
        </p:txBody>
      </p:sp>
    </p:spTree>
    <p:extLst>
      <p:ext uri="{BB962C8B-B14F-4D97-AF65-F5344CB8AC3E}">
        <p14:creationId xmlns="" xmlns:p14="http://schemas.microsoft.com/office/powerpoint/2010/main" val="23646034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marL="342900" lvl="0" indent="-342900" fontAlgn="base">
              <a:spcAft>
                <a:spcPct val="0"/>
              </a:spcAft>
            </a:pPr>
            <a:r>
              <a:rPr lang="el-GR" dirty="0" smtClean="0"/>
              <a:t>Θεραπευτική Άσκηση </a:t>
            </a:r>
            <a:br>
              <a:rPr lang="el-GR" dirty="0" smtClean="0"/>
            </a:br>
            <a:r>
              <a:rPr lang="el-GR" dirty="0" smtClean="0"/>
              <a:t>Όγκος </a:t>
            </a:r>
            <a:r>
              <a:rPr lang="el-GR" dirty="0" err="1"/>
              <a:t>πλειομετρικής</a:t>
            </a:r>
            <a:r>
              <a:rPr lang="el-GR" dirty="0"/>
              <a:t> άσκησης</a:t>
            </a:r>
            <a:endParaRPr lang="el-GR" b="0" dirty="0">
              <a:latin typeface="MgModernStyle UC" pitchFamily="2" charset="-95"/>
              <a:ea typeface="Batang" pitchFamily="18" charset="-127"/>
              <a:cs typeface="Times New Roman" pitchFamily="18" charset="0"/>
            </a:endParaRPr>
          </a:p>
        </p:txBody>
      </p:sp>
      <p:graphicFrame>
        <p:nvGraphicFramePr>
          <p:cNvPr id="129068" name="Group 44"/>
          <p:cNvGraphicFramePr>
            <a:graphicFrameLocks noGrp="1"/>
          </p:cNvGraphicFramePr>
          <p:nvPr>
            <p:ph idx="1"/>
            <p:extLst>
              <p:ext uri="{D42A27DB-BD31-4B8C-83A1-F6EECF244321}">
                <p14:modId xmlns="" xmlns:p14="http://schemas.microsoft.com/office/powerpoint/2010/main" val="421280001"/>
              </p:ext>
            </p:extLst>
          </p:nvPr>
        </p:nvGraphicFramePr>
        <p:xfrm>
          <a:off x="467544" y="1484785"/>
          <a:ext cx="8229600" cy="5112568"/>
        </p:xfrm>
        <a:graphic>
          <a:graphicData uri="http://schemas.openxmlformats.org/drawingml/2006/table">
            <a:tbl>
              <a:tblPr firstRow="1" bandRow="1">
                <a:tableStyleId>{5C22544A-7EE6-4342-B048-85BDC9FD1C3A}</a:tableStyleId>
              </a:tblPr>
              <a:tblGrid>
                <a:gridCol w="5691395"/>
                <a:gridCol w="2538205"/>
              </a:tblGrid>
              <a:tr h="10075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ko-KR" sz="2400" u="none" strike="noStrike" cap="none" normalizeH="0" baseline="0" dirty="0" smtClean="0">
                          <a:ln>
                            <a:noFill/>
                          </a:ln>
                          <a:effectLst/>
                        </a:rPr>
                        <a:t>Εμπειρία στη </a:t>
                      </a:r>
                      <a:r>
                        <a:rPr kumimoji="0" lang="el-GR" altLang="ko-KR" sz="2400" u="none" strike="noStrike" cap="none" normalizeH="0" baseline="0" dirty="0" err="1" smtClean="0">
                          <a:ln>
                            <a:noFill/>
                          </a:ln>
                          <a:effectLst/>
                        </a:rPr>
                        <a:t>πλειομετρική</a:t>
                      </a:r>
                      <a:r>
                        <a:rPr kumimoji="0" lang="el-GR" altLang="ko-KR" sz="2400" u="none" strike="noStrike" cap="none" normalizeH="0" baseline="0" dirty="0" smtClean="0">
                          <a:ln>
                            <a:noFill/>
                          </a:ln>
                          <a:effectLst/>
                        </a:rPr>
                        <a:t> προπόνηση</a:t>
                      </a:r>
                      <a:endParaRPr kumimoji="0" lang="el-GR" altLang="ko-KR" sz="2400" b="0" i="0" u="none" strike="noStrike" cap="none" normalizeH="0" baseline="0" dirty="0" smtClean="0">
                        <a:ln>
                          <a:noFill/>
                        </a:ln>
                        <a:solidFill>
                          <a:schemeClr val="tx1"/>
                        </a:solidFill>
                        <a:effectLst/>
                        <a:latin typeface="MgModernStyle UC" pitchFamily="2" charset="-95"/>
                        <a:ea typeface="Arial Unicode MS" pitchFamily="34" charset="-128"/>
                        <a:cs typeface="Times New Roman" pitchFamily="18" charset="0"/>
                      </a:endParaRPr>
                    </a:p>
                  </a:txBody>
                  <a:tcPr marL="107343" marR="107343"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ko-KR" sz="2400" u="none" strike="noStrike" cap="none" normalizeH="0" baseline="0" smtClean="0">
                          <a:ln>
                            <a:noFill/>
                          </a:ln>
                          <a:effectLst/>
                        </a:rPr>
                        <a:t>Όγκος έναρξης άσκησης</a:t>
                      </a:r>
                      <a:endParaRPr kumimoji="0" lang="el-GR" altLang="ko-KR" sz="2400" b="0" i="0" u="none" strike="noStrike" cap="none" normalizeH="0" baseline="0" smtClean="0">
                        <a:ln>
                          <a:noFill/>
                        </a:ln>
                        <a:solidFill>
                          <a:schemeClr val="tx1"/>
                        </a:solidFill>
                        <a:effectLst/>
                        <a:latin typeface="MgModernStyle UC" pitchFamily="2" charset="-95"/>
                        <a:ea typeface="Arial Unicode MS" pitchFamily="34" charset="-128"/>
                        <a:cs typeface="Times New Roman" pitchFamily="18" charset="0"/>
                      </a:endParaRPr>
                    </a:p>
                  </a:txBody>
                  <a:tcPr marL="107343" marR="107343" anchor="ctr" horzOverflow="overflow"/>
                </a:tc>
              </a:tr>
              <a:tr h="136835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400" u="none" strike="noStrike" cap="none" normalizeH="0" baseline="0" dirty="0" smtClean="0">
                          <a:ln>
                            <a:noFill/>
                          </a:ln>
                          <a:effectLst/>
                        </a:rPr>
                        <a:t>Αρχάριος (χωρίς προηγούμενη εμπειρία)</a:t>
                      </a:r>
                    </a:p>
                  </a:txBody>
                  <a:tcPr marL="107343" marR="107343"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400" u="none" strike="noStrike" cap="none" normalizeH="0" baseline="0" dirty="0" smtClean="0">
                          <a:ln>
                            <a:noFill/>
                          </a:ln>
                          <a:effectLst/>
                        </a:rPr>
                        <a:t>80 </a:t>
                      </a:r>
                      <a:r>
                        <a:rPr kumimoji="0" lang="el-GR" sz="2400" u="none" strike="noStrike" cap="none" normalizeH="0" baseline="0" smtClean="0">
                          <a:ln>
                            <a:noFill/>
                          </a:ln>
                          <a:effectLst/>
                        </a:rPr>
                        <a:t>– 100</a:t>
                      </a:r>
                      <a:endParaRPr kumimoji="0" lang="el-GR" sz="2400" u="none" strike="noStrike" cap="none" normalizeH="0" baseline="0" dirty="0" smtClean="0">
                        <a:ln>
                          <a:noFill/>
                        </a:ln>
                        <a:effectLst/>
                      </a:endParaRPr>
                    </a:p>
                  </a:txBody>
                  <a:tcPr marL="107343" marR="107343" anchor="ctr" horzOverflow="overflow"/>
                </a:tc>
              </a:tr>
              <a:tr h="1368356">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Μέσος (προηγούμενη εμπειρία)</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100 – 120</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r>
              <a:tr h="1368356">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Προχωρημένος (σημαντική προηγούμενη εμπειρία, συνήθως αθλητές)</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l-GR" sz="2400" u="none" strike="noStrike" cap="none" normalizeH="0" baseline="0" dirty="0" smtClean="0">
                          <a:ln>
                            <a:noFill/>
                          </a:ln>
                          <a:effectLst/>
                        </a:rPr>
                        <a:t>120 -140</a:t>
                      </a:r>
                      <a:endParaRPr kumimoji="0" lang="el-GR" sz="2400" b="0" i="0" u="none" strike="noStrike" cap="none" normalizeH="0" baseline="0" dirty="0" smtClean="0">
                        <a:ln>
                          <a:noFill/>
                        </a:ln>
                        <a:solidFill>
                          <a:schemeClr val="tx1"/>
                        </a:solidFill>
                        <a:effectLst/>
                        <a:latin typeface="MgModernStyle UC" pitchFamily="2" charset="-95"/>
                        <a:ea typeface="SimSun" pitchFamily="2" charset="-122"/>
                        <a:cs typeface="Times New Roman" pitchFamily="18" charset="0"/>
                      </a:endParaRPr>
                    </a:p>
                  </a:txBody>
                  <a:tcPr marL="107343" marR="107343" anchor="ctr" horzOverflow="overflow"/>
                </a:tc>
              </a:tr>
            </a:tbl>
          </a:graphicData>
        </a:graphic>
      </p:graphicFrame>
    </p:spTree>
    <p:extLst>
      <p:ext uri="{BB962C8B-B14F-4D97-AF65-F5344CB8AC3E}">
        <p14:creationId xmlns="" xmlns:p14="http://schemas.microsoft.com/office/powerpoint/2010/main" val="278670384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Ελαστικοί Ιμάντες</a:t>
            </a:r>
          </a:p>
        </p:txBody>
      </p:sp>
      <p:pic>
        <p:nvPicPr>
          <p:cNvPr id="44035" name="Picture 4"/>
          <p:cNvPicPr>
            <a:picLocks noChangeAspect="1" noChangeArrowheads="1"/>
          </p:cNvPicPr>
          <p:nvPr/>
        </p:nvPicPr>
        <p:blipFill>
          <a:blip r:embed="rId2" cstate="print"/>
          <a:srcRect/>
          <a:stretch>
            <a:fillRect/>
          </a:stretch>
        </p:blipFill>
        <p:spPr bwMode="auto">
          <a:xfrm>
            <a:off x="1691680" y="2492896"/>
            <a:ext cx="6143625" cy="3228975"/>
          </a:xfrm>
          <a:prstGeom prst="rect">
            <a:avLst/>
          </a:prstGeom>
          <a:noFill/>
          <a:ln w="9525">
            <a:noFill/>
            <a:miter lim="800000"/>
            <a:headEnd/>
            <a:tailEnd/>
          </a:ln>
        </p:spPr>
      </p:pic>
    </p:spTree>
    <p:extLst>
      <p:ext uri="{BB962C8B-B14F-4D97-AF65-F5344CB8AC3E}">
        <p14:creationId xmlns="" xmlns:p14="http://schemas.microsoft.com/office/powerpoint/2010/main" val="37782653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b="1" dirty="0" smtClean="0"/>
              <a:t>Αξιολόγηση</a:t>
            </a:r>
            <a:r>
              <a:rPr lang="en-US" b="1" dirty="0" smtClean="0"/>
              <a:t> </a:t>
            </a:r>
            <a:r>
              <a:rPr lang="el-GR" b="1" dirty="0" smtClean="0"/>
              <a:t>-</a:t>
            </a:r>
            <a:r>
              <a:rPr lang="en-US" b="1" dirty="0" smtClean="0"/>
              <a:t> </a:t>
            </a:r>
            <a:r>
              <a:rPr lang="el-GR" b="1" dirty="0" smtClean="0"/>
              <a:t>1η μέτρηση</a:t>
            </a:r>
            <a:endParaRPr lang="el-GR" dirty="0" smtClean="0"/>
          </a:p>
        </p:txBody>
      </p:sp>
      <p:graphicFrame>
        <p:nvGraphicFramePr>
          <p:cNvPr id="4098" name="Object 4"/>
          <p:cNvGraphicFramePr>
            <a:graphicFrameLocks noGrp="1" noChangeAspect="1"/>
          </p:cNvGraphicFramePr>
          <p:nvPr>
            <p:ph idx="1"/>
            <p:extLst>
              <p:ext uri="{D42A27DB-BD31-4B8C-83A1-F6EECF244321}">
                <p14:modId xmlns="" xmlns:p14="http://schemas.microsoft.com/office/powerpoint/2010/main" val="932022803"/>
              </p:ext>
            </p:extLst>
          </p:nvPr>
        </p:nvGraphicFramePr>
        <p:xfrm>
          <a:off x="467544" y="1484784"/>
          <a:ext cx="2971800" cy="1813468"/>
        </p:xfrm>
        <a:graphic>
          <a:graphicData uri="http://schemas.openxmlformats.org/presentationml/2006/ole">
            <p:oleObj spid="_x0000_s4143" name="Έγγραφο " r:id="rId4" imgW="2392680" imgH="1459992" progId="Word.Document.8">
              <p:embed/>
            </p:oleObj>
          </a:graphicData>
        </a:graphic>
      </p:graphicFrame>
      <p:sp>
        <p:nvSpPr>
          <p:cNvPr id="17414" name="Rectangle 3"/>
          <p:cNvSpPr>
            <a:spLocks noGrp="1" noChangeArrowheads="1"/>
          </p:cNvSpPr>
          <p:nvPr>
            <p:ph type="body" sz="half" idx="4294967295"/>
          </p:nvPr>
        </p:nvSpPr>
        <p:spPr>
          <a:xfrm>
            <a:off x="4139952" y="1484784"/>
            <a:ext cx="4419631" cy="4724400"/>
          </a:xfrm>
        </p:spPr>
        <p:txBody>
          <a:bodyPr>
            <a:normAutofit/>
          </a:bodyPr>
          <a:lstStyle/>
          <a:p>
            <a:pPr marL="0" indent="0">
              <a:buNone/>
              <a:defRPr/>
            </a:pPr>
            <a:r>
              <a:rPr lang="el-GR" sz="2800" dirty="0" smtClean="0"/>
              <a:t>Τυποποιημένες θέσεις &amp; οδηγίες</a:t>
            </a:r>
          </a:p>
          <a:p>
            <a:pPr>
              <a:defRPr/>
            </a:pPr>
            <a:r>
              <a:rPr lang="el-GR" sz="2800" dirty="0" smtClean="0"/>
              <a:t>American </a:t>
            </a:r>
            <a:r>
              <a:rPr lang="el-GR" sz="2800" dirty="0" err="1" smtClean="0"/>
              <a:t>society</a:t>
            </a:r>
            <a:r>
              <a:rPr lang="el-GR" sz="2800" dirty="0" smtClean="0"/>
              <a:t>  </a:t>
            </a:r>
            <a:r>
              <a:rPr lang="el-GR" sz="2800" dirty="0" err="1" smtClean="0"/>
              <a:t>ht</a:t>
            </a:r>
            <a:r>
              <a:rPr lang="el-GR" sz="2800" dirty="0" smtClean="0"/>
              <a:t> 1981</a:t>
            </a:r>
          </a:p>
          <a:p>
            <a:pPr>
              <a:defRPr/>
            </a:pPr>
            <a:r>
              <a:rPr lang="el-GR" sz="2800" dirty="0" err="1" smtClean="0"/>
              <a:t>Mathiowetz</a:t>
            </a:r>
            <a:r>
              <a:rPr lang="el-GR" sz="2800" dirty="0" smtClean="0"/>
              <a:t> 1984,5,6</a:t>
            </a:r>
          </a:p>
          <a:p>
            <a:pPr>
              <a:defRPr/>
            </a:pPr>
            <a:r>
              <a:rPr lang="el-GR" sz="2800" dirty="0" err="1" smtClean="0"/>
              <a:t>Apfel</a:t>
            </a:r>
            <a:r>
              <a:rPr lang="el-GR" sz="2800" dirty="0" smtClean="0"/>
              <a:t>  1994</a:t>
            </a:r>
          </a:p>
          <a:p>
            <a:pPr>
              <a:defRPr/>
            </a:pPr>
            <a:r>
              <a:rPr lang="el-GR" sz="2800" dirty="0" err="1" smtClean="0"/>
              <a:t>Su</a:t>
            </a:r>
            <a:r>
              <a:rPr lang="el-GR" sz="2800" dirty="0" smtClean="0"/>
              <a:t> </a:t>
            </a:r>
            <a:r>
              <a:rPr lang="el-GR" sz="2800" dirty="0" err="1" smtClean="0"/>
              <a:t>c.Y</a:t>
            </a:r>
            <a:r>
              <a:rPr lang="el-GR" sz="2800" dirty="0" smtClean="0"/>
              <a:t> 1995</a:t>
            </a:r>
          </a:p>
          <a:p>
            <a:pPr>
              <a:defRPr/>
            </a:pPr>
            <a:r>
              <a:rPr lang="el-GR" sz="2800" dirty="0" err="1" smtClean="0"/>
              <a:t>Hanten</a:t>
            </a:r>
            <a:r>
              <a:rPr lang="el-GR" sz="2800" dirty="0" smtClean="0"/>
              <a:t> 1999</a:t>
            </a:r>
          </a:p>
        </p:txBody>
      </p:sp>
      <p:graphicFrame>
        <p:nvGraphicFramePr>
          <p:cNvPr id="4099" name="Object 5"/>
          <p:cNvGraphicFramePr>
            <a:graphicFrameLocks noChangeAspect="1"/>
          </p:cNvGraphicFramePr>
          <p:nvPr>
            <p:extLst>
              <p:ext uri="{D42A27DB-BD31-4B8C-83A1-F6EECF244321}">
                <p14:modId xmlns="" xmlns:p14="http://schemas.microsoft.com/office/powerpoint/2010/main" val="4201159509"/>
              </p:ext>
            </p:extLst>
          </p:nvPr>
        </p:nvGraphicFramePr>
        <p:xfrm>
          <a:off x="467544" y="3279221"/>
          <a:ext cx="2971800" cy="1828800"/>
        </p:xfrm>
        <a:graphic>
          <a:graphicData uri="http://schemas.openxmlformats.org/presentationml/2006/ole">
            <p:oleObj spid="_x0000_s4144" name="Έγγραφο " r:id="rId5" imgW="3142488" imgH="2264664" progId="Word.Document.8">
              <p:embed/>
            </p:oleObj>
          </a:graphicData>
        </a:graphic>
      </p:graphicFrame>
      <p:graphicFrame>
        <p:nvGraphicFramePr>
          <p:cNvPr id="4100" name="Object 6"/>
          <p:cNvGraphicFramePr>
            <a:graphicFrameLocks noChangeAspect="1"/>
          </p:cNvGraphicFramePr>
          <p:nvPr>
            <p:extLst>
              <p:ext uri="{D42A27DB-BD31-4B8C-83A1-F6EECF244321}">
                <p14:modId xmlns="" xmlns:p14="http://schemas.microsoft.com/office/powerpoint/2010/main" val="1231501087"/>
              </p:ext>
            </p:extLst>
          </p:nvPr>
        </p:nvGraphicFramePr>
        <p:xfrm>
          <a:off x="467544" y="5136292"/>
          <a:ext cx="2971800" cy="1474187"/>
        </p:xfrm>
        <a:graphic>
          <a:graphicData uri="http://schemas.openxmlformats.org/presentationml/2006/ole">
            <p:oleObj spid="_x0000_s4145" name="Έγγραφο " r:id="rId6" imgW="2392680" imgH="1399032" progId="Word.Document.8">
              <p:embed/>
            </p:oleObj>
          </a:graphicData>
        </a:graphic>
      </p:graphicFrame>
    </p:spTree>
    <p:extLst>
      <p:ext uri="{BB962C8B-B14F-4D97-AF65-F5344CB8AC3E}">
        <p14:creationId xmlns="" xmlns:p14="http://schemas.microsoft.com/office/powerpoint/2010/main" val="2832053994"/>
      </p:ext>
    </p:extLst>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2"/>
          <p:cNvSpPr>
            <a:spLocks noGrp="1" noChangeArrowheads="1"/>
          </p:cNvSpPr>
          <p:nvPr>
            <p:ph type="title"/>
          </p:nvPr>
        </p:nvSpPr>
        <p:spPr/>
        <p:txBody>
          <a:bodyPr>
            <a:normAutofit fontScale="90000"/>
          </a:bodyPr>
          <a:lstStyle/>
          <a:p>
            <a:r>
              <a:rPr lang="el-GR" dirty="0" smtClean="0"/>
              <a:t>Θεραπευτική Άσκηση </a:t>
            </a:r>
            <a:r>
              <a:rPr lang="el-GR" b="1" dirty="0" smtClean="0">
                <a:solidFill>
                  <a:srgbClr val="800000"/>
                </a:solidFill>
              </a:rPr>
              <a:t/>
            </a:r>
            <a:br>
              <a:rPr lang="el-GR" b="1" dirty="0" smtClean="0">
                <a:solidFill>
                  <a:srgbClr val="800000"/>
                </a:solidFill>
              </a:rPr>
            </a:br>
            <a:r>
              <a:rPr lang="el-GR" b="1" dirty="0" smtClean="0">
                <a:solidFill>
                  <a:srgbClr val="800000"/>
                </a:solidFill>
              </a:rPr>
              <a:t>Πρόγραμμα ασκήσεων</a:t>
            </a:r>
            <a:endParaRPr lang="el-GR" dirty="0" smtClean="0"/>
          </a:p>
        </p:txBody>
      </p:sp>
      <p:sp>
        <p:nvSpPr>
          <p:cNvPr id="5129" name="Rectangle 3"/>
          <p:cNvSpPr>
            <a:spLocks noGrp="1" noChangeArrowheads="1"/>
          </p:cNvSpPr>
          <p:nvPr>
            <p:ph idx="1"/>
          </p:nvPr>
        </p:nvSpPr>
        <p:spPr>
          <a:xfrm>
            <a:off x="457200" y="1484784"/>
            <a:ext cx="8229600" cy="2356048"/>
          </a:xfrm>
        </p:spPr>
        <p:txBody>
          <a:bodyPr/>
          <a:lstStyle/>
          <a:p>
            <a:r>
              <a:rPr lang="el-GR" sz="2400" dirty="0" smtClean="0"/>
              <a:t>Προθέρμανση</a:t>
            </a:r>
          </a:p>
          <a:p>
            <a:r>
              <a:rPr lang="el-GR" sz="2400" dirty="0" err="1" smtClean="0"/>
              <a:t>Αυτοδιάταση</a:t>
            </a:r>
            <a:endParaRPr lang="el-GR" sz="2400" dirty="0" smtClean="0"/>
          </a:p>
          <a:p>
            <a:r>
              <a:rPr lang="el-GR" sz="2400" dirty="0" smtClean="0"/>
              <a:t>Βασικό πρόγραμμα 1</a:t>
            </a:r>
          </a:p>
          <a:p>
            <a:r>
              <a:rPr lang="el-GR" sz="2400" dirty="0" smtClean="0"/>
              <a:t>Βασικό πρόγραμμα 2</a:t>
            </a:r>
          </a:p>
          <a:p>
            <a:r>
              <a:rPr lang="el-GR" sz="2400" dirty="0" err="1" smtClean="0"/>
              <a:t>Αυτοδιάταση</a:t>
            </a:r>
            <a:endParaRPr lang="el-GR" sz="2400" dirty="0" smtClean="0"/>
          </a:p>
        </p:txBody>
      </p:sp>
      <p:graphicFrame>
        <p:nvGraphicFramePr>
          <p:cNvPr id="5122" name="Object 4"/>
          <p:cNvGraphicFramePr>
            <a:graphicFrameLocks noGrp="1" noChangeAspect="1"/>
          </p:cNvGraphicFramePr>
          <p:nvPr>
            <p:ph type="clipArt" sz="half" idx="4294967295"/>
            <p:extLst>
              <p:ext uri="{D42A27DB-BD31-4B8C-83A1-F6EECF244321}">
                <p14:modId xmlns="" xmlns:p14="http://schemas.microsoft.com/office/powerpoint/2010/main" val="2526833390"/>
              </p:ext>
            </p:extLst>
          </p:nvPr>
        </p:nvGraphicFramePr>
        <p:xfrm>
          <a:off x="3849445" y="1481556"/>
          <a:ext cx="2214483" cy="1527175"/>
        </p:xfrm>
        <a:graphic>
          <a:graphicData uri="http://schemas.openxmlformats.org/presentationml/2006/ole">
            <p:oleObj spid="_x0000_s5218" name="Έγγραφο " r:id="rId4" imgW="2164080" imgH="1548384" progId="Word.Document.8">
              <p:embed/>
            </p:oleObj>
          </a:graphicData>
        </a:graphic>
      </p:graphicFrame>
      <p:graphicFrame>
        <p:nvGraphicFramePr>
          <p:cNvPr id="5123" name="Object 5"/>
          <p:cNvGraphicFramePr>
            <a:graphicFrameLocks noChangeAspect="1"/>
          </p:cNvGraphicFramePr>
          <p:nvPr>
            <p:extLst>
              <p:ext uri="{D42A27DB-BD31-4B8C-83A1-F6EECF244321}">
                <p14:modId xmlns="" xmlns:p14="http://schemas.microsoft.com/office/powerpoint/2010/main" val="3009349407"/>
              </p:ext>
            </p:extLst>
          </p:nvPr>
        </p:nvGraphicFramePr>
        <p:xfrm>
          <a:off x="6382839" y="1628800"/>
          <a:ext cx="2149600" cy="1485000"/>
        </p:xfrm>
        <a:graphic>
          <a:graphicData uri="http://schemas.openxmlformats.org/presentationml/2006/ole">
            <p:oleObj spid="_x0000_s5219" name="Έγγραφο " r:id="rId5" imgW="2505456" imgH="1402080" progId="Word.Document.8">
              <p:embed/>
            </p:oleObj>
          </a:graphicData>
        </a:graphic>
      </p:graphicFrame>
      <p:graphicFrame>
        <p:nvGraphicFramePr>
          <p:cNvPr id="5124" name="Object 6"/>
          <p:cNvGraphicFramePr>
            <a:graphicFrameLocks noChangeAspect="1"/>
          </p:cNvGraphicFramePr>
          <p:nvPr>
            <p:extLst>
              <p:ext uri="{D42A27DB-BD31-4B8C-83A1-F6EECF244321}">
                <p14:modId xmlns="" xmlns:p14="http://schemas.microsoft.com/office/powerpoint/2010/main" val="1514117976"/>
              </p:ext>
            </p:extLst>
          </p:nvPr>
        </p:nvGraphicFramePr>
        <p:xfrm>
          <a:off x="3854129" y="3124200"/>
          <a:ext cx="2209800" cy="1525588"/>
        </p:xfrm>
        <a:graphic>
          <a:graphicData uri="http://schemas.openxmlformats.org/presentationml/2006/ole">
            <p:oleObj spid="_x0000_s5220" name="Έγγραφο " r:id="rId6" imgW="2505456" imgH="1527048" progId="Word.Document.8">
              <p:embed/>
            </p:oleObj>
          </a:graphicData>
        </a:graphic>
      </p:graphicFrame>
      <p:graphicFrame>
        <p:nvGraphicFramePr>
          <p:cNvPr id="5125" name="Object 7"/>
          <p:cNvGraphicFramePr>
            <a:graphicFrameLocks noChangeAspect="1"/>
          </p:cNvGraphicFramePr>
          <p:nvPr>
            <p:extLst>
              <p:ext uri="{D42A27DB-BD31-4B8C-83A1-F6EECF244321}">
                <p14:modId xmlns="" xmlns:p14="http://schemas.microsoft.com/office/powerpoint/2010/main" val="3204300043"/>
              </p:ext>
            </p:extLst>
          </p:nvPr>
        </p:nvGraphicFramePr>
        <p:xfrm>
          <a:off x="6378545" y="3241257"/>
          <a:ext cx="2153895" cy="1524000"/>
        </p:xfrm>
        <a:graphic>
          <a:graphicData uri="http://schemas.openxmlformats.org/presentationml/2006/ole">
            <p:oleObj spid="_x0000_s5221" name="Έγγραφο " r:id="rId7" imgW="2505456" imgH="1901952" progId="Word.Document.8">
              <p:embed/>
            </p:oleObj>
          </a:graphicData>
        </a:graphic>
      </p:graphicFrame>
      <p:graphicFrame>
        <p:nvGraphicFramePr>
          <p:cNvPr id="5126" name="Object 8"/>
          <p:cNvGraphicFramePr>
            <a:graphicFrameLocks noChangeAspect="1"/>
          </p:cNvGraphicFramePr>
          <p:nvPr>
            <p:extLst>
              <p:ext uri="{D42A27DB-BD31-4B8C-83A1-F6EECF244321}">
                <p14:modId xmlns="" xmlns:p14="http://schemas.microsoft.com/office/powerpoint/2010/main" val="3201856867"/>
              </p:ext>
            </p:extLst>
          </p:nvPr>
        </p:nvGraphicFramePr>
        <p:xfrm>
          <a:off x="3860909" y="4765257"/>
          <a:ext cx="2203019" cy="1523947"/>
        </p:xfrm>
        <a:graphic>
          <a:graphicData uri="http://schemas.openxmlformats.org/presentationml/2006/ole">
            <p:oleObj spid="_x0000_s5222" name="Έγγραφο " r:id="rId8" imgW="1706880" imgH="1011936" progId="Word.Document.8">
              <p:embed/>
            </p:oleObj>
          </a:graphicData>
        </a:graphic>
      </p:graphicFrame>
      <p:graphicFrame>
        <p:nvGraphicFramePr>
          <p:cNvPr id="5127" name="Object 9"/>
          <p:cNvGraphicFramePr>
            <a:graphicFrameLocks noChangeAspect="1"/>
          </p:cNvGraphicFramePr>
          <p:nvPr>
            <p:extLst>
              <p:ext uri="{D42A27DB-BD31-4B8C-83A1-F6EECF244321}">
                <p14:modId xmlns="" xmlns:p14="http://schemas.microsoft.com/office/powerpoint/2010/main" val="2247358092"/>
              </p:ext>
            </p:extLst>
          </p:nvPr>
        </p:nvGraphicFramePr>
        <p:xfrm>
          <a:off x="6378544" y="4902318"/>
          <a:ext cx="2153895" cy="1520659"/>
        </p:xfrm>
        <a:graphic>
          <a:graphicData uri="http://schemas.openxmlformats.org/presentationml/2006/ole">
            <p:oleObj spid="_x0000_s5223" name="Έγγραφο " r:id="rId9" imgW="2487168" imgH="1380744" progId="Word.Document.8">
              <p:embed/>
            </p:oleObj>
          </a:graphicData>
        </a:graphic>
      </p:graphicFrame>
      <p:sp>
        <p:nvSpPr>
          <p:cNvPr id="2" name="Ορθογώνιο 1"/>
          <p:cNvSpPr/>
          <p:nvPr/>
        </p:nvSpPr>
        <p:spPr>
          <a:xfrm>
            <a:off x="1045373" y="3725243"/>
            <a:ext cx="2626568" cy="646331"/>
          </a:xfrm>
          <a:prstGeom prst="rect">
            <a:avLst/>
          </a:prstGeom>
        </p:spPr>
        <p:txBody>
          <a:bodyPr wrap="square">
            <a:spAutoFit/>
          </a:bodyPr>
          <a:lstStyle/>
          <a:p>
            <a:pPr>
              <a:buFontTx/>
              <a:buNone/>
            </a:pPr>
            <a:r>
              <a:rPr lang="en-US" dirty="0">
                <a:latin typeface="+mn-lt"/>
              </a:rPr>
              <a:t>Medical school University of </a:t>
            </a:r>
            <a:r>
              <a:rPr lang="en-US" dirty="0" err="1">
                <a:latin typeface="+mn-lt"/>
              </a:rPr>
              <a:t>Ohaio</a:t>
            </a:r>
            <a:r>
              <a:rPr lang="en-US" dirty="0">
                <a:latin typeface="+mn-lt"/>
              </a:rPr>
              <a:t> 2004                               </a:t>
            </a:r>
            <a:endParaRPr lang="el-GR" dirty="0">
              <a:latin typeface="+mn-lt"/>
            </a:endParaRPr>
          </a:p>
        </p:txBody>
      </p:sp>
    </p:spTree>
    <p:extLst>
      <p:ext uri="{BB962C8B-B14F-4D97-AF65-F5344CB8AC3E}">
        <p14:creationId xmlns="" xmlns:p14="http://schemas.microsoft.com/office/powerpoint/2010/main" val="2514014847"/>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1696"/>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15048241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1697"/>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0" y="-1588"/>
            <a:ext cx="9144000" cy="6859588"/>
          </a:xfrm>
          <a:prstGeom prst="rect">
            <a:avLst/>
          </a:prstGeom>
          <a:noFill/>
          <a:ln w="9525">
            <a:noFill/>
            <a:miter lim="800000"/>
            <a:headEnd/>
            <a:tailEnd/>
          </a:ln>
        </p:spPr>
      </p:pic>
    </p:spTree>
    <p:extLst>
      <p:ext uri="{BB962C8B-B14F-4D97-AF65-F5344CB8AC3E}">
        <p14:creationId xmlns="" xmlns:p14="http://schemas.microsoft.com/office/powerpoint/2010/main" val="30925177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Users\ΓΕΩΡΓΙΑ\Documents\αρθριτιδες\αρθεικον\88340003.jpg"/>
          <p:cNvPicPr>
            <a:picLocks noChangeAspect="1" noChangeArrowheads="1"/>
          </p:cNvPicPr>
          <p:nvPr/>
        </p:nvPicPr>
        <p:blipFill rotWithShape="1">
          <a:blip r:embed="rId2" cstate="email">
            <a:extLst>
              <a:ext uri="{28A0092B-C50C-407E-A947-70E740481C1C}">
                <a14:useLocalDpi xmlns="" xmlns:a14="http://schemas.microsoft.com/office/drawing/2010/main"/>
              </a:ext>
            </a:extLst>
          </a:blip>
          <a:srcRect/>
          <a:stretch/>
        </p:blipFill>
        <p:spPr bwMode="auto">
          <a:xfrm>
            <a:off x="4741614" y="3933056"/>
            <a:ext cx="3096345" cy="2194444"/>
          </a:xfrm>
          <a:prstGeom prst="rect">
            <a:avLst/>
          </a:prstGeom>
          <a:noFill/>
          <a:ln w="9525">
            <a:noFill/>
            <a:miter lim="800000"/>
            <a:headEnd/>
            <a:tailEnd/>
          </a:ln>
        </p:spPr>
      </p:pic>
      <p:pic>
        <p:nvPicPr>
          <p:cNvPr id="47107" name="Picture 5" descr="C:\Users\ΓΕΩΡΓΙΑ\Documents\αρθριτιδες\αρθεικον\88340004.jpg"/>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1403648" y="1540874"/>
            <a:ext cx="3167342" cy="2196445"/>
          </a:xfrm>
          <a:prstGeom prst="rect">
            <a:avLst/>
          </a:prstGeom>
          <a:noFill/>
          <a:ln w="9525">
            <a:noFill/>
            <a:miter lim="800000"/>
            <a:headEnd/>
            <a:tailEnd/>
          </a:ln>
        </p:spPr>
      </p:pic>
      <p:sp>
        <p:nvSpPr>
          <p:cNvPr id="2" name="Τίτλος 1"/>
          <p:cNvSpPr>
            <a:spLocks noGrp="1"/>
          </p:cNvSpPr>
          <p:nvPr>
            <p:ph type="title"/>
          </p:nvPr>
        </p:nvSpPr>
        <p:spPr/>
        <p:txBody>
          <a:bodyPr>
            <a:normAutofit/>
          </a:bodyPr>
          <a:lstStyle/>
          <a:p>
            <a:r>
              <a:rPr lang="el-GR" dirty="0" smtClean="0"/>
              <a:t>Θεραπευτική Άσκηση</a:t>
            </a:r>
            <a:br>
              <a:rPr lang="el-GR" dirty="0" smtClean="0"/>
            </a:br>
            <a:r>
              <a:rPr lang="el-GR" sz="1800" dirty="0" smtClean="0"/>
              <a:t>δεν είναι αυτό που βλέπει ο </a:t>
            </a:r>
            <a:r>
              <a:rPr lang="el-GR" sz="1800" dirty="0" err="1" smtClean="0"/>
              <a:t>φυσ</a:t>
            </a:r>
            <a:r>
              <a:rPr lang="el-GR" sz="1800" dirty="0" smtClean="0"/>
              <a:t>/ης, αλλά αυτό που νοιώθει ο εξασκούμενος</a:t>
            </a:r>
            <a:endParaRPr lang="el-GR" sz="1800" dirty="0"/>
          </a:p>
        </p:txBody>
      </p:sp>
      <p:pic>
        <p:nvPicPr>
          <p:cNvPr id="47108" name="Picture 3" descr="C:\Users\ΓΕΩΡΓΙΑ\Documents\αρθριτιδες\αρθεικον\88340002.jpg"/>
          <p:cNvPicPr>
            <a:picLocks noGrp="1" noChangeAspect="1" noChangeArrowheads="1"/>
          </p:cNvPicPr>
          <p:nvPr>
            <p:ph idx="1"/>
          </p:nvPr>
        </p:nvPicPr>
        <p:blipFill rotWithShape="1">
          <a:blip r:embed="rId4" cstate="email">
            <a:extLst>
              <a:ext uri="{28A0092B-C50C-407E-A947-70E740481C1C}">
                <a14:useLocalDpi xmlns="" xmlns:a14="http://schemas.microsoft.com/office/drawing/2010/main"/>
              </a:ext>
            </a:extLst>
          </a:blip>
          <a:srcRect/>
          <a:stretch/>
        </p:blipFill>
        <p:spPr>
          <a:xfrm>
            <a:off x="1403648" y="3933056"/>
            <a:ext cx="3169362" cy="2194444"/>
          </a:xfrm>
        </p:spPr>
      </p:pic>
      <p:pic>
        <p:nvPicPr>
          <p:cNvPr id="47109" name="Picture 2" descr="C:\Users\ΓΕΩΡΓΙΑ\Documents\αρθριτιδες\αρθεικον\88340001.jpg"/>
          <p:cNvPicPr>
            <a:picLocks noChangeAspect="1" noChangeArrowheads="1"/>
          </p:cNvPicPr>
          <p:nvPr/>
        </p:nvPicPr>
        <p:blipFill rotWithShape="1">
          <a:blip r:embed="rId5" cstate="email">
            <a:extLst>
              <a:ext uri="{28A0092B-C50C-407E-A947-70E740481C1C}">
                <a14:useLocalDpi xmlns="" xmlns:a14="http://schemas.microsoft.com/office/drawing/2010/main"/>
              </a:ext>
            </a:extLst>
          </a:blip>
          <a:srcRect/>
          <a:stretch/>
        </p:blipFill>
        <p:spPr bwMode="auto">
          <a:xfrm>
            <a:off x="4741615" y="1540874"/>
            <a:ext cx="3096345" cy="2196445"/>
          </a:xfrm>
          <a:prstGeom prst="rect">
            <a:avLst/>
          </a:prstGeom>
          <a:noFill/>
          <a:ln w="9525">
            <a:noFill/>
            <a:miter lim="800000"/>
            <a:headEnd/>
            <a:tailEnd/>
          </a:ln>
        </p:spPr>
      </p:pic>
    </p:spTree>
    <p:extLst>
      <p:ext uri="{BB962C8B-B14F-4D97-AF65-F5344CB8AC3E}">
        <p14:creationId xmlns="" xmlns:p14="http://schemas.microsoft.com/office/powerpoint/2010/main" val="26454215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Θεραπευτική Άσκηση</a:t>
            </a:r>
            <a:br>
              <a:rPr lang="el-GR" dirty="0" smtClean="0"/>
            </a:br>
            <a:r>
              <a:rPr lang="el-GR" dirty="0" smtClean="0"/>
              <a:t>&amp; λειτουργική αποκατάσταση</a:t>
            </a:r>
            <a:endParaRPr lang="en-US" dirty="0"/>
          </a:p>
        </p:txBody>
      </p:sp>
      <p:pic>
        <p:nvPicPr>
          <p:cNvPr id="48131" name="Picture 8" descr="hilton 008"/>
          <p:cNvPicPr>
            <a:picLocks noGrp="1" noChangeAspect="1" noChangeArrowheads="1"/>
          </p:cNvPicPr>
          <p:nvPr>
            <p:ph idx="1"/>
          </p:nvPr>
        </p:nvPicPr>
        <p:blipFill>
          <a:blip r:embed="rId2" cstate="email">
            <a:extLst>
              <a:ext uri="{28A0092B-C50C-407E-A947-70E740481C1C}">
                <a14:useLocalDpi xmlns="" xmlns:a14="http://schemas.microsoft.com/office/drawing/2010/main"/>
              </a:ext>
            </a:extLst>
          </a:blip>
          <a:stretch>
            <a:fillRect/>
          </a:stretch>
        </p:blipFill>
        <p:spPr>
          <a:xfrm>
            <a:off x="5539809" y="4149080"/>
            <a:ext cx="2913611" cy="2186247"/>
          </a:xfrm>
        </p:spPr>
      </p:pic>
      <p:sp>
        <p:nvSpPr>
          <p:cNvPr id="48130" name="Rectangle 5"/>
          <p:cNvSpPr>
            <a:spLocks noGrp="1" noChangeArrowheads="1"/>
          </p:cNvSpPr>
          <p:nvPr>
            <p:ph type="body" sz="half" idx="4294967295"/>
          </p:nvPr>
        </p:nvSpPr>
        <p:spPr>
          <a:xfrm>
            <a:off x="543744" y="1700808"/>
            <a:ext cx="4038600" cy="4525963"/>
          </a:xfrm>
        </p:spPr>
        <p:txBody>
          <a:bodyPr/>
          <a:lstStyle/>
          <a:p>
            <a:r>
              <a:rPr lang="en-US" sz="2400" dirty="0" smtClean="0"/>
              <a:t>Functional exercises for neuromuscular coordination</a:t>
            </a:r>
          </a:p>
          <a:p>
            <a:r>
              <a:rPr lang="en-US" sz="2400" dirty="0" smtClean="0"/>
              <a:t>The taping is not necessary </a:t>
            </a:r>
          </a:p>
          <a:p>
            <a:endParaRPr lang="en-US" sz="2400" dirty="0" smtClean="0"/>
          </a:p>
          <a:p>
            <a:endParaRPr lang="en-US" sz="2400" dirty="0" smtClean="0"/>
          </a:p>
          <a:p>
            <a:pPr>
              <a:buFontTx/>
              <a:buNone/>
            </a:pPr>
            <a:r>
              <a:rPr lang="en-US" sz="2400" dirty="0" smtClean="0"/>
              <a:t>“overuse syndromes hand therapy approach” </a:t>
            </a:r>
            <a:r>
              <a:rPr lang="en-US" sz="2400" dirty="0" err="1" smtClean="0"/>
              <a:t>G.Petta</a:t>
            </a:r>
            <a:r>
              <a:rPr lang="en-US" sz="2400" dirty="0" smtClean="0"/>
              <a:t> Samos 2005 </a:t>
            </a:r>
            <a:endParaRPr lang="el-GR" sz="2400" dirty="0" smtClean="0"/>
          </a:p>
          <a:p>
            <a:pPr>
              <a:buFontTx/>
              <a:buNone/>
            </a:pPr>
            <a:endParaRPr lang="el-GR" sz="2400" dirty="0" smtClean="0"/>
          </a:p>
        </p:txBody>
      </p:sp>
      <p:pic>
        <p:nvPicPr>
          <p:cNvPr id="48132" name="Picture 9" descr="hilton 009"/>
          <p:cNvPicPr>
            <a:picLocks noGrp="1" noChangeAspect="1" noChangeArrowheads="1"/>
          </p:cNvPicPr>
          <p:nvPr>
            <p:ph sz="quarter" idx="4294967295"/>
          </p:nvPr>
        </p:nvPicPr>
        <p:blipFill>
          <a:blip r:embed="rId3" cstate="email">
            <a:extLst>
              <a:ext uri="{28A0092B-C50C-407E-A947-70E740481C1C}">
                <a14:useLocalDpi xmlns="" xmlns:a14="http://schemas.microsoft.com/office/drawing/2010/main"/>
              </a:ext>
            </a:extLst>
          </a:blip>
          <a:srcRect/>
          <a:stretch>
            <a:fillRect/>
          </a:stretch>
        </p:blipFill>
        <p:spPr>
          <a:xfrm>
            <a:off x="5549155" y="1776214"/>
            <a:ext cx="2916237" cy="2187575"/>
          </a:xfrm>
        </p:spPr>
      </p:pic>
    </p:spTree>
    <p:extLst>
      <p:ext uri="{BB962C8B-B14F-4D97-AF65-F5344CB8AC3E}">
        <p14:creationId xmlns="" xmlns:p14="http://schemas.microsoft.com/office/powerpoint/2010/main" val="4238162864"/>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p:txBody>
          <a:bodyPr>
            <a:normAutofit fontScale="90000"/>
          </a:bodyPr>
          <a:lstStyle/>
          <a:p>
            <a:r>
              <a:rPr lang="el-GR" dirty="0" smtClean="0"/>
              <a:t>Θεραπευτική Άσκηση </a:t>
            </a:r>
            <a:r>
              <a:rPr lang="en-US" dirty="0" smtClean="0"/>
              <a:t/>
            </a:r>
            <a:br>
              <a:rPr lang="en-US" dirty="0" smtClean="0"/>
            </a:br>
            <a:r>
              <a:rPr lang="el-GR" dirty="0" smtClean="0"/>
              <a:t>Αναρτώμενες ενεργητικές ασκήσεις</a:t>
            </a:r>
          </a:p>
        </p:txBody>
      </p:sp>
      <p:graphicFrame>
        <p:nvGraphicFramePr>
          <p:cNvPr id="4" name="3 - Θέση περιεχομένου"/>
          <p:cNvGraphicFramePr>
            <a:graphicFrameLocks noGrp="1"/>
          </p:cNvGraphicFramePr>
          <p:nvPr>
            <p:ph idx="1"/>
            <p:extLst>
              <p:ext uri="{D42A27DB-BD31-4B8C-83A1-F6EECF244321}">
                <p14:modId xmlns="" xmlns:p14="http://schemas.microsoft.com/office/powerpoint/2010/main" val="136325722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86173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p>
        </p:txBody>
      </p:sp>
      <p:graphicFrame>
        <p:nvGraphicFramePr>
          <p:cNvPr id="6146" name="Object 3"/>
          <p:cNvGraphicFramePr>
            <a:graphicFrameLocks noGrp="1" noChangeAspect="1"/>
          </p:cNvGraphicFramePr>
          <p:nvPr>
            <p:ph idx="1"/>
            <p:extLst>
              <p:ext uri="{D42A27DB-BD31-4B8C-83A1-F6EECF244321}">
                <p14:modId xmlns="" xmlns:p14="http://schemas.microsoft.com/office/powerpoint/2010/main" val="1030931771"/>
              </p:ext>
            </p:extLst>
          </p:nvPr>
        </p:nvGraphicFramePr>
        <p:xfrm>
          <a:off x="581043" y="2132856"/>
          <a:ext cx="3558909" cy="2809875"/>
        </p:xfrm>
        <a:graphic>
          <a:graphicData uri="http://schemas.openxmlformats.org/presentationml/2006/ole">
            <p:oleObj spid="_x0000_s6176" name="Εικόνα bitmap" r:id="rId3" imgW="4742857" imgH="3704762" progId="PBrush">
              <p:embed/>
            </p:oleObj>
          </a:graphicData>
        </a:graphic>
      </p:graphicFrame>
      <p:graphicFrame>
        <p:nvGraphicFramePr>
          <p:cNvPr id="6147" name="Object 4"/>
          <p:cNvGraphicFramePr>
            <a:graphicFrameLocks noGrp="1" noChangeAspect="1"/>
          </p:cNvGraphicFramePr>
          <p:nvPr>
            <p:ph type="clipArt" sz="half" idx="4294967295"/>
            <p:extLst>
              <p:ext uri="{D42A27DB-BD31-4B8C-83A1-F6EECF244321}">
                <p14:modId xmlns="" xmlns:p14="http://schemas.microsoft.com/office/powerpoint/2010/main" val="486588028"/>
              </p:ext>
            </p:extLst>
          </p:nvPr>
        </p:nvGraphicFramePr>
        <p:xfrm>
          <a:off x="4594813" y="2132856"/>
          <a:ext cx="4013200" cy="2809875"/>
        </p:xfrm>
        <a:graphic>
          <a:graphicData uri="http://schemas.openxmlformats.org/presentationml/2006/ole">
            <p:oleObj spid="_x0000_s6177" name="Εικόνα bitmap" r:id="rId4" imgW="2857899" imgH="2000000" progId="PBrush">
              <p:embed/>
            </p:oleObj>
          </a:graphicData>
        </a:graphic>
      </p:graphicFrame>
    </p:spTree>
    <p:extLst>
      <p:ext uri="{BB962C8B-B14F-4D97-AF65-F5344CB8AC3E}">
        <p14:creationId xmlns="" xmlns:p14="http://schemas.microsoft.com/office/powerpoint/2010/main" val="804684788"/>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p>
        </p:txBody>
      </p:sp>
      <p:graphicFrame>
        <p:nvGraphicFramePr>
          <p:cNvPr id="7170" name="Object 3"/>
          <p:cNvGraphicFramePr>
            <a:graphicFrameLocks noGrp="1" noChangeAspect="1"/>
          </p:cNvGraphicFramePr>
          <p:nvPr>
            <p:ph idx="1"/>
            <p:extLst>
              <p:ext uri="{D42A27DB-BD31-4B8C-83A1-F6EECF244321}">
                <p14:modId xmlns="" xmlns:p14="http://schemas.microsoft.com/office/powerpoint/2010/main" val="3517101973"/>
              </p:ext>
            </p:extLst>
          </p:nvPr>
        </p:nvGraphicFramePr>
        <p:xfrm>
          <a:off x="1133940" y="1916832"/>
          <a:ext cx="3174634" cy="4171950"/>
        </p:xfrm>
        <a:graphic>
          <a:graphicData uri="http://schemas.openxmlformats.org/presentationml/2006/ole">
            <p:oleObj spid="_x0000_s7200" name="Photo Editor Photo" r:id="rId3" imgW="4915586" imgH="6458852" progId="">
              <p:embed/>
            </p:oleObj>
          </a:graphicData>
        </a:graphic>
      </p:graphicFrame>
      <p:graphicFrame>
        <p:nvGraphicFramePr>
          <p:cNvPr id="7171" name="Object 4"/>
          <p:cNvGraphicFramePr>
            <a:graphicFrameLocks noGrp="1" noChangeAspect="1"/>
          </p:cNvGraphicFramePr>
          <p:nvPr>
            <p:ph type="clipArt" sz="half" idx="4294967295"/>
            <p:extLst>
              <p:ext uri="{D42A27DB-BD31-4B8C-83A1-F6EECF244321}">
                <p14:modId xmlns="" xmlns:p14="http://schemas.microsoft.com/office/powerpoint/2010/main" val="1627296198"/>
              </p:ext>
            </p:extLst>
          </p:nvPr>
        </p:nvGraphicFramePr>
        <p:xfrm>
          <a:off x="4499992" y="1916832"/>
          <a:ext cx="3402012" cy="4171950"/>
        </p:xfrm>
        <a:graphic>
          <a:graphicData uri="http://schemas.openxmlformats.org/presentationml/2006/ole">
            <p:oleObj spid="_x0000_s7201" name="Photo Editor Photo" r:id="rId4" imgW="5800000" imgH="7114286" progId="">
              <p:embed/>
            </p:oleObj>
          </a:graphicData>
        </a:graphic>
      </p:graphicFrame>
    </p:spTree>
    <p:extLst>
      <p:ext uri="{BB962C8B-B14F-4D97-AF65-F5344CB8AC3E}">
        <p14:creationId xmlns="" xmlns:p14="http://schemas.microsoft.com/office/powerpoint/2010/main" val="553880919"/>
      </p:ext>
    </p:extLst>
  </p:cSld>
  <p:clrMapOvr>
    <a:masterClrMapping/>
  </p:clrMapOvr>
  <p:transition spd="med">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endParaRPr lang="el-GR" dirty="0"/>
          </a:p>
        </p:txBody>
      </p:sp>
      <p:pic>
        <p:nvPicPr>
          <p:cNvPr id="44034" name="Picture 2" descr="C:\Users\ΓΕΩΡΓΙΑ\Documents\αρθριτιδες\αρθεικον\88340008.jpg"/>
          <p:cNvPicPr>
            <a:picLocks noChangeAspect="1" noChangeArrowheads="1"/>
          </p:cNvPicPr>
          <p:nvPr/>
        </p:nvPicPr>
        <p:blipFill>
          <a:blip r:embed="rId2" cstate="email">
            <a:extLst>
              <a:ext uri="{28A0092B-C50C-407E-A947-70E740481C1C}">
                <a14:useLocalDpi xmlns="" xmlns:a14="http://schemas.microsoft.com/office/drawing/2010/main"/>
              </a:ext>
            </a:extLst>
          </a:blip>
          <a:stretch>
            <a:fillRect/>
          </a:stretch>
        </p:blipFill>
        <p:spPr bwMode="auto">
          <a:xfrm>
            <a:off x="5868144" y="1772816"/>
            <a:ext cx="2531546" cy="4335066"/>
          </a:xfrm>
          <a:prstGeom prst="rect">
            <a:avLst/>
          </a:prstGeom>
          <a:noFill/>
          <a:ln>
            <a:noFill/>
          </a:ln>
        </p:spPr>
      </p:pic>
      <p:pic>
        <p:nvPicPr>
          <p:cNvPr id="44035" name="Picture 3" descr="C:\Users\ΓΕΩΡΓΙΑ\Documents\αρθριτιδες\αρθεικον\88340006.jpg"/>
          <p:cNvPicPr>
            <a:picLocks noChangeAspect="1" noChangeArrowheads="1"/>
          </p:cNvPicPr>
          <p:nvPr/>
        </p:nvPicPr>
        <p:blipFill>
          <a:blip r:embed="rId3" cstate="email">
            <a:extLst>
              <a:ext uri="{28A0092B-C50C-407E-A947-70E740481C1C}">
                <a14:useLocalDpi xmlns="" xmlns:a14="http://schemas.microsoft.com/office/drawing/2010/main"/>
              </a:ext>
            </a:extLst>
          </a:blip>
          <a:stretch>
            <a:fillRect/>
          </a:stretch>
        </p:blipFill>
        <p:spPr bwMode="auto">
          <a:xfrm>
            <a:off x="611560" y="1772816"/>
            <a:ext cx="3744416" cy="4354711"/>
          </a:xfrm>
          <a:prstGeom prst="rect">
            <a:avLst/>
          </a:prstGeom>
          <a:noFill/>
          <a:ln>
            <a:noFill/>
          </a:ln>
        </p:spPr>
      </p:pic>
    </p:spTree>
    <p:extLst>
      <p:ext uri="{BB962C8B-B14F-4D97-AF65-F5344CB8AC3E}">
        <p14:creationId xmlns="" xmlns:p14="http://schemas.microsoft.com/office/powerpoint/2010/main" val="2163449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ppt_x"/>
                                          </p:val>
                                        </p:tav>
                                        <p:tav tm="100000">
                                          <p:val>
                                            <p:strVal val="#ppt_x"/>
                                          </p:val>
                                        </p:tav>
                                      </p:tavLst>
                                    </p:anim>
                                    <p:anim calcmode="lin" valueType="num">
                                      <p:cBhvr additive="base">
                                        <p:cTn id="8"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44034"/>
                                        </p:tgtEl>
                                        <p:attrNameLst>
                                          <p:attrName>style.visibility</p:attrName>
                                        </p:attrNameLst>
                                      </p:cBhvr>
                                      <p:to>
                                        <p:strVal val="visible"/>
                                      </p:to>
                                    </p:set>
                                    <p:anim calcmode="lin" valueType="num">
                                      <p:cBhvr>
                                        <p:cTn id="13" dur="500" fill="hold"/>
                                        <p:tgtEl>
                                          <p:spTgt spid="44034"/>
                                        </p:tgtEl>
                                        <p:attrNameLst>
                                          <p:attrName>ppt_w</p:attrName>
                                        </p:attrNameLst>
                                      </p:cBhvr>
                                      <p:tavLst>
                                        <p:tav tm="0">
                                          <p:val>
                                            <p:fltVal val="0"/>
                                          </p:val>
                                        </p:tav>
                                        <p:tav tm="100000">
                                          <p:val>
                                            <p:strVal val="#ppt_w"/>
                                          </p:val>
                                        </p:tav>
                                      </p:tavLst>
                                    </p:anim>
                                    <p:anim calcmode="lin" valueType="num">
                                      <p:cBhvr>
                                        <p:cTn id="14" dur="500" fill="hold"/>
                                        <p:tgtEl>
                                          <p:spTgt spid="44034"/>
                                        </p:tgtEl>
                                        <p:attrNameLst>
                                          <p:attrName>ppt_h</p:attrName>
                                        </p:attrNameLst>
                                      </p:cBhvr>
                                      <p:tavLst>
                                        <p:tav tm="0">
                                          <p:val>
                                            <p:fltVal val="0"/>
                                          </p:val>
                                        </p:tav>
                                        <p:tav tm="100000">
                                          <p:val>
                                            <p:strVal val="#ppt_h"/>
                                          </p:val>
                                        </p:tav>
                                      </p:tavLst>
                                    </p:anim>
                                    <p:animEffect transition="in" filter="fade">
                                      <p:cBhvr>
                                        <p:cTn id="15"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31"/>
          <p:cNvGraphicFramePr>
            <a:graphicFrameLocks noGrp="1"/>
          </p:cNvGraphicFramePr>
          <p:nvPr>
            <p:extLst>
              <p:ext uri="{D42A27DB-BD31-4B8C-83A1-F6EECF244321}">
                <p14:modId xmlns="" xmlns:p14="http://schemas.microsoft.com/office/powerpoint/2010/main" val="2656770047"/>
              </p:ext>
            </p:extLst>
          </p:nvPr>
        </p:nvGraphicFramePr>
        <p:xfrm>
          <a:off x="683568" y="1412777"/>
          <a:ext cx="7776864" cy="5184576"/>
        </p:xfrm>
        <a:graphic>
          <a:graphicData uri="http://schemas.openxmlformats.org/drawingml/2006/table">
            <a:tbl>
              <a:tblPr firstRow="1" bandRow="1">
                <a:tableStyleId>{073A0DAA-6AF3-43AB-8588-CEC1D06C72B9}</a:tableStyleId>
              </a:tblPr>
              <a:tblGrid>
                <a:gridCol w="1553064"/>
                <a:gridCol w="3191860"/>
                <a:gridCol w="3031940"/>
              </a:tblGrid>
              <a:tr h="8426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Χρώμα</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Δύναμη σε 100% διάταση</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Δύναμη σε 200% διάταση</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chemeClr val="bg1">
                        <a:lumMod val="95000"/>
                      </a:schemeClr>
                    </a:solidFill>
                  </a:tcPr>
                </a:tc>
              </a:tr>
              <a:tr h="499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κίτρινο</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anchor="ctr" horzOverflow="overflow">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3,78 Ν ~ 0,378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anchor="ctr" horzOverflow="overflow">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6,0 </a:t>
                      </a:r>
                      <a:r>
                        <a:rPr kumimoji="0" lang="en-US" sz="2000" u="none" strike="noStrike" cap="none" normalizeH="0" baseline="0" dirty="0" smtClean="0">
                          <a:ln>
                            <a:noFill/>
                          </a:ln>
                          <a:effectLst/>
                        </a:rPr>
                        <a:t>N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0.6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anchor="ctr" horzOverflow="overflow">
                    <a:solidFill>
                      <a:srgbClr val="FFFF99"/>
                    </a:solidFill>
                  </a:tcPr>
                </a:tc>
              </a:tr>
              <a:tr h="9478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κόκκινο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13,22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1.322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2">
                        <a:lumMod val="60000"/>
                        <a:lumOff val="40000"/>
                      </a:schemeClr>
                    </a:solidFill>
                  </a:tcPr>
                </a:tc>
              </a:tr>
              <a:tr h="499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πράσινο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20,87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2.087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rPr>
                        <a:t>31.8 N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3.18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3">
                        <a:lumMod val="20000"/>
                        <a:lumOff val="80000"/>
                      </a:schemeClr>
                    </a:solidFill>
                  </a:tcPr>
                </a:tc>
              </a:tr>
              <a:tr h="9478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μπλε</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27,19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2.719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accent1">
                        <a:lumMod val="40000"/>
                        <a:lumOff val="60000"/>
                      </a:schemeClr>
                    </a:solidFill>
                  </a:tcPr>
                </a:tc>
              </a:tr>
              <a:tr h="499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bg1"/>
                          </a:solidFill>
                          <a:effectLst/>
                        </a:rPr>
                        <a:t>μαύρο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anchor="ctr"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bg1"/>
                          </a:solidFill>
                          <a:effectLst/>
                        </a:rPr>
                        <a:t>29,55 Ν</a:t>
                      </a:r>
                      <a:r>
                        <a:rPr kumimoji="0" lang="en-US" sz="2000" u="none" strike="noStrike" cap="none" normalizeH="0" baseline="0" dirty="0" smtClean="0">
                          <a:ln>
                            <a:noFill/>
                          </a:ln>
                          <a:solidFill>
                            <a:schemeClr val="bg1"/>
                          </a:solidFill>
                          <a:effectLst/>
                        </a:rPr>
                        <a:t> </a:t>
                      </a:r>
                      <a:r>
                        <a:rPr kumimoji="0" lang="el-GR" sz="2000" u="none" strike="noStrike" cap="none" normalizeH="0" baseline="0" dirty="0" smtClean="0">
                          <a:ln>
                            <a:noFill/>
                          </a:ln>
                          <a:solidFill>
                            <a:schemeClr val="bg1"/>
                          </a:solidFill>
                          <a:effectLst/>
                        </a:rPr>
                        <a:t>~</a:t>
                      </a:r>
                      <a:r>
                        <a:rPr kumimoji="0" lang="en-US" sz="2000" u="none" strike="noStrike" cap="none" normalizeH="0" baseline="0" dirty="0" smtClean="0">
                          <a:ln>
                            <a:noFill/>
                          </a:ln>
                          <a:solidFill>
                            <a:schemeClr val="bg1"/>
                          </a:solidFill>
                          <a:effectLst/>
                        </a:rPr>
                        <a:t> 2.955 </a:t>
                      </a:r>
                      <a:r>
                        <a:rPr kumimoji="0" lang="en-US" sz="2000" u="none" strike="noStrike" cap="none" normalizeH="0" baseline="0" dirty="0" err="1" smtClean="0">
                          <a:ln>
                            <a:noFill/>
                          </a:ln>
                          <a:solidFill>
                            <a:schemeClr val="bg1"/>
                          </a:solidFill>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rPr>
                        <a:t>46.9 N </a:t>
                      </a:r>
                      <a:r>
                        <a:rPr kumimoji="0" lang="el-GR" sz="2000" u="none" strike="noStrike" cap="none" normalizeH="0" baseline="0" dirty="0" smtClean="0">
                          <a:ln>
                            <a:noFill/>
                          </a:ln>
                          <a:solidFill>
                            <a:schemeClr val="bg1"/>
                          </a:solidFill>
                          <a:effectLst/>
                        </a:rPr>
                        <a:t>~</a:t>
                      </a:r>
                      <a:r>
                        <a:rPr kumimoji="0" lang="en-US" sz="2000" u="none" strike="noStrike" cap="none" normalizeH="0" baseline="0" dirty="0" smtClean="0">
                          <a:ln>
                            <a:noFill/>
                          </a:ln>
                          <a:solidFill>
                            <a:schemeClr val="bg1"/>
                          </a:solidFill>
                          <a:effectLst/>
                        </a:rPr>
                        <a:t>4.69 </a:t>
                      </a:r>
                      <a:r>
                        <a:rPr kumimoji="0" lang="en-US" sz="2000" u="none" strike="noStrike" cap="none" normalizeH="0" baseline="0" dirty="0" err="1" smtClean="0">
                          <a:ln>
                            <a:noFill/>
                          </a:ln>
                          <a:solidFill>
                            <a:schemeClr val="bg1"/>
                          </a:solidFill>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anchor="ctr" horzOverflow="overflow">
                    <a:solidFill>
                      <a:schemeClr val="tx1">
                        <a:lumMod val="65000"/>
                        <a:lumOff val="35000"/>
                      </a:schemeClr>
                    </a:solidFill>
                  </a:tcPr>
                </a:tc>
              </a:tr>
              <a:tr h="9478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smtClean="0">
                          <a:ln>
                            <a:noFill/>
                          </a:ln>
                          <a:effectLst/>
                        </a:rPr>
                        <a:t>ασημί</a:t>
                      </a:r>
                      <a:endParaRPr kumimoji="0" lang="el-GR" sz="2000" b="0" i="0" u="none" strike="noStrike" cap="none" normalizeH="0" baseline="0" smtClean="0">
                        <a:ln>
                          <a:noFill/>
                        </a:ln>
                        <a:solidFill>
                          <a:schemeClr val="tx1"/>
                        </a:solidFill>
                        <a:effectLst/>
                        <a:latin typeface="Georgia" pitchFamily="18" charset="0"/>
                        <a:ea typeface="Times New Roman" charset="0"/>
                        <a:cs typeface="Tahoma"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45,35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4.535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Georgia" pitchFamily="18" charset="0"/>
                      </a:endParaRPr>
                    </a:p>
                  </a:txBody>
                  <a:tcPr anchor="ctr" horzOverflow="overflow"/>
                </a:tc>
              </a:tr>
            </a:tbl>
          </a:graphicData>
        </a:graphic>
      </p:graphicFrame>
      <p:sp>
        <p:nvSpPr>
          <p:cNvPr id="3" name="Τίτλος 2"/>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Εφαρμογές ανά ηλικία-προσαρμογές</a:t>
            </a:r>
            <a:endParaRPr lang="el-GR" dirty="0"/>
          </a:p>
        </p:txBody>
      </p:sp>
    </p:spTree>
    <p:extLst>
      <p:ext uri="{BB962C8B-B14F-4D97-AF65-F5344CB8AC3E}">
        <p14:creationId xmlns="" xmlns:p14="http://schemas.microsoft.com/office/powerpoint/2010/main" val="427551634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fontScale="90000"/>
          </a:bodyPr>
          <a:lstStyle/>
          <a:p>
            <a:r>
              <a:rPr lang="el-GR" dirty="0" smtClean="0"/>
              <a:t>Θεραπευτική Άσκηση </a:t>
            </a:r>
            <a:br>
              <a:rPr lang="el-GR" dirty="0" smtClean="0"/>
            </a:br>
            <a:r>
              <a:rPr lang="el-GR" b="1" dirty="0" err="1" smtClean="0">
                <a:latin typeface="+mn-lt"/>
              </a:rPr>
              <a:t>Άσκηση</a:t>
            </a:r>
            <a:r>
              <a:rPr lang="el-GR" b="1" dirty="0" smtClean="0">
                <a:latin typeface="+mn-lt"/>
              </a:rPr>
              <a:t> στο νερό</a:t>
            </a:r>
            <a:r>
              <a:rPr lang="en-US" b="1" dirty="0" smtClean="0">
                <a:latin typeface="+mn-lt"/>
              </a:rPr>
              <a:t>;</a:t>
            </a:r>
            <a:endParaRPr lang="el-GR" dirty="0" smtClean="0">
              <a:latin typeface="+mn-lt"/>
            </a:endParaRPr>
          </a:p>
        </p:txBody>
      </p:sp>
      <p:graphicFrame>
        <p:nvGraphicFramePr>
          <p:cNvPr id="10242" name="Object 3"/>
          <p:cNvGraphicFramePr>
            <a:graphicFrameLocks noGrp="1" noChangeAspect="1"/>
          </p:cNvGraphicFramePr>
          <p:nvPr>
            <p:ph idx="1"/>
          </p:nvPr>
        </p:nvGraphicFramePr>
        <p:xfrm>
          <a:off x="2671763" y="2574925"/>
          <a:ext cx="3800475" cy="2428875"/>
        </p:xfrm>
        <a:graphic>
          <a:graphicData uri="http://schemas.openxmlformats.org/presentationml/2006/ole">
            <p:oleObj spid="_x0000_s10257" name="Photo Editor Photo" r:id="rId3" imgW="3801006" imgH="2429214" progId="">
              <p:embed/>
            </p:oleObj>
          </a:graphicData>
        </a:graphic>
      </p:graphicFrame>
    </p:spTree>
    <p:extLst>
      <p:ext uri="{BB962C8B-B14F-4D97-AF65-F5344CB8AC3E}">
        <p14:creationId xmlns="" xmlns:p14="http://schemas.microsoft.com/office/powerpoint/2010/main" val="1356293707"/>
      </p:ext>
    </p:extLst>
  </p:cSld>
  <p:clrMapOvr>
    <a:masterClrMapping/>
  </p:clrMapOvr>
  <p:transition spd="med">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err="1" smtClean="0"/>
              <a:t>Άσκηση</a:t>
            </a:r>
            <a:r>
              <a:rPr lang="el-GR" dirty="0" smtClean="0"/>
              <a:t> στο νερό</a:t>
            </a:r>
            <a:r>
              <a:rPr lang="en-US" dirty="0" smtClean="0"/>
              <a:t>;</a:t>
            </a:r>
            <a:endParaRPr lang="el-GR" dirty="0"/>
          </a:p>
        </p:txBody>
      </p:sp>
      <p:pic>
        <p:nvPicPr>
          <p:cNvPr id="53251" name="Picture 2"/>
          <p:cNvPicPr>
            <a:picLocks noGrp="1" noChangeAspect="1" noChangeArrowheads="1"/>
          </p:cNvPicPr>
          <p:nvPr>
            <p:ph idx="1"/>
          </p:nvPr>
        </p:nvPicPr>
        <p:blipFill>
          <a:blip r:embed="rId2" cstate="print"/>
          <a:stretch>
            <a:fillRect/>
          </a:stretch>
        </p:blipFill>
        <p:spPr>
          <a:xfrm>
            <a:off x="2928926" y="1643050"/>
            <a:ext cx="3935114" cy="4766132"/>
          </a:xfrm>
          <a:noFill/>
        </p:spPr>
      </p:pic>
    </p:spTree>
    <p:extLst>
      <p:ext uri="{BB962C8B-B14F-4D97-AF65-F5344CB8AC3E}">
        <p14:creationId xmlns="" xmlns:p14="http://schemas.microsoft.com/office/powerpoint/2010/main" val="30597069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4" descr="poros1"/>
          <p:cNvPicPr>
            <a:picLocks noChangeAspect="1" noChangeArrowheads="1"/>
          </p:cNvPicPr>
          <p:nvPr/>
        </p:nvPicPr>
        <p:blipFill rotWithShape="1">
          <a:blip r:embed="rId2" cstate="email">
            <a:extLst>
              <a:ext uri="{28A0092B-C50C-407E-A947-70E740481C1C}">
                <a14:useLocalDpi xmlns="" xmlns:a14="http://schemas.microsoft.com/office/drawing/2010/main"/>
              </a:ext>
            </a:extLst>
          </a:blip>
          <a:srcRect/>
          <a:stretch/>
        </p:blipFill>
        <p:spPr bwMode="auto">
          <a:xfrm>
            <a:off x="3635896" y="1484784"/>
            <a:ext cx="4778420" cy="1740911"/>
          </a:xfrm>
          <a:prstGeom prst="rect">
            <a:avLst/>
          </a:prstGeom>
          <a:noFill/>
          <a:ln w="9525">
            <a:noFill/>
            <a:miter lim="800000"/>
            <a:headEnd/>
            <a:tailEnd/>
          </a:ln>
        </p:spPr>
      </p:pic>
      <p:pic>
        <p:nvPicPr>
          <p:cNvPr id="54275" name="Picture 6" descr="poros3"/>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407458" y="3323619"/>
            <a:ext cx="5408049" cy="3168352"/>
          </a:xfrm>
          <a:prstGeom prst="rect">
            <a:avLst/>
          </a:prstGeom>
          <a:noFill/>
          <a:ln w="9525">
            <a:noFill/>
            <a:miter lim="800000"/>
            <a:headEnd/>
            <a:tailEnd/>
          </a:ln>
        </p:spPr>
      </p:pic>
      <p:sp>
        <p:nvSpPr>
          <p:cNvPr id="2" name="Τίτλος 1"/>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err="1" smtClean="0"/>
              <a:t>Άσκηση</a:t>
            </a:r>
            <a:r>
              <a:rPr lang="el-GR" dirty="0" smtClean="0"/>
              <a:t> στο νερό</a:t>
            </a:r>
            <a:r>
              <a:rPr lang="en-US" dirty="0" smtClean="0"/>
              <a:t>;</a:t>
            </a:r>
            <a:endParaRPr lang="el-GR" dirty="0"/>
          </a:p>
        </p:txBody>
      </p:sp>
      <p:sp>
        <p:nvSpPr>
          <p:cNvPr id="6152" name="Rectangle 8"/>
          <p:cNvSpPr>
            <a:spLocks noGrp="1" noChangeArrowheads="1"/>
          </p:cNvSpPr>
          <p:nvPr>
            <p:ph idx="1"/>
          </p:nvPr>
        </p:nvSpPr>
        <p:spPr/>
        <p:txBody>
          <a:bodyPr>
            <a:normAutofit/>
          </a:bodyPr>
          <a:lstStyle/>
          <a:p>
            <a:pPr>
              <a:lnSpc>
                <a:spcPct val="90000"/>
              </a:lnSpc>
            </a:pPr>
            <a:r>
              <a:rPr lang="el-GR" sz="2800" b="1" dirty="0" smtClean="0"/>
              <a:t>Χωρίς φόρτιση</a:t>
            </a:r>
          </a:p>
          <a:p>
            <a:pPr>
              <a:lnSpc>
                <a:spcPct val="90000"/>
              </a:lnSpc>
            </a:pPr>
            <a:endParaRPr lang="el-GR" sz="2800" b="1" dirty="0" smtClean="0"/>
          </a:p>
          <a:p>
            <a:pPr>
              <a:lnSpc>
                <a:spcPct val="90000"/>
              </a:lnSpc>
            </a:pPr>
            <a:r>
              <a:rPr lang="el-GR" sz="2800" b="1" dirty="0" smtClean="0"/>
              <a:t>Μερική    &gt;&gt;</a:t>
            </a:r>
          </a:p>
          <a:p>
            <a:pPr>
              <a:lnSpc>
                <a:spcPct val="90000"/>
              </a:lnSpc>
            </a:pPr>
            <a:endParaRPr lang="el-GR" sz="2800" b="1" dirty="0" smtClean="0"/>
          </a:p>
          <a:p>
            <a:pPr>
              <a:lnSpc>
                <a:spcPct val="90000"/>
              </a:lnSpc>
            </a:pPr>
            <a:r>
              <a:rPr lang="el-GR" sz="2800" b="1" dirty="0" smtClean="0"/>
              <a:t>Πλήρης    &gt;&gt;</a:t>
            </a:r>
          </a:p>
          <a:p>
            <a:pPr>
              <a:lnSpc>
                <a:spcPct val="90000"/>
              </a:lnSpc>
            </a:pPr>
            <a:endParaRPr lang="el-GR" sz="2800" b="1" dirty="0" smtClean="0"/>
          </a:p>
          <a:p>
            <a:pPr>
              <a:lnSpc>
                <a:spcPct val="90000"/>
              </a:lnSpc>
            </a:pPr>
            <a:r>
              <a:rPr lang="el-GR" sz="2800" b="1" dirty="0" smtClean="0">
                <a:solidFill>
                  <a:srgbClr val="004B82"/>
                </a:solidFill>
              </a:rPr>
              <a:t>Ισοδύναμη </a:t>
            </a:r>
          </a:p>
          <a:p>
            <a:pPr>
              <a:lnSpc>
                <a:spcPct val="90000"/>
              </a:lnSpc>
              <a:buFontTx/>
              <a:buNone/>
            </a:pPr>
            <a:r>
              <a:rPr lang="el-GR" sz="2800" b="1" dirty="0" smtClean="0">
                <a:solidFill>
                  <a:srgbClr val="004B82"/>
                </a:solidFill>
              </a:rPr>
              <a:t>    αντίσταση</a:t>
            </a:r>
          </a:p>
        </p:txBody>
      </p:sp>
    </p:spTree>
    <p:extLst>
      <p:ext uri="{BB962C8B-B14F-4D97-AF65-F5344CB8AC3E}">
        <p14:creationId xmlns="" xmlns:p14="http://schemas.microsoft.com/office/powerpoint/2010/main" val="11838421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email">
              <a:extLst>
                <a:ext uri="{28A0092B-C50C-407E-A947-70E740481C1C}">
                  <a14:useLocalDpi xmlns=""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20867910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 xmlns:p14="http://schemas.microsoft.com/office/powerpoint/2010/main" val="1181336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Γεωργία </a:t>
            </a:r>
            <a:r>
              <a:rPr lang="el-GR" sz="2000" dirty="0" err="1" smtClean="0"/>
              <a:t>Πέττα</a:t>
            </a:r>
            <a:r>
              <a:rPr lang="el-GR" sz="2000" dirty="0" smtClean="0"/>
              <a:t> 2014. Γεωργία </a:t>
            </a:r>
            <a:r>
              <a:rPr lang="el-GR" sz="2000" dirty="0" err="1" smtClean="0"/>
              <a:t>Πέττα</a:t>
            </a:r>
            <a:r>
              <a:rPr lang="el-GR" sz="2000" dirty="0" smtClean="0"/>
              <a:t>. «Φυσικοθεραπεία σε ειδικές πληθυσμιακές μονάδες. </a:t>
            </a:r>
            <a:r>
              <a:rPr lang="el-GR" sz="2000" dirty="0"/>
              <a:t>Ενότητα 1: Θεραπευτική </a:t>
            </a:r>
            <a:r>
              <a:rPr lang="el-GR" sz="2000" dirty="0" smtClean="0"/>
              <a:t>Άσκηση».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 xmlns:p14="http://schemas.microsoft.com/office/powerpoint/2010/main" val="2766653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ΓΕΩΡΓΙΑ\Documents\αρθριτιδες\αρθεικον\88340010.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070828" y="1412776"/>
            <a:ext cx="7002345" cy="5262786"/>
          </a:xfrm>
          <a:prstGeom prst="rect">
            <a:avLst/>
          </a:prstGeom>
          <a:noFill/>
          <a:ln w="9525">
            <a:noFill/>
            <a:miter lim="800000"/>
            <a:headEnd/>
            <a:tailEnd/>
          </a:ln>
        </p:spPr>
      </p:pic>
      <p:sp>
        <p:nvSpPr>
          <p:cNvPr id="6" name="5 - Ορθογώνιο"/>
          <p:cNvSpPr/>
          <p:nvPr/>
        </p:nvSpPr>
        <p:spPr>
          <a:xfrm>
            <a:off x="2555777" y="260648"/>
            <a:ext cx="4680520" cy="400110"/>
          </a:xfrm>
          <a:prstGeom prst="rect">
            <a:avLst/>
          </a:prstGeom>
        </p:spPr>
        <p:txBody>
          <a:bodyPr wrap="square">
            <a:spAutoFit/>
          </a:bodyPr>
          <a:lstStyle/>
          <a:p>
            <a:r>
              <a:rPr lang="el-GR" sz="2000" b="1" dirty="0" smtClean="0"/>
              <a:t>Θεραπευτική Άσκηση</a:t>
            </a:r>
            <a:endParaRPr lang="el-GR" sz="2000" b="1" dirty="0"/>
          </a:p>
        </p:txBody>
      </p:sp>
      <p:sp>
        <p:nvSpPr>
          <p:cNvPr id="4" name="3 - Δεξιό βέλος"/>
          <p:cNvSpPr/>
          <p:nvPr/>
        </p:nvSpPr>
        <p:spPr>
          <a:xfrm>
            <a:off x="5857884" y="421481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 xmlns:p14="http://schemas.microsoft.com/office/powerpoint/2010/main" val="247412897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467544" y="1052736"/>
            <a:ext cx="8229600" cy="4896544"/>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3635896" y="2555008"/>
            <a:ext cx="1648660" cy="57606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 xmlns:p14="http://schemas.microsoft.com/office/powerpoint/2010/main" val="4937158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 xmlns:p14="http://schemas.microsoft.com/office/powerpoint/2010/main" val="41719279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(1/2)</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457200" indent="-457200">
              <a:buFont typeface="+mj-lt"/>
              <a:buAutoNum type="arabicPeriod"/>
            </a:pPr>
            <a:endParaRPr lang="el-GR" sz="2000" dirty="0"/>
          </a:p>
        </p:txBody>
      </p:sp>
    </p:spTree>
    <p:extLst>
      <p:ext uri="{BB962C8B-B14F-4D97-AF65-F5344CB8AC3E}">
        <p14:creationId xmlns="" xmlns:p14="http://schemas.microsoft.com/office/powerpoint/2010/main" val="12926215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 xmlns:p14="http://schemas.microsoft.com/office/powerpoint/2010/main" val="2139565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normAutofit/>
          </a:bodyPr>
          <a:lstStyle/>
          <a:p>
            <a:r>
              <a:rPr lang="el-GR" dirty="0" smtClean="0"/>
              <a:t>Θεραπευτική Άσκηση </a:t>
            </a:r>
            <a:r>
              <a:rPr lang="en-US" dirty="0" smtClean="0"/>
              <a:t/>
            </a:r>
            <a:br>
              <a:rPr lang="en-US" dirty="0" smtClean="0"/>
            </a:br>
            <a:r>
              <a:rPr lang="el-GR" sz="2200" dirty="0" smtClean="0"/>
              <a:t>Παράγοντες που επηρεάζουν τον βαθμό δυσκολίας</a:t>
            </a:r>
          </a:p>
        </p:txBody>
      </p:sp>
      <p:graphicFrame>
        <p:nvGraphicFramePr>
          <p:cNvPr id="4" name="3 - Θέση περιεχομένου"/>
          <p:cNvGraphicFramePr>
            <a:graphicFrameLocks noGrp="1"/>
          </p:cNvGraphicFramePr>
          <p:nvPr>
            <p:ph idx="1"/>
            <p:extLst>
              <p:ext uri="{D42A27DB-BD31-4B8C-83A1-F6EECF244321}">
                <p14:modId xmlns="" xmlns:p14="http://schemas.microsoft.com/office/powerpoint/2010/main" val="2235711366"/>
              </p:ext>
            </p:extLst>
          </p:nvPr>
        </p:nvGraphicFramePr>
        <p:xfrm>
          <a:off x="467544" y="1484784"/>
          <a:ext cx="8229600" cy="49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4566758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p:txBody>
          <a:bodyPr>
            <a:normAutofit/>
          </a:bodyPr>
          <a:lstStyle/>
          <a:p>
            <a:r>
              <a:rPr lang="el-GR" dirty="0" smtClean="0"/>
              <a:t>Θεραπευτική Άσκηση </a:t>
            </a:r>
            <a:br>
              <a:rPr lang="el-GR" dirty="0" smtClean="0"/>
            </a:br>
            <a:r>
              <a:rPr lang="el-GR" sz="2200" dirty="0" smtClean="0"/>
              <a:t>Παράγοντες που επηρεάζουν τον βαθμό δυσκολίας</a:t>
            </a:r>
          </a:p>
        </p:txBody>
      </p:sp>
      <p:graphicFrame>
        <p:nvGraphicFramePr>
          <p:cNvPr id="4" name="3 - Θέση περιεχομένου"/>
          <p:cNvGraphicFramePr>
            <a:graphicFrameLocks noGrp="1"/>
          </p:cNvGraphicFramePr>
          <p:nvPr>
            <p:ph idx="1"/>
            <p:extLst>
              <p:ext uri="{D42A27DB-BD31-4B8C-83A1-F6EECF244321}">
                <p14:modId xmlns="" xmlns:p14="http://schemas.microsoft.com/office/powerpoint/2010/main" val="35214665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8088550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dirty="0" smtClean="0"/>
              <a:t>Ο ρόλος της αρχικής θέσης</a:t>
            </a:r>
            <a:r>
              <a:rPr lang="en-US" dirty="0" smtClean="0"/>
              <a:t>;</a:t>
            </a:r>
            <a:endParaRPr lang="el-GR" dirty="0" smtClean="0"/>
          </a:p>
        </p:txBody>
      </p:sp>
      <p:pic>
        <p:nvPicPr>
          <p:cNvPr id="26627" name="Picture 6" descr="poros 003"/>
          <p:cNvPicPr>
            <a:picLocks noGrp="1" noChangeAspect="1" noChangeArrowheads="1"/>
          </p:cNvPicPr>
          <p:nvPr>
            <p:ph idx="1"/>
          </p:nvPr>
        </p:nvPicPr>
        <p:blipFill>
          <a:blip r:embed="rId2" cstate="email">
            <a:extLst>
              <a:ext uri="{28A0092B-C50C-407E-A947-70E740481C1C}">
                <a14:useLocalDpi xmlns="" xmlns:a14="http://schemas.microsoft.com/office/drawing/2010/main"/>
              </a:ext>
            </a:extLst>
          </a:blip>
          <a:srcRect/>
          <a:stretch>
            <a:fillRect/>
          </a:stretch>
        </p:blipFill>
        <p:spPr>
          <a:xfrm>
            <a:off x="3115494" y="1772816"/>
            <a:ext cx="2933700" cy="4525963"/>
          </a:xfrm>
        </p:spPr>
      </p:pic>
    </p:spTree>
    <p:extLst>
      <p:ext uri="{BB962C8B-B14F-4D97-AF65-F5344CB8AC3E}">
        <p14:creationId xmlns="" xmlns:p14="http://schemas.microsoft.com/office/powerpoint/2010/main" val="79719621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p:txBody>
          <a:bodyPr>
            <a:normAutofit fontScale="90000"/>
          </a:bodyPr>
          <a:lstStyle/>
          <a:p>
            <a:r>
              <a:rPr lang="el-GR" dirty="0" smtClean="0"/>
              <a:t>Θεραπευτική Άσκηση </a:t>
            </a:r>
            <a:br>
              <a:rPr lang="el-GR" dirty="0" smtClean="0"/>
            </a:br>
            <a:r>
              <a:rPr lang="el-GR" sz="3100" dirty="0" smtClean="0"/>
              <a:t>Απλές ενεργητικές-Ενεργητικές αντιστάσεως</a:t>
            </a:r>
          </a:p>
        </p:txBody>
      </p:sp>
      <p:graphicFrame>
        <p:nvGraphicFramePr>
          <p:cNvPr id="5" name="4 - Θέση περιεχομένου"/>
          <p:cNvGraphicFramePr>
            <a:graphicFrameLocks noGrp="1"/>
          </p:cNvGraphicFramePr>
          <p:nvPr>
            <p:ph idx="1"/>
            <p:extLst>
              <p:ext uri="{D42A27DB-BD31-4B8C-83A1-F6EECF244321}">
                <p14:modId xmlns="" xmlns:p14="http://schemas.microsoft.com/office/powerpoint/2010/main" val="1253547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50331422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d6213e22b0557aaf34de41591720f96d12416f"/>
  <p:tag name="ISPRING_RESOURCE_PATHS_HASH_PRESENTER" val="9553dd99af0ec8c7522c6448de2c4fe02bb582"/>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TotalTime>
  <Words>1432</Words>
  <Application>Microsoft Office PowerPoint</Application>
  <PresentationFormat>Προβολή στην οθόνη (4:3)</PresentationFormat>
  <Paragraphs>348</Paragraphs>
  <Slides>53</Slides>
  <Notes>10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53</vt:i4>
      </vt:variant>
    </vt:vector>
  </HeadingPairs>
  <TitlesOfParts>
    <vt:vector size="57" baseType="lpstr">
      <vt:lpstr>OC_template_updated</vt:lpstr>
      <vt:lpstr>Έγγραφο </vt:lpstr>
      <vt:lpstr>Εικόνα bitmap</vt:lpstr>
      <vt:lpstr>Photo Editor Photo</vt:lpstr>
      <vt:lpstr>Φυσικοθεραπεία σε ειδικές πληθυσμιακές μονάδες</vt:lpstr>
      <vt:lpstr>Θεραπευτική Άσκηση  Τύποι Άσκησης</vt:lpstr>
      <vt:lpstr>Θεραπευτική Άσκηση  Τύποι ενεργητικής Άσκησης</vt:lpstr>
      <vt:lpstr>Θεραπευτική Άσκηση  Αναρτώμενες ενεργητικές ασκήσεις</vt:lpstr>
      <vt:lpstr>Διαφάνεια 4</vt:lpstr>
      <vt:lpstr>Θεραπευτική Άσκηση  Παράγοντες που επηρεάζουν τον βαθμό δυσκολίας</vt:lpstr>
      <vt:lpstr>Θεραπευτική Άσκηση  Παράγοντες που επηρεάζουν τον βαθμό δυσκολίας</vt:lpstr>
      <vt:lpstr>Θεραπευτική Άσκηση  Ο ρόλος της αρχικής θέσης;</vt:lpstr>
      <vt:lpstr>Θεραπευτική Άσκηση  Απλές ενεργητικές-Ενεργητικές αντιστάσεως</vt:lpstr>
      <vt:lpstr>Θεραπευτική Άσκηση  Υποκειμενικές-Αντικειμενικές</vt:lpstr>
      <vt:lpstr>  Θεραπευτική Άσκηση  Μέσα για την εκτέλεση των ασκήσεων αντίστασης</vt:lpstr>
      <vt:lpstr>Θεραπευτική Άσκηση  Τεχνικά σημεία</vt:lpstr>
      <vt:lpstr>Θεραπευτική Άσκηση  ΤΕΧΝΙΚΑ ΣΗΜΕΙΑ</vt:lpstr>
      <vt:lpstr>Θεραπευτική Άσκηση  ΕΝΔΕΙΚΤΙΚΑ ΠΡΟΓΡΑΜΜΑΤΑ</vt:lpstr>
      <vt:lpstr>Θεραπευτική Άσκηση  ΕΝΔΕΙΚΤΙΚΑ ΠΡΟΓΡΑΜΜΑΤΑ</vt:lpstr>
      <vt:lpstr>Θεραπευτική Άσκηση  ΕΝΔΕΙΚΤΙΚΑ ΠΡΟΓΡΑΜΜΑΤΑ</vt:lpstr>
      <vt:lpstr>Θεραπευτική Άσκηση  Βασικός Κανόνας</vt:lpstr>
      <vt:lpstr>Διαφάνεια 17</vt:lpstr>
      <vt:lpstr>Θεραπευτική Άσκηση  ΄Ασκηση αντίστασης  &amp;λειτουργική αποκατάσταση</vt:lpstr>
      <vt:lpstr>Θεραπευτική Άσκηση</vt:lpstr>
      <vt:lpstr>Θεραπευτική Άσκηση  Στρατηγική Εφαρμογής της Άσκησης στην Αντιμετώπιση Παθήσεων</vt:lpstr>
      <vt:lpstr>Θεραπευτική Άσκηση Κίνδυνοι</vt:lpstr>
      <vt:lpstr>Θεραπευτική Άσκηση  Φυσιολογία της Άσκησης </vt:lpstr>
      <vt:lpstr>Θεραπευτική Άσκηση  Ισομετρική συστολή</vt:lpstr>
      <vt:lpstr>Θεραπευτική Άσκηση  Ισοτονική συστολή</vt:lpstr>
      <vt:lpstr>Θεραπευτική Άσκηση  Ισοκινητική συστολή</vt:lpstr>
      <vt:lpstr>Θεραπευτική Άσκηση    Αδροί κανόνες στην εκτέλεση των ασκήσεων</vt:lpstr>
      <vt:lpstr>Θεραπευτική Άσκηση  Πρόληψη για την αποφυγή επιπλοκών</vt:lpstr>
      <vt:lpstr>Θεραπευτική Άσκηση  Ισομετρική Άσκηση</vt:lpstr>
      <vt:lpstr>Θεραπευτική Άσκηση -Ισοτονική Άσκηση</vt:lpstr>
      <vt:lpstr>Θεραπευτική Άσκηση  Πλειομετρική Επανεκπαίδευση</vt:lpstr>
      <vt:lpstr>Θεραπευτική Άσκηση  Όγκος πλειομετρικής άσκησης</vt:lpstr>
      <vt:lpstr>Θεραπευτική Άσκηση  Ελαστικοί Ιμάντες</vt:lpstr>
      <vt:lpstr>Θεραπευτική Άσκηση  Αξιολόγηση - 1η μέτρηση</vt:lpstr>
      <vt:lpstr>Θεραπευτική Άσκηση  Πρόγραμμα ασκήσεων</vt:lpstr>
      <vt:lpstr>Διαφάνεια 35</vt:lpstr>
      <vt:lpstr>Διαφάνεια 36</vt:lpstr>
      <vt:lpstr>Θεραπευτική Άσκηση δεν είναι αυτό που βλέπει ο φυσ/ης, αλλά αυτό που νοιώθει ο εξασκούμενος</vt:lpstr>
      <vt:lpstr>Θεραπευτική Άσκηση &amp; λειτουργική αποκατάσταση</vt:lpstr>
      <vt:lpstr>Θεραπευτική Άσκηση  Εφαρμογές ανά ηλικία-προσαρμογές</vt:lpstr>
      <vt:lpstr>Θεραπευτική Άσκηση  Εφαρμογές ανά ηλικία-προσαρμογές</vt:lpstr>
      <vt:lpstr>Θεραπευτική Άσκηση  Εφαρμογές ανά ηλικία-προσαρμογές</vt:lpstr>
      <vt:lpstr>Θεραπευτική Άσκηση  Εφαρμογές ανά ηλικία-προσαρμογές</vt:lpstr>
      <vt:lpstr>Θεραπευτική Άσκηση  Άσκηση στο νερό;</vt:lpstr>
      <vt:lpstr>Θεραπευτική Άσκηση  Άσκηση στο νερό;</vt:lpstr>
      <vt:lpstr>Θεραπευτική Άσκηση  Άσκηση στο νερό;</vt:lpstr>
      <vt:lpstr>Τέλος Ενότητας</vt:lpstr>
      <vt:lpstr>Σημειώματα</vt:lpstr>
      <vt:lpstr>Σημείωμα Αναφοράς</vt:lpstr>
      <vt:lpstr>Σημείωμα Αδειοδότησης</vt:lpstr>
      <vt:lpstr>Διατήρηση Σημειωμάτων</vt:lpstr>
      <vt:lpstr>Σημείωμα Χρήσης Έργων Τρίτων (1/2)</vt:lpstr>
      <vt:lpstr>Χρηματοδότηση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Tagoulis Alexandros</dc:creator>
  <cp:lastModifiedBy>default</cp:lastModifiedBy>
  <cp:revision>65</cp:revision>
  <dcterms:created xsi:type="dcterms:W3CDTF">2013-03-04T13:35:19Z</dcterms:created>
  <dcterms:modified xsi:type="dcterms:W3CDTF">2015-08-24T11:24:38Z</dcterms:modified>
</cp:coreProperties>
</file>