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8"/>
  </p:notesMasterIdLst>
  <p:handoutMasterIdLst>
    <p:handoutMasterId r:id="rId49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257" r:id="rId42"/>
    <p:sldId id="262" r:id="rId43"/>
    <p:sldId id="264" r:id="rId44"/>
    <p:sldId id="265" r:id="rId45"/>
    <p:sldId id="266" r:id="rId46"/>
    <p:sldId id="261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65" d="100"/>
          <a:sy n="65" d="100"/>
        </p:scale>
        <p:origin x="-6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01/02/2015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01/02/2015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78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91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114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50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0533D-93E3-49A4-B4F0-6CA0F7DB6C89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30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98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41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24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73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κεφαλίδας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ΙΑΤΡΙΚΗ ΠΛΗΡΟΦΟΡΙΚΗ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2A2F29-99FE-46AF-A44D-A3AD8AC45F73}" type="datetime1">
              <a:rPr lang="el-GR" smtClean="0">
                <a:solidFill>
                  <a:prstClr val="black"/>
                </a:solidFill>
              </a:rPr>
              <a:pPr/>
              <a:t>01/02/2015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179E-A171-4767-88DD-59FD7669FA4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6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51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4494A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4499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33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74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56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34494A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69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16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50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05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32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8CADA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1213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97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8CADA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rgbClr val="8CADA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8CADAE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22"/>
          <p:cNvSpPr txBox="1">
            <a:spLocks/>
          </p:cNvSpPr>
          <p:nvPr/>
        </p:nvSpPr>
        <p:spPr>
          <a:xfrm>
            <a:off x="4343400" y="105608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l-GR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accent3">
                    <a:shade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E7C2395-ED56-44BB-91C7-ED93603A707B}" type="slidenum">
              <a:rPr lang="en-US" smtClean="0">
                <a:solidFill>
                  <a:srgbClr val="8CADAE">
                    <a:shade val="75000"/>
                  </a:srgbClr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10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34494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Edoarado" TargetMode="External"/><Relationship Id="rId5" Type="http://schemas.openxmlformats.org/officeDocument/2006/relationships/hyperlink" Target="http://commons.wikimedia.org/wiki/File:Anatomical_Transverse_Plane-en.svg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Edoarado" TargetMode="External"/><Relationship Id="rId5" Type="http://schemas.openxmlformats.org/officeDocument/2006/relationships/hyperlink" Target="http://commons.wikimedia.org/wiki/File:Anatomical_Coronal_Plane-en.svg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Edoarado" TargetMode="External"/><Relationship Id="rId5" Type="http://schemas.openxmlformats.org/officeDocument/2006/relationships/hyperlink" Target="http://commons.wikimedia.org/wiki/File:Anatomical_Sagittal_Plane-en.svg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Vinocur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commons.wikimedia.org/wiki/File:Head_CT_sca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commons.wikimedia.org/w/index.php?title=User:Marco_de_meis&amp;action=edit&amp;redlink=1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commons.wikimedia.org/wiki/File:Pixel.jpg" TargetMode="External"/><Relationship Id="rId9" Type="http://schemas.openxmlformats.org/officeDocument/2006/relationships/hyperlink" Target="http://creativecommons.org/licenses/by-sa/2.0/deed.e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t-scan.jpg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www.flickr.com/photos/viagallery/" TargetMode="External"/><Relationship Id="rId4" Type="http://schemas.openxmlformats.org/officeDocument/2006/relationships/hyperlink" Target="http://www.flickr.com/photos/viagallery/3179536624/" TargetMode="External"/><Relationship Id="rId9" Type="http://schemas.openxmlformats.org/officeDocument/2006/relationships/hyperlink" Target="http://commons.wikimedia.org/w/index.php?title=User:NithinRao&amp;action=edit&amp;redlink=1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computer-calculator-server-desktop-8563/" TargetMode="External"/><Relationship Id="rId3" Type="http://schemas.openxmlformats.org/officeDocument/2006/relationships/image" Target="../media/image32.png"/><Relationship Id="rId7" Type="http://schemas.openxmlformats.org/officeDocument/2006/relationships/hyperlink" Target="http://creativecommons.org/licenses/by/2.0/deed.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lickr.com/photos/viagallery/" TargetMode="External"/><Relationship Id="rId5" Type="http://schemas.openxmlformats.org/officeDocument/2006/relationships/hyperlink" Target="http://www.flickr.com/photos/viagallery/3179536624/" TargetMode="External"/><Relationship Id="rId4" Type="http://schemas.openxmlformats.org/officeDocument/2006/relationships/image" Target="../media/image30.jpeg"/><Relationship Id="rId9" Type="http://schemas.openxmlformats.org/officeDocument/2006/relationships/hyperlink" Target="http://pixabay.com/en/users/MissPiggy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t-scan.jpg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www.flickr.com/photos/viagallery/" TargetMode="External"/><Relationship Id="rId10" Type="http://schemas.openxmlformats.org/officeDocument/2006/relationships/image" Target="../media/image35.png"/><Relationship Id="rId4" Type="http://schemas.openxmlformats.org/officeDocument/2006/relationships/hyperlink" Target="http://www.flickr.com/photos/viagallery/3179536624/" TargetMode="External"/><Relationship Id="rId9" Type="http://schemas.openxmlformats.org/officeDocument/2006/relationships/hyperlink" Target="http://commons.wikimedia.org/w/index.php?title=User:NithinRao&amp;action=edit&amp;redlink=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ssy_compress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opedia.com/redirect?u=http://www.flickr.com/photos/91387326@N00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://www.fotopedia.com/items/flickr-351082001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hyperlink" Target="http://creativecommons.org/licenses/by-nc-sa/2.0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pedia.com/items/flickr-351082001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hyperlink" Target="http://creativecommons.org/licenses/by-nc-sa/2.0/" TargetMode="External"/><Relationship Id="rId4" Type="http://schemas.openxmlformats.org/officeDocument/2006/relationships/hyperlink" Target="http://www.fotopedia.com/redirect?u=http://www.flickr.com/photos/91387326@N0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ΙΑΤΡΙΚΗ ΠΛΗΡΟΦΟΡΙΚΗ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2016223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l-GR" sz="2800" b="1" dirty="0">
                <a:solidFill>
                  <a:prstClr val="black"/>
                </a:solidFill>
              </a:rPr>
              <a:t>Ενότητα </a:t>
            </a:r>
            <a:r>
              <a:rPr lang="el-GR" sz="2800" b="1" dirty="0" smtClean="0">
                <a:solidFill>
                  <a:prstClr val="black"/>
                </a:solidFill>
              </a:rPr>
              <a:t>10</a:t>
            </a:r>
            <a:r>
              <a:rPr lang="el-GR" sz="2800" dirty="0" smtClean="0">
                <a:solidFill>
                  <a:prstClr val="black"/>
                </a:solidFill>
              </a:rPr>
              <a:t>: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Εμφάνιση εικόνων, εύρεση συντεταγμένων, συμπίεση, επικοινωνία </a:t>
            </a:r>
            <a:r>
              <a:rPr lang="en-US" sz="2800" dirty="0" smtClean="0">
                <a:solidFill>
                  <a:prstClr val="black"/>
                </a:solidFill>
              </a:rPr>
              <a:t>DICOM</a:t>
            </a:r>
            <a:endParaRPr lang="el-GR" sz="2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14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l-GR" sz="2400" dirty="0"/>
              <a:t>Δρ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err="1" smtClean="0"/>
              <a:t>Π.Ασβεστάς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</a:t>
            </a:r>
            <a:r>
              <a:rPr lang="el-GR" sz="2400" dirty="0" err="1"/>
              <a:t>Βιοϊατρικής</a:t>
            </a:r>
            <a:r>
              <a:rPr lang="el-GR" sz="2400" dirty="0"/>
              <a:t> Τεχνολογίας Τ.Ε.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(9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ΛΥΣΗ</a:t>
            </a:r>
          </a:p>
          <a:p>
            <a:pPr marL="0" indent="0">
              <a:buNone/>
            </a:pPr>
            <a:r>
              <a:rPr lang="el-GR" dirty="0"/>
              <a:t>Έστω Χ ο πίνακας με τις τιμές της αρχική εικόνας. Αρχικά, οι τιμές του Χ μετασχηματίζονται χρησιμοποιώντας τις παραμέτρους </a:t>
            </a:r>
            <a:r>
              <a:rPr lang="en-US" dirty="0" err="1"/>
              <a:t>RescaleSlope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 smtClean="0"/>
              <a:t>RescaleIntercept</a:t>
            </a:r>
            <a:r>
              <a:rPr lang="el-GR" dirty="0" smtClean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7293480"/>
              </p:ext>
            </p:extLst>
          </p:nvPr>
        </p:nvGraphicFramePr>
        <p:xfrm>
          <a:off x="683568" y="3284984"/>
          <a:ext cx="7959258" cy="505350"/>
        </p:xfrm>
        <a:graphic>
          <a:graphicData uri="http://schemas.openxmlformats.org/presentationml/2006/ole">
            <p:oleObj spid="_x0000_s3077" name="Equation" r:id="rId3" imgW="3200400" imgH="2032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3933056"/>
            <a:ext cx="8319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Συνεπώς, σε πρώτη φάση έχουμε τους εξής μετασχηματισμούς :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1050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sym typeface="Symbol"/>
              </a:rPr>
              <a:t> 1050 – 1024 = 26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3000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sym typeface="Symbol"/>
              </a:rPr>
              <a:t> 3000 – 1024 = 1976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1500 </a:t>
            </a:r>
            <a:r>
              <a:rPr lang="el-GR" sz="2400" dirty="0" smtClean="0">
                <a:solidFill>
                  <a:prstClr val="black"/>
                </a:solidFill>
                <a:latin typeface="Calibri"/>
                <a:sym typeface="Symbol"/>
              </a:rPr>
              <a:t> 1500 – 1024 = 476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4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/>
              <a:t>(</a:t>
            </a:r>
            <a:r>
              <a:rPr lang="el-GR" sz="3200" b="0" dirty="0" smtClean="0"/>
              <a:t>10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412" y="134076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ΛΥΣΗ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Είναι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 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WindowCenter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= 600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και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 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WindowWidth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= 1000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 οπότε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4271616"/>
              </p:ext>
            </p:extLst>
          </p:nvPr>
        </p:nvGraphicFramePr>
        <p:xfrm>
          <a:off x="3275856" y="2060848"/>
          <a:ext cx="1808163" cy="1534586"/>
        </p:xfrm>
        <a:graphic>
          <a:graphicData uri="http://schemas.openxmlformats.org/presentationml/2006/ole">
            <p:oleObj spid="_x0000_s4104" name="Equation" r:id="rId3" imgW="1028700" imgH="7874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762" y="3573016"/>
            <a:ext cx="8877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Επειδή 26 &lt; 100, η αρχική τιμή 1050 θα μετασχηματιστεί στο 0.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Επειδή 1976 &gt; 1099, η αρχική τιμή 3000 θα μετασχηματιστεί στο 255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Τέλος είναι 100 &lt; 476 &lt; 1099, οπότε θα εφαρμοστεί ο γραμμικός μετασχηματισμός :</a:t>
            </a:r>
            <a:endParaRPr lang="el-GR" sz="2400" dirty="0" smtClean="0">
              <a:solidFill>
                <a:prstClr val="black"/>
              </a:solidFill>
              <a:latin typeface="Calibri"/>
              <a:sym typeface="Symbol"/>
            </a:endParaRPr>
          </a:p>
        </p:txBody>
      </p:sp>
      <p:graphicFrame>
        <p:nvGraphicFramePr>
          <p:cNvPr id="95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6767746"/>
              </p:ext>
            </p:extLst>
          </p:nvPr>
        </p:nvGraphicFramePr>
        <p:xfrm>
          <a:off x="2627784" y="4941168"/>
          <a:ext cx="5762665" cy="857256"/>
        </p:xfrm>
        <a:graphic>
          <a:graphicData uri="http://schemas.openxmlformats.org/presentationml/2006/ole">
            <p:oleObj spid="_x0000_s4105" name="Equation" r:id="rId4" imgW="3073400" imgH="4572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5877272"/>
            <a:ext cx="853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  <a:sym typeface="Symbol"/>
              </a:rPr>
              <a:t>Άρα, η αρχική τιμή 1500 θα μετασχηματιστεί στην τιμή 96.</a:t>
            </a:r>
          </a:p>
        </p:txBody>
      </p:sp>
    </p:spTree>
    <p:extLst>
      <p:ext uri="{BB962C8B-B14F-4D97-AF65-F5344CB8AC3E}">
        <p14:creationId xmlns:p14="http://schemas.microsoft.com/office/powerpoint/2010/main" xmlns="" val="38956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/>
              <a:t>(</a:t>
            </a:r>
            <a:r>
              <a:rPr lang="el-GR" sz="3200" b="0" dirty="0" smtClean="0"/>
              <a:t>11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720080"/>
          </a:xfrm>
        </p:spPr>
        <p:txBody>
          <a:bodyPr/>
          <a:lstStyle/>
          <a:p>
            <a:r>
              <a:rPr lang="el-GR" dirty="0" smtClean="0"/>
              <a:t>Σύστημα συντεταγμένων ως προς τον ασθενή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3" name="Ομάδα 62"/>
          <p:cNvGrpSpPr/>
          <p:nvPr/>
        </p:nvGrpSpPr>
        <p:grpSpPr>
          <a:xfrm>
            <a:off x="4014962" y="2049914"/>
            <a:ext cx="4546870" cy="3713576"/>
            <a:chOff x="3126901" y="1931884"/>
            <a:chExt cx="4546870" cy="3713576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3126901" y="1931884"/>
              <a:ext cx="4546870" cy="3713576"/>
              <a:chOff x="827584" y="147472"/>
              <a:chExt cx="4546870" cy="3713576"/>
            </a:xfrm>
          </p:grpSpPr>
          <p:sp>
            <p:nvSpPr>
              <p:cNvPr id="21" name="Έλλειψη 20"/>
              <p:cNvSpPr/>
              <p:nvPr/>
            </p:nvSpPr>
            <p:spPr>
              <a:xfrm rot="20468439">
                <a:off x="3830494" y="839260"/>
                <a:ext cx="978955" cy="1579079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Ευθεία γραμμή σύνδεσης 22"/>
              <p:cNvCxnSpPr>
                <a:stCxn id="7" idx="9"/>
              </p:cNvCxnSpPr>
              <p:nvPr/>
            </p:nvCxnSpPr>
            <p:spPr>
              <a:xfrm flipH="1" flipV="1">
                <a:off x="3275856" y="147472"/>
                <a:ext cx="22259" cy="204897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Ευθεία γραμμή σύνδεσης 24"/>
              <p:cNvCxnSpPr/>
              <p:nvPr/>
            </p:nvCxnSpPr>
            <p:spPr>
              <a:xfrm>
                <a:off x="3275856" y="147472"/>
                <a:ext cx="2098598" cy="76124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Ευθεία γραμμή σύνδεσης 26"/>
              <p:cNvCxnSpPr/>
              <p:nvPr/>
            </p:nvCxnSpPr>
            <p:spPr>
              <a:xfrm>
                <a:off x="5374454" y="908720"/>
                <a:ext cx="0" cy="210162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εία γραμμή σύνδεσης 28"/>
              <p:cNvCxnSpPr/>
              <p:nvPr/>
            </p:nvCxnSpPr>
            <p:spPr>
              <a:xfrm flipH="1">
                <a:off x="827584" y="1916832"/>
                <a:ext cx="3024336" cy="146350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εία γραμμή σύνδεσης 30"/>
              <p:cNvCxnSpPr/>
              <p:nvPr/>
            </p:nvCxnSpPr>
            <p:spPr>
              <a:xfrm>
                <a:off x="827584" y="3380334"/>
                <a:ext cx="936104" cy="48071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32"/>
              <p:cNvCxnSpPr>
                <a:endCxn id="21" idx="4"/>
              </p:cNvCxnSpPr>
              <p:nvPr/>
            </p:nvCxnSpPr>
            <p:spPr>
              <a:xfrm flipV="1">
                <a:off x="1763688" y="2375952"/>
                <a:ext cx="2811500" cy="148509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Ομάδα 19"/>
            <p:cNvGrpSpPr/>
            <p:nvPr/>
          </p:nvGrpSpPr>
          <p:grpSpPr>
            <a:xfrm>
              <a:off x="3653222" y="3914748"/>
              <a:ext cx="2753504" cy="1486541"/>
              <a:chOff x="5076056" y="2656877"/>
              <a:chExt cx="2753504" cy="1486541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5076056" y="2656877"/>
                <a:ext cx="2753504" cy="1486541"/>
                <a:chOff x="1793289" y="2845762"/>
                <a:chExt cx="2753504" cy="1486541"/>
              </a:xfrm>
            </p:grpSpPr>
            <p:sp>
              <p:nvSpPr>
                <p:cNvPr id="7" name="Ελεύθερη σχεδίαση 6"/>
                <p:cNvSpPr/>
                <p:nvPr/>
              </p:nvSpPr>
              <p:spPr>
                <a:xfrm>
                  <a:off x="3240350" y="2882442"/>
                  <a:ext cx="960418" cy="953747"/>
                </a:xfrm>
                <a:custGeom>
                  <a:avLst/>
                  <a:gdLst>
                    <a:gd name="connsiteX0" fmla="*/ 0 w 960418"/>
                    <a:gd name="connsiteY0" fmla="*/ 375663 h 953747"/>
                    <a:gd name="connsiteX1" fmla="*/ 62143 w 960418"/>
                    <a:gd name="connsiteY1" fmla="*/ 349030 h 953747"/>
                    <a:gd name="connsiteX2" fmla="*/ 97654 w 960418"/>
                    <a:gd name="connsiteY2" fmla="*/ 286886 h 953747"/>
                    <a:gd name="connsiteX3" fmla="*/ 106532 w 960418"/>
                    <a:gd name="connsiteY3" fmla="*/ 224742 h 953747"/>
                    <a:gd name="connsiteX4" fmla="*/ 142042 w 960418"/>
                    <a:gd name="connsiteY4" fmla="*/ 135966 h 953747"/>
                    <a:gd name="connsiteX5" fmla="*/ 177553 w 960418"/>
                    <a:gd name="connsiteY5" fmla="*/ 29434 h 953747"/>
                    <a:gd name="connsiteX6" fmla="*/ 213064 w 960418"/>
                    <a:gd name="connsiteY6" fmla="*/ 2801 h 953747"/>
                    <a:gd name="connsiteX7" fmla="*/ 266330 w 960418"/>
                    <a:gd name="connsiteY7" fmla="*/ 2801 h 953747"/>
                    <a:gd name="connsiteX8" fmla="*/ 372862 w 960418"/>
                    <a:gd name="connsiteY8" fmla="*/ 20556 h 953747"/>
                    <a:gd name="connsiteX9" fmla="*/ 497149 w 960418"/>
                    <a:gd name="connsiteY9" fmla="*/ 29434 h 953747"/>
                    <a:gd name="connsiteX10" fmla="*/ 594803 w 960418"/>
                    <a:gd name="connsiteY10" fmla="*/ 73822 h 953747"/>
                    <a:gd name="connsiteX11" fmla="*/ 701335 w 960418"/>
                    <a:gd name="connsiteY11" fmla="*/ 127088 h 953747"/>
                    <a:gd name="connsiteX12" fmla="*/ 772357 w 960418"/>
                    <a:gd name="connsiteY12" fmla="*/ 198109 h 953747"/>
                    <a:gd name="connsiteX13" fmla="*/ 825623 w 960418"/>
                    <a:gd name="connsiteY13" fmla="*/ 206987 h 953747"/>
                    <a:gd name="connsiteX14" fmla="*/ 870011 w 960418"/>
                    <a:gd name="connsiteY14" fmla="*/ 206987 h 953747"/>
                    <a:gd name="connsiteX15" fmla="*/ 923277 w 960418"/>
                    <a:gd name="connsiteY15" fmla="*/ 206987 h 953747"/>
                    <a:gd name="connsiteX16" fmla="*/ 958788 w 960418"/>
                    <a:gd name="connsiteY16" fmla="*/ 304641 h 953747"/>
                    <a:gd name="connsiteX17" fmla="*/ 870011 w 960418"/>
                    <a:gd name="connsiteY17" fmla="*/ 375663 h 953747"/>
                    <a:gd name="connsiteX18" fmla="*/ 861133 w 960418"/>
                    <a:gd name="connsiteY18" fmla="*/ 579849 h 953747"/>
                    <a:gd name="connsiteX19" fmla="*/ 798990 w 960418"/>
                    <a:gd name="connsiteY19" fmla="*/ 713014 h 953747"/>
                    <a:gd name="connsiteX20" fmla="*/ 710213 w 960418"/>
                    <a:gd name="connsiteY20" fmla="*/ 863935 h 953747"/>
                    <a:gd name="connsiteX21" fmla="*/ 656947 w 960418"/>
                    <a:gd name="connsiteY21" fmla="*/ 952711 h 953747"/>
                    <a:gd name="connsiteX22" fmla="*/ 506027 w 960418"/>
                    <a:gd name="connsiteY22" fmla="*/ 908323 h 953747"/>
                    <a:gd name="connsiteX23" fmla="*/ 328473 w 960418"/>
                    <a:gd name="connsiteY23" fmla="*/ 846179 h 953747"/>
                    <a:gd name="connsiteX24" fmla="*/ 213064 w 960418"/>
                    <a:gd name="connsiteY24" fmla="*/ 863935 h 953747"/>
                    <a:gd name="connsiteX25" fmla="*/ 213064 w 960418"/>
                    <a:gd name="connsiteY25" fmla="*/ 863935 h 95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60418" h="953747">
                      <a:moveTo>
                        <a:pt x="0" y="375663"/>
                      </a:moveTo>
                      <a:cubicBezTo>
                        <a:pt x="22933" y="369744"/>
                        <a:pt x="45867" y="363826"/>
                        <a:pt x="62143" y="349030"/>
                      </a:cubicBezTo>
                      <a:cubicBezTo>
                        <a:pt x="78419" y="334234"/>
                        <a:pt x="90256" y="307601"/>
                        <a:pt x="97654" y="286886"/>
                      </a:cubicBezTo>
                      <a:cubicBezTo>
                        <a:pt x="105052" y="266171"/>
                        <a:pt x="99134" y="249895"/>
                        <a:pt x="106532" y="224742"/>
                      </a:cubicBezTo>
                      <a:cubicBezTo>
                        <a:pt x="113930" y="199589"/>
                        <a:pt x="130205" y="168517"/>
                        <a:pt x="142042" y="135966"/>
                      </a:cubicBezTo>
                      <a:cubicBezTo>
                        <a:pt x="153879" y="103415"/>
                        <a:pt x="165716" y="51628"/>
                        <a:pt x="177553" y="29434"/>
                      </a:cubicBezTo>
                      <a:cubicBezTo>
                        <a:pt x="189390" y="7240"/>
                        <a:pt x="198268" y="7240"/>
                        <a:pt x="213064" y="2801"/>
                      </a:cubicBezTo>
                      <a:cubicBezTo>
                        <a:pt x="227860" y="-1638"/>
                        <a:pt x="239697" y="-158"/>
                        <a:pt x="266330" y="2801"/>
                      </a:cubicBezTo>
                      <a:cubicBezTo>
                        <a:pt x="292963" y="5760"/>
                        <a:pt x="334392" y="16117"/>
                        <a:pt x="372862" y="20556"/>
                      </a:cubicBezTo>
                      <a:cubicBezTo>
                        <a:pt x="411332" y="24995"/>
                        <a:pt x="460159" y="20556"/>
                        <a:pt x="497149" y="29434"/>
                      </a:cubicBezTo>
                      <a:cubicBezTo>
                        <a:pt x="534139" y="38312"/>
                        <a:pt x="560772" y="57546"/>
                        <a:pt x="594803" y="73822"/>
                      </a:cubicBezTo>
                      <a:cubicBezTo>
                        <a:pt x="628834" y="90098"/>
                        <a:pt x="671743" y="106373"/>
                        <a:pt x="701335" y="127088"/>
                      </a:cubicBezTo>
                      <a:cubicBezTo>
                        <a:pt x="730927" y="147802"/>
                        <a:pt x="751642" y="184792"/>
                        <a:pt x="772357" y="198109"/>
                      </a:cubicBezTo>
                      <a:cubicBezTo>
                        <a:pt x="793072" y="211425"/>
                        <a:pt x="809347" y="205507"/>
                        <a:pt x="825623" y="206987"/>
                      </a:cubicBezTo>
                      <a:cubicBezTo>
                        <a:pt x="841899" y="208467"/>
                        <a:pt x="870011" y="206987"/>
                        <a:pt x="870011" y="206987"/>
                      </a:cubicBezTo>
                      <a:cubicBezTo>
                        <a:pt x="886287" y="206987"/>
                        <a:pt x="908481" y="190711"/>
                        <a:pt x="923277" y="206987"/>
                      </a:cubicBezTo>
                      <a:cubicBezTo>
                        <a:pt x="938073" y="223263"/>
                        <a:pt x="967666" y="276528"/>
                        <a:pt x="958788" y="304641"/>
                      </a:cubicBezTo>
                      <a:cubicBezTo>
                        <a:pt x="949910" y="332754"/>
                        <a:pt x="886287" y="329795"/>
                        <a:pt x="870011" y="375663"/>
                      </a:cubicBezTo>
                      <a:cubicBezTo>
                        <a:pt x="853735" y="421531"/>
                        <a:pt x="872970" y="523624"/>
                        <a:pt x="861133" y="579849"/>
                      </a:cubicBezTo>
                      <a:cubicBezTo>
                        <a:pt x="849296" y="636074"/>
                        <a:pt x="824143" y="665666"/>
                        <a:pt x="798990" y="713014"/>
                      </a:cubicBezTo>
                      <a:cubicBezTo>
                        <a:pt x="773837" y="760362"/>
                        <a:pt x="733887" y="823986"/>
                        <a:pt x="710213" y="863935"/>
                      </a:cubicBezTo>
                      <a:cubicBezTo>
                        <a:pt x="686539" y="903884"/>
                        <a:pt x="690978" y="945313"/>
                        <a:pt x="656947" y="952711"/>
                      </a:cubicBezTo>
                      <a:cubicBezTo>
                        <a:pt x="622916" y="960109"/>
                        <a:pt x="560773" y="926078"/>
                        <a:pt x="506027" y="908323"/>
                      </a:cubicBezTo>
                      <a:cubicBezTo>
                        <a:pt x="451281" y="890568"/>
                        <a:pt x="377300" y="853577"/>
                        <a:pt x="328473" y="846179"/>
                      </a:cubicBezTo>
                      <a:lnTo>
                        <a:pt x="213064" y="863935"/>
                      </a:lnTo>
                      <a:lnTo>
                        <a:pt x="213064" y="863935"/>
                      </a:lnTo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Ελεύθερη σχεδίαση 7"/>
                <p:cNvSpPr/>
                <p:nvPr/>
              </p:nvSpPr>
              <p:spPr>
                <a:xfrm>
                  <a:off x="1793289" y="3034805"/>
                  <a:ext cx="1909725" cy="1068828"/>
                </a:xfrm>
                <a:custGeom>
                  <a:avLst/>
                  <a:gdLst>
                    <a:gd name="connsiteX0" fmla="*/ 1589103 w 1909725"/>
                    <a:gd name="connsiteY0" fmla="*/ 205545 h 1068828"/>
                    <a:gd name="connsiteX1" fmla="*/ 1677880 w 1909725"/>
                    <a:gd name="connsiteY1" fmla="*/ 54624 h 1068828"/>
                    <a:gd name="connsiteX2" fmla="*/ 1713391 w 1909725"/>
                    <a:gd name="connsiteY2" fmla="*/ 1358 h 1068828"/>
                    <a:gd name="connsiteX3" fmla="*/ 1784412 w 1909725"/>
                    <a:gd name="connsiteY3" fmla="*/ 19113 h 1068828"/>
                    <a:gd name="connsiteX4" fmla="*/ 1873189 w 1909725"/>
                    <a:gd name="connsiteY4" fmla="*/ 54624 h 1068828"/>
                    <a:gd name="connsiteX5" fmla="*/ 1908699 w 1909725"/>
                    <a:gd name="connsiteY5" fmla="*/ 72379 h 1068828"/>
                    <a:gd name="connsiteX6" fmla="*/ 1837678 w 1909725"/>
                    <a:gd name="connsiteY6" fmla="*/ 116768 h 1068828"/>
                    <a:gd name="connsiteX7" fmla="*/ 1731146 w 1909725"/>
                    <a:gd name="connsiteY7" fmla="*/ 178912 h 1068828"/>
                    <a:gd name="connsiteX8" fmla="*/ 1642369 w 1909725"/>
                    <a:gd name="connsiteY8" fmla="*/ 232178 h 1068828"/>
                    <a:gd name="connsiteX9" fmla="*/ 1500327 w 1909725"/>
                    <a:gd name="connsiteY9" fmla="*/ 258811 h 1068828"/>
                    <a:gd name="connsiteX10" fmla="*/ 1340528 w 1909725"/>
                    <a:gd name="connsiteY10" fmla="*/ 294321 h 1068828"/>
                    <a:gd name="connsiteX11" fmla="*/ 1145220 w 1909725"/>
                    <a:gd name="connsiteY11" fmla="*/ 427486 h 1068828"/>
                    <a:gd name="connsiteX12" fmla="*/ 994299 w 1909725"/>
                    <a:gd name="connsiteY12" fmla="*/ 516263 h 1068828"/>
                    <a:gd name="connsiteX13" fmla="*/ 807868 w 1909725"/>
                    <a:gd name="connsiteY13" fmla="*/ 649428 h 1068828"/>
                    <a:gd name="connsiteX14" fmla="*/ 710214 w 1909725"/>
                    <a:gd name="connsiteY14" fmla="*/ 702694 h 1068828"/>
                    <a:gd name="connsiteX15" fmla="*/ 568171 w 1909725"/>
                    <a:gd name="connsiteY15" fmla="*/ 764838 h 1068828"/>
                    <a:gd name="connsiteX16" fmla="*/ 408373 w 1909725"/>
                    <a:gd name="connsiteY16" fmla="*/ 871370 h 1068828"/>
                    <a:gd name="connsiteX17" fmla="*/ 221942 w 1909725"/>
                    <a:gd name="connsiteY17" fmla="*/ 1022290 h 1068828"/>
                    <a:gd name="connsiteX18" fmla="*/ 168676 w 1909725"/>
                    <a:gd name="connsiteY18" fmla="*/ 1066678 h 1068828"/>
                    <a:gd name="connsiteX19" fmla="*/ 0 w 1909725"/>
                    <a:gd name="connsiteY19" fmla="*/ 1057801 h 1068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09725" h="1068828">
                      <a:moveTo>
                        <a:pt x="1589103" y="205545"/>
                      </a:moveTo>
                      <a:cubicBezTo>
                        <a:pt x="1623134" y="147100"/>
                        <a:pt x="1657165" y="88655"/>
                        <a:pt x="1677880" y="54624"/>
                      </a:cubicBezTo>
                      <a:cubicBezTo>
                        <a:pt x="1698595" y="20593"/>
                        <a:pt x="1695636" y="7276"/>
                        <a:pt x="1713391" y="1358"/>
                      </a:cubicBezTo>
                      <a:cubicBezTo>
                        <a:pt x="1731146" y="-4560"/>
                        <a:pt x="1757779" y="10235"/>
                        <a:pt x="1784412" y="19113"/>
                      </a:cubicBezTo>
                      <a:cubicBezTo>
                        <a:pt x="1811045" y="27991"/>
                        <a:pt x="1852475" y="45746"/>
                        <a:pt x="1873189" y="54624"/>
                      </a:cubicBezTo>
                      <a:cubicBezTo>
                        <a:pt x="1893904" y="63502"/>
                        <a:pt x="1914618" y="62022"/>
                        <a:pt x="1908699" y="72379"/>
                      </a:cubicBezTo>
                      <a:cubicBezTo>
                        <a:pt x="1902781" y="82736"/>
                        <a:pt x="1867270" y="99013"/>
                        <a:pt x="1837678" y="116768"/>
                      </a:cubicBezTo>
                      <a:cubicBezTo>
                        <a:pt x="1808086" y="134523"/>
                        <a:pt x="1731146" y="178912"/>
                        <a:pt x="1731146" y="178912"/>
                      </a:cubicBezTo>
                      <a:cubicBezTo>
                        <a:pt x="1698595" y="198147"/>
                        <a:pt x="1680839" y="218862"/>
                        <a:pt x="1642369" y="232178"/>
                      </a:cubicBezTo>
                      <a:cubicBezTo>
                        <a:pt x="1603899" y="245494"/>
                        <a:pt x="1550634" y="248454"/>
                        <a:pt x="1500327" y="258811"/>
                      </a:cubicBezTo>
                      <a:cubicBezTo>
                        <a:pt x="1450020" y="269168"/>
                        <a:pt x="1399712" y="266209"/>
                        <a:pt x="1340528" y="294321"/>
                      </a:cubicBezTo>
                      <a:cubicBezTo>
                        <a:pt x="1281344" y="322433"/>
                        <a:pt x="1202925" y="390496"/>
                        <a:pt x="1145220" y="427486"/>
                      </a:cubicBezTo>
                      <a:cubicBezTo>
                        <a:pt x="1087515" y="464476"/>
                        <a:pt x="1050524" y="479273"/>
                        <a:pt x="994299" y="516263"/>
                      </a:cubicBezTo>
                      <a:cubicBezTo>
                        <a:pt x="938074" y="553253"/>
                        <a:pt x="855215" y="618356"/>
                        <a:pt x="807868" y="649428"/>
                      </a:cubicBezTo>
                      <a:cubicBezTo>
                        <a:pt x="760520" y="680500"/>
                        <a:pt x="750163" y="683459"/>
                        <a:pt x="710214" y="702694"/>
                      </a:cubicBezTo>
                      <a:cubicBezTo>
                        <a:pt x="670264" y="721929"/>
                        <a:pt x="618478" y="736725"/>
                        <a:pt x="568171" y="764838"/>
                      </a:cubicBezTo>
                      <a:cubicBezTo>
                        <a:pt x="517864" y="792951"/>
                        <a:pt x="466078" y="828461"/>
                        <a:pt x="408373" y="871370"/>
                      </a:cubicBezTo>
                      <a:cubicBezTo>
                        <a:pt x="350668" y="914279"/>
                        <a:pt x="261891" y="989739"/>
                        <a:pt x="221942" y="1022290"/>
                      </a:cubicBezTo>
                      <a:cubicBezTo>
                        <a:pt x="181993" y="1054841"/>
                        <a:pt x="205666" y="1060760"/>
                        <a:pt x="168676" y="1066678"/>
                      </a:cubicBezTo>
                      <a:cubicBezTo>
                        <a:pt x="131686" y="1072596"/>
                        <a:pt x="65843" y="1065198"/>
                        <a:pt x="0" y="105780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Ελεύθερη σχεδίαση 9"/>
                <p:cNvSpPr/>
                <p:nvPr/>
              </p:nvSpPr>
              <p:spPr>
                <a:xfrm>
                  <a:off x="1882066" y="3514204"/>
                  <a:ext cx="2035769" cy="818099"/>
                </a:xfrm>
                <a:custGeom>
                  <a:avLst/>
                  <a:gdLst>
                    <a:gd name="connsiteX0" fmla="*/ 1722268 w 2035769"/>
                    <a:gd name="connsiteY0" fmla="*/ 152274 h 818099"/>
                    <a:gd name="connsiteX1" fmla="*/ 1917577 w 2035769"/>
                    <a:gd name="connsiteY1" fmla="*/ 187784 h 818099"/>
                    <a:gd name="connsiteX2" fmla="*/ 1970843 w 2035769"/>
                    <a:gd name="connsiteY2" fmla="*/ 205540 h 818099"/>
                    <a:gd name="connsiteX3" fmla="*/ 1988598 w 2035769"/>
                    <a:gd name="connsiteY3" fmla="*/ 143396 h 818099"/>
                    <a:gd name="connsiteX4" fmla="*/ 2024109 w 2035769"/>
                    <a:gd name="connsiteY4" fmla="*/ 36864 h 818099"/>
                    <a:gd name="connsiteX5" fmla="*/ 2032986 w 2035769"/>
                    <a:gd name="connsiteY5" fmla="*/ 10231 h 818099"/>
                    <a:gd name="connsiteX6" fmla="*/ 1979720 w 2035769"/>
                    <a:gd name="connsiteY6" fmla="*/ 1353 h 818099"/>
                    <a:gd name="connsiteX7" fmla="*/ 1873188 w 2035769"/>
                    <a:gd name="connsiteY7" fmla="*/ 36864 h 818099"/>
                    <a:gd name="connsiteX8" fmla="*/ 1775534 w 2035769"/>
                    <a:gd name="connsiteY8" fmla="*/ 72375 h 818099"/>
                    <a:gd name="connsiteX9" fmla="*/ 1660124 w 2035769"/>
                    <a:gd name="connsiteY9" fmla="*/ 107885 h 818099"/>
                    <a:gd name="connsiteX10" fmla="*/ 1589103 w 2035769"/>
                    <a:gd name="connsiteY10" fmla="*/ 170029 h 818099"/>
                    <a:gd name="connsiteX11" fmla="*/ 1473693 w 2035769"/>
                    <a:gd name="connsiteY11" fmla="*/ 249928 h 818099"/>
                    <a:gd name="connsiteX12" fmla="*/ 1340528 w 2035769"/>
                    <a:gd name="connsiteY12" fmla="*/ 312072 h 818099"/>
                    <a:gd name="connsiteX13" fmla="*/ 1136342 w 2035769"/>
                    <a:gd name="connsiteY13" fmla="*/ 383093 h 818099"/>
                    <a:gd name="connsiteX14" fmla="*/ 949911 w 2035769"/>
                    <a:gd name="connsiteY14" fmla="*/ 436359 h 818099"/>
                    <a:gd name="connsiteX15" fmla="*/ 834501 w 2035769"/>
                    <a:gd name="connsiteY15" fmla="*/ 480747 h 818099"/>
                    <a:gd name="connsiteX16" fmla="*/ 736847 w 2035769"/>
                    <a:gd name="connsiteY16" fmla="*/ 542891 h 818099"/>
                    <a:gd name="connsiteX17" fmla="*/ 506027 w 2035769"/>
                    <a:gd name="connsiteY17" fmla="*/ 631668 h 818099"/>
                    <a:gd name="connsiteX18" fmla="*/ 284085 w 2035769"/>
                    <a:gd name="connsiteY18" fmla="*/ 684934 h 818099"/>
                    <a:gd name="connsiteX19" fmla="*/ 133165 w 2035769"/>
                    <a:gd name="connsiteY19" fmla="*/ 729322 h 818099"/>
                    <a:gd name="connsiteX20" fmla="*/ 53266 w 2035769"/>
                    <a:gd name="connsiteY20" fmla="*/ 782588 h 818099"/>
                    <a:gd name="connsiteX21" fmla="*/ 0 w 2035769"/>
                    <a:gd name="connsiteY21" fmla="*/ 818099 h 818099"/>
                    <a:gd name="connsiteX22" fmla="*/ 0 w 2035769"/>
                    <a:gd name="connsiteY22" fmla="*/ 818099 h 818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035769" h="818099">
                      <a:moveTo>
                        <a:pt x="1722268" y="152274"/>
                      </a:moveTo>
                      <a:lnTo>
                        <a:pt x="1917577" y="187784"/>
                      </a:lnTo>
                      <a:cubicBezTo>
                        <a:pt x="1959006" y="196662"/>
                        <a:pt x="1959006" y="212938"/>
                        <a:pt x="1970843" y="205540"/>
                      </a:cubicBezTo>
                      <a:cubicBezTo>
                        <a:pt x="1982680" y="198142"/>
                        <a:pt x="1979720" y="171509"/>
                        <a:pt x="1988598" y="143396"/>
                      </a:cubicBezTo>
                      <a:cubicBezTo>
                        <a:pt x="1997476" y="115283"/>
                        <a:pt x="2024109" y="36864"/>
                        <a:pt x="2024109" y="36864"/>
                      </a:cubicBezTo>
                      <a:cubicBezTo>
                        <a:pt x="2031507" y="14670"/>
                        <a:pt x="2040384" y="16149"/>
                        <a:pt x="2032986" y="10231"/>
                      </a:cubicBezTo>
                      <a:cubicBezTo>
                        <a:pt x="2025588" y="4313"/>
                        <a:pt x="2006353" y="-3086"/>
                        <a:pt x="1979720" y="1353"/>
                      </a:cubicBezTo>
                      <a:cubicBezTo>
                        <a:pt x="1953087" y="5792"/>
                        <a:pt x="1907219" y="25027"/>
                        <a:pt x="1873188" y="36864"/>
                      </a:cubicBezTo>
                      <a:cubicBezTo>
                        <a:pt x="1839157" y="48701"/>
                        <a:pt x="1811045" y="60538"/>
                        <a:pt x="1775534" y="72375"/>
                      </a:cubicBezTo>
                      <a:cubicBezTo>
                        <a:pt x="1740023" y="84212"/>
                        <a:pt x="1691196" y="91609"/>
                        <a:pt x="1660124" y="107885"/>
                      </a:cubicBezTo>
                      <a:cubicBezTo>
                        <a:pt x="1629052" y="124161"/>
                        <a:pt x="1620175" y="146355"/>
                        <a:pt x="1589103" y="170029"/>
                      </a:cubicBezTo>
                      <a:cubicBezTo>
                        <a:pt x="1558031" y="193703"/>
                        <a:pt x="1515122" y="226254"/>
                        <a:pt x="1473693" y="249928"/>
                      </a:cubicBezTo>
                      <a:cubicBezTo>
                        <a:pt x="1432264" y="273602"/>
                        <a:pt x="1396753" y="289878"/>
                        <a:pt x="1340528" y="312072"/>
                      </a:cubicBezTo>
                      <a:cubicBezTo>
                        <a:pt x="1284303" y="334266"/>
                        <a:pt x="1201445" y="362379"/>
                        <a:pt x="1136342" y="383093"/>
                      </a:cubicBezTo>
                      <a:cubicBezTo>
                        <a:pt x="1071239" y="403808"/>
                        <a:pt x="1000218" y="420083"/>
                        <a:pt x="949911" y="436359"/>
                      </a:cubicBezTo>
                      <a:cubicBezTo>
                        <a:pt x="899604" y="452635"/>
                        <a:pt x="870012" y="462992"/>
                        <a:pt x="834501" y="480747"/>
                      </a:cubicBezTo>
                      <a:cubicBezTo>
                        <a:pt x="798990" y="498502"/>
                        <a:pt x="791593" y="517738"/>
                        <a:pt x="736847" y="542891"/>
                      </a:cubicBezTo>
                      <a:cubicBezTo>
                        <a:pt x="682101" y="568044"/>
                        <a:pt x="581487" y="607994"/>
                        <a:pt x="506027" y="631668"/>
                      </a:cubicBezTo>
                      <a:cubicBezTo>
                        <a:pt x="430567" y="655342"/>
                        <a:pt x="346229" y="668658"/>
                        <a:pt x="284085" y="684934"/>
                      </a:cubicBezTo>
                      <a:cubicBezTo>
                        <a:pt x="221941" y="701210"/>
                        <a:pt x="171635" y="713046"/>
                        <a:pt x="133165" y="729322"/>
                      </a:cubicBezTo>
                      <a:cubicBezTo>
                        <a:pt x="94695" y="745598"/>
                        <a:pt x="53266" y="782588"/>
                        <a:pt x="53266" y="782588"/>
                      </a:cubicBezTo>
                      <a:lnTo>
                        <a:pt x="0" y="818099"/>
                      </a:lnTo>
                      <a:lnTo>
                        <a:pt x="0" y="818099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" name="Ευθεία γραμμή σύνδεσης 11"/>
                <p:cNvCxnSpPr/>
                <p:nvPr/>
              </p:nvCxnSpPr>
              <p:spPr>
                <a:xfrm flipV="1">
                  <a:off x="1882066" y="3648963"/>
                  <a:ext cx="1249774" cy="54857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Ελεύθερη σχεδίαση 14"/>
                <p:cNvSpPr/>
                <p:nvPr/>
              </p:nvSpPr>
              <p:spPr>
                <a:xfrm>
                  <a:off x="3959441" y="2845762"/>
                  <a:ext cx="587352" cy="554386"/>
                </a:xfrm>
                <a:custGeom>
                  <a:avLst/>
                  <a:gdLst>
                    <a:gd name="connsiteX0" fmla="*/ 0 w 587352"/>
                    <a:gd name="connsiteY0" fmla="*/ 172646 h 554386"/>
                    <a:gd name="connsiteX1" fmla="*/ 150920 w 587352"/>
                    <a:gd name="connsiteY1" fmla="*/ 110502 h 554386"/>
                    <a:gd name="connsiteX2" fmla="*/ 266330 w 587352"/>
                    <a:gd name="connsiteY2" fmla="*/ 12848 h 554386"/>
                    <a:gd name="connsiteX3" fmla="*/ 399495 w 587352"/>
                    <a:gd name="connsiteY3" fmla="*/ 3970 h 554386"/>
                    <a:gd name="connsiteX4" fmla="*/ 541538 w 587352"/>
                    <a:gd name="connsiteY4" fmla="*/ 39481 h 554386"/>
                    <a:gd name="connsiteX5" fmla="*/ 541538 w 587352"/>
                    <a:gd name="connsiteY5" fmla="*/ 110502 h 554386"/>
                    <a:gd name="connsiteX6" fmla="*/ 585926 w 587352"/>
                    <a:gd name="connsiteY6" fmla="*/ 163768 h 554386"/>
                    <a:gd name="connsiteX7" fmla="*/ 568171 w 587352"/>
                    <a:gd name="connsiteY7" fmla="*/ 225912 h 554386"/>
                    <a:gd name="connsiteX8" fmla="*/ 488272 w 587352"/>
                    <a:gd name="connsiteY8" fmla="*/ 305811 h 554386"/>
                    <a:gd name="connsiteX9" fmla="*/ 381740 w 587352"/>
                    <a:gd name="connsiteY9" fmla="*/ 385710 h 554386"/>
                    <a:gd name="connsiteX10" fmla="*/ 310718 w 587352"/>
                    <a:gd name="connsiteY10" fmla="*/ 438976 h 554386"/>
                    <a:gd name="connsiteX11" fmla="*/ 248575 w 587352"/>
                    <a:gd name="connsiteY11" fmla="*/ 501120 h 554386"/>
                    <a:gd name="connsiteX12" fmla="*/ 186431 w 587352"/>
                    <a:gd name="connsiteY12" fmla="*/ 554386 h 55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87352" h="554386">
                      <a:moveTo>
                        <a:pt x="0" y="172646"/>
                      </a:moveTo>
                      <a:cubicBezTo>
                        <a:pt x="53266" y="154890"/>
                        <a:pt x="106532" y="137135"/>
                        <a:pt x="150920" y="110502"/>
                      </a:cubicBezTo>
                      <a:cubicBezTo>
                        <a:pt x="195308" y="83869"/>
                        <a:pt x="224901" y="30603"/>
                        <a:pt x="266330" y="12848"/>
                      </a:cubicBezTo>
                      <a:cubicBezTo>
                        <a:pt x="307759" y="-4907"/>
                        <a:pt x="353627" y="-469"/>
                        <a:pt x="399495" y="3970"/>
                      </a:cubicBezTo>
                      <a:cubicBezTo>
                        <a:pt x="445363" y="8409"/>
                        <a:pt x="517864" y="21726"/>
                        <a:pt x="541538" y="39481"/>
                      </a:cubicBezTo>
                      <a:cubicBezTo>
                        <a:pt x="565212" y="57236"/>
                        <a:pt x="534140" y="89787"/>
                        <a:pt x="541538" y="110502"/>
                      </a:cubicBezTo>
                      <a:cubicBezTo>
                        <a:pt x="548936" y="131216"/>
                        <a:pt x="581487" y="144533"/>
                        <a:pt x="585926" y="163768"/>
                      </a:cubicBezTo>
                      <a:cubicBezTo>
                        <a:pt x="590365" y="183003"/>
                        <a:pt x="584447" y="202238"/>
                        <a:pt x="568171" y="225912"/>
                      </a:cubicBezTo>
                      <a:cubicBezTo>
                        <a:pt x="551895" y="249586"/>
                        <a:pt x="519344" y="279178"/>
                        <a:pt x="488272" y="305811"/>
                      </a:cubicBezTo>
                      <a:cubicBezTo>
                        <a:pt x="457200" y="332444"/>
                        <a:pt x="381740" y="385710"/>
                        <a:pt x="381740" y="385710"/>
                      </a:cubicBezTo>
                      <a:cubicBezTo>
                        <a:pt x="352148" y="407904"/>
                        <a:pt x="332912" y="419741"/>
                        <a:pt x="310718" y="438976"/>
                      </a:cubicBezTo>
                      <a:cubicBezTo>
                        <a:pt x="288524" y="458211"/>
                        <a:pt x="269290" y="481885"/>
                        <a:pt x="248575" y="501120"/>
                      </a:cubicBezTo>
                      <a:cubicBezTo>
                        <a:pt x="227861" y="520355"/>
                        <a:pt x="207146" y="537370"/>
                        <a:pt x="186431" y="55438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9" name="Ελεύθερη σχεδίαση 18"/>
              <p:cNvSpPr/>
              <p:nvPr/>
            </p:nvSpPr>
            <p:spPr>
              <a:xfrm rot="21133337">
                <a:off x="7447239" y="2734558"/>
                <a:ext cx="276912" cy="258240"/>
              </a:xfrm>
              <a:custGeom>
                <a:avLst/>
                <a:gdLst>
                  <a:gd name="connsiteX0" fmla="*/ 276912 w 276912"/>
                  <a:gd name="connsiteY0" fmla="*/ 9665 h 258240"/>
                  <a:gd name="connsiteX1" fmla="*/ 205891 w 276912"/>
                  <a:gd name="connsiteY1" fmla="*/ 787 h 258240"/>
                  <a:gd name="connsiteX2" fmla="*/ 125992 w 276912"/>
                  <a:gd name="connsiteY2" fmla="*/ 27420 h 258240"/>
                  <a:gd name="connsiteX3" fmla="*/ 54970 w 276912"/>
                  <a:gd name="connsiteY3" fmla="*/ 71809 h 258240"/>
                  <a:gd name="connsiteX4" fmla="*/ 1704 w 276912"/>
                  <a:gd name="connsiteY4" fmla="*/ 142830 h 258240"/>
                  <a:gd name="connsiteX5" fmla="*/ 19460 w 276912"/>
                  <a:gd name="connsiteY5" fmla="*/ 222729 h 258240"/>
                  <a:gd name="connsiteX6" fmla="*/ 81603 w 276912"/>
                  <a:gd name="connsiteY6" fmla="*/ 249362 h 258240"/>
                  <a:gd name="connsiteX7" fmla="*/ 197013 w 276912"/>
                  <a:gd name="connsiteY7" fmla="*/ 258240 h 258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912" h="258240">
                    <a:moveTo>
                      <a:pt x="276912" y="9665"/>
                    </a:moveTo>
                    <a:cubicBezTo>
                      <a:pt x="253978" y="3746"/>
                      <a:pt x="231044" y="-2172"/>
                      <a:pt x="205891" y="787"/>
                    </a:cubicBezTo>
                    <a:cubicBezTo>
                      <a:pt x="180738" y="3746"/>
                      <a:pt x="151145" y="15583"/>
                      <a:pt x="125992" y="27420"/>
                    </a:cubicBezTo>
                    <a:cubicBezTo>
                      <a:pt x="100839" y="39257"/>
                      <a:pt x="75685" y="52574"/>
                      <a:pt x="54970" y="71809"/>
                    </a:cubicBezTo>
                    <a:cubicBezTo>
                      <a:pt x="34255" y="91044"/>
                      <a:pt x="7622" y="117677"/>
                      <a:pt x="1704" y="142830"/>
                    </a:cubicBezTo>
                    <a:cubicBezTo>
                      <a:pt x="-4214" y="167983"/>
                      <a:pt x="6144" y="204974"/>
                      <a:pt x="19460" y="222729"/>
                    </a:cubicBezTo>
                    <a:cubicBezTo>
                      <a:pt x="32776" y="240484"/>
                      <a:pt x="52011" y="243444"/>
                      <a:pt x="81603" y="249362"/>
                    </a:cubicBezTo>
                    <a:cubicBezTo>
                      <a:pt x="111195" y="255280"/>
                      <a:pt x="154104" y="256760"/>
                      <a:pt x="197013" y="25824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5" name="Ομάδα 44"/>
          <p:cNvGrpSpPr/>
          <p:nvPr/>
        </p:nvGrpSpPr>
        <p:grpSpPr>
          <a:xfrm>
            <a:off x="3284544" y="3764626"/>
            <a:ext cx="1261834" cy="2194682"/>
            <a:chOff x="1547664" y="3635444"/>
            <a:chExt cx="1261834" cy="2194682"/>
          </a:xfrm>
        </p:grpSpPr>
        <p:cxnSp>
          <p:nvCxnSpPr>
            <p:cNvPr id="37" name="Ευθύγραμμο βέλος σύνδεσης 36"/>
            <p:cNvCxnSpPr/>
            <p:nvPr/>
          </p:nvCxnSpPr>
          <p:spPr>
            <a:xfrm>
              <a:off x="1547664" y="4268219"/>
              <a:ext cx="0" cy="14251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ύγραμμο βέλος σύνδεσης 38"/>
            <p:cNvCxnSpPr/>
            <p:nvPr/>
          </p:nvCxnSpPr>
          <p:spPr>
            <a:xfrm>
              <a:off x="1547664" y="4268219"/>
              <a:ext cx="864096" cy="3806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ύγραμμο βέλος σύνδεσης 40"/>
            <p:cNvCxnSpPr/>
            <p:nvPr/>
          </p:nvCxnSpPr>
          <p:spPr>
            <a:xfrm flipV="1">
              <a:off x="1547664" y="3893127"/>
              <a:ext cx="936104" cy="3750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483768" y="363544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Ζ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11760" y="441953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Χ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03668" y="546079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Υ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Ομάδα 59"/>
          <p:cNvGrpSpPr/>
          <p:nvPr/>
        </p:nvGrpSpPr>
        <p:grpSpPr>
          <a:xfrm>
            <a:off x="683568" y="2049914"/>
            <a:ext cx="2736304" cy="1731613"/>
            <a:chOff x="5884128" y="4902912"/>
            <a:chExt cx="2593782" cy="1550424"/>
          </a:xfrm>
        </p:grpSpPr>
        <p:grpSp>
          <p:nvGrpSpPr>
            <p:cNvPr id="53" name="Ομάδα 52"/>
            <p:cNvGrpSpPr/>
            <p:nvPr/>
          </p:nvGrpSpPr>
          <p:grpSpPr>
            <a:xfrm>
              <a:off x="6593651" y="5184993"/>
              <a:ext cx="1080120" cy="1043748"/>
              <a:chOff x="4139952" y="1282300"/>
              <a:chExt cx="1080120" cy="1043748"/>
            </a:xfrm>
          </p:grpSpPr>
          <p:cxnSp>
            <p:nvCxnSpPr>
              <p:cNvPr id="48" name="Ευθύγραμμο βέλος σύνδεσης 47"/>
              <p:cNvCxnSpPr/>
              <p:nvPr/>
            </p:nvCxnSpPr>
            <p:spPr>
              <a:xfrm>
                <a:off x="4139952" y="1556792"/>
                <a:ext cx="960331" cy="4320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ύγραμμο βέλος σύνδεσης 49"/>
              <p:cNvCxnSpPr/>
              <p:nvPr/>
            </p:nvCxnSpPr>
            <p:spPr>
              <a:xfrm flipV="1">
                <a:off x="4139952" y="1556792"/>
                <a:ext cx="1080120" cy="4320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Ευθύγραμμο βέλος σύνδεσης 51"/>
              <p:cNvCxnSpPr/>
              <p:nvPr/>
            </p:nvCxnSpPr>
            <p:spPr>
              <a:xfrm>
                <a:off x="4638581" y="1282300"/>
                <a:ext cx="0" cy="10437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6624472" y="4902912"/>
              <a:ext cx="924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Anterior 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60701" y="5255132"/>
              <a:ext cx="61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Right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69573" y="5737645"/>
              <a:ext cx="503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Left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24472" y="6114782"/>
              <a:ext cx="942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Posterior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84128" y="5737645"/>
              <a:ext cx="8018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Inferior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581511" y="5266528"/>
              <a:ext cx="896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Superior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27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/>
              <a:t>(</a:t>
            </a:r>
            <a:r>
              <a:rPr lang="el-GR" sz="3200" b="0" dirty="0" smtClean="0"/>
              <a:t>12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Σύστημα συντεταγμένων ως προς τον </a:t>
            </a:r>
            <a:r>
              <a:rPr lang="el-GR" dirty="0" smtClean="0"/>
              <a:t>ασθενή</a:t>
            </a:r>
            <a:r>
              <a:rPr lang="en-US" dirty="0" smtClean="0"/>
              <a:t>.</a:t>
            </a:r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1907704" y="1996891"/>
            <a:ext cx="3514975" cy="3290996"/>
            <a:chOff x="2485059" y="2181557"/>
            <a:chExt cx="3514975" cy="3290996"/>
          </a:xfrm>
        </p:grpSpPr>
        <p:pic>
          <p:nvPicPr>
            <p:cNvPr id="21" name="Picture 24" descr="ax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 l="25436" t="15858" r="27654" b="20930"/>
            <a:stretch>
              <a:fillRect/>
            </a:stretch>
          </p:blipFill>
          <p:spPr bwMode="auto">
            <a:xfrm>
              <a:off x="3203407" y="2550889"/>
              <a:ext cx="2237544" cy="2552332"/>
            </a:xfrm>
            <a:prstGeom prst="rect">
              <a:avLst/>
            </a:prstGeom>
            <a:noFill/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2485059" y="3642389"/>
              <a:ext cx="723275" cy="369332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prstClr val="black"/>
                  </a:solidFill>
                </a:rPr>
                <a:t>Right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3825153" y="2181557"/>
              <a:ext cx="992579" cy="369332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prstClr val="black"/>
                  </a:solidFill>
                </a:rPr>
                <a:t>Anterior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767445" y="5103221"/>
              <a:ext cx="1107996" cy="369332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prstClr val="black"/>
                  </a:solidFill>
                </a:rPr>
                <a:t>Posterior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5430647" y="3642389"/>
              <a:ext cx="569387" cy="369332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prstClr val="black"/>
                  </a:solidFill>
                </a:rPr>
                <a:t>Left</a:t>
              </a: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2231919" y="5404574"/>
            <a:ext cx="3024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Αξονική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 (axial) 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ή </a:t>
            </a:r>
            <a:endParaRPr lang="en-US" sz="2000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εγκάρσια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 (transverse)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6040923" y="1981621"/>
            <a:ext cx="1930332" cy="2310300"/>
            <a:chOff x="6643702" y="2201303"/>
            <a:chExt cx="1930332" cy="23103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6786578" y="2570635"/>
              <a:ext cx="1785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6000760" y="3356453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286776" y="2201303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43702" y="4142271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303093" y="1986304"/>
            <a:ext cx="1928826" cy="2310300"/>
            <a:chOff x="571472" y="2201303"/>
            <a:chExt cx="1928826" cy="23103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714348" y="2570635"/>
              <a:ext cx="1785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-71470" y="3356453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214546" y="220130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1472" y="4142271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17407" y="2534393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Σύστημα συντεταγμένων εικόνας</a:t>
            </a:r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07689" y="2496349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Σύστημα συντεταγμένων ασθενή</a:t>
            </a:r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14338" name="Picture 2" descr="File:Anatomical Transverse Plane-en.sv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68" b="9062"/>
          <a:stretch/>
        </p:blipFill>
        <p:spPr bwMode="auto">
          <a:xfrm>
            <a:off x="5611241" y="3457723"/>
            <a:ext cx="3441497" cy="252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8"/>
          <p:cNvSpPr/>
          <p:nvPr/>
        </p:nvSpPr>
        <p:spPr>
          <a:xfrm>
            <a:off x="5963838" y="592559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Anatomical Transverse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Plane-en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 tooltip="User:Edoarado"/>
              </a:rPr>
              <a:t>Edoarado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0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Q2jtQNbrRjvGqjbeDpUJxuWDSSrIXSLB5vDOYmxMmtvMb65GA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36"/>
          <a:stretch/>
        </p:blipFill>
        <p:spPr bwMode="auto">
          <a:xfrm>
            <a:off x="6324537" y="3749004"/>
            <a:ext cx="2066819" cy="25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/>
              <a:t>(</a:t>
            </a:r>
            <a:r>
              <a:rPr lang="el-GR" sz="3200" b="0" dirty="0" smtClean="0"/>
              <a:t>13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696" y="1512905"/>
            <a:ext cx="8229600" cy="4896544"/>
          </a:xfrm>
        </p:spPr>
        <p:txBody>
          <a:bodyPr/>
          <a:lstStyle/>
          <a:p>
            <a:r>
              <a:rPr lang="el-GR" dirty="0"/>
              <a:t>Σύστημα συντεταγμένων ως προς τον ασθενή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2682358" y="2204833"/>
            <a:ext cx="3642179" cy="3377455"/>
            <a:chOff x="2682358" y="2204833"/>
            <a:chExt cx="3642179" cy="3377455"/>
          </a:xfrm>
        </p:grpSpPr>
        <p:pic>
          <p:nvPicPr>
            <p:cNvPr id="14" name="Picture 23" descr="cor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 l="24329" t="24721" r="25412" b="9532"/>
            <a:stretch>
              <a:fillRect/>
            </a:stretch>
          </p:blipFill>
          <p:spPr bwMode="auto">
            <a:xfrm>
              <a:off x="3405633" y="2561484"/>
              <a:ext cx="2349517" cy="2651472"/>
            </a:xfrm>
            <a:prstGeom prst="rect">
              <a:avLst/>
            </a:prstGeom>
            <a:noFill/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682358" y="3702554"/>
              <a:ext cx="723275" cy="369332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/>
                  </a:solidFill>
                </a:rPr>
                <a:t>Right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5755150" y="3702554"/>
              <a:ext cx="569387" cy="369332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prstClr val="black"/>
                  </a:solidFill>
                </a:rPr>
                <a:t>Left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179438" y="2204833"/>
              <a:ext cx="736099" cy="369332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prstClr val="black"/>
                  </a:solidFill>
                </a:rPr>
                <a:t>Head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4232565" y="5212956"/>
              <a:ext cx="646331" cy="369332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/>
                  </a:solidFill>
                </a:rPr>
                <a:t>Foot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795200" y="5665734"/>
            <a:ext cx="14247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Στεφανιαία</a:t>
            </a:r>
            <a:endParaRPr lang="en-GB" sz="2000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(Coronal)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7924800" y="59889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defRPr/>
            </a:pPr>
            <a:fld id="{D12DE025-2E77-4885-8E67-5E480DC17DDB}" type="slidenum">
              <a:rPr lang="en-US" sz="1200" smtClean="0">
                <a:solidFill>
                  <a:srgbClr val="1F497D">
                    <a:shade val="90000"/>
                  </a:srgbClr>
                </a:solidFill>
                <a:cs typeface="Arial" charset="0"/>
              </a:rPr>
              <a:pPr algn="r">
                <a:defRPr/>
              </a:pPr>
              <a:t>13</a:t>
            </a:fld>
            <a:endParaRPr lang="en-US" sz="1200">
              <a:solidFill>
                <a:srgbClr val="1F497D">
                  <a:shade val="90000"/>
                </a:srgbClr>
              </a:solidFill>
              <a:cs typeface="Arial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6643702" y="2192152"/>
            <a:ext cx="1930332" cy="2310300"/>
            <a:chOff x="6643702" y="2192152"/>
            <a:chExt cx="1930332" cy="23103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786578" y="2561484"/>
              <a:ext cx="1785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6000760" y="3347302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286776" y="2192152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43702" y="413312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571472" y="2192152"/>
            <a:ext cx="1928826" cy="2310300"/>
            <a:chOff x="571472" y="2192152"/>
            <a:chExt cx="1928826" cy="231030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14348" y="2561484"/>
              <a:ext cx="1785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-71470" y="3347302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214546" y="219215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1472" y="413312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38203" y="270892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Σύστημα συντεταγμένων εικόνας</a:t>
            </a:r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73572" y="2762709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Σύστημα συντεταγμένων ασθενή</a:t>
            </a:r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8" name="Rectangle 8"/>
          <p:cNvSpPr/>
          <p:nvPr/>
        </p:nvSpPr>
        <p:spPr>
          <a:xfrm rot="16200000">
            <a:off x="7565827" y="479283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Anatomical Coronal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Plane-en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 tooltip="User:Edoarado"/>
              </a:rPr>
              <a:t>Edoarado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/>
              <a:t>(</a:t>
            </a:r>
            <a:r>
              <a:rPr lang="el-GR" sz="3200" b="0" dirty="0" smtClean="0"/>
              <a:t>14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792088"/>
          </a:xfrm>
        </p:spPr>
        <p:txBody>
          <a:bodyPr/>
          <a:lstStyle/>
          <a:p>
            <a:r>
              <a:rPr lang="el-GR" dirty="0" smtClean="0"/>
              <a:t>Σύστημα συντεταγμένων ως προς τον ασθενή</a:t>
            </a:r>
            <a:endParaRPr lang="en-US" dirty="0"/>
          </a:p>
        </p:txBody>
      </p:sp>
      <p:pic>
        <p:nvPicPr>
          <p:cNvPr id="8" name="Picture 22" descr="sa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9847" t="23439" r="20955" b="9532"/>
          <a:stretch>
            <a:fillRect/>
          </a:stretch>
        </p:blipFill>
        <p:spPr bwMode="auto">
          <a:xfrm>
            <a:off x="3174552" y="2751340"/>
            <a:ext cx="2366798" cy="2401205"/>
          </a:xfrm>
          <a:prstGeom prst="rect">
            <a:avLst/>
          </a:prstGeom>
          <a:noFill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74419" y="3777274"/>
            <a:ext cx="1000133" cy="369331"/>
          </a:xfrm>
          <a:prstGeom prst="rect">
            <a:avLst/>
          </a:prstGeom>
          <a:solidFill>
            <a:srgbClr val="969696">
              <a:alpha val="50000"/>
            </a:srgbClr>
          </a:solidFill>
          <a:ln w="9525">
            <a:solidFill>
              <a:srgbClr val="00D92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Anterior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41350" y="3767276"/>
            <a:ext cx="1214446" cy="369331"/>
          </a:xfrm>
          <a:prstGeom prst="rect">
            <a:avLst/>
          </a:prstGeom>
          <a:solidFill>
            <a:srgbClr val="969696">
              <a:alpha val="50000"/>
            </a:srgbClr>
          </a:solidFill>
          <a:ln w="9525">
            <a:solidFill>
              <a:srgbClr val="00D92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Posterior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39594" y="2382009"/>
            <a:ext cx="1036711" cy="369331"/>
          </a:xfrm>
          <a:prstGeom prst="rect">
            <a:avLst/>
          </a:prstGeom>
          <a:solidFill>
            <a:srgbClr val="969696">
              <a:alpha val="50000"/>
            </a:srgbClr>
          </a:solidFill>
          <a:ln w="9525">
            <a:solidFill>
              <a:srgbClr val="00D92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prstClr val="black"/>
                </a:solidFill>
              </a:rPr>
              <a:t>Head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993716" y="5152545"/>
            <a:ext cx="899923" cy="382616"/>
          </a:xfrm>
          <a:prstGeom prst="rect">
            <a:avLst/>
          </a:prstGeom>
          <a:solidFill>
            <a:srgbClr val="969696">
              <a:alpha val="50000"/>
            </a:srgbClr>
          </a:solidFill>
          <a:ln w="9525">
            <a:solidFill>
              <a:srgbClr val="00D92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prstClr val="black"/>
                </a:solidFill>
              </a:rPr>
              <a:t>Foot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3857620" y="5574592"/>
            <a:ext cx="1172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Οβελιαία</a:t>
            </a:r>
            <a:endParaRPr lang="en-GB" b="1" dirty="0" smtClean="0">
              <a:solidFill>
                <a:prstClr val="black"/>
              </a:solidFill>
            </a:endParaRPr>
          </a:p>
          <a:p>
            <a:r>
              <a:rPr lang="en-GB" b="1" dirty="0" smtClean="0">
                <a:solidFill>
                  <a:prstClr val="black"/>
                </a:solidFill>
              </a:rPr>
              <a:t>(Sagittal)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6714387" y="2204864"/>
            <a:ext cx="1930332" cy="2310300"/>
            <a:chOff x="6643702" y="2204864"/>
            <a:chExt cx="1930332" cy="231030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6786578" y="2574196"/>
              <a:ext cx="1785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6000760" y="3360014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286776" y="220486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43702" y="414583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571472" y="2204864"/>
            <a:ext cx="1928826" cy="2310300"/>
            <a:chOff x="571472" y="2204864"/>
            <a:chExt cx="1928826" cy="2310300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714348" y="2574196"/>
              <a:ext cx="1785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-71470" y="3360014"/>
              <a:ext cx="15716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214546" y="2204864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1472" y="414583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endParaRPr lang="el-GR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20258" y="275134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Σύστημα συντεταγμένων εικόνας</a:t>
            </a:r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9522" y="276524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Σύστημα συντεταγμένων ασθενή</a:t>
            </a:r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thumb/a/aa/Anatomical_Sagittal_Plane-en.svg/2000px-Anatomical_Sagittal_Plane-en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7" r="8283" b="705"/>
          <a:stretch/>
        </p:blipFill>
        <p:spPr bwMode="auto">
          <a:xfrm>
            <a:off x="6899219" y="3573016"/>
            <a:ext cx="2153306" cy="283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8"/>
          <p:cNvSpPr/>
          <p:nvPr/>
        </p:nvSpPr>
        <p:spPr>
          <a:xfrm>
            <a:off x="4961738" y="599009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Anatomical Sagittal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Plane-en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 tooltip="User:Edoarado"/>
              </a:rPr>
              <a:t>Edoarado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8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/>
              <a:t>(</a:t>
            </a:r>
            <a:r>
              <a:rPr lang="el-GR" sz="3200" b="0" dirty="0" smtClean="0"/>
              <a:t>15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Μετατροπή από θέση </a:t>
            </a:r>
            <a:r>
              <a:rPr lang="en-GB" dirty="0"/>
              <a:t>pixel </a:t>
            </a:r>
            <a:r>
              <a:rPr lang="el-GR" dirty="0"/>
              <a:t>σε συντεταγμένες ως προς τον </a:t>
            </a:r>
            <a:r>
              <a:rPr lang="el-GR" dirty="0" smtClean="0"/>
              <a:t>ασθενή.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Χρήσιμα </a:t>
            </a:r>
            <a:r>
              <a:rPr lang="en-GB" dirty="0" smtClean="0"/>
              <a:t>DICOM</a:t>
            </a:r>
            <a:r>
              <a:rPr lang="el-GR" dirty="0" smtClean="0"/>
              <a:t> </a:t>
            </a:r>
            <a:r>
              <a:rPr lang="en-US" dirty="0" smtClean="0"/>
              <a:t>tags</a:t>
            </a:r>
            <a:r>
              <a:rPr lang="el-GR" dirty="0" smtClean="0"/>
              <a:t> :</a:t>
            </a:r>
            <a:endParaRPr lang="en-US" dirty="0" smtClean="0"/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l-GR" b="1" dirty="0"/>
              <a:t>(0020,0032</a:t>
            </a:r>
            <a:r>
              <a:rPr lang="el-GR" b="1" dirty="0" smtClean="0"/>
              <a:t>)</a:t>
            </a:r>
            <a:r>
              <a:rPr lang="en-US" b="1" dirty="0" smtClean="0"/>
              <a:t> - </a:t>
            </a:r>
            <a:r>
              <a:rPr lang="en-US" b="1" dirty="0" err="1" smtClean="0"/>
              <a:t>ImagePositionPatient</a:t>
            </a:r>
            <a:r>
              <a:rPr lang="el-GR" b="1" dirty="0" smtClean="0"/>
              <a:t> </a:t>
            </a:r>
            <a:r>
              <a:rPr lang="el-GR" dirty="0" smtClean="0"/>
              <a:t>: Συντεταγμένες</a:t>
            </a:r>
            <a:r>
              <a:rPr lang="en-US" dirty="0" smtClean="0"/>
              <a:t> (</a:t>
            </a:r>
            <a:r>
              <a:rPr lang="en-US" i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z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πάνω αριστερά pixel (3 αριθμοί</a:t>
            </a:r>
            <a:r>
              <a:rPr lang="el-GR" dirty="0" smtClean="0"/>
              <a:t>).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GB" b="1" dirty="0"/>
              <a:t>(0028,0030</a:t>
            </a:r>
            <a:r>
              <a:rPr lang="en-GB" b="1" dirty="0" smtClean="0"/>
              <a:t>) - </a:t>
            </a:r>
            <a:r>
              <a:rPr lang="en-GB" b="1" dirty="0" err="1" smtClean="0"/>
              <a:t>PixelSpacing</a:t>
            </a:r>
            <a:r>
              <a:rPr lang="en-GB" dirty="0" smtClean="0"/>
              <a:t>: </a:t>
            </a:r>
            <a:r>
              <a:rPr lang="el-GR" dirty="0" smtClean="0"/>
              <a:t>κατακόρυφη και οριζόντια απόσταση (σε </a:t>
            </a:r>
            <a:r>
              <a:rPr lang="en-GB" dirty="0" smtClean="0"/>
              <a:t>mm</a:t>
            </a:r>
            <a:r>
              <a:rPr lang="el-GR" dirty="0" smtClean="0"/>
              <a:t>) μεταξύ </a:t>
            </a:r>
            <a:r>
              <a:rPr lang="en-GB" dirty="0" smtClean="0"/>
              <a:t>pixels (</a:t>
            </a:r>
            <a:r>
              <a:rPr lang="el-GR" dirty="0" smtClean="0"/>
              <a:t>δύο αριθμοί</a:t>
            </a:r>
            <a:r>
              <a:rPr lang="en-GB" dirty="0" smtClean="0"/>
              <a:t>)</a:t>
            </a:r>
            <a:r>
              <a:rPr lang="el-GR" dirty="0" smtClean="0"/>
              <a:t>.</a:t>
            </a:r>
            <a:endParaRPr lang="en-GB" dirty="0" smtClean="0"/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GB" b="1" dirty="0"/>
              <a:t>(</a:t>
            </a:r>
            <a:r>
              <a:rPr lang="en-GB" b="1" dirty="0" smtClean="0"/>
              <a:t>0020,0037) - </a:t>
            </a:r>
            <a:r>
              <a:rPr lang="en-GB" b="1" dirty="0" err="1" smtClean="0"/>
              <a:t>ImageOrientationPatient</a:t>
            </a:r>
            <a:r>
              <a:rPr lang="el-GR" dirty="0" smtClean="0"/>
              <a:t>: εσωτερικό γινόμενο αξόνων στο επίπεδο της εικόνα με άξονες στο σύστημα συντεταγμένων ως προς ασθενή (6 αριθμοί).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2434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/>
              <a:t>(</a:t>
            </a:r>
            <a:r>
              <a:rPr lang="el-GR" sz="3200" b="0" dirty="0" smtClean="0"/>
              <a:t>16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885946"/>
          </a:xfrm>
        </p:spPr>
        <p:txBody>
          <a:bodyPr/>
          <a:lstStyle/>
          <a:p>
            <a:r>
              <a:rPr lang="el-GR" dirty="0"/>
              <a:t>Μετατροπή από θέση </a:t>
            </a:r>
            <a:r>
              <a:rPr lang="en-GB" dirty="0"/>
              <a:t>pixel </a:t>
            </a:r>
            <a:r>
              <a:rPr lang="el-GR" dirty="0"/>
              <a:t>σε συντεταγμένες ως προς τον </a:t>
            </a:r>
            <a:r>
              <a:rPr lang="el-GR" dirty="0" smtClean="0"/>
              <a:t>ασθενή.</a:t>
            </a:r>
            <a:endParaRPr lang="en-US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1214414" y="2213791"/>
            <a:ext cx="7651598" cy="4273550"/>
            <a:chOff x="1214414" y="2213791"/>
            <a:chExt cx="7651598" cy="427355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222477" y="2932929"/>
              <a:ext cx="2879725" cy="2881312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941614" y="2932929"/>
              <a:ext cx="0" cy="2881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660752" y="2932929"/>
              <a:ext cx="1587" cy="2881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381477" y="2932929"/>
              <a:ext cx="1587" cy="2881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220889" y="3653654"/>
              <a:ext cx="288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220889" y="4372791"/>
              <a:ext cx="288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220889" y="5093516"/>
              <a:ext cx="288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314427" y="2213791"/>
              <a:ext cx="23479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dirty="0" err="1">
                  <a:solidFill>
                    <a:prstClr val="black"/>
                  </a:solidFill>
                </a:rPr>
                <a:t>ImagePositionPatient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501752" y="2717029"/>
              <a:ext cx="1008062" cy="576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5462564" y="2861491"/>
              <a:ext cx="23225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prstClr val="black"/>
                  </a:solidFill>
                </a:rPr>
                <a:t>PixelSpacing(1)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5318102" y="2932929"/>
              <a:ext cx="0" cy="720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214414" y="5983213"/>
              <a:ext cx="23225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prstClr val="black"/>
                  </a:solidFill>
                </a:rPr>
                <a:t>PixelSpacing(2)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222477" y="5957116"/>
              <a:ext cx="7191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5652120" y="4568205"/>
              <a:ext cx="32138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>
                  <a:solidFill>
                    <a:prstClr val="black"/>
                  </a:solidFill>
                </a:rPr>
                <a:t>ImageOrientationPatient(1:3)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949677" y="6030141"/>
              <a:ext cx="41005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prstClr val="black"/>
                  </a:solidFill>
                </a:rPr>
                <a:t>ImageOrientationPatient(4:6)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4167164" y="4806179"/>
              <a:ext cx="15128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4167164" y="4806179"/>
              <a:ext cx="0" cy="136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2509814" y="3220266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851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/>
              <a:t>(</a:t>
            </a:r>
            <a:r>
              <a:rPr lang="el-GR" sz="3200" b="0" dirty="0" smtClean="0"/>
              <a:t>17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776"/>
            <a:ext cx="8807896" cy="4896544"/>
          </a:xfrm>
        </p:spPr>
        <p:txBody>
          <a:bodyPr>
            <a:noAutofit/>
          </a:bodyPr>
          <a:lstStyle/>
          <a:p>
            <a:r>
              <a:rPr lang="el-GR" sz="2200" dirty="0" smtClean="0"/>
              <a:t>Μετατροπή από θέση </a:t>
            </a:r>
            <a:r>
              <a:rPr lang="en-GB" sz="2200" dirty="0" smtClean="0"/>
              <a:t>pixel </a:t>
            </a:r>
            <a:r>
              <a:rPr lang="el-GR" sz="2200" dirty="0" smtClean="0"/>
              <a:t>σε συντεταγμένες </a:t>
            </a:r>
            <a:r>
              <a:rPr lang="el-GR" sz="2200" dirty="0"/>
              <a:t>ως προς τον </a:t>
            </a:r>
            <a:r>
              <a:rPr lang="el-GR" sz="2200" dirty="0" smtClean="0"/>
              <a:t>ασθενή.</a:t>
            </a:r>
          </a:p>
          <a:p>
            <a:pPr lvl="1">
              <a:lnSpc>
                <a:spcPct val="110000"/>
              </a:lnSpc>
              <a:spcAft>
                <a:spcPts val="13200"/>
              </a:spcAft>
            </a:pPr>
            <a:r>
              <a:rPr lang="el-GR" sz="2200" dirty="0" smtClean="0"/>
              <a:t>Η </a:t>
            </a:r>
            <a:r>
              <a:rPr lang="el-GR" sz="2200" dirty="0"/>
              <a:t>απεικόνιση </a:t>
            </a:r>
            <a:r>
              <a:rPr lang="el-GR" sz="2200" dirty="0" smtClean="0"/>
              <a:t>της θέσης ενός </a:t>
            </a:r>
            <a:r>
              <a:rPr lang="el-GR" sz="2200" dirty="0" err="1"/>
              <a:t>pixel</a:t>
            </a:r>
            <a:r>
              <a:rPr lang="el-GR" sz="2200" dirty="0"/>
              <a:t> </a:t>
            </a:r>
            <a:r>
              <a:rPr lang="el-GR" sz="2200" dirty="0" smtClean="0"/>
              <a:t>(</a:t>
            </a:r>
            <a:r>
              <a:rPr lang="en-GB" sz="2200" dirty="0" smtClean="0"/>
              <a:t>j</a:t>
            </a:r>
            <a:r>
              <a:rPr lang="el-GR" sz="2200" dirty="0" smtClean="0"/>
              <a:t>,</a:t>
            </a:r>
            <a:r>
              <a:rPr lang="en-GB" sz="2200" dirty="0" smtClean="0"/>
              <a:t>i</a:t>
            </a:r>
            <a:r>
              <a:rPr lang="el-GR" sz="2200" dirty="0" smtClean="0"/>
              <a:t>) </a:t>
            </a:r>
            <a:r>
              <a:rPr lang="el-GR" sz="2200" dirty="0"/>
              <a:t>στο σύστημα συντεταγμένων του ασθενή γίνεται με βάση τον </a:t>
            </a:r>
            <a:r>
              <a:rPr lang="el-GR" sz="2200" dirty="0" smtClean="0"/>
              <a:t>μετασχηματισμό :</a:t>
            </a:r>
            <a:endParaRPr lang="el-GR" sz="2200" dirty="0"/>
          </a:p>
          <a:p>
            <a:pPr marL="393700" lvl="1" indent="0">
              <a:buNone/>
            </a:pPr>
            <a:r>
              <a:rPr lang="en-GB" sz="2200" b="1" dirty="0" smtClean="0">
                <a:cs typeface="Times New Roman" pitchFamily="18" charset="0"/>
              </a:rPr>
              <a:t>(</a:t>
            </a:r>
            <a:r>
              <a:rPr lang="en-GB" sz="2200" b="1" i="1" dirty="0" smtClean="0">
                <a:cs typeface="Times New Roman" pitchFamily="18" charset="0"/>
              </a:rPr>
              <a:t>j</a:t>
            </a:r>
            <a:r>
              <a:rPr lang="en-GB" sz="2200" b="1" i="1" dirty="0">
                <a:cs typeface="Times New Roman" pitchFamily="18" charset="0"/>
              </a:rPr>
              <a:t>, </a:t>
            </a:r>
            <a:r>
              <a:rPr lang="en-GB" sz="2200" b="1" i="1" dirty="0" err="1" smtClean="0">
                <a:cs typeface="Times New Roman" pitchFamily="18" charset="0"/>
              </a:rPr>
              <a:t>i</a:t>
            </a:r>
            <a:r>
              <a:rPr lang="en-GB" sz="2200" b="1" dirty="0" smtClean="0">
                <a:cs typeface="Times New Roman" pitchFamily="18" charset="0"/>
              </a:rPr>
              <a:t>)</a:t>
            </a:r>
            <a:r>
              <a:rPr lang="el-GR" sz="2200" b="1" dirty="0" smtClean="0">
                <a:cs typeface="Times New Roman" pitchFamily="18" charset="0"/>
              </a:rPr>
              <a:t> </a:t>
            </a:r>
            <a:r>
              <a:rPr lang="en-GB" sz="2200" dirty="0" smtClean="0">
                <a:cs typeface="Times New Roman" pitchFamily="18" charset="0"/>
              </a:rPr>
              <a:t>: </a:t>
            </a:r>
            <a:r>
              <a:rPr lang="el-GR" sz="2200" dirty="0" smtClean="0">
                <a:cs typeface="Times New Roman" pitchFamily="18" charset="0"/>
              </a:rPr>
              <a:t>θέση </a:t>
            </a:r>
            <a:r>
              <a:rPr lang="en-GB" sz="2200" dirty="0" smtClean="0">
                <a:cs typeface="Times New Roman" pitchFamily="18" charset="0"/>
              </a:rPr>
              <a:t>pixel (</a:t>
            </a:r>
            <a:r>
              <a:rPr lang="el-GR" sz="2200" dirty="0" smtClean="0">
                <a:cs typeface="Times New Roman" pitchFamily="18" charset="0"/>
              </a:rPr>
              <a:t>το </a:t>
            </a:r>
            <a:r>
              <a:rPr lang="en-US" sz="2200" i="1" dirty="0" smtClean="0">
                <a:cs typeface="Times New Roman" pitchFamily="18" charset="0"/>
              </a:rPr>
              <a:t>j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l-GR" sz="2200" dirty="0" smtClean="0">
                <a:cs typeface="Times New Roman" pitchFamily="18" charset="0"/>
              </a:rPr>
              <a:t>υποδηλώνει τη γραμμή και το </a:t>
            </a:r>
            <a:r>
              <a:rPr lang="en-US" sz="2200" i="1" dirty="0" smtClean="0">
                <a:cs typeface="Times New Roman" pitchFamily="18" charset="0"/>
              </a:rPr>
              <a:t>i</a:t>
            </a:r>
            <a:r>
              <a:rPr lang="el-GR" sz="2200" dirty="0" smtClean="0">
                <a:cs typeface="Times New Roman" pitchFamily="18" charset="0"/>
              </a:rPr>
              <a:t> τη στήλη</a:t>
            </a:r>
            <a:r>
              <a:rPr lang="en-GB" sz="2200" dirty="0" smtClean="0">
                <a:cs typeface="Times New Roman" pitchFamily="18" charset="0"/>
              </a:rPr>
              <a:t>)</a:t>
            </a:r>
            <a:r>
              <a:rPr lang="el-GR" sz="2200" dirty="0" smtClean="0">
                <a:cs typeface="Times New Roman" pitchFamily="18" charset="0"/>
              </a:rPr>
              <a:t>,</a:t>
            </a:r>
            <a:endParaRPr lang="en-GB" sz="2200" dirty="0" smtClean="0">
              <a:cs typeface="Times New Roman" pitchFamily="18" charset="0"/>
            </a:endParaRPr>
          </a:p>
          <a:p>
            <a:pPr marL="393700" lvl="1" indent="0">
              <a:buNone/>
            </a:pPr>
            <a:r>
              <a:rPr lang="en-GB" sz="2200" b="1" dirty="0" smtClean="0">
                <a:cs typeface="Times New Roman" pitchFamily="18" charset="0"/>
              </a:rPr>
              <a:t>(</a:t>
            </a:r>
            <a:r>
              <a:rPr lang="en-GB" sz="2200" b="1" i="1" dirty="0" err="1" smtClean="0">
                <a:cs typeface="Times New Roman" pitchFamily="18" charset="0"/>
              </a:rPr>
              <a:t>P</a:t>
            </a:r>
            <a:r>
              <a:rPr lang="en-GB" sz="2200" b="1" i="1" baseline="-25000" dirty="0" err="1" smtClean="0">
                <a:cs typeface="Times New Roman" pitchFamily="18" charset="0"/>
              </a:rPr>
              <a:t>x</a:t>
            </a:r>
            <a:r>
              <a:rPr lang="en-GB" sz="2200" b="1" dirty="0">
                <a:cs typeface="Times New Roman" pitchFamily="18" charset="0"/>
              </a:rPr>
              <a:t>, </a:t>
            </a:r>
            <a:r>
              <a:rPr lang="en-GB" sz="2200" b="1" i="1" dirty="0" err="1" smtClean="0">
                <a:cs typeface="Times New Roman" pitchFamily="18" charset="0"/>
              </a:rPr>
              <a:t>P</a:t>
            </a:r>
            <a:r>
              <a:rPr lang="en-GB" sz="2200" b="1" i="1" baseline="-25000" dirty="0" err="1" smtClean="0">
                <a:cs typeface="Times New Roman" pitchFamily="18" charset="0"/>
              </a:rPr>
              <a:t>y</a:t>
            </a:r>
            <a:r>
              <a:rPr lang="en-GB" sz="2200" b="1" dirty="0">
                <a:cs typeface="Times New Roman" pitchFamily="18" charset="0"/>
              </a:rPr>
              <a:t>, </a:t>
            </a:r>
            <a:r>
              <a:rPr lang="en-GB" sz="2200" b="1" i="1" dirty="0" err="1" smtClean="0">
                <a:cs typeface="Times New Roman" pitchFamily="18" charset="0"/>
              </a:rPr>
              <a:t>P</a:t>
            </a:r>
            <a:r>
              <a:rPr lang="en-GB" sz="2200" b="1" baseline="-25000" dirty="0" err="1" smtClean="0">
                <a:cs typeface="Times New Roman" pitchFamily="18" charset="0"/>
              </a:rPr>
              <a:t>z</a:t>
            </a:r>
            <a:r>
              <a:rPr lang="en-GB" sz="2200" b="1" dirty="0" smtClean="0">
                <a:cs typeface="Times New Roman" pitchFamily="18" charset="0"/>
              </a:rPr>
              <a:t>)</a:t>
            </a:r>
            <a:r>
              <a:rPr lang="el-GR" sz="2200" b="1" dirty="0" smtClean="0">
                <a:cs typeface="Times New Roman" pitchFamily="18" charset="0"/>
              </a:rPr>
              <a:t> </a:t>
            </a:r>
            <a:r>
              <a:rPr lang="en-GB" sz="2200" dirty="0" smtClean="0">
                <a:cs typeface="Times New Roman" pitchFamily="18" charset="0"/>
              </a:rPr>
              <a:t>: </a:t>
            </a:r>
            <a:r>
              <a:rPr lang="el-GR" sz="2200" dirty="0" smtClean="0">
                <a:cs typeface="Times New Roman" pitchFamily="18" charset="0"/>
              </a:rPr>
              <a:t>οι συντεταγμένες στο σύστημα συντεταγμένων του ασθενή,</a:t>
            </a:r>
            <a:endParaRPr lang="en-GB" sz="2200" dirty="0">
              <a:cs typeface="Times New Roman" pitchFamily="18" charset="0"/>
            </a:endParaRPr>
          </a:p>
          <a:p>
            <a:pPr marL="393700" lvl="1" indent="0">
              <a:buNone/>
            </a:pPr>
            <a:r>
              <a:rPr lang="en-GB" sz="2200" b="1" dirty="0" smtClean="0">
                <a:cs typeface="Times New Roman" pitchFamily="18" charset="0"/>
              </a:rPr>
              <a:t>(</a:t>
            </a:r>
            <a:r>
              <a:rPr lang="en-GB" sz="2200" b="1" i="1" dirty="0" err="1" smtClean="0">
                <a:cs typeface="Times New Roman" pitchFamily="18" charset="0"/>
              </a:rPr>
              <a:t>S</a:t>
            </a:r>
            <a:r>
              <a:rPr lang="en-GB" sz="2200" b="1" i="1" baseline="-25000" dirty="0" err="1" smtClean="0">
                <a:cs typeface="Times New Roman" pitchFamily="18" charset="0"/>
              </a:rPr>
              <a:t>x</a:t>
            </a:r>
            <a:r>
              <a:rPr lang="en-GB" sz="2200" b="1" dirty="0" smtClean="0">
                <a:cs typeface="Times New Roman" pitchFamily="18" charset="0"/>
              </a:rPr>
              <a:t>, </a:t>
            </a:r>
            <a:r>
              <a:rPr lang="en-GB" sz="2200" b="1" i="1" dirty="0" err="1" smtClean="0">
                <a:cs typeface="Times New Roman" pitchFamily="18" charset="0"/>
              </a:rPr>
              <a:t>S</a:t>
            </a:r>
            <a:r>
              <a:rPr lang="en-GB" sz="2200" b="1" i="1" baseline="-25000" dirty="0" err="1" smtClean="0">
                <a:cs typeface="Times New Roman" pitchFamily="18" charset="0"/>
              </a:rPr>
              <a:t>y</a:t>
            </a:r>
            <a:r>
              <a:rPr lang="en-GB" sz="2200" b="1" dirty="0" smtClean="0">
                <a:cs typeface="Times New Roman" pitchFamily="18" charset="0"/>
              </a:rPr>
              <a:t>, </a:t>
            </a:r>
            <a:r>
              <a:rPr lang="en-GB" sz="2200" b="1" i="1" dirty="0" err="1" smtClean="0">
                <a:cs typeface="Times New Roman" pitchFamily="18" charset="0"/>
              </a:rPr>
              <a:t>S</a:t>
            </a:r>
            <a:r>
              <a:rPr lang="en-GB" sz="2200" b="1" baseline="-25000" dirty="0" err="1" smtClean="0">
                <a:cs typeface="Times New Roman" pitchFamily="18" charset="0"/>
              </a:rPr>
              <a:t>z</a:t>
            </a:r>
            <a:r>
              <a:rPr lang="en-GB" sz="2200" b="1" dirty="0" smtClean="0">
                <a:cs typeface="Times New Roman" pitchFamily="18" charset="0"/>
              </a:rPr>
              <a:t>)</a:t>
            </a:r>
            <a:r>
              <a:rPr lang="el-GR" sz="2200" b="1" dirty="0" smtClean="0">
                <a:cs typeface="Times New Roman" pitchFamily="18" charset="0"/>
              </a:rPr>
              <a:t> </a:t>
            </a:r>
            <a:r>
              <a:rPr lang="en-GB" sz="2200" dirty="0" smtClean="0">
                <a:cs typeface="Times New Roman" pitchFamily="18" charset="0"/>
              </a:rPr>
              <a:t>: </a:t>
            </a:r>
            <a:r>
              <a:rPr lang="en-GB" sz="2200" dirty="0" err="1" smtClean="0">
                <a:cs typeface="Times New Roman" pitchFamily="18" charset="0"/>
              </a:rPr>
              <a:t>ImagePositionPatient</a:t>
            </a:r>
            <a:r>
              <a:rPr lang="el-GR" sz="2200" dirty="0" smtClean="0">
                <a:cs typeface="Times New Roman" pitchFamily="18" charset="0"/>
              </a:rPr>
              <a:t>,</a:t>
            </a:r>
          </a:p>
          <a:p>
            <a:pPr marL="393700" lvl="1" indent="0">
              <a:buNone/>
            </a:pPr>
            <a:r>
              <a:rPr lang="en-GB" sz="2200" b="1" dirty="0" smtClean="0">
                <a:cs typeface="Times New Roman" pitchFamily="18" charset="0"/>
              </a:rPr>
              <a:t>(</a:t>
            </a:r>
            <a:r>
              <a:rPr lang="el-GR" sz="2200" b="1" dirty="0" smtClean="0">
                <a:cs typeface="Times New Roman" pitchFamily="18" charset="0"/>
              </a:rPr>
              <a:t>Δ</a:t>
            </a:r>
            <a:r>
              <a:rPr lang="en-GB" sz="2200" b="1" i="1" dirty="0" smtClean="0">
                <a:cs typeface="Times New Roman" pitchFamily="18" charset="0"/>
              </a:rPr>
              <a:t>j, </a:t>
            </a:r>
            <a:r>
              <a:rPr lang="el-GR" sz="2200" b="1" dirty="0" smtClean="0">
                <a:cs typeface="Times New Roman" pitchFamily="18" charset="0"/>
              </a:rPr>
              <a:t>Δ</a:t>
            </a:r>
            <a:r>
              <a:rPr lang="en-GB" sz="2200" b="1" i="1" dirty="0" err="1">
                <a:cs typeface="Times New Roman" pitchFamily="18" charset="0"/>
              </a:rPr>
              <a:t>i</a:t>
            </a:r>
            <a:r>
              <a:rPr lang="en-GB" sz="2200" b="1" dirty="0" smtClean="0">
                <a:cs typeface="Times New Roman" pitchFamily="18" charset="0"/>
              </a:rPr>
              <a:t>)</a:t>
            </a:r>
            <a:r>
              <a:rPr lang="el-GR" sz="2200" b="1" dirty="0" smtClean="0">
                <a:cs typeface="Times New Roman" pitchFamily="18" charset="0"/>
              </a:rPr>
              <a:t> </a:t>
            </a:r>
            <a:r>
              <a:rPr lang="en-GB" sz="2200" dirty="0" smtClean="0">
                <a:cs typeface="Times New Roman" pitchFamily="18" charset="0"/>
              </a:rPr>
              <a:t>: </a:t>
            </a:r>
            <a:r>
              <a:rPr lang="en-GB" sz="2200" dirty="0" err="1" smtClean="0">
                <a:cs typeface="Times New Roman" pitchFamily="18" charset="0"/>
              </a:rPr>
              <a:t>PixelSpacing</a:t>
            </a:r>
            <a:r>
              <a:rPr lang="el-GR" sz="2200" dirty="0" smtClean="0">
                <a:cs typeface="Times New Roman" pitchFamily="18" charset="0"/>
              </a:rPr>
              <a:t>,</a:t>
            </a:r>
          </a:p>
          <a:p>
            <a:pPr marL="393700" lvl="1" indent="0">
              <a:buNone/>
            </a:pPr>
            <a:r>
              <a:rPr lang="en-GB" sz="2200" b="1" dirty="0" smtClean="0">
                <a:cs typeface="Times New Roman" pitchFamily="18" charset="0"/>
              </a:rPr>
              <a:t>(</a:t>
            </a:r>
            <a:r>
              <a:rPr lang="en-GB" sz="2200" b="1" i="1" dirty="0" smtClean="0">
                <a:cs typeface="Times New Roman" pitchFamily="18" charset="0"/>
              </a:rPr>
              <a:t>X</a:t>
            </a:r>
            <a:r>
              <a:rPr lang="en-GB" sz="2200" b="1" i="1" baseline="-25000" dirty="0" smtClean="0">
                <a:cs typeface="Times New Roman" pitchFamily="18" charset="0"/>
              </a:rPr>
              <a:t>x</a:t>
            </a:r>
            <a:r>
              <a:rPr lang="en-GB" sz="2200" b="1" dirty="0">
                <a:cs typeface="Times New Roman" pitchFamily="18" charset="0"/>
              </a:rPr>
              <a:t>, </a:t>
            </a:r>
            <a:r>
              <a:rPr lang="en-GB" sz="2200" b="1" i="1" dirty="0" err="1" smtClean="0">
                <a:cs typeface="Times New Roman" pitchFamily="18" charset="0"/>
              </a:rPr>
              <a:t>X</a:t>
            </a:r>
            <a:r>
              <a:rPr lang="en-GB" sz="2200" b="1" i="1" baseline="-25000" dirty="0" err="1" smtClean="0">
                <a:cs typeface="Times New Roman" pitchFamily="18" charset="0"/>
              </a:rPr>
              <a:t>y</a:t>
            </a:r>
            <a:r>
              <a:rPr lang="en-GB" sz="2200" b="1" dirty="0">
                <a:cs typeface="Times New Roman" pitchFamily="18" charset="0"/>
              </a:rPr>
              <a:t>, </a:t>
            </a:r>
            <a:r>
              <a:rPr lang="en-GB" sz="2200" b="1" i="1" dirty="0" err="1" smtClean="0">
                <a:cs typeface="Times New Roman" pitchFamily="18" charset="0"/>
              </a:rPr>
              <a:t>X</a:t>
            </a:r>
            <a:r>
              <a:rPr lang="en-GB" sz="2200" b="1" baseline="-25000" dirty="0" err="1" smtClean="0">
                <a:cs typeface="Times New Roman" pitchFamily="18" charset="0"/>
              </a:rPr>
              <a:t>z</a:t>
            </a:r>
            <a:r>
              <a:rPr lang="en-GB" sz="2200" b="1" dirty="0" smtClean="0">
                <a:cs typeface="Times New Roman" pitchFamily="18" charset="0"/>
              </a:rPr>
              <a:t>,</a:t>
            </a:r>
            <a:r>
              <a:rPr lang="en-GB" sz="2200" b="1" i="1" dirty="0">
                <a:cs typeface="Times New Roman" pitchFamily="18" charset="0"/>
              </a:rPr>
              <a:t> </a:t>
            </a:r>
            <a:r>
              <a:rPr lang="en-GB" sz="2200" b="1" i="1" dirty="0" err="1" smtClean="0">
                <a:cs typeface="Times New Roman" pitchFamily="18" charset="0"/>
              </a:rPr>
              <a:t>Y</a:t>
            </a:r>
            <a:r>
              <a:rPr lang="en-GB" sz="2200" b="1" i="1" baseline="-25000" dirty="0" err="1" smtClean="0">
                <a:cs typeface="Times New Roman" pitchFamily="18" charset="0"/>
              </a:rPr>
              <a:t>x</a:t>
            </a:r>
            <a:r>
              <a:rPr lang="en-GB" sz="2200" b="1" dirty="0">
                <a:cs typeface="Times New Roman" pitchFamily="18" charset="0"/>
              </a:rPr>
              <a:t>, </a:t>
            </a:r>
            <a:r>
              <a:rPr lang="en-GB" sz="2200" b="1" i="1" dirty="0" err="1" smtClean="0">
                <a:cs typeface="Times New Roman" pitchFamily="18" charset="0"/>
              </a:rPr>
              <a:t>Y</a:t>
            </a:r>
            <a:r>
              <a:rPr lang="en-GB" sz="2200" b="1" i="1" baseline="-25000" dirty="0" err="1" smtClean="0">
                <a:cs typeface="Times New Roman" pitchFamily="18" charset="0"/>
              </a:rPr>
              <a:t>y</a:t>
            </a:r>
            <a:r>
              <a:rPr lang="en-GB" sz="2200" b="1" dirty="0">
                <a:cs typeface="Times New Roman" pitchFamily="18" charset="0"/>
              </a:rPr>
              <a:t>, </a:t>
            </a:r>
            <a:r>
              <a:rPr lang="en-GB" sz="2200" b="1" i="1" dirty="0" err="1" smtClean="0">
                <a:cs typeface="Times New Roman" pitchFamily="18" charset="0"/>
              </a:rPr>
              <a:t>Y</a:t>
            </a:r>
            <a:r>
              <a:rPr lang="en-GB" sz="2200" b="1" baseline="-25000" dirty="0" err="1" smtClean="0">
                <a:cs typeface="Times New Roman" pitchFamily="18" charset="0"/>
              </a:rPr>
              <a:t>z</a:t>
            </a:r>
            <a:r>
              <a:rPr lang="en-GB" sz="2200" b="1" dirty="0" smtClean="0">
                <a:cs typeface="Times New Roman" pitchFamily="18" charset="0"/>
              </a:rPr>
              <a:t>)</a:t>
            </a:r>
            <a:r>
              <a:rPr lang="el-GR" sz="2200" b="1" dirty="0" smtClean="0">
                <a:cs typeface="Times New Roman" pitchFamily="18" charset="0"/>
              </a:rPr>
              <a:t> </a:t>
            </a:r>
            <a:r>
              <a:rPr lang="en-GB" sz="2200" dirty="0" smtClean="0">
                <a:cs typeface="Times New Roman" pitchFamily="18" charset="0"/>
              </a:rPr>
              <a:t>: </a:t>
            </a:r>
            <a:r>
              <a:rPr lang="en-GB" sz="2200" dirty="0" err="1" smtClean="0">
                <a:cs typeface="Times New Roman" pitchFamily="18" charset="0"/>
              </a:rPr>
              <a:t>ImageOrientationPatient</a:t>
            </a:r>
            <a:r>
              <a:rPr lang="el-GR" sz="2200" dirty="0" smtClean="0">
                <a:cs typeface="Times New Roman" pitchFamily="18" charset="0"/>
              </a:rPr>
              <a:t>.</a:t>
            </a:r>
            <a:endParaRPr lang="el-GR" sz="2200" dirty="0"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3476280"/>
              </p:ext>
            </p:extLst>
          </p:nvPr>
        </p:nvGraphicFramePr>
        <p:xfrm>
          <a:off x="2339752" y="2708920"/>
          <a:ext cx="4097338" cy="1498600"/>
        </p:xfrm>
        <a:graphic>
          <a:graphicData uri="http://schemas.openxmlformats.org/presentationml/2006/ole">
            <p:oleObj spid="_x0000_s5125" name="Equation" r:id="rId3" imgW="2628900" imgH="965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552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/>
              <a:t>(</a:t>
            </a:r>
            <a:r>
              <a:rPr lang="el-GR" sz="3200" b="0" dirty="0" smtClean="0"/>
              <a:t>18 </a:t>
            </a:r>
            <a:r>
              <a:rPr lang="el-GR" sz="3200" b="0" dirty="0"/>
              <a:t>από 22)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Μετατροπή από θέση </a:t>
                </a:r>
                <a:r>
                  <a:rPr lang="en-GB" dirty="0" smtClean="0"/>
                  <a:t>pixel </a:t>
                </a:r>
                <a:r>
                  <a:rPr lang="el-GR" dirty="0" smtClean="0"/>
                  <a:t>σε συντεταγμένες </a:t>
                </a:r>
                <a:r>
                  <a:rPr lang="el-GR" dirty="0"/>
                  <a:t>ως προς τον </a:t>
                </a:r>
                <a:r>
                  <a:rPr lang="el-GR" dirty="0" smtClean="0"/>
                  <a:t>ασθενή.</a:t>
                </a:r>
              </a:p>
              <a:p>
                <a:pPr lvl="1"/>
                <a:r>
                  <a:rPr lang="el-GR" dirty="0" smtClean="0"/>
                  <a:t>Για εγκάρσια τομή :</a:t>
                </a:r>
              </a:p>
              <a:p>
                <a:pPr lvl="2"/>
                <a:r>
                  <a:rPr lang="el-GR" dirty="0" smtClean="0"/>
                  <a:t>Ο άξονας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l-GR" dirty="0" smtClean="0"/>
                  <a:t>στο σύστημα συντεταγμένων εικόνας αντιστοιχεί στον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l-G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στο σύστημα συντεταγμένων </a:t>
                </a:r>
                <a:r>
                  <a:rPr lang="el-GR" dirty="0" smtClean="0"/>
                  <a:t>ασθενή</a:t>
                </a:r>
                <a:r>
                  <a:rPr lang="el-GR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)=(1,0,0)</m:t>
                    </m:r>
                  </m:oMath>
                </a14:m>
                <a:r>
                  <a:rPr lang="el-GR" dirty="0" smtClean="0"/>
                  <a:t>,</a:t>
                </a:r>
              </a:p>
              <a:p>
                <a:pPr lvl="2"/>
                <a:r>
                  <a:rPr lang="el-GR" dirty="0"/>
                  <a:t>Ο άξονας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l-GR" dirty="0"/>
                  <a:t>στο σύστημα συντεταγμένων εικόνας </a:t>
                </a:r>
                <a:r>
                  <a:rPr lang="el-GR" dirty="0" smtClean="0"/>
                  <a:t>αντιστοιχεί </a:t>
                </a:r>
                <a:r>
                  <a:rPr lang="el-GR" dirty="0"/>
                  <a:t>στον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l-GR" dirty="0"/>
                  <a:t> στο σύστημα συντεταγμένων </a:t>
                </a:r>
                <a:r>
                  <a:rPr lang="el-GR" dirty="0" smtClean="0"/>
                  <a:t>ασθενή</a:t>
                </a:r>
                <a:r>
                  <a:rPr lang="el-GR" dirty="0">
                    <a:sym typeface="Symbol"/>
                  </a:rPr>
                  <a:t> 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)=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,0</m:t>
                        </m:r>
                      </m:e>
                    </m:d>
                  </m:oMath>
                </a14:m>
                <a:r>
                  <a:rPr lang="el-GR" dirty="0" smtClean="0">
                    <a:sym typeface="Symbol"/>
                  </a:rPr>
                  <a:t>,</a:t>
                </a:r>
                <a:endParaRPr lang="en-US" dirty="0" smtClean="0"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sym typeface="Symbol"/>
                      </a:rPr>
                      <m:t>Δ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𝑖</m:t>
                    </m:r>
                  </m:oMath>
                </a14:m>
                <a:r>
                  <a:rPr lang="el-GR" dirty="0" smtClean="0">
                    <a:sym typeface="Symbol"/>
                  </a:rPr>
                  <a:t>,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/>
                      </a:rPr>
                      <m:t>j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sym typeface="Symbol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/>
                      </a:rPr>
                      <m:t>j</m:t>
                    </m:r>
                  </m:oMath>
                </a14:m>
                <a:r>
                  <a:rPr lang="el-GR" dirty="0" smtClean="0">
                    <a:sym typeface="Symbol"/>
                  </a:rPr>
                  <a:t>,</a:t>
                </a:r>
                <a:endParaRPr lang="en-US" dirty="0" smtClean="0"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l-GR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1743" r="-5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DICOM –</a:t>
            </a:r>
            <a:r>
              <a:rPr lang="el-GR" dirty="0" smtClean="0"/>
              <a:t> Εικόνα </a:t>
            </a:r>
            <a:r>
              <a:rPr lang="el-GR" sz="3200" b="0" dirty="0" smtClean="0"/>
              <a:t>(1 από 22)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1405678"/>
            <a:ext cx="5736723" cy="4896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Εμφάνιση εικόνας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Τα απεικονιστικά μηχανήματα</a:t>
            </a:r>
            <a:r>
              <a:rPr lang="en-US" dirty="0" smtClean="0"/>
              <a:t> </a:t>
            </a:r>
            <a:r>
              <a:rPr lang="el-GR" dirty="0" smtClean="0"/>
              <a:t>παράγουν μία ή περισσότερες 2-Δ μήτρες που περιέχουν αριθμούς που σχετίζονται με τα φυσική ποσότητα που μετράται (π.χ. εξασθένιση </a:t>
            </a:r>
            <a:r>
              <a:rPr lang="el-GR" dirty="0" err="1" smtClean="0"/>
              <a:t>ακτίνων</a:t>
            </a:r>
            <a:r>
              <a:rPr lang="el-GR" dirty="0" smtClean="0"/>
              <a:t> Χ)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Κάθε στοιχείο της μήτρας αντιστοιχεί σε ένα στοιχειώδες ορθογώνιο </a:t>
            </a:r>
            <a:r>
              <a:rPr lang="en-US" dirty="0" smtClean="0"/>
              <a:t> (pixel) </a:t>
            </a:r>
            <a:r>
              <a:rPr lang="el-GR" dirty="0" smtClean="0"/>
              <a:t>στο χώρο.</a:t>
            </a:r>
          </a:p>
        </p:txBody>
      </p:sp>
      <p:pic>
        <p:nvPicPr>
          <p:cNvPr id="12290" name="Picture 2" descr="File:Pixe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1" r="3857" b="2591"/>
          <a:stretch/>
        </p:blipFill>
        <p:spPr bwMode="auto">
          <a:xfrm>
            <a:off x="6132259" y="1398427"/>
            <a:ext cx="2274851" cy="2707986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7485815" y="2521588"/>
            <a:ext cx="2304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Pixel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hlinkClick r:id="rId5" tooltip="User:Marco de meis (page does not exist)"/>
              </a:rPr>
              <a:t>Marco </a:t>
            </a:r>
            <a:r>
              <a:rPr lang="en-US" sz="1200" dirty="0">
                <a:solidFill>
                  <a:prstClr val="black"/>
                </a:solidFill>
                <a:hlinkClick r:id="rId5" tooltip="User:Marco de meis (page does not exist)"/>
              </a:rPr>
              <a:t>de </a:t>
            </a:r>
            <a:r>
              <a:rPr lang="en-US" sz="1200" dirty="0" err="1">
                <a:solidFill>
                  <a:prstClr val="black"/>
                </a:solidFill>
                <a:hlinkClick r:id="rId5" tooltip="User:Marco de meis (page does not exist)"/>
              </a:rPr>
              <a:t>meis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851920" y="5723768"/>
            <a:ext cx="2331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Αναδημιουργεία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 :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Head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scan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8" tooltip="User:JVinocur"/>
              </a:rPr>
              <a:t>Jvinocur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6132259" y="4178179"/>
            <a:ext cx="2689203" cy="2202706"/>
            <a:chOff x="6375997" y="4160833"/>
            <a:chExt cx="2689203" cy="2202706"/>
          </a:xfrm>
        </p:grpSpPr>
        <p:pic>
          <p:nvPicPr>
            <p:cNvPr id="10" name="Picture 2" descr="File:Head CT scan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401" t="2342" r="8527" b="7913"/>
            <a:stretch/>
          </p:blipFill>
          <p:spPr bwMode="auto">
            <a:xfrm>
              <a:off x="6375997" y="4160833"/>
              <a:ext cx="2038897" cy="220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3" descr="C:\Users\fkaram2\Desktop\Untitled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821" t="36012" b="12706"/>
            <a:stretch/>
          </p:blipFill>
          <p:spPr bwMode="auto">
            <a:xfrm>
              <a:off x="7687518" y="4963111"/>
              <a:ext cx="1377682" cy="1305588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7261393" y="5096937"/>
              <a:ext cx="134051" cy="165249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Καμπύλο βέλος προς τα κάτω 7"/>
            <p:cNvSpPr/>
            <p:nvPr/>
          </p:nvSpPr>
          <p:spPr>
            <a:xfrm rot="21219780">
              <a:off x="7238670" y="4412349"/>
              <a:ext cx="1149599" cy="576064"/>
            </a:xfrm>
            <a:prstGeom prst="curvedDownArrow">
              <a:avLst>
                <a:gd name="adj1" fmla="val 10402"/>
                <a:gd name="adj2" fmla="val 50000"/>
                <a:gd name="adj3" fmla="val 25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542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/>
              <a:t>(</a:t>
            </a:r>
            <a:r>
              <a:rPr lang="el-GR" sz="3200" b="0" dirty="0" smtClean="0"/>
              <a:t>19 </a:t>
            </a:r>
            <a:r>
              <a:rPr lang="el-GR" sz="3200" b="0" dirty="0"/>
              <a:t>από 22)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Μετατροπή από θέση </a:t>
                </a:r>
                <a:r>
                  <a:rPr lang="en-GB" dirty="0" smtClean="0"/>
                  <a:t>pixel </a:t>
                </a:r>
                <a:r>
                  <a:rPr lang="el-GR" dirty="0" smtClean="0"/>
                  <a:t>σε συντεταγμένες </a:t>
                </a:r>
                <a:r>
                  <a:rPr lang="el-GR" dirty="0"/>
                  <a:t>ως προς τον </a:t>
                </a:r>
                <a:r>
                  <a:rPr lang="el-GR" dirty="0" smtClean="0"/>
                  <a:t>ασθενή</a:t>
                </a:r>
              </a:p>
              <a:p>
                <a:pPr lvl="1"/>
                <a:r>
                  <a:rPr lang="el-GR" dirty="0" smtClean="0"/>
                  <a:t>Για στεφανιαία τομή:</a:t>
                </a:r>
              </a:p>
              <a:p>
                <a:pPr lvl="2"/>
                <a:r>
                  <a:rPr lang="el-GR" dirty="0" smtClean="0"/>
                  <a:t>Ο άξονας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l-GR" dirty="0" smtClean="0"/>
                  <a:t>στο σύστημα συντεταγμένων εικόνας αντιστοιχεί στον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l-G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στο σύστημα συντεταγμένων </a:t>
                </a:r>
                <a:r>
                  <a:rPr lang="el-GR" dirty="0" smtClean="0"/>
                  <a:t>ασθενή</a:t>
                </a:r>
                <a:r>
                  <a:rPr lang="el-GR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)=(1,0,0)</m:t>
                    </m:r>
                  </m:oMath>
                </a14:m>
                <a:endParaRPr lang="el-GR" dirty="0" smtClean="0"/>
              </a:p>
              <a:p>
                <a:pPr lvl="2"/>
                <a:r>
                  <a:rPr lang="el-GR" dirty="0"/>
                  <a:t>Ο άξονας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l-GR" dirty="0"/>
                  <a:t>στο σύστημα συντεταγμένων εικόνας </a:t>
                </a:r>
                <a:r>
                  <a:rPr lang="el-GR" dirty="0" smtClean="0"/>
                  <a:t>αντιστοιχεί </a:t>
                </a:r>
                <a:r>
                  <a:rPr lang="el-GR" dirty="0"/>
                  <a:t>στον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l-GR" dirty="0"/>
                  <a:t> στο σύστημα συντεταγμένων </a:t>
                </a:r>
                <a:r>
                  <a:rPr lang="el-GR" dirty="0" smtClean="0"/>
                  <a:t>ασθενή</a:t>
                </a:r>
                <a:r>
                  <a:rPr lang="el-GR" dirty="0">
                    <a:sym typeface="Symbol"/>
                  </a:rPr>
                  <a:t> 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)=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sym typeface="Symbol"/>
                      </a:rPr>
                      <m:t>Δ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𝑖</m:t>
                    </m:r>
                  </m:oMath>
                </a14:m>
                <a:endParaRPr lang="el-GR" dirty="0" smtClean="0"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endParaRPr lang="en-US" dirty="0"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/>
                      </a:rPr>
                      <m:t>j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sym typeface="Symbol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/>
                      </a:rPr>
                      <m:t>j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2"/>
                <a:endParaRPr lang="en-US" dirty="0">
                  <a:sym typeface="Symbol"/>
                </a:endParaRPr>
              </a:p>
              <a:p>
                <a:pPr lvl="2"/>
                <a:endParaRPr lang="en-US" dirty="0" smtClean="0">
                  <a:sym typeface="Symbol"/>
                </a:endParaRPr>
              </a:p>
              <a:p>
                <a:pPr lvl="2"/>
                <a:endParaRPr lang="el-GR" dirty="0" smtClean="0"/>
              </a:p>
              <a:p>
                <a:pPr lvl="2"/>
                <a:endParaRPr lang="el-GR" dirty="0"/>
              </a:p>
              <a:p>
                <a:pPr lvl="1"/>
                <a:endParaRPr lang="el-GR" dirty="0"/>
              </a:p>
              <a:p>
                <a:pPr lvl="1"/>
                <a:endParaRPr lang="el-GR" dirty="0" smtClean="0"/>
              </a:p>
              <a:p>
                <a:pPr lvl="1"/>
                <a:endParaRPr lang="el-GR" dirty="0"/>
              </a:p>
              <a:p>
                <a:pPr marL="393700" lvl="1" indent="0">
                  <a:buNone/>
                </a:pPr>
                <a:endParaRPr lang="en-US" dirty="0" smtClean="0"/>
              </a:p>
              <a:p>
                <a:pPr marL="3937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1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4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(20 </a:t>
            </a:r>
            <a:r>
              <a:rPr lang="el-GR" sz="3200" b="0" dirty="0"/>
              <a:t>από 22)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Μετατροπή από θέση </a:t>
                </a:r>
                <a:r>
                  <a:rPr lang="en-GB" dirty="0" smtClean="0"/>
                  <a:t>pixel </a:t>
                </a:r>
                <a:r>
                  <a:rPr lang="el-GR" dirty="0" smtClean="0"/>
                  <a:t>σε συντεταγμένες </a:t>
                </a:r>
                <a:r>
                  <a:rPr lang="el-GR" dirty="0"/>
                  <a:t>ως προς τον </a:t>
                </a:r>
                <a:r>
                  <a:rPr lang="el-GR" dirty="0" smtClean="0"/>
                  <a:t>ασθενή.</a:t>
                </a:r>
              </a:p>
              <a:p>
                <a:pPr lvl="1"/>
                <a:r>
                  <a:rPr lang="el-GR" dirty="0" smtClean="0"/>
                  <a:t>Για οβελιαία τομή :</a:t>
                </a:r>
              </a:p>
              <a:p>
                <a:pPr lvl="2"/>
                <a:r>
                  <a:rPr lang="el-GR" dirty="0" smtClean="0"/>
                  <a:t>Ο άξονας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l-GR" dirty="0" smtClean="0"/>
                  <a:t>στο σύστημα συντεταγμένων εικόνας αντιστοιχεί στον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l-G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στο σύστημα συντεταγμένων </a:t>
                </a:r>
                <a:r>
                  <a:rPr lang="el-GR" dirty="0" smtClean="0"/>
                  <a:t>ασθενή</a:t>
                </a:r>
                <a:r>
                  <a:rPr lang="el-GR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)=(0,1,0)</m:t>
                    </m:r>
                  </m:oMath>
                </a14:m>
                <a:endParaRPr lang="el-GR" dirty="0" smtClean="0"/>
              </a:p>
              <a:p>
                <a:pPr lvl="2"/>
                <a:r>
                  <a:rPr lang="el-GR" dirty="0"/>
                  <a:t>Ο άξονας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l-GR" dirty="0"/>
                  <a:t>στο σύστημα συντεταγμένων εικόνας </a:t>
                </a:r>
                <a:r>
                  <a:rPr lang="el-GR" dirty="0" smtClean="0"/>
                  <a:t>αντιστοιχεί </a:t>
                </a:r>
                <a:r>
                  <a:rPr lang="el-GR" dirty="0"/>
                  <a:t>στον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l-GR" dirty="0"/>
                  <a:t> στο σύστημα συντεταγμένων </a:t>
                </a:r>
                <a:r>
                  <a:rPr lang="el-GR" dirty="0" smtClean="0"/>
                  <a:t>ασθενή</a:t>
                </a:r>
                <a:r>
                  <a:rPr lang="el-GR" dirty="0">
                    <a:sym typeface="Symbol"/>
                  </a:rPr>
                  <a:t> 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l-GR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)=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𝑥</m:t>
                        </m:r>
                      </m:sub>
                    </m:sSub>
                  </m:oMath>
                </a14:m>
                <a:endParaRPr lang="en-US" dirty="0"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+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𝑖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  <a:sym typeface="Symbol"/>
                      </a:rPr>
                      <m:t>Δ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𝑖</m:t>
                    </m:r>
                  </m:oMath>
                </a14:m>
                <a:endParaRPr lang="el-GR" dirty="0" smtClean="0"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/>
                        <a:sym typeface="Symbol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/>
                      </a:rPr>
                      <m:t>j</m:t>
                    </m:r>
                    <m:r>
                      <m:rPr>
                        <m:sty m:val="p"/>
                      </m:rPr>
                      <a:rPr lang="el-GR">
                        <a:latin typeface="Cambria Math"/>
                        <a:sym typeface="Symbol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/>
                      </a:rPr>
                      <m:t>j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2"/>
                <a:endParaRPr lang="en-US" dirty="0">
                  <a:sym typeface="Symbol"/>
                </a:endParaRPr>
              </a:p>
              <a:p>
                <a:pPr lvl="2"/>
                <a:endParaRPr lang="en-US" dirty="0" smtClean="0">
                  <a:sym typeface="Symbol"/>
                </a:endParaRPr>
              </a:p>
              <a:p>
                <a:pPr lvl="2"/>
                <a:endParaRPr lang="el-GR" dirty="0" smtClean="0"/>
              </a:p>
              <a:p>
                <a:pPr lvl="2"/>
                <a:endParaRPr lang="el-GR" dirty="0"/>
              </a:p>
              <a:p>
                <a:pPr lvl="1"/>
                <a:endParaRPr lang="el-GR" dirty="0"/>
              </a:p>
              <a:p>
                <a:pPr lvl="1"/>
                <a:endParaRPr lang="el-GR" dirty="0" smtClean="0"/>
              </a:p>
              <a:p>
                <a:pPr lvl="1"/>
                <a:endParaRPr lang="el-GR" dirty="0"/>
              </a:p>
              <a:p>
                <a:pPr marL="393700" lvl="1" indent="0">
                  <a:buNone/>
                </a:pPr>
                <a:endParaRPr lang="en-US" dirty="0" smtClean="0"/>
              </a:p>
              <a:p>
                <a:pPr marL="3937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1743" r="-5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2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(21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Παράδειγμα υπολογισμού συντεταγμένων.</a:t>
            </a:r>
          </a:p>
          <a:p>
            <a:pPr lvl="1"/>
            <a:r>
              <a:rPr lang="el-GR" dirty="0" smtClean="0"/>
              <a:t>Για μία τομή ισχύουν τα ακόλουθα :</a:t>
            </a:r>
          </a:p>
          <a:p>
            <a:pPr lvl="2"/>
            <a:r>
              <a:rPr lang="el-GR" dirty="0" smtClean="0"/>
              <a:t>Το πάνω αριστερά </a:t>
            </a:r>
            <a:r>
              <a:rPr lang="en-GB" dirty="0" smtClean="0"/>
              <a:t>pixel </a:t>
            </a:r>
            <a:r>
              <a:rPr lang="el-GR" dirty="0" smtClean="0"/>
              <a:t>έχει συντεταγμένες (0</a:t>
            </a:r>
            <a:r>
              <a:rPr lang="en-GB" dirty="0" smtClean="0"/>
              <a:t>mm</a:t>
            </a:r>
            <a:r>
              <a:rPr lang="el-GR" dirty="0" smtClean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l-GR" dirty="0" smtClean="0"/>
              <a:t>-140</a:t>
            </a:r>
            <a:r>
              <a:rPr lang="en-GB" dirty="0" smtClean="0"/>
              <a:t>mm, 140mm</a:t>
            </a:r>
            <a:r>
              <a:rPr lang="el-GR" dirty="0" smtClean="0"/>
              <a:t>)</a:t>
            </a:r>
            <a:r>
              <a:rPr lang="en-GB" dirty="0" smtClean="0"/>
              <a:t> (</a:t>
            </a:r>
            <a:r>
              <a:rPr lang="el-GR" dirty="0" smtClean="0"/>
              <a:t>πεδίο </a:t>
            </a:r>
            <a:r>
              <a:rPr lang="en-GB" dirty="0" err="1" smtClean="0"/>
              <a:t>ImagePositionPatient</a:t>
            </a:r>
            <a:r>
              <a:rPr lang="en-GB" dirty="0" smtClean="0"/>
              <a:t>)</a:t>
            </a:r>
            <a:r>
              <a:rPr lang="el-GR" dirty="0" smtClean="0"/>
              <a:t>,</a:t>
            </a:r>
          </a:p>
          <a:p>
            <a:pPr lvl="2"/>
            <a:r>
              <a:rPr lang="el-GR" dirty="0" smtClean="0"/>
              <a:t>Η απόσταση μεταξύ των </a:t>
            </a:r>
            <a:r>
              <a:rPr lang="en-GB" dirty="0" smtClean="0"/>
              <a:t>pixels </a:t>
            </a:r>
            <a:r>
              <a:rPr lang="el-GR" dirty="0" smtClean="0"/>
              <a:t>είναι (1</a:t>
            </a:r>
            <a:r>
              <a:rPr lang="en-GB" dirty="0" smtClean="0"/>
              <a:t>.</a:t>
            </a:r>
            <a:r>
              <a:rPr lang="el-GR" dirty="0" smtClean="0"/>
              <a:t>0938</a:t>
            </a:r>
            <a:r>
              <a:rPr lang="en-GB" dirty="0" smtClean="0"/>
              <a:t>mm, </a:t>
            </a:r>
            <a:r>
              <a:rPr lang="el-GR" dirty="0" smtClean="0"/>
              <a:t>1</a:t>
            </a:r>
            <a:r>
              <a:rPr lang="en-GB" dirty="0" smtClean="0"/>
              <a:t>.</a:t>
            </a:r>
            <a:r>
              <a:rPr lang="el-GR" dirty="0" smtClean="0"/>
              <a:t>0938</a:t>
            </a:r>
            <a:r>
              <a:rPr lang="en-GB" dirty="0" smtClean="0"/>
              <a:t>mm</a:t>
            </a:r>
            <a:r>
              <a:rPr lang="el-GR" dirty="0" smtClean="0"/>
              <a:t>)</a:t>
            </a:r>
            <a:r>
              <a:rPr lang="en-GB" dirty="0" smtClean="0"/>
              <a:t> (</a:t>
            </a:r>
            <a:r>
              <a:rPr lang="el-GR" dirty="0" smtClean="0"/>
              <a:t>πεδίο </a:t>
            </a:r>
            <a:r>
              <a:rPr lang="en-US" dirty="0" err="1" smtClean="0"/>
              <a:t>PixelSpacing</a:t>
            </a:r>
            <a:r>
              <a:rPr lang="en-GB" dirty="0" smtClean="0"/>
              <a:t>)</a:t>
            </a:r>
            <a:endParaRPr lang="el-GR" dirty="0" smtClean="0"/>
          </a:p>
          <a:p>
            <a:pPr lvl="2"/>
            <a:r>
              <a:rPr lang="el-GR" dirty="0" smtClean="0"/>
              <a:t>Τα συνημίτονα κατεύθυνσης (πεδίο </a:t>
            </a:r>
            <a:r>
              <a:rPr lang="en-US" dirty="0" err="1" smtClean="0"/>
              <a:t>ImageOrientationPatient</a:t>
            </a:r>
            <a:r>
              <a:rPr lang="el-GR" dirty="0" smtClean="0"/>
              <a:t>) για τον οριζόντιο και κατακόρυφο άξονα της εικόνας είναι (0,1,0) και (0,0,-1), αντίστοιχα.</a:t>
            </a:r>
          </a:p>
          <a:p>
            <a:pPr lvl="1"/>
            <a:r>
              <a:rPr lang="el-GR" dirty="0" smtClean="0"/>
              <a:t>Τι είδους τομή είναι (αξονική, οβελιαία, στεφανιαία);</a:t>
            </a:r>
          </a:p>
          <a:p>
            <a:pPr lvl="1"/>
            <a:r>
              <a:rPr lang="el-GR" dirty="0" smtClean="0"/>
              <a:t>Να υπολογιστούν οι συντεταγμένες του </a:t>
            </a:r>
            <a:r>
              <a:rPr lang="en-GB" dirty="0" smtClean="0"/>
              <a:t>pixel</a:t>
            </a:r>
            <a:r>
              <a:rPr lang="el-GR" dirty="0" smtClean="0"/>
              <a:t> (100,50) στο χώρο.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27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(22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υπολογισμού συντεταγμένων</a:t>
            </a:r>
          </a:p>
          <a:p>
            <a:pPr lvl="1"/>
            <a:r>
              <a:rPr lang="el-GR" dirty="0" smtClean="0"/>
              <a:t>Από τα συνημίτονα κατεύθυνσης προκύπτει ότι ο οριζόντιος άξονας της εικόνας συμπίπτει με τον άξονα </a:t>
            </a:r>
            <a:r>
              <a:rPr lang="en-GB" i="1" dirty="0" smtClean="0"/>
              <a:t>y</a:t>
            </a:r>
            <a:r>
              <a:rPr lang="en-GB" dirty="0" smtClean="0"/>
              <a:t> </a:t>
            </a:r>
            <a:r>
              <a:rPr lang="el-GR" dirty="0" smtClean="0"/>
              <a:t>και ο κατακόρυφος άξονας με τον άξονα –</a:t>
            </a:r>
            <a:r>
              <a:rPr lang="en-GB" i="1" dirty="0" smtClean="0"/>
              <a:t>z. </a:t>
            </a:r>
            <a:r>
              <a:rPr lang="el-GR" dirty="0" smtClean="0"/>
              <a:t>Συνεπώς, πρόκειται για </a:t>
            </a:r>
            <a:r>
              <a:rPr lang="el-GR" b="1" dirty="0" smtClean="0"/>
              <a:t>οβελιαία τομή</a:t>
            </a:r>
            <a:r>
              <a:rPr lang="el-GR" dirty="0" smtClean="0"/>
              <a:t>.</a:t>
            </a:r>
            <a:endParaRPr lang="en-GB" dirty="0" smtClean="0"/>
          </a:p>
          <a:p>
            <a:pPr lvl="1"/>
            <a:r>
              <a:rPr lang="el-GR" dirty="0" smtClean="0"/>
              <a:t>Για το </a:t>
            </a:r>
            <a:r>
              <a:rPr lang="en-GB" dirty="0" smtClean="0"/>
              <a:t>pixel </a:t>
            </a:r>
            <a:r>
              <a:rPr lang="el-GR" dirty="0" smtClean="0"/>
              <a:t>(100,50)</a:t>
            </a:r>
            <a:r>
              <a:rPr lang="en-GB" dirty="0"/>
              <a:t> </a:t>
            </a:r>
            <a:r>
              <a:rPr lang="el-GR" dirty="0" smtClean="0"/>
              <a:t>είναι:</a:t>
            </a:r>
          </a:p>
          <a:p>
            <a:pPr marL="393700" lvl="1" indent="0">
              <a:buNone/>
            </a:pPr>
            <a:endParaRPr lang="el-GR" dirty="0" smtClean="0"/>
          </a:p>
          <a:p>
            <a:pPr lvl="1"/>
            <a:endParaRPr lang="el-GR" i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1049179"/>
              </p:ext>
            </p:extLst>
          </p:nvPr>
        </p:nvGraphicFramePr>
        <p:xfrm>
          <a:off x="1043608" y="3965129"/>
          <a:ext cx="3731324" cy="432048"/>
        </p:xfrm>
        <a:graphic>
          <a:graphicData uri="http://schemas.openxmlformats.org/presentationml/2006/ole">
            <p:oleObj spid="_x0000_s6161" name="Equation" r:id="rId3" imgW="2413000" imgH="27940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289008"/>
              </p:ext>
            </p:extLst>
          </p:nvPr>
        </p:nvGraphicFramePr>
        <p:xfrm>
          <a:off x="5094288" y="3933056"/>
          <a:ext cx="3260725" cy="392113"/>
        </p:xfrm>
        <a:graphic>
          <a:graphicData uri="http://schemas.openxmlformats.org/presentationml/2006/ole">
            <p:oleObj spid="_x0000_s6162" name="Equation" r:id="rId4" imgW="2108200" imgH="25400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9342397"/>
              </p:ext>
            </p:extLst>
          </p:nvPr>
        </p:nvGraphicFramePr>
        <p:xfrm>
          <a:off x="1043608" y="4325169"/>
          <a:ext cx="3732212" cy="431800"/>
        </p:xfrm>
        <a:graphic>
          <a:graphicData uri="http://schemas.openxmlformats.org/presentationml/2006/ole">
            <p:oleObj spid="_x0000_s6163" name="Equation" r:id="rId5" imgW="2413000" imgH="279400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6470513"/>
              </p:ext>
            </p:extLst>
          </p:nvPr>
        </p:nvGraphicFramePr>
        <p:xfrm>
          <a:off x="5067970" y="4253558"/>
          <a:ext cx="1592262" cy="392113"/>
        </p:xfrm>
        <a:graphic>
          <a:graphicData uri="http://schemas.openxmlformats.org/presentationml/2006/ole">
            <p:oleObj spid="_x0000_s6164" name="Equation" r:id="rId6" imgW="1028254" imgH="253890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7161003"/>
              </p:ext>
            </p:extLst>
          </p:nvPr>
        </p:nvGraphicFramePr>
        <p:xfrm>
          <a:off x="1433760" y="4869160"/>
          <a:ext cx="6666632" cy="1368152"/>
        </p:xfrm>
        <a:graphic>
          <a:graphicData uri="http://schemas.openxmlformats.org/presentationml/2006/ole">
            <p:oleObj spid="_x0000_s6165" name="Equation" r:id="rId7" imgW="3403600" imgH="6985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255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DICOM</a:t>
            </a:r>
            <a:r>
              <a:rPr lang="el-GR" dirty="0" smtClean="0"/>
              <a:t> – Επικοινωνία </a:t>
            </a:r>
            <a:r>
              <a:rPr lang="el-GR" sz="3200" b="0" dirty="0" smtClean="0"/>
              <a:t>(1 από 5)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dirty="0" smtClean="0"/>
              <a:t>To </a:t>
            </a:r>
            <a:r>
              <a:rPr lang="el-GR" dirty="0" smtClean="0"/>
              <a:t>πρότυπο παρέχει τις ακόλουθες υπηρεσίες: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GB" dirty="0" smtClean="0"/>
              <a:t>STORE</a:t>
            </a:r>
            <a:r>
              <a:rPr lang="el-GR" dirty="0" smtClean="0"/>
              <a:t>: αποστολή εικόνων σε άλλο σταθμό εργασίας ή σε </a:t>
            </a:r>
            <a:r>
              <a:rPr lang="en-GB" dirty="0" smtClean="0"/>
              <a:t>PACS</a:t>
            </a:r>
            <a:r>
              <a:rPr lang="el-GR" dirty="0" smtClean="0"/>
              <a:t>.</a:t>
            </a:r>
            <a:endParaRPr lang="en-GB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GB" dirty="0" smtClean="0"/>
              <a:t>QUERY/RETRIEVE</a:t>
            </a:r>
            <a:r>
              <a:rPr lang="el-GR" dirty="0" smtClean="0"/>
              <a:t>: εύρεση και ανάκτηση εικόνων από </a:t>
            </a:r>
            <a:r>
              <a:rPr lang="en-GB" dirty="0" smtClean="0"/>
              <a:t>PACS</a:t>
            </a:r>
            <a:r>
              <a:rPr lang="el-GR" dirty="0" smtClean="0"/>
              <a:t>.</a:t>
            </a:r>
            <a:endParaRPr lang="en-GB" dirty="0" smtClean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GB" dirty="0" smtClean="0"/>
              <a:t>PRINT: </a:t>
            </a:r>
            <a:r>
              <a:rPr lang="el-GR" dirty="0" smtClean="0"/>
              <a:t>αποστολή εικόνων σε εκτυπωτή </a:t>
            </a:r>
            <a:r>
              <a:rPr lang="en-GB" dirty="0" smtClean="0"/>
              <a:t>DICOM</a:t>
            </a:r>
            <a:r>
              <a:rPr lang="el-GR" dirty="0" smtClean="0"/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GB" dirty="0" smtClean="0"/>
              <a:t>MODALITY WORKLIST</a:t>
            </a:r>
            <a:r>
              <a:rPr lang="el-GR" dirty="0" smtClean="0"/>
              <a:t>: δίνει τη δυνατότητα σε απεικονιστική μονάδα να λάβει (ηλεκτρονικά) στοιχεία των ασθενών.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6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Επικοινωνία </a:t>
            </a:r>
            <a:r>
              <a:rPr lang="el-GR" sz="3200" b="0" dirty="0" smtClean="0"/>
              <a:t>(2 </a:t>
            </a:r>
            <a:r>
              <a:rPr lang="el-GR" sz="3200" b="0" dirty="0"/>
              <a:t>από 5)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Υπηρεσίες</a:t>
            </a:r>
          </a:p>
          <a:p>
            <a:pPr lvl="1"/>
            <a:r>
              <a:rPr lang="en-GB" dirty="0" smtClean="0"/>
              <a:t>STORE</a:t>
            </a:r>
            <a:r>
              <a:rPr lang="el-GR" dirty="0" smtClean="0"/>
              <a:t>: αποστολή εικόνων σε άλλο σταθμό εργασίας ή σε </a:t>
            </a:r>
            <a:r>
              <a:rPr lang="en-GB" dirty="0" smtClean="0"/>
              <a:t>PACS</a:t>
            </a:r>
          </a:p>
          <a:p>
            <a:pPr lvl="1"/>
            <a:endParaRPr lang="el-GR" dirty="0"/>
          </a:p>
        </p:txBody>
      </p:sp>
      <p:pic>
        <p:nvPicPr>
          <p:cNvPr id="15362" name="Picture 2" descr="http://farm4.staticflickr.com/3402/3179536624_3d21ef0d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586" y="2997147"/>
            <a:ext cx="1896642" cy="2247206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12160" y="5228803"/>
            <a:ext cx="3164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Network Storage Server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viagallery.com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Δεξιό βέλος 2"/>
          <p:cNvSpPr/>
          <p:nvPr/>
        </p:nvSpPr>
        <p:spPr>
          <a:xfrm>
            <a:off x="3617283" y="2924945"/>
            <a:ext cx="3308303" cy="146938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Store SOP Request with image: Store newly acquired image</a:t>
            </a:r>
            <a:endParaRPr lang="el-GR" sz="1600" dirty="0">
              <a:ln>
                <a:solidFill>
                  <a:srgbClr val="34494A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" name="Αριστερό βέλος 5"/>
          <p:cNvSpPr/>
          <p:nvPr/>
        </p:nvSpPr>
        <p:spPr>
          <a:xfrm>
            <a:off x="3617283" y="4293096"/>
            <a:ext cx="3308303" cy="1296144"/>
          </a:xfrm>
          <a:prstGeom prst="leftArrow">
            <a:avLst/>
          </a:prstGeom>
          <a:solidFill>
            <a:schemeClr val="bg1"/>
          </a:solidFill>
          <a:ln>
            <a:solidFill>
              <a:srgbClr val="344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Store SOP Response: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Image stored</a:t>
            </a:r>
            <a:endParaRPr lang="el-GR" sz="1600" dirty="0">
              <a:solidFill>
                <a:schemeClr val="tx1"/>
              </a:solidFill>
            </a:endParaRPr>
          </a:p>
        </p:txBody>
      </p:sp>
      <p:pic>
        <p:nvPicPr>
          <p:cNvPr id="15364" name="Picture 4" descr="File:Ct-sc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9451"/>
            <a:ext cx="3221747" cy="2162598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/>
          <p:nvPr/>
        </p:nvSpPr>
        <p:spPr>
          <a:xfrm>
            <a:off x="897715" y="5228803"/>
            <a:ext cx="2217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Ct-scan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9" tooltip="User:NithinRao (page does not exist)"/>
              </a:rPr>
              <a:t>NithinRao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Επικοινωνία </a:t>
            </a:r>
            <a:r>
              <a:rPr lang="el-GR" sz="3200" b="0" dirty="0" smtClean="0"/>
              <a:t>(3 </a:t>
            </a:r>
            <a:r>
              <a:rPr lang="el-GR" sz="3200" b="0" dirty="0"/>
              <a:t>από 5)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Υπηρεσίες</a:t>
            </a:r>
          </a:p>
          <a:p>
            <a:pPr lvl="1"/>
            <a:r>
              <a:rPr lang="en-GB" dirty="0" smtClean="0"/>
              <a:t>QUERY/RETRIEVE</a:t>
            </a:r>
            <a:r>
              <a:rPr lang="el-GR" dirty="0" smtClean="0"/>
              <a:t>: εύρεση και ανάκτηση εικόνων από </a:t>
            </a:r>
            <a:r>
              <a:rPr lang="en-GB" dirty="0" smtClean="0"/>
              <a:t>PACS</a:t>
            </a:r>
          </a:p>
          <a:p>
            <a:pPr lvl="1"/>
            <a:endParaRPr lang="el-GR" dirty="0"/>
          </a:p>
        </p:txBody>
      </p:sp>
      <p:pic>
        <p:nvPicPr>
          <p:cNvPr id="18434" name="Picture 2" descr="Computer, Calculator, Server, Desktop, Moni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354" y="3139674"/>
            <a:ext cx="3048000" cy="1962151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farm4.staticflickr.com/3402/3179536624_3d21ef0d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586" y="2997147"/>
            <a:ext cx="1896642" cy="2247206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/>
          <p:nvPr/>
        </p:nvSpPr>
        <p:spPr>
          <a:xfrm>
            <a:off x="6156177" y="5228803"/>
            <a:ext cx="3020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Network Storage Server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viagallery.com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CC BY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Δεξιό βέλος 10"/>
          <p:cNvSpPr/>
          <p:nvPr/>
        </p:nvSpPr>
        <p:spPr>
          <a:xfrm>
            <a:off x="3456354" y="3126705"/>
            <a:ext cx="3469231" cy="1267619"/>
          </a:xfrm>
          <a:prstGeom prst="rightArrow">
            <a:avLst/>
          </a:prstGeom>
          <a:solidFill>
            <a:schemeClr val="bg1"/>
          </a:solidFill>
          <a:ln>
            <a:solidFill>
              <a:srgbClr val="344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Find SOP Request: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Find today’s studies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Αριστερό βέλος 11"/>
          <p:cNvSpPr/>
          <p:nvPr/>
        </p:nvSpPr>
        <p:spPr>
          <a:xfrm>
            <a:off x="3456354" y="4221088"/>
            <a:ext cx="3419901" cy="1296144"/>
          </a:xfrm>
          <a:prstGeom prst="leftArrow">
            <a:avLst/>
          </a:prstGeom>
          <a:solidFill>
            <a:schemeClr val="bg1"/>
          </a:solidFill>
          <a:ln>
            <a:solidFill>
              <a:srgbClr val="344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Find SOP </a:t>
            </a:r>
            <a:r>
              <a:rPr lang="en-US" dirty="0" smtClean="0">
                <a:solidFill>
                  <a:schemeClr val="tx1"/>
                </a:solidFill>
              </a:rPr>
              <a:t>Response: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Find </a:t>
            </a:r>
            <a:r>
              <a:rPr lang="en-US" dirty="0" smtClean="0">
                <a:solidFill>
                  <a:schemeClr val="tx1"/>
                </a:solidFill>
              </a:rPr>
              <a:t>of today’s </a:t>
            </a:r>
            <a:r>
              <a:rPr lang="en-US" dirty="0">
                <a:solidFill>
                  <a:schemeClr val="tx1"/>
                </a:solidFill>
              </a:rPr>
              <a:t>studies</a:t>
            </a:r>
          </a:p>
        </p:txBody>
      </p:sp>
      <p:sp>
        <p:nvSpPr>
          <p:cNvPr id="13" name="Rectangle 8"/>
          <p:cNvSpPr/>
          <p:nvPr/>
        </p:nvSpPr>
        <p:spPr>
          <a:xfrm>
            <a:off x="823660" y="5228803"/>
            <a:ext cx="2217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Computer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9"/>
              </a:rPr>
              <a:t>MissPiggy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1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Επικοινωνία </a:t>
            </a:r>
            <a:r>
              <a:rPr lang="el-GR" sz="3200" b="0" dirty="0" smtClean="0"/>
              <a:t>(4 </a:t>
            </a:r>
            <a:r>
              <a:rPr lang="el-GR" sz="3200" b="0" dirty="0"/>
              <a:t>από 5)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Υπηρεσίες</a:t>
            </a:r>
          </a:p>
          <a:p>
            <a:pPr lvl="1"/>
            <a:r>
              <a:rPr lang="en-GB" dirty="0" smtClean="0"/>
              <a:t>MODALITY WORKLIST</a:t>
            </a:r>
            <a:r>
              <a:rPr lang="el-GR" dirty="0" smtClean="0"/>
              <a:t>: δίνει τη δυνατότητα σε απεικονιστική μονάδα να λάβει (ηλεκτρονικά) στοιχεία των ασθενών</a:t>
            </a:r>
            <a:endParaRPr lang="en-US" dirty="0" smtClean="0"/>
          </a:p>
          <a:p>
            <a:pPr lvl="1"/>
            <a:endParaRPr lang="el-GR" dirty="0"/>
          </a:p>
        </p:txBody>
      </p:sp>
      <p:pic>
        <p:nvPicPr>
          <p:cNvPr id="7" name="Picture 2" descr="http://farm4.staticflickr.com/3402/3179536624_3d21ef0d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963" y="3459035"/>
            <a:ext cx="1213153" cy="1742342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6762" y="5230792"/>
            <a:ext cx="280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Network Storage Server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viagallery.com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5211199" y="3561806"/>
            <a:ext cx="1593254" cy="982832"/>
          </a:xfrm>
          <a:prstGeom prst="rightArrow">
            <a:avLst/>
          </a:prstGeom>
          <a:solidFill>
            <a:schemeClr val="bg1"/>
          </a:solidFill>
          <a:ln>
            <a:solidFill>
              <a:srgbClr val="344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rgbClr val="34494A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" name="Αριστερό βέλος 10"/>
          <p:cNvSpPr/>
          <p:nvPr/>
        </p:nvSpPr>
        <p:spPr>
          <a:xfrm>
            <a:off x="5211199" y="4544638"/>
            <a:ext cx="1593254" cy="1004949"/>
          </a:xfrm>
          <a:prstGeom prst="leftArrow">
            <a:avLst/>
          </a:prstGeom>
          <a:solidFill>
            <a:schemeClr val="bg1"/>
          </a:solidFill>
          <a:ln>
            <a:solidFill>
              <a:srgbClr val="344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rgbClr val="34494A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2" name="Picture 4" descr="File:Ct-sc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078" y="3706266"/>
            <a:ext cx="2060732" cy="1676743"/>
          </a:xfrm>
          <a:prstGeom prst="rect">
            <a:avLst/>
          </a:prstGeom>
          <a:noFill/>
          <a:ln>
            <a:solidFill>
              <a:srgbClr val="8CADA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/>
          <p:nvPr/>
        </p:nvSpPr>
        <p:spPr>
          <a:xfrm>
            <a:off x="6831324" y="5380669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Ct-scan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9" tooltip="User:NithinRao (page does not exist)"/>
              </a:rPr>
              <a:t>NithinRao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ως κοινό κτήμα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5" name="Δεξιό βέλος 14"/>
          <p:cNvSpPr/>
          <p:nvPr/>
        </p:nvSpPr>
        <p:spPr>
          <a:xfrm>
            <a:off x="2158287" y="4005064"/>
            <a:ext cx="1593254" cy="982832"/>
          </a:xfrm>
          <a:prstGeom prst="rightArrow">
            <a:avLst/>
          </a:prstGeom>
          <a:solidFill>
            <a:schemeClr val="bg1"/>
          </a:solidFill>
          <a:ln>
            <a:solidFill>
              <a:srgbClr val="344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rgbClr val="34494A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4" name="Picture 2" descr="Computer, Calculator, Server, Desktop, Monito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172" y="4005064"/>
            <a:ext cx="1524000" cy="9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23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DICOM</a:t>
            </a:r>
            <a:r>
              <a:rPr lang="el-GR" dirty="0"/>
              <a:t> – Επικοινωνία </a:t>
            </a:r>
            <a:r>
              <a:rPr lang="el-GR" sz="3200" b="0" dirty="0" smtClean="0"/>
              <a:t>(5 </a:t>
            </a:r>
            <a:r>
              <a:rPr lang="el-GR" sz="3200" b="0" dirty="0"/>
              <a:t>από 5)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663300"/>
            <a:ext cx="1954560" cy="1309593"/>
          </a:xfrm>
          <a:ln w="19050">
            <a:solidFill>
              <a:srgbClr val="8CADAE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Παράδειγμα </a:t>
            </a:r>
            <a:r>
              <a:rPr lang="en-GB" dirty="0" smtClean="0"/>
              <a:t> DICOM </a:t>
            </a:r>
            <a:r>
              <a:rPr lang="el-GR" dirty="0" smtClean="0"/>
              <a:t>επικοινωνίας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2781525" y="1322254"/>
            <a:ext cx="6294418" cy="5112568"/>
            <a:chOff x="2781525" y="1322254"/>
            <a:chExt cx="6294418" cy="5112568"/>
          </a:xfrm>
        </p:grpSpPr>
        <p:sp>
          <p:nvSpPr>
            <p:cNvPr id="12" name="TextBox 11"/>
            <p:cNvSpPr txBox="1"/>
            <p:nvPr/>
          </p:nvSpPr>
          <p:spPr>
            <a:xfrm>
              <a:off x="2781525" y="1322254"/>
              <a:ext cx="145690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prstClr val="black"/>
                  </a:solidFill>
                </a:rPr>
                <a:t>CT </a:t>
              </a:r>
              <a:r>
                <a:rPr lang="el-GR" dirty="0" smtClean="0">
                  <a:solidFill>
                    <a:prstClr val="black"/>
                  </a:solidFill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</a:rPr>
                <a:t>S</a:t>
              </a:r>
              <a:r>
                <a:rPr lang="en-GB" dirty="0" smtClean="0">
                  <a:solidFill>
                    <a:prstClr val="black"/>
                  </a:solidFill>
                </a:rPr>
                <a:t>CANNER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05996" y="1322254"/>
              <a:ext cx="166994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prstClr val="black"/>
                  </a:solidFill>
                </a:rPr>
                <a:t>PACS DATABASE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6842" y="2005666"/>
              <a:ext cx="136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ΑΙΤΗΜΑ ΓΙΑ ΣΥΝΔΕΣΗ</a:t>
              </a:r>
              <a:endParaRPr lang="el-G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334163" y="2219980"/>
              <a:ext cx="3118960" cy="22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548872" y="2291418"/>
              <a:ext cx="129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ΑΠΟΔΟΧΗ ΑΙΤΗΜΑΤΟΣ</a:t>
              </a:r>
              <a:endParaRPr lang="el-G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334163" y="2575582"/>
              <a:ext cx="3118960" cy="22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05404" y="2972761"/>
              <a:ext cx="144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ΑΙΤΗΜΑ ΓΙΑ  </a:t>
              </a:r>
              <a:r>
                <a:rPr lang="en-GB" sz="1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C-STORE</a:t>
              </a:r>
              <a:endParaRPr lang="el-G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334163" y="3218524"/>
              <a:ext cx="3118960" cy="22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548872" y="3544265"/>
              <a:ext cx="129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ΑΠΟΔΟΧΗ ΑΙΤΗΜΑΤΟΣ</a:t>
              </a:r>
              <a:endParaRPr lang="el-G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334163" y="3718590"/>
              <a:ext cx="3118960" cy="22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405601" y="4432970"/>
              <a:ext cx="3118960" cy="22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 descr="ct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4163" y="3934492"/>
              <a:ext cx="608578" cy="571504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4405601" y="4790160"/>
              <a:ext cx="3118960" cy="22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76842" y="3972893"/>
              <a:ext cx="144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ΑΠΟΣΤΟΛΗ ΕΙΚΟΝΑΣ</a:t>
              </a:r>
              <a:endParaRPr lang="el-G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33965" y="5258777"/>
              <a:ext cx="1553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ΑΙΤΗΜΑ ΓΙΑ ΑΠΟΣΥΝΔΕΣΗ</a:t>
              </a:r>
              <a:endParaRPr lang="el-G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405601" y="5577566"/>
              <a:ext cx="3118960" cy="22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477039" y="6077632"/>
              <a:ext cx="3118960" cy="229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90636" y="5973157"/>
              <a:ext cx="11726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ΑΠΟΔΟΧΗ ΑΙΤΗΜΑΤΟΣ</a:t>
              </a:r>
              <a:endParaRPr lang="el-G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234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Συμπίεση </a:t>
            </a:r>
            <a:r>
              <a:rPr lang="el-GR" sz="3200" b="0" dirty="0" smtClean="0"/>
              <a:t>(1 από 6)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dirty="0" smtClean="0"/>
              <a:t>O</a:t>
            </a:r>
            <a:r>
              <a:rPr lang="el-GR" dirty="0" smtClean="0"/>
              <a:t> βασικός στόχος ενός αλγορίθμου συμπίεσης εικόνας είναι να εντοπίσει τιμές στην εικόνα που επαναλαμβάνονται πολλές φορές και να τις αντικαταστήσει με άλλες που καταλαμβάνουν μικρότερο αποθηκευτικό χώρο.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απόδοση ενός αλγορίθμου συμπίεσης </a:t>
            </a:r>
            <a:r>
              <a:rPr lang="el-GR" dirty="0" err="1" smtClean="0"/>
              <a:t>ποσοτικοποιείται</a:t>
            </a:r>
            <a:r>
              <a:rPr lang="el-GR" dirty="0" smtClean="0"/>
              <a:t> από το </a:t>
            </a:r>
            <a:r>
              <a:rPr lang="el-GR" b="1" dirty="0" smtClean="0"/>
              <a:t>λόγο συμπίεσης </a:t>
            </a:r>
            <a:r>
              <a:rPr lang="el-GR" dirty="0" smtClean="0"/>
              <a:t>(</a:t>
            </a:r>
            <a:r>
              <a:rPr lang="en-US" dirty="0" smtClean="0"/>
              <a:t>compression ratio</a:t>
            </a:r>
            <a:r>
              <a:rPr lang="el-GR" dirty="0" smtClean="0"/>
              <a:t>) </a:t>
            </a:r>
            <a:r>
              <a:rPr lang="en-US" dirty="0" smtClean="0"/>
              <a:t>: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120028"/>
              </p:ext>
            </p:extLst>
          </p:nvPr>
        </p:nvGraphicFramePr>
        <p:xfrm>
          <a:off x="1214414" y="5013176"/>
          <a:ext cx="6429420" cy="1082343"/>
        </p:xfrm>
        <a:graphic>
          <a:graphicData uri="http://schemas.openxmlformats.org/presentationml/2006/ole">
            <p:oleObj spid="_x0000_s7173" name="Equation" r:id="rId3" imgW="2489200" imgH="4191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445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(2 </a:t>
            </a:r>
            <a:r>
              <a:rPr lang="el-GR" sz="3200" b="0" dirty="0"/>
              <a:t>από 22)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 smtClean="0"/>
              <a:t>Συνήθως οι τιμές της μήτρας αναπαρίστανται με </a:t>
            </a:r>
            <a:r>
              <a:rPr lang="en-US" dirty="0"/>
              <a:t>16bits </a:t>
            </a:r>
            <a:r>
              <a:rPr lang="en-US" dirty="0" smtClean="0"/>
              <a:t>(</a:t>
            </a:r>
            <a:r>
              <a:rPr lang="el-GR" dirty="0"/>
              <a:t>2</a:t>
            </a:r>
            <a:r>
              <a:rPr lang="en-US" dirty="0"/>
              <a:t>bytes</a:t>
            </a:r>
            <a:r>
              <a:rPr lang="en-US" dirty="0" smtClean="0"/>
              <a:t>)</a:t>
            </a:r>
            <a:r>
              <a:rPr lang="el-GR" dirty="0" smtClean="0"/>
              <a:t>, από τα οποία χρησιμοποιούνται τα 12</a:t>
            </a:r>
            <a:r>
              <a:rPr lang="en-US" dirty="0" smtClean="0"/>
              <a:t>bits.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Παράδειγμα, οι τιμές μιας μήτρας αξονικής τομογραφίας που χρησιμοποιεί 12</a:t>
            </a:r>
            <a:r>
              <a:rPr lang="en-US" dirty="0" smtClean="0"/>
              <a:t>bits </a:t>
            </a:r>
            <a:r>
              <a:rPr lang="el-GR" dirty="0" smtClean="0"/>
              <a:t>για τις τιμές μπορεί να κυμαίνονται στο εύρος [</a:t>
            </a:r>
            <a:r>
              <a:rPr lang="en-US" dirty="0" smtClean="0"/>
              <a:t>-2048</a:t>
            </a:r>
            <a:r>
              <a:rPr lang="el-GR" dirty="0" smtClean="0"/>
              <a:t> </a:t>
            </a:r>
            <a:r>
              <a:rPr lang="en-US" dirty="0" smtClean="0"/>
              <a:t>2047</a:t>
            </a:r>
            <a:r>
              <a:rPr lang="el-GR" dirty="0" smtClean="0"/>
              <a:t>].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36" t="72694" r="39188" b="7471"/>
          <a:stretch/>
        </p:blipFill>
        <p:spPr bwMode="auto">
          <a:xfrm>
            <a:off x="2987824" y="4062499"/>
            <a:ext cx="572400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70" t="56343" r="47153" b="37124"/>
          <a:stretch/>
        </p:blipFill>
        <p:spPr bwMode="auto">
          <a:xfrm>
            <a:off x="467544" y="3954499"/>
            <a:ext cx="2016000" cy="2016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5970499"/>
            <a:ext cx="1893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  <a:latin typeface="Bookman Old Style" pitchFamily="18" charset="0"/>
              </a:rPr>
              <a:t>Περιοχή εικόνας </a:t>
            </a:r>
            <a:r>
              <a:rPr lang="en-US" sz="1400" dirty="0" smtClean="0">
                <a:solidFill>
                  <a:prstClr val="black"/>
                </a:solidFill>
                <a:latin typeface="Bookman Old Style" pitchFamily="18" charset="0"/>
              </a:rPr>
              <a:t>CT</a:t>
            </a:r>
            <a:endParaRPr lang="el-GR" sz="1400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6045562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prstClr val="black"/>
                </a:solidFill>
                <a:latin typeface="Bookman Old Style" pitchFamily="18" charset="0"/>
              </a:rPr>
              <a:t>Μήτρα</a:t>
            </a:r>
            <a:endParaRPr lang="el-GR" sz="1400" dirty="0">
              <a:solidFill>
                <a:prstClr val="black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8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</a:t>
            </a:r>
            <a:r>
              <a:rPr lang="el-GR" sz="3200" b="0" dirty="0" smtClean="0"/>
              <a:t>(2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200" dirty="0" smtClean="0"/>
              <a:t>Συμπίεση χωρίς απώλειες</a:t>
            </a:r>
            <a:r>
              <a:rPr lang="en-US" sz="2200" dirty="0" smtClean="0"/>
              <a:t> (lossless).</a:t>
            </a:r>
            <a:endParaRPr lang="el-GR" sz="2200" dirty="0" smtClean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Δεν αλλάζει την αρχική εικόνα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Μετά τη συμπίεση και </a:t>
            </a:r>
            <a:r>
              <a:rPr lang="el-GR" sz="2200" dirty="0" err="1" smtClean="0"/>
              <a:t>αποσυμπίεση</a:t>
            </a:r>
            <a:r>
              <a:rPr lang="el-GR" sz="2200" dirty="0" smtClean="0"/>
              <a:t> προκύπτει ακριβώς η αρχική εικόνα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lvl="1">
              <a:spcBef>
                <a:spcPts val="600"/>
              </a:spcBef>
            </a:pPr>
            <a:r>
              <a:rPr lang="el-GR" sz="2200" dirty="0" smtClean="0"/>
              <a:t>Αντιπροσωπευτικός αλγόριθμος συμπίεσης χωρίς απώλειες είναι ο αλγόριθμος </a:t>
            </a:r>
            <a:r>
              <a:rPr lang="en-US" sz="2200" dirty="0" smtClean="0"/>
              <a:t>Huffman.</a:t>
            </a:r>
          </a:p>
          <a:p>
            <a:pPr lvl="2">
              <a:spcBef>
                <a:spcPts val="600"/>
              </a:spcBef>
            </a:pPr>
            <a:r>
              <a:rPr lang="el-GR" sz="2200" dirty="0" smtClean="0"/>
              <a:t>Τιμές που εμφανίζονται συχνά αντικαθίστανται με </a:t>
            </a:r>
            <a:r>
              <a:rPr lang="el-GR" sz="2200" dirty="0" err="1" smtClean="0"/>
              <a:t>κωδικές</a:t>
            </a:r>
            <a:r>
              <a:rPr lang="el-GR" sz="2200" dirty="0" smtClean="0"/>
              <a:t> λέξεις (</a:t>
            </a:r>
            <a:r>
              <a:rPr lang="en-US" sz="2200" dirty="0" err="1" smtClean="0"/>
              <a:t>codewords</a:t>
            </a:r>
            <a:r>
              <a:rPr lang="el-GR" sz="2200" dirty="0" smtClean="0"/>
              <a:t>) λίγων </a:t>
            </a:r>
            <a:r>
              <a:rPr lang="en-US" sz="2200" dirty="0" smtClean="0"/>
              <a:t>bits.</a:t>
            </a:r>
          </a:p>
          <a:p>
            <a:pPr lvl="2">
              <a:spcBef>
                <a:spcPts val="600"/>
              </a:spcBef>
            </a:pPr>
            <a:r>
              <a:rPr lang="el-GR" sz="2200" dirty="0" smtClean="0"/>
              <a:t>Τιμές που εμφανίζονται σπάνια αντικαθίστανται με </a:t>
            </a:r>
            <a:r>
              <a:rPr lang="el-GR" sz="2200" dirty="0" err="1" smtClean="0"/>
              <a:t>κωδικές</a:t>
            </a:r>
            <a:r>
              <a:rPr lang="el-GR" sz="2200" dirty="0" smtClean="0"/>
              <a:t> λέξεις περισσότερων </a:t>
            </a:r>
            <a:r>
              <a:rPr lang="en-US" sz="2200" dirty="0" smtClean="0"/>
              <a:t>bits.</a:t>
            </a:r>
            <a:endParaRPr lang="el-GR" sz="2200" dirty="0" smtClean="0"/>
          </a:p>
          <a:p>
            <a:pPr lvl="1">
              <a:spcBef>
                <a:spcPts val="600"/>
              </a:spcBef>
            </a:pPr>
            <a:r>
              <a:rPr lang="el-GR" sz="2200" dirty="0"/>
              <a:t>Συνήθως, η εικόνα που προκύπτει έχει μέγεθος 2 έως 4 φορές μικρότερο από το μέγεθος της αρχικής εικόνας, δηλ. ο λόγος συμπίεσης είναι ανάμεσα στο 2:1 και </a:t>
            </a:r>
            <a:r>
              <a:rPr lang="el-GR" sz="2200" dirty="0" smtClean="0"/>
              <a:t>4:1</a:t>
            </a:r>
            <a:r>
              <a:rPr lang="en-US" sz="2200" dirty="0" smtClean="0"/>
              <a:t>.</a:t>
            </a: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28458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</a:t>
            </a:r>
            <a:r>
              <a:rPr lang="el-GR" sz="3200" b="0" dirty="0" smtClean="0"/>
              <a:t>(3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l-GR" dirty="0" smtClean="0"/>
              <a:t>Συμπίεση με απώλειες (</a:t>
            </a:r>
            <a:r>
              <a:rPr lang="en-US" dirty="0" smtClean="0"/>
              <a:t>lossy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Αλλάζει την αρχική εικόνα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Μετά τη συμπίεση και </a:t>
            </a:r>
            <a:r>
              <a:rPr lang="el-GR" dirty="0" err="1" smtClean="0"/>
              <a:t>αποσυμπίεση</a:t>
            </a:r>
            <a:r>
              <a:rPr lang="el-GR" dirty="0" smtClean="0"/>
              <a:t> </a:t>
            </a:r>
            <a:r>
              <a:rPr lang="el-GR" b="1" dirty="0" smtClean="0"/>
              <a:t>δεν</a:t>
            </a:r>
            <a:r>
              <a:rPr lang="el-GR" dirty="0" smtClean="0"/>
              <a:t> προκύπτει η αρχική εικόνα</a:t>
            </a:r>
            <a:r>
              <a:rPr lang="en-US" dirty="0" smtClean="0"/>
              <a:t>.</a:t>
            </a:r>
            <a:endParaRPr lang="el-GR" dirty="0" smtClean="0"/>
          </a:p>
          <a:p>
            <a:pPr lvl="1">
              <a:spcBef>
                <a:spcPts val="1200"/>
              </a:spcBef>
            </a:pPr>
            <a:r>
              <a:rPr lang="el-GR" dirty="0" smtClean="0"/>
              <a:t>Αντιπροσωπευτικοί αλγόριθμοι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JPEG.</a:t>
            </a:r>
          </a:p>
          <a:p>
            <a:pPr lvl="2">
              <a:spcBef>
                <a:spcPts val="1200"/>
              </a:spcBef>
            </a:pPr>
            <a:r>
              <a:rPr lang="en-US" dirty="0" smtClean="0"/>
              <a:t>JPEG2000.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 </a:t>
            </a:r>
            <a:r>
              <a:rPr lang="el-GR" dirty="0" smtClean="0"/>
              <a:t>λόγος συμπίεσης είναι μεταξύ 10:1 και 20:1</a:t>
            </a:r>
            <a:r>
              <a:rPr lang="en-US" dirty="0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29526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</a:t>
            </a:r>
            <a:r>
              <a:rPr lang="el-GR" sz="3200" b="0" dirty="0" smtClean="0"/>
              <a:t>(4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Συμπίεση με απώλειες (</a:t>
            </a:r>
            <a:r>
              <a:rPr lang="en-US" dirty="0" smtClean="0">
                <a:hlinkClick r:id="rId3"/>
              </a:rPr>
              <a:t>lossy</a:t>
            </a:r>
            <a:r>
              <a:rPr lang="el-GR" dirty="0" smtClean="0"/>
              <a:t>).</a:t>
            </a:r>
          </a:p>
          <a:p>
            <a:pPr lvl="1"/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42809" y="1916832"/>
            <a:ext cx="7458383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478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</a:t>
            </a:r>
            <a:r>
              <a:rPr lang="el-GR" sz="3200" b="0" dirty="0" smtClean="0"/>
              <a:t>(5 </a:t>
            </a:r>
            <a:r>
              <a:rPr lang="el-GR" sz="3200" b="0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Προοδευτική συμπίεση (</a:t>
            </a:r>
            <a:r>
              <a:rPr lang="en-US" dirty="0" smtClean="0"/>
              <a:t>progressive compression</a:t>
            </a:r>
            <a:r>
              <a:rPr lang="el-GR" dirty="0" smtClean="0"/>
              <a:t>).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Η αρχική εικόνα αποσυμπιέζεται σε χαμηλή ανάλυση,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Λεπτομέρειες προστίθενται σε περιοχές της εικόνας που εστιάζει ο χρήστης,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Με αυτόν τρόπο μειώνεται ο χρόνος μετάδοσης (</a:t>
            </a:r>
            <a:r>
              <a:rPr lang="en-US" dirty="0" smtClean="0"/>
              <a:t>download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της εικόνας.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525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</a:t>
            </a:r>
            <a:r>
              <a:rPr lang="el-GR" sz="3200" b="0" dirty="0" smtClean="0"/>
              <a:t>(6 </a:t>
            </a:r>
            <a:r>
              <a:rPr lang="el-GR" sz="3200" b="0" dirty="0"/>
              <a:t>από 6)</a:t>
            </a:r>
            <a:endParaRPr lang="en-US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467544" y="1452746"/>
            <a:ext cx="8429873" cy="4899481"/>
            <a:chOff x="467544" y="1452746"/>
            <a:chExt cx="8429873" cy="4899481"/>
          </a:xfrm>
        </p:grpSpPr>
        <p:pic>
          <p:nvPicPr>
            <p:cNvPr id="12290" name="Picture 2" descr="C:\Users\fkaram2\Desktop\flickr-3510820011-origina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631545"/>
              <a:ext cx="2742556" cy="274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Ομάδα 3"/>
            <p:cNvGrpSpPr/>
            <p:nvPr/>
          </p:nvGrpSpPr>
          <p:grpSpPr>
            <a:xfrm>
              <a:off x="3466329" y="3609672"/>
              <a:ext cx="2211343" cy="2742555"/>
              <a:chOff x="2645723" y="1337641"/>
              <a:chExt cx="2306350" cy="2883447"/>
            </a:xfrm>
          </p:grpSpPr>
          <p:pic>
            <p:nvPicPr>
              <p:cNvPr id="12291" name="Picture 3" descr="C:\Users\fkaram2\Desktop\blu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5723" y="1337641"/>
                <a:ext cx="2306350" cy="2883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2" name="Picture 4" descr="C:\Users\fkaram2\Desktop\detai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2564904"/>
                <a:ext cx="792089" cy="506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294" name="Picture 6" descr="C:\Users\fkaram2\Desktop\flickr-3510820011-original - Cop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901" y="1632778"/>
              <a:ext cx="2742555" cy="2742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Δεξιό βέλος 4"/>
            <p:cNvSpPr/>
            <p:nvPr/>
          </p:nvSpPr>
          <p:spPr>
            <a:xfrm>
              <a:off x="3059832" y="2492895"/>
              <a:ext cx="3024336" cy="511159"/>
            </a:xfrm>
            <a:prstGeom prst="rightArrow">
              <a:avLst/>
            </a:prstGeom>
            <a:solidFill>
              <a:srgbClr val="FFFFB9"/>
            </a:solidFill>
            <a:ln>
              <a:solidFill>
                <a:srgbClr val="344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First download</a:t>
              </a:r>
              <a:endParaRPr lang="el-GR" sz="2000" dirty="0">
                <a:solidFill>
                  <a:prstClr val="black"/>
                </a:solidFill>
              </a:endParaRPr>
            </a:p>
          </p:txBody>
        </p:sp>
        <p:sp>
          <p:nvSpPr>
            <p:cNvPr id="12" name="Δεξιό βέλος 11"/>
            <p:cNvSpPr/>
            <p:nvPr/>
          </p:nvSpPr>
          <p:spPr>
            <a:xfrm rot="2287677">
              <a:off x="1499939" y="4725369"/>
              <a:ext cx="2601460" cy="511159"/>
            </a:xfrm>
            <a:prstGeom prst="rightArrow">
              <a:avLst/>
            </a:prstGeom>
            <a:solidFill>
              <a:srgbClr val="FFFFB9"/>
            </a:solidFill>
            <a:ln>
              <a:solidFill>
                <a:srgbClr val="3449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Second download</a:t>
              </a:r>
              <a:endParaRPr lang="el-GR" sz="20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87624" y="1452746"/>
              <a:ext cx="245907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Original on PACS archive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4485" y="1452746"/>
              <a:ext cx="341606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Initialy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loaded low-resolution view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16016" y="5982895"/>
              <a:ext cx="418140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Enchanced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detail for selected viewing area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Rectangle 8"/>
          <p:cNvSpPr/>
          <p:nvPr/>
        </p:nvSpPr>
        <p:spPr>
          <a:xfrm>
            <a:off x="136048" y="5949280"/>
            <a:ext cx="2779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Image from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knee x-ray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8"/>
              </a:rPr>
              <a:t>postbear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CC BY-NC-SA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2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Συμπίεση και μετάδοση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dirty="0" smtClean="0"/>
              <a:t>Έστω μία εικόνα </a:t>
            </a:r>
            <a:r>
              <a:rPr lang="en-US" i="1" dirty="0" smtClean="0"/>
              <a:t>S</a:t>
            </a:r>
            <a:r>
              <a:rPr lang="en-US" dirty="0" smtClean="0"/>
              <a:t> bytes</a:t>
            </a:r>
            <a:r>
              <a:rPr lang="el-GR" dirty="0" smtClean="0"/>
              <a:t> και ένα δίκτυο με ταχύτητα μετάδοσης </a:t>
            </a:r>
            <a:r>
              <a:rPr lang="el-GR" i="1" dirty="0" smtClean="0"/>
              <a:t>Ν</a:t>
            </a:r>
            <a:r>
              <a:rPr lang="el-GR" dirty="0" smtClean="0"/>
              <a:t> </a:t>
            </a:r>
            <a:r>
              <a:rPr lang="en-US" dirty="0" smtClean="0"/>
              <a:t>bytes/sec.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Για τη μετάδοση της εικόνας απαιτείται χρόνος (σε </a:t>
            </a:r>
            <a:r>
              <a:rPr lang="en-US" dirty="0" smtClean="0"/>
              <a:t>sec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94736206"/>
              </p:ext>
            </p:extLst>
          </p:nvPr>
        </p:nvGraphicFramePr>
        <p:xfrm>
          <a:off x="3851920" y="3068960"/>
          <a:ext cx="1171582" cy="1037687"/>
        </p:xfrm>
        <a:graphic>
          <a:graphicData uri="http://schemas.openxmlformats.org/presentationml/2006/ole">
            <p:oleObj spid="_x0000_s8197" name="Equation" r:id="rId3" imgW="444307" imgH="3935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96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και μετάδοση </a:t>
            </a:r>
            <a:r>
              <a:rPr lang="el-GR" sz="3200" b="0" dirty="0" smtClean="0"/>
              <a:t>(2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Αν η ίδια εικόνα συμπιεστεί με λόγο συμπίεσης </a:t>
            </a:r>
            <a:r>
              <a:rPr lang="en-US" i="1" dirty="0" smtClean="0"/>
              <a:t>R</a:t>
            </a:r>
            <a:r>
              <a:rPr lang="en-US" i="1" baseline="-25000" dirty="0" smtClean="0"/>
              <a:t>comp</a:t>
            </a:r>
            <a:r>
              <a:rPr lang="el-GR" dirty="0" smtClean="0"/>
              <a:t> και ο ρυθμός με την οποία γίνεται η συμπίεση και η </a:t>
            </a:r>
            <a:r>
              <a:rPr lang="el-GR" dirty="0" err="1" smtClean="0"/>
              <a:t>αποσυμπίεση</a:t>
            </a:r>
            <a:r>
              <a:rPr lang="el-GR" dirty="0" smtClean="0"/>
              <a:t> είναι </a:t>
            </a:r>
            <a:r>
              <a:rPr lang="en-US" i="1" dirty="0" smtClean="0"/>
              <a:t>C</a:t>
            </a:r>
            <a:r>
              <a:rPr lang="en-US" dirty="0" smtClean="0"/>
              <a:t> (bytes/sec)</a:t>
            </a:r>
            <a:r>
              <a:rPr lang="el-GR" dirty="0" smtClean="0"/>
              <a:t>, τότε ο συνολικός χρόνος μετάδοσης της εικόνας είναι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l-GR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1426874"/>
              </p:ext>
            </p:extLst>
          </p:nvPr>
        </p:nvGraphicFramePr>
        <p:xfrm>
          <a:off x="462226" y="3299199"/>
          <a:ext cx="8358246" cy="1497953"/>
        </p:xfrm>
        <a:graphic>
          <a:graphicData uri="http://schemas.openxmlformats.org/presentationml/2006/ole">
            <p:oleObj spid="_x0000_s9221" name="Equation" r:id="rId3" imgW="4254500" imgH="762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212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και μετάδοση </a:t>
            </a:r>
            <a:r>
              <a:rPr lang="el-GR" sz="3200" b="0" dirty="0" smtClean="0"/>
              <a:t>(3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6" name="Rectangle 8"/>
          <p:cNvSpPr/>
          <p:nvPr/>
        </p:nvSpPr>
        <p:spPr>
          <a:xfrm>
            <a:off x="136048" y="5949280"/>
            <a:ext cx="2779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Image from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knee x-ray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postbear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BY-NC-SA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317818" y="1457232"/>
            <a:ext cx="8723524" cy="4723876"/>
            <a:chOff x="317818" y="1457232"/>
            <a:chExt cx="8723524" cy="4723876"/>
          </a:xfrm>
        </p:grpSpPr>
        <p:pic>
          <p:nvPicPr>
            <p:cNvPr id="5" name="Picture 2" descr="C:\Users\fkaram2\Desktop\flickr-3510820011-origin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73" y="1457232"/>
              <a:ext cx="1859300" cy="1859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fkaram2\Desktop\flickr-3510820011-origin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066" y="1457232"/>
              <a:ext cx="1859300" cy="1859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46869" y="3316531"/>
              <a:ext cx="192510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4882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Original image, size S (bytes)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42742" y="3316531"/>
              <a:ext cx="157394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4882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Image at destination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Δεξιό βέλος 9"/>
            <p:cNvSpPr/>
            <p:nvPr/>
          </p:nvSpPr>
          <p:spPr>
            <a:xfrm>
              <a:off x="2086000" y="1988840"/>
              <a:ext cx="5328358" cy="51115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24882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</a:rPr>
                <a:t>Network, speed N (bytes/sec), sending S bytes</a:t>
              </a:r>
              <a:endParaRPr lang="el-GR" sz="2000" dirty="0">
                <a:solidFill>
                  <a:prstClr val="black"/>
                </a:solidFill>
              </a:endParaRPr>
            </a:p>
          </p:txBody>
        </p:sp>
        <p:sp>
          <p:nvSpPr>
            <p:cNvPr id="9" name="Στρογγυλεμένο ορθογώνιο 8"/>
            <p:cNvSpPr/>
            <p:nvPr/>
          </p:nvSpPr>
          <p:spPr>
            <a:xfrm>
              <a:off x="2699792" y="4691626"/>
              <a:ext cx="864096" cy="28803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4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5796136" y="4475602"/>
              <a:ext cx="792088" cy="7200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24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Δεξιό βέλος 12"/>
            <p:cNvSpPr/>
            <p:nvPr/>
          </p:nvSpPr>
          <p:spPr>
            <a:xfrm>
              <a:off x="3855996" y="4580063"/>
              <a:ext cx="1788365" cy="51115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24882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prstClr val="black"/>
                </a:solidFill>
              </a:endParaRPr>
            </a:p>
          </p:txBody>
        </p:sp>
        <p:sp>
          <p:nvSpPr>
            <p:cNvPr id="14" name="Βέλος προς τα κάτω 13"/>
            <p:cNvSpPr/>
            <p:nvPr/>
          </p:nvSpPr>
          <p:spPr>
            <a:xfrm>
              <a:off x="5949864" y="5251875"/>
              <a:ext cx="484632" cy="489204"/>
            </a:xfrm>
            <a:prstGeom prst="downArrow">
              <a:avLst/>
            </a:prstGeom>
            <a:solidFill>
              <a:srgbClr val="FFFF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Βέλος προς τα κάτω 16"/>
            <p:cNvSpPr/>
            <p:nvPr/>
          </p:nvSpPr>
          <p:spPr>
            <a:xfrm>
              <a:off x="2889524" y="4092126"/>
              <a:ext cx="484632" cy="489204"/>
            </a:xfrm>
            <a:prstGeom prst="downArrow">
              <a:avLst/>
            </a:prstGeom>
            <a:solidFill>
              <a:srgbClr val="FFFF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Βέλος προς τα επάνω 15"/>
            <p:cNvSpPr/>
            <p:nvPr/>
          </p:nvSpPr>
          <p:spPr>
            <a:xfrm>
              <a:off x="5949864" y="3875900"/>
              <a:ext cx="484632" cy="489204"/>
            </a:xfrm>
            <a:prstGeom prst="upArrow">
              <a:avLst/>
            </a:prstGeom>
            <a:solidFill>
              <a:srgbClr val="FFFF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9" name="Βέλος προς τα επάνω 18"/>
            <p:cNvSpPr/>
            <p:nvPr/>
          </p:nvSpPr>
          <p:spPr>
            <a:xfrm>
              <a:off x="2889524" y="5013176"/>
              <a:ext cx="484632" cy="489204"/>
            </a:xfrm>
            <a:prstGeom prst="upArrow">
              <a:avLst/>
            </a:prstGeom>
            <a:solidFill>
              <a:srgbClr val="FFFF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0" name="Δεξιό βέλος 19"/>
            <p:cNvSpPr/>
            <p:nvPr/>
          </p:nvSpPr>
          <p:spPr>
            <a:xfrm rot="2863772">
              <a:off x="1962747" y="4152598"/>
              <a:ext cx="1026533" cy="25558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24882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prstClr val="black"/>
                </a:solidFill>
              </a:endParaRPr>
            </a:p>
          </p:txBody>
        </p:sp>
        <p:sp>
          <p:nvSpPr>
            <p:cNvPr id="21" name="Δεξιό βέλος 20"/>
            <p:cNvSpPr/>
            <p:nvPr/>
          </p:nvSpPr>
          <p:spPr>
            <a:xfrm rot="19254539">
              <a:off x="6483345" y="4070326"/>
              <a:ext cx="835976" cy="25558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24882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7818" y="4267952"/>
              <a:ext cx="2183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Compress image with ratio R</a:t>
              </a:r>
              <a:r>
                <a:rPr lang="en-US" baseline="-25000" dirty="0" smtClean="0">
                  <a:solidFill>
                    <a:prstClr val="black"/>
                  </a:solidFill>
                  <a:latin typeface="Calibri"/>
                </a:rPr>
                <a:t>comp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,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compression speed C (bytes/sec)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40066" y="5257778"/>
              <a:ext cx="20259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Network, </a:t>
              </a:r>
            </a:p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sending S/R</a:t>
              </a:r>
              <a:r>
                <a:rPr lang="en-US" baseline="-25000" dirty="0" smtClean="0">
                  <a:solidFill>
                    <a:prstClr val="black"/>
                  </a:solidFill>
                  <a:latin typeface="Calibri"/>
                </a:rPr>
                <a:t>comp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bytes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55686" y="4296148"/>
              <a:ext cx="22856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Uncompress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image with ratio R</a:t>
              </a:r>
              <a:r>
                <a:rPr lang="en-US" baseline="-25000" dirty="0" smtClean="0">
                  <a:solidFill>
                    <a:prstClr val="black"/>
                  </a:solidFill>
                  <a:latin typeface="Calibri"/>
                </a:rPr>
                <a:t>comp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compression speed C (bytes/sec)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05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και μετάδοση </a:t>
            </a:r>
            <a:r>
              <a:rPr lang="el-GR" sz="3200" b="0" dirty="0" smtClean="0"/>
              <a:t>(4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b="1" dirty="0" smtClean="0"/>
              <a:t>συντελεστής κέρδους συμπίεσης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1016872"/>
              </p:ext>
            </p:extLst>
          </p:nvPr>
        </p:nvGraphicFramePr>
        <p:xfrm>
          <a:off x="2016603" y="2420888"/>
          <a:ext cx="4787645" cy="1357322"/>
        </p:xfrm>
        <a:graphic>
          <a:graphicData uri="http://schemas.openxmlformats.org/presentationml/2006/ole">
            <p:oleObj spid="_x0000_s10245" name="Equation" r:id="rId3" imgW="2463800" imgH="6985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355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Συμπίεση και μετάδοση </a:t>
            </a:r>
            <a:r>
              <a:rPr lang="el-GR" sz="3200" b="0" dirty="0" smtClean="0"/>
              <a:t>(5 </a:t>
            </a:r>
            <a:r>
              <a:rPr lang="el-GR" sz="3200" b="0" dirty="0"/>
              <a:t>από 5)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340768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ΠΑΡΑΔΕΙΓΜΑ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Μια εικόνα ακτινογραφίας συμπιέζεται με λόγο συμπίεσης 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200" i="1" baseline="-25000" dirty="0" smtClean="0">
                <a:solidFill>
                  <a:prstClr val="black"/>
                </a:solidFill>
                <a:latin typeface="Calibri"/>
              </a:rPr>
              <a:t>comp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=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3:1. Η συμπιεσμένη εικόνα πρόκειται να μεταδοθεί μέσω μιας σύνδεσης με ταχύτητα 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=5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00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kbps.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Αν επιθυμείται ο συντελεστής κέρδους συμπίεσης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G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να είναι τουλάχιστον 2, να υπολογιστεί ποια πρέπει να είναι η ελάχιστη τιμή του ρυθμού συμπίεσης/αποσυμπίεσης </a:t>
            </a:r>
            <a:r>
              <a:rPr lang="en-US" sz="2200" i="1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;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429000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ΛΥΣΗ</a:t>
            </a:r>
          </a:p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Ισχύει ότι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3744148"/>
              </p:ext>
            </p:extLst>
          </p:nvPr>
        </p:nvGraphicFramePr>
        <p:xfrm>
          <a:off x="1907704" y="3645024"/>
          <a:ext cx="6519964" cy="2259709"/>
        </p:xfrm>
        <a:graphic>
          <a:graphicData uri="http://schemas.openxmlformats.org/presentationml/2006/ole">
            <p:oleObj spid="_x0000_s11269" name="Equation" r:id="rId3" imgW="3733800" imgH="12954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5877272"/>
            <a:ext cx="8982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Άρα ο ελάχιστος ρυθμός συμπίεσης/</a:t>
            </a:r>
            <a:r>
              <a:rPr lang="el-GR" sz="2000" dirty="0" err="1" smtClean="0">
                <a:solidFill>
                  <a:prstClr val="black"/>
                </a:solidFill>
                <a:latin typeface="Calibri"/>
              </a:rPr>
              <a:t>αποσυμπίεσης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πρέπει είναι 6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Mbps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ή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0,75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Μ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Bps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6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(3 </a:t>
            </a:r>
            <a:r>
              <a:rPr lang="el-GR" sz="3200" b="0" dirty="0"/>
              <a:t>από 22)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Βασικά χαρακτηριστικά εικόνας :</a:t>
            </a:r>
          </a:p>
          <a:p>
            <a:pPr lvl="1"/>
            <a:r>
              <a:rPr lang="el-GR" dirty="0" smtClean="0"/>
              <a:t>Πλάτος : πλήθος </a:t>
            </a:r>
            <a:r>
              <a:rPr lang="en-US" dirty="0" smtClean="0"/>
              <a:t>pixels </a:t>
            </a:r>
            <a:r>
              <a:rPr lang="el-GR" dirty="0" smtClean="0"/>
              <a:t>στην οριζόντια διάσταση της εικόνας</a:t>
            </a:r>
          </a:p>
          <a:p>
            <a:pPr lvl="1"/>
            <a:r>
              <a:rPr lang="el-GR" dirty="0" smtClean="0"/>
              <a:t>Ύψος : πλήθος </a:t>
            </a:r>
            <a:r>
              <a:rPr lang="en-US" dirty="0" smtClean="0"/>
              <a:t>pixels</a:t>
            </a:r>
            <a:r>
              <a:rPr lang="el-GR" dirty="0" smtClean="0"/>
              <a:t> στην κατακόρυφη διάσταση της εικόνας</a:t>
            </a:r>
          </a:p>
          <a:p>
            <a:pPr lvl="1"/>
            <a:r>
              <a:rPr lang="el-GR" dirty="0" smtClean="0"/>
              <a:t>Πλήθος τιμών ανά </a:t>
            </a:r>
            <a:r>
              <a:rPr lang="en-US" dirty="0" smtClean="0"/>
              <a:t>pixel</a:t>
            </a:r>
            <a:r>
              <a:rPr lang="el-GR" dirty="0" smtClean="0"/>
              <a:t> : </a:t>
            </a:r>
          </a:p>
          <a:p>
            <a:pPr lvl="2"/>
            <a:r>
              <a:rPr lang="el-GR" dirty="0" smtClean="0"/>
              <a:t>Μονόχρωμες εικόνες </a:t>
            </a:r>
            <a:r>
              <a:rPr lang="el-GR" dirty="0" smtClean="0">
                <a:sym typeface="Symbol"/>
              </a:rPr>
              <a:t> 1 τιμή ανά </a:t>
            </a:r>
            <a:r>
              <a:rPr lang="en-US" dirty="0" smtClean="0">
                <a:sym typeface="Symbol"/>
              </a:rPr>
              <a:t>pixel</a:t>
            </a:r>
            <a:endParaRPr lang="el-GR" dirty="0" smtClean="0">
              <a:sym typeface="Symbol"/>
            </a:endParaRPr>
          </a:p>
          <a:p>
            <a:pPr lvl="2"/>
            <a:r>
              <a:rPr lang="el-GR" dirty="0" smtClean="0">
                <a:sym typeface="Symbol"/>
              </a:rPr>
              <a:t>Έγχρωμες εικόνες με παλέτα  1 τιμή ανά </a:t>
            </a:r>
            <a:r>
              <a:rPr lang="en-US" dirty="0" smtClean="0">
                <a:sym typeface="Symbol"/>
              </a:rPr>
              <a:t>pixel</a:t>
            </a:r>
          </a:p>
          <a:p>
            <a:pPr lvl="2"/>
            <a:r>
              <a:rPr lang="el-GR" dirty="0" smtClean="0">
                <a:sym typeface="Symbol"/>
              </a:rPr>
              <a:t>Έγχρωμες εικόνες πλήρους χρώματος (</a:t>
            </a:r>
            <a:r>
              <a:rPr lang="en-US" dirty="0" smtClean="0">
                <a:sym typeface="Symbol"/>
              </a:rPr>
              <a:t>RGB</a:t>
            </a:r>
            <a:r>
              <a:rPr lang="el-GR" dirty="0" smtClean="0">
                <a:sym typeface="Symbol"/>
              </a:rPr>
              <a:t>) 3 τιμές ανά </a:t>
            </a:r>
            <a:r>
              <a:rPr lang="en-US" dirty="0" smtClean="0">
                <a:sym typeface="Symbol"/>
              </a:rPr>
              <a:t>pixel</a:t>
            </a:r>
            <a:endParaRPr lang="el-GR" dirty="0" smtClean="0">
              <a:sym typeface="Symbol"/>
            </a:endParaRPr>
          </a:p>
          <a:p>
            <a:pPr lvl="1"/>
            <a:r>
              <a:rPr lang="el-GR" dirty="0" smtClean="0">
                <a:sym typeface="Symbol"/>
              </a:rPr>
              <a:t>Πλήθος </a:t>
            </a:r>
            <a:r>
              <a:rPr lang="en-US" dirty="0" smtClean="0">
                <a:sym typeface="Symbol"/>
              </a:rPr>
              <a:t>bits </a:t>
            </a:r>
            <a:r>
              <a:rPr lang="el-GR" dirty="0" smtClean="0">
                <a:sym typeface="Symbol"/>
              </a:rPr>
              <a:t>που </a:t>
            </a:r>
            <a:r>
              <a:rPr lang="el-GR" b="1" dirty="0" smtClean="0">
                <a:sym typeface="Symbol"/>
              </a:rPr>
              <a:t>χρησιμοποιούνται</a:t>
            </a:r>
            <a:r>
              <a:rPr lang="el-GR" dirty="0" smtClean="0">
                <a:sym typeface="Symbol"/>
              </a:rPr>
              <a:t> για την αποθήκευση της τιμής ενός </a:t>
            </a:r>
            <a:r>
              <a:rPr lang="en-US" dirty="0" smtClean="0">
                <a:sym typeface="Symbol"/>
              </a:rPr>
              <a:t>pixel</a:t>
            </a:r>
            <a:r>
              <a:rPr lang="el-GR" dirty="0" smtClean="0">
                <a:sym typeface="Symbol"/>
              </a:rPr>
              <a:t> (</a:t>
            </a:r>
            <a:r>
              <a:rPr lang="en-US" dirty="0" smtClean="0"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s</a:t>
            </a:r>
            <a:r>
              <a:rPr lang="el-GR" dirty="0" smtClean="0">
                <a:sym typeface="Symbol"/>
              </a:rPr>
              <a:t>)</a:t>
            </a:r>
            <a:endParaRPr lang="en-US" dirty="0" smtClean="0">
              <a:sym typeface="Symbol"/>
            </a:endParaRPr>
          </a:p>
          <a:p>
            <a:pPr lvl="1"/>
            <a:r>
              <a:rPr lang="el-GR" dirty="0" smtClean="0">
                <a:sym typeface="Symbol"/>
              </a:rPr>
              <a:t>Πλήθος </a:t>
            </a:r>
            <a:r>
              <a:rPr lang="en-US" dirty="0" smtClean="0">
                <a:sym typeface="Symbol"/>
              </a:rPr>
              <a:t>bits </a:t>
            </a:r>
            <a:r>
              <a:rPr lang="el-GR" dirty="0" smtClean="0">
                <a:sym typeface="Symbol"/>
              </a:rPr>
              <a:t>που </a:t>
            </a:r>
            <a:r>
              <a:rPr lang="el-GR" b="1" dirty="0" smtClean="0">
                <a:sym typeface="Symbol"/>
              </a:rPr>
              <a:t>δεσμεύονται</a:t>
            </a:r>
            <a:r>
              <a:rPr lang="el-GR" dirty="0" smtClean="0">
                <a:sym typeface="Symbol"/>
              </a:rPr>
              <a:t> για την αποθήκευση της τιμής ενός </a:t>
            </a:r>
            <a:r>
              <a:rPr lang="en-US" dirty="0" smtClean="0">
                <a:sym typeface="Symbol"/>
              </a:rPr>
              <a:t>pixel (</a:t>
            </a:r>
            <a:r>
              <a:rPr lang="en-US" dirty="0" err="1" smtClean="0">
                <a:sym typeface="Symbol"/>
              </a:rPr>
              <a:t>B</a:t>
            </a:r>
            <a:r>
              <a:rPr lang="en-US" baseline="-25000" dirty="0" err="1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l-GR" dirty="0" smtClean="0">
                <a:sym typeface="Symbol"/>
              </a:rPr>
              <a:t>Πιο σημαντικό </a:t>
            </a:r>
            <a:r>
              <a:rPr lang="en-US" dirty="0" smtClean="0">
                <a:sym typeface="Symbol"/>
              </a:rPr>
              <a:t>bit (</a:t>
            </a:r>
            <a:r>
              <a:rPr lang="en-US" dirty="0" err="1" smtClean="0">
                <a:sym typeface="Symbol"/>
              </a:rPr>
              <a:t>B</a:t>
            </a:r>
            <a:r>
              <a:rPr lang="en-US" baseline="-25000" dirty="0" err="1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304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Παντελής </a:t>
            </a:r>
            <a:r>
              <a:rPr lang="el-GR" sz="2000" dirty="0" smtClean="0"/>
              <a:t>Ασβεστάς 2014. </a:t>
            </a:r>
            <a:r>
              <a:rPr lang="el-GR" sz="2000" dirty="0"/>
              <a:t>Παντελής Ασβεστάς. </a:t>
            </a:r>
            <a:r>
              <a:rPr lang="el-GR" sz="2000" dirty="0" smtClean="0"/>
              <a:t>«Ιατρική Πληροφορική - Θ. Ενότητα 10</a:t>
            </a:r>
            <a:r>
              <a:rPr lang="en-US" sz="2000" dirty="0" smtClean="0"/>
              <a:t>: </a:t>
            </a:r>
            <a:r>
              <a:rPr lang="el-GR" sz="2000" dirty="0">
                <a:solidFill>
                  <a:prstClr val="black"/>
                </a:solidFill>
              </a:rPr>
              <a:t>Εμφάνιση εικόνων, εύρεση συντεταγμένων, συμπίεση, επικοινωνία </a:t>
            </a:r>
            <a:r>
              <a:rPr lang="en-US" sz="2000">
                <a:solidFill>
                  <a:prstClr val="black"/>
                </a:solidFill>
              </a:rPr>
              <a:t>DICOM</a:t>
            </a:r>
            <a:r>
              <a:rPr lang="el-GR" sz="200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(4 </a:t>
            </a:r>
            <a:r>
              <a:rPr lang="el-GR" sz="3200" b="0" dirty="0"/>
              <a:t>από 22)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628800"/>
            <a:ext cx="4834880" cy="4536504"/>
          </a:xfrm>
        </p:spPr>
        <p:txBody>
          <a:bodyPr>
            <a:normAutofit/>
          </a:bodyPr>
          <a:lstStyle/>
          <a:p>
            <a:r>
              <a:rPr lang="el-GR" b="1" dirty="0"/>
              <a:t>Χαρακτηριστικά </a:t>
            </a:r>
            <a:r>
              <a:rPr lang="el-GR" b="1" dirty="0" smtClean="0"/>
              <a:t>εικόνας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Πλάτος,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Ύψος,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Πλήθος τιμών ανά </a:t>
            </a:r>
            <a:r>
              <a:rPr lang="en-US" dirty="0" smtClean="0"/>
              <a:t>pixel</a:t>
            </a:r>
            <a:r>
              <a:rPr lang="el-GR" dirty="0" smtClean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>
                <a:sym typeface="Symbol"/>
              </a:rPr>
              <a:t>Πλήθος </a:t>
            </a:r>
            <a:r>
              <a:rPr lang="en-US" dirty="0" smtClean="0">
                <a:sym typeface="Symbol"/>
              </a:rPr>
              <a:t>bits </a:t>
            </a:r>
            <a:r>
              <a:rPr lang="el-GR" dirty="0" smtClean="0">
                <a:sym typeface="Symbol"/>
              </a:rPr>
              <a:t>που χρησιμοποιούνται,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>
                <a:sym typeface="Symbol"/>
              </a:rPr>
              <a:t>Πλήθος </a:t>
            </a:r>
            <a:r>
              <a:rPr lang="en-US" dirty="0" smtClean="0">
                <a:sym typeface="Symbol"/>
              </a:rPr>
              <a:t>bits </a:t>
            </a:r>
            <a:r>
              <a:rPr lang="el-GR" dirty="0" smtClean="0">
                <a:sym typeface="Symbol"/>
              </a:rPr>
              <a:t>που δεσμεύονται,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>
                <a:sym typeface="Symbol"/>
              </a:rPr>
              <a:t>Πιο σημαντικό </a:t>
            </a:r>
            <a:r>
              <a:rPr lang="en-US" dirty="0" smtClean="0">
                <a:sym typeface="Symbol"/>
              </a:rPr>
              <a:t>bit</a:t>
            </a:r>
            <a:r>
              <a:rPr lang="el-GR" dirty="0" smtClean="0">
                <a:sym typeface="Symbol"/>
              </a:rPr>
              <a:t>.</a:t>
            </a:r>
            <a:endParaRPr lang="el-GR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092365" y="1628800"/>
            <a:ext cx="4041775" cy="4062413"/>
          </a:xfrm>
        </p:spPr>
        <p:txBody>
          <a:bodyPr/>
          <a:lstStyle/>
          <a:p>
            <a:r>
              <a:rPr lang="el-GR" b="1" dirty="0"/>
              <a:t>Ορολογία </a:t>
            </a:r>
            <a:r>
              <a:rPr lang="en-US" b="1" dirty="0" smtClean="0"/>
              <a:t>DICOM</a:t>
            </a:r>
            <a:endParaRPr lang="el-GR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Columns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Rows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Samples per Pixel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Bits Stored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Bits Allocated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High Bit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716016" y="1772816"/>
            <a:ext cx="0" cy="3384376"/>
          </a:xfrm>
          <a:prstGeom prst="line">
            <a:avLst/>
          </a:prstGeom>
          <a:ln w="19050">
            <a:solidFill>
              <a:srgbClr val="8CAD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87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(5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Εμφάνιση εικόνας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Το εύρος των τιμών της μήτρας που παράγει ένα απεικονιστικό μηχάνημα είναι συνήθως στο εύρος [-2048, 2028] ή [0, 4095].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Στην επεξεργασία εικόνας οι τιμές της μήτρας πρέπει να μετατραπούν στο εύρος [0, 255].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Για την μετατροπή αυτή χρησιμοποιούνται τα πεδία </a:t>
            </a:r>
            <a:r>
              <a:rPr lang="en-US" b="1" dirty="0" err="1" smtClean="0"/>
              <a:t>RescaleSlope</a:t>
            </a:r>
            <a:r>
              <a:rPr lang="en-US" dirty="0" smtClean="0"/>
              <a:t>, </a:t>
            </a:r>
            <a:r>
              <a:rPr lang="en-US" b="1" dirty="0" err="1" smtClean="0"/>
              <a:t>RescaleIntercept</a:t>
            </a:r>
            <a:r>
              <a:rPr lang="en-US" dirty="0" smtClean="0"/>
              <a:t>, </a:t>
            </a:r>
            <a:r>
              <a:rPr lang="en-US" b="1" dirty="0" err="1" smtClean="0"/>
              <a:t>WindowCenter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b="1" dirty="0" err="1" smtClean="0"/>
              <a:t>WindowWidth</a:t>
            </a:r>
            <a:r>
              <a:rPr lang="en-US" dirty="0" smtClean="0"/>
              <a:t> </a:t>
            </a:r>
            <a:r>
              <a:rPr lang="el-GR" dirty="0" smtClean="0"/>
              <a:t>του προτύπου </a:t>
            </a:r>
            <a:r>
              <a:rPr lang="en-US" dirty="0" smtClean="0"/>
              <a:t>DICOM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(6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Εμφάνιση εικόνας</a:t>
            </a:r>
          </a:p>
          <a:p>
            <a:pPr lvl="1"/>
            <a:r>
              <a:rPr lang="el-GR" dirty="0" smtClean="0"/>
              <a:t>Έστω </a:t>
            </a:r>
            <a:r>
              <a:rPr lang="el-GR" i="1" dirty="0" smtClean="0"/>
              <a:t>Χ</a:t>
            </a:r>
            <a:r>
              <a:rPr lang="el-GR" dirty="0" smtClean="0"/>
              <a:t> η </a:t>
            </a:r>
            <a:r>
              <a:rPr lang="el-GR" dirty="0" err="1" smtClean="0"/>
              <a:t>διδιάστατη</a:t>
            </a:r>
            <a:r>
              <a:rPr lang="el-GR" dirty="0" smtClean="0"/>
              <a:t> μήτρα που παράγει ένα απεικονιστικό μηχάνημα</a:t>
            </a:r>
          </a:p>
          <a:p>
            <a:pPr lvl="1"/>
            <a:r>
              <a:rPr lang="el-GR" dirty="0" smtClean="0"/>
              <a:t>Σκοπός είναι να δημιουργηθεί μία μήτρα </a:t>
            </a:r>
            <a:r>
              <a:rPr lang="el-GR" i="1" dirty="0" smtClean="0"/>
              <a:t>Ζ</a:t>
            </a:r>
            <a:r>
              <a:rPr lang="el-GR" dirty="0" smtClean="0"/>
              <a:t> με ακέραιες τιμές μεταξύ 0 και 255</a:t>
            </a:r>
          </a:p>
          <a:p>
            <a:pPr lvl="1"/>
            <a:r>
              <a:rPr lang="el-GR" dirty="0" smtClean="0"/>
              <a:t>Αρχικά, εφαρμόζεται ο ακόλουθος μετασχηματισμός :</a:t>
            </a:r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7851814"/>
              </p:ext>
            </p:extLst>
          </p:nvPr>
        </p:nvGraphicFramePr>
        <p:xfrm>
          <a:off x="1187624" y="4581128"/>
          <a:ext cx="6893767" cy="543351"/>
        </p:xfrm>
        <a:graphic>
          <a:graphicData uri="http://schemas.openxmlformats.org/presentationml/2006/ole">
            <p:oleObj spid="_x0000_s1029" name="Equation" r:id="rId3" imgW="2578100" imgH="2032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723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(7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Εμφάνιση εικόνας</a:t>
            </a:r>
          </a:p>
          <a:p>
            <a:pPr lvl="1"/>
            <a:r>
              <a:rPr lang="el-GR" dirty="0" smtClean="0"/>
              <a:t>Η τελική μήτρα </a:t>
            </a:r>
            <a:r>
              <a:rPr lang="el-GR" i="1" dirty="0" smtClean="0"/>
              <a:t>Ζ</a:t>
            </a:r>
            <a:r>
              <a:rPr lang="el-GR" dirty="0" smtClean="0"/>
              <a:t> προκύπτει με τον ακόλουθο μετασχηματισμό στη μήτρα Υ:</a:t>
            </a:r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93863" y="2786063"/>
          <a:ext cx="5476875" cy="3068637"/>
        </p:xfrm>
        <a:graphic>
          <a:graphicData uri="http://schemas.openxmlformats.org/presentationml/2006/ole">
            <p:oleObj spid="_x0000_s2053" name="Equation" r:id="rId3" imgW="2400300" imgH="13462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48" y="6021288"/>
            <a:ext cx="381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c: </a:t>
            </a:r>
            <a:r>
              <a:rPr lang="en-US" dirty="0" err="1" smtClean="0">
                <a:solidFill>
                  <a:prstClr val="black"/>
                </a:solidFill>
              </a:rPr>
              <a:t>WindowCenter</a:t>
            </a:r>
            <a:r>
              <a:rPr lang="en-US" dirty="0" smtClean="0">
                <a:solidFill>
                  <a:prstClr val="black"/>
                </a:solidFill>
              </a:rPr>
              <a:t>, w: </a:t>
            </a:r>
            <a:r>
              <a:rPr lang="en-US" dirty="0" err="1" smtClean="0">
                <a:solidFill>
                  <a:prstClr val="black"/>
                </a:solidFill>
              </a:rPr>
              <a:t>WindowWidth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DICOM –</a:t>
            </a:r>
            <a:r>
              <a:rPr lang="el-GR" dirty="0"/>
              <a:t> Εικόνα </a:t>
            </a:r>
            <a:r>
              <a:rPr lang="el-GR" sz="3200" b="0" dirty="0" smtClean="0"/>
              <a:t>(8 </a:t>
            </a:r>
            <a:r>
              <a:rPr lang="el-GR" sz="3200" b="0" dirty="0"/>
              <a:t>από 22)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ΠΑΡΑΔΕΙΓΜΑ</a:t>
            </a:r>
          </a:p>
          <a:p>
            <a:pPr marL="0" indent="0">
              <a:buNone/>
            </a:pPr>
            <a:r>
              <a:rPr lang="el-GR" dirty="0"/>
              <a:t>Για μια ιατρική εικόνα που είναι αποθηκευμένη κατά </a:t>
            </a:r>
            <a:r>
              <a:rPr lang="en-US" dirty="0"/>
              <a:t>DICOM, </a:t>
            </a:r>
            <a:r>
              <a:rPr lang="el-GR" dirty="0"/>
              <a:t>δίνονται τα </a:t>
            </a:r>
            <a:r>
              <a:rPr lang="el-GR" dirty="0" smtClean="0"/>
              <a:t>ακόλουθα :</a:t>
            </a:r>
            <a:endParaRPr lang="el-GR" dirty="0"/>
          </a:p>
          <a:p>
            <a:pPr marL="0" indent="0">
              <a:buNone/>
            </a:pPr>
            <a:r>
              <a:rPr lang="en-US" dirty="0" err="1"/>
              <a:t>RescaleSlope</a:t>
            </a:r>
            <a:r>
              <a:rPr lang="en-US" dirty="0"/>
              <a:t> = 1</a:t>
            </a:r>
          </a:p>
          <a:p>
            <a:pPr marL="0" indent="0">
              <a:buNone/>
            </a:pPr>
            <a:r>
              <a:rPr lang="en-US" dirty="0" err="1"/>
              <a:t>RescaleIntercept</a:t>
            </a:r>
            <a:r>
              <a:rPr lang="en-US" dirty="0"/>
              <a:t> = -1024</a:t>
            </a:r>
          </a:p>
          <a:p>
            <a:pPr marL="0" indent="0">
              <a:buNone/>
            </a:pPr>
            <a:r>
              <a:rPr lang="en-US" dirty="0" err="1"/>
              <a:t>WindowCenter</a:t>
            </a:r>
            <a:r>
              <a:rPr lang="en-US" dirty="0"/>
              <a:t> = 600</a:t>
            </a:r>
          </a:p>
          <a:p>
            <a:pPr marL="0" indent="0">
              <a:buNone/>
            </a:pPr>
            <a:r>
              <a:rPr lang="en-US" dirty="0" err="1"/>
              <a:t>WindowWidth</a:t>
            </a:r>
            <a:r>
              <a:rPr lang="en-US" dirty="0"/>
              <a:t> = 1000</a:t>
            </a:r>
          </a:p>
          <a:p>
            <a:pPr marL="0" indent="0">
              <a:buNone/>
            </a:pPr>
            <a:r>
              <a:rPr lang="el-GR" dirty="0"/>
              <a:t>Αν οι τιμές της αρχικής μήτρας εικόνας μετασχηματίζονται στο εύρος [0, 255]</a:t>
            </a:r>
            <a:r>
              <a:rPr lang="en-US" dirty="0"/>
              <a:t>,</a:t>
            </a:r>
            <a:r>
              <a:rPr lang="el-GR" dirty="0"/>
              <a:t> να βρεθεί που θα αντιστοιχηθούν οι </a:t>
            </a:r>
            <a:r>
              <a:rPr lang="el-GR" dirty="0" smtClean="0"/>
              <a:t>τιμές :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α) </a:t>
            </a:r>
            <a:r>
              <a:rPr lang="en-US" dirty="0"/>
              <a:t>10</a:t>
            </a:r>
            <a:r>
              <a:rPr lang="el-GR" dirty="0"/>
              <a:t>50, β) </a:t>
            </a:r>
            <a:r>
              <a:rPr lang="en-US" dirty="0"/>
              <a:t>3</a:t>
            </a:r>
            <a:r>
              <a:rPr lang="el-GR" dirty="0"/>
              <a:t>000, γ) </a:t>
            </a:r>
            <a:r>
              <a:rPr lang="en-US" dirty="0"/>
              <a:t>15</a:t>
            </a:r>
            <a:r>
              <a:rPr lang="el-GR" dirty="0" smtClean="0"/>
              <a:t>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4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1">
  <a:themeElements>
    <a:clrScheme name="Προσαρμοσμένο 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OC_template_updated1</Template>
  <TotalTime>19</TotalTime>
  <Words>2305</Words>
  <Application>Microsoft Office PowerPoint</Application>
  <PresentationFormat>Προβολή στην οθόνη (4:3)</PresentationFormat>
  <Paragraphs>329</Paragraphs>
  <Slides>45</Slides>
  <Notes>18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8" baseType="lpstr">
      <vt:lpstr>OC_template_updated1</vt:lpstr>
      <vt:lpstr>1_OC_template_updated1</vt:lpstr>
      <vt:lpstr>Equation</vt:lpstr>
      <vt:lpstr>ΙΑΤΡΙΚΗ ΠΛΗΡΟΦΟΡΙΚΗ - Θ</vt:lpstr>
      <vt:lpstr>DICOM – Εικόνα (1 από 22)</vt:lpstr>
      <vt:lpstr>DICOM – Εικόνα (2 από 22)</vt:lpstr>
      <vt:lpstr>DICOM – Εικόνα (3 από 22)</vt:lpstr>
      <vt:lpstr>DICOM – Εικόνα (4 από 22)</vt:lpstr>
      <vt:lpstr>DICOM – Εικόνα (5 από 22)</vt:lpstr>
      <vt:lpstr>DICOM – Εικόνα (6 από 22)</vt:lpstr>
      <vt:lpstr>DICOM – Εικόνα (7 από 22)</vt:lpstr>
      <vt:lpstr>DICOM – Εικόνα (8 από 22)</vt:lpstr>
      <vt:lpstr>DICOM – Εικόνα (9 από 22)</vt:lpstr>
      <vt:lpstr>DICOM – Εικόνα (10 από 22)</vt:lpstr>
      <vt:lpstr>DICOM – Εικόνα (11 από 22)</vt:lpstr>
      <vt:lpstr>DICOM – Εικόνα (12 από 22)</vt:lpstr>
      <vt:lpstr>DICOM – Εικόνα (13 από 22)</vt:lpstr>
      <vt:lpstr>DICOM – Εικόνα (14 από 22)</vt:lpstr>
      <vt:lpstr>DICOM – Εικόνα (15 από 22)</vt:lpstr>
      <vt:lpstr>DICOM – Εικόνα (16 από 22)</vt:lpstr>
      <vt:lpstr>DICOM – Εικόνα (17 από 22)</vt:lpstr>
      <vt:lpstr>DICOM – Εικόνα (18 από 22)</vt:lpstr>
      <vt:lpstr>DICOM – Εικόνα (19 από 22)</vt:lpstr>
      <vt:lpstr>DICOM – Εικόνα (20 από 22)</vt:lpstr>
      <vt:lpstr>DICOM – Εικόνα (21 από 22)</vt:lpstr>
      <vt:lpstr>DICOM – Εικόνα (22 από 22)</vt:lpstr>
      <vt:lpstr>DICOM – Επικοινωνία (1 από 5)</vt:lpstr>
      <vt:lpstr>DICOM – Επικοινωνία (2 από 5)</vt:lpstr>
      <vt:lpstr>DICOM – Επικοινωνία (3 από 5)</vt:lpstr>
      <vt:lpstr>DICOM – Επικοινωνία (4 από 5)</vt:lpstr>
      <vt:lpstr>DICOM – Επικοινωνία (5 από 5)</vt:lpstr>
      <vt:lpstr>Συμπίεση (1 από 6)</vt:lpstr>
      <vt:lpstr>Συμπίεση (2 από 6)</vt:lpstr>
      <vt:lpstr>Συμπίεση (3 από 6)</vt:lpstr>
      <vt:lpstr>Συμπίεση (4 από 6)</vt:lpstr>
      <vt:lpstr>Συμπίεση (5 από 6)</vt:lpstr>
      <vt:lpstr>Συμπίεση (6 από 6)</vt:lpstr>
      <vt:lpstr>Συμπίεση και μετάδοση (1 από 5)</vt:lpstr>
      <vt:lpstr>Συμπίεση και μετάδοση (2 από 5)</vt:lpstr>
      <vt:lpstr>Συμπίεση και μετάδοση (3 από 5)</vt:lpstr>
      <vt:lpstr>Συμπίεση και μετάδοση (4 από 5)</vt:lpstr>
      <vt:lpstr>Συμπίεση και μετάδοση (5 από 5)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ΙΑΤΡΙΚΗ ΠΛΗΡΟΦΟΡΙΚΗ - Θ</dc:title>
  <dc:creator>opencourses@teiath.gr</dc:creator>
  <cp:lastModifiedBy>OWNER</cp:lastModifiedBy>
  <cp:revision>8</cp:revision>
  <dcterms:created xsi:type="dcterms:W3CDTF">2014-09-25T09:37:57Z</dcterms:created>
  <dcterms:modified xsi:type="dcterms:W3CDTF">2015-02-01T12:36:08Z</dcterms:modified>
</cp:coreProperties>
</file>