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33"/>
  </p:notesMasterIdLst>
  <p:handoutMasterIdLst>
    <p:handoutMasterId r:id="rId34"/>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8" r:id="rId29"/>
    <p:sldId id="289" r:id="rId30"/>
    <p:sldId id="285" r:id="rId31"/>
    <p:sldId id="287" r:id="rId32"/>
  </p:sldIdLst>
  <p:sldSz cx="9144000" cy="6858000" type="screen4x3"/>
  <p:notesSz cx="7104063" cy="10234613"/>
  <p:custDataLst>
    <p:tags r:id="rId3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670" autoAdjust="0"/>
  </p:normalViewPr>
  <p:slideViewPr>
    <p:cSldViewPr>
      <p:cViewPr varScale="1">
        <p:scale>
          <a:sx n="107" d="100"/>
          <a:sy n="107" d="100"/>
        </p:scale>
        <p:origin x="-165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24/2/2015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24/2/2015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hyperlink" Target="http://www.nag.co.uk/sc22wg5/" TargetMode="External"/><Relationship Id="rId2" Type="http://schemas.openxmlformats.org/officeDocument/2006/relationships/hyperlink" Target="ftp://ftp.nag.co.uk/sc22wg5/N1551-N1600/N1579.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lstStyle/>
          <a:p>
            <a:pPr lvl="1" algn="ctr"/>
            <a:r>
              <a:rPr lang="el-GR" sz="4400" b="1" dirty="0" smtClean="0">
                <a:solidFill>
                  <a:schemeClr val="tx1"/>
                </a:solidFill>
                <a:latin typeface="+mn-lt"/>
              </a:rPr>
              <a:t>Προγραμματισμός &amp; Εφαρμογές Η/Υ (Θ)</a:t>
            </a:r>
            <a:endParaRPr lang="el-GR" b="1" dirty="0">
              <a:solidFill>
                <a:schemeClr val="tx1"/>
              </a:solidFill>
              <a:latin typeface="+mn-lt"/>
            </a:endParaRPr>
          </a:p>
        </p:txBody>
      </p:sp>
      <p:sp>
        <p:nvSpPr>
          <p:cNvPr id="3" name="Υπότιτλος 2"/>
          <p:cNvSpPr>
            <a:spLocks noGrp="1"/>
          </p:cNvSpPr>
          <p:nvPr>
            <p:ph type="subTitle" idx="1"/>
          </p:nvPr>
        </p:nvSpPr>
        <p:spPr>
          <a:xfrm>
            <a:off x="0" y="3096543"/>
            <a:ext cx="9144000" cy="2271940"/>
          </a:xfrm>
        </p:spPr>
        <p:txBody>
          <a:bodyPr>
            <a:normAutofit fontScale="70000" lnSpcReduction="20000"/>
          </a:bodyPr>
          <a:lstStyle/>
          <a:p>
            <a:r>
              <a:rPr lang="el-GR" sz="4000" b="1" dirty="0" smtClean="0"/>
              <a:t>Ενότητα </a:t>
            </a:r>
            <a:r>
              <a:rPr lang="el-GR" sz="4000" b="1" dirty="0"/>
              <a:t>4</a:t>
            </a:r>
            <a:r>
              <a:rPr lang="el-GR" sz="4000" dirty="0" smtClean="0"/>
              <a:t>:</a:t>
            </a:r>
            <a:r>
              <a:rPr lang="en-US" sz="4000" dirty="0" smtClean="0"/>
              <a:t> </a:t>
            </a:r>
            <a:r>
              <a:rPr lang="el-GR" sz="4000" dirty="0"/>
              <a:t>Εισαγωγή στο Προγραμματισμό με τη FORTRAN 2003</a:t>
            </a:r>
            <a:r>
              <a:rPr lang="en-US" sz="4000" dirty="0"/>
              <a:t> (</a:t>
            </a:r>
            <a:r>
              <a:rPr lang="el-GR" sz="4000" dirty="0"/>
              <a:t>μέρος </a:t>
            </a:r>
            <a:r>
              <a:rPr lang="el-GR" sz="4000" dirty="0" smtClean="0"/>
              <a:t>4</a:t>
            </a:r>
            <a:r>
              <a:rPr lang="el-GR" sz="4000" baseline="30000" dirty="0" smtClean="0"/>
              <a:t>ο</a:t>
            </a:r>
            <a:r>
              <a:rPr lang="el-GR" sz="4000" dirty="0" smtClean="0"/>
              <a:t>) </a:t>
            </a:r>
            <a:endParaRPr lang="el-GR" sz="4000" dirty="0"/>
          </a:p>
          <a:p>
            <a:endParaRPr lang="en-US" dirty="0" smtClean="0"/>
          </a:p>
          <a:p>
            <a:r>
              <a:rPr lang="el-GR" sz="3400" dirty="0" smtClean="0"/>
              <a:t>Δρ</a:t>
            </a:r>
            <a:r>
              <a:rPr lang="el-GR" sz="3400" dirty="0"/>
              <a:t>. Β.Χ. </a:t>
            </a:r>
            <a:r>
              <a:rPr lang="el-GR" sz="3400" smtClean="0"/>
              <a:t>Μούσας, </a:t>
            </a:r>
            <a:r>
              <a:rPr lang="el-GR" sz="3400" dirty="0"/>
              <a:t>Αναπληρωτής Καθηγητής</a:t>
            </a:r>
          </a:p>
          <a:p>
            <a:r>
              <a:rPr lang="el-GR" sz="3400" dirty="0"/>
              <a:t>Τμήμα Πολιτικών Μηχανικών Τ.Ε. και Μηχανικών Τοπογραφίας </a:t>
            </a:r>
          </a:p>
          <a:p>
            <a:r>
              <a:rPr lang="el-GR" sz="3400" dirty="0"/>
              <a:t>&amp; </a:t>
            </a:r>
            <a:r>
              <a:rPr lang="el-GR" sz="3400" dirty="0" err="1"/>
              <a:t>Γεωπληροφορικής</a:t>
            </a:r>
            <a:r>
              <a:rPr lang="el-GR" sz="3400" dirty="0"/>
              <a:t> Τ.Ε.</a:t>
            </a:r>
          </a:p>
          <a:p>
            <a:endParaRPr lang="el-GR" dirty="0"/>
          </a:p>
        </p:txBody>
      </p:sp>
      <p:pic>
        <p:nvPicPr>
          <p:cNvPr id="11" name="Picture 10"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4" name="Table 13"/>
          <p:cNvGraphicFramePr>
            <a:graphicFrameLocks noGrp="1"/>
          </p:cNvGraphicFramePr>
          <p:nvPr>
            <p:extLst>
              <p:ext uri="{D42A27DB-BD31-4B8C-83A1-F6EECF244321}">
                <p14:modId xmlns:p14="http://schemas.microsoft.com/office/powerpoint/2010/main" val="482941513"/>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5" name="Picture 14"/>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srgbClr val="084077"/>
                </a:solidFill>
              </a:rPr>
              <a:t>Παράδειγμα</a:t>
            </a:r>
            <a:r>
              <a:rPr lang="el-GR" sz="4800" dirty="0">
                <a:solidFill>
                  <a:srgbClr val="084077"/>
                </a:solidFill>
              </a:rPr>
              <a:t> </a:t>
            </a:r>
            <a:r>
              <a:rPr lang="el-GR" sz="3600" b="0" dirty="0" smtClean="0">
                <a:solidFill>
                  <a:srgbClr val="084077"/>
                </a:solidFill>
              </a:rPr>
              <a:t>(2 από </a:t>
            </a:r>
            <a:r>
              <a:rPr lang="en-US" sz="3600" b="0" dirty="0" smtClean="0">
                <a:solidFill>
                  <a:srgbClr val="084077"/>
                </a:solidFill>
              </a:rPr>
              <a:t>3</a:t>
            </a:r>
            <a:r>
              <a:rPr lang="el-GR" sz="3600" b="0" dirty="0" smtClean="0">
                <a:solidFill>
                  <a:srgbClr val="084077"/>
                </a:solidFill>
              </a:rPr>
              <a:t>)</a:t>
            </a:r>
            <a:r>
              <a:rPr lang="el-GR" sz="3600" b="0" dirty="0">
                <a:solidFill>
                  <a:srgbClr val="084077"/>
                </a:solidFill>
              </a:rPr>
              <a:t/>
            </a:r>
            <a:br>
              <a:rPr lang="el-GR" sz="3600" b="0" dirty="0">
                <a:solidFill>
                  <a:srgbClr val="084077"/>
                </a:solidFill>
              </a:rPr>
            </a:br>
            <a:r>
              <a:rPr lang="el-GR" sz="3600" b="0" dirty="0">
                <a:solidFill>
                  <a:srgbClr val="084077"/>
                </a:solidFill>
              </a:rPr>
              <a:t>Πράξεις μητρώων</a:t>
            </a:r>
            <a:endParaRPr lang="el-GR" sz="3600" dirty="0"/>
          </a:p>
        </p:txBody>
      </p:sp>
      <p:sp>
        <p:nvSpPr>
          <p:cNvPr id="3" name="Θέση περιεχομένου 2"/>
          <p:cNvSpPr>
            <a:spLocks noGrp="1"/>
          </p:cNvSpPr>
          <p:nvPr>
            <p:ph idx="1"/>
          </p:nvPr>
        </p:nvSpPr>
        <p:spPr/>
        <p:txBody>
          <a:bodyPr>
            <a:normAutofit/>
          </a:bodyPr>
          <a:lstStyle/>
          <a:p>
            <a:pPr marL="0" indent="0">
              <a:buNone/>
            </a:pPr>
            <a:r>
              <a:rPr lang="el-GR" sz="2400" dirty="0" smtClean="0"/>
              <a:t>Να γραφεί πρόγραμμα που να υπολογίζει το γινόμενο δυο πινάκων. Το γινόμενο ενός πίνακα Α(</a:t>
            </a:r>
            <a:r>
              <a:rPr lang="el-GR" sz="2400" dirty="0" err="1"/>
              <a:t>nxl</a:t>
            </a:r>
            <a:r>
              <a:rPr lang="el-GR" sz="2400" dirty="0"/>
              <a:t>) επί ένα πίνακα B(</a:t>
            </a:r>
            <a:r>
              <a:rPr lang="el-GR" sz="2400" dirty="0" err="1"/>
              <a:t>lxm</a:t>
            </a:r>
            <a:r>
              <a:rPr lang="el-GR" sz="2400" dirty="0"/>
              <a:t>) είναι ένας πίνακας C(</a:t>
            </a:r>
            <a:r>
              <a:rPr lang="el-GR" sz="2400" dirty="0" err="1"/>
              <a:t>nxm</a:t>
            </a:r>
            <a:r>
              <a:rPr lang="el-GR" sz="2400" dirty="0"/>
              <a:t>) του οποίου τα στοιχεία υπολογίζονται ως εξής</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mc:AlternateContent xmlns:mc="http://schemas.openxmlformats.org/markup-compatibility/2006" xmlns:a14="http://schemas.microsoft.com/office/drawing/2010/main">
        <mc:Choice Requires="a14">
          <p:sp>
            <p:nvSpPr>
              <p:cNvPr id="5" name="Ορθογώνιο 4"/>
              <p:cNvSpPr/>
              <p:nvPr/>
            </p:nvSpPr>
            <p:spPr>
              <a:xfrm>
                <a:off x="1619672" y="3292312"/>
                <a:ext cx="5676362" cy="797078"/>
              </a:xfrm>
              <a:prstGeom prst="rect">
                <a:avLst/>
              </a:prstGeom>
            </p:spPr>
            <p:txBody>
              <a:bodyPr wrap="none">
                <a:spAutoFit/>
              </a:bodyPr>
              <a:lstStyle/>
              <a:p>
                <a14:m>
                  <m:oMath xmlns:m="http://schemas.openxmlformats.org/officeDocument/2006/math">
                    <m:sSub>
                      <m:sSubPr>
                        <m:ctrlPr>
                          <a:rPr lang="el-GR" sz="2200" i="1" smtClean="0">
                            <a:latin typeface="Cambria Math"/>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𝐶</m:t>
                        </m:r>
                      </m:e>
                      <m:sub>
                        <m:r>
                          <a:rPr lang="en-US" sz="2200" b="0" i="1" smtClean="0">
                            <a:latin typeface="Cambria Math" panose="02040503050406030204" pitchFamily="18" charset="0"/>
                            <a:ea typeface="Cambria Math" panose="02040503050406030204" pitchFamily="18" charset="0"/>
                          </a:rPr>
                          <m:t>𝑖𝑗</m:t>
                        </m:r>
                      </m:sub>
                    </m:sSub>
                    <m:r>
                      <a:rPr lang="en-US" sz="2200" b="0" i="1" smtClean="0">
                        <a:latin typeface="Cambria Math" panose="02040503050406030204" pitchFamily="18" charset="0"/>
                        <a:ea typeface="Cambria Math" panose="02040503050406030204" pitchFamily="18" charset="0"/>
                      </a:rPr>
                      <m:t>=</m:t>
                    </m:r>
                    <m:nary>
                      <m:naryPr>
                        <m:chr m:val="∑"/>
                        <m:limLoc m:val="undOvr"/>
                        <m:grow m:val="on"/>
                        <m:ctrlPr>
                          <a:rPr lang="el-GR" sz="2200" i="1">
                            <a:latin typeface="Cambria Math"/>
                            <a:ea typeface="Cambria Math" panose="02040503050406030204" pitchFamily="18" charset="0"/>
                          </a:rPr>
                        </m:ctrlPr>
                      </m:naryPr>
                      <m:sub>
                        <m:r>
                          <a:rPr lang="el-GR" sz="2200" i="1">
                            <a:latin typeface="Cambria Math" panose="02040503050406030204" pitchFamily="18" charset="0"/>
                            <a:ea typeface="Cambria Math" panose="02040503050406030204" pitchFamily="18" charset="0"/>
                          </a:rPr>
                          <m:t>𝑘</m:t>
                        </m:r>
                        <m:r>
                          <a:rPr lang="el-GR" sz="2200" i="0">
                            <a:latin typeface="Cambria Math" panose="02040503050406030204" pitchFamily="18" charset="0"/>
                            <a:ea typeface="Cambria Math" panose="02040503050406030204" pitchFamily="18" charset="0"/>
                          </a:rPr>
                          <m:t>−1</m:t>
                        </m:r>
                      </m:sub>
                      <m:sup>
                        <m:r>
                          <a:rPr lang="el-GR" sz="2200" i="1">
                            <a:latin typeface="Cambria Math" panose="02040503050406030204" pitchFamily="18" charset="0"/>
                            <a:ea typeface="Cambria Math" panose="02040503050406030204" pitchFamily="18" charset="0"/>
                          </a:rPr>
                          <m:t>𝑖</m:t>
                        </m:r>
                      </m:sup>
                      <m:e>
                        <m:d>
                          <m:dPr>
                            <m:ctrlPr>
                              <a:rPr lang="el-GR" sz="2200" i="1" smtClean="0">
                                <a:latin typeface="Cambria Math"/>
                                <a:ea typeface="Cambria Math" panose="02040503050406030204" pitchFamily="18" charset="0"/>
                              </a:rPr>
                            </m:ctrlPr>
                          </m:dPr>
                          <m:e>
                            <m:sSub>
                              <m:sSubPr>
                                <m:ctrlPr>
                                  <a:rPr lang="el-GR" sz="2200" i="1" smtClean="0">
                                    <a:latin typeface="Cambria Math"/>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𝑎</m:t>
                                </m:r>
                              </m:e>
                              <m:sub>
                                <m:r>
                                  <a:rPr lang="en-US" sz="2200" b="0" i="1" smtClean="0">
                                    <a:latin typeface="Cambria Math" panose="02040503050406030204" pitchFamily="18" charset="0"/>
                                    <a:ea typeface="Cambria Math" panose="02040503050406030204" pitchFamily="18" charset="0"/>
                                  </a:rPr>
                                  <m:t>𝑖𝑘</m:t>
                                </m:r>
                              </m:sub>
                            </m:sSub>
                            <m:r>
                              <a:rPr lang="el-GR" sz="2200" i="1" smtClean="0">
                                <a:latin typeface="Cambria Math" panose="02040503050406030204" pitchFamily="18" charset="0"/>
                                <a:ea typeface="Cambria Math" panose="02040503050406030204" pitchFamily="18" charset="0"/>
                              </a:rPr>
                              <m:t>∙</m:t>
                            </m:r>
                            <m:sSub>
                              <m:sSubPr>
                                <m:ctrlPr>
                                  <a:rPr lang="el-GR" sz="2200" i="1" smtClean="0">
                                    <a:latin typeface="Cambria Math"/>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𝑏</m:t>
                                </m:r>
                              </m:e>
                              <m:sub>
                                <m:r>
                                  <a:rPr lang="en-US" sz="2200" b="0" i="1" smtClean="0">
                                    <a:latin typeface="Cambria Math" panose="02040503050406030204" pitchFamily="18" charset="0"/>
                                    <a:ea typeface="Cambria Math" panose="02040503050406030204" pitchFamily="18" charset="0"/>
                                  </a:rPr>
                                  <m:t>𝑘𝑗</m:t>
                                </m:r>
                              </m:sub>
                            </m:sSub>
                          </m:e>
                        </m:d>
                      </m:e>
                    </m:nary>
                  </m:oMath>
                </a14:m>
                <a:r>
                  <a:rPr lang="en-US" sz="2200" dirty="0" smtClean="0">
                    <a:latin typeface="Cambria Math" panose="02040503050406030204" pitchFamily="18" charset="0"/>
                    <a:ea typeface="Cambria Math" panose="02040503050406030204" pitchFamily="18" charset="0"/>
                  </a:rPr>
                  <a:t>,</a:t>
                </a:r>
                <a14:m>
                  <m:oMath xmlns:m="http://schemas.openxmlformats.org/officeDocument/2006/math">
                    <m:r>
                      <a:rPr lang="en-US" sz="2200" b="0" i="1" dirty="0" smtClean="0">
                        <a:latin typeface="Cambria Math" panose="02040503050406030204" pitchFamily="18" charset="0"/>
                        <a:ea typeface="Cambria Math" panose="02040503050406030204" pitchFamily="18" charset="0"/>
                      </a:rPr>
                      <m:t>𝑖</m:t>
                    </m:r>
                    <m:r>
                      <a:rPr lang="en-US" sz="2200" b="0" i="1" dirty="0" smtClean="0">
                        <a:latin typeface="Cambria Math" panose="02040503050406030204" pitchFamily="18" charset="0"/>
                        <a:ea typeface="Cambria Math" panose="02040503050406030204" pitchFamily="18" charset="0"/>
                      </a:rPr>
                      <m:t>=1,…,</m:t>
                    </m:r>
                    <m:r>
                      <a:rPr lang="en-US" sz="2200" b="0" i="1" dirty="0" smtClean="0">
                        <a:latin typeface="Cambria Math" panose="02040503050406030204" pitchFamily="18" charset="0"/>
                        <a:ea typeface="Cambria Math" panose="02040503050406030204" pitchFamily="18" charset="0"/>
                      </a:rPr>
                      <m:t>𝑛</m:t>
                    </m:r>
                  </m:oMath>
                </a14:m>
                <a:r>
                  <a:rPr lang="en-US" sz="2200" dirty="0" smtClean="0">
                    <a:latin typeface="Cambria Math" panose="02040503050406030204" pitchFamily="18" charset="0"/>
                    <a:ea typeface="Cambria Math" panose="02040503050406030204" pitchFamily="18" charset="0"/>
                  </a:rPr>
                  <a:t>, </a:t>
                </a:r>
                <a14:m>
                  <m:oMath xmlns:m="http://schemas.openxmlformats.org/officeDocument/2006/math">
                    <m:r>
                      <a:rPr lang="en-US" sz="2200" b="0" i="1" smtClean="0">
                        <a:latin typeface="Cambria Math" panose="02040503050406030204" pitchFamily="18" charset="0"/>
                        <a:ea typeface="Cambria Math" panose="02040503050406030204" pitchFamily="18" charset="0"/>
                      </a:rPr>
                      <m:t>𝑗</m:t>
                    </m:r>
                    <m:r>
                      <a:rPr lang="en-US" sz="2200" b="0" i="1" smtClean="0">
                        <a:latin typeface="Cambria Math" panose="02040503050406030204" pitchFamily="18" charset="0"/>
                        <a:ea typeface="Cambria Math" panose="02040503050406030204" pitchFamily="18" charset="0"/>
                      </a:rPr>
                      <m:t>=1,…,</m:t>
                    </m:r>
                    <m:r>
                      <a:rPr lang="en-US" sz="2200" b="0" i="1" smtClean="0">
                        <a:latin typeface="Cambria Math" panose="02040503050406030204" pitchFamily="18" charset="0"/>
                        <a:ea typeface="Cambria Math" panose="02040503050406030204" pitchFamily="18" charset="0"/>
                      </a:rPr>
                      <m:t>𝑚</m:t>
                    </m:r>
                  </m:oMath>
                </a14:m>
                <a:endParaRPr lang="el-GR" sz="2200" dirty="0">
                  <a:latin typeface="Cambria Math" panose="02040503050406030204" pitchFamily="18" charset="0"/>
                  <a:ea typeface="Cambria Math" panose="02040503050406030204" pitchFamily="18" charset="0"/>
                </a:endParaRPr>
              </a:p>
            </p:txBody>
          </p:sp>
        </mc:Choice>
        <mc:Fallback xmlns="">
          <p:sp>
            <p:nvSpPr>
              <p:cNvPr id="5" name="Ορθογώνιο 4"/>
              <p:cNvSpPr>
                <a:spLocks noRot="1" noChangeAspect="1" noMove="1" noResize="1" noEditPoints="1" noAdjustHandles="1" noChangeArrowheads="1" noChangeShapeType="1" noTextEdit="1"/>
              </p:cNvSpPr>
              <p:nvPr/>
            </p:nvSpPr>
            <p:spPr>
              <a:xfrm>
                <a:off x="1619672" y="3292312"/>
                <a:ext cx="5676362" cy="797078"/>
              </a:xfrm>
              <a:prstGeom prst="rect">
                <a:avLst/>
              </a:prstGeom>
              <a:blipFill rotWithShape="0">
                <a:blip r:embed="rId2"/>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15628990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srgbClr val="084077"/>
                </a:solidFill>
              </a:rPr>
              <a:t>Παράδειγμα</a:t>
            </a:r>
            <a:r>
              <a:rPr lang="el-GR" sz="5400" dirty="0">
                <a:solidFill>
                  <a:srgbClr val="084077"/>
                </a:solidFill>
              </a:rPr>
              <a:t> </a:t>
            </a:r>
            <a:r>
              <a:rPr lang="el-GR" sz="3600" b="0" dirty="0" smtClean="0">
                <a:solidFill>
                  <a:srgbClr val="084077"/>
                </a:solidFill>
              </a:rPr>
              <a:t>(</a:t>
            </a:r>
            <a:r>
              <a:rPr lang="en-US" sz="3600" b="0" dirty="0" smtClean="0">
                <a:solidFill>
                  <a:srgbClr val="084077"/>
                </a:solidFill>
              </a:rPr>
              <a:t>3</a:t>
            </a:r>
            <a:r>
              <a:rPr lang="el-GR" sz="3600" b="0" dirty="0" smtClean="0">
                <a:solidFill>
                  <a:srgbClr val="084077"/>
                </a:solidFill>
              </a:rPr>
              <a:t> </a:t>
            </a:r>
            <a:r>
              <a:rPr lang="el-GR" sz="3600" b="0" dirty="0">
                <a:solidFill>
                  <a:srgbClr val="084077"/>
                </a:solidFill>
              </a:rPr>
              <a:t>από </a:t>
            </a:r>
            <a:r>
              <a:rPr lang="en-US" sz="3600" b="0" dirty="0" smtClean="0">
                <a:solidFill>
                  <a:srgbClr val="084077"/>
                </a:solidFill>
              </a:rPr>
              <a:t>3</a:t>
            </a:r>
            <a:r>
              <a:rPr lang="el-GR" sz="3600" b="0" dirty="0" smtClean="0">
                <a:solidFill>
                  <a:srgbClr val="084077"/>
                </a:solidFill>
              </a:rPr>
              <a:t>)</a:t>
            </a:r>
            <a:r>
              <a:rPr lang="el-GR" sz="3600" b="0" dirty="0">
                <a:solidFill>
                  <a:srgbClr val="084077"/>
                </a:solidFill>
              </a:rPr>
              <a:t/>
            </a:r>
            <a:br>
              <a:rPr lang="el-GR" sz="3600" b="0" dirty="0">
                <a:solidFill>
                  <a:srgbClr val="084077"/>
                </a:solidFill>
              </a:rPr>
            </a:br>
            <a:r>
              <a:rPr lang="el-GR" sz="3600" b="0" dirty="0">
                <a:solidFill>
                  <a:srgbClr val="084077"/>
                </a:solidFill>
              </a:rPr>
              <a:t>Πράξεις μητρώων</a:t>
            </a:r>
            <a:endParaRPr lang="el-GR" sz="3600" dirty="0"/>
          </a:p>
        </p:txBody>
      </p:sp>
      <p:pic>
        <p:nvPicPr>
          <p:cNvPr id="5" name="Θέση περιεχομένου 4" title="Παράδειγμα"/>
          <p:cNvPicPr>
            <a:picLocks noGrp="1" noChangeAspect="1"/>
          </p:cNvPicPr>
          <p:nvPr>
            <p:ph idx="1"/>
          </p:nvPr>
        </p:nvPicPr>
        <p:blipFill>
          <a:blip r:embed="rId2"/>
          <a:stretch>
            <a:fillRect/>
          </a:stretch>
        </p:blipFill>
        <p:spPr>
          <a:xfrm>
            <a:off x="483615" y="1844824"/>
            <a:ext cx="3670110" cy="3859102"/>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pic>
        <p:nvPicPr>
          <p:cNvPr id="6" name="Εικόνα 5" title="Παράδειγμα"/>
          <p:cNvPicPr>
            <a:picLocks noChangeAspect="1"/>
          </p:cNvPicPr>
          <p:nvPr/>
        </p:nvPicPr>
        <p:blipFill>
          <a:blip r:embed="rId3"/>
          <a:stretch>
            <a:fillRect/>
          </a:stretch>
        </p:blipFill>
        <p:spPr>
          <a:xfrm>
            <a:off x="5868144" y="1988840"/>
            <a:ext cx="2505673" cy="3218967"/>
          </a:xfrm>
          <a:prstGeom prst="rect">
            <a:avLst/>
          </a:prstGeom>
        </p:spPr>
      </p:pic>
    </p:spTree>
    <p:extLst>
      <p:ext uri="{BB962C8B-B14F-4D97-AF65-F5344CB8AC3E}">
        <p14:creationId xmlns:p14="http://schemas.microsoft.com/office/powerpoint/2010/main" val="3745726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solidFill>
                  <a:srgbClr val="084077"/>
                </a:solidFill>
              </a:rPr>
              <a:t>Συναρτήσεις βιβλιοθήκης για μητρώα</a:t>
            </a:r>
            <a:endParaRPr lang="el-GR" dirty="0">
              <a:solidFill>
                <a:srgbClr val="084077"/>
              </a:solidFill>
            </a:endParaRPr>
          </a:p>
        </p:txBody>
      </p:sp>
      <p:sp>
        <p:nvSpPr>
          <p:cNvPr id="3" name="Θέση περιεχομένου 2"/>
          <p:cNvSpPr>
            <a:spLocks noGrp="1"/>
          </p:cNvSpPr>
          <p:nvPr>
            <p:ph idx="1"/>
          </p:nvPr>
        </p:nvSpPr>
        <p:spPr/>
        <p:txBody>
          <a:bodyPr>
            <a:normAutofit/>
          </a:bodyPr>
          <a:lstStyle/>
          <a:p>
            <a:r>
              <a:rPr lang="el-GR" sz="2400" dirty="0"/>
              <a:t>Μερικές από τις πλέον χρησιμοποιούμενες συναρτήσεις βιβλιοθήκης για πίνακες είναι οι:</a:t>
            </a:r>
          </a:p>
          <a:p>
            <a:pPr marL="400050" lvl="1" indent="0">
              <a:spcBef>
                <a:spcPts val="1200"/>
              </a:spcBef>
              <a:buNone/>
            </a:pPr>
            <a:r>
              <a:rPr lang="el-GR" sz="2200" dirty="0" smtClean="0"/>
              <a:t>DOT_PRODUCT(A,B</a:t>
            </a:r>
            <a:r>
              <a:rPr lang="el-GR" sz="2200" dirty="0"/>
              <a:t>), γινόμενο διανυσμάτων</a:t>
            </a:r>
            <a:br>
              <a:rPr lang="el-GR" sz="2200" dirty="0"/>
            </a:br>
            <a:r>
              <a:rPr lang="el-GR" sz="2200" dirty="0"/>
              <a:t>MATMUL (A,B), πολλαπλασιασμός πινάκων</a:t>
            </a:r>
            <a:br>
              <a:rPr lang="el-GR" sz="2200" dirty="0"/>
            </a:br>
            <a:r>
              <a:rPr lang="el-GR" sz="2200" dirty="0"/>
              <a:t>PRODUCT(A), γινόμενο των στοιχείων του πίνακα</a:t>
            </a:r>
            <a:br>
              <a:rPr lang="el-GR" sz="2200" dirty="0"/>
            </a:br>
            <a:r>
              <a:rPr lang="el-GR" sz="2200" dirty="0"/>
              <a:t>SUM(A), άθροισμα των στοιχείων του πίνακα</a:t>
            </a:r>
            <a:br>
              <a:rPr lang="el-GR" sz="2200" dirty="0"/>
            </a:br>
            <a:r>
              <a:rPr lang="el-GR" sz="2200" dirty="0"/>
              <a:t>TRANSPOSE(A), ανάστροφος ενός πίνακα</a:t>
            </a:r>
            <a:br>
              <a:rPr lang="el-GR" sz="2200" dirty="0"/>
            </a:br>
            <a:r>
              <a:rPr lang="el-GR" sz="2200" dirty="0"/>
              <a:t>MAXVAL(A), μέγιστο τιμή (στοιχείο)</a:t>
            </a:r>
            <a:br>
              <a:rPr lang="el-GR" sz="2200" dirty="0"/>
            </a:br>
            <a:r>
              <a:rPr lang="el-GR" sz="2200" dirty="0"/>
              <a:t>MAXLOC(A), θέση μέγιστου</a:t>
            </a:r>
            <a:br>
              <a:rPr lang="el-GR" sz="2200" dirty="0"/>
            </a:br>
            <a:r>
              <a:rPr lang="el-GR" sz="2200" dirty="0"/>
              <a:t>MINVAL(A), ελάχιστη τιμή (στοιχείο)</a:t>
            </a:r>
            <a:br>
              <a:rPr lang="el-GR" sz="2200" dirty="0"/>
            </a:br>
            <a:r>
              <a:rPr lang="el-GR" sz="2200" dirty="0"/>
              <a:t>MINLOC(A), θέση ελάχιστου</a:t>
            </a:r>
            <a:br>
              <a:rPr lang="el-GR" sz="2200" dirty="0"/>
            </a:br>
            <a:r>
              <a:rPr lang="el-GR" sz="2200" dirty="0"/>
              <a:t>PACK(A), μετατροπή πίνακα σε διάνυσμα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3645767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084077"/>
                </a:solidFill>
              </a:rPr>
              <a:t>Εντολές πινάκων</a:t>
            </a:r>
            <a:r>
              <a:rPr lang="en-US" dirty="0" smtClean="0">
                <a:solidFill>
                  <a:srgbClr val="084077"/>
                </a:solidFill>
              </a:rPr>
              <a:t> </a:t>
            </a:r>
            <a:r>
              <a:rPr lang="en-US" sz="3200" b="0" dirty="0" smtClean="0">
                <a:solidFill>
                  <a:srgbClr val="084077"/>
                </a:solidFill>
              </a:rPr>
              <a:t>(1 </a:t>
            </a:r>
            <a:r>
              <a:rPr lang="el-GR" sz="3200" b="0" dirty="0" smtClean="0">
                <a:solidFill>
                  <a:srgbClr val="084077"/>
                </a:solidFill>
              </a:rPr>
              <a:t>από 3)</a:t>
            </a:r>
            <a:endParaRPr lang="el-GR" sz="3200" b="0" dirty="0">
              <a:solidFill>
                <a:srgbClr val="084077"/>
              </a:solidFill>
            </a:endParaRPr>
          </a:p>
        </p:txBody>
      </p:sp>
      <p:sp>
        <p:nvSpPr>
          <p:cNvPr id="3" name="Θέση περιεχομένου 2"/>
          <p:cNvSpPr>
            <a:spLocks noGrp="1"/>
          </p:cNvSpPr>
          <p:nvPr>
            <p:ph idx="1"/>
          </p:nvPr>
        </p:nvSpPr>
        <p:spPr/>
        <p:txBody>
          <a:bodyPr>
            <a:normAutofit/>
          </a:bodyPr>
          <a:lstStyle/>
          <a:p>
            <a:pPr>
              <a:buNone/>
            </a:pPr>
            <a:r>
              <a:rPr lang="el-GR" sz="2400" b="1" dirty="0"/>
              <a:t>ΕΝΤΟΛΗ </a:t>
            </a:r>
            <a:r>
              <a:rPr lang="en-US" sz="2400" b="1" dirty="0"/>
              <a:t>IMPLIED DO</a:t>
            </a:r>
            <a:endParaRPr lang="en-US" sz="2400" dirty="0"/>
          </a:p>
          <a:p>
            <a:pPr>
              <a:buNone/>
            </a:pPr>
            <a:r>
              <a:rPr lang="el-GR" sz="2400" dirty="0"/>
              <a:t>Για την </a:t>
            </a:r>
            <a:r>
              <a:rPr lang="el-GR" sz="2400" b="1" dirty="0"/>
              <a:t>ανάγνωση και εκτύπωση μητρώων</a:t>
            </a:r>
            <a:r>
              <a:rPr lang="el-GR" sz="2400" dirty="0"/>
              <a:t> χρησιμοποιούμε τη συνοπτική διατύπωση βρόγχων </a:t>
            </a:r>
            <a:r>
              <a:rPr lang="en-US" sz="2400" dirty="0"/>
              <a:t>DO, </a:t>
            </a:r>
            <a:r>
              <a:rPr lang="el-GR" sz="2400" dirty="0"/>
              <a:t>το πλάγιο </a:t>
            </a:r>
            <a:r>
              <a:rPr lang="en-US" sz="2400" dirty="0"/>
              <a:t>DO (IMPLIED DO). </a:t>
            </a:r>
            <a:r>
              <a:rPr lang="el-GR" sz="2400" dirty="0"/>
              <a:t>Το πλάγιο </a:t>
            </a:r>
            <a:r>
              <a:rPr lang="en-US" sz="2400" dirty="0"/>
              <a:t>DO </a:t>
            </a:r>
            <a:r>
              <a:rPr lang="el-GR" sz="2400" dirty="0"/>
              <a:t>συντάσσεται ως εξής:</a:t>
            </a:r>
          </a:p>
          <a:p>
            <a:pPr>
              <a:buNone/>
            </a:pPr>
            <a:r>
              <a:rPr lang="el-GR" sz="2600" dirty="0"/>
              <a:t>	</a:t>
            </a:r>
            <a:r>
              <a:rPr lang="en-US" sz="2200" dirty="0"/>
              <a:t>WRITE(*,*) ((a(</a:t>
            </a:r>
            <a:r>
              <a:rPr lang="en-US" sz="2200" dirty="0" err="1"/>
              <a:t>i,j</a:t>
            </a:r>
            <a:r>
              <a:rPr lang="en-US" sz="2200" dirty="0"/>
              <a:t>), j=1,5), </a:t>
            </a:r>
            <a:r>
              <a:rPr lang="en-US" sz="2200" dirty="0" err="1"/>
              <a:t>i</a:t>
            </a:r>
            <a:r>
              <a:rPr lang="en-US" sz="2200" dirty="0"/>
              <a:t>=1,100)</a:t>
            </a:r>
          </a:p>
          <a:p>
            <a:pPr>
              <a:buNone/>
            </a:pPr>
            <a:r>
              <a:rPr lang="el-GR" sz="2400" dirty="0"/>
              <a:t>το οποίο είναι ισοδύναμο με τις 5 παρακάτω εντολές:</a:t>
            </a:r>
          </a:p>
          <a:p>
            <a:pPr>
              <a:buNone/>
            </a:pPr>
            <a:r>
              <a:rPr lang="el-GR" sz="2600" dirty="0"/>
              <a:t>	</a:t>
            </a:r>
            <a:r>
              <a:rPr lang="en-US" sz="2200" dirty="0"/>
              <a:t>DO </a:t>
            </a:r>
            <a:r>
              <a:rPr lang="en-US" sz="2200" dirty="0" err="1"/>
              <a:t>i</a:t>
            </a:r>
            <a:r>
              <a:rPr lang="en-US" sz="2200" dirty="0"/>
              <a:t>=1,100</a:t>
            </a:r>
            <a:br>
              <a:rPr lang="en-US" sz="2200" dirty="0"/>
            </a:br>
            <a:r>
              <a:rPr lang="en-US" sz="2200" dirty="0"/>
              <a:t>  DO j=1,5</a:t>
            </a:r>
            <a:br>
              <a:rPr lang="en-US" sz="2200" dirty="0"/>
            </a:br>
            <a:r>
              <a:rPr lang="en-US" sz="2200" dirty="0"/>
              <a:t>    WRITE(*,*) a(</a:t>
            </a:r>
            <a:r>
              <a:rPr lang="en-US" sz="2200" dirty="0" err="1"/>
              <a:t>i,j</a:t>
            </a:r>
            <a:r>
              <a:rPr lang="en-US" sz="2200" dirty="0"/>
              <a:t>)</a:t>
            </a:r>
            <a:br>
              <a:rPr lang="en-US" sz="2200" dirty="0"/>
            </a:br>
            <a:r>
              <a:rPr lang="en-US" sz="2200" dirty="0"/>
              <a:t>  END DO</a:t>
            </a:r>
            <a:br>
              <a:rPr lang="en-US" sz="2200" dirty="0"/>
            </a:br>
            <a:r>
              <a:rPr lang="en-US" sz="2200" dirty="0"/>
              <a:t>END DO</a:t>
            </a:r>
          </a:p>
          <a:p>
            <a:pPr>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7419678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84077"/>
                </a:solidFill>
              </a:rPr>
              <a:t>Εντολές πινάκων</a:t>
            </a:r>
            <a:r>
              <a:rPr lang="en-US" dirty="0">
                <a:solidFill>
                  <a:srgbClr val="084077"/>
                </a:solidFill>
              </a:rPr>
              <a:t> </a:t>
            </a:r>
            <a:r>
              <a:rPr lang="en-US" sz="3200" b="0" dirty="0" smtClean="0">
                <a:solidFill>
                  <a:srgbClr val="084077"/>
                </a:solidFill>
              </a:rPr>
              <a:t>(</a:t>
            </a:r>
            <a:r>
              <a:rPr lang="el-GR" sz="3200" b="0" dirty="0" smtClean="0">
                <a:solidFill>
                  <a:srgbClr val="084077"/>
                </a:solidFill>
              </a:rPr>
              <a:t>2 από 3)</a:t>
            </a:r>
            <a:endParaRPr lang="el-GR" dirty="0"/>
          </a:p>
        </p:txBody>
      </p:sp>
      <p:sp>
        <p:nvSpPr>
          <p:cNvPr id="3" name="Θέση περιεχομένου 2"/>
          <p:cNvSpPr>
            <a:spLocks noGrp="1"/>
          </p:cNvSpPr>
          <p:nvPr>
            <p:ph idx="1"/>
          </p:nvPr>
        </p:nvSpPr>
        <p:spPr>
          <a:xfrm>
            <a:off x="457200" y="1196752"/>
            <a:ext cx="8435280" cy="5040560"/>
          </a:xfrm>
        </p:spPr>
        <p:txBody>
          <a:bodyPr>
            <a:normAutofit fontScale="70000" lnSpcReduction="20000"/>
          </a:bodyPr>
          <a:lstStyle/>
          <a:p>
            <a:pPr>
              <a:buNone/>
            </a:pPr>
            <a:r>
              <a:rPr lang="el-GR" sz="3400" b="1" dirty="0"/>
              <a:t>ΕΝΤΟΛΗ </a:t>
            </a:r>
            <a:r>
              <a:rPr lang="en-US" sz="3400" b="1" dirty="0"/>
              <a:t>FORALL ... END FORALL</a:t>
            </a:r>
            <a:endParaRPr lang="el-GR" sz="3400" b="1" dirty="0"/>
          </a:p>
          <a:p>
            <a:pPr>
              <a:buNone/>
            </a:pPr>
            <a:r>
              <a:rPr lang="el-GR" sz="3400" dirty="0"/>
              <a:t>Η εντολή αυτή μπορεί να </a:t>
            </a:r>
            <a:r>
              <a:rPr lang="el-GR" sz="3400" b="1" dirty="0"/>
              <a:t>ενσωματώσει περισσότερα του ενός DO &amp; IF σε μια μόνο εντολή</a:t>
            </a:r>
            <a:r>
              <a:rPr lang="el-GR" sz="3400" dirty="0"/>
              <a:t> </a:t>
            </a:r>
          </a:p>
          <a:p>
            <a:pPr>
              <a:buNone/>
            </a:pPr>
            <a:r>
              <a:rPr lang="el-GR" sz="3400" dirty="0"/>
              <a:t>Στο παράδειγμα αυτό όσα στοιχεία του πίνακα Α από τη διαγώνιο και κάτω είναι θετικά, αποθηκεύονται στον πίνακα </a:t>
            </a:r>
            <a:r>
              <a:rPr lang="en-US" sz="3400" dirty="0"/>
              <a:t>C.</a:t>
            </a:r>
          </a:p>
          <a:p>
            <a:pPr>
              <a:buNone/>
            </a:pPr>
            <a:r>
              <a:rPr lang="el-GR" dirty="0"/>
              <a:t>	</a:t>
            </a:r>
            <a:r>
              <a:rPr lang="en-US" sz="3100" dirty="0"/>
              <a:t>DO j=1,n</a:t>
            </a:r>
            <a:br>
              <a:rPr lang="en-US" sz="3100" dirty="0"/>
            </a:br>
            <a:r>
              <a:rPr lang="en-US" sz="3100" dirty="0"/>
              <a:t>  DO k=1,j</a:t>
            </a:r>
            <a:br>
              <a:rPr lang="en-US" sz="3100" dirty="0"/>
            </a:br>
            <a:r>
              <a:rPr lang="en-US" sz="3100" dirty="0"/>
              <a:t>    IF ( A(</a:t>
            </a:r>
            <a:r>
              <a:rPr lang="en-US" sz="3100" dirty="0" err="1"/>
              <a:t>j,k</a:t>
            </a:r>
            <a:r>
              <a:rPr lang="en-US" sz="3100" dirty="0"/>
              <a:t>) &gt; 0.0 ) THEN</a:t>
            </a:r>
            <a:br>
              <a:rPr lang="en-US" sz="3100" dirty="0"/>
            </a:br>
            <a:r>
              <a:rPr lang="en-US" sz="3100" dirty="0"/>
              <a:t>      C(</a:t>
            </a:r>
            <a:r>
              <a:rPr lang="en-US" sz="3100" dirty="0" err="1"/>
              <a:t>j,k</a:t>
            </a:r>
            <a:r>
              <a:rPr lang="en-US" sz="3100" dirty="0"/>
              <a:t>) = A(</a:t>
            </a:r>
            <a:r>
              <a:rPr lang="en-US" sz="3100" dirty="0" err="1"/>
              <a:t>j,k</a:t>
            </a:r>
            <a:r>
              <a:rPr lang="en-US" sz="3100" dirty="0"/>
              <a:t>)</a:t>
            </a:r>
            <a:br>
              <a:rPr lang="en-US" sz="3100" dirty="0"/>
            </a:br>
            <a:r>
              <a:rPr lang="en-US" sz="3100" dirty="0"/>
              <a:t>    END IF</a:t>
            </a:r>
            <a:br>
              <a:rPr lang="en-US" sz="3100" dirty="0"/>
            </a:br>
            <a:r>
              <a:rPr lang="en-US" sz="3100" dirty="0"/>
              <a:t>  END DO</a:t>
            </a:r>
            <a:br>
              <a:rPr lang="en-US" sz="3100" dirty="0"/>
            </a:br>
            <a:r>
              <a:rPr lang="en-US" sz="3100" dirty="0"/>
              <a:t>END DO</a:t>
            </a:r>
          </a:p>
          <a:p>
            <a:pPr>
              <a:buNone/>
            </a:pPr>
            <a:r>
              <a:rPr lang="el-GR" sz="3100" dirty="0"/>
              <a:t>Με τη χρήση της </a:t>
            </a:r>
            <a:r>
              <a:rPr lang="en-US" sz="3100" dirty="0"/>
              <a:t>FORALL </a:t>
            </a:r>
            <a:r>
              <a:rPr lang="el-GR" sz="3100" dirty="0"/>
              <a:t>ο παραπάνω κώδικας γίνεται:</a:t>
            </a:r>
          </a:p>
          <a:p>
            <a:pPr>
              <a:buNone/>
            </a:pPr>
            <a:r>
              <a:rPr lang="el-GR" sz="3100" dirty="0"/>
              <a:t>	</a:t>
            </a:r>
            <a:r>
              <a:rPr lang="en-US" sz="3100" dirty="0"/>
              <a:t>FORALL ( j=1:n, k=1:n, k&lt;=j .AND. A(</a:t>
            </a:r>
            <a:r>
              <a:rPr lang="en-US" sz="3100" dirty="0" err="1"/>
              <a:t>j,k</a:t>
            </a:r>
            <a:r>
              <a:rPr lang="en-US" sz="3100" dirty="0"/>
              <a:t>)&gt;0.0 )</a:t>
            </a:r>
            <a:br>
              <a:rPr lang="en-US" sz="3100" dirty="0"/>
            </a:br>
            <a:r>
              <a:rPr lang="en-US" sz="3100" dirty="0"/>
              <a:t>  C(</a:t>
            </a:r>
            <a:r>
              <a:rPr lang="en-US" sz="3100" dirty="0" err="1"/>
              <a:t>j,k</a:t>
            </a:r>
            <a:r>
              <a:rPr lang="en-US" sz="3100" dirty="0"/>
              <a:t>) = A(</a:t>
            </a:r>
            <a:r>
              <a:rPr lang="en-US" sz="3100" dirty="0" err="1"/>
              <a:t>j,k</a:t>
            </a:r>
            <a:r>
              <a:rPr lang="en-US" sz="3100" dirty="0"/>
              <a:t>)</a:t>
            </a:r>
            <a:br>
              <a:rPr lang="en-US" sz="3100" dirty="0"/>
            </a:br>
            <a:r>
              <a:rPr lang="en-US" sz="3100" dirty="0"/>
              <a:t>END FORALL</a:t>
            </a:r>
          </a:p>
          <a:p>
            <a:pPr>
              <a:buNone/>
            </a:pP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34425287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84077"/>
                </a:solidFill>
              </a:rPr>
              <a:t>Εντολές πινάκων</a:t>
            </a:r>
            <a:r>
              <a:rPr lang="en-US" dirty="0">
                <a:solidFill>
                  <a:srgbClr val="084077"/>
                </a:solidFill>
              </a:rPr>
              <a:t> </a:t>
            </a:r>
            <a:r>
              <a:rPr lang="en-US" sz="3200" b="0" dirty="0" smtClean="0">
                <a:solidFill>
                  <a:srgbClr val="084077"/>
                </a:solidFill>
              </a:rPr>
              <a:t>(</a:t>
            </a:r>
            <a:r>
              <a:rPr lang="el-GR" sz="3200" b="0" dirty="0" smtClean="0">
                <a:solidFill>
                  <a:srgbClr val="084077"/>
                </a:solidFill>
              </a:rPr>
              <a:t>3 </a:t>
            </a:r>
            <a:r>
              <a:rPr lang="el-GR" sz="3200" b="0" dirty="0">
                <a:solidFill>
                  <a:srgbClr val="084077"/>
                </a:solidFill>
              </a:rPr>
              <a:t>από </a:t>
            </a:r>
            <a:r>
              <a:rPr lang="el-GR" sz="3200" b="0" dirty="0" smtClean="0">
                <a:solidFill>
                  <a:srgbClr val="084077"/>
                </a:solidFill>
              </a:rPr>
              <a:t>3)</a:t>
            </a:r>
            <a:endParaRPr lang="el-GR" dirty="0"/>
          </a:p>
        </p:txBody>
      </p:sp>
      <p:sp>
        <p:nvSpPr>
          <p:cNvPr id="3" name="Θέση περιεχομένου 2"/>
          <p:cNvSpPr>
            <a:spLocks noGrp="1"/>
          </p:cNvSpPr>
          <p:nvPr>
            <p:ph idx="1"/>
          </p:nvPr>
        </p:nvSpPr>
        <p:spPr/>
        <p:txBody>
          <a:bodyPr>
            <a:normAutofit fontScale="92500" lnSpcReduction="10000"/>
          </a:bodyPr>
          <a:lstStyle/>
          <a:p>
            <a:pPr>
              <a:buNone/>
            </a:pPr>
            <a:r>
              <a:rPr lang="en-US" sz="2600" b="1" dirty="0"/>
              <a:t>ΕΝΤΟΛΗ WHERE ... ELSEWHERE ... END WHERE</a:t>
            </a:r>
            <a:endParaRPr lang="el-GR" sz="2600" dirty="0"/>
          </a:p>
          <a:p>
            <a:pPr>
              <a:buNone/>
            </a:pPr>
            <a:r>
              <a:rPr lang="el-GR" sz="2600" dirty="0"/>
              <a:t>Η εντολή WHERE (συνθήκη) ... ELSEWHERE ... END WHERE χειρίζεται τους πίνακες </a:t>
            </a:r>
            <a:r>
              <a:rPr lang="el-GR" sz="2600" b="1" dirty="0"/>
              <a:t>όπως η εντολή IF </a:t>
            </a:r>
            <a:r>
              <a:rPr lang="el-GR" sz="2600" dirty="0"/>
              <a:t>τις </a:t>
            </a:r>
            <a:r>
              <a:rPr lang="el-GR" sz="2600" dirty="0" err="1"/>
              <a:t>βαθμωτές</a:t>
            </a:r>
            <a:r>
              <a:rPr lang="el-GR" sz="2600" dirty="0"/>
              <a:t> ποσότητες και εκτελεί τις εντολές που περιέχει </a:t>
            </a:r>
            <a:r>
              <a:rPr lang="el-GR" sz="2600" b="1" dirty="0"/>
              <a:t>για κάθε στοιχείο του πίνακα</a:t>
            </a:r>
            <a:r>
              <a:rPr lang="el-GR" sz="2600" dirty="0"/>
              <a:t>.</a:t>
            </a:r>
          </a:p>
          <a:p>
            <a:pPr>
              <a:buNone/>
            </a:pPr>
            <a:r>
              <a:rPr lang="el-GR" sz="2600" dirty="0"/>
              <a:t>Για παράδειγμα, στη παρακάτω εντολή, όσα στοιχεία του πίνακα Α είναι μικρότερα των αντίστοιχων στοιχείων του πίνακα L θα γίνουν 0.0, και όσα δεν είναι θα γίνουν 1.0.</a:t>
            </a:r>
          </a:p>
          <a:p>
            <a:pPr>
              <a:buNone/>
            </a:pPr>
            <a:r>
              <a:rPr lang="el-GR" dirty="0"/>
              <a:t>	</a:t>
            </a:r>
            <a:r>
              <a:rPr lang="el-GR" sz="2400" dirty="0"/>
              <a:t>WHERE (A &lt; L)</a:t>
            </a:r>
            <a:br>
              <a:rPr lang="el-GR" sz="2400" dirty="0"/>
            </a:br>
            <a:r>
              <a:rPr lang="el-GR" sz="2400" dirty="0"/>
              <a:t>  A = 0.0</a:t>
            </a:r>
            <a:br>
              <a:rPr lang="el-GR" sz="2400" dirty="0"/>
            </a:br>
            <a:r>
              <a:rPr lang="el-GR" sz="2400" dirty="0"/>
              <a:t>ELSEWHERE</a:t>
            </a:r>
            <a:br>
              <a:rPr lang="el-GR" sz="2400" dirty="0"/>
            </a:br>
            <a:r>
              <a:rPr lang="el-GR" sz="2400" dirty="0"/>
              <a:t>  A = 1.0</a:t>
            </a:r>
            <a:br>
              <a:rPr lang="el-GR" sz="2400" dirty="0"/>
            </a:br>
            <a:r>
              <a:rPr lang="el-GR" sz="2400" dirty="0"/>
              <a:t>END WHERE</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9682453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err="1" smtClean="0">
                <a:solidFill>
                  <a:srgbClr val="084077"/>
                </a:solidFill>
              </a:rPr>
              <a:t>Υποπρογράμματα</a:t>
            </a:r>
            <a:r>
              <a:rPr lang="el-GR" dirty="0" smtClean="0">
                <a:solidFill>
                  <a:srgbClr val="084077"/>
                </a:solidFill>
              </a:rPr>
              <a:t> Και Συναρτήσεις</a:t>
            </a:r>
            <a:endParaRPr lang="el-GR" dirty="0">
              <a:solidFill>
                <a:srgbClr val="084077"/>
              </a:solidFill>
            </a:endParaRPr>
          </a:p>
        </p:txBody>
      </p:sp>
      <p:sp>
        <p:nvSpPr>
          <p:cNvPr id="3" name="Θέση περιεχομένου 2"/>
          <p:cNvSpPr>
            <a:spLocks noGrp="1"/>
          </p:cNvSpPr>
          <p:nvPr>
            <p:ph idx="1"/>
          </p:nvPr>
        </p:nvSpPr>
        <p:spPr>
          <a:xfrm>
            <a:off x="455109" y="990551"/>
            <a:ext cx="8229600" cy="5400600"/>
          </a:xfrm>
        </p:spPr>
        <p:txBody>
          <a:bodyPr>
            <a:normAutofit fontScale="25000" lnSpcReduction="20000"/>
          </a:bodyPr>
          <a:lstStyle/>
          <a:p>
            <a:pPr marL="0">
              <a:buNone/>
            </a:pPr>
            <a:r>
              <a:rPr lang="el-GR" sz="9600" dirty="0"/>
              <a:t>Ομάδες εντολών που εκτελούν μια </a:t>
            </a:r>
            <a:r>
              <a:rPr lang="el-GR" sz="9600" b="1" dirty="0"/>
              <a:t>ειδική εργασία</a:t>
            </a:r>
            <a:r>
              <a:rPr lang="el-GR" sz="9600" dirty="0"/>
              <a:t> ή που </a:t>
            </a:r>
            <a:r>
              <a:rPr lang="el-GR" sz="9600" b="1" dirty="0"/>
              <a:t>επαναλαμβάνονται συχνά</a:t>
            </a:r>
            <a:r>
              <a:rPr lang="el-GR" sz="9600" dirty="0"/>
              <a:t> μπορούν να μετακινηθούν έξω από το κύριο πρόγραμμα σε ένα ή περισσότερα </a:t>
            </a:r>
            <a:r>
              <a:rPr lang="el-GR" sz="9600" b="1" dirty="0" err="1"/>
              <a:t>υποπρογράμματα</a:t>
            </a:r>
            <a:r>
              <a:rPr lang="el-GR" sz="9600" b="1" dirty="0"/>
              <a:t> ή προγραμματιστικές μονάδες</a:t>
            </a:r>
            <a:r>
              <a:rPr lang="el-GR" sz="9600" dirty="0"/>
              <a:t>. Με αυτό το τρόπο αφ' ενός το κυρίως σώμα του προγράμματος απλοποιείται, αφ' ετέρου το κάθε </a:t>
            </a:r>
            <a:r>
              <a:rPr lang="el-GR" sz="9600" dirty="0" err="1"/>
              <a:t>υποπρόγραμμα</a:t>
            </a:r>
            <a:r>
              <a:rPr lang="el-GR" sz="9600" dirty="0"/>
              <a:t> μπορεί να γραφεί, να δοκιμαστεί και να διορθωθεί ανεξάρτητα από τα άλλα, πολύ πιο εύκολα και αξιόπιστα. Η βασική προγραμματιστική μονάδα είναι αυτή του Κυρίως Προγράμματος που αρχίζει με την εντολή PROGRAM και τελειώνει με την εντολή END (ή END PROGRAM). Οι υπόλοιπες προγραμματιστικές μονάδες της </a:t>
            </a:r>
            <a:r>
              <a:rPr lang="el-GR" sz="9600" dirty="0" err="1"/>
              <a:t>fortran</a:t>
            </a:r>
            <a:r>
              <a:rPr lang="el-GR" sz="9600" dirty="0"/>
              <a:t> ανήκουν στη κατηγορία των </a:t>
            </a:r>
            <a:r>
              <a:rPr lang="el-GR" sz="9600" dirty="0" err="1"/>
              <a:t>Υποπρογραμμάτων</a:t>
            </a:r>
            <a:r>
              <a:rPr lang="el-GR" sz="9600" dirty="0"/>
              <a:t>, είναι δευτερεύουσες αυτοτελείς διαδικασίες, και είναι τριών ειδών:</a:t>
            </a:r>
          </a:p>
          <a:p>
            <a:r>
              <a:rPr lang="el-GR" sz="9600" dirty="0"/>
              <a:t>οι </a:t>
            </a:r>
            <a:r>
              <a:rPr lang="el-GR" sz="9600" u="sng" dirty="0">
                <a:solidFill>
                  <a:srgbClr val="004A82"/>
                </a:solidFill>
              </a:rPr>
              <a:t>Συναρτήσεις</a:t>
            </a:r>
            <a:r>
              <a:rPr lang="el-GR" sz="9600" dirty="0"/>
              <a:t> που δηλώνονται με την εντολή FUNCTION,</a:t>
            </a:r>
          </a:p>
          <a:p>
            <a:r>
              <a:rPr lang="el-GR" sz="9600" dirty="0"/>
              <a:t>οι </a:t>
            </a:r>
            <a:r>
              <a:rPr lang="el-GR" sz="9600" u="sng" dirty="0">
                <a:solidFill>
                  <a:srgbClr val="004A82"/>
                </a:solidFill>
              </a:rPr>
              <a:t>Υπορουτίνες</a:t>
            </a:r>
            <a:r>
              <a:rPr lang="el-GR" sz="9600" dirty="0"/>
              <a:t> που δηλώνονται με την εντολή SUBROUTINE, και,</a:t>
            </a:r>
          </a:p>
          <a:p>
            <a:r>
              <a:rPr lang="el-GR" sz="9600" dirty="0"/>
              <a:t>οι πιο </a:t>
            </a:r>
            <a:r>
              <a:rPr lang="el-GR" sz="9600" u="sng" dirty="0">
                <a:solidFill>
                  <a:srgbClr val="004A82"/>
                </a:solidFill>
              </a:rPr>
              <a:t>σύνθετες </a:t>
            </a:r>
            <a:r>
              <a:rPr lang="el-GR" sz="9600" u="sng" dirty="0" err="1">
                <a:solidFill>
                  <a:srgbClr val="004A82"/>
                </a:solidFill>
              </a:rPr>
              <a:t>Λογισμικές</a:t>
            </a:r>
            <a:r>
              <a:rPr lang="el-GR" sz="9600" u="sng" dirty="0">
                <a:solidFill>
                  <a:srgbClr val="004A82"/>
                </a:solidFill>
              </a:rPr>
              <a:t> Μονάδες</a:t>
            </a:r>
            <a:r>
              <a:rPr lang="el-GR" sz="9600" dirty="0"/>
              <a:t> που δηλώνονται με την εντολή MODULE.</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30887494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004A82"/>
                </a:solidFill>
              </a:rPr>
              <a:t>Συναρτήσεις (</a:t>
            </a:r>
            <a:r>
              <a:rPr lang="en-US" dirty="0" smtClean="0">
                <a:solidFill>
                  <a:srgbClr val="004A82"/>
                </a:solidFill>
              </a:rPr>
              <a:t>Functions)</a:t>
            </a:r>
            <a:endParaRPr lang="el-GR" dirty="0">
              <a:solidFill>
                <a:srgbClr val="004A82"/>
              </a:solidFill>
            </a:endParaRPr>
          </a:p>
        </p:txBody>
      </p:sp>
      <p:sp>
        <p:nvSpPr>
          <p:cNvPr id="3" name="Θέση περιεχομένου 2"/>
          <p:cNvSpPr>
            <a:spLocks noGrp="1"/>
          </p:cNvSpPr>
          <p:nvPr>
            <p:ph idx="1"/>
          </p:nvPr>
        </p:nvSpPr>
        <p:spPr>
          <a:xfrm>
            <a:off x="454108" y="877664"/>
            <a:ext cx="8229600" cy="5661248"/>
          </a:xfrm>
        </p:spPr>
        <p:txBody>
          <a:bodyPr>
            <a:normAutofit fontScale="55000" lnSpcReduction="20000"/>
          </a:bodyPr>
          <a:lstStyle/>
          <a:p>
            <a:pPr>
              <a:buNone/>
            </a:pPr>
            <a:r>
              <a:rPr lang="el-GR" sz="4000" dirty="0"/>
              <a:t>Ο κώδικας κάθε συνάρτησης αρχίζει με την εντολή </a:t>
            </a:r>
            <a:r>
              <a:rPr lang="el-GR" sz="4000" b="1" dirty="0"/>
              <a:t>FUNCTION</a:t>
            </a:r>
            <a:r>
              <a:rPr lang="el-GR" sz="4000" dirty="0"/>
              <a:t> και τελειώνει με την </a:t>
            </a:r>
            <a:r>
              <a:rPr lang="el-GR" sz="4000" b="1" dirty="0"/>
              <a:t>END</a:t>
            </a:r>
            <a:r>
              <a:rPr lang="el-GR" sz="4000" dirty="0"/>
              <a:t>. Έστω για παράδειγμα μια συνάρτηση που υπολογίζει το εμβαδόν τριγώνου από τις 3 πλευρές:</a:t>
            </a:r>
          </a:p>
          <a:p>
            <a:pPr>
              <a:buNone/>
            </a:pPr>
            <a:r>
              <a:rPr lang="el-GR" sz="3400" dirty="0"/>
              <a:t>	</a:t>
            </a:r>
            <a:r>
              <a:rPr lang="el-GR" sz="3600" dirty="0"/>
              <a:t>REAL FUNCTION </a:t>
            </a:r>
            <a:r>
              <a:rPr lang="el-GR" sz="3600" b="1" dirty="0" err="1"/>
              <a:t>Embadon</a:t>
            </a:r>
            <a:r>
              <a:rPr lang="el-GR" sz="3600" dirty="0"/>
              <a:t>(</a:t>
            </a:r>
            <a:r>
              <a:rPr lang="el-GR" sz="3600" dirty="0" err="1"/>
              <a:t>a,b,c</a:t>
            </a:r>
            <a:r>
              <a:rPr lang="el-GR" sz="3600" dirty="0"/>
              <a:t>)</a:t>
            </a:r>
            <a:br>
              <a:rPr lang="el-GR" sz="3600" dirty="0"/>
            </a:br>
            <a:r>
              <a:rPr lang="el-GR" sz="3600" dirty="0"/>
              <a:t>IMPLICIT NONE</a:t>
            </a:r>
            <a:br>
              <a:rPr lang="el-GR" sz="3600" dirty="0"/>
            </a:br>
            <a:r>
              <a:rPr lang="el-GR" sz="3600" dirty="0"/>
              <a:t>  REAL:: a, b, c, t</a:t>
            </a:r>
            <a:br>
              <a:rPr lang="el-GR" sz="3600" dirty="0"/>
            </a:br>
            <a:r>
              <a:rPr lang="el-GR" sz="3600" dirty="0"/>
              <a:t>  </a:t>
            </a:r>
            <a:r>
              <a:rPr lang="el-GR" sz="3600" dirty="0" err="1"/>
              <a:t>t</a:t>
            </a:r>
            <a:r>
              <a:rPr lang="el-GR" sz="3600" dirty="0"/>
              <a:t> = (</a:t>
            </a:r>
            <a:r>
              <a:rPr lang="el-GR" sz="3600" dirty="0" err="1"/>
              <a:t>a+b+c</a:t>
            </a:r>
            <a:r>
              <a:rPr lang="el-GR" sz="3600" dirty="0"/>
              <a:t>)/2.0</a:t>
            </a:r>
            <a:br>
              <a:rPr lang="el-GR" sz="3600" dirty="0"/>
            </a:br>
            <a:r>
              <a:rPr lang="el-GR" sz="3600" dirty="0"/>
              <a:t>  </a:t>
            </a:r>
            <a:r>
              <a:rPr lang="el-GR" sz="3600" b="1" dirty="0" err="1"/>
              <a:t>Embadon</a:t>
            </a:r>
            <a:r>
              <a:rPr lang="el-GR" sz="3600" dirty="0"/>
              <a:t> = SQRT (t*(t-a)*(t-b)*(t-c))</a:t>
            </a:r>
            <a:br>
              <a:rPr lang="el-GR" sz="3600" dirty="0"/>
            </a:br>
            <a:r>
              <a:rPr lang="el-GR" sz="3600" dirty="0"/>
              <a:t>END</a:t>
            </a:r>
          </a:p>
          <a:p>
            <a:pPr>
              <a:buNone/>
            </a:pPr>
            <a:r>
              <a:rPr lang="el-GR" sz="4000" dirty="0"/>
              <a:t>Η εντολή FUNCTION δηλώνει τα εξής: η συνάρτηση λέγεται </a:t>
            </a:r>
            <a:r>
              <a:rPr lang="el-GR" sz="4000" dirty="0" err="1"/>
              <a:t>Embadon</a:t>
            </a:r>
            <a:r>
              <a:rPr lang="el-GR" sz="4000" dirty="0"/>
              <a:t>, δέχεται 3 δεδομένα (</a:t>
            </a:r>
            <a:r>
              <a:rPr lang="el-GR" sz="4000" dirty="0" err="1"/>
              <a:t>a,b,c</a:t>
            </a:r>
            <a:r>
              <a:rPr lang="el-GR" sz="4000" dirty="0"/>
              <a:t>) και επιστρέφει μια πραγματική τιμή (REAL). Η τιμή υπολογίζεται στο σώμα της συνάρτησης στο σημείο που εμφανίζεται το όνομά της σαν καταχώρηση ( </a:t>
            </a:r>
            <a:r>
              <a:rPr lang="el-GR" sz="4000" dirty="0" err="1"/>
              <a:t>Embadon</a:t>
            </a:r>
            <a:r>
              <a:rPr lang="el-GR" sz="4000" dirty="0"/>
              <a:t> = ... ).</a:t>
            </a:r>
          </a:p>
          <a:p>
            <a:pPr>
              <a:buNone/>
            </a:pPr>
            <a:r>
              <a:rPr lang="el-GR" sz="4000" dirty="0"/>
              <a:t>Στο κυρίως πρόγραμμα δηλώνουμε και καλούμε τη συνάρτηση με το όνομά της δίνοντας τιμές στα δεδομένα της παρένθεσης από μεταβλητές του κυρίως προγράμματος:</a:t>
            </a:r>
          </a:p>
          <a:p>
            <a:pPr>
              <a:buNone/>
            </a:pPr>
            <a:r>
              <a:rPr lang="el-GR" sz="3400" dirty="0"/>
              <a:t>	</a:t>
            </a:r>
            <a:r>
              <a:rPr lang="el-GR" sz="3600" dirty="0"/>
              <a:t>  REAL:: </a:t>
            </a:r>
            <a:r>
              <a:rPr lang="el-GR" sz="3600" b="1" dirty="0" err="1"/>
              <a:t>Embadon</a:t>
            </a:r>
            <a:r>
              <a:rPr lang="el-GR" sz="3600" dirty="0"/>
              <a:t> </a:t>
            </a:r>
            <a:br>
              <a:rPr lang="el-GR" sz="3600" dirty="0"/>
            </a:br>
            <a:r>
              <a:rPr lang="el-GR" sz="3600" dirty="0"/>
              <a:t>...</a:t>
            </a:r>
            <a:br>
              <a:rPr lang="el-GR" sz="3600" dirty="0"/>
            </a:br>
            <a:r>
              <a:rPr lang="el-GR" sz="3600" dirty="0"/>
              <a:t>  S = 4 * </a:t>
            </a:r>
            <a:r>
              <a:rPr lang="el-GR" sz="3600" b="1" dirty="0" err="1"/>
              <a:t>Embadon</a:t>
            </a:r>
            <a:r>
              <a:rPr lang="el-GR" sz="3600" dirty="0"/>
              <a:t>(a1,b1,c1) + ...</a:t>
            </a:r>
          </a:p>
          <a:p>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39597775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004A82"/>
                </a:solidFill>
              </a:rPr>
              <a:t>Συναρτήσεις εντολής</a:t>
            </a:r>
            <a:endParaRPr lang="el-GR" dirty="0">
              <a:solidFill>
                <a:srgbClr val="004A82"/>
              </a:solidFill>
            </a:endParaRPr>
          </a:p>
        </p:txBody>
      </p:sp>
      <p:sp>
        <p:nvSpPr>
          <p:cNvPr id="3" name="Θέση περιεχομένου 2"/>
          <p:cNvSpPr>
            <a:spLocks noGrp="1"/>
          </p:cNvSpPr>
          <p:nvPr>
            <p:ph idx="1"/>
          </p:nvPr>
        </p:nvSpPr>
        <p:spPr/>
        <p:txBody>
          <a:bodyPr>
            <a:normAutofit fontScale="77500" lnSpcReduction="20000"/>
          </a:bodyPr>
          <a:lstStyle/>
          <a:p>
            <a:pPr>
              <a:buNone/>
            </a:pPr>
            <a:r>
              <a:rPr lang="el-GR" sz="3400" dirty="0"/>
              <a:t>Απλές συναρτήσεις μπορούν να δημιουργηθούν και </a:t>
            </a:r>
            <a:r>
              <a:rPr lang="el-GR" sz="3400" b="1" dirty="0"/>
              <a:t>μέσα σε ένα πρόγραμμα χωρίς τη χρήση της FUNCTION</a:t>
            </a:r>
            <a:r>
              <a:rPr lang="el-GR" sz="3400" dirty="0"/>
              <a:t>, αρκεί να περιγράφονται σε </a:t>
            </a:r>
            <a:r>
              <a:rPr lang="el-GR" sz="3400" b="1" dirty="0"/>
              <a:t>μια μόνο εντολή</a:t>
            </a:r>
            <a:r>
              <a:rPr lang="el-GR" sz="3400" dirty="0"/>
              <a:t>. Οι </a:t>
            </a:r>
            <a:r>
              <a:rPr lang="el-GR" sz="3400" b="1" dirty="0"/>
              <a:t>συναρτήσεις εντολής </a:t>
            </a:r>
            <a:r>
              <a:rPr lang="el-GR" sz="3400" dirty="0"/>
              <a:t>ισχύουν μόνο για το συγκεκριμένο πρόγραμμα. Π.χ.</a:t>
            </a:r>
          </a:p>
          <a:p>
            <a:pPr>
              <a:buNone/>
            </a:pPr>
            <a:r>
              <a:rPr lang="el-GR" sz="3400" dirty="0"/>
              <a:t>	</a:t>
            </a:r>
            <a:r>
              <a:rPr lang="el-GR" sz="3100" dirty="0"/>
              <a:t>PROGRAM</a:t>
            </a:r>
            <a:br>
              <a:rPr lang="el-GR" sz="3100" dirty="0"/>
            </a:br>
            <a:r>
              <a:rPr lang="el-GR" sz="3100" dirty="0"/>
              <a:t>  REAL:: A, B, C, </a:t>
            </a:r>
            <a:r>
              <a:rPr lang="el-GR" sz="3100" dirty="0" err="1"/>
              <a:t>MesosOros</a:t>
            </a:r>
            <a:r>
              <a:rPr lang="el-GR" sz="3100" dirty="0"/>
              <a:t>, P,... ! Τύπος της συνάρτησης</a:t>
            </a:r>
            <a:br>
              <a:rPr lang="el-GR" sz="3100" dirty="0"/>
            </a:br>
            <a:r>
              <a:rPr lang="el-GR" sz="3100" dirty="0"/>
              <a:t>...</a:t>
            </a:r>
            <a:br>
              <a:rPr lang="el-GR" sz="3100" dirty="0"/>
            </a:br>
            <a:r>
              <a:rPr lang="el-GR" sz="3100" dirty="0"/>
              <a:t>  </a:t>
            </a:r>
            <a:r>
              <a:rPr lang="el-GR" sz="3100" b="1" dirty="0" err="1"/>
              <a:t>MesosOros</a:t>
            </a:r>
            <a:r>
              <a:rPr lang="el-GR" sz="3100" b="1" dirty="0"/>
              <a:t>(A,B,C) = (A+B+C)/3.</a:t>
            </a:r>
            <a:r>
              <a:rPr lang="el-GR" sz="3100" dirty="0"/>
              <a:t> ! Ορισμός της συνάρτησης</a:t>
            </a:r>
            <a:br>
              <a:rPr lang="el-GR" sz="3100" dirty="0"/>
            </a:br>
            <a:r>
              <a:rPr lang="el-GR" sz="3100" dirty="0"/>
              <a:t>...</a:t>
            </a:r>
            <a:br>
              <a:rPr lang="el-GR" sz="3100" dirty="0"/>
            </a:br>
            <a:r>
              <a:rPr lang="el-GR" sz="3100" dirty="0"/>
              <a:t>  </a:t>
            </a:r>
            <a:r>
              <a:rPr lang="el-GR" sz="3100" dirty="0" err="1"/>
              <a:t>mo</a:t>
            </a:r>
            <a:r>
              <a:rPr lang="el-GR" sz="3100" dirty="0"/>
              <a:t> = </a:t>
            </a:r>
            <a:r>
              <a:rPr lang="el-GR" sz="3100" b="1" dirty="0" err="1"/>
              <a:t>MesosOros</a:t>
            </a:r>
            <a:r>
              <a:rPr lang="el-GR" sz="3100" dirty="0"/>
              <a:t>(TEST1,TEST2,XLAB) ! Χρήσεις της συνάρτησης</a:t>
            </a:r>
            <a:br>
              <a:rPr lang="el-GR" sz="3100" dirty="0"/>
            </a:br>
            <a:r>
              <a:rPr lang="el-GR" sz="3100" dirty="0"/>
              <a:t>...</a:t>
            </a:r>
            <a:br>
              <a:rPr lang="el-GR" sz="3100" dirty="0"/>
            </a:br>
            <a:r>
              <a:rPr lang="el-GR" sz="3100" dirty="0"/>
              <a:t>  IF (</a:t>
            </a:r>
            <a:r>
              <a:rPr lang="el-GR" sz="3100" b="1" dirty="0" err="1"/>
              <a:t>MesosOros</a:t>
            </a:r>
            <a:r>
              <a:rPr lang="el-GR" sz="3100" dirty="0"/>
              <a:t>(P,D,Q) .LT. </a:t>
            </a:r>
            <a:r>
              <a:rPr lang="el-GR" sz="3100" b="1" dirty="0" err="1"/>
              <a:t>MesosOros</a:t>
            </a:r>
            <a:r>
              <a:rPr lang="el-GR" sz="3100" dirty="0"/>
              <a:t>(X,Y,Z)) STOP</a:t>
            </a:r>
            <a:br>
              <a:rPr lang="el-GR" sz="3100" dirty="0"/>
            </a:br>
            <a:r>
              <a:rPr lang="el-GR" sz="3100" dirty="0"/>
              <a:t>...</a:t>
            </a:r>
            <a:br>
              <a:rPr lang="el-GR" sz="3100" dirty="0"/>
            </a:br>
            <a:r>
              <a:rPr lang="el-GR" sz="3100" dirty="0"/>
              <a:t>END</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24258540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err="1" smtClean="0">
                <a:solidFill>
                  <a:srgbClr val="004A82"/>
                </a:solidFill>
              </a:rPr>
              <a:t>Υποπρογράμματα</a:t>
            </a:r>
            <a:r>
              <a:rPr lang="el-GR" dirty="0" smtClean="0">
                <a:solidFill>
                  <a:srgbClr val="004A82"/>
                </a:solidFill>
              </a:rPr>
              <a:t>/Υπορουτίνες </a:t>
            </a:r>
            <a:br>
              <a:rPr lang="el-GR" dirty="0" smtClean="0">
                <a:solidFill>
                  <a:srgbClr val="004A82"/>
                </a:solidFill>
              </a:rPr>
            </a:br>
            <a:r>
              <a:rPr lang="el-GR" dirty="0" smtClean="0">
                <a:solidFill>
                  <a:srgbClr val="004A82"/>
                </a:solidFill>
              </a:rPr>
              <a:t>(</a:t>
            </a:r>
            <a:r>
              <a:rPr lang="en-US" dirty="0" smtClean="0">
                <a:solidFill>
                  <a:srgbClr val="004A82"/>
                </a:solidFill>
              </a:rPr>
              <a:t>Subroutines)</a:t>
            </a:r>
            <a:r>
              <a:rPr lang="el-GR" dirty="0" smtClean="0">
                <a:solidFill>
                  <a:srgbClr val="004A82"/>
                </a:solidFill>
              </a:rPr>
              <a:t> </a:t>
            </a:r>
            <a:r>
              <a:rPr lang="el-GR" sz="3200" b="0" dirty="0" smtClean="0">
                <a:solidFill>
                  <a:srgbClr val="004A82"/>
                </a:solidFill>
              </a:rPr>
              <a:t>(1 από 2)</a:t>
            </a:r>
            <a:endParaRPr lang="el-GR" sz="3200" b="0" dirty="0">
              <a:solidFill>
                <a:srgbClr val="004A82"/>
              </a:solidFill>
            </a:endParaRPr>
          </a:p>
        </p:txBody>
      </p:sp>
      <p:sp>
        <p:nvSpPr>
          <p:cNvPr id="3" name="Θέση περιεχομένου 2"/>
          <p:cNvSpPr>
            <a:spLocks noGrp="1"/>
          </p:cNvSpPr>
          <p:nvPr>
            <p:ph idx="1"/>
          </p:nvPr>
        </p:nvSpPr>
        <p:spPr/>
        <p:txBody>
          <a:bodyPr>
            <a:normAutofit/>
          </a:bodyPr>
          <a:lstStyle/>
          <a:p>
            <a:pPr>
              <a:buNone/>
            </a:pPr>
            <a:r>
              <a:rPr lang="el-GR" sz="2400" dirty="0"/>
              <a:t>Ο κώδικας κάθε </a:t>
            </a:r>
            <a:r>
              <a:rPr lang="el-GR" sz="2400" dirty="0" err="1"/>
              <a:t>υπορουτίνας</a:t>
            </a:r>
            <a:r>
              <a:rPr lang="el-GR" sz="2400" dirty="0"/>
              <a:t> αρχίζει με την εντολή </a:t>
            </a:r>
            <a:r>
              <a:rPr lang="el-GR" sz="2400" b="1" dirty="0"/>
              <a:t>SUBROUTINE</a:t>
            </a:r>
            <a:r>
              <a:rPr lang="el-GR" sz="2400" dirty="0"/>
              <a:t> και τελειώνει με την εντολή </a:t>
            </a:r>
            <a:r>
              <a:rPr lang="el-GR" sz="2400" b="1" dirty="0"/>
              <a:t>END</a:t>
            </a:r>
            <a:r>
              <a:rPr lang="el-GR" sz="2400" dirty="0"/>
              <a:t>. Η εκτέλεσή μιας </a:t>
            </a:r>
            <a:r>
              <a:rPr lang="el-GR" sz="2400" dirty="0" err="1"/>
              <a:t>υπορουτίνας</a:t>
            </a:r>
            <a:r>
              <a:rPr lang="el-GR" sz="2400" dirty="0"/>
              <a:t> μπορεί να τελειώσει και νωρίτερα με τη χρήση της εντολής </a:t>
            </a:r>
            <a:r>
              <a:rPr lang="el-GR" sz="2400" b="1" dirty="0"/>
              <a:t>RETURN</a:t>
            </a:r>
            <a:r>
              <a:rPr lang="el-GR" sz="2400" dirty="0"/>
              <a:t> (όπως με την εντολή STOP στο κυρίως πρόγραμμα).</a:t>
            </a:r>
          </a:p>
          <a:p>
            <a:pPr>
              <a:buNone/>
            </a:pPr>
            <a:r>
              <a:rPr lang="el-GR" sz="2400" dirty="0"/>
              <a:t>Π.χ., Το παράδειγμα που υπολογίζει το εμβαδόν τριγώνου από τις 3 πλευρές, γραμμένο σαν </a:t>
            </a:r>
            <a:r>
              <a:rPr lang="el-GR" sz="2400" dirty="0" err="1"/>
              <a:t>υπορουτίνα</a:t>
            </a:r>
            <a:r>
              <a:rPr lang="el-GR" sz="2400" dirty="0"/>
              <a:t> θα είναι:</a:t>
            </a:r>
          </a:p>
          <a:p>
            <a:pPr>
              <a:buNone/>
            </a:pPr>
            <a:r>
              <a:rPr lang="el-GR" dirty="0"/>
              <a:t>	</a:t>
            </a:r>
            <a:r>
              <a:rPr lang="el-GR" sz="2200" dirty="0"/>
              <a:t>SUBROUTINE </a:t>
            </a:r>
            <a:r>
              <a:rPr lang="el-GR" sz="2200" b="1" dirty="0" err="1"/>
              <a:t>EmbadoTrigwnou</a:t>
            </a:r>
            <a:r>
              <a:rPr lang="el-GR" sz="2200" dirty="0"/>
              <a:t>(</a:t>
            </a:r>
            <a:r>
              <a:rPr lang="el-GR" sz="2200" dirty="0" err="1"/>
              <a:t>a,b,c,</a:t>
            </a:r>
            <a:r>
              <a:rPr lang="el-GR" sz="2200" b="1" dirty="0" err="1"/>
              <a:t>Emb</a:t>
            </a:r>
            <a:r>
              <a:rPr lang="el-GR" sz="2200" dirty="0"/>
              <a:t>)</a:t>
            </a:r>
            <a:br>
              <a:rPr lang="el-GR" sz="2200" dirty="0"/>
            </a:br>
            <a:r>
              <a:rPr lang="el-GR" sz="2200" dirty="0"/>
              <a:t>IMPLICIT NONE</a:t>
            </a:r>
            <a:br>
              <a:rPr lang="el-GR" sz="2200" dirty="0"/>
            </a:br>
            <a:r>
              <a:rPr lang="el-GR" sz="2200" dirty="0"/>
              <a:t>  REAL a, b, c, t, </a:t>
            </a:r>
            <a:r>
              <a:rPr lang="el-GR" sz="2200" dirty="0" err="1"/>
              <a:t>Emb</a:t>
            </a:r>
            <a:r>
              <a:rPr lang="el-GR" sz="2200" dirty="0"/>
              <a:t/>
            </a:r>
            <a:br>
              <a:rPr lang="el-GR" sz="2200" dirty="0"/>
            </a:br>
            <a:r>
              <a:rPr lang="el-GR" sz="2200" dirty="0"/>
              <a:t>  t = (</a:t>
            </a:r>
            <a:r>
              <a:rPr lang="el-GR" sz="2200" dirty="0" err="1"/>
              <a:t>a+b+c</a:t>
            </a:r>
            <a:r>
              <a:rPr lang="el-GR" sz="2200" dirty="0"/>
              <a:t>)/2.0</a:t>
            </a:r>
            <a:br>
              <a:rPr lang="el-GR" sz="2200" dirty="0"/>
            </a:br>
            <a:r>
              <a:rPr lang="el-GR" sz="2200" dirty="0"/>
              <a:t>  </a:t>
            </a:r>
            <a:r>
              <a:rPr lang="el-GR" sz="2200" b="1" dirty="0" err="1"/>
              <a:t>Emb</a:t>
            </a:r>
            <a:r>
              <a:rPr lang="el-GR" sz="2200" dirty="0"/>
              <a:t> = SQRT (t*(t-a)*(t-b)*(t-c))</a:t>
            </a:r>
            <a:br>
              <a:rPr lang="el-GR" sz="2200" dirty="0"/>
            </a:br>
            <a:r>
              <a:rPr lang="el-GR" sz="2200" dirty="0"/>
              <a:t>END</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867385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084077"/>
                </a:solidFill>
              </a:rPr>
              <a:t>Πίνακες </a:t>
            </a:r>
            <a:r>
              <a:rPr lang="el-GR" sz="3200" b="0" dirty="0" smtClean="0">
                <a:solidFill>
                  <a:srgbClr val="084077"/>
                </a:solidFill>
              </a:rPr>
              <a:t>(1 από 5)</a:t>
            </a:r>
            <a:endParaRPr lang="el-GR" sz="3200" b="0" dirty="0">
              <a:solidFill>
                <a:srgbClr val="084077"/>
              </a:solidFill>
            </a:endParaRPr>
          </a:p>
        </p:txBody>
      </p:sp>
      <p:sp>
        <p:nvSpPr>
          <p:cNvPr id="3" name="Θέση περιεχομένου 2"/>
          <p:cNvSpPr>
            <a:spLocks noGrp="1"/>
          </p:cNvSpPr>
          <p:nvPr>
            <p:ph idx="1"/>
          </p:nvPr>
        </p:nvSpPr>
        <p:spPr>
          <a:xfrm>
            <a:off x="457200" y="1196752"/>
            <a:ext cx="8229600" cy="5661248"/>
          </a:xfrm>
        </p:spPr>
        <p:txBody>
          <a:bodyPr>
            <a:normAutofit fontScale="92500" lnSpcReduction="10000"/>
          </a:bodyPr>
          <a:lstStyle/>
          <a:p>
            <a:r>
              <a:rPr lang="el-GR" sz="2500" dirty="0"/>
              <a:t>Τα μητρώα δηλώνονται στην αρχή του προγράμματος, όπως και οι άλλες μεταβλητές, με τις γνωστές εντολές δηλώσεων (</a:t>
            </a:r>
            <a:r>
              <a:rPr lang="en-US" sz="2500" dirty="0"/>
              <a:t>REAL, INTEGER, ...) </a:t>
            </a:r>
            <a:r>
              <a:rPr lang="el-GR" sz="2500" dirty="0"/>
              <a:t>με τη διαφορά ότι πρέπει πάντοτε να συνοδεύονται από τους αριθμούς που δηλώνουν τις διαστάσεις τους. Σε περιπτώσεις πολλών ίδιων πινάκων χρησιμοποιούμε τη κοινή δήλωση διαστάσεων με τη </a:t>
            </a:r>
            <a:r>
              <a:rPr lang="en-US" sz="2500" dirty="0"/>
              <a:t>DIMENSION. </a:t>
            </a:r>
            <a:r>
              <a:rPr lang="el-GR" sz="2500" dirty="0"/>
              <a:t>Π.χ.:</a:t>
            </a:r>
          </a:p>
          <a:p>
            <a:pPr marL="400050" lvl="1" indent="0">
              <a:buNone/>
            </a:pPr>
            <a:r>
              <a:rPr lang="en-US" sz="2500" dirty="0" smtClean="0"/>
              <a:t>INTEGER</a:t>
            </a:r>
            <a:r>
              <a:rPr lang="en-US" sz="2500" dirty="0"/>
              <a:t>:: </a:t>
            </a:r>
            <a:r>
              <a:rPr lang="en-US" sz="2500" dirty="0" err="1"/>
              <a:t>pinakas</a:t>
            </a:r>
            <a:r>
              <a:rPr lang="en-US" sz="2500" dirty="0"/>
              <a:t>(1:2,1:3)</a:t>
            </a:r>
            <a:br>
              <a:rPr lang="en-US" sz="2500" dirty="0"/>
            </a:br>
            <a:r>
              <a:rPr lang="en-US" sz="2500" dirty="0"/>
              <a:t>INTEGER, DIMENSION(2,3):: pinakas1, pinakas2, sum</a:t>
            </a:r>
            <a:br>
              <a:rPr lang="en-US" sz="2500" dirty="0"/>
            </a:br>
            <a:r>
              <a:rPr lang="en-US" sz="2500" dirty="0"/>
              <a:t>REAL:: A(3), </a:t>
            </a:r>
            <a:r>
              <a:rPr lang="en-US" sz="2500" dirty="0" err="1"/>
              <a:t>pinakas</a:t>
            </a:r>
            <a:r>
              <a:rPr lang="en-US" sz="2500" dirty="0"/>
              <a:t>(4,4,6)</a:t>
            </a:r>
            <a:br>
              <a:rPr lang="en-US" sz="2500" dirty="0"/>
            </a:br>
            <a:r>
              <a:rPr lang="en-US" sz="2500" dirty="0"/>
              <a:t>REAL, DIMENSION(3):: </a:t>
            </a:r>
            <a:r>
              <a:rPr lang="en-US" sz="2500" dirty="0" err="1"/>
              <a:t>SimeioA</a:t>
            </a:r>
            <a:r>
              <a:rPr lang="en-US" sz="2500" dirty="0"/>
              <a:t>, </a:t>
            </a:r>
            <a:r>
              <a:rPr lang="en-US" sz="2500" dirty="0" err="1"/>
              <a:t>SimeioB</a:t>
            </a:r>
            <a:r>
              <a:rPr lang="en-US" sz="2500" dirty="0"/>
              <a:t>, </a:t>
            </a:r>
            <a:r>
              <a:rPr lang="en-US" sz="2500" dirty="0" err="1"/>
              <a:t>SimeioC</a:t>
            </a:r>
            <a:r>
              <a:rPr lang="en-US" sz="2500" dirty="0"/>
              <a:t/>
            </a:r>
            <a:br>
              <a:rPr lang="en-US" sz="2500" dirty="0"/>
            </a:br>
            <a:r>
              <a:rPr lang="en-US" sz="2500" dirty="0"/>
              <a:t>CHARACTER:: </a:t>
            </a:r>
            <a:r>
              <a:rPr lang="en-US" sz="2500" dirty="0" err="1"/>
              <a:t>OnomaSpoudasti</a:t>
            </a:r>
            <a:r>
              <a:rPr lang="en-US" sz="2500" dirty="0"/>
              <a:t>(150)*20</a:t>
            </a:r>
            <a:br>
              <a:rPr lang="en-US" sz="2500" dirty="0"/>
            </a:br>
            <a:r>
              <a:rPr lang="en-US" sz="2500" dirty="0"/>
              <a:t>CHARACTER(LEN=20), DIMENSION(150):: </a:t>
            </a:r>
            <a:r>
              <a:rPr lang="en-US" sz="2500" dirty="0" err="1"/>
              <a:t>OnomaSpoudasti</a:t>
            </a:r>
            <a:r>
              <a:rPr lang="en-US" sz="2500" dirty="0"/>
              <a:t/>
            </a:r>
            <a:br>
              <a:rPr lang="en-US" sz="2500" dirty="0"/>
            </a:br>
            <a:r>
              <a:rPr lang="en-US" sz="2500" dirty="0"/>
              <a:t>REAL:: B(0:15), c1(-100:100)</a:t>
            </a:r>
            <a:br>
              <a:rPr lang="en-US" sz="2500" dirty="0"/>
            </a:br>
            <a:r>
              <a:rPr lang="en-US" sz="2500" dirty="0"/>
              <a:t>REAL:: D(4) = (/ 2.0, 4.0, 6.0, 8.0 /)</a:t>
            </a:r>
            <a:br>
              <a:rPr lang="en-US" sz="2500" dirty="0"/>
            </a:br>
            <a:r>
              <a:rPr lang="en-US" sz="2500" dirty="0"/>
              <a:t>REAL:: e(9) = (/ (</a:t>
            </a:r>
            <a:r>
              <a:rPr lang="en-US" sz="2500" dirty="0" err="1"/>
              <a:t>i</a:t>
            </a:r>
            <a:r>
              <a:rPr lang="en-US" sz="2500" dirty="0"/>
              <a:t>, </a:t>
            </a:r>
            <a:r>
              <a:rPr lang="en-US" sz="2500" dirty="0" err="1"/>
              <a:t>i</a:t>
            </a:r>
            <a:r>
              <a:rPr lang="en-US" sz="2500" dirty="0"/>
              <a:t>=1,9) /)</a:t>
            </a:r>
            <a:br>
              <a:rPr lang="en-US" sz="2500" dirty="0"/>
            </a:br>
            <a:r>
              <a:rPr lang="en-US" sz="2500" dirty="0"/>
              <a:t>INTEGER, PARAMETER, DIMENSION(2):: k=(/ 10, 20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8115586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err="1">
                <a:solidFill>
                  <a:srgbClr val="004A82"/>
                </a:solidFill>
              </a:rPr>
              <a:t>Υποπρογράμματα</a:t>
            </a:r>
            <a:r>
              <a:rPr lang="el-GR" sz="4400" dirty="0">
                <a:solidFill>
                  <a:srgbClr val="004A82"/>
                </a:solidFill>
              </a:rPr>
              <a:t>/Υπορουτίνες </a:t>
            </a:r>
            <a:br>
              <a:rPr lang="el-GR" sz="4400" dirty="0">
                <a:solidFill>
                  <a:srgbClr val="004A82"/>
                </a:solidFill>
              </a:rPr>
            </a:br>
            <a:r>
              <a:rPr lang="el-GR" sz="4400" dirty="0">
                <a:solidFill>
                  <a:srgbClr val="004A82"/>
                </a:solidFill>
              </a:rPr>
              <a:t>(</a:t>
            </a:r>
            <a:r>
              <a:rPr lang="en-US" sz="4400" dirty="0">
                <a:solidFill>
                  <a:srgbClr val="004A82"/>
                </a:solidFill>
              </a:rPr>
              <a:t>Subroutines)</a:t>
            </a:r>
            <a:r>
              <a:rPr lang="el-GR" sz="4400" dirty="0">
                <a:solidFill>
                  <a:srgbClr val="004A82"/>
                </a:solidFill>
              </a:rPr>
              <a:t> </a:t>
            </a:r>
            <a:r>
              <a:rPr lang="el-GR" sz="3600" b="0" dirty="0" smtClean="0">
                <a:solidFill>
                  <a:srgbClr val="004A82"/>
                </a:solidFill>
              </a:rPr>
              <a:t>(2 </a:t>
            </a:r>
            <a:r>
              <a:rPr lang="el-GR" sz="3600" b="0" dirty="0">
                <a:solidFill>
                  <a:srgbClr val="004A82"/>
                </a:solidFill>
              </a:rPr>
              <a:t>από 2)</a:t>
            </a:r>
            <a:endParaRPr lang="el-GR" sz="3600" dirty="0"/>
          </a:p>
        </p:txBody>
      </p:sp>
      <p:sp>
        <p:nvSpPr>
          <p:cNvPr id="3" name="Θέση περιεχομένου 2"/>
          <p:cNvSpPr>
            <a:spLocks noGrp="1"/>
          </p:cNvSpPr>
          <p:nvPr>
            <p:ph idx="1"/>
          </p:nvPr>
        </p:nvSpPr>
        <p:spPr/>
        <p:txBody>
          <a:bodyPr>
            <a:normAutofit/>
          </a:bodyPr>
          <a:lstStyle/>
          <a:p>
            <a:pPr>
              <a:buNone/>
            </a:pPr>
            <a:r>
              <a:rPr lang="el-GR" sz="2400" dirty="0"/>
              <a:t>Η εντολή SUBROUTINE δηλώνει τα εξής: η </a:t>
            </a:r>
            <a:r>
              <a:rPr lang="el-GR" sz="2400" dirty="0" err="1"/>
              <a:t>υπορουτίνα</a:t>
            </a:r>
            <a:r>
              <a:rPr lang="el-GR" sz="2400" dirty="0"/>
              <a:t> λέγεται </a:t>
            </a:r>
            <a:r>
              <a:rPr lang="el-GR" sz="2400" dirty="0" err="1"/>
              <a:t>EmbadoTrigwnou</a:t>
            </a:r>
            <a:r>
              <a:rPr lang="el-GR" sz="2400" dirty="0"/>
              <a:t> και δέχεται ή επιστρέφει 4 δεδομένα (a, b, c, </a:t>
            </a:r>
            <a:r>
              <a:rPr lang="el-GR" sz="2400" dirty="0" err="1"/>
              <a:t>Emb</a:t>
            </a:r>
            <a:r>
              <a:rPr lang="el-GR" sz="2400" dirty="0"/>
              <a:t>). </a:t>
            </a:r>
          </a:p>
          <a:p>
            <a:pPr>
              <a:buNone/>
            </a:pPr>
            <a:r>
              <a:rPr lang="el-GR" sz="2400" dirty="0"/>
              <a:t>Στο κυρίως πρόγραμμα καλούμε την </a:t>
            </a:r>
            <a:r>
              <a:rPr lang="el-GR" sz="2400" dirty="0" err="1"/>
              <a:t>υπορουτίνα</a:t>
            </a:r>
            <a:r>
              <a:rPr lang="el-GR" sz="2400" dirty="0"/>
              <a:t> με την εντολή CALL, το όνομά της και τη παρένθεση με τα δεδομένα, δίνοντας τιμές από μεταβλητές του κυρίως προγράμματος. Το αποτέλεσμά της το παίρνουμε, μέσω της </a:t>
            </a:r>
            <a:r>
              <a:rPr lang="el-GR" sz="2400" dirty="0" err="1"/>
              <a:t>Emb</a:t>
            </a:r>
            <a:r>
              <a:rPr lang="el-GR" sz="2400" dirty="0"/>
              <a:t>, στη μεταβλητή </a:t>
            </a:r>
            <a:r>
              <a:rPr lang="el-GR" sz="2400" dirty="0" err="1"/>
              <a:t>Embad</a:t>
            </a:r>
            <a:r>
              <a:rPr lang="el-GR" sz="2400" dirty="0"/>
              <a:t> του κυρίως προγράμματος και μπορούμε να το χρησιμοποιούμε στις επόμενες εντολές.</a:t>
            </a:r>
            <a:r>
              <a:rPr lang="el-GR" dirty="0"/>
              <a:t/>
            </a:r>
            <a:br>
              <a:rPr lang="el-GR" dirty="0"/>
            </a:br>
            <a:r>
              <a:rPr lang="el-GR" dirty="0"/>
              <a:t> </a:t>
            </a:r>
            <a:r>
              <a:rPr lang="el-GR" sz="2800" dirty="0"/>
              <a:t> </a:t>
            </a:r>
            <a:r>
              <a:rPr lang="el-GR" sz="2200" dirty="0"/>
              <a:t>CALL </a:t>
            </a:r>
            <a:r>
              <a:rPr lang="el-GR" sz="2200" b="1" dirty="0" err="1"/>
              <a:t>EmbadoTrigwnou</a:t>
            </a:r>
            <a:r>
              <a:rPr lang="el-GR" sz="2200" dirty="0"/>
              <a:t>(a1,b1,c1,</a:t>
            </a:r>
            <a:r>
              <a:rPr lang="el-GR" sz="2200" b="1" dirty="0"/>
              <a:t>Embad</a:t>
            </a:r>
            <a:r>
              <a:rPr lang="el-GR" sz="2200" dirty="0"/>
              <a:t>) </a:t>
            </a:r>
            <a:br>
              <a:rPr lang="el-GR" sz="2200" dirty="0"/>
            </a:br>
            <a:r>
              <a:rPr lang="el-GR" sz="2200" dirty="0"/>
              <a:t>  S = </a:t>
            </a:r>
            <a:r>
              <a:rPr lang="el-GR" sz="2200" dirty="0" err="1"/>
              <a:t>Embad</a:t>
            </a:r>
            <a:r>
              <a:rPr lang="el-GR" sz="2200" dirty="0"/>
              <a:t> +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868389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smtClean="0">
                <a:solidFill>
                  <a:srgbClr val="004A82"/>
                </a:solidFill>
              </a:rPr>
              <a:t>Χειρισμός αρχείων με δεδομένα</a:t>
            </a:r>
            <a:br>
              <a:rPr lang="el-GR" sz="4400" dirty="0" smtClean="0">
                <a:solidFill>
                  <a:srgbClr val="004A82"/>
                </a:solidFill>
              </a:rPr>
            </a:br>
            <a:r>
              <a:rPr lang="el-GR" sz="3600" b="0" dirty="0" smtClean="0">
                <a:solidFill>
                  <a:srgbClr val="004A82"/>
                </a:solidFill>
              </a:rPr>
              <a:t>(1 από 2)</a:t>
            </a:r>
            <a:endParaRPr lang="el-GR" sz="3600" b="0" dirty="0">
              <a:solidFill>
                <a:srgbClr val="004A82"/>
              </a:solidFill>
            </a:endParaRPr>
          </a:p>
        </p:txBody>
      </p:sp>
      <p:sp>
        <p:nvSpPr>
          <p:cNvPr id="3" name="Θέση περιεχομένου 2"/>
          <p:cNvSpPr>
            <a:spLocks noGrp="1"/>
          </p:cNvSpPr>
          <p:nvPr>
            <p:ph idx="1"/>
          </p:nvPr>
        </p:nvSpPr>
        <p:spPr>
          <a:xfrm>
            <a:off x="457200" y="1196751"/>
            <a:ext cx="8229600" cy="5524723"/>
          </a:xfrm>
        </p:spPr>
        <p:txBody>
          <a:bodyPr>
            <a:normAutofit fontScale="62500" lnSpcReduction="20000"/>
          </a:bodyPr>
          <a:lstStyle/>
          <a:p>
            <a:pPr>
              <a:buNone/>
            </a:pPr>
            <a:r>
              <a:rPr lang="el-GR" sz="3500" b="1" dirty="0"/>
              <a:t>ΟΙ ΕΝΤΟΛΕΣ OPEN &amp; CLOSE</a:t>
            </a:r>
            <a:endParaRPr lang="el-GR" sz="3500" dirty="0"/>
          </a:p>
          <a:p>
            <a:pPr>
              <a:buNone/>
            </a:pPr>
            <a:r>
              <a:rPr lang="el-GR" sz="3500" dirty="0"/>
              <a:t>Αν θέλουμε να διαβάσουμε τα δεδομένα a &amp; b από ένα αρχείο data.txt που έχουμε στον φάκελο /</a:t>
            </a:r>
            <a:r>
              <a:rPr lang="el-GR" sz="3500" dirty="0" err="1"/>
              <a:t>temp</a:t>
            </a:r>
            <a:r>
              <a:rPr lang="el-GR" sz="3500" dirty="0"/>
              <a:t>, πρέπει πρώτα να το 'βαφτίσουμε' με έναν αριθμό και να το ανοίξουμε χρησιμοποιώντας την εντολή OPEN, πριν από τη πρώτη εντολή READ:</a:t>
            </a:r>
          </a:p>
          <a:p>
            <a:pPr>
              <a:buNone/>
            </a:pPr>
            <a:r>
              <a:rPr lang="el-GR" dirty="0"/>
              <a:t>	</a:t>
            </a:r>
            <a:r>
              <a:rPr lang="el-GR" sz="3500" dirty="0"/>
              <a:t>OPEN ( </a:t>
            </a:r>
            <a:r>
              <a:rPr lang="el-GR" sz="3500" b="1" dirty="0"/>
              <a:t>15</a:t>
            </a:r>
            <a:r>
              <a:rPr lang="el-GR" sz="3500" dirty="0"/>
              <a:t>, FILE='/</a:t>
            </a:r>
            <a:r>
              <a:rPr lang="el-GR" sz="3500" dirty="0" err="1"/>
              <a:t>temp</a:t>
            </a:r>
            <a:r>
              <a:rPr lang="el-GR" sz="3500" dirty="0"/>
              <a:t>/data.txt')</a:t>
            </a:r>
            <a:br>
              <a:rPr lang="el-GR" sz="3500" dirty="0"/>
            </a:br>
            <a:r>
              <a:rPr lang="el-GR" sz="3500" dirty="0"/>
              <a:t>READ (</a:t>
            </a:r>
            <a:r>
              <a:rPr lang="el-GR" sz="3500" b="1" dirty="0"/>
              <a:t>15</a:t>
            </a:r>
            <a:r>
              <a:rPr lang="el-GR" sz="3500" dirty="0"/>
              <a:t>,*) a, b</a:t>
            </a:r>
          </a:p>
          <a:p>
            <a:pPr>
              <a:buNone/>
            </a:pPr>
            <a:r>
              <a:rPr lang="el-GR" sz="3500" dirty="0"/>
              <a:t>Αντίστοιχα, για να γράψουμε τα αποτελέσματα μας σε ένα αρχείο π.χ., apotel.txt στον ίδιο φάκελο /</a:t>
            </a:r>
            <a:r>
              <a:rPr lang="el-GR" sz="3500" dirty="0" err="1"/>
              <a:t>temp</a:t>
            </a:r>
            <a:r>
              <a:rPr lang="el-GR" sz="3500" dirty="0"/>
              <a:t>, θα χρησιμοποιήσουμε τις εντολές:</a:t>
            </a:r>
          </a:p>
          <a:p>
            <a:pPr>
              <a:buNone/>
            </a:pPr>
            <a:r>
              <a:rPr lang="el-GR" dirty="0"/>
              <a:t>	</a:t>
            </a:r>
            <a:r>
              <a:rPr lang="el-GR" sz="3500" dirty="0"/>
              <a:t>OPEN ( </a:t>
            </a:r>
            <a:r>
              <a:rPr lang="el-GR" sz="3500" b="1" dirty="0"/>
              <a:t>16</a:t>
            </a:r>
            <a:r>
              <a:rPr lang="el-GR" sz="3500" dirty="0"/>
              <a:t>, FILE='/</a:t>
            </a:r>
            <a:r>
              <a:rPr lang="el-GR" sz="3500" dirty="0" err="1"/>
              <a:t>temp</a:t>
            </a:r>
            <a:r>
              <a:rPr lang="el-GR" sz="3500" dirty="0"/>
              <a:t>/apotel.txt')</a:t>
            </a:r>
            <a:br>
              <a:rPr lang="el-GR" sz="3500" dirty="0"/>
            </a:br>
            <a:r>
              <a:rPr lang="el-GR" sz="3500" dirty="0"/>
              <a:t>WRITE (</a:t>
            </a:r>
            <a:r>
              <a:rPr lang="el-GR" sz="3500" b="1" dirty="0"/>
              <a:t>16</a:t>
            </a:r>
            <a:r>
              <a:rPr lang="el-GR" sz="3500" dirty="0"/>
              <a:t>,*) ' </a:t>
            </a:r>
            <a:r>
              <a:rPr lang="el-GR" sz="3500" dirty="0" err="1"/>
              <a:t>Ta</a:t>
            </a:r>
            <a:r>
              <a:rPr lang="el-GR" sz="3500" dirty="0"/>
              <a:t> </a:t>
            </a:r>
            <a:r>
              <a:rPr lang="el-GR" sz="3500" dirty="0" err="1"/>
              <a:t>apotelesmata</a:t>
            </a:r>
            <a:r>
              <a:rPr lang="el-GR" sz="3500" dirty="0"/>
              <a:t> </a:t>
            </a:r>
            <a:r>
              <a:rPr lang="el-GR" sz="3500" dirty="0" err="1"/>
              <a:t>einai</a:t>
            </a:r>
            <a:r>
              <a:rPr lang="el-GR" sz="3500" dirty="0"/>
              <a:t>: ', a, b</a:t>
            </a:r>
          </a:p>
          <a:p>
            <a:pPr>
              <a:buNone/>
            </a:pPr>
            <a:r>
              <a:rPr lang="el-GR" sz="3500" dirty="0"/>
              <a:t>Όταν τελειώσει ένα πρόγραμμα με την END θα κλείσει τα αρχεία που ανοίξαμε για Ι/Ο. Αν θέλουμε να τα κλείσουμε νωρίτερα, χρησιμοποιούμε την εντολή CLOSE και τον αριθμό του αρχείου που ορίσαμε με την OPEN</a:t>
            </a:r>
          </a:p>
          <a:p>
            <a:pPr>
              <a:buNone/>
            </a:pPr>
            <a:r>
              <a:rPr lang="el-GR" sz="3400" dirty="0"/>
              <a:t>	</a:t>
            </a:r>
            <a:r>
              <a:rPr lang="el-GR" sz="3500" dirty="0"/>
              <a:t>CLOSE (</a:t>
            </a:r>
            <a:r>
              <a:rPr lang="el-GR" sz="3500" b="1" dirty="0"/>
              <a:t>15</a:t>
            </a:r>
            <a:r>
              <a:rPr lang="el-GR" sz="3500"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3704711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srgbClr val="004A82"/>
                </a:solidFill>
              </a:rPr>
              <a:t>Χειρισμός αρχείων με δεδομένα</a:t>
            </a:r>
            <a:br>
              <a:rPr lang="el-GR" sz="4400" dirty="0">
                <a:solidFill>
                  <a:srgbClr val="004A82"/>
                </a:solidFill>
              </a:rPr>
            </a:br>
            <a:r>
              <a:rPr lang="el-GR" sz="3600" b="0" dirty="0" smtClean="0">
                <a:solidFill>
                  <a:srgbClr val="004A82"/>
                </a:solidFill>
              </a:rPr>
              <a:t>(2 </a:t>
            </a:r>
            <a:r>
              <a:rPr lang="el-GR" sz="3600" b="0" dirty="0">
                <a:solidFill>
                  <a:srgbClr val="004A82"/>
                </a:solidFill>
              </a:rPr>
              <a:t>από 2)</a:t>
            </a:r>
            <a:endParaRPr lang="el-GR" sz="3600" dirty="0"/>
          </a:p>
        </p:txBody>
      </p:sp>
      <p:sp>
        <p:nvSpPr>
          <p:cNvPr id="3" name="Θέση περιεχομένου 2"/>
          <p:cNvSpPr>
            <a:spLocks noGrp="1"/>
          </p:cNvSpPr>
          <p:nvPr>
            <p:ph idx="1"/>
          </p:nvPr>
        </p:nvSpPr>
        <p:spPr>
          <a:xfrm>
            <a:off x="200598" y="1116705"/>
            <a:ext cx="8799894" cy="2384303"/>
          </a:xfrm>
        </p:spPr>
        <p:txBody>
          <a:bodyPr>
            <a:normAutofit/>
          </a:bodyPr>
          <a:lstStyle/>
          <a:p>
            <a:pPr>
              <a:buNone/>
            </a:pPr>
            <a:r>
              <a:rPr lang="el-GR" sz="2400" b="1" dirty="0"/>
              <a:t>Η ΕΝΤΟΛΗ </a:t>
            </a:r>
            <a:r>
              <a:rPr lang="en-US" sz="2400" b="1" dirty="0"/>
              <a:t>NAMELIST</a:t>
            </a:r>
            <a:endParaRPr lang="el-GR" sz="2400" b="1" dirty="0"/>
          </a:p>
          <a:p>
            <a:pPr>
              <a:buNone/>
            </a:pPr>
            <a:r>
              <a:rPr lang="el-GR" sz="2400" dirty="0"/>
              <a:t>Η χρήση της εντολής NAMELIST είναι ιδανική για προγράμματα που εκτελούν προσομοιώσεις μοντέλων ή επιλύσεις και δέχονται σαν είσοδο μικρά αρχεία με παραμέτρους ή μετρήσεις, αντί να συντάσσουμε αυστηρά φορμαρισμένα αρχεία όπου το παραμικρό λάθος μπορεί να απορρίψει εντελώς την εκτέλεση.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pic>
        <p:nvPicPr>
          <p:cNvPr id="5" name="Εικόνα 4" title="παράδειγμα"/>
          <p:cNvPicPr>
            <a:picLocks noChangeAspect="1"/>
          </p:cNvPicPr>
          <p:nvPr/>
        </p:nvPicPr>
        <p:blipFill>
          <a:blip r:embed="rId2"/>
          <a:stretch>
            <a:fillRect/>
          </a:stretch>
        </p:blipFill>
        <p:spPr>
          <a:xfrm>
            <a:off x="323528" y="3820663"/>
            <a:ext cx="3261643" cy="1530229"/>
          </a:xfrm>
          <a:prstGeom prst="rect">
            <a:avLst/>
          </a:prstGeom>
        </p:spPr>
      </p:pic>
      <p:pic>
        <p:nvPicPr>
          <p:cNvPr id="6" name="Εικόνα 5" title="παράδειγμα"/>
          <p:cNvPicPr>
            <a:picLocks noChangeAspect="1"/>
          </p:cNvPicPr>
          <p:nvPr/>
        </p:nvPicPr>
        <p:blipFill>
          <a:blip r:embed="rId3"/>
          <a:stretch>
            <a:fillRect/>
          </a:stretch>
        </p:blipFill>
        <p:spPr>
          <a:xfrm>
            <a:off x="4077657" y="3526175"/>
            <a:ext cx="4588078" cy="2119204"/>
          </a:xfrm>
          <a:prstGeom prst="rect">
            <a:avLst/>
          </a:prstGeom>
        </p:spPr>
      </p:pic>
      <p:sp>
        <p:nvSpPr>
          <p:cNvPr id="7" name="Ορθογώνιο 6"/>
          <p:cNvSpPr/>
          <p:nvPr/>
        </p:nvSpPr>
        <p:spPr>
          <a:xfrm>
            <a:off x="143508" y="5582382"/>
            <a:ext cx="8856984" cy="1200329"/>
          </a:xfrm>
          <a:prstGeom prst="rect">
            <a:avLst/>
          </a:prstGeom>
        </p:spPr>
        <p:txBody>
          <a:bodyPr wrap="square">
            <a:spAutoFit/>
          </a:bodyPr>
          <a:lstStyle/>
          <a:p>
            <a:r>
              <a:rPr lang="el-GR" sz="2400" dirty="0">
                <a:latin typeface="+mn-lt"/>
              </a:rPr>
              <a:t>Στο παράδειγμα, οι αλλαγές στη σειρά δεν δημιουργούν πρόβλημα στη READ. Ούτε η απουσία της μεταβλητής </a:t>
            </a:r>
            <a:r>
              <a:rPr lang="el-GR" sz="2400" dirty="0" err="1">
                <a:latin typeface="+mn-lt"/>
              </a:rPr>
              <a:t>etos</a:t>
            </a:r>
            <a:r>
              <a:rPr lang="el-GR" sz="2400" dirty="0">
                <a:latin typeface="+mn-lt"/>
              </a:rPr>
              <a:t> από τα δεδομένα, η οποία θα πάρει τη προεπιλεγμένη τιμή 2006.</a:t>
            </a:r>
          </a:p>
        </p:txBody>
      </p:sp>
    </p:spTree>
    <p:extLst>
      <p:ext uri="{BB962C8B-B14F-4D97-AF65-F5344CB8AC3E}">
        <p14:creationId xmlns:p14="http://schemas.microsoft.com/office/powerpoint/2010/main" val="11474224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smtClean="0">
                <a:solidFill>
                  <a:srgbClr val="004A82"/>
                </a:solidFill>
              </a:rPr>
              <a:t>Παράδειγμα </a:t>
            </a:r>
            <a:r>
              <a:rPr lang="el-GR" dirty="0" smtClean="0"/>
              <a:t/>
            </a:r>
            <a:br>
              <a:rPr lang="el-GR" dirty="0" smtClean="0"/>
            </a:br>
            <a:r>
              <a:rPr lang="el-GR" sz="3600" b="0" dirty="0" smtClean="0">
                <a:solidFill>
                  <a:srgbClr val="004A82"/>
                </a:solidFill>
              </a:rPr>
              <a:t>Χειρισμός </a:t>
            </a:r>
            <a:r>
              <a:rPr lang="el-GR" sz="3600" b="0" dirty="0">
                <a:solidFill>
                  <a:srgbClr val="004A82"/>
                </a:solidFill>
              </a:rPr>
              <a:t>αρχείων </a:t>
            </a:r>
            <a:r>
              <a:rPr lang="el-GR" sz="3600" b="0">
                <a:solidFill>
                  <a:srgbClr val="004A82"/>
                </a:solidFill>
              </a:rPr>
              <a:t>με </a:t>
            </a:r>
            <a:r>
              <a:rPr lang="el-GR" sz="3600" b="0" smtClean="0">
                <a:solidFill>
                  <a:srgbClr val="004A82"/>
                </a:solidFill>
              </a:rPr>
              <a:t>δεδομένα</a:t>
            </a:r>
            <a:endParaRPr lang="el-GR" sz="3600" dirty="0"/>
          </a:p>
        </p:txBody>
      </p:sp>
      <p:sp>
        <p:nvSpPr>
          <p:cNvPr id="3" name="Θέση περιεχομένου 2"/>
          <p:cNvSpPr>
            <a:spLocks noGrp="1"/>
          </p:cNvSpPr>
          <p:nvPr>
            <p:ph idx="1"/>
          </p:nvPr>
        </p:nvSpPr>
        <p:spPr>
          <a:xfrm>
            <a:off x="457200" y="1196752"/>
            <a:ext cx="8507288" cy="2016224"/>
          </a:xfrm>
        </p:spPr>
        <p:txBody>
          <a:bodyPr/>
          <a:lstStyle/>
          <a:p>
            <a:pPr marL="0" indent="0">
              <a:buNone/>
            </a:pPr>
            <a:r>
              <a:rPr lang="el-GR" sz="2400" dirty="0"/>
              <a:t>Να γραφεί πρόγραμμα που να υπολογίζει το μέσο όρο (ΜΟ), τη διασπορά (</a:t>
            </a:r>
            <a:r>
              <a:rPr lang="el-GR" sz="2400" dirty="0" err="1"/>
              <a:t>Var</a:t>
            </a:r>
            <a:r>
              <a:rPr lang="el-GR" sz="2400" dirty="0"/>
              <a:t>) και τη Τυπική Απόκλιση (</a:t>
            </a:r>
            <a:r>
              <a:rPr lang="el-GR" sz="2400" dirty="0" err="1"/>
              <a:t>Std</a:t>
            </a:r>
            <a:r>
              <a:rPr lang="el-GR" sz="2400" dirty="0"/>
              <a:t>) ενός πλήθους Ν αριθμών (</a:t>
            </a:r>
            <a:r>
              <a:rPr lang="el-GR" sz="2400" dirty="0" err="1"/>
              <a:t>xi</a:t>
            </a:r>
            <a:r>
              <a:rPr lang="el-GR" sz="2400" dirty="0"/>
              <a:t>). Οι αριθμοί βρίσκονται σε ένα αρχείο data.txt και τα αποτελέσματα θα σταλούν στο αρχείο apotel.txt. Οι τύποι υπολογισμού είναι:</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mc:AlternateContent xmlns:mc="http://schemas.openxmlformats.org/markup-compatibility/2006" xmlns:a14="http://schemas.microsoft.com/office/drawing/2010/main">
        <mc:Choice Requires="a14">
          <p:sp>
            <p:nvSpPr>
              <p:cNvPr id="5" name="Ορθογώνιο 4"/>
              <p:cNvSpPr/>
              <p:nvPr/>
            </p:nvSpPr>
            <p:spPr>
              <a:xfrm>
                <a:off x="2901469" y="2581600"/>
                <a:ext cx="1800200" cy="87126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MO</m:t>
                      </m:r>
                      <m:r>
                        <a:rPr lang="en-US" b="0" i="0"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𝑁</m:t>
                          </m:r>
                        </m:den>
                      </m:f>
                      <m:nary>
                        <m:naryPr>
                          <m:chr m:val="∑"/>
                          <m:limLoc m:val="undOvr"/>
                          <m:grow m:val="on"/>
                          <m:ctrlPr>
                            <a:rPr lang="el-GR" i="1" smtClean="0">
                              <a:latin typeface="Cambria Math"/>
                            </a:rPr>
                          </m:ctrlPr>
                        </m:naryPr>
                        <m:sub>
                          <m:r>
                            <a:rPr lang="el-GR" i="1">
                              <a:latin typeface="Cambria Math" panose="02040503050406030204" pitchFamily="18" charset="0"/>
                            </a:rPr>
                            <m:t>𝑖</m:t>
                          </m:r>
                          <m:r>
                            <a:rPr lang="el-GR" i="0">
                              <a:latin typeface="Cambria Math" panose="02040503050406030204" pitchFamily="18" charset="0"/>
                            </a:rPr>
                            <m:t>−1</m:t>
                          </m:r>
                        </m:sub>
                        <m:sup>
                          <m:r>
                            <a:rPr lang="el-GR" i="1">
                              <a:latin typeface="Cambria Math" panose="02040503050406030204" pitchFamily="18" charset="0"/>
                            </a:rPr>
                            <m:t>𝑁</m:t>
                          </m:r>
                        </m:sup>
                        <m:e>
                          <m:sSub>
                            <m:sSubPr>
                              <m:ctrlPr>
                                <a:rPr lang="el-GR"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nary>
                    </m:oMath>
                  </m:oMathPara>
                </a14:m>
                <a:endParaRPr lang="el-GR" dirty="0"/>
              </a:p>
            </p:txBody>
          </p:sp>
        </mc:Choice>
        <mc:Fallback xmlns="">
          <p:sp>
            <p:nvSpPr>
              <p:cNvPr id="5" name="Ορθογώνιο 4"/>
              <p:cNvSpPr>
                <a:spLocks noRot="1" noChangeAspect="1" noMove="1" noResize="1" noEditPoints="1" noAdjustHandles="1" noChangeArrowheads="1" noChangeShapeType="1" noTextEdit="1"/>
              </p:cNvSpPr>
              <p:nvPr/>
            </p:nvSpPr>
            <p:spPr>
              <a:xfrm>
                <a:off x="2901469" y="2581600"/>
                <a:ext cx="1800200" cy="871264"/>
              </a:xfrm>
              <a:prstGeom prst="rect">
                <a:avLst/>
              </a:prstGeom>
              <a:blipFill rotWithShape="0">
                <a:blip r:embed="rId2"/>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 name="Ορθογώνιο 5"/>
              <p:cNvSpPr/>
              <p:nvPr/>
            </p:nvSpPr>
            <p:spPr>
              <a:xfrm>
                <a:off x="4557362" y="2651918"/>
                <a:ext cx="2808312" cy="87126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Var</m:t>
                      </m:r>
                      <m:r>
                        <a:rPr lang="en-US" b="0" i="0"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𝑁</m:t>
                          </m:r>
                        </m:den>
                      </m:f>
                      <m:nary>
                        <m:naryPr>
                          <m:chr m:val="∑"/>
                          <m:limLoc m:val="undOvr"/>
                          <m:grow m:val="on"/>
                          <m:ctrlPr>
                            <a:rPr lang="el-GR" i="1" smtClean="0">
                              <a:latin typeface="Cambria Math"/>
                            </a:rPr>
                          </m:ctrlPr>
                        </m:naryPr>
                        <m:sub>
                          <m:r>
                            <a:rPr lang="el-GR" i="1">
                              <a:latin typeface="Cambria Math" panose="02040503050406030204" pitchFamily="18" charset="0"/>
                            </a:rPr>
                            <m:t>𝑖</m:t>
                          </m:r>
                          <m:r>
                            <a:rPr lang="el-GR" i="0">
                              <a:latin typeface="Cambria Math" panose="02040503050406030204" pitchFamily="18" charset="0"/>
                            </a:rPr>
                            <m:t>−1</m:t>
                          </m:r>
                        </m:sub>
                        <m:sup>
                          <m:r>
                            <a:rPr lang="el-GR" i="1">
                              <a:latin typeface="Cambria Math" panose="02040503050406030204" pitchFamily="18" charset="0"/>
                            </a:rPr>
                            <m:t>𝑁</m:t>
                          </m:r>
                        </m:sup>
                        <m:e>
                          <m:sSubSup>
                            <m:sSubSupPr>
                              <m:ctrlPr>
                                <a:rPr lang="el-GR" i="1" smtClean="0">
                                  <a:latin typeface="Cambria Math"/>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𝑖</m:t>
                              </m:r>
                            </m:sub>
                            <m:sup>
                              <m:r>
                                <a:rPr lang="en-US" b="0" i="1" smtClean="0">
                                  <a:latin typeface="Cambria Math" panose="02040503050406030204" pitchFamily="18" charset="0"/>
                                </a:rPr>
                                <m:t>2</m:t>
                              </m:r>
                            </m:sup>
                          </m:sSubSup>
                        </m:e>
                      </m:nary>
                      <m:r>
                        <a:rPr lang="en-US" b="0" i="1" smtClean="0">
                          <a:latin typeface="Cambria Math" panose="02040503050406030204" pitchFamily="18" charset="0"/>
                        </a:rPr>
                        <m:t>−</m:t>
                      </m:r>
                      <m:sSup>
                        <m:sSupPr>
                          <m:ctrlPr>
                            <a:rPr lang="en-US" b="0" i="1" smtClean="0">
                              <a:latin typeface="Cambria Math"/>
                            </a:rPr>
                          </m:ctrlPr>
                        </m:sSupPr>
                        <m:e>
                          <m:r>
                            <a:rPr lang="en-US" b="0" i="1" smtClean="0">
                              <a:latin typeface="Cambria Math" panose="02040503050406030204" pitchFamily="18" charset="0"/>
                            </a:rPr>
                            <m:t>𝑀𝑂</m:t>
                          </m:r>
                        </m:e>
                        <m:sup>
                          <m:r>
                            <a:rPr lang="en-US" b="0" i="1" smtClean="0">
                              <a:latin typeface="Cambria Math" panose="02040503050406030204" pitchFamily="18" charset="0"/>
                            </a:rPr>
                            <m:t>2</m:t>
                          </m:r>
                        </m:sup>
                      </m:sSup>
                    </m:oMath>
                  </m:oMathPara>
                </a14:m>
                <a:endParaRPr lang="el-GR" dirty="0"/>
              </a:p>
            </p:txBody>
          </p:sp>
        </mc:Choice>
        <mc:Fallback xmlns="">
          <p:sp>
            <p:nvSpPr>
              <p:cNvPr id="6" name="Ορθογώνιο 5"/>
              <p:cNvSpPr>
                <a:spLocks noRot="1" noChangeAspect="1" noMove="1" noResize="1" noEditPoints="1" noAdjustHandles="1" noChangeArrowheads="1" noChangeShapeType="1" noTextEdit="1"/>
              </p:cNvSpPr>
              <p:nvPr/>
            </p:nvSpPr>
            <p:spPr>
              <a:xfrm>
                <a:off x="4557362" y="2651918"/>
                <a:ext cx="2808312" cy="871264"/>
              </a:xfrm>
              <a:prstGeom prst="rect">
                <a:avLst/>
              </a:prstGeom>
              <a:blipFill rotWithShape="0">
                <a:blip r:embed="rId3"/>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344522" y="2879176"/>
                <a:ext cx="1209498" cy="3763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200" b="0" i="0" smtClean="0">
                          <a:latin typeface="Cambria Math" panose="02040503050406030204" pitchFamily="18" charset="0"/>
                        </a:rPr>
                        <m:t>std</m:t>
                      </m:r>
                      <m:r>
                        <a:rPr lang="en-US" sz="2200" b="0" i="0" smtClean="0">
                          <a:latin typeface="Cambria Math" panose="02040503050406030204" pitchFamily="18" charset="0"/>
                        </a:rPr>
                        <m:t>=</m:t>
                      </m:r>
                      <m:rad>
                        <m:radPr>
                          <m:degHide m:val="on"/>
                          <m:ctrlPr>
                            <a:rPr lang="en-US" sz="2200" b="0" i="1" smtClean="0">
                              <a:latin typeface="Cambria Math"/>
                            </a:rPr>
                          </m:ctrlPr>
                        </m:radPr>
                        <m:deg/>
                        <m:e>
                          <m:r>
                            <a:rPr lang="en-US" sz="2200" b="0" i="1" smtClean="0">
                              <a:latin typeface="Cambria Math" panose="02040503050406030204" pitchFamily="18" charset="0"/>
                            </a:rPr>
                            <m:t>𝐷</m:t>
                          </m:r>
                        </m:e>
                      </m:rad>
                    </m:oMath>
                  </m:oMathPara>
                </a14:m>
                <a:endParaRPr lang="el-GR" sz="2200" dirty="0"/>
              </a:p>
            </p:txBody>
          </p:sp>
        </mc:Choice>
        <mc:Fallback xmlns="">
          <p:sp>
            <p:nvSpPr>
              <p:cNvPr id="7" name="TextBox 6"/>
              <p:cNvSpPr txBox="1">
                <a:spLocks noRot="1" noChangeAspect="1" noMove="1" noResize="1" noEditPoints="1" noAdjustHandles="1" noChangeArrowheads="1" noChangeShapeType="1" noTextEdit="1"/>
              </p:cNvSpPr>
              <p:nvPr/>
            </p:nvSpPr>
            <p:spPr>
              <a:xfrm>
                <a:off x="7344522" y="2879176"/>
                <a:ext cx="1209498" cy="376321"/>
              </a:xfrm>
              <a:prstGeom prst="rect">
                <a:avLst/>
              </a:prstGeom>
              <a:blipFill rotWithShape="0">
                <a:blip r:embed="rId4"/>
                <a:stretch>
                  <a:fillRect/>
                </a:stretch>
              </a:blipFill>
            </p:spPr>
            <p:txBody>
              <a:bodyPr/>
              <a:lstStyle/>
              <a:p>
                <a:r>
                  <a:rPr lang="el-GR">
                    <a:noFill/>
                  </a:rPr>
                  <a:t> </a:t>
                </a:r>
              </a:p>
            </p:txBody>
          </p:sp>
        </mc:Fallback>
      </mc:AlternateContent>
      <p:pic>
        <p:nvPicPr>
          <p:cNvPr id="8" name="Picture 3" title="παράδειγμα"/>
          <p:cNvPicPr>
            <a:picLocks noChangeAspect="1" noChangeArrowheads="1"/>
          </p:cNvPicPr>
          <p:nvPr/>
        </p:nvPicPr>
        <p:blipFill>
          <a:blip r:embed="rId5" cstate="print"/>
          <a:srcRect/>
          <a:stretch>
            <a:fillRect/>
          </a:stretch>
        </p:blipFill>
        <p:spPr bwMode="auto">
          <a:xfrm>
            <a:off x="417194" y="3553338"/>
            <a:ext cx="3384375" cy="3119379"/>
          </a:xfrm>
          <a:prstGeom prst="rect">
            <a:avLst/>
          </a:prstGeom>
          <a:noFill/>
          <a:ln w="9525">
            <a:noFill/>
            <a:miter lim="800000"/>
            <a:headEnd/>
            <a:tailEnd/>
          </a:ln>
        </p:spPr>
      </p:pic>
      <p:pic>
        <p:nvPicPr>
          <p:cNvPr id="9" name="Picture 4" title="παράδειγμα"/>
          <p:cNvPicPr>
            <a:picLocks noChangeAspect="1" noChangeArrowheads="1"/>
          </p:cNvPicPr>
          <p:nvPr/>
        </p:nvPicPr>
        <p:blipFill>
          <a:blip r:embed="rId6" cstate="print"/>
          <a:srcRect/>
          <a:stretch>
            <a:fillRect/>
          </a:stretch>
        </p:blipFill>
        <p:spPr bwMode="auto">
          <a:xfrm>
            <a:off x="4911298" y="3593500"/>
            <a:ext cx="2723960" cy="2979331"/>
          </a:xfrm>
          <a:prstGeom prst="rect">
            <a:avLst/>
          </a:prstGeom>
          <a:noFill/>
          <a:ln w="9525">
            <a:noFill/>
            <a:miter lim="800000"/>
            <a:headEnd/>
            <a:tailEnd/>
          </a:ln>
        </p:spPr>
      </p:pic>
    </p:spTree>
    <p:extLst>
      <p:ext uri="{BB962C8B-B14F-4D97-AF65-F5344CB8AC3E}">
        <p14:creationId xmlns:p14="http://schemas.microsoft.com/office/powerpoint/2010/main" val="16490007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04A82"/>
                </a:solidFill>
              </a:rPr>
              <a:t>Βιβλιογραφία</a:t>
            </a:r>
          </a:p>
        </p:txBody>
      </p:sp>
      <p:sp>
        <p:nvSpPr>
          <p:cNvPr id="3" name="Θέση περιεχομένου 2"/>
          <p:cNvSpPr>
            <a:spLocks noGrp="1"/>
          </p:cNvSpPr>
          <p:nvPr>
            <p:ph idx="1"/>
          </p:nvPr>
        </p:nvSpPr>
        <p:spPr>
          <a:xfrm>
            <a:off x="323528" y="931709"/>
            <a:ext cx="8229600" cy="5524723"/>
          </a:xfrm>
        </p:spPr>
        <p:txBody>
          <a:bodyPr>
            <a:normAutofit fontScale="92500" lnSpcReduction="10000"/>
          </a:bodyPr>
          <a:lstStyle/>
          <a:p>
            <a:pPr>
              <a:spcBef>
                <a:spcPts val="1800"/>
              </a:spcBef>
            </a:pPr>
            <a:r>
              <a:rPr lang="el-GR" sz="2400" dirty="0"/>
              <a:t>"Προγραμματισμός για Μηχανικούς με την </a:t>
            </a:r>
            <a:r>
              <a:rPr lang="en-US" sz="2400" dirty="0"/>
              <a:t>Fortran 95/2003", </a:t>
            </a:r>
            <a:r>
              <a:rPr lang="el-GR" sz="2400" dirty="0"/>
              <a:t>Β.Χ. Μούσας, Εκδόσεις ΙΩΝ, 2006.</a:t>
            </a:r>
          </a:p>
          <a:p>
            <a:pPr>
              <a:spcBef>
                <a:spcPts val="1800"/>
              </a:spcBef>
            </a:pPr>
            <a:r>
              <a:rPr lang="el-GR" sz="2400" dirty="0"/>
              <a:t>"</a:t>
            </a:r>
            <a:r>
              <a:rPr lang="en-US" sz="2400" dirty="0"/>
              <a:t>Introduction to Fortran 90", by </a:t>
            </a:r>
            <a:r>
              <a:rPr lang="en-US" sz="2400" dirty="0" err="1"/>
              <a:t>Nyhoff</a:t>
            </a:r>
            <a:r>
              <a:rPr lang="en-US" sz="2400" dirty="0"/>
              <a:t> and </a:t>
            </a:r>
            <a:r>
              <a:rPr lang="en-US" sz="2400" dirty="0" err="1"/>
              <a:t>Leestma</a:t>
            </a:r>
            <a:r>
              <a:rPr lang="en-US" sz="2400" dirty="0"/>
              <a:t>, </a:t>
            </a:r>
            <a:r>
              <a:rPr lang="el-GR" sz="2400" dirty="0"/>
              <a:t>Εκδόσεις ΙΩΝ - </a:t>
            </a:r>
            <a:r>
              <a:rPr lang="en-US" sz="2400" dirty="0"/>
              <a:t>Prentice Hall, 2001.</a:t>
            </a:r>
          </a:p>
          <a:p>
            <a:pPr>
              <a:spcBef>
                <a:spcPts val="1800"/>
              </a:spcBef>
            </a:pPr>
            <a:r>
              <a:rPr lang="en-US" sz="2400" dirty="0"/>
              <a:t>"Fortran 95/2003 explained", Metcalf, M., Reid, J., &amp; Cohen, M., Oxford University Press, 2004.</a:t>
            </a:r>
          </a:p>
          <a:p>
            <a:pPr>
              <a:spcBef>
                <a:spcPts val="1800"/>
              </a:spcBef>
            </a:pPr>
            <a:r>
              <a:rPr lang="en-US" sz="2400" dirty="0"/>
              <a:t>"Fortran 90/95 for Scientists &amp; Engineers", by Stephen Chapman.</a:t>
            </a:r>
          </a:p>
          <a:p>
            <a:pPr>
              <a:spcBef>
                <a:spcPts val="1800"/>
              </a:spcBef>
            </a:pPr>
            <a:r>
              <a:rPr lang="en-US" sz="2400" dirty="0"/>
              <a:t>"Fortran 90/95 Explained", Michael Metcalf and John Reid, Oxford University Press, 1996.</a:t>
            </a:r>
          </a:p>
          <a:p>
            <a:pPr>
              <a:spcBef>
                <a:spcPts val="1800"/>
              </a:spcBef>
            </a:pPr>
            <a:r>
              <a:rPr lang="en-US" sz="2400" dirty="0"/>
              <a:t>Reid, John, ISO/IEC JTC1/SC22/WG5 N1579. "</a:t>
            </a:r>
            <a:r>
              <a:rPr lang="en-US" sz="2400" dirty="0">
                <a:hlinkClick r:id="rId2"/>
              </a:rPr>
              <a:t>The New Features of Fortran 2003</a:t>
            </a:r>
            <a:r>
              <a:rPr lang="en-US" sz="2400" dirty="0"/>
              <a:t>". </a:t>
            </a:r>
            <a:endParaRPr lang="el-GR" sz="2400" dirty="0" smtClean="0"/>
          </a:p>
          <a:p>
            <a:pPr>
              <a:spcBef>
                <a:spcPts val="1800"/>
              </a:spcBef>
            </a:pPr>
            <a:r>
              <a:rPr lang="en-US" sz="2400" dirty="0"/>
              <a:t>WG5 (2004) ISO/IEC JTC1/SC22/WG5 N1601. </a:t>
            </a:r>
            <a:r>
              <a:rPr lang="en-US" sz="2400" dirty="0">
                <a:hlinkClick r:id="rId3"/>
              </a:rPr>
              <a:t>Draft International Standard for Fortran 2003.</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14268938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191980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40502708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spcBef>
                <a:spcPts val="0"/>
              </a:spcBef>
              <a:buNone/>
            </a:pPr>
            <a:r>
              <a:rPr lang="el-GR" sz="2000" dirty="0" smtClean="0"/>
              <a:t>Copyright Τεχνολογικό Εκπαιδευτικό Ίδρυμα Αθήνας</a:t>
            </a:r>
            <a:r>
              <a:rPr lang="en-US" sz="2000" dirty="0" smtClean="0"/>
              <a:t>, </a:t>
            </a:r>
            <a:r>
              <a:rPr lang="el-GR" sz="2000" dirty="0" smtClean="0"/>
              <a:t>Βασίλειος Μούσας 2014. Βασίλειος Μούσας. </a:t>
            </a:r>
            <a:r>
              <a:rPr lang="el-GR" sz="2000" dirty="0"/>
              <a:t>«Προγραμματισμός &amp; Εφαρμογές Η/Υ (Θ). Ενότητα </a:t>
            </a:r>
            <a:r>
              <a:rPr lang="en-US" sz="2000" dirty="0" smtClean="0"/>
              <a:t>4</a:t>
            </a:r>
            <a:r>
              <a:rPr lang="el-GR" sz="2000" dirty="0" smtClean="0"/>
              <a:t>: </a:t>
            </a:r>
            <a:r>
              <a:rPr lang="el-GR" sz="2000" dirty="0"/>
              <a:t>Εισαγωγή στο Προγραμματισμό με τη FORTRAN 2003 (μέρος </a:t>
            </a:r>
            <a:r>
              <a:rPr lang="en-US" sz="2000" dirty="0" smtClean="0"/>
              <a:t>4</a:t>
            </a:r>
            <a:r>
              <a:rPr lang="el-GR" sz="2000" dirty="0" smtClean="0"/>
              <a:t>ο)».</a:t>
            </a:r>
            <a:endParaRPr lang="en-US" sz="2000" dirty="0" smtClean="0"/>
          </a:p>
          <a:p>
            <a:pPr marL="0" indent="0">
              <a:spcBef>
                <a:spcPts val="0"/>
              </a:spcBef>
              <a:buNone/>
            </a:pPr>
            <a:r>
              <a:rPr lang="el-GR" sz="2000" dirty="0" smtClean="0"/>
              <a:t>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468880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14899784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2790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84077"/>
                </a:solidFill>
              </a:rPr>
              <a:t>Πίνακες </a:t>
            </a:r>
            <a:r>
              <a:rPr lang="el-GR" sz="3200" b="0" dirty="0" smtClean="0">
                <a:solidFill>
                  <a:srgbClr val="084077"/>
                </a:solidFill>
              </a:rPr>
              <a:t>(2 </a:t>
            </a:r>
            <a:r>
              <a:rPr lang="el-GR" sz="3200" b="0" dirty="0">
                <a:solidFill>
                  <a:srgbClr val="084077"/>
                </a:solidFill>
              </a:rPr>
              <a:t>από </a:t>
            </a:r>
            <a:r>
              <a:rPr lang="el-GR" sz="3200" b="0" dirty="0" smtClean="0">
                <a:solidFill>
                  <a:srgbClr val="084077"/>
                </a:solidFill>
              </a:rPr>
              <a:t>5)</a:t>
            </a:r>
            <a:endParaRPr lang="el-GR" dirty="0"/>
          </a:p>
        </p:txBody>
      </p:sp>
      <p:sp>
        <p:nvSpPr>
          <p:cNvPr id="3" name="Θέση περιεχομένου 2"/>
          <p:cNvSpPr>
            <a:spLocks noGrp="1"/>
          </p:cNvSpPr>
          <p:nvPr>
            <p:ph idx="1"/>
          </p:nvPr>
        </p:nvSpPr>
        <p:spPr/>
        <p:txBody>
          <a:bodyPr>
            <a:normAutofit fontScale="77500" lnSpcReduction="20000"/>
          </a:bodyPr>
          <a:lstStyle/>
          <a:p>
            <a:pPr marL="0" indent="0">
              <a:spcBef>
                <a:spcPts val="1800"/>
              </a:spcBef>
              <a:buNone/>
            </a:pPr>
            <a:r>
              <a:rPr lang="el-GR" sz="3100" i="1" dirty="0"/>
              <a:t>Σημειώσεις:</a:t>
            </a:r>
          </a:p>
          <a:p>
            <a:pPr>
              <a:spcBef>
                <a:spcPts val="1800"/>
              </a:spcBef>
            </a:pPr>
            <a:r>
              <a:rPr lang="el-GR" sz="3100" dirty="0"/>
              <a:t>όταν όλα τα μητρώα μιας δήλωσης έχουν τις ίδιες διαστάσεις μπορούμε να χρησιμοποιήσουμε τη λέξη DIMENSION και να γράψουμε τις διαστάσεις μόνο μια φορά στην αρχή.</a:t>
            </a:r>
          </a:p>
          <a:p>
            <a:pPr>
              <a:spcBef>
                <a:spcPts val="1800"/>
              </a:spcBef>
            </a:pPr>
            <a:r>
              <a:rPr lang="el-GR" sz="3100" dirty="0"/>
              <a:t>ένας πίνακας μπορεί να έχει πολλές διαστάσεις, τις οποίες και χωρίζουμε με κόμματα.</a:t>
            </a:r>
          </a:p>
          <a:p>
            <a:pPr>
              <a:spcBef>
                <a:spcPts val="1800"/>
              </a:spcBef>
            </a:pPr>
            <a:r>
              <a:rPr lang="el-GR" sz="3100" dirty="0"/>
              <a:t>το μέγεθος κάθε διάστασης δηλώνεται είτε αναλυτικά (αρχή : τέλος), είτε συνοπτικά με τη τελική μόνο τιμή οπότε η αρχική θεωρείται το 1. Π.χ.: (2, 3) = (1:2, 1:3). Είναι μια καλή τακτική να γίνεται η δήλωση αναλυτικά, ώστε να μην συγχέεται οπτικά με την αναφορά στα στοιχεία του πίνακα.</a:t>
            </a:r>
          </a:p>
          <a:p>
            <a:pPr>
              <a:spcBef>
                <a:spcPts val="1800"/>
              </a:spcBef>
            </a:pPr>
            <a:r>
              <a:rPr lang="el-GR" sz="3100" dirty="0"/>
              <a:t>στην εντολή δήλωσης μπορούν να δοθούν και οι τιμές των στοιχείων του μητρώου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1342971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9000240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914634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84077"/>
                </a:solidFill>
              </a:rPr>
              <a:t>Πίνακες </a:t>
            </a:r>
            <a:r>
              <a:rPr lang="el-GR" sz="3200" b="0" dirty="0" smtClean="0">
                <a:solidFill>
                  <a:srgbClr val="084077"/>
                </a:solidFill>
              </a:rPr>
              <a:t>(3 </a:t>
            </a:r>
            <a:r>
              <a:rPr lang="el-GR" sz="3200" b="0" dirty="0">
                <a:solidFill>
                  <a:srgbClr val="084077"/>
                </a:solidFill>
              </a:rPr>
              <a:t>από </a:t>
            </a:r>
            <a:r>
              <a:rPr lang="el-GR" sz="3200" b="0" dirty="0" smtClean="0">
                <a:solidFill>
                  <a:srgbClr val="084077"/>
                </a:solidFill>
              </a:rPr>
              <a:t>5)</a:t>
            </a:r>
            <a:endParaRPr lang="el-GR" dirty="0"/>
          </a:p>
        </p:txBody>
      </p:sp>
      <p:sp>
        <p:nvSpPr>
          <p:cNvPr id="3" name="Θέση περιεχομένου 2"/>
          <p:cNvSpPr>
            <a:spLocks noGrp="1"/>
          </p:cNvSpPr>
          <p:nvPr>
            <p:ph idx="1"/>
          </p:nvPr>
        </p:nvSpPr>
        <p:spPr>
          <a:xfrm>
            <a:off x="136104" y="1028571"/>
            <a:ext cx="8892480" cy="2933698"/>
          </a:xfrm>
        </p:spPr>
        <p:txBody>
          <a:bodyPr>
            <a:normAutofit/>
          </a:bodyPr>
          <a:lstStyle/>
          <a:p>
            <a:pPr>
              <a:buNone/>
            </a:pPr>
            <a:r>
              <a:rPr lang="el-GR" sz="2200" dirty="0"/>
              <a:t>Στον παραπάνω πίνακα, για να αναφερθούμε στο </a:t>
            </a:r>
            <a:r>
              <a:rPr lang="el-GR" sz="2200" b="1" dirty="0"/>
              <a:t>στοιχείο</a:t>
            </a:r>
            <a:r>
              <a:rPr lang="el-GR" sz="2200" dirty="0"/>
              <a:t> της γραμμής i και της στήλης j γράφουμε: A(i, j ). </a:t>
            </a:r>
          </a:p>
          <a:p>
            <a:pPr>
              <a:buNone/>
            </a:pPr>
            <a:r>
              <a:rPr lang="el-GR" sz="2200" dirty="0"/>
              <a:t>Για να αναφερθούμε στη </a:t>
            </a:r>
            <a:r>
              <a:rPr lang="el-GR" sz="2200" b="1" dirty="0"/>
              <a:t>επιλεγμένη περιοχή</a:t>
            </a:r>
            <a:r>
              <a:rPr lang="el-GR" sz="2200" dirty="0"/>
              <a:t> του πίνακα, γράφουμε τα όρια των δεικτών: A(2:3, 1:2 ). </a:t>
            </a:r>
          </a:p>
          <a:p>
            <a:pPr>
              <a:buNone/>
            </a:pPr>
            <a:r>
              <a:rPr lang="el-GR" sz="2200" dirty="0"/>
              <a:t>Τέλος, για να αναφερθούμε σε </a:t>
            </a:r>
            <a:r>
              <a:rPr lang="el-GR" sz="2200" b="1" dirty="0"/>
              <a:t>ολόκληρο το πίνακα</a:t>
            </a:r>
            <a:r>
              <a:rPr lang="el-GR" sz="2200" dirty="0"/>
              <a:t>, γράφουμε απλά A.</a:t>
            </a:r>
          </a:p>
          <a:p>
            <a:pPr>
              <a:buNone/>
            </a:pPr>
            <a:r>
              <a:rPr lang="el-GR" sz="2200" dirty="0"/>
              <a:t>Για να το δηλώσουμε στην αρχή του προγράμματος γράφουμε: A(1:m, 1:n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pic>
        <p:nvPicPr>
          <p:cNvPr id="5" name="Εικόνα 4" title="πίνακας"/>
          <p:cNvPicPr>
            <a:picLocks noChangeAspect="1"/>
          </p:cNvPicPr>
          <p:nvPr/>
        </p:nvPicPr>
        <p:blipFill>
          <a:blip r:embed="rId2"/>
          <a:stretch>
            <a:fillRect/>
          </a:stretch>
        </p:blipFill>
        <p:spPr>
          <a:xfrm>
            <a:off x="424915" y="3443180"/>
            <a:ext cx="8260796" cy="2591025"/>
          </a:xfrm>
          <a:prstGeom prst="rect">
            <a:avLst/>
          </a:prstGeom>
        </p:spPr>
      </p:pic>
    </p:spTree>
    <p:extLst>
      <p:ext uri="{BB962C8B-B14F-4D97-AF65-F5344CB8AC3E}">
        <p14:creationId xmlns:p14="http://schemas.microsoft.com/office/powerpoint/2010/main" val="3634285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84077"/>
                </a:solidFill>
              </a:rPr>
              <a:t>Πίνακες </a:t>
            </a:r>
            <a:r>
              <a:rPr lang="el-GR" sz="3200" b="0" dirty="0" smtClean="0">
                <a:solidFill>
                  <a:srgbClr val="084077"/>
                </a:solidFill>
              </a:rPr>
              <a:t>(4 </a:t>
            </a:r>
            <a:r>
              <a:rPr lang="el-GR" sz="3200" b="0" dirty="0">
                <a:solidFill>
                  <a:srgbClr val="084077"/>
                </a:solidFill>
              </a:rPr>
              <a:t>από </a:t>
            </a:r>
            <a:r>
              <a:rPr lang="el-GR" sz="3200" b="0" dirty="0" smtClean="0">
                <a:solidFill>
                  <a:srgbClr val="084077"/>
                </a:solidFill>
              </a:rPr>
              <a:t>5)</a:t>
            </a:r>
            <a:endParaRPr lang="el-GR" dirty="0"/>
          </a:p>
        </p:txBody>
      </p:sp>
      <p:sp>
        <p:nvSpPr>
          <p:cNvPr id="3" name="Θέση περιεχομένου 2"/>
          <p:cNvSpPr>
            <a:spLocks noGrp="1"/>
          </p:cNvSpPr>
          <p:nvPr>
            <p:ph idx="1"/>
          </p:nvPr>
        </p:nvSpPr>
        <p:spPr>
          <a:xfrm>
            <a:off x="323528" y="928490"/>
            <a:ext cx="8229600" cy="5524723"/>
          </a:xfrm>
        </p:spPr>
        <p:txBody>
          <a:bodyPr>
            <a:normAutofit fontScale="25000" lnSpcReduction="20000"/>
          </a:bodyPr>
          <a:lstStyle/>
          <a:p>
            <a:pPr>
              <a:buNone/>
            </a:pPr>
            <a:r>
              <a:rPr lang="el-GR" sz="8800" dirty="0"/>
              <a:t>Έστω ότι έχουμε δύο μητρώα, και υπολογίζουμε το Β από τα στοιχεία του Α.</a:t>
            </a:r>
          </a:p>
          <a:p>
            <a:pPr>
              <a:buNone/>
            </a:pPr>
            <a:r>
              <a:rPr lang="el-GR" sz="8800" dirty="0"/>
              <a:t>	REAL :: B(1:5), A(1:5)=(/ 1.0, 2.0, 3.0, 4.0, 5.0 /)</a:t>
            </a:r>
            <a:br>
              <a:rPr lang="el-GR" sz="8800" dirty="0"/>
            </a:br>
            <a:r>
              <a:rPr lang="el-GR" sz="8800" dirty="0"/>
              <a:t>DO i = 1,5</a:t>
            </a:r>
            <a:br>
              <a:rPr lang="el-GR" sz="8800" dirty="0"/>
            </a:br>
            <a:r>
              <a:rPr lang="el-GR" sz="8800" dirty="0"/>
              <a:t>  B(i) = A(i) + 5.0</a:t>
            </a:r>
            <a:br>
              <a:rPr lang="el-GR" sz="8800" dirty="0"/>
            </a:br>
            <a:r>
              <a:rPr lang="el-GR" sz="8800" dirty="0"/>
              <a:t>END DO</a:t>
            </a:r>
          </a:p>
          <a:p>
            <a:pPr>
              <a:buNone/>
            </a:pPr>
            <a:r>
              <a:rPr lang="el-GR" sz="8800" dirty="0"/>
              <a:t>Το παραπάνω </a:t>
            </a:r>
            <a:r>
              <a:rPr lang="el-GR" sz="8800" dirty="0" err="1"/>
              <a:t>do</a:t>
            </a:r>
            <a:r>
              <a:rPr lang="el-GR" sz="8800" dirty="0"/>
              <a:t> θα δώσει στο δείκτη i διαδοχικά τις τιμές: 1, 2, 3, 4, 5, και θα εκτελέσει τη πράξη για κάθε μια τιμή, έτσι ώστε τα Α(1), Α(2), Α(3), Α(4) και Α(5) θα αυξηθούν κατά 5.0 και θα αποθηκευτούν στα Β(1), Β(2), Β(3), Β(4) και Β(5) αντίστοιχα.</a:t>
            </a:r>
          </a:p>
          <a:p>
            <a:pPr>
              <a:buNone/>
            </a:pPr>
            <a:r>
              <a:rPr lang="el-GR" sz="8800" dirty="0"/>
              <a:t>Όταν η πράξη αφορά </a:t>
            </a:r>
            <a:r>
              <a:rPr lang="el-GR" sz="8800" b="1" dirty="0"/>
              <a:t>μια ομάδα γειτονικών στοιχείων</a:t>
            </a:r>
            <a:r>
              <a:rPr lang="el-GR" sz="8800" dirty="0"/>
              <a:t> μπορούμε να γράψουμε τα όρια των δεικτών </a:t>
            </a:r>
            <a:r>
              <a:rPr lang="el-GR" sz="8800" dirty="0" err="1" smtClean="0"/>
              <a:t>κατ’ευθείαν</a:t>
            </a:r>
            <a:r>
              <a:rPr lang="el-GR" sz="8800" dirty="0" smtClean="0"/>
              <a:t> </a:t>
            </a:r>
            <a:r>
              <a:rPr lang="el-GR" sz="8800" dirty="0"/>
              <a:t>στη θέση των δεικτών.  Π.χ.: Τα στοιχεία Β(2), Β(3) και Β(4) θα γίνουν διπλάσια από τα Α(2), Α(3) και Α(4), αντίστοιχα, με την εντολή:</a:t>
            </a:r>
          </a:p>
          <a:p>
            <a:pPr>
              <a:buNone/>
            </a:pPr>
            <a:r>
              <a:rPr lang="el-GR" sz="8800" dirty="0"/>
              <a:t>	B(2:4) = 2.0 * A(2:4)</a:t>
            </a:r>
          </a:p>
          <a:p>
            <a:pPr>
              <a:buNone/>
            </a:pPr>
            <a:r>
              <a:rPr lang="el-GR" sz="8800" dirty="0"/>
              <a:t>Αν πάλι η πράξη αφορά </a:t>
            </a:r>
            <a:r>
              <a:rPr lang="el-GR" sz="8800" b="1" dirty="0"/>
              <a:t>όλο το μητρώο </a:t>
            </a:r>
            <a:r>
              <a:rPr lang="el-GR" sz="8800" dirty="0"/>
              <a:t>τότε γράφουμε μόνο το όνομά του χωρίς δείκτες.  Π.χ.: Τα πέντε στοιχεία του μητρώου Β θα γίνουν δεκαπλάσια από τα αντίστοιχα στοιχεία του Α.</a:t>
            </a:r>
          </a:p>
          <a:p>
            <a:pPr>
              <a:buNone/>
            </a:pPr>
            <a:r>
              <a:rPr lang="el-GR" sz="8800" dirty="0"/>
              <a:t>	B = A * 10.0</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34560438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84077"/>
                </a:solidFill>
              </a:rPr>
              <a:t>Πίνακες </a:t>
            </a:r>
            <a:r>
              <a:rPr lang="el-GR" sz="3200" b="0" dirty="0" smtClean="0">
                <a:solidFill>
                  <a:srgbClr val="084077"/>
                </a:solidFill>
              </a:rPr>
              <a:t>(5 </a:t>
            </a:r>
            <a:r>
              <a:rPr lang="el-GR" sz="3200" b="0" dirty="0">
                <a:solidFill>
                  <a:srgbClr val="084077"/>
                </a:solidFill>
              </a:rPr>
              <a:t>από </a:t>
            </a:r>
            <a:r>
              <a:rPr lang="el-GR" sz="3200" b="0" dirty="0" smtClean="0">
                <a:solidFill>
                  <a:srgbClr val="084077"/>
                </a:solidFill>
              </a:rPr>
              <a:t>5)</a:t>
            </a:r>
            <a:endParaRPr lang="el-GR" dirty="0"/>
          </a:p>
        </p:txBody>
      </p:sp>
      <p:sp>
        <p:nvSpPr>
          <p:cNvPr id="3" name="Θέση περιεχομένου 2"/>
          <p:cNvSpPr>
            <a:spLocks noGrp="1"/>
          </p:cNvSpPr>
          <p:nvPr>
            <p:ph idx="1"/>
          </p:nvPr>
        </p:nvSpPr>
        <p:spPr>
          <a:xfrm>
            <a:off x="444475" y="908719"/>
            <a:ext cx="8229600" cy="5812755"/>
          </a:xfrm>
        </p:spPr>
        <p:txBody>
          <a:bodyPr>
            <a:noAutofit/>
          </a:bodyPr>
          <a:lstStyle/>
          <a:p>
            <a:pPr>
              <a:buNone/>
            </a:pPr>
            <a:r>
              <a:rPr lang="el-GR" sz="2000" dirty="0"/>
              <a:t>Για να δώσουμε τιμές σε ένα μητρώο, είτε τις δίνουμε στοιχείο-στοιχείο:</a:t>
            </a:r>
          </a:p>
          <a:p>
            <a:pPr lvl="1">
              <a:buNone/>
            </a:pPr>
            <a:r>
              <a:rPr lang="el-GR" sz="2000" dirty="0"/>
              <a:t>1	b(1,1,1)=1.0; b(2,1,1)=2.0; b(1,2,1)=3.0; b(2,2,1)=4.0 </a:t>
            </a:r>
            <a:br>
              <a:rPr lang="el-GR" sz="2000" dirty="0"/>
            </a:br>
            <a:r>
              <a:rPr lang="el-GR" sz="2000" dirty="0"/>
              <a:t>b(1,1,2)=5.0; b(2,1,2)=6.0; b(1,2,2)=7.0; b(2,2,2)=8.0 </a:t>
            </a:r>
          </a:p>
          <a:p>
            <a:pPr lvl="1">
              <a:buNone/>
            </a:pPr>
            <a:r>
              <a:rPr lang="el-GR" sz="2000" dirty="0"/>
              <a:t>2	DO j = 10, 80, 10</a:t>
            </a:r>
            <a:br>
              <a:rPr lang="el-GR" sz="2000" dirty="0"/>
            </a:br>
            <a:r>
              <a:rPr lang="el-GR" sz="2000" dirty="0"/>
              <a:t>  A(j) = REAL(j)</a:t>
            </a:r>
            <a:br>
              <a:rPr lang="el-GR" sz="2000" dirty="0"/>
            </a:br>
            <a:r>
              <a:rPr lang="el-GR" sz="2000" dirty="0"/>
              <a:t>END DO</a:t>
            </a:r>
          </a:p>
          <a:p>
            <a:pPr lvl="1">
              <a:buNone/>
            </a:pPr>
            <a:r>
              <a:rPr lang="el-GR" sz="2000" dirty="0"/>
              <a:t>3	DO i = 1, 2</a:t>
            </a:r>
            <a:br>
              <a:rPr lang="el-GR" sz="2000" dirty="0"/>
            </a:br>
            <a:r>
              <a:rPr lang="el-GR" sz="2000" dirty="0"/>
              <a:t>  DO j = 1, 4</a:t>
            </a:r>
            <a:br>
              <a:rPr lang="el-GR" sz="2000" dirty="0"/>
            </a:br>
            <a:r>
              <a:rPr lang="el-GR" sz="2000" dirty="0"/>
              <a:t>    C(</a:t>
            </a:r>
            <a:r>
              <a:rPr lang="el-GR" sz="2000" dirty="0" err="1"/>
              <a:t>i,j</a:t>
            </a:r>
            <a:r>
              <a:rPr lang="el-GR" sz="2000" dirty="0"/>
              <a:t>) = SIN(REAL(i*j))</a:t>
            </a:r>
            <a:br>
              <a:rPr lang="el-GR" sz="2000" dirty="0"/>
            </a:br>
            <a:r>
              <a:rPr lang="el-GR" sz="2000" dirty="0"/>
              <a:t>  END DO</a:t>
            </a:r>
            <a:br>
              <a:rPr lang="el-GR" sz="2000" dirty="0"/>
            </a:br>
            <a:r>
              <a:rPr lang="el-GR" sz="2000" dirty="0"/>
              <a:t>END DO</a:t>
            </a:r>
          </a:p>
          <a:p>
            <a:pPr>
              <a:buNone/>
            </a:pPr>
            <a:r>
              <a:rPr lang="el-GR" sz="2000" dirty="0"/>
              <a:t>ή, χρησιμοποιούμε τους αντίστοιχους σύντομους τρόπους:</a:t>
            </a:r>
          </a:p>
          <a:p>
            <a:pPr marL="857250" lvl="1" indent="-457200">
              <a:buAutoNum type="arabicPlain"/>
            </a:pPr>
            <a:r>
              <a:rPr lang="el-GR" sz="2000" dirty="0"/>
              <a:t>b = (/ 1.0, 2.0, 3.0, 4.0, 5.0, 6.0, 7.0, 8.0 /)</a:t>
            </a:r>
          </a:p>
          <a:p>
            <a:pPr marL="857250" lvl="1" indent="-457200">
              <a:buAutoNum type="arabicPlain"/>
            </a:pPr>
            <a:r>
              <a:rPr lang="el-GR" sz="2000" dirty="0"/>
              <a:t>Α = (/ REAL(j), j= 10, 80, 10) /)</a:t>
            </a:r>
          </a:p>
          <a:p>
            <a:pPr marL="857250" lvl="1" indent="-457200">
              <a:buAutoNum type="arabicPlain"/>
            </a:pPr>
            <a:r>
              <a:rPr lang="el-GR" sz="2000" dirty="0"/>
              <a:t>C = (/ ((SIN(REAL(i*j)), i=1,2),j=1,4) /)</a:t>
            </a:r>
          </a:p>
          <a:p>
            <a:pPr>
              <a:buNone/>
            </a:pPr>
            <a:r>
              <a:rPr lang="el-GR" sz="2000" dirty="0"/>
              <a:t>Τη τελευταία μορφή DO (3) την λέμε και πλάγιο DO (</a:t>
            </a:r>
            <a:r>
              <a:rPr lang="el-GR" sz="2000" dirty="0" err="1"/>
              <a:t>implied</a:t>
            </a:r>
            <a:r>
              <a:rPr lang="el-GR" sz="2000" dirty="0"/>
              <a:t> </a:t>
            </a:r>
            <a:r>
              <a:rPr lang="el-GR" sz="2000" dirty="0" err="1"/>
              <a:t>do</a:t>
            </a:r>
            <a:r>
              <a:rPr lang="el-GR" sz="2000" dirty="0"/>
              <a:t>) και τη συναντάμε κυρίως στις εντολές εισόδου/εξόδου για πίνακες.</a:t>
            </a:r>
          </a:p>
          <a:p>
            <a:pPr>
              <a:buNone/>
            </a:pPr>
            <a:endParaRPr lang="el-GR" sz="2000" dirty="0"/>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29323560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084077"/>
                </a:solidFill>
              </a:rPr>
              <a:t>Πράξεις μητρώων </a:t>
            </a:r>
            <a:r>
              <a:rPr lang="el-GR" sz="3200" b="0" dirty="0" smtClean="0">
                <a:solidFill>
                  <a:srgbClr val="084077"/>
                </a:solidFill>
              </a:rPr>
              <a:t>(1 από 2)</a:t>
            </a:r>
            <a:endParaRPr lang="el-GR" sz="3200" b="0" dirty="0">
              <a:solidFill>
                <a:srgbClr val="084077"/>
              </a:solidFill>
            </a:endParaRPr>
          </a:p>
        </p:txBody>
      </p:sp>
      <p:sp>
        <p:nvSpPr>
          <p:cNvPr id="3" name="Θέση περιεχομένου 2"/>
          <p:cNvSpPr>
            <a:spLocks noGrp="1"/>
          </p:cNvSpPr>
          <p:nvPr>
            <p:ph idx="1"/>
          </p:nvPr>
        </p:nvSpPr>
        <p:spPr>
          <a:xfrm>
            <a:off x="457200" y="1025352"/>
            <a:ext cx="8229600" cy="5040560"/>
          </a:xfrm>
        </p:spPr>
        <p:txBody>
          <a:bodyPr/>
          <a:lstStyle/>
          <a:p>
            <a:r>
              <a:rPr lang="el-GR" sz="2400" dirty="0"/>
              <a:t>Οι πράξεις των μητρώων ακολουθούν τους κανόνες της Γραμμικής Άλγεβρας. Οι δείκτες των πινάκων, των αθροισμάτων και των γινομένων των μαθηματικών τύπων, αντιστοιχούν στους δείκτες των μητρώων και των βρόγχων DO της </a:t>
            </a:r>
            <a:r>
              <a:rPr lang="el-GR" sz="2400" dirty="0" err="1"/>
              <a:t>Fortran</a:t>
            </a:r>
            <a:r>
              <a:rPr lang="el-GR" sz="2400" dirty="0"/>
              <a:t>.</a:t>
            </a:r>
          </a:p>
          <a:p>
            <a:r>
              <a:rPr lang="el-GR" sz="2400" dirty="0"/>
              <a:t>Οι συνηθέστερες πράξεις πινάκων και η αντίστοιχη γραφή τους σε </a:t>
            </a:r>
            <a:r>
              <a:rPr lang="el-GR" sz="2400" dirty="0" err="1"/>
              <a:t>Fortran</a:t>
            </a:r>
            <a:r>
              <a:rPr lang="el-GR" sz="2400" dirty="0"/>
              <a:t> έχουν ως εξής: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pic>
        <p:nvPicPr>
          <p:cNvPr id="5" name="Εικόνα 4" title="Πράξεις μητρώων"/>
          <p:cNvPicPr>
            <a:picLocks noChangeAspect="1"/>
          </p:cNvPicPr>
          <p:nvPr/>
        </p:nvPicPr>
        <p:blipFill>
          <a:blip r:embed="rId2"/>
          <a:stretch>
            <a:fillRect/>
          </a:stretch>
        </p:blipFill>
        <p:spPr>
          <a:xfrm>
            <a:off x="491383" y="3728080"/>
            <a:ext cx="7852329" cy="2993395"/>
          </a:xfrm>
          <a:prstGeom prst="rect">
            <a:avLst/>
          </a:prstGeom>
        </p:spPr>
      </p:pic>
    </p:spTree>
    <p:extLst>
      <p:ext uri="{BB962C8B-B14F-4D97-AF65-F5344CB8AC3E}">
        <p14:creationId xmlns:p14="http://schemas.microsoft.com/office/powerpoint/2010/main" val="30057890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84077"/>
                </a:solidFill>
              </a:rPr>
              <a:t>Πράξεις μητρώων </a:t>
            </a:r>
            <a:r>
              <a:rPr lang="el-GR" sz="3200" b="0" dirty="0" smtClean="0">
                <a:solidFill>
                  <a:srgbClr val="084077"/>
                </a:solidFill>
              </a:rPr>
              <a:t>(2 </a:t>
            </a:r>
            <a:r>
              <a:rPr lang="el-GR" sz="3200" b="0" dirty="0">
                <a:solidFill>
                  <a:srgbClr val="084077"/>
                </a:solidFill>
              </a:rPr>
              <a:t>από </a:t>
            </a:r>
            <a:r>
              <a:rPr lang="el-GR" sz="3200" b="0" dirty="0" smtClean="0">
                <a:solidFill>
                  <a:srgbClr val="084077"/>
                </a:solidFill>
              </a:rPr>
              <a:t>2)</a:t>
            </a:r>
            <a:endParaRPr lang="el-GR" dirty="0"/>
          </a:p>
        </p:txBody>
      </p:sp>
      <p:sp>
        <p:nvSpPr>
          <p:cNvPr id="3" name="Θέση περιεχομένου 2"/>
          <p:cNvSpPr>
            <a:spLocks noGrp="1"/>
          </p:cNvSpPr>
          <p:nvPr>
            <p:ph idx="1"/>
          </p:nvPr>
        </p:nvSpPr>
        <p:spPr>
          <a:xfrm>
            <a:off x="323528" y="950960"/>
            <a:ext cx="8229600" cy="5524723"/>
          </a:xfrm>
        </p:spPr>
        <p:txBody>
          <a:bodyPr>
            <a:normAutofit fontScale="25000" lnSpcReduction="20000"/>
          </a:bodyPr>
          <a:lstStyle/>
          <a:p>
            <a:pPr>
              <a:buNone/>
            </a:pPr>
            <a:r>
              <a:rPr lang="el-GR" sz="8800" dirty="0"/>
              <a:t>η σύγχρονες εκδόσεις της FORTRAN χειρίζονται τις πράξεις των πινάκων πιο αποτελεσματικά. Έτσι, όταν κάνουμε πράξεις με ολόκληρους πίνακες, μπορούμε να τους αναγράφουμε με το όνομά τους χωρίς δείκτες,</a:t>
            </a:r>
          </a:p>
          <a:p>
            <a:pPr>
              <a:buNone/>
            </a:pPr>
            <a:r>
              <a:rPr lang="el-GR" sz="8800" dirty="0"/>
              <a:t>Π.χ., (1) έστω οι </a:t>
            </a:r>
            <a:r>
              <a:rPr lang="en-US" sz="8800" dirty="0"/>
              <a:t>A, B, C, D </a:t>
            </a:r>
            <a:r>
              <a:rPr lang="el-GR" sz="8800" dirty="0"/>
              <a:t>πίνακες ίδιας διάστασης (</a:t>
            </a:r>
            <a:r>
              <a:rPr lang="en-US" sz="8800" dirty="0"/>
              <a:t>m x n), </a:t>
            </a:r>
            <a:r>
              <a:rPr lang="el-GR" sz="8800" dirty="0"/>
              <a:t>και οι </a:t>
            </a:r>
            <a:r>
              <a:rPr lang="en-US" sz="8800" dirty="0"/>
              <a:t>q &amp; r </a:t>
            </a:r>
            <a:r>
              <a:rPr lang="el-GR" sz="8800" dirty="0" err="1"/>
              <a:t>βαθμωτές</a:t>
            </a:r>
            <a:r>
              <a:rPr lang="el-GR" sz="8800" dirty="0"/>
              <a:t> ποσότητες που συμμετέχουν στη παρακάτω πράξη: </a:t>
            </a:r>
            <a:r>
              <a:rPr lang="en-US" sz="8800" dirty="0"/>
              <a:t>A = B + q x C - r x </a:t>
            </a:r>
            <a:r>
              <a:rPr lang="el-GR" sz="8800" dirty="0" err="1"/>
              <a:t>ημ</a:t>
            </a:r>
            <a:r>
              <a:rPr lang="el-GR" sz="8800" dirty="0"/>
              <a:t>(</a:t>
            </a:r>
            <a:r>
              <a:rPr lang="en-US" sz="8800" dirty="0"/>
              <a:t>D). </a:t>
            </a:r>
            <a:r>
              <a:rPr lang="el-GR" sz="8800" dirty="0"/>
              <a:t>Αντί των πολύπλοκων δεικτών και των πολλαπλών </a:t>
            </a:r>
            <a:r>
              <a:rPr lang="en-US" sz="8800" dirty="0"/>
              <a:t>DO:</a:t>
            </a:r>
          </a:p>
          <a:p>
            <a:pPr>
              <a:buNone/>
            </a:pPr>
            <a:r>
              <a:rPr lang="el-GR" sz="8800" dirty="0"/>
              <a:t>	</a:t>
            </a:r>
            <a:r>
              <a:rPr lang="en-US" sz="8800" dirty="0"/>
              <a:t>DO </a:t>
            </a:r>
            <a:r>
              <a:rPr lang="en-US" sz="8800" dirty="0" err="1"/>
              <a:t>i</a:t>
            </a:r>
            <a:r>
              <a:rPr lang="en-US" sz="8800" dirty="0"/>
              <a:t> = 1, n</a:t>
            </a:r>
            <a:br>
              <a:rPr lang="en-US" sz="8800" dirty="0"/>
            </a:br>
            <a:r>
              <a:rPr lang="en-US" sz="8800" dirty="0"/>
              <a:t>  DO j = 1, m</a:t>
            </a:r>
            <a:br>
              <a:rPr lang="en-US" sz="8800" dirty="0"/>
            </a:br>
            <a:r>
              <a:rPr lang="en-US" sz="8800" dirty="0"/>
              <a:t>    A(</a:t>
            </a:r>
            <a:r>
              <a:rPr lang="en-US" sz="8800" dirty="0" err="1"/>
              <a:t>i,j</a:t>
            </a:r>
            <a:r>
              <a:rPr lang="en-US" sz="8800" dirty="0"/>
              <a:t>) = B(</a:t>
            </a:r>
            <a:r>
              <a:rPr lang="en-US" sz="8800" dirty="0" err="1"/>
              <a:t>i,j</a:t>
            </a:r>
            <a:r>
              <a:rPr lang="en-US" sz="8800" dirty="0"/>
              <a:t>) + q*C(</a:t>
            </a:r>
            <a:r>
              <a:rPr lang="en-US" sz="8800" dirty="0" err="1"/>
              <a:t>i,j</a:t>
            </a:r>
            <a:r>
              <a:rPr lang="en-US" sz="8800" dirty="0"/>
              <a:t>) - r*SIN(D(</a:t>
            </a:r>
            <a:r>
              <a:rPr lang="en-US" sz="8800" dirty="0" err="1"/>
              <a:t>i,j</a:t>
            </a:r>
            <a:r>
              <a:rPr lang="en-US" sz="8800" dirty="0"/>
              <a:t>))</a:t>
            </a:r>
            <a:br>
              <a:rPr lang="en-US" sz="8800" dirty="0"/>
            </a:br>
            <a:r>
              <a:rPr lang="en-US" sz="8800" dirty="0"/>
              <a:t>  END DO </a:t>
            </a:r>
            <a:br>
              <a:rPr lang="en-US" sz="8800" dirty="0"/>
            </a:br>
            <a:r>
              <a:rPr lang="en-US" sz="8800" dirty="0"/>
              <a:t>END DO</a:t>
            </a:r>
          </a:p>
          <a:p>
            <a:pPr>
              <a:buNone/>
            </a:pPr>
            <a:r>
              <a:rPr lang="el-GR" sz="8800" dirty="0"/>
              <a:t>η πράξη γράφεται πολύ απλά σε μια γραμμή, ως εξής:</a:t>
            </a:r>
          </a:p>
          <a:p>
            <a:pPr>
              <a:buNone/>
            </a:pPr>
            <a:r>
              <a:rPr lang="el-GR" sz="8800" dirty="0"/>
              <a:t>	</a:t>
            </a:r>
            <a:r>
              <a:rPr lang="en-US" sz="8800" dirty="0"/>
              <a:t>A = B + q*C - r*SIN(D)</a:t>
            </a:r>
          </a:p>
          <a:p>
            <a:pPr>
              <a:buNone/>
            </a:pPr>
            <a:r>
              <a:rPr lang="el-GR" sz="8800" dirty="0"/>
              <a:t>Π.χ., (2) οι δυο παρακάτω γραφές είναι ισοδύναμες:</a:t>
            </a:r>
          </a:p>
          <a:p>
            <a:pPr>
              <a:buNone/>
            </a:pPr>
            <a:r>
              <a:rPr lang="el-GR" sz="8800" dirty="0"/>
              <a:t>	</a:t>
            </a:r>
            <a:r>
              <a:rPr lang="en-US" sz="8800" dirty="0"/>
              <a:t>DO </a:t>
            </a:r>
            <a:r>
              <a:rPr lang="en-US" sz="8800" dirty="0" err="1"/>
              <a:t>i</a:t>
            </a:r>
            <a:r>
              <a:rPr lang="en-US" sz="8800" dirty="0"/>
              <a:t> = 5, n-1</a:t>
            </a:r>
            <a:br>
              <a:rPr lang="en-US" sz="8800" dirty="0"/>
            </a:br>
            <a:r>
              <a:rPr lang="en-US" sz="8800" dirty="0"/>
              <a:t>  A(</a:t>
            </a:r>
            <a:r>
              <a:rPr lang="en-US" sz="8800" dirty="0" err="1"/>
              <a:t>i</a:t>
            </a:r>
            <a:r>
              <a:rPr lang="en-US" sz="8800" dirty="0"/>
              <a:t>) = SQRT( B(</a:t>
            </a:r>
            <a:r>
              <a:rPr lang="en-US" sz="8800" dirty="0" err="1"/>
              <a:t>i</a:t>
            </a:r>
            <a:r>
              <a:rPr lang="en-US" sz="8800" dirty="0"/>
              <a:t>) / Pi )</a:t>
            </a:r>
            <a:br>
              <a:rPr lang="en-US" sz="8800" dirty="0"/>
            </a:br>
            <a:r>
              <a:rPr lang="en-US" sz="8800" dirty="0"/>
              <a:t>END DO</a:t>
            </a:r>
          </a:p>
          <a:p>
            <a:pPr>
              <a:buNone/>
            </a:pPr>
            <a:r>
              <a:rPr lang="el-GR" sz="8800" dirty="0"/>
              <a:t>ή</a:t>
            </a:r>
            <a:r>
              <a:rPr lang="en-US" sz="8800" dirty="0"/>
              <a:t>,  </a:t>
            </a:r>
            <a:r>
              <a:rPr lang="el-GR" sz="8800" dirty="0"/>
              <a:t>	</a:t>
            </a:r>
            <a:r>
              <a:rPr lang="en-US" sz="8800" dirty="0"/>
              <a:t>A(5:n-1) = SQRT( B(5:n-1)/Pi )</a:t>
            </a:r>
            <a:endParaRPr lang="el-GR" sz="88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4255068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smtClean="0">
                <a:solidFill>
                  <a:srgbClr val="084077"/>
                </a:solidFill>
              </a:rPr>
              <a:t>Παράδειγμα </a:t>
            </a:r>
            <a:r>
              <a:rPr lang="el-GR" sz="3600" b="0" dirty="0" smtClean="0">
                <a:solidFill>
                  <a:srgbClr val="084077"/>
                </a:solidFill>
              </a:rPr>
              <a:t>(1 από </a:t>
            </a:r>
            <a:r>
              <a:rPr lang="en-US" sz="3600" b="0" dirty="0" smtClean="0">
                <a:solidFill>
                  <a:srgbClr val="084077"/>
                </a:solidFill>
              </a:rPr>
              <a:t>3</a:t>
            </a:r>
            <a:r>
              <a:rPr lang="el-GR" sz="3600" b="0" dirty="0" smtClean="0">
                <a:solidFill>
                  <a:srgbClr val="084077"/>
                </a:solidFill>
              </a:rPr>
              <a:t>)</a:t>
            </a:r>
            <a:br>
              <a:rPr lang="el-GR" sz="3600" b="0" dirty="0" smtClean="0">
                <a:solidFill>
                  <a:srgbClr val="084077"/>
                </a:solidFill>
              </a:rPr>
            </a:br>
            <a:r>
              <a:rPr lang="el-GR" sz="3600" b="0" dirty="0">
                <a:solidFill>
                  <a:srgbClr val="084077"/>
                </a:solidFill>
              </a:rPr>
              <a:t>Πράξεις μητρώων</a:t>
            </a:r>
          </a:p>
        </p:txBody>
      </p:sp>
      <p:sp>
        <p:nvSpPr>
          <p:cNvPr id="3" name="Θέση περιεχομένου 2"/>
          <p:cNvSpPr>
            <a:spLocks noGrp="1"/>
          </p:cNvSpPr>
          <p:nvPr>
            <p:ph idx="1"/>
          </p:nvPr>
        </p:nvSpPr>
        <p:spPr>
          <a:xfrm>
            <a:off x="457200" y="1196752"/>
            <a:ext cx="4690864" cy="2376264"/>
          </a:xfrm>
        </p:spPr>
        <p:txBody>
          <a:bodyPr/>
          <a:lstStyle/>
          <a:p>
            <a:pPr marL="0" indent="0">
              <a:buNone/>
            </a:pPr>
            <a:r>
              <a:rPr lang="el-GR" sz="2400" dirty="0"/>
              <a:t>Να γραφεί πρόγραμμα που να προσθέτει τα στοιχεία ενός πίνακα (3x3) κατά γραμμές, κατά στήλες και στο σύνολό τους, και στο τέλος να εμφανίζει τα σύνολα δεξιά και κάτω από τον πίνακα: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pic>
        <p:nvPicPr>
          <p:cNvPr id="5" name="Εικόνα 4" title="παράδειγμα"/>
          <p:cNvPicPr>
            <a:picLocks noChangeAspect="1"/>
          </p:cNvPicPr>
          <p:nvPr/>
        </p:nvPicPr>
        <p:blipFill>
          <a:blip r:embed="rId2"/>
          <a:stretch>
            <a:fillRect/>
          </a:stretch>
        </p:blipFill>
        <p:spPr>
          <a:xfrm>
            <a:off x="5148064" y="1368299"/>
            <a:ext cx="3734192" cy="4608512"/>
          </a:xfrm>
          <a:prstGeom prst="rect">
            <a:avLst/>
          </a:prstGeom>
        </p:spPr>
      </p:pic>
      <p:pic>
        <p:nvPicPr>
          <p:cNvPr id="6" name="Εικόνα 5" title="παράδειγμα"/>
          <p:cNvPicPr>
            <a:picLocks noChangeAspect="1"/>
          </p:cNvPicPr>
          <p:nvPr/>
        </p:nvPicPr>
        <p:blipFill>
          <a:blip r:embed="rId3"/>
          <a:stretch>
            <a:fillRect/>
          </a:stretch>
        </p:blipFill>
        <p:spPr>
          <a:xfrm>
            <a:off x="827584" y="3641841"/>
            <a:ext cx="3383573" cy="2334970"/>
          </a:xfrm>
          <a:prstGeom prst="rect">
            <a:avLst/>
          </a:prstGeom>
        </p:spPr>
      </p:pic>
    </p:spTree>
    <p:extLst>
      <p:ext uri="{BB962C8B-B14F-4D97-AF65-F5344CB8AC3E}">
        <p14:creationId xmlns:p14="http://schemas.microsoft.com/office/powerpoint/2010/main" val="17288055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PRESENTER" val="d8f3ce999f3560765ecbb29d884ac25fbd244853"/>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47</TotalTime>
  <Words>1510</Words>
  <Application>Microsoft Office PowerPoint</Application>
  <PresentationFormat>On-screen Show (4:3)</PresentationFormat>
  <Paragraphs>209</Paragraphs>
  <Slides>31</Slides>
  <Notes>7</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OC_template_updated</vt:lpstr>
      <vt:lpstr>Προγραμματισμός &amp; Εφαρμογές Η/Υ (Θ)</vt:lpstr>
      <vt:lpstr>Πίνακες (1 από 5)</vt:lpstr>
      <vt:lpstr>Πίνακες (2 από 5)</vt:lpstr>
      <vt:lpstr>Πίνακες (3 από 5)</vt:lpstr>
      <vt:lpstr>Πίνακες (4 από 5)</vt:lpstr>
      <vt:lpstr>Πίνακες (5 από 5)</vt:lpstr>
      <vt:lpstr>Πράξεις μητρώων (1 από 2)</vt:lpstr>
      <vt:lpstr>Πράξεις μητρώων (2 από 2)</vt:lpstr>
      <vt:lpstr>Παράδειγμα (1 από 3) Πράξεις μητρώων</vt:lpstr>
      <vt:lpstr>Παράδειγμα (2 από 3) Πράξεις μητρώων</vt:lpstr>
      <vt:lpstr>Παράδειγμα (3 από 3) Πράξεις μητρώων</vt:lpstr>
      <vt:lpstr>Συναρτήσεις βιβλιοθήκης για μητρώα</vt:lpstr>
      <vt:lpstr>Εντολές πινάκων (1 από 3)</vt:lpstr>
      <vt:lpstr>Εντολές πινάκων (2 από 3)</vt:lpstr>
      <vt:lpstr>Εντολές πινάκων (3 από 3)</vt:lpstr>
      <vt:lpstr>Υποπρογράμματα Και Συναρτήσεις</vt:lpstr>
      <vt:lpstr>Συναρτήσεις (Functions)</vt:lpstr>
      <vt:lpstr>Συναρτήσεις εντολής</vt:lpstr>
      <vt:lpstr>Υποπρογράμματα/Υπορουτίνες  (Subroutines) (1 από 2)</vt:lpstr>
      <vt:lpstr>Υποπρογράμματα/Υπορουτίνες  (Subroutines) (2 από 2)</vt:lpstr>
      <vt:lpstr>Χειρισμός αρχείων με δεδομένα (1 από 2)</vt:lpstr>
      <vt:lpstr>Χειρισμός αρχείων με δεδομένα (2 από 2)</vt:lpstr>
      <vt:lpstr>Παράδειγμα  Χειρισμός αρχείων με δεδομένα</vt:lpstr>
      <vt:lpstr>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16</cp:revision>
  <dcterms:created xsi:type="dcterms:W3CDTF">2014-01-20T12:50:07Z</dcterms:created>
  <dcterms:modified xsi:type="dcterms:W3CDTF">2015-02-24T16:03:44Z</dcterms:modified>
</cp:coreProperties>
</file>