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7" r:id="rId17"/>
    <p:sldId id="285" r:id="rId18"/>
    <p:sldId id="298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57" r:id="rId31"/>
    <p:sldId id="262" r:id="rId32"/>
    <p:sldId id="264" r:id="rId33"/>
    <p:sldId id="269" r:id="rId34"/>
    <p:sldId id="270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5</a:t>
            </a:r>
            <a:r>
              <a:rPr lang="el-GR" sz="2600" dirty="0"/>
              <a:t>: Αντιοξειδωτικά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Μηχανισμός </a:t>
            </a:r>
            <a:r>
              <a:rPr lang="el-GR" dirty="0" err="1" smtClean="0"/>
              <a:t>αυτοξείδωσης</a:t>
            </a:r>
            <a:r>
              <a:rPr lang="el-GR" dirty="0" smtClean="0"/>
              <a:t> λιπών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b="1" dirty="0" smtClean="0"/>
              <a:t>Έναρξη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Σε ένα λιπαρό οξύ γίνεται </a:t>
            </a:r>
            <a:r>
              <a:rPr lang="el-GR" dirty="0" err="1" smtClean="0"/>
              <a:t>φωτολυτική</a:t>
            </a:r>
            <a:r>
              <a:rPr lang="el-GR" dirty="0" smtClean="0"/>
              <a:t> ή </a:t>
            </a:r>
            <a:r>
              <a:rPr lang="el-GR" dirty="0" err="1" smtClean="0"/>
              <a:t>θερμολυτική</a:t>
            </a:r>
            <a:r>
              <a:rPr lang="el-GR" dirty="0" smtClean="0"/>
              <a:t> απόσπαση ενός ατόμου Η -&gt; μετατρέπεται </a:t>
            </a:r>
            <a:r>
              <a:rPr lang="el-GR" b="1" dirty="0" smtClean="0"/>
              <a:t>σε ελεύθερή ρίζα Η</a:t>
            </a:r>
            <a:r>
              <a:rPr lang="el-GR" sz="4800" b="1" baseline="30000" dirty="0" smtClean="0"/>
              <a:t>.</a:t>
            </a:r>
            <a:r>
              <a:rPr lang="el-GR" sz="48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b="1" dirty="0" smtClean="0"/>
              <a:t>Προαγωγή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Ελεύθερη ρίζα αντιδρά με οξυγόνο -&gt; </a:t>
            </a:r>
            <a:r>
              <a:rPr lang="el-GR" b="1" dirty="0" err="1" smtClean="0"/>
              <a:t>υπεροξειδική</a:t>
            </a:r>
            <a:r>
              <a:rPr lang="el-GR" b="1" dirty="0" smtClean="0"/>
              <a:t> ρίζα  </a:t>
            </a:r>
            <a:r>
              <a:rPr lang="en-US" b="1" dirty="0" smtClean="0"/>
              <a:t>R- CH-</a:t>
            </a:r>
            <a:endParaRPr lang="el-GR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Μπορεί να ενωθεί με Η</a:t>
            </a:r>
            <a:r>
              <a:rPr lang="el-GR" b="1" baseline="30000" dirty="0" smtClean="0"/>
              <a:t>.</a:t>
            </a:r>
            <a:r>
              <a:rPr lang="el-GR" b="1" dirty="0" smtClean="0"/>
              <a:t> </a:t>
            </a:r>
            <a:r>
              <a:rPr lang="el-GR" dirty="0" smtClean="0"/>
              <a:t>-&gt;</a:t>
            </a:r>
            <a:r>
              <a:rPr lang="el-GR" b="1" dirty="0" smtClean="0"/>
              <a:t> </a:t>
            </a:r>
            <a:r>
              <a:rPr lang="el-GR" b="1" dirty="0" err="1" smtClean="0"/>
              <a:t>υδροϋπεροξείδιο</a:t>
            </a:r>
            <a:r>
              <a:rPr lang="el-GR" b="1" dirty="0"/>
              <a:t> </a:t>
            </a:r>
            <a:r>
              <a:rPr lang="el-GR" b="1" dirty="0" smtClean="0"/>
              <a:t>		    </a:t>
            </a:r>
            <a:r>
              <a:rPr lang="en-US" b="1" dirty="0" smtClean="0"/>
              <a:t>OO</a:t>
            </a:r>
            <a:r>
              <a:rPr lang="el-GR" b="1" baseline="30000" dirty="0" smtClean="0"/>
              <a:t> 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Μπορεί να αντιδράσει με άλλη ενεργό ομάδα που οδηγεί σε αλυσιδωτή αντίδραση δημιουργίας νέας ελεύθερης ρίζας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b="1" dirty="0" smtClean="0"/>
              <a:t>Λήξη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Γίνεται διάσπαση του </a:t>
            </a:r>
            <a:r>
              <a:rPr lang="el-GR" dirty="0" err="1" smtClean="0"/>
              <a:t>υδροϋπεροξειδίου</a:t>
            </a:r>
            <a:r>
              <a:rPr lang="el-GR" dirty="0" smtClean="0"/>
              <a:t> -&gt; προκύπτουν παράγωγα (</a:t>
            </a:r>
            <a:r>
              <a:rPr lang="el-GR" dirty="0" err="1" smtClean="0"/>
              <a:t>αλδεϋδοξέα</a:t>
            </a:r>
            <a:r>
              <a:rPr lang="el-GR" dirty="0" smtClean="0"/>
              <a:t>, </a:t>
            </a:r>
            <a:r>
              <a:rPr lang="el-GR" dirty="0" err="1" smtClean="0"/>
              <a:t>αλδεϋδες</a:t>
            </a:r>
            <a:r>
              <a:rPr lang="el-GR" dirty="0" smtClean="0"/>
              <a:t>, κετόνες, οξέα) με δυσάρεστες οργανοληπτικές συνέπειες στην οσμή, γεύση του τροφίμου.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3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Περιορισμός οξειδωτικής δράσης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Οξειδωτικό </a:t>
            </a:r>
            <a:r>
              <a:rPr lang="el-GR" dirty="0" err="1" smtClean="0"/>
              <a:t>τάγγισμα</a:t>
            </a:r>
            <a:r>
              <a:rPr lang="el-GR" dirty="0" smtClean="0"/>
              <a:t> περιορίζεται ή περιστέλλεται με αποθήκευση τροφίμων.</a:t>
            </a:r>
          </a:p>
          <a:p>
            <a:r>
              <a:rPr lang="el-GR" dirty="0" smtClean="0"/>
              <a:t>Σε χαμηλή θερμοκρασία (θερμόλυση).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περιέκτες</a:t>
            </a:r>
            <a:r>
              <a:rPr lang="el-GR" dirty="0" smtClean="0"/>
              <a:t> χωρίς φως (φωτόλυση).</a:t>
            </a:r>
          </a:p>
          <a:p>
            <a:r>
              <a:rPr lang="el-GR" dirty="0" smtClean="0"/>
              <a:t>Υπό κενό ή σε τροποποιημένη ατμόσφαιρα για αποκλεισμό επαφής με οξυγόνο (δημιουργεί </a:t>
            </a:r>
            <a:r>
              <a:rPr lang="el-GR" dirty="0" err="1" smtClean="0"/>
              <a:t>υπεροξειδική</a:t>
            </a:r>
            <a:r>
              <a:rPr lang="el-GR" dirty="0" smtClean="0"/>
              <a:t> ρίζα).</a:t>
            </a:r>
          </a:p>
          <a:p>
            <a:r>
              <a:rPr lang="el-GR" dirty="0" smtClean="0"/>
              <a:t>Προσθήκη στα τρόφιμα αντιοξειδωτικών ουσιών.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5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Μηχανισμός αντιοξειδωτικής δράσης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αντιοξειδωτική δράση αποδίδεται στην ευχερέστερη παροχή ατόμων Η στις </a:t>
            </a:r>
            <a:r>
              <a:rPr lang="el-GR" dirty="0" err="1" smtClean="0"/>
              <a:t>υπεροξειδικές</a:t>
            </a:r>
            <a:r>
              <a:rPr lang="el-GR" dirty="0" smtClean="0"/>
              <a:t> ρίζες σε σχέση με τα λιπαρά οξέα.</a:t>
            </a:r>
          </a:p>
          <a:p>
            <a:r>
              <a:rPr lang="el-GR" dirty="0" smtClean="0"/>
              <a:t>Αποκλείεται η εμπλοκή λιπαρής ύλης στην οξείδωση.</a:t>
            </a:r>
          </a:p>
          <a:p>
            <a:r>
              <a:rPr lang="el-GR" dirty="0" err="1" smtClean="0"/>
              <a:t>Υπεροξειδικές</a:t>
            </a:r>
            <a:r>
              <a:rPr lang="el-GR" dirty="0" smtClean="0"/>
              <a:t> ρίζες μετατρέπονται σε </a:t>
            </a:r>
            <a:r>
              <a:rPr lang="el-GR" dirty="0" err="1" smtClean="0"/>
              <a:t>υδροϋπεροξείδια</a:t>
            </a:r>
            <a:r>
              <a:rPr lang="el-GR" dirty="0" smtClean="0"/>
              <a:t> και σταματά η οξείδωση.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0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Μορφές δράσης αντιοξειδωτικών</a:t>
            </a:r>
            <a:endParaRPr lang="el-GR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36767"/>
              </p:ext>
            </p:extLst>
          </p:nvPr>
        </p:nvGraphicFramePr>
        <p:xfrm>
          <a:off x="250825" y="1412776"/>
          <a:ext cx="8642349" cy="538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687"/>
                <a:gridCol w="3330879"/>
                <a:gridCol w="2880783"/>
              </a:tblGrid>
              <a:tr h="70260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Είδος αντιοξειδωτικού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Γενικός τρόπος</a:t>
                      </a:r>
                      <a:r>
                        <a:rPr lang="el-GR" baseline="0" dirty="0" smtClean="0"/>
                        <a:t> δράσης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Αντιοξειδωτικές</a:t>
                      </a:r>
                      <a:r>
                        <a:rPr lang="el-GR" baseline="0" dirty="0" smtClean="0"/>
                        <a:t> ενώσεις</a:t>
                      </a:r>
                      <a:endParaRPr lang="el-GR" dirty="0"/>
                    </a:p>
                  </a:txBody>
                  <a:tcPr marL="96026" marR="96026"/>
                </a:tc>
              </a:tr>
              <a:tr h="105259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Πρωτοταγή</a:t>
                      </a:r>
                      <a:r>
                        <a:rPr lang="el-GR" sz="1600" dirty="0" smtClean="0"/>
                        <a:t> 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Παρέχουν</a:t>
                      </a:r>
                      <a:r>
                        <a:rPr lang="el-GR" sz="1600" baseline="0" dirty="0" smtClean="0"/>
                        <a:t> άτομα Η στις ελεύθερες ρίζες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Φαινολικές</a:t>
                      </a:r>
                      <a:r>
                        <a:rPr lang="el-GR" sz="1600" dirty="0" smtClean="0"/>
                        <a:t> ενώσεις</a:t>
                      </a:r>
                      <a:r>
                        <a:rPr lang="el-GR" sz="1600" baseline="0" dirty="0" smtClean="0"/>
                        <a:t> (τοκοφερόλες, </a:t>
                      </a:r>
                      <a:r>
                        <a:rPr lang="el-GR" sz="1600" baseline="0" dirty="0" err="1" smtClean="0"/>
                        <a:t>καφεϊνικό</a:t>
                      </a:r>
                      <a:r>
                        <a:rPr lang="el-GR" sz="1600" baseline="0" dirty="0" smtClean="0"/>
                        <a:t> οξύ, </a:t>
                      </a:r>
                      <a:r>
                        <a:rPr lang="el-GR" sz="1600" baseline="0" dirty="0" err="1" smtClean="0"/>
                        <a:t>καρνοσόλη</a:t>
                      </a:r>
                      <a:r>
                        <a:rPr lang="el-GR" sz="1600" baseline="0" dirty="0" smtClean="0"/>
                        <a:t>, ΒΗΑ, ΒΗΤ, </a:t>
                      </a:r>
                      <a:r>
                        <a:rPr lang="en-US" sz="1600" baseline="0" dirty="0" smtClean="0"/>
                        <a:t>TBHQ, PG)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57140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Αναγωγικά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Συνεργιστική</a:t>
                      </a:r>
                      <a:r>
                        <a:rPr lang="el-GR" sz="1600" dirty="0" smtClean="0"/>
                        <a:t> δράση</a:t>
                      </a:r>
                      <a:r>
                        <a:rPr lang="el-GR" sz="1600" baseline="0" dirty="0" smtClean="0"/>
                        <a:t> με </a:t>
                      </a:r>
                      <a:r>
                        <a:rPr lang="el-GR" sz="1600" baseline="0" dirty="0" err="1" smtClean="0"/>
                        <a:t>πρωτοταγή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Ασκορβικό</a:t>
                      </a:r>
                      <a:r>
                        <a:rPr lang="el-GR" sz="1600" dirty="0" smtClean="0"/>
                        <a:t> οξύ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571406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Δεσμευτές</a:t>
                      </a:r>
                      <a:r>
                        <a:rPr lang="el-GR" sz="1600" dirty="0" smtClean="0"/>
                        <a:t> οξυγόνου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Αντιδρούν με</a:t>
                      </a:r>
                      <a:r>
                        <a:rPr lang="el-GR" sz="1600" baseline="0" dirty="0" smtClean="0"/>
                        <a:t> Ο2 κ το δεσμεύουν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Ασκορβικό</a:t>
                      </a:r>
                      <a:r>
                        <a:rPr lang="el-GR" sz="1600" dirty="0" smtClean="0"/>
                        <a:t> οξύ και εστέρες</a:t>
                      </a:r>
                      <a:r>
                        <a:rPr lang="el-GR" sz="1600" baseline="0" dirty="0" smtClean="0"/>
                        <a:t> του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571406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Απενεργοποιητές</a:t>
                      </a:r>
                      <a:r>
                        <a:rPr lang="el-GR" sz="1600" baseline="0" dirty="0" smtClean="0"/>
                        <a:t> οξυγόνου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Δεσμεύουν και απενεργοποιούν</a:t>
                      </a:r>
                      <a:r>
                        <a:rPr lang="el-GR" sz="1600" baseline="0" dirty="0" smtClean="0"/>
                        <a:t> ρίζες οξυγόνου 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τοκοφερόλες, β-καροτένια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105259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Δεσμευτές</a:t>
                      </a:r>
                      <a:r>
                        <a:rPr lang="el-GR" sz="1600" dirty="0" smtClean="0"/>
                        <a:t> μετάλλων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Δεσμεύουν</a:t>
                      </a:r>
                      <a:r>
                        <a:rPr lang="el-GR" sz="1600" baseline="0" dirty="0" smtClean="0"/>
                        <a:t> μέταλλα που καταλύουν </a:t>
                      </a:r>
                      <a:r>
                        <a:rPr lang="el-GR" sz="1600" baseline="0" dirty="0" err="1" smtClean="0"/>
                        <a:t>οξειδοαναγωγικές</a:t>
                      </a:r>
                      <a:r>
                        <a:rPr lang="el-GR" sz="1600" baseline="0" dirty="0" smtClean="0"/>
                        <a:t> αντιδράσεις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Οξέα ή άλατα οξέων που σχηματίζουν</a:t>
                      </a:r>
                      <a:r>
                        <a:rPr lang="el-GR" sz="1600" baseline="0" dirty="0" smtClean="0"/>
                        <a:t> με μέταλλα ενώσεις όπως κιτρικό οξύ, φωσφορικό οξύ κ.α.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81199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Ενζυμα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Απομακρύνουν</a:t>
                      </a:r>
                      <a:r>
                        <a:rPr lang="el-GR" sz="1600" baseline="0" dirty="0" smtClean="0"/>
                        <a:t> με διάσπαση </a:t>
                      </a:r>
                      <a:r>
                        <a:rPr lang="el-GR" sz="1600" baseline="0" dirty="0" err="1" smtClean="0"/>
                        <a:t>υδροϋπεροξείδια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Υδροϋπεροξειδική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λυάση</a:t>
                      </a:r>
                      <a:r>
                        <a:rPr lang="el-GR" sz="1600" baseline="0" dirty="0" smtClean="0"/>
                        <a:t> και </a:t>
                      </a:r>
                      <a:r>
                        <a:rPr lang="el-GR" sz="1600" baseline="0" dirty="0" err="1" smtClean="0"/>
                        <a:t>ισομεράση</a:t>
                      </a:r>
                      <a:r>
                        <a:rPr lang="el-GR" sz="1600" baseline="0" dirty="0" smtClean="0"/>
                        <a:t>, </a:t>
                      </a:r>
                      <a:r>
                        <a:rPr lang="el-GR" sz="1600" baseline="0" dirty="0" err="1" smtClean="0"/>
                        <a:t>υπεροξειδάση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γλουταθειόνης</a:t>
                      </a:r>
                      <a:endParaRPr lang="el-GR" sz="1600" dirty="0"/>
                    </a:p>
                  </a:txBody>
                  <a:tcPr marL="96026" marR="96026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0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προέλευσης αντιοξειδωτικών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Φυσικά: στα τρόφιμα</a:t>
            </a:r>
          </a:p>
          <a:p>
            <a:r>
              <a:rPr lang="el-GR" dirty="0" smtClean="0"/>
              <a:t>Σε φυτικά εκχυλίσματα </a:t>
            </a:r>
            <a:r>
              <a:rPr lang="en-US" dirty="0" smtClean="0"/>
              <a:t>(in vitro).</a:t>
            </a:r>
          </a:p>
          <a:p>
            <a:r>
              <a:rPr lang="el-GR" dirty="0" smtClean="0"/>
              <a:t>Ανάλογα με τη διαλυτότητά τους και με τις ομάδες τροφίμων που μπορούν να εφαρμοστούν ταξινομούνται σε</a:t>
            </a:r>
            <a:r>
              <a:rPr lang="el-GR" dirty="0"/>
              <a:t>:</a:t>
            </a:r>
            <a:endParaRPr lang="el-GR" dirty="0" smtClean="0"/>
          </a:p>
          <a:p>
            <a:pPr lvl="1"/>
            <a:r>
              <a:rPr lang="el-GR" sz="2400" dirty="0" err="1" smtClean="0"/>
              <a:t>Υδατοδιαλυτά</a:t>
            </a:r>
            <a:r>
              <a:rPr lang="el-GR" sz="2400" dirty="0" smtClean="0"/>
              <a:t> </a:t>
            </a:r>
          </a:p>
          <a:p>
            <a:pPr lvl="1"/>
            <a:r>
              <a:rPr lang="el-GR" sz="2400" dirty="0" smtClean="0"/>
              <a:t>Λιποδιαλυτά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προέλευσης αντιοξειδωτικών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b="1" dirty="0">
                <a:solidFill>
                  <a:prstClr val="black"/>
                </a:solidFill>
              </a:rPr>
              <a:t>Συνθετικά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l-GR" dirty="0">
                <a:solidFill>
                  <a:prstClr val="black"/>
                </a:solidFill>
              </a:rPr>
              <a:t>Προϋποθέσεις: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Αντιοξειδωτική δράση σε πολύ μικρές </a:t>
            </a:r>
            <a:r>
              <a:rPr lang="el-GR" dirty="0" smtClean="0">
                <a:solidFill>
                  <a:prstClr val="black"/>
                </a:solidFill>
              </a:rPr>
              <a:t>συγκεντρώσεις.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>
                <a:solidFill>
                  <a:prstClr val="black"/>
                </a:solidFill>
              </a:rPr>
              <a:t>Ασφαλή για </a:t>
            </a:r>
            <a:r>
              <a:rPr lang="el-GR" dirty="0" smtClean="0">
                <a:solidFill>
                  <a:prstClr val="black"/>
                </a:solidFill>
              </a:rPr>
              <a:t>καταναλωτή.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>
                <a:solidFill>
                  <a:prstClr val="black"/>
                </a:solidFill>
              </a:rPr>
              <a:t>Να πληρούν βασικές τεχνολογικές προϋποθέσεις πχ ευχερής διάλυση, </a:t>
            </a:r>
            <a:r>
              <a:rPr lang="el-GR" dirty="0" smtClean="0">
                <a:solidFill>
                  <a:prstClr val="black"/>
                </a:solidFill>
              </a:rPr>
              <a:t>σταθερότητα.</a:t>
            </a:r>
            <a:endParaRPr lang="el-GR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l-GR" dirty="0">
                <a:solidFill>
                  <a:prstClr val="black"/>
                </a:solidFill>
              </a:rPr>
              <a:t>Ευρέως </a:t>
            </a:r>
            <a:r>
              <a:rPr lang="el-GR" dirty="0" smtClean="0">
                <a:solidFill>
                  <a:prstClr val="black"/>
                </a:solidFill>
              </a:rPr>
              <a:t>χρησιμοποιούνται: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>
                <a:solidFill>
                  <a:prstClr val="black"/>
                </a:solidFill>
              </a:rPr>
              <a:t>ΒΗΑ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l-GR" dirty="0" err="1">
                <a:solidFill>
                  <a:prstClr val="black"/>
                </a:solidFill>
              </a:rPr>
              <a:t>βουτυλική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err="1">
                <a:solidFill>
                  <a:prstClr val="black"/>
                </a:solidFill>
              </a:rPr>
              <a:t>υδροξυανισόλη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E320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>
                <a:solidFill>
                  <a:prstClr val="black"/>
                </a:solidFill>
              </a:rPr>
              <a:t>ΒΗΤ</a:t>
            </a:r>
            <a:r>
              <a:rPr lang="en-US" dirty="0">
                <a:solidFill>
                  <a:prstClr val="black"/>
                </a:solidFill>
              </a:rPr>
              <a:t>,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err="1">
                <a:solidFill>
                  <a:prstClr val="black"/>
                </a:solidFill>
              </a:rPr>
              <a:t>βουτυλικό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err="1">
                <a:solidFill>
                  <a:prstClr val="black"/>
                </a:solidFill>
              </a:rPr>
              <a:t>υδροξυτολουόλιο</a:t>
            </a:r>
            <a:r>
              <a:rPr lang="en-US" dirty="0">
                <a:solidFill>
                  <a:prstClr val="black"/>
                </a:solidFill>
              </a:rPr>
              <a:t> E321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PG, </a:t>
            </a:r>
            <a:r>
              <a:rPr lang="el-GR" dirty="0">
                <a:solidFill>
                  <a:prstClr val="black"/>
                </a:solidFill>
              </a:rPr>
              <a:t>Γαλλικός </a:t>
            </a:r>
            <a:r>
              <a:rPr lang="el-GR" dirty="0" err="1">
                <a:solidFill>
                  <a:prstClr val="black"/>
                </a:solidFill>
              </a:rPr>
              <a:t>προπυλεστέρας</a:t>
            </a:r>
            <a:r>
              <a:rPr lang="el-GR" dirty="0">
                <a:solidFill>
                  <a:prstClr val="black"/>
                </a:solidFill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E310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5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Φυσικά </a:t>
            </a:r>
            <a:r>
              <a:rPr lang="el-GR" dirty="0" err="1" smtClean="0"/>
              <a:t>υδατοδιαλυτά</a:t>
            </a:r>
            <a:r>
              <a:rPr lang="el-GR" dirty="0" smtClean="0"/>
              <a:t> αντιοξειδωτικά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b="1" dirty="0" err="1" smtClean="0"/>
              <a:t>Ασκορβικό</a:t>
            </a:r>
            <a:r>
              <a:rPr lang="el-GR" b="1" dirty="0" smtClean="0"/>
              <a:t> οξύ</a:t>
            </a:r>
          </a:p>
          <a:p>
            <a:r>
              <a:rPr lang="el-GR" dirty="0" smtClean="0"/>
              <a:t>Το πλέον διαδεδομένο.</a:t>
            </a:r>
          </a:p>
          <a:p>
            <a:r>
              <a:rPr lang="el-GR" dirty="0" smtClean="0"/>
              <a:t>Καθαρή και ακίνδυνη ουσία.</a:t>
            </a:r>
          </a:p>
          <a:p>
            <a:pPr>
              <a:buNone/>
            </a:pPr>
            <a:r>
              <a:rPr lang="el-GR" dirty="0" smtClean="0"/>
              <a:t>Ομάδες τροφίμων:</a:t>
            </a:r>
          </a:p>
          <a:p>
            <a:r>
              <a:rPr lang="el-GR" dirty="0" smtClean="0"/>
              <a:t>Αναψυκτικά από χυμούς φρούτων.</a:t>
            </a:r>
          </a:p>
          <a:p>
            <a:pPr lvl="1"/>
            <a:r>
              <a:rPr lang="el-GR" dirty="0" smtClean="0"/>
              <a:t>Προστασία αρώματος.</a:t>
            </a:r>
          </a:p>
          <a:p>
            <a:pPr lvl="1"/>
            <a:r>
              <a:rPr lang="el-GR" dirty="0" smtClean="0"/>
              <a:t>Αύξηση διατροφικής αξίας.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Φυσικά </a:t>
            </a:r>
            <a:r>
              <a:rPr lang="el-GR" dirty="0" err="1" smtClean="0"/>
              <a:t>υδατοδιαλυτά</a:t>
            </a:r>
            <a:r>
              <a:rPr lang="el-GR" dirty="0" smtClean="0"/>
              <a:t> αντιοξειδωτικά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12568"/>
          </a:xfrm>
        </p:spPr>
        <p:txBody>
          <a:bodyPr>
            <a:noAutofit/>
          </a:bodyPr>
          <a:lstStyle/>
          <a:p>
            <a:r>
              <a:rPr lang="el-GR" dirty="0" smtClean="0"/>
              <a:t>Κρέας, </a:t>
            </a:r>
            <a:r>
              <a:rPr lang="el-GR" dirty="0" err="1" smtClean="0"/>
              <a:t>κρεατοσκευάσματα</a:t>
            </a:r>
            <a:endParaRPr lang="el-GR" dirty="0" smtClean="0"/>
          </a:p>
          <a:p>
            <a:pPr lvl="1"/>
            <a:r>
              <a:rPr lang="el-GR" dirty="0" smtClean="0"/>
              <a:t>Εμφάνιση, προστασία κόκκινου </a:t>
            </a:r>
            <a:r>
              <a:rPr lang="el-GR" dirty="0" err="1" smtClean="0"/>
              <a:t>χρωματος</a:t>
            </a:r>
            <a:r>
              <a:rPr lang="el-GR" dirty="0" smtClean="0"/>
              <a:t> (από προσθήκη νιτρικών/νιτρωδών αλάτων.</a:t>
            </a:r>
          </a:p>
          <a:p>
            <a:pPr lvl="1"/>
            <a:r>
              <a:rPr lang="el-GR" dirty="0" smtClean="0"/>
              <a:t>Καθυστερεί ή αναστέλλει σχηματισμός </a:t>
            </a:r>
            <a:r>
              <a:rPr lang="el-GR" dirty="0" err="1" smtClean="0"/>
              <a:t>νιτροζαμινών</a:t>
            </a:r>
            <a:r>
              <a:rPr lang="el-GR" dirty="0" smtClean="0"/>
              <a:t> (τοξικές).</a:t>
            </a:r>
          </a:p>
          <a:p>
            <a:r>
              <a:rPr lang="el-GR" dirty="0" smtClean="0"/>
              <a:t>Αλεύρι</a:t>
            </a:r>
          </a:p>
          <a:p>
            <a:pPr lvl="1"/>
            <a:r>
              <a:rPr lang="el-GR" dirty="0" smtClean="0"/>
              <a:t>Προστατεύει οξείδωση  </a:t>
            </a:r>
            <a:r>
              <a:rPr lang="el-GR" dirty="0" err="1" smtClean="0"/>
              <a:t>σουλφυδρυλομάδων</a:t>
            </a:r>
            <a:r>
              <a:rPr lang="el-GR" dirty="0" smtClean="0"/>
              <a:t> της </a:t>
            </a:r>
            <a:r>
              <a:rPr lang="el-GR" dirty="0" err="1" smtClean="0"/>
              <a:t>γλουτένης</a:t>
            </a:r>
            <a:r>
              <a:rPr lang="el-GR" dirty="0" smtClean="0"/>
              <a:t>, υπεύθυνα για ελαστικότητα και </a:t>
            </a:r>
            <a:r>
              <a:rPr lang="el-GR" dirty="0" err="1" smtClean="0"/>
              <a:t>εκτατότητα</a:t>
            </a:r>
            <a:r>
              <a:rPr lang="el-GR" dirty="0" smtClean="0"/>
              <a:t> της ζύμης.</a:t>
            </a:r>
          </a:p>
          <a:p>
            <a:r>
              <a:rPr lang="el-GR" dirty="0" smtClean="0"/>
              <a:t>Μπύρα</a:t>
            </a:r>
          </a:p>
          <a:p>
            <a:pPr lvl="1"/>
            <a:r>
              <a:rPr lang="el-GR" dirty="0" smtClean="0"/>
              <a:t>Σταθεροποιητής και προστατευτική ουσία.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5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Φυσικά </a:t>
            </a:r>
            <a:r>
              <a:rPr lang="el-GR" dirty="0" err="1">
                <a:solidFill>
                  <a:prstClr val="white"/>
                </a:solidFill>
              </a:rPr>
              <a:t>υδατοδιαλυτά</a:t>
            </a:r>
            <a:r>
              <a:rPr lang="el-GR" dirty="0">
                <a:solidFill>
                  <a:prstClr val="white"/>
                </a:solidFill>
              </a:rPr>
              <a:t> αντιοξειδωτικά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Φαινολικές</a:t>
            </a:r>
            <a:r>
              <a:rPr lang="el-GR" b="1" dirty="0" smtClean="0"/>
              <a:t> ενώσεις </a:t>
            </a:r>
            <a:r>
              <a:rPr lang="el-GR" dirty="0" smtClean="0"/>
              <a:t>στα καρυκεύματα και βότανα</a:t>
            </a:r>
          </a:p>
          <a:p>
            <a:pPr lvl="1"/>
            <a:r>
              <a:rPr lang="el-GR" dirty="0" err="1" smtClean="0"/>
              <a:t>Φλαβονόλες</a:t>
            </a:r>
            <a:endParaRPr lang="el-GR" dirty="0" smtClean="0"/>
          </a:p>
          <a:p>
            <a:pPr lvl="1"/>
            <a:r>
              <a:rPr lang="el-GR" dirty="0" err="1" smtClean="0"/>
              <a:t>Φλαβονόνες</a:t>
            </a:r>
            <a:endParaRPr lang="el-GR" dirty="0" smtClean="0"/>
          </a:p>
          <a:p>
            <a:r>
              <a:rPr lang="el-GR" b="1" dirty="0" err="1" smtClean="0"/>
              <a:t>Κατεχίνες</a:t>
            </a:r>
            <a:endParaRPr lang="el-GR" b="1" dirty="0" smtClean="0"/>
          </a:p>
          <a:p>
            <a:pPr lvl="1"/>
            <a:r>
              <a:rPr lang="el-GR" dirty="0" err="1" smtClean="0"/>
              <a:t>Κατεχίνη</a:t>
            </a:r>
            <a:endParaRPr lang="el-GR" dirty="0" smtClean="0"/>
          </a:p>
          <a:p>
            <a:pPr lvl="1"/>
            <a:r>
              <a:rPr lang="el-GR" dirty="0" err="1" smtClean="0"/>
              <a:t>Κερκιτίνη</a:t>
            </a:r>
            <a:endParaRPr lang="el-GR" dirty="0" smtClean="0"/>
          </a:p>
          <a:p>
            <a:pPr lvl="1"/>
            <a:r>
              <a:rPr lang="el-GR" dirty="0" err="1" smtClean="0"/>
              <a:t>Ρεσβερατρόλη</a:t>
            </a:r>
            <a:endParaRPr lang="el-GR" dirty="0" smtClean="0"/>
          </a:p>
          <a:p>
            <a:pPr lvl="1"/>
            <a:r>
              <a:rPr lang="el-GR" dirty="0" err="1"/>
              <a:t>Ε</a:t>
            </a:r>
            <a:r>
              <a:rPr lang="el-GR" dirty="0" err="1" smtClean="0"/>
              <a:t>πιγαλλοκατεχίνη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9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Φυσικά λιποδιαλυτά αντιοξειδωτικά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Προστατεύουν από </a:t>
            </a:r>
            <a:r>
              <a:rPr lang="el-GR" dirty="0" err="1" smtClean="0"/>
              <a:t>ευοξείδωτα</a:t>
            </a:r>
            <a:r>
              <a:rPr lang="el-GR" dirty="0" smtClean="0"/>
              <a:t> συστατικά λιπών και λαδιών.</a:t>
            </a:r>
          </a:p>
          <a:p>
            <a:r>
              <a:rPr lang="el-GR" b="1" dirty="0" smtClean="0"/>
              <a:t>α, β, γ, δ - τοκοφερόλες</a:t>
            </a:r>
            <a:r>
              <a:rPr lang="el-GR" dirty="0" smtClean="0"/>
              <a:t>: </a:t>
            </a:r>
            <a:endParaRPr lang="en-US" dirty="0" smtClean="0"/>
          </a:p>
          <a:p>
            <a:pPr lvl="1"/>
            <a:r>
              <a:rPr lang="el-GR" dirty="0" smtClean="0"/>
              <a:t>αντιοξειδωτική δραστηριότητα σε θερμοκρασίες 50</a:t>
            </a:r>
            <a:r>
              <a:rPr lang="el-GR" baseline="30000" dirty="0" smtClean="0"/>
              <a:t>ο</a:t>
            </a:r>
            <a:r>
              <a:rPr lang="el-GR" dirty="0" smtClean="0"/>
              <a:t>-100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/>
              <a:t>.</a:t>
            </a:r>
            <a:endParaRPr lang="en-US" dirty="0" smtClean="0"/>
          </a:p>
          <a:p>
            <a:pPr lvl="1"/>
            <a:r>
              <a:rPr lang="el-GR" dirty="0" smtClean="0"/>
              <a:t>Παραμένουν στα λάδια και μετά τον </a:t>
            </a:r>
            <a:r>
              <a:rPr lang="el-GR" dirty="0" err="1" smtClean="0"/>
              <a:t>ευξεγενισμό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Καταστρέφονται κατά την υδρογόνωση και θέρμανση λαδιών.</a:t>
            </a:r>
          </a:p>
          <a:p>
            <a:pPr lvl="1"/>
            <a:r>
              <a:rPr lang="el-GR" dirty="0" smtClean="0"/>
              <a:t>Περιορισμένη συγκέντρωση στα ζωικά λίπη.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1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Αντιοξειδωτικά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Ορισμός</a:t>
            </a:r>
          </a:p>
          <a:p>
            <a:pPr>
              <a:buNone/>
            </a:pPr>
            <a:r>
              <a:rPr lang="el-GR" dirty="0" smtClean="0"/>
              <a:t>Ουσίες που:</a:t>
            </a:r>
          </a:p>
          <a:p>
            <a:r>
              <a:rPr lang="el-GR" dirty="0" smtClean="0"/>
              <a:t>Εμποδίζουν ή</a:t>
            </a:r>
          </a:p>
          <a:p>
            <a:r>
              <a:rPr lang="el-GR" dirty="0" smtClean="0"/>
              <a:t>Επιβραδύνουν </a:t>
            </a:r>
          </a:p>
          <a:p>
            <a:pPr>
              <a:buNone/>
            </a:pPr>
            <a:r>
              <a:rPr lang="el-GR" dirty="0"/>
              <a:t>τ</a:t>
            </a:r>
            <a:r>
              <a:rPr lang="el-GR" dirty="0" smtClean="0"/>
              <a:t>ην οξείδωση των συστατικών των τροφίμων π.χ.</a:t>
            </a:r>
          </a:p>
          <a:p>
            <a:r>
              <a:rPr lang="el-GR" dirty="0" smtClean="0"/>
              <a:t>Λίπη</a:t>
            </a:r>
          </a:p>
          <a:p>
            <a:r>
              <a:rPr lang="el-GR" dirty="0" smtClean="0"/>
              <a:t>Προβιταμίνες</a:t>
            </a:r>
          </a:p>
          <a:p>
            <a:r>
              <a:rPr lang="el-GR" dirty="0" smtClean="0"/>
              <a:t>Βιταμίνες	</a:t>
            </a:r>
          </a:p>
          <a:p>
            <a:r>
              <a:rPr lang="el-GR" dirty="0" smtClean="0"/>
              <a:t>Υδατάνθρακες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506675" y="4221088"/>
            <a:ext cx="4572000" cy="1618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αμινοξέα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πρωτεΐνες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DNA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Φυσικά λιποδιαλυτά αντιοξειδωτικά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err="1" smtClean="0"/>
              <a:t>Καροτενοειδή</a:t>
            </a:r>
            <a:r>
              <a:rPr lang="el-GR" dirty="0" smtClean="0"/>
              <a:t>	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β-καροτένιο</a:t>
            </a:r>
          </a:p>
          <a:p>
            <a:r>
              <a:rPr lang="el-GR" dirty="0" err="1" smtClean="0"/>
              <a:t>Δεσμευτές</a:t>
            </a:r>
            <a:r>
              <a:rPr lang="el-GR" dirty="0" smtClean="0"/>
              <a:t> ριζών οξυγόνου.</a:t>
            </a:r>
          </a:p>
          <a:p>
            <a:pPr>
              <a:buNone/>
            </a:pPr>
            <a:r>
              <a:rPr lang="el-GR" b="1" dirty="0" err="1" smtClean="0"/>
              <a:t>Σησαμόλη</a:t>
            </a:r>
            <a:endParaRPr lang="el-GR" b="1" dirty="0" smtClean="0"/>
          </a:p>
          <a:p>
            <a:r>
              <a:rPr lang="el-GR" dirty="0" smtClean="0"/>
              <a:t>Αυξάνει αντίσταση στην </a:t>
            </a:r>
            <a:r>
              <a:rPr lang="el-GR" dirty="0" err="1" smtClean="0"/>
              <a:t>αυτοξείδωση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dirty="0" smtClean="0"/>
              <a:t>Αμινοξέα</a:t>
            </a:r>
            <a:r>
              <a:rPr lang="el-GR" dirty="0" smtClean="0"/>
              <a:t> 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/>
              <a:t>προλίνη</a:t>
            </a:r>
            <a:endParaRPr lang="el-GR" dirty="0" smtClean="0"/>
          </a:p>
          <a:p>
            <a:r>
              <a:rPr lang="el-GR" dirty="0" smtClean="0"/>
              <a:t>Αντιοξειδωτικό λαδιού σε κονσέρβες ψαριών.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συνθετικά αντιοξειδωτικά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Εμφανίζουν υψηλότερη αντιοξειδωτική δραστικότητα από τα φυσικά.</a:t>
            </a:r>
          </a:p>
          <a:p>
            <a:pPr marL="0" indent="0">
              <a:buNone/>
            </a:pPr>
            <a:r>
              <a:rPr lang="el-GR" dirty="0" smtClean="0"/>
              <a:t>Δράση στηρίζεται στη </a:t>
            </a:r>
            <a:r>
              <a:rPr lang="el-GR" dirty="0" err="1" smtClean="0"/>
              <a:t>στερική</a:t>
            </a:r>
            <a:r>
              <a:rPr lang="el-GR" dirty="0" smtClean="0"/>
              <a:t> </a:t>
            </a:r>
            <a:r>
              <a:rPr lang="el-GR" dirty="0" err="1" smtClean="0"/>
              <a:t>παρεμποδιζόμενη</a:t>
            </a:r>
            <a:r>
              <a:rPr lang="el-GR" dirty="0" smtClean="0"/>
              <a:t> </a:t>
            </a:r>
            <a:r>
              <a:rPr lang="el-GR" dirty="0" err="1" smtClean="0"/>
              <a:t>φαινολική</a:t>
            </a:r>
            <a:r>
              <a:rPr lang="el-GR" dirty="0" smtClean="0"/>
              <a:t> ομάδα (-ΟΗ)</a:t>
            </a:r>
            <a:r>
              <a:rPr lang="en-US" dirty="0"/>
              <a:t>:</a:t>
            </a:r>
            <a:endParaRPr lang="el-GR" dirty="0" smtClean="0"/>
          </a:p>
          <a:p>
            <a:r>
              <a:rPr lang="el-GR" b="1" dirty="0" smtClean="0"/>
              <a:t>ΒΗΑ</a:t>
            </a:r>
            <a:r>
              <a:rPr lang="en-US" dirty="0" smtClean="0"/>
              <a:t>, </a:t>
            </a:r>
            <a:r>
              <a:rPr lang="el-GR" dirty="0" err="1" smtClean="0"/>
              <a:t>βουτυλική</a:t>
            </a:r>
            <a:r>
              <a:rPr lang="el-GR" dirty="0" smtClean="0"/>
              <a:t> </a:t>
            </a:r>
            <a:r>
              <a:rPr lang="el-GR" dirty="0" err="1" smtClean="0"/>
              <a:t>υδροξυανισόλη</a:t>
            </a:r>
            <a:r>
              <a:rPr lang="el-GR" dirty="0" smtClean="0"/>
              <a:t>, </a:t>
            </a:r>
            <a:r>
              <a:rPr lang="en-US" dirty="0" smtClean="0"/>
              <a:t>E320</a:t>
            </a:r>
            <a:r>
              <a:rPr lang="el-GR" dirty="0" smtClean="0"/>
              <a:t>, </a:t>
            </a:r>
            <a:r>
              <a:rPr lang="en-US" dirty="0" smtClean="0"/>
              <a:t>ADI 0,5 mg/kg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ΒΗΤ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 err="1" smtClean="0"/>
              <a:t>βουτυλικό</a:t>
            </a:r>
            <a:r>
              <a:rPr lang="el-GR" dirty="0" smtClean="0"/>
              <a:t> </a:t>
            </a:r>
            <a:r>
              <a:rPr lang="el-GR" dirty="0" err="1" smtClean="0"/>
              <a:t>υδροξυτολουόλιο</a:t>
            </a:r>
            <a:r>
              <a:rPr lang="el-GR" dirty="0" smtClean="0"/>
              <a:t>,</a:t>
            </a:r>
            <a:r>
              <a:rPr lang="en-US" dirty="0" smtClean="0"/>
              <a:t> E321, ADI 0,3 mg/kg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Συγγενεύει με τανίνες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n-US" b="1" dirty="0" smtClean="0"/>
              <a:t>PG</a:t>
            </a:r>
            <a:r>
              <a:rPr lang="en-US" dirty="0" smtClean="0"/>
              <a:t>, </a:t>
            </a:r>
            <a:r>
              <a:rPr lang="el-GR" dirty="0" smtClean="0"/>
              <a:t>Γαλλικός </a:t>
            </a:r>
            <a:r>
              <a:rPr lang="el-GR" dirty="0" err="1" smtClean="0"/>
              <a:t>προπυλεστέρας</a:t>
            </a:r>
            <a:r>
              <a:rPr lang="el-GR" dirty="0" smtClean="0"/>
              <a:t>, </a:t>
            </a:r>
            <a:r>
              <a:rPr lang="en-US" dirty="0" smtClean="0"/>
              <a:t>E310, ADI 1,4 mg/kg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Τα παραπάνω έχουν μεγάλη ανθεκτικότητα στη θέρμανση.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0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ιδανικού αντιοξειδωτικού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Ασφαλές για καταναλωτή.</a:t>
            </a:r>
          </a:p>
          <a:p>
            <a:r>
              <a:rPr lang="el-GR" dirty="0" smtClean="0"/>
              <a:t>Δε δημιουργεί ανεπιθύμητη οσμή, γεύση, χρώμα.</a:t>
            </a:r>
          </a:p>
          <a:p>
            <a:r>
              <a:rPr lang="el-GR" dirty="0" smtClean="0"/>
              <a:t>Είναι λιποδιαλυτό.</a:t>
            </a:r>
          </a:p>
          <a:p>
            <a:r>
              <a:rPr lang="el-GR" dirty="0" smtClean="0"/>
              <a:t>Είναι σταθερό σε συνθήκες επεξεργασίας.</a:t>
            </a:r>
          </a:p>
          <a:p>
            <a:r>
              <a:rPr lang="el-GR" dirty="0" smtClean="0"/>
              <a:t>Είναι οικονομικό.</a:t>
            </a:r>
          </a:p>
          <a:p>
            <a:r>
              <a:rPr lang="el-GR" dirty="0" smtClean="0"/>
              <a:t>Δεν απορροφάται από οργανισμό.</a:t>
            </a:r>
          </a:p>
          <a:p>
            <a:r>
              <a:rPr lang="el-GR" dirty="0" smtClean="0"/>
              <a:t>Έχει ισχυρή αντιοξειδωτική δράση σε χαμηλές συγκεντρώσεις.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Αντιοξειδωτικός παράγοντας</a:t>
            </a:r>
            <a:r>
              <a:rPr lang="en-US" dirty="0" smtClean="0"/>
              <a:t> AF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 = I</a:t>
            </a:r>
            <a:r>
              <a:rPr lang="en-US" sz="1600" b="1" dirty="0" smtClean="0"/>
              <a:t>A</a:t>
            </a:r>
            <a:r>
              <a:rPr lang="en-US" b="1" dirty="0" smtClean="0"/>
              <a:t> / I</a:t>
            </a:r>
            <a:r>
              <a:rPr lang="en-US" sz="1800" b="1" dirty="0" smtClean="0"/>
              <a:t>0</a:t>
            </a:r>
          </a:p>
          <a:p>
            <a:pPr lvl="1"/>
            <a:r>
              <a:rPr lang="en-US" dirty="0" smtClean="0"/>
              <a:t>I</a:t>
            </a:r>
            <a:r>
              <a:rPr lang="en-US" sz="1200" dirty="0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Περίοδος επαγωγής με αντιοξειδωτικό.</a:t>
            </a:r>
          </a:p>
          <a:p>
            <a:pPr lvl="1"/>
            <a:r>
              <a:rPr lang="el-GR" dirty="0" smtClean="0"/>
              <a:t>Ι</a:t>
            </a:r>
            <a:r>
              <a:rPr lang="el-GR" sz="1200" dirty="0" smtClean="0"/>
              <a:t>0</a:t>
            </a:r>
            <a:r>
              <a:rPr lang="el-GR" dirty="0" smtClean="0"/>
              <a:t> περίοδος επαγωγής χωρίς αντιοξειδωτικό.</a:t>
            </a:r>
          </a:p>
          <a:p>
            <a:r>
              <a:rPr lang="el-GR" dirty="0" smtClean="0"/>
              <a:t>Υψηλές τιμές </a:t>
            </a:r>
            <a:r>
              <a:rPr lang="en-US" dirty="0" smtClean="0"/>
              <a:t>AF </a:t>
            </a:r>
            <a:r>
              <a:rPr lang="el-GR" dirty="0" smtClean="0"/>
              <a:t>δείχνουν υψηλή δραστικότητα αντιοξειδωτικού.</a:t>
            </a:r>
          </a:p>
          <a:p>
            <a:r>
              <a:rPr lang="el-GR" dirty="0" smtClean="0"/>
              <a:t>Αντιοξειδωτική δραστηριότητα αξιολογείται συνήθως με εκτίμηση χρόνου διάρκειας σταδίου έναρξης αλυσιδωτής αντίδρασης, παρουσία και απουσία αντιοξειδωτικού.</a:t>
            </a:r>
          </a:p>
          <a:p>
            <a:endParaRPr lang="el-GR" sz="1800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Συνέργεια</a:t>
            </a:r>
            <a:br>
              <a:rPr lang="el-GR" dirty="0" smtClean="0"/>
            </a:br>
            <a:r>
              <a:rPr lang="el-GR" sz="3100" dirty="0" smtClean="0"/>
              <a:t>παράδειγμα Α</a:t>
            </a:r>
            <a:r>
              <a:rPr lang="en-US" sz="3100" dirty="0" smtClean="0"/>
              <a:t>F </a:t>
            </a:r>
            <a:r>
              <a:rPr lang="el-GR" sz="3100" dirty="0" smtClean="0"/>
              <a:t>σε λαρδί </a:t>
            </a:r>
            <a:br>
              <a:rPr lang="el-GR" sz="3100" dirty="0" smtClean="0"/>
            </a:br>
            <a:r>
              <a:rPr lang="el-GR" sz="2200" dirty="0" smtClean="0"/>
              <a:t>ποσοστό προσθήκης 0,02%</a:t>
            </a:r>
            <a:endParaRPr lang="el-GR" sz="2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406136"/>
              </p:ext>
            </p:extLst>
          </p:nvPr>
        </p:nvGraphicFramePr>
        <p:xfrm>
          <a:off x="250825" y="1484313"/>
          <a:ext cx="8642351" cy="494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926"/>
                <a:gridCol w="1739249"/>
                <a:gridCol w="2160588"/>
                <a:gridCol w="2160588"/>
              </a:tblGrid>
              <a:tr h="44575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αντιοξειδωτικό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Αντιοξειδωτικό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F</a:t>
                      </a:r>
                      <a:endParaRPr lang="el-GR" dirty="0"/>
                    </a:p>
                  </a:txBody>
                  <a:tcPr marL="96026" marR="96026"/>
                </a:tc>
              </a:tr>
              <a:tr h="44575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</a:t>
                      </a:r>
                      <a:r>
                        <a:rPr lang="el-GR" baseline="0" dirty="0" smtClean="0"/>
                        <a:t> -  τοκοφερόλη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BHA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l-GR" dirty="0"/>
                    </a:p>
                  </a:txBody>
                  <a:tcPr marL="96026" marR="96026"/>
                </a:tc>
              </a:tr>
              <a:tr h="44575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α– τοκοφερόλη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BHT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96026" marR="96026"/>
                </a:tc>
              </a:tr>
              <a:tr h="76937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Γαλλικός </a:t>
                      </a:r>
                      <a:r>
                        <a:rPr lang="el-GR" dirty="0" err="1" smtClean="0"/>
                        <a:t>οκτυλεστέρας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BHA + BHT</a:t>
                      </a:r>
                      <a:endParaRPr lang="el-GR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l-GR" dirty="0"/>
                    </a:p>
                  </a:txBody>
                  <a:tcPr marL="96026" marR="96026"/>
                </a:tc>
              </a:tr>
              <a:tr h="2674501">
                <a:tc gridSpan="4">
                  <a:txBody>
                    <a:bodyPr/>
                    <a:lstStyle/>
                    <a:p>
                      <a:r>
                        <a:rPr lang="el-GR" sz="2000" dirty="0" err="1" smtClean="0"/>
                        <a:t>Συνεργιστική</a:t>
                      </a:r>
                      <a:r>
                        <a:rPr lang="el-GR" sz="2000" baseline="0" dirty="0" smtClean="0"/>
                        <a:t> δράση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000" baseline="0" dirty="0" smtClean="0"/>
                        <a:t>Για αύξηση της Αντιοξειδωτικής δράσης προστίθενται μίγματα </a:t>
                      </a:r>
                    </a:p>
                    <a:p>
                      <a:r>
                        <a:rPr lang="el-GR" sz="2000" b="1" baseline="0" dirty="0" smtClean="0"/>
                        <a:t>Συνέργεια</a:t>
                      </a:r>
                      <a:r>
                        <a:rPr lang="el-GR" sz="2000" baseline="0" dirty="0" smtClean="0"/>
                        <a:t> ονομάζουμε την αύξηση της δραστικότητας  δύο ή περισσότερων ουσιών όταν προστίθενται μαζί, σε σχέση με το άθροισμα της δραστικότητας αυτών όταν προστεθούν μόνες τους στις ίδιες συγκεντρώσεις προσθήκης.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000" baseline="0" dirty="0" smtClean="0"/>
                        <a:t>Λεκιθίνη, </a:t>
                      </a:r>
                      <a:r>
                        <a:rPr lang="el-GR" sz="2000" baseline="0" dirty="0" err="1" smtClean="0"/>
                        <a:t>κεφαλίνη</a:t>
                      </a:r>
                      <a:r>
                        <a:rPr lang="el-GR" sz="2000" baseline="0" dirty="0" smtClean="0"/>
                        <a:t>, οργανικά οξέα: κιτρικό, τρυγικό, </a:t>
                      </a:r>
                      <a:r>
                        <a:rPr lang="el-GR" sz="2000" baseline="0" dirty="0" err="1" smtClean="0"/>
                        <a:t>γαλακτουρονικό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l-GR" sz="2000" baseline="0" dirty="0" err="1" smtClean="0"/>
                        <a:t>ασκορβικό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l-GR" sz="2000" baseline="0" dirty="0" err="1" smtClean="0"/>
                        <a:t>φουμαρικό</a:t>
                      </a:r>
                      <a:r>
                        <a:rPr lang="el-GR" sz="2000" baseline="0" dirty="0" smtClean="0"/>
                        <a:t>, φωσφορικό οξύ, διάφορα αμινοξέα, </a:t>
                      </a:r>
                      <a:r>
                        <a:rPr lang="el-GR" sz="2000" baseline="0" dirty="0" err="1" smtClean="0"/>
                        <a:t>αμίνες</a:t>
                      </a:r>
                      <a:r>
                        <a:rPr lang="el-GR" sz="2000" baseline="0" dirty="0" smtClean="0"/>
                        <a:t>, ιόντα μετάλλων (</a:t>
                      </a:r>
                      <a:r>
                        <a:rPr lang="en-US" sz="2000" baseline="0" dirty="0" smtClean="0"/>
                        <a:t>Fe, </a:t>
                      </a:r>
                      <a:r>
                        <a:rPr lang="en-US" sz="2000" baseline="0" dirty="0" err="1" smtClean="0"/>
                        <a:t>Ni,Cu</a:t>
                      </a:r>
                      <a:r>
                        <a:rPr lang="en-US" sz="2000" baseline="0" dirty="0" smtClean="0"/>
                        <a:t>)</a:t>
                      </a:r>
                      <a:endParaRPr lang="el-GR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Παράγοντες</a:t>
                      </a:r>
                      <a:r>
                        <a:rPr lang="el-GR" sz="2000" baseline="0" dirty="0" smtClean="0"/>
                        <a:t> που επηρεάζουν δράση: σύσταση τροφίμων, συνθήκες συντήρησης</a:t>
                      </a:r>
                      <a:endParaRPr lang="el-GR" sz="2000" dirty="0"/>
                    </a:p>
                  </a:txBody>
                  <a:tcPr marL="96026" marR="96026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4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Ζωικά λίπη δεν έχουν φυσικά αντιοξειδωτικά</a:t>
            </a:r>
          </a:p>
          <a:p>
            <a:pPr>
              <a:buNone/>
            </a:pPr>
            <a:r>
              <a:rPr lang="el-GR" dirty="0" smtClean="0"/>
              <a:t>-&gt; προσθήκη Α. για σταθερότητα.</a:t>
            </a:r>
          </a:p>
          <a:p>
            <a:r>
              <a:rPr lang="el-GR" dirty="0" smtClean="0"/>
              <a:t>Λάδια φυτικής προέλευσης για παράταση </a:t>
            </a:r>
            <a:r>
              <a:rPr lang="en-US" dirty="0" smtClean="0"/>
              <a:t>shelf life </a:t>
            </a:r>
            <a:endParaRPr lang="el-GR" dirty="0" smtClean="0"/>
          </a:p>
          <a:p>
            <a:pPr lvl="1"/>
            <a:r>
              <a:rPr lang="el-GR" dirty="0" smtClean="0"/>
              <a:t>ψητά τρόφιμα,</a:t>
            </a:r>
          </a:p>
          <a:p>
            <a:pPr lvl="1"/>
            <a:r>
              <a:rPr lang="el-GR" dirty="0" smtClean="0"/>
              <a:t>αφυδατωμένες σούπες,</a:t>
            </a:r>
          </a:p>
          <a:p>
            <a:pPr lvl="1"/>
            <a:r>
              <a:rPr lang="el-GR" dirty="0"/>
              <a:t>δ</a:t>
            </a:r>
            <a:r>
              <a:rPr lang="el-GR" dirty="0" smtClean="0"/>
              <a:t>ιάφορα γλυκά.</a:t>
            </a:r>
          </a:p>
          <a:p>
            <a:r>
              <a:rPr lang="el-GR" dirty="0" smtClean="0"/>
              <a:t>Επιβάλλονται στις μαργαρίνες, ιδιαίτερα από σογιέλαιο για αποφυγή γευστικών αποκλίσεων.</a:t>
            </a:r>
          </a:p>
          <a:p>
            <a:r>
              <a:rPr lang="el-GR" dirty="0" smtClean="0"/>
              <a:t>Χρήση στα λίπη και έλαια δεν παρουσιάζει δυσκολίες λόγω εύκολης διάλυση και ταχείας διασποράς.</a:t>
            </a:r>
          </a:p>
          <a:p>
            <a:r>
              <a:rPr lang="el-GR" dirty="0" smtClean="0"/>
              <a:t>Χρήση στην τροφή ζωών προστατεύει λίπος τους από οξείδωση, όχι όμως λίπος γάλακτος.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Εφαρμογές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διατήρηση σταθερότητας  </a:t>
            </a:r>
            <a:r>
              <a:rPr lang="el-GR" dirty="0" err="1" smtClean="0"/>
              <a:t>ευοξείδωτων</a:t>
            </a:r>
            <a:r>
              <a:rPr lang="el-GR" dirty="0" smtClean="0"/>
              <a:t> λιπαρών σε τροφές φτωχές σε λιπαρά πχ λαχανικά.</a:t>
            </a:r>
          </a:p>
          <a:p>
            <a:r>
              <a:rPr lang="el-GR" dirty="0" smtClean="0"/>
              <a:t>Νωπό μοσχαρίσιο κρέας διατηρείται για 8 μέρες στο ψυγείο (ΒΗΤ+ </a:t>
            </a:r>
            <a:r>
              <a:rPr lang="el-GR" dirty="0" err="1" smtClean="0"/>
              <a:t>ασκορβικό</a:t>
            </a:r>
            <a:r>
              <a:rPr lang="el-GR" dirty="0" smtClean="0"/>
              <a:t> οξύ).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Επιλεγμένα επιτρεπόμενα αντιοξειδωτικά </a:t>
            </a:r>
            <a:br>
              <a:rPr lang="el-GR" dirty="0" smtClean="0"/>
            </a:br>
            <a:r>
              <a:rPr lang="el-GR" dirty="0" smtClean="0"/>
              <a:t>και εφαρμογή τους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642684" cy="497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578"/>
                <a:gridCol w="1534904"/>
                <a:gridCol w="809391"/>
                <a:gridCol w="1588071"/>
                <a:gridCol w="2041806"/>
                <a:gridCol w="1598934"/>
              </a:tblGrid>
              <a:tr h="641769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Αρίθμηση ΕΕ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ονομασία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</a:t>
                      </a:r>
                      <a:r>
                        <a:rPr lang="en-US" sz="1600" dirty="0" smtClean="0"/>
                        <a:t>DI</a:t>
                      </a:r>
                      <a:r>
                        <a:rPr lang="en-US" sz="1600" baseline="0" dirty="0" smtClean="0"/>
                        <a:t>  mg/kg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Προέλευση</a:t>
                      </a:r>
                      <a:r>
                        <a:rPr lang="el-GR" sz="1600" baseline="0" dirty="0" smtClean="0"/>
                        <a:t> - Σύνθεση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Τρόφιμα όπου προστίθεται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Πιθανές παρενέργειες</a:t>
                      </a:r>
                      <a:endParaRPr lang="el-GR" sz="1600" dirty="0"/>
                    </a:p>
                  </a:txBody>
                  <a:tcPr marL="94495" marR="94495"/>
                </a:tc>
              </a:tr>
              <a:tr h="177247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Ε300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Ασκορβικό</a:t>
                      </a:r>
                      <a:r>
                        <a:rPr lang="el-GR" sz="1600" dirty="0" smtClean="0"/>
                        <a:t> οξύ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Ζύμωση από γλυκόζη βακτηρίων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Δημητριακά</a:t>
                      </a:r>
                      <a:r>
                        <a:rPr lang="el-GR" sz="1600" baseline="0" dirty="0" smtClean="0"/>
                        <a:t> πρωινού, κατεψυγμένα ψάρια, </a:t>
                      </a:r>
                      <a:r>
                        <a:rPr lang="el-GR" sz="1600" baseline="0" dirty="0" err="1" smtClean="0"/>
                        <a:t>κρεατοσκευάσματα</a:t>
                      </a:r>
                      <a:r>
                        <a:rPr lang="el-GR" sz="1600" baseline="0" dirty="0" smtClean="0"/>
                        <a:t>, βελτιωτικά αλεύρων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 marL="94495" marR="94495"/>
                </a:tc>
              </a:tr>
              <a:tr h="811131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Ε306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Εκχύλισμα</a:t>
                      </a:r>
                      <a:r>
                        <a:rPr lang="el-GR" sz="1600" baseline="0" dirty="0" smtClean="0"/>
                        <a:t> πλούσιο σε τοκοφερόλες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2,00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Από εκχύλισμα λαδιών </a:t>
                      </a:r>
                      <a:endParaRPr lang="el-GR" sz="1600" dirty="0"/>
                    </a:p>
                  </a:txBody>
                  <a:tcPr marL="94495" marR="94495"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Φυτικά</a:t>
                      </a:r>
                      <a:r>
                        <a:rPr lang="el-GR" sz="1600" baseline="0" dirty="0" smtClean="0"/>
                        <a:t> και ζωικά λίπη, λάδια, τυριά, σούπες</a:t>
                      </a:r>
                      <a:endParaRPr lang="el-GR" sz="1600" dirty="0"/>
                    </a:p>
                  </a:txBody>
                  <a:tcPr marL="94495" marR="94495"/>
                </a:tc>
                <a:tc rowSpan="3">
                  <a:txBody>
                    <a:bodyPr/>
                    <a:lstStyle/>
                    <a:p>
                      <a:r>
                        <a:rPr lang="el-GR" sz="1600" dirty="0" smtClean="0"/>
                        <a:t>Συμπτώματα υπερβιταμίνωσης</a:t>
                      </a:r>
                      <a:r>
                        <a:rPr lang="el-GR" sz="1600" baseline="0" dirty="0" smtClean="0"/>
                        <a:t> σε ψηλές δόσεις </a:t>
                      </a:r>
                      <a:endParaRPr lang="el-GR" sz="1600" dirty="0"/>
                    </a:p>
                  </a:txBody>
                  <a:tcPr marL="94495" marR="94495"/>
                </a:tc>
              </a:tr>
              <a:tr h="57079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Ε307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α-τοκοφερόλη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2,00</a:t>
                      </a:r>
                    </a:p>
                    <a:p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Από εκχύλισμα</a:t>
                      </a:r>
                      <a:r>
                        <a:rPr lang="el-GR" sz="1600" baseline="0" dirty="0" smtClean="0"/>
                        <a:t> ηλίανθου</a:t>
                      </a:r>
                      <a:endParaRPr lang="el-GR" sz="1600" dirty="0"/>
                    </a:p>
                  </a:txBody>
                  <a:tcPr marL="94495" marR="94495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7079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Ε308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γ-τοκοφερόλη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2,00</a:t>
                      </a:r>
                    </a:p>
                    <a:p>
                      <a:endParaRPr lang="el-GR" sz="1600" dirty="0"/>
                    </a:p>
                  </a:txBody>
                  <a:tcPr marL="94495" marR="94495"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Από εκχύλισμα σογιέλαιου</a:t>
                      </a:r>
                      <a:endParaRPr lang="el-GR" sz="1600" dirty="0"/>
                    </a:p>
                  </a:txBody>
                  <a:tcPr marL="94495" marR="94495"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Ζωικά</a:t>
                      </a:r>
                      <a:r>
                        <a:rPr lang="el-GR" sz="1600" baseline="0" dirty="0" smtClean="0"/>
                        <a:t> λίπη, φυτικά λάδια, κυρίως ελαιόλαδο</a:t>
                      </a:r>
                      <a:endParaRPr lang="el-GR" sz="1600" dirty="0"/>
                    </a:p>
                  </a:txBody>
                  <a:tcPr marL="94495" marR="94495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7079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Ε309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δ-τοκοφερόλη</a:t>
                      </a:r>
                      <a:endParaRPr lang="el-GR" sz="1600" dirty="0"/>
                    </a:p>
                  </a:txBody>
                  <a:tcPr marL="94495" marR="944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2,00</a:t>
                      </a:r>
                    </a:p>
                    <a:p>
                      <a:endParaRPr lang="el-GR" sz="1600" dirty="0"/>
                    </a:p>
                  </a:txBody>
                  <a:tcPr marL="94495" marR="94495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L="94495" marR="94495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9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Επιλεγμένα επιτρεπόμενα αντιοξειδωτικά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και εφαρμογή τους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13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49888"/>
              </p:ext>
            </p:extLst>
          </p:nvPr>
        </p:nvGraphicFramePr>
        <p:xfrm>
          <a:off x="19148" y="1484312"/>
          <a:ext cx="9105704" cy="525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854"/>
                <a:gridCol w="1688954"/>
                <a:gridCol w="720080"/>
                <a:gridCol w="2160240"/>
                <a:gridCol w="1656184"/>
                <a:gridCol w="1725392"/>
              </a:tblGrid>
              <a:tr h="940895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Αρίθμηση ΕΕ</a:t>
                      </a:r>
                      <a:endParaRPr lang="el-GR" sz="14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ονομασία</a:t>
                      </a:r>
                      <a:endParaRPr lang="el-GR" sz="14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</a:t>
                      </a:r>
                      <a:r>
                        <a:rPr lang="en-US" sz="1400" dirty="0" smtClean="0"/>
                        <a:t>DI</a:t>
                      </a:r>
                      <a:r>
                        <a:rPr lang="en-US" sz="1400" baseline="0" dirty="0" smtClean="0"/>
                        <a:t>  mg/kg</a:t>
                      </a:r>
                      <a:endParaRPr lang="el-GR" sz="14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Προέλευση</a:t>
                      </a:r>
                      <a:r>
                        <a:rPr lang="el-GR" sz="1400" baseline="0" dirty="0" smtClean="0"/>
                        <a:t> - Σύνθεση</a:t>
                      </a:r>
                      <a:endParaRPr lang="el-GR" sz="14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Τρόφιμα όπου προστίθεται</a:t>
                      </a:r>
                      <a:endParaRPr lang="el-GR" sz="14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Πιθανές παρενέργειες</a:t>
                      </a:r>
                      <a:endParaRPr lang="el-GR" sz="1400" dirty="0"/>
                    </a:p>
                  </a:txBody>
                  <a:tcPr marL="96026" marR="96026"/>
                </a:tc>
              </a:tr>
              <a:tr h="200424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Ε310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Γαλλικός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προπυλεστέρας</a:t>
                      </a:r>
                      <a:r>
                        <a:rPr lang="el-GR" sz="1600" baseline="0" dirty="0" smtClean="0"/>
                        <a:t> (</a:t>
                      </a:r>
                      <a:r>
                        <a:rPr lang="en-US" sz="1600" baseline="0" dirty="0" smtClean="0"/>
                        <a:t>PG)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1,40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Από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προπανόλη</a:t>
                      </a:r>
                      <a:r>
                        <a:rPr lang="el-GR" sz="1600" baseline="0" dirty="0" smtClean="0"/>
                        <a:t> και γαλλικό οξύ από φυσικές τανίνες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Σε θερμικά</a:t>
                      </a:r>
                      <a:r>
                        <a:rPr lang="el-GR" sz="1600" baseline="0" dirty="0" smtClean="0"/>
                        <a:t> επεξεργασμένα  λιπαρά τρόφιμα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Εκζέματα, στομαχικές διαταραχές</a:t>
                      </a:r>
                      <a:r>
                        <a:rPr lang="el-GR" sz="1600" baseline="0" dirty="0" smtClean="0"/>
                        <a:t> , άσθμα, αλλεργίες, </a:t>
                      </a:r>
                      <a:r>
                        <a:rPr lang="el-GR" sz="1600" baseline="0" dirty="0" err="1" smtClean="0"/>
                        <a:t>υπερκινητικότητα</a:t>
                      </a:r>
                      <a:r>
                        <a:rPr lang="el-GR" sz="1600" baseline="0" dirty="0" smtClean="0"/>
                        <a:t>, καρκίνο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94089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Ε320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Βουτυλική</a:t>
                      </a:r>
                      <a:r>
                        <a:rPr lang="el-GR" sz="1600" dirty="0" smtClean="0"/>
                        <a:t> </a:t>
                      </a:r>
                      <a:r>
                        <a:rPr lang="el-GR" sz="1600" dirty="0" err="1" smtClean="0"/>
                        <a:t>υδροξυανισόλη</a:t>
                      </a:r>
                      <a:r>
                        <a:rPr lang="el-GR" sz="1600" dirty="0" smtClean="0"/>
                        <a:t> </a:t>
                      </a:r>
                      <a:r>
                        <a:rPr lang="en-US" sz="1600" dirty="0" smtClean="0"/>
                        <a:t>(BHA)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Συνθετικό</a:t>
                      </a:r>
                      <a:r>
                        <a:rPr lang="en-US" sz="1600" dirty="0" smtClean="0"/>
                        <a:t>, </a:t>
                      </a:r>
                      <a:r>
                        <a:rPr lang="el-GR" sz="1600" dirty="0" smtClean="0"/>
                        <a:t>σταθερό</a:t>
                      </a:r>
                      <a:r>
                        <a:rPr lang="el-GR" sz="1600" baseline="0" dirty="0" smtClean="0"/>
                        <a:t> σε ψηλή θερμοκρασία</a:t>
                      </a:r>
                      <a:endParaRPr lang="el-GR" sz="1600" dirty="0"/>
                    </a:p>
                  </a:txBody>
                  <a:tcPr marL="96026" marR="96026"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Λίπη,</a:t>
                      </a:r>
                      <a:r>
                        <a:rPr lang="el-GR" sz="1600" baseline="0" dirty="0" smtClean="0"/>
                        <a:t> έλαια για τηγάνισμα, αφυδατωμένα τρόφιμα, διαιτητικά συμπληρώματα</a:t>
                      </a:r>
                      <a:endParaRPr lang="el-GR" sz="1600" dirty="0"/>
                    </a:p>
                  </a:txBody>
                  <a:tcPr marL="96026" marR="96026"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Εξανθήματα σε αλλεργικά άτομα</a:t>
                      </a:r>
                      <a:endParaRPr lang="el-GR" sz="1600" dirty="0"/>
                    </a:p>
                  </a:txBody>
                  <a:tcPr marL="96026" marR="96026"/>
                </a:tc>
              </a:tr>
              <a:tr h="137101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Ε321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Βουτυλικό</a:t>
                      </a:r>
                      <a:r>
                        <a:rPr lang="el-GR" sz="1600" dirty="0" smtClean="0"/>
                        <a:t> </a:t>
                      </a:r>
                      <a:r>
                        <a:rPr lang="el-GR" sz="1600" dirty="0" err="1" smtClean="0"/>
                        <a:t>υδροξυτολουόλιο</a:t>
                      </a:r>
                      <a:r>
                        <a:rPr lang="el-GR" sz="1600" dirty="0" smtClean="0"/>
                        <a:t> (</a:t>
                      </a:r>
                      <a:r>
                        <a:rPr lang="en-US" sz="1600" dirty="0" smtClean="0"/>
                        <a:t>BHT)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0,3</a:t>
                      </a:r>
                      <a:endParaRPr lang="el-GR" sz="16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Συνθετικό, ασταθές σε ψηλή θερμοκρασία, φτηνότερο από ΒΗΑ</a:t>
                      </a:r>
                      <a:endParaRPr lang="el-GR" sz="1600" dirty="0"/>
                    </a:p>
                  </a:txBody>
                  <a:tcPr marL="96026" marR="96026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Αντιοξειδωτικές ενώσεις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Συνήθως αρωματικές ενώσεις με μια τουλάχιστον</a:t>
            </a:r>
          </a:p>
          <a:p>
            <a:r>
              <a:rPr lang="el-GR" dirty="0" err="1" smtClean="0"/>
              <a:t>Υδροξυλική</a:t>
            </a:r>
            <a:r>
              <a:rPr lang="el-GR" dirty="0" smtClean="0"/>
              <a:t>  (-ΟΗ)</a:t>
            </a:r>
          </a:p>
          <a:p>
            <a:r>
              <a:rPr lang="el-GR" dirty="0" smtClean="0"/>
              <a:t>Αμινική (-ΝΗ</a:t>
            </a:r>
            <a:r>
              <a:rPr lang="el-GR" sz="1400" dirty="0" smtClean="0"/>
              <a:t>2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Οι σημαντικότερες ανήκουν στις </a:t>
            </a:r>
            <a:r>
              <a:rPr lang="el-GR" dirty="0" err="1" smtClean="0"/>
              <a:t>πολυκυκλικές</a:t>
            </a:r>
            <a:r>
              <a:rPr lang="el-GR" dirty="0" smtClean="0"/>
              <a:t> φαινόλες με μια ή περισσότερες </a:t>
            </a:r>
            <a:r>
              <a:rPr lang="el-GR" dirty="0" err="1" smtClean="0"/>
              <a:t>υδροξυλομάδες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5</a:t>
            </a:r>
            <a:r>
              <a:rPr lang="en-US" sz="2000" dirty="0" smtClean="0"/>
              <a:t>:</a:t>
            </a:r>
            <a:r>
              <a:rPr lang="el-GR" sz="2000" dirty="0"/>
              <a:t> Αντιοξειδωτικά».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Συνθετικά αντιοξειδωτικά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Χρησιμοποιούνται στη βιομηχανία τροφίμων κυρίως ως:</a:t>
            </a:r>
          </a:p>
          <a:p>
            <a:r>
              <a:rPr lang="el-GR" dirty="0" smtClean="0"/>
              <a:t>Μίγματα σε συνδυασμό με</a:t>
            </a:r>
          </a:p>
          <a:p>
            <a:r>
              <a:rPr lang="el-GR" dirty="0" smtClean="0"/>
              <a:t>Συνεργούς σταθεροποιητές ή/και</a:t>
            </a:r>
          </a:p>
          <a:p>
            <a:r>
              <a:rPr lang="el-GR" dirty="0" err="1" smtClean="0"/>
              <a:t>Συμπλοκοποιητές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dirty="0" smtClean="0"/>
              <a:t>Μίγματα</a:t>
            </a:r>
            <a:r>
              <a:rPr lang="el-GR" dirty="0" smtClean="0"/>
              <a:t> συντελούν στην:</a:t>
            </a:r>
          </a:p>
          <a:p>
            <a:r>
              <a:rPr lang="el-GR" dirty="0" smtClean="0"/>
              <a:t>Ενεργοποίηση και βελτίωσης της αντιοξειδωτικής δράσης.</a:t>
            </a:r>
          </a:p>
          <a:p>
            <a:r>
              <a:rPr lang="el-GR" dirty="0" smtClean="0"/>
              <a:t>Διεύρυνση της εφαρμογής  των Α σε περισσότερες κατηγορίες.</a:t>
            </a:r>
          </a:p>
          <a:p>
            <a:r>
              <a:rPr lang="el-GR" dirty="0" smtClean="0"/>
              <a:t>Ευκολότερη χρήση τους.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Συνεργές</a:t>
            </a:r>
            <a:r>
              <a:rPr lang="el-GR" dirty="0" smtClean="0"/>
              <a:t> ουσίες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Διάφορες χημικές ενώσεις</a:t>
            </a:r>
          </a:p>
          <a:p>
            <a:r>
              <a:rPr lang="el-GR" dirty="0" smtClean="0"/>
              <a:t>Οξέα και άλατα τους</a:t>
            </a:r>
          </a:p>
          <a:p>
            <a:r>
              <a:rPr lang="el-GR" dirty="0" smtClean="0"/>
              <a:t>Βασικές ενώσεις </a:t>
            </a:r>
          </a:p>
          <a:p>
            <a:r>
              <a:rPr lang="el-GR" dirty="0" smtClean="0"/>
              <a:t>Αναγωγικές ύλες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Μηχανισμός οξείδωσης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Συμβαίνει στα περισσότερα συστατικά των τροφίμων με αποτέλεσμα</a:t>
            </a:r>
            <a:r>
              <a:rPr lang="el-GR" dirty="0"/>
              <a:t> </a:t>
            </a:r>
            <a:r>
              <a:rPr lang="el-GR" dirty="0" smtClean="0"/>
              <a:t>την υποβάθμιση:</a:t>
            </a:r>
          </a:p>
          <a:p>
            <a:r>
              <a:rPr lang="el-GR" dirty="0" smtClean="0"/>
              <a:t>Της οργανοληπτικής ποιότητας</a:t>
            </a:r>
          </a:p>
          <a:p>
            <a:pPr lvl="1"/>
            <a:r>
              <a:rPr lang="el-GR" dirty="0" smtClean="0"/>
              <a:t>Αποχρωματισμός,</a:t>
            </a:r>
          </a:p>
          <a:p>
            <a:pPr lvl="1"/>
            <a:r>
              <a:rPr lang="el-GR" dirty="0" smtClean="0"/>
              <a:t>Ανάπτυξη δυσάρεστων οσμών.</a:t>
            </a:r>
          </a:p>
          <a:p>
            <a:r>
              <a:rPr lang="el-GR" dirty="0" smtClean="0"/>
              <a:t>Της θρεπτικής αξίας</a:t>
            </a:r>
          </a:p>
          <a:p>
            <a:pPr lvl="1"/>
            <a:r>
              <a:rPr lang="el-GR" dirty="0" smtClean="0"/>
              <a:t>Καταστροφή </a:t>
            </a:r>
            <a:r>
              <a:rPr lang="el-GR" dirty="0" err="1" smtClean="0"/>
              <a:t>ευοξείδωτων</a:t>
            </a:r>
            <a:r>
              <a:rPr lang="el-GR" dirty="0" smtClean="0"/>
              <a:t> βιταμινών.</a:t>
            </a:r>
            <a:endParaRPr lang="el-GR" dirty="0"/>
          </a:p>
          <a:p>
            <a:pPr>
              <a:buNone/>
            </a:pPr>
            <a:r>
              <a:rPr lang="el-GR" dirty="0" smtClean="0"/>
              <a:t>Κατεξοχήν οξειδωτική δράση υφίστανται τα λίπη.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2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Τάγγισμα</a:t>
            </a:r>
            <a:r>
              <a:rPr lang="el-GR" dirty="0" smtClean="0"/>
              <a:t> λιπών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 smtClean="0"/>
              <a:t>Αυτοοξείδωση</a:t>
            </a:r>
            <a:r>
              <a:rPr lang="el-GR" dirty="0" smtClean="0"/>
              <a:t> = </a:t>
            </a:r>
            <a:r>
              <a:rPr lang="el-GR" b="1" dirty="0" smtClean="0"/>
              <a:t>οξειδωτικό </a:t>
            </a:r>
            <a:r>
              <a:rPr lang="el-GR" b="1" dirty="0" err="1" smtClean="0"/>
              <a:t>τάγγισμα</a:t>
            </a:r>
            <a:r>
              <a:rPr lang="el-GR" b="1" dirty="0" smtClean="0"/>
              <a:t> </a:t>
            </a:r>
            <a:r>
              <a:rPr lang="el-GR" dirty="0" smtClean="0"/>
              <a:t>λιπών και λαδιών: περιλαμβάνει πολλές αντιδράσεις, πολλά ενδιάμεσα προϊόντα.</a:t>
            </a:r>
          </a:p>
          <a:p>
            <a:r>
              <a:rPr lang="el-GR" dirty="0" smtClean="0"/>
              <a:t>Τρόφιμα πλούσια σε ακόρεστα λιπαρά συστατικά που </a:t>
            </a:r>
          </a:p>
          <a:p>
            <a:r>
              <a:rPr lang="el-GR" dirty="0" smtClean="0"/>
              <a:t>εκτίθενται χωρίς προφυλάξεις στα</a:t>
            </a:r>
          </a:p>
          <a:p>
            <a:pPr lvl="1"/>
            <a:r>
              <a:rPr lang="el-GR" dirty="0" smtClean="0"/>
              <a:t>Οξυγόνο</a:t>
            </a:r>
          </a:p>
          <a:p>
            <a:pPr lvl="1"/>
            <a:r>
              <a:rPr lang="el-GR" dirty="0" smtClean="0"/>
              <a:t>Φως</a:t>
            </a:r>
          </a:p>
          <a:p>
            <a:pPr lvl="1"/>
            <a:r>
              <a:rPr lang="el-GR" dirty="0" smtClean="0"/>
              <a:t>θέρμανση</a:t>
            </a:r>
          </a:p>
          <a:p>
            <a:pPr marL="0" indent="0">
              <a:buNone/>
            </a:pPr>
            <a:r>
              <a:rPr lang="el-GR" b="1" dirty="0" smtClean="0"/>
              <a:t>Προσλαμβάνουν οξυγόνο και υφίστανται οξείδωση των λιπαρών συστατικών τους.</a:t>
            </a:r>
            <a:endParaRPr lang="el-G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7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οξείδωσης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4320480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Καταστροφή πολλών απαραίτητων λιπαρών οξέων.</a:t>
            </a:r>
          </a:p>
          <a:p>
            <a:r>
              <a:rPr lang="el-GR" dirty="0" smtClean="0"/>
              <a:t>Καταστροφή λιποδιαλυτών βιταμινών Α</a:t>
            </a:r>
            <a:r>
              <a:rPr lang="en-US" dirty="0" smtClean="0"/>
              <a:t>, D, E, K </a:t>
            </a:r>
            <a:r>
              <a:rPr lang="el-GR" dirty="0" smtClean="0"/>
              <a:t>δηλ υποβάθμιση θρεπτικής αξίας.</a:t>
            </a:r>
          </a:p>
          <a:p>
            <a:r>
              <a:rPr lang="el-GR" dirty="0" smtClean="0"/>
              <a:t>Καταστροφή </a:t>
            </a:r>
            <a:r>
              <a:rPr lang="el-GR" dirty="0" err="1" smtClean="0"/>
              <a:t>ευοξείδωτων</a:t>
            </a:r>
            <a:r>
              <a:rPr lang="el-GR" dirty="0" smtClean="0"/>
              <a:t> </a:t>
            </a:r>
            <a:r>
              <a:rPr lang="el-GR" dirty="0" err="1" smtClean="0"/>
              <a:t>υδατοδιαλυτών</a:t>
            </a:r>
            <a:r>
              <a:rPr lang="el-GR" dirty="0" smtClean="0"/>
              <a:t> συστατικών πχ </a:t>
            </a:r>
            <a:r>
              <a:rPr lang="el-GR" dirty="0" err="1" smtClean="0"/>
              <a:t>βιτ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7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716016" y="1484784"/>
            <a:ext cx="4427984" cy="47525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Αποχρωματισμός λόγω καταστροφής χρωστικών.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Αλλοίωση οργανοληπτικών χαρακτηριστικών οσμής και γεύσης λόγω παραγωγής προϊόντων  αποικοδόμησης λιπαρών υλών.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Παραγωγή επικίνδυνων διατροφικά ενώσεων που δεν είναι φυσικά συστατικά των τροφών.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355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Ελεύθερη ρίζα: </a:t>
            </a:r>
            <a:br>
              <a:rPr lang="el-GR" dirty="0" smtClean="0"/>
            </a:br>
            <a:r>
              <a:rPr lang="el-GR" dirty="0" smtClean="0"/>
              <a:t>εξαιρετικά ασταθής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αυτοξείδωση</a:t>
            </a:r>
            <a:r>
              <a:rPr lang="el-GR" dirty="0" smtClean="0"/>
              <a:t> λιπαρών υλών ξεκινά και προάγεται με τη δημιουργία ελεύθερων ριζών.</a:t>
            </a:r>
          </a:p>
          <a:p>
            <a:r>
              <a:rPr lang="el-GR" b="1" dirty="0" smtClean="0"/>
              <a:t>Ελεύθερη ρίζα </a:t>
            </a:r>
            <a:r>
              <a:rPr lang="el-GR" dirty="0" smtClean="0"/>
              <a:t>είναι άτομο ή ομάδα ατόμων (ανόργανα ή οργανικά μόρια) που φέρει ένα </a:t>
            </a:r>
            <a:r>
              <a:rPr lang="el-GR" dirty="0" err="1" smtClean="0"/>
              <a:t>ασύζευκτο</a:t>
            </a:r>
            <a:r>
              <a:rPr lang="el-GR" dirty="0" smtClean="0"/>
              <a:t> ηλεκτρόνιο.</a:t>
            </a:r>
          </a:p>
          <a:p>
            <a:r>
              <a:rPr lang="el-GR" dirty="0" smtClean="0"/>
              <a:t>Μέθοδοι παραγωγής ελεύθερων ριζών:</a:t>
            </a:r>
          </a:p>
          <a:p>
            <a:pPr lvl="1"/>
            <a:r>
              <a:rPr lang="el-GR" dirty="0" err="1" smtClean="0"/>
              <a:t>Ομολυτικές</a:t>
            </a:r>
            <a:r>
              <a:rPr lang="el-GR" dirty="0" smtClean="0"/>
              <a:t> διασπάσεις.</a:t>
            </a:r>
          </a:p>
          <a:p>
            <a:pPr lvl="1"/>
            <a:r>
              <a:rPr lang="el-GR" dirty="0" err="1" smtClean="0"/>
              <a:t>Οξειδωαναγωγικές</a:t>
            </a:r>
            <a:r>
              <a:rPr lang="el-GR" dirty="0" smtClean="0"/>
              <a:t> αντιδράσεις.</a:t>
            </a:r>
          </a:p>
          <a:p>
            <a:pPr lvl="1"/>
            <a:r>
              <a:rPr lang="el-GR" dirty="0" smtClean="0"/>
              <a:t>Αντίδραση ριζών με άλλες οργανικές ενώσεις.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CDE-BFBF-4E95-9159-9C5B9C7D560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0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84</TotalTime>
  <Words>1912</Words>
  <Application>Microsoft Office PowerPoint</Application>
  <PresentationFormat>Προβολή στην οθόνη (4:3)</PresentationFormat>
  <Paragraphs>362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template</vt:lpstr>
      <vt:lpstr>OC_template_updated</vt:lpstr>
      <vt:lpstr>Πρόσθετες Ύλες</vt:lpstr>
      <vt:lpstr>Αντιοξειδωτικά</vt:lpstr>
      <vt:lpstr>Αντιοξειδωτικές ενώσεις</vt:lpstr>
      <vt:lpstr>Συνθετικά αντιοξειδωτικά</vt:lpstr>
      <vt:lpstr>Συνεργές ουσίες</vt:lpstr>
      <vt:lpstr>Μηχανισμός οξείδωσης</vt:lpstr>
      <vt:lpstr>Τάγγισμα λιπών</vt:lpstr>
      <vt:lpstr>Αποτελέσματα οξείδωσης</vt:lpstr>
      <vt:lpstr>Ελεύθερη ρίζα:  εξαιρετικά ασταθής</vt:lpstr>
      <vt:lpstr>Μηχανισμός αυτοξείδωσης λιπών</vt:lpstr>
      <vt:lpstr>Περιορισμός οξειδωτικής δράσης</vt:lpstr>
      <vt:lpstr>Μηχανισμός αντιοξειδωτικής δράσης</vt:lpstr>
      <vt:lpstr>Μορφές δράσης αντιοξειδωτικών</vt:lpstr>
      <vt:lpstr>Πηγές προέλευσης αντιοξειδωτικών 1/2</vt:lpstr>
      <vt:lpstr>Πηγές προέλευσης αντιοξειδωτικών 2/2</vt:lpstr>
      <vt:lpstr>Φυσικά υδατοδιαλυτά αντιοξειδωτικά 1/3</vt:lpstr>
      <vt:lpstr>Φυσικά υδατοδιαλυτά αντιοξειδωτικά 2/3</vt:lpstr>
      <vt:lpstr>Φυσικά υδατοδιαλυτά αντιοξειδωτικά 3/3</vt:lpstr>
      <vt:lpstr>Φυσικά λιποδιαλυτά αντιοξειδωτικά 1/2</vt:lpstr>
      <vt:lpstr>Φυσικά λιποδιαλυτά αντιοξειδωτικά 2/2</vt:lpstr>
      <vt:lpstr>Τα συνθετικά αντιοξειδωτικά</vt:lpstr>
      <vt:lpstr>Χαρακτηριστικά ιδανικού αντιοξειδωτικού</vt:lpstr>
      <vt:lpstr>Αντιοξειδωτικός παράγοντας AF</vt:lpstr>
      <vt:lpstr>Συνέργεια παράδειγμα ΑF σε λαρδί  ποσοστό προσθήκης 0,02%</vt:lpstr>
      <vt:lpstr>Εφαρμογές 1/2 </vt:lpstr>
      <vt:lpstr>Εφαρμογές 2/2 </vt:lpstr>
      <vt:lpstr>Επιλεγμένα επιτρεπόμενα αντιοξειδωτικά  και εφαρμογή τους 1/2</vt:lpstr>
      <vt:lpstr>Επιλεγμένα επιτρεπόμενα αντιοξειδωτικά  και εφαρμογή τους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10</cp:revision>
  <dcterms:created xsi:type="dcterms:W3CDTF">2015-09-23T06:20:06Z</dcterms:created>
  <dcterms:modified xsi:type="dcterms:W3CDTF">2015-11-18T09:33:39Z</dcterms:modified>
</cp:coreProperties>
</file>