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8"/>
  </p:notesMasterIdLst>
  <p:handoutMasterIdLst>
    <p:handoutMasterId r:id="rId19"/>
  </p:handoutMasterIdLst>
  <p:sldIdLst>
    <p:sldId id="256" r:id="rId2"/>
    <p:sldId id="306" r:id="rId3"/>
    <p:sldId id="307" r:id="rId4"/>
    <p:sldId id="308" r:id="rId5"/>
    <p:sldId id="309" r:id="rId6"/>
    <p:sldId id="310" r:id="rId7"/>
    <p:sldId id="311" r:id="rId8"/>
    <p:sldId id="312" r:id="rId9"/>
    <p:sldId id="313" r:id="rId10"/>
    <p:sldId id="314" r:id="rId11"/>
    <p:sldId id="257" r:id="rId12"/>
    <p:sldId id="262" r:id="rId13"/>
    <p:sldId id="264" r:id="rId14"/>
    <p:sldId id="265" r:id="rId15"/>
    <p:sldId id="266" r:id="rId16"/>
    <p:sldId id="261"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1632"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Μεθοδολογία Κοινωνικής Εργασίας με Κοινότητα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5</a:t>
            </a:r>
            <a:r>
              <a:rPr lang="el-GR" sz="2800" dirty="0" smtClean="0"/>
              <a:t>:</a:t>
            </a:r>
            <a:r>
              <a:rPr lang="en-US" sz="2800" dirty="0" smtClean="0"/>
              <a:t> </a:t>
            </a:r>
            <a:r>
              <a:rPr lang="el-GR" sz="2800" dirty="0" smtClean="0"/>
              <a:t>Η Κοινοτική Εργασία σήμερα – Μοντέλα: Φροντίδα στην Κοινότητα</a:t>
            </a:r>
            <a:endParaRPr lang="en-US" sz="2800" dirty="0" smtClean="0"/>
          </a:p>
          <a:p>
            <a:pPr>
              <a:spcBef>
                <a:spcPts val="0"/>
              </a:spcBef>
            </a:pPr>
            <a:r>
              <a:rPr lang="el-GR" sz="2400" dirty="0" smtClean="0"/>
              <a:t>Ελένη Κοντογιάννη</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2"/>
            </a:pPr>
            <a:r>
              <a:rPr lang="el-GR" dirty="0"/>
              <a:t>Κοινοτική οργάνωση </a:t>
            </a:r>
            <a:r>
              <a:rPr lang="el-GR" sz="3200" b="0" dirty="0" smtClean="0"/>
              <a:t>(3/3)</a:t>
            </a:r>
            <a:endParaRPr lang="el-GR" dirty="0"/>
          </a:p>
        </p:txBody>
      </p:sp>
      <p:sp>
        <p:nvSpPr>
          <p:cNvPr id="3" name="Θέση περιεχομένου 2"/>
          <p:cNvSpPr>
            <a:spLocks noGrp="1"/>
          </p:cNvSpPr>
          <p:nvPr>
            <p:ph idx="1"/>
          </p:nvPr>
        </p:nvSpPr>
        <p:spPr/>
        <p:txBody>
          <a:bodyPr>
            <a:normAutofit lnSpcReduction="10000"/>
          </a:bodyPr>
          <a:lstStyle/>
          <a:p>
            <a:r>
              <a:rPr lang="el-GR" dirty="0"/>
              <a:t>Χρειάζεται ενδελεχής μελέτη των αναγκών των χρηστών των υπηρεσιών αλλά και  της ευρύτερης κοινότητας, που πιθανόν ξεπερνούν τα όρια των υπαρχουσών δομών, τα είδη και τους τρόπους παροχής των υπηρεσιών τους.</a:t>
            </a:r>
          </a:p>
          <a:p>
            <a:r>
              <a:rPr lang="el-GR" dirty="0"/>
              <a:t>Είναι αναγκαία λοιπόν η κατανόηση των τοπικών αναγκών και προβλημάτων και η σύνδεσή τους με τις ευρύτερες κοινωνικοοικονομικές συνθήκες,  αποφάσεις και πολιτικές.</a:t>
            </a:r>
          </a:p>
          <a:p>
            <a:r>
              <a:rPr lang="el-GR" dirty="0"/>
              <a:t>Στόχος θα πρέπει να είναι: </a:t>
            </a:r>
          </a:p>
          <a:p>
            <a:pPr lvl="1"/>
            <a:r>
              <a:rPr lang="el-GR" dirty="0"/>
              <a:t>η δημιουργία ουσιαστικού διαλόγου για τα τοπικά ζητήματα με τη συμμετοχή της κοινότητας,</a:t>
            </a:r>
          </a:p>
          <a:p>
            <a:pPr lvl="1"/>
            <a:r>
              <a:rPr lang="el-GR" dirty="0"/>
              <a:t>Η ανάδειξη των ιδιαιτεροτήτων, των διαφορετικών εμπειριών, απόψεων,  συμφερόντων και πιθανών συγκρούσεων που εμπεριέχονται στη συγκεκριμένη κοινότητα.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236416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«Μεθοδολογία Κοινωνικής Εργασίας με Κοινότητα. Ενότητα 5: Η Κοινοτική Εργασία σήμερα – Μοντέλα: Φροντίδα </a:t>
            </a:r>
            <a:r>
              <a:rPr lang="el-GR" sz="2000"/>
              <a:t>στην </a:t>
            </a:r>
            <a:r>
              <a:rPr lang="el-GR" sz="2000" smtClean="0"/>
              <a:t>Κοινότητα</a:t>
            </a:r>
            <a:r>
              <a:rPr lang="el-GR" sz="2000" smtClean="0"/>
              <a:t>».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κοινοτική εργασία σήμερα </a:t>
            </a:r>
            <a:r>
              <a:rPr lang="el-GR" sz="3200" b="0" dirty="0" smtClean="0"/>
              <a:t>(1/2)</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err="1"/>
              <a:t>McGregor</a:t>
            </a:r>
            <a:r>
              <a:rPr lang="el-GR" dirty="0"/>
              <a:t> (2004:338) «…μια αποτελεσματικότερη πολιτική για την αντιμετώπιση της φτώχειας θα πρέπει να εστιάσει στο τοπικό επίπεδο,  ιδιαίτερα για την κατανόηση της αναπαραγωγής της φτώχειας».</a:t>
            </a:r>
          </a:p>
          <a:p>
            <a:r>
              <a:rPr lang="el-GR" dirty="0"/>
              <a:t>Η κοινοτική συμμετοχή δεν είναι πανάκεια,  η δράση και οι συνεργασίες σε τοπικό επίπεδο δεν μπορούν να δώσουν όλες τις απαντήσεις.</a:t>
            </a:r>
          </a:p>
          <a:p>
            <a:r>
              <a:rPr lang="el-GR" dirty="0" err="1"/>
              <a:t>Π.χ</a:t>
            </a:r>
            <a:r>
              <a:rPr lang="el-GR" dirty="0"/>
              <a:t> η ανεργία δεν μπορεί να αντιμετωπισθεί ριζικά από τη συνεργασία κάποιων ιδιωτικών και δημόσιων φορέων.</a:t>
            </a:r>
          </a:p>
          <a:p>
            <a:r>
              <a:rPr lang="el-GR" dirty="0"/>
              <a:t>(</a:t>
            </a:r>
            <a:r>
              <a:rPr lang="el-GR" dirty="0" err="1"/>
              <a:t>Crickley</a:t>
            </a:r>
            <a:r>
              <a:rPr lang="el-GR" dirty="0"/>
              <a:t>, 1996: 19) «προβλήματα που έχουν δημιουργηθεί και αναπαραχθεί στις δομές της παγκόσμιας οικονομίας δεν μπορούν να λυθούν σε τοπικό επίπεδο ανεξάρτητα από τις σημαντικές επιπτώσεις που έχουν σε αυτό» Υπάρχει λοιπόν ανάγκη προώθησης αποτελεσματικών στρατηγικών ανάπτυξης από την κεντρική διοίκηση που θα στηρίζουν τις προσπάθειες στο τοπικό επίπεδο.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61575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κοινοτική εργασία σήμερα </a:t>
            </a:r>
            <a:r>
              <a:rPr lang="el-GR" sz="3200" b="0" dirty="0" smtClean="0"/>
              <a:t>(2/2)</a:t>
            </a:r>
            <a:endParaRPr lang="el-GR" dirty="0"/>
          </a:p>
        </p:txBody>
      </p:sp>
      <p:sp>
        <p:nvSpPr>
          <p:cNvPr id="3" name="Θέση περιεχομένου 2"/>
          <p:cNvSpPr>
            <a:spLocks noGrp="1"/>
          </p:cNvSpPr>
          <p:nvPr>
            <p:ph idx="1"/>
          </p:nvPr>
        </p:nvSpPr>
        <p:spPr/>
        <p:txBody>
          <a:bodyPr/>
          <a:lstStyle/>
          <a:p>
            <a:r>
              <a:rPr lang="el-GR" dirty="0"/>
              <a:t>«Οι δράσεις της κοινοτικής εργασίας για να είναι ουσιαστικές θα πρέπει να συνδεθούν με ευρύτερες περιφερειακές, εθνικές και υπερεθνικές στρατηγικές για οικονομική – κοινωνική ανάπτυξη και αλλαγή.</a:t>
            </a:r>
          </a:p>
          <a:p>
            <a:r>
              <a:rPr lang="el-GR" dirty="0"/>
              <a:t>Σε κάθε άλλη περίπτωση η δράση στο τοπικό επίπεδο παραμένει περιθωριακή και ασύνδετη με τις εξελίξεις στο ευρύτερο κοινωνικό πεδίο»</a:t>
            </a:r>
          </a:p>
          <a:p>
            <a:pPr marL="0" indent="0" algn="r">
              <a:buNone/>
            </a:pPr>
            <a:r>
              <a:rPr lang="el-GR" dirty="0"/>
              <a:t>(</a:t>
            </a:r>
            <a:r>
              <a:rPr lang="el-GR" dirty="0" err="1"/>
              <a:t>Craig</a:t>
            </a:r>
            <a:r>
              <a:rPr lang="el-GR" dirty="0"/>
              <a:t> και </a:t>
            </a:r>
            <a:r>
              <a:rPr lang="el-GR" dirty="0" err="1"/>
              <a:t>Mayo</a:t>
            </a:r>
            <a:r>
              <a:rPr lang="el-GR" dirty="0"/>
              <a:t>, 1995-Miller, </a:t>
            </a:r>
            <a:r>
              <a:rPr lang="el-GR" dirty="0" err="1"/>
              <a:t>Rein</a:t>
            </a:r>
            <a:r>
              <a:rPr lang="el-GR" dirty="0"/>
              <a:t> και </a:t>
            </a:r>
            <a:r>
              <a:rPr lang="el-GR" dirty="0" err="1"/>
              <a:t>Levitt</a:t>
            </a:r>
            <a:r>
              <a:rPr lang="el-GR" dirty="0"/>
              <a:t>, 1995)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435192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Μοντέλα κοινοτικής  εργασίας</a:t>
            </a:r>
            <a:endParaRPr lang="el-GR" dirty="0"/>
          </a:p>
        </p:txBody>
      </p:sp>
      <p:sp>
        <p:nvSpPr>
          <p:cNvPr id="3" name="Θέση περιεχομένου 2"/>
          <p:cNvSpPr>
            <a:spLocks noGrp="1"/>
          </p:cNvSpPr>
          <p:nvPr>
            <p:ph idx="1"/>
          </p:nvPr>
        </p:nvSpPr>
        <p:spPr/>
        <p:txBody>
          <a:bodyPr/>
          <a:lstStyle/>
          <a:p>
            <a:r>
              <a:rPr lang="el-GR" b="1" dirty="0" smtClean="0">
                <a:solidFill>
                  <a:srgbClr val="004A82"/>
                </a:solidFill>
              </a:rPr>
              <a:t>Μοντέλο: </a:t>
            </a:r>
            <a:r>
              <a:rPr lang="el-GR" dirty="0" smtClean="0"/>
              <a:t>πρότυπο</a:t>
            </a:r>
            <a:r>
              <a:rPr lang="el-GR" dirty="0"/>
              <a:t>,  προσπάθεια συστηματοποίησης της εμπειρίας και των συνεπαγόμενων γνώσεων που προέρχονται από την άσκηση ενός επαγγέλματος (κοινοτική εργασία) σε ένα συγκεκριμένο πεδίο.</a:t>
            </a:r>
          </a:p>
          <a:p>
            <a:r>
              <a:rPr lang="el-GR" b="1" dirty="0" smtClean="0">
                <a:solidFill>
                  <a:srgbClr val="004A82"/>
                </a:solidFill>
              </a:rPr>
              <a:t>Στρατηγική:</a:t>
            </a:r>
            <a:r>
              <a:rPr lang="el-GR" dirty="0" smtClean="0"/>
              <a:t> σύνολο </a:t>
            </a:r>
            <a:r>
              <a:rPr lang="el-GR" dirty="0"/>
              <a:t>συντονισμένων ενεργειών και χειρισμών για την επίτευξη ενός στόχου, οι τακτικές που χρησιμοποιούμε για να τον πετύχουμε.</a:t>
            </a:r>
          </a:p>
          <a:p>
            <a:r>
              <a:rPr lang="el-GR" b="1" dirty="0">
                <a:solidFill>
                  <a:srgbClr val="004A82"/>
                </a:solidFill>
              </a:rPr>
              <a:t>Προσέγγιση: </a:t>
            </a:r>
            <a:r>
              <a:rPr lang="el-GR" dirty="0"/>
              <a:t>ο ιδιαίτερος τρόπος που εξετάζουμε ένα ζήτημα, η συγκεκριμένη θεωρητική,  ιδεολογική στάση μας, το πώς πραγματευόμαστε ένα θέμα.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53113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a:pPr>
            <a:r>
              <a:rPr lang="el-GR" dirty="0" smtClean="0"/>
              <a:t>Φροντίδα στην κοινότητα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Λειτουργία </a:t>
            </a:r>
            <a:r>
              <a:rPr lang="el-GR" dirty="0" err="1"/>
              <a:t>εξω</a:t>
            </a:r>
            <a:r>
              <a:rPr lang="el-GR" dirty="0"/>
              <a:t>-ιδρυματικών δομών για την παροχή υποστηρικτικών υπηρεσιών που επιτρέπουν στα μέλη ευάλωτων κοινωνικών ομάδων με αναπηρία ή πάσχοντα από χρόνια νοσήματα να συνεχίσουν τη διαβίωσή τους στο σπίτι ή σε δομές κοινωνικής επανένταξης,  περιορίζοντας όσο είναι δυνατόν την παραμονή τους σε νοσοκομείο ή ίδρυμα.</a:t>
            </a:r>
          </a:p>
          <a:p>
            <a:r>
              <a:rPr lang="el-GR" dirty="0"/>
              <a:t>Οι υπηρεσίες φροντίδας παρέχονται από το προσωπικό κρατικών, τοπικών ή ιδιωτικών φορέων και οργανισμών, από μέλη του </a:t>
            </a:r>
            <a:r>
              <a:rPr lang="el-GR" dirty="0" err="1"/>
              <a:t>συγ</a:t>
            </a:r>
            <a:r>
              <a:rPr lang="el-GR" dirty="0"/>
              <a:t>-γενικού ή ευρύτερου περιβάλλοντος του ατόμου (οικογένεια, γειτονιά, φίλοι),  εθελοντές ή από σχήματα συνεργασίας μεταξύ των ανωτέρω.</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606879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a:pPr>
            <a:r>
              <a:rPr lang="el-GR" dirty="0"/>
              <a:t>Φροντίδα στην κοινότητα </a:t>
            </a:r>
            <a:r>
              <a:rPr lang="el-GR" sz="3200" b="0" dirty="0" smtClean="0"/>
              <a:t>(2/3)</a:t>
            </a:r>
            <a:endParaRPr lang="el-GR" dirty="0"/>
          </a:p>
        </p:txBody>
      </p:sp>
      <p:sp>
        <p:nvSpPr>
          <p:cNvPr id="3" name="Θέση περιεχομένου 2"/>
          <p:cNvSpPr>
            <a:spLocks noGrp="1"/>
          </p:cNvSpPr>
          <p:nvPr>
            <p:ph idx="1"/>
          </p:nvPr>
        </p:nvSpPr>
        <p:spPr/>
        <p:txBody>
          <a:bodyPr/>
          <a:lstStyle/>
          <a:p>
            <a:pPr marL="0" indent="0">
              <a:buNone/>
            </a:pPr>
            <a:r>
              <a:rPr lang="el-GR" dirty="0"/>
              <a:t>Καθοριστικό ρόλο στη παροχή αυτών των υπηρεσιών παίζουν:</a:t>
            </a:r>
          </a:p>
          <a:p>
            <a:r>
              <a:rPr lang="el-GR" dirty="0"/>
              <a:t>Το θεσμικό πλαίσιο σχεδιασμού, οργάνωσης και παροχής </a:t>
            </a:r>
            <a:r>
              <a:rPr lang="el-GR" dirty="0" smtClean="0"/>
              <a:t>υπηρεσιών, </a:t>
            </a:r>
            <a:endParaRPr lang="el-GR" dirty="0"/>
          </a:p>
          <a:p>
            <a:r>
              <a:rPr lang="el-GR" dirty="0"/>
              <a:t>Η </a:t>
            </a:r>
            <a:r>
              <a:rPr lang="el-GR" dirty="0" smtClean="0"/>
              <a:t>χρηματοδότηση,</a:t>
            </a:r>
            <a:endParaRPr lang="el-GR" dirty="0"/>
          </a:p>
          <a:p>
            <a:r>
              <a:rPr lang="el-GR" dirty="0"/>
              <a:t>Ο ρόλος που αναλαμβάνουν οι κρατικές υπηρεσίες, η Τοπική Αυτοδιοίκηση,  οι εθελοντικοί σχηματισμοί,  η οικογένεια και το ευρύτερο περιβάλλον αλλά και το επίπεδο συνεργασίας μεταξύ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084780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a:pPr>
            <a:r>
              <a:rPr lang="el-GR" dirty="0"/>
              <a:t>Φροντίδα στην κοινότητα </a:t>
            </a:r>
            <a:r>
              <a:rPr lang="el-GR" sz="3200" b="0" dirty="0" smtClean="0"/>
              <a:t>(3/3)</a:t>
            </a:r>
            <a:endParaRPr lang="el-GR" dirty="0"/>
          </a:p>
        </p:txBody>
      </p:sp>
      <p:sp>
        <p:nvSpPr>
          <p:cNvPr id="3" name="Θέση περιεχομένου 2"/>
          <p:cNvSpPr>
            <a:spLocks noGrp="1"/>
          </p:cNvSpPr>
          <p:nvPr>
            <p:ph idx="1"/>
          </p:nvPr>
        </p:nvSpPr>
        <p:spPr/>
        <p:txBody>
          <a:bodyPr>
            <a:normAutofit lnSpcReduction="10000"/>
          </a:bodyPr>
          <a:lstStyle/>
          <a:p>
            <a:r>
              <a:rPr lang="el-GR" dirty="0"/>
              <a:t>Ο επαγγελματίας κοινοτικής εργασίας, στο πλαίσιο του συγκεκριμένου μοντέλου, αναλαμβάνει ρόλο περισσότερο διαχειριστικό (στόχος η εκτίμηση των αναγκών όσων χρειάζονται βοήθεια και η αναζήτηση της πιο οικονομικής λύσης). </a:t>
            </a:r>
          </a:p>
          <a:p>
            <a:r>
              <a:rPr lang="el-GR" dirty="0"/>
              <a:t>Ο επαγγελματίας επικεντρώνει τις δράσεις του:</a:t>
            </a:r>
          </a:p>
          <a:p>
            <a:pPr lvl="1"/>
            <a:r>
              <a:rPr lang="el-GR" dirty="0"/>
              <a:t>Στην ενθάρρυνση του εθελοντισμού σε επίπεδο κοινότητας  και </a:t>
            </a:r>
          </a:p>
          <a:p>
            <a:pPr lvl="1"/>
            <a:r>
              <a:rPr lang="el-GR" dirty="0"/>
              <a:t>Στην παροχή εξατομικευμένης κοινωνικής </a:t>
            </a:r>
            <a:r>
              <a:rPr lang="el-GR" dirty="0" smtClean="0"/>
              <a:t>εργασίας.</a:t>
            </a:r>
            <a:endParaRPr lang="el-GR" dirty="0"/>
          </a:p>
          <a:p>
            <a:r>
              <a:rPr lang="el-GR" dirty="0"/>
              <a:t>Στο πλαίσιο αυτού του μοντέλου, οι πρακτικές κοινοτικής εργασίας ταυτίζονται περισσότερο με μια λογική διαχείρισης των κοινωνικών αναγκών και των δυσμενών συνθηκών ατόμων, οικογενειών και ομάδων παρά με την πρόληψη για την αποτροπή των αιτίων εμφάνισης και διαιώνισής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855689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2"/>
            </a:pPr>
            <a:r>
              <a:rPr lang="el-GR" dirty="0" smtClean="0"/>
              <a:t>Κοινοτική οργάνωση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smtClean="0"/>
              <a:t>Στόχος: ο </a:t>
            </a:r>
            <a:r>
              <a:rPr lang="el-GR" dirty="0"/>
              <a:t>συντονισμός και η αποφυγή πιθανών επικαλύψεων μεταξύ υπηρεσιών,  η εξεύρεση και η ορθολογική χρήση των απαιτούμενων πόρων για την παροχή περισσότερο αποτελεσματικών και αποδοτικών υπηρεσιών πρόνοιας σε μια συγκεκριμένη περιοχή.</a:t>
            </a:r>
          </a:p>
          <a:p>
            <a:r>
              <a:rPr lang="el-GR" dirty="0"/>
              <a:t>Είναι τεχνοκρατικό μοντέλο, στο οποίο κατά τον </a:t>
            </a:r>
            <a:r>
              <a:rPr lang="el-GR" dirty="0" err="1"/>
              <a:t>Thomas</a:t>
            </a:r>
            <a:r>
              <a:rPr lang="el-GR" dirty="0"/>
              <a:t> (1983:110), συχνά δίνεται μεγαλύτερη έμφαση στις ανάγκες των υπηρεσιών παρά σε αυτές της κοινότητας. </a:t>
            </a:r>
          </a:p>
          <a:p>
            <a:r>
              <a:rPr lang="el-GR" dirty="0"/>
              <a:t>Το μοντέλο αυτό έχει δεχτεί έντονη κριτική από τους υποστηρικτές της ριζοσπαστικής-σοσιαλιστικής και φεμινιστικής προσέγγισης.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949019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2"/>
            </a:pPr>
            <a:r>
              <a:rPr lang="el-GR" dirty="0"/>
              <a:t>Κοινοτική οργάνωση </a:t>
            </a:r>
            <a:r>
              <a:rPr lang="el-GR" sz="3200" b="0" dirty="0" smtClean="0"/>
              <a:t>(2/3)</a:t>
            </a:r>
            <a:endParaRPr lang="el-GR" dirty="0"/>
          </a:p>
        </p:txBody>
      </p:sp>
      <p:sp>
        <p:nvSpPr>
          <p:cNvPr id="3" name="Θέση περιεχομένου 2"/>
          <p:cNvSpPr>
            <a:spLocks noGrp="1"/>
          </p:cNvSpPr>
          <p:nvPr>
            <p:ph idx="1"/>
          </p:nvPr>
        </p:nvSpPr>
        <p:spPr/>
        <p:txBody>
          <a:bodyPr>
            <a:normAutofit fontScale="92500"/>
          </a:bodyPr>
          <a:lstStyle/>
          <a:p>
            <a:r>
              <a:rPr lang="el-GR" dirty="0"/>
              <a:t>Στο μοντέλο αυτό κεντρικό θέμα που τίθεται από τους επικριτές του είναι ο ρόλος του/των ειδικού/</a:t>
            </a:r>
            <a:r>
              <a:rPr lang="el-GR" dirty="0" err="1"/>
              <a:t>ών</a:t>
            </a:r>
            <a:r>
              <a:rPr lang="el-GR" dirty="0"/>
              <a:t> που αναλαμβάνουν ρόλους οργανωτή ή διαχειριστή (</a:t>
            </a:r>
            <a:r>
              <a:rPr lang="el-GR" dirty="0" err="1"/>
              <a:t>manager</a:t>
            </a:r>
            <a:r>
              <a:rPr lang="el-GR" dirty="0"/>
              <a:t>). Τους ανατίθενται αυξημένες ευθύνες για την αντιμετώπιση των αναγκών των πολιτών με δεδομένους τους πόρους και τα μέσα που διατίθενται από τις υπάρχουσες υπηρεσίες οι οποίες λειτουργούν μέσα σε ένα δεδομένο σύστημα το οποίο δεν αμφισβητείται.</a:t>
            </a:r>
          </a:p>
          <a:p>
            <a:r>
              <a:rPr lang="el-GR" dirty="0"/>
              <a:t>Ο ειδικός υποκαθιστά την κοινότητα,  οι δράσεις σχεδιάζονται και υλοποιούνται στο όνομα της κοινότητας και όχι με αυτήν, δεν επιδιώκονται ουσιαστικές αλλαγές στον τρόπο λειτουργίας των υπηρεσιών και δεν επιδιώκονται ουσιαστικές αλλαγές στον τρόπο λειτουργίας των υπηρεσιών, με αποτέλεσμα να μην αντιμετωπίζονται οι πραγματικές ανάγκες των κατοίκων.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8991910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1ae41dc4b1eefcc61c6e98501a2beea3a517f"/>
  <p:tag name="ISPRING_RESOURCE_PATHS_HASH_PRESENTER" val="d37f662af725f17ab4dfac1372c04c3f47c32"/>
</p:tagLst>
</file>

<file path=ppt/theme/theme1.xml><?xml version="1.0" encoding="utf-8"?>
<a:theme xmlns:a="http://schemas.openxmlformats.org/drawingml/2006/main" name="OC_template_updated">
  <a:themeElements>
    <a:clrScheme name="Προσαρμοσμένο 1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TotalTime>
  <Words>1192</Words>
  <Application>Microsoft Office PowerPoint</Application>
  <PresentationFormat>On-screen Show (4:3)</PresentationFormat>
  <Paragraphs>88</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OC_template_updated</vt:lpstr>
      <vt:lpstr>Μεθοδολογία Κοινωνικής Εργασίας με Κοινότητα</vt:lpstr>
      <vt:lpstr>Η κοινοτική εργασία σήμερα (1/2)</vt:lpstr>
      <vt:lpstr>Η κοινοτική εργασία σήμερα (2/2)</vt:lpstr>
      <vt:lpstr>Μοντέλα κοινοτικής  εργασίας</vt:lpstr>
      <vt:lpstr>Φροντίδα στην κοινότητα (1/3)</vt:lpstr>
      <vt:lpstr>Φροντίδα στην κοινότητα (2/3)</vt:lpstr>
      <vt:lpstr>Φροντίδα στην κοινότητα (3/3)</vt:lpstr>
      <vt:lpstr>Κοινοτική οργάνωση (1/3)</vt:lpstr>
      <vt:lpstr>Κοινοτική οργάνωση (2/3)</vt:lpstr>
      <vt:lpstr>Κοινοτική οργάνωση (3/3)</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130</cp:revision>
  <dcterms:created xsi:type="dcterms:W3CDTF">2013-03-04T13:35:19Z</dcterms:created>
  <dcterms:modified xsi:type="dcterms:W3CDTF">2015-07-07T08:26:20Z</dcterms:modified>
</cp:coreProperties>
</file>