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725" r:id="rId2"/>
    <p:sldMasterId id="2147483741" r:id="rId3"/>
    <p:sldMasterId id="2147483752" r:id="rId4"/>
  </p:sldMasterIdLst>
  <p:notesMasterIdLst>
    <p:notesMasterId r:id="rId38"/>
  </p:notesMasterIdLst>
  <p:handoutMasterIdLst>
    <p:handoutMasterId r:id="rId39"/>
  </p:handoutMasterIdLst>
  <p:sldIdLst>
    <p:sldId id="262" r:id="rId5"/>
    <p:sldId id="263" r:id="rId6"/>
    <p:sldId id="264" r:id="rId7"/>
    <p:sldId id="265" r:id="rId8"/>
    <p:sldId id="266" r:id="rId9"/>
    <p:sldId id="29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6" r:id="rId26"/>
    <p:sldId id="283" r:id="rId27"/>
    <p:sldId id="284" r:id="rId28"/>
    <p:sldId id="292" r:id="rId29"/>
    <p:sldId id="293" r:id="rId30"/>
    <p:sldId id="260" r:id="rId31"/>
    <p:sldId id="294" r:id="rId32"/>
    <p:sldId id="295" r:id="rId33"/>
    <p:sldId id="296" r:id="rId34"/>
    <p:sldId id="297" r:id="rId35"/>
    <p:sldId id="298" r:id="rId36"/>
    <p:sldId id="299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D29A"/>
    <a:srgbClr val="C6E2E8"/>
    <a:srgbClr val="F6D0B8"/>
    <a:srgbClr val="F2BA98"/>
    <a:srgbClr val="EDA173"/>
    <a:srgbClr val="EA9560"/>
    <a:srgbClr val="800000"/>
    <a:srgbClr val="A50021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 varScale="1">
        <p:scale>
          <a:sx n="105" d="100"/>
          <a:sy n="105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E0F38F-E7E3-49C2-9AA5-40BAC35B4C60}" type="slidenum">
              <a:rPr lang="el-GR" altLang="el-GR">
                <a:solidFill>
                  <a:srgbClr val="000000"/>
                </a:solidFill>
              </a:rPr>
              <a:pPr eaLnBrk="1" hangingPunct="1"/>
              <a:t>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0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01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81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06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7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9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44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38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5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52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67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24541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2967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77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7602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004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48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075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848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781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27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3685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006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87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70794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28091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333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6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7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6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4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3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0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1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784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5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0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1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9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1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7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4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2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333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9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1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1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0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942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4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23" r:id="rId11"/>
    <p:sldLayoutId id="2147483707" r:id="rId12"/>
    <p:sldLayoutId id="2147483708" r:id="rId13"/>
    <p:sldLayoutId id="2147483709" r:id="rId14"/>
    <p:sldLayoutId id="214748371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710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9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169863" y="1340768"/>
            <a:ext cx="8856662" cy="8382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l-GR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Ηλεκτροθεραπεία (Θ) </a:t>
            </a:r>
            <a:endParaRPr lang="el-G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611783" y="2555032"/>
            <a:ext cx="7920434" cy="15128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Ενότητα 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«Αισθητικός Ηλεκτρικός Ερεθισμός – Ηλεκτροαναλγησία. Στοιχεία Νευροφυσιολογίας» </a:t>
            </a:r>
            <a:endParaRPr lang="el-GR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2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333375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826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3"/>
          <p:cNvSpPr txBox="1">
            <a:spLocks noChangeArrowheads="1"/>
          </p:cNvSpPr>
          <p:nvPr/>
        </p:nvSpPr>
        <p:spPr bwMode="auto">
          <a:xfrm>
            <a:off x="2555776" y="3923184"/>
            <a:ext cx="4200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Arial Narrow" pitchFamily="34" charset="0"/>
              </a:rPr>
              <a:t>Δρ.</a:t>
            </a:r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altLang="el-GR" b="1" dirty="0">
                <a:solidFill>
                  <a:srgbClr val="000000"/>
                </a:solidFill>
                <a:latin typeface="Arial Narrow" pitchFamily="34" charset="0"/>
              </a:rPr>
              <a:t>Γεώργιος Παπαθανασίου</a:t>
            </a:r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el-GR" altLang="el-GR" dirty="0" smtClean="0">
                <a:solidFill>
                  <a:srgbClr val="000000"/>
                </a:solidFill>
                <a:latin typeface="Arial Narrow" pitchFamily="34" charset="0"/>
              </a:rPr>
              <a:t>ΦΘ, </a:t>
            </a:r>
            <a:r>
              <a:rPr lang="en-US" altLang="el-GR" dirty="0" smtClean="0">
                <a:solidFill>
                  <a:srgbClr val="000000"/>
                </a:solidFill>
                <a:latin typeface="Arial Narrow" pitchFamily="34" charset="0"/>
              </a:rPr>
              <a:t>MSc</a:t>
            </a:r>
            <a:r>
              <a:rPr lang="en-US" altLang="el-GR" dirty="0">
                <a:solidFill>
                  <a:srgbClr val="000000"/>
                </a:solidFill>
                <a:latin typeface="Arial Narrow" pitchFamily="34" charset="0"/>
              </a:rPr>
              <a:t>, PhD</a:t>
            </a:r>
            <a:endParaRPr lang="el-GR" altLang="el-GR" dirty="0">
              <a:solidFill>
                <a:srgbClr val="000000"/>
              </a:solidFill>
              <a:latin typeface="Arial Narrow" pitchFamily="34" charset="0"/>
            </a:endParaRPr>
          </a:p>
          <a:p>
            <a:pPr eaLnBrk="1" hangingPunct="1"/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Αναπληρωτής Καθηγητής</a:t>
            </a:r>
          </a:p>
          <a:p>
            <a:pPr eaLnBrk="1" hangingPunct="1"/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Τμήμα Φυσικοθεραπείας – ΤΕΙ Αθήνας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srgbClr val="000000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8359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3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Αίσθηση του Πόνου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Όταν το επώδυνο ερέθισμα είναι έντονο και στιγμιαίο, ο πόνος που προκαλείται από τη διέγερση των </a:t>
            </a:r>
            <a:r>
              <a:rPr lang="el-GR" altLang="el-GR" sz="2400" b="1" dirty="0" smtClean="0"/>
              <a:t>Α-δ ινών</a:t>
            </a:r>
            <a:r>
              <a:rPr lang="el-GR" altLang="el-GR" sz="2400" dirty="0" smtClean="0"/>
              <a:t> είναι ισχυρότερος από αυτόν των </a:t>
            </a:r>
            <a:r>
              <a:rPr lang="en-US" altLang="el-GR" sz="2400" b="1" dirty="0" smtClean="0"/>
              <a:t>C </a:t>
            </a:r>
            <a:r>
              <a:rPr lang="el-GR" altLang="el-GR" sz="2400" b="1" dirty="0" smtClean="0"/>
              <a:t>ινών</a:t>
            </a:r>
            <a:r>
              <a:rPr lang="el-GR" altLang="el-GR" sz="2400" dirty="0" smtClean="0"/>
              <a:t>. (πχ. ισχυρός πόνος από κάταγμα, αναστέλλει την αίσθηση μέτριας έντασης πόνου οσφυαλγίας).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Αντίθετα, τα επαναλαμβανόμενα και μεγάλης διάρκειας επώδυνα ερεθίσματα που άγονται από τις </a:t>
            </a:r>
            <a:r>
              <a:rPr lang="en-US" altLang="el-GR" sz="2400" b="1" dirty="0" smtClean="0"/>
              <a:t>C</a:t>
            </a:r>
            <a:r>
              <a:rPr lang="el-GR" altLang="el-GR" sz="2400" b="1" dirty="0" smtClean="0"/>
              <a:t> ίνες</a:t>
            </a:r>
            <a:r>
              <a:rPr lang="en-US" altLang="el-GR" sz="2400" b="1" dirty="0" smtClean="0"/>
              <a:t> </a:t>
            </a:r>
            <a:r>
              <a:rPr lang="el-GR" altLang="el-GR" sz="2400" dirty="0" smtClean="0"/>
              <a:t>αθροίζονται, με συνέπεια ο παραγόμενος πόνος να είναι πολύ ισχυρότερος από αυτόν των </a:t>
            </a:r>
            <a:r>
              <a:rPr lang="el-GR" altLang="el-GR" sz="2400" b="1" dirty="0" smtClean="0"/>
              <a:t>Α-δ ινών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71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936104"/>
          </a:xfrm>
        </p:spPr>
        <p:txBody>
          <a:bodyPr/>
          <a:lstStyle/>
          <a:p>
            <a:r>
              <a:rPr lang="el-GR" dirty="0"/>
              <a:t>Πορεία του Επώδυνου Ερεθίσματος</a:t>
            </a:r>
          </a:p>
        </p:txBody>
      </p:sp>
      <p:pic>
        <p:nvPicPr>
          <p:cNvPr id="27651" name="Picture 28" descr="Untitled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78" y="1586746"/>
            <a:ext cx="3421222" cy="4938598"/>
          </a:xfr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Θέση κειμένου 1"/>
          <p:cNvSpPr txBox="1">
            <a:spLocks/>
          </p:cNvSpPr>
          <p:nvPr/>
        </p:nvSpPr>
        <p:spPr bwMode="auto">
          <a:xfrm>
            <a:off x="2195736" y="6550155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Κατιόν Σύστημα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Ελέγχου </a:t>
            </a:r>
            <a:r>
              <a:rPr lang="el-GR" dirty="0"/>
              <a:t>και Τροποποίησης του Πόνου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0794"/>
            <a:ext cx="8363272" cy="458254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  <a:defRPr/>
            </a:pP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Αναχαίτιση ή τροποποίηση των επώδυνων ερεθισμάτων                 σε όλα τα επίπεδα συνάψεων του κατιόντος συστήματος ελέγχου με το ανιόν σύστημα μεταβίβασης του πόνου:</a:t>
            </a:r>
          </a:p>
          <a:p>
            <a:pPr marL="447675" indent="-26828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Περιυδραγώγιμη φαιά ουσία,</a:t>
            </a:r>
          </a:p>
          <a:p>
            <a:pPr marL="447675" indent="-26828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Υπόφυση,</a:t>
            </a:r>
          </a:p>
          <a:p>
            <a:pPr marL="447675" indent="-26828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Κοιλιακό, μέσο &amp; </a:t>
            </a:r>
            <a:r>
              <a:rPr lang="el-GR" altLang="el-GR" sz="2400" dirty="0" err="1" smtClean="0">
                <a:solidFill>
                  <a:schemeClr val="accent4">
                    <a:lumMod val="25000"/>
                  </a:schemeClr>
                </a:solidFill>
              </a:rPr>
              <a:t>ενδοπολυπεταλικούς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 πυρήνες του θαλάμου,</a:t>
            </a:r>
          </a:p>
          <a:p>
            <a:pPr marL="447675" indent="-26828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Δικτυωτή ουσία του προμήκη μυελού,</a:t>
            </a:r>
          </a:p>
          <a:p>
            <a:pPr marL="447675" indent="-26828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el-GR" sz="2400" dirty="0" smtClean="0">
                <a:solidFill>
                  <a:schemeClr val="accent4">
                    <a:lumMod val="25000"/>
                  </a:schemeClr>
                </a:solidFill>
              </a:rPr>
              <a:t>O</a:t>
            </a:r>
            <a:r>
              <a:rPr lang="el-GR" altLang="el-GR" sz="2400" dirty="0" err="1" smtClean="0">
                <a:solidFill>
                  <a:schemeClr val="accent4">
                    <a:lumMod val="25000"/>
                  </a:schemeClr>
                </a:solidFill>
              </a:rPr>
              <a:t>πισθιονωτιαίο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 κέρας, πέταλα ΙΙ </a:t>
            </a:r>
            <a:r>
              <a:rPr lang="el-GR" altLang="el-GR" sz="1800" dirty="0" smtClean="0">
                <a:solidFill>
                  <a:schemeClr val="accent4">
                    <a:lumMod val="25000"/>
                  </a:schemeClr>
                </a:solidFill>
              </a:rPr>
              <a:t>&amp;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 ΙΙΙ (</a:t>
            </a:r>
            <a:r>
              <a:rPr lang="en-US" altLang="el-GR" sz="2400" dirty="0" err="1" smtClean="0">
                <a:solidFill>
                  <a:schemeClr val="accent4">
                    <a:lumMod val="25000"/>
                  </a:schemeClr>
                </a:solidFill>
              </a:rPr>
              <a:t>substantia</a:t>
            </a:r>
            <a:r>
              <a:rPr lang="en-US" altLang="el-GR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l-GR" sz="2400" dirty="0" err="1" smtClean="0">
                <a:solidFill>
                  <a:schemeClr val="accent4">
                    <a:lumMod val="25000"/>
                  </a:schemeClr>
                </a:solidFill>
              </a:rPr>
              <a:t>gelatinosa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17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792"/>
            <a:ext cx="8229600" cy="2376264"/>
          </a:xfrm>
          <a:ln>
            <a:noFill/>
          </a:ln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defRPr/>
            </a:pPr>
            <a:r>
              <a:rPr lang="el-GR" altLang="el-GR" sz="4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Ηλεκτροαναλγησία</a:t>
            </a:r>
            <a:br>
              <a:rPr lang="el-GR" altLang="el-GR" sz="4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altLang="el-G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200" b="0" dirty="0">
                <a:solidFill>
                  <a:schemeClr val="accent4">
                    <a:lumMod val="10000"/>
                  </a:schemeClr>
                </a:solidFill>
              </a:rPr>
              <a:t>Επίπεδα Αναχαίτισης, Ελέγχου και Τροποποίησης του Πόνου </a:t>
            </a:r>
            <a:endParaRPr lang="el-GR" altLang="el-GR" sz="3200" b="0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9854" y="2420888"/>
            <a:ext cx="9144000" cy="228600"/>
            <a:chOff x="0" y="1228916"/>
            <a:chExt cx="9144000" cy="228600"/>
          </a:xfrm>
        </p:grpSpPr>
        <p:sp>
          <p:nvSpPr>
            <p:cNvPr id="4" name="7 - Ορθογώνιο"/>
            <p:cNvSpPr/>
            <p:nvPr/>
          </p:nvSpPr>
          <p:spPr>
            <a:xfrm>
              <a:off x="0" y="1228916"/>
              <a:ext cx="533400" cy="228600"/>
            </a:xfrm>
            <a:prstGeom prst="rect">
              <a:avLst/>
            </a:prstGeom>
            <a:solidFill>
              <a:srgbClr val="9F2936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5" name="8 - Ορθογώνιο"/>
            <p:cNvSpPr/>
            <p:nvPr/>
          </p:nvSpPr>
          <p:spPr>
            <a:xfrm>
              <a:off x="590550" y="1228916"/>
              <a:ext cx="8553450" cy="228600"/>
            </a:xfrm>
            <a:prstGeom prst="rect">
              <a:avLst/>
            </a:prstGeom>
            <a:solidFill>
              <a:srgbClr val="F07F09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6512" y="260648"/>
            <a:ext cx="9144000" cy="936104"/>
          </a:xfrm>
        </p:spPr>
        <p:txBody>
          <a:bodyPr/>
          <a:lstStyle/>
          <a:p>
            <a:r>
              <a:rPr lang="el-GR" dirty="0"/>
              <a:t>Επίπεδα Αναχαίτισης ή Ελέγχου του Πόνου </a:t>
            </a:r>
            <a:r>
              <a:rPr lang="el-GR" baseline="-16000" dirty="0" smtClean="0"/>
              <a:t>[1/3]</a:t>
            </a:r>
            <a:endParaRPr lang="el-GR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2564904"/>
            <a:ext cx="8229600" cy="3960440"/>
          </a:xfrm>
        </p:spPr>
        <p:txBody>
          <a:bodyPr/>
          <a:lstStyle/>
          <a:p>
            <a:pPr defTabSz="71913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Νωτιαίος Μυελός: </a:t>
            </a:r>
            <a:r>
              <a:rPr lang="el-GR" altLang="el-GR" sz="2400" dirty="0" err="1" smtClean="0"/>
              <a:t>οπισθιονωτιαίο</a:t>
            </a:r>
            <a:r>
              <a:rPr lang="el-GR" altLang="el-GR" sz="2400" dirty="0" smtClean="0"/>
              <a:t> κέρας, πέταλα ΙΙ &amp; ΙΙΙ </a:t>
            </a:r>
            <a:r>
              <a:rPr lang="en-US" altLang="el-GR" sz="2400" dirty="0" smtClean="0"/>
              <a:t>-</a:t>
            </a:r>
            <a:r>
              <a:rPr lang="el-GR" altLang="el-GR" sz="2400" dirty="0" smtClean="0"/>
              <a:t> </a:t>
            </a:r>
            <a:r>
              <a:rPr lang="en-US" altLang="el-GR" sz="2400" dirty="0" err="1" smtClean="0"/>
              <a:t>substantia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gelatinosa,SG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gate control theory)</a:t>
            </a:r>
            <a:r>
              <a:rPr lang="el-GR" altLang="el-GR" sz="2400" dirty="0" smtClean="0"/>
              <a:t>.</a:t>
            </a:r>
          </a:p>
          <a:p>
            <a:pPr defTabSz="71913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Κεντρικά: </a:t>
            </a:r>
            <a:r>
              <a:rPr lang="el-GR" altLang="el-GR" sz="2400" dirty="0" smtClean="0"/>
              <a:t>διέγερση υπόφυσης </a:t>
            </a:r>
            <a:r>
              <a:rPr lang="en-US" altLang="el-GR" sz="2400" dirty="0" smtClean="0"/>
              <a:t>&amp;</a:t>
            </a:r>
            <a:r>
              <a:rPr lang="el-GR" altLang="el-GR" sz="2400" dirty="0" smtClean="0"/>
              <a:t> ερεθισμός ειδικών σημείων</a:t>
            </a:r>
            <a:r>
              <a:rPr lang="en-US" altLang="el-GR" sz="2400" dirty="0" smtClean="0"/>
              <a:t> (</a:t>
            </a:r>
            <a:r>
              <a:rPr lang="el-GR" altLang="el-GR" sz="2400" dirty="0" smtClean="0"/>
              <a:t>έκκριση β-</a:t>
            </a:r>
            <a:r>
              <a:rPr lang="el-GR" altLang="el-GR" sz="2400" dirty="0" err="1" smtClean="0"/>
              <a:t>ενδορφινών</a:t>
            </a:r>
            <a:r>
              <a:rPr lang="el-GR" altLang="el-GR" sz="2400" dirty="0" smtClean="0"/>
              <a:t>).</a:t>
            </a:r>
          </a:p>
          <a:p>
            <a:pPr defTabSz="71913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Κεντρικά: </a:t>
            </a:r>
            <a:r>
              <a:rPr lang="el-GR" altLang="el-GR" sz="2400" dirty="0" smtClean="0"/>
              <a:t>διέγερση </a:t>
            </a:r>
            <a:r>
              <a:rPr lang="el-GR" altLang="el-GR" sz="2400" dirty="0" err="1" smtClean="0"/>
              <a:t>περιυδραγώγιμης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φαιάς</a:t>
            </a:r>
            <a:r>
              <a:rPr lang="el-GR" altLang="el-GR" sz="2400" dirty="0" smtClean="0"/>
              <a:t> ουσίας</a:t>
            </a:r>
            <a:r>
              <a:rPr lang="en-US" altLang="el-GR" sz="2400" dirty="0" smtClean="0"/>
              <a:t> (</a:t>
            </a:r>
            <a:r>
              <a:rPr lang="el-GR" altLang="el-GR" sz="2400" dirty="0" smtClean="0"/>
              <a:t>έκκριση </a:t>
            </a:r>
            <a:r>
              <a:rPr lang="el-GR" altLang="el-GR" sz="2400" dirty="0" err="1" smtClean="0"/>
              <a:t>εγκεφαλινών</a:t>
            </a:r>
            <a:r>
              <a:rPr lang="el-GR" altLang="el-GR" sz="2400" dirty="0" smtClean="0"/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39552" y="1853419"/>
            <a:ext cx="7920880" cy="498598"/>
          </a:xfrm>
          <a:prstGeom prst="rect">
            <a:avLst/>
          </a:prstGeom>
          <a:solidFill>
            <a:srgbClr val="FCD29A"/>
          </a:solidFill>
          <a:ln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 defTabSz="719138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el-GR" altLang="el-GR" sz="2400" b="1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Περιφερικά: 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υποδοχείς του πόνου.</a:t>
            </a:r>
          </a:p>
        </p:txBody>
      </p:sp>
    </p:spTree>
    <p:extLst>
      <p:ext uri="{BB962C8B-B14F-4D97-AF65-F5344CB8AC3E}">
        <p14:creationId xmlns:p14="http://schemas.microsoft.com/office/powerpoint/2010/main" val="7151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Περιφερική Αναχαίτιση </a:t>
            </a:r>
            <a:r>
              <a:rPr lang="el-GR" alt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του</a:t>
            </a:r>
            <a:r>
              <a:rPr lang="el-GR" alt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Πόνου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304"/>
            <a:ext cx="8229600" cy="467903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Υποδοχείς του Πόνου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Η εφαρμογή κατάλληλα διαμορφωμένων ρευμάτων (</a:t>
            </a:r>
            <a:r>
              <a:rPr lang="en-US" altLang="el-GR" sz="2400" dirty="0" smtClean="0"/>
              <a:t>hyper-stimulation</a:t>
            </a:r>
            <a:r>
              <a:rPr lang="el-GR" altLang="el-GR" sz="2400" dirty="0" smtClean="0"/>
              <a:t> και ρεύματα συμβολής κατά </a:t>
            </a:r>
            <a:r>
              <a:rPr lang="en-US" altLang="el-GR" sz="2400" dirty="0" err="1" smtClean="0"/>
              <a:t>Nemec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 στην επώδυνη περιοχή αυξάνει σημαντικά την ουδό ερεθισμού των υποδοχέων του πόνου,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με συνέπεια τη μερική «αναισθητοποίηση» τους, λόγω της αδυναμίας πλέον του τραυματικού - βλαβερού ερεθίσματος να τους διεγείρει και να ενεργοποιήσει έτσι το ανιόν σύστημα μεταβίβασης του πόνου.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9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6512" y="260648"/>
            <a:ext cx="9144000" cy="936104"/>
          </a:xfrm>
        </p:spPr>
        <p:txBody>
          <a:bodyPr/>
          <a:lstStyle/>
          <a:p>
            <a:r>
              <a:rPr lang="el-GR" dirty="0"/>
              <a:t>Επίπεδα Αναχαίτισης ή Ελέγχου του Πόνου </a:t>
            </a:r>
            <a:r>
              <a:rPr lang="el-GR" baseline="-16000" dirty="0" smtClean="0"/>
              <a:t>[2/3]</a:t>
            </a:r>
            <a:endParaRPr lang="el-GR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717032"/>
            <a:ext cx="8229600" cy="2160240"/>
          </a:xfrm>
        </p:spPr>
        <p:txBody>
          <a:bodyPr/>
          <a:lstStyle/>
          <a:p>
            <a:pPr defTabSz="71913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Κεντρικά: </a:t>
            </a:r>
            <a:r>
              <a:rPr lang="el-GR" altLang="el-GR" sz="2400" dirty="0" smtClean="0"/>
              <a:t>διέγερση υπόφυσης </a:t>
            </a:r>
            <a:r>
              <a:rPr lang="en-US" altLang="el-GR" sz="2400" dirty="0" smtClean="0"/>
              <a:t>&amp;</a:t>
            </a:r>
            <a:r>
              <a:rPr lang="el-GR" altLang="el-GR" sz="2400" dirty="0" smtClean="0"/>
              <a:t> ερεθισμός ειδικών σημείων</a:t>
            </a:r>
            <a:r>
              <a:rPr lang="en-US" altLang="el-GR" sz="2400" dirty="0" smtClean="0"/>
              <a:t> (</a:t>
            </a:r>
            <a:r>
              <a:rPr lang="el-GR" altLang="el-GR" sz="2400" dirty="0" smtClean="0"/>
              <a:t>έκκριση β-</a:t>
            </a:r>
            <a:r>
              <a:rPr lang="el-GR" altLang="el-GR" sz="2400" dirty="0" err="1" smtClean="0"/>
              <a:t>ενδορφινών</a:t>
            </a:r>
            <a:r>
              <a:rPr lang="el-GR" altLang="el-GR" sz="2400" dirty="0" smtClean="0"/>
              <a:t>).</a:t>
            </a:r>
          </a:p>
          <a:p>
            <a:pPr defTabSz="71913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Κεντρικά: </a:t>
            </a:r>
            <a:r>
              <a:rPr lang="el-GR" altLang="el-GR" sz="2400" dirty="0" smtClean="0"/>
              <a:t>διέγερση </a:t>
            </a:r>
            <a:r>
              <a:rPr lang="el-GR" altLang="el-GR" sz="2400" dirty="0" err="1" smtClean="0"/>
              <a:t>περιυδραγώγιμης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φαιάς</a:t>
            </a:r>
            <a:r>
              <a:rPr lang="el-GR" altLang="el-GR" sz="2400" dirty="0" smtClean="0"/>
              <a:t> ουσίας</a:t>
            </a:r>
            <a:r>
              <a:rPr lang="en-US" altLang="el-GR" sz="2400" dirty="0" smtClean="0"/>
              <a:t> (</a:t>
            </a:r>
            <a:r>
              <a:rPr lang="el-GR" altLang="el-GR" sz="2400" dirty="0" smtClean="0"/>
              <a:t>έκκριση </a:t>
            </a:r>
            <a:r>
              <a:rPr lang="el-GR" altLang="el-GR" sz="2400" dirty="0" err="1" smtClean="0"/>
              <a:t>εγκεφαλινών</a:t>
            </a:r>
            <a:r>
              <a:rPr lang="el-GR" altLang="el-GR" sz="2400" dirty="0" smtClean="0"/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39552" y="1844824"/>
            <a:ext cx="536408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19138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el-GR" altLang="el-GR" sz="2400" b="1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Περιφερικά: 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υποδοχείς του πόνου.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39552" y="2570304"/>
            <a:ext cx="7848872" cy="904863"/>
          </a:xfrm>
          <a:prstGeom prst="rect">
            <a:avLst/>
          </a:prstGeom>
          <a:solidFill>
            <a:srgbClr val="FCD29A"/>
          </a:solidFill>
          <a:ln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 defTabSz="719138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el-GR" altLang="el-GR" sz="2400" b="1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Νωτιαίος Μυελός: </a:t>
            </a:r>
            <a:r>
              <a:rPr lang="el-GR" altLang="el-GR" sz="2400" kern="0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οπισθιονωτιαίο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κέρας, πέταλα ΙΙ &amp; ΙΙΙ </a:t>
            </a:r>
            <a:r>
              <a:rPr lang="en-US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2400" kern="0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substantia</a:t>
            </a:r>
            <a:r>
              <a:rPr lang="en-US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2400" kern="0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gelatinosa,SG</a:t>
            </a:r>
            <a:r>
              <a:rPr lang="en-US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 control theory)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03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936104"/>
          </a:xfrm>
        </p:spPr>
        <p:txBody>
          <a:bodyPr/>
          <a:lstStyle/>
          <a:p>
            <a:r>
              <a:rPr lang="el-GR" dirty="0"/>
              <a:t>Αναστολή του Πόνου στο Νωτιαίο </a:t>
            </a:r>
            <a:r>
              <a:rPr lang="el-GR" dirty="0" smtClean="0"/>
              <a:t>Μυελό </a:t>
            </a:r>
            <a:r>
              <a:rPr lang="el-GR" baseline="-16000" dirty="0" smtClean="0"/>
              <a:t>[1/2]</a:t>
            </a:r>
            <a:endParaRPr lang="el-GR" baseline="-16000" dirty="0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07504" y="1844824"/>
            <a:ext cx="374441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0363" indent="-360363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12813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3208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728788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136775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A50021"/>
              </a:buClr>
              <a:buSzPct val="70000"/>
              <a:defRPr/>
            </a:pPr>
            <a:r>
              <a:rPr lang="en-US" altLang="el-GR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 Control Theory</a:t>
            </a:r>
          </a:p>
          <a:p>
            <a:pPr indent="-4763">
              <a:buClr>
                <a:srgbClr val="A50021"/>
              </a:buClr>
              <a:buSzPct val="70000"/>
              <a:buFont typeface="Wingdings" pitchFamily="2" charset="2"/>
              <a:buNone/>
              <a:defRPr/>
            </a:pPr>
            <a:r>
              <a:rPr lang="en-US" altLang="el-GR" sz="2400" dirty="0" err="1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Melzack</a:t>
            </a:r>
            <a:r>
              <a:rPr lang="en-US" altLang="el-GR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l-GR" altLang="el-GR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8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l-GR" altLang="el-GR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24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 PD, 1965</a:t>
            </a:r>
            <a:endParaRPr lang="el-GR" altLang="el-GR" sz="2400" dirty="0" smtClean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795" name="Picture 6" descr="Untitled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4661362" cy="4679950"/>
          </a:xfr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Θέση κειμένου 1"/>
          <p:cNvSpPr txBox="1">
            <a:spLocks/>
          </p:cNvSpPr>
          <p:nvPr/>
        </p:nvSpPr>
        <p:spPr bwMode="auto">
          <a:xfrm>
            <a:off x="4644008" y="6546676"/>
            <a:ext cx="3581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4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936104"/>
          </a:xfrm>
        </p:spPr>
        <p:txBody>
          <a:bodyPr/>
          <a:lstStyle/>
          <a:p>
            <a:r>
              <a:rPr lang="el-GR" dirty="0"/>
              <a:t>Αναστολή του Πόνου στο Νωτιαίο Μυελό </a:t>
            </a:r>
            <a:r>
              <a:rPr lang="el-GR" baseline="-16000" dirty="0" smtClean="0"/>
              <a:t>[2/3]</a:t>
            </a:r>
            <a:endParaRPr lang="el-GR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0046" y="1682838"/>
            <a:ext cx="3895916" cy="810058"/>
          </a:xfrm>
        </p:spPr>
        <p:txBody>
          <a:bodyPr/>
          <a:lstStyle/>
          <a:p>
            <a:pPr eaLnBrk="1" hangingPunct="1"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Gate Control Theory</a:t>
            </a:r>
          </a:p>
          <a:p>
            <a:pPr marL="355600" indent="0">
              <a:buClr>
                <a:srgbClr val="A50021"/>
              </a:buClr>
              <a:buSzPct val="70000"/>
              <a:buNone/>
              <a:defRPr/>
            </a:pPr>
            <a:r>
              <a:rPr lang="en-US" altLang="el-GR" sz="2400" kern="1200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Melzack</a:t>
            </a:r>
            <a:r>
              <a:rPr lang="en-US" altLang="el-GR" sz="2400" kern="1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l-GR" altLang="el-GR" sz="2400" kern="1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800" kern="1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l-GR" altLang="el-GR" sz="2400" kern="1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2400" kern="1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 PD</a:t>
            </a:r>
            <a:r>
              <a:rPr lang="en-US" alt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alt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1965</a:t>
            </a:r>
            <a:endParaRPr lang="el-GR" alt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695" name="Ομάδα 114694"/>
          <p:cNvGrpSpPr/>
          <p:nvPr/>
        </p:nvGrpSpPr>
        <p:grpSpPr>
          <a:xfrm>
            <a:off x="218770" y="2619356"/>
            <a:ext cx="8665563" cy="3905988"/>
            <a:chOff x="218770" y="2619356"/>
            <a:chExt cx="8665563" cy="3905988"/>
          </a:xfrm>
        </p:grpSpPr>
        <p:sp>
          <p:nvSpPr>
            <p:cNvPr id="114692" name="Ορθογώνιο 114691"/>
            <p:cNvSpPr/>
            <p:nvPr/>
          </p:nvSpPr>
          <p:spPr>
            <a:xfrm>
              <a:off x="218770" y="2619356"/>
              <a:ext cx="8640960" cy="388843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14694" name="Ομάδα 114693"/>
            <p:cNvGrpSpPr/>
            <p:nvPr/>
          </p:nvGrpSpPr>
          <p:grpSpPr>
            <a:xfrm>
              <a:off x="1043608" y="2996952"/>
              <a:ext cx="6726747" cy="3528392"/>
              <a:chOff x="1043608" y="2996952"/>
              <a:chExt cx="6726747" cy="3528392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2639785" y="3855210"/>
                <a:ext cx="3192355" cy="2670134"/>
              </a:xfrm>
              <a:prstGeom prst="rect">
                <a:avLst/>
              </a:prstGeom>
              <a:noFill/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6" name="Ευθεία γραμμή σύνδεσης 5"/>
              <p:cNvCxnSpPr/>
              <p:nvPr/>
            </p:nvCxnSpPr>
            <p:spPr>
              <a:xfrm>
                <a:off x="1157621" y="4141295"/>
                <a:ext cx="2850317" cy="0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Ευθεία γραμμή σύνδεσης 7"/>
              <p:cNvCxnSpPr>
                <a:endCxn id="44" idx="1"/>
              </p:cNvCxnSpPr>
              <p:nvPr/>
            </p:nvCxnSpPr>
            <p:spPr>
              <a:xfrm>
                <a:off x="4007937" y="4141295"/>
                <a:ext cx="487404" cy="375390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Έλλειψη 8"/>
              <p:cNvSpPr/>
              <p:nvPr/>
            </p:nvSpPr>
            <p:spPr>
              <a:xfrm>
                <a:off x="4223469" y="4563572"/>
                <a:ext cx="1254139" cy="1048981"/>
              </a:xfrm>
              <a:prstGeom prst="ellipse">
                <a:avLst/>
              </a:prstGeom>
              <a:noFill/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T</a:t>
                </a:r>
                <a:endParaRPr lang="el-GR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1043608" y="6048534"/>
                <a:ext cx="2964329" cy="0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Ευθεία γραμμή σύνδεσης 12"/>
              <p:cNvCxnSpPr/>
              <p:nvPr/>
            </p:nvCxnSpPr>
            <p:spPr>
              <a:xfrm flipV="1">
                <a:off x="4007937" y="5762448"/>
                <a:ext cx="456051" cy="286086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εία γραμμή σύνδεσης 15"/>
              <p:cNvCxnSpPr/>
              <p:nvPr/>
            </p:nvCxnSpPr>
            <p:spPr>
              <a:xfrm>
                <a:off x="3209849" y="4141295"/>
                <a:ext cx="0" cy="572172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 flipV="1">
                <a:off x="3209849" y="5612553"/>
                <a:ext cx="0" cy="435981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Έλλειψη 18"/>
              <p:cNvSpPr/>
              <p:nvPr/>
            </p:nvSpPr>
            <p:spPr>
              <a:xfrm>
                <a:off x="2867811" y="4904191"/>
                <a:ext cx="684076" cy="572172"/>
              </a:xfrm>
              <a:prstGeom prst="ellipse">
                <a:avLst/>
              </a:prstGeom>
              <a:noFill/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SG</a:t>
                </a:r>
                <a:endParaRPr lang="el-GR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0" name="Ορθογώνιο 19"/>
              <p:cNvSpPr/>
              <p:nvPr/>
            </p:nvSpPr>
            <p:spPr>
              <a:xfrm>
                <a:off x="3665899" y="2996952"/>
                <a:ext cx="1368152" cy="572172"/>
              </a:xfrm>
              <a:prstGeom prst="rect">
                <a:avLst/>
              </a:prstGeom>
              <a:noFill/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K</a:t>
                </a:r>
                <a:endParaRPr lang="el-GR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cxnSp>
            <p:nvCxnSpPr>
              <p:cNvPr id="22" name="Ευθεία γραμμή σύνδεσης 21"/>
              <p:cNvCxnSpPr/>
              <p:nvPr/>
            </p:nvCxnSpPr>
            <p:spPr>
              <a:xfrm flipV="1">
                <a:off x="2069722" y="3283038"/>
                <a:ext cx="0" cy="858258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Ευθεία γραμμή σύνδεσης 23"/>
              <p:cNvCxnSpPr>
                <a:endCxn id="20" idx="1"/>
              </p:cNvCxnSpPr>
              <p:nvPr/>
            </p:nvCxnSpPr>
            <p:spPr>
              <a:xfrm>
                <a:off x="2069722" y="3283038"/>
                <a:ext cx="1596177" cy="0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Ευθεία γραμμή σύνδεσης 25"/>
              <p:cNvCxnSpPr>
                <a:stCxn id="20" idx="3"/>
              </p:cNvCxnSpPr>
              <p:nvPr/>
            </p:nvCxnSpPr>
            <p:spPr>
              <a:xfrm>
                <a:off x="5034051" y="3283038"/>
                <a:ext cx="570063" cy="0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ύγραμμο βέλος σύνδεσης 27"/>
              <p:cNvCxnSpPr/>
              <p:nvPr/>
            </p:nvCxnSpPr>
            <p:spPr>
              <a:xfrm>
                <a:off x="5604115" y="3283038"/>
                <a:ext cx="0" cy="572172"/>
              </a:xfrm>
              <a:prstGeom prst="straightConnector1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>
                <a:stCxn id="19" idx="6"/>
              </p:cNvCxnSpPr>
              <p:nvPr/>
            </p:nvCxnSpPr>
            <p:spPr>
              <a:xfrm flipV="1">
                <a:off x="3551887" y="4522743"/>
                <a:ext cx="570063" cy="667534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εία γραμμή σύνδεσης 31"/>
              <p:cNvCxnSpPr/>
              <p:nvPr/>
            </p:nvCxnSpPr>
            <p:spPr>
              <a:xfrm>
                <a:off x="3551887" y="5190277"/>
                <a:ext cx="570063" cy="572172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>
              <a:xfrm>
                <a:off x="5477608" y="5088063"/>
                <a:ext cx="810583" cy="0"/>
              </a:xfrm>
              <a:prstGeom prst="line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Ορθογώνιο 37"/>
              <p:cNvSpPr/>
              <p:nvPr/>
            </p:nvSpPr>
            <p:spPr>
              <a:xfrm>
                <a:off x="6288191" y="4646284"/>
                <a:ext cx="912101" cy="912791"/>
              </a:xfrm>
              <a:prstGeom prst="rect">
                <a:avLst/>
              </a:prstGeom>
              <a:noFill/>
              <a:ln w="222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A</a:t>
                </a:r>
                <a:endParaRPr lang="el-GR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  <p:cxnSp>
            <p:nvCxnSpPr>
              <p:cNvPr id="37" name="Ευθύγραμμο βέλος σύνδεσης 36"/>
              <p:cNvCxnSpPr/>
              <p:nvPr/>
            </p:nvCxnSpPr>
            <p:spPr>
              <a:xfrm>
                <a:off x="7200292" y="5102679"/>
                <a:ext cx="570063" cy="0"/>
              </a:xfrm>
              <a:prstGeom prst="straightConnector1">
                <a:avLst/>
              </a:prstGeom>
              <a:ln w="22225">
                <a:solidFill>
                  <a:schemeClr val="accent4">
                    <a:lumMod val="1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3050190" y="462147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79044" y="5301208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</a:rPr>
                <a:t>-</a:t>
              </a:r>
              <a:endParaRPr lang="el-GR" sz="2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95341" y="433201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92333" y="4196548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</a:rPr>
                <a:t>-</a:t>
              </a:r>
              <a:endParaRPr lang="el-GR" sz="2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79591" y="547636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+</a:t>
              </a:r>
              <a:endParaRPr lang="el-GR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95602" y="5531615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</a:rPr>
                <a:t>-</a:t>
              </a:r>
              <a:endParaRPr lang="el-GR" sz="2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cxnSp>
          <p:nvCxnSpPr>
            <p:cNvPr id="49" name="Ευθεία γραμμή σύνδεσης 48"/>
            <p:cNvCxnSpPr/>
            <p:nvPr/>
          </p:nvCxnSpPr>
          <p:spPr>
            <a:xfrm>
              <a:off x="3155843" y="4713467"/>
              <a:ext cx="108012" cy="0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Ευθεία γραμμή σύνδεσης 56"/>
            <p:cNvCxnSpPr/>
            <p:nvPr/>
          </p:nvCxnSpPr>
          <p:spPr>
            <a:xfrm>
              <a:off x="3155843" y="5613457"/>
              <a:ext cx="108012" cy="0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Ευθεία γραμμή σύνδεσης 58"/>
            <p:cNvCxnSpPr/>
            <p:nvPr/>
          </p:nvCxnSpPr>
          <p:spPr>
            <a:xfrm>
              <a:off x="4064944" y="4470346"/>
              <a:ext cx="114012" cy="104794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εία γραμμή σύνδεσης 66"/>
            <p:cNvCxnSpPr/>
            <p:nvPr/>
          </p:nvCxnSpPr>
          <p:spPr>
            <a:xfrm flipV="1">
              <a:off x="4463988" y="4492882"/>
              <a:ext cx="61265" cy="59722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Ευθεία γραμμή σύνδεσης 68"/>
            <p:cNvCxnSpPr/>
            <p:nvPr/>
          </p:nvCxnSpPr>
          <p:spPr>
            <a:xfrm flipV="1">
              <a:off x="4081573" y="5732586"/>
              <a:ext cx="61265" cy="59722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Ευθεία γραμμή σύνδεσης 69"/>
            <p:cNvCxnSpPr/>
            <p:nvPr/>
          </p:nvCxnSpPr>
          <p:spPr>
            <a:xfrm>
              <a:off x="4392005" y="5710050"/>
              <a:ext cx="114012" cy="104794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690" name="TextBox 114689"/>
            <p:cNvSpPr txBox="1"/>
            <p:nvPr/>
          </p:nvSpPr>
          <p:spPr>
            <a:xfrm>
              <a:off x="1277379" y="4133182"/>
              <a:ext cx="1110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εγάλες Αα-</a:t>
              </a:r>
              <a:r>
                <a:rPr lang="el-GR" dirty="0" err="1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Αβ</a:t>
              </a:r>
              <a:endParaRPr lang="el-GR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77379" y="5386884"/>
              <a:ext cx="1110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μικρές </a:t>
              </a:r>
              <a:r>
                <a:rPr lang="el-GR" dirty="0" err="1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Αδ</a:t>
              </a:r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l-GR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54295" y="4123550"/>
              <a:ext cx="729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πύλη</a:t>
              </a:r>
              <a:endParaRPr lang="el-GR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88112" y="5665520"/>
              <a:ext cx="950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ελέγχου</a:t>
              </a:r>
              <a:endParaRPr lang="el-GR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774210" y="4779513"/>
              <a:ext cx="1110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Αντίληψη πόνου</a:t>
              </a:r>
              <a:endParaRPr lang="el-GR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948264" y="6337126"/>
            <a:ext cx="2133600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01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Διαδερμικός</a:t>
            </a:r>
            <a:r>
              <a:rPr lang="el-GR" dirty="0"/>
              <a:t> Ηλεκτρικός Νευρικός Ερεθισμός - ΤΕΝΣ </a:t>
            </a:r>
            <a:r>
              <a:rPr lang="el-GR" baseline="-18000" dirty="0"/>
              <a:t>[1/2]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70000"/>
              <a:buFont typeface="Wingdings" pitchFamily="2" charset="2"/>
              <a:buNone/>
              <a:defRPr/>
            </a:pPr>
            <a:r>
              <a:rPr lang="en-US" altLang="el-GR" b="1" dirty="0" smtClean="0"/>
              <a:t>Gate Control Theory</a:t>
            </a:r>
            <a:endParaRPr lang="el-GR" altLang="el-GR" b="1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ü"/>
              <a:defRPr/>
            </a:pPr>
            <a:r>
              <a:rPr lang="el-GR" altLang="el-GR" dirty="0" smtClean="0"/>
              <a:t>Κυρίαρχη δραστηριότητα των μικρής διαμέτρου νευρικών ινών </a:t>
            </a:r>
            <a:r>
              <a:rPr lang="el-GR" altLang="el-GR" b="1" dirty="0" err="1" smtClean="0">
                <a:solidFill>
                  <a:srgbClr val="000000"/>
                </a:solidFill>
              </a:rPr>
              <a:t>Αδ</a:t>
            </a:r>
            <a:r>
              <a:rPr lang="el-GR" altLang="el-GR" b="1" dirty="0" smtClean="0">
                <a:solidFill>
                  <a:srgbClr val="000000"/>
                </a:solidFill>
              </a:rPr>
              <a:t> και </a:t>
            </a:r>
            <a:r>
              <a:rPr lang="en-US" altLang="el-GR" b="1" dirty="0" smtClean="0">
                <a:solidFill>
                  <a:srgbClr val="000000"/>
                </a:solidFill>
              </a:rPr>
              <a:t>C</a:t>
            </a:r>
            <a:r>
              <a:rPr lang="el-GR" altLang="el-GR" b="1" dirty="0" smtClean="0">
                <a:solidFill>
                  <a:srgbClr val="A50021"/>
                </a:solidFill>
              </a:rPr>
              <a:t> </a:t>
            </a:r>
            <a:r>
              <a:rPr lang="el-GR" altLang="el-GR" dirty="0" smtClean="0"/>
              <a:t>επιτρέπει τη μεταφορά των επώδυνων ερεθισμάτων από τα </a:t>
            </a:r>
            <a:r>
              <a:rPr lang="el-GR" altLang="el-GR" dirty="0" err="1" smtClean="0"/>
              <a:t>επιχείλια</a:t>
            </a:r>
            <a:r>
              <a:rPr lang="el-GR" altLang="el-GR" dirty="0" smtClean="0"/>
              <a:t> κύτταρα στους </a:t>
            </a:r>
            <a:r>
              <a:rPr lang="el-GR" altLang="el-GR" dirty="0" err="1" smtClean="0"/>
              <a:t>νωτιαιοθαλαμιαίους</a:t>
            </a:r>
            <a:r>
              <a:rPr lang="el-GR" altLang="el-GR" dirty="0" smtClean="0"/>
              <a:t> αγωγούς και από εκεί στα κέντρα βίωσης του πόνου.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ü"/>
              <a:defRPr/>
            </a:pPr>
            <a:r>
              <a:rPr lang="el-GR" altLang="el-GR" dirty="0" smtClean="0"/>
              <a:t>Κυρίαρχη δραστηριότητα των </a:t>
            </a:r>
            <a:r>
              <a:rPr lang="el-GR" altLang="el-GR" dirty="0" smtClean="0">
                <a:solidFill>
                  <a:srgbClr val="DADADA">
                    <a:lumMod val="10000"/>
                  </a:srgbClr>
                </a:solidFill>
              </a:rPr>
              <a:t>μεγάλης </a:t>
            </a:r>
            <a:r>
              <a:rPr lang="el-GR" altLang="el-GR" dirty="0">
                <a:solidFill>
                  <a:srgbClr val="DADADA">
                    <a:lumMod val="10000"/>
                  </a:srgbClr>
                </a:solidFill>
              </a:rPr>
              <a:t>διαμέτρου νευρικών</a:t>
            </a:r>
            <a:r>
              <a:rPr lang="el-GR" altLang="el-GR" dirty="0" smtClean="0"/>
              <a:t> ινών </a:t>
            </a:r>
            <a:r>
              <a:rPr lang="el-GR" altLang="el-GR" b="1" dirty="0" err="1" smtClean="0">
                <a:solidFill>
                  <a:srgbClr val="000000"/>
                </a:solidFill>
              </a:rPr>
              <a:t>Αβ</a:t>
            </a:r>
            <a:r>
              <a:rPr lang="el-GR" altLang="el-GR" b="1" dirty="0" smtClean="0">
                <a:solidFill>
                  <a:srgbClr val="000000"/>
                </a:solidFill>
              </a:rPr>
              <a:t> και </a:t>
            </a:r>
            <a:r>
              <a:rPr lang="el-GR" altLang="el-GR" b="1" dirty="0" err="1" smtClean="0">
                <a:solidFill>
                  <a:srgbClr val="000000"/>
                </a:solidFill>
              </a:rPr>
              <a:t>Αγ</a:t>
            </a:r>
            <a:r>
              <a:rPr lang="el-GR" altLang="el-GR" b="1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/>
              <a:t>ενεργοποιεί και «κλείνει» την πύλη ελέγχου του πόνου (</a:t>
            </a:r>
            <a:r>
              <a:rPr lang="en-US" altLang="el-GR" dirty="0" smtClean="0"/>
              <a:t>SG, </a:t>
            </a:r>
            <a:r>
              <a:rPr lang="el-GR" altLang="el-GR" dirty="0" smtClean="0"/>
              <a:t>πέταλα ΙΙ &amp; ΙΙΙ)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αναστέλλοντας τη μεταβίβαση των επώδυνων ερεθισμάτων προς τους </a:t>
            </a:r>
            <a:r>
              <a:rPr lang="el-GR" altLang="el-GR" dirty="0" err="1" smtClean="0"/>
              <a:t>νωτιαιοθαλαμιαίους</a:t>
            </a:r>
            <a:r>
              <a:rPr lang="el-GR" altLang="el-GR" dirty="0" smtClean="0"/>
              <a:t> αγωγούς, με αποτέλεσμα τη μερική ή ολική αναχαίτιση του πόνου.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4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Θεματική Ενότητα </a:t>
            </a:r>
            <a:r>
              <a:rPr lang="en-US" smtClean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spcAft>
                <a:spcPts val="4800"/>
              </a:spcAft>
              <a:buClr>
                <a:srgbClr val="F07F09"/>
              </a:buClr>
              <a:buSzPct val="70000"/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«Αισθητικός Ηλεκτρικός Ερεθισμός»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err="1" smtClean="0"/>
              <a:t>Νευροανατομικό</a:t>
            </a:r>
            <a:r>
              <a:rPr lang="el-GR" altLang="el-GR" sz="2400" b="1" dirty="0" smtClean="0"/>
              <a:t> Υπόστρωμα του Πόνου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smtClean="0"/>
              <a:t>Έλεγχος του Πόνου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smtClean="0">
                <a:solidFill>
                  <a:srgbClr val="000000"/>
                </a:solidFill>
              </a:rPr>
              <a:t>Ηλεκτροαναλγησία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89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/>
              <a:t>Διαδερμικός</a:t>
            </a:r>
            <a:r>
              <a:rPr lang="el-GR" dirty="0"/>
              <a:t> Ηλεκτρικός Νευρικός Ερεθισμός - ΤΕΝΣ </a:t>
            </a:r>
            <a:r>
              <a:rPr lang="el-GR" baseline="-18000" dirty="0" smtClean="0"/>
              <a:t>[2/2</a:t>
            </a:r>
            <a:r>
              <a:rPr lang="el-GR" baseline="-18000" dirty="0"/>
              <a:t>]</a:t>
            </a:r>
            <a:endParaRPr lang="el-GR" altLang="el-GR" sz="4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defTabSz="273050" eaLnBrk="1" hangingPunct="1">
              <a:lnSpc>
                <a:spcPct val="110000"/>
              </a:lnSpc>
              <a:buClr>
                <a:srgbClr val="A50021"/>
              </a:buClr>
              <a:buSzTx/>
              <a:buFont typeface="Wingdings" pitchFamily="2" charset="2"/>
              <a:buNone/>
              <a:defRPr/>
            </a:pPr>
            <a:r>
              <a:rPr lang="en-US" altLang="el-GR" sz="2400" b="1" dirty="0" smtClean="0"/>
              <a:t>Gate Control Theory</a:t>
            </a:r>
            <a:endParaRPr lang="el-GR" altLang="el-GR" sz="2400" dirty="0" smtClean="0"/>
          </a:p>
          <a:p>
            <a:pPr defTabSz="273050" eaLnBrk="1" hangingPunct="1">
              <a:lnSpc>
                <a:spcPct val="110000"/>
              </a:lnSpc>
              <a:buClr>
                <a:srgbClr val="A50021"/>
              </a:buClr>
              <a:buSzTx/>
              <a:buFont typeface="Wingdings" pitchFamily="2" charset="2"/>
              <a:buChar char="ü"/>
              <a:defRPr/>
            </a:pPr>
            <a:r>
              <a:rPr lang="el-GR" altLang="el-GR" dirty="0" smtClean="0"/>
              <a:t>Η κατάλληλη εφαρμογή της κλασσικής μορφής ΤΕΝΣ διεγείρει έντονα τις μεγάλες κεντρομόλες ίνες πίεσης και δόνησης (</a:t>
            </a:r>
            <a:r>
              <a:rPr lang="el-GR" altLang="el-GR" dirty="0" err="1" smtClean="0"/>
              <a:t>Αβ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Αγ</a:t>
            </a:r>
            <a:r>
              <a:rPr lang="el-GR" altLang="el-GR" dirty="0" smtClean="0"/>
              <a:t>).</a:t>
            </a:r>
          </a:p>
          <a:p>
            <a:pPr defTabSz="273050" eaLnBrk="1" hangingPunct="1">
              <a:lnSpc>
                <a:spcPct val="110000"/>
              </a:lnSpc>
              <a:buClr>
                <a:srgbClr val="A50021"/>
              </a:buClr>
              <a:buSzTx/>
              <a:buFont typeface="Wingdings" pitchFamily="2" charset="2"/>
              <a:buChar char="ü"/>
              <a:defRPr/>
            </a:pPr>
            <a:r>
              <a:rPr lang="el-GR" altLang="el-GR" dirty="0" smtClean="0"/>
              <a:t>Η δράση των ινών </a:t>
            </a:r>
            <a:r>
              <a:rPr lang="el-GR" altLang="el-GR" dirty="0" err="1" smtClean="0"/>
              <a:t>Αβ</a:t>
            </a:r>
            <a:r>
              <a:rPr lang="el-GR" altLang="el-GR" dirty="0" smtClean="0"/>
              <a:t> &amp; </a:t>
            </a:r>
            <a:r>
              <a:rPr lang="el-GR" altLang="el-GR" dirty="0" err="1" smtClean="0"/>
              <a:t>Αγ</a:t>
            </a:r>
            <a:r>
              <a:rPr lang="el-GR" altLang="el-GR" dirty="0" smtClean="0"/>
              <a:t> ενεργοποιεί τα κύτταρα της </a:t>
            </a:r>
            <a:r>
              <a:rPr lang="el-GR" altLang="el-GR" dirty="0" err="1" smtClean="0"/>
              <a:t>πηκτωματώδους</a:t>
            </a:r>
            <a:r>
              <a:rPr lang="el-GR" altLang="el-GR" dirty="0" smtClean="0"/>
              <a:t> ουσίας (</a:t>
            </a:r>
            <a:r>
              <a:rPr lang="en-US" altLang="el-GR" dirty="0" smtClean="0"/>
              <a:t>SG</a:t>
            </a:r>
            <a:r>
              <a:rPr lang="el-GR" altLang="el-GR" dirty="0" smtClean="0"/>
              <a:t>)</a:t>
            </a:r>
            <a:r>
              <a:rPr lang="en-US" altLang="el-GR" dirty="0" smtClean="0"/>
              <a:t>,</a:t>
            </a:r>
            <a:r>
              <a:rPr lang="el-GR" altLang="el-GR" dirty="0" smtClean="0"/>
              <a:t> η οποία συνδεόμενη με το κατιόν σύστημα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ελέγχου και αναστολής του πόνου αναχαιτίζει τη δραστηριότητα των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επιχείλιων</a:t>
            </a:r>
            <a:r>
              <a:rPr lang="el-GR" altLang="el-GR" dirty="0" smtClean="0"/>
              <a:t> κυττάρων που διεγείρονται από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τις ίνες του πόνου </a:t>
            </a:r>
            <a:r>
              <a:rPr lang="el-GR" altLang="el-GR" dirty="0" err="1" smtClean="0"/>
              <a:t>Αδ</a:t>
            </a:r>
            <a:r>
              <a:rPr lang="el-GR" altLang="el-GR" dirty="0" smtClean="0"/>
              <a:t> &amp; </a:t>
            </a:r>
            <a:r>
              <a:rPr lang="en-US" altLang="el-GR" dirty="0" smtClean="0"/>
              <a:t>C. </a:t>
            </a:r>
          </a:p>
          <a:p>
            <a:pPr defTabSz="273050" eaLnBrk="1" hangingPunct="1">
              <a:lnSpc>
                <a:spcPct val="110000"/>
              </a:lnSpc>
              <a:buClr>
                <a:srgbClr val="A50021"/>
              </a:buClr>
              <a:buSzTx/>
              <a:buFont typeface="Wingdings" pitchFamily="2" charset="2"/>
              <a:buChar char="ü"/>
              <a:defRPr/>
            </a:pPr>
            <a:r>
              <a:rPr lang="el-GR" altLang="el-GR" dirty="0" smtClean="0"/>
              <a:t>Επίσης, η δράση των ινών </a:t>
            </a:r>
            <a:r>
              <a:rPr lang="el-GR" altLang="el-GR" dirty="0" err="1" smtClean="0"/>
              <a:t>Αβ</a:t>
            </a:r>
            <a:r>
              <a:rPr lang="el-GR" altLang="el-GR" dirty="0" smtClean="0"/>
              <a:t> &amp; </a:t>
            </a:r>
            <a:r>
              <a:rPr lang="el-GR" altLang="el-GR" dirty="0" err="1" smtClean="0"/>
              <a:t>Αγ</a:t>
            </a:r>
            <a:r>
              <a:rPr lang="el-GR" altLang="el-GR" dirty="0" smtClean="0"/>
              <a:t> ενεργοποιεί τις αναχαιτιστικές συνάψεις που προβάλλουν στις ίνες του πόνου στο επίπεδο του </a:t>
            </a:r>
            <a:r>
              <a:rPr lang="el-GR" altLang="el-GR" dirty="0" err="1" smtClean="0"/>
              <a:t>οπισθιονωτιαίου</a:t>
            </a:r>
            <a:r>
              <a:rPr lang="el-GR" altLang="el-GR" dirty="0" smtClean="0"/>
              <a:t> κέρατος (πέταλα ΙΙ &amp; ΙΙΙ, </a:t>
            </a:r>
            <a:r>
              <a:rPr lang="en-US" altLang="el-GR" dirty="0" smtClean="0"/>
              <a:t>SG)</a:t>
            </a:r>
            <a:r>
              <a:rPr lang="el-GR" altLang="el-GR" dirty="0" smtClean="0"/>
              <a:t>.</a:t>
            </a:r>
            <a:endParaRPr lang="el-GR" altLang="el-G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99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Αναστολή του Πόνου στο Νωτιαίο Μυελό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2296"/>
            <a:ext cx="8363272" cy="467903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Διέγερση </a:t>
            </a:r>
            <a:r>
              <a:rPr lang="el-GR" altLang="el-GR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Εγκεφαλινών</a:t>
            </a:r>
            <a:endParaRPr lang="el-GR" altLang="el-GR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dirty="0"/>
              <a:t>Η χρήση κατάλληλα διαμορφωμένων ρευμάτων (</a:t>
            </a:r>
            <a:r>
              <a:rPr lang="el-GR" altLang="el-GR" dirty="0" err="1"/>
              <a:t>hyper</a:t>
            </a:r>
            <a:r>
              <a:rPr lang="el-GR" altLang="el-GR" dirty="0"/>
              <a:t>-</a:t>
            </a:r>
            <a:r>
              <a:rPr lang="el-GR" altLang="el-GR" dirty="0" err="1"/>
              <a:t>stimulation</a:t>
            </a:r>
            <a:r>
              <a:rPr lang="el-GR" altLang="el-GR" dirty="0"/>
              <a:t>) σε περιοχές πλούσιες σε υποδοχείς οπίου οδηγεί σε αυξημένη έκκριση </a:t>
            </a:r>
            <a:r>
              <a:rPr lang="el-GR" altLang="el-GR" dirty="0" err="1"/>
              <a:t>εγκεφαλινών</a:t>
            </a:r>
            <a:r>
              <a:rPr lang="el-GR" altLang="el-GR" dirty="0"/>
              <a:t>, με συνέπεια την </a:t>
            </a:r>
            <a:r>
              <a:rPr lang="el-GR" altLang="el-GR" dirty="0" err="1"/>
              <a:t>προσυναπτική</a:t>
            </a:r>
            <a:r>
              <a:rPr lang="el-GR" altLang="el-GR" dirty="0"/>
              <a:t> αναστολή μεταβίβασης των επώδυνων ερεθισμάτων στο επίπεδο των </a:t>
            </a:r>
            <a:r>
              <a:rPr lang="el-GR" altLang="el-GR" dirty="0" err="1"/>
              <a:t>αξονο</a:t>
            </a:r>
            <a:r>
              <a:rPr lang="el-GR" altLang="el-GR" dirty="0"/>
              <a:t>-αξονικών συνάψεων του νωτιαίου μυελού. </a:t>
            </a:r>
            <a:endParaRPr lang="el-GR" alt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Δηλαδή</a:t>
            </a:r>
            <a:r>
              <a:rPr lang="el-GR" altLang="el-GR" dirty="0"/>
              <a:t>, η αυξημένη έκκριση των </a:t>
            </a:r>
            <a:r>
              <a:rPr lang="el-GR" altLang="el-GR" dirty="0" err="1"/>
              <a:t>εγκεφαλινών</a:t>
            </a:r>
            <a:r>
              <a:rPr lang="el-GR" altLang="el-GR" dirty="0"/>
              <a:t> ελέγχει τη μεταβίβαση του επώδυνου ερεθίσματος, «μπλοκάροντας» τις συνάψεις των ινών του πόνου με τους δεύτερους σε σειρά νευρώνες του νωτιαίου μυελού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05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6512" y="260648"/>
            <a:ext cx="9144000" cy="936104"/>
          </a:xfrm>
        </p:spPr>
        <p:txBody>
          <a:bodyPr/>
          <a:lstStyle/>
          <a:p>
            <a:r>
              <a:rPr lang="el-GR" dirty="0"/>
              <a:t>Επίπεδα Αναχαίτισης ή Ελέγχου του Πόνου </a:t>
            </a:r>
            <a:r>
              <a:rPr lang="el-GR" baseline="-16000" dirty="0" smtClean="0"/>
              <a:t>[3/3]</a:t>
            </a:r>
            <a:endParaRPr lang="el-GR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846312"/>
            <a:ext cx="8229600" cy="1582688"/>
          </a:xfrm>
        </p:spPr>
        <p:txBody>
          <a:bodyPr/>
          <a:lstStyle/>
          <a:p>
            <a:pPr defTabSz="71913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>
                <a:solidFill>
                  <a:srgbClr val="000000"/>
                </a:solidFill>
              </a:rPr>
              <a:t>Περιφερικά:</a:t>
            </a:r>
            <a:r>
              <a:rPr lang="el-GR" altLang="el-GR" sz="2400" b="1" dirty="0" smtClean="0">
                <a:solidFill>
                  <a:srgbClr val="800000"/>
                </a:solidFill>
              </a:rPr>
              <a:t> </a:t>
            </a:r>
            <a:r>
              <a:rPr lang="el-GR" altLang="el-GR" sz="2400" dirty="0" smtClean="0"/>
              <a:t>υποδοχείς του πόνου.</a:t>
            </a:r>
          </a:p>
          <a:p>
            <a:pPr defTabSz="71913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>
                <a:solidFill>
                  <a:srgbClr val="000000"/>
                </a:solidFill>
              </a:rPr>
              <a:t>Νωτιαίος Μυελός: </a:t>
            </a:r>
            <a:r>
              <a:rPr lang="el-GR" altLang="el-GR" sz="2400" dirty="0" err="1" smtClean="0"/>
              <a:t>οπισθιονωτιαίο</a:t>
            </a:r>
            <a:r>
              <a:rPr lang="el-GR" altLang="el-GR" sz="2400" dirty="0" smtClean="0"/>
              <a:t> κέρας, πέταλα ΙΙ &amp; ΙΙΙ </a:t>
            </a:r>
            <a:r>
              <a:rPr lang="en-US" altLang="el-GR" sz="2400" dirty="0" smtClean="0"/>
              <a:t>-</a:t>
            </a:r>
            <a:r>
              <a:rPr lang="el-GR" altLang="el-GR" sz="2400" dirty="0" smtClean="0"/>
              <a:t> </a:t>
            </a:r>
            <a:r>
              <a:rPr lang="en-US" altLang="el-GR" sz="2400" dirty="0" err="1" smtClean="0"/>
              <a:t>substantia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gelatinosa,SG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gate control theory)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85800" y="3429926"/>
            <a:ext cx="8046640" cy="1871282"/>
          </a:xfrm>
          <a:prstGeom prst="rect">
            <a:avLst/>
          </a:prstGeom>
          <a:solidFill>
            <a:srgbClr val="FCD29A"/>
          </a:solidFill>
          <a:ln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 defTabSz="719138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el-GR" altLang="el-GR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Κεντρικά:</a:t>
            </a:r>
            <a:r>
              <a:rPr lang="el-GR" altLang="el-GR" sz="2400" b="1" kern="0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διέγερση υπόφυσης </a:t>
            </a:r>
            <a:r>
              <a:rPr lang="en-US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ερεθισμός ειδικών σημείων</a:t>
            </a:r>
            <a:r>
              <a:rPr lang="en-US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έκκριση β-</a:t>
            </a:r>
            <a:r>
              <a:rPr lang="el-GR" altLang="el-GR" sz="2400" kern="0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ενδορφινών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lvl="0" indent="-342900" defTabSz="719138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/>
            </a:pPr>
            <a:r>
              <a:rPr lang="el-GR" altLang="el-GR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Κεντρικά:</a:t>
            </a:r>
            <a:r>
              <a:rPr lang="el-GR" altLang="el-GR" sz="2400" b="1" kern="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διέγερση </a:t>
            </a:r>
            <a:r>
              <a:rPr lang="el-GR" altLang="el-GR" sz="2400" kern="0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περιυδραγώγιμης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400" kern="0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φαιάς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ουσίας</a:t>
            </a:r>
            <a:r>
              <a:rPr lang="en-US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έκκριση </a:t>
            </a:r>
            <a:r>
              <a:rPr lang="el-GR" altLang="el-GR" sz="2400" kern="0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εγκεφαλινών</a:t>
            </a:r>
            <a:r>
              <a:rPr lang="el-GR" altLang="el-GR" sz="24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79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936104"/>
          </a:xfrm>
        </p:spPr>
        <p:txBody>
          <a:bodyPr/>
          <a:lstStyle/>
          <a:p>
            <a:r>
              <a:rPr lang="el-GR" dirty="0"/>
              <a:t>Κεντρική Αναστολή του </a:t>
            </a:r>
            <a:r>
              <a:rPr lang="el-GR" dirty="0" smtClean="0"/>
              <a:t>Πόνου </a:t>
            </a:r>
            <a:r>
              <a:rPr lang="el-GR" baseline="-16000" dirty="0" smtClean="0"/>
              <a:t>[1/2]</a:t>
            </a:r>
            <a:endParaRPr lang="el-GR" baseline="-16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Περιυδραγώγιμη Φαιά Ουσία</a:t>
            </a:r>
            <a:endParaRPr lang="el-GR" altLang="el-GR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70000"/>
              <a:buFont typeface="Wingdings" pitchFamily="2" charset="2"/>
              <a:buNone/>
              <a:defRPr/>
            </a:pPr>
            <a:r>
              <a:rPr lang="el-GR" altLang="el-GR" sz="2400" dirty="0" smtClean="0"/>
              <a:t>Ο άμεσος ηλεκτρικός ερεθισμός της ΠΦΟ, αλλά και άλλων περιοχών πλούσιων σε υποδοχείς οπίου, συνδέεται με αυξημένη έκκριση </a:t>
            </a:r>
            <a:r>
              <a:rPr lang="el-GR" altLang="el-GR" sz="2400" dirty="0" err="1" smtClean="0"/>
              <a:t>εγκεφαλινών</a:t>
            </a:r>
            <a:r>
              <a:rPr lang="el-GR" altLang="el-GR" sz="2400" dirty="0" smtClean="0"/>
              <a:t> που οδηγεί σε μερική ή ολική </a:t>
            </a:r>
            <a:r>
              <a:rPr lang="el-GR" altLang="el-GR" sz="2400" dirty="0" err="1" smtClean="0"/>
              <a:t>μετασυναπτική</a:t>
            </a:r>
            <a:r>
              <a:rPr lang="el-GR" altLang="el-GR" sz="2400" dirty="0" smtClean="0"/>
              <a:t> αναστολή του πόνου στο επίπεδο των </a:t>
            </a:r>
            <a:r>
              <a:rPr lang="el-GR" altLang="el-GR" sz="2400" dirty="0" err="1" smtClean="0"/>
              <a:t>αξονο</a:t>
            </a:r>
            <a:r>
              <a:rPr lang="el-GR" altLang="el-GR" sz="2400" dirty="0" smtClean="0"/>
              <a:t>-δενδρικών συνάψεων του εγκεφάλου. Όμως, η όποια αναλγησία επιτυγχάνεται, έχει μικρή χρονική διάρκεια λόγω της σύντομης ημίσειας ζωής των </a:t>
            </a:r>
            <a:r>
              <a:rPr lang="el-GR" altLang="el-GR" sz="2400" dirty="0" err="1" smtClean="0"/>
              <a:t>εγκεφαλινών</a:t>
            </a:r>
            <a:r>
              <a:rPr lang="el-GR" altLang="el-GR" sz="2400" dirty="0" smtClean="0"/>
              <a:t> (περίπου 2’).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07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936104"/>
          </a:xfrm>
        </p:spPr>
        <p:txBody>
          <a:bodyPr/>
          <a:lstStyle/>
          <a:p>
            <a:r>
              <a:rPr lang="el-GR" dirty="0"/>
              <a:t>Κεντρική Αναστολή του Πόνου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Υπόφυση: Έκκριση β-</a:t>
            </a:r>
            <a:r>
              <a:rPr lang="el-GR" altLang="el-GR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ενδορφινών</a:t>
            </a:r>
            <a:endParaRPr lang="el-GR" altLang="el-GR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70000"/>
              <a:buFont typeface="Wingdings" pitchFamily="2" charset="2"/>
              <a:buNone/>
              <a:defRPr/>
            </a:pPr>
            <a:r>
              <a:rPr lang="el-GR" altLang="el-GR" sz="2400" dirty="0" smtClean="0"/>
              <a:t>Ο άμεσος ηλεκτρικός ερεθισμός και η διέγερση της υπόφυσης οδηγούν σε αυξημένη έκκριση β-</a:t>
            </a:r>
            <a:r>
              <a:rPr lang="el-GR" altLang="el-GR" sz="2400" dirty="0" err="1" smtClean="0"/>
              <a:t>ενδορφίνης</a:t>
            </a:r>
            <a:r>
              <a:rPr lang="el-GR" altLang="el-GR" sz="2400" dirty="0" smtClean="0"/>
              <a:t>, η οποία συνδέεται με τους υποδοχείς οπίου στο οπίσθιο νωτιαίο κέρας αλλά και σε άλλες κρίσιμες περιοχές του ΚΝΣ, με αποτέλεσμα τη μερική ή ολική αναλγησία. Η αναλγησία που επιτυγχάνεται έχει ικανή χρονική διάρκεια, λόγω της μεγάλης σχετικά ημίσειας διάρκειας ζωής της β-</a:t>
            </a:r>
            <a:r>
              <a:rPr lang="el-GR" altLang="el-GR" sz="2400" dirty="0" err="1" smtClean="0"/>
              <a:t>ενδορφίνης</a:t>
            </a:r>
            <a:r>
              <a:rPr lang="el-GR" altLang="el-GR" sz="2400" dirty="0" smtClean="0"/>
              <a:t> (4 ώρες).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Προτεινόμενη Βιβλιογραφία </a:t>
            </a:r>
            <a:r>
              <a:rPr lang="el-GR" baseline="-16000" dirty="0" smtClean="0"/>
              <a:t>[</a:t>
            </a:r>
            <a:r>
              <a:rPr lang="el-GR" baseline="-16000" dirty="0"/>
              <a:t>1/2]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229600" cy="3526904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>
                <a:ea typeface="Times New Roman"/>
              </a:rPr>
              <a:t>Γιόκαρης Π. Θεραπευτικά Σχήματα - Κλινική Ηλεκτροθεραπεία. Αθήνα: Εκδόσεις Γράμμα A.E., 2007.</a:t>
            </a:r>
            <a:endParaRPr lang="el-GR" sz="2000" dirty="0"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</a:rPr>
              <a:t>Μπάκας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Ε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Φυσική Ιατρική και Αποκατάσταση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Τόμος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1</a:t>
            </a:r>
            <a:r>
              <a:rPr lang="el-GR" sz="2000" baseline="30000" dirty="0">
                <a:solidFill>
                  <a:srgbClr val="000000"/>
                </a:solidFill>
              </a:rPr>
              <a:t>ος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l-GR" sz="2000" dirty="0">
                <a:solidFill>
                  <a:srgbClr val="000000"/>
                </a:solidFill>
              </a:rPr>
              <a:t>Αθήνα: Ιατρικές Εκδόσεις Ζήτα, </a:t>
            </a:r>
            <a:r>
              <a:rPr lang="el-GR" sz="2000" dirty="0" smtClean="0">
                <a:solidFill>
                  <a:srgbClr val="000000"/>
                </a:solidFill>
              </a:rPr>
              <a:t>1995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Times New Roman"/>
              </a:rPr>
              <a:t>Robertson V, Ward A, Low J, et al. 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Ηλεκτροθεραπεία - Βασικές Αρχές και Πρακτική Εφαρμογή. 4η Έκδοση. Αθήνα: Εκδόσεις </a:t>
            </a: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Παρισιάνου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 Α.Ε., 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2011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Watson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 T. Ηλεκτροθεραπεία – Τεκμηριωμένη Πρακτική. Αθήνα: Ιατρικές Εκδόσεις Π.Χ. Πασχαλίδης, 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2011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None/>
            </a:pPr>
            <a:endParaRPr lang="en-US" sz="20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67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Προτεινόμενη Βιβλιογραφία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6312"/>
            <a:ext cx="8229600" cy="4679032"/>
          </a:xfrm>
        </p:spPr>
        <p:txBody>
          <a:bodyPr/>
          <a:lstStyle/>
          <a:p>
            <a:pPr marL="357188" lvl="0" indent="-357188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 err="1" smtClean="0">
                <a:solidFill>
                  <a:srgbClr val="000000"/>
                </a:solidFill>
              </a:rPr>
              <a:t>Mackler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L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Robinson A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n-US" sz="2000" dirty="0">
                <a:solidFill>
                  <a:srgbClr val="000000"/>
                </a:solidFill>
              </a:rPr>
              <a:t>Clinical Electrophysiology: Electrotherapy and Electrophysiologic Testing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n-US" sz="2000" dirty="0">
                <a:solidFill>
                  <a:srgbClr val="000000"/>
                </a:solidFill>
              </a:rPr>
              <a:t>Third Edition. Baltimore: Wolters Kluwer - </a:t>
            </a:r>
            <a:r>
              <a:rPr lang="en-GB" sz="2000" dirty="0">
                <a:solidFill>
                  <a:srgbClr val="000000"/>
                </a:solidFill>
              </a:rPr>
              <a:t>Lippincott Williams &amp; Wilkins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2008.</a:t>
            </a:r>
          </a:p>
          <a:p>
            <a:pPr marL="357188" lvl="0" indent="-357188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Nelson </a:t>
            </a:r>
            <a:r>
              <a:rPr lang="en-US" sz="2000" dirty="0">
                <a:solidFill>
                  <a:srgbClr val="000000"/>
                </a:solidFill>
                <a:ea typeface="Times New Roman"/>
              </a:rPr>
              <a:t>RM, Currier DP, Hayes KW. Clinical Electrotherapy. Third Edition. USA: </a:t>
            </a:r>
            <a:r>
              <a:rPr lang="en-US" sz="2000" dirty="0" err="1">
                <a:solidFill>
                  <a:srgbClr val="000000"/>
                </a:solidFill>
                <a:ea typeface="Times New Roman"/>
              </a:rPr>
              <a:t>Apleton</a:t>
            </a:r>
            <a:r>
              <a:rPr lang="en-US" sz="2000" dirty="0">
                <a:solidFill>
                  <a:srgbClr val="000000"/>
                </a:solidFill>
                <a:ea typeface="Times New Roman"/>
              </a:rPr>
              <a:t> &amp; Lange, 1999.</a:t>
            </a:r>
          </a:p>
          <a:p>
            <a:pPr marL="357188" lvl="0" indent="-357188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Robertson V, Ward A, Low J, et al. Electrotherapy Explained. Principles and Practice. 4th Edition. </a:t>
            </a:r>
            <a:r>
              <a:rPr lang="el-GR" sz="2000" dirty="0" err="1" smtClean="0">
                <a:solidFill>
                  <a:srgbClr val="000000"/>
                </a:solidFill>
                <a:ea typeface="Times New Roman"/>
              </a:rPr>
              <a:t>Edinburgh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: </a:t>
            </a:r>
            <a:r>
              <a:rPr lang="el-GR" sz="2000" dirty="0" err="1" smtClean="0">
                <a:solidFill>
                  <a:srgbClr val="000000"/>
                </a:solidFill>
                <a:ea typeface="Times New Roman"/>
              </a:rPr>
              <a:t>Butterworth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­ </a:t>
            </a:r>
            <a:r>
              <a:rPr lang="el-GR" sz="2000" dirty="0" err="1" smtClean="0">
                <a:solidFill>
                  <a:srgbClr val="000000"/>
                </a:solidFill>
                <a:ea typeface="Times New Roman"/>
              </a:rPr>
              <a:t>Heinemann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, 2006.</a:t>
            </a:r>
            <a:endParaRPr lang="en-US" sz="2000" dirty="0" smtClean="0">
              <a:solidFill>
                <a:srgbClr val="000000"/>
              </a:solidFill>
              <a:ea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None/>
            </a:pPr>
            <a:endParaRPr lang="el-GR" sz="2000" dirty="0">
              <a:ea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4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5400" b="1" dirty="0" smtClean="0">
                <a:solidFill>
                  <a:srgbClr val="A50021"/>
                </a:solidFill>
                <a:latin typeface="Arial Narrow" pitchFamily="34" charset="0"/>
              </a:rPr>
              <a:t>Τέλος Ενότητας</a:t>
            </a:r>
            <a:endParaRPr lang="el-GR" sz="5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8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Ορθογώνιο 8"/>
          <p:cNvSpPr/>
          <p:nvPr/>
        </p:nvSpPr>
        <p:spPr>
          <a:xfrm>
            <a:off x="1080849" y="3789040"/>
            <a:ext cx="6966520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Η προσπάθεια αυτή αφιερώνεται στη μνήμη του αγαπητού συναδέλφου </a:t>
            </a:r>
            <a:r>
              <a:rPr lang="el-GR" sz="2200" b="1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Παναγιώτη </a:t>
            </a:r>
            <a:r>
              <a:rPr lang="el-GR" sz="2200" b="1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Γιόκαρη</a:t>
            </a: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 ο οποίος επί χρόνια δίδασκε το μάθημα της «Ηλεκτροθεραπείας» στους φοιτητές του Τμήματος Φυσικοθεραπείας του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32525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6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. «Ηλεκτροθεραπεία (Θ). Ενότητα 5</a:t>
            </a:r>
            <a:r>
              <a:rPr lang="en-US" sz="2000" dirty="0" smtClean="0"/>
              <a:t>:</a:t>
            </a:r>
            <a:r>
              <a:rPr lang="el-GR" sz="2000" dirty="0"/>
              <a:t> Αισθητικός Ηλεκτρικός Ερεθισμός – </a:t>
            </a:r>
            <a:r>
              <a:rPr lang="el-GR" sz="2000" dirty="0" err="1"/>
              <a:t>Ηλεκτροαναλγησία</a:t>
            </a:r>
            <a:r>
              <a:rPr lang="el-GR" sz="2000" dirty="0"/>
              <a:t>. Στοιχεία </a:t>
            </a:r>
            <a:r>
              <a:rPr lang="el-GR" sz="2000" dirty="0" err="1"/>
              <a:t>Νευροφυσιολογίας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 </a:t>
            </a:r>
            <a:r>
              <a:rPr lang="el-GR" sz="2000" dirty="0"/>
              <a:t>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128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Πόνος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6312"/>
            <a:ext cx="8363272" cy="467903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Ορίζεται σαν η ιδιαίτερα ενοχλητική και προσωπική αισθητική εμπειρία η οποία προκαλείται από τη δράση απειλητικών  ή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βλαβερών ερεθισμάτων (επώδυνα ερεθίσματα - </a:t>
            </a:r>
            <a:r>
              <a:rPr lang="en-US" altLang="el-GR" sz="2400" dirty="0" err="1" smtClean="0"/>
              <a:t>noxius</a:t>
            </a:r>
            <a:r>
              <a:rPr lang="en-US" altLang="el-GR" sz="2400" dirty="0" smtClean="0"/>
              <a:t> stimuli</a:t>
            </a:r>
            <a:r>
              <a:rPr lang="el-GR" altLang="el-GR" sz="2400" dirty="0" smtClean="0"/>
              <a:t>) τα οποία τραυματίζουν ή απειλούν να καταστρέψουν ιστό ή όργανο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Ο πόνος ανήκει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μαζί με την αίσθηση του θερμού, του ψυχρού και της πίεσης, στην ειδική κατηγορία των σωματικών αισθήσεων (</a:t>
            </a:r>
            <a:r>
              <a:rPr lang="en-US" altLang="el-GR" sz="2400" dirty="0" smtClean="0"/>
              <a:t>specificity theory</a:t>
            </a:r>
            <a:r>
              <a:rPr lang="el-GR" altLang="el-GR" sz="2400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6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22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Ανιόν Σύστημα </a:t>
            </a:r>
            <a:b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Μεταβίβασης </a:t>
            </a:r>
            <a:r>
              <a:rPr lang="el-GR" altLang="el-GR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του</a:t>
            </a: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Πόνου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Υποδοχείς του πόνου.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Κεντρομόλες αισθητικές νευρικές ίνες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πόνου, Α-δ και </a:t>
            </a:r>
            <a:r>
              <a:rPr lang="en-US" altLang="el-GR" sz="2400" dirty="0" smtClean="0"/>
              <a:t>C</a:t>
            </a:r>
            <a:r>
              <a:rPr lang="el-GR" altLang="el-GR" sz="2400" dirty="0" smtClean="0"/>
              <a:t> .</a:t>
            </a:r>
            <a:endParaRPr lang="en-US" altLang="el-GR" sz="2400" dirty="0" smtClean="0"/>
          </a:p>
          <a:p>
            <a:pPr algn="just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err="1" smtClean="0"/>
              <a:t>Οπισθιονωτιαίο</a:t>
            </a:r>
            <a:r>
              <a:rPr lang="el-GR" altLang="el-GR" sz="2400" dirty="0" smtClean="0"/>
              <a:t> κέρας, πέταλα ΙΙ &amp; ΙΙΙ (</a:t>
            </a:r>
            <a:r>
              <a:rPr lang="en-US" altLang="el-GR" sz="2400" dirty="0" err="1" smtClean="0"/>
              <a:t>substantia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gelatinosa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</a:p>
          <a:p>
            <a:pPr algn="just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err="1" smtClean="0"/>
              <a:t>Νεονωτιαιοθαλαμιαίος</a:t>
            </a:r>
            <a:r>
              <a:rPr lang="el-GR" altLang="el-GR" sz="2400" dirty="0" smtClean="0"/>
              <a:t> αγωγός (Α-δ ίνες) </a:t>
            </a:r>
            <a:r>
              <a:rPr lang="el-GR" altLang="el-GR" sz="2400" b="1" dirty="0" smtClean="0"/>
              <a:t>→ </a:t>
            </a:r>
            <a:r>
              <a:rPr lang="el-GR" altLang="el-GR" sz="2400" dirty="0" smtClean="0"/>
              <a:t>δικτυωτή ουσία προμήκη μυελού</a:t>
            </a:r>
            <a:r>
              <a:rPr lang="el-GR" altLang="el-GR" sz="2400" b="1" dirty="0" smtClean="0"/>
              <a:t> → </a:t>
            </a:r>
            <a:r>
              <a:rPr lang="el-GR" altLang="el-GR" sz="2400" dirty="0" err="1" smtClean="0"/>
              <a:t>οπισθιοπλάγιοι</a:t>
            </a:r>
            <a:r>
              <a:rPr lang="el-GR" altLang="el-GR" sz="2400" b="1" dirty="0" smtClean="0"/>
              <a:t> </a:t>
            </a:r>
            <a:r>
              <a:rPr lang="el-GR" altLang="el-GR" sz="2400" dirty="0" err="1" smtClean="0"/>
              <a:t>θαλαμιαίοι</a:t>
            </a:r>
            <a:r>
              <a:rPr lang="el-GR" altLang="el-GR" sz="2400" dirty="0" smtClean="0"/>
              <a:t> πυρήνες</a:t>
            </a:r>
            <a:r>
              <a:rPr lang="el-GR" altLang="el-GR" sz="2400" b="1" dirty="0" smtClean="0"/>
              <a:t> → </a:t>
            </a:r>
            <a:r>
              <a:rPr lang="el-GR" altLang="el-GR" sz="2400" dirty="0" err="1" smtClean="0"/>
              <a:t>οπισθιοκεντρική</a:t>
            </a:r>
            <a:r>
              <a:rPr lang="el-GR" altLang="el-GR" sz="2400" dirty="0" smtClean="0"/>
              <a:t> έλικα και φλοιός του εγκεφάλου.</a:t>
            </a:r>
          </a:p>
          <a:p>
            <a:pPr algn="just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err="1" smtClean="0"/>
              <a:t>Παλαιονωτιαιοθαλαμιαίος</a:t>
            </a:r>
            <a:r>
              <a:rPr lang="el-GR" altLang="el-GR" sz="2400" dirty="0" smtClean="0"/>
              <a:t> αγωγός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C</a:t>
            </a:r>
            <a:r>
              <a:rPr lang="el-GR" altLang="el-GR" sz="2400" dirty="0" smtClean="0"/>
              <a:t> ίνες)</a:t>
            </a:r>
            <a:r>
              <a:rPr lang="el-GR" altLang="el-GR" sz="2400" b="1" dirty="0" smtClean="0"/>
              <a:t> → </a:t>
            </a:r>
            <a:r>
              <a:rPr lang="el-GR" altLang="el-GR" sz="2400" dirty="0" smtClean="0"/>
              <a:t>δικτυωτή ουσία προμήκη μυελού</a:t>
            </a:r>
            <a:r>
              <a:rPr lang="el-GR" altLang="el-GR" sz="2400" b="1" dirty="0" smtClean="0"/>
              <a:t> → </a:t>
            </a:r>
            <a:r>
              <a:rPr lang="el-GR" altLang="el-GR" sz="2400" dirty="0" smtClean="0"/>
              <a:t>μέσο και </a:t>
            </a:r>
            <a:r>
              <a:rPr lang="el-GR" altLang="el-GR" sz="2400" dirty="0" err="1" smtClean="0"/>
              <a:t>ενδοπολυπεταλικοί</a:t>
            </a:r>
            <a:r>
              <a:rPr lang="el-GR" altLang="el-GR" sz="2400" b="1" dirty="0" smtClean="0"/>
              <a:t> </a:t>
            </a:r>
            <a:r>
              <a:rPr lang="el-GR" altLang="el-GR" sz="2400" dirty="0" err="1" smtClean="0"/>
              <a:t>θαλαμιαίοι</a:t>
            </a:r>
            <a:r>
              <a:rPr lang="el-GR" altLang="el-GR" sz="2400" dirty="0" smtClean="0"/>
              <a:t> πυρήνες.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81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Υποδοχείς του Πόνου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304"/>
            <a:ext cx="8229600" cy="4679032"/>
          </a:xfrm>
        </p:spPr>
        <p:txBody>
          <a:bodyPr/>
          <a:lstStyle/>
          <a:p>
            <a:pPr defTabSz="273050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dirty="0" smtClean="0"/>
              <a:t>Οι υποδοχείς του πόνου δεν είναι εξειδικευμένοι να διεγείρονται αποκλειστικά από ορισμένα ερεθίσματα αλλά εκπολώνονται από ποικίλα ερεθίσματα, ακραίων όμως εντάσεων και ειδικών χαρακτηριστικών.</a:t>
            </a:r>
          </a:p>
          <a:p>
            <a:pPr defTabSz="273050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Μονότυποι υποδοχείς</a:t>
            </a:r>
            <a:r>
              <a:rPr lang="el-GR" altLang="el-GR" sz="2400" dirty="0" smtClean="0"/>
              <a:t>: διεγείρονται αποκλειστικά με βλαβερά – απειλητικά ερεθίσματα (</a:t>
            </a:r>
            <a:r>
              <a:rPr lang="en-US" altLang="el-GR" sz="2400" dirty="0" err="1" smtClean="0"/>
              <a:t>noxius</a:t>
            </a:r>
            <a:r>
              <a:rPr lang="en-US" altLang="el-GR" sz="2400" dirty="0" smtClean="0"/>
              <a:t> stimuli</a:t>
            </a:r>
            <a:r>
              <a:rPr lang="el-GR" altLang="el-GR" sz="2400" dirty="0" smtClean="0"/>
              <a:t>)</a:t>
            </a:r>
          </a:p>
          <a:p>
            <a:pPr defTabSz="273050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err="1" smtClean="0"/>
              <a:t>Πολύτυποι</a:t>
            </a:r>
            <a:r>
              <a:rPr lang="el-GR" altLang="el-GR" sz="2400" b="1" dirty="0" smtClean="0"/>
              <a:t> υποδοχείς</a:t>
            </a:r>
            <a:r>
              <a:rPr lang="el-GR" altLang="el-GR" sz="2400" dirty="0" smtClean="0"/>
              <a:t>:</a:t>
            </a:r>
            <a:r>
              <a:rPr lang="en-US" altLang="el-GR" sz="2400" dirty="0" smtClean="0">
                <a:solidFill>
                  <a:srgbClr val="800000"/>
                </a:solidFill>
              </a:rPr>
              <a:t> </a:t>
            </a:r>
            <a:r>
              <a:rPr lang="el-GR" altLang="el-GR" sz="2400" dirty="0" smtClean="0"/>
              <a:t>διεγείρονται τόσο με βλαβερά ερεθίσματα, αλλά και με υψηλής έντασης μηχανικά, θερμικά, χημικά, κα.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84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88640"/>
            <a:ext cx="8229600" cy="936104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Ταξινόμηση </a:t>
            </a:r>
            <a:r>
              <a:rPr lang="en-US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Κεντρομόλων</a:t>
            </a:r>
            <a:r>
              <a:rPr lang="en-US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Αισθητικών Ινών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83325"/>
              </p:ext>
            </p:extLst>
          </p:nvPr>
        </p:nvGraphicFramePr>
        <p:xfrm>
          <a:off x="683568" y="2060848"/>
          <a:ext cx="7848600" cy="3844544"/>
        </p:xfrm>
        <a:graphic>
          <a:graphicData uri="http://schemas.openxmlformats.org/drawingml/2006/table">
            <a:tbl>
              <a:tblPr firstRow="1" bandRow="1"/>
              <a:tblGrid>
                <a:gridCol w="1803400"/>
                <a:gridCol w="1079500"/>
                <a:gridCol w="1511300"/>
                <a:gridCol w="1943100"/>
                <a:gridCol w="15113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2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Κεντρομόλες Ίνες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2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Ομάδα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2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Διάμετρος </a:t>
                      </a:r>
                      <a:r>
                        <a:rPr lang="el-GR" sz="18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(μικρά, μ)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2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Ταχ. Αγωγής </a:t>
                      </a:r>
                      <a:r>
                        <a:rPr lang="el-GR" sz="18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(m/sec)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2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Χροναξία </a:t>
                      </a:r>
                      <a:r>
                        <a:rPr lang="el-GR" sz="18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(μs)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29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Μεγάλες εμμύελες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Α-α  I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Α-β  II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Α-γ  II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12-22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5-12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5-12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70-120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50-70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30-50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100-200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200-300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Μικρές εμμύελες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Α-δ  III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2-5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Μικρές αμύελες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  IV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0,1-3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b="1" kern="1200" dirty="0">
                          <a:solidFill>
                            <a:srgbClr val="0D0A1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0,5-2ms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2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Οπίσθιο Νωτιαίο Κέρας</a:t>
            </a:r>
          </a:p>
        </p:txBody>
      </p:sp>
      <p:pic>
        <p:nvPicPr>
          <p:cNvPr id="23556" name="Picture 5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95" y="1701800"/>
            <a:ext cx="5638010" cy="4679950"/>
          </a:xfr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Θέση κειμένου 1"/>
          <p:cNvSpPr>
            <a:spLocks noGrp="1"/>
          </p:cNvSpPr>
          <p:nvPr>
            <p:ph type="body" sz="half" idx="4294967295"/>
          </p:nvPr>
        </p:nvSpPr>
        <p:spPr>
          <a:xfrm>
            <a:off x="2286000" y="6473065"/>
            <a:ext cx="4572000" cy="26830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</a:t>
            </a:r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6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648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Πορεία </a:t>
            </a:r>
            <a:r>
              <a:rPr lang="el-GR" altLang="el-GR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του</a:t>
            </a: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Επώδυνου Ερεθίσματος </a:t>
            </a:r>
            <a:r>
              <a:rPr lang="el-GR" altLang="el-GR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[1/2]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2296"/>
            <a:ext cx="8435280" cy="467903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90000"/>
              <a:defRPr/>
            </a:pPr>
            <a:r>
              <a:rPr lang="el-GR" altLang="el-GR" sz="2600" b="1" dirty="0" smtClean="0"/>
              <a:t>Οξύς</a:t>
            </a:r>
            <a:r>
              <a:rPr lang="en-US" altLang="el-GR" sz="2600" b="1" dirty="0" smtClean="0"/>
              <a:t>,</a:t>
            </a:r>
            <a:r>
              <a:rPr lang="el-GR" altLang="el-GR" sz="2600" b="1" dirty="0" smtClean="0"/>
              <a:t> διαξιφιστικός πόνος -</a:t>
            </a:r>
            <a:r>
              <a:rPr lang="en-US" altLang="el-GR" sz="2600" b="1" dirty="0" smtClean="0"/>
              <a:t> </a:t>
            </a:r>
            <a:r>
              <a:rPr lang="el-GR" altLang="el-GR" sz="2600" b="1" dirty="0" smtClean="0"/>
              <a:t>αίσθηση ψυχρού</a:t>
            </a:r>
            <a:endParaRPr lang="el-GR" altLang="el-GR" sz="1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Διέγερση των υποδοχέων πόνου και μεταβίβαση του επώδυνου ερεθίσματος μέσω των </a:t>
            </a:r>
            <a:r>
              <a:rPr lang="el-GR" altLang="el-GR" sz="2400" b="1" dirty="0" smtClean="0"/>
              <a:t>Α-δ ινών</a:t>
            </a:r>
            <a:r>
              <a:rPr lang="el-GR" altLang="el-GR" sz="2400" dirty="0" smtClean="0"/>
              <a:t> στα πέταλα ΙΙ &amp; ΙΙΙ του οπισθίου νωτιαίου κέρατος.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Από εκεί μέσω του πλάγιου ή νέο-</a:t>
            </a:r>
            <a:r>
              <a:rPr lang="el-GR" altLang="el-GR" sz="2400" dirty="0" err="1" smtClean="0"/>
              <a:t>νωτιαιοθαλαμιαίου</a:t>
            </a:r>
            <a:r>
              <a:rPr lang="el-GR" altLang="el-GR" sz="2400" dirty="0" smtClean="0"/>
              <a:t> αγωγού μεταφέρεται στον </a:t>
            </a:r>
            <a:r>
              <a:rPr lang="el-GR" altLang="el-GR" sz="2400" dirty="0" err="1" smtClean="0"/>
              <a:t>οπισθιοπλάγιο</a:t>
            </a:r>
            <a:r>
              <a:rPr lang="el-GR" altLang="el-GR" sz="2400" dirty="0" smtClean="0"/>
              <a:t> κοιλιακό πυρήνα του θαλάμου και καταλήγει στην </a:t>
            </a:r>
            <a:r>
              <a:rPr lang="el-GR" altLang="el-GR" sz="2400" dirty="0" err="1" smtClean="0"/>
              <a:t>οπισθιοκεντρική</a:t>
            </a:r>
            <a:r>
              <a:rPr lang="el-GR" altLang="el-GR" sz="2400" dirty="0" smtClean="0"/>
              <a:t> έλικα του εγκεφάλου και στη </a:t>
            </a:r>
            <a:r>
              <a:rPr lang="el-GR" altLang="el-GR" sz="2400" dirty="0" err="1" smtClean="0"/>
              <a:t>σωματο</a:t>
            </a:r>
            <a:r>
              <a:rPr lang="el-GR" altLang="el-GR" sz="2400" dirty="0" smtClean="0"/>
              <a:t>-αισθητική περιοχή του εγκεφαλικού φλοιού, περιοχές υπεύθυνες για την αντίληψη των διακριτών χαρακτηριστικών του πόνου.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95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648"/>
            <a:ext cx="8229600" cy="936104"/>
          </a:xfrm>
        </p:spPr>
        <p:txBody>
          <a:bodyPr/>
          <a:lstStyle/>
          <a:p>
            <a:pPr>
              <a:defRPr/>
            </a:pPr>
            <a:r>
              <a:rPr lang="el-GR" altLang="el-GR" dirty="0"/>
              <a:t>Πορεία </a:t>
            </a:r>
            <a:r>
              <a:rPr lang="el-GR" altLang="el-GR" sz="4000" dirty="0"/>
              <a:t>του</a:t>
            </a:r>
            <a:r>
              <a:rPr lang="el-GR" altLang="el-GR" dirty="0"/>
              <a:t> Επώδυνου Ερεθίσματος </a:t>
            </a:r>
            <a:r>
              <a:rPr lang="el-GR" altLang="el-GR" baseline="-16000" dirty="0" smtClean="0"/>
              <a:t>[2/2</a:t>
            </a:r>
            <a:r>
              <a:rPr lang="el-GR" altLang="el-GR" baseline="-16000" dirty="0"/>
              <a:t>]</a:t>
            </a:r>
            <a:endParaRPr lang="el-GR" altLang="el-GR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90000"/>
              <a:defRPr/>
            </a:pPr>
            <a:r>
              <a:rPr lang="el-GR" altLang="el-GR" sz="2600" b="1" dirty="0" smtClean="0"/>
              <a:t>Ακαθόριστος, βαθύς πόνος - αίσθηση καψίματος</a:t>
            </a:r>
            <a:r>
              <a:rPr lang="el-GR" altLang="el-GR" dirty="0" smtClean="0"/>
              <a:t> </a:t>
            </a:r>
            <a:endParaRPr lang="el-GR" altLang="el-GR" sz="16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Διέγερση υποδοχέων πόνου και μεταβίβαση του επώδυνου ερεθίσματος μέσω των </a:t>
            </a:r>
            <a:r>
              <a:rPr lang="en-US" altLang="el-GR" sz="2400" b="1" dirty="0" smtClean="0"/>
              <a:t>C</a:t>
            </a:r>
            <a:r>
              <a:rPr lang="el-GR" altLang="el-GR" sz="2400" b="1" dirty="0" smtClean="0"/>
              <a:t> ινών</a:t>
            </a:r>
            <a:r>
              <a:rPr lang="el-GR" altLang="el-GR" sz="2400" dirty="0" smtClean="0"/>
              <a:t> στα πέταλα ΙΙ &amp; ΙΙΙ του οπισθίου νωτιαίου κέρατος.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Από εκεί μέσω του πρόσθιου ή </a:t>
            </a:r>
            <a:r>
              <a:rPr lang="el-GR" altLang="el-GR" sz="2400" dirty="0" err="1" smtClean="0"/>
              <a:t>πάλαιο</a:t>
            </a:r>
            <a:r>
              <a:rPr lang="el-GR" altLang="el-GR" sz="2400" dirty="0" smtClean="0"/>
              <a:t>-</a:t>
            </a:r>
            <a:r>
              <a:rPr lang="el-GR" altLang="el-GR" sz="2400" dirty="0" err="1" smtClean="0"/>
              <a:t>νωτιαιοθαλαμιαίου</a:t>
            </a:r>
            <a:r>
              <a:rPr lang="el-GR" altLang="el-GR" sz="2400" dirty="0" smtClean="0"/>
              <a:t> αγωγού μεταφέρεται στους μέσο και </a:t>
            </a:r>
            <a:r>
              <a:rPr lang="el-GR" altLang="el-GR" sz="2400" dirty="0" err="1" smtClean="0"/>
              <a:t>ενδοπολυπεταλικούς</a:t>
            </a:r>
            <a:r>
              <a:rPr lang="el-GR" altLang="el-GR" sz="2400" dirty="0" smtClean="0"/>
              <a:t> πυρήνες του θαλάμου, περιοχές υπεύθυνες για την αντίληψη των μη διακριτών ή ακαθόριστων χαρακτηριστικών του πόνου.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35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_GP_HL1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o-opistho_simeiomata">
  <a:themeElements>
    <a:clrScheme name="Προσαρμοσμένο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template_GP_HL1</Template>
  <TotalTime>238</TotalTime>
  <Words>2152</Words>
  <Application>Microsoft Office PowerPoint</Application>
  <PresentationFormat>Προβολή στην οθόνη (4:3)</PresentationFormat>
  <Paragraphs>235</Paragraphs>
  <Slides>33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template_GP_HL1</vt:lpstr>
      <vt:lpstr>template_GP_HL</vt:lpstr>
      <vt:lpstr>exo-opistho_simeiomata</vt:lpstr>
      <vt:lpstr>OC_template_updated</vt:lpstr>
      <vt:lpstr>Ηλεκτροθεραπεία (Θ) </vt:lpstr>
      <vt:lpstr>Θεματική Ενότητα 5</vt:lpstr>
      <vt:lpstr>Πόνος</vt:lpstr>
      <vt:lpstr>Ανιόν Σύστημα  Μεταβίβασης του Πόνου</vt:lpstr>
      <vt:lpstr>Υποδοχείς του Πόνου</vt:lpstr>
      <vt:lpstr>Ταξινόμηση  Κεντρομόλων Αισθητικών Ινών</vt:lpstr>
      <vt:lpstr> Οπίσθιο Νωτιαίο Κέρας</vt:lpstr>
      <vt:lpstr>Πορεία του Επώδυνου Ερεθίσματος [1/2]</vt:lpstr>
      <vt:lpstr>Πορεία του Επώδυνου Ερεθίσματος [2/2]</vt:lpstr>
      <vt:lpstr>Αίσθηση του Πόνου</vt:lpstr>
      <vt:lpstr>Πορεία του Επώδυνου Ερεθίσματος</vt:lpstr>
      <vt:lpstr>Κατιόν Σύστημα  Ελέγχου και Τροποποίησης του Πόνου</vt:lpstr>
      <vt:lpstr>Ηλεκτροαναλγησία  Επίπεδα Αναχαίτισης, Ελέγχου και Τροποποίησης του Πόνου </vt:lpstr>
      <vt:lpstr>Επίπεδα Αναχαίτισης ή Ελέγχου του Πόνου [1/3]</vt:lpstr>
      <vt:lpstr>Περιφερική Αναχαίτιση του Πόνου</vt:lpstr>
      <vt:lpstr>Επίπεδα Αναχαίτισης ή Ελέγχου του Πόνου [2/3]</vt:lpstr>
      <vt:lpstr>Αναστολή του Πόνου στο Νωτιαίο Μυελό [1/2]</vt:lpstr>
      <vt:lpstr>Αναστολή του Πόνου στο Νωτιαίο Μυελό [2/3]</vt:lpstr>
      <vt:lpstr>Διαδερμικός Ηλεκτρικός Νευρικός Ερεθισμός - ΤΕΝΣ [1/2]</vt:lpstr>
      <vt:lpstr>Διαδερμικός Ηλεκτρικός Νευρικός Ερεθισμός - ΤΕΝΣ [2/2]</vt:lpstr>
      <vt:lpstr>Αναστολή του Πόνου στο Νωτιαίο Μυελό</vt:lpstr>
      <vt:lpstr>Επίπεδα Αναχαίτισης ή Ελέγχου του Πόνου [3/3]</vt:lpstr>
      <vt:lpstr>Κεντρική Αναστολή του Πόνου [1/2]</vt:lpstr>
      <vt:lpstr>Κεντρική Αναστολή του Πόνου [2/2]</vt:lpstr>
      <vt:lpstr> Προτεινόμενη Βιβλιογραφία [1/2]</vt:lpstr>
      <vt:lpstr> Προτεινόμενη Βιβλιογραφία [2/2]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Ηλεκτροθεραπεία</dc:title>
  <dc:creator>opencourses@teiath.gr</dc:creator>
  <cp:lastModifiedBy>fkaram2</cp:lastModifiedBy>
  <cp:revision>45</cp:revision>
  <dcterms:created xsi:type="dcterms:W3CDTF">2014-04-01T11:33:09Z</dcterms:created>
  <dcterms:modified xsi:type="dcterms:W3CDTF">2015-05-20T08:19:59Z</dcterms:modified>
</cp:coreProperties>
</file>