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75"/>
  </p:notesMasterIdLst>
  <p:sldIdLst>
    <p:sldId id="283" r:id="rId3"/>
    <p:sldId id="396" r:id="rId4"/>
    <p:sldId id="397" r:id="rId5"/>
    <p:sldId id="398" r:id="rId6"/>
    <p:sldId id="399" r:id="rId7"/>
    <p:sldId id="400" r:id="rId8"/>
    <p:sldId id="401" r:id="rId9"/>
    <p:sldId id="402" r:id="rId10"/>
    <p:sldId id="403" r:id="rId11"/>
    <p:sldId id="404" r:id="rId12"/>
    <p:sldId id="405" r:id="rId13"/>
    <p:sldId id="458" r:id="rId14"/>
    <p:sldId id="406" r:id="rId15"/>
    <p:sldId id="407" r:id="rId16"/>
    <p:sldId id="408" r:id="rId17"/>
    <p:sldId id="409" r:id="rId18"/>
    <p:sldId id="410" r:id="rId19"/>
    <p:sldId id="411" r:id="rId20"/>
    <p:sldId id="412" r:id="rId21"/>
    <p:sldId id="413" r:id="rId22"/>
    <p:sldId id="414" r:id="rId23"/>
    <p:sldId id="415" r:id="rId24"/>
    <p:sldId id="416" r:id="rId25"/>
    <p:sldId id="417" r:id="rId26"/>
    <p:sldId id="418" r:id="rId27"/>
    <p:sldId id="419" r:id="rId28"/>
    <p:sldId id="420" r:id="rId29"/>
    <p:sldId id="421" r:id="rId30"/>
    <p:sldId id="422" r:id="rId31"/>
    <p:sldId id="423" r:id="rId32"/>
    <p:sldId id="424" r:id="rId33"/>
    <p:sldId id="425" r:id="rId34"/>
    <p:sldId id="426" r:id="rId35"/>
    <p:sldId id="427" r:id="rId36"/>
    <p:sldId id="428" r:id="rId37"/>
    <p:sldId id="429" r:id="rId38"/>
    <p:sldId id="430" r:id="rId39"/>
    <p:sldId id="431" r:id="rId40"/>
    <p:sldId id="432" r:id="rId41"/>
    <p:sldId id="433" r:id="rId42"/>
    <p:sldId id="434" r:id="rId43"/>
    <p:sldId id="435" r:id="rId44"/>
    <p:sldId id="436" r:id="rId45"/>
    <p:sldId id="437" r:id="rId46"/>
    <p:sldId id="438" r:id="rId47"/>
    <p:sldId id="439" r:id="rId48"/>
    <p:sldId id="440" r:id="rId49"/>
    <p:sldId id="441" r:id="rId50"/>
    <p:sldId id="442" r:id="rId51"/>
    <p:sldId id="443" r:id="rId52"/>
    <p:sldId id="444" r:id="rId53"/>
    <p:sldId id="445" r:id="rId54"/>
    <p:sldId id="446" r:id="rId55"/>
    <p:sldId id="447" r:id="rId56"/>
    <p:sldId id="448" r:id="rId57"/>
    <p:sldId id="449" r:id="rId58"/>
    <p:sldId id="450" r:id="rId59"/>
    <p:sldId id="451" r:id="rId60"/>
    <p:sldId id="452" r:id="rId61"/>
    <p:sldId id="453" r:id="rId62"/>
    <p:sldId id="454" r:id="rId63"/>
    <p:sldId id="455" r:id="rId64"/>
    <p:sldId id="456" r:id="rId65"/>
    <p:sldId id="457" r:id="rId66"/>
    <p:sldId id="284" r:id="rId67"/>
    <p:sldId id="285" r:id="rId68"/>
    <p:sldId id="286" r:id="rId69"/>
    <p:sldId id="459" r:id="rId70"/>
    <p:sldId id="460" r:id="rId71"/>
    <p:sldId id="461" r:id="rId72"/>
    <p:sldId id="288" r:id="rId73"/>
    <p:sldId id="290" r:id="rId74"/>
  </p:sldIdLst>
  <p:sldSz cx="9144000" cy="5143500" type="screen16x9"/>
  <p:notesSz cx="6858000" cy="9144000"/>
  <p:custDataLst>
    <p:tags r:id="rId76"/>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582C"/>
    <a:srgbClr val="FFFFFF"/>
    <a:srgbClr val="32696F"/>
    <a:srgbClr val="39736B"/>
    <a:srgbClr val="2B5F5F"/>
    <a:srgbClr val="948A54"/>
    <a:srgbClr val="04523D"/>
    <a:srgbClr val="A65841"/>
    <a:srgbClr val="F8EFE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6" d="100"/>
          <a:sy n="76" d="100"/>
        </p:scale>
        <p:origin x="-84" y="-110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90AF2D-DB6A-4709-99C5-8EDB22DDA88F}" type="datetimeFigureOut">
              <a:rPr lang="el-GR" smtClean="0"/>
              <a:t>30/11/2015</a:t>
            </a:fld>
            <a:endParaRPr lang="el-G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C0C9F-8DF1-4923-931D-4922ACA26F4A}" type="slidenum">
              <a:rPr lang="el-GR" smtClean="0"/>
              <a:t>‹#›</a:t>
            </a:fld>
            <a:endParaRPr lang="el-GR"/>
          </a:p>
        </p:txBody>
      </p:sp>
    </p:spTree>
    <p:extLst>
      <p:ext uri="{BB962C8B-B14F-4D97-AF65-F5344CB8AC3E}">
        <p14:creationId xmlns:p14="http://schemas.microsoft.com/office/powerpoint/2010/main" val="71725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72</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E67C00-F679-4C51-9894-9E2214E5C2F1}" type="slidenum">
              <a:rPr lang="en-US" smtClean="0"/>
              <a:pPr/>
              <a:t>3</a:t>
            </a:fld>
            <a:endParaRPr lang="en-US"/>
          </a:p>
        </p:txBody>
      </p:sp>
    </p:spTree>
    <p:extLst>
      <p:ext uri="{BB962C8B-B14F-4D97-AF65-F5344CB8AC3E}">
        <p14:creationId xmlns:p14="http://schemas.microsoft.com/office/powerpoint/2010/main" val="1495224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0C4C0C9F-8DF1-4923-931D-4922ACA26F4A}" type="slidenum">
              <a:rPr lang="el-GR" smtClean="0"/>
              <a:t>10</a:t>
            </a:fld>
            <a:endParaRPr lang="el-GR"/>
          </a:p>
        </p:txBody>
      </p:sp>
    </p:spTree>
    <p:extLst>
      <p:ext uri="{BB962C8B-B14F-4D97-AF65-F5344CB8AC3E}">
        <p14:creationId xmlns:p14="http://schemas.microsoft.com/office/powerpoint/2010/main" val="84833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0C4C0C9F-8DF1-4923-931D-4922ACA26F4A}" type="slidenum">
              <a:rPr lang="el-GR" smtClean="0"/>
              <a:t>38</a:t>
            </a:fld>
            <a:endParaRPr lang="el-GR"/>
          </a:p>
        </p:txBody>
      </p:sp>
    </p:spTree>
    <p:extLst>
      <p:ext uri="{BB962C8B-B14F-4D97-AF65-F5344CB8AC3E}">
        <p14:creationId xmlns:p14="http://schemas.microsoft.com/office/powerpoint/2010/main" val="1788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65</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66</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67</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68</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71</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30/11/2015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7847306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4CC97DA9-247C-4304-973C-C5AFEA712E32}" type="datetimeFigureOut">
              <a:rPr lang="el-GR" smtClean="0"/>
              <a:t>30/11/2015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729229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4CC97DA9-247C-4304-973C-C5AFEA712E32}" type="datetimeFigureOut">
              <a:rPr lang="el-GR" smtClean="0"/>
              <a:t>30/11/2015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25775226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4CC97DA9-247C-4304-973C-C5AFEA712E32}" type="datetimeFigureOut">
              <a:rPr lang="el-GR" smtClean="0"/>
              <a:t>30/11/2015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349039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97DA9-247C-4304-973C-C5AFEA712E32}" type="datetimeFigureOut">
              <a:rPr lang="el-GR" smtClean="0"/>
              <a:t>30/11/2015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752877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97DA9-247C-4304-973C-C5AFEA712E32}" type="datetimeFigureOut">
              <a:rPr lang="el-GR" smtClean="0"/>
              <a:t>30/11/2015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232525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97DA9-247C-4304-973C-C5AFEA712E32}" type="datetimeFigureOut">
              <a:rPr lang="el-GR" smtClean="0"/>
              <a:t>30/11/2015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565880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30/11/2015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361575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30/11/2015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271081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Online Image Placeholder 2"/>
          <p:cNvSpPr>
            <a:spLocks noGrp="1"/>
          </p:cNvSpPr>
          <p:nvPr>
            <p:ph type="clipArt" sz="half" idx="1"/>
          </p:nvPr>
        </p:nvSpPr>
        <p:spPr>
          <a:xfrm>
            <a:off x="1143000" y="1343025"/>
            <a:ext cx="3810000" cy="3286125"/>
          </a:xfrm>
        </p:spPr>
        <p:txBody>
          <a:bodyPr rtlCol="0">
            <a:normAutofit/>
          </a:bodyPr>
          <a:lstStyle/>
          <a:p>
            <a:pPr lvl="0"/>
            <a:endParaRPr lang="el-GR" noProof="0" dirty="0" smtClean="0"/>
          </a:p>
        </p:txBody>
      </p:sp>
      <p:sp>
        <p:nvSpPr>
          <p:cNvPr id="4" name="Text Placeholder 3"/>
          <p:cNvSpPr>
            <a:spLocks noGrp="1"/>
          </p:cNvSpPr>
          <p:nvPr>
            <p:ph type="body" sz="half" idx="2"/>
          </p:nvPr>
        </p:nvSpPr>
        <p:spPr>
          <a:xfrm>
            <a:off x="51054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540A3CCE-23AB-410E-A75E-9A5EF55A3DC8}" type="slidenum">
              <a:rPr lang="el-GR" altLang="el-GR"/>
              <a:pPr>
                <a:defRPr/>
              </a:pPr>
              <a:t>‹#›</a:t>
            </a:fld>
            <a:endParaRPr lang="el-GR" altLang="el-GR"/>
          </a:p>
        </p:txBody>
      </p:sp>
    </p:spTree>
    <p:extLst>
      <p:ext uri="{BB962C8B-B14F-4D97-AF65-F5344CB8AC3E}">
        <p14:creationId xmlns:p14="http://schemas.microsoft.com/office/powerpoint/2010/main" val="3907959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11430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5105400" y="1343025"/>
            <a:ext cx="3810000" cy="1585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5105400" y="3043237"/>
            <a:ext cx="3810000" cy="1585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AF6FEDA8-CB83-4ED7-8E66-A14793952224}" type="slidenum">
              <a:rPr lang="el-GR" altLang="el-GR"/>
              <a:pPr>
                <a:defRPr/>
              </a:pPr>
              <a:t>‹#›</a:t>
            </a:fld>
            <a:endParaRPr lang="el-GR" altLang="el-GR"/>
          </a:p>
        </p:txBody>
      </p:sp>
    </p:spTree>
    <p:extLst>
      <p:ext uri="{BB962C8B-B14F-4D97-AF65-F5344CB8AC3E}">
        <p14:creationId xmlns:p14="http://schemas.microsoft.com/office/powerpoint/2010/main" val="221974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987574"/>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7200" y="65162"/>
            <a:ext cx="8229600" cy="778396"/>
          </a:xfrm>
        </p:spPr>
        <p:txBody>
          <a:bodyPr/>
          <a:lstStyle>
            <a:lvl1pPr>
              <a:defRPr>
                <a:solidFill>
                  <a:schemeClr val="bg1"/>
                </a:solidFill>
              </a:defRPr>
            </a:lvl1pPr>
          </a:lstStyle>
          <a:p>
            <a:r>
              <a:rPr lang="en-US" smtClean="0"/>
              <a:t>Click to edit Master title style</a:t>
            </a:r>
            <a:endParaRPr lang="el-GR"/>
          </a:p>
        </p:txBody>
      </p:sp>
      <p:sp>
        <p:nvSpPr>
          <p:cNvPr id="3" name="Content Placeholder 2"/>
          <p:cNvSpPr>
            <a:spLocks noGrp="1"/>
          </p:cNvSpPr>
          <p:nvPr>
            <p:ph idx="1"/>
          </p:nvPr>
        </p:nvSpPr>
        <p:spPr>
          <a:xfrm>
            <a:off x="457200" y="1200150"/>
            <a:ext cx="8229600" cy="3819871"/>
          </a:xfrm>
        </p:spPr>
        <p:txBody>
          <a:bodyPr/>
          <a:lstStyle>
            <a:lvl1pPr>
              <a:buClr>
                <a:schemeClr val="tx1">
                  <a:lumMod val="65000"/>
                  <a:lumOff val="35000"/>
                </a:schemeClr>
              </a:buClr>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4770116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1143000" y="1343025"/>
            <a:ext cx="7772400" cy="3286125"/>
          </a:xfrm>
        </p:spPr>
        <p:txBody>
          <a:bodyPr rtlCol="0">
            <a:normAutofit/>
          </a:bodyPr>
          <a:lstStyle/>
          <a:p>
            <a:pPr lvl="0"/>
            <a:endParaRPr lang="el-GR" noProof="0" dirty="0" smtClean="0"/>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BA2EE600-3CD4-4E5A-9132-D17A5DB26AA0}" type="slidenum">
              <a:rPr lang="el-GR" altLang="el-GR"/>
              <a:pPr>
                <a:defRPr/>
              </a:pPr>
              <a:t>‹#›</a:t>
            </a:fld>
            <a:endParaRPr lang="el-GR" altLang="el-GR"/>
          </a:p>
        </p:txBody>
      </p:sp>
    </p:spTree>
    <p:extLst>
      <p:ext uri="{BB962C8B-B14F-4D97-AF65-F5344CB8AC3E}">
        <p14:creationId xmlns:p14="http://schemas.microsoft.com/office/powerpoint/2010/main" val="936921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3501" y="200025"/>
            <a:ext cx="8937625" cy="4429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554376E2-FE60-46A1-BE81-FF05A4325274}" type="slidenum">
              <a:rPr lang="el-GR" altLang="el-GR"/>
              <a:pPr>
                <a:defRPr/>
              </a:pPr>
              <a:t>‹#›</a:t>
            </a:fld>
            <a:endParaRPr lang="el-GR" altLang="el-GR"/>
          </a:p>
        </p:txBody>
      </p:sp>
    </p:spTree>
    <p:extLst>
      <p:ext uri="{BB962C8B-B14F-4D97-AF65-F5344CB8AC3E}">
        <p14:creationId xmlns:p14="http://schemas.microsoft.com/office/powerpoint/2010/main" val="1493016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11430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1054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0"/>
          </p:nvPr>
        </p:nvSpPr>
        <p:spPr>
          <a:xfrm>
            <a:off x="3276600" y="4800600"/>
            <a:ext cx="2895600" cy="342900"/>
          </a:xfrm>
        </p:spPr>
        <p:txBody>
          <a:bodyPr/>
          <a:lstStyle>
            <a:lvl1pPr>
              <a:defRPr/>
            </a:lvl1pPr>
          </a:lstStyle>
          <a:p>
            <a:pPr>
              <a:defRPr/>
            </a:pPr>
            <a:endParaRPr lang="el-GR"/>
          </a:p>
        </p:txBody>
      </p:sp>
      <p:sp>
        <p:nvSpPr>
          <p:cNvPr id="6" name="Slide Number Placeholder 5"/>
          <p:cNvSpPr>
            <a:spLocks noGrp="1"/>
          </p:cNvSpPr>
          <p:nvPr>
            <p:ph type="sldNum" sz="quarter" idx="11"/>
          </p:nvPr>
        </p:nvSpPr>
        <p:spPr>
          <a:xfrm>
            <a:off x="7010400" y="4800600"/>
            <a:ext cx="1905000" cy="342900"/>
          </a:xfrm>
        </p:spPr>
        <p:txBody>
          <a:bodyPr/>
          <a:lstStyle>
            <a:lvl1pPr>
              <a:defRPr smtClean="0"/>
            </a:lvl1pPr>
          </a:lstStyle>
          <a:p>
            <a:pPr>
              <a:defRPr/>
            </a:pPr>
            <a:fld id="{DED444C1-3976-4D4D-A8A1-2AD07B693FBD}" type="slidenum">
              <a:rPr lang="el-GR" altLang="el-GR"/>
              <a:pPr>
                <a:defRPr/>
              </a:pPr>
              <a:t>‹#›</a:t>
            </a:fld>
            <a:endParaRPr lang="el-GR" altLang="el-GR"/>
          </a:p>
        </p:txBody>
      </p:sp>
      <p:sp>
        <p:nvSpPr>
          <p:cNvPr id="7" name="Date Placeholder 6"/>
          <p:cNvSpPr>
            <a:spLocks noGrp="1"/>
          </p:cNvSpPr>
          <p:nvPr>
            <p:ph type="dt" sz="half" idx="12"/>
          </p:nvPr>
        </p:nvSpPr>
        <p:spPr>
          <a:xfrm>
            <a:off x="0" y="4800600"/>
            <a:ext cx="1905000" cy="342900"/>
          </a:xfrm>
        </p:spPr>
        <p:txBody>
          <a:bodyPr/>
          <a:lstStyle>
            <a:lvl1pPr>
              <a:defRPr/>
            </a:lvl1pPr>
          </a:lstStyle>
          <a:p>
            <a:pPr>
              <a:defRPr/>
            </a:pPr>
            <a:endParaRPr lang="el-GR"/>
          </a:p>
        </p:txBody>
      </p:sp>
    </p:spTree>
    <p:extLst>
      <p:ext uri="{BB962C8B-B14F-4D97-AF65-F5344CB8AC3E}">
        <p14:creationId xmlns:p14="http://schemas.microsoft.com/office/powerpoint/2010/main" val="2842786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8360"/>
            <a:ext cx="8229600" cy="857250"/>
          </a:xfrm>
        </p:spPr>
        <p:txBody>
          <a:bodyPr lIns="58055" tIns="29028" rIns="58055" bIns="29028"/>
          <a:lstStyle/>
          <a:p>
            <a:r>
              <a:rPr lang="en-US" smtClean="0"/>
              <a:t>Click to edit Master title style</a:t>
            </a:r>
            <a:endParaRPr lang="el-GR"/>
          </a:p>
        </p:txBody>
      </p:sp>
      <p:sp>
        <p:nvSpPr>
          <p:cNvPr id="3" name="Content Placeholder 2"/>
          <p:cNvSpPr>
            <a:spLocks noGrp="1"/>
          </p:cNvSpPr>
          <p:nvPr>
            <p:ph sz="quarter" idx="1"/>
          </p:nvPr>
        </p:nvSpPr>
        <p:spPr>
          <a:xfrm>
            <a:off x="457200" y="1200151"/>
            <a:ext cx="4038600" cy="1641872"/>
          </a:xfrm>
        </p:spPr>
        <p:txBody>
          <a:bodyPr lIns="58055" tIns="29028" rIns="58055" bIns="290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200151"/>
            <a:ext cx="4038600" cy="1641872"/>
          </a:xfrm>
        </p:spPr>
        <p:txBody>
          <a:bodyPr lIns="58055" tIns="29028" rIns="58055" bIns="290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2956322"/>
            <a:ext cx="4038600" cy="1641872"/>
          </a:xfrm>
        </p:spPr>
        <p:txBody>
          <a:bodyPr lIns="58055" tIns="29028" rIns="58055" bIns="290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2956322"/>
            <a:ext cx="4038600" cy="1641872"/>
          </a:xfrm>
        </p:spPr>
        <p:txBody>
          <a:bodyPr lIns="58055" tIns="29028" rIns="58055" bIns="290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457603" y="4686150"/>
            <a:ext cx="2132794" cy="343202"/>
          </a:xfrm>
        </p:spPr>
        <p:txBody>
          <a:bodyPr lIns="58055" tIns="29028" rIns="58055" bIns="29028"/>
          <a:lstStyle>
            <a:lvl1pPr>
              <a:defRPr/>
            </a:lvl1pPr>
          </a:lstStyle>
          <a:p>
            <a:pPr>
              <a:defRPr/>
            </a:pPr>
            <a:endParaRPr lang="el-GR"/>
          </a:p>
        </p:txBody>
      </p:sp>
      <p:sp>
        <p:nvSpPr>
          <p:cNvPr id="8" name="Footer Placeholder 7"/>
          <p:cNvSpPr>
            <a:spLocks noGrp="1"/>
          </p:cNvSpPr>
          <p:nvPr>
            <p:ph type="ftr" sz="quarter" idx="11"/>
          </p:nvPr>
        </p:nvSpPr>
        <p:spPr>
          <a:xfrm>
            <a:off x="3124603" y="4686150"/>
            <a:ext cx="2894794" cy="343202"/>
          </a:xfrm>
        </p:spPr>
        <p:txBody>
          <a:bodyPr lIns="58055" tIns="29028" rIns="58055" bIns="29028"/>
          <a:lstStyle>
            <a:lvl1pPr>
              <a:defRPr/>
            </a:lvl1pPr>
          </a:lstStyle>
          <a:p>
            <a:pPr>
              <a:defRPr/>
            </a:pPr>
            <a:r>
              <a:rPr lang="el-GR"/>
              <a:t>Ημερίδα Συντήρησης ΑΜΘ 2008</a:t>
            </a:r>
          </a:p>
        </p:txBody>
      </p:sp>
      <p:sp>
        <p:nvSpPr>
          <p:cNvPr id="9" name="Slide Number Placeholder 8"/>
          <p:cNvSpPr>
            <a:spLocks noGrp="1"/>
          </p:cNvSpPr>
          <p:nvPr>
            <p:ph type="sldNum" sz="quarter" idx="12"/>
          </p:nvPr>
        </p:nvSpPr>
        <p:spPr>
          <a:xfrm>
            <a:off x="6553603" y="4686150"/>
            <a:ext cx="2132794" cy="343202"/>
          </a:xfrm>
        </p:spPr>
        <p:txBody>
          <a:bodyPr/>
          <a:lstStyle>
            <a:lvl1pPr>
              <a:defRPr/>
            </a:lvl1pPr>
          </a:lstStyle>
          <a:p>
            <a:pPr>
              <a:defRPr/>
            </a:pPr>
            <a:fld id="{8ABEC6D2-2EC3-47AB-B279-A48EEC8C17C6}" type="slidenum">
              <a:rPr lang="el-GR"/>
              <a:pPr>
                <a:defRPr/>
              </a:pPr>
              <a:t>‹#›</a:t>
            </a:fld>
            <a:endParaRPr lang="el-GR"/>
          </a:p>
        </p:txBody>
      </p:sp>
    </p:spTree>
    <p:extLst>
      <p:ext uri="{BB962C8B-B14F-4D97-AF65-F5344CB8AC3E}">
        <p14:creationId xmlns:p14="http://schemas.microsoft.com/office/powerpoint/2010/main" val="1772591617"/>
      </p:ext>
    </p:extLst>
  </p:cSld>
  <p:clrMapOvr>
    <a:masterClrMapping/>
  </p:clrMapOvr>
  <p:transition>
    <p:pull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Online Image Placeholder 3"/>
          <p:cNvSpPr>
            <a:spLocks noGrp="1"/>
          </p:cNvSpPr>
          <p:nvPr>
            <p:ph type="clipArt" sz="half" idx="2"/>
          </p:nvPr>
        </p:nvSpPr>
        <p:spPr>
          <a:xfrm>
            <a:off x="4648200" y="1485900"/>
            <a:ext cx="3810000" cy="3086100"/>
          </a:xfrm>
        </p:spPr>
        <p:txBody>
          <a:bodyPr/>
          <a:lstStyle/>
          <a:p>
            <a:endParaRPr lang="el-GR"/>
          </a:p>
        </p:txBody>
      </p:sp>
      <p:sp>
        <p:nvSpPr>
          <p:cNvPr id="5" name="Date Placeholder 4"/>
          <p:cNvSpPr>
            <a:spLocks noGrp="1"/>
          </p:cNvSpPr>
          <p:nvPr>
            <p:ph type="dt" sz="half" idx="10"/>
          </p:nvPr>
        </p:nvSpPr>
        <p:spPr>
          <a:xfrm>
            <a:off x="685800" y="4686300"/>
            <a:ext cx="1905000" cy="342900"/>
          </a:xfrm>
        </p:spPr>
        <p:txBody>
          <a:bodyPr/>
          <a:lstStyle>
            <a:lvl1pPr>
              <a:defRPr/>
            </a:lvl1pPr>
          </a:lstStyle>
          <a:p>
            <a:endParaRPr lang="en-GB" altLang="el-GR"/>
          </a:p>
        </p:txBody>
      </p:sp>
      <p:sp>
        <p:nvSpPr>
          <p:cNvPr id="6" name="Footer Placeholder 5"/>
          <p:cNvSpPr>
            <a:spLocks noGrp="1"/>
          </p:cNvSpPr>
          <p:nvPr>
            <p:ph type="ftr" sz="quarter" idx="11"/>
          </p:nvPr>
        </p:nvSpPr>
        <p:spPr>
          <a:xfrm>
            <a:off x="3124200" y="4686300"/>
            <a:ext cx="2895600" cy="342900"/>
          </a:xfrm>
        </p:spPr>
        <p:txBody>
          <a:bodyPr/>
          <a:lstStyle>
            <a:lvl1pPr>
              <a:defRPr/>
            </a:lvl1pPr>
          </a:lstStyle>
          <a:p>
            <a:endParaRPr lang="en-GB" altLang="el-GR"/>
          </a:p>
        </p:txBody>
      </p:sp>
      <p:sp>
        <p:nvSpPr>
          <p:cNvPr id="7" name="Slide Number Placeholder 6"/>
          <p:cNvSpPr>
            <a:spLocks noGrp="1"/>
          </p:cNvSpPr>
          <p:nvPr>
            <p:ph type="sldNum" sz="quarter" idx="12"/>
          </p:nvPr>
        </p:nvSpPr>
        <p:spPr>
          <a:xfrm>
            <a:off x="6553200" y="4686300"/>
            <a:ext cx="1905000" cy="342900"/>
          </a:xfrm>
        </p:spPr>
        <p:txBody>
          <a:bodyPr/>
          <a:lstStyle>
            <a:lvl1pPr>
              <a:defRPr/>
            </a:lvl1pPr>
          </a:lstStyle>
          <a:p>
            <a:fld id="{087312ED-EB33-4ECC-A62F-66F4B3C96394}" type="slidenum">
              <a:rPr lang="en-GB" altLang="el-GR"/>
              <a:pPr/>
              <a:t>‹#›</a:t>
            </a:fld>
            <a:endParaRPr lang="en-GB" altLang="el-GR"/>
          </a:p>
        </p:txBody>
      </p:sp>
    </p:spTree>
    <p:extLst>
      <p:ext uri="{BB962C8B-B14F-4D97-AF65-F5344CB8AC3E}">
        <p14:creationId xmlns:p14="http://schemas.microsoft.com/office/powerpoint/2010/main" val="4095269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solidFill>
                  <a:prstClr val="black">
                    <a:tint val="75000"/>
                  </a:prstClr>
                </a:solidFill>
              </a:rPr>
              <a:pPr/>
              <a:t>11/30/2015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82308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874384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7510472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04440056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897564"/>
            <a:ext cx="4038600" cy="3780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897564"/>
            <a:ext cx="4038600" cy="3780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755128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4320480" cy="3675856"/>
          </a:xfrm>
        </p:spPr>
        <p:txBody>
          <a:bodyPr/>
          <a:lstStyle>
            <a:lvl1pPr>
              <a:buClr>
                <a:schemeClr val="tx1">
                  <a:lumMod val="65000"/>
                  <a:lumOff val="35000"/>
                </a:schemeClr>
              </a:buClr>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4955300" y="0"/>
            <a:ext cx="4188700" cy="5143500"/>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5477272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897565"/>
            <a:ext cx="4040188" cy="7335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30468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897565"/>
            <a:ext cx="4041775" cy="7335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30468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80244493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87474"/>
            <a:ext cx="8229600" cy="6804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82240707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0431014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8345440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2115459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1594749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3816424"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3816424" cy="3675856"/>
          </a:xfrm>
        </p:spPr>
        <p:txBody>
          <a:bodyPr/>
          <a:lstStyle>
            <a:lvl1pPr>
              <a:buClr>
                <a:schemeClr val="tx1">
                  <a:lumMod val="65000"/>
                  <a:lumOff val="35000"/>
                </a:schemeClr>
              </a:buClr>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4499992" y="0"/>
            <a:ext cx="4644008" cy="5143500"/>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704729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540060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5400600" cy="3675856"/>
          </a:xfrm>
        </p:spPr>
        <p:txBody>
          <a:bodyPr/>
          <a:lstStyle>
            <a:lvl1pPr>
              <a:buClr>
                <a:schemeClr val="tx1">
                  <a:lumMod val="65000"/>
                  <a:lumOff val="35000"/>
                </a:schemeClr>
              </a:buClr>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6084168" y="0"/>
            <a:ext cx="3059832" cy="5143500"/>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942139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7194" y="0"/>
            <a:ext cx="4435178" cy="5143500"/>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86435"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4572000" y="1203598"/>
            <a:ext cx="432048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4032448" cy="3747864"/>
          </a:xfrm>
        </p:spPr>
        <p:txBody>
          <a:bodyPr/>
          <a:lstStyle>
            <a:lvl1pPr>
              <a:buClr>
                <a:schemeClr val="tx1">
                  <a:lumMod val="65000"/>
                  <a:lumOff val="35000"/>
                </a:schemeClr>
              </a:buClr>
              <a:defRPr>
                <a:solidFill>
                  <a:schemeClr val="bg1"/>
                </a:solidFill>
              </a:defRPr>
            </a:lvl1pPr>
            <a:lvl2pPr>
              <a:buClr>
                <a:schemeClr val="tx1">
                  <a:lumMod val="65000"/>
                  <a:lumOff val="35000"/>
                </a:schemeClr>
              </a:buClr>
              <a:defRPr>
                <a:solidFill>
                  <a:schemeClr val="bg1"/>
                </a:solidFill>
              </a:defRPr>
            </a:lvl2pPr>
            <a:lvl3pPr>
              <a:buClr>
                <a:schemeClr val="tx1">
                  <a:lumMod val="65000"/>
                  <a:lumOff val="35000"/>
                </a:schemeClr>
              </a:buClr>
              <a:defRPr>
                <a:solidFill>
                  <a:schemeClr val="bg1"/>
                </a:solidFill>
              </a:defRPr>
            </a:lvl3pPr>
            <a:lvl4pPr>
              <a:buClr>
                <a:schemeClr val="tx1">
                  <a:lumMod val="65000"/>
                  <a:lumOff val="35000"/>
                </a:schemeClr>
              </a:buClr>
              <a:defRPr>
                <a:solidFill>
                  <a:schemeClr val="bg1"/>
                </a:solidFill>
              </a:defRPr>
            </a:lvl4pPr>
            <a:lvl5pPr>
              <a:buClr>
                <a:schemeClr val="tx1">
                  <a:lumMod val="65000"/>
                  <a:lumOff val="35000"/>
                </a:schemeClr>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3900426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7194" y="0"/>
            <a:ext cx="4188700" cy="5143500"/>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86435"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4572000" y="1203598"/>
            <a:ext cx="432048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3816424" cy="3747864"/>
          </a:xfrm>
        </p:spPr>
        <p:txBody>
          <a:bodyPr/>
          <a:lstStyle>
            <a:lvl1pPr>
              <a:buClr>
                <a:schemeClr val="tx1">
                  <a:lumMod val="65000"/>
                  <a:lumOff val="35000"/>
                </a:schemeClr>
              </a:buClr>
              <a:defRPr>
                <a:solidFill>
                  <a:schemeClr val="bg1"/>
                </a:solidFill>
              </a:defRPr>
            </a:lvl1pPr>
            <a:lvl2pPr>
              <a:buClr>
                <a:schemeClr val="tx1">
                  <a:lumMod val="65000"/>
                  <a:lumOff val="35000"/>
                </a:schemeClr>
              </a:buClr>
              <a:defRPr>
                <a:solidFill>
                  <a:schemeClr val="bg1"/>
                </a:solidFill>
              </a:defRPr>
            </a:lvl2pPr>
            <a:lvl3pPr>
              <a:buClr>
                <a:schemeClr val="tx1">
                  <a:lumMod val="65000"/>
                  <a:lumOff val="35000"/>
                </a:schemeClr>
              </a:buClr>
              <a:defRPr>
                <a:solidFill>
                  <a:schemeClr val="bg1"/>
                </a:solidFill>
              </a:defRPr>
            </a:lvl3pPr>
            <a:lvl4pPr>
              <a:buClr>
                <a:schemeClr val="tx1">
                  <a:lumMod val="65000"/>
                  <a:lumOff val="35000"/>
                </a:schemeClr>
              </a:buClr>
              <a:defRPr>
                <a:solidFill>
                  <a:schemeClr val="bg1"/>
                </a:solidFill>
              </a:defRPr>
            </a:lvl4pPr>
            <a:lvl5pPr>
              <a:buClr>
                <a:schemeClr val="tx1">
                  <a:lumMod val="65000"/>
                  <a:lumOff val="35000"/>
                </a:schemeClr>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38005641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7194" y="0"/>
            <a:ext cx="3643090" cy="5143500"/>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3851920" y="205979"/>
            <a:ext cx="5054995"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851920" y="1203598"/>
            <a:ext cx="504056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3240360" cy="3747864"/>
          </a:xfrm>
        </p:spPr>
        <p:txBody>
          <a:bodyPr/>
          <a:lstStyle>
            <a:lvl1pPr>
              <a:buClr>
                <a:schemeClr val="tx1">
                  <a:lumMod val="65000"/>
                  <a:lumOff val="35000"/>
                </a:schemeClr>
              </a:buClr>
              <a:defRPr>
                <a:solidFill>
                  <a:schemeClr val="bg1"/>
                </a:solidFill>
              </a:defRPr>
            </a:lvl1pPr>
            <a:lvl2pPr>
              <a:buClr>
                <a:schemeClr val="tx1">
                  <a:lumMod val="65000"/>
                  <a:lumOff val="35000"/>
                </a:schemeClr>
              </a:buClr>
              <a:defRPr>
                <a:solidFill>
                  <a:schemeClr val="bg1"/>
                </a:solidFill>
              </a:defRPr>
            </a:lvl2pPr>
            <a:lvl3pPr>
              <a:buClr>
                <a:schemeClr val="tx1">
                  <a:lumMod val="65000"/>
                  <a:lumOff val="35000"/>
                </a:schemeClr>
              </a:buClr>
              <a:defRPr>
                <a:solidFill>
                  <a:schemeClr val="bg1"/>
                </a:solidFill>
              </a:defRPr>
            </a:lvl3pPr>
            <a:lvl4pPr>
              <a:buClr>
                <a:schemeClr val="tx1">
                  <a:lumMod val="65000"/>
                  <a:lumOff val="35000"/>
                </a:schemeClr>
              </a:buClr>
              <a:defRPr>
                <a:solidFill>
                  <a:schemeClr val="bg1"/>
                </a:solidFill>
              </a:defRPr>
            </a:lvl4pPr>
            <a:lvl5pPr>
              <a:buClr>
                <a:schemeClr val="tx1">
                  <a:lumMod val="65000"/>
                  <a:lumOff val="35000"/>
                </a:schemeClr>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28873258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C97DA9-247C-4304-973C-C5AFEA712E32}" type="datetimeFigureOut">
              <a:rPr lang="el-GR" smtClean="0"/>
              <a:t>30/11/2015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931935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CC97DA9-247C-4304-973C-C5AFEA712E32}" type="datetimeFigureOut">
              <a:rPr lang="el-GR" smtClean="0"/>
              <a:t>30/11/2015</a:t>
            </a:fld>
            <a:endParaRPr lang="el-G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E500E66-6A01-4133-A2BB-DB8B08A453A4}" type="slidenum">
              <a:rPr lang="el-GR" smtClean="0"/>
              <a:t>‹#›</a:t>
            </a:fld>
            <a:endParaRPr lang="el-GR"/>
          </a:p>
        </p:txBody>
      </p:sp>
    </p:spTree>
    <p:extLst>
      <p:ext uri="{BB962C8B-B14F-4D97-AF65-F5344CB8AC3E}">
        <p14:creationId xmlns:p14="http://schemas.microsoft.com/office/powerpoint/2010/main" val="2721864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2" r:id="rId5"/>
    <p:sldLayoutId id="2147483661" r:id="rId6"/>
    <p:sldLayoutId id="2147483681" r:id="rId7"/>
    <p:sldLayoutId id="2147483664"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77" r:id="rId18"/>
    <p:sldLayoutId id="2147483678" r:id="rId19"/>
    <p:sldLayoutId id="2147483679" r:id="rId20"/>
    <p:sldLayoutId id="2147483680" r:id="rId21"/>
    <p:sldLayoutId id="2147483682" r:id="rId22"/>
    <p:sldLayoutId id="2147483683" r:id="rId23"/>
    <p:sldLayoutId id="2147483684" r:id="rId2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87474"/>
            <a:ext cx="8229600" cy="68154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897564"/>
            <a:ext cx="8229600" cy="37804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6749176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44.jpeg"/><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43.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microsoft.com/office/2007/relationships/hdphoto" Target="../media/hdphoto4.wdp"/></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www.witnessthepast.gr/" TargetMode="External"/><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467544" y="2211710"/>
            <a:ext cx="8136904" cy="2017390"/>
          </a:xfrm>
        </p:spPr>
        <p:txBody>
          <a:bodyPr>
            <a:normAutofit/>
          </a:bodyPr>
          <a:lstStyle/>
          <a:p>
            <a:pPr>
              <a:spcBef>
                <a:spcPts val="0"/>
              </a:spcBef>
            </a:pPr>
            <a:r>
              <a:rPr lang="el-GR" sz="2400" b="1" dirty="0" smtClean="0">
                <a:solidFill>
                  <a:schemeClr val="tx1"/>
                </a:solidFill>
              </a:rPr>
              <a:t>Ενότητα </a:t>
            </a:r>
            <a:r>
              <a:rPr lang="en-US" sz="2400" b="1" dirty="0" smtClean="0">
                <a:solidFill>
                  <a:schemeClr val="tx1"/>
                </a:solidFill>
              </a:rPr>
              <a:t>4</a:t>
            </a:r>
            <a:r>
              <a:rPr lang="el-GR" sz="2400" dirty="0" smtClean="0">
                <a:solidFill>
                  <a:schemeClr val="tx1"/>
                </a:solidFill>
              </a:rPr>
              <a:t>:</a:t>
            </a:r>
            <a:r>
              <a:rPr lang="en-US" sz="2400" dirty="0" smtClean="0">
                <a:solidFill>
                  <a:schemeClr val="tx1"/>
                </a:solidFill>
              </a:rPr>
              <a:t> </a:t>
            </a:r>
            <a:r>
              <a:rPr lang="el-GR" sz="2400" dirty="0">
                <a:solidFill>
                  <a:schemeClr val="tx1"/>
                </a:solidFill>
              </a:rPr>
              <a:t>Μέθοδοι Ανάλυσης Μεταλλικών </a:t>
            </a:r>
            <a:r>
              <a:rPr lang="el-GR" sz="2400" dirty="0" smtClean="0">
                <a:solidFill>
                  <a:schemeClr val="tx1"/>
                </a:solidFill>
              </a:rPr>
              <a:t>Αντικειμένων</a:t>
            </a:r>
            <a:endParaRPr lang="en-US" sz="2400" dirty="0" smtClean="0">
              <a:solidFill>
                <a:schemeClr val="tx1"/>
              </a:solidFill>
            </a:endParaRPr>
          </a:p>
          <a:p>
            <a:pPr>
              <a:spcBef>
                <a:spcPts val="0"/>
              </a:spcBef>
            </a:pPr>
            <a:r>
              <a:rPr lang="el-GR" sz="1400" dirty="0">
                <a:solidFill>
                  <a:schemeClr val="tx1"/>
                </a:solidFill>
              </a:rPr>
              <a:t/>
            </a:r>
            <a:br>
              <a:rPr lang="el-GR" sz="1400" dirty="0">
                <a:solidFill>
                  <a:schemeClr val="tx1"/>
                </a:solidFill>
              </a:rPr>
            </a:br>
            <a:r>
              <a:rPr lang="el-GR" sz="2200" dirty="0" smtClean="0">
                <a:solidFill>
                  <a:schemeClr val="tx1"/>
                </a:solidFill>
              </a:rPr>
              <a:t>Βασιλική Αργυροπούλου</a:t>
            </a:r>
          </a:p>
          <a:p>
            <a:pPr>
              <a:spcBef>
                <a:spcPts val="0"/>
              </a:spcBef>
            </a:pPr>
            <a:r>
              <a:rPr lang="el-GR" sz="2200" dirty="0" smtClean="0">
                <a:solidFill>
                  <a:schemeClr val="tx1"/>
                </a:solidFill>
              </a:rPr>
              <a:t>Τμήμα Συντήρησης Αρχαιοτήτων &amp; Έργων Τέχνης</a:t>
            </a:r>
            <a:endParaRPr lang="el-GR" sz="2200" dirty="0">
              <a:solidFill>
                <a:schemeClr val="tx1"/>
              </a:solidFill>
            </a:endParaRPr>
          </a:p>
        </p:txBody>
      </p:sp>
      <p:pic>
        <p:nvPicPr>
          <p:cNvPr id="11" name="Picture 10"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80" y="259481"/>
            <a:ext cx="854197" cy="648072"/>
          </a:xfrm>
          <a:prstGeom prst="rect">
            <a:avLst/>
          </a:prstGeom>
        </p:spPr>
      </p:pic>
      <p:pic>
        <p:nvPicPr>
          <p:cNvPr id="13"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32" y="236421"/>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3675" y="414240"/>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15" name="Table 14"/>
          <p:cNvGraphicFramePr>
            <a:graphicFrameLocks noGrp="1"/>
          </p:cNvGraphicFramePr>
          <p:nvPr>
            <p:extLst>
              <p:ext uri="{D42A27DB-BD31-4B8C-83A1-F6EECF244321}">
                <p14:modId xmlns:p14="http://schemas.microsoft.com/office/powerpoint/2010/main" val="1394594067"/>
              </p:ext>
            </p:extLst>
          </p:nvPr>
        </p:nvGraphicFramePr>
        <p:xfrm>
          <a:off x="1724025" y="4351413"/>
          <a:ext cx="5695950" cy="843392"/>
        </p:xfrm>
        <a:graphic>
          <a:graphicData uri="http://schemas.openxmlformats.org/drawingml/2006/table">
            <a:tbl>
              <a:tblPr firstRow="1" firstCol="1" bandRow="1">
                <a:tableStyleId>{2D5ABB26-0587-4C30-8999-92F81FD0307C}</a:tableStyleId>
              </a:tblPr>
              <a:tblGrid>
                <a:gridCol w="2138838"/>
                <a:gridCol w="3557112"/>
              </a:tblGrid>
              <a:tr h="843392">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1806569" y="3630554"/>
            <a:ext cx="1971675" cy="702000"/>
          </a:xfrm>
          <a:prstGeom prst="rect">
            <a:avLst/>
          </a:prstGeom>
          <a:noFill/>
        </p:spPr>
      </p:pic>
      <p:pic>
        <p:nvPicPr>
          <p:cNvPr id="17"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5625"/>
          <a:stretch/>
        </p:blipFill>
        <p:spPr bwMode="auto">
          <a:xfrm>
            <a:off x="3996811" y="3630554"/>
            <a:ext cx="3346093" cy="72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Τίτλος 1"/>
          <p:cNvSpPr>
            <a:spLocks noGrp="1"/>
          </p:cNvSpPr>
          <p:nvPr>
            <p:ph type="ctrTitle"/>
          </p:nvPr>
        </p:nvSpPr>
        <p:spPr>
          <a:xfrm>
            <a:off x="683568" y="1005576"/>
            <a:ext cx="7772400" cy="1102519"/>
          </a:xfrm>
        </p:spPr>
        <p:txBody>
          <a:bodyPr>
            <a:normAutofit/>
          </a:bodyPr>
          <a:lstStyle/>
          <a:p>
            <a:pPr lvl="1" algn="ctr"/>
            <a:r>
              <a:rPr lang="el-GR" sz="3600" b="1" dirty="0" smtClean="0">
                <a:solidFill>
                  <a:schemeClr val="tx1"/>
                </a:solidFill>
                <a:latin typeface="+mn-lt"/>
              </a:rPr>
              <a:t>Συντήρηση Μεταλλικών Αντικειμένων</a:t>
            </a:r>
            <a:endParaRPr lang="el-GR" sz="3600" b="1" dirty="0">
              <a:solidFill>
                <a:schemeClr val="tx1"/>
              </a:solidFill>
              <a:latin typeface="+mn-lt"/>
            </a:endParaRPr>
          </a:p>
        </p:txBody>
      </p:sp>
    </p:spTree>
    <p:extLst>
      <p:ext uri="{BB962C8B-B14F-4D97-AF65-F5344CB8AC3E}">
        <p14:creationId xmlns:p14="http://schemas.microsoft.com/office/powerpoint/2010/main" val="1691188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564" t="1238" r="12345"/>
          <a:stretch/>
        </p:blipFill>
        <p:spPr>
          <a:xfrm>
            <a:off x="4283968" y="699542"/>
            <a:ext cx="4252543" cy="4032448"/>
          </a:xfrm>
        </p:spPr>
      </p:pic>
      <p:sp>
        <p:nvSpPr>
          <p:cNvPr id="3" name="Content Placeholder 2"/>
          <p:cNvSpPr>
            <a:spLocks noGrp="1"/>
          </p:cNvSpPr>
          <p:nvPr>
            <p:ph idx="13"/>
          </p:nvPr>
        </p:nvSpPr>
        <p:spPr>
          <a:xfrm>
            <a:off x="323528" y="627534"/>
            <a:ext cx="3024336" cy="4323928"/>
          </a:xfrm>
        </p:spPr>
        <p:txBody>
          <a:bodyPr>
            <a:normAutofit/>
          </a:bodyPr>
          <a:lstStyle/>
          <a:p>
            <a:pPr marL="0" indent="0">
              <a:buNone/>
            </a:pPr>
            <a:r>
              <a:rPr lang="el-GR" sz="2800" dirty="0" smtClean="0"/>
              <a:t>Ακτινογράφηση (ακτινών </a:t>
            </a:r>
            <a:r>
              <a:rPr lang="el-GR" sz="2800" dirty="0"/>
              <a:t>Χ)</a:t>
            </a:r>
            <a:r>
              <a:rPr lang="en-US" sz="2800" dirty="0"/>
              <a:t>–</a:t>
            </a:r>
            <a:r>
              <a:rPr lang="el-GR" sz="2800" dirty="0"/>
              <a:t>Ταυτοποίηση της κατάστασης και των τεχνολογικών πληροφοριών των αντικειμένων</a:t>
            </a:r>
          </a:p>
        </p:txBody>
      </p:sp>
      <p:sp>
        <p:nvSpPr>
          <p:cNvPr id="4" name="TextBox 3"/>
          <p:cNvSpPr txBox="1"/>
          <p:nvPr/>
        </p:nvSpPr>
        <p:spPr>
          <a:xfrm>
            <a:off x="4716016" y="4681834"/>
            <a:ext cx="3240360" cy="461665"/>
          </a:xfrm>
          <a:prstGeom prst="rect">
            <a:avLst/>
          </a:prstGeom>
          <a:no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3526821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sz="3600" dirty="0" smtClean="0"/>
              <a:t>Ακτινογράφηση</a:t>
            </a:r>
            <a:r>
              <a:rPr lang="en-GB" altLang="el-GR" sz="3600" dirty="0" smtClean="0"/>
              <a:t> (</a:t>
            </a:r>
            <a:r>
              <a:rPr lang="el-GR" altLang="el-GR" sz="3600" dirty="0" smtClean="0"/>
              <a:t>μη-επεμβατική</a:t>
            </a:r>
            <a:r>
              <a:rPr lang="en-GB" altLang="el-GR" sz="3600" dirty="0" smtClean="0"/>
              <a:t>)</a:t>
            </a:r>
            <a:endParaRPr lang="el-GR" sz="3600" dirty="0"/>
          </a:p>
        </p:txBody>
      </p:sp>
      <p:sp>
        <p:nvSpPr>
          <p:cNvPr id="3" name="Content Placeholder 2"/>
          <p:cNvSpPr>
            <a:spLocks noGrp="1"/>
          </p:cNvSpPr>
          <p:nvPr>
            <p:ph idx="1"/>
          </p:nvPr>
        </p:nvSpPr>
        <p:spPr>
          <a:xfrm>
            <a:off x="457200" y="1059582"/>
            <a:ext cx="8229600" cy="4083918"/>
          </a:xfrm>
        </p:spPr>
        <p:txBody>
          <a:bodyPr>
            <a:noAutofit/>
          </a:bodyPr>
          <a:lstStyle/>
          <a:p>
            <a:r>
              <a:rPr lang="el-GR" altLang="el-GR" sz="2000" dirty="0" smtClean="0">
                <a:cs typeface="Times New Roman" panose="02020603050405020304" pitchFamily="18" charset="0"/>
              </a:rPr>
              <a:t>Ιδιαίτερα </a:t>
            </a:r>
            <a:r>
              <a:rPr lang="el-GR" altLang="el-GR" sz="2000" dirty="0">
                <a:cs typeface="Times New Roman" panose="02020603050405020304" pitchFamily="18" charset="0"/>
              </a:rPr>
              <a:t>σημαντική και διαδεδομένη τεχνική.</a:t>
            </a:r>
          </a:p>
          <a:p>
            <a:r>
              <a:rPr lang="el-GR" altLang="el-GR" sz="2000" dirty="0" smtClean="0">
                <a:cs typeface="Times New Roman" panose="02020603050405020304" pitchFamily="18" charset="0"/>
              </a:rPr>
              <a:t>Εφαρμόζεται </a:t>
            </a:r>
            <a:r>
              <a:rPr lang="el-GR" altLang="el-GR" sz="2000" dirty="0">
                <a:cs typeface="Times New Roman" panose="02020603050405020304" pitchFamily="18" charset="0"/>
              </a:rPr>
              <a:t>για τον προσδιορισμό τεχνολογικών λεπτομερειών του αντικειμένου, όπως τα χαρακτηριστικά της επιφάνειας (διαστάσεις, σχήμα), η διακόσμηση, η ύπαρξη συνδέσμων κ.λπ.</a:t>
            </a:r>
            <a:endParaRPr lang="en-GB" altLang="el-GR" sz="2000" dirty="0">
              <a:cs typeface="Times New Roman" panose="02020603050405020304" pitchFamily="18" charset="0"/>
            </a:endParaRPr>
          </a:p>
          <a:p>
            <a:r>
              <a:rPr lang="el-GR" altLang="el-GR" sz="2000" dirty="0" smtClean="0">
                <a:cs typeface="Times New Roman" panose="02020603050405020304" pitchFamily="18" charset="0"/>
              </a:rPr>
              <a:t>Μπορεί </a:t>
            </a:r>
            <a:r>
              <a:rPr lang="el-GR" altLang="el-GR" sz="2000" dirty="0">
                <a:cs typeface="Times New Roman" panose="02020603050405020304" pitchFamily="18" charset="0"/>
              </a:rPr>
              <a:t>να προσδιορίσει την τεχνική κατασκευής ή επεξεργασίας του αντικειμένου π.χ. αν ήταν χυτευμένο ή σφυρηλατημένο ή μορφοποιημένο σε τόρνο.</a:t>
            </a:r>
          </a:p>
          <a:p>
            <a:r>
              <a:rPr lang="el-GR" altLang="el-GR" sz="2000" dirty="0" smtClean="0">
                <a:cs typeface="Times New Roman" panose="02020603050405020304" pitchFamily="18" charset="0"/>
              </a:rPr>
              <a:t>Προσφέρει </a:t>
            </a:r>
            <a:r>
              <a:rPr lang="el-GR" altLang="el-GR" sz="2000" dirty="0">
                <a:cs typeface="Times New Roman" panose="02020603050405020304" pitchFamily="18" charset="0"/>
              </a:rPr>
              <a:t>έμμεσες πληροφορίες για τη σύσταση του κράματος κατασκευής (ένταση αποτύπωσης επιφανειακών εγχαράξεων, εντοπισμός μολύβδου στο κράμα).</a:t>
            </a:r>
          </a:p>
          <a:p>
            <a:endParaRPr lang="el-GR" altLang="el-GR" sz="2000" dirty="0">
              <a:cs typeface="Times New Roman" panose="02020603050405020304" pitchFamily="18" charset="0"/>
            </a:endParaRPr>
          </a:p>
          <a:p>
            <a:pPr marL="0" indent="0">
              <a:buNone/>
            </a:pPr>
            <a:r>
              <a:rPr lang="en-US" altLang="el-GR" sz="2000" dirty="0">
                <a:cs typeface="Times New Roman" panose="02020603050405020304" pitchFamily="18" charset="0"/>
              </a:rPr>
              <a:t>	</a:t>
            </a:r>
            <a:endParaRPr lang="el-GR" altLang="el-GR" sz="2000" dirty="0">
              <a:cs typeface="Times New Roman" panose="02020603050405020304" pitchFamily="18" charset="0"/>
            </a:endParaRPr>
          </a:p>
          <a:p>
            <a:pPr marL="0" indent="0">
              <a:buNone/>
            </a:pPr>
            <a:endParaRPr lang="en-GB" altLang="el-GR" sz="2000" dirty="0">
              <a:cs typeface="Times New Roman" panose="02020603050405020304" pitchFamily="18" charset="0"/>
            </a:endParaRPr>
          </a:p>
          <a:p>
            <a:pPr marL="0" indent="0">
              <a:buNone/>
            </a:pPr>
            <a:endParaRPr lang="el-GR" sz="2000" dirty="0"/>
          </a:p>
        </p:txBody>
      </p:sp>
    </p:spTree>
    <p:extLst>
      <p:ext uri="{BB962C8B-B14F-4D97-AF65-F5344CB8AC3E}">
        <p14:creationId xmlns:p14="http://schemas.microsoft.com/office/powerpoint/2010/main" val="4211345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sz="3600" dirty="0" smtClean="0"/>
              <a:t>Ακτινογράφηση</a:t>
            </a:r>
            <a:r>
              <a:rPr lang="en-GB" altLang="el-GR" sz="3600" dirty="0" smtClean="0"/>
              <a:t> (</a:t>
            </a:r>
            <a:r>
              <a:rPr lang="el-GR" altLang="el-GR" sz="3600" dirty="0" smtClean="0"/>
              <a:t>μη-επεμβατική</a:t>
            </a:r>
            <a:r>
              <a:rPr lang="en-GB" altLang="el-GR" sz="3600" dirty="0" smtClean="0"/>
              <a:t>)</a:t>
            </a:r>
            <a:endParaRPr lang="el-GR" sz="3600" dirty="0"/>
          </a:p>
        </p:txBody>
      </p:sp>
      <p:sp>
        <p:nvSpPr>
          <p:cNvPr id="3" name="Content Placeholder 2"/>
          <p:cNvSpPr>
            <a:spLocks noGrp="1"/>
          </p:cNvSpPr>
          <p:nvPr>
            <p:ph idx="1"/>
          </p:nvPr>
        </p:nvSpPr>
        <p:spPr>
          <a:xfrm>
            <a:off x="457200" y="1059582"/>
            <a:ext cx="8229600" cy="4083918"/>
          </a:xfrm>
        </p:spPr>
        <p:txBody>
          <a:bodyPr>
            <a:noAutofit/>
          </a:bodyPr>
          <a:lstStyle/>
          <a:p>
            <a:r>
              <a:rPr lang="el-GR" altLang="el-GR" sz="2000" dirty="0" smtClean="0">
                <a:cs typeface="Times New Roman" panose="02020603050405020304" pitchFamily="18" charset="0"/>
              </a:rPr>
              <a:t>Απεικονίζει </a:t>
            </a:r>
            <a:r>
              <a:rPr lang="el-GR" altLang="el-GR" sz="2000" dirty="0">
                <a:cs typeface="Times New Roman" panose="02020603050405020304" pitchFamily="18" charset="0"/>
              </a:rPr>
              <a:t>με σαφήνεια το αρχικό σχήμα και διαστάσεις του αντικειμένου, καθώς τα σιδηρά αντικείμενα παρουσιάζουν διόγκωση και παραμόρφωση λόγω του σχηματισμού στρωμάτων προϊόντων διάβρωσης με προσροφημένο υλικό από το περιβάλλον ταφής σε εδαφικό περιβάλλον ή συμπηγμάτων σε ενάλιο.</a:t>
            </a:r>
          </a:p>
          <a:p>
            <a:r>
              <a:rPr lang="el-GR" altLang="el-GR" sz="2000" dirty="0" smtClean="0">
                <a:cs typeface="Times New Roman" panose="02020603050405020304" pitchFamily="18" charset="0"/>
              </a:rPr>
              <a:t>Προσδιορίζει </a:t>
            </a:r>
            <a:r>
              <a:rPr lang="el-GR" altLang="el-GR" sz="2000" dirty="0">
                <a:cs typeface="Times New Roman" panose="02020603050405020304" pitchFamily="18" charset="0"/>
              </a:rPr>
              <a:t>την κατάσταση διατήρησης του αντικειμένου: παρουσία ή μη συμπαγούς μεταλλικού πυρήνα, πάχος και έκταση στρωμάτων διάβρωσης, ρωγμές σφραγισμένες στα στρώματα διάβρωσης.</a:t>
            </a:r>
          </a:p>
          <a:p>
            <a:r>
              <a:rPr lang="el-GR" altLang="el-GR" sz="2000" dirty="0" smtClean="0">
                <a:cs typeface="Times New Roman" panose="02020603050405020304" pitchFamily="18" charset="0"/>
              </a:rPr>
              <a:t>Προσδιορίζει </a:t>
            </a:r>
            <a:r>
              <a:rPr lang="el-GR" altLang="el-GR" sz="2000" dirty="0">
                <a:cs typeface="Times New Roman" panose="02020603050405020304" pitchFamily="18" charset="0"/>
              </a:rPr>
              <a:t>τις παραμέτρους για διερευνητικό καθαρισμό και βοηθά στην επιλογή αντικειμένων για καθαρισμό.</a:t>
            </a:r>
            <a:endParaRPr lang="en-US" altLang="el-GR" sz="2000" dirty="0">
              <a:cs typeface="Times New Roman" panose="02020603050405020304" pitchFamily="18" charset="0"/>
            </a:endParaRPr>
          </a:p>
          <a:p>
            <a:pPr marL="0" indent="0">
              <a:buNone/>
            </a:pPr>
            <a:endParaRPr lang="el-GR" altLang="el-GR" sz="2000" dirty="0">
              <a:cs typeface="Times New Roman" panose="02020603050405020304" pitchFamily="18" charset="0"/>
            </a:endParaRPr>
          </a:p>
          <a:p>
            <a:pPr marL="0" indent="0">
              <a:buNone/>
            </a:pPr>
            <a:r>
              <a:rPr lang="el-GR" altLang="el-GR" sz="2000" dirty="0">
                <a:cs typeface="Times New Roman" panose="02020603050405020304" pitchFamily="18" charset="0"/>
              </a:rPr>
              <a:t> </a:t>
            </a:r>
          </a:p>
          <a:p>
            <a:pPr marL="0" indent="0">
              <a:buNone/>
            </a:pPr>
            <a:r>
              <a:rPr lang="en-US" altLang="el-GR" sz="2000" dirty="0">
                <a:cs typeface="Times New Roman" panose="02020603050405020304" pitchFamily="18" charset="0"/>
              </a:rPr>
              <a:t>	</a:t>
            </a:r>
            <a:endParaRPr lang="el-GR" altLang="el-GR" sz="2000" dirty="0">
              <a:cs typeface="Times New Roman" panose="02020603050405020304" pitchFamily="18" charset="0"/>
            </a:endParaRPr>
          </a:p>
          <a:p>
            <a:pPr marL="0" indent="0">
              <a:buNone/>
            </a:pPr>
            <a:endParaRPr lang="en-GB" altLang="el-GR" sz="2000" dirty="0">
              <a:cs typeface="Times New Roman" panose="02020603050405020304" pitchFamily="18" charset="0"/>
            </a:endParaRPr>
          </a:p>
          <a:p>
            <a:pPr marL="0" indent="0">
              <a:buNone/>
            </a:pPr>
            <a:endParaRPr lang="el-GR" sz="2000" dirty="0"/>
          </a:p>
        </p:txBody>
      </p:sp>
    </p:spTree>
    <p:extLst>
      <p:ext uri="{BB962C8B-B14F-4D97-AF65-F5344CB8AC3E}">
        <p14:creationId xmlns:p14="http://schemas.microsoft.com/office/powerpoint/2010/main" val="40209519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7353" y="267494"/>
            <a:ext cx="4211960" cy="857250"/>
          </a:xfrm>
        </p:spPr>
        <p:txBody>
          <a:bodyPr>
            <a:noAutofit/>
          </a:bodyPr>
          <a:lstStyle/>
          <a:p>
            <a:r>
              <a:rPr lang="el-GR" sz="2700" dirty="0" smtClean="0">
                <a:solidFill>
                  <a:schemeClr val="bg1"/>
                </a:solidFill>
              </a:rPr>
              <a:t>Φορητό σύστημα ακτινογράφησης (ακτίνων Χ) στο ΤΕΙ Αθήνας</a:t>
            </a:r>
            <a:endParaRPr lang="el-GR" sz="2700"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5" y="108000"/>
            <a:ext cx="3347864" cy="4463819"/>
          </a:xfrm>
        </p:spPr>
      </p:pic>
      <p:sp>
        <p:nvSpPr>
          <p:cNvPr id="3" name="Content Placeholder 2"/>
          <p:cNvSpPr>
            <a:spLocks noGrp="1"/>
          </p:cNvSpPr>
          <p:nvPr>
            <p:ph sz="half" idx="4294967295"/>
          </p:nvPr>
        </p:nvSpPr>
        <p:spPr>
          <a:xfrm>
            <a:off x="5105400" y="1563638"/>
            <a:ext cx="4038600" cy="2887716"/>
          </a:xfrm>
        </p:spPr>
        <p:txBody>
          <a:bodyPr>
            <a:noAutofit/>
          </a:bodyPr>
          <a:lstStyle/>
          <a:p>
            <a:pPr fontAlgn="base">
              <a:lnSpc>
                <a:spcPct val="150000"/>
              </a:lnSpc>
              <a:spcAft>
                <a:spcPct val="0"/>
              </a:spcAft>
              <a:buClr>
                <a:schemeClr val="bg1"/>
              </a:buClr>
              <a:buSzPct val="100000"/>
            </a:pPr>
            <a:r>
              <a:rPr lang="el-GR" altLang="el-GR" sz="2000" dirty="0" smtClean="0">
                <a:solidFill>
                  <a:schemeClr val="bg1"/>
                </a:solidFill>
              </a:rPr>
              <a:t>Το φορητό σωληνωτό σύστημα στήριξης </a:t>
            </a:r>
            <a:r>
              <a:rPr lang="en-US" altLang="el-GR" sz="2000" dirty="0" smtClean="0">
                <a:solidFill>
                  <a:schemeClr val="bg1"/>
                </a:solidFill>
              </a:rPr>
              <a:t>(1344-D) </a:t>
            </a:r>
            <a:r>
              <a:rPr lang="el-GR" altLang="el-GR" sz="2000" dirty="0" smtClean="0">
                <a:solidFill>
                  <a:schemeClr val="bg1"/>
                </a:solidFill>
              </a:rPr>
              <a:t>και η πηγή       της ακτινοβολίας τοποθετούνται σε απλά κιβώτια. </a:t>
            </a:r>
            <a:endParaRPr lang="en-US" altLang="el-GR" sz="2000" dirty="0" smtClean="0">
              <a:solidFill>
                <a:schemeClr val="bg1"/>
              </a:solidFill>
            </a:endParaRPr>
          </a:p>
          <a:p>
            <a:pPr fontAlgn="base">
              <a:lnSpc>
                <a:spcPct val="150000"/>
              </a:lnSpc>
              <a:spcAft>
                <a:spcPct val="0"/>
              </a:spcAft>
              <a:buClr>
                <a:schemeClr val="bg1"/>
              </a:buClr>
              <a:buSzPct val="100000"/>
            </a:pPr>
            <a:r>
              <a:rPr lang="el-GR" altLang="el-GR" sz="2000" dirty="0" smtClean="0">
                <a:solidFill>
                  <a:schemeClr val="bg1"/>
                </a:solidFill>
              </a:rPr>
              <a:t>Ευκολία στη μεταφορά και τη συναρμολόγηση επί τόπου</a:t>
            </a:r>
            <a:r>
              <a:rPr lang="en-US" altLang="el-GR" sz="2000" dirty="0" smtClean="0">
                <a:solidFill>
                  <a:schemeClr val="bg1"/>
                </a:solidFill>
              </a:rPr>
              <a:t>. </a:t>
            </a:r>
            <a:endParaRPr lang="el-GR" altLang="el-GR" sz="2000" dirty="0" smtClean="0">
              <a:solidFill>
                <a:schemeClr val="bg1"/>
              </a:solidFill>
            </a:endParaRPr>
          </a:p>
          <a:p>
            <a:pPr>
              <a:buClr>
                <a:schemeClr val="tx1">
                  <a:lumMod val="65000"/>
                  <a:lumOff val="35000"/>
                </a:schemeClr>
              </a:buClr>
              <a:buSzPct val="100000"/>
            </a:pPr>
            <a:endParaRPr lang="el-GR" sz="2000" dirty="0"/>
          </a:p>
        </p:txBody>
      </p:sp>
      <p:sp>
        <p:nvSpPr>
          <p:cNvPr id="5" name="TextBox 4"/>
          <p:cNvSpPr txBox="1"/>
          <p:nvPr/>
        </p:nvSpPr>
        <p:spPr>
          <a:xfrm>
            <a:off x="827584" y="4643363"/>
            <a:ext cx="3347864" cy="500137"/>
          </a:xfrm>
          <a:prstGeom prst="rect">
            <a:avLst/>
          </a:prstGeom>
          <a:solidFill>
            <a:schemeClr val="bg1">
              <a:lumMod val="95000"/>
            </a:schemeClr>
          </a:solidFill>
        </p:spPr>
        <p:txBody>
          <a:bodyPr wrap="square" lIns="68580" tIns="34290" rIns="68580" bIns="34290" rtlCol="0">
            <a:spAutoFit/>
          </a:bodyPr>
          <a:lstStyle/>
          <a:p>
            <a:pPr algn="ctr"/>
            <a:r>
              <a:rPr lang="en-GB" altLang="el-GR" sz="1400" dirty="0" smtClean="0">
                <a:solidFill>
                  <a:schemeClr val="tx1">
                    <a:lumMod val="75000"/>
                    <a:lumOff val="25000"/>
                  </a:schemeClr>
                </a:solidFill>
              </a:rPr>
              <a:t>©</a:t>
            </a:r>
            <a:r>
              <a:rPr lang="el-GR" altLang="el-GR" sz="1400" dirty="0" smtClean="0">
                <a:solidFill>
                  <a:schemeClr val="tx1">
                    <a:lumMod val="75000"/>
                    <a:lumOff val="25000"/>
                  </a:schemeClr>
                </a:solidFill>
              </a:rPr>
              <a:t>Εταιρεία Μεσσηνιακών Αρχαιολογικών Σπουδών και ΤΕΙ Αθήνας</a:t>
            </a:r>
            <a:endParaRPr lang="el-GR" sz="1400" dirty="0">
              <a:solidFill>
                <a:schemeClr val="tx1">
                  <a:lumMod val="75000"/>
                  <a:lumOff val="25000"/>
                </a:schemeClr>
              </a:solidFill>
            </a:endParaRPr>
          </a:p>
        </p:txBody>
      </p:sp>
    </p:spTree>
    <p:extLst>
      <p:ext uri="{BB962C8B-B14F-4D97-AF65-F5344CB8AC3E}">
        <p14:creationId xmlns:p14="http://schemas.microsoft.com/office/powerpoint/2010/main" val="3175059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a:bodyPr>
          <a:lstStyle/>
          <a:p>
            <a:r>
              <a:rPr lang="el-GR" altLang="el-GR" sz="3200" dirty="0" smtClean="0"/>
              <a:t>Κανόνες </a:t>
            </a:r>
            <a:r>
              <a:rPr lang="el-GR" altLang="el-GR" sz="3200" dirty="0"/>
              <a:t>Ασφαλείας</a:t>
            </a:r>
          </a:p>
        </p:txBody>
      </p:sp>
      <p:sp>
        <p:nvSpPr>
          <p:cNvPr id="111619" name="Rectangle 3"/>
          <p:cNvSpPr>
            <a:spLocks noGrp="1" noChangeArrowheads="1"/>
          </p:cNvSpPr>
          <p:nvPr>
            <p:ph idx="1"/>
          </p:nvPr>
        </p:nvSpPr>
        <p:spPr>
          <a:xfrm>
            <a:off x="457200" y="1200150"/>
            <a:ext cx="6419056" cy="3819871"/>
          </a:xfrm>
        </p:spPr>
        <p:txBody>
          <a:bodyPr>
            <a:normAutofit/>
          </a:bodyPr>
          <a:lstStyle/>
          <a:p>
            <a:pPr algn="just">
              <a:buNone/>
            </a:pPr>
            <a:r>
              <a:rPr lang="el-GR" sz="2000" dirty="0"/>
              <a:t>Λειτουργία αποκλειστικά από Τεχνολόγο Ακτινολόγο</a:t>
            </a:r>
          </a:p>
          <a:p>
            <a:pPr algn="just">
              <a:buNone/>
            </a:pPr>
            <a:r>
              <a:rPr lang="el-GR" altLang="el-GR" sz="2000" dirty="0"/>
              <a:t>Τοποθέτηση σε χώρο που περικλείεται από τοίχους.</a:t>
            </a:r>
            <a:r>
              <a:rPr lang="en-GB" altLang="el-GR" sz="2000" dirty="0"/>
              <a:t> </a:t>
            </a:r>
          </a:p>
          <a:p>
            <a:pPr algn="just">
              <a:lnSpc>
                <a:spcPct val="90000"/>
              </a:lnSpc>
            </a:pPr>
            <a:r>
              <a:rPr lang="el-GR" altLang="el-GR" sz="2000" dirty="0"/>
              <a:t>Απαγορεύεται η παρουσία ανθρώπων σε χώρους στον από κάτω όροφο. </a:t>
            </a:r>
            <a:endParaRPr lang="en-US" altLang="el-GR" sz="2000" dirty="0"/>
          </a:p>
          <a:p>
            <a:pPr algn="just">
              <a:lnSpc>
                <a:spcPct val="90000"/>
              </a:lnSpc>
            </a:pPr>
            <a:r>
              <a:rPr lang="el-GR" altLang="el-GR" sz="2000" dirty="0"/>
              <a:t>Το καλώδιο του διακόπτη έκθεσης πρέπει να έχει μήκος τουλάχιστον 10 μέτρων.</a:t>
            </a:r>
            <a:endParaRPr lang="en-GB" altLang="el-GR" sz="2000" dirty="0"/>
          </a:p>
          <a:p>
            <a:pPr algn="just">
              <a:lnSpc>
                <a:spcPct val="90000"/>
              </a:lnSpc>
            </a:pPr>
            <a:r>
              <a:rPr lang="el-GR" altLang="el-GR" sz="2000" dirty="0"/>
              <a:t>Χρήση ποδιάς επενδεδυμένης με μόλυβδο.</a:t>
            </a:r>
            <a:endParaRPr lang="el-GR" altLang="el-GR" sz="2300" dirty="0"/>
          </a:p>
        </p:txBody>
      </p:sp>
      <p:pic>
        <p:nvPicPr>
          <p:cNvPr id="111620" name="Picture 4" descr="radiation signs 00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89390" y="1314474"/>
            <a:ext cx="1634728" cy="165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120251"/>
      </p:ext>
    </p:extLst>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 y="252000"/>
            <a:ext cx="4320480" cy="857250"/>
          </a:xfrm>
        </p:spPr>
        <p:txBody>
          <a:bodyPr>
            <a:noAutofit/>
          </a:bodyPr>
          <a:lstStyle/>
          <a:p>
            <a:r>
              <a:rPr lang="el-GR" sz="2700" dirty="0" smtClean="0">
                <a:solidFill>
                  <a:schemeClr val="bg1"/>
                </a:solidFill>
              </a:rPr>
              <a:t>Ακτινογράφηση (ακτίνων Χ) στο Μουσείο της Αρχαίας Μεσσήνης</a:t>
            </a:r>
            <a:endParaRPr lang="el-GR" sz="2700"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679089" y="865950"/>
            <a:ext cx="4321175" cy="3239206"/>
          </a:xfrm>
        </p:spPr>
      </p:pic>
      <p:sp>
        <p:nvSpPr>
          <p:cNvPr id="3" name="Text Placeholder 2"/>
          <p:cNvSpPr>
            <a:spLocks noGrp="1"/>
          </p:cNvSpPr>
          <p:nvPr>
            <p:ph idx="13"/>
          </p:nvPr>
        </p:nvSpPr>
        <p:spPr>
          <a:xfrm>
            <a:off x="179512" y="1275606"/>
            <a:ext cx="4032448" cy="3675856"/>
          </a:xfrm>
        </p:spPr>
        <p:txBody>
          <a:bodyPr>
            <a:noAutofit/>
          </a:bodyPr>
          <a:lstStyle/>
          <a:p>
            <a:pPr marL="269081" indent="-269081" defTabSz="717947">
              <a:buClr>
                <a:schemeClr val="bg1"/>
              </a:buClr>
            </a:pPr>
            <a:r>
              <a:rPr lang="el-GR" altLang="el-GR" sz="2000" dirty="0"/>
              <a:t>Εξέταση</a:t>
            </a:r>
            <a:r>
              <a:rPr lang="en-US" altLang="el-GR" sz="2000" dirty="0"/>
              <a:t>: 1000 </a:t>
            </a:r>
            <a:r>
              <a:rPr lang="el-GR" altLang="el-GR" sz="2000" dirty="0"/>
              <a:t>αντικείμενα</a:t>
            </a:r>
            <a:endParaRPr lang="en-US" altLang="el-GR" sz="2000" dirty="0"/>
          </a:p>
          <a:p>
            <a:pPr marL="269081" indent="-269081" defTabSz="717947">
              <a:buClr>
                <a:schemeClr val="bg1"/>
              </a:buClr>
            </a:pPr>
            <a:r>
              <a:rPr lang="el-GR" altLang="el-GR" sz="2000" dirty="0"/>
              <a:t>Λειτουργία</a:t>
            </a:r>
            <a:r>
              <a:rPr lang="en-US" altLang="el-GR" sz="2000" dirty="0"/>
              <a:t>: 8 </a:t>
            </a:r>
            <a:r>
              <a:rPr lang="el-GR" altLang="el-GR" sz="2000" dirty="0"/>
              <a:t>ώρες για </a:t>
            </a:r>
            <a:r>
              <a:rPr lang="en-US" altLang="el-GR" sz="2000" dirty="0"/>
              <a:t>2 </a:t>
            </a:r>
            <a:r>
              <a:rPr lang="el-GR" altLang="el-GR" sz="2000" dirty="0"/>
              <a:t>ημέρες</a:t>
            </a:r>
            <a:endParaRPr lang="en-US" altLang="el-GR" sz="2000" dirty="0"/>
          </a:p>
          <a:p>
            <a:pPr marL="269081" indent="-269081" defTabSz="717947">
              <a:buClr>
                <a:schemeClr val="bg1"/>
              </a:buClr>
            </a:pPr>
            <a:r>
              <a:rPr lang="el-GR" altLang="el-GR" sz="2000" dirty="0"/>
              <a:t>Αναλώσιμα</a:t>
            </a:r>
            <a:r>
              <a:rPr lang="en-US" altLang="el-GR" sz="2000" dirty="0"/>
              <a:t>: 85 </a:t>
            </a:r>
            <a:r>
              <a:rPr lang="el-GR" altLang="el-GR" sz="2000" dirty="0"/>
              <a:t>ραδιογραφικά φιλμ</a:t>
            </a:r>
            <a:r>
              <a:rPr lang="en-US" altLang="el-GR" sz="2000" dirty="0"/>
              <a:t>, 8 </a:t>
            </a:r>
            <a:r>
              <a:rPr lang="el-GR" altLang="el-GR" sz="2000" dirty="0"/>
              <a:t>μπουκάλια υγρού ανάπτυξης</a:t>
            </a:r>
            <a:r>
              <a:rPr lang="en-US" altLang="el-GR" sz="2000" dirty="0"/>
              <a:t>, 5 </a:t>
            </a:r>
            <a:r>
              <a:rPr lang="el-GR" altLang="el-GR" sz="2000" dirty="0"/>
              <a:t>μπουκάλια υγρού στερέωσης</a:t>
            </a:r>
            <a:r>
              <a:rPr lang="en-US" altLang="el-GR" sz="2000" dirty="0"/>
              <a:t>.</a:t>
            </a:r>
          </a:p>
          <a:p>
            <a:pPr marL="269081" indent="-269081" defTabSz="717947">
              <a:buClr>
                <a:schemeClr val="bg1"/>
              </a:buClr>
            </a:pPr>
            <a:r>
              <a:rPr lang="el-GR" altLang="el-GR" sz="2000" dirty="0"/>
              <a:t>Γενικές παράμετροι λειτουργίας:</a:t>
            </a:r>
          </a:p>
          <a:p>
            <a:pPr lvl="1" defTabSz="717947">
              <a:buClr>
                <a:schemeClr val="bg1"/>
              </a:buClr>
            </a:pPr>
            <a:r>
              <a:rPr lang="el-GR" altLang="el-GR" sz="1600" dirty="0" smtClean="0"/>
              <a:t>Απόσταση </a:t>
            </a:r>
            <a:r>
              <a:rPr lang="el-GR" altLang="el-GR" sz="1600" dirty="0"/>
              <a:t>λυχνίας από ραδιογραφική πλάκα</a:t>
            </a:r>
            <a:r>
              <a:rPr lang="en-US" altLang="el-GR" sz="1600" dirty="0"/>
              <a:t>: 75</a:t>
            </a:r>
            <a:r>
              <a:rPr lang="el-GR" altLang="el-GR" sz="1600" dirty="0"/>
              <a:t>εκ</a:t>
            </a:r>
            <a:endParaRPr lang="en-US" altLang="el-GR" sz="1600" dirty="0"/>
          </a:p>
          <a:p>
            <a:pPr lvl="1" defTabSz="717947">
              <a:buClr>
                <a:schemeClr val="bg1"/>
              </a:buClr>
            </a:pPr>
            <a:r>
              <a:rPr lang="el-GR" altLang="el-GR" sz="1600" dirty="0" smtClean="0"/>
              <a:t>Διόρθωση </a:t>
            </a:r>
            <a:r>
              <a:rPr lang="el-GR" altLang="el-GR" sz="1600" dirty="0"/>
              <a:t>έντασης με την τοπική γραμμή στα </a:t>
            </a:r>
            <a:r>
              <a:rPr lang="en-US" altLang="el-GR" sz="1600" dirty="0"/>
              <a:t>70kV.</a:t>
            </a:r>
          </a:p>
          <a:p>
            <a:pPr lvl="1"/>
            <a:endParaRPr lang="el-GR" sz="4400" dirty="0"/>
          </a:p>
        </p:txBody>
      </p:sp>
      <p:sp>
        <p:nvSpPr>
          <p:cNvPr id="5" name="TextBox 4"/>
          <p:cNvSpPr txBox="1"/>
          <p:nvPr/>
        </p:nvSpPr>
        <p:spPr>
          <a:xfrm>
            <a:off x="5220073" y="4646140"/>
            <a:ext cx="3240360" cy="500137"/>
          </a:xfrm>
          <a:prstGeom prst="rect">
            <a:avLst/>
          </a:prstGeom>
          <a:solidFill>
            <a:schemeClr val="bg1">
              <a:lumMod val="95000"/>
            </a:schemeClr>
          </a:solidFill>
        </p:spPr>
        <p:txBody>
          <a:bodyPr wrap="square" lIns="68580" tIns="34290" rIns="68580" bIns="34290" rtlCol="0">
            <a:spAutoFit/>
          </a:bodyPr>
          <a:lstStyle/>
          <a:p>
            <a:pPr algn="ctr"/>
            <a:r>
              <a:rPr lang="en-GB" altLang="el-GR" sz="1400" dirty="0" smtClean="0">
                <a:solidFill>
                  <a:schemeClr val="tx1">
                    <a:lumMod val="75000"/>
                    <a:lumOff val="25000"/>
                  </a:schemeClr>
                </a:solidFill>
              </a:rPr>
              <a:t>©</a:t>
            </a:r>
            <a:r>
              <a:rPr lang="el-GR" altLang="el-GR" sz="1400" dirty="0" smtClean="0">
                <a:solidFill>
                  <a:schemeClr val="tx1">
                    <a:lumMod val="75000"/>
                    <a:lumOff val="25000"/>
                  </a:schemeClr>
                </a:solidFill>
              </a:rPr>
              <a:t>Εταιρεία Μεσσηνιακών Αρχαιολογικών Σπουδών και ΤΕΙ Αθήνας</a:t>
            </a:r>
            <a:endParaRPr lang="el-GR" sz="1400" dirty="0">
              <a:solidFill>
                <a:schemeClr val="tx1">
                  <a:lumMod val="75000"/>
                  <a:lumOff val="25000"/>
                </a:schemeClr>
              </a:solidFill>
            </a:endParaRPr>
          </a:p>
        </p:txBody>
      </p:sp>
    </p:spTree>
    <p:extLst>
      <p:ext uri="{BB962C8B-B14F-4D97-AF65-F5344CB8AC3E}">
        <p14:creationId xmlns:p14="http://schemas.microsoft.com/office/powerpoint/2010/main" val="11364198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dirty="0" smtClean="0"/>
              <a:t>Φορητό εμφανιστήριο ακτινογραφικών φιλμ στο ΤΕΙ Αθήνας</a:t>
            </a:r>
            <a:endParaRPr lang="el-GR"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203598"/>
            <a:ext cx="4933604" cy="3699164"/>
          </a:xfrm>
        </p:spPr>
      </p:pic>
      <p:pic>
        <p:nvPicPr>
          <p:cNvPr id="5" name="Content Placeholder 4"/>
          <p:cNvPicPr>
            <a:picLocks noGrp="1" noChangeAspect="1"/>
          </p:cNvPicPr>
          <p:nvPr>
            <p:ph sz="half" idx="4294967295"/>
          </p:nvPr>
        </p:nvPicPr>
        <p:blipFill>
          <a:blip r:embed="rId3" cstate="print"/>
          <a:stretch>
            <a:fillRect/>
          </a:stretch>
        </p:blipFill>
        <p:spPr>
          <a:xfrm>
            <a:off x="5436096" y="1203598"/>
            <a:ext cx="3517899" cy="3744416"/>
          </a:xfrm>
          <a:prstGeom prst="rect">
            <a:avLst/>
          </a:prstGeom>
        </p:spPr>
      </p:pic>
    </p:spTree>
    <p:extLst>
      <p:ext uri="{BB962C8B-B14F-4D97-AF65-F5344CB8AC3E}">
        <p14:creationId xmlns:p14="http://schemas.microsoft.com/office/powerpoint/2010/main" val="16305596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67" y="123478"/>
            <a:ext cx="4143419" cy="1008112"/>
          </a:xfrm>
        </p:spPr>
        <p:txBody>
          <a:bodyPr>
            <a:noAutofit/>
          </a:bodyPr>
          <a:lstStyle/>
          <a:p>
            <a:r>
              <a:rPr lang="el-GR" sz="2400" dirty="0" smtClean="0">
                <a:solidFill>
                  <a:schemeClr val="bg1"/>
                </a:solidFill>
              </a:rPr>
              <a:t>Δυνατότητα απεικόνισης μεγάλου αριθμού αντικειμένων σε ένα φιλμ</a:t>
            </a:r>
            <a:endParaRPr lang="el-GR" sz="2400" dirty="0">
              <a:solidFill>
                <a:schemeClr val="bg1"/>
              </a:solidFill>
            </a:endParaRPr>
          </a:p>
        </p:txBody>
      </p:sp>
      <p:pic>
        <p:nvPicPr>
          <p:cNvPr id="113667" name="Picture 3" descr="Radiography 15-17"/>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8756" b="8275"/>
          <a:stretch/>
        </p:blipFill>
        <p:spPr>
          <a:xfrm>
            <a:off x="4932040" y="956785"/>
            <a:ext cx="3311252" cy="37169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66" name="Rectangle 2"/>
          <p:cNvSpPr>
            <a:spLocks noGrp="1" noChangeArrowheads="1"/>
          </p:cNvSpPr>
          <p:nvPr>
            <p:ph idx="13"/>
          </p:nvPr>
        </p:nvSpPr>
        <p:spPr>
          <a:xfrm>
            <a:off x="179512" y="1347614"/>
            <a:ext cx="3816424" cy="3603848"/>
          </a:xfrm>
        </p:spPr>
        <p:txBody>
          <a:bodyPr>
            <a:normAutofit/>
          </a:bodyPr>
          <a:lstStyle/>
          <a:p>
            <a:pPr>
              <a:buClr>
                <a:schemeClr val="bg1"/>
              </a:buClr>
            </a:pPr>
            <a:r>
              <a:rPr lang="el-GR" altLang="el-GR" sz="1800" dirty="0">
                <a:cs typeface="Times New Roman" panose="02020603050405020304" pitchFamily="18" charset="0"/>
              </a:rPr>
              <a:t>Είναι σημαντικό να σημειωθεί ότι όταν ακτινογραφούνται στο ίδιο φιλμ διάφορα αντικείμενα, αυτά θα πρέπει να έχουν περίπου την ίδια πυκνότητα και υλικό κατασκευής και διαφορά πάχους ~1εκ, ώστε να μην υπερεκτεθούν ή υποεκτεθούν.</a:t>
            </a:r>
          </a:p>
          <a:p>
            <a:pPr>
              <a:buClr>
                <a:schemeClr val="bg1"/>
              </a:buClr>
            </a:pPr>
            <a:r>
              <a:rPr lang="el-GR" altLang="el-GR" sz="1800" dirty="0">
                <a:cs typeface="Times New Roman" panose="02020603050405020304" pitchFamily="18" charset="0"/>
              </a:rPr>
              <a:t>Οι ακτινογραφίες πρέπει να φέρουν ετικέτες από μόλυβδο με χαραγμένους αριθμούς </a:t>
            </a:r>
            <a:endParaRPr lang="en-GB" altLang="el-GR" sz="1800" dirty="0">
              <a:cs typeface="Times New Roman" panose="02020603050405020304" pitchFamily="18" charset="0"/>
            </a:endParaRPr>
          </a:p>
        </p:txBody>
      </p:sp>
      <p:sp>
        <p:nvSpPr>
          <p:cNvPr id="2" name="TextBox 1"/>
          <p:cNvSpPr txBox="1"/>
          <p:nvPr/>
        </p:nvSpPr>
        <p:spPr>
          <a:xfrm>
            <a:off x="4630441" y="4643362"/>
            <a:ext cx="3931001" cy="500137"/>
          </a:xfrm>
          <a:prstGeom prst="rect">
            <a:avLst/>
          </a:prstGeom>
          <a:solidFill>
            <a:schemeClr val="bg1">
              <a:lumMod val="95000"/>
            </a:schemeClr>
          </a:solidFill>
        </p:spPr>
        <p:txBody>
          <a:bodyPr wrap="square" lIns="68580" tIns="34290" rIns="68580" bIns="34290" rtlCol="0">
            <a:spAutoFit/>
          </a:bodyPr>
          <a:lstStyle/>
          <a:p>
            <a:pPr algn="ctr"/>
            <a:r>
              <a:rPr lang="en-GB" altLang="el-GR" sz="1400" dirty="0" smtClean="0">
                <a:solidFill>
                  <a:schemeClr val="tx1">
                    <a:lumMod val="75000"/>
                    <a:lumOff val="25000"/>
                  </a:schemeClr>
                </a:solidFill>
              </a:rPr>
              <a:t>©</a:t>
            </a:r>
            <a:r>
              <a:rPr lang="el-GR" altLang="el-GR" sz="1400" dirty="0">
                <a:solidFill>
                  <a:schemeClr val="tx1">
                    <a:lumMod val="75000"/>
                    <a:lumOff val="25000"/>
                  </a:schemeClr>
                </a:solidFill>
              </a:rPr>
              <a:t>Εταιρεία Μεσσηνιακών Αρχαιολογικών Σπουδών και ΤΕΙ Αθήνας </a:t>
            </a:r>
            <a:endParaRPr lang="el-GR" sz="3600" dirty="0">
              <a:solidFill>
                <a:schemeClr val="tx1">
                  <a:lumMod val="75000"/>
                  <a:lumOff val="25000"/>
                </a:schemeClr>
              </a:solidFill>
            </a:endParaRPr>
          </a:p>
        </p:txBody>
      </p:sp>
      <p:sp>
        <p:nvSpPr>
          <p:cNvPr id="3" name="Rectangle 2"/>
          <p:cNvSpPr/>
          <p:nvPr/>
        </p:nvSpPr>
        <p:spPr>
          <a:xfrm>
            <a:off x="4291041" y="0"/>
            <a:ext cx="4572000" cy="923330"/>
          </a:xfrm>
          <a:prstGeom prst="rect">
            <a:avLst/>
          </a:prstGeom>
        </p:spPr>
        <p:txBody>
          <a:bodyPr>
            <a:spAutoFit/>
          </a:bodyPr>
          <a:lstStyle/>
          <a:p>
            <a:pPr algn="ctr"/>
            <a:r>
              <a:rPr lang="el-GR" altLang="el-GR" dirty="0"/>
              <a:t>Αρχαιολογικοί σιδερένιοι ήλοι σε ακτινογραφική πλάκα στο Μουσείο της Αρχαίας </a:t>
            </a:r>
            <a:r>
              <a:rPr lang="el-GR" altLang="el-GR" dirty="0" smtClean="0"/>
              <a:t>Μεσσήνης</a:t>
            </a:r>
            <a:endParaRPr lang="el-GR" altLang="el-GR" dirty="0"/>
          </a:p>
        </p:txBody>
      </p:sp>
    </p:spTree>
    <p:extLst>
      <p:ext uri="{BB962C8B-B14F-4D97-AF65-F5344CB8AC3E}">
        <p14:creationId xmlns:p14="http://schemas.microsoft.com/office/powerpoint/2010/main" val="2305600567"/>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dirty="0" smtClean="0"/>
              <a:t>Ψηφιακή ακτινογράφηση (ακτίνων Χ) στο ΤΕΙ Αθήνας, Τμήμα Ραδιολογίας</a:t>
            </a:r>
            <a:endParaRPr lang="el-GR"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9672" y="987574"/>
            <a:ext cx="5904656" cy="3912189"/>
          </a:xfrm>
        </p:spPr>
      </p:pic>
      <p:sp>
        <p:nvSpPr>
          <p:cNvPr id="5" name="TextBox 4"/>
          <p:cNvSpPr txBox="1"/>
          <p:nvPr/>
        </p:nvSpPr>
        <p:spPr>
          <a:xfrm>
            <a:off x="1619672" y="4866501"/>
            <a:ext cx="5904656"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4292697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000" dirty="0" smtClean="0"/>
              <a:t>Γρήγορα και ευδιάκριτα αποτελέσματα χωρίς τη χρήση φιλμ αναπαραγωγής εικόνας</a:t>
            </a:r>
            <a:endParaRPr lang="el-GR" sz="3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0759" y="987573"/>
            <a:ext cx="5922483" cy="3924000"/>
          </a:xfrm>
        </p:spPr>
      </p:pic>
      <p:sp>
        <p:nvSpPr>
          <p:cNvPr id="6" name="TextBox 5"/>
          <p:cNvSpPr txBox="1"/>
          <p:nvPr/>
        </p:nvSpPr>
        <p:spPr>
          <a:xfrm>
            <a:off x="1610759" y="4871331"/>
            <a:ext cx="5922000"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r>
              <a:rPr lang="en-US" sz="1200" dirty="0" smtClean="0">
                <a:solidFill>
                  <a:schemeClr val="tx1">
                    <a:lumMod val="75000"/>
                    <a:lumOff val="25000"/>
                  </a:schemeClr>
                </a:solidFill>
              </a:rPr>
              <a:t>o</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371578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Σκοπός</a:t>
            </a:r>
            <a:endParaRPr lang="el-GR" sz="4000" dirty="0"/>
          </a:p>
        </p:txBody>
      </p:sp>
      <p:sp>
        <p:nvSpPr>
          <p:cNvPr id="3" name="Content Placeholder 2"/>
          <p:cNvSpPr>
            <a:spLocks noGrp="1"/>
          </p:cNvSpPr>
          <p:nvPr>
            <p:ph idx="1"/>
          </p:nvPr>
        </p:nvSpPr>
        <p:spPr>
          <a:xfrm>
            <a:off x="239660" y="1382991"/>
            <a:ext cx="8856984" cy="3528391"/>
          </a:xfrm>
        </p:spPr>
        <p:txBody>
          <a:bodyPr numCol="2">
            <a:noAutofit/>
          </a:bodyPr>
          <a:lstStyle/>
          <a:p>
            <a:pPr lvl="0"/>
            <a:r>
              <a:rPr lang="el-GR" sz="1900" dirty="0" smtClean="0"/>
              <a:t>Να </a:t>
            </a:r>
            <a:r>
              <a:rPr lang="el-GR" sz="1900" dirty="0"/>
              <a:t>περιγράφουν μία μεθοδολογική προσέγγιση για την εκτέλεση της εκτίμησης της κατάστασης διατήρησης/φθοράς ενός μετάλλινου </a:t>
            </a:r>
            <a:r>
              <a:rPr lang="el-GR" sz="1900" dirty="0" err="1"/>
              <a:t>αντικειμένου(ων</a:t>
            </a:r>
            <a:r>
              <a:rPr lang="el-GR" sz="1900" dirty="0"/>
              <a:t>). </a:t>
            </a:r>
          </a:p>
          <a:p>
            <a:pPr lvl="0"/>
            <a:r>
              <a:rPr lang="el-GR" sz="1900" dirty="0" smtClean="0"/>
              <a:t>Να </a:t>
            </a:r>
            <a:r>
              <a:rPr lang="el-GR" sz="1900" dirty="0"/>
              <a:t>αντιλαμβάνονται τη σπουδαιότητα της χρήσης επιστημονικών εργαλείων για τον χαρακτηρισμό της κατάστασης διατήρησης των μετάλλινων αντικειμένων προ της συντήρησής τους. </a:t>
            </a:r>
          </a:p>
          <a:p>
            <a:pPr lvl="0"/>
            <a:r>
              <a:rPr lang="el-GR" sz="1900" dirty="0" smtClean="0"/>
              <a:t>Να </a:t>
            </a:r>
            <a:r>
              <a:rPr lang="el-GR" sz="1900" dirty="0"/>
              <a:t>κατανοούν πως η εκτίμηση της κατάστασης για τη συντήρηση μετάλλινων αντικειμένων μπορεί να αποκαλύψει τεχνολογικές πληροφορίες για την κατασκευή του αντικειμένου. </a:t>
            </a:r>
          </a:p>
          <a:p>
            <a:pPr lvl="0"/>
            <a:r>
              <a:rPr lang="el-GR" sz="1900" dirty="0" smtClean="0"/>
              <a:t>Να </a:t>
            </a:r>
            <a:r>
              <a:rPr lang="el-GR" sz="1900" dirty="0"/>
              <a:t>κατανοούν τη σπουδαιότητα των μετάλλινων  αντικειμένων με βάση το περιβάλλον όπου αποκαλύφθηκαν ή χρησιμοποιήθηκαν. </a:t>
            </a:r>
          </a:p>
          <a:p>
            <a:pPr lvl="0"/>
            <a:r>
              <a:rPr lang="el-GR" sz="1900" dirty="0" smtClean="0"/>
              <a:t>Να </a:t>
            </a:r>
            <a:r>
              <a:rPr lang="el-GR" sz="1900" dirty="0"/>
              <a:t>γνωρίζουν τα ηθικά ζητήματα για τους συντηρητές που μπορεί να εργάζονται σε αρχαιολογικά αντικείμενα χωρίς προέλευση. </a:t>
            </a:r>
          </a:p>
        </p:txBody>
      </p:sp>
      <p:sp>
        <p:nvSpPr>
          <p:cNvPr id="4" name="Rectangle 3"/>
          <p:cNvSpPr/>
          <p:nvPr/>
        </p:nvSpPr>
        <p:spPr>
          <a:xfrm>
            <a:off x="251520" y="987574"/>
            <a:ext cx="8892479" cy="384721"/>
          </a:xfrm>
          <a:prstGeom prst="rect">
            <a:avLst/>
          </a:prstGeom>
        </p:spPr>
        <p:txBody>
          <a:bodyPr wrap="square">
            <a:spAutoFit/>
          </a:bodyPr>
          <a:lstStyle/>
          <a:p>
            <a:r>
              <a:rPr lang="el-GR" sz="1900" dirty="0"/>
              <a:t>Μετά το τέλος του μαθήματος οι φοιτητές θα είναι σε θέση:</a:t>
            </a:r>
            <a:endParaRPr lang="el-GR" sz="1900" dirty="0"/>
          </a:p>
        </p:txBody>
      </p:sp>
    </p:spTree>
    <p:extLst>
      <p:ext uri="{BB962C8B-B14F-4D97-AF65-F5344CB8AC3E}">
        <p14:creationId xmlns:p14="http://schemas.microsoft.com/office/powerpoint/2010/main" val="2865652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dirty="0" smtClean="0"/>
              <a:t>Φοιτητές συντήρησης εξετάζουν ένα σπαθί από σίδηρο πριν την ακτινογράφηση</a:t>
            </a:r>
            <a:endParaRPr lang="el-GR"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5676" y="988057"/>
            <a:ext cx="5868148" cy="3888000"/>
          </a:xfrm>
        </p:spPr>
      </p:pic>
      <p:sp>
        <p:nvSpPr>
          <p:cNvPr id="6" name="TextBox 5"/>
          <p:cNvSpPr txBox="1"/>
          <p:nvPr/>
        </p:nvSpPr>
        <p:spPr>
          <a:xfrm>
            <a:off x="1655676" y="4871331"/>
            <a:ext cx="5868652"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r>
              <a:rPr lang="en-US" sz="1200" dirty="0" smtClean="0">
                <a:solidFill>
                  <a:schemeClr val="tx1">
                    <a:lumMod val="75000"/>
                    <a:lumOff val="25000"/>
                  </a:schemeClr>
                </a:solidFill>
              </a:rPr>
              <a:t>o</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3197241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86435" y="157551"/>
            <a:ext cx="4320480" cy="954107"/>
          </a:xfrm>
          <a:prstGeom prst="rect">
            <a:avLst/>
          </a:prstGeom>
        </p:spPr>
        <p:txBody>
          <a:bodyPr wrap="square">
            <a:spAutoFit/>
          </a:bodyPr>
          <a:lstStyle/>
          <a:p>
            <a:r>
              <a:rPr lang="el-GR" altLang="el-GR" sz="2800" dirty="0" smtClean="0"/>
              <a:t>Αποτελέσματα</a:t>
            </a:r>
            <a:br>
              <a:rPr lang="el-GR" altLang="el-GR" sz="2800" dirty="0" smtClean="0"/>
            </a:br>
            <a:r>
              <a:rPr lang="el-GR" altLang="el-GR" sz="2800" dirty="0" smtClean="0"/>
              <a:t>ακτινογράφησης</a:t>
            </a:r>
            <a:r>
              <a:rPr lang="en-US" altLang="el-GR" sz="2800" dirty="0" smtClean="0"/>
              <a:t>: </a:t>
            </a:r>
            <a:r>
              <a:rPr lang="el-GR" altLang="el-GR" sz="2800" dirty="0" smtClean="0"/>
              <a:t>Χύτευση </a:t>
            </a:r>
            <a:endParaRPr lang="el-GR" sz="2800" dirty="0"/>
          </a:p>
        </p:txBody>
      </p:sp>
      <p:pic>
        <p:nvPicPr>
          <p:cNvPr id="6" name="Picture 4" descr="Radiography for Poland 032"/>
          <p:cNvPicPr>
            <a:picLocks noGrp="1" noChangeAspect="1" noChangeArrowheads="1"/>
          </p:cNvPicPr>
          <p:nvPr>
            <p:ph idx="1"/>
          </p:nvPr>
        </p:nvPicPr>
        <p:blipFill>
          <a:blip r:embed="rId2" cstate="print"/>
          <a:stretch>
            <a:fillRect/>
          </a:stretch>
        </p:blipFill>
        <p:spPr bwMode="auto">
          <a:xfrm>
            <a:off x="392780" y="555526"/>
            <a:ext cx="3471276" cy="3311982"/>
          </a:xfrm>
          <a:prstGeom prst="rect">
            <a:avLst/>
          </a:prstGeom>
          <a:noFill/>
          <a:ln w="9525">
            <a:noFill/>
            <a:miter lim="800000"/>
            <a:headEnd/>
            <a:tailEnd/>
          </a:ln>
        </p:spPr>
      </p:pic>
      <p:sp>
        <p:nvSpPr>
          <p:cNvPr id="3" name="Content Placeholder 2"/>
          <p:cNvSpPr>
            <a:spLocks noGrp="1"/>
          </p:cNvSpPr>
          <p:nvPr>
            <p:ph idx="13"/>
          </p:nvPr>
        </p:nvSpPr>
        <p:spPr>
          <a:xfrm>
            <a:off x="4788024" y="1203598"/>
            <a:ext cx="4032448" cy="3747864"/>
          </a:xfrm>
        </p:spPr>
        <p:txBody>
          <a:bodyPr>
            <a:normAutofit fontScale="55000" lnSpcReduction="20000"/>
          </a:bodyPr>
          <a:lstStyle/>
          <a:p>
            <a:pPr>
              <a:lnSpc>
                <a:spcPct val="120000"/>
              </a:lnSpc>
            </a:pPr>
            <a:r>
              <a:rPr lang="el-GR" dirty="0">
                <a:solidFill>
                  <a:schemeClr val="tx1"/>
                </a:solidFill>
              </a:rPr>
              <a:t>Απεικονίζεται η χαρακτηριστική τραχιά και κοκκώδης πορώδης δομή της χύτευσης.</a:t>
            </a:r>
          </a:p>
          <a:p>
            <a:pPr>
              <a:lnSpc>
                <a:spcPct val="120000"/>
              </a:lnSpc>
            </a:pPr>
            <a:r>
              <a:rPr lang="el-GR" dirty="0">
                <a:solidFill>
                  <a:schemeClr val="tx1"/>
                </a:solidFill>
              </a:rPr>
              <a:t>Η κεντρική οπή υποδεικνύει μορφοποίηση σε τόρνο για το σχηματισμό ομόκεντρων δακτυλίων και για τη διαμόρφωση του </a:t>
            </a:r>
            <a:r>
              <a:rPr lang="el-GR" dirty="0" err="1">
                <a:solidFill>
                  <a:schemeClr val="tx1"/>
                </a:solidFill>
              </a:rPr>
              <a:t>περιχειλώματος</a:t>
            </a:r>
            <a:r>
              <a:rPr lang="el-GR" dirty="0">
                <a:solidFill>
                  <a:schemeClr val="tx1"/>
                </a:solidFill>
              </a:rPr>
              <a:t>.</a:t>
            </a:r>
          </a:p>
          <a:p>
            <a:pPr>
              <a:lnSpc>
                <a:spcPct val="120000"/>
              </a:lnSpc>
            </a:pPr>
            <a:r>
              <a:rPr lang="el-GR" dirty="0">
                <a:solidFill>
                  <a:schemeClr val="tx1"/>
                </a:solidFill>
              </a:rPr>
              <a:t>Οι πολλοί πόροι και οι πιο </a:t>
            </a:r>
            <a:r>
              <a:rPr lang="el-GR" dirty="0" smtClean="0">
                <a:solidFill>
                  <a:schemeClr val="tx1"/>
                </a:solidFill>
              </a:rPr>
              <a:t>φωτεινές περιοχές</a:t>
            </a:r>
            <a:r>
              <a:rPr lang="el-GR" dirty="0">
                <a:solidFill>
                  <a:schemeClr val="tx1"/>
                </a:solidFill>
              </a:rPr>
              <a:t>, υποδεικνύουν ένα κράμα κατασκευής με χαμηλό ποσοστό κασσιτέρου και με μόλυβδο</a:t>
            </a:r>
            <a:r>
              <a:rPr lang="el-GR" dirty="0" smtClean="0">
                <a:solidFill>
                  <a:schemeClr val="tx1"/>
                </a:solidFill>
              </a:rPr>
              <a:t>.</a:t>
            </a:r>
            <a:endParaRPr lang="el-GR" dirty="0">
              <a:solidFill>
                <a:schemeClr val="tx1"/>
              </a:solidFill>
            </a:endParaRPr>
          </a:p>
        </p:txBody>
      </p:sp>
      <p:sp>
        <p:nvSpPr>
          <p:cNvPr id="2" name="TextBox 1"/>
          <p:cNvSpPr txBox="1"/>
          <p:nvPr/>
        </p:nvSpPr>
        <p:spPr>
          <a:xfrm>
            <a:off x="395536" y="4011910"/>
            <a:ext cx="3456384" cy="500137"/>
          </a:xfrm>
          <a:prstGeom prst="rect">
            <a:avLst/>
          </a:prstGeom>
          <a:solidFill>
            <a:schemeClr val="bg1">
              <a:lumMod val="95000"/>
            </a:schemeClr>
          </a:solidFill>
        </p:spPr>
        <p:txBody>
          <a:bodyPr wrap="square" lIns="68580" tIns="34290" rIns="68580" bIns="34290" rtlCol="0">
            <a:spAutoFit/>
          </a:bodyPr>
          <a:lstStyle/>
          <a:p>
            <a:pPr algn="ctr"/>
            <a:r>
              <a:rPr lang="en-GB" altLang="el-GR" sz="1400" dirty="0">
                <a:solidFill>
                  <a:schemeClr val="tx1">
                    <a:lumMod val="75000"/>
                    <a:lumOff val="25000"/>
                  </a:schemeClr>
                </a:solidFill>
              </a:rPr>
              <a:t>©</a:t>
            </a:r>
            <a:r>
              <a:rPr lang="el-GR" altLang="el-GR" sz="1400" dirty="0">
                <a:solidFill>
                  <a:schemeClr val="tx1">
                    <a:lumMod val="75000"/>
                    <a:lumOff val="25000"/>
                  </a:schemeClr>
                </a:solidFill>
              </a:rPr>
              <a:t>Εταιρεία Μεσσηνιακών Αρχαιολογικών Σπουδών και ΤΕΙ Αθήνας </a:t>
            </a:r>
            <a:endParaRPr lang="el-GR" sz="1400" dirty="0">
              <a:solidFill>
                <a:schemeClr val="tx1">
                  <a:lumMod val="75000"/>
                  <a:lumOff val="25000"/>
                </a:schemeClr>
              </a:solidFill>
            </a:endParaRPr>
          </a:p>
        </p:txBody>
      </p:sp>
    </p:spTree>
    <p:extLst>
      <p:ext uri="{BB962C8B-B14F-4D97-AF65-F5344CB8AC3E}">
        <p14:creationId xmlns:p14="http://schemas.microsoft.com/office/powerpoint/2010/main" val="46593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Autofit/>
          </a:bodyPr>
          <a:lstStyle/>
          <a:p>
            <a:r>
              <a:rPr lang="el-GR" altLang="el-GR" sz="2800" dirty="0"/>
              <a:t>Αποτελέσματα ακτινογράφησης</a:t>
            </a:r>
            <a:r>
              <a:rPr lang="en-US" altLang="el-GR" sz="2800" dirty="0"/>
              <a:t>: </a:t>
            </a:r>
            <a:r>
              <a:rPr lang="el-GR" altLang="el-GR" sz="2800" dirty="0"/>
              <a:t>Χύτευση </a:t>
            </a:r>
            <a:endParaRPr lang="en-GB" altLang="el-GR" sz="2800" dirty="0"/>
          </a:p>
        </p:txBody>
      </p:sp>
      <p:sp>
        <p:nvSpPr>
          <p:cNvPr id="8195" name="Rectangle 3"/>
          <p:cNvSpPr>
            <a:spLocks noGrp="1" noChangeArrowheads="1"/>
          </p:cNvSpPr>
          <p:nvPr>
            <p:ph idx="1"/>
          </p:nvPr>
        </p:nvSpPr>
        <p:spPr/>
        <p:txBody>
          <a:bodyPr>
            <a:normAutofit/>
          </a:bodyPr>
          <a:lstStyle/>
          <a:p>
            <a:pPr>
              <a:buClr>
                <a:schemeClr val="tx1">
                  <a:lumMod val="65000"/>
                  <a:lumOff val="35000"/>
                </a:schemeClr>
              </a:buClr>
            </a:pPr>
            <a:r>
              <a:rPr lang="el-GR" altLang="el-GR" sz="2000" dirty="0">
                <a:cs typeface="Times New Roman" panose="02020603050405020304" pitchFamily="18" charset="0"/>
              </a:rPr>
              <a:t>Απεικονίζεται η χαρακτηριστική τραχιά και κοκκώδης πορώδης δομή της χύτευσης</a:t>
            </a:r>
          </a:p>
          <a:p>
            <a:pPr>
              <a:buClr>
                <a:schemeClr val="tx1">
                  <a:lumMod val="65000"/>
                  <a:lumOff val="35000"/>
                </a:schemeClr>
              </a:buClr>
            </a:pPr>
            <a:r>
              <a:rPr lang="el-GR" altLang="el-GR" sz="2000" dirty="0">
                <a:cs typeface="Times New Roman" panose="02020603050405020304" pitchFamily="18" charset="0"/>
              </a:rPr>
              <a:t>Οι πιο λευκές περιοχές υποδεικνύουν την παρουσία σφαιριδίων μολύβδου που συμμετέχει στο κράμα κατασκευής.</a:t>
            </a:r>
          </a:p>
          <a:p>
            <a:pPr>
              <a:buClr>
                <a:schemeClr val="tx1">
                  <a:lumMod val="65000"/>
                  <a:lumOff val="35000"/>
                </a:schemeClr>
              </a:buClr>
            </a:pPr>
            <a:r>
              <a:rPr lang="el-GR" altLang="el-GR" sz="2000" dirty="0">
                <a:cs typeface="Times New Roman" panose="02020603050405020304" pitchFamily="18" charset="0"/>
              </a:rPr>
              <a:t>Απεικονίζεται η έκταση και το πάχος ρωγμής. </a:t>
            </a:r>
            <a:endParaRPr lang="el-GR" altLang="el-GR" sz="2000" dirty="0"/>
          </a:p>
          <a:p>
            <a:endParaRPr lang="el-GR" altLang="el-GR" sz="2000" dirty="0"/>
          </a:p>
          <a:p>
            <a:endParaRPr lang="en-GB" altLang="el-GR" sz="2000" dirty="0"/>
          </a:p>
        </p:txBody>
      </p:sp>
      <p:pic>
        <p:nvPicPr>
          <p:cNvPr id="7" name="Picture 7" descr="Figure"/>
          <p:cNvPicPr>
            <a:picLocks noGrp="1" noChangeAspect="1" noChangeArrowheads="1"/>
          </p:cNvPicPr>
          <p:nvPr>
            <p:ph idx="13"/>
          </p:nvPr>
        </p:nvPicPr>
        <p:blipFill>
          <a:blip r:embed="rId2" cstate="print">
            <a:lum bright="6000"/>
          </a:blip>
          <a:stretch>
            <a:fillRect/>
          </a:stretch>
        </p:blipFill>
        <p:spPr bwMode="auto">
          <a:xfrm>
            <a:off x="467543" y="555526"/>
            <a:ext cx="3460479" cy="3240360"/>
          </a:xfrm>
          <a:prstGeom prst="rect">
            <a:avLst/>
          </a:prstGeom>
          <a:noFill/>
          <a:ln w="9525">
            <a:noFill/>
            <a:miter lim="800000"/>
            <a:headEnd/>
            <a:tailEnd/>
          </a:ln>
        </p:spPr>
      </p:pic>
      <p:sp>
        <p:nvSpPr>
          <p:cNvPr id="8198" name="Text Box 6"/>
          <p:cNvSpPr txBox="1">
            <a:spLocks noChangeArrowheads="1"/>
          </p:cNvSpPr>
          <p:nvPr/>
        </p:nvSpPr>
        <p:spPr bwMode="auto">
          <a:xfrm>
            <a:off x="379437" y="3765507"/>
            <a:ext cx="3645190"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gn="ctr"/>
            <a:r>
              <a:rPr lang="el-GR" altLang="el-GR" dirty="0" smtClean="0">
                <a:solidFill>
                  <a:schemeClr val="bg1"/>
                </a:solidFill>
              </a:rPr>
              <a:t>Χυτευμένο κάτοπτρο από κρατέρωμα από την Αρχαία Μεσσήνη</a:t>
            </a:r>
            <a:endParaRPr lang="en-GB" altLang="el-GR" dirty="0" smtClean="0">
              <a:solidFill>
                <a:schemeClr val="bg1"/>
              </a:solidFill>
            </a:endParaRPr>
          </a:p>
        </p:txBody>
      </p:sp>
      <p:sp>
        <p:nvSpPr>
          <p:cNvPr id="6" name="TextBox 5"/>
          <p:cNvSpPr txBox="1"/>
          <p:nvPr/>
        </p:nvSpPr>
        <p:spPr>
          <a:xfrm>
            <a:off x="473840" y="4515966"/>
            <a:ext cx="3456384" cy="500137"/>
          </a:xfrm>
          <a:prstGeom prst="rect">
            <a:avLst/>
          </a:prstGeom>
          <a:solidFill>
            <a:schemeClr val="bg1">
              <a:lumMod val="95000"/>
            </a:schemeClr>
          </a:solidFill>
        </p:spPr>
        <p:txBody>
          <a:bodyPr wrap="square" lIns="68580" tIns="34290" rIns="68580" bIns="34290" rtlCol="0">
            <a:spAutoFit/>
          </a:bodyPr>
          <a:lstStyle/>
          <a:p>
            <a:pPr algn="ctr"/>
            <a:r>
              <a:rPr lang="en-GB" altLang="el-GR" sz="1400" dirty="0">
                <a:solidFill>
                  <a:schemeClr val="tx1">
                    <a:lumMod val="75000"/>
                    <a:lumOff val="25000"/>
                  </a:schemeClr>
                </a:solidFill>
              </a:rPr>
              <a:t>©</a:t>
            </a:r>
            <a:r>
              <a:rPr lang="el-GR" altLang="el-GR" sz="1400" dirty="0">
                <a:solidFill>
                  <a:schemeClr val="tx1">
                    <a:lumMod val="75000"/>
                    <a:lumOff val="25000"/>
                  </a:schemeClr>
                </a:solidFill>
              </a:rPr>
              <a:t>Εταιρεία Μεσσηνιακών Αρχαιολογικών </a:t>
            </a:r>
            <a:r>
              <a:rPr lang="el-GR" altLang="el-GR" sz="1400" dirty="0" smtClean="0">
                <a:solidFill>
                  <a:schemeClr val="tx1">
                    <a:lumMod val="75000"/>
                    <a:lumOff val="25000"/>
                  </a:schemeClr>
                </a:solidFill>
              </a:rPr>
              <a:t>Σπουδών</a:t>
            </a:r>
            <a:endParaRPr lang="el-GR" sz="1400" dirty="0">
              <a:solidFill>
                <a:schemeClr val="tx1">
                  <a:lumMod val="75000"/>
                  <a:lumOff val="25000"/>
                </a:schemeClr>
              </a:solidFill>
            </a:endParaRPr>
          </a:p>
        </p:txBody>
      </p:sp>
    </p:spTree>
    <p:extLst>
      <p:ext uri="{BB962C8B-B14F-4D97-AF65-F5344CB8AC3E}">
        <p14:creationId xmlns:p14="http://schemas.microsoft.com/office/powerpoint/2010/main" val="3121072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05979"/>
            <a:ext cx="4550939" cy="857250"/>
          </a:xfrm>
        </p:spPr>
        <p:txBody>
          <a:bodyPr>
            <a:noAutofit/>
          </a:bodyPr>
          <a:lstStyle/>
          <a:p>
            <a:r>
              <a:rPr lang="el-GR" sz="2600" dirty="0" smtClean="0"/>
              <a:t>Αποτελέσματα ακτινογράφησης: σφυρηλάτηση</a:t>
            </a:r>
            <a:endParaRPr lang="el-GR" sz="2600" dirty="0"/>
          </a:p>
        </p:txBody>
      </p:sp>
      <p:sp>
        <p:nvSpPr>
          <p:cNvPr id="19458" name="Rectangle 2"/>
          <p:cNvSpPr>
            <a:spLocks noGrp="1" noChangeArrowheads="1"/>
          </p:cNvSpPr>
          <p:nvPr>
            <p:ph idx="1"/>
          </p:nvPr>
        </p:nvSpPr>
        <p:spPr>
          <a:xfrm>
            <a:off x="4283968" y="1203598"/>
            <a:ext cx="4860032" cy="3675856"/>
          </a:xfrm>
        </p:spPr>
        <p:txBody>
          <a:bodyPr>
            <a:noAutofit/>
          </a:bodyPr>
          <a:lstStyle/>
          <a:p>
            <a:pPr>
              <a:lnSpc>
                <a:spcPct val="90000"/>
              </a:lnSpc>
              <a:buClr>
                <a:schemeClr val="tx1">
                  <a:lumMod val="65000"/>
                  <a:lumOff val="35000"/>
                </a:schemeClr>
              </a:buClr>
            </a:pPr>
            <a:r>
              <a:rPr lang="el-GR" altLang="el-GR" sz="2000" dirty="0" smtClean="0">
                <a:solidFill>
                  <a:schemeClr val="tx1"/>
                </a:solidFill>
                <a:cs typeface="Times New Roman" panose="02020603050405020304" pitchFamily="18" charset="0"/>
              </a:rPr>
              <a:t>Οι πιο γκρίζες κυκλικές περιοχές στο σώμα γύρω από τη λαβή υποδεικνύουν τη σφυρηλάτηση του σώματος και οφείλονται σε διακυμάνσεις </a:t>
            </a:r>
            <a:r>
              <a:rPr lang="el-GR" altLang="el-GR" sz="2000" dirty="0">
                <a:solidFill>
                  <a:schemeClr val="tx1"/>
                </a:solidFill>
                <a:cs typeface="Times New Roman" panose="02020603050405020304" pitchFamily="18" charset="0"/>
              </a:rPr>
              <a:t>πάχους </a:t>
            </a:r>
            <a:r>
              <a:rPr lang="el-GR" altLang="el-GR" sz="2000" dirty="0" smtClean="0">
                <a:solidFill>
                  <a:schemeClr val="tx1"/>
                </a:solidFill>
                <a:cs typeface="Times New Roman" panose="02020603050405020304" pitchFamily="18" charset="0"/>
              </a:rPr>
              <a:t>που </a:t>
            </a:r>
            <a:r>
              <a:rPr lang="el-GR" altLang="el-GR" sz="2000" dirty="0">
                <a:solidFill>
                  <a:schemeClr val="tx1"/>
                </a:solidFill>
                <a:cs typeface="Times New Roman" panose="02020603050405020304" pitchFamily="18" charset="0"/>
              </a:rPr>
              <a:t>προκύπτουν κατά την επεξεργασία ενός </a:t>
            </a:r>
            <a:r>
              <a:rPr lang="el-GR" altLang="el-GR" sz="2000" dirty="0" smtClean="0">
                <a:solidFill>
                  <a:schemeClr val="tx1"/>
                </a:solidFill>
                <a:cs typeface="Times New Roman" panose="02020603050405020304" pitchFamily="18" charset="0"/>
              </a:rPr>
              <a:t>αντικειμένου.</a:t>
            </a:r>
          </a:p>
          <a:p>
            <a:pPr>
              <a:lnSpc>
                <a:spcPct val="90000"/>
              </a:lnSpc>
              <a:buClr>
                <a:schemeClr val="tx1">
                  <a:lumMod val="65000"/>
                  <a:lumOff val="35000"/>
                </a:schemeClr>
              </a:buClr>
            </a:pPr>
            <a:r>
              <a:rPr lang="el-GR" altLang="el-GR" sz="2000" dirty="0" smtClean="0">
                <a:solidFill>
                  <a:schemeClr val="tx1"/>
                </a:solidFill>
                <a:cs typeface="Times New Roman" panose="02020603050405020304" pitchFamily="18" charset="0"/>
              </a:rPr>
              <a:t>Η παρουσία μεμονωμένων πόρων οφείλεται στο υλικό κατασκευής, το οποίο ήταν φύλλο κράματος χαλκού.</a:t>
            </a:r>
          </a:p>
          <a:p>
            <a:pPr>
              <a:lnSpc>
                <a:spcPct val="90000"/>
              </a:lnSpc>
              <a:buClr>
                <a:schemeClr val="tx1">
                  <a:lumMod val="65000"/>
                  <a:lumOff val="35000"/>
                </a:schemeClr>
              </a:buClr>
            </a:pPr>
            <a:r>
              <a:rPr lang="el-GR" altLang="el-GR" sz="2000" dirty="0" smtClean="0">
                <a:solidFill>
                  <a:schemeClr val="tx1"/>
                </a:solidFill>
                <a:cs typeface="Times New Roman" panose="02020603050405020304" pitchFamily="18" charset="0"/>
              </a:rPr>
              <a:t>Διακρίνονται τα πρόσθετα στοιχεία (χυτή λαβή, αλυσίδα), ο τρόπος σύνδεσης της αλυσίδας στο σώμα και η καταπόνηση της περιφέρειας του σώματος.</a:t>
            </a:r>
            <a:endParaRPr lang="el-GR" altLang="el-GR" sz="2000" dirty="0">
              <a:solidFill>
                <a:schemeClr val="tx1"/>
              </a:solidFill>
            </a:endParaRPr>
          </a:p>
        </p:txBody>
      </p:sp>
      <p:pic>
        <p:nvPicPr>
          <p:cNvPr id="4" name="Content Placeholder 3"/>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323528" y="1059582"/>
            <a:ext cx="3456384" cy="3032232"/>
          </a:xfrm>
        </p:spPr>
      </p:pic>
      <p:sp>
        <p:nvSpPr>
          <p:cNvPr id="5" name="TextBox 4"/>
          <p:cNvSpPr txBox="1"/>
          <p:nvPr/>
        </p:nvSpPr>
        <p:spPr>
          <a:xfrm>
            <a:off x="323528" y="4220170"/>
            <a:ext cx="3456384" cy="461665"/>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2499721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98221"/>
            <a:ext cx="9144000" cy="190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itle 2"/>
          <p:cNvSpPr>
            <a:spLocks noGrp="1"/>
          </p:cNvSpPr>
          <p:nvPr>
            <p:ph type="title"/>
          </p:nvPr>
        </p:nvSpPr>
        <p:spPr/>
        <p:txBody>
          <a:bodyPr>
            <a:noAutofit/>
          </a:bodyPr>
          <a:lstStyle/>
          <a:p>
            <a:r>
              <a:rPr lang="el-GR" sz="2800" dirty="0" smtClean="0">
                <a:solidFill>
                  <a:schemeClr val="bg1"/>
                </a:solidFill>
              </a:rPr>
              <a:t>Αποτελέσματα ακτινογράφησης </a:t>
            </a:r>
            <a:r>
              <a:rPr lang="en-US" sz="2800" dirty="0" smtClean="0">
                <a:solidFill>
                  <a:schemeClr val="bg1"/>
                </a:solidFill>
              </a:rPr>
              <a:t>- </a:t>
            </a:r>
            <a:r>
              <a:rPr lang="el-GR" sz="2800" dirty="0" smtClean="0">
                <a:solidFill>
                  <a:schemeClr val="bg1"/>
                </a:solidFill>
              </a:rPr>
              <a:t>αντικείμενο από πολλαπλά τμήματα</a:t>
            </a:r>
            <a:endParaRPr lang="el-GR" sz="2800" dirty="0">
              <a:solidFill>
                <a:schemeClr val="bg1"/>
              </a:solidFill>
            </a:endParaRPr>
          </a:p>
        </p:txBody>
      </p:sp>
      <p:sp>
        <p:nvSpPr>
          <p:cNvPr id="14339" name="Rectangle 3"/>
          <p:cNvSpPr>
            <a:spLocks noGrp="1" noChangeArrowheads="1"/>
          </p:cNvSpPr>
          <p:nvPr>
            <p:ph idx="1"/>
          </p:nvPr>
        </p:nvSpPr>
        <p:spPr>
          <a:xfrm>
            <a:off x="457200" y="1131590"/>
            <a:ext cx="8229600" cy="1155576"/>
          </a:xfrm>
        </p:spPr>
        <p:txBody>
          <a:bodyPr>
            <a:noAutofit/>
          </a:bodyPr>
          <a:lstStyle/>
          <a:p>
            <a:pPr>
              <a:lnSpc>
                <a:spcPct val="90000"/>
              </a:lnSpc>
            </a:pPr>
            <a:r>
              <a:rPr lang="el-GR" altLang="el-GR" sz="2000" dirty="0" smtClean="0">
                <a:cs typeface="Times New Roman" panose="02020603050405020304" pitchFamily="18" charset="0"/>
              </a:rPr>
              <a:t>Το αντικείμενο αποτελείται από πολλαπλά τμήματα, συγκολλημένα με κράματα συγκόλλησης διαφορετικής σύστασης από το μέταλλο κατασκευής.</a:t>
            </a:r>
          </a:p>
        </p:txBody>
      </p:sp>
      <p:pic>
        <p:nvPicPr>
          <p:cNvPr id="4" name="Content Placeholder 3"/>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rcRect l="9673" t="36585" r="9673" b="27695"/>
          <a:stretch>
            <a:fillRect/>
          </a:stretch>
        </p:blipFill>
        <p:spPr>
          <a:xfrm>
            <a:off x="1943708" y="2104863"/>
            <a:ext cx="5220000" cy="1900707"/>
          </a:xfrm>
        </p:spPr>
      </p:pic>
      <p:sp>
        <p:nvSpPr>
          <p:cNvPr id="2" name="Rectangle 1"/>
          <p:cNvSpPr/>
          <p:nvPr/>
        </p:nvSpPr>
        <p:spPr>
          <a:xfrm>
            <a:off x="457200" y="4034401"/>
            <a:ext cx="7560840" cy="923330"/>
          </a:xfrm>
          <a:prstGeom prst="rect">
            <a:avLst/>
          </a:prstGeom>
        </p:spPr>
        <p:txBody>
          <a:bodyPr wrap="square">
            <a:spAutoFit/>
          </a:bodyPr>
          <a:lstStyle/>
          <a:p>
            <a:pPr marL="285750" indent="-285750">
              <a:lnSpc>
                <a:spcPct val="90000"/>
              </a:lnSpc>
              <a:buClr>
                <a:schemeClr val="tx1">
                  <a:lumMod val="65000"/>
                  <a:lumOff val="35000"/>
                </a:schemeClr>
              </a:buClr>
              <a:buFont typeface="Arial" panose="020B0604020202020204" pitchFamily="34" charset="0"/>
              <a:buChar char="•"/>
            </a:pPr>
            <a:r>
              <a:rPr lang="el-GR" altLang="el-GR" sz="2000" dirty="0">
                <a:cs typeface="Times New Roman" panose="02020603050405020304" pitchFamily="18" charset="0"/>
              </a:rPr>
              <a:t>Στο αποσπασμένο τμήμα διακρίνεται ραφή συγκόλλησης, όπου το κράμα που έχει χρησιμοποιηθεί απεικονίζεται πιο φωτεινό, πιθανώς λόγω της παρουσίας μολύβδου.</a:t>
            </a:r>
            <a:endParaRPr lang="en-GB" altLang="el-GR" sz="2000" dirty="0">
              <a:cs typeface="Times New Roman" panose="02020603050405020304" pitchFamily="18" charset="0"/>
            </a:endParaRPr>
          </a:p>
        </p:txBody>
      </p:sp>
      <p:sp>
        <p:nvSpPr>
          <p:cNvPr id="7" name="TextBox 6"/>
          <p:cNvSpPr txBox="1"/>
          <p:nvPr/>
        </p:nvSpPr>
        <p:spPr>
          <a:xfrm>
            <a:off x="4237620" y="3530617"/>
            <a:ext cx="2926668" cy="461665"/>
          </a:xfrm>
          <a:prstGeom prst="rect">
            <a:avLst/>
          </a:prstGeom>
          <a:noFill/>
        </p:spPr>
        <p:txBody>
          <a:bodyPr wrap="square" rtlCol="0">
            <a:spAutoFit/>
          </a:bodyPr>
          <a:lstStyle/>
          <a:p>
            <a:pPr algn="r"/>
            <a:r>
              <a:rPr lang="en-US" sz="1200" dirty="0" smtClean="0">
                <a:solidFill>
                  <a:schemeClr val="bg1"/>
                </a:solidFill>
              </a:rPr>
              <a:t>© </a:t>
            </a:r>
            <a:r>
              <a:rPr lang="el-GR" sz="1200" dirty="0" smtClean="0">
                <a:solidFill>
                  <a:schemeClr val="bg1"/>
                </a:solidFill>
              </a:rPr>
              <a:t>Εργαστήριο Συντήρησης Μεταλλικών Αντικειμένων-ΤΕΙ ΑΘΗΝΑΣ </a:t>
            </a:r>
            <a:endParaRPr lang="el-GR" sz="1200" dirty="0">
              <a:solidFill>
                <a:schemeClr val="bg1"/>
              </a:solidFill>
            </a:endParaRPr>
          </a:p>
        </p:txBody>
      </p:sp>
    </p:spTree>
    <p:extLst>
      <p:ext uri="{BB962C8B-B14F-4D97-AF65-F5344CB8AC3E}">
        <p14:creationId xmlns:p14="http://schemas.microsoft.com/office/powerpoint/2010/main" val="812003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9512" y="205978"/>
            <a:ext cx="5688632" cy="997619"/>
          </a:xfrm>
        </p:spPr>
        <p:txBody>
          <a:bodyPr>
            <a:noAutofit/>
          </a:bodyPr>
          <a:lstStyle/>
          <a:p>
            <a:pPr>
              <a:tabLst>
                <a:tab pos="1081088" algn="l"/>
              </a:tabLst>
            </a:pPr>
            <a:r>
              <a:rPr lang="el-GR" altLang="el-GR" sz="3200" dirty="0">
                <a:latin typeface="+mn-lt"/>
                <a:cs typeface="Times New Roman" panose="02020603050405020304" pitchFamily="18" charset="0"/>
              </a:rPr>
              <a:t>Αποτελέσματα ακτινογράφησης</a:t>
            </a:r>
            <a:r>
              <a:rPr lang="el-GR" altLang="el-GR" sz="3200" dirty="0" smtClean="0">
                <a:latin typeface="+mn-lt"/>
                <a:cs typeface="Times New Roman" panose="02020603050405020304" pitchFamily="18" charset="0"/>
              </a:rPr>
              <a:t>: Σύνθετα </a:t>
            </a:r>
            <a:r>
              <a:rPr lang="el-GR" altLang="el-GR" sz="3200" dirty="0">
                <a:latin typeface="+mn-lt"/>
                <a:cs typeface="Times New Roman" panose="02020603050405020304" pitchFamily="18" charset="0"/>
              </a:rPr>
              <a:t>Αντικείμενα</a:t>
            </a:r>
            <a:r>
              <a:rPr lang="en-GB" altLang="el-GR" sz="3200" dirty="0">
                <a:latin typeface="+mn-lt"/>
              </a:rPr>
              <a:t> </a:t>
            </a:r>
          </a:p>
        </p:txBody>
      </p:sp>
      <p:sp>
        <p:nvSpPr>
          <p:cNvPr id="16387" name="Rectangle 3"/>
          <p:cNvSpPr>
            <a:spLocks noGrp="1" noChangeArrowheads="1"/>
          </p:cNvSpPr>
          <p:nvPr>
            <p:ph idx="1"/>
          </p:nvPr>
        </p:nvSpPr>
        <p:spPr>
          <a:xfrm>
            <a:off x="323528" y="1491630"/>
            <a:ext cx="5400600" cy="3384376"/>
          </a:xfrm>
        </p:spPr>
        <p:txBody>
          <a:bodyPr>
            <a:normAutofit/>
          </a:bodyPr>
          <a:lstStyle/>
          <a:p>
            <a:r>
              <a:rPr lang="el-GR" sz="2400" dirty="0" smtClean="0"/>
              <a:t>Ακτινογραφία δομικού στοιχείου ατμόπλοιου: η φωτεινή εξωτερική ταινία με το διαφορετικό πάχος αντιστοιχεί στη μεταλλική στεφάνη, η σκοτεινή ταινία που περιβάλλει σε διάφορα σημεία τη στεφάνη αντιστοιχεί στο οργανικό υλικό (δέρμα ή καουτσούκ). </a:t>
            </a:r>
          </a:p>
          <a:p>
            <a:endParaRPr lang="en-GB" altLang="el-GR" sz="2400" dirty="0">
              <a:latin typeface="Verdana" panose="020B0604030504040204" pitchFamily="34" charset="0"/>
              <a:cs typeface="Times New Roman" panose="02020603050405020304" pitchFamily="18" charset="0"/>
            </a:endParaRPr>
          </a:p>
        </p:txBody>
      </p:sp>
      <p:pic>
        <p:nvPicPr>
          <p:cNvPr id="18433" name="Picture 1" descr="C:\Users\Μπιζουδένια\Desktop\ΑΡΧΙΜΗΔΗΣ\ΑΚΤΙΝΟΓΡΑΦΗΣΗ ΑΡΧΙΜΗΔΗΣ\Img0117.jpg"/>
          <p:cNvPicPr>
            <a:picLocks noGrp="1" noChangeAspect="1" noChangeArrowheads="1"/>
          </p:cNvPicPr>
          <p:nvPr>
            <p:ph sz="half" idx="4294967295"/>
          </p:nvPr>
        </p:nvPicPr>
        <p:blipFill>
          <a:blip r:embed="rId2" cstate="print"/>
          <a:srcRect/>
          <a:stretch>
            <a:fillRect/>
          </a:stretch>
        </p:blipFill>
        <p:spPr bwMode="auto">
          <a:xfrm>
            <a:off x="6077585" y="699541"/>
            <a:ext cx="3096000" cy="3763106"/>
          </a:xfrm>
          <a:prstGeom prst="rect">
            <a:avLst/>
          </a:prstGeom>
          <a:noFill/>
        </p:spPr>
      </p:pic>
      <p:sp>
        <p:nvSpPr>
          <p:cNvPr id="6" name="TextBox 5"/>
          <p:cNvSpPr txBox="1"/>
          <p:nvPr/>
        </p:nvSpPr>
        <p:spPr>
          <a:xfrm>
            <a:off x="6228184" y="4515966"/>
            <a:ext cx="2808312" cy="461665"/>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31859724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05979"/>
            <a:ext cx="5832648" cy="857250"/>
          </a:xfrm>
        </p:spPr>
        <p:txBody>
          <a:bodyPr>
            <a:noAutofit/>
          </a:bodyPr>
          <a:lstStyle/>
          <a:p>
            <a:r>
              <a:rPr lang="el-GR" sz="3200" dirty="0" smtClean="0"/>
              <a:t>Αποτελέσματα ακτινογράφησης</a:t>
            </a:r>
            <a:r>
              <a:rPr lang="en-US" sz="3200" dirty="0" smtClean="0"/>
              <a:t>: </a:t>
            </a:r>
            <a:r>
              <a:rPr lang="el-GR" sz="3200" dirty="0" smtClean="0"/>
              <a:t>Ορυκτοποιημένα αντικείμενα</a:t>
            </a:r>
            <a:endParaRPr lang="el-GR" sz="3200" dirty="0"/>
          </a:p>
        </p:txBody>
      </p:sp>
      <p:sp>
        <p:nvSpPr>
          <p:cNvPr id="22531" name="Rectangle 3"/>
          <p:cNvSpPr>
            <a:spLocks noGrp="1" noChangeArrowheads="1"/>
          </p:cNvSpPr>
          <p:nvPr>
            <p:ph idx="1"/>
          </p:nvPr>
        </p:nvSpPr>
        <p:spPr>
          <a:xfrm>
            <a:off x="323528" y="1347614"/>
            <a:ext cx="5400600" cy="3528392"/>
          </a:xfrm>
        </p:spPr>
        <p:txBody>
          <a:bodyPr>
            <a:normAutofit/>
          </a:bodyPr>
          <a:lstStyle/>
          <a:p>
            <a:pPr>
              <a:lnSpc>
                <a:spcPct val="90000"/>
              </a:lnSpc>
            </a:pPr>
            <a:r>
              <a:rPr lang="el-GR" altLang="el-GR" sz="2400" dirty="0">
                <a:cs typeface="Times New Roman" panose="02020603050405020304" pitchFamily="18" charset="0"/>
              </a:rPr>
              <a:t>Συχνά τα μέταλλα διαβρώνονται και τείνουν να επιστρέψουν σε μια κατάσταση ορυκτού.</a:t>
            </a:r>
          </a:p>
          <a:p>
            <a:pPr>
              <a:lnSpc>
                <a:spcPct val="90000"/>
              </a:lnSpc>
            </a:pPr>
            <a:r>
              <a:rPr lang="el-GR" altLang="el-GR" sz="2400" dirty="0">
                <a:cs typeface="Times New Roman" panose="02020603050405020304" pitchFamily="18" charset="0"/>
              </a:rPr>
              <a:t>Απεικόνιση αντικειμένων όπου στο εσωτερικό διατηρείται έναν ίχνος ορυκτοποιημένου υλικού, το οποίο αντιστοιχεί στον αρχικό μεταλλικό πυρήνα.</a:t>
            </a:r>
            <a:endParaRPr lang="en-US" altLang="el-GR" sz="2400" dirty="0">
              <a:cs typeface="Times New Roman" panose="02020603050405020304" pitchFamily="18" charset="0"/>
            </a:endParaRPr>
          </a:p>
          <a:p>
            <a:pPr>
              <a:lnSpc>
                <a:spcPct val="90000"/>
              </a:lnSpc>
            </a:pPr>
            <a:endParaRPr lang="en-GB" altLang="el-GR" sz="3600" dirty="0">
              <a:cs typeface="Times New Roman" panose="02020603050405020304" pitchFamily="18" charset="0"/>
            </a:endParaRPr>
          </a:p>
        </p:txBody>
      </p:sp>
      <p:pic>
        <p:nvPicPr>
          <p:cNvPr id="4" name="Content Placeholder 3"/>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6084000" y="1044001"/>
            <a:ext cx="3060000" cy="3061611"/>
          </a:xfrm>
        </p:spPr>
      </p:pic>
      <p:sp>
        <p:nvSpPr>
          <p:cNvPr id="6" name="TextBox 5"/>
          <p:cNvSpPr txBox="1"/>
          <p:nvPr/>
        </p:nvSpPr>
        <p:spPr>
          <a:xfrm>
            <a:off x="6228184" y="4212000"/>
            <a:ext cx="2808312" cy="461665"/>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3200026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l-GR" altLang="el-GR" dirty="0" smtClean="0">
                <a:latin typeface="+mn-lt"/>
                <a:cs typeface="Times New Roman" panose="02020603050405020304" pitchFamily="18" charset="0"/>
              </a:rPr>
              <a:t>Ακτινογράφηση</a:t>
            </a:r>
            <a:r>
              <a:rPr lang="en-US" altLang="el-GR" dirty="0" smtClean="0">
                <a:latin typeface="+mn-lt"/>
                <a:cs typeface="Times New Roman" panose="02020603050405020304" pitchFamily="18" charset="0"/>
              </a:rPr>
              <a:t>:</a:t>
            </a:r>
            <a:r>
              <a:rPr lang="el-GR" altLang="el-GR" dirty="0" smtClean="0">
                <a:latin typeface="+mn-lt"/>
                <a:cs typeface="Times New Roman" panose="02020603050405020304" pitchFamily="18" charset="0"/>
              </a:rPr>
              <a:t> Εργαλείο για καθαρισμό</a:t>
            </a:r>
            <a:endParaRPr lang="en-GB" altLang="el-GR" dirty="0">
              <a:latin typeface="+mn-lt"/>
              <a:cs typeface="Times New Roman" panose="02020603050405020304" pitchFamily="18" charset="0"/>
            </a:endParaRPr>
          </a:p>
        </p:txBody>
      </p:sp>
      <p:pic>
        <p:nvPicPr>
          <p:cNvPr id="24581" name="Picture 5" descr="3E4152D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64088" y="411510"/>
            <a:ext cx="3303299" cy="40261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 Placeholder 1"/>
          <p:cNvSpPr>
            <a:spLocks noGrp="1"/>
          </p:cNvSpPr>
          <p:nvPr>
            <p:ph type="body" sz="half" idx="4294967295"/>
          </p:nvPr>
        </p:nvSpPr>
        <p:spPr>
          <a:xfrm>
            <a:off x="395536" y="1203598"/>
            <a:ext cx="4104456" cy="3517900"/>
          </a:xfrm>
        </p:spPr>
        <p:txBody>
          <a:bodyPr>
            <a:noAutofit/>
          </a:bodyPr>
          <a:lstStyle/>
          <a:p>
            <a:pPr>
              <a:buClr>
                <a:schemeClr val="tx1">
                  <a:lumMod val="65000"/>
                  <a:lumOff val="35000"/>
                </a:schemeClr>
              </a:buClr>
            </a:pPr>
            <a:r>
              <a:rPr lang="el-GR" altLang="el-GR" sz="2000" dirty="0">
                <a:cs typeface="Times New Roman" panose="02020603050405020304" pitchFamily="18" charset="0"/>
              </a:rPr>
              <a:t>Η μεσαία εικόνα αντιστοιχεί σε φυσική φωτογραφία, ενώ η εικόνα επάνω είναι η ακτινογραφική απεικόνιση του αντικειμένου όπου αποκαλύπτονται οι επιφανειακές διακοσμητικές λεπτομέρειες και συλλέγονται όλες οι πληροφορίες που θα βοηθήσουν στον καθαρισμό (κάτω εικόνα).</a:t>
            </a:r>
            <a:endParaRPr lang="el-GR" sz="4800" dirty="0"/>
          </a:p>
        </p:txBody>
      </p:sp>
      <p:sp>
        <p:nvSpPr>
          <p:cNvPr id="3" name="TextBox 2"/>
          <p:cNvSpPr txBox="1"/>
          <p:nvPr/>
        </p:nvSpPr>
        <p:spPr>
          <a:xfrm>
            <a:off x="5364089" y="4587974"/>
            <a:ext cx="3312368" cy="577081"/>
          </a:xfrm>
          <a:prstGeom prst="rect">
            <a:avLst/>
          </a:prstGeom>
          <a:solidFill>
            <a:schemeClr val="bg1">
              <a:lumMod val="95000"/>
            </a:schemeClr>
          </a:solidFill>
        </p:spPr>
        <p:txBody>
          <a:bodyPr wrap="square" lIns="68580" tIns="34290" rIns="68580" bIns="34290" rtlCol="0">
            <a:spAutoFit/>
          </a:bodyPr>
          <a:lstStyle/>
          <a:p>
            <a:pPr algn="ctr"/>
            <a:r>
              <a:rPr lang="en-GB" altLang="el-GR" sz="1100" dirty="0">
                <a:solidFill>
                  <a:schemeClr val="tx1">
                    <a:lumMod val="75000"/>
                    <a:lumOff val="25000"/>
                  </a:schemeClr>
                </a:solidFill>
              </a:rPr>
              <a:t>© </a:t>
            </a:r>
            <a:r>
              <a:rPr lang="en-US" sz="1100" dirty="0" smtClean="0">
                <a:solidFill>
                  <a:schemeClr val="tx1">
                    <a:lumMod val="75000"/>
                    <a:lumOff val="25000"/>
                  </a:schemeClr>
                </a:solidFill>
              </a:rPr>
              <a:t>Janet </a:t>
            </a:r>
            <a:r>
              <a:rPr lang="en-US" sz="1100" dirty="0">
                <a:solidFill>
                  <a:schemeClr val="tx1">
                    <a:lumMod val="75000"/>
                    <a:lumOff val="25000"/>
                  </a:schemeClr>
                </a:solidFill>
              </a:rPr>
              <a:t>Lang  and Andrew Middleton eds. 2006. Radiography of Cultural Material. Abingdon, Oxon: </a:t>
            </a:r>
            <a:r>
              <a:rPr lang="en-US" sz="1100" dirty="0" smtClean="0">
                <a:solidFill>
                  <a:schemeClr val="tx1">
                    <a:lumMod val="75000"/>
                    <a:lumOff val="25000"/>
                  </a:schemeClr>
                </a:solidFill>
              </a:rPr>
              <a:t>Routledge</a:t>
            </a:r>
            <a:endParaRPr lang="el-GR" sz="1100" dirty="0">
              <a:solidFill>
                <a:schemeClr val="tx1">
                  <a:lumMod val="75000"/>
                  <a:lumOff val="25000"/>
                </a:schemeClr>
              </a:solidFill>
            </a:endParaRPr>
          </a:p>
        </p:txBody>
      </p:sp>
    </p:spTree>
    <p:extLst>
      <p:ext uri="{BB962C8B-B14F-4D97-AF65-F5344CB8AC3E}">
        <p14:creationId xmlns:p14="http://schemas.microsoft.com/office/powerpoint/2010/main" val="40816802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205979"/>
            <a:ext cx="5760640" cy="857250"/>
          </a:xfrm>
        </p:spPr>
        <p:txBody>
          <a:bodyPr>
            <a:noAutofit/>
          </a:bodyPr>
          <a:lstStyle/>
          <a:p>
            <a:r>
              <a:rPr lang="el-GR" sz="3200" dirty="0" smtClean="0"/>
              <a:t>Αποτελέσματα ακτινογράφησης</a:t>
            </a:r>
            <a:r>
              <a:rPr lang="en-US" sz="3200" dirty="0" smtClean="0"/>
              <a:t>: </a:t>
            </a:r>
            <a:br>
              <a:rPr lang="en-US" sz="3200" dirty="0" smtClean="0"/>
            </a:br>
            <a:r>
              <a:rPr lang="el-GR" sz="3200" dirty="0" smtClean="0"/>
              <a:t>Κατάσταση διατήρησης</a:t>
            </a:r>
            <a:endParaRPr lang="el-GR" sz="3200" dirty="0"/>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7277"/>
          <a:stretch/>
        </p:blipFill>
        <p:spPr>
          <a:xfrm>
            <a:off x="192025" y="1314603"/>
            <a:ext cx="2531225" cy="3129356"/>
          </a:xfrm>
        </p:spPr>
      </p:pic>
      <p:sp>
        <p:nvSpPr>
          <p:cNvPr id="5" name="Text Placeholder 4"/>
          <p:cNvSpPr>
            <a:spLocks noGrp="1"/>
          </p:cNvSpPr>
          <p:nvPr>
            <p:ph type="body" sz="quarter" idx="4294967295"/>
          </p:nvPr>
        </p:nvSpPr>
        <p:spPr>
          <a:xfrm>
            <a:off x="3326413" y="4032283"/>
            <a:ext cx="2592288" cy="552450"/>
          </a:xfrm>
        </p:spPr>
        <p:txBody>
          <a:bodyPr>
            <a:normAutofit fontScale="55000" lnSpcReduction="20000"/>
          </a:bodyPr>
          <a:lstStyle/>
          <a:p>
            <a:pPr marL="0" indent="0" algn="ctr">
              <a:buNone/>
            </a:pPr>
            <a:r>
              <a:rPr lang="el-GR" dirty="0" smtClean="0"/>
              <a:t>ακτινογραφία ασπίδας απ</a:t>
            </a:r>
            <a:r>
              <a:rPr lang="el-GR" dirty="0"/>
              <a:t>ό</a:t>
            </a:r>
            <a:r>
              <a:rPr lang="el-GR" dirty="0" smtClean="0"/>
              <a:t> κρατέρωμα</a:t>
            </a:r>
          </a:p>
          <a:p>
            <a:pPr marL="0" indent="0" algn="ctr">
              <a:buNone/>
            </a:pPr>
            <a:endParaRPr lang="el-GR" dirty="0"/>
          </a:p>
        </p:txBody>
      </p:sp>
      <p:pic>
        <p:nvPicPr>
          <p:cNvPr id="8" name="Content Placeholder 7"/>
          <p:cNvPicPr>
            <a:picLocks noGrp="1" noChangeAspect="1"/>
          </p:cNvPicPr>
          <p:nvPr>
            <p:ph sz="quarter" idx="4294967295"/>
          </p:nvPr>
        </p:nvPicPr>
        <p:blipFill>
          <a:blip r:embed="rId3" cstate="print"/>
          <a:stretch>
            <a:fillRect/>
          </a:stretch>
        </p:blipFill>
        <p:spPr>
          <a:xfrm>
            <a:off x="3301906" y="1763876"/>
            <a:ext cx="2714810" cy="2232248"/>
          </a:xfrm>
          <a:prstGeom prst="rect">
            <a:avLst/>
          </a:prstGeom>
        </p:spPr>
      </p:pic>
      <p:sp>
        <p:nvSpPr>
          <p:cNvPr id="2" name="TextBox 1"/>
          <p:cNvSpPr txBox="1"/>
          <p:nvPr/>
        </p:nvSpPr>
        <p:spPr>
          <a:xfrm>
            <a:off x="1167715" y="4627606"/>
            <a:ext cx="4268382" cy="500137"/>
          </a:xfrm>
          <a:prstGeom prst="rect">
            <a:avLst/>
          </a:prstGeom>
          <a:solidFill>
            <a:schemeClr val="bg1">
              <a:lumMod val="95000"/>
            </a:schemeClr>
          </a:solidFill>
        </p:spPr>
        <p:txBody>
          <a:bodyPr wrap="square" lIns="68580" tIns="34290" rIns="68580" bIns="34290" rtlCol="0">
            <a:spAutoFit/>
          </a:bodyPr>
          <a:lstStyle/>
          <a:p>
            <a:pPr algn="ctr"/>
            <a:r>
              <a:rPr lang="en-GB" altLang="el-GR" sz="1400" dirty="0" smtClean="0">
                <a:solidFill>
                  <a:schemeClr val="tx1">
                    <a:lumMod val="75000"/>
                    <a:lumOff val="25000"/>
                  </a:schemeClr>
                </a:solidFill>
              </a:rPr>
              <a:t>©</a:t>
            </a:r>
            <a:r>
              <a:rPr lang="el-GR" altLang="el-GR" sz="1400" dirty="0" smtClean="0">
                <a:solidFill>
                  <a:schemeClr val="tx1">
                    <a:lumMod val="75000"/>
                    <a:lumOff val="25000"/>
                  </a:schemeClr>
                </a:solidFill>
              </a:rPr>
              <a:t>Εταιρεία Μεσσηνιακών Αρχαιολογικών Σπουδών και ΤΕΙ Αθήνας</a:t>
            </a:r>
            <a:endParaRPr lang="el-GR" sz="1400" dirty="0">
              <a:solidFill>
                <a:schemeClr val="tx1">
                  <a:lumMod val="75000"/>
                  <a:lumOff val="25000"/>
                </a:schemeClr>
              </a:solidFill>
            </a:endParaRPr>
          </a:p>
        </p:txBody>
      </p:sp>
      <p:sp>
        <p:nvSpPr>
          <p:cNvPr id="9" name="TextBox 8"/>
          <p:cNvSpPr txBox="1"/>
          <p:nvPr/>
        </p:nvSpPr>
        <p:spPr>
          <a:xfrm>
            <a:off x="6288657" y="579909"/>
            <a:ext cx="2693442" cy="4070345"/>
          </a:xfrm>
          <a:prstGeom prst="rect">
            <a:avLst/>
          </a:prstGeom>
          <a:noFill/>
        </p:spPr>
        <p:txBody>
          <a:bodyPr wrap="square" lIns="68580" tIns="34290" rIns="68580" bIns="34290" rtlCol="0">
            <a:spAutoFit/>
          </a:bodyPr>
          <a:lstStyle/>
          <a:p>
            <a:r>
              <a:rPr lang="el-GR" sz="2000" dirty="0" smtClean="0">
                <a:solidFill>
                  <a:schemeClr val="bg1"/>
                </a:solidFill>
              </a:rPr>
              <a:t>Η ακτινογράφηση υπέδειξε την κατάσταση διατήρησης κάτω από τα στρώματα διάβρωσης και τος χωματοειδείς επικαθίσεις. Παρατηρείται ένα δίκτυο ρωγμών που εκτείνεται σε όλη την επιφάνεια και απώλεια και αποδυνάμωση του υλικού.</a:t>
            </a:r>
            <a:endParaRPr lang="el-GR" sz="2000" dirty="0">
              <a:solidFill>
                <a:schemeClr val="bg1"/>
              </a:solidFill>
            </a:endParaRPr>
          </a:p>
        </p:txBody>
      </p:sp>
      <p:sp>
        <p:nvSpPr>
          <p:cNvPr id="4" name="Trapezoid 3"/>
          <p:cNvSpPr/>
          <p:nvPr/>
        </p:nvSpPr>
        <p:spPr>
          <a:xfrm rot="5400000">
            <a:off x="1447905" y="2592000"/>
            <a:ext cx="3132000" cy="576000"/>
          </a:xfrm>
          <a:prstGeom prst="trapezoid">
            <a:avLst>
              <a:gd name="adj" fmla="val 79442"/>
            </a:avLst>
          </a:prstGeom>
          <a:solidFill>
            <a:srgbClr val="BD582C">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141528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6411131" y="2609931"/>
            <a:ext cx="2771908" cy="2556000"/>
          </a:xfrm>
          <a:prstGeom prst="rect">
            <a:avLst/>
          </a:prstGeom>
          <a:noFill/>
          <a:ln w="9525">
            <a:noFill/>
            <a:miter lim="800000"/>
            <a:headEnd/>
            <a:tailEnd/>
          </a:ln>
        </p:spPr>
      </p:pic>
      <p:sp>
        <p:nvSpPr>
          <p:cNvPr id="2" name="Title 1"/>
          <p:cNvSpPr>
            <a:spLocks noGrp="1"/>
          </p:cNvSpPr>
          <p:nvPr>
            <p:ph type="title"/>
          </p:nvPr>
        </p:nvSpPr>
        <p:spPr>
          <a:xfrm>
            <a:off x="107504" y="195486"/>
            <a:ext cx="4032448" cy="857250"/>
          </a:xfrm>
        </p:spPr>
        <p:txBody>
          <a:bodyPr>
            <a:noAutofit/>
          </a:bodyPr>
          <a:lstStyle/>
          <a:p>
            <a:r>
              <a:rPr lang="el-GR" sz="2800" dirty="0" smtClean="0">
                <a:solidFill>
                  <a:schemeClr val="bg1"/>
                </a:solidFill>
              </a:rPr>
              <a:t>Αποτελέσματα ακτινογράφησης</a:t>
            </a:r>
            <a:r>
              <a:rPr lang="en-US" sz="2800" dirty="0" smtClean="0">
                <a:solidFill>
                  <a:schemeClr val="bg1"/>
                </a:solidFill>
              </a:rPr>
              <a:t>:</a:t>
            </a:r>
            <a:r>
              <a:rPr lang="el-GR" sz="2800" dirty="0" smtClean="0">
                <a:solidFill>
                  <a:schemeClr val="bg1"/>
                </a:solidFill>
              </a:rPr>
              <a:t> Παλαιότερη επέμβαση</a:t>
            </a:r>
            <a:endParaRPr lang="el-GR" sz="2800" dirty="0">
              <a:solidFill>
                <a:schemeClr val="bg1"/>
              </a:solidFill>
            </a:endParaRPr>
          </a:p>
        </p:txBody>
      </p:sp>
      <p:sp>
        <p:nvSpPr>
          <p:cNvPr id="3" name="Content Placeholder 2"/>
          <p:cNvSpPr>
            <a:spLocks noGrp="1"/>
          </p:cNvSpPr>
          <p:nvPr>
            <p:ph idx="13"/>
          </p:nvPr>
        </p:nvSpPr>
        <p:spPr>
          <a:xfrm>
            <a:off x="179512" y="1419622"/>
            <a:ext cx="3816424" cy="3531840"/>
          </a:xfrm>
        </p:spPr>
        <p:txBody>
          <a:bodyPr>
            <a:normAutofit fontScale="70000" lnSpcReduction="20000"/>
          </a:bodyPr>
          <a:lstStyle/>
          <a:p>
            <a:pPr>
              <a:buClr>
                <a:schemeClr val="bg1"/>
              </a:buClr>
            </a:pPr>
            <a:r>
              <a:rPr lang="el-GR" dirty="0"/>
              <a:t>Η ακτινογράφηση μπορεί επίσης να </a:t>
            </a:r>
            <a:r>
              <a:rPr lang="el-GR" dirty="0" err="1" smtClean="0"/>
              <a:t>ταυτοποιήσει</a:t>
            </a:r>
            <a:r>
              <a:rPr lang="el-GR" dirty="0" smtClean="0"/>
              <a:t> </a:t>
            </a:r>
            <a:r>
              <a:rPr lang="el-GR" dirty="0"/>
              <a:t>και να εντοπίσει παλαιότερες επεμβάσεις συντήρησης, εφόσον οι επισκευές και τα τμήματα που λείπουν εμφανίζονται ως περιοχές που παρουσιάζουν αντίθεση πυκνότητας στην ραδιογραφία </a:t>
            </a:r>
          </a:p>
          <a:p>
            <a:pPr>
              <a:buClr>
                <a:schemeClr val="bg1"/>
              </a:buClr>
            </a:pPr>
            <a:endParaRPr lang="el-GR" dirty="0"/>
          </a:p>
        </p:txBody>
      </p:sp>
      <p:pic>
        <p:nvPicPr>
          <p:cNvPr id="12289" name="Picture 1"/>
          <p:cNvPicPr>
            <a:picLocks noChangeAspect="1" noChangeArrowheads="1"/>
          </p:cNvPicPr>
          <p:nvPr/>
        </p:nvPicPr>
        <p:blipFill>
          <a:blip r:embed="rId3" cstate="print"/>
          <a:srcRect/>
          <a:stretch>
            <a:fillRect/>
          </a:stretch>
        </p:blipFill>
        <p:spPr bwMode="auto">
          <a:xfrm>
            <a:off x="4169826" y="-14928"/>
            <a:ext cx="2634421" cy="2624859"/>
          </a:xfrm>
          <a:prstGeom prst="rect">
            <a:avLst/>
          </a:prstGeom>
          <a:noFill/>
          <a:ln w="9525">
            <a:noFill/>
            <a:miter lim="800000"/>
            <a:headEnd/>
            <a:tailEnd/>
          </a:ln>
        </p:spPr>
      </p:pic>
      <p:sp>
        <p:nvSpPr>
          <p:cNvPr id="9" name="Rectangle 8"/>
          <p:cNvSpPr/>
          <p:nvPr/>
        </p:nvSpPr>
        <p:spPr>
          <a:xfrm>
            <a:off x="4283968" y="3656369"/>
            <a:ext cx="2028589" cy="715581"/>
          </a:xfrm>
          <a:prstGeom prst="rect">
            <a:avLst/>
          </a:prstGeom>
          <a:solidFill>
            <a:schemeClr val="bg1">
              <a:lumMod val="95000"/>
            </a:schemeClr>
          </a:solidFill>
        </p:spPr>
        <p:txBody>
          <a:bodyPr wrap="square" lIns="68580" tIns="34290" rIns="68580" bIns="34290">
            <a:spAutoFit/>
          </a:bodyPr>
          <a:lstStyle/>
          <a:p>
            <a:r>
              <a:rPr lang="en-GB" altLang="el-GR" sz="1400" dirty="0" smtClean="0">
                <a:solidFill>
                  <a:schemeClr val="tx1">
                    <a:lumMod val="75000"/>
                    <a:lumOff val="25000"/>
                  </a:schemeClr>
                </a:solidFill>
              </a:rPr>
              <a:t>©</a:t>
            </a:r>
            <a:r>
              <a:rPr lang="el-GR" altLang="el-GR" sz="1400" dirty="0" smtClean="0">
                <a:solidFill>
                  <a:schemeClr val="tx1">
                    <a:lumMod val="75000"/>
                    <a:lumOff val="25000"/>
                  </a:schemeClr>
                </a:solidFill>
              </a:rPr>
              <a:t>Εταιρεία Μεσσηνιακών Αρχαιολογικών Σπουδών και ΤΕΙ Αθήνας</a:t>
            </a:r>
            <a:endParaRPr lang="en-GB" altLang="el-GR" sz="1400" dirty="0">
              <a:solidFill>
                <a:schemeClr val="tx1">
                  <a:lumMod val="75000"/>
                  <a:lumOff val="25000"/>
                </a:schemeClr>
              </a:solidFill>
            </a:endParaRPr>
          </a:p>
        </p:txBody>
      </p:sp>
    </p:spTree>
    <p:extLst>
      <p:ext uri="{BB962C8B-B14F-4D97-AF65-F5344CB8AC3E}">
        <p14:creationId xmlns:p14="http://schemas.microsoft.com/office/powerpoint/2010/main" val="847630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dirty="0" smtClean="0"/>
              <a:t>Εκτίμηση της Τεχνολογίας και της Κατάστασης Διατήρησης</a:t>
            </a:r>
            <a:endParaRPr lang="en-US" sz="2800" dirty="0"/>
          </a:p>
        </p:txBody>
      </p:sp>
      <p:sp>
        <p:nvSpPr>
          <p:cNvPr id="3" name="Content Placeholder 2"/>
          <p:cNvSpPr>
            <a:spLocks noGrp="1"/>
          </p:cNvSpPr>
          <p:nvPr>
            <p:ph idx="1"/>
          </p:nvPr>
        </p:nvSpPr>
        <p:spPr/>
        <p:txBody>
          <a:bodyPr>
            <a:normAutofit fontScale="62500" lnSpcReduction="20000"/>
          </a:bodyPr>
          <a:lstStyle/>
          <a:p>
            <a:pPr marL="0" indent="0">
              <a:buNone/>
            </a:pPr>
            <a:r>
              <a:rPr lang="el-GR" b="1" dirty="0" smtClean="0"/>
              <a:t>Σκοποί</a:t>
            </a:r>
            <a:r>
              <a:rPr lang="en-US" b="1" dirty="0" smtClean="0"/>
              <a:t>: </a:t>
            </a:r>
            <a:r>
              <a:rPr lang="el-GR" dirty="0" smtClean="0"/>
              <a:t>Να προσδιοριστεί ο τύπος του μετάλλινου αντικειμένου και να εκτιμηθεί η κατάσταση/φθορά για να οργανωθεί ένα αποτελεσματικό σχέδιο συντήρησης.</a:t>
            </a:r>
          </a:p>
          <a:p>
            <a:pPr marL="0" indent="0">
              <a:buNone/>
            </a:pPr>
            <a:r>
              <a:rPr lang="el-GR" b="1" dirty="0" smtClean="0"/>
              <a:t>Ερωτήματα</a:t>
            </a:r>
            <a:r>
              <a:rPr lang="en-US" b="1" dirty="0" smtClean="0"/>
              <a:t>:</a:t>
            </a:r>
            <a:r>
              <a:rPr lang="el-GR" b="1" dirty="0" smtClean="0"/>
              <a:t> </a:t>
            </a:r>
          </a:p>
          <a:p>
            <a:r>
              <a:rPr lang="el-GR" dirty="0" smtClean="0"/>
              <a:t>Τι μέταλλο είναι; </a:t>
            </a:r>
          </a:p>
          <a:p>
            <a:r>
              <a:rPr lang="el-GR" dirty="0" smtClean="0"/>
              <a:t>Ποια είναι η τεχνική κατασκευής; </a:t>
            </a:r>
          </a:p>
          <a:p>
            <a:r>
              <a:rPr lang="el-GR" dirty="0" smtClean="0"/>
              <a:t>Ποια είναι η τεχνική μορφοποίησης;</a:t>
            </a:r>
            <a:endParaRPr lang="el-GR" dirty="0"/>
          </a:p>
          <a:p>
            <a:r>
              <a:rPr lang="el-GR" dirty="0"/>
              <a:t>Υπάρχει μέταλλο και διακόσμηση;</a:t>
            </a:r>
          </a:p>
          <a:p>
            <a:r>
              <a:rPr lang="el-GR" dirty="0"/>
              <a:t>Είναι το αντικείμενο επιμεταλλωμένο;</a:t>
            </a:r>
          </a:p>
          <a:p>
            <a:r>
              <a:rPr lang="el-GR" dirty="0" smtClean="0"/>
              <a:t>Ποια είναι η σύσταση και η στρωματογραφία των προϊόντων διάβρωσης;</a:t>
            </a:r>
            <a:endParaRPr lang="el-GR" dirty="0"/>
          </a:p>
          <a:p>
            <a:r>
              <a:rPr lang="el-GR" dirty="0"/>
              <a:t>Υπάρχει βαφή;</a:t>
            </a:r>
          </a:p>
          <a:p>
            <a:r>
              <a:rPr lang="el-GR" dirty="0"/>
              <a:t>Υπάρχει </a:t>
            </a:r>
            <a:r>
              <a:rPr lang="el-GR" dirty="0" err="1"/>
              <a:t>ψευδόμορφο</a:t>
            </a:r>
            <a:r>
              <a:rPr lang="el-GR" dirty="0" smtClean="0"/>
              <a:t>;</a:t>
            </a:r>
            <a:endParaRPr lang="el-GR" dirty="0"/>
          </a:p>
        </p:txBody>
      </p:sp>
    </p:spTree>
    <p:extLst>
      <p:ext uri="{BB962C8B-B14F-4D97-AF65-F5344CB8AC3E}">
        <p14:creationId xmlns:p14="http://schemas.microsoft.com/office/powerpoint/2010/main" val="943007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Φθορισμομετρία ακτίνων Χ</a:t>
            </a:r>
            <a:endParaRPr lang="el-GR"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26000" y="1368000"/>
            <a:ext cx="4321175" cy="3239883"/>
          </a:xfrm>
        </p:spPr>
      </p:pic>
      <p:sp>
        <p:nvSpPr>
          <p:cNvPr id="9" name="Text Placeholder 8"/>
          <p:cNvSpPr>
            <a:spLocks noGrp="1"/>
          </p:cNvSpPr>
          <p:nvPr>
            <p:ph idx="13"/>
          </p:nvPr>
        </p:nvSpPr>
        <p:spPr>
          <a:xfrm>
            <a:off x="0" y="123478"/>
            <a:ext cx="4427984" cy="4827984"/>
          </a:xfrm>
        </p:spPr>
        <p:txBody>
          <a:bodyPr>
            <a:noAutofit/>
          </a:bodyPr>
          <a:lstStyle/>
          <a:p>
            <a:pPr marL="177800" indent="-177800">
              <a:buClr>
                <a:schemeClr val="bg1"/>
              </a:buClr>
              <a:tabLst>
                <a:tab pos="177800" algn="l"/>
              </a:tabLst>
            </a:pPr>
            <a:r>
              <a:rPr lang="el-GR" sz="1900" dirty="0" smtClean="0"/>
              <a:t>Μη επεμβατική ανάλυση, δεν απαιτεί τη λήψη δείγματος. Η σμίκρυνση και η γεωμετρία  του φορητού εξοπλισμού </a:t>
            </a:r>
            <a:r>
              <a:rPr lang="en-GB" sz="1900" dirty="0" smtClean="0"/>
              <a:t>XRF</a:t>
            </a:r>
            <a:r>
              <a:rPr lang="el-GR" sz="1900" dirty="0" smtClean="0"/>
              <a:t> δίνει τη δυνατότητα ανάλυσης σημειακά στο αντικείμενο, άσχετα από το μέγεθος του,  ενισχύοντας την έννοια της μη επεμβατικής εξέτασης. </a:t>
            </a:r>
            <a:endParaRPr lang="en-US" sz="1900" dirty="0" smtClean="0"/>
          </a:p>
          <a:p>
            <a:pPr marL="177800" indent="-177800">
              <a:buClr>
                <a:schemeClr val="bg1"/>
              </a:buClr>
              <a:tabLst>
                <a:tab pos="177800" algn="l"/>
              </a:tabLst>
            </a:pPr>
            <a:r>
              <a:rPr lang="el-GR" sz="1900" dirty="0" smtClean="0"/>
              <a:t>Η τεχνική </a:t>
            </a:r>
            <a:r>
              <a:rPr lang="en-GB" sz="1900" dirty="0" smtClean="0"/>
              <a:t>XRF </a:t>
            </a:r>
            <a:r>
              <a:rPr lang="el-GR" sz="1900" dirty="0" smtClean="0"/>
              <a:t>είναι τεχνική εξέτασης  και ανάλυσης , καθώς το βάθος από το οποίο αντλούνται οι πληροφορίες είναι συνήθως μικρότερο από 30-50μ</a:t>
            </a:r>
            <a:r>
              <a:rPr lang="en-GB" sz="1900" dirty="0" smtClean="0"/>
              <a:t>m </a:t>
            </a:r>
            <a:r>
              <a:rPr lang="el-GR" sz="1900" dirty="0" smtClean="0"/>
              <a:t> και εξαρτάται από το μέσο όρο της σύστασης του πυρήνα, την ενέργεια της των σωματισίων της εμπίπτουσας ακτινοβολίας, όπως και από την χαρακτηριστική ενέργεια ανίχνευσης των ακτίνων Χ. </a:t>
            </a:r>
            <a:endParaRPr lang="el-GR" sz="1900" dirty="0"/>
          </a:p>
        </p:txBody>
      </p:sp>
      <p:sp>
        <p:nvSpPr>
          <p:cNvPr id="3" name="TextBox 2"/>
          <p:cNvSpPr txBox="1"/>
          <p:nvPr/>
        </p:nvSpPr>
        <p:spPr>
          <a:xfrm>
            <a:off x="4617455" y="4643363"/>
            <a:ext cx="4320480" cy="500137"/>
          </a:xfrm>
          <a:prstGeom prst="rect">
            <a:avLst/>
          </a:prstGeom>
          <a:solidFill>
            <a:schemeClr val="bg1">
              <a:lumMod val="95000"/>
            </a:schemeClr>
          </a:solidFill>
        </p:spPr>
        <p:txBody>
          <a:bodyPr wrap="square" lIns="68580" tIns="34290" rIns="68580" bIns="34290" rtlCol="0">
            <a:spAutoFit/>
          </a:bodyPr>
          <a:lstStyle/>
          <a:p>
            <a:pPr algn="ctr"/>
            <a:r>
              <a:rPr lang="en-US" sz="1400" dirty="0">
                <a:solidFill>
                  <a:schemeClr val="tx1">
                    <a:lumMod val="75000"/>
                    <a:lumOff val="25000"/>
                  </a:schemeClr>
                </a:solidFill>
              </a:rPr>
              <a:t>© </a:t>
            </a:r>
            <a:r>
              <a:rPr lang="el-GR" sz="1400" dirty="0" smtClean="0">
                <a:solidFill>
                  <a:schemeClr val="tx1">
                    <a:lumMod val="75000"/>
                    <a:lumOff val="25000"/>
                  </a:schemeClr>
                </a:solidFill>
              </a:rPr>
              <a:t>Βιομηχανικό Μουσείο Σύρου </a:t>
            </a:r>
            <a:r>
              <a:rPr lang="en-US" sz="1400" dirty="0" smtClean="0">
                <a:solidFill>
                  <a:schemeClr val="tx1">
                    <a:lumMod val="75000"/>
                    <a:lumOff val="25000"/>
                  </a:schemeClr>
                </a:solidFill>
              </a:rPr>
              <a:t>(</a:t>
            </a:r>
            <a:r>
              <a:rPr lang="el-GR" sz="1400" dirty="0" smtClean="0">
                <a:solidFill>
                  <a:schemeClr val="tx1">
                    <a:lumMod val="75000"/>
                    <a:lumOff val="25000"/>
                  </a:schemeClr>
                </a:solidFill>
              </a:rPr>
              <a:t>Δήμος Σύρου)</a:t>
            </a:r>
            <a:r>
              <a:rPr lang="en-US" sz="1400" dirty="0" smtClean="0">
                <a:solidFill>
                  <a:schemeClr val="tx1">
                    <a:lumMod val="75000"/>
                    <a:lumOff val="25000"/>
                  </a:schemeClr>
                </a:solidFill>
              </a:rPr>
              <a:t> </a:t>
            </a:r>
            <a:r>
              <a:rPr lang="el-GR" sz="1400" dirty="0" smtClean="0">
                <a:solidFill>
                  <a:schemeClr val="tx1">
                    <a:lumMod val="75000"/>
                    <a:lumOff val="25000"/>
                  </a:schemeClr>
                </a:solidFill>
              </a:rPr>
              <a:t>               και</a:t>
            </a:r>
            <a:r>
              <a:rPr lang="en-US" sz="1400" dirty="0" smtClean="0">
                <a:solidFill>
                  <a:schemeClr val="tx1">
                    <a:lumMod val="75000"/>
                    <a:lumOff val="25000"/>
                  </a:schemeClr>
                </a:solidFill>
              </a:rPr>
              <a:t> </a:t>
            </a:r>
            <a:r>
              <a:rPr lang="en-US" sz="1400" dirty="0">
                <a:solidFill>
                  <a:schemeClr val="tx1">
                    <a:lumMod val="75000"/>
                    <a:lumOff val="25000"/>
                  </a:schemeClr>
                </a:solidFill>
              </a:rPr>
              <a:t>TEI </a:t>
            </a:r>
            <a:r>
              <a:rPr lang="el-GR" sz="1400" dirty="0" smtClean="0">
                <a:solidFill>
                  <a:schemeClr val="tx1">
                    <a:lumMod val="75000"/>
                    <a:lumOff val="25000"/>
                  </a:schemeClr>
                </a:solidFill>
              </a:rPr>
              <a:t>Αθήνας</a:t>
            </a:r>
            <a:endParaRPr lang="el-GR" sz="1400" dirty="0">
              <a:solidFill>
                <a:schemeClr val="tx1">
                  <a:lumMod val="75000"/>
                  <a:lumOff val="25000"/>
                </a:schemeClr>
              </a:solidFill>
            </a:endParaRPr>
          </a:p>
        </p:txBody>
      </p:sp>
    </p:spTree>
    <p:extLst>
      <p:ext uri="{BB962C8B-B14F-4D97-AF65-F5344CB8AC3E}">
        <p14:creationId xmlns:p14="http://schemas.microsoft.com/office/powerpoint/2010/main" val="20019828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XRF – </a:t>
            </a:r>
            <a:r>
              <a:rPr lang="el-GR" sz="3200" dirty="0" smtClean="0"/>
              <a:t>Εφαρμογές σε μετάλλινα αντικείμενα</a:t>
            </a:r>
            <a:endParaRPr lang="el-GR" sz="3200" dirty="0"/>
          </a:p>
        </p:txBody>
      </p:sp>
      <p:sp>
        <p:nvSpPr>
          <p:cNvPr id="3" name="Content Placeholder 2"/>
          <p:cNvSpPr>
            <a:spLocks noGrp="1"/>
          </p:cNvSpPr>
          <p:nvPr>
            <p:ph idx="1"/>
          </p:nvPr>
        </p:nvSpPr>
        <p:spPr>
          <a:xfrm>
            <a:off x="251520" y="1200150"/>
            <a:ext cx="8435280" cy="3819871"/>
          </a:xfrm>
        </p:spPr>
        <p:txBody>
          <a:bodyPr>
            <a:normAutofit fontScale="55000" lnSpcReduction="20000"/>
          </a:bodyPr>
          <a:lstStyle/>
          <a:p>
            <a:pPr marL="180975" indent="-180975"/>
            <a:r>
              <a:rPr lang="el-GR" dirty="0" smtClean="0"/>
              <a:t>Είναι δυνατό η μακροσκοπική παρατήρηση να μην οδηγεί στην ταυτοποίηση των μετάλλων κατασκευής των αντικειμένων μίας συλλογής, ειδικά όταν πρόκειται για ΄λευκά΄ μέταλλα, όπως ο κασσίτερος, ο ψευδάργυρος, ο νικελούχος άργυρος –μέταλλα κοινά απαντώμενα σε ιστορικές συλλογές αντικειμένων. </a:t>
            </a:r>
            <a:endParaRPr lang="en-GB" dirty="0" smtClean="0"/>
          </a:p>
          <a:p>
            <a:pPr marL="180975" indent="-180975"/>
            <a:r>
              <a:rPr lang="el-GR" dirty="0" smtClean="0"/>
              <a:t>Επιπλέον, αν το προσωπικό που εξετάζει τη συλλογή δεν είναι έμπειρο, μπορεί να μην μπορεί να ταυτοποιήσει τον τύπο του κράματος κατασκευής, όπως συμβαίνει στα κράματα του χαλκού. </a:t>
            </a:r>
            <a:endParaRPr lang="en-GB" dirty="0" smtClean="0"/>
          </a:p>
          <a:p>
            <a:pPr marL="180975" indent="-180975"/>
            <a:r>
              <a:rPr lang="el-GR" dirty="0" smtClean="0"/>
              <a:t>Επίσης, διακοσμητικές λεπτομέρειες ή τεχνικές με τη μορφή ενθεμάτων στο μέταλλο υπάρχουν συχνά στα αντικείμενα, ειδικά σε αντικείμενα από πολύτιμα μέταλλα, και απαιτούν ανάλυση.</a:t>
            </a:r>
            <a:endParaRPr lang="en-GB" dirty="0" smtClean="0"/>
          </a:p>
          <a:p>
            <a:pPr marL="180975" indent="-180975"/>
            <a:r>
              <a:rPr lang="el-GR" dirty="0" smtClean="0"/>
              <a:t>Επίσης, η πατίνα και στα στρώματα των προϊόντων διάβρωσης έχουν μεγάλη σημασία για την τεκμηρίωση και την φυσική κατάσταση και μπορεί να παρέχουν τεκμήρια για την ιστορία του αντικειμένου. Η εις βάθος εξέταση της πατίνας και των στρωμάτων διάβρωσης απαιτεί σχεδιασμό λόγω του σχετικά μεγάλου πάχους και μπορεί να απαιτεί την αφαίρεση υλικού και την εφαρμογή του </a:t>
            </a:r>
            <a:r>
              <a:rPr lang="en-GB" dirty="0" smtClean="0"/>
              <a:t>XRF </a:t>
            </a:r>
            <a:r>
              <a:rPr lang="el-GR" dirty="0" smtClean="0"/>
              <a:t>ως μη επεμβατική αναλυτική τεχνική.</a:t>
            </a:r>
            <a:endParaRPr lang="el-GR" dirty="0"/>
          </a:p>
        </p:txBody>
      </p:sp>
    </p:spTree>
    <p:extLst>
      <p:ext uri="{BB962C8B-B14F-4D97-AF65-F5344CB8AC3E}">
        <p14:creationId xmlns:p14="http://schemas.microsoft.com/office/powerpoint/2010/main" val="15761224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3200" dirty="0" smtClean="0"/>
              <a:t>XRF </a:t>
            </a:r>
            <a:r>
              <a:rPr lang="el-GR" sz="3200" dirty="0" smtClean="0"/>
              <a:t>ανάλυση υπαίθριων μπρούτζινων μνημείων</a:t>
            </a:r>
            <a:endParaRPr lang="el-GR" sz="3200" dirty="0"/>
          </a:p>
        </p:txBody>
      </p:sp>
      <p:pic>
        <p:nvPicPr>
          <p:cNvPr id="5" name="Content Placeholder 4"/>
          <p:cNvPicPr>
            <a:picLocks noGrp="1" noChangeAspect="1"/>
          </p:cNvPicPr>
          <p:nvPr>
            <p:ph idx="1"/>
          </p:nvPr>
        </p:nvPicPr>
        <p:blipFill>
          <a:blip r:embed="rId2" cstate="print"/>
          <a:stretch>
            <a:fillRect/>
          </a:stretch>
        </p:blipFill>
        <p:spPr>
          <a:xfrm>
            <a:off x="323528" y="1275606"/>
            <a:ext cx="4319588" cy="2695063"/>
          </a:xfrm>
          <a:prstGeom prst="rect">
            <a:avLst/>
          </a:prstGeom>
        </p:spPr>
      </p:pic>
      <p:sp>
        <p:nvSpPr>
          <p:cNvPr id="9" name="Text Placeholder 8"/>
          <p:cNvSpPr>
            <a:spLocks noGrp="1"/>
          </p:cNvSpPr>
          <p:nvPr>
            <p:ph type="body" idx="4294967295"/>
          </p:nvPr>
        </p:nvSpPr>
        <p:spPr>
          <a:xfrm>
            <a:off x="251521" y="3939902"/>
            <a:ext cx="4464496" cy="1203598"/>
          </a:xfrm>
        </p:spPr>
        <p:txBody>
          <a:bodyPr>
            <a:noAutofit/>
          </a:bodyPr>
          <a:lstStyle/>
          <a:p>
            <a:pPr marL="0" indent="0">
              <a:buNone/>
            </a:pPr>
            <a:r>
              <a:rPr lang="el-GR" sz="1800" dirty="0" smtClean="0"/>
              <a:t>Αντικείμενα που είναι ακίνητα, εύθραυστα και/ή πολύτιμα, ώστε να μη μπορούν να μετακινηθούν, είναι δυνατό να εξετάσουν με αυτή την τεχνική.</a:t>
            </a:r>
            <a:r>
              <a:rPr lang="en-GB" sz="1800" dirty="0" smtClean="0"/>
              <a:t> </a:t>
            </a:r>
            <a:endParaRPr lang="el-GR" sz="1800" dirty="0"/>
          </a:p>
        </p:txBody>
      </p:sp>
      <p:sp>
        <p:nvSpPr>
          <p:cNvPr id="10" name="Text Placeholder 9"/>
          <p:cNvSpPr>
            <a:spLocks noGrp="1"/>
          </p:cNvSpPr>
          <p:nvPr>
            <p:ph type="body" sz="quarter" idx="4294967295"/>
          </p:nvPr>
        </p:nvSpPr>
        <p:spPr>
          <a:xfrm>
            <a:off x="5121883" y="411510"/>
            <a:ext cx="3914614" cy="2232248"/>
          </a:xfrm>
        </p:spPr>
        <p:txBody>
          <a:bodyPr>
            <a:noAutofit/>
          </a:bodyPr>
          <a:lstStyle/>
          <a:p>
            <a:pPr marL="0" indent="0">
              <a:buNone/>
            </a:pPr>
            <a:r>
              <a:rPr lang="el-GR" sz="1800" dirty="0" smtClean="0">
                <a:solidFill>
                  <a:schemeClr val="bg1"/>
                </a:solidFill>
              </a:rPr>
              <a:t>Ταυτόχρονη πολύ-στοιχειακή ανάλυση επιτρέπει τη δυνατότητα ανίχνευσης του 90% των στοιχείων του περιοδικού πινάκα (από το νάτριο και επάνω) σε συγκεντρώσεις που μπορεί να είναι για κάποια στοιχειά και μικρότερες </a:t>
            </a:r>
            <a:r>
              <a:rPr lang="en-US" sz="1800" dirty="0" smtClean="0">
                <a:solidFill>
                  <a:schemeClr val="bg1"/>
                </a:solidFill>
              </a:rPr>
              <a:t>% or 0.01% w/w. </a:t>
            </a:r>
            <a:endParaRPr lang="el-GR" sz="180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54607724"/>
              </p:ext>
            </p:extLst>
          </p:nvPr>
        </p:nvGraphicFramePr>
        <p:xfrm>
          <a:off x="5436096" y="2643758"/>
          <a:ext cx="3168352" cy="1920240"/>
        </p:xfrm>
        <a:graphic>
          <a:graphicData uri="http://schemas.openxmlformats.org/drawingml/2006/table">
            <a:tbl>
              <a:tblPr firstRow="1">
                <a:tableStyleId>{F5AB1C69-6EDB-4FF4-983F-18BD219EF322}</a:tableStyleId>
              </a:tblPr>
              <a:tblGrid>
                <a:gridCol w="1407470"/>
                <a:gridCol w="1760882"/>
              </a:tblGrid>
              <a:tr h="200660">
                <a:tc>
                  <a:txBody>
                    <a:bodyPr/>
                    <a:lstStyle/>
                    <a:p>
                      <a:pPr algn="ctr">
                        <a:lnSpc>
                          <a:spcPct val="100000"/>
                        </a:lnSpc>
                        <a:spcAft>
                          <a:spcPts val="0"/>
                        </a:spcAft>
                      </a:pPr>
                      <a:r>
                        <a:rPr lang="el-GR" sz="1800" b="0" spc="10" dirty="0" smtClean="0">
                          <a:solidFill>
                            <a:schemeClr val="tx1"/>
                          </a:solidFill>
                          <a:effectLst/>
                        </a:rPr>
                        <a:t>Στοιχείο</a:t>
                      </a:r>
                      <a:endParaRPr lang="el-GR" sz="2400" b="0" dirty="0">
                        <a:solidFill>
                          <a:schemeClr val="tx1"/>
                        </a:solidFill>
                        <a:effectLst/>
                        <a:latin typeface="Times New Roman"/>
                        <a:ea typeface="Times New Roman"/>
                      </a:endParaRPr>
                    </a:p>
                  </a:txBody>
                  <a:tcPr marL="6350" marR="6350" marT="0" marB="0" anchor="ctr"/>
                </a:tc>
                <a:tc>
                  <a:txBody>
                    <a:bodyPr/>
                    <a:lstStyle/>
                    <a:p>
                      <a:pPr algn="ctr">
                        <a:lnSpc>
                          <a:spcPct val="100000"/>
                        </a:lnSpc>
                        <a:spcAft>
                          <a:spcPts val="0"/>
                        </a:spcAft>
                      </a:pPr>
                      <a:r>
                        <a:rPr lang="el-GR" sz="1800" b="0" spc="10" dirty="0" smtClean="0">
                          <a:solidFill>
                            <a:schemeClr val="tx1"/>
                          </a:solidFill>
                          <a:effectLst/>
                        </a:rPr>
                        <a:t>Συγκέντρωση</a:t>
                      </a:r>
                      <a:r>
                        <a:rPr lang="en-US" sz="1800" b="0" spc="10" dirty="0" smtClean="0">
                          <a:solidFill>
                            <a:schemeClr val="tx1"/>
                          </a:solidFill>
                          <a:effectLst/>
                        </a:rPr>
                        <a:t> </a:t>
                      </a:r>
                      <a:r>
                        <a:rPr lang="en-US" sz="1800" b="0" spc="10" dirty="0">
                          <a:solidFill>
                            <a:schemeClr val="tx1"/>
                          </a:solidFill>
                          <a:effectLst/>
                        </a:rPr>
                        <a:t>(%)</a:t>
                      </a:r>
                      <a:endParaRPr lang="el-GR" sz="2400" b="0" dirty="0">
                        <a:solidFill>
                          <a:schemeClr val="tx1"/>
                        </a:solidFill>
                        <a:effectLst/>
                        <a:latin typeface="Times New Roman"/>
                        <a:ea typeface="Times New Roman"/>
                      </a:endParaRPr>
                    </a:p>
                  </a:txBody>
                  <a:tcPr marL="6350" marR="6350" marT="0" marB="0" anchor="ctr"/>
                </a:tc>
              </a:tr>
              <a:tr h="179705">
                <a:tc>
                  <a:txBody>
                    <a:bodyPr/>
                    <a:lstStyle/>
                    <a:p>
                      <a:pPr algn="ctr">
                        <a:lnSpc>
                          <a:spcPct val="100000"/>
                        </a:lnSpc>
                        <a:spcAft>
                          <a:spcPts val="0"/>
                        </a:spcAft>
                      </a:pPr>
                      <a:r>
                        <a:rPr lang="en-US" sz="1800" spc="10">
                          <a:effectLst/>
                        </a:rPr>
                        <a:t>Fe</a:t>
                      </a:r>
                      <a:endParaRPr lang="el-GR" sz="2400">
                        <a:effectLst/>
                        <a:latin typeface="Times New Roman"/>
                        <a:ea typeface="Times New Roman"/>
                      </a:endParaRPr>
                    </a:p>
                  </a:txBody>
                  <a:tcPr marL="6350" marR="6350" marT="0" marB="0" anchor="ctr"/>
                </a:tc>
                <a:tc>
                  <a:txBody>
                    <a:bodyPr/>
                    <a:lstStyle/>
                    <a:p>
                      <a:pPr algn="ctr">
                        <a:lnSpc>
                          <a:spcPct val="100000"/>
                        </a:lnSpc>
                        <a:spcAft>
                          <a:spcPts val="0"/>
                        </a:spcAft>
                      </a:pPr>
                      <a:r>
                        <a:rPr lang="en-US" sz="1800" spc="10" dirty="0">
                          <a:effectLst/>
                        </a:rPr>
                        <a:t>0.32 ± 0.02</a:t>
                      </a:r>
                      <a:endParaRPr lang="el-GR" sz="2400" dirty="0">
                        <a:effectLst/>
                        <a:latin typeface="Times New Roman"/>
                        <a:ea typeface="Times New Roman"/>
                      </a:endParaRPr>
                    </a:p>
                  </a:txBody>
                  <a:tcPr marL="6350" marR="6350" marT="0" marB="0" anchor="ctr"/>
                </a:tc>
              </a:tr>
              <a:tr h="179705">
                <a:tc>
                  <a:txBody>
                    <a:bodyPr/>
                    <a:lstStyle/>
                    <a:p>
                      <a:pPr algn="ctr">
                        <a:lnSpc>
                          <a:spcPct val="100000"/>
                        </a:lnSpc>
                        <a:spcAft>
                          <a:spcPts val="0"/>
                        </a:spcAft>
                      </a:pPr>
                      <a:r>
                        <a:rPr lang="en-US" sz="1800" spc="10">
                          <a:effectLst/>
                        </a:rPr>
                        <a:t>Cu</a:t>
                      </a:r>
                      <a:endParaRPr lang="el-GR" sz="2400">
                        <a:effectLst/>
                        <a:latin typeface="Times New Roman"/>
                        <a:ea typeface="Times New Roman"/>
                      </a:endParaRPr>
                    </a:p>
                  </a:txBody>
                  <a:tcPr marL="6350" marR="6350" marT="0" marB="0" anchor="ctr"/>
                </a:tc>
                <a:tc>
                  <a:txBody>
                    <a:bodyPr/>
                    <a:lstStyle/>
                    <a:p>
                      <a:pPr algn="ctr">
                        <a:lnSpc>
                          <a:spcPct val="100000"/>
                        </a:lnSpc>
                        <a:spcAft>
                          <a:spcPts val="0"/>
                        </a:spcAft>
                      </a:pPr>
                      <a:r>
                        <a:rPr lang="en-US" sz="1800" spc="10" dirty="0">
                          <a:effectLst/>
                        </a:rPr>
                        <a:t>90.91 </a:t>
                      </a:r>
                      <a:r>
                        <a:rPr lang="en-US" sz="1800" spc="10" dirty="0" smtClean="0">
                          <a:effectLst/>
                        </a:rPr>
                        <a:t>±</a:t>
                      </a:r>
                      <a:r>
                        <a:rPr lang="el-GR" sz="1800" spc="10" dirty="0" smtClean="0">
                          <a:effectLst/>
                        </a:rPr>
                        <a:t> </a:t>
                      </a:r>
                      <a:r>
                        <a:rPr lang="en-US" sz="1800" spc="10" dirty="0" smtClean="0">
                          <a:effectLst/>
                        </a:rPr>
                        <a:t>0.2</a:t>
                      </a:r>
                      <a:endParaRPr lang="el-GR" sz="2400" dirty="0">
                        <a:effectLst/>
                        <a:latin typeface="Times New Roman"/>
                        <a:ea typeface="Times New Roman"/>
                      </a:endParaRPr>
                    </a:p>
                  </a:txBody>
                  <a:tcPr marL="6350" marR="6350" marT="0" marB="0" anchor="ctr"/>
                </a:tc>
              </a:tr>
              <a:tr h="179705">
                <a:tc>
                  <a:txBody>
                    <a:bodyPr/>
                    <a:lstStyle/>
                    <a:p>
                      <a:pPr algn="ctr">
                        <a:lnSpc>
                          <a:spcPct val="100000"/>
                        </a:lnSpc>
                        <a:spcAft>
                          <a:spcPts val="0"/>
                        </a:spcAft>
                      </a:pPr>
                      <a:r>
                        <a:rPr lang="en-US" sz="1800" spc="10">
                          <a:effectLst/>
                        </a:rPr>
                        <a:t>Zn</a:t>
                      </a:r>
                      <a:endParaRPr lang="el-GR" sz="2400">
                        <a:effectLst/>
                        <a:latin typeface="Times New Roman"/>
                        <a:ea typeface="Times New Roman"/>
                      </a:endParaRPr>
                    </a:p>
                  </a:txBody>
                  <a:tcPr marL="6350" marR="6350" marT="0" marB="0" anchor="ctr"/>
                </a:tc>
                <a:tc>
                  <a:txBody>
                    <a:bodyPr/>
                    <a:lstStyle/>
                    <a:p>
                      <a:pPr algn="ctr">
                        <a:lnSpc>
                          <a:spcPct val="100000"/>
                        </a:lnSpc>
                        <a:spcAft>
                          <a:spcPts val="0"/>
                        </a:spcAft>
                      </a:pPr>
                      <a:r>
                        <a:rPr lang="en-US" sz="1800" spc="10" dirty="0">
                          <a:effectLst/>
                        </a:rPr>
                        <a:t>4.7 </a:t>
                      </a:r>
                      <a:r>
                        <a:rPr lang="en-US" sz="1800" spc="10" dirty="0" smtClean="0">
                          <a:effectLst/>
                        </a:rPr>
                        <a:t>±</a:t>
                      </a:r>
                      <a:r>
                        <a:rPr lang="el-GR" sz="1800" spc="10" dirty="0" smtClean="0">
                          <a:effectLst/>
                        </a:rPr>
                        <a:t> </a:t>
                      </a:r>
                      <a:r>
                        <a:rPr lang="en-US" sz="1800" spc="10" dirty="0" smtClean="0">
                          <a:effectLst/>
                        </a:rPr>
                        <a:t>0.1</a:t>
                      </a:r>
                      <a:endParaRPr lang="el-GR" sz="2400" dirty="0">
                        <a:effectLst/>
                        <a:latin typeface="Times New Roman"/>
                        <a:ea typeface="Times New Roman"/>
                      </a:endParaRPr>
                    </a:p>
                  </a:txBody>
                  <a:tcPr marL="6350" marR="6350" marT="0" marB="0" anchor="ctr"/>
                </a:tc>
              </a:tr>
              <a:tr h="179705">
                <a:tc>
                  <a:txBody>
                    <a:bodyPr/>
                    <a:lstStyle/>
                    <a:p>
                      <a:pPr algn="ctr">
                        <a:lnSpc>
                          <a:spcPct val="100000"/>
                        </a:lnSpc>
                        <a:spcAft>
                          <a:spcPts val="0"/>
                        </a:spcAft>
                      </a:pPr>
                      <a:r>
                        <a:rPr lang="en-US" sz="1800" spc="10">
                          <a:effectLst/>
                        </a:rPr>
                        <a:t>As</a:t>
                      </a:r>
                      <a:endParaRPr lang="el-GR" sz="2400">
                        <a:effectLst/>
                        <a:latin typeface="Times New Roman"/>
                        <a:ea typeface="Times New Roman"/>
                      </a:endParaRPr>
                    </a:p>
                  </a:txBody>
                  <a:tcPr marL="6350" marR="6350" marT="0" marB="0" anchor="ctr"/>
                </a:tc>
                <a:tc>
                  <a:txBody>
                    <a:bodyPr/>
                    <a:lstStyle/>
                    <a:p>
                      <a:pPr algn="ctr">
                        <a:lnSpc>
                          <a:spcPct val="100000"/>
                        </a:lnSpc>
                        <a:spcAft>
                          <a:spcPts val="0"/>
                        </a:spcAft>
                      </a:pPr>
                      <a:r>
                        <a:rPr lang="en-US" sz="1800" spc="10" dirty="0">
                          <a:effectLst/>
                        </a:rPr>
                        <a:t>0.15 </a:t>
                      </a:r>
                      <a:r>
                        <a:rPr lang="en-US" sz="1800" spc="10" dirty="0" smtClean="0">
                          <a:effectLst/>
                        </a:rPr>
                        <a:t>±</a:t>
                      </a:r>
                      <a:r>
                        <a:rPr lang="el-GR" sz="1800" spc="10" dirty="0" smtClean="0">
                          <a:effectLst/>
                        </a:rPr>
                        <a:t> </a:t>
                      </a:r>
                      <a:r>
                        <a:rPr lang="en-US" sz="1800" spc="10" dirty="0" smtClean="0">
                          <a:effectLst/>
                        </a:rPr>
                        <a:t>0.03</a:t>
                      </a:r>
                      <a:endParaRPr lang="el-GR" sz="2400" dirty="0">
                        <a:effectLst/>
                        <a:latin typeface="Times New Roman"/>
                        <a:ea typeface="Times New Roman"/>
                      </a:endParaRPr>
                    </a:p>
                  </a:txBody>
                  <a:tcPr marL="6350" marR="6350" marT="0" marB="0" anchor="ctr"/>
                </a:tc>
              </a:tr>
              <a:tr h="179705">
                <a:tc>
                  <a:txBody>
                    <a:bodyPr/>
                    <a:lstStyle/>
                    <a:p>
                      <a:pPr algn="ctr">
                        <a:lnSpc>
                          <a:spcPct val="100000"/>
                        </a:lnSpc>
                        <a:spcAft>
                          <a:spcPts val="0"/>
                        </a:spcAft>
                      </a:pPr>
                      <a:r>
                        <a:rPr lang="en-US" sz="1800" spc="10">
                          <a:effectLst/>
                        </a:rPr>
                        <a:t>Pb</a:t>
                      </a:r>
                      <a:endParaRPr lang="el-GR" sz="2400">
                        <a:effectLst/>
                        <a:latin typeface="Times New Roman"/>
                        <a:ea typeface="Times New Roman"/>
                      </a:endParaRPr>
                    </a:p>
                  </a:txBody>
                  <a:tcPr marL="6350" marR="6350" marT="0" marB="0" anchor="ctr"/>
                </a:tc>
                <a:tc>
                  <a:txBody>
                    <a:bodyPr/>
                    <a:lstStyle/>
                    <a:p>
                      <a:pPr algn="ctr">
                        <a:lnSpc>
                          <a:spcPct val="100000"/>
                        </a:lnSpc>
                        <a:spcAft>
                          <a:spcPts val="0"/>
                        </a:spcAft>
                      </a:pPr>
                      <a:r>
                        <a:rPr lang="en-US" sz="1800" spc="10">
                          <a:effectLst/>
                        </a:rPr>
                        <a:t>0.27 ± 0.02</a:t>
                      </a:r>
                      <a:endParaRPr lang="el-GR" sz="2400">
                        <a:effectLst/>
                        <a:latin typeface="Times New Roman"/>
                        <a:ea typeface="Times New Roman"/>
                      </a:endParaRPr>
                    </a:p>
                  </a:txBody>
                  <a:tcPr marL="6350" marR="6350" marT="0" marB="0" anchor="ctr"/>
                </a:tc>
              </a:tr>
              <a:tr h="197485">
                <a:tc>
                  <a:txBody>
                    <a:bodyPr/>
                    <a:lstStyle/>
                    <a:p>
                      <a:pPr algn="ctr">
                        <a:lnSpc>
                          <a:spcPct val="100000"/>
                        </a:lnSpc>
                        <a:spcAft>
                          <a:spcPts val="0"/>
                        </a:spcAft>
                      </a:pPr>
                      <a:r>
                        <a:rPr lang="en-US" sz="1800" spc="10" dirty="0">
                          <a:effectLst/>
                        </a:rPr>
                        <a:t>Sn</a:t>
                      </a:r>
                      <a:endParaRPr lang="el-GR" sz="2400" dirty="0">
                        <a:effectLst/>
                        <a:latin typeface="Times New Roman"/>
                        <a:ea typeface="Times New Roman"/>
                      </a:endParaRPr>
                    </a:p>
                  </a:txBody>
                  <a:tcPr marL="6350" marR="6350" marT="0" marB="0" anchor="ctr"/>
                </a:tc>
                <a:tc>
                  <a:txBody>
                    <a:bodyPr/>
                    <a:lstStyle/>
                    <a:p>
                      <a:pPr algn="ctr">
                        <a:lnSpc>
                          <a:spcPct val="100000"/>
                        </a:lnSpc>
                        <a:spcAft>
                          <a:spcPts val="0"/>
                        </a:spcAft>
                      </a:pPr>
                      <a:r>
                        <a:rPr lang="en-US" sz="1800" spc="10" dirty="0">
                          <a:effectLst/>
                        </a:rPr>
                        <a:t>3.6 </a:t>
                      </a:r>
                      <a:r>
                        <a:rPr lang="en-US" sz="1800" spc="10" dirty="0" smtClean="0">
                          <a:effectLst/>
                        </a:rPr>
                        <a:t>±</a:t>
                      </a:r>
                      <a:r>
                        <a:rPr lang="el-GR" sz="1800" spc="10" dirty="0" smtClean="0">
                          <a:effectLst/>
                        </a:rPr>
                        <a:t> </a:t>
                      </a:r>
                      <a:r>
                        <a:rPr lang="en-US" sz="1800" spc="10" dirty="0" smtClean="0">
                          <a:effectLst/>
                        </a:rPr>
                        <a:t>0.1</a:t>
                      </a:r>
                      <a:endParaRPr lang="el-GR" sz="2400" dirty="0">
                        <a:effectLst/>
                        <a:latin typeface="Times New Roman"/>
                        <a:ea typeface="Times New Roman"/>
                      </a:endParaRPr>
                    </a:p>
                  </a:txBody>
                  <a:tcPr marL="6350" marR="6350" marT="0" marB="0" anchor="ctr"/>
                </a:tc>
              </a:tr>
            </a:tbl>
          </a:graphicData>
        </a:graphic>
      </p:graphicFrame>
    </p:spTree>
    <p:extLst>
      <p:ext uri="{BB962C8B-B14F-4D97-AF65-F5344CB8AC3E}">
        <p14:creationId xmlns:p14="http://schemas.microsoft.com/office/powerpoint/2010/main" val="37862211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7864" y="0"/>
            <a:ext cx="36004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itle 9"/>
          <p:cNvSpPr>
            <a:spLocks noGrp="1"/>
          </p:cNvSpPr>
          <p:nvPr>
            <p:ph type="title"/>
          </p:nvPr>
        </p:nvSpPr>
        <p:spPr>
          <a:xfrm>
            <a:off x="3707904" y="123478"/>
            <a:ext cx="5054995" cy="648072"/>
          </a:xfrm>
        </p:spPr>
        <p:txBody>
          <a:bodyPr>
            <a:normAutofit fontScale="90000"/>
          </a:bodyPr>
          <a:lstStyle/>
          <a:p>
            <a:r>
              <a:rPr lang="en-US" dirty="0" smtClean="0"/>
              <a:t>XRF </a:t>
            </a:r>
            <a:r>
              <a:rPr lang="el-GR" dirty="0" smtClean="0"/>
              <a:t>ανάλυση κατόπτρου από κρατέρωμα</a:t>
            </a:r>
            <a:endParaRPr lang="el-GR" dirty="0"/>
          </a:p>
        </p:txBody>
      </p:sp>
      <p:pic>
        <p:nvPicPr>
          <p:cNvPr id="9" name="Content Placeholder 8"/>
          <p:cNvPicPr>
            <a:picLocks noGrp="1" noChangeAspect="1"/>
          </p:cNvPicPr>
          <p:nvPr>
            <p:ph idx="1"/>
          </p:nvPr>
        </p:nvPicPr>
        <p:blipFill>
          <a:blip r:embed="rId2" cstate="print"/>
          <a:stretch>
            <a:fillRect/>
          </a:stretch>
        </p:blipFill>
        <p:spPr>
          <a:xfrm>
            <a:off x="3995936" y="987574"/>
            <a:ext cx="4330965" cy="3343145"/>
          </a:xfrm>
          <a:prstGeom prst="rect">
            <a:avLst/>
          </a:prstGeom>
        </p:spPr>
      </p:pic>
      <p:sp>
        <p:nvSpPr>
          <p:cNvPr id="11" name="Text Placeholder 10"/>
          <p:cNvSpPr>
            <a:spLocks noGrp="1"/>
          </p:cNvSpPr>
          <p:nvPr>
            <p:ph idx="13"/>
          </p:nvPr>
        </p:nvSpPr>
        <p:spPr>
          <a:xfrm>
            <a:off x="107504" y="411510"/>
            <a:ext cx="3024336" cy="4731990"/>
          </a:xfrm>
        </p:spPr>
        <p:txBody>
          <a:bodyPr>
            <a:normAutofit fontScale="62500" lnSpcReduction="20000"/>
          </a:bodyPr>
          <a:lstStyle/>
          <a:p>
            <a:pPr marL="273050" indent="-273050">
              <a:lnSpc>
                <a:spcPct val="120000"/>
              </a:lnSpc>
              <a:buClr>
                <a:schemeClr val="bg1"/>
              </a:buClr>
            </a:pPr>
            <a:r>
              <a:rPr lang="el-GR" dirty="0" smtClean="0"/>
              <a:t>Γρήγορη  τεχνική ανάλυσης που επιτρέπει τη διερεύνηση μεγάλων συλλογών αντικειμένων σε  έλλογο χρονικό διάστημα ή τη συστηματική ανάλυση ενός μεμονωμένου αντικειμένου, αυξάνοντας σημαντικά τη στατιστική σπουδαιότητα των αποτελεσμάτων. </a:t>
            </a:r>
            <a:endParaRPr lang="el-GR" dirty="0"/>
          </a:p>
          <a:p>
            <a:pPr>
              <a:lnSpc>
                <a:spcPct val="120000"/>
              </a:lnSpc>
            </a:pPr>
            <a:endParaRPr lang="el-GR" dirty="0"/>
          </a:p>
        </p:txBody>
      </p:sp>
      <p:sp>
        <p:nvSpPr>
          <p:cNvPr id="2" name="TextBox 1"/>
          <p:cNvSpPr txBox="1"/>
          <p:nvPr/>
        </p:nvSpPr>
        <p:spPr>
          <a:xfrm>
            <a:off x="3995936" y="4155926"/>
            <a:ext cx="4356194" cy="253916"/>
          </a:xfrm>
          <a:prstGeom prst="rect">
            <a:avLst/>
          </a:prstGeom>
          <a:solidFill>
            <a:schemeClr val="bg1">
              <a:lumMod val="95000"/>
            </a:schemeClr>
          </a:solidFill>
        </p:spPr>
        <p:txBody>
          <a:bodyPr wrap="square" lIns="68580" tIns="34290" rIns="68580" bIns="34290" rtlCol="0">
            <a:spAutoFit/>
          </a:bodyPr>
          <a:lstStyle/>
          <a:p>
            <a:pPr lvl="0"/>
            <a:r>
              <a:rPr lang="en-GB" altLang="el-GR" sz="1200" dirty="0" smtClean="0">
                <a:solidFill>
                  <a:schemeClr val="tx1">
                    <a:lumMod val="75000"/>
                    <a:lumOff val="25000"/>
                  </a:schemeClr>
                </a:solidFill>
              </a:rPr>
              <a:t>©</a:t>
            </a:r>
            <a:r>
              <a:rPr lang="el-GR" altLang="el-GR" sz="1200" dirty="0" smtClean="0">
                <a:solidFill>
                  <a:schemeClr val="tx1">
                    <a:lumMod val="75000"/>
                    <a:lumOff val="25000"/>
                  </a:schemeClr>
                </a:solidFill>
              </a:rPr>
              <a:t>Εταιρεία Μεσσηνιακών Αρχαιολογικών σπουδών και ΤΕΙ Αθήνας</a:t>
            </a:r>
            <a:endParaRPr lang="el-GR" sz="1600" dirty="0">
              <a:solidFill>
                <a:schemeClr val="tx1">
                  <a:lumMod val="75000"/>
                  <a:lumOff val="25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378868529"/>
              </p:ext>
            </p:extLst>
          </p:nvPr>
        </p:nvGraphicFramePr>
        <p:xfrm>
          <a:off x="3347863" y="4619565"/>
          <a:ext cx="5784795" cy="529011"/>
        </p:xfrm>
        <a:graphic>
          <a:graphicData uri="http://schemas.openxmlformats.org/drawingml/2006/table">
            <a:tbl>
              <a:tblPr firstRow="1">
                <a:tableStyleId>{F5AB1C69-6EDB-4FF4-983F-18BD219EF322}</a:tableStyleId>
              </a:tblPr>
              <a:tblGrid>
                <a:gridCol w="1008112"/>
                <a:gridCol w="936104"/>
                <a:gridCol w="648072"/>
                <a:gridCol w="720080"/>
                <a:gridCol w="936104"/>
                <a:gridCol w="672227"/>
                <a:gridCol w="864096"/>
              </a:tblGrid>
              <a:tr h="285171">
                <a:tc>
                  <a:txBody>
                    <a:bodyPr/>
                    <a:lstStyle/>
                    <a:p>
                      <a:pPr marL="76200" algn="ctr">
                        <a:lnSpc>
                          <a:spcPct val="100000"/>
                        </a:lnSpc>
                        <a:spcAft>
                          <a:spcPts val="0"/>
                        </a:spcAft>
                      </a:pPr>
                      <a:r>
                        <a:rPr lang="en-US" sz="1600" b="0" spc="15" dirty="0">
                          <a:solidFill>
                            <a:schemeClr val="tx1"/>
                          </a:solidFill>
                          <a:effectLst/>
                        </a:rPr>
                        <a:t>Fe (%)</a:t>
                      </a:r>
                      <a:endParaRPr lang="el-GR" sz="1600" b="0" dirty="0">
                        <a:solidFill>
                          <a:schemeClr val="tx1"/>
                        </a:solidFill>
                        <a:effectLst/>
                        <a:latin typeface="Times New Roman"/>
                        <a:ea typeface="Times New Roman"/>
                      </a:endParaRPr>
                    </a:p>
                  </a:txBody>
                  <a:tcPr marL="6350" marR="6350" marT="0" marB="0"/>
                </a:tc>
                <a:tc>
                  <a:txBody>
                    <a:bodyPr/>
                    <a:lstStyle/>
                    <a:p>
                      <a:pPr marL="76200" algn="ctr">
                        <a:lnSpc>
                          <a:spcPct val="100000"/>
                        </a:lnSpc>
                        <a:spcAft>
                          <a:spcPts val="0"/>
                        </a:spcAft>
                      </a:pPr>
                      <a:r>
                        <a:rPr lang="en-US" sz="1600" b="0" spc="20" dirty="0">
                          <a:solidFill>
                            <a:schemeClr val="tx1"/>
                          </a:solidFill>
                          <a:effectLst/>
                        </a:rPr>
                        <a:t>Cu (%)</a:t>
                      </a:r>
                      <a:endParaRPr lang="el-GR" sz="1600" b="0" dirty="0">
                        <a:solidFill>
                          <a:schemeClr val="tx1"/>
                        </a:solidFill>
                        <a:effectLst/>
                        <a:latin typeface="Times New Roman"/>
                        <a:ea typeface="Times New Roman"/>
                      </a:endParaRPr>
                    </a:p>
                  </a:txBody>
                  <a:tcPr marL="6350" marR="6350" marT="0" marB="0"/>
                </a:tc>
                <a:tc>
                  <a:txBody>
                    <a:bodyPr/>
                    <a:lstStyle/>
                    <a:p>
                      <a:pPr algn="ctr">
                        <a:lnSpc>
                          <a:spcPct val="100000"/>
                        </a:lnSpc>
                        <a:spcAft>
                          <a:spcPts val="0"/>
                        </a:spcAft>
                      </a:pPr>
                      <a:r>
                        <a:rPr lang="en-US" sz="1600" b="0" spc="15" dirty="0">
                          <a:solidFill>
                            <a:schemeClr val="tx1"/>
                          </a:solidFill>
                          <a:effectLst/>
                        </a:rPr>
                        <a:t>Zn (%)</a:t>
                      </a:r>
                      <a:endParaRPr lang="el-GR" sz="1600" b="0" dirty="0">
                        <a:solidFill>
                          <a:schemeClr val="tx1"/>
                        </a:solidFill>
                        <a:effectLst/>
                        <a:latin typeface="Times New Roman"/>
                        <a:ea typeface="Times New Roman"/>
                      </a:endParaRPr>
                    </a:p>
                  </a:txBody>
                  <a:tcPr marL="6350" marR="6350" marT="0" marB="0"/>
                </a:tc>
                <a:tc>
                  <a:txBody>
                    <a:bodyPr/>
                    <a:lstStyle/>
                    <a:p>
                      <a:pPr marL="114300" algn="ctr">
                        <a:lnSpc>
                          <a:spcPct val="100000"/>
                        </a:lnSpc>
                        <a:spcAft>
                          <a:spcPts val="0"/>
                        </a:spcAft>
                      </a:pPr>
                      <a:r>
                        <a:rPr lang="en-US" sz="1600" b="0" spc="15" dirty="0">
                          <a:solidFill>
                            <a:schemeClr val="tx1"/>
                          </a:solidFill>
                          <a:effectLst/>
                        </a:rPr>
                        <a:t>As (%)</a:t>
                      </a:r>
                      <a:endParaRPr lang="el-GR" sz="1600" b="0" dirty="0">
                        <a:solidFill>
                          <a:schemeClr val="tx1"/>
                        </a:solidFill>
                        <a:effectLst/>
                        <a:latin typeface="Times New Roman"/>
                        <a:ea typeface="Times New Roman"/>
                      </a:endParaRPr>
                    </a:p>
                  </a:txBody>
                  <a:tcPr marL="6350" marR="6350" marT="0" marB="0"/>
                </a:tc>
                <a:tc>
                  <a:txBody>
                    <a:bodyPr/>
                    <a:lstStyle/>
                    <a:p>
                      <a:pPr marL="76200" algn="ctr">
                        <a:lnSpc>
                          <a:spcPct val="100000"/>
                        </a:lnSpc>
                        <a:spcAft>
                          <a:spcPts val="0"/>
                        </a:spcAft>
                      </a:pPr>
                      <a:r>
                        <a:rPr lang="en-US" sz="1600" b="0" spc="15" dirty="0">
                          <a:solidFill>
                            <a:schemeClr val="tx1"/>
                          </a:solidFill>
                          <a:effectLst/>
                        </a:rPr>
                        <a:t>Sn (%)</a:t>
                      </a:r>
                      <a:endParaRPr lang="el-GR" sz="1600" b="0" dirty="0">
                        <a:solidFill>
                          <a:schemeClr val="tx1"/>
                        </a:solidFill>
                        <a:effectLst/>
                        <a:latin typeface="Times New Roman"/>
                        <a:ea typeface="Times New Roman"/>
                      </a:endParaRPr>
                    </a:p>
                  </a:txBody>
                  <a:tcPr marL="6350" marR="6350" marT="0" marB="0"/>
                </a:tc>
                <a:tc>
                  <a:txBody>
                    <a:bodyPr/>
                    <a:lstStyle/>
                    <a:p>
                      <a:pPr algn="ctr">
                        <a:lnSpc>
                          <a:spcPct val="100000"/>
                        </a:lnSpc>
                        <a:spcAft>
                          <a:spcPts val="0"/>
                        </a:spcAft>
                      </a:pPr>
                      <a:r>
                        <a:rPr lang="en-US" sz="1600" b="0" spc="15" dirty="0">
                          <a:solidFill>
                            <a:schemeClr val="tx1"/>
                          </a:solidFill>
                          <a:effectLst/>
                        </a:rPr>
                        <a:t>Sb (%)</a:t>
                      </a:r>
                      <a:endParaRPr lang="el-GR" sz="1600" b="0" dirty="0">
                        <a:solidFill>
                          <a:schemeClr val="tx1"/>
                        </a:solidFill>
                        <a:effectLst/>
                        <a:latin typeface="Times New Roman"/>
                        <a:ea typeface="Times New Roman"/>
                      </a:endParaRPr>
                    </a:p>
                  </a:txBody>
                  <a:tcPr marL="6350" marR="6350" marT="0" marB="0"/>
                </a:tc>
                <a:tc>
                  <a:txBody>
                    <a:bodyPr/>
                    <a:lstStyle/>
                    <a:p>
                      <a:pPr marL="114300" algn="ctr">
                        <a:lnSpc>
                          <a:spcPct val="100000"/>
                        </a:lnSpc>
                        <a:spcAft>
                          <a:spcPts val="0"/>
                        </a:spcAft>
                      </a:pPr>
                      <a:r>
                        <a:rPr lang="en-US" sz="1600" b="0" spc="15" dirty="0" err="1">
                          <a:solidFill>
                            <a:schemeClr val="tx1"/>
                          </a:solidFill>
                          <a:effectLst/>
                        </a:rPr>
                        <a:t>Pb</a:t>
                      </a:r>
                      <a:r>
                        <a:rPr lang="en-US" sz="1600" b="0" spc="15" dirty="0">
                          <a:solidFill>
                            <a:schemeClr val="tx1"/>
                          </a:solidFill>
                          <a:effectLst/>
                        </a:rPr>
                        <a:t> (%)</a:t>
                      </a:r>
                      <a:endParaRPr lang="el-GR" sz="1600" b="0" dirty="0">
                        <a:solidFill>
                          <a:schemeClr val="tx1"/>
                        </a:solidFill>
                        <a:effectLst/>
                        <a:latin typeface="Times New Roman"/>
                        <a:ea typeface="Times New Roman"/>
                      </a:endParaRPr>
                    </a:p>
                  </a:txBody>
                  <a:tcPr marL="6350" marR="6350" marT="0" marB="0"/>
                </a:tc>
              </a:tr>
              <a:tr h="203423">
                <a:tc>
                  <a:txBody>
                    <a:bodyPr/>
                    <a:lstStyle/>
                    <a:p>
                      <a:pPr marL="76200" algn="ctr">
                        <a:lnSpc>
                          <a:spcPct val="100000"/>
                        </a:lnSpc>
                        <a:spcAft>
                          <a:spcPts val="0"/>
                        </a:spcAft>
                      </a:pPr>
                      <a:r>
                        <a:rPr lang="en-US" sz="1600" spc="15" dirty="0">
                          <a:effectLst/>
                        </a:rPr>
                        <a:t>0.2 </a:t>
                      </a:r>
                      <a:r>
                        <a:rPr lang="en-US" sz="1600" spc="0" dirty="0">
                          <a:effectLst/>
                        </a:rPr>
                        <a:t>±</a:t>
                      </a:r>
                      <a:r>
                        <a:rPr lang="en-US" sz="1600" spc="15" dirty="0">
                          <a:effectLst/>
                        </a:rPr>
                        <a:t> 0.02</a:t>
                      </a:r>
                      <a:endParaRPr lang="el-GR" sz="1600" dirty="0">
                        <a:effectLst/>
                        <a:latin typeface="Times New Roman"/>
                        <a:ea typeface="Times New Roman"/>
                      </a:endParaRPr>
                    </a:p>
                  </a:txBody>
                  <a:tcPr marL="6350" marR="6350" marT="0" marB="0"/>
                </a:tc>
                <a:tc>
                  <a:txBody>
                    <a:bodyPr/>
                    <a:lstStyle/>
                    <a:p>
                      <a:pPr marL="76200" algn="ctr">
                        <a:lnSpc>
                          <a:spcPct val="100000"/>
                        </a:lnSpc>
                        <a:spcAft>
                          <a:spcPts val="0"/>
                        </a:spcAft>
                      </a:pPr>
                      <a:r>
                        <a:rPr lang="en-US" sz="1600" spc="15" dirty="0">
                          <a:effectLst/>
                        </a:rPr>
                        <a:t>S9.2 ± 0.3</a:t>
                      </a:r>
                      <a:endParaRPr lang="el-GR" sz="1600" dirty="0">
                        <a:effectLst/>
                        <a:latin typeface="Times New Roman"/>
                        <a:ea typeface="Times New Roman"/>
                      </a:endParaRPr>
                    </a:p>
                  </a:txBody>
                  <a:tcPr marL="6350" marR="6350" marT="0" marB="0"/>
                </a:tc>
                <a:tc>
                  <a:txBody>
                    <a:bodyPr/>
                    <a:lstStyle/>
                    <a:p>
                      <a:pPr algn="ctr">
                        <a:lnSpc>
                          <a:spcPct val="100000"/>
                        </a:lnSpc>
                        <a:spcAft>
                          <a:spcPts val="0"/>
                        </a:spcAft>
                      </a:pPr>
                      <a:r>
                        <a:rPr lang="en-US" sz="1600" spc="15">
                          <a:effectLst/>
                        </a:rPr>
                        <a:t>-</a:t>
                      </a:r>
                      <a:endParaRPr lang="el-GR" sz="1600">
                        <a:effectLst/>
                        <a:latin typeface="Times New Roman"/>
                        <a:ea typeface="Times New Roman"/>
                      </a:endParaRPr>
                    </a:p>
                  </a:txBody>
                  <a:tcPr marL="6350" marR="6350" marT="0" marB="0"/>
                </a:tc>
                <a:tc>
                  <a:txBody>
                    <a:bodyPr/>
                    <a:lstStyle/>
                    <a:p>
                      <a:pPr algn="ctr">
                        <a:lnSpc>
                          <a:spcPct val="100000"/>
                        </a:lnSpc>
                        <a:spcAft>
                          <a:spcPts val="0"/>
                        </a:spcAft>
                      </a:pPr>
                      <a:r>
                        <a:rPr lang="en-US" sz="1600" spc="15">
                          <a:effectLst/>
                        </a:rPr>
                        <a:t>&lt;0.02</a:t>
                      </a:r>
                      <a:endParaRPr lang="el-GR" sz="1600">
                        <a:effectLst/>
                        <a:latin typeface="Times New Roman"/>
                        <a:ea typeface="Times New Roman"/>
                      </a:endParaRPr>
                    </a:p>
                  </a:txBody>
                  <a:tcPr marL="6350" marR="6350" marT="0" marB="0"/>
                </a:tc>
                <a:tc>
                  <a:txBody>
                    <a:bodyPr/>
                    <a:lstStyle/>
                    <a:p>
                      <a:pPr marL="76200" algn="ctr">
                        <a:lnSpc>
                          <a:spcPct val="100000"/>
                        </a:lnSpc>
                        <a:spcAft>
                          <a:spcPts val="0"/>
                        </a:spcAft>
                      </a:pPr>
                      <a:r>
                        <a:rPr lang="en-US" sz="1600" spc="15">
                          <a:effectLst/>
                        </a:rPr>
                        <a:t>10.4 ±0.2</a:t>
                      </a:r>
                      <a:endParaRPr lang="el-GR" sz="1600">
                        <a:effectLst/>
                        <a:latin typeface="Times New Roman"/>
                        <a:ea typeface="Times New Roman"/>
                      </a:endParaRPr>
                    </a:p>
                  </a:txBody>
                  <a:tcPr marL="6350" marR="6350" marT="0" marB="0"/>
                </a:tc>
                <a:tc>
                  <a:txBody>
                    <a:bodyPr/>
                    <a:lstStyle/>
                    <a:p>
                      <a:pPr algn="ctr">
                        <a:lnSpc>
                          <a:spcPct val="100000"/>
                        </a:lnSpc>
                        <a:spcAft>
                          <a:spcPts val="0"/>
                        </a:spcAft>
                      </a:pPr>
                      <a:r>
                        <a:rPr lang="en-US" sz="1600" spc="15">
                          <a:effectLst/>
                        </a:rPr>
                        <a:t>&lt;0.15</a:t>
                      </a:r>
                      <a:endParaRPr lang="el-GR" sz="1600">
                        <a:effectLst/>
                        <a:latin typeface="Times New Roman"/>
                        <a:ea typeface="Times New Roman"/>
                      </a:endParaRPr>
                    </a:p>
                  </a:txBody>
                  <a:tcPr marL="6350" marR="6350" marT="0" marB="0"/>
                </a:tc>
                <a:tc>
                  <a:txBody>
                    <a:bodyPr/>
                    <a:lstStyle/>
                    <a:p>
                      <a:pPr algn="ctr">
                        <a:lnSpc>
                          <a:spcPct val="100000"/>
                        </a:lnSpc>
                        <a:spcAft>
                          <a:spcPts val="0"/>
                        </a:spcAft>
                      </a:pPr>
                      <a:r>
                        <a:rPr lang="en-US" sz="1600" spc="15" dirty="0">
                          <a:effectLst/>
                        </a:rPr>
                        <a:t>0.3 ± 0.1</a:t>
                      </a:r>
                      <a:endParaRPr lang="el-GR" sz="1600" dirty="0">
                        <a:effectLst/>
                        <a:latin typeface="Times New Roman"/>
                        <a:ea typeface="Times New Roman"/>
                      </a:endParaRPr>
                    </a:p>
                  </a:txBody>
                  <a:tcPr marL="6350" marR="6350" marT="0" marB="0"/>
                </a:tc>
              </a:tr>
            </a:tbl>
          </a:graphicData>
        </a:graphic>
      </p:graphicFrame>
    </p:spTree>
    <p:extLst>
      <p:ext uri="{BB962C8B-B14F-4D97-AF65-F5344CB8AC3E}">
        <p14:creationId xmlns:p14="http://schemas.microsoft.com/office/powerpoint/2010/main" val="29078270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63289" y="4424684"/>
            <a:ext cx="4608000" cy="36004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p:cNvSpPr txBox="1"/>
          <p:nvPr/>
        </p:nvSpPr>
        <p:spPr>
          <a:xfrm>
            <a:off x="4055416" y="4784724"/>
            <a:ext cx="4615874" cy="207749"/>
          </a:xfrm>
          <a:prstGeom prst="rect">
            <a:avLst/>
          </a:prstGeom>
          <a:solidFill>
            <a:schemeClr val="bg1">
              <a:lumMod val="95000"/>
            </a:schemeClr>
          </a:solidFill>
        </p:spPr>
        <p:txBody>
          <a:bodyPr wrap="square" lIns="68580" tIns="34290" rIns="68580" bIns="34290" rtlCol="0">
            <a:spAutoFit/>
          </a:bodyPr>
          <a:lstStyle/>
          <a:p>
            <a:pPr algn="ctr"/>
            <a:r>
              <a:rPr lang="el-GR" sz="900" dirty="0">
                <a:solidFill>
                  <a:schemeClr val="tx1">
                    <a:lumMod val="75000"/>
                    <a:lumOff val="25000"/>
                  </a:schemeClr>
                </a:solidFill>
              </a:rPr>
              <a:t>©Εθνικό Αρχαιολογικό Μουσείο Δαμασκού Συρία και ΕΚΕΦΕ ΄Δημόκριτος΄</a:t>
            </a:r>
            <a:r>
              <a:rPr lang="en-US" sz="900" dirty="0">
                <a:solidFill>
                  <a:schemeClr val="tx1">
                    <a:lumMod val="75000"/>
                    <a:lumOff val="25000"/>
                  </a:schemeClr>
                </a:solidFill>
              </a:rPr>
              <a:t> </a:t>
            </a:r>
            <a:endParaRPr lang="el-GR" sz="900" dirty="0">
              <a:solidFill>
                <a:schemeClr val="tx1">
                  <a:lumMod val="75000"/>
                  <a:lumOff val="25000"/>
                </a:schemeClr>
              </a:solidFill>
            </a:endParaRPr>
          </a:p>
        </p:txBody>
      </p:sp>
      <p:sp>
        <p:nvSpPr>
          <p:cNvPr id="2" name="Title 1"/>
          <p:cNvSpPr>
            <a:spLocks noGrp="1"/>
          </p:cNvSpPr>
          <p:nvPr>
            <p:ph type="title"/>
          </p:nvPr>
        </p:nvSpPr>
        <p:spPr/>
        <p:txBody>
          <a:bodyPr>
            <a:noAutofit/>
          </a:bodyPr>
          <a:lstStyle/>
          <a:p>
            <a:r>
              <a:rPr lang="el-GR" altLang="el-GR" sz="3200" dirty="0" smtClean="0">
                <a:latin typeface="+mn-lt"/>
              </a:rPr>
              <a:t>Αναλυτική ικανότητα</a:t>
            </a:r>
            <a:r>
              <a:rPr lang="en-US" altLang="el-GR" sz="3200" dirty="0" smtClean="0">
                <a:latin typeface="+mn-lt"/>
              </a:rPr>
              <a:t> - </a:t>
            </a:r>
            <a:r>
              <a:rPr lang="en-US" altLang="el-GR" sz="3200" i="1" dirty="0" smtClean="0">
                <a:latin typeface="+mn-lt"/>
              </a:rPr>
              <a:t>In-situ</a:t>
            </a:r>
            <a:r>
              <a:rPr lang="en-US" altLang="el-GR" sz="3200" dirty="0" smtClean="0">
                <a:latin typeface="+mn-lt"/>
              </a:rPr>
              <a:t> </a:t>
            </a:r>
            <a:r>
              <a:rPr lang="el-GR" altLang="el-GR" sz="3200" dirty="0" smtClean="0">
                <a:latin typeface="+mn-lt"/>
              </a:rPr>
              <a:t>ανάλυση με μ-</a:t>
            </a:r>
            <a:r>
              <a:rPr lang="en-GB" altLang="el-GR" sz="3200" dirty="0" smtClean="0">
                <a:latin typeface="+mn-lt"/>
              </a:rPr>
              <a:t>XRF</a:t>
            </a:r>
            <a:endParaRPr lang="el-GR" sz="3200" dirty="0">
              <a:latin typeface="+mn-lt"/>
            </a:endParaRPr>
          </a:p>
        </p:txBody>
      </p:sp>
      <p:pic>
        <p:nvPicPr>
          <p:cNvPr id="5" name="Content Placeholder 4"/>
          <p:cNvPicPr>
            <a:picLocks noGrp="1" noChangeAspect="1"/>
          </p:cNvPicPr>
          <p:nvPr>
            <p:ph idx="1"/>
          </p:nvPr>
        </p:nvPicPr>
        <p:blipFill>
          <a:blip r:embed="rId2" cstate="print"/>
          <a:stretch>
            <a:fillRect/>
          </a:stretch>
        </p:blipFill>
        <p:spPr>
          <a:xfrm>
            <a:off x="4063289" y="1203325"/>
            <a:ext cx="4608000" cy="3668790"/>
          </a:xfrm>
          <a:prstGeom prst="rect">
            <a:avLst/>
          </a:prstGeom>
        </p:spPr>
      </p:pic>
      <p:sp>
        <p:nvSpPr>
          <p:cNvPr id="4" name="Text Placeholder 3"/>
          <p:cNvSpPr>
            <a:spLocks noGrp="1"/>
          </p:cNvSpPr>
          <p:nvPr>
            <p:ph idx="13"/>
          </p:nvPr>
        </p:nvSpPr>
        <p:spPr>
          <a:xfrm>
            <a:off x="179512" y="555526"/>
            <a:ext cx="3240360" cy="4395936"/>
          </a:xfrm>
        </p:spPr>
        <p:txBody>
          <a:bodyPr>
            <a:normAutofit/>
          </a:bodyPr>
          <a:lstStyle/>
          <a:p>
            <a:pPr>
              <a:lnSpc>
                <a:spcPct val="120000"/>
              </a:lnSpc>
              <a:buClr>
                <a:schemeClr val="bg1"/>
              </a:buClr>
            </a:pPr>
            <a:r>
              <a:rPr lang="el-GR" sz="2000" dirty="0" smtClean="0"/>
              <a:t>Ανάλυση λεπτομερειών σε αντικείμενα, όπως σύνδεσμοι και περιοχές συγκολλήσεων ή μικρογραφικές διακοσμήσεις με ακτίνες Χ φορτισμένων δεσμών σωματιδίων, διαστάσεων κάτω από 0.1</a:t>
            </a:r>
            <a:r>
              <a:rPr lang="en-US" sz="2000" dirty="0" smtClean="0"/>
              <a:t>mm (</a:t>
            </a:r>
            <a:r>
              <a:rPr lang="el-GR" sz="2000" dirty="0" smtClean="0"/>
              <a:t>μικρο-δέσμη ή μικροανάλυση</a:t>
            </a:r>
            <a:r>
              <a:rPr lang="en-US" sz="2000" dirty="0" smtClean="0"/>
              <a:t>).</a:t>
            </a:r>
            <a:endParaRPr lang="el-GR" sz="2000" dirty="0"/>
          </a:p>
        </p:txBody>
      </p:sp>
    </p:spTree>
    <p:extLst>
      <p:ext uri="{BB962C8B-B14F-4D97-AF65-F5344CB8AC3E}">
        <p14:creationId xmlns:p14="http://schemas.microsoft.com/office/powerpoint/2010/main" val="2851638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200" dirty="0" smtClean="0"/>
              <a:t>Σύσταση κράματος μετάλλου</a:t>
            </a:r>
            <a:r>
              <a:rPr lang="en-US" sz="3200" dirty="0" smtClean="0"/>
              <a:t>:</a:t>
            </a:r>
            <a:br>
              <a:rPr lang="en-US" sz="3200" dirty="0" smtClean="0"/>
            </a:br>
            <a:r>
              <a:rPr lang="el-GR" sz="3200" dirty="0" smtClean="0"/>
              <a:t>Στιλπνή επιφάνεια</a:t>
            </a:r>
            <a:endParaRPr lang="el-GR" sz="3200" dirty="0"/>
          </a:p>
        </p:txBody>
      </p:sp>
      <p:sp>
        <p:nvSpPr>
          <p:cNvPr id="4" name="Text Placeholder 3"/>
          <p:cNvSpPr>
            <a:spLocks noGrp="1"/>
          </p:cNvSpPr>
          <p:nvPr>
            <p:ph idx="1"/>
          </p:nvPr>
        </p:nvSpPr>
        <p:spPr/>
        <p:txBody>
          <a:bodyPr>
            <a:noAutofit/>
          </a:bodyPr>
          <a:lstStyle/>
          <a:p>
            <a:r>
              <a:rPr lang="el-GR" sz="2100" dirty="0" smtClean="0"/>
              <a:t>Σε ένα μη διαβρωμένο κράμα ή σε ένα κράμα με στιλβωμένη επιφάνεια είναι καταρχήν εφικτός ο προσδιορισμός των στοιχειακών συγκεντρώσεων. </a:t>
            </a:r>
          </a:p>
          <a:p>
            <a:r>
              <a:rPr lang="el-GR" sz="2100" dirty="0" smtClean="0"/>
              <a:t>Ωστόσο, πρέπει να ληφθεί υπόψη ότι εκ των προτέρων πρέπει να πληρούνται οι ακόλουθες προϋποθέσεις: </a:t>
            </a:r>
          </a:p>
          <a:p>
            <a:pPr marL="712788" indent="-357188">
              <a:buFont typeface="+mj-lt"/>
              <a:buAutoNum type="arabicPeriod"/>
            </a:pPr>
            <a:r>
              <a:rPr lang="el-GR" sz="2100" dirty="0" smtClean="0"/>
              <a:t>Τα περιεχόμενα στοιχεία να έχουν μία ομοιογενή κατανομή στον όγκο προς ανάλυση και </a:t>
            </a:r>
          </a:p>
          <a:p>
            <a:pPr marL="712788" indent="-357188">
              <a:buFont typeface="+mj-lt"/>
              <a:buAutoNum type="arabicPeriod"/>
            </a:pPr>
            <a:r>
              <a:rPr lang="el-GR" sz="2100" dirty="0" smtClean="0"/>
              <a:t>Η στοιχειακή κατανομή να παρουσιάζει αντιστοιχία με τη σύσταση του πυρήνα. </a:t>
            </a:r>
          </a:p>
        </p:txBody>
      </p:sp>
    </p:spTree>
    <p:extLst>
      <p:ext uri="{BB962C8B-B14F-4D97-AF65-F5344CB8AC3E}">
        <p14:creationId xmlns:p14="http://schemas.microsoft.com/office/powerpoint/2010/main" val="28597191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200" dirty="0" smtClean="0"/>
              <a:t>Ανάλυση της πατίνας ή των προϊόντων διάβρωσης στην επιφάνεια κραμάτων</a:t>
            </a:r>
            <a:endParaRPr lang="el-GR" sz="3200" dirty="0"/>
          </a:p>
        </p:txBody>
      </p:sp>
      <p:sp>
        <p:nvSpPr>
          <p:cNvPr id="4" name="Text Placeholder 3"/>
          <p:cNvSpPr>
            <a:spLocks noGrp="1"/>
          </p:cNvSpPr>
          <p:nvPr>
            <p:ph idx="1"/>
          </p:nvPr>
        </p:nvSpPr>
        <p:spPr/>
        <p:txBody>
          <a:bodyPr>
            <a:normAutofit/>
          </a:bodyPr>
          <a:lstStyle/>
          <a:p>
            <a:r>
              <a:rPr lang="el-GR" sz="2400" dirty="0" smtClean="0"/>
              <a:t>Η ταυτοποίηση ενός στρώματος πατίνας ή των επιφανειακών προίόντων διάβρωσης με ανάλυση </a:t>
            </a:r>
            <a:r>
              <a:rPr lang="en-US" sz="2400" dirty="0" smtClean="0"/>
              <a:t>XRF/PIXE </a:t>
            </a:r>
            <a:r>
              <a:rPr lang="el-GR" sz="2400" dirty="0" smtClean="0"/>
              <a:t>βασίζεται στην ανίχνευση συγκεκριμένων στοιχείων, κυρίως στοιχείων με μικρό ατομικό αριθμό, όπως το </a:t>
            </a:r>
            <a:r>
              <a:rPr lang="en-US" sz="2400" dirty="0" smtClean="0"/>
              <a:t>S </a:t>
            </a:r>
            <a:r>
              <a:rPr lang="el-GR" sz="2400" dirty="0" smtClean="0"/>
              <a:t>και το </a:t>
            </a:r>
            <a:r>
              <a:rPr lang="en-US" sz="2400" dirty="0" err="1" smtClean="0"/>
              <a:t>Cl</a:t>
            </a:r>
            <a:r>
              <a:rPr lang="en-US" sz="2400" dirty="0"/>
              <a:t>, </a:t>
            </a:r>
            <a:r>
              <a:rPr lang="el-GR" sz="2400" dirty="0" smtClean="0"/>
              <a:t>που αποτελούν ενδείξεις/αποτυπώματα συγκεκριμένων τύπων προϊόντων διάβρωσης του </a:t>
            </a:r>
            <a:r>
              <a:rPr lang="en-US" sz="2400" dirty="0" smtClean="0"/>
              <a:t>Cu- </a:t>
            </a:r>
            <a:r>
              <a:rPr lang="el-GR" sz="2400" dirty="0" smtClean="0"/>
              <a:t>ή του</a:t>
            </a:r>
            <a:r>
              <a:rPr lang="en-US" sz="2400" dirty="0" smtClean="0"/>
              <a:t> Ag</a:t>
            </a:r>
            <a:r>
              <a:rPr lang="el-GR" sz="2400" dirty="0" smtClean="0"/>
              <a:t>-.</a:t>
            </a:r>
            <a:endParaRPr lang="el-GR" sz="2400" dirty="0"/>
          </a:p>
        </p:txBody>
      </p:sp>
    </p:spTree>
    <p:extLst>
      <p:ext uri="{BB962C8B-B14F-4D97-AF65-F5344CB8AC3E}">
        <p14:creationId xmlns:p14="http://schemas.microsoft.com/office/powerpoint/2010/main" val="3289119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normAutofit/>
          </a:bodyPr>
          <a:lstStyle/>
          <a:p>
            <a:r>
              <a:rPr lang="el-GR" altLang="el-GR" sz="3200" dirty="0">
                <a:sym typeface="Symbol" panose="05050102010706020507" pitchFamily="18" charset="2"/>
              </a:rPr>
              <a:t>Το PROMET στην Αρχαία Μεσσήνη</a:t>
            </a:r>
          </a:p>
        </p:txBody>
      </p:sp>
      <p:sp>
        <p:nvSpPr>
          <p:cNvPr id="3" name="TextBox 2"/>
          <p:cNvSpPr txBox="1"/>
          <p:nvPr/>
        </p:nvSpPr>
        <p:spPr>
          <a:xfrm>
            <a:off x="2088916" y="4739730"/>
            <a:ext cx="4966168" cy="284693"/>
          </a:xfrm>
          <a:prstGeom prst="rect">
            <a:avLst/>
          </a:prstGeom>
          <a:solidFill>
            <a:schemeClr val="bg1">
              <a:lumMod val="95000"/>
            </a:schemeClr>
          </a:solidFill>
        </p:spPr>
        <p:txBody>
          <a:bodyPr wrap="none" lIns="68580" tIns="34290" rIns="68580" bIns="34290" rtlCol="0">
            <a:spAutoFit/>
          </a:bodyPr>
          <a:lstStyle/>
          <a:p>
            <a:pPr lvl="0"/>
            <a:r>
              <a:rPr lang="en-GB" altLang="el-GR" sz="1400" dirty="0">
                <a:solidFill>
                  <a:schemeClr val="tx1">
                    <a:lumMod val="75000"/>
                    <a:lumOff val="25000"/>
                  </a:schemeClr>
                </a:solidFill>
              </a:rPr>
              <a:t>©</a:t>
            </a:r>
            <a:r>
              <a:rPr lang="el-GR" altLang="el-GR" sz="1400" dirty="0">
                <a:solidFill>
                  <a:schemeClr val="tx1">
                    <a:lumMod val="75000"/>
                    <a:lumOff val="25000"/>
                  </a:schemeClr>
                </a:solidFill>
              </a:rPr>
              <a:t>Εταιρεία Μεσσηνιακών Αρχαιολογικών Σπουδών και ΤΕΙ Αθήνας</a:t>
            </a:r>
            <a:endParaRPr lang="en-GB" altLang="el-GR" sz="1400" dirty="0">
              <a:solidFill>
                <a:schemeClr val="tx1">
                  <a:lumMod val="75000"/>
                  <a:lumOff val="25000"/>
                </a:schemeClr>
              </a:solidFill>
            </a:endParaRPr>
          </a:p>
        </p:txBody>
      </p:sp>
      <p:pic>
        <p:nvPicPr>
          <p:cNvPr id="25" name="Picture 8"/>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83568" y="1428799"/>
            <a:ext cx="2448272" cy="18362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Text Box 18"/>
          <p:cNvSpPr txBox="1">
            <a:spLocks noChangeArrowheads="1"/>
          </p:cNvSpPr>
          <p:nvPr/>
        </p:nvSpPr>
        <p:spPr bwMode="auto">
          <a:xfrm>
            <a:off x="657451" y="3266569"/>
            <a:ext cx="247439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lvl="1" indent="0" algn="ctr"/>
            <a:r>
              <a:rPr lang="en-US" altLang="el-GR" sz="1600" dirty="0">
                <a:latin typeface="+mn-lt"/>
              </a:rPr>
              <a:t>20 </a:t>
            </a:r>
            <a:r>
              <a:rPr lang="el-GR" altLang="el-GR" sz="1600" dirty="0" smtClean="0">
                <a:latin typeface="+mn-lt"/>
              </a:rPr>
              <a:t>παλμοί</a:t>
            </a:r>
            <a:endParaRPr lang="en-GB" altLang="el-GR" sz="1600" dirty="0">
              <a:latin typeface="+mn-lt"/>
            </a:endParaRPr>
          </a:p>
        </p:txBody>
      </p:sp>
      <p:sp>
        <p:nvSpPr>
          <p:cNvPr id="27" name="Rectangle 19"/>
          <p:cNvSpPr>
            <a:spLocks noChangeArrowheads="1"/>
          </p:cNvSpPr>
          <p:nvPr/>
        </p:nvSpPr>
        <p:spPr bwMode="auto">
          <a:xfrm>
            <a:off x="179512" y="1044078"/>
            <a:ext cx="8784976"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altLang="el-GR" sz="1900" dirty="0"/>
              <a:t>μ</a:t>
            </a:r>
            <a:r>
              <a:rPr lang="en-US" altLang="el-GR" sz="1900" dirty="0"/>
              <a:t>XRF </a:t>
            </a:r>
            <a:r>
              <a:rPr lang="el-GR" altLang="el-GR" sz="1900" dirty="0" smtClean="0"/>
              <a:t>στοιχειακή χαρτογράφηση περιοχής εξάχνωσης από </a:t>
            </a:r>
            <a:r>
              <a:rPr lang="en-US" altLang="el-GR" sz="1900" dirty="0" smtClean="0"/>
              <a:t>LIBS</a:t>
            </a:r>
            <a:r>
              <a:rPr lang="el-GR" altLang="el-GR" sz="1900" dirty="0" smtClean="0"/>
              <a:t> με στρώμα μαλαχίτη</a:t>
            </a:r>
            <a:endParaRPr lang="el-GR" altLang="el-GR" sz="1900" dirty="0"/>
          </a:p>
        </p:txBody>
      </p:sp>
      <p:sp>
        <p:nvSpPr>
          <p:cNvPr id="28" name="Text Box 20"/>
          <p:cNvSpPr txBox="1">
            <a:spLocks noChangeArrowheads="1"/>
          </p:cNvSpPr>
          <p:nvPr/>
        </p:nvSpPr>
        <p:spPr bwMode="auto">
          <a:xfrm>
            <a:off x="179512" y="3930144"/>
            <a:ext cx="34563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l-GR" dirty="0" smtClean="0">
                <a:solidFill>
                  <a:schemeClr val="accent3">
                    <a:lumMod val="75000"/>
                  </a:schemeClr>
                </a:solidFill>
              </a:rPr>
              <a:t>W2 </a:t>
            </a:r>
            <a:r>
              <a:rPr lang="en-US" altLang="el-GR" dirty="0">
                <a:solidFill>
                  <a:schemeClr val="accent3">
                    <a:lumMod val="75000"/>
                  </a:schemeClr>
                </a:solidFill>
              </a:rPr>
              <a:t>(%): </a:t>
            </a:r>
            <a:r>
              <a:rPr lang="en-US" altLang="el-GR" dirty="0">
                <a:solidFill>
                  <a:srgbClr val="BD582C"/>
                </a:solidFill>
              </a:rPr>
              <a:t>Cu: </a:t>
            </a:r>
            <a:r>
              <a:rPr lang="en-US" altLang="el-GR" dirty="0"/>
              <a:t>82.1, </a:t>
            </a:r>
            <a:r>
              <a:rPr lang="en-US" altLang="el-GR" dirty="0">
                <a:solidFill>
                  <a:srgbClr val="BD582C"/>
                </a:solidFill>
              </a:rPr>
              <a:t>Sn: </a:t>
            </a:r>
            <a:r>
              <a:rPr lang="en-US" altLang="el-GR" dirty="0"/>
              <a:t>6.9, </a:t>
            </a:r>
            <a:r>
              <a:rPr lang="en-US" altLang="el-GR" dirty="0" err="1">
                <a:solidFill>
                  <a:srgbClr val="BD582C"/>
                </a:solidFill>
              </a:rPr>
              <a:t>Pb</a:t>
            </a:r>
            <a:r>
              <a:rPr lang="en-US" altLang="el-GR" dirty="0">
                <a:solidFill>
                  <a:srgbClr val="BD582C"/>
                </a:solidFill>
              </a:rPr>
              <a:t>: </a:t>
            </a:r>
            <a:r>
              <a:rPr lang="en-US" altLang="el-GR" dirty="0"/>
              <a:t>10.7</a:t>
            </a:r>
            <a:endParaRPr lang="el-GR" altLang="el-GR" sz="2000" dirty="0"/>
          </a:p>
        </p:txBody>
      </p:sp>
      <p:pic>
        <p:nvPicPr>
          <p:cNvPr id="29" name="Picture 28"/>
          <p:cNvPicPr>
            <a:picLocks noChangeAspect="1"/>
          </p:cNvPicPr>
          <p:nvPr/>
        </p:nvPicPr>
        <p:blipFill>
          <a:blip r:embed="rId3" cstate="print"/>
          <a:stretch>
            <a:fillRect/>
          </a:stretch>
        </p:blipFill>
        <p:spPr>
          <a:xfrm>
            <a:off x="3923928" y="1428799"/>
            <a:ext cx="4032447" cy="3071711"/>
          </a:xfrm>
          <a:prstGeom prst="rect">
            <a:avLst/>
          </a:prstGeom>
        </p:spPr>
      </p:pic>
    </p:spTree>
    <p:extLst>
      <p:ext uri="{BB962C8B-B14F-4D97-AF65-F5344CB8AC3E}">
        <p14:creationId xmlns:p14="http://schemas.microsoft.com/office/powerpoint/2010/main" val="6422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23478"/>
            <a:ext cx="4320480" cy="857250"/>
          </a:xfrm>
        </p:spPr>
        <p:txBody>
          <a:bodyPr>
            <a:noAutofit/>
          </a:bodyPr>
          <a:lstStyle/>
          <a:p>
            <a:r>
              <a:rPr lang="el-GR" sz="2800" dirty="0" smtClean="0"/>
              <a:t>Ανάλυση στρώματος επιχρύσωσης</a:t>
            </a:r>
            <a:endParaRPr lang="el-GR" sz="2800"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59217" y="195486"/>
            <a:ext cx="2757748" cy="3675063"/>
          </a:xfrm>
        </p:spPr>
      </p:pic>
      <p:sp>
        <p:nvSpPr>
          <p:cNvPr id="4" name="Text Placeholder 3"/>
          <p:cNvSpPr>
            <a:spLocks noGrp="1"/>
          </p:cNvSpPr>
          <p:nvPr>
            <p:ph type="body" sz="half" idx="4294967295"/>
          </p:nvPr>
        </p:nvSpPr>
        <p:spPr>
          <a:xfrm>
            <a:off x="179512" y="1131590"/>
            <a:ext cx="4608512" cy="3921013"/>
          </a:xfrm>
        </p:spPr>
        <p:txBody>
          <a:bodyPr>
            <a:noAutofit/>
          </a:bodyPr>
          <a:lstStyle/>
          <a:p>
            <a:pPr marL="180975" indent="-180975">
              <a:buClr>
                <a:schemeClr val="tx1">
                  <a:lumMod val="65000"/>
                  <a:lumOff val="35000"/>
                </a:schemeClr>
              </a:buClr>
            </a:pPr>
            <a:r>
              <a:rPr lang="el-GR" sz="1900" dirty="0" smtClean="0"/>
              <a:t>Αναλύσεις σάρωσης με </a:t>
            </a:r>
            <a:r>
              <a:rPr lang="en-GB" sz="1900" dirty="0" smtClean="0"/>
              <a:t>micro-XRF </a:t>
            </a:r>
            <a:r>
              <a:rPr lang="el-GR" sz="1900" dirty="0" smtClean="0"/>
              <a:t> εφαρμόστηκαν επιτόπου από το ΕΚΕΦΕ «Δημόκριτος» στο Εθνικό Μουσείο της Δαμασκού στη Συρία για την αναλυτική μελέτη τριών μοναδικών επίχρυσων μπρούτζινων ειδωλίων, κατά τη διάρκεια του προγράμματος </a:t>
            </a:r>
            <a:r>
              <a:rPr lang="en-GB" sz="1900" dirty="0" smtClean="0"/>
              <a:t>PROMET</a:t>
            </a:r>
            <a:r>
              <a:rPr lang="el-GR" sz="1900" dirty="0" smtClean="0"/>
              <a:t> το 2008.</a:t>
            </a:r>
            <a:endParaRPr lang="en-GB" sz="1900" dirty="0" smtClean="0"/>
          </a:p>
          <a:p>
            <a:pPr marL="180975" indent="-180975">
              <a:buClr>
                <a:schemeClr val="tx1">
                  <a:lumMod val="65000"/>
                  <a:lumOff val="35000"/>
                </a:schemeClr>
              </a:buClr>
            </a:pPr>
            <a:r>
              <a:rPr lang="el-GR" sz="1900" dirty="0" smtClean="0"/>
              <a:t>Η ανάλυση των επιχρυσωμένων περιοχών πρόσφερε πληροφορίες για την τεχνική επιχρύσωσης με φύλλο, τη στοιχειακή σύσταση των διαφόρων φύλλων χρυσού και την κατάσταση διατήρησης των επιχρυσωμένων περιοχών. </a:t>
            </a:r>
            <a:endParaRPr lang="en-GB" sz="1900" dirty="0" smtClean="0"/>
          </a:p>
          <a:p>
            <a:pPr>
              <a:buClr>
                <a:schemeClr val="tx1">
                  <a:lumMod val="65000"/>
                  <a:lumOff val="35000"/>
                </a:schemeClr>
              </a:buClr>
            </a:pPr>
            <a:endParaRPr lang="el-GR" sz="1900" dirty="0"/>
          </a:p>
        </p:txBody>
      </p:sp>
      <p:sp>
        <p:nvSpPr>
          <p:cNvPr id="8" name="TextBox 7"/>
          <p:cNvSpPr txBox="1"/>
          <p:nvPr/>
        </p:nvSpPr>
        <p:spPr>
          <a:xfrm>
            <a:off x="5565386" y="3844580"/>
            <a:ext cx="2959604" cy="931024"/>
          </a:xfrm>
          <a:prstGeom prst="rect">
            <a:avLst/>
          </a:prstGeom>
          <a:noFill/>
        </p:spPr>
        <p:txBody>
          <a:bodyPr wrap="square" lIns="68580" tIns="34290" rIns="68580" bIns="34290" rtlCol="0">
            <a:spAutoFit/>
          </a:bodyPr>
          <a:lstStyle/>
          <a:p>
            <a:pPr algn="ctr"/>
            <a:r>
              <a:rPr lang="el-GR" sz="1400" dirty="0">
                <a:solidFill>
                  <a:schemeClr val="bg1"/>
                </a:solidFill>
              </a:rPr>
              <a:t>Επιχρυσωμένο μπρούτζινο ειδώλιο που ομοιάζει με το Θεό </a:t>
            </a:r>
            <a:r>
              <a:rPr lang="en-GB" sz="1400" dirty="0">
                <a:solidFill>
                  <a:schemeClr val="bg1"/>
                </a:solidFill>
              </a:rPr>
              <a:t>El</a:t>
            </a:r>
            <a:r>
              <a:rPr lang="el-GR" sz="1400" dirty="0">
                <a:solidFill>
                  <a:schemeClr val="bg1"/>
                </a:solidFill>
              </a:rPr>
              <a:t>, βασική θεότητα της </a:t>
            </a:r>
            <a:r>
              <a:rPr lang="en-US" sz="1400" dirty="0">
                <a:solidFill>
                  <a:schemeClr val="bg1"/>
                </a:solidFill>
              </a:rPr>
              <a:t>Ugarit </a:t>
            </a:r>
            <a:r>
              <a:rPr lang="el-GR" sz="1400" dirty="0">
                <a:solidFill>
                  <a:schemeClr val="bg1"/>
                </a:solidFill>
              </a:rPr>
              <a:t>από την Ύστερη </a:t>
            </a:r>
            <a:r>
              <a:rPr lang="el-GR" sz="1400" dirty="0" smtClean="0">
                <a:solidFill>
                  <a:schemeClr val="bg1"/>
                </a:solidFill>
              </a:rPr>
              <a:t>Εποχή</a:t>
            </a:r>
            <a:r>
              <a:rPr lang="en-US" sz="1400" dirty="0" smtClean="0">
                <a:solidFill>
                  <a:schemeClr val="bg1"/>
                </a:solidFill>
              </a:rPr>
              <a:t> </a:t>
            </a:r>
            <a:r>
              <a:rPr lang="el-GR" sz="1400" dirty="0" smtClean="0">
                <a:solidFill>
                  <a:schemeClr val="bg1"/>
                </a:solidFill>
              </a:rPr>
              <a:t>του Χαλκού</a:t>
            </a:r>
            <a:endParaRPr lang="el-GR" sz="1400" dirty="0">
              <a:solidFill>
                <a:schemeClr val="bg1"/>
              </a:solidFill>
            </a:endParaRPr>
          </a:p>
        </p:txBody>
      </p:sp>
      <p:sp>
        <p:nvSpPr>
          <p:cNvPr id="3" name="Rectangle 2"/>
          <p:cNvSpPr/>
          <p:nvPr/>
        </p:nvSpPr>
        <p:spPr>
          <a:xfrm>
            <a:off x="5371256" y="4775604"/>
            <a:ext cx="3347864" cy="276999"/>
          </a:xfrm>
          <a:prstGeom prst="rect">
            <a:avLst/>
          </a:prstGeom>
          <a:solidFill>
            <a:schemeClr val="bg1">
              <a:lumMod val="95000"/>
            </a:schemeClr>
          </a:solidFill>
        </p:spPr>
        <p:txBody>
          <a:bodyPr wrap="square">
            <a:spAutoFit/>
          </a:bodyPr>
          <a:lstStyle/>
          <a:p>
            <a:r>
              <a:rPr lang="el-GR" sz="1200" dirty="0">
                <a:solidFill>
                  <a:schemeClr val="tx1">
                    <a:lumMod val="75000"/>
                    <a:lumOff val="25000"/>
                  </a:schemeClr>
                </a:solidFill>
              </a:rPr>
              <a:t>©Εθνικό Αρχαιολογικό Μουσείο Δαμασκού, Συρία</a:t>
            </a:r>
          </a:p>
        </p:txBody>
      </p:sp>
    </p:spTree>
    <p:extLst>
      <p:ext uri="{BB962C8B-B14F-4D97-AF65-F5344CB8AC3E}">
        <p14:creationId xmlns:p14="http://schemas.microsoft.com/office/powerpoint/2010/main" val="10560358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4819650" y="2584363"/>
            <a:ext cx="3038475" cy="346249"/>
          </a:xfrm>
          <a:prstGeom prst="rect">
            <a:avLst/>
          </a:prstGeom>
          <a:solidFill>
            <a:srgbClr val="FFFFCC">
              <a:alpha val="27000"/>
            </a:srgbClr>
          </a:solidFill>
          <a:ln w="9525" algn="ctr">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p>
            <a:endParaRPr lang="el-GR" altLang="el-GR"/>
          </a:p>
        </p:txBody>
      </p:sp>
      <p:sp>
        <p:nvSpPr>
          <p:cNvPr id="238595" name="Rectangle 3"/>
          <p:cNvSpPr>
            <a:spLocks noChangeArrowheads="1"/>
          </p:cNvSpPr>
          <p:nvPr/>
        </p:nvSpPr>
        <p:spPr bwMode="auto">
          <a:xfrm>
            <a:off x="1714500" y="2584363"/>
            <a:ext cx="3038475" cy="346249"/>
          </a:xfrm>
          <a:prstGeom prst="rect">
            <a:avLst/>
          </a:prstGeom>
          <a:solidFill>
            <a:srgbClr val="FFFFCC">
              <a:alpha val="27000"/>
            </a:srgbClr>
          </a:solidFill>
          <a:ln w="9525" algn="ctr">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p>
            <a:endParaRPr lang="el-GR"/>
          </a:p>
        </p:txBody>
      </p:sp>
      <p:grpSp>
        <p:nvGrpSpPr>
          <p:cNvPr id="238596" name="Group 4"/>
          <p:cNvGrpSpPr>
            <a:grpSpLocks/>
          </p:cNvGrpSpPr>
          <p:nvPr/>
        </p:nvGrpSpPr>
        <p:grpSpPr bwMode="auto">
          <a:xfrm>
            <a:off x="1632347" y="2626520"/>
            <a:ext cx="1795463" cy="1922860"/>
            <a:chOff x="411" y="2206"/>
            <a:chExt cx="1508" cy="1615"/>
          </a:xfrm>
        </p:grpSpPr>
        <p:pic>
          <p:nvPicPr>
            <p:cNvPr id="238597" name="Picture 5" descr="Laptop"/>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 y="2206"/>
              <a:ext cx="1508" cy="1615"/>
            </a:xfrm>
            <a:prstGeom prst="rect">
              <a:avLst/>
            </a:prstGeom>
            <a:noFill/>
            <a:extLst>
              <a:ext uri="{909E8E84-426E-40DD-AFC4-6F175D3DCCD1}">
                <a14:hiddenFill xmlns:a14="http://schemas.microsoft.com/office/drawing/2010/main">
                  <a:solidFill>
                    <a:srgbClr val="FFFFFF"/>
                  </a:solidFill>
                </a14:hiddenFill>
              </a:ext>
            </a:extLst>
          </p:spPr>
        </p:pic>
        <p:grpSp>
          <p:nvGrpSpPr>
            <p:cNvPr id="238598" name="Group 6"/>
            <p:cNvGrpSpPr>
              <a:grpSpLocks/>
            </p:cNvGrpSpPr>
            <p:nvPr/>
          </p:nvGrpSpPr>
          <p:grpSpPr bwMode="auto">
            <a:xfrm>
              <a:off x="584" y="2266"/>
              <a:ext cx="1210" cy="897"/>
              <a:chOff x="580" y="2270"/>
              <a:chExt cx="1210" cy="897"/>
            </a:xfrm>
          </p:grpSpPr>
          <p:pic>
            <p:nvPicPr>
              <p:cNvPr id="238599" name="Picture 7" descr="four"/>
              <p:cNvPicPr>
                <a:picLocks noChangeAspect="1" noChangeArrowheads="1"/>
              </p:cNvPicPr>
              <p:nvPr/>
            </p:nvPicPr>
            <p:blipFill>
              <a:blip r:embed="rId4" cstate="print">
                <a:extLst>
                  <a:ext uri="{28A0092B-C50C-407E-A947-70E740481C1C}">
                    <a14:useLocalDpi xmlns:a14="http://schemas.microsoft.com/office/drawing/2010/main" val="0"/>
                  </a:ext>
                </a:extLst>
              </a:blip>
              <a:srcRect b="3445"/>
              <a:stretch>
                <a:fillRect/>
              </a:stretch>
            </p:blipFill>
            <p:spPr bwMode="auto">
              <a:xfrm>
                <a:off x="580" y="2270"/>
                <a:ext cx="1210" cy="89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38600" name="Rectangle 8"/>
              <p:cNvSpPr>
                <a:spLocks noChangeArrowheads="1"/>
              </p:cNvSpPr>
              <p:nvPr/>
            </p:nvSpPr>
            <p:spPr bwMode="auto">
              <a:xfrm>
                <a:off x="712" y="2552"/>
                <a:ext cx="832" cy="310"/>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grpSp>
      </p:grpSp>
      <p:sp>
        <p:nvSpPr>
          <p:cNvPr id="238601" name="Rectangle 9"/>
          <p:cNvSpPr>
            <a:spLocks noChangeArrowheads="1"/>
          </p:cNvSpPr>
          <p:nvPr/>
        </p:nvSpPr>
        <p:spPr bwMode="auto">
          <a:xfrm>
            <a:off x="1791892" y="1465661"/>
            <a:ext cx="1468040" cy="396478"/>
          </a:xfrm>
          <a:prstGeom prst="rect">
            <a:avLst/>
          </a:prstGeom>
          <a:solidFill>
            <a:srgbClr val="BD582C"/>
          </a:solidFill>
          <a:ln w="9525">
            <a:solidFill>
              <a:schemeClr val="bg2"/>
            </a:solidFill>
            <a:miter lim="800000"/>
            <a:headEnd/>
            <a:tailEnd/>
          </a:ln>
          <a:effectLst/>
          <a:extLst/>
        </p:spPr>
        <p:txBody>
          <a:bodyPr lIns="68580" tIns="34290" rIns="68580" bIns="34290" anchor="ctr">
            <a:spAutoFit/>
          </a:bodyPr>
          <a:lstStyle/>
          <a:p>
            <a:pPr eaLnBrk="0" hangingPunct="0">
              <a:lnSpc>
                <a:spcPct val="140000"/>
              </a:lnSpc>
            </a:pPr>
            <a:r>
              <a:rPr lang="en-US" altLang="el-GR" sz="15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LASER</a:t>
            </a:r>
          </a:p>
        </p:txBody>
      </p:sp>
      <p:sp>
        <p:nvSpPr>
          <p:cNvPr id="238602" name="Line 10"/>
          <p:cNvSpPr>
            <a:spLocks noChangeShapeType="1"/>
          </p:cNvSpPr>
          <p:nvPr/>
        </p:nvSpPr>
        <p:spPr bwMode="auto">
          <a:xfrm>
            <a:off x="3274219" y="1677591"/>
            <a:ext cx="848916"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p>
            <a:endParaRPr lang="el-GR"/>
          </a:p>
        </p:txBody>
      </p:sp>
      <p:sp>
        <p:nvSpPr>
          <p:cNvPr id="238603" name="Oval 11"/>
          <p:cNvSpPr>
            <a:spLocks noChangeAspect="1" noChangeArrowheads="1"/>
          </p:cNvSpPr>
          <p:nvPr/>
        </p:nvSpPr>
        <p:spPr bwMode="auto">
          <a:xfrm rot="9587119">
            <a:off x="4572001" y="3287316"/>
            <a:ext cx="32147" cy="79772"/>
          </a:xfrm>
          <a:prstGeom prst="ellipse">
            <a:avLst/>
          </a:prstGeom>
          <a:solidFill>
            <a:srgbClr val="A50021"/>
          </a:solidFill>
          <a:ln>
            <a:noFill/>
          </a:ln>
          <a:extLst>
            <a:ext uri="{91240B29-F687-4F45-9708-019B960494DF}">
              <a14:hiddenLine xmlns:a14="http://schemas.microsoft.com/office/drawing/2010/main" w="3175">
                <a:solidFill>
                  <a:srgbClr val="A50021"/>
                </a:solidFill>
                <a:round/>
                <a:headEnd/>
                <a:tailEnd/>
              </a14:hiddenLine>
            </a:ext>
          </a:extLst>
        </p:spPr>
        <p:txBody>
          <a:bodyPr lIns="68580" tIns="34290" rIns="68580" bIns="34290"/>
          <a:lstStyle/>
          <a:p>
            <a:endParaRPr lang="el-GR"/>
          </a:p>
        </p:txBody>
      </p:sp>
      <p:grpSp>
        <p:nvGrpSpPr>
          <p:cNvPr id="238604" name="Group 12"/>
          <p:cNvGrpSpPr>
            <a:grpSpLocks/>
          </p:cNvGrpSpPr>
          <p:nvPr/>
        </p:nvGrpSpPr>
        <p:grpSpPr bwMode="auto">
          <a:xfrm>
            <a:off x="4188620" y="1651397"/>
            <a:ext cx="335756" cy="1684734"/>
            <a:chOff x="2558" y="1387"/>
            <a:chExt cx="282" cy="1415"/>
          </a:xfrm>
        </p:grpSpPr>
        <p:sp>
          <p:nvSpPr>
            <p:cNvPr id="238605" name="Freeform 13"/>
            <p:cNvSpPr>
              <a:spLocks noChangeAspect="1"/>
            </p:cNvSpPr>
            <p:nvPr/>
          </p:nvSpPr>
          <p:spPr bwMode="auto">
            <a:xfrm rot="4417647">
              <a:off x="2148" y="1797"/>
              <a:ext cx="898" cy="77"/>
            </a:xfrm>
            <a:custGeom>
              <a:avLst/>
              <a:gdLst>
                <a:gd name="T0" fmla="*/ 0 w 20000"/>
                <a:gd name="T1" fmla="*/ 0 h 20000"/>
                <a:gd name="T2" fmla="*/ 19991 w 20000"/>
                <a:gd name="T3" fmla="*/ 0 h 20000"/>
              </a:gdLst>
              <a:ahLst/>
              <a:cxnLst>
                <a:cxn ang="0">
                  <a:pos x="T0" y="T1"/>
                </a:cxn>
                <a:cxn ang="0">
                  <a:pos x="T2" y="T3"/>
                </a:cxn>
              </a:cxnLst>
              <a:rect l="0" t="0" r="r" b="b"/>
              <a:pathLst>
                <a:path w="20000" h="20000">
                  <a:moveTo>
                    <a:pt x="0" y="0"/>
                  </a:moveTo>
                  <a:lnTo>
                    <a:pt x="19991" y="0"/>
                  </a:lnTo>
                </a:path>
              </a:pathLst>
            </a:custGeom>
            <a:noFill/>
            <a:ln w="50800" cap="flat">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238606" name="AutoShape 14"/>
            <p:cNvSpPr>
              <a:spLocks noChangeAspect="1" noChangeArrowheads="1"/>
            </p:cNvSpPr>
            <p:nvPr/>
          </p:nvSpPr>
          <p:spPr bwMode="auto">
            <a:xfrm rot="20855321" flipV="1">
              <a:off x="2799" y="2247"/>
              <a:ext cx="41" cy="555"/>
            </a:xfrm>
            <a:prstGeom prst="triangle">
              <a:avLst>
                <a:gd name="adj" fmla="val 66662"/>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grpSp>
      <p:sp>
        <p:nvSpPr>
          <p:cNvPr id="238607" name="Oval 15"/>
          <p:cNvSpPr>
            <a:spLocks noChangeArrowheads="1"/>
          </p:cNvSpPr>
          <p:nvPr/>
        </p:nvSpPr>
        <p:spPr bwMode="auto">
          <a:xfrm>
            <a:off x="4246960" y="2446178"/>
            <a:ext cx="357188" cy="486891"/>
          </a:xfrm>
          <a:prstGeom prst="ellipse">
            <a:avLst/>
          </a:prstGeom>
          <a:solidFill>
            <a:srgbClr val="EAEAEA">
              <a:alpha val="27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p>
            <a:endParaRPr lang="el-GR"/>
          </a:p>
        </p:txBody>
      </p:sp>
      <p:grpSp>
        <p:nvGrpSpPr>
          <p:cNvPr id="238608" name="Group 16"/>
          <p:cNvGrpSpPr>
            <a:grpSpLocks/>
          </p:cNvGrpSpPr>
          <p:nvPr/>
        </p:nvGrpSpPr>
        <p:grpSpPr bwMode="auto">
          <a:xfrm rot="-907204">
            <a:off x="3953723" y="1390379"/>
            <a:ext cx="439343" cy="390525"/>
            <a:chOff x="2382" y="1162"/>
            <a:chExt cx="369" cy="328"/>
          </a:xfrm>
        </p:grpSpPr>
        <p:sp>
          <p:nvSpPr>
            <p:cNvPr id="238609" name="Rectangle 17"/>
            <p:cNvSpPr>
              <a:spLocks noChangeArrowheads="1"/>
            </p:cNvSpPr>
            <p:nvPr/>
          </p:nvSpPr>
          <p:spPr bwMode="auto">
            <a:xfrm rot="14100000">
              <a:off x="2431" y="1170"/>
              <a:ext cx="328" cy="312"/>
            </a:xfrm>
            <a:prstGeom prst="rect">
              <a:avLst/>
            </a:prstGeom>
            <a:solidFill>
              <a:srgbClr val="CCFFFF"/>
            </a:solidFill>
            <a:ln w="9525">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l-GR"/>
            </a:p>
          </p:txBody>
        </p:sp>
        <p:sp>
          <p:nvSpPr>
            <p:cNvPr id="238610" name="Rectangle 18"/>
            <p:cNvSpPr>
              <a:spLocks noChangeArrowheads="1"/>
            </p:cNvSpPr>
            <p:nvPr/>
          </p:nvSpPr>
          <p:spPr bwMode="auto">
            <a:xfrm rot="14100000">
              <a:off x="2433" y="1222"/>
              <a:ext cx="210" cy="312"/>
            </a:xfrm>
            <a:prstGeom prst="rect">
              <a:avLst/>
            </a:prstGeom>
            <a:solidFill>
              <a:srgbClr val="C0C0C0"/>
            </a:solidFill>
            <a:ln w="9525">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l-GR"/>
            </a:p>
          </p:txBody>
        </p:sp>
      </p:grpSp>
      <p:grpSp>
        <p:nvGrpSpPr>
          <p:cNvPr id="238611" name="Group 19"/>
          <p:cNvGrpSpPr>
            <a:grpSpLocks/>
          </p:cNvGrpSpPr>
          <p:nvPr/>
        </p:nvGrpSpPr>
        <p:grpSpPr bwMode="auto">
          <a:xfrm>
            <a:off x="1487092" y="2087167"/>
            <a:ext cx="3007519" cy="1290639"/>
            <a:chOff x="289" y="1753"/>
            <a:chExt cx="2526" cy="1084"/>
          </a:xfrm>
        </p:grpSpPr>
        <p:grpSp>
          <p:nvGrpSpPr>
            <p:cNvPr id="238612" name="Group 20"/>
            <p:cNvGrpSpPr>
              <a:grpSpLocks/>
            </p:cNvGrpSpPr>
            <p:nvPr/>
          </p:nvGrpSpPr>
          <p:grpSpPr bwMode="auto">
            <a:xfrm>
              <a:off x="289" y="1753"/>
              <a:ext cx="1643" cy="1084"/>
              <a:chOff x="509" y="1753"/>
              <a:chExt cx="1643" cy="1084"/>
            </a:xfrm>
          </p:grpSpPr>
          <p:grpSp>
            <p:nvGrpSpPr>
              <p:cNvPr id="238613" name="Group 21"/>
              <p:cNvGrpSpPr>
                <a:grpSpLocks/>
              </p:cNvGrpSpPr>
              <p:nvPr/>
            </p:nvGrpSpPr>
            <p:grpSpPr bwMode="auto">
              <a:xfrm rot="10800000">
                <a:off x="1023" y="1753"/>
                <a:ext cx="1076" cy="330"/>
                <a:chOff x="833" y="2650"/>
                <a:chExt cx="1076" cy="330"/>
              </a:xfrm>
            </p:grpSpPr>
            <p:sp>
              <p:nvSpPr>
                <p:cNvPr id="238614" name="Rectangle 22"/>
                <p:cNvSpPr>
                  <a:spLocks noChangeArrowheads="1"/>
                </p:cNvSpPr>
                <p:nvPr/>
              </p:nvSpPr>
              <p:spPr bwMode="auto">
                <a:xfrm>
                  <a:off x="1591" y="2651"/>
                  <a:ext cx="318" cy="310"/>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sp>
              <p:nvSpPr>
                <p:cNvPr id="238615" name="Rectangle 23"/>
                <p:cNvSpPr>
                  <a:spLocks noChangeArrowheads="1"/>
                </p:cNvSpPr>
                <p:nvPr/>
              </p:nvSpPr>
              <p:spPr bwMode="auto">
                <a:xfrm>
                  <a:off x="1530" y="2650"/>
                  <a:ext cx="73" cy="312"/>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l-GR"/>
                </a:p>
              </p:txBody>
            </p:sp>
            <p:sp>
              <p:nvSpPr>
                <p:cNvPr id="238616" name="Rectangle 24"/>
                <p:cNvSpPr>
                  <a:spLocks noChangeArrowheads="1"/>
                </p:cNvSpPr>
                <p:nvPr/>
              </p:nvSpPr>
              <p:spPr bwMode="auto">
                <a:xfrm>
                  <a:off x="833" y="2668"/>
                  <a:ext cx="703" cy="312"/>
                </a:xfrm>
                <a:prstGeom prst="rect">
                  <a:avLst/>
                </a:prstGeom>
                <a:solidFill>
                  <a:srgbClr val="C0C0C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l-GR"/>
                </a:p>
              </p:txBody>
            </p:sp>
          </p:grpSp>
          <p:sp>
            <p:nvSpPr>
              <p:cNvPr id="238617" name="Rectangle 25"/>
              <p:cNvSpPr>
                <a:spLocks noChangeArrowheads="1"/>
              </p:cNvSpPr>
              <p:nvPr/>
            </p:nvSpPr>
            <p:spPr bwMode="auto">
              <a:xfrm>
                <a:off x="1345" y="1818"/>
                <a:ext cx="807"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eaLnBrk="0" hangingPunct="0"/>
                <a:r>
                  <a:rPr lang="en-US" altLang="el-GR" sz="900">
                    <a:latin typeface="Century Gothic" panose="020B0502020202020204" pitchFamily="34" charset="0"/>
                    <a:ea typeface="Arial Unicode MS" panose="020B0604020202020204" pitchFamily="34" charset="-128"/>
                    <a:cs typeface="Arial Unicode MS" panose="020B0604020202020204" pitchFamily="34" charset="-128"/>
                  </a:rPr>
                  <a:t>Spectrograph</a:t>
                </a:r>
                <a:endParaRPr lang="en-GB" altLang="el-GR" sz="900">
                  <a:latin typeface="Century Gothic" panose="020B0502020202020204" pitchFamily="34" charset="0"/>
                  <a:ea typeface="Arial Unicode MS" panose="020B0604020202020204" pitchFamily="34" charset="-128"/>
                  <a:cs typeface="Arial Unicode MS" panose="020B0604020202020204" pitchFamily="34" charset="-128"/>
                </a:endParaRPr>
              </a:p>
            </p:txBody>
          </p:sp>
          <p:sp>
            <p:nvSpPr>
              <p:cNvPr id="238618" name="Freeform 26"/>
              <p:cNvSpPr>
                <a:spLocks/>
              </p:cNvSpPr>
              <p:nvPr/>
            </p:nvSpPr>
            <p:spPr bwMode="auto">
              <a:xfrm>
                <a:off x="509" y="1925"/>
                <a:ext cx="514" cy="912"/>
              </a:xfrm>
              <a:custGeom>
                <a:avLst/>
                <a:gdLst>
                  <a:gd name="T0" fmla="*/ 514 w 514"/>
                  <a:gd name="T1" fmla="*/ 0 h 912"/>
                  <a:gd name="T2" fmla="*/ 90 w 514"/>
                  <a:gd name="T3" fmla="*/ 72 h 912"/>
                  <a:gd name="T4" fmla="*/ 142 w 514"/>
                  <a:gd name="T5" fmla="*/ 432 h 912"/>
                  <a:gd name="T6" fmla="*/ 14 w 514"/>
                  <a:gd name="T7" fmla="*/ 600 h 912"/>
                  <a:gd name="T8" fmla="*/ 226 w 514"/>
                  <a:gd name="T9" fmla="*/ 912 h 912"/>
                </a:gdLst>
                <a:ahLst/>
                <a:cxnLst>
                  <a:cxn ang="0">
                    <a:pos x="T0" y="T1"/>
                  </a:cxn>
                  <a:cxn ang="0">
                    <a:pos x="T2" y="T3"/>
                  </a:cxn>
                  <a:cxn ang="0">
                    <a:pos x="T4" y="T5"/>
                  </a:cxn>
                  <a:cxn ang="0">
                    <a:pos x="T6" y="T7"/>
                  </a:cxn>
                  <a:cxn ang="0">
                    <a:pos x="T8" y="T9"/>
                  </a:cxn>
                </a:cxnLst>
                <a:rect l="0" t="0" r="r" b="b"/>
                <a:pathLst>
                  <a:path w="514" h="912">
                    <a:moveTo>
                      <a:pt x="514" y="0"/>
                    </a:moveTo>
                    <a:cubicBezTo>
                      <a:pt x="333" y="0"/>
                      <a:pt x="152" y="0"/>
                      <a:pt x="90" y="72"/>
                    </a:cubicBezTo>
                    <a:cubicBezTo>
                      <a:pt x="28" y="144"/>
                      <a:pt x="155" y="344"/>
                      <a:pt x="142" y="432"/>
                    </a:cubicBezTo>
                    <a:cubicBezTo>
                      <a:pt x="129" y="520"/>
                      <a:pt x="0" y="520"/>
                      <a:pt x="14" y="600"/>
                    </a:cubicBezTo>
                    <a:cubicBezTo>
                      <a:pt x="28" y="680"/>
                      <a:pt x="127" y="796"/>
                      <a:pt x="226" y="912"/>
                    </a:cubicBezTo>
                  </a:path>
                </a:pathLst>
              </a:custGeom>
              <a:noFill/>
              <a:ln w="28575"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sp>
          <p:nvSpPr>
            <p:cNvPr id="238619" name="Freeform 27"/>
            <p:cNvSpPr>
              <a:spLocks/>
            </p:cNvSpPr>
            <p:nvPr/>
          </p:nvSpPr>
          <p:spPr bwMode="auto">
            <a:xfrm>
              <a:off x="1885" y="2206"/>
              <a:ext cx="930" cy="310"/>
            </a:xfrm>
            <a:custGeom>
              <a:avLst/>
              <a:gdLst>
                <a:gd name="T0" fmla="*/ 0 w 1188"/>
                <a:gd name="T1" fmla="*/ 0 h 888"/>
                <a:gd name="T2" fmla="*/ 476 w 1188"/>
                <a:gd name="T3" fmla="*/ 72 h 888"/>
                <a:gd name="T4" fmla="*/ 780 w 1188"/>
                <a:gd name="T5" fmla="*/ 296 h 888"/>
                <a:gd name="T6" fmla="*/ 696 w 1188"/>
                <a:gd name="T7" fmla="*/ 604 h 888"/>
                <a:gd name="T8" fmla="*/ 580 w 1188"/>
                <a:gd name="T9" fmla="*/ 660 h 888"/>
                <a:gd name="T10" fmla="*/ 488 w 1188"/>
                <a:gd name="T11" fmla="*/ 576 h 888"/>
                <a:gd name="T12" fmla="*/ 460 w 1188"/>
                <a:gd name="T13" fmla="*/ 464 h 888"/>
                <a:gd name="T14" fmla="*/ 492 w 1188"/>
                <a:gd name="T15" fmla="*/ 372 h 888"/>
                <a:gd name="T16" fmla="*/ 604 w 1188"/>
                <a:gd name="T17" fmla="*/ 336 h 888"/>
                <a:gd name="T18" fmla="*/ 812 w 1188"/>
                <a:gd name="T19" fmla="*/ 588 h 888"/>
                <a:gd name="T20" fmla="*/ 1188 w 1188"/>
                <a:gd name="T21"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8" h="888">
                  <a:moveTo>
                    <a:pt x="0" y="0"/>
                  </a:moveTo>
                  <a:cubicBezTo>
                    <a:pt x="173" y="11"/>
                    <a:pt x="346" y="23"/>
                    <a:pt x="476" y="72"/>
                  </a:cubicBezTo>
                  <a:cubicBezTo>
                    <a:pt x="606" y="121"/>
                    <a:pt x="743" y="207"/>
                    <a:pt x="780" y="296"/>
                  </a:cubicBezTo>
                  <a:cubicBezTo>
                    <a:pt x="817" y="385"/>
                    <a:pt x="729" y="543"/>
                    <a:pt x="696" y="604"/>
                  </a:cubicBezTo>
                  <a:cubicBezTo>
                    <a:pt x="663" y="665"/>
                    <a:pt x="615" y="665"/>
                    <a:pt x="580" y="660"/>
                  </a:cubicBezTo>
                  <a:cubicBezTo>
                    <a:pt x="545" y="655"/>
                    <a:pt x="508" y="609"/>
                    <a:pt x="488" y="576"/>
                  </a:cubicBezTo>
                  <a:cubicBezTo>
                    <a:pt x="468" y="543"/>
                    <a:pt x="459" y="498"/>
                    <a:pt x="460" y="464"/>
                  </a:cubicBezTo>
                  <a:cubicBezTo>
                    <a:pt x="461" y="430"/>
                    <a:pt x="468" y="393"/>
                    <a:pt x="492" y="372"/>
                  </a:cubicBezTo>
                  <a:cubicBezTo>
                    <a:pt x="516" y="351"/>
                    <a:pt x="551" y="300"/>
                    <a:pt x="604" y="336"/>
                  </a:cubicBezTo>
                  <a:cubicBezTo>
                    <a:pt x="657" y="372"/>
                    <a:pt x="715" y="496"/>
                    <a:pt x="812" y="588"/>
                  </a:cubicBezTo>
                  <a:cubicBezTo>
                    <a:pt x="909" y="680"/>
                    <a:pt x="1048" y="784"/>
                    <a:pt x="1188" y="888"/>
                  </a:cubicBezTo>
                </a:path>
              </a:pathLst>
            </a:custGeom>
            <a:noFill/>
            <a:ln w="19050" cap="flat" cmpd="sng">
              <a:solidFill>
                <a:schemeClr val="bg2"/>
              </a:solidFill>
              <a:prstDash val="solid"/>
              <a:round/>
              <a:headEnd/>
              <a:tailEnd/>
            </a:ln>
            <a:effectLst/>
            <a:extLst>
              <a:ext uri="{909E8E84-426E-40DD-AFC4-6F175D3DCCD1}">
                <a14:hiddenFill xmlns:a14="http://schemas.microsoft.com/office/drawing/2010/main">
                  <a:solidFill>
                    <a:srgbClr val="EAEAEA">
                      <a:alpha val="27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sp>
          <p:nvSpPr>
            <p:cNvPr id="238620" name="Rectangle 28"/>
            <p:cNvSpPr>
              <a:spLocks noChangeArrowheads="1"/>
            </p:cNvSpPr>
            <p:nvPr/>
          </p:nvSpPr>
          <p:spPr bwMode="auto">
            <a:xfrm>
              <a:off x="1846" y="2228"/>
              <a:ext cx="466"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eaLnBrk="0" hangingPunct="0"/>
              <a:r>
                <a:rPr lang="en-US" altLang="el-GR" sz="1400" dirty="0">
                  <a:ea typeface="Arial Unicode MS" panose="020B0604020202020204" pitchFamily="34" charset="-128"/>
                  <a:cs typeface="Arial Unicode MS" panose="020B0604020202020204" pitchFamily="34" charset="-128"/>
                </a:rPr>
                <a:t>Fiber</a:t>
              </a:r>
              <a:endParaRPr lang="en-GB" altLang="el-GR" sz="1400" dirty="0">
                <a:ea typeface="Arial Unicode MS" panose="020B0604020202020204" pitchFamily="34" charset="-128"/>
                <a:cs typeface="Arial Unicode MS" panose="020B0604020202020204" pitchFamily="34" charset="-128"/>
              </a:endParaRPr>
            </a:p>
          </p:txBody>
        </p:sp>
      </p:grpSp>
      <p:sp>
        <p:nvSpPr>
          <p:cNvPr id="238621" name="Rectangle 29"/>
          <p:cNvSpPr>
            <a:spLocks noChangeArrowheads="1"/>
          </p:cNvSpPr>
          <p:nvPr/>
        </p:nvSpPr>
        <p:spPr bwMode="auto">
          <a:xfrm>
            <a:off x="4109285" y="1261908"/>
            <a:ext cx="681790" cy="31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pPr algn="just" eaLnBrk="0" hangingPunct="0"/>
            <a:r>
              <a:rPr lang="en-US" altLang="el-GR" sz="1600">
                <a:ea typeface="Arial Unicode MS" panose="020B0604020202020204" pitchFamily="34" charset="-128"/>
                <a:cs typeface="Arial Unicode MS" panose="020B0604020202020204" pitchFamily="34" charset="-128"/>
              </a:rPr>
              <a:t>Mirror</a:t>
            </a:r>
            <a:endParaRPr lang="en-GB" altLang="el-GR" sz="1600">
              <a:ea typeface="Arial Unicode MS" panose="020B0604020202020204" pitchFamily="34" charset="-128"/>
              <a:cs typeface="Arial Unicode MS" panose="020B0604020202020204" pitchFamily="34" charset="-128"/>
            </a:endParaRPr>
          </a:p>
        </p:txBody>
      </p:sp>
      <p:sp>
        <p:nvSpPr>
          <p:cNvPr id="238622" name="Rectangle 30"/>
          <p:cNvSpPr>
            <a:spLocks noGrp="1" noChangeArrowheads="1"/>
          </p:cNvSpPr>
          <p:nvPr>
            <p:ph type="title"/>
          </p:nvPr>
        </p:nvSpPr>
        <p:spPr/>
        <p:txBody>
          <a:bodyPr>
            <a:noAutofit/>
          </a:bodyPr>
          <a:lstStyle/>
          <a:p>
            <a:r>
              <a:rPr lang="el-GR" altLang="el-GR" sz="2800" dirty="0"/>
              <a:t>Στοιχειακή ανάλυση στην πράξη</a:t>
            </a:r>
            <a:r>
              <a:rPr lang="en-US" altLang="el-GR" sz="2800" dirty="0"/>
              <a:t>: LIBS &amp; </a:t>
            </a:r>
            <a:r>
              <a:rPr lang="el-GR" altLang="el-GR" sz="2800" dirty="0"/>
              <a:t>μ</a:t>
            </a:r>
            <a:r>
              <a:rPr lang="en-US" altLang="el-GR" sz="2800" dirty="0"/>
              <a:t>XRF – PROMET </a:t>
            </a:r>
            <a:r>
              <a:rPr lang="en-US" altLang="el-GR" sz="2800" dirty="0" smtClean="0"/>
              <a:t>2004 -</a:t>
            </a:r>
            <a:r>
              <a:rPr lang="en-US" altLang="el-GR" sz="2800" dirty="0"/>
              <a:t>2008</a:t>
            </a:r>
          </a:p>
        </p:txBody>
      </p:sp>
      <p:pic>
        <p:nvPicPr>
          <p:cNvPr id="238623" name="Picture 31" descr="ist2_318705_key_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4450" b="7881"/>
          <a:stretch>
            <a:fillRect/>
          </a:stretch>
        </p:blipFill>
        <p:spPr bwMode="auto">
          <a:xfrm>
            <a:off x="3706416" y="3093245"/>
            <a:ext cx="1928813" cy="11263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8624" name="Object 32"/>
          <p:cNvGraphicFramePr>
            <a:graphicFrameLocks noChangeAspect="1"/>
          </p:cNvGraphicFramePr>
          <p:nvPr/>
        </p:nvGraphicFramePr>
        <p:xfrm>
          <a:off x="2000250" y="2839641"/>
          <a:ext cx="1000125" cy="785813"/>
        </p:xfrm>
        <a:graphic>
          <a:graphicData uri="http://schemas.openxmlformats.org/presentationml/2006/ole">
            <mc:AlternateContent xmlns:mc="http://schemas.openxmlformats.org/markup-compatibility/2006">
              <mc:Choice xmlns:v="urn:schemas-microsoft-com:vml" Requires="v">
                <p:oleObj spid="_x0000_s1072" name="Graph" r:id="rId6" imgW="3182112" imgH="2951683" progId="">
                  <p:embed/>
                </p:oleObj>
              </mc:Choice>
              <mc:Fallback>
                <p:oleObj name="Graph" r:id="rId6" imgW="3182112" imgH="2951683"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6900" t="8658" r="8032" b="11464"/>
                      <a:stretch>
                        <a:fillRect/>
                      </a:stretch>
                    </p:blipFill>
                    <p:spPr bwMode="auto">
                      <a:xfrm>
                        <a:off x="2000250" y="2839641"/>
                        <a:ext cx="1000125" cy="785813"/>
                      </a:xfrm>
                      <a:prstGeom prst="rect">
                        <a:avLst/>
                      </a:prstGeom>
                      <a:solidFill>
                        <a:srgbClr val="FFFFFF">
                          <a:alpha val="50195"/>
                        </a:srgbClr>
                      </a:solidFill>
                      <a:ln>
                        <a:noFill/>
                      </a:ln>
                      <a:effectLst/>
                      <a:extLst>
                        <a:ext uri="{91240B29-F687-4F45-9708-019B960494DF}">
                          <a14:hiddenLine xmlns:a14="http://schemas.microsoft.com/office/drawing/2010/main" w="9525">
                            <a:solidFill>
                              <a:srgbClr val="8FE3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8625" name="Text Box 33"/>
          <p:cNvSpPr txBox="1">
            <a:spLocks noChangeArrowheads="1"/>
          </p:cNvSpPr>
          <p:nvPr/>
        </p:nvSpPr>
        <p:spPr bwMode="auto">
          <a:xfrm>
            <a:off x="1750220" y="934641"/>
            <a:ext cx="589345" cy="392415"/>
          </a:xfrm>
          <a:prstGeom prst="rect">
            <a:avLst/>
          </a:prstGeom>
          <a:noFill/>
          <a:ln>
            <a:noFill/>
          </a:ln>
          <a:effectLst/>
          <a:extLst>
            <a:ext uri="{909E8E84-426E-40DD-AFC4-6F175D3DCCD1}">
              <a14:hiddenFill xmlns:a14="http://schemas.microsoft.com/office/drawing/2010/main">
                <a:solidFill>
                  <a:srgbClr val="EAEAEA">
                    <a:alpha val="27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r>
              <a:rPr lang="en-US" altLang="el-GR" sz="2100" dirty="0"/>
              <a:t>LIBS</a:t>
            </a:r>
          </a:p>
        </p:txBody>
      </p:sp>
      <p:grpSp>
        <p:nvGrpSpPr>
          <p:cNvPr id="238626" name="Group 34"/>
          <p:cNvGrpSpPr>
            <a:grpSpLocks/>
          </p:cNvGrpSpPr>
          <p:nvPr/>
        </p:nvGrpSpPr>
        <p:grpSpPr bwMode="auto">
          <a:xfrm rot="20880000">
            <a:off x="4312199" y="3136133"/>
            <a:ext cx="519113" cy="272653"/>
            <a:chOff x="3355" y="2642"/>
            <a:chExt cx="436" cy="229"/>
          </a:xfrm>
        </p:grpSpPr>
        <p:sp>
          <p:nvSpPr>
            <p:cNvPr id="238627" name="Oval 35"/>
            <p:cNvSpPr>
              <a:spLocks noChangeArrowheads="1"/>
            </p:cNvSpPr>
            <p:nvPr/>
          </p:nvSpPr>
          <p:spPr bwMode="auto">
            <a:xfrm rot="5197498">
              <a:off x="3470" y="2527"/>
              <a:ext cx="205" cy="436"/>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sp>
          <p:nvSpPr>
            <p:cNvPr id="238628" name="Oval 36"/>
            <p:cNvSpPr>
              <a:spLocks noChangeArrowheads="1"/>
            </p:cNvSpPr>
            <p:nvPr/>
          </p:nvSpPr>
          <p:spPr bwMode="auto">
            <a:xfrm rot="16200000">
              <a:off x="3492" y="2558"/>
              <a:ext cx="162" cy="43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sp>
          <p:nvSpPr>
            <p:cNvPr id="238629" name="Oval 37"/>
            <p:cNvSpPr>
              <a:spLocks noChangeArrowheads="1"/>
            </p:cNvSpPr>
            <p:nvPr/>
          </p:nvSpPr>
          <p:spPr bwMode="auto">
            <a:xfrm rot="16200000">
              <a:off x="3499" y="2580"/>
              <a:ext cx="147" cy="436"/>
            </a:xfrm>
            <a:prstGeom prst="ellipse">
              <a:avLst/>
            </a:prstGeom>
            <a:solidFill>
              <a:srgbClr val="990033"/>
            </a:solidFill>
            <a:ln w="9525">
              <a:solidFill>
                <a:srgbClr val="9900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grpSp>
      <p:grpSp>
        <p:nvGrpSpPr>
          <p:cNvPr id="238630" name="Group 38"/>
          <p:cNvGrpSpPr>
            <a:grpSpLocks/>
          </p:cNvGrpSpPr>
          <p:nvPr/>
        </p:nvGrpSpPr>
        <p:grpSpPr bwMode="auto">
          <a:xfrm>
            <a:off x="5995987" y="1073945"/>
            <a:ext cx="1795463" cy="1922860"/>
            <a:chOff x="411" y="2206"/>
            <a:chExt cx="1508" cy="1615"/>
          </a:xfrm>
        </p:grpSpPr>
        <p:pic>
          <p:nvPicPr>
            <p:cNvPr id="238631" name="Picture 39" descr="Laptop"/>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 y="2206"/>
              <a:ext cx="1508" cy="1615"/>
            </a:xfrm>
            <a:prstGeom prst="rect">
              <a:avLst/>
            </a:prstGeom>
            <a:noFill/>
            <a:extLst>
              <a:ext uri="{909E8E84-426E-40DD-AFC4-6F175D3DCCD1}">
                <a14:hiddenFill xmlns:a14="http://schemas.microsoft.com/office/drawing/2010/main">
                  <a:solidFill>
                    <a:srgbClr val="FFFFFF"/>
                  </a:solidFill>
                </a14:hiddenFill>
              </a:ext>
            </a:extLst>
          </p:spPr>
        </p:pic>
        <p:grpSp>
          <p:nvGrpSpPr>
            <p:cNvPr id="238632" name="Group 40"/>
            <p:cNvGrpSpPr>
              <a:grpSpLocks/>
            </p:cNvGrpSpPr>
            <p:nvPr/>
          </p:nvGrpSpPr>
          <p:grpSpPr bwMode="auto">
            <a:xfrm>
              <a:off x="584" y="2266"/>
              <a:ext cx="1210" cy="897"/>
              <a:chOff x="580" y="2270"/>
              <a:chExt cx="1210" cy="897"/>
            </a:xfrm>
          </p:grpSpPr>
          <p:pic>
            <p:nvPicPr>
              <p:cNvPr id="238633" name="Picture 41" descr="four"/>
              <p:cNvPicPr>
                <a:picLocks noChangeAspect="1" noChangeArrowheads="1"/>
              </p:cNvPicPr>
              <p:nvPr/>
            </p:nvPicPr>
            <p:blipFill>
              <a:blip r:embed="rId4" cstate="print">
                <a:extLst>
                  <a:ext uri="{28A0092B-C50C-407E-A947-70E740481C1C}">
                    <a14:useLocalDpi xmlns:a14="http://schemas.microsoft.com/office/drawing/2010/main" val="0"/>
                  </a:ext>
                </a:extLst>
              </a:blip>
              <a:srcRect b="3445"/>
              <a:stretch>
                <a:fillRect/>
              </a:stretch>
            </p:blipFill>
            <p:spPr bwMode="auto">
              <a:xfrm>
                <a:off x="580" y="2270"/>
                <a:ext cx="1210" cy="89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38634" name="Rectangle 42"/>
              <p:cNvSpPr>
                <a:spLocks noChangeArrowheads="1"/>
              </p:cNvSpPr>
              <p:nvPr/>
            </p:nvSpPr>
            <p:spPr bwMode="auto">
              <a:xfrm>
                <a:off x="712" y="2552"/>
                <a:ext cx="832" cy="310"/>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grpSp>
      </p:grpSp>
      <p:sp>
        <p:nvSpPr>
          <p:cNvPr id="238635" name="Line 43"/>
          <p:cNvSpPr>
            <a:spLocks noChangeShapeType="1"/>
          </p:cNvSpPr>
          <p:nvPr/>
        </p:nvSpPr>
        <p:spPr bwMode="auto">
          <a:xfrm flipH="1">
            <a:off x="4667250" y="3457575"/>
            <a:ext cx="676275" cy="9525"/>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p>
            <a:endParaRPr lang="el-GR"/>
          </a:p>
        </p:txBody>
      </p:sp>
      <p:sp>
        <p:nvSpPr>
          <p:cNvPr id="238636" name="Text Box 44"/>
          <p:cNvSpPr txBox="1">
            <a:spLocks noChangeArrowheads="1"/>
          </p:cNvSpPr>
          <p:nvPr/>
        </p:nvSpPr>
        <p:spPr bwMode="auto">
          <a:xfrm>
            <a:off x="5581650" y="3695701"/>
            <a:ext cx="1085850" cy="526256"/>
          </a:xfrm>
          <a:prstGeom prst="rect">
            <a:avLst/>
          </a:prstGeom>
          <a:noFill/>
          <a:ln>
            <a:noFill/>
          </a:ln>
          <a:effectLst/>
          <a:extLst>
            <a:ext uri="{909E8E84-426E-40DD-AFC4-6F175D3DCCD1}">
              <a14:hiddenFill xmlns:a14="http://schemas.microsoft.com/office/drawing/2010/main">
                <a:solidFill>
                  <a:srgbClr val="EAEAEA">
                    <a:alpha val="27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altLang="el-GR" sz="1500">
                <a:latin typeface="Century Gothic" panose="020B0502020202020204" pitchFamily="34" charset="0"/>
              </a:rPr>
              <a:t>X-ray Detector</a:t>
            </a:r>
            <a:endParaRPr lang="el-GR" altLang="el-GR" sz="1500">
              <a:latin typeface="Century Gothic" panose="020B0502020202020204" pitchFamily="34" charset="0"/>
            </a:endParaRPr>
          </a:p>
        </p:txBody>
      </p:sp>
      <p:grpSp>
        <p:nvGrpSpPr>
          <p:cNvPr id="238637" name="Group 45"/>
          <p:cNvGrpSpPr>
            <a:grpSpLocks/>
          </p:cNvGrpSpPr>
          <p:nvPr/>
        </p:nvGrpSpPr>
        <p:grpSpPr bwMode="auto">
          <a:xfrm rot="5400000">
            <a:off x="5584031" y="3013472"/>
            <a:ext cx="352425" cy="1012032"/>
            <a:chOff x="3320" y="1625"/>
            <a:chExt cx="296" cy="850"/>
          </a:xfrm>
        </p:grpSpPr>
        <p:sp>
          <p:nvSpPr>
            <p:cNvPr id="238638" name="Rectangle 46" descr="50%"/>
            <p:cNvSpPr>
              <a:spLocks noChangeArrowheads="1"/>
            </p:cNvSpPr>
            <p:nvPr/>
          </p:nvSpPr>
          <p:spPr bwMode="auto">
            <a:xfrm>
              <a:off x="3320" y="1625"/>
              <a:ext cx="296" cy="310"/>
            </a:xfrm>
            <a:prstGeom prst="rect">
              <a:avLst/>
            </a:prstGeom>
            <a:pattFill prst="pct50">
              <a:fgClr>
                <a:schemeClr val="bg2">
                  <a:alpha val="27000"/>
                </a:schemeClr>
              </a:fgClr>
              <a:bgClr>
                <a:srgbClr val="FFFFFF">
                  <a:alpha val="27000"/>
                </a:srgbClr>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sp>
          <p:nvSpPr>
            <p:cNvPr id="238639" name="Rectangle 47"/>
            <p:cNvSpPr>
              <a:spLocks noChangeArrowheads="1"/>
            </p:cNvSpPr>
            <p:nvPr/>
          </p:nvSpPr>
          <p:spPr bwMode="auto">
            <a:xfrm>
              <a:off x="3320" y="1909"/>
              <a:ext cx="296" cy="310"/>
            </a:xfrm>
            <a:prstGeom prst="rect">
              <a:avLst/>
            </a:prstGeom>
            <a:solidFill>
              <a:srgbClr val="00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sp>
          <p:nvSpPr>
            <p:cNvPr id="238640" name="Rectangle 48"/>
            <p:cNvSpPr>
              <a:spLocks noChangeArrowheads="1"/>
            </p:cNvSpPr>
            <p:nvPr/>
          </p:nvSpPr>
          <p:spPr bwMode="auto">
            <a:xfrm>
              <a:off x="3368" y="2165"/>
              <a:ext cx="104" cy="310"/>
            </a:xfrm>
            <a:prstGeom prst="rect">
              <a:avLst/>
            </a:prstGeom>
            <a:solidFill>
              <a:srgbClr val="EAEAEA"/>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grpSp>
      <p:sp>
        <p:nvSpPr>
          <p:cNvPr id="238641" name="Text Box 49"/>
          <p:cNvSpPr txBox="1">
            <a:spLocks noChangeArrowheads="1"/>
          </p:cNvSpPr>
          <p:nvPr/>
        </p:nvSpPr>
        <p:spPr bwMode="auto">
          <a:xfrm>
            <a:off x="5480709" y="2926526"/>
            <a:ext cx="1524000" cy="297656"/>
          </a:xfrm>
          <a:prstGeom prst="rect">
            <a:avLst/>
          </a:prstGeom>
          <a:noFill/>
          <a:ln>
            <a:noFill/>
          </a:ln>
          <a:effectLst/>
          <a:extLst>
            <a:ext uri="{909E8E84-426E-40DD-AFC4-6F175D3DCCD1}">
              <a14:hiddenFill xmlns:a14="http://schemas.microsoft.com/office/drawing/2010/main">
                <a:solidFill>
                  <a:srgbClr val="EAEAEA">
                    <a:alpha val="27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altLang="el-GR" sz="1500" dirty="0" err="1">
                <a:latin typeface="Century Gothic" panose="020B0502020202020204" pitchFamily="34" charset="0"/>
              </a:rPr>
              <a:t>Polycapillary</a:t>
            </a:r>
            <a:endParaRPr lang="el-GR" altLang="el-GR" sz="1500" dirty="0">
              <a:latin typeface="Century Gothic" panose="020B0502020202020204" pitchFamily="34" charset="0"/>
            </a:endParaRPr>
          </a:p>
        </p:txBody>
      </p:sp>
      <p:sp>
        <p:nvSpPr>
          <p:cNvPr id="238642" name="Line 50"/>
          <p:cNvSpPr>
            <a:spLocks noChangeShapeType="1"/>
          </p:cNvSpPr>
          <p:nvPr/>
        </p:nvSpPr>
        <p:spPr bwMode="auto">
          <a:xfrm rot="2700000">
            <a:off x="4829175" y="2990850"/>
            <a:ext cx="0" cy="55245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p>
            <a:endParaRPr lang="el-GR"/>
          </a:p>
        </p:txBody>
      </p:sp>
      <p:grpSp>
        <p:nvGrpSpPr>
          <p:cNvPr id="238643" name="Group 51"/>
          <p:cNvGrpSpPr>
            <a:grpSpLocks/>
          </p:cNvGrpSpPr>
          <p:nvPr/>
        </p:nvGrpSpPr>
        <p:grpSpPr bwMode="auto">
          <a:xfrm>
            <a:off x="4902994" y="2190751"/>
            <a:ext cx="1468041" cy="879872"/>
            <a:chOff x="3310" y="1336"/>
            <a:chExt cx="1233" cy="739"/>
          </a:xfrm>
        </p:grpSpPr>
        <p:sp>
          <p:nvSpPr>
            <p:cNvPr id="238644" name="Rectangle 52"/>
            <p:cNvSpPr>
              <a:spLocks noChangeArrowheads="1"/>
            </p:cNvSpPr>
            <p:nvPr/>
          </p:nvSpPr>
          <p:spPr bwMode="auto">
            <a:xfrm rot="2636440">
              <a:off x="3310" y="1336"/>
              <a:ext cx="1233" cy="317"/>
            </a:xfrm>
            <a:prstGeom prst="rect">
              <a:avLst/>
            </a:prstGeom>
            <a:solidFill>
              <a:srgbClr val="BD582C"/>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lnSpc>
                  <a:spcPct val="140000"/>
                </a:lnSpc>
              </a:pPr>
              <a:r>
                <a:rPr lang="en-US" altLang="el-GR" sz="15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X-RAY TUBE</a:t>
              </a:r>
            </a:p>
          </p:txBody>
        </p:sp>
        <p:sp>
          <p:nvSpPr>
            <p:cNvPr id="238645" name="Rectangle 53"/>
            <p:cNvSpPr>
              <a:spLocks noChangeArrowheads="1"/>
            </p:cNvSpPr>
            <p:nvPr/>
          </p:nvSpPr>
          <p:spPr bwMode="auto">
            <a:xfrm rot="18836440">
              <a:off x="3683" y="1538"/>
              <a:ext cx="155" cy="310"/>
            </a:xfrm>
            <a:prstGeom prst="rect">
              <a:avLst/>
            </a:prstGeom>
            <a:solidFill>
              <a:schemeClr val="bg2">
                <a:alpha val="27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238646" name="Rectangle 54"/>
            <p:cNvSpPr>
              <a:spLocks noChangeArrowheads="1"/>
            </p:cNvSpPr>
            <p:nvPr/>
          </p:nvSpPr>
          <p:spPr bwMode="auto">
            <a:xfrm rot="18836440">
              <a:off x="3594" y="1647"/>
              <a:ext cx="155" cy="310"/>
            </a:xfrm>
            <a:prstGeom prst="rect">
              <a:avLst/>
            </a:prstGeom>
            <a:solidFill>
              <a:schemeClr val="bg2">
                <a:alpha val="27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238647" name="Rectangle 55"/>
            <p:cNvSpPr>
              <a:spLocks noChangeArrowheads="1"/>
            </p:cNvSpPr>
            <p:nvPr/>
          </p:nvSpPr>
          <p:spPr bwMode="auto">
            <a:xfrm rot="18836440">
              <a:off x="3405" y="1843"/>
              <a:ext cx="155" cy="310"/>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grpSp>
      <p:sp>
        <p:nvSpPr>
          <p:cNvPr id="238648" name="Freeform 56"/>
          <p:cNvSpPr>
            <a:spLocks/>
          </p:cNvSpPr>
          <p:nvPr/>
        </p:nvSpPr>
        <p:spPr bwMode="auto">
          <a:xfrm>
            <a:off x="6515100" y="2579601"/>
            <a:ext cx="277416" cy="346249"/>
          </a:xfrm>
          <a:custGeom>
            <a:avLst/>
            <a:gdLst>
              <a:gd name="T0" fmla="*/ 0 w 337"/>
              <a:gd name="T1" fmla="*/ 1688 h 1688"/>
              <a:gd name="T2" fmla="*/ 328 w 337"/>
              <a:gd name="T3" fmla="*/ 1520 h 1688"/>
              <a:gd name="T4" fmla="*/ 56 w 337"/>
              <a:gd name="T5" fmla="*/ 840 h 1688"/>
              <a:gd name="T6" fmla="*/ 104 w 337"/>
              <a:gd name="T7" fmla="*/ 232 h 1688"/>
              <a:gd name="T8" fmla="*/ 320 w 337"/>
              <a:gd name="T9" fmla="*/ 0 h 1688"/>
            </a:gdLst>
            <a:ahLst/>
            <a:cxnLst>
              <a:cxn ang="0">
                <a:pos x="T0" y="T1"/>
              </a:cxn>
              <a:cxn ang="0">
                <a:pos x="T2" y="T3"/>
              </a:cxn>
              <a:cxn ang="0">
                <a:pos x="T4" y="T5"/>
              </a:cxn>
              <a:cxn ang="0">
                <a:pos x="T6" y="T7"/>
              </a:cxn>
              <a:cxn ang="0">
                <a:pos x="T8" y="T9"/>
              </a:cxn>
            </a:cxnLst>
            <a:rect l="0" t="0" r="r" b="b"/>
            <a:pathLst>
              <a:path w="337" h="1688">
                <a:moveTo>
                  <a:pt x="0" y="1688"/>
                </a:moveTo>
                <a:cubicBezTo>
                  <a:pt x="159" y="1674"/>
                  <a:pt x="319" y="1661"/>
                  <a:pt x="328" y="1520"/>
                </a:cubicBezTo>
                <a:cubicBezTo>
                  <a:pt x="337" y="1379"/>
                  <a:pt x="93" y="1055"/>
                  <a:pt x="56" y="840"/>
                </a:cubicBezTo>
                <a:cubicBezTo>
                  <a:pt x="19" y="625"/>
                  <a:pt x="60" y="372"/>
                  <a:pt x="104" y="232"/>
                </a:cubicBezTo>
                <a:cubicBezTo>
                  <a:pt x="148" y="92"/>
                  <a:pt x="284" y="39"/>
                  <a:pt x="32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rgbClr val="EAEAEA">
                    <a:alpha val="27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p>
            <a:endParaRPr lang="el-GR"/>
          </a:p>
        </p:txBody>
      </p:sp>
      <p:sp>
        <p:nvSpPr>
          <p:cNvPr id="238649" name="Rectangle 57"/>
          <p:cNvSpPr>
            <a:spLocks noChangeArrowheads="1"/>
          </p:cNvSpPr>
          <p:nvPr/>
        </p:nvSpPr>
        <p:spPr bwMode="auto">
          <a:xfrm>
            <a:off x="1143001" y="-173125"/>
            <a:ext cx="138564" cy="346249"/>
          </a:xfrm>
          <a:prstGeom prst="rect">
            <a:avLst/>
          </a:prstGeom>
          <a:noFill/>
          <a:ln>
            <a:noFill/>
          </a:ln>
          <a:effectLst/>
          <a:extLst>
            <a:ext uri="{909E8E84-426E-40DD-AFC4-6F175D3DCCD1}">
              <a14:hiddenFill xmlns:a14="http://schemas.microsoft.com/office/drawing/2010/main">
                <a:solidFill>
                  <a:srgbClr val="EAEAEA">
                    <a:alpha val="27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p>
            <a:endParaRPr lang="el-GR"/>
          </a:p>
        </p:txBody>
      </p:sp>
      <p:graphicFrame>
        <p:nvGraphicFramePr>
          <p:cNvPr id="238650" name="Object 58"/>
          <p:cNvGraphicFramePr>
            <a:graphicFrameLocks noChangeAspect="1"/>
          </p:cNvGraphicFramePr>
          <p:nvPr/>
        </p:nvGraphicFramePr>
        <p:xfrm>
          <a:off x="6218635" y="1228725"/>
          <a:ext cx="1165622" cy="928688"/>
        </p:xfrm>
        <a:graphic>
          <a:graphicData uri="http://schemas.openxmlformats.org/presentationml/2006/ole">
            <mc:AlternateContent xmlns:mc="http://schemas.openxmlformats.org/markup-compatibility/2006">
              <mc:Choice xmlns:v="urn:schemas-microsoft-com:vml" Requires="v">
                <p:oleObj spid="_x0000_s1073" name="Graph" r:id="rId8" imgW="3705149" imgH="2955341" progId="">
                  <p:embed/>
                </p:oleObj>
              </mc:Choice>
              <mc:Fallback>
                <p:oleObj name="Graph" r:id="rId8" imgW="3705149" imgH="2955341"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8635" y="1228725"/>
                        <a:ext cx="1165622"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8651" name="Rectangle 59"/>
          <p:cNvSpPr>
            <a:spLocks noChangeArrowheads="1"/>
          </p:cNvSpPr>
          <p:nvPr/>
        </p:nvSpPr>
        <p:spPr bwMode="auto">
          <a:xfrm>
            <a:off x="4086225" y="3955963"/>
            <a:ext cx="1438275" cy="346249"/>
          </a:xfrm>
          <a:prstGeom prst="rect">
            <a:avLst/>
          </a:prstGeom>
          <a:solidFill>
            <a:srgbClr val="FF6600">
              <a:alpha val="57001"/>
            </a:srgbClr>
          </a:solidFill>
          <a:ln w="9525"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p>
            <a:endParaRPr lang="el-GR"/>
          </a:p>
        </p:txBody>
      </p:sp>
      <p:grpSp>
        <p:nvGrpSpPr>
          <p:cNvPr id="238652" name="Group 60"/>
          <p:cNvGrpSpPr>
            <a:grpSpLocks/>
          </p:cNvGrpSpPr>
          <p:nvPr/>
        </p:nvGrpSpPr>
        <p:grpSpPr bwMode="auto">
          <a:xfrm>
            <a:off x="4086225" y="4020742"/>
            <a:ext cx="1438275" cy="521494"/>
            <a:chOff x="2392" y="3201"/>
            <a:chExt cx="1208" cy="438"/>
          </a:xfrm>
        </p:grpSpPr>
        <p:sp>
          <p:nvSpPr>
            <p:cNvPr id="238653" name="Rectangle 61"/>
            <p:cNvSpPr>
              <a:spLocks noChangeArrowheads="1"/>
            </p:cNvSpPr>
            <p:nvPr/>
          </p:nvSpPr>
          <p:spPr bwMode="auto">
            <a:xfrm>
              <a:off x="2392" y="3201"/>
              <a:ext cx="1208" cy="310"/>
            </a:xfrm>
            <a:prstGeom prst="rect">
              <a:avLst/>
            </a:prstGeom>
            <a:solidFill>
              <a:schemeClr val="tx1">
                <a:alpha val="57001"/>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sp>
          <p:nvSpPr>
            <p:cNvPr id="238654" name="Rectangle 62"/>
            <p:cNvSpPr>
              <a:spLocks noChangeArrowheads="1"/>
            </p:cNvSpPr>
            <p:nvPr/>
          </p:nvSpPr>
          <p:spPr bwMode="auto">
            <a:xfrm>
              <a:off x="2392" y="3265"/>
              <a:ext cx="1208" cy="310"/>
            </a:xfrm>
            <a:prstGeom prst="rect">
              <a:avLst/>
            </a:prstGeom>
            <a:solidFill>
              <a:srgbClr val="00FF00">
                <a:alpha val="57001"/>
              </a:srgbClr>
            </a:solid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sp>
          <p:nvSpPr>
            <p:cNvPr id="238655" name="Rectangle 63"/>
            <p:cNvSpPr>
              <a:spLocks noChangeArrowheads="1"/>
            </p:cNvSpPr>
            <p:nvPr/>
          </p:nvSpPr>
          <p:spPr bwMode="auto">
            <a:xfrm>
              <a:off x="2392" y="3329"/>
              <a:ext cx="1208" cy="310"/>
            </a:xfrm>
            <a:prstGeom prst="rect">
              <a:avLst/>
            </a:prstGeom>
            <a:solidFill>
              <a:srgbClr val="FF0000">
                <a:alpha val="57001"/>
              </a:srgbClr>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grpSp>
      <p:sp>
        <p:nvSpPr>
          <p:cNvPr id="238656" name="Rectangle 64"/>
          <p:cNvSpPr>
            <a:spLocks noChangeArrowheads="1"/>
          </p:cNvSpPr>
          <p:nvPr/>
        </p:nvSpPr>
        <p:spPr bwMode="auto">
          <a:xfrm>
            <a:off x="4733925" y="3960726"/>
            <a:ext cx="114300" cy="346249"/>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p>
            <a:endParaRPr lang="el-GR"/>
          </a:p>
        </p:txBody>
      </p:sp>
      <p:grpSp>
        <p:nvGrpSpPr>
          <p:cNvPr id="238657" name="Group 65"/>
          <p:cNvGrpSpPr>
            <a:grpSpLocks/>
          </p:cNvGrpSpPr>
          <p:nvPr/>
        </p:nvGrpSpPr>
        <p:grpSpPr bwMode="auto">
          <a:xfrm>
            <a:off x="4086225" y="4249342"/>
            <a:ext cx="1438275" cy="521494"/>
            <a:chOff x="2392" y="3201"/>
            <a:chExt cx="1208" cy="438"/>
          </a:xfrm>
        </p:grpSpPr>
        <p:sp>
          <p:nvSpPr>
            <p:cNvPr id="238658" name="Rectangle 66"/>
            <p:cNvSpPr>
              <a:spLocks noChangeArrowheads="1"/>
            </p:cNvSpPr>
            <p:nvPr/>
          </p:nvSpPr>
          <p:spPr bwMode="auto">
            <a:xfrm>
              <a:off x="2392" y="3201"/>
              <a:ext cx="1208" cy="310"/>
            </a:xfrm>
            <a:prstGeom prst="rect">
              <a:avLst/>
            </a:prstGeom>
            <a:solidFill>
              <a:schemeClr val="tx1">
                <a:alpha val="57001"/>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sp>
          <p:nvSpPr>
            <p:cNvPr id="238659" name="Rectangle 67"/>
            <p:cNvSpPr>
              <a:spLocks noChangeArrowheads="1"/>
            </p:cNvSpPr>
            <p:nvPr/>
          </p:nvSpPr>
          <p:spPr bwMode="auto">
            <a:xfrm>
              <a:off x="2392" y="3265"/>
              <a:ext cx="1208" cy="310"/>
            </a:xfrm>
            <a:prstGeom prst="rect">
              <a:avLst/>
            </a:prstGeom>
            <a:solidFill>
              <a:srgbClr val="00FF00">
                <a:alpha val="57001"/>
              </a:srgbClr>
            </a:solid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sp>
          <p:nvSpPr>
            <p:cNvPr id="238660" name="Rectangle 68"/>
            <p:cNvSpPr>
              <a:spLocks noChangeArrowheads="1"/>
            </p:cNvSpPr>
            <p:nvPr/>
          </p:nvSpPr>
          <p:spPr bwMode="auto">
            <a:xfrm>
              <a:off x="2392" y="3329"/>
              <a:ext cx="1208" cy="310"/>
            </a:xfrm>
            <a:prstGeom prst="rect">
              <a:avLst/>
            </a:prstGeom>
            <a:solidFill>
              <a:srgbClr val="FF0000">
                <a:alpha val="57001"/>
              </a:srgbClr>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l-GR"/>
            </a:p>
          </p:txBody>
        </p:sp>
      </p:grpSp>
      <p:sp>
        <p:nvSpPr>
          <p:cNvPr id="238661" name="Text Box 69"/>
          <p:cNvSpPr txBox="1">
            <a:spLocks noChangeArrowheads="1"/>
          </p:cNvSpPr>
          <p:nvPr/>
        </p:nvSpPr>
        <p:spPr bwMode="auto">
          <a:xfrm>
            <a:off x="4868868" y="949175"/>
            <a:ext cx="696344" cy="392415"/>
          </a:xfrm>
          <a:prstGeom prst="rect">
            <a:avLst/>
          </a:prstGeom>
          <a:noFill/>
          <a:ln>
            <a:noFill/>
          </a:ln>
          <a:effectLst/>
          <a:extLst>
            <a:ext uri="{909E8E84-426E-40DD-AFC4-6F175D3DCCD1}">
              <a14:hiddenFill xmlns:a14="http://schemas.microsoft.com/office/drawing/2010/main">
                <a:solidFill>
                  <a:srgbClr val="EAEAEA">
                    <a:alpha val="27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r>
              <a:rPr lang="el-GR" altLang="el-GR" sz="2100" dirty="0"/>
              <a:t>μ</a:t>
            </a:r>
            <a:r>
              <a:rPr lang="en-US" altLang="el-GR" sz="2100" dirty="0"/>
              <a:t>XRF</a:t>
            </a:r>
          </a:p>
        </p:txBody>
      </p:sp>
      <p:sp>
        <p:nvSpPr>
          <p:cNvPr id="2" name="TextBox 1"/>
          <p:cNvSpPr txBox="1"/>
          <p:nvPr/>
        </p:nvSpPr>
        <p:spPr>
          <a:xfrm>
            <a:off x="2511339" y="4841389"/>
            <a:ext cx="4095737" cy="315471"/>
          </a:xfrm>
          <a:prstGeom prst="rect">
            <a:avLst/>
          </a:prstGeom>
          <a:solidFill>
            <a:schemeClr val="bg1">
              <a:lumMod val="95000"/>
            </a:schemeClr>
          </a:solidFill>
        </p:spPr>
        <p:txBody>
          <a:bodyPr wrap="none" lIns="68580" tIns="34290" rIns="68580" bIns="34290" rtlCol="0">
            <a:spAutoFit/>
          </a:bodyPr>
          <a:lstStyle/>
          <a:p>
            <a:pPr algn="ctr"/>
            <a:r>
              <a:rPr lang="en-US" sz="1600" dirty="0" smtClean="0"/>
              <a:t>© </a:t>
            </a:r>
            <a:r>
              <a:rPr lang="el-GR" sz="1600" dirty="0" smtClean="0"/>
              <a:t>ΕΚΕΦΕ ΄Δημόκριτος΄και ΙΗΔΛ  Ινστιτούτο, ΙΤΕ</a:t>
            </a:r>
            <a:endParaRPr lang="el-GR" sz="1600" dirty="0"/>
          </a:p>
        </p:txBody>
      </p:sp>
    </p:spTree>
    <p:extLst>
      <p:ext uri="{BB962C8B-B14F-4D97-AF65-F5344CB8AC3E}">
        <p14:creationId xmlns:p14="http://schemas.microsoft.com/office/powerpoint/2010/main" val="2750798649"/>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8602"/>
                                        </p:tgtEl>
                                        <p:attrNameLst>
                                          <p:attrName>style.visibility</p:attrName>
                                        </p:attrNameLst>
                                      </p:cBhvr>
                                      <p:to>
                                        <p:strVal val="visible"/>
                                      </p:to>
                                    </p:set>
                                    <p:animEffect transition="in" filter="dissolve">
                                      <p:cBhvr>
                                        <p:cTn id="7" dur="500"/>
                                        <p:tgtEl>
                                          <p:spTgt spid="23860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38604"/>
                                        </p:tgtEl>
                                        <p:attrNameLst>
                                          <p:attrName>style.visibility</p:attrName>
                                        </p:attrNameLst>
                                      </p:cBhvr>
                                      <p:to>
                                        <p:strVal val="visible"/>
                                      </p:to>
                                    </p:set>
                                    <p:animEffect transition="in" filter="dissolve">
                                      <p:cBhvr>
                                        <p:cTn id="11" dur="500"/>
                                        <p:tgtEl>
                                          <p:spTgt spid="238604"/>
                                        </p:tgtEl>
                                      </p:cBhvr>
                                    </p:animEffect>
                                  </p:childTnLst>
                                </p:cTn>
                              </p:par>
                            </p:childTnLst>
                          </p:cTn>
                        </p:par>
                        <p:par>
                          <p:cTn id="12" fill="hold" nodeType="afterGroup">
                            <p:stCondLst>
                              <p:cond delay="1000"/>
                            </p:stCondLst>
                            <p:childTnLst>
                              <p:par>
                                <p:cTn id="13" presetID="11" presetClass="entr" presetSubtype="0" fill="hold" grpId="0" nodeType="afterEffect">
                                  <p:stCondLst>
                                    <p:cond delay="0"/>
                                  </p:stCondLst>
                                  <p:childTnLst>
                                    <p:set>
                                      <p:cBhvr>
                                        <p:cTn id="14" dur="500">
                                          <p:stCondLst>
                                            <p:cond delay="0"/>
                                          </p:stCondLst>
                                        </p:cTn>
                                        <p:tgtEl>
                                          <p:spTgt spid="238603"/>
                                        </p:tgtEl>
                                        <p:attrNameLst>
                                          <p:attrName>style.visibility</p:attrName>
                                        </p:attrNameLst>
                                      </p:cBhvr>
                                      <p:to>
                                        <p:strVal val="visible"/>
                                      </p:to>
                                    </p:set>
                                  </p:childTnLst>
                                </p:cTn>
                              </p:par>
                            </p:childTnLst>
                          </p:cTn>
                        </p:par>
                        <p:par>
                          <p:cTn id="15" fill="hold" nodeType="afterGroup">
                            <p:stCondLst>
                              <p:cond delay="1500"/>
                            </p:stCondLst>
                            <p:childTnLst>
                              <p:par>
                                <p:cTn id="16" presetID="11" presetClass="entr" presetSubtype="0" fill="hold" nodeType="afterEffect">
                                  <p:stCondLst>
                                    <p:cond delay="0"/>
                                  </p:stCondLst>
                                  <p:childTnLst>
                                    <p:set>
                                      <p:cBhvr>
                                        <p:cTn id="17" dur="500">
                                          <p:stCondLst>
                                            <p:cond delay="0"/>
                                          </p:stCondLst>
                                        </p:cTn>
                                        <p:tgtEl>
                                          <p:spTgt spid="238626"/>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238656"/>
                                        </p:tgtEl>
                                        <p:attrNameLst>
                                          <p:attrName>style.visibility</p:attrName>
                                        </p:attrNameLst>
                                      </p:cBhvr>
                                      <p:to>
                                        <p:strVal val="visible"/>
                                      </p:to>
                                    </p:set>
                                  </p:childTnLst>
                                </p:cTn>
                              </p:par>
                            </p:childTnLst>
                          </p:cTn>
                        </p:par>
                        <p:par>
                          <p:cTn id="21" fill="hold" nodeType="afterGroup">
                            <p:stCondLst>
                              <p:cond delay="2000"/>
                            </p:stCondLst>
                            <p:childTnLst>
                              <p:par>
                                <p:cTn id="22" presetID="18" presetClass="entr" presetSubtype="12" fill="hold" nodeType="afterEffect">
                                  <p:stCondLst>
                                    <p:cond delay="0"/>
                                  </p:stCondLst>
                                  <p:childTnLst>
                                    <p:set>
                                      <p:cBhvr>
                                        <p:cTn id="23" dur="1" fill="hold">
                                          <p:stCondLst>
                                            <p:cond delay="0"/>
                                          </p:stCondLst>
                                        </p:cTn>
                                        <p:tgtEl>
                                          <p:spTgt spid="238611"/>
                                        </p:tgtEl>
                                        <p:attrNameLst>
                                          <p:attrName>style.visibility</p:attrName>
                                        </p:attrNameLst>
                                      </p:cBhvr>
                                      <p:to>
                                        <p:strVal val="visible"/>
                                      </p:to>
                                    </p:set>
                                    <p:animEffect transition="in" filter="strips(downLeft)">
                                      <p:cBhvr>
                                        <p:cTn id="24" dur="500"/>
                                        <p:tgtEl>
                                          <p:spTgt spid="238611"/>
                                        </p:tgtEl>
                                      </p:cBhvr>
                                    </p:animEffect>
                                  </p:childTnLst>
                                </p:cTn>
                              </p:par>
                            </p:childTnLst>
                          </p:cTn>
                        </p:par>
                        <p:par>
                          <p:cTn id="25" fill="hold" nodeType="afterGroup">
                            <p:stCondLst>
                              <p:cond delay="2500"/>
                            </p:stCondLst>
                            <p:childTnLst>
                              <p:par>
                                <p:cTn id="26" presetID="9" presetClass="entr" presetSubtype="0" fill="hold" nodeType="afterEffect">
                                  <p:stCondLst>
                                    <p:cond delay="0"/>
                                  </p:stCondLst>
                                  <p:childTnLst>
                                    <p:set>
                                      <p:cBhvr>
                                        <p:cTn id="27" dur="1" fill="hold">
                                          <p:stCondLst>
                                            <p:cond delay="0"/>
                                          </p:stCondLst>
                                        </p:cTn>
                                        <p:tgtEl>
                                          <p:spTgt spid="238624"/>
                                        </p:tgtEl>
                                        <p:attrNameLst>
                                          <p:attrName>style.visibility</p:attrName>
                                        </p:attrNameLst>
                                      </p:cBhvr>
                                      <p:to>
                                        <p:strVal val="visible"/>
                                      </p:to>
                                    </p:set>
                                    <p:animEffect transition="in" filter="dissolve">
                                      <p:cBhvr>
                                        <p:cTn id="28" dur="500"/>
                                        <p:tgtEl>
                                          <p:spTgt spid="23862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8642"/>
                                        </p:tgtEl>
                                        <p:attrNameLst>
                                          <p:attrName>style.visibility</p:attrName>
                                        </p:attrNameLst>
                                      </p:cBhvr>
                                      <p:to>
                                        <p:strVal val="visible"/>
                                      </p:to>
                                    </p:set>
                                  </p:childTnLst>
                                </p:cTn>
                              </p:par>
                            </p:childTnLst>
                          </p:cTn>
                        </p:par>
                        <p:par>
                          <p:cTn id="33" fill="hold" nodeType="afterGroup">
                            <p:stCondLst>
                              <p:cond delay="0"/>
                            </p:stCondLst>
                            <p:childTnLst>
                              <p:par>
                                <p:cTn id="34" presetID="1" presetClass="entr" presetSubtype="0" fill="hold" grpId="0" nodeType="afterEffect">
                                  <p:stCondLst>
                                    <p:cond delay="500"/>
                                  </p:stCondLst>
                                  <p:childTnLst>
                                    <p:set>
                                      <p:cBhvr>
                                        <p:cTn id="35" dur="1" fill="hold">
                                          <p:stCondLst>
                                            <p:cond delay="0"/>
                                          </p:stCondLst>
                                        </p:cTn>
                                        <p:tgtEl>
                                          <p:spTgt spid="238635"/>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1000"/>
                                  </p:stCondLst>
                                  <p:childTnLst>
                                    <p:set>
                                      <p:cBhvr>
                                        <p:cTn id="38" dur="1" fill="hold">
                                          <p:stCondLst>
                                            <p:cond delay="0"/>
                                          </p:stCondLst>
                                        </p:cTn>
                                        <p:tgtEl>
                                          <p:spTgt spid="238648"/>
                                        </p:tgtEl>
                                        <p:attrNameLst>
                                          <p:attrName>style.visibility</p:attrName>
                                        </p:attrNameLst>
                                      </p:cBhvr>
                                      <p:to>
                                        <p:strVal val="visible"/>
                                      </p:to>
                                    </p:set>
                                  </p:childTnLst>
                                </p:cTn>
                              </p:par>
                            </p:childTnLst>
                          </p:cTn>
                        </p:par>
                        <p:par>
                          <p:cTn id="39" fill="hold" nodeType="afterGroup">
                            <p:stCondLst>
                              <p:cond delay="1500"/>
                            </p:stCondLst>
                            <p:childTnLst>
                              <p:par>
                                <p:cTn id="40" presetID="1" presetClass="entr" presetSubtype="0" fill="hold" nodeType="afterEffect">
                                  <p:stCondLst>
                                    <p:cond delay="0"/>
                                  </p:stCondLst>
                                  <p:childTnLst>
                                    <p:set>
                                      <p:cBhvr>
                                        <p:cTn id="41" dur="1" fill="hold">
                                          <p:stCondLst>
                                            <p:cond delay="0"/>
                                          </p:stCondLst>
                                        </p:cTn>
                                        <p:tgtEl>
                                          <p:spTgt spid="238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02" grpId="0" animBg="1"/>
      <p:bldP spid="238603" grpId="0" animBg="1"/>
      <p:bldP spid="238635" grpId="0" animBg="1"/>
      <p:bldP spid="238642" grpId="0" animBg="1"/>
      <p:bldP spid="238648" grpId="0" animBg="1"/>
      <p:bldP spid="2386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smtClean="0"/>
              <a:t>Διαγνωστική Προσέγγιση</a:t>
            </a:r>
            <a:endParaRPr lang="el-GR" sz="3200" dirty="0"/>
          </a:p>
        </p:txBody>
      </p:sp>
      <p:sp>
        <p:nvSpPr>
          <p:cNvPr id="3" name="Content Placeholder 2"/>
          <p:cNvSpPr>
            <a:spLocks noGrp="1"/>
          </p:cNvSpPr>
          <p:nvPr>
            <p:ph idx="1"/>
          </p:nvPr>
        </p:nvSpPr>
        <p:spPr/>
        <p:txBody>
          <a:bodyPr>
            <a:noAutofit/>
          </a:bodyPr>
          <a:lstStyle/>
          <a:p>
            <a:pPr>
              <a:spcBef>
                <a:spcPct val="50000"/>
              </a:spcBef>
            </a:pPr>
            <a:r>
              <a:rPr lang="el-GR" altLang="el-GR" sz="2000" dirty="0" smtClean="0">
                <a:cs typeface="Times New Roman" panose="02020603050405020304" pitchFamily="18" charset="0"/>
              </a:rPr>
              <a:t>Οπτική ή μικροσκοπική παρατήρηση και τεκμηρίωση των τεχνολογικών χαρακτηριστικών και της κατάστασης διατήρησης του αντικειμένου προς συντήρηση. </a:t>
            </a:r>
          </a:p>
          <a:p>
            <a:pPr>
              <a:spcBef>
                <a:spcPct val="50000"/>
              </a:spcBef>
            </a:pPr>
            <a:r>
              <a:rPr lang="el-GR" altLang="el-GR" sz="2000" dirty="0" smtClean="0">
                <a:cs typeface="Times New Roman" panose="02020603050405020304" pitchFamily="18" charset="0"/>
              </a:rPr>
              <a:t>Εφαρμογή Μη Επεμβατικών Μέθοδων </a:t>
            </a:r>
            <a:r>
              <a:rPr lang="el-GR" altLang="el-GR" sz="2000" dirty="0">
                <a:cs typeface="Times New Roman" panose="02020603050405020304" pitchFamily="18" charset="0"/>
              </a:rPr>
              <a:t>(</a:t>
            </a:r>
            <a:r>
              <a:rPr lang="en-US" altLang="el-GR" sz="2000" dirty="0" smtClean="0">
                <a:cs typeface="Times New Roman" panose="02020603050405020304" pitchFamily="18" charset="0"/>
              </a:rPr>
              <a:t>XRF</a:t>
            </a:r>
            <a:r>
              <a:rPr lang="el-GR" altLang="el-GR" sz="2000" dirty="0" smtClean="0">
                <a:cs typeface="Times New Roman" panose="02020603050405020304" pitchFamily="18" charset="0"/>
              </a:rPr>
              <a:t>-Φθορισμομετρία ακτίνων Χ, </a:t>
            </a:r>
            <a:r>
              <a:rPr lang="el-GR" altLang="el-GR" sz="2000" dirty="0">
                <a:cs typeface="Times New Roman" panose="02020603050405020304" pitchFamily="18" charset="0"/>
              </a:rPr>
              <a:t>Ραδιογραφία, κ.λπ)</a:t>
            </a:r>
            <a:endParaRPr lang="en-US" altLang="el-GR" sz="2000" dirty="0">
              <a:cs typeface="Times New Roman" panose="02020603050405020304" pitchFamily="18" charset="0"/>
            </a:endParaRPr>
          </a:p>
          <a:p>
            <a:pPr>
              <a:spcBef>
                <a:spcPct val="50000"/>
              </a:spcBef>
            </a:pPr>
            <a:r>
              <a:rPr lang="el-GR" altLang="el-GR" sz="2000" dirty="0" smtClean="0">
                <a:cs typeface="Times New Roman" panose="02020603050405020304" pitchFamily="18" charset="0"/>
              </a:rPr>
              <a:t>Εφαρμογή Επεμβατικών Μεθόδων (Πολωτικό </a:t>
            </a:r>
            <a:r>
              <a:rPr lang="el-GR" altLang="el-GR" sz="2000" dirty="0">
                <a:cs typeface="Times New Roman" panose="02020603050405020304" pitchFamily="18" charset="0"/>
              </a:rPr>
              <a:t>Μικροσκόπιο, </a:t>
            </a:r>
            <a:r>
              <a:rPr lang="en-US" altLang="el-GR" sz="2000" dirty="0" smtClean="0">
                <a:cs typeface="Times New Roman" panose="02020603050405020304" pitchFamily="18" charset="0"/>
              </a:rPr>
              <a:t>XRD</a:t>
            </a:r>
            <a:r>
              <a:rPr lang="el-GR" altLang="el-GR" sz="2000" dirty="0" smtClean="0">
                <a:cs typeface="Times New Roman" panose="02020603050405020304" pitchFamily="18" charset="0"/>
              </a:rPr>
              <a:t>-Περιθλασιμετρία ακτίνων Χ</a:t>
            </a:r>
            <a:r>
              <a:rPr lang="en-US" altLang="el-GR" sz="2000" dirty="0" smtClean="0">
                <a:cs typeface="Times New Roman" panose="02020603050405020304" pitchFamily="18" charset="0"/>
              </a:rPr>
              <a:t>, SEM</a:t>
            </a:r>
            <a:r>
              <a:rPr lang="el-GR" altLang="el-GR" sz="2000" dirty="0" smtClean="0">
                <a:cs typeface="Times New Roman" panose="02020603050405020304" pitchFamily="18" charset="0"/>
              </a:rPr>
              <a:t> </a:t>
            </a:r>
            <a:r>
              <a:rPr lang="en-US" altLang="el-GR" sz="2000" dirty="0" smtClean="0">
                <a:cs typeface="Times New Roman" panose="02020603050405020304" pitchFamily="18" charset="0"/>
              </a:rPr>
              <a:t>EDX</a:t>
            </a:r>
            <a:r>
              <a:rPr lang="el-GR" altLang="el-GR" sz="2000" dirty="0" smtClean="0">
                <a:cs typeface="Times New Roman" panose="02020603050405020304" pitchFamily="18" charset="0"/>
              </a:rPr>
              <a:t>-Ηλεκτρονικό </a:t>
            </a:r>
            <a:r>
              <a:rPr lang="el-GR" altLang="el-GR" sz="2000" dirty="0">
                <a:cs typeface="Times New Roman" panose="02020603050405020304" pitchFamily="18" charset="0"/>
              </a:rPr>
              <a:t>Μικροσκόπιο με δυνατότητα στοιχειακής </a:t>
            </a:r>
            <a:r>
              <a:rPr lang="el-GR" altLang="el-GR" sz="2000" dirty="0" smtClean="0">
                <a:cs typeface="Times New Roman" panose="02020603050405020304" pitchFamily="18" charset="0"/>
              </a:rPr>
              <a:t>ανάλυσης) </a:t>
            </a:r>
            <a:endParaRPr lang="en-US" altLang="el-GR" sz="2000" dirty="0" smtClean="0">
              <a:cs typeface="Times New Roman" panose="02020603050405020304" pitchFamily="18" charset="0"/>
            </a:endParaRPr>
          </a:p>
          <a:p>
            <a:pPr>
              <a:spcBef>
                <a:spcPct val="50000"/>
              </a:spcBef>
            </a:pPr>
            <a:r>
              <a:rPr lang="el-GR" altLang="el-GR" sz="2000" dirty="0" smtClean="0">
                <a:cs typeface="Times New Roman" panose="02020603050405020304" pitchFamily="18" charset="0"/>
              </a:rPr>
              <a:t>Δελτίο Κατάστασης Διατήρησης προ της συντήρησης, όπου καταγράφονται όλες οι παρατηρήσεις και η διαγνωστική εκτίμηση του αντικειμένου. </a:t>
            </a:r>
            <a:endParaRPr lang="el-GR" sz="2000" dirty="0"/>
          </a:p>
        </p:txBody>
      </p:sp>
    </p:spTree>
    <p:extLst>
      <p:ext uri="{BB962C8B-B14F-4D97-AF65-F5344CB8AC3E}">
        <p14:creationId xmlns:p14="http://schemas.microsoft.com/office/powerpoint/2010/main" val="41010264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923678"/>
            <a:ext cx="7772400" cy="576064"/>
          </a:xfrm>
          <a:solidFill>
            <a:srgbClr val="BD582C"/>
          </a:solidFill>
        </p:spPr>
        <p:txBody>
          <a:bodyPr>
            <a:normAutofit fontScale="90000"/>
          </a:bodyPr>
          <a:lstStyle/>
          <a:p>
            <a:r>
              <a:rPr lang="el-GR" sz="3600" dirty="0" smtClean="0">
                <a:solidFill>
                  <a:schemeClr val="bg1"/>
                </a:solidFill>
              </a:rPr>
              <a:t>Επεμβατική Ανάλυση</a:t>
            </a:r>
            <a:endParaRPr lang="el-GR" sz="3600" dirty="0">
              <a:solidFill>
                <a:schemeClr val="bg1"/>
              </a:solidFill>
            </a:endParaRPr>
          </a:p>
        </p:txBody>
      </p:sp>
      <p:sp>
        <p:nvSpPr>
          <p:cNvPr id="6" name="Subtitle 5"/>
          <p:cNvSpPr>
            <a:spLocks noGrp="1"/>
          </p:cNvSpPr>
          <p:nvPr>
            <p:ph type="subTitle" idx="1"/>
          </p:nvPr>
        </p:nvSpPr>
        <p:spPr>
          <a:xfrm>
            <a:off x="1403648" y="2571750"/>
            <a:ext cx="6400800" cy="792088"/>
          </a:xfrm>
        </p:spPr>
        <p:txBody>
          <a:bodyPr>
            <a:normAutofit/>
          </a:bodyPr>
          <a:lstStyle/>
          <a:p>
            <a:r>
              <a:rPr lang="el-GR" sz="2400" dirty="0" err="1">
                <a:solidFill>
                  <a:schemeClr val="tx1"/>
                </a:solidFill>
              </a:rPr>
              <a:t>Δ</a:t>
            </a:r>
            <a:r>
              <a:rPr lang="el-GR" sz="2400" dirty="0" err="1" smtClean="0">
                <a:solidFill>
                  <a:schemeClr val="tx1"/>
                </a:solidFill>
              </a:rPr>
              <a:t>ειγματοληψια</a:t>
            </a:r>
            <a:endParaRPr lang="el-GR" sz="2400" dirty="0">
              <a:solidFill>
                <a:schemeClr val="tx1"/>
              </a:solidFill>
            </a:endParaRPr>
          </a:p>
        </p:txBody>
      </p:sp>
      <p:cxnSp>
        <p:nvCxnSpPr>
          <p:cNvPr id="3" name="Straight Connector 2"/>
          <p:cNvCxnSpPr/>
          <p:nvPr/>
        </p:nvCxnSpPr>
        <p:spPr>
          <a:xfrm>
            <a:off x="3635896" y="3075806"/>
            <a:ext cx="1944216" cy="0"/>
          </a:xfrm>
          <a:prstGeom prst="line">
            <a:avLst/>
          </a:prstGeom>
          <a:ln>
            <a:solidFill>
              <a:srgbClr val="BD58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6590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Δειγματοληψία</a:t>
            </a:r>
            <a:r>
              <a:rPr lang="en-US" sz="3600" dirty="0" smtClean="0"/>
              <a:t> </a:t>
            </a:r>
            <a:endParaRPr lang="el-GR" sz="3600" dirty="0"/>
          </a:p>
        </p:txBody>
      </p:sp>
      <p:sp>
        <p:nvSpPr>
          <p:cNvPr id="3" name="Content Placeholder 2"/>
          <p:cNvSpPr>
            <a:spLocks noGrp="1"/>
          </p:cNvSpPr>
          <p:nvPr>
            <p:ph idx="1"/>
          </p:nvPr>
        </p:nvSpPr>
        <p:spPr/>
        <p:txBody>
          <a:bodyPr>
            <a:normAutofit fontScale="92500"/>
          </a:bodyPr>
          <a:lstStyle/>
          <a:p>
            <a:r>
              <a:rPr lang="el-GR" sz="2200" dirty="0" smtClean="0"/>
              <a:t>Ο </a:t>
            </a:r>
            <a:r>
              <a:rPr lang="el-GR" sz="2200" b="1" i="1" dirty="0" smtClean="0"/>
              <a:t>τύπος</a:t>
            </a:r>
            <a:r>
              <a:rPr lang="el-GR" sz="2200" dirty="0" smtClean="0"/>
              <a:t>, το </a:t>
            </a:r>
            <a:r>
              <a:rPr lang="el-GR" sz="2200" b="1" i="1" dirty="0" smtClean="0"/>
              <a:t>μέγεθος </a:t>
            </a:r>
            <a:r>
              <a:rPr lang="el-GR" sz="2200" dirty="0" smtClean="0"/>
              <a:t>και ο </a:t>
            </a:r>
            <a:r>
              <a:rPr lang="el-GR" sz="2200" b="1" i="1" dirty="0" smtClean="0"/>
              <a:t>αριθμός</a:t>
            </a:r>
            <a:r>
              <a:rPr lang="el-GR" sz="2200" dirty="0" smtClean="0"/>
              <a:t> των δειγμάτων που θα ληφθούν θα ορισθεί από ένα εδραιωμένο </a:t>
            </a:r>
            <a:r>
              <a:rPr lang="el-GR" sz="2200" b="1" i="1" dirty="0" smtClean="0"/>
              <a:t>σχέδιο δειγματοληψίας</a:t>
            </a:r>
            <a:r>
              <a:rPr lang="el-GR" sz="2200" dirty="0" smtClean="0"/>
              <a:t> που θα βασίζεται σε μία προκαταρκτική διερεύνηση και στην οπτική αξιολόγηση των προβλημάτων συντήρησης. </a:t>
            </a:r>
            <a:endParaRPr lang="en-GB" sz="2200" dirty="0" smtClean="0"/>
          </a:p>
          <a:p>
            <a:r>
              <a:rPr lang="el-GR" sz="2200" dirty="0" smtClean="0"/>
              <a:t>Μόνο ένας </a:t>
            </a:r>
            <a:r>
              <a:rPr lang="el-GR" sz="2200" b="1" i="1" dirty="0" smtClean="0"/>
              <a:t>ελάχιστος αριθμός </a:t>
            </a:r>
            <a:r>
              <a:rPr lang="el-GR" sz="2200" dirty="0" smtClean="0"/>
              <a:t>δειγμάτων μπορεί να ληφθεί και πρέπει να είναι </a:t>
            </a:r>
            <a:r>
              <a:rPr lang="el-GR" sz="2200" b="1" i="1" dirty="0" smtClean="0"/>
              <a:t>αντιπροσωπευτικό </a:t>
            </a:r>
            <a:r>
              <a:rPr lang="el-GR" sz="2200" dirty="0" smtClean="0"/>
              <a:t> και συμβατό με τον σκοπό της δειγματοληψίας.</a:t>
            </a:r>
            <a:endParaRPr lang="el-GR" sz="2200" dirty="0"/>
          </a:p>
          <a:p>
            <a:r>
              <a:rPr lang="el-GR" sz="2200" dirty="0" smtClean="0"/>
              <a:t>Πριν τη δειγματοληψία, πρέπει να γίνεται φωτογράφηση για να τεκμηριωθεί:</a:t>
            </a:r>
          </a:p>
          <a:p>
            <a:pPr lvl="1"/>
            <a:r>
              <a:rPr lang="el-GR" sz="2200" dirty="0" smtClean="0"/>
              <a:t>ολόκληρο το αντικείμενο/ περιοχή διερεύνησης</a:t>
            </a:r>
          </a:p>
          <a:p>
            <a:pPr lvl="1"/>
            <a:r>
              <a:rPr lang="el-GR" sz="2200" dirty="0" smtClean="0"/>
              <a:t>οι λεπτομέρειες της περιοχής δειγματοληψίας, το υλικό και οι εμφανείς μορφές της διάβρωσης</a:t>
            </a:r>
            <a:endParaRPr lang="el-GR" sz="2200" dirty="0"/>
          </a:p>
          <a:p>
            <a:endParaRPr lang="el-GR" dirty="0"/>
          </a:p>
        </p:txBody>
      </p:sp>
    </p:spTree>
    <p:extLst>
      <p:ext uri="{BB962C8B-B14F-4D97-AF65-F5344CB8AC3E}">
        <p14:creationId xmlns:p14="http://schemas.microsoft.com/office/powerpoint/2010/main" val="14927810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l-GR" sz="3600" dirty="0" smtClean="0"/>
              <a:t>Μεθοδολογία Δειγματοληψίας</a:t>
            </a:r>
            <a:endParaRPr lang="el-GR" sz="3600" dirty="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87575"/>
            <a:ext cx="4572000" cy="3427944"/>
          </a:xfrm>
        </p:spPr>
      </p:pic>
      <p:pic>
        <p:nvPicPr>
          <p:cNvPr id="12" name="Content Placeholder 11"/>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508104" y="987574"/>
            <a:ext cx="3635896" cy="3409454"/>
          </a:xfrm>
        </p:spPr>
      </p:pic>
      <p:sp>
        <p:nvSpPr>
          <p:cNvPr id="3" name="Rectangle 2"/>
          <p:cNvSpPr/>
          <p:nvPr/>
        </p:nvSpPr>
        <p:spPr>
          <a:xfrm>
            <a:off x="0" y="4659982"/>
            <a:ext cx="9144000" cy="512464"/>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 Placeholder 9"/>
          <p:cNvSpPr>
            <a:spLocks noGrp="1"/>
          </p:cNvSpPr>
          <p:nvPr>
            <p:ph type="body" sz="quarter" idx="4294967295"/>
          </p:nvPr>
        </p:nvSpPr>
        <p:spPr>
          <a:xfrm>
            <a:off x="5148064" y="4691434"/>
            <a:ext cx="3995936" cy="481012"/>
          </a:xfrm>
        </p:spPr>
        <p:txBody>
          <a:bodyPr>
            <a:normAutofit/>
          </a:bodyPr>
          <a:lstStyle/>
          <a:p>
            <a:pPr marL="0" indent="0" algn="ctr">
              <a:buNone/>
            </a:pPr>
            <a:r>
              <a:rPr lang="el-GR" sz="2400" dirty="0" smtClean="0">
                <a:solidFill>
                  <a:schemeClr val="bg1"/>
                </a:solidFill>
              </a:rPr>
              <a:t>Σχέδιο δειγματοληψίας</a:t>
            </a:r>
            <a:endParaRPr lang="el-GR" sz="2400" dirty="0">
              <a:solidFill>
                <a:schemeClr val="bg1"/>
              </a:solidFill>
            </a:endParaRPr>
          </a:p>
        </p:txBody>
      </p:sp>
      <p:sp>
        <p:nvSpPr>
          <p:cNvPr id="8" name="Text Placeholder 7"/>
          <p:cNvSpPr>
            <a:spLocks noGrp="1"/>
          </p:cNvSpPr>
          <p:nvPr>
            <p:ph type="body" idx="4294967295"/>
          </p:nvPr>
        </p:nvSpPr>
        <p:spPr>
          <a:xfrm>
            <a:off x="511399" y="4691434"/>
            <a:ext cx="4040188" cy="481012"/>
          </a:xfrm>
        </p:spPr>
        <p:txBody>
          <a:bodyPr>
            <a:noAutofit/>
          </a:bodyPr>
          <a:lstStyle/>
          <a:p>
            <a:pPr marL="0" indent="0" algn="ctr">
              <a:buNone/>
            </a:pPr>
            <a:r>
              <a:rPr lang="el-GR" sz="2400" dirty="0" smtClean="0">
                <a:solidFill>
                  <a:schemeClr val="bg1"/>
                </a:solidFill>
              </a:rPr>
              <a:t>Λήψη δείγματος</a:t>
            </a:r>
            <a:endParaRPr lang="el-GR" sz="2400" dirty="0">
              <a:solidFill>
                <a:schemeClr val="bg1"/>
              </a:solidFill>
            </a:endParaRPr>
          </a:p>
        </p:txBody>
      </p:sp>
      <p:sp>
        <p:nvSpPr>
          <p:cNvPr id="11" name="TextBox 10"/>
          <p:cNvSpPr txBox="1"/>
          <p:nvPr/>
        </p:nvSpPr>
        <p:spPr>
          <a:xfrm>
            <a:off x="5340" y="4385651"/>
            <a:ext cx="9138660" cy="274332"/>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26865686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15966"/>
            <a:ext cx="9144000" cy="627534"/>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p:txBody>
          <a:bodyPr>
            <a:noAutofit/>
          </a:bodyPr>
          <a:lstStyle/>
          <a:p>
            <a:r>
              <a:rPr lang="el-GR" sz="3200" dirty="0" smtClean="0"/>
              <a:t>Διερεύνηση μετάλλου και/ή στρωμάτων διάβρωσης</a:t>
            </a:r>
            <a:endParaRPr lang="el-GR" sz="3200" dirty="0"/>
          </a:p>
        </p:txBody>
      </p:sp>
      <p:pic>
        <p:nvPicPr>
          <p:cNvPr id="8" name="Content Placeholder 7"/>
          <p:cNvPicPr>
            <a:picLocks noGrp="1" noChangeAspect="1"/>
          </p:cNvPicPr>
          <p:nvPr>
            <p:ph idx="1"/>
          </p:nvPr>
        </p:nvPicPr>
        <p:blipFill>
          <a:blip r:embed="rId2" cstate="print"/>
          <a:stretch>
            <a:fillRect/>
          </a:stretch>
        </p:blipFill>
        <p:spPr>
          <a:xfrm>
            <a:off x="-5359" y="987574"/>
            <a:ext cx="4458705" cy="3535200"/>
          </a:xfrm>
          <a:prstGeom prst="rect">
            <a:avLst/>
          </a:prstGeom>
        </p:spPr>
      </p:pic>
      <p:sp>
        <p:nvSpPr>
          <p:cNvPr id="3" name="Text Placeholder 2"/>
          <p:cNvSpPr>
            <a:spLocks noGrp="1"/>
          </p:cNvSpPr>
          <p:nvPr>
            <p:ph type="body" idx="4294967295"/>
          </p:nvPr>
        </p:nvSpPr>
        <p:spPr>
          <a:xfrm>
            <a:off x="179512" y="4515966"/>
            <a:ext cx="4040188" cy="481012"/>
          </a:xfrm>
        </p:spPr>
        <p:txBody>
          <a:bodyPr>
            <a:noAutofit/>
          </a:bodyPr>
          <a:lstStyle/>
          <a:p>
            <a:pPr marL="0" indent="0" algn="ctr">
              <a:buNone/>
            </a:pPr>
            <a:r>
              <a:rPr lang="el-GR" sz="1600" dirty="0" err="1" smtClean="0">
                <a:solidFill>
                  <a:schemeClr val="bg1"/>
                </a:solidFill>
              </a:rPr>
              <a:t>Μικροδομή</a:t>
            </a:r>
            <a:r>
              <a:rPr lang="el-GR" sz="1600" dirty="0" smtClean="0">
                <a:solidFill>
                  <a:schemeClr val="bg1"/>
                </a:solidFill>
              </a:rPr>
              <a:t> του τροχού του «πατρίς» κατασκευασμένοι από σφυρήλατου σιδηρού</a:t>
            </a:r>
            <a:endParaRPr lang="el-GR" sz="1600" dirty="0">
              <a:solidFill>
                <a:schemeClr val="bg1"/>
              </a:solidFill>
            </a:endParaRPr>
          </a:p>
        </p:txBody>
      </p:sp>
      <p:sp>
        <p:nvSpPr>
          <p:cNvPr id="5" name="Text Placeholder 4"/>
          <p:cNvSpPr>
            <a:spLocks noGrp="1"/>
          </p:cNvSpPr>
          <p:nvPr>
            <p:ph type="body" sz="quarter" idx="4294967295"/>
          </p:nvPr>
        </p:nvSpPr>
        <p:spPr>
          <a:xfrm>
            <a:off x="4788024" y="4515966"/>
            <a:ext cx="4041775" cy="481012"/>
          </a:xfrm>
        </p:spPr>
        <p:txBody>
          <a:bodyPr>
            <a:noAutofit/>
          </a:bodyPr>
          <a:lstStyle/>
          <a:p>
            <a:pPr marL="0" indent="0" algn="ctr">
              <a:buNone/>
            </a:pPr>
            <a:r>
              <a:rPr lang="el-GR" sz="1600" dirty="0" smtClean="0">
                <a:solidFill>
                  <a:schemeClr val="bg1"/>
                </a:solidFill>
              </a:rPr>
              <a:t>Εγκάρσια τομή ενός μπρούτζινου αντικείμενου με στρώματα διάβρωσης</a:t>
            </a:r>
            <a:endParaRPr lang="el-GR" sz="1600" dirty="0">
              <a:solidFill>
                <a:schemeClr val="bg1"/>
              </a:solidFill>
            </a:endParaRPr>
          </a:p>
        </p:txBody>
      </p:sp>
      <p:pic>
        <p:nvPicPr>
          <p:cNvPr id="11" name="Content Placeholder 10"/>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4438942" y="987574"/>
            <a:ext cx="4704523" cy="3528392"/>
          </a:xfrm>
        </p:spPr>
      </p:pic>
      <p:sp>
        <p:nvSpPr>
          <p:cNvPr id="10" name="TextBox 9"/>
          <p:cNvSpPr txBox="1"/>
          <p:nvPr/>
        </p:nvSpPr>
        <p:spPr>
          <a:xfrm>
            <a:off x="0" y="4241634"/>
            <a:ext cx="9138660" cy="274332"/>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37493836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SEM-EDX </a:t>
            </a:r>
            <a:r>
              <a:rPr lang="el-GR" sz="3200" dirty="0" smtClean="0"/>
              <a:t>στιλβωμένου δείγματος μετάλλου</a:t>
            </a:r>
            <a:endParaRPr lang="el-GR" sz="3200" dirty="0"/>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618" b="5974"/>
          <a:stretch/>
        </p:blipFill>
        <p:spPr>
          <a:xfrm>
            <a:off x="251520" y="1203598"/>
            <a:ext cx="4032448" cy="3273399"/>
          </a:xfrm>
        </p:spPr>
      </p:pic>
      <p:sp>
        <p:nvSpPr>
          <p:cNvPr id="3" name="Text Placeholder 2"/>
          <p:cNvSpPr>
            <a:spLocks noGrp="1"/>
          </p:cNvSpPr>
          <p:nvPr>
            <p:ph type="body" idx="4294967295"/>
          </p:nvPr>
        </p:nvSpPr>
        <p:spPr>
          <a:xfrm>
            <a:off x="251520" y="4442768"/>
            <a:ext cx="4032448" cy="577254"/>
          </a:xfrm>
          <a:solidFill>
            <a:srgbClr val="BD582C"/>
          </a:solidFill>
        </p:spPr>
        <p:txBody>
          <a:bodyPr anchor="ctr">
            <a:noAutofit/>
          </a:bodyPr>
          <a:lstStyle/>
          <a:p>
            <a:pPr marL="0" indent="0">
              <a:buNone/>
            </a:pPr>
            <a:r>
              <a:rPr lang="el-GR" sz="1800" dirty="0" smtClean="0">
                <a:solidFill>
                  <a:schemeClr val="bg1"/>
                </a:solidFill>
              </a:rPr>
              <a:t>Μεγέθυνση της περιοχής ανάλυσης του μέταλλου (μπρούτζος)</a:t>
            </a:r>
            <a:endParaRPr lang="el-GR" sz="1800" dirty="0">
              <a:solidFill>
                <a:schemeClr val="bg1"/>
              </a:solidFill>
            </a:endParaRPr>
          </a:p>
        </p:txBody>
      </p:sp>
      <p:sp>
        <p:nvSpPr>
          <p:cNvPr id="5" name="Text Placeholder 4"/>
          <p:cNvSpPr>
            <a:spLocks noGrp="1"/>
          </p:cNvSpPr>
          <p:nvPr>
            <p:ph type="body" sz="quarter" idx="4294967295"/>
          </p:nvPr>
        </p:nvSpPr>
        <p:spPr>
          <a:xfrm>
            <a:off x="4464000" y="3507854"/>
            <a:ext cx="4482000" cy="360040"/>
          </a:xfrm>
          <a:solidFill>
            <a:srgbClr val="BD582C"/>
          </a:solidFill>
        </p:spPr>
        <p:txBody>
          <a:bodyPr>
            <a:normAutofit lnSpcReduction="10000"/>
          </a:bodyPr>
          <a:lstStyle/>
          <a:p>
            <a:pPr marL="0" indent="0" algn="ctr">
              <a:buNone/>
            </a:pPr>
            <a:r>
              <a:rPr lang="el-GR" sz="1800" dirty="0" smtClean="0">
                <a:solidFill>
                  <a:schemeClr val="bg1"/>
                </a:solidFill>
              </a:rPr>
              <a:t>Χημική ανάλυση σημείου</a:t>
            </a:r>
            <a:endParaRPr lang="el-GR" sz="1800" dirty="0">
              <a:solidFill>
                <a:schemeClr val="bg1"/>
              </a:solidFill>
            </a:endParaRPr>
          </a:p>
        </p:txBody>
      </p:sp>
      <p:pic>
        <p:nvPicPr>
          <p:cNvPr id="9" name="Content Placeholder 8"/>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4471468" y="1203598"/>
            <a:ext cx="4464495" cy="2232248"/>
          </a:xfrm>
        </p:spPr>
      </p:pic>
      <p:sp>
        <p:nvSpPr>
          <p:cNvPr id="7" name="TextBox 6"/>
          <p:cNvSpPr txBox="1"/>
          <p:nvPr/>
        </p:nvSpPr>
        <p:spPr>
          <a:xfrm>
            <a:off x="4464000" y="3960000"/>
            <a:ext cx="4482000"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23969608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6435" y="205978"/>
            <a:ext cx="4320480" cy="1357660"/>
          </a:xfrm>
        </p:spPr>
        <p:txBody>
          <a:bodyPr>
            <a:noAutofit/>
          </a:bodyPr>
          <a:lstStyle/>
          <a:p>
            <a:r>
              <a:rPr lang="el-GR" sz="2400" dirty="0" smtClean="0"/>
              <a:t>Περιθλασιμετρία ακτίνων Χ (</a:t>
            </a:r>
            <a:r>
              <a:rPr lang="en-GB" sz="2400" dirty="0" smtClean="0"/>
              <a:t>XRD)</a:t>
            </a:r>
            <a:r>
              <a:rPr lang="en-US" sz="2400" dirty="0" smtClean="0"/>
              <a:t>: </a:t>
            </a:r>
            <a:r>
              <a:rPr lang="el-GR" sz="2400" dirty="0" smtClean="0"/>
              <a:t>Ορυκτολογική σύσταση προίόντων διάβρωσης</a:t>
            </a:r>
            <a:endParaRPr lang="el-GR" sz="2400" dirty="0"/>
          </a:p>
        </p:txBody>
      </p:sp>
      <p:sp>
        <p:nvSpPr>
          <p:cNvPr id="10" name="Content Placeholder 9"/>
          <p:cNvSpPr>
            <a:spLocks noGrp="1"/>
          </p:cNvSpPr>
          <p:nvPr>
            <p:ph idx="1"/>
          </p:nvPr>
        </p:nvSpPr>
        <p:spPr>
          <a:xfrm>
            <a:off x="107504" y="123478"/>
            <a:ext cx="4320480" cy="4755976"/>
          </a:xfrm>
        </p:spPr>
        <p:txBody>
          <a:bodyPr>
            <a:noAutofit/>
          </a:bodyPr>
          <a:lstStyle/>
          <a:p>
            <a:pPr>
              <a:buClr>
                <a:schemeClr val="bg1"/>
              </a:buClr>
            </a:pPr>
            <a:r>
              <a:rPr lang="en-GB" sz="1800" dirty="0">
                <a:solidFill>
                  <a:schemeClr val="bg1"/>
                </a:solidFill>
              </a:rPr>
              <a:t>Siemens D500, X-Ray </a:t>
            </a:r>
            <a:r>
              <a:rPr lang="el-GR" sz="1800" dirty="0" smtClean="0">
                <a:solidFill>
                  <a:schemeClr val="bg1"/>
                </a:solidFill>
              </a:rPr>
              <a:t>σύστημα Περίθλασης</a:t>
            </a:r>
            <a:endParaRPr lang="en-GB" sz="1800" dirty="0">
              <a:solidFill>
                <a:schemeClr val="bg1"/>
              </a:solidFill>
            </a:endParaRPr>
          </a:p>
          <a:p>
            <a:pPr>
              <a:buClr>
                <a:schemeClr val="bg1"/>
              </a:buClr>
            </a:pPr>
            <a:r>
              <a:rPr lang="el-GR" sz="1800" dirty="0" smtClean="0">
                <a:solidFill>
                  <a:schemeClr val="bg1"/>
                </a:solidFill>
              </a:rPr>
              <a:t>Λιγότερο από </a:t>
            </a:r>
            <a:r>
              <a:rPr lang="en-GB" sz="1800" dirty="0" smtClean="0">
                <a:solidFill>
                  <a:schemeClr val="bg1"/>
                </a:solidFill>
              </a:rPr>
              <a:t>20mg</a:t>
            </a:r>
            <a:r>
              <a:rPr lang="el-GR" sz="1800" dirty="0" smtClean="0">
                <a:solidFill>
                  <a:schemeClr val="bg1"/>
                </a:solidFill>
              </a:rPr>
              <a:t> δείγμα και μηδενικού υποβάθρου</a:t>
            </a:r>
            <a:r>
              <a:rPr lang="en-GB" sz="1800" dirty="0" smtClean="0">
                <a:solidFill>
                  <a:schemeClr val="bg1"/>
                </a:solidFill>
              </a:rPr>
              <a:t> (</a:t>
            </a:r>
            <a:r>
              <a:rPr lang="en-GB" sz="1800" dirty="0">
                <a:solidFill>
                  <a:schemeClr val="bg1"/>
                </a:solidFill>
              </a:rPr>
              <a:t>Si) </a:t>
            </a:r>
            <a:r>
              <a:rPr lang="el-GR" sz="1800" dirty="0" smtClean="0">
                <a:solidFill>
                  <a:schemeClr val="bg1"/>
                </a:solidFill>
              </a:rPr>
              <a:t>δειγματοφορείς για την ελαχιστοποίηση του υπόβαθρου</a:t>
            </a:r>
          </a:p>
          <a:p>
            <a:pPr>
              <a:buClr>
                <a:schemeClr val="bg1"/>
              </a:buClr>
            </a:pPr>
            <a:r>
              <a:rPr lang="en-GB" sz="1800" dirty="0" err="1" smtClean="0">
                <a:solidFill>
                  <a:schemeClr val="bg1"/>
                </a:solidFill>
              </a:rPr>
              <a:t>DIFFRACPlus</a:t>
            </a:r>
            <a:r>
              <a:rPr lang="en-GB" sz="1800" dirty="0" smtClean="0">
                <a:solidFill>
                  <a:schemeClr val="bg1"/>
                </a:solidFill>
              </a:rPr>
              <a:t> </a:t>
            </a:r>
            <a:r>
              <a:rPr lang="en-GB" sz="1800" dirty="0">
                <a:solidFill>
                  <a:schemeClr val="bg1"/>
                </a:solidFill>
              </a:rPr>
              <a:t>software (</a:t>
            </a:r>
            <a:r>
              <a:rPr lang="en-GB" sz="1800" dirty="0" err="1">
                <a:solidFill>
                  <a:schemeClr val="bg1"/>
                </a:solidFill>
              </a:rPr>
              <a:t>Brucker</a:t>
            </a:r>
            <a:r>
              <a:rPr lang="en-GB" sz="1800" dirty="0">
                <a:solidFill>
                  <a:schemeClr val="bg1"/>
                </a:solidFill>
              </a:rPr>
              <a:t> AXS) </a:t>
            </a:r>
            <a:r>
              <a:rPr lang="el-GR" sz="1800" dirty="0" smtClean="0">
                <a:solidFill>
                  <a:schemeClr val="bg1"/>
                </a:solidFill>
              </a:rPr>
              <a:t>και</a:t>
            </a:r>
            <a:r>
              <a:rPr lang="en-GB" sz="1800" dirty="0" smtClean="0">
                <a:solidFill>
                  <a:schemeClr val="bg1"/>
                </a:solidFill>
              </a:rPr>
              <a:t> </a:t>
            </a:r>
            <a:r>
              <a:rPr lang="en-GB" sz="1800" dirty="0">
                <a:solidFill>
                  <a:schemeClr val="bg1"/>
                </a:solidFill>
              </a:rPr>
              <a:t>JCPDS Powder Diffraction File</a:t>
            </a:r>
          </a:p>
          <a:p>
            <a:pPr>
              <a:buClr>
                <a:schemeClr val="bg1"/>
              </a:buClr>
            </a:pPr>
            <a:r>
              <a:rPr lang="en-GB" sz="1800" dirty="0">
                <a:solidFill>
                  <a:schemeClr val="bg1"/>
                </a:solidFill>
              </a:rPr>
              <a:t> </a:t>
            </a:r>
            <a:r>
              <a:rPr lang="el-GR" sz="1800" dirty="0" smtClean="0">
                <a:solidFill>
                  <a:schemeClr val="bg1"/>
                </a:solidFill>
              </a:rPr>
              <a:t>Το </a:t>
            </a:r>
            <a:r>
              <a:rPr lang="en-GB" sz="1800" dirty="0" smtClean="0">
                <a:solidFill>
                  <a:schemeClr val="bg1"/>
                </a:solidFill>
              </a:rPr>
              <a:t>2006</a:t>
            </a:r>
            <a:r>
              <a:rPr lang="en-GB" sz="1800" dirty="0">
                <a:solidFill>
                  <a:schemeClr val="bg1"/>
                </a:solidFill>
              </a:rPr>
              <a:t>, </a:t>
            </a:r>
            <a:r>
              <a:rPr lang="el-GR" sz="1800" dirty="0" smtClean="0">
                <a:solidFill>
                  <a:schemeClr val="bg1"/>
                </a:solidFill>
              </a:rPr>
              <a:t>έγινε ποσοτική ανάλυση φάσεων με την εφαρμογή της μεθόδου </a:t>
            </a:r>
            <a:r>
              <a:rPr lang="en-GB" sz="1800" dirty="0" err="1" smtClean="0">
                <a:solidFill>
                  <a:schemeClr val="bg1"/>
                </a:solidFill>
              </a:rPr>
              <a:t>Rietveld</a:t>
            </a:r>
            <a:r>
              <a:rPr lang="en-GB" sz="1800" dirty="0" smtClean="0">
                <a:solidFill>
                  <a:schemeClr val="bg1"/>
                </a:solidFill>
              </a:rPr>
              <a:t> </a:t>
            </a:r>
            <a:r>
              <a:rPr lang="en-GB" sz="1800" dirty="0">
                <a:solidFill>
                  <a:schemeClr val="bg1"/>
                </a:solidFill>
              </a:rPr>
              <a:t>Method (TOPAS software, </a:t>
            </a:r>
            <a:r>
              <a:rPr lang="en-GB" sz="1800" dirty="0" err="1">
                <a:solidFill>
                  <a:schemeClr val="bg1"/>
                </a:solidFill>
              </a:rPr>
              <a:t>Brucker</a:t>
            </a:r>
            <a:r>
              <a:rPr lang="en-GB" sz="1800" dirty="0">
                <a:solidFill>
                  <a:schemeClr val="bg1"/>
                </a:solidFill>
              </a:rPr>
              <a:t>) </a:t>
            </a:r>
            <a:r>
              <a:rPr lang="el-GR" sz="1800" dirty="0" smtClean="0">
                <a:solidFill>
                  <a:schemeClr val="bg1"/>
                </a:solidFill>
              </a:rPr>
              <a:t>για το μνημείο του΄κολοκοτρώνη στο Ναύπλιο</a:t>
            </a:r>
            <a:endParaRPr lang="en-GB" sz="1800" dirty="0">
              <a:solidFill>
                <a:schemeClr val="bg1"/>
              </a:solidFill>
            </a:endParaRPr>
          </a:p>
          <a:p>
            <a:pPr>
              <a:buClr>
                <a:schemeClr val="bg1"/>
              </a:buClr>
            </a:pPr>
            <a:r>
              <a:rPr lang="el-GR" sz="1800" dirty="0" smtClean="0">
                <a:solidFill>
                  <a:schemeClr val="bg1"/>
                </a:solidFill>
              </a:rPr>
              <a:t>Σχετικά ποσοστά των κρυσταλλικών φάσεων κανονικοποιήμένα για να αθροίζουν στο 100%.</a:t>
            </a:r>
            <a:endParaRPr lang="en-GB" sz="1800" dirty="0">
              <a:solidFill>
                <a:schemeClr val="bg1"/>
              </a:solidFill>
            </a:endParaRPr>
          </a:p>
          <a:p>
            <a:pPr>
              <a:buClr>
                <a:schemeClr val="bg1"/>
              </a:buClr>
            </a:pPr>
            <a:endParaRPr lang="el-GR" sz="1800" dirty="0">
              <a:solidFill>
                <a:schemeClr val="bg1"/>
              </a:solidFill>
            </a:endParaRPr>
          </a:p>
        </p:txBody>
      </p:sp>
      <p:pic>
        <p:nvPicPr>
          <p:cNvPr id="7" name="Content Placeholder 6"/>
          <p:cNvPicPr>
            <a:picLocks noGrp="1" noChangeAspect="1"/>
          </p:cNvPicPr>
          <p:nvPr>
            <p:ph idx="13"/>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464000" y="1419622"/>
            <a:ext cx="4872360" cy="3456384"/>
          </a:xfrm>
          <a:prstGeom prst="rect">
            <a:avLst/>
          </a:prstGeom>
        </p:spPr>
      </p:pic>
    </p:spTree>
    <p:extLst>
      <p:ext uri="{BB962C8B-B14F-4D97-AF65-F5344CB8AC3E}">
        <p14:creationId xmlns:p14="http://schemas.microsoft.com/office/powerpoint/2010/main" val="40649968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95486"/>
            <a:ext cx="4320480" cy="857250"/>
          </a:xfrm>
        </p:spPr>
        <p:txBody>
          <a:bodyPr/>
          <a:lstStyle/>
          <a:p>
            <a:r>
              <a:rPr lang="en-US" sz="3200" dirty="0" smtClean="0"/>
              <a:t>FTIR </a:t>
            </a:r>
            <a:r>
              <a:rPr lang="el-GR" sz="3200" dirty="0" smtClean="0"/>
              <a:t>Ανάλυση</a:t>
            </a:r>
            <a:r>
              <a:rPr lang="en-US" sz="3200" dirty="0" smtClean="0"/>
              <a:t> - </a:t>
            </a:r>
            <a:r>
              <a:rPr lang="el-GR" sz="3200" dirty="0" smtClean="0"/>
              <a:t>Βαφή</a:t>
            </a:r>
            <a:endParaRPr lang="el-GR" sz="3200" dirty="0"/>
          </a:p>
        </p:txBody>
      </p:sp>
      <p:sp>
        <p:nvSpPr>
          <p:cNvPr id="3" name="Content Placeholder 2"/>
          <p:cNvSpPr>
            <a:spLocks noGrp="1"/>
          </p:cNvSpPr>
          <p:nvPr>
            <p:ph idx="1"/>
          </p:nvPr>
        </p:nvSpPr>
        <p:spPr>
          <a:xfrm>
            <a:off x="107503" y="123478"/>
            <a:ext cx="4320481" cy="5020022"/>
          </a:xfrm>
        </p:spPr>
        <p:txBody>
          <a:bodyPr>
            <a:noAutofit/>
          </a:bodyPr>
          <a:lstStyle/>
          <a:p>
            <a:pPr marL="177800" indent="-177800">
              <a:buClr>
                <a:schemeClr val="bg1"/>
              </a:buClr>
            </a:pPr>
            <a:r>
              <a:rPr lang="el-GR" sz="1600" dirty="0">
                <a:solidFill>
                  <a:schemeClr val="bg1"/>
                </a:solidFill>
              </a:rPr>
              <a:t>Το μαύρο χρωματικό στρώμα περιέχει οργανικό συνδετικό, πιθανώς λιπαρής υφής και φαίνεται πως βρίσκεται σε κατάσταση που μαρτυρεί </a:t>
            </a:r>
            <a:r>
              <a:rPr lang="el-GR" sz="1600" dirty="0" err="1">
                <a:solidFill>
                  <a:schemeClr val="bg1"/>
                </a:solidFill>
              </a:rPr>
              <a:t>υδρολυτική</a:t>
            </a:r>
            <a:r>
              <a:rPr lang="el-GR" sz="1600" dirty="0">
                <a:solidFill>
                  <a:schemeClr val="bg1"/>
                </a:solidFill>
              </a:rPr>
              <a:t> φθορά.</a:t>
            </a:r>
          </a:p>
          <a:p>
            <a:pPr marL="177800" indent="-177800">
              <a:buClr>
                <a:schemeClr val="bg1"/>
              </a:buClr>
            </a:pPr>
            <a:r>
              <a:rPr lang="el-GR" sz="1600" dirty="0">
                <a:solidFill>
                  <a:schemeClr val="bg1"/>
                </a:solidFill>
              </a:rPr>
              <a:t>Αναλυτικότερα ανιχνεύονται:</a:t>
            </a:r>
          </a:p>
          <a:p>
            <a:pPr marL="355600" lvl="1" indent="-177800">
              <a:buClr>
                <a:schemeClr val="bg1"/>
              </a:buClr>
            </a:pPr>
            <a:r>
              <a:rPr lang="el-GR" sz="1600" dirty="0" smtClean="0">
                <a:solidFill>
                  <a:schemeClr val="bg1"/>
                </a:solidFill>
              </a:rPr>
              <a:t>οι </a:t>
            </a:r>
            <a:r>
              <a:rPr lang="el-GR" sz="1600" dirty="0">
                <a:solidFill>
                  <a:schemeClr val="bg1"/>
                </a:solidFill>
              </a:rPr>
              <a:t>δονήσεις κάμψης </a:t>
            </a:r>
            <a:r>
              <a:rPr lang="en-GB" sz="1600" dirty="0">
                <a:solidFill>
                  <a:schemeClr val="bg1"/>
                </a:solidFill>
              </a:rPr>
              <a:t>C</a:t>
            </a:r>
            <a:r>
              <a:rPr lang="el-GR" sz="1600" dirty="0">
                <a:solidFill>
                  <a:schemeClr val="bg1"/>
                </a:solidFill>
              </a:rPr>
              <a:t>-</a:t>
            </a:r>
            <a:r>
              <a:rPr lang="en-GB" sz="1600" dirty="0">
                <a:solidFill>
                  <a:schemeClr val="bg1"/>
                </a:solidFill>
              </a:rPr>
              <a:t>H</a:t>
            </a:r>
            <a:r>
              <a:rPr lang="el-GR" sz="1600" dirty="0">
                <a:solidFill>
                  <a:schemeClr val="bg1"/>
                </a:solidFill>
              </a:rPr>
              <a:t>, 1427 </a:t>
            </a:r>
            <a:r>
              <a:rPr lang="en-GB" sz="1600" dirty="0">
                <a:solidFill>
                  <a:schemeClr val="bg1"/>
                </a:solidFill>
              </a:rPr>
              <a:t>cm</a:t>
            </a:r>
            <a:r>
              <a:rPr lang="el-GR" sz="1600" baseline="30000" dirty="0">
                <a:solidFill>
                  <a:schemeClr val="bg1"/>
                </a:solidFill>
              </a:rPr>
              <a:t>-1</a:t>
            </a:r>
            <a:r>
              <a:rPr lang="el-GR" sz="1600" dirty="0">
                <a:solidFill>
                  <a:schemeClr val="bg1"/>
                </a:solidFill>
              </a:rPr>
              <a:t>, 875 </a:t>
            </a:r>
            <a:r>
              <a:rPr lang="en-GB" sz="1600" dirty="0">
                <a:solidFill>
                  <a:schemeClr val="bg1"/>
                </a:solidFill>
              </a:rPr>
              <a:t>cm</a:t>
            </a:r>
            <a:r>
              <a:rPr lang="el-GR" sz="1600" baseline="30000" dirty="0">
                <a:solidFill>
                  <a:schemeClr val="bg1"/>
                </a:solidFill>
              </a:rPr>
              <a:t>-1</a:t>
            </a:r>
            <a:r>
              <a:rPr lang="el-GR" sz="1600" dirty="0">
                <a:solidFill>
                  <a:schemeClr val="bg1"/>
                </a:solidFill>
              </a:rPr>
              <a:t> και 712 </a:t>
            </a:r>
            <a:r>
              <a:rPr lang="en-GB" sz="1600" dirty="0">
                <a:solidFill>
                  <a:schemeClr val="bg1"/>
                </a:solidFill>
              </a:rPr>
              <a:t>cm</a:t>
            </a:r>
            <a:r>
              <a:rPr lang="el-GR" sz="1600" baseline="30000" dirty="0">
                <a:solidFill>
                  <a:schemeClr val="bg1"/>
                </a:solidFill>
              </a:rPr>
              <a:t>-1</a:t>
            </a:r>
            <a:r>
              <a:rPr lang="el-GR" sz="1600" dirty="0">
                <a:solidFill>
                  <a:schemeClr val="bg1"/>
                </a:solidFill>
              </a:rPr>
              <a:t> που υποδηλώνουν την ένωση του ανθρακικού ασβεστίου (</a:t>
            </a:r>
            <a:r>
              <a:rPr lang="en-US" sz="1600" dirty="0" err="1">
                <a:solidFill>
                  <a:schemeClr val="bg1"/>
                </a:solidFill>
              </a:rPr>
              <a:t>CaCO</a:t>
            </a:r>
            <a:r>
              <a:rPr lang="el-GR" sz="1600" baseline="-25000" dirty="0">
                <a:solidFill>
                  <a:schemeClr val="bg1"/>
                </a:solidFill>
              </a:rPr>
              <a:t>3</a:t>
            </a:r>
            <a:r>
              <a:rPr lang="el-GR" sz="1600" dirty="0">
                <a:solidFill>
                  <a:schemeClr val="bg1"/>
                </a:solidFill>
              </a:rPr>
              <a:t>). </a:t>
            </a:r>
          </a:p>
          <a:p>
            <a:pPr marL="355600" lvl="1" indent="-177800">
              <a:buClr>
                <a:schemeClr val="bg1"/>
              </a:buClr>
            </a:pPr>
            <a:r>
              <a:rPr lang="el-GR" sz="1600" dirty="0" smtClean="0">
                <a:solidFill>
                  <a:schemeClr val="bg1"/>
                </a:solidFill>
              </a:rPr>
              <a:t>οι </a:t>
            </a:r>
            <a:r>
              <a:rPr lang="el-GR" sz="1600" dirty="0">
                <a:solidFill>
                  <a:schemeClr val="bg1"/>
                </a:solidFill>
              </a:rPr>
              <a:t>δονήσεις </a:t>
            </a:r>
            <a:r>
              <a:rPr lang="en-GB" sz="1600" dirty="0">
                <a:solidFill>
                  <a:schemeClr val="bg1"/>
                </a:solidFill>
              </a:rPr>
              <a:t>CH</a:t>
            </a:r>
            <a:r>
              <a:rPr lang="el-GR" sz="1600" baseline="-25000" dirty="0">
                <a:solidFill>
                  <a:schemeClr val="bg1"/>
                </a:solidFill>
              </a:rPr>
              <a:t>3</a:t>
            </a:r>
            <a:r>
              <a:rPr lang="el-GR" sz="1600" dirty="0">
                <a:solidFill>
                  <a:schemeClr val="bg1"/>
                </a:solidFill>
              </a:rPr>
              <a:t>-</a:t>
            </a:r>
            <a:r>
              <a:rPr lang="en-GB" sz="1600" dirty="0">
                <a:solidFill>
                  <a:schemeClr val="bg1"/>
                </a:solidFill>
              </a:rPr>
              <a:t>CH</a:t>
            </a:r>
            <a:r>
              <a:rPr lang="el-GR" sz="1600" baseline="-25000" dirty="0">
                <a:solidFill>
                  <a:schemeClr val="bg1"/>
                </a:solidFill>
              </a:rPr>
              <a:t>2,</a:t>
            </a:r>
            <a:r>
              <a:rPr lang="el-GR" sz="1600" dirty="0">
                <a:solidFill>
                  <a:schemeClr val="bg1"/>
                </a:solidFill>
              </a:rPr>
              <a:t> 2924 </a:t>
            </a:r>
            <a:r>
              <a:rPr lang="en-GB" sz="1600" dirty="0">
                <a:solidFill>
                  <a:schemeClr val="bg1"/>
                </a:solidFill>
              </a:rPr>
              <a:t>cm</a:t>
            </a:r>
            <a:r>
              <a:rPr lang="el-GR" sz="1600" baseline="30000" dirty="0">
                <a:solidFill>
                  <a:schemeClr val="bg1"/>
                </a:solidFill>
              </a:rPr>
              <a:t>-1</a:t>
            </a:r>
            <a:r>
              <a:rPr lang="el-GR" sz="1600" dirty="0">
                <a:solidFill>
                  <a:schemeClr val="bg1"/>
                </a:solidFill>
              </a:rPr>
              <a:t>, 2850 </a:t>
            </a:r>
            <a:r>
              <a:rPr lang="en-GB" sz="1600" dirty="0">
                <a:solidFill>
                  <a:schemeClr val="bg1"/>
                </a:solidFill>
              </a:rPr>
              <a:t>cm</a:t>
            </a:r>
            <a:r>
              <a:rPr lang="el-GR" sz="1600" baseline="30000" dirty="0">
                <a:solidFill>
                  <a:schemeClr val="bg1"/>
                </a:solidFill>
              </a:rPr>
              <a:t>-1</a:t>
            </a:r>
            <a:r>
              <a:rPr lang="el-GR" sz="1600" dirty="0">
                <a:solidFill>
                  <a:schemeClr val="bg1"/>
                </a:solidFill>
              </a:rPr>
              <a:t>, η δόνηση τάσης 1698 </a:t>
            </a:r>
            <a:r>
              <a:rPr lang="en-GB" sz="1600" dirty="0">
                <a:solidFill>
                  <a:schemeClr val="bg1"/>
                </a:solidFill>
              </a:rPr>
              <a:t>cm</a:t>
            </a:r>
            <a:r>
              <a:rPr lang="el-GR" sz="1600" baseline="30000" dirty="0">
                <a:solidFill>
                  <a:schemeClr val="bg1"/>
                </a:solidFill>
              </a:rPr>
              <a:t>-1</a:t>
            </a:r>
            <a:r>
              <a:rPr lang="el-GR" sz="1600" dirty="0">
                <a:solidFill>
                  <a:schemeClr val="bg1"/>
                </a:solidFill>
              </a:rPr>
              <a:t>, η δόνηση κάμψης εντός επιπέδου, 1178 </a:t>
            </a:r>
            <a:r>
              <a:rPr lang="en-GB" sz="1600" dirty="0">
                <a:solidFill>
                  <a:schemeClr val="bg1"/>
                </a:solidFill>
              </a:rPr>
              <a:t>cm</a:t>
            </a:r>
            <a:r>
              <a:rPr lang="el-GR" sz="1600" baseline="30000" dirty="0">
                <a:solidFill>
                  <a:schemeClr val="bg1"/>
                </a:solidFill>
              </a:rPr>
              <a:t>-1 </a:t>
            </a:r>
            <a:r>
              <a:rPr lang="el-GR" sz="1600" dirty="0">
                <a:solidFill>
                  <a:schemeClr val="bg1"/>
                </a:solidFill>
              </a:rPr>
              <a:t>και η δόνηση 1030 </a:t>
            </a:r>
            <a:r>
              <a:rPr lang="en-GB" sz="1600" dirty="0">
                <a:solidFill>
                  <a:schemeClr val="bg1"/>
                </a:solidFill>
              </a:rPr>
              <a:t>cm</a:t>
            </a:r>
            <a:r>
              <a:rPr lang="el-GR" sz="1600" baseline="30000" dirty="0">
                <a:solidFill>
                  <a:schemeClr val="bg1"/>
                </a:solidFill>
              </a:rPr>
              <a:t>-1</a:t>
            </a:r>
            <a:r>
              <a:rPr lang="el-GR" sz="1600" dirty="0">
                <a:solidFill>
                  <a:schemeClr val="bg1"/>
                </a:solidFill>
              </a:rPr>
              <a:t>  που υποδηλώνουν οργανικό υλικό (περιέχει </a:t>
            </a:r>
            <a:r>
              <a:rPr lang="el-GR" sz="1600" dirty="0" err="1">
                <a:solidFill>
                  <a:schemeClr val="bg1"/>
                </a:solidFill>
              </a:rPr>
              <a:t>καρβοξυλικά</a:t>
            </a:r>
            <a:r>
              <a:rPr lang="el-GR" sz="1600" dirty="0">
                <a:solidFill>
                  <a:schemeClr val="bg1"/>
                </a:solidFill>
              </a:rPr>
              <a:t> οξέα </a:t>
            </a:r>
            <a:r>
              <a:rPr lang="en-GB" sz="1600" dirty="0">
                <a:solidFill>
                  <a:schemeClr val="bg1"/>
                </a:solidFill>
              </a:rPr>
              <a:t>C</a:t>
            </a:r>
            <a:r>
              <a:rPr lang="el-GR" sz="1600" dirty="0">
                <a:solidFill>
                  <a:schemeClr val="bg1"/>
                </a:solidFill>
              </a:rPr>
              <a:t>=</a:t>
            </a:r>
            <a:r>
              <a:rPr lang="en-GB" sz="1600" dirty="0">
                <a:solidFill>
                  <a:schemeClr val="bg1"/>
                </a:solidFill>
              </a:rPr>
              <a:t>O</a:t>
            </a:r>
            <a:r>
              <a:rPr lang="el-GR" sz="1600" dirty="0">
                <a:solidFill>
                  <a:schemeClr val="bg1"/>
                </a:solidFill>
              </a:rPr>
              <a:t>), πιθανώς προϊόν υδρόλυσης λιπαρού συνδετικού</a:t>
            </a:r>
          </a:p>
          <a:p>
            <a:pPr marL="355600" lvl="1" indent="-177800">
              <a:buClr>
                <a:schemeClr val="bg1"/>
              </a:buClr>
            </a:pPr>
            <a:r>
              <a:rPr lang="el-GR" sz="1600" dirty="0" smtClean="0">
                <a:solidFill>
                  <a:schemeClr val="bg1"/>
                </a:solidFill>
              </a:rPr>
              <a:t>η </a:t>
            </a:r>
            <a:r>
              <a:rPr lang="el-GR" sz="1600" dirty="0">
                <a:solidFill>
                  <a:schemeClr val="bg1"/>
                </a:solidFill>
              </a:rPr>
              <a:t>δόνηση 1030 </a:t>
            </a:r>
            <a:r>
              <a:rPr lang="en-GB" sz="1600" dirty="0">
                <a:solidFill>
                  <a:schemeClr val="bg1"/>
                </a:solidFill>
              </a:rPr>
              <a:t>cm</a:t>
            </a:r>
            <a:r>
              <a:rPr lang="el-GR" sz="1600" baseline="30000" dirty="0">
                <a:solidFill>
                  <a:schemeClr val="bg1"/>
                </a:solidFill>
              </a:rPr>
              <a:t>-1</a:t>
            </a:r>
            <a:r>
              <a:rPr lang="el-GR" sz="1600" dirty="0">
                <a:solidFill>
                  <a:schemeClr val="bg1"/>
                </a:solidFill>
              </a:rPr>
              <a:t>και η δόνηση κάμψης </a:t>
            </a:r>
            <a:r>
              <a:rPr lang="en-GB" sz="1600" dirty="0">
                <a:solidFill>
                  <a:schemeClr val="bg1"/>
                </a:solidFill>
              </a:rPr>
              <a:t>C</a:t>
            </a:r>
            <a:r>
              <a:rPr lang="el-GR" sz="1600" dirty="0">
                <a:solidFill>
                  <a:schemeClr val="bg1"/>
                </a:solidFill>
              </a:rPr>
              <a:t>-</a:t>
            </a:r>
            <a:r>
              <a:rPr lang="en-GB" sz="1600" dirty="0">
                <a:solidFill>
                  <a:schemeClr val="bg1"/>
                </a:solidFill>
              </a:rPr>
              <a:t>H</a:t>
            </a:r>
            <a:r>
              <a:rPr lang="el-GR" sz="1600" dirty="0">
                <a:solidFill>
                  <a:schemeClr val="bg1"/>
                </a:solidFill>
              </a:rPr>
              <a:t>, 749 </a:t>
            </a:r>
            <a:r>
              <a:rPr lang="en-GB" sz="1600" dirty="0">
                <a:solidFill>
                  <a:schemeClr val="bg1"/>
                </a:solidFill>
              </a:rPr>
              <a:t>cm</a:t>
            </a:r>
            <a:r>
              <a:rPr lang="el-GR" sz="1600" baseline="30000" dirty="0">
                <a:solidFill>
                  <a:schemeClr val="bg1"/>
                </a:solidFill>
              </a:rPr>
              <a:t>-1</a:t>
            </a:r>
            <a:r>
              <a:rPr lang="el-GR" sz="1600" dirty="0">
                <a:solidFill>
                  <a:schemeClr val="bg1"/>
                </a:solidFill>
              </a:rPr>
              <a:t> παρουσιάζεται ο </a:t>
            </a:r>
            <a:r>
              <a:rPr lang="el-GR" sz="1600" dirty="0" err="1">
                <a:solidFill>
                  <a:schemeClr val="bg1"/>
                </a:solidFill>
              </a:rPr>
              <a:t>λεπιδοκροκίτης</a:t>
            </a:r>
            <a:r>
              <a:rPr lang="el-GR" sz="1600" dirty="0">
                <a:solidFill>
                  <a:schemeClr val="bg1"/>
                </a:solidFill>
              </a:rPr>
              <a:t> γ- </a:t>
            </a:r>
            <a:r>
              <a:rPr lang="en-US" sz="1600" dirty="0" err="1">
                <a:solidFill>
                  <a:schemeClr val="bg1"/>
                </a:solidFill>
              </a:rPr>
              <a:t>FeOOH</a:t>
            </a:r>
            <a:r>
              <a:rPr lang="el-GR" sz="1600" dirty="0">
                <a:solidFill>
                  <a:schemeClr val="bg1"/>
                </a:solidFill>
              </a:rPr>
              <a:t> (προϊόν διάβρωσης του σιδήρου). </a:t>
            </a:r>
          </a:p>
          <a:p>
            <a:pPr marL="355600" lvl="1" indent="-177800">
              <a:buClr>
                <a:schemeClr val="bg1"/>
              </a:buClr>
            </a:pPr>
            <a:r>
              <a:rPr lang="el-GR" sz="1600" dirty="0" smtClean="0">
                <a:solidFill>
                  <a:schemeClr val="bg1"/>
                </a:solidFill>
              </a:rPr>
              <a:t>οι </a:t>
            </a:r>
            <a:r>
              <a:rPr lang="el-GR" sz="1600" dirty="0">
                <a:solidFill>
                  <a:schemeClr val="bg1"/>
                </a:solidFill>
              </a:rPr>
              <a:t>δονήσεις 530 </a:t>
            </a:r>
            <a:r>
              <a:rPr lang="en-GB" sz="1600" dirty="0">
                <a:solidFill>
                  <a:schemeClr val="bg1"/>
                </a:solidFill>
              </a:rPr>
              <a:t>cm</a:t>
            </a:r>
            <a:r>
              <a:rPr lang="el-GR" sz="1600" baseline="30000" dirty="0">
                <a:solidFill>
                  <a:schemeClr val="bg1"/>
                </a:solidFill>
              </a:rPr>
              <a:t>-1</a:t>
            </a:r>
            <a:r>
              <a:rPr lang="el-GR" sz="1600" dirty="0">
                <a:solidFill>
                  <a:schemeClr val="bg1"/>
                </a:solidFill>
              </a:rPr>
              <a:t>και 468 </a:t>
            </a:r>
            <a:r>
              <a:rPr lang="en-GB" sz="1600" dirty="0">
                <a:solidFill>
                  <a:schemeClr val="bg1"/>
                </a:solidFill>
              </a:rPr>
              <a:t>cm</a:t>
            </a:r>
            <a:r>
              <a:rPr lang="el-GR" sz="1600" baseline="30000" dirty="0">
                <a:solidFill>
                  <a:schemeClr val="bg1"/>
                </a:solidFill>
              </a:rPr>
              <a:t>-1</a:t>
            </a:r>
            <a:r>
              <a:rPr lang="el-GR" sz="1600" dirty="0">
                <a:solidFill>
                  <a:schemeClr val="bg1"/>
                </a:solidFill>
              </a:rPr>
              <a:t> παρουσιάζουν οξείδιο σιδήρου.</a:t>
            </a:r>
          </a:p>
          <a:p>
            <a:pPr lvl="1">
              <a:buClr>
                <a:schemeClr val="bg1"/>
              </a:buClr>
            </a:pPr>
            <a:endParaRPr lang="el-GR" sz="1600" dirty="0">
              <a:solidFill>
                <a:schemeClr val="bg1"/>
              </a:solidFill>
            </a:endParaRPr>
          </a:p>
        </p:txBody>
      </p:sp>
      <p:pic>
        <p:nvPicPr>
          <p:cNvPr id="5" name="Content Placeholder 4"/>
          <p:cNvPicPr>
            <a:picLocks noGrp="1" noChangeAspect="1"/>
          </p:cNvPicPr>
          <p:nvPr>
            <p:ph idx="13"/>
          </p:nvPr>
        </p:nvPicPr>
        <p:blipFill>
          <a:blip r:embed="rId2" cstate="print">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4499991" y="1347614"/>
            <a:ext cx="4652715" cy="2808312"/>
          </a:xfrm>
          <a:prstGeom prst="rect">
            <a:avLst/>
          </a:prstGeom>
        </p:spPr>
      </p:pic>
    </p:spTree>
    <p:extLst>
      <p:ext uri="{BB962C8B-B14F-4D97-AF65-F5344CB8AC3E}">
        <p14:creationId xmlns:p14="http://schemas.microsoft.com/office/powerpoint/2010/main" val="8470216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987574"/>
          </a:xfrm>
        </p:spPr>
        <p:txBody>
          <a:bodyPr>
            <a:normAutofit fontScale="90000"/>
          </a:bodyPr>
          <a:lstStyle/>
          <a:p>
            <a:r>
              <a:rPr lang="el-GR" sz="2400" dirty="0"/>
              <a:t>Συσχέτιση της τεχνολογικής πληροφορίας και της κατάστασης διατήρησης του αντικειμένου με την εποχή και το περιβάλλον ανασκαφής</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983691"/>
            <a:ext cx="4846641" cy="3636000"/>
          </a:xfrm>
        </p:spPr>
      </p:pic>
      <p:pic>
        <p:nvPicPr>
          <p:cNvPr id="7" name="Content Placeholder 6"/>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4816853" y="987574"/>
            <a:ext cx="4337953" cy="3636000"/>
          </a:xfrm>
        </p:spPr>
      </p:pic>
      <p:sp>
        <p:nvSpPr>
          <p:cNvPr id="3" name="TextBox 2"/>
          <p:cNvSpPr txBox="1"/>
          <p:nvPr/>
        </p:nvSpPr>
        <p:spPr>
          <a:xfrm>
            <a:off x="329460" y="4752000"/>
            <a:ext cx="8485080" cy="284693"/>
          </a:xfrm>
          <a:prstGeom prst="rect">
            <a:avLst/>
          </a:prstGeom>
          <a:solidFill>
            <a:schemeClr val="bg1">
              <a:lumMod val="95000"/>
            </a:schemeClr>
          </a:solidFill>
        </p:spPr>
        <p:txBody>
          <a:bodyPr wrap="none" lIns="68580" tIns="34290" rIns="68580" bIns="34290" rtlCol="0">
            <a:spAutoFit/>
          </a:bodyPr>
          <a:lstStyle/>
          <a:p>
            <a:r>
              <a:rPr lang="el-GR" sz="1400" dirty="0">
                <a:solidFill>
                  <a:schemeClr val="tx1">
                    <a:lumMod val="75000"/>
                    <a:lumOff val="25000"/>
                  </a:schemeClr>
                </a:solidFill>
              </a:rPr>
              <a:t>©</a:t>
            </a:r>
            <a:r>
              <a:rPr lang="en-US" sz="1400" dirty="0">
                <a:solidFill>
                  <a:schemeClr val="tx1">
                    <a:lumMod val="75000"/>
                    <a:lumOff val="25000"/>
                  </a:schemeClr>
                </a:solidFill>
              </a:rPr>
              <a:t>EGE </a:t>
            </a:r>
            <a:r>
              <a:rPr lang="el-GR" sz="1400" dirty="0">
                <a:solidFill>
                  <a:schemeClr val="tx1">
                    <a:lumMod val="75000"/>
                    <a:lumOff val="25000"/>
                  </a:schemeClr>
                </a:solidFill>
              </a:rPr>
              <a:t>Πανεπιστήμιο</a:t>
            </a:r>
            <a:r>
              <a:rPr lang="en-US" sz="1400" dirty="0">
                <a:solidFill>
                  <a:schemeClr val="tx1">
                    <a:lumMod val="75000"/>
                    <a:lumOff val="25000"/>
                  </a:schemeClr>
                </a:solidFill>
              </a:rPr>
              <a:t>, </a:t>
            </a:r>
            <a:r>
              <a:rPr lang="el-GR" sz="1400" dirty="0">
                <a:solidFill>
                  <a:schemeClr val="tx1">
                    <a:lumMod val="75000"/>
                    <a:lumOff val="25000"/>
                  </a:schemeClr>
                </a:solidFill>
              </a:rPr>
              <a:t>Τμήμα Πρωτο-Ιστορίας  και Αρχαιολογίας Μέσης Ανατολής, Τουρκία, πίστωση </a:t>
            </a:r>
            <a:r>
              <a:rPr lang="en-US" sz="1400" dirty="0">
                <a:solidFill>
                  <a:schemeClr val="tx1">
                    <a:lumMod val="75000"/>
                    <a:lumOff val="25000"/>
                  </a:schemeClr>
                </a:solidFill>
              </a:rPr>
              <a:t>A. </a:t>
            </a:r>
            <a:r>
              <a:rPr lang="en-US" sz="1400" dirty="0" err="1">
                <a:solidFill>
                  <a:schemeClr val="tx1">
                    <a:lumMod val="75000"/>
                    <a:lumOff val="25000"/>
                  </a:schemeClr>
                </a:solidFill>
              </a:rPr>
              <a:t>Cilinǧiroglu</a:t>
            </a:r>
            <a:endParaRPr lang="el-GR" sz="1400" dirty="0">
              <a:solidFill>
                <a:schemeClr val="tx1">
                  <a:lumMod val="75000"/>
                  <a:lumOff val="25000"/>
                </a:schemeClr>
              </a:solidFill>
            </a:endParaRPr>
          </a:p>
        </p:txBody>
      </p:sp>
    </p:spTree>
    <p:extLst>
      <p:ext uri="{BB962C8B-B14F-4D97-AF65-F5344CB8AC3E}">
        <p14:creationId xmlns:p14="http://schemas.microsoft.com/office/powerpoint/2010/main" val="39336705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dirty="0" smtClean="0"/>
              <a:t>Δελτίο Κατάστασης Διατήρησης πριν από τη Συντήρηση</a:t>
            </a:r>
            <a:endParaRPr lang="el-GR" sz="2800" dirty="0"/>
          </a:p>
        </p:txBody>
      </p:sp>
      <p:pic>
        <p:nvPicPr>
          <p:cNvPr id="6" name="Content Placeholder 5"/>
          <p:cNvPicPr>
            <a:picLocks noGrp="1" noChangeAspect="1"/>
          </p:cNvPicPr>
          <p:nvPr>
            <p:ph idx="1"/>
          </p:nvPr>
        </p:nvPicPr>
        <p:blipFill rotWithShape="1">
          <a:blip r:embed="rId2" cstate="print"/>
          <a:srcRect t="2909"/>
          <a:stretch/>
        </p:blipFill>
        <p:spPr>
          <a:xfrm>
            <a:off x="1331640" y="987574"/>
            <a:ext cx="2780017" cy="3006949"/>
          </a:xfrm>
          <a:prstGeom prst="rect">
            <a:avLst/>
          </a:prstGeom>
        </p:spPr>
      </p:pic>
      <p:pic>
        <p:nvPicPr>
          <p:cNvPr id="5" name="Content Placeholder 4"/>
          <p:cNvPicPr>
            <a:picLocks noGrp="1" noChangeAspect="1"/>
          </p:cNvPicPr>
          <p:nvPr>
            <p:ph sz="half" idx="4294967295"/>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860032" y="1041504"/>
            <a:ext cx="2811264" cy="3795606"/>
          </a:xfrm>
          <a:prstGeom prst="rect">
            <a:avLst/>
          </a:prstGeom>
        </p:spPr>
      </p:pic>
      <p:sp>
        <p:nvSpPr>
          <p:cNvPr id="7" name="TextBox 6"/>
          <p:cNvSpPr txBox="1"/>
          <p:nvPr/>
        </p:nvSpPr>
        <p:spPr>
          <a:xfrm>
            <a:off x="182959" y="3981747"/>
            <a:ext cx="4320479" cy="500137"/>
          </a:xfrm>
          <a:prstGeom prst="rect">
            <a:avLst/>
          </a:prstGeom>
          <a:solidFill>
            <a:srgbClr val="BD582C"/>
          </a:solidFill>
        </p:spPr>
        <p:txBody>
          <a:bodyPr wrap="square" lIns="68580" tIns="34290" rIns="68580" bIns="34290" rtlCol="0">
            <a:spAutoFit/>
          </a:bodyPr>
          <a:lstStyle/>
          <a:p>
            <a:r>
              <a:rPr lang="el-GR" sz="1400" b="1" dirty="0">
                <a:solidFill>
                  <a:schemeClr val="bg1"/>
                </a:solidFill>
              </a:rPr>
              <a:t>Υγρός μετρητής φωταερίου </a:t>
            </a:r>
            <a:r>
              <a:rPr lang="el-GR" sz="1400" dirty="0" smtClean="0">
                <a:solidFill>
                  <a:schemeClr val="bg1"/>
                </a:solidFill>
              </a:rPr>
              <a:t>προέρχεται</a:t>
            </a:r>
            <a:r>
              <a:rPr lang="el-GR" sz="1400" b="1" dirty="0" smtClean="0">
                <a:solidFill>
                  <a:schemeClr val="bg1"/>
                </a:solidFill>
              </a:rPr>
              <a:t> </a:t>
            </a:r>
            <a:r>
              <a:rPr lang="el-GR" sz="1400" dirty="0" smtClean="0">
                <a:solidFill>
                  <a:schemeClr val="bg1"/>
                </a:solidFill>
              </a:rPr>
              <a:t>από </a:t>
            </a:r>
            <a:r>
              <a:rPr lang="el-GR" sz="1400" dirty="0">
                <a:solidFill>
                  <a:schemeClr val="bg1"/>
                </a:solidFill>
              </a:rPr>
              <a:t>τη συλλογή του Βιομηχανικού Μουσείου Φωταερίου της </a:t>
            </a:r>
            <a:r>
              <a:rPr lang="el-GR" sz="1400" dirty="0" smtClean="0">
                <a:solidFill>
                  <a:schemeClr val="bg1"/>
                </a:solidFill>
              </a:rPr>
              <a:t>Αθήνας</a:t>
            </a:r>
          </a:p>
        </p:txBody>
      </p:sp>
      <p:sp>
        <p:nvSpPr>
          <p:cNvPr id="3" name="Rectangle 2"/>
          <p:cNvSpPr/>
          <p:nvPr/>
        </p:nvSpPr>
        <p:spPr>
          <a:xfrm>
            <a:off x="1835695" y="4866501"/>
            <a:ext cx="5472610" cy="276999"/>
          </a:xfrm>
          <a:prstGeom prst="rect">
            <a:avLst/>
          </a:prstGeom>
          <a:solidFill>
            <a:schemeClr val="bg1">
              <a:lumMod val="95000"/>
            </a:schemeClr>
          </a:solidFill>
        </p:spPr>
        <p:txBody>
          <a:bodyPr wrap="square">
            <a:spAutoFit/>
          </a:bodyPr>
          <a:lstStyle/>
          <a:p>
            <a:pPr algn="ctr"/>
            <a:r>
              <a:rPr lang="el-GR" sz="1200" dirty="0">
                <a:solidFill>
                  <a:schemeClr val="tx1">
                    <a:lumMod val="75000"/>
                    <a:lumOff val="25000"/>
                  </a:schemeClr>
                </a:solidFill>
              </a:rPr>
              <a:t>Εικόνες από την πτυχιακή της Ελπίδα - Ναταλία </a:t>
            </a:r>
            <a:r>
              <a:rPr lang="el-GR" sz="1200" dirty="0" err="1">
                <a:solidFill>
                  <a:schemeClr val="tx1">
                    <a:lumMod val="75000"/>
                    <a:lumOff val="25000"/>
                  </a:schemeClr>
                </a:solidFill>
              </a:rPr>
              <a:t>Κατωπόδη</a:t>
            </a:r>
            <a:r>
              <a:rPr lang="el-GR" sz="1200" dirty="0">
                <a:solidFill>
                  <a:schemeClr val="tx1">
                    <a:lumMod val="75000"/>
                    <a:lumOff val="25000"/>
                  </a:schemeClr>
                </a:solidFill>
              </a:rPr>
              <a:t> – </a:t>
            </a:r>
            <a:r>
              <a:rPr lang="el-GR" sz="1200" dirty="0" err="1">
                <a:solidFill>
                  <a:schemeClr val="tx1">
                    <a:lumMod val="75000"/>
                    <a:lumOff val="25000"/>
                  </a:schemeClr>
                </a:solidFill>
              </a:rPr>
              <a:t>Σταμέλου</a:t>
            </a:r>
            <a:r>
              <a:rPr lang="el-GR" sz="1200" dirty="0">
                <a:solidFill>
                  <a:schemeClr val="tx1">
                    <a:lumMod val="75000"/>
                    <a:lumOff val="25000"/>
                  </a:schemeClr>
                </a:solidFill>
              </a:rPr>
              <a:t>, ΤΕΙ </a:t>
            </a:r>
            <a:r>
              <a:rPr lang="el-GR" sz="1200" dirty="0" smtClean="0">
                <a:solidFill>
                  <a:schemeClr val="tx1">
                    <a:lumMod val="75000"/>
                    <a:lumOff val="25000"/>
                  </a:schemeClr>
                </a:solidFill>
              </a:rPr>
              <a:t>Αθηνάς</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735327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597819"/>
            <a:ext cx="7772400" cy="1549995"/>
          </a:xfrm>
          <a:solidFill>
            <a:srgbClr val="BD582C"/>
          </a:solidFill>
        </p:spPr>
        <p:txBody>
          <a:bodyPr>
            <a:normAutofit fontScale="90000"/>
          </a:bodyPr>
          <a:lstStyle/>
          <a:p>
            <a:r>
              <a:rPr lang="el-GR" sz="2700" dirty="0">
                <a:solidFill>
                  <a:schemeClr val="bg1"/>
                </a:solidFill>
              </a:rPr>
              <a:t>Για περισσότερες πληροφορίες για τη συγγραφή Δελτίων Συντήρησης και Κατάστασης Διατήρησης και για την τεκμηρίωση των αντικειμένων, βλέπετε το μάθημα για το Εργαστήριο Συντήρησης Μετάλλινων</a:t>
            </a:r>
          </a:p>
        </p:txBody>
      </p:sp>
    </p:spTree>
    <p:extLst>
      <p:ext uri="{BB962C8B-B14F-4D97-AF65-F5344CB8AC3E}">
        <p14:creationId xmlns:p14="http://schemas.microsoft.com/office/powerpoint/2010/main" val="779399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Τύπος και Τεχνική/</a:t>
            </a:r>
            <a:r>
              <a:rPr lang="el-GR" dirty="0" err="1" smtClean="0"/>
              <a:t>ές</a:t>
            </a:r>
            <a:r>
              <a:rPr lang="el-GR" dirty="0" smtClean="0"/>
              <a:t> Κατασκευής</a:t>
            </a:r>
            <a:r>
              <a:rPr lang="en-US" dirty="0" smtClean="0"/>
              <a:t>;</a:t>
            </a:r>
            <a:endParaRPr lang="el-GR" dirty="0"/>
          </a:p>
        </p:txBody>
      </p:sp>
      <p:sp>
        <p:nvSpPr>
          <p:cNvPr id="5" name="Text Placeholder 4"/>
          <p:cNvSpPr>
            <a:spLocks noGrp="1"/>
          </p:cNvSpPr>
          <p:nvPr>
            <p:ph idx="1"/>
          </p:nvPr>
        </p:nvSpPr>
        <p:spPr>
          <a:xfrm>
            <a:off x="6228184" y="599261"/>
            <a:ext cx="2736304" cy="3675856"/>
          </a:xfrm>
        </p:spPr>
        <p:txBody>
          <a:bodyPr>
            <a:noAutofit/>
          </a:bodyPr>
          <a:lstStyle/>
          <a:p>
            <a:pPr marL="0" indent="0">
              <a:buNone/>
            </a:pPr>
            <a:r>
              <a:rPr lang="el-GR" sz="2000" dirty="0" smtClean="0">
                <a:solidFill>
                  <a:schemeClr val="bg1"/>
                </a:solidFill>
              </a:rPr>
              <a:t>Μερικές φόρες προ της συντήρησης η οπτική παρατήρηση μπορεί με ευκολία να ταχτοποιήσει τον τύπο του μετάλλου και την τεχνική κατασκευής. Το αντικείμενο των φωτογραφιών είναι ένα </a:t>
            </a:r>
            <a:r>
              <a:rPr lang="el-GR" sz="2000" dirty="0" err="1" smtClean="0">
                <a:solidFill>
                  <a:schemeClr val="bg1"/>
                </a:solidFill>
              </a:rPr>
              <a:t>χυτευμένο</a:t>
            </a:r>
            <a:r>
              <a:rPr lang="el-GR" sz="2000" dirty="0" smtClean="0">
                <a:solidFill>
                  <a:schemeClr val="bg1"/>
                </a:solidFill>
              </a:rPr>
              <a:t> κράμα χαλκού.</a:t>
            </a:r>
            <a:endParaRPr lang="el-GR" sz="2000" dirty="0">
              <a:solidFill>
                <a:schemeClr val="bg1"/>
              </a:solidFill>
            </a:endParaRPr>
          </a:p>
        </p:txBody>
      </p:sp>
      <p:sp>
        <p:nvSpPr>
          <p:cNvPr id="13" name="Text Placeholder 12"/>
          <p:cNvSpPr>
            <a:spLocks noGrp="1"/>
          </p:cNvSpPr>
          <p:nvPr>
            <p:ph type="body" sz="quarter" idx="4294967295"/>
          </p:nvPr>
        </p:nvSpPr>
        <p:spPr>
          <a:xfrm>
            <a:off x="3296003" y="4135201"/>
            <a:ext cx="2448272" cy="481012"/>
          </a:xfrm>
        </p:spPr>
        <p:txBody>
          <a:bodyPr>
            <a:noAutofit/>
          </a:bodyPr>
          <a:lstStyle/>
          <a:p>
            <a:pPr marL="0" indent="0" algn="ctr">
              <a:buNone/>
            </a:pPr>
            <a:r>
              <a:rPr lang="el-GR" sz="2000" dirty="0" smtClean="0"/>
              <a:t>Μετά τη συντήρηση</a:t>
            </a:r>
            <a:endParaRPr lang="el-GR" sz="2000" dirty="0"/>
          </a:p>
        </p:txBody>
      </p:sp>
      <p:sp>
        <p:nvSpPr>
          <p:cNvPr id="3" name="TextBox 2"/>
          <p:cNvSpPr txBox="1"/>
          <p:nvPr/>
        </p:nvSpPr>
        <p:spPr>
          <a:xfrm>
            <a:off x="539551" y="4594937"/>
            <a:ext cx="5008848" cy="284693"/>
          </a:xfrm>
          <a:prstGeom prst="rect">
            <a:avLst/>
          </a:prstGeom>
          <a:solidFill>
            <a:schemeClr val="bg1">
              <a:lumMod val="95000"/>
            </a:schemeClr>
          </a:solidFill>
        </p:spPr>
        <p:txBody>
          <a:bodyPr wrap="square" lIns="68580" tIns="34290" rIns="68580" bIns="34290" rtlCol="0">
            <a:spAutoFit/>
          </a:bodyPr>
          <a:lstStyle/>
          <a:p>
            <a:r>
              <a:rPr lang="en-US" sz="1400" dirty="0" smtClean="0">
                <a:solidFill>
                  <a:schemeClr val="tx1">
                    <a:lumMod val="75000"/>
                    <a:lumOff val="25000"/>
                  </a:schemeClr>
                </a:solidFill>
              </a:rPr>
              <a:t>© </a:t>
            </a:r>
            <a:r>
              <a:rPr lang="el-GR" sz="1400" dirty="0" smtClean="0">
                <a:solidFill>
                  <a:schemeClr val="tx1">
                    <a:lumMod val="75000"/>
                    <a:lumOff val="25000"/>
                  </a:schemeClr>
                </a:solidFill>
              </a:rPr>
              <a:t>Βιομηχανικό Μουσείο Σύρου </a:t>
            </a:r>
            <a:r>
              <a:rPr lang="en-US" sz="1400" dirty="0" smtClean="0">
                <a:solidFill>
                  <a:schemeClr val="tx1">
                    <a:lumMod val="75000"/>
                    <a:lumOff val="25000"/>
                  </a:schemeClr>
                </a:solidFill>
              </a:rPr>
              <a:t>(</a:t>
            </a:r>
            <a:r>
              <a:rPr lang="el-GR" sz="1400" dirty="0" smtClean="0">
                <a:solidFill>
                  <a:schemeClr val="tx1">
                    <a:lumMod val="75000"/>
                    <a:lumOff val="25000"/>
                  </a:schemeClr>
                </a:solidFill>
              </a:rPr>
              <a:t>Δήμος  Σύρου</a:t>
            </a:r>
            <a:r>
              <a:rPr lang="en-US" sz="1400" dirty="0" smtClean="0">
                <a:solidFill>
                  <a:schemeClr val="tx1">
                    <a:lumMod val="75000"/>
                    <a:lumOff val="25000"/>
                  </a:schemeClr>
                </a:solidFill>
              </a:rPr>
              <a:t>) </a:t>
            </a:r>
            <a:r>
              <a:rPr lang="el-GR" sz="1400" dirty="0" smtClean="0">
                <a:solidFill>
                  <a:schemeClr val="tx1">
                    <a:lumMod val="75000"/>
                    <a:lumOff val="25000"/>
                  </a:schemeClr>
                </a:solidFill>
              </a:rPr>
              <a:t>και </a:t>
            </a:r>
            <a:r>
              <a:rPr lang="en-US" sz="1400" dirty="0" smtClean="0">
                <a:solidFill>
                  <a:schemeClr val="tx1">
                    <a:lumMod val="75000"/>
                    <a:lumOff val="25000"/>
                  </a:schemeClr>
                </a:solidFill>
              </a:rPr>
              <a:t>TEI </a:t>
            </a:r>
            <a:r>
              <a:rPr lang="el-GR" sz="1400" dirty="0" smtClean="0">
                <a:solidFill>
                  <a:schemeClr val="tx1">
                    <a:lumMod val="75000"/>
                    <a:lumOff val="25000"/>
                  </a:schemeClr>
                </a:solidFill>
              </a:rPr>
              <a:t>Αθήνας</a:t>
            </a:r>
            <a:r>
              <a:rPr lang="en-US" sz="1400" dirty="0" smtClean="0">
                <a:solidFill>
                  <a:schemeClr val="tx1">
                    <a:lumMod val="75000"/>
                    <a:lumOff val="25000"/>
                  </a:schemeClr>
                </a:solidFill>
              </a:rPr>
              <a:t> </a:t>
            </a:r>
            <a:endParaRPr lang="el-GR" sz="1400" dirty="0">
              <a:solidFill>
                <a:schemeClr val="tx1">
                  <a:lumMod val="75000"/>
                  <a:lumOff val="25000"/>
                </a:schemeClr>
              </a:solidFill>
            </a:endParaRPr>
          </a:p>
        </p:txBody>
      </p:sp>
      <p:pic>
        <p:nvPicPr>
          <p:cNvPr id="9" name="Content Placeholder 9"/>
          <p:cNvPicPr>
            <a:picLocks noChangeAspect="1"/>
          </p:cNvPicPr>
          <p:nvPr/>
        </p:nvPicPr>
        <p:blipFill rotWithShape="1">
          <a:blip r:embed="rId2" cstate="print">
            <a:extLst>
              <a:ext uri="{28A0092B-C50C-407E-A947-70E740481C1C}">
                <a14:useLocalDpi xmlns:a14="http://schemas.microsoft.com/office/drawing/2010/main" val="0"/>
              </a:ext>
            </a:extLst>
          </a:blip>
          <a:srcRect l="14041" r="11035" b="5974"/>
          <a:stretch/>
        </p:blipFill>
        <p:spPr>
          <a:xfrm>
            <a:off x="539551" y="1491631"/>
            <a:ext cx="2805203" cy="2639471"/>
          </a:xfrm>
          <a:prstGeom prst="rect">
            <a:avLst/>
          </a:prstGeom>
        </p:spPr>
      </p:pic>
      <p:pic>
        <p:nvPicPr>
          <p:cNvPr id="11" name="Content Placeholder 14"/>
          <p:cNvPicPr>
            <a:picLocks noChangeAspect="1"/>
          </p:cNvPicPr>
          <p:nvPr/>
        </p:nvPicPr>
        <p:blipFill rotWithShape="1">
          <a:blip r:embed="rId3" cstate="print">
            <a:extLst>
              <a:ext uri="{28A0092B-C50C-407E-A947-70E740481C1C}">
                <a14:useLocalDpi xmlns:a14="http://schemas.microsoft.com/office/drawing/2010/main" val="0"/>
              </a:ext>
            </a:extLst>
          </a:blip>
          <a:srcRect b="3973"/>
          <a:stretch/>
        </p:blipFill>
        <p:spPr>
          <a:xfrm>
            <a:off x="3491879" y="1491632"/>
            <a:ext cx="2056520" cy="2627596"/>
          </a:xfrm>
          <a:prstGeom prst="rect">
            <a:avLst/>
          </a:prstGeom>
        </p:spPr>
      </p:pic>
    </p:spTree>
    <p:extLst>
      <p:ext uri="{BB962C8B-B14F-4D97-AF65-F5344CB8AC3E}">
        <p14:creationId xmlns:p14="http://schemas.microsoft.com/office/powerpoint/2010/main" val="4029165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tabLst>
                <a:tab pos="1343025" algn="l"/>
              </a:tabLst>
            </a:pPr>
            <a:r>
              <a:rPr lang="el-GR" sz="2600" dirty="0" smtClean="0"/>
              <a:t>Η σημασία των αντικειμένων με Προέλευση</a:t>
            </a:r>
            <a:r>
              <a:rPr lang="en-US" sz="2600" dirty="0" smtClean="0"/>
              <a:t>: </a:t>
            </a:r>
            <a:r>
              <a:rPr lang="el-GR" sz="2600" dirty="0" smtClean="0"/>
              <a:t>Μελέτες </a:t>
            </a:r>
            <a:r>
              <a:rPr lang="el-GR" sz="2600" dirty="0"/>
              <a:t>Συντήρησης Μετάλλινων Αντικειμένων</a:t>
            </a:r>
          </a:p>
        </p:txBody>
      </p:sp>
      <p:sp>
        <p:nvSpPr>
          <p:cNvPr id="3" name="Content Placeholder 2"/>
          <p:cNvSpPr>
            <a:spLocks noGrp="1"/>
          </p:cNvSpPr>
          <p:nvPr>
            <p:ph idx="1"/>
          </p:nvPr>
        </p:nvSpPr>
        <p:spPr>
          <a:xfrm>
            <a:off x="323528" y="1200150"/>
            <a:ext cx="5544616" cy="3675856"/>
          </a:xfrm>
        </p:spPr>
        <p:txBody>
          <a:bodyPr>
            <a:noAutofit/>
          </a:bodyPr>
          <a:lstStyle/>
          <a:p>
            <a:r>
              <a:rPr lang="el-GR" sz="1800" dirty="0" smtClean="0"/>
              <a:t>Η σημασία της ακαδημαϊκής μελέτης τεχνουργημάτων που βρίσκονται σε ασφαλές πλαίσιο.</a:t>
            </a:r>
            <a:endParaRPr lang="en-US" sz="1800" dirty="0" smtClean="0"/>
          </a:p>
          <a:p>
            <a:r>
              <a:rPr lang="el-GR" sz="1800" dirty="0" smtClean="0"/>
              <a:t>Αυτό το επιχρυσωμένο μπρούτζινο αγαλματίδιο βρέθηκε στο νότιο τομέα της πόλης</a:t>
            </a:r>
            <a:r>
              <a:rPr lang="en-US" sz="1800" dirty="0" smtClean="0"/>
              <a:t> Ugarit</a:t>
            </a:r>
            <a:r>
              <a:rPr lang="el-GR" sz="1800" dirty="0" smtClean="0"/>
              <a:t>, το οποίο είναι το αρχαίο όνομα της Καναανιτικής πόλης που αντιστοιχεί στην αρχαιολογική θέση</a:t>
            </a:r>
            <a:r>
              <a:rPr lang="en-US" sz="1800" dirty="0" smtClean="0"/>
              <a:t> </a:t>
            </a:r>
            <a:r>
              <a:rPr lang="en-US" sz="1800" dirty="0" err="1"/>
              <a:t>Ras</a:t>
            </a:r>
            <a:r>
              <a:rPr lang="en-US" sz="1800" dirty="0"/>
              <a:t> </a:t>
            </a:r>
            <a:r>
              <a:rPr lang="en-US" sz="1800" dirty="0" err="1"/>
              <a:t>Shamra</a:t>
            </a:r>
            <a:r>
              <a:rPr lang="en-US" sz="1800" dirty="0"/>
              <a:t>, </a:t>
            </a:r>
            <a:r>
              <a:rPr lang="el-GR" sz="1800" dirty="0" smtClean="0"/>
              <a:t>στη μεσογειακή ακτογραμμή της Συρίας</a:t>
            </a:r>
            <a:r>
              <a:rPr lang="en-US" sz="1800" dirty="0" smtClean="0"/>
              <a:t>. </a:t>
            </a:r>
            <a:r>
              <a:rPr lang="el-GR" sz="1800" dirty="0" smtClean="0"/>
              <a:t>Η θέση ανασκάφηκε για πρώτη φορά το 1929 από τον Γάλλο αρχαιολόγο </a:t>
            </a:r>
            <a:r>
              <a:rPr lang="en-US" sz="1800" dirty="0" smtClean="0"/>
              <a:t>Claude Schaeffer</a:t>
            </a:r>
            <a:r>
              <a:rPr lang="el-GR" sz="1800" dirty="0" smtClean="0"/>
              <a:t> που πρότεινε μετά από δεκαετίες ερευνών ότι η πόλη λειτουργούσε ως σύνδεσμος της Μέσης ανατολής με τους Αιγιακούς πολιτισμούς.</a:t>
            </a:r>
            <a:r>
              <a:rPr lang="en-US" sz="1800" dirty="0" smtClean="0"/>
              <a:t> </a:t>
            </a:r>
          </a:p>
          <a:p>
            <a:endParaRPr lang="en-US" sz="1800" dirty="0" smtClean="0"/>
          </a:p>
        </p:txBody>
      </p:sp>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6300000" y="627534"/>
            <a:ext cx="2627784" cy="3503098"/>
          </a:xfrm>
        </p:spPr>
      </p:pic>
      <p:sp>
        <p:nvSpPr>
          <p:cNvPr id="6" name="TextBox 5"/>
          <p:cNvSpPr txBox="1"/>
          <p:nvPr/>
        </p:nvSpPr>
        <p:spPr>
          <a:xfrm>
            <a:off x="6300192" y="4155926"/>
            <a:ext cx="2628000" cy="207749"/>
          </a:xfrm>
          <a:prstGeom prst="rect">
            <a:avLst/>
          </a:prstGeom>
          <a:solidFill>
            <a:schemeClr val="bg1">
              <a:lumMod val="95000"/>
            </a:schemeClr>
          </a:solidFill>
          <a:ln>
            <a:noFill/>
          </a:ln>
        </p:spPr>
        <p:txBody>
          <a:bodyPr wrap="square" lIns="68580" tIns="34290" rIns="68580" bIns="34290" rtlCol="0">
            <a:spAutoFit/>
          </a:bodyPr>
          <a:lstStyle/>
          <a:p>
            <a:r>
              <a:rPr lang="el-GR" sz="900" dirty="0">
                <a:solidFill>
                  <a:schemeClr val="tx1">
                    <a:lumMod val="75000"/>
                    <a:lumOff val="25000"/>
                  </a:schemeClr>
                </a:solidFill>
              </a:rPr>
              <a:t>©Εθνικό Αρχαιολογικό Μουσείο Δαμασκού, Συρία</a:t>
            </a:r>
          </a:p>
        </p:txBody>
      </p:sp>
    </p:spTree>
    <p:extLst>
      <p:ext uri="{BB962C8B-B14F-4D97-AF65-F5344CB8AC3E}">
        <p14:creationId xmlns:p14="http://schemas.microsoft.com/office/powerpoint/2010/main" val="13445744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600" dirty="0" smtClean="0"/>
              <a:t>Δεοντολογία στην Έρευνα και τη Δημοσίευση παράνομης πολιτιστικής ιδιοκτησίας</a:t>
            </a:r>
            <a:endParaRPr lang="el-GR" sz="2600" dirty="0"/>
          </a:p>
        </p:txBody>
      </p:sp>
      <p:sp>
        <p:nvSpPr>
          <p:cNvPr id="3" name="Content Placeholder 2"/>
          <p:cNvSpPr>
            <a:spLocks noGrp="1"/>
          </p:cNvSpPr>
          <p:nvPr>
            <p:ph idx="1"/>
          </p:nvPr>
        </p:nvSpPr>
        <p:spPr>
          <a:xfrm>
            <a:off x="323528" y="1275606"/>
            <a:ext cx="5616624" cy="3867894"/>
          </a:xfrm>
        </p:spPr>
        <p:txBody>
          <a:bodyPr>
            <a:noAutofit/>
          </a:bodyPr>
          <a:lstStyle/>
          <a:p>
            <a:r>
              <a:rPr lang="el-GR" sz="1900" dirty="0" smtClean="0"/>
              <a:t>Τα περισσότερα μουσεία έχουν αρχαιότητες με άγνωστη προέλευση και έχουν αποκτηθεί από δωρεές ιδιωτών συλλεκτών ή με αγορά. Θεωρείται ότι το 80% των αρχαιοτήτων που εμφανίζονται για πώληση στη διεθνής αγορά, προέρχεται από λαθραίες και παράνομες ανασκαφές.</a:t>
            </a:r>
            <a:endParaRPr lang="el-GR" sz="1900" dirty="0"/>
          </a:p>
          <a:p>
            <a:r>
              <a:rPr lang="el-GR" sz="1900" dirty="0" smtClean="0"/>
              <a:t>Το αποτέλεσμα είναι ότι πολλά μουσεία με τέτοιου είδους συλλογές ζητούν από τους συντηρητές και τους επιστήμονες της συντήρησης να διεξάγουν τεχνικές και επιστημονικές αναλύσεις για να προσδιοριστεί η προέλευση ή να πιστοποιηθεί η αυθεντικότητα. </a:t>
            </a:r>
            <a:endParaRPr lang="el-GR" sz="1900" dirty="0"/>
          </a:p>
        </p:txBody>
      </p:sp>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6156176" y="555526"/>
            <a:ext cx="2891759" cy="3528392"/>
          </a:xfrm>
        </p:spPr>
      </p:pic>
      <p:sp>
        <p:nvSpPr>
          <p:cNvPr id="6" name="TextBox 5"/>
          <p:cNvSpPr txBox="1"/>
          <p:nvPr/>
        </p:nvSpPr>
        <p:spPr>
          <a:xfrm>
            <a:off x="6372200" y="3939902"/>
            <a:ext cx="2504485" cy="284693"/>
          </a:xfrm>
          <a:prstGeom prst="rect">
            <a:avLst/>
          </a:prstGeom>
          <a:solidFill>
            <a:schemeClr val="bg1">
              <a:lumMod val="95000"/>
            </a:schemeClr>
          </a:solidFill>
        </p:spPr>
        <p:txBody>
          <a:bodyPr wrap="square" lIns="68580" tIns="34290" rIns="68580" bIns="34290" rtlCol="0">
            <a:spAutoFit/>
          </a:bodyPr>
          <a:lstStyle/>
          <a:p>
            <a:pPr algn="ctr"/>
            <a:r>
              <a:rPr lang="en-US" sz="1400" dirty="0" smtClean="0">
                <a:hlinkClick r:id="rId3"/>
              </a:rPr>
              <a:t>witnessthepast.gr</a:t>
            </a:r>
            <a:endParaRPr lang="el-GR" sz="1400" dirty="0"/>
          </a:p>
        </p:txBody>
      </p:sp>
    </p:spTree>
    <p:extLst>
      <p:ext uri="{BB962C8B-B14F-4D97-AF65-F5344CB8AC3E}">
        <p14:creationId xmlns:p14="http://schemas.microsoft.com/office/powerpoint/2010/main" val="442210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altLang="el-GR" sz="2800" dirty="0">
                <a:latin typeface="+mn-lt"/>
              </a:rPr>
              <a:t>Πιστοποίηση αρχαιοτήτων άγνωστης προέλευσης: </a:t>
            </a:r>
            <a:r>
              <a:rPr lang="en-US" altLang="el-GR" sz="2800" dirty="0" smtClean="0">
                <a:latin typeface="+mn-lt"/>
              </a:rPr>
              <a:t/>
            </a:r>
            <a:br>
              <a:rPr lang="en-US" altLang="el-GR" sz="2800" dirty="0" smtClean="0">
                <a:latin typeface="+mn-lt"/>
              </a:rPr>
            </a:br>
            <a:r>
              <a:rPr lang="el-GR" altLang="el-GR" sz="2800" dirty="0" smtClean="0">
                <a:latin typeface="+mn-lt"/>
              </a:rPr>
              <a:t>Τεχνικές</a:t>
            </a:r>
            <a:r>
              <a:rPr lang="el-GR" altLang="el-GR" sz="2800" dirty="0">
                <a:latin typeface="+mn-lt"/>
              </a:rPr>
              <a:t>, πρακτικές εργαστηρίου και ηθικά θέματα</a:t>
            </a:r>
            <a:endParaRPr lang="el-GR" sz="2800" dirty="0">
              <a:latin typeface="+mn-lt"/>
            </a:endParaRPr>
          </a:p>
        </p:txBody>
      </p:sp>
      <p:sp>
        <p:nvSpPr>
          <p:cNvPr id="5" name="Content Placeholder 4"/>
          <p:cNvSpPr>
            <a:spLocks noGrp="1"/>
          </p:cNvSpPr>
          <p:nvPr>
            <p:ph idx="1"/>
          </p:nvPr>
        </p:nvSpPr>
        <p:spPr/>
        <p:txBody>
          <a:bodyPr>
            <a:noAutofit/>
          </a:bodyPr>
          <a:lstStyle/>
          <a:p>
            <a:r>
              <a:rPr lang="el-GR" sz="2000" dirty="0" smtClean="0"/>
              <a:t>Στη συντήρηση γίνεται μεγάλη συζήτηση, αν είναι ηθικά δεοντολογικό για τους συντηρητές να ασχολούνται με παράνομες αρχαιότητες. Ωστόσο, το μεγαλύτερο πρόβλημα είναι η δημοσίευση τέτοιων αντικειμένων, ως μία τακτική των μουσείων για να τα νομιμοποιούν. </a:t>
            </a:r>
            <a:endParaRPr lang="en-GB" sz="2000" dirty="0" smtClean="0"/>
          </a:p>
          <a:p>
            <a:r>
              <a:rPr lang="el-GR" sz="2000" dirty="0" smtClean="0"/>
              <a:t>Πολλοί αρχαιολόγοι πιστεύουν ότι μία άγνωστης προέλευσης αρχαιότητα δεν πρέπει ποτέ να δημοσιεύται ή να αναφέρεται ως αναφορά έντυπα, καθώς μία τέτοια ενέργια έμμεσα στηρίζει την παράνομη διακίνηση αρχαιοτήτων. </a:t>
            </a:r>
            <a:r>
              <a:rPr lang="en-GB" sz="2000" dirty="0" smtClean="0"/>
              <a:t> </a:t>
            </a:r>
          </a:p>
          <a:p>
            <a:r>
              <a:rPr lang="el-GR" sz="2000" dirty="0" smtClean="0"/>
              <a:t>Τα Μουσεία πιστεύουν ότι η τεχνική και/ή επιστημονική μελέτη των συντηρητών για τέτοια αντικείμενα βοηθά στη μάχη κατά της εγκληματικής δραστηριότητας μέσα από την ταυτοποίηση πλαστών και κίβδηλων.</a:t>
            </a:r>
            <a:endParaRPr lang="el-GR" sz="2000" dirty="0"/>
          </a:p>
        </p:txBody>
      </p:sp>
    </p:spTree>
    <p:extLst>
      <p:ext uri="{BB962C8B-B14F-4D97-AF65-F5344CB8AC3E}">
        <p14:creationId xmlns:p14="http://schemas.microsoft.com/office/powerpoint/2010/main" val="33640284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normAutofit fontScale="90000"/>
          </a:bodyPr>
          <a:lstStyle/>
          <a:p>
            <a:r>
              <a:rPr lang="el-GR" altLang="el-GR" sz="2700" dirty="0" smtClean="0"/>
              <a:t>Κίβδηλα</a:t>
            </a:r>
            <a:r>
              <a:rPr lang="en-US" altLang="el-GR" sz="2700" dirty="0" smtClean="0"/>
              <a:t> </a:t>
            </a:r>
            <a:r>
              <a:rPr lang="en-GB" altLang="el-GR" sz="2700" dirty="0" smtClean="0"/>
              <a:t>+ </a:t>
            </a:r>
            <a:r>
              <a:rPr lang="el-GR" altLang="el-GR" sz="2700" dirty="0" smtClean="0"/>
              <a:t>παράνομη </a:t>
            </a:r>
            <a:r>
              <a:rPr lang="el-GR" altLang="el-GR" sz="2700" dirty="0"/>
              <a:t>διακίνηση αρχαίων τεχνουργημάτων</a:t>
            </a:r>
          </a:p>
        </p:txBody>
      </p:sp>
      <p:sp>
        <p:nvSpPr>
          <p:cNvPr id="440323" name="Rectangle 3"/>
          <p:cNvSpPr>
            <a:spLocks noGrp="1" noChangeArrowheads="1"/>
          </p:cNvSpPr>
          <p:nvPr>
            <p:ph idx="1"/>
          </p:nvPr>
        </p:nvSpPr>
        <p:spPr/>
        <p:txBody>
          <a:bodyPr>
            <a:noAutofit/>
          </a:bodyPr>
          <a:lstStyle/>
          <a:p>
            <a:pPr marL="0" indent="0">
              <a:buNone/>
            </a:pPr>
            <a:r>
              <a:rPr lang="el-GR" altLang="el-GR" sz="1900" dirty="0" smtClean="0"/>
              <a:t>Η εμφάνιση των πλαστών και των κίβδηλων στην αγορά της τέχνης συνδέεται συνήθως με τις παράνομες ανασκαφές και το παράνομο εμπόριο των αρχαιολογικών τεχνουργημάτων. Χωρίς την εύρεση ενός ορθά τεκμηριωμένου σημείου εύρεσης, πολλές φορές είναι αδύνατη η διάκριση του αυθεντικού από το μη αυθεντικό. </a:t>
            </a:r>
          </a:p>
          <a:p>
            <a:pPr marL="0" indent="0">
              <a:buNone/>
            </a:pPr>
            <a:r>
              <a:rPr lang="el-GR" altLang="el-GR" sz="1900" dirty="0" smtClean="0"/>
              <a:t>Σήμερα, υπολογίζεται ότι περισσότερο από το 40% όλων των αντικειμένων μουσειακών συλλογών αποτελείται από πλαστά ή κίβδηλα. </a:t>
            </a:r>
            <a:endParaRPr lang="el-GR" altLang="el-GR" sz="1900" dirty="0"/>
          </a:p>
          <a:p>
            <a:pPr marL="0" indent="0">
              <a:buNone/>
            </a:pPr>
            <a:endParaRPr lang="el-GR" altLang="el-GR" sz="1900" dirty="0"/>
          </a:p>
        </p:txBody>
      </p:sp>
      <p:sp>
        <p:nvSpPr>
          <p:cNvPr id="440332" name="Rectangle 12"/>
          <p:cNvSpPr>
            <a:spLocks noChangeArrowheads="1"/>
          </p:cNvSpPr>
          <p:nvPr/>
        </p:nvSpPr>
        <p:spPr bwMode="auto">
          <a:xfrm>
            <a:off x="5148064" y="480466"/>
            <a:ext cx="2376264" cy="371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lstStyle>
            <a:lvl1pPr marL="342900" indent="-342900">
              <a:spcBef>
                <a:spcPct val="20000"/>
              </a:spcBef>
              <a:buClr>
                <a:schemeClr val="hlink"/>
              </a:buClr>
              <a:buFont typeface="Wingdings" panose="05000000000000000000" pitchFamily="2" charset="2"/>
              <a:buBlip>
                <a:blip r:embed="rId2"/>
              </a:buBlip>
              <a:defRPr sz="3200">
                <a:solidFill>
                  <a:schemeClr val="tx1"/>
                </a:solidFill>
                <a:effectLst>
                  <a:outerShdw blurRad="38100" dist="38100" dir="2700000" algn="tl">
                    <a:srgbClr val="800000"/>
                  </a:outerShdw>
                </a:effectLst>
                <a:latin typeface="Verdana" panose="020B0604030504040204" pitchFamily="34" charset="0"/>
              </a:defRPr>
            </a:lvl1pPr>
            <a:lvl2pPr marL="742950" indent="-285750">
              <a:spcBef>
                <a:spcPct val="20000"/>
              </a:spcBef>
              <a:buChar char="–"/>
              <a:defRPr sz="2800">
                <a:solidFill>
                  <a:schemeClr val="tx1"/>
                </a:solidFill>
                <a:effectLst>
                  <a:outerShdw blurRad="38100" dist="38100" dir="2700000" algn="tl">
                    <a:srgbClr val="800000"/>
                  </a:outerShdw>
                </a:effectLst>
                <a:latin typeface="Verdana" panose="020B060403050404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effectLst>
                  <a:outerShdw blurRad="38100" dist="38100" dir="2700000" algn="tl">
                    <a:srgbClr val="800000"/>
                  </a:outerShdw>
                </a:effectLst>
                <a:latin typeface="Verdana" panose="020B0604030504040204" pitchFamily="34" charset="0"/>
              </a:defRPr>
            </a:lvl3pPr>
            <a:lvl4pPr marL="1600200" indent="-228600">
              <a:spcBef>
                <a:spcPct val="20000"/>
              </a:spcBef>
              <a:buChar char="–"/>
              <a:defRPr sz="2000">
                <a:solidFill>
                  <a:schemeClr val="tx1"/>
                </a:solidFill>
                <a:effectLst>
                  <a:outerShdw blurRad="38100" dist="38100" dir="2700000" algn="tl">
                    <a:srgbClr val="800000"/>
                  </a:outerShdw>
                </a:effectLst>
                <a:latin typeface="Verdana" panose="020B060403050404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9pPr>
          </a:lstStyle>
          <a:p>
            <a:pPr marL="0" indent="0">
              <a:spcBef>
                <a:spcPts val="600"/>
              </a:spcBef>
              <a:buClr>
                <a:schemeClr val="bg1"/>
              </a:buClr>
              <a:buNone/>
            </a:pPr>
            <a:r>
              <a:rPr lang="el-GR" altLang="el-GR" sz="1400" b="1" dirty="0">
                <a:solidFill>
                  <a:schemeClr val="bg1"/>
                </a:solidFill>
                <a:effectLst/>
                <a:latin typeface="+mn-lt"/>
              </a:rPr>
              <a:t>ΠΑΡΑΔΕΙΓΜΑ</a:t>
            </a:r>
            <a:endParaRPr lang="en-GB" altLang="el-GR" sz="1400" b="1" dirty="0">
              <a:solidFill>
                <a:schemeClr val="bg1"/>
              </a:solidFill>
              <a:effectLst/>
              <a:latin typeface="+mn-lt"/>
            </a:endParaRPr>
          </a:p>
          <a:p>
            <a:pPr marL="85725" indent="-85725">
              <a:spcBef>
                <a:spcPts val="600"/>
              </a:spcBef>
              <a:buClr>
                <a:schemeClr val="bg1"/>
              </a:buClr>
              <a:buFont typeface="Arial" panose="020B0604020202020204" pitchFamily="34" charset="0"/>
              <a:buChar char="•"/>
              <a:tabLst>
                <a:tab pos="85725" algn="l"/>
              </a:tabLst>
            </a:pPr>
            <a:r>
              <a:rPr lang="el-GR" altLang="el-GR" sz="1400" dirty="0">
                <a:solidFill>
                  <a:schemeClr val="bg1"/>
                </a:solidFill>
                <a:effectLst/>
                <a:latin typeface="+mn-lt"/>
              </a:rPr>
              <a:t>Τα Κυκλαδικά ειδώλια</a:t>
            </a:r>
            <a:endParaRPr lang="en-GB" altLang="el-GR" sz="1400" dirty="0">
              <a:solidFill>
                <a:schemeClr val="bg1"/>
              </a:solidFill>
              <a:effectLst/>
              <a:latin typeface="+mn-lt"/>
            </a:endParaRPr>
          </a:p>
          <a:p>
            <a:pPr marL="85725" indent="-85725">
              <a:spcBef>
                <a:spcPts val="600"/>
              </a:spcBef>
              <a:buClr>
                <a:schemeClr val="bg1"/>
              </a:buClr>
              <a:buFont typeface="Arial" panose="020B0604020202020204" pitchFamily="34" charset="0"/>
              <a:buChar char="•"/>
              <a:tabLst>
                <a:tab pos="85725" algn="l"/>
              </a:tabLst>
            </a:pPr>
            <a:r>
              <a:rPr lang="el-GR" altLang="el-GR" sz="1400" dirty="0">
                <a:solidFill>
                  <a:schemeClr val="bg1"/>
                </a:solidFill>
                <a:effectLst/>
                <a:latin typeface="+mn-lt"/>
              </a:rPr>
              <a:t>Χρονολογούνται από την 3</a:t>
            </a:r>
            <a:r>
              <a:rPr lang="el-GR" altLang="el-GR" sz="1400" baseline="30000" dirty="0">
                <a:solidFill>
                  <a:schemeClr val="bg1"/>
                </a:solidFill>
                <a:effectLst/>
                <a:latin typeface="+mn-lt"/>
              </a:rPr>
              <a:t>η</a:t>
            </a:r>
            <a:r>
              <a:rPr lang="el-GR" altLang="el-GR" sz="1400" dirty="0">
                <a:solidFill>
                  <a:schemeClr val="bg1"/>
                </a:solidFill>
                <a:effectLst/>
                <a:latin typeface="+mn-lt"/>
              </a:rPr>
              <a:t> χιλιετία π.Χ. </a:t>
            </a:r>
            <a:endParaRPr lang="en-US" altLang="el-GR" sz="1400" dirty="0">
              <a:solidFill>
                <a:schemeClr val="bg1"/>
              </a:solidFill>
              <a:effectLst/>
              <a:latin typeface="+mn-lt"/>
            </a:endParaRPr>
          </a:p>
          <a:p>
            <a:pPr marL="85725" indent="-85725">
              <a:spcBef>
                <a:spcPts val="600"/>
              </a:spcBef>
              <a:buClr>
                <a:schemeClr val="bg1"/>
              </a:buClr>
              <a:buFont typeface="Arial" panose="020B0604020202020204" pitchFamily="34" charset="0"/>
              <a:buChar char="•"/>
              <a:tabLst>
                <a:tab pos="85725" algn="l"/>
              </a:tabLst>
            </a:pPr>
            <a:r>
              <a:rPr lang="el-GR" altLang="el-GR" sz="1400" dirty="0">
                <a:solidFill>
                  <a:schemeClr val="bg1"/>
                </a:solidFill>
                <a:effectLst/>
                <a:latin typeface="+mn-lt"/>
              </a:rPr>
              <a:t>Στις αρχές του 20 ου αι. κίνησαν το ενδιαφέρον των συλλεκτών</a:t>
            </a:r>
            <a:endParaRPr lang="en-US" altLang="el-GR" sz="1400" dirty="0">
              <a:solidFill>
                <a:schemeClr val="bg1"/>
              </a:solidFill>
              <a:effectLst/>
              <a:latin typeface="+mn-lt"/>
            </a:endParaRPr>
          </a:p>
          <a:p>
            <a:pPr marL="85725" indent="-85725">
              <a:spcBef>
                <a:spcPts val="600"/>
              </a:spcBef>
              <a:buClr>
                <a:schemeClr val="bg1"/>
              </a:buClr>
              <a:buFont typeface="Arial" panose="020B0604020202020204" pitchFamily="34" charset="0"/>
              <a:buChar char="•"/>
              <a:tabLst>
                <a:tab pos="85725" algn="l"/>
              </a:tabLst>
            </a:pPr>
            <a:r>
              <a:rPr lang="el-GR" altLang="el-GR" sz="1400" dirty="0">
                <a:solidFill>
                  <a:schemeClr val="bg1"/>
                </a:solidFill>
                <a:effectLst/>
                <a:latin typeface="+mn-lt"/>
              </a:rPr>
              <a:t>Οι Κυκλάδες έγινα πεδίο παράνομων ανασκαφών που κατέστρεψαν το 85% των ταφικών αρχείων</a:t>
            </a:r>
            <a:endParaRPr lang="en-US" altLang="el-GR" sz="1400" dirty="0">
              <a:solidFill>
                <a:schemeClr val="bg1"/>
              </a:solidFill>
              <a:effectLst/>
              <a:latin typeface="+mn-lt"/>
            </a:endParaRPr>
          </a:p>
          <a:p>
            <a:pPr marL="85725" indent="-85725">
              <a:spcBef>
                <a:spcPts val="600"/>
              </a:spcBef>
              <a:buClr>
                <a:schemeClr val="bg1"/>
              </a:buClr>
              <a:buFont typeface="Arial" panose="020B0604020202020204" pitchFamily="34" charset="0"/>
              <a:buChar char="•"/>
              <a:tabLst>
                <a:tab pos="85725" algn="l"/>
              </a:tabLst>
            </a:pPr>
            <a:r>
              <a:rPr lang="en-US" altLang="el-GR" sz="1400" dirty="0">
                <a:solidFill>
                  <a:schemeClr val="bg1"/>
                </a:solidFill>
                <a:effectLst/>
                <a:latin typeface="+mn-lt"/>
              </a:rPr>
              <a:t>1600 </a:t>
            </a:r>
            <a:r>
              <a:rPr lang="el-GR" altLang="el-GR" sz="1400" dirty="0">
                <a:solidFill>
                  <a:schemeClr val="bg1"/>
                </a:solidFill>
                <a:effectLst/>
                <a:latin typeface="+mn-lt"/>
              </a:rPr>
              <a:t>ειδώλια είναι τεκμηριωμένα σήμερα, μόνο τα 150 προέρχονται από αρχαιολογικές ανασκαφές</a:t>
            </a:r>
          </a:p>
          <a:p>
            <a:pPr marL="85725" indent="-85725">
              <a:spcBef>
                <a:spcPts val="600"/>
              </a:spcBef>
              <a:buClr>
                <a:schemeClr val="bg1"/>
              </a:buClr>
              <a:buFont typeface="Arial" panose="020B0604020202020204" pitchFamily="34" charset="0"/>
              <a:buChar char="•"/>
              <a:tabLst>
                <a:tab pos="85725" algn="l"/>
              </a:tabLst>
            </a:pPr>
            <a:r>
              <a:rPr lang="el-GR" altLang="el-GR" sz="1400" dirty="0">
                <a:solidFill>
                  <a:schemeClr val="bg1"/>
                </a:solidFill>
                <a:effectLst/>
                <a:latin typeface="+mn-lt"/>
              </a:rPr>
              <a:t>Ο αριθμός των πλαστών είναι άγνωστος</a:t>
            </a:r>
          </a:p>
        </p:txBody>
      </p:sp>
      <p:pic>
        <p:nvPicPr>
          <p:cNvPr id="44033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525130"/>
            <a:ext cx="1257300" cy="383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34" name="Rectangle 14"/>
          <p:cNvSpPr>
            <a:spLocks noChangeArrowheads="1"/>
          </p:cNvSpPr>
          <p:nvPr/>
        </p:nvSpPr>
        <p:spPr bwMode="auto">
          <a:xfrm>
            <a:off x="7596336" y="4361324"/>
            <a:ext cx="1440160" cy="91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r>
              <a:rPr lang="el-GR" altLang="el-GR" sz="1100" dirty="0">
                <a:solidFill>
                  <a:schemeClr val="bg1"/>
                </a:solidFill>
              </a:rPr>
              <a:t>Τέχνη του Αρχαίου Κόσμου</a:t>
            </a:r>
            <a:endParaRPr lang="en-US" altLang="el-GR" sz="1100" dirty="0">
              <a:solidFill>
                <a:schemeClr val="bg1"/>
              </a:solidFill>
            </a:endParaRPr>
          </a:p>
          <a:p>
            <a:r>
              <a:rPr lang="el-GR" altLang="el-GR" sz="1100" dirty="0">
                <a:solidFill>
                  <a:schemeClr val="bg1"/>
                </a:solidFill>
              </a:rPr>
              <a:t>Τόμος XVIII – 2007</a:t>
            </a:r>
            <a:endParaRPr lang="en-GB" altLang="el-GR" sz="1100" dirty="0">
              <a:solidFill>
                <a:schemeClr val="bg1"/>
              </a:solidFill>
            </a:endParaRPr>
          </a:p>
          <a:p>
            <a:r>
              <a:rPr lang="en-GB" altLang="el-GR" sz="1100" dirty="0">
                <a:solidFill>
                  <a:schemeClr val="bg1"/>
                </a:solidFill>
              </a:rPr>
              <a:t>Royal Athena Gallery</a:t>
            </a:r>
          </a:p>
          <a:p>
            <a:endParaRPr lang="el-GR" altLang="el-GR" sz="1100" dirty="0"/>
          </a:p>
        </p:txBody>
      </p:sp>
    </p:spTree>
    <p:extLst>
      <p:ext uri="{BB962C8B-B14F-4D97-AF65-F5344CB8AC3E}">
        <p14:creationId xmlns:p14="http://schemas.microsoft.com/office/powerpoint/2010/main" val="23442559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5" name="Rectangle 3"/>
          <p:cNvSpPr>
            <a:spLocks noGrp="1" noChangeArrowheads="1"/>
          </p:cNvSpPr>
          <p:nvPr>
            <p:ph idx="1"/>
          </p:nvPr>
        </p:nvSpPr>
        <p:spPr>
          <a:xfrm>
            <a:off x="323528" y="267494"/>
            <a:ext cx="3960440" cy="4608512"/>
          </a:xfrm>
        </p:spPr>
        <p:txBody>
          <a:bodyPr>
            <a:normAutofit/>
          </a:bodyPr>
          <a:lstStyle/>
          <a:p>
            <a:pPr marL="0" indent="0">
              <a:buFont typeface="Wingdings" panose="05000000000000000000" pitchFamily="2" charset="2"/>
              <a:buNone/>
            </a:pPr>
            <a:r>
              <a:rPr lang="el-GR" altLang="el-GR" sz="1900" dirty="0" smtClean="0"/>
              <a:t>Καθώς όλοι συμφωνούμε, ότι έστω και χωρίς ασφαλές πλαίσιο αποδεχόμαστε και φυλάμε αυτά τα «ορφανά» αντικείμενα ως μάρτυρες του παρελθόντος, πρέπει τουλάχιστον να διασφαλίζουμε ότι γίνεται με τον καλύτερο δυνατό τρόπο, </a:t>
            </a:r>
            <a:endParaRPr lang="en-GB" altLang="el-GR" sz="1900" dirty="0"/>
          </a:p>
          <a:p>
            <a:pPr marL="0" indent="0"/>
            <a:endParaRPr lang="en-GB" altLang="el-GR" sz="1200" dirty="0"/>
          </a:p>
          <a:p>
            <a:pPr marL="0" indent="0">
              <a:buFont typeface="Wingdings" panose="05000000000000000000" pitchFamily="2" charset="2"/>
              <a:buNone/>
            </a:pPr>
            <a:r>
              <a:rPr lang="en-GB" altLang="el-GR" sz="1900" dirty="0"/>
              <a:t>… </a:t>
            </a:r>
            <a:r>
              <a:rPr lang="el-GR" altLang="el-GR" sz="1900" dirty="0" smtClean="0"/>
              <a:t>και για να πράξουμε έτσι πρέπει να διαθέτουμε</a:t>
            </a:r>
            <a:r>
              <a:rPr lang="en-GB" altLang="el-GR" sz="1900" dirty="0" smtClean="0"/>
              <a:t>:</a:t>
            </a:r>
            <a:endParaRPr lang="en-GB" altLang="el-GR" sz="1900" dirty="0"/>
          </a:p>
          <a:p>
            <a:pPr>
              <a:buFont typeface="Wingdings" panose="05000000000000000000" pitchFamily="2" charset="2"/>
              <a:buNone/>
            </a:pPr>
            <a:endParaRPr lang="en-GB" altLang="el-GR" sz="1200" dirty="0">
              <a:solidFill>
                <a:schemeClr val="accent1"/>
              </a:solidFill>
            </a:endParaRPr>
          </a:p>
          <a:p>
            <a:r>
              <a:rPr lang="el-GR" altLang="el-GR" sz="1900" dirty="0" smtClean="0"/>
              <a:t>Αποτελεσματικές και αξιόπιστες τεχνικές πιστοποίησης</a:t>
            </a:r>
            <a:endParaRPr lang="en-GB" altLang="el-GR" sz="1900" dirty="0"/>
          </a:p>
          <a:p>
            <a:r>
              <a:rPr lang="el-GR" altLang="el-GR" sz="1900" dirty="0" smtClean="0"/>
              <a:t>Έμπειρους ειδικούς</a:t>
            </a:r>
            <a:endParaRPr lang="en-GB" altLang="el-GR" sz="1900" dirty="0"/>
          </a:p>
          <a:p>
            <a:r>
              <a:rPr lang="el-GR" altLang="el-GR" sz="1900" dirty="0" smtClean="0"/>
              <a:t>Ένα κώδικα ηθικής δεοντολογίας</a:t>
            </a:r>
            <a:endParaRPr lang="el-GR" altLang="el-GR" sz="1900" dirty="0"/>
          </a:p>
        </p:txBody>
      </p:sp>
      <p:pic>
        <p:nvPicPr>
          <p:cNvPr id="545797" name="Picture 5" descr="img_illicit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9816" y="1419622"/>
            <a:ext cx="4355659" cy="2016224"/>
          </a:xfrm>
          <a:prstGeom prst="rect">
            <a:avLst/>
          </a:prstGeom>
          <a:noFill/>
          <a:extLst>
            <a:ext uri="{909E8E84-426E-40DD-AFC4-6F175D3DCCD1}">
              <a14:hiddenFill xmlns:a14="http://schemas.microsoft.com/office/drawing/2010/main">
                <a:solidFill>
                  <a:srgbClr val="FFFFFF"/>
                </a:solidFill>
              </a14:hiddenFill>
            </a:ext>
          </a:extLst>
        </p:spPr>
      </p:pic>
      <p:sp>
        <p:nvSpPr>
          <p:cNvPr id="545800" name="Rectangle 8"/>
          <p:cNvSpPr>
            <a:spLocks noChangeArrowheads="1"/>
          </p:cNvSpPr>
          <p:nvPr/>
        </p:nvSpPr>
        <p:spPr bwMode="auto">
          <a:xfrm>
            <a:off x="4639816" y="3435846"/>
            <a:ext cx="4343108"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nchor="ctr">
            <a:spAutoFit/>
          </a:bodyPr>
          <a:lstStyle/>
          <a:p>
            <a:pPr algn="ctr"/>
            <a:r>
              <a:rPr lang="el-GR" altLang="el-GR" dirty="0">
                <a:solidFill>
                  <a:schemeClr val="bg1"/>
                </a:solidFill>
              </a:rPr>
              <a:t>Ιταλικές αρχαιότητες που εξήχθησαν παράνομα και ανακτήθηκαν από την ελβετική αστυνομία στη Γενεύη το </a:t>
            </a:r>
            <a:r>
              <a:rPr lang="en-US" altLang="el-GR" dirty="0">
                <a:solidFill>
                  <a:schemeClr val="bg1"/>
                </a:solidFill>
              </a:rPr>
              <a:t>1995 </a:t>
            </a:r>
          </a:p>
        </p:txBody>
      </p:sp>
    </p:spTree>
    <p:extLst>
      <p:ext uri="{BB962C8B-B14F-4D97-AF65-F5344CB8AC3E}">
        <p14:creationId xmlns:p14="http://schemas.microsoft.com/office/powerpoint/2010/main" val="23110020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64" name="Rectangle 8"/>
          <p:cNvSpPr>
            <a:spLocks noChangeArrowheads="1"/>
          </p:cNvSpPr>
          <p:nvPr/>
        </p:nvSpPr>
        <p:spPr bwMode="auto">
          <a:xfrm>
            <a:off x="632820" y="1585914"/>
            <a:ext cx="3401615" cy="1345876"/>
          </a:xfrm>
          <a:prstGeom prst="rect">
            <a:avLst/>
          </a:prstGeom>
          <a:noFill/>
          <a:ln>
            <a:noFill/>
          </a:ln>
          <a:effectLst/>
          <a:extLst>
            <a:ext uri="{909E8E84-426E-40DD-AFC4-6F175D3DCCD1}">
              <a14:hiddenFill xmlns:a14="http://schemas.microsoft.com/office/drawing/2010/main">
                <a:solidFill>
                  <a:srgbClr val="6666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lvl1pPr>
              <a:spcBef>
                <a:spcPct val="20000"/>
              </a:spcBef>
              <a:buClr>
                <a:schemeClr val="hlink"/>
              </a:buClr>
              <a:buFont typeface="Wingdings" panose="05000000000000000000" pitchFamily="2" charset="2"/>
              <a:buBlip>
                <a:blip r:embed="rId2"/>
              </a:buBlip>
              <a:defRPr sz="3200">
                <a:solidFill>
                  <a:schemeClr val="tx1"/>
                </a:solidFill>
                <a:effectLst>
                  <a:outerShdw blurRad="38100" dist="38100" dir="2700000" algn="tl">
                    <a:srgbClr val="800000"/>
                  </a:outerShdw>
                </a:effectLst>
                <a:latin typeface="Verdana" panose="020B0604030504040204" pitchFamily="34" charset="0"/>
              </a:defRPr>
            </a:lvl1pPr>
            <a:lvl2pPr marL="742950" indent="-285750">
              <a:spcBef>
                <a:spcPct val="20000"/>
              </a:spcBef>
              <a:buChar char="–"/>
              <a:defRPr sz="2800">
                <a:solidFill>
                  <a:schemeClr val="tx1"/>
                </a:solidFill>
                <a:effectLst>
                  <a:outerShdw blurRad="38100" dist="38100" dir="2700000" algn="tl">
                    <a:srgbClr val="800000"/>
                  </a:outerShdw>
                </a:effectLst>
                <a:latin typeface="Verdana" panose="020B060403050404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effectLst>
                  <a:outerShdw blurRad="38100" dist="38100" dir="2700000" algn="tl">
                    <a:srgbClr val="800000"/>
                  </a:outerShdw>
                </a:effectLst>
                <a:latin typeface="Verdana" panose="020B0604030504040204" pitchFamily="34" charset="0"/>
              </a:defRPr>
            </a:lvl3pPr>
            <a:lvl4pPr marL="1600200" indent="-228600">
              <a:spcBef>
                <a:spcPct val="20000"/>
              </a:spcBef>
              <a:buChar char="–"/>
              <a:defRPr sz="2000">
                <a:solidFill>
                  <a:schemeClr val="tx1"/>
                </a:solidFill>
                <a:effectLst>
                  <a:outerShdw blurRad="38100" dist="38100" dir="2700000" algn="tl">
                    <a:srgbClr val="800000"/>
                  </a:outerShdw>
                </a:effectLst>
                <a:latin typeface="Verdana" panose="020B060403050404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9pPr>
          </a:lstStyle>
          <a:p>
            <a:pPr>
              <a:spcBef>
                <a:spcPct val="0"/>
              </a:spcBef>
              <a:buFont typeface="Wingdings" panose="05000000000000000000" pitchFamily="2" charset="2"/>
              <a:buNone/>
            </a:pPr>
            <a:r>
              <a:rPr lang="el-GR" altLang="el-GR" sz="1600" dirty="0">
                <a:effectLst/>
                <a:latin typeface="+mn-lt"/>
              </a:rPr>
              <a:t>Διερεύνηση της ιστορίας τεκμηρίωσης του αντικειμένου</a:t>
            </a:r>
            <a:r>
              <a:rPr lang="en-US" altLang="el-GR" sz="1600" dirty="0">
                <a:effectLst/>
                <a:latin typeface="+mn-lt"/>
              </a:rPr>
              <a:t>:</a:t>
            </a:r>
          </a:p>
          <a:p>
            <a:pPr>
              <a:spcBef>
                <a:spcPct val="0"/>
              </a:spcBef>
              <a:buFont typeface="Wingdings" panose="05000000000000000000" pitchFamily="2" charset="2"/>
              <a:buNone/>
            </a:pPr>
            <a:r>
              <a:rPr lang="el-GR" altLang="el-GR" sz="1600" dirty="0">
                <a:solidFill>
                  <a:schemeClr val="tx1">
                    <a:lumMod val="75000"/>
                    <a:lumOff val="25000"/>
                  </a:schemeClr>
                </a:solidFill>
                <a:effectLst/>
                <a:latin typeface="+mn-lt"/>
              </a:rPr>
              <a:t>Προέλευση ή πηγή</a:t>
            </a:r>
            <a:r>
              <a:rPr lang="en-US" altLang="el-GR" sz="1600" dirty="0">
                <a:solidFill>
                  <a:schemeClr val="tx1">
                    <a:lumMod val="75000"/>
                    <a:lumOff val="25000"/>
                  </a:schemeClr>
                </a:solidFill>
                <a:effectLst/>
                <a:latin typeface="+mn-lt"/>
              </a:rPr>
              <a:t>,</a:t>
            </a:r>
          </a:p>
          <a:p>
            <a:pPr>
              <a:spcBef>
                <a:spcPct val="0"/>
              </a:spcBef>
              <a:buFont typeface="Wingdings" panose="05000000000000000000" pitchFamily="2" charset="2"/>
              <a:buNone/>
            </a:pPr>
            <a:r>
              <a:rPr lang="el-GR" altLang="el-GR" sz="1600" dirty="0">
                <a:solidFill>
                  <a:schemeClr val="tx1">
                    <a:lumMod val="75000"/>
                    <a:lumOff val="25000"/>
                  </a:schemeClr>
                </a:solidFill>
                <a:effectLst/>
                <a:latin typeface="+mn-lt"/>
              </a:rPr>
              <a:t>Ιστορία ιδιοκτητών</a:t>
            </a:r>
            <a:r>
              <a:rPr lang="en-US" altLang="el-GR" sz="1600" dirty="0">
                <a:solidFill>
                  <a:schemeClr val="tx1">
                    <a:lumMod val="75000"/>
                    <a:lumOff val="25000"/>
                  </a:schemeClr>
                </a:solidFill>
                <a:effectLst/>
                <a:latin typeface="+mn-lt"/>
              </a:rPr>
              <a:t>, </a:t>
            </a:r>
            <a:r>
              <a:rPr lang="el-GR" altLang="el-GR" sz="1600" dirty="0">
                <a:solidFill>
                  <a:schemeClr val="tx1">
                    <a:lumMod val="75000"/>
                    <a:lumOff val="25000"/>
                  </a:schemeClr>
                </a:solidFill>
                <a:effectLst/>
                <a:latin typeface="+mn-lt"/>
              </a:rPr>
              <a:t>ιστορία συντήρησης</a:t>
            </a:r>
          </a:p>
        </p:txBody>
      </p:sp>
      <p:sp>
        <p:nvSpPr>
          <p:cNvPr id="531460" name="Rectangle 4"/>
          <p:cNvSpPr>
            <a:spLocks noChangeArrowheads="1"/>
          </p:cNvSpPr>
          <p:nvPr/>
        </p:nvSpPr>
        <p:spPr bwMode="auto">
          <a:xfrm>
            <a:off x="6492949" y="1287960"/>
            <a:ext cx="2255515" cy="1787846"/>
          </a:xfrm>
          <a:prstGeom prst="rect">
            <a:avLst/>
          </a:prstGeom>
          <a:noFill/>
          <a:ln>
            <a:noFill/>
          </a:ln>
          <a:effectLst/>
          <a:extLst>
            <a:ext uri="{909E8E84-426E-40DD-AFC4-6F175D3DCCD1}">
              <a14:hiddenFill xmlns:a14="http://schemas.microsoft.com/office/drawing/2010/main">
                <a:solidFill>
                  <a:srgbClr val="6666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lvl1pPr>
              <a:spcBef>
                <a:spcPct val="20000"/>
              </a:spcBef>
              <a:buClr>
                <a:schemeClr val="hlink"/>
              </a:buClr>
              <a:buFont typeface="Wingdings" panose="05000000000000000000" pitchFamily="2" charset="2"/>
              <a:buBlip>
                <a:blip r:embed="rId2"/>
              </a:buBlip>
              <a:defRPr sz="3200">
                <a:solidFill>
                  <a:schemeClr val="tx1"/>
                </a:solidFill>
                <a:effectLst>
                  <a:outerShdw blurRad="38100" dist="38100" dir="2700000" algn="tl">
                    <a:srgbClr val="800000"/>
                  </a:outerShdw>
                </a:effectLst>
                <a:latin typeface="Verdana" panose="020B0604030504040204" pitchFamily="34" charset="0"/>
              </a:defRPr>
            </a:lvl1pPr>
            <a:lvl2pPr marL="742950" indent="-285750">
              <a:spcBef>
                <a:spcPct val="20000"/>
              </a:spcBef>
              <a:buChar char="–"/>
              <a:defRPr sz="2800">
                <a:solidFill>
                  <a:schemeClr val="tx1"/>
                </a:solidFill>
                <a:effectLst>
                  <a:outerShdw blurRad="38100" dist="38100" dir="2700000" algn="tl">
                    <a:srgbClr val="800000"/>
                  </a:outerShdw>
                </a:effectLst>
                <a:latin typeface="Verdana" panose="020B060403050404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effectLst>
                  <a:outerShdw blurRad="38100" dist="38100" dir="2700000" algn="tl">
                    <a:srgbClr val="800000"/>
                  </a:outerShdw>
                </a:effectLst>
                <a:latin typeface="Verdana" panose="020B0604030504040204" pitchFamily="34" charset="0"/>
              </a:defRPr>
            </a:lvl3pPr>
            <a:lvl4pPr marL="1600200" indent="-228600">
              <a:spcBef>
                <a:spcPct val="20000"/>
              </a:spcBef>
              <a:buChar char="–"/>
              <a:defRPr sz="2000">
                <a:solidFill>
                  <a:schemeClr val="tx1"/>
                </a:solidFill>
                <a:effectLst>
                  <a:outerShdw blurRad="38100" dist="38100" dir="2700000" algn="tl">
                    <a:srgbClr val="800000"/>
                  </a:outerShdw>
                </a:effectLst>
                <a:latin typeface="Verdana" panose="020B060403050404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9pPr>
          </a:lstStyle>
          <a:p>
            <a:pPr>
              <a:buFont typeface="Wingdings" panose="05000000000000000000" pitchFamily="2" charset="2"/>
              <a:buNone/>
            </a:pPr>
            <a:r>
              <a:rPr lang="el-GR" altLang="el-GR" sz="1800" dirty="0">
                <a:effectLst/>
                <a:latin typeface="+mn-lt"/>
              </a:rPr>
              <a:t>Πιστοποίηση</a:t>
            </a:r>
            <a:r>
              <a:rPr lang="en-US" altLang="el-GR" sz="1800" dirty="0">
                <a:solidFill>
                  <a:schemeClr val="tx1">
                    <a:lumMod val="75000"/>
                    <a:lumOff val="25000"/>
                  </a:schemeClr>
                </a:solidFill>
                <a:effectLst/>
                <a:latin typeface="+mn-lt"/>
              </a:rPr>
              <a:t> </a:t>
            </a:r>
            <a:r>
              <a:rPr lang="el-GR" altLang="el-GR" sz="1800" dirty="0">
                <a:solidFill>
                  <a:schemeClr val="tx1">
                    <a:lumMod val="75000"/>
                    <a:lumOff val="25000"/>
                  </a:schemeClr>
                </a:solidFill>
                <a:effectLst/>
                <a:latin typeface="+mn-lt"/>
              </a:rPr>
              <a:t>είναι η δράση επιβεβαίωσης ότι οι αξιώσεις που γίνονται από ή για ένα αρχαιολογικό αντικείμενο είναι αληθείς</a:t>
            </a:r>
            <a:endParaRPr lang="en-GB" altLang="el-GR" sz="1800" dirty="0">
              <a:solidFill>
                <a:schemeClr val="tx1">
                  <a:lumMod val="75000"/>
                  <a:lumOff val="25000"/>
                </a:schemeClr>
              </a:solidFill>
              <a:effectLst/>
              <a:latin typeface="+mn-lt"/>
            </a:endParaRPr>
          </a:p>
        </p:txBody>
      </p:sp>
      <p:sp>
        <p:nvSpPr>
          <p:cNvPr id="531461" name="Rectangle 5"/>
          <p:cNvSpPr>
            <a:spLocks noChangeArrowheads="1"/>
          </p:cNvSpPr>
          <p:nvPr/>
        </p:nvSpPr>
        <p:spPr bwMode="auto">
          <a:xfrm>
            <a:off x="2143722" y="2720580"/>
            <a:ext cx="3265885" cy="1288298"/>
          </a:xfrm>
          <a:prstGeom prst="rect">
            <a:avLst/>
          </a:prstGeom>
          <a:noFill/>
          <a:ln>
            <a:noFill/>
          </a:ln>
          <a:effectLst/>
          <a:extLst>
            <a:ext uri="{909E8E84-426E-40DD-AFC4-6F175D3DCCD1}">
              <a14:hiddenFill xmlns:a14="http://schemas.microsoft.com/office/drawing/2010/main">
                <a:solidFill>
                  <a:srgbClr val="6666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lvl1pPr>
              <a:spcBef>
                <a:spcPct val="20000"/>
              </a:spcBef>
              <a:buClr>
                <a:schemeClr val="hlink"/>
              </a:buClr>
              <a:buFont typeface="Wingdings" panose="05000000000000000000" pitchFamily="2" charset="2"/>
              <a:buBlip>
                <a:blip r:embed="rId2"/>
              </a:buBlip>
              <a:defRPr sz="3200">
                <a:solidFill>
                  <a:schemeClr val="tx1"/>
                </a:solidFill>
                <a:effectLst>
                  <a:outerShdw blurRad="38100" dist="38100" dir="2700000" algn="tl">
                    <a:srgbClr val="800000"/>
                  </a:outerShdw>
                </a:effectLst>
                <a:latin typeface="Verdana" panose="020B0604030504040204" pitchFamily="34" charset="0"/>
              </a:defRPr>
            </a:lvl1pPr>
            <a:lvl2pPr marL="742950" indent="-285750">
              <a:spcBef>
                <a:spcPct val="20000"/>
              </a:spcBef>
              <a:buChar char="–"/>
              <a:defRPr sz="2800">
                <a:solidFill>
                  <a:schemeClr val="tx1"/>
                </a:solidFill>
                <a:effectLst>
                  <a:outerShdw blurRad="38100" dist="38100" dir="2700000" algn="tl">
                    <a:srgbClr val="800000"/>
                  </a:outerShdw>
                </a:effectLst>
                <a:latin typeface="Verdana" panose="020B060403050404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effectLst>
                  <a:outerShdw blurRad="38100" dist="38100" dir="2700000" algn="tl">
                    <a:srgbClr val="800000"/>
                  </a:outerShdw>
                </a:effectLst>
                <a:latin typeface="Verdana" panose="020B0604030504040204" pitchFamily="34" charset="0"/>
              </a:defRPr>
            </a:lvl3pPr>
            <a:lvl4pPr marL="1600200" indent="-228600">
              <a:spcBef>
                <a:spcPct val="20000"/>
              </a:spcBef>
              <a:buChar char="–"/>
              <a:defRPr sz="2000">
                <a:solidFill>
                  <a:schemeClr val="tx1"/>
                </a:solidFill>
                <a:effectLst>
                  <a:outerShdw blurRad="38100" dist="38100" dir="2700000" algn="tl">
                    <a:srgbClr val="800000"/>
                  </a:outerShdw>
                </a:effectLst>
                <a:latin typeface="Verdana" panose="020B060403050404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9pPr>
          </a:lstStyle>
          <a:p>
            <a:pPr>
              <a:lnSpc>
                <a:spcPct val="90000"/>
              </a:lnSpc>
              <a:buFont typeface="Wingdings" panose="05000000000000000000" pitchFamily="2" charset="2"/>
              <a:buNone/>
            </a:pPr>
            <a:r>
              <a:rPr lang="el-GR" altLang="el-GR" sz="1600" dirty="0">
                <a:effectLst/>
                <a:latin typeface="+mn-lt"/>
              </a:rPr>
              <a:t>Αξιολόγηση με βάση στυλιστικά κριτήρια</a:t>
            </a:r>
            <a:r>
              <a:rPr lang="en-US" altLang="el-GR" sz="1600" dirty="0">
                <a:effectLst/>
                <a:latin typeface="+mn-lt"/>
              </a:rPr>
              <a:t>:</a:t>
            </a:r>
          </a:p>
          <a:p>
            <a:pPr>
              <a:lnSpc>
                <a:spcPct val="90000"/>
              </a:lnSpc>
              <a:buFont typeface="Wingdings" panose="05000000000000000000" pitchFamily="2" charset="2"/>
              <a:buNone/>
            </a:pPr>
            <a:r>
              <a:rPr lang="el-GR" altLang="el-GR" sz="1600" dirty="0">
                <a:solidFill>
                  <a:schemeClr val="tx1">
                    <a:lumMod val="75000"/>
                    <a:lumOff val="25000"/>
                  </a:schemeClr>
                </a:solidFill>
                <a:effectLst/>
                <a:latin typeface="+mn-lt"/>
              </a:rPr>
              <a:t>στυλ</a:t>
            </a:r>
            <a:r>
              <a:rPr lang="en-US" altLang="el-GR" sz="1600" dirty="0">
                <a:solidFill>
                  <a:schemeClr val="tx1">
                    <a:lumMod val="75000"/>
                    <a:lumOff val="25000"/>
                  </a:schemeClr>
                </a:solidFill>
                <a:effectLst/>
                <a:latin typeface="+mn-lt"/>
              </a:rPr>
              <a:t>, </a:t>
            </a:r>
            <a:r>
              <a:rPr lang="el-GR" altLang="el-GR" sz="1600" dirty="0">
                <a:solidFill>
                  <a:schemeClr val="tx1">
                    <a:lumMod val="75000"/>
                    <a:lumOff val="25000"/>
                  </a:schemeClr>
                </a:solidFill>
                <a:effectLst/>
                <a:latin typeface="+mn-lt"/>
              </a:rPr>
              <a:t>φόρμα</a:t>
            </a:r>
            <a:r>
              <a:rPr lang="en-US" altLang="el-GR" sz="1600" dirty="0">
                <a:solidFill>
                  <a:schemeClr val="tx1">
                    <a:lumMod val="75000"/>
                    <a:lumOff val="25000"/>
                  </a:schemeClr>
                </a:solidFill>
                <a:effectLst/>
                <a:latin typeface="+mn-lt"/>
              </a:rPr>
              <a:t>, </a:t>
            </a:r>
            <a:r>
              <a:rPr lang="el-GR" altLang="el-GR" sz="1600" dirty="0">
                <a:solidFill>
                  <a:schemeClr val="tx1">
                    <a:lumMod val="75000"/>
                    <a:lumOff val="25000"/>
                  </a:schemeClr>
                </a:solidFill>
                <a:effectLst/>
                <a:latin typeface="+mn-lt"/>
              </a:rPr>
              <a:t>εικονογραφία</a:t>
            </a:r>
            <a:r>
              <a:rPr lang="en-US" altLang="el-GR" sz="1600" dirty="0">
                <a:solidFill>
                  <a:schemeClr val="tx1">
                    <a:lumMod val="75000"/>
                    <a:lumOff val="25000"/>
                  </a:schemeClr>
                </a:solidFill>
                <a:effectLst/>
                <a:latin typeface="+mn-lt"/>
              </a:rPr>
              <a:t>, </a:t>
            </a:r>
            <a:r>
              <a:rPr lang="el-GR" altLang="el-GR" sz="1600" dirty="0">
                <a:solidFill>
                  <a:schemeClr val="tx1">
                    <a:lumMod val="75000"/>
                    <a:lumOff val="25000"/>
                  </a:schemeClr>
                </a:solidFill>
                <a:effectLst/>
                <a:latin typeface="+mn-lt"/>
              </a:rPr>
              <a:t>εργαστήριο</a:t>
            </a:r>
            <a:endParaRPr lang="en-US" altLang="el-GR" sz="1600" dirty="0">
              <a:solidFill>
                <a:schemeClr val="tx1">
                  <a:lumMod val="75000"/>
                  <a:lumOff val="25000"/>
                </a:schemeClr>
              </a:solidFill>
              <a:effectLst/>
              <a:latin typeface="+mn-lt"/>
            </a:endParaRPr>
          </a:p>
          <a:p>
            <a:pPr>
              <a:lnSpc>
                <a:spcPct val="90000"/>
              </a:lnSpc>
              <a:buFont typeface="Wingdings" panose="05000000000000000000" pitchFamily="2" charset="2"/>
              <a:buNone/>
            </a:pPr>
            <a:r>
              <a:rPr lang="en-US" altLang="el-GR" sz="1600" dirty="0">
                <a:solidFill>
                  <a:schemeClr val="tx1">
                    <a:lumMod val="75000"/>
                    <a:lumOff val="25000"/>
                  </a:schemeClr>
                </a:solidFill>
                <a:effectLst/>
                <a:latin typeface="+mn-lt"/>
              </a:rPr>
              <a:t>(</a:t>
            </a:r>
            <a:r>
              <a:rPr lang="el-GR" altLang="el-GR" sz="1600" dirty="0">
                <a:solidFill>
                  <a:schemeClr val="tx1">
                    <a:lumMod val="75000"/>
                    <a:lumOff val="25000"/>
                  </a:schemeClr>
                </a:solidFill>
                <a:effectLst/>
                <a:latin typeface="+mn-lt"/>
              </a:rPr>
              <a:t>ιστορικοί τέχνης και αρχαιολόγοι</a:t>
            </a:r>
            <a:r>
              <a:rPr lang="en-US" altLang="el-GR" sz="1600" dirty="0">
                <a:solidFill>
                  <a:schemeClr val="tx1">
                    <a:lumMod val="75000"/>
                    <a:lumOff val="25000"/>
                  </a:schemeClr>
                </a:solidFill>
                <a:effectLst/>
                <a:latin typeface="+mn-lt"/>
              </a:rPr>
              <a:t>)</a:t>
            </a:r>
            <a:endParaRPr lang="el-GR" altLang="el-GR" sz="1600" dirty="0">
              <a:solidFill>
                <a:schemeClr val="tx1">
                  <a:lumMod val="75000"/>
                  <a:lumOff val="25000"/>
                </a:schemeClr>
              </a:solidFill>
              <a:effectLst/>
              <a:latin typeface="+mn-lt"/>
            </a:endParaRPr>
          </a:p>
        </p:txBody>
      </p:sp>
      <p:sp>
        <p:nvSpPr>
          <p:cNvPr id="531462" name="AutoShape 6"/>
          <p:cNvSpPr>
            <a:spLocks noChangeArrowheads="1"/>
          </p:cNvSpPr>
          <p:nvPr/>
        </p:nvSpPr>
        <p:spPr bwMode="auto">
          <a:xfrm rot="19845852" flipH="1">
            <a:off x="3170040" y="2503885"/>
            <a:ext cx="377429" cy="215504"/>
          </a:xfrm>
          <a:prstGeom prst="downArrow">
            <a:avLst>
              <a:gd name="adj1" fmla="val 50000"/>
              <a:gd name="adj2" fmla="val 25000"/>
            </a:avLst>
          </a:prstGeom>
          <a:solidFill>
            <a:srgbClr val="BD582C"/>
          </a:solidFill>
          <a:ln w="9525">
            <a:solidFill>
              <a:srgbClr val="FFFFFF"/>
            </a:solidFill>
            <a:miter lim="800000"/>
            <a:headEnd/>
            <a:tailEnd/>
          </a:ln>
          <a:effectLst/>
          <a:extLst/>
        </p:spPr>
        <p:txBody>
          <a:bodyPr wrap="none" lIns="68580" tIns="34290" rIns="68580" bIns="34290" anchor="ctr"/>
          <a:lstStyle/>
          <a:p>
            <a:endParaRPr lang="el-GR"/>
          </a:p>
        </p:txBody>
      </p:sp>
      <p:sp>
        <p:nvSpPr>
          <p:cNvPr id="531463" name="AutoShape 7"/>
          <p:cNvSpPr>
            <a:spLocks noChangeArrowheads="1"/>
          </p:cNvSpPr>
          <p:nvPr/>
        </p:nvSpPr>
        <p:spPr bwMode="auto">
          <a:xfrm rot="19845852" flipH="1">
            <a:off x="5220893" y="3664766"/>
            <a:ext cx="377429" cy="269081"/>
          </a:xfrm>
          <a:prstGeom prst="downArrow">
            <a:avLst>
              <a:gd name="adj1" fmla="val 50000"/>
              <a:gd name="adj2" fmla="val 25000"/>
            </a:avLst>
          </a:prstGeom>
          <a:solidFill>
            <a:srgbClr val="BD582C"/>
          </a:solidFill>
          <a:ln w="9525">
            <a:solidFill>
              <a:srgbClr val="FFFFFF"/>
            </a:solidFill>
            <a:miter lim="800000"/>
            <a:headEnd/>
            <a:tailEnd/>
          </a:ln>
          <a:effectLst/>
          <a:extLst/>
        </p:spPr>
        <p:txBody>
          <a:bodyPr wrap="none" lIns="68580" tIns="34290" rIns="68580" bIns="34290" anchor="ctr"/>
          <a:lstStyle/>
          <a:p>
            <a:endParaRPr lang="el-GR"/>
          </a:p>
        </p:txBody>
      </p:sp>
      <p:sp>
        <p:nvSpPr>
          <p:cNvPr id="531465" name="Rectangle 9"/>
          <p:cNvSpPr>
            <a:spLocks noChangeArrowheads="1"/>
          </p:cNvSpPr>
          <p:nvPr/>
        </p:nvSpPr>
        <p:spPr bwMode="auto">
          <a:xfrm>
            <a:off x="3712967" y="4039794"/>
            <a:ext cx="5035497" cy="702469"/>
          </a:xfrm>
          <a:prstGeom prst="rect">
            <a:avLst/>
          </a:prstGeom>
          <a:noFill/>
          <a:ln>
            <a:noFill/>
          </a:ln>
          <a:effectLst/>
          <a:extLst>
            <a:ext uri="{909E8E84-426E-40DD-AFC4-6F175D3DCCD1}">
              <a14:hiddenFill xmlns:a14="http://schemas.microsoft.com/office/drawing/2010/main">
                <a:solidFill>
                  <a:srgbClr val="6666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lvl1pPr>
              <a:spcBef>
                <a:spcPct val="20000"/>
              </a:spcBef>
              <a:buClr>
                <a:schemeClr val="hlink"/>
              </a:buClr>
              <a:buFont typeface="Wingdings" panose="05000000000000000000" pitchFamily="2" charset="2"/>
              <a:buBlip>
                <a:blip r:embed="rId2"/>
              </a:buBlip>
              <a:defRPr sz="3200">
                <a:solidFill>
                  <a:schemeClr val="tx1"/>
                </a:solidFill>
                <a:effectLst>
                  <a:outerShdw blurRad="38100" dist="38100" dir="2700000" algn="tl">
                    <a:srgbClr val="800000"/>
                  </a:outerShdw>
                </a:effectLst>
                <a:latin typeface="Verdana" panose="020B0604030504040204" pitchFamily="34" charset="0"/>
              </a:defRPr>
            </a:lvl1pPr>
            <a:lvl2pPr marL="742950" indent="-285750">
              <a:spcBef>
                <a:spcPct val="20000"/>
              </a:spcBef>
              <a:buChar char="–"/>
              <a:defRPr sz="2800">
                <a:solidFill>
                  <a:schemeClr val="tx1"/>
                </a:solidFill>
                <a:effectLst>
                  <a:outerShdw blurRad="38100" dist="38100" dir="2700000" algn="tl">
                    <a:srgbClr val="800000"/>
                  </a:outerShdw>
                </a:effectLst>
                <a:latin typeface="Verdana" panose="020B060403050404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effectLst>
                  <a:outerShdw blurRad="38100" dist="38100" dir="2700000" algn="tl">
                    <a:srgbClr val="800000"/>
                  </a:outerShdw>
                </a:effectLst>
                <a:latin typeface="Verdana" panose="020B0604030504040204" pitchFamily="34" charset="0"/>
              </a:defRPr>
            </a:lvl3pPr>
            <a:lvl4pPr marL="1600200" indent="-228600">
              <a:spcBef>
                <a:spcPct val="20000"/>
              </a:spcBef>
              <a:buChar char="–"/>
              <a:defRPr sz="2000">
                <a:solidFill>
                  <a:schemeClr val="tx1"/>
                </a:solidFill>
                <a:effectLst>
                  <a:outerShdw blurRad="38100" dist="38100" dir="2700000" algn="tl">
                    <a:srgbClr val="800000"/>
                  </a:outerShdw>
                </a:effectLst>
                <a:latin typeface="Verdana" panose="020B060403050404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9pPr>
          </a:lstStyle>
          <a:p>
            <a:pPr>
              <a:lnSpc>
                <a:spcPct val="90000"/>
              </a:lnSpc>
              <a:buFont typeface="Wingdings" panose="05000000000000000000" pitchFamily="2" charset="2"/>
              <a:buNone/>
            </a:pPr>
            <a:r>
              <a:rPr lang="el-GR" altLang="el-GR" sz="1600" dirty="0">
                <a:effectLst/>
                <a:latin typeface="+mn-lt"/>
              </a:rPr>
              <a:t>Αξιολόγηση με βάση φυσικοχημικά κριτήρια ανάλυσης</a:t>
            </a:r>
            <a:r>
              <a:rPr lang="en-US" altLang="el-GR" sz="1600" dirty="0">
                <a:effectLst/>
                <a:latin typeface="+mn-lt"/>
              </a:rPr>
              <a:t>:</a:t>
            </a:r>
          </a:p>
          <a:p>
            <a:pPr>
              <a:lnSpc>
                <a:spcPct val="90000"/>
              </a:lnSpc>
              <a:buFont typeface="Wingdings" panose="05000000000000000000" pitchFamily="2" charset="2"/>
              <a:buNone/>
            </a:pPr>
            <a:r>
              <a:rPr lang="el-GR" altLang="el-GR" sz="1600" dirty="0">
                <a:solidFill>
                  <a:schemeClr val="tx1">
                    <a:lumMod val="75000"/>
                    <a:lumOff val="25000"/>
                  </a:schemeClr>
                </a:solidFill>
                <a:effectLst/>
                <a:latin typeface="+mn-lt"/>
              </a:rPr>
              <a:t>Τα επιστημονικά αποτελέσματα της ανάλυσης πρέπει να είναι ιστορικά λογικά και να συσχετίζονται με το αρχαιολογικό πλαίσιο του αντικειμένου</a:t>
            </a:r>
          </a:p>
        </p:txBody>
      </p:sp>
      <p:sp>
        <p:nvSpPr>
          <p:cNvPr id="531466" name="Rectangle 10"/>
          <p:cNvSpPr>
            <a:spLocks noChangeArrowheads="1"/>
          </p:cNvSpPr>
          <p:nvPr/>
        </p:nvSpPr>
        <p:spPr bwMode="auto">
          <a:xfrm>
            <a:off x="632820" y="1207296"/>
            <a:ext cx="4697014" cy="325040"/>
          </a:xfrm>
          <a:prstGeom prst="rect">
            <a:avLst/>
          </a:prstGeom>
          <a:noFill/>
          <a:ln>
            <a:noFill/>
          </a:ln>
          <a:effectLst/>
          <a:extLst>
            <a:ext uri="{909E8E84-426E-40DD-AFC4-6F175D3DCCD1}">
              <a14:hiddenFill xmlns:a14="http://schemas.microsoft.com/office/drawing/2010/main">
                <a:solidFill>
                  <a:srgbClr val="6666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lvl1pPr>
              <a:spcBef>
                <a:spcPct val="20000"/>
              </a:spcBef>
              <a:buClr>
                <a:schemeClr val="hlink"/>
              </a:buClr>
              <a:buFont typeface="Wingdings" panose="05000000000000000000" pitchFamily="2" charset="2"/>
              <a:buBlip>
                <a:blip r:embed="rId2"/>
              </a:buBlip>
              <a:defRPr sz="3200">
                <a:solidFill>
                  <a:schemeClr val="tx1"/>
                </a:solidFill>
                <a:effectLst>
                  <a:outerShdw blurRad="38100" dist="38100" dir="2700000" algn="tl">
                    <a:srgbClr val="800000"/>
                  </a:outerShdw>
                </a:effectLst>
                <a:latin typeface="Verdana" panose="020B0604030504040204" pitchFamily="34" charset="0"/>
              </a:defRPr>
            </a:lvl1pPr>
            <a:lvl2pPr marL="742950" indent="-285750">
              <a:spcBef>
                <a:spcPct val="20000"/>
              </a:spcBef>
              <a:buChar char="–"/>
              <a:defRPr sz="2800">
                <a:solidFill>
                  <a:schemeClr val="tx1"/>
                </a:solidFill>
                <a:effectLst>
                  <a:outerShdw blurRad="38100" dist="38100" dir="2700000" algn="tl">
                    <a:srgbClr val="800000"/>
                  </a:outerShdw>
                </a:effectLst>
                <a:latin typeface="Verdana" panose="020B060403050404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effectLst>
                  <a:outerShdw blurRad="38100" dist="38100" dir="2700000" algn="tl">
                    <a:srgbClr val="800000"/>
                  </a:outerShdw>
                </a:effectLst>
                <a:latin typeface="Verdana" panose="020B0604030504040204" pitchFamily="34" charset="0"/>
              </a:defRPr>
            </a:lvl3pPr>
            <a:lvl4pPr marL="1600200" indent="-228600">
              <a:spcBef>
                <a:spcPct val="20000"/>
              </a:spcBef>
              <a:buChar char="–"/>
              <a:defRPr sz="2000">
                <a:solidFill>
                  <a:schemeClr val="tx1"/>
                </a:solidFill>
                <a:effectLst>
                  <a:outerShdw blurRad="38100" dist="38100" dir="2700000" algn="tl">
                    <a:srgbClr val="800000"/>
                  </a:outerShdw>
                </a:effectLst>
                <a:latin typeface="Verdana" panose="020B060403050404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9pPr>
          </a:lstStyle>
          <a:p>
            <a:pPr>
              <a:spcBef>
                <a:spcPct val="0"/>
              </a:spcBef>
              <a:buFont typeface="Wingdings" panose="05000000000000000000" pitchFamily="2" charset="2"/>
              <a:buNone/>
            </a:pPr>
            <a:r>
              <a:rPr lang="el-GR" altLang="el-GR" sz="1800" b="1" dirty="0">
                <a:effectLst/>
                <a:latin typeface="+mn-lt"/>
              </a:rPr>
              <a:t>ΔΙΑΔΙΚΑΣΙΑ ΠΙΣΤΟΠΟΙΗΣΗΣ</a:t>
            </a:r>
          </a:p>
        </p:txBody>
      </p:sp>
      <p:pic>
        <p:nvPicPr>
          <p:cNvPr id="531468" name="Picture 12" descr="authenticity_seal_ov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0959" y="1399160"/>
            <a:ext cx="1560910" cy="9310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l-GR" sz="4000" dirty="0"/>
              <a:t>Πιστοποίηση</a:t>
            </a:r>
          </a:p>
        </p:txBody>
      </p:sp>
    </p:spTree>
    <p:extLst>
      <p:ext uri="{BB962C8B-B14F-4D97-AF65-F5344CB8AC3E}">
        <p14:creationId xmlns:p14="http://schemas.microsoft.com/office/powerpoint/2010/main" val="38962603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p:txBody>
          <a:bodyPr/>
          <a:lstStyle/>
          <a:p>
            <a:r>
              <a:rPr lang="el-GR" altLang="el-GR" dirty="0" smtClean="0"/>
              <a:t>Θέμα</a:t>
            </a:r>
            <a:r>
              <a:rPr lang="en-GB" altLang="el-GR" dirty="0" smtClean="0"/>
              <a:t> </a:t>
            </a:r>
            <a:r>
              <a:rPr lang="en-GB" altLang="el-GR" dirty="0"/>
              <a:t>1</a:t>
            </a:r>
            <a:endParaRPr lang="el-GR" altLang="el-GR" dirty="0"/>
          </a:p>
        </p:txBody>
      </p:sp>
      <p:sp>
        <p:nvSpPr>
          <p:cNvPr id="518147" name="Rectangle 3"/>
          <p:cNvSpPr>
            <a:spLocks noGrp="1" noChangeArrowheads="1"/>
          </p:cNvSpPr>
          <p:nvPr>
            <p:ph idx="1"/>
          </p:nvPr>
        </p:nvSpPr>
        <p:spPr/>
        <p:txBody>
          <a:bodyPr>
            <a:noAutofit/>
          </a:bodyPr>
          <a:lstStyle/>
          <a:p>
            <a:pPr>
              <a:buClr>
                <a:schemeClr val="tx1">
                  <a:lumMod val="65000"/>
                  <a:lumOff val="35000"/>
                </a:schemeClr>
              </a:buClr>
            </a:pPr>
            <a:r>
              <a:rPr lang="el-GR" altLang="el-GR" sz="2200" dirty="0" smtClean="0"/>
              <a:t>Οι δοκιμές πιστοποίησης και ιδιαίτερα η ερμηνεία των αποτελεσμάτων απαιτούν μεγάλη εμπειρία από τον ερευνητή.</a:t>
            </a:r>
            <a:endParaRPr lang="en-GB" altLang="el-GR" sz="2200" dirty="0"/>
          </a:p>
          <a:p>
            <a:pPr>
              <a:buClr>
                <a:schemeClr val="tx1">
                  <a:lumMod val="65000"/>
                  <a:lumOff val="35000"/>
                </a:schemeClr>
              </a:buClr>
            </a:pPr>
            <a:r>
              <a:rPr lang="el-GR" altLang="el-GR" sz="2200" dirty="0" smtClean="0"/>
              <a:t>Πως διασφαλίζεται η αξιοπιστία των επαληθεύσεων της πιστοποίησης;</a:t>
            </a:r>
            <a:endParaRPr lang="en-GB" altLang="el-GR" sz="2200" dirty="0"/>
          </a:p>
          <a:p>
            <a:pPr>
              <a:buClr>
                <a:schemeClr val="tx1">
                  <a:lumMod val="65000"/>
                  <a:lumOff val="35000"/>
                </a:schemeClr>
              </a:buClr>
            </a:pPr>
            <a:r>
              <a:rPr lang="el-GR" altLang="el-GR" sz="2200" dirty="0" smtClean="0"/>
              <a:t>Ποια κριτήρια πρέπει να πληρούνται από ένα διαπιστευμένο εργαστήριο ή πρόσωπο;</a:t>
            </a:r>
            <a:endParaRPr lang="en-GB" altLang="el-GR" sz="2200" dirty="0"/>
          </a:p>
        </p:txBody>
      </p:sp>
      <p:sp>
        <p:nvSpPr>
          <p:cNvPr id="2" name="Content Placeholder 1"/>
          <p:cNvSpPr>
            <a:spLocks noGrp="1"/>
          </p:cNvSpPr>
          <p:nvPr>
            <p:ph idx="13"/>
          </p:nvPr>
        </p:nvSpPr>
        <p:spPr>
          <a:xfrm>
            <a:off x="179512" y="339502"/>
            <a:ext cx="3240360" cy="4611960"/>
          </a:xfrm>
        </p:spPr>
        <p:txBody>
          <a:bodyPr>
            <a:normAutofit/>
          </a:bodyPr>
          <a:lstStyle/>
          <a:p>
            <a:pPr>
              <a:buClr>
                <a:schemeClr val="bg1"/>
              </a:buClr>
            </a:pPr>
            <a:r>
              <a:rPr lang="el-GR" sz="2000" dirty="0">
                <a:solidFill>
                  <a:srgbClr val="FFFFFF"/>
                </a:solidFill>
              </a:rPr>
              <a:t>Ποιος είναι διαπιστευμένος για να διεξάγει μία διερεύνηση πιστοποίησης;</a:t>
            </a:r>
          </a:p>
          <a:p>
            <a:pPr>
              <a:buClr>
                <a:schemeClr val="bg1"/>
              </a:buClr>
            </a:pPr>
            <a:endParaRPr lang="el-GR" sz="2000" dirty="0">
              <a:solidFill>
                <a:srgbClr val="FFFFFF"/>
              </a:solidFill>
            </a:endParaRPr>
          </a:p>
        </p:txBody>
      </p:sp>
      <p:pic>
        <p:nvPicPr>
          <p:cNvPr id="518149" name="Picture 5" descr="labo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029" y="1707651"/>
            <a:ext cx="2304256" cy="3052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3705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4" name="Rectangle 4"/>
          <p:cNvSpPr>
            <a:spLocks noGrp="1" noChangeArrowheads="1"/>
          </p:cNvSpPr>
          <p:nvPr>
            <p:ph type="title"/>
          </p:nvPr>
        </p:nvSpPr>
        <p:spPr>
          <a:noFill/>
          <a:ln/>
        </p:spPr>
        <p:txBody>
          <a:bodyPr>
            <a:noAutofit/>
          </a:bodyPr>
          <a:lstStyle/>
          <a:p>
            <a:r>
              <a:rPr lang="el-GR" altLang="el-GR" sz="2000" dirty="0"/>
              <a:t>Ο αριθμός των ειδικών και των εργαστηρίων που διατείνονται ότι είναι αξιόπιστα και ιδιαίτερα έμπειρα για μελέτες πιστοποίησης πολλαπλασιάζονται στο διαδίκτυο</a:t>
            </a:r>
          </a:p>
        </p:txBody>
      </p:sp>
      <p:pic>
        <p:nvPicPr>
          <p:cNvPr id="55296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1052192"/>
            <a:ext cx="2366943" cy="177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6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3038920"/>
            <a:ext cx="2376488" cy="1782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6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833" y="1052192"/>
            <a:ext cx="2269331" cy="170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7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2140148"/>
            <a:ext cx="2376488" cy="1782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6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744" y="1563638"/>
            <a:ext cx="2160985" cy="162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85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2969"/>
                                        </p:tgtEl>
                                        <p:attrNameLst>
                                          <p:attrName>style.visibility</p:attrName>
                                        </p:attrNameLst>
                                      </p:cBhvr>
                                      <p:to>
                                        <p:strVal val="visible"/>
                                      </p:to>
                                    </p:set>
                                    <p:animEffect transition="in" filter="fade">
                                      <p:cBhvr>
                                        <p:cTn id="7" dur="500"/>
                                        <p:tgtEl>
                                          <p:spTgt spid="55296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52966"/>
                                        </p:tgtEl>
                                        <p:attrNameLst>
                                          <p:attrName>style.visibility</p:attrName>
                                        </p:attrNameLst>
                                      </p:cBhvr>
                                      <p:to>
                                        <p:strVal val="visible"/>
                                      </p:to>
                                    </p:set>
                                    <p:animEffect transition="in" filter="fade">
                                      <p:cBhvr>
                                        <p:cTn id="11" dur="500"/>
                                        <p:tgtEl>
                                          <p:spTgt spid="55296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52968"/>
                                        </p:tgtEl>
                                        <p:attrNameLst>
                                          <p:attrName>style.visibility</p:attrName>
                                        </p:attrNameLst>
                                      </p:cBhvr>
                                      <p:to>
                                        <p:strVal val="visible"/>
                                      </p:to>
                                    </p:set>
                                    <p:animEffect transition="in" filter="fade">
                                      <p:cBhvr>
                                        <p:cTn id="15" dur="500"/>
                                        <p:tgtEl>
                                          <p:spTgt spid="55296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52970"/>
                                        </p:tgtEl>
                                        <p:attrNameLst>
                                          <p:attrName>style.visibility</p:attrName>
                                        </p:attrNameLst>
                                      </p:cBhvr>
                                      <p:to>
                                        <p:strVal val="visible"/>
                                      </p:to>
                                    </p:set>
                                    <p:animEffect transition="in" filter="fade">
                                      <p:cBhvr>
                                        <p:cTn id="19" dur="500"/>
                                        <p:tgtEl>
                                          <p:spTgt spid="55297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52967"/>
                                        </p:tgtEl>
                                        <p:attrNameLst>
                                          <p:attrName>style.visibility</p:attrName>
                                        </p:attrNameLst>
                                      </p:cBhvr>
                                      <p:to>
                                        <p:strVal val="visible"/>
                                      </p:to>
                                    </p:set>
                                    <p:animEffect transition="in" filter="fade">
                                      <p:cBhvr>
                                        <p:cTn id="23" dur="500"/>
                                        <p:tgtEl>
                                          <p:spTgt spid="55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a:xfrm>
            <a:off x="107504" y="205979"/>
            <a:ext cx="4752528" cy="857250"/>
          </a:xfrm>
        </p:spPr>
        <p:txBody>
          <a:bodyPr>
            <a:normAutofit fontScale="90000"/>
          </a:bodyPr>
          <a:lstStyle/>
          <a:p>
            <a:r>
              <a:rPr lang="el-GR" altLang="el-GR" sz="2400" dirty="0"/>
              <a:t>Παράδειγμα εξελιγμένης πλαστογραφίας</a:t>
            </a:r>
            <a:r>
              <a:rPr lang="en-GB" altLang="el-GR" sz="2400" dirty="0"/>
              <a:t/>
            </a:r>
            <a:br>
              <a:rPr lang="en-GB" altLang="el-GR" sz="2400" dirty="0"/>
            </a:br>
            <a:r>
              <a:rPr lang="el-GR" altLang="el-GR" sz="2400" dirty="0"/>
              <a:t>Η</a:t>
            </a:r>
            <a:r>
              <a:rPr lang="en-GB" altLang="el-GR" sz="2400" dirty="0"/>
              <a:t> “</a:t>
            </a:r>
            <a:r>
              <a:rPr lang="el-GR" altLang="el-GR" sz="2400" dirty="0"/>
              <a:t>Επιγραφή </a:t>
            </a:r>
            <a:r>
              <a:rPr lang="en-GB" altLang="el-GR" sz="2400" dirty="0" err="1"/>
              <a:t>Jehoash</a:t>
            </a:r>
            <a:r>
              <a:rPr lang="en-GB" altLang="el-GR" sz="2400" dirty="0"/>
              <a:t>”</a:t>
            </a:r>
            <a:endParaRPr lang="el-GR" altLang="el-GR" sz="2400" dirty="0"/>
          </a:p>
        </p:txBody>
      </p:sp>
      <p:sp>
        <p:nvSpPr>
          <p:cNvPr id="548867" name="Rectangle 3"/>
          <p:cNvSpPr>
            <a:spLocks noGrp="1" noChangeArrowheads="1"/>
          </p:cNvSpPr>
          <p:nvPr>
            <p:ph idx="1"/>
          </p:nvPr>
        </p:nvSpPr>
        <p:spPr/>
        <p:txBody>
          <a:bodyPr>
            <a:normAutofit fontScale="92500" lnSpcReduction="10000"/>
          </a:bodyPr>
          <a:lstStyle/>
          <a:p>
            <a:r>
              <a:rPr lang="el-GR" altLang="el-GR" sz="2000" dirty="0"/>
              <a:t>Εμφανίστηκε στο Ισραήλ το 2003</a:t>
            </a:r>
            <a:r>
              <a:rPr lang="en-US" altLang="el-GR" sz="2000" dirty="0"/>
              <a:t>.</a:t>
            </a:r>
          </a:p>
          <a:p>
            <a:r>
              <a:rPr lang="el-GR" altLang="el-GR" sz="2000" dirty="0"/>
              <a:t>Αν ήταν αυθεντικό θα ήταν το πρώτο αποδεδειγμένο λείψανο από το Ναό του Βασιλιά Σολομώντα. </a:t>
            </a:r>
            <a:endParaRPr lang="en-GB" altLang="el-GR" sz="2000" dirty="0"/>
          </a:p>
          <a:p>
            <a:r>
              <a:rPr lang="el-GR" altLang="el-GR" sz="2000" dirty="0"/>
              <a:t>Η ηλικία του κάρβουνου που βρέθηκε στην πατίνα χρονολογείται περίπου στο 2250 π.Χ. σύμφωνα με την τεχνική της χρονολόγησης με άνθρακα 14. αυτή η χρονολόγηση αντιστοιχεί στην ημερομηνία της μεγάλης φωτιάς στο ναό.</a:t>
            </a:r>
          </a:p>
          <a:p>
            <a:r>
              <a:rPr lang="el-GR" altLang="el-GR" sz="2000" dirty="0"/>
              <a:t>Το 2008, ένας Αιγύπτιος ομολόγησε ότι το κατασκεύασε. </a:t>
            </a:r>
          </a:p>
        </p:txBody>
      </p:sp>
      <p:pic>
        <p:nvPicPr>
          <p:cNvPr id="548868" name="Picture 4" descr="The Jehoash Inscrip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2500" y="-6474"/>
            <a:ext cx="2755252" cy="2931790"/>
          </a:xfrm>
          <a:prstGeom prst="rect">
            <a:avLst/>
          </a:prstGeom>
          <a:noFill/>
          <a:extLst>
            <a:ext uri="{909E8E84-426E-40DD-AFC4-6F175D3DCCD1}">
              <a14:hiddenFill xmlns:a14="http://schemas.microsoft.com/office/drawing/2010/main">
                <a:solidFill>
                  <a:srgbClr val="FFFFFF"/>
                </a:solidFill>
              </a14:hiddenFill>
            </a:ext>
          </a:extLst>
        </p:spPr>
      </p:pic>
      <p:pic>
        <p:nvPicPr>
          <p:cNvPr id="54886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819"/>
          <a:stretch/>
        </p:blipFill>
        <p:spPr bwMode="auto">
          <a:xfrm>
            <a:off x="6118565" y="2925316"/>
            <a:ext cx="3025435" cy="2218184"/>
          </a:xfrm>
          <a:prstGeom prst="rect">
            <a:avLst/>
          </a:prstGeom>
          <a:noFill/>
          <a:ln>
            <a:noFill/>
          </a:ln>
          <a:effectLst/>
          <a:extLst>
            <a:ext uri="{909E8E84-426E-40DD-AFC4-6F175D3DCCD1}">
              <a14:hiddenFill xmlns:a14="http://schemas.microsoft.com/office/drawing/2010/main">
                <a:solidFill>
                  <a:srgbClr val="A7CCD9"/>
                </a:solidFill>
              </a14:hiddenFill>
            </a:ext>
            <a:ext uri="{91240B29-F687-4F45-9708-019B960494DF}">
              <a14:hiddenLine xmlns:a14="http://schemas.microsoft.com/office/drawing/2010/main" w="9525">
                <a:solidFill>
                  <a:srgbClr val="545472"/>
                </a:solidFill>
                <a:miter lim="800000"/>
                <a:headEnd/>
                <a:tailEnd/>
              </a14:hiddenLine>
            </a:ext>
            <a:ext uri="{AF507438-7753-43E0-B8FC-AC1667EBCBE1}">
              <a14:hiddenEffects xmlns:a14="http://schemas.microsoft.com/office/drawing/2010/main">
                <a:effectLst>
                  <a:outerShdw dist="35921" dir="2700000" algn="ctr" rotWithShape="0">
                    <a:srgbClr val="9797B7"/>
                  </a:outerShdw>
                </a:effectLst>
              </a14:hiddenEffects>
            </a:ext>
          </a:extLst>
        </p:spPr>
      </p:pic>
    </p:spTree>
    <p:extLst>
      <p:ext uri="{BB962C8B-B14F-4D97-AF65-F5344CB8AC3E}">
        <p14:creationId xmlns:p14="http://schemas.microsoft.com/office/powerpoint/2010/main" val="30409831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43808" y="-1"/>
            <a:ext cx="1368152" cy="5154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1698" name="Rectangle 2"/>
          <p:cNvSpPr>
            <a:spLocks noGrp="1" noChangeArrowheads="1"/>
          </p:cNvSpPr>
          <p:nvPr>
            <p:ph type="title"/>
          </p:nvPr>
        </p:nvSpPr>
        <p:spPr>
          <a:xfrm>
            <a:off x="2843808" y="205979"/>
            <a:ext cx="6300192" cy="857250"/>
          </a:xfrm>
        </p:spPr>
        <p:txBody>
          <a:bodyPr>
            <a:normAutofit fontScale="90000"/>
          </a:bodyPr>
          <a:lstStyle/>
          <a:p>
            <a:r>
              <a:rPr lang="el-GR" altLang="el-GR" sz="3000" dirty="0"/>
              <a:t>Θέμα</a:t>
            </a:r>
            <a:r>
              <a:rPr lang="en-GB" altLang="el-GR" sz="3000" dirty="0"/>
              <a:t> 2</a:t>
            </a:r>
            <a:br>
              <a:rPr lang="en-GB" altLang="el-GR" sz="3000" dirty="0"/>
            </a:br>
            <a:r>
              <a:rPr lang="el-GR" altLang="el-GR" sz="2700" dirty="0"/>
              <a:t>Έμμεση υποστήριξη του παράνομου εμπορίου</a:t>
            </a:r>
          </a:p>
        </p:txBody>
      </p:sp>
      <p:sp>
        <p:nvSpPr>
          <p:cNvPr id="3" name="Content Placeholder 2"/>
          <p:cNvSpPr>
            <a:spLocks noGrp="1"/>
          </p:cNvSpPr>
          <p:nvPr>
            <p:ph idx="1"/>
          </p:nvPr>
        </p:nvSpPr>
        <p:spPr>
          <a:xfrm>
            <a:off x="3113460" y="1203598"/>
            <a:ext cx="5760640" cy="3387824"/>
          </a:xfrm>
        </p:spPr>
        <p:txBody>
          <a:bodyPr>
            <a:noAutofit/>
          </a:bodyPr>
          <a:lstStyle/>
          <a:p>
            <a:pPr>
              <a:buClr>
                <a:schemeClr val="tx1">
                  <a:lumMod val="65000"/>
                  <a:lumOff val="35000"/>
                </a:schemeClr>
              </a:buClr>
            </a:pPr>
            <a:r>
              <a:rPr lang="el-GR" sz="2000" dirty="0"/>
              <a:t>Οι Συντηρητές </a:t>
            </a:r>
            <a:r>
              <a:rPr lang="el-GR" sz="2000" dirty="0" smtClean="0"/>
              <a:t>– υπάλληλοι </a:t>
            </a:r>
            <a:r>
              <a:rPr lang="el-GR" sz="2000" dirty="0"/>
              <a:t>μουσείου πρέπει να ακολουθούν τον επαγγελματικό κώδικα ηθικής δεοντολογίας για τους συντηρητές, σύμφωνα με τον οποίο η εργασία </a:t>
            </a:r>
            <a:r>
              <a:rPr lang="el-GR" sz="2000" dirty="0" smtClean="0"/>
              <a:t>συντήρησης </a:t>
            </a:r>
            <a:r>
              <a:rPr lang="el-GR" sz="2000" dirty="0"/>
              <a:t>δε πρέπει να υποστηρίζει το παράνομο εμπόριο των αρχαιοτήτων.</a:t>
            </a:r>
          </a:p>
          <a:p>
            <a:pPr>
              <a:buClr>
                <a:schemeClr val="tx1">
                  <a:lumMod val="65000"/>
                  <a:lumOff val="35000"/>
                </a:schemeClr>
              </a:buClr>
            </a:pPr>
            <a:r>
              <a:rPr lang="el-GR" sz="2000" dirty="0"/>
              <a:t>Τα εργαστήρια </a:t>
            </a:r>
            <a:r>
              <a:rPr lang="el-GR" sz="2000" dirty="0" err="1"/>
              <a:t>αρχαιομετρίας</a:t>
            </a:r>
            <a:r>
              <a:rPr lang="el-GR" sz="2000" dirty="0"/>
              <a:t> πρέπει να έχουν πολιτικές για την τεχνική ανάλυση αρχαιολογικών αντικειμένων (π.χ. να μη διεξάγουν μελέτες πιστοποίησης για ιδιώτες συλλέκτες ή για αντικείμενα με μη τεκμηριωμένη προέλευση).</a:t>
            </a:r>
          </a:p>
          <a:p>
            <a:pPr>
              <a:buClr>
                <a:schemeClr val="tx1">
                  <a:lumMod val="65000"/>
                  <a:lumOff val="35000"/>
                </a:schemeClr>
              </a:buClr>
            </a:pPr>
            <a:endParaRPr lang="el-GR" sz="2000" dirty="0"/>
          </a:p>
        </p:txBody>
      </p:sp>
      <p:sp>
        <p:nvSpPr>
          <p:cNvPr id="4" name="Content Placeholder 3"/>
          <p:cNvSpPr>
            <a:spLocks noGrp="1"/>
          </p:cNvSpPr>
          <p:nvPr>
            <p:ph idx="13"/>
          </p:nvPr>
        </p:nvSpPr>
        <p:spPr>
          <a:xfrm>
            <a:off x="179512" y="195486"/>
            <a:ext cx="2736304" cy="4395936"/>
          </a:xfrm>
        </p:spPr>
        <p:txBody>
          <a:bodyPr>
            <a:noAutofit/>
          </a:bodyPr>
          <a:lstStyle/>
          <a:p>
            <a:pPr marL="0" indent="0">
              <a:buNone/>
            </a:pPr>
            <a:r>
              <a:rPr lang="el-GR" sz="2000" dirty="0"/>
              <a:t>Οι υπηρεσίες πιστοποίησης για αντικείμενα χωρίς προέλευση στηρίζουν την αύξηση της νομισματικής αξίας και έμμεσα στηρίζουν την παράνομη διακίνηση αρχαιοτήτων. </a:t>
            </a:r>
          </a:p>
          <a:p>
            <a:pPr marL="180975" indent="-180975"/>
            <a:endParaRPr lang="el-GR" sz="2000" dirty="0"/>
          </a:p>
        </p:txBody>
      </p:sp>
      <p:sp>
        <p:nvSpPr>
          <p:cNvPr id="541701" name="Rectangle 5"/>
          <p:cNvSpPr>
            <a:spLocks noChangeArrowheads="1"/>
          </p:cNvSpPr>
          <p:nvPr/>
        </p:nvSpPr>
        <p:spPr bwMode="auto">
          <a:xfrm>
            <a:off x="395536" y="3415521"/>
            <a:ext cx="2844279" cy="1546577"/>
          </a:xfrm>
          <a:prstGeom prst="rect">
            <a:avLst/>
          </a:prstGeom>
          <a:solidFill>
            <a:schemeClr val="bg1">
              <a:lumMod val="95000"/>
            </a:schemeClr>
          </a:solidFill>
          <a:ln>
            <a:noFill/>
          </a:ln>
          <a:effectLst/>
          <a:extLst/>
        </p:spPr>
        <p:txBody>
          <a:bodyPr wrap="square" lIns="68580" tIns="34290" rIns="68580" bIns="34290" anchor="ctr">
            <a:spAutoFit/>
          </a:bodyPr>
          <a:lstStyle/>
          <a:p>
            <a:pPr algn="ctr"/>
            <a:r>
              <a:rPr lang="en-US" altLang="el-GR" sz="1600" i="1" dirty="0"/>
              <a:t>«</a:t>
            </a:r>
            <a:r>
              <a:rPr lang="el-GR" altLang="el-GR" sz="1600" i="1" dirty="0"/>
              <a:t>Είναι ακατάλληλο για έναν ερευνητή να πιστοποιεί ή να τεκμηριώνει μία αρχαιότητα χωρίς προέλευση με τέτοιο τρόπο ώστε να διευκολύνει την πώλησή του</a:t>
            </a:r>
            <a:r>
              <a:rPr lang="en-US" altLang="el-GR" sz="1600" i="1" dirty="0"/>
              <a:t>“ (Renfrew, 2000). </a:t>
            </a:r>
          </a:p>
        </p:txBody>
      </p:sp>
    </p:spTree>
    <p:extLst>
      <p:ext uri="{BB962C8B-B14F-4D97-AF65-F5344CB8AC3E}">
        <p14:creationId xmlns:p14="http://schemas.microsoft.com/office/powerpoint/2010/main" val="696514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27784" y="0"/>
            <a:ext cx="144016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3347864" y="25673"/>
            <a:ext cx="5631059" cy="857250"/>
          </a:xfrm>
        </p:spPr>
        <p:txBody>
          <a:bodyPr>
            <a:noAutofit/>
          </a:bodyPr>
          <a:lstStyle/>
          <a:p>
            <a:r>
              <a:rPr lang="el-GR" sz="2800" dirty="0" smtClean="0"/>
              <a:t>Τι δείχνει η κατάσταση/φθορά που παρατηρείται στο αντικείμενο;</a:t>
            </a:r>
            <a:endParaRPr lang="el-GR" sz="2800"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27784" y="987574"/>
            <a:ext cx="3312368" cy="2483511"/>
          </a:xfrm>
        </p:spPr>
      </p:pic>
      <p:sp>
        <p:nvSpPr>
          <p:cNvPr id="3" name="Text Placeholder 2"/>
          <p:cNvSpPr>
            <a:spLocks noGrp="1"/>
          </p:cNvSpPr>
          <p:nvPr>
            <p:ph type="body" idx="4294967295"/>
          </p:nvPr>
        </p:nvSpPr>
        <p:spPr>
          <a:xfrm>
            <a:off x="107504" y="411510"/>
            <a:ext cx="2417620" cy="4065901"/>
          </a:xfrm>
        </p:spPr>
        <p:txBody>
          <a:bodyPr>
            <a:noAutofit/>
          </a:bodyPr>
          <a:lstStyle/>
          <a:p>
            <a:pPr marL="0" indent="0">
              <a:buNone/>
            </a:pPr>
            <a:r>
              <a:rPr lang="el-GR" sz="2100" dirty="0" smtClean="0">
                <a:solidFill>
                  <a:schemeClr val="bg1"/>
                </a:solidFill>
              </a:rPr>
              <a:t>Πολλές φόρες απαιτείται μικροσκοπική διερεύνηση της επιφάνειας ενός αντικείμενου σε διαφορετικές μεγεθύνσεις για να αποκαλυφθούν πληροφορίες που δεν είναι εμφανείς με μακροσκοπική παρατήρηση</a:t>
            </a:r>
            <a:endParaRPr lang="el-GR" sz="2100" dirty="0">
              <a:solidFill>
                <a:schemeClr val="bg1"/>
              </a:solidFill>
            </a:endParaRPr>
          </a:p>
        </p:txBody>
      </p:sp>
      <p:sp>
        <p:nvSpPr>
          <p:cNvPr id="5" name="Text Placeholder 4"/>
          <p:cNvSpPr>
            <a:spLocks noGrp="1"/>
          </p:cNvSpPr>
          <p:nvPr>
            <p:ph type="body" sz="quarter" idx="4294967295"/>
          </p:nvPr>
        </p:nvSpPr>
        <p:spPr>
          <a:xfrm>
            <a:off x="6137405" y="1203598"/>
            <a:ext cx="2987824" cy="1368152"/>
          </a:xfrm>
        </p:spPr>
        <p:txBody>
          <a:bodyPr>
            <a:noAutofit/>
          </a:bodyPr>
          <a:lstStyle/>
          <a:p>
            <a:pPr marL="0" indent="0">
              <a:buNone/>
            </a:pPr>
            <a:r>
              <a:rPr lang="el-GR" sz="2000" dirty="0" smtClean="0"/>
              <a:t>Στη μεγέθυνση το ίδιο αντικείμενο παρουσιάζει ευθραυστότητα του μέταλλου</a:t>
            </a:r>
            <a:endParaRPr lang="el-GR" sz="2000" dirty="0"/>
          </a:p>
        </p:txBody>
      </p:sp>
      <p:sp>
        <p:nvSpPr>
          <p:cNvPr id="4" name="TextBox 3"/>
          <p:cNvSpPr txBox="1"/>
          <p:nvPr/>
        </p:nvSpPr>
        <p:spPr>
          <a:xfrm>
            <a:off x="2888506" y="4083916"/>
            <a:ext cx="2736304" cy="500137"/>
          </a:xfrm>
          <a:prstGeom prst="rect">
            <a:avLst/>
          </a:prstGeom>
          <a:solidFill>
            <a:schemeClr val="bg1">
              <a:lumMod val="95000"/>
            </a:schemeClr>
          </a:solidFill>
        </p:spPr>
        <p:txBody>
          <a:bodyPr wrap="square" lIns="68580" tIns="34290" rIns="68580" bIns="34290" rtlCol="0">
            <a:spAutoFit/>
          </a:bodyPr>
          <a:lstStyle/>
          <a:p>
            <a:r>
              <a:rPr lang="en-US" sz="1400" dirty="0" smtClean="0">
                <a:solidFill>
                  <a:schemeClr val="tx1">
                    <a:lumMod val="75000"/>
                    <a:lumOff val="25000"/>
                  </a:schemeClr>
                </a:solidFill>
              </a:rPr>
              <a:t>© </a:t>
            </a:r>
            <a:r>
              <a:rPr lang="el-GR" sz="1400" dirty="0" smtClean="0">
                <a:solidFill>
                  <a:schemeClr val="tx1">
                    <a:lumMod val="75000"/>
                    <a:lumOff val="25000"/>
                  </a:schemeClr>
                </a:solidFill>
              </a:rPr>
              <a:t>Βιομηχανικό Μουσείο Σύρου </a:t>
            </a:r>
            <a:r>
              <a:rPr lang="en-US" sz="1400" dirty="0" smtClean="0">
                <a:solidFill>
                  <a:schemeClr val="tx1">
                    <a:lumMod val="75000"/>
                    <a:lumOff val="25000"/>
                  </a:schemeClr>
                </a:solidFill>
              </a:rPr>
              <a:t>(</a:t>
            </a:r>
            <a:r>
              <a:rPr lang="el-GR" sz="1400" dirty="0" smtClean="0">
                <a:solidFill>
                  <a:schemeClr val="tx1">
                    <a:lumMod val="75000"/>
                    <a:lumOff val="25000"/>
                  </a:schemeClr>
                </a:solidFill>
              </a:rPr>
              <a:t>Δήμος  Σύρου</a:t>
            </a:r>
            <a:r>
              <a:rPr lang="en-US" sz="1400" dirty="0" smtClean="0">
                <a:solidFill>
                  <a:schemeClr val="tx1">
                    <a:lumMod val="75000"/>
                    <a:lumOff val="25000"/>
                  </a:schemeClr>
                </a:solidFill>
              </a:rPr>
              <a:t>) </a:t>
            </a:r>
            <a:r>
              <a:rPr lang="el-GR" sz="1400" dirty="0" smtClean="0">
                <a:solidFill>
                  <a:schemeClr val="tx1">
                    <a:lumMod val="75000"/>
                    <a:lumOff val="25000"/>
                  </a:schemeClr>
                </a:solidFill>
              </a:rPr>
              <a:t>και </a:t>
            </a:r>
            <a:r>
              <a:rPr lang="en-US" sz="1400" dirty="0" smtClean="0">
                <a:solidFill>
                  <a:schemeClr val="tx1">
                    <a:lumMod val="75000"/>
                    <a:lumOff val="25000"/>
                  </a:schemeClr>
                </a:solidFill>
              </a:rPr>
              <a:t>TEI </a:t>
            </a:r>
            <a:r>
              <a:rPr lang="el-GR" sz="1400" dirty="0" smtClean="0">
                <a:solidFill>
                  <a:schemeClr val="tx1">
                    <a:lumMod val="75000"/>
                    <a:lumOff val="25000"/>
                  </a:schemeClr>
                </a:solidFill>
              </a:rPr>
              <a:t>Αθήνας</a:t>
            </a:r>
            <a:r>
              <a:rPr lang="en-US" sz="1400" dirty="0" smtClean="0">
                <a:solidFill>
                  <a:schemeClr val="tx1">
                    <a:lumMod val="75000"/>
                    <a:lumOff val="25000"/>
                  </a:schemeClr>
                </a:solidFill>
              </a:rPr>
              <a:t> </a:t>
            </a:r>
            <a:endParaRPr lang="el-GR" sz="1400" dirty="0">
              <a:solidFill>
                <a:schemeClr val="tx1">
                  <a:lumMod val="75000"/>
                  <a:lumOff val="25000"/>
                </a:schemeClr>
              </a:solidFill>
            </a:endParaRPr>
          </a:p>
        </p:txBody>
      </p:sp>
      <p:pic>
        <p:nvPicPr>
          <p:cNvPr id="16" name="Content Placeholder 15"/>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5924548" y="2725621"/>
            <a:ext cx="3240087" cy="2429317"/>
          </a:xfrm>
        </p:spPr>
      </p:pic>
    </p:spTree>
    <p:extLst>
      <p:ext uri="{BB962C8B-B14F-4D97-AF65-F5344CB8AC3E}">
        <p14:creationId xmlns:p14="http://schemas.microsoft.com/office/powerpoint/2010/main" val="2418979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p:txBody>
          <a:bodyPr>
            <a:normAutofit fontScale="90000"/>
          </a:bodyPr>
          <a:lstStyle/>
          <a:p>
            <a:r>
              <a:rPr lang="el-GR" altLang="el-GR" sz="3000" dirty="0"/>
              <a:t>Θέμα </a:t>
            </a:r>
            <a:r>
              <a:rPr lang="en-GB" altLang="el-GR" sz="3000" dirty="0"/>
              <a:t>3</a:t>
            </a:r>
            <a:br>
              <a:rPr lang="en-GB" altLang="el-GR" sz="3000" dirty="0"/>
            </a:br>
            <a:r>
              <a:rPr lang="el-GR" altLang="el-GR" sz="3000" dirty="0"/>
              <a:t>Ανεξαρτησία του ερευνητή </a:t>
            </a:r>
          </a:p>
        </p:txBody>
      </p:sp>
      <p:sp>
        <p:nvSpPr>
          <p:cNvPr id="538627" name="Rectangle 3"/>
          <p:cNvSpPr>
            <a:spLocks noGrp="1" noChangeArrowheads="1"/>
          </p:cNvSpPr>
          <p:nvPr>
            <p:ph idx="1"/>
          </p:nvPr>
        </p:nvSpPr>
        <p:spPr/>
        <p:txBody>
          <a:bodyPr>
            <a:normAutofit/>
          </a:bodyPr>
          <a:lstStyle/>
          <a:p>
            <a:pPr>
              <a:lnSpc>
                <a:spcPct val="90000"/>
              </a:lnSpc>
            </a:pPr>
            <a:r>
              <a:rPr lang="el-GR" altLang="el-GR" sz="2000" dirty="0"/>
              <a:t>Οι συντηρητές/επιστήμονες που εργάζονται σε μουσεία έχουν την απαραίτητη ελευθερία να προβούν σε μία καθαρή επιστημονική απόφαση βασιζόμενοι στα επιστημονικά δεδομένα και τα αποτελέσματα των αναλύσεων;  </a:t>
            </a:r>
            <a:endParaRPr lang="en-GB" altLang="el-GR" sz="2000" dirty="0"/>
          </a:p>
          <a:p>
            <a:pPr>
              <a:lnSpc>
                <a:spcPct val="90000"/>
              </a:lnSpc>
            </a:pPr>
            <a:r>
              <a:rPr lang="el-GR" altLang="el-GR" sz="2000" dirty="0"/>
              <a:t>Και ακόμη και αν έχουν αυτή την ελευθερία, μπορούν να δημοσιεύουν αυτή την απόφαση;</a:t>
            </a:r>
            <a:endParaRPr lang="en-GB" altLang="el-GR" sz="2000" dirty="0"/>
          </a:p>
        </p:txBody>
      </p:sp>
      <p:sp>
        <p:nvSpPr>
          <p:cNvPr id="538628" name="Rectangle 4"/>
          <p:cNvSpPr>
            <a:spLocks noChangeArrowheads="1"/>
          </p:cNvSpPr>
          <p:nvPr/>
        </p:nvSpPr>
        <p:spPr bwMode="auto">
          <a:xfrm>
            <a:off x="5152603" y="2139702"/>
            <a:ext cx="3744416" cy="257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lvl1pPr marL="342900" indent="-342900">
              <a:spcBef>
                <a:spcPct val="20000"/>
              </a:spcBef>
              <a:buClr>
                <a:schemeClr val="hlink"/>
              </a:buClr>
              <a:buFont typeface="Wingdings" panose="05000000000000000000" pitchFamily="2" charset="2"/>
              <a:buBlip>
                <a:blip r:embed="rId2"/>
              </a:buBlip>
              <a:defRPr sz="3200">
                <a:solidFill>
                  <a:schemeClr val="tx1"/>
                </a:solidFill>
                <a:effectLst>
                  <a:outerShdw blurRad="38100" dist="38100" dir="2700000" algn="tl">
                    <a:srgbClr val="800000"/>
                  </a:outerShdw>
                </a:effectLst>
                <a:latin typeface="Verdana" panose="020B0604030504040204" pitchFamily="34" charset="0"/>
              </a:defRPr>
            </a:lvl1pPr>
            <a:lvl2pPr marL="742950" indent="-285750">
              <a:spcBef>
                <a:spcPct val="20000"/>
              </a:spcBef>
              <a:buChar char="–"/>
              <a:defRPr sz="2800">
                <a:solidFill>
                  <a:schemeClr val="tx1"/>
                </a:solidFill>
                <a:effectLst>
                  <a:outerShdw blurRad="38100" dist="38100" dir="2700000" algn="tl">
                    <a:srgbClr val="800000"/>
                  </a:outerShdw>
                </a:effectLst>
                <a:latin typeface="Verdana" panose="020B060403050404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effectLst>
                  <a:outerShdw blurRad="38100" dist="38100" dir="2700000" algn="tl">
                    <a:srgbClr val="800000"/>
                  </a:outerShdw>
                </a:effectLst>
                <a:latin typeface="Verdana" panose="020B0604030504040204" pitchFamily="34" charset="0"/>
              </a:defRPr>
            </a:lvl3pPr>
            <a:lvl4pPr marL="1600200" indent="-228600">
              <a:spcBef>
                <a:spcPct val="20000"/>
              </a:spcBef>
              <a:buChar char="–"/>
              <a:defRPr sz="2000">
                <a:solidFill>
                  <a:schemeClr val="tx1"/>
                </a:solidFill>
                <a:effectLst>
                  <a:outerShdw blurRad="38100" dist="38100" dir="2700000" algn="tl">
                    <a:srgbClr val="800000"/>
                  </a:outerShdw>
                </a:effectLst>
                <a:latin typeface="Verdana" panose="020B060403050404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9pPr>
          </a:lstStyle>
          <a:p>
            <a:pPr marL="180975" indent="-180975">
              <a:buClr>
                <a:schemeClr val="bg1"/>
              </a:buClr>
              <a:buFont typeface="Arial" panose="020B0604020202020204" pitchFamily="34" charset="0"/>
              <a:buChar char="•"/>
            </a:pPr>
            <a:r>
              <a:rPr lang="el-GR" altLang="el-GR" sz="1500" dirty="0">
                <a:solidFill>
                  <a:schemeClr val="bg1"/>
                </a:solidFill>
                <a:effectLst/>
                <a:latin typeface="+mn-lt"/>
              </a:rPr>
              <a:t>Όταν ο συντηρητής/επιστήμονας στην πορεία της διερεύνησης της πιστοποίησης έρχεται σε σύγκρουση με την κοινωνική του ευθύνη, θα πρέπει να έχει τη δυνατότητα (ή το καθήκον;) να πληροφορεί την κοινωνία χωρίς επιπτώσεις;</a:t>
            </a:r>
            <a:endParaRPr lang="en-US" altLang="el-GR" sz="1500" dirty="0">
              <a:solidFill>
                <a:schemeClr val="bg1"/>
              </a:solidFill>
              <a:effectLst/>
              <a:latin typeface="+mn-lt"/>
            </a:endParaRPr>
          </a:p>
          <a:p>
            <a:pPr marL="180975" indent="-180975">
              <a:buClr>
                <a:schemeClr val="bg1"/>
              </a:buClr>
              <a:buFont typeface="Arial" panose="020B0604020202020204" pitchFamily="34" charset="0"/>
              <a:buChar char="•"/>
            </a:pPr>
            <a:r>
              <a:rPr lang="el-GR" altLang="el-GR" sz="1500" dirty="0">
                <a:solidFill>
                  <a:schemeClr val="bg1"/>
                </a:solidFill>
                <a:effectLst/>
                <a:latin typeface="+mn-lt"/>
              </a:rPr>
              <a:t>Η εγγενής ανάγκη για ερευνητικές δημοσιεύσεις για πρωτοτυπία και διαφάνεια δεν πρέπει να έρχεται σε σύγκρουση με την θέληση του </a:t>
            </a:r>
            <a:r>
              <a:rPr lang="el-GR" altLang="el-GR" sz="1500" dirty="0" smtClean="0">
                <a:solidFill>
                  <a:schemeClr val="bg1"/>
                </a:solidFill>
                <a:effectLst/>
                <a:latin typeface="+mn-lt"/>
              </a:rPr>
              <a:t>«μουσείου» να </a:t>
            </a:r>
            <a:r>
              <a:rPr lang="el-GR" altLang="el-GR" sz="1500" dirty="0">
                <a:solidFill>
                  <a:schemeClr val="bg1"/>
                </a:solidFill>
                <a:effectLst/>
                <a:latin typeface="+mn-lt"/>
              </a:rPr>
              <a:t>εμποδίζει τη δημοσίευση κίβδηλων.</a:t>
            </a:r>
          </a:p>
        </p:txBody>
      </p:sp>
      <p:pic>
        <p:nvPicPr>
          <p:cNvPr id="538631" name="Picture 7" descr="Morgan_Swofford2_we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162" y="251147"/>
            <a:ext cx="2448272" cy="1783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593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9" name="Rectangle 7"/>
          <p:cNvSpPr>
            <a:spLocks noGrp="1" noChangeArrowheads="1"/>
          </p:cNvSpPr>
          <p:nvPr>
            <p:ph type="title"/>
          </p:nvPr>
        </p:nvSpPr>
        <p:spPr>
          <a:noFill/>
          <a:ln/>
        </p:spPr>
        <p:txBody>
          <a:bodyPr>
            <a:normAutofit fontScale="90000"/>
          </a:bodyPr>
          <a:lstStyle/>
          <a:p>
            <a:r>
              <a:rPr lang="el-GR" altLang="el-GR" sz="3000" dirty="0" smtClean="0"/>
              <a:t>Θέμα</a:t>
            </a:r>
            <a:r>
              <a:rPr lang="en-GB" altLang="el-GR" sz="3000" dirty="0" smtClean="0"/>
              <a:t> </a:t>
            </a:r>
            <a:r>
              <a:rPr lang="en-GB" altLang="el-GR" sz="3000" dirty="0"/>
              <a:t>3</a:t>
            </a:r>
            <a:br>
              <a:rPr lang="en-GB" altLang="el-GR" sz="3000" dirty="0"/>
            </a:br>
            <a:r>
              <a:rPr lang="el-GR" altLang="el-GR" sz="3000" dirty="0"/>
              <a:t>Ανεξαρτησία του ερευνητή</a:t>
            </a:r>
          </a:p>
        </p:txBody>
      </p:sp>
      <p:sp>
        <p:nvSpPr>
          <p:cNvPr id="540680" name="Rectangle 8"/>
          <p:cNvSpPr>
            <a:spLocks noGrp="1" noChangeArrowheads="1"/>
          </p:cNvSpPr>
          <p:nvPr>
            <p:ph idx="1"/>
          </p:nvPr>
        </p:nvSpPr>
        <p:spPr>
          <a:noFill/>
          <a:ln/>
        </p:spPr>
        <p:txBody>
          <a:bodyPr>
            <a:normAutofit/>
          </a:bodyPr>
          <a:lstStyle/>
          <a:p>
            <a:pPr>
              <a:spcBef>
                <a:spcPts val="600"/>
              </a:spcBef>
            </a:pPr>
            <a:r>
              <a:rPr lang="el-GR" altLang="el-GR" sz="2000" dirty="0"/>
              <a:t>Όταν η διερεύνηση πιστοποίησης διεξάγεται από εξωτερικούς ειδικούς, όπου το μουσείο καθορίζει τους όρους της έρευνας, διάφορες συγκρούσεις μπορεί να προκύψουν που ενδεχομένως επηρεάζουν την ίδια την έρευνα  ή τη δημοσίευσή της. </a:t>
            </a:r>
            <a:endParaRPr lang="en-US" altLang="el-GR" sz="2000" dirty="0"/>
          </a:p>
        </p:txBody>
      </p:sp>
      <p:sp>
        <p:nvSpPr>
          <p:cNvPr id="540681" name="Rectangle 9"/>
          <p:cNvSpPr>
            <a:spLocks noChangeArrowheads="1"/>
          </p:cNvSpPr>
          <p:nvPr/>
        </p:nvSpPr>
        <p:spPr bwMode="auto">
          <a:xfrm>
            <a:off x="5148064" y="2643758"/>
            <a:ext cx="3888432" cy="166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lvl1pPr marL="342900" indent="-342900">
              <a:spcBef>
                <a:spcPct val="20000"/>
              </a:spcBef>
              <a:buClr>
                <a:schemeClr val="hlink"/>
              </a:buClr>
              <a:buFont typeface="Wingdings" panose="05000000000000000000" pitchFamily="2" charset="2"/>
              <a:buBlip>
                <a:blip r:embed="rId2"/>
              </a:buBlip>
              <a:defRPr sz="3200">
                <a:solidFill>
                  <a:schemeClr val="tx1"/>
                </a:solidFill>
                <a:effectLst>
                  <a:outerShdw blurRad="38100" dist="38100" dir="2700000" algn="tl">
                    <a:srgbClr val="800000"/>
                  </a:outerShdw>
                </a:effectLst>
                <a:latin typeface="Verdana" panose="020B0604030504040204" pitchFamily="34" charset="0"/>
              </a:defRPr>
            </a:lvl1pPr>
            <a:lvl2pPr marL="742950" indent="-285750">
              <a:spcBef>
                <a:spcPct val="20000"/>
              </a:spcBef>
              <a:buChar char="–"/>
              <a:defRPr sz="2800">
                <a:solidFill>
                  <a:schemeClr val="tx1"/>
                </a:solidFill>
                <a:effectLst>
                  <a:outerShdw blurRad="38100" dist="38100" dir="2700000" algn="tl">
                    <a:srgbClr val="800000"/>
                  </a:outerShdw>
                </a:effectLst>
                <a:latin typeface="Verdana" panose="020B060403050404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effectLst>
                  <a:outerShdw blurRad="38100" dist="38100" dir="2700000" algn="tl">
                    <a:srgbClr val="800000"/>
                  </a:outerShdw>
                </a:effectLst>
                <a:latin typeface="Verdana" panose="020B0604030504040204" pitchFamily="34" charset="0"/>
              </a:defRPr>
            </a:lvl3pPr>
            <a:lvl4pPr marL="1600200" indent="-228600">
              <a:spcBef>
                <a:spcPct val="20000"/>
              </a:spcBef>
              <a:buChar char="–"/>
              <a:defRPr sz="2000">
                <a:solidFill>
                  <a:schemeClr val="tx1"/>
                </a:solidFill>
                <a:effectLst>
                  <a:outerShdw blurRad="38100" dist="38100" dir="2700000" algn="tl">
                    <a:srgbClr val="800000"/>
                  </a:outerShdw>
                </a:effectLst>
                <a:latin typeface="Verdana" panose="020B060403050404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9pPr>
          </a:lstStyle>
          <a:p>
            <a:pPr>
              <a:buClr>
                <a:schemeClr val="bg1"/>
              </a:buClr>
              <a:buFont typeface="Arial" panose="020B0604020202020204" pitchFamily="34" charset="0"/>
              <a:buChar char="•"/>
            </a:pPr>
            <a:r>
              <a:rPr lang="el-GR" altLang="el-GR" sz="1500" dirty="0">
                <a:solidFill>
                  <a:schemeClr val="bg1"/>
                </a:solidFill>
                <a:effectLst/>
                <a:latin typeface="+mj-lt"/>
              </a:rPr>
              <a:t>Η έρευνα πρέπει να διασφαλίζεται έναντι πιέσεων που απειλούν τις απαιτήσεις για επιστημονική ακεραιότητα, ανεξαρτησία, μεθόδους και συστηματικότητα. </a:t>
            </a:r>
            <a:endParaRPr lang="en-US" altLang="el-GR" sz="1500" dirty="0">
              <a:solidFill>
                <a:schemeClr val="bg1"/>
              </a:solidFill>
              <a:effectLst/>
              <a:latin typeface="+mj-lt"/>
            </a:endParaRPr>
          </a:p>
          <a:p>
            <a:pPr>
              <a:buClr>
                <a:schemeClr val="bg1"/>
              </a:buClr>
              <a:buFont typeface="Arial" panose="020B0604020202020204" pitchFamily="34" charset="0"/>
              <a:buChar char="•"/>
            </a:pPr>
            <a:r>
              <a:rPr lang="el-GR" altLang="el-GR" sz="1500" dirty="0">
                <a:solidFill>
                  <a:schemeClr val="bg1"/>
                </a:solidFill>
                <a:effectLst/>
                <a:latin typeface="+mj-lt"/>
              </a:rPr>
              <a:t>Η έρευνα βάση σύμβασης θα πρέπει να βασίζεται σε ρητές συμβατικές συμφωνίες μεταξύ του μουσείου και του ειδικού/εργαστηρίου που διεξάγει την έρευνα. </a:t>
            </a:r>
            <a:endParaRPr lang="en-US" altLang="el-GR" sz="1500" dirty="0">
              <a:solidFill>
                <a:schemeClr val="bg1"/>
              </a:solidFill>
              <a:effectLst/>
              <a:latin typeface="+mj-lt"/>
            </a:endParaRPr>
          </a:p>
          <a:p>
            <a:pPr>
              <a:buClr>
                <a:schemeClr val="bg1"/>
              </a:buClr>
              <a:buFont typeface="Arial" panose="020B0604020202020204" pitchFamily="34" charset="0"/>
              <a:buChar char="•"/>
            </a:pPr>
            <a:endParaRPr lang="el-GR" altLang="el-GR" sz="1500" dirty="0">
              <a:solidFill>
                <a:schemeClr val="bg1"/>
              </a:solidFill>
              <a:effectLst/>
              <a:latin typeface="+mj-lt"/>
            </a:endParaRPr>
          </a:p>
        </p:txBody>
      </p:sp>
      <p:pic>
        <p:nvPicPr>
          <p:cNvPr id="540684" name="Picture 12" descr="Steve_Moskowitz_we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1855" y="339502"/>
            <a:ext cx="3127772" cy="215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8177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normAutofit/>
          </a:bodyPr>
          <a:lstStyle/>
          <a:p>
            <a:r>
              <a:rPr lang="el-GR" altLang="el-GR" sz="2100" dirty="0"/>
              <a:t>Θέμα</a:t>
            </a:r>
            <a:r>
              <a:rPr lang="en-GB" altLang="el-GR" sz="2100" dirty="0"/>
              <a:t> 4</a:t>
            </a:r>
            <a:br>
              <a:rPr lang="en-GB" altLang="el-GR" sz="2100" dirty="0"/>
            </a:br>
            <a:r>
              <a:rPr lang="el-GR" altLang="el-GR" sz="2100" dirty="0"/>
              <a:t>Θέματα δεοντολογίας στη δημοσίευση αποτελεσμάτων πιστοποίησης</a:t>
            </a:r>
          </a:p>
        </p:txBody>
      </p:sp>
      <p:sp>
        <p:nvSpPr>
          <p:cNvPr id="539651" name="Rectangle 3"/>
          <p:cNvSpPr>
            <a:spLocks noGrp="1" noChangeArrowheads="1"/>
          </p:cNvSpPr>
          <p:nvPr>
            <p:ph idx="1"/>
          </p:nvPr>
        </p:nvSpPr>
        <p:spPr>
          <a:xfrm>
            <a:off x="251520" y="1200150"/>
            <a:ext cx="3384376" cy="3819871"/>
          </a:xfrm>
        </p:spPr>
        <p:txBody>
          <a:bodyPr>
            <a:normAutofit/>
          </a:bodyPr>
          <a:lstStyle/>
          <a:p>
            <a:r>
              <a:rPr lang="el-GR" altLang="el-GR" sz="2000" dirty="0" smtClean="0"/>
              <a:t>Πρέπει τα μουσεία ή οι ερευνητικές ομάδες που ανακατεύονται στις αναλύσεις να δημοσιεύουν τα αποτελέσματα;</a:t>
            </a:r>
          </a:p>
          <a:p>
            <a:r>
              <a:rPr lang="el-GR" altLang="el-GR" sz="2000" dirty="0" smtClean="0"/>
              <a:t>Ποια είναι η υποχρέωση των ακαδημαϊκών εφημερίδων και των αξιολογητών; </a:t>
            </a:r>
            <a:endParaRPr lang="el-GR" altLang="el-GR" sz="2000" dirty="0"/>
          </a:p>
        </p:txBody>
      </p:sp>
      <p:sp>
        <p:nvSpPr>
          <p:cNvPr id="539657" name="Rectangle 9"/>
          <p:cNvSpPr>
            <a:spLocks noChangeArrowheads="1"/>
          </p:cNvSpPr>
          <p:nvPr/>
        </p:nvSpPr>
        <p:spPr bwMode="auto">
          <a:xfrm>
            <a:off x="3981051" y="1221854"/>
            <a:ext cx="4897289" cy="3672408"/>
          </a:xfrm>
          <a:prstGeom prst="rect">
            <a:avLst/>
          </a:prstGeom>
          <a:solidFill>
            <a:schemeClr val="bg1">
              <a:lumMod val="95000"/>
            </a:schemeClr>
          </a:solidFill>
          <a:ln>
            <a:noFill/>
          </a:ln>
          <a:effectLst/>
          <a:extLst/>
        </p:spPr>
        <p:txBody>
          <a:bodyPr lIns="68580" tIns="34290" rIns="68580" bIns="34290"/>
          <a:lstStyle>
            <a:lvl1pPr marL="342900" indent="-342900">
              <a:spcBef>
                <a:spcPct val="20000"/>
              </a:spcBef>
              <a:buClr>
                <a:schemeClr val="hlink"/>
              </a:buClr>
              <a:buFont typeface="Wingdings" panose="05000000000000000000" pitchFamily="2" charset="2"/>
              <a:buBlip>
                <a:blip r:embed="rId2"/>
              </a:buBlip>
              <a:defRPr sz="3200">
                <a:solidFill>
                  <a:schemeClr val="tx1"/>
                </a:solidFill>
                <a:effectLst>
                  <a:outerShdw blurRad="38100" dist="38100" dir="2700000" algn="tl">
                    <a:srgbClr val="800000"/>
                  </a:outerShdw>
                </a:effectLst>
                <a:latin typeface="Verdana" panose="020B0604030504040204" pitchFamily="34" charset="0"/>
              </a:defRPr>
            </a:lvl1pPr>
            <a:lvl2pPr marL="742950" indent="-285750">
              <a:spcBef>
                <a:spcPct val="20000"/>
              </a:spcBef>
              <a:buChar char="–"/>
              <a:defRPr sz="2800">
                <a:solidFill>
                  <a:schemeClr val="tx1"/>
                </a:solidFill>
                <a:effectLst>
                  <a:outerShdw blurRad="38100" dist="38100" dir="2700000" algn="tl">
                    <a:srgbClr val="800000"/>
                  </a:outerShdw>
                </a:effectLst>
                <a:latin typeface="Verdana" panose="020B060403050404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effectLst>
                  <a:outerShdw blurRad="38100" dist="38100" dir="2700000" algn="tl">
                    <a:srgbClr val="800000"/>
                  </a:outerShdw>
                </a:effectLst>
                <a:latin typeface="Verdana" panose="020B0604030504040204" pitchFamily="34" charset="0"/>
              </a:defRPr>
            </a:lvl3pPr>
            <a:lvl4pPr marL="1600200" indent="-228600">
              <a:spcBef>
                <a:spcPct val="20000"/>
              </a:spcBef>
              <a:buChar char="–"/>
              <a:defRPr sz="2000">
                <a:solidFill>
                  <a:schemeClr val="tx1"/>
                </a:solidFill>
                <a:effectLst>
                  <a:outerShdw blurRad="38100" dist="38100" dir="2700000" algn="tl">
                    <a:srgbClr val="800000"/>
                  </a:outerShdw>
                </a:effectLst>
                <a:latin typeface="Verdana" panose="020B060403050404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5pPr>
            <a:lvl6pPr marL="25146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6pPr>
            <a:lvl7pPr marL="29718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7pPr>
            <a:lvl8pPr marL="34290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8pPr>
            <a:lvl9pPr marL="3886200" indent="-228600" fontAlgn="base">
              <a:spcBef>
                <a:spcPct val="20000"/>
              </a:spcBef>
              <a:spcAft>
                <a:spcPct val="0"/>
              </a:spcAft>
              <a:buClr>
                <a:schemeClr val="hlink"/>
              </a:buClr>
              <a:buFont typeface="Wingdings" panose="05000000000000000000" pitchFamily="2" charset="2"/>
              <a:buBlip>
                <a:blip r:embed="rId2"/>
              </a:buBlip>
              <a:defRPr sz="2000">
                <a:solidFill>
                  <a:schemeClr val="tx1"/>
                </a:solidFill>
                <a:effectLst>
                  <a:outerShdw blurRad="38100" dist="38100" dir="2700000" algn="tl">
                    <a:srgbClr val="800000"/>
                  </a:outerShdw>
                </a:effectLst>
                <a:latin typeface="Verdana" panose="020B0604030504040204" pitchFamily="34" charset="0"/>
              </a:defRPr>
            </a:lvl9pPr>
          </a:lstStyle>
          <a:p>
            <a:pPr marL="180975" indent="-180975">
              <a:buFont typeface="Arial" panose="020B0604020202020204" pitchFamily="34" charset="0"/>
              <a:buChar char="•"/>
            </a:pPr>
            <a:r>
              <a:rPr lang="el-GR" altLang="el-GR" sz="1600" dirty="0">
                <a:effectLst/>
                <a:latin typeface="+mn-lt"/>
              </a:rPr>
              <a:t>Αν ο σκοπός της δημοσίευσης μίας μελέτης πιστοποίησης είναι η νομιμοποίηση του αντικειμένου ή η αύξηση της νομισματικής του αξίας, δεν πρέπει να δημοσιεύεται σε ακαδημαϊκές εφημερίδες. </a:t>
            </a:r>
            <a:endParaRPr lang="en-GB" altLang="el-GR" sz="1600" dirty="0">
              <a:effectLst/>
              <a:latin typeface="+mn-lt"/>
            </a:endParaRPr>
          </a:p>
          <a:p>
            <a:pPr marL="180975" indent="-180975">
              <a:buFont typeface="Arial" panose="020B0604020202020204" pitchFamily="34" charset="0"/>
              <a:buChar char="•"/>
            </a:pPr>
            <a:r>
              <a:rPr lang="el-GR" altLang="el-GR" sz="1600" dirty="0">
                <a:effectLst/>
                <a:latin typeface="+mn-lt"/>
              </a:rPr>
              <a:t>Ωστόσο, σε καμία από τις εφημερίδες στο πεδίο της επιστήμης της συντήρησης ή της αρχαιομετρία, δεν αναφέρονται οι οδηγίες για τον συγγραφέα ή τον αξιολογητή στο τι είναι αποδεκτό από την άποψη της προέλευσης του δημοσιευμένου υλικού. </a:t>
            </a:r>
            <a:endParaRPr lang="en-US" altLang="el-GR" sz="1600" dirty="0">
              <a:effectLst/>
              <a:latin typeface="+mn-lt"/>
            </a:endParaRPr>
          </a:p>
          <a:p>
            <a:pPr marL="180975" indent="-180975">
              <a:buFont typeface="Arial" panose="020B0604020202020204" pitchFamily="34" charset="0"/>
              <a:buChar char="•"/>
            </a:pPr>
            <a:r>
              <a:rPr lang="el-GR" altLang="el-GR" sz="1600" dirty="0">
                <a:effectLst/>
                <a:latin typeface="+mn-lt"/>
              </a:rPr>
              <a:t>Οι εκδότες επιστημονικών εφημερίδων και τα συνέδρια πρέπει να έχουν γνώση του προβλήματος και να ζητούν πληροφορίες για το δημοσιευμένο αντικείμενο, ώστε να είναι σε σθμφωνία με τη Σύμβαση της </a:t>
            </a:r>
            <a:r>
              <a:rPr lang="en-GB" altLang="el-GR" sz="1600" dirty="0">
                <a:effectLst/>
                <a:latin typeface="+mn-lt"/>
              </a:rPr>
              <a:t>UNESCO.</a:t>
            </a:r>
            <a:endParaRPr lang="el-GR" altLang="el-GR" sz="1600" dirty="0">
              <a:effectLst/>
              <a:latin typeface="+mn-lt"/>
            </a:endParaRPr>
          </a:p>
        </p:txBody>
      </p:sp>
    </p:spTree>
    <p:extLst>
      <p:ext uri="{BB962C8B-B14F-4D97-AF65-F5344CB8AC3E}">
        <p14:creationId xmlns:p14="http://schemas.microsoft.com/office/powerpoint/2010/main" val="32583557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sz="2800" dirty="0" smtClean="0"/>
              <a:t>Η διάλεξη αφιερώνεται στην Κυριακή </a:t>
            </a:r>
            <a:r>
              <a:rPr lang="el-GR" sz="2800" dirty="0" err="1" smtClean="0"/>
              <a:t>Πολυκρέτη</a:t>
            </a:r>
            <a:r>
              <a:rPr lang="el-GR" sz="2800" dirty="0" smtClean="0"/>
              <a:t> </a:t>
            </a:r>
            <a:r>
              <a:rPr lang="en-US" sz="2800" dirty="0" smtClean="0"/>
              <a:t>(1967-2014)</a:t>
            </a:r>
            <a:endParaRPr lang="el-GR" sz="2800" dirty="0"/>
          </a:p>
        </p:txBody>
      </p:sp>
      <p:pic>
        <p:nvPicPr>
          <p:cNvPr id="7" name="Content Placeholder 6"/>
          <p:cNvPicPr>
            <a:picLocks noGrp="1" noChangeAspect="1"/>
          </p:cNvPicPr>
          <p:nvPr>
            <p:ph idx="1"/>
          </p:nvPr>
        </p:nvPicPr>
        <p:blipFill>
          <a:blip r:embed="rId2" cstate="print"/>
          <a:stretch>
            <a:fillRect/>
          </a:stretch>
        </p:blipFill>
        <p:spPr>
          <a:xfrm>
            <a:off x="755576" y="1419622"/>
            <a:ext cx="2542252" cy="3109229"/>
          </a:xfrm>
          <a:prstGeom prst="rect">
            <a:avLst/>
          </a:prstGeom>
        </p:spPr>
      </p:pic>
      <p:sp>
        <p:nvSpPr>
          <p:cNvPr id="11" name="Content Placeholder 10"/>
          <p:cNvSpPr>
            <a:spLocks noGrp="1"/>
          </p:cNvSpPr>
          <p:nvPr>
            <p:ph sz="half" idx="4294967295"/>
          </p:nvPr>
        </p:nvSpPr>
        <p:spPr>
          <a:xfrm>
            <a:off x="3851920" y="1275606"/>
            <a:ext cx="4968552" cy="3744416"/>
          </a:xfrm>
        </p:spPr>
        <p:txBody>
          <a:bodyPr>
            <a:noAutofit/>
          </a:bodyPr>
          <a:lstStyle/>
          <a:p>
            <a:pPr>
              <a:buClr>
                <a:schemeClr val="tx1">
                  <a:lumMod val="65000"/>
                  <a:lumOff val="35000"/>
                </a:schemeClr>
              </a:buClr>
            </a:pPr>
            <a:r>
              <a:rPr lang="el-GR" sz="1600" dirty="0" smtClean="0"/>
              <a:t>Αρχαιομέτρης και επιστήμονας συντήρησης που συνεργάσθηκε στα ευρωπαϊκά προγράμματα </a:t>
            </a:r>
            <a:r>
              <a:rPr lang="en-US" sz="1600" dirty="0" smtClean="0"/>
              <a:t>PROMET</a:t>
            </a:r>
            <a:r>
              <a:rPr lang="el-GR" sz="1600" dirty="0" smtClean="0"/>
              <a:t> και </a:t>
            </a:r>
            <a:r>
              <a:rPr lang="en-US" sz="1600" dirty="0" smtClean="0"/>
              <a:t>Witness the Past.</a:t>
            </a:r>
          </a:p>
          <a:p>
            <a:pPr>
              <a:buClr>
                <a:schemeClr val="tx1">
                  <a:lumMod val="65000"/>
                  <a:lumOff val="35000"/>
                </a:schemeClr>
              </a:buClr>
            </a:pPr>
            <a:r>
              <a:rPr lang="el-GR" sz="1600" dirty="0" smtClean="0"/>
              <a:t>Ένα από τα βασικά ενδιαφέροντα της Κικής ήταν στο θέμα της παράνομης διακίμησης αρχαιοτήτων και των μελετών πιστοποίησης λεηλατημένων αρχαιοτήτων. Έγραψε δημοσιεύσεις για την ηθική δεοντολογία των μουσείων για την έκθεση, την έρευνα και τη δημοσίευση αρχαιοτήτων χωρίς προέλευση.  Άξια αναφοράς η συνεργασία της για τη συγγραφή της πρότασης του προγράμματος «</a:t>
            </a:r>
            <a:r>
              <a:rPr lang="en-US" sz="1600" dirty="0" smtClean="0"/>
              <a:t>Witness </a:t>
            </a:r>
            <a:r>
              <a:rPr lang="en-US" sz="1600" dirty="0"/>
              <a:t>the </a:t>
            </a:r>
            <a:r>
              <a:rPr lang="en-US" sz="1600" dirty="0" smtClean="0"/>
              <a:t>Past</a:t>
            </a:r>
            <a:r>
              <a:rPr lang="el-GR" sz="1600" dirty="0" smtClean="0"/>
              <a:t>»</a:t>
            </a:r>
            <a:r>
              <a:rPr lang="en-US" sz="1600" dirty="0" smtClean="0"/>
              <a:t>.</a:t>
            </a:r>
            <a:r>
              <a:rPr lang="el-GR" sz="1600" dirty="0" smtClean="0"/>
              <a:t> Οι απόψεις της για τη δεοντολογία στη συντήρηση παρουσιάσθηκαν σε αυτό το πρόγραμμα. </a:t>
            </a:r>
            <a:r>
              <a:rPr lang="en-US" sz="1600" dirty="0"/>
              <a:t> </a:t>
            </a:r>
            <a:endParaRPr lang="el-GR" sz="1600" dirty="0"/>
          </a:p>
        </p:txBody>
      </p:sp>
    </p:spTree>
    <p:extLst>
      <p:ext uri="{BB962C8B-B14F-4D97-AF65-F5344CB8AC3E}">
        <p14:creationId xmlns:p14="http://schemas.microsoft.com/office/powerpoint/2010/main" val="20349028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600" dirty="0" smtClean="0"/>
              <a:t>Βιβλιογραφία</a:t>
            </a:r>
            <a:endParaRPr lang="el-GR" sz="3600" dirty="0"/>
          </a:p>
        </p:txBody>
      </p:sp>
      <p:sp>
        <p:nvSpPr>
          <p:cNvPr id="6" name="Content Placeholder 5"/>
          <p:cNvSpPr>
            <a:spLocks noGrp="1"/>
          </p:cNvSpPr>
          <p:nvPr>
            <p:ph idx="1"/>
          </p:nvPr>
        </p:nvSpPr>
        <p:spPr/>
        <p:txBody>
          <a:bodyPr>
            <a:normAutofit fontScale="47500" lnSpcReduction="20000"/>
          </a:bodyPr>
          <a:lstStyle/>
          <a:p>
            <a:pPr lvl="0"/>
            <a:r>
              <a:rPr lang="el-GR" dirty="0"/>
              <a:t>Επιμέλεια</a:t>
            </a:r>
            <a:r>
              <a:rPr lang="en-US" dirty="0"/>
              <a:t>: </a:t>
            </a:r>
            <a:r>
              <a:rPr lang="en-US" dirty="0" err="1"/>
              <a:t>Vasilike</a:t>
            </a:r>
            <a:r>
              <a:rPr lang="en-US" dirty="0"/>
              <a:t> Argyropoulos, 2008, </a:t>
            </a:r>
            <a:r>
              <a:rPr lang="en-US" i="1" dirty="0"/>
              <a:t>Metals and Museums in the Mediterranean: Protecting, Preserving, and Interpreting, </a:t>
            </a:r>
            <a:r>
              <a:rPr lang="en-US" dirty="0"/>
              <a:t>TEI of Athens: Athens, p.350.</a:t>
            </a:r>
            <a:endParaRPr lang="el-GR" dirty="0"/>
          </a:p>
          <a:p>
            <a:r>
              <a:rPr lang="en-US" dirty="0"/>
              <a:t>Karydas, A.G., </a:t>
            </a:r>
            <a:r>
              <a:rPr lang="en-US" dirty="0" err="1"/>
              <a:t>Brecoulaki</a:t>
            </a:r>
            <a:r>
              <a:rPr lang="en-US" dirty="0"/>
              <a:t>, X., </a:t>
            </a:r>
            <a:r>
              <a:rPr lang="en-US" dirty="0" err="1"/>
              <a:t>Pantazis</a:t>
            </a:r>
            <a:r>
              <a:rPr lang="en-US" dirty="0"/>
              <a:t>, Th., </a:t>
            </a:r>
            <a:r>
              <a:rPr lang="en-US" dirty="0" err="1"/>
              <a:t>Aloupi</a:t>
            </a:r>
            <a:r>
              <a:rPr lang="en-US" dirty="0"/>
              <a:t>, E., Argyropoulos, V., </a:t>
            </a:r>
            <a:r>
              <a:rPr lang="en-US" dirty="0" err="1"/>
              <a:t>Kotzamani</a:t>
            </a:r>
            <a:r>
              <a:rPr lang="en-US" dirty="0"/>
              <a:t>, D., Bernard, R., </a:t>
            </a:r>
            <a:r>
              <a:rPr lang="en-US" dirty="0" err="1"/>
              <a:t>Zarkadas</a:t>
            </a:r>
            <a:r>
              <a:rPr lang="en-US" dirty="0"/>
              <a:t>, Ch., and </a:t>
            </a:r>
            <a:r>
              <a:rPr lang="en-US" dirty="0" err="1"/>
              <a:t>Paradellis</a:t>
            </a:r>
            <a:r>
              <a:rPr lang="en-US" dirty="0"/>
              <a:t>, Th., 2005, Importance of </a:t>
            </a:r>
            <a:r>
              <a:rPr lang="en-US" i="1" dirty="0"/>
              <a:t>in-situ</a:t>
            </a:r>
            <a:r>
              <a:rPr lang="en-US" dirty="0"/>
              <a:t> EDXRF Measurements in the Preservation and Conservation of Material Culture, </a:t>
            </a:r>
            <a:r>
              <a:rPr lang="en-US" i="1" dirty="0"/>
              <a:t>In:</a:t>
            </a:r>
            <a:r>
              <a:rPr lang="en-US" dirty="0"/>
              <a:t> M. </a:t>
            </a:r>
            <a:r>
              <a:rPr lang="en-US" dirty="0" err="1"/>
              <a:t>Uda</a:t>
            </a:r>
            <a:r>
              <a:rPr lang="en-US" dirty="0"/>
              <a:t> </a:t>
            </a:r>
            <a:r>
              <a:rPr lang="en-US" i="1" dirty="0"/>
              <a:t>et al</a:t>
            </a:r>
            <a:r>
              <a:rPr lang="en-US" dirty="0"/>
              <a:t>. (eds.), </a:t>
            </a:r>
            <a:r>
              <a:rPr lang="en-US" i="1" dirty="0"/>
              <a:t>X-rays for Archaeology</a:t>
            </a:r>
            <a:r>
              <a:rPr lang="en-US" dirty="0"/>
              <a:t>, Springer, Netherlands, pp. 27-53</a:t>
            </a:r>
            <a:r>
              <a:rPr lang="en-US" dirty="0" smtClean="0"/>
              <a:t>.</a:t>
            </a:r>
          </a:p>
          <a:p>
            <a:r>
              <a:rPr lang="en-US" dirty="0"/>
              <a:t>Argyropoulos, V., </a:t>
            </a:r>
            <a:r>
              <a:rPr lang="en-US" dirty="0" err="1"/>
              <a:t>Giannoulaki</a:t>
            </a:r>
            <a:r>
              <a:rPr lang="en-US" dirty="0"/>
              <a:t>, M., Anglos, D., </a:t>
            </a:r>
            <a:r>
              <a:rPr lang="en-US" dirty="0" err="1"/>
              <a:t>Pouli</a:t>
            </a:r>
            <a:r>
              <a:rPr lang="en-US" dirty="0"/>
              <a:t>, P., </a:t>
            </a:r>
            <a:r>
              <a:rPr lang="en-US" dirty="0" err="1"/>
              <a:t>Harith</a:t>
            </a:r>
            <a:r>
              <a:rPr lang="en-US" dirty="0"/>
              <a:t>, M.A., </a:t>
            </a:r>
            <a:r>
              <a:rPr lang="en-US" dirty="0" err="1"/>
              <a:t>Elhassan</a:t>
            </a:r>
            <a:r>
              <a:rPr lang="en-US" dirty="0"/>
              <a:t>, A., Karydas, A-G., </a:t>
            </a:r>
            <a:r>
              <a:rPr lang="en-US" dirty="0" err="1"/>
              <a:t>Zarkadas</a:t>
            </a:r>
            <a:r>
              <a:rPr lang="en-US" dirty="0"/>
              <a:t>, C., Kantarelou, V., Arafat, A., Haddad, N., 2007, Developing Innovative Portable Diagnostic Techniques and Approaches for the Analysis of Metal Artefacts from Museum Collections, In: </a:t>
            </a:r>
            <a:r>
              <a:rPr lang="en-US" i="1" dirty="0"/>
              <a:t>Proceedings of the 7</a:t>
            </a:r>
            <a:r>
              <a:rPr lang="en-US" i="1" baseline="30000" dirty="0"/>
              <a:t>th</a:t>
            </a:r>
            <a:r>
              <a:rPr lang="en-US" i="1" dirty="0"/>
              <a:t> European Conference “SAUVEUR” Safeguarded Cultural Heritage, Understanding &amp; Viability for the Enlarged Europe</a:t>
            </a:r>
            <a:r>
              <a:rPr lang="en-US" dirty="0"/>
              <a:t>, (eds. Milos </a:t>
            </a:r>
            <a:r>
              <a:rPr lang="en-US" dirty="0" err="1"/>
              <a:t>Drdacky</a:t>
            </a:r>
            <a:r>
              <a:rPr lang="en-US" dirty="0"/>
              <a:t> and Michel </a:t>
            </a:r>
            <a:r>
              <a:rPr lang="en-US" dirty="0" err="1"/>
              <a:t>Chapuis</a:t>
            </a:r>
            <a:r>
              <a:rPr lang="en-US" dirty="0"/>
              <a:t>), 31 May – 3 June, 2006, Prague, Czech Republic, Vol. 1, pp.79-90</a:t>
            </a:r>
            <a:r>
              <a:rPr lang="en-US" dirty="0" smtClean="0"/>
              <a:t>.</a:t>
            </a:r>
          </a:p>
          <a:p>
            <a:r>
              <a:rPr lang="en-GB" dirty="0" err="1"/>
              <a:t>Polikreti</a:t>
            </a:r>
            <a:r>
              <a:rPr lang="en-GB" dirty="0"/>
              <a:t>, K., Argyropoulos, V., </a:t>
            </a:r>
            <a:r>
              <a:rPr lang="en-GB" dirty="0" err="1"/>
              <a:t>Charalambous</a:t>
            </a:r>
            <a:r>
              <a:rPr lang="en-GB" dirty="0"/>
              <a:t>, D., </a:t>
            </a:r>
            <a:r>
              <a:rPr lang="en-GB" dirty="0" err="1"/>
              <a:t>Voussou</a:t>
            </a:r>
            <a:r>
              <a:rPr lang="en-GB" dirty="0"/>
              <a:t>, A., Perdikatsis, V., </a:t>
            </a:r>
            <a:r>
              <a:rPr lang="en-GB" dirty="0" err="1"/>
              <a:t>Apolstolaki</a:t>
            </a:r>
            <a:r>
              <a:rPr lang="en-GB" dirty="0"/>
              <a:t>, C., 2009, Tracing correlations of corrosion products and microclimate data on outdoor bronze monuments by Principal Component Analysis, </a:t>
            </a:r>
            <a:r>
              <a:rPr lang="en-GB" i="1" dirty="0"/>
              <a:t>Corrosion Science</a:t>
            </a:r>
            <a:r>
              <a:rPr lang="en-GB" dirty="0"/>
              <a:t>, </a:t>
            </a:r>
            <a:r>
              <a:rPr lang="el-GR" dirty="0"/>
              <a:t>DOI: 10.1016/j.corsci.2009.06.039</a:t>
            </a:r>
          </a:p>
          <a:p>
            <a:r>
              <a:rPr lang="el-GR" dirty="0" smtClean="0"/>
              <a:t>Argyropoulos</a:t>
            </a:r>
            <a:r>
              <a:rPr lang="el-GR" dirty="0"/>
              <a:t>, V., </a:t>
            </a:r>
            <a:r>
              <a:rPr lang="el-GR" dirty="0" err="1"/>
              <a:t>Polikreti</a:t>
            </a:r>
            <a:r>
              <a:rPr lang="el-GR" dirty="0"/>
              <a:t>, K, </a:t>
            </a:r>
            <a:r>
              <a:rPr lang="el-GR" dirty="0" err="1"/>
              <a:t>Charalambous</a:t>
            </a:r>
            <a:r>
              <a:rPr lang="el-GR" dirty="0"/>
              <a:t>, D., </a:t>
            </a:r>
            <a:r>
              <a:rPr lang="el-GR" dirty="0" err="1"/>
              <a:t>Simon</a:t>
            </a:r>
            <a:r>
              <a:rPr lang="el-GR" dirty="0"/>
              <a:t>, S., 2011, </a:t>
            </a:r>
            <a:r>
              <a:rPr lang="el-GR" dirty="0" err="1"/>
              <a:t>Ethical</a:t>
            </a:r>
            <a:r>
              <a:rPr lang="el-GR" dirty="0"/>
              <a:t> </a:t>
            </a:r>
            <a:r>
              <a:rPr lang="el-GR" dirty="0" err="1"/>
              <a:t>issues</a:t>
            </a:r>
            <a:r>
              <a:rPr lang="el-GR" dirty="0"/>
              <a:t> </a:t>
            </a:r>
            <a:r>
              <a:rPr lang="el-GR" dirty="0" smtClean="0"/>
              <a:t>in</a:t>
            </a:r>
            <a:r>
              <a:rPr lang="en-US" dirty="0" smtClean="0"/>
              <a:t> </a:t>
            </a:r>
            <a:r>
              <a:rPr lang="el-GR" dirty="0" err="1" smtClean="0"/>
              <a:t>research</a:t>
            </a:r>
            <a:r>
              <a:rPr lang="el-GR" dirty="0" smtClean="0"/>
              <a:t> </a:t>
            </a:r>
            <a:r>
              <a:rPr lang="el-GR" dirty="0"/>
              <a:t>and </a:t>
            </a:r>
            <a:r>
              <a:rPr lang="el-GR" dirty="0" err="1"/>
              <a:t>publication</a:t>
            </a:r>
            <a:r>
              <a:rPr lang="el-GR" dirty="0"/>
              <a:t> of </a:t>
            </a:r>
            <a:r>
              <a:rPr lang="el-GR" dirty="0" err="1"/>
              <a:t>illicit</a:t>
            </a:r>
            <a:r>
              <a:rPr lang="el-GR" dirty="0"/>
              <a:t> </a:t>
            </a:r>
            <a:r>
              <a:rPr lang="el-GR" dirty="0" err="1"/>
              <a:t>cultural</a:t>
            </a:r>
            <a:r>
              <a:rPr lang="el-GR" dirty="0"/>
              <a:t> </a:t>
            </a:r>
            <a:r>
              <a:rPr lang="el-GR" dirty="0" err="1"/>
              <a:t>property</a:t>
            </a:r>
            <a:r>
              <a:rPr lang="el-GR" dirty="0"/>
              <a:t>, Journal of Cultural </a:t>
            </a:r>
            <a:r>
              <a:rPr lang="el-GR" dirty="0" err="1"/>
              <a:t>Heritage</a:t>
            </a:r>
            <a:r>
              <a:rPr lang="el-GR" dirty="0"/>
              <a:t>, </a:t>
            </a:r>
            <a:r>
              <a:rPr lang="el-GR" dirty="0" smtClean="0"/>
              <a:t>12,</a:t>
            </a:r>
            <a:r>
              <a:rPr lang="en-US" dirty="0" smtClean="0"/>
              <a:t> </a:t>
            </a:r>
            <a:r>
              <a:rPr lang="el-GR" dirty="0" smtClean="0"/>
              <a:t>214-219.</a:t>
            </a:r>
            <a:endParaRPr lang="en-US" dirty="0" smtClean="0"/>
          </a:p>
          <a:p>
            <a:r>
              <a:rPr lang="en-US" dirty="0"/>
              <a:t>Janet Lang </a:t>
            </a:r>
            <a:r>
              <a:rPr lang="en-US" dirty="0" smtClean="0"/>
              <a:t> and Andrew Middleton</a:t>
            </a:r>
            <a:r>
              <a:rPr lang="en-US" dirty="0"/>
              <a:t> </a:t>
            </a:r>
            <a:r>
              <a:rPr lang="en-US" dirty="0" smtClean="0"/>
              <a:t>eds. 2006. Radiography </a:t>
            </a:r>
            <a:r>
              <a:rPr lang="en-US" dirty="0"/>
              <a:t>of Cultural </a:t>
            </a:r>
            <a:r>
              <a:rPr lang="en-US" dirty="0" smtClean="0"/>
              <a:t>Material. </a:t>
            </a:r>
            <a:r>
              <a:rPr lang="en-US" dirty="0"/>
              <a:t>Abingdon, Oxon: Routledge.</a:t>
            </a:r>
            <a:endParaRPr lang="el-GR" dirty="0"/>
          </a:p>
          <a:p>
            <a:endParaRPr lang="el-GR" dirty="0"/>
          </a:p>
        </p:txBody>
      </p:sp>
    </p:spTree>
    <p:extLst>
      <p:ext uri="{BB962C8B-B14F-4D97-AF65-F5344CB8AC3E}">
        <p14:creationId xmlns:p14="http://schemas.microsoft.com/office/powerpoint/2010/main" val="19536407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10" name="Group 9"/>
          <p:cNvGrpSpPr/>
          <p:nvPr/>
        </p:nvGrpSpPr>
        <p:grpSpPr>
          <a:xfrm>
            <a:off x="1820806" y="4371950"/>
            <a:ext cx="5502388" cy="720000"/>
            <a:chOff x="1839716" y="4371950"/>
            <a:chExt cx="5502388" cy="720000"/>
          </a:xfrm>
        </p:grpSpPr>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839716" y="4371950"/>
              <a:ext cx="1971675" cy="702000"/>
            </a:xfrm>
            <a:prstGeom prst="rect">
              <a:avLst/>
            </a:prstGeom>
            <a:noFill/>
          </p:spPr>
        </p:pic>
        <p:pic>
          <p:nvPicPr>
            <p:cNvPr id="12"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5625"/>
            <a:stretch/>
          </p:blipFill>
          <p:spPr bwMode="auto">
            <a:xfrm>
              <a:off x="3996011" y="4371950"/>
              <a:ext cx="3346093" cy="720000"/>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90679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9953181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Βασιλική Αργυροπούλου</a:t>
            </a:r>
            <a:r>
              <a:rPr lang="en-US" sz="2000" dirty="0" smtClean="0"/>
              <a:t>, </a:t>
            </a:r>
            <a:r>
              <a:rPr lang="el-GR" sz="2000" dirty="0"/>
              <a:t>Μαρία </a:t>
            </a:r>
            <a:r>
              <a:rPr lang="el-GR" sz="2000" dirty="0" err="1"/>
              <a:t>Γιαννουλάκη</a:t>
            </a:r>
            <a:r>
              <a:rPr lang="el-GR" sz="2000" dirty="0"/>
              <a:t> 2014. Βασιλική Αργυροπούλου, Μαρία </a:t>
            </a:r>
            <a:r>
              <a:rPr lang="el-GR" sz="2000" dirty="0" err="1"/>
              <a:t>Γιαννουλάκη</a:t>
            </a:r>
            <a:r>
              <a:rPr lang="el-GR" sz="2000" dirty="0"/>
              <a:t>. «Συντήρηση Μεταλλικών Αντικειμένων. Ενότητα </a:t>
            </a:r>
            <a:r>
              <a:rPr lang="en-US" sz="2000" smtClean="0"/>
              <a:t>4</a:t>
            </a:r>
            <a:r>
              <a:rPr lang="el-GR" sz="2000" smtClean="0"/>
              <a:t>: </a:t>
            </a:r>
            <a:r>
              <a:rPr lang="el-GR" sz="2000" dirty="0"/>
              <a:t>Μέθοδοι Ανάλυσης Μεταλλικών </a:t>
            </a:r>
            <a:r>
              <a:rPr lang="el-GR" sz="2000" dirty="0" smtClean="0"/>
              <a:t>Αντικειμένων».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12396929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04"/>
            <a:ext cx="8229600" cy="85725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573528"/>
            <a:ext cx="8928992" cy="1558752"/>
          </a:xfrm>
          <a:noFill/>
        </p:spPr>
        <p:txBody>
          <a:bodyPr>
            <a:noAutofit/>
          </a:bodyPr>
          <a:lstStyle/>
          <a:p>
            <a:pPr marL="0" indent="0">
              <a:buNone/>
            </a:pPr>
            <a:r>
              <a:rPr lang="el-GR" sz="1600" dirty="0" smtClean="0"/>
              <a:t>Το </a:t>
            </a:r>
            <a:r>
              <a:rPr lang="el-GR" sz="16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600" dirty="0" err="1"/>
              <a:t>κ.λ.π</a:t>
            </a:r>
            <a:r>
              <a:rPr lang="el-GR" sz="1600" dirty="0"/>
              <a:t>., </a:t>
            </a:r>
            <a:r>
              <a:rPr lang="el-GR" sz="1600" dirty="0" smtClean="0"/>
              <a:t>τα </a:t>
            </a:r>
            <a:r>
              <a:rPr lang="el-GR" sz="1600" dirty="0"/>
              <a:t>οποία εμπεριέχονται σε </a:t>
            </a:r>
            <a:r>
              <a:rPr lang="el-GR" sz="1600" dirty="0" smtClean="0"/>
              <a:t>αυτό. </a:t>
            </a:r>
            <a:r>
              <a:rPr lang="el-GR" sz="1600" dirty="0"/>
              <a:t>Οι όροι χρήσης των </a:t>
            </a:r>
            <a:r>
              <a:rPr lang="el-GR" sz="1600" dirty="0" smtClean="0"/>
              <a:t>έργων τρίτων </a:t>
            </a:r>
            <a:r>
              <a:rPr lang="el-GR" sz="1600" dirty="0"/>
              <a:t>επεξηγούνται στη διαφάνεια  «Επεξήγηση όρων χρήσης έργων </a:t>
            </a:r>
            <a:r>
              <a:rPr lang="el-GR" sz="1600" dirty="0" smtClean="0"/>
              <a:t>τρίτων». </a:t>
            </a:r>
          </a:p>
          <a:p>
            <a:pPr marL="0" indent="0">
              <a:buNone/>
            </a:pPr>
            <a:r>
              <a:rPr lang="el-GR" sz="1600" dirty="0" smtClean="0"/>
              <a:t>Τα έργα για τα οποία έχει ζητηθεί άδεια  αναφέρονται στο «Σημείωμα  </a:t>
            </a:r>
            <a:r>
              <a:rPr lang="el-GR" sz="1600" dirty="0"/>
              <a:t>Χρήσης Έργων Τρίτων</a:t>
            </a:r>
            <a:r>
              <a:rPr lang="el-GR" sz="1600" dirty="0" smtClean="0"/>
              <a:t>». </a:t>
            </a:r>
          </a:p>
        </p:txBody>
      </p:sp>
      <p:sp>
        <p:nvSpPr>
          <p:cNvPr id="6" name="TextBox 5"/>
          <p:cNvSpPr txBox="1"/>
          <p:nvPr/>
        </p:nvSpPr>
        <p:spPr>
          <a:xfrm>
            <a:off x="76648" y="2463738"/>
            <a:ext cx="9036496" cy="2679762"/>
          </a:xfrm>
          <a:prstGeom prst="rect">
            <a:avLst/>
          </a:prstGeom>
        </p:spPr>
        <p:txBody>
          <a:bodyPr vert="horz" wrap="square" lIns="91440" tIns="45720" rIns="91440" bIns="45720" rtlCol="0" anchor="ctr">
            <a:normAutofit fontScale="92500" lnSpcReduction="20000"/>
          </a:bodyPr>
          <a:lstStyle/>
          <a:p>
            <a:pPr>
              <a:spcBef>
                <a:spcPts val="600"/>
              </a:spcBef>
            </a:pPr>
            <a:r>
              <a:rPr lang="el-GR" dirty="0">
                <a:solidFill>
                  <a:prstClr val="black"/>
                </a:solidFill>
              </a:rPr>
              <a:t>[1] http://creativecommons.org/licenses/by-nc-sa/4.0/ </a:t>
            </a:r>
            <a:endParaRPr lang="en-US" dirty="0" smtClean="0">
              <a:solidFill>
                <a:prstClr val="black"/>
              </a:solidFill>
            </a:endParaRPr>
          </a:p>
          <a:p>
            <a:pPr>
              <a:spcBef>
                <a:spcPts val="600"/>
              </a:spcBef>
            </a:pPr>
            <a:r>
              <a:rPr lang="el-GR" dirty="0" smtClean="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a:spcBef>
                <a:spcPts val="600"/>
              </a:spcBef>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a:spcBef>
                <a:spcPts val="600"/>
              </a:spcBef>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a:spcBef>
                <a:spcPts val="600"/>
              </a:spcBef>
            </a:pPr>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pic>
        <p:nvPicPr>
          <p:cNvPr id="7"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1917290"/>
            <a:ext cx="1648660"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6646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68154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69</a:t>
            </a:fld>
            <a:endParaRPr lang="el-GR">
              <a:solidFill>
                <a:prstClr val="black"/>
              </a:solidFill>
            </a:endParaRPr>
          </a:p>
        </p:txBody>
      </p:sp>
      <p:sp>
        <p:nvSpPr>
          <p:cNvPr id="6" name="Rectangle 5"/>
          <p:cNvSpPr/>
          <p:nvPr/>
        </p:nvSpPr>
        <p:spPr>
          <a:xfrm>
            <a:off x="2088230" y="617529"/>
            <a:ext cx="6624736" cy="523220"/>
          </a:xfrm>
          <a:prstGeom prst="rect">
            <a:avLst/>
          </a:prstGeom>
        </p:spPr>
        <p:txBody>
          <a:bodyPr wrap="square">
            <a:spAutoFit/>
          </a:bodyPr>
          <a:lstStyle/>
          <a:p>
            <a:r>
              <a:rPr lang="el-GR" sz="1400" dirty="0" smtClean="0">
                <a:solidFill>
                  <a:prstClr val="black">
                    <a:lumMod val="75000"/>
                    <a:lumOff val="25000"/>
                  </a:prstClr>
                </a:solidFill>
              </a:rPr>
              <a:t>Δεν επιτρέπεται η επαναχρησιμοποίηση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παρά μόνο εάν ζητηθεί εκ νέου άδεια από το δημιουργό.</a:t>
            </a:r>
            <a:endParaRPr lang="el-GR" sz="3200" dirty="0">
              <a:solidFill>
                <a:prstClr val="black"/>
              </a:solidFill>
            </a:endParaRPr>
          </a:p>
        </p:txBody>
      </p:sp>
      <p:sp>
        <p:nvSpPr>
          <p:cNvPr id="7" name="Rectangle 6"/>
          <p:cNvSpPr/>
          <p:nvPr/>
        </p:nvSpPr>
        <p:spPr>
          <a:xfrm>
            <a:off x="1688763" y="685973"/>
            <a:ext cx="399468" cy="400110"/>
          </a:xfrm>
          <a:prstGeom prst="rect">
            <a:avLst/>
          </a:prstGeom>
        </p:spPr>
        <p:txBody>
          <a:bodyPr wrap="none">
            <a:spAutoFit/>
          </a:bodyPr>
          <a:lstStyle/>
          <a:p>
            <a:pPr algn="r"/>
            <a:r>
              <a:rPr lang="en-US" sz="2000" dirty="0">
                <a:solidFill>
                  <a:prstClr val="black">
                    <a:lumMod val="75000"/>
                    <a:lumOff val="25000"/>
                  </a:prstClr>
                </a:solidFill>
              </a:rPr>
              <a:t>©</a:t>
            </a:r>
            <a:endParaRPr lang="el-GR" sz="2000" dirty="0">
              <a:solidFill>
                <a:prstClr val="black">
                  <a:lumMod val="75000"/>
                  <a:lumOff val="25000"/>
                </a:prstClr>
              </a:solidFill>
            </a:endParaRPr>
          </a:p>
        </p:txBody>
      </p:sp>
      <p:sp>
        <p:nvSpPr>
          <p:cNvPr id="8" name="Rectangle 7"/>
          <p:cNvSpPr/>
          <p:nvPr/>
        </p:nvSpPr>
        <p:spPr>
          <a:xfrm>
            <a:off x="666553" y="1020712"/>
            <a:ext cx="142167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endParaRPr lang="el-GR" dirty="0">
              <a:solidFill>
                <a:prstClr val="black">
                  <a:lumMod val="75000"/>
                  <a:lumOff val="25000"/>
                </a:prstClr>
              </a:solidFill>
            </a:endParaRPr>
          </a:p>
        </p:txBody>
      </p:sp>
      <p:sp>
        <p:nvSpPr>
          <p:cNvPr id="9" name="Rectangle 8"/>
          <p:cNvSpPr/>
          <p:nvPr/>
        </p:nvSpPr>
        <p:spPr>
          <a:xfrm>
            <a:off x="293935" y="1459293"/>
            <a:ext cx="179429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CC-BY-SA</a:t>
            </a:r>
            <a:endParaRPr lang="el-GR" dirty="0">
              <a:solidFill>
                <a:prstClr val="black">
                  <a:lumMod val="75000"/>
                  <a:lumOff val="25000"/>
                </a:prstClr>
              </a:solidFill>
            </a:endParaRPr>
          </a:p>
        </p:txBody>
      </p:sp>
      <p:sp>
        <p:nvSpPr>
          <p:cNvPr id="10" name="Rectangle 9"/>
          <p:cNvSpPr/>
          <p:nvPr/>
        </p:nvSpPr>
        <p:spPr>
          <a:xfrm>
            <a:off x="206220" y="2872383"/>
            <a:ext cx="1882011"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NC-SA</a:t>
            </a:r>
            <a:endParaRPr lang="el-GR" dirty="0">
              <a:solidFill>
                <a:prstClr val="black">
                  <a:lumMod val="75000"/>
                  <a:lumOff val="25000"/>
                </a:prstClr>
              </a:solidFill>
            </a:endParaRPr>
          </a:p>
        </p:txBody>
      </p:sp>
      <p:sp>
        <p:nvSpPr>
          <p:cNvPr id="12" name="Rectangle 11"/>
          <p:cNvSpPr/>
          <p:nvPr/>
        </p:nvSpPr>
        <p:spPr>
          <a:xfrm>
            <a:off x="261245" y="2349002"/>
            <a:ext cx="1826986"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a:t>
            </a:r>
            <a:endParaRPr lang="el-GR" dirty="0">
              <a:solidFill>
                <a:prstClr val="black">
                  <a:lumMod val="75000"/>
                  <a:lumOff val="25000"/>
                </a:prstClr>
              </a:solidFill>
            </a:endParaRPr>
          </a:p>
        </p:txBody>
      </p:sp>
      <p:sp>
        <p:nvSpPr>
          <p:cNvPr id="15" name="Rectangle 14"/>
          <p:cNvSpPr/>
          <p:nvPr/>
        </p:nvSpPr>
        <p:spPr>
          <a:xfrm>
            <a:off x="2088000" y="1053000"/>
            <a:ext cx="6624736"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endParaRPr>
          </a:p>
        </p:txBody>
      </p:sp>
      <p:sp>
        <p:nvSpPr>
          <p:cNvPr id="16" name="Rectangle 15"/>
          <p:cNvSpPr/>
          <p:nvPr/>
        </p:nvSpPr>
        <p:spPr>
          <a:xfrm>
            <a:off x="2088000" y="1485000"/>
            <a:ext cx="6624736"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endParaRPr>
          </a:p>
        </p:txBody>
      </p:sp>
      <p:sp>
        <p:nvSpPr>
          <p:cNvPr id="17" name="Rectangle 16"/>
          <p:cNvSpPr/>
          <p:nvPr/>
        </p:nvSpPr>
        <p:spPr>
          <a:xfrm>
            <a:off x="2088000" y="2376000"/>
            <a:ext cx="6624736"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r>
              <a:rPr lang="el-GR" sz="1400" dirty="0" smtClean="0">
                <a:solidFill>
                  <a:prstClr val="black">
                    <a:lumMod val="75000"/>
                    <a:lumOff val="25000"/>
                  </a:prstClr>
                </a:solidFill>
              </a:rPr>
              <a:t> </a:t>
            </a:r>
            <a:endParaRPr lang="el-GR" sz="1400" dirty="0">
              <a:solidFill>
                <a:prstClr val="black">
                  <a:lumMod val="75000"/>
                  <a:lumOff val="25000"/>
                </a:prstClr>
              </a:solidFill>
            </a:endParaRPr>
          </a:p>
          <a:p>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18" name="Rectangle 17"/>
          <p:cNvSpPr/>
          <p:nvPr/>
        </p:nvSpPr>
        <p:spPr>
          <a:xfrm>
            <a:off x="2088230" y="2814674"/>
            <a:ext cx="6624736" cy="738664"/>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με αναφορά του δημιουργού</a:t>
            </a:r>
            <a:endParaRPr lang="en-US" sz="1400" dirty="0" smtClean="0">
              <a:solidFill>
                <a:prstClr val="black">
                  <a:lumMod val="75000"/>
                  <a:lumOff val="25000"/>
                </a:prstClr>
              </a:solidFill>
            </a:endParaRPr>
          </a:p>
          <a:p>
            <a:r>
              <a:rPr lang="el-GR" sz="1400" dirty="0">
                <a:solidFill>
                  <a:prstClr val="black">
                    <a:lumMod val="75000"/>
                    <a:lumOff val="25000"/>
                  </a:prstClr>
                </a:solidFill>
              </a:rPr>
              <a:t>και διάθεση του έργου ή του παράγωγου αυτού με την ίδια </a:t>
            </a:r>
            <a:r>
              <a:rPr lang="el-GR" sz="1400" dirty="0" smtClean="0">
                <a:solidFill>
                  <a:prstClr val="black">
                    <a:lumMod val="75000"/>
                    <a:lumOff val="25000"/>
                  </a:prstClr>
                </a:solidFill>
              </a:rPr>
              <a:t>άδεια</a:t>
            </a:r>
            <a:r>
              <a:rPr lang="en-US" sz="1400" dirty="0" smtClean="0">
                <a:solidFill>
                  <a:prstClr val="black">
                    <a:lumMod val="75000"/>
                    <a:lumOff val="25000"/>
                  </a:prstClr>
                </a:solidFill>
              </a:rPr>
              <a:t>.</a:t>
            </a:r>
            <a:endParaRPr lang="el-GR" sz="1400" dirty="0">
              <a:solidFill>
                <a:prstClr val="black">
                  <a:lumMod val="75000"/>
                  <a:lumOff val="25000"/>
                </a:prstClr>
              </a:solidFill>
            </a:endParaRPr>
          </a:p>
          <a:p>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20" name="Rectangle 19"/>
          <p:cNvSpPr/>
          <p:nvPr/>
        </p:nvSpPr>
        <p:spPr>
          <a:xfrm>
            <a:off x="293935" y="1897874"/>
            <a:ext cx="179429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CC-BY-ND</a:t>
            </a:r>
            <a:endParaRPr lang="el-GR" dirty="0">
              <a:solidFill>
                <a:prstClr val="black">
                  <a:lumMod val="75000"/>
                  <a:lumOff val="25000"/>
                </a:prstClr>
              </a:solidFill>
            </a:endParaRPr>
          </a:p>
        </p:txBody>
      </p:sp>
      <p:sp>
        <p:nvSpPr>
          <p:cNvPr id="21" name="Rectangle 20"/>
          <p:cNvSpPr/>
          <p:nvPr/>
        </p:nvSpPr>
        <p:spPr>
          <a:xfrm>
            <a:off x="2088230" y="1920956"/>
            <a:ext cx="6624736" cy="523220"/>
          </a:xfrm>
          <a:prstGeom prst="rect">
            <a:avLst/>
          </a:prstGeom>
        </p:spPr>
        <p:txBody>
          <a:bodyPr wrap="square">
            <a:spAutoFit/>
          </a:bodyPr>
          <a:lstStyle/>
          <a:p>
            <a:r>
              <a:rPr lang="el-GR" sz="1400" dirty="0">
                <a:solidFill>
                  <a:prstClr val="black">
                    <a:lumMod val="75000"/>
                    <a:lumOff val="25000"/>
                  </a:prstClr>
                </a:solidFill>
              </a:rPr>
              <a:t>Επιτρέπεται η επαναχρησιμοποίηση του έργου με αναφορά του </a:t>
            </a:r>
            <a:r>
              <a:rPr lang="el-GR" sz="1400" dirty="0" smtClean="0">
                <a:solidFill>
                  <a:prstClr val="black">
                    <a:lumMod val="75000"/>
                    <a:lumOff val="25000"/>
                  </a:prstClr>
                </a:solidFill>
              </a:rPr>
              <a:t>δημιουργού. </a:t>
            </a:r>
          </a:p>
          <a:p>
            <a:r>
              <a:rPr lang="el-GR" sz="1400" dirty="0" smtClean="0">
                <a:solidFill>
                  <a:prstClr val="black">
                    <a:lumMod val="75000"/>
                    <a:lumOff val="25000"/>
                  </a:prstClr>
                </a:solidFill>
              </a:rPr>
              <a:t>Δεν </a:t>
            </a:r>
            <a:r>
              <a:rPr lang="el-GR" sz="1400" dirty="0">
                <a:solidFill>
                  <a:prstClr val="black">
                    <a:lumMod val="75000"/>
                    <a:lumOff val="25000"/>
                  </a:prstClr>
                </a:solidFill>
              </a:rPr>
              <a:t>επιτρέπεται η </a:t>
            </a:r>
            <a:r>
              <a:rPr lang="el-GR" sz="1400" dirty="0" smtClean="0">
                <a:solidFill>
                  <a:prstClr val="black">
                    <a:lumMod val="75000"/>
                    <a:lumOff val="25000"/>
                  </a:prstClr>
                </a:solidFill>
              </a:rPr>
              <a:t>δημιουργία παραγώγων του έργου.</a:t>
            </a:r>
            <a:endParaRPr lang="el-GR" sz="1400" dirty="0">
              <a:solidFill>
                <a:prstClr val="black">
                  <a:lumMod val="75000"/>
                  <a:lumOff val="25000"/>
                </a:prstClr>
              </a:solidFill>
            </a:endParaRPr>
          </a:p>
        </p:txBody>
      </p:sp>
      <p:sp>
        <p:nvSpPr>
          <p:cNvPr id="22" name="Rectangle 21"/>
          <p:cNvSpPr/>
          <p:nvPr/>
        </p:nvSpPr>
        <p:spPr>
          <a:xfrm>
            <a:off x="405957" y="3385426"/>
            <a:ext cx="1682277"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NC-ND</a:t>
            </a:r>
            <a:endParaRPr lang="el-GR" dirty="0">
              <a:solidFill>
                <a:prstClr val="black">
                  <a:lumMod val="75000"/>
                  <a:lumOff val="25000"/>
                </a:prstClr>
              </a:solidFill>
            </a:endParaRPr>
          </a:p>
        </p:txBody>
      </p:sp>
      <p:sp>
        <p:nvSpPr>
          <p:cNvPr id="23" name="Rectangle 22"/>
          <p:cNvSpPr/>
          <p:nvPr/>
        </p:nvSpPr>
        <p:spPr>
          <a:xfrm>
            <a:off x="2088230" y="3408508"/>
            <a:ext cx="7062962"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p>
          <a:p>
            <a:r>
              <a:rPr lang="el-GR" sz="1400" dirty="0" smtClean="0">
                <a:solidFill>
                  <a:prstClr val="black">
                    <a:lumMod val="75000"/>
                    <a:lumOff val="25000"/>
                  </a:prstClr>
                </a:solidFill>
              </a:rPr>
              <a:t>Δεν επιτρέπεται η εμπορική χρήση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και η δημιουργία παραγώγων του.</a:t>
            </a:r>
            <a:endParaRPr lang="el-GR" sz="3200" dirty="0">
              <a:solidFill>
                <a:prstClr val="black"/>
              </a:solidFill>
            </a:endParaRPr>
          </a:p>
        </p:txBody>
      </p:sp>
      <p:sp>
        <p:nvSpPr>
          <p:cNvPr id="24" name="Rectangle 23"/>
          <p:cNvSpPr/>
          <p:nvPr/>
        </p:nvSpPr>
        <p:spPr>
          <a:xfrm>
            <a:off x="3" y="3834002"/>
            <a:ext cx="2088231" cy="584775"/>
          </a:xfrm>
          <a:prstGeom prst="rect">
            <a:avLst/>
          </a:prstGeom>
        </p:spPr>
        <p:txBody>
          <a:bodyPr wrap="square">
            <a:spAutoFit/>
          </a:bodyPr>
          <a:lstStyle/>
          <a:p>
            <a:pPr algn="r"/>
            <a:r>
              <a:rPr lang="el-GR" sz="1400" dirty="0">
                <a:solidFill>
                  <a:prstClr val="black">
                    <a:lumMod val="75000"/>
                    <a:lumOff val="25000"/>
                  </a:prstClr>
                </a:solidFill>
              </a:rPr>
              <a:t>διαθέσιμο με </a:t>
            </a:r>
            <a:r>
              <a:rPr lang="el-GR" sz="1400" dirty="0" smtClean="0">
                <a:solidFill>
                  <a:prstClr val="black">
                    <a:lumMod val="75000"/>
                    <a:lumOff val="25000"/>
                  </a:prstClr>
                </a:solidFill>
              </a:rPr>
              <a:t>άδεια </a:t>
            </a:r>
          </a:p>
          <a:p>
            <a:pPr algn="r"/>
            <a:r>
              <a:rPr lang="en-US" dirty="0" smtClean="0">
                <a:solidFill>
                  <a:prstClr val="black">
                    <a:lumMod val="75000"/>
                    <a:lumOff val="25000"/>
                  </a:prstClr>
                </a:solidFill>
              </a:rPr>
              <a:t>CC0 </a:t>
            </a:r>
            <a:r>
              <a:rPr lang="en-US" dirty="0">
                <a:solidFill>
                  <a:prstClr val="black">
                    <a:lumMod val="75000"/>
                    <a:lumOff val="25000"/>
                  </a:prstClr>
                </a:solidFill>
              </a:rPr>
              <a:t>Public Domain</a:t>
            </a:r>
            <a:endParaRPr lang="el-GR" dirty="0">
              <a:solidFill>
                <a:prstClr val="black">
                  <a:lumMod val="75000"/>
                  <a:lumOff val="25000"/>
                </a:prstClr>
              </a:solidFill>
            </a:endParaRPr>
          </a:p>
        </p:txBody>
      </p:sp>
      <p:sp>
        <p:nvSpPr>
          <p:cNvPr id="25" name="Rectangle 24"/>
          <p:cNvSpPr/>
          <p:nvPr/>
        </p:nvSpPr>
        <p:spPr>
          <a:xfrm>
            <a:off x="3" y="4343330"/>
            <a:ext cx="2088231" cy="307777"/>
          </a:xfrm>
          <a:prstGeom prst="rect">
            <a:avLst/>
          </a:prstGeom>
        </p:spPr>
        <p:txBody>
          <a:bodyPr wrap="square">
            <a:spAutoFit/>
          </a:bodyPr>
          <a:lstStyle/>
          <a:p>
            <a:pPr algn="r"/>
            <a:r>
              <a:rPr lang="el-GR" sz="1400" dirty="0">
                <a:solidFill>
                  <a:prstClr val="black">
                    <a:lumMod val="75000"/>
                    <a:lumOff val="25000"/>
                  </a:prstClr>
                </a:solidFill>
              </a:rPr>
              <a:t>διαθέσιμο </a:t>
            </a:r>
            <a:r>
              <a:rPr lang="el-GR" sz="1400" dirty="0" smtClean="0">
                <a:solidFill>
                  <a:prstClr val="black">
                    <a:lumMod val="75000"/>
                    <a:lumOff val="25000"/>
                  </a:prstClr>
                </a:solidFill>
              </a:rPr>
              <a:t>ως κοινό κτήμα</a:t>
            </a:r>
            <a:endParaRPr lang="el-GR" dirty="0">
              <a:solidFill>
                <a:prstClr val="black">
                  <a:lumMod val="75000"/>
                  <a:lumOff val="25000"/>
                </a:prstClr>
              </a:solidFill>
            </a:endParaRPr>
          </a:p>
        </p:txBody>
      </p:sp>
      <p:sp>
        <p:nvSpPr>
          <p:cNvPr id="26" name="Rectangle 25"/>
          <p:cNvSpPr/>
          <p:nvPr/>
        </p:nvSpPr>
        <p:spPr>
          <a:xfrm>
            <a:off x="2088000" y="3834000"/>
            <a:ext cx="7062962"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7" name="Rectangle 26"/>
          <p:cNvSpPr/>
          <p:nvPr/>
        </p:nvSpPr>
        <p:spPr>
          <a:xfrm>
            <a:off x="2088231" y="4266000"/>
            <a:ext cx="7062962"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8" name="Rectangle 27"/>
          <p:cNvSpPr/>
          <p:nvPr/>
        </p:nvSpPr>
        <p:spPr>
          <a:xfrm>
            <a:off x="3" y="4750885"/>
            <a:ext cx="2088231" cy="307777"/>
          </a:xfrm>
          <a:prstGeom prst="rect">
            <a:avLst/>
          </a:prstGeom>
        </p:spPr>
        <p:txBody>
          <a:bodyPr wrap="square">
            <a:spAutoFit/>
          </a:bodyPr>
          <a:lstStyle/>
          <a:p>
            <a:pPr algn="r"/>
            <a:r>
              <a:rPr lang="el-GR" sz="1400" dirty="0" smtClean="0">
                <a:solidFill>
                  <a:prstClr val="black">
                    <a:lumMod val="75000"/>
                    <a:lumOff val="25000"/>
                  </a:prstClr>
                </a:solidFill>
              </a:rPr>
              <a:t>χωρίς σήμανση</a:t>
            </a:r>
            <a:endParaRPr lang="el-GR" dirty="0">
              <a:solidFill>
                <a:prstClr val="black">
                  <a:lumMod val="75000"/>
                  <a:lumOff val="25000"/>
                </a:prstClr>
              </a:solidFill>
            </a:endParaRPr>
          </a:p>
        </p:txBody>
      </p:sp>
      <p:sp>
        <p:nvSpPr>
          <p:cNvPr id="29" name="Rectangle 28"/>
          <p:cNvSpPr/>
          <p:nvPr/>
        </p:nvSpPr>
        <p:spPr>
          <a:xfrm>
            <a:off x="2088231" y="4750885"/>
            <a:ext cx="7062962" cy="307777"/>
          </a:xfrm>
          <a:prstGeom prst="rect">
            <a:avLst/>
          </a:prstGeom>
        </p:spPr>
        <p:txBody>
          <a:bodyPr wrap="square">
            <a:spAutoFit/>
          </a:bodyPr>
          <a:lstStyle/>
          <a:p>
            <a:r>
              <a:rPr lang="el-GR" sz="1400" dirty="0" smtClean="0">
                <a:solidFill>
                  <a:prstClr val="black">
                    <a:lumMod val="75000"/>
                    <a:lumOff val="25000"/>
                  </a:prstClr>
                </a:solidFill>
              </a:rPr>
              <a:t>Συνήθως δεν επιτρέπεται η επαναχρησιμοποίηση του έργου.</a:t>
            </a:r>
            <a:endParaRPr lang="en-US" sz="1400" dirty="0" smtClean="0">
              <a:solidFill>
                <a:prstClr val="black">
                  <a:lumMod val="75000"/>
                  <a:lumOff val="25000"/>
                </a:prstClr>
              </a:solidFill>
            </a:endParaRPr>
          </a:p>
        </p:txBody>
      </p:sp>
      <p:cxnSp>
        <p:nvCxnSpPr>
          <p:cNvPr id="31" name="Straight Connector 30"/>
          <p:cNvCxnSpPr/>
          <p:nvPr/>
        </p:nvCxnSpPr>
        <p:spPr>
          <a:xfrm>
            <a:off x="180736" y="109731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0736" y="153584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80736" y="196407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0736" y="23899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80736" y="285158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0736" y="34452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80736" y="389296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0736" y="4332814"/>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0736" y="4725229"/>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8593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Ενδοσκοπική Εξέταση</a:t>
            </a:r>
            <a:endParaRPr lang="el-GR" sz="3600" dirty="0"/>
          </a:p>
        </p:txBody>
      </p:sp>
      <p:pic>
        <p:nvPicPr>
          <p:cNvPr id="14" name="Content Placeholder 1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707654"/>
            <a:ext cx="4176000" cy="3131035"/>
          </a:xfrm>
        </p:spPr>
      </p:pic>
      <p:sp>
        <p:nvSpPr>
          <p:cNvPr id="4" name="Text Placeholder 3"/>
          <p:cNvSpPr>
            <a:spLocks noGrp="1"/>
          </p:cNvSpPr>
          <p:nvPr>
            <p:ph type="body" idx="4294967295"/>
          </p:nvPr>
        </p:nvSpPr>
        <p:spPr>
          <a:xfrm>
            <a:off x="25569" y="1059582"/>
            <a:ext cx="4572000" cy="481012"/>
          </a:xfrm>
        </p:spPr>
        <p:txBody>
          <a:bodyPr anchor="ctr">
            <a:noAutofit/>
          </a:bodyPr>
          <a:lstStyle/>
          <a:p>
            <a:pPr marL="0" indent="0" algn="ctr">
              <a:buNone/>
            </a:pPr>
            <a:r>
              <a:rPr lang="el-GR" sz="1800" dirty="0" smtClean="0"/>
              <a:t>Ποια είναι η κατάσταση στο εσωτερικό</a:t>
            </a:r>
            <a:r>
              <a:rPr lang="en-US" sz="1800" dirty="0" smtClean="0"/>
              <a:t>;</a:t>
            </a:r>
            <a:endParaRPr lang="el-GR" sz="1800" dirty="0"/>
          </a:p>
        </p:txBody>
      </p:sp>
      <p:sp>
        <p:nvSpPr>
          <p:cNvPr id="5" name="Text Placeholder 4"/>
          <p:cNvSpPr>
            <a:spLocks noGrp="1"/>
          </p:cNvSpPr>
          <p:nvPr>
            <p:ph type="body" sz="quarter" idx="4294967295"/>
          </p:nvPr>
        </p:nvSpPr>
        <p:spPr>
          <a:xfrm>
            <a:off x="4631813" y="1059582"/>
            <a:ext cx="4512187" cy="648072"/>
          </a:xfrm>
        </p:spPr>
        <p:txBody>
          <a:bodyPr anchor="ctr">
            <a:noAutofit/>
          </a:bodyPr>
          <a:lstStyle/>
          <a:p>
            <a:pPr marL="0" indent="0">
              <a:buNone/>
            </a:pPr>
            <a:r>
              <a:rPr lang="el-GR" sz="1800" dirty="0" smtClean="0"/>
              <a:t>Οι ρωγμές και οι θραύσεις του μέταλλου είναι πιθανή είσοδος για ενδοσκοπική εξέταση</a:t>
            </a:r>
            <a:endParaRPr lang="el-GR" sz="1800" dirty="0"/>
          </a:p>
        </p:txBody>
      </p:sp>
      <p:pic>
        <p:nvPicPr>
          <p:cNvPr id="12" name="Content Placeholder 11"/>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4680000" y="1707654"/>
            <a:ext cx="4176000" cy="3131018"/>
          </a:xfrm>
        </p:spPr>
      </p:pic>
      <p:sp>
        <p:nvSpPr>
          <p:cNvPr id="16" name="TextBox 15"/>
          <p:cNvSpPr txBox="1"/>
          <p:nvPr/>
        </p:nvSpPr>
        <p:spPr>
          <a:xfrm>
            <a:off x="251520" y="4858807"/>
            <a:ext cx="8604000" cy="284693"/>
          </a:xfrm>
          <a:prstGeom prst="rect">
            <a:avLst/>
          </a:prstGeom>
          <a:solidFill>
            <a:schemeClr val="bg1">
              <a:lumMod val="95000"/>
            </a:schemeClr>
          </a:solidFill>
        </p:spPr>
        <p:txBody>
          <a:bodyPr wrap="square" lIns="68580" tIns="34290" rIns="68580" bIns="34290" rtlCol="0">
            <a:spAutoFit/>
          </a:bodyPr>
          <a:lstStyle/>
          <a:p>
            <a:pPr algn="ctr"/>
            <a:r>
              <a:rPr lang="fr-FR" sz="1400" dirty="0">
                <a:solidFill>
                  <a:schemeClr val="tx1">
                    <a:lumMod val="75000"/>
                    <a:lumOff val="25000"/>
                  </a:schemeClr>
                </a:solidFill>
              </a:rPr>
              <a:t>©</a:t>
            </a:r>
            <a:r>
              <a:rPr lang="fr-FR" sz="1400" dirty="0" err="1">
                <a:solidFill>
                  <a:schemeClr val="tx1">
                    <a:lumMod val="75000"/>
                    <a:lumOff val="25000"/>
                  </a:schemeClr>
                </a:solidFill>
              </a:rPr>
              <a:t>Bayerisches</a:t>
            </a:r>
            <a:r>
              <a:rPr lang="fr-FR" sz="1400" dirty="0">
                <a:solidFill>
                  <a:schemeClr val="tx1">
                    <a:lumMod val="75000"/>
                    <a:lumOff val="25000"/>
                  </a:schemeClr>
                </a:solidFill>
              </a:rPr>
              <a:t> </a:t>
            </a:r>
            <a:r>
              <a:rPr lang="fr-FR" sz="1400" dirty="0" err="1">
                <a:solidFill>
                  <a:schemeClr val="tx1">
                    <a:lumMod val="75000"/>
                    <a:lumOff val="25000"/>
                  </a:schemeClr>
                </a:solidFill>
              </a:rPr>
              <a:t>Landesamt</a:t>
            </a:r>
            <a:r>
              <a:rPr lang="fr-FR" sz="1400" dirty="0">
                <a:solidFill>
                  <a:schemeClr val="tx1">
                    <a:lumMod val="75000"/>
                    <a:lumOff val="25000"/>
                  </a:schemeClr>
                </a:solidFill>
              </a:rPr>
              <a:t> fur </a:t>
            </a:r>
            <a:r>
              <a:rPr lang="fr-FR" sz="1400" dirty="0" err="1">
                <a:solidFill>
                  <a:schemeClr val="tx1">
                    <a:lumMod val="75000"/>
                    <a:lumOff val="25000"/>
                  </a:schemeClr>
                </a:solidFill>
              </a:rPr>
              <a:t>Denkmalpflege</a:t>
            </a:r>
            <a:r>
              <a:rPr lang="fr-FR" sz="1400" dirty="0">
                <a:solidFill>
                  <a:schemeClr val="tx1">
                    <a:lumMod val="75000"/>
                    <a:lumOff val="25000"/>
                  </a:schemeClr>
                </a:solidFill>
              </a:rPr>
              <a:t> </a:t>
            </a:r>
            <a:r>
              <a:rPr lang="el-GR" sz="1400" dirty="0" smtClean="0">
                <a:solidFill>
                  <a:schemeClr val="tx1">
                    <a:lumMod val="75000"/>
                    <a:lumOff val="25000"/>
                  </a:schemeClr>
                </a:solidFill>
              </a:rPr>
              <a:t>και ΤΕΙ Αθήνας</a:t>
            </a:r>
            <a:endParaRPr lang="el-GR" dirty="0">
              <a:solidFill>
                <a:schemeClr val="tx1">
                  <a:lumMod val="75000"/>
                  <a:lumOff val="25000"/>
                </a:schemeClr>
              </a:solidFill>
            </a:endParaRPr>
          </a:p>
        </p:txBody>
      </p:sp>
    </p:spTree>
    <p:extLst>
      <p:ext uri="{BB962C8B-B14F-4D97-AF65-F5344CB8AC3E}">
        <p14:creationId xmlns:p14="http://schemas.microsoft.com/office/powerpoint/2010/main" val="40756164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871" y="0"/>
            <a:ext cx="8686259" cy="681540"/>
          </a:xfrm>
          <a:noFill/>
        </p:spPr>
        <p:txBody>
          <a:bodyPr>
            <a:normAutofit fontScale="90000"/>
          </a:bodyPr>
          <a:lstStyle/>
          <a:p>
            <a:r>
              <a:rPr lang="en-US" dirty="0" smtClean="0"/>
              <a:t>Explanation of the third party works’ use</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70</a:t>
            </a:fld>
            <a:endParaRPr lang="el-GR">
              <a:solidFill>
                <a:prstClr val="black"/>
              </a:solidFill>
            </a:endParaRPr>
          </a:p>
        </p:txBody>
      </p:sp>
      <p:sp>
        <p:nvSpPr>
          <p:cNvPr id="6" name="Rectangle 5"/>
          <p:cNvSpPr/>
          <p:nvPr/>
        </p:nvSpPr>
        <p:spPr>
          <a:xfrm>
            <a:off x="2088000" y="734864"/>
            <a:ext cx="6624736" cy="307777"/>
          </a:xfrm>
          <a:prstGeom prst="rect">
            <a:avLst/>
          </a:prstGeom>
        </p:spPr>
        <p:txBody>
          <a:bodyPr wrap="square">
            <a:spAutoFit/>
          </a:bodyPr>
          <a:lstStyle/>
          <a:p>
            <a:r>
              <a:rPr lang="en-US" sz="1400" dirty="0" smtClean="0">
                <a:solidFill>
                  <a:prstClr val="black">
                    <a:lumMod val="75000"/>
                    <a:lumOff val="25000"/>
                  </a:prstClr>
                </a:solidFill>
              </a:rPr>
              <a:t>The reuse of the work is not allowed. Permission from the creator is required.</a:t>
            </a:r>
            <a:endParaRPr lang="el-GR" sz="3200" dirty="0">
              <a:solidFill>
                <a:prstClr val="black"/>
              </a:solidFill>
            </a:endParaRPr>
          </a:p>
        </p:txBody>
      </p:sp>
      <p:sp>
        <p:nvSpPr>
          <p:cNvPr id="7" name="Rectangle 6"/>
          <p:cNvSpPr/>
          <p:nvPr/>
        </p:nvSpPr>
        <p:spPr>
          <a:xfrm>
            <a:off x="1688763" y="685973"/>
            <a:ext cx="399468" cy="400110"/>
          </a:xfrm>
          <a:prstGeom prst="rect">
            <a:avLst/>
          </a:prstGeom>
        </p:spPr>
        <p:txBody>
          <a:bodyPr wrap="none">
            <a:spAutoFit/>
          </a:bodyPr>
          <a:lstStyle/>
          <a:p>
            <a:pPr algn="r"/>
            <a:r>
              <a:rPr lang="en-US" sz="2000" dirty="0">
                <a:solidFill>
                  <a:prstClr val="black">
                    <a:lumMod val="75000"/>
                    <a:lumOff val="25000"/>
                  </a:prstClr>
                </a:solidFill>
              </a:rPr>
              <a:t>©</a:t>
            </a:r>
            <a:endParaRPr lang="el-GR" sz="2000" dirty="0">
              <a:solidFill>
                <a:prstClr val="black">
                  <a:lumMod val="75000"/>
                  <a:lumOff val="25000"/>
                </a:prstClr>
              </a:solidFill>
            </a:endParaRPr>
          </a:p>
        </p:txBody>
      </p:sp>
      <p:sp>
        <p:nvSpPr>
          <p:cNvPr id="8" name="Rectangle 7"/>
          <p:cNvSpPr/>
          <p:nvPr/>
        </p:nvSpPr>
        <p:spPr>
          <a:xfrm>
            <a:off x="666553" y="1020712"/>
            <a:ext cx="142167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endParaRPr lang="el-GR" dirty="0">
              <a:solidFill>
                <a:prstClr val="black">
                  <a:lumMod val="75000"/>
                  <a:lumOff val="25000"/>
                </a:prstClr>
              </a:solidFill>
            </a:endParaRPr>
          </a:p>
        </p:txBody>
      </p:sp>
      <p:sp>
        <p:nvSpPr>
          <p:cNvPr id="9" name="Rectangle 8"/>
          <p:cNvSpPr/>
          <p:nvPr/>
        </p:nvSpPr>
        <p:spPr>
          <a:xfrm>
            <a:off x="293935" y="1459293"/>
            <a:ext cx="179429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CC-BY-SA</a:t>
            </a:r>
            <a:endParaRPr lang="el-GR" dirty="0">
              <a:solidFill>
                <a:prstClr val="black">
                  <a:lumMod val="75000"/>
                  <a:lumOff val="25000"/>
                </a:prstClr>
              </a:solidFill>
            </a:endParaRPr>
          </a:p>
        </p:txBody>
      </p:sp>
      <p:sp>
        <p:nvSpPr>
          <p:cNvPr id="10" name="Rectangle 9"/>
          <p:cNvSpPr/>
          <p:nvPr/>
        </p:nvSpPr>
        <p:spPr>
          <a:xfrm>
            <a:off x="206220" y="2872383"/>
            <a:ext cx="1882011"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NC-SA</a:t>
            </a:r>
            <a:endParaRPr lang="el-GR" dirty="0">
              <a:solidFill>
                <a:prstClr val="black">
                  <a:lumMod val="75000"/>
                  <a:lumOff val="25000"/>
                </a:prstClr>
              </a:solidFill>
            </a:endParaRPr>
          </a:p>
        </p:txBody>
      </p:sp>
      <p:sp>
        <p:nvSpPr>
          <p:cNvPr id="12" name="Rectangle 11"/>
          <p:cNvSpPr/>
          <p:nvPr/>
        </p:nvSpPr>
        <p:spPr>
          <a:xfrm>
            <a:off x="261245" y="2349002"/>
            <a:ext cx="1826986"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a:t>
            </a:r>
            <a:endParaRPr lang="el-GR" dirty="0">
              <a:solidFill>
                <a:prstClr val="black">
                  <a:lumMod val="75000"/>
                  <a:lumOff val="25000"/>
                </a:prstClr>
              </a:solidFill>
            </a:endParaRPr>
          </a:p>
        </p:txBody>
      </p:sp>
      <p:sp>
        <p:nvSpPr>
          <p:cNvPr id="15" name="Rectangle 14"/>
          <p:cNvSpPr/>
          <p:nvPr/>
        </p:nvSpPr>
        <p:spPr>
          <a:xfrm>
            <a:off x="2088000" y="1053000"/>
            <a:ext cx="6624736" cy="523220"/>
          </a:xfrm>
          <a:prstGeom prst="rect">
            <a:avLst/>
          </a:prstGeom>
        </p:spPr>
        <p:txBody>
          <a:bodyPr wrap="square">
            <a:spAutoFit/>
          </a:bodyPr>
          <a:lstStyle/>
          <a:p>
            <a:r>
              <a:rPr lang="en-US" sz="1400" dirty="0" smtClean="0">
                <a:solidFill>
                  <a:prstClr val="black">
                    <a:lumMod val="75000"/>
                    <a:lumOff val="25000"/>
                  </a:prstClr>
                </a:solidFill>
              </a:rPr>
              <a:t>The reuse, sharing and adaptation of the work is allowed  as long as creator is credited appropriately </a:t>
            </a:r>
            <a:endParaRPr lang="el-GR" sz="3200" dirty="0">
              <a:solidFill>
                <a:prstClr val="black"/>
              </a:solidFill>
            </a:endParaRPr>
          </a:p>
        </p:txBody>
      </p:sp>
      <p:sp>
        <p:nvSpPr>
          <p:cNvPr id="16" name="Rectangle 15"/>
          <p:cNvSpPr/>
          <p:nvPr/>
        </p:nvSpPr>
        <p:spPr>
          <a:xfrm>
            <a:off x="2088000" y="1485000"/>
            <a:ext cx="6624736" cy="523220"/>
          </a:xfrm>
          <a:prstGeom prst="rect">
            <a:avLst/>
          </a:prstGeom>
        </p:spPr>
        <p:txBody>
          <a:bodyPr wrap="square">
            <a:spAutoFit/>
          </a:bodyPr>
          <a:lstStyle/>
          <a:p>
            <a:r>
              <a:rPr lang="en-US" sz="1400" dirty="0">
                <a:solidFill>
                  <a:prstClr val="black">
                    <a:lumMod val="75000"/>
                    <a:lumOff val="25000"/>
                  </a:prstClr>
                </a:solidFill>
              </a:rPr>
              <a:t>The reuse, sharing and adaptation of the work is allowed  as long as creator is credited appropriately </a:t>
            </a:r>
            <a:r>
              <a:rPr lang="en-US" sz="1400" dirty="0" smtClean="0">
                <a:solidFill>
                  <a:prstClr val="black">
                    <a:lumMod val="75000"/>
                    <a:lumOff val="25000"/>
                  </a:prstClr>
                </a:solidFill>
              </a:rPr>
              <a:t>and the derivative work is distributed with the same license. </a:t>
            </a:r>
            <a:endParaRPr lang="el-GR" sz="3200" dirty="0">
              <a:solidFill>
                <a:prstClr val="black"/>
              </a:solidFill>
            </a:endParaRPr>
          </a:p>
        </p:txBody>
      </p:sp>
      <p:sp>
        <p:nvSpPr>
          <p:cNvPr id="17" name="Rectangle 16"/>
          <p:cNvSpPr/>
          <p:nvPr/>
        </p:nvSpPr>
        <p:spPr>
          <a:xfrm>
            <a:off x="2088000" y="2376000"/>
            <a:ext cx="6624736" cy="523220"/>
          </a:xfrm>
          <a:prstGeom prst="rect">
            <a:avLst/>
          </a:prstGeom>
        </p:spPr>
        <p:txBody>
          <a:bodyPr wrap="square">
            <a:spAutoFit/>
          </a:bodyPr>
          <a:lstStyle/>
          <a:p>
            <a:r>
              <a:rPr lang="en-US" sz="1400" dirty="0">
                <a:solidFill>
                  <a:prstClr val="black">
                    <a:lumMod val="75000"/>
                    <a:lumOff val="25000"/>
                  </a:prstClr>
                </a:solidFill>
              </a:rPr>
              <a:t>The reuse of the work is allowed  as long as creator is credited appropriately. </a:t>
            </a:r>
            <a:r>
              <a:rPr lang="en-US" sz="1400" dirty="0" smtClean="0">
                <a:solidFill>
                  <a:prstClr val="black">
                    <a:lumMod val="75000"/>
                    <a:lumOff val="25000"/>
                  </a:prstClr>
                </a:solidFill>
              </a:rPr>
              <a:t>Commercial use is not allowed </a:t>
            </a:r>
            <a:endParaRPr lang="el-GR" sz="3200" dirty="0">
              <a:solidFill>
                <a:prstClr val="black"/>
              </a:solidFill>
            </a:endParaRPr>
          </a:p>
        </p:txBody>
      </p:sp>
      <p:sp>
        <p:nvSpPr>
          <p:cNvPr id="18" name="Rectangle 17"/>
          <p:cNvSpPr/>
          <p:nvPr/>
        </p:nvSpPr>
        <p:spPr>
          <a:xfrm>
            <a:off x="2081328" y="2882286"/>
            <a:ext cx="6811151" cy="477054"/>
          </a:xfrm>
          <a:prstGeom prst="rect">
            <a:avLst/>
          </a:prstGeom>
        </p:spPr>
        <p:txBody>
          <a:bodyPr wrap="square">
            <a:spAutoFit/>
          </a:bodyPr>
          <a:lstStyle/>
          <a:p>
            <a:r>
              <a:rPr lang="en-US" sz="1250" dirty="0">
                <a:solidFill>
                  <a:prstClr val="black">
                    <a:lumMod val="75000"/>
                    <a:lumOff val="25000"/>
                  </a:prstClr>
                </a:solidFill>
              </a:rPr>
              <a:t>The reuse, sharing and adaptation of the work is allowed  as long as creator is credited appropriately and the derivative work is distributed with the same license. Commercial use is not </a:t>
            </a:r>
            <a:r>
              <a:rPr lang="en-US" sz="1250" dirty="0" smtClean="0">
                <a:solidFill>
                  <a:prstClr val="black">
                    <a:lumMod val="75000"/>
                    <a:lumOff val="25000"/>
                  </a:prstClr>
                </a:solidFill>
              </a:rPr>
              <a:t>allowed.</a:t>
            </a:r>
            <a:endParaRPr lang="el-GR" sz="1250" dirty="0">
              <a:solidFill>
                <a:prstClr val="black"/>
              </a:solidFill>
            </a:endParaRPr>
          </a:p>
        </p:txBody>
      </p:sp>
      <p:sp>
        <p:nvSpPr>
          <p:cNvPr id="20" name="Rectangle 19"/>
          <p:cNvSpPr/>
          <p:nvPr/>
        </p:nvSpPr>
        <p:spPr>
          <a:xfrm>
            <a:off x="293935" y="1897874"/>
            <a:ext cx="179429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CC-BY-ND</a:t>
            </a:r>
            <a:endParaRPr lang="el-GR" dirty="0">
              <a:solidFill>
                <a:prstClr val="black">
                  <a:lumMod val="75000"/>
                  <a:lumOff val="25000"/>
                </a:prstClr>
              </a:solidFill>
            </a:endParaRPr>
          </a:p>
        </p:txBody>
      </p:sp>
      <p:sp>
        <p:nvSpPr>
          <p:cNvPr id="21" name="Rectangle 20"/>
          <p:cNvSpPr/>
          <p:nvPr/>
        </p:nvSpPr>
        <p:spPr>
          <a:xfrm>
            <a:off x="2088230" y="1920956"/>
            <a:ext cx="6624736" cy="523220"/>
          </a:xfrm>
          <a:prstGeom prst="rect">
            <a:avLst/>
          </a:prstGeom>
        </p:spPr>
        <p:txBody>
          <a:bodyPr wrap="square">
            <a:spAutoFit/>
          </a:bodyPr>
          <a:lstStyle/>
          <a:p>
            <a:r>
              <a:rPr lang="en-US" sz="1400" dirty="0">
                <a:solidFill>
                  <a:prstClr val="black">
                    <a:lumMod val="75000"/>
                    <a:lumOff val="25000"/>
                  </a:prstClr>
                </a:solidFill>
              </a:rPr>
              <a:t>The </a:t>
            </a:r>
            <a:r>
              <a:rPr lang="en-US" sz="1400" dirty="0" smtClean="0">
                <a:solidFill>
                  <a:prstClr val="black">
                    <a:lumMod val="75000"/>
                    <a:lumOff val="25000"/>
                  </a:prstClr>
                </a:solidFill>
              </a:rPr>
              <a:t>reuse of </a:t>
            </a:r>
            <a:r>
              <a:rPr lang="en-US" sz="1400" dirty="0">
                <a:solidFill>
                  <a:prstClr val="black">
                    <a:lumMod val="75000"/>
                    <a:lumOff val="25000"/>
                  </a:prstClr>
                </a:solidFill>
              </a:rPr>
              <a:t>the work is allowed  as long as creator is credited </a:t>
            </a:r>
            <a:r>
              <a:rPr lang="en-US" sz="1400" dirty="0" smtClean="0">
                <a:solidFill>
                  <a:prstClr val="black">
                    <a:lumMod val="75000"/>
                    <a:lumOff val="25000"/>
                  </a:prstClr>
                </a:solidFill>
              </a:rPr>
              <a:t>appropriately. No derivatives are allowed. </a:t>
            </a:r>
            <a:endParaRPr lang="el-GR" sz="3200" dirty="0">
              <a:solidFill>
                <a:prstClr val="black"/>
              </a:solidFill>
            </a:endParaRPr>
          </a:p>
        </p:txBody>
      </p:sp>
      <p:sp>
        <p:nvSpPr>
          <p:cNvPr id="22" name="Rectangle 21"/>
          <p:cNvSpPr/>
          <p:nvPr/>
        </p:nvSpPr>
        <p:spPr>
          <a:xfrm>
            <a:off x="405957" y="3385426"/>
            <a:ext cx="1682277"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NC-ND</a:t>
            </a:r>
            <a:endParaRPr lang="el-GR" dirty="0">
              <a:solidFill>
                <a:prstClr val="black">
                  <a:lumMod val="75000"/>
                  <a:lumOff val="25000"/>
                </a:prstClr>
              </a:solidFill>
            </a:endParaRPr>
          </a:p>
        </p:txBody>
      </p:sp>
      <p:sp>
        <p:nvSpPr>
          <p:cNvPr id="23" name="Rectangle 22"/>
          <p:cNvSpPr/>
          <p:nvPr/>
        </p:nvSpPr>
        <p:spPr>
          <a:xfrm>
            <a:off x="2088230" y="3408508"/>
            <a:ext cx="6804250" cy="523220"/>
          </a:xfrm>
          <a:prstGeom prst="rect">
            <a:avLst/>
          </a:prstGeom>
        </p:spPr>
        <p:txBody>
          <a:bodyPr wrap="square">
            <a:spAutoFit/>
          </a:bodyPr>
          <a:lstStyle/>
          <a:p>
            <a:r>
              <a:rPr lang="en-US" sz="1400" dirty="0">
                <a:solidFill>
                  <a:prstClr val="black">
                    <a:lumMod val="75000"/>
                    <a:lumOff val="25000"/>
                  </a:prstClr>
                </a:solidFill>
              </a:rPr>
              <a:t>The reuse of the work is allowed  as long as creator is credited appropriately. </a:t>
            </a:r>
            <a:r>
              <a:rPr lang="en-US" sz="1400" dirty="0" smtClean="0">
                <a:solidFill>
                  <a:prstClr val="black">
                    <a:lumMod val="75000"/>
                    <a:lumOff val="25000"/>
                  </a:prstClr>
                </a:solidFill>
              </a:rPr>
              <a:t>Derivatives and commercial use are </a:t>
            </a:r>
            <a:r>
              <a:rPr lang="en-US" sz="1400" dirty="0">
                <a:solidFill>
                  <a:prstClr val="black">
                    <a:lumMod val="75000"/>
                    <a:lumOff val="25000"/>
                  </a:prstClr>
                </a:solidFill>
              </a:rPr>
              <a:t>allowed. </a:t>
            </a:r>
            <a:endParaRPr lang="el-GR" sz="3200" dirty="0">
              <a:solidFill>
                <a:prstClr val="black"/>
              </a:solidFill>
            </a:endParaRPr>
          </a:p>
        </p:txBody>
      </p:sp>
      <p:sp>
        <p:nvSpPr>
          <p:cNvPr id="24" name="Rectangle 23"/>
          <p:cNvSpPr/>
          <p:nvPr/>
        </p:nvSpPr>
        <p:spPr>
          <a:xfrm>
            <a:off x="3" y="3834002"/>
            <a:ext cx="2088231" cy="584775"/>
          </a:xfrm>
          <a:prstGeom prst="rect">
            <a:avLst/>
          </a:prstGeom>
        </p:spPr>
        <p:txBody>
          <a:bodyPr wrap="square">
            <a:spAutoFit/>
          </a:bodyPr>
          <a:lstStyle/>
          <a:p>
            <a:pPr algn="r"/>
            <a:r>
              <a:rPr lang="el-GR" sz="1400" dirty="0">
                <a:solidFill>
                  <a:prstClr val="black">
                    <a:lumMod val="75000"/>
                    <a:lumOff val="25000"/>
                  </a:prstClr>
                </a:solidFill>
              </a:rPr>
              <a:t>διαθέσιμο με </a:t>
            </a:r>
            <a:r>
              <a:rPr lang="el-GR" sz="1400" dirty="0" smtClean="0">
                <a:solidFill>
                  <a:prstClr val="black">
                    <a:lumMod val="75000"/>
                    <a:lumOff val="25000"/>
                  </a:prstClr>
                </a:solidFill>
              </a:rPr>
              <a:t>άδεια </a:t>
            </a:r>
          </a:p>
          <a:p>
            <a:pPr algn="r"/>
            <a:r>
              <a:rPr lang="en-US" dirty="0" smtClean="0">
                <a:solidFill>
                  <a:prstClr val="black">
                    <a:lumMod val="75000"/>
                    <a:lumOff val="25000"/>
                  </a:prstClr>
                </a:solidFill>
              </a:rPr>
              <a:t>CC0 </a:t>
            </a:r>
            <a:r>
              <a:rPr lang="en-US" dirty="0">
                <a:solidFill>
                  <a:prstClr val="black">
                    <a:lumMod val="75000"/>
                    <a:lumOff val="25000"/>
                  </a:prstClr>
                </a:solidFill>
              </a:rPr>
              <a:t>Public Domain</a:t>
            </a:r>
            <a:endParaRPr lang="el-GR" dirty="0">
              <a:solidFill>
                <a:prstClr val="black">
                  <a:lumMod val="75000"/>
                  <a:lumOff val="25000"/>
                </a:prstClr>
              </a:solidFill>
            </a:endParaRPr>
          </a:p>
        </p:txBody>
      </p:sp>
      <p:sp>
        <p:nvSpPr>
          <p:cNvPr id="25" name="Rectangle 24"/>
          <p:cNvSpPr/>
          <p:nvPr/>
        </p:nvSpPr>
        <p:spPr>
          <a:xfrm>
            <a:off x="3" y="4343330"/>
            <a:ext cx="2088231" cy="307777"/>
          </a:xfrm>
          <a:prstGeom prst="rect">
            <a:avLst/>
          </a:prstGeom>
        </p:spPr>
        <p:txBody>
          <a:bodyPr wrap="square">
            <a:spAutoFit/>
          </a:bodyPr>
          <a:lstStyle/>
          <a:p>
            <a:pPr algn="r"/>
            <a:r>
              <a:rPr lang="el-GR" sz="1400" dirty="0">
                <a:solidFill>
                  <a:prstClr val="black">
                    <a:lumMod val="75000"/>
                    <a:lumOff val="25000"/>
                  </a:prstClr>
                </a:solidFill>
              </a:rPr>
              <a:t>διαθέσιμο </a:t>
            </a:r>
            <a:r>
              <a:rPr lang="el-GR" sz="1400" dirty="0" smtClean="0">
                <a:solidFill>
                  <a:prstClr val="black">
                    <a:lumMod val="75000"/>
                    <a:lumOff val="25000"/>
                  </a:prstClr>
                </a:solidFill>
              </a:rPr>
              <a:t>ως κοινό κτήμα</a:t>
            </a:r>
            <a:endParaRPr lang="el-GR" dirty="0">
              <a:solidFill>
                <a:prstClr val="black">
                  <a:lumMod val="75000"/>
                  <a:lumOff val="25000"/>
                </a:prstClr>
              </a:solidFill>
            </a:endParaRPr>
          </a:p>
        </p:txBody>
      </p:sp>
      <p:sp>
        <p:nvSpPr>
          <p:cNvPr id="26" name="Rectangle 25"/>
          <p:cNvSpPr/>
          <p:nvPr/>
        </p:nvSpPr>
        <p:spPr>
          <a:xfrm>
            <a:off x="2088000" y="3834000"/>
            <a:ext cx="7062962" cy="523220"/>
          </a:xfrm>
          <a:prstGeom prst="rect">
            <a:avLst/>
          </a:prstGeom>
        </p:spPr>
        <p:txBody>
          <a:bodyPr wrap="square">
            <a:spAutoFit/>
          </a:bodyPr>
          <a:lstStyle/>
          <a:p>
            <a:r>
              <a:rPr lang="en-US" sz="1400" dirty="0">
                <a:solidFill>
                  <a:prstClr val="black">
                    <a:lumMod val="75000"/>
                    <a:lumOff val="25000"/>
                  </a:prstClr>
                </a:solidFill>
              </a:rPr>
              <a:t>The reuse, sharing and adaptation of the work is allowed  </a:t>
            </a:r>
            <a:r>
              <a:rPr lang="en-US" sz="1400" dirty="0" smtClean="0">
                <a:solidFill>
                  <a:prstClr val="black">
                    <a:lumMod val="75000"/>
                    <a:lumOff val="25000"/>
                  </a:prstClr>
                </a:solidFill>
              </a:rPr>
              <a:t>as the commercial use without crediting the creator.</a:t>
            </a:r>
            <a:endParaRPr lang="el-GR" sz="3200" dirty="0">
              <a:solidFill>
                <a:prstClr val="black"/>
              </a:solidFill>
            </a:endParaRPr>
          </a:p>
        </p:txBody>
      </p:sp>
      <p:sp>
        <p:nvSpPr>
          <p:cNvPr id="27" name="Rectangle 26"/>
          <p:cNvSpPr/>
          <p:nvPr/>
        </p:nvSpPr>
        <p:spPr>
          <a:xfrm>
            <a:off x="2088231" y="4266000"/>
            <a:ext cx="7062962" cy="523220"/>
          </a:xfrm>
          <a:prstGeom prst="rect">
            <a:avLst/>
          </a:prstGeom>
        </p:spPr>
        <p:txBody>
          <a:bodyPr wrap="square">
            <a:spAutoFit/>
          </a:bodyPr>
          <a:lstStyle/>
          <a:p>
            <a:r>
              <a:rPr lang="en-US" sz="1400" dirty="0">
                <a:solidFill>
                  <a:prstClr val="black">
                    <a:lumMod val="75000"/>
                    <a:lumOff val="25000"/>
                  </a:prstClr>
                </a:solidFill>
              </a:rPr>
              <a:t>The reuse, sharing and adaptation of the work is allowed  as the commercial use without crediting the creator.</a:t>
            </a:r>
            <a:endParaRPr lang="el-GR" sz="3200" dirty="0">
              <a:solidFill>
                <a:prstClr val="black"/>
              </a:solidFill>
            </a:endParaRPr>
          </a:p>
        </p:txBody>
      </p:sp>
      <p:sp>
        <p:nvSpPr>
          <p:cNvPr id="28" name="Rectangle 27"/>
          <p:cNvSpPr/>
          <p:nvPr/>
        </p:nvSpPr>
        <p:spPr>
          <a:xfrm>
            <a:off x="3" y="4750885"/>
            <a:ext cx="2088231" cy="307777"/>
          </a:xfrm>
          <a:prstGeom prst="rect">
            <a:avLst/>
          </a:prstGeom>
        </p:spPr>
        <p:txBody>
          <a:bodyPr wrap="square">
            <a:spAutoFit/>
          </a:bodyPr>
          <a:lstStyle/>
          <a:p>
            <a:pPr algn="r"/>
            <a:r>
              <a:rPr lang="el-GR" sz="1400" dirty="0" smtClean="0">
                <a:solidFill>
                  <a:prstClr val="black">
                    <a:lumMod val="75000"/>
                    <a:lumOff val="25000"/>
                  </a:prstClr>
                </a:solidFill>
              </a:rPr>
              <a:t>χωρίς σήμανση</a:t>
            </a:r>
            <a:endParaRPr lang="el-GR" dirty="0">
              <a:solidFill>
                <a:prstClr val="black">
                  <a:lumMod val="75000"/>
                  <a:lumOff val="25000"/>
                </a:prstClr>
              </a:solidFill>
            </a:endParaRPr>
          </a:p>
        </p:txBody>
      </p:sp>
      <p:sp>
        <p:nvSpPr>
          <p:cNvPr id="29" name="Rectangle 28"/>
          <p:cNvSpPr/>
          <p:nvPr/>
        </p:nvSpPr>
        <p:spPr>
          <a:xfrm>
            <a:off x="2088231" y="4750885"/>
            <a:ext cx="7062962" cy="307777"/>
          </a:xfrm>
          <a:prstGeom prst="rect">
            <a:avLst/>
          </a:prstGeom>
        </p:spPr>
        <p:txBody>
          <a:bodyPr wrap="square">
            <a:spAutoFit/>
          </a:bodyPr>
          <a:lstStyle/>
          <a:p>
            <a:r>
              <a:rPr lang="en-US" sz="1400" dirty="0" smtClean="0">
                <a:solidFill>
                  <a:prstClr val="black">
                    <a:lumMod val="75000"/>
                    <a:lumOff val="25000"/>
                  </a:prstClr>
                </a:solidFill>
              </a:rPr>
              <a:t>Usually the reuse of the work is not allowed</a:t>
            </a:r>
          </a:p>
        </p:txBody>
      </p:sp>
      <p:cxnSp>
        <p:nvCxnSpPr>
          <p:cNvPr id="31" name="Straight Connector 30"/>
          <p:cNvCxnSpPr/>
          <p:nvPr/>
        </p:nvCxnSpPr>
        <p:spPr>
          <a:xfrm>
            <a:off x="180736" y="109731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0736" y="153584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80736" y="196407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0736" y="23899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80736" y="285158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0736" y="34452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80736" y="389296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0736" y="4332814"/>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0736" y="4725229"/>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3566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3143754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Χρηματοδότηση</a:t>
            </a:r>
            <a:endParaRPr lang="el-GR" dirty="0"/>
          </a:p>
        </p:txBody>
      </p:sp>
      <p:sp>
        <p:nvSpPr>
          <p:cNvPr id="3" name="Content Placeholder 2"/>
          <p:cNvSpPr>
            <a:spLocks noGrp="1"/>
          </p:cNvSpPr>
          <p:nvPr>
            <p:ph idx="1"/>
          </p:nvPr>
        </p:nvSpPr>
        <p:spPr>
          <a:xfrm>
            <a:off x="457200" y="1005577"/>
            <a:ext cx="8229600" cy="3394472"/>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Αθήνας</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5" name="Picture 4"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9628" y="3795886"/>
            <a:ext cx="4184745" cy="1054880"/>
          </a:xfrm>
          <a:prstGeom prst="rect">
            <a:avLst/>
          </a:prstGeom>
        </p:spPr>
      </p:pic>
    </p:spTree>
    <p:extLst>
      <p:ext uri="{BB962C8B-B14F-4D97-AF65-F5344CB8AC3E}">
        <p14:creationId xmlns:p14="http://schemas.microsoft.com/office/powerpoint/2010/main" val="3695860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749" y="123478"/>
            <a:ext cx="4231709" cy="857250"/>
          </a:xfrm>
        </p:spPr>
        <p:txBody>
          <a:bodyPr>
            <a:normAutofit/>
          </a:bodyPr>
          <a:lstStyle/>
          <a:p>
            <a:r>
              <a:rPr lang="el-GR" sz="3600" dirty="0" smtClean="0">
                <a:solidFill>
                  <a:schemeClr val="bg1"/>
                </a:solidFill>
              </a:rPr>
              <a:t>Μνημείο «Θησέα»</a:t>
            </a:r>
            <a:endParaRPr lang="el-GR" sz="3600" dirty="0">
              <a:solidFill>
                <a:schemeClr val="bg1"/>
              </a:solidFill>
            </a:endParaRP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91443" y="339502"/>
            <a:ext cx="3366299" cy="4248472"/>
          </a:xfrm>
        </p:spPr>
      </p:pic>
      <p:sp>
        <p:nvSpPr>
          <p:cNvPr id="11" name="Text Placeholder 10"/>
          <p:cNvSpPr>
            <a:spLocks noGrp="1"/>
          </p:cNvSpPr>
          <p:nvPr>
            <p:ph idx="13"/>
          </p:nvPr>
        </p:nvSpPr>
        <p:spPr>
          <a:xfrm>
            <a:off x="395536" y="1131590"/>
            <a:ext cx="3168352" cy="3819872"/>
          </a:xfrm>
        </p:spPr>
        <p:txBody>
          <a:bodyPr>
            <a:normAutofit/>
          </a:bodyPr>
          <a:lstStyle/>
          <a:p>
            <a:pPr marL="0" indent="0">
              <a:buNone/>
            </a:pPr>
            <a:r>
              <a:rPr lang="el-GR" sz="2400" dirty="0" smtClean="0"/>
              <a:t>Η ενδοσκοπική εξέταση προσδιόρισε την εσωτερική εικόνα του σιδερένιου δακτυλίου της βάσης με τα πέντε υποστηρίγματα που ήταν καλυμμένα με ορείχαλκο.</a:t>
            </a:r>
            <a:endParaRPr lang="en-GB" sz="2400" dirty="0" smtClean="0"/>
          </a:p>
          <a:p>
            <a:pPr marL="0" indent="0">
              <a:buNone/>
            </a:pPr>
            <a:endParaRPr lang="en-US" sz="2400" dirty="0" smtClean="0"/>
          </a:p>
          <a:p>
            <a:pPr marL="0" indent="0">
              <a:buNone/>
            </a:pPr>
            <a:endParaRPr lang="el-GR" sz="2400" dirty="0"/>
          </a:p>
        </p:txBody>
      </p:sp>
      <p:sp>
        <p:nvSpPr>
          <p:cNvPr id="10" name="TextBox 9"/>
          <p:cNvSpPr txBox="1"/>
          <p:nvPr/>
        </p:nvSpPr>
        <p:spPr>
          <a:xfrm>
            <a:off x="4427984" y="4731990"/>
            <a:ext cx="4493218" cy="284693"/>
          </a:xfrm>
          <a:prstGeom prst="rect">
            <a:avLst/>
          </a:prstGeom>
          <a:solidFill>
            <a:schemeClr val="bg1">
              <a:lumMod val="95000"/>
            </a:schemeClr>
          </a:solidFill>
        </p:spPr>
        <p:txBody>
          <a:bodyPr wrap="none" lIns="68580" tIns="34290" rIns="68580" bIns="34290" rtlCol="0">
            <a:spAutoFit/>
          </a:bodyPr>
          <a:lstStyle/>
          <a:p>
            <a:r>
              <a:rPr lang="fr-FR" sz="1400" dirty="0" smtClean="0">
                <a:solidFill>
                  <a:schemeClr val="tx1">
                    <a:lumMod val="75000"/>
                    <a:lumOff val="25000"/>
                  </a:schemeClr>
                </a:solidFill>
              </a:rPr>
              <a:t>©</a:t>
            </a:r>
            <a:r>
              <a:rPr lang="fr-FR" sz="1400" dirty="0" err="1" smtClean="0">
                <a:solidFill>
                  <a:schemeClr val="tx1">
                    <a:lumMod val="75000"/>
                    <a:lumOff val="25000"/>
                  </a:schemeClr>
                </a:solidFill>
              </a:rPr>
              <a:t>Bayerisches</a:t>
            </a:r>
            <a:r>
              <a:rPr lang="fr-FR" sz="1400" dirty="0" smtClean="0">
                <a:solidFill>
                  <a:schemeClr val="tx1">
                    <a:lumMod val="75000"/>
                    <a:lumOff val="25000"/>
                  </a:schemeClr>
                </a:solidFill>
              </a:rPr>
              <a:t> </a:t>
            </a:r>
            <a:r>
              <a:rPr lang="fr-FR" sz="1400" dirty="0" err="1">
                <a:solidFill>
                  <a:schemeClr val="tx1">
                    <a:lumMod val="75000"/>
                    <a:lumOff val="25000"/>
                  </a:schemeClr>
                </a:solidFill>
              </a:rPr>
              <a:t>Landesamt</a:t>
            </a:r>
            <a:r>
              <a:rPr lang="fr-FR" sz="1400" dirty="0">
                <a:solidFill>
                  <a:schemeClr val="tx1">
                    <a:lumMod val="75000"/>
                    <a:lumOff val="25000"/>
                  </a:schemeClr>
                </a:solidFill>
              </a:rPr>
              <a:t> fur </a:t>
            </a:r>
            <a:r>
              <a:rPr lang="fr-FR" sz="1400" dirty="0" err="1">
                <a:solidFill>
                  <a:schemeClr val="tx1">
                    <a:lumMod val="75000"/>
                    <a:lumOff val="25000"/>
                  </a:schemeClr>
                </a:solidFill>
              </a:rPr>
              <a:t>Denkmalpflege</a:t>
            </a:r>
            <a:r>
              <a:rPr lang="fr-FR" sz="1400" dirty="0">
                <a:solidFill>
                  <a:schemeClr val="tx1">
                    <a:lumMod val="75000"/>
                    <a:lumOff val="25000"/>
                  </a:schemeClr>
                </a:solidFill>
              </a:rPr>
              <a:t> </a:t>
            </a:r>
            <a:r>
              <a:rPr lang="el-GR" sz="1400" dirty="0" smtClean="0">
                <a:solidFill>
                  <a:schemeClr val="tx1">
                    <a:lumMod val="75000"/>
                    <a:lumOff val="25000"/>
                  </a:schemeClr>
                </a:solidFill>
              </a:rPr>
              <a:t>και ΤΕΙ Αθήνας</a:t>
            </a:r>
            <a:endParaRPr lang="el-GR" sz="1400" dirty="0">
              <a:solidFill>
                <a:schemeClr val="tx1">
                  <a:lumMod val="75000"/>
                  <a:lumOff val="25000"/>
                </a:schemeClr>
              </a:solidFill>
            </a:endParaRPr>
          </a:p>
        </p:txBody>
      </p:sp>
    </p:spTree>
    <p:extLst>
      <p:ext uri="{BB962C8B-B14F-4D97-AF65-F5344CB8AC3E}">
        <p14:creationId xmlns:p14="http://schemas.microsoft.com/office/powerpoint/2010/main" val="26246734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dirty="0" smtClean="0"/>
              <a:t>Η οπτική ή μικροσκοπική παρατήρηση μπορεί να μην αρκεί…</a:t>
            </a:r>
            <a:endParaRPr lang="el-GR" sz="28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19" y="2320006"/>
            <a:ext cx="3528393" cy="2645479"/>
          </a:xfrm>
        </p:spPr>
      </p:pic>
      <p:sp>
        <p:nvSpPr>
          <p:cNvPr id="3" name="Text Placeholder 2"/>
          <p:cNvSpPr>
            <a:spLocks noGrp="1"/>
          </p:cNvSpPr>
          <p:nvPr>
            <p:ph type="body" idx="4294967295"/>
          </p:nvPr>
        </p:nvSpPr>
        <p:spPr>
          <a:xfrm>
            <a:off x="179512" y="1059582"/>
            <a:ext cx="4094820" cy="1564828"/>
          </a:xfrm>
        </p:spPr>
        <p:txBody>
          <a:bodyPr>
            <a:noAutofit/>
          </a:bodyPr>
          <a:lstStyle/>
          <a:p>
            <a:pPr marL="0" indent="0">
              <a:buNone/>
            </a:pPr>
            <a:r>
              <a:rPr lang="el-GR" sz="1800" dirty="0" smtClean="0"/>
              <a:t>Μερικές φόρες είναι δύσκολη </a:t>
            </a:r>
            <a:r>
              <a:rPr lang="el-GR" sz="1800" dirty="0"/>
              <a:t>η </a:t>
            </a:r>
            <a:r>
              <a:rPr lang="el-GR" sz="1800" dirty="0" smtClean="0"/>
              <a:t>ταυτοποίηση </a:t>
            </a:r>
            <a:r>
              <a:rPr lang="el-GR" sz="1800" dirty="0"/>
              <a:t>του τυπου του </a:t>
            </a:r>
            <a:r>
              <a:rPr lang="el-GR" sz="1800" dirty="0" smtClean="0"/>
              <a:t>μετάλλου </a:t>
            </a:r>
            <a:r>
              <a:rPr lang="el-GR" sz="1800" dirty="0"/>
              <a:t>ή </a:t>
            </a:r>
            <a:r>
              <a:rPr lang="el-GR" sz="1800" dirty="0" smtClean="0"/>
              <a:t>της κατάστασης, </a:t>
            </a:r>
            <a:r>
              <a:rPr lang="el-GR" sz="1800" dirty="0"/>
              <a:t>όταν </a:t>
            </a:r>
            <a:r>
              <a:rPr lang="el-GR" sz="1800" dirty="0" smtClean="0"/>
              <a:t>καλύπτεται από συμπύγματα από </a:t>
            </a:r>
            <a:r>
              <a:rPr lang="el-GR" sz="1800" dirty="0"/>
              <a:t>το </a:t>
            </a:r>
            <a:r>
              <a:rPr lang="el-GR" sz="1800" dirty="0" smtClean="0"/>
              <a:t>περιβάλλον ταφής</a:t>
            </a:r>
            <a:r>
              <a:rPr lang="en-US" sz="1800" dirty="0" smtClean="0"/>
              <a:t>.</a:t>
            </a:r>
            <a:endParaRPr lang="el-GR" sz="1800" dirty="0"/>
          </a:p>
        </p:txBody>
      </p:sp>
      <p:sp>
        <p:nvSpPr>
          <p:cNvPr id="5" name="Text Placeholder 4"/>
          <p:cNvSpPr>
            <a:spLocks noGrp="1"/>
          </p:cNvSpPr>
          <p:nvPr>
            <p:ph type="body" sz="quarter" idx="4294967295"/>
          </p:nvPr>
        </p:nvSpPr>
        <p:spPr>
          <a:xfrm>
            <a:off x="4932041" y="3893664"/>
            <a:ext cx="3672408" cy="766318"/>
          </a:xfrm>
        </p:spPr>
        <p:txBody>
          <a:bodyPr>
            <a:noAutofit/>
          </a:bodyPr>
          <a:lstStyle/>
          <a:p>
            <a:pPr marL="0" indent="0">
              <a:buNone/>
            </a:pPr>
            <a:r>
              <a:rPr lang="el-GR" sz="1800" dirty="0" smtClean="0"/>
              <a:t>Μετά τη συντήρηση </a:t>
            </a:r>
            <a:r>
              <a:rPr lang="en-US" sz="1800" dirty="0" smtClean="0"/>
              <a:t>– </a:t>
            </a:r>
            <a:r>
              <a:rPr lang="el-GR" sz="1800" dirty="0" smtClean="0"/>
              <a:t>Σωλήνας από μπρούτζο</a:t>
            </a:r>
            <a:endParaRPr lang="el-GR" sz="1800" dirty="0"/>
          </a:p>
        </p:txBody>
      </p:sp>
      <p:pic>
        <p:nvPicPr>
          <p:cNvPr id="10" name="Content Placeholder 9"/>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004048" y="1203598"/>
            <a:ext cx="3535890" cy="2651918"/>
          </a:xfrm>
        </p:spPr>
      </p:pic>
      <p:sp>
        <p:nvSpPr>
          <p:cNvPr id="4" name="TextBox 3"/>
          <p:cNvSpPr txBox="1"/>
          <p:nvPr/>
        </p:nvSpPr>
        <p:spPr>
          <a:xfrm>
            <a:off x="3846536" y="4680000"/>
            <a:ext cx="4685706" cy="284693"/>
          </a:xfrm>
          <a:prstGeom prst="rect">
            <a:avLst/>
          </a:prstGeom>
          <a:solidFill>
            <a:schemeClr val="bg1">
              <a:lumMod val="95000"/>
            </a:schemeClr>
          </a:solidFill>
        </p:spPr>
        <p:txBody>
          <a:bodyPr wrap="none" lIns="68580" tIns="34290" rIns="68580" bIns="34290" rtlCol="0">
            <a:spAutoFit/>
          </a:bodyPr>
          <a:lstStyle/>
          <a:p>
            <a:r>
              <a:rPr lang="en-US" sz="1400" dirty="0">
                <a:solidFill>
                  <a:schemeClr val="tx1">
                    <a:lumMod val="75000"/>
                    <a:lumOff val="25000"/>
                  </a:schemeClr>
                </a:solidFill>
              </a:rPr>
              <a:t>© </a:t>
            </a:r>
            <a:r>
              <a:rPr lang="el-GR" sz="1400" dirty="0" smtClean="0">
                <a:solidFill>
                  <a:schemeClr val="tx1">
                    <a:lumMod val="75000"/>
                    <a:lumOff val="25000"/>
                  </a:schemeClr>
                </a:solidFill>
              </a:rPr>
              <a:t>Βιομηχανικό Μουσείο Σύρου </a:t>
            </a:r>
            <a:r>
              <a:rPr lang="en-US" sz="1400" dirty="0" smtClean="0">
                <a:solidFill>
                  <a:schemeClr val="tx1">
                    <a:lumMod val="75000"/>
                    <a:lumOff val="25000"/>
                  </a:schemeClr>
                </a:solidFill>
              </a:rPr>
              <a:t>(</a:t>
            </a:r>
            <a:r>
              <a:rPr lang="el-GR" sz="1400" dirty="0" smtClean="0">
                <a:solidFill>
                  <a:schemeClr val="tx1">
                    <a:lumMod val="75000"/>
                    <a:lumOff val="25000"/>
                  </a:schemeClr>
                </a:solidFill>
              </a:rPr>
              <a:t>Δήμος Σύρου</a:t>
            </a:r>
            <a:r>
              <a:rPr lang="en-US" sz="1400" dirty="0" smtClean="0">
                <a:solidFill>
                  <a:schemeClr val="tx1">
                    <a:lumMod val="75000"/>
                    <a:lumOff val="25000"/>
                  </a:schemeClr>
                </a:solidFill>
              </a:rPr>
              <a:t>) </a:t>
            </a:r>
            <a:r>
              <a:rPr lang="el-GR" sz="1400" dirty="0" smtClean="0">
                <a:solidFill>
                  <a:schemeClr val="tx1">
                    <a:lumMod val="75000"/>
                    <a:lumOff val="25000"/>
                  </a:schemeClr>
                </a:solidFill>
              </a:rPr>
              <a:t>και ΤΕΙ Αθήνας</a:t>
            </a:r>
            <a:endParaRPr lang="el-GR" sz="1400" dirty="0">
              <a:solidFill>
                <a:schemeClr val="tx1">
                  <a:lumMod val="75000"/>
                  <a:lumOff val="25000"/>
                </a:schemeClr>
              </a:solidFill>
            </a:endParaRPr>
          </a:p>
        </p:txBody>
      </p:sp>
    </p:spTree>
    <p:extLst>
      <p:ext uri="{BB962C8B-B14F-4D97-AF65-F5344CB8AC3E}">
        <p14:creationId xmlns:p14="http://schemas.microsoft.com/office/powerpoint/2010/main" val="3636711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fceb47e1447b5f8d85b98c0a182d8b3c03b65e0"/>
</p:tagLst>
</file>

<file path=ppt/theme/theme1.xml><?xml version="1.0" encoding="utf-8"?>
<a:theme xmlns:a="http://schemas.openxmlformats.org/drawingml/2006/main" name="Office Theme">
  <a:themeElements>
    <a:clrScheme name="Custom 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2251</TotalTime>
  <Words>5176</Words>
  <Application>Microsoft Office PowerPoint</Application>
  <PresentationFormat>On-screen Show (16:9)</PresentationFormat>
  <Paragraphs>415</Paragraphs>
  <Slides>72</Slides>
  <Notes>10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72</vt:i4>
      </vt:variant>
    </vt:vector>
  </HeadingPairs>
  <TitlesOfParts>
    <vt:vector size="75" baseType="lpstr">
      <vt:lpstr>Office Theme</vt:lpstr>
      <vt:lpstr>OC_template_updated</vt:lpstr>
      <vt:lpstr>Graph</vt:lpstr>
      <vt:lpstr>Συντήρηση Μεταλλικών Αντικειμένων</vt:lpstr>
      <vt:lpstr>Σκοπός</vt:lpstr>
      <vt:lpstr>Εκτίμηση της Τεχνολογίας και της Κατάστασης Διατήρησης</vt:lpstr>
      <vt:lpstr>Διαγνωστική Προσέγγιση</vt:lpstr>
      <vt:lpstr>Τύπος και Τεχνική/ές Κατασκευής;</vt:lpstr>
      <vt:lpstr>Τι δείχνει η κατάσταση/φθορά που παρατηρείται στο αντικείμενο;</vt:lpstr>
      <vt:lpstr>Ενδοσκοπική Εξέταση</vt:lpstr>
      <vt:lpstr>Μνημείο «Θησέα»</vt:lpstr>
      <vt:lpstr>Η οπτική ή μικροσκοπική παρατήρηση μπορεί να μην αρκεί…</vt:lpstr>
      <vt:lpstr>PowerPoint Presentation</vt:lpstr>
      <vt:lpstr>Ακτινογράφηση (μη-επεμβατική)</vt:lpstr>
      <vt:lpstr>Ακτινογράφηση (μη-επεμβατική)</vt:lpstr>
      <vt:lpstr>Φορητό σύστημα ακτινογράφησης (ακτίνων Χ) στο ΤΕΙ Αθήνας</vt:lpstr>
      <vt:lpstr>Κανόνες Ασφαλείας</vt:lpstr>
      <vt:lpstr>Ακτινογράφηση (ακτίνων Χ) στο Μουσείο της Αρχαίας Μεσσήνης</vt:lpstr>
      <vt:lpstr>Φορητό εμφανιστήριο ακτινογραφικών φιλμ στο ΤΕΙ Αθήνας</vt:lpstr>
      <vt:lpstr>Δυνατότητα απεικόνισης μεγάλου αριθμού αντικειμένων σε ένα φιλμ</vt:lpstr>
      <vt:lpstr>Ψηφιακή ακτινογράφηση (ακτίνων Χ) στο ΤΕΙ Αθήνας, Τμήμα Ραδιολογίας</vt:lpstr>
      <vt:lpstr>Γρήγορα και ευδιάκριτα αποτελέσματα χωρίς τη χρήση φιλμ αναπαραγωγής εικόνας</vt:lpstr>
      <vt:lpstr>Φοιτητές συντήρησης εξετάζουν ένα σπαθί από σίδηρο πριν την ακτινογράφηση</vt:lpstr>
      <vt:lpstr>Αποτελέσματα ακτινογράφησης: Χύτευση </vt:lpstr>
      <vt:lpstr>Αποτελέσματα ακτινογράφησης: Χύτευση </vt:lpstr>
      <vt:lpstr>Αποτελέσματα ακτινογράφησης: σφυρηλάτηση</vt:lpstr>
      <vt:lpstr>Αποτελέσματα ακτινογράφησης - αντικείμενο από πολλαπλά τμήματα</vt:lpstr>
      <vt:lpstr>Αποτελέσματα ακτινογράφησης: Σύνθετα Αντικείμενα </vt:lpstr>
      <vt:lpstr>Αποτελέσματα ακτινογράφησης: Ορυκτοποιημένα αντικείμενα</vt:lpstr>
      <vt:lpstr>Ακτινογράφηση: Εργαλείο για καθαρισμό</vt:lpstr>
      <vt:lpstr>Αποτελέσματα ακτινογράφησης:  Κατάσταση διατήρησης</vt:lpstr>
      <vt:lpstr>Αποτελέσματα ακτινογράφησης: Παλαιότερη επέμβαση</vt:lpstr>
      <vt:lpstr>Φθορισμομετρία ακτίνων Χ</vt:lpstr>
      <vt:lpstr>XRF – Εφαρμογές σε μετάλλινα αντικείμενα</vt:lpstr>
      <vt:lpstr>XRF ανάλυση υπαίθριων μπρούτζινων μνημείων</vt:lpstr>
      <vt:lpstr>XRF ανάλυση κατόπτρου από κρατέρωμα</vt:lpstr>
      <vt:lpstr>Αναλυτική ικανότητα - In-situ ανάλυση με μ-XRF</vt:lpstr>
      <vt:lpstr>Σύσταση κράματος μετάλλου: Στιλπνή επιφάνεια</vt:lpstr>
      <vt:lpstr>Ανάλυση της πατίνας ή των προϊόντων διάβρωσης στην επιφάνεια κραμάτων</vt:lpstr>
      <vt:lpstr>Το PROMET στην Αρχαία Μεσσήνη</vt:lpstr>
      <vt:lpstr>Ανάλυση στρώματος επιχρύσωσης</vt:lpstr>
      <vt:lpstr>Στοιχειακή ανάλυση στην πράξη: LIBS &amp; μXRF – PROMET 2004 -2008</vt:lpstr>
      <vt:lpstr>Επεμβατική Ανάλυση</vt:lpstr>
      <vt:lpstr>Δειγματοληψία </vt:lpstr>
      <vt:lpstr>Μεθοδολογία Δειγματοληψίας</vt:lpstr>
      <vt:lpstr>Διερεύνηση μετάλλου και/ή στρωμάτων διάβρωσης</vt:lpstr>
      <vt:lpstr>SEM-EDX στιλβωμένου δείγματος μετάλλου</vt:lpstr>
      <vt:lpstr>Περιθλασιμετρία ακτίνων Χ (XRD): Ορυκτολογική σύσταση προίόντων διάβρωσης</vt:lpstr>
      <vt:lpstr>FTIR Ανάλυση - Βαφή</vt:lpstr>
      <vt:lpstr>Συσχέτιση της τεχνολογικής πληροφορίας και της κατάστασης διατήρησης του αντικειμένου με την εποχή και το περιβάλλον ανασκαφής</vt:lpstr>
      <vt:lpstr>Δελτίο Κατάστασης Διατήρησης πριν από τη Συντήρηση</vt:lpstr>
      <vt:lpstr>Για περισσότερες πληροφορίες για τη συγγραφή Δελτίων Συντήρησης και Κατάστασης Διατήρησης και για την τεκμηρίωση των αντικειμένων, βλέπετε το μάθημα για το Εργαστήριο Συντήρησης Μετάλλινων</vt:lpstr>
      <vt:lpstr>Η σημασία των αντικειμένων με Προέλευση: Μελέτες Συντήρησης Μετάλλινων Αντικειμένων</vt:lpstr>
      <vt:lpstr>Δεοντολογία στην Έρευνα και τη Δημοσίευση παράνομης πολιτιστικής ιδιοκτησίας</vt:lpstr>
      <vt:lpstr>Πιστοποίηση αρχαιοτήτων άγνωστης προέλευσης:  Τεχνικές, πρακτικές εργαστηρίου και ηθικά θέματα</vt:lpstr>
      <vt:lpstr>Κίβδηλα + παράνομη διακίνηση αρχαίων τεχνουργημάτων</vt:lpstr>
      <vt:lpstr>PowerPoint Presentation</vt:lpstr>
      <vt:lpstr>Πιστοποίηση</vt:lpstr>
      <vt:lpstr>Θέμα 1</vt:lpstr>
      <vt:lpstr>Ο αριθμός των ειδικών και των εργαστηρίων που διατείνονται ότι είναι αξιόπιστα και ιδιαίτερα έμπειρα για μελέτες πιστοποίησης πολλαπλασιάζονται στο διαδίκτυο</vt:lpstr>
      <vt:lpstr>Παράδειγμα εξελιγμένης πλαστογραφίας Η “Επιγραφή Jehoash”</vt:lpstr>
      <vt:lpstr>Θέμα 2 Έμμεση υποστήριξη του παράνομου εμπορίου</vt:lpstr>
      <vt:lpstr>Θέμα 3 Ανεξαρτησία του ερευνητή </vt:lpstr>
      <vt:lpstr>Θέμα 3 Ανεξαρτησία του ερευνητή</vt:lpstr>
      <vt:lpstr>Θέμα 4 Θέματα δεοντολογίας στη δημοσίευση αποτελεσμάτων πιστοποίησης</vt:lpstr>
      <vt:lpstr>Η διάλεξη αφιερώνεται στην Κυριακή Πολυκρέτη (1967-2014)</vt:lpstr>
      <vt:lpstr>Βιβλιογραφία</vt:lpstr>
      <vt:lpstr>Τέλος Ενότητας</vt:lpstr>
      <vt:lpstr>Σημειώματα</vt:lpstr>
      <vt:lpstr>Σημείωμα Αναφοράς</vt:lpstr>
      <vt:lpstr>Σημείωμα Αδειοδότησης</vt:lpstr>
      <vt:lpstr>Επεξήγηση όρων χρήσης έργων τρίτων</vt:lpstr>
      <vt:lpstr>Explanation of the third party works’ use</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opencourses@teiath.gr</dc:creator>
  <cp:lastModifiedBy>alex</cp:lastModifiedBy>
  <cp:revision>614</cp:revision>
  <dcterms:created xsi:type="dcterms:W3CDTF">2014-12-10T08:47:41Z</dcterms:created>
  <dcterms:modified xsi:type="dcterms:W3CDTF">2015-11-30T13:18:59Z</dcterms:modified>
</cp:coreProperties>
</file>