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6"/>
  </p:notesMasterIdLst>
  <p:handoutMasterIdLst>
    <p:handoutMasterId r:id="rId47"/>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257" r:id="rId39"/>
    <p:sldId id="262" r:id="rId40"/>
    <p:sldId id="264" r:id="rId41"/>
    <p:sldId id="305" r:id="rId42"/>
    <p:sldId id="306" r:id="rId43"/>
    <p:sldId id="266"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35" autoAdjust="0"/>
  </p:normalViewPr>
  <p:slideViewPr>
    <p:cSldViewPr>
      <p:cViewPr varScale="1">
        <p:scale>
          <a:sx n="78" d="100"/>
          <a:sy n="78" d="100"/>
        </p:scale>
        <p:origin x="-90" y="-6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53074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44293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710221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2905595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349674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09784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500035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76192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4257580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78047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283357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1440347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335169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96871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06925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57946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90505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97432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5994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10655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823276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396264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85136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403629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53590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632502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44723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58254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049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62307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44132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psysc613.wikispaces.com/Dynamic+Systems+Theory"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kGjOwPXsvo"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hygienematters/5424769613/"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hyperlink" Target="https://creativecommons.org/licenses/by/2.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Layette#mediaviewer/File:Baby_in_an_infant_bodysuit.jpg" TargetMode="External"/><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hyperlink" Target="http://commons.wikimedia.org/wiki/User:Moon_Rabb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Tooth_eruption#mediaviewer/File:Baby_teeth_in_human_infant.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Chrisbwa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heemotionmachine.com/mindfulness-and-neuroplasticity"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hyperlink" Target="http://de.wikipedia.org/wiki/Wickeln_(Kind)#mediaviewer/File:Baby-kokon11.jpg" TargetMode="External"/><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Produni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SfPjz8zZikM"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bellybouncer/613506395/" TargetMode="External"/><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bellybounce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User:Materialscientist/Sandbox#mediaviewer/File:Newborn_baby-1_hour_after.jpg" TargetMode="External"/><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File_Upload_Bot_(Magnus_Mansk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exclusiveyash.deviantart.com/art/Cute-baby-worried-282867390" TargetMode="External"/><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hyperlink" Target="http://creativecommons.org/licenses/by-nc/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mixaysavang.typepad.com/babyblog/introduci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pixabay.com/en/baby-child-cute-face-female-girl-17341/" TargetMode="External"/><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hyperlink" Target="http://pixabay.com/en/users/PublicDomainPictur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scottthompson/967590531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deirdre/5036841209/" TargetMode="External"/><Relationship Id="rId2" Type="http://schemas.openxmlformats.org/officeDocument/2006/relationships/image" Target="../media/image24.jpg"/><Relationship Id="rId1" Type="http://schemas.openxmlformats.org/officeDocument/2006/relationships/slideLayout" Target="../slideLayouts/slideLayout12.xml"/><Relationship Id="rId4" Type="http://schemas.openxmlformats.org/officeDocument/2006/relationships/hyperlink" Target="https://creativecommons.org/licenses/by-nc-nd/2.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johnath/535851297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donnieray/12314247113/"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hyperlink" Target="https://creativecommons.org/licenses/by/2.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openclipart.org/user-detail/liftarn" TargetMode="External"/><Relationship Id="rId4" Type="http://schemas.openxmlformats.org/officeDocument/2006/relationships/hyperlink" Target="https://openclipart.org/detail/2454/light-bulb-3-by-liftar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FqtwSmtU_o4&amp;spfreload=10"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en.wikipedia.org/wiki/File:Neoteny_body_proportion_heterochrony_human.png"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flickr.com/photos/sorarium/5107550962/" TargetMode="External"/><Relationship Id="rId3" Type="http://schemas.openxmlformats.org/officeDocument/2006/relationships/image" Target="../media/image28.jp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Nevit" TargetMode="External"/><Relationship Id="rId4" Type="http://schemas.openxmlformats.org/officeDocument/2006/relationships/hyperlink" Target="http://en.wikipedia.org/wiki/Pediatrics#mediaviewer/File:Newborn_Examination_1967.jpg" TargetMode="External"/><Relationship Id="rId9" Type="http://schemas.openxmlformats.org/officeDocument/2006/relationships/hyperlink" Target="https://creativecommons.org/licenses/by-nd/2.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nicolesusanne/4920553421/" TargetMode="External"/><Relationship Id="rId7" Type="http://schemas.openxmlformats.org/officeDocument/2006/relationships/hyperlink" Target="http://pixabay.com/en/users/LisaRigoniPhotography/" TargetMode="External"/><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hyperlink" Target="http://pixabay.com/en/child-fingers-precious-hands-baby-109158/" TargetMode="External"/><Relationship Id="rId5" Type="http://schemas.openxmlformats.org/officeDocument/2006/relationships/image" Target="../media/image31.jpg"/><Relationship Id="rId4" Type="http://schemas.openxmlformats.org/officeDocument/2006/relationships/hyperlink" Target="https://creativecommons.org/licenses/by-nc/2.0/"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2.png"/><Relationship Id="rId7" Type="http://schemas.openxmlformats.org/officeDocument/2006/relationships/hyperlink" Target="http://pixabay.com/en/tick-mark-right-correct-yes-34977/"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pixabay.com/en/users/Nemo/" TargetMode="External"/><Relationship Id="rId4" Type="http://schemas.openxmlformats.org/officeDocument/2006/relationships/hyperlink" Target="http://pixabay.com/en/x-mark-multiply-times-symbol-red-24850/" TargetMode="External"/><Relationship Id="rId9" Type="http://schemas.openxmlformats.org/officeDocument/2006/relationships/image" Target="../media/image35.jpg"/></Relationships>
</file>

<file path=ppt/slides/_rels/slide35.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2.png"/><Relationship Id="rId7" Type="http://schemas.openxmlformats.org/officeDocument/2006/relationships/hyperlink" Target="http://pixabay.com/en/tick-mark-right-correct-yes-34977/"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pixabay.com/en/users/Nemo/" TargetMode="External"/><Relationship Id="rId4" Type="http://schemas.openxmlformats.org/officeDocument/2006/relationships/hyperlink" Target="http://pixabay.com/en/x-mark-multiply-times-symbol-red-24850/" TargetMode="External"/><Relationship Id="rId9" Type="http://schemas.openxmlformats.org/officeDocument/2006/relationships/image" Target="../media/image37.jpg"/></Relationships>
</file>

<file path=ppt/slides/_rels/slide3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2.png"/><Relationship Id="rId7" Type="http://schemas.openxmlformats.org/officeDocument/2006/relationships/hyperlink" Target="http://pixabay.com/en/tick-mark-right-correct-yes-34977/"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pixabay.com/en/users/Nemo/" TargetMode="External"/><Relationship Id="rId4" Type="http://schemas.openxmlformats.org/officeDocument/2006/relationships/hyperlink" Target="http://pixabay.com/en/x-mark-multiply-times-symbol-red-24850/" TargetMode="External"/><Relationship Id="rId9" Type="http://schemas.openxmlformats.org/officeDocument/2006/relationships/image" Target="../media/image39.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aarbuckle9/8416689497/" TargetMode="External"/><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hyperlink" Target="https://creativecommons.org/licenses/by/2.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Tz-iVI2mf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aarbuckle9/8416689403/in/photostream/" TargetMode="External"/><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hyperlink" Target="https://creativecommons.org/licenses/by/2.0/" TargetMode="External"/><Relationship Id="rId4" Type="http://schemas.openxmlformats.org/officeDocument/2006/relationships/hyperlink" Target="https://www.flickr.com/photos/aarbuckle9/841668949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aarbuckle9/8417783494/" TargetMode="External"/><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hyperlink" Target="https://creativecommons.org/licenses/by/2.0/" TargetMode="External"/><Relationship Id="rId4" Type="http://schemas.openxmlformats.org/officeDocument/2006/relationships/hyperlink" Target="https://www.flickr.com/photos/aarbuckle9/841668949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Reflex#mediaviewer/File:Greifreflex.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hyperlink" Target="http://commons.wikimedia.org/wiki/User:Mat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smtClean="0"/>
              <a:t>4</a:t>
            </a:r>
            <a:r>
              <a:rPr lang="el-GR" sz="2800" dirty="0" smtClean="0"/>
              <a:t>:</a:t>
            </a:r>
            <a:r>
              <a:rPr lang="en-US" sz="2800" dirty="0" smtClean="0"/>
              <a:t> </a:t>
            </a:r>
            <a:r>
              <a:rPr lang="el-GR" sz="2800" dirty="0"/>
              <a:t>Η </a:t>
            </a:r>
            <a:r>
              <a:rPr lang="el-GR" sz="2800" dirty="0" err="1"/>
              <a:t>Βιοσωματική</a:t>
            </a:r>
            <a:r>
              <a:rPr lang="el-GR" sz="2800" dirty="0"/>
              <a:t> και Ψυχοκινητική Ανάπτυξη του </a:t>
            </a:r>
            <a:r>
              <a:rPr lang="el-GR" sz="2800" dirty="0" smtClean="0"/>
              <a:t>Βρέφους</a:t>
            </a:r>
            <a:endParaRPr lang="el-GR" sz="2800" dirty="0"/>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Το αντανακλαστικό του βηματισμού </a:t>
            </a:r>
            <a:r>
              <a:rPr lang="el-GR" sz="3600" b="0" dirty="0" smtClean="0"/>
              <a:t>(1 από 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
        <p:nvSpPr>
          <p:cNvPr id="5" name="Θέση περιεχομένου 2"/>
          <p:cNvSpPr>
            <a:spLocks noGrp="1"/>
          </p:cNvSpPr>
          <p:nvPr>
            <p:ph idx="1"/>
          </p:nvPr>
        </p:nvSpPr>
        <p:spPr>
          <a:xfrm>
            <a:off x="467544" y="1353077"/>
            <a:ext cx="8291264" cy="1286321"/>
          </a:xfrm>
          <a:ln w="19050">
            <a:solidFill>
              <a:srgbClr val="820000"/>
            </a:solidFill>
          </a:ln>
        </p:spPr>
        <p:txBody>
          <a:bodyPr>
            <a:normAutofit/>
          </a:bodyPr>
          <a:lstStyle/>
          <a:p>
            <a:pPr marL="0" indent="0" algn="ctr">
              <a:buNone/>
            </a:pPr>
            <a:r>
              <a:rPr lang="el-GR" dirty="0"/>
              <a:t>Αν κρατήσουμε το βρέφος σε όρθια θέση πάνω σε μια επίπεδη επιφάνεια, θα κάνει ρυθμικές κινήσεις με τα πόδια, σαν να βηματίζει.</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30" y="2996952"/>
            <a:ext cx="7581628" cy="2653570"/>
          </a:xfrm>
          <a:prstGeom prst="rect">
            <a:avLst/>
          </a:prstGeom>
        </p:spPr>
      </p:pic>
      <p:sp>
        <p:nvSpPr>
          <p:cNvPr id="7" name="Ορθογώνιο 6"/>
          <p:cNvSpPr/>
          <p:nvPr/>
        </p:nvSpPr>
        <p:spPr>
          <a:xfrm>
            <a:off x="3320477" y="5897725"/>
            <a:ext cx="3260123" cy="276999"/>
          </a:xfrm>
          <a:prstGeom prst="rect">
            <a:avLst/>
          </a:prstGeom>
        </p:spPr>
        <p:txBody>
          <a:bodyPr wrap="none">
            <a:spAutoFit/>
          </a:bodyPr>
          <a:lstStyle/>
          <a:p>
            <a:r>
              <a:rPr lang="en-US" sz="1200" dirty="0" smtClean="0">
                <a:solidFill>
                  <a:prstClr val="black"/>
                </a:solidFill>
                <a:latin typeface="Calibri"/>
                <a:hlinkClick r:id="rId3"/>
              </a:rPr>
              <a:t>wikispaces.com</a:t>
            </a:r>
            <a:r>
              <a:rPr lang="el-GR" sz="1200" dirty="0" smtClean="0">
                <a:solidFill>
                  <a:prstClr val="black"/>
                </a:solidFill>
                <a:latin typeface="Calibri"/>
              </a:rPr>
              <a:t> διαθέσιμο με άδεια </a:t>
            </a:r>
            <a:r>
              <a:rPr lang="en-US" sz="1200" dirty="0">
                <a:solidFill>
                  <a:prstClr val="black"/>
                </a:solidFill>
                <a:latin typeface="Calibri"/>
                <a:hlinkClick r:id="rId4"/>
              </a:rPr>
              <a:t>CC BY-SA 3.0</a:t>
            </a:r>
            <a:endParaRPr lang="el-GR" sz="1200" dirty="0">
              <a:solidFill>
                <a:prstClr val="black"/>
              </a:solidFill>
              <a:latin typeface="Calibri"/>
            </a:endParaRPr>
          </a:p>
        </p:txBody>
      </p:sp>
    </p:spTree>
    <p:extLst>
      <p:ext uri="{BB962C8B-B14F-4D97-AF65-F5344CB8AC3E}">
        <p14:creationId xmlns:p14="http://schemas.microsoft.com/office/powerpoint/2010/main" val="2750821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αντανακλαστικό του βηματισμού </a:t>
            </a:r>
            <a:r>
              <a:rPr lang="el-GR" sz="3600" b="0" dirty="0" smtClean="0"/>
              <a:t>(2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
        <p:nvSpPr>
          <p:cNvPr id="5" name="Θέση περιεχομένου 5"/>
          <p:cNvSpPr txBox="1">
            <a:spLocks/>
          </p:cNvSpPr>
          <p:nvPr/>
        </p:nvSpPr>
        <p:spPr>
          <a:xfrm>
            <a:off x="457200" y="1196752"/>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Παρακολουθείστε το παρακάτω βίντεο</a:t>
            </a:r>
            <a:r>
              <a:rPr lang="en-US" dirty="0" smtClean="0"/>
              <a:t>:</a:t>
            </a:r>
            <a:endParaRPr lang="el-GR" dirty="0"/>
          </a:p>
        </p:txBody>
      </p:sp>
      <p:pic>
        <p:nvPicPr>
          <p:cNvPr id="6" name="Εικόνα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772816"/>
            <a:ext cx="504056" cy="504056"/>
          </a:xfrm>
          <a:prstGeom prst="rect">
            <a:avLst/>
          </a:prstGeom>
        </p:spPr>
      </p:pic>
      <p:sp>
        <p:nvSpPr>
          <p:cNvPr id="7" name="Ορθογώνιο 6"/>
          <p:cNvSpPr/>
          <p:nvPr/>
        </p:nvSpPr>
        <p:spPr>
          <a:xfrm>
            <a:off x="1187624" y="1794011"/>
            <a:ext cx="2662588" cy="461665"/>
          </a:xfrm>
          <a:prstGeom prst="rect">
            <a:avLst/>
          </a:prstGeom>
        </p:spPr>
        <p:txBody>
          <a:bodyPr wrap="none">
            <a:spAutoFit/>
          </a:bodyPr>
          <a:lstStyle/>
          <a:p>
            <a:r>
              <a:rPr lang="en-US" sz="2400" dirty="0">
                <a:latin typeface="+mn-lt"/>
                <a:hlinkClick r:id="rId3"/>
              </a:rPr>
              <a:t>8a. Stepping reflex- </a:t>
            </a:r>
            <a:endParaRPr lang="el-GR" sz="2400" dirty="0">
              <a:latin typeface="+mn-lt"/>
            </a:endParaRPr>
          </a:p>
        </p:txBody>
      </p:sp>
    </p:spTree>
    <p:extLst>
      <p:ext uri="{BB962C8B-B14F-4D97-AF65-F5344CB8AC3E}">
        <p14:creationId xmlns:p14="http://schemas.microsoft.com/office/powerpoint/2010/main" val="251194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H ανάπτυξη του βρέφους στους πρώτους δυόμισι μήνες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29600" cy="2160240"/>
          </a:xfrm>
          <a:ln w="19050">
            <a:solidFill>
              <a:srgbClr val="820000"/>
            </a:solidFill>
          </a:ln>
        </p:spPr>
        <p:txBody>
          <a:bodyPr/>
          <a:lstStyle/>
          <a:p>
            <a:r>
              <a:rPr lang="el-GR" dirty="0"/>
              <a:t>Το βρέφος τρώει και κοιμάται κατά το μεγαλύτερο μέρος της ημέρας. Όταν είναι ξύπνιο, συνήθως απλώς κοιτάζει γύρω του.</a:t>
            </a:r>
          </a:p>
          <a:p>
            <a:r>
              <a:rPr lang="el-GR" dirty="0"/>
              <a:t>Τα μέλη του νεογέννητου είναι ακόμα λυγισμένα και οι μύες χαλαροί.</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6" name="Rectangle 6"/>
          <p:cNvSpPr/>
          <p:nvPr/>
        </p:nvSpPr>
        <p:spPr>
          <a:xfrm>
            <a:off x="2766598" y="5517232"/>
            <a:ext cx="361080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Libero </a:t>
            </a:r>
            <a:r>
              <a:rPr lang="en-US" sz="1200" dirty="0">
                <a:solidFill>
                  <a:prstClr val="black"/>
                </a:solidFill>
                <a:latin typeface="Calibri"/>
                <a:hlinkClick r:id="rId3"/>
              </a:rPr>
              <a:t>newborn baby - SCA</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hlinkClick r:id="rId3"/>
              </a:rPr>
              <a:t>από </a:t>
            </a:r>
            <a:r>
              <a:rPr lang="en-US" sz="1200" dirty="0">
                <a:solidFill>
                  <a:prstClr val="black">
                    <a:lumMod val="65000"/>
                    <a:lumOff val="35000"/>
                  </a:prstClr>
                </a:solidFill>
                <a:latin typeface="Calibri"/>
                <a:hlinkClick r:id="rId3"/>
              </a:rPr>
              <a:t> SCA </a:t>
            </a:r>
            <a:r>
              <a:rPr lang="en-US" sz="1200" dirty="0" err="1">
                <a:solidFill>
                  <a:prstClr val="black">
                    <a:lumMod val="65000"/>
                    <a:lumOff val="35000"/>
                  </a:prstClr>
                </a:solidFill>
                <a:latin typeface="Calibri"/>
                <a:hlinkClick r:id="rId3"/>
              </a:rPr>
              <a:t>Svenska</a:t>
            </a:r>
            <a:r>
              <a:rPr lang="en-US" sz="1200" dirty="0">
                <a:solidFill>
                  <a:prstClr val="black">
                    <a:lumMod val="65000"/>
                    <a:lumOff val="35000"/>
                  </a:prstClr>
                </a:solidFill>
                <a:latin typeface="Calibri"/>
                <a:hlinkClick r:id="rId3"/>
              </a:rPr>
              <a:t> </a:t>
            </a:r>
            <a:r>
              <a:rPr lang="en-US" sz="1200" dirty="0" err="1">
                <a:solidFill>
                  <a:prstClr val="black">
                    <a:lumMod val="65000"/>
                    <a:lumOff val="35000"/>
                  </a:prstClr>
                </a:solidFill>
                <a:latin typeface="Calibri"/>
                <a:hlinkClick r:id="rId3"/>
              </a:rPr>
              <a:t>Cellulosa</a:t>
            </a:r>
            <a:r>
              <a:rPr lang="en-US" sz="1200" dirty="0">
                <a:solidFill>
                  <a:prstClr val="black">
                    <a:lumMod val="65000"/>
                    <a:lumOff val="35000"/>
                  </a:prstClr>
                </a:solidFill>
                <a:latin typeface="Calibri"/>
                <a:hlinkClick r:id="rId3"/>
              </a:rPr>
              <a:t> </a:t>
            </a:r>
            <a:r>
              <a:rPr lang="en-US" sz="1200" dirty="0" err="1">
                <a:solidFill>
                  <a:prstClr val="black">
                    <a:lumMod val="65000"/>
                    <a:lumOff val="35000"/>
                  </a:prstClr>
                </a:solidFill>
                <a:latin typeface="Calibri"/>
                <a:hlinkClick r:id="rId3"/>
              </a:rPr>
              <a:t>Aktiebolaget</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 2.0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rotWithShape="1">
          <a:blip r:embed="rId5">
            <a:extLst>
              <a:ext uri="{28A0092B-C50C-407E-A947-70E740481C1C}">
                <a14:useLocalDpi xmlns:a14="http://schemas.microsoft.com/office/drawing/2010/main" val="0"/>
              </a:ext>
            </a:extLst>
          </a:blip>
          <a:srcRect t="7658" b="19258"/>
          <a:stretch/>
        </p:blipFill>
        <p:spPr>
          <a:xfrm>
            <a:off x="3008052" y="3717032"/>
            <a:ext cx="3127896" cy="1800200"/>
          </a:xfrm>
          <a:prstGeom prst="rect">
            <a:avLst/>
          </a:prstGeom>
        </p:spPr>
      </p:pic>
    </p:spTree>
    <p:extLst>
      <p:ext uri="{BB962C8B-B14F-4D97-AF65-F5344CB8AC3E}">
        <p14:creationId xmlns:p14="http://schemas.microsoft.com/office/powerpoint/2010/main" val="358920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H ανάπτυξη του βρέφους στους πρώτους δυόμισι μήνες </a:t>
            </a:r>
            <a:r>
              <a:rPr lang="el-GR" sz="3600" b="0" dirty="0" smtClean="0"/>
              <a:t>(2 </a:t>
            </a:r>
            <a:r>
              <a:rPr lang="el-GR" sz="3600" b="0" dirty="0"/>
              <a:t>από </a:t>
            </a:r>
            <a:r>
              <a:rPr lang="el-GR" sz="3600" b="0" dirty="0" smtClean="0"/>
              <a:t>2)</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
        <p:nvSpPr>
          <p:cNvPr id="5" name="Θέση περιεχομένου 2"/>
          <p:cNvSpPr>
            <a:spLocks noGrp="1"/>
          </p:cNvSpPr>
          <p:nvPr>
            <p:ph idx="1"/>
          </p:nvPr>
        </p:nvSpPr>
        <p:spPr>
          <a:xfrm>
            <a:off x="457200" y="1196752"/>
            <a:ext cx="8229600" cy="2160240"/>
          </a:xfrm>
          <a:ln w="19050">
            <a:solidFill>
              <a:srgbClr val="820000"/>
            </a:solidFill>
          </a:ln>
        </p:spPr>
        <p:txBody>
          <a:bodyPr/>
          <a:lstStyle/>
          <a:p>
            <a:r>
              <a:rPr lang="el-GR" dirty="0"/>
              <a:t>Στην ηλικία των δυόμισι μηνών, το βρέφος είναι σε θέση να στηρίζει το κεφάλι του και να το γυρίζει δεξιά και αριστερά.</a:t>
            </a:r>
          </a:p>
          <a:p>
            <a:r>
              <a:rPr lang="el-GR" dirty="0"/>
              <a:t>Το βρέφος δεν είναι ακόμη σε θέση να μετακινηθεί με οποιονδήποτε τρόπο ούτε να απλώσει το χέρι του και να πιάσει αντικείμενα</a:t>
            </a:r>
            <a:r>
              <a:rPr lang="el-GR" dirty="0" smtClean="0"/>
              <a:t>.</a:t>
            </a:r>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3528392"/>
            <a:ext cx="1673605" cy="2510408"/>
          </a:xfrm>
          <a:prstGeom prst="rect">
            <a:avLst/>
          </a:prstGeom>
        </p:spPr>
      </p:pic>
      <p:sp>
        <p:nvSpPr>
          <p:cNvPr id="7" name="Rectangle 6"/>
          <p:cNvSpPr/>
          <p:nvPr/>
        </p:nvSpPr>
        <p:spPr>
          <a:xfrm>
            <a:off x="2843808" y="6038800"/>
            <a:ext cx="304514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Baby in an infant bodysuit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Moon Rabbit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105738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H πρώτη μεταστροφή στη συμπεριφορά του βρέφους</a:t>
            </a:r>
            <a:endParaRPr lang="el-GR" dirty="0"/>
          </a:p>
        </p:txBody>
      </p:sp>
      <p:sp>
        <p:nvSpPr>
          <p:cNvPr id="3" name="Θέση περιεχομένου 2"/>
          <p:cNvSpPr>
            <a:spLocks noGrp="1"/>
          </p:cNvSpPr>
          <p:nvPr>
            <p:ph idx="1"/>
          </p:nvPr>
        </p:nvSpPr>
        <p:spPr>
          <a:xfrm>
            <a:off x="457200" y="1556792"/>
            <a:ext cx="8229600" cy="1296144"/>
          </a:xfrm>
          <a:ln w="19050">
            <a:solidFill>
              <a:srgbClr val="820000"/>
            </a:solidFill>
          </a:ln>
        </p:spPr>
        <p:txBody>
          <a:bodyPr/>
          <a:lstStyle/>
          <a:p>
            <a:pPr marL="0" indent="0" algn="ctr">
              <a:buNone/>
            </a:pPr>
            <a:r>
              <a:rPr lang="el-GR" dirty="0"/>
              <a:t>Στην ηλικία των 2,5 μηνών περίπου πραγματοποιείται μια μεταστροφή στη γενική οργάνωση της συμπεριφοράς του βρέφους.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
        <p:nvSpPr>
          <p:cNvPr id="6" name="Rectangle 6"/>
          <p:cNvSpPr/>
          <p:nvPr/>
        </p:nvSpPr>
        <p:spPr>
          <a:xfrm>
            <a:off x="3226900" y="5692042"/>
            <a:ext cx="32616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Baby teeth in human </a:t>
            </a:r>
            <a:r>
              <a:rPr lang="en-US" sz="1200" dirty="0" smtClean="0">
                <a:solidFill>
                  <a:prstClr val="black"/>
                </a:solidFill>
                <a:latin typeface="Calibri"/>
                <a:hlinkClick r:id="rId3"/>
              </a:rPr>
              <a:t>infant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Chrisbwah</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latin typeface="+mn-lt"/>
                <a:hlinkClick r:id="rId5"/>
              </a:rPr>
              <a:t>CC BY-SA 3.0</a:t>
            </a:r>
            <a:endParaRPr lang="en-US" sz="1200" dirty="0">
              <a:solidFill>
                <a:prstClr val="black">
                  <a:lumMod val="65000"/>
                  <a:lumOff val="35000"/>
                </a:prstClr>
              </a:solidFill>
              <a:latin typeface="+mn-lt"/>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912" y="2996952"/>
            <a:ext cx="1930391" cy="2513529"/>
          </a:xfrm>
          <a:prstGeom prst="rect">
            <a:avLst/>
          </a:prstGeom>
        </p:spPr>
      </p:pic>
    </p:spTree>
    <p:extLst>
      <p:ext uri="{BB962C8B-B14F-4D97-AF65-F5344CB8AC3E}">
        <p14:creationId xmlns:p14="http://schemas.microsoft.com/office/powerpoint/2010/main" val="199376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Ο ρόλος της ωρίμανσης του εγκέφαλου</a:t>
            </a:r>
            <a:endParaRPr lang="el-GR" dirty="0"/>
          </a:p>
        </p:txBody>
      </p:sp>
      <p:sp>
        <p:nvSpPr>
          <p:cNvPr id="3" name="Θέση περιεχομένου 2"/>
          <p:cNvSpPr>
            <a:spLocks noGrp="1"/>
          </p:cNvSpPr>
          <p:nvPr>
            <p:ph idx="1"/>
          </p:nvPr>
        </p:nvSpPr>
        <p:spPr>
          <a:xfrm>
            <a:off x="457200" y="1196752"/>
            <a:ext cx="8229600" cy="1872208"/>
          </a:xfrm>
          <a:ln w="19050">
            <a:solidFill>
              <a:srgbClr val="820000"/>
            </a:solidFill>
          </a:ln>
        </p:spPr>
        <p:txBody>
          <a:bodyPr/>
          <a:lstStyle/>
          <a:p>
            <a:pPr marL="0" indent="0">
              <a:buNone/>
            </a:pPr>
            <a:r>
              <a:rPr lang="el-GR" dirty="0"/>
              <a:t>Ο κυριότερος παράγοντας που διευκολύνει αυτή τη μεταστροφή είναι η ωρίμανση του εγκεφάλου:</a:t>
            </a:r>
          </a:p>
          <a:p>
            <a:pPr marL="0" indent="0">
              <a:buNone/>
            </a:pPr>
            <a:r>
              <a:rPr lang="el-GR" dirty="0"/>
              <a:t>Μεταξύ 3 και 12 μηνών, ολόκληρο το νευρικό σύστημα αυξάνει σε μέγεθος και γίνεται πιο πολύπλοκο.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
        <p:nvSpPr>
          <p:cNvPr id="7" name="Ορθογώνιο 6"/>
          <p:cNvSpPr/>
          <p:nvPr/>
        </p:nvSpPr>
        <p:spPr>
          <a:xfrm rot="16200000">
            <a:off x="1124027" y="4822148"/>
            <a:ext cx="1767150" cy="276999"/>
          </a:xfrm>
          <a:prstGeom prst="rect">
            <a:avLst/>
          </a:prstGeom>
        </p:spPr>
        <p:txBody>
          <a:bodyPr wrap="none">
            <a:spAutoFit/>
          </a:bodyPr>
          <a:lstStyle/>
          <a:p>
            <a:r>
              <a:rPr lang="en-US" sz="1200" dirty="0">
                <a:latin typeface="+mn-lt"/>
                <a:hlinkClick r:id="rId3"/>
              </a:rPr>
              <a:t>theemotionmachine.com</a:t>
            </a:r>
            <a:endParaRPr lang="el-GR" sz="1200" dirty="0">
              <a:latin typeface="+mn-lt"/>
            </a:endParaRPr>
          </a:p>
        </p:txBody>
      </p:sp>
      <p:grpSp>
        <p:nvGrpSpPr>
          <p:cNvPr id="12" name="Ομάδα 11"/>
          <p:cNvGrpSpPr/>
          <p:nvPr/>
        </p:nvGrpSpPr>
        <p:grpSpPr>
          <a:xfrm>
            <a:off x="2051720" y="3237736"/>
            <a:ext cx="4721603" cy="3380114"/>
            <a:chOff x="2051720" y="3237736"/>
            <a:chExt cx="4721603" cy="3380114"/>
          </a:xfrm>
        </p:grpSpPr>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061" y="3237736"/>
              <a:ext cx="4629262" cy="2949838"/>
            </a:xfrm>
            <a:prstGeom prst="rect">
              <a:avLst/>
            </a:prstGeom>
          </p:spPr>
        </p:pic>
        <p:sp>
          <p:nvSpPr>
            <p:cNvPr id="8" name="TextBox 7"/>
            <p:cNvSpPr txBox="1"/>
            <p:nvPr/>
          </p:nvSpPr>
          <p:spPr>
            <a:xfrm>
              <a:off x="2051720" y="6194406"/>
              <a:ext cx="1110829" cy="400110"/>
            </a:xfrm>
            <a:prstGeom prst="rect">
              <a:avLst/>
            </a:prstGeom>
            <a:noFill/>
          </p:spPr>
          <p:txBody>
            <a:bodyPr wrap="square" rtlCol="0">
              <a:spAutoFit/>
            </a:bodyPr>
            <a:lstStyle/>
            <a:p>
              <a:r>
                <a:rPr lang="el-GR" sz="2000" dirty="0" smtClean="0">
                  <a:latin typeface="+mn-lt"/>
                </a:rPr>
                <a:t>Γέννηση </a:t>
              </a:r>
              <a:endParaRPr lang="el-GR" sz="2000" dirty="0">
                <a:latin typeface="+mn-lt"/>
              </a:endParaRPr>
            </a:p>
          </p:txBody>
        </p:sp>
        <p:sp>
          <p:nvSpPr>
            <p:cNvPr id="9" name="TextBox 8"/>
            <p:cNvSpPr txBox="1"/>
            <p:nvPr/>
          </p:nvSpPr>
          <p:spPr>
            <a:xfrm>
              <a:off x="3162549" y="6194406"/>
              <a:ext cx="977403" cy="400110"/>
            </a:xfrm>
            <a:prstGeom prst="rect">
              <a:avLst/>
            </a:prstGeom>
            <a:noFill/>
          </p:spPr>
          <p:txBody>
            <a:bodyPr wrap="square" rtlCol="0">
              <a:spAutoFit/>
            </a:bodyPr>
            <a:lstStyle/>
            <a:p>
              <a:r>
                <a:rPr lang="el-GR" sz="2000" dirty="0" smtClean="0">
                  <a:latin typeface="+mn-lt"/>
                </a:rPr>
                <a:t>3 μήνες</a:t>
              </a:r>
              <a:endParaRPr lang="el-GR" sz="2000" dirty="0">
                <a:latin typeface="+mn-lt"/>
              </a:endParaRPr>
            </a:p>
          </p:txBody>
        </p:sp>
        <p:sp>
          <p:nvSpPr>
            <p:cNvPr id="10" name="TextBox 9"/>
            <p:cNvSpPr txBox="1"/>
            <p:nvPr/>
          </p:nvSpPr>
          <p:spPr>
            <a:xfrm>
              <a:off x="4438880" y="6217740"/>
              <a:ext cx="977403" cy="400110"/>
            </a:xfrm>
            <a:prstGeom prst="rect">
              <a:avLst/>
            </a:prstGeom>
            <a:noFill/>
          </p:spPr>
          <p:txBody>
            <a:bodyPr wrap="square" rtlCol="0">
              <a:spAutoFit/>
            </a:bodyPr>
            <a:lstStyle/>
            <a:p>
              <a:r>
                <a:rPr lang="el-GR" sz="2000" dirty="0">
                  <a:latin typeface="+mn-lt"/>
                </a:rPr>
                <a:t>6</a:t>
              </a:r>
              <a:r>
                <a:rPr lang="el-GR" sz="2000" dirty="0" smtClean="0">
                  <a:latin typeface="+mn-lt"/>
                </a:rPr>
                <a:t> μήνες</a:t>
              </a:r>
              <a:endParaRPr lang="el-GR" sz="2000" dirty="0">
                <a:latin typeface="+mn-lt"/>
              </a:endParaRPr>
            </a:p>
          </p:txBody>
        </p:sp>
        <p:sp>
          <p:nvSpPr>
            <p:cNvPr id="11" name="TextBox 10"/>
            <p:cNvSpPr txBox="1"/>
            <p:nvPr/>
          </p:nvSpPr>
          <p:spPr>
            <a:xfrm>
              <a:off x="5641195" y="6217740"/>
              <a:ext cx="1121421" cy="400110"/>
            </a:xfrm>
            <a:prstGeom prst="rect">
              <a:avLst/>
            </a:prstGeom>
            <a:noFill/>
          </p:spPr>
          <p:txBody>
            <a:bodyPr wrap="square" rtlCol="0">
              <a:spAutoFit/>
            </a:bodyPr>
            <a:lstStyle/>
            <a:p>
              <a:r>
                <a:rPr lang="el-GR" sz="2000" dirty="0" smtClean="0">
                  <a:latin typeface="+mn-lt"/>
                </a:rPr>
                <a:t>15 μήνες</a:t>
              </a:r>
              <a:endParaRPr lang="el-GR" sz="2000" dirty="0">
                <a:latin typeface="+mn-lt"/>
              </a:endParaRPr>
            </a:p>
          </p:txBody>
        </p:sp>
      </p:grpSp>
    </p:spTree>
    <p:extLst>
      <p:ext uri="{BB962C8B-B14F-4D97-AF65-F5344CB8AC3E}">
        <p14:creationId xmlns:p14="http://schemas.microsoft.com/office/powerpoint/2010/main" val="103369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Παράγοντες που επηρεάζουν δυσμενώς την κινητική ανάπτυξη</a:t>
            </a:r>
            <a:endParaRPr lang="el-GR" sz="3200" b="0" dirty="0"/>
          </a:p>
        </p:txBody>
      </p:sp>
      <p:sp>
        <p:nvSpPr>
          <p:cNvPr id="3" name="Θέση περιεχομένου 2"/>
          <p:cNvSpPr>
            <a:spLocks noGrp="1"/>
          </p:cNvSpPr>
          <p:nvPr>
            <p:ph idx="1"/>
          </p:nvPr>
        </p:nvSpPr>
        <p:spPr>
          <a:xfrm>
            <a:off x="446638" y="1412776"/>
            <a:ext cx="8229600" cy="1224136"/>
          </a:xfrm>
          <a:ln w="19050">
            <a:solidFill>
              <a:srgbClr val="820000"/>
            </a:solidFill>
          </a:ln>
        </p:spPr>
        <p:txBody>
          <a:bodyPr/>
          <a:lstStyle/>
          <a:p>
            <a:pPr marL="0" indent="0" algn="ctr">
              <a:buNone/>
            </a:pPr>
            <a:r>
              <a:rPr lang="el-GR" dirty="0"/>
              <a:t>Αν και η κινητική ανάπτυξη είναι αποτέλεσμα ωρίμανσης και όχι μάθησης, πόσο φαντάζεστε ότι διευκολύνει την κινητική ανάπτυξη η παρακάτω πρακτική;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024336"/>
            <a:ext cx="3041915" cy="2281436"/>
          </a:xfrm>
          <a:prstGeom prst="rect">
            <a:avLst/>
          </a:prstGeom>
        </p:spPr>
      </p:pic>
      <p:sp>
        <p:nvSpPr>
          <p:cNvPr id="6" name="Rectangle 6"/>
          <p:cNvSpPr/>
          <p:nvPr/>
        </p:nvSpPr>
        <p:spPr>
          <a:xfrm>
            <a:off x="3021979" y="5305772"/>
            <a:ext cx="32616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Baby-kokon11</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Produnis</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28573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Παράγοντες που επηρεάζουν ευνοϊκά την κινητική </a:t>
            </a:r>
            <a:r>
              <a:rPr lang="el-GR" sz="4400" dirty="0" smtClean="0"/>
              <a:t>ανάπτυξη</a:t>
            </a:r>
            <a:endParaRPr lang="el-GR" sz="3600" dirty="0"/>
          </a:p>
        </p:txBody>
      </p:sp>
      <p:sp>
        <p:nvSpPr>
          <p:cNvPr id="3" name="Θέση περιεχομένου 2"/>
          <p:cNvSpPr>
            <a:spLocks noGrp="1"/>
          </p:cNvSpPr>
          <p:nvPr>
            <p:ph idx="1"/>
          </p:nvPr>
        </p:nvSpPr>
        <p:spPr>
          <a:xfrm>
            <a:off x="529208" y="3443809"/>
            <a:ext cx="8229600" cy="504056"/>
          </a:xfrm>
        </p:spPr>
        <p:txBody>
          <a:bodyPr/>
          <a:lstStyle/>
          <a:p>
            <a:r>
              <a:rPr lang="el-GR" dirty="0" smtClean="0"/>
              <a:t>Παρακολουθείστε το παρακάτω βίντεο</a:t>
            </a:r>
            <a:r>
              <a:rPr lang="en-US" dirty="0" smtClean="0"/>
              <a:t>:</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235897"/>
            <a:ext cx="576064" cy="576064"/>
          </a:xfrm>
          <a:prstGeom prst="rect">
            <a:avLst/>
          </a:prstGeom>
        </p:spPr>
      </p:pic>
      <p:sp>
        <p:nvSpPr>
          <p:cNvPr id="6" name="Ορθογώνιο 5"/>
          <p:cNvSpPr/>
          <p:nvPr/>
        </p:nvSpPr>
        <p:spPr>
          <a:xfrm>
            <a:off x="1403648" y="4293096"/>
            <a:ext cx="6048672" cy="461665"/>
          </a:xfrm>
          <a:prstGeom prst="rect">
            <a:avLst/>
          </a:prstGeom>
        </p:spPr>
        <p:txBody>
          <a:bodyPr wrap="square">
            <a:spAutoFit/>
          </a:bodyPr>
          <a:lstStyle/>
          <a:p>
            <a:r>
              <a:rPr lang="en-US" sz="2400" dirty="0">
                <a:solidFill>
                  <a:prstClr val="black"/>
                </a:solidFill>
                <a:latin typeface="Calibri"/>
                <a:hlinkClick r:id="rId2"/>
              </a:rPr>
              <a:t>baby dance single ladies </a:t>
            </a:r>
            <a:r>
              <a:rPr lang="en-US" sz="2400" dirty="0" err="1">
                <a:solidFill>
                  <a:prstClr val="black"/>
                </a:solidFill>
                <a:latin typeface="Calibri"/>
                <a:hlinkClick r:id="rId2"/>
              </a:rPr>
              <a:t>beyonce</a:t>
            </a:r>
            <a:r>
              <a:rPr lang="en-US" sz="2400" dirty="0">
                <a:solidFill>
                  <a:prstClr val="black"/>
                </a:solidFill>
                <a:latin typeface="Calibri"/>
                <a:hlinkClick r:id="rId2"/>
              </a:rPr>
              <a:t> funny videos </a:t>
            </a:r>
            <a:endParaRPr lang="el-GR" sz="2400" dirty="0">
              <a:solidFill>
                <a:prstClr val="black"/>
              </a:solidFill>
              <a:latin typeface="Calibri"/>
            </a:endParaRPr>
          </a:p>
        </p:txBody>
      </p:sp>
      <p:sp>
        <p:nvSpPr>
          <p:cNvPr id="7" name="Θέση περιεχομένου 2"/>
          <p:cNvSpPr txBox="1">
            <a:spLocks/>
          </p:cNvSpPr>
          <p:nvPr/>
        </p:nvSpPr>
        <p:spPr>
          <a:xfrm>
            <a:off x="313184" y="1895637"/>
            <a:ext cx="8229600" cy="936104"/>
          </a:xfrm>
          <a:prstGeom prst="rect">
            <a:avLst/>
          </a:prstGeom>
          <a:ln w="1905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mtClean="0">
                <a:solidFill>
                  <a:prstClr val="black"/>
                </a:solidFill>
              </a:rPr>
              <a:t>Αντιθέτως, δείτε τι αποτελέσματα μπορεί να έχει η εξάσκηση στα πλαίσια του παιχνιδιού…</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921913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ανάπτυξη της αδρής κινητικότητας</a:t>
            </a:r>
            <a:br>
              <a:rPr lang="el-GR" dirty="0" smtClean="0"/>
            </a:br>
            <a:r>
              <a:rPr lang="el-GR" sz="3600" b="0" dirty="0" smtClean="0"/>
              <a:t>(1 από </a:t>
            </a:r>
            <a:r>
              <a:rPr lang="el-GR" sz="3600" b="0" dirty="0"/>
              <a:t>10</a:t>
            </a:r>
            <a:r>
              <a:rPr lang="el-GR" sz="3600" b="0" dirty="0" smtClean="0"/>
              <a:t>)</a:t>
            </a:r>
            <a:endParaRPr lang="el-GR" sz="3600" b="0" dirty="0"/>
          </a:p>
        </p:txBody>
      </p:sp>
      <p:sp>
        <p:nvSpPr>
          <p:cNvPr id="3" name="Θέση περιεχομένου 2"/>
          <p:cNvSpPr>
            <a:spLocks noGrp="1"/>
          </p:cNvSpPr>
          <p:nvPr>
            <p:ph idx="1"/>
          </p:nvPr>
        </p:nvSpPr>
        <p:spPr>
          <a:xfrm>
            <a:off x="457200" y="1196752"/>
            <a:ext cx="8229600" cy="1656184"/>
          </a:xfrm>
          <a:ln w="19050">
            <a:solidFill>
              <a:srgbClr val="820000"/>
            </a:solidFill>
          </a:ln>
        </p:spPr>
        <p:txBody>
          <a:bodyPr/>
          <a:lstStyle/>
          <a:p>
            <a:pPr marL="0" indent="0" algn="ctr">
              <a:buNone/>
            </a:pPr>
            <a:r>
              <a:rPr lang="el-GR" dirty="0"/>
              <a:t>Η πρόοδος στη μετακίνηση, δηλαδή στην ικανότητα να κινείται κανείς μόνος του από μία θέση σε μία άλλη, παίζει βασικό ρόλο στις αναπτυξιακές αλλαγές που παρατηρούνται προς το τέλος του πρώτου έτους.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140968"/>
            <a:ext cx="2636678" cy="2668702"/>
          </a:xfrm>
          <a:prstGeom prst="rect">
            <a:avLst/>
          </a:prstGeom>
        </p:spPr>
      </p:pic>
      <p:sp>
        <p:nvSpPr>
          <p:cNvPr id="6" name="Rectangle 6"/>
          <p:cNvSpPr/>
          <p:nvPr/>
        </p:nvSpPr>
        <p:spPr>
          <a:xfrm>
            <a:off x="2843808" y="5894685"/>
            <a:ext cx="32616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Lena goes for her first steps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Danny </a:t>
            </a:r>
            <a:r>
              <a:rPr lang="en-US" sz="1200" dirty="0" err="1">
                <a:solidFill>
                  <a:prstClr val="black">
                    <a:lumMod val="65000"/>
                    <a:lumOff val="35000"/>
                  </a:prstClr>
                </a:solidFill>
                <a:latin typeface="Calibri"/>
                <a:hlinkClick r:id="rId4"/>
              </a:rPr>
              <a:t>Coen</a:t>
            </a:r>
            <a:r>
              <a:rPr lang="en-US" sz="1200" dirty="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BY-NC-ND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30127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(2 </a:t>
            </a:r>
            <a:r>
              <a:rPr lang="el-GR" sz="3600" b="0" dirty="0"/>
              <a:t>από 10</a:t>
            </a:r>
            <a:r>
              <a:rPr lang="el-GR" sz="3600" b="0" dirty="0" smtClean="0"/>
              <a:t>)</a:t>
            </a:r>
            <a:endParaRPr lang="el-GR" dirty="0"/>
          </a:p>
        </p:txBody>
      </p:sp>
      <p:sp>
        <p:nvSpPr>
          <p:cNvPr id="3" name="Θέση περιεχομένου 2"/>
          <p:cNvSpPr>
            <a:spLocks noGrp="1"/>
          </p:cNvSpPr>
          <p:nvPr>
            <p:ph idx="1"/>
          </p:nvPr>
        </p:nvSpPr>
        <p:spPr>
          <a:xfrm>
            <a:off x="323528" y="1951093"/>
            <a:ext cx="8229600" cy="720080"/>
          </a:xfrm>
          <a:ln w="19050">
            <a:solidFill>
              <a:srgbClr val="820000"/>
            </a:solidFill>
          </a:ln>
        </p:spPr>
        <p:txBody>
          <a:bodyPr/>
          <a:lstStyle/>
          <a:p>
            <a:pPr marL="0" indent="0" algn="ctr">
              <a:buNone/>
            </a:pPr>
            <a:r>
              <a:rPr lang="el-GR" dirty="0"/>
              <a:t>Το νεογέννητο είναι μαζεμένο σαν </a:t>
            </a:r>
            <a:r>
              <a:rPr lang="el-GR" dirty="0" smtClean="0"/>
              <a:t>βατραχάκι.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2694" y="2898063"/>
            <a:ext cx="3851267" cy="2888450"/>
          </a:xfrm>
          <a:prstGeom prst="rect">
            <a:avLst/>
          </a:prstGeom>
        </p:spPr>
      </p:pic>
      <p:sp>
        <p:nvSpPr>
          <p:cNvPr id="6" name="Rectangle 6"/>
          <p:cNvSpPr/>
          <p:nvPr/>
        </p:nvSpPr>
        <p:spPr>
          <a:xfrm>
            <a:off x="2660101" y="5894685"/>
            <a:ext cx="355645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Newborn baby-1 hour after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File Upload Bot (Magnus </a:t>
            </a:r>
            <a:r>
              <a:rPr lang="en-US" sz="1200" dirty="0" err="1">
                <a:solidFill>
                  <a:prstClr val="black">
                    <a:lumMod val="65000"/>
                    <a:lumOff val="35000"/>
                  </a:prstClr>
                </a:solidFill>
                <a:latin typeface="Calibri"/>
                <a:hlinkClick r:id="rId4"/>
              </a:rPr>
              <a:t>Manske</a:t>
            </a:r>
            <a:r>
              <a:rPr lang="en-US" sz="1200" dirty="0" smtClean="0">
                <a:solidFill>
                  <a:prstClr val="black">
                    <a:lumMod val="65000"/>
                    <a:lumOff val="35000"/>
                  </a:prstClr>
                </a:solidFill>
                <a:latin typeface="Calibri"/>
                <a:hlinkClick r:id="rId4"/>
              </a:rPr>
              <a:t>)</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7" name="TextBox 6"/>
          <p:cNvSpPr txBox="1"/>
          <p:nvPr/>
        </p:nvSpPr>
        <p:spPr>
          <a:xfrm>
            <a:off x="3203848" y="1375029"/>
            <a:ext cx="2736304" cy="461665"/>
          </a:xfrm>
          <a:prstGeom prst="rect">
            <a:avLst/>
          </a:prstGeom>
          <a:noFill/>
        </p:spPr>
        <p:txBody>
          <a:bodyPr wrap="square" rtlCol="0">
            <a:spAutoFit/>
          </a:bodyPr>
          <a:lstStyle/>
          <a:p>
            <a:pPr algn="ctr"/>
            <a:r>
              <a:rPr lang="el-GR" sz="2400" b="1" dirty="0" smtClean="0">
                <a:solidFill>
                  <a:srgbClr val="820000"/>
                </a:solidFill>
                <a:latin typeface="+mn-lt"/>
              </a:rPr>
              <a:t>Νεογέννητο</a:t>
            </a:r>
            <a:endParaRPr lang="el-GR" sz="2400" b="1" dirty="0">
              <a:solidFill>
                <a:srgbClr val="820000"/>
              </a:solidFill>
              <a:latin typeface="+mn-lt"/>
            </a:endParaRPr>
          </a:p>
        </p:txBody>
      </p:sp>
    </p:spTree>
    <p:extLst>
      <p:ext uri="{BB962C8B-B14F-4D97-AF65-F5344CB8AC3E}">
        <p14:creationId xmlns:p14="http://schemas.microsoft.com/office/powerpoint/2010/main" val="266011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Οι βασικές κατευθύνσεις της ανάπτυξης</a:t>
            </a:r>
            <a:endParaRPr lang="el-GR" dirty="0"/>
          </a:p>
        </p:txBody>
      </p:sp>
      <p:sp>
        <p:nvSpPr>
          <p:cNvPr id="3" name="Θέση περιεχομένου 2"/>
          <p:cNvSpPr>
            <a:spLocks noGrp="1"/>
          </p:cNvSpPr>
          <p:nvPr>
            <p:ph idx="1"/>
          </p:nvPr>
        </p:nvSpPr>
        <p:spPr>
          <a:xfrm>
            <a:off x="2555776" y="1507096"/>
            <a:ext cx="3538736" cy="864096"/>
          </a:xfrm>
          <a:ln w="19050">
            <a:solidFill>
              <a:srgbClr val="004A82"/>
            </a:solidFill>
          </a:ln>
        </p:spPr>
        <p:txBody>
          <a:bodyPr/>
          <a:lstStyle/>
          <a:p>
            <a:pPr marL="0" indent="0" algn="ctr">
              <a:buNone/>
            </a:pPr>
            <a:r>
              <a:rPr lang="el-GR" dirty="0"/>
              <a:t>Η ανάπτυξη ακολουθεί δύο βασικές </a:t>
            </a:r>
            <a:r>
              <a:rPr lang="el-GR" dirty="0" smtClean="0"/>
              <a:t>κατευθύνσεις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cxnSp>
        <p:nvCxnSpPr>
          <p:cNvPr id="6" name="Ευθύγραμμο βέλος σύνδεσης 5" title="βέλος"/>
          <p:cNvCxnSpPr>
            <a:stCxn id="3" idx="2"/>
            <a:endCxn id="7" idx="0"/>
          </p:cNvCxnSpPr>
          <p:nvPr/>
        </p:nvCxnSpPr>
        <p:spPr>
          <a:xfrm flipH="1">
            <a:off x="2360340" y="2371192"/>
            <a:ext cx="1964804" cy="1345840"/>
          </a:xfrm>
          <a:prstGeom prst="straightConnector1">
            <a:avLst/>
          </a:prstGeom>
          <a:ln w="1905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395536" y="3717032"/>
            <a:ext cx="3929608" cy="1512168"/>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srgbClr val="820000"/>
                </a:solidFill>
              </a:rPr>
              <a:t>Από πάνω προς τα κάτω: </a:t>
            </a:r>
          </a:p>
          <a:p>
            <a:pPr marL="0" indent="0" algn="ctr" fontAlgn="auto">
              <a:spcAft>
                <a:spcPts val="0"/>
              </a:spcAft>
              <a:buFont typeface="Arial" pitchFamily="34" charset="0"/>
              <a:buNone/>
            </a:pPr>
            <a:r>
              <a:rPr lang="el-GR" dirty="0">
                <a:solidFill>
                  <a:prstClr val="black"/>
                </a:solidFill>
              </a:rPr>
              <a:t>To κεφάλι </a:t>
            </a:r>
            <a:r>
              <a:rPr lang="el-GR" dirty="0" smtClean="0">
                <a:solidFill>
                  <a:prstClr val="black"/>
                </a:solidFill>
              </a:rPr>
              <a:t>είναι </a:t>
            </a:r>
            <a:r>
              <a:rPr lang="el-GR" dirty="0">
                <a:solidFill>
                  <a:prstClr val="black"/>
                </a:solidFill>
              </a:rPr>
              <a:t>μεγαλύτερο </a:t>
            </a:r>
            <a:r>
              <a:rPr lang="el-GR" dirty="0" smtClean="0">
                <a:solidFill>
                  <a:prstClr val="black"/>
                </a:solidFill>
              </a:rPr>
              <a:t>από </a:t>
            </a:r>
            <a:r>
              <a:rPr lang="el-GR" dirty="0">
                <a:solidFill>
                  <a:prstClr val="black"/>
                </a:solidFill>
              </a:rPr>
              <a:t>τα κάτω άκρα</a:t>
            </a:r>
            <a:r>
              <a:rPr lang="el-GR" dirty="0" smtClean="0">
                <a:solidFill>
                  <a:prstClr val="black"/>
                </a:solidFill>
              </a:rPr>
              <a:t>.</a:t>
            </a:r>
            <a:endParaRPr lang="el-GR" dirty="0">
              <a:solidFill>
                <a:prstClr val="black"/>
              </a:solidFill>
            </a:endParaRPr>
          </a:p>
        </p:txBody>
      </p:sp>
      <p:cxnSp>
        <p:nvCxnSpPr>
          <p:cNvPr id="9" name="Ευθύγραμμο βέλος σύνδεσης 8" title="βέλος"/>
          <p:cNvCxnSpPr>
            <a:stCxn id="3" idx="2"/>
            <a:endCxn id="12" idx="0"/>
          </p:cNvCxnSpPr>
          <p:nvPr/>
        </p:nvCxnSpPr>
        <p:spPr>
          <a:xfrm>
            <a:off x="4325144" y="2371192"/>
            <a:ext cx="2165402" cy="1165820"/>
          </a:xfrm>
          <a:prstGeom prst="straightConnector1">
            <a:avLst/>
          </a:prstGeom>
          <a:ln w="1905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2" name="Θέση περιεχομένου 2"/>
          <p:cNvSpPr txBox="1">
            <a:spLocks/>
          </p:cNvSpPr>
          <p:nvPr/>
        </p:nvSpPr>
        <p:spPr>
          <a:xfrm>
            <a:off x="4433005" y="3537012"/>
            <a:ext cx="4115082" cy="1872208"/>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a:solidFill>
                  <a:srgbClr val="820000"/>
                </a:solidFill>
              </a:rPr>
              <a:t>Από το κέντρο προς την περιφέρεια: </a:t>
            </a:r>
          </a:p>
          <a:p>
            <a:pPr marL="0" indent="0" algn="ctr" fontAlgn="auto">
              <a:spcAft>
                <a:spcPts val="0"/>
              </a:spcAft>
              <a:buFont typeface="Arial" pitchFamily="34" charset="0"/>
              <a:buNone/>
            </a:pPr>
            <a:r>
              <a:rPr lang="el-GR" dirty="0">
                <a:solidFill>
                  <a:prstClr val="black"/>
                </a:solidFill>
              </a:rPr>
              <a:t>Τα άκρα είναι </a:t>
            </a:r>
            <a:r>
              <a:rPr lang="el-GR" dirty="0" smtClean="0">
                <a:solidFill>
                  <a:prstClr val="black"/>
                </a:solidFill>
              </a:rPr>
              <a:t>δυσανάλογα </a:t>
            </a:r>
            <a:r>
              <a:rPr lang="el-GR" dirty="0">
                <a:solidFill>
                  <a:prstClr val="black"/>
                </a:solidFill>
              </a:rPr>
              <a:t>κοντά </a:t>
            </a:r>
            <a:r>
              <a:rPr lang="el-GR" dirty="0" smtClean="0">
                <a:solidFill>
                  <a:prstClr val="black"/>
                </a:solidFill>
              </a:rPr>
              <a:t>σε </a:t>
            </a:r>
            <a:r>
              <a:rPr lang="el-GR" dirty="0">
                <a:solidFill>
                  <a:prstClr val="black"/>
                </a:solidFill>
              </a:rPr>
              <a:t>σχέση με το </a:t>
            </a:r>
            <a:r>
              <a:rPr lang="el-GR" dirty="0" smtClean="0">
                <a:solidFill>
                  <a:prstClr val="black"/>
                </a:solidFill>
              </a:rPr>
              <a:t>υπόλοιπο σώμα.</a:t>
            </a:r>
            <a:endParaRPr lang="el-GR" dirty="0">
              <a:solidFill>
                <a:prstClr val="black"/>
              </a:solidFill>
            </a:endParaRPr>
          </a:p>
        </p:txBody>
      </p:sp>
    </p:spTree>
    <p:extLst>
      <p:ext uri="{BB962C8B-B14F-4D97-AF65-F5344CB8AC3E}">
        <p14:creationId xmlns:p14="http://schemas.microsoft.com/office/powerpoint/2010/main" val="362672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(3 </a:t>
            </a:r>
            <a:r>
              <a:rPr lang="el-GR" sz="3600" b="0" dirty="0"/>
              <a:t>από 10</a:t>
            </a:r>
            <a:r>
              <a:rPr lang="el-GR" sz="36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
        <p:nvSpPr>
          <p:cNvPr id="6" name="Θέση περιεχομένου 5"/>
          <p:cNvSpPr>
            <a:spLocks noGrp="1"/>
          </p:cNvSpPr>
          <p:nvPr>
            <p:ph idx="1"/>
          </p:nvPr>
        </p:nvSpPr>
        <p:spPr>
          <a:xfrm>
            <a:off x="383390" y="1699591"/>
            <a:ext cx="8229600" cy="2232248"/>
          </a:xfrm>
          <a:ln w="19050">
            <a:solidFill>
              <a:srgbClr val="820000"/>
            </a:solidFill>
          </a:ln>
        </p:spPr>
        <p:txBody>
          <a:bodyPr/>
          <a:lstStyle/>
          <a:p>
            <a:r>
              <a:rPr lang="el-GR" dirty="0"/>
              <a:t>Το βρέφος ανασηκώνει το σαγόνι σε γωνία 45 μοιρών από το έδαφος. </a:t>
            </a:r>
          </a:p>
          <a:p>
            <a:r>
              <a:rPr lang="el-GR" dirty="0"/>
              <a:t>Μπορεί να μετακινηθεί τυχαία πάνω στην κουβέρτα, σπρώχνοντας αντανακλαστικά με ρυθμικές κινήσεις των γονάτων και των δακτύλων των ποδιών.</a:t>
            </a:r>
          </a:p>
          <a:p>
            <a:endParaRPr lang="el-GR" dirty="0"/>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395" y="4119469"/>
            <a:ext cx="1509590" cy="2270061"/>
          </a:xfrm>
          <a:prstGeom prst="rect">
            <a:avLst/>
          </a:prstGeom>
        </p:spPr>
      </p:pic>
      <p:sp>
        <p:nvSpPr>
          <p:cNvPr id="8" name="Rectangle 6"/>
          <p:cNvSpPr/>
          <p:nvPr/>
        </p:nvSpPr>
        <p:spPr>
          <a:xfrm>
            <a:off x="3130038" y="6412179"/>
            <a:ext cx="287139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Cute baby worried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3"/>
              </a:rPr>
              <a:t>ExclusiveYash</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 3.0</a:t>
            </a:r>
            <a:endParaRPr lang="en-US" sz="1200" dirty="0">
              <a:solidFill>
                <a:prstClr val="black">
                  <a:lumMod val="65000"/>
                  <a:lumOff val="35000"/>
                </a:prstClr>
              </a:solidFill>
              <a:latin typeface="Calibri"/>
            </a:endParaRPr>
          </a:p>
        </p:txBody>
      </p:sp>
      <p:sp>
        <p:nvSpPr>
          <p:cNvPr id="9" name="TextBox 8"/>
          <p:cNvSpPr txBox="1"/>
          <p:nvPr/>
        </p:nvSpPr>
        <p:spPr>
          <a:xfrm>
            <a:off x="3130038" y="1212982"/>
            <a:ext cx="2736304" cy="461665"/>
          </a:xfrm>
          <a:prstGeom prst="rect">
            <a:avLst/>
          </a:prstGeom>
          <a:noFill/>
        </p:spPr>
        <p:txBody>
          <a:bodyPr wrap="square" rtlCol="0">
            <a:spAutoFit/>
          </a:bodyPr>
          <a:lstStyle/>
          <a:p>
            <a:pPr algn="ctr"/>
            <a:r>
              <a:rPr lang="el-GR" sz="2400" b="1" dirty="0" smtClean="0">
                <a:solidFill>
                  <a:srgbClr val="820000"/>
                </a:solidFill>
                <a:latin typeface="+mn-lt"/>
              </a:rPr>
              <a:t>Ενός μηνός</a:t>
            </a:r>
            <a:endParaRPr lang="el-GR" sz="2400" b="1" dirty="0">
              <a:solidFill>
                <a:srgbClr val="820000"/>
              </a:solidFill>
              <a:latin typeface="+mn-lt"/>
            </a:endParaRPr>
          </a:p>
        </p:txBody>
      </p:sp>
    </p:spTree>
    <p:extLst>
      <p:ext uri="{BB962C8B-B14F-4D97-AF65-F5344CB8AC3E}">
        <p14:creationId xmlns:p14="http://schemas.microsoft.com/office/powerpoint/2010/main" val="263794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(4 </a:t>
            </a:r>
            <a:r>
              <a:rPr lang="el-GR" sz="3600" b="0" dirty="0"/>
              <a:t>από 10</a:t>
            </a:r>
            <a:r>
              <a:rPr lang="el-GR" sz="3600" b="0" dirty="0" smtClean="0"/>
              <a:t>)</a:t>
            </a:r>
            <a:endParaRPr lang="el-GR" dirty="0"/>
          </a:p>
        </p:txBody>
      </p:sp>
      <p:sp>
        <p:nvSpPr>
          <p:cNvPr id="3" name="Θέση περιεχομένου 2"/>
          <p:cNvSpPr>
            <a:spLocks noGrp="1"/>
          </p:cNvSpPr>
          <p:nvPr>
            <p:ph idx="1"/>
          </p:nvPr>
        </p:nvSpPr>
        <p:spPr>
          <a:xfrm>
            <a:off x="463315" y="1988840"/>
            <a:ext cx="8229600" cy="1800200"/>
          </a:xfrm>
          <a:ln w="19050">
            <a:solidFill>
              <a:srgbClr val="820000"/>
            </a:solidFill>
          </a:ln>
        </p:spPr>
        <p:txBody>
          <a:bodyPr/>
          <a:lstStyle/>
          <a:p>
            <a:r>
              <a:rPr lang="el-GR" dirty="0"/>
              <a:t>Το βρέφος στηρίζει το κεφάλι του, ανασηκώνει το στήθος και στηρίζεται στους βραχίονες.</a:t>
            </a:r>
          </a:p>
          <a:p>
            <a:r>
              <a:rPr lang="el-GR" dirty="0"/>
              <a:t>Το βρέφος συντονίζει τις κινήσεις των βραχιόνων και μπορεί να έλκει το σώμα του, αλλά τα πόδια μένουν αμέτοχα.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947" y="4077072"/>
            <a:ext cx="2901702" cy="2180422"/>
          </a:xfrm>
          <a:prstGeom prst="rect">
            <a:avLst/>
          </a:prstGeom>
        </p:spPr>
      </p:pic>
      <p:sp>
        <p:nvSpPr>
          <p:cNvPr id="6" name="Ορθογώνιο 5"/>
          <p:cNvSpPr/>
          <p:nvPr/>
        </p:nvSpPr>
        <p:spPr>
          <a:xfrm>
            <a:off x="4014737" y="6268527"/>
            <a:ext cx="1004121" cy="276999"/>
          </a:xfrm>
          <a:prstGeom prst="rect">
            <a:avLst/>
          </a:prstGeom>
        </p:spPr>
        <p:txBody>
          <a:bodyPr wrap="none">
            <a:spAutoFit/>
          </a:bodyPr>
          <a:lstStyle/>
          <a:p>
            <a:r>
              <a:rPr lang="en-US" sz="1200" dirty="0">
                <a:solidFill>
                  <a:prstClr val="black"/>
                </a:solidFill>
                <a:latin typeface="Calibri"/>
                <a:hlinkClick r:id="rId4"/>
              </a:rPr>
              <a:t>typepad.com</a:t>
            </a:r>
            <a:endParaRPr lang="el-GR" sz="1200" dirty="0">
              <a:solidFill>
                <a:prstClr val="black"/>
              </a:solidFill>
              <a:latin typeface="Calibri"/>
            </a:endParaRPr>
          </a:p>
        </p:txBody>
      </p:sp>
      <p:sp>
        <p:nvSpPr>
          <p:cNvPr id="7" name="TextBox 6"/>
          <p:cNvSpPr txBox="1"/>
          <p:nvPr/>
        </p:nvSpPr>
        <p:spPr>
          <a:xfrm>
            <a:off x="3148645" y="1383159"/>
            <a:ext cx="2736304" cy="461665"/>
          </a:xfrm>
          <a:prstGeom prst="rect">
            <a:avLst/>
          </a:prstGeom>
          <a:noFill/>
        </p:spPr>
        <p:txBody>
          <a:bodyPr wrap="square" rtlCol="0">
            <a:spAutoFit/>
          </a:bodyPr>
          <a:lstStyle/>
          <a:p>
            <a:pPr algn="ctr"/>
            <a:r>
              <a:rPr lang="el-GR" sz="2400" b="1" dirty="0" smtClean="0">
                <a:solidFill>
                  <a:srgbClr val="820000"/>
                </a:solidFill>
                <a:latin typeface="+mn-lt"/>
              </a:rPr>
              <a:t>Τριών μηνών</a:t>
            </a:r>
            <a:endParaRPr lang="el-GR" sz="2400" b="1" dirty="0">
              <a:solidFill>
                <a:srgbClr val="820000"/>
              </a:solidFill>
              <a:latin typeface="+mn-lt"/>
            </a:endParaRPr>
          </a:p>
        </p:txBody>
      </p:sp>
    </p:spTree>
    <p:extLst>
      <p:ext uri="{BB962C8B-B14F-4D97-AF65-F5344CB8AC3E}">
        <p14:creationId xmlns:p14="http://schemas.microsoft.com/office/powerpoint/2010/main" val="12301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(5 </a:t>
            </a:r>
            <a:r>
              <a:rPr lang="el-GR" sz="3600" b="0" dirty="0"/>
              <a:t>από 10</a:t>
            </a:r>
            <a:r>
              <a:rPr lang="el-GR" sz="3600" b="0" dirty="0" smtClean="0"/>
              <a:t>)</a:t>
            </a:r>
            <a:endParaRPr lang="el-GR" dirty="0"/>
          </a:p>
        </p:txBody>
      </p:sp>
      <p:sp>
        <p:nvSpPr>
          <p:cNvPr id="3" name="Θέση περιεχομένου 2"/>
          <p:cNvSpPr>
            <a:spLocks noGrp="1"/>
          </p:cNvSpPr>
          <p:nvPr>
            <p:ph idx="1"/>
          </p:nvPr>
        </p:nvSpPr>
        <p:spPr>
          <a:xfrm>
            <a:off x="457200" y="1268760"/>
            <a:ext cx="8229600" cy="4896544"/>
          </a:xfrm>
          <a:ln w="19050">
            <a:noFill/>
          </a:ln>
        </p:spPr>
        <p:txBody>
          <a:bodyPr>
            <a:normAutofit/>
          </a:bodyPr>
          <a:lstStyle/>
          <a:p>
            <a:r>
              <a:rPr lang="el-GR" b="1" dirty="0" smtClean="0">
                <a:solidFill>
                  <a:srgbClr val="820000"/>
                </a:solidFill>
              </a:rPr>
              <a:t>Τεσσάρων μηνών</a:t>
            </a:r>
          </a:p>
          <a:p>
            <a:pPr lvl="1"/>
            <a:r>
              <a:rPr lang="el-GR" dirty="0" smtClean="0"/>
              <a:t>Το </a:t>
            </a:r>
            <a:r>
              <a:rPr lang="el-GR" dirty="0"/>
              <a:t>βρέφος στηρίζει με βοήθεια τον κορμό του στην αγκαλιά. </a:t>
            </a:r>
          </a:p>
          <a:p>
            <a:pPr lvl="1"/>
            <a:r>
              <a:rPr lang="el-GR" dirty="0"/>
              <a:t>Το βρέφος μπορεί να γυρίσει από ανάσκελα μπρούμυτα και ανάποδα</a:t>
            </a:r>
            <a:r>
              <a:rPr lang="el-GR" dirty="0" smtClean="0"/>
              <a:t>.</a:t>
            </a:r>
          </a:p>
          <a:p>
            <a:r>
              <a:rPr lang="el-GR" b="1" dirty="0" smtClean="0">
                <a:solidFill>
                  <a:srgbClr val="820000"/>
                </a:solidFill>
              </a:rPr>
              <a:t>Πέντε μηνών </a:t>
            </a:r>
          </a:p>
          <a:p>
            <a:pPr lvl="1"/>
            <a:r>
              <a:rPr lang="el-GR" dirty="0"/>
              <a:t>Το βρέφος κάθεται άνετα στην αγκαλιά. </a:t>
            </a:r>
          </a:p>
          <a:p>
            <a:pPr lvl="1"/>
            <a:r>
              <a:rPr lang="el-GR" dirty="0"/>
              <a:t> Το βρέφος μπορεί να σηκώνεται στα τέσσερα, αλλά απλώς λικνίζεται μπρος – πίσω γιατί χέρια και πόδια δεν συνεργάζονται αποτελεσματικά.</a:t>
            </a:r>
          </a:p>
          <a:p>
            <a:r>
              <a:rPr lang="el-GR" b="1" dirty="0" smtClean="0">
                <a:solidFill>
                  <a:srgbClr val="820000"/>
                </a:solidFill>
              </a:rPr>
              <a:t>Έξι μηνών</a:t>
            </a:r>
          </a:p>
          <a:p>
            <a:pPr lvl="1"/>
            <a:r>
              <a:rPr lang="el-GR" dirty="0"/>
              <a:t>Το βρέφος κάθεται μόνο του αλλά συνήθως στηρίζεται στα χέρια του και δεν μπορεί να τα χρησιμοποιήσει.</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1859425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(6 </a:t>
            </a:r>
            <a:r>
              <a:rPr lang="el-GR" sz="3600" b="0" dirty="0"/>
              <a:t>από 10</a:t>
            </a:r>
            <a:r>
              <a:rPr lang="el-GR" sz="3600" b="0" dirty="0" smtClean="0"/>
              <a:t>)</a:t>
            </a:r>
            <a:endParaRPr lang="el-GR" dirty="0"/>
          </a:p>
        </p:txBody>
      </p:sp>
      <p:sp>
        <p:nvSpPr>
          <p:cNvPr id="3" name="Θέση περιεχομένου 2"/>
          <p:cNvSpPr>
            <a:spLocks noGrp="1"/>
          </p:cNvSpPr>
          <p:nvPr>
            <p:ph idx="1"/>
          </p:nvPr>
        </p:nvSpPr>
        <p:spPr>
          <a:xfrm>
            <a:off x="434507" y="2270485"/>
            <a:ext cx="8229600" cy="792088"/>
          </a:xfrm>
          <a:ln w="19050">
            <a:solidFill>
              <a:srgbClr val="820000"/>
            </a:solidFill>
          </a:ln>
        </p:spPr>
        <p:txBody>
          <a:bodyPr/>
          <a:lstStyle/>
          <a:p>
            <a:pPr marL="0" indent="0" algn="ctr">
              <a:buNone/>
            </a:pPr>
            <a:r>
              <a:rPr lang="el-GR" dirty="0"/>
              <a:t>Το βρέφος κάθεται μόνο του, χωρίς να στηρίζεται στα χέρια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739" y="3350605"/>
            <a:ext cx="3840427" cy="2556284"/>
          </a:xfrm>
          <a:prstGeom prst="rect">
            <a:avLst/>
          </a:prstGeom>
        </p:spPr>
      </p:pic>
      <p:sp>
        <p:nvSpPr>
          <p:cNvPr id="6" name="Rectangle 6"/>
          <p:cNvSpPr/>
          <p:nvPr/>
        </p:nvSpPr>
        <p:spPr>
          <a:xfrm>
            <a:off x="2812134" y="5733256"/>
            <a:ext cx="32616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PublicDomainPictures</a:t>
            </a:r>
            <a:endParaRPr lang="en-US" sz="1200" dirty="0">
              <a:solidFill>
                <a:prstClr val="black">
                  <a:lumMod val="65000"/>
                  <a:lumOff val="35000"/>
                </a:prstClr>
              </a:solidFill>
              <a:latin typeface="Calibri"/>
            </a:endParaRPr>
          </a:p>
          <a:p>
            <a:pPr algn="ctr"/>
            <a:r>
              <a:rPr lang="el-GR" sz="1200" dirty="0">
                <a:solidFill>
                  <a:prstClr val="black">
                    <a:lumMod val="65000"/>
                    <a:lumOff val="35000"/>
                  </a:prstClr>
                </a:solidFill>
                <a:latin typeface="Calibri"/>
              </a:rPr>
              <a:t>δ</a:t>
            </a:r>
            <a:r>
              <a:rPr lang="el-GR" sz="1200" dirty="0" smtClean="0">
                <a:solidFill>
                  <a:prstClr val="black">
                    <a:lumMod val="65000"/>
                    <a:lumOff val="35000"/>
                  </a:prstClr>
                </a:solidFill>
                <a:latin typeface="Calibri"/>
              </a:rPr>
              <a:t>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sp>
        <p:nvSpPr>
          <p:cNvPr id="7" name="TextBox 6"/>
          <p:cNvSpPr txBox="1"/>
          <p:nvPr/>
        </p:nvSpPr>
        <p:spPr>
          <a:xfrm>
            <a:off x="3148645" y="1383159"/>
            <a:ext cx="2736304" cy="461665"/>
          </a:xfrm>
          <a:prstGeom prst="rect">
            <a:avLst/>
          </a:prstGeom>
          <a:noFill/>
        </p:spPr>
        <p:txBody>
          <a:bodyPr wrap="square" rtlCol="0">
            <a:spAutoFit/>
          </a:bodyPr>
          <a:lstStyle/>
          <a:p>
            <a:pPr algn="ctr"/>
            <a:r>
              <a:rPr lang="el-GR" sz="2400" b="1" dirty="0" smtClean="0">
                <a:solidFill>
                  <a:srgbClr val="820000"/>
                </a:solidFill>
                <a:latin typeface="+mn-lt"/>
              </a:rPr>
              <a:t>Επτά μηνών</a:t>
            </a:r>
            <a:endParaRPr lang="el-GR" sz="2400" b="1" dirty="0">
              <a:solidFill>
                <a:srgbClr val="820000"/>
              </a:solidFill>
              <a:latin typeface="+mn-lt"/>
            </a:endParaRPr>
          </a:p>
        </p:txBody>
      </p:sp>
    </p:spTree>
    <p:extLst>
      <p:ext uri="{BB962C8B-B14F-4D97-AF65-F5344CB8AC3E}">
        <p14:creationId xmlns:p14="http://schemas.microsoft.com/office/powerpoint/2010/main" val="3552177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(7 </a:t>
            </a:r>
            <a:r>
              <a:rPr lang="el-GR" sz="3600" b="0" dirty="0"/>
              <a:t>από 10</a:t>
            </a:r>
            <a:r>
              <a:rPr lang="el-GR" sz="3600" b="0" dirty="0" smtClean="0"/>
              <a:t>)</a:t>
            </a:r>
            <a:endParaRPr lang="el-GR" dirty="0"/>
          </a:p>
        </p:txBody>
      </p:sp>
      <p:sp>
        <p:nvSpPr>
          <p:cNvPr id="3" name="Θέση περιεχομένου 2"/>
          <p:cNvSpPr>
            <a:spLocks noGrp="1"/>
          </p:cNvSpPr>
          <p:nvPr>
            <p:ph idx="1"/>
          </p:nvPr>
        </p:nvSpPr>
        <p:spPr>
          <a:xfrm>
            <a:off x="467544" y="2060848"/>
            <a:ext cx="8229600" cy="1008112"/>
          </a:xfrm>
          <a:ln w="19050">
            <a:solidFill>
              <a:srgbClr val="820000"/>
            </a:solidFill>
          </a:ln>
        </p:spPr>
        <p:txBody>
          <a:bodyPr/>
          <a:lstStyle/>
          <a:p>
            <a:r>
              <a:rPr lang="el-GR" dirty="0"/>
              <a:t>Το βρέφος στηρίζει με βοήθεια τον κορμό του.</a:t>
            </a:r>
          </a:p>
          <a:p>
            <a:r>
              <a:rPr lang="el-GR" dirty="0"/>
              <a:t>Το βρέφος μπουσουλάει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199" y="3671951"/>
            <a:ext cx="2808312" cy="1867637"/>
          </a:xfrm>
          <a:prstGeom prst="rect">
            <a:avLst/>
          </a:prstGeom>
        </p:spPr>
      </p:pic>
      <p:sp>
        <p:nvSpPr>
          <p:cNvPr id="6" name="Rectangle 6"/>
          <p:cNvSpPr/>
          <p:nvPr/>
        </p:nvSpPr>
        <p:spPr>
          <a:xfrm>
            <a:off x="3110167" y="5539588"/>
            <a:ext cx="326163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Crawling</a:t>
            </a:r>
            <a:r>
              <a:rPr lang="en-US" sz="1200" dirty="0">
                <a:solidFill>
                  <a:prstClr val="black"/>
                </a:solidFill>
                <a:latin typeface="Calibri"/>
                <a:hlinkClick r:id="rId4"/>
              </a:rPr>
              <a: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Scott Thompson</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5"/>
              </a:rPr>
              <a:t>CC BY-NC-SA 2.0</a:t>
            </a:r>
            <a:endParaRPr lang="en-US" sz="1200" dirty="0">
              <a:solidFill>
                <a:prstClr val="black">
                  <a:lumMod val="65000"/>
                  <a:lumOff val="35000"/>
                </a:prstClr>
              </a:solidFill>
              <a:latin typeface="Calibri"/>
            </a:endParaRPr>
          </a:p>
        </p:txBody>
      </p:sp>
      <p:sp>
        <p:nvSpPr>
          <p:cNvPr id="7" name="TextBox 6"/>
          <p:cNvSpPr txBox="1"/>
          <p:nvPr/>
        </p:nvSpPr>
        <p:spPr>
          <a:xfrm>
            <a:off x="3148645" y="1383159"/>
            <a:ext cx="2736304" cy="461665"/>
          </a:xfrm>
          <a:prstGeom prst="rect">
            <a:avLst/>
          </a:prstGeom>
          <a:noFill/>
        </p:spPr>
        <p:txBody>
          <a:bodyPr wrap="square" rtlCol="0">
            <a:spAutoFit/>
          </a:bodyPr>
          <a:lstStyle/>
          <a:p>
            <a:pPr algn="ctr"/>
            <a:r>
              <a:rPr lang="el-GR" sz="2400" b="1" dirty="0" smtClean="0">
                <a:solidFill>
                  <a:srgbClr val="820000"/>
                </a:solidFill>
                <a:latin typeface="+mn-lt"/>
              </a:rPr>
              <a:t>Οκτώ μηνών</a:t>
            </a:r>
            <a:endParaRPr lang="el-GR" sz="2400" b="1" dirty="0">
              <a:solidFill>
                <a:srgbClr val="820000"/>
              </a:solidFill>
              <a:latin typeface="+mn-lt"/>
            </a:endParaRPr>
          </a:p>
        </p:txBody>
      </p:sp>
    </p:spTree>
    <p:extLst>
      <p:ext uri="{BB962C8B-B14F-4D97-AF65-F5344CB8AC3E}">
        <p14:creationId xmlns:p14="http://schemas.microsoft.com/office/powerpoint/2010/main" val="3639283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(8 </a:t>
            </a:r>
            <a:r>
              <a:rPr lang="el-GR" sz="3600" b="0" dirty="0"/>
              <a:t>από 10</a:t>
            </a:r>
            <a:r>
              <a:rPr lang="el-GR" sz="3600" b="0" dirty="0" smtClean="0"/>
              <a:t>)</a:t>
            </a:r>
            <a:endParaRPr lang="el-GR" dirty="0"/>
          </a:p>
        </p:txBody>
      </p:sp>
      <p:sp>
        <p:nvSpPr>
          <p:cNvPr id="3" name="Θέση περιεχομένου 2"/>
          <p:cNvSpPr>
            <a:spLocks noGrp="1"/>
          </p:cNvSpPr>
          <p:nvPr>
            <p:ph idx="1"/>
          </p:nvPr>
        </p:nvSpPr>
        <p:spPr>
          <a:xfrm>
            <a:off x="520917" y="1677293"/>
            <a:ext cx="8229600" cy="576064"/>
          </a:xfrm>
          <a:ln w="19050">
            <a:solidFill>
              <a:srgbClr val="820000"/>
            </a:solidFill>
          </a:ln>
        </p:spPr>
        <p:txBody>
          <a:bodyPr/>
          <a:lstStyle/>
          <a:p>
            <a:pPr marL="0" indent="0" algn="ctr">
              <a:buNone/>
            </a:pPr>
            <a:r>
              <a:rPr lang="el-GR" dirty="0"/>
              <a:t>Το βρέφος στηρίζεται από τα έπιπλα για να σηκωθεί.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564904"/>
            <a:ext cx="2143657" cy="3212976"/>
          </a:xfrm>
          <a:prstGeom prst="rect">
            <a:avLst/>
          </a:prstGeom>
        </p:spPr>
      </p:pic>
      <p:sp>
        <p:nvSpPr>
          <p:cNvPr id="7" name="Rectangle 6"/>
          <p:cNvSpPr/>
          <p:nvPr/>
        </p:nvSpPr>
        <p:spPr>
          <a:xfrm>
            <a:off x="3239072" y="5925765"/>
            <a:ext cx="2793288"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baby standing up on chair to watch sesame street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deirdren</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4"/>
              </a:rPr>
              <a:t>CC BY-NC-ND 2.0</a:t>
            </a:r>
            <a:endParaRPr lang="en-US" sz="1200" dirty="0">
              <a:solidFill>
                <a:prstClr val="black">
                  <a:lumMod val="65000"/>
                  <a:lumOff val="35000"/>
                </a:prstClr>
              </a:solidFill>
              <a:latin typeface="Calibri"/>
            </a:endParaRPr>
          </a:p>
        </p:txBody>
      </p:sp>
      <p:sp>
        <p:nvSpPr>
          <p:cNvPr id="8" name="TextBox 7"/>
          <p:cNvSpPr txBox="1"/>
          <p:nvPr/>
        </p:nvSpPr>
        <p:spPr>
          <a:xfrm>
            <a:off x="3214192" y="1192199"/>
            <a:ext cx="2736304" cy="461665"/>
          </a:xfrm>
          <a:prstGeom prst="rect">
            <a:avLst/>
          </a:prstGeom>
          <a:noFill/>
        </p:spPr>
        <p:txBody>
          <a:bodyPr wrap="square" rtlCol="0">
            <a:spAutoFit/>
          </a:bodyPr>
          <a:lstStyle/>
          <a:p>
            <a:pPr algn="ctr"/>
            <a:r>
              <a:rPr lang="el-GR" sz="2400" b="1" dirty="0" smtClean="0">
                <a:solidFill>
                  <a:srgbClr val="820000"/>
                </a:solidFill>
                <a:latin typeface="+mn-lt"/>
              </a:rPr>
              <a:t>Εννιά μηνών</a:t>
            </a:r>
            <a:endParaRPr lang="el-GR" sz="2400" b="1" dirty="0">
              <a:solidFill>
                <a:srgbClr val="820000"/>
              </a:solidFill>
              <a:latin typeface="+mn-lt"/>
            </a:endParaRPr>
          </a:p>
        </p:txBody>
      </p:sp>
    </p:spTree>
    <p:extLst>
      <p:ext uri="{BB962C8B-B14F-4D97-AF65-F5344CB8AC3E}">
        <p14:creationId xmlns:p14="http://schemas.microsoft.com/office/powerpoint/2010/main" val="2193107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(9 </a:t>
            </a:r>
            <a:r>
              <a:rPr lang="el-GR" sz="3600" b="0" dirty="0"/>
              <a:t>από 10</a:t>
            </a:r>
            <a:r>
              <a:rPr lang="el-GR" sz="3600" b="0" dirty="0" smtClean="0"/>
              <a:t>)</a:t>
            </a:r>
            <a:endParaRPr lang="el-GR" dirty="0"/>
          </a:p>
        </p:txBody>
      </p:sp>
      <p:sp>
        <p:nvSpPr>
          <p:cNvPr id="3" name="Θέση περιεχομένου 2"/>
          <p:cNvSpPr>
            <a:spLocks noGrp="1"/>
          </p:cNvSpPr>
          <p:nvPr>
            <p:ph idx="1"/>
          </p:nvPr>
        </p:nvSpPr>
        <p:spPr>
          <a:xfrm>
            <a:off x="587111" y="1943992"/>
            <a:ext cx="8229600" cy="1368152"/>
          </a:xfrm>
          <a:ln w="19050">
            <a:solidFill>
              <a:srgbClr val="820000"/>
            </a:solidFill>
          </a:ln>
        </p:spPr>
        <p:txBody>
          <a:bodyPr/>
          <a:lstStyle/>
          <a:p>
            <a:r>
              <a:rPr lang="el-GR" dirty="0"/>
              <a:t>Το βρέφος στέκεται μόνο του.</a:t>
            </a:r>
          </a:p>
          <a:p>
            <a:r>
              <a:rPr lang="el-GR" dirty="0"/>
              <a:t>Κάνει τα πρώτα του βήματα ενώ ο ενήλικας το κρατάει από τα δύο χεράκια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645024"/>
            <a:ext cx="2122859" cy="2324928"/>
          </a:xfrm>
          <a:prstGeom prst="rect">
            <a:avLst/>
          </a:prstGeom>
        </p:spPr>
      </p:pic>
      <p:sp>
        <p:nvSpPr>
          <p:cNvPr id="6" name="Rectangle 6"/>
          <p:cNvSpPr/>
          <p:nvPr/>
        </p:nvSpPr>
        <p:spPr>
          <a:xfrm>
            <a:off x="2627784" y="6093296"/>
            <a:ext cx="376800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Toddler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4"/>
              </a:rPr>
              <a:t>Johnathan Nightingale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5"/>
              </a:rPr>
              <a:t>CC BY-SA 2.0</a:t>
            </a:r>
            <a:endParaRPr lang="en-US" sz="1200" dirty="0">
              <a:solidFill>
                <a:prstClr val="black">
                  <a:lumMod val="65000"/>
                  <a:lumOff val="35000"/>
                </a:prstClr>
              </a:solidFill>
              <a:latin typeface="Calibri"/>
            </a:endParaRPr>
          </a:p>
        </p:txBody>
      </p:sp>
      <p:sp>
        <p:nvSpPr>
          <p:cNvPr id="7" name="TextBox 6"/>
          <p:cNvSpPr txBox="1"/>
          <p:nvPr/>
        </p:nvSpPr>
        <p:spPr>
          <a:xfrm>
            <a:off x="3214192" y="1192199"/>
            <a:ext cx="2736304" cy="461665"/>
          </a:xfrm>
          <a:prstGeom prst="rect">
            <a:avLst/>
          </a:prstGeom>
          <a:noFill/>
        </p:spPr>
        <p:txBody>
          <a:bodyPr wrap="square" rtlCol="0">
            <a:spAutoFit/>
          </a:bodyPr>
          <a:lstStyle/>
          <a:p>
            <a:pPr algn="ctr"/>
            <a:r>
              <a:rPr lang="el-GR" sz="2400" b="1" dirty="0">
                <a:solidFill>
                  <a:srgbClr val="820000"/>
                </a:solidFill>
                <a:latin typeface="+mn-lt"/>
              </a:rPr>
              <a:t>Έ</a:t>
            </a:r>
            <a:r>
              <a:rPr lang="el-GR" sz="2400" b="1" dirty="0" smtClean="0">
                <a:solidFill>
                  <a:srgbClr val="820000"/>
                </a:solidFill>
                <a:latin typeface="+mn-lt"/>
              </a:rPr>
              <a:t>ντεκα μηνών</a:t>
            </a:r>
            <a:endParaRPr lang="el-GR" sz="2400" b="1" dirty="0">
              <a:solidFill>
                <a:srgbClr val="820000"/>
              </a:solidFill>
              <a:latin typeface="+mn-lt"/>
            </a:endParaRPr>
          </a:p>
        </p:txBody>
      </p:sp>
    </p:spTree>
    <p:extLst>
      <p:ext uri="{BB962C8B-B14F-4D97-AF65-F5344CB8AC3E}">
        <p14:creationId xmlns:p14="http://schemas.microsoft.com/office/powerpoint/2010/main" val="3680818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ανάπτυξη της αδρής κινητικότητας</a:t>
            </a:r>
            <a:br>
              <a:rPr lang="el-GR" dirty="0"/>
            </a:br>
            <a:r>
              <a:rPr lang="el-GR" sz="3600" b="0" dirty="0" smtClean="0"/>
              <a:t>(10 </a:t>
            </a:r>
            <a:r>
              <a:rPr lang="el-GR" sz="3600" b="0" dirty="0"/>
              <a:t>από </a:t>
            </a:r>
            <a:r>
              <a:rPr lang="el-GR" sz="3600" b="0" dirty="0" smtClean="0"/>
              <a:t>10)</a:t>
            </a:r>
            <a:endParaRPr lang="el-GR" dirty="0"/>
          </a:p>
        </p:txBody>
      </p:sp>
      <p:sp>
        <p:nvSpPr>
          <p:cNvPr id="3" name="Θέση περιεχομένου 2"/>
          <p:cNvSpPr>
            <a:spLocks noGrp="1"/>
          </p:cNvSpPr>
          <p:nvPr>
            <p:ph idx="1"/>
          </p:nvPr>
        </p:nvSpPr>
        <p:spPr>
          <a:xfrm>
            <a:off x="467544" y="1988840"/>
            <a:ext cx="8229600" cy="2073449"/>
          </a:xfrm>
          <a:ln w="19050">
            <a:solidFill>
              <a:srgbClr val="820000"/>
            </a:solidFill>
          </a:ln>
        </p:spPr>
        <p:txBody>
          <a:bodyPr/>
          <a:lstStyle/>
          <a:p>
            <a:r>
              <a:rPr lang="el-GR" dirty="0"/>
              <a:t>Το βρέφος περπατάει μόνο του. </a:t>
            </a:r>
          </a:p>
          <a:p>
            <a:r>
              <a:rPr lang="el-GR" dirty="0"/>
              <a:t>Οι παράγοντες που καθιστούν εφικτή τη βάδιση είναι η δυνατότητα ισορρόπησης στην όρθια θέση και η ικανότητα συντονισμού των κινήσεων των ποδιών με τη μετατόπιση του βάρους από το ένα στο άλλο.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6" name="Rectangle 6"/>
          <p:cNvSpPr/>
          <p:nvPr/>
        </p:nvSpPr>
        <p:spPr>
          <a:xfrm>
            <a:off x="2746140" y="6308079"/>
            <a:ext cx="367240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Walking 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3"/>
              </a:rPr>
              <a:t>Donnie Ray Jones</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4"/>
              </a:rPr>
              <a:t>CC BY 2.0</a:t>
            </a:r>
            <a:r>
              <a:rPr lang="el-GR" sz="1200" dirty="0" smtClean="0">
                <a:solidFill>
                  <a:prstClr val="black">
                    <a:lumMod val="65000"/>
                    <a:lumOff val="35000"/>
                  </a:prstClr>
                </a:solidFill>
                <a:latin typeface="Calibri"/>
                <a:hlinkClick r:id="rId4"/>
              </a:rPr>
              <a:t>  </a:t>
            </a:r>
            <a:endParaRPr lang="en-US" sz="1200" dirty="0">
              <a:solidFill>
                <a:prstClr val="black">
                  <a:lumMod val="65000"/>
                  <a:lumOff val="35000"/>
                </a:prstClr>
              </a:solidFill>
              <a:latin typeface="Calibri"/>
            </a:endParaRPr>
          </a:p>
        </p:txBody>
      </p:sp>
      <p:sp>
        <p:nvSpPr>
          <p:cNvPr id="7" name="TextBox 6"/>
          <p:cNvSpPr txBox="1"/>
          <p:nvPr/>
        </p:nvSpPr>
        <p:spPr>
          <a:xfrm>
            <a:off x="3214192" y="1412776"/>
            <a:ext cx="2736304" cy="461665"/>
          </a:xfrm>
          <a:prstGeom prst="rect">
            <a:avLst/>
          </a:prstGeom>
          <a:noFill/>
        </p:spPr>
        <p:txBody>
          <a:bodyPr wrap="square" rtlCol="0">
            <a:spAutoFit/>
          </a:bodyPr>
          <a:lstStyle/>
          <a:p>
            <a:pPr algn="ctr"/>
            <a:r>
              <a:rPr lang="el-GR" sz="2400" b="1" dirty="0" smtClean="0">
                <a:solidFill>
                  <a:srgbClr val="820000"/>
                </a:solidFill>
                <a:latin typeface="+mn-lt"/>
              </a:rPr>
              <a:t>Δώδεκα μηνών</a:t>
            </a:r>
            <a:endParaRPr lang="el-GR" sz="2400" b="1" dirty="0">
              <a:solidFill>
                <a:srgbClr val="820000"/>
              </a:solidFill>
              <a:latin typeface="+mn-lt"/>
            </a:endParaRPr>
          </a:p>
        </p:txBody>
      </p:sp>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3824" y="4217450"/>
            <a:ext cx="1357040" cy="2029218"/>
          </a:xfrm>
          <a:prstGeom prst="rect">
            <a:avLst/>
          </a:prstGeom>
        </p:spPr>
      </p:pic>
    </p:spTree>
    <p:extLst>
      <p:ext uri="{BB962C8B-B14F-4D97-AF65-F5344CB8AC3E}">
        <p14:creationId xmlns:p14="http://schemas.microsoft.com/office/powerpoint/2010/main" val="3670661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Ανησυχητικές ενδείξεις</a:t>
            </a:r>
            <a:endParaRPr lang="el-GR" dirty="0"/>
          </a:p>
        </p:txBody>
      </p:sp>
      <p:sp>
        <p:nvSpPr>
          <p:cNvPr id="3" name="Θέση περιεχομένου 2"/>
          <p:cNvSpPr>
            <a:spLocks noGrp="1"/>
          </p:cNvSpPr>
          <p:nvPr>
            <p:ph idx="1"/>
          </p:nvPr>
        </p:nvSpPr>
        <p:spPr>
          <a:xfrm>
            <a:off x="457200" y="1381076"/>
            <a:ext cx="8229600" cy="648072"/>
          </a:xfrm>
          <a:ln w="19050">
            <a:solidFill>
              <a:srgbClr val="820000"/>
            </a:solidFill>
          </a:ln>
        </p:spPr>
        <p:txBody>
          <a:bodyPr/>
          <a:lstStyle/>
          <a:p>
            <a:pPr marL="0" indent="0" algn="ctr">
              <a:buNone/>
            </a:pPr>
            <a:r>
              <a:rPr lang="el-GR" dirty="0"/>
              <a:t>Απευθυνόμαστε στον ειδικό οπωσδήποτε αν το παιδί…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
        <p:nvSpPr>
          <p:cNvPr id="5" name="TextBox 4"/>
          <p:cNvSpPr txBox="1"/>
          <p:nvPr/>
        </p:nvSpPr>
        <p:spPr>
          <a:xfrm>
            <a:off x="646758" y="2588617"/>
            <a:ext cx="8064896" cy="461665"/>
          </a:xfrm>
          <a:prstGeom prst="rect">
            <a:avLst/>
          </a:prstGeom>
          <a:noFill/>
          <a:ln w="19050">
            <a:solidFill>
              <a:srgbClr val="004A82"/>
            </a:solidFill>
          </a:ln>
        </p:spPr>
        <p:txBody>
          <a:bodyPr wrap="square" rtlCol="0">
            <a:spAutoFit/>
          </a:bodyPr>
          <a:lstStyle/>
          <a:p>
            <a:r>
              <a:rPr lang="el-GR" sz="2400" dirty="0">
                <a:solidFill>
                  <a:prstClr val="black"/>
                </a:solidFill>
                <a:latin typeface="Calibri"/>
              </a:rPr>
              <a:t>…</a:t>
            </a:r>
            <a:r>
              <a:rPr lang="el-GR" sz="2400" b="1" dirty="0">
                <a:solidFill>
                  <a:srgbClr val="820000"/>
                </a:solidFill>
                <a:latin typeface="Calibri"/>
              </a:rPr>
              <a:t>ΔΕΝ </a:t>
            </a:r>
            <a:r>
              <a:rPr lang="el-GR" sz="2400" dirty="0">
                <a:solidFill>
                  <a:prstClr val="black"/>
                </a:solidFill>
                <a:latin typeface="Calibri"/>
              </a:rPr>
              <a:t> στηρίζει το κεφάλι στους τέσσερις μήνες </a:t>
            </a:r>
            <a:r>
              <a:rPr lang="el-GR" sz="2400" dirty="0" smtClean="0">
                <a:solidFill>
                  <a:prstClr val="black"/>
                </a:solidFill>
                <a:latin typeface="Calibri"/>
              </a:rPr>
              <a:t>το αργότερο</a:t>
            </a:r>
            <a:r>
              <a:rPr lang="el-GR" sz="2400" dirty="0">
                <a:solidFill>
                  <a:prstClr val="black"/>
                </a:solidFill>
                <a:latin typeface="Calibri"/>
              </a:rPr>
              <a:t>.</a:t>
            </a:r>
          </a:p>
        </p:txBody>
      </p:sp>
      <p:sp>
        <p:nvSpPr>
          <p:cNvPr id="6" name="TextBox 5"/>
          <p:cNvSpPr txBox="1"/>
          <p:nvPr/>
        </p:nvSpPr>
        <p:spPr>
          <a:xfrm>
            <a:off x="671161" y="3408089"/>
            <a:ext cx="8064896" cy="461665"/>
          </a:xfrm>
          <a:prstGeom prst="rect">
            <a:avLst/>
          </a:prstGeom>
          <a:noFill/>
          <a:ln w="19050">
            <a:solidFill>
              <a:srgbClr val="004A82"/>
            </a:solidFill>
          </a:ln>
        </p:spPr>
        <p:txBody>
          <a:bodyPr wrap="square" rtlCol="0">
            <a:spAutoFit/>
          </a:bodyPr>
          <a:lstStyle/>
          <a:p>
            <a:r>
              <a:rPr lang="el-GR" sz="2400" dirty="0">
                <a:solidFill>
                  <a:prstClr val="black"/>
                </a:solidFill>
                <a:latin typeface="Calibri"/>
              </a:rPr>
              <a:t>…</a:t>
            </a:r>
            <a:r>
              <a:rPr lang="el-GR" sz="2400" b="1" dirty="0">
                <a:solidFill>
                  <a:srgbClr val="820000"/>
                </a:solidFill>
                <a:latin typeface="Calibri"/>
              </a:rPr>
              <a:t>ΔΕΝ</a:t>
            </a:r>
            <a:r>
              <a:rPr lang="el-GR" sz="2400" dirty="0">
                <a:solidFill>
                  <a:prstClr val="black"/>
                </a:solidFill>
                <a:latin typeface="Calibri"/>
              </a:rPr>
              <a:t> κάθεται μόνο του στους δέκα μήνες το αργότερο.</a:t>
            </a:r>
          </a:p>
        </p:txBody>
      </p:sp>
      <p:sp>
        <p:nvSpPr>
          <p:cNvPr id="7" name="TextBox 6"/>
          <p:cNvSpPr txBox="1"/>
          <p:nvPr/>
        </p:nvSpPr>
        <p:spPr>
          <a:xfrm>
            <a:off x="680156" y="4227561"/>
            <a:ext cx="8064896" cy="461665"/>
          </a:xfrm>
          <a:prstGeom prst="rect">
            <a:avLst/>
          </a:prstGeom>
          <a:noFill/>
          <a:ln w="19050">
            <a:solidFill>
              <a:srgbClr val="004A82"/>
            </a:solidFill>
          </a:ln>
        </p:spPr>
        <p:txBody>
          <a:bodyPr wrap="square" rtlCol="0">
            <a:spAutoFit/>
          </a:bodyPr>
          <a:lstStyle/>
          <a:p>
            <a:r>
              <a:rPr lang="el-GR" sz="2400" dirty="0">
                <a:solidFill>
                  <a:prstClr val="black"/>
                </a:solidFill>
                <a:latin typeface="Calibri"/>
              </a:rPr>
              <a:t>…</a:t>
            </a:r>
            <a:r>
              <a:rPr lang="el-GR" sz="2400" b="1" dirty="0">
                <a:solidFill>
                  <a:srgbClr val="820000"/>
                </a:solidFill>
                <a:latin typeface="Calibri"/>
              </a:rPr>
              <a:t>ΔΕΝ</a:t>
            </a:r>
            <a:r>
              <a:rPr lang="el-GR" sz="2400" dirty="0">
                <a:solidFill>
                  <a:prstClr val="black"/>
                </a:solidFill>
                <a:latin typeface="Calibri"/>
              </a:rPr>
              <a:t> περπατά στους δεκαοκτώ μήνες το αργότερο.</a:t>
            </a: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4728452"/>
            <a:ext cx="1512168" cy="1413877"/>
          </a:xfrm>
          <a:prstGeom prst="rect">
            <a:avLst/>
          </a:prstGeom>
        </p:spPr>
      </p:pic>
      <p:sp>
        <p:nvSpPr>
          <p:cNvPr id="9" name="Rectangle 6"/>
          <p:cNvSpPr/>
          <p:nvPr/>
        </p:nvSpPr>
        <p:spPr>
          <a:xfrm>
            <a:off x="2483768" y="6259810"/>
            <a:ext cx="367240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Light bulb 3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smtClean="0">
                <a:solidFill>
                  <a:prstClr val="black">
                    <a:lumMod val="65000"/>
                    <a:lumOff val="35000"/>
                  </a:prstClr>
                </a:solidFill>
                <a:latin typeface="Calibri"/>
                <a:hlinkClick r:id="rId5"/>
              </a:rPr>
              <a:t>Liftarn</a:t>
            </a:r>
            <a:r>
              <a:rPr lang="el-GR" sz="1200" dirty="0" smtClean="0">
                <a:solidFill>
                  <a:prstClr val="black">
                    <a:lumMod val="65000"/>
                    <a:lumOff val="35000"/>
                  </a:prstClr>
                </a:solidFill>
                <a:latin typeface="Calibri"/>
              </a:rPr>
              <a:t> διαθέσιμο</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11674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ανάπτυξη της λεπτής κινητικότητας </a:t>
            </a:r>
            <a:r>
              <a:rPr lang="el-GR" sz="3600" b="0" dirty="0"/>
              <a:t>(1 από </a:t>
            </a:r>
            <a:r>
              <a:rPr lang="el-GR" sz="3600" b="0" dirty="0" smtClean="0"/>
              <a:t>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5" name="Θέση περιεχομένου 5"/>
          <p:cNvSpPr txBox="1">
            <a:spLocks/>
          </p:cNvSpPr>
          <p:nvPr/>
        </p:nvSpPr>
        <p:spPr>
          <a:xfrm>
            <a:off x="457200" y="1196752"/>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Παρακολουθείστε το παρακάτω βίντεο</a:t>
            </a:r>
            <a:r>
              <a:rPr lang="en-US" dirty="0" smtClean="0"/>
              <a:t>:</a:t>
            </a:r>
            <a:endParaRPr lang="el-GR" dirty="0"/>
          </a:p>
        </p:txBody>
      </p:sp>
      <p:pic>
        <p:nvPicPr>
          <p:cNvPr id="6" name="Εικόνα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772816"/>
            <a:ext cx="504056" cy="504056"/>
          </a:xfrm>
          <a:prstGeom prst="rect">
            <a:avLst/>
          </a:prstGeom>
        </p:spPr>
      </p:pic>
      <p:sp>
        <p:nvSpPr>
          <p:cNvPr id="7" name="Ορθογώνιο 6"/>
          <p:cNvSpPr/>
          <p:nvPr/>
        </p:nvSpPr>
        <p:spPr>
          <a:xfrm>
            <a:off x="1187624" y="1794011"/>
            <a:ext cx="4281878" cy="461665"/>
          </a:xfrm>
          <a:prstGeom prst="rect">
            <a:avLst/>
          </a:prstGeom>
        </p:spPr>
        <p:txBody>
          <a:bodyPr wrap="none">
            <a:spAutoFit/>
          </a:bodyPr>
          <a:lstStyle/>
          <a:p>
            <a:r>
              <a:rPr lang="en-US" sz="2400" dirty="0">
                <a:latin typeface="+mn-lt"/>
                <a:hlinkClick r:id="rId3"/>
              </a:rPr>
              <a:t>funny baby playing with a spoon </a:t>
            </a:r>
            <a:endParaRPr lang="el-GR" sz="2400" dirty="0">
              <a:latin typeface="+mn-lt"/>
            </a:endParaRPr>
          </a:p>
        </p:txBody>
      </p:sp>
    </p:spTree>
    <p:extLst>
      <p:ext uri="{BB962C8B-B14F-4D97-AF65-F5344CB8AC3E}">
        <p14:creationId xmlns:p14="http://schemas.microsoft.com/office/powerpoint/2010/main" val="161881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σχέση μεγέθους κεφαλής -</a:t>
            </a:r>
            <a:r>
              <a:rPr lang="en-US" dirty="0" smtClean="0"/>
              <a:t> </a:t>
            </a:r>
            <a:r>
              <a:rPr lang="el-GR" dirty="0" smtClean="0"/>
              <a:t>σώματος στο νεογέννητο </a:t>
            </a:r>
            <a:endParaRPr lang="el-GR" dirty="0"/>
          </a:p>
        </p:txBody>
      </p:sp>
      <p:sp>
        <p:nvSpPr>
          <p:cNvPr id="3" name="Θέση περιεχομένου 2"/>
          <p:cNvSpPr>
            <a:spLocks noGrp="1"/>
          </p:cNvSpPr>
          <p:nvPr>
            <p:ph idx="1"/>
          </p:nvPr>
        </p:nvSpPr>
        <p:spPr>
          <a:xfrm>
            <a:off x="457200" y="1340768"/>
            <a:ext cx="8229600" cy="1008112"/>
          </a:xfrm>
          <a:ln w="19050">
            <a:solidFill>
              <a:srgbClr val="820000"/>
            </a:solidFill>
          </a:ln>
        </p:spPr>
        <p:txBody>
          <a:bodyPr/>
          <a:lstStyle/>
          <a:p>
            <a:pPr marL="0" indent="0" algn="ctr">
              <a:buNone/>
            </a:pPr>
            <a:r>
              <a:rPr lang="el-GR" dirty="0"/>
              <a:t>Το κεφάλι του νεογέννητου αποτελεί το 1/4 του συνολικού μήκους του σώματος αντί το 1/7 που αποτελεί στον ενήλικα.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252" y="2636971"/>
            <a:ext cx="4714183" cy="3220315"/>
          </a:xfrm>
          <a:prstGeom prst="rect">
            <a:avLst/>
          </a:prstGeom>
        </p:spPr>
      </p:pic>
      <p:sp>
        <p:nvSpPr>
          <p:cNvPr id="7" name="Rectangle 6"/>
          <p:cNvSpPr/>
          <p:nvPr/>
        </p:nvSpPr>
        <p:spPr>
          <a:xfrm>
            <a:off x="3131840" y="5914544"/>
            <a:ext cx="320533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Neoteny body proportion </a:t>
            </a:r>
            <a:r>
              <a:rPr lang="en-US" sz="1200" dirty="0" err="1">
                <a:solidFill>
                  <a:prstClr val="black"/>
                </a:solidFill>
                <a:latin typeface="Calibri"/>
                <a:hlinkClick r:id="rId4"/>
              </a:rPr>
              <a:t>heterochrony</a:t>
            </a:r>
            <a:r>
              <a:rPr lang="en-US" sz="1200" dirty="0">
                <a:solidFill>
                  <a:prstClr val="black"/>
                </a:solidFill>
                <a:latin typeface="Calibri"/>
                <a:hlinkClick r:id="rId4"/>
              </a:rPr>
              <a:t> human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err="1" smtClean="0">
                <a:solidFill>
                  <a:prstClr val="black">
                    <a:lumMod val="65000"/>
                    <a:lumOff val="35000"/>
                  </a:prstClr>
                </a:solidFill>
                <a:latin typeface="Calibri"/>
              </a:rPr>
              <a:t>Ephert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852714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Η ανάπτυξη της λεπτής κινητικότητας </a:t>
            </a:r>
            <a:r>
              <a:rPr lang="el-GR" sz="3600" b="0" dirty="0" smtClean="0"/>
              <a:t>(</a:t>
            </a:r>
            <a:r>
              <a:rPr lang="en-US" sz="3600" b="0" dirty="0" smtClean="0"/>
              <a:t>2</a:t>
            </a:r>
            <a:r>
              <a:rPr lang="el-GR" sz="3600" b="0" dirty="0" smtClean="0"/>
              <a:t> από 5)</a:t>
            </a:r>
            <a:endParaRPr lang="el-GR" sz="3600" b="0" dirty="0"/>
          </a:p>
        </p:txBody>
      </p:sp>
      <p:sp>
        <p:nvSpPr>
          <p:cNvPr id="3" name="Θέση περιεχομένου 2"/>
          <p:cNvSpPr>
            <a:spLocks noGrp="1"/>
          </p:cNvSpPr>
          <p:nvPr>
            <p:ph idx="1"/>
          </p:nvPr>
        </p:nvSpPr>
        <p:spPr>
          <a:xfrm>
            <a:off x="457200" y="1067894"/>
            <a:ext cx="8229600" cy="1440160"/>
          </a:xfrm>
          <a:ln w="19050">
            <a:solidFill>
              <a:srgbClr val="820000"/>
            </a:solidFill>
          </a:ln>
        </p:spPr>
        <p:txBody>
          <a:bodyPr/>
          <a:lstStyle/>
          <a:p>
            <a:pPr marL="0" indent="0" algn="ctr">
              <a:buNone/>
            </a:pPr>
            <a:r>
              <a:rPr lang="el-GR" dirty="0"/>
              <a:t>Για να αποκτήσει το βρέφος το αντικείμενο, πρέπει πρώτα να συντονιστούν το άπλωμα των χεριών και το πιάσιμο. Τα βρέφη συνήθως κοιτούν πότε το αντικείμενο και πότε το χέρι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35" y="2550596"/>
            <a:ext cx="2304256" cy="1659064"/>
          </a:xfrm>
          <a:prstGeom prst="rect">
            <a:avLst/>
          </a:prstGeom>
        </p:spPr>
      </p:pic>
      <p:sp>
        <p:nvSpPr>
          <p:cNvPr id="6" name="Rectangle 6"/>
          <p:cNvSpPr/>
          <p:nvPr/>
        </p:nvSpPr>
        <p:spPr>
          <a:xfrm>
            <a:off x="92892" y="4232910"/>
            <a:ext cx="307534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Newborn Examination 1967</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5"/>
              </a:rPr>
              <a:t>Nevit</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
        <p:nvSpPr>
          <p:cNvPr id="7" name="TextBox 6"/>
          <p:cNvSpPr txBox="1"/>
          <p:nvPr/>
        </p:nvSpPr>
        <p:spPr>
          <a:xfrm>
            <a:off x="251520" y="4871379"/>
            <a:ext cx="3528392" cy="1107996"/>
          </a:xfrm>
          <a:prstGeom prst="rect">
            <a:avLst/>
          </a:prstGeom>
          <a:noFill/>
        </p:spPr>
        <p:txBody>
          <a:bodyPr wrap="square" rtlCol="0">
            <a:spAutoFit/>
          </a:bodyPr>
          <a:lstStyle/>
          <a:p>
            <a:r>
              <a:rPr lang="el-GR" sz="2200" dirty="0" smtClean="0">
                <a:solidFill>
                  <a:prstClr val="black"/>
                </a:solidFill>
                <a:latin typeface="Calibri"/>
              </a:rPr>
              <a:t>Κατά τις πρώτες εβδομάδες το νεογνό έχει συνεχώς τη γροθιά του σφιγμένη.</a:t>
            </a:r>
            <a:endParaRPr lang="el-GR" sz="2200" dirty="0">
              <a:solidFill>
                <a:prstClr val="black"/>
              </a:solidFill>
              <a:latin typeface="Calibri"/>
            </a:endParaRPr>
          </a:p>
        </p:txBody>
      </p:sp>
      <p:pic>
        <p:nvPicPr>
          <p:cNvPr id="8" name="Εικόνα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2583042"/>
            <a:ext cx="2387757" cy="1790818"/>
          </a:xfrm>
          <a:prstGeom prst="rect">
            <a:avLst/>
          </a:prstGeom>
        </p:spPr>
      </p:pic>
      <p:sp>
        <p:nvSpPr>
          <p:cNvPr id="9" name="Rectangle 6"/>
          <p:cNvSpPr/>
          <p:nvPr/>
        </p:nvSpPr>
        <p:spPr>
          <a:xfrm>
            <a:off x="5364088" y="4376783"/>
            <a:ext cx="307534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baby's hand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8"/>
              </a:rPr>
              <a:t>Sora</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9"/>
              </a:rPr>
              <a:t>CC BY-ND 2.0</a:t>
            </a:r>
            <a:endParaRPr lang="en-US" sz="1200" dirty="0">
              <a:solidFill>
                <a:prstClr val="black">
                  <a:lumMod val="65000"/>
                  <a:lumOff val="35000"/>
                </a:prstClr>
              </a:solidFill>
              <a:latin typeface="Calibri"/>
            </a:endParaRPr>
          </a:p>
        </p:txBody>
      </p:sp>
      <p:sp>
        <p:nvSpPr>
          <p:cNvPr id="10" name="TextBox 9"/>
          <p:cNvSpPr txBox="1"/>
          <p:nvPr/>
        </p:nvSpPr>
        <p:spPr>
          <a:xfrm>
            <a:off x="4921789" y="4796039"/>
            <a:ext cx="3959940" cy="1446550"/>
          </a:xfrm>
          <a:prstGeom prst="rect">
            <a:avLst/>
          </a:prstGeom>
          <a:noFill/>
        </p:spPr>
        <p:txBody>
          <a:bodyPr wrap="square" rtlCol="0">
            <a:spAutoFit/>
          </a:bodyPr>
          <a:lstStyle/>
          <a:p>
            <a:r>
              <a:rPr lang="el-GR" sz="2200" dirty="0" smtClean="0">
                <a:solidFill>
                  <a:prstClr val="black"/>
                </a:solidFill>
                <a:latin typeface="Calibri"/>
              </a:rPr>
              <a:t>Σιγά σιγά αρχίζει να ανοίγει την παλάμη, να κουνά τα δάχτυλα και να τεντώνει το χέρι προς κάποιο αντικείμενο. (4</a:t>
            </a:r>
            <a:r>
              <a:rPr lang="el-GR" sz="2200" baseline="30000" dirty="0" smtClean="0">
                <a:solidFill>
                  <a:prstClr val="black"/>
                </a:solidFill>
                <a:latin typeface="Calibri"/>
              </a:rPr>
              <a:t>ος</a:t>
            </a:r>
            <a:r>
              <a:rPr lang="el-GR" sz="2200" dirty="0" smtClean="0">
                <a:solidFill>
                  <a:prstClr val="black"/>
                </a:solidFill>
                <a:latin typeface="Calibri"/>
              </a:rPr>
              <a:t> μήνας)</a:t>
            </a:r>
            <a:endParaRPr lang="el-GR" sz="2200" dirty="0">
              <a:solidFill>
                <a:prstClr val="black"/>
              </a:solidFill>
              <a:latin typeface="Calibri"/>
            </a:endParaRPr>
          </a:p>
        </p:txBody>
      </p:sp>
    </p:spTree>
    <p:extLst>
      <p:ext uri="{BB962C8B-B14F-4D97-AF65-F5344CB8AC3E}">
        <p14:creationId xmlns:p14="http://schemas.microsoft.com/office/powerpoint/2010/main" val="3612431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ανάπτυξη της λεπτής κινητικότητας </a:t>
            </a:r>
            <a:r>
              <a:rPr lang="el-GR" sz="3600" b="0" dirty="0" smtClean="0"/>
              <a:t>(3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a:xfrm>
            <a:off x="457200" y="1633716"/>
            <a:ext cx="8229600" cy="3014502"/>
          </a:xfrm>
          <a:ln w="19050">
            <a:solidFill>
              <a:srgbClr val="820000"/>
            </a:solidFill>
          </a:ln>
        </p:spPr>
        <p:txBody>
          <a:bodyPr/>
          <a:lstStyle/>
          <a:p>
            <a:r>
              <a:rPr lang="el-GR" dirty="0"/>
              <a:t>Γύρω στον 5</a:t>
            </a:r>
            <a:r>
              <a:rPr lang="el-GR" baseline="30000" dirty="0"/>
              <a:t>ο</a:t>
            </a:r>
            <a:r>
              <a:rPr lang="el-GR" dirty="0"/>
              <a:t> μήνα τείνει το χέρι και πιάνει αντικείμενα, αλλά δεν είναι σε θέση να τα κρατήσει σταθερά, εφόσον τα πιάνει με την παλάμη.</a:t>
            </a:r>
          </a:p>
          <a:p>
            <a:r>
              <a:rPr lang="el-GR" dirty="0" smtClean="0"/>
              <a:t>Σ</a:t>
            </a:r>
            <a:r>
              <a:rPr lang="el-GR" dirty="0"/>
              <a:t>’ αυτή την ηλικία, ο </a:t>
            </a:r>
            <a:r>
              <a:rPr lang="el-GR" dirty="0" smtClean="0"/>
              <a:t>αντιληπτικό - κινητικός </a:t>
            </a:r>
            <a:r>
              <a:rPr lang="el-GR" dirty="0"/>
              <a:t>συντονισμός έχει βελτιωθεί έτσι ώστε το βρέφος να μπορεί να υπολογίσει αν φτάνει ή όχι το αντικείμενο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917768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ανάπτυξη της λεπτής κινητικότητας </a:t>
            </a:r>
            <a:r>
              <a:rPr lang="el-GR" sz="3600" b="0" dirty="0" smtClean="0"/>
              <a:t>(4 </a:t>
            </a:r>
            <a:r>
              <a:rPr lang="el-GR" sz="3600" b="0" dirty="0"/>
              <a:t>από </a:t>
            </a:r>
            <a:r>
              <a:rPr lang="el-GR" sz="3600" b="0" dirty="0" smtClean="0"/>
              <a:t>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6" name="Θέση περιεχομένου 5"/>
          <p:cNvSpPr>
            <a:spLocks noGrp="1"/>
          </p:cNvSpPr>
          <p:nvPr>
            <p:ph idx="1"/>
          </p:nvPr>
        </p:nvSpPr>
        <p:spPr>
          <a:xfrm>
            <a:off x="457200" y="1196752"/>
            <a:ext cx="8229600" cy="4320480"/>
          </a:xfrm>
          <a:ln w="19050">
            <a:solidFill>
              <a:srgbClr val="820000"/>
            </a:solidFill>
          </a:ln>
        </p:spPr>
        <p:txBody>
          <a:bodyPr>
            <a:normAutofit/>
          </a:bodyPr>
          <a:lstStyle/>
          <a:p>
            <a:r>
              <a:rPr lang="el-GR" dirty="0" smtClean="0"/>
              <a:t>Στην ηλικία των έξι μηνών, πιάνει στο χέρι αντικείμενα και τα διακινεί από το ένα χέρι στο άλλο.</a:t>
            </a:r>
          </a:p>
          <a:p>
            <a:r>
              <a:rPr lang="el-GR" dirty="0" smtClean="0"/>
              <a:t>Από τον 9</a:t>
            </a:r>
            <a:r>
              <a:rPr lang="el-GR" baseline="30000" dirty="0" smtClean="0"/>
              <a:t>ο</a:t>
            </a:r>
            <a:r>
              <a:rPr lang="el-GR" dirty="0" smtClean="0"/>
              <a:t> μήνα ο αντίχειρας αρχίζει να έχει ενεργό ρόλο στη διαδικασία του πιασίματος και σε συνεργασία με το δείκτη δουλεύουν σαν μικρή «λαβίδα».</a:t>
            </a:r>
          </a:p>
          <a:p>
            <a:r>
              <a:rPr lang="el-GR" dirty="0" smtClean="0"/>
              <a:t>Το </a:t>
            </a:r>
            <a:r>
              <a:rPr lang="el-GR" dirty="0"/>
              <a:t>βρέφος μπορεί να κατευθύνει τις κινήσεις του με ένα μόνο βλέμμα και οι κινήσεις που χρησιμοποιούν για να φτάσουν και να πιάσουν ένα αντικείμενο μοιάζουν με οργανωμένο και αυτόματο αντανακλαστικό.</a:t>
            </a:r>
          </a:p>
          <a:p>
            <a:endParaRPr lang="el-GR" dirty="0"/>
          </a:p>
        </p:txBody>
      </p:sp>
    </p:spTree>
    <p:extLst>
      <p:ext uri="{BB962C8B-B14F-4D97-AF65-F5344CB8AC3E}">
        <p14:creationId xmlns:p14="http://schemas.microsoft.com/office/powerpoint/2010/main" val="67982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ανάπτυξη της λεπτής κινητικότητας </a:t>
            </a:r>
            <a:r>
              <a:rPr lang="el-GR" sz="3600" b="0" dirty="0" smtClean="0"/>
              <a:t>(5 </a:t>
            </a:r>
            <a:r>
              <a:rPr lang="el-GR" sz="3600" b="0" dirty="0"/>
              <a:t>από </a:t>
            </a:r>
            <a:r>
              <a:rPr lang="el-GR" sz="3600" b="0" dirty="0" smtClean="0"/>
              <a:t>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
        <p:nvSpPr>
          <p:cNvPr id="6" name="Θέση περιεχομένου 5"/>
          <p:cNvSpPr>
            <a:spLocks noGrp="1"/>
          </p:cNvSpPr>
          <p:nvPr>
            <p:ph idx="1"/>
          </p:nvPr>
        </p:nvSpPr>
        <p:spPr>
          <a:xfrm>
            <a:off x="457200" y="1196752"/>
            <a:ext cx="8229600" cy="1008112"/>
          </a:xfrm>
          <a:ln w="19050">
            <a:solidFill>
              <a:srgbClr val="820000"/>
            </a:solidFill>
          </a:ln>
        </p:spPr>
        <p:txBody>
          <a:bodyPr/>
          <a:lstStyle/>
          <a:p>
            <a:pPr marL="0" indent="0">
              <a:buNone/>
            </a:pPr>
            <a:r>
              <a:rPr lang="el-GR" dirty="0"/>
              <a:t>Το βρέφος μπορεί πλέον να εκτελεί πιο περίπλοκες πράξεις, όπως να πίνει νερό από κύπελλο, να τρώει με το κουτάλι, κ.λπ..</a:t>
            </a:r>
          </a:p>
          <a:p>
            <a:endParaRPr lang="el-GR" dirty="0"/>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535519"/>
            <a:ext cx="3265863" cy="2171926"/>
          </a:xfrm>
          <a:prstGeom prst="rect">
            <a:avLst/>
          </a:prstGeom>
        </p:spPr>
      </p:pic>
      <p:sp>
        <p:nvSpPr>
          <p:cNvPr id="8" name="Rectangle 6"/>
          <p:cNvSpPr/>
          <p:nvPr/>
        </p:nvSpPr>
        <p:spPr>
          <a:xfrm>
            <a:off x="4732644" y="4714934"/>
            <a:ext cx="39526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baby eating Chocolate Caramel Seduction Cupcakes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3"/>
              </a:rPr>
              <a:t>my_amii</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4"/>
              </a:rPr>
              <a:t>CC BY-NC 2.0</a:t>
            </a:r>
            <a:endParaRPr lang="en-US" sz="1200" dirty="0">
              <a:solidFill>
                <a:prstClr val="black">
                  <a:lumMod val="65000"/>
                  <a:lumOff val="35000"/>
                </a:prstClr>
              </a:solidFill>
              <a:latin typeface="Calibri"/>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2534604"/>
            <a:ext cx="3264362" cy="2172841"/>
          </a:xfrm>
          <a:prstGeom prst="rect">
            <a:avLst/>
          </a:prstGeom>
        </p:spPr>
      </p:pic>
      <p:sp>
        <p:nvSpPr>
          <p:cNvPr id="11" name="Rectangle 6"/>
          <p:cNvSpPr/>
          <p:nvPr/>
        </p:nvSpPr>
        <p:spPr>
          <a:xfrm>
            <a:off x="750888" y="4707445"/>
            <a:ext cx="33580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child fingers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7"/>
              </a:rPr>
              <a:t>LisaRigoniPhotography</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sp>
        <p:nvSpPr>
          <p:cNvPr id="12" name="TextBox 11"/>
          <p:cNvSpPr txBox="1"/>
          <p:nvPr/>
        </p:nvSpPr>
        <p:spPr>
          <a:xfrm>
            <a:off x="604189" y="5374265"/>
            <a:ext cx="8256909" cy="769441"/>
          </a:xfrm>
          <a:prstGeom prst="rect">
            <a:avLst/>
          </a:prstGeom>
          <a:noFill/>
        </p:spPr>
        <p:txBody>
          <a:bodyPr wrap="square" rtlCol="0">
            <a:spAutoFit/>
          </a:bodyPr>
          <a:lstStyle/>
          <a:p>
            <a:r>
              <a:rPr lang="el-GR" sz="2200" dirty="0" smtClean="0">
                <a:solidFill>
                  <a:prstClr val="black"/>
                </a:solidFill>
                <a:latin typeface="Calibri"/>
              </a:rPr>
              <a:t>Λίγο αργότερα το βρέφος καταφέρνει να ελέγχει το κάθε δάχτυλο ξεχωριστά έτσι ώστε π.χ. να χρησιμοποιεί το δείκτη για να δείξει κάτι.</a:t>
            </a:r>
            <a:endParaRPr lang="el-GR" sz="2200" dirty="0">
              <a:solidFill>
                <a:prstClr val="black"/>
              </a:solidFill>
              <a:latin typeface="Calibri"/>
            </a:endParaRPr>
          </a:p>
        </p:txBody>
      </p:sp>
    </p:spTree>
    <p:extLst>
      <p:ext uri="{BB962C8B-B14F-4D97-AF65-F5344CB8AC3E}">
        <p14:creationId xmlns:p14="http://schemas.microsoft.com/office/powerpoint/2010/main" val="839835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λαβή του μολυβιού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622308"/>
            <a:ext cx="1463824" cy="1463824"/>
          </a:xfrm>
          <a:prstGeom prst="rect">
            <a:avLst/>
          </a:prstGeom>
        </p:spPr>
      </p:pic>
      <p:sp>
        <p:nvSpPr>
          <p:cNvPr id="8" name="Rectangle 6"/>
          <p:cNvSpPr/>
          <p:nvPr/>
        </p:nvSpPr>
        <p:spPr>
          <a:xfrm>
            <a:off x="4499992" y="3172882"/>
            <a:ext cx="33580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x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5"/>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pic>
        <p:nvPicPr>
          <p:cNvPr id="10" name="Εικόνα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6863" y="4113525"/>
            <a:ext cx="1738764" cy="1434480"/>
          </a:xfrm>
          <a:prstGeom prst="rect">
            <a:avLst/>
          </a:prstGeom>
        </p:spPr>
      </p:pic>
      <p:sp>
        <p:nvSpPr>
          <p:cNvPr id="11" name="Rectangle 6"/>
          <p:cNvSpPr/>
          <p:nvPr/>
        </p:nvSpPr>
        <p:spPr>
          <a:xfrm>
            <a:off x="4499992" y="5579803"/>
            <a:ext cx="33580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tick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5"/>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pic>
        <p:nvPicPr>
          <p:cNvPr id="12" name="Εικόνα 11"/>
          <p:cNvPicPr>
            <a:picLocks noChangeAspect="1"/>
          </p:cNvPicPr>
          <p:nvPr/>
        </p:nvPicPr>
        <p:blipFill rotWithShape="1">
          <a:blip r:embed="rId8" cstate="print">
            <a:extLst>
              <a:ext uri="{28A0092B-C50C-407E-A947-70E740481C1C}">
                <a14:useLocalDpi xmlns:a14="http://schemas.microsoft.com/office/drawing/2010/main" val="0"/>
              </a:ext>
            </a:extLst>
          </a:blip>
          <a:srcRect b="12647"/>
          <a:stretch/>
        </p:blipFill>
        <p:spPr>
          <a:xfrm>
            <a:off x="1344392" y="4024756"/>
            <a:ext cx="2747797" cy="1800200"/>
          </a:xfrm>
          <a:prstGeom prst="rect">
            <a:avLst/>
          </a:prstGeom>
        </p:spPr>
      </p:pic>
      <p:pic>
        <p:nvPicPr>
          <p:cNvPr id="13" name="Εικόνα 12"/>
          <p:cNvPicPr>
            <a:picLocks noChangeAspect="1"/>
          </p:cNvPicPr>
          <p:nvPr/>
        </p:nvPicPr>
        <p:blipFill rotWithShape="1">
          <a:blip r:embed="rId9">
            <a:extLst>
              <a:ext uri="{28A0092B-C50C-407E-A947-70E740481C1C}">
                <a14:useLocalDpi xmlns:a14="http://schemas.microsoft.com/office/drawing/2010/main" val="0"/>
              </a:ext>
            </a:extLst>
          </a:blip>
          <a:srcRect b="10699"/>
          <a:stretch/>
        </p:blipFill>
        <p:spPr>
          <a:xfrm>
            <a:off x="1344392" y="1484906"/>
            <a:ext cx="2591029" cy="1738628"/>
          </a:xfrm>
          <a:prstGeom prst="rect">
            <a:avLst/>
          </a:prstGeom>
        </p:spPr>
      </p:pic>
      <p:sp>
        <p:nvSpPr>
          <p:cNvPr id="14" name="TextBox 13"/>
          <p:cNvSpPr txBox="1"/>
          <p:nvPr/>
        </p:nvSpPr>
        <p:spPr>
          <a:xfrm>
            <a:off x="1841443" y="3245509"/>
            <a:ext cx="1584176" cy="276999"/>
          </a:xfrm>
          <a:prstGeom prst="rect">
            <a:avLst/>
          </a:prstGeom>
          <a:noFill/>
        </p:spPr>
        <p:txBody>
          <a:bodyPr wrap="square" rtlCol="0">
            <a:spAutoFit/>
          </a:bodyPr>
          <a:lstStyle/>
          <a:p>
            <a:r>
              <a:rPr lang="el-GR" sz="1200" dirty="0" smtClean="0">
                <a:latin typeface="+mn-lt"/>
              </a:rPr>
              <a:t>Κατερίνα </a:t>
            </a:r>
            <a:r>
              <a:rPr lang="el-GR" sz="1200" dirty="0" err="1" smtClean="0">
                <a:latin typeface="+mn-lt"/>
              </a:rPr>
              <a:t>Μανιαδάκη</a:t>
            </a:r>
            <a:endParaRPr lang="el-GR" sz="1200" dirty="0">
              <a:latin typeface="+mn-lt"/>
            </a:endParaRPr>
          </a:p>
        </p:txBody>
      </p:sp>
      <p:sp>
        <p:nvSpPr>
          <p:cNvPr id="15" name="TextBox 14"/>
          <p:cNvSpPr txBox="1"/>
          <p:nvPr/>
        </p:nvSpPr>
        <p:spPr>
          <a:xfrm>
            <a:off x="1926202" y="5902968"/>
            <a:ext cx="1584176" cy="276999"/>
          </a:xfrm>
          <a:prstGeom prst="rect">
            <a:avLst/>
          </a:prstGeom>
          <a:noFill/>
        </p:spPr>
        <p:txBody>
          <a:bodyPr wrap="square" rtlCol="0">
            <a:spAutoFit/>
          </a:bodyPr>
          <a:lstStyle/>
          <a:p>
            <a:r>
              <a:rPr lang="el-GR" sz="1200" dirty="0" smtClean="0">
                <a:latin typeface="+mn-lt"/>
              </a:rPr>
              <a:t>Κατερίνα </a:t>
            </a:r>
            <a:r>
              <a:rPr lang="el-GR" sz="1200" dirty="0" err="1" smtClean="0">
                <a:latin typeface="+mn-lt"/>
              </a:rPr>
              <a:t>Μανιαδάκη</a:t>
            </a:r>
            <a:endParaRPr lang="el-GR" sz="1200" dirty="0">
              <a:latin typeface="+mn-lt"/>
            </a:endParaRPr>
          </a:p>
        </p:txBody>
      </p:sp>
    </p:spTree>
    <p:extLst>
      <p:ext uri="{BB962C8B-B14F-4D97-AF65-F5344CB8AC3E}">
        <p14:creationId xmlns:p14="http://schemas.microsoft.com/office/powerpoint/2010/main" val="363566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λαβή ενός νομίσματος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376" y="1518495"/>
            <a:ext cx="1463824" cy="1463824"/>
          </a:xfrm>
          <a:prstGeom prst="rect">
            <a:avLst/>
          </a:prstGeom>
        </p:spPr>
      </p:pic>
      <p:sp>
        <p:nvSpPr>
          <p:cNvPr id="8" name="Rectangle 6"/>
          <p:cNvSpPr/>
          <p:nvPr/>
        </p:nvSpPr>
        <p:spPr>
          <a:xfrm>
            <a:off x="4297288" y="3069069"/>
            <a:ext cx="33580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x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5"/>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pic>
        <p:nvPicPr>
          <p:cNvPr id="10" name="Εικόνα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4032448"/>
            <a:ext cx="1738764" cy="1434480"/>
          </a:xfrm>
          <a:prstGeom prst="rect">
            <a:avLst/>
          </a:prstGeom>
        </p:spPr>
      </p:pic>
      <p:sp>
        <p:nvSpPr>
          <p:cNvPr id="11" name="Rectangle 6"/>
          <p:cNvSpPr/>
          <p:nvPr/>
        </p:nvSpPr>
        <p:spPr>
          <a:xfrm>
            <a:off x="4433201" y="5498726"/>
            <a:ext cx="33580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tick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5"/>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pic>
        <p:nvPicPr>
          <p:cNvPr id="3" name="Εικόνα 2"/>
          <p:cNvPicPr>
            <a:picLocks noChangeAspect="1"/>
          </p:cNvPicPr>
          <p:nvPr/>
        </p:nvPicPr>
        <p:blipFill rotWithShape="1">
          <a:blip r:embed="rId8" cstate="print">
            <a:extLst>
              <a:ext uri="{28A0092B-C50C-407E-A947-70E740481C1C}">
                <a14:useLocalDpi xmlns:a14="http://schemas.microsoft.com/office/drawing/2010/main" val="0"/>
              </a:ext>
            </a:extLst>
          </a:blip>
          <a:srcRect b="20944"/>
          <a:stretch/>
        </p:blipFill>
        <p:spPr>
          <a:xfrm>
            <a:off x="756176" y="1653449"/>
            <a:ext cx="2939819" cy="1743090"/>
          </a:xfrm>
          <a:prstGeom prst="rect">
            <a:avLst/>
          </a:prstGeom>
        </p:spPr>
      </p:pic>
      <p:sp>
        <p:nvSpPr>
          <p:cNvPr id="12" name="TextBox 11"/>
          <p:cNvSpPr txBox="1"/>
          <p:nvPr/>
        </p:nvSpPr>
        <p:spPr>
          <a:xfrm>
            <a:off x="1547664" y="3413851"/>
            <a:ext cx="1584176" cy="276999"/>
          </a:xfrm>
          <a:prstGeom prst="rect">
            <a:avLst/>
          </a:prstGeom>
          <a:noFill/>
        </p:spPr>
        <p:txBody>
          <a:bodyPr wrap="square" rtlCol="0">
            <a:spAutoFit/>
          </a:bodyPr>
          <a:lstStyle/>
          <a:p>
            <a:r>
              <a:rPr lang="el-GR" sz="1200" dirty="0" smtClean="0">
                <a:latin typeface="+mn-lt"/>
              </a:rPr>
              <a:t>Κατερίνα </a:t>
            </a:r>
            <a:r>
              <a:rPr lang="el-GR" sz="1200" dirty="0" err="1" smtClean="0">
                <a:latin typeface="+mn-lt"/>
              </a:rPr>
              <a:t>Μανιαδάκη</a:t>
            </a:r>
            <a:endParaRPr lang="el-GR" sz="1200" dirty="0">
              <a:latin typeface="+mn-lt"/>
            </a:endParaRPr>
          </a:p>
        </p:txBody>
      </p:sp>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b="21034"/>
          <a:stretch/>
        </p:blipFill>
        <p:spPr>
          <a:xfrm>
            <a:off x="796676" y="4149080"/>
            <a:ext cx="2918026" cy="1728192"/>
          </a:xfrm>
          <a:prstGeom prst="rect">
            <a:avLst/>
          </a:prstGeom>
        </p:spPr>
      </p:pic>
      <p:sp>
        <p:nvSpPr>
          <p:cNvPr id="14" name="TextBox 13"/>
          <p:cNvSpPr txBox="1"/>
          <p:nvPr/>
        </p:nvSpPr>
        <p:spPr>
          <a:xfrm>
            <a:off x="1547664" y="5877272"/>
            <a:ext cx="1584176" cy="276999"/>
          </a:xfrm>
          <a:prstGeom prst="rect">
            <a:avLst/>
          </a:prstGeom>
          <a:noFill/>
        </p:spPr>
        <p:txBody>
          <a:bodyPr wrap="square" rtlCol="0">
            <a:spAutoFit/>
          </a:bodyPr>
          <a:lstStyle/>
          <a:p>
            <a:r>
              <a:rPr lang="el-GR" sz="1200" dirty="0" smtClean="0">
                <a:latin typeface="+mn-lt"/>
              </a:rPr>
              <a:t>Κατερίνα </a:t>
            </a:r>
            <a:r>
              <a:rPr lang="el-GR" sz="1200" dirty="0" err="1" smtClean="0">
                <a:latin typeface="+mn-lt"/>
              </a:rPr>
              <a:t>Μανιαδάκη</a:t>
            </a:r>
            <a:endParaRPr lang="el-GR" sz="1200" dirty="0">
              <a:latin typeface="+mn-lt"/>
            </a:endParaRPr>
          </a:p>
        </p:txBody>
      </p:sp>
    </p:spTree>
    <p:extLst>
      <p:ext uri="{BB962C8B-B14F-4D97-AF65-F5344CB8AC3E}">
        <p14:creationId xmlns:p14="http://schemas.microsoft.com/office/powerpoint/2010/main" val="1410986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άνοιγμα ενός μπουκαλιού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590946"/>
            <a:ext cx="1463824" cy="1463824"/>
          </a:xfrm>
          <a:prstGeom prst="rect">
            <a:avLst/>
          </a:prstGeom>
        </p:spPr>
      </p:pic>
      <p:sp>
        <p:nvSpPr>
          <p:cNvPr id="7" name="Rectangle 6"/>
          <p:cNvSpPr/>
          <p:nvPr/>
        </p:nvSpPr>
        <p:spPr>
          <a:xfrm>
            <a:off x="4499992" y="3141520"/>
            <a:ext cx="33580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x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5"/>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4284873"/>
            <a:ext cx="1738764" cy="1434480"/>
          </a:xfrm>
          <a:prstGeom prst="rect">
            <a:avLst/>
          </a:prstGeom>
        </p:spPr>
      </p:pic>
      <p:sp>
        <p:nvSpPr>
          <p:cNvPr id="10" name="Rectangle 6"/>
          <p:cNvSpPr/>
          <p:nvPr/>
        </p:nvSpPr>
        <p:spPr>
          <a:xfrm>
            <a:off x="4433201" y="5751151"/>
            <a:ext cx="335808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tick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p>
          <a:p>
            <a:pPr algn="ctr"/>
            <a:r>
              <a:rPr lang="en-US" sz="1200" dirty="0">
                <a:solidFill>
                  <a:prstClr val="black">
                    <a:lumMod val="65000"/>
                    <a:lumOff val="35000"/>
                  </a:prstClr>
                </a:solidFill>
                <a:latin typeface="Calibri"/>
                <a:hlinkClick r:id="rId5"/>
              </a:rPr>
              <a:t>Nemo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ως κοινό κτήμα</a:t>
            </a:r>
            <a:endParaRPr lang="en-US" sz="1200" dirty="0">
              <a:solidFill>
                <a:prstClr val="black">
                  <a:lumMod val="65000"/>
                  <a:lumOff val="35000"/>
                </a:prstClr>
              </a:solidFill>
              <a:latin typeface="Calibri"/>
            </a:endParaRPr>
          </a:p>
        </p:txBody>
      </p:sp>
      <p:pic>
        <p:nvPicPr>
          <p:cNvPr id="3" name="Εικόνα 2"/>
          <p:cNvPicPr>
            <a:picLocks noChangeAspect="1"/>
          </p:cNvPicPr>
          <p:nvPr/>
        </p:nvPicPr>
        <p:blipFill rotWithShape="1">
          <a:blip r:embed="rId8" cstate="print">
            <a:extLst>
              <a:ext uri="{28A0092B-C50C-407E-A947-70E740481C1C}">
                <a14:useLocalDpi xmlns:a14="http://schemas.microsoft.com/office/drawing/2010/main" val="0"/>
              </a:ext>
            </a:extLst>
          </a:blip>
          <a:srcRect t="24515"/>
          <a:stretch/>
        </p:blipFill>
        <p:spPr>
          <a:xfrm>
            <a:off x="1074064" y="1611826"/>
            <a:ext cx="2858874" cy="1618526"/>
          </a:xfrm>
          <a:prstGeom prst="rect">
            <a:avLst/>
          </a:prstGeom>
        </p:spPr>
      </p:pic>
      <p:sp>
        <p:nvSpPr>
          <p:cNvPr id="12" name="TextBox 11"/>
          <p:cNvSpPr txBox="1"/>
          <p:nvPr/>
        </p:nvSpPr>
        <p:spPr>
          <a:xfrm>
            <a:off x="1781707" y="3372352"/>
            <a:ext cx="1584176" cy="276999"/>
          </a:xfrm>
          <a:prstGeom prst="rect">
            <a:avLst/>
          </a:prstGeom>
          <a:noFill/>
        </p:spPr>
        <p:txBody>
          <a:bodyPr wrap="square" rtlCol="0">
            <a:spAutoFit/>
          </a:bodyPr>
          <a:lstStyle/>
          <a:p>
            <a:r>
              <a:rPr lang="el-GR" sz="1200" dirty="0" smtClean="0">
                <a:latin typeface="+mn-lt"/>
              </a:rPr>
              <a:t>Κατερίνα </a:t>
            </a:r>
            <a:r>
              <a:rPr lang="el-GR" sz="1200" dirty="0" err="1" smtClean="0">
                <a:latin typeface="+mn-lt"/>
              </a:rPr>
              <a:t>Μανιαδάκη</a:t>
            </a:r>
            <a:endParaRPr lang="el-GR" sz="1200" dirty="0">
              <a:latin typeface="+mn-lt"/>
            </a:endParaRPr>
          </a:p>
        </p:txBody>
      </p:sp>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 t="5781" r="25859" b="21083"/>
          <a:stretch/>
        </p:blipFill>
        <p:spPr>
          <a:xfrm>
            <a:off x="1190747" y="4077072"/>
            <a:ext cx="2766095" cy="2046430"/>
          </a:xfrm>
          <a:prstGeom prst="rect">
            <a:avLst/>
          </a:prstGeom>
        </p:spPr>
      </p:pic>
      <p:sp>
        <p:nvSpPr>
          <p:cNvPr id="14" name="TextBox 13"/>
          <p:cNvSpPr txBox="1"/>
          <p:nvPr/>
        </p:nvSpPr>
        <p:spPr>
          <a:xfrm>
            <a:off x="1781706" y="6123502"/>
            <a:ext cx="1584176" cy="276999"/>
          </a:xfrm>
          <a:prstGeom prst="rect">
            <a:avLst/>
          </a:prstGeom>
          <a:noFill/>
        </p:spPr>
        <p:txBody>
          <a:bodyPr wrap="square" rtlCol="0">
            <a:spAutoFit/>
          </a:bodyPr>
          <a:lstStyle/>
          <a:p>
            <a:r>
              <a:rPr lang="el-GR" sz="1200" dirty="0" smtClean="0">
                <a:latin typeface="+mn-lt"/>
              </a:rPr>
              <a:t>Κατερίνα </a:t>
            </a:r>
            <a:r>
              <a:rPr lang="el-GR" sz="1200" dirty="0" err="1" smtClean="0">
                <a:latin typeface="+mn-lt"/>
              </a:rPr>
              <a:t>Μανιαδάκη</a:t>
            </a:r>
            <a:endParaRPr lang="el-GR" sz="1200" dirty="0">
              <a:latin typeface="+mn-lt"/>
            </a:endParaRPr>
          </a:p>
        </p:txBody>
      </p:sp>
    </p:spTree>
    <p:extLst>
      <p:ext uri="{BB962C8B-B14F-4D97-AF65-F5344CB8AC3E}">
        <p14:creationId xmlns:p14="http://schemas.microsoft.com/office/powerpoint/2010/main" val="1718402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a:t>
            </a:r>
            <a:r>
              <a:rPr lang="el-GR" sz="2000" dirty="0"/>
              <a:t>«Αναπτυξιακή Ψυχολογία (Θ). </a:t>
            </a:r>
            <a:r>
              <a:rPr lang="el-GR" sz="2000" dirty="0" smtClean="0"/>
              <a:t>Ενότητα </a:t>
            </a:r>
            <a:r>
              <a:rPr lang="en-US" sz="2000" dirty="0" smtClean="0"/>
              <a:t>4:</a:t>
            </a:r>
            <a:r>
              <a:rPr lang="el-GR" sz="2000" dirty="0"/>
              <a:t> Η </a:t>
            </a:r>
            <a:r>
              <a:rPr lang="el-GR" sz="2000" dirty="0" err="1"/>
              <a:t>Βιοσωματική</a:t>
            </a:r>
            <a:r>
              <a:rPr lang="el-GR" sz="2000" dirty="0"/>
              <a:t> και Ψυχοκινητική Ανάπτυξη του </a:t>
            </a:r>
            <a:r>
              <a:rPr lang="el-GR" sz="2000" dirty="0" smtClean="0"/>
              <a:t>Βρέφους».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 αντανακλαστικά του βρέφους</a:t>
            </a:r>
            <a:endParaRPr lang="el-GR" dirty="0"/>
          </a:p>
        </p:txBody>
      </p:sp>
      <p:sp>
        <p:nvSpPr>
          <p:cNvPr id="3" name="Θέση περιεχομένου 2"/>
          <p:cNvSpPr>
            <a:spLocks noGrp="1"/>
          </p:cNvSpPr>
          <p:nvPr>
            <p:ph idx="1"/>
          </p:nvPr>
        </p:nvSpPr>
        <p:spPr>
          <a:xfrm>
            <a:off x="457200" y="1196752"/>
            <a:ext cx="8229600" cy="5328592"/>
          </a:xfrm>
        </p:spPr>
        <p:txBody>
          <a:bodyPr>
            <a:normAutofit lnSpcReduction="10000"/>
          </a:bodyPr>
          <a:lstStyle/>
          <a:p>
            <a:r>
              <a:rPr lang="el-GR" dirty="0"/>
              <a:t>Τα νεογέννητα βρέφη είναι εξοπλισμένα με ποικίλα αντανακλαστικά, δηλαδή καλά οργανωμένες, αυτόματες αντιδράσεις σε συγκεκριμένου τύπου ερεθίσματα.</a:t>
            </a:r>
          </a:p>
          <a:p>
            <a:r>
              <a:rPr lang="el-GR" dirty="0"/>
              <a:t>Τα αντανακλαστικά αυτά εξαφανίζονται λίγους μήνες μετά τη γέννηση.</a:t>
            </a:r>
          </a:p>
          <a:p>
            <a:r>
              <a:rPr lang="el-GR" dirty="0"/>
              <a:t>Πρόκειται για «απομεινάρια» της προγεννητικής κινητικής δραστηριότητας και αποτελούν μια σημαντική βάση πάνω στην οποία οικοδομούνται οι διάφορες περίπλοκες ικανότητες της συμπεριφοράς αργότερα στη ζωή.</a:t>
            </a:r>
          </a:p>
          <a:p>
            <a:r>
              <a:rPr lang="el-GR" dirty="0"/>
              <a:t>Άλλα αντανακλαστικά βοηθούν τα βρέφη στην προσαρμογή τους στο εξωμήτριο περιβάλλον και συμβάλουν στην ίδια τους την επιβίωση ενώ άλλα φαίνεται να είναι κατάλοιπα από την πρωτόγονη φάση στην πορεία της ανάπτυξης του ανθρώπινου είδους.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080612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αντανακλαστικό του </a:t>
            </a:r>
            <a:r>
              <a:rPr lang="en-US" dirty="0" smtClean="0"/>
              <a:t>Moro</a:t>
            </a:r>
            <a:r>
              <a:rPr lang="el-GR" dirty="0" smtClean="0"/>
              <a:t> </a:t>
            </a:r>
            <a:r>
              <a:rPr lang="el-GR" sz="3200" b="0" dirty="0" smtClean="0"/>
              <a:t>(1 από </a:t>
            </a:r>
            <a:r>
              <a:rPr lang="en-US" sz="3200" b="0" dirty="0" smtClean="0"/>
              <a:t>2</a:t>
            </a:r>
            <a:r>
              <a:rPr lang="el-GR" sz="3200" b="0" dirty="0" smtClean="0"/>
              <a:t>)</a:t>
            </a:r>
            <a:endParaRPr lang="el-GR" sz="3200" b="0" dirty="0"/>
          </a:p>
        </p:txBody>
      </p:sp>
      <p:sp>
        <p:nvSpPr>
          <p:cNvPr id="3" name="Θέση περιεχομένου 2"/>
          <p:cNvSpPr>
            <a:spLocks noGrp="1"/>
          </p:cNvSpPr>
          <p:nvPr>
            <p:ph idx="1"/>
          </p:nvPr>
        </p:nvSpPr>
        <p:spPr>
          <a:xfrm>
            <a:off x="457200" y="1556792"/>
            <a:ext cx="8229600" cy="1656184"/>
          </a:xfrm>
          <a:ln w="19050">
            <a:solidFill>
              <a:srgbClr val="820000"/>
            </a:solidFill>
          </a:ln>
        </p:spPr>
        <p:txBody>
          <a:bodyPr/>
          <a:lstStyle/>
          <a:p>
            <a:pPr marL="0" indent="0" algn="ctr">
              <a:buNone/>
            </a:pPr>
            <a:r>
              <a:rPr lang="el-GR" dirty="0"/>
              <a:t>Κατά τη διάρκεια μιας αιφνιδιαστικής κίνησης, το βρέφος κατευθύνει τα χέρια του προς τα πλάγια, ανοίγοντας τα δάχτυλά του. Κατόπιν, επαναφέρει τα χέρια στο στήθος του με σφιγμένες γροθιές, σαν να αρπάζει κάτι.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817" y="3501008"/>
            <a:ext cx="3600400" cy="2336623"/>
          </a:xfrm>
          <a:prstGeom prst="rect">
            <a:avLst/>
          </a:prstGeom>
        </p:spPr>
      </p:pic>
      <p:sp>
        <p:nvSpPr>
          <p:cNvPr id="6" name="Rectangle 6"/>
          <p:cNvSpPr/>
          <p:nvPr/>
        </p:nvSpPr>
        <p:spPr>
          <a:xfrm>
            <a:off x="3347864" y="5837631"/>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Moro </a:t>
            </a:r>
            <a:r>
              <a:rPr lang="en-US" sz="1200" dirty="0">
                <a:solidFill>
                  <a:prstClr val="black"/>
                </a:solidFill>
                <a:latin typeface="Calibri"/>
                <a:hlinkClick r:id="rId3"/>
              </a:rPr>
              <a:t>Reflex</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Ashley Arbuckle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38863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αντανακλαστικό του </a:t>
            </a:r>
            <a:r>
              <a:rPr lang="en-US" dirty="0"/>
              <a:t>Moro</a:t>
            </a:r>
            <a:r>
              <a:rPr lang="el-GR" dirty="0"/>
              <a:t> </a:t>
            </a:r>
            <a:r>
              <a:rPr lang="el-GR" sz="3200" b="0" dirty="0" smtClean="0"/>
              <a:t>(2 </a:t>
            </a:r>
            <a:r>
              <a:rPr lang="el-GR" sz="3200" b="0" dirty="0"/>
              <a:t>από </a:t>
            </a:r>
            <a:r>
              <a:rPr lang="en-US" sz="3200" b="0" dirty="0" smtClean="0"/>
              <a:t>2</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6" name="Θέση περιεχομένου 5"/>
          <p:cNvSpPr>
            <a:spLocks noGrp="1"/>
          </p:cNvSpPr>
          <p:nvPr>
            <p:ph idx="1"/>
          </p:nvPr>
        </p:nvSpPr>
        <p:spPr>
          <a:xfrm>
            <a:off x="457200" y="1196752"/>
            <a:ext cx="8229600" cy="504056"/>
          </a:xfrm>
        </p:spPr>
        <p:txBody>
          <a:bodyPr/>
          <a:lstStyle/>
          <a:p>
            <a:r>
              <a:rPr lang="el-GR" dirty="0" smtClean="0"/>
              <a:t>Παρακολουθείστε το παρακάτω βίντεο</a:t>
            </a:r>
            <a:r>
              <a:rPr lang="en-US" dirty="0" smtClean="0"/>
              <a:t>:</a:t>
            </a:r>
            <a:endParaRPr lang="el-GR" dirty="0"/>
          </a:p>
        </p:txBody>
      </p:sp>
      <p:pic>
        <p:nvPicPr>
          <p:cNvPr id="3" name="Εικόνα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772816"/>
            <a:ext cx="504056" cy="504056"/>
          </a:xfrm>
          <a:prstGeom prst="rect">
            <a:avLst/>
          </a:prstGeom>
        </p:spPr>
      </p:pic>
      <p:sp>
        <p:nvSpPr>
          <p:cNvPr id="5" name="Ορθογώνιο 4"/>
          <p:cNvSpPr/>
          <p:nvPr/>
        </p:nvSpPr>
        <p:spPr>
          <a:xfrm>
            <a:off x="1187624" y="1794011"/>
            <a:ext cx="1771575" cy="461665"/>
          </a:xfrm>
          <a:prstGeom prst="rect">
            <a:avLst/>
          </a:prstGeom>
        </p:spPr>
        <p:txBody>
          <a:bodyPr wrap="none">
            <a:spAutoFit/>
          </a:bodyPr>
          <a:lstStyle/>
          <a:p>
            <a:r>
              <a:rPr lang="en-US" sz="2400" dirty="0">
                <a:latin typeface="+mn-lt"/>
                <a:hlinkClick r:id="rId3"/>
              </a:rPr>
              <a:t>Moro Reflex </a:t>
            </a:r>
            <a:endParaRPr lang="el-GR" sz="2400" dirty="0">
              <a:latin typeface="+mn-lt"/>
            </a:endParaRPr>
          </a:p>
        </p:txBody>
      </p:sp>
    </p:spTree>
    <p:extLst>
      <p:ext uri="{BB962C8B-B14F-4D97-AF65-F5344CB8AC3E}">
        <p14:creationId xmlns:p14="http://schemas.microsoft.com/office/powerpoint/2010/main" val="348847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αντανακλαστικό του θηλασμού</a:t>
            </a:r>
            <a:br>
              <a:rPr lang="el-GR" dirty="0" smtClean="0"/>
            </a:br>
            <a:r>
              <a:rPr lang="el-GR" dirty="0" smtClean="0"/>
              <a:t> (ή πιπιλίσματος)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7" name="Θέση περιεχομένου 2"/>
          <p:cNvSpPr>
            <a:spLocks noGrp="1"/>
          </p:cNvSpPr>
          <p:nvPr>
            <p:ph idx="1"/>
          </p:nvPr>
        </p:nvSpPr>
        <p:spPr>
          <a:xfrm>
            <a:off x="457200" y="1556792"/>
            <a:ext cx="8229600" cy="1368152"/>
          </a:xfrm>
          <a:ln w="19050">
            <a:solidFill>
              <a:srgbClr val="820000"/>
            </a:solidFill>
          </a:ln>
        </p:spPr>
        <p:txBody>
          <a:bodyPr/>
          <a:lstStyle/>
          <a:p>
            <a:pPr marL="0" indent="0" algn="ctr">
              <a:buNone/>
            </a:pPr>
            <a:r>
              <a:rPr lang="el-GR" dirty="0"/>
              <a:t>Αν αγγίξουμε το βρέφος στο μάγουλο, θα στρέψει το κεφάλι και θα ανοίξει το στόμα του. Αυτό το αντανακλαστικό αποτελεί θεμελιώδη παράγοντα για τη λήψη τροφής</a:t>
            </a:r>
            <a:r>
              <a:rPr lang="el-GR" dirty="0" smtClean="0"/>
              <a:t>.</a:t>
            </a:r>
            <a:endParaRPr lang="el-GR" dirty="0"/>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212976"/>
            <a:ext cx="2448272" cy="2590201"/>
          </a:xfrm>
          <a:prstGeom prst="rect">
            <a:avLst/>
          </a:prstGeom>
        </p:spPr>
      </p:pic>
      <p:sp>
        <p:nvSpPr>
          <p:cNvPr id="9" name="Rectangle 6"/>
          <p:cNvSpPr/>
          <p:nvPr/>
        </p:nvSpPr>
        <p:spPr>
          <a:xfrm>
            <a:off x="2915816" y="5803177"/>
            <a:ext cx="259228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Rooting Reflex</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Ashley Arbuckle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788095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αντανακλαστικό </a:t>
            </a:r>
            <a:r>
              <a:rPr lang="en-US" dirty="0" smtClean="0"/>
              <a:t>Babinski</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
        <p:nvSpPr>
          <p:cNvPr id="5" name="Θέση περιεχομένου 2"/>
          <p:cNvSpPr>
            <a:spLocks noGrp="1"/>
          </p:cNvSpPr>
          <p:nvPr>
            <p:ph idx="1"/>
          </p:nvPr>
        </p:nvSpPr>
        <p:spPr>
          <a:xfrm>
            <a:off x="467544" y="1268760"/>
            <a:ext cx="8229600" cy="864096"/>
          </a:xfrm>
          <a:ln w="19050">
            <a:solidFill>
              <a:srgbClr val="820000"/>
            </a:solidFill>
          </a:ln>
        </p:spPr>
        <p:txBody>
          <a:bodyPr/>
          <a:lstStyle/>
          <a:p>
            <a:pPr marL="0" indent="0" algn="ctr">
              <a:buNone/>
            </a:pPr>
            <a:r>
              <a:rPr lang="el-GR" dirty="0"/>
              <a:t>Όταν αγγίξουμε το πέλμα του βρέφους, τα δάχτυλα των ποδιών ανοίγουν και μετά συσπειρώνονται.</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564904"/>
            <a:ext cx="2361800" cy="2868935"/>
          </a:xfrm>
          <a:prstGeom prst="rect">
            <a:avLst/>
          </a:prstGeom>
        </p:spPr>
      </p:pic>
      <p:sp>
        <p:nvSpPr>
          <p:cNvPr id="7" name="Rectangle 6"/>
          <p:cNvSpPr/>
          <p:nvPr/>
        </p:nvSpPr>
        <p:spPr>
          <a:xfrm>
            <a:off x="3257954" y="5517232"/>
            <a:ext cx="26487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Plantar Grasp Reflex</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4"/>
              </a:rPr>
              <a:t>Ashley Arbuckle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519713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Το αντανακλαστικό του αδράγματος </a:t>
            </a:r>
            <a:br>
              <a:rPr lang="el-GR" dirty="0" smtClean="0"/>
            </a:br>
            <a:r>
              <a:rPr lang="el-GR" dirty="0" smtClean="0"/>
              <a:t>(ή δαρβίνειο αντανακλαστικό)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
        <p:nvSpPr>
          <p:cNvPr id="6" name="Θέση περιεχομένου 2"/>
          <p:cNvSpPr>
            <a:spLocks noGrp="1"/>
          </p:cNvSpPr>
          <p:nvPr>
            <p:ph idx="1"/>
          </p:nvPr>
        </p:nvSpPr>
        <p:spPr>
          <a:xfrm>
            <a:off x="457200" y="1556792"/>
            <a:ext cx="8291264" cy="1656184"/>
          </a:xfrm>
          <a:ln w="19050">
            <a:solidFill>
              <a:srgbClr val="820000"/>
            </a:solidFill>
          </a:ln>
        </p:spPr>
        <p:txBody>
          <a:bodyPr>
            <a:normAutofit/>
          </a:bodyPr>
          <a:lstStyle/>
          <a:p>
            <a:pPr marL="0" indent="0" algn="ctr">
              <a:buNone/>
            </a:pPr>
            <a:r>
              <a:rPr lang="el-GR" dirty="0"/>
              <a:t>Αν βάλουμε το δάχτυλό μας μέσα στο χέρι του μωρού, θα το αρπάξει σφιχτά και αυτό το σφίξιμο μπορεί να είναι τόσο δυνατό που θα μπορούσαμε να το σηκώσουμε πάνω κρατώντας το μόνο από τα χέρια του.</a:t>
            </a: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356992"/>
            <a:ext cx="1995686" cy="2660915"/>
          </a:xfrm>
          <a:prstGeom prst="rect">
            <a:avLst/>
          </a:prstGeom>
        </p:spPr>
      </p:pic>
      <p:sp>
        <p:nvSpPr>
          <p:cNvPr id="8" name="Rectangle 6"/>
          <p:cNvSpPr/>
          <p:nvPr/>
        </p:nvSpPr>
        <p:spPr>
          <a:xfrm>
            <a:off x="3278442" y="6017907"/>
            <a:ext cx="26487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Greifreflex</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4"/>
              </a:rPr>
              <a:t>Mattes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511238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a8a3dd5b673bc373bec47c3833cb78d5845157"/>
  <p:tag name="ISPRING_RESOURCE_PATHS_HASH_PRESENTER" val="10e6b6fa5f4338f712fd8347c15f977cfd5293"/>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2377</Words>
  <Application>Microsoft Office PowerPoint</Application>
  <PresentationFormat>On-screen Show (4:3)</PresentationFormat>
  <Paragraphs>290</Paragraphs>
  <Slides>43</Slides>
  <Notes>27</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OC_template_updated</vt:lpstr>
      <vt:lpstr>1_OC_template_updated</vt:lpstr>
      <vt:lpstr>Αναπτυξιακή Ψυχολογία (Θ)</vt:lpstr>
      <vt:lpstr>Οι βασικές κατευθύνσεις της ανάπτυξης</vt:lpstr>
      <vt:lpstr>Η σχέση μεγέθους κεφαλής - σώματος στο νεογέννητο </vt:lpstr>
      <vt:lpstr>Τα αντανακλαστικά του βρέφους</vt:lpstr>
      <vt:lpstr>Το αντανακλαστικό του Moro (1 από 2)</vt:lpstr>
      <vt:lpstr>Το αντανακλαστικό του Moro (2 από 2)</vt:lpstr>
      <vt:lpstr>Το αντανακλαστικό του θηλασμού  (ή πιπιλίσματος)</vt:lpstr>
      <vt:lpstr>Το αντανακλαστικό Babinski</vt:lpstr>
      <vt:lpstr>Το αντανακλαστικό του αδράγματος  (ή δαρβίνειο αντανακλαστικό)</vt:lpstr>
      <vt:lpstr>Το αντανακλαστικό του βηματισμού (1 από 2)</vt:lpstr>
      <vt:lpstr>Το αντανακλαστικό του βηματισμού (2 από 2)</vt:lpstr>
      <vt:lpstr>H ανάπτυξη του βρέφους στους πρώτους δυόμισι μήνες (1 από 2)</vt:lpstr>
      <vt:lpstr>H ανάπτυξη του βρέφους στους πρώτους δυόμισι μήνες (2 από 2)</vt:lpstr>
      <vt:lpstr>H πρώτη μεταστροφή στη συμπεριφορά του βρέφους</vt:lpstr>
      <vt:lpstr>Ο ρόλος της ωρίμανσης του εγκέφαλου</vt:lpstr>
      <vt:lpstr>Παράγοντες που επηρεάζουν δυσμενώς την κινητική ανάπτυξη</vt:lpstr>
      <vt:lpstr>Παράγοντες που επηρεάζουν ευνοϊκά την κινητική ανάπτυξη</vt:lpstr>
      <vt:lpstr>Η ανάπτυξη της αδρής κινητικότητας (1 από 10)</vt:lpstr>
      <vt:lpstr>Η ανάπτυξη της αδρής κινητικότητας (2 από 10)</vt:lpstr>
      <vt:lpstr>Η ανάπτυξη της αδρής κινητικότητας (3 από 10)</vt:lpstr>
      <vt:lpstr>Η ανάπτυξη της αδρής κινητικότητας (4 από 10)</vt:lpstr>
      <vt:lpstr>Η ανάπτυξη της αδρής κινητικότητας (5 από 10)</vt:lpstr>
      <vt:lpstr>Η ανάπτυξη της αδρής κινητικότητας (6 από 10)</vt:lpstr>
      <vt:lpstr>Η ανάπτυξη της αδρής κινητικότητας (7 από 10)</vt:lpstr>
      <vt:lpstr>Η ανάπτυξη της αδρής κινητικότητας (8 από 10)</vt:lpstr>
      <vt:lpstr>Η ανάπτυξη της αδρής κινητικότητας (9 από 10)</vt:lpstr>
      <vt:lpstr>Η ανάπτυξη της αδρής κινητικότητας (10 από 10)</vt:lpstr>
      <vt:lpstr>Ανησυχητικές ενδείξεις</vt:lpstr>
      <vt:lpstr>Η ανάπτυξη της λεπτής κινητικότητας (1 από 5)</vt:lpstr>
      <vt:lpstr>Η ανάπτυξη της λεπτής κινητικότητας (2 από 5)</vt:lpstr>
      <vt:lpstr>Η ανάπτυξη της λεπτής κινητικότητας (3 από 5)</vt:lpstr>
      <vt:lpstr>Η ανάπτυξη της λεπτής κινητικότητας (4 από 5)</vt:lpstr>
      <vt:lpstr>Η ανάπτυξη της λεπτής κινητικότητας (5 από 5)</vt:lpstr>
      <vt:lpstr>Η λαβή του μολυβιού</vt:lpstr>
      <vt:lpstr>Η λαβή ενός νομίσματος</vt:lpstr>
      <vt:lpstr>Το άνοιγμα ενός μπουκαλιού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68</cp:revision>
  <dcterms:created xsi:type="dcterms:W3CDTF">2013-03-04T13:35:19Z</dcterms:created>
  <dcterms:modified xsi:type="dcterms:W3CDTF">2015-03-02T11:04:19Z</dcterms:modified>
</cp:coreProperties>
</file>